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74" r:id="rId2"/>
    <p:sldId id="275"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9"/>
        <p:cNvGrpSpPr/>
        <p:nvPr/>
      </p:nvGrpSpPr>
      <p:grpSpPr>
        <a:xfrm>
          <a:off x="0" y="0"/>
          <a:ext cx="0" cy="0"/>
          <a:chOff x="0" y="0"/>
          <a:chExt cx="0" cy="0"/>
        </a:xfrm>
      </p:grpSpPr>
      <p:sp>
        <p:nvSpPr>
          <p:cNvPr id="990" name="Google Shape;990;g34bf7dc1ca9_0_5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1" name="Google Shape;991;g34bf7dc1ca9_0_59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3"/>
        <p:cNvGrpSpPr/>
        <p:nvPr/>
      </p:nvGrpSpPr>
      <p:grpSpPr>
        <a:xfrm>
          <a:off x="0" y="0"/>
          <a:ext cx="0" cy="0"/>
          <a:chOff x="0" y="0"/>
          <a:chExt cx="0" cy="0"/>
        </a:xfrm>
      </p:grpSpPr>
      <p:sp>
        <p:nvSpPr>
          <p:cNvPr id="1024" name="Google Shape;1024;g34bf7dc1ca9_0_6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5" name="Google Shape;1025;g34bf7dc1ca9_0_62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352097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2"/>
        <p:cNvGrpSpPr/>
        <p:nvPr/>
      </p:nvGrpSpPr>
      <p:grpSpPr>
        <a:xfrm>
          <a:off x="0" y="0"/>
          <a:ext cx="0" cy="0"/>
          <a:chOff x="0" y="0"/>
          <a:chExt cx="0" cy="0"/>
        </a:xfrm>
      </p:grpSpPr>
      <p:cxnSp>
        <p:nvCxnSpPr>
          <p:cNvPr id="993" name="Google Shape;993;g34bf7dc1ca9_0_594"/>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994" name="Google Shape;994;g34bf7dc1ca9_0_594"/>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995" name="Google Shape;995;g34bf7dc1ca9_0_594"/>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996" name="Google Shape;996;g34bf7dc1ca9_0_594"/>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97" name="Google Shape;997;g34bf7dc1ca9_0_594"/>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Prep Guide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998" name="Google Shape;998;g34bf7dc1ca9_0_594"/>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Investor Q&amp;A</a:t>
            </a:r>
            <a:endParaRPr/>
          </a:p>
        </p:txBody>
      </p:sp>
      <p:cxnSp>
        <p:nvCxnSpPr>
          <p:cNvPr id="999" name="Google Shape;999;g34bf7dc1ca9_0_594"/>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000" name="Google Shape;1000;g34bf7dc1ca9_0_594"/>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Investor Relations</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001" name="Google Shape;1001;g34bf7dc1ca9_0_594"/>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002" name="Google Shape;1002;g34bf7dc1ca9_0_594"/>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003" name="Google Shape;1003;g34bf7dc1ca9_0_594"/>
          <p:cNvSpPr txBox="1"/>
          <p:nvPr/>
        </p:nvSpPr>
        <p:spPr>
          <a:xfrm>
            <a:off x="266748" y="2544499"/>
            <a:ext cx="24798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key questions investors ask during meetings.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craft clear and confident responses.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strategies for handling difficult or unexpected questions.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presenting financials and business metrics.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Prepare follow-up materials to support investor discussions.</a:t>
            </a:r>
            <a:endParaRPr sz="1100">
              <a:solidFill>
                <a:srgbClr val="595959"/>
              </a:solidFill>
              <a:latin typeface="Calibri"/>
              <a:ea typeface="Calibri"/>
              <a:cs typeface="Calibri"/>
              <a:sym typeface="Calibri"/>
            </a:endParaRPr>
          </a:p>
        </p:txBody>
      </p:sp>
      <p:sp>
        <p:nvSpPr>
          <p:cNvPr id="1004" name="Google Shape;1004;g34bf7dc1ca9_0_594"/>
          <p:cNvSpPr txBox="1"/>
          <p:nvPr/>
        </p:nvSpPr>
        <p:spPr>
          <a:xfrm>
            <a:off x="2888255" y="2544499"/>
            <a:ext cx="22311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Investor question bank with sample answers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Pitch deck and financials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Recording tools for mock Q&amp;A sessions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Feedback worksheet for refining answers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Access to mentors or peers for practice sessions</a:t>
            </a:r>
            <a:endParaRPr sz="1100">
              <a:solidFill>
                <a:srgbClr val="595959"/>
              </a:solidFill>
              <a:latin typeface="Calibri"/>
              <a:ea typeface="Calibri"/>
              <a:cs typeface="Calibri"/>
              <a:sym typeface="Calibri"/>
            </a:endParaRPr>
          </a:p>
        </p:txBody>
      </p:sp>
      <p:cxnSp>
        <p:nvCxnSpPr>
          <p:cNvPr id="1005" name="Google Shape;1005;g34bf7dc1ca9_0_594"/>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006" name="Google Shape;1006;g34bf7dc1ca9_0_594"/>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07" name="Google Shape;1007;g34bf7dc1ca9_0_594"/>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08" name="Google Shape;1008;g34bf7dc1ca9_0_594"/>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09" name="Google Shape;1009;g34bf7dc1ca9_0_594"/>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010" name="Google Shape;1010;g34bf7dc1ca9_0_594"/>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011" name="Google Shape;1011;g34bf7dc1ca9_0_594"/>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12" name="Google Shape;1012;g34bf7dc1ca9_0_594"/>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a:t>
            </a:r>
            <a:endParaRPr sz="1000">
              <a:solidFill>
                <a:schemeClr val="lt1"/>
              </a:solidFill>
              <a:latin typeface="Calibri"/>
              <a:ea typeface="Calibri"/>
              <a:cs typeface="Calibri"/>
              <a:sym typeface="Calibri"/>
            </a:endParaRPr>
          </a:p>
        </p:txBody>
      </p:sp>
      <p:sp>
        <p:nvSpPr>
          <p:cNvPr id="1013" name="Google Shape;1013;g34bf7dc1ca9_0_594"/>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014" name="Google Shape;1014;g34bf7dc1ca9_0_594"/>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015" name="Google Shape;1015;g34bf7dc1ca9_0_594"/>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016" name="Google Shape;1016;g34bf7dc1ca9_0_594"/>
          <p:cNvSpPr txBox="1"/>
          <p:nvPr/>
        </p:nvSpPr>
        <p:spPr>
          <a:xfrm>
            <a:off x="248308" y="5029849"/>
            <a:ext cx="4878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prepare for investor meetings by tackling 20 key questions like “What’s your runway?” and “What’s your competitive edge?”. The session emphasizes why preparation is crucial for underrepresented founders. Participants draft, record, and refine responses in mock Q&amp;A sessions, then prepare follow-up materials with final practice and feedback.</a:t>
            </a:r>
            <a:endParaRPr sz="1100">
              <a:solidFill>
                <a:srgbClr val="595959"/>
              </a:solidFill>
              <a:latin typeface="Calibri"/>
              <a:ea typeface="Calibri"/>
              <a:cs typeface="Calibri"/>
              <a:sym typeface="Calibri"/>
            </a:endParaRPr>
          </a:p>
        </p:txBody>
      </p:sp>
      <p:grpSp>
        <p:nvGrpSpPr>
          <p:cNvPr id="1017" name="Google Shape;1017;g34bf7dc1ca9_0_594"/>
          <p:cNvGrpSpPr/>
          <p:nvPr/>
        </p:nvGrpSpPr>
        <p:grpSpPr>
          <a:xfrm>
            <a:off x="4677868" y="5021368"/>
            <a:ext cx="341622" cy="341617"/>
            <a:chOff x="3797784" y="3095426"/>
            <a:chExt cx="1030844" cy="1030831"/>
          </a:xfrm>
        </p:grpSpPr>
        <p:sp>
          <p:nvSpPr>
            <p:cNvPr id="1018" name="Google Shape;1018;g34bf7dc1ca9_0_594"/>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19" name="Google Shape;1019;g34bf7dc1ca9_0_594"/>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20" name="Google Shape;1020;g34bf7dc1ca9_0_594"/>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21" name="Google Shape;1021;g34bf7dc1ca9_0_594"/>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22" name="Google Shape;1022;g34bf7dc1ca9_0_594"/>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6"/>
        <p:cNvGrpSpPr/>
        <p:nvPr/>
      </p:nvGrpSpPr>
      <p:grpSpPr>
        <a:xfrm>
          <a:off x="0" y="0"/>
          <a:ext cx="0" cy="0"/>
          <a:chOff x="0" y="0"/>
          <a:chExt cx="0" cy="0"/>
        </a:xfrm>
      </p:grpSpPr>
      <p:cxnSp>
        <p:nvCxnSpPr>
          <p:cNvPr id="1027" name="Google Shape;1027;g34bf7dc1ca9_0_627"/>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028" name="Google Shape;1028;g34bf7dc1ca9_0_627"/>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029" name="Google Shape;1029;g34bf7dc1ca9_0_627"/>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030" name="Google Shape;1030;g34bf7dc1ca9_0_627"/>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31" name="Google Shape;1031;g34bf7dc1ca9_0_627"/>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32" name="Google Shape;1032;g34bf7dc1ca9_0_627"/>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033" name="Google Shape;1033;g34bf7dc1ca9_0_627"/>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034" name="Google Shape;1034;g34bf7dc1ca9_0_627"/>
          <p:cNvSpPr txBox="1"/>
          <p:nvPr/>
        </p:nvSpPr>
        <p:spPr>
          <a:xfrm>
            <a:off x="264575" y="4386875"/>
            <a:ext cx="2258700" cy="2124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Investor Q&amp;A Prep Guide</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"Venture Deals" by Brad Feld &amp; Jason Mendelson</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Art of Startup Fundraising" by Alejandro Cremades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"Pitch Anything" by Oren Klaff</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Y Combinator’s guide on investor questions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595959"/>
              </a:buClr>
              <a:buSzPts val="1000"/>
              <a:buFont typeface="Calibri"/>
              <a:buChar char="•"/>
            </a:pPr>
            <a:endParaRPr sz="1000">
              <a:solidFill>
                <a:srgbClr val="595959"/>
              </a:solidFill>
              <a:latin typeface="Calibri"/>
              <a:ea typeface="Calibri"/>
              <a:cs typeface="Calibri"/>
              <a:sym typeface="Calibri"/>
            </a:endParaRPr>
          </a:p>
        </p:txBody>
      </p:sp>
      <p:sp>
        <p:nvSpPr>
          <p:cNvPr id="1035" name="Google Shape;1035;g34bf7dc1ca9_0_627"/>
          <p:cNvSpPr txBox="1"/>
          <p:nvPr/>
        </p:nvSpPr>
        <p:spPr>
          <a:xfrm>
            <a:off x="2715475" y="4404825"/>
            <a:ext cx="2554200" cy="1877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Review the top 20 investor questions (e.g., “What’s your runway?”).</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Practice answers with a mentor or peer.</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Record a mock Q&amp;A session and refine it based on feedback.</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Prepare follow-up materials (e.g., financials, pitch deck).</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Bonus: Question bank with answers tailored for underrepresented founders.</a:t>
            </a:r>
            <a:endParaRPr sz="1000">
              <a:solidFill>
                <a:srgbClr val="595959"/>
              </a:solidFill>
              <a:latin typeface="Calibri"/>
              <a:ea typeface="Calibri"/>
              <a:cs typeface="Calibri"/>
              <a:sym typeface="Calibri"/>
            </a:endParaRPr>
          </a:p>
        </p:txBody>
      </p:sp>
      <p:cxnSp>
        <p:nvCxnSpPr>
          <p:cNvPr id="1036" name="Google Shape;1036;g34bf7dc1ca9_0_627"/>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037" name="Google Shape;1037;g34bf7dc1ca9_0_627"/>
          <p:cNvSpPr txBox="1"/>
          <p:nvPr/>
        </p:nvSpPr>
        <p:spPr>
          <a:xfrm>
            <a:off x="292767" y="290360"/>
            <a:ext cx="2115300" cy="2493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overview of the investor Q&amp;A process and expectations.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structuring their responses with clarity and confidence.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participants to practice with mentors or peers.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techniques for handling tough or unexpected investor questions.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delivery, tone, and response effectiveness.</a:t>
            </a:r>
            <a:endParaRPr sz="1000">
              <a:solidFill>
                <a:srgbClr val="595959"/>
              </a:solidFill>
              <a:latin typeface="Calibri"/>
              <a:ea typeface="Calibri"/>
              <a:cs typeface="Calibri"/>
              <a:sym typeface="Calibri"/>
            </a:endParaRPr>
          </a:p>
        </p:txBody>
      </p:sp>
      <p:sp>
        <p:nvSpPr>
          <p:cNvPr id="1038" name="Google Shape;1038;g34bf7dc1ca9_0_627"/>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Review the top 20 investor questions (e.g., “What’s your runway?”).</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Practice answers with a mentor or peer.</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Record a mock Q&amp;A session and refine responses based on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Prepare follow-up materials (e.g., financials, pitch deck).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key takeaways and refine answers for real investor meetings.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lessons learned with the group.</a:t>
            </a:r>
            <a:endParaRPr sz="1000">
              <a:solidFill>
                <a:srgbClr val="595959"/>
              </a:solidFill>
              <a:latin typeface="Calibri"/>
              <a:ea typeface="Calibri"/>
              <a:cs typeface="Calibri"/>
              <a:sym typeface="Calibri"/>
            </a:endParaRPr>
          </a:p>
        </p:txBody>
      </p:sp>
      <p:sp>
        <p:nvSpPr>
          <p:cNvPr id="1039" name="Google Shape;1039;g34bf7dc1ca9_0_627"/>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investor questions were the most challenging to answer?</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practicing with a mentor or peer improve your responses?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did you receive on your delivery and clarity?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handling investor meetings after this session?</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areas do you still need to refine before meeting with investors?</a:t>
            </a:r>
            <a:endParaRPr sz="1000">
              <a:solidFill>
                <a:srgbClr val="595959"/>
              </a:solidFill>
              <a:latin typeface="Calibri"/>
              <a:ea typeface="Calibri"/>
              <a:cs typeface="Calibri"/>
              <a:sym typeface="Calibri"/>
            </a:endParaRPr>
          </a:p>
        </p:txBody>
      </p:sp>
      <p:grpSp>
        <p:nvGrpSpPr>
          <p:cNvPr id="1040" name="Google Shape;1040;g34bf7dc1ca9_0_627"/>
          <p:cNvGrpSpPr/>
          <p:nvPr/>
        </p:nvGrpSpPr>
        <p:grpSpPr>
          <a:xfrm>
            <a:off x="215187" y="6348341"/>
            <a:ext cx="2086252" cy="579345"/>
            <a:chOff x="5217280" y="8968725"/>
            <a:chExt cx="2214000" cy="614820"/>
          </a:xfrm>
        </p:grpSpPr>
        <p:sp>
          <p:nvSpPr>
            <p:cNvPr id="1041" name="Google Shape;1041;g34bf7dc1ca9_0_627"/>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042" name="Google Shape;1042;g34bf7dc1ca9_0_627"/>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043" name="Google Shape;1043;g34bf7dc1ca9_0_627"/>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044" name="Google Shape;1044;g34bf7dc1ca9_0_627"/>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045" name="Google Shape;1045;g34bf7dc1ca9_0_627"/>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46" name="Google Shape;1046;g34bf7dc1ca9_0_627"/>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047" name="Google Shape;1047;g34bf7dc1ca9_0_627"/>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048" name="Google Shape;1048;g34bf7dc1ca9_0_627"/>
          <p:cNvGrpSpPr/>
          <p:nvPr/>
        </p:nvGrpSpPr>
        <p:grpSpPr>
          <a:xfrm>
            <a:off x="4640548" y="3022007"/>
            <a:ext cx="361496" cy="361023"/>
            <a:chOff x="5737725" y="2862443"/>
            <a:chExt cx="1034323" cy="1032971"/>
          </a:xfrm>
        </p:grpSpPr>
        <p:sp>
          <p:nvSpPr>
            <p:cNvPr id="1049" name="Google Shape;1049;g34bf7dc1ca9_0_627"/>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50" name="Google Shape;1050;g34bf7dc1ca9_0_627"/>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51" name="Google Shape;1051;g34bf7dc1ca9_0_627"/>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52" name="Google Shape;1052;g34bf7dc1ca9_0_627"/>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53" name="Google Shape;1053;g34bf7dc1ca9_0_627"/>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054" name="Google Shape;1054;g34bf7dc1ca9_0_627"/>
          <p:cNvGrpSpPr/>
          <p:nvPr/>
        </p:nvGrpSpPr>
        <p:grpSpPr>
          <a:xfrm>
            <a:off x="4674858" y="310688"/>
            <a:ext cx="336405" cy="379614"/>
            <a:chOff x="4643578" y="432838"/>
            <a:chExt cx="1028134" cy="1160188"/>
          </a:xfrm>
        </p:grpSpPr>
        <p:sp>
          <p:nvSpPr>
            <p:cNvPr id="1055" name="Google Shape;1055;g34bf7dc1ca9_0_627"/>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056" name="Google Shape;1056;g34bf7dc1ca9_0_627"/>
            <p:cNvGrpSpPr/>
            <p:nvPr/>
          </p:nvGrpSpPr>
          <p:grpSpPr>
            <a:xfrm>
              <a:off x="4643578" y="432838"/>
              <a:ext cx="1028134" cy="1160188"/>
              <a:chOff x="4643578" y="432838"/>
              <a:chExt cx="1028134" cy="1160188"/>
            </a:xfrm>
          </p:grpSpPr>
          <p:sp>
            <p:nvSpPr>
              <p:cNvPr id="1057" name="Google Shape;1057;g34bf7dc1ca9_0_627"/>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58" name="Google Shape;1058;g34bf7dc1ca9_0_627"/>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059" name="Google Shape;1059;g34bf7dc1ca9_0_627"/>
          <p:cNvGrpSpPr/>
          <p:nvPr/>
        </p:nvGrpSpPr>
        <p:grpSpPr>
          <a:xfrm>
            <a:off x="2262040" y="4824480"/>
            <a:ext cx="338043" cy="338840"/>
            <a:chOff x="5700273" y="5386353"/>
            <a:chExt cx="766016" cy="767823"/>
          </a:xfrm>
        </p:grpSpPr>
        <p:sp>
          <p:nvSpPr>
            <p:cNvPr id="1060" name="Google Shape;1060;g34bf7dc1ca9_0_627"/>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1" name="Google Shape;1061;g34bf7dc1ca9_0_627"/>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2" name="Google Shape;1062;g34bf7dc1ca9_0_627"/>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3" name="Google Shape;1063;g34bf7dc1ca9_0_627"/>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4" name="Google Shape;1064;g34bf7dc1ca9_0_627"/>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5" name="Google Shape;1065;g34bf7dc1ca9_0_627"/>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6" name="Google Shape;1066;g34bf7dc1ca9_0_627"/>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7" name="Google Shape;1067;g34bf7dc1ca9_0_627"/>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8" name="Google Shape;1068;g34bf7dc1ca9_0_627"/>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9" name="Google Shape;1069;g34bf7dc1ca9_0_627"/>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70" name="Google Shape;1070;g34bf7dc1ca9_0_627"/>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71" name="Google Shape;1071;g34bf7dc1ca9_0_627"/>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72" name="Google Shape;1072;g34bf7dc1ca9_0_627"/>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73" name="Google Shape;1073;g34bf7dc1ca9_0_627"/>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074" name="Google Shape;1074;g34bf7dc1ca9_0_627"/>
          <p:cNvGrpSpPr/>
          <p:nvPr/>
        </p:nvGrpSpPr>
        <p:grpSpPr>
          <a:xfrm>
            <a:off x="4681257" y="4463928"/>
            <a:ext cx="361466" cy="360553"/>
            <a:chOff x="4422991" y="3660630"/>
            <a:chExt cx="1086135" cy="1083391"/>
          </a:xfrm>
        </p:grpSpPr>
        <p:sp>
          <p:nvSpPr>
            <p:cNvPr id="1075" name="Google Shape;1075;g34bf7dc1ca9_0_627"/>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76" name="Google Shape;1076;g34bf7dc1ca9_0_627"/>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77" name="Google Shape;1077;g34bf7dc1ca9_0_627"/>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78" name="Google Shape;1078;g34bf7dc1ca9_0_627"/>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79" name="Google Shape;1079;g34bf7dc1ca9_0_627"/>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80" name="Google Shape;1080;g34bf7dc1ca9_0_627"/>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81" name="Google Shape;1081;g34bf7dc1ca9_0_627"/>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82" name="Google Shape;1082;g34bf7dc1ca9_0_627"/>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083" name="Google Shape;1083;g34bf7dc1ca9_0_627"/>
          <p:cNvGrpSpPr/>
          <p:nvPr/>
        </p:nvGrpSpPr>
        <p:grpSpPr>
          <a:xfrm>
            <a:off x="2175190" y="321815"/>
            <a:ext cx="354478" cy="354131"/>
            <a:chOff x="10376768" y="2334933"/>
            <a:chExt cx="920484" cy="919581"/>
          </a:xfrm>
        </p:grpSpPr>
        <p:sp>
          <p:nvSpPr>
            <p:cNvPr id="1084" name="Google Shape;1084;g34bf7dc1ca9_0_627"/>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85" name="Google Shape;1085;g34bf7dc1ca9_0_627"/>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086" name="Google Shape;1086;g34bf7dc1ca9_0_627"/>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087" name="Google Shape;1087;g34bf7dc1ca9_0_627"/>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088" name="Google Shape;1088;g34bf7dc1ca9_0_627"/>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89" name="Google Shape;1089;g34bf7dc1ca9_0_627"/>
          <p:cNvSpPr txBox="1"/>
          <p:nvPr/>
        </p:nvSpPr>
        <p:spPr>
          <a:xfrm>
            <a:off x="2774550" y="6248950"/>
            <a:ext cx="2391300" cy="3019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Prepares you for tough questions during investor meetings.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562</Words>
  <Application>Microsoft Office PowerPoint</Application>
  <PresentationFormat>Custom</PresentationFormat>
  <Paragraphs>78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4</cp:revision>
  <dcterms:created xsi:type="dcterms:W3CDTF">2025-04-02T13:02:29Z</dcterms:created>
  <dcterms:modified xsi:type="dcterms:W3CDTF">2025-05-07T15:22:54Z</dcterms:modified>
</cp:coreProperties>
</file>