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92" r:id="rId2"/>
    <p:sldId id="293"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8"/>
        <p:cNvGrpSpPr/>
        <p:nvPr/>
      </p:nvGrpSpPr>
      <p:grpSpPr>
        <a:xfrm>
          <a:off x="0" y="0"/>
          <a:ext cx="0" cy="0"/>
          <a:chOff x="0" y="0"/>
          <a:chExt cx="0" cy="0"/>
        </a:xfrm>
      </p:grpSpPr>
      <p:sp>
        <p:nvSpPr>
          <p:cNvPr id="1899" name="Google Shape;1899;g34bf7dc1ca9_0_15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0" name="Google Shape;1900;g34bf7dc1ca9_0_151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2"/>
        <p:cNvGrpSpPr/>
        <p:nvPr/>
      </p:nvGrpSpPr>
      <p:grpSpPr>
        <a:xfrm>
          <a:off x="0" y="0"/>
          <a:ext cx="0" cy="0"/>
          <a:chOff x="0" y="0"/>
          <a:chExt cx="0" cy="0"/>
        </a:xfrm>
      </p:grpSpPr>
      <p:sp>
        <p:nvSpPr>
          <p:cNvPr id="1933" name="Google Shape;1933;g34bf7dc1ca9_0_15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4" name="Google Shape;1934;g34bf7dc1ca9_0_155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414182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01"/>
        <p:cNvGrpSpPr/>
        <p:nvPr/>
      </p:nvGrpSpPr>
      <p:grpSpPr>
        <a:xfrm>
          <a:off x="0" y="0"/>
          <a:ext cx="0" cy="0"/>
          <a:chOff x="0" y="0"/>
          <a:chExt cx="0" cy="0"/>
        </a:xfrm>
      </p:grpSpPr>
      <p:cxnSp>
        <p:nvCxnSpPr>
          <p:cNvPr id="1902" name="Google Shape;1902;g34bf7dc1ca9_0_1518"/>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903" name="Google Shape;1903;g34bf7dc1ca9_0_1518"/>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904" name="Google Shape;1904;g34bf7dc1ca9_0_1518"/>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905" name="Google Shape;1905;g34bf7dc1ca9_0_1518"/>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06" name="Google Shape;1906;g34bf7dc1ca9_0_1518"/>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Planner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907" name="Google Shape;1907;g34bf7dc1ca9_0_1518"/>
          <p:cNvSpPr txBox="1"/>
          <p:nvPr/>
        </p:nvSpPr>
        <p:spPr>
          <a:xfrm>
            <a:off x="146500" y="280125"/>
            <a:ext cx="30426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Social Media Content</a:t>
            </a:r>
            <a:endParaRPr/>
          </a:p>
        </p:txBody>
      </p:sp>
      <p:cxnSp>
        <p:nvCxnSpPr>
          <p:cNvPr id="1908" name="Google Shape;1908;g34bf7dc1ca9_0_1518"/>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909" name="Google Shape;1909;g34bf7dc1ca9_0_1518"/>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Digital Marketing</a:t>
            </a:r>
            <a:endParaRPr sz="1200">
              <a:solidFill>
                <a:srgbClr val="595959"/>
              </a:solidFill>
              <a:latin typeface="Calibri"/>
              <a:ea typeface="Calibri"/>
              <a:cs typeface="Calibri"/>
              <a:sym typeface="Calibri"/>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4-6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910" name="Google Shape;1910;g34bf7dc1ca9_0_1518"/>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911" name="Google Shape;1911;g34bf7dc1ca9_0_1518"/>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912" name="Google Shape;1912;g34bf7dc1ca9_0_1518"/>
          <p:cNvSpPr txBox="1"/>
          <p:nvPr/>
        </p:nvSpPr>
        <p:spPr>
          <a:xfrm>
            <a:off x="266748" y="2544499"/>
            <a:ext cx="2479800" cy="2524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how to create a strategic social media content plan.</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choose the right platforms based on audience preferences.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skills in planning engaging content themes.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scheduling and tracking social media posts.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Adapt content strategies based on engagement and performance analytics.</a:t>
            </a:r>
            <a:endParaRPr sz="1100">
              <a:solidFill>
                <a:srgbClr val="595959"/>
              </a:solidFill>
              <a:latin typeface="Calibri"/>
              <a:ea typeface="Calibri"/>
              <a:cs typeface="Calibri"/>
              <a:sym typeface="Calibri"/>
            </a:endParaRPr>
          </a:p>
        </p:txBody>
      </p:sp>
      <p:sp>
        <p:nvSpPr>
          <p:cNvPr id="1913" name="Google Shape;1913;g34bf7dc1ca9_0_1518"/>
          <p:cNvSpPr txBox="1"/>
          <p:nvPr/>
        </p:nvSpPr>
        <p:spPr>
          <a:xfrm>
            <a:off x="2888255" y="2544499"/>
            <a:ext cx="2231100" cy="201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Social media platform comparison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Content planning calendar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Free scheduling tools (Buffer, Hootsuite, Later)</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Engagement tracking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successful social media campaigns</a:t>
            </a:r>
            <a:endParaRPr sz="1100">
              <a:solidFill>
                <a:srgbClr val="595959"/>
              </a:solidFill>
              <a:latin typeface="Calibri"/>
              <a:ea typeface="Calibri"/>
              <a:cs typeface="Calibri"/>
              <a:sym typeface="Calibri"/>
            </a:endParaRPr>
          </a:p>
        </p:txBody>
      </p:sp>
      <p:cxnSp>
        <p:nvCxnSpPr>
          <p:cNvPr id="1914" name="Google Shape;1914;g34bf7dc1ca9_0_1518"/>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915" name="Google Shape;1915;g34bf7dc1ca9_0_1518"/>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16" name="Google Shape;1916;g34bf7dc1ca9_0_1518"/>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17" name="Google Shape;1917;g34bf7dc1ca9_0_1518"/>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18" name="Google Shape;1918;g34bf7dc1ca9_0_1518"/>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919" name="Google Shape;1919;g34bf7dc1ca9_0_1518"/>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920" name="Google Shape;1920;g34bf7dc1ca9_0_1518"/>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21" name="Google Shape;1921;g34bf7dc1ca9_0_1518"/>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1922" name="Google Shape;1922;g34bf7dc1ca9_0_1518"/>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923" name="Google Shape;1923;g34bf7dc1ca9_0_1518"/>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924" name="Google Shape;1924;g34bf7dc1ca9_0_1518"/>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925" name="Google Shape;1925;g34bf7dc1ca9_0_1518"/>
          <p:cNvSpPr txBox="1"/>
          <p:nvPr/>
        </p:nvSpPr>
        <p:spPr>
          <a:xfrm>
            <a:off x="248308" y="5029849"/>
            <a:ext cx="4878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develop impactful social media campaigns to engage their target audience. The session covers selecting platforms, defining content themes, and scheduling posts using free tools. Participants will track engagement metrics, refine strategies based on analytics, and share best practices through peer discussions to optimize their social media presence and campaign effectiveness.</a:t>
            </a:r>
            <a:endParaRPr sz="1100">
              <a:solidFill>
                <a:srgbClr val="595959"/>
              </a:solidFill>
              <a:latin typeface="Calibri"/>
              <a:ea typeface="Calibri"/>
              <a:cs typeface="Calibri"/>
              <a:sym typeface="Calibri"/>
            </a:endParaRPr>
          </a:p>
        </p:txBody>
      </p:sp>
      <p:grpSp>
        <p:nvGrpSpPr>
          <p:cNvPr id="1926" name="Google Shape;1926;g34bf7dc1ca9_0_1518"/>
          <p:cNvGrpSpPr/>
          <p:nvPr/>
        </p:nvGrpSpPr>
        <p:grpSpPr>
          <a:xfrm>
            <a:off x="4677868" y="5021368"/>
            <a:ext cx="341622" cy="341617"/>
            <a:chOff x="3797784" y="3095426"/>
            <a:chExt cx="1030844" cy="1030831"/>
          </a:xfrm>
        </p:grpSpPr>
        <p:sp>
          <p:nvSpPr>
            <p:cNvPr id="1927" name="Google Shape;1927;g34bf7dc1ca9_0_1518"/>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28" name="Google Shape;1928;g34bf7dc1ca9_0_1518"/>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29" name="Google Shape;1929;g34bf7dc1ca9_0_1518"/>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30" name="Google Shape;1930;g34bf7dc1ca9_0_1518"/>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31" name="Google Shape;1931;g34bf7dc1ca9_0_1518"/>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35"/>
        <p:cNvGrpSpPr/>
        <p:nvPr/>
      </p:nvGrpSpPr>
      <p:grpSpPr>
        <a:xfrm>
          <a:off x="0" y="0"/>
          <a:ext cx="0" cy="0"/>
          <a:chOff x="0" y="0"/>
          <a:chExt cx="0" cy="0"/>
        </a:xfrm>
      </p:grpSpPr>
      <p:cxnSp>
        <p:nvCxnSpPr>
          <p:cNvPr id="1936" name="Google Shape;1936;g34bf7dc1ca9_0_1551"/>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937" name="Google Shape;1937;g34bf7dc1ca9_0_1551"/>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938" name="Google Shape;1938;g34bf7dc1ca9_0_1551"/>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939" name="Google Shape;1939;g34bf7dc1ca9_0_1551"/>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40" name="Google Shape;1940;g34bf7dc1ca9_0_1551"/>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41" name="Google Shape;1941;g34bf7dc1ca9_0_1551"/>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942" name="Google Shape;1942;g34bf7dc1ca9_0_1551"/>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943" name="Google Shape;1943;g34bf7dc1ca9_0_1551"/>
          <p:cNvSpPr txBox="1"/>
          <p:nvPr/>
        </p:nvSpPr>
        <p:spPr>
          <a:xfrm>
            <a:off x="264575" y="4386875"/>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Social Media Content Planner</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"Jab, Jab, Jab, Right Hook" by Gary Vaynerchuk</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Social Media" by Guy Kawasaki</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"Building Your StoryBrand" by Donald Miller</a:t>
            </a:r>
            <a:endParaRPr sz="1000">
              <a:solidFill>
                <a:srgbClr val="595959"/>
              </a:solidFill>
              <a:latin typeface="Calibri"/>
              <a:ea typeface="Calibri"/>
              <a:cs typeface="Calibri"/>
              <a:sym typeface="Calibri"/>
            </a:endParaRPr>
          </a:p>
        </p:txBody>
      </p:sp>
      <p:sp>
        <p:nvSpPr>
          <p:cNvPr id="1944" name="Google Shape;1944;g34bf7dc1ca9_0_1551"/>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Choose platforms that resonate with your audience.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Plan content themes (e.g., educational, inspirational, promotional).</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Schedule posts using free tools like Buffer or Hootsuite.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Track engagement and adapt content based on performance.</a:t>
            </a:r>
            <a:endParaRPr sz="1000">
              <a:solidFill>
                <a:srgbClr val="595959"/>
              </a:solidFill>
              <a:latin typeface="Calibri"/>
              <a:ea typeface="Calibri"/>
              <a:cs typeface="Calibri"/>
              <a:sym typeface="Calibri"/>
            </a:endParaRPr>
          </a:p>
        </p:txBody>
      </p:sp>
      <p:cxnSp>
        <p:nvCxnSpPr>
          <p:cNvPr id="1945" name="Google Shape;1945;g34bf7dc1ca9_0_1551"/>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946" name="Google Shape;1946;g34bf7dc1ca9_0_1551"/>
          <p:cNvSpPr txBox="1"/>
          <p:nvPr/>
        </p:nvSpPr>
        <p:spPr>
          <a:xfrm>
            <a:off x="292767" y="290360"/>
            <a:ext cx="2115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introduction to social media marketing fundamentals.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selecting the right platforms for their audience.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diverse content themes to engage different audience segments.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best practices for scheduling and tracking engagement.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content strategy and campaign effectiveness.</a:t>
            </a:r>
            <a:endParaRPr sz="1000">
              <a:solidFill>
                <a:srgbClr val="595959"/>
              </a:solidFill>
              <a:latin typeface="Calibri"/>
              <a:ea typeface="Calibri"/>
              <a:cs typeface="Calibri"/>
              <a:sym typeface="Calibri"/>
            </a:endParaRPr>
          </a:p>
        </p:txBody>
      </p:sp>
      <p:sp>
        <p:nvSpPr>
          <p:cNvPr id="1947" name="Google Shape;1947;g34bf7dc1ca9_0_1551"/>
          <p:cNvSpPr txBox="1"/>
          <p:nvPr/>
        </p:nvSpPr>
        <p:spPr>
          <a:xfrm>
            <a:off x="2715525" y="290350"/>
            <a:ext cx="2319300" cy="2493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Choose social media platforms that resonate with your audience.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Plan content themes (e.g., educational, inspirational, promotional).</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Schedule posts using free tools like Buffer or Hootsuite.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Track engagement and adapt content based on performance analytics.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Refine your content strategy based on audience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learnings with peers.</a:t>
            </a:r>
            <a:endParaRPr sz="1000">
              <a:solidFill>
                <a:srgbClr val="595959"/>
              </a:solidFill>
              <a:latin typeface="Calibri"/>
              <a:ea typeface="Calibri"/>
              <a:cs typeface="Calibri"/>
              <a:sym typeface="Calibri"/>
            </a:endParaRPr>
          </a:p>
        </p:txBody>
      </p:sp>
      <p:sp>
        <p:nvSpPr>
          <p:cNvPr id="1948" name="Google Shape;1948;g34bf7dc1ca9_0_1551"/>
          <p:cNvSpPr txBox="1"/>
          <p:nvPr/>
        </p:nvSpPr>
        <p:spPr>
          <a:xfrm>
            <a:off x="292776" y="2973725"/>
            <a:ext cx="46950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choosing the right platforms?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content themes impact audience engagement?</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adjustments did you make based on performance tracking?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managing social media content long-term?</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improving your social media strategy?</a:t>
            </a:r>
            <a:endParaRPr sz="1000">
              <a:solidFill>
                <a:srgbClr val="595959"/>
              </a:solidFill>
              <a:latin typeface="Calibri"/>
              <a:ea typeface="Calibri"/>
              <a:cs typeface="Calibri"/>
              <a:sym typeface="Calibri"/>
            </a:endParaRPr>
          </a:p>
        </p:txBody>
      </p:sp>
      <p:grpSp>
        <p:nvGrpSpPr>
          <p:cNvPr id="1949" name="Google Shape;1949;g34bf7dc1ca9_0_1551"/>
          <p:cNvGrpSpPr/>
          <p:nvPr/>
        </p:nvGrpSpPr>
        <p:grpSpPr>
          <a:xfrm>
            <a:off x="215187" y="6348341"/>
            <a:ext cx="2086252" cy="579345"/>
            <a:chOff x="5217280" y="8968725"/>
            <a:chExt cx="2214000" cy="614820"/>
          </a:xfrm>
        </p:grpSpPr>
        <p:sp>
          <p:nvSpPr>
            <p:cNvPr id="1950" name="Google Shape;1950;g34bf7dc1ca9_0_1551"/>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951" name="Google Shape;1951;g34bf7dc1ca9_0_1551"/>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952" name="Google Shape;1952;g34bf7dc1ca9_0_1551"/>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953" name="Google Shape;1953;g34bf7dc1ca9_0_1551"/>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954" name="Google Shape;1954;g34bf7dc1ca9_0_1551"/>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55" name="Google Shape;1955;g34bf7dc1ca9_0_1551"/>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956" name="Google Shape;1956;g34bf7dc1ca9_0_1551"/>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957" name="Google Shape;1957;g34bf7dc1ca9_0_1551"/>
          <p:cNvGrpSpPr/>
          <p:nvPr/>
        </p:nvGrpSpPr>
        <p:grpSpPr>
          <a:xfrm>
            <a:off x="4640548" y="3022007"/>
            <a:ext cx="361496" cy="361023"/>
            <a:chOff x="5737725" y="2862443"/>
            <a:chExt cx="1034323" cy="1032971"/>
          </a:xfrm>
        </p:grpSpPr>
        <p:sp>
          <p:nvSpPr>
            <p:cNvPr id="1958" name="Google Shape;1958;g34bf7dc1ca9_0_1551"/>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59" name="Google Shape;1959;g34bf7dc1ca9_0_1551"/>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0" name="Google Shape;1960;g34bf7dc1ca9_0_1551"/>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1" name="Google Shape;1961;g34bf7dc1ca9_0_1551"/>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2" name="Google Shape;1962;g34bf7dc1ca9_0_1551"/>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963" name="Google Shape;1963;g34bf7dc1ca9_0_1551"/>
          <p:cNvGrpSpPr/>
          <p:nvPr/>
        </p:nvGrpSpPr>
        <p:grpSpPr>
          <a:xfrm>
            <a:off x="4674858" y="310688"/>
            <a:ext cx="336405" cy="379614"/>
            <a:chOff x="4643578" y="432838"/>
            <a:chExt cx="1028134" cy="1160188"/>
          </a:xfrm>
        </p:grpSpPr>
        <p:sp>
          <p:nvSpPr>
            <p:cNvPr id="1964" name="Google Shape;1964;g34bf7dc1ca9_0_1551"/>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965" name="Google Shape;1965;g34bf7dc1ca9_0_1551"/>
            <p:cNvGrpSpPr/>
            <p:nvPr/>
          </p:nvGrpSpPr>
          <p:grpSpPr>
            <a:xfrm>
              <a:off x="4643578" y="432838"/>
              <a:ext cx="1028134" cy="1160188"/>
              <a:chOff x="4643578" y="432838"/>
              <a:chExt cx="1028134" cy="1160188"/>
            </a:xfrm>
          </p:grpSpPr>
          <p:sp>
            <p:nvSpPr>
              <p:cNvPr id="1966" name="Google Shape;1966;g34bf7dc1ca9_0_1551"/>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7" name="Google Shape;1967;g34bf7dc1ca9_0_1551"/>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968" name="Google Shape;1968;g34bf7dc1ca9_0_1551"/>
          <p:cNvGrpSpPr/>
          <p:nvPr/>
        </p:nvGrpSpPr>
        <p:grpSpPr>
          <a:xfrm>
            <a:off x="2185190" y="4830280"/>
            <a:ext cx="338043" cy="338840"/>
            <a:chOff x="5700273" y="5386353"/>
            <a:chExt cx="766016" cy="767823"/>
          </a:xfrm>
        </p:grpSpPr>
        <p:sp>
          <p:nvSpPr>
            <p:cNvPr id="1969" name="Google Shape;1969;g34bf7dc1ca9_0_1551"/>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0" name="Google Shape;1970;g34bf7dc1ca9_0_1551"/>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1" name="Google Shape;1971;g34bf7dc1ca9_0_1551"/>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2" name="Google Shape;1972;g34bf7dc1ca9_0_1551"/>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3" name="Google Shape;1973;g34bf7dc1ca9_0_1551"/>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4" name="Google Shape;1974;g34bf7dc1ca9_0_1551"/>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5" name="Google Shape;1975;g34bf7dc1ca9_0_1551"/>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6" name="Google Shape;1976;g34bf7dc1ca9_0_1551"/>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7" name="Google Shape;1977;g34bf7dc1ca9_0_1551"/>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8" name="Google Shape;1978;g34bf7dc1ca9_0_1551"/>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9" name="Google Shape;1979;g34bf7dc1ca9_0_1551"/>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0" name="Google Shape;1980;g34bf7dc1ca9_0_1551"/>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1" name="Google Shape;1981;g34bf7dc1ca9_0_1551"/>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2" name="Google Shape;1982;g34bf7dc1ca9_0_1551"/>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983" name="Google Shape;1983;g34bf7dc1ca9_0_1551"/>
          <p:cNvGrpSpPr/>
          <p:nvPr/>
        </p:nvGrpSpPr>
        <p:grpSpPr>
          <a:xfrm>
            <a:off x="4681257" y="4463928"/>
            <a:ext cx="361466" cy="360553"/>
            <a:chOff x="4422991" y="3660630"/>
            <a:chExt cx="1086135" cy="1083391"/>
          </a:xfrm>
        </p:grpSpPr>
        <p:sp>
          <p:nvSpPr>
            <p:cNvPr id="1984" name="Google Shape;1984;g34bf7dc1ca9_0_1551"/>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85" name="Google Shape;1985;g34bf7dc1ca9_0_1551"/>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86" name="Google Shape;1986;g34bf7dc1ca9_0_1551"/>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87" name="Google Shape;1987;g34bf7dc1ca9_0_1551"/>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88" name="Google Shape;1988;g34bf7dc1ca9_0_1551"/>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89" name="Google Shape;1989;g34bf7dc1ca9_0_1551"/>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90" name="Google Shape;1990;g34bf7dc1ca9_0_1551"/>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91" name="Google Shape;1991;g34bf7dc1ca9_0_1551"/>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992" name="Google Shape;1992;g34bf7dc1ca9_0_1551"/>
          <p:cNvGrpSpPr/>
          <p:nvPr/>
        </p:nvGrpSpPr>
        <p:grpSpPr>
          <a:xfrm>
            <a:off x="2175190" y="321815"/>
            <a:ext cx="354478" cy="354131"/>
            <a:chOff x="10376768" y="2334933"/>
            <a:chExt cx="920484" cy="919581"/>
          </a:xfrm>
        </p:grpSpPr>
        <p:sp>
          <p:nvSpPr>
            <p:cNvPr id="1993" name="Google Shape;1993;g34bf7dc1ca9_0_1551"/>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94" name="Google Shape;1994;g34bf7dc1ca9_0_1551"/>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995" name="Google Shape;1995;g34bf7dc1ca9_0_1551"/>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996" name="Google Shape;1996;g34bf7dc1ca9_0_1551"/>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997" name="Google Shape;1997;g34bf7dc1ca9_0_1551"/>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98" name="Google Shape;1998;g34bf7dc1ca9_0_1551"/>
          <p:cNvSpPr txBox="1"/>
          <p:nvPr/>
        </p:nvSpPr>
        <p:spPr>
          <a:xfrm>
            <a:off x="2774550" y="6248950"/>
            <a:ext cx="2385300" cy="28014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Simplifies creating impactful social media campaigns.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513</Words>
  <Application>Microsoft Office PowerPoint</Application>
  <PresentationFormat>Custom</PresentationFormat>
  <Paragraphs>75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11</cp:revision>
  <dcterms:created xsi:type="dcterms:W3CDTF">2025-04-02T13:02:29Z</dcterms:created>
  <dcterms:modified xsi:type="dcterms:W3CDTF">2025-05-07T21:05:05Z</dcterms:modified>
</cp:coreProperties>
</file>