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86" r:id="rId2"/>
    <p:sldId id="287"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5"/>
        <p:cNvGrpSpPr/>
        <p:nvPr/>
      </p:nvGrpSpPr>
      <p:grpSpPr>
        <a:xfrm>
          <a:off x="0" y="0"/>
          <a:ext cx="0" cy="0"/>
          <a:chOff x="0" y="0"/>
          <a:chExt cx="0" cy="0"/>
        </a:xfrm>
      </p:grpSpPr>
      <p:sp>
        <p:nvSpPr>
          <p:cNvPr id="1596" name="Google Shape;1596;g34bf7dc1ca9_0_11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97" name="Google Shape;1597;g34bf7dc1ca9_0_118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9"/>
        <p:cNvGrpSpPr/>
        <p:nvPr/>
      </p:nvGrpSpPr>
      <p:grpSpPr>
        <a:xfrm>
          <a:off x="0" y="0"/>
          <a:ext cx="0" cy="0"/>
          <a:chOff x="0" y="0"/>
          <a:chExt cx="0" cy="0"/>
        </a:xfrm>
      </p:grpSpPr>
      <p:sp>
        <p:nvSpPr>
          <p:cNvPr id="1630" name="Google Shape;1630;g34bf7dc1ca9_0_12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1" name="Google Shape;1631;g34bf7dc1ca9_0_122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2901262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98"/>
        <p:cNvGrpSpPr/>
        <p:nvPr/>
      </p:nvGrpSpPr>
      <p:grpSpPr>
        <a:xfrm>
          <a:off x="0" y="0"/>
          <a:ext cx="0" cy="0"/>
          <a:chOff x="0" y="0"/>
          <a:chExt cx="0" cy="0"/>
        </a:xfrm>
      </p:grpSpPr>
      <p:cxnSp>
        <p:nvCxnSpPr>
          <p:cNvPr id="1599" name="Google Shape;1599;g34bf7dc1ca9_0_1188"/>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600" name="Google Shape;1600;g34bf7dc1ca9_0_1188"/>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01" name="Google Shape;1601;g34bf7dc1ca9_0_1188"/>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602" name="Google Shape;1602;g34bf7dc1ca9_0_1188"/>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03" name="Google Shape;1603;g34bf7dc1ca9_0_1188"/>
          <p:cNvSpPr txBox="1"/>
          <p:nvPr/>
        </p:nvSpPr>
        <p:spPr>
          <a:xfrm>
            <a:off x="143816"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Guide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604" name="Google Shape;1604;g34bf7dc1ca9_0_1188"/>
          <p:cNvSpPr txBox="1"/>
          <p:nvPr/>
        </p:nvSpPr>
        <p:spPr>
          <a:xfrm>
            <a:off x="143825" y="273550"/>
            <a:ext cx="3125400" cy="9402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3600" b="1">
                <a:solidFill>
                  <a:schemeClr val="lt1"/>
                </a:solidFill>
                <a:latin typeface="Calibri"/>
                <a:ea typeface="Calibri"/>
                <a:cs typeface="Calibri"/>
                <a:sym typeface="Calibri"/>
              </a:rPr>
              <a:t>Revenue Diversification</a:t>
            </a:r>
            <a:endParaRPr sz="1000"/>
          </a:p>
        </p:txBody>
      </p:sp>
      <p:cxnSp>
        <p:nvCxnSpPr>
          <p:cNvPr id="1605" name="Google Shape;1605;g34bf7dc1ca9_0_1188"/>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606" name="Google Shape;1606;g34bf7dc1ca9_0_1188"/>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Business Growth Strategy</a:t>
            </a:r>
            <a:endParaRPr sz="1200">
              <a:solidFill>
                <a:srgbClr val="595959"/>
              </a:solidFill>
              <a:latin typeface="Calibri"/>
              <a:ea typeface="Calibri"/>
              <a:cs typeface="Calibri"/>
              <a:sym typeface="Calibri"/>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4-6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607" name="Google Shape;1607;g34bf7dc1ca9_0_1188"/>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608" name="Google Shape;1608;g34bf7dc1ca9_0_1188"/>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609" name="Google Shape;1609;g34bf7dc1ca9_0_1188"/>
          <p:cNvSpPr txBox="1"/>
          <p:nvPr/>
        </p:nvSpPr>
        <p:spPr>
          <a:xfrm>
            <a:off x="266748" y="2544499"/>
            <a:ext cx="24798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importance of diversifying revenue streams.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identify and test secondary revenue opportunities.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pricing strategies tailored to multiple revenue sources.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tracking profitability and adjusting offerings.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Build a sustainable revenue model to reduce financial risk.</a:t>
            </a:r>
            <a:endParaRPr sz="1100">
              <a:solidFill>
                <a:srgbClr val="595959"/>
              </a:solidFill>
              <a:latin typeface="Calibri"/>
              <a:ea typeface="Calibri"/>
              <a:cs typeface="Calibri"/>
              <a:sym typeface="Calibri"/>
            </a:endParaRPr>
          </a:p>
        </p:txBody>
      </p:sp>
      <p:sp>
        <p:nvSpPr>
          <p:cNvPr id="1610" name="Google Shape;1610;g34bf7dc1ca9_0_1188"/>
          <p:cNvSpPr txBox="1"/>
          <p:nvPr/>
        </p:nvSpPr>
        <p:spPr>
          <a:xfrm>
            <a:off x="2888255" y="2544499"/>
            <a:ext cx="2231100" cy="1847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Revenue stream brainstorming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Market research and demand validation guide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Pricing strategy templates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Profitability tracking 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successful revenue diversification</a:t>
            </a:r>
            <a:endParaRPr sz="1100">
              <a:solidFill>
                <a:srgbClr val="595959"/>
              </a:solidFill>
              <a:latin typeface="Calibri"/>
              <a:ea typeface="Calibri"/>
              <a:cs typeface="Calibri"/>
              <a:sym typeface="Calibri"/>
            </a:endParaRPr>
          </a:p>
        </p:txBody>
      </p:sp>
      <p:cxnSp>
        <p:nvCxnSpPr>
          <p:cNvPr id="1611" name="Google Shape;1611;g34bf7dc1ca9_0_1188"/>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612" name="Google Shape;1612;g34bf7dc1ca9_0_1188"/>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13" name="Google Shape;1613;g34bf7dc1ca9_0_1188"/>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14" name="Google Shape;1614;g34bf7dc1ca9_0_1188"/>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15" name="Google Shape;1615;g34bf7dc1ca9_0_1188"/>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616" name="Google Shape;1616;g34bf7dc1ca9_0_1188"/>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617" name="Google Shape;1617;g34bf7dc1ca9_0_1188"/>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18" name="Google Shape;1618;g34bf7dc1ca9_0_1188"/>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 </a:t>
            </a:r>
            <a:endParaRPr sz="1000">
              <a:solidFill>
                <a:schemeClr val="lt1"/>
              </a:solidFill>
              <a:latin typeface="Calibri"/>
              <a:ea typeface="Calibri"/>
              <a:cs typeface="Calibri"/>
              <a:sym typeface="Calibri"/>
            </a:endParaRPr>
          </a:p>
        </p:txBody>
      </p:sp>
      <p:sp>
        <p:nvSpPr>
          <p:cNvPr id="1619" name="Google Shape;1619;g34bf7dc1ca9_0_1188"/>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620" name="Google Shape;1620;g34bf7dc1ca9_0_1188"/>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621" name="Google Shape;1621;g34bf7dc1ca9_0_1188"/>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622" name="Google Shape;1622;g34bf7dc1ca9_0_1188"/>
          <p:cNvSpPr txBox="1"/>
          <p:nvPr/>
        </p:nvSpPr>
        <p:spPr>
          <a:xfrm>
            <a:off x="248308" y="5029849"/>
            <a:ext cx="4878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explore and implement multiple revenue streams to enhance financial resilience. The session covers identifying secondary products or services, testing demand through pilot programs, and developing pricing strategies. Participants will track profitability, refine their approach using data insights, and share lessons learned through peer discussions for sustainable business growth.</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1623" name="Google Shape;1623;g34bf7dc1ca9_0_1188"/>
          <p:cNvGrpSpPr/>
          <p:nvPr/>
        </p:nvGrpSpPr>
        <p:grpSpPr>
          <a:xfrm>
            <a:off x="4677868" y="5021368"/>
            <a:ext cx="341622" cy="341617"/>
            <a:chOff x="3797784" y="3095426"/>
            <a:chExt cx="1030844" cy="1030831"/>
          </a:xfrm>
        </p:grpSpPr>
        <p:sp>
          <p:nvSpPr>
            <p:cNvPr id="1624" name="Google Shape;1624;g34bf7dc1ca9_0_1188"/>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25" name="Google Shape;1625;g34bf7dc1ca9_0_1188"/>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26" name="Google Shape;1626;g34bf7dc1ca9_0_1188"/>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27" name="Google Shape;1627;g34bf7dc1ca9_0_1188"/>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28" name="Google Shape;1628;g34bf7dc1ca9_0_1188"/>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32"/>
        <p:cNvGrpSpPr/>
        <p:nvPr/>
      </p:nvGrpSpPr>
      <p:grpSpPr>
        <a:xfrm>
          <a:off x="0" y="0"/>
          <a:ext cx="0" cy="0"/>
          <a:chOff x="0" y="0"/>
          <a:chExt cx="0" cy="0"/>
        </a:xfrm>
      </p:grpSpPr>
      <p:cxnSp>
        <p:nvCxnSpPr>
          <p:cNvPr id="1633" name="Google Shape;1633;g34bf7dc1ca9_0_1221"/>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634" name="Google Shape;1634;g34bf7dc1ca9_0_1221"/>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635" name="Google Shape;1635;g34bf7dc1ca9_0_1221"/>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636" name="Google Shape;1636;g34bf7dc1ca9_0_1221"/>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37" name="Google Shape;1637;g34bf7dc1ca9_0_1221"/>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38" name="Google Shape;1638;g34bf7dc1ca9_0_1221"/>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639" name="Google Shape;1639;g34bf7dc1ca9_0_1221"/>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640" name="Google Shape;1640;g34bf7dc1ca9_0_1221"/>
          <p:cNvSpPr txBox="1"/>
          <p:nvPr/>
        </p:nvSpPr>
        <p:spPr>
          <a:xfrm>
            <a:off x="264575" y="4386875"/>
            <a:ext cx="2223600" cy="181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Revenue Diversification Guide</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"Multiple Streams of Income" by Robert G. Allen</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Lean Startup" by Eric Ries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"Profit First" by Mike Michalowicz</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Case studies on diversified business models</a:t>
            </a:r>
            <a:endParaRPr sz="1000">
              <a:solidFill>
                <a:srgbClr val="595959"/>
              </a:solidFill>
              <a:latin typeface="Calibri"/>
              <a:ea typeface="Calibri"/>
              <a:cs typeface="Calibri"/>
              <a:sym typeface="Calibri"/>
            </a:endParaRPr>
          </a:p>
        </p:txBody>
      </p:sp>
      <p:sp>
        <p:nvSpPr>
          <p:cNvPr id="1641" name="Google Shape;1641;g34bf7dc1ca9_0_1221"/>
          <p:cNvSpPr txBox="1"/>
          <p:nvPr/>
        </p:nvSpPr>
        <p:spPr>
          <a:xfrm>
            <a:off x="2715475" y="4404825"/>
            <a:ext cx="2554200" cy="1569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Identify potential secondary products or services.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Test demand with a small launch or pilot program.</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Develop pricing strategies for each revenue stream.</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Track profitability and refine offerings.</a:t>
            </a:r>
            <a:endParaRPr sz="1000">
              <a:solidFill>
                <a:srgbClr val="595959"/>
              </a:solidFill>
              <a:latin typeface="Calibri"/>
              <a:ea typeface="Calibri"/>
              <a:cs typeface="Calibri"/>
              <a:sym typeface="Calibri"/>
            </a:endParaRPr>
          </a:p>
        </p:txBody>
      </p:sp>
      <p:cxnSp>
        <p:nvCxnSpPr>
          <p:cNvPr id="1642" name="Google Shape;1642;g34bf7dc1ca9_0_1221"/>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643" name="Google Shape;1643;g34bf7dc1ca9_0_1221"/>
          <p:cNvSpPr txBox="1"/>
          <p:nvPr/>
        </p:nvSpPr>
        <p:spPr>
          <a:xfrm>
            <a:off x="292767" y="290360"/>
            <a:ext cx="2115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overview of revenue diversification benefits and risks.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brainstorming and testing new revenue ideas.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strategic pricing based on market demand.</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best practices for tracking profitability and refining offerings.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revenue strategies and financial sustainability.</a:t>
            </a:r>
            <a:endParaRPr sz="1000">
              <a:solidFill>
                <a:srgbClr val="595959"/>
              </a:solidFill>
              <a:latin typeface="Calibri"/>
              <a:ea typeface="Calibri"/>
              <a:cs typeface="Calibri"/>
              <a:sym typeface="Calibri"/>
            </a:endParaRPr>
          </a:p>
        </p:txBody>
      </p:sp>
      <p:sp>
        <p:nvSpPr>
          <p:cNvPr id="1644" name="Google Shape;1644;g34bf7dc1ca9_0_1221"/>
          <p:cNvSpPr txBox="1"/>
          <p:nvPr/>
        </p:nvSpPr>
        <p:spPr>
          <a:xfrm>
            <a:off x="2715525" y="290350"/>
            <a:ext cx="23193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potential secondary products or services that complement your business.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Test demand with a small launch or pilot program.</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Develop pricing strategies for each revenue stream.</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Track profitability and refine offerings based on data insights.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key takeaways and strategies with peers for collective learning.</a:t>
            </a:r>
            <a:endParaRPr sz="1000">
              <a:solidFill>
                <a:srgbClr val="595959"/>
              </a:solidFill>
              <a:latin typeface="Calibri"/>
              <a:ea typeface="Calibri"/>
              <a:cs typeface="Calibri"/>
              <a:sym typeface="Calibri"/>
            </a:endParaRPr>
          </a:p>
        </p:txBody>
      </p:sp>
      <p:sp>
        <p:nvSpPr>
          <p:cNvPr id="1645" name="Google Shape;1645;g34bf7dc1ca9_0_1221"/>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identifying new revenue streams?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customer feedback impact your revenue diversification strategy?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adjustments did you make based on profitability tracking?</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sustaining multiple revenue sources?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in optimizing revenue diversification?</a:t>
            </a:r>
            <a:endParaRPr sz="1000">
              <a:solidFill>
                <a:srgbClr val="595959"/>
              </a:solidFill>
              <a:latin typeface="Calibri"/>
              <a:ea typeface="Calibri"/>
              <a:cs typeface="Calibri"/>
              <a:sym typeface="Calibri"/>
            </a:endParaRPr>
          </a:p>
        </p:txBody>
      </p:sp>
      <p:grpSp>
        <p:nvGrpSpPr>
          <p:cNvPr id="1646" name="Google Shape;1646;g34bf7dc1ca9_0_1221"/>
          <p:cNvGrpSpPr/>
          <p:nvPr/>
        </p:nvGrpSpPr>
        <p:grpSpPr>
          <a:xfrm>
            <a:off x="215187" y="6348341"/>
            <a:ext cx="2086252" cy="579345"/>
            <a:chOff x="5217280" y="8968725"/>
            <a:chExt cx="2214000" cy="614820"/>
          </a:xfrm>
        </p:grpSpPr>
        <p:sp>
          <p:nvSpPr>
            <p:cNvPr id="1647" name="Google Shape;1647;g34bf7dc1ca9_0_1221"/>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648" name="Google Shape;1648;g34bf7dc1ca9_0_1221"/>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649" name="Google Shape;1649;g34bf7dc1ca9_0_1221"/>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650" name="Google Shape;1650;g34bf7dc1ca9_0_1221"/>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651" name="Google Shape;1651;g34bf7dc1ca9_0_1221"/>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52" name="Google Shape;1652;g34bf7dc1ca9_0_1221"/>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653" name="Google Shape;1653;g34bf7dc1ca9_0_1221"/>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654" name="Google Shape;1654;g34bf7dc1ca9_0_1221"/>
          <p:cNvGrpSpPr/>
          <p:nvPr/>
        </p:nvGrpSpPr>
        <p:grpSpPr>
          <a:xfrm>
            <a:off x="4640548" y="3022007"/>
            <a:ext cx="361496" cy="361023"/>
            <a:chOff x="5737725" y="2862443"/>
            <a:chExt cx="1034323" cy="1032971"/>
          </a:xfrm>
        </p:grpSpPr>
        <p:sp>
          <p:nvSpPr>
            <p:cNvPr id="1655" name="Google Shape;1655;g34bf7dc1ca9_0_1221"/>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56" name="Google Shape;1656;g34bf7dc1ca9_0_1221"/>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57" name="Google Shape;1657;g34bf7dc1ca9_0_1221"/>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58" name="Google Shape;1658;g34bf7dc1ca9_0_1221"/>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59" name="Google Shape;1659;g34bf7dc1ca9_0_1221"/>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660" name="Google Shape;1660;g34bf7dc1ca9_0_1221"/>
          <p:cNvGrpSpPr/>
          <p:nvPr/>
        </p:nvGrpSpPr>
        <p:grpSpPr>
          <a:xfrm>
            <a:off x="4674858" y="310688"/>
            <a:ext cx="336405" cy="379614"/>
            <a:chOff x="4643578" y="432838"/>
            <a:chExt cx="1028134" cy="1160188"/>
          </a:xfrm>
        </p:grpSpPr>
        <p:sp>
          <p:nvSpPr>
            <p:cNvPr id="1661" name="Google Shape;1661;g34bf7dc1ca9_0_1221"/>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662" name="Google Shape;1662;g34bf7dc1ca9_0_1221"/>
            <p:cNvGrpSpPr/>
            <p:nvPr/>
          </p:nvGrpSpPr>
          <p:grpSpPr>
            <a:xfrm>
              <a:off x="4643578" y="432838"/>
              <a:ext cx="1028134" cy="1160188"/>
              <a:chOff x="4643578" y="432838"/>
              <a:chExt cx="1028134" cy="1160188"/>
            </a:xfrm>
          </p:grpSpPr>
          <p:sp>
            <p:nvSpPr>
              <p:cNvPr id="1663" name="Google Shape;1663;g34bf7dc1ca9_0_1221"/>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64" name="Google Shape;1664;g34bf7dc1ca9_0_1221"/>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665" name="Google Shape;1665;g34bf7dc1ca9_0_1221"/>
          <p:cNvGrpSpPr/>
          <p:nvPr/>
        </p:nvGrpSpPr>
        <p:grpSpPr>
          <a:xfrm>
            <a:off x="2185190" y="4830280"/>
            <a:ext cx="338043" cy="338840"/>
            <a:chOff x="5700273" y="5386353"/>
            <a:chExt cx="766016" cy="767823"/>
          </a:xfrm>
        </p:grpSpPr>
        <p:sp>
          <p:nvSpPr>
            <p:cNvPr id="1666" name="Google Shape;1666;g34bf7dc1ca9_0_1221"/>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7" name="Google Shape;1667;g34bf7dc1ca9_0_1221"/>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8" name="Google Shape;1668;g34bf7dc1ca9_0_1221"/>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9" name="Google Shape;1669;g34bf7dc1ca9_0_1221"/>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0" name="Google Shape;1670;g34bf7dc1ca9_0_1221"/>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1" name="Google Shape;1671;g34bf7dc1ca9_0_1221"/>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2" name="Google Shape;1672;g34bf7dc1ca9_0_1221"/>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3" name="Google Shape;1673;g34bf7dc1ca9_0_1221"/>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4" name="Google Shape;1674;g34bf7dc1ca9_0_1221"/>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5" name="Google Shape;1675;g34bf7dc1ca9_0_1221"/>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6" name="Google Shape;1676;g34bf7dc1ca9_0_1221"/>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7" name="Google Shape;1677;g34bf7dc1ca9_0_1221"/>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8" name="Google Shape;1678;g34bf7dc1ca9_0_1221"/>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9" name="Google Shape;1679;g34bf7dc1ca9_0_1221"/>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680" name="Google Shape;1680;g34bf7dc1ca9_0_1221"/>
          <p:cNvGrpSpPr/>
          <p:nvPr/>
        </p:nvGrpSpPr>
        <p:grpSpPr>
          <a:xfrm>
            <a:off x="4681257" y="4463928"/>
            <a:ext cx="361466" cy="360553"/>
            <a:chOff x="4422991" y="3660630"/>
            <a:chExt cx="1086135" cy="1083391"/>
          </a:xfrm>
        </p:grpSpPr>
        <p:sp>
          <p:nvSpPr>
            <p:cNvPr id="1681" name="Google Shape;1681;g34bf7dc1ca9_0_1221"/>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2" name="Google Shape;1682;g34bf7dc1ca9_0_1221"/>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3" name="Google Shape;1683;g34bf7dc1ca9_0_1221"/>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4" name="Google Shape;1684;g34bf7dc1ca9_0_1221"/>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5" name="Google Shape;1685;g34bf7dc1ca9_0_1221"/>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6" name="Google Shape;1686;g34bf7dc1ca9_0_1221"/>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7" name="Google Shape;1687;g34bf7dc1ca9_0_1221"/>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8" name="Google Shape;1688;g34bf7dc1ca9_0_1221"/>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689" name="Google Shape;1689;g34bf7dc1ca9_0_1221"/>
          <p:cNvGrpSpPr/>
          <p:nvPr/>
        </p:nvGrpSpPr>
        <p:grpSpPr>
          <a:xfrm>
            <a:off x="2175190" y="321815"/>
            <a:ext cx="354478" cy="354131"/>
            <a:chOff x="10376768" y="2334933"/>
            <a:chExt cx="920484" cy="919581"/>
          </a:xfrm>
        </p:grpSpPr>
        <p:sp>
          <p:nvSpPr>
            <p:cNvPr id="1690" name="Google Shape;1690;g34bf7dc1ca9_0_1221"/>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1" name="Google Shape;1691;g34bf7dc1ca9_0_1221"/>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692" name="Google Shape;1692;g34bf7dc1ca9_0_1221"/>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93" name="Google Shape;1693;g34bf7dc1ca9_0_1221"/>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694" name="Google Shape;1694;g34bf7dc1ca9_0_1221"/>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95" name="Google Shape;1695;g34bf7dc1ca9_0_1221"/>
          <p:cNvSpPr txBox="1"/>
          <p:nvPr/>
        </p:nvSpPr>
        <p:spPr>
          <a:xfrm>
            <a:off x="2774550" y="6248950"/>
            <a:ext cx="2391300" cy="22533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Helps you explore multiple revenue streams. </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TotalTime>
  <Words>478</Words>
  <Application>Microsoft Office PowerPoint</Application>
  <PresentationFormat>Custom</PresentationFormat>
  <Paragraphs>73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10</cp:revision>
  <dcterms:created xsi:type="dcterms:W3CDTF">2025-04-02T13:02:29Z</dcterms:created>
  <dcterms:modified xsi:type="dcterms:W3CDTF">2025-05-07T21:02:26Z</dcterms:modified>
</cp:coreProperties>
</file>