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86" r:id="rId2"/>
    <p:sldId id="287"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22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5"/>
        <p:cNvGrpSpPr/>
        <p:nvPr/>
      </p:nvGrpSpPr>
      <p:grpSpPr>
        <a:xfrm>
          <a:off x="0" y="0"/>
          <a:ext cx="0" cy="0"/>
          <a:chOff x="0" y="0"/>
          <a:chExt cx="0" cy="0"/>
        </a:xfrm>
      </p:grpSpPr>
      <p:sp>
        <p:nvSpPr>
          <p:cNvPr id="1596" name="Google Shape;1596;g34bf7dc1ca9_0_11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97" name="Google Shape;1597;g34bf7dc1ca9_0_118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9"/>
        <p:cNvGrpSpPr/>
        <p:nvPr/>
      </p:nvGrpSpPr>
      <p:grpSpPr>
        <a:xfrm>
          <a:off x="0" y="0"/>
          <a:ext cx="0" cy="0"/>
          <a:chOff x="0" y="0"/>
          <a:chExt cx="0" cy="0"/>
        </a:xfrm>
      </p:grpSpPr>
      <p:sp>
        <p:nvSpPr>
          <p:cNvPr id="1630" name="Google Shape;1630;g34bf7dc1ca9_0_12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31" name="Google Shape;1631;g34bf7dc1ca9_0_122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extLst>
      <p:ext uri="{BB962C8B-B14F-4D97-AF65-F5344CB8AC3E}">
        <p14:creationId xmlns:p14="http://schemas.microsoft.com/office/powerpoint/2010/main" val="2901262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98"/>
        <p:cNvGrpSpPr/>
        <p:nvPr/>
      </p:nvGrpSpPr>
      <p:grpSpPr>
        <a:xfrm>
          <a:off x="0" y="0"/>
          <a:ext cx="0" cy="0"/>
          <a:chOff x="0" y="0"/>
          <a:chExt cx="0" cy="0"/>
        </a:xfrm>
      </p:grpSpPr>
      <p:cxnSp>
        <p:nvCxnSpPr>
          <p:cNvPr id="1599" name="Google Shape;1599;g34bf7dc1ca9_0_1188"/>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600" name="Google Shape;1600;g34bf7dc1ca9_0_1188"/>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601" name="Google Shape;1601;g34bf7dc1ca9_0_1188"/>
          <p:cNvPicPr preferRelativeResize="0"/>
          <p:nvPr/>
        </p:nvPicPr>
        <p:blipFill rotWithShape="1">
          <a:blip r:embed="rId3">
            <a:alphaModFix amt="24000"/>
          </a:blip>
          <a:srcRect l="37680" t="25284" r="46924" b="14755"/>
          <a:stretch/>
        </p:blipFill>
        <p:spPr>
          <a:xfrm rot="5400000">
            <a:off x="4230451" y="-865020"/>
            <a:ext cx="595462" cy="2319194"/>
          </a:xfrm>
          <a:prstGeom prst="rect">
            <a:avLst/>
          </a:prstGeom>
          <a:noFill/>
          <a:ln>
            <a:noFill/>
          </a:ln>
        </p:spPr>
      </p:pic>
      <p:sp>
        <p:nvSpPr>
          <p:cNvPr id="1602" name="Google Shape;1602;g34bf7dc1ca9_0_1188"/>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603" name="Google Shape;1603;g34bf7dc1ca9_0_1188"/>
          <p:cNvSpPr txBox="1"/>
          <p:nvPr/>
        </p:nvSpPr>
        <p:spPr>
          <a:xfrm>
            <a:off x="143816" y="1314523"/>
            <a:ext cx="2617500" cy="16317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Guide For Underrepresented Founders</a:t>
            </a:r>
            <a:endParaRPr sz="2200" b="1" i="1">
              <a:solidFill>
                <a:schemeClr val="lt1"/>
              </a:solidFill>
              <a:latin typeface="Calibri"/>
              <a:ea typeface="Calibri"/>
              <a:cs typeface="Calibri"/>
              <a:sym typeface="Calibri"/>
            </a:endParaRPr>
          </a:p>
          <a:p>
            <a:pPr marL="0" marR="0" lvl="0" indent="0" algn="l" rtl="0">
              <a:lnSpc>
                <a:spcPct val="90909"/>
              </a:lnSpc>
              <a:spcBef>
                <a:spcPts val="0"/>
              </a:spcBef>
              <a:spcAft>
                <a:spcPts val="0"/>
              </a:spcAft>
              <a:buNone/>
            </a:pPr>
            <a:endParaRPr sz="2200" b="1" i="1">
              <a:solidFill>
                <a:schemeClr val="lt1"/>
              </a:solidFill>
              <a:latin typeface="Calibri"/>
              <a:ea typeface="Calibri"/>
              <a:cs typeface="Calibri"/>
              <a:sym typeface="Calibri"/>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1604" name="Google Shape;1604;g34bf7dc1ca9_0_1188"/>
          <p:cNvSpPr txBox="1"/>
          <p:nvPr/>
        </p:nvSpPr>
        <p:spPr>
          <a:xfrm>
            <a:off x="143825" y="273550"/>
            <a:ext cx="3125400" cy="9402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3600" b="1">
                <a:solidFill>
                  <a:schemeClr val="lt1"/>
                </a:solidFill>
                <a:latin typeface="Calibri"/>
                <a:ea typeface="Calibri"/>
                <a:cs typeface="Calibri"/>
                <a:sym typeface="Calibri"/>
              </a:rPr>
              <a:t>Revenue Diversification</a:t>
            </a:r>
            <a:endParaRPr sz="1000"/>
          </a:p>
        </p:txBody>
      </p:sp>
      <p:cxnSp>
        <p:nvCxnSpPr>
          <p:cNvPr id="1605" name="Google Shape;1605;g34bf7dc1ca9_0_1188"/>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1606" name="Google Shape;1606;g34bf7dc1ca9_0_1188"/>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Business Growth Strategy</a:t>
            </a:r>
            <a:endParaRPr sz="1200">
              <a:solidFill>
                <a:srgbClr val="595959"/>
              </a:solidFill>
              <a:latin typeface="Calibri"/>
              <a:ea typeface="Calibri"/>
              <a:cs typeface="Calibri"/>
              <a:sym typeface="Calibri"/>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4-6 Weeks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1607" name="Google Shape;1607;g34bf7dc1ca9_0_1188"/>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608" name="Google Shape;1608;g34bf7dc1ca9_0_1188"/>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1609" name="Google Shape;1609;g34bf7dc1ca9_0_1188"/>
          <p:cNvSpPr txBox="1"/>
          <p:nvPr/>
        </p:nvSpPr>
        <p:spPr>
          <a:xfrm>
            <a:off x="266748" y="2544499"/>
            <a:ext cx="24798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 Understand the importance of diversifying revenue streams.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how to identify and test secondary revenue opportunities.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Develop pricing strategies tailored to multiple revenue sources.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Gain confidence in tracking profitability and adjusting offerings.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Build a sustainable revenue model to reduce financial risk.</a:t>
            </a:r>
            <a:endParaRPr sz="1100">
              <a:solidFill>
                <a:srgbClr val="595959"/>
              </a:solidFill>
              <a:latin typeface="Calibri"/>
              <a:ea typeface="Calibri"/>
              <a:cs typeface="Calibri"/>
              <a:sym typeface="Calibri"/>
            </a:endParaRPr>
          </a:p>
        </p:txBody>
      </p:sp>
      <p:sp>
        <p:nvSpPr>
          <p:cNvPr id="1610" name="Google Shape;1610;g34bf7dc1ca9_0_1188"/>
          <p:cNvSpPr txBox="1"/>
          <p:nvPr/>
        </p:nvSpPr>
        <p:spPr>
          <a:xfrm>
            <a:off x="2888255" y="2544499"/>
            <a:ext cx="2231100" cy="1847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Revenue stream brainstorming worksheet</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Market research and demand validation guide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Pricing strategy templates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Profitability tracking sheet</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Case studies on successful revenue diversification</a:t>
            </a:r>
            <a:endParaRPr sz="1100">
              <a:solidFill>
                <a:srgbClr val="595959"/>
              </a:solidFill>
              <a:latin typeface="Calibri"/>
              <a:ea typeface="Calibri"/>
              <a:cs typeface="Calibri"/>
              <a:sym typeface="Calibri"/>
            </a:endParaRPr>
          </a:p>
        </p:txBody>
      </p:sp>
      <p:cxnSp>
        <p:nvCxnSpPr>
          <p:cNvPr id="1611" name="Google Shape;1611;g34bf7dc1ca9_0_1188"/>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1612" name="Google Shape;1612;g34bf7dc1ca9_0_1188"/>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613" name="Google Shape;1613;g34bf7dc1ca9_0_1188"/>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614" name="Google Shape;1614;g34bf7dc1ca9_0_1188"/>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615" name="Google Shape;1615;g34bf7dc1ca9_0_1188"/>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616" name="Google Shape;1616;g34bf7dc1ca9_0_1188"/>
          <p:cNvPicPr preferRelativeResize="0"/>
          <p:nvPr/>
        </p:nvPicPr>
        <p:blipFill rotWithShape="1">
          <a:blip r:embed="rId4">
            <a:alphaModFix/>
          </a:blip>
          <a:srcRect/>
          <a:stretch/>
        </p:blipFill>
        <p:spPr>
          <a:xfrm>
            <a:off x="4618925" y="2514217"/>
            <a:ext cx="432000" cy="432000"/>
          </a:xfrm>
          <a:prstGeom prst="rect">
            <a:avLst/>
          </a:prstGeom>
          <a:noFill/>
          <a:ln>
            <a:noFill/>
          </a:ln>
        </p:spPr>
      </p:pic>
      <p:sp>
        <p:nvSpPr>
          <p:cNvPr id="1617" name="Google Shape;1617;g34bf7dc1ca9_0_1188"/>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618" name="Google Shape;1618;g34bf7dc1ca9_0_1188"/>
          <p:cNvSpPr txBox="1"/>
          <p:nvPr/>
        </p:nvSpPr>
        <p:spPr>
          <a:xfrm>
            <a:off x="1733293" y="6852765"/>
            <a:ext cx="3387000" cy="5541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Underrepresented startup founders </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Entrepreneurs</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Calibri"/>
              <a:buChar char="•"/>
            </a:pPr>
            <a:r>
              <a:rPr lang="en-IE" sz="1000">
                <a:solidFill>
                  <a:schemeClr val="lt1"/>
                </a:solidFill>
                <a:latin typeface="Calibri"/>
                <a:ea typeface="Calibri"/>
                <a:cs typeface="Calibri"/>
                <a:sym typeface="Calibri"/>
              </a:rPr>
              <a:t>Business Professionals </a:t>
            </a:r>
            <a:endParaRPr sz="1000">
              <a:solidFill>
                <a:schemeClr val="lt1"/>
              </a:solidFill>
              <a:latin typeface="Calibri"/>
              <a:ea typeface="Calibri"/>
              <a:cs typeface="Calibri"/>
              <a:sym typeface="Calibri"/>
            </a:endParaRPr>
          </a:p>
        </p:txBody>
      </p:sp>
      <p:sp>
        <p:nvSpPr>
          <p:cNvPr id="1619" name="Google Shape;1619;g34bf7dc1ca9_0_1188"/>
          <p:cNvSpPr txBox="1"/>
          <p:nvPr/>
        </p:nvSpPr>
        <p:spPr>
          <a:xfrm>
            <a:off x="2969961" y="6673129"/>
            <a:ext cx="2134200" cy="677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1620" name="Google Shape;1620;g34bf7dc1ca9_0_1188"/>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621" name="Google Shape;1621;g34bf7dc1ca9_0_1188"/>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622" name="Google Shape;1622;g34bf7dc1ca9_0_1188"/>
          <p:cNvSpPr txBox="1"/>
          <p:nvPr/>
        </p:nvSpPr>
        <p:spPr>
          <a:xfrm>
            <a:off x="248308" y="5029849"/>
            <a:ext cx="4878300" cy="1416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will explore and implement multiple revenue streams to enhance financial resilience. The session covers identifying secondary products or services, testing demand through pilot programs, and developing pricing strategies. Participants will track profitability, refine their approach using data insights, and share lessons learned through peer discussions for sustainable business growth.</a:t>
            </a:r>
            <a:endParaRPr sz="1100">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endParaRPr sz="1100">
              <a:solidFill>
                <a:srgbClr val="595959"/>
              </a:solidFill>
              <a:latin typeface="Calibri"/>
              <a:ea typeface="Calibri"/>
              <a:cs typeface="Calibri"/>
              <a:sym typeface="Calibri"/>
            </a:endParaRPr>
          </a:p>
        </p:txBody>
      </p:sp>
      <p:grpSp>
        <p:nvGrpSpPr>
          <p:cNvPr id="1623" name="Google Shape;1623;g34bf7dc1ca9_0_1188"/>
          <p:cNvGrpSpPr/>
          <p:nvPr/>
        </p:nvGrpSpPr>
        <p:grpSpPr>
          <a:xfrm>
            <a:off x="4677868" y="5021368"/>
            <a:ext cx="341622" cy="341617"/>
            <a:chOff x="3797784" y="3095426"/>
            <a:chExt cx="1030844" cy="1030831"/>
          </a:xfrm>
        </p:grpSpPr>
        <p:sp>
          <p:nvSpPr>
            <p:cNvPr id="1624" name="Google Shape;1624;g34bf7dc1ca9_0_1188"/>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25" name="Google Shape;1625;g34bf7dc1ca9_0_1188"/>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26" name="Google Shape;1626;g34bf7dc1ca9_0_1188"/>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27" name="Google Shape;1627;g34bf7dc1ca9_0_1188"/>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28" name="Google Shape;1628;g34bf7dc1ca9_0_1188"/>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32"/>
        <p:cNvGrpSpPr/>
        <p:nvPr/>
      </p:nvGrpSpPr>
      <p:grpSpPr>
        <a:xfrm>
          <a:off x="0" y="0"/>
          <a:ext cx="0" cy="0"/>
          <a:chOff x="0" y="0"/>
          <a:chExt cx="0" cy="0"/>
        </a:xfrm>
      </p:grpSpPr>
      <p:cxnSp>
        <p:nvCxnSpPr>
          <p:cNvPr id="1633" name="Google Shape;1633;g34bf7dc1ca9_0_1221"/>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634" name="Google Shape;1634;g34bf7dc1ca9_0_1221"/>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635" name="Google Shape;1635;g34bf7dc1ca9_0_1221"/>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1636" name="Google Shape;1636;g34bf7dc1ca9_0_1221"/>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637" name="Google Shape;1637;g34bf7dc1ca9_0_1221"/>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638" name="Google Shape;1638;g34bf7dc1ca9_0_1221"/>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639" name="Google Shape;1639;g34bf7dc1ca9_0_1221"/>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1640" name="Google Shape;1640;g34bf7dc1ca9_0_1221"/>
          <p:cNvSpPr txBox="1"/>
          <p:nvPr/>
        </p:nvSpPr>
        <p:spPr>
          <a:xfrm>
            <a:off x="264575" y="4386875"/>
            <a:ext cx="2223600" cy="1816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a:t>
            </a:r>
            <a:r>
              <a:rPr lang="en-IE" b="1">
                <a:solidFill>
                  <a:srgbClr val="EE4338"/>
                </a:solidFill>
                <a:latin typeface="Calibri"/>
                <a:ea typeface="Calibri"/>
                <a:cs typeface="Calibri"/>
                <a:sym typeface="Calibri"/>
              </a:rPr>
              <a:t> Revenue Diversification Guide</a:t>
            </a:r>
            <a:endParaRPr b="1">
              <a:solidFill>
                <a:srgbClr val="EE4338"/>
              </a:solidFill>
              <a:latin typeface="Calibri"/>
              <a:ea typeface="Calibri"/>
              <a:cs typeface="Calibri"/>
              <a:sym typeface="Calibri"/>
            </a:endParaRPr>
          </a:p>
          <a:p>
            <a:pPr marL="0" marR="0" lvl="0" indent="0" algn="l" rtl="0">
              <a:lnSpc>
                <a:spcPct val="100000"/>
              </a:lnSpc>
              <a:spcBef>
                <a:spcPts val="0"/>
              </a:spcBef>
              <a:spcAft>
                <a:spcPts val="0"/>
              </a:spcAft>
              <a:buNone/>
            </a:pPr>
            <a:endParaRPr sz="1000" b="1">
              <a:solidFill>
                <a:srgbClr val="EE4338"/>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"Multiple Streams of Income" by Robert G. Allen</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"The Lean Startup" by Eric Ries</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"Profit First" by Mike Michalowicz</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Case studies on diversified business models</a:t>
            </a:r>
            <a:endParaRPr sz="1000">
              <a:solidFill>
                <a:srgbClr val="595959"/>
              </a:solidFill>
              <a:latin typeface="Calibri"/>
              <a:ea typeface="Calibri"/>
              <a:cs typeface="Calibri"/>
              <a:sym typeface="Calibri"/>
            </a:endParaRPr>
          </a:p>
        </p:txBody>
      </p:sp>
      <p:sp>
        <p:nvSpPr>
          <p:cNvPr id="1641" name="Google Shape;1641;g34bf7dc1ca9_0_1221"/>
          <p:cNvSpPr txBox="1"/>
          <p:nvPr/>
        </p:nvSpPr>
        <p:spPr>
          <a:xfrm>
            <a:off x="2715475" y="4404825"/>
            <a:ext cx="2554200" cy="1569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Identify potential secondary products or services.</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Test demand with a small launch or pilot program.</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Develop pricing strategies for each revenue stream.</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Track profitability and refine offerings.</a:t>
            </a:r>
            <a:endParaRPr sz="1000">
              <a:solidFill>
                <a:srgbClr val="595959"/>
              </a:solidFill>
              <a:latin typeface="Calibri"/>
              <a:ea typeface="Calibri"/>
              <a:cs typeface="Calibri"/>
              <a:sym typeface="Calibri"/>
            </a:endParaRPr>
          </a:p>
        </p:txBody>
      </p:sp>
      <p:cxnSp>
        <p:nvCxnSpPr>
          <p:cNvPr id="1642" name="Google Shape;1642;g34bf7dc1ca9_0_1221"/>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1643" name="Google Shape;1643;g34bf7dc1ca9_0_1221"/>
          <p:cNvSpPr txBox="1"/>
          <p:nvPr/>
        </p:nvSpPr>
        <p:spPr>
          <a:xfrm>
            <a:off x="292767" y="290360"/>
            <a:ext cx="2115300" cy="233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an overview of revenue diversification benefits and risks.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Guide participants in brainstorming and testing new revenue ideas.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Encourage strategic pricing based on market demand.</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Offer best practices for tracking profitability and refining offerings.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feedback on revenue strategies and financial sustainability.</a:t>
            </a:r>
            <a:endParaRPr sz="1000">
              <a:solidFill>
                <a:srgbClr val="595959"/>
              </a:solidFill>
              <a:latin typeface="Calibri"/>
              <a:ea typeface="Calibri"/>
              <a:cs typeface="Calibri"/>
              <a:sym typeface="Calibri"/>
            </a:endParaRPr>
          </a:p>
        </p:txBody>
      </p:sp>
      <p:sp>
        <p:nvSpPr>
          <p:cNvPr id="1644" name="Google Shape;1644;g34bf7dc1ca9_0_1221"/>
          <p:cNvSpPr txBox="1"/>
          <p:nvPr/>
        </p:nvSpPr>
        <p:spPr>
          <a:xfrm>
            <a:off x="2715525" y="290350"/>
            <a:ext cx="23193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Identify potential secondary products or services that complement your business.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Test demand with a small launch or pilot program.</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Develop pricing strategies for each revenue stream.</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Track profitability and refine offerings based on data insights.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Share key takeaways and strategies with peers for collective learning.</a:t>
            </a:r>
            <a:endParaRPr sz="1000">
              <a:solidFill>
                <a:srgbClr val="595959"/>
              </a:solidFill>
              <a:latin typeface="Calibri"/>
              <a:ea typeface="Calibri"/>
              <a:cs typeface="Calibri"/>
              <a:sym typeface="Calibri"/>
            </a:endParaRPr>
          </a:p>
        </p:txBody>
      </p:sp>
      <p:sp>
        <p:nvSpPr>
          <p:cNvPr id="1645" name="Google Shape;1645;g34bf7dc1ca9_0_1221"/>
          <p:cNvSpPr txBox="1"/>
          <p:nvPr/>
        </p:nvSpPr>
        <p:spPr>
          <a:xfrm>
            <a:off x="292767" y="2973735"/>
            <a:ext cx="43233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challenges did you face in identifying new revenue streams?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did customer feedback impact your revenue diversification strategy?</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adjustments did you make based on profitability tracking?</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confident do you feel in sustaining multiple revenue sources?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are your next steps in optimizing revenue diversification?</a:t>
            </a:r>
            <a:endParaRPr sz="1000">
              <a:solidFill>
                <a:srgbClr val="595959"/>
              </a:solidFill>
              <a:latin typeface="Calibri"/>
              <a:ea typeface="Calibri"/>
              <a:cs typeface="Calibri"/>
              <a:sym typeface="Calibri"/>
            </a:endParaRPr>
          </a:p>
        </p:txBody>
      </p:sp>
      <p:grpSp>
        <p:nvGrpSpPr>
          <p:cNvPr id="1646" name="Google Shape;1646;g34bf7dc1ca9_0_1221"/>
          <p:cNvGrpSpPr/>
          <p:nvPr/>
        </p:nvGrpSpPr>
        <p:grpSpPr>
          <a:xfrm>
            <a:off x="215187" y="6348341"/>
            <a:ext cx="2086252" cy="579345"/>
            <a:chOff x="5217280" y="8968725"/>
            <a:chExt cx="2214000" cy="614820"/>
          </a:xfrm>
        </p:grpSpPr>
        <p:sp>
          <p:nvSpPr>
            <p:cNvPr id="1647" name="Google Shape;1647;g34bf7dc1ca9_0_1221"/>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1648" name="Google Shape;1648;g34bf7dc1ca9_0_1221"/>
            <p:cNvPicPr preferRelativeResize="0"/>
            <p:nvPr/>
          </p:nvPicPr>
          <p:blipFill rotWithShape="1">
            <a:blip r:embed="rId3">
              <a:alphaModFix/>
            </a:blip>
            <a:srcRect/>
            <a:stretch/>
          </p:blipFill>
          <p:spPr>
            <a:xfrm>
              <a:off x="5300540" y="8968725"/>
              <a:ext cx="1287508" cy="286691"/>
            </a:xfrm>
            <a:prstGeom prst="rect">
              <a:avLst/>
            </a:prstGeom>
            <a:noFill/>
            <a:ln>
              <a:noFill/>
            </a:ln>
          </p:spPr>
        </p:pic>
      </p:grpSp>
      <p:cxnSp>
        <p:nvCxnSpPr>
          <p:cNvPr id="1649" name="Google Shape;1649;g34bf7dc1ca9_0_1221"/>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1650" name="Google Shape;1650;g34bf7dc1ca9_0_1221"/>
          <p:cNvCxnSpPr/>
          <p:nvPr/>
        </p:nvCxnSpPr>
        <p:spPr>
          <a:xfrm rot="10800000">
            <a:off x="119789" y="4386873"/>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651" name="Google Shape;1651;g34bf7dc1ca9_0_1221"/>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652" name="Google Shape;1652;g34bf7dc1ca9_0_1221"/>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653" name="Google Shape;1653;g34bf7dc1ca9_0_1221"/>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1654" name="Google Shape;1654;g34bf7dc1ca9_0_1221"/>
          <p:cNvGrpSpPr/>
          <p:nvPr/>
        </p:nvGrpSpPr>
        <p:grpSpPr>
          <a:xfrm>
            <a:off x="4640548" y="3022007"/>
            <a:ext cx="361496" cy="361023"/>
            <a:chOff x="5737725" y="2862443"/>
            <a:chExt cx="1034323" cy="1032971"/>
          </a:xfrm>
        </p:grpSpPr>
        <p:sp>
          <p:nvSpPr>
            <p:cNvPr id="1655" name="Google Shape;1655;g34bf7dc1ca9_0_1221"/>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56" name="Google Shape;1656;g34bf7dc1ca9_0_1221"/>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57" name="Google Shape;1657;g34bf7dc1ca9_0_1221"/>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58" name="Google Shape;1658;g34bf7dc1ca9_0_1221"/>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59" name="Google Shape;1659;g34bf7dc1ca9_0_1221"/>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660" name="Google Shape;1660;g34bf7dc1ca9_0_1221"/>
          <p:cNvGrpSpPr/>
          <p:nvPr/>
        </p:nvGrpSpPr>
        <p:grpSpPr>
          <a:xfrm>
            <a:off x="4674858" y="310688"/>
            <a:ext cx="336405" cy="379614"/>
            <a:chOff x="4643578" y="432838"/>
            <a:chExt cx="1028134" cy="1160188"/>
          </a:xfrm>
        </p:grpSpPr>
        <p:sp>
          <p:nvSpPr>
            <p:cNvPr id="1661" name="Google Shape;1661;g34bf7dc1ca9_0_1221"/>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1662" name="Google Shape;1662;g34bf7dc1ca9_0_1221"/>
            <p:cNvGrpSpPr/>
            <p:nvPr/>
          </p:nvGrpSpPr>
          <p:grpSpPr>
            <a:xfrm>
              <a:off x="4643578" y="432838"/>
              <a:ext cx="1028134" cy="1160188"/>
              <a:chOff x="4643578" y="432838"/>
              <a:chExt cx="1028134" cy="1160188"/>
            </a:xfrm>
          </p:grpSpPr>
          <p:sp>
            <p:nvSpPr>
              <p:cNvPr id="1663" name="Google Shape;1663;g34bf7dc1ca9_0_1221"/>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64" name="Google Shape;1664;g34bf7dc1ca9_0_1221"/>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1665" name="Google Shape;1665;g34bf7dc1ca9_0_1221"/>
          <p:cNvGrpSpPr/>
          <p:nvPr/>
        </p:nvGrpSpPr>
        <p:grpSpPr>
          <a:xfrm>
            <a:off x="2185190" y="4830280"/>
            <a:ext cx="338043" cy="338840"/>
            <a:chOff x="5700273" y="5386353"/>
            <a:chExt cx="766016" cy="767823"/>
          </a:xfrm>
        </p:grpSpPr>
        <p:sp>
          <p:nvSpPr>
            <p:cNvPr id="1666" name="Google Shape;1666;g34bf7dc1ca9_0_1221"/>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67" name="Google Shape;1667;g34bf7dc1ca9_0_1221"/>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68" name="Google Shape;1668;g34bf7dc1ca9_0_1221"/>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69" name="Google Shape;1669;g34bf7dc1ca9_0_1221"/>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70" name="Google Shape;1670;g34bf7dc1ca9_0_1221"/>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71" name="Google Shape;1671;g34bf7dc1ca9_0_1221"/>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72" name="Google Shape;1672;g34bf7dc1ca9_0_1221"/>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73" name="Google Shape;1673;g34bf7dc1ca9_0_1221"/>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74" name="Google Shape;1674;g34bf7dc1ca9_0_1221"/>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75" name="Google Shape;1675;g34bf7dc1ca9_0_1221"/>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76" name="Google Shape;1676;g34bf7dc1ca9_0_1221"/>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77" name="Google Shape;1677;g34bf7dc1ca9_0_1221"/>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78" name="Google Shape;1678;g34bf7dc1ca9_0_1221"/>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79" name="Google Shape;1679;g34bf7dc1ca9_0_1221"/>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1680" name="Google Shape;1680;g34bf7dc1ca9_0_1221"/>
          <p:cNvGrpSpPr/>
          <p:nvPr/>
        </p:nvGrpSpPr>
        <p:grpSpPr>
          <a:xfrm>
            <a:off x="4681257" y="4463928"/>
            <a:ext cx="361466" cy="360553"/>
            <a:chOff x="4422991" y="3660630"/>
            <a:chExt cx="1086135" cy="1083391"/>
          </a:xfrm>
        </p:grpSpPr>
        <p:sp>
          <p:nvSpPr>
            <p:cNvPr id="1681" name="Google Shape;1681;g34bf7dc1ca9_0_1221"/>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82" name="Google Shape;1682;g34bf7dc1ca9_0_1221"/>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83" name="Google Shape;1683;g34bf7dc1ca9_0_1221"/>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84" name="Google Shape;1684;g34bf7dc1ca9_0_1221"/>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85" name="Google Shape;1685;g34bf7dc1ca9_0_1221"/>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86" name="Google Shape;1686;g34bf7dc1ca9_0_1221"/>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87" name="Google Shape;1687;g34bf7dc1ca9_0_1221"/>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688" name="Google Shape;1688;g34bf7dc1ca9_0_1221"/>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689" name="Google Shape;1689;g34bf7dc1ca9_0_1221"/>
          <p:cNvGrpSpPr/>
          <p:nvPr/>
        </p:nvGrpSpPr>
        <p:grpSpPr>
          <a:xfrm>
            <a:off x="2175190" y="321815"/>
            <a:ext cx="354478" cy="354131"/>
            <a:chOff x="10376768" y="2334933"/>
            <a:chExt cx="920484" cy="919581"/>
          </a:xfrm>
        </p:grpSpPr>
        <p:sp>
          <p:nvSpPr>
            <p:cNvPr id="1690" name="Google Shape;1690;g34bf7dc1ca9_0_1221"/>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91" name="Google Shape;1691;g34bf7dc1ca9_0_1221"/>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692" name="Google Shape;1692;g34bf7dc1ca9_0_1221"/>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693" name="Google Shape;1693;g34bf7dc1ca9_0_1221"/>
          <p:cNvPicPr preferRelativeResize="0"/>
          <p:nvPr/>
        </p:nvPicPr>
        <p:blipFill rotWithShape="1">
          <a:blip r:embed="rId4">
            <a:alphaModFix amt="24000"/>
          </a:blip>
          <a:srcRect l="37680" t="25284" r="46924" b="14755"/>
          <a:stretch/>
        </p:blipFill>
        <p:spPr>
          <a:xfrm rot="-5400000">
            <a:off x="863014" y="6100456"/>
            <a:ext cx="595462" cy="2319194"/>
          </a:xfrm>
          <a:prstGeom prst="rect">
            <a:avLst/>
          </a:prstGeom>
          <a:noFill/>
          <a:ln>
            <a:noFill/>
          </a:ln>
        </p:spPr>
      </p:pic>
      <p:sp>
        <p:nvSpPr>
          <p:cNvPr id="1694" name="Google Shape;1694;g34bf7dc1ca9_0_1221"/>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695" name="Google Shape;1695;g34bf7dc1ca9_0_1221"/>
          <p:cNvSpPr txBox="1"/>
          <p:nvPr/>
        </p:nvSpPr>
        <p:spPr>
          <a:xfrm>
            <a:off x="2774550" y="6248950"/>
            <a:ext cx="2391300" cy="22533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b="1">
              <a:solidFill>
                <a:srgbClr val="FDBD22"/>
              </a:solidFill>
              <a:highlight>
                <a:srgbClr val="FDBD22"/>
              </a:highlight>
              <a:latin typeface="Calibri"/>
              <a:ea typeface="Calibri"/>
              <a:cs typeface="Calibri"/>
              <a:sym typeface="Calibri"/>
            </a:endParaRPr>
          </a:p>
          <a:p>
            <a:pPr marL="0" marR="0" lvl="0" indent="0" algn="r" rtl="0">
              <a:lnSpc>
                <a:spcPct val="100000"/>
              </a:lnSpc>
              <a:spcBef>
                <a:spcPts val="0"/>
              </a:spcBef>
              <a:spcAft>
                <a:spcPts val="0"/>
              </a:spcAft>
              <a:buNone/>
            </a:pPr>
            <a:endParaRPr b="1">
              <a:solidFill>
                <a:srgbClr val="FDBD22"/>
              </a:solidFill>
              <a:highlight>
                <a:srgbClr val="FDBD22"/>
              </a:highlight>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Helps you explore multiple revenue streams. </a:t>
            </a: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 </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TotalTime>
  <Words>478</Words>
  <Application>Microsoft Office PowerPoint</Application>
  <PresentationFormat>Custom</PresentationFormat>
  <Paragraphs>73</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10</cp:revision>
  <dcterms:created xsi:type="dcterms:W3CDTF">2025-04-02T13:02:29Z</dcterms:created>
  <dcterms:modified xsi:type="dcterms:W3CDTF">2025-05-07T21:02:26Z</dcterms:modified>
</cp:coreProperties>
</file>