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78" r:id="rId2"/>
    <p:sldId id="279"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34bf7dc1ca9_0_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3" name="Google Shape;1193;g34bf7dc1ca9_0_79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g34bf7dc1ca9_0_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7" name="Google Shape;1227;g34bf7dc1ca9_0_8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1928991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94"/>
        <p:cNvGrpSpPr/>
        <p:nvPr/>
      </p:nvGrpSpPr>
      <p:grpSpPr>
        <a:xfrm>
          <a:off x="0" y="0"/>
          <a:ext cx="0" cy="0"/>
          <a:chOff x="0" y="0"/>
          <a:chExt cx="0" cy="0"/>
        </a:xfrm>
      </p:grpSpPr>
      <p:cxnSp>
        <p:nvCxnSpPr>
          <p:cNvPr id="1195" name="Google Shape;1195;g34bf7dc1ca9_0_792"/>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196" name="Google Shape;1196;g34bf7dc1ca9_0_792"/>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197" name="Google Shape;1197;g34bf7dc1ca9_0_792"/>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198" name="Google Shape;1198;g34bf7dc1ca9_0_792"/>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99" name="Google Shape;1199;g34bf7dc1ca9_0_792"/>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Toolkit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200" name="Google Shape;1200;g34bf7dc1ca9_0_792"/>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Product Validation</a:t>
            </a:r>
            <a:endParaRPr/>
          </a:p>
        </p:txBody>
      </p:sp>
      <p:cxnSp>
        <p:nvCxnSpPr>
          <p:cNvPr id="1201" name="Google Shape;1201;g34bf7dc1ca9_0_792"/>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202" name="Google Shape;1202;g34bf7dc1ca9_0_792"/>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Product Development</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203" name="Google Shape;1203;g34bf7dc1ca9_0_792"/>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204" name="Google Shape;1204;g34bf7dc1ca9_0_792"/>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205" name="Google Shape;1205;g34bf7dc1ca9_0_792"/>
          <p:cNvSpPr txBox="1"/>
          <p:nvPr/>
        </p:nvSpPr>
        <p:spPr>
          <a:xfrm>
            <a:off x="266748" y="2544499"/>
            <a:ext cx="24798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importance of product validation.</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launch a Minimum Viable Product (MVP).</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strategies for gathering and analysing customer feedback.</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iterating based on market needs.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Create a structured approach to refining product-market fit.</a:t>
            </a:r>
            <a:endParaRPr sz="1100">
              <a:solidFill>
                <a:srgbClr val="595959"/>
              </a:solidFill>
              <a:latin typeface="Calibri"/>
              <a:ea typeface="Calibri"/>
              <a:cs typeface="Calibri"/>
              <a:sym typeface="Calibri"/>
            </a:endParaRPr>
          </a:p>
        </p:txBody>
      </p:sp>
      <p:sp>
        <p:nvSpPr>
          <p:cNvPr id="1206" name="Google Shape;1206;g34bf7dc1ca9_0_792"/>
          <p:cNvSpPr txBox="1"/>
          <p:nvPr/>
        </p:nvSpPr>
        <p:spPr>
          <a:xfrm>
            <a:off x="2888255" y="2544499"/>
            <a:ext cx="2231100" cy="18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MVP development guide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Survey and feedback collection templates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Focus group facilitation guide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product validation</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Data analysis tools for feedback interpretation</a:t>
            </a:r>
            <a:endParaRPr sz="1100">
              <a:solidFill>
                <a:srgbClr val="595959"/>
              </a:solidFill>
              <a:latin typeface="Calibri"/>
              <a:ea typeface="Calibri"/>
              <a:cs typeface="Calibri"/>
              <a:sym typeface="Calibri"/>
            </a:endParaRPr>
          </a:p>
        </p:txBody>
      </p:sp>
      <p:cxnSp>
        <p:nvCxnSpPr>
          <p:cNvPr id="1207" name="Google Shape;1207;g34bf7dc1ca9_0_792"/>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208" name="Google Shape;1208;g34bf7dc1ca9_0_792"/>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09" name="Google Shape;1209;g34bf7dc1ca9_0_792"/>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0" name="Google Shape;1210;g34bf7dc1ca9_0_792"/>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1" name="Google Shape;1211;g34bf7dc1ca9_0_792"/>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212" name="Google Shape;1212;g34bf7dc1ca9_0_792"/>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213" name="Google Shape;1213;g34bf7dc1ca9_0_792"/>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4" name="Google Shape;1214;g34bf7dc1ca9_0_792"/>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Product developers </a:t>
            </a:r>
            <a:endParaRPr sz="1000">
              <a:solidFill>
                <a:schemeClr val="lt1"/>
              </a:solidFill>
              <a:latin typeface="Calibri"/>
              <a:ea typeface="Calibri"/>
              <a:cs typeface="Calibri"/>
              <a:sym typeface="Calibri"/>
            </a:endParaRPr>
          </a:p>
        </p:txBody>
      </p:sp>
      <p:sp>
        <p:nvSpPr>
          <p:cNvPr id="1215" name="Google Shape;1215;g34bf7dc1ca9_0_792"/>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216" name="Google Shape;1216;g34bf7dc1ca9_0_792"/>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217" name="Google Shape;1217;g34bf7dc1ca9_0_792"/>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218" name="Google Shape;1218;g34bf7dc1ca9_0_792"/>
          <p:cNvSpPr txBox="1"/>
          <p:nvPr/>
        </p:nvSpPr>
        <p:spPr>
          <a:xfrm>
            <a:off x="248308" y="5029849"/>
            <a:ext cx="48783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validate their product by testing market alignment and gathering feedback. The session covers launching a Minimum Viable Product (MVP), using surveys and focus groups for feedback, and analysing insights to refine usability. Participants will iterate based on customer needs and present their updated product versions, ensuring alignment with market demands and sustainable growth.</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1219" name="Google Shape;1219;g34bf7dc1ca9_0_792"/>
          <p:cNvGrpSpPr/>
          <p:nvPr/>
        </p:nvGrpSpPr>
        <p:grpSpPr>
          <a:xfrm>
            <a:off x="4677868" y="5021368"/>
            <a:ext cx="341622" cy="341617"/>
            <a:chOff x="3797784" y="3095426"/>
            <a:chExt cx="1030844" cy="1030831"/>
          </a:xfrm>
        </p:grpSpPr>
        <p:sp>
          <p:nvSpPr>
            <p:cNvPr id="1220" name="Google Shape;1220;g34bf7dc1ca9_0_792"/>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1" name="Google Shape;1221;g34bf7dc1ca9_0_792"/>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2" name="Google Shape;1222;g34bf7dc1ca9_0_792"/>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3" name="Google Shape;1223;g34bf7dc1ca9_0_792"/>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4" name="Google Shape;1224;g34bf7dc1ca9_0_792"/>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cxnSp>
        <p:nvCxnSpPr>
          <p:cNvPr id="1229" name="Google Shape;1229;g34bf7dc1ca9_0_825"/>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230" name="Google Shape;1230;g34bf7dc1ca9_0_825"/>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231" name="Google Shape;1231;g34bf7dc1ca9_0_825"/>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232" name="Google Shape;1232;g34bf7dc1ca9_0_825"/>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33" name="Google Shape;1233;g34bf7dc1ca9_0_825"/>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34" name="Google Shape;1234;g34bf7dc1ca9_0_825"/>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235" name="Google Shape;1235;g34bf7dc1ca9_0_825"/>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236" name="Google Shape;1236;g34bf7dc1ca9_0_825"/>
          <p:cNvSpPr txBox="1"/>
          <p:nvPr/>
        </p:nvSpPr>
        <p:spPr>
          <a:xfrm>
            <a:off x="264575" y="4386875"/>
            <a:ext cx="22236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Product Validation Toolkit</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 "The Lean Startup" by Eric Ries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"Testing Business Ideas" by David J. Bland &amp; Alexander Osterwalder</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"Hooked: How to Build Habit-Forming Products" by Nir Eyal</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Product validation resources from top accelerators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595959"/>
              </a:buClr>
              <a:buSzPts val="1000"/>
              <a:buFont typeface="Calibri"/>
              <a:buChar char="•"/>
            </a:pPr>
            <a:endParaRPr sz="1000">
              <a:solidFill>
                <a:srgbClr val="595959"/>
              </a:solidFill>
              <a:latin typeface="Calibri"/>
              <a:ea typeface="Calibri"/>
              <a:cs typeface="Calibri"/>
              <a:sym typeface="Calibri"/>
            </a:endParaRPr>
          </a:p>
        </p:txBody>
      </p:sp>
      <p:sp>
        <p:nvSpPr>
          <p:cNvPr id="1237" name="Google Shape;1237;g34bf7dc1ca9_0_825"/>
          <p:cNvSpPr txBox="1"/>
          <p:nvPr/>
        </p:nvSpPr>
        <p:spPr>
          <a:xfrm>
            <a:off x="2715475" y="4404825"/>
            <a:ext cx="25542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 Launch a basic version (MVP) of your product.</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Use surveys and focus groups to gather feedback.</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Analyze results and iterate based on top requests.</a:t>
            </a:r>
            <a:endParaRPr sz="1000">
              <a:solidFill>
                <a:srgbClr val="595959"/>
              </a:solidFill>
              <a:latin typeface="Calibri"/>
              <a:ea typeface="Calibri"/>
              <a:cs typeface="Calibri"/>
              <a:sym typeface="Calibri"/>
            </a:endParaRPr>
          </a:p>
        </p:txBody>
      </p:sp>
      <p:cxnSp>
        <p:nvCxnSpPr>
          <p:cNvPr id="1238" name="Google Shape;1238;g34bf7dc1ca9_0_825"/>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239" name="Google Shape;1239;g34bf7dc1ca9_0_825"/>
          <p:cNvSpPr txBox="1"/>
          <p:nvPr/>
        </p:nvSpPr>
        <p:spPr>
          <a:xfrm>
            <a:off x="292767" y="290360"/>
            <a:ext cx="2115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overview of product validation and MVP strategies.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designing effective surveys and focus groups.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participants to analyse feedback objectively and make data-driven decisions.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techniques for refining product-market fit based on insights.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validation strategies and iteration plans.</a:t>
            </a:r>
            <a:endParaRPr sz="1000">
              <a:solidFill>
                <a:srgbClr val="595959"/>
              </a:solidFill>
              <a:latin typeface="Calibri"/>
              <a:ea typeface="Calibri"/>
              <a:cs typeface="Calibri"/>
              <a:sym typeface="Calibri"/>
            </a:endParaRPr>
          </a:p>
        </p:txBody>
      </p:sp>
      <p:sp>
        <p:nvSpPr>
          <p:cNvPr id="1240" name="Google Shape;1240;g34bf7dc1ca9_0_825"/>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Launch a basic version (MVP) of your product.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Use surveys and focus groups to gather feedback.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Analyse results and identify top requests and concerns.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Iterate on your product based on collected feedback.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Document key takeaways and improvements for future iterations.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and lessons learned with peers.</a:t>
            </a:r>
            <a:endParaRPr sz="1000">
              <a:solidFill>
                <a:srgbClr val="595959"/>
              </a:solidFill>
              <a:latin typeface="Calibri"/>
              <a:ea typeface="Calibri"/>
              <a:cs typeface="Calibri"/>
              <a:sym typeface="Calibri"/>
            </a:endParaRPr>
          </a:p>
        </p:txBody>
      </p:sp>
      <p:sp>
        <p:nvSpPr>
          <p:cNvPr id="1241" name="Google Shape;1241;g34bf7dc1ca9_0_825"/>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launching your MVP?</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customer feedback impact your product iteration?</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unexpected insights did you gain from user testing?</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refining your product for market success?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in improving your product based on validation?</a:t>
            </a:r>
            <a:endParaRPr sz="1000">
              <a:solidFill>
                <a:srgbClr val="595959"/>
              </a:solidFill>
              <a:latin typeface="Calibri"/>
              <a:ea typeface="Calibri"/>
              <a:cs typeface="Calibri"/>
              <a:sym typeface="Calibri"/>
            </a:endParaRPr>
          </a:p>
        </p:txBody>
      </p:sp>
      <p:grpSp>
        <p:nvGrpSpPr>
          <p:cNvPr id="1242" name="Google Shape;1242;g34bf7dc1ca9_0_825"/>
          <p:cNvGrpSpPr/>
          <p:nvPr/>
        </p:nvGrpSpPr>
        <p:grpSpPr>
          <a:xfrm>
            <a:off x="215187" y="6348341"/>
            <a:ext cx="2086252" cy="579345"/>
            <a:chOff x="5217280" y="8968725"/>
            <a:chExt cx="2214000" cy="614820"/>
          </a:xfrm>
        </p:grpSpPr>
        <p:sp>
          <p:nvSpPr>
            <p:cNvPr id="1243" name="Google Shape;1243;g34bf7dc1ca9_0_825"/>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244" name="Google Shape;1244;g34bf7dc1ca9_0_825"/>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245" name="Google Shape;1245;g34bf7dc1ca9_0_825"/>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246" name="Google Shape;1246;g34bf7dc1ca9_0_825"/>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247" name="Google Shape;1247;g34bf7dc1ca9_0_825"/>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8" name="Google Shape;1248;g34bf7dc1ca9_0_825"/>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249" name="Google Shape;1249;g34bf7dc1ca9_0_825"/>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250" name="Google Shape;1250;g34bf7dc1ca9_0_825"/>
          <p:cNvGrpSpPr/>
          <p:nvPr/>
        </p:nvGrpSpPr>
        <p:grpSpPr>
          <a:xfrm>
            <a:off x="4640548" y="3022007"/>
            <a:ext cx="361496" cy="361023"/>
            <a:chOff x="5737725" y="2862443"/>
            <a:chExt cx="1034323" cy="1032971"/>
          </a:xfrm>
        </p:grpSpPr>
        <p:sp>
          <p:nvSpPr>
            <p:cNvPr id="1251" name="Google Shape;1251;g34bf7dc1ca9_0_825"/>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2" name="Google Shape;1252;g34bf7dc1ca9_0_825"/>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3" name="Google Shape;1253;g34bf7dc1ca9_0_825"/>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4" name="Google Shape;1254;g34bf7dc1ca9_0_825"/>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5" name="Google Shape;1255;g34bf7dc1ca9_0_825"/>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256" name="Google Shape;1256;g34bf7dc1ca9_0_825"/>
          <p:cNvGrpSpPr/>
          <p:nvPr/>
        </p:nvGrpSpPr>
        <p:grpSpPr>
          <a:xfrm>
            <a:off x="4674858" y="310688"/>
            <a:ext cx="336405" cy="379614"/>
            <a:chOff x="4643578" y="432838"/>
            <a:chExt cx="1028134" cy="1160188"/>
          </a:xfrm>
        </p:grpSpPr>
        <p:sp>
          <p:nvSpPr>
            <p:cNvPr id="1257" name="Google Shape;1257;g34bf7dc1ca9_0_82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258" name="Google Shape;1258;g34bf7dc1ca9_0_825"/>
            <p:cNvGrpSpPr/>
            <p:nvPr/>
          </p:nvGrpSpPr>
          <p:grpSpPr>
            <a:xfrm>
              <a:off x="4643578" y="432838"/>
              <a:ext cx="1028134" cy="1160188"/>
              <a:chOff x="4643578" y="432838"/>
              <a:chExt cx="1028134" cy="1160188"/>
            </a:xfrm>
          </p:grpSpPr>
          <p:sp>
            <p:nvSpPr>
              <p:cNvPr id="1259" name="Google Shape;1259;g34bf7dc1ca9_0_825"/>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0" name="Google Shape;1260;g34bf7dc1ca9_0_82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261" name="Google Shape;1261;g34bf7dc1ca9_0_825"/>
          <p:cNvGrpSpPr/>
          <p:nvPr/>
        </p:nvGrpSpPr>
        <p:grpSpPr>
          <a:xfrm>
            <a:off x="2185190" y="4830280"/>
            <a:ext cx="338043" cy="338840"/>
            <a:chOff x="5700273" y="5386353"/>
            <a:chExt cx="766016" cy="767823"/>
          </a:xfrm>
        </p:grpSpPr>
        <p:sp>
          <p:nvSpPr>
            <p:cNvPr id="1262" name="Google Shape;1262;g34bf7dc1ca9_0_825"/>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3" name="Google Shape;1263;g34bf7dc1ca9_0_825"/>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4" name="Google Shape;1264;g34bf7dc1ca9_0_825"/>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5" name="Google Shape;1265;g34bf7dc1ca9_0_825"/>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6" name="Google Shape;1266;g34bf7dc1ca9_0_825"/>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7" name="Google Shape;1267;g34bf7dc1ca9_0_825"/>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8" name="Google Shape;1268;g34bf7dc1ca9_0_825"/>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9" name="Google Shape;1269;g34bf7dc1ca9_0_825"/>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0" name="Google Shape;1270;g34bf7dc1ca9_0_825"/>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1" name="Google Shape;1271;g34bf7dc1ca9_0_825"/>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2" name="Google Shape;1272;g34bf7dc1ca9_0_825"/>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3" name="Google Shape;1273;g34bf7dc1ca9_0_825"/>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4" name="Google Shape;1274;g34bf7dc1ca9_0_825"/>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5" name="Google Shape;1275;g34bf7dc1ca9_0_825"/>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276" name="Google Shape;1276;g34bf7dc1ca9_0_825"/>
          <p:cNvGrpSpPr/>
          <p:nvPr/>
        </p:nvGrpSpPr>
        <p:grpSpPr>
          <a:xfrm>
            <a:off x="4681257" y="4463928"/>
            <a:ext cx="361466" cy="360553"/>
            <a:chOff x="4422991" y="3660630"/>
            <a:chExt cx="1086135" cy="1083391"/>
          </a:xfrm>
        </p:grpSpPr>
        <p:sp>
          <p:nvSpPr>
            <p:cNvPr id="1277" name="Google Shape;1277;g34bf7dc1ca9_0_825"/>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8" name="Google Shape;1278;g34bf7dc1ca9_0_825"/>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9" name="Google Shape;1279;g34bf7dc1ca9_0_825"/>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0" name="Google Shape;1280;g34bf7dc1ca9_0_825"/>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1" name="Google Shape;1281;g34bf7dc1ca9_0_825"/>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2" name="Google Shape;1282;g34bf7dc1ca9_0_825"/>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3" name="Google Shape;1283;g34bf7dc1ca9_0_825"/>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4" name="Google Shape;1284;g34bf7dc1ca9_0_825"/>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285" name="Google Shape;1285;g34bf7dc1ca9_0_825"/>
          <p:cNvGrpSpPr/>
          <p:nvPr/>
        </p:nvGrpSpPr>
        <p:grpSpPr>
          <a:xfrm>
            <a:off x="2175190" y="321815"/>
            <a:ext cx="354478" cy="354131"/>
            <a:chOff x="10376768" y="2334933"/>
            <a:chExt cx="920484" cy="919581"/>
          </a:xfrm>
        </p:grpSpPr>
        <p:sp>
          <p:nvSpPr>
            <p:cNvPr id="1286" name="Google Shape;1286;g34bf7dc1ca9_0_825"/>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7" name="Google Shape;1287;g34bf7dc1ca9_0_825"/>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288" name="Google Shape;1288;g34bf7dc1ca9_0_825"/>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289" name="Google Shape;1289;g34bf7dc1ca9_0_825"/>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290" name="Google Shape;1290;g34bf7dc1ca9_0_825"/>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1" name="Google Shape;1291;g34bf7dc1ca9_0_825"/>
          <p:cNvSpPr txBox="1"/>
          <p:nvPr/>
        </p:nvSpPr>
        <p:spPr>
          <a:xfrm>
            <a:off x="2774550" y="6248950"/>
            <a:ext cx="2391300" cy="2034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Ensures your product aligns with market needs.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TotalTime>
  <Words>501</Words>
  <Application>Microsoft Office PowerPoint</Application>
  <PresentationFormat>Custom</PresentationFormat>
  <Paragraphs>72</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6</cp:revision>
  <dcterms:created xsi:type="dcterms:W3CDTF">2025-04-02T13:02:29Z</dcterms:created>
  <dcterms:modified xsi:type="dcterms:W3CDTF">2025-05-07T20:58:46Z</dcterms:modified>
</cp:coreProperties>
</file>