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90" r:id="rId2"/>
    <p:sldId id="291"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7"/>
        <p:cNvGrpSpPr/>
        <p:nvPr/>
      </p:nvGrpSpPr>
      <p:grpSpPr>
        <a:xfrm>
          <a:off x="0" y="0"/>
          <a:ext cx="0" cy="0"/>
          <a:chOff x="0" y="0"/>
          <a:chExt cx="0" cy="0"/>
        </a:xfrm>
      </p:grpSpPr>
      <p:sp>
        <p:nvSpPr>
          <p:cNvPr id="1798" name="Google Shape;1798;g34bf7dc1ca9_0_14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9" name="Google Shape;1799;g34bf7dc1ca9_0_1419: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1"/>
        <p:cNvGrpSpPr/>
        <p:nvPr/>
      </p:nvGrpSpPr>
      <p:grpSpPr>
        <a:xfrm>
          <a:off x="0" y="0"/>
          <a:ext cx="0" cy="0"/>
          <a:chOff x="0" y="0"/>
          <a:chExt cx="0" cy="0"/>
        </a:xfrm>
      </p:grpSpPr>
      <p:sp>
        <p:nvSpPr>
          <p:cNvPr id="1832" name="Google Shape;1832;g34bf7dc1ca9_0_14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3" name="Google Shape;1833;g34bf7dc1ca9_0_145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3792414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00"/>
        <p:cNvGrpSpPr/>
        <p:nvPr/>
      </p:nvGrpSpPr>
      <p:grpSpPr>
        <a:xfrm>
          <a:off x="0" y="0"/>
          <a:ext cx="0" cy="0"/>
          <a:chOff x="0" y="0"/>
          <a:chExt cx="0" cy="0"/>
        </a:xfrm>
      </p:grpSpPr>
      <p:cxnSp>
        <p:nvCxnSpPr>
          <p:cNvPr id="1801" name="Google Shape;1801;g34bf7dc1ca9_0_1419"/>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802" name="Google Shape;1802;g34bf7dc1ca9_0_1419"/>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803" name="Google Shape;1803;g34bf7dc1ca9_0_1419"/>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804" name="Google Shape;1804;g34bf7dc1ca9_0_1419"/>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05" name="Google Shape;1805;g34bf7dc1ca9_0_1419"/>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Pack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806" name="Google Shape;1806;g34bf7dc1ca9_0_1419"/>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Partnership Pitch</a:t>
            </a:r>
            <a:endParaRPr/>
          </a:p>
        </p:txBody>
      </p:sp>
      <p:cxnSp>
        <p:nvCxnSpPr>
          <p:cNvPr id="1807" name="Google Shape;1807;g34bf7dc1ca9_0_1419"/>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808" name="Google Shape;1808;g34bf7dc1ca9_0_1419"/>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Strategic Collaborations</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4-6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809" name="Google Shape;1809;g34bf7dc1ca9_0_1419"/>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810" name="Google Shape;1810;g34bf7dc1ca9_0_1419"/>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811" name="Google Shape;1811;g34bf7dc1ca9_0_1419"/>
          <p:cNvSpPr txBox="1"/>
          <p:nvPr/>
        </p:nvSpPr>
        <p:spPr>
          <a:xfrm>
            <a:off x="266748" y="2544499"/>
            <a:ext cx="24798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Understand the value of strategic partnerships for business growth.</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identify potential partners with aligned goals.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skills in crafting compelling partnership pitches.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proposing collaboration opportunities.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Build long-term relationships that drive mutual success.</a:t>
            </a:r>
            <a:endParaRPr sz="1100">
              <a:solidFill>
                <a:srgbClr val="595959"/>
              </a:solidFill>
              <a:latin typeface="Calibri"/>
              <a:ea typeface="Calibri"/>
              <a:cs typeface="Calibri"/>
              <a:sym typeface="Calibri"/>
            </a:endParaRPr>
          </a:p>
        </p:txBody>
      </p:sp>
      <p:sp>
        <p:nvSpPr>
          <p:cNvPr id="1812" name="Google Shape;1812;g34bf7dc1ca9_0_1419"/>
          <p:cNvSpPr txBox="1"/>
          <p:nvPr/>
        </p:nvSpPr>
        <p:spPr>
          <a:xfrm>
            <a:off x="2888255" y="2544499"/>
            <a:ext cx="2231100" cy="2016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Partnership identification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Pitch deck template for collaboration proposals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successful business partnerships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Follow-up email templates for partnership outreach</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Collaboration strategy guide</a:t>
            </a:r>
            <a:endParaRPr sz="1100">
              <a:solidFill>
                <a:srgbClr val="595959"/>
              </a:solidFill>
              <a:latin typeface="Calibri"/>
              <a:ea typeface="Calibri"/>
              <a:cs typeface="Calibri"/>
              <a:sym typeface="Calibri"/>
            </a:endParaRPr>
          </a:p>
        </p:txBody>
      </p:sp>
      <p:cxnSp>
        <p:nvCxnSpPr>
          <p:cNvPr id="1813" name="Google Shape;1813;g34bf7dc1ca9_0_1419"/>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814" name="Google Shape;1814;g34bf7dc1ca9_0_1419"/>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15" name="Google Shape;1815;g34bf7dc1ca9_0_1419"/>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16" name="Google Shape;1816;g34bf7dc1ca9_0_1419"/>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17" name="Google Shape;1817;g34bf7dc1ca9_0_1419"/>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818" name="Google Shape;1818;g34bf7dc1ca9_0_1419"/>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819" name="Google Shape;1819;g34bf7dc1ca9_0_1419"/>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20" name="Google Shape;1820;g34bf7dc1ca9_0_1419"/>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 </a:t>
            </a:r>
            <a:endParaRPr sz="1000">
              <a:solidFill>
                <a:schemeClr val="lt1"/>
              </a:solidFill>
              <a:latin typeface="Calibri"/>
              <a:ea typeface="Calibri"/>
              <a:cs typeface="Calibri"/>
              <a:sym typeface="Calibri"/>
            </a:endParaRPr>
          </a:p>
        </p:txBody>
      </p:sp>
      <p:sp>
        <p:nvSpPr>
          <p:cNvPr id="1821" name="Google Shape;1821;g34bf7dc1ca9_0_1419"/>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822" name="Google Shape;1822;g34bf7dc1ca9_0_1419"/>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823" name="Google Shape;1823;g34bf7dc1ca9_0_1419"/>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824" name="Google Shape;1824;g34bf7dc1ca9_0_1419"/>
          <p:cNvSpPr txBox="1"/>
          <p:nvPr/>
        </p:nvSpPr>
        <p:spPr>
          <a:xfrm>
            <a:off x="248308" y="5029849"/>
            <a:ext cx="4878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learn to form strategic collaborations to drive business growth. The session covers identifying aligned partners, crafting a compelling partnership pitch, and exploring co-marketing and cross-selling opportunities. Participants will practice follow-up strategies to secure agreements and refine their approach through peer review and feedback on pitch presentations.</a:t>
            </a:r>
            <a:endParaRPr sz="1100">
              <a:solidFill>
                <a:srgbClr val="595959"/>
              </a:solidFill>
              <a:latin typeface="Calibri"/>
              <a:ea typeface="Calibri"/>
              <a:cs typeface="Calibri"/>
              <a:sym typeface="Calibri"/>
            </a:endParaRPr>
          </a:p>
        </p:txBody>
      </p:sp>
      <p:grpSp>
        <p:nvGrpSpPr>
          <p:cNvPr id="1825" name="Google Shape;1825;g34bf7dc1ca9_0_1419"/>
          <p:cNvGrpSpPr/>
          <p:nvPr/>
        </p:nvGrpSpPr>
        <p:grpSpPr>
          <a:xfrm>
            <a:off x="4677868" y="5021368"/>
            <a:ext cx="341622" cy="341617"/>
            <a:chOff x="3797784" y="3095426"/>
            <a:chExt cx="1030844" cy="1030831"/>
          </a:xfrm>
        </p:grpSpPr>
        <p:sp>
          <p:nvSpPr>
            <p:cNvPr id="1826" name="Google Shape;1826;g34bf7dc1ca9_0_1419"/>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27" name="Google Shape;1827;g34bf7dc1ca9_0_1419"/>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28" name="Google Shape;1828;g34bf7dc1ca9_0_1419"/>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29" name="Google Shape;1829;g34bf7dc1ca9_0_1419"/>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30" name="Google Shape;1830;g34bf7dc1ca9_0_1419"/>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34"/>
        <p:cNvGrpSpPr/>
        <p:nvPr/>
      </p:nvGrpSpPr>
      <p:grpSpPr>
        <a:xfrm>
          <a:off x="0" y="0"/>
          <a:ext cx="0" cy="0"/>
          <a:chOff x="0" y="0"/>
          <a:chExt cx="0" cy="0"/>
        </a:xfrm>
      </p:grpSpPr>
      <p:cxnSp>
        <p:nvCxnSpPr>
          <p:cNvPr id="1835" name="Google Shape;1835;g34bf7dc1ca9_0_1452"/>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836" name="Google Shape;1836;g34bf7dc1ca9_0_1452"/>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837" name="Google Shape;1837;g34bf7dc1ca9_0_1452"/>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838" name="Google Shape;1838;g34bf7dc1ca9_0_1452"/>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39" name="Google Shape;1839;g34bf7dc1ca9_0_1452"/>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40" name="Google Shape;1840;g34bf7dc1ca9_0_1452"/>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841" name="Google Shape;1841;g34bf7dc1ca9_0_1452"/>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842" name="Google Shape;1842;g34bf7dc1ca9_0_1452"/>
          <p:cNvSpPr txBox="1"/>
          <p:nvPr/>
        </p:nvSpPr>
        <p:spPr>
          <a:xfrm>
            <a:off x="264575" y="4386875"/>
            <a:ext cx="2223600" cy="2124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Partnership Pitch Pack</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Art of Strategic Partnerships" by David Nour</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"Creating Collaborative Advantage" by Elizabeth Lank</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"Never Eat Alone" by Keith Ferrazzi</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Case studies on high-impact business partnerships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595959"/>
              </a:buClr>
              <a:buSzPts val="1000"/>
              <a:buFont typeface="Calibri"/>
              <a:buChar char="•"/>
            </a:pPr>
            <a:endParaRPr sz="1000">
              <a:solidFill>
                <a:srgbClr val="595959"/>
              </a:solidFill>
              <a:latin typeface="Calibri"/>
              <a:ea typeface="Calibri"/>
              <a:cs typeface="Calibri"/>
              <a:sym typeface="Calibri"/>
            </a:endParaRPr>
          </a:p>
        </p:txBody>
      </p:sp>
      <p:sp>
        <p:nvSpPr>
          <p:cNvPr id="1843" name="Google Shape;1843;g34bf7dc1ca9_0_1452"/>
          <p:cNvSpPr txBox="1"/>
          <p:nvPr/>
        </p:nvSpPr>
        <p:spPr>
          <a:xfrm>
            <a:off x="2715475" y="4404825"/>
            <a:ext cx="25542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Identify potential partners with aligned goals.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Create a partnership pitch highlighting mutual benefits.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Propose specific ways to collaborate (e.g., co-marketing, cross-selling).</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Follow up regularly to build the relationship.</a:t>
            </a:r>
            <a:endParaRPr sz="1000">
              <a:solidFill>
                <a:srgbClr val="595959"/>
              </a:solidFill>
              <a:latin typeface="Calibri"/>
              <a:ea typeface="Calibri"/>
              <a:cs typeface="Calibri"/>
              <a:sym typeface="Calibri"/>
            </a:endParaRPr>
          </a:p>
        </p:txBody>
      </p:sp>
      <p:cxnSp>
        <p:nvCxnSpPr>
          <p:cNvPr id="1844" name="Google Shape;1844;g34bf7dc1ca9_0_1452"/>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845" name="Google Shape;1845;g34bf7dc1ca9_0_1452"/>
          <p:cNvSpPr txBox="1"/>
          <p:nvPr/>
        </p:nvSpPr>
        <p:spPr>
          <a:xfrm>
            <a:off x="292767" y="290360"/>
            <a:ext cx="2115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introduction to strategic partnerships and their impact.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selecting potential partners based on alignment.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clear communication of mutual benefits in pitches.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techniques for structuring collaboration proposals effectively.</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partnership pitch presentations.</a:t>
            </a:r>
            <a:endParaRPr sz="1000">
              <a:solidFill>
                <a:srgbClr val="595959"/>
              </a:solidFill>
              <a:latin typeface="Calibri"/>
              <a:ea typeface="Calibri"/>
              <a:cs typeface="Calibri"/>
              <a:sym typeface="Calibri"/>
            </a:endParaRPr>
          </a:p>
        </p:txBody>
      </p:sp>
      <p:sp>
        <p:nvSpPr>
          <p:cNvPr id="1846" name="Google Shape;1846;g34bf7dc1ca9_0_1452"/>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potential partners with aligned goals.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Create a partnership pitch highlighting mutual benefits.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Propose specific ways to collaborate (e.g., co-marketing, cross-selling).</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Follow up regularly to build the relationship.</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Track partnership discussions and refine approach based on feedback.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and lessons learned with peers.</a:t>
            </a:r>
            <a:endParaRPr sz="1000">
              <a:solidFill>
                <a:srgbClr val="595959"/>
              </a:solidFill>
              <a:latin typeface="Calibri"/>
              <a:ea typeface="Calibri"/>
              <a:cs typeface="Calibri"/>
              <a:sym typeface="Calibri"/>
            </a:endParaRPr>
          </a:p>
        </p:txBody>
      </p:sp>
      <p:sp>
        <p:nvSpPr>
          <p:cNvPr id="1847" name="Google Shape;1847;g34bf7dc1ca9_0_1452"/>
          <p:cNvSpPr txBox="1"/>
          <p:nvPr/>
        </p:nvSpPr>
        <p:spPr>
          <a:xfrm>
            <a:off x="292776" y="2973725"/>
            <a:ext cx="46950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identifying potential partners?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structuring a clear partnership pitch improve your confidence?</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feedback did you receive on your collaboration proposal?</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do you plan to strengthen follow-up strategies for partnerships?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in securing long-term collaborations?</a:t>
            </a:r>
            <a:endParaRPr sz="1000">
              <a:solidFill>
                <a:srgbClr val="595959"/>
              </a:solidFill>
              <a:latin typeface="Calibri"/>
              <a:ea typeface="Calibri"/>
              <a:cs typeface="Calibri"/>
              <a:sym typeface="Calibri"/>
            </a:endParaRPr>
          </a:p>
        </p:txBody>
      </p:sp>
      <p:grpSp>
        <p:nvGrpSpPr>
          <p:cNvPr id="1848" name="Google Shape;1848;g34bf7dc1ca9_0_1452"/>
          <p:cNvGrpSpPr/>
          <p:nvPr/>
        </p:nvGrpSpPr>
        <p:grpSpPr>
          <a:xfrm>
            <a:off x="215187" y="6348341"/>
            <a:ext cx="2086252" cy="579345"/>
            <a:chOff x="5217280" y="8968725"/>
            <a:chExt cx="2214000" cy="614820"/>
          </a:xfrm>
        </p:grpSpPr>
        <p:sp>
          <p:nvSpPr>
            <p:cNvPr id="1849" name="Google Shape;1849;g34bf7dc1ca9_0_1452"/>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850" name="Google Shape;1850;g34bf7dc1ca9_0_1452"/>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851" name="Google Shape;1851;g34bf7dc1ca9_0_1452"/>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852" name="Google Shape;1852;g34bf7dc1ca9_0_1452"/>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853" name="Google Shape;1853;g34bf7dc1ca9_0_1452"/>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54" name="Google Shape;1854;g34bf7dc1ca9_0_1452"/>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855" name="Google Shape;1855;g34bf7dc1ca9_0_1452"/>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856" name="Google Shape;1856;g34bf7dc1ca9_0_1452"/>
          <p:cNvGrpSpPr/>
          <p:nvPr/>
        </p:nvGrpSpPr>
        <p:grpSpPr>
          <a:xfrm>
            <a:off x="4640548" y="3022007"/>
            <a:ext cx="361496" cy="361023"/>
            <a:chOff x="5737725" y="2862443"/>
            <a:chExt cx="1034323" cy="1032971"/>
          </a:xfrm>
        </p:grpSpPr>
        <p:sp>
          <p:nvSpPr>
            <p:cNvPr id="1857" name="Google Shape;1857;g34bf7dc1ca9_0_1452"/>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58" name="Google Shape;1858;g34bf7dc1ca9_0_1452"/>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59" name="Google Shape;1859;g34bf7dc1ca9_0_1452"/>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60" name="Google Shape;1860;g34bf7dc1ca9_0_1452"/>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61" name="Google Shape;1861;g34bf7dc1ca9_0_1452"/>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862" name="Google Shape;1862;g34bf7dc1ca9_0_1452"/>
          <p:cNvGrpSpPr/>
          <p:nvPr/>
        </p:nvGrpSpPr>
        <p:grpSpPr>
          <a:xfrm>
            <a:off x="4674858" y="310688"/>
            <a:ext cx="336405" cy="379614"/>
            <a:chOff x="4643578" y="432838"/>
            <a:chExt cx="1028134" cy="1160188"/>
          </a:xfrm>
        </p:grpSpPr>
        <p:sp>
          <p:nvSpPr>
            <p:cNvPr id="1863" name="Google Shape;1863;g34bf7dc1ca9_0_1452"/>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864" name="Google Shape;1864;g34bf7dc1ca9_0_1452"/>
            <p:cNvGrpSpPr/>
            <p:nvPr/>
          </p:nvGrpSpPr>
          <p:grpSpPr>
            <a:xfrm>
              <a:off x="4643578" y="432838"/>
              <a:ext cx="1028134" cy="1160188"/>
              <a:chOff x="4643578" y="432838"/>
              <a:chExt cx="1028134" cy="1160188"/>
            </a:xfrm>
          </p:grpSpPr>
          <p:sp>
            <p:nvSpPr>
              <p:cNvPr id="1865" name="Google Shape;1865;g34bf7dc1ca9_0_1452"/>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66" name="Google Shape;1866;g34bf7dc1ca9_0_1452"/>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867" name="Google Shape;1867;g34bf7dc1ca9_0_1452"/>
          <p:cNvGrpSpPr/>
          <p:nvPr/>
        </p:nvGrpSpPr>
        <p:grpSpPr>
          <a:xfrm>
            <a:off x="2185190" y="4830280"/>
            <a:ext cx="338043" cy="338840"/>
            <a:chOff x="5700273" y="5386353"/>
            <a:chExt cx="766016" cy="767823"/>
          </a:xfrm>
        </p:grpSpPr>
        <p:sp>
          <p:nvSpPr>
            <p:cNvPr id="1868" name="Google Shape;1868;g34bf7dc1ca9_0_1452"/>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9" name="Google Shape;1869;g34bf7dc1ca9_0_1452"/>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0" name="Google Shape;1870;g34bf7dc1ca9_0_1452"/>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1" name="Google Shape;1871;g34bf7dc1ca9_0_1452"/>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2" name="Google Shape;1872;g34bf7dc1ca9_0_1452"/>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3" name="Google Shape;1873;g34bf7dc1ca9_0_1452"/>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4" name="Google Shape;1874;g34bf7dc1ca9_0_1452"/>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5" name="Google Shape;1875;g34bf7dc1ca9_0_1452"/>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6" name="Google Shape;1876;g34bf7dc1ca9_0_1452"/>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7" name="Google Shape;1877;g34bf7dc1ca9_0_1452"/>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8" name="Google Shape;1878;g34bf7dc1ca9_0_1452"/>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9" name="Google Shape;1879;g34bf7dc1ca9_0_1452"/>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0" name="Google Shape;1880;g34bf7dc1ca9_0_1452"/>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1" name="Google Shape;1881;g34bf7dc1ca9_0_1452"/>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882" name="Google Shape;1882;g34bf7dc1ca9_0_1452"/>
          <p:cNvGrpSpPr/>
          <p:nvPr/>
        </p:nvGrpSpPr>
        <p:grpSpPr>
          <a:xfrm>
            <a:off x="4681257" y="4463928"/>
            <a:ext cx="361466" cy="360553"/>
            <a:chOff x="4422991" y="3660630"/>
            <a:chExt cx="1086135" cy="1083391"/>
          </a:xfrm>
        </p:grpSpPr>
        <p:sp>
          <p:nvSpPr>
            <p:cNvPr id="1883" name="Google Shape;1883;g34bf7dc1ca9_0_1452"/>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84" name="Google Shape;1884;g34bf7dc1ca9_0_1452"/>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85" name="Google Shape;1885;g34bf7dc1ca9_0_1452"/>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86" name="Google Shape;1886;g34bf7dc1ca9_0_1452"/>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87" name="Google Shape;1887;g34bf7dc1ca9_0_1452"/>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88" name="Google Shape;1888;g34bf7dc1ca9_0_1452"/>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89" name="Google Shape;1889;g34bf7dc1ca9_0_1452"/>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90" name="Google Shape;1890;g34bf7dc1ca9_0_1452"/>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891" name="Google Shape;1891;g34bf7dc1ca9_0_1452"/>
          <p:cNvGrpSpPr/>
          <p:nvPr/>
        </p:nvGrpSpPr>
        <p:grpSpPr>
          <a:xfrm>
            <a:off x="2175190" y="321815"/>
            <a:ext cx="354478" cy="354131"/>
            <a:chOff x="10376768" y="2334933"/>
            <a:chExt cx="920484" cy="919581"/>
          </a:xfrm>
        </p:grpSpPr>
        <p:sp>
          <p:nvSpPr>
            <p:cNvPr id="1892" name="Google Shape;1892;g34bf7dc1ca9_0_1452"/>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3" name="Google Shape;1893;g34bf7dc1ca9_0_1452"/>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894" name="Google Shape;1894;g34bf7dc1ca9_0_1452"/>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895" name="Google Shape;1895;g34bf7dc1ca9_0_1452"/>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896" name="Google Shape;1896;g34bf7dc1ca9_0_1452"/>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97" name="Google Shape;1897;g34bf7dc1ca9_0_1452"/>
          <p:cNvSpPr txBox="1"/>
          <p:nvPr/>
        </p:nvSpPr>
        <p:spPr>
          <a:xfrm>
            <a:off x="2774550" y="6248950"/>
            <a:ext cx="2391300" cy="24720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Guides you to form strategic collaborations.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TotalTime>
  <Words>479</Words>
  <Application>Microsoft Office PowerPoint</Application>
  <PresentationFormat>Custom</PresentationFormat>
  <Paragraphs>75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10</cp:revision>
  <dcterms:created xsi:type="dcterms:W3CDTF">2025-04-02T13:02:29Z</dcterms:created>
  <dcterms:modified xsi:type="dcterms:W3CDTF">2025-05-07T21:04:19Z</dcterms:modified>
</cp:coreProperties>
</file>