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90" r:id="rId2"/>
    <p:sldId id="291"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22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7"/>
        <p:cNvGrpSpPr/>
        <p:nvPr/>
      </p:nvGrpSpPr>
      <p:grpSpPr>
        <a:xfrm>
          <a:off x="0" y="0"/>
          <a:ext cx="0" cy="0"/>
          <a:chOff x="0" y="0"/>
          <a:chExt cx="0" cy="0"/>
        </a:xfrm>
      </p:grpSpPr>
      <p:sp>
        <p:nvSpPr>
          <p:cNvPr id="1798" name="Google Shape;1798;g34bf7dc1ca9_0_14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9" name="Google Shape;1799;g34bf7dc1ca9_0_141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1"/>
        <p:cNvGrpSpPr/>
        <p:nvPr/>
      </p:nvGrpSpPr>
      <p:grpSpPr>
        <a:xfrm>
          <a:off x="0" y="0"/>
          <a:ext cx="0" cy="0"/>
          <a:chOff x="0" y="0"/>
          <a:chExt cx="0" cy="0"/>
        </a:xfrm>
      </p:grpSpPr>
      <p:sp>
        <p:nvSpPr>
          <p:cNvPr id="1832" name="Google Shape;1832;g34bf7dc1ca9_0_14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3" name="Google Shape;1833;g34bf7dc1ca9_0_145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extLst>
      <p:ext uri="{BB962C8B-B14F-4D97-AF65-F5344CB8AC3E}">
        <p14:creationId xmlns:p14="http://schemas.microsoft.com/office/powerpoint/2010/main" val="379241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00"/>
        <p:cNvGrpSpPr/>
        <p:nvPr/>
      </p:nvGrpSpPr>
      <p:grpSpPr>
        <a:xfrm>
          <a:off x="0" y="0"/>
          <a:ext cx="0" cy="0"/>
          <a:chOff x="0" y="0"/>
          <a:chExt cx="0" cy="0"/>
        </a:xfrm>
      </p:grpSpPr>
      <p:cxnSp>
        <p:nvCxnSpPr>
          <p:cNvPr id="1801" name="Google Shape;1801;g34bf7dc1ca9_0_1419"/>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802" name="Google Shape;1802;g34bf7dc1ca9_0_1419"/>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803" name="Google Shape;1803;g34bf7dc1ca9_0_1419"/>
          <p:cNvPicPr preferRelativeResize="0"/>
          <p:nvPr/>
        </p:nvPicPr>
        <p:blipFill rotWithShape="1">
          <a:blip r:embed="rId3">
            <a:alphaModFix amt="24000"/>
          </a:blip>
          <a:srcRect l="37680" t="25284" r="46924" b="14755"/>
          <a:stretch/>
        </p:blipFill>
        <p:spPr>
          <a:xfrm rot="5400000">
            <a:off x="4230451" y="-865020"/>
            <a:ext cx="595462" cy="2319194"/>
          </a:xfrm>
          <a:prstGeom prst="rect">
            <a:avLst/>
          </a:prstGeom>
          <a:noFill/>
          <a:ln>
            <a:noFill/>
          </a:ln>
        </p:spPr>
      </p:pic>
      <p:sp>
        <p:nvSpPr>
          <p:cNvPr id="1804" name="Google Shape;1804;g34bf7dc1ca9_0_1419"/>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805" name="Google Shape;1805;g34bf7dc1ca9_0_1419"/>
          <p:cNvSpPr txBox="1"/>
          <p:nvPr/>
        </p:nvSpPr>
        <p:spPr>
          <a:xfrm>
            <a:off x="197891" y="1314523"/>
            <a:ext cx="2617500" cy="16317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Pack For Underrepresented Founders</a:t>
            </a:r>
            <a:endParaRPr sz="2200" b="1" i="1">
              <a:solidFill>
                <a:schemeClr val="lt1"/>
              </a:solidFill>
              <a:latin typeface="Calibri"/>
              <a:ea typeface="Calibri"/>
              <a:cs typeface="Calibri"/>
              <a:sym typeface="Calibri"/>
            </a:endParaRPr>
          </a:p>
          <a:p>
            <a:pPr marL="0" marR="0" lvl="0" indent="0" algn="l" rtl="0">
              <a:lnSpc>
                <a:spcPct val="90909"/>
              </a:lnSpc>
              <a:spcBef>
                <a:spcPts val="0"/>
              </a:spcBef>
              <a:spcAft>
                <a:spcPts val="0"/>
              </a:spcAft>
              <a:buNone/>
            </a:pPr>
            <a:endParaRPr sz="2200" b="1" i="1">
              <a:solidFill>
                <a:schemeClr val="lt1"/>
              </a:solidFill>
              <a:latin typeface="Calibri"/>
              <a:ea typeface="Calibri"/>
              <a:cs typeface="Calibri"/>
              <a:sym typeface="Calibri"/>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1806" name="Google Shape;1806;g34bf7dc1ca9_0_1419"/>
          <p:cNvSpPr txBox="1"/>
          <p:nvPr/>
        </p:nvSpPr>
        <p:spPr>
          <a:xfrm>
            <a:off x="146500" y="280125"/>
            <a:ext cx="2741700" cy="10344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Partnership Pitch</a:t>
            </a:r>
            <a:endParaRPr/>
          </a:p>
        </p:txBody>
      </p:sp>
      <p:cxnSp>
        <p:nvCxnSpPr>
          <p:cNvPr id="1807" name="Google Shape;1807;g34bf7dc1ca9_0_1419"/>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1808" name="Google Shape;1808;g34bf7dc1ca9_0_1419"/>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Strategic Collaborations</a:t>
            </a:r>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4-6 Weeks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1809" name="Google Shape;1809;g34bf7dc1ca9_0_1419"/>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810" name="Google Shape;1810;g34bf7dc1ca9_0_1419"/>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1811" name="Google Shape;1811;g34bf7dc1ca9_0_1419"/>
          <p:cNvSpPr txBox="1"/>
          <p:nvPr/>
        </p:nvSpPr>
        <p:spPr>
          <a:xfrm>
            <a:off x="266748" y="2544499"/>
            <a:ext cx="24798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Understand the value of strategic partnerships for business growth.</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how to identify potential partners with aligned goals.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Develop skills in crafting compelling partnership pitches.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Gain confidence in proposing collaboration opportunities.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Build long-term relationships that drive mutual success.</a:t>
            </a:r>
            <a:endParaRPr sz="1100">
              <a:solidFill>
                <a:srgbClr val="595959"/>
              </a:solidFill>
              <a:latin typeface="Calibri"/>
              <a:ea typeface="Calibri"/>
              <a:cs typeface="Calibri"/>
              <a:sym typeface="Calibri"/>
            </a:endParaRPr>
          </a:p>
        </p:txBody>
      </p:sp>
      <p:sp>
        <p:nvSpPr>
          <p:cNvPr id="1812" name="Google Shape;1812;g34bf7dc1ca9_0_1419"/>
          <p:cNvSpPr txBox="1"/>
          <p:nvPr/>
        </p:nvSpPr>
        <p:spPr>
          <a:xfrm>
            <a:off x="2888255" y="2544499"/>
            <a:ext cx="2231100" cy="2016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Partnership identification worksheet</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Pitch deck template for collaboration proposals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Case studies on successful business partnerships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Follow-up email templates for partnership outreach</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Collaboration strategy guide</a:t>
            </a:r>
            <a:endParaRPr sz="1100">
              <a:solidFill>
                <a:srgbClr val="595959"/>
              </a:solidFill>
              <a:latin typeface="Calibri"/>
              <a:ea typeface="Calibri"/>
              <a:cs typeface="Calibri"/>
              <a:sym typeface="Calibri"/>
            </a:endParaRPr>
          </a:p>
        </p:txBody>
      </p:sp>
      <p:cxnSp>
        <p:nvCxnSpPr>
          <p:cNvPr id="1813" name="Google Shape;1813;g34bf7dc1ca9_0_1419"/>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1814" name="Google Shape;1814;g34bf7dc1ca9_0_1419"/>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815" name="Google Shape;1815;g34bf7dc1ca9_0_1419"/>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816" name="Google Shape;1816;g34bf7dc1ca9_0_1419"/>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817" name="Google Shape;1817;g34bf7dc1ca9_0_1419"/>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818" name="Google Shape;1818;g34bf7dc1ca9_0_1419"/>
          <p:cNvPicPr preferRelativeResize="0"/>
          <p:nvPr/>
        </p:nvPicPr>
        <p:blipFill rotWithShape="1">
          <a:blip r:embed="rId4">
            <a:alphaModFix/>
          </a:blip>
          <a:srcRect/>
          <a:stretch/>
        </p:blipFill>
        <p:spPr>
          <a:xfrm>
            <a:off x="4618925" y="2514217"/>
            <a:ext cx="432000" cy="432000"/>
          </a:xfrm>
          <a:prstGeom prst="rect">
            <a:avLst/>
          </a:prstGeom>
          <a:noFill/>
          <a:ln>
            <a:noFill/>
          </a:ln>
        </p:spPr>
      </p:pic>
      <p:sp>
        <p:nvSpPr>
          <p:cNvPr id="1819" name="Google Shape;1819;g34bf7dc1ca9_0_1419"/>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820" name="Google Shape;1820;g34bf7dc1ca9_0_1419"/>
          <p:cNvSpPr txBox="1"/>
          <p:nvPr/>
        </p:nvSpPr>
        <p:spPr>
          <a:xfrm>
            <a:off x="1733293" y="6852765"/>
            <a:ext cx="3387000" cy="5541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Underrepresented startup founders </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Entrepreneurs</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Calibri"/>
              <a:buChar char="•"/>
            </a:pPr>
            <a:r>
              <a:rPr lang="en-IE" sz="1000">
                <a:solidFill>
                  <a:schemeClr val="lt1"/>
                </a:solidFill>
                <a:latin typeface="Calibri"/>
                <a:ea typeface="Calibri"/>
                <a:cs typeface="Calibri"/>
                <a:sym typeface="Calibri"/>
              </a:rPr>
              <a:t>Business Professionals </a:t>
            </a:r>
            <a:endParaRPr sz="1000">
              <a:solidFill>
                <a:schemeClr val="lt1"/>
              </a:solidFill>
              <a:latin typeface="Calibri"/>
              <a:ea typeface="Calibri"/>
              <a:cs typeface="Calibri"/>
              <a:sym typeface="Calibri"/>
            </a:endParaRPr>
          </a:p>
        </p:txBody>
      </p:sp>
      <p:sp>
        <p:nvSpPr>
          <p:cNvPr id="1821" name="Google Shape;1821;g34bf7dc1ca9_0_1419"/>
          <p:cNvSpPr txBox="1"/>
          <p:nvPr/>
        </p:nvSpPr>
        <p:spPr>
          <a:xfrm>
            <a:off x="2969961" y="6673129"/>
            <a:ext cx="2134200" cy="677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1822" name="Google Shape;1822;g34bf7dc1ca9_0_1419"/>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823" name="Google Shape;1823;g34bf7dc1ca9_0_1419"/>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824" name="Google Shape;1824;g34bf7dc1ca9_0_1419"/>
          <p:cNvSpPr txBox="1"/>
          <p:nvPr/>
        </p:nvSpPr>
        <p:spPr>
          <a:xfrm>
            <a:off x="248308" y="5029849"/>
            <a:ext cx="48783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will learn to form strategic collaborations to drive business growth. The session covers identifying aligned partners, crafting a compelling partnership pitch, and exploring co-marketing and cross-selling opportunities. Participants will practice follow-up strategies to secure agreements and refine their approach through peer review and feedback on pitch presentations.</a:t>
            </a:r>
            <a:endParaRPr sz="1100">
              <a:solidFill>
                <a:srgbClr val="595959"/>
              </a:solidFill>
              <a:latin typeface="Calibri"/>
              <a:ea typeface="Calibri"/>
              <a:cs typeface="Calibri"/>
              <a:sym typeface="Calibri"/>
            </a:endParaRPr>
          </a:p>
        </p:txBody>
      </p:sp>
      <p:grpSp>
        <p:nvGrpSpPr>
          <p:cNvPr id="1825" name="Google Shape;1825;g34bf7dc1ca9_0_1419"/>
          <p:cNvGrpSpPr/>
          <p:nvPr/>
        </p:nvGrpSpPr>
        <p:grpSpPr>
          <a:xfrm>
            <a:off x="4677868" y="5021368"/>
            <a:ext cx="341622" cy="341617"/>
            <a:chOff x="3797784" y="3095426"/>
            <a:chExt cx="1030844" cy="1030831"/>
          </a:xfrm>
        </p:grpSpPr>
        <p:sp>
          <p:nvSpPr>
            <p:cNvPr id="1826" name="Google Shape;1826;g34bf7dc1ca9_0_1419"/>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27" name="Google Shape;1827;g34bf7dc1ca9_0_1419"/>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28" name="Google Shape;1828;g34bf7dc1ca9_0_1419"/>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29" name="Google Shape;1829;g34bf7dc1ca9_0_1419"/>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30" name="Google Shape;1830;g34bf7dc1ca9_0_1419"/>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34"/>
        <p:cNvGrpSpPr/>
        <p:nvPr/>
      </p:nvGrpSpPr>
      <p:grpSpPr>
        <a:xfrm>
          <a:off x="0" y="0"/>
          <a:ext cx="0" cy="0"/>
          <a:chOff x="0" y="0"/>
          <a:chExt cx="0" cy="0"/>
        </a:xfrm>
      </p:grpSpPr>
      <p:cxnSp>
        <p:nvCxnSpPr>
          <p:cNvPr id="1835" name="Google Shape;1835;g34bf7dc1ca9_0_1452"/>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836" name="Google Shape;1836;g34bf7dc1ca9_0_1452"/>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837" name="Google Shape;1837;g34bf7dc1ca9_0_1452"/>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1838" name="Google Shape;1838;g34bf7dc1ca9_0_1452"/>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839" name="Google Shape;1839;g34bf7dc1ca9_0_1452"/>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840" name="Google Shape;1840;g34bf7dc1ca9_0_1452"/>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841" name="Google Shape;1841;g34bf7dc1ca9_0_1452"/>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1842" name="Google Shape;1842;g34bf7dc1ca9_0_1452"/>
          <p:cNvSpPr txBox="1"/>
          <p:nvPr/>
        </p:nvSpPr>
        <p:spPr>
          <a:xfrm>
            <a:off x="264575" y="4386875"/>
            <a:ext cx="2223600" cy="2124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a:t>
            </a:r>
            <a:r>
              <a:rPr lang="en-IE" b="1">
                <a:solidFill>
                  <a:srgbClr val="EE4338"/>
                </a:solidFill>
                <a:latin typeface="Calibri"/>
                <a:ea typeface="Calibri"/>
                <a:cs typeface="Calibri"/>
                <a:sym typeface="Calibri"/>
              </a:rPr>
              <a:t> Partnership Pitch Pack</a:t>
            </a:r>
            <a:endParaRPr b="1">
              <a:solidFill>
                <a:srgbClr val="EE4338"/>
              </a:solidFill>
              <a:latin typeface="Calibri"/>
              <a:ea typeface="Calibri"/>
              <a:cs typeface="Calibri"/>
              <a:sym typeface="Calibri"/>
            </a:endParaRPr>
          </a:p>
          <a:p>
            <a:pPr marL="0" marR="0" lvl="0" indent="0" algn="l" rtl="0">
              <a:lnSpc>
                <a:spcPct val="100000"/>
              </a:lnSpc>
              <a:spcBef>
                <a:spcPts val="0"/>
              </a:spcBef>
              <a:spcAft>
                <a:spcPts val="0"/>
              </a:spcAft>
              <a:buNone/>
            </a:pPr>
            <a:endParaRPr sz="1000" b="1">
              <a:solidFill>
                <a:srgbClr val="EE4338"/>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"The Art of Strategic Partnerships" by David Nour</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"Creating Collaborative Advantage" by Elizabeth Lank</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"Never Eat Alone" by Keith Ferrazzi</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Case studies on high-impact business partnerships</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595959"/>
              </a:buClr>
              <a:buSzPts val="1000"/>
              <a:buFont typeface="Calibri"/>
              <a:buChar char="•"/>
            </a:pPr>
            <a:endParaRPr sz="1000">
              <a:solidFill>
                <a:srgbClr val="595959"/>
              </a:solidFill>
              <a:latin typeface="Calibri"/>
              <a:ea typeface="Calibri"/>
              <a:cs typeface="Calibri"/>
              <a:sym typeface="Calibri"/>
            </a:endParaRPr>
          </a:p>
        </p:txBody>
      </p:sp>
      <p:sp>
        <p:nvSpPr>
          <p:cNvPr id="1843" name="Google Shape;1843;g34bf7dc1ca9_0_1452"/>
          <p:cNvSpPr txBox="1"/>
          <p:nvPr/>
        </p:nvSpPr>
        <p:spPr>
          <a:xfrm>
            <a:off x="2715475" y="4404825"/>
            <a:ext cx="2554200" cy="1723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Identify potential partners with aligned goals.</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Create a partnership pitch highlighting mutual benefits.</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Propose specific ways to collaborate (e.g., co-marketing, cross-selling).</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Follow up regularly to build the relationship.</a:t>
            </a:r>
            <a:endParaRPr sz="1000">
              <a:solidFill>
                <a:srgbClr val="595959"/>
              </a:solidFill>
              <a:latin typeface="Calibri"/>
              <a:ea typeface="Calibri"/>
              <a:cs typeface="Calibri"/>
              <a:sym typeface="Calibri"/>
            </a:endParaRPr>
          </a:p>
        </p:txBody>
      </p:sp>
      <p:cxnSp>
        <p:nvCxnSpPr>
          <p:cNvPr id="1844" name="Google Shape;1844;g34bf7dc1ca9_0_1452"/>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1845" name="Google Shape;1845;g34bf7dc1ca9_0_1452"/>
          <p:cNvSpPr txBox="1"/>
          <p:nvPr/>
        </p:nvSpPr>
        <p:spPr>
          <a:xfrm>
            <a:off x="292767" y="290360"/>
            <a:ext cx="2115300" cy="233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an introduction to strategic partnerships and their impact.</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Guide participants in selecting potential partners based on alignment.</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Encourage clear communication of mutual benefits in pitches.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Offer techniques for structuring collaboration proposals effectively.</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feedback on partnership pitch presentations.</a:t>
            </a:r>
            <a:endParaRPr sz="1000">
              <a:solidFill>
                <a:srgbClr val="595959"/>
              </a:solidFill>
              <a:latin typeface="Calibri"/>
              <a:ea typeface="Calibri"/>
              <a:cs typeface="Calibri"/>
              <a:sym typeface="Calibri"/>
            </a:endParaRPr>
          </a:p>
        </p:txBody>
      </p:sp>
      <p:sp>
        <p:nvSpPr>
          <p:cNvPr id="1846" name="Google Shape;1846;g34bf7dc1ca9_0_1452"/>
          <p:cNvSpPr txBox="1"/>
          <p:nvPr/>
        </p:nvSpPr>
        <p:spPr>
          <a:xfrm>
            <a:off x="2715525" y="290350"/>
            <a:ext cx="2319300" cy="233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Identify potential partners with aligned goals.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Create a partnership pitch highlighting mutual benefits.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Propose specific ways to collaborate (e.g., co-marketing, cross-selling).</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Follow up regularly to build the relationship.</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Track partnership discussions and refine approach based on feedback.</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Share insights and lessons learned with peers.</a:t>
            </a:r>
            <a:endParaRPr sz="1000">
              <a:solidFill>
                <a:srgbClr val="595959"/>
              </a:solidFill>
              <a:latin typeface="Calibri"/>
              <a:ea typeface="Calibri"/>
              <a:cs typeface="Calibri"/>
              <a:sym typeface="Calibri"/>
            </a:endParaRPr>
          </a:p>
        </p:txBody>
      </p:sp>
      <p:sp>
        <p:nvSpPr>
          <p:cNvPr id="1847" name="Google Shape;1847;g34bf7dc1ca9_0_1452"/>
          <p:cNvSpPr txBox="1"/>
          <p:nvPr/>
        </p:nvSpPr>
        <p:spPr>
          <a:xfrm>
            <a:off x="292776" y="2973725"/>
            <a:ext cx="46950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challenges did you face in identifying potential partners?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did structuring a clear partnership pitch improve your confidence?</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feedback did you receive on your collaboration proposal?</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do you plan to strengthen follow-up strategies for partnerships?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are your next steps in securing long-term collaborations?</a:t>
            </a:r>
            <a:endParaRPr sz="1000">
              <a:solidFill>
                <a:srgbClr val="595959"/>
              </a:solidFill>
              <a:latin typeface="Calibri"/>
              <a:ea typeface="Calibri"/>
              <a:cs typeface="Calibri"/>
              <a:sym typeface="Calibri"/>
            </a:endParaRPr>
          </a:p>
        </p:txBody>
      </p:sp>
      <p:grpSp>
        <p:nvGrpSpPr>
          <p:cNvPr id="1848" name="Google Shape;1848;g34bf7dc1ca9_0_1452"/>
          <p:cNvGrpSpPr/>
          <p:nvPr/>
        </p:nvGrpSpPr>
        <p:grpSpPr>
          <a:xfrm>
            <a:off x="215187" y="6348341"/>
            <a:ext cx="2086252" cy="579345"/>
            <a:chOff x="5217280" y="8968725"/>
            <a:chExt cx="2214000" cy="614820"/>
          </a:xfrm>
        </p:grpSpPr>
        <p:sp>
          <p:nvSpPr>
            <p:cNvPr id="1849" name="Google Shape;1849;g34bf7dc1ca9_0_1452"/>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1850" name="Google Shape;1850;g34bf7dc1ca9_0_1452"/>
            <p:cNvPicPr preferRelativeResize="0"/>
            <p:nvPr/>
          </p:nvPicPr>
          <p:blipFill rotWithShape="1">
            <a:blip r:embed="rId3">
              <a:alphaModFix/>
            </a:blip>
            <a:srcRect/>
            <a:stretch/>
          </p:blipFill>
          <p:spPr>
            <a:xfrm>
              <a:off x="5300540" y="8968725"/>
              <a:ext cx="1287508" cy="286691"/>
            </a:xfrm>
            <a:prstGeom prst="rect">
              <a:avLst/>
            </a:prstGeom>
            <a:noFill/>
            <a:ln>
              <a:noFill/>
            </a:ln>
          </p:spPr>
        </p:pic>
      </p:grpSp>
      <p:cxnSp>
        <p:nvCxnSpPr>
          <p:cNvPr id="1851" name="Google Shape;1851;g34bf7dc1ca9_0_1452"/>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1852" name="Google Shape;1852;g34bf7dc1ca9_0_1452"/>
          <p:cNvCxnSpPr/>
          <p:nvPr/>
        </p:nvCxnSpPr>
        <p:spPr>
          <a:xfrm rot="10800000">
            <a:off x="119789" y="4386873"/>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853" name="Google Shape;1853;g34bf7dc1ca9_0_1452"/>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854" name="Google Shape;1854;g34bf7dc1ca9_0_1452"/>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855" name="Google Shape;1855;g34bf7dc1ca9_0_1452"/>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1856" name="Google Shape;1856;g34bf7dc1ca9_0_1452"/>
          <p:cNvGrpSpPr/>
          <p:nvPr/>
        </p:nvGrpSpPr>
        <p:grpSpPr>
          <a:xfrm>
            <a:off x="4640548" y="3022007"/>
            <a:ext cx="361496" cy="361023"/>
            <a:chOff x="5737725" y="2862443"/>
            <a:chExt cx="1034323" cy="1032971"/>
          </a:xfrm>
        </p:grpSpPr>
        <p:sp>
          <p:nvSpPr>
            <p:cNvPr id="1857" name="Google Shape;1857;g34bf7dc1ca9_0_1452"/>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58" name="Google Shape;1858;g34bf7dc1ca9_0_1452"/>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59" name="Google Shape;1859;g34bf7dc1ca9_0_1452"/>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60" name="Google Shape;1860;g34bf7dc1ca9_0_1452"/>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61" name="Google Shape;1861;g34bf7dc1ca9_0_1452"/>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862" name="Google Shape;1862;g34bf7dc1ca9_0_1452"/>
          <p:cNvGrpSpPr/>
          <p:nvPr/>
        </p:nvGrpSpPr>
        <p:grpSpPr>
          <a:xfrm>
            <a:off x="4674858" y="310688"/>
            <a:ext cx="336405" cy="379614"/>
            <a:chOff x="4643578" y="432838"/>
            <a:chExt cx="1028134" cy="1160188"/>
          </a:xfrm>
        </p:grpSpPr>
        <p:sp>
          <p:nvSpPr>
            <p:cNvPr id="1863" name="Google Shape;1863;g34bf7dc1ca9_0_1452"/>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1864" name="Google Shape;1864;g34bf7dc1ca9_0_1452"/>
            <p:cNvGrpSpPr/>
            <p:nvPr/>
          </p:nvGrpSpPr>
          <p:grpSpPr>
            <a:xfrm>
              <a:off x="4643578" y="432838"/>
              <a:ext cx="1028134" cy="1160188"/>
              <a:chOff x="4643578" y="432838"/>
              <a:chExt cx="1028134" cy="1160188"/>
            </a:xfrm>
          </p:grpSpPr>
          <p:sp>
            <p:nvSpPr>
              <p:cNvPr id="1865" name="Google Shape;1865;g34bf7dc1ca9_0_1452"/>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66" name="Google Shape;1866;g34bf7dc1ca9_0_1452"/>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1867" name="Google Shape;1867;g34bf7dc1ca9_0_1452"/>
          <p:cNvGrpSpPr/>
          <p:nvPr/>
        </p:nvGrpSpPr>
        <p:grpSpPr>
          <a:xfrm>
            <a:off x="2185190" y="4830280"/>
            <a:ext cx="338043" cy="338840"/>
            <a:chOff x="5700273" y="5386353"/>
            <a:chExt cx="766016" cy="767823"/>
          </a:xfrm>
        </p:grpSpPr>
        <p:sp>
          <p:nvSpPr>
            <p:cNvPr id="1868" name="Google Shape;1868;g34bf7dc1ca9_0_1452"/>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69" name="Google Shape;1869;g34bf7dc1ca9_0_1452"/>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70" name="Google Shape;1870;g34bf7dc1ca9_0_1452"/>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71" name="Google Shape;1871;g34bf7dc1ca9_0_1452"/>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72" name="Google Shape;1872;g34bf7dc1ca9_0_1452"/>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73" name="Google Shape;1873;g34bf7dc1ca9_0_1452"/>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74" name="Google Shape;1874;g34bf7dc1ca9_0_1452"/>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75" name="Google Shape;1875;g34bf7dc1ca9_0_1452"/>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76" name="Google Shape;1876;g34bf7dc1ca9_0_1452"/>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77" name="Google Shape;1877;g34bf7dc1ca9_0_1452"/>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78" name="Google Shape;1878;g34bf7dc1ca9_0_1452"/>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79" name="Google Shape;1879;g34bf7dc1ca9_0_1452"/>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80" name="Google Shape;1880;g34bf7dc1ca9_0_1452"/>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81" name="Google Shape;1881;g34bf7dc1ca9_0_1452"/>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1882" name="Google Shape;1882;g34bf7dc1ca9_0_1452"/>
          <p:cNvGrpSpPr/>
          <p:nvPr/>
        </p:nvGrpSpPr>
        <p:grpSpPr>
          <a:xfrm>
            <a:off x="4681257" y="4463928"/>
            <a:ext cx="361466" cy="360553"/>
            <a:chOff x="4422991" y="3660630"/>
            <a:chExt cx="1086135" cy="1083391"/>
          </a:xfrm>
        </p:grpSpPr>
        <p:sp>
          <p:nvSpPr>
            <p:cNvPr id="1883" name="Google Shape;1883;g34bf7dc1ca9_0_1452"/>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84" name="Google Shape;1884;g34bf7dc1ca9_0_1452"/>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85" name="Google Shape;1885;g34bf7dc1ca9_0_1452"/>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86" name="Google Shape;1886;g34bf7dc1ca9_0_1452"/>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87" name="Google Shape;1887;g34bf7dc1ca9_0_1452"/>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88" name="Google Shape;1888;g34bf7dc1ca9_0_1452"/>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89" name="Google Shape;1889;g34bf7dc1ca9_0_1452"/>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90" name="Google Shape;1890;g34bf7dc1ca9_0_1452"/>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891" name="Google Shape;1891;g34bf7dc1ca9_0_1452"/>
          <p:cNvGrpSpPr/>
          <p:nvPr/>
        </p:nvGrpSpPr>
        <p:grpSpPr>
          <a:xfrm>
            <a:off x="2175190" y="321815"/>
            <a:ext cx="354478" cy="354131"/>
            <a:chOff x="10376768" y="2334933"/>
            <a:chExt cx="920484" cy="919581"/>
          </a:xfrm>
        </p:grpSpPr>
        <p:sp>
          <p:nvSpPr>
            <p:cNvPr id="1892" name="Google Shape;1892;g34bf7dc1ca9_0_1452"/>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93" name="Google Shape;1893;g34bf7dc1ca9_0_1452"/>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894" name="Google Shape;1894;g34bf7dc1ca9_0_1452"/>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895" name="Google Shape;1895;g34bf7dc1ca9_0_1452"/>
          <p:cNvPicPr preferRelativeResize="0"/>
          <p:nvPr/>
        </p:nvPicPr>
        <p:blipFill rotWithShape="1">
          <a:blip r:embed="rId4">
            <a:alphaModFix amt="24000"/>
          </a:blip>
          <a:srcRect l="37680" t="25284" r="46924" b="14755"/>
          <a:stretch/>
        </p:blipFill>
        <p:spPr>
          <a:xfrm rot="-5400000">
            <a:off x="863014" y="6100456"/>
            <a:ext cx="595462" cy="2319194"/>
          </a:xfrm>
          <a:prstGeom prst="rect">
            <a:avLst/>
          </a:prstGeom>
          <a:noFill/>
          <a:ln>
            <a:noFill/>
          </a:ln>
        </p:spPr>
      </p:pic>
      <p:sp>
        <p:nvSpPr>
          <p:cNvPr id="1896" name="Google Shape;1896;g34bf7dc1ca9_0_1452"/>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897" name="Google Shape;1897;g34bf7dc1ca9_0_1452"/>
          <p:cNvSpPr txBox="1"/>
          <p:nvPr/>
        </p:nvSpPr>
        <p:spPr>
          <a:xfrm>
            <a:off x="2774550" y="6248950"/>
            <a:ext cx="2391300" cy="24720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b="1">
              <a:solidFill>
                <a:srgbClr val="FDBD22"/>
              </a:solidFill>
              <a:highlight>
                <a:srgbClr val="FDBD22"/>
              </a:highlight>
              <a:latin typeface="Calibri"/>
              <a:ea typeface="Calibri"/>
              <a:cs typeface="Calibri"/>
              <a:sym typeface="Calibri"/>
            </a:endParaRPr>
          </a:p>
          <a:p>
            <a:pPr marL="0" marR="0" lvl="0" indent="0" algn="r" rtl="0">
              <a:lnSpc>
                <a:spcPct val="100000"/>
              </a:lnSpc>
              <a:spcBef>
                <a:spcPts val="0"/>
              </a:spcBef>
              <a:spcAft>
                <a:spcPts val="0"/>
              </a:spcAft>
              <a:buNone/>
            </a:pPr>
            <a:endParaRPr b="1">
              <a:solidFill>
                <a:srgbClr val="FDBD22"/>
              </a:solidFill>
              <a:highlight>
                <a:srgbClr val="FDBD22"/>
              </a:highlight>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Guides you to form strategic collaborations.</a:t>
            </a: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 </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479</Words>
  <Application>Microsoft Office PowerPoint</Application>
  <PresentationFormat>Custom</PresentationFormat>
  <Paragraphs>75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10</cp:revision>
  <dcterms:created xsi:type="dcterms:W3CDTF">2025-04-02T13:02:29Z</dcterms:created>
  <dcterms:modified xsi:type="dcterms:W3CDTF">2025-05-07T21:04:19Z</dcterms:modified>
</cp:coreProperties>
</file>