
<file path=[Content_Types].xml><?xml version="1.0" encoding="utf-8"?>
<Types xmlns="http://schemas.openxmlformats.org/package/2006/content-types">
  <Default Extension="1" ContentType="image/jpeg"/>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8"/>
  </p:notesMasterIdLst>
  <p:sldIdLst>
    <p:sldId id="4346" r:id="rId2"/>
    <p:sldId id="4306" r:id="rId3"/>
    <p:sldId id="4350" r:id="rId4"/>
    <p:sldId id="4351" r:id="rId5"/>
    <p:sldId id="4352" r:id="rId6"/>
    <p:sldId id="4323" r:id="rId7"/>
    <p:sldId id="4322" r:id="rId8"/>
    <p:sldId id="4354" r:id="rId9"/>
    <p:sldId id="4300" r:id="rId10"/>
    <p:sldId id="4355" r:id="rId11"/>
    <p:sldId id="4356" r:id="rId12"/>
    <p:sldId id="4357" r:id="rId13"/>
    <p:sldId id="4358" r:id="rId14"/>
    <p:sldId id="4359" r:id="rId15"/>
    <p:sldId id="4343" r:id="rId16"/>
    <p:sldId id="4387" r:id="rId17"/>
    <p:sldId id="4388" r:id="rId18"/>
    <p:sldId id="4389" r:id="rId19"/>
    <p:sldId id="4342" r:id="rId20"/>
    <p:sldId id="4348" r:id="rId21"/>
    <p:sldId id="4391" r:id="rId22"/>
    <p:sldId id="4393" r:id="rId23"/>
    <p:sldId id="4390" r:id="rId24"/>
    <p:sldId id="4319" r:id="rId25"/>
    <p:sldId id="4396" r:id="rId26"/>
    <p:sldId id="4394" r:id="rId27"/>
    <p:sldId id="4397" r:id="rId28"/>
    <p:sldId id="4347" r:id="rId29"/>
    <p:sldId id="4341" r:id="rId30"/>
    <p:sldId id="4395" r:id="rId31"/>
    <p:sldId id="4398" r:id="rId32"/>
    <p:sldId id="4402" r:id="rId33"/>
    <p:sldId id="4399" r:id="rId34"/>
    <p:sldId id="4403" r:id="rId35"/>
    <p:sldId id="4404" r:id="rId36"/>
    <p:sldId id="4338" r:id="rId37"/>
    <p:sldId id="4400" r:id="rId38"/>
    <p:sldId id="4401" r:id="rId39"/>
    <p:sldId id="4406" r:id="rId40"/>
    <p:sldId id="4407" r:id="rId41"/>
    <p:sldId id="4405" r:id="rId42"/>
    <p:sldId id="4349" r:id="rId43"/>
    <p:sldId id="4408" r:id="rId44"/>
    <p:sldId id="4409" r:id="rId45"/>
    <p:sldId id="4410" r:id="rId46"/>
    <p:sldId id="4411" r:id="rId47"/>
    <p:sldId id="4412" r:id="rId48"/>
    <p:sldId id="4433" r:id="rId49"/>
    <p:sldId id="4430" r:id="rId50"/>
    <p:sldId id="4339" r:id="rId51"/>
    <p:sldId id="4413" r:id="rId52"/>
    <p:sldId id="4414" r:id="rId53"/>
    <p:sldId id="4415" r:id="rId54"/>
    <p:sldId id="4416" r:id="rId55"/>
    <p:sldId id="4417" r:id="rId56"/>
    <p:sldId id="4418" r:id="rId57"/>
    <p:sldId id="4419" r:id="rId58"/>
    <p:sldId id="4420" r:id="rId59"/>
    <p:sldId id="4421" r:id="rId60"/>
    <p:sldId id="4422" r:id="rId61"/>
    <p:sldId id="4423" r:id="rId62"/>
    <p:sldId id="4424" r:id="rId63"/>
    <p:sldId id="4428" r:id="rId64"/>
    <p:sldId id="4441" r:id="rId65"/>
    <p:sldId id="4442" r:id="rId66"/>
    <p:sldId id="4444" r:id="rId67"/>
    <p:sldId id="4449" r:id="rId68"/>
    <p:sldId id="4429" r:id="rId69"/>
    <p:sldId id="4425" r:id="rId70"/>
    <p:sldId id="4426" r:id="rId71"/>
    <p:sldId id="4450" r:id="rId72"/>
    <p:sldId id="4452" r:id="rId73"/>
    <p:sldId id="4453" r:id="rId74"/>
    <p:sldId id="4427" r:id="rId75"/>
    <p:sldId id="4454" r:id="rId76"/>
    <p:sldId id="426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67868-B4D9-2FF6-E904-A98C4897717E}" name="Denise Callan" initials="DC" userId="S::denise@momentumconsulting.ie::00d439ad-816e-4f74-93c5-c4df3c7a2e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52F"/>
    <a:srgbClr val="47B5C8"/>
    <a:srgbClr val="595959"/>
    <a:srgbClr val="FDBD22"/>
    <a:srgbClr val="93BCE1"/>
    <a:srgbClr val="EEB4A4"/>
    <a:srgbClr val="5796D0"/>
    <a:srgbClr val="A1A1A1"/>
    <a:srgbClr val="20376B"/>
    <a:srgbClr val="F2A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1"/>
    <p:restoredTop sz="95082"/>
  </p:normalViewPr>
  <p:slideViewPr>
    <p:cSldViewPr snapToGrid="0" snapToObjects="1">
      <p:cViewPr varScale="1">
        <p:scale>
          <a:sx n="98" d="100"/>
          <a:sy n="98" d="100"/>
        </p:scale>
        <p:origin x="65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142348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162558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40831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76</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11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187E6D8-9FCB-7810-34A0-18A72C6C7C87}"/>
              </a:ext>
            </a:extLst>
          </p:cNvPr>
          <p:cNvGraphicFramePr>
            <a:graphicFrameLocks noChangeAspect="1"/>
          </p:cNvGraphicFramePr>
          <p:nvPr userDrawn="1">
            <p:custDataLst>
              <p:tags r:id="rId22"/>
            </p:custDataLst>
            <p:extLst>
              <p:ext uri="{D42A27DB-BD31-4B8C-83A1-F6EECF244321}">
                <p14:modId xmlns:p14="http://schemas.microsoft.com/office/powerpoint/2010/main" val="3440636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3" imgW="538" imgH="540" progId="TCLayout.ActiveDocument.1">
                  <p:embed/>
                </p:oleObj>
              </mc:Choice>
              <mc:Fallback>
                <p:oleObj name="think-cell Folie" r:id="rId23" imgW="538" imgH="54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5"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87" r:id="rId9"/>
    <p:sldLayoutId id="2147483888" r:id="rId10"/>
    <p:sldLayoutId id="2147483841" r:id="rId11"/>
    <p:sldLayoutId id="2147483879" r:id="rId12"/>
    <p:sldLayoutId id="2147483878" r:id="rId13"/>
    <p:sldLayoutId id="2147483884" r:id="rId14"/>
    <p:sldLayoutId id="2147483861" r:id="rId15"/>
    <p:sldLayoutId id="2147483885" r:id="rId16"/>
    <p:sldLayoutId id="2147483886" r:id="rId17"/>
    <p:sldLayoutId id="2147483833" r:id="rId18"/>
    <p:sldLayoutId id="2147483847" r:id="rId19"/>
    <p:sldLayoutId id="214748385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8TN4II0iAck?start=2&amp;feature=oembed" TargetMode="External"/><Relationship Id="rId5" Type="http://schemas.openxmlformats.org/officeDocument/2006/relationships/hyperlink" Target="https://www.redi-school.org/s/Presse_Vita_AnneKjaerBathel_e_06_2024_finaldocx.pdf" TargetMode="External"/><Relationship Id="rId4" Type="http://schemas.openxmlformats.org/officeDocument/2006/relationships/hyperlink" Target="https://www.redi-school.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smbl.nl/" TargetMode="External"/><Relationship Id="rId2" Type="http://schemas.openxmlformats.org/officeDocument/2006/relationships/slideLayout" Target="../slideLayouts/slideLayout12.xml"/><Relationship Id="rId1" Type="http://schemas.openxmlformats.org/officeDocument/2006/relationships/video" Target="https://www.youtube.com/embed/iaNwKbR5av0?feature=oembed" TargetMode="Externa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24.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hyperlink" Target="https://www.mckinsey.com/featured-insights/diversity-and-inclusion/underestimated-start-up-founders-the-untapped-opportunity"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x.com/lolitataub" TargetMode="External"/><Relationship Id="rId2" Type="http://schemas.openxmlformats.org/officeDocument/2006/relationships/slideLayout" Target="../slideLayouts/slideLayout18.xml"/><Relationship Id="rId1" Type="http://schemas.openxmlformats.org/officeDocument/2006/relationships/video" Target="https://www.youtube.com/embed/llgkmUH2dFo?feature=oembed" TargetMode="Externa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www.birchbox.co.uk/" TargetMode="External"/><Relationship Id="rId7" Type="http://schemas.openxmlformats.org/officeDocument/2006/relationships/hyperlink" Target="https://www.mtctutorials.com/download/3d-subscribe-button-png-mtc-tutorials/" TargetMode="External"/><Relationship Id="rId2" Type="http://schemas.openxmlformats.org/officeDocument/2006/relationships/hyperlink" Target="https://www.hellofresh.ie/" TargetMode="Externa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https://blog.hubspot.com/service/subscription-business-model" TargetMode="External"/><Relationship Id="rId4" Type="http://schemas.openxmlformats.org/officeDocument/2006/relationships/hyperlink" Target="https://startupmindset.com/subscription-business-mode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picserver.org/f/franchise.html" TargetMode="External"/><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wpixel.com/image/398757/cheerful-business-owner" TargetMode="External"/><Relationship Id="rId2" Type="http://schemas.openxmlformats.org/officeDocument/2006/relationships/image" Target="../media/image33.1"/><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blog.dropcommerce.com/posts/dropshipping-store-examples" TargetMode="External"/><Relationship Id="rId1" Type="http://schemas.openxmlformats.org/officeDocument/2006/relationships/slideLayout" Target="../slideLayouts/slideLayout9.xml"/><Relationship Id="rId4" Type="http://schemas.openxmlformats.org/officeDocument/2006/relationships/hyperlink" Target="https://researchleap.com/female-entrepreneurship-from-womens-empowerment-to-shared-value-creati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pxhere.com/en/photo/941920" TargetMode="External"/><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goodreads.com/work/quotes/49604402" TargetMode="Externa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video" Target="https://www.youtube.com/embed/a-J_SwmMJyo?feature=oembed"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7657F9D-9DA3-5371-025A-D9C4429A2C52}"/>
              </a:ext>
            </a:extLst>
          </p:cNvPr>
          <p:cNvGraphicFramePr>
            <a:graphicFrameLocks noChangeAspect="1"/>
          </p:cNvGraphicFramePr>
          <p:nvPr>
            <p:custDataLst>
              <p:tags r:id="rId1"/>
            </p:custDataLst>
            <p:extLst>
              <p:ext uri="{D42A27DB-BD31-4B8C-83A1-F6EECF244321}">
                <p14:modId xmlns:p14="http://schemas.microsoft.com/office/powerpoint/2010/main" val="2652359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fontScale="92500" lnSpcReduction="10000"/>
          </a:bodyPr>
          <a:lstStyle/>
          <a:p>
            <a:r>
              <a:rPr lang="en-US" b="1" dirty="0"/>
              <a:t>MODUL 1</a:t>
            </a:r>
          </a:p>
          <a:p>
            <a:r>
              <a:rPr lang="en-GB" b="1" dirty="0"/>
              <a:t>Ich möchte ein Unternehmen gründen</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www.mosaic4investing.eu</a:t>
            </a:r>
          </a:p>
        </p:txBody>
      </p:sp>
      <p:pic>
        <p:nvPicPr>
          <p:cNvPr id="4" name="Picture Placeholder 9" descr="Person assisting customer">
            <a:extLst>
              <a:ext uri="{FF2B5EF4-FFF2-40B4-BE49-F238E27FC236}">
                <a16:creationId xmlns:a16="http://schemas.microsoft.com/office/drawing/2014/main" id="{B97CBB84-8871-5ED6-771F-1DCB9AE6C9B5}"/>
              </a:ext>
            </a:extLst>
          </p:cNvPr>
          <p:cNvPicPr>
            <a:picLocks noGrp="1" noChangeAspect="1"/>
          </p:cNvPicPr>
          <p:nvPr>
            <p:ph type="pic" sz="quarter" idx="41"/>
          </p:nvPr>
        </p:nvPicPr>
        <p:blipFill>
          <a:blip r:embed="rId6"/>
          <a:srcRect l="21829" r="21829"/>
          <a:stretch>
            <a:fillRect/>
          </a:stretch>
        </p:blipFill>
        <p:spPr>
          <a:xfrm>
            <a:off x="6049963" y="0"/>
            <a:ext cx="4660900" cy="5514975"/>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7"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Michèle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1150" y="1394691"/>
            <a:ext cx="11506710" cy="5527883"/>
          </a:xfrm>
        </p:spPr>
        <p:txBody>
          <a:bodyPr>
            <a:normAutofit lnSpcReduction="10000"/>
          </a:bodyPr>
          <a:lstStyle/>
          <a:p>
            <a:pPr algn="l"/>
            <a:r>
              <a:rPr lang="en-GB" sz="2400" b="1" i="0" dirty="0">
                <a:solidFill>
                  <a:srgbClr val="F2A72C"/>
                </a:solidFill>
              </a:rPr>
              <a:t>Werte: </a:t>
            </a:r>
            <a:r>
              <a:rPr lang="en-GB" sz="2400" i="0" dirty="0">
                <a:solidFill>
                  <a:srgbClr val="595959"/>
                </a:solidFill>
              </a:rPr>
              <a:t>Annes Ansatz für die </a:t>
            </a:r>
            <a:r>
              <a:rPr lang="en-GB" sz="2400" i="0" dirty="0" err="1">
                <a:solidFill>
                  <a:srgbClr val="595959"/>
                </a:solidFill>
              </a:rPr>
              <a:t>ReDI </a:t>
            </a:r>
            <a:r>
              <a:rPr lang="en-GB" sz="2400" i="0" dirty="0">
                <a:solidFill>
                  <a:srgbClr val="595959"/>
                </a:solidFill>
              </a:rPr>
              <a:t>School ist tief verwurzelt in den Werten der Gleichheit, der Inklusivität und der Gemeinschaft. Sie glaubt, dass Technologie ein großer Gleichmacher sein kann, und mit der </a:t>
            </a:r>
            <a:r>
              <a:rPr lang="en-GB" sz="2400" i="0" dirty="0" err="1">
                <a:solidFill>
                  <a:srgbClr val="595959"/>
                </a:solidFill>
              </a:rPr>
              <a:t>ReDI </a:t>
            </a:r>
            <a:r>
              <a:rPr lang="en-GB" sz="2400" i="0" dirty="0">
                <a:solidFill>
                  <a:srgbClr val="595959"/>
                </a:solidFill>
              </a:rPr>
              <a:t>School will sie sicherstellen, dass niemand bei der digitalen Transformation zurückgelassen wird. Ihr Engagement für diese Werte ist die Grundlage für den gemeinschaftsorientierten Ansatz der Schule.</a:t>
            </a:r>
          </a:p>
          <a:p>
            <a:pPr algn="l"/>
            <a:r>
              <a:rPr lang="en-GB" sz="2400" b="1" i="0" dirty="0">
                <a:solidFill>
                  <a:srgbClr val="F2A72C"/>
                </a:solidFill>
              </a:rPr>
              <a:t>Auswirkungen:  </a:t>
            </a:r>
            <a:r>
              <a:rPr lang="en-GB" sz="2400" i="0" dirty="0">
                <a:solidFill>
                  <a:srgbClr val="595959"/>
                </a:solidFill>
              </a:rPr>
              <a:t>Unter Annes Leitung hat die </a:t>
            </a:r>
            <a:r>
              <a:rPr lang="en-GB" sz="2400" i="0" dirty="0" err="1">
                <a:solidFill>
                  <a:srgbClr val="595959"/>
                </a:solidFill>
              </a:rPr>
              <a:t>ReDI </a:t>
            </a:r>
            <a:r>
              <a:rPr lang="en-GB" sz="2400" i="0" dirty="0">
                <a:solidFill>
                  <a:srgbClr val="595959"/>
                </a:solidFill>
              </a:rPr>
              <a:t>School:</a:t>
            </a:r>
          </a:p>
          <a:p>
            <a:pPr marL="342900" indent="-342900" algn="l">
              <a:buFont typeface="Arial" panose="020B0604020202020204" pitchFamily="34" charset="0"/>
              <a:buChar char="•"/>
            </a:pPr>
            <a:r>
              <a:rPr lang="en-GB" sz="2400" b="1" i="0" dirty="0">
                <a:solidFill>
                  <a:srgbClr val="595959"/>
                </a:solidFill>
              </a:rPr>
              <a:t>Erweiterte Lernmöglichkeiten</a:t>
            </a:r>
            <a:r>
              <a:rPr lang="en-GB" sz="2400" i="0" dirty="0">
                <a:solidFill>
                  <a:srgbClr val="595959"/>
                </a:solidFill>
              </a:rPr>
              <a:t>: Hunderten von Migranten und marginalisierten Einheimischen wurde kostenloser Zugang zu hochwertiger digitaler Bildung gewährt, von Programmierkursen bis hin zu grundlegenden Computerkenntnissen.</a:t>
            </a:r>
          </a:p>
          <a:p>
            <a:pPr marL="342900" indent="-342900" algn="l">
              <a:buFont typeface="Arial" panose="020B0604020202020204" pitchFamily="34" charset="0"/>
              <a:buChar char="•"/>
            </a:pPr>
            <a:r>
              <a:rPr lang="en-GB" sz="2400" b="1" i="0" dirty="0">
                <a:solidFill>
                  <a:srgbClr val="595959"/>
                </a:solidFill>
              </a:rPr>
              <a:t>Geförderte Industriekontakte</a:t>
            </a:r>
            <a:r>
              <a:rPr lang="en-GB" sz="2400" i="0" dirty="0">
                <a:solidFill>
                  <a:srgbClr val="595959"/>
                </a:solidFill>
              </a:rPr>
              <a:t>: Aufbau von Partnerschaften mit führenden Technologieunternehmen und Start-ups, die Mentorenschaften und direkte Karrierewege für Studenten ermöglichen.</a:t>
            </a:r>
          </a:p>
          <a:p>
            <a:pPr marL="342900" indent="-342900" algn="l">
              <a:buFont typeface="Arial" panose="020B0604020202020204" pitchFamily="34" charset="0"/>
              <a:buChar char="•"/>
            </a:pPr>
            <a:r>
              <a:rPr lang="en-GB" sz="2400" b="1" i="0" dirty="0">
                <a:solidFill>
                  <a:srgbClr val="595959"/>
                </a:solidFill>
              </a:rPr>
              <a:t>Aufbau einer unterstützenden Gemeinschaft</a:t>
            </a:r>
            <a:r>
              <a:rPr lang="en-GB" sz="2400" i="0" dirty="0">
                <a:solidFill>
                  <a:srgbClr val="595959"/>
                </a:solidFill>
              </a:rPr>
              <a:t>: Es wurde eine lebendige Gemeinschaft geschaffen, in der Schüler, Lehrer und Technikexperten zusammenkommen, um sich gegenseitig zu unterstützen, Wissen auszutauschen und Netzwerke aufzubauen, die kulturelle und wirtschaftliche Barrieren überwinden.</a:t>
            </a:r>
          </a:p>
          <a:p>
            <a:pPr algn="l"/>
            <a:endParaRPr lang="en-IE"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Persönliche Motivation in Aktion</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40742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Michèle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3824" y="722198"/>
            <a:ext cx="6810423" cy="5527883"/>
          </a:xfrm>
        </p:spPr>
        <p:txBody>
          <a:bodyPr>
            <a:normAutofit/>
          </a:bodyPr>
          <a:lstStyle/>
          <a:p>
            <a:pPr algn="l"/>
            <a:r>
              <a:rPr lang="en-GB" sz="2400" b="0" i="0" dirty="0">
                <a:solidFill>
                  <a:srgbClr val="595959"/>
                </a:solidFill>
                <a:effectLst/>
                <a:highlight>
                  <a:srgbClr val="FFFFFF"/>
                </a:highlight>
              </a:rPr>
              <a:t>Annes Arbeit hat breite Anerkennung gefunden ... </a:t>
            </a:r>
          </a:p>
          <a:p>
            <a:pPr marL="342900" indent="-342900" algn="l">
              <a:buFont typeface="Arial" panose="020B0604020202020204" pitchFamily="34" charset="0"/>
              <a:buChar char="•"/>
            </a:pPr>
            <a:r>
              <a:rPr lang="en-GB" sz="2400" b="0" i="0" dirty="0">
                <a:solidFill>
                  <a:srgbClr val="595959"/>
                </a:solidFill>
                <a:effectLst/>
                <a:highlight>
                  <a:srgbClr val="FFFFFF"/>
                </a:highlight>
              </a:rPr>
              <a:t>Edition F als eine der "25 Frauen", die die deutsche Wirtschaft revolutionieren </a:t>
            </a:r>
          </a:p>
          <a:p>
            <a:pPr marL="342900" indent="-342900" algn="l">
              <a:buFont typeface="Arial" panose="020B0604020202020204" pitchFamily="34" charset="0"/>
              <a:buChar char="•"/>
            </a:pPr>
            <a:r>
              <a:rPr lang="en-GB" sz="2400" b="0" i="0" dirty="0" err="1">
                <a:solidFill>
                  <a:srgbClr val="595959"/>
                </a:solidFill>
                <a:effectLst/>
                <a:highlight>
                  <a:srgbClr val="FFFFFF"/>
                </a:highlight>
              </a:rPr>
              <a:t>Handelsblatt </a:t>
            </a:r>
            <a:r>
              <a:rPr lang="en-GB" sz="2400" b="0" i="0" dirty="0">
                <a:solidFill>
                  <a:srgbClr val="595959"/>
                </a:solidFill>
                <a:effectLst/>
                <a:highlight>
                  <a:srgbClr val="FFFFFF"/>
                </a:highlight>
              </a:rPr>
              <a:t>als "</a:t>
            </a:r>
            <a:r>
              <a:rPr lang="en-GB" sz="2400" b="0" i="0" dirty="0" err="1">
                <a:solidFill>
                  <a:srgbClr val="595959"/>
                </a:solidFill>
                <a:effectLst/>
                <a:highlight>
                  <a:srgbClr val="FFFFFF"/>
                </a:highlight>
              </a:rPr>
              <a:t>Mutmacher </a:t>
            </a:r>
            <a:r>
              <a:rPr lang="en-GB" sz="2400" b="0" i="0" dirty="0">
                <a:solidFill>
                  <a:srgbClr val="595959"/>
                </a:solidFill>
                <a:effectLst/>
                <a:highlight>
                  <a:srgbClr val="FFFFFF"/>
                </a:highlight>
              </a:rPr>
              <a:t>des Jahres" 2018</a:t>
            </a:r>
          </a:p>
          <a:p>
            <a:pPr marL="342900" indent="-342900" algn="l">
              <a:buFont typeface="Arial" panose="020B0604020202020204" pitchFamily="34" charset="0"/>
              <a:buChar char="•"/>
            </a:pPr>
            <a:r>
              <a:rPr lang="en-GB" sz="2400" b="0" i="0" dirty="0">
                <a:solidFill>
                  <a:srgbClr val="595959"/>
                </a:solidFill>
                <a:effectLst/>
                <a:highlight>
                  <a:srgbClr val="FFFFFF"/>
                </a:highlight>
              </a:rPr>
              <a:t>Beste Social Entrepreneurin des Jahres in Deutschland 2020,</a:t>
            </a:r>
          </a:p>
          <a:p>
            <a:pPr marL="342900" indent="-342900" algn="l">
              <a:buFont typeface="Arial" panose="020B0604020202020204" pitchFamily="34" charset="0"/>
              <a:buChar char="•"/>
            </a:pPr>
            <a:r>
              <a:rPr lang="en-GB" sz="2400" b="0" i="0" dirty="0">
                <a:solidFill>
                  <a:srgbClr val="595959"/>
                </a:solidFill>
                <a:effectLst/>
                <a:highlight>
                  <a:srgbClr val="FFFFFF"/>
                </a:highlight>
              </a:rPr>
              <a:t>Ashoka-Stipendiat im Jahr 2021 </a:t>
            </a:r>
          </a:p>
          <a:p>
            <a:pPr marL="342900" indent="-342900" algn="l">
              <a:buFont typeface="Arial" panose="020B0604020202020204" pitchFamily="34" charset="0"/>
              <a:buChar char="•"/>
            </a:pPr>
            <a:r>
              <a:rPr lang="en-GB" sz="2400" i="0" dirty="0">
                <a:solidFill>
                  <a:srgbClr val="595959"/>
                </a:solidFill>
                <a:highlight>
                  <a:srgbClr val="FFFFFF"/>
                </a:highlight>
              </a:rPr>
              <a:t>Laut </a:t>
            </a:r>
            <a:r>
              <a:rPr lang="en-GB" sz="2400" i="0" dirty="0" err="1">
                <a:solidFill>
                  <a:srgbClr val="595959"/>
                </a:solidFill>
                <a:highlight>
                  <a:srgbClr val="FFFFFF"/>
                </a:highlight>
              </a:rPr>
              <a:t>Handelsblatt </a:t>
            </a:r>
            <a:r>
              <a:rPr lang="en-GB" sz="2400" i="0" dirty="0">
                <a:solidFill>
                  <a:srgbClr val="595959"/>
                </a:solidFill>
                <a:highlight>
                  <a:srgbClr val="FFFFFF"/>
                </a:highlight>
              </a:rPr>
              <a:t>2022 eine der 50 Top-Gründerinnen Deutschlands</a:t>
            </a:r>
          </a:p>
          <a:p>
            <a:pPr marL="342900" indent="-342900" algn="l">
              <a:buFont typeface="Arial" panose="020B0604020202020204" pitchFamily="34" charset="0"/>
              <a:buChar char="•"/>
            </a:pPr>
            <a:r>
              <a:rPr lang="en-GB" sz="2400" b="0" i="0" dirty="0">
                <a:solidFill>
                  <a:srgbClr val="595959"/>
                </a:solidFill>
                <a:effectLst/>
                <a:highlight>
                  <a:srgbClr val="FFFFFF"/>
                </a:highlight>
              </a:rPr>
              <a:t>Deutscher CIO des Jahres "Digitale Zukunft" 2023.</a:t>
            </a:r>
            <a:endParaRPr lang="en-IE" sz="2400"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Persönliche Motivation in Aktion</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 name="Online Media 1" title="ReDI School of Digital Integration">
            <a:hlinkClick r:id="" action="ppaction://media"/>
            <a:extLst>
              <a:ext uri="{FF2B5EF4-FFF2-40B4-BE49-F238E27FC236}">
                <a16:creationId xmlns:a16="http://schemas.microsoft.com/office/drawing/2014/main" id="{56C12B8F-F5B9-2BEC-82A6-7ED16D30C957}"/>
              </a:ext>
            </a:extLst>
          </p:cNvPr>
          <p:cNvPicPr>
            <a:picLocks noRot="1" noChangeAspect="1"/>
          </p:cNvPicPr>
          <p:nvPr>
            <a:videoFile r:link="rId1"/>
          </p:nvPr>
        </p:nvPicPr>
        <p:blipFill>
          <a:blip r:embed="rId3"/>
          <a:stretch>
            <a:fillRect/>
          </a:stretch>
        </p:blipFill>
        <p:spPr>
          <a:xfrm>
            <a:off x="7071768" y="1573039"/>
            <a:ext cx="4730536" cy="2672753"/>
          </a:xfrm>
          <a:prstGeom prst="rect">
            <a:avLst/>
          </a:prstGeom>
        </p:spPr>
      </p:pic>
      <p:sp>
        <p:nvSpPr>
          <p:cNvPr id="5" name="TextBox 4">
            <a:extLst>
              <a:ext uri="{FF2B5EF4-FFF2-40B4-BE49-F238E27FC236}">
                <a16:creationId xmlns:a16="http://schemas.microsoft.com/office/drawing/2014/main" id="{274FB321-FFE1-2361-210C-F4B2272E75D3}"/>
              </a:ext>
            </a:extLst>
          </p:cNvPr>
          <p:cNvSpPr txBox="1"/>
          <p:nvPr/>
        </p:nvSpPr>
        <p:spPr>
          <a:xfrm>
            <a:off x="6944247" y="1011848"/>
            <a:ext cx="7533060" cy="461665"/>
          </a:xfrm>
          <a:prstGeom prst="rect">
            <a:avLst/>
          </a:prstGeom>
          <a:noFill/>
        </p:spPr>
        <p:txBody>
          <a:bodyPr wrap="square">
            <a:spAutoFit/>
          </a:bodyPr>
          <a:lstStyle/>
          <a:p>
            <a:pPr algn="l"/>
            <a:r>
              <a:rPr lang="en-GB" sz="2400" b="1" i="0" dirty="0">
                <a:solidFill>
                  <a:schemeClr val="bg1"/>
                </a:solidFill>
                <a:effectLst/>
                <a:highlight>
                  <a:srgbClr val="20376B"/>
                </a:highlight>
              </a:rPr>
              <a:t>WATCH </a:t>
            </a:r>
            <a:r>
              <a:rPr lang="en-GB" sz="1800" b="0" i="0" dirty="0">
                <a:solidFill>
                  <a:srgbClr val="595959"/>
                </a:solidFill>
                <a:effectLst/>
                <a:highlight>
                  <a:srgbClr val="FFFFFF"/>
                </a:highlight>
              </a:rPr>
              <a:t>Abspielen drücken</a:t>
            </a:r>
          </a:p>
        </p:txBody>
      </p:sp>
      <p:sp>
        <p:nvSpPr>
          <p:cNvPr id="13" name="TextBox 12">
            <a:extLst>
              <a:ext uri="{FF2B5EF4-FFF2-40B4-BE49-F238E27FC236}">
                <a16:creationId xmlns:a16="http://schemas.microsoft.com/office/drawing/2014/main" id="{A2E1D2C0-871E-6B3E-5F1F-6B9A7D47E67B}"/>
              </a:ext>
            </a:extLst>
          </p:cNvPr>
          <p:cNvSpPr txBox="1"/>
          <p:nvPr/>
        </p:nvSpPr>
        <p:spPr>
          <a:xfrm>
            <a:off x="6955987" y="4494590"/>
            <a:ext cx="4846317" cy="1846659"/>
          </a:xfrm>
          <a:prstGeom prst="rect">
            <a:avLst/>
          </a:prstGeom>
          <a:noFill/>
        </p:spPr>
        <p:txBody>
          <a:bodyPr wrap="square">
            <a:spAutoFit/>
          </a:bodyPr>
          <a:lstStyle/>
          <a:p>
            <a:pPr algn="l"/>
            <a:r>
              <a:rPr lang="en-GB" sz="2400" b="1" dirty="0">
                <a:solidFill>
                  <a:schemeClr val="bg1"/>
                </a:solidFill>
                <a:highlight>
                  <a:srgbClr val="20376B"/>
                </a:highlight>
              </a:rPr>
              <a:t>READ MORE </a:t>
            </a:r>
            <a:endParaRPr lang="en-GB" sz="1600" b="1" dirty="0">
              <a:solidFill>
                <a:schemeClr val="bg1"/>
              </a:solidFill>
              <a:highlight>
                <a:srgbClr val="20376B"/>
              </a:highlight>
            </a:endParaRPr>
          </a:p>
          <a:p>
            <a:pPr algn="l"/>
            <a:r>
              <a:rPr lang="en-GB" i="0" dirty="0">
                <a:solidFill>
                  <a:srgbClr val="595959"/>
                </a:solidFill>
                <a:effectLst/>
                <a:hlinkClick r:id="rId4"/>
              </a:rPr>
              <a:t>https://www.redi-school.org/  </a:t>
            </a:r>
          </a:p>
          <a:p>
            <a:pPr algn="l"/>
            <a:endParaRPr lang="en-GB" dirty="0">
              <a:solidFill>
                <a:srgbClr val="595959"/>
              </a:solidFill>
            </a:endParaRPr>
          </a:p>
          <a:p>
            <a:pPr algn="l"/>
            <a:r>
              <a:rPr lang="en-GB" i="0" dirty="0">
                <a:solidFill>
                  <a:srgbClr val="595959"/>
                </a:solidFill>
                <a:effectLst/>
                <a:hlinkClick r:id="rId5"/>
              </a:rPr>
              <a:t>https://www.redi-school.org/s/Presse_Vita_AnneKjaerBathel_e_06_2024_finaldocx.pdf  </a:t>
            </a:r>
            <a:endParaRPr lang="en-GB" sz="1400" i="0" dirty="0">
              <a:solidFill>
                <a:srgbClr val="595959"/>
              </a:solidFill>
              <a:effectLst/>
            </a:endParaRPr>
          </a:p>
        </p:txBody>
      </p:sp>
    </p:spTree>
    <p:extLst>
      <p:ext uri="{BB962C8B-B14F-4D97-AF65-F5344CB8AC3E}">
        <p14:creationId xmlns:p14="http://schemas.microsoft.com/office/powerpoint/2010/main" val="137331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Überlegen Sie - Was ist Ihre persönliche Motivation?</a:t>
            </a:r>
            <a:endParaRPr lang="en-US" sz="2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723057" y="1484594"/>
            <a:ext cx="10256316" cy="4893647"/>
          </a:xfrm>
          <a:prstGeom prst="rect">
            <a:avLst/>
          </a:prstGeom>
          <a:noFill/>
        </p:spPr>
        <p:txBody>
          <a:bodyPr wrap="square">
            <a:spAutoFit/>
          </a:bodyPr>
          <a:lstStyle/>
          <a:p>
            <a:r>
              <a:rPr lang="en-GB" sz="2000" dirty="0">
                <a:solidFill>
                  <a:srgbClr val="595959"/>
                </a:solidFill>
              </a:rPr>
              <a:t>Um Ihre persönlichen Beweggründe für die Gründung eines Unternehmens zu ermitteln und zu verstehen, sollten wir Ihre Antriebskräfte klären.  </a:t>
            </a:r>
          </a:p>
          <a:p>
            <a:endParaRPr lang="en-GB" dirty="0">
              <a:solidFill>
                <a:srgbClr val="595959"/>
              </a:solidFill>
            </a:endParaRPr>
          </a:p>
          <a:p>
            <a:r>
              <a:rPr lang="en-GB" sz="2000" b="1" dirty="0">
                <a:solidFill>
                  <a:srgbClr val="47B5C8"/>
                </a:solidFill>
              </a:rPr>
              <a:t>SCHRITT 1</a:t>
            </a:r>
            <a:r>
              <a:rPr lang="en-GB" sz="2000" dirty="0">
                <a:solidFill>
                  <a:srgbClr val="595959"/>
                </a:solidFill>
              </a:rPr>
              <a:t>: Schreiben Sie zunächst Ihre ersten Gedanken darüber auf, warum Sie ein Unternehmen gründen wollen.   Diese 7 Fragen sind ein guter Anfang.....</a:t>
            </a:r>
          </a:p>
          <a:p>
            <a:pPr marL="457200" indent="-457200">
              <a:buFont typeface="+mj-lt"/>
              <a:buAutoNum type="arabicPeriod"/>
            </a:pPr>
            <a:r>
              <a:rPr lang="en-GB" sz="2000" dirty="0">
                <a:solidFill>
                  <a:srgbClr val="595959"/>
                </a:solidFill>
              </a:rPr>
              <a:t>Was fällt Ihnen als Erstes ein, wenn Sie an Ihre Beweggründe denken?</a:t>
            </a:r>
          </a:p>
          <a:p>
            <a:pPr marL="457200" indent="-457200">
              <a:buFont typeface="+mj-lt"/>
              <a:buAutoNum type="arabicPeriod"/>
            </a:pPr>
            <a:r>
              <a:rPr lang="en-GB" sz="2000" dirty="0">
                <a:solidFill>
                  <a:srgbClr val="595959"/>
                </a:solidFill>
              </a:rPr>
              <a:t>Was sind Ihre persönlichen Ziele für die nächsten fünf Jahre, und wie passt das Unternehmertum zu diesen Zielen? </a:t>
            </a:r>
          </a:p>
          <a:p>
            <a:pPr marL="457200" indent="-457200">
              <a:buFont typeface="+mj-lt"/>
              <a:buAutoNum type="arabicPeriod"/>
            </a:pPr>
            <a:r>
              <a:rPr lang="en-GB" sz="2000" dirty="0">
                <a:solidFill>
                  <a:srgbClr val="595959"/>
                </a:solidFill>
              </a:rPr>
              <a:t>Was ist Ihre größte Leidenschaft, und wie kann Ihr Unternehmen Ihnen helfen, sich intensiver mit dieser Leidenschaft zu beschäftigen?</a:t>
            </a:r>
          </a:p>
          <a:p>
            <a:pPr marL="457200" indent="-457200">
              <a:buFont typeface="+mj-lt"/>
              <a:buAutoNum type="arabicPeriod"/>
            </a:pPr>
            <a:r>
              <a:rPr lang="en-GB" sz="2000" dirty="0">
                <a:solidFill>
                  <a:srgbClr val="595959"/>
                </a:solidFill>
              </a:rPr>
              <a:t>Was hat Sie dazu inspiriert, eine unternehmerische Tätigkeit aufzunehmen? Erinnern Sie sich an Momente der Inspiration oder Notwendigkeit, die Sie zu dieser Entscheidung bewogen haben.</a:t>
            </a:r>
          </a:p>
          <a:p>
            <a:pPr marL="342900" indent="-342900">
              <a:buFont typeface="+mj-lt"/>
              <a:buAutoNum type="arabicPeriod"/>
            </a:pPr>
            <a:endParaRPr lang="en-GB" sz="1600" dirty="0"/>
          </a:p>
          <a:p>
            <a:endParaRPr lang="en-GB" sz="1600" dirty="0"/>
          </a:p>
          <a:p>
            <a:endParaRPr lang="en-IE" sz="1600" dirty="0"/>
          </a:p>
        </p:txBody>
      </p:sp>
    </p:spTree>
    <p:extLst>
      <p:ext uri="{BB962C8B-B14F-4D97-AF65-F5344CB8AC3E}">
        <p14:creationId xmlns:p14="http://schemas.microsoft.com/office/powerpoint/2010/main" val="278426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Überlegen Sie - Was ist Ihre persönliche Motivation?</a:t>
            </a:r>
            <a:endParaRPr lang="en-US" sz="2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06020" y="1565257"/>
            <a:ext cx="9918786" cy="4293483"/>
          </a:xfrm>
          <a:prstGeom prst="rect">
            <a:avLst/>
          </a:prstGeom>
          <a:noFill/>
        </p:spPr>
        <p:txBody>
          <a:bodyPr wrap="square">
            <a:spAutoFit/>
          </a:bodyPr>
          <a:lstStyle/>
          <a:p>
            <a:pPr marL="539750" indent="-539750"/>
            <a:r>
              <a:rPr lang="en-GB" dirty="0">
                <a:solidFill>
                  <a:srgbClr val="595959"/>
                </a:solidFill>
              </a:rPr>
              <a:t>5.    Welche Werte sind für Sie bei Ihrer Arbeit am wichtigsten? Zum Beispiel Unabhängigkeit, Innovation, finanzieller Erfolg, Kreativität oder anderen zu helfen, .</a:t>
            </a:r>
          </a:p>
          <a:p>
            <a:pPr marL="539750" indent="-539750">
              <a:buAutoNum type="arabicPeriod" startAt="6"/>
            </a:pPr>
            <a:r>
              <a:rPr lang="en-GB" dirty="0">
                <a:solidFill>
                  <a:srgbClr val="595959"/>
                </a:solidFill>
              </a:rPr>
              <a:t>Welchen Einfluss erhoffen Sie sich durch Ihr Unternehmen zu erzielen? Denken Sie an die weiterreichenden Auswirkungen auf Ihre Gemeinde, Ihre Branche oder sogar auf der ganzen Welt. </a:t>
            </a:r>
          </a:p>
          <a:p>
            <a:pPr marL="539750" indent="-539750">
              <a:buAutoNum type="arabicPeriod" startAt="6"/>
            </a:pPr>
            <a:r>
              <a:rPr lang="en-GB" dirty="0">
                <a:solidFill>
                  <a:srgbClr val="595959"/>
                </a:solidFill>
              </a:rPr>
              <a:t>Was hält Sie aufrecht, wenn Sie vor Herausforderungen stehen? Überlegen Sie, welche inneren oder äußeren Kraftquellen Sie in schwierigen Zeiten anzapfen können.</a:t>
            </a:r>
          </a:p>
          <a:p>
            <a:endParaRPr lang="en-GB" sz="900" dirty="0">
              <a:solidFill>
                <a:srgbClr val="47B5C8"/>
              </a:solidFill>
            </a:endParaRPr>
          </a:p>
          <a:p>
            <a:r>
              <a:rPr lang="en-GB" b="1" dirty="0">
                <a:solidFill>
                  <a:srgbClr val="47B5C8"/>
                </a:solidFill>
              </a:rPr>
              <a:t>SCHRITT ZWEI: Visualisierung</a:t>
            </a:r>
            <a:endParaRPr lang="en-GB" dirty="0">
              <a:solidFill>
                <a:srgbClr val="47B5C8"/>
              </a:solidFill>
            </a:endParaRPr>
          </a:p>
          <a:p>
            <a:r>
              <a:rPr lang="en-GB" dirty="0">
                <a:solidFill>
                  <a:srgbClr val="20376B"/>
                </a:solidFill>
              </a:rPr>
              <a:t>Schließen Sie die Augen und stellen Sie sich einen Tag in Ihrem Leben vor, in fünf Jahren, an dem Sie Ihren Traum von der Unternehmensgründung verwirklicht haben. Wie sieht das aus? Wie fühlen Sie sich bei der Arbeit, die Sie tun? Visualisieren Sie die Ergebnisse Ihrer Bemühungen.</a:t>
            </a:r>
          </a:p>
          <a:p>
            <a:endParaRPr lang="en-GB" dirty="0">
              <a:solidFill>
                <a:srgbClr val="595959"/>
              </a:solidFill>
            </a:endParaRPr>
          </a:p>
          <a:p>
            <a:pPr marL="457200" indent="-457200">
              <a:buFont typeface="+mj-lt"/>
              <a:buAutoNum type="arabicPeriod"/>
            </a:pPr>
            <a:endParaRPr lang="en-GB" dirty="0">
              <a:solidFill>
                <a:srgbClr val="595959"/>
              </a:solidFill>
            </a:endParaRPr>
          </a:p>
          <a:p>
            <a:endParaRPr lang="en-GB" sz="1400" dirty="0"/>
          </a:p>
          <a:p>
            <a:endParaRPr lang="en-GB" sz="1400" dirty="0"/>
          </a:p>
          <a:p>
            <a:endParaRPr lang="en-IE" sz="1400" dirty="0"/>
          </a:p>
        </p:txBody>
      </p:sp>
    </p:spTree>
    <p:extLst>
      <p:ext uri="{BB962C8B-B14F-4D97-AF65-F5344CB8AC3E}">
        <p14:creationId xmlns:p14="http://schemas.microsoft.com/office/powerpoint/2010/main" val="165009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Überlegen Sie - Was ist Ihre persönliche Motivation?</a:t>
            </a:r>
            <a:endParaRPr lang="en-US" sz="2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06020" y="1565257"/>
            <a:ext cx="9918786" cy="4216539"/>
          </a:xfrm>
          <a:prstGeom prst="rect">
            <a:avLst/>
          </a:prstGeom>
          <a:noFill/>
        </p:spPr>
        <p:txBody>
          <a:bodyPr wrap="square">
            <a:spAutoFit/>
          </a:bodyPr>
          <a:lstStyle/>
          <a:p>
            <a:pPr marL="539750" indent="-539750"/>
            <a:r>
              <a:rPr lang="en-GB" sz="2000" b="1" dirty="0">
                <a:solidFill>
                  <a:srgbClr val="47B5C8"/>
                </a:solidFill>
              </a:rPr>
              <a:t>SCHRITT DREI: Reflexion der Antworten:</a:t>
            </a:r>
          </a:p>
          <a:p>
            <a:pPr marL="539750" indent="-539750"/>
            <a:r>
              <a:rPr lang="en-GB" sz="2000" dirty="0">
                <a:solidFill>
                  <a:srgbClr val="595959"/>
                </a:solidFill>
              </a:rPr>
              <a:t>Überprüfen Sie Ihre Antworten und suchen Sie nach wiederkehrenden Themen oder Ideen, die hervorstechen.</a:t>
            </a:r>
          </a:p>
          <a:p>
            <a:r>
              <a:rPr lang="en-GB" sz="2000" dirty="0">
                <a:solidFill>
                  <a:srgbClr val="595959"/>
                </a:solidFill>
              </a:rPr>
              <a:t>Gibt es konsistente Werte oder Ziele, die in Ihren Antworten auftauchen? Diese Highlights können die Kernmotivationen offenbaren, die Ihren unternehmerischen Geist antreiben.</a:t>
            </a:r>
          </a:p>
          <a:p>
            <a:pPr marL="539750" indent="-539750"/>
            <a:endParaRPr lang="en-GB" sz="2000" dirty="0">
              <a:solidFill>
                <a:srgbClr val="595959"/>
              </a:solidFill>
            </a:endParaRPr>
          </a:p>
          <a:p>
            <a:pPr marL="539750" indent="-539750"/>
            <a:r>
              <a:rPr lang="en-GB" sz="2000" b="1" dirty="0">
                <a:solidFill>
                  <a:srgbClr val="47B5C8"/>
                </a:solidFill>
              </a:rPr>
              <a:t>VIERTER SCHRITT: Fassen Sie Ihre Motivation zusammen:</a:t>
            </a:r>
          </a:p>
          <a:p>
            <a:r>
              <a:rPr lang="en-GB" sz="2000" dirty="0">
                <a:solidFill>
                  <a:srgbClr val="595959"/>
                </a:solidFill>
              </a:rPr>
              <a:t>Fassen Sie auf der Grundlage dieser Übung in einigen Sätzen Ihre wichtigsten persönlichen Beweggründe für die Aufnahme einer unternehmerischen Tätigkeit zusammen. Diese Zusammenfassung kann als Ihre Motivationserklärung dienen.</a:t>
            </a:r>
          </a:p>
          <a:p>
            <a:pPr marL="457200" indent="-457200">
              <a:buFont typeface="+mj-lt"/>
              <a:buAutoNum type="arabicPeriod"/>
            </a:pPr>
            <a:endParaRPr lang="en-GB" sz="2000" dirty="0">
              <a:solidFill>
                <a:srgbClr val="595959"/>
              </a:solidFill>
            </a:endParaRPr>
          </a:p>
          <a:p>
            <a:endParaRPr lang="en-GB" sz="1600" dirty="0"/>
          </a:p>
          <a:p>
            <a:endParaRPr lang="en-GB" sz="1600" dirty="0"/>
          </a:p>
          <a:p>
            <a:endParaRPr lang="en-IE" sz="1600" dirty="0"/>
          </a:p>
        </p:txBody>
      </p:sp>
    </p:spTree>
    <p:extLst>
      <p:ext uri="{BB962C8B-B14F-4D97-AF65-F5344CB8AC3E}">
        <p14:creationId xmlns:p14="http://schemas.microsoft.com/office/powerpoint/2010/main" val="237680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11" name="TextBox 10">
            <a:extLst>
              <a:ext uri="{FF2B5EF4-FFF2-40B4-BE49-F238E27FC236}">
                <a16:creationId xmlns:a16="http://schemas.microsoft.com/office/drawing/2014/main" id="{3B472642-306C-3629-EB97-0DCBBA1CB24B}"/>
              </a:ext>
            </a:extLst>
          </p:cNvPr>
          <p:cNvSpPr txBox="1"/>
          <p:nvPr/>
        </p:nvSpPr>
        <p:spPr>
          <a:xfrm>
            <a:off x="4449261" y="745962"/>
            <a:ext cx="7180189" cy="5355312"/>
          </a:xfrm>
          <a:prstGeom prst="rect">
            <a:avLst/>
          </a:prstGeom>
          <a:noFill/>
        </p:spPr>
        <p:txBody>
          <a:bodyPr wrap="square" rtlCol="0">
            <a:spAutoFit/>
          </a:bodyPr>
          <a:lstStyle/>
          <a:p>
            <a:r>
              <a:rPr lang="en-GB" i="1" dirty="0">
                <a:solidFill>
                  <a:srgbClr val="595959"/>
                </a:solidFill>
              </a:rPr>
              <a:t>Mein Antrieb rührt von meiner persönlichen Reise her, auf der ich gesundheitliche Probleme mit Hilfe von Naturheilmitteln überwunden habe, was meine Lebensqualität verändert hat. Diese persönliche Erfahrung gab mir eine tiefe Wertschätzung für ganzheitliche Gesundheitsansätze und eine Leidenschaft, diese Lösungen anderen zugänglich zu machen. </a:t>
            </a:r>
          </a:p>
          <a:p>
            <a:endParaRPr lang="en-GB" i="1" dirty="0">
              <a:solidFill>
                <a:srgbClr val="595959"/>
              </a:solidFill>
            </a:endParaRPr>
          </a:p>
          <a:p>
            <a:endParaRPr lang="en-GB" i="1" dirty="0">
              <a:solidFill>
                <a:srgbClr val="595959"/>
              </a:solidFill>
            </a:endParaRPr>
          </a:p>
          <a:p>
            <a:r>
              <a:rPr lang="en-GB" i="1" dirty="0">
                <a:solidFill>
                  <a:srgbClr val="595959"/>
                </a:solidFill>
              </a:rPr>
              <a:t>Mein Hintergrund ist die Lebensmittelwissenschaft, und ich habe 3 Jahre lang Naturmedizin studiert. Mein Ziel ist es, eine profitable Marke und ein Unternehmen für Nahrungsergänzungsmittel zu schaffen, das für seine Integrität, Qualität und sein Engagement für das Wohlbefinden der Kunden bekannt ist. </a:t>
            </a:r>
          </a:p>
          <a:p>
            <a:endParaRPr lang="en-GB" i="1" dirty="0">
              <a:solidFill>
                <a:srgbClr val="595959"/>
              </a:solidFill>
            </a:endParaRPr>
          </a:p>
          <a:p>
            <a:endParaRPr lang="en-GB" i="1" dirty="0">
              <a:solidFill>
                <a:srgbClr val="595959"/>
              </a:solidFill>
            </a:endParaRPr>
          </a:p>
          <a:p>
            <a:r>
              <a:rPr lang="en-GB" i="1" dirty="0">
                <a:solidFill>
                  <a:srgbClr val="595959"/>
                </a:solidFill>
              </a:rPr>
              <a:t>Ich stelle mir vor, dass meine Marke in den nächsten fünf Jahren ein angesehener Akteur auf dem Markt für Nahrungsergänzungsmittel wird.  Ich werde ein Unternehmen mit einer Reihe innovativer, wissenschaftlich fundierter Produkte führen und dabei kontinuierlich persönliche und branchenspezifische Herausforderungen meistern</a:t>
            </a:r>
            <a:endParaRPr lang="en-IE" i="1" dirty="0">
              <a:solidFill>
                <a:srgbClr val="595959"/>
              </a:solidFill>
            </a:endParaRPr>
          </a:p>
        </p:txBody>
      </p:sp>
      <p:sp>
        <p:nvSpPr>
          <p:cNvPr id="2" name="TextBox 1">
            <a:extLst>
              <a:ext uri="{FF2B5EF4-FFF2-40B4-BE49-F238E27FC236}">
                <a16:creationId xmlns:a16="http://schemas.microsoft.com/office/drawing/2014/main" id="{E2C19C6E-335F-F23B-D3F5-27B4605CD8FE}"/>
              </a:ext>
            </a:extLst>
          </p:cNvPr>
          <p:cNvSpPr txBox="1"/>
          <p:nvPr/>
        </p:nvSpPr>
        <p:spPr>
          <a:xfrm>
            <a:off x="4403234" y="117987"/>
            <a:ext cx="6988420" cy="461665"/>
          </a:xfrm>
          <a:prstGeom prst="rect">
            <a:avLst/>
          </a:prstGeom>
          <a:noFill/>
        </p:spPr>
        <p:txBody>
          <a:bodyPr wrap="square" rtlCol="0">
            <a:spAutoFit/>
          </a:bodyPr>
          <a:lstStyle/>
          <a:p>
            <a:r>
              <a:rPr lang="en-IE" sz="2400" b="1" dirty="0"/>
              <a:t>Beispiele für persönliche Motivationen</a:t>
            </a:r>
          </a:p>
        </p:txBody>
      </p:sp>
      <p:pic>
        <p:nvPicPr>
          <p:cNvPr id="3" name="Picture Placeholder 43" descr="Smiling businesswoman with digital tablet looking out office window">
            <a:extLst>
              <a:ext uri="{FF2B5EF4-FFF2-40B4-BE49-F238E27FC236}">
                <a16:creationId xmlns:a16="http://schemas.microsoft.com/office/drawing/2014/main" id="{2F522B57-1056-5D2D-DB16-D3EE82D13CFA}"/>
              </a:ext>
            </a:extLst>
          </p:cNvPr>
          <p:cNvPicPr>
            <a:picLocks noGrp="1" noChangeAspect="1"/>
          </p:cNvPicPr>
          <p:nvPr>
            <p:ph type="pic" sz="quarter" idx="41"/>
          </p:nvPr>
        </p:nvPicPr>
        <p:blipFill>
          <a:blip r:embed="rId2"/>
          <a:srcRect l="31127" r="31127"/>
          <a:stretch>
            <a:fillRect/>
          </a:stretch>
        </p:blipFill>
        <p:spPr>
          <a:xfrm>
            <a:off x="7938" y="188913"/>
            <a:ext cx="3354387" cy="5922962"/>
          </a:xfrm>
        </p:spPr>
      </p:pic>
    </p:spTree>
    <p:extLst>
      <p:ext uri="{BB962C8B-B14F-4D97-AF65-F5344CB8AC3E}">
        <p14:creationId xmlns:p14="http://schemas.microsoft.com/office/powerpoint/2010/main" val="16148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35286" y="1570398"/>
            <a:ext cx="10301829" cy="1681170"/>
          </a:xfrm>
        </p:spPr>
        <p:txBody>
          <a:bodyPr/>
          <a:lstStyle/>
          <a:p>
            <a:pPr marL="0" indent="0" algn="just"/>
            <a:r>
              <a:rPr lang="en-GB" sz="1800" dirty="0"/>
              <a:t>Bei einer unternehmerischen Denkweise geht es nicht nur um die Gründung eines Unternehmens, sondern um eine Denkweise, die es Menschen ermöglicht, Herausforderungen zu bewältigen, Chancen zu nutzen und Innovationen voranzutreiben. Schauen wir uns die wichtigsten Merkmale der Denkweise an:</a:t>
            </a:r>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Was ist eine unternehmerische Denkweise?</a:t>
            </a:r>
            <a:endParaRPr lang="en-US" sz="2800"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3163954602"/>
              </p:ext>
            </p:extLst>
          </p:nvPr>
        </p:nvGraphicFramePr>
        <p:xfrm>
          <a:off x="1028508" y="2772501"/>
          <a:ext cx="9402426" cy="2773680"/>
        </p:xfrm>
        <a:graphic>
          <a:graphicData uri="http://schemas.openxmlformats.org/drawingml/2006/table">
            <a:tbl>
              <a:tblPr firstRow="1" bandRow="1">
                <a:tableStyleId>{5C22544A-7EE6-4342-B048-85BDC9FD1C3A}</a:tableStyleId>
              </a:tblPr>
              <a:tblGrid>
                <a:gridCol w="2451080">
                  <a:extLst>
                    <a:ext uri="{9D8B030D-6E8A-4147-A177-3AD203B41FA5}">
                      <a16:colId xmlns:a16="http://schemas.microsoft.com/office/drawing/2014/main" val="1053933426"/>
                    </a:ext>
                  </a:extLst>
                </a:gridCol>
                <a:gridCol w="6951346">
                  <a:extLst>
                    <a:ext uri="{9D8B030D-6E8A-4147-A177-3AD203B41FA5}">
                      <a16:colId xmlns:a16="http://schemas.microsoft.com/office/drawing/2014/main" val="2486313998"/>
                    </a:ext>
                  </a:extLst>
                </a:gridCol>
              </a:tblGrid>
              <a:tr h="625388">
                <a:tc>
                  <a:txBody>
                    <a:bodyPr/>
                    <a:lstStyle/>
                    <a:p>
                      <a:r>
                        <a:rPr lang="en-IE" sz="2200" b="1" dirty="0"/>
                        <a:t>Resilienz</a:t>
                      </a:r>
                      <a:r>
                        <a:rPr lang="en-IE" sz="2200" dirty="0"/>
                        <a:t>:</a:t>
                      </a:r>
                    </a:p>
                    <a:p>
                      <a:r>
                        <a:rPr lang="en-GB" sz="2200" dirty="0"/>
                        <a:t>Die Fähigkeit, sich schnell von Schwierigkeiten zu erholen; Zähigkeit.</a:t>
                      </a:r>
                      <a:endParaRPr lang="en-IE" sz="2200" dirty="0"/>
                    </a:p>
                  </a:txBody>
                  <a:tcPr>
                    <a:solidFill>
                      <a:srgbClr val="FDBD22"/>
                    </a:solidFill>
                  </a:tcPr>
                </a:tc>
                <a:tc>
                  <a:txBody>
                    <a:bodyPr/>
                    <a:lstStyle/>
                    <a:p>
                      <a:r>
                        <a:rPr lang="en-GB" sz="2200" b="1" dirty="0">
                          <a:solidFill>
                            <a:srgbClr val="595959"/>
                          </a:solidFill>
                        </a:rPr>
                        <a:t>Kontext für unterrepräsentierte Gründer</a:t>
                      </a:r>
                      <a:r>
                        <a:rPr lang="en-GB" sz="2200" dirty="0">
                          <a:solidFill>
                            <a:srgbClr val="595959"/>
                          </a:solidFill>
                        </a:rPr>
                        <a:t>: </a:t>
                      </a:r>
                    </a:p>
                    <a:p>
                      <a:r>
                        <a:rPr lang="en-GB" sz="2200" b="0" dirty="0">
                          <a:solidFill>
                            <a:srgbClr val="595959"/>
                          </a:solidFill>
                        </a:rPr>
                        <a:t>Resilienz bedeutet, sich von Rückschlägen zu erholen. Für Gründer mit unterrepräsentiertem Hintergrund bedeutet dies, Herausforderungen in Katalysatoren für Wachstum und Innovation zu verwandeln. </a:t>
                      </a:r>
                    </a:p>
                    <a:p>
                      <a:r>
                        <a:rPr lang="en-GB" sz="2200" b="0" dirty="0">
                          <a:solidFill>
                            <a:srgbClr val="595959"/>
                          </a:solidFill>
                        </a:rPr>
                        <a:t>Es bedeutet, systembedingte Hindernisse zu überwinden, Zweifler zu widerlegen und oft einen neuen Weg zu ebnen, den es vorher nicht gab.</a:t>
                      </a:r>
                      <a:endParaRPr lang="en-IE" sz="22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spTree>
    <p:extLst>
      <p:ext uri="{BB962C8B-B14F-4D97-AF65-F5344CB8AC3E}">
        <p14:creationId xmlns:p14="http://schemas.microsoft.com/office/powerpoint/2010/main" val="180839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4950" y="447106"/>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2072" y="599279"/>
            <a:ext cx="9632553" cy="803654"/>
          </a:xfrm>
        </p:spPr>
        <p:txBody>
          <a:bodyPr/>
          <a:lstStyle/>
          <a:p>
            <a:r>
              <a:rPr lang="en-US" sz="2800" dirty="0">
                <a:solidFill>
                  <a:schemeClr val="bg1"/>
                </a:solidFill>
              </a:rPr>
              <a:t>Was ist eine unternehmerische Denkweise?</a:t>
            </a:r>
            <a:endParaRPr lang="en-US" sz="2800"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4100173401"/>
              </p:ext>
            </p:extLst>
          </p:nvPr>
        </p:nvGraphicFramePr>
        <p:xfrm>
          <a:off x="652072" y="1356352"/>
          <a:ext cx="10140845" cy="2529840"/>
        </p:xfrm>
        <a:graphic>
          <a:graphicData uri="http://schemas.openxmlformats.org/drawingml/2006/table">
            <a:tbl>
              <a:tblPr firstRow="1" bandRow="1">
                <a:tableStyleId>{5C22544A-7EE6-4342-B048-85BDC9FD1C3A}</a:tableStyleId>
              </a:tblPr>
              <a:tblGrid>
                <a:gridCol w="2278505">
                  <a:extLst>
                    <a:ext uri="{9D8B030D-6E8A-4147-A177-3AD203B41FA5}">
                      <a16:colId xmlns:a16="http://schemas.microsoft.com/office/drawing/2014/main" val="1053933426"/>
                    </a:ext>
                  </a:extLst>
                </a:gridCol>
                <a:gridCol w="7862340">
                  <a:extLst>
                    <a:ext uri="{9D8B030D-6E8A-4147-A177-3AD203B41FA5}">
                      <a16:colId xmlns:a16="http://schemas.microsoft.com/office/drawing/2014/main" val="2486313998"/>
                    </a:ext>
                  </a:extLst>
                </a:gridCol>
              </a:tblGrid>
              <a:tr h="625388">
                <a:tc>
                  <a:txBody>
                    <a:bodyPr/>
                    <a:lstStyle/>
                    <a:p>
                      <a:r>
                        <a:rPr lang="en-GB" sz="1800" b="1" dirty="0">
                          <a:solidFill>
                            <a:schemeClr val="bg1"/>
                          </a:solidFill>
                        </a:rPr>
                        <a:t>Anpassungsfähigkeit</a:t>
                      </a:r>
                      <a:r>
                        <a:rPr lang="en-GB" sz="1800" dirty="0">
                          <a:solidFill>
                            <a:schemeClr val="bg1"/>
                          </a:solidFill>
                        </a:rPr>
                        <a:t>:</a:t>
                      </a:r>
                    </a:p>
                    <a:p>
                      <a:r>
                        <a:rPr lang="en-GB" sz="1800" dirty="0">
                          <a:solidFill>
                            <a:schemeClr val="bg1"/>
                          </a:solidFill>
                        </a:rPr>
                        <a:t>Die Fähigkeit, sich schnell und effizient an neue oder veränderte Umstände anzupassen.</a:t>
                      </a:r>
                    </a:p>
                  </a:txBody>
                  <a:tcPr>
                    <a:solidFill>
                      <a:srgbClr val="D9552F"/>
                    </a:solidFill>
                  </a:tcPr>
                </a:tc>
                <a:tc>
                  <a:txBody>
                    <a:bodyPr/>
                    <a:lstStyle/>
                    <a:p>
                      <a:r>
                        <a:rPr lang="en-GB" sz="2000" b="1" dirty="0">
                          <a:solidFill>
                            <a:srgbClr val="595959"/>
                          </a:solidFill>
                        </a:rPr>
                        <a:t>Kontext für unterrepräsentierte Gründer</a:t>
                      </a:r>
                      <a:r>
                        <a:rPr lang="en-GB" sz="2000" dirty="0">
                          <a:solidFill>
                            <a:srgbClr val="595959"/>
                          </a:solidFill>
                        </a:rPr>
                        <a:t>:</a:t>
                      </a:r>
                    </a:p>
                    <a:p>
                      <a:r>
                        <a:rPr lang="en-GB" sz="2000" b="0" dirty="0">
                          <a:solidFill>
                            <a:srgbClr val="595959"/>
                          </a:solidFill>
                        </a:rPr>
                        <a:t>In einer Geschäftswelt, in der der Wandel die einzige Konstante ist, ist Anpassungsfähigkeit eine Notwendigkeit. Diese Eigenschaft ist besonders wichtig für unterrepräsentierte Gründer, die sich aufgrund kultureller, systemischer oder wirtschaftlicher Barrieren oft in einem komplexeren Umfeld bewegen und aufgrund ihres Hintergrunds und ihrer Erfahrungen einzigartige Einblicke in Märkte und Bedürfnisse haben, die für andere möglicherweise unsichtbar sind.</a:t>
                      </a:r>
                      <a:endParaRPr lang="en-IE" sz="20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graphicFrame>
        <p:nvGraphicFramePr>
          <p:cNvPr id="10" name="Table 9">
            <a:extLst>
              <a:ext uri="{FF2B5EF4-FFF2-40B4-BE49-F238E27FC236}">
                <a16:creationId xmlns:a16="http://schemas.microsoft.com/office/drawing/2014/main" id="{F6531BD9-B1F2-9E1A-4BD3-138014E1434F}"/>
              </a:ext>
            </a:extLst>
          </p:cNvPr>
          <p:cNvGraphicFramePr>
            <a:graphicFrameLocks noGrp="1"/>
          </p:cNvGraphicFramePr>
          <p:nvPr>
            <p:extLst>
              <p:ext uri="{D42A27DB-BD31-4B8C-83A1-F6EECF244321}">
                <p14:modId xmlns:p14="http://schemas.microsoft.com/office/powerpoint/2010/main" val="4106794318"/>
              </p:ext>
            </p:extLst>
          </p:nvPr>
        </p:nvGraphicFramePr>
        <p:xfrm>
          <a:off x="652072" y="3895089"/>
          <a:ext cx="10103369" cy="1920240"/>
        </p:xfrm>
        <a:graphic>
          <a:graphicData uri="http://schemas.openxmlformats.org/drawingml/2006/table">
            <a:tbl>
              <a:tblPr firstRow="1" bandRow="1">
                <a:tableStyleId>{5C22544A-7EE6-4342-B048-85BDC9FD1C3A}</a:tableStyleId>
              </a:tblPr>
              <a:tblGrid>
                <a:gridCol w="2286988">
                  <a:extLst>
                    <a:ext uri="{9D8B030D-6E8A-4147-A177-3AD203B41FA5}">
                      <a16:colId xmlns:a16="http://schemas.microsoft.com/office/drawing/2014/main" val="1053933426"/>
                    </a:ext>
                  </a:extLst>
                </a:gridCol>
                <a:gridCol w="7816381">
                  <a:extLst>
                    <a:ext uri="{9D8B030D-6E8A-4147-A177-3AD203B41FA5}">
                      <a16:colId xmlns:a16="http://schemas.microsoft.com/office/drawing/2014/main" val="2486313998"/>
                    </a:ext>
                  </a:extLst>
                </a:gridCol>
              </a:tblGrid>
              <a:tr h="625388">
                <a:tc>
                  <a:txBody>
                    <a:bodyPr/>
                    <a:lstStyle/>
                    <a:p>
                      <a:r>
                        <a:rPr lang="en-GB" sz="1800" dirty="0">
                          <a:solidFill>
                            <a:schemeClr val="bg1"/>
                          </a:solidFill>
                        </a:rPr>
                        <a:t>Initiative: </a:t>
                      </a:r>
                    </a:p>
                    <a:p>
                      <a:r>
                        <a:rPr lang="en-GB" sz="1800" dirty="0">
                          <a:solidFill>
                            <a:schemeClr val="bg1"/>
                          </a:solidFill>
                        </a:rPr>
                        <a:t>Die Fähigkeit, Dinge selbständig zu beurteilen und zu initiieren.</a:t>
                      </a:r>
                    </a:p>
                  </a:txBody>
                  <a:tcPr>
                    <a:solidFill>
                      <a:schemeClr val="accent4">
                        <a:lumMod val="75000"/>
                      </a:schemeClr>
                    </a:solidFill>
                  </a:tcPr>
                </a:tc>
                <a:tc>
                  <a:txBody>
                    <a:bodyPr/>
                    <a:lstStyle/>
                    <a:p>
                      <a:r>
                        <a:rPr lang="en-GB" sz="2000" b="1" dirty="0">
                          <a:solidFill>
                            <a:srgbClr val="595959"/>
                          </a:solidFill>
                        </a:rPr>
                        <a:t>Kontext für unterrepräsentierte Gründer</a:t>
                      </a:r>
                      <a:r>
                        <a:rPr lang="en-GB" sz="2000" dirty="0">
                          <a:solidFill>
                            <a:srgbClr val="595959"/>
                          </a:solidFill>
                        </a:rPr>
                        <a:t>:</a:t>
                      </a:r>
                    </a:p>
                    <a:p>
                      <a:r>
                        <a:rPr lang="en-GB" sz="2000" b="0" dirty="0">
                          <a:solidFill>
                            <a:srgbClr val="595959"/>
                          </a:solidFill>
                        </a:rPr>
                        <a:t>Die Initiative zu ergreifen ist die Grundlage des Unternehmertums. Es geht um proaktive Problemlösung und präventives Handeln. Für Angehörige unterrepräsentierter Gruppen kann Eigeninitiative auch bedeuten, Ressourcennetzwerke aufzubauen und aktiv nach neuen Partnerschaften zu suchen.</a:t>
                      </a:r>
                    </a:p>
                  </a:txBody>
                  <a:tcPr>
                    <a:noFill/>
                  </a:tcPr>
                </a:tc>
                <a:extLst>
                  <a:ext uri="{0D108BD9-81ED-4DB2-BD59-A6C34878D82A}">
                    <a16:rowId xmlns:a16="http://schemas.microsoft.com/office/drawing/2014/main" val="1344272746"/>
                  </a:ext>
                </a:extLst>
              </a:tr>
            </a:tbl>
          </a:graphicData>
        </a:graphic>
      </p:graphicFrame>
    </p:spTree>
    <p:extLst>
      <p:ext uri="{BB962C8B-B14F-4D97-AF65-F5344CB8AC3E}">
        <p14:creationId xmlns:p14="http://schemas.microsoft.com/office/powerpoint/2010/main" val="3516654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4950" y="447106"/>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2072" y="599279"/>
            <a:ext cx="9632553" cy="803654"/>
          </a:xfrm>
        </p:spPr>
        <p:txBody>
          <a:bodyPr/>
          <a:lstStyle/>
          <a:p>
            <a:r>
              <a:rPr lang="en-US" sz="3200" dirty="0">
                <a:solidFill>
                  <a:schemeClr val="bg1"/>
                </a:solidFill>
              </a:rPr>
              <a:t>Was ist eine unternehmerische Denkweise?</a:t>
            </a:r>
            <a:endParaRPr lang="en-US" sz="3200"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3141778590"/>
              </p:ext>
            </p:extLst>
          </p:nvPr>
        </p:nvGraphicFramePr>
        <p:xfrm>
          <a:off x="652072" y="1626175"/>
          <a:ext cx="10140845" cy="2865120"/>
        </p:xfrm>
        <a:graphic>
          <a:graphicData uri="http://schemas.openxmlformats.org/drawingml/2006/table">
            <a:tbl>
              <a:tblPr firstRow="1" bandRow="1">
                <a:tableStyleId>{5C22544A-7EE6-4342-B048-85BDC9FD1C3A}</a:tableStyleId>
              </a:tblPr>
              <a:tblGrid>
                <a:gridCol w="3192905">
                  <a:extLst>
                    <a:ext uri="{9D8B030D-6E8A-4147-A177-3AD203B41FA5}">
                      <a16:colId xmlns:a16="http://schemas.microsoft.com/office/drawing/2014/main" val="1053933426"/>
                    </a:ext>
                  </a:extLst>
                </a:gridCol>
                <a:gridCol w="6947940">
                  <a:extLst>
                    <a:ext uri="{9D8B030D-6E8A-4147-A177-3AD203B41FA5}">
                      <a16:colId xmlns:a16="http://schemas.microsoft.com/office/drawing/2014/main" val="2486313998"/>
                    </a:ext>
                  </a:extLst>
                </a:gridCol>
              </a:tblGrid>
              <a:tr h="625388">
                <a:tc>
                  <a:txBody>
                    <a:bodyPr/>
                    <a:lstStyle/>
                    <a:p>
                      <a:r>
                        <a:rPr lang="en-GB" sz="2000" dirty="0">
                          <a:solidFill>
                            <a:schemeClr val="bg1"/>
                          </a:solidFill>
                        </a:rPr>
                        <a:t>Innovation: </a:t>
                      </a:r>
                      <a:r>
                        <a:rPr lang="en-GB" sz="1800" b="1" dirty="0">
                          <a:solidFill>
                            <a:schemeClr val="bg1"/>
                          </a:solidFill>
                        </a:rPr>
                        <a:t>ein dynamischer Prozess der Umsetzung neuartiger Ideen, die auf unterschiedliche Weise einen Mehrwert schaffen. Innovation umfasst Technologie, Design Thinking und strategische Voraussicht, um Lösungen zu entwickeln, die nachhaltig und skalierbar sind</a:t>
                      </a:r>
                      <a:endParaRPr lang="en-GB" sz="2000" b="1" dirty="0">
                        <a:solidFill>
                          <a:schemeClr val="bg1"/>
                        </a:solidFill>
                      </a:endParaRPr>
                    </a:p>
                  </a:txBody>
                  <a:tcPr>
                    <a:solidFill>
                      <a:srgbClr val="D9552F"/>
                    </a:solidFill>
                  </a:tcPr>
                </a:tc>
                <a:tc>
                  <a:txBody>
                    <a:bodyPr/>
                    <a:lstStyle/>
                    <a:p>
                      <a:r>
                        <a:rPr lang="en-GB" sz="2000" b="1" dirty="0">
                          <a:solidFill>
                            <a:srgbClr val="595959"/>
                          </a:solidFill>
                        </a:rPr>
                        <a:t>Kontext für unterrepräsentierte Gründer</a:t>
                      </a:r>
                      <a:r>
                        <a:rPr lang="en-GB" sz="2000" dirty="0">
                          <a:solidFill>
                            <a:srgbClr val="595959"/>
                          </a:solidFill>
                        </a:rPr>
                        <a:t>: </a:t>
                      </a:r>
                    </a:p>
                    <a:p>
                      <a:r>
                        <a:rPr lang="en-GB" sz="2000" b="0" dirty="0">
                          <a:solidFill>
                            <a:srgbClr val="595959"/>
                          </a:solidFill>
                        </a:rPr>
                        <a:t>Innovation ist das Herzstück des Unternehmertums. Es geht darum, neue Produkte oder Dienstleistungen zu schaffen, indem die Art und Weise, wie wir über soziale oder kulturelle Herausforderungen nachdenken und sie angehen, erneuert wird. Für unterrepräsentierte Gründerinnen und Gründer geht es bei der Innovation darum, ihre einzigartigen Lebenserfahrungen und Erkenntnisse zu nutzen, um Lösungen zu entwickeln, die den Bedürfnissen einer breiteren Öffentlichkeit entsprechen.</a:t>
                      </a:r>
                    </a:p>
                  </a:txBody>
                  <a:tcPr>
                    <a:noFill/>
                  </a:tcPr>
                </a:tc>
                <a:extLst>
                  <a:ext uri="{0D108BD9-81ED-4DB2-BD59-A6C34878D82A}">
                    <a16:rowId xmlns:a16="http://schemas.microsoft.com/office/drawing/2014/main" val="1344272746"/>
                  </a:ext>
                </a:extLst>
              </a:tr>
            </a:tbl>
          </a:graphicData>
        </a:graphic>
      </p:graphicFrame>
      <p:sp>
        <p:nvSpPr>
          <p:cNvPr id="6" name="TextBox 5">
            <a:extLst>
              <a:ext uri="{FF2B5EF4-FFF2-40B4-BE49-F238E27FC236}">
                <a16:creationId xmlns:a16="http://schemas.microsoft.com/office/drawing/2014/main" id="{3DD68C97-03E5-99D3-512E-B9DE3707408A}"/>
              </a:ext>
            </a:extLst>
          </p:cNvPr>
          <p:cNvSpPr txBox="1"/>
          <p:nvPr/>
        </p:nvSpPr>
        <p:spPr>
          <a:xfrm>
            <a:off x="989349" y="4631660"/>
            <a:ext cx="9743607" cy="1015663"/>
          </a:xfrm>
          <a:prstGeom prst="rect">
            <a:avLst/>
          </a:prstGeom>
          <a:noFill/>
        </p:spPr>
        <p:txBody>
          <a:bodyPr wrap="square">
            <a:spAutoFit/>
          </a:bodyPr>
          <a:lstStyle/>
          <a:p>
            <a:r>
              <a:rPr lang="en-GB" sz="2000" i="1" dirty="0"/>
              <a:t>"Innovation beginnt damit, das Potenzial im Gewöhnlichen zu sehen. Es geht darum, alltägliche Probleme zu betrachten und sich einfache Lösungen auszudenken, die eine große Wirkung haben können." - </a:t>
            </a:r>
            <a:r>
              <a:rPr lang="en-GB" sz="2000" dirty="0">
                <a:solidFill>
                  <a:srgbClr val="595959"/>
                </a:solidFill>
              </a:rPr>
              <a:t>Jane </a:t>
            </a:r>
            <a:r>
              <a:rPr lang="en-GB" sz="2000" dirty="0" err="1">
                <a:solidFill>
                  <a:srgbClr val="595959"/>
                </a:solidFill>
              </a:rPr>
              <a:t>ní Dhulchaointigh</a:t>
            </a:r>
            <a:r>
              <a:rPr lang="en-GB" sz="2000" dirty="0">
                <a:solidFill>
                  <a:srgbClr val="595959"/>
                </a:solidFill>
              </a:rPr>
              <a:t>, </a:t>
            </a:r>
            <a:r>
              <a:rPr lang="en-IE" sz="2000" dirty="0">
                <a:solidFill>
                  <a:srgbClr val="595959"/>
                </a:solidFill>
              </a:rPr>
              <a:t>die irische Erfinderin von </a:t>
            </a:r>
            <a:r>
              <a:rPr lang="en-IE" sz="2000" dirty="0" err="1">
                <a:solidFill>
                  <a:srgbClr val="595959"/>
                </a:solidFill>
              </a:rPr>
              <a:t>Sugru</a:t>
            </a:r>
            <a:r>
              <a:rPr lang="en-IE" sz="2000" dirty="0">
                <a:solidFill>
                  <a:srgbClr val="595959"/>
                </a:solidFill>
              </a:rPr>
              <a:t>, </a:t>
            </a:r>
          </a:p>
        </p:txBody>
      </p:sp>
    </p:spTree>
    <p:extLst>
      <p:ext uri="{BB962C8B-B14F-4D97-AF65-F5344CB8AC3E}">
        <p14:creationId xmlns:p14="http://schemas.microsoft.com/office/powerpoint/2010/main" val="230302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727816"/>
            <a:ext cx="6010480" cy="3066422"/>
          </a:xfrm>
        </p:spPr>
        <p:txBody>
          <a:bodyPr/>
          <a:lstStyle/>
          <a:p>
            <a:r>
              <a:rPr lang="en-GB" dirty="0"/>
              <a:t>Persönliche Talente erkennen und für den Geschäftserfolg nutzen</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IE" dirty="0"/>
              <a:t>Persönliche Motivation und unternehmerische Denkweise entdecken</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0" indent="0"/>
            <a:r>
              <a:rPr lang="en-GB" sz="2000" dirty="0"/>
              <a:t>Modul 1 soll angehenden unterrepräsentierten Unternehmern die grundlegenden Kenntnisse und Fähigkeiten vermitteln, die sie für den Beginn ihres unternehmerischen Abenteuers benötigen. </a:t>
            </a:r>
          </a:p>
          <a:p>
            <a:pPr marL="0" indent="0"/>
            <a:r>
              <a:rPr lang="en-GB" sz="2000" dirty="0"/>
              <a:t>Wichtig ist, dass wir auf Ihre individuellen Herausforderungen eingehen und Ihnen die für den Erfolg notwendigen Instrumente zur Verfügung stellen.</a:t>
            </a:r>
            <a:endParaRPr lang="en-US" sz="2000"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GB" dirty="0"/>
              <a:t>Persönliche Talente erkennen und für den Geschäftserfolg nutzen</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48163" y="3084240"/>
            <a:ext cx="5437258" cy="689519"/>
          </a:xfrm>
        </p:spPr>
        <p:txBody>
          <a:bodyPr/>
          <a:lstStyle/>
          <a:p>
            <a:r>
              <a:rPr lang="en-GB" dirty="0"/>
              <a:t>Vor welchen Herausforderungen stehen unterrepräsentierte Unternehmer bei der Gründung eines Unternehmens?</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963897"/>
            <a:ext cx="5073048" cy="689519"/>
          </a:xfrm>
        </p:spPr>
        <p:txBody>
          <a:bodyPr/>
          <a:lstStyle/>
          <a:p>
            <a:r>
              <a:rPr lang="en-IE" i="0" u="none" strike="noStrike" dirty="0">
                <a:effectLst/>
              </a:rPr>
              <a:t>Verschiedene Geschäftsmodelle verstehen</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IE" dirty="0"/>
              <a:t>Positionierung ist der Schlüssel</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Einführung</a:t>
            </a:r>
          </a:p>
        </p:txBody>
      </p:sp>
      <p:sp>
        <p:nvSpPr>
          <p:cNvPr id="3" name="TextBox 2">
            <a:extLst>
              <a:ext uri="{FF2B5EF4-FFF2-40B4-BE49-F238E27FC236}">
                <a16:creationId xmlns:a16="http://schemas.microsoft.com/office/drawing/2014/main" id="{2A991BA8-04EE-BA28-F212-071180BE1E27}"/>
              </a:ext>
            </a:extLst>
          </p:cNvPr>
          <p:cNvSpPr txBox="1"/>
          <p:nvPr/>
        </p:nvSpPr>
        <p:spPr>
          <a:xfrm>
            <a:off x="6746083" y="5573875"/>
            <a:ext cx="6114552" cy="400110"/>
          </a:xfrm>
          <a:prstGeom prst="rect">
            <a:avLst/>
          </a:prstGeom>
          <a:noFill/>
        </p:spPr>
        <p:txBody>
          <a:bodyPr wrap="square">
            <a:spAutoFit/>
          </a:bodyPr>
          <a:lstStyle/>
          <a:p>
            <a:r>
              <a:rPr lang="en-IE" sz="2000" dirty="0"/>
              <a:t>Selbstreflexion und Referenzen</a:t>
            </a:r>
            <a:endParaRPr lang="en-US" sz="2000"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97441" y="1650958"/>
            <a:ext cx="7037883" cy="3849918"/>
          </a:xfrm>
        </p:spPr>
        <p:txBody>
          <a:bodyPr/>
          <a:lstStyle/>
          <a:p>
            <a:pPr marL="0" indent="0"/>
            <a:r>
              <a:rPr lang="en-GB" sz="2000" dirty="0"/>
              <a:t>Persönliche Talente sind die angeborenen einzigartigen Fähigkeiten, Stärken und Eigenschaften, die jeder Mensch besitzt und in ein Unternehmen einbringen kann. Talente umfassen sowohl angeborene Fähigkeiten als auch entwickelte Kompetenzen. Sie sind die Bereiche, in denen Sie eine natürliche Neigung oder Begabung aufweisen, ohne dass Sie viel lernen oder sich anstrengen müssen. Man kann sie als die Schnittmenge zwischen Ihren Leidenschaften, Fähigkeiten und angeborenen Fertigkeiten betrachten.</a:t>
            </a:r>
          </a:p>
          <a:p>
            <a:pPr marL="0" indent="0"/>
            <a:r>
              <a:rPr lang="en-GB" sz="2000" dirty="0"/>
              <a:t>Wenn Sie Ihre persönlichen Talente verstehen und nutzen, können Sie sich einen bedeutenden Vorteil in der wettbewerbsorientierten Geschäftswelt verschaffen. So können Sie ein Unternehmen aufbauen, das mit Ihrer persönlichen Identität und Ihren Werten übereinstimmt. </a:t>
            </a:r>
          </a:p>
          <a:p>
            <a:pPr marL="0" indent="0"/>
            <a:endParaRPr lang="en-GB" sz="2000" dirty="0"/>
          </a:p>
          <a:p>
            <a:pPr marL="0" indent="0"/>
            <a:endParaRPr lang="en-GB" sz="2000" dirty="0"/>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Persönliche Talente </a:t>
            </a:r>
          </a:p>
          <a:p>
            <a:endParaRPr lang="en-US" dirty="0"/>
          </a:p>
        </p:txBody>
      </p:sp>
      <p:pic>
        <p:nvPicPr>
          <p:cNvPr id="2052" name="Picture 4" descr="Free Man Drawing a Tattoo on the Woman's Elbow Stock Photo">
            <a:extLst>
              <a:ext uri="{FF2B5EF4-FFF2-40B4-BE49-F238E27FC236}">
                <a16:creationId xmlns:a16="http://schemas.microsoft.com/office/drawing/2014/main" id="{B5C2F671-F408-343F-2B3A-FE9D075F9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64" y="1738345"/>
            <a:ext cx="2633735" cy="394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4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504041"/>
            <a:ext cx="10471022" cy="3849918"/>
          </a:xfrm>
        </p:spPr>
        <p:txBody>
          <a:bodyPr/>
          <a:lstStyle/>
          <a:p>
            <a:pPr marL="0" indent="0"/>
            <a:r>
              <a:rPr lang="en-GB" sz="2000" dirty="0"/>
              <a:t>Talente äußern sich als Leichtigkeit und Freude bei der Ausübung bestimmter Tätigkeiten, was zu höherer Kompetenz und Zufriedenheit führt.  Einige Ideen...</a:t>
            </a:r>
          </a:p>
          <a:p>
            <a:pPr>
              <a:buFont typeface="Arial" panose="020B0604020202020204" pitchFamily="34" charset="0"/>
              <a:buChar char="•"/>
            </a:pPr>
            <a:r>
              <a:rPr lang="en-GB" sz="2000" b="1" dirty="0"/>
              <a:t>Angeborene Begabung</a:t>
            </a:r>
            <a:r>
              <a:rPr lang="en-GB" sz="2000" dirty="0"/>
              <a:t>: Talente sind oft angeboren, etwas, mit dem man "geboren" wird oder das man schon früh im Leben intuitiv entwickelt hat. </a:t>
            </a:r>
            <a:r>
              <a:rPr lang="en-GB" sz="2000" b="1" dirty="0">
                <a:solidFill>
                  <a:srgbClr val="47B5C8"/>
                </a:solidFill>
              </a:rPr>
              <a:t>Was sind Ihre angeborenen Fähigkeiten?</a:t>
            </a:r>
          </a:p>
          <a:p>
            <a:pPr>
              <a:buFont typeface="Arial" panose="020B0604020202020204" pitchFamily="34" charset="0"/>
              <a:buChar char="•"/>
            </a:pPr>
            <a:r>
              <a:rPr lang="en-GB" sz="2000" b="1" dirty="0"/>
              <a:t>Leichtigkeit der Ausführung</a:t>
            </a:r>
            <a:r>
              <a:rPr lang="en-GB" sz="2000" dirty="0"/>
              <a:t>: Tätigkeiten, die Ihren Talenten entsprechen, können in der Regel mit einer natürlichen Leichtigkeit ausgeführt werden, verglichen mit Aufgaben, die nicht Ihren Talenten entsprechen. </a:t>
            </a:r>
            <a:r>
              <a:rPr lang="en-GB" sz="2000" b="1" dirty="0">
                <a:solidFill>
                  <a:srgbClr val="47B5C8"/>
                </a:solidFill>
              </a:rPr>
              <a:t>Welche Tätigkeiten gehen Ihnen leicht von der Hand?</a:t>
            </a:r>
          </a:p>
          <a:p>
            <a:pPr>
              <a:buFont typeface="Arial" panose="020B0604020202020204" pitchFamily="34" charset="0"/>
              <a:buChar char="•"/>
            </a:pPr>
            <a:r>
              <a:rPr lang="en-GB" sz="2000" b="1" dirty="0"/>
              <a:t>Schnelles Lernen</a:t>
            </a:r>
            <a:r>
              <a:rPr lang="en-GB" sz="2000" dirty="0"/>
              <a:t>: Wenn Sie sich an Aktivitäten beteiligen, die mit Ihren Talenten zu tun haben, werden Sie vielleicht feststellen, dass Sie Fähigkeiten viel schneller lernen und beherrschen. </a:t>
            </a:r>
            <a:r>
              <a:rPr lang="en-GB" sz="2000" b="1" dirty="0">
                <a:solidFill>
                  <a:srgbClr val="47B5C8"/>
                </a:solidFill>
              </a:rPr>
              <a:t>Welche sind das für Sie?</a:t>
            </a:r>
          </a:p>
          <a:p>
            <a:pPr marL="269875" indent="-269875">
              <a:buFont typeface="Arial" panose="020B0604020202020204" pitchFamily="34" charset="0"/>
              <a:buChar char="•"/>
            </a:pPr>
            <a:r>
              <a:rPr lang="en-GB" sz="2000" b="1" dirty="0"/>
              <a:t>Freude und Energie</a:t>
            </a:r>
            <a:r>
              <a:rPr lang="en-GB" sz="2000" dirty="0"/>
              <a:t>: Die Beschäftigung mit Ihren Talenten bereitet Ihnen in der Regel Freude und kann Ihnen Energie geben, im Gegensatz zu Aufgaben, die Sie auslaugen oder überfordern.   </a:t>
            </a:r>
            <a:r>
              <a:rPr lang="en-GB" sz="2000" b="1" dirty="0">
                <a:solidFill>
                  <a:srgbClr val="47B5C8"/>
                </a:solidFill>
              </a:rPr>
              <a:t>     Was gibt Ihnen Freude und Energie?</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Persönliche Talente </a:t>
            </a:r>
            <a:endParaRPr lang="en-US" dirty="0"/>
          </a:p>
          <a:p>
            <a:endParaRPr lang="en-US" dirty="0"/>
          </a:p>
          <a:p>
            <a:endParaRPr lang="en-US" dirty="0"/>
          </a:p>
        </p:txBody>
      </p:sp>
    </p:spTree>
    <p:extLst>
      <p:ext uri="{BB962C8B-B14F-4D97-AF65-F5344CB8AC3E}">
        <p14:creationId xmlns:p14="http://schemas.microsoft.com/office/powerpoint/2010/main" val="74203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2596" y="1662396"/>
            <a:ext cx="9780381" cy="3849918"/>
          </a:xfrm>
        </p:spPr>
        <p:txBody>
          <a:bodyPr/>
          <a:lstStyle/>
          <a:p>
            <a:pPr>
              <a:buFont typeface="Arial" panose="020B0604020202020204" pitchFamily="34" charset="0"/>
              <a:buChar char="•"/>
            </a:pPr>
            <a:r>
              <a:rPr lang="en-GB" sz="2000" b="1" dirty="0"/>
              <a:t>Zwischenmenschliche Kommunikation</a:t>
            </a:r>
            <a:r>
              <a:rPr lang="en-GB" sz="2000" dirty="0"/>
              <a:t>: Manche Menschen haben ein natürliches Talent für die Kommunikation und den Umgang mit anderen Menschen, was sie in Unternehmen mit Kundenkontakt sehr effektiv macht.</a:t>
            </a:r>
          </a:p>
          <a:p>
            <a:pPr>
              <a:buFont typeface="Arial" panose="020B0604020202020204" pitchFamily="34" charset="0"/>
              <a:buChar char="•"/>
            </a:pPr>
            <a:r>
              <a:rPr lang="en-GB" sz="2000" b="1" dirty="0"/>
              <a:t>Analytisches Denken</a:t>
            </a:r>
            <a:r>
              <a:rPr lang="en-GB" sz="2000" dirty="0"/>
              <a:t>: Dieses Talent umfasst die Fähigkeit, komplexe Probleme aufzuschlüsseln und Muster zu erkennen, was bei Geschäftsanfängen in den Bereichen Finanzen, Forschung und Technologie von entscheidender Bedeutung ist.</a:t>
            </a:r>
          </a:p>
          <a:p>
            <a:pPr>
              <a:buFont typeface="Arial" panose="020B0604020202020204" pitchFamily="34" charset="0"/>
              <a:buChar char="•"/>
            </a:pPr>
            <a:r>
              <a:rPr lang="en-GB" sz="2000" b="1" dirty="0"/>
              <a:t>Körperliche Talente, z. B. Sportlichkeit: </a:t>
            </a:r>
            <a:r>
              <a:rPr lang="en-GB" sz="2000" dirty="0"/>
              <a:t>Natürliche körperliche Fähigkeiten, die zu einem Einstieg in den Sport, ins Fitnesstraining oder in den Tanz führen können.</a:t>
            </a:r>
          </a:p>
          <a:p>
            <a:pPr>
              <a:buFont typeface="Arial" panose="020B0604020202020204" pitchFamily="34" charset="0"/>
              <a:buChar char="•"/>
            </a:pPr>
            <a:r>
              <a:rPr lang="en-GB" sz="2000" b="1" dirty="0"/>
              <a:t>Kreative Innovation</a:t>
            </a:r>
            <a:r>
              <a:rPr lang="en-GB" sz="2000" dirty="0"/>
              <a:t>: Kreativitätsbegabte zeichnen sich durch die Entwicklung neuer Ideen, den Entwurf von Produkten und kreative Leistungen aus. </a:t>
            </a:r>
          </a:p>
          <a:p>
            <a:pPr>
              <a:buFont typeface="Arial" panose="020B0604020202020204" pitchFamily="34" charset="0"/>
              <a:buChar char="•"/>
            </a:pPr>
            <a:r>
              <a:rPr lang="en-GB" sz="2000" b="1" dirty="0"/>
              <a:t>Kulinarische Talente: </a:t>
            </a:r>
            <a:r>
              <a:rPr lang="en-GB" sz="2000" dirty="0"/>
              <a:t>Die Liebe und das Gespür für das Kochen </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6151" y="858742"/>
            <a:ext cx="9632553" cy="803654"/>
          </a:xfrm>
        </p:spPr>
        <p:txBody>
          <a:bodyPr/>
          <a:lstStyle/>
          <a:p>
            <a:r>
              <a:rPr lang="en-GB" b="1" dirty="0">
                <a:solidFill>
                  <a:schemeClr val="bg1"/>
                </a:solidFill>
              </a:rPr>
              <a:t>Beispiele für persönliche Talente</a:t>
            </a:r>
          </a:p>
          <a:p>
            <a:endParaRPr lang="en-US" dirty="0"/>
          </a:p>
          <a:p>
            <a:endParaRPr lang="en-US" dirty="0"/>
          </a:p>
        </p:txBody>
      </p:sp>
    </p:spTree>
    <p:extLst>
      <p:ext uri="{BB962C8B-B14F-4D97-AF65-F5344CB8AC3E}">
        <p14:creationId xmlns:p14="http://schemas.microsoft.com/office/powerpoint/2010/main" val="149487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1366" y="1615757"/>
            <a:ext cx="6112085" cy="3849918"/>
          </a:xfrm>
        </p:spPr>
        <p:txBody>
          <a:bodyPr/>
          <a:lstStyle/>
          <a:p>
            <a:pPr marL="0" indent="0" algn="l"/>
            <a:r>
              <a:rPr lang="en-GB" sz="2000" b="1" i="0" dirty="0">
                <a:solidFill>
                  <a:srgbClr val="47B5C8"/>
                </a:solidFill>
                <a:effectLst/>
              </a:rPr>
              <a:t>Anna </a:t>
            </a:r>
            <a:r>
              <a:rPr lang="en-GB" sz="2000" b="1" i="0" dirty="0" err="1">
                <a:solidFill>
                  <a:srgbClr val="47B5C8"/>
                </a:solidFill>
                <a:effectLst/>
              </a:rPr>
              <a:t>Nooshin</a:t>
            </a:r>
            <a:r>
              <a:rPr lang="en-GB" sz="2000" b="1" i="0" dirty="0">
                <a:solidFill>
                  <a:srgbClr val="47B5C8"/>
                </a:solidFill>
                <a:effectLst/>
              </a:rPr>
              <a:t>: Vom Flüchtling zur Unternehmerin. Meine Besonderheit</a:t>
            </a:r>
          </a:p>
          <a:p>
            <a:pPr marL="0" indent="0" algn="l"/>
            <a:r>
              <a:rPr lang="en-GB" sz="2000" b="0" i="0" dirty="0">
                <a:solidFill>
                  <a:srgbClr val="222222"/>
                </a:solidFill>
                <a:effectLst/>
              </a:rPr>
              <a:t>Anna </a:t>
            </a:r>
            <a:r>
              <a:rPr lang="en-GB" sz="2000" b="0" i="0" dirty="0" err="1">
                <a:solidFill>
                  <a:srgbClr val="222222"/>
                </a:solidFill>
                <a:effectLst/>
              </a:rPr>
              <a:t>Nooshin </a:t>
            </a:r>
            <a:r>
              <a:rPr lang="en-GB" sz="2000" b="0" i="0" dirty="0">
                <a:solidFill>
                  <a:srgbClr val="222222"/>
                </a:solidFill>
                <a:effectLst/>
              </a:rPr>
              <a:t>ist eine Online-Unternehmerin, Modebloggerin und Autorin. Die Unternehmerin, die 1993 aus ihrer Heimatstadt Teheran in die Niederlande floh, gründete </a:t>
            </a:r>
            <a:r>
              <a:rPr lang="en-GB" sz="2000" dirty="0">
                <a:solidFill>
                  <a:srgbClr val="222222"/>
                </a:solidFill>
              </a:rPr>
              <a:t>das </a:t>
            </a:r>
            <a:r>
              <a:rPr lang="en-GB" sz="2000" b="0" i="0" dirty="0">
                <a:solidFill>
                  <a:srgbClr val="222222"/>
                </a:solidFill>
                <a:effectLst/>
              </a:rPr>
              <a:t>Webzine </a:t>
            </a:r>
            <a:r>
              <a:rPr lang="en-GB" sz="2000" b="0" i="0" u="none" strike="noStrike" dirty="0">
                <a:solidFill>
                  <a:srgbClr val="999999"/>
                </a:solidFill>
                <a:effectLst/>
                <a:hlinkClick r:id="rId3"/>
              </a:rPr>
              <a:t>NSMBL</a:t>
            </a:r>
            <a:r>
              <a:rPr lang="en-GB" sz="2000" b="0" i="0" dirty="0">
                <a:solidFill>
                  <a:srgbClr val="222222"/>
                </a:solidFill>
                <a:effectLst/>
              </a:rPr>
              <a:t>, eine der größten Lifestyle-Websites in den Niederlanden. Seit ihrem unglaublichen Erfolg hat sie ihre eigene Lingerie-Linie auf den Markt gebracht, ihr eigenes Buch veröffentlicht und eine Schmucklinie, Anna + Nina, gegründet.  Anna </a:t>
            </a:r>
            <a:r>
              <a:rPr lang="en-GB" sz="2000" dirty="0">
                <a:solidFill>
                  <a:srgbClr val="222222"/>
                </a:solidFill>
              </a:rPr>
              <a:t>hat eine inspirierende Geschichte zu erzählen. </a:t>
            </a:r>
            <a:endParaRPr lang="en-GB" sz="2000" b="0" i="0" dirty="0">
              <a:solidFill>
                <a:srgbClr val="222222"/>
              </a:solidFill>
              <a:effectLst/>
            </a:endParaRP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2400" dirty="0">
                <a:solidFill>
                  <a:schemeClr val="bg1"/>
                </a:solidFill>
              </a:rPr>
              <a:t>Beispiele für persönliche Talente, die Unternehmensgründungen inspirieren</a:t>
            </a:r>
            <a:endParaRPr lang="en-US" sz="2400" dirty="0"/>
          </a:p>
          <a:p>
            <a:endParaRPr lang="en-US" sz="2400" dirty="0"/>
          </a:p>
        </p:txBody>
      </p:sp>
      <p:pic>
        <p:nvPicPr>
          <p:cNvPr id="6" name="Online Media 5" title="From refugee to entrepreneur | Anna Nooshin | TEDxAmsterdamWomen">
            <a:hlinkClick r:id="" action="ppaction://media"/>
            <a:extLst>
              <a:ext uri="{FF2B5EF4-FFF2-40B4-BE49-F238E27FC236}">
                <a16:creationId xmlns:a16="http://schemas.microsoft.com/office/drawing/2014/main" id="{63D6CBC6-EC74-8412-D528-00A171C41B92}"/>
              </a:ext>
            </a:extLst>
          </p:cNvPr>
          <p:cNvPicPr>
            <a:picLocks noRot="1" noChangeAspect="1"/>
          </p:cNvPicPr>
          <p:nvPr>
            <a:videoFile r:link="rId1"/>
          </p:nvPr>
        </p:nvPicPr>
        <p:blipFill>
          <a:blip r:embed="rId4"/>
          <a:stretch>
            <a:fillRect/>
          </a:stretch>
        </p:blipFill>
        <p:spPr>
          <a:xfrm>
            <a:off x="6893451" y="2272457"/>
            <a:ext cx="4056723" cy="2292048"/>
          </a:xfrm>
          <a:prstGeom prst="rect">
            <a:avLst/>
          </a:prstGeom>
        </p:spPr>
      </p:pic>
      <p:sp>
        <p:nvSpPr>
          <p:cNvPr id="3" name="TextBox 2">
            <a:extLst>
              <a:ext uri="{FF2B5EF4-FFF2-40B4-BE49-F238E27FC236}">
                <a16:creationId xmlns:a16="http://schemas.microsoft.com/office/drawing/2014/main" id="{47945F9B-B78C-CFAD-EEF8-4C899ABFAF42}"/>
              </a:ext>
            </a:extLst>
          </p:cNvPr>
          <p:cNvSpPr txBox="1"/>
          <p:nvPr/>
        </p:nvSpPr>
        <p:spPr>
          <a:xfrm>
            <a:off x="7203112" y="4713585"/>
            <a:ext cx="3462922" cy="646331"/>
          </a:xfrm>
          <a:prstGeom prst="rect">
            <a:avLst/>
          </a:prstGeom>
          <a:noFill/>
        </p:spPr>
        <p:txBody>
          <a:bodyPr wrap="square" rtlCol="0">
            <a:spAutoFit/>
          </a:bodyPr>
          <a:lstStyle/>
          <a:p>
            <a:r>
              <a:rPr lang="en-IE" dirty="0"/>
              <a:t>Klicken Sie auf das Bild oder besuchen Sie</a:t>
            </a:r>
          </a:p>
          <a:p>
            <a:endParaRPr lang="en-IE" dirty="0"/>
          </a:p>
        </p:txBody>
      </p:sp>
    </p:spTree>
    <p:extLst>
      <p:ext uri="{BB962C8B-B14F-4D97-AF65-F5344CB8AC3E}">
        <p14:creationId xmlns:p14="http://schemas.microsoft.com/office/powerpoint/2010/main" val="2983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95914" y="690388"/>
            <a:ext cx="5561437" cy="3025975"/>
          </a:xfrm>
        </p:spPr>
        <p:txBody>
          <a:bodyPr/>
          <a:lstStyle/>
          <a:p>
            <a:pPr marL="0" indent="0"/>
            <a:r>
              <a:rPr lang="en-GB" sz="2000" b="0" i="0" dirty="0">
                <a:solidFill>
                  <a:schemeClr val="bg2"/>
                </a:solidFill>
                <a:effectLst/>
              </a:rPr>
              <a:t>Der Weg des in Irland lebenden </a:t>
            </a:r>
            <a:r>
              <a:rPr lang="en-GB" sz="2000" b="0" i="0" dirty="0" err="1">
                <a:solidFill>
                  <a:schemeClr val="bg2"/>
                </a:solidFill>
                <a:effectLst/>
              </a:rPr>
              <a:t>Funké Egberongbe </a:t>
            </a:r>
            <a:r>
              <a:rPr lang="en-GB" sz="2000" b="0" i="0" dirty="0">
                <a:solidFill>
                  <a:schemeClr val="bg2"/>
                </a:solidFill>
                <a:effectLst/>
              </a:rPr>
              <a:t>vom Flüchtling zum Restaurantbesitzer ist ein Beispiel für die Kraft persönlicher Talente in Verbindung mit Träumen und Entschlossenheit. Ursprünglich aus Nigeria stammend, kam </a:t>
            </a:r>
            <a:r>
              <a:rPr lang="en-GB" sz="2000" b="0" i="0" dirty="0" err="1">
                <a:solidFill>
                  <a:schemeClr val="bg2"/>
                </a:solidFill>
                <a:effectLst/>
              </a:rPr>
              <a:t>Funké </a:t>
            </a:r>
            <a:r>
              <a:rPr lang="en-GB" sz="2000" b="0" i="0" dirty="0">
                <a:solidFill>
                  <a:schemeClr val="bg2"/>
                </a:solidFill>
                <a:effectLst/>
              </a:rPr>
              <a:t>vor 19 Jahren als Asylbewerber nach Irland. </a:t>
            </a:r>
          </a:p>
          <a:p>
            <a:pPr marL="0" indent="0"/>
            <a:r>
              <a:rPr lang="en-GB" sz="2000" b="0" i="0" dirty="0">
                <a:solidFill>
                  <a:schemeClr val="bg2"/>
                </a:solidFill>
                <a:effectLst/>
              </a:rPr>
              <a:t>Schwanger und allein, schlug sie sich in der ungewohnten Umgebung durch und ertrug die Strapazen des Umzugs zwischen verschiedenen Flüchtlingsunterkünften. In dieser schwierigen Zeit entdeckte sie ihre Leidenschaft für das Kochen und begann, Mahlzeiten zuzubereiten, um die Qualität der in den Flüchtlingsunterkünften angebotenen Speisen zu verbessern.</a:t>
            </a:r>
            <a:endParaRPr lang="en-IE" sz="2000" dirty="0">
              <a:solidFill>
                <a:schemeClr val="bg2"/>
              </a:solidFill>
            </a:endParaRPr>
          </a:p>
          <a:p>
            <a:r>
              <a:rPr lang="en-US" sz="2000" dirty="0"/>
              <a:t>li</a:t>
            </a:r>
          </a:p>
          <a:p>
            <a:endParaRPr lang="en-US" sz="2000" dirty="0"/>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
        <p:nvSpPr>
          <p:cNvPr id="8" name="Freeform 1">
            <a:extLst>
              <a:ext uri="{FF2B5EF4-FFF2-40B4-BE49-F238E27FC236}">
                <a16:creationId xmlns:a16="http://schemas.microsoft.com/office/drawing/2014/main" id="{3F081880-E161-84F3-2FC0-F9419700C195}"/>
              </a:ext>
            </a:extLst>
          </p:cNvPr>
          <p:cNvSpPr/>
          <p:nvPr/>
        </p:nvSpPr>
        <p:spPr>
          <a:xfrm>
            <a:off x="6465955" y="291510"/>
            <a:ext cx="5740721" cy="1090586"/>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1" name="Text Placeholder 3">
            <a:extLst>
              <a:ext uri="{FF2B5EF4-FFF2-40B4-BE49-F238E27FC236}">
                <a16:creationId xmlns:a16="http://schemas.microsoft.com/office/drawing/2014/main" id="{E63C2323-B3E4-0D90-665D-9DD7F0A2F3D8}"/>
              </a:ext>
            </a:extLst>
          </p:cNvPr>
          <p:cNvSpPr>
            <a:spLocks noGrp="1"/>
          </p:cNvSpPr>
          <p:nvPr>
            <p:ph type="body" sz="quarter" idx="16"/>
          </p:nvPr>
        </p:nvSpPr>
        <p:spPr>
          <a:xfrm>
            <a:off x="6545263" y="361564"/>
            <a:ext cx="5661413" cy="1408681"/>
          </a:xfrm>
        </p:spPr>
        <p:txBody>
          <a:bodyPr/>
          <a:lstStyle/>
          <a:p>
            <a:r>
              <a:rPr lang="en-US" sz="2400" dirty="0">
                <a:solidFill>
                  <a:schemeClr val="bg1"/>
                </a:solidFill>
              </a:rPr>
              <a:t>Beispiele für persönliche Talente, die Unternehmensgründungen inspirieren</a:t>
            </a:r>
            <a:endParaRPr lang="en-US" sz="2400" dirty="0"/>
          </a:p>
          <a:p>
            <a:endParaRPr lang="en-US" sz="2400" dirty="0"/>
          </a:p>
        </p:txBody>
      </p:sp>
      <p:pic>
        <p:nvPicPr>
          <p:cNvPr id="2" name="Picture 16">
            <a:extLst>
              <a:ext uri="{FF2B5EF4-FFF2-40B4-BE49-F238E27FC236}">
                <a16:creationId xmlns:a16="http://schemas.microsoft.com/office/drawing/2014/main" id="{6FD4D97A-2DBE-8213-229F-FA152C7129C6}"/>
              </a:ext>
            </a:extLst>
          </p:cNvPr>
          <p:cNvPicPr>
            <a:picLocks noGrp="1" noChangeAspect="1"/>
          </p:cNvPicPr>
          <p:nvPr>
            <p:ph type="pic" sz="quarter" idx="42"/>
          </p:nvPr>
        </p:nvPicPr>
        <p:blipFill>
          <a:blip r:embed="rId3"/>
          <a:srcRect t="8853" b="8853"/>
          <a:stretch>
            <a:fillRect/>
          </a:stretch>
        </p:blipFill>
        <p:spPr>
          <a:xfrm>
            <a:off x="6545263" y="1452563"/>
            <a:ext cx="5646737" cy="4656137"/>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3154" y="134238"/>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9" y="215806"/>
            <a:ext cx="10444243" cy="881239"/>
          </a:xfrm>
        </p:spPr>
        <p:txBody>
          <a:bodyPr/>
          <a:lstStyle/>
          <a:p>
            <a:r>
              <a:rPr lang="en-US" sz="2400" dirty="0">
                <a:solidFill>
                  <a:schemeClr val="bg1"/>
                </a:solidFill>
              </a:rPr>
              <a:t>Beispiele für persönliche Talente, die Unternehmensgründungen inspirieren</a:t>
            </a:r>
            <a:endParaRPr lang="en-US" sz="2400" dirty="0"/>
          </a:p>
          <a:p>
            <a:endParaRPr lang="en-US" sz="2400" dirty="0"/>
          </a:p>
        </p:txBody>
      </p:sp>
      <p:sp>
        <p:nvSpPr>
          <p:cNvPr id="7" name="Text Placeholder 6">
            <a:extLst>
              <a:ext uri="{FF2B5EF4-FFF2-40B4-BE49-F238E27FC236}">
                <a16:creationId xmlns:a16="http://schemas.microsoft.com/office/drawing/2014/main" id="{2B5BAB48-F47A-DFBC-7129-336615E3A206}"/>
              </a:ext>
            </a:extLst>
          </p:cNvPr>
          <p:cNvSpPr>
            <a:spLocks noGrp="1"/>
          </p:cNvSpPr>
          <p:nvPr>
            <p:ph type="body" sz="quarter" idx="18"/>
          </p:nvPr>
        </p:nvSpPr>
        <p:spPr>
          <a:xfrm>
            <a:off x="778715" y="1019460"/>
            <a:ext cx="7570456" cy="3682529"/>
          </a:xfrm>
        </p:spPr>
        <p:txBody>
          <a:bodyPr/>
          <a:lstStyle/>
          <a:p>
            <a:pPr marL="0" indent="0" algn="l"/>
            <a:r>
              <a:rPr lang="en-GB" sz="1800" b="0" i="0" dirty="0" err="1">
                <a:solidFill>
                  <a:srgbClr val="372A1A"/>
                </a:solidFill>
                <a:effectLst/>
                <a:latin typeface="Calibri "/>
              </a:rPr>
              <a:t>Funké </a:t>
            </a:r>
            <a:r>
              <a:rPr lang="en-GB" sz="1800" b="0" i="0" dirty="0">
                <a:solidFill>
                  <a:srgbClr val="372A1A"/>
                </a:solidFill>
                <a:effectLst/>
                <a:latin typeface="Calibri "/>
              </a:rPr>
              <a:t>verbrachte sieben Jahre im Asylverfahren, bevor ihre Familie zu ihr nach Irland ziehen konnte. In dieser Zeit verfeinerte sie ihre Kochkünste und bildete sich weiter, als sich die Gelegenheit dazu ergab. Nach dem Erhalt ihrer Aufenthaltsgenehmigung besuchte </a:t>
            </a:r>
            <a:r>
              <a:rPr lang="en-GB" sz="1800" b="0" i="0" dirty="0" err="1">
                <a:solidFill>
                  <a:srgbClr val="372A1A"/>
                </a:solidFill>
                <a:effectLst/>
                <a:latin typeface="Calibri "/>
              </a:rPr>
              <a:t>Funké </a:t>
            </a:r>
            <a:r>
              <a:rPr lang="en-GB" sz="1800" b="0" i="0" dirty="0">
                <a:solidFill>
                  <a:srgbClr val="372A1A"/>
                </a:solidFill>
                <a:effectLst/>
                <a:latin typeface="Calibri "/>
              </a:rPr>
              <a:t>das College of Further Education. Später erwarb sie einen Abschluss in Lebensmittelwissenschaften. </a:t>
            </a:r>
            <a:r>
              <a:rPr lang="en-GB" sz="1800" b="0" i="0" dirty="0">
                <a:solidFill>
                  <a:srgbClr val="372A1A"/>
                </a:solidFill>
                <a:effectLst/>
              </a:rPr>
              <a:t>Die Schließung von COVID-19 war ein Wendepunkt für </a:t>
            </a:r>
            <a:r>
              <a:rPr lang="en-GB" sz="1800" b="0" i="0" dirty="0" err="1">
                <a:solidFill>
                  <a:srgbClr val="372A1A"/>
                </a:solidFill>
                <a:effectLst/>
              </a:rPr>
              <a:t>Funké</a:t>
            </a:r>
            <a:r>
              <a:rPr lang="en-GB" sz="1800" b="0" i="0" dirty="0">
                <a:solidFill>
                  <a:srgbClr val="372A1A"/>
                </a:solidFill>
                <a:effectLst/>
              </a:rPr>
              <a:t>. Da sie nun mehr Zeit zu Hause verbrachte, begann sie ausgiebig zu kochen und teilte ihre Kreationen auf Instagram https://www.instagram.com/funkeskitchen_/. </a:t>
            </a:r>
          </a:p>
          <a:p>
            <a:pPr marL="0" indent="0" algn="l"/>
            <a:r>
              <a:rPr lang="en-GB" sz="1800" dirty="0">
                <a:solidFill>
                  <a:srgbClr val="372A1A"/>
                </a:solidFill>
              </a:rPr>
              <a:t>Ihre </a:t>
            </a:r>
            <a:r>
              <a:rPr lang="en-GB" sz="1800" b="0" i="0" dirty="0">
                <a:solidFill>
                  <a:srgbClr val="372A1A"/>
                </a:solidFill>
                <a:effectLst/>
              </a:rPr>
              <a:t>Online-Präsenz wuchs schnell und führte zur Eröffnung des </a:t>
            </a:r>
            <a:r>
              <a:rPr lang="en-GB" sz="1800" b="0" i="0" dirty="0" err="1">
                <a:solidFill>
                  <a:srgbClr val="372A1A"/>
                </a:solidFill>
                <a:effectLst/>
              </a:rPr>
              <a:t>Funké </a:t>
            </a:r>
            <a:r>
              <a:rPr lang="en-GB" sz="1800" b="0" i="0" dirty="0">
                <a:solidFill>
                  <a:srgbClr val="372A1A"/>
                </a:solidFill>
                <a:effectLst/>
              </a:rPr>
              <a:t>Afro Caribbean Restaurant im Oktober 2023. Ihr Restaurant bietet eine Vielzahl afrikanischer und karibischer Gerichte, die auf den lokalen Geschmack zugeschnitten sind, und sie hat jetzt eine Reihe preisgekrönter Soßen auf den Markt gebracht. </a:t>
            </a:r>
          </a:p>
        </p:txBody>
      </p:sp>
      <p:pic>
        <p:nvPicPr>
          <p:cNvPr id="13" name="Picture 12">
            <a:extLst>
              <a:ext uri="{FF2B5EF4-FFF2-40B4-BE49-F238E27FC236}">
                <a16:creationId xmlns:a16="http://schemas.microsoft.com/office/drawing/2014/main" id="{A69F9E2E-7DA8-91A7-4150-0AABDDF28B76}"/>
              </a:ext>
            </a:extLst>
          </p:cNvPr>
          <p:cNvPicPr>
            <a:picLocks noChangeAspect="1"/>
          </p:cNvPicPr>
          <p:nvPr/>
        </p:nvPicPr>
        <p:blipFill>
          <a:blip r:embed="rId2"/>
          <a:stretch>
            <a:fillRect/>
          </a:stretch>
        </p:blipFill>
        <p:spPr>
          <a:xfrm>
            <a:off x="8349170" y="1554249"/>
            <a:ext cx="3842830" cy="3896755"/>
          </a:xfrm>
          <a:prstGeom prst="rect">
            <a:avLst/>
          </a:prstGeom>
        </p:spPr>
      </p:pic>
    </p:spTree>
    <p:extLst>
      <p:ext uri="{BB962C8B-B14F-4D97-AF65-F5344CB8AC3E}">
        <p14:creationId xmlns:p14="http://schemas.microsoft.com/office/powerpoint/2010/main" val="351711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2400" dirty="0">
                <a:solidFill>
                  <a:schemeClr val="bg1"/>
                </a:solidFill>
              </a:rPr>
              <a:t>Beispiele für persönliche Talente, die Unternehmensgründungen inspirieren</a:t>
            </a:r>
            <a:endParaRPr lang="en-US" sz="2400" dirty="0"/>
          </a:p>
          <a:p>
            <a:endParaRPr lang="en-US" sz="2400" dirty="0"/>
          </a:p>
        </p:txBody>
      </p:sp>
      <p:sp>
        <p:nvSpPr>
          <p:cNvPr id="7" name="Text Placeholder 6">
            <a:extLst>
              <a:ext uri="{FF2B5EF4-FFF2-40B4-BE49-F238E27FC236}">
                <a16:creationId xmlns:a16="http://schemas.microsoft.com/office/drawing/2014/main" id="{2B5BAB48-F47A-DFBC-7129-336615E3A206}"/>
              </a:ext>
            </a:extLst>
          </p:cNvPr>
          <p:cNvSpPr>
            <a:spLocks noGrp="1"/>
          </p:cNvSpPr>
          <p:nvPr>
            <p:ph type="body" sz="quarter" idx="18"/>
          </p:nvPr>
        </p:nvSpPr>
        <p:spPr>
          <a:xfrm>
            <a:off x="916369" y="1615757"/>
            <a:ext cx="7325030" cy="3849918"/>
          </a:xfrm>
        </p:spPr>
        <p:txBody>
          <a:bodyPr/>
          <a:lstStyle/>
          <a:p>
            <a:pPr marL="0" indent="0"/>
            <a:r>
              <a:rPr lang="en-GB" sz="1800" b="1" i="0" dirty="0" err="1">
                <a:effectLst/>
                <a:latin typeface="figtree"/>
              </a:rPr>
              <a:t>TransTech </a:t>
            </a:r>
            <a:r>
              <a:rPr lang="en-GB" sz="1800" b="1" i="0" dirty="0">
                <a:effectLst/>
                <a:latin typeface="figtree"/>
              </a:rPr>
              <a:t>Social </a:t>
            </a:r>
            <a:r>
              <a:rPr lang="en-GB" sz="1800" b="0" i="0" dirty="0">
                <a:effectLst/>
                <a:latin typeface="inter"/>
              </a:rPr>
              <a:t>ist eine Co-Learning- und Co-Working-Community, die gegründet wurde, um die LGBTQ+-Gemeinschaft durch zugängliche Bildungsprogramme, integrative Veranstaltungen und gerechte Beschäftigungsmöglichkeiten, die praktische, berufsrelevante Fähigkeiten vermitteln, zu stärken, zu erziehen und zu beschäftigen.</a:t>
            </a:r>
          </a:p>
          <a:p>
            <a:pPr marL="0" indent="0"/>
            <a:r>
              <a:rPr lang="en-GB" sz="1800" b="0" i="0" dirty="0" err="1">
                <a:effectLst/>
                <a:latin typeface="inter"/>
              </a:rPr>
              <a:t>TransTech </a:t>
            </a:r>
            <a:r>
              <a:rPr lang="en-GB" sz="1800" b="0" i="0" dirty="0">
                <a:effectLst/>
                <a:latin typeface="inter"/>
              </a:rPr>
              <a:t>Social mit Sitz in den USA wurde 2014 von Angelica Ross gegründet. Nachdem sie sich selbst Grafikdesign, Fotobearbeitung und Programmieren beigebracht hatte, erkannte sie, dass Technologie ein Katalysator für Veränderungen in ihrem Leben war! Sie nutzte ihre Fähigkeiten, um eine Grundlage für finanzielle Sicherheit zu schaffen, und wandte sich dann an die Gemeinschaft um sie herum, um diese Fähigkeiten zu teilen.</a:t>
            </a:r>
            <a:endParaRPr lang="en-IE" sz="1800" dirty="0"/>
          </a:p>
        </p:txBody>
      </p:sp>
      <p:sp>
        <p:nvSpPr>
          <p:cNvPr id="5" name="TextBox 4">
            <a:extLst>
              <a:ext uri="{FF2B5EF4-FFF2-40B4-BE49-F238E27FC236}">
                <a16:creationId xmlns:a16="http://schemas.microsoft.com/office/drawing/2014/main" id="{D2A70545-02D9-CF3A-6D21-BAA52D28462F}"/>
              </a:ext>
            </a:extLst>
          </p:cNvPr>
          <p:cNvSpPr txBox="1"/>
          <p:nvPr/>
        </p:nvSpPr>
        <p:spPr>
          <a:xfrm>
            <a:off x="8241399" y="2839079"/>
            <a:ext cx="7607218" cy="369332"/>
          </a:xfrm>
          <a:prstGeom prst="rect">
            <a:avLst/>
          </a:prstGeom>
          <a:noFill/>
        </p:spPr>
        <p:txBody>
          <a:bodyPr wrap="square">
            <a:spAutoFit/>
          </a:bodyPr>
          <a:lstStyle/>
          <a:p>
            <a:r>
              <a:rPr lang="en-IE" dirty="0"/>
              <a:t>https://transtechsocial.org/</a:t>
            </a:r>
          </a:p>
        </p:txBody>
      </p:sp>
      <p:pic>
        <p:nvPicPr>
          <p:cNvPr id="8" name="Picture 7">
            <a:extLst>
              <a:ext uri="{FF2B5EF4-FFF2-40B4-BE49-F238E27FC236}">
                <a16:creationId xmlns:a16="http://schemas.microsoft.com/office/drawing/2014/main" id="{524BA17F-B569-0FDF-0C59-5C06DE4877C8}"/>
              </a:ext>
            </a:extLst>
          </p:cNvPr>
          <p:cNvPicPr>
            <a:picLocks noChangeAspect="1"/>
          </p:cNvPicPr>
          <p:nvPr/>
        </p:nvPicPr>
        <p:blipFill>
          <a:blip r:embed="rId2"/>
          <a:stretch>
            <a:fillRect/>
          </a:stretch>
        </p:blipFill>
        <p:spPr>
          <a:xfrm>
            <a:off x="8300573" y="1722590"/>
            <a:ext cx="2494367" cy="1127888"/>
          </a:xfrm>
          <a:prstGeom prst="rect">
            <a:avLst/>
          </a:prstGeom>
        </p:spPr>
      </p:pic>
    </p:spTree>
    <p:extLst>
      <p:ext uri="{BB962C8B-B14F-4D97-AF65-F5344CB8AC3E}">
        <p14:creationId xmlns:p14="http://schemas.microsoft.com/office/powerpoint/2010/main" val="2950574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3500" dirty="0">
                <a:solidFill>
                  <a:schemeClr val="bg1"/>
                </a:solidFill>
              </a:rPr>
              <a:t>Reflektieren - Ihr Talentinventar</a:t>
            </a:r>
            <a:endParaRPr lang="en-US" dirty="0"/>
          </a:p>
          <a:p>
            <a:endParaRPr lang="en-US" dirty="0"/>
          </a:p>
        </p:txBody>
      </p:sp>
      <p:graphicFrame>
        <p:nvGraphicFramePr>
          <p:cNvPr id="3" name="Table 2">
            <a:extLst>
              <a:ext uri="{FF2B5EF4-FFF2-40B4-BE49-F238E27FC236}">
                <a16:creationId xmlns:a16="http://schemas.microsoft.com/office/drawing/2014/main" id="{DD95F58E-9705-2CBF-801D-E988F3160875}"/>
              </a:ext>
            </a:extLst>
          </p:cNvPr>
          <p:cNvGraphicFramePr>
            <a:graphicFrameLocks noGrp="1"/>
          </p:cNvGraphicFramePr>
          <p:nvPr>
            <p:extLst>
              <p:ext uri="{D42A27DB-BD31-4B8C-83A1-F6EECF244321}">
                <p14:modId xmlns:p14="http://schemas.microsoft.com/office/powerpoint/2010/main" val="1664696160"/>
              </p:ext>
            </p:extLst>
          </p:nvPr>
        </p:nvGraphicFramePr>
        <p:xfrm>
          <a:off x="1260880" y="1615757"/>
          <a:ext cx="9090907" cy="3291840"/>
        </p:xfrm>
        <a:graphic>
          <a:graphicData uri="http://schemas.openxmlformats.org/drawingml/2006/table">
            <a:tbl>
              <a:tblPr firstRow="1" bandRow="1">
                <a:tableStyleId>{5C22544A-7EE6-4342-B048-85BDC9FD1C3A}</a:tableStyleId>
              </a:tblPr>
              <a:tblGrid>
                <a:gridCol w="1552104">
                  <a:extLst>
                    <a:ext uri="{9D8B030D-6E8A-4147-A177-3AD203B41FA5}">
                      <a16:colId xmlns:a16="http://schemas.microsoft.com/office/drawing/2014/main" val="1310610363"/>
                    </a:ext>
                  </a:extLst>
                </a:gridCol>
                <a:gridCol w="4157194">
                  <a:extLst>
                    <a:ext uri="{9D8B030D-6E8A-4147-A177-3AD203B41FA5}">
                      <a16:colId xmlns:a16="http://schemas.microsoft.com/office/drawing/2014/main" val="3322660753"/>
                    </a:ext>
                  </a:extLst>
                </a:gridCol>
                <a:gridCol w="3381609">
                  <a:extLst>
                    <a:ext uri="{9D8B030D-6E8A-4147-A177-3AD203B41FA5}">
                      <a16:colId xmlns:a16="http://schemas.microsoft.com/office/drawing/2014/main" val="2503416706"/>
                    </a:ext>
                  </a:extLst>
                </a:gridCol>
              </a:tblGrid>
              <a:tr h="370840">
                <a:tc>
                  <a:txBody>
                    <a:bodyPr/>
                    <a:lstStyle/>
                    <a:p>
                      <a:r>
                        <a:rPr lang="en-IE" sz="1600" b="1" dirty="0"/>
                        <a:t>Kategorie Talent</a:t>
                      </a:r>
                      <a:endParaRPr lang="en-IE" sz="1600" dirty="0"/>
                    </a:p>
                  </a:txBody>
                  <a:tcPr/>
                </a:tc>
                <a:tc>
                  <a:txBody>
                    <a:bodyPr/>
                    <a:lstStyle/>
                    <a:p>
                      <a:r>
                        <a:rPr lang="en-IE" sz="1600" b="1" dirty="0"/>
                        <a:t>Beispiele für Talente</a:t>
                      </a:r>
                      <a:endParaRPr lang="en-IE" sz="1600" dirty="0"/>
                    </a:p>
                  </a:txBody>
                  <a:tcPr/>
                </a:tc>
                <a:tc>
                  <a:txBody>
                    <a:bodyPr/>
                    <a:lstStyle/>
                    <a:p>
                      <a:r>
                        <a:rPr lang="en-GB" sz="1600" dirty="0"/>
                        <a:t>Denken Sie nun nach und schreiben Sie konkrete persönliche Beispiele auf, in denen diese Talente zum Tragen gekommen sind:</a:t>
                      </a:r>
                      <a:endParaRPr lang="en-IE" sz="1600" dirty="0"/>
                    </a:p>
                  </a:txBody>
                  <a:tcPr/>
                </a:tc>
                <a:extLst>
                  <a:ext uri="{0D108BD9-81ED-4DB2-BD59-A6C34878D82A}">
                    <a16:rowId xmlns:a16="http://schemas.microsoft.com/office/drawing/2014/main" val="3450452255"/>
                  </a:ext>
                </a:extLst>
              </a:tr>
              <a:tr h="370840">
                <a:tc>
                  <a:txBody>
                    <a:bodyPr/>
                    <a:lstStyle/>
                    <a:p>
                      <a:r>
                        <a:rPr lang="en-IE" sz="1600" dirty="0"/>
                        <a:t>Technische Talente</a:t>
                      </a:r>
                    </a:p>
                  </a:txBody>
                  <a:tcPr/>
                </a:tc>
                <a:tc>
                  <a:txBody>
                    <a:bodyPr/>
                    <a:lstStyle/>
                    <a:p>
                      <a:r>
                        <a:rPr lang="en-IE" sz="1600" dirty="0"/>
                        <a:t>Technisch (z.B. .talents, Kodierung, Grafikdesign), Projektleitung</a:t>
                      </a:r>
                    </a:p>
                  </a:txBody>
                  <a:tcPr/>
                </a:tc>
                <a:tc>
                  <a:txBody>
                    <a:bodyPr/>
                    <a:lstStyle/>
                    <a:p>
                      <a:r>
                        <a:rPr lang="en-GB" sz="1600" dirty="0"/>
                        <a:t>Führen Sie Beispiele auf, in denen Sie diese Fähigkeiten erfolgreich eingesetzt haben.</a:t>
                      </a:r>
                      <a:endParaRPr lang="en-IE" sz="1600" dirty="0"/>
                    </a:p>
                  </a:txBody>
                  <a:tcPr/>
                </a:tc>
                <a:extLst>
                  <a:ext uri="{0D108BD9-81ED-4DB2-BD59-A6C34878D82A}">
                    <a16:rowId xmlns:a16="http://schemas.microsoft.com/office/drawing/2014/main" val="582995892"/>
                  </a:ext>
                </a:extLst>
              </a:tr>
              <a:tr h="370840">
                <a:tc>
                  <a:txBody>
                    <a:bodyPr/>
                    <a:lstStyle/>
                    <a:p>
                      <a:r>
                        <a:rPr lang="en-IE" sz="1600" dirty="0"/>
                        <a:t>Zwischenmenschliche Talente</a:t>
                      </a:r>
                    </a:p>
                  </a:txBody>
                  <a:tcPr/>
                </a:tc>
                <a:tc>
                  <a:txBody>
                    <a:bodyPr/>
                    <a:lstStyle/>
                    <a:p>
                      <a:r>
                        <a:rPr lang="en-GB" sz="1600" dirty="0"/>
                        <a:t>Einfühlsame Kommunikation, überzeugendes Verkaufen, Zusammenarbeit im Team.</a:t>
                      </a:r>
                      <a:endParaRPr lang="en-IE" sz="1600" dirty="0"/>
                    </a:p>
                  </a:txBody>
                  <a:tcPr/>
                </a:tc>
                <a:tc>
                  <a:txBody>
                    <a:bodyPr/>
                    <a:lstStyle/>
                    <a:p>
                      <a:r>
                        <a:rPr lang="en-GB" sz="1600" dirty="0"/>
                        <a:t>Beschreiben Sie Situationen, in denen sich diese Stärken gezeigt haben</a:t>
                      </a:r>
                      <a:endParaRPr lang="en-IE" sz="1600" dirty="0"/>
                    </a:p>
                  </a:txBody>
                  <a:tcPr/>
                </a:tc>
                <a:extLst>
                  <a:ext uri="{0D108BD9-81ED-4DB2-BD59-A6C34878D82A}">
                    <a16:rowId xmlns:a16="http://schemas.microsoft.com/office/drawing/2014/main" val="2177891815"/>
                  </a:ext>
                </a:extLst>
              </a:tr>
              <a:tr h="370840">
                <a:tc>
                  <a:txBody>
                    <a:bodyPr/>
                    <a:lstStyle/>
                    <a:p>
                      <a:r>
                        <a:rPr lang="en-IE" sz="1600" dirty="0"/>
                        <a:t>Charakter-Talente </a:t>
                      </a:r>
                    </a:p>
                  </a:txBody>
                  <a:tcPr/>
                </a:tc>
                <a:tc>
                  <a:txBody>
                    <a:bodyPr/>
                    <a:lstStyle/>
                    <a:p>
                      <a:r>
                        <a:rPr lang="en-GB" sz="1600" dirty="0"/>
                        <a:t>Belastbarkeit, Integrität bei der Entscheidungsfindung, proaktive Führung.</a:t>
                      </a:r>
                      <a:endParaRPr lang="en-IE" sz="1600" dirty="0"/>
                    </a:p>
                  </a:txBody>
                  <a:tcPr/>
                </a:tc>
                <a:tc>
                  <a:txBody>
                    <a:bodyPr/>
                    <a:lstStyle/>
                    <a:p>
                      <a:r>
                        <a:rPr lang="en-GB" sz="1600" dirty="0"/>
                        <a:t>Überlegen Sie, wie diese Eigenschaften Ihre Interaktionen oder Entscheidungen beeinflusst haben.</a:t>
                      </a:r>
                      <a:endParaRPr lang="en-IE" sz="1600" dirty="0"/>
                    </a:p>
                  </a:txBody>
                  <a:tcPr/>
                </a:tc>
                <a:extLst>
                  <a:ext uri="{0D108BD9-81ED-4DB2-BD59-A6C34878D82A}">
                    <a16:rowId xmlns:a16="http://schemas.microsoft.com/office/drawing/2014/main" val="908517934"/>
                  </a:ext>
                </a:extLst>
              </a:tr>
            </a:tbl>
          </a:graphicData>
        </a:graphic>
      </p:graphicFrame>
      <p:sp>
        <p:nvSpPr>
          <p:cNvPr id="9" name="TextBox 8">
            <a:extLst>
              <a:ext uri="{FF2B5EF4-FFF2-40B4-BE49-F238E27FC236}">
                <a16:creationId xmlns:a16="http://schemas.microsoft.com/office/drawing/2014/main" id="{EEDD11A0-19F7-4056-D2D0-C0F041CA1639}"/>
              </a:ext>
            </a:extLst>
          </p:cNvPr>
          <p:cNvSpPr txBox="1"/>
          <p:nvPr/>
        </p:nvSpPr>
        <p:spPr>
          <a:xfrm>
            <a:off x="1489203" y="4919077"/>
            <a:ext cx="8862583" cy="830997"/>
          </a:xfrm>
          <a:prstGeom prst="rect">
            <a:avLst/>
          </a:prstGeom>
          <a:noFill/>
        </p:spPr>
        <p:txBody>
          <a:bodyPr wrap="square">
            <a:spAutoFit/>
          </a:bodyPr>
          <a:lstStyle/>
          <a:p>
            <a:r>
              <a:rPr lang="en-GB" sz="2400" dirty="0"/>
              <a:t>Überlegen Sie, wie diese Talente bei Ihren zukünftigen unternehmerischen Plänen eingesetzt werden können oder entwickelt werden müssen.</a:t>
            </a:r>
            <a:endParaRPr lang="en-IE" sz="2400" dirty="0"/>
          </a:p>
        </p:txBody>
      </p:sp>
    </p:spTree>
    <p:extLst>
      <p:ext uri="{BB962C8B-B14F-4D97-AF65-F5344CB8AC3E}">
        <p14:creationId xmlns:p14="http://schemas.microsoft.com/office/powerpoint/2010/main" val="411357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fontScale="92500" lnSpcReduction="20000"/>
          </a:bodyPr>
          <a:lstStyle/>
          <a:p>
            <a:r>
              <a:rPr lang="en-GB" dirty="0"/>
              <a:t>Vor welchen Herausforderungen stehen unterrepräsentierte Unternehmer bei der Gründung eines Unternehmens?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82239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D9E1519-8B39-BEC7-06E9-E0B0401F5B16}"/>
              </a:ext>
            </a:extLst>
          </p:cNvPr>
          <p:cNvGraphicFramePr>
            <a:graphicFrameLocks noChangeAspect="1"/>
          </p:cNvGraphicFramePr>
          <p:nvPr>
            <p:custDataLst>
              <p:tags r:id="rId1"/>
            </p:custDataLst>
            <p:extLst>
              <p:ext uri="{D42A27DB-BD31-4B8C-83A1-F6EECF244321}">
                <p14:modId xmlns:p14="http://schemas.microsoft.com/office/powerpoint/2010/main" val="51751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1530181" y="5138745"/>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2400" b="1" dirty="0">
              <a:solidFill>
                <a:schemeClr val="bg1"/>
              </a:solidFill>
            </a:endParaRPr>
          </a:p>
        </p:txBody>
      </p:sp>
      <p:sp>
        <p:nvSpPr>
          <p:cNvPr id="3" name="Text Placeholder 2">
            <a:extLst>
              <a:ext uri="{FF2B5EF4-FFF2-40B4-BE49-F238E27FC236}">
                <a16:creationId xmlns:a16="http://schemas.microsoft.com/office/drawing/2014/main" id="{6FFD7A09-E96F-2CB8-2F22-C8629AE913BD}"/>
              </a:ext>
            </a:extLst>
          </p:cNvPr>
          <p:cNvSpPr>
            <a:spLocks noGrp="1"/>
          </p:cNvSpPr>
          <p:nvPr>
            <p:ph type="body" sz="quarter" idx="13"/>
          </p:nvPr>
        </p:nvSpPr>
        <p:spPr>
          <a:xfrm>
            <a:off x="427670" y="1504602"/>
            <a:ext cx="5055171" cy="3808175"/>
          </a:xfrm>
        </p:spPr>
        <p:txBody>
          <a:bodyPr/>
          <a:lstStyle/>
          <a:p>
            <a:r>
              <a:rPr lang="en-GB" sz="3200" b="1" dirty="0">
                <a:latin typeface="Calibri "/>
              </a:rPr>
              <a:t>"Diese Gründer sind nicht nur unterrepräsentiert, sie werden auch unterschätzt".</a:t>
            </a:r>
          </a:p>
          <a:p>
            <a:endParaRPr lang="en-GB" sz="2800" b="1" dirty="0">
              <a:latin typeface="Calibri "/>
            </a:endParaRPr>
          </a:p>
          <a:p>
            <a:r>
              <a:rPr lang="en-GB" sz="3200" b="1" dirty="0">
                <a:latin typeface="Calibri "/>
              </a:rPr>
              <a:t>McKinsey </a:t>
            </a:r>
            <a:endParaRPr lang="en-US" dirty="0"/>
          </a:p>
        </p:txBody>
      </p:sp>
      <p:grpSp>
        <p:nvGrpSpPr>
          <p:cNvPr id="19" name="Group 18">
            <a:extLst>
              <a:ext uri="{FF2B5EF4-FFF2-40B4-BE49-F238E27FC236}">
                <a16:creationId xmlns:a16="http://schemas.microsoft.com/office/drawing/2014/main" id="{9190B8D4-17A0-A129-EAE0-BE3DBA389004}"/>
              </a:ext>
            </a:extLst>
          </p:cNvPr>
          <p:cNvGrpSpPr/>
          <p:nvPr/>
        </p:nvGrpSpPr>
        <p:grpSpPr>
          <a:xfrm>
            <a:off x="2025912" y="421440"/>
            <a:ext cx="1487826" cy="1083162"/>
            <a:chOff x="3400450" y="986392"/>
            <a:chExt cx="1487826" cy="1083162"/>
          </a:xfrm>
        </p:grpSpPr>
        <p:sp>
          <p:nvSpPr>
            <p:cNvPr id="20" name="Freeform 19">
              <a:extLst>
                <a:ext uri="{FF2B5EF4-FFF2-40B4-BE49-F238E27FC236}">
                  <a16:creationId xmlns:a16="http://schemas.microsoft.com/office/drawing/2014/main" id="{E2A6233D-39DA-6EFA-4E89-B5DAD757DDB7}"/>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9552F"/>
            </a:solidFill>
            <a:ln w="89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15FA9A5-7371-5493-CC3A-67B8B13922F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7" name="Picture Placeholder 25">
            <a:extLst>
              <a:ext uri="{FF2B5EF4-FFF2-40B4-BE49-F238E27FC236}">
                <a16:creationId xmlns:a16="http://schemas.microsoft.com/office/drawing/2014/main" id="{66CFA8AA-8562-9B59-DA63-86EF39284BF7}"/>
              </a:ext>
            </a:extLst>
          </p:cNvPr>
          <p:cNvPicPr>
            <a:picLocks noGrp="1" noChangeAspect="1"/>
          </p:cNvPicPr>
          <p:nvPr>
            <p:ph type="pic" sz="quarter" idx="42"/>
          </p:nvPr>
        </p:nvPicPr>
        <p:blipFill rotWithShape="1">
          <a:blip r:embed="rId5" cstate="screen">
            <a:extLst>
              <a:ext uri="{28A0092B-C50C-407E-A947-70E740481C1C}">
                <a14:useLocalDpi xmlns:a14="http://schemas.microsoft.com/office/drawing/2010/main"/>
              </a:ext>
            </a:extLst>
          </a:blip>
          <a:srcRect l="444" r="444"/>
          <a:stretch/>
        </p:blipFill>
        <p:spPr>
          <a:xfrm>
            <a:off x="320675" y="334963"/>
            <a:ext cx="11577638" cy="6146800"/>
          </a:xfrm>
        </p:spPr>
      </p:pic>
      <p:pic>
        <p:nvPicPr>
          <p:cNvPr id="22" name="Picture 21">
            <a:extLst>
              <a:ext uri="{FF2B5EF4-FFF2-40B4-BE49-F238E27FC236}">
                <a16:creationId xmlns:a16="http://schemas.microsoft.com/office/drawing/2014/main" id="{831BB1A2-9303-214D-0D21-2C47827F6D8B}"/>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7186821" y="1699509"/>
            <a:ext cx="6368247" cy="6368247"/>
          </a:xfrm>
          <a:prstGeom prst="rect">
            <a:avLst/>
          </a:prstGeom>
          <a:ln>
            <a:noFill/>
          </a:ln>
        </p:spPr>
      </p:pic>
    </p:spTree>
    <p:extLst>
      <p:ext uri="{BB962C8B-B14F-4D97-AF65-F5344CB8AC3E}">
        <p14:creationId xmlns:p14="http://schemas.microsoft.com/office/powerpoint/2010/main" val="299660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23762"/>
            <a:ext cx="10162618" cy="3849918"/>
          </a:xfrm>
        </p:spPr>
        <p:txBody>
          <a:bodyPr/>
          <a:lstStyle/>
          <a:p>
            <a:r>
              <a:rPr lang="en-GB" sz="2000" b="1" dirty="0">
                <a:solidFill>
                  <a:srgbClr val="47B5C8"/>
                </a:solidFill>
              </a:rPr>
              <a:t>Wissen:</a:t>
            </a:r>
          </a:p>
          <a:p>
            <a:pPr marL="0" indent="0"/>
            <a:r>
              <a:rPr lang="en-GB" sz="2000" b="1" dirty="0">
                <a:solidFill>
                  <a:srgbClr val="F2A72C"/>
                </a:solidFill>
              </a:rPr>
              <a:t>Persönliche und externe Faktoren</a:t>
            </a:r>
            <a:r>
              <a:rPr lang="en-GB" sz="2000" dirty="0">
                <a:solidFill>
                  <a:srgbClr val="F2A72C"/>
                </a:solidFill>
              </a:rPr>
              <a:t>: </a:t>
            </a:r>
          </a:p>
          <a:p>
            <a:pPr marL="0" indent="0"/>
            <a:r>
              <a:rPr lang="en-GB" sz="2000" dirty="0"/>
              <a:t>Aufbau eines Selbstbewusstseins und eines Verständnisses für das unternehmerische Ökosystem, das für unterrepräsentierte Gründerinnen und Gründer zu Beginn ihrer unternehmerischen Tätigkeit entscheidend ist.</a:t>
            </a:r>
            <a:endParaRPr lang="en-US" sz="2000" dirty="0"/>
          </a:p>
          <a:p>
            <a:pPr marL="0" indent="0"/>
            <a:r>
              <a:rPr lang="en-GB" sz="2000" dirty="0"/>
              <a:t>Sie bereiten die Lernenden auf die unternehmerische Reise vor, indem sie sich auf die persönliche Motivation und das grundlegende Verständnis konzentrieren und die Voraussetzungen für eine detailliertere Planung und Ausführung in späteren Modulen schaffen.</a:t>
            </a:r>
          </a:p>
          <a:p>
            <a:pPr marL="0" indent="0"/>
            <a:r>
              <a:rPr lang="en-GB" sz="2000" b="1" dirty="0">
                <a:solidFill>
                  <a:srgbClr val="F2A72C"/>
                </a:solidFill>
              </a:rPr>
              <a:t>Verstehen Sie die unternehmerische Landschaft</a:t>
            </a:r>
            <a:r>
              <a:rPr lang="en-GB" sz="2000" dirty="0">
                <a:solidFill>
                  <a:srgbClr val="F2A72C"/>
                </a:solidFill>
              </a:rPr>
              <a:t>: </a:t>
            </a:r>
          </a:p>
          <a:p>
            <a:pPr marL="0" indent="0"/>
            <a:r>
              <a:rPr lang="en-GB" sz="2000" dirty="0"/>
              <a:t>Erfahren Sie mehr über die besonderen Herausforderungen und Chancen, mit denen unterrepräsentierte Gründerinnen und Gründer bei der Gründung eines Unternehmens konfrontiert sind. </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42849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20108"/>
            <a:ext cx="9632553" cy="803654"/>
          </a:xfrm>
        </p:spPr>
        <p:txBody>
          <a:bodyPr/>
          <a:lstStyle/>
          <a:p>
            <a:r>
              <a:rPr lang="en-IE" dirty="0">
                <a:solidFill>
                  <a:schemeClr val="bg1"/>
                </a:solidFill>
              </a:rPr>
              <a:t>Lernergebnisse</a:t>
            </a:r>
            <a:endParaRPr lang="en-US" dirty="0">
              <a:solidFill>
                <a:schemeClr val="bg1"/>
              </a:solidFill>
            </a:endParaRPr>
          </a:p>
          <a:p>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Einflussreicher Artikel</a:t>
            </a:r>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1049542" y="1541191"/>
            <a:ext cx="9942111" cy="4339650"/>
          </a:xfrm>
          <a:prstGeom prst="rect">
            <a:avLst/>
          </a:prstGeom>
          <a:noFill/>
        </p:spPr>
        <p:txBody>
          <a:bodyPr wrap="square">
            <a:spAutoFit/>
          </a:bodyPr>
          <a:lstStyle/>
          <a:p>
            <a:r>
              <a:rPr lang="en-GB" sz="2000" b="1" dirty="0">
                <a:latin typeface="Calibri "/>
              </a:rPr>
              <a:t>McKinsey-Artikel: </a:t>
            </a:r>
            <a:r>
              <a:rPr lang="en-IE" sz="2000" dirty="0">
                <a:latin typeface="Calibri "/>
                <a:hlinkClick r:id="rId2"/>
              </a:rPr>
              <a:t>Unterrepräsentierte Start-up-Gründer | McKinsey</a:t>
            </a:r>
            <a:endParaRPr lang="en-GB" sz="2000" b="1" dirty="0">
              <a:latin typeface="Calibri "/>
            </a:endParaRPr>
          </a:p>
          <a:p>
            <a:pPr algn="l"/>
            <a:endParaRPr lang="en-GB" sz="2000" b="0" i="0" dirty="0">
              <a:solidFill>
                <a:srgbClr val="333333"/>
              </a:solidFill>
              <a:effectLst/>
              <a:latin typeface="Calibri "/>
            </a:endParaRPr>
          </a:p>
          <a:p>
            <a:pPr algn="l"/>
            <a:r>
              <a:rPr lang="en-GB" sz="2000" b="0" i="0" dirty="0">
                <a:solidFill>
                  <a:srgbClr val="333333"/>
                </a:solidFill>
                <a:effectLst/>
                <a:latin typeface="Calibri "/>
              </a:rPr>
              <a:t>"Alle Gründer haben bei der Gründung neuer, innovativer Unternehmen mit Hindernissen zu kämpfen. Unterrepräsentierte Gründer haben jedoch größere Hürden zu überwinden. Diese Herausforderungen lassen sich in </a:t>
            </a:r>
            <a:r>
              <a:rPr lang="en-GB" sz="2000" b="1" i="0" dirty="0">
                <a:solidFill>
                  <a:srgbClr val="333333"/>
                </a:solidFill>
                <a:effectLst/>
                <a:latin typeface="Calibri "/>
              </a:rPr>
              <a:t>vier "Big Rock"-Kategorien </a:t>
            </a:r>
            <a:r>
              <a:rPr lang="en-GB" sz="2000" b="0" i="0" dirty="0">
                <a:solidFill>
                  <a:srgbClr val="333333"/>
                </a:solidFill>
                <a:effectLst/>
                <a:latin typeface="Calibri "/>
              </a:rPr>
              <a:t>einteilen, die sich im Laufe der Zeit verstärken und zu der Repräsentationslücke in der gesamten Gründerpopulation führen.</a:t>
            </a:r>
          </a:p>
          <a:p>
            <a:pPr algn="l"/>
            <a:r>
              <a:rPr lang="en-GB" sz="2000" b="1" i="0" dirty="0">
                <a:effectLst/>
                <a:latin typeface="Calibri "/>
              </a:rPr>
              <a:t>Big Rock #1: </a:t>
            </a:r>
            <a:r>
              <a:rPr lang="en-GB" sz="2000" b="0" i="0" dirty="0">
                <a:solidFill>
                  <a:srgbClr val="000000"/>
                </a:solidFill>
                <a:effectLst/>
                <a:latin typeface="Calibri "/>
              </a:rPr>
              <a:t>Systembedingt eingeschränkter Zugang zu Gründungsnetzwerken, Gemeinschaftsunterstützung und Ressourcen</a:t>
            </a:r>
          </a:p>
          <a:p>
            <a:pPr algn="l"/>
            <a:r>
              <a:rPr lang="en-GB" sz="2000" b="1" i="0" dirty="0">
                <a:effectLst/>
                <a:latin typeface="Calibri "/>
              </a:rPr>
              <a:t>Big Rock #2: </a:t>
            </a:r>
            <a:r>
              <a:rPr lang="en-GB" sz="2000" b="0" i="0" dirty="0">
                <a:solidFill>
                  <a:srgbClr val="000000"/>
                </a:solidFill>
                <a:effectLst/>
                <a:latin typeface="Calibri "/>
              </a:rPr>
              <a:t>Die Notwendigkeit, Vorurteile in Bezug auf die Wahrnehmung der Gründer zu überwinden</a:t>
            </a:r>
            <a:endParaRPr lang="en-GB" sz="2000" dirty="0">
              <a:solidFill>
                <a:srgbClr val="000000"/>
              </a:solidFill>
              <a:latin typeface="Calibri "/>
            </a:endParaRPr>
          </a:p>
          <a:p>
            <a:pPr algn="l"/>
            <a:r>
              <a:rPr lang="en-GB" sz="2000" b="1" i="0" dirty="0">
                <a:effectLst/>
                <a:latin typeface="Calibri "/>
              </a:rPr>
              <a:t>Big Rock #3: </a:t>
            </a:r>
            <a:r>
              <a:rPr lang="en-GB" sz="2000" b="0" i="0" dirty="0">
                <a:solidFill>
                  <a:srgbClr val="000000"/>
                </a:solidFill>
                <a:effectLst/>
                <a:latin typeface="Calibri "/>
              </a:rPr>
              <a:t>Begrenztes Erfolgskonzept</a:t>
            </a:r>
          </a:p>
          <a:p>
            <a:pPr algn="l"/>
            <a:r>
              <a:rPr lang="en-GB" sz="2000" b="1" i="0" dirty="0">
                <a:effectLst/>
                <a:latin typeface="Calibri "/>
              </a:rPr>
              <a:t>Big Rock #4</a:t>
            </a:r>
            <a:r>
              <a:rPr lang="en-GB" sz="2000" b="0" i="0" dirty="0">
                <a:solidFill>
                  <a:srgbClr val="000000"/>
                </a:solidFill>
                <a:effectLst/>
                <a:latin typeface="Calibri "/>
              </a:rPr>
              <a:t>: Größerer Bedarf an psychischer Widerstandsfähigkeit</a:t>
            </a:r>
            <a:endParaRPr lang="en-GB" sz="2000" b="0" i="0" dirty="0">
              <a:solidFill>
                <a:srgbClr val="333333"/>
              </a:solidFill>
              <a:effectLst/>
              <a:latin typeface="Calibri "/>
            </a:endParaRPr>
          </a:p>
          <a:p>
            <a:pPr algn="l"/>
            <a:endParaRPr lang="en-GB" sz="1600" b="0" i="0" dirty="0">
              <a:solidFill>
                <a:srgbClr val="333333"/>
              </a:solidFill>
              <a:effectLst/>
              <a:latin typeface="McKinsey Sans"/>
            </a:endParaRPr>
          </a:p>
          <a:p>
            <a:endParaRPr lang="en-GB" sz="1600" dirty="0"/>
          </a:p>
        </p:txBody>
      </p:sp>
    </p:spTree>
    <p:extLst>
      <p:ext uri="{BB962C8B-B14F-4D97-AF65-F5344CB8AC3E}">
        <p14:creationId xmlns:p14="http://schemas.microsoft.com/office/powerpoint/2010/main" val="49269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#1 </a:t>
            </a:r>
            <a:r>
              <a:rPr lang="en-GB" sz="3600" b="1" i="0" dirty="0">
                <a:solidFill>
                  <a:schemeClr val="bg2"/>
                </a:solidFill>
                <a:effectLst/>
                <a:latin typeface="Calibri "/>
              </a:rPr>
              <a:t>Systemisch begrenzter Zugang</a:t>
            </a: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16859" y="1534075"/>
            <a:ext cx="6809894" cy="2831544"/>
          </a:xfrm>
          <a:prstGeom prst="rect">
            <a:avLst/>
          </a:prstGeom>
          <a:noFill/>
        </p:spPr>
        <p:txBody>
          <a:bodyPr wrap="square">
            <a:spAutoFit/>
          </a:bodyPr>
          <a:lstStyle/>
          <a:p>
            <a:pPr algn="l"/>
            <a:r>
              <a:rPr lang="en-GB" sz="2000" b="0" i="0" dirty="0">
                <a:solidFill>
                  <a:srgbClr val="000000"/>
                </a:solidFill>
                <a:effectLst/>
                <a:latin typeface="Calibri "/>
              </a:rPr>
              <a:t>Viele unterrepräsentierte Gründer sehen sich mit systembedingten Einschränkungen oder Hindernissen konfrontiert. Diese Hindernisse sind nicht immer offen diskriminierend, sondern können sich aus langjährigen Praktiken und Vorurteilen ergeben, die bestimmte Gruppen gegenüber anderen privilegieren und es unterrepräsentierten Gründern schwer machen, Fuß zu fassen. </a:t>
            </a:r>
            <a:endParaRPr lang="en-GB" sz="2000" dirty="0">
              <a:solidFill>
                <a:srgbClr val="000000"/>
              </a:solidFill>
              <a:latin typeface="Calibri "/>
            </a:endParaRPr>
          </a:p>
          <a:p>
            <a:pPr algn="l"/>
            <a:endParaRPr lang="en-GB" sz="2000" b="0" i="0" dirty="0">
              <a:solidFill>
                <a:srgbClr val="000000"/>
              </a:solidFill>
              <a:effectLst/>
              <a:latin typeface="Calibri "/>
            </a:endParaRPr>
          </a:p>
          <a:p>
            <a:pPr algn="l"/>
            <a:endParaRPr lang="en-GB" sz="1600" dirty="0"/>
          </a:p>
        </p:txBody>
      </p:sp>
      <p:pic>
        <p:nvPicPr>
          <p:cNvPr id="7" name="Picture 6" descr="Foot of a rock climber in action">
            <a:extLst>
              <a:ext uri="{FF2B5EF4-FFF2-40B4-BE49-F238E27FC236}">
                <a16:creationId xmlns:a16="http://schemas.microsoft.com/office/drawing/2014/main" id="{FCB20429-49E3-5AAF-D357-49611E043624}"/>
              </a:ext>
            </a:extLst>
          </p:cNvPr>
          <p:cNvPicPr>
            <a:picLocks noChangeAspect="1"/>
          </p:cNvPicPr>
          <p:nvPr/>
        </p:nvPicPr>
        <p:blipFill>
          <a:blip r:embed="rId2"/>
          <a:stretch>
            <a:fillRect/>
          </a:stretch>
        </p:blipFill>
        <p:spPr>
          <a:xfrm>
            <a:off x="7327021" y="1780236"/>
            <a:ext cx="3573318" cy="2385120"/>
          </a:xfrm>
          <a:prstGeom prst="rect">
            <a:avLst/>
          </a:prstGeom>
        </p:spPr>
      </p:pic>
      <p:sp>
        <p:nvSpPr>
          <p:cNvPr id="9" name="TextBox 8">
            <a:extLst>
              <a:ext uri="{FF2B5EF4-FFF2-40B4-BE49-F238E27FC236}">
                <a16:creationId xmlns:a16="http://schemas.microsoft.com/office/drawing/2014/main" id="{2FCE8B5C-936A-CF92-E37E-317F084E8617}"/>
              </a:ext>
            </a:extLst>
          </p:cNvPr>
          <p:cNvSpPr txBox="1"/>
          <p:nvPr/>
        </p:nvSpPr>
        <p:spPr>
          <a:xfrm>
            <a:off x="633199" y="3751163"/>
            <a:ext cx="10051330" cy="1631216"/>
          </a:xfrm>
          <a:prstGeom prst="rect">
            <a:avLst/>
          </a:prstGeom>
          <a:noFill/>
        </p:spPr>
        <p:txBody>
          <a:bodyPr wrap="square">
            <a:spAutoFit/>
          </a:bodyPr>
          <a:lstStyle/>
          <a:p>
            <a:pPr algn="l"/>
            <a:r>
              <a:rPr lang="en-GB" sz="2000" dirty="0">
                <a:solidFill>
                  <a:srgbClr val="000000"/>
                </a:solidFill>
                <a:latin typeface="Calibri "/>
              </a:rPr>
              <a:t>Sie sind besonders ausgeprägt in </a:t>
            </a:r>
            <a:endParaRPr lang="en-GB" sz="2000" b="0" i="0" dirty="0">
              <a:solidFill>
                <a:srgbClr val="000000"/>
              </a:solidFill>
              <a:effectLst/>
              <a:latin typeface="Calibri "/>
            </a:endParaRPr>
          </a:p>
          <a:p>
            <a:pPr marL="342900" indent="-342900" algn="l">
              <a:buFont typeface="Arial" panose="020B0604020202020204" pitchFamily="34" charset="0"/>
              <a:buChar char="•"/>
            </a:pPr>
            <a:r>
              <a:rPr lang="en-GB" sz="2000" b="0" i="0" dirty="0">
                <a:solidFill>
                  <a:srgbClr val="000000"/>
                </a:solidFill>
                <a:effectLst/>
                <a:latin typeface="Calibri "/>
              </a:rPr>
              <a:t>Herausforderungen bei der Sicherung der Finanzierung </a:t>
            </a:r>
          </a:p>
          <a:p>
            <a:pPr marL="342900" indent="-342900" algn="l">
              <a:buFont typeface="Arial" panose="020B0604020202020204" pitchFamily="34" charset="0"/>
              <a:buChar char="•"/>
            </a:pPr>
            <a:r>
              <a:rPr lang="en-GB" sz="2000" b="0" i="0" dirty="0">
                <a:solidFill>
                  <a:srgbClr val="000000"/>
                </a:solidFill>
                <a:effectLst/>
                <a:latin typeface="Calibri "/>
              </a:rPr>
              <a:t>Mentoren, Unterstützung durch die Gemeinschaft und Ressourcen zu finden. </a:t>
            </a:r>
            <a:endParaRPr lang="en-GB" sz="2000" dirty="0">
              <a:solidFill>
                <a:srgbClr val="000000"/>
              </a:solidFill>
              <a:latin typeface="Calibri "/>
            </a:endParaRPr>
          </a:p>
          <a:p>
            <a:pPr marL="342900" indent="-342900" algn="l">
              <a:buFont typeface="Arial" panose="020B0604020202020204" pitchFamily="34" charset="0"/>
              <a:buChar char="•"/>
            </a:pPr>
            <a:r>
              <a:rPr lang="en-GB" sz="2000" b="0" i="0" dirty="0">
                <a:solidFill>
                  <a:srgbClr val="000000"/>
                </a:solidFill>
                <a:effectLst/>
                <a:latin typeface="Calibri "/>
              </a:rPr>
              <a:t>Zugang zu wichtigen Netzwerken für Start-ups und etablierte Unternehmen, oft aufgrund mangelnder Sichtbarkeit und systembedingter Vorurteile innerhalb dieser Strukturen</a:t>
            </a:r>
            <a:r>
              <a:rPr lang="en-GB" sz="1600" b="0" i="0" dirty="0">
                <a:solidFill>
                  <a:srgbClr val="000000"/>
                </a:solidFill>
                <a:effectLst/>
                <a:latin typeface="Calibri "/>
              </a:rPr>
              <a:t>.      </a:t>
            </a:r>
          </a:p>
        </p:txBody>
      </p:sp>
    </p:spTree>
    <p:extLst>
      <p:ext uri="{BB962C8B-B14F-4D97-AF65-F5344CB8AC3E}">
        <p14:creationId xmlns:p14="http://schemas.microsoft.com/office/powerpoint/2010/main" val="228561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#1 </a:t>
            </a:r>
            <a:r>
              <a:rPr lang="en-GB" sz="3600" b="1" i="0" dirty="0">
                <a:solidFill>
                  <a:schemeClr val="bg2"/>
                </a:solidFill>
                <a:effectLst/>
                <a:latin typeface="Calibri "/>
              </a:rPr>
              <a:t>Systemisch begrenzter Zugang</a:t>
            </a:r>
          </a:p>
          <a:p>
            <a:endParaRPr lang="en-US" b="1" dirty="0">
              <a:solidFill>
                <a:schemeClr val="bg1"/>
              </a:solidFill>
            </a:endParaRPr>
          </a:p>
          <a:p>
            <a:endParaRPr lang="en-GB" sz="600" b="1" dirty="0"/>
          </a:p>
          <a:p>
            <a:endParaRPr lang="en-US" sz="2400" dirty="0"/>
          </a:p>
        </p:txBody>
      </p:sp>
      <p:sp>
        <p:nvSpPr>
          <p:cNvPr id="9" name="TextBox 8">
            <a:extLst>
              <a:ext uri="{FF2B5EF4-FFF2-40B4-BE49-F238E27FC236}">
                <a16:creationId xmlns:a16="http://schemas.microsoft.com/office/drawing/2014/main" id="{2FCE8B5C-936A-CF92-E37E-317F084E8617}"/>
              </a:ext>
            </a:extLst>
          </p:cNvPr>
          <p:cNvSpPr txBox="1"/>
          <p:nvPr/>
        </p:nvSpPr>
        <p:spPr>
          <a:xfrm>
            <a:off x="812309" y="1543690"/>
            <a:ext cx="7568120" cy="4093428"/>
          </a:xfrm>
          <a:prstGeom prst="rect">
            <a:avLst/>
          </a:prstGeom>
          <a:noFill/>
        </p:spPr>
        <p:txBody>
          <a:bodyPr wrap="square">
            <a:spAutoFit/>
          </a:bodyPr>
          <a:lstStyle/>
          <a:p>
            <a:r>
              <a:rPr lang="en-GB" sz="2000" b="1" dirty="0"/>
              <a:t>Herausforderungen bei der Beschaffung von Finanzmitteln</a:t>
            </a:r>
            <a:endParaRPr lang="en-GB" sz="2000" dirty="0"/>
          </a:p>
          <a:p>
            <a:pPr marL="342900" indent="-342900">
              <a:buFont typeface="Arial" panose="020B0604020202020204" pitchFamily="34" charset="0"/>
              <a:buChar char="•"/>
            </a:pPr>
            <a:r>
              <a:rPr lang="en-GB" sz="2000" dirty="0">
                <a:solidFill>
                  <a:srgbClr val="595959"/>
                </a:solidFill>
              </a:rPr>
              <a:t>Der Zugang zu Kapital ist für alle neuen Unternehmen von grundlegender Bedeutung, doch stehen unterrepräsentierte Gründer oft vor höheren Hürden, um Investitionen zu erhalten. </a:t>
            </a:r>
          </a:p>
          <a:p>
            <a:pPr marL="342900" indent="-342900">
              <a:buFont typeface="Arial" panose="020B0604020202020204" pitchFamily="34" charset="0"/>
              <a:buChar char="•"/>
            </a:pPr>
            <a:r>
              <a:rPr lang="en-GB" sz="2000" dirty="0">
                <a:solidFill>
                  <a:srgbClr val="595959"/>
                </a:solidFill>
              </a:rPr>
              <a:t>Die Forschung ist eindeutig: Unternehmen, die von Personen mit unterrepräsentiertem Hintergrund geführt werden, erhalten einen deutlich geringeren Prozentsatz an Risikokapitalfinanzierungen im Vergleich zu ihren Konkurrenten.</a:t>
            </a:r>
          </a:p>
          <a:p>
            <a:pPr marL="342900" indent="-342900">
              <a:buFont typeface="Arial" panose="020B0604020202020204" pitchFamily="34" charset="0"/>
              <a:buChar char="•"/>
            </a:pPr>
            <a:r>
              <a:rPr lang="en-GB" sz="2000" dirty="0">
                <a:solidFill>
                  <a:srgbClr val="595959"/>
                </a:solidFill>
              </a:rPr>
              <a:t>Die Gründe für diese Ungleichheit sind u. a. eine mangelnde Repräsentanz innerhalb der Risikokapitalfirmen, unbewusste Voreingenommenheit, die sich auf die Entscheidungsfindung auswirkt, und eine geringere Wahrscheinlichkeit, Verbindungen zu potenziellen Investoren zu haben.</a:t>
            </a:r>
          </a:p>
        </p:txBody>
      </p:sp>
      <p:sp>
        <p:nvSpPr>
          <p:cNvPr id="3" name="TextBox 2">
            <a:extLst>
              <a:ext uri="{FF2B5EF4-FFF2-40B4-BE49-F238E27FC236}">
                <a16:creationId xmlns:a16="http://schemas.microsoft.com/office/drawing/2014/main" id="{9F3D4EB4-11BE-C3DD-5DF6-5D44E8E54620}"/>
              </a:ext>
            </a:extLst>
          </p:cNvPr>
          <p:cNvSpPr txBox="1"/>
          <p:nvPr/>
        </p:nvSpPr>
        <p:spPr>
          <a:xfrm>
            <a:off x="8653806" y="1781666"/>
            <a:ext cx="2139885" cy="2308324"/>
          </a:xfrm>
          <a:prstGeom prst="rect">
            <a:avLst/>
          </a:prstGeom>
          <a:solidFill>
            <a:schemeClr val="bg1"/>
          </a:solidFill>
        </p:spPr>
        <p:txBody>
          <a:bodyPr wrap="square" rtlCol="0">
            <a:spAutoFit/>
          </a:bodyPr>
          <a:lstStyle/>
          <a:p>
            <a:r>
              <a:rPr lang="en-GB" sz="1800" b="1" i="0" u="none" strike="noStrike" dirty="0">
                <a:solidFill>
                  <a:srgbClr val="000000"/>
                </a:solidFill>
                <a:effectLst/>
                <a:latin typeface="Calibri" panose="020F0502020204030204" pitchFamily="34" charset="0"/>
              </a:rPr>
              <a:t>Modul 4: Wie kann ich die Finanzierung meiner Idee sicherstellen?</a:t>
            </a:r>
          </a:p>
          <a:p>
            <a:endParaRPr lang="en-GB" b="1" dirty="0">
              <a:solidFill>
                <a:srgbClr val="000000"/>
              </a:solidFill>
              <a:latin typeface="Calibri" panose="020F0502020204030204" pitchFamily="34" charset="0"/>
            </a:endParaRPr>
          </a:p>
          <a:p>
            <a:r>
              <a:rPr lang="en-GB" b="1" dirty="0">
                <a:solidFill>
                  <a:srgbClr val="000000"/>
                </a:solidFill>
                <a:latin typeface="Calibri" panose="020F0502020204030204" pitchFamily="34" charset="0"/>
              </a:rPr>
              <a:t>Modul 7 </a:t>
            </a:r>
            <a:r>
              <a:rPr lang="en-GB" sz="1800" i="0" dirty="0">
                <a:solidFill>
                  <a:srgbClr val="000000"/>
                </a:solidFill>
                <a:effectLst/>
                <a:latin typeface="Calibri" panose="020F0502020204030204" pitchFamily="34" charset="0"/>
              </a:rPr>
              <a:t>Zeig mir das Geld! Wie man Investoren überzeugt, eine Idee zu unterstützen</a:t>
            </a:r>
            <a:endParaRPr lang="en-IE" dirty="0"/>
          </a:p>
        </p:txBody>
      </p:sp>
    </p:spTree>
    <p:extLst>
      <p:ext uri="{BB962C8B-B14F-4D97-AF65-F5344CB8AC3E}">
        <p14:creationId xmlns:p14="http://schemas.microsoft.com/office/powerpoint/2010/main" val="1243588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sz="2800" b="1" dirty="0">
                <a:solidFill>
                  <a:schemeClr val="bg1"/>
                </a:solidFill>
              </a:rPr>
              <a:t>Big Rock #2 Vorurteile im Zusammenhang mit der Wahrnehmung von Gründern    </a:t>
            </a:r>
            <a:endParaRPr lang="en-GB" sz="2800" b="0" i="0" dirty="0">
              <a:solidFill>
                <a:srgbClr val="000000"/>
              </a:solidFill>
              <a:effectLst/>
              <a:latin typeface="Calibri "/>
            </a:endParaRPr>
          </a:p>
          <a:p>
            <a:pPr algn="l"/>
            <a:endParaRPr lang="en-US" sz="2800" b="1" dirty="0">
              <a:solidFill>
                <a:schemeClr val="bg1"/>
              </a:solidFill>
            </a:endParaRPr>
          </a:p>
          <a:p>
            <a:endParaRPr lang="en-GB" sz="400" b="1" dirty="0"/>
          </a:p>
          <a:p>
            <a:endParaRPr lang="en-US" sz="1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919915" y="1373914"/>
            <a:ext cx="10175433" cy="4339650"/>
          </a:xfrm>
          <a:prstGeom prst="rect">
            <a:avLst/>
          </a:prstGeom>
          <a:noFill/>
        </p:spPr>
        <p:txBody>
          <a:bodyPr wrap="square">
            <a:spAutoFit/>
          </a:bodyPr>
          <a:lstStyle/>
          <a:p>
            <a:pPr algn="l"/>
            <a:r>
              <a:rPr lang="en-GB" sz="2000" dirty="0">
                <a:solidFill>
                  <a:srgbClr val="595959"/>
                </a:solidFill>
              </a:rPr>
              <a:t>Eine Voreingenommenheit bezieht sich auf eine Neigung oder ein Vorurteil für oder gegen eine Person oder Gruppe, insbesondere in einer Weise, die als ungerecht empfunden wird.  Wussten Sie, dass es zwei Arten von Voreingenommenheit gibt?</a:t>
            </a:r>
          </a:p>
          <a:p>
            <a:pPr>
              <a:buFont typeface="+mj-lt"/>
              <a:buAutoNum type="arabicPeriod"/>
            </a:pPr>
            <a:r>
              <a:rPr lang="en-GB" sz="2000" b="1" dirty="0"/>
              <a:t> Bewusste (explizite) Voreingenommenheit</a:t>
            </a:r>
            <a:r>
              <a:rPr lang="en-GB" sz="2000" dirty="0"/>
              <a:t>:</a:t>
            </a:r>
          </a:p>
          <a:p>
            <a:r>
              <a:rPr lang="en-GB" sz="2000" dirty="0">
                <a:solidFill>
                  <a:srgbClr val="595959"/>
                </a:solidFill>
              </a:rPr>
              <a:t>Dabei handelt es sich um Vorurteile, derer sich eine Person bewusst ist und die auf bewussten Gedanken beruhen. Menschen, die explizite Vorurteile haben, sind sich ihrer Vorurteile und Einstellungen gegenüber bestimmten Gruppen bewusst.</a:t>
            </a:r>
          </a:p>
          <a:p>
            <a:r>
              <a:rPr lang="en-GB" sz="2000" b="1" dirty="0"/>
              <a:t>2. Unbewusste (implizite) Voreingenommenheit</a:t>
            </a:r>
            <a:r>
              <a:rPr lang="en-GB" sz="2000" dirty="0"/>
              <a:t>:</a:t>
            </a:r>
          </a:p>
          <a:p>
            <a:r>
              <a:rPr lang="en-GB" sz="2000" dirty="0">
                <a:solidFill>
                  <a:srgbClr val="595959"/>
                </a:solidFill>
              </a:rPr>
              <a:t>Unbewusste Vorurteile sind soziale Stereotypen über bestimmte Personengruppen, die der Einzelne außerhalb seines Bewusstseins bildet. Jeder Mensch hat unbewusste Überzeugungen über verschiedene soziale Gruppen und Identitätsgruppen, und diese Vorurteile ergeben sich aus der Tendenz des Einzelnen, soziale Welten durch Kategorisierung zu organisieren.</a:t>
            </a:r>
          </a:p>
          <a:p>
            <a:pPr algn="l"/>
            <a:endParaRPr lang="en-GB" sz="1600" b="0" i="0" dirty="0">
              <a:solidFill>
                <a:srgbClr val="333333"/>
              </a:solidFill>
              <a:effectLst/>
              <a:latin typeface="McKinsey Sans"/>
            </a:endParaRPr>
          </a:p>
          <a:p>
            <a:endParaRPr lang="en-GB" sz="1600" dirty="0"/>
          </a:p>
        </p:txBody>
      </p:sp>
    </p:spTree>
    <p:extLst>
      <p:ext uri="{BB962C8B-B14F-4D97-AF65-F5344CB8AC3E}">
        <p14:creationId xmlns:p14="http://schemas.microsoft.com/office/powerpoint/2010/main" val="150108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sz="2800" b="1" dirty="0">
                <a:solidFill>
                  <a:schemeClr val="bg1"/>
                </a:solidFill>
              </a:rPr>
              <a:t>Big Rock #2 Vorurteile im Zusammenhang mit der Wahrnehmung von Gründern    </a:t>
            </a:r>
            <a:endParaRPr lang="en-GB" sz="2800" b="0" i="0" dirty="0">
              <a:solidFill>
                <a:srgbClr val="000000"/>
              </a:solidFill>
              <a:effectLst/>
              <a:latin typeface="Calibri "/>
            </a:endParaRPr>
          </a:p>
          <a:p>
            <a:pPr algn="l"/>
            <a:endParaRPr lang="en-US" sz="2800" b="1" dirty="0">
              <a:solidFill>
                <a:schemeClr val="bg1"/>
              </a:solidFill>
            </a:endParaRPr>
          </a:p>
          <a:p>
            <a:endParaRPr lang="en-GB" sz="400" b="1" dirty="0"/>
          </a:p>
          <a:p>
            <a:endParaRPr lang="en-US" sz="1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25157" y="1373915"/>
            <a:ext cx="7197750" cy="5078313"/>
          </a:xfrm>
          <a:prstGeom prst="rect">
            <a:avLst/>
          </a:prstGeom>
          <a:noFill/>
        </p:spPr>
        <p:txBody>
          <a:bodyPr wrap="square">
            <a:spAutoFit/>
          </a:bodyPr>
          <a:lstStyle/>
          <a:p>
            <a:r>
              <a:rPr lang="en-GB" sz="2000" b="1" dirty="0"/>
              <a:t>Es ist sinnvoll, sich zurückzulehnen und über häufige Quellen von Vorurteilen nachzudenken</a:t>
            </a:r>
          </a:p>
          <a:p>
            <a:endParaRPr lang="en-GB" sz="2000" b="1" dirty="0"/>
          </a:p>
          <a:p>
            <a:pPr marL="342900" indent="-342900">
              <a:buFont typeface="Arial" panose="020B0604020202020204" pitchFamily="34" charset="0"/>
              <a:buChar char="•"/>
            </a:pPr>
            <a:r>
              <a:rPr lang="en-GB" sz="2000" b="1" dirty="0"/>
              <a:t>Kultureller Hintergrund</a:t>
            </a:r>
            <a:r>
              <a:rPr lang="en-GB" sz="2000" dirty="0"/>
              <a:t>: </a:t>
            </a:r>
            <a:r>
              <a:rPr lang="en-GB" sz="2000" dirty="0">
                <a:solidFill>
                  <a:srgbClr val="595959"/>
                </a:solidFill>
              </a:rPr>
              <a:t>Die Kultur, in der der Einzelne aufwächst, kann seine Ansichten und Einstellungen gegenüber anderen Gruppen beeinflussen. Kulturelle Narrative und Mediendarstellungen prägen oft diese unbewussten Einstellungen.</a:t>
            </a:r>
          </a:p>
          <a:p>
            <a:pPr marL="342900" indent="-342900">
              <a:buFont typeface="Arial" panose="020B0604020202020204" pitchFamily="34" charset="0"/>
              <a:buChar char="•"/>
            </a:pPr>
            <a:r>
              <a:rPr lang="en-GB" sz="2000" b="1" dirty="0"/>
              <a:t>Persönliche Erfahrungen</a:t>
            </a:r>
            <a:r>
              <a:rPr lang="en-GB" sz="2000" dirty="0"/>
              <a:t>: </a:t>
            </a:r>
            <a:r>
              <a:rPr lang="en-GB" sz="2000" dirty="0">
                <a:solidFill>
                  <a:srgbClr val="595959"/>
                </a:solidFill>
              </a:rPr>
              <a:t>Individuelle Erfahrungen, einschließlich der Art der Interaktionen, die man mit Mitgliedern verschiedener Gruppen hat, können Vorurteile verstärken oder in Frage stellen. Positive oder negative Erfahrungen können die unbewussten Wahrnehmungen einer Person erheblich beeinflussen.</a:t>
            </a:r>
          </a:p>
          <a:p>
            <a:pPr algn="l"/>
            <a:endParaRPr lang="en-GB" sz="1600" b="0" i="0" dirty="0">
              <a:solidFill>
                <a:srgbClr val="595959"/>
              </a:solidFill>
              <a:effectLst/>
              <a:latin typeface="McKinsey Sans"/>
            </a:endParaRPr>
          </a:p>
          <a:p>
            <a:endParaRPr lang="en-GB" sz="1600" dirty="0"/>
          </a:p>
        </p:txBody>
      </p:sp>
      <p:pic>
        <p:nvPicPr>
          <p:cNvPr id="3" name="Picture 4">
            <a:extLst>
              <a:ext uri="{FF2B5EF4-FFF2-40B4-BE49-F238E27FC236}">
                <a16:creationId xmlns:a16="http://schemas.microsoft.com/office/drawing/2014/main" id="{F7E4A001-024F-3102-A0A2-5880D417502E}"/>
              </a:ext>
            </a:extLst>
          </p:cNvPr>
          <p:cNvPicPr>
            <a:picLocks noChangeAspect="1"/>
          </p:cNvPicPr>
          <p:nvPr/>
        </p:nvPicPr>
        <p:blipFill>
          <a:blip r:embed="rId2"/>
          <a:stretch>
            <a:fillRect/>
          </a:stretch>
        </p:blipFill>
        <p:spPr>
          <a:xfrm>
            <a:off x="7822907" y="1913040"/>
            <a:ext cx="4219606" cy="3314724"/>
          </a:xfrm>
          <a:prstGeom prst="rect">
            <a:avLst/>
          </a:prstGeom>
        </p:spPr>
      </p:pic>
    </p:spTree>
    <p:extLst>
      <p:ext uri="{BB962C8B-B14F-4D97-AF65-F5344CB8AC3E}">
        <p14:creationId xmlns:p14="http://schemas.microsoft.com/office/powerpoint/2010/main" val="3873843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sz="2800" b="1" dirty="0">
                <a:solidFill>
                  <a:schemeClr val="bg1"/>
                </a:solidFill>
              </a:rPr>
              <a:t>Big Rock #2 Vorurteile im Zusammenhang mit der Wahrnehmung von Gründern    </a:t>
            </a:r>
            <a:endParaRPr lang="en-GB" sz="2800" b="0" i="0" dirty="0">
              <a:solidFill>
                <a:srgbClr val="000000"/>
              </a:solidFill>
              <a:effectLst/>
              <a:latin typeface="Calibri "/>
            </a:endParaRPr>
          </a:p>
          <a:p>
            <a:pPr algn="l"/>
            <a:endParaRPr lang="en-US" sz="2800" b="1" dirty="0">
              <a:solidFill>
                <a:schemeClr val="bg1"/>
              </a:solidFill>
            </a:endParaRPr>
          </a:p>
          <a:p>
            <a:endParaRPr lang="en-GB" sz="400" b="1" dirty="0"/>
          </a:p>
          <a:p>
            <a:endParaRPr lang="en-US" sz="1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461430" y="1373915"/>
            <a:ext cx="5856000" cy="3631763"/>
          </a:xfrm>
          <a:prstGeom prst="rect">
            <a:avLst/>
          </a:prstGeom>
          <a:noFill/>
        </p:spPr>
        <p:txBody>
          <a:bodyPr wrap="square">
            <a:spAutoFit/>
          </a:bodyPr>
          <a:lstStyle/>
          <a:p>
            <a:pPr marL="342900" indent="-342900">
              <a:buFont typeface="Arial" panose="020B0604020202020204" pitchFamily="34" charset="0"/>
              <a:buChar char="•"/>
            </a:pPr>
            <a:r>
              <a:rPr lang="en-GB" b="1" dirty="0"/>
              <a:t>Bildung und Sozialisation</a:t>
            </a:r>
            <a:r>
              <a:rPr lang="en-GB" dirty="0"/>
              <a:t>: </a:t>
            </a:r>
            <a:r>
              <a:rPr lang="en-GB" dirty="0">
                <a:solidFill>
                  <a:srgbClr val="595959"/>
                </a:solidFill>
              </a:rPr>
              <a:t>Bildung oder fehlende Bildung über verschiedene Kulturen, Ethnien und soziale Gruppen kann die Entwicklung von Vorurteilen beeinflussen. </a:t>
            </a:r>
          </a:p>
          <a:p>
            <a:pPr marL="342900" indent="-342900">
              <a:buFont typeface="Arial" panose="020B0604020202020204" pitchFamily="34" charset="0"/>
              <a:buChar char="•"/>
            </a:pPr>
            <a:r>
              <a:rPr lang="en-GB" b="1" dirty="0"/>
              <a:t>Die Tendenz des menschlichen Gehirns zu kategorisieren</a:t>
            </a:r>
            <a:r>
              <a:rPr lang="en-GB" dirty="0"/>
              <a:t>: </a:t>
            </a:r>
            <a:r>
              <a:rPr lang="en-GB" dirty="0">
                <a:solidFill>
                  <a:srgbClr val="595959"/>
                </a:solidFill>
              </a:rPr>
              <a:t>Das menschliche Gehirn kategorisiert Informationen automatisch, um die komplexe Welt um ihn herum zu vereinfachen. Diese kognitive Abkürzung kann zu verallgemeinerten Annahmen über Gruppen von Menschen führen, die auf begrenzten Erfahrungen oder Lehren beruhen.</a:t>
            </a:r>
          </a:p>
          <a:p>
            <a:pPr algn="l"/>
            <a:endParaRPr lang="en-GB" sz="1400" b="0" i="0" dirty="0">
              <a:solidFill>
                <a:srgbClr val="333333"/>
              </a:solidFill>
              <a:effectLst/>
              <a:latin typeface="McKinsey Sans"/>
            </a:endParaRPr>
          </a:p>
          <a:p>
            <a:endParaRPr lang="en-GB" sz="1400" dirty="0"/>
          </a:p>
        </p:txBody>
      </p:sp>
      <p:pic>
        <p:nvPicPr>
          <p:cNvPr id="3" name="Picture 4">
            <a:extLst>
              <a:ext uri="{FF2B5EF4-FFF2-40B4-BE49-F238E27FC236}">
                <a16:creationId xmlns:a16="http://schemas.microsoft.com/office/drawing/2014/main" id="{19BEC8C1-7F53-06EE-19FD-C4CA01C66E11}"/>
              </a:ext>
            </a:extLst>
          </p:cNvPr>
          <p:cNvPicPr>
            <a:picLocks noChangeAspect="1"/>
          </p:cNvPicPr>
          <p:nvPr/>
        </p:nvPicPr>
        <p:blipFill>
          <a:blip r:embed="rId2"/>
          <a:stretch>
            <a:fillRect/>
          </a:stretch>
        </p:blipFill>
        <p:spPr>
          <a:xfrm>
            <a:off x="6429079" y="1846137"/>
            <a:ext cx="5301491" cy="3563585"/>
          </a:xfrm>
          <a:prstGeom prst="rect">
            <a:avLst/>
          </a:prstGeom>
        </p:spPr>
      </p:pic>
    </p:spTree>
    <p:extLst>
      <p:ext uri="{BB962C8B-B14F-4D97-AF65-F5344CB8AC3E}">
        <p14:creationId xmlns:p14="http://schemas.microsoft.com/office/powerpoint/2010/main" val="50027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2AB8EBE-F1F1-1188-342A-4122043F08B0}"/>
              </a:ext>
            </a:extLst>
          </p:cNvPr>
          <p:cNvSpPr/>
          <p:nvPr/>
        </p:nvSpPr>
        <p:spPr>
          <a:xfrm>
            <a:off x="0" y="52294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00855" y="1557423"/>
            <a:ext cx="5969897" cy="3291086"/>
          </a:xfrm>
        </p:spPr>
        <p:txBody>
          <a:bodyPr/>
          <a:lstStyle/>
          <a:p>
            <a:pPr marL="0" indent="0">
              <a:lnSpc>
                <a:spcPct val="100000"/>
              </a:lnSpc>
            </a:pPr>
            <a:r>
              <a:rPr lang="en-GB" sz="2000" b="1" i="0" dirty="0">
                <a:effectLst/>
              </a:rPr>
              <a:t>Wie sich die Voreingenommenheit von Investoren gegenüber unterrepräsentierten Gründern äußert | Lolita Taub</a:t>
            </a:r>
          </a:p>
          <a:p>
            <a:pPr marL="0" indent="0"/>
            <a:endParaRPr lang="en-GB" sz="2000" b="1" dirty="0">
              <a:solidFill>
                <a:srgbClr val="0F0F0F"/>
              </a:solidFill>
              <a:latin typeface="Roboto" panose="02000000000000000000" pitchFamily="2" charset="0"/>
            </a:endParaRPr>
          </a:p>
          <a:p>
            <a:pPr marL="0" indent="0"/>
            <a:r>
              <a:rPr lang="en-GB" sz="2000" i="0" u="none" strike="noStrike" dirty="0">
                <a:effectLst/>
              </a:rPr>
              <a:t>Ein kurzes und faszinierendes Interview mit </a:t>
            </a:r>
            <a:r>
              <a:rPr lang="en-GB" sz="2000" i="0" dirty="0">
                <a:effectLst/>
              </a:rPr>
              <a:t>Lolita Taub gibt Einblicke. Lolita </a:t>
            </a:r>
            <a:r>
              <a:rPr lang="en-GB" sz="2000" i="0" u="none" strike="noStrike" dirty="0">
                <a:effectLst/>
              </a:rPr>
              <a:t>Taub </a:t>
            </a:r>
            <a:r>
              <a:rPr lang="en-GB" sz="2000" i="0" dirty="0">
                <a:effectLst/>
              </a:rPr>
              <a:t>hat </a:t>
            </a:r>
            <a:r>
              <a:rPr lang="en-GB" sz="2000" i="0" u="none" strike="noStrike" dirty="0" err="1">
                <a:effectLst/>
              </a:rPr>
              <a:t>Ganas </a:t>
            </a:r>
            <a:r>
              <a:rPr lang="en-GB" sz="2000" i="0" u="none" strike="noStrike" dirty="0">
                <a:effectLst/>
              </a:rPr>
              <a:t>Ventures gegründet, das in der Frühphase in gemeinschaftsorientierte Start-ups in den USA und Lateinamerika investiert. 100% in lateinamerikanischem Besitz und geleitet von </a:t>
            </a:r>
            <a:r>
              <a:rPr lang="en-GB" sz="2000" i="0" u="none" strike="noStrike" dirty="0">
                <a:effectLst/>
                <a:hlinkClick r:id="rId3">
                  <a:extLst>
                    <a:ext uri="{A12FA001-AC4F-418D-AE19-62706E023703}">
                      <ahyp:hlinkClr xmlns:ahyp="http://schemas.microsoft.com/office/drawing/2018/hyperlinkcolor" val="tx"/>
                    </a:ext>
                  </a:extLst>
                </a:hlinkClick>
              </a:rPr>
              <a:t>@lolitataub</a:t>
            </a:r>
            <a:endParaRPr lang="en-GB" sz="2000" i="0" u="none" strike="noStrike" dirty="0">
              <a:effectLst/>
            </a:endParaRPr>
          </a:p>
          <a:p>
            <a:r>
              <a:rPr lang="en-GB" sz="2000" b="0" i="0" u="none" strike="noStrike" dirty="0">
                <a:solidFill>
                  <a:srgbClr val="E7E9EA"/>
                </a:solidFill>
                <a:effectLst/>
                <a:latin typeface="TwitterChirp"/>
              </a:rPr>
              <a:t>.</a:t>
            </a:r>
            <a:endParaRPr lang="en-GB" sz="2000" b="1" i="0" dirty="0">
              <a:solidFill>
                <a:srgbClr val="0F0F0F"/>
              </a:solidFill>
              <a:effectLst/>
              <a:latin typeface="Roboto" panose="02000000000000000000" pitchFamily="2" charset="0"/>
            </a:endParaRPr>
          </a:p>
          <a:p>
            <a:endParaRPr lang="en-US" sz="2000" dirty="0"/>
          </a:p>
          <a:p>
            <a:endParaRPr lang="en-US" sz="20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74152" y="564771"/>
            <a:ext cx="4990998" cy="992652"/>
          </a:xfrm>
        </p:spPr>
        <p:txBody>
          <a:bodyPr/>
          <a:lstStyle/>
          <a:p>
            <a:r>
              <a:rPr lang="en-US" b="1" dirty="0"/>
              <a:t>WATCH </a:t>
            </a:r>
          </a:p>
        </p:txBody>
      </p:sp>
      <p:sp>
        <p:nvSpPr>
          <p:cNvPr id="4" name="Picture Placeholder 3">
            <a:extLst>
              <a:ext uri="{FF2B5EF4-FFF2-40B4-BE49-F238E27FC236}">
                <a16:creationId xmlns:a16="http://schemas.microsoft.com/office/drawing/2014/main" id="{1A1FDF56-5C01-EB1E-33D8-50CA79A0449E}"/>
              </a:ext>
            </a:extLst>
          </p:cNvPr>
          <p:cNvSpPr>
            <a:spLocks noGrp="1"/>
          </p:cNvSpPr>
          <p:nvPr>
            <p:ph type="pic" sz="quarter" idx="10"/>
          </p:nvPr>
        </p:nvSpPr>
        <p:spPr/>
        <p:txBody>
          <a:bodyPr/>
          <a:lstStyle/>
          <a:p>
            <a:endParaRPr lang="en-IE"/>
          </a:p>
        </p:txBody>
      </p:sp>
      <p:pic>
        <p:nvPicPr>
          <p:cNvPr id="6" name="Online Media 5" title="How Investor Bias Towards Underrepresented Founders Manifests Itself | Lolita Taub">
            <a:hlinkClick r:id="" action="ppaction://media"/>
            <a:extLst>
              <a:ext uri="{FF2B5EF4-FFF2-40B4-BE49-F238E27FC236}">
                <a16:creationId xmlns:a16="http://schemas.microsoft.com/office/drawing/2014/main" id="{299521C3-883B-6A6A-3565-2949DA6C86A8}"/>
              </a:ext>
            </a:extLst>
          </p:cNvPr>
          <p:cNvPicPr>
            <a:picLocks noRot="1" noChangeAspect="1"/>
          </p:cNvPicPr>
          <p:nvPr>
            <a:videoFile r:link="rId1"/>
          </p:nvPr>
        </p:nvPicPr>
        <p:blipFill>
          <a:blip r:embed="rId4"/>
          <a:stretch>
            <a:fillRect/>
          </a:stretch>
        </p:blipFill>
        <p:spPr>
          <a:xfrm>
            <a:off x="7106569" y="1557423"/>
            <a:ext cx="5085431" cy="3570929"/>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#3 </a:t>
            </a:r>
            <a:r>
              <a:rPr lang="en-GB" sz="3200" b="1" dirty="0" err="1">
                <a:solidFill>
                  <a:schemeClr val="bg1"/>
                </a:solidFill>
              </a:rPr>
              <a:t>Limited </a:t>
            </a:r>
            <a:r>
              <a:rPr lang="en-GB" sz="3200" b="1" dirty="0">
                <a:solidFill>
                  <a:schemeClr val="bg1"/>
                </a:solidFill>
              </a:rPr>
              <a:t>hat ein Erfolgsrezept</a:t>
            </a:r>
            <a:endParaRPr lang="en-US" sz="3200"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67210" y="1541191"/>
            <a:ext cx="6493466" cy="4093428"/>
          </a:xfrm>
          <a:prstGeom prst="rect">
            <a:avLst/>
          </a:prstGeom>
          <a:noFill/>
        </p:spPr>
        <p:txBody>
          <a:bodyPr wrap="square">
            <a:spAutoFit/>
          </a:bodyPr>
          <a:lstStyle/>
          <a:p>
            <a:pPr algn="l"/>
            <a:r>
              <a:rPr lang="en-GB" sz="2000" b="1" dirty="0"/>
              <a:t>Navigieren ohne Karte: Die Lücke in der Blaupause schließen</a:t>
            </a:r>
          </a:p>
          <a:p>
            <a:pPr algn="l"/>
            <a:r>
              <a:rPr lang="en-GB" sz="2000" dirty="0">
                <a:solidFill>
                  <a:srgbClr val="595959"/>
                </a:solidFill>
              </a:rPr>
              <a:t>Unterrepräsentierte Gründerinnen und Gründer befinden sich oft auf unbekanntem Terrain und haben kaum Vorbilder, die ihren Hintergrund oder ihre Erfahrungen teilen. Das Fehlen einer "Blaupause" oder eines etablierten Weges zum Erfolg kann den Weg noch entmutigender und komplexer machen.</a:t>
            </a:r>
          </a:p>
          <a:p>
            <a:pPr algn="l"/>
            <a:endParaRPr lang="en-GB" sz="2000" dirty="0">
              <a:solidFill>
                <a:srgbClr val="595959"/>
              </a:solidFill>
            </a:endParaRPr>
          </a:p>
          <a:p>
            <a:pPr algn="l"/>
            <a:r>
              <a:rPr lang="en-GB" sz="2000" dirty="0">
                <a:solidFill>
                  <a:srgbClr val="595959"/>
                </a:solidFill>
              </a:rPr>
              <a:t>In unserem gesamten Kurs haben wir darauf geachtet, Fallstudien und persönliche Erfahrungen einzubeziehen.                                           	</a:t>
            </a:r>
          </a:p>
          <a:p>
            <a:pPr algn="l"/>
            <a:endParaRPr lang="en-GB" sz="2000" dirty="0">
              <a:solidFill>
                <a:srgbClr val="595959"/>
              </a:solidFill>
            </a:endParaRPr>
          </a:p>
        </p:txBody>
      </p:sp>
      <p:pic>
        <p:nvPicPr>
          <p:cNvPr id="7" name="Picture 6" descr="Red drawing pins on a map">
            <a:extLst>
              <a:ext uri="{FF2B5EF4-FFF2-40B4-BE49-F238E27FC236}">
                <a16:creationId xmlns:a16="http://schemas.microsoft.com/office/drawing/2014/main" id="{4C366A09-320E-A32B-F011-6CB16A122DCD}"/>
              </a:ext>
            </a:extLst>
          </p:cNvPr>
          <p:cNvPicPr>
            <a:picLocks noChangeAspect="1"/>
          </p:cNvPicPr>
          <p:nvPr/>
        </p:nvPicPr>
        <p:blipFill>
          <a:blip r:embed="rId2"/>
          <a:stretch>
            <a:fillRect/>
          </a:stretch>
        </p:blipFill>
        <p:spPr>
          <a:xfrm>
            <a:off x="7060676" y="2059564"/>
            <a:ext cx="4103479" cy="3073602"/>
          </a:xfrm>
          <a:prstGeom prst="rect">
            <a:avLst/>
          </a:prstGeom>
        </p:spPr>
      </p:pic>
      <p:sp>
        <p:nvSpPr>
          <p:cNvPr id="9" name="TextBox 8">
            <a:extLst>
              <a:ext uri="{FF2B5EF4-FFF2-40B4-BE49-F238E27FC236}">
                <a16:creationId xmlns:a16="http://schemas.microsoft.com/office/drawing/2014/main" id="{E30287C9-E86F-8ABA-DE03-DABBDFD66A3B}"/>
              </a:ext>
            </a:extLst>
          </p:cNvPr>
          <p:cNvSpPr txBox="1"/>
          <p:nvPr/>
        </p:nvSpPr>
        <p:spPr>
          <a:xfrm>
            <a:off x="4032315" y="5702432"/>
            <a:ext cx="6959339" cy="338554"/>
          </a:xfrm>
          <a:prstGeom prst="rect">
            <a:avLst/>
          </a:prstGeom>
          <a:solidFill>
            <a:srgbClr val="FDBD22"/>
          </a:solidFill>
        </p:spPr>
        <p:txBody>
          <a:bodyPr wrap="square">
            <a:spAutoFit/>
          </a:bodyPr>
          <a:lstStyle/>
          <a:p>
            <a:pPr algn="l"/>
            <a:r>
              <a:rPr lang="en-GB" sz="1600" b="1" dirty="0">
                <a:solidFill>
                  <a:srgbClr val="595959"/>
                </a:solidFill>
              </a:rPr>
              <a:t>Sehen Sie sich auch Modul 6 an - Networking für unterrepräsentierte Gründer.</a:t>
            </a:r>
          </a:p>
        </p:txBody>
      </p:sp>
    </p:spTree>
    <p:extLst>
      <p:ext uri="{BB962C8B-B14F-4D97-AF65-F5344CB8AC3E}">
        <p14:creationId xmlns:p14="http://schemas.microsoft.com/office/powerpoint/2010/main" val="1895177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126503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1961011" cy="803654"/>
          </a:xfrm>
        </p:spPr>
        <p:txBody>
          <a:bodyPr/>
          <a:lstStyle/>
          <a:p>
            <a:r>
              <a:rPr lang="en-IE" sz="2800" b="1" dirty="0">
                <a:solidFill>
                  <a:schemeClr val="bg1"/>
                </a:solidFill>
              </a:rPr>
              <a:t>Big Rock #4 </a:t>
            </a:r>
            <a:r>
              <a:rPr lang="en-GB" sz="2800" b="1" i="0" dirty="0">
                <a:solidFill>
                  <a:schemeClr val="bg1"/>
                </a:solidFill>
                <a:effectLst/>
                <a:latin typeface="Calibri "/>
              </a:rPr>
              <a:t>Größerer Bedarf an psychischer Widerstandsfähigkeit</a:t>
            </a:r>
          </a:p>
          <a:p>
            <a:endParaRPr lang="en-US" sz="2800" b="1" dirty="0">
              <a:solidFill>
                <a:schemeClr val="bg1"/>
              </a:solidFill>
            </a:endParaRPr>
          </a:p>
          <a:p>
            <a:endParaRPr lang="en-GB" sz="400" b="1" dirty="0"/>
          </a:p>
          <a:p>
            <a:endParaRPr lang="en-US" sz="1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93456" y="1548307"/>
            <a:ext cx="10358454" cy="2831544"/>
          </a:xfrm>
          <a:prstGeom prst="rect">
            <a:avLst/>
          </a:prstGeom>
          <a:noFill/>
        </p:spPr>
        <p:txBody>
          <a:bodyPr wrap="square">
            <a:spAutoFit/>
          </a:bodyPr>
          <a:lstStyle/>
          <a:p>
            <a:pPr algn="l"/>
            <a:r>
              <a:rPr lang="en-GB" dirty="0">
                <a:solidFill>
                  <a:srgbClr val="595959"/>
                </a:solidFill>
              </a:rPr>
              <a:t>Die psychischen Belastungen des Unternehmertums sind hinlänglich bekannt, aber für Angehörige unterrepräsentierter Gruppen werden diese Herausforderungen durch Diskriminierungserfahrungen, mangelnde Unterstützung und manchmal den Druck, ihre gesamte Gemeinschaft zu vertreten, noch verstärkt. Unterrepräsentierte Gründer sehen sich oft mit einer Reihe von Stressfaktoren konfrontiert, die ihre psychische Gesundheit stärker beeinträchtigen können als die ihrer Mitstreiter:</a:t>
            </a:r>
          </a:p>
          <a:p>
            <a:pPr marL="285750" indent="-285750" algn="l">
              <a:buFont typeface="Arial" panose="020B0604020202020204" pitchFamily="34" charset="0"/>
              <a:buChar char="•"/>
            </a:pPr>
            <a:r>
              <a:rPr lang="en-GB" b="1" i="0" dirty="0">
                <a:solidFill>
                  <a:srgbClr val="47B5C8"/>
                </a:solidFill>
                <a:effectLst/>
              </a:rPr>
              <a:t>Das Gefühl, isoliert zu sein, </a:t>
            </a:r>
            <a:r>
              <a:rPr lang="en-GB" b="0" i="0" dirty="0">
                <a:solidFill>
                  <a:srgbClr val="595959"/>
                </a:solidFill>
                <a:effectLst/>
              </a:rPr>
              <a:t>ohne ein Unterstützungsnetz, das ihre besonderen Herausforderungen versteht, kann zu einem Gefühl der Einsamkeit und einer geringeren psychischen Belastbarkeit führen.</a:t>
            </a:r>
          </a:p>
          <a:p>
            <a:pPr marL="285750" indent="-285750" algn="l">
              <a:buFont typeface="Arial" panose="020B0604020202020204" pitchFamily="34" charset="0"/>
              <a:buChar char="•"/>
            </a:pPr>
            <a:r>
              <a:rPr lang="en-GB" b="1" i="0" dirty="0">
                <a:solidFill>
                  <a:srgbClr val="47B5C8"/>
                </a:solidFill>
                <a:effectLst/>
              </a:rPr>
              <a:t>Burnout: </a:t>
            </a:r>
            <a:r>
              <a:rPr lang="en-GB" b="0" i="0" dirty="0">
                <a:solidFill>
                  <a:srgbClr val="595959"/>
                </a:solidFill>
                <a:effectLst/>
              </a:rPr>
              <a:t>Längerer Stress ohne angemessene Unterstützung kann zu Burnout führen, was die Fähigkeit eines Unternehmers, sein Unternehmen effektiv weiterzuführen, erheblich beeinträchtigt.</a:t>
            </a:r>
          </a:p>
          <a:p>
            <a:endParaRPr lang="en-GB" sz="1400" dirty="0"/>
          </a:p>
        </p:txBody>
      </p:sp>
    </p:spTree>
    <p:extLst>
      <p:ext uri="{BB962C8B-B14F-4D97-AF65-F5344CB8AC3E}">
        <p14:creationId xmlns:p14="http://schemas.microsoft.com/office/powerpoint/2010/main" val="3444078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126503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1961011" cy="803654"/>
          </a:xfrm>
        </p:spPr>
        <p:txBody>
          <a:bodyPr/>
          <a:lstStyle/>
          <a:p>
            <a:r>
              <a:rPr lang="en-IE" sz="2800" b="1" dirty="0">
                <a:solidFill>
                  <a:schemeClr val="bg1"/>
                </a:solidFill>
              </a:rPr>
              <a:t>Big Rock #4 </a:t>
            </a:r>
            <a:r>
              <a:rPr lang="en-GB" sz="2800" b="1" i="0" dirty="0">
                <a:solidFill>
                  <a:schemeClr val="bg1"/>
                </a:solidFill>
                <a:effectLst/>
                <a:latin typeface="Calibri "/>
              </a:rPr>
              <a:t>Größerer Bedarf an psychischer Widerstandsfähigkeit</a:t>
            </a:r>
          </a:p>
          <a:p>
            <a:endParaRPr lang="en-US" sz="2800" b="1" dirty="0">
              <a:solidFill>
                <a:schemeClr val="bg1"/>
              </a:solidFill>
            </a:endParaRPr>
          </a:p>
          <a:p>
            <a:endParaRPr lang="en-GB" sz="400" b="1" dirty="0"/>
          </a:p>
          <a:p>
            <a:endParaRPr lang="en-US" sz="1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93456" y="1434998"/>
            <a:ext cx="9971954" cy="3416320"/>
          </a:xfrm>
          <a:prstGeom prst="rect">
            <a:avLst/>
          </a:prstGeom>
          <a:noFill/>
        </p:spPr>
        <p:txBody>
          <a:bodyPr wrap="square">
            <a:spAutoFit/>
          </a:bodyPr>
          <a:lstStyle/>
          <a:p>
            <a:pPr algn="l"/>
            <a:r>
              <a:rPr lang="en-GB" b="1" dirty="0"/>
              <a:t>Einige Tipps</a:t>
            </a:r>
          </a:p>
          <a:p>
            <a:pPr marL="342900" indent="-342900" algn="l">
              <a:buFont typeface="Arial" panose="020B0604020202020204" pitchFamily="34" charset="0"/>
              <a:buChar char="•"/>
            </a:pPr>
            <a:r>
              <a:rPr lang="en-GB" dirty="0">
                <a:solidFill>
                  <a:srgbClr val="595959"/>
                </a:solidFill>
              </a:rPr>
              <a:t>Entwickeln Sie ein tiefes Verständnis für Ihre eigenen Bedürfnisse im Bereich der psychischen Gesundheit. Erkennen Sie die Anzeichen von Stress, Angst und Burnout frühzeitig und informieren Sie sich über psychische Gesundheit, um die Symptome besser zu bewältigen, bevor sie eskalieren.</a:t>
            </a:r>
          </a:p>
          <a:p>
            <a:pPr marL="342900" indent="-342900" algn="l">
              <a:buFont typeface="Arial" panose="020B0604020202020204" pitchFamily="34" charset="0"/>
              <a:buChar char="•"/>
            </a:pPr>
            <a:r>
              <a:rPr lang="en-GB" dirty="0">
                <a:solidFill>
                  <a:srgbClr val="595959"/>
                </a:solidFill>
              </a:rPr>
              <a:t>Integrieren Sie regelmäßige Wellness-Praktiken in Ihren Tagesablauf, um Stress zu bewältigen und die psychische Gesundheit zu erhalten. Dazu können regelmäßige körperliche Aktivität, Achtsamkeitsübungen, Ruhe und eine ausgewogene Ernährung gehören.</a:t>
            </a:r>
          </a:p>
          <a:p>
            <a:pPr marL="342900" indent="-342900" algn="l">
              <a:buFont typeface="Arial" panose="020B0604020202020204" pitchFamily="34" charset="0"/>
              <a:buChar char="•"/>
            </a:pPr>
            <a:r>
              <a:rPr lang="en-GB" dirty="0">
                <a:solidFill>
                  <a:srgbClr val="595959"/>
                </a:solidFill>
              </a:rPr>
              <a:t>Setzen Sie, wenn möglich, klare Grenzen zwischen Arbeit und Privatleben, um einem Burnout vorzubeugen. </a:t>
            </a:r>
          </a:p>
          <a:p>
            <a:pPr marL="342900" indent="-342900" algn="l">
              <a:buFont typeface="Arial" panose="020B0604020202020204" pitchFamily="34" charset="0"/>
              <a:buChar char="•"/>
            </a:pPr>
            <a:r>
              <a:rPr lang="en-GB" dirty="0">
                <a:solidFill>
                  <a:srgbClr val="595959"/>
                </a:solidFill>
              </a:rPr>
              <a:t>Nutzen Sie digitale Hilfsmittel und Apps zur Unterstützung der psychischen Gesundheit, z. B. Meditations-Apps, Stimmungstracker oder Online-Therapieplattformen. Diese Tools bieten zugängliche Möglichkeiten zur Stressbewältigung und zum Erhalt des psychischen Wohlbefindens.</a:t>
            </a:r>
          </a:p>
        </p:txBody>
      </p:sp>
    </p:spTree>
    <p:extLst>
      <p:ext uri="{BB962C8B-B14F-4D97-AF65-F5344CB8AC3E}">
        <p14:creationId xmlns:p14="http://schemas.microsoft.com/office/powerpoint/2010/main" val="184716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sz="3200" dirty="0">
                <a:solidFill>
                  <a:schemeClr val="bg1"/>
                </a:solidFill>
              </a:rPr>
              <a:t>Lernergebnisse</a:t>
            </a:r>
            <a:endParaRPr lang="en-US" sz="3200" dirty="0">
              <a:solidFill>
                <a:schemeClr val="bg1"/>
              </a:solidFill>
            </a:endParaRPr>
          </a:p>
          <a:p>
            <a:endParaRPr lang="en-GB" sz="500" b="1" dirty="0"/>
          </a:p>
          <a:p>
            <a:r>
              <a:rPr lang="en-GB" sz="2000" b="1" dirty="0">
                <a:solidFill>
                  <a:srgbClr val="47B5C8"/>
                </a:solidFill>
              </a:rPr>
              <a:t>Fertigkeiten:</a:t>
            </a:r>
          </a:p>
          <a:p>
            <a:r>
              <a:rPr lang="en-GB" sz="2000" dirty="0"/>
              <a:t>Entwicklung der Fähigkeit, die eigenen Motivationen und die anfängliche Machbarkeit des Einstiegs in das Unternehmertum zu beurteilen. Dazu gehört das Verständnis der persönlichen Stärken, Schwächen und des Wachstumspotenzials.</a:t>
            </a:r>
          </a:p>
          <a:p>
            <a:r>
              <a:rPr lang="en-GB" sz="2000" b="1" dirty="0">
                <a:solidFill>
                  <a:srgbClr val="47B5C8"/>
                </a:solidFill>
              </a:rPr>
              <a:t>Verhaltensweisen:</a:t>
            </a:r>
          </a:p>
          <a:p>
            <a:r>
              <a:rPr lang="en-GB" sz="2000" b="1" dirty="0">
                <a:solidFill>
                  <a:srgbClr val="F2A72C"/>
                </a:solidFill>
              </a:rPr>
              <a:t>Offenheit für das Lernen</a:t>
            </a:r>
            <a:r>
              <a:rPr lang="en-GB" sz="2000" dirty="0">
                <a:solidFill>
                  <a:srgbClr val="F2A72C"/>
                </a:solidFill>
              </a:rPr>
              <a:t>: </a:t>
            </a:r>
            <a:r>
              <a:rPr lang="en-GB" sz="2000" dirty="0"/>
              <a:t>Förderung von Verhaltensweisen, die auf Offenheit und Lernbereitschaft in Bezug auf das Unternehmertum ausgerichtet sind, insbesondere in Bezug auf die Nuancen, die unterrepräsentierte Gruppen betreffen.</a:t>
            </a:r>
          </a:p>
          <a:p>
            <a:r>
              <a:rPr lang="en-GB" sz="2000" b="1" dirty="0">
                <a:solidFill>
                  <a:srgbClr val="F2A72C"/>
                </a:solidFill>
              </a:rPr>
              <a:t>Initiative</a:t>
            </a:r>
            <a:r>
              <a:rPr lang="en-GB" sz="2000" dirty="0"/>
              <a:t>: Verstehen Sie das Verhalten, die Initiative zu ergreifen, als Grundvoraussetzung für die Gründung eines Unternehmens.</a:t>
            </a:r>
          </a:p>
          <a:p>
            <a:endParaRPr lang="en-GB" sz="2000" dirty="0"/>
          </a:p>
          <a:p>
            <a:endParaRPr lang="en-US" sz="20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pPr algn="l"/>
            <a:r>
              <a:rPr lang="en-IE" sz="2800" b="1" i="0" dirty="0">
                <a:solidFill>
                  <a:schemeClr val="bg1"/>
                </a:solidFill>
                <a:effectLst/>
                <a:latin typeface="Calibri "/>
              </a:rPr>
              <a:t>Rekapitulieren wir</a:t>
            </a:r>
            <a:r>
              <a:rPr lang="en-IE" sz="2800" b="1" dirty="0">
                <a:solidFill>
                  <a:schemeClr val="bg1"/>
                </a:solidFill>
                <a:latin typeface="Calibri "/>
              </a:rPr>
              <a:t>: Was wissen wir bisher?</a:t>
            </a:r>
            <a:endParaRPr lang="en-GB" sz="2800" b="0" i="0" dirty="0">
              <a:solidFill>
                <a:srgbClr val="000000"/>
              </a:solidFill>
              <a:effectLst/>
              <a:latin typeface="Calibri "/>
            </a:endParaRPr>
          </a:p>
          <a:p>
            <a:pPr algn="l"/>
            <a:endParaRPr lang="en-US" sz="2800" b="1" dirty="0">
              <a:solidFill>
                <a:schemeClr val="bg1"/>
              </a:solidFill>
            </a:endParaRPr>
          </a:p>
          <a:p>
            <a:endParaRPr lang="en-GB" sz="400" b="1" dirty="0"/>
          </a:p>
          <a:p>
            <a:endParaRPr lang="en-US" sz="1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55698" y="1262916"/>
            <a:ext cx="10633918" cy="3385542"/>
          </a:xfrm>
          <a:prstGeom prst="rect">
            <a:avLst/>
          </a:prstGeom>
          <a:noFill/>
        </p:spPr>
        <p:txBody>
          <a:bodyPr wrap="square">
            <a:spAutoFit/>
          </a:bodyPr>
          <a:lstStyle/>
          <a:p>
            <a:pPr marL="342900" indent="-342900">
              <a:buFont typeface="Arial" panose="020B0604020202020204" pitchFamily="34" charset="0"/>
              <a:buChar char="•"/>
            </a:pPr>
            <a:r>
              <a:rPr lang="en-GB" dirty="0">
                <a:solidFill>
                  <a:srgbClr val="595959"/>
                </a:solidFill>
              </a:rPr>
              <a:t>Unternehmertum beginnt oft mit einer tiefen Selbsterkenntnis der eigenen Bestrebungen und der eigenen Belastbarkeit.</a:t>
            </a:r>
          </a:p>
          <a:p>
            <a:pPr marL="342900" indent="-342900">
              <a:buFont typeface="Arial" panose="020B0604020202020204" pitchFamily="34" charset="0"/>
              <a:buChar char="•"/>
            </a:pPr>
            <a:r>
              <a:rPr lang="en-GB" dirty="0">
                <a:solidFill>
                  <a:srgbClr val="595959"/>
                </a:solidFill>
              </a:rPr>
              <a:t>Erfolgreiche Unternehmer setzen ihre einzigartigen Fähigkeiten effektiv ein, um Nischen zu finden, in denen sie die Bedürfnisse des Marktes erfüllen und sich auszeichnen können. Diese Abstimmung von persönlichen Stärken und geschäftlichen Möglichkeiten ist entscheidend für einen sinnvollen und nachhaltigen Erfolg.</a:t>
            </a:r>
          </a:p>
          <a:p>
            <a:pPr marL="342900" indent="-342900">
              <a:buFont typeface="Arial" panose="020B0604020202020204" pitchFamily="34" charset="0"/>
              <a:buChar char="•"/>
            </a:pPr>
            <a:r>
              <a:rPr lang="en-GB" dirty="0">
                <a:solidFill>
                  <a:srgbClr val="595959"/>
                </a:solidFill>
              </a:rPr>
              <a:t>Unterrepräsentierte Unternehmer stehen vor besonderen Herausforderungen, die über die üblichen unternehmerischen Hürden hinausgehen. Dazu gehört die Überwindung weit verbreiteter Vorurteile und systemischer Barrieren, die den Zugang zu wichtigen Ressourcen und Netzwerken einschränken. Solche Herausforderungen erfordern das Navigieren durch eine kompliziertere Landschaft, in der es oft keine etablierten Wege gibt, die es zu beschreiten gilt, was sowohl erhebliche Hindernisse als auch Chancen für die Demonstration von Widerstandsfähigkeit und innovativen Problemlösungen darstellt.</a:t>
            </a:r>
          </a:p>
          <a:p>
            <a:endParaRPr lang="en-GB" sz="1400" dirty="0"/>
          </a:p>
        </p:txBody>
      </p:sp>
    </p:spTree>
    <p:extLst>
      <p:ext uri="{BB962C8B-B14F-4D97-AF65-F5344CB8AC3E}">
        <p14:creationId xmlns:p14="http://schemas.microsoft.com/office/powerpoint/2010/main" val="1732914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a:t>Verschiedene Geschäftsmodelle verstehen</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524645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pPr marL="0" indent="0"/>
            <a:r>
              <a:rPr lang="en-GB" sz="1800" dirty="0"/>
              <a:t>Um ein Unternehmen zu gründen, braucht man nicht nur eine klare Vorstellung davon, was man erreichen will, sondern auch davon, </a:t>
            </a:r>
            <a:r>
              <a:rPr lang="en-GB" sz="1800" b="1" dirty="0">
                <a:solidFill>
                  <a:srgbClr val="47B5C8"/>
                </a:solidFill>
              </a:rPr>
              <a:t>wie man es erreichen will</a:t>
            </a:r>
            <a:r>
              <a:rPr lang="en-GB" sz="1800" dirty="0">
                <a:solidFill>
                  <a:srgbClr val="47B5C8"/>
                </a:solidFill>
              </a:rPr>
              <a:t>. </a:t>
            </a:r>
            <a:r>
              <a:rPr lang="en-GB" sz="1800" dirty="0"/>
              <a:t>Hier kommt das Verständnis verschiedener Geschäftsmodelle ins Spiel. </a:t>
            </a:r>
          </a:p>
          <a:p>
            <a:pPr marL="0" indent="0"/>
            <a:r>
              <a:rPr lang="en-GB" sz="1800" dirty="0"/>
              <a:t>Bei einem Geschäftsmodell geht es nicht darum, wie ein Unternehmen Geld verdient - es geht um das gesamte System, wie Werte geschaffen und an die Kunden geliefert werden und wie aus diesen Vorgängen Einnahmen erzielt werden. </a:t>
            </a:r>
          </a:p>
          <a:p>
            <a:pPr marL="0" indent="0"/>
            <a:r>
              <a:rPr lang="en-GB" sz="1800" dirty="0"/>
              <a:t>Das Verständnis der verschiedenen Geschäftsmodelle ist ein entscheidender Aspekt der Unternehmensgründung. Die Wahl des richtigen Geschäftsmodells ist von zentraler Bedeutung, da sie sich direkt auf Ihre betrieblichen Entscheidungen, Ihre Wachstumsstrategie und letztlich auf den Erfolg Ihres Unternehmens auswirkt. </a:t>
            </a:r>
          </a:p>
          <a:p>
            <a:pPr marL="0" indent="0"/>
            <a:endParaRPr lang="en-US" sz="1800"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2800" dirty="0">
                <a:solidFill>
                  <a:schemeClr val="bg2"/>
                </a:solidFill>
              </a:rPr>
              <a:t>Verständnis für unterschiedliche Geschäftsmodelle</a:t>
            </a:r>
            <a:endParaRPr lang="en-US" sz="2800" dirty="0"/>
          </a:p>
        </p:txBody>
      </p:sp>
    </p:spTree>
    <p:extLst>
      <p:ext uri="{BB962C8B-B14F-4D97-AF65-F5344CB8AC3E}">
        <p14:creationId xmlns:p14="http://schemas.microsoft.com/office/powerpoint/2010/main" val="303504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Produktbasiertes Modell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696372" y="1029752"/>
            <a:ext cx="6690765" cy="1603911"/>
          </a:xfrm>
        </p:spPr>
        <p:txBody>
          <a:bodyPr/>
          <a:lstStyle/>
          <a:p>
            <a:r>
              <a:rPr lang="en-GB" sz="1800" dirty="0"/>
              <a:t>Bei diesem Modell geht es um die Herstellung und den Verkauf von physischen Gütern. Unternehmen investieren in die Herstellung oder den Erwerb von Produkten, um sie mit einem Aufschlag zu verkaufen.</a:t>
            </a:r>
          </a:p>
          <a:p>
            <a:r>
              <a:rPr lang="en-GB" sz="1800" b="1" dirty="0"/>
              <a:t>Beispiele: </a:t>
            </a:r>
            <a:r>
              <a:rPr lang="en-GB" sz="1800" dirty="0"/>
              <a:t>Einzelhandelsgeschäfte, Fertigungsbetriebe.</a:t>
            </a:r>
            <a:endParaRPr lang="en-IE" sz="18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1</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solidFill>
                  <a:srgbClr val="47B5C8"/>
                </a:solidFill>
              </a:rPr>
              <a:t>Dienstleistungsorientiertes Modell</a:t>
            </a:r>
            <a:endParaRPr lang="en-IE" b="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2</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824460" y="3303057"/>
            <a:ext cx="656267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effectLst/>
                <a:latin typeface="+mn-lt"/>
              </a:rPr>
              <a:t>Der Schwerpunkt liegt auf dem Angebot professioneller Dienstleistungen und nicht auf "Produkten</a:t>
            </a:r>
            <a:r>
              <a:rPr lang="en-US" altLang="en-US" sz="2000" dirty="0">
                <a:latin typeface="+mn-lt"/>
              </a:rPr>
              <a:t>"</a:t>
            </a:r>
            <a:r>
              <a:rPr kumimoji="0" lang="en-US" altLang="en-US" sz="2000" b="0" i="0" u="none" strike="noStrike" cap="none" normalizeH="0" baseline="0" dirty="0">
                <a:ln>
                  <a:noFill/>
                </a:ln>
                <a:effectLst/>
                <a:latin typeface="+mn-lt"/>
              </a:rPr>
              <a:t>. Die Einnahmen werden durch die Abrechnung der geleisteten Arbeit und des Fachwissens erzielt.</a:t>
            </a:r>
          </a:p>
          <a:p>
            <a:pPr marL="0" marR="0" lvl="0" indent="0"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effectLst/>
                <a:latin typeface="+mn-lt"/>
              </a:rPr>
              <a:t>Beispiele</a:t>
            </a:r>
            <a:r>
              <a:rPr kumimoji="0" lang="en-US" altLang="en-US" sz="2000" b="0" i="0" u="none" strike="noStrike" cap="none" normalizeH="0" baseline="0" dirty="0">
                <a:ln>
                  <a:noFill/>
                </a:ln>
                <a:effectLst/>
                <a:latin typeface="+mn-lt"/>
              </a:rPr>
              <a:t>: Beratungsunternehmen, Marketingagenturen. </a:t>
            </a:r>
          </a:p>
        </p:txBody>
      </p:sp>
      <p:pic>
        <p:nvPicPr>
          <p:cNvPr id="5" name="Picture Placeholder 11" descr="Metal open sign leaning on wall">
            <a:extLst>
              <a:ext uri="{FF2B5EF4-FFF2-40B4-BE49-F238E27FC236}">
                <a16:creationId xmlns:a16="http://schemas.microsoft.com/office/drawing/2014/main" id="{CD3030D5-1937-034E-336D-9086792F8AE2}"/>
              </a:ext>
            </a:extLst>
          </p:cNvPr>
          <p:cNvPicPr>
            <a:picLocks noGrp="1" noChangeAspect="1"/>
          </p:cNvPicPr>
          <p:nvPr>
            <p:ph type="pic" sz="quarter" idx="41"/>
          </p:nvPr>
        </p:nvPicPr>
        <p:blipFill>
          <a:blip r:embed="rId2"/>
          <a:srcRect t="361" b="361"/>
          <a:stretch>
            <a:fillRect/>
          </a:stretch>
        </p:blipFill>
        <p:spPr>
          <a:xfrm>
            <a:off x="7938" y="188913"/>
            <a:ext cx="3354387" cy="5922962"/>
          </a:xfrm>
        </p:spPr>
      </p:pic>
    </p:spTree>
    <p:extLst>
      <p:ext uri="{BB962C8B-B14F-4D97-AF65-F5344CB8AC3E}">
        <p14:creationId xmlns:p14="http://schemas.microsoft.com/office/powerpoint/2010/main" val="3780221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696373" y="593686"/>
            <a:ext cx="6562677" cy="339415"/>
          </a:xfrm>
        </p:spPr>
        <p:txBody>
          <a:bodyPr/>
          <a:lstStyle/>
          <a:p>
            <a:r>
              <a:rPr lang="en-IE" dirty="0">
                <a:solidFill>
                  <a:srgbClr val="47B5C8"/>
                </a:solidFill>
              </a:rPr>
              <a:t>Abonnement-Modell </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282034" y="965862"/>
            <a:ext cx="7343229" cy="1603911"/>
          </a:xfrm>
        </p:spPr>
        <p:txBody>
          <a:bodyPr/>
          <a:lstStyle/>
          <a:p>
            <a:r>
              <a:rPr lang="en-GB" sz="2000" dirty="0"/>
              <a:t>Erhebt von den Kunden eine wiederkehrende Gebühr - in der Regel monatlich oder jährlich - für den Zugang zu einem Produkt oder einer Dienstleistung. Dieses Modell sorgt für konstante Einnahmen im Laufe der Zeit und fördert die Kundentreue. </a:t>
            </a:r>
            <a:r>
              <a:rPr lang="en-IE" sz="2000" b="1" dirty="0"/>
              <a:t>Beispiele: </a:t>
            </a:r>
            <a:r>
              <a:rPr lang="en-IE" sz="1400" dirty="0">
                <a:hlinkClick r:id="rId2"/>
              </a:rPr>
              <a:t>https://www.hellofresh.ie/ </a:t>
            </a:r>
            <a:r>
              <a:rPr lang="en-IE" sz="1400" b="0" i="0" dirty="0">
                <a:effectLst/>
                <a:latin typeface="Crimson Text"/>
              </a:rPr>
              <a:t>, </a:t>
            </a:r>
            <a:r>
              <a:rPr lang="en-GB" sz="1400" dirty="0">
                <a:hlinkClick r:id="rId3"/>
              </a:rPr>
              <a:t>Beauty-Abonnements und mehr | Birchbox</a:t>
            </a:r>
            <a:endParaRPr lang="en-IE" sz="2000" b="0" dirty="0"/>
          </a:p>
          <a:p>
            <a:r>
              <a:rPr lang="en-GB" sz="2000" dirty="0"/>
              <a:t> </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3</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err="1"/>
              <a:t>Weitere</a:t>
            </a:r>
            <a:r>
              <a:rPr lang="en-IE" dirty="0"/>
              <a:t> </a:t>
            </a:r>
            <a:r>
              <a:rPr lang="en-IE" dirty="0" err="1"/>
              <a:t>Informationen</a:t>
            </a:r>
            <a:endParaRPr lang="en-IE" dirty="0"/>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362451" y="3152024"/>
            <a:ext cx="7262812"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tabLst/>
            </a:pPr>
            <a:r>
              <a:rPr lang="en-GB" sz="1800" dirty="0">
                <a:solidFill>
                  <a:srgbClr val="414141"/>
                </a:solidFill>
                <a:latin typeface="Lato" panose="020F0502020204030203" pitchFamily="34" charset="0"/>
              </a:rPr>
              <a:t>Der </a:t>
            </a:r>
            <a:r>
              <a:rPr lang="en-GB" sz="1800" b="0" i="0" dirty="0">
                <a:solidFill>
                  <a:srgbClr val="414141"/>
                </a:solidFill>
                <a:effectLst/>
                <a:latin typeface="Lato" panose="020F0502020204030203" pitchFamily="34" charset="0"/>
              </a:rPr>
              <a:t>Trend zu Abonnementdiensten und deren Nutzung durch die Öffentlichkeit hat die Arbeitsweise vieler Unternehmen verändert. Die Unternehmen sind nicht mehr auf einmalige Verkäufe aus. Stattdessen wollen sie eine dauerhafte Beziehung zu ihren Kunden haben</a:t>
            </a:r>
            <a:r>
              <a:rPr lang="en-GB" sz="1200" b="0" i="0" dirty="0">
                <a:solidFill>
                  <a:srgbClr val="414141"/>
                </a:solidFill>
                <a:effectLst/>
                <a:latin typeface="Lato" panose="020F0502020204030203" pitchFamily="34" charset="0"/>
              </a:rPr>
              <a:t>. </a:t>
            </a:r>
          </a:p>
          <a:p>
            <a:pPr marL="0" marR="0" lvl="0" indent="0" defTabSz="914400" rtl="0" eaLnBrk="0" fontAlgn="base" latinLnBrk="0" hangingPunct="0">
              <a:lnSpc>
                <a:spcPct val="100000"/>
              </a:lnSpc>
              <a:spcBef>
                <a:spcPct val="0"/>
              </a:spcBef>
              <a:spcAft>
                <a:spcPct val="0"/>
              </a:spcAft>
              <a:buClrTx/>
              <a:buSzTx/>
              <a:tabLst/>
            </a:pPr>
            <a:r>
              <a:rPr lang="en-GB" sz="1400" dirty="0">
                <a:hlinkClick r:id="rId4"/>
              </a:rPr>
              <a:t>Das Abonnement-Geschäftsmodell: Definition, Beispiele, Vorteile und Nachteile - </a:t>
            </a:r>
            <a:r>
              <a:rPr lang="en-GB" sz="1400" dirty="0" err="1">
                <a:hlinkClick r:id="rId4"/>
              </a:rPr>
              <a:t>StartUp </a:t>
            </a:r>
            <a:r>
              <a:rPr lang="en-GB" sz="1400" dirty="0">
                <a:hlinkClick r:id="rId4"/>
              </a:rPr>
              <a:t>Mindset </a:t>
            </a:r>
            <a:r>
              <a:rPr lang="en-US" sz="1600" dirty="0">
                <a:latin typeface="Arial" panose="020B0604020202020204" pitchFamily="34" charset="0"/>
              </a:rPr>
              <a:t>und </a:t>
            </a:r>
            <a:r>
              <a:rPr lang="en-GB" sz="1200" dirty="0">
                <a:hlinkClick r:id="rId5"/>
              </a:rPr>
              <a:t>What's a Subscription Business Model &amp; How Does It Work? (hubspot.com</a:t>
            </a:r>
            <a:r>
              <a:rPr kumimoji="0" lang="en-US" altLang="en-US" sz="1600" b="0" i="0" u="none" strike="noStrike" cap="none" normalizeH="0" baseline="0" dirty="0">
                <a:ln>
                  <a:noFill/>
                </a:ln>
                <a:effectLst/>
                <a:latin typeface="Arial" panose="020B0604020202020204" pitchFamily="34" charset="0"/>
              </a:rPr>
              <a:t>) </a:t>
            </a:r>
          </a:p>
        </p:txBody>
      </p:sp>
      <p:sp>
        <p:nvSpPr>
          <p:cNvPr id="7" name="Text Placeholder 6">
            <a:extLst>
              <a:ext uri="{FF2B5EF4-FFF2-40B4-BE49-F238E27FC236}">
                <a16:creationId xmlns:a16="http://schemas.microsoft.com/office/drawing/2014/main" id="{B01BAF6F-5FF4-3A7E-6C7C-38211751DFA2}"/>
              </a:ext>
            </a:extLst>
          </p:cNvPr>
          <p:cNvSpPr>
            <a:spLocks noGrp="1"/>
          </p:cNvSpPr>
          <p:nvPr>
            <p:ph type="body" sz="quarter" idx="44"/>
          </p:nvPr>
        </p:nvSpPr>
        <p:spPr/>
        <p:txBody>
          <a:bodyPr/>
          <a:lstStyle/>
          <a:p>
            <a:endParaRPr lang="en-IE" dirty="0"/>
          </a:p>
        </p:txBody>
      </p:sp>
      <p:pic>
        <p:nvPicPr>
          <p:cNvPr id="5" name="Picture 23" descr="A red rectangle with white text">
            <a:extLst>
              <a:ext uri="{FF2B5EF4-FFF2-40B4-BE49-F238E27FC236}">
                <a16:creationId xmlns:a16="http://schemas.microsoft.com/office/drawing/2014/main" id="{1DCE5A3D-C7D4-0809-1CFC-94CB3B09D5D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6200000">
            <a:off x="-3379557" y="877311"/>
            <a:ext cx="9035625" cy="5082539"/>
          </a:xfrm>
          <a:prstGeom prst="rect">
            <a:avLst/>
          </a:prstGeom>
        </p:spPr>
      </p:pic>
      <p:sp>
        <p:nvSpPr>
          <p:cNvPr id="8" name="TextBox 24">
            <a:extLst>
              <a:ext uri="{FF2B5EF4-FFF2-40B4-BE49-F238E27FC236}">
                <a16:creationId xmlns:a16="http://schemas.microsoft.com/office/drawing/2014/main" id="{6FA9E368-D9B8-58F4-9DE8-035DF797D37B}"/>
              </a:ext>
            </a:extLst>
          </p:cNvPr>
          <p:cNvSpPr txBox="1"/>
          <p:nvPr/>
        </p:nvSpPr>
        <p:spPr>
          <a:xfrm rot="16200000">
            <a:off x="-3252083" y="6882224"/>
            <a:ext cx="12192000" cy="230832"/>
          </a:xfrm>
          <a:prstGeom prst="rect">
            <a:avLst/>
          </a:prstGeom>
          <a:noFill/>
        </p:spPr>
        <p:txBody>
          <a:bodyPr wrap="square" rtlCol="0">
            <a:spAutoFit/>
          </a:bodyPr>
          <a:lstStyle/>
          <a:p>
            <a:r>
              <a:rPr lang="en-IE" sz="900">
                <a:hlinkClick r:id="rId7" tooltip="https://www.mtctutorials.com/download/3d-subscribe-button-png-mtc-tutorials/"/>
              </a:rPr>
              <a:t>This Photo</a:t>
            </a:r>
            <a:r>
              <a:rPr lang="en-IE" sz="900"/>
              <a:t> by Unknown Author is licensed under </a:t>
            </a:r>
            <a:r>
              <a:rPr lang="en-IE" sz="900">
                <a:hlinkClick r:id="rId8" tooltip="https://creativecommons.org/licenses/by-nc/3.0/"/>
              </a:rPr>
              <a:t>CC BY-NC</a:t>
            </a:r>
            <a:endParaRPr lang="en-IE" sz="900"/>
          </a:p>
        </p:txBody>
      </p:sp>
    </p:spTree>
    <p:extLst>
      <p:ext uri="{BB962C8B-B14F-4D97-AF65-F5344CB8AC3E}">
        <p14:creationId xmlns:p14="http://schemas.microsoft.com/office/powerpoint/2010/main" val="3540584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Freemium-Modell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696372" y="1029752"/>
            <a:ext cx="6690765" cy="1603911"/>
          </a:xfrm>
        </p:spPr>
        <p:txBody>
          <a:bodyPr/>
          <a:lstStyle/>
          <a:p>
            <a:r>
              <a:rPr lang="en-GB" sz="2000" dirty="0"/>
              <a:t>Bietet kostenlose Basisdienste an und erhebt Gebühren für Premiumfunktionen. Dieses Modell kann einen großen Nutzerstamm anziehen und einen Teil davon in zahlende Kunden umwandeln.</a:t>
            </a:r>
          </a:p>
          <a:p>
            <a:r>
              <a:rPr lang="en-GB" sz="2000" b="1" dirty="0"/>
              <a:t>Beispiele: </a:t>
            </a:r>
            <a:r>
              <a:rPr lang="en-GB" sz="2000" dirty="0"/>
              <a:t>LinkedIn, Spotify.</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4</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solidFill>
                  <a:srgbClr val="47B5C8"/>
                </a:solidFill>
              </a:rPr>
              <a:t>Franchise-Modell</a:t>
            </a:r>
            <a:endParaRPr lang="en-IE" b="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5</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824460" y="3595443"/>
            <a:ext cx="656267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effectLst/>
                <a:latin typeface="+mn-lt"/>
              </a:rPr>
              <a:t>Lizenzierung eines Betriebs einschließlich einer Marke und eines Geschäftsmodells an Franchisenehmer gegen eine Gebühr oder eine Beteiligung an den Einnahmen</a:t>
            </a:r>
            <a:r>
              <a:rPr kumimoji="0" lang="en-GB" altLang="en-US" sz="2000" b="0" i="0" u="none" strike="noStrike" cap="none" normalizeH="0" baseline="0" dirty="0">
                <a:ln>
                  <a:noFill/>
                </a:ln>
                <a:solidFill>
                  <a:schemeClr val="tx1"/>
                </a:solidFill>
                <a:effectLst/>
                <a:latin typeface="+mn-lt"/>
              </a:rPr>
              <a:t>.</a:t>
            </a:r>
          </a:p>
          <a:p>
            <a:pPr marL="0" marR="0" lvl="0" indent="0" defTabSz="914400" rtl="0" eaLnBrk="0" fontAlgn="base" latinLnBrk="0" hangingPunct="0">
              <a:lnSpc>
                <a:spcPct val="100000"/>
              </a:lnSpc>
              <a:spcBef>
                <a:spcPct val="0"/>
              </a:spcBef>
              <a:spcAft>
                <a:spcPct val="0"/>
              </a:spcAft>
              <a:buClrTx/>
              <a:buSzTx/>
              <a:buFontTx/>
              <a:buNone/>
              <a:tabLst/>
            </a:pPr>
            <a:r>
              <a:rPr lang="en-GB" altLang="en-US" sz="2000" b="1" dirty="0">
                <a:latin typeface="+mn-lt"/>
              </a:rPr>
              <a:t>Beispiele: </a:t>
            </a:r>
            <a:r>
              <a:rPr lang="en-IE" sz="2000" dirty="0"/>
              <a:t>McDonald's, Subway.</a:t>
            </a:r>
            <a:endParaRPr kumimoji="0" lang="en-US" altLang="en-US" sz="2000" b="0" i="0" u="none" strike="noStrike" cap="none" normalizeH="0" baseline="0" dirty="0">
              <a:ln>
                <a:noFill/>
              </a:ln>
              <a:solidFill>
                <a:schemeClr val="tx1"/>
              </a:solidFill>
              <a:effectLst/>
              <a:latin typeface="+mn-lt"/>
            </a:endParaRPr>
          </a:p>
        </p:txBody>
      </p:sp>
      <p:pic>
        <p:nvPicPr>
          <p:cNvPr id="5" name="Picture 16" descr="A green street sign with white text&#10;&#10;Description automatically generated">
            <a:extLst>
              <a:ext uri="{FF2B5EF4-FFF2-40B4-BE49-F238E27FC236}">
                <a16:creationId xmlns:a16="http://schemas.microsoft.com/office/drawing/2014/main" id="{7C087826-6EAB-1F7F-1763-155FFAE56E5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6200000">
            <a:off x="-1242548" y="1944470"/>
            <a:ext cx="4579950" cy="2356065"/>
          </a:xfrm>
          <a:prstGeom prst="rect">
            <a:avLst/>
          </a:prstGeom>
        </p:spPr>
      </p:pic>
    </p:spTree>
    <p:extLst>
      <p:ext uri="{BB962C8B-B14F-4D97-AF65-F5344CB8AC3E}">
        <p14:creationId xmlns:p14="http://schemas.microsoft.com/office/powerpoint/2010/main" val="347940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912293" y="846903"/>
            <a:ext cx="6562677" cy="339415"/>
          </a:xfrm>
        </p:spPr>
        <p:txBody>
          <a:bodyPr>
            <a:noAutofit/>
          </a:bodyPr>
          <a:lstStyle/>
          <a:p>
            <a:pPr>
              <a:lnSpc>
                <a:spcPct val="90000"/>
              </a:lnSpc>
            </a:pPr>
            <a:r>
              <a:rPr lang="en-US" b="1" i="0" kern="1200" dirty="0">
                <a:solidFill>
                  <a:srgbClr val="47B5C8"/>
                </a:solidFill>
                <a:latin typeface="Calibri" panose="020F0502020204030204" pitchFamily="34" charset="0"/>
                <a:ea typeface="+mn-ea"/>
                <a:cs typeface="Calibri" panose="020F0502020204030204" pitchFamily="34" charset="0"/>
              </a:rPr>
              <a:t>Marktplatz-Modell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912294" y="1186318"/>
            <a:ext cx="6553234" cy="1302440"/>
          </a:xfrm>
        </p:spPr>
        <p:txBody>
          <a:bodyPr>
            <a:noAutofit/>
          </a:bodyPr>
          <a:lstStyle/>
          <a:p>
            <a:pPr>
              <a:lnSpc>
                <a:spcPct val="90000"/>
              </a:lnSpc>
            </a:pPr>
            <a:r>
              <a:rPr lang="en-US" b="0" i="0" kern="1200" dirty="0">
                <a:effectLst/>
                <a:latin typeface="Calibri" panose="020F0502020204030204" pitchFamily="34" charset="0"/>
                <a:ea typeface="+mn-ea"/>
                <a:cs typeface="Calibri" panose="020F0502020204030204" pitchFamily="34" charset="0"/>
              </a:rPr>
              <a:t>Verbindet Käufer und Verkäufer innerhalb einer Plattform und verdient Geld durch Gebühren oder Provisionen aus den vermittelten Transaktionen.</a:t>
            </a:r>
          </a:p>
          <a:p>
            <a:pPr>
              <a:lnSpc>
                <a:spcPct val="90000"/>
              </a:lnSpc>
            </a:pPr>
            <a:r>
              <a:rPr lang="en-US" b="0" i="0" kern="1200" dirty="0">
                <a:effectLst/>
                <a:latin typeface="Calibri" panose="020F0502020204030204" pitchFamily="34" charset="0"/>
                <a:ea typeface="+mn-ea"/>
                <a:cs typeface="Calibri" panose="020F0502020204030204" pitchFamily="34" charset="0"/>
              </a:rPr>
              <a:t>Beispiele: ETSY, eBay, Amazon.</a:t>
            </a:r>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a:xfrm>
            <a:off x="3679525" y="1017636"/>
            <a:ext cx="641119" cy="955625"/>
          </a:xfrm>
        </p:spPr>
        <p:txBody>
          <a:bodyPr anchor="ctr">
            <a:normAutofit/>
          </a:bodyPr>
          <a:lstStyle/>
          <a:p>
            <a:pPr>
              <a:lnSpc>
                <a:spcPct val="120000"/>
              </a:lnSpc>
            </a:pPr>
            <a:r>
              <a:rPr lang="en-US" sz="4900" b="1" i="0" kern="1200">
                <a:latin typeface="Calibri" panose="020F0502020204030204" pitchFamily="34" charset="0"/>
                <a:ea typeface="+mn-ea"/>
                <a:cs typeface="Calibri" panose="020F0502020204030204" pitchFamily="34" charset="0"/>
              </a:rPr>
              <a:t>6</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6562677" cy="339415"/>
          </a:xfrm>
        </p:spPr>
        <p:txBody>
          <a:bodyPr>
            <a:noAutofit/>
          </a:bodyPr>
          <a:lstStyle/>
          <a:p>
            <a:pPr>
              <a:lnSpc>
                <a:spcPct val="90000"/>
              </a:lnSpc>
            </a:pPr>
            <a:r>
              <a:rPr lang="en-US" b="1" i="0" kern="1200" dirty="0">
                <a:solidFill>
                  <a:srgbClr val="47B5C8"/>
                </a:solidFill>
                <a:latin typeface="Calibri" panose="020F0502020204030204" pitchFamily="34" charset="0"/>
                <a:ea typeface="+mn-ea"/>
                <a:cs typeface="Calibri" panose="020F0502020204030204" pitchFamily="34" charset="0"/>
              </a:rPr>
              <a:t>Peer-to-Peer-Modell (P2P)</a:t>
            </a:r>
          </a:p>
        </p:txBody>
      </p:sp>
      <p:sp>
        <p:nvSpPr>
          <p:cNvPr id="7" name="TextBox 6">
            <a:extLst>
              <a:ext uri="{FF2B5EF4-FFF2-40B4-BE49-F238E27FC236}">
                <a16:creationId xmlns:a16="http://schemas.microsoft.com/office/drawing/2014/main" id="{ECE56A26-B9C8-5187-0ED4-44FA16EADF79}"/>
              </a:ext>
            </a:extLst>
          </p:cNvPr>
          <p:cNvSpPr txBox="1"/>
          <p:nvPr/>
        </p:nvSpPr>
        <p:spPr>
          <a:xfrm>
            <a:off x="4705816" y="3646444"/>
            <a:ext cx="6553234" cy="999383"/>
          </a:xfrm>
          <a:prstGeom prst="rect">
            <a:avLst/>
          </a:prstGeom>
        </p:spPr>
        <p:txBody>
          <a:bodyPr>
            <a:noAutofit/>
          </a:bodyPr>
          <a:lstStyle/>
          <a:p>
            <a:pPr algn="r">
              <a:lnSpc>
                <a:spcPct val="90000"/>
              </a:lnSpc>
              <a:spcBef>
                <a:spcPts val="1000"/>
              </a:spcBef>
            </a:pPr>
            <a:r>
              <a:rPr lang="en-US" sz="2200" b="0" i="0" kern="1200" dirty="0">
                <a:solidFill>
                  <a:srgbClr val="595959"/>
                </a:solidFill>
                <a:effectLst/>
                <a:latin typeface="Calibri" panose="020F0502020204030204" pitchFamily="34" charset="0"/>
                <a:ea typeface="+mn-ea"/>
                <a:cs typeface="Calibri" panose="020F0502020204030204" pitchFamily="34" charset="0"/>
              </a:rPr>
              <a:t>Erleichtert Transaktionen direkt zwischen Einzelpersonen, ohne die Notwendigkeit traditioneller Vermittler. Dieses Modell wird häufig im Beherbergungs- und Dienstleistungssektor eingesetzt.</a:t>
            </a:r>
          </a:p>
          <a:p>
            <a:pPr algn="r">
              <a:lnSpc>
                <a:spcPct val="90000"/>
              </a:lnSpc>
              <a:spcBef>
                <a:spcPts val="1000"/>
              </a:spcBef>
            </a:pPr>
            <a:r>
              <a:rPr lang="en-US" sz="2200" b="0" i="0" kern="1200" dirty="0">
                <a:solidFill>
                  <a:srgbClr val="595959"/>
                </a:solidFill>
                <a:effectLst/>
                <a:latin typeface="Calibri" panose="020F0502020204030204" pitchFamily="34" charset="0"/>
                <a:ea typeface="+mn-ea"/>
                <a:cs typeface="Calibri" panose="020F0502020204030204" pitchFamily="34" charset="0"/>
              </a:rPr>
              <a:t>Beispiel: Airbnb</a:t>
            </a: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a:xfrm>
            <a:off x="3679524" y="2940769"/>
            <a:ext cx="641119" cy="955625"/>
          </a:xfrm>
        </p:spPr>
        <p:txBody>
          <a:bodyPr anchor="ctr">
            <a:normAutofit/>
          </a:bodyPr>
          <a:lstStyle/>
          <a:p>
            <a:pPr>
              <a:lnSpc>
                <a:spcPct val="120000"/>
              </a:lnSpc>
            </a:pPr>
            <a:r>
              <a:rPr lang="en-US" sz="4900" b="1" i="0" kern="1200">
                <a:latin typeface="Calibri" panose="020F0502020204030204" pitchFamily="34" charset="0"/>
                <a:ea typeface="+mn-ea"/>
                <a:cs typeface="Calibri" panose="020F0502020204030204" pitchFamily="34" charset="0"/>
              </a:rPr>
              <a:t>7</a:t>
            </a:r>
          </a:p>
        </p:txBody>
      </p:sp>
      <p:pic>
        <p:nvPicPr>
          <p:cNvPr id="5" name="Picture Placeholder 12" descr="A person holding a sign&#10;&#10;Description automatically generated">
            <a:extLst>
              <a:ext uri="{FF2B5EF4-FFF2-40B4-BE49-F238E27FC236}">
                <a16:creationId xmlns:a16="http://schemas.microsoft.com/office/drawing/2014/main" id="{B0F20984-82B8-7B92-E26D-9326341762BE}"/>
              </a:ext>
            </a:extLst>
          </p:cNvPr>
          <p:cNvPicPr>
            <a:picLocks noGrp="1" noChangeAspect="1"/>
          </p:cNvPicPr>
          <p:nvPr>
            <p:ph type="pic" sz="quarter" idx="41"/>
          </p:nvPr>
        </p:nvPicPr>
        <p:blipFill>
          <a:blip r:embed="rId2">
            <a:extLst>
              <a:ext uri="{837473B0-CC2E-450A-ABE3-18F120FF3D39}">
                <a1611:picAttrSrcUrl xmlns:a1611="http://schemas.microsoft.com/office/drawing/2016/11/main" r:id="rId3"/>
              </a:ext>
            </a:extLst>
          </a:blip>
          <a:srcRect l="54689" r="287"/>
          <a:stretch/>
        </p:blipFill>
        <p:spPr>
          <a:xfrm>
            <a:off x="7938" y="188913"/>
            <a:ext cx="3354387" cy="5922962"/>
          </a:xfrm>
          <a:noFill/>
        </p:spPr>
      </p:pic>
    </p:spTree>
    <p:extLst>
      <p:ext uri="{BB962C8B-B14F-4D97-AF65-F5344CB8AC3E}">
        <p14:creationId xmlns:p14="http://schemas.microsoft.com/office/powerpoint/2010/main" val="211328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Dropshipping-Modell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20644" y="943979"/>
            <a:ext cx="7256279" cy="1603911"/>
          </a:xfrm>
        </p:spPr>
        <p:txBody>
          <a:bodyPr/>
          <a:lstStyle/>
          <a:p>
            <a:r>
              <a:rPr lang="en-GB" sz="2100" dirty="0"/>
              <a:t>Eine Methode der Einzelhandelsabwicklung, bei der ein Geschäft die Produkte, die es verkauft, nicht auf Lager hält. Wenn ein Geschäft ein Produkt verkauft, kauft es den Artikel stattdessen von einer 3</a:t>
            </a:r>
            <a:r>
              <a:rPr lang="en-GB" sz="2100" baseline="30000" dirty="0"/>
              <a:t>rd</a:t>
            </a:r>
            <a:r>
              <a:rPr lang="en-GB" sz="2100" dirty="0"/>
              <a:t> Partei und lässt ihn direkt an den Kunden liefern.</a:t>
            </a:r>
          </a:p>
          <a:p>
            <a:r>
              <a:rPr lang="en-GB" b="1" dirty="0"/>
              <a:t>Beispiel: </a:t>
            </a:r>
            <a:r>
              <a:rPr lang="en-GB" sz="1400" dirty="0">
                <a:hlinkClick r:id="rId2"/>
              </a:rPr>
              <a:t>13 erfolgreiche </a:t>
            </a:r>
            <a:r>
              <a:rPr lang="en-GB" sz="1400" dirty="0" err="1">
                <a:hlinkClick r:id="rId2"/>
              </a:rPr>
              <a:t>Dropshipping </a:t>
            </a:r>
            <a:r>
              <a:rPr lang="en-GB" sz="1400" dirty="0">
                <a:hlinkClick r:id="rId2"/>
              </a:rPr>
              <a:t>Shop Beispiele zur Inspiration (dropcommerce.com)</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8</a:t>
            </a:r>
          </a:p>
        </p:txBody>
      </p:sp>
      <p:sp>
        <p:nvSpPr>
          <p:cNvPr id="7" name="TextBox 6">
            <a:extLst>
              <a:ext uri="{FF2B5EF4-FFF2-40B4-BE49-F238E27FC236}">
                <a16:creationId xmlns:a16="http://schemas.microsoft.com/office/drawing/2014/main" id="{ECE56A26-B9C8-5187-0ED4-44FA16EADF79}"/>
              </a:ext>
            </a:extLst>
          </p:cNvPr>
          <p:cNvSpPr txBox="1"/>
          <p:nvPr/>
        </p:nvSpPr>
        <p:spPr>
          <a:xfrm>
            <a:off x="4424362" y="3150109"/>
            <a:ext cx="7343775" cy="1815882"/>
          </a:xfrm>
          <a:prstGeom prst="rect">
            <a:avLst/>
          </a:prstGeom>
          <a:noFill/>
        </p:spPr>
        <p:txBody>
          <a:bodyPr wrap="square">
            <a:spAutoFit/>
          </a:bodyPr>
          <a:lstStyle/>
          <a:p>
            <a:r>
              <a:rPr lang="en-GB" sz="2200" dirty="0">
                <a:solidFill>
                  <a:srgbClr val="595959"/>
                </a:solidFill>
              </a:rPr>
              <a:t>Unternehmer sollten bei der Wahl eines Modells die langfristige Lebensfähigkeit und die Übereinstimmung mit ihren Kernkompetenzen und Werten berücksichtigen. Häufig kombinieren Unternehmen mehrere Modelle oder entwickeln ihre Strategien im Laufe der Zeit weiter, um auf neue Chancen und Herausforderungen zu reagieren</a:t>
            </a:r>
            <a:r>
              <a:rPr lang="en-GB" sz="2400" dirty="0">
                <a:solidFill>
                  <a:srgbClr val="595959"/>
                </a:solidFill>
              </a:rPr>
              <a:t>.</a:t>
            </a:r>
            <a:endParaRPr lang="en-IE" sz="2200" dirty="0">
              <a:solidFill>
                <a:srgbClr val="595959"/>
              </a:solidFill>
            </a:endParaRPr>
          </a:p>
        </p:txBody>
      </p:sp>
      <p:pic>
        <p:nvPicPr>
          <p:cNvPr id="5" name="Picture Placeholder 15" descr="A person with her hands up&#10;&#10;Description automatically generated">
            <a:extLst>
              <a:ext uri="{FF2B5EF4-FFF2-40B4-BE49-F238E27FC236}">
                <a16:creationId xmlns:a16="http://schemas.microsoft.com/office/drawing/2014/main" id="{37B1CB38-76E8-C7A9-A85F-F58E546B64B6}"/>
              </a:ext>
            </a:extLst>
          </p:cNvPr>
          <p:cNvPicPr>
            <a:picLocks noGrp="1" noChangeAspect="1"/>
          </p:cNvPicPr>
          <p:nvPr>
            <p:ph type="pic" sz="quarter" idx="41"/>
          </p:nvPr>
        </p:nvPicPr>
        <p:blipFill>
          <a:blip r:embed="rId3">
            <a:extLst>
              <a:ext uri="{837473B0-CC2E-450A-ABE3-18F120FF3D39}">
                <a1611:picAttrSrcUrl xmlns:a1611="http://schemas.microsoft.com/office/drawing/2016/11/main" r:id="rId4"/>
              </a:ext>
            </a:extLst>
          </a:blip>
          <a:srcRect l="31141" r="31141"/>
          <a:stretch>
            <a:fillRect/>
          </a:stretch>
        </p:blipFill>
        <p:spPr>
          <a:xfrm>
            <a:off x="7938" y="188913"/>
            <a:ext cx="3354387" cy="5922962"/>
          </a:xfrm>
        </p:spPr>
      </p:pic>
    </p:spTree>
    <p:extLst>
      <p:ext uri="{BB962C8B-B14F-4D97-AF65-F5344CB8AC3E}">
        <p14:creationId xmlns:p14="http://schemas.microsoft.com/office/powerpoint/2010/main" val="87493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US" sz="2000" dirty="0"/>
              <a:t>Ausgehend von Ihrem eigenen kulturellen Hintergrund, Ihren persönlichen Vorlieben und den Möglichkeiten, die Sie sehen, gibt es drei wesentliche Möglichkeiten, geschäftlich tätig zu sein:- </a:t>
            </a:r>
          </a:p>
          <a:p>
            <a:pPr marL="342900" indent="-342900">
              <a:buFont typeface="Arial" panose="020B0604020202020204" pitchFamily="34" charset="0"/>
              <a:buChar char="•"/>
            </a:pPr>
            <a:r>
              <a:rPr lang="en-US" sz="2000" b="1" dirty="0">
                <a:solidFill>
                  <a:srgbClr val="47B5C8"/>
                </a:solidFill>
              </a:rPr>
              <a:t>Unternehmen </a:t>
            </a:r>
            <a:r>
              <a:rPr lang="en-US" sz="2000" dirty="0"/>
              <a:t>- stärkere Ausrichtung auf Gewinn und Wohlstand</a:t>
            </a:r>
          </a:p>
          <a:p>
            <a:pPr marL="342900" indent="-342900">
              <a:buFont typeface="Arial" panose="020B0604020202020204" pitchFamily="34" charset="0"/>
              <a:buChar char="•"/>
            </a:pPr>
            <a:r>
              <a:rPr lang="en-US" sz="2000" b="1" dirty="0">
                <a:solidFill>
                  <a:srgbClr val="D9552F"/>
                </a:solidFill>
              </a:rPr>
              <a:t>Sozialunternehmen </a:t>
            </a:r>
            <a:r>
              <a:rPr lang="en-US" sz="2000" dirty="0"/>
              <a:t>- Schwerpunkt ist die Lösung gesellschaftlicher Probleme zum Nutzen der Gemeinschaft, z. B. Bewältigung des Klimawandels, ökologische Herausforderungen, Gesundheit und Wohlbefinden</a:t>
            </a:r>
          </a:p>
          <a:p>
            <a:pPr marL="342900" indent="-342900">
              <a:buFont typeface="Arial" panose="020B0604020202020204" pitchFamily="34" charset="0"/>
              <a:buChar char="•"/>
            </a:pPr>
            <a:r>
              <a:rPr lang="en-US" sz="2000" b="1" dirty="0">
                <a:solidFill>
                  <a:srgbClr val="FDBD22"/>
                </a:solidFill>
              </a:rPr>
              <a:t>Gemeinschaftsunternehmen </a:t>
            </a:r>
            <a:r>
              <a:rPr lang="en-US" sz="2000" dirty="0"/>
              <a:t>- Unternehmen nutzen, um das Leben in einer Gemeinschaft zu verbessern</a:t>
            </a:r>
          </a:p>
          <a:p>
            <a:endParaRPr lang="en-US" sz="2000" dirty="0"/>
          </a:p>
          <a:p>
            <a:r>
              <a:rPr lang="en-US" sz="2000" dirty="0"/>
              <a:t>Sie werden im weiteren Verlauf dieses Kurses mehr über die Mechanismen der einzelnen Optionen erfahren.</a:t>
            </a:r>
          </a:p>
          <a:p>
            <a:pPr marL="0" indent="0"/>
            <a:endParaRPr lang="en-US" sz="2000"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2"/>
                </a:solidFill>
              </a:rPr>
              <a:t>Drei Möglichkeiten, im Geschäft zu sein</a:t>
            </a:r>
            <a:endParaRPr lang="en-US" dirty="0"/>
          </a:p>
        </p:txBody>
      </p:sp>
    </p:spTree>
    <p:extLst>
      <p:ext uri="{BB962C8B-B14F-4D97-AF65-F5344CB8AC3E}">
        <p14:creationId xmlns:p14="http://schemas.microsoft.com/office/powerpoint/2010/main" val="3808407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a:bodyPr>
          <a:lstStyle/>
          <a:p>
            <a:r>
              <a:rPr lang="en-GB" dirty="0"/>
              <a:t>Positionierung ist der Schlüssel</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7771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Lernergebnisse</a:t>
            </a:r>
            <a:endParaRPr lang="en-US" dirty="0">
              <a:solidFill>
                <a:schemeClr val="bg1"/>
              </a:solidFill>
            </a:endParaRPr>
          </a:p>
          <a:p>
            <a:endParaRPr lang="en-GB" sz="600" b="1" dirty="0"/>
          </a:p>
          <a:p>
            <a:r>
              <a:rPr lang="en-GB" sz="2400" b="1" dirty="0">
                <a:solidFill>
                  <a:srgbClr val="47B5C8"/>
                </a:solidFill>
              </a:rPr>
              <a:t>Haltungen:</a:t>
            </a:r>
          </a:p>
          <a:p>
            <a:r>
              <a:rPr lang="en-GB" sz="2400" b="1" dirty="0">
                <a:solidFill>
                  <a:srgbClr val="F2A72C"/>
                </a:solidFill>
              </a:rPr>
              <a:t>Nehmen Sie unternehmerische Herausforderungen an: </a:t>
            </a:r>
            <a:r>
              <a:rPr lang="en-GB" sz="2400" dirty="0"/>
              <a:t>Fördern Sie eine Haltung der Widerstandsfähigkeit und der Bereitschaft, sich den einzigartigen Herausforderungen zu stellen, die mit der Gründung eines Unternehmens einhergehen.</a:t>
            </a:r>
          </a:p>
          <a:p>
            <a:r>
              <a:rPr lang="en-GB" sz="2400" b="1" dirty="0">
                <a:solidFill>
                  <a:srgbClr val="F2A72C"/>
                </a:solidFill>
              </a:rPr>
              <a:t>Wertschätzung vielfältiger Perspektiven: </a:t>
            </a:r>
            <a:r>
              <a:rPr lang="en-GB" sz="2400" dirty="0"/>
              <a:t>Fördern Sie eine Mentalität, die vielfältige Perspektiven schätzt und fördert, was für unterrepräsentierte Gründer entscheidend ist, um ihre einzigartigen Hintergründe zu nutzen.</a:t>
            </a:r>
          </a:p>
          <a:p>
            <a:endParaRPr lang="en-US" sz="2400" dirty="0"/>
          </a:p>
        </p:txBody>
      </p:sp>
    </p:spTree>
    <p:extLst>
      <p:ext uri="{BB962C8B-B14F-4D97-AF65-F5344CB8AC3E}">
        <p14:creationId xmlns:p14="http://schemas.microsoft.com/office/powerpoint/2010/main" val="362139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879C924-631D-6838-9438-B5411A63ADD7}"/>
              </a:ext>
            </a:extLst>
          </p:cNvPr>
          <p:cNvSpPr/>
          <p:nvPr/>
        </p:nvSpPr>
        <p:spPr>
          <a:xfrm>
            <a:off x="0" y="365136"/>
            <a:ext cx="86907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593557" y="1424737"/>
            <a:ext cx="7946144" cy="3291086"/>
          </a:xfrm>
        </p:spPr>
        <p:txBody>
          <a:bodyPr/>
          <a:lstStyle/>
          <a:p>
            <a:pPr marL="0" indent="0"/>
            <a:r>
              <a:rPr lang="en-GB" sz="2000" dirty="0"/>
              <a:t>Nachdem wir nun Ihre persönlichen Beweggründe, Ihre unternehmerische Einstellung und Ihre einzigartigen Stärken ermittelt und die wichtigsten Geschäftsmodelle betrachtet haben, ist es wichtig, diese Erkenntnisse zu nutzen, um Ihre Chancen auf dem Markt zu verstehen. </a:t>
            </a:r>
          </a:p>
          <a:p>
            <a:pPr marL="0" indent="0"/>
            <a:r>
              <a:rPr lang="en-GB" sz="2000" dirty="0"/>
              <a:t>Die Kenntnis der Wettbewerbslandschaft hilft Ihnen dabei, herauszufinden, wo Sie Ihre Stärken am effektivsten einsetzen können, um die Bedürfnisse des Marktes zu erfüllen und sich von der Konkurrenz abzuheben.</a:t>
            </a:r>
            <a:endParaRPr lang="en-US" sz="2000" dirty="0"/>
          </a:p>
          <a:p>
            <a:pPr marL="0" indent="0"/>
            <a:r>
              <a:rPr lang="en-GB" sz="2000" dirty="0"/>
              <a:t>Um wirklich effektiv zu sein, müssen Sie in diesem Schritt sowohl den Markt analysieren als auch sich selbst strategisch so positionieren, dass Ihre einzigartigen Perspektiven und Fähigkeiten optimal zur Geltung kommen.</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49538" y="504388"/>
            <a:ext cx="8485578" cy="992652"/>
          </a:xfrm>
        </p:spPr>
        <p:txBody>
          <a:bodyPr/>
          <a:lstStyle/>
          <a:p>
            <a:r>
              <a:rPr lang="en-IE" sz="3200" i="0" u="none" strike="noStrike" dirty="0">
                <a:effectLst/>
              </a:rPr>
              <a:t>   Positionierung ist der Schlüssel</a:t>
            </a:r>
            <a:endParaRPr lang="en-US" sz="3200" dirty="0"/>
          </a:p>
          <a:p>
            <a:endParaRPr lang="en-US" dirty="0"/>
          </a:p>
        </p:txBody>
      </p:sp>
      <p:pic>
        <p:nvPicPr>
          <p:cNvPr id="8" name="Picture Placeholder 7" descr="Close-up of a chess piece&#10;&#10;Description automatically generated">
            <a:extLst>
              <a:ext uri="{FF2B5EF4-FFF2-40B4-BE49-F238E27FC236}">
                <a16:creationId xmlns:a16="http://schemas.microsoft.com/office/drawing/2014/main" id="{52DE02D7-9CDF-8B33-773E-C5D06F9103C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1281" r="31281"/>
          <a:stretch>
            <a:fillRect/>
          </a:stretch>
        </p:blipFill>
        <p:spPr/>
      </p:pic>
    </p:spTree>
    <p:extLst>
      <p:ext uri="{BB962C8B-B14F-4D97-AF65-F5344CB8AC3E}">
        <p14:creationId xmlns:p14="http://schemas.microsoft.com/office/powerpoint/2010/main" val="2509141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GB" b="1" dirty="0">
                <a:solidFill>
                  <a:srgbClr val="D9552F"/>
                </a:solidFill>
              </a:rPr>
              <a:t>1. Persönliche Einblicke</a:t>
            </a:r>
            <a:endParaRPr lang="en-GB" dirty="0">
              <a:solidFill>
                <a:srgbClr val="D9552F"/>
              </a:solidFill>
            </a:endParaRPr>
          </a:p>
          <a:p>
            <a:pPr marL="0" indent="0"/>
            <a:r>
              <a:rPr lang="en-GB" dirty="0"/>
              <a:t>Nutzen Sie Ihr Verständnis der persönlichen Motivationen und Stärken, um Marktchancen zu erkennen, wo diese am effektivsten genutzt werden können. Diese Ausrichtung wird sicherstellen, dass Ihr Unternehmen authentisch und nachhaltig ist.</a:t>
            </a:r>
          </a:p>
          <a:p>
            <a:pPr marL="0" indent="0"/>
            <a:r>
              <a:rPr lang="en-GB" b="1" dirty="0">
                <a:solidFill>
                  <a:srgbClr val="47B5C8"/>
                </a:solidFill>
              </a:rPr>
              <a:t>AKTION</a:t>
            </a:r>
          </a:p>
          <a:p>
            <a:pPr marL="0" indent="0"/>
            <a:r>
              <a:rPr lang="en-GB" dirty="0"/>
              <a:t>Denken Sie über frühere Einschätzungen Ihrer persönlichen Talente und Motivationen nach. Überlegen Sie, wie diese Probleme lösen oder den Wert für Ihren Zielmarkt erhöhen können.</a:t>
            </a:r>
          </a:p>
          <a:p>
            <a:pPr marL="0" indent="0"/>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Positionierung ist der Schlüssel</a:t>
            </a:r>
            <a:endParaRPr lang="en-US" dirty="0">
              <a:solidFill>
                <a:schemeClr val="bg1"/>
              </a:solidFill>
            </a:endParaRPr>
          </a:p>
        </p:txBody>
      </p:sp>
    </p:spTree>
    <p:extLst>
      <p:ext uri="{BB962C8B-B14F-4D97-AF65-F5344CB8AC3E}">
        <p14:creationId xmlns:p14="http://schemas.microsoft.com/office/powerpoint/2010/main" val="4032510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5889570" cy="3849918"/>
          </a:xfrm>
        </p:spPr>
        <p:txBody>
          <a:bodyPr/>
          <a:lstStyle/>
          <a:p>
            <a:r>
              <a:rPr lang="en-GB" sz="2000" b="1" dirty="0">
                <a:solidFill>
                  <a:srgbClr val="D9552F"/>
                </a:solidFill>
              </a:rPr>
              <a:t>2. </a:t>
            </a:r>
            <a:r>
              <a:rPr lang="en-IE" sz="2000" b="1" dirty="0">
                <a:solidFill>
                  <a:srgbClr val="D9552F"/>
                </a:solidFill>
              </a:rPr>
              <a:t>Marktanalyse</a:t>
            </a:r>
            <a:endParaRPr lang="en-GB" sz="2000" b="1" dirty="0">
              <a:solidFill>
                <a:srgbClr val="D9552F"/>
              </a:solidFill>
            </a:endParaRPr>
          </a:p>
          <a:p>
            <a:pPr marL="0" indent="0"/>
            <a:r>
              <a:rPr lang="en-GB" sz="2000" dirty="0"/>
              <a:t>Führen Sie eine gründliche Analyse der Branche durch, um Trends, Größe, Wachstum und die wirtschaftlichen, sozialen und technologischen Faktoren zu ermitteln, die den Markt beeinflussen könnten. </a:t>
            </a:r>
          </a:p>
          <a:p>
            <a:pPr marL="0" indent="0"/>
            <a:r>
              <a:rPr lang="en-GB" sz="2000" b="1" dirty="0">
                <a:solidFill>
                  <a:srgbClr val="47B5C8"/>
                </a:solidFill>
              </a:rPr>
              <a:t>AKTION</a:t>
            </a:r>
          </a:p>
          <a:p>
            <a:pPr marL="0" indent="0"/>
            <a:r>
              <a:rPr lang="en-GB" sz="2000" dirty="0"/>
              <a:t>Nutzen Sie Analyseinstrumente wie eine SWOT-Analyse, um die Marktchancen mit Ihren persönlichen Motivationen und den einzigartigen Stärken, die Sie identifiziert haben, abzugleichen.</a:t>
            </a:r>
          </a:p>
          <a:p>
            <a:pPr marL="0" indent="0"/>
            <a:endParaRPr lang="en-US" sz="2000"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Verstehen Sie Ihr Wettbewerbsumfeld</a:t>
            </a:r>
            <a:endParaRPr lang="en-US" dirty="0">
              <a:solidFill>
                <a:schemeClr val="bg1"/>
              </a:solidFill>
            </a:endParaRPr>
          </a:p>
        </p:txBody>
      </p:sp>
      <p:pic>
        <p:nvPicPr>
          <p:cNvPr id="9" name="Picture 8">
            <a:extLst>
              <a:ext uri="{FF2B5EF4-FFF2-40B4-BE49-F238E27FC236}">
                <a16:creationId xmlns:a16="http://schemas.microsoft.com/office/drawing/2014/main" id="{C1EC6508-9EE4-565B-05D4-3C8AB56C9F7B}"/>
              </a:ext>
            </a:extLst>
          </p:cNvPr>
          <p:cNvPicPr>
            <a:picLocks noChangeAspect="1"/>
          </p:cNvPicPr>
          <p:nvPr/>
        </p:nvPicPr>
        <p:blipFill>
          <a:blip r:embed="rId2"/>
          <a:stretch>
            <a:fillRect/>
          </a:stretch>
        </p:blipFill>
        <p:spPr>
          <a:xfrm>
            <a:off x="6731877" y="1731752"/>
            <a:ext cx="3919273" cy="3919273"/>
          </a:xfrm>
          <a:prstGeom prst="rect">
            <a:avLst/>
          </a:prstGeom>
        </p:spPr>
      </p:pic>
    </p:spTree>
    <p:extLst>
      <p:ext uri="{BB962C8B-B14F-4D97-AF65-F5344CB8AC3E}">
        <p14:creationId xmlns:p14="http://schemas.microsoft.com/office/powerpoint/2010/main" val="1420569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2800" i="0" u="none" strike="noStrike" dirty="0">
                <a:solidFill>
                  <a:schemeClr val="bg1"/>
                </a:solidFill>
                <a:effectLst/>
              </a:rPr>
              <a:t>Beispiel für eine SWOT-Analyse in der Praxis</a:t>
            </a:r>
            <a:endParaRPr lang="en-US" sz="2800" dirty="0">
              <a:solidFill>
                <a:schemeClr val="bg1"/>
              </a:solidFill>
            </a:endParaRPr>
          </a:p>
        </p:txBody>
      </p:sp>
      <p:sp>
        <p:nvSpPr>
          <p:cNvPr id="6" name="Text Placeholder 5">
            <a:extLst>
              <a:ext uri="{FF2B5EF4-FFF2-40B4-BE49-F238E27FC236}">
                <a16:creationId xmlns:a16="http://schemas.microsoft.com/office/drawing/2014/main" id="{19B22BD5-C8F4-FDAA-886F-24DE2E457DD8}"/>
              </a:ext>
            </a:extLst>
          </p:cNvPr>
          <p:cNvSpPr>
            <a:spLocks noGrp="1"/>
          </p:cNvSpPr>
          <p:nvPr>
            <p:ph type="body" sz="quarter" idx="18"/>
          </p:nvPr>
        </p:nvSpPr>
        <p:spPr>
          <a:xfrm>
            <a:off x="666405" y="1502716"/>
            <a:ext cx="10206225" cy="1539760"/>
          </a:xfrm>
        </p:spPr>
        <p:txBody>
          <a:bodyPr/>
          <a:lstStyle/>
          <a:p>
            <a:r>
              <a:rPr lang="en-GB" sz="1800" b="1" dirty="0"/>
              <a:t>Name des Unternehmens</a:t>
            </a:r>
            <a:r>
              <a:rPr lang="en-GB" sz="1800" dirty="0"/>
              <a:t>: Grüne Bissen</a:t>
            </a:r>
          </a:p>
          <a:p>
            <a:pPr marL="0" indent="0"/>
            <a:r>
              <a:rPr lang="en-GB" sz="1800" b="1" dirty="0"/>
              <a:t> Die Geschäftsidee</a:t>
            </a:r>
            <a:r>
              <a:rPr lang="en-GB" sz="1800" dirty="0"/>
              <a:t>: Grüne Bissen ist ein Start-up-Unternehmen, das seinen Kunden eine monatliche Abo-Box mit veganen Snacks liefert und die Produkte von ethischen Produzenten bezieht.</a:t>
            </a:r>
            <a:endParaRPr lang="en-IE" sz="1800" dirty="0"/>
          </a:p>
        </p:txBody>
      </p:sp>
      <p:sp>
        <p:nvSpPr>
          <p:cNvPr id="8" name="TextBox 7">
            <a:extLst>
              <a:ext uri="{FF2B5EF4-FFF2-40B4-BE49-F238E27FC236}">
                <a16:creationId xmlns:a16="http://schemas.microsoft.com/office/drawing/2014/main" id="{23F49FC4-587D-702C-9B0A-AD74887C64D5}"/>
              </a:ext>
            </a:extLst>
          </p:cNvPr>
          <p:cNvSpPr txBox="1"/>
          <p:nvPr/>
        </p:nvSpPr>
        <p:spPr>
          <a:xfrm>
            <a:off x="1245375" y="2727217"/>
            <a:ext cx="9385519" cy="2308324"/>
          </a:xfrm>
          <a:prstGeom prst="rect">
            <a:avLst/>
          </a:prstGeom>
          <a:solidFill>
            <a:srgbClr val="47B5C8"/>
          </a:solidFill>
        </p:spPr>
        <p:txBody>
          <a:bodyPr wrap="square">
            <a:spAutoFit/>
          </a:bodyPr>
          <a:lstStyle/>
          <a:p>
            <a:r>
              <a:rPr lang="en-GB" b="1" dirty="0">
                <a:solidFill>
                  <a:schemeClr val="bg1"/>
                </a:solidFill>
              </a:rPr>
              <a:t> Stärken:</a:t>
            </a:r>
            <a:endParaRPr lang="en-GB" dirty="0">
              <a:solidFill>
                <a:schemeClr val="bg1"/>
              </a:solidFill>
            </a:endParaRPr>
          </a:p>
          <a:p>
            <a:pPr marL="285750" indent="-285750">
              <a:buFont typeface="Arial" panose="020B0604020202020204" pitchFamily="34" charset="0"/>
              <a:buChar char="•"/>
            </a:pPr>
            <a:r>
              <a:rPr lang="en-GB" b="1" dirty="0">
                <a:solidFill>
                  <a:schemeClr val="bg1"/>
                </a:solidFill>
              </a:rPr>
              <a:t>Einzigartiges Produktangebot</a:t>
            </a:r>
            <a:r>
              <a:rPr lang="en-GB" dirty="0">
                <a:solidFill>
                  <a:schemeClr val="bg1"/>
                </a:solidFill>
              </a:rPr>
              <a:t>: Bietet eine kuratierte Auswahl hochwertiger veganer Snacks, die gesundheitsbewusste Verbraucher und ethische Esser ansprechen. Sie schmecken großartig. </a:t>
            </a:r>
          </a:p>
          <a:p>
            <a:pPr marL="285750" indent="-285750">
              <a:buFont typeface="Arial" panose="020B0604020202020204" pitchFamily="34" charset="0"/>
              <a:buChar char="•"/>
            </a:pPr>
            <a:r>
              <a:rPr lang="en-GB" b="1" dirty="0">
                <a:solidFill>
                  <a:schemeClr val="bg1"/>
                </a:solidFill>
              </a:rPr>
              <a:t>Persönliche Geschichte des Gründers</a:t>
            </a:r>
            <a:r>
              <a:rPr lang="en-GB" dirty="0">
                <a:solidFill>
                  <a:schemeClr val="bg1"/>
                </a:solidFill>
              </a:rPr>
              <a:t>: Die Gründerin ist eine bekannte vegane Köchin und Verfechterin einer nachhaltigen Lebensweise, was ihr Glaubwürdigkeit und eine persönliche Note verleiht, die bei der Zielgruppe gut ankommt.</a:t>
            </a:r>
          </a:p>
          <a:p>
            <a:pPr marL="285750" indent="-285750">
              <a:buFont typeface="Arial" panose="020B0604020202020204" pitchFamily="34" charset="0"/>
              <a:buChar char="•"/>
            </a:pPr>
            <a:r>
              <a:rPr lang="en-GB" b="1" dirty="0">
                <a:solidFill>
                  <a:schemeClr val="bg1"/>
                </a:solidFill>
              </a:rPr>
              <a:t>Starke Beziehungen zu den Erzeugern</a:t>
            </a:r>
            <a:r>
              <a:rPr lang="en-GB" dirty="0">
                <a:solidFill>
                  <a:schemeClr val="bg1"/>
                </a:solidFill>
              </a:rPr>
              <a:t>: Partnerschaften mit lokalen Bauernhöfen und Kleinerzeugern gewährleisten ein einzigartiges und hochwertiges Produktangebot</a:t>
            </a:r>
          </a:p>
        </p:txBody>
      </p:sp>
    </p:spTree>
    <p:extLst>
      <p:ext uri="{BB962C8B-B14F-4D97-AF65-F5344CB8AC3E}">
        <p14:creationId xmlns:p14="http://schemas.microsoft.com/office/powerpoint/2010/main" val="4134669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Beispiel für eine SWOT-Analyse in der Praxis</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2893100"/>
          </a:xfrm>
          <a:prstGeom prst="rect">
            <a:avLst/>
          </a:prstGeom>
          <a:solidFill>
            <a:srgbClr val="93BCE1"/>
          </a:solidFill>
        </p:spPr>
        <p:txBody>
          <a:bodyPr wrap="square">
            <a:spAutoFit/>
          </a:bodyPr>
          <a:lstStyle/>
          <a:p>
            <a:r>
              <a:rPr lang="en-GB" sz="2000" b="1" dirty="0">
                <a:solidFill>
                  <a:srgbClr val="595959"/>
                </a:solidFill>
              </a:rPr>
              <a:t>Schwachstellen</a:t>
            </a:r>
          </a:p>
          <a:p>
            <a:pPr marL="342900" indent="-342900">
              <a:buFont typeface="Arial" panose="020B0604020202020204" pitchFamily="34" charset="0"/>
              <a:buChar char="•"/>
            </a:pPr>
            <a:r>
              <a:rPr lang="en-GB" b="1" dirty="0">
                <a:solidFill>
                  <a:srgbClr val="595959"/>
                </a:solidFill>
              </a:rPr>
              <a:t>Begrenztes Budget für Marketing: </a:t>
            </a:r>
            <a:r>
              <a:rPr lang="en-GB" dirty="0">
                <a:solidFill>
                  <a:srgbClr val="595959"/>
                </a:solidFill>
              </a:rPr>
              <a:t>Als Start-up-Unternehmen </a:t>
            </a:r>
            <a:r>
              <a:rPr lang="en-GB" dirty="0" err="1">
                <a:solidFill>
                  <a:srgbClr val="595959"/>
                </a:solidFill>
              </a:rPr>
              <a:t>verfügt</a:t>
            </a:r>
            <a:r>
              <a:rPr lang="en-GB" dirty="0">
                <a:solidFill>
                  <a:srgbClr val="595959"/>
                </a:solidFill>
              </a:rPr>
              <a:t> Grüne Bissen nur über begrenzte Mittel, um in umfangreiche Marketingkampagnen zu investieren, was die Marktdurchdringung und den Bekanntheitsgrad der Marke verlangsamen kann.</a:t>
            </a:r>
          </a:p>
          <a:p>
            <a:pPr marL="342900" indent="-342900">
              <a:buFont typeface="Arial" panose="020B0604020202020204" pitchFamily="34" charset="0"/>
              <a:buChar char="•"/>
            </a:pPr>
            <a:r>
              <a:rPr lang="en-GB" b="1" dirty="0">
                <a:solidFill>
                  <a:srgbClr val="595959"/>
                </a:solidFill>
              </a:rPr>
              <a:t>Komplexität der Lieferkette: </a:t>
            </a:r>
            <a:r>
              <a:rPr lang="en-GB" dirty="0">
                <a:solidFill>
                  <a:srgbClr val="595959"/>
                </a:solidFill>
              </a:rPr>
              <a:t>Die Abhängigkeit von mehreren kleinen Herstellern kann zu potenziellen Problemen in der Lieferkette führen, einschließlich uneinheitlicher Produktverfügbarkeit und Lieferverzögerungen.</a:t>
            </a:r>
          </a:p>
          <a:p>
            <a:pPr marL="342900" indent="-342900">
              <a:buFont typeface="Arial" panose="020B0604020202020204" pitchFamily="34" charset="0"/>
              <a:buChar char="•"/>
            </a:pPr>
            <a:r>
              <a:rPr lang="en-GB" b="1" dirty="0">
                <a:solidFill>
                  <a:srgbClr val="595959"/>
                </a:solidFill>
              </a:rPr>
              <a:t>Hohe Produktkosten: </a:t>
            </a:r>
            <a:r>
              <a:rPr lang="en-GB" dirty="0">
                <a:solidFill>
                  <a:srgbClr val="595959"/>
                </a:solidFill>
              </a:rPr>
              <a:t>Die Beschaffung ethisch erzeugter, hochwertiger Zutaten ist oft mit höheren Kosten verbunden, die an die Kunden weitergegeben werden müssen, was die Marktbasis einschränken kann.</a:t>
            </a:r>
          </a:p>
        </p:txBody>
      </p:sp>
    </p:spTree>
    <p:extLst>
      <p:ext uri="{BB962C8B-B14F-4D97-AF65-F5344CB8AC3E}">
        <p14:creationId xmlns:p14="http://schemas.microsoft.com/office/powerpoint/2010/main" val="1228613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2800" i="0" u="none" strike="noStrike" dirty="0">
                <a:solidFill>
                  <a:schemeClr val="bg1"/>
                </a:solidFill>
                <a:effectLst/>
              </a:rPr>
              <a:t>Beispiel für eine SWOT-Analyse in der Praxis</a:t>
            </a:r>
            <a:endParaRPr lang="en-US" sz="2800"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2616101"/>
          </a:xfrm>
          <a:prstGeom prst="rect">
            <a:avLst/>
          </a:prstGeom>
          <a:solidFill>
            <a:schemeClr val="accent3">
              <a:lumMod val="60000"/>
              <a:lumOff val="40000"/>
            </a:schemeClr>
          </a:solidFill>
        </p:spPr>
        <p:txBody>
          <a:bodyPr wrap="square">
            <a:spAutoFit/>
          </a:bodyPr>
          <a:lstStyle/>
          <a:p>
            <a:r>
              <a:rPr lang="en-GB" sz="2000" b="1" dirty="0">
                <a:solidFill>
                  <a:srgbClr val="595959"/>
                </a:solidFill>
              </a:rPr>
              <a:t>Möglichkeiten </a:t>
            </a:r>
          </a:p>
          <a:p>
            <a:pPr marL="342900" indent="-342900">
              <a:buFont typeface="Arial" panose="020B0604020202020204" pitchFamily="34" charset="0"/>
              <a:buChar char="•"/>
            </a:pPr>
            <a:r>
              <a:rPr lang="en-GB" b="1" dirty="0">
                <a:solidFill>
                  <a:srgbClr val="595959"/>
                </a:solidFill>
              </a:rPr>
              <a:t>Wachsender Markt für vegane Produkte: </a:t>
            </a:r>
            <a:r>
              <a:rPr lang="en-GB" dirty="0">
                <a:solidFill>
                  <a:srgbClr val="595959"/>
                </a:solidFill>
              </a:rPr>
              <a:t>Die Nachfrage nach veganen und pflanzlichen Produkten steigt weltweit und bietet einen wachsenden Markt, den es zu erschließen gilt.</a:t>
            </a:r>
          </a:p>
          <a:p>
            <a:pPr marL="342900" indent="-342900">
              <a:buFont typeface="Arial" panose="020B0604020202020204" pitchFamily="34" charset="0"/>
              <a:buChar char="•"/>
            </a:pPr>
            <a:r>
              <a:rPr lang="en-GB" b="1" dirty="0">
                <a:solidFill>
                  <a:srgbClr val="595959"/>
                </a:solidFill>
              </a:rPr>
              <a:t>Ausweitung auf andere Nischen: </a:t>
            </a:r>
            <a:r>
              <a:rPr lang="en-GB" dirty="0">
                <a:solidFill>
                  <a:srgbClr val="595959"/>
                </a:solidFill>
              </a:rPr>
              <a:t>Mögliche Erweiterung des Produktangebots um vegane Mahlzeitensets, umweltfreundliche Verpackungslösungen oder sogar die Eröffnung eines veganen Cafés oder Einzelhandelsgeschäfts.</a:t>
            </a:r>
          </a:p>
          <a:p>
            <a:pPr marL="342900" indent="-342900">
              <a:buFont typeface="Arial" panose="020B0604020202020204" pitchFamily="34" charset="0"/>
              <a:buChar char="•"/>
            </a:pPr>
            <a:r>
              <a:rPr lang="en-GB" b="1" dirty="0">
                <a:solidFill>
                  <a:srgbClr val="595959"/>
                </a:solidFill>
              </a:rPr>
              <a:t>Partnerschaften: </a:t>
            </a:r>
            <a:r>
              <a:rPr lang="en-GB" dirty="0">
                <a:solidFill>
                  <a:srgbClr val="595959"/>
                </a:solidFill>
              </a:rPr>
              <a:t>Möglichkeit zur Zusammenarbeit mit etablierten Lebensmittel- und Gesundheitseinzelhändlern, um ein breiteres Publikum zu erreichen und an Glaubwürdigkeit zu gewinnen.</a:t>
            </a:r>
          </a:p>
        </p:txBody>
      </p:sp>
    </p:spTree>
    <p:extLst>
      <p:ext uri="{BB962C8B-B14F-4D97-AF65-F5344CB8AC3E}">
        <p14:creationId xmlns:p14="http://schemas.microsoft.com/office/powerpoint/2010/main" val="2479802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2800" i="0" u="none" strike="noStrike" dirty="0">
                <a:solidFill>
                  <a:schemeClr val="bg1"/>
                </a:solidFill>
                <a:effectLst/>
              </a:rPr>
              <a:t>Beispiel für eine SWOT-Analyse in der Praxis</a:t>
            </a:r>
            <a:endParaRPr lang="en-US" sz="2800"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2062103"/>
          </a:xfrm>
          <a:prstGeom prst="rect">
            <a:avLst/>
          </a:prstGeom>
          <a:solidFill>
            <a:srgbClr val="EEB4A4"/>
          </a:solidFill>
        </p:spPr>
        <p:txBody>
          <a:bodyPr wrap="square">
            <a:spAutoFit/>
          </a:bodyPr>
          <a:lstStyle/>
          <a:p>
            <a:r>
              <a:rPr lang="en-GB" sz="2000" b="1" dirty="0">
                <a:solidFill>
                  <a:srgbClr val="595959"/>
                </a:solidFill>
              </a:rPr>
              <a:t>Bedrohungen</a:t>
            </a:r>
          </a:p>
          <a:p>
            <a:r>
              <a:rPr lang="en-GB" b="1" dirty="0">
                <a:solidFill>
                  <a:srgbClr val="595959"/>
                </a:solidFill>
              </a:rPr>
              <a:t>Der Wettbewerb: </a:t>
            </a:r>
            <a:r>
              <a:rPr lang="en-GB" dirty="0">
                <a:solidFill>
                  <a:srgbClr val="595959"/>
                </a:solidFill>
              </a:rPr>
              <a:t>Der Markt für vegane Produkte wird zunehmend überfüllt, da viele neue Marktteilnehmer und etablierte Anbieter ihr veganes Angebot erweitern.</a:t>
            </a:r>
          </a:p>
          <a:p>
            <a:r>
              <a:rPr lang="en-GB" b="1" dirty="0">
                <a:solidFill>
                  <a:srgbClr val="595959"/>
                </a:solidFill>
              </a:rPr>
              <a:t>Wirtschaftlicher Abschwung: </a:t>
            </a:r>
            <a:r>
              <a:rPr lang="en-GB" dirty="0">
                <a:solidFill>
                  <a:srgbClr val="595959"/>
                </a:solidFill>
              </a:rPr>
              <a:t>Wirtschaftliche Instabilität kann dazu führen, dass Verbraucher bei nicht unbedingt notwendigen Anschaffungen wie Abonnementdiensten Abstriche machen.</a:t>
            </a:r>
          </a:p>
          <a:p>
            <a:r>
              <a:rPr lang="en-GB" b="1" dirty="0">
                <a:solidFill>
                  <a:srgbClr val="595959"/>
                </a:solidFill>
              </a:rPr>
              <a:t>Änderungen der Verbraucherpräferenzen: </a:t>
            </a:r>
            <a:r>
              <a:rPr lang="en-GB" dirty="0">
                <a:solidFill>
                  <a:srgbClr val="595959"/>
                </a:solidFill>
              </a:rPr>
              <a:t>Verschiebungen in den Verbraucherpräferenzen oder ein Rückgang der Popularität des veganen Lebensstils könnten die Nachfrage beeinträchtigen.</a:t>
            </a:r>
          </a:p>
        </p:txBody>
      </p:sp>
    </p:spTree>
    <p:extLst>
      <p:ext uri="{BB962C8B-B14F-4D97-AF65-F5344CB8AC3E}">
        <p14:creationId xmlns:p14="http://schemas.microsoft.com/office/powerpoint/2010/main" val="3802221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GB" b="1" dirty="0">
                <a:solidFill>
                  <a:srgbClr val="D9552F"/>
                </a:solidFill>
              </a:rPr>
              <a:t>3. Wettbewerber-Analyse</a:t>
            </a:r>
            <a:endParaRPr lang="en-GB" dirty="0">
              <a:solidFill>
                <a:srgbClr val="D9552F"/>
              </a:solidFill>
            </a:endParaRPr>
          </a:p>
          <a:p>
            <a:pPr marL="0" indent="0"/>
            <a:r>
              <a:rPr lang="en-GB" dirty="0"/>
              <a:t>Identifizieren und bewerten Sie direkte und indirekte Konkurrenten und konzentrieren Sie sich darauf, wie deren Angebote im Vergleich zu den einzigartigen Eigenschaften, die Sie auf den Markt bringen, abschneiden.</a:t>
            </a:r>
          </a:p>
          <a:p>
            <a:pPr marL="0" indent="0"/>
            <a:r>
              <a:rPr lang="en-GB" b="1" dirty="0">
                <a:solidFill>
                  <a:srgbClr val="47B5C8"/>
                </a:solidFill>
              </a:rPr>
              <a:t>AKTION</a:t>
            </a:r>
          </a:p>
          <a:p>
            <a:pPr marL="0" indent="0"/>
            <a:r>
              <a:rPr lang="en-GB" dirty="0"/>
              <a:t>Analysieren Sie die Stärken und Schwächen Ihrer Konkurrenten und konzentrieren Sie sich dabei auf die Bereiche, in denen Ihre einzigartigen Stärken Ihnen einen Wettbewerbsvorteil verschaffen können.</a:t>
            </a:r>
          </a:p>
          <a:p>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Verstehen Sie Ihr Wettbewerbsumfeld</a:t>
            </a:r>
            <a:endParaRPr lang="en-US" dirty="0">
              <a:solidFill>
                <a:schemeClr val="bg1"/>
              </a:solidFill>
            </a:endParaRPr>
          </a:p>
        </p:txBody>
      </p:sp>
    </p:spTree>
    <p:extLst>
      <p:ext uri="{BB962C8B-B14F-4D97-AF65-F5344CB8AC3E}">
        <p14:creationId xmlns:p14="http://schemas.microsoft.com/office/powerpoint/2010/main" val="3653300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Beispiel für eine </a:t>
            </a:r>
            <a:r>
              <a:rPr lang="en-GB" dirty="0">
                <a:solidFill>
                  <a:schemeClr val="bg1"/>
                </a:solidFill>
              </a:rPr>
              <a:t>Wettbewerberanalyse</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4401205"/>
          </a:xfrm>
          <a:prstGeom prst="rect">
            <a:avLst/>
          </a:prstGeom>
          <a:noFill/>
        </p:spPr>
        <p:txBody>
          <a:bodyPr wrap="square">
            <a:spAutoFit/>
          </a:bodyPr>
          <a:lstStyle/>
          <a:p>
            <a:r>
              <a:rPr lang="en-GB" sz="2000" b="1" dirty="0">
                <a:solidFill>
                  <a:srgbClr val="595959"/>
                </a:solidFill>
              </a:rPr>
              <a:t>Wettbewerber 1: VeggieCrunch-Abonnements.  </a:t>
            </a:r>
            <a:r>
              <a:rPr lang="en-GB" sz="2000" dirty="0">
                <a:solidFill>
                  <a:srgbClr val="595959"/>
                </a:solidFill>
              </a:rPr>
              <a:t>Ein gut etablierter landesweiter Abo-Service, der eine Vielzahl veganer Snacks anbietet.</a:t>
            </a:r>
          </a:p>
          <a:p>
            <a:r>
              <a:rPr lang="en-GB" sz="2000" b="1" dirty="0">
                <a:solidFill>
                  <a:srgbClr val="595959"/>
                </a:solidFill>
              </a:rPr>
              <a:t>Stärken</a:t>
            </a:r>
            <a:r>
              <a:rPr lang="en-GB" sz="2000" dirty="0">
                <a:solidFill>
                  <a:srgbClr val="595959"/>
                </a:solidFill>
              </a:rPr>
              <a:t>:</a:t>
            </a:r>
          </a:p>
          <a:p>
            <a:pPr marL="742950" lvl="1" indent="-285750">
              <a:buFont typeface="Arial" panose="020B0604020202020204" pitchFamily="34" charset="0"/>
              <a:buChar char="•"/>
            </a:pPr>
            <a:r>
              <a:rPr lang="en-GB" sz="2000" b="1" dirty="0">
                <a:solidFill>
                  <a:srgbClr val="595959"/>
                </a:solidFill>
              </a:rPr>
              <a:t>Markenbekanntheit</a:t>
            </a:r>
            <a:r>
              <a:rPr lang="en-GB" sz="2000" dirty="0">
                <a:solidFill>
                  <a:srgbClr val="595959"/>
                </a:solidFill>
              </a:rPr>
              <a:t>: </a:t>
            </a:r>
            <a:r>
              <a:rPr lang="en-GB" sz="2000" dirty="0" err="1">
                <a:solidFill>
                  <a:srgbClr val="595959"/>
                </a:solidFill>
              </a:rPr>
              <a:t>VeggieCrunch </a:t>
            </a:r>
            <a:r>
              <a:rPr lang="en-GB" sz="2000" dirty="0">
                <a:solidFill>
                  <a:srgbClr val="595959"/>
                </a:solidFill>
              </a:rPr>
              <a:t>hat eine starke Marktpräsenz und einen hohen Bekanntheitsgrad </a:t>
            </a:r>
            <a:r>
              <a:rPr lang="en-GB" sz="2000" b="1" dirty="0">
                <a:solidFill>
                  <a:srgbClr val="595959"/>
                </a:solidFill>
              </a:rPr>
              <a:t>Marketingbudget</a:t>
            </a:r>
            <a:r>
              <a:rPr lang="en-GB" sz="2000" dirty="0">
                <a:solidFill>
                  <a:srgbClr val="595959"/>
                </a:solidFill>
              </a:rPr>
              <a:t>: Erhebliche Marketingressourcen, die häufige, wirkungsvolle Werbekampagnen ermöglichen.</a:t>
            </a:r>
          </a:p>
          <a:p>
            <a:pPr marL="742950" lvl="1" indent="-285750">
              <a:buFont typeface="Arial" panose="020B0604020202020204" pitchFamily="34" charset="0"/>
              <a:buChar char="•"/>
            </a:pPr>
            <a:r>
              <a:rPr lang="en-GB" sz="2000" b="1" dirty="0">
                <a:solidFill>
                  <a:srgbClr val="595959"/>
                </a:solidFill>
              </a:rPr>
              <a:t>Vertriebsnetz</a:t>
            </a:r>
            <a:r>
              <a:rPr lang="en-GB" sz="2000" dirty="0">
                <a:solidFill>
                  <a:srgbClr val="595959"/>
                </a:solidFill>
              </a:rPr>
              <a:t>: Ein ausgedehntes Vertriebsnetz in allen größeren städtischen Zentren.</a:t>
            </a:r>
          </a:p>
          <a:p>
            <a:r>
              <a:rPr lang="en-GB" sz="2000" b="1" dirty="0">
                <a:solidFill>
                  <a:srgbClr val="595959"/>
                </a:solidFill>
              </a:rPr>
              <a:t>Schwachstellen</a:t>
            </a:r>
            <a:r>
              <a:rPr lang="en-GB" sz="2000" dirty="0">
                <a:solidFill>
                  <a:srgbClr val="595959"/>
                </a:solidFill>
              </a:rPr>
              <a:t>:</a:t>
            </a:r>
          </a:p>
          <a:p>
            <a:pPr marL="742950" lvl="1" indent="-285750">
              <a:buFont typeface="Arial" panose="020B0604020202020204" pitchFamily="34" charset="0"/>
              <a:buChar char="•"/>
            </a:pPr>
            <a:r>
              <a:rPr lang="en-GB" sz="2000" b="1" dirty="0">
                <a:solidFill>
                  <a:srgbClr val="595959"/>
                </a:solidFill>
              </a:rPr>
              <a:t>Allgemeine Produktpalette</a:t>
            </a:r>
            <a:r>
              <a:rPr lang="en-GB" sz="2000" dirty="0">
                <a:solidFill>
                  <a:srgbClr val="595959"/>
                </a:solidFill>
              </a:rPr>
              <a:t>: Obwohl die Produktpalette sehr umfangreich ist, ist sie allgemein gehalten und ähnelt dem, was im normalen Einzelhandel erhältlich ist.</a:t>
            </a:r>
          </a:p>
          <a:p>
            <a:pPr marL="742950" lvl="1" indent="-285750">
              <a:buFont typeface="Arial" panose="020B0604020202020204" pitchFamily="34" charset="0"/>
              <a:buChar char="•"/>
            </a:pPr>
            <a:r>
              <a:rPr lang="en-GB" sz="2000" b="1" dirty="0">
                <a:solidFill>
                  <a:srgbClr val="595959"/>
                </a:solidFill>
              </a:rPr>
              <a:t>Weniger Fokus auf lokale Produkte</a:t>
            </a:r>
            <a:r>
              <a:rPr lang="en-GB" sz="2000" dirty="0">
                <a:solidFill>
                  <a:srgbClr val="595959"/>
                </a:solidFill>
              </a:rPr>
              <a:t>: Begrenzte Zusammenarbeit mit lokalen Erzeugern, mehr Konzentration auf vegane Mainstream-Produkte.</a:t>
            </a:r>
          </a:p>
          <a:p>
            <a:pPr marL="742950" lvl="1" indent="-285750">
              <a:buFont typeface="Arial" panose="020B0604020202020204" pitchFamily="34" charset="0"/>
              <a:buChar char="•"/>
            </a:pPr>
            <a:r>
              <a:rPr lang="en-GB" sz="2000" b="1" dirty="0">
                <a:solidFill>
                  <a:srgbClr val="595959"/>
                </a:solidFill>
              </a:rPr>
              <a:t>Beschwerden über den Kundendienst</a:t>
            </a:r>
            <a:r>
              <a:rPr lang="en-GB" sz="2000" dirty="0">
                <a:solidFill>
                  <a:srgbClr val="595959"/>
                </a:solidFill>
              </a:rPr>
              <a:t>: Es wurden einige wiederkehrende Probleme mit dem Kundendienst festgestellt, die die Zufriedenheit der Verbraucher beeinträchtigen.</a:t>
            </a:r>
          </a:p>
        </p:txBody>
      </p:sp>
    </p:spTree>
    <p:extLst>
      <p:ext uri="{BB962C8B-B14F-4D97-AF65-F5344CB8AC3E}">
        <p14:creationId xmlns:p14="http://schemas.microsoft.com/office/powerpoint/2010/main" val="1236974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Beispiel für eine </a:t>
            </a:r>
            <a:r>
              <a:rPr lang="en-GB" dirty="0">
                <a:solidFill>
                  <a:schemeClr val="bg1"/>
                </a:solidFill>
              </a:rPr>
              <a:t>Wettbewerberanalyse</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4401205"/>
          </a:xfrm>
          <a:prstGeom prst="rect">
            <a:avLst/>
          </a:prstGeom>
          <a:noFill/>
        </p:spPr>
        <p:txBody>
          <a:bodyPr wrap="square">
            <a:spAutoFit/>
          </a:bodyPr>
          <a:lstStyle/>
          <a:p>
            <a:r>
              <a:rPr lang="en-GB" b="1" dirty="0">
                <a:solidFill>
                  <a:srgbClr val="595959"/>
                </a:solidFill>
              </a:rPr>
              <a:t>Mitbewerber 2: </a:t>
            </a:r>
            <a:r>
              <a:rPr lang="en-IE" b="1" dirty="0" err="1">
                <a:solidFill>
                  <a:srgbClr val="595959"/>
                </a:solidFill>
              </a:rPr>
              <a:t>EcoSnackBox</a:t>
            </a:r>
            <a:r>
              <a:rPr lang="en-GB" b="1" dirty="0">
                <a:solidFill>
                  <a:srgbClr val="595959"/>
                </a:solidFill>
              </a:rPr>
              <a:t>. </a:t>
            </a:r>
            <a:r>
              <a:rPr lang="en-GB" dirty="0">
                <a:solidFill>
                  <a:srgbClr val="595959"/>
                </a:solidFill>
              </a:rPr>
              <a:t>Ein Nischen-Startup, das sich auf umweltfreundliche, abfallfreie Verpackungen mit einer Vielzahl von veganen Snacks konzentriert.</a:t>
            </a:r>
          </a:p>
          <a:p>
            <a:r>
              <a:rPr lang="en-GB" b="1" dirty="0">
                <a:solidFill>
                  <a:srgbClr val="595959"/>
                </a:solidFill>
              </a:rPr>
              <a:t>Stärken</a:t>
            </a:r>
            <a:r>
              <a:rPr lang="en-GB" dirty="0">
                <a:solidFill>
                  <a:srgbClr val="595959"/>
                </a:solidFill>
              </a:rPr>
              <a:t>:</a:t>
            </a:r>
          </a:p>
          <a:p>
            <a:pPr marL="342900" indent="-342900">
              <a:buFont typeface="Arial" panose="020B0604020202020204" pitchFamily="34" charset="0"/>
              <a:buChar char="•"/>
            </a:pPr>
            <a:r>
              <a:rPr lang="en-GB" b="1" dirty="0">
                <a:solidFill>
                  <a:srgbClr val="595959"/>
                </a:solidFill>
              </a:rPr>
              <a:t>Umweltbewusstes Branding: </a:t>
            </a:r>
            <a:r>
              <a:rPr lang="en-GB" dirty="0">
                <a:solidFill>
                  <a:srgbClr val="595959"/>
                </a:solidFill>
              </a:rPr>
              <a:t>Starke Anziehungskraft auf umweltbewusste Verbraucher aufgrund seines Engagements für abfallfreie Verpackungen.</a:t>
            </a:r>
          </a:p>
          <a:p>
            <a:pPr marL="342900" indent="-342900">
              <a:buFont typeface="Arial" panose="020B0604020202020204" pitchFamily="34" charset="0"/>
              <a:buChar char="•"/>
            </a:pPr>
            <a:r>
              <a:rPr lang="en-GB" b="1" dirty="0">
                <a:solidFill>
                  <a:srgbClr val="595959"/>
                </a:solidFill>
              </a:rPr>
              <a:t>Innovative Verpackungslösungen: </a:t>
            </a:r>
            <a:r>
              <a:rPr lang="en-GB" dirty="0">
                <a:solidFill>
                  <a:srgbClr val="595959"/>
                </a:solidFill>
              </a:rPr>
              <a:t>Die Verwendung von biologisch abbaubaren und wiederverwendbaren Verpackungen ist ein Unterscheidungsmerkmal auf dem Markt</a:t>
            </a:r>
          </a:p>
          <a:p>
            <a:pPr marL="342900" indent="-342900">
              <a:buFont typeface="Arial" panose="020B0604020202020204" pitchFamily="34" charset="0"/>
              <a:buChar char="•"/>
            </a:pPr>
            <a:r>
              <a:rPr lang="en-GB" b="1" dirty="0">
                <a:solidFill>
                  <a:srgbClr val="595959"/>
                </a:solidFill>
              </a:rPr>
              <a:t>Engagement für das Publikum: </a:t>
            </a:r>
            <a:r>
              <a:rPr lang="en-GB" dirty="0">
                <a:solidFill>
                  <a:srgbClr val="595959"/>
                </a:solidFill>
              </a:rPr>
              <a:t>Ausgezeichnetes Engagement in den sozialen Medien und Aufbau einer Gemeinschaft</a:t>
            </a:r>
          </a:p>
          <a:p>
            <a:pPr marL="342900" indent="-342900">
              <a:buFont typeface="Arial" panose="020B0604020202020204" pitchFamily="34" charset="0"/>
              <a:buChar char="•"/>
            </a:pPr>
            <a:endParaRPr lang="en-GB" b="1" dirty="0">
              <a:solidFill>
                <a:srgbClr val="595959"/>
              </a:solidFill>
            </a:endParaRPr>
          </a:p>
          <a:p>
            <a:r>
              <a:rPr lang="en-GB" dirty="0">
                <a:solidFill>
                  <a:srgbClr val="595959"/>
                </a:solidFill>
              </a:rPr>
              <a:t>Schwachstellen:</a:t>
            </a:r>
          </a:p>
          <a:p>
            <a:pPr marL="342900" indent="-342900">
              <a:buFont typeface="Arial" panose="020B0604020202020204" pitchFamily="34" charset="0"/>
              <a:buChar char="•"/>
            </a:pPr>
            <a:r>
              <a:rPr lang="en-GB" b="1" dirty="0">
                <a:solidFill>
                  <a:srgbClr val="595959"/>
                </a:solidFill>
              </a:rPr>
              <a:t>Höherer Preispunkt: </a:t>
            </a:r>
            <a:r>
              <a:rPr lang="en-GB" dirty="0">
                <a:solidFill>
                  <a:srgbClr val="595959"/>
                </a:solidFill>
              </a:rPr>
              <a:t>Die Konzentration auf umweltfreundliche Verpackungen und Verfahren führt zu einem höheren Preis, was einige preisbewusste Verbraucher abschrecken könnte.</a:t>
            </a:r>
          </a:p>
          <a:p>
            <a:pPr marL="342900" indent="-342900">
              <a:buFont typeface="Arial" panose="020B0604020202020204" pitchFamily="34" charset="0"/>
              <a:buChar char="•"/>
            </a:pPr>
            <a:r>
              <a:rPr lang="en-GB" b="1" dirty="0">
                <a:solidFill>
                  <a:srgbClr val="595959"/>
                </a:solidFill>
              </a:rPr>
              <a:t>Fragen der Skalierbarkeit: </a:t>
            </a:r>
            <a:r>
              <a:rPr lang="en-GB" dirty="0">
                <a:solidFill>
                  <a:srgbClr val="595959"/>
                </a:solidFill>
              </a:rPr>
              <a:t>Herausforderungen bei der Skalierung des Betriebs unter Beibehaltung der Verpflichtung zu umweltfreundlichen Praktiken.</a:t>
            </a:r>
          </a:p>
        </p:txBody>
      </p:sp>
    </p:spTree>
    <p:extLst>
      <p:ext uri="{BB962C8B-B14F-4D97-AF65-F5344CB8AC3E}">
        <p14:creationId xmlns:p14="http://schemas.microsoft.com/office/powerpoint/2010/main" val="1119361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IE" dirty="0"/>
              <a:t>Persönliche Motivation und unternehmerische Denkweise entdecken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200" dirty="0">
                <a:solidFill>
                  <a:schemeClr val="bg1"/>
                </a:solidFill>
              </a:rPr>
              <a:t>Strategische Implikationen für Grüne Bissen</a:t>
            </a:r>
            <a:endParaRPr lang="en-US" sz="3200"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844823" y="1565257"/>
            <a:ext cx="10242785" cy="4231928"/>
          </a:xfrm>
          <a:prstGeom prst="rect">
            <a:avLst/>
          </a:prstGeom>
          <a:noFill/>
        </p:spPr>
        <p:txBody>
          <a:bodyPr wrap="square">
            <a:spAutoFit/>
          </a:bodyPr>
          <a:lstStyle/>
          <a:p>
            <a:r>
              <a:rPr lang="en-GB" sz="2000" dirty="0">
                <a:solidFill>
                  <a:srgbClr val="595959"/>
                </a:solidFill>
              </a:rPr>
              <a:t>Positionierung ist der Schlüssel.  Nische ist der Schlüssel. Mit diesen Erkenntnissen kann </a:t>
            </a:r>
            <a:r>
              <a:rPr lang="en-GB" sz="2000" dirty="0" err="1">
                <a:solidFill>
                  <a:srgbClr val="595959"/>
                </a:solidFill>
              </a:rPr>
              <a:t>sich</a:t>
            </a:r>
            <a:r>
              <a:rPr lang="en-GB" sz="2000" dirty="0">
                <a:solidFill>
                  <a:srgbClr val="595959"/>
                </a:solidFill>
              </a:rPr>
              <a:t> Grüne Bissen effektiv in der Wettbewerbslandschaft positionieren. Jedes Element der Strategie - von der Beschaffung bis zum Marketing - muss sorgfältig kalkuliert werden, um sicherzustellen, dass es positiv zu den allgemeinen Unternehmenszielen und zur finanziellen Stabilität beiträgt.</a:t>
            </a:r>
          </a:p>
          <a:p>
            <a:endParaRPr lang="en-GB" sz="900" b="1" dirty="0"/>
          </a:p>
          <a:p>
            <a:r>
              <a:rPr lang="en-GB" sz="2000" b="1" dirty="0"/>
              <a:t>Unique Selling Proposition (USP)</a:t>
            </a:r>
            <a:r>
              <a:rPr lang="en-GB" sz="2000" dirty="0">
                <a:solidFill>
                  <a:srgbClr val="595959"/>
                </a:solidFill>
              </a:rPr>
              <a:t>: Heben Sie das Engagement von Grüne Bissen für lokale und ethische Beschaffung als wesentliches Unterscheidungsmerkmal zu Wettbewerbern wie </a:t>
            </a:r>
            <a:r>
              <a:rPr lang="en-GB" sz="2000" dirty="0" err="1">
                <a:solidFill>
                  <a:srgbClr val="595959"/>
                </a:solidFill>
              </a:rPr>
              <a:t>VeggieCrunch</a:t>
            </a:r>
            <a:r>
              <a:rPr lang="en-GB" sz="2000" dirty="0">
                <a:solidFill>
                  <a:srgbClr val="595959"/>
                </a:solidFill>
              </a:rPr>
              <a:t> hervor.</a:t>
            </a:r>
          </a:p>
          <a:p>
            <a:endParaRPr lang="en-GB" sz="2000" dirty="0">
              <a:solidFill>
                <a:srgbClr val="595959"/>
              </a:solidFill>
            </a:endParaRPr>
          </a:p>
          <a:p>
            <a:r>
              <a:rPr lang="en-GB" sz="2000" b="1" dirty="0"/>
              <a:t>Marketing-Schwerpunkt: </a:t>
            </a:r>
            <a:r>
              <a:rPr lang="en-GB" sz="2000" dirty="0">
                <a:solidFill>
                  <a:srgbClr val="595959"/>
                </a:solidFill>
              </a:rPr>
              <a:t>Starten Sie eine gezielte Marketingkampagne, die die Geschichte der lokalen Erzeuger und der nachhaltigen Praktiken hinter den Snacks erzählt. Dazu können Videotouren zu Bauernhöfen, Interviews mit Erzeugern und Inhalte hinter den Kulissen gehören, die die Transparenz und den Einfluss auf die Gemeinschaft betonen.</a:t>
            </a:r>
          </a:p>
          <a:p>
            <a:endParaRPr lang="en-GB" sz="2000" b="1" dirty="0"/>
          </a:p>
        </p:txBody>
      </p:sp>
    </p:spTree>
    <p:extLst>
      <p:ext uri="{BB962C8B-B14F-4D97-AF65-F5344CB8AC3E}">
        <p14:creationId xmlns:p14="http://schemas.microsoft.com/office/powerpoint/2010/main" val="1635776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2800" dirty="0">
                <a:solidFill>
                  <a:schemeClr val="bg1"/>
                </a:solidFill>
              </a:rPr>
              <a:t>Strategische Implikationen für Grüne Bissen</a:t>
            </a:r>
            <a:endParaRPr lang="en-US" sz="2800"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3477875"/>
          </a:xfrm>
          <a:prstGeom prst="rect">
            <a:avLst/>
          </a:prstGeom>
          <a:noFill/>
        </p:spPr>
        <p:txBody>
          <a:bodyPr wrap="square">
            <a:spAutoFit/>
          </a:bodyPr>
          <a:lstStyle/>
          <a:p>
            <a:r>
              <a:rPr lang="en-GB" b="1" dirty="0"/>
              <a:t>Optionen zur Personalisierung</a:t>
            </a:r>
            <a:r>
              <a:rPr lang="en-GB" dirty="0"/>
              <a:t>: </a:t>
            </a:r>
            <a:r>
              <a:rPr lang="en-GB" dirty="0">
                <a:solidFill>
                  <a:srgbClr val="595959"/>
                </a:solidFill>
              </a:rPr>
              <a:t>Bieten Sie personalisierte Boxen an, was </a:t>
            </a:r>
            <a:r>
              <a:rPr lang="en-GB" dirty="0" err="1">
                <a:solidFill>
                  <a:srgbClr val="595959"/>
                </a:solidFill>
              </a:rPr>
              <a:t>EcoSnackBox </a:t>
            </a:r>
            <a:r>
              <a:rPr lang="en-GB" dirty="0">
                <a:solidFill>
                  <a:srgbClr val="595959"/>
                </a:solidFill>
              </a:rPr>
              <a:t>und </a:t>
            </a:r>
            <a:r>
              <a:rPr lang="en-GB" dirty="0" err="1">
                <a:solidFill>
                  <a:srgbClr val="595959"/>
                </a:solidFill>
              </a:rPr>
              <a:t>VeggieCrunch </a:t>
            </a:r>
            <a:r>
              <a:rPr lang="en-GB" dirty="0">
                <a:solidFill>
                  <a:srgbClr val="595959"/>
                </a:solidFill>
              </a:rPr>
              <a:t>nicht tun, so dass die Kunden ihr Abonnement auf der Grundlage von Ernährungspräferenzen oder Snacktypen anpassen können. Beachten Sie die Auswirkungen auf die Kosten. </a:t>
            </a:r>
          </a:p>
          <a:p>
            <a:endParaRPr lang="en-GB" sz="1200" b="1" dirty="0"/>
          </a:p>
          <a:p>
            <a:r>
              <a:rPr lang="en-GB" b="1" dirty="0"/>
              <a:t>Nutzen Sie die persönliche Geschichte</a:t>
            </a:r>
            <a:r>
              <a:rPr lang="en-GB" dirty="0"/>
              <a:t>: </a:t>
            </a:r>
            <a:r>
              <a:rPr lang="en-GB" dirty="0">
                <a:solidFill>
                  <a:srgbClr val="595959"/>
                </a:solidFill>
              </a:rPr>
              <a:t>Nutzen Sie den Hintergrund der Gründerin als vegane Köchin und Verfechterin einer nachhaltigen Lebensweise, um eine authentische Markengeschichte zu schaffen. Setzen Sie auf Profilbildung durch Blogbeiträge, Podcasts und öffentliche Auftritte, die das persönliche Ethos des Gründers mit den Markenwerten von Grüne Bissen in Einklang bringen.</a:t>
            </a:r>
          </a:p>
          <a:p>
            <a:endParaRPr lang="en-GB" sz="1000" dirty="0">
              <a:solidFill>
                <a:srgbClr val="595959"/>
              </a:solidFill>
            </a:endParaRPr>
          </a:p>
          <a:p>
            <a:r>
              <a:rPr lang="en-GB" b="1" dirty="0"/>
              <a:t>Überlegener Kundenservice</a:t>
            </a:r>
            <a:r>
              <a:rPr lang="en-GB" dirty="0"/>
              <a:t>: </a:t>
            </a:r>
            <a:r>
              <a:rPr lang="en-GB" dirty="0">
                <a:solidFill>
                  <a:srgbClr val="595959"/>
                </a:solidFill>
              </a:rPr>
              <a:t>Schaffen Sie Strukturen und Ressourcen für einen außergewöhnlichen Kundenservice, indem Sie ein proaktives Supportsystem einrichten, das schnelle Reaktionszeiten, personalisierten Service und aktives Engagement in den sozialen Medien umfasst.</a:t>
            </a:r>
          </a:p>
          <a:p>
            <a:endParaRPr lang="en-GB" dirty="0">
              <a:solidFill>
                <a:srgbClr val="595959"/>
              </a:solidFill>
            </a:endParaRPr>
          </a:p>
        </p:txBody>
      </p:sp>
    </p:spTree>
    <p:extLst>
      <p:ext uri="{BB962C8B-B14F-4D97-AF65-F5344CB8AC3E}">
        <p14:creationId xmlns:p14="http://schemas.microsoft.com/office/powerpoint/2010/main" val="3950964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6470014" cy="3849918"/>
          </a:xfrm>
        </p:spPr>
        <p:txBody>
          <a:bodyPr/>
          <a:lstStyle/>
          <a:p>
            <a:r>
              <a:rPr lang="en-GB" sz="2000" b="1" dirty="0">
                <a:solidFill>
                  <a:srgbClr val="D9552F"/>
                </a:solidFill>
              </a:rPr>
              <a:t>4. </a:t>
            </a:r>
            <a:r>
              <a:rPr lang="en-IE" sz="2000" b="1" dirty="0">
                <a:solidFill>
                  <a:srgbClr val="D9552F"/>
                </a:solidFill>
              </a:rPr>
              <a:t>Kundensegmentierung</a:t>
            </a:r>
          </a:p>
          <a:p>
            <a:pPr marL="0" indent="0"/>
            <a:r>
              <a:rPr lang="en-GB" sz="2000" dirty="0"/>
              <a:t>Definieren Sie Ihr Zielpublikum genauer auf der Grundlage der Motivationen und Stärken, die bei bestimmten Kundensegmenten auf Resonanz stoßen.</a:t>
            </a:r>
          </a:p>
          <a:p>
            <a:pPr marL="0" indent="0"/>
            <a:endParaRPr lang="en-GB" sz="800" b="1" dirty="0">
              <a:solidFill>
                <a:srgbClr val="47B5C8"/>
              </a:solidFill>
            </a:endParaRPr>
          </a:p>
          <a:p>
            <a:pPr marL="0" indent="0"/>
            <a:r>
              <a:rPr lang="en-GB" sz="2000" b="1" dirty="0">
                <a:solidFill>
                  <a:srgbClr val="47B5C8"/>
                </a:solidFill>
              </a:rPr>
              <a:t>AKTION</a:t>
            </a:r>
          </a:p>
          <a:p>
            <a:pPr marL="0" indent="0"/>
            <a:r>
              <a:rPr lang="en-GB" sz="2000" dirty="0"/>
              <a:t>Führen Sie gründliche Marktforschung durch, um die Vorlieben und Probleme potenzieller Kunden zu verstehen, insbesondere diejenigen, die mit Ihren Stärken und Unternehmenswerten übereinstimmen.</a:t>
            </a:r>
          </a:p>
          <a:p>
            <a:endParaRPr lang="en-US" sz="2000"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Positionierung ist der Schlüssel</a:t>
            </a:r>
            <a:endParaRPr lang="en-US" dirty="0">
              <a:solidFill>
                <a:schemeClr val="bg1"/>
              </a:solidFill>
            </a:endParaRPr>
          </a:p>
        </p:txBody>
      </p:sp>
      <p:pic>
        <p:nvPicPr>
          <p:cNvPr id="6" name="Picture 5" descr="3D grapefruits pattern">
            <a:extLst>
              <a:ext uri="{FF2B5EF4-FFF2-40B4-BE49-F238E27FC236}">
                <a16:creationId xmlns:a16="http://schemas.microsoft.com/office/drawing/2014/main" id="{5FEE7E45-CD79-F30D-E860-600638232D3D}"/>
              </a:ext>
            </a:extLst>
          </p:cNvPr>
          <p:cNvPicPr>
            <a:picLocks noChangeAspect="1"/>
          </p:cNvPicPr>
          <p:nvPr/>
        </p:nvPicPr>
        <p:blipFill>
          <a:blip r:embed="rId2"/>
          <a:stretch>
            <a:fillRect/>
          </a:stretch>
        </p:blipFill>
        <p:spPr>
          <a:xfrm>
            <a:off x="7337537" y="2242268"/>
            <a:ext cx="3560510" cy="2373464"/>
          </a:xfrm>
          <a:prstGeom prst="rect">
            <a:avLst/>
          </a:prstGeom>
        </p:spPr>
      </p:pic>
    </p:spTree>
    <p:extLst>
      <p:ext uri="{BB962C8B-B14F-4D97-AF65-F5344CB8AC3E}">
        <p14:creationId xmlns:p14="http://schemas.microsoft.com/office/powerpoint/2010/main" val="3674046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59670" y="1797423"/>
            <a:ext cx="7348511" cy="3849918"/>
          </a:xfrm>
        </p:spPr>
        <p:txBody>
          <a:bodyPr/>
          <a:lstStyle/>
          <a:p>
            <a:r>
              <a:rPr lang="en-GB" dirty="0"/>
              <a:t>Es gibt eine Theorie.  Man kann im Geschäftsleben nicht erfolgreich sein, wenn man nicht sehr neugierig auf andere Menschen ist.</a:t>
            </a:r>
            <a:endParaRPr lang="en-IE" dirty="0"/>
          </a:p>
          <a:p>
            <a:pPr algn="ctr"/>
            <a:r>
              <a:rPr lang="en-GB" sz="2000" b="0" i="1" dirty="0">
                <a:solidFill>
                  <a:srgbClr val="47B5C8"/>
                </a:solidFill>
                <a:effectLst/>
                <a:latin typeface="Merriweather"/>
              </a:rPr>
              <a:t>"Genieße jeden Schritt, den du machst. Wenn du neugierig bist, gibt es im Hintergrund deines täglichen Lebens immer etwas Neues zu entdecken."</a:t>
            </a:r>
            <a:br>
              <a:rPr lang="en-GB" dirty="0"/>
            </a:br>
            <a:r>
              <a:rPr lang="en-GB" b="1" i="0" dirty="0">
                <a:effectLst/>
              </a:rPr>
              <a:t>- Roy T. Bennett, </a:t>
            </a:r>
            <a:r>
              <a:rPr lang="en-GB" b="1" i="0" u="none" strike="noStrike" dirty="0">
                <a:effectLst/>
                <a:hlinkClick r:id="rId2">
                  <a:extLst>
                    <a:ext uri="{A12FA001-AC4F-418D-AE19-62706E023703}">
                      <ahyp:hlinkClr xmlns:ahyp="http://schemas.microsoft.com/office/drawing/2018/hyperlinkcolor" val="tx"/>
                    </a:ext>
                  </a:extLst>
                </a:hlinkClick>
              </a:rPr>
              <a:t>Das Licht im Herzen</a:t>
            </a:r>
            <a:endParaRPr lang="en-GB" b="1" i="0" u="none" strike="noStrike" dirty="0">
              <a:effectLst/>
            </a:endParaRPr>
          </a:p>
          <a:p>
            <a:pPr algn="ctr"/>
            <a:endParaRPr lang="en-GB" b="1" dirty="0"/>
          </a:p>
          <a:p>
            <a:pPr algn="ctr"/>
            <a:r>
              <a:rPr lang="en-GB" dirty="0"/>
              <a:t>Marktforschung ist die ultimative Neugierde.  Sie ist eine Formel, die man leicht erlernen und anwenden kann.  </a:t>
            </a:r>
            <a:endParaRPr lang="en-GB" i="0" u="none" strike="noStrike" dirty="0">
              <a:effectLs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Der Wert der </a:t>
            </a:r>
            <a:r>
              <a:rPr lang="en-GB" sz="3600" i="0" u="none" strike="noStrike" dirty="0" err="1">
                <a:solidFill>
                  <a:schemeClr val="bg1"/>
                </a:solidFill>
                <a:effectLst/>
              </a:rPr>
              <a:t>Neugierde</a:t>
            </a:r>
            <a:endParaRPr lang="en-US" dirty="0">
              <a:solidFill>
                <a:schemeClr val="bg1"/>
              </a:solidFill>
            </a:endParaRPr>
          </a:p>
        </p:txBody>
      </p:sp>
      <p:grpSp>
        <p:nvGrpSpPr>
          <p:cNvPr id="3" name="Group 2">
            <a:extLst>
              <a:ext uri="{FF2B5EF4-FFF2-40B4-BE49-F238E27FC236}">
                <a16:creationId xmlns:a16="http://schemas.microsoft.com/office/drawing/2014/main" id="{E72FEECB-44CA-411E-B966-174E2596F6D1}"/>
              </a:ext>
            </a:extLst>
          </p:cNvPr>
          <p:cNvGrpSpPr/>
          <p:nvPr/>
        </p:nvGrpSpPr>
        <p:grpSpPr>
          <a:xfrm>
            <a:off x="8013589" y="2162678"/>
            <a:ext cx="3015413" cy="2801933"/>
            <a:chOff x="397853" y="4577628"/>
            <a:chExt cx="2201592" cy="2045728"/>
          </a:xfrm>
        </p:grpSpPr>
        <p:pic>
          <p:nvPicPr>
            <p:cNvPr id="7" name="Picture 6" descr="Icon&#10;&#10;Description automatically generated">
              <a:extLst>
                <a:ext uri="{FF2B5EF4-FFF2-40B4-BE49-F238E27FC236}">
                  <a16:creationId xmlns:a16="http://schemas.microsoft.com/office/drawing/2014/main" id="{960C6A4C-0C4C-475D-A5DA-E1FA6422CAF6}"/>
                </a:ext>
              </a:extLst>
            </p:cNvPr>
            <p:cNvPicPr>
              <a:picLocks noChangeAspect="1"/>
            </p:cNvPicPr>
            <p:nvPr/>
          </p:nvPicPr>
          <p:blipFill>
            <a:blip r:embed="rId3"/>
            <a:stretch>
              <a:fillRect/>
            </a:stretch>
          </p:blipFill>
          <p:spPr>
            <a:xfrm>
              <a:off x="397853" y="4577628"/>
              <a:ext cx="2201592" cy="2045728"/>
            </a:xfrm>
            <a:prstGeom prst="rect">
              <a:avLst/>
            </a:prstGeom>
          </p:spPr>
        </p:pic>
        <p:pic>
          <p:nvPicPr>
            <p:cNvPr id="8" name="Picture 7" descr="Icon&#10;&#10;Description automatically generated">
              <a:extLst>
                <a:ext uri="{FF2B5EF4-FFF2-40B4-BE49-F238E27FC236}">
                  <a16:creationId xmlns:a16="http://schemas.microsoft.com/office/drawing/2014/main" id="{F1692A35-8674-4982-9A8D-46B597F5D887}"/>
                </a:ext>
              </a:extLst>
            </p:cNvPr>
            <p:cNvPicPr>
              <a:picLocks noChangeAspect="1"/>
            </p:cNvPicPr>
            <p:nvPr/>
          </p:nvPicPr>
          <p:blipFill>
            <a:blip r:embed="rId4"/>
            <a:stretch>
              <a:fillRect/>
            </a:stretch>
          </p:blipFill>
          <p:spPr>
            <a:xfrm>
              <a:off x="586697" y="5273006"/>
              <a:ext cx="241903" cy="263817"/>
            </a:xfrm>
            <a:prstGeom prst="rect">
              <a:avLst/>
            </a:prstGeom>
          </p:spPr>
        </p:pic>
      </p:grpSp>
    </p:spTree>
    <p:extLst>
      <p:ext uri="{BB962C8B-B14F-4D97-AF65-F5344CB8AC3E}">
        <p14:creationId xmlns:p14="http://schemas.microsoft.com/office/powerpoint/2010/main" val="3494074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4" y="1686105"/>
            <a:ext cx="10234833" cy="3849918"/>
          </a:xfrm>
        </p:spPr>
        <p:txBody>
          <a:bodyPr/>
          <a:lstStyle/>
          <a:p>
            <a:pPr marL="0" indent="0"/>
            <a:r>
              <a:rPr lang="en-GB" sz="2000" dirty="0"/>
              <a:t>Bei der Kundensegmentierung wird ein Markt in kleinere Gruppen von Käufern mit unterschiedlichen Bedürfnissen, Merkmalen oder Verhaltensweisen unterteilt, die von separaten Marketingstrategien oder Produkten profitieren können. </a:t>
            </a:r>
          </a:p>
          <a:p>
            <a:pPr marL="0" indent="0"/>
            <a:endParaRPr lang="en-GB" sz="100" dirty="0"/>
          </a:p>
          <a:p>
            <a:pPr marL="0" indent="0"/>
            <a:r>
              <a:rPr lang="en-US" sz="2000" b="1" dirty="0"/>
              <a:t>Wichtige Segmentierungskriterien</a:t>
            </a:r>
          </a:p>
          <a:p>
            <a:pPr marL="342900" indent="-342900">
              <a:buFont typeface="Arial" panose="020B0604020202020204" pitchFamily="34" charset="0"/>
              <a:buChar char="•"/>
            </a:pPr>
            <a:r>
              <a:rPr lang="en-US" sz="2000" dirty="0"/>
              <a:t>Demografische Faktoren: Alter, Einkommen, Geschlecht, Bildungsstand.</a:t>
            </a:r>
          </a:p>
          <a:p>
            <a:pPr marL="342900" indent="-342900">
              <a:buFont typeface="Arial" panose="020B0604020202020204" pitchFamily="34" charset="0"/>
              <a:buChar char="•"/>
            </a:pPr>
            <a:r>
              <a:rPr lang="en-US" sz="2000" dirty="0"/>
              <a:t>Geografische Faktoren: Stadt vs. Land, lokal vs. national.</a:t>
            </a:r>
          </a:p>
          <a:p>
            <a:pPr marL="342900" indent="-342900">
              <a:buFont typeface="Arial" panose="020B0604020202020204" pitchFamily="34" charset="0"/>
              <a:buChar char="•"/>
            </a:pPr>
            <a:r>
              <a:rPr lang="en-US" sz="2000" dirty="0"/>
              <a:t>Psychografische Faktoren: Lebensstil, Werte (z. B. Umweltbewusstsein) und Einstellungen zu Gesundheit und Nachhaltigkeit.</a:t>
            </a:r>
          </a:p>
          <a:p>
            <a:pPr marL="342900" indent="-342900">
              <a:buFont typeface="Arial" panose="020B0604020202020204" pitchFamily="34" charset="0"/>
              <a:buChar char="•"/>
            </a:pPr>
            <a:r>
              <a:rPr lang="en-US" sz="2000" dirty="0"/>
              <a:t>Verhaltensbedingte Faktoren: Kaufverhalten, Konsumquote, Markentreue und Feedback.</a:t>
            </a: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Kundensegmentierung </a:t>
            </a:r>
            <a:endParaRPr lang="en-US" dirty="0">
              <a:solidFill>
                <a:schemeClr val="bg1"/>
              </a:solidFill>
            </a:endParaRPr>
          </a:p>
        </p:txBody>
      </p:sp>
    </p:spTree>
    <p:extLst>
      <p:ext uri="{BB962C8B-B14F-4D97-AF65-F5344CB8AC3E}">
        <p14:creationId xmlns:p14="http://schemas.microsoft.com/office/powerpoint/2010/main" val="3630449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4" y="1686105"/>
            <a:ext cx="10234833" cy="3849918"/>
          </a:xfrm>
        </p:spPr>
        <p:txBody>
          <a:bodyPr/>
          <a:lstStyle/>
          <a:p>
            <a:pPr marL="0" indent="0"/>
            <a:r>
              <a:rPr lang="en-GB" dirty="0"/>
              <a:t>Marktforschung ist eine logische und systematische Suche nach neuen und nützlichen Informationen für Ihr Unternehmen. Sie ist äußerst wichtig und nützlich für; </a:t>
            </a:r>
          </a:p>
          <a:p>
            <a:pPr marL="342900" indent="-342900">
              <a:buFont typeface="Arial" panose="020B0604020202020204" pitchFamily="34" charset="0"/>
              <a:buChar char="•"/>
            </a:pPr>
            <a:r>
              <a:rPr lang="en-GB" dirty="0"/>
              <a:t>Messen Sie das Risiko, damit Sie entscheiden können, ob sich das Risiko lohnt und Sie mit Ihrer Geschäftsidee fortfahren oder nicht.</a:t>
            </a:r>
          </a:p>
          <a:p>
            <a:pPr marL="342900" indent="-342900">
              <a:buFont typeface="Arial" panose="020B0604020202020204" pitchFamily="34" charset="0"/>
              <a:buChar char="•"/>
            </a:pPr>
            <a:r>
              <a:rPr lang="en-GB" dirty="0"/>
              <a:t>Sie erfahren, wer Ihre Zielgruppe ist; wer die profitabelsten und wertvollsten Kunden sind, so dass Sie Ihre Produkte und Dienstleistungen auf deren Bedürfnisse und Wünsche abstimmen können </a:t>
            </a:r>
          </a:p>
          <a:p>
            <a:pPr marL="342900" indent="-342900">
              <a:buFont typeface="Arial" panose="020B0604020202020204" pitchFamily="34" charset="0"/>
              <a:buChar char="•"/>
            </a:pPr>
            <a:r>
              <a:rPr lang="en-GB" dirty="0"/>
              <a:t>Wenn Sie Ihrem Publikum spezifische Fragen stellen, erhalten Sie direkt wertvolles und ehrliches Feedback. </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22348" y="640755"/>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Marktforschung, warum ist sie notwendig?</a:t>
            </a:r>
            <a:endParaRPr lang="en-US" dirty="0">
              <a:solidFill>
                <a:schemeClr val="bg1"/>
              </a:solidFill>
            </a:endParaRPr>
          </a:p>
        </p:txBody>
      </p:sp>
    </p:spTree>
    <p:extLst>
      <p:ext uri="{BB962C8B-B14F-4D97-AF65-F5344CB8AC3E}">
        <p14:creationId xmlns:p14="http://schemas.microsoft.com/office/powerpoint/2010/main" val="3254982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7423" y="1597490"/>
            <a:ext cx="10066350" cy="3849918"/>
          </a:xfrm>
        </p:spPr>
        <p:txBody>
          <a:bodyPr/>
          <a:lstStyle/>
          <a:p>
            <a:r>
              <a:rPr lang="en-US" sz="2000" dirty="0"/>
              <a:t>Es gibt zwei Hauptarten der Marktforschung</a:t>
            </a:r>
          </a:p>
          <a:p>
            <a:pPr marL="514350" indent="-514350">
              <a:buAutoNum type="arabicPeriod"/>
            </a:pPr>
            <a:r>
              <a:rPr lang="en-US" sz="2000" b="1" dirty="0">
                <a:solidFill>
                  <a:srgbClr val="47B5C8"/>
                </a:solidFill>
              </a:rPr>
              <a:t>Qualitative Forschung (das WAS) </a:t>
            </a:r>
          </a:p>
          <a:p>
            <a:pPr marL="0" indent="0" algn="just"/>
            <a:r>
              <a:rPr lang="en-US" sz="2000" dirty="0"/>
              <a:t>Erhalten Sie zuverlässige Fakten und Statistiken, um wichtige Geschäftsentscheidungen zu treffen, z. B. wie viele Zielkunden interessieren sich für diesen Nutzen?  Alle Erkenntnisse sind faktisch, oft numerisch. </a:t>
            </a:r>
            <a:r>
              <a:rPr lang="en-GB" sz="2000" dirty="0"/>
              <a:t>Die Aufgabe von Daten besteht darin, Sie in die Lage zu versetzen, Entscheidungen auf der Grundlage von Fakten, Trends und statistischen Zahlen zu treffen. Bei der Fülle an Informationen müssen Sie jedoch in der Lage sein, das Rauschen zu durchschauen und die </a:t>
            </a:r>
            <a:r>
              <a:rPr lang="en-GB" sz="2000" b="1" dirty="0"/>
              <a:t>richtigen Informationen </a:t>
            </a:r>
            <a:r>
              <a:rPr lang="en-GB" sz="2000" dirty="0"/>
              <a:t>zu erhalten, damit Sie die besten Entscheidungen über Strategie und Wachstum treffen können. </a:t>
            </a:r>
          </a:p>
          <a:p>
            <a:pPr marL="0" indent="0"/>
            <a:r>
              <a:rPr lang="en-US" sz="2000" dirty="0"/>
              <a:t>Bei der quantitativen Forschung werden Daten durch Schreibtischforschung, Umfragen und Fragebögen gesammelt. Ihre Aufgabe ist es, diese Daten zu finden, zu organisieren, zu analysieren und einfach zu kommunizieren. Das ist das </a:t>
            </a:r>
            <a:r>
              <a:rPr lang="en-US" sz="2000" dirty="0">
                <a:solidFill>
                  <a:srgbClr val="D9552F"/>
                </a:solidFill>
              </a:rPr>
              <a:t>"Was". </a:t>
            </a:r>
          </a:p>
          <a:p>
            <a:pPr marL="0" indent="0" algn="ctr"/>
            <a:endParaRPr lang="en-US" sz="2000" dirty="0">
              <a:solidFill>
                <a:srgbClr val="C54A9A"/>
              </a:solidFill>
            </a:endParaRP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22348" y="640755"/>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US" dirty="0">
                <a:solidFill>
                  <a:schemeClr val="bg1"/>
                </a:solidFill>
              </a:rPr>
              <a:t>Arten der Marktforschung</a:t>
            </a:r>
          </a:p>
        </p:txBody>
      </p:sp>
    </p:spTree>
    <p:extLst>
      <p:ext uri="{BB962C8B-B14F-4D97-AF65-F5344CB8AC3E}">
        <p14:creationId xmlns:p14="http://schemas.microsoft.com/office/powerpoint/2010/main" val="1697147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9108" y="1193995"/>
            <a:ext cx="6803313" cy="3849918"/>
          </a:xfrm>
        </p:spPr>
        <p:txBody>
          <a:bodyPr/>
          <a:lstStyle/>
          <a:p>
            <a:pPr marL="0" indent="0"/>
            <a:r>
              <a:rPr lang="en-US" sz="2000" b="1" dirty="0">
                <a:solidFill>
                  <a:srgbClr val="47B5C8"/>
                </a:solidFill>
              </a:rPr>
              <a:t>2. Qualitative Forschung (das WAS) </a:t>
            </a:r>
          </a:p>
          <a:p>
            <a:pPr marL="0" indent="0"/>
            <a:r>
              <a:rPr lang="en-GB" sz="2000" dirty="0"/>
              <a:t>Qualitative Forschung, wie Steve Blank es ausdrückt: "</a:t>
            </a:r>
            <a:r>
              <a:rPr lang="en-GB" sz="2000" b="1" dirty="0"/>
              <a:t>Raus aus dem Gebäude". </a:t>
            </a:r>
            <a:r>
              <a:rPr lang="en-GB" sz="2000" dirty="0"/>
              <a:t>  Die wichtigsten Techniken sind</a:t>
            </a:r>
          </a:p>
          <a:p>
            <a:pPr marL="342900" indent="-342900">
              <a:buFont typeface="Arial" panose="020B0604020202020204" pitchFamily="34" charset="0"/>
              <a:buChar char="•"/>
            </a:pPr>
            <a:r>
              <a:rPr lang="en-GB" sz="2000" dirty="0"/>
              <a:t>Eingehendes Interview </a:t>
            </a:r>
          </a:p>
          <a:p>
            <a:pPr marL="342900" indent="-342900">
              <a:buFont typeface="Arial" panose="020B0604020202020204" pitchFamily="34" charset="0"/>
              <a:buChar char="•"/>
            </a:pPr>
            <a:r>
              <a:rPr lang="en-GB" sz="2000" dirty="0"/>
              <a:t>Fokusgruppe </a:t>
            </a:r>
          </a:p>
          <a:p>
            <a:pPr marL="342900" indent="-342900">
              <a:buFont typeface="Arial" panose="020B0604020202020204" pitchFamily="34" charset="0"/>
              <a:buChar char="•"/>
            </a:pPr>
            <a:r>
              <a:rPr lang="en-GB" sz="2000" dirty="0"/>
              <a:t>Marktforschungs-Online-Communities (MROC), z. B. LinkedIn-Gruppen </a:t>
            </a:r>
          </a:p>
          <a:p>
            <a:pPr marL="342900" indent="-342900">
              <a:buFont typeface="Arial" panose="020B0604020202020204" pitchFamily="34" charset="0"/>
              <a:buChar char="•"/>
            </a:pPr>
            <a:r>
              <a:rPr lang="en-GB" sz="2000" dirty="0"/>
              <a:t>"Zuhörplattformen", d. h. Blogs, Foren usw. </a:t>
            </a:r>
          </a:p>
          <a:p>
            <a:pPr marL="342900" indent="-342900">
              <a:buFont typeface="Arial" panose="020B0604020202020204" pitchFamily="34" charset="0"/>
              <a:buChar char="•"/>
            </a:pPr>
            <a:r>
              <a:rPr lang="en-GB" sz="2000" dirty="0"/>
              <a:t>Fragebögen/Umfragen - Online, persönlich usw.</a:t>
            </a:r>
          </a:p>
          <a:p>
            <a:pPr marL="342900" indent="-342900">
              <a:buFont typeface="Arial" panose="020B0604020202020204" pitchFamily="34" charset="0"/>
              <a:buChar char="•"/>
            </a:pPr>
            <a:r>
              <a:rPr lang="en-GB" sz="2000" dirty="0"/>
              <a:t>Mystery Shopping </a:t>
            </a:r>
          </a:p>
          <a:p>
            <a:pPr marL="342900" indent="-342900">
              <a:buFont typeface="Arial" panose="020B0604020202020204" pitchFamily="34" charset="0"/>
              <a:buChar char="•"/>
            </a:pPr>
            <a:r>
              <a:rPr lang="en-GB" sz="2000" dirty="0"/>
              <a:t>Beobachtung </a:t>
            </a:r>
          </a:p>
          <a:p>
            <a:pPr marL="0" indent="0"/>
            <a:endParaRPr lang="en-GB" sz="2000" i="1" dirty="0"/>
          </a:p>
          <a:p>
            <a:pPr marL="0" indent="0" algn="ctr"/>
            <a:endParaRPr lang="en-US" sz="2000" dirty="0">
              <a:solidFill>
                <a:srgbClr val="C54A9A"/>
              </a:solidFill>
            </a:endParaRP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238927"/>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6060" y="314634"/>
            <a:ext cx="9632553" cy="803654"/>
          </a:xfrm>
        </p:spPr>
        <p:txBody>
          <a:bodyPr/>
          <a:lstStyle/>
          <a:p>
            <a:r>
              <a:rPr lang="en-US" dirty="0">
                <a:solidFill>
                  <a:schemeClr val="bg1"/>
                </a:solidFill>
              </a:rPr>
              <a:t>Arten der Marktforschung</a:t>
            </a:r>
          </a:p>
        </p:txBody>
      </p:sp>
      <p:sp>
        <p:nvSpPr>
          <p:cNvPr id="6" name="TextBox 5">
            <a:extLst>
              <a:ext uri="{FF2B5EF4-FFF2-40B4-BE49-F238E27FC236}">
                <a16:creationId xmlns:a16="http://schemas.microsoft.com/office/drawing/2014/main" id="{65A304D1-AE06-F211-865F-58678255D00B}"/>
              </a:ext>
            </a:extLst>
          </p:cNvPr>
          <p:cNvSpPr txBox="1"/>
          <p:nvPr/>
        </p:nvSpPr>
        <p:spPr>
          <a:xfrm>
            <a:off x="7442421" y="1490008"/>
            <a:ext cx="3370108" cy="2246769"/>
          </a:xfrm>
          <a:prstGeom prst="rect">
            <a:avLst/>
          </a:prstGeom>
          <a:noFill/>
        </p:spPr>
        <p:txBody>
          <a:bodyPr wrap="square">
            <a:spAutoFit/>
          </a:bodyPr>
          <a:lstStyle/>
          <a:p>
            <a:r>
              <a:rPr lang="en-GB" sz="2000" b="1" i="0" dirty="0">
                <a:solidFill>
                  <a:schemeClr val="bg1"/>
                </a:solidFill>
                <a:effectLst/>
                <a:highlight>
                  <a:srgbClr val="1EB3DD"/>
                </a:highlight>
              </a:rPr>
              <a:t>WATCH</a:t>
            </a:r>
          </a:p>
          <a:p>
            <a:r>
              <a:rPr lang="en-GB" sz="2000" b="0" i="0" dirty="0">
                <a:solidFill>
                  <a:srgbClr val="142D55"/>
                </a:solidFill>
                <a:effectLst/>
              </a:rPr>
              <a:t>Serienunternehmer </a:t>
            </a:r>
            <a:r>
              <a:rPr lang="en-GB" sz="2000" b="1" i="0" dirty="0">
                <a:solidFill>
                  <a:srgbClr val="142D55"/>
                </a:solidFill>
                <a:effectLst/>
              </a:rPr>
              <a:t>Steve Blank </a:t>
            </a:r>
            <a:r>
              <a:rPr lang="en-GB" sz="2000" b="0" i="0" dirty="0">
                <a:solidFill>
                  <a:srgbClr val="142D55"/>
                </a:solidFill>
                <a:effectLst/>
              </a:rPr>
              <a:t>erklärt, wie Unternehmer scheitern, wenn sie zu lange warten, um das tatsächliche Interesse der Kunden an ihren Produkten zu erkennen</a:t>
            </a:r>
            <a:r>
              <a:rPr lang="en-GB" sz="2000" b="0" i="0" dirty="0">
                <a:solidFill>
                  <a:srgbClr val="142D55"/>
                </a:solidFill>
                <a:effectLst/>
                <a:latin typeface="Roboto"/>
              </a:rPr>
              <a:t>.</a:t>
            </a:r>
            <a:endParaRPr lang="en-IE" sz="2000" dirty="0">
              <a:solidFill>
                <a:srgbClr val="142D55"/>
              </a:solidFill>
            </a:endParaRPr>
          </a:p>
        </p:txBody>
      </p:sp>
      <p:pic>
        <p:nvPicPr>
          <p:cNvPr id="7" name="Online Media 1" title="Steve Blank: Want Your Startup to Succeed? 'Get Out of the Building' | Inc. Magazine">
            <a:hlinkClick r:id="" action="ppaction://media"/>
            <a:extLst>
              <a:ext uri="{FF2B5EF4-FFF2-40B4-BE49-F238E27FC236}">
                <a16:creationId xmlns:a16="http://schemas.microsoft.com/office/drawing/2014/main" id="{B253FFA0-8C66-483F-8C91-82BE05069BE5}"/>
              </a:ext>
            </a:extLst>
          </p:cNvPr>
          <p:cNvPicPr>
            <a:picLocks noRot="1" noChangeAspect="1"/>
          </p:cNvPicPr>
          <p:nvPr>
            <a:videoFile r:link="rId1"/>
          </p:nvPr>
        </p:nvPicPr>
        <p:blipFill>
          <a:blip r:embed="rId3"/>
          <a:stretch>
            <a:fillRect/>
          </a:stretch>
        </p:blipFill>
        <p:spPr>
          <a:xfrm>
            <a:off x="7532136" y="3888188"/>
            <a:ext cx="3280393" cy="1853422"/>
          </a:xfrm>
          <a:prstGeom prst="rect">
            <a:avLst/>
          </a:prstGeom>
        </p:spPr>
      </p:pic>
    </p:spTree>
    <p:extLst>
      <p:ext uri="{BB962C8B-B14F-4D97-AF65-F5344CB8AC3E}">
        <p14:creationId xmlns:p14="http://schemas.microsoft.com/office/powerpoint/2010/main" val="267980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6160" y="1390664"/>
            <a:ext cx="10290494" cy="3849918"/>
          </a:xfrm>
        </p:spPr>
        <p:txBody>
          <a:bodyPr/>
          <a:lstStyle/>
          <a:p>
            <a:pPr marL="0" indent="0"/>
            <a:r>
              <a:rPr lang="en-GB" sz="2000" dirty="0"/>
              <a:t>Ja, bei der Marktforschung geht es um das Sammeln von Daten, aber in Wirklichkeit geht es darum, den Puls des Marktes zu verstehen. So können Unternehmen Bedürfnisse vorhersehen, ihre Konkurrenten ausmanövrieren und überzeugende Angebote entwickeln, die direkt das Herz ihrer Zielgruppe ansprechen.  Gehen Sie detailliert und sorgfältig vor...</a:t>
            </a:r>
          </a:p>
          <a:p>
            <a:pPr marL="342900" indent="-342900">
              <a:buFont typeface="Arial" panose="020B0604020202020204" pitchFamily="34" charset="0"/>
              <a:buChar char="•"/>
            </a:pPr>
            <a:r>
              <a:rPr lang="en-GB" sz="2000" b="1" dirty="0"/>
              <a:t>Umfragen und Fragebögen</a:t>
            </a:r>
            <a:r>
              <a:rPr lang="en-GB" sz="2000" dirty="0"/>
              <a:t>: Führen Sie Umfragen durch, um Daten über Kundenpräferenzen und Kaufverhalten zu sammeln. Passen Sie die Fragen so an, dass die Einstellung potenzieller Kunden zu den von Ihnen vorgeschlagenen Produkten/Dienstleistungen ermittelt werden kann. </a:t>
            </a:r>
          </a:p>
          <a:p>
            <a:pPr>
              <a:buFont typeface="Arial" panose="020B0604020202020204" pitchFamily="34" charset="0"/>
              <a:buChar char="•"/>
            </a:pPr>
            <a:r>
              <a:rPr lang="en-GB" sz="2000" b="1" dirty="0"/>
              <a:t>Fokusgruppen</a:t>
            </a:r>
            <a:r>
              <a:rPr lang="en-GB" sz="2000" dirty="0"/>
              <a:t>: Ermöglichen es Ihnen, tiefer in die Motivationen und Vorbehalte potenzieller Kunden einzudringen</a:t>
            </a:r>
          </a:p>
          <a:p>
            <a:pPr>
              <a:buFont typeface="Arial" panose="020B0604020202020204" pitchFamily="34" charset="0"/>
              <a:buChar char="•"/>
            </a:pPr>
            <a:r>
              <a:rPr lang="en-GB" sz="2000" b="1" dirty="0"/>
              <a:t>Datenanalyse-Tools</a:t>
            </a:r>
            <a:r>
              <a:rPr lang="en-GB" sz="2000" dirty="0"/>
              <a:t>: Nutzen Sie die Datenanalyse, um Kundendaten zu sichten, die über Umfragen, Interaktionen in sozialen Medien und Website-Analysen gesammelt wurden, um Muster und Trends zu erkennen."</a:t>
            </a:r>
          </a:p>
        </p:txBody>
      </p:sp>
      <p:sp>
        <p:nvSpPr>
          <p:cNvPr id="2" name="Freeform 1">
            <a:extLst>
              <a:ext uri="{FF2B5EF4-FFF2-40B4-BE49-F238E27FC236}">
                <a16:creationId xmlns:a16="http://schemas.microsoft.com/office/drawing/2014/main" id="{7B83FC6B-9FCD-D7A3-CB13-234D96458BFD}"/>
              </a:ext>
            </a:extLst>
          </p:cNvPr>
          <p:cNvSpPr/>
          <p:nvPr/>
        </p:nvSpPr>
        <p:spPr>
          <a:xfrm>
            <a:off x="0" y="473632"/>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3526" y="587010"/>
            <a:ext cx="9632553" cy="803654"/>
          </a:xfrm>
        </p:spPr>
        <p:txBody>
          <a:bodyPr/>
          <a:lstStyle/>
          <a:p>
            <a:r>
              <a:rPr lang="en-GB" sz="3600" i="0" u="none" strike="noStrike" dirty="0">
                <a:solidFill>
                  <a:schemeClr val="bg1"/>
                </a:solidFill>
                <a:effectLst/>
              </a:rPr>
              <a:t>Durchführen von Marktforschung</a:t>
            </a:r>
            <a:endParaRPr lang="en-US" dirty="0">
              <a:solidFill>
                <a:schemeClr val="bg1"/>
              </a:solidFill>
            </a:endParaRPr>
          </a:p>
        </p:txBody>
      </p:sp>
    </p:spTree>
    <p:extLst>
      <p:ext uri="{BB962C8B-B14F-4D97-AF65-F5344CB8AC3E}">
        <p14:creationId xmlns:p14="http://schemas.microsoft.com/office/powerpoint/2010/main" val="392609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10087858" cy="3849918"/>
          </a:xfrm>
        </p:spPr>
        <p:txBody>
          <a:bodyPr/>
          <a:lstStyle/>
          <a:p>
            <a:r>
              <a:rPr lang="en-IE" b="1" dirty="0">
                <a:solidFill>
                  <a:srgbClr val="D9552F"/>
                </a:solidFill>
              </a:rPr>
              <a:t>5. Wertangebot und Positionierung</a:t>
            </a:r>
          </a:p>
          <a:p>
            <a:pPr marL="0" indent="0"/>
            <a:r>
              <a:rPr lang="en-GB" dirty="0"/>
              <a:t>Ausgestattet mit persönlichen Stärken, Marktanalysen und Marktforschung, definieren Sie die spezifische Nische oder das Segment, in dem Ihr Unternehmen den größten Einfluss haben wird. Die Positionierung könnte sich auf Bereiche konzentrieren, in denen Ihr Hintergrund oder Ihre Erfahrungen einzigartige Einblicke oder Lösungen bieten. </a:t>
            </a:r>
          </a:p>
          <a:p>
            <a:pPr marL="0" indent="0"/>
            <a:r>
              <a:rPr lang="en-GB" dirty="0"/>
              <a:t>Es geht darum, einen Raum zu schaffen, in dem sich Ihre Produkte oder Dienstleistungen von anderen abheben und spezifische Bedürfnisse befriedigen können, die von anderen nicht vollständig erfüllt werden.</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Positionierung ist der Schlüssel</a:t>
            </a:r>
            <a:endParaRPr lang="en-US" dirty="0">
              <a:solidFill>
                <a:schemeClr val="bg1"/>
              </a:solidFill>
            </a:endParaRPr>
          </a:p>
        </p:txBody>
      </p:sp>
    </p:spTree>
    <p:extLst>
      <p:ext uri="{BB962C8B-B14F-4D97-AF65-F5344CB8AC3E}">
        <p14:creationId xmlns:p14="http://schemas.microsoft.com/office/powerpoint/2010/main" val="116138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en-GB" sz="2000" dirty="0"/>
              <a:t>Persönliche Motivation ist der innere Antrieb, der eine Person dazu veranlasst, auf ein Ziel hinzuarbeiten. Es ist der innere Funke, der Sie zum Handeln anregt.  Es ist ein unermüdlicher Antrieb, der Sie morgens aufweckt und Sie dazu bringt, Ihre Vision voranzutreiben. Im Zusammenhang mit der Gründung eines Unternehmens ist es eine starke Mischung aus:</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Was ist persönliche Motivation?</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0" y="3372234"/>
            <a:ext cx="6829801" cy="2831544"/>
          </a:xfrm>
          <a:prstGeom prst="rect">
            <a:avLst/>
          </a:prstGeom>
          <a:noFill/>
        </p:spPr>
        <p:txBody>
          <a:bodyPr wrap="square" rtlCol="0">
            <a:spAutoFit/>
          </a:bodyPr>
          <a:lstStyle/>
          <a:p>
            <a:r>
              <a:rPr lang="en-GB" sz="2000" b="1" dirty="0"/>
              <a:t>Werte: </a:t>
            </a:r>
            <a:r>
              <a:rPr lang="en-GB" sz="2000" dirty="0"/>
              <a:t>Ihr Unternehmen ist ein Spiegelbild Ihrer Grundprinzipien. Betrachten Sie Ihre Werte als Ihren Kompass, an dem sich jede Entscheidung und jede Tätigkeit orientiert. Sie sorgen dafür, dass Ihr Unternehmen Ihre persönliche Ethik widerspiegelt, sei es in Bezug auf Nachhaltigkeit, Fairness oder Innovation. Sie sind nicht verhandelbar und bestimmen, wie Sie Ihr Geschäft betreiben.</a:t>
            </a:r>
          </a:p>
          <a:p>
            <a:endParaRPr lang="en-GB" sz="2000" b="1" dirty="0"/>
          </a:p>
          <a:p>
            <a:endParaRPr lang="en-IE" sz="1600" dirty="0"/>
          </a:p>
        </p:txBody>
      </p:sp>
      <p:pic>
        <p:nvPicPr>
          <p:cNvPr id="10" name="Picture 9" descr="Compass">
            <a:extLst>
              <a:ext uri="{FF2B5EF4-FFF2-40B4-BE49-F238E27FC236}">
                <a16:creationId xmlns:a16="http://schemas.microsoft.com/office/drawing/2014/main" id="{DF17ED31-43A4-06EC-9ACA-E1ACFD246310}"/>
              </a:ext>
            </a:extLst>
          </p:cNvPr>
          <p:cNvPicPr>
            <a:picLocks noChangeAspect="1"/>
          </p:cNvPicPr>
          <p:nvPr/>
        </p:nvPicPr>
        <p:blipFill>
          <a:blip r:embed="rId2"/>
          <a:stretch>
            <a:fillRect/>
          </a:stretch>
        </p:blipFill>
        <p:spPr>
          <a:xfrm>
            <a:off x="7572949" y="3246427"/>
            <a:ext cx="3388383" cy="2431000"/>
          </a:xfrm>
          <a:prstGeom prst="rect">
            <a:avLst/>
          </a:prstGeom>
        </p:spPr>
      </p:pic>
    </p:spTree>
    <p:extLst>
      <p:ext uri="{BB962C8B-B14F-4D97-AF65-F5344CB8AC3E}">
        <p14:creationId xmlns:p14="http://schemas.microsoft.com/office/powerpoint/2010/main" val="3933563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6430258" cy="3849918"/>
          </a:xfrm>
        </p:spPr>
        <p:txBody>
          <a:bodyPr/>
          <a:lstStyle/>
          <a:p>
            <a:r>
              <a:rPr lang="en-GB" sz="2000" b="1" dirty="0">
                <a:solidFill>
                  <a:srgbClr val="D9552F"/>
                </a:solidFill>
              </a:rPr>
              <a:t>6. Marktzutrittsschranken und strategische Positionierung</a:t>
            </a:r>
          </a:p>
          <a:p>
            <a:pPr marL="0" indent="0"/>
            <a:r>
              <a:rPr lang="en-GB" sz="2000" dirty="0"/>
              <a:t>Beurteilen Sie alle Hindernisse für den Eintritt in den von Ihnen gewählten Markt und überlegen Sie, wie Ihre einzigartige Perspektive und Ihre Fähigkeiten dazu beitragen können, diese Herausforderungen zu überwinden.</a:t>
            </a:r>
          </a:p>
          <a:p>
            <a:r>
              <a:rPr lang="en-GB" sz="2000" b="1" dirty="0">
                <a:solidFill>
                  <a:srgbClr val="47B5C8"/>
                </a:solidFill>
              </a:rPr>
              <a:t>AKTION</a:t>
            </a:r>
          </a:p>
          <a:p>
            <a:pPr marL="0" indent="0"/>
            <a:r>
              <a:rPr lang="en-GB" sz="2000" dirty="0"/>
              <a:t>Entwickeln Sie Strategien, die Ihre persönlichen und geschäftlichen Stärken nutzen, um diese Hindernisse wirksam zu überwinden oder zu beseitigen.</a:t>
            </a:r>
          </a:p>
          <a:p>
            <a:pPr marL="0" indent="0"/>
            <a:r>
              <a:rPr lang="en-US" sz="2000" dirty="0"/>
              <a:t>Sehen wir uns ein Beispiel an.....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Verstehen Sie Ihr Wettbewerbsumfeld</a:t>
            </a:r>
            <a:endParaRPr lang="en-US" dirty="0">
              <a:solidFill>
                <a:schemeClr val="bg1"/>
              </a:solidFill>
            </a:endParaRPr>
          </a:p>
        </p:txBody>
      </p:sp>
      <p:pic>
        <p:nvPicPr>
          <p:cNvPr id="7" name="Picture 6" descr="Wooden brown maze">
            <a:extLst>
              <a:ext uri="{FF2B5EF4-FFF2-40B4-BE49-F238E27FC236}">
                <a16:creationId xmlns:a16="http://schemas.microsoft.com/office/drawing/2014/main" id="{3F916827-AA76-16BC-1BB1-484D968A494A}"/>
              </a:ext>
            </a:extLst>
          </p:cNvPr>
          <p:cNvPicPr>
            <a:picLocks noChangeAspect="1"/>
          </p:cNvPicPr>
          <p:nvPr/>
        </p:nvPicPr>
        <p:blipFill>
          <a:blip r:embed="rId2"/>
          <a:stretch>
            <a:fillRect/>
          </a:stretch>
        </p:blipFill>
        <p:spPr>
          <a:xfrm>
            <a:off x="7297974" y="2480807"/>
            <a:ext cx="3775803" cy="2516588"/>
          </a:xfrm>
          <a:prstGeom prst="rect">
            <a:avLst/>
          </a:prstGeom>
        </p:spPr>
      </p:pic>
    </p:spTree>
    <p:extLst>
      <p:ext uri="{BB962C8B-B14F-4D97-AF65-F5344CB8AC3E}">
        <p14:creationId xmlns:p14="http://schemas.microsoft.com/office/powerpoint/2010/main" val="1279304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071955" cy="3849918"/>
          </a:xfrm>
        </p:spPr>
        <p:txBody>
          <a:bodyPr/>
          <a:lstStyle/>
          <a:p>
            <a:r>
              <a:rPr lang="en-GB" sz="2000" b="1" dirty="0" err="1">
                <a:solidFill>
                  <a:srgbClr val="47B5C8"/>
                </a:solidFill>
              </a:rPr>
              <a:t>CulturaCrafts </a:t>
            </a:r>
            <a:r>
              <a:rPr lang="en-GB" sz="2000" b="1" dirty="0">
                <a:solidFill>
                  <a:srgbClr val="47B5C8"/>
                </a:solidFill>
              </a:rPr>
              <a:t>- Überwindung von Marktzutrittsschranken auf dem Markt für Bastelbedarf</a:t>
            </a:r>
          </a:p>
          <a:p>
            <a:pPr marL="0" indent="0"/>
            <a:r>
              <a:rPr lang="en-GB" sz="2000" b="1" dirty="0"/>
              <a:t>Hintergrund: </a:t>
            </a:r>
            <a:r>
              <a:rPr lang="en-GB" sz="2000" dirty="0" err="1"/>
              <a:t>CulturaCrafts </a:t>
            </a:r>
            <a:r>
              <a:rPr lang="en-GB" sz="2000" dirty="0"/>
              <a:t>ist ein Start-up-Unternehmen, das von Maria, einer Unternehmerin lateinamerikanischer Abstammung, gegründet wurde, um Bastelbedarf anzubieten, der die lateinamerikanischen Kulturen feiert und fördert. Das Unternehmen konzentriert sich auf die Lieferung einzigartiger, hochwertiger Bastelmaterialien, die nach ethischen Grundsätzen von Kunsthandwerkern in ganz Lateinamerika bezogen werden.</a:t>
            </a:r>
          </a:p>
          <a:p>
            <a:pPr marL="0" indent="0"/>
            <a:r>
              <a:rPr lang="en-GB" sz="2000" b="1" dirty="0"/>
              <a:t>Marktanalyse:</a:t>
            </a:r>
            <a:r>
              <a:rPr lang="en-GB" sz="2000" dirty="0"/>
              <a:t> Der Markt für Bastelbedarf ist gut etabliert und wird von großen Anbietern beherrscht, die eine breite Palette von Produkten zu wettbewerbsfähigen Preisen anbieten. Maria hat einen Nischenmarkt identifiziert, der sich auf kulturspezifische Bastelmaterialien konzentriert, die in den üblichen Geschäften nicht weit verbreitet sind.</a:t>
            </a:r>
          </a:p>
          <a:p>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Beispiel einer Fallstudie</a:t>
            </a:r>
            <a:endParaRPr lang="en-US" dirty="0">
              <a:solidFill>
                <a:schemeClr val="bg1"/>
              </a:solidFill>
            </a:endParaRPr>
          </a:p>
        </p:txBody>
      </p:sp>
    </p:spTree>
    <p:extLst>
      <p:ext uri="{BB962C8B-B14F-4D97-AF65-F5344CB8AC3E}">
        <p14:creationId xmlns:p14="http://schemas.microsoft.com/office/powerpoint/2010/main" val="927299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5256075" y="551277"/>
            <a:ext cx="6562677" cy="339415"/>
          </a:xfrm>
        </p:spPr>
        <p:txBody>
          <a:bodyPr/>
          <a:lstStyle/>
          <a:p>
            <a:r>
              <a:rPr lang="en-GB" dirty="0">
                <a:solidFill>
                  <a:srgbClr val="47B5C8"/>
                </a:solidFill>
              </a:rPr>
              <a:t> Starke Konkurrenz durch etablierte Marken: </a:t>
            </a:r>
          </a:p>
          <a:p>
            <a:endParaRPr lang="en-IE" dirty="0">
              <a:solidFill>
                <a:srgbClr val="47B5C8"/>
              </a:solidFill>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95319" y="970461"/>
            <a:ext cx="7510897" cy="1815882"/>
          </a:xfrm>
        </p:spPr>
        <p:txBody>
          <a:bodyPr/>
          <a:lstStyle/>
          <a:p>
            <a:r>
              <a:rPr lang="en-GB" sz="1800" dirty="0"/>
              <a:t>Große, etablierte Unternehmen verfügen über Größenvorteile, einen umfangreichen Vertrieb und Markentreue, was für einen Neueinsteiger wie </a:t>
            </a:r>
            <a:r>
              <a:rPr lang="en-GB" sz="1800" dirty="0" err="1"/>
              <a:t>CulturaCrafts </a:t>
            </a:r>
            <a:r>
              <a:rPr lang="en-GB" sz="1800" dirty="0"/>
              <a:t>einschüchternd sein kann.</a:t>
            </a:r>
          </a:p>
          <a:p>
            <a:r>
              <a:rPr lang="en-GB" sz="1800" b="1" dirty="0">
                <a:solidFill>
                  <a:srgbClr val="D9552F"/>
                </a:solidFill>
              </a:rPr>
              <a:t>Strategische Positionierung</a:t>
            </a:r>
            <a:r>
              <a:rPr lang="en-GB" sz="1800" dirty="0"/>
              <a:t>: Bieten Sie authentische, kulturell reichhaltige Produkte an, die große Wettbewerber nicht anbieten. </a:t>
            </a:r>
            <a:endParaRPr lang="en-IE" sz="18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1</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7047704" cy="411817"/>
          </a:xfrm>
        </p:spPr>
        <p:txBody>
          <a:bodyPr/>
          <a:lstStyle/>
          <a:p>
            <a:r>
              <a:rPr lang="en-GB" dirty="0">
                <a:solidFill>
                  <a:srgbClr val="47B5C8"/>
                </a:solidFill>
              </a:rPr>
              <a:t>Sensibilisierung der Verbraucher und Markterziehung:</a:t>
            </a:r>
            <a:endParaRPr lang="en-IE"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2</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190337" y="3103002"/>
            <a:ext cx="762841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tabLst/>
            </a:pPr>
            <a:r>
              <a:rPr lang="en-GB" sz="1800" dirty="0"/>
              <a:t>Potenziellen Kunden fehlt es an Bewusstsein und Verständnis für den einzigartigen Wert von kulturspezifischem Handwerksbedarf.</a:t>
            </a:r>
          </a:p>
          <a:p>
            <a:pPr marL="0" marR="0" lvl="0" indent="0" defTabSz="914400" rtl="0" eaLnBrk="0" fontAlgn="base" latinLnBrk="0" hangingPunct="0">
              <a:lnSpc>
                <a:spcPct val="100000"/>
              </a:lnSpc>
              <a:spcBef>
                <a:spcPct val="0"/>
              </a:spcBef>
              <a:spcAft>
                <a:spcPct val="0"/>
              </a:spcAft>
              <a:buClrTx/>
              <a:buSzTx/>
              <a:tabLst/>
            </a:pPr>
            <a:r>
              <a:rPr lang="en-GB" sz="1800" b="1" dirty="0">
                <a:solidFill>
                  <a:srgbClr val="D9552F"/>
                </a:solidFill>
              </a:rPr>
              <a:t>Strategische Positionierung </a:t>
            </a:r>
            <a:r>
              <a:rPr lang="en-GB" sz="1800" dirty="0"/>
              <a:t>Implementieren Sie pädagogische Marketingstrategien, die Geschichten über die Kunsthandwerker, die kulturelle Bedeutung der Materialien und DIY-Projektideen, die diese Materialien verwenden, beinhalten. Nutzen Sie Social-Media-Plattformen und Veranstaltungen, um eine Community rund um die Marke aufzubauen.</a:t>
            </a:r>
            <a:endParaRPr kumimoji="0" lang="en-US" altLang="en-US" sz="1800" b="0" i="0" u="none" strike="noStrike" cap="none" normalizeH="0" baseline="0" dirty="0">
              <a:ln>
                <a:noFill/>
              </a:ln>
              <a:effectLst/>
              <a:latin typeface="+mn-lt"/>
            </a:endParaRPr>
          </a:p>
        </p:txBody>
      </p:sp>
      <p:pic>
        <p:nvPicPr>
          <p:cNvPr id="5" name="Picture Placeholder 9" descr="Close up of person weaving">
            <a:extLst>
              <a:ext uri="{FF2B5EF4-FFF2-40B4-BE49-F238E27FC236}">
                <a16:creationId xmlns:a16="http://schemas.microsoft.com/office/drawing/2014/main" id="{BF95B08C-7ADD-2563-D5E0-801E57D5EC98}"/>
              </a:ext>
            </a:extLst>
          </p:cNvPr>
          <p:cNvPicPr>
            <a:picLocks noGrp="1" noChangeAspect="1"/>
          </p:cNvPicPr>
          <p:nvPr>
            <p:ph type="pic" sz="quarter" idx="41"/>
          </p:nvPr>
        </p:nvPicPr>
        <p:blipFill>
          <a:blip r:embed="rId2"/>
          <a:srcRect l="31127" r="31127"/>
          <a:stretch>
            <a:fillRect/>
          </a:stretch>
        </p:blipFill>
        <p:spPr>
          <a:xfrm>
            <a:off x="7938" y="188913"/>
            <a:ext cx="3354387" cy="5922962"/>
          </a:xfrm>
        </p:spPr>
      </p:pic>
    </p:spTree>
    <p:extLst>
      <p:ext uri="{BB962C8B-B14F-4D97-AF65-F5344CB8AC3E}">
        <p14:creationId xmlns:p14="http://schemas.microsoft.com/office/powerpoint/2010/main" val="2145799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5181400" y="551277"/>
            <a:ext cx="6562677" cy="339415"/>
          </a:xfrm>
        </p:spPr>
        <p:txBody>
          <a:bodyPr/>
          <a:lstStyle/>
          <a:p>
            <a:r>
              <a:rPr lang="en-GB" sz="2000" dirty="0">
                <a:solidFill>
                  <a:srgbClr val="47B5C8"/>
                </a:solidFill>
              </a:rPr>
              <a:t>Komplexität der Lieferkette: </a:t>
            </a:r>
          </a:p>
          <a:p>
            <a:endParaRPr lang="en-IE" sz="2000" dirty="0">
              <a:solidFill>
                <a:srgbClr val="47B5C8"/>
              </a:solidFill>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95319" y="970461"/>
            <a:ext cx="7510897" cy="1815882"/>
          </a:xfrm>
        </p:spPr>
        <p:txBody>
          <a:bodyPr/>
          <a:lstStyle/>
          <a:p>
            <a:r>
              <a:rPr lang="en-GB" sz="1800" dirty="0"/>
              <a:t>Der Aufbau einer zuverlässigen Lieferkette mit internationaler Beschaffung und fairen Handelspraktiken ist komplex und risikobehaftet.</a:t>
            </a:r>
          </a:p>
          <a:p>
            <a:r>
              <a:rPr lang="en-GB" sz="1800" b="1" dirty="0">
                <a:solidFill>
                  <a:srgbClr val="D9552F"/>
                </a:solidFill>
              </a:rPr>
              <a:t>Strategische Positionierung </a:t>
            </a:r>
            <a:r>
              <a:rPr lang="en-GB" sz="1800" dirty="0"/>
              <a:t>Maria nutzt ihren Hintergrund und ihre Verbindungen in Lateinamerika, um starke, direkte Beziehungen zu Kunsthandwerkern aufzubauen und eine ethische Beschaffung und Qualitätskontrolle zu gewährleisten. </a:t>
            </a:r>
            <a:endParaRPr lang="en-IE" sz="18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3</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7047704" cy="411817"/>
          </a:xfrm>
        </p:spPr>
        <p:txBody>
          <a:bodyPr/>
          <a:lstStyle/>
          <a:p>
            <a:r>
              <a:rPr lang="en-GB" sz="2000" dirty="0">
                <a:solidFill>
                  <a:srgbClr val="47B5C8"/>
                </a:solidFill>
              </a:rPr>
              <a:t>Einhaltung von Vorschriften für den internationalen Handel:</a:t>
            </a:r>
            <a:endParaRPr lang="en-IE" sz="200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4</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395319" y="3331010"/>
            <a:ext cx="7423433" cy="246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800" dirty="0"/>
              <a:t>Für ein neues Unternehmen kann es entmutigend sein, sich in den rechtlichen und regulatorischen Anforderungen für die Einfuhr von Waren zurechtzufinden.</a:t>
            </a:r>
          </a:p>
          <a:p>
            <a:r>
              <a:rPr lang="en-GB" sz="1800" b="1" dirty="0">
                <a:solidFill>
                  <a:srgbClr val="D9552F"/>
                </a:solidFill>
              </a:rPr>
              <a:t>Strategische Positionierung </a:t>
            </a:r>
            <a:r>
              <a:rPr lang="en-GB" sz="1800" dirty="0" err="1"/>
              <a:t>CulturaCrafts </a:t>
            </a:r>
            <a:r>
              <a:rPr lang="en-GB" sz="1800" dirty="0"/>
              <a:t>stellt einen auf internationales Handelsrecht spezialisierten Berater ein, um die Einhaltung aller Vorschriften zu gewährleisten, mögliche rechtliche Probleme zu vermeiden und einen reibungslosen Ablauf zu fördern</a:t>
            </a:r>
            <a:r>
              <a:rPr lang="en-GB" sz="1400"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mn-lt"/>
            </a:endParaRPr>
          </a:p>
        </p:txBody>
      </p:sp>
      <p:pic>
        <p:nvPicPr>
          <p:cNvPr id="5" name="Picture Placeholder 10" descr="Day of the Dead skulls">
            <a:extLst>
              <a:ext uri="{FF2B5EF4-FFF2-40B4-BE49-F238E27FC236}">
                <a16:creationId xmlns:a16="http://schemas.microsoft.com/office/drawing/2014/main" id="{59BE918C-19E9-1735-B70E-E6366D4FDA67}"/>
              </a:ext>
            </a:extLst>
          </p:cNvPr>
          <p:cNvPicPr>
            <a:picLocks noGrp="1" noChangeAspect="1"/>
          </p:cNvPicPr>
          <p:nvPr>
            <p:ph type="pic" sz="quarter" idx="41"/>
          </p:nvPr>
        </p:nvPicPr>
        <p:blipFill>
          <a:blip r:embed="rId2"/>
          <a:srcRect l="31122" r="31122"/>
          <a:stretch>
            <a:fillRect/>
          </a:stretch>
        </p:blipFill>
        <p:spPr>
          <a:xfrm>
            <a:off x="7938" y="188913"/>
            <a:ext cx="3354387" cy="5922962"/>
          </a:xfrm>
        </p:spPr>
      </p:pic>
    </p:spTree>
    <p:extLst>
      <p:ext uri="{BB962C8B-B14F-4D97-AF65-F5344CB8AC3E}">
        <p14:creationId xmlns:p14="http://schemas.microsoft.com/office/powerpoint/2010/main" val="2656172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024247" cy="3849918"/>
          </a:xfrm>
        </p:spPr>
        <p:txBody>
          <a:bodyPr/>
          <a:lstStyle/>
          <a:p>
            <a:pPr>
              <a:buFont typeface="Arial" panose="020B0604020202020204" pitchFamily="34" charset="0"/>
              <a:buChar char="•"/>
            </a:pPr>
            <a:r>
              <a:rPr lang="en-GB" sz="2000" b="1" dirty="0"/>
              <a:t>Kulturelle Authentizität und Fachwissen</a:t>
            </a:r>
            <a:r>
              <a:rPr lang="en-GB" sz="2000" dirty="0"/>
              <a:t>: Marias tiefes Verständnis der lateinamerikanischen Kulturen und des Kunsthandwerks ermöglicht es </a:t>
            </a:r>
            <a:r>
              <a:rPr lang="en-GB" sz="2000" dirty="0" err="1"/>
              <a:t>CulturaCrafts</a:t>
            </a:r>
            <a:r>
              <a:rPr lang="en-GB" sz="2000" dirty="0"/>
              <a:t>, eine unvergleichliche Produktauthentizität anzubieten, die durch detaillierte Produktgeschichten und handwerkliche Merkmale vermittelt wird.</a:t>
            </a:r>
          </a:p>
          <a:p>
            <a:pPr>
              <a:buFont typeface="Arial" panose="020B0604020202020204" pitchFamily="34" charset="0"/>
              <a:buChar char="•"/>
            </a:pPr>
            <a:r>
              <a:rPr lang="en-GB" sz="2000" b="1" dirty="0"/>
              <a:t>Aufbau einer Gemeinschaft</a:t>
            </a:r>
            <a:r>
              <a:rPr lang="en-GB" sz="2000" dirty="0"/>
              <a:t>: Durch die Schaffung einer Online-Plattform und einer Gemeinschaft für Menschen, die sich für kulturelles Kunsthandwerk interessieren, etabliert sich </a:t>
            </a:r>
            <a:r>
              <a:rPr lang="en-GB" sz="2000" dirty="0" err="1"/>
              <a:t>CulturaCrafts </a:t>
            </a:r>
            <a:r>
              <a:rPr lang="en-GB" sz="2000" dirty="0"/>
              <a:t>nicht nur als Laden, sondern auch als Drehscheibe für kulturelle Erkundung und Wertschätzung.</a:t>
            </a:r>
          </a:p>
          <a:p>
            <a:pPr>
              <a:buFont typeface="Arial" panose="020B0604020202020204" pitchFamily="34" charset="0"/>
              <a:buChar char="•"/>
            </a:pPr>
            <a:r>
              <a:rPr lang="en-GB" sz="2000" b="1" dirty="0"/>
              <a:t>Partnerschaften und Kooperationen</a:t>
            </a:r>
            <a:r>
              <a:rPr lang="en-GB" sz="2000" dirty="0"/>
              <a:t>: </a:t>
            </a:r>
            <a:r>
              <a:rPr lang="en-GB" sz="2000" dirty="0" err="1"/>
              <a:t>CulturaCrafts </a:t>
            </a:r>
            <a:r>
              <a:rPr lang="en-GB" sz="2000" dirty="0"/>
              <a:t>geht Partnerschaften mit Kultureinrichtungen wie Museen und Kulturfestivals ein, um Produkte zu präsentieren und Workshops durchzuführen, was zur Marktdurchdringung und zum Aufbau der Glaubwürdigkeit der Marke beiträgt.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Strategische Anwendung von Stärken</a:t>
            </a:r>
          </a:p>
          <a:p>
            <a:endParaRPr lang="en-US" dirty="0">
              <a:solidFill>
                <a:schemeClr val="bg1"/>
              </a:solidFill>
            </a:endParaRPr>
          </a:p>
        </p:txBody>
      </p:sp>
    </p:spTree>
    <p:extLst>
      <p:ext uri="{BB962C8B-B14F-4D97-AF65-F5344CB8AC3E}">
        <p14:creationId xmlns:p14="http://schemas.microsoft.com/office/powerpoint/2010/main" val="222828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5953180" cy="3849918"/>
          </a:xfrm>
        </p:spPr>
        <p:txBody>
          <a:bodyPr/>
          <a:lstStyle/>
          <a:p>
            <a:r>
              <a:rPr lang="en-GB" sz="2000" b="1" dirty="0">
                <a:solidFill>
                  <a:srgbClr val="D9552F"/>
                </a:solidFill>
              </a:rPr>
              <a:t>7. </a:t>
            </a:r>
            <a:r>
              <a:rPr lang="en-IE" sz="2000" b="1" dirty="0">
                <a:solidFill>
                  <a:srgbClr val="D9552F"/>
                </a:solidFill>
              </a:rPr>
              <a:t>Netzwerkarbeit und strategische Partnerschaften</a:t>
            </a:r>
          </a:p>
          <a:p>
            <a:pPr marL="0" indent="0"/>
            <a:r>
              <a:rPr lang="en-GB" sz="2000" dirty="0"/>
              <a:t>Nutzen Sie Ihre einzigartigen Eigenschaften, um Verbindungen und Partnerschaften zu knüpfen, die Ihre strategische Position und Marktreichweite verbessern. </a:t>
            </a:r>
          </a:p>
          <a:p>
            <a:pPr marL="0" indent="0"/>
            <a:r>
              <a:rPr lang="en-GB" sz="2000" b="1" dirty="0">
                <a:solidFill>
                  <a:srgbClr val="47B5C8"/>
                </a:solidFill>
              </a:rPr>
              <a:t>AKTION</a:t>
            </a:r>
          </a:p>
          <a:p>
            <a:pPr marL="0" indent="0"/>
            <a:r>
              <a:rPr lang="en-GB" sz="2000" dirty="0"/>
              <a:t>Schließen Sie sich mit Netzwerken und Partnern zusammen, die Ihre unternehmerische Vision schätzen oder teilen und Ihnen helfen können, Ihre Wirkung zu verstärken.</a:t>
            </a:r>
          </a:p>
          <a:p>
            <a:pPr marL="0" indent="0"/>
            <a:endParaRPr lang="en-GB" sz="2000" b="1" dirty="0">
              <a:solidFill>
                <a:srgbClr val="47B5C8"/>
              </a:solidFill>
            </a:endParaRPr>
          </a:p>
          <a:p>
            <a:pPr marL="0" indent="0"/>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sz="3600" i="0" u="none" strike="noStrike" dirty="0">
                <a:solidFill>
                  <a:schemeClr val="bg1"/>
                </a:solidFill>
                <a:effectLst/>
              </a:rPr>
              <a:t>Positionierung ist der Schlüssel</a:t>
            </a:r>
            <a:endParaRPr lang="en-US" dirty="0">
              <a:solidFill>
                <a:schemeClr val="bg1"/>
              </a:solidFill>
            </a:endParaRPr>
          </a:p>
        </p:txBody>
      </p:sp>
    </p:spTree>
    <p:extLst>
      <p:ext uri="{BB962C8B-B14F-4D97-AF65-F5344CB8AC3E}">
        <p14:creationId xmlns:p14="http://schemas.microsoft.com/office/powerpoint/2010/main" val="289802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0" y="4930413"/>
            <a:ext cx="4818490" cy="679345"/>
          </a:xfrm>
        </p:spPr>
        <p:txBody>
          <a:bodyPr/>
          <a:lstStyle/>
          <a:p>
            <a:pPr marL="0" indent="0">
              <a:buNone/>
            </a:pPr>
            <a:r>
              <a:rPr lang="en-US" sz="3200" b="1" dirty="0">
                <a:solidFill>
                  <a:schemeClr val="bg1"/>
                </a:solidFill>
              </a:rPr>
              <a:t>www.mosaic4investing.eu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1" y="3301251"/>
            <a:ext cx="7580486" cy="731140"/>
          </a:xfrm>
        </p:spPr>
        <p:txBody>
          <a:bodyPr>
            <a:normAutofit fontScale="92500" lnSpcReduction="20000"/>
          </a:bodyPr>
          <a:lstStyle/>
          <a:p>
            <a:r>
              <a:rPr lang="en-US" dirty="0"/>
              <a:t>Nächstes Thema: </a:t>
            </a:r>
            <a:r>
              <a:rPr lang="en-US" b="1" dirty="0"/>
              <a:t>Modul 2, </a:t>
            </a:r>
            <a:r>
              <a:rPr lang="en-GB" b="1" i="0" dirty="0">
                <a:effectLst/>
                <a:latin typeface="Google Sans"/>
              </a:rPr>
              <a:t>Ich habe eine Geschäftsidee, was nun</a:t>
            </a:r>
            <a:r>
              <a:rPr lang="en-US" b="1" dirty="0"/>
              <a:t>? </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8883215" cy="837258"/>
          </a:xfrm>
        </p:spPr>
        <p:txBody>
          <a:bodyPr>
            <a:normAutofit/>
          </a:bodyPr>
          <a:lstStyle/>
          <a:p>
            <a:r>
              <a:rPr lang="en-US" sz="2800" dirty="0"/>
              <a:t>Herzlichen Glückwunsch zum Abschluss von Modul 1</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Was ist persönliche Motivation?</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1" y="1664414"/>
            <a:ext cx="9969919" cy="2031325"/>
          </a:xfrm>
          <a:prstGeom prst="rect">
            <a:avLst/>
          </a:prstGeom>
          <a:noFill/>
        </p:spPr>
        <p:txBody>
          <a:bodyPr wrap="square" rtlCol="0">
            <a:spAutoFit/>
          </a:bodyPr>
          <a:lstStyle/>
          <a:p>
            <a:r>
              <a:rPr lang="en-GB" b="1" dirty="0"/>
              <a:t>Wünsche: </a:t>
            </a:r>
            <a:r>
              <a:rPr lang="en-GB" dirty="0"/>
              <a:t>Stellen Sie sich vor, ein Unternehmen zu gründen, das nicht nur Ihren Bedürfnissen nach finanzieller Unabhängigkeit entspricht, sondern auch Ihren tiefsten Wunsch erfüllt, etwas zu bewirken. Ob Sie als unterrepräsentierter Gründer eine Branche revolutionieren, Ihr Gemeinwesen verändern oder innovative Lösungen anbieten - diese Wünsche treiben Ihren Unternehmergeist an.</a:t>
            </a:r>
          </a:p>
          <a:p>
            <a:endParaRPr lang="en-GB" dirty="0"/>
          </a:p>
          <a:p>
            <a:r>
              <a:rPr lang="en-GB" b="1" dirty="0"/>
              <a:t>Ziele: </a:t>
            </a:r>
            <a:r>
              <a:rPr lang="en-GB" dirty="0"/>
              <a:t>Ziele sorgen dafür, dass wir uns konzentrieren und vorankommen. </a:t>
            </a:r>
          </a:p>
          <a:p>
            <a:r>
              <a:rPr lang="en-GB" dirty="0"/>
              <a:t>Sind Sie gut darin, Abstraktes in die Realität umzusetzen? </a:t>
            </a:r>
            <a:endParaRPr lang="en-IE" sz="1400" dirty="0"/>
          </a:p>
        </p:txBody>
      </p:sp>
      <p:pic>
        <p:nvPicPr>
          <p:cNvPr id="9" name="Picture 8" descr="Arrows piercing notes">
            <a:extLst>
              <a:ext uri="{FF2B5EF4-FFF2-40B4-BE49-F238E27FC236}">
                <a16:creationId xmlns:a16="http://schemas.microsoft.com/office/drawing/2014/main" id="{DADA6725-63E7-704A-834E-D887A637E6E1}"/>
              </a:ext>
            </a:extLst>
          </p:cNvPr>
          <p:cNvPicPr>
            <a:picLocks noChangeAspect="1"/>
          </p:cNvPicPr>
          <p:nvPr/>
        </p:nvPicPr>
        <p:blipFill>
          <a:blip r:embed="rId2"/>
          <a:stretch>
            <a:fillRect/>
          </a:stretch>
        </p:blipFill>
        <p:spPr>
          <a:xfrm>
            <a:off x="7167867" y="3725906"/>
            <a:ext cx="3661803" cy="2313616"/>
          </a:xfrm>
          <a:prstGeom prst="rect">
            <a:avLst/>
          </a:prstGeom>
        </p:spPr>
      </p:pic>
    </p:spTree>
    <p:extLst>
      <p:ext uri="{BB962C8B-B14F-4D97-AF65-F5344CB8AC3E}">
        <p14:creationId xmlns:p14="http://schemas.microsoft.com/office/powerpoint/2010/main" val="260096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Michèle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96382" y="1488992"/>
            <a:ext cx="7941163" cy="5231223"/>
          </a:xfrm>
        </p:spPr>
        <p:txBody>
          <a:bodyPr>
            <a:normAutofit fontScale="92500" lnSpcReduction="20000"/>
          </a:bodyPr>
          <a:lstStyle/>
          <a:p>
            <a:pPr algn="l">
              <a:lnSpc>
                <a:spcPct val="100000"/>
              </a:lnSpc>
            </a:pPr>
            <a:r>
              <a:rPr lang="en-GB" sz="2400" i="0" dirty="0">
                <a:solidFill>
                  <a:srgbClr val="595959"/>
                </a:solidFill>
              </a:rPr>
              <a:t>Es ist sinnvoll, die persönliche Motivation von </a:t>
            </a:r>
            <a:r>
              <a:rPr lang="en-GB" sz="2400" b="1" i="0" dirty="0">
                <a:solidFill>
                  <a:srgbClr val="595959"/>
                </a:solidFill>
              </a:rPr>
              <a:t>Anne </a:t>
            </a:r>
            <a:r>
              <a:rPr lang="en-GB" sz="2400" b="1" i="0" dirty="0" err="1">
                <a:solidFill>
                  <a:srgbClr val="595959"/>
                </a:solidFill>
              </a:rPr>
              <a:t>Kjaer Riechert</a:t>
            </a:r>
            <a:r>
              <a:rPr lang="en-GB" sz="2400" i="0" dirty="0">
                <a:solidFill>
                  <a:srgbClr val="595959"/>
                </a:solidFill>
              </a:rPr>
              <a:t>, Mitbegründerin der </a:t>
            </a:r>
            <a:r>
              <a:rPr lang="en-GB" sz="2400" b="1" i="0" dirty="0" err="1">
                <a:solidFill>
                  <a:srgbClr val="595959"/>
                </a:solidFill>
              </a:rPr>
              <a:t>ReDI </a:t>
            </a:r>
            <a:r>
              <a:rPr lang="en-GB" sz="2400" b="1" i="0" dirty="0">
                <a:solidFill>
                  <a:srgbClr val="595959"/>
                </a:solidFill>
              </a:rPr>
              <a:t>School of Digital Integration, </a:t>
            </a:r>
            <a:r>
              <a:rPr lang="en-GB" sz="2400" i="0" dirty="0">
                <a:solidFill>
                  <a:srgbClr val="595959"/>
                </a:solidFill>
              </a:rPr>
              <a:t>zu betrachten. Anne Kjaer Riechert ist Mitbegründerin der </a:t>
            </a:r>
            <a:r>
              <a:rPr lang="en-GB" sz="2400" i="0" dirty="0" err="1">
                <a:solidFill>
                  <a:srgbClr val="595959"/>
                </a:solidFill>
              </a:rPr>
              <a:t>ReDI </a:t>
            </a:r>
            <a:r>
              <a:rPr lang="en-GB" sz="2400" i="0" dirty="0">
                <a:solidFill>
                  <a:srgbClr val="595959"/>
                </a:solidFill>
              </a:rPr>
              <a:t>School of </a:t>
            </a:r>
            <a:r>
              <a:rPr lang="en-GB" sz="2400" i="0" dirty="0" err="1">
                <a:solidFill>
                  <a:srgbClr val="595959"/>
                </a:solidFill>
              </a:rPr>
              <a:t>Digital Integration </a:t>
            </a:r>
            <a:r>
              <a:rPr lang="en-GB" sz="2400" i="0" dirty="0">
                <a:solidFill>
                  <a:srgbClr val="595959"/>
                </a:solidFill>
              </a:rPr>
              <a:t>mit Sitz in Deutschland, die 2015 gegründet wurde, um die Herausforderungen zu bewältigen, mit denen Flüchtlinge und Zuwanderer bei der Integration in den europäischen digitalen Arbeitsmarkt konfrontiert sind.</a:t>
            </a:r>
          </a:p>
          <a:p>
            <a:pPr algn="l"/>
            <a:r>
              <a:rPr lang="en-GB" sz="2400" b="1" i="0" dirty="0">
                <a:solidFill>
                  <a:srgbClr val="F2A72C"/>
                </a:solidFill>
              </a:rPr>
              <a:t>Motivation:  </a:t>
            </a:r>
            <a:r>
              <a:rPr lang="en-GB" sz="2400" i="0" dirty="0">
                <a:solidFill>
                  <a:srgbClr val="595959"/>
                </a:solidFill>
              </a:rPr>
              <a:t>Annes Motivation ergab sich aus ihren Beobachtungen aus erster Hand über die Herausforderungen, mit denen Migranten und Einheimische konfrontiert sind, wenn es um den Zugang zu hochwertiger Bildung und sinnvoller Beschäftigung in der Technologiebranche geht. Sie war auch motiviert, die Qualifikationslücke in der europäischen Technologiebranche zu schließen. </a:t>
            </a:r>
            <a:endParaRPr lang="en-GB" sz="2400" b="1" i="0" dirty="0">
              <a:solidFill>
                <a:srgbClr val="F2A72C"/>
              </a:solidFill>
            </a:endParaRPr>
          </a:p>
          <a:p>
            <a:pPr algn="l"/>
            <a:r>
              <a:rPr lang="en-GB" sz="2400" b="1" i="0" dirty="0">
                <a:solidFill>
                  <a:srgbClr val="F2A72C"/>
                </a:solidFill>
              </a:rPr>
              <a:t>Ziel: </a:t>
            </a:r>
            <a:r>
              <a:rPr lang="en-GB" sz="2400" i="0" dirty="0">
                <a:solidFill>
                  <a:srgbClr val="595959"/>
                </a:solidFill>
              </a:rPr>
              <a:t>Ihre Ziele sind es, den Schülerinnen und Schülern wichtige digitale Kompetenzen zu vermitteln, eine wachstumsorientierte Denkweise zu fördern und ihre beruflichen Fähigkeiten durch praktische, qualitativ hochwertige Bildungsangebote zu verbessern.</a:t>
            </a:r>
          </a:p>
          <a:p>
            <a:pPr algn="l">
              <a:lnSpc>
                <a:spcPct val="110000"/>
              </a:lnSpc>
            </a:pPr>
            <a:endParaRPr lang="en-IE" dirty="0"/>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Persönliche Motivation in Aktion</a:t>
            </a:r>
            <a:endParaRPr lang="en-US" dirty="0"/>
          </a:p>
        </p:txBody>
      </p:sp>
      <p:pic>
        <p:nvPicPr>
          <p:cNvPr id="17" name="Picture 16">
            <a:extLst>
              <a:ext uri="{FF2B5EF4-FFF2-40B4-BE49-F238E27FC236}">
                <a16:creationId xmlns:a16="http://schemas.microsoft.com/office/drawing/2014/main" id="{21D7FE5C-FBF6-89B3-9D90-C4249AAA47E9}"/>
              </a:ext>
            </a:extLst>
          </p:cNvPr>
          <p:cNvPicPr>
            <a:picLocks noChangeAspect="1"/>
          </p:cNvPicPr>
          <p:nvPr/>
        </p:nvPicPr>
        <p:blipFill>
          <a:blip r:embed="rId2"/>
          <a:stretch>
            <a:fillRect/>
          </a:stretch>
        </p:blipFill>
        <p:spPr>
          <a:xfrm>
            <a:off x="8455736" y="306845"/>
            <a:ext cx="3125493" cy="6130776"/>
          </a:xfrm>
          <a:prstGeom prst="rect">
            <a:avLst/>
          </a:prstGeom>
        </p:spPr>
      </p:pic>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otalTime>0</TotalTime>
  <Words>7617</Words>
  <Application>Microsoft Office PowerPoint</Application>
  <PresentationFormat>Breitbild</PresentationFormat>
  <Paragraphs>477</Paragraphs>
  <Slides>76</Slides>
  <Notes>8</Notes>
  <HiddenSlides>0</HiddenSlides>
  <MMClips>4</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1</vt:i4>
      </vt:variant>
      <vt:variant>
        <vt:lpstr>Folientitel</vt:lpstr>
      </vt:variant>
      <vt:variant>
        <vt:i4>76</vt:i4>
      </vt:variant>
    </vt:vector>
  </HeadingPairs>
  <TitlesOfParts>
    <vt:vector size="91" baseType="lpstr">
      <vt:lpstr>Arial</vt:lpstr>
      <vt:lpstr>Calibri</vt:lpstr>
      <vt:lpstr>Calibri </vt:lpstr>
      <vt:lpstr>Crimson Text</vt:lpstr>
      <vt:lpstr>figtree</vt:lpstr>
      <vt:lpstr>Google Sans</vt:lpstr>
      <vt:lpstr>inter</vt:lpstr>
      <vt:lpstr>Lato</vt:lpstr>
      <vt:lpstr>McKinsey Sans</vt:lpstr>
      <vt:lpstr>Merriweather</vt:lpstr>
      <vt:lpstr>Montserrat Light</vt:lpstr>
      <vt:lpstr>Roboto</vt:lpstr>
      <vt:lpstr>TwitterChirp</vt:lpstr>
      <vt:lpstr>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docId:3AFB5DEFA8C73E924B62D62A2FC6A279</cp:keywords>
  <cp:lastModifiedBy>David Blunck</cp:lastModifiedBy>
  <cp:revision>217</cp:revision>
  <dcterms:created xsi:type="dcterms:W3CDTF">2020-10-14T13:32:04Z</dcterms:created>
  <dcterms:modified xsi:type="dcterms:W3CDTF">2025-03-18T16:08:03Z</dcterms:modified>
</cp:coreProperties>
</file>