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6"/>
  </p:notesMasterIdLst>
  <p:sldIdLst>
    <p:sldId id="4346" r:id="rId2"/>
    <p:sldId id="4306" r:id="rId3"/>
    <p:sldId id="4350" r:id="rId4"/>
    <p:sldId id="4352" r:id="rId5"/>
    <p:sldId id="4323" r:id="rId6"/>
    <p:sldId id="4348" r:id="rId7"/>
    <p:sldId id="4456" r:id="rId8"/>
    <p:sldId id="4496" r:id="rId9"/>
    <p:sldId id="4500" r:id="rId10"/>
    <p:sldId id="4455" r:id="rId11"/>
    <p:sldId id="4497" r:id="rId12"/>
    <p:sldId id="4498" r:id="rId13"/>
    <p:sldId id="4499" r:id="rId14"/>
    <p:sldId id="4457" r:id="rId15"/>
    <p:sldId id="4322" r:id="rId16"/>
    <p:sldId id="4460" r:id="rId17"/>
    <p:sldId id="4354" r:id="rId18"/>
    <p:sldId id="4458" r:id="rId19"/>
    <p:sldId id="4459" r:id="rId20"/>
    <p:sldId id="4461" r:id="rId21"/>
    <p:sldId id="4462" r:id="rId22"/>
    <p:sldId id="4300" r:id="rId23"/>
    <p:sldId id="4355" r:id="rId24"/>
    <p:sldId id="4463" r:id="rId25"/>
    <p:sldId id="4464" r:id="rId26"/>
    <p:sldId id="4342" r:id="rId27"/>
    <p:sldId id="4391" r:id="rId28"/>
    <p:sldId id="4465" r:id="rId29"/>
    <p:sldId id="4467" r:id="rId30"/>
    <p:sldId id="4472" r:id="rId31"/>
    <p:sldId id="4470" r:id="rId32"/>
    <p:sldId id="4473" r:id="rId33"/>
    <p:sldId id="4468" r:id="rId34"/>
    <p:sldId id="4471" r:id="rId35"/>
    <p:sldId id="4474" r:id="rId36"/>
    <p:sldId id="4475" r:id="rId37"/>
    <p:sldId id="4476" r:id="rId38"/>
    <p:sldId id="4469" r:id="rId39"/>
    <p:sldId id="4466" r:id="rId40"/>
    <p:sldId id="4477" r:id="rId41"/>
    <p:sldId id="4478" r:id="rId42"/>
    <p:sldId id="4479" r:id="rId43"/>
    <p:sldId id="4502" r:id="rId44"/>
    <p:sldId id="4480" r:id="rId45"/>
    <p:sldId id="4481" r:id="rId46"/>
    <p:sldId id="4501" r:id="rId47"/>
    <p:sldId id="4347" r:id="rId48"/>
    <p:sldId id="4395" r:id="rId49"/>
    <p:sldId id="4398" r:id="rId50"/>
    <p:sldId id="4482" r:id="rId51"/>
    <p:sldId id="4400" r:id="rId52"/>
    <p:sldId id="4483" r:id="rId53"/>
    <p:sldId id="4484" r:id="rId54"/>
    <p:sldId id="4338" r:id="rId55"/>
    <p:sldId id="4341" r:id="rId56"/>
    <p:sldId id="4486" r:id="rId57"/>
    <p:sldId id="4487" r:id="rId58"/>
    <p:sldId id="4490" r:id="rId59"/>
    <p:sldId id="4489" r:id="rId60"/>
    <p:sldId id="4491" r:id="rId61"/>
    <p:sldId id="4493" r:id="rId62"/>
    <p:sldId id="4494" r:id="rId63"/>
    <p:sldId id="4495" r:id="rId64"/>
    <p:sldId id="4492" r:id="rId65"/>
    <p:sldId id="4430" r:id="rId66"/>
    <p:sldId id="4503" r:id="rId67"/>
    <p:sldId id="4504" r:id="rId68"/>
    <p:sldId id="4505" r:id="rId69"/>
    <p:sldId id="4506" r:id="rId70"/>
    <p:sldId id="4507" r:id="rId71"/>
    <p:sldId id="4508" r:id="rId72"/>
    <p:sldId id="4509" r:id="rId73"/>
    <p:sldId id="4510" r:id="rId74"/>
    <p:sldId id="4263" r:id="rId7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47B5C8"/>
    <a:srgbClr val="D9552F"/>
    <a:srgbClr val="FDBD22"/>
    <a:srgbClr val="FFF1CD"/>
    <a:srgbClr val="5796D0"/>
    <a:srgbClr val="93BCE1"/>
    <a:srgbClr val="D2E3F2"/>
    <a:srgbClr val="EEB4A4"/>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5082"/>
  </p:normalViewPr>
  <p:slideViewPr>
    <p:cSldViewPr snapToGrid="0" snapToObjects="1">
      <p:cViewPr>
        <p:scale>
          <a:sx n="80" d="100"/>
          <a:sy n="80" d="100"/>
        </p:scale>
        <p:origin x="1123" y="69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6B282E-B117-B940-84DA-9267D4C22CBD}" type="datetimeFigureOut">
              <a:rPr lang="en-US" smtClean="0"/>
              <a:t>1/30/2025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25060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1423489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65</a:t>
            </a:fld>
            <a:endParaRPr lang="en-US"/>
          </a:p>
        </p:txBody>
      </p:sp>
    </p:spTree>
    <p:extLst>
      <p:ext uri="{BB962C8B-B14F-4D97-AF65-F5344CB8AC3E}">
        <p14:creationId xmlns:p14="http://schemas.microsoft.com/office/powerpoint/2010/main" val="4083167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74</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26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86328" y="473291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86328" y="384361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86328" y="296282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86328" y="1984022"/>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696373" y="2952795"/>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705816" y="3646444"/>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336144" y="483860"/>
            <a:ext cx="7563410" cy="4913817"/>
            <a:chOff x="4054160" y="721803"/>
            <a:chExt cx="7563410" cy="3597620"/>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63410" cy="1674487"/>
              <a:chOff x="4061909" y="1565906"/>
              <a:chExt cx="7563410"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77408" y="3448687"/>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grpSp>
      <p:cxnSp>
        <p:nvCxnSpPr>
          <p:cNvPr id="3" name="Straight Connector 2">
            <a:extLst>
              <a:ext uri="{FF2B5EF4-FFF2-40B4-BE49-F238E27FC236}">
                <a16:creationId xmlns:a16="http://schemas.microsoft.com/office/drawing/2014/main" id="{CBC02F7D-793C-EF4E-6EB6-CA643819CA22}"/>
              </a:ext>
            </a:extLst>
          </p:cNvPr>
          <p:cNvCxnSpPr>
            <a:cxnSpLocks/>
          </p:cNvCxnSpPr>
          <p:nvPr userDrawn="1"/>
        </p:nvCxnSpPr>
        <p:spPr>
          <a:xfrm>
            <a:off x="4351643" y="4893359"/>
            <a:ext cx="0" cy="540878"/>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11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2"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87" r:id="rId9"/>
    <p:sldLayoutId id="2147483888" r:id="rId10"/>
    <p:sldLayoutId id="2147483841" r:id="rId11"/>
    <p:sldLayoutId id="2147483879" r:id="rId12"/>
    <p:sldLayoutId id="2147483878" r:id="rId13"/>
    <p:sldLayoutId id="2147483884" r:id="rId14"/>
    <p:sldLayoutId id="2147483861" r:id="rId15"/>
    <p:sldLayoutId id="2147483885" r:id="rId16"/>
    <p:sldLayoutId id="2147483886" r:id="rId17"/>
    <p:sldLayoutId id="2147483833" r:id="rId18"/>
    <p:sldLayoutId id="2147483847" r:id="rId19"/>
    <p:sldLayoutId id="214748385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hyperlink" Target="https://wise.com/gb/about/our-story" TargetMode="External"/><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fortune.com/2021/07/07/fintech-wise-public-london-stock-exchange-direct-listing/"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en/question-mark-why-icon-blue-usa-1332062/" TargetMode="Externa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8.xml"/><Relationship Id="rId1" Type="http://schemas.openxmlformats.org/officeDocument/2006/relationships/video" Target="https://www.youtube.com/embed/Oh2KRQPaKOU?feature=oembed" TargetMode="External"/><Relationship Id="rId5" Type="http://schemas.openxmlformats.org/officeDocument/2006/relationships/hyperlink" Target="https://www.youtube.com/hashtag/simonsinek" TargetMode="External"/><Relationship Id="rId4" Type="http://schemas.openxmlformats.org/officeDocument/2006/relationships/hyperlink" Target="https://youtu.be/Oh2KRQPaKO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hyperlink" Target="https://www.dpma.de/english/trade_marks/index.html" TargetMode="External"/><Relationship Id="rId2" Type="http://schemas.openxmlformats.org/officeDocument/2006/relationships/hyperlink" Target="https://www.wipo.int/portal/en/index.html" TargetMode="External"/><Relationship Id="rId1" Type="http://schemas.openxmlformats.org/officeDocument/2006/relationships/slideLayout" Target="../slideLayouts/slideLayout12.xml"/><Relationship Id="rId4" Type="http://schemas.openxmlformats.org/officeDocument/2006/relationships/hyperlink" Target="https://www.inpi.fr/e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hyperlink" Target="https://nulab.com/cacoo/" TargetMode="External"/><Relationship Id="rId2" Type="http://schemas.openxmlformats.org/officeDocument/2006/relationships/hyperlink" Target="https://start.mural.co/" TargetMode="External"/><Relationship Id="rId1" Type="http://schemas.openxmlformats.org/officeDocument/2006/relationships/slideLayout" Target="../slideLayouts/slideLayout12.xml"/><Relationship Id="rId4" Type="http://schemas.openxmlformats.org/officeDocument/2006/relationships/hyperlink" Target="https://conceptboard.com/"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miro.com/how-to-use-miro/"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entm.ag/QZniH3" TargetMode="External"/><Relationship Id="rId2" Type="http://schemas.openxmlformats.org/officeDocument/2006/relationships/hyperlink" Target="https://www.fundera.com/blog/what-percentage-of-small-businesses-fail" TargetMode="Externa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s://userpilot.com/blog/user-persona-examples/" TargetMode="External"/><Relationship Id="rId2" Type="http://schemas.openxmlformats.org/officeDocument/2006/relationships/hyperlink" Target="https://nulab.com/cacoo/templates/user-persona-template/?utm_source=bing&amp;utm_medium=cpc&amp;utm_campaign=604067364&amp;utm_term=customer%20persona%20template&amp;msclkid=e81b8bcccea718db7adcece0b8a1637e&amp;utm_content=User%20Persona" TargetMode="Externa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Ve3JZtWrFh0?si=qFDGtw_ztKbnEtVH" TargetMode="External"/><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089964" cy="1521051"/>
          </a:xfrm>
        </p:spPr>
        <p:txBody>
          <a:bodyPr>
            <a:normAutofit fontScale="92500" lnSpcReduction="10000"/>
          </a:bodyPr>
          <a:lstStyle/>
          <a:p>
            <a:r>
              <a:rPr lang="en-US" b="1" dirty="0"/>
              <a:t>MODUL 2</a:t>
            </a:r>
          </a:p>
          <a:p>
            <a:r>
              <a:rPr lang="de-DE" b="1" i="0" dirty="0">
                <a:effectLst/>
                <a:latin typeface="Google Sans"/>
              </a:rPr>
              <a:t>Ich habe eine Geschäftsidee – und jetzt?</a:t>
            </a:r>
            <a:endParaRPr lang="en-US" b="1" dirty="0"/>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a:t>
            </a:r>
            <a:r>
              <a:rPr lang="en-US" sz="3200" b="1" dirty="0">
                <a:solidFill>
                  <a:schemeClr val="bg1"/>
                </a:solidFill>
              </a:rPr>
              <a:t>.</a:t>
            </a:r>
            <a:r>
              <a:rPr lang="en-US" b="1" dirty="0">
                <a:solidFill>
                  <a:schemeClr val="bg1"/>
                </a:solidFill>
              </a:rPr>
              <a:t>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7" name="Picture Placeholder 16" descr="Falcon landing">
            <a:extLst>
              <a:ext uri="{FF2B5EF4-FFF2-40B4-BE49-F238E27FC236}">
                <a16:creationId xmlns:a16="http://schemas.microsoft.com/office/drawing/2014/main" id="{E7E5B274-A8BF-7332-E2E9-234A860BF4DB}"/>
              </a:ext>
            </a:extLst>
          </p:cNvPr>
          <p:cNvPicPr>
            <a:picLocks noGrp="1" noChangeAspect="1"/>
          </p:cNvPicPr>
          <p:nvPr>
            <p:ph type="pic" sz="quarter" idx="41"/>
          </p:nvPr>
        </p:nvPicPr>
        <p:blipFill>
          <a:blip r:embed="rId4"/>
          <a:srcRect l="21836" r="21836"/>
          <a:stretch>
            <a:fillRect/>
          </a:stretch>
        </p:blipFill>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78992" y="1365597"/>
            <a:ext cx="7488868" cy="3849918"/>
          </a:xfrm>
        </p:spPr>
        <p:txBody>
          <a:bodyPr/>
          <a:lstStyle/>
          <a:p>
            <a:r>
              <a:rPr lang="de-DE" sz="2200" b="1" dirty="0"/>
              <a:t>Wise</a:t>
            </a:r>
            <a:r>
              <a:rPr lang="de-DE" sz="2200" dirty="0"/>
              <a:t>, früher bekannt als </a:t>
            </a:r>
            <a:r>
              <a:rPr lang="de-DE" sz="2200" dirty="0" err="1"/>
              <a:t>TransferWise</a:t>
            </a:r>
            <a:endParaRPr lang="de-DE" sz="2200" dirty="0"/>
          </a:p>
          <a:p>
            <a:r>
              <a:rPr lang="en-GB" sz="2200" b="1" dirty="0" err="1">
                <a:solidFill>
                  <a:srgbClr val="47B5C8"/>
                </a:solidFill>
              </a:rPr>
              <a:t>Gründer</a:t>
            </a:r>
            <a:r>
              <a:rPr lang="en-GB" sz="2200" b="1" dirty="0">
                <a:solidFill>
                  <a:srgbClr val="47B5C8"/>
                </a:solidFill>
              </a:rPr>
              <a:t>: </a:t>
            </a:r>
            <a:r>
              <a:rPr lang="en-GB" sz="2200" dirty="0"/>
              <a:t>	</a:t>
            </a:r>
            <a:r>
              <a:rPr lang="de-DE" sz="2200" dirty="0" err="1"/>
              <a:t>Taavet</a:t>
            </a:r>
            <a:r>
              <a:rPr lang="de-DE" sz="2200" dirty="0"/>
              <a:t> </a:t>
            </a:r>
            <a:r>
              <a:rPr lang="de-DE" sz="2200" dirty="0" err="1"/>
              <a:t>Hinrikus</a:t>
            </a:r>
            <a:r>
              <a:rPr lang="de-DE" sz="2200" dirty="0"/>
              <a:t> und Kristo </a:t>
            </a:r>
            <a:r>
              <a:rPr lang="de-DE" sz="2200" dirty="0" err="1"/>
              <a:t>Käärmann</a:t>
            </a:r>
            <a:r>
              <a:rPr lang="de-DE" sz="2200" dirty="0"/>
              <a:t>, beide 		aus Estland, gründeten das Unternehmen 		im Januar 2011.</a:t>
            </a:r>
            <a:endParaRPr lang="en-GB" sz="2200" dirty="0"/>
          </a:p>
          <a:p>
            <a:pPr marL="0" indent="0"/>
            <a:r>
              <a:rPr lang="en-GB" sz="2200" b="1" dirty="0"/>
              <a:t>Was</a:t>
            </a:r>
            <a:r>
              <a:rPr lang="en-GB" sz="2200" dirty="0"/>
              <a:t>: 		</a:t>
            </a:r>
            <a:r>
              <a:rPr lang="de-DE" sz="2200" dirty="0"/>
              <a:t>Wise ist ein Finanztechnologieunternehmen, 		das sich auf internationalen Geldtransfer 		spezialisiert hat. Es verwendet die realen 		Wechselkurse, um Geld ins Ausland 			zu überweisen, was oft kostengünstiger ist als 		traditionelle Banküberweisungen.</a:t>
            </a:r>
            <a:endParaRPr lang="en-GB" sz="2200" dirty="0"/>
          </a:p>
          <a:p>
            <a:r>
              <a:rPr lang="en-GB" sz="2200" b="1" dirty="0" err="1"/>
              <a:t>Produkte</a:t>
            </a:r>
            <a:r>
              <a:rPr lang="en-GB" sz="2200" dirty="0"/>
              <a:t>:	</a:t>
            </a:r>
            <a:r>
              <a:rPr lang="de-DE" sz="2200" dirty="0"/>
              <a:t>Multiwährungskonten, die es Kund*innen 		ermöglichen, Guthaben in über 50 Währungen 		zu halten und grenzüberschreitend 			Transaktionen durchzuführen.</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7314"/>
            <a:ext cx="9632553" cy="803654"/>
          </a:xfrm>
        </p:spPr>
        <p:txBody>
          <a:bodyPr/>
          <a:lstStyle/>
          <a:p>
            <a:r>
              <a:rPr lang="de-DE" dirty="0">
                <a:solidFill>
                  <a:schemeClr val="bg1"/>
                </a:solidFill>
              </a:rPr>
              <a:t>Ein Beispiel aus der Praxis</a:t>
            </a:r>
            <a:endParaRPr lang="en-US" dirty="0">
              <a:solidFill>
                <a:schemeClr val="bg1"/>
              </a:solidFill>
            </a:endParaRPr>
          </a:p>
        </p:txBody>
      </p:sp>
      <p:pic>
        <p:nvPicPr>
          <p:cNvPr id="6" name="Picture 5">
            <a:extLst>
              <a:ext uri="{FF2B5EF4-FFF2-40B4-BE49-F238E27FC236}">
                <a16:creationId xmlns:a16="http://schemas.microsoft.com/office/drawing/2014/main" id="{1A2FB9FB-7FCB-1A44-DAB1-795F54F4C5E9}"/>
              </a:ext>
            </a:extLst>
          </p:cNvPr>
          <p:cNvPicPr>
            <a:picLocks noChangeAspect="1"/>
          </p:cNvPicPr>
          <p:nvPr/>
        </p:nvPicPr>
        <p:blipFill>
          <a:blip r:embed="rId2"/>
          <a:stretch>
            <a:fillRect/>
          </a:stretch>
        </p:blipFill>
        <p:spPr>
          <a:xfrm>
            <a:off x="7978162" y="2122098"/>
            <a:ext cx="2939482" cy="2508594"/>
          </a:xfrm>
          <a:prstGeom prst="rect">
            <a:avLst/>
          </a:prstGeom>
        </p:spPr>
      </p:pic>
      <p:sp>
        <p:nvSpPr>
          <p:cNvPr id="8" name="TextBox 7">
            <a:extLst>
              <a:ext uri="{FF2B5EF4-FFF2-40B4-BE49-F238E27FC236}">
                <a16:creationId xmlns:a16="http://schemas.microsoft.com/office/drawing/2014/main" id="{D9E64CDB-48BC-C8CF-FAAE-5609D6C8BC6B}"/>
              </a:ext>
            </a:extLst>
          </p:cNvPr>
          <p:cNvSpPr txBox="1"/>
          <p:nvPr/>
        </p:nvSpPr>
        <p:spPr>
          <a:xfrm>
            <a:off x="8242540" y="4630692"/>
            <a:ext cx="7594120" cy="369332"/>
          </a:xfrm>
          <a:prstGeom prst="rect">
            <a:avLst/>
          </a:prstGeom>
          <a:noFill/>
        </p:spPr>
        <p:txBody>
          <a:bodyPr wrap="square">
            <a:spAutoFit/>
          </a:bodyPr>
          <a:lstStyle/>
          <a:p>
            <a:r>
              <a:rPr lang="en-GB" dirty="0">
                <a:hlinkClick r:id="rId3"/>
              </a:rPr>
              <a:t>Die </a:t>
            </a:r>
            <a:r>
              <a:rPr lang="en-GB" dirty="0" err="1">
                <a:hlinkClick r:id="rId3"/>
              </a:rPr>
              <a:t>Geschichte</a:t>
            </a:r>
            <a:r>
              <a:rPr lang="en-GB" dirty="0">
                <a:hlinkClick r:id="rId3"/>
              </a:rPr>
              <a:t> von Wise</a:t>
            </a:r>
            <a:endParaRPr lang="en-IE" dirty="0"/>
          </a:p>
        </p:txBody>
      </p:sp>
    </p:spTree>
    <p:extLst>
      <p:ext uri="{BB962C8B-B14F-4D97-AF65-F5344CB8AC3E}">
        <p14:creationId xmlns:p14="http://schemas.microsoft.com/office/powerpoint/2010/main" val="3824237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CB41-ED8D-33A8-0147-C00D1F583A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2549C1A-3B24-EB7B-4EDD-6FE51CBA1D1C}"/>
              </a:ext>
            </a:extLst>
          </p:cNvPr>
          <p:cNvSpPr>
            <a:spLocks noGrp="1"/>
          </p:cNvSpPr>
          <p:nvPr>
            <p:ph type="body" sz="quarter" idx="18"/>
          </p:nvPr>
        </p:nvSpPr>
        <p:spPr>
          <a:xfrm>
            <a:off x="637215" y="1504041"/>
            <a:ext cx="10351914" cy="3849918"/>
          </a:xfrm>
        </p:spPr>
        <p:txBody>
          <a:bodyPr/>
          <a:lstStyle/>
          <a:p>
            <a:pPr marL="457200" indent="-457200">
              <a:buAutoNum type="arabicPeriod"/>
            </a:pPr>
            <a:r>
              <a:rPr lang="de-DE" b="1" dirty="0"/>
              <a:t>Das Problem identifizieren: </a:t>
            </a:r>
            <a:r>
              <a:rPr lang="de-DE" dirty="0"/>
              <a:t>Die Gründer validierten ihre Geschäftsidee, indem sie das Problem selbst erlebten. </a:t>
            </a:r>
            <a:r>
              <a:rPr lang="de-DE" dirty="0" err="1"/>
              <a:t>Taavet</a:t>
            </a:r>
            <a:r>
              <a:rPr lang="de-DE" dirty="0"/>
              <a:t>, der erste Mitarbeiter von Skype, lebte in London, wurde jedoch in Euro bezahlt. Kristo arbeitete bei Deloitte, lebte ebenfalls in London, erhielt sein Gehalt in Pfund, hatte aber eine Hypothek in Euro in Estland. Beide transferierten ihr Geld über ihre Banken, was mit hohen Gebühren und schlechten Wechselkursen verbunden war. Sie wussten, dass es eine bessere Lösung geben musste. Also setzten sie sich zusammen und entwickelten eine genial einfache Alternative. Diese persönliche Erfahrung gab ihnen ein tiefes Verständnis für das Problem, das sie lösen wollten.</a:t>
            </a:r>
          </a:p>
          <a:p>
            <a:pPr marL="457200" indent="-457200">
              <a:buAutoNum type="arabicPeriod"/>
            </a:pPr>
            <a:r>
              <a:rPr lang="de-DE" b="1" dirty="0"/>
              <a:t>Testen mit einer kleinen Gruppe: </a:t>
            </a:r>
            <a:r>
              <a:rPr lang="de-DE" dirty="0"/>
              <a:t>Zunächst testeten sie ihre Lösung in einem kleinen Netzwerk aus Freund*innen und Familie. Dies ermöglichte es ihnen, Feedback zu sammeln und notwendige Anpassungen vorzunehmen, bevor sie einen breiteren Start wagten.</a:t>
            </a:r>
            <a:endParaRPr lang="en-US" dirty="0"/>
          </a:p>
        </p:txBody>
      </p:sp>
      <p:sp>
        <p:nvSpPr>
          <p:cNvPr id="2" name="Freeform 1">
            <a:extLst>
              <a:ext uri="{FF2B5EF4-FFF2-40B4-BE49-F238E27FC236}">
                <a16:creationId xmlns:a16="http://schemas.microsoft.com/office/drawing/2014/main" id="{7134FC14-D573-A244-85A5-D9FFEC403EF5}"/>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ED7A4248-785B-98CD-F57C-C81790A50585}"/>
              </a:ext>
            </a:extLst>
          </p:cNvPr>
          <p:cNvSpPr>
            <a:spLocks noGrp="1"/>
          </p:cNvSpPr>
          <p:nvPr>
            <p:ph type="body" sz="quarter" idx="16"/>
          </p:nvPr>
        </p:nvSpPr>
        <p:spPr>
          <a:xfrm>
            <a:off x="798381" y="537314"/>
            <a:ext cx="9632553" cy="803654"/>
          </a:xfrm>
        </p:spPr>
        <p:txBody>
          <a:bodyPr/>
          <a:lstStyle/>
          <a:p>
            <a:r>
              <a:rPr lang="en-US" dirty="0" err="1">
                <a:solidFill>
                  <a:schemeClr val="bg1"/>
                </a:solidFill>
              </a:rPr>
              <a:t>Validierungsansatz</a:t>
            </a:r>
            <a:endParaRPr lang="en-US" dirty="0">
              <a:solidFill>
                <a:schemeClr val="bg1"/>
              </a:solidFill>
            </a:endParaRPr>
          </a:p>
        </p:txBody>
      </p:sp>
    </p:spTree>
    <p:extLst>
      <p:ext uri="{BB962C8B-B14F-4D97-AF65-F5344CB8AC3E}">
        <p14:creationId xmlns:p14="http://schemas.microsoft.com/office/powerpoint/2010/main" val="320900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3BD6-B2C5-80E0-27AE-AA12491DA4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D47F5FC-0359-956E-75BC-D9E86D0026EF}"/>
              </a:ext>
            </a:extLst>
          </p:cNvPr>
          <p:cNvSpPr>
            <a:spLocks noGrp="1"/>
          </p:cNvSpPr>
          <p:nvPr>
            <p:ph type="body" sz="quarter" idx="18"/>
          </p:nvPr>
        </p:nvSpPr>
        <p:spPr>
          <a:xfrm>
            <a:off x="637214" y="1340968"/>
            <a:ext cx="10441721" cy="3849918"/>
          </a:xfrm>
        </p:spPr>
        <p:txBody>
          <a:bodyPr/>
          <a:lstStyle/>
          <a:p>
            <a:pPr marL="457200" indent="-457200">
              <a:spcBef>
                <a:spcPts val="900"/>
              </a:spcBef>
              <a:buAutoNum type="arabicPeriod" startAt="3"/>
            </a:pPr>
            <a:r>
              <a:rPr lang="de-DE" sz="2200" b="1" dirty="0"/>
              <a:t>Ein transparentes Modell schaffen:</a:t>
            </a:r>
            <a:br>
              <a:rPr lang="de-DE" sz="2200" dirty="0"/>
            </a:br>
            <a:r>
              <a:rPr lang="de-DE" sz="2200" dirty="0"/>
              <a:t>Wise unterschied sich durch die Transparenz bei Gebühren und Wechselkursen. Sie nutzten den Mittelkurs, der den Mittelwert zwischen An- und Verkaufspreisen einer Währung darstellt, und erhoben eine geringe, transparente Gebühr.</a:t>
            </a:r>
          </a:p>
          <a:p>
            <a:pPr marL="457200" indent="-457200">
              <a:spcBef>
                <a:spcPts val="900"/>
              </a:spcBef>
              <a:buAutoNum type="arabicPeriod" startAt="3"/>
            </a:pPr>
            <a:r>
              <a:rPr lang="de-DE" sz="2200" b="1" dirty="0"/>
              <a:t>Mundpropaganda nutzen: </a:t>
            </a:r>
            <a:r>
              <a:rPr lang="de-DE" sz="2200" dirty="0"/>
              <a:t>Zufriedene Kund*innen begannen, den Service weiterzuempfehlen, was Wise organisch wachsen ließ. Dieses Mundpropaganda-Marketing war in den frühen Phasen entscheidend</a:t>
            </a:r>
            <a:r>
              <a:rPr lang="en-GB" sz="2200" dirty="0">
                <a:effectLst/>
              </a:rPr>
              <a:t>.</a:t>
            </a:r>
          </a:p>
          <a:p>
            <a:pPr marL="457200" indent="-457200">
              <a:spcBef>
                <a:spcPts val="900"/>
              </a:spcBef>
              <a:buAutoNum type="arabicPeriod" startAt="3"/>
            </a:pPr>
            <a:r>
              <a:rPr lang="de-DE" sz="2200" b="1" dirty="0"/>
              <a:t>Fokus auf Kundenerfahrungen: </a:t>
            </a:r>
            <a:r>
              <a:rPr lang="de-DE" sz="2200" dirty="0"/>
              <a:t>Sie legten Wert auf die Kundenerfahrung und stellten sicher, dass der Prozess einfach, schnell und zuverlässig war. Positive Erfahrungen führten zu wiederkehrenden Kund*innen und Weiterempfehlungen.</a:t>
            </a:r>
          </a:p>
          <a:p>
            <a:pPr marL="457200" indent="-457200">
              <a:spcBef>
                <a:spcPts val="900"/>
              </a:spcBef>
              <a:buAutoNum type="arabicPeriod" startAt="3"/>
            </a:pPr>
            <a:r>
              <a:rPr lang="de-DE" sz="2200" b="1" dirty="0"/>
              <a:t>Iterative Entwicklung: </a:t>
            </a:r>
            <a:r>
              <a:rPr lang="de-DE" sz="2200" dirty="0"/>
              <a:t>Wise verfolgte einen iterativen Ansatz und verbesserte den Service kontinuierlich basierend auf Kundenfeedback und den sich verändernden Marktanforderungen.</a:t>
            </a:r>
            <a:endParaRPr lang="en-US" sz="2200" dirty="0"/>
          </a:p>
        </p:txBody>
      </p:sp>
      <p:sp>
        <p:nvSpPr>
          <p:cNvPr id="2" name="Freeform 1">
            <a:extLst>
              <a:ext uri="{FF2B5EF4-FFF2-40B4-BE49-F238E27FC236}">
                <a16:creationId xmlns:a16="http://schemas.microsoft.com/office/drawing/2014/main" id="{E78F999E-5A53-6E3C-FA50-99121F5D7837}"/>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74F85A5-D562-67C4-6E91-3B77D21BE5E4}"/>
              </a:ext>
            </a:extLst>
          </p:cNvPr>
          <p:cNvSpPr>
            <a:spLocks noGrp="1"/>
          </p:cNvSpPr>
          <p:nvPr>
            <p:ph type="body" sz="quarter" idx="16"/>
          </p:nvPr>
        </p:nvSpPr>
        <p:spPr>
          <a:xfrm>
            <a:off x="798381" y="537314"/>
            <a:ext cx="9632553" cy="803654"/>
          </a:xfrm>
        </p:spPr>
        <p:txBody>
          <a:bodyPr/>
          <a:lstStyle/>
          <a:p>
            <a:r>
              <a:rPr lang="en-US" dirty="0" err="1">
                <a:solidFill>
                  <a:schemeClr val="bg1"/>
                </a:solidFill>
              </a:rPr>
              <a:t>Validierungsansatz</a:t>
            </a:r>
            <a:endParaRPr lang="en-US" dirty="0">
              <a:solidFill>
                <a:schemeClr val="bg1"/>
              </a:solidFill>
            </a:endParaRPr>
          </a:p>
        </p:txBody>
      </p:sp>
    </p:spTree>
    <p:extLst>
      <p:ext uri="{BB962C8B-B14F-4D97-AF65-F5344CB8AC3E}">
        <p14:creationId xmlns:p14="http://schemas.microsoft.com/office/powerpoint/2010/main" val="110608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D878E-ECD2-2FB5-0E92-28BDDA4A5AA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E043A6B-5A53-39DC-623C-A2D222BF75F8}"/>
              </a:ext>
            </a:extLst>
          </p:cNvPr>
          <p:cNvSpPr>
            <a:spLocks noGrp="1"/>
          </p:cNvSpPr>
          <p:nvPr>
            <p:ph type="body" sz="quarter" idx="18"/>
          </p:nvPr>
        </p:nvSpPr>
        <p:spPr>
          <a:xfrm>
            <a:off x="753373" y="1340968"/>
            <a:ext cx="10415370" cy="3849918"/>
          </a:xfrm>
        </p:spPr>
        <p:txBody>
          <a:bodyPr/>
          <a:lstStyle/>
          <a:p>
            <a:pPr marL="457200" indent="-457200">
              <a:spcBef>
                <a:spcPts val="900"/>
              </a:spcBef>
              <a:buAutoNum type="arabicPeriod" startAt="7"/>
            </a:pPr>
            <a:r>
              <a:rPr lang="de-DE" sz="2200" b="1" dirty="0"/>
              <a:t>Einhaltung gesetzlicher Vorschriften: </a:t>
            </a:r>
            <a:r>
              <a:rPr lang="de-DE" sz="2200" dirty="0"/>
              <a:t>Sie stellten sicher, dass sie die Finanzvorschriften einhielten, was das Vertrauen der Kund*</a:t>
            </a:r>
            <a:r>
              <a:rPr lang="de-DE" sz="2200" i="1" dirty="0"/>
              <a:t>innen stärkte. Dies beinhaltete die Überprüfung der Identität der Nutzer</a:t>
            </a:r>
            <a:r>
              <a:rPr lang="de-DE" sz="2200" dirty="0"/>
              <a:t>innen und die Einhaltung von Gesetzen zur Geldwäschebekämpfung.</a:t>
            </a:r>
          </a:p>
          <a:p>
            <a:pPr marL="457200" indent="-457200">
              <a:spcBef>
                <a:spcPts val="900"/>
              </a:spcBef>
              <a:buAutoNum type="arabicPeriod" startAt="7"/>
            </a:pPr>
            <a:r>
              <a:rPr lang="de-DE" sz="2200" b="1" dirty="0"/>
              <a:t>Erweiterung des Dienstes: </a:t>
            </a:r>
            <a:r>
              <a:rPr lang="de-DE" sz="2200" dirty="0"/>
              <a:t>Mit dem Wachstum der Nutzerbasis erweiterte Wise seine Dienstleistungen, um mehr Währungen und Länder einzubeziehen, wodurch die Nachfrage nach ihrer Lösung weiter validiert wurde.</a:t>
            </a:r>
          </a:p>
          <a:p>
            <a:pPr marL="457200" indent="-457200">
              <a:spcBef>
                <a:spcPts val="900"/>
              </a:spcBef>
              <a:buAutoNum type="arabicPeriod" startAt="7"/>
            </a:pPr>
            <a:r>
              <a:rPr lang="de-DE" sz="2200" b="1" dirty="0"/>
              <a:t>Sicherstellung der Finanzierung: </a:t>
            </a:r>
            <a:r>
              <a:rPr lang="de-DE" sz="2200" dirty="0"/>
              <a:t>Der erzielte Erfolg half ihnen, Investoren zu gewinnen, was eine weitere Bestätigung ihres Geschäftsmodells und Wachstumspotenzials war.</a:t>
            </a:r>
          </a:p>
          <a:p>
            <a:pPr marL="457200" indent="-457200">
              <a:spcBef>
                <a:spcPts val="900"/>
              </a:spcBef>
              <a:buAutoNum type="arabicPeriod" startAt="7"/>
            </a:pPr>
            <a:r>
              <a:rPr lang="de-DE" sz="2200" b="1" dirty="0"/>
              <a:t>Börsennotierung: </a:t>
            </a:r>
            <a:r>
              <a:rPr lang="de-DE" sz="2200" dirty="0"/>
              <a:t>Schließlich ging Wise mit einer direkten Notierung an der Londoner Börse an die Öffentlichkeit – ein bedeutender Meilenstein und ein Beweis für den Erfolg und die Validierung ihrer Geschäftsidee</a:t>
            </a:r>
            <a:r>
              <a:rPr lang="en-GB" sz="2200" dirty="0">
                <a:effectLst/>
              </a:rPr>
              <a:t>. </a:t>
            </a:r>
            <a:r>
              <a:rPr lang="en-GB" sz="2200" dirty="0">
                <a:hlinkClick r:id="rId2"/>
              </a:rPr>
              <a:t>WISE goes public on the London market | Fortune</a:t>
            </a:r>
            <a:endParaRPr lang="en-GB" sz="2200" dirty="0">
              <a:effectLst/>
            </a:endParaRPr>
          </a:p>
          <a:p>
            <a:endParaRPr lang="en-US" sz="2200" dirty="0"/>
          </a:p>
        </p:txBody>
      </p:sp>
      <p:sp>
        <p:nvSpPr>
          <p:cNvPr id="2" name="Freeform 1">
            <a:extLst>
              <a:ext uri="{FF2B5EF4-FFF2-40B4-BE49-F238E27FC236}">
                <a16:creationId xmlns:a16="http://schemas.microsoft.com/office/drawing/2014/main" id="{F132D43F-D51E-2547-2410-69BC7E77B79F}"/>
              </a:ext>
            </a:extLst>
          </p:cNvPr>
          <p:cNvSpPr/>
          <p:nvPr/>
        </p:nvSpPr>
        <p:spPr>
          <a:xfrm>
            <a:off x="0" y="440175"/>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AC7D5821-1761-EB4A-1C8F-C7075F24E4C0}"/>
              </a:ext>
            </a:extLst>
          </p:cNvPr>
          <p:cNvSpPr>
            <a:spLocks noGrp="1"/>
          </p:cNvSpPr>
          <p:nvPr>
            <p:ph type="body" sz="quarter" idx="16"/>
          </p:nvPr>
        </p:nvSpPr>
        <p:spPr>
          <a:xfrm>
            <a:off x="798381" y="537314"/>
            <a:ext cx="9632553" cy="803654"/>
          </a:xfrm>
        </p:spPr>
        <p:txBody>
          <a:bodyPr/>
          <a:lstStyle/>
          <a:p>
            <a:r>
              <a:rPr lang="en-US" dirty="0" err="1">
                <a:solidFill>
                  <a:schemeClr val="bg1"/>
                </a:solidFill>
              </a:rPr>
              <a:t>Validierungsansatz</a:t>
            </a:r>
            <a:endParaRPr lang="en-US" dirty="0">
              <a:solidFill>
                <a:schemeClr val="bg1"/>
              </a:solidFill>
            </a:endParaRPr>
          </a:p>
        </p:txBody>
      </p:sp>
    </p:spTree>
    <p:extLst>
      <p:ext uri="{BB962C8B-B14F-4D97-AF65-F5344CB8AC3E}">
        <p14:creationId xmlns:p14="http://schemas.microsoft.com/office/powerpoint/2010/main" val="3173739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de-DE" dirty="0"/>
              <a:t>Verständnis der Machbarkeitsanalyse</a:t>
            </a:r>
            <a:endParaRPr lang="en-US" dirty="0"/>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60068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41700" y="1568614"/>
            <a:ext cx="7171066" cy="1681170"/>
          </a:xfrm>
        </p:spPr>
        <p:txBody>
          <a:bodyPr/>
          <a:lstStyle/>
          <a:p>
            <a:pPr marL="0" indent="0"/>
            <a:r>
              <a:rPr lang="de-DE" sz="2200" dirty="0"/>
              <a:t>Eine Machbarkeitsanalyse wird durchgeführt, um den potenziellen Erfolg einer neuen Geschäftsidee oder eines Projekts zu bewerten, bevor erhebliche Zeit und Ressourcen investiert werden. Sie hilft Unternehmer*innen dabei, mögliche Hindernisse zu identifizieren, die Erfolgsaussichten einzuschätzen und zu entscheiden, ob die Idee weiterverfolgt, angepasst oder aufgegeben werden sollte.</a:t>
            </a:r>
          </a:p>
          <a:p>
            <a:pPr marL="0" indent="0"/>
            <a:r>
              <a:rPr lang="de-DE" sz="2200" dirty="0"/>
              <a:t>Diese Analyse ist besonders entscheidend für unterrepräsentierte Unternehmer*innen, die möglicherweise zusätzlichen Hürden und eingeschränkten Ressourcen gegenüberstehen, wodurch jede Investitionsentscheidung von entscheidender Bedeutung wird.</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13351" y="767832"/>
            <a:ext cx="9632553" cy="803654"/>
          </a:xfrm>
        </p:spPr>
        <p:txBody>
          <a:bodyPr/>
          <a:lstStyle/>
          <a:p>
            <a:r>
              <a:rPr lang="en-US" dirty="0" err="1">
                <a:solidFill>
                  <a:schemeClr val="bg1"/>
                </a:solidFill>
              </a:rPr>
              <a:t>Zweck</a:t>
            </a:r>
            <a:r>
              <a:rPr lang="en-US" dirty="0">
                <a:solidFill>
                  <a:schemeClr val="bg1"/>
                </a:solidFill>
              </a:rPr>
              <a:t> der </a:t>
            </a:r>
            <a:r>
              <a:rPr lang="en-US" dirty="0" err="1">
                <a:solidFill>
                  <a:schemeClr val="bg1"/>
                </a:solidFill>
              </a:rPr>
              <a:t>Machbarkeitsanalyse</a:t>
            </a:r>
            <a:endParaRPr lang="en-US" dirty="0"/>
          </a:p>
        </p:txBody>
      </p:sp>
      <p:pic>
        <p:nvPicPr>
          <p:cNvPr id="7" name="Picture 6" descr="Magnifying glass and question mark">
            <a:extLst>
              <a:ext uri="{FF2B5EF4-FFF2-40B4-BE49-F238E27FC236}">
                <a16:creationId xmlns:a16="http://schemas.microsoft.com/office/drawing/2014/main" id="{591F6DDD-B707-2374-4E94-10C92106DC69}"/>
              </a:ext>
            </a:extLst>
          </p:cNvPr>
          <p:cNvPicPr>
            <a:picLocks noChangeAspect="1"/>
          </p:cNvPicPr>
          <p:nvPr/>
        </p:nvPicPr>
        <p:blipFill>
          <a:blip r:embed="rId2"/>
          <a:srcRect l="22495" r="16123"/>
          <a:stretch/>
        </p:blipFill>
        <p:spPr>
          <a:xfrm>
            <a:off x="7749368" y="2049040"/>
            <a:ext cx="3128018" cy="2866364"/>
          </a:xfrm>
          <a:prstGeom prst="rect">
            <a:avLst/>
          </a:prstGeom>
        </p:spPr>
      </p:pic>
    </p:spTree>
    <p:extLst>
      <p:ext uri="{BB962C8B-B14F-4D97-AF65-F5344CB8AC3E}">
        <p14:creationId xmlns:p14="http://schemas.microsoft.com/office/powerpoint/2010/main" val="3933563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Durchführung</a:t>
            </a:r>
            <a:r>
              <a:rPr lang="en-IE" dirty="0">
                <a:solidFill>
                  <a:schemeClr val="bg1"/>
                </a:solidFill>
              </a:rPr>
              <a:t> </a:t>
            </a:r>
            <a:r>
              <a:rPr lang="en-IE" dirty="0" err="1">
                <a:solidFill>
                  <a:schemeClr val="bg1"/>
                </a:solidFill>
              </a:rPr>
              <a:t>einer</a:t>
            </a:r>
            <a:r>
              <a:rPr lang="en-IE" dirty="0">
                <a:solidFill>
                  <a:schemeClr val="bg1"/>
                </a:solidFill>
              </a:rPr>
              <a:t> </a:t>
            </a:r>
            <a:r>
              <a:rPr lang="en-IE" dirty="0" err="1">
                <a:solidFill>
                  <a:schemeClr val="bg1"/>
                </a:solidFill>
              </a:rPr>
              <a:t>Machbarkeitsstudie</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664414"/>
            <a:ext cx="9676738" cy="2585323"/>
          </a:xfrm>
          <a:prstGeom prst="rect">
            <a:avLst/>
          </a:prstGeom>
          <a:noFill/>
        </p:spPr>
        <p:txBody>
          <a:bodyPr wrap="square" rtlCol="0">
            <a:spAutoFit/>
          </a:bodyPr>
          <a:lstStyle/>
          <a:p>
            <a:r>
              <a:rPr lang="en-GB" sz="2400" b="1" dirty="0">
                <a:solidFill>
                  <a:srgbClr val="5796D0"/>
                </a:solidFill>
              </a:rPr>
              <a:t>Analyse und </a:t>
            </a:r>
            <a:r>
              <a:rPr lang="en-GB" sz="2400" b="1" dirty="0" err="1">
                <a:solidFill>
                  <a:srgbClr val="5796D0"/>
                </a:solidFill>
              </a:rPr>
              <a:t>Bewertung</a:t>
            </a:r>
            <a:r>
              <a:rPr lang="en-GB" sz="2400" b="1" dirty="0">
                <a:solidFill>
                  <a:srgbClr val="5796D0"/>
                </a:solidFill>
              </a:rPr>
              <a:t>:</a:t>
            </a:r>
          </a:p>
          <a:p>
            <a:r>
              <a:rPr lang="de-DE" sz="2400" dirty="0">
                <a:solidFill>
                  <a:srgbClr val="595959"/>
                </a:solidFill>
              </a:rPr>
              <a:t>Auf den nächsten Folien skizzieren wir 5 zentrale Bereiche, die abgedeckt werden müssen, um zu einer Machbarkeitsentscheidung zu gelangen. Passen Sie diese jedoch bitte an Ihr eigenes Geschäft an.</a:t>
            </a:r>
            <a:endParaRPr lang="en-GB" sz="2400" dirty="0">
              <a:solidFill>
                <a:srgbClr val="595959"/>
              </a:solidFill>
            </a:endParaRPr>
          </a:p>
          <a:p>
            <a:endParaRPr lang="en-GB" sz="2400" dirty="0">
              <a:solidFill>
                <a:srgbClr val="595959"/>
              </a:solidFill>
            </a:endParaRPr>
          </a:p>
          <a:p>
            <a:endParaRPr lang="en-GB" sz="2400" b="1" dirty="0">
              <a:solidFill>
                <a:srgbClr val="5796D0"/>
              </a:solidFill>
            </a:endParaRPr>
          </a:p>
          <a:p>
            <a:endParaRPr lang="en-IE" dirty="0"/>
          </a:p>
        </p:txBody>
      </p:sp>
      <p:graphicFrame>
        <p:nvGraphicFramePr>
          <p:cNvPr id="3" name="Table 2">
            <a:extLst>
              <a:ext uri="{FF2B5EF4-FFF2-40B4-BE49-F238E27FC236}">
                <a16:creationId xmlns:a16="http://schemas.microsoft.com/office/drawing/2014/main" id="{CF26A56A-8C5C-F7A2-86CD-842966C4E460}"/>
              </a:ext>
            </a:extLst>
          </p:cNvPr>
          <p:cNvGraphicFramePr>
            <a:graphicFrameLocks noGrp="1"/>
          </p:cNvGraphicFramePr>
          <p:nvPr>
            <p:extLst>
              <p:ext uri="{D42A27DB-BD31-4B8C-83A1-F6EECF244321}">
                <p14:modId xmlns:p14="http://schemas.microsoft.com/office/powerpoint/2010/main" val="3842466747"/>
              </p:ext>
            </p:extLst>
          </p:nvPr>
        </p:nvGraphicFramePr>
        <p:xfrm>
          <a:off x="1658189" y="3609657"/>
          <a:ext cx="8128000" cy="64008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3679917932"/>
                    </a:ext>
                  </a:extLst>
                </a:gridCol>
                <a:gridCol w="1625600">
                  <a:extLst>
                    <a:ext uri="{9D8B030D-6E8A-4147-A177-3AD203B41FA5}">
                      <a16:colId xmlns:a16="http://schemas.microsoft.com/office/drawing/2014/main" val="3024125175"/>
                    </a:ext>
                  </a:extLst>
                </a:gridCol>
                <a:gridCol w="1625600">
                  <a:extLst>
                    <a:ext uri="{9D8B030D-6E8A-4147-A177-3AD203B41FA5}">
                      <a16:colId xmlns:a16="http://schemas.microsoft.com/office/drawing/2014/main" val="2206137792"/>
                    </a:ext>
                  </a:extLst>
                </a:gridCol>
                <a:gridCol w="1625600">
                  <a:extLst>
                    <a:ext uri="{9D8B030D-6E8A-4147-A177-3AD203B41FA5}">
                      <a16:colId xmlns:a16="http://schemas.microsoft.com/office/drawing/2014/main" val="1404528121"/>
                    </a:ext>
                  </a:extLst>
                </a:gridCol>
                <a:gridCol w="1625600">
                  <a:extLst>
                    <a:ext uri="{9D8B030D-6E8A-4147-A177-3AD203B41FA5}">
                      <a16:colId xmlns:a16="http://schemas.microsoft.com/office/drawing/2014/main" val="1438820303"/>
                    </a:ext>
                  </a:extLst>
                </a:gridCol>
              </a:tblGrid>
              <a:tr h="370840">
                <a:tc>
                  <a:txBody>
                    <a:bodyPr/>
                    <a:lstStyle/>
                    <a:p>
                      <a:r>
                        <a:rPr lang="en-GB" sz="1800" b="1" dirty="0" err="1"/>
                        <a:t>Marktanalyse</a:t>
                      </a:r>
                      <a:endParaRPr lang="en-IE" dirty="0"/>
                    </a:p>
                  </a:txBody>
                  <a:tcPr/>
                </a:tc>
                <a:tc>
                  <a:txBody>
                    <a:bodyPr/>
                    <a:lstStyle/>
                    <a:p>
                      <a:r>
                        <a:rPr lang="en-GB" sz="1800" b="1" dirty="0" err="1"/>
                        <a:t>Technische</a:t>
                      </a:r>
                      <a:r>
                        <a:rPr lang="en-GB" sz="1800" b="1" dirty="0"/>
                        <a:t> </a:t>
                      </a:r>
                      <a:r>
                        <a:rPr lang="en-GB" sz="1800" b="1" dirty="0" err="1"/>
                        <a:t>Machbarkeit</a:t>
                      </a:r>
                      <a:endParaRPr lang="en-IE" dirty="0"/>
                    </a:p>
                  </a:txBody>
                  <a:tcPr>
                    <a:solidFill>
                      <a:srgbClr val="FDBD22"/>
                    </a:solidFill>
                  </a:tcPr>
                </a:tc>
                <a:tc>
                  <a:txBody>
                    <a:bodyPr/>
                    <a:lstStyle/>
                    <a:p>
                      <a:r>
                        <a:rPr lang="en-GB" sz="1800" b="1" dirty="0" err="1"/>
                        <a:t>Wirtschaftliche</a:t>
                      </a:r>
                      <a:r>
                        <a:rPr lang="en-GB" sz="1800" b="1" dirty="0"/>
                        <a:t> </a:t>
                      </a:r>
                      <a:r>
                        <a:rPr lang="en-GB" sz="1800" b="1" dirty="0" err="1"/>
                        <a:t>Machbarkeit</a:t>
                      </a:r>
                      <a:endParaRPr lang="en-IE" dirty="0"/>
                    </a:p>
                  </a:txBody>
                  <a:tcPr>
                    <a:solidFill>
                      <a:srgbClr val="D9552F"/>
                    </a:solidFill>
                  </a:tcPr>
                </a:tc>
                <a:tc>
                  <a:txBody>
                    <a:bodyPr/>
                    <a:lstStyle/>
                    <a:p>
                      <a:r>
                        <a:rPr lang="en-GB" sz="1800" b="1" dirty="0" err="1"/>
                        <a:t>Rechtliche</a:t>
                      </a:r>
                      <a:r>
                        <a:rPr lang="en-GB" sz="1800" b="1" dirty="0"/>
                        <a:t> </a:t>
                      </a:r>
                      <a:r>
                        <a:rPr lang="en-GB" sz="1800" b="1" dirty="0" err="1"/>
                        <a:t>Machbarkeit</a:t>
                      </a:r>
                      <a:endParaRPr lang="en-IE" dirty="0"/>
                    </a:p>
                  </a:txBody>
                  <a:tcPr>
                    <a:solidFill>
                      <a:srgbClr val="47B5C8"/>
                    </a:solidFill>
                  </a:tcPr>
                </a:tc>
                <a:tc>
                  <a:txBody>
                    <a:bodyPr/>
                    <a:lstStyle/>
                    <a:p>
                      <a:r>
                        <a:rPr lang="en-GB" sz="1800" b="1" dirty="0" err="1"/>
                        <a:t>Betriebliche</a:t>
                      </a:r>
                      <a:r>
                        <a:rPr lang="en-GB" sz="1800" b="1" dirty="0"/>
                        <a:t> </a:t>
                      </a:r>
                      <a:r>
                        <a:rPr lang="en-GB" sz="1800" b="1" dirty="0" err="1"/>
                        <a:t>Machbarkeit</a:t>
                      </a:r>
                      <a:endParaRPr lang="en-IE" dirty="0"/>
                    </a:p>
                  </a:txBody>
                  <a:tcPr/>
                </a:tc>
                <a:extLst>
                  <a:ext uri="{0D108BD9-81ED-4DB2-BD59-A6C34878D82A}">
                    <a16:rowId xmlns:a16="http://schemas.microsoft.com/office/drawing/2014/main" val="2247486392"/>
                  </a:ext>
                </a:extLst>
              </a:tr>
            </a:tbl>
          </a:graphicData>
        </a:graphic>
      </p:graphicFrame>
    </p:spTree>
    <p:extLst>
      <p:ext uri="{BB962C8B-B14F-4D97-AF65-F5344CB8AC3E}">
        <p14:creationId xmlns:p14="http://schemas.microsoft.com/office/powerpoint/2010/main" val="286624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Komponenten</a:t>
            </a:r>
            <a:r>
              <a:rPr lang="en-IE" dirty="0">
                <a:solidFill>
                  <a:schemeClr val="bg1"/>
                </a:solidFill>
              </a:rPr>
              <a:t> der </a:t>
            </a:r>
            <a:r>
              <a:rPr lang="en-IE" dirty="0" err="1">
                <a:solidFill>
                  <a:schemeClr val="bg1"/>
                </a:solidFill>
              </a:rPr>
              <a:t>Machbarkeitsanalyse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1082388" y="1566265"/>
            <a:ext cx="4841333" cy="4154984"/>
          </a:xfrm>
          <a:prstGeom prst="rect">
            <a:avLst/>
          </a:prstGeom>
          <a:solidFill>
            <a:schemeClr val="accent3">
              <a:lumMod val="20000"/>
              <a:lumOff val="80000"/>
            </a:schemeClr>
          </a:solidFill>
        </p:spPr>
        <p:txBody>
          <a:bodyPr wrap="square" rtlCol="0">
            <a:spAutoFit/>
          </a:bodyPr>
          <a:lstStyle/>
          <a:p>
            <a:r>
              <a:rPr lang="en-GB" sz="2200" b="1" dirty="0" err="1"/>
              <a:t>Marktanalyse</a:t>
            </a:r>
            <a:r>
              <a:rPr lang="en-GB" sz="2200" dirty="0"/>
              <a:t>:</a:t>
            </a:r>
          </a:p>
          <a:p>
            <a:r>
              <a:rPr lang="de-DE" sz="2200" dirty="0">
                <a:solidFill>
                  <a:srgbClr val="595959"/>
                </a:solidFill>
              </a:rPr>
              <a:t>Umfasst die Untersuchung der aktuellen Marktlage, um die Nachfrage, Kundendemografie, den Wettbewerb und Markttrends zu verstehen. Ziel ist es herauszufinden, ob es einen nachhaltigen Markt für das Produkt oder die Dienstleistung gibt und wie das vorgeschlagene Geschäft sich wettbewerbsfähig positionieren kann.</a:t>
            </a:r>
            <a:endParaRPr lang="en-GB" sz="2200" dirty="0">
              <a:solidFill>
                <a:srgbClr val="595959"/>
              </a:solidFill>
            </a:endParaRPr>
          </a:p>
          <a:p>
            <a:r>
              <a:rPr lang="de-DE" sz="2200" b="1" dirty="0">
                <a:solidFill>
                  <a:srgbClr val="47B5C8"/>
                </a:solidFill>
              </a:rPr>
              <a:t>Diesen Prozess haben Sie in Modul 1 begonnen</a:t>
            </a:r>
            <a:endParaRPr lang="en-IE" sz="2200" b="1" dirty="0">
              <a:solidFill>
                <a:srgbClr val="47B5C8"/>
              </a:solidFill>
            </a:endParaRPr>
          </a:p>
        </p:txBody>
      </p:sp>
      <p:sp>
        <p:nvSpPr>
          <p:cNvPr id="3" name="TextBox 2">
            <a:extLst>
              <a:ext uri="{FF2B5EF4-FFF2-40B4-BE49-F238E27FC236}">
                <a16:creationId xmlns:a16="http://schemas.microsoft.com/office/drawing/2014/main" id="{9885696B-4F22-3344-E7FC-C479BF768A04}"/>
              </a:ext>
            </a:extLst>
          </p:cNvPr>
          <p:cNvSpPr txBox="1"/>
          <p:nvPr/>
        </p:nvSpPr>
        <p:spPr>
          <a:xfrm>
            <a:off x="6096000" y="1558314"/>
            <a:ext cx="4725725" cy="4493538"/>
          </a:xfrm>
          <a:prstGeom prst="rect">
            <a:avLst/>
          </a:prstGeom>
          <a:solidFill>
            <a:schemeClr val="accent6">
              <a:lumMod val="20000"/>
              <a:lumOff val="80000"/>
            </a:schemeClr>
          </a:solidFill>
        </p:spPr>
        <p:txBody>
          <a:bodyPr wrap="square" rtlCol="0">
            <a:spAutoFit/>
          </a:bodyPr>
          <a:lstStyle/>
          <a:p>
            <a:r>
              <a:rPr lang="en-GB" sz="2200" b="1" dirty="0" err="1"/>
              <a:t>Technische</a:t>
            </a:r>
            <a:r>
              <a:rPr lang="en-GB" sz="2200" b="1" dirty="0"/>
              <a:t> </a:t>
            </a:r>
            <a:r>
              <a:rPr lang="en-GB" sz="2200" b="1" dirty="0" err="1"/>
              <a:t>Machbarkeit</a:t>
            </a:r>
            <a:r>
              <a:rPr lang="en-GB" sz="2200" dirty="0"/>
              <a:t>: </a:t>
            </a:r>
          </a:p>
          <a:p>
            <a:r>
              <a:rPr lang="de-DE" sz="2200" dirty="0">
                <a:solidFill>
                  <a:srgbClr val="595959"/>
                </a:solidFill>
              </a:rPr>
              <a:t>Bewertet die technischen Ressourcen, die erforderlich sind, um die Idee in ein greifbares Produkt oder eine Dienstleistung umzusetzen. Dies umfasst die Bewertung der benötigten Technologie, der Verfügbarkeit technischer Fähigkeiten und der technischen Hürden, die auftreten können</a:t>
            </a:r>
            <a:r>
              <a:rPr lang="en-GB" sz="2200" dirty="0">
                <a:solidFill>
                  <a:srgbClr val="595959"/>
                </a:solidFill>
              </a:rPr>
              <a:t>.</a:t>
            </a:r>
          </a:p>
          <a:p>
            <a:endParaRPr lang="en-GB" sz="2200" dirty="0">
              <a:solidFill>
                <a:srgbClr val="595959"/>
              </a:solidFill>
            </a:endParaRPr>
          </a:p>
          <a:p>
            <a:endParaRPr lang="en-GB" sz="2200" dirty="0">
              <a:solidFill>
                <a:srgbClr val="595959"/>
              </a:solidFill>
            </a:endParaRPr>
          </a:p>
          <a:p>
            <a:endParaRPr lang="en-GB" sz="2200" dirty="0">
              <a:solidFill>
                <a:srgbClr val="595959"/>
              </a:solidFill>
            </a:endParaRPr>
          </a:p>
        </p:txBody>
      </p:sp>
    </p:spTree>
    <p:extLst>
      <p:ext uri="{BB962C8B-B14F-4D97-AF65-F5344CB8AC3E}">
        <p14:creationId xmlns:p14="http://schemas.microsoft.com/office/powerpoint/2010/main" val="260096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Komponenten</a:t>
            </a:r>
            <a:r>
              <a:rPr lang="en-IE" dirty="0">
                <a:solidFill>
                  <a:schemeClr val="bg1"/>
                </a:solidFill>
              </a:rPr>
              <a:t> der </a:t>
            </a:r>
            <a:r>
              <a:rPr lang="en-IE" dirty="0" err="1">
                <a:solidFill>
                  <a:schemeClr val="bg1"/>
                </a:solidFill>
              </a:rPr>
              <a:t>Machbarkeitsanalyse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1082388" y="1566265"/>
            <a:ext cx="4841333" cy="4832092"/>
          </a:xfrm>
          <a:prstGeom prst="rect">
            <a:avLst/>
          </a:prstGeom>
          <a:solidFill>
            <a:schemeClr val="accent5">
              <a:lumMod val="20000"/>
              <a:lumOff val="80000"/>
            </a:schemeClr>
          </a:solidFill>
        </p:spPr>
        <p:txBody>
          <a:bodyPr wrap="square" rtlCol="0">
            <a:spAutoFit/>
          </a:bodyPr>
          <a:lstStyle/>
          <a:p>
            <a:r>
              <a:rPr lang="en-GB" sz="2200" b="1" dirty="0" err="1"/>
              <a:t>Wirtschaftliche</a:t>
            </a:r>
            <a:r>
              <a:rPr lang="en-GB" sz="2200" b="1" dirty="0"/>
              <a:t> </a:t>
            </a:r>
            <a:r>
              <a:rPr lang="en-GB" sz="2200" b="1" dirty="0" err="1"/>
              <a:t>Machbarkeit</a:t>
            </a:r>
            <a:r>
              <a:rPr lang="en-GB" sz="2200" dirty="0"/>
              <a:t>: </a:t>
            </a:r>
          </a:p>
          <a:p>
            <a:r>
              <a:rPr lang="de-DE" sz="2200" dirty="0">
                <a:solidFill>
                  <a:srgbClr val="595959"/>
                </a:solidFill>
              </a:rPr>
              <a:t>Untersucht, ob die finanziellen Aspekte eines Projekts tragfähig sind. Dazu gehören detaillierte Kosten- und Umsatzprognosen, Finanzierungsquellen und finanzielle Risiken. Diese Komponente ist entscheidend, um sicherzustellen, dass das Geschäft profitabel und selbsttragend sein kann</a:t>
            </a:r>
            <a:r>
              <a:rPr lang="en-GB" sz="2200" dirty="0">
                <a:solidFill>
                  <a:srgbClr val="595959"/>
                </a:solidFill>
              </a:rPr>
              <a:t>.</a:t>
            </a:r>
          </a:p>
          <a:p>
            <a:endParaRPr lang="en-GB" sz="2200" dirty="0">
              <a:solidFill>
                <a:srgbClr val="595959"/>
              </a:solidFill>
            </a:endParaRPr>
          </a:p>
          <a:p>
            <a:r>
              <a:rPr lang="de-DE" sz="2200" b="1" dirty="0">
                <a:solidFill>
                  <a:srgbClr val="47B5C8"/>
                </a:solidFill>
              </a:rPr>
              <a:t>Wir haben 5 spezielle MOSAIC-Module zu den Themen Finanzen und Fundraising erstellt – sehen Sie sich die Module 3, 4, 5, 7 und 8 an.</a:t>
            </a:r>
            <a:endParaRPr lang="en-GB" sz="2200" b="1" dirty="0">
              <a:solidFill>
                <a:srgbClr val="47B5C8"/>
              </a:solidFill>
            </a:endParaRPr>
          </a:p>
        </p:txBody>
      </p:sp>
      <p:sp>
        <p:nvSpPr>
          <p:cNvPr id="3" name="TextBox 2">
            <a:extLst>
              <a:ext uri="{FF2B5EF4-FFF2-40B4-BE49-F238E27FC236}">
                <a16:creationId xmlns:a16="http://schemas.microsoft.com/office/drawing/2014/main" id="{9885696B-4F22-3344-E7FC-C479BF768A04}"/>
              </a:ext>
            </a:extLst>
          </p:cNvPr>
          <p:cNvSpPr txBox="1"/>
          <p:nvPr/>
        </p:nvSpPr>
        <p:spPr>
          <a:xfrm>
            <a:off x="6096000" y="1558314"/>
            <a:ext cx="4725725" cy="3477875"/>
          </a:xfrm>
          <a:prstGeom prst="rect">
            <a:avLst/>
          </a:prstGeom>
          <a:solidFill>
            <a:srgbClr val="D2E3F2"/>
          </a:solidFill>
        </p:spPr>
        <p:txBody>
          <a:bodyPr wrap="square" rtlCol="0">
            <a:spAutoFit/>
          </a:bodyPr>
          <a:lstStyle/>
          <a:p>
            <a:r>
              <a:rPr lang="en-GB" sz="2200" b="1" dirty="0" err="1"/>
              <a:t>Rechtliche</a:t>
            </a:r>
            <a:r>
              <a:rPr lang="en-GB" sz="2200" b="1" dirty="0"/>
              <a:t> </a:t>
            </a:r>
            <a:r>
              <a:rPr lang="en-GB" sz="2200" b="1" dirty="0" err="1"/>
              <a:t>Machbarkeit</a:t>
            </a:r>
            <a:r>
              <a:rPr lang="en-GB" sz="2200" b="1" dirty="0"/>
              <a:t>:</a:t>
            </a:r>
          </a:p>
          <a:p>
            <a:r>
              <a:rPr lang="de-DE" sz="2200" dirty="0">
                <a:solidFill>
                  <a:srgbClr val="595959"/>
                </a:solidFill>
              </a:rPr>
              <a:t>Prüft potenzielle rechtliche Fragen im Zusammenhang mit der Geschäftsidee, einschließlich Vorschriften zu regionaler Gesetze, Lizenzanforderungen und anderen regulatorischen Einschränkungen, die die Möglichkeit zur Gründung und zum Betrieb des Unternehmens beeinflussen könnten.</a:t>
            </a:r>
            <a:endParaRPr lang="en-GB" sz="2200" dirty="0">
              <a:solidFill>
                <a:srgbClr val="595959"/>
              </a:solidFill>
            </a:endParaRPr>
          </a:p>
          <a:p>
            <a:endParaRPr lang="en-GB" sz="2200" dirty="0">
              <a:solidFill>
                <a:srgbClr val="595959"/>
              </a:solidFill>
            </a:endParaRPr>
          </a:p>
        </p:txBody>
      </p:sp>
    </p:spTree>
    <p:extLst>
      <p:ext uri="{BB962C8B-B14F-4D97-AF65-F5344CB8AC3E}">
        <p14:creationId xmlns:p14="http://schemas.microsoft.com/office/powerpoint/2010/main" val="3771255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Komponenten</a:t>
            </a:r>
            <a:r>
              <a:rPr lang="en-IE" dirty="0">
                <a:solidFill>
                  <a:schemeClr val="bg1"/>
                </a:solidFill>
              </a:rPr>
              <a:t> der </a:t>
            </a:r>
            <a:r>
              <a:rPr lang="en-IE" dirty="0" err="1">
                <a:solidFill>
                  <a:schemeClr val="bg1"/>
                </a:solidFill>
              </a:rPr>
              <a:t>Machbarkeitsanalyse</a:t>
            </a:r>
            <a:endParaRPr lang="en-US" dirty="0">
              <a:solidFill>
                <a:schemeClr val="bg1"/>
              </a:solidFill>
            </a:endParaRPr>
          </a:p>
        </p:txBody>
      </p:sp>
      <p:sp>
        <p:nvSpPr>
          <p:cNvPr id="6" name="TextBox 5">
            <a:extLst>
              <a:ext uri="{FF2B5EF4-FFF2-40B4-BE49-F238E27FC236}">
                <a16:creationId xmlns:a16="http://schemas.microsoft.com/office/drawing/2014/main" id="{698AB702-B08C-1D84-F8A6-3197B822A930}"/>
              </a:ext>
            </a:extLst>
          </p:cNvPr>
          <p:cNvSpPr txBox="1"/>
          <p:nvPr/>
        </p:nvSpPr>
        <p:spPr>
          <a:xfrm>
            <a:off x="750418" y="1601344"/>
            <a:ext cx="10247227" cy="1446550"/>
          </a:xfrm>
          <a:prstGeom prst="rect">
            <a:avLst/>
          </a:prstGeom>
          <a:solidFill>
            <a:schemeClr val="accent5">
              <a:lumMod val="20000"/>
              <a:lumOff val="80000"/>
            </a:schemeClr>
          </a:solidFill>
        </p:spPr>
        <p:txBody>
          <a:bodyPr wrap="square" rtlCol="0">
            <a:spAutoFit/>
          </a:bodyPr>
          <a:lstStyle/>
          <a:p>
            <a:r>
              <a:rPr lang="en-GB" sz="2200" b="1" dirty="0" err="1"/>
              <a:t>Betriebliche</a:t>
            </a:r>
            <a:r>
              <a:rPr lang="en-GB" sz="2200" b="1" dirty="0"/>
              <a:t> </a:t>
            </a:r>
            <a:r>
              <a:rPr lang="en-GB" sz="2200" b="1" dirty="0" err="1"/>
              <a:t>Machbarkeit</a:t>
            </a:r>
            <a:r>
              <a:rPr lang="en-GB" sz="2200" dirty="0"/>
              <a:t>: </a:t>
            </a:r>
          </a:p>
          <a:p>
            <a:r>
              <a:rPr lang="de-DE" sz="2200" dirty="0">
                <a:solidFill>
                  <a:srgbClr val="595959"/>
                </a:solidFill>
              </a:rPr>
              <a:t>Betrachten Sie die logistischen Aspekte der Gründung und Führung des Unternehmens, bewerten Sie, ob die Abläufe mit den verfügbaren Ressourcen durchgeführt werden können, und welche betrieblichen Herausforderungen auftreten könnten.</a:t>
            </a:r>
            <a:endParaRPr lang="en-GB" sz="2200" b="1" dirty="0">
              <a:solidFill>
                <a:srgbClr val="595959"/>
              </a:solidFill>
            </a:endParaRPr>
          </a:p>
        </p:txBody>
      </p:sp>
      <p:sp>
        <p:nvSpPr>
          <p:cNvPr id="8" name="TextBox 7">
            <a:extLst>
              <a:ext uri="{FF2B5EF4-FFF2-40B4-BE49-F238E27FC236}">
                <a16:creationId xmlns:a16="http://schemas.microsoft.com/office/drawing/2014/main" id="{E339262B-D542-49F2-DA4C-8127F259769A}"/>
              </a:ext>
            </a:extLst>
          </p:cNvPr>
          <p:cNvSpPr txBox="1"/>
          <p:nvPr/>
        </p:nvSpPr>
        <p:spPr>
          <a:xfrm>
            <a:off x="676586" y="3160269"/>
            <a:ext cx="10247228" cy="2462213"/>
          </a:xfrm>
          <a:prstGeom prst="rect">
            <a:avLst/>
          </a:prstGeom>
          <a:noFill/>
        </p:spPr>
        <p:txBody>
          <a:bodyPr wrap="square">
            <a:spAutoFit/>
          </a:bodyPr>
          <a:lstStyle/>
          <a:p>
            <a:r>
              <a:rPr lang="en-GB" sz="2200" b="1" dirty="0">
                <a:solidFill>
                  <a:srgbClr val="5796D0"/>
                </a:solidFill>
              </a:rPr>
              <a:t>3. </a:t>
            </a:r>
            <a:r>
              <a:rPr lang="en-GB" sz="2200" b="1" dirty="0" err="1">
                <a:solidFill>
                  <a:srgbClr val="5796D0"/>
                </a:solidFill>
              </a:rPr>
              <a:t>Ergebnisse</a:t>
            </a:r>
            <a:r>
              <a:rPr lang="en-GB" sz="2200" b="1" dirty="0">
                <a:solidFill>
                  <a:srgbClr val="5796D0"/>
                </a:solidFill>
              </a:rPr>
              <a:t> </a:t>
            </a:r>
            <a:r>
              <a:rPr lang="en-GB" sz="2200" b="1" dirty="0" err="1">
                <a:solidFill>
                  <a:srgbClr val="5796D0"/>
                </a:solidFill>
              </a:rPr>
              <a:t>zusammenfassen</a:t>
            </a:r>
            <a:endParaRPr lang="en-GB" sz="2200" b="1" dirty="0">
              <a:solidFill>
                <a:srgbClr val="5796D0"/>
              </a:solidFill>
            </a:endParaRPr>
          </a:p>
          <a:p>
            <a:r>
              <a:rPr lang="de-DE" sz="2200" dirty="0">
                <a:solidFill>
                  <a:srgbClr val="595959"/>
                </a:solidFill>
              </a:rPr>
              <a:t>Bringen Sie nun alle Daten und Analysen zusammen, um die allgemeine Machbarkeit der Geschäftsidee zu bewerten. Dies umfasst den Vergleich von Nutzen und Kosten, die Abwägung von Risiken sowie die Berücksichtigung der betrieblichen und finanziellen Auswirkungen einer Weiterführung des </a:t>
            </a:r>
            <a:r>
              <a:rPr lang="de-DE" sz="2200" dirty="0" err="1">
                <a:solidFill>
                  <a:srgbClr val="595959"/>
                </a:solidFill>
              </a:rPr>
              <a:t>Geschäfts.Ergeben</a:t>
            </a:r>
            <a:r>
              <a:rPr lang="de-DE" sz="2200" dirty="0">
                <a:solidFill>
                  <a:srgbClr val="595959"/>
                </a:solidFill>
              </a:rPr>
              <a:t> sich klare Schlussfolgerungen? Wie in Modul 1 behandelt, nutzen Sie eine SWOT-Analyse (Stärken, Schwächen, Chancen, Risiken).</a:t>
            </a:r>
            <a:endParaRPr lang="en-GB" sz="2200" dirty="0">
              <a:solidFill>
                <a:srgbClr val="595959"/>
              </a:solidFill>
            </a:endParaRPr>
          </a:p>
        </p:txBody>
      </p:sp>
    </p:spTree>
    <p:extLst>
      <p:ext uri="{BB962C8B-B14F-4D97-AF65-F5344CB8AC3E}">
        <p14:creationId xmlns:p14="http://schemas.microsoft.com/office/powerpoint/2010/main" val="252364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de-DE" dirty="0"/>
              <a:t>Einführung in die Validierung von Geschäftsideen</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0" indent="0"/>
            <a:r>
              <a:rPr lang="de-DE" dirty="0"/>
              <a:t>Modul 2 verlagert den Fokus auf eine gründliche Machbarkeitsanalyse, um das Geschäftskonzept zu validieren, bevor es weiterentwickelt wird. </a:t>
            </a:r>
          </a:p>
          <a:p>
            <a:pPr marL="0" indent="0"/>
            <a:r>
              <a:rPr lang="de-DE" dirty="0"/>
              <a:t>Dieses Modul begleitet unterrepräsentierte Unternehmer*innen durch die wesentlichen Schritte zur Überprüfung und Verfeinerung ihrer Geschäftsideen.</a:t>
            </a:r>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de-DE" dirty="0"/>
              <a:t>Verständnis der Machbarkeitsanalyse</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48163" y="3084240"/>
            <a:ext cx="5437258" cy="689519"/>
          </a:xfrm>
        </p:spPr>
        <p:txBody>
          <a:bodyPr/>
          <a:lstStyle/>
          <a:p>
            <a:r>
              <a:rPr lang="en-GB" dirty="0"/>
              <a:t>Minimum Viable Product (MVP)</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963897"/>
            <a:ext cx="5073048" cy="689519"/>
          </a:xfrm>
        </p:spPr>
        <p:txBody>
          <a:bodyPr/>
          <a:lstStyle/>
          <a:p>
            <a:r>
              <a:rPr lang="de-DE" dirty="0"/>
              <a:t>Weiterentwicklung Ihrer validierten Idee</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748163" y="4878884"/>
            <a:ext cx="4608000" cy="689519"/>
          </a:xfrm>
        </p:spPr>
        <p:txBody>
          <a:bodyPr/>
          <a:lstStyle/>
          <a:p>
            <a:r>
              <a:rPr lang="en-IE" dirty="0" err="1"/>
              <a:t>Selbstreflexion</a:t>
            </a:r>
            <a:r>
              <a:rPr lang="en-IE" dirty="0"/>
              <a:t> und </a:t>
            </a:r>
            <a:r>
              <a:rPr lang="en-IE" dirty="0" err="1"/>
              <a:t>Referenzen</a:t>
            </a:r>
            <a:endParaRPr lang="en-IE"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Einführung</a:t>
            </a:r>
            <a:endParaRPr lang="en-US" dirty="0"/>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err="1">
                <a:solidFill>
                  <a:schemeClr val="bg1"/>
                </a:solidFill>
              </a:rPr>
              <a:t>Durchführung</a:t>
            </a:r>
            <a:r>
              <a:rPr lang="en-IE" dirty="0">
                <a:solidFill>
                  <a:schemeClr val="bg1"/>
                </a:solidFill>
              </a:rPr>
              <a:t> </a:t>
            </a:r>
            <a:r>
              <a:rPr lang="en-IE" dirty="0" err="1">
                <a:solidFill>
                  <a:schemeClr val="bg1"/>
                </a:solidFill>
              </a:rPr>
              <a:t>einer</a:t>
            </a:r>
            <a:r>
              <a:rPr lang="en-IE" dirty="0">
                <a:solidFill>
                  <a:schemeClr val="bg1"/>
                </a:solidFill>
              </a:rPr>
              <a:t> </a:t>
            </a:r>
            <a:r>
              <a:rPr lang="en-IE" dirty="0" err="1">
                <a:solidFill>
                  <a:schemeClr val="bg1"/>
                </a:solidFill>
              </a:rPr>
              <a:t>Machbarkeitsstudie</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402021"/>
            <a:ext cx="9676738" cy="4493538"/>
          </a:xfrm>
          <a:prstGeom prst="rect">
            <a:avLst/>
          </a:prstGeom>
          <a:noFill/>
        </p:spPr>
        <p:txBody>
          <a:bodyPr wrap="square" rtlCol="0">
            <a:spAutoFit/>
          </a:bodyPr>
          <a:lstStyle/>
          <a:p>
            <a:endParaRPr lang="en-GB" sz="2200" b="1" dirty="0">
              <a:solidFill>
                <a:srgbClr val="5796D0"/>
              </a:solidFill>
            </a:endParaRPr>
          </a:p>
          <a:p>
            <a:r>
              <a:rPr lang="en-GB" sz="2200" b="1" dirty="0">
                <a:solidFill>
                  <a:srgbClr val="5796D0"/>
                </a:solidFill>
              </a:rPr>
              <a:t>4. </a:t>
            </a:r>
            <a:r>
              <a:rPr lang="en-GB" sz="2200" b="1" dirty="0" err="1">
                <a:solidFill>
                  <a:srgbClr val="5796D0"/>
                </a:solidFill>
              </a:rPr>
              <a:t>Machbarkeitsbericht</a:t>
            </a:r>
            <a:r>
              <a:rPr lang="en-GB" sz="2200" b="1" dirty="0">
                <a:solidFill>
                  <a:srgbClr val="5796D0"/>
                </a:solidFill>
              </a:rPr>
              <a:t>:</a:t>
            </a:r>
          </a:p>
          <a:p>
            <a:r>
              <a:rPr lang="de-DE" sz="2200" dirty="0">
                <a:solidFill>
                  <a:srgbClr val="595959"/>
                </a:solidFill>
              </a:rPr>
              <a:t>Stellen Sie die Ergebnisse in einem detaillierten Machbarkeitsbericht zusammen. Der Bericht sollte die Erhebungen, Analysen und Schlussfolgerungen zusammenfassen und eine klare und umfassende Übersicht über die Realisierbarkeit der Geschäftsidee bieten.</a:t>
            </a:r>
            <a:endParaRPr lang="en-GB" sz="2200" b="1" dirty="0">
              <a:solidFill>
                <a:srgbClr val="5796D0"/>
              </a:solidFill>
            </a:endParaRPr>
          </a:p>
          <a:p>
            <a:r>
              <a:rPr lang="en-GB" sz="2200" b="1" dirty="0">
                <a:solidFill>
                  <a:srgbClr val="5796D0"/>
                </a:solidFill>
              </a:rPr>
              <a:t>5. </a:t>
            </a:r>
            <a:r>
              <a:rPr lang="en-GB" sz="2200" b="1" dirty="0" err="1">
                <a:solidFill>
                  <a:srgbClr val="5796D0"/>
                </a:solidFill>
              </a:rPr>
              <a:t>Entscheidungsfindung</a:t>
            </a:r>
            <a:r>
              <a:rPr lang="en-GB" sz="2200" b="1" dirty="0">
                <a:solidFill>
                  <a:srgbClr val="5796D0"/>
                </a:solidFill>
              </a:rPr>
              <a:t>: </a:t>
            </a:r>
          </a:p>
          <a:p>
            <a:r>
              <a:rPr lang="de-DE" sz="2200" dirty="0">
                <a:solidFill>
                  <a:srgbClr val="595959"/>
                </a:solidFill>
              </a:rPr>
              <a:t>Nutzen Sie den Bericht als Grundlage, um eine fundierte Entscheidung zu treffen. Entscheiden Sie, ob die Geschäftsidee weiterverfolgt wird, und nehmen Sie auf Basis der Ergebnisse notwendige Anpassungen vor. Falls die Machbarkeitsstudie erhebliche Hindernisse aufzeigt, die nicht überwunden werden können, könnte es ratsam sein, die Idee anzupassen oder alternative Möglichkeiten zu erkunden</a:t>
            </a:r>
            <a:r>
              <a:rPr lang="en-GB" sz="2200" dirty="0">
                <a:solidFill>
                  <a:srgbClr val="595959"/>
                </a:solidFill>
              </a:rPr>
              <a:t>.</a:t>
            </a:r>
          </a:p>
          <a:p>
            <a:endParaRPr lang="en-IE" sz="2200" dirty="0"/>
          </a:p>
        </p:txBody>
      </p:sp>
    </p:spTree>
    <p:extLst>
      <p:ext uri="{BB962C8B-B14F-4D97-AF65-F5344CB8AC3E}">
        <p14:creationId xmlns:p14="http://schemas.microsoft.com/office/powerpoint/2010/main" val="4204942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8364772"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41790" y="762612"/>
            <a:ext cx="9632553" cy="803654"/>
          </a:xfrm>
        </p:spPr>
        <p:txBody>
          <a:bodyPr/>
          <a:lstStyle/>
          <a:p>
            <a:r>
              <a:rPr lang="en-IE" dirty="0">
                <a:solidFill>
                  <a:schemeClr val="bg1"/>
                </a:solidFill>
              </a:rPr>
              <a:t>Die Analyse der </a:t>
            </a:r>
            <a:r>
              <a:rPr lang="en-IE" dirty="0" err="1">
                <a:solidFill>
                  <a:schemeClr val="bg1"/>
                </a:solidFill>
              </a:rPr>
              <a:t>Machbarkeit</a:t>
            </a:r>
            <a:r>
              <a:rPr lang="en-IE" dirty="0">
                <a:solidFill>
                  <a:schemeClr val="bg1"/>
                </a:solidFill>
              </a:rPr>
              <a:t> </a:t>
            </a:r>
            <a:r>
              <a:rPr lang="en-IE" dirty="0" err="1">
                <a:solidFill>
                  <a:schemeClr val="bg1"/>
                </a:solidFill>
              </a:rPr>
              <a:t>ist</a:t>
            </a:r>
            <a:r>
              <a:rPr lang="en-IE" dirty="0">
                <a:solidFill>
                  <a:schemeClr val="bg1"/>
                </a:solidFill>
              </a:rPr>
              <a:t> </a:t>
            </a:r>
            <a:r>
              <a:rPr lang="en-IE" dirty="0" err="1">
                <a:solidFill>
                  <a:schemeClr val="bg1"/>
                </a:solidFill>
              </a:rPr>
              <a:t>dynamisch</a:t>
            </a:r>
            <a:endParaRPr lang="en-US" dirty="0">
              <a:solidFill>
                <a:schemeClr val="bg1"/>
              </a:solidFill>
            </a:endParaRPr>
          </a:p>
        </p:txBody>
      </p:sp>
      <p:sp>
        <p:nvSpPr>
          <p:cNvPr id="5" name="TextBox 4">
            <a:extLst>
              <a:ext uri="{FF2B5EF4-FFF2-40B4-BE49-F238E27FC236}">
                <a16:creationId xmlns:a16="http://schemas.microsoft.com/office/drawing/2014/main" id="{0FFC6DC4-150B-6233-DA21-7E4C02382072}"/>
              </a:ext>
            </a:extLst>
          </p:cNvPr>
          <p:cNvSpPr txBox="1"/>
          <p:nvPr/>
        </p:nvSpPr>
        <p:spPr>
          <a:xfrm>
            <a:off x="764336" y="1651103"/>
            <a:ext cx="5256902" cy="3046988"/>
          </a:xfrm>
          <a:prstGeom prst="rect">
            <a:avLst/>
          </a:prstGeom>
          <a:noFill/>
        </p:spPr>
        <p:txBody>
          <a:bodyPr wrap="square" rtlCol="0">
            <a:spAutoFit/>
          </a:bodyPr>
          <a:lstStyle/>
          <a:p>
            <a:endParaRPr lang="en-GB" sz="2400" b="1" dirty="0">
              <a:solidFill>
                <a:srgbClr val="5796D0"/>
              </a:solidFill>
            </a:endParaRPr>
          </a:p>
          <a:p>
            <a:r>
              <a:rPr lang="de-DE" sz="2400" dirty="0">
                <a:solidFill>
                  <a:srgbClr val="595959"/>
                </a:solidFill>
              </a:rPr>
              <a:t>Betrachten Sie die Machbarkeitsstudie als ein dynamisches Werkzeug. Wenn sich die Bedingungen ändern oder neue Informationen verfügbar werden, sollten Sie die Studie erneut prüfen, um sicherzustellen, dass die Geschäftsidee weiterhin tragfähig und relevant bleibt.</a:t>
            </a:r>
            <a:endParaRPr lang="en-IE" dirty="0">
              <a:solidFill>
                <a:srgbClr val="595959"/>
              </a:solidFill>
            </a:endParaRPr>
          </a:p>
        </p:txBody>
      </p:sp>
      <p:pic>
        <p:nvPicPr>
          <p:cNvPr id="6" name="Picture 5" descr="People doing teamwork illustration">
            <a:extLst>
              <a:ext uri="{FF2B5EF4-FFF2-40B4-BE49-F238E27FC236}">
                <a16:creationId xmlns:a16="http://schemas.microsoft.com/office/drawing/2014/main" id="{3835181C-D3E2-3442-78A0-AB0D3FA0630F}"/>
              </a:ext>
            </a:extLst>
          </p:cNvPr>
          <p:cNvPicPr>
            <a:picLocks noChangeAspect="1"/>
          </p:cNvPicPr>
          <p:nvPr/>
        </p:nvPicPr>
        <p:blipFill>
          <a:blip r:embed="rId2"/>
          <a:stretch>
            <a:fillRect/>
          </a:stretch>
        </p:blipFill>
        <p:spPr>
          <a:xfrm>
            <a:off x="6422586" y="1920814"/>
            <a:ext cx="4091405" cy="2585049"/>
          </a:xfrm>
          <a:prstGeom prst="rect">
            <a:avLst/>
          </a:prstGeom>
        </p:spPr>
      </p:pic>
    </p:spTree>
    <p:extLst>
      <p:ext uri="{BB962C8B-B14F-4D97-AF65-F5344CB8AC3E}">
        <p14:creationId xmlns:p14="http://schemas.microsoft.com/office/powerpoint/2010/main" val="657201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0723" y="1066885"/>
            <a:ext cx="7452773" cy="5231223"/>
          </a:xfrm>
        </p:spPr>
        <p:txBody>
          <a:bodyPr>
            <a:normAutofit/>
          </a:bodyPr>
          <a:lstStyle/>
          <a:p>
            <a:pPr algn="l"/>
            <a:r>
              <a:rPr lang="de-DE" sz="2400" b="1" i="0" dirty="0">
                <a:solidFill>
                  <a:srgbClr val="47B5C8"/>
                </a:solidFill>
                <a:latin typeface="Calibri "/>
              </a:rPr>
              <a:t>Beispiel einer Machbarkeitsstudie: Kleine handwerkliche Bäckerei in Belgien</a:t>
            </a:r>
            <a:endParaRPr lang="en-GB" sz="700" b="1" i="0" dirty="0">
              <a:solidFill>
                <a:srgbClr val="47B5C8"/>
              </a:solidFill>
              <a:latin typeface="Calibri "/>
            </a:endParaRPr>
          </a:p>
          <a:p>
            <a:pPr algn="l"/>
            <a:r>
              <a:rPr lang="de-DE" sz="2400" b="1" i="0" dirty="0">
                <a:solidFill>
                  <a:srgbClr val="595959"/>
                </a:solidFill>
                <a:latin typeface="Calibri "/>
              </a:rPr>
              <a:t>Projektübersicht: </a:t>
            </a:r>
            <a:r>
              <a:rPr lang="de-DE" sz="2400" i="0" dirty="0">
                <a:solidFill>
                  <a:srgbClr val="595959"/>
                </a:solidFill>
                <a:latin typeface="Calibri "/>
              </a:rPr>
              <a:t>Zwei Migrant*innen der zweiten Generation erwägen die Eröffnung einer kleinen handwerklichen Bäckerei in Belgien, die sich auf hochwertige, handgefertigte Backwaren spezialisiert. Diese verbinden traditionelle belgische Techniken mit globalen Geschmacksrichtungen.</a:t>
            </a:r>
          </a:p>
          <a:p>
            <a:pPr algn="l"/>
            <a:r>
              <a:rPr lang="en-GB" sz="2400" b="1" i="0" dirty="0">
                <a:solidFill>
                  <a:srgbClr val="595959"/>
                </a:solidFill>
                <a:latin typeface="Calibri "/>
              </a:rPr>
              <a:t>Ziel:</a:t>
            </a:r>
            <a:r>
              <a:rPr lang="en-GB" sz="2400" i="0" dirty="0">
                <a:solidFill>
                  <a:srgbClr val="595959"/>
                </a:solidFill>
                <a:latin typeface="Calibri "/>
              </a:rPr>
              <a:t> </a:t>
            </a:r>
            <a:r>
              <a:rPr lang="de-DE" sz="2400" i="0" dirty="0">
                <a:solidFill>
                  <a:srgbClr val="595959"/>
                </a:solidFill>
                <a:latin typeface="Calibri "/>
              </a:rPr>
              <a:t>Das Hauptziel besteht darin, die Nachfrage nach einzigartigen, handgefertigten Backwaren zu bewerten, die internationale Einflüsse mit lokalen belgischen Backtraditionen kombinieren, und die Machbarkeit des Geschäfts in einem wettbewerbsintensiven Markt zu bestimmen.</a:t>
            </a:r>
            <a:endParaRPr lang="en-IE" dirty="0"/>
          </a:p>
        </p:txBody>
      </p:sp>
      <p:sp>
        <p:nvSpPr>
          <p:cNvPr id="6" name="Freeform 1">
            <a:extLst>
              <a:ext uri="{FF2B5EF4-FFF2-40B4-BE49-F238E27FC236}">
                <a16:creationId xmlns:a16="http://schemas.microsoft.com/office/drawing/2014/main" id="{9AA58773-369F-F5C7-1DF0-64AF3FF03552}"/>
              </a:ext>
            </a:extLst>
          </p:cNvPr>
          <p:cNvSpPr/>
          <p:nvPr/>
        </p:nvSpPr>
        <p:spPr>
          <a:xfrm>
            <a:off x="0" y="26323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460851" y="466545"/>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chemeClr val="bg1"/>
                </a:solidFill>
              </a:rPr>
              <a:t>Machbarkeitsstudie</a:t>
            </a:r>
            <a:r>
              <a:rPr lang="en-US" dirty="0">
                <a:solidFill>
                  <a:schemeClr val="bg1"/>
                </a:solidFill>
              </a:rPr>
              <a:t> in </a:t>
            </a:r>
            <a:r>
              <a:rPr lang="en-US" dirty="0" err="1">
                <a:solidFill>
                  <a:schemeClr val="bg1"/>
                </a:solidFill>
              </a:rPr>
              <a:t>Aktion</a:t>
            </a:r>
            <a:endParaRPr lang="en-US" dirty="0"/>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5277127"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3" name="Picture 2" descr="Woman reaching for bread on shelf">
            <a:extLst>
              <a:ext uri="{FF2B5EF4-FFF2-40B4-BE49-F238E27FC236}">
                <a16:creationId xmlns:a16="http://schemas.microsoft.com/office/drawing/2014/main" id="{F6F2E14F-3697-9BF5-2154-7BAAC969B87A}"/>
              </a:ext>
            </a:extLst>
          </p:cNvPr>
          <p:cNvPicPr>
            <a:picLocks noChangeAspect="1"/>
          </p:cNvPicPr>
          <p:nvPr/>
        </p:nvPicPr>
        <p:blipFill>
          <a:blip r:embed="rId2"/>
          <a:srcRect l="26573" r="27451"/>
          <a:stretch/>
        </p:blipFill>
        <p:spPr>
          <a:xfrm>
            <a:off x="7713496" y="466545"/>
            <a:ext cx="3901871" cy="5665669"/>
          </a:xfrm>
          <a:prstGeom prst="rect">
            <a:avLst/>
          </a:prstGeom>
        </p:spPr>
      </p:pic>
    </p:spTree>
    <p:extLst>
      <p:ext uri="{BB962C8B-B14F-4D97-AF65-F5344CB8AC3E}">
        <p14:creationId xmlns:p14="http://schemas.microsoft.com/office/powerpoint/2010/main" val="903574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4" name="Text Placeholder 3">
            <a:extLst>
              <a:ext uri="{FF2B5EF4-FFF2-40B4-BE49-F238E27FC236}">
                <a16:creationId xmlns:a16="http://schemas.microsoft.com/office/drawing/2014/main" id="{A76072B5-76E1-624D-FC74-4C1B52F19CE4}"/>
              </a:ext>
            </a:extLst>
          </p:cNvPr>
          <p:cNvSpPr>
            <a:spLocks noGrp="1"/>
          </p:cNvSpPr>
          <p:nvPr>
            <p:ph type="body" sz="quarter" idx="13"/>
          </p:nvPr>
        </p:nvSpPr>
        <p:spPr>
          <a:xfrm>
            <a:off x="141150" y="1014500"/>
            <a:ext cx="11506710" cy="5527883"/>
          </a:xfrm>
        </p:spPr>
        <p:txBody>
          <a:bodyPr>
            <a:normAutofit fontScale="92500" lnSpcReduction="10000"/>
          </a:bodyPr>
          <a:lstStyle/>
          <a:p>
            <a:pPr marL="457200" indent="-457200" algn="l">
              <a:buAutoNum type="arabicPeriod"/>
            </a:pPr>
            <a:r>
              <a:rPr lang="en-GB" sz="2400" b="1" i="0" dirty="0" err="1">
                <a:solidFill>
                  <a:srgbClr val="F2A72C"/>
                </a:solidFill>
              </a:rPr>
              <a:t>Marktanalyse</a:t>
            </a:r>
            <a:r>
              <a:rPr lang="en-GB" sz="2400" b="1" i="0" dirty="0">
                <a:solidFill>
                  <a:srgbClr val="F2A72C"/>
                </a:solidFill>
              </a:rPr>
              <a:t>:</a:t>
            </a:r>
          </a:p>
          <a:p>
            <a:pPr marL="342900" indent="-342900" algn="l">
              <a:buFont typeface="Arial" panose="020B0604020202020204" pitchFamily="34" charset="0"/>
              <a:buChar char="•"/>
            </a:pPr>
            <a:r>
              <a:rPr lang="de-DE" sz="2400" b="1" i="0" dirty="0">
                <a:solidFill>
                  <a:srgbClr val="595959"/>
                </a:solidFill>
              </a:rPr>
              <a:t>Lokale Nachfrage: </a:t>
            </a:r>
            <a:r>
              <a:rPr lang="de-DE" sz="2400" i="0" dirty="0">
                <a:solidFill>
                  <a:srgbClr val="595959"/>
                </a:solidFill>
              </a:rPr>
              <a:t>Führen Sie eine Marktanalyse durch, um die lokalen Vorlieben für handwerkliche Backwaren und deren Offenheit für neue, kulturell vielfältige Geschmacksrichtungen zu verstehen.</a:t>
            </a:r>
          </a:p>
          <a:p>
            <a:pPr marL="342900" indent="-342900" algn="l">
              <a:buFont typeface="Arial" panose="020B0604020202020204" pitchFamily="34" charset="0"/>
              <a:buChar char="•"/>
            </a:pPr>
            <a:r>
              <a:rPr lang="de-DE" sz="2400" b="1" i="0" dirty="0">
                <a:solidFill>
                  <a:srgbClr val="595959"/>
                </a:solidFill>
              </a:rPr>
              <a:t>Wettbewerbslandschaft: </a:t>
            </a:r>
            <a:r>
              <a:rPr lang="de-DE" sz="2400" i="0" dirty="0">
                <a:solidFill>
                  <a:srgbClr val="595959"/>
                </a:solidFill>
              </a:rPr>
              <a:t>Analysieren Sie die Präsenz und Leistung bestehender Bäckereien, insbesondere solcher, die handwerkliche oder kulturell einzigartige Produkte anbieten. Erstellen Sie eine SWOT-Analyse für jeden Konkurrenten und vergleichen Sie diese mit Ihrem Angebot, um potenzielle Marktlücken zu identifizieren.</a:t>
            </a:r>
            <a:endParaRPr lang="en-GB" sz="2400" i="0" dirty="0">
              <a:solidFill>
                <a:srgbClr val="595959"/>
              </a:solidFill>
            </a:endParaRPr>
          </a:p>
          <a:p>
            <a:pPr algn="l"/>
            <a:r>
              <a:rPr lang="en-GB" sz="2400" b="1" i="0" dirty="0">
                <a:solidFill>
                  <a:srgbClr val="F2A72C"/>
                </a:solidFill>
              </a:rPr>
              <a:t>2. </a:t>
            </a:r>
            <a:r>
              <a:rPr lang="en-GB" sz="2400" b="1" i="0" dirty="0" err="1">
                <a:solidFill>
                  <a:srgbClr val="F2A72C"/>
                </a:solidFill>
              </a:rPr>
              <a:t>Finanzplanung</a:t>
            </a:r>
            <a:r>
              <a:rPr lang="en-GB" sz="2400" b="1" i="0" dirty="0">
                <a:solidFill>
                  <a:srgbClr val="F2A72C"/>
                </a:solidFill>
              </a:rPr>
              <a:t>:</a:t>
            </a:r>
          </a:p>
          <a:p>
            <a:pPr marL="342900" indent="-342900" algn="l">
              <a:buFont typeface="Arial" panose="020B0604020202020204" pitchFamily="34" charset="0"/>
              <a:buChar char="•"/>
            </a:pPr>
            <a:r>
              <a:rPr lang="en-GB" sz="2400" b="1" i="0" dirty="0" err="1">
                <a:solidFill>
                  <a:srgbClr val="595959"/>
                </a:solidFill>
              </a:rPr>
              <a:t>Initiale</a:t>
            </a:r>
            <a:r>
              <a:rPr lang="en-GB" sz="2400" b="1" i="0" dirty="0">
                <a:solidFill>
                  <a:srgbClr val="595959"/>
                </a:solidFill>
              </a:rPr>
              <a:t> Kosten: </a:t>
            </a:r>
            <a:r>
              <a:rPr lang="de-DE" sz="2400" i="0" dirty="0">
                <a:solidFill>
                  <a:srgbClr val="595959"/>
                </a:solidFill>
              </a:rPr>
              <a:t>Recherchieren Sie die Kosten für den Aufbau eines geeigneten Standorts, den Kauf von Backausrüstung, anfängliche Zutaten und andere Gründungsausgaben.</a:t>
            </a:r>
            <a:r>
              <a:rPr lang="en-GB" sz="2400" i="0" dirty="0">
                <a:solidFill>
                  <a:srgbClr val="595959"/>
                </a:solidFill>
              </a:rPr>
              <a:t>.</a:t>
            </a:r>
          </a:p>
          <a:p>
            <a:pPr marL="342900" indent="-342900" algn="l">
              <a:buFont typeface="Arial" panose="020B0604020202020204" pitchFamily="34" charset="0"/>
              <a:buChar char="•"/>
            </a:pPr>
            <a:r>
              <a:rPr lang="en-GB" sz="2400" b="1" i="0" dirty="0" err="1">
                <a:solidFill>
                  <a:srgbClr val="595959"/>
                </a:solidFill>
              </a:rPr>
              <a:t>Produktkalkulation</a:t>
            </a:r>
            <a:r>
              <a:rPr lang="en-GB" sz="2400" b="1" i="0" dirty="0">
                <a:solidFill>
                  <a:srgbClr val="595959"/>
                </a:solidFill>
              </a:rPr>
              <a:t> und Break-even-Analyse: </a:t>
            </a:r>
            <a:r>
              <a:rPr lang="de-DE" sz="2400" i="0" dirty="0">
                <a:solidFill>
                  <a:srgbClr val="595959"/>
                </a:solidFill>
              </a:rPr>
              <a:t> Berechnen Sie, wie viele Produkte verkauft werden müssen, um alle Betriebskosten zu decken, und gewinnen Sie so Einblick in die finanziellen Risiken</a:t>
            </a:r>
            <a:r>
              <a:rPr lang="en-GB" sz="2400" i="0" dirty="0">
                <a:solidFill>
                  <a:srgbClr val="595959"/>
                </a:solidFill>
              </a:rPr>
              <a:t>.</a:t>
            </a:r>
            <a:endParaRPr lang="en-IE" sz="2400" dirty="0">
              <a:solidFill>
                <a:srgbClr val="595959"/>
              </a:solidFill>
            </a:endParaRPr>
          </a:p>
          <a:p>
            <a:pPr marL="342900" indent="-342900" algn="l">
              <a:buFont typeface="Arial" panose="020B0604020202020204" pitchFamily="34" charset="0"/>
              <a:buChar char="•"/>
            </a:pPr>
            <a:r>
              <a:rPr lang="de-DE" sz="2400" b="1" i="0" dirty="0">
                <a:solidFill>
                  <a:srgbClr val="595959"/>
                </a:solidFill>
              </a:rPr>
              <a:t>Umsatzprognosen: </a:t>
            </a:r>
            <a:r>
              <a:rPr lang="de-DE" sz="2400" i="0" dirty="0">
                <a:solidFill>
                  <a:srgbClr val="595959"/>
                </a:solidFill>
              </a:rPr>
              <a:t>Erstellen Sie Prognosen für potenzielle Verkäufe basierend auf der Preisstrategie, der erwarteten Kundenbasis und möglichen Großhandelsmöglichkeiten.</a:t>
            </a:r>
            <a:endParaRPr lang="en-GB" sz="2400" i="0" dirty="0">
              <a:solidFill>
                <a:srgbClr val="595959"/>
              </a:solidFill>
            </a:endParaRPr>
          </a:p>
        </p:txBody>
      </p:sp>
      <p:sp>
        <p:nvSpPr>
          <p:cNvPr id="6" name="Freeform 1">
            <a:extLst>
              <a:ext uri="{FF2B5EF4-FFF2-40B4-BE49-F238E27FC236}">
                <a16:creationId xmlns:a16="http://schemas.microsoft.com/office/drawing/2014/main" id="{9AA58773-369F-F5C7-1DF0-64AF3FF03552}"/>
              </a:ext>
            </a:extLst>
          </p:cNvPr>
          <p:cNvSpPr/>
          <p:nvPr/>
        </p:nvSpPr>
        <p:spPr>
          <a:xfrm>
            <a:off x="-1" y="315617"/>
            <a:ext cx="775607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1C693211-46AD-C0A0-F596-F06A20848692}"/>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solidFill>
                  <a:schemeClr val="bg2"/>
                </a:solidFill>
              </a:rPr>
              <a:t>Wichtige</a:t>
            </a:r>
            <a:r>
              <a:rPr lang="en-GB" dirty="0">
                <a:solidFill>
                  <a:schemeClr val="bg2"/>
                </a:solidFill>
              </a:rPr>
              <a:t> </a:t>
            </a:r>
            <a:r>
              <a:rPr lang="en-GB" dirty="0" err="1">
                <a:solidFill>
                  <a:schemeClr val="bg2"/>
                </a:solidFill>
              </a:rPr>
              <a:t>Komponenten</a:t>
            </a:r>
            <a:r>
              <a:rPr lang="en-GB" dirty="0">
                <a:solidFill>
                  <a:schemeClr val="bg2"/>
                </a:solidFill>
              </a:rPr>
              <a:t> der </a:t>
            </a:r>
            <a:r>
              <a:rPr lang="en-GB" dirty="0" err="1">
                <a:solidFill>
                  <a:schemeClr val="bg2"/>
                </a:solidFill>
              </a:rPr>
              <a:t>Machbarkeitsstudie</a:t>
            </a:r>
            <a:endParaRPr lang="en-US" dirty="0">
              <a:solidFill>
                <a:schemeClr val="bg2"/>
              </a:solidFill>
            </a:endParaRPr>
          </a:p>
        </p:txBody>
      </p:sp>
      <p:grpSp>
        <p:nvGrpSpPr>
          <p:cNvPr id="9" name="Group 8">
            <a:extLst>
              <a:ext uri="{FF2B5EF4-FFF2-40B4-BE49-F238E27FC236}">
                <a16:creationId xmlns:a16="http://schemas.microsoft.com/office/drawing/2014/main" id="{427795D2-C1D1-403C-7C5F-F70975929169}"/>
              </a:ext>
            </a:extLst>
          </p:cNvPr>
          <p:cNvGrpSpPr/>
          <p:nvPr/>
        </p:nvGrpSpPr>
        <p:grpSpPr>
          <a:xfrm rot="10800000">
            <a:off x="7675080" y="137785"/>
            <a:ext cx="1487826" cy="1083162"/>
            <a:chOff x="3400450" y="986392"/>
            <a:chExt cx="1487826" cy="1083162"/>
          </a:xfrm>
        </p:grpSpPr>
        <p:sp>
          <p:nvSpPr>
            <p:cNvPr id="10" name="Freeform 9">
              <a:extLst>
                <a:ext uri="{FF2B5EF4-FFF2-40B4-BE49-F238E27FC236}">
                  <a16:creationId xmlns:a16="http://schemas.microsoft.com/office/drawing/2014/main" id="{0BDCA838-73D1-AE0A-10E0-965C7FA06CE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137F0D5-D279-2DDA-DBA7-2B48E034187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40742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337818" y="1080215"/>
            <a:ext cx="11147729"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400" b="1" i="0" u="none" strike="noStrike" cap="none" normalizeH="0" baseline="0" dirty="0">
                <a:ln>
                  <a:noFill/>
                </a:ln>
                <a:solidFill>
                  <a:srgbClr val="FDBD22"/>
                </a:solidFill>
                <a:effectLst/>
              </a:rPr>
              <a:t>3. </a:t>
            </a:r>
            <a:r>
              <a:rPr kumimoji="0" lang="en-US" altLang="en-US" sz="2400" b="1" i="0" u="none" strike="noStrike" cap="none" normalizeH="0" baseline="0" dirty="0" err="1">
                <a:ln>
                  <a:noFill/>
                </a:ln>
                <a:solidFill>
                  <a:srgbClr val="FDBD22"/>
                </a:solidFill>
                <a:effectLst/>
              </a:rPr>
              <a:t>Gesetzliche</a:t>
            </a:r>
            <a:r>
              <a:rPr kumimoji="0" lang="en-US" altLang="en-US" sz="2400" b="1" i="0" u="none" strike="noStrike" cap="none" normalizeH="0" baseline="0" dirty="0">
                <a:ln>
                  <a:noFill/>
                </a:ln>
                <a:solidFill>
                  <a:srgbClr val="FDBD22"/>
                </a:solidFill>
                <a:effectLst/>
              </a:rPr>
              <a:t> </a:t>
            </a:r>
            <a:r>
              <a:rPr kumimoji="0" lang="en-US" altLang="en-US" sz="2400" b="1" i="0" u="none" strike="noStrike" cap="none" normalizeH="0" baseline="0" dirty="0" err="1">
                <a:ln>
                  <a:noFill/>
                </a:ln>
                <a:solidFill>
                  <a:srgbClr val="FDBD22"/>
                </a:solidFill>
                <a:effectLst/>
              </a:rPr>
              <a:t>Anforderungen</a:t>
            </a:r>
            <a:r>
              <a:rPr kumimoji="0" lang="en-US" altLang="en-US" sz="2400" b="1" i="0" u="none" strike="noStrike" cap="none" normalizeH="0" baseline="0" dirty="0">
                <a:ln>
                  <a:noFill/>
                </a:ln>
                <a:solidFill>
                  <a:srgbClr val="FDBD22"/>
                </a:solidFill>
                <a:effectLst/>
              </a:rPr>
              <a:t>:</a:t>
            </a:r>
            <a:endParaRPr kumimoji="0" lang="en-US" altLang="en-US" sz="2400" b="0" i="0" u="none" strike="noStrike" cap="none" normalizeH="0" baseline="0" dirty="0">
              <a:ln>
                <a:noFill/>
              </a:ln>
              <a:solidFill>
                <a:srgbClr val="FDBD22"/>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en-US" sz="2400" b="1" i="0" u="none" strike="noStrike" cap="none" normalizeH="0" baseline="0" dirty="0">
                <a:ln>
                  <a:noFill/>
                </a:ln>
                <a:solidFill>
                  <a:srgbClr val="595959"/>
                </a:solidFill>
                <a:effectLst/>
              </a:rPr>
              <a:t>Lizenzierung und Genehmigungen: </a:t>
            </a:r>
            <a:r>
              <a:rPr kumimoji="0" lang="de-DE" altLang="en-US" sz="2400" i="0" u="none" strike="noStrike" cap="none" normalizeH="0" baseline="0" dirty="0">
                <a:ln>
                  <a:noFill/>
                </a:ln>
                <a:solidFill>
                  <a:srgbClr val="595959"/>
                </a:solidFill>
                <a:effectLst/>
              </a:rPr>
              <a:t>Ermitteln Sie die erforderlichen Genehmigungen für den Betrieb eines Lebensmittelunternehmens in Belgien, einschließlich Lebensmittelzertifizierungen und Betriebslizenzen</a:t>
            </a:r>
            <a:r>
              <a:rPr kumimoji="0" lang="de-DE" altLang="en-US" sz="2400" b="1" i="0" u="none" strike="noStrike" cap="none" normalizeH="0" baseline="0" dirty="0">
                <a:ln>
                  <a:noFill/>
                </a:ln>
                <a:solidFill>
                  <a:srgbClr val="595959"/>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en-US" sz="2400" b="1" i="0" u="none" strike="noStrike" cap="none" normalizeH="0" baseline="0" dirty="0">
                <a:ln>
                  <a:noFill/>
                </a:ln>
                <a:solidFill>
                  <a:srgbClr val="595959"/>
                </a:solidFill>
                <a:effectLst/>
              </a:rPr>
              <a:t>Gesundheits- und Sicherheitsvorschriften: </a:t>
            </a:r>
            <a:r>
              <a:rPr kumimoji="0" lang="de-DE" altLang="en-US" sz="2400" i="0" u="none" strike="noStrike" cap="none" normalizeH="0" baseline="0" dirty="0">
                <a:ln>
                  <a:noFill/>
                </a:ln>
                <a:solidFill>
                  <a:srgbClr val="595959"/>
                </a:solidFill>
                <a:effectLst/>
              </a:rPr>
              <a:t>Stellen Sie sicher, dass Sie die belgischen Gesundheits- und Sicherheitsstandards für die Herstellung und den Verkauf von Lebensmitteln einhalten</a:t>
            </a:r>
            <a:r>
              <a:rPr kumimoji="0" lang="en-US" altLang="en-US" sz="2400" i="0" u="none" strike="noStrike" cap="none" normalizeH="0" baseline="0" dirty="0">
                <a:ln>
                  <a:noFill/>
                </a:ln>
                <a:solidFill>
                  <a:srgbClr val="595959"/>
                </a:solidFill>
                <a:effectLst/>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2400" b="0" u="none" strike="noStrike" cap="none" normalizeH="0" baseline="0" dirty="0" err="1">
                <a:ln>
                  <a:noFill/>
                </a:ln>
                <a:solidFill>
                  <a:srgbClr val="47B5C8"/>
                </a:solidFill>
                <a:effectLst/>
              </a:rPr>
              <a:t>Perspektive</a:t>
            </a:r>
            <a:r>
              <a:rPr kumimoji="0" lang="en-US" altLang="en-US" sz="2400" b="0" u="none" strike="noStrike" cap="none" normalizeH="0" baseline="0" dirty="0">
                <a:ln>
                  <a:noFill/>
                </a:ln>
                <a:solidFill>
                  <a:srgbClr val="47B5C8"/>
                </a:solidFill>
                <a:effectLst/>
              </a:rPr>
              <a:t>:</a:t>
            </a:r>
          </a:p>
          <a:p>
            <a:pPr marR="0" lvl="0" algn="l" defTabSz="914400" rtl="0" eaLnBrk="0" fontAlgn="base" latinLnBrk="0" hangingPunct="0">
              <a:lnSpc>
                <a:spcPct val="100000"/>
              </a:lnSpc>
              <a:spcBef>
                <a:spcPct val="0"/>
              </a:spcBef>
              <a:spcAft>
                <a:spcPct val="0"/>
              </a:spcAft>
              <a:buClrTx/>
              <a:buSzTx/>
              <a:tabLst/>
            </a:pPr>
            <a:r>
              <a:rPr lang="de-DE" sz="2400" b="0" dirty="0">
                <a:solidFill>
                  <a:srgbClr val="47B5C8"/>
                </a:solidFill>
                <a:effectLst/>
                <a:latin typeface="Google Sans"/>
              </a:rPr>
              <a:t>An den Punkten 2 und 3, insbesondere bei wenn man auch Steuern und Sozialabgaben berücksichtigt, wird deutlich, wie herausfordernd es für neue Unternehmer*innen werden kann. Untersuchen Sie diese Aspekte gründlich in Ihrer Machbarkeitsanalyse, um unangenehme Überraschungen zu vermeiden</a:t>
            </a: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reeform 1">
            <a:extLst>
              <a:ext uri="{FF2B5EF4-FFF2-40B4-BE49-F238E27FC236}">
                <a16:creationId xmlns:a16="http://schemas.microsoft.com/office/drawing/2014/main" id="{B2ABE14C-98F9-7671-EA37-9C093F2CCADC}"/>
              </a:ext>
            </a:extLst>
          </p:cNvPr>
          <p:cNvSpPr/>
          <p:nvPr/>
        </p:nvSpPr>
        <p:spPr>
          <a:xfrm>
            <a:off x="-1" y="315617"/>
            <a:ext cx="775607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297B96A0-3516-190E-3448-9E70A0CF4FFD}"/>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solidFill>
                  <a:schemeClr val="bg2"/>
                </a:solidFill>
              </a:rPr>
              <a:t>Wichtige</a:t>
            </a:r>
            <a:r>
              <a:rPr lang="en-GB" dirty="0">
                <a:solidFill>
                  <a:schemeClr val="bg2"/>
                </a:solidFill>
              </a:rPr>
              <a:t> </a:t>
            </a:r>
            <a:r>
              <a:rPr lang="en-GB" dirty="0" err="1">
                <a:solidFill>
                  <a:schemeClr val="bg2"/>
                </a:solidFill>
              </a:rPr>
              <a:t>Komponenten</a:t>
            </a:r>
            <a:r>
              <a:rPr lang="en-GB" dirty="0">
                <a:solidFill>
                  <a:schemeClr val="bg2"/>
                </a:solidFill>
              </a:rPr>
              <a:t> der </a:t>
            </a:r>
            <a:r>
              <a:rPr lang="en-GB" dirty="0" err="1">
                <a:solidFill>
                  <a:schemeClr val="bg2"/>
                </a:solidFill>
              </a:rPr>
              <a:t>Machbarkeitsstudie</a:t>
            </a:r>
            <a:endParaRPr lang="en-US" dirty="0">
              <a:solidFill>
                <a:schemeClr val="bg2"/>
              </a:solidFill>
            </a:endParaRPr>
          </a:p>
        </p:txBody>
      </p:sp>
      <p:grpSp>
        <p:nvGrpSpPr>
          <p:cNvPr id="5" name="Group 8">
            <a:extLst>
              <a:ext uri="{FF2B5EF4-FFF2-40B4-BE49-F238E27FC236}">
                <a16:creationId xmlns:a16="http://schemas.microsoft.com/office/drawing/2014/main" id="{DCD6067A-752E-EBD8-0485-B29B036BC0FC}"/>
              </a:ext>
            </a:extLst>
          </p:cNvPr>
          <p:cNvGrpSpPr/>
          <p:nvPr/>
        </p:nvGrpSpPr>
        <p:grpSpPr>
          <a:xfrm rot="10800000">
            <a:off x="7675080" y="137785"/>
            <a:ext cx="1487826" cy="1083162"/>
            <a:chOff x="3400450" y="986392"/>
            <a:chExt cx="1487826" cy="1083162"/>
          </a:xfrm>
        </p:grpSpPr>
        <p:sp>
          <p:nvSpPr>
            <p:cNvPr id="7" name="Freeform 9">
              <a:extLst>
                <a:ext uri="{FF2B5EF4-FFF2-40B4-BE49-F238E27FC236}">
                  <a16:creationId xmlns:a16="http://schemas.microsoft.com/office/drawing/2014/main" id="{71DEBD7F-AC61-B695-E2D8-20D82005001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3" name="Freeform 10">
              <a:extLst>
                <a:ext uri="{FF2B5EF4-FFF2-40B4-BE49-F238E27FC236}">
                  <a16:creationId xmlns:a16="http://schemas.microsoft.com/office/drawing/2014/main" id="{4D143CC0-CED6-8D69-3AA8-6FEF65DAB5D0}"/>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2646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2" name="Text Placeholder 1">
            <a:extLst>
              <a:ext uri="{FF2B5EF4-FFF2-40B4-BE49-F238E27FC236}">
                <a16:creationId xmlns:a16="http://schemas.microsoft.com/office/drawing/2014/main" id="{FDA95917-39B4-1970-5D05-5E83074106F5}"/>
              </a:ext>
            </a:extLst>
          </p:cNvPr>
          <p:cNvSpPr>
            <a:spLocks noGrp="1" noChangeArrowheads="1"/>
          </p:cNvSpPr>
          <p:nvPr>
            <p:ph type="body" sz="quarter" idx="13"/>
          </p:nvPr>
        </p:nvSpPr>
        <p:spPr bwMode="auto">
          <a:xfrm>
            <a:off x="339368" y="968297"/>
            <a:ext cx="11852632" cy="565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200" b="1" i="0" u="none" strike="noStrike" cap="none" normalizeH="0" baseline="0" dirty="0">
                <a:ln>
                  <a:noFill/>
                </a:ln>
                <a:solidFill>
                  <a:srgbClr val="FDBD22"/>
                </a:solidFill>
                <a:effectLst/>
              </a:rPr>
              <a:t>4. </a:t>
            </a:r>
            <a:r>
              <a:rPr kumimoji="0" lang="en-US" altLang="en-US" sz="2200" b="1" i="0" u="none" strike="noStrike" cap="none" normalizeH="0" baseline="0" dirty="0" err="1">
                <a:ln>
                  <a:noFill/>
                </a:ln>
                <a:solidFill>
                  <a:srgbClr val="FDBD22"/>
                </a:solidFill>
                <a:effectLst/>
              </a:rPr>
              <a:t>Technische</a:t>
            </a:r>
            <a:r>
              <a:rPr kumimoji="0" lang="en-US" altLang="en-US" sz="2200" b="1" i="0" u="none" strike="noStrike" cap="none" normalizeH="0" baseline="0" dirty="0">
                <a:ln>
                  <a:noFill/>
                </a:ln>
                <a:solidFill>
                  <a:srgbClr val="FDBD22"/>
                </a:solidFill>
                <a:effectLst/>
              </a:rPr>
              <a:t> </a:t>
            </a:r>
            <a:r>
              <a:rPr kumimoji="0" lang="en-US" altLang="en-US" sz="2200" b="1" i="0" u="none" strike="noStrike" cap="none" normalizeH="0" baseline="0" dirty="0" err="1">
                <a:ln>
                  <a:noFill/>
                </a:ln>
                <a:solidFill>
                  <a:srgbClr val="FDBD22"/>
                </a:solidFill>
                <a:effectLst/>
              </a:rPr>
              <a:t>Machbarkeit</a:t>
            </a:r>
            <a:r>
              <a:rPr kumimoji="0" lang="en-US" altLang="en-US" sz="2200" b="1" i="0" u="none" strike="noStrike" cap="none" normalizeH="0" baseline="0" dirty="0">
                <a:ln>
                  <a:noFill/>
                </a:ln>
                <a:solidFill>
                  <a:srgbClr val="FDBD22"/>
                </a:solidFill>
                <a:effectLst/>
              </a:rPr>
              <a:t>:</a:t>
            </a:r>
            <a:endParaRPr kumimoji="0" lang="en-US" altLang="en-US" sz="2200" b="0" i="0" u="none" strike="noStrike" cap="none" normalizeH="0" baseline="0" dirty="0">
              <a:ln>
                <a:noFill/>
              </a:ln>
              <a:solidFill>
                <a:srgbClr val="FDBD22"/>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b="1" i="0" dirty="0">
                <a:solidFill>
                  <a:srgbClr val="595959"/>
                </a:solidFill>
              </a:rPr>
              <a:t>Rezeptentwicklung und Produktionsplanung:</a:t>
            </a:r>
            <a:r>
              <a:rPr lang="de-DE" altLang="en-US" sz="2200" i="0" dirty="0">
                <a:solidFill>
                  <a:srgbClr val="595959"/>
                </a:solidFill>
              </a:rPr>
              <a:t> Entwickeln Sie spezifische Backtechniken und legen Sie die erforderliche Ausrüstung fest, um qualitativ hochwertige, handwerkliche Brote und Gebäck herzustellen.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en-US" sz="2200" b="1" i="0" u="none" strike="noStrike" cap="none" normalizeH="0" baseline="0" dirty="0">
                <a:ln>
                  <a:noFill/>
                </a:ln>
                <a:solidFill>
                  <a:srgbClr val="595959"/>
                </a:solidFill>
                <a:effectLst/>
              </a:rPr>
              <a:t>Produktionstechnologie: </a:t>
            </a:r>
            <a:r>
              <a:rPr kumimoji="0" lang="de-DE" altLang="en-US" sz="2200" i="0" u="none" strike="noStrike" cap="none" normalizeH="0" baseline="0" dirty="0">
                <a:ln>
                  <a:noFill/>
                </a:ln>
                <a:solidFill>
                  <a:srgbClr val="595959"/>
                </a:solidFill>
                <a:effectLst/>
              </a:rPr>
              <a:t>Ermitteln Sie die notwendigen Technologien und Ausrüstungen, um die gewünschten Produkte in hoher Qualität zu produzieren.</a:t>
            </a:r>
            <a:endParaRPr lang="en-US" altLang="en-US" sz="2200" i="0" dirty="0">
              <a:solidFill>
                <a:srgbClr val="595959"/>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en-US" sz="2200" b="1" i="0" u="none" strike="noStrike" cap="none" normalizeH="0" baseline="0" dirty="0">
                <a:ln>
                  <a:noFill/>
                </a:ln>
                <a:solidFill>
                  <a:srgbClr val="595959"/>
                </a:solidFill>
                <a:effectLst/>
              </a:rPr>
              <a:t>Lieferkette: </a:t>
            </a:r>
            <a:r>
              <a:rPr kumimoji="0" lang="de-DE" altLang="en-US" sz="2200" i="0" u="none" strike="noStrike" cap="none" normalizeH="0" baseline="0" dirty="0">
                <a:ln>
                  <a:noFill/>
                </a:ln>
                <a:solidFill>
                  <a:srgbClr val="595959"/>
                </a:solidFill>
                <a:effectLst/>
              </a:rPr>
              <a:t>Bewerten Sie die Verfügbarkeit von hochwertigen lokalen und internationalen Zutaten, die für einzigartige Rezepte erforderlich sind.</a:t>
            </a:r>
            <a:endParaRPr kumimoji="0" lang="en-US" altLang="en-US" sz="2200" i="0" u="none" strike="noStrike" cap="none" normalizeH="0" baseline="0" dirty="0">
              <a:ln>
                <a:noFill/>
              </a:ln>
              <a:solidFill>
                <a:srgbClr val="595959"/>
              </a:solidFill>
              <a:effectLst/>
            </a:endParaRPr>
          </a:p>
          <a:p>
            <a:pPr marL="0" marR="0" lvl="0" indent="0" algn="l" defTabSz="914400" rtl="0" eaLnBrk="0" fontAlgn="base" latinLnBrk="0" hangingPunct="0">
              <a:lnSpc>
                <a:spcPct val="100000"/>
              </a:lnSpc>
              <a:spcBef>
                <a:spcPct val="0"/>
              </a:spcBef>
              <a:spcAft>
                <a:spcPct val="0"/>
              </a:spcAft>
              <a:buClrTx/>
              <a:buSzTx/>
              <a:tabLst/>
            </a:pPr>
            <a:r>
              <a:rPr lang="en-US" altLang="en-US" sz="2200" b="1" i="0" dirty="0">
                <a:solidFill>
                  <a:srgbClr val="FDBD22"/>
                </a:solidFill>
              </a:rPr>
              <a:t>5</a:t>
            </a:r>
            <a:r>
              <a:rPr kumimoji="0" lang="en-US" altLang="en-US" sz="2200" b="1" i="0" u="none" strike="noStrike" cap="none" normalizeH="0" baseline="0" dirty="0">
                <a:ln>
                  <a:noFill/>
                </a:ln>
                <a:solidFill>
                  <a:srgbClr val="FDBD22"/>
                </a:solidFill>
                <a:effectLst/>
              </a:rPr>
              <a:t>. </a:t>
            </a:r>
            <a:r>
              <a:rPr kumimoji="0" lang="en-US" altLang="en-US" sz="2200" b="1" i="0" u="none" strike="noStrike" cap="none" normalizeH="0" baseline="0" dirty="0" err="1">
                <a:ln>
                  <a:noFill/>
                </a:ln>
                <a:solidFill>
                  <a:srgbClr val="FDBD22"/>
                </a:solidFill>
                <a:effectLst/>
              </a:rPr>
              <a:t>Betriebstechnische</a:t>
            </a:r>
            <a:r>
              <a:rPr kumimoji="0" lang="en-US" altLang="en-US" sz="2200" b="1" i="0" u="none" strike="noStrike" cap="none" normalizeH="0" baseline="0" dirty="0">
                <a:ln>
                  <a:noFill/>
                </a:ln>
                <a:solidFill>
                  <a:srgbClr val="FDBD22"/>
                </a:solidFill>
                <a:effectLst/>
              </a:rPr>
              <a:t> </a:t>
            </a:r>
            <a:r>
              <a:rPr kumimoji="0" lang="en-US" altLang="en-US" sz="2200" b="1" i="0" u="none" strike="noStrike" cap="none" normalizeH="0" baseline="0" dirty="0" err="1">
                <a:ln>
                  <a:noFill/>
                </a:ln>
                <a:solidFill>
                  <a:srgbClr val="FDBD22"/>
                </a:solidFill>
                <a:effectLst/>
              </a:rPr>
              <a:t>Überlegungen</a:t>
            </a:r>
            <a:r>
              <a:rPr kumimoji="0" lang="en-US" altLang="en-US" sz="2200" b="1" i="0" u="none" strike="noStrike" cap="none" normalizeH="0" baseline="0" dirty="0">
                <a:ln>
                  <a:noFill/>
                </a:ln>
                <a:solidFill>
                  <a:srgbClr val="FDBD22"/>
                </a:solidFill>
                <a:effectLst/>
              </a:rPr>
              <a:t>:</a:t>
            </a:r>
            <a:endParaRPr kumimoji="0" lang="en-US" altLang="en-US" sz="2200" b="0" i="0" u="none" strike="noStrike" cap="none" normalizeH="0" baseline="0" dirty="0">
              <a:ln>
                <a:noFill/>
              </a:ln>
              <a:solidFill>
                <a:srgbClr val="FDBD22"/>
              </a:solidFill>
              <a:effectLst/>
            </a:endParaRPr>
          </a:p>
          <a:p>
            <a:pPr marL="342900" indent="-342900" algn="l">
              <a:buFont typeface="Arial" panose="020B0604020202020204" pitchFamily="34" charset="0"/>
              <a:buChar char="•"/>
            </a:pPr>
            <a:r>
              <a:rPr lang="de-DE" sz="2200" b="1" i="0" dirty="0">
                <a:solidFill>
                  <a:srgbClr val="595959"/>
                </a:solidFill>
              </a:rPr>
              <a:t>Standort: </a:t>
            </a:r>
            <a:r>
              <a:rPr lang="de-DE" sz="2200" i="0" dirty="0">
                <a:solidFill>
                  <a:srgbClr val="595959"/>
                </a:solidFill>
              </a:rPr>
              <a:t>Suchen Sie strategisch gelegene Verkaufsräume, die eine hohe Kundenfrequenz aufweisen, wie Stadtzentren oder lokale Märkte, die für handwerkliche Produkte bekannt sind</a:t>
            </a:r>
            <a:r>
              <a:rPr lang="en-GB" sz="2200" i="0" dirty="0">
                <a:solidFill>
                  <a:srgbClr val="595959"/>
                </a:solidFill>
              </a:rPr>
              <a:t>.</a:t>
            </a:r>
          </a:p>
          <a:p>
            <a:pPr marL="342900" indent="-342900" algn="l">
              <a:buFont typeface="Arial" panose="020B0604020202020204" pitchFamily="34" charset="0"/>
              <a:buChar char="•"/>
            </a:pPr>
            <a:r>
              <a:rPr lang="de-DE" sz="2200" b="1" i="0" dirty="0">
                <a:solidFill>
                  <a:srgbClr val="595959"/>
                </a:solidFill>
              </a:rPr>
              <a:t>Personalbedarf: </a:t>
            </a:r>
            <a:r>
              <a:rPr lang="de-DE" sz="2200" i="0" dirty="0">
                <a:solidFill>
                  <a:srgbClr val="595959"/>
                </a:solidFill>
              </a:rPr>
              <a:t>Planen Sie die Einstellung qualifizierter Bäcker*innen, die in verschiedenen Backtechniken erfahren sind, sowie Verkaufs- und Supportpersonal.</a:t>
            </a:r>
            <a:endParaRPr lang="en-GB" sz="2200" i="0" dirty="0">
              <a:solidFill>
                <a:srgbClr val="595959"/>
              </a:solidFill>
            </a:endParaRPr>
          </a:p>
          <a:p>
            <a:pPr marL="342900" indent="-342900" algn="l">
              <a:buFont typeface="Arial" panose="020B0604020202020204" pitchFamily="34" charset="0"/>
              <a:buChar char="•"/>
            </a:pPr>
            <a:r>
              <a:rPr lang="de-DE" sz="2200" b="1" i="0" dirty="0">
                <a:solidFill>
                  <a:srgbClr val="595959"/>
                </a:solidFill>
              </a:rPr>
              <a:t>Marketing- und Vertriebsstrategie: </a:t>
            </a:r>
            <a:r>
              <a:rPr lang="de-DE" sz="2200" i="0" dirty="0">
                <a:solidFill>
                  <a:srgbClr val="595959"/>
                </a:solidFill>
              </a:rPr>
              <a:t>Entwickeln Sie eine Markenstrategie, die das multikulturelle Erbe der Bäckerei hervorhebt, sowie einen Werbeplan, um sicherzustellen, dass die Umsatzziele erreicht werden.</a:t>
            </a:r>
            <a:endParaRPr kumimoji="0" lang="en-GB" altLang="en-US" sz="2200" i="0" u="none" strike="noStrike" cap="none" normalizeH="0" baseline="0" dirty="0">
              <a:ln>
                <a:noFill/>
              </a:ln>
              <a:solidFill>
                <a:srgbClr val="595959"/>
              </a:solidFill>
              <a:effectLst/>
              <a:latin typeface="Arial" panose="020B0604020202020204" pitchFamily="34" charset="0"/>
            </a:endParaRPr>
          </a:p>
        </p:txBody>
      </p:sp>
      <p:sp>
        <p:nvSpPr>
          <p:cNvPr id="3" name="Freeform 1">
            <a:extLst>
              <a:ext uri="{FF2B5EF4-FFF2-40B4-BE49-F238E27FC236}">
                <a16:creationId xmlns:a16="http://schemas.microsoft.com/office/drawing/2014/main" id="{339F6A70-9076-96F5-C606-2567F14F6AF3}"/>
              </a:ext>
            </a:extLst>
          </p:cNvPr>
          <p:cNvSpPr/>
          <p:nvPr/>
        </p:nvSpPr>
        <p:spPr>
          <a:xfrm>
            <a:off x="-1" y="315617"/>
            <a:ext cx="7756071"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AAF8431-E20D-F510-00E5-CB81468ED9BE}"/>
              </a:ext>
            </a:extLst>
          </p:cNvPr>
          <p:cNvSpPr txBox="1">
            <a:spLocks/>
          </p:cNvSpPr>
          <p:nvPr/>
        </p:nvSpPr>
        <p:spPr>
          <a:xfrm>
            <a:off x="214361" y="431186"/>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solidFill>
                  <a:schemeClr val="bg2"/>
                </a:solidFill>
              </a:rPr>
              <a:t>Wichtige</a:t>
            </a:r>
            <a:r>
              <a:rPr lang="en-GB" dirty="0">
                <a:solidFill>
                  <a:schemeClr val="bg2"/>
                </a:solidFill>
              </a:rPr>
              <a:t> </a:t>
            </a:r>
            <a:r>
              <a:rPr lang="en-GB" dirty="0" err="1">
                <a:solidFill>
                  <a:schemeClr val="bg2"/>
                </a:solidFill>
              </a:rPr>
              <a:t>Komponenten</a:t>
            </a:r>
            <a:r>
              <a:rPr lang="en-GB" dirty="0">
                <a:solidFill>
                  <a:schemeClr val="bg2"/>
                </a:solidFill>
              </a:rPr>
              <a:t> der </a:t>
            </a:r>
            <a:r>
              <a:rPr lang="en-GB" dirty="0" err="1">
                <a:solidFill>
                  <a:schemeClr val="bg2"/>
                </a:solidFill>
              </a:rPr>
              <a:t>Machbarkeitsstudie</a:t>
            </a:r>
            <a:endParaRPr lang="en-US" dirty="0">
              <a:solidFill>
                <a:schemeClr val="bg2"/>
              </a:solidFill>
            </a:endParaRPr>
          </a:p>
        </p:txBody>
      </p:sp>
      <p:grpSp>
        <p:nvGrpSpPr>
          <p:cNvPr id="5" name="Group 8">
            <a:extLst>
              <a:ext uri="{FF2B5EF4-FFF2-40B4-BE49-F238E27FC236}">
                <a16:creationId xmlns:a16="http://schemas.microsoft.com/office/drawing/2014/main" id="{4A68E707-D9B8-00D5-594E-9391F2737C0F}"/>
              </a:ext>
            </a:extLst>
          </p:cNvPr>
          <p:cNvGrpSpPr/>
          <p:nvPr/>
        </p:nvGrpSpPr>
        <p:grpSpPr>
          <a:xfrm rot="10800000">
            <a:off x="7675080" y="137785"/>
            <a:ext cx="1487826" cy="1083162"/>
            <a:chOff x="3400450" y="986392"/>
            <a:chExt cx="1487826" cy="1083162"/>
          </a:xfrm>
        </p:grpSpPr>
        <p:sp>
          <p:nvSpPr>
            <p:cNvPr id="7" name="Freeform 9">
              <a:extLst>
                <a:ext uri="{FF2B5EF4-FFF2-40B4-BE49-F238E27FC236}">
                  <a16:creationId xmlns:a16="http://schemas.microsoft.com/office/drawing/2014/main" id="{CA269265-CD17-D100-68CC-1F126FB8807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13" name="Freeform 10">
              <a:extLst>
                <a:ext uri="{FF2B5EF4-FFF2-40B4-BE49-F238E27FC236}">
                  <a16:creationId xmlns:a16="http://schemas.microsoft.com/office/drawing/2014/main" id="{E2997B23-2AB3-F027-F84D-B998A512F16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92527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727816"/>
            <a:ext cx="6010480" cy="3066422"/>
          </a:xfrm>
        </p:spPr>
        <p:txBody>
          <a:bodyPr>
            <a:normAutofit fontScale="92500" lnSpcReduction="10000"/>
          </a:bodyPr>
          <a:lstStyle/>
          <a:p>
            <a:r>
              <a:rPr lang="en-US" dirty="0">
                <a:solidFill>
                  <a:schemeClr val="bg1"/>
                </a:solidFill>
              </a:rPr>
              <a:t>Minimum Viable Product (auf Deutsch </a:t>
            </a:r>
            <a:r>
              <a:rPr lang="en-US" dirty="0" err="1">
                <a:solidFill>
                  <a:schemeClr val="bg1"/>
                </a:solidFill>
              </a:rPr>
              <a:t>auch</a:t>
            </a:r>
            <a:r>
              <a:rPr lang="en-US" dirty="0">
                <a:solidFill>
                  <a:schemeClr val="bg1"/>
                </a:solidFill>
              </a:rPr>
              <a:t>: </a:t>
            </a:r>
            <a:r>
              <a:rPr lang="de-DE" dirty="0">
                <a:solidFill>
                  <a:schemeClr val="bg1"/>
                </a:solidFill>
              </a:rPr>
              <a:t>minimal brauchbares oder existenzfähiges Produkt)</a:t>
            </a:r>
            <a:endParaRPr lang="en-US" dirty="0">
              <a:solidFill>
                <a:schemeClr val="bg1"/>
              </a:solidFill>
            </a:endParaRP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322457"/>
            <a:ext cx="10218546" cy="3849918"/>
          </a:xfrm>
        </p:spPr>
        <p:txBody>
          <a:bodyPr/>
          <a:lstStyle/>
          <a:p>
            <a:pPr marL="0" indent="0"/>
            <a:r>
              <a:rPr lang="de-DE" sz="2200" dirty="0"/>
              <a:t>Ein MVP, oder Minimum Viable </a:t>
            </a:r>
            <a:r>
              <a:rPr lang="de-DE" sz="2200" dirty="0" err="1"/>
              <a:t>Product</a:t>
            </a:r>
            <a:r>
              <a:rPr lang="de-DE" sz="2200" dirty="0"/>
              <a:t>, ist eine Strategie, um Geschäftsideen mit minimalen Ressourcen schnell zu validieren.</a:t>
            </a:r>
          </a:p>
          <a:p>
            <a:pPr marL="0" indent="0"/>
            <a:r>
              <a:rPr lang="de-DE" sz="2200" dirty="0"/>
              <a:t>Für unterrepräsentierte Gründer*innen, die häufig zusätzlichen Hindernissen in Bezug auf Zugang zu Kapital und Netzwerken begegnen, ist der MVP-Ansatz besonders wichtig. Er ermöglicht es, durch Testen, Lernen und Iteration basierend auf echtem Kundenfeedback wichtige Entscheidungen zu treffen. Ein MVP steht für kluges Ressourcenmanagement und Lernen</a:t>
            </a:r>
            <a:r>
              <a:rPr lang="en-GB" sz="2200" dirty="0"/>
              <a:t>:</a:t>
            </a:r>
          </a:p>
          <a:p>
            <a:pPr>
              <a:buFont typeface="Arial" panose="020B0604020202020204" pitchFamily="34" charset="0"/>
              <a:buChar char="•"/>
            </a:pPr>
            <a:r>
              <a:rPr lang="de-DE" sz="2200" b="1" dirty="0"/>
              <a:t>Markttauglichkeit testen:</a:t>
            </a:r>
            <a:r>
              <a:rPr lang="de-DE" sz="2200" dirty="0"/>
              <a:t> Überprüfen Sie, ob tatsächlich eine Nachfrage nach Ihrem Produkt besteht, mit möglichst geringem Aufwand</a:t>
            </a:r>
            <a:r>
              <a:rPr lang="en-GB" sz="2200" dirty="0"/>
              <a:t>.</a:t>
            </a:r>
          </a:p>
          <a:p>
            <a:pPr>
              <a:buFont typeface="Arial" panose="020B0604020202020204" pitchFamily="34" charset="0"/>
              <a:buChar char="•"/>
            </a:pPr>
            <a:r>
              <a:rPr lang="de-DE" sz="2200" b="1" dirty="0"/>
              <a:t>Einblicke gewinnen:</a:t>
            </a:r>
            <a:r>
              <a:rPr lang="de-DE" sz="2200" dirty="0"/>
              <a:t> Sammeln Sie wertvolles Kundenfeedback, um Ihr Angebot zu verfeinern</a:t>
            </a:r>
            <a:r>
              <a:rPr lang="en-GB" sz="2200" dirty="0"/>
              <a:t>.</a:t>
            </a:r>
          </a:p>
          <a:p>
            <a:pPr>
              <a:buFont typeface="Arial" panose="020B0604020202020204" pitchFamily="34" charset="0"/>
              <a:buChar char="•"/>
            </a:pPr>
            <a:r>
              <a:rPr lang="de-DE" sz="2200" b="1" dirty="0"/>
              <a:t>Risiko minimieren:</a:t>
            </a:r>
            <a:r>
              <a:rPr lang="de-DE" sz="2200" dirty="0"/>
              <a:t> Begrenzen Sie das finanzielle Risiko, indem Sie großangelegte Investitionen vorab vermeiden</a:t>
            </a:r>
            <a:r>
              <a:rPr lang="en-GB" sz="2200" dirty="0"/>
              <a:t>.</a:t>
            </a:r>
          </a:p>
          <a:p>
            <a:pPr marL="0" indent="0"/>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0" y="390720"/>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en-US" dirty="0">
                <a:solidFill>
                  <a:schemeClr val="bg1"/>
                </a:solidFill>
              </a:rPr>
              <a:t>Minimum Viable Product</a:t>
            </a:r>
          </a:p>
        </p:txBody>
      </p:sp>
    </p:spTree>
    <p:extLst>
      <p:ext uri="{BB962C8B-B14F-4D97-AF65-F5344CB8AC3E}">
        <p14:creationId xmlns:p14="http://schemas.microsoft.com/office/powerpoint/2010/main" val="742036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322457"/>
            <a:ext cx="7109101" cy="3849918"/>
          </a:xfrm>
        </p:spPr>
        <p:txBody>
          <a:bodyPr/>
          <a:lstStyle/>
          <a:p>
            <a:pPr marL="0" indent="0"/>
            <a:r>
              <a:rPr lang="de-DE" sz="2200" dirty="0"/>
              <a:t>Die Erstellung eines Minimum Viable </a:t>
            </a:r>
            <a:r>
              <a:rPr lang="de-DE" sz="2200" dirty="0" err="1"/>
              <a:t>Product</a:t>
            </a:r>
            <a:r>
              <a:rPr lang="de-DE" sz="2200" dirty="0"/>
              <a:t> (MVP) beinhaltet die Identifizierung der grundlegendsten Version Ihres Produkts oder Ihrer Dienstleistung, die es Ihnen ermöglicht, den Lernprozess mit echten Nutzer*innen zu starten.</a:t>
            </a:r>
          </a:p>
          <a:p>
            <a:pPr marL="0" indent="0"/>
            <a:r>
              <a:rPr lang="de-DE" sz="2200" dirty="0"/>
              <a:t>Werfen wir einen Blick auf die Schritte:</a:t>
            </a:r>
          </a:p>
          <a:p>
            <a:pPr marL="0" indent="0"/>
            <a:r>
              <a:rPr lang="de-DE" sz="2200" b="1" dirty="0">
                <a:solidFill>
                  <a:srgbClr val="D9552F"/>
                </a:solidFill>
              </a:rPr>
              <a:t>Identifizieren Sie den zentralen Nutzen</a:t>
            </a:r>
            <a:r>
              <a:rPr lang="en-GB" sz="2200" dirty="0">
                <a:solidFill>
                  <a:srgbClr val="D9552F"/>
                </a:solidFill>
              </a:rPr>
              <a:t>:</a:t>
            </a:r>
          </a:p>
          <a:p>
            <a:pPr marL="0" indent="0"/>
            <a:r>
              <a:rPr lang="de-DE" sz="2200" b="1" dirty="0"/>
              <a:t>Definieren Sie das Hauptproblem, das Ihr Produkt oder Ihre Dienstleistung löst.</a:t>
            </a:r>
          </a:p>
          <a:p>
            <a:pPr marL="0" indent="0"/>
            <a:r>
              <a:rPr lang="en-GB" sz="2200" b="1" dirty="0">
                <a:solidFill>
                  <a:srgbClr val="FDBD22"/>
                </a:solidFill>
              </a:rPr>
              <a:t>Wie? </a:t>
            </a:r>
            <a:r>
              <a:rPr lang="de-DE" sz="2200" dirty="0"/>
              <a:t>Nutzen Sie Ihre Marktforschung, Interviews, Umfragen und Sekundärforschung, um die Bedürfnisse und Schmerzpunkte Ihres Zielmarkts zu ermitteln. Konzentrieren Sie sich auf das, was für sie am wichtigsten ist.</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pic>
        <p:nvPicPr>
          <p:cNvPr id="6" name="Picture 5" descr="Dart on a dartboard">
            <a:extLst>
              <a:ext uri="{FF2B5EF4-FFF2-40B4-BE49-F238E27FC236}">
                <a16:creationId xmlns:a16="http://schemas.microsoft.com/office/drawing/2014/main" id="{97854DE6-5A3A-3C29-DA97-1859E11B205C}"/>
              </a:ext>
            </a:extLst>
          </p:cNvPr>
          <p:cNvPicPr>
            <a:picLocks noChangeAspect="1"/>
          </p:cNvPicPr>
          <p:nvPr/>
        </p:nvPicPr>
        <p:blipFill>
          <a:blip r:embed="rId2"/>
          <a:srcRect l="56988" t="6793" r="13966" b="4990"/>
          <a:stretch/>
        </p:blipFill>
        <p:spPr>
          <a:xfrm>
            <a:off x="8419382" y="1322457"/>
            <a:ext cx="2240522" cy="4536660"/>
          </a:xfrm>
          <a:prstGeom prst="rect">
            <a:avLst/>
          </a:prstGeom>
        </p:spPr>
      </p:pic>
    </p:spTree>
    <p:extLst>
      <p:ext uri="{BB962C8B-B14F-4D97-AF65-F5344CB8AC3E}">
        <p14:creationId xmlns:p14="http://schemas.microsoft.com/office/powerpoint/2010/main" val="1095817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7203" y="1450540"/>
            <a:ext cx="10174352" cy="3849918"/>
          </a:xfrm>
        </p:spPr>
        <p:txBody>
          <a:bodyPr/>
          <a:lstStyle/>
          <a:p>
            <a:pPr marL="0" indent="0">
              <a:buAutoNum type="arabicPeriod" startAt="2"/>
            </a:pPr>
            <a:r>
              <a:rPr lang="en-GB" sz="2200" b="1" dirty="0">
                <a:solidFill>
                  <a:srgbClr val="D9552F"/>
                </a:solidFill>
              </a:rPr>
              <a:t>   </a:t>
            </a:r>
            <a:r>
              <a:rPr lang="de-DE" sz="2200" b="1" dirty="0">
                <a:solidFill>
                  <a:srgbClr val="D9552F"/>
                </a:solidFill>
              </a:rPr>
              <a:t>Wählen Sie die wichtigsten Funktionen aus:</a:t>
            </a:r>
            <a:r>
              <a:rPr lang="en-GB" sz="2200" b="1" dirty="0">
                <a:solidFill>
                  <a:srgbClr val="D9552F"/>
                </a:solidFill>
              </a:rPr>
              <a:t> </a:t>
            </a:r>
            <a:r>
              <a:rPr lang="de-DE" sz="2200" b="1" dirty="0"/>
              <a:t>Wählen Sie Funktionen, die direkt den zentralen Wertvorschlag ansprechen und entscheidend zur Lösung des Nutzer*</a:t>
            </a:r>
            <a:r>
              <a:rPr lang="de-DE" sz="2200" b="1" dirty="0" err="1"/>
              <a:t>innenproblems</a:t>
            </a:r>
            <a:r>
              <a:rPr lang="de-DE" sz="2200" b="1" dirty="0"/>
              <a:t> beitragen.</a:t>
            </a:r>
          </a:p>
          <a:p>
            <a:pPr marL="0" indent="0"/>
            <a:r>
              <a:rPr lang="en-GB" sz="2200" b="1" dirty="0">
                <a:solidFill>
                  <a:srgbClr val="FDBD22"/>
                </a:solidFill>
              </a:rPr>
              <a:t>Wie: </a:t>
            </a:r>
            <a:r>
              <a:rPr lang="de-DE" sz="2200" dirty="0"/>
              <a:t>Berücksichtigen Sie bei der Definition der Funktionen Ihres Produkts oder Ihrer Dienstleistung die Kostenimplikationen jeder Funktion. Hier beginnt die Abwägung, was für den Start wesentlich ist, im Vergleich zu Funktionen, die später hinzugefügt werden können, da jede Funktion die Kosten und somit den Preis beeinflusst.</a:t>
            </a:r>
          </a:p>
          <a:p>
            <a:pPr marL="0" indent="0"/>
            <a:r>
              <a:rPr lang="de-DE" sz="2200" dirty="0"/>
              <a:t>Nutzen Sie Tools wie Feature-Ranking, bei denen potenzielle Nutzer*innen oder Teammitglieder Funktionen nach Bedeutung und Machbarkeit bewerten. Priorisieren Sie diejenigen, die für den anfänglichen Start unverzichtbar sind</a:t>
            </a:r>
            <a:r>
              <a:rPr lang="en-GB" sz="22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370257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1275"/>
            <a:ext cx="10162618" cy="3849918"/>
          </a:xfrm>
        </p:spPr>
        <p:txBody>
          <a:bodyPr/>
          <a:lstStyle/>
          <a:p>
            <a:r>
              <a:rPr lang="en-GB" b="1" dirty="0">
                <a:solidFill>
                  <a:srgbClr val="47B5C8"/>
                </a:solidFill>
              </a:rPr>
              <a:t>Wissen:</a:t>
            </a:r>
          </a:p>
          <a:p>
            <a:pPr marL="0" indent="0"/>
            <a:r>
              <a:rPr lang="de-DE" dirty="0"/>
              <a:t>Entwickeln Sie ein tiefgehendes Verständnis dafür, was eine Machbarkeitsanalyse beinhaltet, einschließlich ihrer Bedeutung für die Geschäftsplanung.</a:t>
            </a:r>
          </a:p>
          <a:p>
            <a:pPr marL="0" indent="0"/>
            <a:r>
              <a:rPr lang="de-DE" dirty="0"/>
              <a:t>Lernen Sie verschiedene Methoden zur Marktvalidierung kennen, einschließlich der Entwicklung und Nutzung des sogenannten </a:t>
            </a:r>
            <a:r>
              <a:rPr lang="en-GB" dirty="0"/>
              <a:t>Minimum Viable Product (MVP).</a:t>
            </a:r>
          </a:p>
          <a:p>
            <a:pPr marL="0" indent="0"/>
            <a:r>
              <a:rPr lang="en-GB" sz="2400" b="1" dirty="0" err="1">
                <a:solidFill>
                  <a:srgbClr val="47B5C8"/>
                </a:solidFill>
              </a:rPr>
              <a:t>Fähigkeiten</a:t>
            </a:r>
            <a:r>
              <a:rPr lang="en-GB" sz="2400" b="1" dirty="0">
                <a:solidFill>
                  <a:srgbClr val="47B5C8"/>
                </a:solidFill>
              </a:rPr>
              <a:t>:</a:t>
            </a:r>
          </a:p>
          <a:p>
            <a:pPr marL="0" indent="0"/>
            <a:r>
              <a:rPr lang="en-GB" dirty="0" err="1"/>
              <a:t>Entwickeln</a:t>
            </a:r>
            <a:r>
              <a:rPr lang="en-GB" dirty="0"/>
              <a:t> Sie </a:t>
            </a:r>
            <a:r>
              <a:rPr lang="en-GB" dirty="0" err="1"/>
              <a:t>Flexibilität</a:t>
            </a:r>
            <a:r>
              <a:rPr lang="en-GB" dirty="0"/>
              <a:t> und </a:t>
            </a:r>
            <a:r>
              <a:rPr lang="en-GB" dirty="0" err="1"/>
              <a:t>Anpassungsfähigkeit</a:t>
            </a:r>
            <a:r>
              <a:rPr lang="en-GB" dirty="0"/>
              <a:t> </a:t>
            </a:r>
            <a:r>
              <a:rPr lang="en-GB" dirty="0" err="1"/>
              <a:t>im</a:t>
            </a:r>
            <a:r>
              <a:rPr lang="en-GB" dirty="0"/>
              <a:t> </a:t>
            </a:r>
            <a:r>
              <a:rPr lang="en-GB" dirty="0" err="1"/>
              <a:t>Produktentwicklungsprozess</a:t>
            </a:r>
            <a:r>
              <a:rPr lang="en-GB" dirty="0"/>
              <a:t>.</a:t>
            </a:r>
          </a:p>
          <a:p>
            <a:pPr marL="0" indent="0"/>
            <a:r>
              <a:rPr lang="en-GB" dirty="0" err="1"/>
              <a:t>Kritisches</a:t>
            </a:r>
            <a:r>
              <a:rPr lang="en-GB" dirty="0"/>
              <a:t> </a:t>
            </a:r>
            <a:r>
              <a:rPr lang="en-GB" dirty="0" err="1"/>
              <a:t>Denken</a:t>
            </a:r>
            <a:r>
              <a:rPr lang="en-GB" dirty="0"/>
              <a:t> und </a:t>
            </a:r>
            <a:r>
              <a:rPr lang="en-GB" dirty="0" err="1"/>
              <a:t>strategische</a:t>
            </a:r>
            <a:r>
              <a:rPr lang="en-GB" dirty="0"/>
              <a:t> Analyse, um </a:t>
            </a:r>
            <a:r>
              <a:rPr lang="en-GB" dirty="0" err="1"/>
              <a:t>fundierte</a:t>
            </a:r>
            <a:r>
              <a:rPr lang="en-GB" dirty="0"/>
              <a:t> </a:t>
            </a:r>
            <a:r>
              <a:rPr lang="en-GB" dirty="0" err="1"/>
              <a:t>Entscheidungen</a:t>
            </a:r>
            <a:r>
              <a:rPr lang="en-GB" dirty="0"/>
              <a:t> </a:t>
            </a:r>
            <a:r>
              <a:rPr lang="en-GB" dirty="0" err="1"/>
              <a:t>über</a:t>
            </a:r>
            <a:r>
              <a:rPr lang="en-GB" dirty="0"/>
              <a:t> die </a:t>
            </a:r>
            <a:r>
              <a:rPr lang="en-GB" dirty="0" err="1"/>
              <a:t>Umsetzbarkeit</a:t>
            </a:r>
            <a:r>
              <a:rPr lang="en-GB" dirty="0"/>
              <a:t> und das </a:t>
            </a:r>
            <a:r>
              <a:rPr lang="en-GB" dirty="0" err="1"/>
              <a:t>Potenzial</a:t>
            </a:r>
            <a:r>
              <a:rPr lang="en-GB" dirty="0"/>
              <a:t> </a:t>
            </a:r>
            <a:r>
              <a:rPr lang="en-GB" dirty="0" err="1"/>
              <a:t>ihrer</a:t>
            </a:r>
            <a:r>
              <a:rPr lang="en-GB" dirty="0"/>
              <a:t> </a:t>
            </a:r>
            <a:r>
              <a:rPr lang="en-GB" dirty="0" err="1"/>
              <a:t>Geschäftsidee</a:t>
            </a:r>
            <a:r>
              <a:rPr lang="en-GB" dirty="0"/>
              <a:t> </a:t>
            </a:r>
            <a:r>
              <a:rPr lang="en-GB" dirty="0" err="1"/>
              <a:t>zu</a:t>
            </a:r>
            <a:r>
              <a:rPr lang="en-GB" dirty="0"/>
              <a:t> </a:t>
            </a:r>
            <a:r>
              <a:rPr lang="en-GB" dirty="0" err="1"/>
              <a:t>treffen</a:t>
            </a:r>
            <a:r>
              <a:rPr lang="en-GB" dirty="0"/>
              <a:t>.</a:t>
            </a:r>
          </a:p>
          <a:p>
            <a:pPr marL="0" indent="0"/>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de-DE" dirty="0">
                <a:solidFill>
                  <a:schemeClr val="bg1"/>
                </a:solidFill>
              </a:rPr>
              <a:t>Lernziele</a:t>
            </a:r>
            <a:endParaRPr lang="en-US" dirty="0">
              <a:solidFill>
                <a:schemeClr val="bg1"/>
              </a:solidFill>
            </a:endParaRPr>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1011233" y="1248997"/>
            <a:ext cx="9564752" cy="3849918"/>
          </a:xfrm>
        </p:spPr>
        <p:txBody>
          <a:bodyPr/>
          <a:lstStyle/>
          <a:p>
            <a:pPr marL="0" indent="0"/>
            <a:r>
              <a:rPr lang="en-GB" sz="2000" b="1" dirty="0">
                <a:solidFill>
                  <a:srgbClr val="D9552F"/>
                </a:solidFill>
              </a:rPr>
              <a:t>3. </a:t>
            </a:r>
            <a:r>
              <a:rPr lang="de-DE" sz="2000" b="1" dirty="0">
                <a:solidFill>
                  <a:srgbClr val="D9552F"/>
                </a:solidFill>
              </a:rPr>
              <a:t>Entwickeln Sie einen einfachen Prototyp</a:t>
            </a:r>
            <a:r>
              <a:rPr lang="en-GB" sz="2000" b="1" dirty="0">
                <a:solidFill>
                  <a:srgbClr val="D9552F"/>
                </a:solidFill>
              </a:rPr>
              <a:t>: </a:t>
            </a:r>
            <a:r>
              <a:rPr lang="de-DE" sz="2000" b="1" dirty="0"/>
              <a:t>Entwickeln Sie ein grundlegendes, funktionales Modell des Produkts, das Ihre ausgewählten Funktionen integriert.</a:t>
            </a:r>
          </a:p>
          <a:p>
            <a:pPr marL="0" indent="0"/>
            <a:r>
              <a:rPr lang="de-DE" sz="2000" dirty="0"/>
              <a:t>Dieser Schritt ermöglicht es Ihnen, die Funktionalität Ihrer Idee zu visualisieren und zu testen, Nutzer*</a:t>
            </a:r>
            <a:r>
              <a:rPr lang="de-DE" sz="2000" dirty="0" err="1"/>
              <a:t>innenfeedback</a:t>
            </a:r>
            <a:r>
              <a:rPr lang="de-DE" sz="2000" dirty="0"/>
              <a:t> frühzeitig im Entwicklungsprozess zu sammeln und mögliche Design- oder Funktionsfehler zu identifizieren, bevor Sie in ressourcenintensivere Produktionsphasen übergehen.</a:t>
            </a:r>
            <a:endParaRPr lang="en-GB" sz="2000" b="1" dirty="0"/>
          </a:p>
          <a:p>
            <a:pPr marL="0" indent="0"/>
            <a:r>
              <a:rPr lang="de-DE" sz="2000" b="1" dirty="0">
                <a:solidFill>
                  <a:srgbClr val="FDBD22"/>
                </a:solidFill>
              </a:rPr>
              <a:t>WIE? Ansätze zur Prototypenentwicklung: Digitale Produkte</a:t>
            </a:r>
          </a:p>
          <a:p>
            <a:pPr marL="0" indent="0"/>
            <a:r>
              <a:rPr lang="en-GB" sz="2000" b="1" dirty="0">
                <a:solidFill>
                  <a:srgbClr val="FDBD22"/>
                </a:solidFill>
              </a:rPr>
              <a:t>Wireframes: </a:t>
            </a:r>
            <a:r>
              <a:rPr lang="de-DE" sz="2000" dirty="0"/>
              <a:t>Beginnen Sie mit grundlegenden Wireframes, um die Struktur und Komponenten Ihres digitalen Produkts darzustellen. Wireframes sind in der Regel Low-Fidelity-Designs, die Elemente wie Navigation, Inhaltsplatzierung und Kernfunktionen der Benutzeroberfläche skizzieren. Tools wie </a:t>
            </a:r>
            <a:r>
              <a:rPr lang="de-DE" sz="2000" dirty="0" err="1"/>
              <a:t>Balsamiq</a:t>
            </a:r>
            <a:r>
              <a:rPr lang="de-DE" sz="2000" dirty="0"/>
              <a:t> eignen sich hervorragend hierfür, da sie einfach zu verwenden sind und den Fokus auf die Struktur statt auf Ästhetik legen.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163287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33427" y="1504041"/>
            <a:ext cx="7390895" cy="3849918"/>
          </a:xfrm>
        </p:spPr>
        <p:txBody>
          <a:bodyPr/>
          <a:lstStyle/>
          <a:p>
            <a:pPr marL="342900" indent="-342900">
              <a:buFont typeface="Arial" panose="020B0604020202020204" pitchFamily="34" charset="0"/>
              <a:buChar char="•"/>
            </a:pPr>
            <a:r>
              <a:rPr lang="en-GB" sz="2200" b="1" dirty="0" err="1">
                <a:solidFill>
                  <a:srgbClr val="FDBD22"/>
                </a:solidFill>
              </a:rPr>
              <a:t>Mockups</a:t>
            </a:r>
            <a:r>
              <a:rPr lang="en-GB" sz="2200" b="1" dirty="0">
                <a:solidFill>
                  <a:srgbClr val="FDBD22"/>
                </a:solidFill>
              </a:rPr>
              <a:t>: </a:t>
            </a:r>
            <a:r>
              <a:rPr lang="de-DE" sz="2200" dirty="0"/>
              <a:t>Entwickeln Sie nun Mockups, die visuelle Designelemente wie Farben, Logos und Typografie enthalten. Diese Phase dient dazu, die visuelle Attraktivität und Benutzererfahrung zu verfeinern. Sketch oder Adobe XD sind leistungsstarke Tools zur Erstellung detaillierter und visuell ansprechender Mockups</a:t>
            </a:r>
            <a:r>
              <a:rPr lang="en-GB" sz="2200" dirty="0"/>
              <a:t>.</a:t>
            </a:r>
          </a:p>
          <a:p>
            <a:pPr marL="342900" indent="-342900">
              <a:buFont typeface="Arial" panose="020B0604020202020204" pitchFamily="34" charset="0"/>
              <a:buChar char="•"/>
            </a:pPr>
            <a:r>
              <a:rPr lang="en-GB" sz="2200" b="1" dirty="0" err="1">
                <a:solidFill>
                  <a:srgbClr val="FDBD22"/>
                </a:solidFill>
              </a:rPr>
              <a:t>Interaktive</a:t>
            </a:r>
            <a:r>
              <a:rPr lang="en-GB" sz="2200" dirty="0"/>
              <a:t> </a:t>
            </a:r>
            <a:r>
              <a:rPr lang="en-GB" sz="2200" b="1" dirty="0" err="1">
                <a:solidFill>
                  <a:srgbClr val="FDBD22"/>
                </a:solidFill>
              </a:rPr>
              <a:t>Prototypen</a:t>
            </a:r>
            <a:r>
              <a:rPr lang="en-GB" sz="2200" b="1" dirty="0">
                <a:solidFill>
                  <a:srgbClr val="FDBD22"/>
                </a:solidFill>
              </a:rPr>
              <a:t>: </a:t>
            </a:r>
            <a:r>
              <a:rPr lang="de-DE" sz="2200" dirty="0"/>
              <a:t>Entwickeln Sie interaktive Prototypen, die Benutzer*innen durchklicken können, um die Benutzererfahrung zu simulieren. </a:t>
            </a:r>
            <a:r>
              <a:rPr lang="de-DE" sz="2200" dirty="0" err="1"/>
              <a:t>InVision</a:t>
            </a:r>
            <a:r>
              <a:rPr lang="de-DE" sz="2200" dirty="0"/>
              <a:t> und </a:t>
            </a:r>
            <a:r>
              <a:rPr lang="de-DE" sz="2200" dirty="0" err="1"/>
              <a:t>Figma</a:t>
            </a:r>
            <a:r>
              <a:rPr lang="de-DE" sz="2200" dirty="0"/>
              <a:t> bieten Möglichkeiten, Prototypen zu erstellen, die sowohl wie ein fertiges Produkt aussehen als auch funktionieren, was ein effektiveres Testen von Benutzerinteraktionen ermöglicht.</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pic>
        <p:nvPicPr>
          <p:cNvPr id="13" name="Picture 12" descr="Person using tablet and digital pen">
            <a:extLst>
              <a:ext uri="{FF2B5EF4-FFF2-40B4-BE49-F238E27FC236}">
                <a16:creationId xmlns:a16="http://schemas.microsoft.com/office/drawing/2014/main" id="{BA8B7B01-1595-83BC-4FB2-EEB0DE2A59C6}"/>
              </a:ext>
            </a:extLst>
          </p:cNvPr>
          <p:cNvPicPr>
            <a:picLocks noChangeAspect="1"/>
          </p:cNvPicPr>
          <p:nvPr/>
        </p:nvPicPr>
        <p:blipFill>
          <a:blip r:embed="rId2"/>
          <a:srcRect l="10120" r="51398" b="24612"/>
          <a:stretch/>
        </p:blipFill>
        <p:spPr>
          <a:xfrm>
            <a:off x="8124322" y="1746849"/>
            <a:ext cx="2574683" cy="3364302"/>
          </a:xfrm>
          <a:prstGeom prst="rect">
            <a:avLst/>
          </a:prstGeom>
        </p:spPr>
      </p:pic>
    </p:spTree>
    <p:extLst>
      <p:ext uri="{BB962C8B-B14F-4D97-AF65-F5344CB8AC3E}">
        <p14:creationId xmlns:p14="http://schemas.microsoft.com/office/powerpoint/2010/main" val="151433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66650" y="1227395"/>
            <a:ext cx="10383146" cy="3849918"/>
          </a:xfrm>
        </p:spPr>
        <p:txBody>
          <a:bodyPr/>
          <a:lstStyle/>
          <a:p>
            <a:pPr marL="0" indent="0"/>
            <a:r>
              <a:rPr lang="de-DE" sz="2200" b="1" dirty="0">
                <a:solidFill>
                  <a:srgbClr val="FDBD22"/>
                </a:solidFill>
              </a:rPr>
              <a:t>Ansätze zum Prototyping: Physische Produkte</a:t>
            </a:r>
          </a:p>
          <a:p>
            <a:pPr marL="0" indent="0"/>
            <a:r>
              <a:rPr lang="de-DE" sz="2200" b="1" dirty="0">
                <a:solidFill>
                  <a:srgbClr val="FFC000"/>
                </a:solidFill>
              </a:rPr>
              <a:t>Konzeptskizzen</a:t>
            </a:r>
            <a:r>
              <a:rPr lang="de-DE" sz="2200" b="1" dirty="0"/>
              <a:t>:</a:t>
            </a:r>
            <a:r>
              <a:rPr lang="de-DE" sz="2200" dirty="0"/>
              <a:t> Beginnen Sie mit detaillierten Skizzen des Produkts, um verschiedene Designs und Formfaktoren zu erkunden. Diese traditionelle Methode ist nach wie vor sehr effektiv, um Ideen schnell festzuhalten und das Design iterativ zu verbessern.</a:t>
            </a:r>
            <a:endParaRPr lang="en-GB" sz="2200" dirty="0"/>
          </a:p>
          <a:p>
            <a:pPr marL="0" indent="0"/>
            <a:r>
              <a:rPr lang="de-DE" sz="2200" b="1" dirty="0">
                <a:solidFill>
                  <a:srgbClr val="FDBD22"/>
                </a:solidFill>
              </a:rPr>
              <a:t>3D-Modelle: </a:t>
            </a:r>
            <a:r>
              <a:rPr lang="de-DE" sz="2200" dirty="0"/>
              <a:t>Verwenden Sie CAD-Software (Computer-</a:t>
            </a:r>
            <a:r>
              <a:rPr lang="de-DE" sz="2200" dirty="0" err="1"/>
              <a:t>Aided</a:t>
            </a:r>
            <a:r>
              <a:rPr lang="de-DE" sz="2200" dirty="0"/>
              <a:t> Design), um 3D-Modelle Ihres Produkts zu erstellen. Tools wie AutoCAD, SolidWorks oder benutzerfreundlichere Alternativen wie </a:t>
            </a:r>
            <a:r>
              <a:rPr lang="de-DE" sz="2200" dirty="0" err="1"/>
              <a:t>Tinkercad</a:t>
            </a:r>
            <a:r>
              <a:rPr lang="de-DE" sz="2200" dirty="0"/>
              <a:t> ermöglichen es Ihnen, das Produkt in drei Dimensionen zu visualisieren. Dies ist entscheidend, um die Ergonomie und Funktionalität zu überprüfen.</a:t>
            </a:r>
          </a:p>
          <a:p>
            <a:pPr marL="0" indent="0"/>
            <a:r>
              <a:rPr lang="de-DE" sz="2200" b="1" dirty="0">
                <a:solidFill>
                  <a:srgbClr val="FDBD22"/>
                </a:solidFill>
              </a:rPr>
              <a:t>Prototypenherstellung: </a:t>
            </a:r>
            <a:r>
              <a:rPr lang="de-DE" sz="2200" dirty="0"/>
              <a:t>Gehen Sie von digitalen oder Papiermodellen zu einem physischen Prototypen über. Je nach Komplexität und Material kann dies 3D-Druck, CNC-Bearbeitung oder handgefertigte Modelle mit einfachen Materialien umfassen. Besuchen Sie eine FabLab-Einrichtung, um Unterstützung zu erhalten. Das Ziel ist es, einen funktionierenden Prototyp zu erstellen, der das Design des Produkts widerspiegelt und für Tests verwendet werden kann.</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2194317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24577" y="1322457"/>
            <a:ext cx="10142471" cy="3849918"/>
          </a:xfrm>
        </p:spPr>
        <p:txBody>
          <a:bodyPr/>
          <a:lstStyle/>
          <a:p>
            <a:pPr marL="0" indent="0">
              <a:buAutoNum type="arabicPeriod" startAt="4"/>
            </a:pPr>
            <a:r>
              <a:rPr lang="en-GB" sz="2200" b="1" dirty="0">
                <a:solidFill>
                  <a:srgbClr val="C00000"/>
                </a:solidFill>
              </a:rPr>
              <a:t>   </a:t>
            </a:r>
            <a:r>
              <a:rPr lang="de-DE" sz="2200" b="1" dirty="0">
                <a:solidFill>
                  <a:srgbClr val="C00000"/>
                </a:solidFill>
              </a:rPr>
              <a:t>Entwickeln des MVPs</a:t>
            </a:r>
            <a:r>
              <a:rPr lang="de-DE" sz="2200" b="1" dirty="0"/>
              <a:t>:</a:t>
            </a:r>
            <a:r>
              <a:rPr lang="de-DE" sz="2200" dirty="0"/>
              <a:t> Wandeln Sie den Prototyp in ein nutzbares Produkt mit Preisgestaltung um.</a:t>
            </a:r>
            <a:endParaRPr lang="en-GB" sz="2200" b="1" dirty="0"/>
          </a:p>
          <a:p>
            <a:pPr marL="0" indent="0"/>
            <a:r>
              <a:rPr lang="en-GB" sz="2200" b="1" dirty="0">
                <a:solidFill>
                  <a:srgbClr val="FDBD22"/>
                </a:solidFill>
              </a:rPr>
              <a:t>Wie? </a:t>
            </a:r>
            <a:r>
              <a:rPr lang="de-DE" sz="2200" dirty="0"/>
              <a:t>Nutzen Sie die schlanksten verfügbaren Entwicklungsansätze. Für Software könnte dies das Codieren der einfachsten funktionalen Version der Anwendung bedeuten. Für physische Produkte erstellen Sie eine kleine Charge mit kosteneffizienten Herstellungsverfahren.</a:t>
            </a:r>
          </a:p>
          <a:p>
            <a:pPr marL="0" indent="0"/>
            <a:r>
              <a:rPr lang="en-GB" sz="2200" b="1" dirty="0" err="1">
                <a:solidFill>
                  <a:srgbClr val="FDBD22"/>
                </a:solidFill>
              </a:rPr>
              <a:t>Geschäftsmodelle</a:t>
            </a:r>
            <a:r>
              <a:rPr lang="en-GB" sz="2200" dirty="0">
                <a:solidFill>
                  <a:srgbClr val="FDBD22"/>
                </a:solidFill>
              </a:rPr>
              <a:t>: </a:t>
            </a:r>
            <a:r>
              <a:rPr lang="de-DE" sz="2200" dirty="0"/>
              <a:t>Entwickeln und testen Sie verschiedene Szenarien basierend auf unterschiedlichen Preisstrategien. Dazu können gehören</a:t>
            </a:r>
            <a:endParaRPr lang="en-GB" sz="2200" dirty="0"/>
          </a:p>
          <a:p>
            <a:pPr marL="342900" indent="-342900">
              <a:buFont typeface="Arial" panose="020B0604020202020204" pitchFamily="34" charset="0"/>
              <a:buChar char="•"/>
            </a:pPr>
            <a:r>
              <a:rPr lang="de-DE" sz="2200" b="1" dirty="0"/>
              <a:t>Wertversprechen und Preisgestaltung:</a:t>
            </a:r>
            <a:r>
              <a:rPr lang="de-DE" sz="2200" dirty="0"/>
              <a:t> Richten Sie Ihre Preisstrategie an Ihrem Wertversprechen aus. Wenn Sie ein Premiumprodukt anbieten, sollte Ihr Preis dies widerspiegeln. Umgekehrt muss die Preisgestaltung bei einem kosteneffizienten Angebot auf ein preissensibles Segment abzielen.</a:t>
            </a:r>
          </a:p>
          <a:p>
            <a:pPr marL="342900" indent="-342900">
              <a:buFont typeface="Arial" panose="020B0604020202020204" pitchFamily="34" charset="0"/>
              <a:buChar char="•"/>
            </a:pPr>
            <a:r>
              <a:rPr lang="de-DE" sz="2200" b="1" dirty="0"/>
              <a:t>Wettbewerbspositionierung:</a:t>
            </a:r>
            <a:r>
              <a:rPr lang="de-DE" sz="2200" dirty="0"/>
              <a:t> Setzen Sie Ihre Preise so, dass Ihr Unternehmen im Markt wettbewerbsfähig positioniert ist.</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3777036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8096" y="1251884"/>
            <a:ext cx="10504780" cy="3849918"/>
          </a:xfrm>
        </p:spPr>
        <p:txBody>
          <a:bodyPr/>
          <a:lstStyle/>
          <a:p>
            <a:pPr marL="0" indent="0">
              <a:buAutoNum type="arabicPeriod" startAt="5"/>
            </a:pPr>
            <a:r>
              <a:rPr lang="en-GB" sz="2200" b="1" dirty="0">
                <a:solidFill>
                  <a:srgbClr val="D9552F"/>
                </a:solidFill>
              </a:rPr>
              <a:t>   </a:t>
            </a:r>
            <a:r>
              <a:rPr lang="en-GB" sz="2200" b="1" dirty="0" err="1">
                <a:solidFill>
                  <a:srgbClr val="D9552F"/>
                </a:solidFill>
              </a:rPr>
              <a:t>Erfolgskriterien</a:t>
            </a:r>
            <a:r>
              <a:rPr lang="en-GB" sz="2200" b="1" dirty="0">
                <a:solidFill>
                  <a:srgbClr val="D9552F"/>
                </a:solidFill>
              </a:rPr>
              <a:t> </a:t>
            </a:r>
            <a:r>
              <a:rPr lang="en-GB" sz="2200" b="1" dirty="0" err="1">
                <a:solidFill>
                  <a:srgbClr val="D9552F"/>
                </a:solidFill>
              </a:rPr>
              <a:t>definieren</a:t>
            </a:r>
            <a:r>
              <a:rPr lang="en-GB" sz="2200" b="1" dirty="0">
                <a:solidFill>
                  <a:srgbClr val="D9552F"/>
                </a:solidFill>
              </a:rPr>
              <a:t>: </a:t>
            </a:r>
            <a:r>
              <a:rPr lang="de-DE" sz="2200" b="1" dirty="0"/>
              <a:t>Definiere klare, messbare Ziele für dein MVP</a:t>
            </a:r>
            <a:r>
              <a:rPr lang="de-DE" sz="2200" dirty="0"/>
              <a:t>, um seine Leistung zu bewerten.</a:t>
            </a:r>
            <a:endParaRPr lang="en-GB" sz="2200" b="1" dirty="0"/>
          </a:p>
          <a:p>
            <a:pPr marL="0" indent="0"/>
            <a:r>
              <a:rPr lang="de-DE" sz="2200" dirty="0"/>
              <a:t>Indem du klare, messbare Ziele definierst, kannst du ermitteln, ob dein MVP die Bedürfnisse des Marktes erfüllt, wo es Schwächen geben könnte, und welche Änderungen notwendig sind, bevor du es breiter einsetzt.</a:t>
            </a:r>
          </a:p>
          <a:p>
            <a:pPr marL="0" indent="0"/>
            <a:r>
              <a:rPr lang="en-GB" sz="2200" b="1" dirty="0">
                <a:solidFill>
                  <a:srgbClr val="FDBD22"/>
                </a:solidFill>
              </a:rPr>
              <a:t>WIE? </a:t>
            </a:r>
            <a:r>
              <a:rPr lang="en-GB" sz="2200" b="1" dirty="0" err="1">
                <a:solidFill>
                  <a:srgbClr val="FDBD22"/>
                </a:solidFill>
              </a:rPr>
              <a:t>Erfolgskriterien</a:t>
            </a:r>
            <a:r>
              <a:rPr lang="en-GB" sz="2200" b="1" dirty="0">
                <a:solidFill>
                  <a:srgbClr val="FDBD22"/>
                </a:solidFill>
              </a:rPr>
              <a:t> </a:t>
            </a:r>
            <a:r>
              <a:rPr lang="en-GB" sz="2200" b="1" dirty="0" err="1">
                <a:solidFill>
                  <a:srgbClr val="FDBD22"/>
                </a:solidFill>
              </a:rPr>
              <a:t>definieren</a:t>
            </a:r>
            <a:r>
              <a:rPr lang="en-GB" sz="2200" b="1" dirty="0">
                <a:solidFill>
                  <a:srgbClr val="FDBD22"/>
                </a:solidFill>
              </a:rPr>
              <a:t>: </a:t>
            </a:r>
            <a:r>
              <a:rPr lang="en-GB" sz="2200" b="1" dirty="0" err="1">
                <a:solidFill>
                  <a:srgbClr val="FDBD22"/>
                </a:solidFill>
              </a:rPr>
              <a:t>Digitale</a:t>
            </a:r>
            <a:r>
              <a:rPr lang="en-GB" sz="2200" b="1" dirty="0">
                <a:solidFill>
                  <a:srgbClr val="FDBD22"/>
                </a:solidFill>
              </a:rPr>
              <a:t> </a:t>
            </a:r>
            <a:r>
              <a:rPr lang="en-GB" sz="2200" b="1" dirty="0" err="1">
                <a:solidFill>
                  <a:srgbClr val="FDBD22"/>
                </a:solidFill>
              </a:rPr>
              <a:t>Produkte</a:t>
            </a:r>
            <a:endParaRPr lang="en-GB" sz="2200" b="1" dirty="0">
              <a:solidFill>
                <a:srgbClr val="FDBD22"/>
              </a:solidFill>
            </a:endParaRPr>
          </a:p>
          <a:p>
            <a:pPr marL="0" indent="0"/>
            <a:r>
              <a:rPr lang="de-DE" sz="2200" b="1" dirty="0"/>
              <a:t>Nutzer*innen</a:t>
            </a:r>
            <a:r>
              <a:rPr lang="de-DE" sz="2200" dirty="0"/>
              <a:t>: Anzahl der Anmeldungen, App-Downloads, Website-Besuche.</a:t>
            </a:r>
          </a:p>
          <a:p>
            <a:pPr marL="0" indent="0"/>
            <a:r>
              <a:rPr lang="en-GB" sz="2200" b="1" dirty="0"/>
              <a:t>Engagement</a:t>
            </a:r>
            <a:r>
              <a:rPr lang="en-GB" sz="2200" dirty="0"/>
              <a:t>: </a:t>
            </a:r>
            <a:r>
              <a:rPr lang="de-DE" sz="2200" dirty="0"/>
              <a:t>Täglich oder monatlich aktive Nutzerinnen, Sitzungsdauer, Seitenaufrufe pro Besuch und Interaktionsraten mit wichtigen Funktionen. Tools wie Google Analytics können umfassende Daten darüber liefern, wie Nutzerinnen mit deinem Produkt interagieren.</a:t>
            </a:r>
          </a:p>
          <a:p>
            <a:pPr marL="0" indent="0"/>
            <a:r>
              <a:rPr lang="en-GB" sz="2200" b="1" dirty="0" err="1"/>
              <a:t>Konversionsraten</a:t>
            </a:r>
            <a:r>
              <a:rPr lang="en-GB" sz="2200" dirty="0"/>
              <a:t>: </a:t>
            </a:r>
            <a:r>
              <a:rPr lang="de-DE" sz="2200" dirty="0"/>
              <a:t>Konversionsraten vom Besuch zur Nutzer*</a:t>
            </a:r>
            <a:r>
              <a:rPr lang="de-DE" sz="2200" i="1" dirty="0"/>
              <a:t>innen, </a:t>
            </a:r>
            <a:r>
              <a:rPr lang="de-DE" sz="2200" dirty="0"/>
              <a:t>zur zahlenden Kund*in oder zum Abschluss anderer gewünschter Aktionen (z. B. das Ausfüllen eines Formulars oder das Abonnieren eines Newsletters).</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3851157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0805" y="1246133"/>
            <a:ext cx="10343753" cy="3849918"/>
          </a:xfrm>
        </p:spPr>
        <p:txBody>
          <a:bodyPr/>
          <a:lstStyle/>
          <a:p>
            <a:pPr marL="0" indent="0"/>
            <a:r>
              <a:rPr lang="en-GB" sz="2200" b="1" dirty="0">
                <a:solidFill>
                  <a:srgbClr val="FDBD22"/>
                </a:solidFill>
              </a:rPr>
              <a:t>WIE? </a:t>
            </a:r>
            <a:r>
              <a:rPr lang="en-GB" sz="2200" b="1" dirty="0" err="1">
                <a:solidFill>
                  <a:srgbClr val="FDBD22"/>
                </a:solidFill>
              </a:rPr>
              <a:t>Erfolgskriterien</a:t>
            </a:r>
            <a:r>
              <a:rPr lang="en-GB" sz="2200" b="1" dirty="0">
                <a:solidFill>
                  <a:srgbClr val="FDBD22"/>
                </a:solidFill>
              </a:rPr>
              <a:t> </a:t>
            </a:r>
            <a:r>
              <a:rPr lang="en-GB" sz="2200" b="1" dirty="0" err="1">
                <a:solidFill>
                  <a:srgbClr val="FDBD22"/>
                </a:solidFill>
              </a:rPr>
              <a:t>definieren</a:t>
            </a:r>
            <a:r>
              <a:rPr lang="en-GB" sz="2200" b="1" dirty="0">
                <a:solidFill>
                  <a:srgbClr val="FDBD22"/>
                </a:solidFill>
              </a:rPr>
              <a:t>: </a:t>
            </a:r>
            <a:r>
              <a:rPr lang="en-GB" sz="2200" b="1" dirty="0" err="1">
                <a:solidFill>
                  <a:srgbClr val="FDBD22"/>
                </a:solidFill>
              </a:rPr>
              <a:t>Physische</a:t>
            </a:r>
            <a:r>
              <a:rPr lang="en-GB" sz="2200" b="1" dirty="0">
                <a:solidFill>
                  <a:srgbClr val="FDBD22"/>
                </a:solidFill>
              </a:rPr>
              <a:t> </a:t>
            </a:r>
            <a:r>
              <a:rPr lang="en-GB" sz="2200" b="1" dirty="0" err="1">
                <a:solidFill>
                  <a:srgbClr val="FDBD22"/>
                </a:solidFill>
              </a:rPr>
              <a:t>Produkte</a:t>
            </a:r>
            <a:endParaRPr lang="en-GB" sz="2200" b="1" dirty="0">
              <a:solidFill>
                <a:srgbClr val="FDBD22"/>
              </a:solidFill>
            </a:endParaRPr>
          </a:p>
          <a:p>
            <a:pPr marL="0" indent="0"/>
            <a:r>
              <a:rPr lang="de-DE" sz="2200" b="1" dirty="0" err="1"/>
              <a:t>Verkaufsmetriken</a:t>
            </a:r>
            <a:r>
              <a:rPr lang="de-DE" sz="2200" dirty="0"/>
              <a:t>: Anzahl verkaufter Einheiten, Geschwindigkeit des Lagerumschlags und Bestellgrößen. Diese Metriken bewerten die Marktnachfrage und Verkaufsgeschwindigkeit deines physischen MVP.</a:t>
            </a:r>
          </a:p>
          <a:p>
            <a:pPr marL="0" indent="0"/>
            <a:r>
              <a:rPr lang="de-DE" sz="2200" b="1" dirty="0"/>
              <a:t>Kund*</a:t>
            </a:r>
            <a:r>
              <a:rPr lang="de-DE" sz="2200" b="1" dirty="0" err="1"/>
              <a:t>innenzufriedenheit</a:t>
            </a:r>
            <a:r>
              <a:rPr lang="de-DE" sz="2200" dirty="0"/>
              <a:t>: Net Promoter Score (NPS), Zufriedenheitsbewertungen und Rückgabequoten. Sammle diese Daten über direkte Feedbackformulare, die dem Produkt beigefügt sind, oder über digitale Feedbackplattformen, die über QR-Codes auf der Verpackung verlinkt sind. Der NPS ist eine weit verbreitete Kennzahl im Geschäftsleben, um </a:t>
            </a:r>
            <a:r>
              <a:rPr lang="de-DE" sz="2200" dirty="0" err="1"/>
              <a:t>Kund</a:t>
            </a:r>
            <a:r>
              <a:rPr lang="de-DE" sz="2200" i="1" dirty="0" err="1"/>
              <a:t>innenzufriedenheit</a:t>
            </a:r>
            <a:r>
              <a:rPr lang="de-DE" sz="2200" i="1" dirty="0"/>
              <a:t> und -loyalität zu messen. Es ist ein einfaches Tool, das Kund</a:t>
            </a:r>
            <a:r>
              <a:rPr lang="de-DE" sz="2200" dirty="0"/>
              <a:t>innen eine einzelne Frage stellt: „Auf einer Skala von 0 bis 10, wie wahrscheinlich ist es, dass Sie unser Unternehmen/Produkt/Dienstleistung einem Freund oder einer Kollegin weiterempfehlen?“</a:t>
            </a:r>
          </a:p>
          <a:p>
            <a:pPr marL="0" indent="0"/>
            <a:r>
              <a:rPr lang="de-DE" sz="2200" b="1" dirty="0"/>
              <a:t>Produktnutzung und Zuverlässigkeit</a:t>
            </a:r>
            <a:r>
              <a:rPr lang="de-DE" sz="2200" dirty="0"/>
              <a:t>: Häufigkeit der Nutzung, Produktlebensdauer vor einem Ausfall oder Vorfälle von Produktretouren aufgrund von Defekten.</a:t>
            </a: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25589246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2457"/>
            <a:ext cx="8250409" cy="3849918"/>
          </a:xfrm>
        </p:spPr>
        <p:txBody>
          <a:bodyPr/>
          <a:lstStyle/>
          <a:p>
            <a:pPr marL="0" indent="0"/>
            <a:r>
              <a:rPr lang="en-GB" sz="2200" b="1" dirty="0">
                <a:solidFill>
                  <a:srgbClr val="FDBD22"/>
                </a:solidFill>
              </a:rPr>
              <a:t>WIE? </a:t>
            </a:r>
            <a:r>
              <a:rPr lang="en-GB" sz="2200" b="1" dirty="0" err="1">
                <a:solidFill>
                  <a:srgbClr val="FDBD22"/>
                </a:solidFill>
              </a:rPr>
              <a:t>Erfolgskriterien</a:t>
            </a:r>
            <a:r>
              <a:rPr lang="en-GB" sz="2200" b="1" dirty="0">
                <a:solidFill>
                  <a:srgbClr val="FDBD22"/>
                </a:solidFill>
              </a:rPr>
              <a:t> </a:t>
            </a:r>
            <a:r>
              <a:rPr lang="en-GB" sz="2200" b="1" dirty="0" err="1">
                <a:solidFill>
                  <a:srgbClr val="FDBD22"/>
                </a:solidFill>
              </a:rPr>
              <a:t>definieren</a:t>
            </a:r>
            <a:r>
              <a:rPr lang="en-GB" sz="2200" b="1" dirty="0">
                <a:solidFill>
                  <a:srgbClr val="FDBD22"/>
                </a:solidFill>
              </a:rPr>
              <a:t>: Service</a:t>
            </a:r>
          </a:p>
          <a:p>
            <a:pPr marL="342900" indent="-342900">
              <a:buFont typeface="Arial" panose="020B0604020202020204" pitchFamily="34" charset="0"/>
              <a:buChar char="•"/>
            </a:pPr>
            <a:r>
              <a:rPr lang="de-DE" sz="2200" b="1" dirty="0"/>
              <a:t>Kund*innengewinnungs- und -bindungsraten</a:t>
            </a:r>
            <a:r>
              <a:rPr lang="de-DE" sz="2200" dirty="0"/>
              <a:t>: Misst, wie viele Kund*innen durch die Dienstleistung gewonnen werden und wie hoch die Rate ist, mit der sie zurückkehren oder ein langfristiges Abonnement abschließen.</a:t>
            </a:r>
          </a:p>
          <a:p>
            <a:pPr marL="342900" indent="-342900">
              <a:buFont typeface="Arial" panose="020B0604020202020204" pitchFamily="34" charset="0"/>
              <a:buChar char="•"/>
            </a:pPr>
            <a:r>
              <a:rPr lang="de-DE" sz="2200" b="1" dirty="0" err="1"/>
              <a:t>Dienstleistungsqualitätsmetriken</a:t>
            </a:r>
            <a:r>
              <a:rPr lang="de-DE" sz="2200" dirty="0"/>
              <a:t>: </a:t>
            </a:r>
            <a:r>
              <a:rPr lang="de-DE" sz="2200" dirty="0" err="1"/>
              <a:t>Kundinnenzufriedenheitsumfragen</a:t>
            </a:r>
            <a:r>
              <a:rPr lang="de-DE" sz="2200" dirty="0"/>
              <a:t>, Servicegeschwindigkeit und Einhaltung von Service-Level-Agreements (SLAs). Diese Metriken sind entscheidend, um zu verstehen, wie gut die Dienstleistung den Erwartungen der Kundinnen entspricht.</a:t>
            </a:r>
          </a:p>
          <a:p>
            <a:pPr marL="342900" indent="-342900">
              <a:buFont typeface="Arial" panose="020B0604020202020204" pitchFamily="34" charset="0"/>
              <a:buChar char="•"/>
            </a:pPr>
            <a:r>
              <a:rPr lang="de-DE" sz="2200" b="1" dirty="0"/>
              <a:t>Betriebliche Effizienz</a:t>
            </a:r>
            <a:r>
              <a:rPr lang="de-DE" sz="2200" dirty="0"/>
              <a:t>: Kennzahlen wie die Zeit, die zur Erbringung einer Dienstleistung benötigt wird, die Kosten pro Serviceleistung und die Ressourcenauslastung. Diese helfen bei der Bewertung der Effizienz und Skalierbarkeit des Dienstleistungsmodells.</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pic>
        <p:nvPicPr>
          <p:cNvPr id="6" name="Picture 5" descr="Hand placing stars">
            <a:extLst>
              <a:ext uri="{FF2B5EF4-FFF2-40B4-BE49-F238E27FC236}">
                <a16:creationId xmlns:a16="http://schemas.microsoft.com/office/drawing/2014/main" id="{41117C94-790D-7D03-FF86-51056F430A5D}"/>
              </a:ext>
            </a:extLst>
          </p:cNvPr>
          <p:cNvPicPr>
            <a:picLocks noChangeAspect="1"/>
          </p:cNvPicPr>
          <p:nvPr/>
        </p:nvPicPr>
        <p:blipFill>
          <a:blip r:embed="rId2"/>
          <a:srcRect l="24280" t="34731" r="20756" b="27664"/>
          <a:stretch/>
        </p:blipFill>
        <p:spPr>
          <a:xfrm rot="5400000">
            <a:off x="7795759" y="2683759"/>
            <a:ext cx="4080901" cy="1956916"/>
          </a:xfrm>
          <a:prstGeom prst="rect">
            <a:avLst/>
          </a:prstGeom>
        </p:spPr>
      </p:pic>
    </p:spTree>
    <p:extLst>
      <p:ext uri="{BB962C8B-B14F-4D97-AF65-F5344CB8AC3E}">
        <p14:creationId xmlns:p14="http://schemas.microsoft.com/office/powerpoint/2010/main" val="2974266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07343" y="1328663"/>
            <a:ext cx="10411465" cy="3849918"/>
          </a:xfrm>
        </p:spPr>
        <p:txBody>
          <a:bodyPr/>
          <a:lstStyle/>
          <a:p>
            <a:pPr marL="0" indent="0"/>
            <a:r>
              <a:rPr lang="de-DE" sz="2200" dirty="0"/>
              <a:t>Einige kostenlose Tools, die in dieser Phase helfen können:</a:t>
            </a:r>
          </a:p>
          <a:p>
            <a:pPr marL="0" indent="0"/>
            <a:r>
              <a:rPr lang="de-DE" sz="2200" b="1" dirty="0" err="1"/>
              <a:t>Zoho</a:t>
            </a:r>
            <a:r>
              <a:rPr lang="de-DE" sz="2200" b="1" dirty="0"/>
              <a:t> Desk</a:t>
            </a:r>
            <a:r>
              <a:rPr lang="de-DE" sz="2200" dirty="0"/>
              <a:t>: Teil der </a:t>
            </a:r>
            <a:r>
              <a:rPr lang="de-DE" sz="2200" dirty="0" err="1"/>
              <a:t>Zoho</a:t>
            </a:r>
            <a:r>
              <a:rPr lang="de-DE" sz="2200" dirty="0"/>
              <a:t>-Suite, bietet einen kostenlosen Plan für diejenigen, die grundlegende Helpdesk-Funktionen benötigen. Dazu gehören E-Mail-Ticketing, Wissensmanagement und ein </a:t>
            </a:r>
            <a:r>
              <a:rPr lang="de-DE" sz="2200" dirty="0" err="1"/>
              <a:t>Helpcenter</a:t>
            </a:r>
            <a:r>
              <a:rPr lang="de-DE" sz="2200" dirty="0"/>
              <a:t> für Kund*innen.</a:t>
            </a:r>
          </a:p>
          <a:p>
            <a:pPr marL="0" indent="0"/>
            <a:r>
              <a:rPr lang="de-DE" sz="2200" b="1" dirty="0" err="1"/>
              <a:t>HubSpot</a:t>
            </a:r>
            <a:r>
              <a:rPr lang="de-DE" sz="2200" b="1" dirty="0"/>
              <a:t> Service Hub</a:t>
            </a:r>
            <a:r>
              <a:rPr lang="de-DE" sz="2200" dirty="0"/>
              <a:t>: Bietet eine kostenlose Version des Service Hubs an, die Ticketing, Live-Chat und Team-E-Mail-Funktionen sowie Berichtsdashboards umfasst, um Kund*innenanfragen und Feedback effizient zu verfolgen.</a:t>
            </a:r>
          </a:p>
          <a:p>
            <a:pPr marL="0" indent="0"/>
            <a:r>
              <a:rPr lang="de-DE" sz="2200" b="1" dirty="0" err="1"/>
              <a:t>Freshdesk</a:t>
            </a:r>
            <a:r>
              <a:rPr lang="de-DE" sz="2200" dirty="0"/>
              <a:t>: Stellt einen kostenlosen Plan namens „Sprout“ bereit, der E-Mail- und </a:t>
            </a:r>
            <a:r>
              <a:rPr lang="de-DE" sz="2200" dirty="0" err="1"/>
              <a:t>Social</a:t>
            </a:r>
            <a:r>
              <a:rPr lang="de-DE" sz="2200" dirty="0"/>
              <a:t>-Ticketing, eine Wissensdatenbank und Berichte zu Tickettrends bietet.</a:t>
            </a:r>
          </a:p>
          <a:p>
            <a:pPr marL="0" indent="0"/>
            <a:r>
              <a:rPr lang="de-DE" sz="2200" b="1" dirty="0" err="1"/>
              <a:t>Trello</a:t>
            </a:r>
            <a:r>
              <a:rPr lang="de-DE" sz="2200" b="1" dirty="0"/>
              <a:t> (mit Service-Management-Vorlagen)</a:t>
            </a:r>
            <a:r>
              <a:rPr lang="de-DE" sz="2200" dirty="0"/>
              <a:t>: Obwohl hauptsächlich ein Projektmanagement-Tool, kann </a:t>
            </a:r>
            <a:r>
              <a:rPr lang="de-DE" sz="2200" dirty="0" err="1"/>
              <a:t>Trello</a:t>
            </a:r>
            <a:r>
              <a:rPr lang="de-DE" sz="2200" dirty="0"/>
              <a:t> effektiv für das Service-Management mit Vorlagen verwendet werden und lässt sich mit anderen Apps integrieren, um die Funktionalität zu verbessern.</a:t>
            </a:r>
            <a:endParaRPr lang="en-GB"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spTree>
    <p:extLst>
      <p:ext uri="{BB962C8B-B14F-4D97-AF65-F5344CB8AC3E}">
        <p14:creationId xmlns:p14="http://schemas.microsoft.com/office/powerpoint/2010/main" val="302349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67457" y="1194374"/>
            <a:ext cx="8505143" cy="3849918"/>
          </a:xfrm>
        </p:spPr>
        <p:txBody>
          <a:bodyPr/>
          <a:lstStyle/>
          <a:p>
            <a:r>
              <a:rPr lang="en-GB" sz="2200" b="1" dirty="0">
                <a:solidFill>
                  <a:srgbClr val="D9552F"/>
                </a:solidFill>
              </a:rPr>
              <a:t>6</a:t>
            </a:r>
            <a:r>
              <a:rPr lang="en-GB" sz="2200" b="1" dirty="0">
                <a:solidFill>
                  <a:srgbClr val="C00000"/>
                </a:solidFill>
              </a:rPr>
              <a:t>. </a:t>
            </a:r>
            <a:r>
              <a:rPr lang="de-DE" sz="2200" b="1" dirty="0">
                <a:solidFill>
                  <a:srgbClr val="C00000"/>
                </a:solidFill>
              </a:rPr>
              <a:t>Vorbereitung auf den Launch</a:t>
            </a:r>
            <a:r>
              <a:rPr lang="de-DE" sz="2200" b="1" dirty="0"/>
              <a:t>: </a:t>
            </a:r>
            <a:r>
              <a:rPr lang="de-DE" sz="2200" dirty="0"/>
              <a:t>Präsentieren Sie Ihr MVP vor realen Nutzer*innen, um Daten zu sammeln.</a:t>
            </a:r>
          </a:p>
          <a:p>
            <a:pPr marL="0" indent="0"/>
            <a:r>
              <a:rPr lang="en-GB" sz="2200" b="1" dirty="0">
                <a:solidFill>
                  <a:srgbClr val="FDBD22"/>
                </a:solidFill>
              </a:rPr>
              <a:t>Wie? </a:t>
            </a:r>
            <a:r>
              <a:rPr lang="de-DE" sz="2200" dirty="0"/>
              <a:t>Planen Sie einen kleineren Launch, der sich auf einen bestimmten Teil Ihrer potenziellen Kund*</a:t>
            </a:r>
            <a:r>
              <a:rPr lang="de-DE" sz="2200" i="1" dirty="0" err="1"/>
              <a:t>innenbasis</a:t>
            </a:r>
            <a:r>
              <a:rPr lang="de-DE" sz="2200" i="1" dirty="0"/>
              <a:t> konzentriert. Ziehen Sie Verkaufskanäle wie einen Soft-Launch online, die Teilnahme an einer Messe oder Verbraucherveranstaltung (wo Sie Ihre Zielkund</a:t>
            </a:r>
            <a:r>
              <a:rPr lang="de-DE" sz="2200" dirty="0"/>
              <a:t>innen erreichen können) oder eine begrenzte Veröffentlichung in einem kontrollierten Umfeld in Betracht</a:t>
            </a:r>
            <a:r>
              <a:rPr lang="en-GB" sz="2200" dirty="0"/>
              <a:t>.</a:t>
            </a:r>
          </a:p>
          <a:p>
            <a:pPr marL="0" indent="0"/>
            <a:r>
              <a:rPr lang="en-GB" sz="2200" b="1" dirty="0">
                <a:solidFill>
                  <a:srgbClr val="D9552F"/>
                </a:solidFill>
              </a:rPr>
              <a:t>7</a:t>
            </a:r>
            <a:r>
              <a:rPr lang="en-GB" sz="2200" b="1" dirty="0">
                <a:solidFill>
                  <a:srgbClr val="C00000"/>
                </a:solidFill>
              </a:rPr>
              <a:t>. </a:t>
            </a:r>
            <a:r>
              <a:rPr lang="de-DE" sz="2200" b="1" dirty="0">
                <a:solidFill>
                  <a:srgbClr val="C00000"/>
                </a:solidFill>
              </a:rPr>
              <a:t>Feedback-Schleife</a:t>
            </a:r>
            <a:r>
              <a:rPr lang="de-DE" sz="2200" dirty="0"/>
              <a:t>: Erstellen Sie ein System zur effektiven Erfassung und Analyse von Nutzer*innen-Feedback.</a:t>
            </a:r>
            <a:r>
              <a:rPr lang="en-GB" sz="2200" dirty="0"/>
              <a:t>.</a:t>
            </a:r>
          </a:p>
          <a:p>
            <a:pPr marL="0" indent="0"/>
            <a:r>
              <a:rPr lang="de-DE" sz="2200" b="1" dirty="0">
                <a:solidFill>
                  <a:srgbClr val="FFC000"/>
                </a:solidFill>
              </a:rPr>
              <a:t>Wie?</a:t>
            </a:r>
            <a:r>
              <a:rPr lang="de-DE" sz="2200" dirty="0">
                <a:solidFill>
                  <a:srgbClr val="FFC000"/>
                </a:solidFill>
              </a:rPr>
              <a:t> </a:t>
            </a:r>
            <a:r>
              <a:rPr lang="de-DE" sz="2200" dirty="0"/>
              <a:t>Nutzen Sie einfache Feedback-Tools wie Nutzer*</a:t>
            </a:r>
            <a:r>
              <a:rPr lang="de-DE" sz="2200" dirty="0" err="1"/>
              <a:t>innenbefragungen</a:t>
            </a:r>
            <a:r>
              <a:rPr lang="de-DE" sz="2200" dirty="0"/>
              <a:t>, Einzelinterviews oder Usability-Tests. Bei digitalen Produkten können Funktionen innerhalb der App oder Website eingesetzt werden, um direkt nach der Nutzung Feedback einzuholen.</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dirty="0">
                <a:solidFill>
                  <a:schemeClr val="bg1"/>
                </a:solidFill>
              </a:rPr>
              <a:t>Schritt-für-Schritt zum MVP</a:t>
            </a:r>
            <a:endParaRPr lang="en-US" dirty="0">
              <a:solidFill>
                <a:schemeClr val="bg1"/>
              </a:solidFill>
            </a:endParaRPr>
          </a:p>
        </p:txBody>
      </p:sp>
      <p:pic>
        <p:nvPicPr>
          <p:cNvPr id="6" name="Picture 5" descr="3D rocket graphic">
            <a:extLst>
              <a:ext uri="{FF2B5EF4-FFF2-40B4-BE49-F238E27FC236}">
                <a16:creationId xmlns:a16="http://schemas.microsoft.com/office/drawing/2014/main" id="{8B50ACAA-DC14-6A52-603E-DCAAC75ECF0F}"/>
              </a:ext>
            </a:extLst>
          </p:cNvPr>
          <p:cNvPicPr>
            <a:picLocks noChangeAspect="1"/>
          </p:cNvPicPr>
          <p:nvPr/>
        </p:nvPicPr>
        <p:blipFill>
          <a:blip r:embed="rId2"/>
          <a:srcRect l="36751" t="8973" r="37980"/>
          <a:stretch/>
        </p:blipFill>
        <p:spPr>
          <a:xfrm>
            <a:off x="9398021" y="1942942"/>
            <a:ext cx="1380301" cy="3314857"/>
          </a:xfrm>
          <a:prstGeom prst="rect">
            <a:avLst/>
          </a:prstGeom>
        </p:spPr>
      </p:pic>
    </p:spTree>
    <p:extLst>
      <p:ext uri="{BB962C8B-B14F-4D97-AF65-F5344CB8AC3E}">
        <p14:creationId xmlns:p14="http://schemas.microsoft.com/office/powerpoint/2010/main" val="1606666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2695" y="1461951"/>
            <a:ext cx="10286241" cy="3849918"/>
          </a:xfrm>
        </p:spPr>
        <p:txBody>
          <a:bodyPr/>
          <a:lstStyle/>
          <a:p>
            <a:pPr marL="0" indent="0"/>
            <a:r>
              <a:rPr lang="de-DE" sz="2200" b="1" dirty="0"/>
              <a:t>Hintergrund</a:t>
            </a:r>
            <a:r>
              <a:rPr lang="de-DE" sz="2200" dirty="0"/>
              <a:t>: Lena, eine Sozialunternehmerin mit Erfahrung in Stadtplanung und persönlichen Herausforderungen durch Mobilitätseinschränkungen, hat erhebliche Barrieren in städtischen Gebieten festgestellt – von öffentlichen Gebäuden bis hin zu Transportsystemen. Sie ist motiviert, diese Situation durch die Gründung eines Beratungsunternehmens zu verbessern.</a:t>
            </a:r>
          </a:p>
          <a:p>
            <a:pPr marL="0" indent="0"/>
            <a:r>
              <a:rPr lang="en-GB" sz="2200" b="1" dirty="0">
                <a:solidFill>
                  <a:srgbClr val="D9552F"/>
                </a:solidFill>
              </a:rPr>
              <a:t>Definition des </a:t>
            </a:r>
            <a:r>
              <a:rPr lang="en-GB" sz="2200" b="1" dirty="0" err="1">
                <a:solidFill>
                  <a:srgbClr val="D9552F"/>
                </a:solidFill>
              </a:rPr>
              <a:t>Kundennutzens</a:t>
            </a:r>
            <a:endParaRPr lang="en-GB" sz="2200" b="1" dirty="0">
              <a:solidFill>
                <a:srgbClr val="D9552F"/>
              </a:solidFill>
            </a:endParaRPr>
          </a:p>
          <a:p>
            <a:pPr marL="0" indent="0"/>
            <a:r>
              <a:rPr lang="de-DE" sz="2200" b="1" dirty="0">
                <a:solidFill>
                  <a:srgbClr val="FFC000"/>
                </a:solidFill>
              </a:rPr>
              <a:t>Das Problem identifizieren</a:t>
            </a:r>
            <a:r>
              <a:rPr lang="de-DE" sz="2200" dirty="0">
                <a:solidFill>
                  <a:srgbClr val="FFC000"/>
                </a:solidFill>
              </a:rPr>
              <a:t>: </a:t>
            </a:r>
            <a:r>
              <a:rPr lang="de-DE" sz="2200" dirty="0"/>
              <a:t>Städtische Umgebungen bieten oft nicht die notwendigen Anpassungen für Menschen mit Behinderungen, wodurch ihre Navigation und der Zugang zu Dienstleistungen erschwert werden. Dies schränkt ihre gesellschaftliche und wirtschaftliche Teilhabe erheblich ein. Lenas Unternehmen, </a:t>
            </a:r>
            <a:r>
              <a:rPr lang="de-DE" sz="2200" b="1" dirty="0"/>
              <a:t>Access Urban</a:t>
            </a:r>
            <a:r>
              <a:rPr lang="de-DE" sz="2200" dirty="0"/>
              <a:t>, ist ein Beratungsunternehmen, das Stadtplaner*innen, Unternehmen und öffentlichen Institutionen dabei hilft, urbane Räume so zu gestalten oder umzubauen, dass sie für Menschen mit jeder Fähigkeit zugänglich sind.</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51812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10196478" cy="803654"/>
          </a:xfrm>
        </p:spPr>
        <p:txBody>
          <a:bodyPr/>
          <a:lstStyle/>
          <a:p>
            <a:r>
              <a:rPr lang="de-DE" dirty="0">
                <a:solidFill>
                  <a:schemeClr val="bg1"/>
                </a:solidFill>
              </a:rPr>
              <a:t>Lernziele</a:t>
            </a:r>
            <a:endParaRPr lang="en-US" dirty="0">
              <a:solidFill>
                <a:schemeClr val="bg1"/>
              </a:solidFill>
            </a:endParaRPr>
          </a:p>
          <a:p>
            <a:endParaRPr lang="en-GB" sz="600" b="1" dirty="0"/>
          </a:p>
          <a:p>
            <a:pPr marL="0" indent="0"/>
            <a:r>
              <a:rPr lang="en-GB" sz="2400" b="1" dirty="0" err="1">
                <a:solidFill>
                  <a:srgbClr val="47B5C8"/>
                </a:solidFill>
              </a:rPr>
              <a:t>Verhaltensweisen</a:t>
            </a:r>
            <a:r>
              <a:rPr lang="en-GB" sz="2400" b="1" dirty="0">
                <a:solidFill>
                  <a:srgbClr val="47B5C8"/>
                </a:solidFill>
              </a:rPr>
              <a:t>:</a:t>
            </a:r>
          </a:p>
          <a:p>
            <a:pPr marL="0" indent="0"/>
            <a:r>
              <a:rPr lang="de-DE" sz="2400" dirty="0"/>
              <a:t>Die Teilnehmenden werden einen iterativen Ansatz in der Produktentwicklung verfolgen und Feedback nutzen, um ihr Angebot kontinuierlich zu verbessern.</a:t>
            </a:r>
          </a:p>
          <a:p>
            <a:pPr marL="0" indent="0"/>
            <a:r>
              <a:rPr lang="en-GB" sz="2400" b="1" dirty="0" err="1">
                <a:solidFill>
                  <a:srgbClr val="47B5C8"/>
                </a:solidFill>
              </a:rPr>
              <a:t>Einstellungen</a:t>
            </a:r>
            <a:r>
              <a:rPr lang="en-GB" sz="2400" b="1" dirty="0">
                <a:solidFill>
                  <a:srgbClr val="47B5C8"/>
                </a:solidFill>
              </a:rPr>
              <a:t>:</a:t>
            </a:r>
          </a:p>
          <a:p>
            <a:r>
              <a:rPr lang="de-DE" sz="2400" dirty="0"/>
              <a:t>Die Teilnehmenden entwickeln eine offene Haltung gegenüber Feedback von allen Stakeholdern, einschließlich Kundinnen und Geschäftspartnerinnen.</a:t>
            </a:r>
          </a:p>
          <a:p>
            <a:r>
              <a:rPr lang="de-DE" sz="2400" dirty="0"/>
              <a:t>Sie entwickeln Resilienz und bewahren eine positive und entschlossene Einstellung, auch wenn sie mit Rückschlägen oder negativen Ergebnissen während der Marktvalidierungsphase konfrontiert sind.</a:t>
            </a:r>
            <a:endParaRPr lang="en-GB" sz="2400" b="1" dirty="0">
              <a:solidFill>
                <a:srgbClr val="47B5C8"/>
              </a:solidFill>
            </a:endParaRPr>
          </a:p>
        </p:txBody>
      </p:sp>
    </p:spTree>
    <p:extLst>
      <p:ext uri="{BB962C8B-B14F-4D97-AF65-F5344CB8AC3E}">
        <p14:creationId xmlns:p14="http://schemas.microsoft.com/office/powerpoint/2010/main" val="3621396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20167" y="1322457"/>
            <a:ext cx="10409783" cy="3849918"/>
          </a:xfrm>
        </p:spPr>
        <p:txBody>
          <a:bodyPr/>
          <a:lstStyle/>
          <a:p>
            <a:pPr marL="0" indent="0"/>
            <a:r>
              <a:rPr lang="en-GB" sz="2200" i="1" dirty="0" err="1"/>
              <a:t>Perspektive</a:t>
            </a:r>
            <a:r>
              <a:rPr lang="en-GB" sz="2200" i="1" dirty="0"/>
              <a:t>:  </a:t>
            </a:r>
            <a:r>
              <a:rPr lang="en-GB" sz="2200" i="1" dirty="0" err="1"/>
              <a:t>Lenas</a:t>
            </a:r>
            <a:r>
              <a:rPr lang="en-GB" sz="2200" i="1" dirty="0"/>
              <a:t> </a:t>
            </a:r>
            <a:r>
              <a:rPr lang="en-GB" sz="2200" i="1" dirty="0" err="1"/>
              <a:t>Erfahrung</a:t>
            </a:r>
            <a:r>
              <a:rPr lang="en-GB" sz="2200" i="1" dirty="0"/>
              <a:t> </a:t>
            </a:r>
            <a:r>
              <a:rPr lang="en-GB" sz="2200" i="1" dirty="0" err="1"/>
              <a:t>als</a:t>
            </a:r>
            <a:r>
              <a:rPr lang="en-GB" sz="2200" i="1" dirty="0"/>
              <a:t> </a:t>
            </a:r>
            <a:r>
              <a:rPr lang="en-GB" sz="2200" i="1" dirty="0" err="1"/>
              <a:t>Sozialunternehmerin</a:t>
            </a:r>
            <a:r>
              <a:rPr lang="en-GB" sz="2200" i="1" dirty="0"/>
              <a:t> </a:t>
            </a:r>
            <a:r>
              <a:rPr lang="en-GB" sz="2200" i="1" dirty="0" err="1"/>
              <a:t>mit</a:t>
            </a:r>
            <a:r>
              <a:rPr lang="en-GB" sz="2200" i="1" dirty="0"/>
              <a:t> </a:t>
            </a:r>
            <a:r>
              <a:rPr lang="en-GB" sz="2200" i="1" dirty="0" err="1"/>
              <a:t>einer</a:t>
            </a:r>
            <a:r>
              <a:rPr lang="en-GB" sz="2200" i="1" dirty="0"/>
              <a:t> </a:t>
            </a:r>
            <a:r>
              <a:rPr lang="en-GB" sz="2200" i="1" dirty="0" err="1"/>
              <a:t>Einschränkung</a:t>
            </a:r>
            <a:r>
              <a:rPr lang="en-GB" sz="2200" i="1" dirty="0"/>
              <a:t> </a:t>
            </a:r>
            <a:r>
              <a:rPr lang="en-GB" sz="2200" i="1" dirty="0" err="1"/>
              <a:t>gibt</a:t>
            </a:r>
            <a:r>
              <a:rPr lang="en-GB" sz="2200" i="1" dirty="0"/>
              <a:t> </a:t>
            </a:r>
            <a:r>
              <a:rPr lang="en-GB" sz="2200" i="1" dirty="0" err="1"/>
              <a:t>ihr</a:t>
            </a:r>
            <a:r>
              <a:rPr lang="en-GB" sz="2200" i="1" dirty="0"/>
              <a:t> </a:t>
            </a:r>
            <a:r>
              <a:rPr lang="en-GB" sz="2200" i="1" dirty="0" err="1"/>
              <a:t>einen</a:t>
            </a:r>
            <a:r>
              <a:rPr lang="en-GB" sz="2200" i="1" dirty="0"/>
              <a:t> </a:t>
            </a:r>
            <a:r>
              <a:rPr lang="en-GB" sz="2200" i="1" dirty="0" err="1"/>
              <a:t>besonderen</a:t>
            </a:r>
            <a:r>
              <a:rPr lang="en-GB" sz="2200" i="1" dirty="0"/>
              <a:t> </a:t>
            </a:r>
            <a:r>
              <a:rPr lang="en-GB" sz="2200" i="1" dirty="0" err="1"/>
              <a:t>Wettbewerbsvorteil</a:t>
            </a:r>
            <a:r>
              <a:rPr lang="en-GB" sz="2200" i="1" dirty="0"/>
              <a:t> in der </a:t>
            </a:r>
            <a:r>
              <a:rPr lang="en-GB" sz="2200" i="1" dirty="0" err="1"/>
              <a:t>Planungsbranche</a:t>
            </a:r>
            <a:r>
              <a:rPr lang="en-GB" sz="2200" i="1" dirty="0"/>
              <a:t> – </a:t>
            </a:r>
            <a:r>
              <a:rPr lang="en-GB" sz="2200" i="1" dirty="0" err="1"/>
              <a:t>ihre</a:t>
            </a:r>
            <a:r>
              <a:rPr lang="en-GB" sz="2200" i="1" dirty="0"/>
              <a:t> </a:t>
            </a:r>
            <a:r>
              <a:rPr lang="en-GB" sz="2200" i="1" dirty="0" err="1"/>
              <a:t>Wettbewerber</a:t>
            </a:r>
            <a:r>
              <a:rPr lang="en-GB" sz="2200" i="1" dirty="0"/>
              <a:t> </a:t>
            </a:r>
            <a:r>
              <a:rPr lang="en-GB" sz="2200" i="1" dirty="0" err="1"/>
              <a:t>kennen</a:t>
            </a:r>
            <a:r>
              <a:rPr lang="en-GB" sz="2200" i="1" dirty="0"/>
              <a:t> </a:t>
            </a:r>
            <a:r>
              <a:rPr lang="en-GB" sz="2200" i="1" dirty="0" err="1"/>
              <a:t>ihre</a:t>
            </a:r>
            <a:r>
              <a:rPr lang="en-GB" sz="2200" i="1" dirty="0"/>
              <a:t> </a:t>
            </a:r>
            <a:r>
              <a:rPr lang="en-GB" sz="2200" i="1" dirty="0" err="1"/>
              <a:t>besondere</a:t>
            </a:r>
            <a:r>
              <a:rPr lang="en-GB" sz="2200" i="1" dirty="0"/>
              <a:t> </a:t>
            </a:r>
            <a:r>
              <a:rPr lang="en-GB" sz="2200" i="1" dirty="0" err="1"/>
              <a:t>Perspektive</a:t>
            </a:r>
            <a:r>
              <a:rPr lang="en-GB" sz="2200" i="1" dirty="0"/>
              <a:t> </a:t>
            </a:r>
            <a:r>
              <a:rPr lang="en-GB" sz="2200" i="1" dirty="0" err="1"/>
              <a:t>meist</a:t>
            </a:r>
            <a:r>
              <a:rPr lang="en-GB" sz="2200" i="1" dirty="0"/>
              <a:t> </a:t>
            </a:r>
            <a:r>
              <a:rPr lang="en-GB" sz="2200" i="1" dirty="0" err="1"/>
              <a:t>nicht</a:t>
            </a:r>
            <a:r>
              <a:rPr lang="en-GB" sz="2200" i="1" dirty="0"/>
              <a:t>.</a:t>
            </a:r>
          </a:p>
          <a:p>
            <a:r>
              <a:rPr lang="en-GB" sz="2200" b="1" dirty="0">
                <a:solidFill>
                  <a:srgbClr val="D9552F"/>
                </a:solidFill>
              </a:rPr>
              <a:t>2. Definition der MVP-</a:t>
            </a:r>
            <a:r>
              <a:rPr lang="en-GB" sz="2200" b="1" dirty="0" err="1">
                <a:solidFill>
                  <a:srgbClr val="D9552F"/>
                </a:solidFill>
              </a:rPr>
              <a:t>Funktionen</a:t>
            </a:r>
            <a:r>
              <a:rPr lang="en-GB" sz="2200" b="1" dirty="0">
                <a:solidFill>
                  <a:srgbClr val="D9552F"/>
                </a:solidFill>
              </a:rPr>
              <a:t>:</a:t>
            </a:r>
            <a:endParaRPr lang="en-GB" sz="2200" dirty="0">
              <a:solidFill>
                <a:srgbClr val="D9552F"/>
              </a:solidFill>
            </a:endParaRPr>
          </a:p>
          <a:p>
            <a:pPr>
              <a:buFont typeface="Arial" panose="020B0604020202020204" pitchFamily="34" charset="0"/>
              <a:buChar char="•"/>
            </a:pPr>
            <a:r>
              <a:rPr lang="de-DE" sz="2200" b="1" dirty="0">
                <a:solidFill>
                  <a:srgbClr val="FFC000"/>
                </a:solidFill>
              </a:rPr>
              <a:t>Lenas Ansatz:</a:t>
            </a:r>
            <a:r>
              <a:rPr lang="de-DE" sz="2200" dirty="0">
                <a:solidFill>
                  <a:srgbClr val="FFC000"/>
                </a:solidFill>
              </a:rPr>
              <a:t> </a:t>
            </a:r>
            <a:r>
              <a:rPr lang="de-DE" sz="2200" dirty="0"/>
              <a:t>Mit ihrer Expertise im Bereich Stadtplanung und ihren persönlichen Einblicken in Mobilitätsherausforderungen wählt Lena die kritischsten Dienstleistungen aus, die sofortigen Mehrwert für potenzielle Kund*innen bieten.</a:t>
            </a:r>
          </a:p>
          <a:p>
            <a:pPr>
              <a:buFont typeface="Arial" panose="020B0604020202020204" pitchFamily="34" charset="0"/>
              <a:buChar char="•"/>
            </a:pPr>
            <a:r>
              <a:rPr lang="de-DE" sz="2200" b="1" dirty="0">
                <a:solidFill>
                  <a:srgbClr val="FFC000"/>
                </a:solidFill>
              </a:rPr>
              <a:t>Erste Dienstleistung:</a:t>
            </a:r>
            <a:r>
              <a:rPr lang="de-DE" sz="2200" dirty="0">
                <a:solidFill>
                  <a:srgbClr val="FFC000"/>
                </a:solidFill>
              </a:rPr>
              <a:t> </a:t>
            </a:r>
            <a:r>
              <a:rPr lang="de-DE" sz="2200" dirty="0"/>
              <a:t>Lena entscheidet sich, den Fokus auf Barrierefreiheitsprüfungen zu legen. Diese umfassen umfassende Bewertungen öffentlicher Räume, um deren aktuelle Barrierefreiheit zu beurteilen, sowie Empfehlungen zur Verbesserung zu liefern.</a:t>
            </a:r>
          </a:p>
          <a:p>
            <a:pPr>
              <a:buFont typeface="Arial" panose="020B0604020202020204" pitchFamily="34" charset="0"/>
              <a:buChar char="•"/>
            </a:pPr>
            <a:r>
              <a:rPr lang="de-DE" sz="2200" b="1" dirty="0">
                <a:solidFill>
                  <a:srgbClr val="FFC000"/>
                </a:solidFill>
              </a:rPr>
              <a:t>Kernmerkmale</a:t>
            </a:r>
            <a:r>
              <a:rPr lang="de-DE" sz="2200" b="1" dirty="0"/>
              <a:t>:</a:t>
            </a:r>
            <a:r>
              <a:rPr lang="de-DE" sz="2200" dirty="0"/>
              <a:t> Diese Prüfungen umfassen detaillierte Vor-Ort-Inspektionen, Überprüfungen der Einhaltung nationaler Standards und praktische, innovative Empfehlungen, die individuell auf jeden Standort zugeschnitten sind.</a:t>
            </a:r>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359539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46687" y="1517512"/>
            <a:ext cx="10151351" cy="3849918"/>
          </a:xfrm>
        </p:spPr>
        <p:txBody>
          <a:bodyPr/>
          <a:lstStyle/>
          <a:p>
            <a:r>
              <a:rPr lang="en-GB" b="1" dirty="0">
                <a:solidFill>
                  <a:srgbClr val="D9552F"/>
                </a:solidFill>
              </a:rPr>
              <a:t>3.  </a:t>
            </a:r>
            <a:r>
              <a:rPr lang="en-GB" b="1" dirty="0" err="1">
                <a:solidFill>
                  <a:srgbClr val="D9552F"/>
                </a:solidFill>
              </a:rPr>
              <a:t>Erstellung</a:t>
            </a:r>
            <a:r>
              <a:rPr lang="en-GB" b="1" dirty="0">
                <a:solidFill>
                  <a:srgbClr val="D9552F"/>
                </a:solidFill>
              </a:rPr>
              <a:t> </a:t>
            </a:r>
            <a:r>
              <a:rPr lang="en-GB" b="1" dirty="0" err="1">
                <a:solidFill>
                  <a:srgbClr val="D9552F"/>
                </a:solidFill>
              </a:rPr>
              <a:t>eines</a:t>
            </a:r>
            <a:r>
              <a:rPr lang="en-GB" b="1" dirty="0">
                <a:solidFill>
                  <a:srgbClr val="D9552F"/>
                </a:solidFill>
              </a:rPr>
              <a:t> </a:t>
            </a:r>
            <a:r>
              <a:rPr lang="en-GB" b="1" dirty="0" err="1">
                <a:solidFill>
                  <a:srgbClr val="D9552F"/>
                </a:solidFill>
              </a:rPr>
              <a:t>simplen</a:t>
            </a:r>
            <a:r>
              <a:rPr lang="en-GB" b="1" dirty="0">
                <a:solidFill>
                  <a:srgbClr val="D9552F"/>
                </a:solidFill>
              </a:rPr>
              <a:t> </a:t>
            </a:r>
            <a:r>
              <a:rPr lang="en-GB" b="1" dirty="0" err="1">
                <a:solidFill>
                  <a:srgbClr val="D9552F"/>
                </a:solidFill>
              </a:rPr>
              <a:t>Prototyps</a:t>
            </a:r>
            <a:r>
              <a:rPr lang="en-GB" dirty="0">
                <a:solidFill>
                  <a:srgbClr val="D9552F"/>
                </a:solidFill>
              </a:rPr>
              <a:t>:</a:t>
            </a:r>
          </a:p>
          <a:p>
            <a:pPr>
              <a:buFont typeface="Arial" panose="020B0604020202020204" pitchFamily="34" charset="0"/>
              <a:buChar char="•"/>
            </a:pPr>
            <a:r>
              <a:rPr lang="de-DE" b="1" dirty="0">
                <a:solidFill>
                  <a:srgbClr val="FFC000"/>
                </a:solidFill>
              </a:rPr>
              <a:t>Lenas Prototypenentwicklung</a:t>
            </a:r>
            <a:r>
              <a:rPr lang="de-DE" b="1" dirty="0"/>
              <a:t>:</a:t>
            </a:r>
            <a:r>
              <a:rPr lang="de-DE" dirty="0"/>
              <a:t> Mithilfe ihrer bisherigen Projekterfahrungen erstellt Lena einen detaillierten Muster-Audit-Bericht. Dieser Bericht beschreibt potenzielle Barrieren in städtischen Räumen und schlägt spezifische Modifikationen zur Verbesserung der Barrierefreiheit vor.</a:t>
            </a:r>
          </a:p>
          <a:p>
            <a:pPr>
              <a:buFont typeface="Arial" panose="020B0604020202020204" pitchFamily="34" charset="0"/>
              <a:buChar char="•"/>
            </a:pPr>
            <a:r>
              <a:rPr lang="en-GB" b="1" dirty="0">
                <a:solidFill>
                  <a:srgbClr val="FDBD22"/>
                </a:solidFill>
              </a:rPr>
              <a:t>Tools</a:t>
            </a:r>
            <a:r>
              <a:rPr lang="en-GB" dirty="0">
                <a:solidFill>
                  <a:srgbClr val="FDBD22"/>
                </a:solidFill>
              </a:rPr>
              <a:t>: </a:t>
            </a:r>
            <a:r>
              <a:rPr lang="de-DE" dirty="0"/>
              <a:t>Lena nutzt CAD-Software, um visuelle Änderungen und Verbesserungen im Bericht zu entwickeln. Zusätzlich erstellt sie ein professionelles Portfolio auf ihrer neu gestalteten, jedoch einfachen Website, welche Musterberichte und visuelle Darstellungen von potenziellen Verbesserungen präsentiert.</a:t>
            </a:r>
            <a:endParaRPr lang="en-US"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123415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283937"/>
            <a:ext cx="10285312" cy="3849918"/>
          </a:xfrm>
        </p:spPr>
        <p:txBody>
          <a:bodyPr/>
          <a:lstStyle/>
          <a:p>
            <a:r>
              <a:rPr lang="en-GB" sz="2200" b="1" dirty="0">
                <a:solidFill>
                  <a:srgbClr val="D9552F"/>
                </a:solidFill>
              </a:rPr>
              <a:t>4. </a:t>
            </a:r>
            <a:r>
              <a:rPr lang="de-DE" sz="2200" b="1" dirty="0">
                <a:solidFill>
                  <a:srgbClr val="D9552F"/>
                </a:solidFill>
              </a:rPr>
              <a:t>Entwickle das MVP: Optimierung der MVP-Entwicklung für Access Urban</a:t>
            </a:r>
          </a:p>
          <a:p>
            <a:pPr marL="0" indent="0"/>
            <a:r>
              <a:rPr lang="de-DE" sz="2200" dirty="0"/>
              <a:t>Lena muss Beziehungen zu öffentlichen Behörden aufbauen, die für die Einhaltung von Barrierefreiheitsstandards und die Vergabe von öffentlichen Infrastrukturprojekten verantwortlich sind.</a:t>
            </a:r>
          </a:p>
          <a:p>
            <a:pPr marL="0" indent="0"/>
            <a:r>
              <a:rPr lang="de-DE" sz="2200" b="1" dirty="0">
                <a:solidFill>
                  <a:srgbClr val="FFC000"/>
                </a:solidFill>
              </a:rPr>
              <a:t>Bewusstsein schaffen:</a:t>
            </a:r>
            <a:r>
              <a:rPr lang="de-DE" sz="2200" dirty="0">
                <a:solidFill>
                  <a:srgbClr val="FFC000"/>
                </a:solidFill>
              </a:rPr>
              <a:t> </a:t>
            </a:r>
            <a:r>
              <a:rPr lang="de-DE" sz="2200" dirty="0"/>
              <a:t>Lena nimmt aktiv an Stadtratsversammlungen, öffentlichen Planungsveranstaltungen und Workshops zur Stadtentwicklung teil. Sie bringt ihre persönlichen Erfahrungen ein, bietet konstruktives Feedback zu vorgeschlagenen Plänen und baut sich so nach und nach den Ruf als fachkundige und leidenschaftliche Fürsprecherin für Barrierefreiheit auf.</a:t>
            </a:r>
          </a:p>
          <a:p>
            <a:pPr marL="0" indent="0"/>
            <a:r>
              <a:rPr lang="de-DE" sz="2200" b="1" dirty="0"/>
              <a:t>Barrieren überwinden:</a:t>
            </a:r>
            <a:r>
              <a:rPr lang="de-DE" sz="2200" dirty="0"/>
              <a:t> Lena könnte eine Crowdfunding-Kampagne in Betracht ziehen. Sie kann ihr Projekt direkt potenziellen Nutzer*</a:t>
            </a:r>
            <a:r>
              <a:rPr lang="de-DE" sz="2200" i="1" dirty="0"/>
              <a:t>innen und Unterstützer*</a:t>
            </a:r>
            <a:r>
              <a:rPr lang="de-DE" sz="2200" dirty="0"/>
              <a:t>innen präsentieren, die ihre Mission verstehen und schätzen.</a:t>
            </a:r>
            <a:endParaRPr lang="en-GB" sz="2200" i="1" dirty="0"/>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311971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7619-D006-67BA-8342-75E9CAE022D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52D9C78-AE8B-41C3-82A2-77515DCC0B73}"/>
              </a:ext>
            </a:extLst>
          </p:cNvPr>
          <p:cNvSpPr>
            <a:spLocks noGrp="1"/>
          </p:cNvSpPr>
          <p:nvPr>
            <p:ph type="body" sz="quarter" idx="18"/>
          </p:nvPr>
        </p:nvSpPr>
        <p:spPr>
          <a:xfrm>
            <a:off x="579912" y="1522896"/>
            <a:ext cx="10507908" cy="3849918"/>
          </a:xfrm>
        </p:spPr>
        <p:txBody>
          <a:bodyPr/>
          <a:lstStyle/>
          <a:p>
            <a:r>
              <a:rPr lang="en-GB" sz="2200" b="1" dirty="0">
                <a:solidFill>
                  <a:srgbClr val="D9552F"/>
                </a:solidFill>
              </a:rPr>
              <a:t>4. </a:t>
            </a:r>
            <a:r>
              <a:rPr lang="de-DE" sz="2200" b="1" dirty="0">
                <a:solidFill>
                  <a:srgbClr val="D9552F"/>
                </a:solidFill>
              </a:rPr>
              <a:t>Entwickle das MVP: Optimierung der MVP-Entwicklung für Access Urban</a:t>
            </a:r>
          </a:p>
          <a:p>
            <a:pPr marL="0" indent="0"/>
            <a:r>
              <a:rPr lang="de-DE" sz="2200" b="1" dirty="0">
                <a:solidFill>
                  <a:srgbClr val="FFC000"/>
                </a:solidFill>
              </a:rPr>
              <a:t>Angebot eines Pilot-Audits:</a:t>
            </a:r>
            <a:r>
              <a:rPr lang="de-DE" sz="2200" dirty="0">
                <a:solidFill>
                  <a:srgbClr val="FFC000"/>
                </a:solidFill>
              </a:rPr>
              <a:t> </a:t>
            </a:r>
            <a:r>
              <a:rPr lang="de-DE" sz="2200" dirty="0"/>
              <a:t>Lena wendet sich an die Bibliotheksleitung und lokale Regierungsvertreter*innen, die für die Instandhaltung öffentlicher Gebäude zuständig sind, mit einem Vorschlag für ein kostenloses Barrierefreiheits-Audit einer alten Bibliothek in ihrer Gemeinde. Sie stellt dies als Win-win-Situation dar: Die Bibliothek erhält wertvolle Einblicke und Empfehlungen ohne Kosten, und Lena gewinnt ein Vorzeigeprojekt für ihr Portfolio.</a:t>
            </a:r>
          </a:p>
          <a:p>
            <a:pPr marL="0" indent="0"/>
            <a:r>
              <a:rPr lang="de-DE" sz="2200" b="1" dirty="0"/>
              <a:t>Barrieren überwinden:</a:t>
            </a:r>
            <a:r>
              <a:rPr lang="de-DE" sz="2200" dirty="0"/>
              <a:t> Lenas Audits gehen über bloße Einhaltung von Vorschriften hinaus; sie enthalten praxisnahe Nutzungsverbesserungen, die auf gelebten Erfahrungen basieren, und heben ihre Dienstleistungen von konventionellen Beratungen ab. Ihr Arbeitsstil zeichnet sich durch Zusammenarbeit mit Kund*innen aus, bei der Lösungen gemeinsam entwickelt werden, um wirklich inklusive und effektive Ergebnisse zu erzielen.</a:t>
            </a:r>
            <a:endParaRPr lang="en-GB" sz="2200" i="1" dirty="0">
              <a:solidFill>
                <a:srgbClr val="D9552F"/>
              </a:solidFill>
            </a:endParaRPr>
          </a:p>
        </p:txBody>
      </p:sp>
      <p:sp>
        <p:nvSpPr>
          <p:cNvPr id="2" name="Freeform 1">
            <a:extLst>
              <a:ext uri="{FF2B5EF4-FFF2-40B4-BE49-F238E27FC236}">
                <a16:creationId xmlns:a16="http://schemas.microsoft.com/office/drawing/2014/main" id="{2BC66CFA-AFDE-837C-A570-A61EB913BD36}"/>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4D93F1CA-8ADE-CF4C-5388-194F83A564D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9A1FF3BE-7AEC-F912-9D0D-AC3CEE60BAB3}"/>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28A5E0E5-01FB-7653-1DB3-017175E995F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27CC17A1-B53B-8AC2-DE5D-BD8B7F02286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060184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1" y="1398407"/>
            <a:ext cx="10490859" cy="3849918"/>
          </a:xfrm>
        </p:spPr>
        <p:txBody>
          <a:bodyPr/>
          <a:lstStyle/>
          <a:p>
            <a:r>
              <a:rPr lang="en-GB" sz="2200" b="1" dirty="0">
                <a:solidFill>
                  <a:srgbClr val="D9552F"/>
                </a:solidFill>
              </a:rPr>
              <a:t>4. </a:t>
            </a:r>
            <a:r>
              <a:rPr lang="en-GB" sz="2200" b="1" dirty="0" err="1">
                <a:solidFill>
                  <a:srgbClr val="D9552F"/>
                </a:solidFill>
              </a:rPr>
              <a:t>Skalierung</a:t>
            </a:r>
            <a:r>
              <a:rPr lang="en-GB" sz="2200" b="1" dirty="0">
                <a:solidFill>
                  <a:srgbClr val="D9552F"/>
                </a:solidFill>
              </a:rPr>
              <a:t> des MVP:</a:t>
            </a:r>
          </a:p>
          <a:p>
            <a:pPr marL="0" indent="0"/>
            <a:r>
              <a:rPr lang="en-GB" sz="2200" b="1" dirty="0" err="1">
                <a:solidFill>
                  <a:srgbClr val="FDBD22"/>
                </a:solidFill>
              </a:rPr>
              <a:t>Umfang</a:t>
            </a:r>
            <a:r>
              <a:rPr lang="en-GB" sz="2200" b="1" dirty="0">
                <a:solidFill>
                  <a:srgbClr val="FDBD22"/>
                </a:solidFill>
              </a:rPr>
              <a:t> und </a:t>
            </a:r>
            <a:r>
              <a:rPr lang="en-GB" sz="2200" b="1" dirty="0" err="1">
                <a:solidFill>
                  <a:srgbClr val="FDBD22"/>
                </a:solidFill>
              </a:rPr>
              <a:t>Skalierung</a:t>
            </a:r>
            <a:r>
              <a:rPr lang="en-GB" sz="2200" dirty="0">
                <a:solidFill>
                  <a:srgbClr val="FDBD22"/>
                </a:solidFill>
              </a:rPr>
              <a:t>: </a:t>
            </a:r>
            <a:r>
              <a:rPr lang="de-DE" sz="2200" dirty="0"/>
              <a:t>Lena wählt ein bis drei Pilotprojekte aus, um die Handhabbarkeit sicherzustellen und Qualität zu gewährleisten. Sie entscheidet sich für Projekte, die sich in Umfang und Komplexität unterscheiden, wie z. B. ein kleiner öffentlicher Park, ein Gemeindezentrum und eine private Baustelle, die renoviert wird.</a:t>
            </a:r>
          </a:p>
          <a:p>
            <a:pPr marL="0" indent="0"/>
            <a:r>
              <a:rPr lang="de-DE" sz="2200" b="1" dirty="0">
                <a:solidFill>
                  <a:srgbClr val="FFC000"/>
                </a:solidFill>
              </a:rPr>
              <a:t>Metriken zur Skalierung:</a:t>
            </a:r>
            <a:r>
              <a:rPr lang="de-DE" sz="2200" dirty="0">
                <a:solidFill>
                  <a:srgbClr val="FFC000"/>
                </a:solidFill>
              </a:rPr>
              <a:t> </a:t>
            </a:r>
            <a:r>
              <a:rPr lang="de-DE" sz="2200" dirty="0"/>
              <a:t>Erfolgskriterien für die Skalierung umfassen Kund*</a:t>
            </a:r>
            <a:r>
              <a:rPr lang="de-DE" sz="2200" dirty="0" err="1"/>
              <a:t>innenzufriedenheit</a:t>
            </a:r>
            <a:r>
              <a:rPr lang="de-DE" sz="2200" dirty="0"/>
              <a:t>, die Umsetzungsrate ihrer Empfehlungen und nachfolgende Empfehlungen aus den Pilotprojekten. Positive Ergebnisse validieren eine breitere Einführung ihrer Dienstleistungen.</a:t>
            </a:r>
          </a:p>
          <a:p>
            <a:pPr marL="0" indent="0"/>
            <a:r>
              <a:rPr lang="de-DE" sz="2200" b="1" dirty="0">
                <a:solidFill>
                  <a:srgbClr val="FFC000"/>
                </a:solidFill>
              </a:rPr>
              <a:t>Preisgestaltung für die Skalierung:</a:t>
            </a:r>
            <a:r>
              <a:rPr lang="de-DE" sz="2200" dirty="0">
                <a:solidFill>
                  <a:srgbClr val="FFC000"/>
                </a:solidFill>
              </a:rPr>
              <a:t> </a:t>
            </a:r>
            <a:r>
              <a:rPr lang="de-DE" sz="2200" dirty="0"/>
              <a:t>Nach den Pilotprojekten plant Lena ein gestaffeltes Preismodell, das auf dem Umfang des Projekts und der Art der Kund*innen (öffentlicher vs. privater Sektor) basiert. Dieses Modell spiegelt die Komplexität der Arbeit sowie den Nutzen wider, den es in Bezug auf Compliance, Nutzbarkeit und Verbesserung des öffentlichen Images bringt.</a:t>
            </a:r>
            <a:endParaRPr lang="en-GB" sz="2200" b="1"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998758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9912" y="1400229"/>
            <a:ext cx="10341130" cy="3849918"/>
          </a:xfrm>
        </p:spPr>
        <p:txBody>
          <a:bodyPr/>
          <a:lstStyle/>
          <a:p>
            <a:r>
              <a:rPr lang="en-GB" sz="2200" b="1" dirty="0">
                <a:solidFill>
                  <a:srgbClr val="D9552F"/>
                </a:solidFill>
              </a:rPr>
              <a:t>5. Integration von Feedback</a:t>
            </a:r>
          </a:p>
          <a:p>
            <a:pPr marL="342900" indent="-342900">
              <a:buFont typeface="Arial" panose="020B0604020202020204" pitchFamily="34" charset="0"/>
              <a:buChar char="•"/>
            </a:pPr>
            <a:r>
              <a:rPr lang="de-DE" sz="2200" b="1" dirty="0">
                <a:solidFill>
                  <a:srgbClr val="FFC000"/>
                </a:solidFill>
              </a:rPr>
              <a:t>Strukturierte Follow-</a:t>
            </a:r>
            <a:r>
              <a:rPr lang="de-DE" sz="2200" b="1" dirty="0" err="1">
                <a:solidFill>
                  <a:srgbClr val="FFC000"/>
                </a:solidFill>
              </a:rPr>
              <a:t>up</a:t>
            </a:r>
            <a:r>
              <a:rPr lang="de-DE" sz="2200" b="1" dirty="0">
                <a:solidFill>
                  <a:srgbClr val="FFC000"/>
                </a:solidFill>
              </a:rPr>
              <a:t>-Meetings:</a:t>
            </a:r>
            <a:r>
              <a:rPr lang="de-DE" sz="2200" dirty="0">
                <a:solidFill>
                  <a:srgbClr val="FFC000"/>
                </a:solidFill>
              </a:rPr>
              <a:t> </a:t>
            </a:r>
            <a:r>
              <a:rPr lang="de-DE" sz="2200" dirty="0"/>
              <a:t>Lena plant Nachbesprechungen mit allen Stakeholder</a:t>
            </a:r>
            <a:r>
              <a:rPr lang="de-DE" sz="2200" i="1" dirty="0"/>
              <a:t>innen nach der Umsetzung ihrer Empfehlungen. Diese Meetings dienen dazu, die Meinung der Kund</a:t>
            </a:r>
            <a:r>
              <a:rPr lang="de-DE" sz="2200" dirty="0"/>
              <a:t>innen über die Auswirkungen des Barrierefreiheitsaudits zu ermitteln, Herausforderungen zu diskutieren und die allgemeine Zufriedenheit zu bewerten.</a:t>
            </a:r>
          </a:p>
          <a:p>
            <a:pPr marL="342900" indent="-342900">
              <a:buFont typeface="Arial" panose="020B0604020202020204" pitchFamily="34" charset="0"/>
              <a:buChar char="•"/>
            </a:pPr>
            <a:r>
              <a:rPr lang="de-DE" sz="2200" b="1" dirty="0">
                <a:solidFill>
                  <a:srgbClr val="FFC000"/>
                </a:solidFill>
              </a:rPr>
              <a:t>Digitale Umfragen:</a:t>
            </a:r>
            <a:r>
              <a:rPr lang="de-DE" sz="2200" dirty="0">
                <a:solidFill>
                  <a:srgbClr val="FFC000"/>
                </a:solidFill>
              </a:rPr>
              <a:t> </a:t>
            </a:r>
            <a:r>
              <a:rPr lang="de-DE" sz="2200" dirty="0"/>
              <a:t>Lena erstellt und verteilt digitale Umfragen an eine breitere Zielgruppe, darunter Bibliotheksnutzer*innen und Mitarbeitende, um spezifisches Feedback zu verschiedenen Aspekten der empfohlenen Barrierefreiheitsverbesserungen und zum Auditprozess selbst zu sammeln.</a:t>
            </a:r>
          </a:p>
          <a:p>
            <a:pPr marL="342900" indent="-342900">
              <a:buFont typeface="Arial" panose="020B0604020202020204" pitchFamily="34" charset="0"/>
              <a:buChar char="•"/>
            </a:pPr>
            <a:r>
              <a:rPr lang="de-DE" sz="2200" b="1" dirty="0">
                <a:solidFill>
                  <a:srgbClr val="FFC000"/>
                </a:solidFill>
              </a:rPr>
              <a:t>Sammeln von Testimonials:</a:t>
            </a:r>
            <a:r>
              <a:rPr lang="de-DE" sz="2200" dirty="0">
                <a:solidFill>
                  <a:srgbClr val="FFC000"/>
                </a:solidFill>
              </a:rPr>
              <a:t> </a:t>
            </a:r>
            <a:r>
              <a:rPr lang="de-DE" sz="2200" dirty="0"/>
              <a:t>Wenn Kund*</a:t>
            </a:r>
            <a:r>
              <a:rPr lang="de-DE" sz="2200" i="1" dirty="0"/>
              <a:t>innen mit den Ergebnissen zufrieden sind, bittet Lena um schriftliche oder Video-Testimonials, die für Marketingzwecke verwendet werden können, um Vertrauen bei potenziellen Kund</a:t>
            </a:r>
            <a:r>
              <a:rPr lang="de-DE" sz="2200" dirty="0"/>
              <a:t>innen aufzubauen.</a:t>
            </a:r>
            <a:endParaRPr lang="en-GB" sz="2200" dirty="0">
              <a:solidFill>
                <a:srgbClr val="D9552F"/>
              </a:solidFill>
            </a:endParaRPr>
          </a:p>
        </p:txBody>
      </p:sp>
      <p:sp>
        <p:nvSpPr>
          <p:cNvPr id="2" name="Freeform 1">
            <a:extLst>
              <a:ext uri="{FF2B5EF4-FFF2-40B4-BE49-F238E27FC236}">
                <a16:creationId xmlns:a16="http://schemas.microsoft.com/office/drawing/2014/main" id="{7B83FC6B-9FCD-D7A3-CB13-234D96458BFD}"/>
              </a:ext>
            </a:extLst>
          </p:cNvPr>
          <p:cNvSpPr/>
          <p:nvPr/>
        </p:nvSpPr>
        <p:spPr>
          <a:xfrm>
            <a:off x="-1" y="390720"/>
            <a:ext cx="885775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70228" y="518803"/>
            <a:ext cx="9632553" cy="803654"/>
          </a:xfrm>
        </p:spPr>
        <p:txBody>
          <a:bodyPr/>
          <a:lstStyle/>
          <a:p>
            <a:r>
              <a:rPr lang="de-DE" b="1" dirty="0">
                <a:solidFill>
                  <a:schemeClr val="bg1"/>
                </a:solidFill>
              </a:rPr>
              <a:t>BEISPIEL: Erstellung deines MVP</a:t>
            </a:r>
            <a:endParaRPr lang="en-US" dirty="0">
              <a:solidFill>
                <a:schemeClr val="bg1"/>
              </a:solidFill>
            </a:endParaRPr>
          </a:p>
        </p:txBody>
      </p:sp>
      <p:grpSp>
        <p:nvGrpSpPr>
          <p:cNvPr id="3" name="Group 2">
            <a:extLst>
              <a:ext uri="{FF2B5EF4-FFF2-40B4-BE49-F238E27FC236}">
                <a16:creationId xmlns:a16="http://schemas.microsoft.com/office/drawing/2014/main" id="{2C4EC144-47DA-0709-23C2-F5BE94683155}"/>
              </a:ext>
            </a:extLst>
          </p:cNvPr>
          <p:cNvGrpSpPr/>
          <p:nvPr/>
        </p:nvGrpSpPr>
        <p:grpSpPr>
          <a:xfrm rot="10800000">
            <a:off x="8721853" y="250966"/>
            <a:ext cx="1487826" cy="1083162"/>
            <a:chOff x="3400450" y="986392"/>
            <a:chExt cx="1487826" cy="1083162"/>
          </a:xfrm>
        </p:grpSpPr>
        <p:sp>
          <p:nvSpPr>
            <p:cNvPr id="7" name="Freeform 9">
              <a:extLst>
                <a:ext uri="{FF2B5EF4-FFF2-40B4-BE49-F238E27FC236}">
                  <a16:creationId xmlns:a16="http://schemas.microsoft.com/office/drawing/2014/main" id="{852C25A7-1A3F-5B2B-3281-CECD83F930F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6FDFF2BA-F375-6A10-17DE-D6D4B31CFFA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767618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7894-A5D9-1EC1-E3B1-C1D9B8F064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6932C7-CC75-880F-3FCD-EE77D0DC5B35}"/>
              </a:ext>
            </a:extLst>
          </p:cNvPr>
          <p:cNvSpPr>
            <a:spLocks noGrp="1"/>
          </p:cNvSpPr>
          <p:nvPr>
            <p:ph type="body" sz="quarter" idx="18"/>
          </p:nvPr>
        </p:nvSpPr>
        <p:spPr>
          <a:xfrm>
            <a:off x="819830" y="1313653"/>
            <a:ext cx="4827935" cy="4422967"/>
          </a:xfrm>
          <a:ln>
            <a:solidFill>
              <a:srgbClr val="D9552F"/>
            </a:solidFill>
          </a:ln>
        </p:spPr>
        <p:txBody>
          <a:bodyPr/>
          <a:lstStyle/>
          <a:p>
            <a:pPr marL="0" indent="0"/>
            <a:r>
              <a:rPr lang="en-GB" sz="2000" b="1" dirty="0" err="1">
                <a:solidFill>
                  <a:srgbClr val="D9552F"/>
                </a:solidFill>
              </a:rPr>
              <a:t>Vorteile</a:t>
            </a:r>
            <a:r>
              <a:rPr lang="en-GB" sz="2000" dirty="0">
                <a:solidFill>
                  <a:srgbClr val="D9552F"/>
                </a:solidFill>
              </a:rPr>
              <a:t>:</a:t>
            </a:r>
          </a:p>
          <a:p>
            <a:pPr>
              <a:buFont typeface="Arial" panose="020B0604020202020204" pitchFamily="34" charset="0"/>
              <a:buChar char="•"/>
            </a:pPr>
            <a:r>
              <a:rPr lang="de-DE" sz="2000" b="1" dirty="0"/>
              <a:t>Authentische Einblicke: </a:t>
            </a:r>
            <a:r>
              <a:rPr lang="de-DE" sz="2000" dirty="0"/>
              <a:t>Lenas persönliche Erfahrung mit Mobilitätseinschränkungen verschafft ihr wertvolle Einblicke in die Bedürfnisse hinsichtlich Barrierefreiheit. Dadurch sind ihre Serviceangebote von Natur aus </a:t>
            </a:r>
            <a:r>
              <a:rPr lang="de-DE" sz="2000" dirty="0" err="1"/>
              <a:t>benutzer</a:t>
            </a:r>
            <a:r>
              <a:rPr lang="de-DE" sz="2000" dirty="0"/>
              <a:t>*innenorientiert und einfühlsam.</a:t>
            </a:r>
          </a:p>
          <a:p>
            <a:pPr>
              <a:buFont typeface="Arial" panose="020B0604020202020204" pitchFamily="34" charset="0"/>
              <a:buChar char="•"/>
            </a:pPr>
            <a:r>
              <a:rPr lang="de-DE" sz="2000" b="1" dirty="0"/>
              <a:t>Vertrauen in der Community: </a:t>
            </a:r>
            <a:r>
              <a:rPr lang="de-DE" sz="2000" dirty="0"/>
              <a:t>Ihr Status als Mitglied der Community von Menschen mit Behinderungen schafft sofortiges Vertrauen und baut eine enge Beziehung zu ihrer Zielgruppe auf, was offeneres Feedback erleichtert.</a:t>
            </a:r>
            <a:endParaRPr lang="en-GB" sz="2000" dirty="0">
              <a:solidFill>
                <a:srgbClr val="D9552F"/>
              </a:solidFill>
            </a:endParaRPr>
          </a:p>
        </p:txBody>
      </p:sp>
      <p:sp>
        <p:nvSpPr>
          <p:cNvPr id="2" name="Freeform 1">
            <a:extLst>
              <a:ext uri="{FF2B5EF4-FFF2-40B4-BE49-F238E27FC236}">
                <a16:creationId xmlns:a16="http://schemas.microsoft.com/office/drawing/2014/main" id="{BBCC7B46-C905-A660-01E6-93F57C307AAD}"/>
              </a:ext>
            </a:extLst>
          </p:cNvPr>
          <p:cNvSpPr/>
          <p:nvPr/>
        </p:nvSpPr>
        <p:spPr>
          <a:xfrm>
            <a:off x="-1" y="390720"/>
            <a:ext cx="1066391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404B1D6-A3B0-6411-B33A-6AD496523514}"/>
              </a:ext>
            </a:extLst>
          </p:cNvPr>
          <p:cNvSpPr>
            <a:spLocks noGrp="1"/>
          </p:cNvSpPr>
          <p:nvPr>
            <p:ph type="body" sz="quarter" idx="16"/>
          </p:nvPr>
        </p:nvSpPr>
        <p:spPr>
          <a:xfrm>
            <a:off x="137707" y="454761"/>
            <a:ext cx="10388504" cy="803654"/>
          </a:xfrm>
        </p:spPr>
        <p:txBody>
          <a:bodyPr/>
          <a:lstStyle/>
          <a:p>
            <a:r>
              <a:rPr lang="de-DE" b="1" dirty="0">
                <a:solidFill>
                  <a:schemeClr val="bg1"/>
                </a:solidFill>
              </a:rPr>
              <a:t>BEISPIEL: Erstellung deines MVP </a:t>
            </a:r>
            <a:endParaRPr lang="en-US" dirty="0">
              <a:solidFill>
                <a:schemeClr val="bg1"/>
              </a:solidFill>
            </a:endParaRPr>
          </a:p>
        </p:txBody>
      </p:sp>
      <p:grpSp>
        <p:nvGrpSpPr>
          <p:cNvPr id="3" name="Group 2">
            <a:extLst>
              <a:ext uri="{FF2B5EF4-FFF2-40B4-BE49-F238E27FC236}">
                <a16:creationId xmlns:a16="http://schemas.microsoft.com/office/drawing/2014/main" id="{9D954BEB-DFEC-BBFF-1F33-5048B7A7ABB8}"/>
              </a:ext>
            </a:extLst>
          </p:cNvPr>
          <p:cNvGrpSpPr/>
          <p:nvPr/>
        </p:nvGrpSpPr>
        <p:grpSpPr>
          <a:xfrm rot="10800000">
            <a:off x="10663918" y="239294"/>
            <a:ext cx="1487826" cy="1083162"/>
            <a:chOff x="3400450" y="986392"/>
            <a:chExt cx="1487826" cy="1083162"/>
          </a:xfrm>
        </p:grpSpPr>
        <p:sp>
          <p:nvSpPr>
            <p:cNvPr id="7" name="Freeform 9">
              <a:extLst>
                <a:ext uri="{FF2B5EF4-FFF2-40B4-BE49-F238E27FC236}">
                  <a16:creationId xmlns:a16="http://schemas.microsoft.com/office/drawing/2014/main" id="{A8E00F59-72AF-E84E-073B-E5739BEA8F9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22"/>
            </a:solidFill>
            <a:ln w="8971" cap="flat">
              <a:noFill/>
              <a:prstDash val="solid"/>
              <a:miter/>
            </a:ln>
          </p:spPr>
          <p:txBody>
            <a:bodyPr rtlCol="0" anchor="ctr"/>
            <a:lstStyle/>
            <a:p>
              <a:endParaRPr lang="en-US"/>
            </a:p>
          </p:txBody>
        </p:sp>
        <p:sp>
          <p:nvSpPr>
            <p:cNvPr id="8" name="Freeform 10">
              <a:extLst>
                <a:ext uri="{FF2B5EF4-FFF2-40B4-BE49-F238E27FC236}">
                  <a16:creationId xmlns:a16="http://schemas.microsoft.com/office/drawing/2014/main" id="{19711135-7216-0EE6-8560-1601B464028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sp>
        <p:nvSpPr>
          <p:cNvPr id="6" name="Text Placeholder 4">
            <a:extLst>
              <a:ext uri="{FF2B5EF4-FFF2-40B4-BE49-F238E27FC236}">
                <a16:creationId xmlns:a16="http://schemas.microsoft.com/office/drawing/2014/main" id="{64EC5387-DC3F-EAAC-E7FB-BC6E7B45C85B}"/>
              </a:ext>
            </a:extLst>
          </p:cNvPr>
          <p:cNvSpPr txBox="1">
            <a:spLocks/>
          </p:cNvSpPr>
          <p:nvPr/>
        </p:nvSpPr>
        <p:spPr>
          <a:xfrm>
            <a:off x="5785473" y="1313653"/>
            <a:ext cx="4998446" cy="4422967"/>
          </a:xfrm>
          <a:prstGeom prst="rect">
            <a:avLst/>
          </a:prstGeom>
          <a:ln>
            <a:solidFill>
              <a:srgbClr val="D9552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sz="2000" b="1" dirty="0" err="1">
                <a:solidFill>
                  <a:srgbClr val="D9552F"/>
                </a:solidFill>
              </a:rPr>
              <a:t>Herausforderungen</a:t>
            </a:r>
            <a:r>
              <a:rPr lang="en-GB" sz="2000" dirty="0">
                <a:solidFill>
                  <a:srgbClr val="D9552F"/>
                </a:solidFill>
              </a:rPr>
              <a:t>:</a:t>
            </a:r>
          </a:p>
          <a:p>
            <a:pPr marL="342900" indent="-342900">
              <a:buFont typeface="Arial" panose="020B0604020202020204" pitchFamily="34" charset="0"/>
              <a:buChar char="•"/>
            </a:pPr>
            <a:r>
              <a:rPr lang="de-DE" sz="2000" b="1" dirty="0"/>
              <a:t>Vorurteile bei der Finanzierung: </a:t>
            </a:r>
            <a:r>
              <a:rPr lang="de-DE" sz="2000" dirty="0"/>
              <a:t>Sie stößt auf Vorurteile von potenziellen Investor*innen, die Lenas Fähigkeiten aufgrund ihrer Behinderung unterschätzen könnten, was ihre Möglichkeiten einschränkt, anfängliche Finanzierungen zu sichern.</a:t>
            </a:r>
          </a:p>
          <a:p>
            <a:pPr marL="342900" indent="-342900">
              <a:buFont typeface="Arial" panose="020B0604020202020204" pitchFamily="34" charset="0"/>
              <a:buChar char="•"/>
            </a:pPr>
            <a:r>
              <a:rPr lang="de-DE" sz="2000" b="1" dirty="0"/>
              <a:t>Ressourcenbeschränkungen: </a:t>
            </a:r>
            <a:r>
              <a:rPr lang="de-DE" sz="2000" dirty="0"/>
              <a:t>Eingeschränkter Zugang zu bestimmten Netzwerken und Möglichkeiten, die für nicht-behinderte Kolleg*innen selbstverständlich sind, beeinträchtigt ihre Sichtbarkeit und Partnerschaften in der Anfangsphase.</a:t>
            </a:r>
            <a:endParaRPr lang="en-GB" sz="2000" dirty="0"/>
          </a:p>
        </p:txBody>
      </p:sp>
    </p:spTree>
    <p:extLst>
      <p:ext uri="{BB962C8B-B14F-4D97-AF65-F5344CB8AC3E}">
        <p14:creationId xmlns:p14="http://schemas.microsoft.com/office/powerpoint/2010/main" val="2009731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5653785" cy="3066422"/>
          </a:xfrm>
        </p:spPr>
        <p:txBody>
          <a:bodyPr>
            <a:normAutofit/>
          </a:bodyPr>
          <a:lstStyle/>
          <a:p>
            <a:r>
              <a:rPr lang="en-GB" dirty="0" err="1"/>
              <a:t>Weiterentwicklung</a:t>
            </a:r>
            <a:r>
              <a:rPr lang="en-GB" dirty="0"/>
              <a:t> </a:t>
            </a:r>
            <a:r>
              <a:rPr lang="en-GB" dirty="0" err="1"/>
              <a:t>Ihrer</a:t>
            </a:r>
            <a:r>
              <a:rPr lang="en-GB" dirty="0"/>
              <a:t> </a:t>
            </a:r>
            <a:r>
              <a:rPr lang="en-GB" dirty="0" err="1"/>
              <a:t>validierten</a:t>
            </a:r>
            <a:r>
              <a:rPr lang="en-GB" dirty="0"/>
              <a:t> Idee</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822393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12808"/>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54919" y="518861"/>
            <a:ext cx="9632553" cy="803654"/>
          </a:xfrm>
        </p:spPr>
        <p:txBody>
          <a:bodyPr/>
          <a:lstStyle/>
          <a:p>
            <a:r>
              <a:rPr lang="en-IE" b="1" dirty="0" err="1">
                <a:solidFill>
                  <a:schemeClr val="bg1"/>
                </a:solidFill>
              </a:rPr>
              <a:t>Nächste</a:t>
            </a:r>
            <a:r>
              <a:rPr lang="en-IE" b="1" dirty="0">
                <a:solidFill>
                  <a:schemeClr val="bg1"/>
                </a:solidFill>
              </a:rPr>
              <a:t> </a:t>
            </a:r>
            <a:r>
              <a:rPr lang="en-IE" b="1" dirty="0" err="1">
                <a:solidFill>
                  <a:schemeClr val="bg1"/>
                </a:solidFill>
              </a:rPr>
              <a:t>Schritte</a:t>
            </a:r>
            <a:endParaRPr lang="en-GB" sz="600" b="1" dirty="0"/>
          </a:p>
          <a:p>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3582838" y="1241800"/>
            <a:ext cx="7125419" cy="4832092"/>
          </a:xfrm>
          <a:prstGeom prst="rect">
            <a:avLst/>
          </a:prstGeom>
          <a:noFill/>
        </p:spPr>
        <p:txBody>
          <a:bodyPr wrap="square">
            <a:spAutoFit/>
          </a:bodyPr>
          <a:lstStyle/>
          <a:p>
            <a:pPr algn="just"/>
            <a:r>
              <a:rPr lang="de-DE" sz="2200" dirty="0">
                <a:solidFill>
                  <a:srgbClr val="595959"/>
                </a:solidFill>
              </a:rPr>
              <a:t>Nach der erfolgreichen Entwicklung einer Machbarkeitsstudie und dem Testen deines Minimum Viable Products (MVP) hast du wertvolle Einblicke in die Marktbedürfnisse und das Potenzial deines Produkts oder deiner Dienstleistung gewonnen. </a:t>
            </a:r>
            <a:r>
              <a:rPr lang="de-DE" sz="2200" b="1" dirty="0">
                <a:solidFill>
                  <a:srgbClr val="595959"/>
                </a:solidFill>
              </a:rPr>
              <a:t>Diese erste Validierung ist entscheidend, aber erst der Anfang.</a:t>
            </a:r>
          </a:p>
          <a:p>
            <a:pPr algn="just"/>
            <a:endParaRPr lang="de-DE" sz="2200" b="1" dirty="0">
              <a:solidFill>
                <a:srgbClr val="595959"/>
              </a:solidFill>
            </a:endParaRPr>
          </a:p>
          <a:p>
            <a:pPr algn="just"/>
            <a:r>
              <a:rPr lang="de-DE" sz="2200" dirty="0">
                <a:solidFill>
                  <a:srgbClr val="595959"/>
                </a:solidFill>
              </a:rPr>
              <a:t>Jetzt ist es an der Zeit, den Schwung und die Erkenntnisse aus deinem MVP zu nutzen, um deine Abläufe zu skalieren, dein Angebot zu erweitern und dein Unternehmen zu starten. Die nächsten Schritte beinhalten den Ausbau der soliden Grundlage, die du geschaffen hast, die Ansprache breiterer Märkte und die Implementierung robuster Systeme, die ein nachhaltiges Wachstum unterstützen.</a:t>
            </a:r>
            <a:endParaRPr lang="en-GB" sz="2200" dirty="0"/>
          </a:p>
        </p:txBody>
      </p:sp>
      <p:pic>
        <p:nvPicPr>
          <p:cNvPr id="5" name="Picture 4" descr="Big and small arrows">
            <a:extLst>
              <a:ext uri="{FF2B5EF4-FFF2-40B4-BE49-F238E27FC236}">
                <a16:creationId xmlns:a16="http://schemas.microsoft.com/office/drawing/2014/main" id="{5B42DD9B-D358-4DFE-D33F-00C0BC4C437D}"/>
              </a:ext>
            </a:extLst>
          </p:cNvPr>
          <p:cNvPicPr>
            <a:picLocks noChangeAspect="1"/>
          </p:cNvPicPr>
          <p:nvPr/>
        </p:nvPicPr>
        <p:blipFill>
          <a:blip r:embed="rId2"/>
          <a:srcRect l="19395" t="2684" r="31328"/>
          <a:stretch/>
        </p:blipFill>
        <p:spPr>
          <a:xfrm>
            <a:off x="546340" y="1578634"/>
            <a:ext cx="2810840" cy="3700732"/>
          </a:xfrm>
          <a:prstGeom prst="rect">
            <a:avLst/>
          </a:prstGeom>
        </p:spPr>
      </p:pic>
    </p:spTree>
    <p:extLst>
      <p:ext uri="{BB962C8B-B14F-4D97-AF65-F5344CB8AC3E}">
        <p14:creationId xmlns:p14="http://schemas.microsoft.com/office/powerpoint/2010/main" val="49269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Was </a:t>
            </a:r>
            <a:r>
              <a:rPr lang="en-IE" b="1" dirty="0" err="1">
                <a:solidFill>
                  <a:schemeClr val="bg1"/>
                </a:solidFill>
              </a:rPr>
              <a:t>wir</a:t>
            </a:r>
            <a:r>
              <a:rPr lang="en-IE" b="1" dirty="0">
                <a:solidFill>
                  <a:schemeClr val="bg1"/>
                </a:solidFill>
              </a:rPr>
              <a:t> </a:t>
            </a:r>
            <a:r>
              <a:rPr lang="en-IE" b="1" dirty="0" err="1">
                <a:solidFill>
                  <a:schemeClr val="bg1"/>
                </a:solidFill>
              </a:rPr>
              <a:t>bisher</a:t>
            </a:r>
            <a:r>
              <a:rPr lang="en-IE" b="1" dirty="0">
                <a:solidFill>
                  <a:schemeClr val="bg1"/>
                </a:solidFill>
              </a:rPr>
              <a:t> </a:t>
            </a:r>
            <a:r>
              <a:rPr lang="en-IE" b="1" dirty="0" err="1">
                <a:solidFill>
                  <a:schemeClr val="bg1"/>
                </a:solidFill>
              </a:rPr>
              <a:t>wissen</a:t>
            </a:r>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575689" y="1548307"/>
            <a:ext cx="10413440" cy="4154984"/>
          </a:xfrm>
          <a:prstGeom prst="rect">
            <a:avLst/>
          </a:prstGeom>
          <a:noFill/>
        </p:spPr>
        <p:txBody>
          <a:bodyPr wrap="square" rtlCol="0">
            <a:spAutoFit/>
          </a:bodyPr>
          <a:lstStyle/>
          <a:p>
            <a:r>
              <a:rPr lang="de-DE" sz="2200" dirty="0">
                <a:solidFill>
                  <a:srgbClr val="595959"/>
                </a:solidFill>
              </a:rPr>
              <a:t>Wir haben alle Rückmeldungen zu unserem MVP gesammelt und analysiert, einschließlich qualitativer Erkenntnisse aus Kund*</a:t>
            </a:r>
            <a:r>
              <a:rPr lang="de-DE" sz="2200" dirty="0" err="1">
                <a:solidFill>
                  <a:srgbClr val="595959"/>
                </a:solidFill>
              </a:rPr>
              <a:t>inneninteraktionen</a:t>
            </a:r>
            <a:r>
              <a:rPr lang="de-DE" sz="2200" dirty="0">
                <a:solidFill>
                  <a:srgbClr val="595959"/>
                </a:solidFill>
              </a:rPr>
              <a:t> sowie quantitativer Daten wie Produktionskosten, Input von Dienstleistungen und Verkaufszahlen.</a:t>
            </a:r>
            <a:r>
              <a:rPr lang="en-GB" sz="2200" dirty="0">
                <a:solidFill>
                  <a:srgbClr val="595959"/>
                </a:solidFill>
              </a:rPr>
              <a:t> </a:t>
            </a:r>
          </a:p>
          <a:p>
            <a:endParaRPr lang="en-GB" sz="2200" dirty="0">
              <a:solidFill>
                <a:srgbClr val="595959"/>
              </a:solidFill>
            </a:endParaRPr>
          </a:p>
          <a:p>
            <a:pPr marL="285750" indent="-285750">
              <a:buFont typeface="Arial" panose="020B0604020202020204" pitchFamily="34" charset="0"/>
              <a:buChar char="•"/>
            </a:pPr>
            <a:r>
              <a:rPr lang="de-DE" sz="2200" dirty="0">
                <a:solidFill>
                  <a:srgbClr val="595959"/>
                </a:solidFill>
              </a:rPr>
              <a:t>Wir beginnen zu erkennen, wie unser Geschäftsmodell im Vergleich zu Branchenstandards und unseren ursprünglichen Erwartungen abschneidet. Dies ermöglicht es uns, die effektivsten Bereiche unseres Unternehmens und die Bereiche, die strategische Anpassungen erfordern, zu identifizieren. Modul 1 Abschnitt 4 bietet aufschlussreiche Einblicke in das Verständnis von Geschäftsmodellen. Haben wir das passendste Modell für unser Unternehmen gewählt? Basierend auf dem Feedback der Nutzerinnen priorisieren wir Funktionsverbesserungen und Qualitätsoptimierungen, die direkt die Benutzerinnenzufriedenheit und Produktfunktionalität steigern.</a:t>
            </a:r>
            <a:endParaRPr lang="en-GB" sz="2200" dirty="0">
              <a:solidFill>
                <a:srgbClr val="595959"/>
              </a:solidFill>
            </a:endParaRPr>
          </a:p>
        </p:txBody>
      </p:sp>
    </p:spTree>
    <p:extLst>
      <p:ext uri="{BB962C8B-B14F-4D97-AF65-F5344CB8AC3E}">
        <p14:creationId xmlns:p14="http://schemas.microsoft.com/office/powerpoint/2010/main" val="2285617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lstStyle/>
          <a:p>
            <a:r>
              <a:rPr lang="de-DE" dirty="0"/>
              <a:t>Einführung in die Validierung von Geschäftsideen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31344"/>
            <a:ext cx="1088795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a:solidFill>
                  <a:schemeClr val="bg1"/>
                </a:solidFill>
              </a:rPr>
              <a:t>Was </a:t>
            </a:r>
            <a:r>
              <a:rPr lang="en-IE" b="1" dirty="0" err="1">
                <a:solidFill>
                  <a:schemeClr val="bg1"/>
                </a:solidFill>
              </a:rPr>
              <a:t>wir</a:t>
            </a:r>
            <a:r>
              <a:rPr lang="en-IE" b="1" dirty="0">
                <a:solidFill>
                  <a:schemeClr val="bg1"/>
                </a:solidFill>
              </a:rPr>
              <a:t> </a:t>
            </a:r>
            <a:r>
              <a:rPr lang="en-IE" b="1" dirty="0" err="1">
                <a:solidFill>
                  <a:schemeClr val="bg1"/>
                </a:solidFill>
              </a:rPr>
              <a:t>bisher</a:t>
            </a:r>
            <a:r>
              <a:rPr lang="en-IE" b="1" dirty="0">
                <a:solidFill>
                  <a:schemeClr val="bg1"/>
                </a:solidFill>
              </a:rPr>
              <a:t> </a:t>
            </a:r>
            <a:r>
              <a:rPr lang="en-IE" b="1" dirty="0" err="1">
                <a:solidFill>
                  <a:schemeClr val="bg1"/>
                </a:solidFill>
              </a:rPr>
              <a:t>wissen</a:t>
            </a:r>
            <a:endParaRPr lang="en-US" b="1" dirty="0">
              <a:solidFill>
                <a:schemeClr val="bg1"/>
              </a:solidFill>
            </a:endParaRPr>
          </a:p>
          <a:p>
            <a:endParaRPr lang="en-GB" sz="600" b="1" dirty="0"/>
          </a:p>
          <a:p>
            <a:endParaRPr lang="en-US" sz="2400" dirty="0"/>
          </a:p>
        </p:txBody>
      </p:sp>
      <p:sp>
        <p:nvSpPr>
          <p:cNvPr id="7" name="TextBox 6">
            <a:extLst>
              <a:ext uri="{FF2B5EF4-FFF2-40B4-BE49-F238E27FC236}">
                <a16:creationId xmlns:a16="http://schemas.microsoft.com/office/drawing/2014/main" id="{4B52AE79-83E3-6D21-AD8D-7C0AB8E977EE}"/>
              </a:ext>
            </a:extLst>
          </p:cNvPr>
          <p:cNvSpPr txBox="1"/>
          <p:nvPr/>
        </p:nvSpPr>
        <p:spPr>
          <a:xfrm>
            <a:off x="392071" y="1767006"/>
            <a:ext cx="6604721" cy="3785652"/>
          </a:xfrm>
          <a:prstGeom prst="rect">
            <a:avLst/>
          </a:prstGeom>
          <a:noFill/>
        </p:spPr>
        <p:txBody>
          <a:bodyPr wrap="square" rtlCol="0">
            <a:spAutoFit/>
          </a:bodyPr>
          <a:lstStyle/>
          <a:p>
            <a:pPr marL="285750" indent="-285750">
              <a:buFont typeface="Arial" panose="020B0604020202020204" pitchFamily="34" charset="0"/>
              <a:buChar char="•"/>
            </a:pPr>
            <a:r>
              <a:rPr lang="de-DE" sz="2400" dirty="0">
                <a:solidFill>
                  <a:srgbClr val="595959"/>
                </a:solidFill>
              </a:rPr>
              <a:t>Wir verfeinern unsere Preisstrategie, um sie stärker an der wahrgenommenen Kund*</a:t>
            </a:r>
            <a:r>
              <a:rPr lang="de-DE" sz="2400" dirty="0" err="1">
                <a:solidFill>
                  <a:srgbClr val="595959"/>
                </a:solidFill>
              </a:rPr>
              <a:t>innenwertschätzung</a:t>
            </a:r>
            <a:r>
              <a:rPr lang="de-DE" sz="2400" dirty="0">
                <a:solidFill>
                  <a:srgbClr val="595959"/>
                </a:solidFill>
              </a:rPr>
              <a:t> und der Marktnachfrage auszurichten.</a:t>
            </a:r>
            <a:endParaRPr lang="en-GB" sz="2400" dirty="0">
              <a:solidFill>
                <a:srgbClr val="595959"/>
              </a:solidFill>
            </a:endParaRPr>
          </a:p>
          <a:p>
            <a:pPr marL="285750" indent="-285750">
              <a:buFont typeface="Arial" panose="020B0604020202020204" pitchFamily="34" charset="0"/>
              <a:buChar char="•"/>
            </a:pPr>
            <a:r>
              <a:rPr lang="de-DE" sz="2400" dirty="0">
                <a:solidFill>
                  <a:srgbClr val="595959"/>
                </a:solidFill>
              </a:rPr>
              <a:t>Erkenntnisse aus Diskussionen mit Stakeholderinnen, einschließlich Teammitgliedern, Partnerinnen und Berater*innen, waren äußerst wertvoll. Sie haben eine breitere Perspektive auf die operative Effizienz und die Marktpositionierung eröffnet.</a:t>
            </a:r>
            <a:endParaRPr lang="en-GB" dirty="0">
              <a:solidFill>
                <a:srgbClr val="595959"/>
              </a:solidFill>
            </a:endParaRPr>
          </a:p>
        </p:txBody>
      </p:sp>
      <p:pic>
        <p:nvPicPr>
          <p:cNvPr id="8" name="Picture 7" descr="Range of moods sticky notes">
            <a:extLst>
              <a:ext uri="{FF2B5EF4-FFF2-40B4-BE49-F238E27FC236}">
                <a16:creationId xmlns:a16="http://schemas.microsoft.com/office/drawing/2014/main" id="{F78B8054-914B-07DB-5713-6BC60300C2D0}"/>
              </a:ext>
            </a:extLst>
          </p:cNvPr>
          <p:cNvPicPr>
            <a:picLocks noChangeAspect="1"/>
          </p:cNvPicPr>
          <p:nvPr/>
        </p:nvPicPr>
        <p:blipFill>
          <a:blip r:embed="rId2"/>
          <a:stretch>
            <a:fillRect/>
          </a:stretch>
        </p:blipFill>
        <p:spPr>
          <a:xfrm>
            <a:off x="7209064" y="2035832"/>
            <a:ext cx="3464337" cy="2310605"/>
          </a:xfrm>
          <a:prstGeom prst="rect">
            <a:avLst/>
          </a:prstGeom>
        </p:spPr>
      </p:pic>
    </p:spTree>
    <p:extLst>
      <p:ext uri="{BB962C8B-B14F-4D97-AF65-F5344CB8AC3E}">
        <p14:creationId xmlns:p14="http://schemas.microsoft.com/office/powerpoint/2010/main" val="3051932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Weiter</a:t>
            </a:r>
            <a:r>
              <a:rPr lang="en-IE" b="1" dirty="0">
                <a:solidFill>
                  <a:schemeClr val="bg1"/>
                </a:solidFill>
              </a:rPr>
              <a:t> </a:t>
            </a:r>
            <a:r>
              <a:rPr lang="en-IE" b="1" dirty="0" err="1">
                <a:solidFill>
                  <a:schemeClr val="bg1"/>
                </a:solidFill>
              </a:rPr>
              <a:t>nach</a:t>
            </a:r>
            <a:r>
              <a:rPr lang="en-IE" b="1" dirty="0">
                <a:solidFill>
                  <a:schemeClr val="bg1"/>
                </a:solidFill>
              </a:rPr>
              <a:t> </a:t>
            </a:r>
            <a:r>
              <a:rPr lang="en-IE" b="1" dirty="0" err="1">
                <a:solidFill>
                  <a:schemeClr val="bg1"/>
                </a:solidFill>
              </a:rPr>
              <a:t>vorne</a:t>
            </a:r>
            <a:r>
              <a:rPr lang="en-IE" b="1" dirty="0">
                <a:solidFill>
                  <a:schemeClr val="bg1"/>
                </a:solidFill>
              </a:rPr>
              <a:t> </a:t>
            </a:r>
            <a:r>
              <a:rPr lang="en-IE" b="1" dirty="0" err="1">
                <a:solidFill>
                  <a:schemeClr val="bg1"/>
                </a:solidFill>
              </a:rPr>
              <a:t>blicken</a:t>
            </a:r>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495183"/>
            <a:ext cx="8053454" cy="4493538"/>
          </a:xfrm>
          <a:prstGeom prst="rect">
            <a:avLst/>
          </a:prstGeom>
          <a:noFill/>
        </p:spPr>
        <p:txBody>
          <a:bodyPr wrap="square">
            <a:spAutoFit/>
          </a:bodyPr>
          <a:lstStyle/>
          <a:p>
            <a:pPr algn="l"/>
            <a:r>
              <a:rPr lang="de-DE" sz="2200" dirty="0">
                <a:solidFill>
                  <a:srgbClr val="595959"/>
                </a:solidFill>
              </a:rPr>
              <a:t>Wir haben schon viel erreicht, aber der Weg ist noch lang. An diesem Punkt, an dem du deinen bisherigen Fortschritt reflektierst und in die Zukunft schaust, ist es wichtig, die Meilensteine anzuerkennen, die du erreicht hast, und die Hindernisse, die du überwunden hast.</a:t>
            </a:r>
          </a:p>
          <a:p>
            <a:pPr algn="l"/>
            <a:endParaRPr lang="de-DE" sz="2200" dirty="0">
              <a:solidFill>
                <a:srgbClr val="595959"/>
              </a:solidFill>
            </a:endParaRPr>
          </a:p>
          <a:p>
            <a:pPr algn="l"/>
            <a:r>
              <a:rPr lang="de-DE" sz="2200" b="1" dirty="0">
                <a:solidFill>
                  <a:srgbClr val="D9552F"/>
                </a:solidFill>
              </a:rPr>
              <a:t>Es ist nie zu früh, deine Erfolge zu feiern</a:t>
            </a:r>
            <a:r>
              <a:rPr lang="en-GB" sz="2200" b="1" dirty="0">
                <a:solidFill>
                  <a:srgbClr val="D9552F"/>
                </a:solidFill>
              </a:rPr>
              <a:t>. </a:t>
            </a:r>
          </a:p>
          <a:p>
            <a:pPr marL="342900" indent="-342900" algn="l">
              <a:buFont typeface="Arial" panose="020B0604020202020204" pitchFamily="34" charset="0"/>
              <a:buChar char="•"/>
            </a:pPr>
            <a:r>
              <a:rPr lang="de-DE" sz="2200" dirty="0">
                <a:solidFill>
                  <a:srgbClr val="595959"/>
                </a:solidFill>
              </a:rPr>
              <a:t>Führe die wichtigsten Meilensteine auf, die du bisher in deiner Reise erreicht hast, wie die erfolgreiche Entwicklung eines MVPs, entscheidendes Feedback und die ersten Markteintritte.</a:t>
            </a:r>
          </a:p>
          <a:p>
            <a:pPr marL="342900" indent="-342900" algn="l">
              <a:buFont typeface="Arial" panose="020B0604020202020204" pitchFamily="34" charset="0"/>
              <a:buChar char="•"/>
            </a:pPr>
            <a:r>
              <a:rPr lang="de-DE" sz="2200" dirty="0">
                <a:solidFill>
                  <a:srgbClr val="595959"/>
                </a:solidFill>
              </a:rPr>
              <a:t>Betone die wertvollen Lektionen, die deine aufstrebende Geschäftsstrategie und dein Wachstum prägen. Nimm diese Erkenntnisse an und erkenne an, wie entscheidend sie für die Vorbereitung auf kommende Herausforderungen sind.</a:t>
            </a:r>
            <a:endParaRPr lang="en-GB" sz="2200" dirty="0">
              <a:solidFill>
                <a:srgbClr val="595959"/>
              </a:solidFill>
            </a:endParaRPr>
          </a:p>
        </p:txBody>
      </p:sp>
      <p:pic>
        <p:nvPicPr>
          <p:cNvPr id="10" name="Picture 9" descr="Close-up of hand holding sparkler">
            <a:extLst>
              <a:ext uri="{FF2B5EF4-FFF2-40B4-BE49-F238E27FC236}">
                <a16:creationId xmlns:a16="http://schemas.microsoft.com/office/drawing/2014/main" id="{9735AF28-9FE1-638E-3E22-45CE2345BCB4}"/>
              </a:ext>
            </a:extLst>
          </p:cNvPr>
          <p:cNvPicPr>
            <a:picLocks noChangeAspect="1"/>
          </p:cNvPicPr>
          <p:nvPr/>
        </p:nvPicPr>
        <p:blipFill>
          <a:blip r:embed="rId2"/>
          <a:stretch>
            <a:fillRect/>
          </a:stretch>
        </p:blipFill>
        <p:spPr>
          <a:xfrm>
            <a:off x="8637919" y="1892061"/>
            <a:ext cx="2286000" cy="3429000"/>
          </a:xfrm>
          <a:prstGeom prst="rect">
            <a:avLst/>
          </a:prstGeom>
        </p:spPr>
      </p:pic>
    </p:spTree>
    <p:extLst>
      <p:ext uri="{BB962C8B-B14F-4D97-AF65-F5344CB8AC3E}">
        <p14:creationId xmlns:p14="http://schemas.microsoft.com/office/powerpoint/2010/main" val="1895177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Weiter</a:t>
            </a:r>
            <a:r>
              <a:rPr lang="en-IE" b="1" dirty="0">
                <a:solidFill>
                  <a:schemeClr val="bg1"/>
                </a:solidFill>
              </a:rPr>
              <a:t> </a:t>
            </a:r>
            <a:r>
              <a:rPr lang="en-IE" b="1" dirty="0" err="1">
                <a:solidFill>
                  <a:schemeClr val="bg1"/>
                </a:solidFill>
              </a:rPr>
              <a:t>nach</a:t>
            </a:r>
            <a:r>
              <a:rPr lang="en-IE" b="1" dirty="0">
                <a:solidFill>
                  <a:schemeClr val="bg1"/>
                </a:solidFill>
              </a:rPr>
              <a:t> </a:t>
            </a:r>
            <a:r>
              <a:rPr lang="en-IE" b="1" dirty="0" err="1">
                <a:solidFill>
                  <a:schemeClr val="bg1"/>
                </a:solidFill>
              </a:rPr>
              <a:t>vorne</a:t>
            </a:r>
            <a:r>
              <a:rPr lang="en-IE" b="1" dirty="0">
                <a:solidFill>
                  <a:schemeClr val="bg1"/>
                </a:solidFill>
              </a:rPr>
              <a:t> </a:t>
            </a:r>
            <a:r>
              <a:rPr lang="en-IE" b="1" dirty="0" err="1">
                <a:solidFill>
                  <a:schemeClr val="bg1"/>
                </a:solidFill>
              </a:rPr>
              <a:t>blicken</a:t>
            </a:r>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9" y="1766843"/>
            <a:ext cx="6722822" cy="4154984"/>
          </a:xfrm>
          <a:prstGeom prst="rect">
            <a:avLst/>
          </a:prstGeom>
          <a:noFill/>
        </p:spPr>
        <p:txBody>
          <a:bodyPr wrap="square">
            <a:spAutoFit/>
          </a:bodyPr>
          <a:lstStyle/>
          <a:p>
            <a:pPr algn="l"/>
            <a:r>
              <a:rPr lang="en-GB" sz="2200" b="1" dirty="0">
                <a:solidFill>
                  <a:srgbClr val="D9552F"/>
                </a:solidFill>
              </a:rPr>
              <a:t>2. </a:t>
            </a:r>
            <a:r>
              <a:rPr lang="en-GB" sz="2200" b="1" dirty="0" err="1">
                <a:solidFill>
                  <a:srgbClr val="D9552F"/>
                </a:solidFill>
              </a:rPr>
              <a:t>Hindernisse</a:t>
            </a:r>
            <a:r>
              <a:rPr lang="en-GB" sz="2200" b="1" dirty="0">
                <a:solidFill>
                  <a:srgbClr val="D9552F"/>
                </a:solidFill>
              </a:rPr>
              <a:t> </a:t>
            </a:r>
            <a:r>
              <a:rPr lang="en-GB" sz="2200" b="1" dirty="0" err="1">
                <a:solidFill>
                  <a:srgbClr val="D9552F"/>
                </a:solidFill>
              </a:rPr>
              <a:t>überwinden</a:t>
            </a:r>
            <a:r>
              <a:rPr lang="en-GB" sz="2200" b="1" dirty="0">
                <a:solidFill>
                  <a:srgbClr val="D9552F"/>
                </a:solidFill>
              </a:rPr>
              <a:t>. </a:t>
            </a:r>
          </a:p>
          <a:p>
            <a:pPr marL="342900" indent="-342900" algn="l">
              <a:buFont typeface="Arial" panose="020B0604020202020204" pitchFamily="34" charset="0"/>
              <a:buChar char="•"/>
            </a:pPr>
            <a:r>
              <a:rPr lang="de-DE" sz="2200" dirty="0">
                <a:solidFill>
                  <a:srgbClr val="595959"/>
                </a:solidFill>
              </a:rPr>
              <a:t>Identifikation der Herausforderungen: Benenne die wesentlichen Herausforderungen, mit denen das Unternehmen derzeit konfrontiert ist, wie zum Beispiel die Skalierung der Abläufe, Diversifizierung der Produktlinien oder das Erschließen neuer Märkte.</a:t>
            </a:r>
          </a:p>
          <a:p>
            <a:pPr marL="342900" indent="-342900" algn="l">
              <a:buFont typeface="Arial" panose="020B0604020202020204" pitchFamily="34" charset="0"/>
              <a:buChar char="•"/>
            </a:pPr>
            <a:r>
              <a:rPr lang="de-DE" sz="2200" dirty="0">
                <a:solidFill>
                  <a:srgbClr val="595959"/>
                </a:solidFill>
              </a:rPr>
              <a:t>Strategien zur Überwindung: Entwickle Strategien, wie diese Hindernisse überwunden werden können, einschließlich Innovationen in der Produktentwicklung, Verbesserungen im Kund*</a:t>
            </a:r>
            <a:r>
              <a:rPr lang="de-DE" sz="2200" dirty="0" err="1">
                <a:solidFill>
                  <a:srgbClr val="595959"/>
                </a:solidFill>
              </a:rPr>
              <a:t>innenengagement</a:t>
            </a:r>
            <a:r>
              <a:rPr lang="de-DE" sz="2200" dirty="0">
                <a:solidFill>
                  <a:srgbClr val="595959"/>
                </a:solidFill>
              </a:rPr>
              <a:t> und der Stärkung operativer Kapazitäten.</a:t>
            </a:r>
            <a:endParaRPr lang="en-GB" sz="2200" dirty="0">
              <a:solidFill>
                <a:srgbClr val="595959"/>
              </a:solidFill>
            </a:endParaRPr>
          </a:p>
        </p:txBody>
      </p:sp>
      <p:pic>
        <p:nvPicPr>
          <p:cNvPr id="5" name="Picture 4" descr="Person standing in front of gap in wall">
            <a:extLst>
              <a:ext uri="{FF2B5EF4-FFF2-40B4-BE49-F238E27FC236}">
                <a16:creationId xmlns:a16="http://schemas.microsoft.com/office/drawing/2014/main" id="{A5128F55-2390-9930-76BC-B408C27F2823}"/>
              </a:ext>
            </a:extLst>
          </p:cNvPr>
          <p:cNvPicPr>
            <a:picLocks noChangeAspect="1"/>
          </p:cNvPicPr>
          <p:nvPr/>
        </p:nvPicPr>
        <p:blipFill>
          <a:blip r:embed="rId2"/>
          <a:stretch>
            <a:fillRect/>
          </a:stretch>
        </p:blipFill>
        <p:spPr>
          <a:xfrm>
            <a:off x="7381962" y="2684888"/>
            <a:ext cx="3516989" cy="2318894"/>
          </a:xfrm>
          <a:prstGeom prst="rect">
            <a:avLst/>
          </a:prstGeom>
        </p:spPr>
      </p:pic>
    </p:spTree>
    <p:extLst>
      <p:ext uri="{BB962C8B-B14F-4D97-AF65-F5344CB8AC3E}">
        <p14:creationId xmlns:p14="http://schemas.microsoft.com/office/powerpoint/2010/main" val="757983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199" y="744653"/>
            <a:ext cx="9632553" cy="803654"/>
          </a:xfrm>
        </p:spPr>
        <p:txBody>
          <a:bodyPr/>
          <a:lstStyle/>
          <a:p>
            <a:r>
              <a:rPr lang="en-IE" b="1" dirty="0" err="1">
                <a:solidFill>
                  <a:schemeClr val="bg1"/>
                </a:solidFill>
              </a:rPr>
              <a:t>Weiter</a:t>
            </a:r>
            <a:r>
              <a:rPr lang="en-IE" b="1" dirty="0">
                <a:solidFill>
                  <a:schemeClr val="bg1"/>
                </a:solidFill>
              </a:rPr>
              <a:t> </a:t>
            </a:r>
            <a:r>
              <a:rPr lang="en-IE" b="1" dirty="0" err="1">
                <a:solidFill>
                  <a:schemeClr val="bg1"/>
                </a:solidFill>
              </a:rPr>
              <a:t>nach</a:t>
            </a:r>
            <a:r>
              <a:rPr lang="en-IE" b="1" dirty="0">
                <a:solidFill>
                  <a:schemeClr val="bg1"/>
                </a:solidFill>
              </a:rPr>
              <a:t> </a:t>
            </a:r>
            <a:r>
              <a:rPr lang="en-IE" b="1" dirty="0" err="1">
                <a:solidFill>
                  <a:schemeClr val="bg1"/>
                </a:solidFill>
              </a:rPr>
              <a:t>vorne</a:t>
            </a:r>
            <a:r>
              <a:rPr lang="en-IE" b="1" dirty="0">
                <a:solidFill>
                  <a:schemeClr val="bg1"/>
                </a:solidFill>
              </a:rPr>
              <a:t> </a:t>
            </a:r>
            <a:r>
              <a:rPr lang="en-IE" b="1" dirty="0" err="1">
                <a:solidFill>
                  <a:schemeClr val="bg1"/>
                </a:solidFill>
              </a:rPr>
              <a:t>blicken</a:t>
            </a:r>
            <a:endParaRPr lang="en-US" sz="24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633197" y="1766843"/>
            <a:ext cx="7277995" cy="4154984"/>
          </a:xfrm>
          <a:prstGeom prst="rect">
            <a:avLst/>
          </a:prstGeom>
          <a:noFill/>
        </p:spPr>
        <p:txBody>
          <a:bodyPr wrap="square">
            <a:spAutoFit/>
          </a:bodyPr>
          <a:lstStyle/>
          <a:p>
            <a:pPr algn="l"/>
            <a:r>
              <a:rPr lang="en-GB" sz="2400" b="1" dirty="0">
                <a:solidFill>
                  <a:srgbClr val="D9552F"/>
                </a:solidFill>
              </a:rPr>
              <a:t>3. </a:t>
            </a:r>
            <a:r>
              <a:rPr lang="en-GB" sz="2400" b="1" dirty="0" err="1">
                <a:solidFill>
                  <a:srgbClr val="D9552F"/>
                </a:solidFill>
              </a:rPr>
              <a:t>Uurück</a:t>
            </a:r>
            <a:r>
              <a:rPr lang="en-GB" sz="2400" b="1" dirty="0">
                <a:solidFill>
                  <a:srgbClr val="D9552F"/>
                </a:solidFill>
              </a:rPr>
              <a:t> </a:t>
            </a:r>
            <a:r>
              <a:rPr lang="en-GB" sz="2400" b="1" dirty="0" err="1">
                <a:solidFill>
                  <a:srgbClr val="D9552F"/>
                </a:solidFill>
              </a:rPr>
              <a:t>zu</a:t>
            </a:r>
            <a:r>
              <a:rPr lang="en-GB" sz="2400" b="1" dirty="0">
                <a:solidFill>
                  <a:srgbClr val="D9552F"/>
                </a:solidFill>
              </a:rPr>
              <a:t> </a:t>
            </a:r>
            <a:r>
              <a:rPr lang="en-GB" sz="2400" b="1" dirty="0" err="1">
                <a:solidFill>
                  <a:srgbClr val="D9552F"/>
                </a:solidFill>
              </a:rPr>
              <a:t>deinem</a:t>
            </a:r>
            <a:r>
              <a:rPr lang="en-GB" sz="2400" b="1" dirty="0">
                <a:solidFill>
                  <a:srgbClr val="D9552F"/>
                </a:solidFill>
              </a:rPr>
              <a:t> WARUM</a:t>
            </a:r>
          </a:p>
          <a:p>
            <a:pPr marL="342900" indent="-342900" algn="l">
              <a:buFont typeface="Arial" panose="020B0604020202020204" pitchFamily="34" charset="0"/>
              <a:buChar char="•"/>
            </a:pPr>
            <a:r>
              <a:rPr lang="de-DE" sz="2400" dirty="0">
                <a:solidFill>
                  <a:srgbClr val="595959"/>
                </a:solidFill>
              </a:rPr>
              <a:t>Erinnere dich an deine emotionale Basis: Denke an den Moment, als diese Idee entstand, an die Herausforderungen, die dich bewegten, und an die Vision, die dich inspiriert hat, zu beginnen.</a:t>
            </a:r>
          </a:p>
          <a:p>
            <a:pPr marL="342900" indent="-342900" algn="l">
              <a:buFont typeface="Arial" panose="020B0604020202020204" pitchFamily="34" charset="0"/>
              <a:buChar char="•"/>
            </a:pPr>
            <a:r>
              <a:rPr lang="de-DE" sz="2400" dirty="0">
                <a:solidFill>
                  <a:srgbClr val="595959"/>
                </a:solidFill>
              </a:rPr>
              <a:t>Bekräftige die langfristige Vision: Wiederhole die langfristigen Ziele für dein Unternehmen.</a:t>
            </a:r>
          </a:p>
          <a:p>
            <a:pPr marL="342900" indent="-342900" algn="l">
              <a:buFont typeface="Arial" panose="020B0604020202020204" pitchFamily="34" charset="0"/>
              <a:buChar char="•"/>
            </a:pPr>
            <a:r>
              <a:rPr lang="de-DE" sz="2400" dirty="0">
                <a:solidFill>
                  <a:srgbClr val="595959"/>
                </a:solidFill>
              </a:rPr>
              <a:t>Zukunftsausblick: Wie sieht sich das Unternehmen in den nächsten fünf Jahren weiterentwickeln?</a:t>
            </a:r>
          </a:p>
          <a:p>
            <a:pPr marL="342900" indent="-342900" algn="l">
              <a:buFont typeface="Arial" panose="020B0604020202020204" pitchFamily="34" charset="0"/>
              <a:buChar char="•"/>
            </a:pPr>
            <a:r>
              <a:rPr lang="de-DE" sz="2400" dirty="0">
                <a:solidFill>
                  <a:srgbClr val="595959"/>
                </a:solidFill>
              </a:rPr>
              <a:t>Auswirkungen: Welchen Einfluss strebst du an, in deiner Branche oder deiner Community zu bewirken?</a:t>
            </a:r>
            <a:endParaRPr lang="en-GB" sz="2400" dirty="0">
              <a:solidFill>
                <a:srgbClr val="595959"/>
              </a:solidFill>
            </a:endParaRPr>
          </a:p>
        </p:txBody>
      </p:sp>
      <p:pic>
        <p:nvPicPr>
          <p:cNvPr id="7" name="Picture 6" descr="A blue background with a question mark&#10;&#10;Description automatically generated">
            <a:extLst>
              <a:ext uri="{FF2B5EF4-FFF2-40B4-BE49-F238E27FC236}">
                <a16:creationId xmlns:a16="http://schemas.microsoft.com/office/drawing/2014/main" id="{DEEE20EC-A9A2-E298-E3EC-BF2591A69B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65212" y="1928004"/>
            <a:ext cx="3099758" cy="3099758"/>
          </a:xfrm>
          <a:prstGeom prst="rect">
            <a:avLst/>
          </a:prstGeom>
        </p:spPr>
      </p:pic>
    </p:spTree>
    <p:extLst>
      <p:ext uri="{BB962C8B-B14F-4D97-AF65-F5344CB8AC3E}">
        <p14:creationId xmlns:p14="http://schemas.microsoft.com/office/powerpoint/2010/main" val="1551420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2AB8EBE-F1F1-1188-342A-4122043F08B0}"/>
              </a:ext>
            </a:extLst>
          </p:cNvPr>
          <p:cNvSpPr/>
          <p:nvPr/>
        </p:nvSpPr>
        <p:spPr>
          <a:xfrm>
            <a:off x="0" y="522941"/>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600855" y="1557423"/>
            <a:ext cx="5969897" cy="3291086"/>
          </a:xfrm>
        </p:spPr>
        <p:txBody>
          <a:bodyPr/>
          <a:lstStyle/>
          <a:p>
            <a:endParaRPr lang="en-US" dirty="0"/>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74152" y="564771"/>
            <a:ext cx="4990998" cy="992652"/>
          </a:xfrm>
        </p:spPr>
        <p:txBody>
          <a:bodyPr/>
          <a:lstStyle/>
          <a:p>
            <a:r>
              <a:rPr lang="en-US" b="1" dirty="0" err="1"/>
              <a:t>Anschauen</a:t>
            </a:r>
            <a:r>
              <a:rPr lang="en-US" b="1" dirty="0"/>
              <a:t> </a:t>
            </a:r>
          </a:p>
        </p:txBody>
      </p:sp>
      <p:sp>
        <p:nvSpPr>
          <p:cNvPr id="4" name="Picture Placeholder 3">
            <a:extLst>
              <a:ext uri="{FF2B5EF4-FFF2-40B4-BE49-F238E27FC236}">
                <a16:creationId xmlns:a16="http://schemas.microsoft.com/office/drawing/2014/main" id="{1A1FDF56-5C01-EB1E-33D8-50CA79A0449E}"/>
              </a:ext>
            </a:extLst>
          </p:cNvPr>
          <p:cNvSpPr>
            <a:spLocks noGrp="1"/>
          </p:cNvSpPr>
          <p:nvPr>
            <p:ph type="pic" sz="quarter" idx="10"/>
          </p:nvPr>
        </p:nvSpPr>
        <p:spPr/>
        <p:txBody>
          <a:bodyPr/>
          <a:lstStyle/>
          <a:p>
            <a:endParaRPr lang="en-IE"/>
          </a:p>
        </p:txBody>
      </p:sp>
      <p:pic>
        <p:nvPicPr>
          <p:cNvPr id="3" name="Online Media 2" title="The Story of Discovering WHY | Simon Sinek">
            <a:hlinkClick r:id="" action="ppaction://media"/>
            <a:extLst>
              <a:ext uri="{FF2B5EF4-FFF2-40B4-BE49-F238E27FC236}">
                <a16:creationId xmlns:a16="http://schemas.microsoft.com/office/drawing/2014/main" id="{DBCF8674-8F1F-933A-3470-EE5CA6227BB7}"/>
              </a:ext>
            </a:extLst>
          </p:cNvPr>
          <p:cNvPicPr>
            <a:picLocks noRot="1" noChangeAspect="1"/>
          </p:cNvPicPr>
          <p:nvPr>
            <a:videoFile r:link="rId1"/>
          </p:nvPr>
        </p:nvPicPr>
        <p:blipFill>
          <a:blip r:embed="rId3"/>
          <a:stretch>
            <a:fillRect/>
          </a:stretch>
        </p:blipFill>
        <p:spPr>
          <a:xfrm>
            <a:off x="6983095" y="1475381"/>
            <a:ext cx="5144732" cy="3595893"/>
          </a:xfrm>
          <a:prstGeom prst="rect">
            <a:avLst/>
          </a:prstGeom>
        </p:spPr>
      </p:pic>
      <p:sp>
        <p:nvSpPr>
          <p:cNvPr id="8" name="TextBox 7">
            <a:extLst>
              <a:ext uri="{FF2B5EF4-FFF2-40B4-BE49-F238E27FC236}">
                <a16:creationId xmlns:a16="http://schemas.microsoft.com/office/drawing/2014/main" id="{5C5F94C5-59FB-0BCF-02D7-F40098CAB7AB}"/>
              </a:ext>
            </a:extLst>
          </p:cNvPr>
          <p:cNvSpPr txBox="1"/>
          <p:nvPr/>
        </p:nvSpPr>
        <p:spPr>
          <a:xfrm>
            <a:off x="8072525" y="5013287"/>
            <a:ext cx="6103480" cy="369332"/>
          </a:xfrm>
          <a:prstGeom prst="rect">
            <a:avLst/>
          </a:prstGeom>
          <a:noFill/>
        </p:spPr>
        <p:txBody>
          <a:bodyPr wrap="square">
            <a:spAutoFit/>
          </a:bodyPr>
          <a:lstStyle/>
          <a:p>
            <a:r>
              <a:rPr lang="en-IE" dirty="0">
                <a:hlinkClick r:id="rId4"/>
              </a:rPr>
              <a:t>https://youtu.be/Oh2KRQPaKOU</a:t>
            </a:r>
            <a:r>
              <a:rPr lang="en-IE" dirty="0"/>
              <a:t> </a:t>
            </a:r>
          </a:p>
        </p:txBody>
      </p:sp>
      <p:sp>
        <p:nvSpPr>
          <p:cNvPr id="10" name="TextBox 9">
            <a:extLst>
              <a:ext uri="{FF2B5EF4-FFF2-40B4-BE49-F238E27FC236}">
                <a16:creationId xmlns:a16="http://schemas.microsoft.com/office/drawing/2014/main" id="{99F5CFA3-7A78-7552-7595-8643F154C56B}"/>
              </a:ext>
            </a:extLst>
          </p:cNvPr>
          <p:cNvSpPr txBox="1"/>
          <p:nvPr/>
        </p:nvSpPr>
        <p:spPr>
          <a:xfrm>
            <a:off x="718457" y="1508545"/>
            <a:ext cx="6103480" cy="3785652"/>
          </a:xfrm>
          <a:prstGeom prst="rect">
            <a:avLst/>
          </a:prstGeom>
          <a:noFill/>
        </p:spPr>
        <p:txBody>
          <a:bodyPr wrap="square">
            <a:spAutoFit/>
          </a:bodyPr>
          <a:lstStyle/>
          <a:p>
            <a:r>
              <a:rPr lang="en-IE" sz="1600" b="1" i="0" dirty="0">
                <a:solidFill>
                  <a:srgbClr val="595959"/>
                </a:solidFill>
                <a:effectLst/>
                <a:latin typeface="Roboto" panose="02000000000000000000" pitchFamily="2" charset="0"/>
                <a:hlinkClick r:id="rId5">
                  <a:extLst>
                    <a:ext uri="{A12FA001-AC4F-418D-AE19-62706E023703}">
                      <ahyp:hlinkClr xmlns:ahyp="http://schemas.microsoft.com/office/drawing/2018/hyperlinkcolor" val="tx"/>
                    </a:ext>
                  </a:extLst>
                </a:hlinkClick>
              </a:rPr>
              <a:t>Simon </a:t>
            </a:r>
            <a:r>
              <a:rPr lang="en-IE" sz="1600" b="1" i="0" dirty="0" err="1">
                <a:solidFill>
                  <a:srgbClr val="595959"/>
                </a:solidFill>
                <a:effectLst/>
                <a:latin typeface="Roboto" panose="02000000000000000000" pitchFamily="2" charset="0"/>
                <a:hlinkClick r:id="rId5">
                  <a:extLst>
                    <a:ext uri="{A12FA001-AC4F-418D-AE19-62706E023703}">
                      <ahyp:hlinkClr xmlns:ahyp="http://schemas.microsoft.com/office/drawing/2018/hyperlinkcolor" val="tx"/>
                    </a:ext>
                  </a:extLst>
                </a:hlinkClick>
              </a:rPr>
              <a:t>Sinek</a:t>
            </a:r>
            <a:r>
              <a:rPr lang="en-IE" sz="1600" b="1" i="0" dirty="0" err="1">
                <a:solidFill>
                  <a:srgbClr val="595959"/>
                </a:solidFill>
                <a:effectLst/>
                <a:latin typeface="Roboto" panose="02000000000000000000" pitchFamily="2" charset="0"/>
              </a:rPr>
              <a:t>s</a:t>
            </a:r>
            <a:r>
              <a:rPr lang="en-IE" sz="1600" b="1" i="0" dirty="0">
                <a:solidFill>
                  <a:srgbClr val="595959"/>
                </a:solidFill>
                <a:effectLst/>
                <a:latin typeface="Roboto" panose="02000000000000000000" pitchFamily="2" charset="0"/>
              </a:rPr>
              <a:t> </a:t>
            </a:r>
            <a:r>
              <a:rPr lang="en-IE" sz="1600" b="0" i="0" dirty="0">
                <a:solidFill>
                  <a:schemeClr val="bg1"/>
                </a:solidFill>
                <a:effectLst/>
                <a:latin typeface="Roboto" panose="02000000000000000000" pitchFamily="2" charset="0"/>
              </a:rPr>
              <a:t>Start with WHY </a:t>
            </a:r>
            <a:r>
              <a:rPr lang="en-IE" sz="1600" b="0" i="0" dirty="0" err="1">
                <a:solidFill>
                  <a:schemeClr val="bg1"/>
                </a:solidFill>
                <a:effectLst/>
                <a:latin typeface="Roboto" panose="02000000000000000000" pitchFamily="2" charset="0"/>
              </a:rPr>
              <a:t>ist</a:t>
            </a:r>
            <a:r>
              <a:rPr lang="en-IE" sz="1600" b="0" i="0" dirty="0">
                <a:solidFill>
                  <a:schemeClr val="bg1"/>
                </a:solidFill>
                <a:effectLst/>
                <a:latin typeface="Roboto" panose="02000000000000000000" pitchFamily="2" charset="0"/>
              </a:rPr>
              <a:t> </a:t>
            </a:r>
            <a:r>
              <a:rPr lang="en-IE" sz="1600" b="0" i="0" dirty="0" err="1">
                <a:solidFill>
                  <a:schemeClr val="bg1"/>
                </a:solidFill>
                <a:effectLst/>
                <a:latin typeface="Roboto" panose="02000000000000000000" pitchFamily="2" charset="0"/>
              </a:rPr>
              <a:t>absolut</a:t>
            </a:r>
            <a:r>
              <a:rPr lang="en-IE" sz="1600" b="0" i="0" dirty="0">
                <a:solidFill>
                  <a:schemeClr val="bg1"/>
                </a:solidFill>
                <a:effectLst/>
                <a:latin typeface="Roboto" panose="02000000000000000000" pitchFamily="2" charset="0"/>
              </a:rPr>
              <a:t> </a:t>
            </a:r>
            <a:r>
              <a:rPr lang="en-IE" sz="1600" b="0" i="0" dirty="0" err="1">
                <a:solidFill>
                  <a:schemeClr val="bg1"/>
                </a:solidFill>
                <a:effectLst/>
                <a:latin typeface="Roboto" panose="02000000000000000000" pitchFamily="2" charset="0"/>
              </a:rPr>
              <a:t>sehenswert</a:t>
            </a:r>
            <a:endParaRPr lang="en-IE" sz="1600" b="0" i="0" dirty="0">
              <a:solidFill>
                <a:schemeClr val="bg1"/>
              </a:solidFill>
              <a:effectLst/>
              <a:latin typeface="Roboto" panose="02000000000000000000" pitchFamily="2" charset="0"/>
            </a:endParaRPr>
          </a:p>
          <a:p>
            <a:endParaRPr lang="en-IE" sz="1600" b="1" i="0" dirty="0">
              <a:solidFill>
                <a:schemeClr val="bg1"/>
              </a:solidFill>
              <a:effectLst/>
              <a:latin typeface="Roboto" panose="02000000000000000000" pitchFamily="2" charset="0"/>
            </a:endParaRPr>
          </a:p>
          <a:p>
            <a:r>
              <a:rPr lang="de-DE" sz="1600" b="0" i="0" dirty="0">
                <a:solidFill>
                  <a:schemeClr val="bg1"/>
                </a:solidFill>
                <a:effectLst/>
                <a:latin typeface="Roboto" panose="02000000000000000000" pitchFamily="2" charset="0"/>
              </a:rPr>
              <a:t>Simon ist ein unerschütterlicher Optimist. Er glaubt an eine hoffnungsvolle Zukunft und daran, dass wir sie gemeinsam erschaffen können. Beschrieben als „visionärer Denker mit seltenem Intellekt“, hat Simon sein Berufsleben darauf ausgerichtet, eine Welt zu fördern, die es so noch nicht gibt – eine Welt, in der die Mehrheit der Menschen jeden Morgen inspiriert aufwacht, sich an jedem Ort sicher fühlt und den Tag erfüllt von ihrer Arbeit abschließt.</a:t>
            </a:r>
          </a:p>
          <a:p>
            <a:endParaRPr lang="en-GB" sz="1600" dirty="0">
              <a:solidFill>
                <a:schemeClr val="bg1"/>
              </a:solidFill>
              <a:latin typeface="Roboto" panose="02000000000000000000" pitchFamily="2" charset="0"/>
            </a:endParaRPr>
          </a:p>
          <a:p>
            <a:r>
              <a:rPr lang="en-GB" sz="1600" b="0" i="0" dirty="0">
                <a:solidFill>
                  <a:schemeClr val="bg1"/>
                </a:solidFill>
                <a:effectLst/>
                <a:latin typeface="Roboto" panose="02000000000000000000" pitchFamily="2" charset="0"/>
              </a:rPr>
              <a:t>Simon </a:t>
            </a:r>
            <a:r>
              <a:rPr lang="en-GB" sz="1600" b="0" i="0" dirty="0" err="1">
                <a:solidFill>
                  <a:schemeClr val="bg1"/>
                </a:solidFill>
                <a:effectLst/>
                <a:latin typeface="Roboto" panose="02000000000000000000" pitchFamily="2" charset="0"/>
              </a:rPr>
              <a:t>ist</a:t>
            </a:r>
            <a:r>
              <a:rPr lang="en-GB" sz="1600" b="0" i="0" dirty="0">
                <a:solidFill>
                  <a:schemeClr val="bg1"/>
                </a:solidFill>
                <a:effectLst/>
                <a:latin typeface="Roboto" panose="02000000000000000000" pitchFamily="2" charset="0"/>
              </a:rPr>
              <a:t> Autor </a:t>
            </a:r>
            <a:r>
              <a:rPr lang="en-GB" sz="1600" b="0" i="0" dirty="0" err="1">
                <a:solidFill>
                  <a:schemeClr val="bg1"/>
                </a:solidFill>
                <a:effectLst/>
                <a:latin typeface="Roboto" panose="02000000000000000000" pitchFamily="2" charset="0"/>
              </a:rPr>
              <a:t>mehrerer</a:t>
            </a:r>
            <a:r>
              <a:rPr lang="en-GB" sz="1600" b="0" i="0" dirty="0">
                <a:solidFill>
                  <a:schemeClr val="bg1"/>
                </a:solidFill>
                <a:effectLst/>
                <a:latin typeface="Roboto" panose="02000000000000000000" pitchFamily="2" charset="0"/>
              </a:rPr>
              <a:t> Bestseller, </a:t>
            </a:r>
            <a:r>
              <a:rPr lang="en-GB" sz="1600" b="0" i="0" dirty="0" err="1">
                <a:solidFill>
                  <a:schemeClr val="bg1"/>
                </a:solidFill>
                <a:effectLst/>
                <a:latin typeface="Roboto" panose="02000000000000000000" pitchFamily="2" charset="0"/>
              </a:rPr>
              <a:t>darunter</a:t>
            </a:r>
            <a:r>
              <a:rPr lang="en-GB" sz="1600" b="0" i="0" dirty="0">
                <a:solidFill>
                  <a:schemeClr val="bg1"/>
                </a:solidFill>
                <a:effectLst/>
                <a:latin typeface="Roboto" panose="02000000000000000000" pitchFamily="2" charset="0"/>
              </a:rPr>
              <a:t> Start With Why, Leaders Eat Last, Together is Better und The Infinite </a:t>
            </a:r>
            <a:r>
              <a:rPr lang="en-GB" sz="1600" b="0" i="0" dirty="0" err="1">
                <a:solidFill>
                  <a:schemeClr val="bg1"/>
                </a:solidFill>
                <a:effectLst/>
                <a:latin typeface="Roboto" panose="02000000000000000000" pitchFamily="2" charset="0"/>
              </a:rPr>
              <a:t>Game.Wenn</a:t>
            </a:r>
            <a:r>
              <a:rPr lang="en-GB" sz="1600" b="0" i="0" dirty="0">
                <a:solidFill>
                  <a:schemeClr val="bg1"/>
                </a:solidFill>
                <a:effectLst/>
                <a:latin typeface="Roboto" panose="02000000000000000000" pitchFamily="2" charset="0"/>
              </a:rPr>
              <a:t> du </a:t>
            </a:r>
            <a:r>
              <a:rPr lang="en-GB" sz="1600" b="0" i="0" dirty="0" err="1">
                <a:solidFill>
                  <a:schemeClr val="bg1"/>
                </a:solidFill>
                <a:effectLst/>
                <a:latin typeface="Roboto" panose="02000000000000000000" pitchFamily="2" charset="0"/>
              </a:rPr>
              <a:t>tiefer</a:t>
            </a:r>
            <a:r>
              <a:rPr lang="en-GB" sz="1600" b="0" i="0" dirty="0">
                <a:solidFill>
                  <a:schemeClr val="bg1"/>
                </a:solidFill>
                <a:effectLst/>
                <a:latin typeface="Roboto" panose="02000000000000000000" pitchFamily="2" charset="0"/>
              </a:rPr>
              <a:t> in die </a:t>
            </a:r>
            <a:r>
              <a:rPr lang="en-GB" sz="1600" b="0" i="0" dirty="0" err="1">
                <a:solidFill>
                  <a:schemeClr val="bg1"/>
                </a:solidFill>
                <a:effectLst/>
                <a:latin typeface="Roboto" panose="02000000000000000000" pitchFamily="2" charset="0"/>
              </a:rPr>
              <a:t>Bedeutung</a:t>
            </a:r>
            <a:r>
              <a:rPr lang="en-GB" sz="1600" b="0" i="0" dirty="0">
                <a:solidFill>
                  <a:schemeClr val="bg1"/>
                </a:solidFill>
                <a:effectLst/>
                <a:latin typeface="Roboto" panose="02000000000000000000" pitchFamily="2" charset="0"/>
              </a:rPr>
              <a:t> des „</a:t>
            </a:r>
            <a:r>
              <a:rPr lang="en-GB" sz="1600" b="0" i="0" dirty="0" err="1">
                <a:solidFill>
                  <a:schemeClr val="bg1"/>
                </a:solidFill>
                <a:effectLst/>
                <a:latin typeface="Roboto" panose="02000000000000000000" pitchFamily="2" charset="0"/>
              </a:rPr>
              <a:t>Warum</a:t>
            </a:r>
            <a:r>
              <a:rPr lang="en-GB" sz="1600" b="0" i="0" dirty="0">
                <a:solidFill>
                  <a:schemeClr val="bg1"/>
                </a:solidFill>
                <a:effectLst/>
                <a:latin typeface="Roboto" panose="02000000000000000000" pitchFamily="2" charset="0"/>
              </a:rPr>
              <a:t>“ </a:t>
            </a:r>
            <a:r>
              <a:rPr lang="en-GB" sz="1600" b="0" i="0" dirty="0" err="1">
                <a:solidFill>
                  <a:schemeClr val="bg1"/>
                </a:solidFill>
                <a:effectLst/>
                <a:latin typeface="Roboto" panose="02000000000000000000" pitchFamily="2" charset="0"/>
              </a:rPr>
              <a:t>eintauchen</a:t>
            </a:r>
            <a:r>
              <a:rPr lang="en-GB" sz="1600" b="0" i="0" dirty="0">
                <a:solidFill>
                  <a:schemeClr val="bg1"/>
                </a:solidFill>
                <a:effectLst/>
                <a:latin typeface="Roboto" panose="02000000000000000000" pitchFamily="2" charset="0"/>
              </a:rPr>
              <a:t> </a:t>
            </a:r>
            <a:r>
              <a:rPr lang="en-GB" sz="1600" b="0" i="0" dirty="0" err="1">
                <a:solidFill>
                  <a:schemeClr val="bg1"/>
                </a:solidFill>
                <a:effectLst/>
                <a:latin typeface="Roboto" panose="02000000000000000000" pitchFamily="2" charset="0"/>
              </a:rPr>
              <a:t>möchtest</a:t>
            </a:r>
            <a:r>
              <a:rPr lang="en-GB" sz="1600" b="0" i="0" dirty="0">
                <a:solidFill>
                  <a:schemeClr val="bg1"/>
                </a:solidFill>
                <a:effectLst/>
                <a:latin typeface="Roboto" panose="02000000000000000000" pitchFamily="2" charset="0"/>
              </a:rPr>
              <a:t>, </a:t>
            </a:r>
            <a:r>
              <a:rPr lang="en-GB" sz="1600" b="0" i="0" dirty="0" err="1">
                <a:solidFill>
                  <a:schemeClr val="bg1"/>
                </a:solidFill>
                <a:effectLst/>
                <a:latin typeface="Roboto" panose="02000000000000000000" pitchFamily="2" charset="0"/>
              </a:rPr>
              <a:t>ist</a:t>
            </a:r>
            <a:r>
              <a:rPr lang="en-GB" sz="1600" b="0" i="0" dirty="0">
                <a:solidFill>
                  <a:schemeClr val="bg1"/>
                </a:solidFill>
                <a:effectLst/>
                <a:latin typeface="Roboto" panose="02000000000000000000" pitchFamily="2" charset="0"/>
              </a:rPr>
              <a:t> dies </a:t>
            </a:r>
            <a:r>
              <a:rPr lang="en-GB" sz="1600" b="0" i="0" dirty="0" err="1">
                <a:solidFill>
                  <a:schemeClr val="bg1"/>
                </a:solidFill>
                <a:effectLst/>
                <a:latin typeface="Roboto" panose="02000000000000000000" pitchFamily="2" charset="0"/>
              </a:rPr>
              <a:t>ein</a:t>
            </a:r>
            <a:r>
              <a:rPr lang="en-GB" sz="1600" b="0" i="0" dirty="0">
                <a:solidFill>
                  <a:schemeClr val="bg1"/>
                </a:solidFill>
                <a:effectLst/>
                <a:latin typeface="Roboto" panose="02000000000000000000" pitchFamily="2" charset="0"/>
              </a:rPr>
              <a:t> </a:t>
            </a:r>
            <a:r>
              <a:rPr lang="en-GB" sz="1600" b="0" i="0" dirty="0" err="1">
                <a:solidFill>
                  <a:schemeClr val="bg1"/>
                </a:solidFill>
                <a:effectLst/>
                <a:latin typeface="Roboto" panose="02000000000000000000" pitchFamily="2" charset="0"/>
              </a:rPr>
              <a:t>großartiger</a:t>
            </a:r>
            <a:r>
              <a:rPr lang="en-GB" sz="1600" b="0" i="0" dirty="0">
                <a:solidFill>
                  <a:schemeClr val="bg1"/>
                </a:solidFill>
                <a:effectLst/>
                <a:latin typeface="Roboto" panose="02000000000000000000" pitchFamily="2" charset="0"/>
              </a:rPr>
              <a:t> </a:t>
            </a:r>
            <a:r>
              <a:rPr lang="en-GB" sz="1600" b="0" i="0" dirty="0" err="1">
                <a:solidFill>
                  <a:schemeClr val="bg1"/>
                </a:solidFill>
                <a:effectLst/>
                <a:latin typeface="Roboto" panose="02000000000000000000" pitchFamily="2" charset="0"/>
              </a:rPr>
              <a:t>Startpunkt</a:t>
            </a:r>
            <a:r>
              <a:rPr lang="en-GB" sz="1600" b="0" i="0" dirty="0">
                <a:solidFill>
                  <a:schemeClr val="bg1"/>
                </a:solidFill>
                <a:effectLst/>
                <a:latin typeface="Roboto" panose="02000000000000000000" pitchFamily="2" charset="0"/>
              </a:rPr>
              <a:t>!</a:t>
            </a:r>
            <a:endParaRPr lang="en-IE" sz="1600" dirty="0">
              <a:solidFill>
                <a:schemeClr val="bg1"/>
              </a:solidFill>
            </a:endParaRPr>
          </a:p>
        </p:txBody>
      </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1530181" y="5138745"/>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2400" b="1" dirty="0">
              <a:solidFill>
                <a:schemeClr val="bg1"/>
              </a:solidFill>
            </a:endParaRPr>
          </a:p>
        </p:txBody>
      </p:sp>
      <p:sp>
        <p:nvSpPr>
          <p:cNvPr id="3" name="Text Placeholder 2">
            <a:extLst>
              <a:ext uri="{FF2B5EF4-FFF2-40B4-BE49-F238E27FC236}">
                <a16:creationId xmlns:a16="http://schemas.microsoft.com/office/drawing/2014/main" id="{6FFD7A09-E96F-2CB8-2F22-C8629AE913BD}"/>
              </a:ext>
            </a:extLst>
          </p:cNvPr>
          <p:cNvSpPr>
            <a:spLocks noGrp="1"/>
          </p:cNvSpPr>
          <p:nvPr>
            <p:ph type="body" sz="quarter" idx="13"/>
          </p:nvPr>
        </p:nvSpPr>
        <p:spPr>
          <a:xfrm>
            <a:off x="427670" y="1504602"/>
            <a:ext cx="5055171" cy="3808175"/>
          </a:xfrm>
        </p:spPr>
        <p:txBody>
          <a:bodyPr/>
          <a:lstStyle/>
          <a:p>
            <a:r>
              <a:rPr lang="en-GB" sz="3200" dirty="0">
                <a:latin typeface="Calibri "/>
              </a:rPr>
              <a:t>“</a:t>
            </a:r>
            <a:r>
              <a:rPr lang="de-DE" sz="2000" b="1" i="0" dirty="0">
                <a:effectLst/>
                <a:latin typeface="Montserrat" panose="00000500000000000000" pitchFamily="2" charset="0"/>
              </a:rPr>
              <a:t>Was nützt eine Idee, wenn sie nur eine Idee bleibt? Versuch es.</a:t>
            </a:r>
            <a:r>
              <a:rPr lang="en-GB" sz="3200" b="1" dirty="0">
                <a:latin typeface="Calibri "/>
              </a:rPr>
              <a:t>”.</a:t>
            </a:r>
          </a:p>
          <a:p>
            <a:endParaRPr lang="en-GB" sz="2800" b="1" dirty="0">
              <a:latin typeface="Calibri "/>
            </a:endParaRPr>
          </a:p>
          <a:p>
            <a:r>
              <a:rPr lang="en-GB" sz="3200" b="1" dirty="0">
                <a:latin typeface="Calibri "/>
              </a:rPr>
              <a:t>Simon Sinek </a:t>
            </a:r>
            <a:endParaRPr lang="en-US" dirty="0"/>
          </a:p>
        </p:txBody>
      </p:sp>
      <p:grpSp>
        <p:nvGrpSpPr>
          <p:cNvPr id="19" name="Group 18">
            <a:extLst>
              <a:ext uri="{FF2B5EF4-FFF2-40B4-BE49-F238E27FC236}">
                <a16:creationId xmlns:a16="http://schemas.microsoft.com/office/drawing/2014/main" id="{9190B8D4-17A0-A129-EAE0-BE3DBA389004}"/>
              </a:ext>
            </a:extLst>
          </p:cNvPr>
          <p:cNvGrpSpPr/>
          <p:nvPr/>
        </p:nvGrpSpPr>
        <p:grpSpPr>
          <a:xfrm>
            <a:off x="1979905" y="754995"/>
            <a:ext cx="1487826" cy="1083162"/>
            <a:chOff x="3400450" y="986392"/>
            <a:chExt cx="1487826" cy="1083162"/>
          </a:xfrm>
        </p:grpSpPr>
        <p:sp>
          <p:nvSpPr>
            <p:cNvPr id="20" name="Freeform 19">
              <a:extLst>
                <a:ext uri="{FF2B5EF4-FFF2-40B4-BE49-F238E27FC236}">
                  <a16:creationId xmlns:a16="http://schemas.microsoft.com/office/drawing/2014/main" id="{E2A6233D-39DA-6EFA-4E89-B5DAD757DDB7}"/>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9552F"/>
            </a:solidFill>
            <a:ln w="8971"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15FA9A5-7371-5493-CC3A-67B8B13922F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0376B"/>
            </a:solidFill>
            <a:ln w="8971"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831BB1A2-9303-214D-0D21-2C47827F6D8B}"/>
              </a:ext>
            </a:extLst>
          </p:cNvPr>
          <p:cNvPicPr>
            <a:picLocks noChangeAspect="1"/>
          </p:cNvPicPr>
          <p:nvPr/>
        </p:nvPicPr>
        <p:blipFill>
          <a:blip r:embed="rId2" cstate="screen">
            <a:alphaModFix amt="24000"/>
            <a:extLst>
              <a:ext uri="{28A0092B-C50C-407E-A947-70E740481C1C}">
                <a14:useLocalDpi xmlns:a14="http://schemas.microsoft.com/office/drawing/2010/main"/>
              </a:ext>
            </a:extLst>
          </a:blip>
          <a:stretch>
            <a:fillRect/>
          </a:stretch>
        </p:blipFill>
        <p:spPr>
          <a:xfrm>
            <a:off x="7186821" y="1699509"/>
            <a:ext cx="6368247" cy="6368247"/>
          </a:xfrm>
          <a:prstGeom prst="rect">
            <a:avLst/>
          </a:prstGeom>
          <a:ln>
            <a:noFill/>
          </a:ln>
        </p:spPr>
      </p:pic>
      <p:pic>
        <p:nvPicPr>
          <p:cNvPr id="7" name="Picture Placeholder 6" descr="Woman holding white mug">
            <a:extLst>
              <a:ext uri="{FF2B5EF4-FFF2-40B4-BE49-F238E27FC236}">
                <a16:creationId xmlns:a16="http://schemas.microsoft.com/office/drawing/2014/main" id="{B49DE055-A8EE-3FC0-9F40-EF49B4F61901}"/>
              </a:ext>
            </a:extLst>
          </p:cNvPr>
          <p:cNvPicPr>
            <a:picLocks noGrp="1" noChangeAspect="1"/>
          </p:cNvPicPr>
          <p:nvPr>
            <p:ph type="pic" sz="quarter" idx="42"/>
          </p:nvPr>
        </p:nvPicPr>
        <p:blipFill>
          <a:blip r:embed="rId3"/>
          <a:srcRect t="10221" b="10221"/>
          <a:stretch>
            <a:fillRect/>
          </a:stretch>
        </p:blipFill>
        <p:spPr/>
      </p:pic>
    </p:spTree>
    <p:extLst>
      <p:ext uri="{BB962C8B-B14F-4D97-AF65-F5344CB8AC3E}">
        <p14:creationId xmlns:p14="http://schemas.microsoft.com/office/powerpoint/2010/main" val="2996603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38902"/>
            <a:ext cx="10724915" cy="803654"/>
          </a:xfrm>
        </p:spPr>
        <p:txBody>
          <a:bodyPr/>
          <a:lstStyle/>
          <a:p>
            <a:r>
              <a:rPr lang="de-DE" sz="3000" b="1" dirty="0">
                <a:solidFill>
                  <a:schemeClr val="bg1"/>
                </a:solidFill>
              </a:rPr>
              <a:t>Nächste Schritte, um mit deiner validierten Idee voranzukommen</a:t>
            </a:r>
            <a:endParaRPr lang="en-US" sz="3000" dirty="0"/>
          </a:p>
        </p:txBody>
      </p:sp>
      <p:sp>
        <p:nvSpPr>
          <p:cNvPr id="6" name="TextBox 5">
            <a:extLst>
              <a:ext uri="{FF2B5EF4-FFF2-40B4-BE49-F238E27FC236}">
                <a16:creationId xmlns:a16="http://schemas.microsoft.com/office/drawing/2014/main" id="{8122DFCF-780E-3A57-6745-B16730075FE9}"/>
              </a:ext>
            </a:extLst>
          </p:cNvPr>
          <p:cNvSpPr txBox="1"/>
          <p:nvPr/>
        </p:nvSpPr>
        <p:spPr>
          <a:xfrm>
            <a:off x="587191" y="1476001"/>
            <a:ext cx="7979858" cy="4493538"/>
          </a:xfrm>
          <a:prstGeom prst="rect">
            <a:avLst/>
          </a:prstGeom>
          <a:noFill/>
        </p:spPr>
        <p:txBody>
          <a:bodyPr wrap="square">
            <a:spAutoFit/>
          </a:bodyPr>
          <a:lstStyle/>
          <a:p>
            <a:r>
              <a:rPr lang="de-DE" sz="2200" b="1" dirty="0">
                <a:solidFill>
                  <a:srgbClr val="D9552F"/>
                </a:solidFill>
              </a:rPr>
              <a:t>Schütze deine Idee – 4 Aspekte des Schutzes geistigen Eigentums:</a:t>
            </a:r>
          </a:p>
          <a:p>
            <a:endParaRPr lang="de-DE" sz="2200" b="1" dirty="0">
              <a:solidFill>
                <a:srgbClr val="D9552F"/>
              </a:solidFill>
            </a:endParaRPr>
          </a:p>
          <a:p>
            <a:pPr marL="457200" indent="-457200">
              <a:buFont typeface="+mj-lt"/>
              <a:buAutoNum type="arabicPeriod"/>
            </a:pPr>
            <a:r>
              <a:rPr lang="de-DE" sz="2200" b="1" dirty="0">
                <a:solidFill>
                  <a:srgbClr val="47B5C8"/>
                </a:solidFill>
              </a:rPr>
              <a:t>Patente: </a:t>
            </a:r>
            <a:r>
              <a:rPr lang="de-DE" sz="2200" dirty="0">
                <a:solidFill>
                  <a:srgbClr val="595959"/>
                </a:solidFill>
              </a:rPr>
              <a:t>Wenn es angebracht ist, beantrage Patente, um deine innovativen Produkte oder einzigartigen Prozesse davor zu schützen, kopiert oder ohne Erlaubnis genutzt zu werden. Patente verleihen ein gesetzliches Recht, andere bis zu 20 Jahre daran zu hindern, deine Erfindung zu replizieren. Dieser Prozess kann jedoch kostspielig sein.</a:t>
            </a:r>
          </a:p>
          <a:p>
            <a:pPr marL="457200" indent="-457200">
              <a:buFont typeface="+mj-lt"/>
              <a:buAutoNum type="arabicPeriod"/>
            </a:pPr>
            <a:r>
              <a:rPr lang="de-DE" sz="2200" b="1" dirty="0">
                <a:solidFill>
                  <a:srgbClr val="47B5C8"/>
                </a:solidFill>
              </a:rPr>
              <a:t>Urheberrechte</a:t>
            </a:r>
            <a:r>
              <a:rPr lang="de-DE" sz="2200" dirty="0">
                <a:solidFill>
                  <a:srgbClr val="595959"/>
                </a:solidFill>
              </a:rPr>
              <a:t>: Sichere Urheberrechte für originelle Arbeiten wie schriftliche Inhalte, Software, Grafiken und Marketingmaterialien. Urheberrechte verhindern, dass andere dein Originalwerk ohne Zustimmung verwenden, und gelten für die Lebenszeit des Autors plus 70 Jahre.</a:t>
            </a:r>
            <a:endParaRPr lang="en-GB" sz="2200" dirty="0">
              <a:solidFill>
                <a:srgbClr val="595959"/>
              </a:solidFill>
            </a:endParaRPr>
          </a:p>
        </p:txBody>
      </p:sp>
      <p:pic>
        <p:nvPicPr>
          <p:cNvPr id="3" name="Picture 4" descr="Transparent padlock">
            <a:extLst>
              <a:ext uri="{FF2B5EF4-FFF2-40B4-BE49-F238E27FC236}">
                <a16:creationId xmlns:a16="http://schemas.microsoft.com/office/drawing/2014/main" id="{7389F7A9-02F1-14D8-5259-35E2C5994651}"/>
              </a:ext>
            </a:extLst>
          </p:cNvPr>
          <p:cNvPicPr>
            <a:picLocks noChangeAspect="1"/>
          </p:cNvPicPr>
          <p:nvPr/>
        </p:nvPicPr>
        <p:blipFill>
          <a:blip r:embed="rId2"/>
          <a:srcRect l="14182" t="7800" r="50000" b="10773"/>
          <a:stretch/>
        </p:blipFill>
        <p:spPr>
          <a:xfrm>
            <a:off x="8836372" y="1972574"/>
            <a:ext cx="2101923" cy="3130106"/>
          </a:xfrm>
          <a:prstGeom prst="rect">
            <a:avLst/>
          </a:prstGeom>
        </p:spPr>
      </p:pic>
    </p:spTree>
    <p:extLst>
      <p:ext uri="{BB962C8B-B14F-4D97-AF65-F5344CB8AC3E}">
        <p14:creationId xmlns:p14="http://schemas.microsoft.com/office/powerpoint/2010/main" val="2315386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738902"/>
            <a:ext cx="10498163" cy="803654"/>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000" b="1" i="0" u="none" strike="noStrike" kern="1200" cap="none" spc="0" normalizeH="0" baseline="0" noProof="0" dirty="0">
                <a:ln>
                  <a:noFill/>
                </a:ln>
                <a:solidFill>
                  <a:srgbClr val="FFFFFF"/>
                </a:solidFill>
                <a:effectLst/>
                <a:uLnTx/>
                <a:uFillTx/>
                <a:latin typeface="Calibri" panose="020F0502020204030204"/>
                <a:ea typeface="+mn-ea"/>
                <a:cs typeface="+mn-cs"/>
              </a:rPr>
              <a:t>Nächste Schritte, um mit deiner validierten Idee voranzukommen</a:t>
            </a:r>
            <a:endParaRPr kumimoji="0" lang="en-US" sz="30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122DFCF-780E-3A57-6745-B16730075FE9}"/>
              </a:ext>
            </a:extLst>
          </p:cNvPr>
          <p:cNvSpPr txBox="1"/>
          <p:nvPr/>
        </p:nvSpPr>
        <p:spPr>
          <a:xfrm>
            <a:off x="587191" y="1476001"/>
            <a:ext cx="8230238" cy="4154984"/>
          </a:xfrm>
          <a:prstGeom prst="rect">
            <a:avLst/>
          </a:prstGeom>
          <a:noFill/>
        </p:spPr>
        <p:txBody>
          <a:bodyPr wrap="square">
            <a:spAutoFit/>
          </a:bodyPr>
          <a:lstStyle/>
          <a:p>
            <a:r>
              <a:rPr lang="de-DE" sz="2200" b="1" dirty="0">
                <a:solidFill>
                  <a:srgbClr val="D9552F"/>
                </a:solidFill>
              </a:rPr>
              <a:t>Schütze deine Idee – 4 Aspekte des Schutzes geistigen Eigentums:</a:t>
            </a:r>
          </a:p>
          <a:p>
            <a:endParaRPr lang="de-DE" sz="2200" b="1" dirty="0">
              <a:solidFill>
                <a:srgbClr val="D9552F"/>
              </a:solidFill>
            </a:endParaRPr>
          </a:p>
          <a:p>
            <a:r>
              <a:rPr lang="en-GB" sz="2200" b="1" dirty="0">
                <a:solidFill>
                  <a:srgbClr val="47B5C8"/>
                </a:solidFill>
              </a:rPr>
              <a:t>3. </a:t>
            </a:r>
            <a:r>
              <a:rPr lang="de-DE" sz="2200" b="1" dirty="0">
                <a:solidFill>
                  <a:srgbClr val="47B5C8"/>
                </a:solidFill>
              </a:rPr>
              <a:t>Marken: </a:t>
            </a:r>
            <a:r>
              <a:rPr lang="de-DE" sz="2200" dirty="0">
                <a:solidFill>
                  <a:srgbClr val="595959"/>
                </a:solidFill>
              </a:rPr>
              <a:t>Registriere Marken für deinen Markennamen, Logos und Slogans. Marken schützen die Symbole und Wörter, die deine Marke in der Öffentlichkeit repräsentieren, und verhindern, dass andere ähnliche Zeichen verwenden, die Verwirrung stiften könnten.</a:t>
            </a:r>
          </a:p>
          <a:p>
            <a:endParaRPr lang="de-DE" sz="2200" dirty="0">
              <a:solidFill>
                <a:srgbClr val="595959"/>
              </a:solidFill>
            </a:endParaRPr>
          </a:p>
          <a:p>
            <a:r>
              <a:rPr lang="en-GB" sz="2200" b="1" dirty="0">
                <a:solidFill>
                  <a:srgbClr val="47B5C8"/>
                </a:solidFill>
              </a:rPr>
              <a:t>4. </a:t>
            </a:r>
            <a:r>
              <a:rPr lang="de-DE" sz="2200" b="1" dirty="0">
                <a:solidFill>
                  <a:srgbClr val="47B5C8"/>
                </a:solidFill>
              </a:rPr>
              <a:t>Geschäftsgeheimnisse: </a:t>
            </a:r>
            <a:r>
              <a:rPr lang="de-DE" sz="2200" dirty="0">
                <a:solidFill>
                  <a:srgbClr val="595959"/>
                </a:solidFill>
              </a:rPr>
              <a:t>Schütze vertrauliche Geschäftsinformationen durch Geheimhaltungsvereinbarungen (Non-Disclosure Agreements) und angemessene interne Sicherheitsmaßnahmen. Dazu gehören beispielsweise Rezepte, Verfahren oder Designs, die dir einen Wettbewerbsvorteil verschaffen.</a:t>
            </a:r>
            <a:endParaRPr lang="en-GB" sz="2200" dirty="0">
              <a:solidFill>
                <a:srgbClr val="595959"/>
              </a:solidFill>
            </a:endParaRPr>
          </a:p>
        </p:txBody>
      </p:sp>
      <p:pic>
        <p:nvPicPr>
          <p:cNvPr id="5" name="Picture 4" descr="Transparent padlock">
            <a:extLst>
              <a:ext uri="{FF2B5EF4-FFF2-40B4-BE49-F238E27FC236}">
                <a16:creationId xmlns:a16="http://schemas.microsoft.com/office/drawing/2014/main" id="{365CB253-97E4-29B0-F6D7-CA31A1A0ED74}"/>
              </a:ext>
            </a:extLst>
          </p:cNvPr>
          <p:cNvPicPr>
            <a:picLocks noChangeAspect="1"/>
          </p:cNvPicPr>
          <p:nvPr/>
        </p:nvPicPr>
        <p:blipFill>
          <a:blip r:embed="rId2"/>
          <a:srcRect l="14182" t="7800" r="50000" b="10773"/>
          <a:stretch/>
        </p:blipFill>
        <p:spPr>
          <a:xfrm>
            <a:off x="8836372" y="1972574"/>
            <a:ext cx="2101923" cy="3130106"/>
          </a:xfrm>
          <a:prstGeom prst="rect">
            <a:avLst/>
          </a:prstGeom>
        </p:spPr>
      </p:pic>
    </p:spTree>
    <p:extLst>
      <p:ext uri="{BB962C8B-B14F-4D97-AF65-F5344CB8AC3E}">
        <p14:creationId xmlns:p14="http://schemas.microsoft.com/office/powerpoint/2010/main" val="2246586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84031"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80" y="830917"/>
            <a:ext cx="10594243" cy="803654"/>
          </a:xfrm>
        </p:spPr>
        <p:txBody>
          <a:bodyPr/>
          <a:lstStyle/>
          <a:p>
            <a:r>
              <a:rPr lang="en-GB" sz="2800" b="1" dirty="0">
                <a:solidFill>
                  <a:schemeClr val="bg1"/>
                </a:solidFill>
              </a:rPr>
              <a:t>Schutz </a:t>
            </a:r>
            <a:r>
              <a:rPr lang="en-GB" sz="2800" b="1" dirty="0" err="1">
                <a:solidFill>
                  <a:schemeClr val="bg1"/>
                </a:solidFill>
              </a:rPr>
              <a:t>geistigen</a:t>
            </a:r>
            <a:r>
              <a:rPr lang="en-GB" sz="2800" b="1" dirty="0">
                <a:solidFill>
                  <a:schemeClr val="bg1"/>
                </a:solidFill>
              </a:rPr>
              <a:t> </a:t>
            </a:r>
            <a:r>
              <a:rPr lang="en-GB" sz="2800" b="1" dirty="0" err="1">
                <a:solidFill>
                  <a:schemeClr val="bg1"/>
                </a:solidFill>
              </a:rPr>
              <a:t>Eigentums</a:t>
            </a:r>
            <a:endParaRPr lang="en-US" sz="2800" b="1" dirty="0">
              <a:solidFill>
                <a:schemeClr val="bg1"/>
              </a:solidFill>
            </a:endParaRPr>
          </a:p>
        </p:txBody>
      </p:sp>
      <p:sp>
        <p:nvSpPr>
          <p:cNvPr id="7" name="TextBox 6">
            <a:extLst>
              <a:ext uri="{FF2B5EF4-FFF2-40B4-BE49-F238E27FC236}">
                <a16:creationId xmlns:a16="http://schemas.microsoft.com/office/drawing/2014/main" id="{46BA8420-DF99-6B12-07FA-E02F0D9849B1}"/>
              </a:ext>
            </a:extLst>
          </p:cNvPr>
          <p:cNvSpPr txBox="1"/>
          <p:nvPr/>
        </p:nvSpPr>
        <p:spPr>
          <a:xfrm>
            <a:off x="866997" y="1785053"/>
            <a:ext cx="4274346" cy="4093428"/>
          </a:xfrm>
          <a:prstGeom prst="rect">
            <a:avLst/>
          </a:prstGeom>
          <a:noFill/>
          <a:ln w="19050">
            <a:solidFill>
              <a:srgbClr val="D9552F"/>
            </a:solidFill>
          </a:ln>
        </p:spPr>
        <p:txBody>
          <a:bodyPr wrap="square">
            <a:spAutoFit/>
          </a:bodyPr>
          <a:lstStyle/>
          <a:p>
            <a:r>
              <a:rPr lang="en-GB" sz="2000" b="1" dirty="0">
                <a:solidFill>
                  <a:srgbClr val="47B5C8"/>
                </a:solidFill>
              </a:rPr>
              <a:t>World Intellectual Property Organization (WIPO)</a:t>
            </a:r>
            <a:r>
              <a:rPr lang="en-GB" sz="2000" dirty="0">
                <a:solidFill>
                  <a:srgbClr val="47B5C8"/>
                </a:solidFill>
              </a:rPr>
              <a:t>:  </a:t>
            </a:r>
            <a:r>
              <a:rPr lang="en-GB" sz="2000" dirty="0">
                <a:hlinkClick r:id="rId2"/>
              </a:rPr>
              <a:t>WIPO - World Intellectual Property Organization</a:t>
            </a:r>
            <a:endParaRPr lang="en-GB" sz="2000" dirty="0">
              <a:solidFill>
                <a:srgbClr val="47B5C8"/>
              </a:solidFill>
            </a:endParaRPr>
          </a:p>
          <a:p>
            <a:r>
              <a:rPr lang="de-DE" sz="2000" dirty="0">
                <a:solidFill>
                  <a:srgbClr val="595959"/>
                </a:solidFill>
              </a:rPr>
              <a:t>Die World </a:t>
            </a:r>
            <a:r>
              <a:rPr lang="de-DE" sz="2000" dirty="0" err="1">
                <a:solidFill>
                  <a:srgbClr val="595959"/>
                </a:solidFill>
              </a:rPr>
              <a:t>Intellectual</a:t>
            </a:r>
            <a:r>
              <a:rPr lang="de-DE" sz="2000" dirty="0">
                <a:solidFill>
                  <a:srgbClr val="595959"/>
                </a:solidFill>
              </a:rPr>
              <a:t> Property </a:t>
            </a:r>
            <a:r>
              <a:rPr lang="de-DE" sz="2000" dirty="0" err="1">
                <a:solidFill>
                  <a:srgbClr val="595959"/>
                </a:solidFill>
              </a:rPr>
              <a:t>Organization</a:t>
            </a:r>
            <a:r>
              <a:rPr lang="de-DE" sz="2000" dirty="0">
                <a:solidFill>
                  <a:srgbClr val="595959"/>
                </a:solidFill>
              </a:rPr>
              <a:t> (WIPO) ist eine globale Organisation, die wesentliche Werkzeuge und Datenbanken bereitstellt, die besonders für in der EU ansässige Unternehmen nützlich sind. Dazu gehören internationale Patentrecherchen und Ressourcen zu verschiedenen Aspekten des Rechts auf geistiges Eigentum.</a:t>
            </a:r>
            <a:endParaRPr lang="en-GB" sz="2000" dirty="0">
              <a:solidFill>
                <a:srgbClr val="595959"/>
              </a:solidFill>
            </a:endParaRPr>
          </a:p>
        </p:txBody>
      </p:sp>
      <p:sp>
        <p:nvSpPr>
          <p:cNvPr id="10" name="TextBox 9">
            <a:extLst>
              <a:ext uri="{FF2B5EF4-FFF2-40B4-BE49-F238E27FC236}">
                <a16:creationId xmlns:a16="http://schemas.microsoft.com/office/drawing/2014/main" id="{4F3BBB67-0228-B86E-250A-F2783F80E5A0}"/>
              </a:ext>
            </a:extLst>
          </p:cNvPr>
          <p:cNvSpPr txBox="1"/>
          <p:nvPr/>
        </p:nvSpPr>
        <p:spPr>
          <a:xfrm>
            <a:off x="5371381" y="1781647"/>
            <a:ext cx="5229341" cy="4093428"/>
          </a:xfrm>
          <a:prstGeom prst="rect">
            <a:avLst/>
          </a:prstGeom>
          <a:noFill/>
          <a:ln w="19050">
            <a:solidFill>
              <a:srgbClr val="D9552F"/>
            </a:solidFill>
          </a:ln>
        </p:spPr>
        <p:txBody>
          <a:bodyPr wrap="square">
            <a:spAutoFit/>
          </a:bodyPr>
          <a:lstStyle/>
          <a:p>
            <a:r>
              <a:rPr lang="de-DE" sz="2000" dirty="0">
                <a:solidFill>
                  <a:srgbClr val="595959"/>
                </a:solidFill>
              </a:rPr>
              <a:t>Jedes EU-Land verfügt über ein eigenes </a:t>
            </a:r>
            <a:r>
              <a:rPr lang="de-DE" sz="2000" b="1" dirty="0">
                <a:solidFill>
                  <a:srgbClr val="47B5C8"/>
                </a:solidFill>
              </a:rPr>
              <a:t>nationales Amt für geistiges Eigentum</a:t>
            </a:r>
            <a:r>
              <a:rPr lang="de-DE" sz="2000" dirty="0">
                <a:solidFill>
                  <a:srgbClr val="595959"/>
                </a:solidFill>
              </a:rPr>
              <a:t>, das spezifische Leitfäden und Ressourcen bereitstellt, die den rechtlichen Rahmen des jeweiligen Landes betreffen. Diese Ämter bieten oft detaillierte Anleitungen, Dienstleistungen zur Registrierung geistigen Eigentums und Schulungsseminare an.</a:t>
            </a:r>
          </a:p>
          <a:p>
            <a:endParaRPr lang="de-DE" sz="2000" dirty="0">
              <a:solidFill>
                <a:srgbClr val="595959"/>
              </a:solidFill>
            </a:endParaRPr>
          </a:p>
          <a:p>
            <a:pPr marL="342900" indent="-342900">
              <a:buFont typeface="Arial" panose="020B0604020202020204" pitchFamily="34" charset="0"/>
              <a:buChar char="•"/>
            </a:pPr>
            <a:r>
              <a:rPr lang="de-DE" sz="2000" dirty="0">
                <a:solidFill>
                  <a:srgbClr val="595959"/>
                </a:solidFill>
              </a:rPr>
              <a:t>Deutschland: Deutsches Patent- und Markenamt </a:t>
            </a:r>
            <a:r>
              <a:rPr lang="en-IE" sz="2000" dirty="0">
                <a:hlinkClick r:id="rId3"/>
              </a:rPr>
              <a:t>(DPMA)</a:t>
            </a:r>
            <a:endParaRPr lang="en-GB" sz="2000" dirty="0">
              <a:solidFill>
                <a:srgbClr val="595959"/>
              </a:solidFill>
            </a:endParaRPr>
          </a:p>
          <a:p>
            <a:pPr marL="342900" indent="-342900">
              <a:buFont typeface="Arial" panose="020B0604020202020204" pitchFamily="34" charset="0"/>
              <a:buChar char="•"/>
            </a:pPr>
            <a:r>
              <a:rPr lang="de-DE" sz="2000" dirty="0">
                <a:solidFill>
                  <a:srgbClr val="595959"/>
                </a:solidFill>
              </a:rPr>
              <a:t>Frankreich: Nationales Institut für gewerbliches Eigentum </a:t>
            </a:r>
            <a:r>
              <a:rPr lang="en-GB" sz="2000" dirty="0">
                <a:hlinkClick r:id="rId4"/>
              </a:rPr>
              <a:t>(INPI)</a:t>
            </a:r>
            <a:endParaRPr lang="en-GB" sz="2000" dirty="0">
              <a:solidFill>
                <a:srgbClr val="595959"/>
              </a:solidFill>
            </a:endParaRPr>
          </a:p>
        </p:txBody>
      </p:sp>
    </p:spTree>
    <p:extLst>
      <p:ext uri="{BB962C8B-B14F-4D97-AF65-F5344CB8AC3E}">
        <p14:creationId xmlns:p14="http://schemas.microsoft.com/office/powerpoint/2010/main" val="1666560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Aufbau </a:t>
            </a:r>
            <a:r>
              <a:rPr lang="en-GB" sz="2800" b="1" dirty="0" err="1">
                <a:solidFill>
                  <a:schemeClr val="bg1"/>
                </a:solidFill>
              </a:rPr>
              <a:t>einer</a:t>
            </a:r>
            <a:r>
              <a:rPr lang="en-GB" sz="2800" b="1" dirty="0">
                <a:solidFill>
                  <a:schemeClr val="bg1"/>
                </a:solidFill>
              </a:rPr>
              <a:t> starken Online-</a:t>
            </a:r>
            <a:r>
              <a:rPr lang="en-GB" sz="2800" b="1" dirty="0" err="1">
                <a:solidFill>
                  <a:schemeClr val="bg1"/>
                </a:solidFill>
              </a:rPr>
              <a:t>Präsenz</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858327" y="1407040"/>
            <a:ext cx="10154729" cy="4093428"/>
          </a:xfrm>
          <a:prstGeom prst="rect">
            <a:avLst/>
          </a:prstGeom>
          <a:noFill/>
        </p:spPr>
        <p:txBody>
          <a:bodyPr wrap="square">
            <a:spAutoFit/>
          </a:bodyPr>
          <a:lstStyle/>
          <a:p>
            <a:r>
              <a:rPr lang="de-DE" sz="2000" dirty="0">
                <a:solidFill>
                  <a:srgbClr val="595959"/>
                </a:solidFill>
              </a:rPr>
              <a:t>Um eine starke Online-Präsenz aufzubauen, sollten Sie folgende Schritte berücksichtigen</a:t>
            </a:r>
            <a:r>
              <a:rPr lang="en-GB" sz="2000" dirty="0">
                <a:solidFill>
                  <a:srgbClr val="595959"/>
                </a:solidFill>
              </a:rPr>
              <a:t>. </a:t>
            </a:r>
          </a:p>
          <a:p>
            <a:pPr marL="285750" indent="-285750">
              <a:buFont typeface="Arial" panose="020B0604020202020204" pitchFamily="34" charset="0"/>
              <a:buChar char="•"/>
            </a:pPr>
            <a:r>
              <a:rPr lang="de-DE" sz="2000" b="1" dirty="0">
                <a:solidFill>
                  <a:srgbClr val="47B5C8"/>
                </a:solidFill>
              </a:rPr>
              <a:t>Sichern Sie eine starke Domain: </a:t>
            </a:r>
            <a:r>
              <a:rPr lang="de-DE" sz="2000" dirty="0">
                <a:solidFill>
                  <a:srgbClr val="595959"/>
                </a:solidFill>
              </a:rPr>
              <a:t>Wählen Sie eine Domain, die leicht zu merken und relevant für Ihr Geschäft ist.</a:t>
            </a:r>
          </a:p>
          <a:p>
            <a:pPr marL="285750" indent="-285750">
              <a:buFont typeface="Arial" panose="020B0604020202020204" pitchFamily="34" charset="0"/>
              <a:buChar char="•"/>
            </a:pPr>
            <a:r>
              <a:rPr lang="de-DE" sz="2000" b="1" dirty="0">
                <a:solidFill>
                  <a:srgbClr val="47B5C8"/>
                </a:solidFill>
              </a:rPr>
              <a:t>Investieren Sie in eine professionelle Website: </a:t>
            </a:r>
            <a:r>
              <a:rPr lang="de-DE" sz="2000" dirty="0">
                <a:solidFill>
                  <a:srgbClr val="595959"/>
                </a:solidFill>
              </a:rPr>
              <a:t>Wenn Ihre ursprüngliche Website ohne professionelle Hilfe erstellt wurde, sollten Sie einen professionellen Webdesigner engagieren, um das visuelle Design und die Benutzerfreundlichkeit zu verbessern.</a:t>
            </a:r>
          </a:p>
          <a:p>
            <a:pPr marL="285750" indent="-285750">
              <a:buFont typeface="Arial" panose="020B0604020202020204" pitchFamily="34" charset="0"/>
              <a:buChar char="•"/>
            </a:pPr>
            <a:r>
              <a:rPr lang="de-DE" sz="2000" b="1" dirty="0">
                <a:solidFill>
                  <a:srgbClr val="47B5C8"/>
                </a:solidFill>
              </a:rPr>
              <a:t>Stellen Sie sicher, dass Ihre Website responsiv ist: </a:t>
            </a:r>
            <a:r>
              <a:rPr lang="de-DE" sz="2000" dirty="0">
                <a:solidFill>
                  <a:srgbClr val="595959"/>
                </a:solidFill>
              </a:rPr>
              <a:t>Ihre Website sollte auf allen Geräten gut funktionieren. Optimieren Sie die Navigation und machen Sie Handlungsaufforderungen (CTAs) klar und überzeugend.</a:t>
            </a:r>
          </a:p>
          <a:p>
            <a:pPr marL="285750" indent="-285750">
              <a:buFont typeface="Arial" panose="020B0604020202020204" pitchFamily="34" charset="0"/>
              <a:buChar char="•"/>
            </a:pPr>
            <a:r>
              <a:rPr lang="de-DE" sz="2000" b="1" dirty="0">
                <a:solidFill>
                  <a:srgbClr val="47B5C8"/>
                </a:solidFill>
              </a:rPr>
              <a:t>Zusätzliche Funktionen: </a:t>
            </a:r>
            <a:r>
              <a:rPr lang="de-DE" sz="2000" dirty="0">
                <a:solidFill>
                  <a:srgbClr val="595959"/>
                </a:solidFill>
              </a:rPr>
              <a:t>Erwägen Sie, E-Commerce-Funktionen, Kundenforen, Support-Chatbots oder interaktive Tools hinzuzufügen, wenn Sie Ihr Geschäft weiter ausbauen.</a:t>
            </a:r>
          </a:p>
          <a:p>
            <a:pPr marL="285750" indent="-285750">
              <a:buFont typeface="Arial" panose="020B0604020202020204" pitchFamily="34" charset="0"/>
              <a:buChar char="•"/>
            </a:pPr>
            <a:r>
              <a:rPr lang="de-DE" sz="2000" b="1" dirty="0">
                <a:solidFill>
                  <a:srgbClr val="47B5C8"/>
                </a:solidFill>
              </a:rPr>
              <a:t>Verbessern Sie die Sicherheit: </a:t>
            </a:r>
            <a:r>
              <a:rPr lang="de-DE" sz="2000" dirty="0">
                <a:solidFill>
                  <a:srgbClr val="595959"/>
                </a:solidFill>
              </a:rPr>
              <a:t>Schützen Sie Benutzerdaten durch SSL-Zertifikate, regelmäßige Sicherheitsprüfungen und Einhaltung relevanter Datenschutzrichtlinien wie der DSGVO.</a:t>
            </a:r>
            <a:endParaRPr lang="en-GB" sz="2000" dirty="0">
              <a:solidFill>
                <a:srgbClr val="595959"/>
              </a:solidFill>
            </a:endParaRPr>
          </a:p>
        </p:txBody>
      </p:sp>
    </p:spTree>
    <p:extLst>
      <p:ext uri="{BB962C8B-B14F-4D97-AF65-F5344CB8AC3E}">
        <p14:creationId xmlns:p14="http://schemas.microsoft.com/office/powerpoint/2010/main" val="3787980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96347" y="1291224"/>
            <a:ext cx="10433961" cy="3849918"/>
          </a:xfrm>
        </p:spPr>
        <p:txBody>
          <a:bodyPr/>
          <a:lstStyle/>
          <a:p>
            <a:pPr marL="0" indent="0"/>
            <a:r>
              <a:rPr lang="de-DE" sz="2200" dirty="0"/>
              <a:t>Vision und Leidenschaft allein reichen nicht aus. Nachdem eine vielversprechende Geschäftsidee identifiziert wurde und erste Einblicke in den Markt gewonnen wurden, ist der nächste entscheidende Schritt die Validierung. Diese Phase ist essenziell, um die Geschäftsidee systematisch auf ihre Markttauglichkeit und betriebliche Umsetzbarkeit zu testen, um sicherzustellen, dass sie in einem wettbewerbsintensiven Umfeld erfolgreich bestehen kann.</a:t>
            </a:r>
          </a:p>
          <a:p>
            <a:pPr marL="0" indent="0"/>
            <a:r>
              <a:rPr lang="en-GB" sz="2200" b="1" dirty="0" err="1"/>
              <a:t>Bedeutung</a:t>
            </a:r>
            <a:r>
              <a:rPr lang="en-GB" sz="2200" b="1" dirty="0"/>
              <a:t> der </a:t>
            </a:r>
            <a:r>
              <a:rPr lang="en-GB" sz="2200" b="1" dirty="0" err="1"/>
              <a:t>Validierung</a:t>
            </a:r>
            <a:r>
              <a:rPr lang="en-GB" sz="2200" dirty="0"/>
              <a:t>: </a:t>
            </a:r>
            <a:r>
              <a:rPr lang="de-DE" sz="2200" dirty="0"/>
              <a:t>Die Validierung baut auf ersten Einschätzungen auf und umfasst…</a:t>
            </a:r>
            <a:r>
              <a:rPr lang="en-GB" sz="2200" dirty="0"/>
              <a:t> </a:t>
            </a:r>
          </a:p>
          <a:p>
            <a:pPr marL="342900" indent="-342900">
              <a:buFont typeface="Arial" panose="020B0604020202020204" pitchFamily="34" charset="0"/>
              <a:buChar char="•"/>
            </a:pPr>
            <a:r>
              <a:rPr lang="en-GB" sz="2200" b="1" dirty="0" err="1"/>
              <a:t>Produkt</a:t>
            </a:r>
            <a:r>
              <a:rPr lang="en-GB" sz="2200" b="1" dirty="0"/>
              <a:t>-Markt-</a:t>
            </a:r>
            <a:r>
              <a:rPr lang="en-GB" sz="2200" b="1" dirty="0" err="1"/>
              <a:t>Bewertung</a:t>
            </a:r>
            <a:r>
              <a:rPr lang="en-GB" sz="2200" dirty="0"/>
              <a:t>: </a:t>
            </a:r>
            <a:r>
              <a:rPr lang="de-DE" sz="2200" dirty="0"/>
              <a:t>Sicherstellen, dass Ihr Produkt oder Ihre Dienstleistung den Bedürfnissen und Vorlieben Ihrer Zielgruppe entspricht.</a:t>
            </a:r>
            <a:endParaRPr lang="en-GB" sz="2200" dirty="0"/>
          </a:p>
          <a:p>
            <a:pPr marL="342900" indent="-342900">
              <a:buFont typeface="Arial" panose="020B0604020202020204" pitchFamily="34" charset="0"/>
              <a:buChar char="•"/>
            </a:pPr>
            <a:r>
              <a:rPr lang="en-GB" sz="2200" b="1" dirty="0" err="1"/>
              <a:t>Wirtschaftlichkeit</a:t>
            </a:r>
            <a:r>
              <a:rPr lang="en-GB" sz="2200" dirty="0"/>
              <a:t>: </a:t>
            </a:r>
            <a:r>
              <a:rPr lang="de-DE" sz="2200" dirty="0"/>
              <a:t>Analyse, ob das Unternehmen finanziell stabil operieren und Wachstumspotenzial entwickeln kann</a:t>
            </a:r>
            <a:r>
              <a:rPr lang="en-GB" sz="2200" dirty="0"/>
              <a:t>.</a:t>
            </a:r>
          </a:p>
          <a:p>
            <a:pPr marL="342900" indent="-342900">
              <a:buFont typeface="Arial" panose="020B0604020202020204" pitchFamily="34" charset="0"/>
              <a:buChar char="•"/>
            </a:pPr>
            <a:r>
              <a:rPr lang="en-GB" sz="2200" b="1" dirty="0" err="1"/>
              <a:t>Prüfung</a:t>
            </a:r>
            <a:r>
              <a:rPr lang="en-GB" sz="2200" b="1" dirty="0"/>
              <a:t> der </a:t>
            </a:r>
            <a:r>
              <a:rPr lang="en-GB" sz="2200" b="1" dirty="0" err="1"/>
              <a:t>betrieblichen</a:t>
            </a:r>
            <a:r>
              <a:rPr lang="en-GB" sz="2200" b="1" dirty="0"/>
              <a:t> </a:t>
            </a:r>
            <a:r>
              <a:rPr lang="en-GB" sz="2200" b="1" dirty="0" err="1"/>
              <a:t>Machbarkeit</a:t>
            </a:r>
            <a:r>
              <a:rPr lang="en-GB" sz="2200" b="1" dirty="0"/>
              <a:t>:</a:t>
            </a:r>
            <a:r>
              <a:rPr lang="en-GB" sz="2200" dirty="0"/>
              <a:t> V</a:t>
            </a:r>
            <a:r>
              <a:rPr lang="de-DE" sz="2200" dirty="0" err="1"/>
              <a:t>erständnis</a:t>
            </a:r>
            <a:r>
              <a:rPr lang="de-DE" sz="2200" dirty="0"/>
              <a:t> für die praktischen Aspekte der Geschäftsgründung und -führung entwickeln</a:t>
            </a:r>
            <a:r>
              <a:rPr lang="en-GB" sz="2200" dirty="0"/>
              <a:t>.</a:t>
            </a:r>
          </a:p>
          <a:p>
            <a:pPr marL="0" indent="0"/>
            <a:endParaRPr lang="en-GB" sz="2200" dirty="0"/>
          </a:p>
          <a:p>
            <a:pPr marL="0" indent="0"/>
            <a:endParaRPr lang="en-GB" sz="2200" dirty="0"/>
          </a:p>
          <a:p>
            <a:endParaRPr lang="en-US" sz="2200" dirty="0"/>
          </a:p>
        </p:txBody>
      </p:sp>
      <p:sp>
        <p:nvSpPr>
          <p:cNvPr id="2" name="Freeform 1">
            <a:extLst>
              <a:ext uri="{FF2B5EF4-FFF2-40B4-BE49-F238E27FC236}">
                <a16:creationId xmlns:a16="http://schemas.microsoft.com/office/drawing/2014/main" id="{7B83FC6B-9FCD-D7A3-CB13-234D96458BFD}"/>
              </a:ext>
            </a:extLst>
          </p:cNvPr>
          <p:cNvSpPr/>
          <p:nvPr/>
        </p:nvSpPr>
        <p:spPr>
          <a:xfrm>
            <a:off x="-63611" y="262637"/>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72377" y="359776"/>
            <a:ext cx="9632553" cy="803654"/>
          </a:xfrm>
        </p:spPr>
        <p:txBody>
          <a:bodyPr/>
          <a:lstStyle/>
          <a:p>
            <a:r>
              <a:rPr lang="en-US" dirty="0">
                <a:solidFill>
                  <a:schemeClr val="bg1"/>
                </a:solidFill>
              </a:rPr>
              <a:t>Was </a:t>
            </a:r>
            <a:r>
              <a:rPr lang="en-US" dirty="0" err="1">
                <a:solidFill>
                  <a:schemeClr val="bg1"/>
                </a:solidFill>
              </a:rPr>
              <a:t>versteht</a:t>
            </a:r>
            <a:r>
              <a:rPr lang="en-US" dirty="0">
                <a:solidFill>
                  <a:schemeClr val="bg1"/>
                </a:solidFill>
              </a:rPr>
              <a:t> man </a:t>
            </a:r>
            <a:r>
              <a:rPr lang="en-US" dirty="0" err="1">
                <a:solidFill>
                  <a:schemeClr val="bg1"/>
                </a:solidFill>
              </a:rPr>
              <a:t>unter</a:t>
            </a:r>
            <a:r>
              <a:rPr lang="en-US" dirty="0">
                <a:solidFill>
                  <a:schemeClr val="bg1"/>
                </a:solidFill>
              </a:rPr>
              <a:t> </a:t>
            </a:r>
            <a:r>
              <a:rPr lang="en-US" dirty="0" err="1">
                <a:solidFill>
                  <a:schemeClr val="bg1"/>
                </a:solidFill>
              </a:rPr>
              <a:t>Validierung</a:t>
            </a:r>
            <a:r>
              <a:rPr lang="en-US" dirty="0">
                <a:solidFill>
                  <a:schemeClr val="bg1"/>
                </a:solidFill>
              </a:rPr>
              <a:t>?</a:t>
            </a:r>
          </a:p>
          <a:p>
            <a:endParaRPr lang="en-US" dirty="0"/>
          </a:p>
        </p:txBody>
      </p:sp>
    </p:spTree>
    <p:extLst>
      <p:ext uri="{BB962C8B-B14F-4D97-AF65-F5344CB8AC3E}">
        <p14:creationId xmlns:p14="http://schemas.microsoft.com/office/powerpoint/2010/main" val="114684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Aufbau </a:t>
            </a:r>
            <a:r>
              <a:rPr lang="en-GB" sz="2800" b="1" dirty="0" err="1">
                <a:solidFill>
                  <a:schemeClr val="bg1"/>
                </a:solidFill>
              </a:rPr>
              <a:t>einer</a:t>
            </a:r>
            <a:r>
              <a:rPr lang="en-GB" sz="2800" b="1" dirty="0">
                <a:solidFill>
                  <a:schemeClr val="bg1"/>
                </a:solidFill>
              </a:rPr>
              <a:t> starken Online-</a:t>
            </a:r>
            <a:r>
              <a:rPr lang="en-GB" sz="2800" b="1" dirty="0" err="1">
                <a:solidFill>
                  <a:schemeClr val="bg1"/>
                </a:solidFill>
              </a:rPr>
              <a:t>Präsenz</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72063" y="1503670"/>
            <a:ext cx="9821175" cy="4401205"/>
          </a:xfrm>
          <a:prstGeom prst="rect">
            <a:avLst/>
          </a:prstGeom>
          <a:noFill/>
        </p:spPr>
        <p:txBody>
          <a:bodyPr wrap="square">
            <a:spAutoFit/>
          </a:bodyPr>
          <a:lstStyle/>
          <a:p>
            <a:r>
              <a:rPr lang="de-DE" sz="2000" dirty="0">
                <a:solidFill>
                  <a:srgbClr val="595959"/>
                </a:solidFill>
              </a:rPr>
              <a:t>Um eine starke Online-Präsenz aufzubauen, ist es wichtig, frühzeitig eine </a:t>
            </a:r>
            <a:r>
              <a:rPr lang="de-DE" sz="2000" b="1" dirty="0" err="1">
                <a:solidFill>
                  <a:srgbClr val="595959"/>
                </a:solidFill>
              </a:rPr>
              <a:t>Social</a:t>
            </a:r>
            <a:r>
              <a:rPr lang="de-DE" sz="2000" b="1" dirty="0">
                <a:solidFill>
                  <a:srgbClr val="595959"/>
                </a:solidFill>
              </a:rPr>
              <a:t>-Media-Strategie</a:t>
            </a:r>
            <a:r>
              <a:rPr lang="de-DE" sz="2000" dirty="0">
                <a:solidFill>
                  <a:srgbClr val="595959"/>
                </a:solidFill>
              </a:rPr>
              <a:t> zu planen. Hier sind zwei Schlüsselbereiche, die Sie beachten sollten:</a:t>
            </a:r>
          </a:p>
          <a:p>
            <a:endParaRPr lang="en-GB" sz="2000" b="1" dirty="0">
              <a:solidFill>
                <a:srgbClr val="47B5C8"/>
              </a:solidFill>
            </a:endParaRPr>
          </a:p>
          <a:p>
            <a:pPr marL="285750" indent="-285750">
              <a:buFont typeface="Arial" panose="020B0604020202020204" pitchFamily="34" charset="0"/>
              <a:buChar char="•"/>
            </a:pPr>
            <a:r>
              <a:rPr lang="de-DE" sz="2000" b="1" dirty="0">
                <a:solidFill>
                  <a:srgbClr val="47B5C8"/>
                </a:solidFill>
              </a:rPr>
              <a:t>Fokussieren Sie sich auf Plattformen, auf denen Ihre Zielgruppe am aktivsten ist: </a:t>
            </a:r>
            <a:r>
              <a:rPr lang="de-DE" sz="2000" dirty="0">
                <a:solidFill>
                  <a:srgbClr val="595959"/>
                </a:solidFill>
              </a:rPr>
              <a:t>Analysieren Sie, wo Ihre Zielgruppe die meiste Zeit online verbringt, und konzentrieren Sie sich auf zwei bis drei Plattformen, die am besten zu Ihren Geschäftszielen passen. Zum Beispiel könnten jüngere Zielgruppen auf Instagram und TikTok angesprochen werden, während sich B2B-Unternehmen eher auf LinkedIn konzentrieren sollten.</a:t>
            </a:r>
          </a:p>
          <a:p>
            <a:pPr marL="285750" indent="-285750">
              <a:buFont typeface="Arial" panose="020B0604020202020204" pitchFamily="34" charset="0"/>
              <a:buChar char="•"/>
            </a:pPr>
            <a:r>
              <a:rPr lang="de-DE" sz="2000" b="1" dirty="0">
                <a:solidFill>
                  <a:srgbClr val="47B5C8"/>
                </a:solidFill>
              </a:rPr>
              <a:t>Erfassen Sie eine E-Mail-Marketing-Liste: </a:t>
            </a:r>
            <a:r>
              <a:rPr lang="de-DE" sz="2000" dirty="0">
                <a:solidFill>
                  <a:srgbClr val="595959"/>
                </a:solidFill>
              </a:rPr>
              <a:t>Entwickeln Sie Strategien, um E-Mail-Adressen effizient zu erfassen. Dies könnte durch Anreize wie kostenlose Downloads, exklusiven Inhalt oder Rabatte auf Erstbestellungen erfolgen.</a:t>
            </a:r>
            <a:endParaRPr lang="en-GB" sz="2000" dirty="0">
              <a:solidFill>
                <a:srgbClr val="595959"/>
              </a:solidFill>
            </a:endParaRPr>
          </a:p>
          <a:p>
            <a:r>
              <a:rPr lang="de-DE" sz="2000" b="1" dirty="0">
                <a:solidFill>
                  <a:srgbClr val="D9552F"/>
                </a:solidFill>
              </a:rPr>
              <a:t>Tipp: </a:t>
            </a:r>
            <a:r>
              <a:rPr lang="de-DE" sz="2000" dirty="0">
                <a:solidFill>
                  <a:srgbClr val="595959"/>
                </a:solidFill>
              </a:rPr>
              <a:t>Es ist nie zu früh, diese Strategien zu planen! Erkunden Sie hilfreiche Ressourcen wie das Modul 8 "Marketing and Sales </a:t>
            </a:r>
            <a:r>
              <a:rPr lang="de-DE" sz="2000" dirty="0" err="1">
                <a:solidFill>
                  <a:srgbClr val="595959"/>
                </a:solidFill>
              </a:rPr>
              <a:t>for</a:t>
            </a:r>
            <a:r>
              <a:rPr lang="de-DE" sz="2000" dirty="0">
                <a:solidFill>
                  <a:srgbClr val="595959"/>
                </a:solidFill>
              </a:rPr>
              <a:t> </a:t>
            </a:r>
            <a:r>
              <a:rPr lang="de-DE" sz="2000" dirty="0" err="1">
                <a:solidFill>
                  <a:srgbClr val="595959"/>
                </a:solidFill>
              </a:rPr>
              <a:t>Underrepresented</a:t>
            </a:r>
            <a:r>
              <a:rPr lang="de-DE" sz="2000" dirty="0">
                <a:solidFill>
                  <a:srgbClr val="595959"/>
                </a:solidFill>
              </a:rPr>
              <a:t> Entrepreneurs," um Ihre Pläne gezielt zu entwickeln.</a:t>
            </a:r>
            <a:endParaRPr lang="en-GB" dirty="0">
              <a:solidFill>
                <a:srgbClr val="595959"/>
              </a:solidFill>
            </a:endParaRPr>
          </a:p>
        </p:txBody>
      </p:sp>
    </p:spTree>
    <p:extLst>
      <p:ext uri="{BB962C8B-B14F-4D97-AF65-F5344CB8AC3E}">
        <p14:creationId xmlns:p14="http://schemas.microsoft.com/office/powerpoint/2010/main" val="86054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GB" sz="2800" b="1" dirty="0">
                <a:solidFill>
                  <a:schemeClr val="bg1"/>
                </a:solidFill>
              </a:rPr>
              <a:t>Aufbau </a:t>
            </a:r>
            <a:r>
              <a:rPr lang="en-GB" sz="2800" b="1" dirty="0" err="1">
                <a:solidFill>
                  <a:schemeClr val="bg1"/>
                </a:solidFill>
              </a:rPr>
              <a:t>eines</a:t>
            </a:r>
            <a:r>
              <a:rPr lang="en-GB" sz="2800" b="1" dirty="0">
                <a:solidFill>
                  <a:schemeClr val="bg1"/>
                </a:solidFill>
              </a:rPr>
              <a:t> starken Teams</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772063" y="1503670"/>
            <a:ext cx="10232635" cy="4493538"/>
          </a:xfrm>
          <a:prstGeom prst="rect">
            <a:avLst/>
          </a:prstGeom>
          <a:noFill/>
        </p:spPr>
        <p:txBody>
          <a:bodyPr wrap="square">
            <a:spAutoFit/>
          </a:bodyPr>
          <a:lstStyle/>
          <a:p>
            <a:r>
              <a:rPr lang="de-DE" sz="2200" dirty="0">
                <a:solidFill>
                  <a:srgbClr val="595959"/>
                </a:solidFill>
              </a:rPr>
              <a:t>Um ein starkes Team aufzubauen, ist es entscheidend, strategisch zu planen, da dies den Erfolg eines wachsenden Unternehmens erheblich beeinflussen kann. Hier sind die wesentlichen Schritte:</a:t>
            </a:r>
            <a:endParaRPr lang="en-GB" sz="2200" dirty="0">
              <a:solidFill>
                <a:srgbClr val="595959"/>
              </a:solidFill>
            </a:endParaRPr>
          </a:p>
          <a:p>
            <a:pPr marL="342900" indent="-342900">
              <a:buFont typeface="Arial" panose="020B0604020202020204" pitchFamily="34" charset="0"/>
              <a:buChar char="•"/>
            </a:pPr>
            <a:r>
              <a:rPr lang="de-DE" sz="2200" b="1" dirty="0">
                <a:solidFill>
                  <a:srgbClr val="595959"/>
                </a:solidFill>
              </a:rPr>
              <a:t>Ein vielfältiges Team: </a:t>
            </a:r>
            <a:r>
              <a:rPr lang="de-DE" sz="2200" dirty="0">
                <a:solidFill>
                  <a:srgbClr val="595959"/>
                </a:solidFill>
              </a:rPr>
              <a:t>Bilden Sie ein Team, das wichtige Geschäftsbereiche wie Betrieb, Marketing, Finanzen und Produktentwicklung abdeckt. Diese Vielfalt stellt sicher, dass alle kritischen Aspekte Ihres Unternehmens effektiv gemanagt werden.</a:t>
            </a:r>
          </a:p>
          <a:p>
            <a:pPr marL="342900" indent="-342900">
              <a:buFont typeface="Arial" panose="020B0604020202020204" pitchFamily="34" charset="0"/>
              <a:buChar char="•"/>
            </a:pPr>
            <a:r>
              <a:rPr lang="de-DE" sz="2200" b="1" dirty="0">
                <a:solidFill>
                  <a:srgbClr val="595959"/>
                </a:solidFill>
              </a:rPr>
              <a:t>Fähigkeiten und Erfahrungen</a:t>
            </a:r>
            <a:r>
              <a:rPr lang="de-DE" sz="2200" dirty="0">
                <a:solidFill>
                  <a:srgbClr val="595959"/>
                </a:solidFill>
              </a:rPr>
              <a:t>: Zeigen Sie, dass Ihr Team über die notwendigen Fähigkeiten und die Erfahrung verfügt, um Ihren Geschäftsplan erfolgreich umzusetzen. Dies stärkt nicht nur die interne Umsetzungskraft, sondern erhöht auch das Vertrauen von Investoren.</a:t>
            </a:r>
          </a:p>
          <a:p>
            <a:pPr marL="342900" indent="-342900">
              <a:buFont typeface="Arial" panose="020B0604020202020204" pitchFamily="34" charset="0"/>
              <a:buChar char="•"/>
            </a:pPr>
            <a:r>
              <a:rPr lang="de-DE" sz="2200" b="1" dirty="0">
                <a:solidFill>
                  <a:srgbClr val="595959"/>
                </a:solidFill>
              </a:rPr>
              <a:t>Advisory Board: </a:t>
            </a:r>
            <a:r>
              <a:rPr lang="de-DE" sz="2200" dirty="0">
                <a:solidFill>
                  <a:srgbClr val="595959"/>
                </a:solidFill>
              </a:rPr>
              <a:t>Ziehen Sie die Bildung eines Beirats aus erfahrenen Fachleuten in Betracht. Diese Beraterinnen können Ihnen strategische Ratschläge geben und gleichzeitig Ihre Glaubwürdigkeit bei Investorinnen stärken.</a:t>
            </a:r>
            <a:endParaRPr lang="en-GB" sz="2200" dirty="0">
              <a:solidFill>
                <a:srgbClr val="595959"/>
              </a:solidFill>
            </a:endParaRPr>
          </a:p>
        </p:txBody>
      </p:sp>
    </p:spTree>
    <p:extLst>
      <p:ext uri="{BB962C8B-B14F-4D97-AF65-F5344CB8AC3E}">
        <p14:creationId xmlns:p14="http://schemas.microsoft.com/office/powerpoint/2010/main" val="516220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err="1">
                <a:solidFill>
                  <a:schemeClr val="bg1"/>
                </a:solidFill>
              </a:rPr>
              <a:t>Einen</a:t>
            </a:r>
            <a:r>
              <a:rPr lang="en-IE" sz="2800" b="1" dirty="0">
                <a:solidFill>
                  <a:schemeClr val="bg1"/>
                </a:solidFill>
              </a:rPr>
              <a:t> </a:t>
            </a:r>
            <a:r>
              <a:rPr lang="en-IE" sz="2800" b="1" dirty="0" err="1">
                <a:solidFill>
                  <a:schemeClr val="bg1"/>
                </a:solidFill>
              </a:rPr>
              <a:t>robusten</a:t>
            </a:r>
            <a:r>
              <a:rPr lang="en-IE" sz="2800" b="1" dirty="0">
                <a:solidFill>
                  <a:schemeClr val="bg1"/>
                </a:solidFill>
              </a:rPr>
              <a:t> </a:t>
            </a:r>
            <a:r>
              <a:rPr lang="en-IE" sz="2800" b="1" dirty="0" err="1">
                <a:solidFill>
                  <a:schemeClr val="bg1"/>
                </a:solidFill>
              </a:rPr>
              <a:t>Businessplan</a:t>
            </a:r>
            <a:r>
              <a:rPr lang="en-IE" sz="2800" b="1" dirty="0">
                <a:solidFill>
                  <a:schemeClr val="bg1"/>
                </a:solidFill>
              </a:rPr>
              <a:t> </a:t>
            </a:r>
            <a:r>
              <a:rPr lang="en-IE" sz="2800" b="1" dirty="0" err="1">
                <a:solidFill>
                  <a:schemeClr val="bg1"/>
                </a:solidFill>
              </a:rPr>
              <a:t>erstellen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563593" y="1437672"/>
            <a:ext cx="10029646" cy="1107996"/>
          </a:xfrm>
          <a:prstGeom prst="rect">
            <a:avLst/>
          </a:prstGeom>
          <a:noFill/>
        </p:spPr>
        <p:txBody>
          <a:bodyPr wrap="square">
            <a:spAutoFit/>
          </a:bodyPr>
          <a:lstStyle/>
          <a:p>
            <a:r>
              <a:rPr lang="de-DE" sz="2200" dirty="0">
                <a:solidFill>
                  <a:srgbClr val="595959"/>
                </a:solidFill>
              </a:rPr>
              <a:t>Bringen Sie alles, was Sie bisher gelernt haben, in einen robusten Businessplan ein...</a:t>
            </a:r>
            <a:endParaRPr lang="en-GB" sz="2200" dirty="0">
              <a:solidFill>
                <a:srgbClr val="595959"/>
              </a:solidFill>
            </a:endParaRPr>
          </a:p>
          <a:p>
            <a:endParaRPr lang="en-GB" sz="2200" dirty="0">
              <a:solidFill>
                <a:srgbClr val="595959"/>
              </a:solidFill>
            </a:endParaRPr>
          </a:p>
          <a:p>
            <a:endParaRPr lang="en-GB" sz="2200" dirty="0">
              <a:solidFill>
                <a:srgbClr val="595959"/>
              </a:solidFill>
            </a:endParaRPr>
          </a:p>
        </p:txBody>
      </p:sp>
      <p:graphicFrame>
        <p:nvGraphicFramePr>
          <p:cNvPr id="7" name="Table 6">
            <a:extLst>
              <a:ext uri="{FF2B5EF4-FFF2-40B4-BE49-F238E27FC236}">
                <a16:creationId xmlns:a16="http://schemas.microsoft.com/office/drawing/2014/main" id="{94FBF163-5830-F8BC-CB4F-964B31E9B0B6}"/>
              </a:ext>
            </a:extLst>
          </p:cNvPr>
          <p:cNvGraphicFramePr>
            <a:graphicFrameLocks noGrp="1"/>
          </p:cNvGraphicFramePr>
          <p:nvPr>
            <p:extLst>
              <p:ext uri="{D42A27DB-BD31-4B8C-83A1-F6EECF244321}">
                <p14:modId xmlns:p14="http://schemas.microsoft.com/office/powerpoint/2010/main" val="2477430455"/>
              </p:ext>
            </p:extLst>
          </p:nvPr>
        </p:nvGraphicFramePr>
        <p:xfrm>
          <a:off x="563593" y="2025129"/>
          <a:ext cx="10627743" cy="3383280"/>
        </p:xfrm>
        <a:graphic>
          <a:graphicData uri="http://schemas.openxmlformats.org/drawingml/2006/table">
            <a:tbl>
              <a:tblPr firstRow="1" bandRow="1">
                <a:tableStyleId>{3B4B98B0-60AC-42C2-AFA5-B58CD77FA1E5}</a:tableStyleId>
              </a:tblPr>
              <a:tblGrid>
                <a:gridCol w="3258812">
                  <a:extLst>
                    <a:ext uri="{9D8B030D-6E8A-4147-A177-3AD203B41FA5}">
                      <a16:colId xmlns:a16="http://schemas.microsoft.com/office/drawing/2014/main" val="1144508315"/>
                    </a:ext>
                  </a:extLst>
                </a:gridCol>
                <a:gridCol w="2323214">
                  <a:extLst>
                    <a:ext uri="{9D8B030D-6E8A-4147-A177-3AD203B41FA5}">
                      <a16:colId xmlns:a16="http://schemas.microsoft.com/office/drawing/2014/main" val="2913548055"/>
                    </a:ext>
                  </a:extLst>
                </a:gridCol>
                <a:gridCol w="2652823">
                  <a:extLst>
                    <a:ext uri="{9D8B030D-6E8A-4147-A177-3AD203B41FA5}">
                      <a16:colId xmlns:a16="http://schemas.microsoft.com/office/drawing/2014/main" val="3098510056"/>
                    </a:ext>
                  </a:extLst>
                </a:gridCol>
                <a:gridCol w="2392894">
                  <a:extLst>
                    <a:ext uri="{9D8B030D-6E8A-4147-A177-3AD203B41FA5}">
                      <a16:colId xmlns:a16="http://schemas.microsoft.com/office/drawing/2014/main" val="255224053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bg1"/>
                          </a:solidFill>
                          <a:highlight>
                            <a:srgbClr val="D9552F"/>
                          </a:highlight>
                        </a:rPr>
                        <a:t>Detaillieren Sie Ihr Geschäftsmodell: Marktanalyse, Wettbewerbslandschaft, Verkaufs- und Marketingstrategie, Betriebsplan und Finanzprognosen</a:t>
                      </a:r>
                      <a:r>
                        <a:rPr lang="en-GB" sz="1800" dirty="0">
                          <a:solidFill>
                            <a:schemeClr val="bg1"/>
                          </a:solidFill>
                          <a:highlight>
                            <a:srgbClr val="D9552F"/>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rgbClr val="595959"/>
                          </a:solidFill>
                        </a:rPr>
                        <a:t>Nutzen Sie die Erkenntnisse aus Ihrer Machbarkeitsstudie sowie die Validierung der Nachfrage nach Ihrem Produkt oder Ihrer Dienstleistung.</a:t>
                      </a:r>
                      <a:endParaRPr lang="en-IE" sz="18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highlight>
                            <a:srgbClr val="D9552F"/>
                          </a:highlight>
                        </a:rPr>
                        <a:t>Iterative </a:t>
                      </a:r>
                      <a:r>
                        <a:rPr lang="en-GB" sz="1800" dirty="0" err="1">
                          <a:solidFill>
                            <a:schemeClr val="bg1"/>
                          </a:solidFill>
                          <a:highlight>
                            <a:srgbClr val="D9552F"/>
                          </a:highlight>
                        </a:rPr>
                        <a:t>Entwicklung</a:t>
                      </a:r>
                      <a:r>
                        <a:rPr lang="en-GB" sz="1800" dirty="0">
                          <a:solidFill>
                            <a:schemeClr val="bg1"/>
                          </a:solidFill>
                          <a:highlight>
                            <a:srgbClr val="D9552F"/>
                          </a:highlight>
                        </a:rPr>
                        <a:t>: </a:t>
                      </a:r>
                      <a:r>
                        <a:rPr lang="de-DE" sz="1800" b="0" dirty="0">
                          <a:solidFill>
                            <a:srgbClr val="595959"/>
                          </a:solidFill>
                        </a:rPr>
                        <a:t>Zeigen Sie, dass Sie auf Feedback reagieren und Ihr Produkt basierend auf echtem Nutzer*innen-Input weiterentwickelt haben, um die Produkt-Markt-Passung zu verbessern.</a:t>
                      </a:r>
                      <a:endParaRPr lang="en-GB" sz="1800" b="0" dirty="0">
                        <a:solidFill>
                          <a:srgbClr val="595959"/>
                        </a:solidFill>
                      </a:endParaRPr>
                    </a:p>
                    <a:p>
                      <a:endParaRPr lang="en-I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highlight>
                            <a:srgbClr val="D9552F"/>
                          </a:highlight>
                        </a:rPr>
                        <a:t>Klare </a:t>
                      </a:r>
                      <a:r>
                        <a:rPr lang="en-GB" sz="1800" dirty="0" err="1">
                          <a:solidFill>
                            <a:schemeClr val="bg1"/>
                          </a:solidFill>
                          <a:highlight>
                            <a:srgbClr val="D9552F"/>
                          </a:highlight>
                        </a:rPr>
                        <a:t>Kommunikation</a:t>
                      </a:r>
                      <a:r>
                        <a:rPr lang="en-GB" sz="1800" dirty="0">
                          <a:solidFill>
                            <a:schemeClr val="bg1"/>
                          </a:solidFill>
                          <a:highlight>
                            <a:srgbClr val="D9552F"/>
                          </a:highlight>
                        </a:rPr>
                        <a:t> </a:t>
                      </a:r>
                      <a:r>
                        <a:rPr lang="en-GB" sz="1800" dirty="0" err="1">
                          <a:solidFill>
                            <a:schemeClr val="bg1"/>
                          </a:solidFill>
                          <a:highlight>
                            <a:srgbClr val="D9552F"/>
                          </a:highlight>
                        </a:rPr>
                        <a:t>Ihres</a:t>
                      </a:r>
                      <a:r>
                        <a:rPr lang="en-GB" sz="1800" dirty="0">
                          <a:solidFill>
                            <a:schemeClr val="bg1"/>
                          </a:solidFill>
                          <a:highlight>
                            <a:srgbClr val="D9552F"/>
                          </a:highlight>
                        </a:rPr>
                        <a:t> </a:t>
                      </a:r>
                      <a:r>
                        <a:rPr lang="en-GB" sz="1800" dirty="0" err="1">
                          <a:solidFill>
                            <a:schemeClr val="bg1"/>
                          </a:solidFill>
                          <a:highlight>
                            <a:srgbClr val="D9552F"/>
                          </a:highlight>
                        </a:rPr>
                        <a:t>Wertversprechens</a:t>
                      </a:r>
                      <a:r>
                        <a:rPr lang="en-GB" sz="1800" dirty="0">
                          <a:solidFill>
                            <a:schemeClr val="bg1"/>
                          </a:solidFill>
                          <a:highlight>
                            <a:srgbClr val="D9552F"/>
                          </a:highligh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rgbClr val="595959"/>
                          </a:solidFill>
                        </a:rPr>
                        <a:t>Definieren Sie eindeutig, was Ihr Unternehmen einzigartig macht und warum es eine lohnende Investition ist.</a:t>
                      </a:r>
                      <a:endParaRPr lang="en-I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highlight>
                            <a:srgbClr val="D9552F"/>
                          </a:highlight>
                        </a:rPr>
                        <a:t>Das Team: </a:t>
                      </a:r>
                      <a:endParaRPr lang="en-GB" sz="1800" dirty="0">
                        <a:solidFill>
                          <a:srgbClr val="595959"/>
                        </a:solidFill>
                        <a:highlight>
                          <a:srgbClr val="D9552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kern="1200" dirty="0">
                          <a:solidFill>
                            <a:srgbClr val="595959"/>
                          </a:solidFill>
                          <a:latin typeface="+mn-lt"/>
                          <a:ea typeface="+mn-ea"/>
                          <a:cs typeface="+mn-cs"/>
                        </a:rPr>
                        <a:t>Zeigen Sie, dass Ihr Team über die Fähigkeiten und Erfahrungen verfügt, um den Businessplan erfolgreich umzusetzen.</a:t>
                      </a:r>
                    </a:p>
                    <a:p>
                      <a:endParaRPr lang="en-IE" sz="1800" dirty="0"/>
                    </a:p>
                  </a:txBody>
                  <a:tcPr/>
                </a:tc>
                <a:extLst>
                  <a:ext uri="{0D108BD9-81ED-4DB2-BD59-A6C34878D82A}">
                    <a16:rowId xmlns:a16="http://schemas.microsoft.com/office/drawing/2014/main" val="1297219052"/>
                  </a:ext>
                </a:extLst>
              </a:tr>
            </a:tbl>
          </a:graphicData>
        </a:graphic>
      </p:graphicFrame>
    </p:spTree>
    <p:extLst>
      <p:ext uri="{BB962C8B-B14F-4D97-AF65-F5344CB8AC3E}">
        <p14:creationId xmlns:p14="http://schemas.microsoft.com/office/powerpoint/2010/main" val="36860520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9632553" cy="803654"/>
          </a:xfrm>
        </p:spPr>
        <p:txBody>
          <a:bodyPr/>
          <a:lstStyle/>
          <a:p>
            <a:r>
              <a:rPr lang="en-IE" sz="2800" b="1" dirty="0" err="1">
                <a:solidFill>
                  <a:schemeClr val="bg1"/>
                </a:solidFill>
              </a:rPr>
              <a:t>Einen</a:t>
            </a:r>
            <a:r>
              <a:rPr lang="en-IE" sz="2800" b="1" dirty="0">
                <a:solidFill>
                  <a:schemeClr val="bg1"/>
                </a:solidFill>
              </a:rPr>
              <a:t> </a:t>
            </a:r>
            <a:r>
              <a:rPr lang="en-IE" sz="2800" b="1" dirty="0" err="1">
                <a:solidFill>
                  <a:schemeClr val="bg1"/>
                </a:solidFill>
              </a:rPr>
              <a:t>robusten</a:t>
            </a:r>
            <a:r>
              <a:rPr lang="en-IE" sz="2800" b="1" dirty="0">
                <a:solidFill>
                  <a:schemeClr val="bg1"/>
                </a:solidFill>
              </a:rPr>
              <a:t> </a:t>
            </a:r>
            <a:r>
              <a:rPr lang="en-IE" sz="2800" b="1" dirty="0" err="1">
                <a:solidFill>
                  <a:schemeClr val="bg1"/>
                </a:solidFill>
              </a:rPr>
              <a:t>Businessplan</a:t>
            </a:r>
            <a:r>
              <a:rPr lang="en-IE" sz="2800" b="1" dirty="0">
                <a:solidFill>
                  <a:schemeClr val="bg1"/>
                </a:solidFill>
              </a:rPr>
              <a:t> </a:t>
            </a:r>
            <a:r>
              <a:rPr lang="en-IE" sz="2800" b="1" dirty="0" err="1">
                <a:solidFill>
                  <a:schemeClr val="bg1"/>
                </a:solidFill>
              </a:rPr>
              <a:t>erstellen</a:t>
            </a:r>
            <a:endParaRPr lang="en-US" sz="2800" b="1" dirty="0">
              <a:solidFill>
                <a:schemeClr val="bg1"/>
              </a:solidFill>
            </a:endParaRPr>
          </a:p>
        </p:txBody>
      </p:sp>
      <p:sp>
        <p:nvSpPr>
          <p:cNvPr id="5" name="TextBox 4">
            <a:extLst>
              <a:ext uri="{FF2B5EF4-FFF2-40B4-BE49-F238E27FC236}">
                <a16:creationId xmlns:a16="http://schemas.microsoft.com/office/drawing/2014/main" id="{39F5A670-8241-871F-EDD7-4B97AB6DCF55}"/>
              </a:ext>
            </a:extLst>
          </p:cNvPr>
          <p:cNvSpPr txBox="1"/>
          <p:nvPr/>
        </p:nvSpPr>
        <p:spPr>
          <a:xfrm>
            <a:off x="616263" y="1434998"/>
            <a:ext cx="6854212" cy="5509200"/>
          </a:xfrm>
          <a:prstGeom prst="rect">
            <a:avLst/>
          </a:prstGeom>
          <a:noFill/>
        </p:spPr>
        <p:txBody>
          <a:bodyPr wrap="square">
            <a:spAutoFit/>
          </a:bodyPr>
          <a:lstStyle/>
          <a:p>
            <a:r>
              <a:rPr lang="de-DE" sz="2200" dirty="0">
                <a:solidFill>
                  <a:srgbClr val="595959"/>
                </a:solidFill>
              </a:rPr>
              <a:t>Bringen Sie alles, was Sie bisher gelernt haben, in einen robusten Businessplan ein…</a:t>
            </a:r>
          </a:p>
          <a:p>
            <a:endParaRPr lang="en-GB" sz="2200" dirty="0">
              <a:solidFill>
                <a:srgbClr val="595959"/>
              </a:solidFill>
            </a:endParaRPr>
          </a:p>
          <a:p>
            <a:r>
              <a:rPr lang="en-GB" sz="2200" b="1" dirty="0" err="1">
                <a:solidFill>
                  <a:schemeClr val="bg1"/>
                </a:solidFill>
                <a:highlight>
                  <a:srgbClr val="D9552F"/>
                </a:highlight>
              </a:rPr>
              <a:t>Finanzen</a:t>
            </a:r>
            <a:r>
              <a:rPr lang="en-GB" sz="2200" b="1" dirty="0">
                <a:solidFill>
                  <a:schemeClr val="bg1"/>
                </a:solidFill>
                <a:highlight>
                  <a:srgbClr val="D9552F"/>
                </a:highlight>
              </a:rPr>
              <a:t> und </a:t>
            </a:r>
            <a:r>
              <a:rPr lang="en-GB" sz="2200" b="1" dirty="0" err="1">
                <a:solidFill>
                  <a:schemeClr val="bg1"/>
                </a:solidFill>
                <a:highlight>
                  <a:srgbClr val="D9552F"/>
                </a:highlight>
              </a:rPr>
              <a:t>Finanzierungsbedarf</a:t>
            </a:r>
            <a:r>
              <a:rPr lang="en-GB" sz="2200" b="1" dirty="0">
                <a:solidFill>
                  <a:schemeClr val="bg1"/>
                </a:solidFill>
                <a:highlight>
                  <a:srgbClr val="D9552F"/>
                </a:highlight>
              </a:rPr>
              <a:t> verstehen:</a:t>
            </a:r>
          </a:p>
          <a:p>
            <a:pPr marL="342900" indent="-342900">
              <a:buFont typeface="Arial" panose="020B0604020202020204" pitchFamily="34" charset="0"/>
              <a:buChar char="•"/>
            </a:pPr>
            <a:r>
              <a:rPr lang="de-DE" sz="2200" dirty="0">
                <a:solidFill>
                  <a:srgbClr val="595959"/>
                </a:solidFill>
              </a:rPr>
              <a:t>Detaillieren Sie Ihre Einnahmequellen und entwickeln Sie realistische Finanzprognosen</a:t>
            </a:r>
            <a:r>
              <a:rPr lang="en-GB" sz="2200" dirty="0">
                <a:solidFill>
                  <a:srgbClr val="595959"/>
                </a:solidFill>
              </a:rPr>
              <a:t>. </a:t>
            </a:r>
          </a:p>
          <a:p>
            <a:pPr marL="342900" indent="-342900">
              <a:buFont typeface="Arial" panose="020B0604020202020204" pitchFamily="34" charset="0"/>
              <a:buChar char="•"/>
            </a:pPr>
            <a:r>
              <a:rPr lang="de-DE" sz="2200" dirty="0">
                <a:solidFill>
                  <a:srgbClr val="595959"/>
                </a:solidFill>
              </a:rPr>
              <a:t>Seien Sie transparent bezüglich Ihrer Annahmen und der damit verbundenen Risiken.</a:t>
            </a:r>
            <a:endParaRPr lang="en-GB" sz="2200" dirty="0">
              <a:solidFill>
                <a:srgbClr val="595959"/>
              </a:solidFill>
            </a:endParaRPr>
          </a:p>
          <a:p>
            <a:pPr marL="342900" indent="-342900">
              <a:buFont typeface="Arial" panose="020B0604020202020204" pitchFamily="34" charset="0"/>
              <a:buChar char="•"/>
            </a:pPr>
            <a:r>
              <a:rPr lang="de-DE" sz="2200" dirty="0">
                <a:solidFill>
                  <a:srgbClr val="595959"/>
                </a:solidFill>
              </a:rPr>
              <a:t>Legen Sie dar, wie viel Finanzierung Sie benötigen, wofür sie verwendet wird und wie sie Ihrem Unternehmen beim Wachstum hilft.</a:t>
            </a:r>
            <a:r>
              <a:rPr lang="en-GB" sz="2200" dirty="0">
                <a:solidFill>
                  <a:srgbClr val="595959"/>
                </a:solidFill>
              </a:rPr>
              <a:t> </a:t>
            </a:r>
          </a:p>
          <a:p>
            <a:pPr marL="342900" indent="-342900">
              <a:buFont typeface="Arial" panose="020B0604020202020204" pitchFamily="34" charset="0"/>
              <a:buChar char="•"/>
            </a:pPr>
            <a:r>
              <a:rPr lang="de-DE" sz="2200" dirty="0">
                <a:solidFill>
                  <a:srgbClr val="595959"/>
                </a:solidFill>
              </a:rPr>
              <a:t>Seien Sie spezifisch in Bezug auf die Meilensteine, die Sie mit dieser Finanzierung erreichen möchten.</a:t>
            </a:r>
            <a:endParaRPr lang="en-GB" sz="2200" dirty="0">
              <a:solidFill>
                <a:srgbClr val="595959"/>
              </a:solidFill>
            </a:endParaRPr>
          </a:p>
          <a:p>
            <a:endParaRPr lang="en-GB" sz="2200" dirty="0">
              <a:solidFill>
                <a:srgbClr val="595959"/>
              </a:solidFill>
            </a:endParaRPr>
          </a:p>
          <a:p>
            <a:endParaRPr lang="en-GB" sz="2200" dirty="0">
              <a:solidFill>
                <a:srgbClr val="595959"/>
              </a:solidFill>
            </a:endParaRPr>
          </a:p>
          <a:p>
            <a:endParaRPr lang="en-GB" sz="2200" dirty="0">
              <a:solidFill>
                <a:srgbClr val="595959"/>
              </a:solidFill>
            </a:endParaRPr>
          </a:p>
        </p:txBody>
      </p:sp>
      <p:pic>
        <p:nvPicPr>
          <p:cNvPr id="6" name="Picture 5" descr="A pile of 3D yellow numbers">
            <a:extLst>
              <a:ext uri="{FF2B5EF4-FFF2-40B4-BE49-F238E27FC236}">
                <a16:creationId xmlns:a16="http://schemas.microsoft.com/office/drawing/2014/main" id="{09AFE9AC-511A-337A-3B0E-0EFAD405717B}"/>
              </a:ext>
            </a:extLst>
          </p:cNvPr>
          <p:cNvPicPr>
            <a:picLocks noChangeAspect="1"/>
          </p:cNvPicPr>
          <p:nvPr/>
        </p:nvPicPr>
        <p:blipFill>
          <a:blip r:embed="rId2"/>
          <a:srcRect r="20934"/>
          <a:stretch/>
        </p:blipFill>
        <p:spPr>
          <a:xfrm>
            <a:off x="7285427" y="2743201"/>
            <a:ext cx="3476189" cy="2564921"/>
          </a:xfrm>
          <a:prstGeom prst="rect">
            <a:avLst/>
          </a:prstGeom>
        </p:spPr>
      </p:pic>
    </p:spTree>
    <p:extLst>
      <p:ext uri="{BB962C8B-B14F-4D97-AF65-F5344CB8AC3E}">
        <p14:creationId xmlns:p14="http://schemas.microsoft.com/office/powerpoint/2010/main" val="20111041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91659" y="761906"/>
            <a:ext cx="10618355" cy="803654"/>
          </a:xfrm>
        </p:spPr>
        <p:txBody>
          <a:bodyPr/>
          <a:lstStyle/>
          <a:p>
            <a:r>
              <a:rPr lang="de-DE" sz="2800" dirty="0">
                <a:solidFill>
                  <a:schemeClr val="bg1"/>
                </a:solidFill>
              </a:rPr>
              <a:t>Ihr Unternehmen auf den Weg bringen: Vorbereitung auf Investitionen</a:t>
            </a:r>
            <a:endParaRPr lang="en-US" sz="4800" b="1" dirty="0">
              <a:solidFill>
                <a:schemeClr val="bg1"/>
              </a:solidFill>
            </a:endParaRPr>
          </a:p>
        </p:txBody>
      </p:sp>
      <p:sp>
        <p:nvSpPr>
          <p:cNvPr id="6" name="TextBox 5">
            <a:extLst>
              <a:ext uri="{FF2B5EF4-FFF2-40B4-BE49-F238E27FC236}">
                <a16:creationId xmlns:a16="http://schemas.microsoft.com/office/drawing/2014/main" id="{E1951040-1664-4C51-764E-BA9C2942C502}"/>
              </a:ext>
            </a:extLst>
          </p:cNvPr>
          <p:cNvSpPr txBox="1"/>
          <p:nvPr/>
        </p:nvSpPr>
        <p:spPr>
          <a:xfrm>
            <a:off x="576533" y="1517163"/>
            <a:ext cx="10338756" cy="2677656"/>
          </a:xfrm>
          <a:prstGeom prst="rect">
            <a:avLst/>
          </a:prstGeom>
          <a:noFill/>
        </p:spPr>
        <p:txBody>
          <a:bodyPr wrap="square">
            <a:spAutoFit/>
          </a:bodyPr>
          <a:lstStyle/>
          <a:p>
            <a:r>
              <a:rPr lang="de-DE" sz="2400" dirty="0">
                <a:solidFill>
                  <a:srgbClr val="595959"/>
                </a:solidFill>
              </a:rPr>
              <a:t>Der Übergang zur Sicherung der Finanzierung für Ihr Unternehmen und die Vorbereitung auf Investitionsgespräche sind die nächsten entscheidenden Schritte.</a:t>
            </a:r>
          </a:p>
          <a:p>
            <a:endParaRPr lang="en-GB" sz="2400" dirty="0">
              <a:solidFill>
                <a:srgbClr val="595959"/>
              </a:solidFill>
            </a:endParaRPr>
          </a:p>
          <a:p>
            <a:r>
              <a:rPr lang="de-DE" sz="2400" dirty="0">
                <a:solidFill>
                  <a:srgbClr val="595959"/>
                </a:solidFill>
              </a:rPr>
              <a:t>Unser MOSAIC-Kurs unterstützt Sie dabei!</a:t>
            </a:r>
            <a:endParaRPr lang="en-GB" sz="2400" dirty="0">
              <a:solidFill>
                <a:srgbClr val="595959"/>
              </a:solidFill>
            </a:endParaRPr>
          </a:p>
          <a:p>
            <a:endParaRPr lang="en-GB" sz="2400" dirty="0">
              <a:solidFill>
                <a:srgbClr val="595959"/>
              </a:solidFill>
            </a:endParaRPr>
          </a:p>
          <a:p>
            <a:endParaRPr lang="en-IE" sz="2400" dirty="0">
              <a:solidFill>
                <a:srgbClr val="595959"/>
              </a:solidFill>
            </a:endParaRPr>
          </a:p>
        </p:txBody>
      </p:sp>
      <p:graphicFrame>
        <p:nvGraphicFramePr>
          <p:cNvPr id="7" name="Table 6">
            <a:extLst>
              <a:ext uri="{FF2B5EF4-FFF2-40B4-BE49-F238E27FC236}">
                <a16:creationId xmlns:a16="http://schemas.microsoft.com/office/drawing/2014/main" id="{E492A9E6-8F74-987A-1B85-3407C8169959}"/>
              </a:ext>
            </a:extLst>
          </p:cNvPr>
          <p:cNvGraphicFramePr>
            <a:graphicFrameLocks noGrp="1"/>
          </p:cNvGraphicFramePr>
          <p:nvPr>
            <p:extLst>
              <p:ext uri="{D42A27DB-BD31-4B8C-83A1-F6EECF244321}">
                <p14:modId xmlns:p14="http://schemas.microsoft.com/office/powerpoint/2010/main" val="6051304"/>
              </p:ext>
            </p:extLst>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dirty="0"/>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graphicFrame>
        <p:nvGraphicFramePr>
          <p:cNvPr id="8" name="Table 7">
            <a:extLst>
              <a:ext uri="{FF2B5EF4-FFF2-40B4-BE49-F238E27FC236}">
                <a16:creationId xmlns:a16="http://schemas.microsoft.com/office/drawing/2014/main" id="{4D4241F7-D972-2708-A76B-FF20982B8C3D}"/>
              </a:ext>
            </a:extLst>
          </p:cNvPr>
          <p:cNvGraphicFramePr>
            <a:graphicFrameLocks noGrp="1"/>
          </p:cNvGraphicFramePr>
          <p:nvPr>
            <p:extLst>
              <p:ext uri="{D42A27DB-BD31-4B8C-83A1-F6EECF244321}">
                <p14:modId xmlns:p14="http://schemas.microsoft.com/office/powerpoint/2010/main" val="3585604753"/>
              </p:ext>
            </p:extLst>
          </p:nvPr>
        </p:nvGraphicFramePr>
        <p:xfrm>
          <a:off x="680049" y="3643666"/>
          <a:ext cx="10131723" cy="1188720"/>
        </p:xfrm>
        <a:graphic>
          <a:graphicData uri="http://schemas.openxmlformats.org/drawingml/2006/table">
            <a:tbl>
              <a:tblPr firstRow="1" bandRow="1">
                <a:tableStyleId>{5C22544A-7EE6-4342-B048-85BDC9FD1C3A}</a:tableStyleId>
              </a:tblPr>
              <a:tblGrid>
                <a:gridCol w="3377241">
                  <a:extLst>
                    <a:ext uri="{9D8B030D-6E8A-4147-A177-3AD203B41FA5}">
                      <a16:colId xmlns:a16="http://schemas.microsoft.com/office/drawing/2014/main" val="3238548695"/>
                    </a:ext>
                  </a:extLst>
                </a:gridCol>
                <a:gridCol w="3377241">
                  <a:extLst>
                    <a:ext uri="{9D8B030D-6E8A-4147-A177-3AD203B41FA5}">
                      <a16:colId xmlns:a16="http://schemas.microsoft.com/office/drawing/2014/main" val="3363312090"/>
                    </a:ext>
                  </a:extLst>
                </a:gridCol>
                <a:gridCol w="3377241">
                  <a:extLst>
                    <a:ext uri="{9D8B030D-6E8A-4147-A177-3AD203B41FA5}">
                      <a16:colId xmlns:a16="http://schemas.microsoft.com/office/drawing/2014/main" val="1632692605"/>
                    </a:ext>
                  </a:extLst>
                </a:gridCol>
              </a:tblGrid>
              <a:tr h="370840">
                <a:tc>
                  <a:txBody>
                    <a:bodyPr/>
                    <a:lstStyle/>
                    <a:p>
                      <a:r>
                        <a:rPr lang="de-DE"/>
                        <a:t>Modul 4: Wie sichere ich eine Finanzierung für meine Idee?</a:t>
                      </a:r>
                      <a:endParaRPr lang="en-GB" sz="1800" dirty="0"/>
                    </a:p>
                  </a:txBody>
                  <a:tcPr/>
                </a:tc>
                <a:tc>
                  <a:txBody>
                    <a:bodyPr/>
                    <a:lstStyle/>
                    <a:p>
                      <a:r>
                        <a:rPr lang="de-DE" dirty="0"/>
                        <a:t>Modul 5: Wie verwalte ich meine Finanzen?</a:t>
                      </a:r>
                      <a:r>
                        <a:rPr lang="en-GB" sz="1800" dirty="0"/>
                        <a:t> </a:t>
                      </a:r>
                      <a:endParaRPr lang="en-IE" dirty="0"/>
                    </a:p>
                  </a:txBody>
                  <a:tcPr>
                    <a:solidFill>
                      <a:srgbClr val="D9552F"/>
                    </a:solidFill>
                  </a:tcPr>
                </a:tc>
                <a:tc>
                  <a:txBody>
                    <a:bodyPr/>
                    <a:lstStyle/>
                    <a:p>
                      <a:r>
                        <a:rPr lang="de-DE" b="1" dirty="0"/>
                        <a:t>Modul 8: Finanzielle Unterstützung für unterrepräsentierte Unternehmer*innen</a:t>
                      </a:r>
                      <a:endParaRPr lang="de-DE" dirty="0"/>
                    </a:p>
                  </a:txBody>
                  <a:tcPr>
                    <a:solidFill>
                      <a:srgbClr val="FDBD22"/>
                    </a:solidFill>
                  </a:tcPr>
                </a:tc>
                <a:extLst>
                  <a:ext uri="{0D108BD9-81ED-4DB2-BD59-A6C34878D82A}">
                    <a16:rowId xmlns:a16="http://schemas.microsoft.com/office/drawing/2014/main" val="2868685872"/>
                  </a:ext>
                </a:extLst>
              </a:tr>
            </a:tbl>
          </a:graphicData>
        </a:graphic>
      </p:graphicFrame>
    </p:spTree>
    <p:extLst>
      <p:ext uri="{BB962C8B-B14F-4D97-AF65-F5344CB8AC3E}">
        <p14:creationId xmlns:p14="http://schemas.microsoft.com/office/powerpoint/2010/main" val="25170252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78758" y="2930184"/>
            <a:ext cx="6730990" cy="3066422"/>
          </a:xfrm>
        </p:spPr>
        <p:txBody>
          <a:bodyPr>
            <a:normAutofit/>
          </a:bodyPr>
          <a:lstStyle/>
          <a:p>
            <a:r>
              <a:rPr lang="en-IE" dirty="0" err="1"/>
              <a:t>Selbstreflexion</a:t>
            </a:r>
            <a:r>
              <a:rPr lang="en-IE" dirty="0"/>
              <a:t> und </a:t>
            </a:r>
            <a:r>
              <a:rPr lang="en-IE" dirty="0" err="1"/>
              <a:t>Referenzen</a:t>
            </a:r>
            <a:endParaRPr lang="en-IE"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3377713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F29A2-C969-6AEE-7FC2-78B81F09D548}"/>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BE07D41-1A5C-55C6-67B5-D0B0A9EFFE23}"/>
              </a:ext>
            </a:extLst>
          </p:cNvPr>
          <p:cNvSpPr/>
          <p:nvPr/>
        </p:nvSpPr>
        <p:spPr>
          <a:xfrm>
            <a:off x="-230038" y="631344"/>
            <a:ext cx="1099165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FB0D998D-6AC1-53F2-1123-CF021E545BB3}"/>
              </a:ext>
            </a:extLst>
          </p:cNvPr>
          <p:cNvSpPr>
            <a:spLocks noGrp="1"/>
          </p:cNvSpPr>
          <p:nvPr>
            <p:ph type="body" sz="quarter" idx="16"/>
          </p:nvPr>
        </p:nvSpPr>
        <p:spPr>
          <a:xfrm>
            <a:off x="391659" y="761906"/>
            <a:ext cx="9632553" cy="803654"/>
          </a:xfrm>
        </p:spPr>
        <p:txBody>
          <a:bodyPr/>
          <a:lstStyle/>
          <a:p>
            <a:r>
              <a:rPr lang="de-DE" sz="2800" b="1" dirty="0"/>
              <a:t>ÜBUNG 1: Validierung der Geschäftsidee</a:t>
            </a:r>
            <a:endParaRPr lang="en-US" sz="4800" b="1" dirty="0">
              <a:solidFill>
                <a:schemeClr val="bg1"/>
              </a:solidFill>
            </a:endParaRPr>
          </a:p>
        </p:txBody>
      </p:sp>
      <p:sp>
        <p:nvSpPr>
          <p:cNvPr id="6" name="TextBox 5">
            <a:extLst>
              <a:ext uri="{FF2B5EF4-FFF2-40B4-BE49-F238E27FC236}">
                <a16:creationId xmlns:a16="http://schemas.microsoft.com/office/drawing/2014/main" id="{E04E3DC3-AEC2-6231-FE4C-B66B7AB4F576}"/>
              </a:ext>
            </a:extLst>
          </p:cNvPr>
          <p:cNvSpPr txBox="1"/>
          <p:nvPr/>
        </p:nvSpPr>
        <p:spPr>
          <a:xfrm>
            <a:off x="657215" y="1517163"/>
            <a:ext cx="10338756" cy="4455066"/>
          </a:xfrm>
          <a:prstGeom prst="rect">
            <a:avLst/>
          </a:prstGeom>
          <a:noFill/>
        </p:spPr>
        <p:txBody>
          <a:bodyPr wrap="square">
            <a:spAutoFit/>
          </a:bodyPr>
          <a:lstStyle/>
          <a:p>
            <a:r>
              <a:rPr lang="de-DE" sz="2200" b="1" dirty="0">
                <a:solidFill>
                  <a:srgbClr val="47B5C8"/>
                </a:solidFill>
              </a:rPr>
              <a:t>Ziel: </a:t>
            </a:r>
            <a:r>
              <a:rPr lang="de-DE" sz="2200" dirty="0">
                <a:solidFill>
                  <a:srgbClr val="595959"/>
                </a:solidFill>
              </a:rPr>
              <a:t>Den Teilnehmenden helfen, die Machbarkeit und den potenziellen Einfluss ihrer Geschäftsidee kritisch zu bewerten, bevor sie weitermachen.</a:t>
            </a:r>
          </a:p>
          <a:p>
            <a:endParaRPr lang="en-GB" sz="2200" dirty="0"/>
          </a:p>
          <a:p>
            <a:r>
              <a:rPr lang="de-DE" sz="2200" b="1" dirty="0">
                <a:solidFill>
                  <a:srgbClr val="47B5C8"/>
                </a:solidFill>
              </a:rPr>
              <a:t>Übung:</a:t>
            </a:r>
            <a:br>
              <a:rPr lang="de-DE" sz="2200" dirty="0">
                <a:solidFill>
                  <a:srgbClr val="595959"/>
                </a:solidFill>
              </a:rPr>
            </a:br>
            <a:r>
              <a:rPr lang="de-DE" sz="2200" dirty="0">
                <a:solidFill>
                  <a:srgbClr val="595959"/>
                </a:solidFill>
              </a:rPr>
              <a:t>Erstellen Sie eine dynamische und interaktive Vorlage zur Bewertung Ihrer Geschäftsidee in einem Tool wie Miro, um den Prozess visuell intuitiv zu gestalten. Miro ist eine Online-Kollaborationsplattform für </a:t>
            </a:r>
            <a:r>
              <a:rPr lang="de-DE" sz="2200" dirty="0" err="1">
                <a:solidFill>
                  <a:srgbClr val="595959"/>
                </a:solidFill>
              </a:rPr>
              <a:t>Whiteboarding</a:t>
            </a:r>
            <a:r>
              <a:rPr lang="de-DE" sz="2200" dirty="0">
                <a:solidFill>
                  <a:srgbClr val="595959"/>
                </a:solidFill>
              </a:rPr>
              <a:t>, die hilft, Konzepte zu visualisieren und Brainstorming-Sitzungen effektiv zu moderieren. Viele Funktionen sind mit einem kostenlosen Konto verfügbar.</a:t>
            </a:r>
          </a:p>
          <a:p>
            <a:endParaRPr lang="en-GB" sz="2200" dirty="0">
              <a:solidFill>
                <a:srgbClr val="595959"/>
              </a:solidFill>
            </a:endParaRPr>
          </a:p>
          <a:p>
            <a:r>
              <a:rPr lang="en-GB" sz="2200" dirty="0" err="1">
                <a:solidFill>
                  <a:srgbClr val="595959"/>
                </a:solidFill>
              </a:rPr>
              <a:t>Weitere</a:t>
            </a:r>
            <a:r>
              <a:rPr lang="en-GB" sz="2200" dirty="0">
                <a:solidFill>
                  <a:srgbClr val="595959"/>
                </a:solidFill>
              </a:rPr>
              <a:t> </a:t>
            </a:r>
            <a:r>
              <a:rPr lang="en-GB" sz="2200" dirty="0" err="1">
                <a:solidFill>
                  <a:srgbClr val="595959"/>
                </a:solidFill>
              </a:rPr>
              <a:t>Optionen</a:t>
            </a:r>
            <a:r>
              <a:rPr lang="en-GB" sz="2200" dirty="0">
                <a:solidFill>
                  <a:srgbClr val="595959"/>
                </a:solidFill>
              </a:rPr>
              <a:t> </a:t>
            </a:r>
            <a:r>
              <a:rPr lang="en-GB" sz="2200" dirty="0" err="1">
                <a:solidFill>
                  <a:srgbClr val="595959"/>
                </a:solidFill>
              </a:rPr>
              <a:t>sind</a:t>
            </a:r>
            <a:r>
              <a:rPr lang="en-GB" sz="2200" dirty="0">
                <a:solidFill>
                  <a:srgbClr val="595959"/>
                </a:solidFill>
              </a:rPr>
              <a:t>: </a:t>
            </a:r>
            <a:r>
              <a:rPr lang="de-DE" sz="2200" b="1" dirty="0" err="1">
                <a:solidFill>
                  <a:srgbClr val="47B5C8"/>
                </a:solidFill>
                <a:hlinkClick r:id="rId2"/>
              </a:rPr>
              <a:t>Mural</a:t>
            </a:r>
            <a:r>
              <a:rPr lang="de-DE" sz="2200" b="1" dirty="0">
                <a:solidFill>
                  <a:srgbClr val="47B5C8"/>
                </a:solidFill>
                <a:hlinkClick r:id="rId2"/>
              </a:rPr>
              <a:t>: Ein Unternehmen für </a:t>
            </a:r>
            <a:r>
              <a:rPr lang="de-DE" sz="2200" b="1" dirty="0" err="1">
                <a:solidFill>
                  <a:srgbClr val="47B5C8"/>
                </a:solidFill>
                <a:hlinkClick r:id="rId2"/>
              </a:rPr>
              <a:t>kollabrotative</a:t>
            </a:r>
            <a:r>
              <a:rPr lang="de-DE" sz="2200" b="1" dirty="0">
                <a:solidFill>
                  <a:srgbClr val="47B5C8"/>
                </a:solidFill>
                <a:hlinkClick r:id="rId2"/>
              </a:rPr>
              <a:t> Intelligenz</a:t>
            </a:r>
            <a:r>
              <a:rPr lang="en-GB" sz="2200" dirty="0">
                <a:solidFill>
                  <a:srgbClr val="595959"/>
                </a:solidFill>
              </a:rPr>
              <a:t>, </a:t>
            </a:r>
            <a:r>
              <a:rPr lang="de-DE" sz="2200" b="1" dirty="0" err="1">
                <a:solidFill>
                  <a:srgbClr val="47B5C8"/>
                </a:solidFill>
                <a:hlinkClick r:id="rId3"/>
              </a:rPr>
              <a:t>Cacoo</a:t>
            </a:r>
            <a:r>
              <a:rPr lang="de-DE" sz="2200" b="1" dirty="0">
                <a:solidFill>
                  <a:srgbClr val="47B5C8"/>
                </a:solidFill>
                <a:hlinkClick r:id="rId3"/>
              </a:rPr>
              <a:t>: Ein Online-Diagramm-Tool für kollaboratives Arbeiten</a:t>
            </a:r>
            <a:r>
              <a:rPr lang="de-DE" sz="2200" b="1" dirty="0">
                <a:solidFill>
                  <a:srgbClr val="47B5C8"/>
                </a:solidFill>
              </a:rPr>
              <a:t> </a:t>
            </a:r>
            <a:r>
              <a:rPr lang="en-IE" sz="2200" dirty="0" err="1">
                <a:solidFill>
                  <a:srgbClr val="595959"/>
                </a:solidFill>
              </a:rPr>
              <a:t>oder</a:t>
            </a:r>
            <a:r>
              <a:rPr lang="en-IE" sz="2200" dirty="0">
                <a:solidFill>
                  <a:srgbClr val="595959"/>
                </a:solidFill>
              </a:rPr>
              <a:t> </a:t>
            </a:r>
            <a:r>
              <a:rPr lang="en-US" sz="2200" dirty="0" err="1">
                <a:solidFill>
                  <a:srgbClr val="87A66E"/>
                </a:solidFill>
                <a:hlinkClick r:id="rId4"/>
              </a:rPr>
              <a:t>Conceptboard</a:t>
            </a:r>
            <a:r>
              <a:rPr lang="en-US" sz="2200" dirty="0">
                <a:solidFill>
                  <a:srgbClr val="87A66E"/>
                </a:solidFill>
                <a:hlinkClick r:id="rId4"/>
              </a:rPr>
              <a:t>: Kollaboration in </a:t>
            </a:r>
            <a:r>
              <a:rPr lang="en-US" sz="2200" dirty="0" err="1">
                <a:solidFill>
                  <a:srgbClr val="87A66E"/>
                </a:solidFill>
                <a:hlinkClick r:id="rId4"/>
              </a:rPr>
              <a:t>hybriden</a:t>
            </a:r>
            <a:r>
              <a:rPr lang="en-US" sz="2200" dirty="0">
                <a:solidFill>
                  <a:srgbClr val="87A66E"/>
                </a:solidFill>
                <a:hlinkClick r:id="rId4"/>
              </a:rPr>
              <a:t> Teams</a:t>
            </a:r>
            <a:endParaRPr lang="en-IE" sz="2200" b="1" dirty="0">
              <a:solidFill>
                <a:srgbClr val="47B5C8"/>
              </a:solidFill>
            </a:endParaRPr>
          </a:p>
        </p:txBody>
      </p:sp>
      <p:graphicFrame>
        <p:nvGraphicFramePr>
          <p:cNvPr id="7" name="Table 6">
            <a:extLst>
              <a:ext uri="{FF2B5EF4-FFF2-40B4-BE49-F238E27FC236}">
                <a16:creationId xmlns:a16="http://schemas.microsoft.com/office/drawing/2014/main" id="{B5403BC8-A67C-D943-D0C3-7F410EC9C3E6}"/>
              </a:ext>
            </a:extLst>
          </p:cNvPr>
          <p:cNvGraphicFramePr>
            <a:graphicFrameLocks noGrp="1"/>
          </p:cNvGraphicFramePr>
          <p:nvPr/>
        </p:nvGraphicFramePr>
        <p:xfrm>
          <a:off x="2032000" y="719666"/>
          <a:ext cx="8127999" cy="37084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831505369"/>
                    </a:ext>
                  </a:extLst>
                </a:gridCol>
                <a:gridCol w="2709333">
                  <a:extLst>
                    <a:ext uri="{9D8B030D-6E8A-4147-A177-3AD203B41FA5}">
                      <a16:colId xmlns:a16="http://schemas.microsoft.com/office/drawing/2014/main" val="624899376"/>
                    </a:ext>
                  </a:extLst>
                </a:gridCol>
                <a:gridCol w="2709333">
                  <a:extLst>
                    <a:ext uri="{9D8B030D-6E8A-4147-A177-3AD203B41FA5}">
                      <a16:colId xmlns:a16="http://schemas.microsoft.com/office/drawing/2014/main" val="31272902"/>
                    </a:ext>
                  </a:extLst>
                </a:gridCol>
              </a:tblGrid>
              <a:tr h="370840">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3122065895"/>
                  </a:ext>
                </a:extLst>
              </a:tr>
            </a:tbl>
          </a:graphicData>
        </a:graphic>
      </p:graphicFrame>
    </p:spTree>
    <p:extLst>
      <p:ext uri="{BB962C8B-B14F-4D97-AF65-F5344CB8AC3E}">
        <p14:creationId xmlns:p14="http://schemas.microsoft.com/office/powerpoint/2010/main" val="38278541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608E-B117-B3B0-08BE-EA86CD4F8B8E}"/>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B2F3052F-13F0-6090-E400-37E537067B1B}"/>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02702AD4-E59D-97B3-1B3A-4646EBC6853B}"/>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2365DFF-8EA4-E5F4-F552-F1747F9E6FAE}"/>
              </a:ext>
            </a:extLst>
          </p:cNvPr>
          <p:cNvSpPr txBox="1">
            <a:spLocks/>
          </p:cNvSpPr>
          <p:nvPr/>
        </p:nvSpPr>
        <p:spPr>
          <a:xfrm>
            <a:off x="214361" y="315617"/>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Erstellung eines Bewertungsboards für Geschäftsideen in Miro</a:t>
            </a:r>
            <a:endParaRPr lang="en-GB" b="1" dirty="0">
              <a:solidFill>
                <a:schemeClr val="bg2"/>
              </a:solidFill>
            </a:endParaRPr>
          </a:p>
        </p:txBody>
      </p:sp>
      <p:sp>
        <p:nvSpPr>
          <p:cNvPr id="2" name="Text Placeholder 1">
            <a:extLst>
              <a:ext uri="{FF2B5EF4-FFF2-40B4-BE49-F238E27FC236}">
                <a16:creationId xmlns:a16="http://schemas.microsoft.com/office/drawing/2014/main" id="{5F466273-71AD-33C6-42D0-E1395AD3A4A7}"/>
              </a:ext>
            </a:extLst>
          </p:cNvPr>
          <p:cNvSpPr>
            <a:spLocks noGrp="1" noChangeArrowheads="1"/>
          </p:cNvSpPr>
          <p:nvPr>
            <p:ph type="body" sz="quarter" idx="13"/>
          </p:nvPr>
        </p:nvSpPr>
        <p:spPr bwMode="auto">
          <a:xfrm>
            <a:off x="-179894" y="1484848"/>
            <a:ext cx="8537241" cy="6157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lvl="1" indent="0">
              <a:buNone/>
            </a:pPr>
            <a:r>
              <a:rPr lang="en-GB" sz="2200" b="1" dirty="0" err="1">
                <a:solidFill>
                  <a:srgbClr val="47B5C8"/>
                </a:solidFill>
              </a:rPr>
              <a:t>Erstelle</a:t>
            </a:r>
            <a:r>
              <a:rPr lang="en-GB" sz="2200" b="1" dirty="0">
                <a:solidFill>
                  <a:srgbClr val="47B5C8"/>
                </a:solidFill>
              </a:rPr>
              <a:t> </a:t>
            </a:r>
            <a:r>
              <a:rPr lang="en-GB" sz="2200" b="1" dirty="0" err="1">
                <a:solidFill>
                  <a:srgbClr val="47B5C8"/>
                </a:solidFill>
              </a:rPr>
              <a:t>ein</a:t>
            </a:r>
            <a:r>
              <a:rPr lang="en-GB" sz="2200" b="1" dirty="0">
                <a:solidFill>
                  <a:srgbClr val="47B5C8"/>
                </a:solidFill>
              </a:rPr>
              <a:t> </a:t>
            </a:r>
            <a:r>
              <a:rPr lang="en-GB" sz="2200" b="1" dirty="0" err="1">
                <a:solidFill>
                  <a:srgbClr val="47B5C8"/>
                </a:solidFill>
              </a:rPr>
              <a:t>neues</a:t>
            </a:r>
            <a:r>
              <a:rPr lang="en-GB" sz="2200" b="1" dirty="0">
                <a:solidFill>
                  <a:srgbClr val="47B5C8"/>
                </a:solidFill>
              </a:rPr>
              <a:t> Board</a:t>
            </a:r>
            <a:r>
              <a:rPr lang="en-GB" sz="2200" dirty="0">
                <a:solidFill>
                  <a:srgbClr val="47B5C8"/>
                </a:solidFill>
              </a:rPr>
              <a:t>:</a:t>
            </a:r>
          </a:p>
          <a:p>
            <a:pPr lvl="1"/>
            <a:r>
              <a:rPr lang="de-DE" sz="2200" dirty="0">
                <a:solidFill>
                  <a:srgbClr val="595959"/>
                </a:solidFill>
              </a:rPr>
              <a:t>Melden Sie sich bei Miro an oder registrieren Sie sich, falls Sie noch kein Konto haben.</a:t>
            </a:r>
            <a:endParaRPr lang="en-GB" sz="2200" dirty="0">
              <a:solidFill>
                <a:srgbClr val="595959"/>
              </a:solidFill>
            </a:endParaRPr>
          </a:p>
          <a:p>
            <a:pPr lvl="1"/>
            <a:r>
              <a:rPr lang="de-DE" sz="2200" dirty="0">
                <a:solidFill>
                  <a:srgbClr val="595959"/>
                </a:solidFill>
              </a:rPr>
              <a:t>Starten Sie ein neues Board über das Dashboard.</a:t>
            </a:r>
            <a:endParaRPr lang="en-GB" sz="2200" dirty="0">
              <a:solidFill>
                <a:srgbClr val="595959"/>
              </a:solidFill>
            </a:endParaRPr>
          </a:p>
          <a:p>
            <a:pPr lvl="1"/>
            <a:r>
              <a:rPr lang="de-DE" sz="2200" dirty="0">
                <a:solidFill>
                  <a:srgbClr val="595959"/>
                </a:solidFill>
              </a:rPr>
              <a:t>Verwenden Sie das Rahmenwerkzeug, um separate Abschnitte für jedes Bewertungskriterium zu erstellen.</a:t>
            </a:r>
          </a:p>
          <a:p>
            <a:pPr lvl="1"/>
            <a:r>
              <a:rPr lang="de-DE" sz="2200" dirty="0">
                <a:solidFill>
                  <a:srgbClr val="595959"/>
                </a:solidFill>
              </a:rPr>
              <a:t>Betiteln Sie jeden Rahmen mit einem Kriterium wie Marktgröße, Zielgruppenpassung, anfängliche Kostenanalyse, Skalierbarkeit und potenzielle Herausforderungen.</a:t>
            </a:r>
          </a:p>
          <a:p>
            <a:pPr lvl="1"/>
            <a:r>
              <a:rPr lang="de-DE" sz="2200" dirty="0">
                <a:solidFill>
                  <a:srgbClr val="595959"/>
                </a:solidFill>
              </a:rPr>
              <a:t>Fügen Sie innerhalb jedes Rahmens Haftnotizen oder Textfelder hinzu, um Beschreibungen oder Fragen einzufügen, die den Nutzenden bei der Überprüfung spezifischer Aspekte jedes Kriteriums helfen.</a:t>
            </a:r>
          </a:p>
          <a:p>
            <a:pPr lvl="1"/>
            <a:r>
              <a:rPr lang="de-DE" sz="2200" dirty="0">
                <a:solidFill>
                  <a:srgbClr val="595959"/>
                </a:solidFill>
              </a:rPr>
              <a:t>Zum Beispiel könnten Sie unter Marktgröße fragen: Wie groß ist die geschätzte Zielgruppe? Was sind die Wachstumsprognosen?</a:t>
            </a:r>
            <a:endParaRPr lang="en-GB" sz="2200" dirty="0">
              <a:solidFill>
                <a:srgbClr val="595959"/>
              </a:solidFill>
            </a:endParaRPr>
          </a:p>
          <a:p>
            <a:endParaRPr lang="en-GB" sz="220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2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E99E96D-F7D6-F055-998E-AE668C7E012E}"/>
              </a:ext>
            </a:extLst>
          </p:cNvPr>
          <p:cNvPicPr>
            <a:picLocks noChangeAspect="1"/>
          </p:cNvPicPr>
          <p:nvPr/>
        </p:nvPicPr>
        <p:blipFill>
          <a:blip r:embed="rId2"/>
          <a:stretch>
            <a:fillRect/>
          </a:stretch>
        </p:blipFill>
        <p:spPr>
          <a:xfrm>
            <a:off x="8169089" y="2013857"/>
            <a:ext cx="3683511" cy="2520541"/>
          </a:xfrm>
          <a:prstGeom prst="rect">
            <a:avLst/>
          </a:prstGeom>
        </p:spPr>
      </p:pic>
      <p:sp>
        <p:nvSpPr>
          <p:cNvPr id="7" name="TextBox 6">
            <a:extLst>
              <a:ext uri="{FF2B5EF4-FFF2-40B4-BE49-F238E27FC236}">
                <a16:creationId xmlns:a16="http://schemas.microsoft.com/office/drawing/2014/main" id="{DBB32021-2003-8D64-CC8F-30FBD0F9EBBC}"/>
              </a:ext>
            </a:extLst>
          </p:cNvPr>
          <p:cNvSpPr txBox="1"/>
          <p:nvPr/>
        </p:nvSpPr>
        <p:spPr>
          <a:xfrm>
            <a:off x="8811637" y="4726505"/>
            <a:ext cx="2528046" cy="1200329"/>
          </a:xfrm>
          <a:prstGeom prst="rect">
            <a:avLst/>
          </a:prstGeom>
          <a:noFill/>
        </p:spPr>
        <p:txBody>
          <a:bodyPr wrap="square">
            <a:spAutoFit/>
          </a:bodyPr>
          <a:lstStyle/>
          <a:p>
            <a:r>
              <a:rPr lang="en-GB" b="1" dirty="0"/>
              <a:t>Los </a:t>
            </a:r>
            <a:r>
              <a:rPr lang="en-GB" b="1" dirty="0" err="1"/>
              <a:t>gehts</a:t>
            </a:r>
            <a:endParaRPr lang="en-GB" b="1" dirty="0"/>
          </a:p>
          <a:p>
            <a:r>
              <a:rPr lang="de-DE" b="1" dirty="0">
                <a:hlinkClick r:id="rId3"/>
              </a:rPr>
              <a:t>Wie Sie Miro benutzen können</a:t>
            </a:r>
            <a:endParaRPr lang="en-GB" b="1" dirty="0"/>
          </a:p>
          <a:p>
            <a:endParaRPr lang="en-IE" b="1" dirty="0"/>
          </a:p>
        </p:txBody>
      </p:sp>
    </p:spTree>
    <p:extLst>
      <p:ext uri="{BB962C8B-B14F-4D97-AF65-F5344CB8AC3E}">
        <p14:creationId xmlns:p14="http://schemas.microsoft.com/office/powerpoint/2010/main" val="1065202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740E-0B42-ED7A-FE9F-CFE22D0F0981}"/>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67B6FD8-EB11-D426-B8CC-8DF239944140}"/>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D74A0F17-13A8-B88F-CFBA-DF80CE6CBACA}"/>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5713612-06C3-94F6-3DD1-1EF66B36E0E1}"/>
              </a:ext>
            </a:extLst>
          </p:cNvPr>
          <p:cNvSpPr txBox="1">
            <a:spLocks/>
          </p:cNvSpPr>
          <p:nvPr/>
        </p:nvSpPr>
        <p:spPr>
          <a:xfrm>
            <a:off x="214361" y="315617"/>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Erstellung eines Bewertungsboards für Geschäftsideen in Miro</a:t>
            </a:r>
            <a:endParaRPr lang="en-GB" b="1" dirty="0">
              <a:solidFill>
                <a:schemeClr val="bg2"/>
              </a:solidFill>
            </a:endParaRPr>
          </a:p>
        </p:txBody>
      </p:sp>
      <p:sp>
        <p:nvSpPr>
          <p:cNvPr id="2" name="Text Placeholder 1">
            <a:extLst>
              <a:ext uri="{FF2B5EF4-FFF2-40B4-BE49-F238E27FC236}">
                <a16:creationId xmlns:a16="http://schemas.microsoft.com/office/drawing/2014/main" id="{64A28C5E-06F8-AF53-8F98-9DAE41845E17}"/>
              </a:ext>
            </a:extLst>
          </p:cNvPr>
          <p:cNvSpPr>
            <a:spLocks noGrp="1" noChangeArrowheads="1"/>
          </p:cNvSpPr>
          <p:nvPr>
            <p:ph type="body" sz="quarter" idx="13"/>
          </p:nvPr>
        </p:nvSpPr>
        <p:spPr bwMode="auto">
          <a:xfrm>
            <a:off x="92869" y="1286585"/>
            <a:ext cx="11810343" cy="525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GB" sz="2200" b="1" i="0" dirty="0" err="1">
                <a:solidFill>
                  <a:srgbClr val="47B5C8"/>
                </a:solidFill>
              </a:rPr>
              <a:t>Interaktiv</a:t>
            </a:r>
            <a:r>
              <a:rPr lang="en-GB" sz="2200" b="1" i="0" dirty="0">
                <a:solidFill>
                  <a:srgbClr val="47B5C8"/>
                </a:solidFill>
              </a:rPr>
              <a:t> gestalten:</a:t>
            </a:r>
          </a:p>
          <a:p>
            <a:pPr marL="342900" indent="-342900" algn="l">
              <a:buFont typeface="Arial" panose="020B0604020202020204" pitchFamily="34" charset="0"/>
              <a:buChar char="•"/>
            </a:pPr>
            <a:r>
              <a:rPr lang="de-DE" sz="2200" i="0" dirty="0">
                <a:solidFill>
                  <a:srgbClr val="595959"/>
                </a:solidFill>
              </a:rPr>
              <a:t>Integrieren Sie Umfragen oder Abstimmungs-Sticker in jeden Rahmen, damit vertrauenswürdige Mitwirkende bewerten können, wie gut die Geschäftsidee jedes Kriterium erfüllt.</a:t>
            </a:r>
            <a:endParaRPr lang="en-GB" sz="2200" i="0" dirty="0">
              <a:solidFill>
                <a:srgbClr val="595959"/>
              </a:solidFill>
            </a:endParaRPr>
          </a:p>
          <a:p>
            <a:pPr marL="342900" indent="-342900" algn="l">
              <a:buFont typeface="Arial" panose="020B0604020202020204" pitchFamily="34" charset="0"/>
              <a:buChar char="•"/>
            </a:pPr>
            <a:r>
              <a:rPr lang="de-DE" sz="2200" i="0" dirty="0">
                <a:solidFill>
                  <a:srgbClr val="595959"/>
                </a:solidFill>
              </a:rPr>
              <a:t>Verwenden Sie Pfeile oder Verbindungsstriche, um Beziehungen oder Abhängigkeiten zwischen verschiedenen Faktoren darzustellen</a:t>
            </a:r>
            <a:r>
              <a:rPr lang="en-GB" sz="2200" i="0" dirty="0">
                <a:solidFill>
                  <a:srgbClr val="595959"/>
                </a:solidFill>
              </a:rPr>
              <a:t>. </a:t>
            </a:r>
          </a:p>
          <a:p>
            <a:pPr marL="342900" indent="-342900" algn="l">
              <a:buFont typeface="Arial" panose="020B0604020202020204" pitchFamily="34" charset="0"/>
              <a:buChar char="•"/>
            </a:pPr>
            <a:r>
              <a:rPr lang="de-DE" sz="2200" i="0" dirty="0">
                <a:solidFill>
                  <a:srgbClr val="595959"/>
                </a:solidFill>
              </a:rPr>
              <a:t>Aktivieren Sie Kommentare für Teammitglieder, damit diese direkt auf dem Board detailliertes Feedback geben können.</a:t>
            </a:r>
          </a:p>
          <a:p>
            <a:pPr marL="342900" indent="-342900" algn="l">
              <a:buFont typeface="Arial" panose="020B0604020202020204" pitchFamily="34" charset="0"/>
              <a:buChar char="•"/>
            </a:pPr>
            <a:r>
              <a:rPr lang="de-DE" sz="2200" i="0" dirty="0">
                <a:solidFill>
                  <a:srgbClr val="595959"/>
                </a:solidFill>
              </a:rPr>
              <a:t>Verwenden Sie Symbole und Markierungen, um verschiedene Aspekte der Analyse visuell darzustellen, z. B. Risiken, Chancen und Stärken.</a:t>
            </a:r>
          </a:p>
          <a:p>
            <a:pPr algn="l"/>
            <a:r>
              <a:rPr lang="en-GB" sz="2200" b="1" i="0" dirty="0" err="1">
                <a:solidFill>
                  <a:srgbClr val="47B5C8"/>
                </a:solidFill>
              </a:rPr>
              <a:t>Ressourcen</a:t>
            </a:r>
            <a:r>
              <a:rPr lang="en-GB" sz="2200" b="1" i="0" dirty="0">
                <a:solidFill>
                  <a:srgbClr val="47B5C8"/>
                </a:solidFill>
              </a:rPr>
              <a:t> </a:t>
            </a:r>
            <a:r>
              <a:rPr lang="en-GB" sz="2200" b="1" i="0" dirty="0" err="1">
                <a:solidFill>
                  <a:srgbClr val="47B5C8"/>
                </a:solidFill>
              </a:rPr>
              <a:t>hinzufügen</a:t>
            </a:r>
            <a:endParaRPr lang="en-GB" sz="2200" b="1" i="0" dirty="0">
              <a:solidFill>
                <a:srgbClr val="47B5C8"/>
              </a:solidFill>
            </a:endParaRPr>
          </a:p>
          <a:p>
            <a:pPr marL="342900" indent="-342900" algn="l">
              <a:buFont typeface="Arial" panose="020B0604020202020204" pitchFamily="34" charset="0"/>
              <a:buChar char="•"/>
            </a:pPr>
            <a:r>
              <a:rPr lang="de-DE" sz="2200" i="0" dirty="0">
                <a:solidFill>
                  <a:srgbClr val="595959"/>
                </a:solidFill>
              </a:rPr>
              <a:t>Verlinken Sie externe Ressourcen, Forschungsarbeiten oder Marktanalyseberichte direkt in den relevanten Abschnitten, um während der Diskussionen einen einfachen Zugriff zu gewährleisten</a:t>
            </a:r>
            <a:r>
              <a:rPr lang="en-GB" sz="2200" i="0" dirty="0">
                <a:solidFill>
                  <a:srgbClr val="595959"/>
                </a:solidFill>
              </a:rPr>
              <a:t>.</a:t>
            </a:r>
          </a:p>
          <a:p>
            <a:pPr marL="342900" indent="-342900" algn="l">
              <a:buFont typeface="Arial" panose="020B0604020202020204" pitchFamily="34" charset="0"/>
              <a:buChar char="•"/>
            </a:pPr>
            <a:r>
              <a:rPr lang="de-DE" sz="2200" i="0" dirty="0">
                <a:solidFill>
                  <a:srgbClr val="595959"/>
                </a:solidFill>
              </a:rPr>
              <a:t>Betten Sie Bilder oder Videos ein, die zusätzlichen Kontext bieten oder ähnliche Analysen von Geschäftsmodellen veranschaulichen.</a:t>
            </a:r>
            <a:endParaRPr kumimoji="0" lang="en-US" altLang="en-US" sz="2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12690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69E6-1CBA-A6E6-DCD1-97508D4ED10B}"/>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146A86CB-729D-92A4-D029-DD2E6E66CFA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358ABEC8-E632-15F1-FB15-7DD438C91EF0}"/>
              </a:ext>
            </a:extLst>
          </p:cNvPr>
          <p:cNvSpPr/>
          <p:nvPr/>
        </p:nvSpPr>
        <p:spPr>
          <a:xfrm>
            <a:off x="0"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CE456785-798B-3612-4684-8C9376651801}"/>
              </a:ext>
            </a:extLst>
          </p:cNvPr>
          <p:cNvSpPr txBox="1">
            <a:spLocks/>
          </p:cNvSpPr>
          <p:nvPr/>
        </p:nvSpPr>
        <p:spPr>
          <a:xfrm>
            <a:off x="214362" y="315617"/>
            <a:ext cx="963255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Erstellung eines Bewertungsboards für Geschäftsideen in Miro</a:t>
            </a:r>
            <a:endParaRPr lang="en-GB" b="1" dirty="0">
              <a:solidFill>
                <a:schemeClr val="bg2"/>
              </a:solidFill>
            </a:endParaRPr>
          </a:p>
        </p:txBody>
      </p:sp>
      <p:sp>
        <p:nvSpPr>
          <p:cNvPr id="2" name="Text Placeholder 1">
            <a:extLst>
              <a:ext uri="{FF2B5EF4-FFF2-40B4-BE49-F238E27FC236}">
                <a16:creationId xmlns:a16="http://schemas.microsoft.com/office/drawing/2014/main" id="{DA630C00-3F80-3199-8C9F-70B8E94EC2DA}"/>
              </a:ext>
            </a:extLst>
          </p:cNvPr>
          <p:cNvSpPr>
            <a:spLocks noGrp="1" noChangeArrowheads="1"/>
          </p:cNvSpPr>
          <p:nvPr>
            <p:ph type="body" sz="quarter" idx="13"/>
          </p:nvPr>
        </p:nvSpPr>
        <p:spPr bwMode="auto">
          <a:xfrm>
            <a:off x="214361" y="1689470"/>
            <a:ext cx="11810343"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GB" altLang="en-US" sz="2200" b="1" i="0" dirty="0" err="1">
                <a:solidFill>
                  <a:srgbClr val="47B5C8"/>
                </a:solidFill>
              </a:rPr>
              <a:t>Vorbereitung</a:t>
            </a:r>
            <a:r>
              <a:rPr lang="en-GB" altLang="en-US" sz="2200" b="1" i="0" dirty="0">
                <a:solidFill>
                  <a:srgbClr val="47B5C8"/>
                </a:solidFill>
              </a:rPr>
              <a:t> </a:t>
            </a:r>
            <a:r>
              <a:rPr lang="en-GB" altLang="en-US" sz="2200" b="1" i="0" dirty="0" err="1">
                <a:solidFill>
                  <a:srgbClr val="47B5C8"/>
                </a:solidFill>
              </a:rPr>
              <a:t>zur</a:t>
            </a:r>
            <a:r>
              <a:rPr lang="en-GB" altLang="en-US" sz="2200" b="1" i="0" dirty="0">
                <a:solidFill>
                  <a:srgbClr val="47B5C8"/>
                </a:solidFill>
              </a:rPr>
              <a:t> </a:t>
            </a:r>
            <a:r>
              <a:rPr lang="en-GB" altLang="en-US" sz="2200" b="1" i="0" dirty="0" err="1">
                <a:solidFill>
                  <a:srgbClr val="47B5C8"/>
                </a:solidFill>
              </a:rPr>
              <a:t>Überprüfung</a:t>
            </a:r>
            <a:r>
              <a:rPr lang="en-GB" altLang="en-US" sz="2200" b="1" i="0" dirty="0">
                <a:solidFill>
                  <a:srgbClr val="47B5C8"/>
                </a:solidFill>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i="0" dirty="0">
                <a:solidFill>
                  <a:srgbClr val="595959"/>
                </a:solidFill>
              </a:rPr>
              <a:t>Richten Sie einen Bereich am unteren oder seitlichen Rand des Boards ein, um abschließende Gedanken und eine Gesamtbewertung festzuhalten.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i="0" dirty="0">
                <a:solidFill>
                  <a:srgbClr val="595959"/>
                </a:solidFill>
              </a:rPr>
              <a:t>Bereiten Sie einen Zusammenfassungsbereich vor, in dem die wichtigsten Erkenntnisse und Entscheidungspunkte nach der Bewertung hervorgehoben werden können.</a:t>
            </a:r>
            <a:endParaRPr lang="en-GB" altLang="en-US" sz="2200" b="1"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lang="en-GB" altLang="en-US" sz="2200" b="1" i="0" dirty="0" err="1">
                <a:solidFill>
                  <a:srgbClr val="47B5C8"/>
                </a:solidFill>
              </a:rPr>
              <a:t>Teilnehmende</a:t>
            </a:r>
            <a:r>
              <a:rPr lang="en-GB" altLang="en-US" sz="2200" b="1" i="0" dirty="0">
                <a:solidFill>
                  <a:srgbClr val="47B5C8"/>
                </a:solidFill>
              </a:rPr>
              <a:t> </a:t>
            </a:r>
            <a:r>
              <a:rPr lang="en-GB" altLang="en-US" sz="2200" b="1" i="0" dirty="0" err="1">
                <a:solidFill>
                  <a:srgbClr val="47B5C8"/>
                </a:solidFill>
              </a:rPr>
              <a:t>einladen</a:t>
            </a:r>
            <a:r>
              <a:rPr lang="en-GB" altLang="en-US" sz="2200" b="1" i="0" dirty="0">
                <a:solidFill>
                  <a:srgbClr val="47B5C8"/>
                </a:solidFill>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i="0" dirty="0">
                <a:solidFill>
                  <a:srgbClr val="595959"/>
                </a:solidFill>
              </a:rPr>
              <a:t>Teilen Sie das Board mit Ihrem Team, Mentor*innen oder Berater*innen</a:t>
            </a:r>
            <a:r>
              <a:rPr lang="en-GB" altLang="en-US" sz="2200" i="0" dirty="0">
                <a:solidFill>
                  <a:srgbClr val="595959"/>
                </a:solidFill>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i="0" dirty="0">
                <a:solidFill>
                  <a:srgbClr val="595959"/>
                </a:solidFill>
              </a:rPr>
              <a:t>Planen Sie eine Live-Sitzung, in der alle in Echtzeit beitragen können, um die Sitzung dynamischer und kollaborativer zu gestalten.</a:t>
            </a:r>
            <a:endParaRPr lang="en-GB" altLang="en-US" sz="2200" i="0" dirty="0">
              <a:solidFill>
                <a:srgbClr val="595959"/>
              </a:solidFill>
            </a:endParaRPr>
          </a:p>
          <a:p>
            <a:pPr marR="0" lvl="0" algn="l" defTabSz="914400" rtl="0" eaLnBrk="0" fontAlgn="base" latinLnBrk="0" hangingPunct="0">
              <a:lnSpc>
                <a:spcPct val="100000"/>
              </a:lnSpc>
              <a:spcBef>
                <a:spcPct val="0"/>
              </a:spcBef>
              <a:spcAft>
                <a:spcPct val="0"/>
              </a:spcAft>
              <a:buClrTx/>
              <a:buSzTx/>
              <a:tabLst/>
            </a:pPr>
            <a:r>
              <a:rPr lang="en-GB" altLang="en-US" sz="2200" b="1" i="0" dirty="0">
                <a:solidFill>
                  <a:srgbClr val="47B5C8"/>
                </a:solidFill>
              </a:rPr>
              <a:t>Speicher- und </a:t>
            </a:r>
            <a:r>
              <a:rPr lang="en-GB" altLang="en-US" sz="2200" b="1" i="0" dirty="0" err="1">
                <a:solidFill>
                  <a:srgbClr val="47B5C8"/>
                </a:solidFill>
              </a:rPr>
              <a:t>Exportoptionen</a:t>
            </a:r>
            <a:r>
              <a:rPr lang="en-GB" altLang="en-US" sz="2200" b="1" i="0" dirty="0">
                <a:solidFill>
                  <a:srgbClr val="47B5C8"/>
                </a:solidFill>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en-US" sz="2200" i="0" dirty="0">
                <a:solidFill>
                  <a:srgbClr val="595959"/>
                </a:solidFill>
              </a:rPr>
              <a:t>Stellen Sie sicher, dass alle Änderungen gespeichert werden, und bieten Sie den Teilnehmenden die Möglichkeit, das Board als PDF für weitere Überprüfungen oder Dokumentationszwecke zu exportieren.</a:t>
            </a:r>
            <a:endParaRPr kumimoji="0" lang="en-US" altLang="en-US" sz="22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522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39638" y="1650958"/>
            <a:ext cx="9995140" cy="3849918"/>
          </a:xfrm>
        </p:spPr>
        <p:txBody>
          <a:bodyPr/>
          <a:lstStyle/>
          <a:p>
            <a:pPr marL="0" indent="0"/>
            <a:r>
              <a:rPr lang="de-DE" dirty="0"/>
              <a:t>Laut US-Daten, die jedoch auch auf die EU übertragbar sind, wie im Artikel </a:t>
            </a:r>
            <a:r>
              <a:rPr lang="en-GB" dirty="0">
                <a:hlinkClick r:id="rId2"/>
              </a:rPr>
              <a:t>What Percentage of Small Businesses Fail? (fundera.com)</a:t>
            </a:r>
            <a:r>
              <a:rPr lang="en-GB" dirty="0"/>
              <a:t> </a:t>
            </a:r>
            <a:r>
              <a:rPr lang="en-GB" dirty="0" err="1"/>
              <a:t>beschrieben</a:t>
            </a:r>
            <a:r>
              <a:rPr lang="en-GB" dirty="0"/>
              <a:t>, </a:t>
            </a:r>
            <a:r>
              <a:rPr lang="de-DE" dirty="0"/>
              <a:t>scheitern etwa 20 Prozent der kleinen Unternehmen innerhalb des ersten Jahres. Bis zum Ende des zweiten Jahres haben 30 Prozent der Unternehmen aufgegeben. Nach fünf Jahren sind etwa die Hälfte aller Unternehmen gescheitert. Und am Ende des Jahrzehnts bleiben nur noch 30 Prozent der Unternehmen bestehen – was einer Ausfallrate von 70 Prozent entspricht.</a:t>
            </a:r>
          </a:p>
          <a:p>
            <a:pPr marL="0" indent="0"/>
            <a:r>
              <a:rPr lang="en-GB" b="1" dirty="0">
                <a:solidFill>
                  <a:schemeClr val="bg1"/>
                </a:solidFill>
                <a:highlight>
                  <a:srgbClr val="47B5C8"/>
                </a:highlight>
              </a:rPr>
              <a:t>Mehr </a:t>
            </a:r>
            <a:r>
              <a:rPr lang="en-GB" b="1" dirty="0" err="1">
                <a:solidFill>
                  <a:schemeClr val="bg1"/>
                </a:solidFill>
                <a:highlight>
                  <a:srgbClr val="47B5C8"/>
                </a:highlight>
              </a:rPr>
              <a:t>Informationen</a:t>
            </a:r>
            <a:r>
              <a:rPr lang="en-GB" b="1" dirty="0">
                <a:solidFill>
                  <a:schemeClr val="bg1"/>
                </a:solidFill>
                <a:highlight>
                  <a:srgbClr val="47B5C8"/>
                </a:highlight>
              </a:rPr>
              <a:t>:</a:t>
            </a:r>
            <a:r>
              <a:rPr lang="en-US" dirty="0">
                <a:hlinkClick r:id="rId3"/>
              </a:rPr>
              <a:t>https://entm.ag/QZniH3</a:t>
            </a:r>
            <a:r>
              <a:rPr lang="en-GB" dirty="0"/>
              <a:t> </a:t>
            </a:r>
            <a:endParaRPr lang="en-US" dirty="0"/>
          </a:p>
          <a:p>
            <a:pPr marL="0" indent="0"/>
            <a:r>
              <a:rPr lang="de-DE" dirty="0"/>
              <a:t>Im Jahr 2023 gab es in Europa einen signifikanten Anstieg der Geschäftsaufgaben. Laut dem </a:t>
            </a:r>
            <a:r>
              <a:rPr lang="de-DE" b="1" dirty="0"/>
              <a:t>PwC </a:t>
            </a:r>
            <a:r>
              <a:rPr lang="de-DE" b="1" dirty="0" err="1"/>
              <a:t>Restructuring</a:t>
            </a:r>
            <a:r>
              <a:rPr lang="de-DE" b="1" dirty="0"/>
              <a:t> Update</a:t>
            </a:r>
            <a:r>
              <a:rPr lang="de-DE" dirty="0"/>
              <a:t> stieg die Ausfallrate von Unternehmen im ersten Quartal 2023 im Vergleich zum gleichen Zeitraum des Vorjahres um 19 %.</a:t>
            </a:r>
            <a:endParaRPr lang="en-GB" dirty="0"/>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solidFill>
                  <a:schemeClr val="bg1"/>
                </a:solidFill>
              </a:rPr>
              <a:t>Warum</a:t>
            </a:r>
            <a:r>
              <a:rPr lang="en-US" dirty="0">
                <a:solidFill>
                  <a:schemeClr val="bg1"/>
                </a:solidFill>
              </a:rPr>
              <a:t> </a:t>
            </a:r>
            <a:r>
              <a:rPr lang="en-US" dirty="0" err="1">
                <a:solidFill>
                  <a:schemeClr val="bg1"/>
                </a:solidFill>
              </a:rPr>
              <a:t>ist</a:t>
            </a:r>
            <a:r>
              <a:rPr lang="en-US" dirty="0">
                <a:solidFill>
                  <a:schemeClr val="bg1"/>
                </a:solidFill>
              </a:rPr>
              <a:t> das </a:t>
            </a:r>
            <a:r>
              <a:rPr lang="en-US" dirty="0" err="1">
                <a:solidFill>
                  <a:schemeClr val="bg1"/>
                </a:solidFill>
              </a:rPr>
              <a:t>wichtig</a:t>
            </a:r>
            <a:r>
              <a:rPr lang="en-US" dirty="0">
                <a:solidFill>
                  <a:schemeClr val="bg1"/>
                </a:solidFill>
              </a:rPr>
              <a:t>?</a:t>
            </a:r>
          </a:p>
        </p:txBody>
      </p:sp>
    </p:spTree>
    <p:extLst>
      <p:ext uri="{BB962C8B-B14F-4D97-AF65-F5344CB8AC3E}">
        <p14:creationId xmlns:p14="http://schemas.microsoft.com/office/powerpoint/2010/main" val="2850430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75C6-65B4-1F2F-643F-864723A9FB13}"/>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FE14624-806D-FB9D-6FCE-1CD819A40420}"/>
              </a:ext>
            </a:extLst>
          </p:cNvPr>
          <p:cNvSpPr/>
          <p:nvPr/>
        </p:nvSpPr>
        <p:spPr>
          <a:xfrm>
            <a:off x="-230038" y="631344"/>
            <a:ext cx="8005313" cy="69712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334680F-FE1F-B50D-6D60-05EBB5A568A0}"/>
              </a:ext>
            </a:extLst>
          </p:cNvPr>
          <p:cNvSpPr>
            <a:spLocks noGrp="1"/>
          </p:cNvSpPr>
          <p:nvPr>
            <p:ph type="body" sz="quarter" idx="16"/>
          </p:nvPr>
        </p:nvSpPr>
        <p:spPr>
          <a:xfrm>
            <a:off x="391659" y="761906"/>
            <a:ext cx="9632553" cy="803654"/>
          </a:xfrm>
        </p:spPr>
        <p:txBody>
          <a:bodyPr/>
          <a:lstStyle/>
          <a:p>
            <a:r>
              <a:rPr lang="de-DE" sz="2800" b="1" dirty="0"/>
              <a:t>ÜBUNG 2: MVP-Planung und Feedback-Schleife</a:t>
            </a:r>
            <a:endParaRPr lang="en-US" sz="2800" b="1" dirty="0">
              <a:solidFill>
                <a:schemeClr val="bg1"/>
              </a:solidFill>
            </a:endParaRPr>
          </a:p>
        </p:txBody>
      </p:sp>
      <p:sp>
        <p:nvSpPr>
          <p:cNvPr id="6" name="TextBox 5">
            <a:extLst>
              <a:ext uri="{FF2B5EF4-FFF2-40B4-BE49-F238E27FC236}">
                <a16:creationId xmlns:a16="http://schemas.microsoft.com/office/drawing/2014/main" id="{CD7F362A-E111-AE1D-7FA6-D86406FFDCA1}"/>
              </a:ext>
            </a:extLst>
          </p:cNvPr>
          <p:cNvSpPr txBox="1"/>
          <p:nvPr/>
        </p:nvSpPr>
        <p:spPr>
          <a:xfrm>
            <a:off x="818241" y="1459030"/>
            <a:ext cx="10114302" cy="4847481"/>
          </a:xfrm>
          <a:prstGeom prst="rect">
            <a:avLst/>
          </a:prstGeom>
          <a:noFill/>
        </p:spPr>
        <p:txBody>
          <a:bodyPr wrap="square">
            <a:spAutoFit/>
          </a:bodyPr>
          <a:lstStyle/>
          <a:p>
            <a:r>
              <a:rPr lang="de-DE" sz="2400" b="1" dirty="0">
                <a:solidFill>
                  <a:srgbClr val="47B5C8"/>
                </a:solidFill>
              </a:rPr>
              <a:t>Ziel: </a:t>
            </a:r>
            <a:r>
              <a:rPr lang="de-DE" sz="2400" dirty="0">
                <a:solidFill>
                  <a:srgbClr val="595959"/>
                </a:solidFill>
              </a:rPr>
              <a:t>Den Lernenden helfen, Lean-Startup-Prinzipien anzuwenden, um ein Produkt mit minimalen Funktionen zu entwickeln, das Kundenbedürfnisse erfüllt, und einen Prozess für iterative Entwicklungen basierend auf realem Nutzerfeedback zu etablieren.</a:t>
            </a:r>
          </a:p>
          <a:p>
            <a:endParaRPr lang="en-GB" sz="1050" dirty="0">
              <a:solidFill>
                <a:srgbClr val="595959"/>
              </a:solidFill>
            </a:endParaRPr>
          </a:p>
          <a:p>
            <a:r>
              <a:rPr lang="en-GB" sz="2400" b="1" dirty="0">
                <a:solidFill>
                  <a:srgbClr val="47B5C8"/>
                </a:solidFill>
              </a:rPr>
              <a:t>1. </a:t>
            </a:r>
            <a:r>
              <a:rPr lang="de-DE" sz="2400" b="1" dirty="0">
                <a:solidFill>
                  <a:srgbClr val="47B5C8"/>
                </a:solidFill>
              </a:rPr>
              <a:t>Definieren Sie den Zweck des MVP:</a:t>
            </a:r>
            <a:endParaRPr lang="en-GB" sz="2400" b="1" dirty="0">
              <a:solidFill>
                <a:srgbClr val="47B5C8"/>
              </a:solidFill>
            </a:endParaRPr>
          </a:p>
          <a:p>
            <a:pPr marL="342900" indent="-342900">
              <a:buFont typeface="Arial" panose="020B0604020202020204" pitchFamily="34" charset="0"/>
              <a:buChar char="•"/>
            </a:pPr>
            <a:r>
              <a:rPr lang="de-DE" sz="2400" b="1" dirty="0"/>
              <a:t>Aufgabe: </a:t>
            </a:r>
            <a:r>
              <a:rPr lang="de-DE" sz="2400" dirty="0">
                <a:solidFill>
                  <a:srgbClr val="595959"/>
                </a:solidFill>
              </a:rPr>
              <a:t>Identifizieren und notieren Sie das Hauptproblem, das Ihr MVP lösen soll. Klären Sie, wie es mit den Bedürfnissen Ihrer Zielgruppe übereinstimmt.</a:t>
            </a:r>
          </a:p>
          <a:p>
            <a:pPr marL="342900" indent="-342900">
              <a:buFont typeface="Arial" panose="020B0604020202020204" pitchFamily="34" charset="0"/>
              <a:buChar char="•"/>
            </a:pPr>
            <a:r>
              <a:rPr lang="en-GB" sz="2400" b="1" dirty="0"/>
              <a:t>Tool: </a:t>
            </a:r>
            <a:r>
              <a:rPr lang="de-DE" sz="2400" dirty="0">
                <a:solidFill>
                  <a:srgbClr val="595959"/>
                </a:solidFill>
              </a:rPr>
              <a:t>Verwenden Sie Werkzeuge wie Customer-Persona-Vorlagen und Frameworks für Problemstellungen, um das Problem und die Lösung durch Ihr MVP klar zu definieren. Beispiele sind: </a:t>
            </a:r>
            <a:r>
              <a:rPr lang="en-GB" sz="2400" b="1" dirty="0">
                <a:solidFill>
                  <a:srgbClr val="595959"/>
                </a:solidFill>
              </a:rPr>
              <a:t>VISME</a:t>
            </a:r>
            <a:r>
              <a:rPr lang="en-GB" sz="2400" dirty="0">
                <a:solidFill>
                  <a:srgbClr val="595959"/>
                </a:solidFill>
              </a:rPr>
              <a:t> (</a:t>
            </a:r>
            <a:r>
              <a:rPr lang="en-GB" sz="2400" dirty="0" err="1">
                <a:solidFill>
                  <a:srgbClr val="595959"/>
                </a:solidFill>
              </a:rPr>
              <a:t>siehe</a:t>
            </a:r>
            <a:r>
              <a:rPr lang="en-GB" sz="2400" dirty="0">
                <a:solidFill>
                  <a:srgbClr val="595959"/>
                </a:solidFill>
              </a:rPr>
              <a:t> </a:t>
            </a:r>
            <a:r>
              <a:rPr lang="en-GB" sz="2400" dirty="0" err="1">
                <a:solidFill>
                  <a:srgbClr val="595959"/>
                </a:solidFill>
              </a:rPr>
              <a:t>nächste</a:t>
            </a:r>
            <a:r>
              <a:rPr lang="en-GB" sz="2400" dirty="0">
                <a:solidFill>
                  <a:srgbClr val="595959"/>
                </a:solidFill>
              </a:rPr>
              <a:t> Folie) </a:t>
            </a:r>
            <a:r>
              <a:rPr lang="it-IT" sz="2400" dirty="0">
                <a:hlinkClick r:id="rId2"/>
              </a:rPr>
              <a:t>User Persona Template | </a:t>
            </a:r>
            <a:r>
              <a:rPr lang="it-IT" sz="2400" b="1" dirty="0" err="1">
                <a:hlinkClick r:id="rId2"/>
              </a:rPr>
              <a:t>Cacoo</a:t>
            </a:r>
            <a:r>
              <a:rPr lang="it-IT" sz="2400" b="1" dirty="0">
                <a:hlinkClick r:id="rId2"/>
              </a:rPr>
              <a:t> | </a:t>
            </a:r>
            <a:r>
              <a:rPr lang="it-IT" sz="2400" b="1" dirty="0" err="1">
                <a:hlinkClick r:id="rId2"/>
              </a:rPr>
              <a:t>Nulab</a:t>
            </a:r>
            <a:r>
              <a:rPr lang="it-IT" sz="2400" b="1" dirty="0"/>
              <a:t> </a:t>
            </a:r>
            <a:r>
              <a:rPr lang="it-IT" sz="2400" dirty="0" err="1">
                <a:solidFill>
                  <a:srgbClr val="595959"/>
                </a:solidFill>
              </a:rPr>
              <a:t>oder</a:t>
            </a:r>
            <a:r>
              <a:rPr lang="it-IT" sz="2400" b="1" dirty="0"/>
              <a:t> </a:t>
            </a:r>
            <a:r>
              <a:rPr lang="it-IT" sz="2400" b="1" dirty="0" err="1">
                <a:solidFill>
                  <a:srgbClr val="595959"/>
                </a:solidFill>
              </a:rPr>
              <a:t>Userpilot</a:t>
            </a:r>
            <a:r>
              <a:rPr lang="it-IT" sz="2400" b="1" dirty="0"/>
              <a:t> </a:t>
            </a:r>
            <a:r>
              <a:rPr lang="en-GB" sz="2400" dirty="0">
                <a:hlinkClick r:id="rId3"/>
              </a:rPr>
              <a:t>11 Persona </a:t>
            </a:r>
            <a:r>
              <a:rPr lang="en-GB" sz="2400" dirty="0" err="1">
                <a:hlinkClick r:id="rId3"/>
              </a:rPr>
              <a:t>Beispiele</a:t>
            </a:r>
            <a:endParaRPr lang="en-GB" sz="2400" b="1" dirty="0">
              <a:solidFill>
                <a:srgbClr val="595959"/>
              </a:solidFill>
            </a:endParaRPr>
          </a:p>
          <a:p>
            <a:endParaRPr lang="en-GB" sz="1050" dirty="0">
              <a:solidFill>
                <a:srgbClr val="595959"/>
              </a:solidFill>
            </a:endParaRPr>
          </a:p>
        </p:txBody>
      </p:sp>
    </p:spTree>
    <p:extLst>
      <p:ext uri="{BB962C8B-B14F-4D97-AF65-F5344CB8AC3E}">
        <p14:creationId xmlns:p14="http://schemas.microsoft.com/office/powerpoint/2010/main" val="2655164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E3C71-74E8-9D10-AEB5-CB6BB00AD75C}"/>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961656B-001F-6FD4-E572-1646D11AECF5}"/>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EA5B41B1-9D7B-7EC5-C914-C5D82352BB90}"/>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9A0C87AA-18A0-E0A5-0B13-28427307716E}"/>
              </a:ext>
            </a:extLst>
          </p:cNvPr>
          <p:cNvSpPr txBox="1">
            <a:spLocks/>
          </p:cNvSpPr>
          <p:nvPr/>
        </p:nvSpPr>
        <p:spPr>
          <a:xfrm>
            <a:off x="214361" y="315617"/>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Nutzung des VISME-Tools für die MVP-Planung und Feedback-Schleife</a:t>
            </a:r>
            <a:endParaRPr lang="en-GB" b="1" dirty="0">
              <a:solidFill>
                <a:schemeClr val="bg1"/>
              </a:solidFill>
            </a:endParaRPr>
          </a:p>
        </p:txBody>
      </p:sp>
      <p:sp>
        <p:nvSpPr>
          <p:cNvPr id="2" name="Text Placeholder 1">
            <a:extLst>
              <a:ext uri="{FF2B5EF4-FFF2-40B4-BE49-F238E27FC236}">
                <a16:creationId xmlns:a16="http://schemas.microsoft.com/office/drawing/2014/main" id="{A6FF3DB3-914E-0D72-F728-B6D06EF1EFF8}"/>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981D0D8-5FFE-BD53-0CB2-70499AAC8FAA}"/>
              </a:ext>
            </a:extLst>
          </p:cNvPr>
          <p:cNvSpPr txBox="1"/>
          <p:nvPr/>
        </p:nvSpPr>
        <p:spPr>
          <a:xfrm>
            <a:off x="373811" y="1342080"/>
            <a:ext cx="6573329" cy="4678204"/>
          </a:xfrm>
          <a:prstGeom prst="rect">
            <a:avLst/>
          </a:prstGeom>
          <a:noFill/>
        </p:spPr>
        <p:txBody>
          <a:bodyPr wrap="square">
            <a:spAutoFit/>
          </a:bodyPr>
          <a:lstStyle/>
          <a:p>
            <a:r>
              <a:rPr lang="en-GB" sz="2000" b="1" dirty="0">
                <a:solidFill>
                  <a:srgbClr val="47B5C8"/>
                </a:solidFill>
              </a:rPr>
              <a:t>2. </a:t>
            </a:r>
            <a:r>
              <a:rPr lang="en-GB" sz="2000" b="1" dirty="0" err="1">
                <a:solidFill>
                  <a:srgbClr val="47B5C8"/>
                </a:solidFill>
              </a:rPr>
              <a:t>Kernfunktionen</a:t>
            </a:r>
            <a:r>
              <a:rPr lang="en-GB" sz="2000" b="1" dirty="0">
                <a:solidFill>
                  <a:srgbClr val="47B5C8"/>
                </a:solidFill>
              </a:rPr>
              <a:t> </a:t>
            </a:r>
            <a:r>
              <a:rPr lang="en-GB" sz="2000" b="1" dirty="0" err="1">
                <a:solidFill>
                  <a:srgbClr val="47B5C8"/>
                </a:solidFill>
              </a:rPr>
              <a:t>identifizieren</a:t>
            </a:r>
            <a:endParaRPr lang="en-GB" sz="2000" b="1" dirty="0">
              <a:solidFill>
                <a:srgbClr val="47B5C8"/>
              </a:solidFill>
            </a:endParaRPr>
          </a:p>
          <a:p>
            <a:pPr marL="285750" indent="-285750">
              <a:buFont typeface="Arial" panose="020B0604020202020204" pitchFamily="34" charset="0"/>
              <a:buChar char="•"/>
            </a:pPr>
            <a:r>
              <a:rPr lang="de-DE" sz="2000" b="1" dirty="0">
                <a:solidFill>
                  <a:srgbClr val="47B5C8"/>
                </a:solidFill>
              </a:rPr>
              <a:t>Bestimmen Sie die wesentlichen Funktionen</a:t>
            </a:r>
            <a:r>
              <a:rPr lang="de-DE" sz="2000" dirty="0">
                <a:solidFill>
                  <a:srgbClr val="595959"/>
                </a:solidFill>
              </a:rPr>
              <a:t>, die Ihr MVP enthalten muss, um die primären Bedürfnisse Ihrer Zielgruppe effektiv zu erfüllen. Priorisieren Sie diese Funktionen basierend auf ihrem potenziellen Einfluss und ihrer Machbarkeit.</a:t>
            </a:r>
            <a:endParaRPr lang="en-GB" sz="2000" dirty="0">
              <a:solidFill>
                <a:srgbClr val="595959"/>
              </a:solidFill>
            </a:endParaRPr>
          </a:p>
          <a:p>
            <a:pPr marL="285750" indent="-285750">
              <a:buFont typeface="Arial" panose="020B0604020202020204" pitchFamily="34" charset="0"/>
              <a:buChar char="•"/>
            </a:pPr>
            <a:r>
              <a:rPr lang="de-DE" sz="2000" b="1" dirty="0">
                <a:solidFill>
                  <a:srgbClr val="47B5C8"/>
                </a:solidFill>
              </a:rPr>
              <a:t>Mit </a:t>
            </a:r>
            <a:r>
              <a:rPr lang="de-DE" sz="2000" b="1" dirty="0" err="1">
                <a:solidFill>
                  <a:srgbClr val="47B5C8"/>
                </a:solidFill>
              </a:rPr>
              <a:t>Visme</a:t>
            </a:r>
            <a:r>
              <a:rPr lang="de-DE" sz="2000" b="1" dirty="0">
                <a:solidFill>
                  <a:srgbClr val="47B5C8"/>
                </a:solidFill>
              </a:rPr>
              <a:t> arbeiten: </a:t>
            </a:r>
            <a:r>
              <a:rPr lang="de-DE" sz="2000" dirty="0">
                <a:solidFill>
                  <a:srgbClr val="595959"/>
                </a:solidFill>
              </a:rPr>
              <a:t>Erstellen Sie Priorisierungsgitter für Funktionen oder wenden Sie die </a:t>
            </a:r>
            <a:r>
              <a:rPr lang="de-DE" sz="2000" dirty="0" err="1">
                <a:solidFill>
                  <a:srgbClr val="595959"/>
                </a:solidFill>
              </a:rPr>
              <a:t>MoSCoW</a:t>
            </a:r>
            <a:r>
              <a:rPr lang="de-DE" sz="2000" dirty="0">
                <a:solidFill>
                  <a:srgbClr val="595959"/>
                </a:solidFill>
              </a:rPr>
              <a:t>-Methode an (Muss-Haben, Sollte-Haben, Könnte-Haben, Wird-diesmal-nicht-Haben) mit anpassbaren Diagrammen und Vorlagen von </a:t>
            </a:r>
            <a:r>
              <a:rPr lang="de-DE" sz="2000" dirty="0" err="1">
                <a:solidFill>
                  <a:srgbClr val="595959"/>
                </a:solidFill>
              </a:rPr>
              <a:t>Visme</a:t>
            </a:r>
            <a:r>
              <a:rPr lang="de-DE" sz="2000" dirty="0">
                <a:solidFill>
                  <a:srgbClr val="595959"/>
                </a:solidFill>
              </a:rPr>
              <a:t>, um diese Prioritäten zu visualisieren.</a:t>
            </a:r>
          </a:p>
          <a:p>
            <a:pPr marL="285750" indent="-285750">
              <a:buFont typeface="Arial" panose="020B0604020202020204" pitchFamily="34" charset="0"/>
              <a:buChar char="•"/>
            </a:pPr>
            <a:r>
              <a:rPr lang="de-DE" sz="2000" b="1" dirty="0">
                <a:solidFill>
                  <a:srgbClr val="47B5C8"/>
                </a:solidFill>
              </a:rPr>
              <a:t>Aktion: </a:t>
            </a:r>
            <a:r>
              <a:rPr lang="de-DE" sz="2000" dirty="0">
                <a:solidFill>
                  <a:srgbClr val="595959"/>
                </a:solidFill>
              </a:rPr>
              <a:t>Wählen Sie ein Diagramm oder eine Rastervorlage in </a:t>
            </a:r>
            <a:r>
              <a:rPr lang="de-DE" sz="2000" dirty="0" err="1">
                <a:solidFill>
                  <a:srgbClr val="595959"/>
                </a:solidFill>
              </a:rPr>
              <a:t>Visme</a:t>
            </a:r>
            <a:r>
              <a:rPr lang="de-DE" sz="2000" dirty="0">
                <a:solidFill>
                  <a:srgbClr val="595959"/>
                </a:solidFill>
              </a:rPr>
              <a:t> und listen Sie Ihre Funktionen auf, wobei Sie unterschiedliche Farben oder Symbole zur Kennzeichnung von Prioritätsstufen verwenden.</a:t>
            </a:r>
            <a:endParaRPr lang="en-GB" dirty="0">
              <a:solidFill>
                <a:srgbClr val="595959"/>
              </a:solidFill>
            </a:endParaRPr>
          </a:p>
        </p:txBody>
      </p:sp>
      <p:pic>
        <p:nvPicPr>
          <p:cNvPr id="11" name="Picture 10">
            <a:extLst>
              <a:ext uri="{FF2B5EF4-FFF2-40B4-BE49-F238E27FC236}">
                <a16:creationId xmlns:a16="http://schemas.microsoft.com/office/drawing/2014/main" id="{B5154EAB-4901-C351-E531-129803F69889}"/>
              </a:ext>
            </a:extLst>
          </p:cNvPr>
          <p:cNvPicPr>
            <a:picLocks noChangeAspect="1"/>
          </p:cNvPicPr>
          <p:nvPr/>
        </p:nvPicPr>
        <p:blipFill>
          <a:blip r:embed="rId2"/>
          <a:stretch>
            <a:fillRect/>
          </a:stretch>
        </p:blipFill>
        <p:spPr>
          <a:xfrm>
            <a:off x="6855619" y="1891489"/>
            <a:ext cx="5194381" cy="2913723"/>
          </a:xfrm>
          <a:prstGeom prst="rect">
            <a:avLst/>
          </a:prstGeom>
        </p:spPr>
      </p:pic>
      <p:sp>
        <p:nvSpPr>
          <p:cNvPr id="14" name="TextBox 13">
            <a:extLst>
              <a:ext uri="{FF2B5EF4-FFF2-40B4-BE49-F238E27FC236}">
                <a16:creationId xmlns:a16="http://schemas.microsoft.com/office/drawing/2014/main" id="{114ECE0A-3872-6411-FEEA-7E445CF07691}"/>
              </a:ext>
            </a:extLst>
          </p:cNvPr>
          <p:cNvSpPr txBox="1"/>
          <p:nvPr/>
        </p:nvSpPr>
        <p:spPr>
          <a:xfrm>
            <a:off x="7033708" y="4966511"/>
            <a:ext cx="4826225" cy="923330"/>
          </a:xfrm>
          <a:prstGeom prst="rect">
            <a:avLst/>
          </a:prstGeom>
          <a:noFill/>
        </p:spPr>
        <p:txBody>
          <a:bodyPr wrap="square">
            <a:spAutoFit/>
          </a:bodyPr>
          <a:lstStyle/>
          <a:p>
            <a:r>
              <a:rPr lang="en-GB" b="1" dirty="0">
                <a:solidFill>
                  <a:srgbClr val="595959"/>
                </a:solidFill>
              </a:rPr>
              <a:t>Video</a:t>
            </a:r>
            <a:r>
              <a:rPr lang="en-GB" dirty="0">
                <a:solidFill>
                  <a:srgbClr val="595959"/>
                </a:solidFill>
              </a:rPr>
              <a:t>: </a:t>
            </a:r>
            <a:r>
              <a:rPr lang="en-GB" dirty="0">
                <a:solidFill>
                  <a:srgbClr val="595959"/>
                </a:solidFill>
                <a:hlinkClick r:id="rId3"/>
              </a:rPr>
              <a:t>https://youtu.be/Ve3JZtWrFh0?si=qFDGtw_ztKbnEtVH</a:t>
            </a:r>
            <a:r>
              <a:rPr lang="en-GB" dirty="0">
                <a:solidFill>
                  <a:srgbClr val="595959"/>
                </a:solidFill>
              </a:rPr>
              <a:t> </a:t>
            </a:r>
          </a:p>
        </p:txBody>
      </p:sp>
    </p:spTree>
    <p:extLst>
      <p:ext uri="{BB962C8B-B14F-4D97-AF65-F5344CB8AC3E}">
        <p14:creationId xmlns:p14="http://schemas.microsoft.com/office/powerpoint/2010/main" val="321150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16D7A-D8C3-1DB3-BCE7-0CA3EC4907D8}"/>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C7AE0009-FAF2-A854-FB3C-1CC32A99B8E8}"/>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82FA31F4-29E7-6941-8BF9-C5683332DC8B}"/>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A85FE36A-FE53-65B0-5204-03C91251D534}"/>
              </a:ext>
            </a:extLst>
          </p:cNvPr>
          <p:cNvSpPr txBox="1">
            <a:spLocks/>
          </p:cNvSpPr>
          <p:nvPr/>
        </p:nvSpPr>
        <p:spPr>
          <a:xfrm>
            <a:off x="214361" y="305486"/>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Nutzung des VISME-Tools für die MVP-Planung und Feedback-Schleife</a:t>
            </a:r>
            <a:endParaRPr lang="en-GB" b="1" dirty="0">
              <a:solidFill>
                <a:schemeClr val="bg1"/>
              </a:solidFill>
            </a:endParaRPr>
          </a:p>
        </p:txBody>
      </p:sp>
      <p:sp>
        <p:nvSpPr>
          <p:cNvPr id="2" name="Text Placeholder 1">
            <a:extLst>
              <a:ext uri="{FF2B5EF4-FFF2-40B4-BE49-F238E27FC236}">
                <a16:creationId xmlns:a16="http://schemas.microsoft.com/office/drawing/2014/main" id="{C77D506B-D145-38EE-7D5D-0F9CB12878C2}"/>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DDAF7386-55E8-3328-FE6C-2F8339993444}"/>
              </a:ext>
            </a:extLst>
          </p:cNvPr>
          <p:cNvSpPr txBox="1"/>
          <p:nvPr/>
        </p:nvSpPr>
        <p:spPr>
          <a:xfrm>
            <a:off x="373811" y="1342080"/>
            <a:ext cx="11128076" cy="4801314"/>
          </a:xfrm>
          <a:prstGeom prst="rect">
            <a:avLst/>
          </a:prstGeom>
          <a:noFill/>
        </p:spPr>
        <p:txBody>
          <a:bodyPr wrap="square">
            <a:spAutoFit/>
          </a:bodyPr>
          <a:lstStyle/>
          <a:p>
            <a:r>
              <a:rPr lang="en-GB" b="1" dirty="0">
                <a:solidFill>
                  <a:srgbClr val="47B5C8"/>
                </a:solidFill>
              </a:rPr>
              <a:t>3. Das MVP </a:t>
            </a:r>
            <a:r>
              <a:rPr lang="en-GB" b="1" dirty="0" err="1">
                <a:solidFill>
                  <a:srgbClr val="47B5C8"/>
                </a:solidFill>
              </a:rPr>
              <a:t>entwickeln</a:t>
            </a:r>
            <a:endParaRPr lang="en-GB" b="1" dirty="0">
              <a:solidFill>
                <a:srgbClr val="47B5C8"/>
              </a:solidFill>
            </a:endParaRPr>
          </a:p>
          <a:p>
            <a:pPr marL="285750" indent="-285750">
              <a:buFont typeface="Arial" panose="020B0604020202020204" pitchFamily="34" charset="0"/>
              <a:buChar char="•"/>
            </a:pPr>
            <a:r>
              <a:rPr lang="de-DE" b="1" dirty="0">
                <a:solidFill>
                  <a:srgbClr val="47B5C8"/>
                </a:solidFill>
              </a:rPr>
              <a:t>Aufgabe: </a:t>
            </a:r>
            <a:r>
              <a:rPr lang="de-DE" dirty="0">
                <a:solidFill>
                  <a:srgbClr val="595959"/>
                </a:solidFill>
              </a:rPr>
              <a:t>Erstellen Sie eine grundlegende Version Ihres Produkts, die nur die Kernfunktionen enthält. Diese Version sollte funktional genug sein, um die primären Bedürfnisse zu erfüllen und für eine Einführung bei frühen Anwender*innen geeignet zu sein</a:t>
            </a:r>
            <a:r>
              <a:rPr lang="en-GB" dirty="0">
                <a:solidFill>
                  <a:srgbClr val="595959"/>
                </a:solidFill>
              </a:rPr>
              <a:t>.</a:t>
            </a:r>
          </a:p>
          <a:p>
            <a:pPr marL="285750" indent="-285750">
              <a:buFont typeface="Arial" panose="020B0604020202020204" pitchFamily="34" charset="0"/>
              <a:buChar char="•"/>
            </a:pPr>
            <a:r>
              <a:rPr lang="de-DE" b="1" dirty="0">
                <a:solidFill>
                  <a:srgbClr val="47B5C8"/>
                </a:solidFill>
              </a:rPr>
              <a:t>Mit </a:t>
            </a:r>
            <a:r>
              <a:rPr lang="de-DE" b="1" dirty="0" err="1">
                <a:solidFill>
                  <a:srgbClr val="47B5C8"/>
                </a:solidFill>
              </a:rPr>
              <a:t>Visme</a:t>
            </a:r>
            <a:r>
              <a:rPr lang="de-DE" b="1" dirty="0">
                <a:solidFill>
                  <a:srgbClr val="47B5C8"/>
                </a:solidFill>
              </a:rPr>
              <a:t> arbeiten: </a:t>
            </a:r>
            <a:r>
              <a:rPr lang="de-DE" dirty="0">
                <a:solidFill>
                  <a:srgbClr val="595959"/>
                </a:solidFill>
              </a:rPr>
              <a:t>Nutzen Sie </a:t>
            </a:r>
            <a:r>
              <a:rPr lang="de-DE" dirty="0" err="1">
                <a:solidFill>
                  <a:srgbClr val="595959"/>
                </a:solidFill>
              </a:rPr>
              <a:t>Visme</a:t>
            </a:r>
            <a:r>
              <a:rPr lang="de-DE" dirty="0">
                <a:solidFill>
                  <a:srgbClr val="595959"/>
                </a:solidFill>
              </a:rPr>
              <a:t>, um das Layout oder die Architektur des MVP visuell zu skizzieren. Sie können Flussdiagramme oder Mockups direkt in </a:t>
            </a:r>
            <a:r>
              <a:rPr lang="de-DE" dirty="0" err="1">
                <a:solidFill>
                  <a:srgbClr val="595959"/>
                </a:solidFill>
              </a:rPr>
              <a:t>Visme</a:t>
            </a:r>
            <a:r>
              <a:rPr lang="de-DE" dirty="0">
                <a:solidFill>
                  <a:srgbClr val="595959"/>
                </a:solidFill>
              </a:rPr>
              <a:t> erstellen, die die Benutzeroberfläche und -erfahrung darstellen.</a:t>
            </a:r>
            <a:r>
              <a:rPr lang="en-GB" dirty="0">
                <a:solidFill>
                  <a:srgbClr val="595959"/>
                </a:solidFill>
              </a:rPr>
              <a:t> </a:t>
            </a:r>
          </a:p>
          <a:p>
            <a:pPr marL="285750" indent="-285750">
              <a:buFont typeface="Arial" panose="020B0604020202020204" pitchFamily="34" charset="0"/>
              <a:buChar char="•"/>
            </a:pPr>
            <a:r>
              <a:rPr lang="de-DE" b="1" dirty="0">
                <a:solidFill>
                  <a:srgbClr val="47B5C8"/>
                </a:solidFill>
              </a:rPr>
              <a:t>Aktion: </a:t>
            </a:r>
            <a:r>
              <a:rPr lang="de-DE" dirty="0">
                <a:solidFill>
                  <a:srgbClr val="595959"/>
                </a:solidFill>
              </a:rPr>
              <a:t>Entwerfen Sie ein einfaches Produkt-Mockup oder ein architektonisches Diagramm in </a:t>
            </a:r>
            <a:r>
              <a:rPr lang="de-DE" dirty="0" err="1">
                <a:solidFill>
                  <a:srgbClr val="595959"/>
                </a:solidFill>
              </a:rPr>
              <a:t>Visme</a:t>
            </a:r>
            <a:r>
              <a:rPr lang="de-DE" dirty="0">
                <a:solidFill>
                  <a:srgbClr val="595959"/>
                </a:solidFill>
              </a:rPr>
              <a:t>, das zeigt, wie das MVP aus der Perspektive der Benutzer*innen funktioniert.</a:t>
            </a:r>
          </a:p>
          <a:p>
            <a:endParaRPr lang="de-DE" b="1" dirty="0">
              <a:solidFill>
                <a:srgbClr val="47B5C8"/>
              </a:solidFill>
            </a:endParaRPr>
          </a:p>
          <a:p>
            <a:r>
              <a:rPr lang="en-GB" b="1" dirty="0">
                <a:solidFill>
                  <a:srgbClr val="47B5C8"/>
                </a:solidFill>
              </a:rPr>
              <a:t>4. Feedback-</a:t>
            </a:r>
            <a:r>
              <a:rPr lang="en-GB" b="1" dirty="0" err="1">
                <a:solidFill>
                  <a:srgbClr val="47B5C8"/>
                </a:solidFill>
              </a:rPr>
              <a:t>Mechanismen</a:t>
            </a:r>
            <a:r>
              <a:rPr lang="en-GB" b="1" dirty="0">
                <a:solidFill>
                  <a:srgbClr val="47B5C8"/>
                </a:solidFill>
              </a:rPr>
              <a:t> </a:t>
            </a:r>
            <a:r>
              <a:rPr lang="en-GB" b="1" dirty="0" err="1">
                <a:solidFill>
                  <a:srgbClr val="47B5C8"/>
                </a:solidFill>
              </a:rPr>
              <a:t>einrichten</a:t>
            </a:r>
            <a:endParaRPr lang="en-GB" b="1" dirty="0">
              <a:solidFill>
                <a:srgbClr val="47B5C8"/>
              </a:solidFill>
            </a:endParaRPr>
          </a:p>
          <a:p>
            <a:pPr marL="285750" indent="-285750">
              <a:buFont typeface="Arial" panose="020B0604020202020204" pitchFamily="34" charset="0"/>
              <a:buChar char="•"/>
            </a:pPr>
            <a:r>
              <a:rPr lang="de-DE" b="1" dirty="0">
                <a:solidFill>
                  <a:srgbClr val="47B5C8"/>
                </a:solidFill>
              </a:rPr>
              <a:t>Aufgabe: </a:t>
            </a:r>
            <a:r>
              <a:rPr lang="de-DE" dirty="0">
                <a:solidFill>
                  <a:srgbClr val="595959"/>
                </a:solidFill>
              </a:rPr>
              <a:t>Richten Sie effektive Kanäle und Werkzeuge ein, um Feedback von den ersten Nutzer*innen Ihres MVPs zu sammeln. Dies kann Umfragen, Interviews und Analysen von Nutzungsdaten umfassen.</a:t>
            </a:r>
            <a:endParaRPr lang="en-GB" dirty="0">
              <a:solidFill>
                <a:srgbClr val="595959"/>
              </a:solidFill>
            </a:endParaRPr>
          </a:p>
          <a:p>
            <a:pPr marL="285750" indent="-285750">
              <a:buFont typeface="Arial" panose="020B0604020202020204" pitchFamily="34" charset="0"/>
              <a:buChar char="•"/>
            </a:pPr>
            <a:r>
              <a:rPr lang="de-DE" b="1" dirty="0">
                <a:solidFill>
                  <a:srgbClr val="47B5C8"/>
                </a:solidFill>
              </a:rPr>
              <a:t>Mit </a:t>
            </a:r>
            <a:r>
              <a:rPr lang="de-DE" b="1" dirty="0" err="1">
                <a:solidFill>
                  <a:srgbClr val="47B5C8"/>
                </a:solidFill>
              </a:rPr>
              <a:t>Visme</a:t>
            </a:r>
            <a:r>
              <a:rPr lang="de-DE" b="1" dirty="0">
                <a:solidFill>
                  <a:srgbClr val="47B5C8"/>
                </a:solidFill>
              </a:rPr>
              <a:t> arbeiten: </a:t>
            </a:r>
            <a:r>
              <a:rPr lang="de-DE" dirty="0">
                <a:solidFill>
                  <a:srgbClr val="595959"/>
                </a:solidFill>
              </a:rPr>
              <a:t>Erstellen Sie interaktive Umfragen oder Feedback-Formulare in </a:t>
            </a:r>
            <a:r>
              <a:rPr lang="de-DE" dirty="0" err="1">
                <a:solidFill>
                  <a:srgbClr val="595959"/>
                </a:solidFill>
              </a:rPr>
              <a:t>Visme</a:t>
            </a:r>
            <a:r>
              <a:rPr lang="de-DE" dirty="0">
                <a:solidFill>
                  <a:srgbClr val="595959"/>
                </a:solidFill>
              </a:rPr>
              <a:t>, die Sie in Ihr MVP integrieren oder den Nutzer*innen nach dem Testen des Produkts zusenden können.</a:t>
            </a:r>
          </a:p>
          <a:p>
            <a:pPr marL="285750" indent="-285750">
              <a:buFont typeface="Arial" panose="020B0604020202020204" pitchFamily="34" charset="0"/>
              <a:buChar char="•"/>
            </a:pPr>
            <a:r>
              <a:rPr lang="de-DE" b="1" dirty="0">
                <a:solidFill>
                  <a:srgbClr val="47B5C8"/>
                </a:solidFill>
              </a:rPr>
              <a:t>Aktion: </a:t>
            </a:r>
            <a:r>
              <a:rPr lang="de-DE" dirty="0">
                <a:solidFill>
                  <a:srgbClr val="595959"/>
                </a:solidFill>
              </a:rPr>
              <a:t>Entwickeln Sie eine optisch ansprechende Umfrage in </a:t>
            </a:r>
            <a:r>
              <a:rPr lang="de-DE" dirty="0" err="1">
                <a:solidFill>
                  <a:srgbClr val="595959"/>
                </a:solidFill>
              </a:rPr>
              <a:t>Visme</a:t>
            </a:r>
            <a:r>
              <a:rPr lang="de-DE" dirty="0">
                <a:solidFill>
                  <a:srgbClr val="595959"/>
                </a:solidFill>
              </a:rPr>
              <a:t>, passen Sie diese an Ihre Marke an und betten Sie sie ein oder teilen Sie sie mit Ihren Nutzer*innen.</a:t>
            </a:r>
            <a:endParaRPr lang="en-GB" dirty="0">
              <a:solidFill>
                <a:srgbClr val="595959"/>
              </a:solidFill>
            </a:endParaRPr>
          </a:p>
        </p:txBody>
      </p:sp>
    </p:spTree>
    <p:extLst>
      <p:ext uri="{BB962C8B-B14F-4D97-AF65-F5344CB8AC3E}">
        <p14:creationId xmlns:p14="http://schemas.microsoft.com/office/powerpoint/2010/main" val="2632724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2F20-3335-3ECD-6295-6BABC24D9404}"/>
            </a:ext>
          </a:extLst>
        </p:cNvPr>
        <p:cNvGrpSpPr/>
        <p:nvPr/>
      </p:nvGrpSpPr>
      <p:grpSpPr>
        <a:xfrm>
          <a:off x="0" y="0"/>
          <a:ext cx="0" cy="0"/>
          <a:chOff x="0" y="0"/>
          <a:chExt cx="0" cy="0"/>
        </a:xfrm>
      </p:grpSpPr>
      <p:sp>
        <p:nvSpPr>
          <p:cNvPr id="12" name="Text Placeholder 6">
            <a:extLst>
              <a:ext uri="{FF2B5EF4-FFF2-40B4-BE49-F238E27FC236}">
                <a16:creationId xmlns:a16="http://schemas.microsoft.com/office/drawing/2014/main" id="{0BEB5605-B8AD-425F-D505-E9188444CFB3}"/>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400" b="1" i="0" dirty="0">
                <a:solidFill>
                  <a:schemeClr val="bg1"/>
                </a:solidFill>
              </a:rPr>
              <a:t>Michele Ruiz</a:t>
            </a:r>
            <a:endParaRPr lang="en-US" sz="2400" b="1" dirty="0">
              <a:solidFill>
                <a:schemeClr val="bg1"/>
              </a:solidFill>
            </a:endParaRPr>
          </a:p>
        </p:txBody>
      </p:sp>
      <p:sp>
        <p:nvSpPr>
          <p:cNvPr id="6" name="Freeform 1">
            <a:extLst>
              <a:ext uri="{FF2B5EF4-FFF2-40B4-BE49-F238E27FC236}">
                <a16:creationId xmlns:a16="http://schemas.microsoft.com/office/drawing/2014/main" id="{9CC33F4A-361B-97CA-9668-25B2E6566FAC}"/>
              </a:ext>
            </a:extLst>
          </p:cNvPr>
          <p:cNvSpPr/>
          <p:nvPr/>
        </p:nvSpPr>
        <p:spPr>
          <a:xfrm>
            <a:off x="-1" y="315617"/>
            <a:ext cx="10724029"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8" name="Text Placeholder 3">
            <a:extLst>
              <a:ext uri="{FF2B5EF4-FFF2-40B4-BE49-F238E27FC236}">
                <a16:creationId xmlns:a16="http://schemas.microsoft.com/office/drawing/2014/main" id="{3A9C4EF2-05B5-2F72-D931-962234F00586}"/>
              </a:ext>
            </a:extLst>
          </p:cNvPr>
          <p:cNvSpPr txBox="1">
            <a:spLocks/>
          </p:cNvSpPr>
          <p:nvPr/>
        </p:nvSpPr>
        <p:spPr>
          <a:xfrm>
            <a:off x="204205" y="315617"/>
            <a:ext cx="10315616" cy="860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solidFill>
                  <a:schemeClr val="bg2"/>
                </a:solidFill>
              </a:rPr>
              <a:t>Schritte zur Nutzung des VISME-Tools für die MVP-Planung und Feedback-Schleife</a:t>
            </a:r>
            <a:endParaRPr lang="en-GB" b="1" dirty="0">
              <a:solidFill>
                <a:schemeClr val="bg1"/>
              </a:solidFill>
            </a:endParaRPr>
          </a:p>
        </p:txBody>
      </p:sp>
      <p:sp>
        <p:nvSpPr>
          <p:cNvPr id="2" name="Text Placeholder 1">
            <a:extLst>
              <a:ext uri="{FF2B5EF4-FFF2-40B4-BE49-F238E27FC236}">
                <a16:creationId xmlns:a16="http://schemas.microsoft.com/office/drawing/2014/main" id="{8F4B3CA2-035F-401B-50A0-3DFF2A48A81B}"/>
              </a:ext>
            </a:extLst>
          </p:cNvPr>
          <p:cNvSpPr>
            <a:spLocks noGrp="1" noChangeArrowheads="1"/>
          </p:cNvSpPr>
          <p:nvPr>
            <p:ph type="body" sz="quarter" idx="13"/>
          </p:nvPr>
        </p:nvSpPr>
        <p:spPr bwMode="auto">
          <a:xfrm>
            <a:off x="287243" y="3661829"/>
            <a:ext cx="8330343"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endParaRPr lang="en-GB" sz="2400" i="0" dirty="0">
              <a:solidFill>
                <a:srgbClr val="595959"/>
              </a:solidFill>
            </a:endParaRPr>
          </a:p>
          <a:p>
            <a:pPr marL="0" marR="0" lvl="0" indent="0" algn="l" defTabSz="914400" rtl="0" eaLnBrk="0" fontAlgn="base" latinLnBrk="0" hangingPunct="0">
              <a:lnSpc>
                <a:spcPct val="100000"/>
              </a:lnSpc>
              <a:spcBef>
                <a:spcPct val="0"/>
              </a:spcBef>
              <a:spcAft>
                <a:spcPct val="0"/>
              </a:spcAft>
              <a:buClrTx/>
              <a:buSzTx/>
              <a:tabLst/>
            </a:pPr>
            <a:endParaRPr lang="en-US" altLang="en-US" sz="2400" b="1" i="0"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E9867ED7-6194-785E-19B4-4DC4181997B9}"/>
              </a:ext>
            </a:extLst>
          </p:cNvPr>
          <p:cNvSpPr txBox="1"/>
          <p:nvPr/>
        </p:nvSpPr>
        <p:spPr>
          <a:xfrm>
            <a:off x="373811" y="1342080"/>
            <a:ext cx="11128076" cy="4278094"/>
          </a:xfrm>
          <a:prstGeom prst="rect">
            <a:avLst/>
          </a:prstGeom>
          <a:noFill/>
        </p:spPr>
        <p:txBody>
          <a:bodyPr wrap="square">
            <a:spAutoFit/>
          </a:bodyPr>
          <a:lstStyle/>
          <a:p>
            <a:r>
              <a:rPr lang="en-GB" sz="1600" b="1" dirty="0">
                <a:solidFill>
                  <a:srgbClr val="47B5C8"/>
                </a:solidFill>
              </a:rPr>
              <a:t>5. Feedback </a:t>
            </a:r>
            <a:r>
              <a:rPr lang="en-GB" sz="1600" b="1" dirty="0" err="1">
                <a:solidFill>
                  <a:srgbClr val="47B5C8"/>
                </a:solidFill>
              </a:rPr>
              <a:t>sammeln</a:t>
            </a:r>
            <a:r>
              <a:rPr lang="en-GB" sz="1600" b="1" dirty="0">
                <a:solidFill>
                  <a:srgbClr val="47B5C8"/>
                </a:solidFill>
              </a:rPr>
              <a:t> und </a:t>
            </a:r>
            <a:r>
              <a:rPr lang="en-GB" sz="1600" b="1" dirty="0" err="1">
                <a:solidFill>
                  <a:srgbClr val="47B5C8"/>
                </a:solidFill>
              </a:rPr>
              <a:t>analysieren</a:t>
            </a:r>
            <a:endParaRPr lang="en-GB" sz="1600" b="1" dirty="0">
              <a:solidFill>
                <a:srgbClr val="47B5C8"/>
              </a:solidFill>
            </a:endParaRPr>
          </a:p>
          <a:p>
            <a:pPr marL="285750" indent="-285750">
              <a:buFont typeface="Arial" panose="020B0604020202020204" pitchFamily="34" charset="0"/>
              <a:buChar char="•"/>
            </a:pPr>
            <a:r>
              <a:rPr lang="de-DE" sz="1600" b="1" dirty="0">
                <a:solidFill>
                  <a:srgbClr val="47B5C8"/>
                </a:solidFill>
              </a:rPr>
              <a:t>Aufgabe: </a:t>
            </a:r>
            <a:r>
              <a:rPr lang="de-DE" sz="1600" dirty="0">
                <a:solidFill>
                  <a:srgbClr val="595959"/>
                </a:solidFill>
              </a:rPr>
              <a:t>Sammeln Sie systematisch Feedback, während die Nutzer*innen mit Ihrem MVP interagieren. Achten Sie sowohl auf qualitative Erkenntnisse als auch auf quantitative Daten.</a:t>
            </a:r>
            <a:endParaRPr lang="en-GB" sz="1600" dirty="0">
              <a:solidFill>
                <a:srgbClr val="595959"/>
              </a:solidFill>
            </a:endParaRPr>
          </a:p>
          <a:p>
            <a:pPr marL="285750" indent="-285750">
              <a:buFont typeface="Arial" panose="020B0604020202020204" pitchFamily="34" charset="0"/>
              <a:buChar char="•"/>
            </a:pPr>
            <a:r>
              <a:rPr lang="de-DE" sz="1600" b="1" dirty="0">
                <a:solidFill>
                  <a:srgbClr val="47B5C8"/>
                </a:solidFill>
              </a:rPr>
              <a:t>Mit </a:t>
            </a:r>
            <a:r>
              <a:rPr lang="de-DE" sz="1600" b="1" dirty="0" err="1">
                <a:solidFill>
                  <a:srgbClr val="47B5C8"/>
                </a:solidFill>
              </a:rPr>
              <a:t>Visme</a:t>
            </a:r>
            <a:r>
              <a:rPr lang="de-DE" sz="1600" b="1" dirty="0">
                <a:solidFill>
                  <a:srgbClr val="47B5C8"/>
                </a:solidFill>
              </a:rPr>
              <a:t> arbeiten: </a:t>
            </a:r>
            <a:r>
              <a:rPr lang="de-DE" sz="1600" dirty="0">
                <a:solidFill>
                  <a:srgbClr val="595959"/>
                </a:solidFill>
              </a:rPr>
              <a:t>Erstellen Sie Feedback-Datenvisualisierungen mit den Tools von </a:t>
            </a:r>
            <a:r>
              <a:rPr lang="de-DE" sz="1600" dirty="0" err="1">
                <a:solidFill>
                  <a:srgbClr val="595959"/>
                </a:solidFill>
              </a:rPr>
              <a:t>Visme</a:t>
            </a:r>
            <a:r>
              <a:rPr lang="de-DE" sz="1600" dirty="0">
                <a:solidFill>
                  <a:srgbClr val="595959"/>
                </a:solidFill>
              </a:rPr>
              <a:t>, z. B. Diagramme, Kreisdiagramme und </a:t>
            </a:r>
            <a:r>
              <a:rPr lang="de-DE" sz="1600" dirty="0" err="1">
                <a:solidFill>
                  <a:srgbClr val="595959"/>
                </a:solidFill>
              </a:rPr>
              <a:t>Heatmaps</a:t>
            </a:r>
            <a:r>
              <a:rPr lang="de-DE" sz="1600" dirty="0">
                <a:solidFill>
                  <a:srgbClr val="595959"/>
                </a:solidFill>
              </a:rPr>
              <a:t>.</a:t>
            </a:r>
            <a:endParaRPr lang="en-GB" sz="1600" dirty="0">
              <a:solidFill>
                <a:srgbClr val="595959"/>
              </a:solidFill>
            </a:endParaRPr>
          </a:p>
          <a:p>
            <a:pPr marL="285750" indent="-285750">
              <a:buFont typeface="Arial" panose="020B0604020202020204" pitchFamily="34" charset="0"/>
              <a:buChar char="•"/>
            </a:pPr>
            <a:r>
              <a:rPr lang="de-DE" sz="1600" b="1" dirty="0">
                <a:solidFill>
                  <a:srgbClr val="47B5C8"/>
                </a:solidFill>
              </a:rPr>
              <a:t>Aktion: </a:t>
            </a:r>
            <a:r>
              <a:rPr lang="de-DE" sz="1600" dirty="0">
                <a:solidFill>
                  <a:srgbClr val="595959"/>
                </a:solidFill>
              </a:rPr>
              <a:t>Aktualisieren Sie Ihre visuellen Daten in </a:t>
            </a:r>
            <a:r>
              <a:rPr lang="de-DE" sz="1600" dirty="0" err="1">
                <a:solidFill>
                  <a:srgbClr val="595959"/>
                </a:solidFill>
              </a:rPr>
              <a:t>Visme</a:t>
            </a:r>
            <a:r>
              <a:rPr lang="de-DE" sz="1600" dirty="0">
                <a:solidFill>
                  <a:srgbClr val="595959"/>
                </a:solidFill>
              </a:rPr>
              <a:t> regelmäßig, sobald neues Feedback eingeht, um eine Echtzeitanalyse und schnelle Reaktion auf die Bedürfnisse der Nutzer*innen zu ermöglichen.</a:t>
            </a:r>
            <a:endParaRPr lang="en-GB" sz="1600" dirty="0">
              <a:solidFill>
                <a:srgbClr val="595959"/>
              </a:solidFill>
            </a:endParaRPr>
          </a:p>
          <a:p>
            <a:pPr marL="285750" indent="-285750">
              <a:buFont typeface="Arial" panose="020B0604020202020204" pitchFamily="34" charset="0"/>
              <a:buChar char="•"/>
            </a:pPr>
            <a:endParaRPr lang="en-GB" sz="1600" dirty="0">
              <a:solidFill>
                <a:srgbClr val="595959"/>
              </a:solidFill>
            </a:endParaRPr>
          </a:p>
          <a:p>
            <a:r>
              <a:rPr lang="en-GB" sz="1600" b="1" dirty="0">
                <a:solidFill>
                  <a:srgbClr val="47B5C8"/>
                </a:solidFill>
              </a:rPr>
              <a:t>6. </a:t>
            </a:r>
            <a:r>
              <a:rPr lang="en-GB" sz="1600" b="1" dirty="0" err="1">
                <a:solidFill>
                  <a:srgbClr val="47B5C8"/>
                </a:solidFill>
              </a:rPr>
              <a:t>Basierend</a:t>
            </a:r>
            <a:r>
              <a:rPr lang="en-GB" sz="1600" b="1" dirty="0">
                <a:solidFill>
                  <a:srgbClr val="47B5C8"/>
                </a:solidFill>
              </a:rPr>
              <a:t> auf Feedback </a:t>
            </a:r>
            <a:r>
              <a:rPr lang="en-GB" sz="1600" b="1" dirty="0" err="1">
                <a:solidFill>
                  <a:srgbClr val="47B5C8"/>
                </a:solidFill>
              </a:rPr>
              <a:t>iterieren</a:t>
            </a:r>
            <a:endParaRPr lang="en-GB" sz="1600" b="1" dirty="0">
              <a:solidFill>
                <a:srgbClr val="47B5C8"/>
              </a:solidFill>
            </a:endParaRPr>
          </a:p>
          <a:p>
            <a:pPr marL="285750" indent="-285750">
              <a:buFont typeface="Arial" panose="020B0604020202020204" pitchFamily="34" charset="0"/>
              <a:buChar char="•"/>
            </a:pPr>
            <a:r>
              <a:rPr lang="de-DE" sz="1600" b="1" dirty="0">
                <a:solidFill>
                  <a:srgbClr val="47B5C8"/>
                </a:solidFill>
              </a:rPr>
              <a:t>Aufgabe: </a:t>
            </a:r>
            <a:r>
              <a:rPr lang="de-DE" sz="1600" dirty="0">
                <a:solidFill>
                  <a:srgbClr val="595959"/>
                </a:solidFill>
              </a:rPr>
              <a:t>Verfeinern Sie Ihr MVP basierend auf dem Feedback: Ändern Sie Funktionen, beheben Sie Probleme und fügen Sie möglicherweise neue Elemente hinzu, die den Nutzer*innen fehlen.</a:t>
            </a:r>
          </a:p>
          <a:p>
            <a:pPr marL="285750" indent="-285750">
              <a:buFont typeface="Arial" panose="020B0604020202020204" pitchFamily="34" charset="0"/>
              <a:buChar char="•"/>
            </a:pPr>
            <a:r>
              <a:rPr lang="de-DE" sz="1600" b="1" dirty="0">
                <a:solidFill>
                  <a:srgbClr val="47B5C8"/>
                </a:solidFill>
              </a:rPr>
              <a:t>Mit </a:t>
            </a:r>
            <a:r>
              <a:rPr lang="de-DE" sz="1600" b="1" dirty="0" err="1">
                <a:solidFill>
                  <a:srgbClr val="47B5C8"/>
                </a:solidFill>
              </a:rPr>
              <a:t>Visme</a:t>
            </a:r>
            <a:r>
              <a:rPr lang="de-DE" sz="1600" b="1" dirty="0">
                <a:solidFill>
                  <a:srgbClr val="47B5C8"/>
                </a:solidFill>
              </a:rPr>
              <a:t> arbeiten: </a:t>
            </a:r>
            <a:r>
              <a:rPr lang="de-DE" sz="1600" dirty="0">
                <a:solidFill>
                  <a:srgbClr val="595959"/>
                </a:solidFill>
              </a:rPr>
              <a:t>Aktualisieren Sie Ihre MVP-Diagramme und -Mockups in </a:t>
            </a:r>
            <a:r>
              <a:rPr lang="de-DE" sz="1600" dirty="0" err="1">
                <a:solidFill>
                  <a:srgbClr val="595959"/>
                </a:solidFill>
              </a:rPr>
              <a:t>Visme</a:t>
            </a:r>
            <a:r>
              <a:rPr lang="de-DE" sz="1600" dirty="0">
                <a:solidFill>
                  <a:srgbClr val="595959"/>
                </a:solidFill>
              </a:rPr>
              <a:t>, um jede Iteration zu reflektieren. Nutzen Sie die Präsentationstools von </a:t>
            </a:r>
            <a:r>
              <a:rPr lang="de-DE" sz="1600" dirty="0" err="1">
                <a:solidFill>
                  <a:srgbClr val="595959"/>
                </a:solidFill>
              </a:rPr>
              <a:t>Visme</a:t>
            </a:r>
            <a:r>
              <a:rPr lang="de-DE" sz="1600" dirty="0">
                <a:solidFill>
                  <a:srgbClr val="595959"/>
                </a:solidFill>
              </a:rPr>
              <a:t>, um Änderungen zu dokumentieren und Updates an Stakeholder zu kommunizieren.</a:t>
            </a:r>
          </a:p>
          <a:p>
            <a:pPr marL="285750" indent="-285750">
              <a:buFont typeface="Arial" panose="020B0604020202020204" pitchFamily="34" charset="0"/>
              <a:buChar char="•"/>
            </a:pPr>
            <a:r>
              <a:rPr lang="de-DE" sz="1600" b="1" dirty="0">
                <a:solidFill>
                  <a:srgbClr val="47B5C8"/>
                </a:solidFill>
              </a:rPr>
              <a:t>Aktion: </a:t>
            </a:r>
            <a:r>
              <a:rPr lang="de-DE" sz="1600" dirty="0">
                <a:solidFill>
                  <a:srgbClr val="595959"/>
                </a:solidFill>
              </a:rPr>
              <a:t>Führen Sie ein iteratives Logbuch in </a:t>
            </a:r>
            <a:r>
              <a:rPr lang="de-DE" sz="1600" dirty="0" err="1">
                <a:solidFill>
                  <a:srgbClr val="595959"/>
                </a:solidFill>
              </a:rPr>
              <a:t>Visme</a:t>
            </a:r>
            <a:r>
              <a:rPr lang="de-DE" sz="1600" dirty="0">
                <a:solidFill>
                  <a:srgbClr val="595959"/>
                </a:solidFill>
              </a:rPr>
              <a:t>, das die Weiterentwicklung Ihres MVP mit jedem Feedback-Zyklus aufzeigt.</a:t>
            </a:r>
          </a:p>
          <a:p>
            <a:pPr marL="285750" indent="-285750">
              <a:buFont typeface="Arial" panose="020B0604020202020204" pitchFamily="34" charset="0"/>
              <a:buChar char="•"/>
            </a:pPr>
            <a:endParaRPr lang="en-GB" sz="1600" dirty="0">
              <a:solidFill>
                <a:srgbClr val="595959"/>
              </a:solidFill>
            </a:endParaRPr>
          </a:p>
          <a:p>
            <a:pPr algn="ctr"/>
            <a:r>
              <a:rPr lang="de-DE" sz="1600" b="1" dirty="0">
                <a:solidFill>
                  <a:schemeClr val="bg2"/>
                </a:solidFill>
                <a:highlight>
                  <a:srgbClr val="47B5C8"/>
                </a:highlight>
              </a:rPr>
              <a:t>Diese strukturierte Nutzung von </a:t>
            </a:r>
            <a:r>
              <a:rPr lang="de-DE" sz="1600" b="1" dirty="0" err="1">
                <a:solidFill>
                  <a:schemeClr val="bg2"/>
                </a:solidFill>
                <a:highlight>
                  <a:srgbClr val="47B5C8"/>
                </a:highlight>
              </a:rPr>
              <a:t>Visme</a:t>
            </a:r>
            <a:r>
              <a:rPr lang="de-DE" sz="1600" b="1" dirty="0">
                <a:solidFill>
                  <a:schemeClr val="bg2"/>
                </a:solidFill>
                <a:highlight>
                  <a:srgbClr val="47B5C8"/>
                </a:highlight>
              </a:rPr>
              <a:t> sorgt für Klarheit und Effizienz im gesamten MVP-Entwicklungsprozess und macht komplexe Informationen und Änderungen einfacher zu verwalten und zu verstehen.</a:t>
            </a:r>
            <a:endParaRPr lang="en-GB" sz="1600" dirty="0">
              <a:solidFill>
                <a:srgbClr val="595959"/>
              </a:solidFill>
            </a:endParaRPr>
          </a:p>
        </p:txBody>
      </p:sp>
    </p:spTree>
    <p:extLst>
      <p:ext uri="{BB962C8B-B14F-4D97-AF65-F5344CB8AC3E}">
        <p14:creationId xmlns:p14="http://schemas.microsoft.com/office/powerpoint/2010/main" val="4154769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0" y="4930413"/>
            <a:ext cx="4818490" cy="679345"/>
          </a:xfrm>
        </p:spPr>
        <p:txBody>
          <a:bodyPr/>
          <a:lstStyle/>
          <a:p>
            <a:pPr marL="0" indent="0">
              <a:buNone/>
            </a:pPr>
            <a:r>
              <a:rPr lang="en-US" sz="3200" b="1" dirty="0">
                <a:solidFill>
                  <a:schemeClr val="bg1"/>
                </a:solidFill>
              </a:rPr>
              <a:t>www.mosaic4investing</a:t>
            </a:r>
            <a:r>
              <a:rPr lang="en-US" sz="3600" b="1" dirty="0">
                <a:solidFill>
                  <a:schemeClr val="bg1"/>
                </a:solidFill>
              </a:rPr>
              <a:t>.</a:t>
            </a:r>
            <a:r>
              <a:rPr lang="en-US" sz="3200" b="1" dirty="0">
                <a:solidFill>
                  <a:schemeClr val="bg1"/>
                </a:solidFill>
              </a:rPr>
              <a:t>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21961" y="3567125"/>
            <a:ext cx="7580486" cy="731140"/>
          </a:xfrm>
        </p:spPr>
        <p:txBody>
          <a:bodyPr>
            <a:normAutofit fontScale="85000" lnSpcReduction="10000"/>
          </a:bodyPr>
          <a:lstStyle/>
          <a:p>
            <a:r>
              <a:rPr lang="de-DE" dirty="0"/>
              <a:t>Als nächstes erwartet Sie </a:t>
            </a:r>
            <a:r>
              <a:rPr lang="de-DE" b="1" dirty="0"/>
              <a:t>Modul 3: Finanzkompetenz und Geschäftsplanung für unterrepräsentierte Gründer*innen</a:t>
            </a:r>
            <a:r>
              <a:rPr lang="de-DE" dirty="0"/>
              <a:t>.</a:t>
            </a:r>
            <a:endParaRPr lang="en-US" b="1"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2" y="2647162"/>
            <a:ext cx="7391870" cy="837258"/>
          </a:xfrm>
        </p:spPr>
        <p:txBody>
          <a:bodyPr>
            <a:normAutofit lnSpcReduction="10000"/>
          </a:bodyPr>
          <a:lstStyle/>
          <a:p>
            <a:r>
              <a:rPr lang="de-DE" sz="2800" dirty="0"/>
              <a:t>Herzlichen Glückwunsch zur erfolgreichen Absolvierung von Modul 2!</a:t>
            </a:r>
            <a:endParaRPr lang="en-US" sz="2800" dirty="0"/>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A2C95-859A-3DEE-B110-2048BED1A60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99D2820-5FE3-CF99-18F2-C951218C0649}"/>
              </a:ext>
            </a:extLst>
          </p:cNvPr>
          <p:cNvSpPr>
            <a:spLocks noGrp="1"/>
          </p:cNvSpPr>
          <p:nvPr>
            <p:ph type="body" sz="quarter" idx="18"/>
          </p:nvPr>
        </p:nvSpPr>
        <p:spPr>
          <a:xfrm>
            <a:off x="549709" y="1375265"/>
            <a:ext cx="10561884" cy="3849918"/>
          </a:xfrm>
        </p:spPr>
        <p:txBody>
          <a:bodyPr/>
          <a:lstStyle/>
          <a:p>
            <a:pPr marL="0" indent="0" algn="l">
              <a:spcBef>
                <a:spcPts val="900"/>
              </a:spcBef>
            </a:pPr>
            <a:r>
              <a:rPr lang="de-DE" sz="2200" b="0" i="0" dirty="0">
                <a:effectLst/>
                <a:latin typeface="-apple-system"/>
              </a:rPr>
              <a:t>Für unterrepräsentierte Unternehmerinnen ist der Validierungsprozess ein Mittel, um ihr Vorhaben vor den häufigen Fallstricken zu schützen, mit denen viele Start-ups konfrontiert sind. Gleichzeitig wird durch die Validierung Glaubwürdigkeit und Vertrauen bei potenziellen Investorinnen, Partnerinnen und Kundinnen aufgebaut. In Ökosystemen, in denen zusätzliche Hürden bestehen, wird eine gründlich validierte Geschäftsidee zu einem starken Werkzeug. Sie trägt dazu bei, gleiche Wettbewerbsbedingungen zu schaffen und gleichzeitig Ihre Vorbereitung und unternehmerischen Fähigkeiten zu demonstrieren.</a:t>
            </a:r>
          </a:p>
          <a:p>
            <a:pPr marL="0" indent="0" algn="l">
              <a:spcBef>
                <a:spcPts val="900"/>
              </a:spcBef>
            </a:pPr>
            <a:r>
              <a:rPr lang="de-DE" sz="2200" b="0" i="0" dirty="0">
                <a:effectLst/>
                <a:latin typeface="-apple-system"/>
              </a:rPr>
              <a:t>Allerdings geht Validierung über das bloße Überwinden von Barrieren hinaus. Es geht darum, eine umfassende Vision des Ökosystems und seiner Kultur zu entwickeln. Unterrepräsentierte Gründerinnen haben oft keinen Zugang zu denselben Werkzeugen und Netzwerken wie ihre Mitbewerberinnen, was es erschwert, ein vollständiges Verständnis der Marktlandschaft zu erlangen. Durch den Fokus auf Validierung beweisen Sie die Tragfähigkeit Ihrer Geschäftsidee und gewinnen unschätzbare Einblicke in das Ökosystem, in das Sie eintreten.</a:t>
            </a:r>
            <a:endParaRPr lang="en-US" sz="2200" dirty="0"/>
          </a:p>
        </p:txBody>
      </p:sp>
      <p:sp>
        <p:nvSpPr>
          <p:cNvPr id="2" name="Freeform 1">
            <a:extLst>
              <a:ext uri="{FF2B5EF4-FFF2-40B4-BE49-F238E27FC236}">
                <a16:creationId xmlns:a16="http://schemas.microsoft.com/office/drawing/2014/main" id="{D4B9278E-D771-B461-F755-50332B9BE98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4BB5DDB-22D0-4163-3200-A06BC209430A}"/>
              </a:ext>
            </a:extLst>
          </p:cNvPr>
          <p:cNvSpPr>
            <a:spLocks noGrp="1"/>
          </p:cNvSpPr>
          <p:nvPr>
            <p:ph type="body" sz="quarter" idx="16"/>
          </p:nvPr>
        </p:nvSpPr>
        <p:spPr>
          <a:xfrm>
            <a:off x="798381" y="635081"/>
            <a:ext cx="9632553" cy="803654"/>
          </a:xfrm>
        </p:spPr>
        <p:txBody>
          <a:bodyPr/>
          <a:lstStyle/>
          <a:p>
            <a:r>
              <a:rPr lang="en-US" dirty="0" err="1">
                <a:solidFill>
                  <a:schemeClr val="bg1"/>
                </a:solidFill>
              </a:rPr>
              <a:t>Warum</a:t>
            </a:r>
            <a:r>
              <a:rPr lang="en-US" dirty="0">
                <a:solidFill>
                  <a:schemeClr val="bg1"/>
                </a:solidFill>
              </a:rPr>
              <a:t> </a:t>
            </a:r>
            <a:r>
              <a:rPr lang="en-US" dirty="0" err="1">
                <a:solidFill>
                  <a:schemeClr val="bg1"/>
                </a:solidFill>
              </a:rPr>
              <a:t>ist</a:t>
            </a:r>
            <a:r>
              <a:rPr lang="en-US" dirty="0">
                <a:solidFill>
                  <a:schemeClr val="bg1"/>
                </a:solidFill>
              </a:rPr>
              <a:t> das </a:t>
            </a:r>
            <a:r>
              <a:rPr lang="en-US" dirty="0" err="1">
                <a:solidFill>
                  <a:schemeClr val="bg1"/>
                </a:solidFill>
              </a:rPr>
              <a:t>wichtig</a:t>
            </a:r>
            <a:r>
              <a:rPr lang="en-US" dirty="0">
                <a:solidFill>
                  <a:schemeClr val="bg1"/>
                </a:solidFill>
              </a:rPr>
              <a:t>?</a:t>
            </a:r>
          </a:p>
        </p:txBody>
      </p:sp>
    </p:spTree>
    <p:extLst>
      <p:ext uri="{BB962C8B-B14F-4D97-AF65-F5344CB8AC3E}">
        <p14:creationId xmlns:p14="http://schemas.microsoft.com/office/powerpoint/2010/main" val="965059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2329-4031-5BDC-E02D-C47EC92BEA5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925EA8A-F10E-C663-F48C-6360868D9402}"/>
              </a:ext>
            </a:extLst>
          </p:cNvPr>
          <p:cNvSpPr>
            <a:spLocks noGrp="1"/>
          </p:cNvSpPr>
          <p:nvPr>
            <p:ph type="body" sz="quarter" idx="18"/>
          </p:nvPr>
        </p:nvSpPr>
        <p:spPr>
          <a:xfrm>
            <a:off x="675512" y="1451863"/>
            <a:ext cx="10176519" cy="3849918"/>
          </a:xfrm>
        </p:spPr>
        <p:txBody>
          <a:bodyPr/>
          <a:lstStyle/>
          <a:p>
            <a:pPr algn="l">
              <a:spcBef>
                <a:spcPts val="900"/>
              </a:spcBef>
              <a:buFont typeface="Arial" panose="020B0604020202020204" pitchFamily="34" charset="0"/>
              <a:buChar char="•"/>
            </a:pPr>
            <a:r>
              <a:rPr lang="de-DE" b="1" dirty="0"/>
              <a:t>Den Markt verstehen:</a:t>
            </a:r>
            <a:r>
              <a:rPr lang="de-DE" dirty="0"/>
              <a:t> Auseinandersetzung mit dem Markt, um Bedürfnisse, Vorlieben und Herausforderungen zu erkennen.</a:t>
            </a:r>
          </a:p>
          <a:p>
            <a:pPr algn="l">
              <a:spcBef>
                <a:spcPts val="900"/>
              </a:spcBef>
              <a:buFont typeface="Arial" panose="020B0604020202020204" pitchFamily="34" charset="0"/>
              <a:buChar char="•"/>
            </a:pPr>
            <a:r>
              <a:rPr lang="de-DE" b="1" dirty="0"/>
              <a:t>Beziehungen aufbauen:</a:t>
            </a:r>
            <a:r>
              <a:rPr lang="de-DE" dirty="0"/>
              <a:t> Verbindungen mit Stakeholdern schaffen, die Feedback und Unterstützung bieten können.</a:t>
            </a:r>
          </a:p>
          <a:p>
            <a:pPr algn="l">
              <a:spcBef>
                <a:spcPts val="900"/>
              </a:spcBef>
              <a:buFont typeface="Arial" panose="020B0604020202020204" pitchFamily="34" charset="0"/>
              <a:buChar char="•"/>
            </a:pPr>
            <a:r>
              <a:rPr lang="de-DE" b="1" dirty="0"/>
              <a:t>Kulturelle Anpassung:</a:t>
            </a:r>
            <a:r>
              <a:rPr lang="de-DE" dirty="0"/>
              <a:t> Erkennen, welche kulturellen Faktoren Geschäftsabläufe und Kundenverhalten beeinflussen.</a:t>
            </a:r>
          </a:p>
          <a:p>
            <a:pPr>
              <a:spcBef>
                <a:spcPts val="900"/>
              </a:spcBef>
              <a:buFont typeface="Arial" panose="020B0604020202020204" pitchFamily="34" charset="0"/>
              <a:buChar char="•"/>
            </a:pPr>
            <a:r>
              <a:rPr lang="de-DE" b="1" dirty="0"/>
              <a:t>Ressourcen nutzen:</a:t>
            </a:r>
            <a:r>
              <a:rPr lang="de-DE" dirty="0"/>
              <a:t> Verfügbare Ressourcen identifizieren und effizient einsetzen, selbst wenn sie nicht sofort ersichtlich sind.</a:t>
            </a:r>
          </a:p>
          <a:p>
            <a:pPr marL="0" indent="0" algn="l">
              <a:spcBef>
                <a:spcPts val="900"/>
              </a:spcBef>
            </a:pPr>
            <a:r>
              <a:rPr lang="de-DE" dirty="0"/>
              <a:t>Indem Sie Ihre Geschäftsidee sorgfältig validieren, schaffen Sie eine solide Grundlage, die die gesamte Vision des Ökosystems berücksichtigt, einschließlich seiner Kultur und der einzigartigen Herausforderungen, die es mit sich bringt.</a:t>
            </a:r>
            <a:endParaRPr lang="en-US" dirty="0"/>
          </a:p>
        </p:txBody>
      </p:sp>
      <p:sp>
        <p:nvSpPr>
          <p:cNvPr id="2" name="Freeform 1">
            <a:extLst>
              <a:ext uri="{FF2B5EF4-FFF2-40B4-BE49-F238E27FC236}">
                <a16:creationId xmlns:a16="http://schemas.microsoft.com/office/drawing/2014/main" id="{294AD5C4-C474-DB05-3FF9-15246257EAA0}"/>
              </a:ext>
            </a:extLst>
          </p:cNvPr>
          <p:cNvSpPr/>
          <p:nvPr/>
        </p:nvSpPr>
        <p:spPr>
          <a:xfrm>
            <a:off x="0" y="537942"/>
            <a:ext cx="7609398"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DE0A1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C2DB38B0-7B1B-43C6-4A5D-61BD03546EEA}"/>
              </a:ext>
            </a:extLst>
          </p:cNvPr>
          <p:cNvSpPr>
            <a:spLocks noGrp="1"/>
          </p:cNvSpPr>
          <p:nvPr>
            <p:ph type="body" sz="quarter" idx="16"/>
          </p:nvPr>
        </p:nvSpPr>
        <p:spPr>
          <a:xfrm>
            <a:off x="798381" y="635081"/>
            <a:ext cx="9632553" cy="803654"/>
          </a:xfrm>
        </p:spPr>
        <p:txBody>
          <a:bodyPr/>
          <a:lstStyle/>
          <a:p>
            <a:r>
              <a:rPr lang="en-US" dirty="0">
                <a:solidFill>
                  <a:schemeClr val="bg1"/>
                </a:solidFill>
              </a:rPr>
              <a:t>Dieser </a:t>
            </a:r>
            <a:r>
              <a:rPr lang="en-US" dirty="0" err="1">
                <a:solidFill>
                  <a:schemeClr val="bg1"/>
                </a:solidFill>
              </a:rPr>
              <a:t>Prozess</a:t>
            </a:r>
            <a:r>
              <a:rPr lang="en-US" dirty="0">
                <a:solidFill>
                  <a:schemeClr val="bg1"/>
                </a:solidFill>
              </a:rPr>
              <a:t> </a:t>
            </a:r>
            <a:r>
              <a:rPr lang="en-US" dirty="0" err="1">
                <a:solidFill>
                  <a:schemeClr val="bg1"/>
                </a:solidFill>
              </a:rPr>
              <a:t>umfasst</a:t>
            </a:r>
            <a:r>
              <a:rPr lang="en-US" dirty="0">
                <a:solidFill>
                  <a:schemeClr val="bg1"/>
                </a:solidFill>
              </a:rPr>
              <a:t>: </a:t>
            </a:r>
          </a:p>
        </p:txBody>
      </p:sp>
    </p:spTree>
    <p:extLst>
      <p:ext uri="{BB962C8B-B14F-4D97-AF65-F5344CB8AC3E}">
        <p14:creationId xmlns:p14="http://schemas.microsoft.com/office/powerpoint/2010/main" val="30420440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8135</Words>
  <Application>Microsoft Office PowerPoint</Application>
  <PresentationFormat>Breitbild</PresentationFormat>
  <Paragraphs>441</Paragraphs>
  <Slides>74</Slides>
  <Notes>8</Notes>
  <HiddenSlides>0</HiddenSlides>
  <MMClips>1</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74</vt:i4>
      </vt:variant>
    </vt:vector>
  </HeadingPairs>
  <TitlesOfParts>
    <vt:vector size="83" baseType="lpstr">
      <vt:lpstr>-apple-system</vt:lpstr>
      <vt:lpstr>Arial</vt:lpstr>
      <vt:lpstr>Calibri</vt:lpstr>
      <vt:lpstr>Calibri </vt:lpstr>
      <vt:lpstr>Google Sans</vt:lpstr>
      <vt:lpstr>Montserrat</vt:lpstr>
      <vt:lpstr>Montserrat Light</vt:lpstr>
      <vt:lpstr>Roboto</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David Blunck</cp:lastModifiedBy>
  <cp:revision>227</cp:revision>
  <dcterms:created xsi:type="dcterms:W3CDTF">2020-10-14T13:32:04Z</dcterms:created>
  <dcterms:modified xsi:type="dcterms:W3CDTF">2025-02-01T18:20:14Z</dcterms:modified>
</cp:coreProperties>
</file>