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98"/>
  </p:notesMasterIdLst>
  <p:sldIdLst>
    <p:sldId id="4346" r:id="rId2"/>
    <p:sldId id="4306" r:id="rId3"/>
    <p:sldId id="4350" r:id="rId4"/>
    <p:sldId id="4351" r:id="rId5"/>
    <p:sldId id="4361" r:id="rId6"/>
    <p:sldId id="4352" r:id="rId7"/>
    <p:sldId id="4323" r:id="rId8"/>
    <p:sldId id="4399" r:id="rId9"/>
    <p:sldId id="4430" r:id="rId10"/>
    <p:sldId id="4431" r:id="rId11"/>
    <p:sldId id="4432" r:id="rId12"/>
    <p:sldId id="4439" r:id="rId13"/>
    <p:sldId id="4433" r:id="rId14"/>
    <p:sldId id="4438" r:id="rId15"/>
    <p:sldId id="4507" r:id="rId16"/>
    <p:sldId id="4508" r:id="rId17"/>
    <p:sldId id="4434" r:id="rId18"/>
    <p:sldId id="4435" r:id="rId19"/>
    <p:sldId id="4436" r:id="rId20"/>
    <p:sldId id="4437" r:id="rId21"/>
    <p:sldId id="4381" r:id="rId22"/>
    <p:sldId id="4440" r:id="rId23"/>
    <p:sldId id="4441" r:id="rId24"/>
    <p:sldId id="4442" r:id="rId25"/>
    <p:sldId id="4443" r:id="rId26"/>
    <p:sldId id="4444" r:id="rId27"/>
    <p:sldId id="4445" r:id="rId28"/>
    <p:sldId id="4400" r:id="rId29"/>
    <p:sldId id="4446" r:id="rId30"/>
    <p:sldId id="4407" r:id="rId31"/>
    <p:sldId id="4509" r:id="rId32"/>
    <p:sldId id="4420" r:id="rId33"/>
    <p:sldId id="4449" r:id="rId34"/>
    <p:sldId id="4383" r:id="rId35"/>
    <p:sldId id="4450" r:id="rId36"/>
    <p:sldId id="4417" r:id="rId37"/>
    <p:sldId id="4510" r:id="rId38"/>
    <p:sldId id="4511" r:id="rId39"/>
    <p:sldId id="4513" r:id="rId40"/>
    <p:sldId id="4512" r:id="rId41"/>
    <p:sldId id="4514" r:id="rId42"/>
    <p:sldId id="4515" r:id="rId43"/>
    <p:sldId id="4452" r:id="rId44"/>
    <p:sldId id="4453" r:id="rId45"/>
    <p:sldId id="4502" r:id="rId46"/>
    <p:sldId id="4459" r:id="rId47"/>
    <p:sldId id="4461" r:id="rId48"/>
    <p:sldId id="4460" r:id="rId49"/>
    <p:sldId id="4462" r:id="rId50"/>
    <p:sldId id="4463" r:id="rId51"/>
    <p:sldId id="4401" r:id="rId52"/>
    <p:sldId id="4398" r:id="rId53"/>
    <p:sldId id="4465" r:id="rId54"/>
    <p:sldId id="4464" r:id="rId55"/>
    <p:sldId id="4466" r:id="rId56"/>
    <p:sldId id="4467" r:id="rId57"/>
    <p:sldId id="4468" r:id="rId58"/>
    <p:sldId id="4469" r:id="rId59"/>
    <p:sldId id="4470" r:id="rId60"/>
    <p:sldId id="4471" r:id="rId61"/>
    <p:sldId id="4472" r:id="rId62"/>
    <p:sldId id="4473" r:id="rId63"/>
    <p:sldId id="267" r:id="rId64"/>
    <p:sldId id="4474" r:id="rId65"/>
    <p:sldId id="4475" r:id="rId66"/>
    <p:sldId id="4476" r:id="rId67"/>
    <p:sldId id="4477" r:id="rId68"/>
    <p:sldId id="4478" r:id="rId69"/>
    <p:sldId id="4479" r:id="rId70"/>
    <p:sldId id="4480" r:id="rId71"/>
    <p:sldId id="4481" r:id="rId72"/>
    <p:sldId id="4482" r:id="rId73"/>
    <p:sldId id="4483" r:id="rId74"/>
    <p:sldId id="4484" r:id="rId75"/>
    <p:sldId id="4485" r:id="rId76"/>
    <p:sldId id="4486" r:id="rId77"/>
    <p:sldId id="4487" r:id="rId78"/>
    <p:sldId id="4488" r:id="rId79"/>
    <p:sldId id="4489" r:id="rId80"/>
    <p:sldId id="4490" r:id="rId81"/>
    <p:sldId id="4491" r:id="rId82"/>
    <p:sldId id="4492" r:id="rId83"/>
    <p:sldId id="4493" r:id="rId84"/>
    <p:sldId id="4494" r:id="rId85"/>
    <p:sldId id="4496" r:id="rId86"/>
    <p:sldId id="4497" r:id="rId87"/>
    <p:sldId id="4498" r:id="rId88"/>
    <p:sldId id="4499" r:id="rId89"/>
    <p:sldId id="4500" r:id="rId90"/>
    <p:sldId id="4384" r:id="rId91"/>
    <p:sldId id="4380" r:id="rId92"/>
    <p:sldId id="4503" r:id="rId93"/>
    <p:sldId id="4504" r:id="rId94"/>
    <p:sldId id="4505" r:id="rId95"/>
    <p:sldId id="4506" r:id="rId96"/>
    <p:sldId id="4263" r:id="rId97"/>
  </p:sldIdLst>
  <p:sldSz cx="12192000" cy="6858000"/>
  <p:notesSz cx="6858000" cy="9144000"/>
  <p:custDataLst>
    <p:tags r:id="rId9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DE0A1D"/>
    <a:srgbClr val="47B5C8"/>
    <a:srgbClr val="F2A72C"/>
    <a:srgbClr val="086575"/>
    <a:srgbClr val="FDBD22"/>
    <a:srgbClr val="20376B"/>
    <a:srgbClr val="D9552F"/>
    <a:srgbClr val="FFD111"/>
    <a:srgbClr val="5796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31"/>
    <p:restoredTop sz="95082"/>
  </p:normalViewPr>
  <p:slideViewPr>
    <p:cSldViewPr snapToGrid="0" snapToObjects="1">
      <p:cViewPr>
        <p:scale>
          <a:sx n="75" d="100"/>
          <a:sy n="75" d="100"/>
        </p:scale>
        <p:origin x="869" y="70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gs" Target="tags/tag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595A59"/>
                </a:solidFill>
                <a:latin typeface="+mn-lt"/>
                <a:ea typeface="+mn-ea"/>
                <a:cs typeface="+mn-cs"/>
              </a:defRPr>
            </a:pPr>
            <a:r>
              <a:rPr lang="de-DE" dirty="0"/>
              <a:t>Liquiditätsentwicklung</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595A59"/>
              </a:solidFill>
              <a:latin typeface="+mn-lt"/>
              <a:ea typeface="+mn-ea"/>
              <a:cs typeface="+mn-cs"/>
            </a:defRPr>
          </a:pPr>
          <a:endParaRPr lang="de-DE"/>
        </a:p>
      </c:txPr>
    </c:title>
    <c:autoTitleDeleted val="0"/>
    <c:plotArea>
      <c:layout/>
      <c:barChart>
        <c:barDir val="col"/>
        <c:grouping val="clustered"/>
        <c:varyColors val="0"/>
        <c:ser>
          <c:idx val="1"/>
          <c:order val="1"/>
          <c:tx>
            <c:strRef>
              <c:f>Tabelle1!$C$1</c:f>
              <c:strCache>
                <c:ptCount val="1"/>
                <c:pt idx="0">
                  <c:v>Einzahlungen</c:v>
                </c:pt>
              </c:strCache>
            </c:strRef>
          </c:tx>
          <c:spPr>
            <a:solidFill>
              <a:schemeClr val="accent1"/>
            </a:solidFill>
            <a:ln>
              <a:noFill/>
            </a:ln>
            <a:effectLst/>
          </c:spPr>
          <c:invertIfNegative val="0"/>
          <c:cat>
            <c:strRef>
              <c:f>Tabelle1!$A$2:$A$14</c:f>
              <c:strCache>
                <c:ptCount val="13"/>
                <c:pt idx="0">
                  <c:v>Status Quo</c:v>
                </c:pt>
                <c:pt idx="1">
                  <c:v>Monat 1</c:v>
                </c:pt>
                <c:pt idx="2">
                  <c:v>Monat 2</c:v>
                </c:pt>
                <c:pt idx="3">
                  <c:v>Monat 3</c:v>
                </c:pt>
                <c:pt idx="4">
                  <c:v>Monat 4</c:v>
                </c:pt>
                <c:pt idx="5">
                  <c:v>Monat 5</c:v>
                </c:pt>
                <c:pt idx="6">
                  <c:v>Monat 6</c:v>
                </c:pt>
                <c:pt idx="7">
                  <c:v>Monat 7</c:v>
                </c:pt>
                <c:pt idx="8">
                  <c:v>Monat 8</c:v>
                </c:pt>
                <c:pt idx="9">
                  <c:v>Monat 9</c:v>
                </c:pt>
                <c:pt idx="10">
                  <c:v>Monat 10</c:v>
                </c:pt>
                <c:pt idx="11">
                  <c:v>Monat 11</c:v>
                </c:pt>
                <c:pt idx="12">
                  <c:v>Monat 12</c:v>
                </c:pt>
              </c:strCache>
            </c:strRef>
          </c:cat>
          <c:val>
            <c:numRef>
              <c:f>Tabelle1!$C$2:$C$14</c:f>
              <c:numCache>
                <c:formatCode>General</c:formatCode>
                <c:ptCount val="13"/>
                <c:pt idx="0">
                  <c:v>0</c:v>
                </c:pt>
                <c:pt idx="1">
                  <c:v>100</c:v>
                </c:pt>
                <c:pt idx="2">
                  <c:v>90</c:v>
                </c:pt>
                <c:pt idx="3">
                  <c:v>60</c:v>
                </c:pt>
                <c:pt idx="4">
                  <c:v>20</c:v>
                </c:pt>
                <c:pt idx="5">
                  <c:v>20</c:v>
                </c:pt>
                <c:pt idx="6">
                  <c:v>20</c:v>
                </c:pt>
                <c:pt idx="7">
                  <c:v>60</c:v>
                </c:pt>
                <c:pt idx="8">
                  <c:v>30</c:v>
                </c:pt>
                <c:pt idx="9">
                  <c:v>70</c:v>
                </c:pt>
                <c:pt idx="10">
                  <c:v>70</c:v>
                </c:pt>
                <c:pt idx="11">
                  <c:v>80</c:v>
                </c:pt>
                <c:pt idx="12">
                  <c:v>100</c:v>
                </c:pt>
              </c:numCache>
            </c:numRef>
          </c:val>
          <c:extLst>
            <c:ext xmlns:c16="http://schemas.microsoft.com/office/drawing/2014/chart" uri="{C3380CC4-5D6E-409C-BE32-E72D297353CC}">
              <c16:uniqueId val="{00000000-03AF-432A-B460-6DFFA9CC08EE}"/>
            </c:ext>
          </c:extLst>
        </c:ser>
        <c:ser>
          <c:idx val="2"/>
          <c:order val="2"/>
          <c:tx>
            <c:strRef>
              <c:f>Tabelle1!$D$1</c:f>
              <c:strCache>
                <c:ptCount val="1"/>
                <c:pt idx="0">
                  <c:v>Auszahlungen</c:v>
                </c:pt>
              </c:strCache>
            </c:strRef>
          </c:tx>
          <c:spPr>
            <a:solidFill>
              <a:schemeClr val="accent5">
                <a:lumMod val="75000"/>
              </a:schemeClr>
            </a:solidFill>
            <a:ln>
              <a:noFill/>
            </a:ln>
            <a:effectLst/>
          </c:spPr>
          <c:invertIfNegative val="0"/>
          <c:cat>
            <c:strRef>
              <c:f>Tabelle1!$A$2:$A$14</c:f>
              <c:strCache>
                <c:ptCount val="13"/>
                <c:pt idx="0">
                  <c:v>Status Quo</c:v>
                </c:pt>
                <c:pt idx="1">
                  <c:v>Monat 1</c:v>
                </c:pt>
                <c:pt idx="2">
                  <c:v>Monat 2</c:v>
                </c:pt>
                <c:pt idx="3">
                  <c:v>Monat 3</c:v>
                </c:pt>
                <c:pt idx="4">
                  <c:v>Monat 4</c:v>
                </c:pt>
                <c:pt idx="5">
                  <c:v>Monat 5</c:v>
                </c:pt>
                <c:pt idx="6">
                  <c:v>Monat 6</c:v>
                </c:pt>
                <c:pt idx="7">
                  <c:v>Monat 7</c:v>
                </c:pt>
                <c:pt idx="8">
                  <c:v>Monat 8</c:v>
                </c:pt>
                <c:pt idx="9">
                  <c:v>Monat 9</c:v>
                </c:pt>
                <c:pt idx="10">
                  <c:v>Monat 10</c:v>
                </c:pt>
                <c:pt idx="11">
                  <c:v>Monat 11</c:v>
                </c:pt>
                <c:pt idx="12">
                  <c:v>Monat 12</c:v>
                </c:pt>
              </c:strCache>
            </c:strRef>
          </c:cat>
          <c:val>
            <c:numRef>
              <c:f>Tabelle1!$D$2:$D$14</c:f>
              <c:numCache>
                <c:formatCode>General</c:formatCode>
                <c:ptCount val="13"/>
                <c:pt idx="0">
                  <c:v>0</c:v>
                </c:pt>
                <c:pt idx="1">
                  <c:v>67</c:v>
                </c:pt>
                <c:pt idx="2">
                  <c:v>62</c:v>
                </c:pt>
                <c:pt idx="3">
                  <c:v>47</c:v>
                </c:pt>
                <c:pt idx="4">
                  <c:v>27</c:v>
                </c:pt>
                <c:pt idx="5">
                  <c:v>27</c:v>
                </c:pt>
                <c:pt idx="6">
                  <c:v>122</c:v>
                </c:pt>
                <c:pt idx="7">
                  <c:v>47</c:v>
                </c:pt>
                <c:pt idx="8">
                  <c:v>32</c:v>
                </c:pt>
                <c:pt idx="9">
                  <c:v>52</c:v>
                </c:pt>
                <c:pt idx="10">
                  <c:v>52</c:v>
                </c:pt>
                <c:pt idx="11">
                  <c:v>57</c:v>
                </c:pt>
                <c:pt idx="12">
                  <c:v>67</c:v>
                </c:pt>
              </c:numCache>
            </c:numRef>
          </c:val>
          <c:extLst>
            <c:ext xmlns:c16="http://schemas.microsoft.com/office/drawing/2014/chart" uri="{C3380CC4-5D6E-409C-BE32-E72D297353CC}">
              <c16:uniqueId val="{00000001-03AF-432A-B460-6DFFA9CC08EE}"/>
            </c:ext>
          </c:extLst>
        </c:ser>
        <c:dLbls>
          <c:showLegendKey val="0"/>
          <c:showVal val="0"/>
          <c:showCatName val="0"/>
          <c:showSerName val="0"/>
          <c:showPercent val="0"/>
          <c:showBubbleSize val="0"/>
        </c:dLbls>
        <c:gapWidth val="219"/>
        <c:axId val="1408063359"/>
        <c:axId val="1408060031"/>
      </c:barChart>
      <c:lineChart>
        <c:grouping val="standard"/>
        <c:varyColors val="0"/>
        <c:ser>
          <c:idx val="0"/>
          <c:order val="0"/>
          <c:tx>
            <c:strRef>
              <c:f>Tabelle1!$B$1</c:f>
              <c:strCache>
                <c:ptCount val="1"/>
                <c:pt idx="0">
                  <c:v>Liquidität am Ende der Periode</c:v>
                </c:pt>
              </c:strCache>
            </c:strRef>
          </c:tx>
          <c:spPr>
            <a:ln w="28575" cap="rnd">
              <a:solidFill>
                <a:schemeClr val="accent3">
                  <a:lumMod val="50000"/>
                </a:schemeClr>
              </a:solidFill>
              <a:round/>
            </a:ln>
            <a:effectLst/>
          </c:spPr>
          <c:marker>
            <c:symbol val="none"/>
          </c:marker>
          <c:cat>
            <c:strRef>
              <c:f>Tabelle1!$A$2:$A$14</c:f>
              <c:strCache>
                <c:ptCount val="13"/>
                <c:pt idx="0">
                  <c:v>Status Quo</c:v>
                </c:pt>
                <c:pt idx="1">
                  <c:v>Monat 1</c:v>
                </c:pt>
                <c:pt idx="2">
                  <c:v>Monat 2</c:v>
                </c:pt>
                <c:pt idx="3">
                  <c:v>Monat 3</c:v>
                </c:pt>
                <c:pt idx="4">
                  <c:v>Monat 4</c:v>
                </c:pt>
                <c:pt idx="5">
                  <c:v>Monat 5</c:v>
                </c:pt>
                <c:pt idx="6">
                  <c:v>Monat 6</c:v>
                </c:pt>
                <c:pt idx="7">
                  <c:v>Monat 7</c:v>
                </c:pt>
                <c:pt idx="8">
                  <c:v>Monat 8</c:v>
                </c:pt>
                <c:pt idx="9">
                  <c:v>Monat 9</c:v>
                </c:pt>
                <c:pt idx="10">
                  <c:v>Monat 10</c:v>
                </c:pt>
                <c:pt idx="11">
                  <c:v>Monat 11</c:v>
                </c:pt>
                <c:pt idx="12">
                  <c:v>Monat 12</c:v>
                </c:pt>
              </c:strCache>
            </c:strRef>
          </c:cat>
          <c:val>
            <c:numRef>
              <c:f>Tabelle1!$B$2:$B$14</c:f>
              <c:numCache>
                <c:formatCode>General</c:formatCode>
                <c:ptCount val="13"/>
                <c:pt idx="0">
                  <c:v>100</c:v>
                </c:pt>
                <c:pt idx="1">
                  <c:v>133</c:v>
                </c:pt>
                <c:pt idx="2">
                  <c:v>161</c:v>
                </c:pt>
                <c:pt idx="3">
                  <c:v>174</c:v>
                </c:pt>
                <c:pt idx="4">
                  <c:v>167</c:v>
                </c:pt>
                <c:pt idx="5">
                  <c:v>160</c:v>
                </c:pt>
                <c:pt idx="6">
                  <c:v>58</c:v>
                </c:pt>
                <c:pt idx="7">
                  <c:v>71</c:v>
                </c:pt>
                <c:pt idx="8">
                  <c:v>101</c:v>
                </c:pt>
                <c:pt idx="9">
                  <c:v>119</c:v>
                </c:pt>
                <c:pt idx="10">
                  <c:v>137</c:v>
                </c:pt>
                <c:pt idx="11">
                  <c:v>160</c:v>
                </c:pt>
                <c:pt idx="12">
                  <c:v>193</c:v>
                </c:pt>
              </c:numCache>
            </c:numRef>
          </c:val>
          <c:smooth val="0"/>
          <c:extLst>
            <c:ext xmlns:c16="http://schemas.microsoft.com/office/drawing/2014/chart" uri="{C3380CC4-5D6E-409C-BE32-E72D297353CC}">
              <c16:uniqueId val="{00000002-03AF-432A-B460-6DFFA9CC08EE}"/>
            </c:ext>
          </c:extLst>
        </c:ser>
        <c:dLbls>
          <c:showLegendKey val="0"/>
          <c:showVal val="0"/>
          <c:showCatName val="0"/>
          <c:showSerName val="0"/>
          <c:showPercent val="0"/>
          <c:showBubbleSize val="0"/>
        </c:dLbls>
        <c:marker val="1"/>
        <c:smooth val="0"/>
        <c:axId val="1408063359"/>
        <c:axId val="1408060031"/>
      </c:lineChart>
      <c:catAx>
        <c:axId val="1408063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95A59"/>
                </a:solidFill>
                <a:latin typeface="+mn-lt"/>
                <a:ea typeface="+mn-ea"/>
                <a:cs typeface="+mn-cs"/>
              </a:defRPr>
            </a:pPr>
            <a:endParaRPr lang="en-US"/>
          </a:p>
        </c:txPr>
        <c:crossAx val="1408060031"/>
        <c:crosses val="autoZero"/>
        <c:auto val="1"/>
        <c:lblAlgn val="ctr"/>
        <c:lblOffset val="100"/>
        <c:noMultiLvlLbl val="0"/>
      </c:catAx>
      <c:valAx>
        <c:axId val="1408060031"/>
        <c:scaling>
          <c:orientation val="minMax"/>
        </c:scaling>
        <c:delete val="0"/>
        <c:axPos val="l"/>
        <c:majorGridlines>
          <c:spPr>
            <a:ln w="9525" cap="flat" cmpd="sng" algn="ctr">
              <a:solidFill>
                <a:srgbClr val="D7C6D8"/>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95A59"/>
                </a:solidFill>
                <a:latin typeface="+mn-lt"/>
                <a:ea typeface="+mn-ea"/>
                <a:cs typeface="+mn-cs"/>
              </a:defRPr>
            </a:pPr>
            <a:endParaRPr lang="en-US"/>
          </a:p>
        </c:txPr>
        <c:crossAx val="1408063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595A59"/>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595A59"/>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800" b="1" dirty="0"/>
            <a:t>Umsatz</a:t>
          </a:r>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custT="1"/>
      <dgm:spPr/>
      <dgm:t>
        <a:bodyPr/>
        <a:lstStyle/>
        <a:p>
          <a:pPr marL="0" indent="0">
            <a:buNone/>
          </a:pPr>
          <a:r>
            <a:rPr lang="de-DE" sz="2000" dirty="0"/>
            <a:t>Die Einnahmen, die durch den Verkauf von Waren oder Dienstleistungen generiert werden.</a:t>
          </a:r>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a:t>Nettogewinn</a:t>
          </a:r>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custT="1"/>
      <dgm:spPr/>
      <dgm:t>
        <a:bodyPr/>
        <a:lstStyle/>
        <a:p>
          <a:pPr marL="0" indent="0">
            <a:buNone/>
          </a:pPr>
          <a:r>
            <a:rPr lang="de-DE" sz="2000" dirty="0"/>
            <a:t>Der Gewinn, der nach Abzug aller Kosten und Ausgaben übrig bleibt.</a:t>
          </a:r>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B2AA7364-93AC-42B2-AC66-744FBE2CEFCE}">
      <dgm:prSet phldrT="[Text]" custT="1"/>
      <dgm:spPr/>
      <dgm:t>
        <a:bodyPr/>
        <a:lstStyle/>
        <a:p>
          <a:pPr marL="0" indent="0">
            <a:buNone/>
          </a:pPr>
          <a:r>
            <a:rPr lang="de-DE" sz="2800" b="1" dirty="0"/>
            <a:t>Bruttomarge</a:t>
          </a:r>
        </a:p>
      </dgm:t>
    </dgm:pt>
    <dgm:pt modelId="{388B0E5E-8BAF-4115-9690-47291E0A8E1C}" type="parTrans" cxnId="{7345341C-A280-45F6-AA0D-6EC3FD0355AF}">
      <dgm:prSet/>
      <dgm:spPr/>
      <dgm:t>
        <a:bodyPr/>
        <a:lstStyle/>
        <a:p>
          <a:endParaRPr lang="de-DE"/>
        </a:p>
      </dgm:t>
    </dgm:pt>
    <dgm:pt modelId="{BE76620B-3004-45A3-A9B7-C75C7DAD0572}" type="sibTrans" cxnId="{7345341C-A280-45F6-AA0D-6EC3FD0355AF}">
      <dgm:prSet/>
      <dgm:spPr/>
      <dgm:t>
        <a:bodyPr/>
        <a:lstStyle/>
        <a:p>
          <a:endParaRPr lang="de-DE"/>
        </a:p>
      </dgm:t>
    </dgm:pt>
    <dgm:pt modelId="{934B80F9-3F45-4AA8-A5DF-3868D3C444B3}">
      <dgm:prSet/>
      <dgm:spPr/>
      <dgm:t>
        <a:bodyPr/>
        <a:lstStyle/>
        <a:p>
          <a:pPr marL="0" indent="0">
            <a:buNone/>
          </a:pPr>
          <a:r>
            <a:rPr lang="de-DE" dirty="0"/>
            <a:t>Die Differenz zwischen Umsatz und den Produktionskosten der Waren oder Dienstleistungen, ausgedrückt in Prozent.</a:t>
          </a:r>
        </a:p>
      </dgm:t>
    </dgm:pt>
    <dgm:pt modelId="{212FD028-3C23-4DBE-ADAB-85F47D1A0B87}" type="parTrans" cxnId="{9C87C970-9F5E-4390-AB6F-3EEDE88C644F}">
      <dgm:prSet/>
      <dgm:spPr/>
      <dgm:t>
        <a:bodyPr/>
        <a:lstStyle/>
        <a:p>
          <a:endParaRPr lang="de-DE"/>
        </a:p>
      </dgm:t>
    </dgm:pt>
    <dgm:pt modelId="{FC8918DA-A256-4593-9F1E-26D348F8DD8A}" type="sibTrans" cxnId="{9C87C970-9F5E-4390-AB6F-3EEDE88C644F}">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1620B611-A57C-451D-A1C7-C694BB11C177}" type="pres">
      <dgm:prSet presAssocID="{ACFD1C88-2AC7-4ED7-B2F3-C13E80D356B9}" presName="space" presStyleCnt="0"/>
      <dgm:spPr/>
    </dgm:pt>
    <dgm:pt modelId="{EF5995AC-BA1D-4CEB-8288-154B4178D7A5}" type="pres">
      <dgm:prSet presAssocID="{B2AA7364-93AC-42B2-AC66-744FBE2CEFCE}" presName="composite" presStyleCnt="0"/>
      <dgm:spPr/>
    </dgm:pt>
    <dgm:pt modelId="{8AEE7BCB-4023-4D8E-ADA3-8D588D19D5C3}" type="pres">
      <dgm:prSet presAssocID="{B2AA7364-93AC-42B2-AC66-744FBE2CEFCE}" presName="parTx" presStyleLbl="alignNode1" presStyleIdx="2" presStyleCnt="3">
        <dgm:presLayoutVars>
          <dgm:chMax val="0"/>
          <dgm:chPref val="0"/>
          <dgm:bulletEnabled val="1"/>
        </dgm:presLayoutVars>
      </dgm:prSet>
      <dgm:spPr/>
    </dgm:pt>
    <dgm:pt modelId="{D39B2975-38CD-4CEA-959C-B2CE94662102}" type="pres">
      <dgm:prSet presAssocID="{B2AA7364-93AC-42B2-AC66-744FBE2CEFCE}"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7345341C-A280-45F6-AA0D-6EC3FD0355AF}" srcId="{F4223291-334B-4F40-BB2E-1D06F97F54C3}" destId="{B2AA7364-93AC-42B2-AC66-744FBE2CEFCE}" srcOrd="2" destOrd="0" parTransId="{388B0E5E-8BAF-4115-9690-47291E0A8E1C}" sibTransId="{BE76620B-3004-45A3-A9B7-C75C7DAD0572}"/>
    <dgm:cxn modelId="{DC372031-C253-4DC9-94CC-0C705670F5BA}" type="presOf" srcId="{3A81E653-BDB4-439F-8558-A1744ED182CD}" destId="{A4209023-4C65-436A-BD0C-A862B4AF7D9D}" srcOrd="0" destOrd="0" presId="urn:microsoft.com/office/officeart/2005/8/layout/hList1"/>
    <dgm:cxn modelId="{820B3864-83DF-4523-BF3D-216844437C6A}" type="presOf" srcId="{934B80F9-3F45-4AA8-A5DF-3868D3C444B3}" destId="{D39B2975-38CD-4CEA-959C-B2CE94662102}" srcOrd="0" destOrd="0" presId="urn:microsoft.com/office/officeart/2005/8/layout/hList1"/>
    <dgm:cxn modelId="{9C87C970-9F5E-4390-AB6F-3EEDE88C644F}" srcId="{B2AA7364-93AC-42B2-AC66-744FBE2CEFCE}" destId="{934B80F9-3F45-4AA8-A5DF-3868D3C444B3}" srcOrd="0" destOrd="0" parTransId="{212FD028-3C23-4DBE-ADAB-85F47D1A0B87}" sibTransId="{FC8918DA-A256-4593-9F1E-26D348F8DD8A}"/>
    <dgm:cxn modelId="{0815C393-0170-4DD0-901F-B6B4EEE25D92}" type="presOf" srcId="{B2AA7364-93AC-42B2-AC66-744FBE2CEFCE}" destId="{8AEE7BCB-4023-4D8E-ADA3-8D588D19D5C3}" srcOrd="0" destOrd="0" presId="urn:microsoft.com/office/officeart/2005/8/layout/hList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CFD3D994-5923-451E-936C-7A8E05A043E2}" type="presParOf" srcId="{3AC9FD12-9EB0-400C-AA22-0B430032B668}" destId="{1620B611-A57C-451D-A1C7-C694BB11C177}" srcOrd="3" destOrd="0" presId="urn:microsoft.com/office/officeart/2005/8/layout/hList1"/>
    <dgm:cxn modelId="{C2177085-2D6D-4C78-85CA-AA38F7326D70}" type="presParOf" srcId="{3AC9FD12-9EB0-400C-AA22-0B430032B668}" destId="{EF5995AC-BA1D-4CEB-8288-154B4178D7A5}" srcOrd="4" destOrd="0" presId="urn:microsoft.com/office/officeart/2005/8/layout/hList1"/>
    <dgm:cxn modelId="{E664540C-E0F2-4FB6-ABF9-C589540BD8B8}" type="presParOf" srcId="{EF5995AC-BA1D-4CEB-8288-154B4178D7A5}" destId="{8AEE7BCB-4023-4D8E-ADA3-8D588D19D5C3}" srcOrd="0" destOrd="0" presId="urn:microsoft.com/office/officeart/2005/8/layout/hList1"/>
    <dgm:cxn modelId="{C43AD366-70FF-4690-8512-32394748E16F}" type="presParOf" srcId="{EF5995AC-BA1D-4CEB-8288-154B4178D7A5}" destId="{D39B2975-38CD-4CEA-959C-B2CE946621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3A0F79B-6370-4ADB-ABC1-90EEDEDD30A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e-DE"/>
        </a:p>
      </dgm:t>
    </dgm:pt>
    <dgm:pt modelId="{78E423B0-342E-4AA7-B868-10A480325E0F}">
      <dgm:prSet phldrT="[Text]" custT="1"/>
      <dgm:spPr/>
      <dgm:t>
        <a:bodyPr/>
        <a:lstStyle/>
        <a:p>
          <a:pPr>
            <a:buNone/>
          </a:pPr>
          <a:r>
            <a:rPr lang="de-DE" sz="2000" dirty="0"/>
            <a:t>Einleitung</a:t>
          </a:r>
        </a:p>
      </dgm:t>
    </dgm:pt>
    <dgm:pt modelId="{44BC80F4-F260-4663-8DC5-80C371DF4BB6}" type="parTrans" cxnId="{17D72FC8-0A1C-4ED4-B682-64D27F63B7AD}">
      <dgm:prSet/>
      <dgm:spPr/>
      <dgm:t>
        <a:bodyPr/>
        <a:lstStyle/>
        <a:p>
          <a:endParaRPr lang="de-DE" sz="2400"/>
        </a:p>
      </dgm:t>
    </dgm:pt>
    <dgm:pt modelId="{74189D1B-2FB2-4D97-BEFE-CDC1490C220B}" type="sibTrans" cxnId="{17D72FC8-0A1C-4ED4-B682-64D27F63B7AD}">
      <dgm:prSet/>
      <dgm:spPr/>
      <dgm:t>
        <a:bodyPr/>
        <a:lstStyle/>
        <a:p>
          <a:endParaRPr lang="de-DE" sz="2400"/>
        </a:p>
      </dgm:t>
    </dgm:pt>
    <dgm:pt modelId="{9DE2F0F5-B48D-46DC-8241-0C0658FB7208}">
      <dgm:prSet phldrT="[Text]" custT="1"/>
      <dgm:spPr/>
      <dgm:t>
        <a:bodyPr/>
        <a:lstStyle/>
        <a:p>
          <a:pPr marL="0" indent="0">
            <a:buNone/>
          </a:pPr>
          <a:r>
            <a:rPr lang="de-DE" sz="1800" dirty="0"/>
            <a:t>Kurzbeschreibung des Unternehmens, seiner Vision und des Produkts oder der Dienstleistung</a:t>
          </a:r>
        </a:p>
      </dgm:t>
    </dgm:pt>
    <dgm:pt modelId="{1D2DED9C-3FD8-45A9-BF68-37EB5237812B}" type="parTrans" cxnId="{8F323346-57F5-4DC1-ABDB-138F65112194}">
      <dgm:prSet/>
      <dgm:spPr/>
      <dgm:t>
        <a:bodyPr/>
        <a:lstStyle/>
        <a:p>
          <a:endParaRPr lang="de-DE"/>
        </a:p>
      </dgm:t>
    </dgm:pt>
    <dgm:pt modelId="{E32144F3-0BC6-4E11-8618-6FF056D01E56}" type="sibTrans" cxnId="{8F323346-57F5-4DC1-ABDB-138F65112194}">
      <dgm:prSet/>
      <dgm:spPr/>
      <dgm:t>
        <a:bodyPr/>
        <a:lstStyle/>
        <a:p>
          <a:endParaRPr lang="de-DE"/>
        </a:p>
      </dgm:t>
    </dgm:pt>
    <dgm:pt modelId="{04543FBC-D1F4-4455-910F-60FB2EB4C7D3}">
      <dgm:prSet phldrT="[Text]" custT="1"/>
      <dgm:spPr/>
      <dgm:t>
        <a:bodyPr/>
        <a:lstStyle/>
        <a:p>
          <a:pPr marL="0" indent="0">
            <a:buNone/>
          </a:pPr>
          <a:r>
            <a:rPr lang="de-DE" sz="1800" dirty="0"/>
            <a:t>Marktpotenzial</a:t>
          </a:r>
        </a:p>
      </dgm:t>
    </dgm:pt>
    <dgm:pt modelId="{7F044194-1EE7-4080-9152-0FE95A4F1A1E}" type="parTrans" cxnId="{A6B3A771-7293-4AF6-988D-1E8222170158}">
      <dgm:prSet/>
      <dgm:spPr/>
      <dgm:t>
        <a:bodyPr/>
        <a:lstStyle/>
        <a:p>
          <a:endParaRPr lang="de-DE"/>
        </a:p>
      </dgm:t>
    </dgm:pt>
    <dgm:pt modelId="{8959EC75-B76B-4AC8-BFE9-54E26ACE16DF}" type="sibTrans" cxnId="{A6B3A771-7293-4AF6-988D-1E8222170158}">
      <dgm:prSet/>
      <dgm:spPr/>
      <dgm:t>
        <a:bodyPr/>
        <a:lstStyle/>
        <a:p>
          <a:endParaRPr lang="de-DE"/>
        </a:p>
      </dgm:t>
    </dgm:pt>
    <dgm:pt modelId="{FC9D5D9A-2AA8-4802-9B46-3A2040FE018F}">
      <dgm:prSet phldrT="[Text]" custT="1"/>
      <dgm:spPr/>
      <dgm:t>
        <a:bodyPr/>
        <a:lstStyle/>
        <a:p>
          <a:pPr marL="0" indent="0">
            <a:buNone/>
          </a:pPr>
          <a:r>
            <a:rPr lang="de-DE" sz="1800" dirty="0"/>
            <a:t>Zeigen Sie die Marktgröße, Ihre Zielgruppe und die Nachfrage nach Ihrem Produkt</a:t>
          </a:r>
        </a:p>
      </dgm:t>
    </dgm:pt>
    <dgm:pt modelId="{61B95B20-FA04-4318-A3F8-13AE2ED1F57F}" type="parTrans" cxnId="{0893085E-660C-4890-B0B8-83FD42E5E50D}">
      <dgm:prSet/>
      <dgm:spPr/>
      <dgm:t>
        <a:bodyPr/>
        <a:lstStyle/>
        <a:p>
          <a:endParaRPr lang="de-DE"/>
        </a:p>
      </dgm:t>
    </dgm:pt>
    <dgm:pt modelId="{B48B1A5F-2B85-4AE4-A4D2-788F80B1DA1C}" type="sibTrans" cxnId="{0893085E-660C-4890-B0B8-83FD42E5E50D}">
      <dgm:prSet/>
      <dgm:spPr/>
      <dgm:t>
        <a:bodyPr/>
        <a:lstStyle/>
        <a:p>
          <a:endParaRPr lang="de-DE"/>
        </a:p>
      </dgm:t>
    </dgm:pt>
    <dgm:pt modelId="{1A9F7BB2-7278-466E-ADEB-3C98BC2009E2}">
      <dgm:prSet phldrT="[Text]" custT="1"/>
      <dgm:spPr/>
      <dgm:t>
        <a:bodyPr/>
        <a:lstStyle/>
        <a:p>
          <a:pPr marL="0" indent="0">
            <a:buNone/>
          </a:pPr>
          <a:r>
            <a:rPr lang="de-DE" sz="1800" dirty="0"/>
            <a:t>Geschäftsmodell</a:t>
          </a:r>
        </a:p>
      </dgm:t>
    </dgm:pt>
    <dgm:pt modelId="{2231DEB0-FB02-4E05-B107-7EB5D777BAF1}" type="parTrans" cxnId="{29499C33-C9FD-4F06-8610-72D54313797A}">
      <dgm:prSet/>
      <dgm:spPr/>
      <dgm:t>
        <a:bodyPr/>
        <a:lstStyle/>
        <a:p>
          <a:endParaRPr lang="de-DE"/>
        </a:p>
      </dgm:t>
    </dgm:pt>
    <dgm:pt modelId="{9FE44E7F-F1F7-41E1-A474-2C8900AF969B}" type="sibTrans" cxnId="{29499C33-C9FD-4F06-8610-72D54313797A}">
      <dgm:prSet/>
      <dgm:spPr/>
      <dgm:t>
        <a:bodyPr/>
        <a:lstStyle/>
        <a:p>
          <a:endParaRPr lang="de-DE"/>
        </a:p>
      </dgm:t>
    </dgm:pt>
    <dgm:pt modelId="{2CDDEEEA-1158-4A1C-966B-3AD2EB52067A}">
      <dgm:prSet phldrT="[Text]" custT="1"/>
      <dgm:spPr/>
      <dgm:t>
        <a:bodyPr/>
        <a:lstStyle/>
        <a:p>
          <a:pPr marL="0" indent="0">
            <a:buNone/>
          </a:pPr>
          <a:r>
            <a:rPr lang="de-DE" sz="1800" dirty="0"/>
            <a:t>Erklären Sie, wie Ihr Unternehmen Einnahmen generiert. </a:t>
          </a:r>
        </a:p>
      </dgm:t>
    </dgm:pt>
    <dgm:pt modelId="{9408907C-AF3E-4EEF-BA69-146195F04666}" type="parTrans" cxnId="{C3AB94CE-DC40-4F95-AD47-302AF996170A}">
      <dgm:prSet/>
      <dgm:spPr/>
      <dgm:t>
        <a:bodyPr/>
        <a:lstStyle/>
        <a:p>
          <a:endParaRPr lang="de-DE"/>
        </a:p>
      </dgm:t>
    </dgm:pt>
    <dgm:pt modelId="{051F8471-8854-4629-81CC-A89337206DD5}" type="sibTrans" cxnId="{C3AB94CE-DC40-4F95-AD47-302AF996170A}">
      <dgm:prSet/>
      <dgm:spPr/>
      <dgm:t>
        <a:bodyPr/>
        <a:lstStyle/>
        <a:p>
          <a:endParaRPr lang="de-DE"/>
        </a:p>
      </dgm:t>
    </dgm:pt>
    <dgm:pt modelId="{D1A0F39B-1FCB-48CF-9154-1977ECFC250A}">
      <dgm:prSet phldrT="[Text]" custT="1"/>
      <dgm:spPr/>
      <dgm:t>
        <a:bodyPr/>
        <a:lstStyle/>
        <a:p>
          <a:pPr marL="0" indent="0">
            <a:buNone/>
          </a:pPr>
          <a:r>
            <a:rPr lang="de-DE" sz="1800" dirty="0"/>
            <a:t>Finanzplanung</a:t>
          </a:r>
        </a:p>
      </dgm:t>
    </dgm:pt>
    <dgm:pt modelId="{0FE191CE-B9B6-4397-A49F-E2F519AFBFC5}" type="parTrans" cxnId="{1F61C484-D53E-44FE-BC35-469855964A0C}">
      <dgm:prSet/>
      <dgm:spPr/>
      <dgm:t>
        <a:bodyPr/>
        <a:lstStyle/>
        <a:p>
          <a:endParaRPr lang="de-DE"/>
        </a:p>
      </dgm:t>
    </dgm:pt>
    <dgm:pt modelId="{FBD70076-38D2-4D8C-BCCF-9897B305915B}" type="sibTrans" cxnId="{1F61C484-D53E-44FE-BC35-469855964A0C}">
      <dgm:prSet/>
      <dgm:spPr/>
      <dgm:t>
        <a:bodyPr/>
        <a:lstStyle/>
        <a:p>
          <a:endParaRPr lang="de-DE"/>
        </a:p>
      </dgm:t>
    </dgm:pt>
    <dgm:pt modelId="{E0DF0A4A-E923-45CE-9ADD-EE60422FF35D}">
      <dgm:prSet phldrT="[Text]" custT="1"/>
      <dgm:spPr/>
      <dgm:t>
        <a:bodyPr/>
        <a:lstStyle/>
        <a:p>
          <a:pPr marL="0" indent="0">
            <a:buNone/>
          </a:pPr>
          <a:r>
            <a:rPr lang="de-DE" sz="1800" dirty="0"/>
            <a:t>Präsentieren Sie Umsatzprognosen, Cashflow-Analysen und eine Break-Even-Berechnung</a:t>
          </a:r>
        </a:p>
      </dgm:t>
    </dgm:pt>
    <dgm:pt modelId="{BDBA90A7-432B-4F98-B43E-11B8206394D4}" type="parTrans" cxnId="{EF544B6F-64E8-453E-98AF-9BC451288452}">
      <dgm:prSet/>
      <dgm:spPr/>
      <dgm:t>
        <a:bodyPr/>
        <a:lstStyle/>
        <a:p>
          <a:endParaRPr lang="de-DE"/>
        </a:p>
      </dgm:t>
    </dgm:pt>
    <dgm:pt modelId="{64AC36A0-E9CD-4470-B6B2-FFD6561C705C}" type="sibTrans" cxnId="{EF544B6F-64E8-453E-98AF-9BC451288452}">
      <dgm:prSet/>
      <dgm:spPr/>
      <dgm:t>
        <a:bodyPr/>
        <a:lstStyle/>
        <a:p>
          <a:endParaRPr lang="de-DE"/>
        </a:p>
      </dgm:t>
    </dgm:pt>
    <dgm:pt modelId="{F31BDE59-1081-4EF3-96E7-6F43F6306F9C}">
      <dgm:prSet phldrT="[Text]" custT="1"/>
      <dgm:spPr/>
      <dgm:t>
        <a:bodyPr/>
        <a:lstStyle/>
        <a:p>
          <a:pPr marL="0" indent="0">
            <a:buNone/>
          </a:pPr>
          <a:r>
            <a:rPr lang="de-DE" sz="1800" dirty="0"/>
            <a:t>Investitionsbedarf</a:t>
          </a:r>
        </a:p>
      </dgm:t>
    </dgm:pt>
    <dgm:pt modelId="{D1C65A6B-7835-421A-8397-BE2DA20A7E4B}" type="parTrans" cxnId="{C0A28256-783D-4185-927F-199281BA3AD0}">
      <dgm:prSet/>
      <dgm:spPr/>
      <dgm:t>
        <a:bodyPr/>
        <a:lstStyle/>
        <a:p>
          <a:endParaRPr lang="de-DE"/>
        </a:p>
      </dgm:t>
    </dgm:pt>
    <dgm:pt modelId="{569ADBCD-D506-4D55-AE79-23611FCCACE3}" type="sibTrans" cxnId="{C0A28256-783D-4185-927F-199281BA3AD0}">
      <dgm:prSet/>
      <dgm:spPr/>
      <dgm:t>
        <a:bodyPr/>
        <a:lstStyle/>
        <a:p>
          <a:endParaRPr lang="de-DE"/>
        </a:p>
      </dgm:t>
    </dgm:pt>
    <dgm:pt modelId="{BCF74BE5-C10E-4294-980B-AAD80EB2DEB4}">
      <dgm:prSet phldrT="[Text]" custT="1"/>
      <dgm:spPr/>
      <dgm:t>
        <a:bodyPr/>
        <a:lstStyle/>
        <a:p>
          <a:pPr marL="0" indent="0">
            <a:buNone/>
          </a:pPr>
          <a:r>
            <a:rPr lang="de-DE" sz="1800" dirty="0"/>
            <a:t>Geben Sie genau an, wie viel Geld Sie benötigen und wofür es verwendet wird (z.B. Marketing, Expansion, Produktentwicklung)</a:t>
          </a:r>
        </a:p>
      </dgm:t>
    </dgm:pt>
    <dgm:pt modelId="{A5BCCB7E-DA0F-473C-8324-3B9238CFF441}" type="parTrans" cxnId="{F79ABA74-EEEE-43C7-895E-F3F9FB1DC2D0}">
      <dgm:prSet/>
      <dgm:spPr/>
      <dgm:t>
        <a:bodyPr/>
        <a:lstStyle/>
        <a:p>
          <a:endParaRPr lang="de-DE"/>
        </a:p>
      </dgm:t>
    </dgm:pt>
    <dgm:pt modelId="{4B79063C-5551-4486-A9CD-EE4D472B7E7C}" type="sibTrans" cxnId="{F79ABA74-EEEE-43C7-895E-F3F9FB1DC2D0}">
      <dgm:prSet/>
      <dgm:spPr/>
      <dgm:t>
        <a:bodyPr/>
        <a:lstStyle/>
        <a:p>
          <a:endParaRPr lang="de-DE"/>
        </a:p>
      </dgm:t>
    </dgm:pt>
    <dgm:pt modelId="{9C0E1C69-FB47-43B2-AA39-3BCC117D6210}">
      <dgm:prSet phldrT="[Text]" custT="1"/>
      <dgm:spPr/>
      <dgm:t>
        <a:bodyPr/>
        <a:lstStyle/>
        <a:p>
          <a:pPr marL="0" indent="0">
            <a:buNone/>
          </a:pPr>
          <a:r>
            <a:rPr lang="de-DE" sz="1800" dirty="0"/>
            <a:t>Exit-Strategie</a:t>
          </a:r>
        </a:p>
      </dgm:t>
    </dgm:pt>
    <dgm:pt modelId="{B7A534B9-5800-4577-A42C-6CE287E57EA1}" type="parTrans" cxnId="{CB7CE08B-DA30-4904-A04E-46FB41C52C6C}">
      <dgm:prSet/>
      <dgm:spPr/>
      <dgm:t>
        <a:bodyPr/>
        <a:lstStyle/>
        <a:p>
          <a:endParaRPr lang="de-DE"/>
        </a:p>
      </dgm:t>
    </dgm:pt>
    <dgm:pt modelId="{7423AADC-1281-426E-B5F8-3A9513D8237B}" type="sibTrans" cxnId="{CB7CE08B-DA30-4904-A04E-46FB41C52C6C}">
      <dgm:prSet/>
      <dgm:spPr/>
      <dgm:t>
        <a:bodyPr/>
        <a:lstStyle/>
        <a:p>
          <a:endParaRPr lang="de-DE"/>
        </a:p>
      </dgm:t>
    </dgm:pt>
    <dgm:pt modelId="{EE5AC09F-0FA6-4746-9E67-D9CACB34CADB}">
      <dgm:prSet phldrT="[Text]" custT="1"/>
      <dgm:spPr/>
      <dgm:t>
        <a:bodyPr/>
        <a:lstStyle/>
        <a:p>
          <a:pPr marL="0" indent="0">
            <a:buNone/>
          </a:pPr>
          <a:r>
            <a:rPr lang="de-DE" sz="1800" dirty="0"/>
            <a:t>Skizzieren Sie mögliche Wege, wie Investor*innen ihr Investment zurückerhalten können (z.B. Verkauf des Unternehmen, Börsengang)</a:t>
          </a:r>
        </a:p>
      </dgm:t>
    </dgm:pt>
    <dgm:pt modelId="{AD7C68E8-86F2-40A4-B9BC-C59EC573BC2F}" type="parTrans" cxnId="{827C7F64-4216-45A3-B80C-4BE09266898F}">
      <dgm:prSet/>
      <dgm:spPr/>
      <dgm:t>
        <a:bodyPr/>
        <a:lstStyle/>
        <a:p>
          <a:endParaRPr lang="de-DE"/>
        </a:p>
      </dgm:t>
    </dgm:pt>
    <dgm:pt modelId="{B144E14E-DCB5-480E-B06D-294E2037EB71}" type="sibTrans" cxnId="{827C7F64-4216-45A3-B80C-4BE09266898F}">
      <dgm:prSet/>
      <dgm:spPr/>
      <dgm:t>
        <a:bodyPr/>
        <a:lstStyle/>
        <a:p>
          <a:endParaRPr lang="de-DE"/>
        </a:p>
      </dgm:t>
    </dgm:pt>
    <dgm:pt modelId="{DE8F21CC-3A50-4E8E-A567-B918B3C0875C}" type="pres">
      <dgm:prSet presAssocID="{D3A0F79B-6370-4ADB-ABC1-90EEDEDD30A4}" presName="vert0" presStyleCnt="0">
        <dgm:presLayoutVars>
          <dgm:dir/>
          <dgm:animOne val="branch"/>
          <dgm:animLvl val="lvl"/>
        </dgm:presLayoutVars>
      </dgm:prSet>
      <dgm:spPr/>
    </dgm:pt>
    <dgm:pt modelId="{554DB66D-F903-41CD-8BC5-D55A07F7D42B}" type="pres">
      <dgm:prSet presAssocID="{78E423B0-342E-4AA7-B868-10A480325E0F}" presName="thickLine" presStyleLbl="alignNode1" presStyleIdx="0" presStyleCnt="6"/>
      <dgm:spPr/>
    </dgm:pt>
    <dgm:pt modelId="{028D2485-7D90-4A02-AAC0-3D0E3801B31A}" type="pres">
      <dgm:prSet presAssocID="{78E423B0-342E-4AA7-B868-10A480325E0F}" presName="horz1" presStyleCnt="0"/>
      <dgm:spPr/>
    </dgm:pt>
    <dgm:pt modelId="{ADA65290-F57F-486A-B417-6DC27A6B604D}" type="pres">
      <dgm:prSet presAssocID="{78E423B0-342E-4AA7-B868-10A480325E0F}" presName="tx1" presStyleLbl="revTx" presStyleIdx="0" presStyleCnt="12"/>
      <dgm:spPr/>
    </dgm:pt>
    <dgm:pt modelId="{F2CF0DCC-C2FC-4413-BC6E-15E6DD62BBB1}" type="pres">
      <dgm:prSet presAssocID="{78E423B0-342E-4AA7-B868-10A480325E0F}" presName="vert1" presStyleCnt="0"/>
      <dgm:spPr/>
    </dgm:pt>
    <dgm:pt modelId="{0E90069E-B966-42E6-875A-FF483B6A0FC4}" type="pres">
      <dgm:prSet presAssocID="{9DE2F0F5-B48D-46DC-8241-0C0658FB7208}" presName="vertSpace2a" presStyleCnt="0"/>
      <dgm:spPr/>
    </dgm:pt>
    <dgm:pt modelId="{5F721E38-71D5-4A65-8791-935ED0C3D15E}" type="pres">
      <dgm:prSet presAssocID="{9DE2F0F5-B48D-46DC-8241-0C0658FB7208}" presName="horz2" presStyleCnt="0"/>
      <dgm:spPr/>
    </dgm:pt>
    <dgm:pt modelId="{04F3EE78-9404-4176-8B51-3D179F9796DF}" type="pres">
      <dgm:prSet presAssocID="{9DE2F0F5-B48D-46DC-8241-0C0658FB7208}" presName="horzSpace2" presStyleCnt="0"/>
      <dgm:spPr/>
    </dgm:pt>
    <dgm:pt modelId="{E89FEE0B-F624-45E1-B0FB-C02D83F72373}" type="pres">
      <dgm:prSet presAssocID="{9DE2F0F5-B48D-46DC-8241-0C0658FB7208}" presName="tx2" presStyleLbl="revTx" presStyleIdx="1" presStyleCnt="12"/>
      <dgm:spPr/>
    </dgm:pt>
    <dgm:pt modelId="{D52EDD21-3D82-4564-B17F-B7B0394C4133}" type="pres">
      <dgm:prSet presAssocID="{9DE2F0F5-B48D-46DC-8241-0C0658FB7208}" presName="vert2" presStyleCnt="0"/>
      <dgm:spPr/>
    </dgm:pt>
    <dgm:pt modelId="{DC95ED7B-9BC0-429B-83C6-8680BD48CC9D}" type="pres">
      <dgm:prSet presAssocID="{9DE2F0F5-B48D-46DC-8241-0C0658FB7208}" presName="thinLine2b" presStyleLbl="callout" presStyleIdx="0" presStyleCnt="6"/>
      <dgm:spPr/>
    </dgm:pt>
    <dgm:pt modelId="{687DE3DE-E673-4A17-91A2-F619B06532B1}" type="pres">
      <dgm:prSet presAssocID="{9DE2F0F5-B48D-46DC-8241-0C0658FB7208}" presName="vertSpace2b" presStyleCnt="0"/>
      <dgm:spPr/>
    </dgm:pt>
    <dgm:pt modelId="{F4DBC634-C267-440C-A47C-5F06A4B4922C}" type="pres">
      <dgm:prSet presAssocID="{04543FBC-D1F4-4455-910F-60FB2EB4C7D3}" presName="thickLine" presStyleLbl="alignNode1" presStyleIdx="1" presStyleCnt="6"/>
      <dgm:spPr/>
    </dgm:pt>
    <dgm:pt modelId="{5CD05101-8BE2-40EF-A3FB-78ADDAEE22FE}" type="pres">
      <dgm:prSet presAssocID="{04543FBC-D1F4-4455-910F-60FB2EB4C7D3}" presName="horz1" presStyleCnt="0"/>
      <dgm:spPr/>
    </dgm:pt>
    <dgm:pt modelId="{760B3AD3-1233-4720-A080-65DB2F6FF7D5}" type="pres">
      <dgm:prSet presAssocID="{04543FBC-D1F4-4455-910F-60FB2EB4C7D3}" presName="tx1" presStyleLbl="revTx" presStyleIdx="2" presStyleCnt="12"/>
      <dgm:spPr/>
    </dgm:pt>
    <dgm:pt modelId="{3022FFF6-9AD8-4191-AE8F-8B593725CD5C}" type="pres">
      <dgm:prSet presAssocID="{04543FBC-D1F4-4455-910F-60FB2EB4C7D3}" presName="vert1" presStyleCnt="0"/>
      <dgm:spPr/>
    </dgm:pt>
    <dgm:pt modelId="{EAAC9488-4BB8-4BBF-99B1-C4595893B8A7}" type="pres">
      <dgm:prSet presAssocID="{FC9D5D9A-2AA8-4802-9B46-3A2040FE018F}" presName="vertSpace2a" presStyleCnt="0"/>
      <dgm:spPr/>
    </dgm:pt>
    <dgm:pt modelId="{004A2767-019D-4663-849C-72808A2D8AAB}" type="pres">
      <dgm:prSet presAssocID="{FC9D5D9A-2AA8-4802-9B46-3A2040FE018F}" presName="horz2" presStyleCnt="0"/>
      <dgm:spPr/>
    </dgm:pt>
    <dgm:pt modelId="{B4797AD4-AF62-48A4-8CF1-724197D77C79}" type="pres">
      <dgm:prSet presAssocID="{FC9D5D9A-2AA8-4802-9B46-3A2040FE018F}" presName="horzSpace2" presStyleCnt="0"/>
      <dgm:spPr/>
    </dgm:pt>
    <dgm:pt modelId="{60FD2EFD-2310-4746-AF3B-E1E41FE4C92C}" type="pres">
      <dgm:prSet presAssocID="{FC9D5D9A-2AA8-4802-9B46-3A2040FE018F}" presName="tx2" presStyleLbl="revTx" presStyleIdx="3" presStyleCnt="12"/>
      <dgm:spPr/>
    </dgm:pt>
    <dgm:pt modelId="{A2447118-DC62-4824-AB7E-93524866BEC3}" type="pres">
      <dgm:prSet presAssocID="{FC9D5D9A-2AA8-4802-9B46-3A2040FE018F}" presName="vert2" presStyleCnt="0"/>
      <dgm:spPr/>
    </dgm:pt>
    <dgm:pt modelId="{F65D036D-E244-4934-A2A0-56DCFEBB5ABF}" type="pres">
      <dgm:prSet presAssocID="{FC9D5D9A-2AA8-4802-9B46-3A2040FE018F}" presName="thinLine2b" presStyleLbl="callout" presStyleIdx="1" presStyleCnt="6"/>
      <dgm:spPr/>
    </dgm:pt>
    <dgm:pt modelId="{36BA5B31-CC3F-4449-B2C3-BAF5020E89BB}" type="pres">
      <dgm:prSet presAssocID="{FC9D5D9A-2AA8-4802-9B46-3A2040FE018F}" presName="vertSpace2b" presStyleCnt="0"/>
      <dgm:spPr/>
    </dgm:pt>
    <dgm:pt modelId="{EA5DAD46-321E-4102-8AF5-20BCC233496E}" type="pres">
      <dgm:prSet presAssocID="{1A9F7BB2-7278-466E-ADEB-3C98BC2009E2}" presName="thickLine" presStyleLbl="alignNode1" presStyleIdx="2" presStyleCnt="6"/>
      <dgm:spPr/>
    </dgm:pt>
    <dgm:pt modelId="{7C032FC9-939D-451F-B536-71C20A9E2078}" type="pres">
      <dgm:prSet presAssocID="{1A9F7BB2-7278-466E-ADEB-3C98BC2009E2}" presName="horz1" presStyleCnt="0"/>
      <dgm:spPr/>
    </dgm:pt>
    <dgm:pt modelId="{3A7006D2-0AA6-4B9F-83D4-F25FC35409DD}" type="pres">
      <dgm:prSet presAssocID="{1A9F7BB2-7278-466E-ADEB-3C98BC2009E2}" presName="tx1" presStyleLbl="revTx" presStyleIdx="4" presStyleCnt="12"/>
      <dgm:spPr/>
    </dgm:pt>
    <dgm:pt modelId="{22A0DA27-2ABC-4DD8-837E-251D4024D4A8}" type="pres">
      <dgm:prSet presAssocID="{1A9F7BB2-7278-466E-ADEB-3C98BC2009E2}" presName="vert1" presStyleCnt="0"/>
      <dgm:spPr/>
    </dgm:pt>
    <dgm:pt modelId="{50AE0DE9-D07E-4AB0-8440-572BD5B432A4}" type="pres">
      <dgm:prSet presAssocID="{2CDDEEEA-1158-4A1C-966B-3AD2EB52067A}" presName="vertSpace2a" presStyleCnt="0"/>
      <dgm:spPr/>
    </dgm:pt>
    <dgm:pt modelId="{24564F0A-07DF-4585-A269-FA8CA1A5F17E}" type="pres">
      <dgm:prSet presAssocID="{2CDDEEEA-1158-4A1C-966B-3AD2EB52067A}" presName="horz2" presStyleCnt="0"/>
      <dgm:spPr/>
    </dgm:pt>
    <dgm:pt modelId="{B9A8FA90-84CC-4051-B393-91697C491451}" type="pres">
      <dgm:prSet presAssocID="{2CDDEEEA-1158-4A1C-966B-3AD2EB52067A}" presName="horzSpace2" presStyleCnt="0"/>
      <dgm:spPr/>
    </dgm:pt>
    <dgm:pt modelId="{35E3ECC1-309E-46DC-B75A-AF6F7D9F396F}" type="pres">
      <dgm:prSet presAssocID="{2CDDEEEA-1158-4A1C-966B-3AD2EB52067A}" presName="tx2" presStyleLbl="revTx" presStyleIdx="5" presStyleCnt="12"/>
      <dgm:spPr/>
    </dgm:pt>
    <dgm:pt modelId="{86D160BA-3251-4C47-B861-128B712C1E63}" type="pres">
      <dgm:prSet presAssocID="{2CDDEEEA-1158-4A1C-966B-3AD2EB52067A}" presName="vert2" presStyleCnt="0"/>
      <dgm:spPr/>
    </dgm:pt>
    <dgm:pt modelId="{233C1C5C-6276-4CD5-A996-904B460AE0FB}" type="pres">
      <dgm:prSet presAssocID="{2CDDEEEA-1158-4A1C-966B-3AD2EB52067A}" presName="thinLine2b" presStyleLbl="callout" presStyleIdx="2" presStyleCnt="6"/>
      <dgm:spPr/>
    </dgm:pt>
    <dgm:pt modelId="{B103D792-D1CC-43F8-8814-1BF1427EB2CC}" type="pres">
      <dgm:prSet presAssocID="{2CDDEEEA-1158-4A1C-966B-3AD2EB52067A}" presName="vertSpace2b" presStyleCnt="0"/>
      <dgm:spPr/>
    </dgm:pt>
    <dgm:pt modelId="{4A60065B-B91D-4896-A95F-92AEEC7AAC1F}" type="pres">
      <dgm:prSet presAssocID="{D1A0F39B-1FCB-48CF-9154-1977ECFC250A}" presName="thickLine" presStyleLbl="alignNode1" presStyleIdx="3" presStyleCnt="6"/>
      <dgm:spPr/>
    </dgm:pt>
    <dgm:pt modelId="{7A450F8C-E575-408F-A481-F2AFCD1A3F67}" type="pres">
      <dgm:prSet presAssocID="{D1A0F39B-1FCB-48CF-9154-1977ECFC250A}" presName="horz1" presStyleCnt="0"/>
      <dgm:spPr/>
    </dgm:pt>
    <dgm:pt modelId="{62CE20EA-07DF-481A-B151-E4B9BA020FF6}" type="pres">
      <dgm:prSet presAssocID="{D1A0F39B-1FCB-48CF-9154-1977ECFC250A}" presName="tx1" presStyleLbl="revTx" presStyleIdx="6" presStyleCnt="12"/>
      <dgm:spPr/>
    </dgm:pt>
    <dgm:pt modelId="{1D2DED6C-3E98-4AFA-9EE0-794E2AB6E821}" type="pres">
      <dgm:prSet presAssocID="{D1A0F39B-1FCB-48CF-9154-1977ECFC250A}" presName="vert1" presStyleCnt="0"/>
      <dgm:spPr/>
    </dgm:pt>
    <dgm:pt modelId="{ABFCD62D-74EB-401C-B9B3-C97BDB548048}" type="pres">
      <dgm:prSet presAssocID="{E0DF0A4A-E923-45CE-9ADD-EE60422FF35D}" presName="vertSpace2a" presStyleCnt="0"/>
      <dgm:spPr/>
    </dgm:pt>
    <dgm:pt modelId="{0D4B3044-9706-4453-AA4D-B14853B1D417}" type="pres">
      <dgm:prSet presAssocID="{E0DF0A4A-E923-45CE-9ADD-EE60422FF35D}" presName="horz2" presStyleCnt="0"/>
      <dgm:spPr/>
    </dgm:pt>
    <dgm:pt modelId="{E67AB4DB-C5B0-46CC-9707-CC9F66A19EA9}" type="pres">
      <dgm:prSet presAssocID="{E0DF0A4A-E923-45CE-9ADD-EE60422FF35D}" presName="horzSpace2" presStyleCnt="0"/>
      <dgm:spPr/>
    </dgm:pt>
    <dgm:pt modelId="{583B3360-A4D6-4DA0-8278-5C40C9EF91AF}" type="pres">
      <dgm:prSet presAssocID="{E0DF0A4A-E923-45CE-9ADD-EE60422FF35D}" presName="tx2" presStyleLbl="revTx" presStyleIdx="7" presStyleCnt="12"/>
      <dgm:spPr/>
    </dgm:pt>
    <dgm:pt modelId="{361C1DED-6148-444C-9C3F-986006D467B5}" type="pres">
      <dgm:prSet presAssocID="{E0DF0A4A-E923-45CE-9ADD-EE60422FF35D}" presName="vert2" presStyleCnt="0"/>
      <dgm:spPr/>
    </dgm:pt>
    <dgm:pt modelId="{CA6F6655-2CED-4D7E-B25D-F446F6309E48}" type="pres">
      <dgm:prSet presAssocID="{E0DF0A4A-E923-45CE-9ADD-EE60422FF35D}" presName="thinLine2b" presStyleLbl="callout" presStyleIdx="3" presStyleCnt="6"/>
      <dgm:spPr/>
    </dgm:pt>
    <dgm:pt modelId="{FB9A5269-6247-4BB7-BFD2-638D54211CBB}" type="pres">
      <dgm:prSet presAssocID="{E0DF0A4A-E923-45CE-9ADD-EE60422FF35D}" presName="vertSpace2b" presStyleCnt="0"/>
      <dgm:spPr/>
    </dgm:pt>
    <dgm:pt modelId="{E4255483-B805-4AA3-A7A9-3C496744E5A5}" type="pres">
      <dgm:prSet presAssocID="{F31BDE59-1081-4EF3-96E7-6F43F6306F9C}" presName="thickLine" presStyleLbl="alignNode1" presStyleIdx="4" presStyleCnt="6"/>
      <dgm:spPr/>
    </dgm:pt>
    <dgm:pt modelId="{69884C5D-0B83-41D8-B367-A8A5C686F654}" type="pres">
      <dgm:prSet presAssocID="{F31BDE59-1081-4EF3-96E7-6F43F6306F9C}" presName="horz1" presStyleCnt="0"/>
      <dgm:spPr/>
    </dgm:pt>
    <dgm:pt modelId="{12791BF6-879B-48DA-B093-8EEA4AE60658}" type="pres">
      <dgm:prSet presAssocID="{F31BDE59-1081-4EF3-96E7-6F43F6306F9C}" presName="tx1" presStyleLbl="revTx" presStyleIdx="8" presStyleCnt="12"/>
      <dgm:spPr/>
    </dgm:pt>
    <dgm:pt modelId="{0024EA82-7D35-4DBF-AACC-0AB5CDA5A954}" type="pres">
      <dgm:prSet presAssocID="{F31BDE59-1081-4EF3-96E7-6F43F6306F9C}" presName="vert1" presStyleCnt="0"/>
      <dgm:spPr/>
    </dgm:pt>
    <dgm:pt modelId="{1FC05887-0580-432E-B24C-5024438F23C9}" type="pres">
      <dgm:prSet presAssocID="{BCF74BE5-C10E-4294-980B-AAD80EB2DEB4}" presName="vertSpace2a" presStyleCnt="0"/>
      <dgm:spPr/>
    </dgm:pt>
    <dgm:pt modelId="{3A698DFD-665D-43B1-977E-A1321A3C0BB7}" type="pres">
      <dgm:prSet presAssocID="{BCF74BE5-C10E-4294-980B-AAD80EB2DEB4}" presName="horz2" presStyleCnt="0"/>
      <dgm:spPr/>
    </dgm:pt>
    <dgm:pt modelId="{9564D177-8118-4FE9-AFE9-CF3CD6277E71}" type="pres">
      <dgm:prSet presAssocID="{BCF74BE5-C10E-4294-980B-AAD80EB2DEB4}" presName="horzSpace2" presStyleCnt="0"/>
      <dgm:spPr/>
    </dgm:pt>
    <dgm:pt modelId="{47CD3CD3-FB18-45B9-A0C1-90AF3B486CCC}" type="pres">
      <dgm:prSet presAssocID="{BCF74BE5-C10E-4294-980B-AAD80EB2DEB4}" presName="tx2" presStyleLbl="revTx" presStyleIdx="9" presStyleCnt="12" custLinFactNeighborX="-544" custLinFactNeighborY="-7144"/>
      <dgm:spPr/>
    </dgm:pt>
    <dgm:pt modelId="{C4F578BC-8D37-43E8-87DE-8EADF9E9EFE9}" type="pres">
      <dgm:prSet presAssocID="{BCF74BE5-C10E-4294-980B-AAD80EB2DEB4}" presName="vert2" presStyleCnt="0"/>
      <dgm:spPr/>
    </dgm:pt>
    <dgm:pt modelId="{4DCC1696-103C-4B6A-95B9-C0CEBC83849B}" type="pres">
      <dgm:prSet presAssocID="{BCF74BE5-C10E-4294-980B-AAD80EB2DEB4}" presName="thinLine2b" presStyleLbl="callout" presStyleIdx="4" presStyleCnt="6"/>
      <dgm:spPr/>
    </dgm:pt>
    <dgm:pt modelId="{AB76903E-71E8-4E87-BCD6-5DCFE2244060}" type="pres">
      <dgm:prSet presAssocID="{BCF74BE5-C10E-4294-980B-AAD80EB2DEB4}" presName="vertSpace2b" presStyleCnt="0"/>
      <dgm:spPr/>
    </dgm:pt>
    <dgm:pt modelId="{488317D1-C5F8-4D36-B62D-1B5DE8B648A2}" type="pres">
      <dgm:prSet presAssocID="{9C0E1C69-FB47-43B2-AA39-3BCC117D6210}" presName="thickLine" presStyleLbl="alignNode1" presStyleIdx="5" presStyleCnt="6"/>
      <dgm:spPr/>
    </dgm:pt>
    <dgm:pt modelId="{01E607AD-4048-496E-A142-863EBFA06564}" type="pres">
      <dgm:prSet presAssocID="{9C0E1C69-FB47-43B2-AA39-3BCC117D6210}" presName="horz1" presStyleCnt="0"/>
      <dgm:spPr/>
    </dgm:pt>
    <dgm:pt modelId="{039D4A70-8428-4750-8117-7A79213B8EE1}" type="pres">
      <dgm:prSet presAssocID="{9C0E1C69-FB47-43B2-AA39-3BCC117D6210}" presName="tx1" presStyleLbl="revTx" presStyleIdx="10" presStyleCnt="12"/>
      <dgm:spPr/>
    </dgm:pt>
    <dgm:pt modelId="{28D40566-B6C4-42EA-9FCC-CAE4E81E2A3C}" type="pres">
      <dgm:prSet presAssocID="{9C0E1C69-FB47-43B2-AA39-3BCC117D6210}" presName="vert1" presStyleCnt="0"/>
      <dgm:spPr/>
    </dgm:pt>
    <dgm:pt modelId="{6F3C6FA2-7504-4D83-8A11-359ECA94F654}" type="pres">
      <dgm:prSet presAssocID="{EE5AC09F-0FA6-4746-9E67-D9CACB34CADB}" presName="vertSpace2a" presStyleCnt="0"/>
      <dgm:spPr/>
    </dgm:pt>
    <dgm:pt modelId="{92BCDBCB-1798-42DA-BA49-077F8766BEDD}" type="pres">
      <dgm:prSet presAssocID="{EE5AC09F-0FA6-4746-9E67-D9CACB34CADB}" presName="horz2" presStyleCnt="0"/>
      <dgm:spPr/>
    </dgm:pt>
    <dgm:pt modelId="{EBECEAD3-DE00-44AE-A326-494D8244CAE9}" type="pres">
      <dgm:prSet presAssocID="{EE5AC09F-0FA6-4746-9E67-D9CACB34CADB}" presName="horzSpace2" presStyleCnt="0"/>
      <dgm:spPr/>
    </dgm:pt>
    <dgm:pt modelId="{819523CE-5D22-4897-947B-448100437A31}" type="pres">
      <dgm:prSet presAssocID="{EE5AC09F-0FA6-4746-9E67-D9CACB34CADB}" presName="tx2" presStyleLbl="revTx" presStyleIdx="11" presStyleCnt="12"/>
      <dgm:spPr/>
    </dgm:pt>
    <dgm:pt modelId="{AEB41E79-C957-4345-8E12-211534A5FAEA}" type="pres">
      <dgm:prSet presAssocID="{EE5AC09F-0FA6-4746-9E67-D9CACB34CADB}" presName="vert2" presStyleCnt="0"/>
      <dgm:spPr/>
    </dgm:pt>
    <dgm:pt modelId="{2EFE1D0B-862D-43F8-B45E-60E7A3FD6A35}" type="pres">
      <dgm:prSet presAssocID="{EE5AC09F-0FA6-4746-9E67-D9CACB34CADB}" presName="thinLine2b" presStyleLbl="callout" presStyleIdx="5" presStyleCnt="6"/>
      <dgm:spPr/>
    </dgm:pt>
    <dgm:pt modelId="{C2288950-6248-4BE3-8686-B445EDE7DBE6}" type="pres">
      <dgm:prSet presAssocID="{EE5AC09F-0FA6-4746-9E67-D9CACB34CADB}" presName="vertSpace2b" presStyleCnt="0"/>
      <dgm:spPr/>
    </dgm:pt>
  </dgm:ptLst>
  <dgm:cxnLst>
    <dgm:cxn modelId="{A0BF0B1A-0CF9-4D72-8045-FA2BF0E776AD}" type="presOf" srcId="{D3A0F79B-6370-4ADB-ABC1-90EEDEDD30A4}" destId="{DE8F21CC-3A50-4E8E-A567-B918B3C0875C}" srcOrd="0" destOrd="0" presId="urn:microsoft.com/office/officeart/2008/layout/LinedList"/>
    <dgm:cxn modelId="{B0291E23-0190-47B0-9E1D-52D0E1725637}" type="presOf" srcId="{F31BDE59-1081-4EF3-96E7-6F43F6306F9C}" destId="{12791BF6-879B-48DA-B093-8EEA4AE60658}" srcOrd="0" destOrd="0" presId="urn:microsoft.com/office/officeart/2008/layout/LinedList"/>
    <dgm:cxn modelId="{51785926-42EB-4DDF-97AD-90D762286975}" type="presOf" srcId="{2CDDEEEA-1158-4A1C-966B-3AD2EB52067A}" destId="{35E3ECC1-309E-46DC-B75A-AF6F7D9F396F}" srcOrd="0" destOrd="0" presId="urn:microsoft.com/office/officeart/2008/layout/LinedList"/>
    <dgm:cxn modelId="{29499C33-C9FD-4F06-8610-72D54313797A}" srcId="{D3A0F79B-6370-4ADB-ABC1-90EEDEDD30A4}" destId="{1A9F7BB2-7278-466E-ADEB-3C98BC2009E2}" srcOrd="2" destOrd="0" parTransId="{2231DEB0-FB02-4E05-B107-7EB5D777BAF1}" sibTransId="{9FE44E7F-F1F7-41E1-A474-2C8900AF969B}"/>
    <dgm:cxn modelId="{0893085E-660C-4890-B0B8-83FD42E5E50D}" srcId="{04543FBC-D1F4-4455-910F-60FB2EB4C7D3}" destId="{FC9D5D9A-2AA8-4802-9B46-3A2040FE018F}" srcOrd="0" destOrd="0" parTransId="{61B95B20-FA04-4318-A3F8-13AE2ED1F57F}" sibTransId="{B48B1A5F-2B85-4AE4-A4D2-788F80B1DA1C}"/>
    <dgm:cxn modelId="{827C7F64-4216-45A3-B80C-4BE09266898F}" srcId="{9C0E1C69-FB47-43B2-AA39-3BCC117D6210}" destId="{EE5AC09F-0FA6-4746-9E67-D9CACB34CADB}" srcOrd="0" destOrd="0" parTransId="{AD7C68E8-86F2-40A4-B9BC-C59EC573BC2F}" sibTransId="{B144E14E-DCB5-480E-B06D-294E2037EB71}"/>
    <dgm:cxn modelId="{8F323346-57F5-4DC1-ABDB-138F65112194}" srcId="{78E423B0-342E-4AA7-B868-10A480325E0F}" destId="{9DE2F0F5-B48D-46DC-8241-0C0658FB7208}" srcOrd="0" destOrd="0" parTransId="{1D2DED9C-3FD8-45A9-BF68-37EB5237812B}" sibTransId="{E32144F3-0BC6-4E11-8618-6FF056D01E56}"/>
    <dgm:cxn modelId="{EF544B6F-64E8-453E-98AF-9BC451288452}" srcId="{D1A0F39B-1FCB-48CF-9154-1977ECFC250A}" destId="{E0DF0A4A-E923-45CE-9ADD-EE60422FF35D}" srcOrd="0" destOrd="0" parTransId="{BDBA90A7-432B-4F98-B43E-11B8206394D4}" sibTransId="{64AC36A0-E9CD-4470-B6B2-FFD6561C705C}"/>
    <dgm:cxn modelId="{EC5EA870-55E0-4834-9CCC-70E47DAE113B}" type="presOf" srcId="{BCF74BE5-C10E-4294-980B-AAD80EB2DEB4}" destId="{47CD3CD3-FB18-45B9-A0C1-90AF3B486CCC}" srcOrd="0" destOrd="0" presId="urn:microsoft.com/office/officeart/2008/layout/LinedList"/>
    <dgm:cxn modelId="{8C220971-447C-48FD-BF11-F820BD40642C}" type="presOf" srcId="{EE5AC09F-0FA6-4746-9E67-D9CACB34CADB}" destId="{819523CE-5D22-4897-947B-448100437A31}" srcOrd="0" destOrd="0" presId="urn:microsoft.com/office/officeart/2008/layout/LinedList"/>
    <dgm:cxn modelId="{A6B3A771-7293-4AF6-988D-1E8222170158}" srcId="{D3A0F79B-6370-4ADB-ABC1-90EEDEDD30A4}" destId="{04543FBC-D1F4-4455-910F-60FB2EB4C7D3}" srcOrd="1" destOrd="0" parTransId="{7F044194-1EE7-4080-9152-0FE95A4F1A1E}" sibTransId="{8959EC75-B76B-4AC8-BFE9-54E26ACE16DF}"/>
    <dgm:cxn modelId="{F9340353-9C2D-4398-81D2-65592E1767F4}" type="presOf" srcId="{D1A0F39B-1FCB-48CF-9154-1977ECFC250A}" destId="{62CE20EA-07DF-481A-B151-E4B9BA020FF6}" srcOrd="0" destOrd="0" presId="urn:microsoft.com/office/officeart/2008/layout/LinedList"/>
    <dgm:cxn modelId="{F79ABA74-EEEE-43C7-895E-F3F9FB1DC2D0}" srcId="{F31BDE59-1081-4EF3-96E7-6F43F6306F9C}" destId="{BCF74BE5-C10E-4294-980B-AAD80EB2DEB4}" srcOrd="0" destOrd="0" parTransId="{A5BCCB7E-DA0F-473C-8324-3B9238CFF441}" sibTransId="{4B79063C-5551-4486-A9CD-EE4D472B7E7C}"/>
    <dgm:cxn modelId="{C0A28256-783D-4185-927F-199281BA3AD0}" srcId="{D3A0F79B-6370-4ADB-ABC1-90EEDEDD30A4}" destId="{F31BDE59-1081-4EF3-96E7-6F43F6306F9C}" srcOrd="4" destOrd="0" parTransId="{D1C65A6B-7835-421A-8397-BE2DA20A7E4B}" sibTransId="{569ADBCD-D506-4D55-AE79-23611FCCACE3}"/>
    <dgm:cxn modelId="{23C5BD79-2E09-4EB2-B4E6-E404A1A9B523}" type="presOf" srcId="{04543FBC-D1F4-4455-910F-60FB2EB4C7D3}" destId="{760B3AD3-1233-4720-A080-65DB2F6FF7D5}" srcOrd="0" destOrd="0" presId="urn:microsoft.com/office/officeart/2008/layout/LinedList"/>
    <dgm:cxn modelId="{382CDA80-9C02-4451-809F-C59718545472}" type="presOf" srcId="{9DE2F0F5-B48D-46DC-8241-0C0658FB7208}" destId="{E89FEE0B-F624-45E1-B0FB-C02D83F72373}" srcOrd="0" destOrd="0" presId="urn:microsoft.com/office/officeart/2008/layout/LinedList"/>
    <dgm:cxn modelId="{1F61C484-D53E-44FE-BC35-469855964A0C}" srcId="{D3A0F79B-6370-4ADB-ABC1-90EEDEDD30A4}" destId="{D1A0F39B-1FCB-48CF-9154-1977ECFC250A}" srcOrd="3" destOrd="0" parTransId="{0FE191CE-B9B6-4397-A49F-E2F519AFBFC5}" sibTransId="{FBD70076-38D2-4D8C-BCCF-9897B305915B}"/>
    <dgm:cxn modelId="{7C95DA88-7BAF-45C7-96E0-EF69CA3B6B24}" type="presOf" srcId="{78E423B0-342E-4AA7-B868-10A480325E0F}" destId="{ADA65290-F57F-486A-B417-6DC27A6B604D}" srcOrd="0" destOrd="0" presId="urn:microsoft.com/office/officeart/2008/layout/LinedList"/>
    <dgm:cxn modelId="{CB7CE08B-DA30-4904-A04E-46FB41C52C6C}" srcId="{D3A0F79B-6370-4ADB-ABC1-90EEDEDD30A4}" destId="{9C0E1C69-FB47-43B2-AA39-3BCC117D6210}" srcOrd="5" destOrd="0" parTransId="{B7A534B9-5800-4577-A42C-6CE287E57EA1}" sibTransId="{7423AADC-1281-426E-B5F8-3A9513D8237B}"/>
    <dgm:cxn modelId="{4DF709A1-7F70-4A2E-A58B-3B32DE9B250D}" type="presOf" srcId="{1A9F7BB2-7278-466E-ADEB-3C98BC2009E2}" destId="{3A7006D2-0AA6-4B9F-83D4-F25FC35409DD}" srcOrd="0" destOrd="0" presId="urn:microsoft.com/office/officeart/2008/layout/LinedList"/>
    <dgm:cxn modelId="{D3A775AA-8686-4CEB-8170-13334E3FA439}" type="presOf" srcId="{E0DF0A4A-E923-45CE-9ADD-EE60422FF35D}" destId="{583B3360-A4D6-4DA0-8278-5C40C9EF91AF}" srcOrd="0" destOrd="0" presId="urn:microsoft.com/office/officeart/2008/layout/LinedList"/>
    <dgm:cxn modelId="{17D72FC8-0A1C-4ED4-B682-64D27F63B7AD}" srcId="{D3A0F79B-6370-4ADB-ABC1-90EEDEDD30A4}" destId="{78E423B0-342E-4AA7-B868-10A480325E0F}" srcOrd="0" destOrd="0" parTransId="{44BC80F4-F260-4663-8DC5-80C371DF4BB6}" sibTransId="{74189D1B-2FB2-4D97-BEFE-CDC1490C220B}"/>
    <dgm:cxn modelId="{C3AB94CE-DC40-4F95-AD47-302AF996170A}" srcId="{1A9F7BB2-7278-466E-ADEB-3C98BC2009E2}" destId="{2CDDEEEA-1158-4A1C-966B-3AD2EB52067A}" srcOrd="0" destOrd="0" parTransId="{9408907C-AF3E-4EEF-BA69-146195F04666}" sibTransId="{051F8471-8854-4629-81CC-A89337206DD5}"/>
    <dgm:cxn modelId="{5994F7E4-75F5-4EFE-AFFF-B2B34AD53A0F}" type="presOf" srcId="{9C0E1C69-FB47-43B2-AA39-3BCC117D6210}" destId="{039D4A70-8428-4750-8117-7A79213B8EE1}" srcOrd="0" destOrd="0" presId="urn:microsoft.com/office/officeart/2008/layout/LinedList"/>
    <dgm:cxn modelId="{F2AC64F9-8A46-4D1A-9ED2-69682A92C65D}" type="presOf" srcId="{FC9D5D9A-2AA8-4802-9B46-3A2040FE018F}" destId="{60FD2EFD-2310-4746-AF3B-E1E41FE4C92C}" srcOrd="0" destOrd="0" presId="urn:microsoft.com/office/officeart/2008/layout/LinedList"/>
    <dgm:cxn modelId="{B26E9A44-AE3B-4971-9911-32A29EB94FDE}" type="presParOf" srcId="{DE8F21CC-3A50-4E8E-A567-B918B3C0875C}" destId="{554DB66D-F903-41CD-8BC5-D55A07F7D42B}" srcOrd="0" destOrd="0" presId="urn:microsoft.com/office/officeart/2008/layout/LinedList"/>
    <dgm:cxn modelId="{6517F257-F27A-4F85-9F02-9C4576268F6A}" type="presParOf" srcId="{DE8F21CC-3A50-4E8E-A567-B918B3C0875C}" destId="{028D2485-7D90-4A02-AAC0-3D0E3801B31A}" srcOrd="1" destOrd="0" presId="urn:microsoft.com/office/officeart/2008/layout/LinedList"/>
    <dgm:cxn modelId="{D7E6811A-743E-449D-9BC3-7B334F01B50C}" type="presParOf" srcId="{028D2485-7D90-4A02-AAC0-3D0E3801B31A}" destId="{ADA65290-F57F-486A-B417-6DC27A6B604D}" srcOrd="0" destOrd="0" presId="urn:microsoft.com/office/officeart/2008/layout/LinedList"/>
    <dgm:cxn modelId="{60AB4836-DFB4-4A7E-9C6D-5F343A37A59A}" type="presParOf" srcId="{028D2485-7D90-4A02-AAC0-3D0E3801B31A}" destId="{F2CF0DCC-C2FC-4413-BC6E-15E6DD62BBB1}" srcOrd="1" destOrd="0" presId="urn:microsoft.com/office/officeart/2008/layout/LinedList"/>
    <dgm:cxn modelId="{801FB59C-5CE3-46B0-BB65-07D6737DB6E8}" type="presParOf" srcId="{F2CF0DCC-C2FC-4413-BC6E-15E6DD62BBB1}" destId="{0E90069E-B966-42E6-875A-FF483B6A0FC4}" srcOrd="0" destOrd="0" presId="urn:microsoft.com/office/officeart/2008/layout/LinedList"/>
    <dgm:cxn modelId="{E573B8C7-9D4B-498E-8D4B-6649311BC0DD}" type="presParOf" srcId="{F2CF0DCC-C2FC-4413-BC6E-15E6DD62BBB1}" destId="{5F721E38-71D5-4A65-8791-935ED0C3D15E}" srcOrd="1" destOrd="0" presId="urn:microsoft.com/office/officeart/2008/layout/LinedList"/>
    <dgm:cxn modelId="{44DF386C-2259-4D05-999E-0CBC296A0A6B}" type="presParOf" srcId="{5F721E38-71D5-4A65-8791-935ED0C3D15E}" destId="{04F3EE78-9404-4176-8B51-3D179F9796DF}" srcOrd="0" destOrd="0" presId="urn:microsoft.com/office/officeart/2008/layout/LinedList"/>
    <dgm:cxn modelId="{262AC071-E555-4859-8428-38E1D96FFDE8}" type="presParOf" srcId="{5F721E38-71D5-4A65-8791-935ED0C3D15E}" destId="{E89FEE0B-F624-45E1-B0FB-C02D83F72373}" srcOrd="1" destOrd="0" presId="urn:microsoft.com/office/officeart/2008/layout/LinedList"/>
    <dgm:cxn modelId="{07A3A1B6-318E-446E-8666-7A23DD99AB0C}" type="presParOf" srcId="{5F721E38-71D5-4A65-8791-935ED0C3D15E}" destId="{D52EDD21-3D82-4564-B17F-B7B0394C4133}" srcOrd="2" destOrd="0" presId="urn:microsoft.com/office/officeart/2008/layout/LinedList"/>
    <dgm:cxn modelId="{ABFCC9DC-4E8D-49BF-9B4D-0CB752AEA185}" type="presParOf" srcId="{F2CF0DCC-C2FC-4413-BC6E-15E6DD62BBB1}" destId="{DC95ED7B-9BC0-429B-83C6-8680BD48CC9D}" srcOrd="2" destOrd="0" presId="urn:microsoft.com/office/officeart/2008/layout/LinedList"/>
    <dgm:cxn modelId="{B849E2CA-DCC1-4BA1-89A9-436419453CF3}" type="presParOf" srcId="{F2CF0DCC-C2FC-4413-BC6E-15E6DD62BBB1}" destId="{687DE3DE-E673-4A17-91A2-F619B06532B1}" srcOrd="3" destOrd="0" presId="urn:microsoft.com/office/officeart/2008/layout/LinedList"/>
    <dgm:cxn modelId="{3ACCF05D-0DFF-4650-9D1D-3DDC9A29F27C}" type="presParOf" srcId="{DE8F21CC-3A50-4E8E-A567-B918B3C0875C}" destId="{F4DBC634-C267-440C-A47C-5F06A4B4922C}" srcOrd="2" destOrd="0" presId="urn:microsoft.com/office/officeart/2008/layout/LinedList"/>
    <dgm:cxn modelId="{B9D19742-1D17-44CB-8D68-B1F4A84D8F1A}" type="presParOf" srcId="{DE8F21CC-3A50-4E8E-A567-B918B3C0875C}" destId="{5CD05101-8BE2-40EF-A3FB-78ADDAEE22FE}" srcOrd="3" destOrd="0" presId="urn:microsoft.com/office/officeart/2008/layout/LinedList"/>
    <dgm:cxn modelId="{3062C7DF-FD8C-40CF-A809-7C85B5987FF9}" type="presParOf" srcId="{5CD05101-8BE2-40EF-A3FB-78ADDAEE22FE}" destId="{760B3AD3-1233-4720-A080-65DB2F6FF7D5}" srcOrd="0" destOrd="0" presId="urn:microsoft.com/office/officeart/2008/layout/LinedList"/>
    <dgm:cxn modelId="{BB576C6D-3027-4908-843B-8F9ED0EDEC7B}" type="presParOf" srcId="{5CD05101-8BE2-40EF-A3FB-78ADDAEE22FE}" destId="{3022FFF6-9AD8-4191-AE8F-8B593725CD5C}" srcOrd="1" destOrd="0" presId="urn:microsoft.com/office/officeart/2008/layout/LinedList"/>
    <dgm:cxn modelId="{F5B490BC-08C7-4D18-82DE-6D793D24A5B1}" type="presParOf" srcId="{3022FFF6-9AD8-4191-AE8F-8B593725CD5C}" destId="{EAAC9488-4BB8-4BBF-99B1-C4595893B8A7}" srcOrd="0" destOrd="0" presId="urn:microsoft.com/office/officeart/2008/layout/LinedList"/>
    <dgm:cxn modelId="{D7D8EED7-0D56-46EF-922D-91A4F0698677}" type="presParOf" srcId="{3022FFF6-9AD8-4191-AE8F-8B593725CD5C}" destId="{004A2767-019D-4663-849C-72808A2D8AAB}" srcOrd="1" destOrd="0" presId="urn:microsoft.com/office/officeart/2008/layout/LinedList"/>
    <dgm:cxn modelId="{9ED1DA87-68F8-47A5-A15E-7027A5705988}" type="presParOf" srcId="{004A2767-019D-4663-849C-72808A2D8AAB}" destId="{B4797AD4-AF62-48A4-8CF1-724197D77C79}" srcOrd="0" destOrd="0" presId="urn:microsoft.com/office/officeart/2008/layout/LinedList"/>
    <dgm:cxn modelId="{E0CF7CF6-B5F1-4A30-9259-EFE40462CEC2}" type="presParOf" srcId="{004A2767-019D-4663-849C-72808A2D8AAB}" destId="{60FD2EFD-2310-4746-AF3B-E1E41FE4C92C}" srcOrd="1" destOrd="0" presId="urn:microsoft.com/office/officeart/2008/layout/LinedList"/>
    <dgm:cxn modelId="{34D7168B-4DA6-47EA-B68C-2A37FAE624F1}" type="presParOf" srcId="{004A2767-019D-4663-849C-72808A2D8AAB}" destId="{A2447118-DC62-4824-AB7E-93524866BEC3}" srcOrd="2" destOrd="0" presId="urn:microsoft.com/office/officeart/2008/layout/LinedList"/>
    <dgm:cxn modelId="{58225D49-CB0A-4272-AA35-4E21D300FCA8}" type="presParOf" srcId="{3022FFF6-9AD8-4191-AE8F-8B593725CD5C}" destId="{F65D036D-E244-4934-A2A0-56DCFEBB5ABF}" srcOrd="2" destOrd="0" presId="urn:microsoft.com/office/officeart/2008/layout/LinedList"/>
    <dgm:cxn modelId="{8A053BD5-CFFC-4305-8A1B-D521E0B95A46}" type="presParOf" srcId="{3022FFF6-9AD8-4191-AE8F-8B593725CD5C}" destId="{36BA5B31-CC3F-4449-B2C3-BAF5020E89BB}" srcOrd="3" destOrd="0" presId="urn:microsoft.com/office/officeart/2008/layout/LinedList"/>
    <dgm:cxn modelId="{DBBE9619-F3FF-4F96-997C-CA2B8BD2CDC8}" type="presParOf" srcId="{DE8F21CC-3A50-4E8E-A567-B918B3C0875C}" destId="{EA5DAD46-321E-4102-8AF5-20BCC233496E}" srcOrd="4" destOrd="0" presId="urn:microsoft.com/office/officeart/2008/layout/LinedList"/>
    <dgm:cxn modelId="{9FB35EB8-6700-46F1-933F-DB2A505CAE7F}" type="presParOf" srcId="{DE8F21CC-3A50-4E8E-A567-B918B3C0875C}" destId="{7C032FC9-939D-451F-B536-71C20A9E2078}" srcOrd="5" destOrd="0" presId="urn:microsoft.com/office/officeart/2008/layout/LinedList"/>
    <dgm:cxn modelId="{410D5C4A-E57D-448D-8877-A8CDC2F02731}" type="presParOf" srcId="{7C032FC9-939D-451F-B536-71C20A9E2078}" destId="{3A7006D2-0AA6-4B9F-83D4-F25FC35409DD}" srcOrd="0" destOrd="0" presId="urn:microsoft.com/office/officeart/2008/layout/LinedList"/>
    <dgm:cxn modelId="{E70218D8-7565-471A-8320-C7707069D8A8}" type="presParOf" srcId="{7C032FC9-939D-451F-B536-71C20A9E2078}" destId="{22A0DA27-2ABC-4DD8-837E-251D4024D4A8}" srcOrd="1" destOrd="0" presId="urn:microsoft.com/office/officeart/2008/layout/LinedList"/>
    <dgm:cxn modelId="{41EA4E1B-716A-46EF-81F5-22CED6417CF3}" type="presParOf" srcId="{22A0DA27-2ABC-4DD8-837E-251D4024D4A8}" destId="{50AE0DE9-D07E-4AB0-8440-572BD5B432A4}" srcOrd="0" destOrd="0" presId="urn:microsoft.com/office/officeart/2008/layout/LinedList"/>
    <dgm:cxn modelId="{F2D472B5-F42B-4BAB-816E-CEAA6C751B42}" type="presParOf" srcId="{22A0DA27-2ABC-4DD8-837E-251D4024D4A8}" destId="{24564F0A-07DF-4585-A269-FA8CA1A5F17E}" srcOrd="1" destOrd="0" presId="urn:microsoft.com/office/officeart/2008/layout/LinedList"/>
    <dgm:cxn modelId="{978AB89E-0952-4DF6-8ED0-593FD58874D4}" type="presParOf" srcId="{24564F0A-07DF-4585-A269-FA8CA1A5F17E}" destId="{B9A8FA90-84CC-4051-B393-91697C491451}" srcOrd="0" destOrd="0" presId="urn:microsoft.com/office/officeart/2008/layout/LinedList"/>
    <dgm:cxn modelId="{DB401811-4648-481D-8771-D11DBC819628}" type="presParOf" srcId="{24564F0A-07DF-4585-A269-FA8CA1A5F17E}" destId="{35E3ECC1-309E-46DC-B75A-AF6F7D9F396F}" srcOrd="1" destOrd="0" presId="urn:microsoft.com/office/officeart/2008/layout/LinedList"/>
    <dgm:cxn modelId="{6F955ADF-3DE0-464B-9D1A-F9F4BAC1BA7B}" type="presParOf" srcId="{24564F0A-07DF-4585-A269-FA8CA1A5F17E}" destId="{86D160BA-3251-4C47-B861-128B712C1E63}" srcOrd="2" destOrd="0" presId="urn:microsoft.com/office/officeart/2008/layout/LinedList"/>
    <dgm:cxn modelId="{AADAB48B-9DB3-4DD1-B8CB-38DD45628FC4}" type="presParOf" srcId="{22A0DA27-2ABC-4DD8-837E-251D4024D4A8}" destId="{233C1C5C-6276-4CD5-A996-904B460AE0FB}" srcOrd="2" destOrd="0" presId="urn:microsoft.com/office/officeart/2008/layout/LinedList"/>
    <dgm:cxn modelId="{B818968C-502E-4990-807E-F5A56FD38D8B}" type="presParOf" srcId="{22A0DA27-2ABC-4DD8-837E-251D4024D4A8}" destId="{B103D792-D1CC-43F8-8814-1BF1427EB2CC}" srcOrd="3" destOrd="0" presId="urn:microsoft.com/office/officeart/2008/layout/LinedList"/>
    <dgm:cxn modelId="{9BFC9338-D883-4463-9687-9F3478F3065D}" type="presParOf" srcId="{DE8F21CC-3A50-4E8E-A567-B918B3C0875C}" destId="{4A60065B-B91D-4896-A95F-92AEEC7AAC1F}" srcOrd="6" destOrd="0" presId="urn:microsoft.com/office/officeart/2008/layout/LinedList"/>
    <dgm:cxn modelId="{E5C5E639-50CF-4B1E-8E85-8B77B1BB1E67}" type="presParOf" srcId="{DE8F21CC-3A50-4E8E-A567-B918B3C0875C}" destId="{7A450F8C-E575-408F-A481-F2AFCD1A3F67}" srcOrd="7" destOrd="0" presId="urn:microsoft.com/office/officeart/2008/layout/LinedList"/>
    <dgm:cxn modelId="{1DBC22B1-E72F-45A8-8A62-47F5159E8A89}" type="presParOf" srcId="{7A450F8C-E575-408F-A481-F2AFCD1A3F67}" destId="{62CE20EA-07DF-481A-B151-E4B9BA020FF6}" srcOrd="0" destOrd="0" presId="urn:microsoft.com/office/officeart/2008/layout/LinedList"/>
    <dgm:cxn modelId="{CEA4DD5B-AFD3-46C8-BD20-1CC19CF5695E}" type="presParOf" srcId="{7A450F8C-E575-408F-A481-F2AFCD1A3F67}" destId="{1D2DED6C-3E98-4AFA-9EE0-794E2AB6E821}" srcOrd="1" destOrd="0" presId="urn:microsoft.com/office/officeart/2008/layout/LinedList"/>
    <dgm:cxn modelId="{41E8952E-FBC0-4B7B-9A5A-89CE63066631}" type="presParOf" srcId="{1D2DED6C-3E98-4AFA-9EE0-794E2AB6E821}" destId="{ABFCD62D-74EB-401C-B9B3-C97BDB548048}" srcOrd="0" destOrd="0" presId="urn:microsoft.com/office/officeart/2008/layout/LinedList"/>
    <dgm:cxn modelId="{64A155EF-A8F7-4F9C-8EE6-36D742B5A79B}" type="presParOf" srcId="{1D2DED6C-3E98-4AFA-9EE0-794E2AB6E821}" destId="{0D4B3044-9706-4453-AA4D-B14853B1D417}" srcOrd="1" destOrd="0" presId="urn:microsoft.com/office/officeart/2008/layout/LinedList"/>
    <dgm:cxn modelId="{1D11F4F8-10B0-4696-9CE2-03B80CE115DF}" type="presParOf" srcId="{0D4B3044-9706-4453-AA4D-B14853B1D417}" destId="{E67AB4DB-C5B0-46CC-9707-CC9F66A19EA9}" srcOrd="0" destOrd="0" presId="urn:microsoft.com/office/officeart/2008/layout/LinedList"/>
    <dgm:cxn modelId="{472CEDF2-C84C-4B70-9D89-737921A59410}" type="presParOf" srcId="{0D4B3044-9706-4453-AA4D-B14853B1D417}" destId="{583B3360-A4D6-4DA0-8278-5C40C9EF91AF}" srcOrd="1" destOrd="0" presId="urn:microsoft.com/office/officeart/2008/layout/LinedList"/>
    <dgm:cxn modelId="{0E412F89-111A-41D0-B9C1-EE7DACAD7825}" type="presParOf" srcId="{0D4B3044-9706-4453-AA4D-B14853B1D417}" destId="{361C1DED-6148-444C-9C3F-986006D467B5}" srcOrd="2" destOrd="0" presId="urn:microsoft.com/office/officeart/2008/layout/LinedList"/>
    <dgm:cxn modelId="{106DD0D6-6551-4CC9-AAFD-93B3A46FE21D}" type="presParOf" srcId="{1D2DED6C-3E98-4AFA-9EE0-794E2AB6E821}" destId="{CA6F6655-2CED-4D7E-B25D-F446F6309E48}" srcOrd="2" destOrd="0" presId="urn:microsoft.com/office/officeart/2008/layout/LinedList"/>
    <dgm:cxn modelId="{18CB4551-81AD-4CF8-93B4-CA38C430C2E7}" type="presParOf" srcId="{1D2DED6C-3E98-4AFA-9EE0-794E2AB6E821}" destId="{FB9A5269-6247-4BB7-BFD2-638D54211CBB}" srcOrd="3" destOrd="0" presId="urn:microsoft.com/office/officeart/2008/layout/LinedList"/>
    <dgm:cxn modelId="{48CB031F-F9E5-418E-84CE-930E26F15879}" type="presParOf" srcId="{DE8F21CC-3A50-4E8E-A567-B918B3C0875C}" destId="{E4255483-B805-4AA3-A7A9-3C496744E5A5}" srcOrd="8" destOrd="0" presId="urn:microsoft.com/office/officeart/2008/layout/LinedList"/>
    <dgm:cxn modelId="{0D422E30-D663-44D7-AC94-8EE4E591987F}" type="presParOf" srcId="{DE8F21CC-3A50-4E8E-A567-B918B3C0875C}" destId="{69884C5D-0B83-41D8-B367-A8A5C686F654}" srcOrd="9" destOrd="0" presId="urn:microsoft.com/office/officeart/2008/layout/LinedList"/>
    <dgm:cxn modelId="{B1790FE7-378B-449C-BEA0-F9633DC9F778}" type="presParOf" srcId="{69884C5D-0B83-41D8-B367-A8A5C686F654}" destId="{12791BF6-879B-48DA-B093-8EEA4AE60658}" srcOrd="0" destOrd="0" presId="urn:microsoft.com/office/officeart/2008/layout/LinedList"/>
    <dgm:cxn modelId="{3A157284-4941-47B7-BED0-BB7772744324}" type="presParOf" srcId="{69884C5D-0B83-41D8-B367-A8A5C686F654}" destId="{0024EA82-7D35-4DBF-AACC-0AB5CDA5A954}" srcOrd="1" destOrd="0" presId="urn:microsoft.com/office/officeart/2008/layout/LinedList"/>
    <dgm:cxn modelId="{48CDF648-F32B-413D-8A5E-B12F8EB35FE5}" type="presParOf" srcId="{0024EA82-7D35-4DBF-AACC-0AB5CDA5A954}" destId="{1FC05887-0580-432E-B24C-5024438F23C9}" srcOrd="0" destOrd="0" presId="urn:microsoft.com/office/officeart/2008/layout/LinedList"/>
    <dgm:cxn modelId="{455B9EB1-90ED-4693-8413-CA10856F6B53}" type="presParOf" srcId="{0024EA82-7D35-4DBF-AACC-0AB5CDA5A954}" destId="{3A698DFD-665D-43B1-977E-A1321A3C0BB7}" srcOrd="1" destOrd="0" presId="urn:microsoft.com/office/officeart/2008/layout/LinedList"/>
    <dgm:cxn modelId="{309EA831-525B-492D-97EE-E3CDB3613F2B}" type="presParOf" srcId="{3A698DFD-665D-43B1-977E-A1321A3C0BB7}" destId="{9564D177-8118-4FE9-AFE9-CF3CD6277E71}" srcOrd="0" destOrd="0" presId="urn:microsoft.com/office/officeart/2008/layout/LinedList"/>
    <dgm:cxn modelId="{A44D1F58-DCE7-4A7C-AC56-EFEB4C1B14BD}" type="presParOf" srcId="{3A698DFD-665D-43B1-977E-A1321A3C0BB7}" destId="{47CD3CD3-FB18-45B9-A0C1-90AF3B486CCC}" srcOrd="1" destOrd="0" presId="urn:microsoft.com/office/officeart/2008/layout/LinedList"/>
    <dgm:cxn modelId="{F77430AC-A5A7-4C5D-A73E-E17EB0354E21}" type="presParOf" srcId="{3A698DFD-665D-43B1-977E-A1321A3C0BB7}" destId="{C4F578BC-8D37-43E8-87DE-8EADF9E9EFE9}" srcOrd="2" destOrd="0" presId="urn:microsoft.com/office/officeart/2008/layout/LinedList"/>
    <dgm:cxn modelId="{653E50C7-4916-4559-80D0-4295C8E8898F}" type="presParOf" srcId="{0024EA82-7D35-4DBF-AACC-0AB5CDA5A954}" destId="{4DCC1696-103C-4B6A-95B9-C0CEBC83849B}" srcOrd="2" destOrd="0" presId="urn:microsoft.com/office/officeart/2008/layout/LinedList"/>
    <dgm:cxn modelId="{E7718BE6-D68E-4CC7-8E63-EC52190DB318}" type="presParOf" srcId="{0024EA82-7D35-4DBF-AACC-0AB5CDA5A954}" destId="{AB76903E-71E8-4E87-BCD6-5DCFE2244060}" srcOrd="3" destOrd="0" presId="urn:microsoft.com/office/officeart/2008/layout/LinedList"/>
    <dgm:cxn modelId="{0F1DDE2F-0D99-4D14-A40F-6E8FD14EFD3C}" type="presParOf" srcId="{DE8F21CC-3A50-4E8E-A567-B918B3C0875C}" destId="{488317D1-C5F8-4D36-B62D-1B5DE8B648A2}" srcOrd="10" destOrd="0" presId="urn:microsoft.com/office/officeart/2008/layout/LinedList"/>
    <dgm:cxn modelId="{855C6A84-B786-4AEF-84D2-9AA0127BE336}" type="presParOf" srcId="{DE8F21CC-3A50-4E8E-A567-B918B3C0875C}" destId="{01E607AD-4048-496E-A142-863EBFA06564}" srcOrd="11" destOrd="0" presId="urn:microsoft.com/office/officeart/2008/layout/LinedList"/>
    <dgm:cxn modelId="{1ABBEF37-3F86-4CD8-A9D4-8454961A8F89}" type="presParOf" srcId="{01E607AD-4048-496E-A142-863EBFA06564}" destId="{039D4A70-8428-4750-8117-7A79213B8EE1}" srcOrd="0" destOrd="0" presId="urn:microsoft.com/office/officeart/2008/layout/LinedList"/>
    <dgm:cxn modelId="{F9D0F927-1B0B-4D0D-BAE1-1A2405969002}" type="presParOf" srcId="{01E607AD-4048-496E-A142-863EBFA06564}" destId="{28D40566-B6C4-42EA-9FCC-CAE4E81E2A3C}" srcOrd="1" destOrd="0" presId="urn:microsoft.com/office/officeart/2008/layout/LinedList"/>
    <dgm:cxn modelId="{38C66815-F38C-46A8-A9E5-FAB52775E7B6}" type="presParOf" srcId="{28D40566-B6C4-42EA-9FCC-CAE4E81E2A3C}" destId="{6F3C6FA2-7504-4D83-8A11-359ECA94F654}" srcOrd="0" destOrd="0" presId="urn:microsoft.com/office/officeart/2008/layout/LinedList"/>
    <dgm:cxn modelId="{725479C5-A0BD-4F80-8B59-8857CCB102F4}" type="presParOf" srcId="{28D40566-B6C4-42EA-9FCC-CAE4E81E2A3C}" destId="{92BCDBCB-1798-42DA-BA49-077F8766BEDD}" srcOrd="1" destOrd="0" presId="urn:microsoft.com/office/officeart/2008/layout/LinedList"/>
    <dgm:cxn modelId="{6A0C1AED-4AC3-4897-9DAE-4D9E3C5AB6F5}" type="presParOf" srcId="{92BCDBCB-1798-42DA-BA49-077F8766BEDD}" destId="{EBECEAD3-DE00-44AE-A326-494D8244CAE9}" srcOrd="0" destOrd="0" presId="urn:microsoft.com/office/officeart/2008/layout/LinedList"/>
    <dgm:cxn modelId="{DD32176D-F33B-48EE-93A7-275C3944DD3B}" type="presParOf" srcId="{92BCDBCB-1798-42DA-BA49-077F8766BEDD}" destId="{819523CE-5D22-4897-947B-448100437A31}" srcOrd="1" destOrd="0" presId="urn:microsoft.com/office/officeart/2008/layout/LinedList"/>
    <dgm:cxn modelId="{06EDECA6-EAC9-41A9-A5DE-B0D36EC92A7E}" type="presParOf" srcId="{92BCDBCB-1798-42DA-BA49-077F8766BEDD}" destId="{AEB41E79-C957-4345-8E12-211534A5FAEA}" srcOrd="2" destOrd="0" presId="urn:microsoft.com/office/officeart/2008/layout/LinedList"/>
    <dgm:cxn modelId="{85D5D8E2-1CB3-48BA-AC69-352135FDADE2}" type="presParOf" srcId="{28D40566-B6C4-42EA-9FCC-CAE4E81E2A3C}" destId="{2EFE1D0B-862D-43F8-B45E-60E7A3FD6A35}" srcOrd="2" destOrd="0" presId="urn:microsoft.com/office/officeart/2008/layout/LinedList"/>
    <dgm:cxn modelId="{F543BE14-54BF-4C0F-905B-891092B7B066}" type="presParOf" srcId="{28D40566-B6C4-42EA-9FCC-CAE4E81E2A3C}" destId="{C2288950-6248-4BE3-8686-B445EDE7DBE6}"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800" b="1" dirty="0"/>
            <a:t>Spendenbasiert</a:t>
          </a:r>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dgm:spPr/>
      <dgm:t>
        <a:bodyPr/>
        <a:lstStyle/>
        <a:p>
          <a:pPr marL="0" indent="0">
            <a:buNone/>
          </a:pPr>
          <a:r>
            <a:rPr lang="de-DE" dirty="0"/>
            <a:t>Unterstützer*innen spenden Geld, ohne eine Gegenleistung zu erhalten. Häufig für soziale Projekte oder gemeinnützige Organisationen.</a:t>
          </a:r>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a:t>Prämienbasiert</a:t>
          </a:r>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de-DE" dirty="0"/>
            <a:t>Unterstützer*innen erhalten als Gegenleistung eine Belohnung, oft das entwickelte Produkt oder eine exklusive Version. Beispiel: Eine neue Technologie oder ein Buchprojekt kann auf Kickstarter finanziert werden, wobei Unterstützer*innen vorab ein Exemplar erhalten. </a:t>
          </a:r>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B2AA7364-93AC-42B2-AC66-744FBE2CEFCE}">
      <dgm:prSet phldrT="[Text]" custT="1"/>
      <dgm:spPr/>
      <dgm:t>
        <a:bodyPr/>
        <a:lstStyle/>
        <a:p>
          <a:pPr marL="0" indent="0">
            <a:buNone/>
          </a:pPr>
          <a:r>
            <a:rPr lang="de-DE" sz="2800" b="1" dirty="0"/>
            <a:t>Eigenkapital</a:t>
          </a:r>
        </a:p>
      </dgm:t>
    </dgm:pt>
    <dgm:pt modelId="{388B0E5E-8BAF-4115-9690-47291E0A8E1C}" type="parTrans" cxnId="{7345341C-A280-45F6-AA0D-6EC3FD0355AF}">
      <dgm:prSet/>
      <dgm:spPr/>
      <dgm:t>
        <a:bodyPr/>
        <a:lstStyle/>
        <a:p>
          <a:endParaRPr lang="de-DE"/>
        </a:p>
      </dgm:t>
    </dgm:pt>
    <dgm:pt modelId="{BE76620B-3004-45A3-A9B7-C75C7DAD0572}" type="sibTrans" cxnId="{7345341C-A280-45F6-AA0D-6EC3FD0355AF}">
      <dgm:prSet/>
      <dgm:spPr/>
      <dgm:t>
        <a:bodyPr/>
        <a:lstStyle/>
        <a:p>
          <a:endParaRPr lang="de-DE"/>
        </a:p>
      </dgm:t>
    </dgm:pt>
    <dgm:pt modelId="{934B80F9-3F45-4AA8-A5DF-3868D3C444B3}">
      <dgm:prSet/>
      <dgm:spPr/>
      <dgm:t>
        <a:bodyPr/>
        <a:lstStyle/>
        <a:p>
          <a:pPr marL="0" indent="0">
            <a:buNone/>
          </a:pPr>
          <a:r>
            <a:rPr lang="de-DE" dirty="0"/>
            <a:t>Investor*innen erhalten Unternehmensanteile im Gegenzug für Ihre Unterstützung. Dies ist ideal für Start-Ups, die Kapital zur Skalierung benötigen und bereit sind, Beteiligungen abzugeben. </a:t>
          </a:r>
        </a:p>
      </dgm:t>
    </dgm:pt>
    <dgm:pt modelId="{212FD028-3C23-4DBE-ADAB-85F47D1A0B87}" type="parTrans" cxnId="{9C87C970-9F5E-4390-AB6F-3EEDE88C644F}">
      <dgm:prSet/>
      <dgm:spPr/>
      <dgm:t>
        <a:bodyPr/>
        <a:lstStyle/>
        <a:p>
          <a:endParaRPr lang="de-DE"/>
        </a:p>
      </dgm:t>
    </dgm:pt>
    <dgm:pt modelId="{FC8918DA-A256-4593-9F1E-26D348F8DD8A}" type="sibTrans" cxnId="{9C87C970-9F5E-4390-AB6F-3EEDE88C644F}">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1620B611-A57C-451D-A1C7-C694BB11C177}" type="pres">
      <dgm:prSet presAssocID="{ACFD1C88-2AC7-4ED7-B2F3-C13E80D356B9}" presName="space" presStyleCnt="0"/>
      <dgm:spPr/>
    </dgm:pt>
    <dgm:pt modelId="{EF5995AC-BA1D-4CEB-8288-154B4178D7A5}" type="pres">
      <dgm:prSet presAssocID="{B2AA7364-93AC-42B2-AC66-744FBE2CEFCE}" presName="composite" presStyleCnt="0"/>
      <dgm:spPr/>
    </dgm:pt>
    <dgm:pt modelId="{8AEE7BCB-4023-4D8E-ADA3-8D588D19D5C3}" type="pres">
      <dgm:prSet presAssocID="{B2AA7364-93AC-42B2-AC66-744FBE2CEFCE}" presName="parTx" presStyleLbl="alignNode1" presStyleIdx="2" presStyleCnt="3">
        <dgm:presLayoutVars>
          <dgm:chMax val="0"/>
          <dgm:chPref val="0"/>
          <dgm:bulletEnabled val="1"/>
        </dgm:presLayoutVars>
      </dgm:prSet>
      <dgm:spPr/>
    </dgm:pt>
    <dgm:pt modelId="{D39B2975-38CD-4CEA-959C-B2CE94662102}" type="pres">
      <dgm:prSet presAssocID="{B2AA7364-93AC-42B2-AC66-744FBE2CEFCE}"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7345341C-A280-45F6-AA0D-6EC3FD0355AF}" srcId="{F4223291-334B-4F40-BB2E-1D06F97F54C3}" destId="{B2AA7364-93AC-42B2-AC66-744FBE2CEFCE}" srcOrd="2" destOrd="0" parTransId="{388B0E5E-8BAF-4115-9690-47291E0A8E1C}" sibTransId="{BE76620B-3004-45A3-A9B7-C75C7DAD0572}"/>
    <dgm:cxn modelId="{DC372031-C253-4DC9-94CC-0C705670F5BA}" type="presOf" srcId="{3A81E653-BDB4-439F-8558-A1744ED182CD}" destId="{A4209023-4C65-436A-BD0C-A862B4AF7D9D}" srcOrd="0" destOrd="0" presId="urn:microsoft.com/office/officeart/2005/8/layout/hList1"/>
    <dgm:cxn modelId="{820B3864-83DF-4523-BF3D-216844437C6A}" type="presOf" srcId="{934B80F9-3F45-4AA8-A5DF-3868D3C444B3}" destId="{D39B2975-38CD-4CEA-959C-B2CE94662102}" srcOrd="0" destOrd="0" presId="urn:microsoft.com/office/officeart/2005/8/layout/hList1"/>
    <dgm:cxn modelId="{9C87C970-9F5E-4390-AB6F-3EEDE88C644F}" srcId="{B2AA7364-93AC-42B2-AC66-744FBE2CEFCE}" destId="{934B80F9-3F45-4AA8-A5DF-3868D3C444B3}" srcOrd="0" destOrd="0" parTransId="{212FD028-3C23-4DBE-ADAB-85F47D1A0B87}" sibTransId="{FC8918DA-A256-4593-9F1E-26D348F8DD8A}"/>
    <dgm:cxn modelId="{0815C393-0170-4DD0-901F-B6B4EEE25D92}" type="presOf" srcId="{B2AA7364-93AC-42B2-AC66-744FBE2CEFCE}" destId="{8AEE7BCB-4023-4D8E-ADA3-8D588D19D5C3}" srcOrd="0" destOrd="0" presId="urn:microsoft.com/office/officeart/2005/8/layout/hList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CFD3D994-5923-451E-936C-7A8E05A043E2}" type="presParOf" srcId="{3AC9FD12-9EB0-400C-AA22-0B430032B668}" destId="{1620B611-A57C-451D-A1C7-C694BB11C177}" srcOrd="3" destOrd="0" presId="urn:microsoft.com/office/officeart/2005/8/layout/hList1"/>
    <dgm:cxn modelId="{C2177085-2D6D-4C78-85CA-AA38F7326D70}" type="presParOf" srcId="{3AC9FD12-9EB0-400C-AA22-0B430032B668}" destId="{EF5995AC-BA1D-4CEB-8288-154B4178D7A5}" srcOrd="4" destOrd="0" presId="urn:microsoft.com/office/officeart/2005/8/layout/hList1"/>
    <dgm:cxn modelId="{E664540C-E0F2-4FB6-ABF9-C589540BD8B8}" type="presParOf" srcId="{EF5995AC-BA1D-4CEB-8288-154B4178D7A5}" destId="{8AEE7BCB-4023-4D8E-ADA3-8D588D19D5C3}" srcOrd="0" destOrd="0" presId="urn:microsoft.com/office/officeart/2005/8/layout/hList1"/>
    <dgm:cxn modelId="{C43AD366-70FF-4690-8512-32394748E16F}" type="presParOf" srcId="{EF5995AC-BA1D-4CEB-8288-154B4178D7A5}" destId="{D39B2975-38CD-4CEA-959C-B2CE946621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50DDF7E-F579-43B1-9EDE-0A1AA10459A3}" type="doc">
      <dgm:prSet loTypeId="urn:microsoft.com/office/officeart/2005/8/layout/cycle8" loCatId="cycle" qsTypeId="urn:microsoft.com/office/officeart/2005/8/quickstyle/simple1" qsCatId="simple" csTypeId="urn:microsoft.com/office/officeart/2005/8/colors/accent1_2" csCatId="accent1" phldr="1"/>
      <dgm:spPr/>
    </dgm:pt>
    <dgm:pt modelId="{71CCB85B-8CB3-4DC2-A3FD-868C72CB095B}">
      <dgm:prSet phldrT="[Text]"/>
      <dgm:spPr/>
      <dgm:t>
        <a:bodyPr/>
        <a:lstStyle/>
        <a:p>
          <a:r>
            <a:rPr lang="de-DE" dirty="0"/>
            <a:t>1. Erzähle Deine Geschichte</a:t>
          </a:r>
        </a:p>
      </dgm:t>
    </dgm:pt>
    <dgm:pt modelId="{767C06B1-C6CE-438E-A066-A43E02D56DAD}" type="parTrans" cxnId="{DC095E6C-135A-4C43-8EE4-B19921B6103A}">
      <dgm:prSet/>
      <dgm:spPr/>
      <dgm:t>
        <a:bodyPr/>
        <a:lstStyle/>
        <a:p>
          <a:endParaRPr lang="de-DE"/>
        </a:p>
      </dgm:t>
    </dgm:pt>
    <dgm:pt modelId="{ADCB6CBE-5C27-4721-863E-14EE00D2CFD3}" type="sibTrans" cxnId="{DC095E6C-135A-4C43-8EE4-B19921B6103A}">
      <dgm:prSet/>
      <dgm:spPr/>
      <dgm:t>
        <a:bodyPr/>
        <a:lstStyle/>
        <a:p>
          <a:endParaRPr lang="de-DE"/>
        </a:p>
      </dgm:t>
    </dgm:pt>
    <dgm:pt modelId="{34DC4E3F-109B-4445-9410-B5440DCB6FF6}">
      <dgm:prSet phldrT="[Text]"/>
      <dgm:spPr/>
      <dgm:t>
        <a:bodyPr/>
        <a:lstStyle/>
        <a:p>
          <a:r>
            <a:rPr lang="de-DE" dirty="0"/>
            <a:t>2. Setze ein realistisches Ziel</a:t>
          </a:r>
        </a:p>
      </dgm:t>
    </dgm:pt>
    <dgm:pt modelId="{C0242B3A-63FB-473E-BD60-41DFF326056B}" type="parTrans" cxnId="{5C620E9D-8935-4A7A-AC50-8154D6DAF1B3}">
      <dgm:prSet/>
      <dgm:spPr/>
      <dgm:t>
        <a:bodyPr/>
        <a:lstStyle/>
        <a:p>
          <a:endParaRPr lang="de-DE"/>
        </a:p>
      </dgm:t>
    </dgm:pt>
    <dgm:pt modelId="{64C456C5-0254-4713-8AE7-FBEEBAE4A07C}" type="sibTrans" cxnId="{5C620E9D-8935-4A7A-AC50-8154D6DAF1B3}">
      <dgm:prSet/>
      <dgm:spPr/>
      <dgm:t>
        <a:bodyPr/>
        <a:lstStyle/>
        <a:p>
          <a:endParaRPr lang="de-DE"/>
        </a:p>
      </dgm:t>
    </dgm:pt>
    <dgm:pt modelId="{655372DC-6BB7-46CE-AC7A-3BD0B92FD6BA}">
      <dgm:prSet phldrT="[Text]"/>
      <dgm:spPr/>
      <dgm:t>
        <a:bodyPr/>
        <a:lstStyle/>
        <a:p>
          <a:r>
            <a:rPr lang="de-DE" dirty="0"/>
            <a:t>3. Biete ansprechende Belohnungen</a:t>
          </a:r>
        </a:p>
      </dgm:t>
    </dgm:pt>
    <dgm:pt modelId="{DF137160-F95A-4556-9BB5-6EC17F2493D0}" type="parTrans" cxnId="{5CA1023A-D0EB-4FB8-97B6-4F571F10823D}">
      <dgm:prSet/>
      <dgm:spPr/>
      <dgm:t>
        <a:bodyPr/>
        <a:lstStyle/>
        <a:p>
          <a:endParaRPr lang="de-DE"/>
        </a:p>
      </dgm:t>
    </dgm:pt>
    <dgm:pt modelId="{DB761678-E3BC-4E61-9FA7-A3D5070E27C8}" type="sibTrans" cxnId="{5CA1023A-D0EB-4FB8-97B6-4F571F10823D}">
      <dgm:prSet/>
      <dgm:spPr/>
      <dgm:t>
        <a:bodyPr/>
        <a:lstStyle/>
        <a:p>
          <a:endParaRPr lang="de-DE"/>
        </a:p>
      </dgm:t>
    </dgm:pt>
    <dgm:pt modelId="{C3D145CD-1F17-4047-9E17-8DC098E7CC44}">
      <dgm:prSet phldrT="[Text]"/>
      <dgm:spPr/>
      <dgm:t>
        <a:bodyPr/>
        <a:lstStyle/>
        <a:p>
          <a:r>
            <a:rPr lang="de-DE" dirty="0"/>
            <a:t>4. Baue eine Community auf</a:t>
          </a:r>
        </a:p>
      </dgm:t>
    </dgm:pt>
    <dgm:pt modelId="{92C9CD33-790D-44F5-ACAD-FD7EFDDC8EB2}" type="parTrans" cxnId="{E17CE635-BA42-4D77-AE3D-1D11142F3683}">
      <dgm:prSet/>
      <dgm:spPr/>
      <dgm:t>
        <a:bodyPr/>
        <a:lstStyle/>
        <a:p>
          <a:endParaRPr lang="de-DE"/>
        </a:p>
      </dgm:t>
    </dgm:pt>
    <dgm:pt modelId="{D64AAF90-C2F5-4457-AF6E-3045922A9598}" type="sibTrans" cxnId="{E17CE635-BA42-4D77-AE3D-1D11142F3683}">
      <dgm:prSet/>
      <dgm:spPr/>
      <dgm:t>
        <a:bodyPr/>
        <a:lstStyle/>
        <a:p>
          <a:endParaRPr lang="de-DE"/>
        </a:p>
      </dgm:t>
    </dgm:pt>
    <dgm:pt modelId="{2E52DE74-F3AE-4E03-B5C1-C83BE301BA61}">
      <dgm:prSet phldrT="[Text]"/>
      <dgm:spPr/>
      <dgm:t>
        <a:bodyPr/>
        <a:lstStyle/>
        <a:p>
          <a:r>
            <a:rPr lang="de-DE" dirty="0"/>
            <a:t>5. Überwache den Fortschritt</a:t>
          </a:r>
        </a:p>
      </dgm:t>
    </dgm:pt>
    <dgm:pt modelId="{54FCDF00-1651-449A-BC83-13FBFDD677CF}" type="parTrans" cxnId="{156D093E-7018-4248-923E-126CFECE069D}">
      <dgm:prSet/>
      <dgm:spPr/>
      <dgm:t>
        <a:bodyPr/>
        <a:lstStyle/>
        <a:p>
          <a:endParaRPr lang="de-DE"/>
        </a:p>
      </dgm:t>
    </dgm:pt>
    <dgm:pt modelId="{6C41F55F-22BC-41F6-9FF1-F784B6501E0D}" type="sibTrans" cxnId="{156D093E-7018-4248-923E-126CFECE069D}">
      <dgm:prSet/>
      <dgm:spPr/>
      <dgm:t>
        <a:bodyPr/>
        <a:lstStyle/>
        <a:p>
          <a:endParaRPr lang="de-DE"/>
        </a:p>
      </dgm:t>
    </dgm:pt>
    <dgm:pt modelId="{DD2A55A9-187D-4C6B-82B7-E6F86F9FFA82}" type="pres">
      <dgm:prSet presAssocID="{A50DDF7E-F579-43B1-9EDE-0A1AA10459A3}" presName="compositeShape" presStyleCnt="0">
        <dgm:presLayoutVars>
          <dgm:chMax val="7"/>
          <dgm:dir/>
          <dgm:resizeHandles val="exact"/>
        </dgm:presLayoutVars>
      </dgm:prSet>
      <dgm:spPr/>
    </dgm:pt>
    <dgm:pt modelId="{A72E4D25-32A5-4DDD-86ED-03FFA194EC17}" type="pres">
      <dgm:prSet presAssocID="{A50DDF7E-F579-43B1-9EDE-0A1AA10459A3}" presName="wedge1" presStyleLbl="node1" presStyleIdx="0" presStyleCnt="5"/>
      <dgm:spPr/>
    </dgm:pt>
    <dgm:pt modelId="{60E1EBDB-B5DD-4EB2-8FEF-CA82144C3BD6}" type="pres">
      <dgm:prSet presAssocID="{A50DDF7E-F579-43B1-9EDE-0A1AA10459A3}" presName="dummy1a" presStyleCnt="0"/>
      <dgm:spPr/>
    </dgm:pt>
    <dgm:pt modelId="{C0A29215-866B-4492-A614-1D45BB86C326}" type="pres">
      <dgm:prSet presAssocID="{A50DDF7E-F579-43B1-9EDE-0A1AA10459A3}" presName="dummy1b" presStyleCnt="0"/>
      <dgm:spPr/>
    </dgm:pt>
    <dgm:pt modelId="{B709AFB9-1D30-4550-B170-F45D4056B9CF}" type="pres">
      <dgm:prSet presAssocID="{A50DDF7E-F579-43B1-9EDE-0A1AA10459A3}" presName="wedge1Tx" presStyleLbl="node1" presStyleIdx="0" presStyleCnt="5">
        <dgm:presLayoutVars>
          <dgm:chMax val="0"/>
          <dgm:chPref val="0"/>
          <dgm:bulletEnabled val="1"/>
        </dgm:presLayoutVars>
      </dgm:prSet>
      <dgm:spPr/>
    </dgm:pt>
    <dgm:pt modelId="{D8C25A20-B62E-428C-8119-3AD6E83FEB05}" type="pres">
      <dgm:prSet presAssocID="{A50DDF7E-F579-43B1-9EDE-0A1AA10459A3}" presName="wedge2" presStyleLbl="node1" presStyleIdx="1" presStyleCnt="5"/>
      <dgm:spPr/>
    </dgm:pt>
    <dgm:pt modelId="{12A4109E-6DB4-4D21-BEF4-0B81EDA98AFD}" type="pres">
      <dgm:prSet presAssocID="{A50DDF7E-F579-43B1-9EDE-0A1AA10459A3}" presName="dummy2a" presStyleCnt="0"/>
      <dgm:spPr/>
    </dgm:pt>
    <dgm:pt modelId="{BAD206F3-2A9F-4EEB-9A08-07DDFECC0BD0}" type="pres">
      <dgm:prSet presAssocID="{A50DDF7E-F579-43B1-9EDE-0A1AA10459A3}" presName="dummy2b" presStyleCnt="0"/>
      <dgm:spPr/>
    </dgm:pt>
    <dgm:pt modelId="{92D71FAD-A616-4792-BF2F-AB77F98EE87A}" type="pres">
      <dgm:prSet presAssocID="{A50DDF7E-F579-43B1-9EDE-0A1AA10459A3}" presName="wedge2Tx" presStyleLbl="node1" presStyleIdx="1" presStyleCnt="5">
        <dgm:presLayoutVars>
          <dgm:chMax val="0"/>
          <dgm:chPref val="0"/>
          <dgm:bulletEnabled val="1"/>
        </dgm:presLayoutVars>
      </dgm:prSet>
      <dgm:spPr/>
    </dgm:pt>
    <dgm:pt modelId="{D2D8E9DC-515D-4742-BA68-DE3D3AF3E0F1}" type="pres">
      <dgm:prSet presAssocID="{A50DDF7E-F579-43B1-9EDE-0A1AA10459A3}" presName="wedge3" presStyleLbl="node1" presStyleIdx="2" presStyleCnt="5"/>
      <dgm:spPr/>
    </dgm:pt>
    <dgm:pt modelId="{E03D3CDE-3F31-4A01-910D-04463DFA704F}" type="pres">
      <dgm:prSet presAssocID="{A50DDF7E-F579-43B1-9EDE-0A1AA10459A3}" presName="dummy3a" presStyleCnt="0"/>
      <dgm:spPr/>
    </dgm:pt>
    <dgm:pt modelId="{BC2B0E96-AFA7-4B03-8215-72C5675CDBB4}" type="pres">
      <dgm:prSet presAssocID="{A50DDF7E-F579-43B1-9EDE-0A1AA10459A3}" presName="dummy3b" presStyleCnt="0"/>
      <dgm:spPr/>
    </dgm:pt>
    <dgm:pt modelId="{6FFC9598-6EAA-4767-A536-AA9AE9C573AC}" type="pres">
      <dgm:prSet presAssocID="{A50DDF7E-F579-43B1-9EDE-0A1AA10459A3}" presName="wedge3Tx" presStyleLbl="node1" presStyleIdx="2" presStyleCnt="5">
        <dgm:presLayoutVars>
          <dgm:chMax val="0"/>
          <dgm:chPref val="0"/>
          <dgm:bulletEnabled val="1"/>
        </dgm:presLayoutVars>
      </dgm:prSet>
      <dgm:spPr/>
    </dgm:pt>
    <dgm:pt modelId="{A4CF47A1-4CFB-4C49-8DE0-69A7835CFF43}" type="pres">
      <dgm:prSet presAssocID="{A50DDF7E-F579-43B1-9EDE-0A1AA10459A3}" presName="wedge4" presStyleLbl="node1" presStyleIdx="3" presStyleCnt="5"/>
      <dgm:spPr/>
    </dgm:pt>
    <dgm:pt modelId="{EB24E0A9-8A22-4D74-9FC3-B8647180E3CC}" type="pres">
      <dgm:prSet presAssocID="{A50DDF7E-F579-43B1-9EDE-0A1AA10459A3}" presName="dummy4a" presStyleCnt="0"/>
      <dgm:spPr/>
    </dgm:pt>
    <dgm:pt modelId="{F01B106E-32DC-4C1C-9436-F8ABD9B41670}" type="pres">
      <dgm:prSet presAssocID="{A50DDF7E-F579-43B1-9EDE-0A1AA10459A3}" presName="dummy4b" presStyleCnt="0"/>
      <dgm:spPr/>
    </dgm:pt>
    <dgm:pt modelId="{8F261A0F-0A4E-4C71-BE40-C1E75B7191FC}" type="pres">
      <dgm:prSet presAssocID="{A50DDF7E-F579-43B1-9EDE-0A1AA10459A3}" presName="wedge4Tx" presStyleLbl="node1" presStyleIdx="3" presStyleCnt="5">
        <dgm:presLayoutVars>
          <dgm:chMax val="0"/>
          <dgm:chPref val="0"/>
          <dgm:bulletEnabled val="1"/>
        </dgm:presLayoutVars>
      </dgm:prSet>
      <dgm:spPr/>
    </dgm:pt>
    <dgm:pt modelId="{18D0555D-64A3-44F6-A18A-66145F12D8BE}" type="pres">
      <dgm:prSet presAssocID="{A50DDF7E-F579-43B1-9EDE-0A1AA10459A3}" presName="wedge5" presStyleLbl="node1" presStyleIdx="4" presStyleCnt="5"/>
      <dgm:spPr/>
    </dgm:pt>
    <dgm:pt modelId="{6CA5A341-4F39-42C7-86A8-520EF55E6B03}" type="pres">
      <dgm:prSet presAssocID="{A50DDF7E-F579-43B1-9EDE-0A1AA10459A3}" presName="dummy5a" presStyleCnt="0"/>
      <dgm:spPr/>
    </dgm:pt>
    <dgm:pt modelId="{4B70AA08-F748-4725-8270-6333798513FC}" type="pres">
      <dgm:prSet presAssocID="{A50DDF7E-F579-43B1-9EDE-0A1AA10459A3}" presName="dummy5b" presStyleCnt="0"/>
      <dgm:spPr/>
    </dgm:pt>
    <dgm:pt modelId="{5C270D94-9492-4278-8C14-8CF65F3D7037}" type="pres">
      <dgm:prSet presAssocID="{A50DDF7E-F579-43B1-9EDE-0A1AA10459A3}" presName="wedge5Tx" presStyleLbl="node1" presStyleIdx="4" presStyleCnt="5">
        <dgm:presLayoutVars>
          <dgm:chMax val="0"/>
          <dgm:chPref val="0"/>
          <dgm:bulletEnabled val="1"/>
        </dgm:presLayoutVars>
      </dgm:prSet>
      <dgm:spPr/>
    </dgm:pt>
    <dgm:pt modelId="{CD85E126-A86B-44BD-B7CA-64F371B5559B}" type="pres">
      <dgm:prSet presAssocID="{ADCB6CBE-5C27-4721-863E-14EE00D2CFD3}" presName="arrowWedge1" presStyleLbl="fgSibTrans2D1" presStyleIdx="0" presStyleCnt="5"/>
      <dgm:spPr/>
    </dgm:pt>
    <dgm:pt modelId="{413F8AF1-AE38-4064-B935-D74979EB4907}" type="pres">
      <dgm:prSet presAssocID="{64C456C5-0254-4713-8AE7-FBEEBAE4A07C}" presName="arrowWedge2" presStyleLbl="fgSibTrans2D1" presStyleIdx="1" presStyleCnt="5"/>
      <dgm:spPr/>
    </dgm:pt>
    <dgm:pt modelId="{349DE0EC-C2ED-45BE-A00F-41DB849A4050}" type="pres">
      <dgm:prSet presAssocID="{DB761678-E3BC-4E61-9FA7-A3D5070E27C8}" presName="arrowWedge3" presStyleLbl="fgSibTrans2D1" presStyleIdx="2" presStyleCnt="5"/>
      <dgm:spPr/>
    </dgm:pt>
    <dgm:pt modelId="{CF2F7031-AEB8-4599-BB7A-569800B76E69}" type="pres">
      <dgm:prSet presAssocID="{D64AAF90-C2F5-4457-AF6E-3045922A9598}" presName="arrowWedge4" presStyleLbl="fgSibTrans2D1" presStyleIdx="3" presStyleCnt="5"/>
      <dgm:spPr/>
    </dgm:pt>
    <dgm:pt modelId="{FAD5404A-3F0E-4171-8A06-6C69BBE94C47}" type="pres">
      <dgm:prSet presAssocID="{6C41F55F-22BC-41F6-9FF1-F784B6501E0D}" presName="arrowWedge5" presStyleLbl="fgSibTrans2D1" presStyleIdx="4" presStyleCnt="5"/>
      <dgm:spPr/>
    </dgm:pt>
  </dgm:ptLst>
  <dgm:cxnLst>
    <dgm:cxn modelId="{C42B5E04-9CE3-4347-AABF-D95198C9AC14}" type="presOf" srcId="{34DC4E3F-109B-4445-9410-B5440DCB6FF6}" destId="{92D71FAD-A616-4792-BF2F-AB77F98EE87A}" srcOrd="1" destOrd="0" presId="urn:microsoft.com/office/officeart/2005/8/layout/cycle8"/>
    <dgm:cxn modelId="{47473D1D-8E36-46D6-AA03-8A60EFAF7CD9}" type="presOf" srcId="{C3D145CD-1F17-4047-9E17-8DC098E7CC44}" destId="{A4CF47A1-4CFB-4C49-8DE0-69A7835CFF43}" srcOrd="0" destOrd="0" presId="urn:microsoft.com/office/officeart/2005/8/layout/cycle8"/>
    <dgm:cxn modelId="{AA8CAE2A-ECC9-45B8-B21D-0244EE0ED208}" type="presOf" srcId="{71CCB85B-8CB3-4DC2-A3FD-868C72CB095B}" destId="{B709AFB9-1D30-4550-B170-F45D4056B9CF}" srcOrd="1" destOrd="0" presId="urn:microsoft.com/office/officeart/2005/8/layout/cycle8"/>
    <dgm:cxn modelId="{E17CE635-BA42-4D77-AE3D-1D11142F3683}" srcId="{A50DDF7E-F579-43B1-9EDE-0A1AA10459A3}" destId="{C3D145CD-1F17-4047-9E17-8DC098E7CC44}" srcOrd="3" destOrd="0" parTransId="{92C9CD33-790D-44F5-ACAD-FD7EFDDC8EB2}" sibTransId="{D64AAF90-C2F5-4457-AF6E-3045922A9598}"/>
    <dgm:cxn modelId="{5CA1023A-D0EB-4FB8-97B6-4F571F10823D}" srcId="{A50DDF7E-F579-43B1-9EDE-0A1AA10459A3}" destId="{655372DC-6BB7-46CE-AC7A-3BD0B92FD6BA}" srcOrd="2" destOrd="0" parTransId="{DF137160-F95A-4556-9BB5-6EC17F2493D0}" sibTransId="{DB761678-E3BC-4E61-9FA7-A3D5070E27C8}"/>
    <dgm:cxn modelId="{156D093E-7018-4248-923E-126CFECE069D}" srcId="{A50DDF7E-F579-43B1-9EDE-0A1AA10459A3}" destId="{2E52DE74-F3AE-4E03-B5C1-C83BE301BA61}" srcOrd="4" destOrd="0" parTransId="{54FCDF00-1651-449A-BC83-13FBFDD677CF}" sibTransId="{6C41F55F-22BC-41F6-9FF1-F784B6501E0D}"/>
    <dgm:cxn modelId="{80D46A61-2942-4D95-AD0B-00C247ACED8C}" type="presOf" srcId="{34DC4E3F-109B-4445-9410-B5440DCB6FF6}" destId="{D8C25A20-B62E-428C-8119-3AD6E83FEB05}" srcOrd="0" destOrd="0" presId="urn:microsoft.com/office/officeart/2005/8/layout/cycle8"/>
    <dgm:cxn modelId="{CB668A44-9250-4DAE-8101-73F327CFB93B}" type="presOf" srcId="{2E52DE74-F3AE-4E03-B5C1-C83BE301BA61}" destId="{5C270D94-9492-4278-8C14-8CF65F3D7037}" srcOrd="1" destOrd="0" presId="urn:microsoft.com/office/officeart/2005/8/layout/cycle8"/>
    <dgm:cxn modelId="{58956045-0CF5-48FD-A546-BB850FB4DDAE}" type="presOf" srcId="{71CCB85B-8CB3-4DC2-A3FD-868C72CB095B}" destId="{A72E4D25-32A5-4DDD-86ED-03FFA194EC17}" srcOrd="0" destOrd="0" presId="urn:microsoft.com/office/officeart/2005/8/layout/cycle8"/>
    <dgm:cxn modelId="{DC095E6C-135A-4C43-8EE4-B19921B6103A}" srcId="{A50DDF7E-F579-43B1-9EDE-0A1AA10459A3}" destId="{71CCB85B-8CB3-4DC2-A3FD-868C72CB095B}" srcOrd="0" destOrd="0" parTransId="{767C06B1-C6CE-438E-A066-A43E02D56DAD}" sibTransId="{ADCB6CBE-5C27-4721-863E-14EE00D2CFD3}"/>
    <dgm:cxn modelId="{3714BD78-27FA-46AF-85FB-360B3814DCDA}" type="presOf" srcId="{2E52DE74-F3AE-4E03-B5C1-C83BE301BA61}" destId="{18D0555D-64A3-44F6-A18A-66145F12D8BE}" srcOrd="0" destOrd="0" presId="urn:microsoft.com/office/officeart/2005/8/layout/cycle8"/>
    <dgm:cxn modelId="{DCDC938A-F251-43E8-B5F9-C505B51F4D5B}" type="presOf" srcId="{655372DC-6BB7-46CE-AC7A-3BD0B92FD6BA}" destId="{D2D8E9DC-515D-4742-BA68-DE3D3AF3E0F1}" srcOrd="0" destOrd="0" presId="urn:microsoft.com/office/officeart/2005/8/layout/cycle8"/>
    <dgm:cxn modelId="{5C620E9D-8935-4A7A-AC50-8154D6DAF1B3}" srcId="{A50DDF7E-F579-43B1-9EDE-0A1AA10459A3}" destId="{34DC4E3F-109B-4445-9410-B5440DCB6FF6}" srcOrd="1" destOrd="0" parTransId="{C0242B3A-63FB-473E-BD60-41DFF326056B}" sibTransId="{64C456C5-0254-4713-8AE7-FBEEBAE4A07C}"/>
    <dgm:cxn modelId="{6FC4AFBD-F059-4DC3-BB13-91F2A02C35B3}" type="presOf" srcId="{C3D145CD-1F17-4047-9E17-8DC098E7CC44}" destId="{8F261A0F-0A4E-4C71-BE40-C1E75B7191FC}" srcOrd="1" destOrd="0" presId="urn:microsoft.com/office/officeart/2005/8/layout/cycle8"/>
    <dgm:cxn modelId="{3E0F77F1-85FA-41ED-B642-94237249415C}" type="presOf" srcId="{655372DC-6BB7-46CE-AC7A-3BD0B92FD6BA}" destId="{6FFC9598-6EAA-4767-A536-AA9AE9C573AC}" srcOrd="1" destOrd="0" presId="urn:microsoft.com/office/officeart/2005/8/layout/cycle8"/>
    <dgm:cxn modelId="{81F9D2F1-99A5-4D7E-BEDF-4F09186EF012}" type="presOf" srcId="{A50DDF7E-F579-43B1-9EDE-0A1AA10459A3}" destId="{DD2A55A9-187D-4C6B-82B7-E6F86F9FFA82}" srcOrd="0" destOrd="0" presId="urn:microsoft.com/office/officeart/2005/8/layout/cycle8"/>
    <dgm:cxn modelId="{3DBB4085-DBC2-4B41-AE89-F7FBE9291284}" type="presParOf" srcId="{DD2A55A9-187D-4C6B-82B7-E6F86F9FFA82}" destId="{A72E4D25-32A5-4DDD-86ED-03FFA194EC17}" srcOrd="0" destOrd="0" presId="urn:microsoft.com/office/officeart/2005/8/layout/cycle8"/>
    <dgm:cxn modelId="{4C61BB38-D21F-4F91-9BB7-BB514904E966}" type="presParOf" srcId="{DD2A55A9-187D-4C6B-82B7-E6F86F9FFA82}" destId="{60E1EBDB-B5DD-4EB2-8FEF-CA82144C3BD6}" srcOrd="1" destOrd="0" presId="urn:microsoft.com/office/officeart/2005/8/layout/cycle8"/>
    <dgm:cxn modelId="{0DD5EAB6-944E-42D1-A252-8888C615FF2A}" type="presParOf" srcId="{DD2A55A9-187D-4C6B-82B7-E6F86F9FFA82}" destId="{C0A29215-866B-4492-A614-1D45BB86C326}" srcOrd="2" destOrd="0" presId="urn:microsoft.com/office/officeart/2005/8/layout/cycle8"/>
    <dgm:cxn modelId="{96034F38-C859-4A90-A2D2-7ADBC2903072}" type="presParOf" srcId="{DD2A55A9-187D-4C6B-82B7-E6F86F9FFA82}" destId="{B709AFB9-1D30-4550-B170-F45D4056B9CF}" srcOrd="3" destOrd="0" presId="urn:microsoft.com/office/officeart/2005/8/layout/cycle8"/>
    <dgm:cxn modelId="{E93074FB-9036-4CF6-AC3A-EE262D4EE117}" type="presParOf" srcId="{DD2A55A9-187D-4C6B-82B7-E6F86F9FFA82}" destId="{D8C25A20-B62E-428C-8119-3AD6E83FEB05}" srcOrd="4" destOrd="0" presId="urn:microsoft.com/office/officeart/2005/8/layout/cycle8"/>
    <dgm:cxn modelId="{93987F83-D6BD-4D4B-A753-F7B2FCC7D278}" type="presParOf" srcId="{DD2A55A9-187D-4C6B-82B7-E6F86F9FFA82}" destId="{12A4109E-6DB4-4D21-BEF4-0B81EDA98AFD}" srcOrd="5" destOrd="0" presId="urn:microsoft.com/office/officeart/2005/8/layout/cycle8"/>
    <dgm:cxn modelId="{D14C6DA5-E4F9-484D-ACD3-32010FADFBB7}" type="presParOf" srcId="{DD2A55A9-187D-4C6B-82B7-E6F86F9FFA82}" destId="{BAD206F3-2A9F-4EEB-9A08-07DDFECC0BD0}" srcOrd="6" destOrd="0" presId="urn:microsoft.com/office/officeart/2005/8/layout/cycle8"/>
    <dgm:cxn modelId="{8A898F0B-6A00-4CDE-94F1-2D5E94ACF476}" type="presParOf" srcId="{DD2A55A9-187D-4C6B-82B7-E6F86F9FFA82}" destId="{92D71FAD-A616-4792-BF2F-AB77F98EE87A}" srcOrd="7" destOrd="0" presId="urn:microsoft.com/office/officeart/2005/8/layout/cycle8"/>
    <dgm:cxn modelId="{6834AFFE-114F-493A-AEBE-7FCDD0B2912D}" type="presParOf" srcId="{DD2A55A9-187D-4C6B-82B7-E6F86F9FFA82}" destId="{D2D8E9DC-515D-4742-BA68-DE3D3AF3E0F1}" srcOrd="8" destOrd="0" presId="urn:microsoft.com/office/officeart/2005/8/layout/cycle8"/>
    <dgm:cxn modelId="{23708EA9-F12C-42F3-B116-D58A54C6061B}" type="presParOf" srcId="{DD2A55A9-187D-4C6B-82B7-E6F86F9FFA82}" destId="{E03D3CDE-3F31-4A01-910D-04463DFA704F}" srcOrd="9" destOrd="0" presId="urn:microsoft.com/office/officeart/2005/8/layout/cycle8"/>
    <dgm:cxn modelId="{D035E627-9548-4C42-931F-C2921F6876CF}" type="presParOf" srcId="{DD2A55A9-187D-4C6B-82B7-E6F86F9FFA82}" destId="{BC2B0E96-AFA7-4B03-8215-72C5675CDBB4}" srcOrd="10" destOrd="0" presId="urn:microsoft.com/office/officeart/2005/8/layout/cycle8"/>
    <dgm:cxn modelId="{C5E7D366-FAC4-4FAC-B50A-2BCE6B4D4165}" type="presParOf" srcId="{DD2A55A9-187D-4C6B-82B7-E6F86F9FFA82}" destId="{6FFC9598-6EAA-4767-A536-AA9AE9C573AC}" srcOrd="11" destOrd="0" presId="urn:microsoft.com/office/officeart/2005/8/layout/cycle8"/>
    <dgm:cxn modelId="{D4D096B1-036E-4FD6-940D-648D5F0DBA8B}" type="presParOf" srcId="{DD2A55A9-187D-4C6B-82B7-E6F86F9FFA82}" destId="{A4CF47A1-4CFB-4C49-8DE0-69A7835CFF43}" srcOrd="12" destOrd="0" presId="urn:microsoft.com/office/officeart/2005/8/layout/cycle8"/>
    <dgm:cxn modelId="{CA2F2E25-F432-4043-A077-D18D8B525C2B}" type="presParOf" srcId="{DD2A55A9-187D-4C6B-82B7-E6F86F9FFA82}" destId="{EB24E0A9-8A22-4D74-9FC3-B8647180E3CC}" srcOrd="13" destOrd="0" presId="urn:microsoft.com/office/officeart/2005/8/layout/cycle8"/>
    <dgm:cxn modelId="{500695A9-45A4-4CC7-BBA1-F27709239E45}" type="presParOf" srcId="{DD2A55A9-187D-4C6B-82B7-E6F86F9FFA82}" destId="{F01B106E-32DC-4C1C-9436-F8ABD9B41670}" srcOrd="14" destOrd="0" presId="urn:microsoft.com/office/officeart/2005/8/layout/cycle8"/>
    <dgm:cxn modelId="{99306A93-C885-4926-B99B-D31754F659FA}" type="presParOf" srcId="{DD2A55A9-187D-4C6B-82B7-E6F86F9FFA82}" destId="{8F261A0F-0A4E-4C71-BE40-C1E75B7191FC}" srcOrd="15" destOrd="0" presId="urn:microsoft.com/office/officeart/2005/8/layout/cycle8"/>
    <dgm:cxn modelId="{06CD8121-A994-46EE-87D7-97096BF14B6A}" type="presParOf" srcId="{DD2A55A9-187D-4C6B-82B7-E6F86F9FFA82}" destId="{18D0555D-64A3-44F6-A18A-66145F12D8BE}" srcOrd="16" destOrd="0" presId="urn:microsoft.com/office/officeart/2005/8/layout/cycle8"/>
    <dgm:cxn modelId="{6EC14041-6245-4C88-8D1E-CA11914BC00E}" type="presParOf" srcId="{DD2A55A9-187D-4C6B-82B7-E6F86F9FFA82}" destId="{6CA5A341-4F39-42C7-86A8-520EF55E6B03}" srcOrd="17" destOrd="0" presId="urn:microsoft.com/office/officeart/2005/8/layout/cycle8"/>
    <dgm:cxn modelId="{7CF55932-2020-40EB-8656-1C92477480A7}" type="presParOf" srcId="{DD2A55A9-187D-4C6B-82B7-E6F86F9FFA82}" destId="{4B70AA08-F748-4725-8270-6333798513FC}" srcOrd="18" destOrd="0" presId="urn:microsoft.com/office/officeart/2005/8/layout/cycle8"/>
    <dgm:cxn modelId="{29F14241-1580-4EC1-8C3B-DD2FB93F616B}" type="presParOf" srcId="{DD2A55A9-187D-4C6B-82B7-E6F86F9FFA82}" destId="{5C270D94-9492-4278-8C14-8CF65F3D7037}" srcOrd="19" destOrd="0" presId="urn:microsoft.com/office/officeart/2005/8/layout/cycle8"/>
    <dgm:cxn modelId="{A08F750F-80D4-402B-82B5-29C35F52FABC}" type="presParOf" srcId="{DD2A55A9-187D-4C6B-82B7-E6F86F9FFA82}" destId="{CD85E126-A86B-44BD-B7CA-64F371B5559B}" srcOrd="20" destOrd="0" presId="urn:microsoft.com/office/officeart/2005/8/layout/cycle8"/>
    <dgm:cxn modelId="{7CC87A87-7E41-417B-BE02-DF0D6FFDFB66}" type="presParOf" srcId="{DD2A55A9-187D-4C6B-82B7-E6F86F9FFA82}" destId="{413F8AF1-AE38-4064-B935-D74979EB4907}" srcOrd="21" destOrd="0" presId="urn:microsoft.com/office/officeart/2005/8/layout/cycle8"/>
    <dgm:cxn modelId="{E26806D4-DF24-47B2-B760-B6D3DD11FA5E}" type="presParOf" srcId="{DD2A55A9-187D-4C6B-82B7-E6F86F9FFA82}" destId="{349DE0EC-C2ED-45BE-A00F-41DB849A4050}" srcOrd="22" destOrd="0" presId="urn:microsoft.com/office/officeart/2005/8/layout/cycle8"/>
    <dgm:cxn modelId="{E494BA6A-5EA0-496D-B1B6-85242697A5AB}" type="presParOf" srcId="{DD2A55A9-187D-4C6B-82B7-E6F86F9FFA82}" destId="{CF2F7031-AEB8-4599-BB7A-569800B76E69}" srcOrd="23" destOrd="0" presId="urn:microsoft.com/office/officeart/2005/8/layout/cycle8"/>
    <dgm:cxn modelId="{6FAF656A-1ED6-4682-A0AC-D71F4DC8A7E0}" type="presParOf" srcId="{DD2A55A9-187D-4C6B-82B7-E6F86F9FFA82}" destId="{FAD5404A-3F0E-4171-8A06-6C69BBE94C47}"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50DDF7E-F579-43B1-9EDE-0A1AA10459A3}" type="doc">
      <dgm:prSet loTypeId="urn:microsoft.com/office/officeart/2005/8/layout/cycle8" loCatId="cycle" qsTypeId="urn:microsoft.com/office/officeart/2005/8/quickstyle/simple1" qsCatId="simple" csTypeId="urn:microsoft.com/office/officeart/2005/8/colors/accent1_2" csCatId="accent1" phldr="1"/>
      <dgm:spPr/>
    </dgm:pt>
    <dgm:pt modelId="{71CCB85B-8CB3-4DC2-A3FD-868C72CB095B}">
      <dgm:prSet phldrT="[Text]"/>
      <dgm:spPr/>
      <dgm:t>
        <a:bodyPr/>
        <a:lstStyle/>
        <a:p>
          <a:r>
            <a:rPr lang="de-DE" dirty="0"/>
            <a:t>1. Tell </a:t>
          </a:r>
          <a:r>
            <a:rPr lang="de-DE" dirty="0" err="1"/>
            <a:t>your</a:t>
          </a:r>
          <a:r>
            <a:rPr lang="de-DE" dirty="0"/>
            <a:t> </a:t>
          </a:r>
          <a:r>
            <a:rPr lang="de-DE" dirty="0" err="1"/>
            <a:t>story</a:t>
          </a:r>
          <a:endParaRPr lang="de-DE" dirty="0"/>
        </a:p>
      </dgm:t>
    </dgm:pt>
    <dgm:pt modelId="{767C06B1-C6CE-438E-A066-A43E02D56DAD}" type="parTrans" cxnId="{DC095E6C-135A-4C43-8EE4-B19921B6103A}">
      <dgm:prSet/>
      <dgm:spPr/>
      <dgm:t>
        <a:bodyPr/>
        <a:lstStyle/>
        <a:p>
          <a:endParaRPr lang="de-DE"/>
        </a:p>
      </dgm:t>
    </dgm:pt>
    <dgm:pt modelId="{ADCB6CBE-5C27-4721-863E-14EE00D2CFD3}" type="sibTrans" cxnId="{DC095E6C-135A-4C43-8EE4-B19921B6103A}">
      <dgm:prSet/>
      <dgm:spPr/>
      <dgm:t>
        <a:bodyPr/>
        <a:lstStyle/>
        <a:p>
          <a:endParaRPr lang="de-DE"/>
        </a:p>
      </dgm:t>
    </dgm:pt>
    <dgm:pt modelId="{34DC4E3F-109B-4445-9410-B5440DCB6FF6}">
      <dgm:prSet phldrT="[Text]"/>
      <dgm:spPr/>
      <dgm:t>
        <a:bodyPr/>
        <a:lstStyle/>
        <a:p>
          <a:r>
            <a:rPr lang="de-DE" dirty="0"/>
            <a:t>2. Set a </a:t>
          </a:r>
          <a:r>
            <a:rPr lang="de-DE" dirty="0" err="1"/>
            <a:t>Realistic</a:t>
          </a:r>
          <a:r>
            <a:rPr lang="de-DE" dirty="0"/>
            <a:t> Goal</a:t>
          </a:r>
        </a:p>
      </dgm:t>
    </dgm:pt>
    <dgm:pt modelId="{C0242B3A-63FB-473E-BD60-41DFF326056B}" type="parTrans" cxnId="{5C620E9D-8935-4A7A-AC50-8154D6DAF1B3}">
      <dgm:prSet/>
      <dgm:spPr/>
      <dgm:t>
        <a:bodyPr/>
        <a:lstStyle/>
        <a:p>
          <a:endParaRPr lang="de-DE"/>
        </a:p>
      </dgm:t>
    </dgm:pt>
    <dgm:pt modelId="{64C456C5-0254-4713-8AE7-FBEEBAE4A07C}" type="sibTrans" cxnId="{5C620E9D-8935-4A7A-AC50-8154D6DAF1B3}">
      <dgm:prSet/>
      <dgm:spPr/>
      <dgm:t>
        <a:bodyPr/>
        <a:lstStyle/>
        <a:p>
          <a:endParaRPr lang="de-DE"/>
        </a:p>
      </dgm:t>
    </dgm:pt>
    <dgm:pt modelId="{655372DC-6BB7-46CE-AC7A-3BD0B92FD6BA}">
      <dgm:prSet phldrT="[Text]"/>
      <dgm:spPr/>
      <dgm:t>
        <a:bodyPr/>
        <a:lstStyle/>
        <a:p>
          <a:r>
            <a:rPr lang="de-DE" dirty="0"/>
            <a:t>3. </a:t>
          </a:r>
          <a:r>
            <a:rPr lang="de-DE" dirty="0" err="1"/>
            <a:t>Offer</a:t>
          </a:r>
          <a:r>
            <a:rPr lang="de-DE" dirty="0"/>
            <a:t> </a:t>
          </a:r>
          <a:r>
            <a:rPr lang="de-DE" dirty="0" err="1"/>
            <a:t>Engaging</a:t>
          </a:r>
          <a:r>
            <a:rPr lang="de-DE" dirty="0"/>
            <a:t> </a:t>
          </a:r>
          <a:r>
            <a:rPr lang="de-DE" dirty="0" err="1"/>
            <a:t>Rewards</a:t>
          </a:r>
          <a:endParaRPr lang="de-DE" dirty="0"/>
        </a:p>
      </dgm:t>
    </dgm:pt>
    <dgm:pt modelId="{DF137160-F95A-4556-9BB5-6EC17F2493D0}" type="parTrans" cxnId="{5CA1023A-D0EB-4FB8-97B6-4F571F10823D}">
      <dgm:prSet/>
      <dgm:spPr/>
      <dgm:t>
        <a:bodyPr/>
        <a:lstStyle/>
        <a:p>
          <a:endParaRPr lang="de-DE"/>
        </a:p>
      </dgm:t>
    </dgm:pt>
    <dgm:pt modelId="{DB761678-E3BC-4E61-9FA7-A3D5070E27C8}" type="sibTrans" cxnId="{5CA1023A-D0EB-4FB8-97B6-4F571F10823D}">
      <dgm:prSet/>
      <dgm:spPr/>
      <dgm:t>
        <a:bodyPr/>
        <a:lstStyle/>
        <a:p>
          <a:endParaRPr lang="de-DE"/>
        </a:p>
      </dgm:t>
    </dgm:pt>
    <dgm:pt modelId="{C3D145CD-1F17-4047-9E17-8DC098E7CC44}">
      <dgm:prSet phldrT="[Text]"/>
      <dgm:spPr/>
      <dgm:t>
        <a:bodyPr/>
        <a:lstStyle/>
        <a:p>
          <a:r>
            <a:rPr lang="de-DE" dirty="0"/>
            <a:t>4. </a:t>
          </a:r>
          <a:r>
            <a:rPr lang="de-DE" dirty="0" err="1"/>
            <a:t>Build</a:t>
          </a:r>
          <a:r>
            <a:rPr lang="de-DE" dirty="0"/>
            <a:t> a Community</a:t>
          </a:r>
        </a:p>
      </dgm:t>
    </dgm:pt>
    <dgm:pt modelId="{92C9CD33-790D-44F5-ACAD-FD7EFDDC8EB2}" type="parTrans" cxnId="{E17CE635-BA42-4D77-AE3D-1D11142F3683}">
      <dgm:prSet/>
      <dgm:spPr/>
      <dgm:t>
        <a:bodyPr/>
        <a:lstStyle/>
        <a:p>
          <a:endParaRPr lang="de-DE"/>
        </a:p>
      </dgm:t>
    </dgm:pt>
    <dgm:pt modelId="{D64AAF90-C2F5-4457-AF6E-3045922A9598}" type="sibTrans" cxnId="{E17CE635-BA42-4D77-AE3D-1D11142F3683}">
      <dgm:prSet/>
      <dgm:spPr/>
      <dgm:t>
        <a:bodyPr/>
        <a:lstStyle/>
        <a:p>
          <a:endParaRPr lang="de-DE"/>
        </a:p>
      </dgm:t>
    </dgm:pt>
    <dgm:pt modelId="{2E52DE74-F3AE-4E03-B5C1-C83BE301BA61}">
      <dgm:prSet phldrT="[Text]"/>
      <dgm:spPr/>
      <dgm:t>
        <a:bodyPr/>
        <a:lstStyle/>
        <a:p>
          <a:r>
            <a:rPr lang="de-DE" dirty="0"/>
            <a:t>5. Track Progress</a:t>
          </a:r>
        </a:p>
      </dgm:t>
    </dgm:pt>
    <dgm:pt modelId="{54FCDF00-1651-449A-BC83-13FBFDD677CF}" type="parTrans" cxnId="{156D093E-7018-4248-923E-126CFECE069D}">
      <dgm:prSet/>
      <dgm:spPr/>
      <dgm:t>
        <a:bodyPr/>
        <a:lstStyle/>
        <a:p>
          <a:endParaRPr lang="de-DE"/>
        </a:p>
      </dgm:t>
    </dgm:pt>
    <dgm:pt modelId="{6C41F55F-22BC-41F6-9FF1-F784B6501E0D}" type="sibTrans" cxnId="{156D093E-7018-4248-923E-126CFECE069D}">
      <dgm:prSet/>
      <dgm:spPr/>
      <dgm:t>
        <a:bodyPr/>
        <a:lstStyle/>
        <a:p>
          <a:endParaRPr lang="de-DE"/>
        </a:p>
      </dgm:t>
    </dgm:pt>
    <dgm:pt modelId="{DD2A55A9-187D-4C6B-82B7-E6F86F9FFA82}" type="pres">
      <dgm:prSet presAssocID="{A50DDF7E-F579-43B1-9EDE-0A1AA10459A3}" presName="compositeShape" presStyleCnt="0">
        <dgm:presLayoutVars>
          <dgm:chMax val="7"/>
          <dgm:dir/>
          <dgm:resizeHandles val="exact"/>
        </dgm:presLayoutVars>
      </dgm:prSet>
      <dgm:spPr/>
    </dgm:pt>
    <dgm:pt modelId="{A72E4D25-32A5-4DDD-86ED-03FFA194EC17}" type="pres">
      <dgm:prSet presAssocID="{A50DDF7E-F579-43B1-9EDE-0A1AA10459A3}" presName="wedge1" presStyleLbl="node1" presStyleIdx="0" presStyleCnt="5"/>
      <dgm:spPr/>
    </dgm:pt>
    <dgm:pt modelId="{60E1EBDB-B5DD-4EB2-8FEF-CA82144C3BD6}" type="pres">
      <dgm:prSet presAssocID="{A50DDF7E-F579-43B1-9EDE-0A1AA10459A3}" presName="dummy1a" presStyleCnt="0"/>
      <dgm:spPr/>
    </dgm:pt>
    <dgm:pt modelId="{C0A29215-866B-4492-A614-1D45BB86C326}" type="pres">
      <dgm:prSet presAssocID="{A50DDF7E-F579-43B1-9EDE-0A1AA10459A3}" presName="dummy1b" presStyleCnt="0"/>
      <dgm:spPr/>
    </dgm:pt>
    <dgm:pt modelId="{B709AFB9-1D30-4550-B170-F45D4056B9CF}" type="pres">
      <dgm:prSet presAssocID="{A50DDF7E-F579-43B1-9EDE-0A1AA10459A3}" presName="wedge1Tx" presStyleLbl="node1" presStyleIdx="0" presStyleCnt="5">
        <dgm:presLayoutVars>
          <dgm:chMax val="0"/>
          <dgm:chPref val="0"/>
          <dgm:bulletEnabled val="1"/>
        </dgm:presLayoutVars>
      </dgm:prSet>
      <dgm:spPr/>
    </dgm:pt>
    <dgm:pt modelId="{D8C25A20-B62E-428C-8119-3AD6E83FEB05}" type="pres">
      <dgm:prSet presAssocID="{A50DDF7E-F579-43B1-9EDE-0A1AA10459A3}" presName="wedge2" presStyleLbl="node1" presStyleIdx="1" presStyleCnt="5"/>
      <dgm:spPr/>
    </dgm:pt>
    <dgm:pt modelId="{12A4109E-6DB4-4D21-BEF4-0B81EDA98AFD}" type="pres">
      <dgm:prSet presAssocID="{A50DDF7E-F579-43B1-9EDE-0A1AA10459A3}" presName="dummy2a" presStyleCnt="0"/>
      <dgm:spPr/>
    </dgm:pt>
    <dgm:pt modelId="{BAD206F3-2A9F-4EEB-9A08-07DDFECC0BD0}" type="pres">
      <dgm:prSet presAssocID="{A50DDF7E-F579-43B1-9EDE-0A1AA10459A3}" presName="dummy2b" presStyleCnt="0"/>
      <dgm:spPr/>
    </dgm:pt>
    <dgm:pt modelId="{92D71FAD-A616-4792-BF2F-AB77F98EE87A}" type="pres">
      <dgm:prSet presAssocID="{A50DDF7E-F579-43B1-9EDE-0A1AA10459A3}" presName="wedge2Tx" presStyleLbl="node1" presStyleIdx="1" presStyleCnt="5">
        <dgm:presLayoutVars>
          <dgm:chMax val="0"/>
          <dgm:chPref val="0"/>
          <dgm:bulletEnabled val="1"/>
        </dgm:presLayoutVars>
      </dgm:prSet>
      <dgm:spPr/>
    </dgm:pt>
    <dgm:pt modelId="{D2D8E9DC-515D-4742-BA68-DE3D3AF3E0F1}" type="pres">
      <dgm:prSet presAssocID="{A50DDF7E-F579-43B1-9EDE-0A1AA10459A3}" presName="wedge3" presStyleLbl="node1" presStyleIdx="2" presStyleCnt="5"/>
      <dgm:spPr/>
    </dgm:pt>
    <dgm:pt modelId="{E03D3CDE-3F31-4A01-910D-04463DFA704F}" type="pres">
      <dgm:prSet presAssocID="{A50DDF7E-F579-43B1-9EDE-0A1AA10459A3}" presName="dummy3a" presStyleCnt="0"/>
      <dgm:spPr/>
    </dgm:pt>
    <dgm:pt modelId="{BC2B0E96-AFA7-4B03-8215-72C5675CDBB4}" type="pres">
      <dgm:prSet presAssocID="{A50DDF7E-F579-43B1-9EDE-0A1AA10459A3}" presName="dummy3b" presStyleCnt="0"/>
      <dgm:spPr/>
    </dgm:pt>
    <dgm:pt modelId="{6FFC9598-6EAA-4767-A536-AA9AE9C573AC}" type="pres">
      <dgm:prSet presAssocID="{A50DDF7E-F579-43B1-9EDE-0A1AA10459A3}" presName="wedge3Tx" presStyleLbl="node1" presStyleIdx="2" presStyleCnt="5">
        <dgm:presLayoutVars>
          <dgm:chMax val="0"/>
          <dgm:chPref val="0"/>
          <dgm:bulletEnabled val="1"/>
        </dgm:presLayoutVars>
      </dgm:prSet>
      <dgm:spPr/>
    </dgm:pt>
    <dgm:pt modelId="{A4CF47A1-4CFB-4C49-8DE0-69A7835CFF43}" type="pres">
      <dgm:prSet presAssocID="{A50DDF7E-F579-43B1-9EDE-0A1AA10459A3}" presName="wedge4" presStyleLbl="node1" presStyleIdx="3" presStyleCnt="5"/>
      <dgm:spPr/>
    </dgm:pt>
    <dgm:pt modelId="{EB24E0A9-8A22-4D74-9FC3-B8647180E3CC}" type="pres">
      <dgm:prSet presAssocID="{A50DDF7E-F579-43B1-9EDE-0A1AA10459A3}" presName="dummy4a" presStyleCnt="0"/>
      <dgm:spPr/>
    </dgm:pt>
    <dgm:pt modelId="{F01B106E-32DC-4C1C-9436-F8ABD9B41670}" type="pres">
      <dgm:prSet presAssocID="{A50DDF7E-F579-43B1-9EDE-0A1AA10459A3}" presName="dummy4b" presStyleCnt="0"/>
      <dgm:spPr/>
    </dgm:pt>
    <dgm:pt modelId="{8F261A0F-0A4E-4C71-BE40-C1E75B7191FC}" type="pres">
      <dgm:prSet presAssocID="{A50DDF7E-F579-43B1-9EDE-0A1AA10459A3}" presName="wedge4Tx" presStyleLbl="node1" presStyleIdx="3" presStyleCnt="5">
        <dgm:presLayoutVars>
          <dgm:chMax val="0"/>
          <dgm:chPref val="0"/>
          <dgm:bulletEnabled val="1"/>
        </dgm:presLayoutVars>
      </dgm:prSet>
      <dgm:spPr/>
    </dgm:pt>
    <dgm:pt modelId="{18D0555D-64A3-44F6-A18A-66145F12D8BE}" type="pres">
      <dgm:prSet presAssocID="{A50DDF7E-F579-43B1-9EDE-0A1AA10459A3}" presName="wedge5" presStyleLbl="node1" presStyleIdx="4" presStyleCnt="5"/>
      <dgm:spPr/>
    </dgm:pt>
    <dgm:pt modelId="{6CA5A341-4F39-42C7-86A8-520EF55E6B03}" type="pres">
      <dgm:prSet presAssocID="{A50DDF7E-F579-43B1-9EDE-0A1AA10459A3}" presName="dummy5a" presStyleCnt="0"/>
      <dgm:spPr/>
    </dgm:pt>
    <dgm:pt modelId="{4B70AA08-F748-4725-8270-6333798513FC}" type="pres">
      <dgm:prSet presAssocID="{A50DDF7E-F579-43B1-9EDE-0A1AA10459A3}" presName="dummy5b" presStyleCnt="0"/>
      <dgm:spPr/>
    </dgm:pt>
    <dgm:pt modelId="{5C270D94-9492-4278-8C14-8CF65F3D7037}" type="pres">
      <dgm:prSet presAssocID="{A50DDF7E-F579-43B1-9EDE-0A1AA10459A3}" presName="wedge5Tx" presStyleLbl="node1" presStyleIdx="4" presStyleCnt="5">
        <dgm:presLayoutVars>
          <dgm:chMax val="0"/>
          <dgm:chPref val="0"/>
          <dgm:bulletEnabled val="1"/>
        </dgm:presLayoutVars>
      </dgm:prSet>
      <dgm:spPr/>
    </dgm:pt>
    <dgm:pt modelId="{CD85E126-A86B-44BD-B7CA-64F371B5559B}" type="pres">
      <dgm:prSet presAssocID="{ADCB6CBE-5C27-4721-863E-14EE00D2CFD3}" presName="arrowWedge1" presStyleLbl="fgSibTrans2D1" presStyleIdx="0" presStyleCnt="5"/>
      <dgm:spPr/>
    </dgm:pt>
    <dgm:pt modelId="{413F8AF1-AE38-4064-B935-D74979EB4907}" type="pres">
      <dgm:prSet presAssocID="{64C456C5-0254-4713-8AE7-FBEEBAE4A07C}" presName="arrowWedge2" presStyleLbl="fgSibTrans2D1" presStyleIdx="1" presStyleCnt="5"/>
      <dgm:spPr/>
    </dgm:pt>
    <dgm:pt modelId="{349DE0EC-C2ED-45BE-A00F-41DB849A4050}" type="pres">
      <dgm:prSet presAssocID="{DB761678-E3BC-4E61-9FA7-A3D5070E27C8}" presName="arrowWedge3" presStyleLbl="fgSibTrans2D1" presStyleIdx="2" presStyleCnt="5"/>
      <dgm:spPr/>
    </dgm:pt>
    <dgm:pt modelId="{CF2F7031-AEB8-4599-BB7A-569800B76E69}" type="pres">
      <dgm:prSet presAssocID="{D64AAF90-C2F5-4457-AF6E-3045922A9598}" presName="arrowWedge4" presStyleLbl="fgSibTrans2D1" presStyleIdx="3" presStyleCnt="5"/>
      <dgm:spPr/>
    </dgm:pt>
    <dgm:pt modelId="{FAD5404A-3F0E-4171-8A06-6C69BBE94C47}" type="pres">
      <dgm:prSet presAssocID="{6C41F55F-22BC-41F6-9FF1-F784B6501E0D}" presName="arrowWedge5" presStyleLbl="fgSibTrans2D1" presStyleIdx="4" presStyleCnt="5"/>
      <dgm:spPr/>
    </dgm:pt>
  </dgm:ptLst>
  <dgm:cxnLst>
    <dgm:cxn modelId="{C42B5E04-9CE3-4347-AABF-D95198C9AC14}" type="presOf" srcId="{34DC4E3F-109B-4445-9410-B5440DCB6FF6}" destId="{92D71FAD-A616-4792-BF2F-AB77F98EE87A}" srcOrd="1" destOrd="0" presId="urn:microsoft.com/office/officeart/2005/8/layout/cycle8"/>
    <dgm:cxn modelId="{47473D1D-8E36-46D6-AA03-8A60EFAF7CD9}" type="presOf" srcId="{C3D145CD-1F17-4047-9E17-8DC098E7CC44}" destId="{A4CF47A1-4CFB-4C49-8DE0-69A7835CFF43}" srcOrd="0" destOrd="0" presId="urn:microsoft.com/office/officeart/2005/8/layout/cycle8"/>
    <dgm:cxn modelId="{AA8CAE2A-ECC9-45B8-B21D-0244EE0ED208}" type="presOf" srcId="{71CCB85B-8CB3-4DC2-A3FD-868C72CB095B}" destId="{B709AFB9-1D30-4550-B170-F45D4056B9CF}" srcOrd="1" destOrd="0" presId="urn:microsoft.com/office/officeart/2005/8/layout/cycle8"/>
    <dgm:cxn modelId="{E17CE635-BA42-4D77-AE3D-1D11142F3683}" srcId="{A50DDF7E-F579-43B1-9EDE-0A1AA10459A3}" destId="{C3D145CD-1F17-4047-9E17-8DC098E7CC44}" srcOrd="3" destOrd="0" parTransId="{92C9CD33-790D-44F5-ACAD-FD7EFDDC8EB2}" sibTransId="{D64AAF90-C2F5-4457-AF6E-3045922A9598}"/>
    <dgm:cxn modelId="{5CA1023A-D0EB-4FB8-97B6-4F571F10823D}" srcId="{A50DDF7E-F579-43B1-9EDE-0A1AA10459A3}" destId="{655372DC-6BB7-46CE-AC7A-3BD0B92FD6BA}" srcOrd="2" destOrd="0" parTransId="{DF137160-F95A-4556-9BB5-6EC17F2493D0}" sibTransId="{DB761678-E3BC-4E61-9FA7-A3D5070E27C8}"/>
    <dgm:cxn modelId="{156D093E-7018-4248-923E-126CFECE069D}" srcId="{A50DDF7E-F579-43B1-9EDE-0A1AA10459A3}" destId="{2E52DE74-F3AE-4E03-B5C1-C83BE301BA61}" srcOrd="4" destOrd="0" parTransId="{54FCDF00-1651-449A-BC83-13FBFDD677CF}" sibTransId="{6C41F55F-22BC-41F6-9FF1-F784B6501E0D}"/>
    <dgm:cxn modelId="{80D46A61-2942-4D95-AD0B-00C247ACED8C}" type="presOf" srcId="{34DC4E3F-109B-4445-9410-B5440DCB6FF6}" destId="{D8C25A20-B62E-428C-8119-3AD6E83FEB05}" srcOrd="0" destOrd="0" presId="urn:microsoft.com/office/officeart/2005/8/layout/cycle8"/>
    <dgm:cxn modelId="{CB668A44-9250-4DAE-8101-73F327CFB93B}" type="presOf" srcId="{2E52DE74-F3AE-4E03-B5C1-C83BE301BA61}" destId="{5C270D94-9492-4278-8C14-8CF65F3D7037}" srcOrd="1" destOrd="0" presId="urn:microsoft.com/office/officeart/2005/8/layout/cycle8"/>
    <dgm:cxn modelId="{58956045-0CF5-48FD-A546-BB850FB4DDAE}" type="presOf" srcId="{71CCB85B-8CB3-4DC2-A3FD-868C72CB095B}" destId="{A72E4D25-32A5-4DDD-86ED-03FFA194EC17}" srcOrd="0" destOrd="0" presId="urn:microsoft.com/office/officeart/2005/8/layout/cycle8"/>
    <dgm:cxn modelId="{DC095E6C-135A-4C43-8EE4-B19921B6103A}" srcId="{A50DDF7E-F579-43B1-9EDE-0A1AA10459A3}" destId="{71CCB85B-8CB3-4DC2-A3FD-868C72CB095B}" srcOrd="0" destOrd="0" parTransId="{767C06B1-C6CE-438E-A066-A43E02D56DAD}" sibTransId="{ADCB6CBE-5C27-4721-863E-14EE00D2CFD3}"/>
    <dgm:cxn modelId="{3714BD78-27FA-46AF-85FB-360B3814DCDA}" type="presOf" srcId="{2E52DE74-F3AE-4E03-B5C1-C83BE301BA61}" destId="{18D0555D-64A3-44F6-A18A-66145F12D8BE}" srcOrd="0" destOrd="0" presId="urn:microsoft.com/office/officeart/2005/8/layout/cycle8"/>
    <dgm:cxn modelId="{DCDC938A-F251-43E8-B5F9-C505B51F4D5B}" type="presOf" srcId="{655372DC-6BB7-46CE-AC7A-3BD0B92FD6BA}" destId="{D2D8E9DC-515D-4742-BA68-DE3D3AF3E0F1}" srcOrd="0" destOrd="0" presId="urn:microsoft.com/office/officeart/2005/8/layout/cycle8"/>
    <dgm:cxn modelId="{5C620E9D-8935-4A7A-AC50-8154D6DAF1B3}" srcId="{A50DDF7E-F579-43B1-9EDE-0A1AA10459A3}" destId="{34DC4E3F-109B-4445-9410-B5440DCB6FF6}" srcOrd="1" destOrd="0" parTransId="{C0242B3A-63FB-473E-BD60-41DFF326056B}" sibTransId="{64C456C5-0254-4713-8AE7-FBEEBAE4A07C}"/>
    <dgm:cxn modelId="{6FC4AFBD-F059-4DC3-BB13-91F2A02C35B3}" type="presOf" srcId="{C3D145CD-1F17-4047-9E17-8DC098E7CC44}" destId="{8F261A0F-0A4E-4C71-BE40-C1E75B7191FC}" srcOrd="1" destOrd="0" presId="urn:microsoft.com/office/officeart/2005/8/layout/cycle8"/>
    <dgm:cxn modelId="{3E0F77F1-85FA-41ED-B642-94237249415C}" type="presOf" srcId="{655372DC-6BB7-46CE-AC7A-3BD0B92FD6BA}" destId="{6FFC9598-6EAA-4767-A536-AA9AE9C573AC}" srcOrd="1" destOrd="0" presId="urn:microsoft.com/office/officeart/2005/8/layout/cycle8"/>
    <dgm:cxn modelId="{81F9D2F1-99A5-4D7E-BEDF-4F09186EF012}" type="presOf" srcId="{A50DDF7E-F579-43B1-9EDE-0A1AA10459A3}" destId="{DD2A55A9-187D-4C6B-82B7-E6F86F9FFA82}" srcOrd="0" destOrd="0" presId="urn:microsoft.com/office/officeart/2005/8/layout/cycle8"/>
    <dgm:cxn modelId="{3DBB4085-DBC2-4B41-AE89-F7FBE9291284}" type="presParOf" srcId="{DD2A55A9-187D-4C6B-82B7-E6F86F9FFA82}" destId="{A72E4D25-32A5-4DDD-86ED-03FFA194EC17}" srcOrd="0" destOrd="0" presId="urn:microsoft.com/office/officeart/2005/8/layout/cycle8"/>
    <dgm:cxn modelId="{4C61BB38-D21F-4F91-9BB7-BB514904E966}" type="presParOf" srcId="{DD2A55A9-187D-4C6B-82B7-E6F86F9FFA82}" destId="{60E1EBDB-B5DD-4EB2-8FEF-CA82144C3BD6}" srcOrd="1" destOrd="0" presId="urn:microsoft.com/office/officeart/2005/8/layout/cycle8"/>
    <dgm:cxn modelId="{0DD5EAB6-944E-42D1-A252-8888C615FF2A}" type="presParOf" srcId="{DD2A55A9-187D-4C6B-82B7-E6F86F9FFA82}" destId="{C0A29215-866B-4492-A614-1D45BB86C326}" srcOrd="2" destOrd="0" presId="urn:microsoft.com/office/officeart/2005/8/layout/cycle8"/>
    <dgm:cxn modelId="{96034F38-C859-4A90-A2D2-7ADBC2903072}" type="presParOf" srcId="{DD2A55A9-187D-4C6B-82B7-E6F86F9FFA82}" destId="{B709AFB9-1D30-4550-B170-F45D4056B9CF}" srcOrd="3" destOrd="0" presId="urn:microsoft.com/office/officeart/2005/8/layout/cycle8"/>
    <dgm:cxn modelId="{E93074FB-9036-4CF6-AC3A-EE262D4EE117}" type="presParOf" srcId="{DD2A55A9-187D-4C6B-82B7-E6F86F9FFA82}" destId="{D8C25A20-B62E-428C-8119-3AD6E83FEB05}" srcOrd="4" destOrd="0" presId="urn:microsoft.com/office/officeart/2005/8/layout/cycle8"/>
    <dgm:cxn modelId="{93987F83-D6BD-4D4B-A753-F7B2FCC7D278}" type="presParOf" srcId="{DD2A55A9-187D-4C6B-82B7-E6F86F9FFA82}" destId="{12A4109E-6DB4-4D21-BEF4-0B81EDA98AFD}" srcOrd="5" destOrd="0" presId="urn:microsoft.com/office/officeart/2005/8/layout/cycle8"/>
    <dgm:cxn modelId="{D14C6DA5-E4F9-484D-ACD3-32010FADFBB7}" type="presParOf" srcId="{DD2A55A9-187D-4C6B-82B7-E6F86F9FFA82}" destId="{BAD206F3-2A9F-4EEB-9A08-07DDFECC0BD0}" srcOrd="6" destOrd="0" presId="urn:microsoft.com/office/officeart/2005/8/layout/cycle8"/>
    <dgm:cxn modelId="{8A898F0B-6A00-4CDE-94F1-2D5E94ACF476}" type="presParOf" srcId="{DD2A55A9-187D-4C6B-82B7-E6F86F9FFA82}" destId="{92D71FAD-A616-4792-BF2F-AB77F98EE87A}" srcOrd="7" destOrd="0" presId="urn:microsoft.com/office/officeart/2005/8/layout/cycle8"/>
    <dgm:cxn modelId="{6834AFFE-114F-493A-AEBE-7FCDD0B2912D}" type="presParOf" srcId="{DD2A55A9-187D-4C6B-82B7-E6F86F9FFA82}" destId="{D2D8E9DC-515D-4742-BA68-DE3D3AF3E0F1}" srcOrd="8" destOrd="0" presId="urn:microsoft.com/office/officeart/2005/8/layout/cycle8"/>
    <dgm:cxn modelId="{23708EA9-F12C-42F3-B116-D58A54C6061B}" type="presParOf" srcId="{DD2A55A9-187D-4C6B-82B7-E6F86F9FFA82}" destId="{E03D3CDE-3F31-4A01-910D-04463DFA704F}" srcOrd="9" destOrd="0" presId="urn:microsoft.com/office/officeart/2005/8/layout/cycle8"/>
    <dgm:cxn modelId="{D035E627-9548-4C42-931F-C2921F6876CF}" type="presParOf" srcId="{DD2A55A9-187D-4C6B-82B7-E6F86F9FFA82}" destId="{BC2B0E96-AFA7-4B03-8215-72C5675CDBB4}" srcOrd="10" destOrd="0" presId="urn:microsoft.com/office/officeart/2005/8/layout/cycle8"/>
    <dgm:cxn modelId="{C5E7D366-FAC4-4FAC-B50A-2BCE6B4D4165}" type="presParOf" srcId="{DD2A55A9-187D-4C6B-82B7-E6F86F9FFA82}" destId="{6FFC9598-6EAA-4767-A536-AA9AE9C573AC}" srcOrd="11" destOrd="0" presId="urn:microsoft.com/office/officeart/2005/8/layout/cycle8"/>
    <dgm:cxn modelId="{D4D096B1-036E-4FD6-940D-648D5F0DBA8B}" type="presParOf" srcId="{DD2A55A9-187D-4C6B-82B7-E6F86F9FFA82}" destId="{A4CF47A1-4CFB-4C49-8DE0-69A7835CFF43}" srcOrd="12" destOrd="0" presId="urn:microsoft.com/office/officeart/2005/8/layout/cycle8"/>
    <dgm:cxn modelId="{CA2F2E25-F432-4043-A077-D18D8B525C2B}" type="presParOf" srcId="{DD2A55A9-187D-4C6B-82B7-E6F86F9FFA82}" destId="{EB24E0A9-8A22-4D74-9FC3-B8647180E3CC}" srcOrd="13" destOrd="0" presId="urn:microsoft.com/office/officeart/2005/8/layout/cycle8"/>
    <dgm:cxn modelId="{500695A9-45A4-4CC7-BBA1-F27709239E45}" type="presParOf" srcId="{DD2A55A9-187D-4C6B-82B7-E6F86F9FFA82}" destId="{F01B106E-32DC-4C1C-9436-F8ABD9B41670}" srcOrd="14" destOrd="0" presId="urn:microsoft.com/office/officeart/2005/8/layout/cycle8"/>
    <dgm:cxn modelId="{99306A93-C885-4926-B99B-D31754F659FA}" type="presParOf" srcId="{DD2A55A9-187D-4C6B-82B7-E6F86F9FFA82}" destId="{8F261A0F-0A4E-4C71-BE40-C1E75B7191FC}" srcOrd="15" destOrd="0" presId="urn:microsoft.com/office/officeart/2005/8/layout/cycle8"/>
    <dgm:cxn modelId="{06CD8121-A994-46EE-87D7-97096BF14B6A}" type="presParOf" srcId="{DD2A55A9-187D-4C6B-82B7-E6F86F9FFA82}" destId="{18D0555D-64A3-44F6-A18A-66145F12D8BE}" srcOrd="16" destOrd="0" presId="urn:microsoft.com/office/officeart/2005/8/layout/cycle8"/>
    <dgm:cxn modelId="{6EC14041-6245-4C88-8D1E-CA11914BC00E}" type="presParOf" srcId="{DD2A55A9-187D-4C6B-82B7-E6F86F9FFA82}" destId="{6CA5A341-4F39-42C7-86A8-520EF55E6B03}" srcOrd="17" destOrd="0" presId="urn:microsoft.com/office/officeart/2005/8/layout/cycle8"/>
    <dgm:cxn modelId="{7CF55932-2020-40EB-8656-1C92477480A7}" type="presParOf" srcId="{DD2A55A9-187D-4C6B-82B7-E6F86F9FFA82}" destId="{4B70AA08-F748-4725-8270-6333798513FC}" srcOrd="18" destOrd="0" presId="urn:microsoft.com/office/officeart/2005/8/layout/cycle8"/>
    <dgm:cxn modelId="{29F14241-1580-4EC1-8C3B-DD2FB93F616B}" type="presParOf" srcId="{DD2A55A9-187D-4C6B-82B7-E6F86F9FFA82}" destId="{5C270D94-9492-4278-8C14-8CF65F3D7037}" srcOrd="19" destOrd="0" presId="urn:microsoft.com/office/officeart/2005/8/layout/cycle8"/>
    <dgm:cxn modelId="{A08F750F-80D4-402B-82B5-29C35F52FABC}" type="presParOf" srcId="{DD2A55A9-187D-4C6B-82B7-E6F86F9FFA82}" destId="{CD85E126-A86B-44BD-B7CA-64F371B5559B}" srcOrd="20" destOrd="0" presId="urn:microsoft.com/office/officeart/2005/8/layout/cycle8"/>
    <dgm:cxn modelId="{7CC87A87-7E41-417B-BE02-DF0D6FFDFB66}" type="presParOf" srcId="{DD2A55A9-187D-4C6B-82B7-E6F86F9FFA82}" destId="{413F8AF1-AE38-4064-B935-D74979EB4907}" srcOrd="21" destOrd="0" presId="urn:microsoft.com/office/officeart/2005/8/layout/cycle8"/>
    <dgm:cxn modelId="{E26806D4-DF24-47B2-B760-B6D3DD11FA5E}" type="presParOf" srcId="{DD2A55A9-187D-4C6B-82B7-E6F86F9FFA82}" destId="{349DE0EC-C2ED-45BE-A00F-41DB849A4050}" srcOrd="22" destOrd="0" presId="urn:microsoft.com/office/officeart/2005/8/layout/cycle8"/>
    <dgm:cxn modelId="{E494BA6A-5EA0-496D-B1B6-85242697A5AB}" type="presParOf" srcId="{DD2A55A9-187D-4C6B-82B7-E6F86F9FFA82}" destId="{CF2F7031-AEB8-4599-BB7A-569800B76E69}" srcOrd="23" destOrd="0" presId="urn:microsoft.com/office/officeart/2005/8/layout/cycle8"/>
    <dgm:cxn modelId="{6FAF656A-1ED6-4682-A0AC-D71F4DC8A7E0}" type="presParOf" srcId="{DD2A55A9-187D-4C6B-82B7-E6F86F9FFA82}" destId="{FAD5404A-3F0E-4171-8A06-6C69BBE94C47}"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87ABA2E-6ABA-433E-8B30-F7C26E27DF3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de-DE"/>
        </a:p>
      </dgm:t>
    </dgm:pt>
    <dgm:pt modelId="{9EC495DF-7899-4C87-B945-2AFBBBE02372}">
      <dgm:prSet phldrT="[Text]"/>
      <dgm:spPr/>
      <dgm:t>
        <a:bodyPr/>
        <a:lstStyle/>
        <a:p>
          <a:r>
            <a:rPr lang="de-DE" dirty="0"/>
            <a:t>1. Ein Budget erstellen</a:t>
          </a:r>
        </a:p>
      </dgm:t>
    </dgm:pt>
    <dgm:pt modelId="{621FB35D-88B3-4E59-99AB-1FA9354ABCF8}" type="parTrans" cxnId="{DE538990-A1F5-4132-830F-F1B41526CBFF}">
      <dgm:prSet/>
      <dgm:spPr/>
      <dgm:t>
        <a:bodyPr/>
        <a:lstStyle/>
        <a:p>
          <a:endParaRPr lang="de-DE"/>
        </a:p>
      </dgm:t>
    </dgm:pt>
    <dgm:pt modelId="{2E63E38D-23B3-4CAC-B34F-6CEF51C2E6FE}" type="sibTrans" cxnId="{DE538990-A1F5-4132-830F-F1B41526CBFF}">
      <dgm:prSet/>
      <dgm:spPr/>
      <dgm:t>
        <a:bodyPr/>
        <a:lstStyle/>
        <a:p>
          <a:endParaRPr lang="de-DE"/>
        </a:p>
      </dgm:t>
    </dgm:pt>
    <dgm:pt modelId="{40BD9EA8-2BF2-41DF-8E28-A3A29658518D}">
      <dgm:prSet phldrT="[Text]" custT="1"/>
      <dgm:spPr/>
      <dgm:t>
        <a:bodyPr/>
        <a:lstStyle/>
        <a:p>
          <a:pPr marL="0" indent="0">
            <a:buNone/>
            <a:tabLst/>
          </a:pPr>
          <a:r>
            <a:rPr lang="de-DE" sz="1200" dirty="0"/>
            <a:t>Definiere klare Budgets für einzelne Bereiche (z.B. Marketing, Betrieb, Produktentwicklung und Personal)</a:t>
          </a:r>
        </a:p>
      </dgm:t>
    </dgm:pt>
    <dgm:pt modelId="{31108663-D026-4722-B5FC-71B26AB032C3}" type="parTrans" cxnId="{7AA5D3FF-D843-4B00-B947-CA05B678C9EC}">
      <dgm:prSet/>
      <dgm:spPr/>
      <dgm:t>
        <a:bodyPr/>
        <a:lstStyle/>
        <a:p>
          <a:endParaRPr lang="de-DE"/>
        </a:p>
      </dgm:t>
    </dgm:pt>
    <dgm:pt modelId="{034F955F-322A-499D-A290-EA349E36CF58}" type="sibTrans" cxnId="{7AA5D3FF-D843-4B00-B947-CA05B678C9EC}">
      <dgm:prSet/>
      <dgm:spPr/>
      <dgm:t>
        <a:bodyPr/>
        <a:lstStyle/>
        <a:p>
          <a:endParaRPr lang="de-DE"/>
        </a:p>
      </dgm:t>
    </dgm:pt>
    <dgm:pt modelId="{729D5F30-B674-4748-873F-E83E72FBC616}">
      <dgm:prSet phldrT="[Text]"/>
      <dgm:spPr/>
      <dgm:t>
        <a:bodyPr/>
        <a:lstStyle/>
        <a:p>
          <a:pPr marL="0" indent="0">
            <a:buNone/>
          </a:pPr>
          <a:r>
            <a:rPr lang="de-DE" dirty="0"/>
            <a:t>2. Cash-Flow überwachen</a:t>
          </a:r>
        </a:p>
      </dgm:t>
    </dgm:pt>
    <dgm:pt modelId="{DE2D8960-C69D-4B37-A7C0-A0748F18E3C2}" type="parTrans" cxnId="{EB2514F1-428F-4E06-83AA-C809F52D22CE}">
      <dgm:prSet/>
      <dgm:spPr/>
      <dgm:t>
        <a:bodyPr/>
        <a:lstStyle/>
        <a:p>
          <a:endParaRPr lang="de-DE"/>
        </a:p>
      </dgm:t>
    </dgm:pt>
    <dgm:pt modelId="{FA50DB96-85F5-4FA9-9B7A-1330C0A41DB5}" type="sibTrans" cxnId="{EB2514F1-428F-4E06-83AA-C809F52D22CE}">
      <dgm:prSet/>
      <dgm:spPr/>
      <dgm:t>
        <a:bodyPr/>
        <a:lstStyle/>
        <a:p>
          <a:endParaRPr lang="de-DE"/>
        </a:p>
      </dgm:t>
    </dgm:pt>
    <dgm:pt modelId="{173C43A9-076C-4694-B85F-7DBCD0CA5786}">
      <dgm:prSet phldrT="[Text]" custT="1"/>
      <dgm:spPr/>
      <dgm:t>
        <a:bodyPr/>
        <a:lstStyle/>
        <a:p>
          <a:pPr marL="0" indent="0" algn="r">
            <a:buNone/>
          </a:pPr>
          <a:r>
            <a:rPr lang="de-DE" sz="1200" dirty="0"/>
            <a:t>Überwache regelmäßig die Liquidität, um sicherzustellen, dass das Unternehmen jederzeit zahlungsfähig bleibst.</a:t>
          </a:r>
        </a:p>
      </dgm:t>
    </dgm:pt>
    <dgm:pt modelId="{43E04EFC-01B7-4807-9C50-E4CC28A0476C}" type="parTrans" cxnId="{E8E50482-4E60-475D-9E3B-F05AB72EDC16}">
      <dgm:prSet/>
      <dgm:spPr/>
      <dgm:t>
        <a:bodyPr/>
        <a:lstStyle/>
        <a:p>
          <a:endParaRPr lang="de-DE"/>
        </a:p>
      </dgm:t>
    </dgm:pt>
    <dgm:pt modelId="{16196155-2495-48C5-B412-36E1EB398FBD}" type="sibTrans" cxnId="{E8E50482-4E60-475D-9E3B-F05AB72EDC16}">
      <dgm:prSet/>
      <dgm:spPr/>
      <dgm:t>
        <a:bodyPr/>
        <a:lstStyle/>
        <a:p>
          <a:endParaRPr lang="de-DE"/>
        </a:p>
      </dgm:t>
    </dgm:pt>
    <dgm:pt modelId="{CEEAE520-9254-43D7-A1B7-F4C35C7ECC01}">
      <dgm:prSet phldrT="[Text]"/>
      <dgm:spPr/>
      <dgm:t>
        <a:bodyPr/>
        <a:lstStyle/>
        <a:p>
          <a:pPr marL="0" indent="0">
            <a:buNone/>
          </a:pPr>
          <a:r>
            <a:rPr lang="de-DE" dirty="0"/>
            <a:t>3. Kennzahlen verfolgen</a:t>
          </a:r>
        </a:p>
      </dgm:t>
    </dgm:pt>
    <dgm:pt modelId="{59303703-6746-4655-992E-F1FBC4D17083}" type="parTrans" cxnId="{201C4956-D4FC-4396-9DC9-AA367722242E}">
      <dgm:prSet/>
      <dgm:spPr/>
      <dgm:t>
        <a:bodyPr/>
        <a:lstStyle/>
        <a:p>
          <a:endParaRPr lang="de-DE"/>
        </a:p>
      </dgm:t>
    </dgm:pt>
    <dgm:pt modelId="{135F33B1-C49C-4261-B6ED-F189C7187429}" type="sibTrans" cxnId="{201C4956-D4FC-4396-9DC9-AA367722242E}">
      <dgm:prSet/>
      <dgm:spPr/>
      <dgm:t>
        <a:bodyPr/>
        <a:lstStyle/>
        <a:p>
          <a:endParaRPr lang="de-DE"/>
        </a:p>
      </dgm:t>
    </dgm:pt>
    <dgm:pt modelId="{29C2F96F-1D1E-415A-9FE5-BDA8FAD8775B}">
      <dgm:prSet phldrT="[Text]" custT="1"/>
      <dgm:spPr/>
      <dgm:t>
        <a:bodyPr/>
        <a:lstStyle/>
        <a:p>
          <a:pPr marL="0" indent="0" algn="r">
            <a:buNone/>
          </a:pPr>
          <a:r>
            <a:rPr lang="de-DE" sz="1200" dirty="0"/>
            <a:t>Überprüfe regelmäßig wichtige Kennzahlen wie Umsatzwachstum, Gewinnmargen oder Kosten für die Akquisition von Kunden.</a:t>
          </a:r>
        </a:p>
      </dgm:t>
    </dgm:pt>
    <dgm:pt modelId="{926123CC-A2E2-483E-99AF-6835B894F1E2}" type="parTrans" cxnId="{343190E5-B7F2-4287-839C-7A78CE73D7C8}">
      <dgm:prSet/>
      <dgm:spPr/>
      <dgm:t>
        <a:bodyPr/>
        <a:lstStyle/>
        <a:p>
          <a:endParaRPr lang="de-DE"/>
        </a:p>
      </dgm:t>
    </dgm:pt>
    <dgm:pt modelId="{7B654F71-081E-4C05-9613-9F37D6324A49}" type="sibTrans" cxnId="{343190E5-B7F2-4287-839C-7A78CE73D7C8}">
      <dgm:prSet/>
      <dgm:spPr/>
      <dgm:t>
        <a:bodyPr/>
        <a:lstStyle/>
        <a:p>
          <a:endParaRPr lang="de-DE"/>
        </a:p>
      </dgm:t>
    </dgm:pt>
    <dgm:pt modelId="{7E027E2C-8BFC-4B47-B062-9421265F32E0}">
      <dgm:prSet phldrT="[Text]"/>
      <dgm:spPr/>
      <dgm:t>
        <a:bodyPr/>
        <a:lstStyle/>
        <a:p>
          <a:pPr marL="0" indent="0">
            <a:buNone/>
          </a:pPr>
          <a:r>
            <a:rPr lang="de-DE" dirty="0"/>
            <a:t>4. </a:t>
          </a:r>
          <a:r>
            <a:rPr lang="de-DE" dirty="0" err="1"/>
            <a:t>Zukünftie</a:t>
          </a:r>
          <a:r>
            <a:rPr lang="de-DE" dirty="0"/>
            <a:t> Finanzierungen vorbereiten</a:t>
          </a:r>
        </a:p>
      </dgm:t>
    </dgm:pt>
    <dgm:pt modelId="{B11B2047-428F-409D-A84B-9C9EB667CEB6}" type="parTrans" cxnId="{BFE4E96B-E8F1-4178-84CD-A85C29C50412}">
      <dgm:prSet/>
      <dgm:spPr/>
      <dgm:t>
        <a:bodyPr/>
        <a:lstStyle/>
        <a:p>
          <a:endParaRPr lang="de-DE"/>
        </a:p>
      </dgm:t>
    </dgm:pt>
    <dgm:pt modelId="{17B52936-714A-44EA-88D3-BC09E2811F40}" type="sibTrans" cxnId="{BFE4E96B-E8F1-4178-84CD-A85C29C50412}">
      <dgm:prSet/>
      <dgm:spPr/>
      <dgm:t>
        <a:bodyPr/>
        <a:lstStyle/>
        <a:p>
          <a:endParaRPr lang="de-DE"/>
        </a:p>
      </dgm:t>
    </dgm:pt>
    <dgm:pt modelId="{5DE54599-BDE0-452B-9318-09B0869F5CDB}">
      <dgm:prSet phldrT="[Text]" custT="1"/>
      <dgm:spPr/>
      <dgm:t>
        <a:bodyPr/>
        <a:lstStyle/>
        <a:p>
          <a:pPr marL="0" indent="0">
            <a:buNone/>
          </a:pPr>
          <a:r>
            <a:rPr lang="de-DE" sz="1200" dirty="0"/>
            <a:t>Stelle sicher, dass dein Unternehmen die Meilensteine erreicht, die für eine mögliche nächste Finanzierungsrunde erforderlich sind. Dazu gehören das Erreichen von Umsatzzielen, die Einführung neuer Produkte.</a:t>
          </a:r>
        </a:p>
      </dgm:t>
    </dgm:pt>
    <dgm:pt modelId="{5FB0AB6E-F903-414F-9240-AEC18D7A4A84}" type="parTrans" cxnId="{0851802A-E746-4F7D-BE20-3C841FCA0D8F}">
      <dgm:prSet/>
      <dgm:spPr/>
      <dgm:t>
        <a:bodyPr/>
        <a:lstStyle/>
        <a:p>
          <a:endParaRPr lang="de-DE"/>
        </a:p>
      </dgm:t>
    </dgm:pt>
    <dgm:pt modelId="{51E88F69-D47B-49C5-8E0C-918CB89BCE09}" type="sibTrans" cxnId="{0851802A-E746-4F7D-BE20-3C841FCA0D8F}">
      <dgm:prSet/>
      <dgm:spPr/>
      <dgm:t>
        <a:bodyPr/>
        <a:lstStyle/>
        <a:p>
          <a:endParaRPr lang="de-DE"/>
        </a:p>
      </dgm:t>
    </dgm:pt>
    <dgm:pt modelId="{FDBB7C19-3C62-4128-93CD-D03F4DD92910}" type="pres">
      <dgm:prSet presAssocID="{487ABA2E-6ABA-433E-8B30-F7C26E27DF34}" presName="cycleMatrixDiagram" presStyleCnt="0">
        <dgm:presLayoutVars>
          <dgm:chMax val="1"/>
          <dgm:dir/>
          <dgm:animLvl val="lvl"/>
          <dgm:resizeHandles val="exact"/>
        </dgm:presLayoutVars>
      </dgm:prSet>
      <dgm:spPr/>
    </dgm:pt>
    <dgm:pt modelId="{D37E7E13-4311-4CFC-AFD1-D57DBCDBACBC}" type="pres">
      <dgm:prSet presAssocID="{487ABA2E-6ABA-433E-8B30-F7C26E27DF34}" presName="children" presStyleCnt="0"/>
      <dgm:spPr/>
    </dgm:pt>
    <dgm:pt modelId="{617468C1-B58C-440B-B2C0-1C62A0B9468E}" type="pres">
      <dgm:prSet presAssocID="{487ABA2E-6ABA-433E-8B30-F7C26E27DF34}" presName="child1group" presStyleCnt="0"/>
      <dgm:spPr/>
    </dgm:pt>
    <dgm:pt modelId="{C4CDE0E3-BEC3-4D34-8BDD-BEDFB808657E}" type="pres">
      <dgm:prSet presAssocID="{487ABA2E-6ABA-433E-8B30-F7C26E27DF34}" presName="child1" presStyleLbl="bgAcc1" presStyleIdx="0" presStyleCnt="4" custScaleX="123317" custLinFactNeighborX="-36072"/>
      <dgm:spPr/>
    </dgm:pt>
    <dgm:pt modelId="{A372AD8A-A892-4610-BEF1-1CB952012203}" type="pres">
      <dgm:prSet presAssocID="{487ABA2E-6ABA-433E-8B30-F7C26E27DF34}" presName="child1Text" presStyleLbl="bgAcc1" presStyleIdx="0" presStyleCnt="4">
        <dgm:presLayoutVars>
          <dgm:bulletEnabled val="1"/>
        </dgm:presLayoutVars>
      </dgm:prSet>
      <dgm:spPr/>
    </dgm:pt>
    <dgm:pt modelId="{19C4577C-883F-48C8-99F8-DE8E423A006D}" type="pres">
      <dgm:prSet presAssocID="{487ABA2E-6ABA-433E-8B30-F7C26E27DF34}" presName="child2group" presStyleCnt="0"/>
      <dgm:spPr/>
    </dgm:pt>
    <dgm:pt modelId="{1F6630A1-1C1B-4768-8A60-F60FB29464A2}" type="pres">
      <dgm:prSet presAssocID="{487ABA2E-6ABA-433E-8B30-F7C26E27DF34}" presName="child2" presStyleLbl="bgAcc1" presStyleIdx="1" presStyleCnt="4" custScaleX="133547" custLinFactNeighborX="12473"/>
      <dgm:spPr/>
    </dgm:pt>
    <dgm:pt modelId="{3328FE3A-0692-4D1D-9E22-E406EC5F66BE}" type="pres">
      <dgm:prSet presAssocID="{487ABA2E-6ABA-433E-8B30-F7C26E27DF34}" presName="child2Text" presStyleLbl="bgAcc1" presStyleIdx="1" presStyleCnt="4">
        <dgm:presLayoutVars>
          <dgm:bulletEnabled val="1"/>
        </dgm:presLayoutVars>
      </dgm:prSet>
      <dgm:spPr/>
    </dgm:pt>
    <dgm:pt modelId="{85781777-1A3E-438F-8FC1-659F272F958C}" type="pres">
      <dgm:prSet presAssocID="{487ABA2E-6ABA-433E-8B30-F7C26E27DF34}" presName="child3group" presStyleCnt="0"/>
      <dgm:spPr/>
    </dgm:pt>
    <dgm:pt modelId="{291CB1B1-69A3-46F7-B511-D7BCF852BF61}" type="pres">
      <dgm:prSet presAssocID="{487ABA2E-6ABA-433E-8B30-F7C26E27DF34}" presName="child3" presStyleLbl="bgAcc1" presStyleIdx="2" presStyleCnt="4" custScaleX="147051" custScaleY="153126" custLinFactNeighborX="16758" custLinFactNeighborY="-787"/>
      <dgm:spPr/>
    </dgm:pt>
    <dgm:pt modelId="{9555DBEB-9649-4244-8B99-79ED75B717F1}" type="pres">
      <dgm:prSet presAssocID="{487ABA2E-6ABA-433E-8B30-F7C26E27DF34}" presName="child3Text" presStyleLbl="bgAcc1" presStyleIdx="2" presStyleCnt="4">
        <dgm:presLayoutVars>
          <dgm:bulletEnabled val="1"/>
        </dgm:presLayoutVars>
      </dgm:prSet>
      <dgm:spPr/>
    </dgm:pt>
    <dgm:pt modelId="{FA8DB739-80F5-42A9-9C14-5A2C0B2FC795}" type="pres">
      <dgm:prSet presAssocID="{487ABA2E-6ABA-433E-8B30-F7C26E27DF34}" presName="child4group" presStyleCnt="0"/>
      <dgm:spPr/>
    </dgm:pt>
    <dgm:pt modelId="{9CA2032C-2051-47E0-86E5-8F5684FF1798}" type="pres">
      <dgm:prSet presAssocID="{487ABA2E-6ABA-433E-8B30-F7C26E27DF34}" presName="child4" presStyleLbl="bgAcc1" presStyleIdx="3" presStyleCnt="4" custScaleX="157265" custScaleY="150089" custLinFactNeighborX="-21587" custLinFactNeighborY="-787"/>
      <dgm:spPr/>
    </dgm:pt>
    <dgm:pt modelId="{3A0C058D-F371-4B51-854A-5C99E72BB761}" type="pres">
      <dgm:prSet presAssocID="{487ABA2E-6ABA-433E-8B30-F7C26E27DF34}" presName="child4Text" presStyleLbl="bgAcc1" presStyleIdx="3" presStyleCnt="4">
        <dgm:presLayoutVars>
          <dgm:bulletEnabled val="1"/>
        </dgm:presLayoutVars>
      </dgm:prSet>
      <dgm:spPr/>
    </dgm:pt>
    <dgm:pt modelId="{D5F5F1E7-39B7-4B85-BBD7-9574269AAC4D}" type="pres">
      <dgm:prSet presAssocID="{487ABA2E-6ABA-433E-8B30-F7C26E27DF34}" presName="childPlaceholder" presStyleCnt="0"/>
      <dgm:spPr/>
    </dgm:pt>
    <dgm:pt modelId="{0A2FB36D-AA8B-453C-B34D-7D462C237FF0}" type="pres">
      <dgm:prSet presAssocID="{487ABA2E-6ABA-433E-8B30-F7C26E27DF34}" presName="circle" presStyleCnt="0"/>
      <dgm:spPr/>
    </dgm:pt>
    <dgm:pt modelId="{D3D64788-8E6C-4AD2-9F47-82BE9C3EDAD3}" type="pres">
      <dgm:prSet presAssocID="{487ABA2E-6ABA-433E-8B30-F7C26E27DF34}" presName="quadrant1" presStyleLbl="node1" presStyleIdx="0" presStyleCnt="4">
        <dgm:presLayoutVars>
          <dgm:chMax val="1"/>
          <dgm:bulletEnabled val="1"/>
        </dgm:presLayoutVars>
      </dgm:prSet>
      <dgm:spPr/>
    </dgm:pt>
    <dgm:pt modelId="{F262C5B8-E2AB-4E0E-8857-FAC4155D24EA}" type="pres">
      <dgm:prSet presAssocID="{487ABA2E-6ABA-433E-8B30-F7C26E27DF34}" presName="quadrant2" presStyleLbl="node1" presStyleIdx="1" presStyleCnt="4">
        <dgm:presLayoutVars>
          <dgm:chMax val="1"/>
          <dgm:bulletEnabled val="1"/>
        </dgm:presLayoutVars>
      </dgm:prSet>
      <dgm:spPr/>
    </dgm:pt>
    <dgm:pt modelId="{54DB47E1-C276-4B09-8FDE-C3537B6AA74B}" type="pres">
      <dgm:prSet presAssocID="{487ABA2E-6ABA-433E-8B30-F7C26E27DF34}" presName="quadrant3" presStyleLbl="node1" presStyleIdx="2" presStyleCnt="4">
        <dgm:presLayoutVars>
          <dgm:chMax val="1"/>
          <dgm:bulletEnabled val="1"/>
        </dgm:presLayoutVars>
      </dgm:prSet>
      <dgm:spPr/>
    </dgm:pt>
    <dgm:pt modelId="{8FE9928E-0062-439A-9922-54F66ADE950A}" type="pres">
      <dgm:prSet presAssocID="{487ABA2E-6ABA-433E-8B30-F7C26E27DF34}" presName="quadrant4" presStyleLbl="node1" presStyleIdx="3" presStyleCnt="4">
        <dgm:presLayoutVars>
          <dgm:chMax val="1"/>
          <dgm:bulletEnabled val="1"/>
        </dgm:presLayoutVars>
      </dgm:prSet>
      <dgm:spPr/>
    </dgm:pt>
    <dgm:pt modelId="{118F893F-680C-4E4E-BC78-73B841A8944F}" type="pres">
      <dgm:prSet presAssocID="{487ABA2E-6ABA-433E-8B30-F7C26E27DF34}" presName="quadrantPlaceholder" presStyleCnt="0"/>
      <dgm:spPr/>
    </dgm:pt>
    <dgm:pt modelId="{42536B15-99DB-4331-BC68-99A3FA6D73BC}" type="pres">
      <dgm:prSet presAssocID="{487ABA2E-6ABA-433E-8B30-F7C26E27DF34}" presName="center1" presStyleLbl="fgShp" presStyleIdx="0" presStyleCnt="2"/>
      <dgm:spPr/>
    </dgm:pt>
    <dgm:pt modelId="{84B8C17E-A606-45F1-843F-44D96B25DCA1}" type="pres">
      <dgm:prSet presAssocID="{487ABA2E-6ABA-433E-8B30-F7C26E27DF34}" presName="center2" presStyleLbl="fgShp" presStyleIdx="1" presStyleCnt="2"/>
      <dgm:spPr/>
    </dgm:pt>
  </dgm:ptLst>
  <dgm:cxnLst>
    <dgm:cxn modelId="{05411A11-29ED-4B60-96AD-5C3C7862D4DF}" type="presOf" srcId="{173C43A9-076C-4694-B85F-7DBCD0CA5786}" destId="{1F6630A1-1C1B-4768-8A60-F60FB29464A2}" srcOrd="0" destOrd="0" presId="urn:microsoft.com/office/officeart/2005/8/layout/cycle4"/>
    <dgm:cxn modelId="{0851802A-E746-4F7D-BE20-3C841FCA0D8F}" srcId="{7E027E2C-8BFC-4B47-B062-9421265F32E0}" destId="{5DE54599-BDE0-452B-9318-09B0869F5CDB}" srcOrd="0" destOrd="0" parTransId="{5FB0AB6E-F903-414F-9240-AEC18D7A4A84}" sibTransId="{51E88F69-D47B-49C5-8E0C-918CB89BCE09}"/>
    <dgm:cxn modelId="{8B1F6A3A-3539-4AD2-B02B-48D021FFD3A9}" type="presOf" srcId="{487ABA2E-6ABA-433E-8B30-F7C26E27DF34}" destId="{FDBB7C19-3C62-4128-93CD-D03F4DD92910}" srcOrd="0" destOrd="0" presId="urn:microsoft.com/office/officeart/2005/8/layout/cycle4"/>
    <dgm:cxn modelId="{139CCE40-1E68-4A21-8835-0D16456B9F80}" type="presOf" srcId="{5DE54599-BDE0-452B-9318-09B0869F5CDB}" destId="{9CA2032C-2051-47E0-86E5-8F5684FF1798}" srcOrd="0" destOrd="0" presId="urn:microsoft.com/office/officeart/2005/8/layout/cycle4"/>
    <dgm:cxn modelId="{2B0F9D5F-A142-4357-B85E-F371C6266CFF}" type="presOf" srcId="{40BD9EA8-2BF2-41DF-8E28-A3A29658518D}" destId="{A372AD8A-A892-4610-BEF1-1CB952012203}" srcOrd="1" destOrd="0" presId="urn:microsoft.com/office/officeart/2005/8/layout/cycle4"/>
    <dgm:cxn modelId="{1A7CFD67-11DC-4275-93FB-0C2BF10A22E9}" type="presOf" srcId="{173C43A9-076C-4694-B85F-7DBCD0CA5786}" destId="{3328FE3A-0692-4D1D-9E22-E406EC5F66BE}" srcOrd="1" destOrd="0" presId="urn:microsoft.com/office/officeart/2005/8/layout/cycle4"/>
    <dgm:cxn modelId="{9EEA2068-BBC1-45F7-AA17-AA98F3A0CB55}" type="presOf" srcId="{9EC495DF-7899-4C87-B945-2AFBBBE02372}" destId="{D3D64788-8E6C-4AD2-9F47-82BE9C3EDAD3}" srcOrd="0" destOrd="0" presId="urn:microsoft.com/office/officeart/2005/8/layout/cycle4"/>
    <dgm:cxn modelId="{B90E964A-9A79-4B80-A3EF-5342A49C79A2}" type="presOf" srcId="{7E027E2C-8BFC-4B47-B062-9421265F32E0}" destId="{8FE9928E-0062-439A-9922-54F66ADE950A}" srcOrd="0" destOrd="0" presId="urn:microsoft.com/office/officeart/2005/8/layout/cycle4"/>
    <dgm:cxn modelId="{BFE4E96B-E8F1-4178-84CD-A85C29C50412}" srcId="{487ABA2E-6ABA-433E-8B30-F7C26E27DF34}" destId="{7E027E2C-8BFC-4B47-B062-9421265F32E0}" srcOrd="3" destOrd="0" parTransId="{B11B2047-428F-409D-A84B-9C9EB667CEB6}" sibTransId="{17B52936-714A-44EA-88D3-BC09E2811F40}"/>
    <dgm:cxn modelId="{201C4956-D4FC-4396-9DC9-AA367722242E}" srcId="{487ABA2E-6ABA-433E-8B30-F7C26E27DF34}" destId="{CEEAE520-9254-43D7-A1B7-F4C35C7ECC01}" srcOrd="2" destOrd="0" parTransId="{59303703-6746-4655-992E-F1FBC4D17083}" sibTransId="{135F33B1-C49C-4261-B6ED-F189C7187429}"/>
    <dgm:cxn modelId="{9ED67B77-EC9C-4966-A90A-933708FCA501}" type="presOf" srcId="{29C2F96F-1D1E-415A-9FE5-BDA8FAD8775B}" destId="{9555DBEB-9649-4244-8B99-79ED75B717F1}" srcOrd="1" destOrd="0" presId="urn:microsoft.com/office/officeart/2005/8/layout/cycle4"/>
    <dgm:cxn modelId="{FE41FA7F-D6E4-467D-921F-7AD206B1D27C}" type="presOf" srcId="{5DE54599-BDE0-452B-9318-09B0869F5CDB}" destId="{3A0C058D-F371-4B51-854A-5C99E72BB761}" srcOrd="1" destOrd="0" presId="urn:microsoft.com/office/officeart/2005/8/layout/cycle4"/>
    <dgm:cxn modelId="{E8E50482-4E60-475D-9E3B-F05AB72EDC16}" srcId="{729D5F30-B674-4748-873F-E83E72FBC616}" destId="{173C43A9-076C-4694-B85F-7DBCD0CA5786}" srcOrd="0" destOrd="0" parTransId="{43E04EFC-01B7-4807-9C50-E4CC28A0476C}" sibTransId="{16196155-2495-48C5-B412-36E1EB398FBD}"/>
    <dgm:cxn modelId="{DE538990-A1F5-4132-830F-F1B41526CBFF}" srcId="{487ABA2E-6ABA-433E-8B30-F7C26E27DF34}" destId="{9EC495DF-7899-4C87-B945-2AFBBBE02372}" srcOrd="0" destOrd="0" parTransId="{621FB35D-88B3-4E59-99AB-1FA9354ABCF8}" sibTransId="{2E63E38D-23B3-4CAC-B34F-6CEF51C2E6FE}"/>
    <dgm:cxn modelId="{B0511992-AEF3-4CE8-9EDB-DA873F0BADF8}" type="presOf" srcId="{CEEAE520-9254-43D7-A1B7-F4C35C7ECC01}" destId="{54DB47E1-C276-4B09-8FDE-C3537B6AA74B}" srcOrd="0" destOrd="0" presId="urn:microsoft.com/office/officeart/2005/8/layout/cycle4"/>
    <dgm:cxn modelId="{8E8831A4-E6A9-4393-836E-4A0D1EEE0FC4}" type="presOf" srcId="{729D5F30-B674-4748-873F-E83E72FBC616}" destId="{F262C5B8-E2AB-4E0E-8857-FAC4155D24EA}" srcOrd="0" destOrd="0" presId="urn:microsoft.com/office/officeart/2005/8/layout/cycle4"/>
    <dgm:cxn modelId="{FB55ADA7-90C5-48DE-A65C-3E8E83D28577}" type="presOf" srcId="{29C2F96F-1D1E-415A-9FE5-BDA8FAD8775B}" destId="{291CB1B1-69A3-46F7-B511-D7BCF852BF61}" srcOrd="0" destOrd="0" presId="urn:microsoft.com/office/officeart/2005/8/layout/cycle4"/>
    <dgm:cxn modelId="{343190E5-B7F2-4287-839C-7A78CE73D7C8}" srcId="{CEEAE520-9254-43D7-A1B7-F4C35C7ECC01}" destId="{29C2F96F-1D1E-415A-9FE5-BDA8FAD8775B}" srcOrd="0" destOrd="0" parTransId="{926123CC-A2E2-483E-99AF-6835B894F1E2}" sibTransId="{7B654F71-081E-4C05-9613-9F37D6324A49}"/>
    <dgm:cxn modelId="{EB2514F1-428F-4E06-83AA-C809F52D22CE}" srcId="{487ABA2E-6ABA-433E-8B30-F7C26E27DF34}" destId="{729D5F30-B674-4748-873F-E83E72FBC616}" srcOrd="1" destOrd="0" parTransId="{DE2D8960-C69D-4B37-A7C0-A0748F18E3C2}" sibTransId="{FA50DB96-85F5-4FA9-9B7A-1330C0A41DB5}"/>
    <dgm:cxn modelId="{485754F3-30AC-4069-A332-DB54B6997772}" type="presOf" srcId="{40BD9EA8-2BF2-41DF-8E28-A3A29658518D}" destId="{C4CDE0E3-BEC3-4D34-8BDD-BEDFB808657E}" srcOrd="0" destOrd="0" presId="urn:microsoft.com/office/officeart/2005/8/layout/cycle4"/>
    <dgm:cxn modelId="{7AA5D3FF-D843-4B00-B947-CA05B678C9EC}" srcId="{9EC495DF-7899-4C87-B945-2AFBBBE02372}" destId="{40BD9EA8-2BF2-41DF-8E28-A3A29658518D}" srcOrd="0" destOrd="0" parTransId="{31108663-D026-4722-B5FC-71B26AB032C3}" sibTransId="{034F955F-322A-499D-A290-EA349E36CF58}"/>
    <dgm:cxn modelId="{8858D06C-8EC5-4DF4-ABDD-ACC78D70BBD7}" type="presParOf" srcId="{FDBB7C19-3C62-4128-93CD-D03F4DD92910}" destId="{D37E7E13-4311-4CFC-AFD1-D57DBCDBACBC}" srcOrd="0" destOrd="0" presId="urn:microsoft.com/office/officeart/2005/8/layout/cycle4"/>
    <dgm:cxn modelId="{DA98A3F6-F92E-4D6A-A847-6F28D4255DDA}" type="presParOf" srcId="{D37E7E13-4311-4CFC-AFD1-D57DBCDBACBC}" destId="{617468C1-B58C-440B-B2C0-1C62A0B9468E}" srcOrd="0" destOrd="0" presId="urn:microsoft.com/office/officeart/2005/8/layout/cycle4"/>
    <dgm:cxn modelId="{38D034F6-7B10-4761-AFB7-5EEFAD824147}" type="presParOf" srcId="{617468C1-B58C-440B-B2C0-1C62A0B9468E}" destId="{C4CDE0E3-BEC3-4D34-8BDD-BEDFB808657E}" srcOrd="0" destOrd="0" presId="urn:microsoft.com/office/officeart/2005/8/layout/cycle4"/>
    <dgm:cxn modelId="{7772F567-017F-47C7-BEE2-B527936F63A8}" type="presParOf" srcId="{617468C1-B58C-440B-B2C0-1C62A0B9468E}" destId="{A372AD8A-A892-4610-BEF1-1CB952012203}" srcOrd="1" destOrd="0" presId="urn:microsoft.com/office/officeart/2005/8/layout/cycle4"/>
    <dgm:cxn modelId="{04C1254E-1BEB-4C25-807A-F3966150E230}" type="presParOf" srcId="{D37E7E13-4311-4CFC-AFD1-D57DBCDBACBC}" destId="{19C4577C-883F-48C8-99F8-DE8E423A006D}" srcOrd="1" destOrd="0" presId="urn:microsoft.com/office/officeart/2005/8/layout/cycle4"/>
    <dgm:cxn modelId="{63F22C19-AF82-4DAB-B8B9-DCBAF69D7E95}" type="presParOf" srcId="{19C4577C-883F-48C8-99F8-DE8E423A006D}" destId="{1F6630A1-1C1B-4768-8A60-F60FB29464A2}" srcOrd="0" destOrd="0" presId="urn:microsoft.com/office/officeart/2005/8/layout/cycle4"/>
    <dgm:cxn modelId="{D21087C6-EE3C-4FE3-9A13-D0E264DDFFCF}" type="presParOf" srcId="{19C4577C-883F-48C8-99F8-DE8E423A006D}" destId="{3328FE3A-0692-4D1D-9E22-E406EC5F66BE}" srcOrd="1" destOrd="0" presId="urn:microsoft.com/office/officeart/2005/8/layout/cycle4"/>
    <dgm:cxn modelId="{4ECA767A-C217-43B1-8BA2-4ECF35BDDD0C}" type="presParOf" srcId="{D37E7E13-4311-4CFC-AFD1-D57DBCDBACBC}" destId="{85781777-1A3E-438F-8FC1-659F272F958C}" srcOrd="2" destOrd="0" presId="urn:microsoft.com/office/officeart/2005/8/layout/cycle4"/>
    <dgm:cxn modelId="{E8718E16-18EE-4B3B-952B-97F90A9F3A7C}" type="presParOf" srcId="{85781777-1A3E-438F-8FC1-659F272F958C}" destId="{291CB1B1-69A3-46F7-B511-D7BCF852BF61}" srcOrd="0" destOrd="0" presId="urn:microsoft.com/office/officeart/2005/8/layout/cycle4"/>
    <dgm:cxn modelId="{E72ADB19-6317-4DA3-A390-F8C129B7A0A4}" type="presParOf" srcId="{85781777-1A3E-438F-8FC1-659F272F958C}" destId="{9555DBEB-9649-4244-8B99-79ED75B717F1}" srcOrd="1" destOrd="0" presId="urn:microsoft.com/office/officeart/2005/8/layout/cycle4"/>
    <dgm:cxn modelId="{39A0D468-E9F2-4B5A-9B3B-AF1473155589}" type="presParOf" srcId="{D37E7E13-4311-4CFC-AFD1-D57DBCDBACBC}" destId="{FA8DB739-80F5-42A9-9C14-5A2C0B2FC795}" srcOrd="3" destOrd="0" presId="urn:microsoft.com/office/officeart/2005/8/layout/cycle4"/>
    <dgm:cxn modelId="{DF4CEBE1-FC0D-45CB-A28B-E1DE4396120B}" type="presParOf" srcId="{FA8DB739-80F5-42A9-9C14-5A2C0B2FC795}" destId="{9CA2032C-2051-47E0-86E5-8F5684FF1798}" srcOrd="0" destOrd="0" presId="urn:microsoft.com/office/officeart/2005/8/layout/cycle4"/>
    <dgm:cxn modelId="{168F3DB3-5D58-4426-903C-43C5334A1391}" type="presParOf" srcId="{FA8DB739-80F5-42A9-9C14-5A2C0B2FC795}" destId="{3A0C058D-F371-4B51-854A-5C99E72BB761}" srcOrd="1" destOrd="0" presId="urn:microsoft.com/office/officeart/2005/8/layout/cycle4"/>
    <dgm:cxn modelId="{33C8B5A3-78CD-45C3-82AA-0D7EA475CD15}" type="presParOf" srcId="{D37E7E13-4311-4CFC-AFD1-D57DBCDBACBC}" destId="{D5F5F1E7-39B7-4B85-BBD7-9574269AAC4D}" srcOrd="4" destOrd="0" presId="urn:microsoft.com/office/officeart/2005/8/layout/cycle4"/>
    <dgm:cxn modelId="{BAD11FD0-664B-406D-9666-6EA8FBFA55AE}" type="presParOf" srcId="{FDBB7C19-3C62-4128-93CD-D03F4DD92910}" destId="{0A2FB36D-AA8B-453C-B34D-7D462C237FF0}" srcOrd="1" destOrd="0" presId="urn:microsoft.com/office/officeart/2005/8/layout/cycle4"/>
    <dgm:cxn modelId="{4DEE88D7-B5AA-4333-B67D-6DA71C66AC49}" type="presParOf" srcId="{0A2FB36D-AA8B-453C-B34D-7D462C237FF0}" destId="{D3D64788-8E6C-4AD2-9F47-82BE9C3EDAD3}" srcOrd="0" destOrd="0" presId="urn:microsoft.com/office/officeart/2005/8/layout/cycle4"/>
    <dgm:cxn modelId="{5F4AA64A-02B8-426F-AB02-99CE744BAEB8}" type="presParOf" srcId="{0A2FB36D-AA8B-453C-B34D-7D462C237FF0}" destId="{F262C5B8-E2AB-4E0E-8857-FAC4155D24EA}" srcOrd="1" destOrd="0" presId="urn:microsoft.com/office/officeart/2005/8/layout/cycle4"/>
    <dgm:cxn modelId="{D14264C5-7093-449E-B4C6-DEE30C7393B3}" type="presParOf" srcId="{0A2FB36D-AA8B-453C-B34D-7D462C237FF0}" destId="{54DB47E1-C276-4B09-8FDE-C3537B6AA74B}" srcOrd="2" destOrd="0" presId="urn:microsoft.com/office/officeart/2005/8/layout/cycle4"/>
    <dgm:cxn modelId="{B195079F-29D6-403A-AE21-C199003A4902}" type="presParOf" srcId="{0A2FB36D-AA8B-453C-B34D-7D462C237FF0}" destId="{8FE9928E-0062-439A-9922-54F66ADE950A}" srcOrd="3" destOrd="0" presId="urn:microsoft.com/office/officeart/2005/8/layout/cycle4"/>
    <dgm:cxn modelId="{ACEE99F9-CF92-4D10-B806-BAA5193075FC}" type="presParOf" srcId="{0A2FB36D-AA8B-453C-B34D-7D462C237FF0}" destId="{118F893F-680C-4E4E-BC78-73B841A8944F}" srcOrd="4" destOrd="0" presId="urn:microsoft.com/office/officeart/2005/8/layout/cycle4"/>
    <dgm:cxn modelId="{A6A978ED-8F55-4512-AA25-1D01504128EE}" type="presParOf" srcId="{FDBB7C19-3C62-4128-93CD-D03F4DD92910}" destId="{42536B15-99DB-4331-BC68-99A3FA6D73BC}" srcOrd="2" destOrd="0" presId="urn:microsoft.com/office/officeart/2005/8/layout/cycle4"/>
    <dgm:cxn modelId="{DAB863FC-CDB4-4D4E-805F-782C79D2C566}" type="presParOf" srcId="{FDBB7C19-3C62-4128-93CD-D03F4DD92910}" destId="{84B8C17E-A606-45F1-843F-44D96B25DCA1}"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87ABA2E-6ABA-433E-8B30-F7C26E27DF3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de-DE"/>
        </a:p>
      </dgm:t>
    </dgm:pt>
    <dgm:pt modelId="{9EC495DF-7899-4C87-B945-2AFBBBE02372}">
      <dgm:prSet phldrT="[Text]"/>
      <dgm:spPr/>
      <dgm:t>
        <a:bodyPr/>
        <a:lstStyle/>
        <a:p>
          <a:r>
            <a:rPr lang="de-DE" dirty="0"/>
            <a:t>Trends frühzeitig feststellen</a:t>
          </a:r>
        </a:p>
      </dgm:t>
    </dgm:pt>
    <dgm:pt modelId="{621FB35D-88B3-4E59-99AB-1FA9354ABCF8}" type="parTrans" cxnId="{DE538990-A1F5-4132-830F-F1B41526CBFF}">
      <dgm:prSet/>
      <dgm:spPr/>
      <dgm:t>
        <a:bodyPr/>
        <a:lstStyle/>
        <a:p>
          <a:endParaRPr lang="de-DE"/>
        </a:p>
      </dgm:t>
    </dgm:pt>
    <dgm:pt modelId="{2E63E38D-23B3-4CAC-B34F-6CEF51C2E6FE}" type="sibTrans" cxnId="{DE538990-A1F5-4132-830F-F1B41526CBFF}">
      <dgm:prSet/>
      <dgm:spPr/>
      <dgm:t>
        <a:bodyPr/>
        <a:lstStyle/>
        <a:p>
          <a:endParaRPr lang="de-DE"/>
        </a:p>
      </dgm:t>
    </dgm:pt>
    <dgm:pt modelId="{E34B6017-5C26-4D77-972F-5720DB759E5E}">
      <dgm:prSet phldrT="[Text]"/>
      <dgm:spPr/>
      <dgm:t>
        <a:bodyPr/>
        <a:lstStyle/>
        <a:p>
          <a:r>
            <a:rPr lang="de-DE" dirty="0"/>
            <a:t>Führerkennung von Risiken und Problemen</a:t>
          </a:r>
        </a:p>
      </dgm:t>
    </dgm:pt>
    <dgm:pt modelId="{EBE9EFDD-A781-4BBF-9055-D759BF138DFE}" type="parTrans" cxnId="{EE62AC0C-CCCC-4078-AA65-37251C9A2BC3}">
      <dgm:prSet/>
      <dgm:spPr/>
      <dgm:t>
        <a:bodyPr/>
        <a:lstStyle/>
        <a:p>
          <a:endParaRPr lang="en-IE"/>
        </a:p>
      </dgm:t>
    </dgm:pt>
    <dgm:pt modelId="{2CDB98C2-E0E6-4BC0-B692-96876DE583CC}" type="sibTrans" cxnId="{EE62AC0C-CCCC-4078-AA65-37251C9A2BC3}">
      <dgm:prSet/>
      <dgm:spPr/>
      <dgm:t>
        <a:bodyPr/>
        <a:lstStyle/>
        <a:p>
          <a:endParaRPr lang="en-IE"/>
        </a:p>
      </dgm:t>
    </dgm:pt>
    <dgm:pt modelId="{284ABA3C-3C14-4CA1-99B7-64A56FFB8101}">
      <dgm:prSet phldrT="[Text]"/>
      <dgm:spPr/>
      <dgm:t>
        <a:bodyPr/>
        <a:lstStyle/>
        <a:p>
          <a:r>
            <a:rPr lang="de-DE" dirty="0"/>
            <a:t>Verantwortlichkeit</a:t>
          </a:r>
        </a:p>
      </dgm:t>
    </dgm:pt>
    <dgm:pt modelId="{BB78C87D-7D4C-4781-8DFF-6FD0BE2866AD}" type="parTrans" cxnId="{7980B50E-38B1-4B71-AEC1-C5DB2BAF48C5}">
      <dgm:prSet/>
      <dgm:spPr/>
      <dgm:t>
        <a:bodyPr/>
        <a:lstStyle/>
        <a:p>
          <a:endParaRPr lang="en-IE"/>
        </a:p>
      </dgm:t>
    </dgm:pt>
    <dgm:pt modelId="{F675C986-AB76-4068-9FDE-27F59E871F0F}" type="sibTrans" cxnId="{7980B50E-38B1-4B71-AEC1-C5DB2BAF48C5}">
      <dgm:prSet/>
      <dgm:spPr/>
      <dgm:t>
        <a:bodyPr/>
        <a:lstStyle/>
        <a:p>
          <a:endParaRPr lang="en-IE"/>
        </a:p>
      </dgm:t>
    </dgm:pt>
    <dgm:pt modelId="{03CAE9C7-22A7-417D-A1DA-DFB547AC8F79}">
      <dgm:prSet phldrT="[Text]"/>
      <dgm:spPr/>
      <dgm:t>
        <a:bodyPr/>
        <a:lstStyle/>
        <a:p>
          <a:r>
            <a:rPr lang="de-DE" dirty="0"/>
            <a:t>Fundierte Entscheidungen</a:t>
          </a:r>
        </a:p>
      </dgm:t>
    </dgm:pt>
    <dgm:pt modelId="{8667C085-87BF-47C4-B47B-5F0AFBCB3DA0}" type="parTrans" cxnId="{87B3E7AC-56A4-4FDC-B5D5-8F1BA82A799A}">
      <dgm:prSet/>
      <dgm:spPr/>
      <dgm:t>
        <a:bodyPr/>
        <a:lstStyle/>
        <a:p>
          <a:endParaRPr lang="en-IE"/>
        </a:p>
      </dgm:t>
    </dgm:pt>
    <dgm:pt modelId="{EC55695A-AFB5-43B5-B8B6-FB3D322999E7}" type="sibTrans" cxnId="{87B3E7AC-56A4-4FDC-B5D5-8F1BA82A799A}">
      <dgm:prSet/>
      <dgm:spPr/>
      <dgm:t>
        <a:bodyPr/>
        <a:lstStyle/>
        <a:p>
          <a:endParaRPr lang="en-IE"/>
        </a:p>
      </dgm:t>
    </dgm:pt>
    <dgm:pt modelId="{FDBB7C19-3C62-4128-93CD-D03F4DD92910}" type="pres">
      <dgm:prSet presAssocID="{487ABA2E-6ABA-433E-8B30-F7C26E27DF34}" presName="cycleMatrixDiagram" presStyleCnt="0">
        <dgm:presLayoutVars>
          <dgm:chMax val="1"/>
          <dgm:dir/>
          <dgm:animLvl val="lvl"/>
          <dgm:resizeHandles val="exact"/>
        </dgm:presLayoutVars>
      </dgm:prSet>
      <dgm:spPr/>
    </dgm:pt>
    <dgm:pt modelId="{D37E7E13-4311-4CFC-AFD1-D57DBCDBACBC}" type="pres">
      <dgm:prSet presAssocID="{487ABA2E-6ABA-433E-8B30-F7C26E27DF34}" presName="children" presStyleCnt="0"/>
      <dgm:spPr/>
    </dgm:pt>
    <dgm:pt modelId="{D5F5F1E7-39B7-4B85-BBD7-9574269AAC4D}" type="pres">
      <dgm:prSet presAssocID="{487ABA2E-6ABA-433E-8B30-F7C26E27DF34}" presName="childPlaceholder" presStyleCnt="0"/>
      <dgm:spPr/>
    </dgm:pt>
    <dgm:pt modelId="{0A2FB36D-AA8B-453C-B34D-7D462C237FF0}" type="pres">
      <dgm:prSet presAssocID="{487ABA2E-6ABA-433E-8B30-F7C26E27DF34}" presName="circle" presStyleCnt="0"/>
      <dgm:spPr/>
    </dgm:pt>
    <dgm:pt modelId="{D3D64788-8E6C-4AD2-9F47-82BE9C3EDAD3}" type="pres">
      <dgm:prSet presAssocID="{487ABA2E-6ABA-433E-8B30-F7C26E27DF34}" presName="quadrant1" presStyleLbl="node1" presStyleIdx="0" presStyleCnt="4">
        <dgm:presLayoutVars>
          <dgm:chMax val="1"/>
          <dgm:bulletEnabled val="1"/>
        </dgm:presLayoutVars>
      </dgm:prSet>
      <dgm:spPr/>
    </dgm:pt>
    <dgm:pt modelId="{F262C5B8-E2AB-4E0E-8857-FAC4155D24EA}" type="pres">
      <dgm:prSet presAssocID="{487ABA2E-6ABA-433E-8B30-F7C26E27DF34}" presName="quadrant2" presStyleLbl="node1" presStyleIdx="1" presStyleCnt="4">
        <dgm:presLayoutVars>
          <dgm:chMax val="1"/>
          <dgm:bulletEnabled val="1"/>
        </dgm:presLayoutVars>
      </dgm:prSet>
      <dgm:spPr/>
    </dgm:pt>
    <dgm:pt modelId="{54DB47E1-C276-4B09-8FDE-C3537B6AA74B}" type="pres">
      <dgm:prSet presAssocID="{487ABA2E-6ABA-433E-8B30-F7C26E27DF34}" presName="quadrant3" presStyleLbl="node1" presStyleIdx="2" presStyleCnt="4">
        <dgm:presLayoutVars>
          <dgm:chMax val="1"/>
          <dgm:bulletEnabled val="1"/>
        </dgm:presLayoutVars>
      </dgm:prSet>
      <dgm:spPr/>
    </dgm:pt>
    <dgm:pt modelId="{8FE9928E-0062-439A-9922-54F66ADE950A}" type="pres">
      <dgm:prSet presAssocID="{487ABA2E-6ABA-433E-8B30-F7C26E27DF34}" presName="quadrant4" presStyleLbl="node1" presStyleIdx="3" presStyleCnt="4">
        <dgm:presLayoutVars>
          <dgm:chMax val="1"/>
          <dgm:bulletEnabled val="1"/>
        </dgm:presLayoutVars>
      </dgm:prSet>
      <dgm:spPr/>
    </dgm:pt>
    <dgm:pt modelId="{118F893F-680C-4E4E-BC78-73B841A8944F}" type="pres">
      <dgm:prSet presAssocID="{487ABA2E-6ABA-433E-8B30-F7C26E27DF34}" presName="quadrantPlaceholder" presStyleCnt="0"/>
      <dgm:spPr/>
    </dgm:pt>
    <dgm:pt modelId="{42536B15-99DB-4331-BC68-99A3FA6D73BC}" type="pres">
      <dgm:prSet presAssocID="{487ABA2E-6ABA-433E-8B30-F7C26E27DF34}" presName="center1" presStyleLbl="fgShp" presStyleIdx="0" presStyleCnt="2"/>
      <dgm:spPr/>
    </dgm:pt>
    <dgm:pt modelId="{84B8C17E-A606-45F1-843F-44D96B25DCA1}" type="pres">
      <dgm:prSet presAssocID="{487ABA2E-6ABA-433E-8B30-F7C26E27DF34}" presName="center2" presStyleLbl="fgShp" presStyleIdx="1" presStyleCnt="2"/>
      <dgm:spPr/>
    </dgm:pt>
  </dgm:ptLst>
  <dgm:cxnLst>
    <dgm:cxn modelId="{EE62AC0C-CCCC-4078-AA65-37251C9A2BC3}" srcId="{487ABA2E-6ABA-433E-8B30-F7C26E27DF34}" destId="{E34B6017-5C26-4D77-972F-5720DB759E5E}" srcOrd="1" destOrd="0" parTransId="{EBE9EFDD-A781-4BBF-9055-D759BF138DFE}" sibTransId="{2CDB98C2-E0E6-4BC0-B692-96876DE583CC}"/>
    <dgm:cxn modelId="{7980B50E-38B1-4B71-AEC1-C5DB2BAF48C5}" srcId="{487ABA2E-6ABA-433E-8B30-F7C26E27DF34}" destId="{284ABA3C-3C14-4CA1-99B7-64A56FFB8101}" srcOrd="2" destOrd="0" parTransId="{BB78C87D-7D4C-4781-8DFF-6FD0BE2866AD}" sibTransId="{F675C986-AB76-4068-9FDE-27F59E871F0F}"/>
    <dgm:cxn modelId="{8B1F6A3A-3539-4AD2-B02B-48D021FFD3A9}" type="presOf" srcId="{487ABA2E-6ABA-433E-8B30-F7C26E27DF34}" destId="{FDBB7C19-3C62-4128-93CD-D03F4DD92910}" srcOrd="0" destOrd="0" presId="urn:microsoft.com/office/officeart/2005/8/layout/cycle4"/>
    <dgm:cxn modelId="{9EEA2068-BBC1-45F7-AA17-AA98F3A0CB55}" type="presOf" srcId="{9EC495DF-7899-4C87-B945-2AFBBBE02372}" destId="{D3D64788-8E6C-4AD2-9F47-82BE9C3EDAD3}" srcOrd="0" destOrd="0" presId="urn:microsoft.com/office/officeart/2005/8/layout/cycle4"/>
    <dgm:cxn modelId="{D48ED382-B168-4C9E-9AE6-1704D4855C7B}" type="presOf" srcId="{03CAE9C7-22A7-417D-A1DA-DFB547AC8F79}" destId="{8FE9928E-0062-439A-9922-54F66ADE950A}" srcOrd="0" destOrd="0" presId="urn:microsoft.com/office/officeart/2005/8/layout/cycle4"/>
    <dgm:cxn modelId="{DE538990-A1F5-4132-830F-F1B41526CBFF}" srcId="{487ABA2E-6ABA-433E-8B30-F7C26E27DF34}" destId="{9EC495DF-7899-4C87-B945-2AFBBBE02372}" srcOrd="0" destOrd="0" parTransId="{621FB35D-88B3-4E59-99AB-1FA9354ABCF8}" sibTransId="{2E63E38D-23B3-4CAC-B34F-6CEF51C2E6FE}"/>
    <dgm:cxn modelId="{87B3E7AC-56A4-4FDC-B5D5-8F1BA82A799A}" srcId="{487ABA2E-6ABA-433E-8B30-F7C26E27DF34}" destId="{03CAE9C7-22A7-417D-A1DA-DFB547AC8F79}" srcOrd="3" destOrd="0" parTransId="{8667C085-87BF-47C4-B47B-5F0AFBCB3DA0}" sibTransId="{EC55695A-AFB5-43B5-B8B6-FB3D322999E7}"/>
    <dgm:cxn modelId="{45F763B7-08F8-415B-97B2-A60C46218AAA}" type="presOf" srcId="{E34B6017-5C26-4D77-972F-5720DB759E5E}" destId="{F262C5B8-E2AB-4E0E-8857-FAC4155D24EA}" srcOrd="0" destOrd="0" presId="urn:microsoft.com/office/officeart/2005/8/layout/cycle4"/>
    <dgm:cxn modelId="{24A503D8-0AF7-4736-A9D5-518A8D4A594F}" type="presOf" srcId="{284ABA3C-3C14-4CA1-99B7-64A56FFB8101}" destId="{54DB47E1-C276-4B09-8FDE-C3537B6AA74B}" srcOrd="0" destOrd="0" presId="urn:microsoft.com/office/officeart/2005/8/layout/cycle4"/>
    <dgm:cxn modelId="{8858D06C-8EC5-4DF4-ABDD-ACC78D70BBD7}" type="presParOf" srcId="{FDBB7C19-3C62-4128-93CD-D03F4DD92910}" destId="{D37E7E13-4311-4CFC-AFD1-D57DBCDBACBC}" srcOrd="0" destOrd="0" presId="urn:microsoft.com/office/officeart/2005/8/layout/cycle4"/>
    <dgm:cxn modelId="{33C8B5A3-78CD-45C3-82AA-0D7EA475CD15}" type="presParOf" srcId="{D37E7E13-4311-4CFC-AFD1-D57DBCDBACBC}" destId="{D5F5F1E7-39B7-4B85-BBD7-9574269AAC4D}" srcOrd="0" destOrd="0" presId="urn:microsoft.com/office/officeart/2005/8/layout/cycle4"/>
    <dgm:cxn modelId="{BAD11FD0-664B-406D-9666-6EA8FBFA55AE}" type="presParOf" srcId="{FDBB7C19-3C62-4128-93CD-D03F4DD92910}" destId="{0A2FB36D-AA8B-453C-B34D-7D462C237FF0}" srcOrd="1" destOrd="0" presId="urn:microsoft.com/office/officeart/2005/8/layout/cycle4"/>
    <dgm:cxn modelId="{4DEE88D7-B5AA-4333-B67D-6DA71C66AC49}" type="presParOf" srcId="{0A2FB36D-AA8B-453C-B34D-7D462C237FF0}" destId="{D3D64788-8E6C-4AD2-9F47-82BE9C3EDAD3}" srcOrd="0" destOrd="0" presId="urn:microsoft.com/office/officeart/2005/8/layout/cycle4"/>
    <dgm:cxn modelId="{5F4AA64A-02B8-426F-AB02-99CE744BAEB8}" type="presParOf" srcId="{0A2FB36D-AA8B-453C-B34D-7D462C237FF0}" destId="{F262C5B8-E2AB-4E0E-8857-FAC4155D24EA}" srcOrd="1" destOrd="0" presId="urn:microsoft.com/office/officeart/2005/8/layout/cycle4"/>
    <dgm:cxn modelId="{D14264C5-7093-449E-B4C6-DEE30C7393B3}" type="presParOf" srcId="{0A2FB36D-AA8B-453C-B34D-7D462C237FF0}" destId="{54DB47E1-C276-4B09-8FDE-C3537B6AA74B}" srcOrd="2" destOrd="0" presId="urn:microsoft.com/office/officeart/2005/8/layout/cycle4"/>
    <dgm:cxn modelId="{B195079F-29D6-403A-AE21-C199003A4902}" type="presParOf" srcId="{0A2FB36D-AA8B-453C-B34D-7D462C237FF0}" destId="{8FE9928E-0062-439A-9922-54F66ADE950A}" srcOrd="3" destOrd="0" presId="urn:microsoft.com/office/officeart/2005/8/layout/cycle4"/>
    <dgm:cxn modelId="{ACEE99F9-CF92-4D10-B806-BAA5193075FC}" type="presParOf" srcId="{0A2FB36D-AA8B-453C-B34D-7D462C237FF0}" destId="{118F893F-680C-4E4E-BC78-73B841A8944F}" srcOrd="4" destOrd="0" presId="urn:microsoft.com/office/officeart/2005/8/layout/cycle4"/>
    <dgm:cxn modelId="{A6A978ED-8F55-4512-AA25-1D01504128EE}" type="presParOf" srcId="{FDBB7C19-3C62-4128-93CD-D03F4DD92910}" destId="{42536B15-99DB-4331-BC68-99A3FA6D73BC}" srcOrd="2" destOrd="0" presId="urn:microsoft.com/office/officeart/2005/8/layout/cycle4"/>
    <dgm:cxn modelId="{DAB863FC-CDB4-4D4E-805F-782C79D2C566}" type="presParOf" srcId="{FDBB7C19-3C62-4128-93CD-D03F4DD92910}" destId="{84B8C17E-A606-45F1-843F-44D96B25DCA1}"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086F760-137D-41A4-B618-D2D71D706ECE}"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de-DE"/>
        </a:p>
      </dgm:t>
    </dgm:pt>
    <dgm:pt modelId="{60F45C68-2BF1-4650-AC3E-924B1407DEF2}">
      <dgm:prSet phldrT="[Text]" custT="1"/>
      <dgm:spPr/>
      <dgm:t>
        <a:bodyPr/>
        <a:lstStyle/>
        <a:p>
          <a:r>
            <a:rPr lang="de-DE" sz="1800" b="1" dirty="0"/>
            <a:t>Gewinn- und Verlustrechnung: </a:t>
          </a:r>
          <a:r>
            <a:rPr lang="de-DE" sz="1800" b="0" dirty="0"/>
            <a:t>Analysiere Einnahmen, Ausgaben und den Nettogewinn des Monats</a:t>
          </a:r>
          <a:endParaRPr lang="de-DE" sz="1800" dirty="0"/>
        </a:p>
      </dgm:t>
    </dgm:pt>
    <dgm:pt modelId="{D65C419B-ABC1-48B1-AD61-82D3BF20B011}" type="parTrans" cxnId="{AF86CB1E-F9CC-45C3-BB92-6E94519604F1}">
      <dgm:prSet/>
      <dgm:spPr/>
      <dgm:t>
        <a:bodyPr/>
        <a:lstStyle/>
        <a:p>
          <a:endParaRPr lang="de-DE"/>
        </a:p>
      </dgm:t>
    </dgm:pt>
    <dgm:pt modelId="{5A68F9AE-7A10-4B06-831E-0E0AB6873F65}" type="sibTrans" cxnId="{AF86CB1E-F9CC-45C3-BB92-6E94519604F1}">
      <dgm:prSet/>
      <dgm:spPr/>
      <dgm:t>
        <a:bodyPr/>
        <a:lstStyle/>
        <a:p>
          <a:endParaRPr lang="de-DE"/>
        </a:p>
      </dgm:t>
    </dgm:pt>
    <dgm:pt modelId="{4639A7BE-F7C9-4E41-8140-3562BE063B64}">
      <dgm:prSet phldrT="[Text]" custT="1"/>
      <dgm:spPr/>
      <dgm:t>
        <a:bodyPr/>
        <a:lstStyle/>
        <a:p>
          <a:r>
            <a:rPr lang="de-DE" sz="1600" b="1" dirty="0">
              <a:solidFill>
                <a:srgbClr val="595959"/>
              </a:solidFill>
            </a:rPr>
            <a:t>Cashflow-Analysen:</a:t>
          </a:r>
          <a:r>
            <a:rPr lang="de-DE" sz="1600" b="0" dirty="0">
              <a:solidFill>
                <a:srgbClr val="595959"/>
              </a:solidFill>
            </a:rPr>
            <a:t> Überprüfe ob die Geldflüsse ausreichen, um die Ausgaben zu decken, und stelle sicher, dass genügend Liquidität vorhanden ist. </a:t>
          </a:r>
          <a:endParaRPr lang="de-DE" sz="1600" b="1" dirty="0">
            <a:solidFill>
              <a:srgbClr val="595959"/>
            </a:solidFill>
          </a:endParaRPr>
        </a:p>
      </dgm:t>
    </dgm:pt>
    <dgm:pt modelId="{92286E71-6B4C-4952-9E71-3D95CD4B56D5}" type="parTrans" cxnId="{A9271AF2-7975-4DEF-AEAF-9E88A6BF2EB9}">
      <dgm:prSet/>
      <dgm:spPr/>
      <dgm:t>
        <a:bodyPr/>
        <a:lstStyle/>
        <a:p>
          <a:endParaRPr lang="de-DE"/>
        </a:p>
      </dgm:t>
    </dgm:pt>
    <dgm:pt modelId="{7984DA68-8425-449B-85BC-A69EBA8B4E87}" type="sibTrans" cxnId="{A9271AF2-7975-4DEF-AEAF-9E88A6BF2EB9}">
      <dgm:prSet/>
      <dgm:spPr/>
      <dgm:t>
        <a:bodyPr/>
        <a:lstStyle/>
        <a:p>
          <a:endParaRPr lang="de-DE"/>
        </a:p>
      </dgm:t>
    </dgm:pt>
    <dgm:pt modelId="{F77CB51F-D305-4799-B803-EFB890E0CF97}">
      <dgm:prSet phldrT="[Text]" custT="1"/>
      <dgm:spPr/>
      <dgm:t>
        <a:bodyPr/>
        <a:lstStyle/>
        <a:p>
          <a:r>
            <a:rPr lang="de-DE" sz="1600" b="1" dirty="0">
              <a:solidFill>
                <a:srgbClr val="595959"/>
              </a:solidFill>
            </a:rPr>
            <a:t>Bilanz: </a:t>
          </a:r>
          <a:r>
            <a:rPr lang="de-DE" sz="1600" b="0" dirty="0">
              <a:solidFill>
                <a:srgbClr val="595959"/>
              </a:solidFill>
            </a:rPr>
            <a:t>Bewerte dein Vermögen, deine Verbindlichkeiten und dein Eigenkapital, um den finanziellen Gesamtzustand des Unternehmens einzuschätzen.</a:t>
          </a:r>
          <a:endParaRPr lang="de-DE" sz="1600" b="1" dirty="0">
            <a:solidFill>
              <a:srgbClr val="595959"/>
            </a:solidFill>
          </a:endParaRPr>
        </a:p>
      </dgm:t>
    </dgm:pt>
    <dgm:pt modelId="{281F95F7-1B50-48A3-A89E-3FB87632DEF6}" type="parTrans" cxnId="{1F0CFE1D-0525-4904-92B5-CE6EF2ABC9B1}">
      <dgm:prSet/>
      <dgm:spPr/>
      <dgm:t>
        <a:bodyPr/>
        <a:lstStyle/>
        <a:p>
          <a:endParaRPr lang="de-DE"/>
        </a:p>
      </dgm:t>
    </dgm:pt>
    <dgm:pt modelId="{6468E802-2624-4552-B2E6-821B6547E80D}" type="sibTrans" cxnId="{1F0CFE1D-0525-4904-92B5-CE6EF2ABC9B1}">
      <dgm:prSet/>
      <dgm:spPr/>
      <dgm:t>
        <a:bodyPr/>
        <a:lstStyle/>
        <a:p>
          <a:endParaRPr lang="de-DE"/>
        </a:p>
      </dgm:t>
    </dgm:pt>
    <dgm:pt modelId="{E52A180E-A932-4462-948F-28C976DB8AC7}">
      <dgm:prSet phldrT="[Text]" custT="1"/>
      <dgm:spPr/>
      <dgm:t>
        <a:bodyPr/>
        <a:lstStyle/>
        <a:p>
          <a:r>
            <a:rPr lang="de-DE" sz="1600" b="1" dirty="0"/>
            <a:t>Kennzahlen: </a:t>
          </a:r>
          <a:r>
            <a:rPr lang="de-DE" sz="1600" b="0" dirty="0"/>
            <a:t>Achte auf wichtige Indikatoren wie Gewinnmargen, Forderungen und Verbindlichkeiten.</a:t>
          </a:r>
          <a:endParaRPr lang="de-DE" sz="1600" b="1" dirty="0"/>
        </a:p>
      </dgm:t>
    </dgm:pt>
    <dgm:pt modelId="{0C99BE4C-F586-46BD-B780-5BD7EBD38821}" type="parTrans" cxnId="{ACC10960-68E7-4D06-8503-442B8EDB537D}">
      <dgm:prSet/>
      <dgm:spPr/>
      <dgm:t>
        <a:bodyPr/>
        <a:lstStyle/>
        <a:p>
          <a:endParaRPr lang="de-DE"/>
        </a:p>
      </dgm:t>
    </dgm:pt>
    <dgm:pt modelId="{C2C6922D-3D31-4C40-90BC-2B7EB42DC563}" type="sibTrans" cxnId="{ACC10960-68E7-4D06-8503-442B8EDB537D}">
      <dgm:prSet/>
      <dgm:spPr/>
      <dgm:t>
        <a:bodyPr/>
        <a:lstStyle/>
        <a:p>
          <a:endParaRPr lang="de-DE"/>
        </a:p>
      </dgm:t>
    </dgm:pt>
    <dgm:pt modelId="{E8FE1ED5-98AE-4010-B94E-9AC2A68594A5}" type="pres">
      <dgm:prSet presAssocID="{D086F760-137D-41A4-B618-D2D71D706ECE}" presName="linear" presStyleCnt="0">
        <dgm:presLayoutVars>
          <dgm:dir/>
          <dgm:animLvl val="lvl"/>
          <dgm:resizeHandles val="exact"/>
        </dgm:presLayoutVars>
      </dgm:prSet>
      <dgm:spPr/>
    </dgm:pt>
    <dgm:pt modelId="{CBC35D3F-1CB7-48CE-BDC6-2DFD22FD70DD}" type="pres">
      <dgm:prSet presAssocID="{60F45C68-2BF1-4650-AC3E-924B1407DEF2}" presName="parentLin" presStyleCnt="0"/>
      <dgm:spPr/>
    </dgm:pt>
    <dgm:pt modelId="{900B54AB-9921-4AFD-87B3-58EF81A5B6F3}" type="pres">
      <dgm:prSet presAssocID="{60F45C68-2BF1-4650-AC3E-924B1407DEF2}" presName="parentLeftMargin" presStyleLbl="node1" presStyleIdx="0" presStyleCnt="4"/>
      <dgm:spPr/>
    </dgm:pt>
    <dgm:pt modelId="{2E7D2BCB-884E-4E68-8918-4041975A0C3A}" type="pres">
      <dgm:prSet presAssocID="{60F45C68-2BF1-4650-AC3E-924B1407DEF2}" presName="parentText" presStyleLbl="node1" presStyleIdx="0" presStyleCnt="4" custScaleX="142857" custScaleY="79533">
        <dgm:presLayoutVars>
          <dgm:chMax val="0"/>
          <dgm:bulletEnabled val="1"/>
        </dgm:presLayoutVars>
      </dgm:prSet>
      <dgm:spPr/>
    </dgm:pt>
    <dgm:pt modelId="{7F5179F0-4430-4FDE-8FA4-61830E045124}" type="pres">
      <dgm:prSet presAssocID="{60F45C68-2BF1-4650-AC3E-924B1407DEF2}" presName="negativeSpace" presStyleCnt="0"/>
      <dgm:spPr/>
    </dgm:pt>
    <dgm:pt modelId="{3F4A65BD-1826-4202-ACC0-11EDC9451E3F}" type="pres">
      <dgm:prSet presAssocID="{60F45C68-2BF1-4650-AC3E-924B1407DEF2}" presName="childText" presStyleLbl="conFgAcc1" presStyleIdx="0" presStyleCnt="4">
        <dgm:presLayoutVars>
          <dgm:bulletEnabled val="1"/>
        </dgm:presLayoutVars>
      </dgm:prSet>
      <dgm:spPr/>
    </dgm:pt>
    <dgm:pt modelId="{D41142A5-CA6F-425E-9293-E1D96FDCD787}" type="pres">
      <dgm:prSet presAssocID="{5A68F9AE-7A10-4B06-831E-0E0AB6873F65}" presName="spaceBetweenRectangles" presStyleCnt="0"/>
      <dgm:spPr/>
    </dgm:pt>
    <dgm:pt modelId="{ADA84B7A-EB15-433B-A3AB-2B44EC838FE0}" type="pres">
      <dgm:prSet presAssocID="{4639A7BE-F7C9-4E41-8140-3562BE063B64}" presName="parentLin" presStyleCnt="0"/>
      <dgm:spPr/>
    </dgm:pt>
    <dgm:pt modelId="{F27630CD-02C8-4419-9686-F047AB5D099B}" type="pres">
      <dgm:prSet presAssocID="{4639A7BE-F7C9-4E41-8140-3562BE063B64}" presName="parentLeftMargin" presStyleLbl="node1" presStyleIdx="0" presStyleCnt="4"/>
      <dgm:spPr/>
    </dgm:pt>
    <dgm:pt modelId="{8A65B3C3-E028-455B-8A15-30070BD2401C}" type="pres">
      <dgm:prSet presAssocID="{4639A7BE-F7C9-4E41-8140-3562BE063B64}" presName="parentText" presStyleLbl="node1" presStyleIdx="1" presStyleCnt="4" custScaleX="142857" custScaleY="79533">
        <dgm:presLayoutVars>
          <dgm:chMax val="0"/>
          <dgm:bulletEnabled val="1"/>
        </dgm:presLayoutVars>
      </dgm:prSet>
      <dgm:spPr/>
    </dgm:pt>
    <dgm:pt modelId="{4C98CEA2-6227-477E-BA00-D4CFB8073BED}" type="pres">
      <dgm:prSet presAssocID="{4639A7BE-F7C9-4E41-8140-3562BE063B64}" presName="negativeSpace" presStyleCnt="0"/>
      <dgm:spPr/>
    </dgm:pt>
    <dgm:pt modelId="{D6945B09-0CD8-4A2C-80B9-31A7E2C409A7}" type="pres">
      <dgm:prSet presAssocID="{4639A7BE-F7C9-4E41-8140-3562BE063B64}" presName="childText" presStyleLbl="conFgAcc1" presStyleIdx="1" presStyleCnt="4">
        <dgm:presLayoutVars>
          <dgm:bulletEnabled val="1"/>
        </dgm:presLayoutVars>
      </dgm:prSet>
      <dgm:spPr/>
    </dgm:pt>
    <dgm:pt modelId="{4A119359-E281-4E20-AAC4-41DD6AEB051E}" type="pres">
      <dgm:prSet presAssocID="{7984DA68-8425-449B-85BC-A69EBA8B4E87}" presName="spaceBetweenRectangles" presStyleCnt="0"/>
      <dgm:spPr/>
    </dgm:pt>
    <dgm:pt modelId="{7D745D0B-18CE-4306-9023-5337DBBF75AC}" type="pres">
      <dgm:prSet presAssocID="{F77CB51F-D305-4799-B803-EFB890E0CF97}" presName="parentLin" presStyleCnt="0"/>
      <dgm:spPr/>
    </dgm:pt>
    <dgm:pt modelId="{71777719-FB8F-44B9-9077-2D84EAA4E30B}" type="pres">
      <dgm:prSet presAssocID="{F77CB51F-D305-4799-B803-EFB890E0CF97}" presName="parentLeftMargin" presStyleLbl="node1" presStyleIdx="1" presStyleCnt="4"/>
      <dgm:spPr/>
    </dgm:pt>
    <dgm:pt modelId="{710C04B0-D0AC-401A-A4F3-CED73492B034}" type="pres">
      <dgm:prSet presAssocID="{F77CB51F-D305-4799-B803-EFB890E0CF97}" presName="parentText" presStyleLbl="node1" presStyleIdx="2" presStyleCnt="4" custScaleX="142857" custScaleY="73898" custLinFactNeighborX="10905" custLinFactNeighborY="-5829">
        <dgm:presLayoutVars>
          <dgm:chMax val="0"/>
          <dgm:bulletEnabled val="1"/>
        </dgm:presLayoutVars>
      </dgm:prSet>
      <dgm:spPr/>
    </dgm:pt>
    <dgm:pt modelId="{7DD5DEC1-5061-4E5A-9D6C-825113A52705}" type="pres">
      <dgm:prSet presAssocID="{F77CB51F-D305-4799-B803-EFB890E0CF97}" presName="negativeSpace" presStyleCnt="0"/>
      <dgm:spPr/>
    </dgm:pt>
    <dgm:pt modelId="{6534BB54-0645-41D5-8156-C439B19A67DC}" type="pres">
      <dgm:prSet presAssocID="{F77CB51F-D305-4799-B803-EFB890E0CF97}" presName="childText" presStyleLbl="conFgAcc1" presStyleIdx="2" presStyleCnt="4">
        <dgm:presLayoutVars>
          <dgm:bulletEnabled val="1"/>
        </dgm:presLayoutVars>
      </dgm:prSet>
      <dgm:spPr/>
    </dgm:pt>
    <dgm:pt modelId="{1842B6F2-B745-40A6-8B8E-572B654C53C8}" type="pres">
      <dgm:prSet presAssocID="{6468E802-2624-4552-B2E6-821B6547E80D}" presName="spaceBetweenRectangles" presStyleCnt="0"/>
      <dgm:spPr/>
    </dgm:pt>
    <dgm:pt modelId="{805FB3D2-B52C-4963-B55A-F11B84A5BBC5}" type="pres">
      <dgm:prSet presAssocID="{E52A180E-A932-4462-948F-28C976DB8AC7}" presName="parentLin" presStyleCnt="0"/>
      <dgm:spPr/>
    </dgm:pt>
    <dgm:pt modelId="{D7E8BAF4-6E45-4B31-900E-EDE0EFE8A238}" type="pres">
      <dgm:prSet presAssocID="{E52A180E-A932-4462-948F-28C976DB8AC7}" presName="parentLeftMargin" presStyleLbl="node1" presStyleIdx="2" presStyleCnt="4"/>
      <dgm:spPr/>
    </dgm:pt>
    <dgm:pt modelId="{DBE7D587-CCC3-4C00-898D-7F190C784DDA}" type="pres">
      <dgm:prSet presAssocID="{E52A180E-A932-4462-948F-28C976DB8AC7}" presName="parentText" presStyleLbl="node1" presStyleIdx="3" presStyleCnt="4" custScaleX="142857" custScaleY="66759" custLinFactNeighborX="8179" custLinFactNeighborY="-1816">
        <dgm:presLayoutVars>
          <dgm:chMax val="0"/>
          <dgm:bulletEnabled val="1"/>
        </dgm:presLayoutVars>
      </dgm:prSet>
      <dgm:spPr/>
    </dgm:pt>
    <dgm:pt modelId="{408BAC77-877D-4508-993B-930295CAFEFF}" type="pres">
      <dgm:prSet presAssocID="{E52A180E-A932-4462-948F-28C976DB8AC7}" presName="negativeSpace" presStyleCnt="0"/>
      <dgm:spPr/>
    </dgm:pt>
    <dgm:pt modelId="{A8DD8F36-02ED-4E1B-8ED9-E6566B619A24}" type="pres">
      <dgm:prSet presAssocID="{E52A180E-A932-4462-948F-28C976DB8AC7}" presName="childText" presStyleLbl="conFgAcc1" presStyleIdx="3" presStyleCnt="4">
        <dgm:presLayoutVars>
          <dgm:bulletEnabled val="1"/>
        </dgm:presLayoutVars>
      </dgm:prSet>
      <dgm:spPr/>
    </dgm:pt>
  </dgm:ptLst>
  <dgm:cxnLst>
    <dgm:cxn modelId="{1F0CFE1D-0525-4904-92B5-CE6EF2ABC9B1}" srcId="{D086F760-137D-41A4-B618-D2D71D706ECE}" destId="{F77CB51F-D305-4799-B803-EFB890E0CF97}" srcOrd="2" destOrd="0" parTransId="{281F95F7-1B50-48A3-A89E-3FB87632DEF6}" sibTransId="{6468E802-2624-4552-B2E6-821B6547E80D}"/>
    <dgm:cxn modelId="{AF86CB1E-F9CC-45C3-BB92-6E94519604F1}" srcId="{D086F760-137D-41A4-B618-D2D71D706ECE}" destId="{60F45C68-2BF1-4650-AC3E-924B1407DEF2}" srcOrd="0" destOrd="0" parTransId="{D65C419B-ABC1-48B1-AD61-82D3BF20B011}" sibTransId="{5A68F9AE-7A10-4B06-831E-0E0AB6873F65}"/>
    <dgm:cxn modelId="{0EA4EE24-B8F1-4F45-8405-7C7902F833FB}" type="presOf" srcId="{D086F760-137D-41A4-B618-D2D71D706ECE}" destId="{E8FE1ED5-98AE-4010-B94E-9AC2A68594A5}" srcOrd="0" destOrd="0" presId="urn:microsoft.com/office/officeart/2005/8/layout/list1"/>
    <dgm:cxn modelId="{5F017933-1976-48C2-B0FD-39CC7BD4AFB7}" type="presOf" srcId="{4639A7BE-F7C9-4E41-8140-3562BE063B64}" destId="{F27630CD-02C8-4419-9686-F047AB5D099B}" srcOrd="0" destOrd="0" presId="urn:microsoft.com/office/officeart/2005/8/layout/list1"/>
    <dgm:cxn modelId="{ACC10960-68E7-4D06-8503-442B8EDB537D}" srcId="{D086F760-137D-41A4-B618-D2D71D706ECE}" destId="{E52A180E-A932-4462-948F-28C976DB8AC7}" srcOrd="3" destOrd="0" parTransId="{0C99BE4C-F586-46BD-B780-5BD7EBD38821}" sibTransId="{C2C6922D-3D31-4C40-90BC-2B7EB42DC563}"/>
    <dgm:cxn modelId="{99B81243-85DB-4841-B46B-106B957FAD21}" type="presOf" srcId="{E52A180E-A932-4462-948F-28C976DB8AC7}" destId="{DBE7D587-CCC3-4C00-898D-7F190C784DDA}" srcOrd="1" destOrd="0" presId="urn:microsoft.com/office/officeart/2005/8/layout/list1"/>
    <dgm:cxn modelId="{7C9B174C-8EBE-41C5-BE49-E4FB7AC9DCDC}" type="presOf" srcId="{E52A180E-A932-4462-948F-28C976DB8AC7}" destId="{D7E8BAF4-6E45-4B31-900E-EDE0EFE8A238}" srcOrd="0" destOrd="0" presId="urn:microsoft.com/office/officeart/2005/8/layout/list1"/>
    <dgm:cxn modelId="{AA03F06D-4D27-45E2-8ED0-5D98F3A3C758}" type="presOf" srcId="{4639A7BE-F7C9-4E41-8140-3562BE063B64}" destId="{8A65B3C3-E028-455B-8A15-30070BD2401C}" srcOrd="1" destOrd="0" presId="urn:microsoft.com/office/officeart/2005/8/layout/list1"/>
    <dgm:cxn modelId="{405AE68D-DF84-43F9-97D9-759957FC0847}" type="presOf" srcId="{60F45C68-2BF1-4650-AC3E-924B1407DEF2}" destId="{2E7D2BCB-884E-4E68-8918-4041975A0C3A}" srcOrd="1" destOrd="0" presId="urn:microsoft.com/office/officeart/2005/8/layout/list1"/>
    <dgm:cxn modelId="{258B9DB5-D3FC-4CF8-9867-F89D32EDEDD3}" type="presOf" srcId="{F77CB51F-D305-4799-B803-EFB890E0CF97}" destId="{710C04B0-D0AC-401A-A4F3-CED73492B034}" srcOrd="1" destOrd="0" presId="urn:microsoft.com/office/officeart/2005/8/layout/list1"/>
    <dgm:cxn modelId="{99F508DD-F561-4C47-A724-C6F0A2F08D66}" type="presOf" srcId="{60F45C68-2BF1-4650-AC3E-924B1407DEF2}" destId="{900B54AB-9921-4AFD-87B3-58EF81A5B6F3}" srcOrd="0" destOrd="0" presId="urn:microsoft.com/office/officeart/2005/8/layout/list1"/>
    <dgm:cxn modelId="{A9271AF2-7975-4DEF-AEAF-9E88A6BF2EB9}" srcId="{D086F760-137D-41A4-B618-D2D71D706ECE}" destId="{4639A7BE-F7C9-4E41-8140-3562BE063B64}" srcOrd="1" destOrd="0" parTransId="{92286E71-6B4C-4952-9E71-3D95CD4B56D5}" sibTransId="{7984DA68-8425-449B-85BC-A69EBA8B4E87}"/>
    <dgm:cxn modelId="{B3136DFF-7D54-4790-9C39-258BCCAE0D3A}" type="presOf" srcId="{F77CB51F-D305-4799-B803-EFB890E0CF97}" destId="{71777719-FB8F-44B9-9077-2D84EAA4E30B}" srcOrd="0" destOrd="0" presId="urn:microsoft.com/office/officeart/2005/8/layout/list1"/>
    <dgm:cxn modelId="{B1C61DB9-59BB-42E9-BE75-088F350E6E5E}" type="presParOf" srcId="{E8FE1ED5-98AE-4010-B94E-9AC2A68594A5}" destId="{CBC35D3F-1CB7-48CE-BDC6-2DFD22FD70DD}" srcOrd="0" destOrd="0" presId="urn:microsoft.com/office/officeart/2005/8/layout/list1"/>
    <dgm:cxn modelId="{DFD0B330-3ABC-4ED7-83DA-B7B3D27BFEEB}" type="presParOf" srcId="{CBC35D3F-1CB7-48CE-BDC6-2DFD22FD70DD}" destId="{900B54AB-9921-4AFD-87B3-58EF81A5B6F3}" srcOrd="0" destOrd="0" presId="urn:microsoft.com/office/officeart/2005/8/layout/list1"/>
    <dgm:cxn modelId="{4AC0F723-1685-40C0-B46E-BE5E5A1124BD}" type="presParOf" srcId="{CBC35D3F-1CB7-48CE-BDC6-2DFD22FD70DD}" destId="{2E7D2BCB-884E-4E68-8918-4041975A0C3A}" srcOrd="1" destOrd="0" presId="urn:microsoft.com/office/officeart/2005/8/layout/list1"/>
    <dgm:cxn modelId="{2520DF5A-7D72-464B-BA74-156FFB98DE3A}" type="presParOf" srcId="{E8FE1ED5-98AE-4010-B94E-9AC2A68594A5}" destId="{7F5179F0-4430-4FDE-8FA4-61830E045124}" srcOrd="1" destOrd="0" presId="urn:microsoft.com/office/officeart/2005/8/layout/list1"/>
    <dgm:cxn modelId="{8274286E-FDA0-4AAA-801F-8890BA9EB58F}" type="presParOf" srcId="{E8FE1ED5-98AE-4010-B94E-9AC2A68594A5}" destId="{3F4A65BD-1826-4202-ACC0-11EDC9451E3F}" srcOrd="2" destOrd="0" presId="urn:microsoft.com/office/officeart/2005/8/layout/list1"/>
    <dgm:cxn modelId="{8D47098D-4FF5-4941-BF71-CC26D5382BFC}" type="presParOf" srcId="{E8FE1ED5-98AE-4010-B94E-9AC2A68594A5}" destId="{D41142A5-CA6F-425E-9293-E1D96FDCD787}" srcOrd="3" destOrd="0" presId="urn:microsoft.com/office/officeart/2005/8/layout/list1"/>
    <dgm:cxn modelId="{2F49E3ED-B40A-49F8-B094-48F7CD775091}" type="presParOf" srcId="{E8FE1ED5-98AE-4010-B94E-9AC2A68594A5}" destId="{ADA84B7A-EB15-433B-A3AB-2B44EC838FE0}" srcOrd="4" destOrd="0" presId="urn:microsoft.com/office/officeart/2005/8/layout/list1"/>
    <dgm:cxn modelId="{398B60D6-E130-41C0-B604-904DF899787E}" type="presParOf" srcId="{ADA84B7A-EB15-433B-A3AB-2B44EC838FE0}" destId="{F27630CD-02C8-4419-9686-F047AB5D099B}" srcOrd="0" destOrd="0" presId="urn:microsoft.com/office/officeart/2005/8/layout/list1"/>
    <dgm:cxn modelId="{F2A21227-50EF-4022-A0DF-CCFB78115D18}" type="presParOf" srcId="{ADA84B7A-EB15-433B-A3AB-2B44EC838FE0}" destId="{8A65B3C3-E028-455B-8A15-30070BD2401C}" srcOrd="1" destOrd="0" presId="urn:microsoft.com/office/officeart/2005/8/layout/list1"/>
    <dgm:cxn modelId="{40698123-57A4-430A-8175-CBEC6BB2BDF8}" type="presParOf" srcId="{E8FE1ED5-98AE-4010-B94E-9AC2A68594A5}" destId="{4C98CEA2-6227-477E-BA00-D4CFB8073BED}" srcOrd="5" destOrd="0" presId="urn:microsoft.com/office/officeart/2005/8/layout/list1"/>
    <dgm:cxn modelId="{09816948-AB69-4145-8CFC-8FB662195B62}" type="presParOf" srcId="{E8FE1ED5-98AE-4010-B94E-9AC2A68594A5}" destId="{D6945B09-0CD8-4A2C-80B9-31A7E2C409A7}" srcOrd="6" destOrd="0" presId="urn:microsoft.com/office/officeart/2005/8/layout/list1"/>
    <dgm:cxn modelId="{F72147A3-765A-454A-9038-3B4334EC3177}" type="presParOf" srcId="{E8FE1ED5-98AE-4010-B94E-9AC2A68594A5}" destId="{4A119359-E281-4E20-AAC4-41DD6AEB051E}" srcOrd="7" destOrd="0" presId="urn:microsoft.com/office/officeart/2005/8/layout/list1"/>
    <dgm:cxn modelId="{71C6D269-74DA-4641-B9AC-B1005A255C56}" type="presParOf" srcId="{E8FE1ED5-98AE-4010-B94E-9AC2A68594A5}" destId="{7D745D0B-18CE-4306-9023-5337DBBF75AC}" srcOrd="8" destOrd="0" presId="urn:microsoft.com/office/officeart/2005/8/layout/list1"/>
    <dgm:cxn modelId="{36E08198-FB18-4F7B-8362-FC8907E71AA2}" type="presParOf" srcId="{7D745D0B-18CE-4306-9023-5337DBBF75AC}" destId="{71777719-FB8F-44B9-9077-2D84EAA4E30B}" srcOrd="0" destOrd="0" presId="urn:microsoft.com/office/officeart/2005/8/layout/list1"/>
    <dgm:cxn modelId="{CD1F9742-4A6C-40CB-9471-A43DAB94AC53}" type="presParOf" srcId="{7D745D0B-18CE-4306-9023-5337DBBF75AC}" destId="{710C04B0-D0AC-401A-A4F3-CED73492B034}" srcOrd="1" destOrd="0" presId="urn:microsoft.com/office/officeart/2005/8/layout/list1"/>
    <dgm:cxn modelId="{44A813A0-875A-4B41-9534-4815E9CD3990}" type="presParOf" srcId="{E8FE1ED5-98AE-4010-B94E-9AC2A68594A5}" destId="{7DD5DEC1-5061-4E5A-9D6C-825113A52705}" srcOrd="9" destOrd="0" presId="urn:microsoft.com/office/officeart/2005/8/layout/list1"/>
    <dgm:cxn modelId="{E36A33F6-B222-4142-AD4B-6ECE9FC4C899}" type="presParOf" srcId="{E8FE1ED5-98AE-4010-B94E-9AC2A68594A5}" destId="{6534BB54-0645-41D5-8156-C439B19A67DC}" srcOrd="10" destOrd="0" presId="urn:microsoft.com/office/officeart/2005/8/layout/list1"/>
    <dgm:cxn modelId="{3F0C08BF-0F3A-4BC1-A7BE-EEB3D84F9755}" type="presParOf" srcId="{E8FE1ED5-98AE-4010-B94E-9AC2A68594A5}" destId="{1842B6F2-B745-40A6-8B8E-572B654C53C8}" srcOrd="11" destOrd="0" presId="urn:microsoft.com/office/officeart/2005/8/layout/list1"/>
    <dgm:cxn modelId="{4844BC2E-A05E-4ACE-B827-6BD9D575D69C}" type="presParOf" srcId="{E8FE1ED5-98AE-4010-B94E-9AC2A68594A5}" destId="{805FB3D2-B52C-4963-B55A-F11B84A5BBC5}" srcOrd="12" destOrd="0" presId="urn:microsoft.com/office/officeart/2005/8/layout/list1"/>
    <dgm:cxn modelId="{A8F9B79C-A627-41FB-BDC7-D87F8C581C1A}" type="presParOf" srcId="{805FB3D2-B52C-4963-B55A-F11B84A5BBC5}" destId="{D7E8BAF4-6E45-4B31-900E-EDE0EFE8A238}" srcOrd="0" destOrd="0" presId="urn:microsoft.com/office/officeart/2005/8/layout/list1"/>
    <dgm:cxn modelId="{4725874A-2105-4CF1-B26C-B14A2E272D8E}" type="presParOf" srcId="{805FB3D2-B52C-4963-B55A-F11B84A5BBC5}" destId="{DBE7D587-CCC3-4C00-898D-7F190C784DDA}" srcOrd="1" destOrd="0" presId="urn:microsoft.com/office/officeart/2005/8/layout/list1"/>
    <dgm:cxn modelId="{48A7DAD2-E098-438E-B897-EBFE5864F1A1}" type="presParOf" srcId="{E8FE1ED5-98AE-4010-B94E-9AC2A68594A5}" destId="{408BAC77-877D-4508-993B-930295CAFEFF}" srcOrd="13" destOrd="0" presId="urn:microsoft.com/office/officeart/2005/8/layout/list1"/>
    <dgm:cxn modelId="{9F22E2AA-DECA-4B3A-8B73-DFB99BE4481A}" type="presParOf" srcId="{E8FE1ED5-98AE-4010-B94E-9AC2A68594A5}" destId="{A8DD8F36-02ED-4E1B-8ED9-E6566B619A2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800" b="1" dirty="0"/>
            <a:t>Gewinnmargen</a:t>
          </a:r>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dgm:spPr/>
      <dgm:t>
        <a:bodyPr/>
        <a:lstStyle/>
        <a:p>
          <a:pPr marL="0" indent="0">
            <a:buNone/>
          </a:pPr>
          <a:r>
            <a:rPr lang="de-DE" dirty="0"/>
            <a:t>Misst, wie viel Gewinn dein Unternehmen aus jedem verdienten Euro erzielt. </a:t>
          </a:r>
          <a:br>
            <a:rPr lang="de-DE" dirty="0"/>
          </a:br>
          <a:br>
            <a:rPr lang="de-DE" dirty="0"/>
          </a:br>
          <a:r>
            <a:rPr lang="de-DE" b="1" dirty="0"/>
            <a:t>Formel: </a:t>
          </a:r>
          <a:r>
            <a:rPr lang="de-DE" dirty="0"/>
            <a:t>Nettogewinn / Umsatz</a:t>
          </a:r>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a:t>Liquiditäts-kennzahl</a:t>
          </a:r>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de-DE" dirty="0"/>
            <a:t>Beurteilt die Fähigkeit deines Unternehmens, kurzfristige Verpflichtungen mit kurzfristigen Vermögenswerten zu zahlen. . </a:t>
          </a:r>
          <a:br>
            <a:rPr lang="de-DE" dirty="0"/>
          </a:br>
          <a:br>
            <a:rPr lang="de-DE" dirty="0"/>
          </a:br>
          <a:r>
            <a:rPr lang="de-DE" b="1" dirty="0"/>
            <a:t>Formel: </a:t>
          </a:r>
          <a:r>
            <a:rPr lang="de-DE" dirty="0"/>
            <a:t>Umlaufvermögen / kurzfristige Verbindlichkeiten</a:t>
          </a:r>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7CA469E1-5F1B-44D3-B410-255D4BDA4C5D}">
      <dgm:prSet phldrT="[Text]" custT="1"/>
      <dgm:spPr/>
      <dgm:t>
        <a:bodyPr/>
        <a:lstStyle/>
        <a:p>
          <a:pPr marL="0" indent="0">
            <a:buNone/>
          </a:pPr>
          <a:r>
            <a:rPr lang="de-DE" sz="2800" b="1" dirty="0"/>
            <a:t>Verschuldungs-quote</a:t>
          </a:r>
        </a:p>
      </dgm:t>
    </dgm:pt>
    <dgm:pt modelId="{1A4DC95A-48A1-4F54-A7A6-B2E10B9D9683}" type="parTrans" cxnId="{6A74C244-A4E5-48C8-BF9F-5BDFFFAEDE6A}">
      <dgm:prSet/>
      <dgm:spPr/>
      <dgm:t>
        <a:bodyPr/>
        <a:lstStyle/>
        <a:p>
          <a:endParaRPr lang="de-DE"/>
        </a:p>
      </dgm:t>
    </dgm:pt>
    <dgm:pt modelId="{C186E411-AE35-4E8F-9006-C2C31E24A201}" type="sibTrans" cxnId="{6A74C244-A4E5-48C8-BF9F-5BDFFFAEDE6A}">
      <dgm:prSet/>
      <dgm:spPr/>
      <dgm:t>
        <a:bodyPr/>
        <a:lstStyle/>
        <a:p>
          <a:endParaRPr lang="de-DE"/>
        </a:p>
      </dgm:t>
    </dgm:pt>
    <dgm:pt modelId="{45E6294B-67E3-4691-ACE5-DD8C668B7417}">
      <dgm:prSet phldrT="[Text]"/>
      <dgm:spPr/>
      <dgm:t>
        <a:bodyPr/>
        <a:lstStyle/>
        <a:p>
          <a:pPr marL="0" indent="0">
            <a:buNone/>
          </a:pPr>
          <a:r>
            <a:rPr lang="de-DE" dirty="0"/>
            <a:t>Zeigt das Verhältnis zwischen Schulden und Eigenkapital an. </a:t>
          </a:r>
        </a:p>
      </dgm:t>
    </dgm:pt>
    <dgm:pt modelId="{3B14DC23-2C6F-415B-98FE-808DFF925D5E}" type="parTrans" cxnId="{5F194B39-844F-4E60-93C0-D9B50EA16701}">
      <dgm:prSet/>
      <dgm:spPr/>
      <dgm:t>
        <a:bodyPr/>
        <a:lstStyle/>
        <a:p>
          <a:endParaRPr lang="de-DE"/>
        </a:p>
      </dgm:t>
    </dgm:pt>
    <dgm:pt modelId="{F026705B-8673-4388-95B0-3C76E9E411F0}" type="sibTrans" cxnId="{5F194B39-844F-4E60-93C0-D9B50EA16701}">
      <dgm:prSet/>
      <dgm:spPr/>
      <dgm:t>
        <a:bodyPr/>
        <a:lstStyle/>
        <a:p>
          <a:endParaRPr lang="de-DE"/>
        </a:p>
      </dgm:t>
    </dgm:pt>
    <dgm:pt modelId="{79BFAB0B-D917-428B-BA0B-77B6C74068B8}">
      <dgm:prSet phldrT="[Text]"/>
      <dgm:spPr/>
      <dgm:t>
        <a:bodyPr/>
        <a:lstStyle/>
        <a:p>
          <a:pPr marL="0" indent="0">
            <a:buNone/>
          </a:pPr>
          <a:br>
            <a:rPr lang="de-DE" dirty="0"/>
          </a:br>
          <a:r>
            <a:rPr lang="de-DE" b="1" dirty="0"/>
            <a:t>Formel:</a:t>
          </a:r>
          <a:r>
            <a:rPr lang="de-DE" dirty="0"/>
            <a:t> Gesamtverbindlichkeiten / Eigenkapital</a:t>
          </a:r>
        </a:p>
      </dgm:t>
    </dgm:pt>
    <dgm:pt modelId="{6B815A1E-F1C9-4021-A6B4-B4263D3B0242}" type="parTrans" cxnId="{5986011D-9BAF-4DD9-8953-FD2ADD598A66}">
      <dgm:prSet/>
      <dgm:spPr/>
    </dgm:pt>
    <dgm:pt modelId="{B037B988-9BE9-4741-AAF1-ECD2D3F9B2C5}" type="sibTrans" cxnId="{5986011D-9BAF-4DD9-8953-FD2ADD598A66}">
      <dgm:prSet/>
      <dgm:spPr/>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E3AACEA4-9A30-4116-A773-69769A50296B}" type="pres">
      <dgm:prSet presAssocID="{ACFD1C88-2AC7-4ED7-B2F3-C13E80D356B9}" presName="space" presStyleCnt="0"/>
      <dgm:spPr/>
    </dgm:pt>
    <dgm:pt modelId="{E1C257C5-0555-4755-A82B-2ED5879F3942}" type="pres">
      <dgm:prSet presAssocID="{7CA469E1-5F1B-44D3-B410-255D4BDA4C5D}" presName="composite" presStyleCnt="0"/>
      <dgm:spPr/>
    </dgm:pt>
    <dgm:pt modelId="{7C90F66E-AFA0-44A7-8936-0AACE735F330}" type="pres">
      <dgm:prSet presAssocID="{7CA469E1-5F1B-44D3-B410-255D4BDA4C5D}" presName="parTx" presStyleLbl="alignNode1" presStyleIdx="2" presStyleCnt="3">
        <dgm:presLayoutVars>
          <dgm:chMax val="0"/>
          <dgm:chPref val="0"/>
          <dgm:bulletEnabled val="1"/>
        </dgm:presLayoutVars>
      </dgm:prSet>
      <dgm:spPr/>
    </dgm:pt>
    <dgm:pt modelId="{050543CF-55EE-44BD-A6AC-B309343A9B36}" type="pres">
      <dgm:prSet presAssocID="{7CA469E1-5F1B-44D3-B410-255D4BDA4C5D}"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5986011D-9BAF-4DD9-8953-FD2ADD598A66}" srcId="{7CA469E1-5F1B-44D3-B410-255D4BDA4C5D}" destId="{79BFAB0B-D917-428B-BA0B-77B6C74068B8}" srcOrd="1" destOrd="0" parTransId="{6B815A1E-F1C9-4021-A6B4-B4263D3B0242}" sibTransId="{B037B988-9BE9-4741-AAF1-ECD2D3F9B2C5}"/>
    <dgm:cxn modelId="{EFA47F24-322E-4F15-BC54-EEC927F8F1B3}" type="presOf" srcId="{7CA469E1-5F1B-44D3-B410-255D4BDA4C5D}" destId="{7C90F66E-AFA0-44A7-8936-0AACE735F330}" srcOrd="0" destOrd="0" presId="urn:microsoft.com/office/officeart/2005/8/layout/hList1"/>
    <dgm:cxn modelId="{DC372031-C253-4DC9-94CC-0C705670F5BA}" type="presOf" srcId="{3A81E653-BDB4-439F-8558-A1744ED182CD}" destId="{A4209023-4C65-436A-BD0C-A862B4AF7D9D}" srcOrd="0" destOrd="0" presId="urn:microsoft.com/office/officeart/2005/8/layout/hList1"/>
    <dgm:cxn modelId="{5F194B39-844F-4E60-93C0-D9B50EA16701}" srcId="{7CA469E1-5F1B-44D3-B410-255D4BDA4C5D}" destId="{45E6294B-67E3-4691-ACE5-DD8C668B7417}" srcOrd="0" destOrd="0" parTransId="{3B14DC23-2C6F-415B-98FE-808DFF925D5E}" sibTransId="{F026705B-8673-4388-95B0-3C76E9E411F0}"/>
    <dgm:cxn modelId="{6A74C244-A4E5-48C8-BF9F-5BDFFFAEDE6A}" srcId="{F4223291-334B-4F40-BB2E-1D06F97F54C3}" destId="{7CA469E1-5F1B-44D3-B410-255D4BDA4C5D}" srcOrd="2" destOrd="0" parTransId="{1A4DC95A-48A1-4F54-A7A6-B2E10B9D9683}" sibTransId="{C186E411-AE35-4E8F-9006-C2C31E24A201}"/>
    <dgm:cxn modelId="{C955BEBC-AAF8-4F73-9DD7-C298E693B8DE}" type="presOf" srcId="{79BFAB0B-D917-428B-BA0B-77B6C74068B8}" destId="{050543CF-55EE-44BD-A6AC-B309343A9B36}" srcOrd="0" destOrd="1" presId="urn:microsoft.com/office/officeart/2005/8/layout/hList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FDDA24FB-044D-4119-B20B-319E8CB4AA54}" type="presOf" srcId="{45E6294B-67E3-4691-ACE5-DD8C668B7417}" destId="{050543CF-55EE-44BD-A6AC-B309343A9B36}" srcOrd="0" destOrd="0" presId="urn:microsoft.com/office/officeart/2005/8/layout/hList1"/>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EFAA7817-3AEA-4C8E-80E4-1E79F86FD5F8}" type="presParOf" srcId="{3AC9FD12-9EB0-400C-AA22-0B430032B668}" destId="{E3AACEA4-9A30-4116-A773-69769A50296B}" srcOrd="3" destOrd="0" presId="urn:microsoft.com/office/officeart/2005/8/layout/hList1"/>
    <dgm:cxn modelId="{E5F0BE09-D502-43D8-B198-DC0341464890}" type="presParOf" srcId="{3AC9FD12-9EB0-400C-AA22-0B430032B668}" destId="{E1C257C5-0555-4755-A82B-2ED5879F3942}" srcOrd="4" destOrd="0" presId="urn:microsoft.com/office/officeart/2005/8/layout/hList1"/>
    <dgm:cxn modelId="{89C5F700-7A01-4116-A9A6-3AAC2FA5FD1F}" type="presParOf" srcId="{E1C257C5-0555-4755-A82B-2ED5879F3942}" destId="{7C90F66E-AFA0-44A7-8936-0AACE735F330}" srcOrd="0" destOrd="0" presId="urn:microsoft.com/office/officeart/2005/8/layout/hList1"/>
    <dgm:cxn modelId="{42797D1D-2291-4732-A8C0-5BB355F1758A}" type="presParOf" srcId="{E1C257C5-0555-4755-A82B-2ED5879F3942}" destId="{050543CF-55EE-44BD-A6AC-B309343A9B3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800" b="1" dirty="0"/>
            <a:t>Bruttogewinn-marge</a:t>
          </a:r>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dgm:spPr/>
      <dgm:t>
        <a:bodyPr/>
        <a:lstStyle/>
        <a:p>
          <a:pPr marL="0" indent="0">
            <a:buNone/>
          </a:pPr>
          <a:r>
            <a:rPr lang="de-DE" dirty="0"/>
            <a:t>Zeigt den Prozentsatz des Umsatzes, der die Produktionskosten übersteigt.</a:t>
          </a:r>
          <a:br>
            <a:rPr lang="de-DE" dirty="0"/>
          </a:br>
          <a:br>
            <a:rPr lang="de-DE" dirty="0"/>
          </a:br>
          <a:r>
            <a:rPr lang="de-DE" b="1" dirty="0"/>
            <a:t>Formel: </a:t>
          </a:r>
          <a:r>
            <a:rPr lang="de-DE" dirty="0"/>
            <a:t>(Umsatz – Herstellungskosten) / Umsatz</a:t>
          </a:r>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a:t>Operative Gewinnmarge</a:t>
          </a:r>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de-DE" dirty="0"/>
            <a:t>Zeigt, wie effizient ein Unternehmen Gewinne aus dem Betrieb generiert. </a:t>
          </a:r>
          <a:br>
            <a:rPr lang="de-DE" dirty="0"/>
          </a:br>
          <a:br>
            <a:rPr lang="de-DE" dirty="0"/>
          </a:br>
          <a:r>
            <a:rPr lang="de-DE" b="1" dirty="0"/>
            <a:t>Formel: </a:t>
          </a:r>
          <a:r>
            <a:rPr lang="de-DE" dirty="0"/>
            <a:t>Betriebsergebnis / Umsatz</a:t>
          </a:r>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7CA469E1-5F1B-44D3-B410-255D4BDA4C5D}">
      <dgm:prSet phldrT="[Text]" custT="1"/>
      <dgm:spPr/>
      <dgm:t>
        <a:bodyPr/>
        <a:lstStyle/>
        <a:p>
          <a:pPr marL="0" indent="0">
            <a:buNone/>
          </a:pPr>
          <a:r>
            <a:rPr lang="de-DE" sz="2800" b="1" dirty="0"/>
            <a:t>Kapitalrendite</a:t>
          </a:r>
        </a:p>
      </dgm:t>
    </dgm:pt>
    <dgm:pt modelId="{1A4DC95A-48A1-4F54-A7A6-B2E10B9D9683}" type="parTrans" cxnId="{6A74C244-A4E5-48C8-BF9F-5BDFFFAEDE6A}">
      <dgm:prSet/>
      <dgm:spPr/>
      <dgm:t>
        <a:bodyPr/>
        <a:lstStyle/>
        <a:p>
          <a:endParaRPr lang="de-DE"/>
        </a:p>
      </dgm:t>
    </dgm:pt>
    <dgm:pt modelId="{C186E411-AE35-4E8F-9006-C2C31E24A201}" type="sibTrans" cxnId="{6A74C244-A4E5-48C8-BF9F-5BDFFFAEDE6A}">
      <dgm:prSet/>
      <dgm:spPr/>
      <dgm:t>
        <a:bodyPr/>
        <a:lstStyle/>
        <a:p>
          <a:endParaRPr lang="de-DE"/>
        </a:p>
      </dgm:t>
    </dgm:pt>
    <dgm:pt modelId="{45E6294B-67E3-4691-ACE5-DD8C668B7417}">
      <dgm:prSet phldrT="[Text]"/>
      <dgm:spPr/>
      <dgm:t>
        <a:bodyPr/>
        <a:lstStyle/>
        <a:p>
          <a:pPr marL="0" indent="0">
            <a:buNone/>
          </a:pPr>
          <a:r>
            <a:rPr lang="de-DE" dirty="0"/>
            <a:t>Gibt an, wie profitabel ein Unternehmen im Verhältnis zu seinen Vermögenswerten ist. </a:t>
          </a:r>
          <a:br>
            <a:rPr lang="de-DE" dirty="0"/>
          </a:br>
          <a:br>
            <a:rPr lang="de-DE" dirty="0"/>
          </a:br>
          <a:r>
            <a:rPr lang="de-DE" b="1" dirty="0"/>
            <a:t>Formel:</a:t>
          </a:r>
          <a:r>
            <a:rPr lang="de-DE" dirty="0"/>
            <a:t> Nettogewinn / Gesamtvermögen</a:t>
          </a:r>
        </a:p>
      </dgm:t>
    </dgm:pt>
    <dgm:pt modelId="{3B14DC23-2C6F-415B-98FE-808DFF925D5E}" type="parTrans" cxnId="{5F194B39-844F-4E60-93C0-D9B50EA16701}">
      <dgm:prSet/>
      <dgm:spPr/>
      <dgm:t>
        <a:bodyPr/>
        <a:lstStyle/>
        <a:p>
          <a:endParaRPr lang="de-DE"/>
        </a:p>
      </dgm:t>
    </dgm:pt>
    <dgm:pt modelId="{F026705B-8673-4388-95B0-3C76E9E411F0}" type="sibTrans" cxnId="{5F194B39-844F-4E60-93C0-D9B50EA16701}">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E3AACEA4-9A30-4116-A773-69769A50296B}" type="pres">
      <dgm:prSet presAssocID="{ACFD1C88-2AC7-4ED7-B2F3-C13E80D356B9}" presName="space" presStyleCnt="0"/>
      <dgm:spPr/>
    </dgm:pt>
    <dgm:pt modelId="{E1C257C5-0555-4755-A82B-2ED5879F3942}" type="pres">
      <dgm:prSet presAssocID="{7CA469E1-5F1B-44D3-B410-255D4BDA4C5D}" presName="composite" presStyleCnt="0"/>
      <dgm:spPr/>
    </dgm:pt>
    <dgm:pt modelId="{7C90F66E-AFA0-44A7-8936-0AACE735F330}" type="pres">
      <dgm:prSet presAssocID="{7CA469E1-5F1B-44D3-B410-255D4BDA4C5D}" presName="parTx" presStyleLbl="alignNode1" presStyleIdx="2" presStyleCnt="3">
        <dgm:presLayoutVars>
          <dgm:chMax val="0"/>
          <dgm:chPref val="0"/>
          <dgm:bulletEnabled val="1"/>
        </dgm:presLayoutVars>
      </dgm:prSet>
      <dgm:spPr/>
    </dgm:pt>
    <dgm:pt modelId="{050543CF-55EE-44BD-A6AC-B309343A9B36}" type="pres">
      <dgm:prSet presAssocID="{7CA469E1-5F1B-44D3-B410-255D4BDA4C5D}"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EFA47F24-322E-4F15-BC54-EEC927F8F1B3}" type="presOf" srcId="{7CA469E1-5F1B-44D3-B410-255D4BDA4C5D}" destId="{7C90F66E-AFA0-44A7-8936-0AACE735F330}" srcOrd="0" destOrd="0" presId="urn:microsoft.com/office/officeart/2005/8/layout/hList1"/>
    <dgm:cxn modelId="{DC372031-C253-4DC9-94CC-0C705670F5BA}" type="presOf" srcId="{3A81E653-BDB4-439F-8558-A1744ED182CD}" destId="{A4209023-4C65-436A-BD0C-A862B4AF7D9D}" srcOrd="0" destOrd="0" presId="urn:microsoft.com/office/officeart/2005/8/layout/hList1"/>
    <dgm:cxn modelId="{5F194B39-844F-4E60-93C0-D9B50EA16701}" srcId="{7CA469E1-5F1B-44D3-B410-255D4BDA4C5D}" destId="{45E6294B-67E3-4691-ACE5-DD8C668B7417}" srcOrd="0" destOrd="0" parTransId="{3B14DC23-2C6F-415B-98FE-808DFF925D5E}" sibTransId="{F026705B-8673-4388-95B0-3C76E9E411F0}"/>
    <dgm:cxn modelId="{6A74C244-A4E5-48C8-BF9F-5BDFFFAEDE6A}" srcId="{F4223291-334B-4F40-BB2E-1D06F97F54C3}" destId="{7CA469E1-5F1B-44D3-B410-255D4BDA4C5D}" srcOrd="2" destOrd="0" parTransId="{1A4DC95A-48A1-4F54-A7A6-B2E10B9D9683}" sibTransId="{C186E411-AE35-4E8F-9006-C2C31E24A20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FDDA24FB-044D-4119-B20B-319E8CB4AA54}" type="presOf" srcId="{45E6294B-67E3-4691-ACE5-DD8C668B7417}" destId="{050543CF-55EE-44BD-A6AC-B309343A9B36}" srcOrd="0" destOrd="0" presId="urn:microsoft.com/office/officeart/2005/8/layout/hList1"/>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EFAA7817-3AEA-4C8E-80E4-1E79F86FD5F8}" type="presParOf" srcId="{3AC9FD12-9EB0-400C-AA22-0B430032B668}" destId="{E3AACEA4-9A30-4116-A773-69769A50296B}" srcOrd="3" destOrd="0" presId="urn:microsoft.com/office/officeart/2005/8/layout/hList1"/>
    <dgm:cxn modelId="{E5F0BE09-D502-43D8-B198-DC0341464890}" type="presParOf" srcId="{3AC9FD12-9EB0-400C-AA22-0B430032B668}" destId="{E1C257C5-0555-4755-A82B-2ED5879F3942}" srcOrd="4" destOrd="0" presId="urn:microsoft.com/office/officeart/2005/8/layout/hList1"/>
    <dgm:cxn modelId="{89C5F700-7A01-4116-A9A6-3AAC2FA5FD1F}" type="presParOf" srcId="{E1C257C5-0555-4755-A82B-2ED5879F3942}" destId="{7C90F66E-AFA0-44A7-8936-0AACE735F330}" srcOrd="0" destOrd="0" presId="urn:microsoft.com/office/officeart/2005/8/layout/hList1"/>
    <dgm:cxn modelId="{42797D1D-2291-4732-A8C0-5BB355F1758A}" type="presParOf" srcId="{E1C257C5-0555-4755-A82B-2ED5879F3942}" destId="{050543CF-55EE-44BD-A6AC-B309343A9B3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800" b="1" dirty="0"/>
            <a:t>Quick Ratio (Liquidität 1. Grades)</a:t>
          </a:r>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dgm:spPr/>
      <dgm:t>
        <a:bodyPr/>
        <a:lstStyle/>
        <a:p>
          <a:pPr marL="0" indent="0">
            <a:buNone/>
          </a:pPr>
          <a:r>
            <a:rPr lang="de-DE" dirty="0"/>
            <a:t>Misst die Fähigkeit eines Unternehmens, kurzfristige Verbindlichkeiten mit den liquidesten Vermögenswerten zu decken. </a:t>
          </a:r>
          <a:br>
            <a:rPr lang="de-DE" dirty="0"/>
          </a:br>
          <a:br>
            <a:rPr lang="de-DE" dirty="0"/>
          </a:br>
          <a:r>
            <a:rPr lang="de-DE" b="1" dirty="0"/>
            <a:t>Formel: </a:t>
          </a:r>
          <a:r>
            <a:rPr lang="de-DE" dirty="0"/>
            <a:t>(Umlaufvermögen- Inventar) / kurzfristige Verbindlichkeiten</a:t>
          </a:r>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a:t>Verschuldungs-grad</a:t>
          </a:r>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de-DE" dirty="0"/>
            <a:t>Zeigt den Anteil der Vermögenswerte, die durch Schulden finanziert sind. </a:t>
          </a:r>
          <a:br>
            <a:rPr lang="de-DE" dirty="0"/>
          </a:br>
          <a:br>
            <a:rPr lang="de-DE" dirty="0"/>
          </a:br>
          <a:r>
            <a:rPr lang="de-DE" b="1" dirty="0"/>
            <a:t>Formel: </a:t>
          </a:r>
          <a:r>
            <a:rPr lang="de-DE" dirty="0"/>
            <a:t>Gesamtverbindlichkeiten / Gesamtvermögen</a:t>
          </a:r>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7CA469E1-5F1B-44D3-B410-255D4BDA4C5D}">
      <dgm:prSet phldrT="[Text]" custT="1"/>
      <dgm:spPr/>
      <dgm:t>
        <a:bodyPr/>
        <a:lstStyle/>
        <a:p>
          <a:pPr marL="0" indent="0">
            <a:buNone/>
          </a:pPr>
          <a:r>
            <a:rPr lang="de-DE" sz="2800" b="1" dirty="0"/>
            <a:t>Zinsdeckungs-grad</a:t>
          </a:r>
        </a:p>
      </dgm:t>
    </dgm:pt>
    <dgm:pt modelId="{1A4DC95A-48A1-4F54-A7A6-B2E10B9D9683}" type="parTrans" cxnId="{6A74C244-A4E5-48C8-BF9F-5BDFFFAEDE6A}">
      <dgm:prSet/>
      <dgm:spPr/>
      <dgm:t>
        <a:bodyPr/>
        <a:lstStyle/>
        <a:p>
          <a:endParaRPr lang="de-DE"/>
        </a:p>
      </dgm:t>
    </dgm:pt>
    <dgm:pt modelId="{C186E411-AE35-4E8F-9006-C2C31E24A201}" type="sibTrans" cxnId="{6A74C244-A4E5-48C8-BF9F-5BDFFFAEDE6A}">
      <dgm:prSet/>
      <dgm:spPr/>
      <dgm:t>
        <a:bodyPr/>
        <a:lstStyle/>
        <a:p>
          <a:endParaRPr lang="de-DE"/>
        </a:p>
      </dgm:t>
    </dgm:pt>
    <dgm:pt modelId="{45E6294B-67E3-4691-ACE5-DD8C668B7417}">
      <dgm:prSet phldrT="[Text]"/>
      <dgm:spPr/>
      <dgm:t>
        <a:bodyPr/>
        <a:lstStyle/>
        <a:p>
          <a:pPr marL="0" indent="0">
            <a:buNone/>
          </a:pPr>
          <a:r>
            <a:rPr lang="de-DE" dirty="0"/>
            <a:t>Misst, wie gut ein Unternehmen seine Zinsverpflichtungen mit seinen Erträgen decken kann.</a:t>
          </a:r>
          <a:br>
            <a:rPr lang="de-DE" dirty="0"/>
          </a:br>
          <a:br>
            <a:rPr lang="de-DE" dirty="0"/>
          </a:br>
          <a:r>
            <a:rPr lang="de-DE" b="1" dirty="0"/>
            <a:t>Formel:</a:t>
          </a:r>
          <a:r>
            <a:rPr lang="de-DE" dirty="0"/>
            <a:t> Betriebsergebnis / Zinsaufwendungen</a:t>
          </a:r>
        </a:p>
      </dgm:t>
    </dgm:pt>
    <dgm:pt modelId="{3B14DC23-2C6F-415B-98FE-808DFF925D5E}" type="parTrans" cxnId="{5F194B39-844F-4E60-93C0-D9B50EA16701}">
      <dgm:prSet/>
      <dgm:spPr/>
      <dgm:t>
        <a:bodyPr/>
        <a:lstStyle/>
        <a:p>
          <a:endParaRPr lang="de-DE"/>
        </a:p>
      </dgm:t>
    </dgm:pt>
    <dgm:pt modelId="{F026705B-8673-4388-95B0-3C76E9E411F0}" type="sibTrans" cxnId="{5F194B39-844F-4E60-93C0-D9B50EA16701}">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E3AACEA4-9A30-4116-A773-69769A50296B}" type="pres">
      <dgm:prSet presAssocID="{ACFD1C88-2AC7-4ED7-B2F3-C13E80D356B9}" presName="space" presStyleCnt="0"/>
      <dgm:spPr/>
    </dgm:pt>
    <dgm:pt modelId="{E1C257C5-0555-4755-A82B-2ED5879F3942}" type="pres">
      <dgm:prSet presAssocID="{7CA469E1-5F1B-44D3-B410-255D4BDA4C5D}" presName="composite" presStyleCnt="0"/>
      <dgm:spPr/>
    </dgm:pt>
    <dgm:pt modelId="{7C90F66E-AFA0-44A7-8936-0AACE735F330}" type="pres">
      <dgm:prSet presAssocID="{7CA469E1-5F1B-44D3-B410-255D4BDA4C5D}" presName="parTx" presStyleLbl="alignNode1" presStyleIdx="2" presStyleCnt="3">
        <dgm:presLayoutVars>
          <dgm:chMax val="0"/>
          <dgm:chPref val="0"/>
          <dgm:bulletEnabled val="1"/>
        </dgm:presLayoutVars>
      </dgm:prSet>
      <dgm:spPr/>
    </dgm:pt>
    <dgm:pt modelId="{050543CF-55EE-44BD-A6AC-B309343A9B36}" type="pres">
      <dgm:prSet presAssocID="{7CA469E1-5F1B-44D3-B410-255D4BDA4C5D}"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EFA47F24-322E-4F15-BC54-EEC927F8F1B3}" type="presOf" srcId="{7CA469E1-5F1B-44D3-B410-255D4BDA4C5D}" destId="{7C90F66E-AFA0-44A7-8936-0AACE735F330}" srcOrd="0" destOrd="0" presId="urn:microsoft.com/office/officeart/2005/8/layout/hList1"/>
    <dgm:cxn modelId="{DC372031-C253-4DC9-94CC-0C705670F5BA}" type="presOf" srcId="{3A81E653-BDB4-439F-8558-A1744ED182CD}" destId="{A4209023-4C65-436A-BD0C-A862B4AF7D9D}" srcOrd="0" destOrd="0" presId="urn:microsoft.com/office/officeart/2005/8/layout/hList1"/>
    <dgm:cxn modelId="{5F194B39-844F-4E60-93C0-D9B50EA16701}" srcId="{7CA469E1-5F1B-44D3-B410-255D4BDA4C5D}" destId="{45E6294B-67E3-4691-ACE5-DD8C668B7417}" srcOrd="0" destOrd="0" parTransId="{3B14DC23-2C6F-415B-98FE-808DFF925D5E}" sibTransId="{F026705B-8673-4388-95B0-3C76E9E411F0}"/>
    <dgm:cxn modelId="{6A74C244-A4E5-48C8-BF9F-5BDFFFAEDE6A}" srcId="{F4223291-334B-4F40-BB2E-1D06F97F54C3}" destId="{7CA469E1-5F1B-44D3-B410-255D4BDA4C5D}" srcOrd="2" destOrd="0" parTransId="{1A4DC95A-48A1-4F54-A7A6-B2E10B9D9683}" sibTransId="{C186E411-AE35-4E8F-9006-C2C31E24A20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FDDA24FB-044D-4119-B20B-319E8CB4AA54}" type="presOf" srcId="{45E6294B-67E3-4691-ACE5-DD8C668B7417}" destId="{050543CF-55EE-44BD-A6AC-B309343A9B36}" srcOrd="0" destOrd="0" presId="urn:microsoft.com/office/officeart/2005/8/layout/hList1"/>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EFAA7817-3AEA-4C8E-80E4-1E79F86FD5F8}" type="presParOf" srcId="{3AC9FD12-9EB0-400C-AA22-0B430032B668}" destId="{E3AACEA4-9A30-4116-A773-69769A50296B}" srcOrd="3" destOrd="0" presId="urn:microsoft.com/office/officeart/2005/8/layout/hList1"/>
    <dgm:cxn modelId="{E5F0BE09-D502-43D8-B198-DC0341464890}" type="presParOf" srcId="{3AC9FD12-9EB0-400C-AA22-0B430032B668}" destId="{E1C257C5-0555-4755-A82B-2ED5879F3942}" srcOrd="4" destOrd="0" presId="urn:microsoft.com/office/officeart/2005/8/layout/hList1"/>
    <dgm:cxn modelId="{89C5F700-7A01-4116-A9A6-3AAC2FA5FD1F}" type="presParOf" srcId="{E1C257C5-0555-4755-A82B-2ED5879F3942}" destId="{7C90F66E-AFA0-44A7-8936-0AACE735F330}" srcOrd="0" destOrd="0" presId="urn:microsoft.com/office/officeart/2005/8/layout/hList1"/>
    <dgm:cxn modelId="{42797D1D-2291-4732-A8C0-5BB355F1758A}" type="presParOf" srcId="{E1C257C5-0555-4755-A82B-2ED5879F3942}" destId="{050543CF-55EE-44BD-A6AC-B309343A9B3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800" b="1" dirty="0"/>
            <a:t>Cash Flow</a:t>
          </a:r>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dgm:spPr/>
      <dgm:t>
        <a:bodyPr/>
        <a:lstStyle/>
        <a:p>
          <a:pPr marL="0" indent="0">
            <a:buNone/>
          </a:pPr>
          <a:r>
            <a:rPr lang="de-DE" dirty="0"/>
            <a:t>Der Geldfluss innerhalb eines Unternehmens, also die Bewegung von Ein- und Auszahlungen. Ein positiver Cashflow bedeutet, dass mehr Geld eingenommen als ausgegeben werden. </a:t>
          </a:r>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a:t>Eigenkapital</a:t>
          </a:r>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de-DE" dirty="0"/>
            <a:t>Der Wert des Unternehmensbesitzes, nachdem alle Verbindlichkeiten von den Vermögenswerten abgezogen werden. </a:t>
          </a:r>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B2AA7364-93AC-42B2-AC66-744FBE2CEFCE}">
      <dgm:prSet phldrT="[Text]" custT="1"/>
      <dgm:spPr/>
      <dgm:t>
        <a:bodyPr/>
        <a:lstStyle/>
        <a:p>
          <a:pPr marL="0" indent="0">
            <a:buNone/>
          </a:pPr>
          <a:r>
            <a:rPr lang="de-DE" sz="2800" b="1" dirty="0"/>
            <a:t>Verbindlichkeiten</a:t>
          </a:r>
        </a:p>
      </dgm:t>
    </dgm:pt>
    <dgm:pt modelId="{388B0E5E-8BAF-4115-9690-47291E0A8E1C}" type="parTrans" cxnId="{7345341C-A280-45F6-AA0D-6EC3FD0355AF}">
      <dgm:prSet/>
      <dgm:spPr/>
      <dgm:t>
        <a:bodyPr/>
        <a:lstStyle/>
        <a:p>
          <a:endParaRPr lang="de-DE"/>
        </a:p>
      </dgm:t>
    </dgm:pt>
    <dgm:pt modelId="{BE76620B-3004-45A3-A9B7-C75C7DAD0572}" type="sibTrans" cxnId="{7345341C-A280-45F6-AA0D-6EC3FD0355AF}">
      <dgm:prSet/>
      <dgm:spPr/>
      <dgm:t>
        <a:bodyPr/>
        <a:lstStyle/>
        <a:p>
          <a:endParaRPr lang="de-DE"/>
        </a:p>
      </dgm:t>
    </dgm:pt>
    <dgm:pt modelId="{934B80F9-3F45-4AA8-A5DF-3868D3C444B3}">
      <dgm:prSet/>
      <dgm:spPr/>
      <dgm:t>
        <a:bodyPr/>
        <a:lstStyle/>
        <a:p>
          <a:pPr marL="0" indent="0">
            <a:buNone/>
          </a:pPr>
          <a:r>
            <a:rPr lang="de-DE" dirty="0"/>
            <a:t>Schulden oder Verpflichtungen, die das Unternehmen gegenüber anderen hat.</a:t>
          </a:r>
        </a:p>
      </dgm:t>
    </dgm:pt>
    <dgm:pt modelId="{212FD028-3C23-4DBE-ADAB-85F47D1A0B87}" type="parTrans" cxnId="{9C87C970-9F5E-4390-AB6F-3EEDE88C644F}">
      <dgm:prSet/>
      <dgm:spPr/>
      <dgm:t>
        <a:bodyPr/>
        <a:lstStyle/>
        <a:p>
          <a:endParaRPr lang="de-DE"/>
        </a:p>
      </dgm:t>
    </dgm:pt>
    <dgm:pt modelId="{FC8918DA-A256-4593-9F1E-26D348F8DD8A}" type="sibTrans" cxnId="{9C87C970-9F5E-4390-AB6F-3EEDE88C644F}">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1620B611-A57C-451D-A1C7-C694BB11C177}" type="pres">
      <dgm:prSet presAssocID="{ACFD1C88-2AC7-4ED7-B2F3-C13E80D356B9}" presName="space" presStyleCnt="0"/>
      <dgm:spPr/>
    </dgm:pt>
    <dgm:pt modelId="{EF5995AC-BA1D-4CEB-8288-154B4178D7A5}" type="pres">
      <dgm:prSet presAssocID="{B2AA7364-93AC-42B2-AC66-744FBE2CEFCE}" presName="composite" presStyleCnt="0"/>
      <dgm:spPr/>
    </dgm:pt>
    <dgm:pt modelId="{8AEE7BCB-4023-4D8E-ADA3-8D588D19D5C3}" type="pres">
      <dgm:prSet presAssocID="{B2AA7364-93AC-42B2-AC66-744FBE2CEFCE}" presName="parTx" presStyleLbl="alignNode1" presStyleIdx="2" presStyleCnt="3">
        <dgm:presLayoutVars>
          <dgm:chMax val="0"/>
          <dgm:chPref val="0"/>
          <dgm:bulletEnabled val="1"/>
        </dgm:presLayoutVars>
      </dgm:prSet>
      <dgm:spPr/>
    </dgm:pt>
    <dgm:pt modelId="{D39B2975-38CD-4CEA-959C-B2CE94662102}" type="pres">
      <dgm:prSet presAssocID="{B2AA7364-93AC-42B2-AC66-744FBE2CEFCE}"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7345341C-A280-45F6-AA0D-6EC3FD0355AF}" srcId="{F4223291-334B-4F40-BB2E-1D06F97F54C3}" destId="{B2AA7364-93AC-42B2-AC66-744FBE2CEFCE}" srcOrd="2" destOrd="0" parTransId="{388B0E5E-8BAF-4115-9690-47291E0A8E1C}" sibTransId="{BE76620B-3004-45A3-A9B7-C75C7DAD0572}"/>
    <dgm:cxn modelId="{DC372031-C253-4DC9-94CC-0C705670F5BA}" type="presOf" srcId="{3A81E653-BDB4-439F-8558-A1744ED182CD}" destId="{A4209023-4C65-436A-BD0C-A862B4AF7D9D}" srcOrd="0" destOrd="0" presId="urn:microsoft.com/office/officeart/2005/8/layout/hList1"/>
    <dgm:cxn modelId="{820B3864-83DF-4523-BF3D-216844437C6A}" type="presOf" srcId="{934B80F9-3F45-4AA8-A5DF-3868D3C444B3}" destId="{D39B2975-38CD-4CEA-959C-B2CE94662102}" srcOrd="0" destOrd="0" presId="urn:microsoft.com/office/officeart/2005/8/layout/hList1"/>
    <dgm:cxn modelId="{9C87C970-9F5E-4390-AB6F-3EEDE88C644F}" srcId="{B2AA7364-93AC-42B2-AC66-744FBE2CEFCE}" destId="{934B80F9-3F45-4AA8-A5DF-3868D3C444B3}" srcOrd="0" destOrd="0" parTransId="{212FD028-3C23-4DBE-ADAB-85F47D1A0B87}" sibTransId="{FC8918DA-A256-4593-9F1E-26D348F8DD8A}"/>
    <dgm:cxn modelId="{0815C393-0170-4DD0-901F-B6B4EEE25D92}" type="presOf" srcId="{B2AA7364-93AC-42B2-AC66-744FBE2CEFCE}" destId="{8AEE7BCB-4023-4D8E-ADA3-8D588D19D5C3}" srcOrd="0" destOrd="0" presId="urn:microsoft.com/office/officeart/2005/8/layout/hList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CFD3D994-5923-451E-936C-7A8E05A043E2}" type="presParOf" srcId="{3AC9FD12-9EB0-400C-AA22-0B430032B668}" destId="{1620B611-A57C-451D-A1C7-C694BB11C177}" srcOrd="3" destOrd="0" presId="urn:microsoft.com/office/officeart/2005/8/layout/hList1"/>
    <dgm:cxn modelId="{C2177085-2D6D-4C78-85CA-AA38F7326D70}" type="presParOf" srcId="{3AC9FD12-9EB0-400C-AA22-0B430032B668}" destId="{EF5995AC-BA1D-4CEB-8288-154B4178D7A5}" srcOrd="4" destOrd="0" presId="urn:microsoft.com/office/officeart/2005/8/layout/hList1"/>
    <dgm:cxn modelId="{E664540C-E0F2-4FB6-ABF9-C589540BD8B8}" type="presParOf" srcId="{EF5995AC-BA1D-4CEB-8288-154B4178D7A5}" destId="{8AEE7BCB-4023-4D8E-ADA3-8D588D19D5C3}" srcOrd="0" destOrd="0" presId="urn:microsoft.com/office/officeart/2005/8/layout/hList1"/>
    <dgm:cxn modelId="{C43AD366-70FF-4690-8512-32394748E16F}" type="presParOf" srcId="{EF5995AC-BA1D-4CEB-8288-154B4178D7A5}" destId="{D39B2975-38CD-4CEA-959C-B2CE946621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800" b="1" dirty="0"/>
            <a:t>Lagerumschlags-häufigkeit</a:t>
          </a:r>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dgm:spPr/>
      <dgm:t>
        <a:bodyPr/>
        <a:lstStyle/>
        <a:p>
          <a:pPr marL="0" indent="0">
            <a:buNone/>
          </a:pPr>
          <a:r>
            <a:rPr lang="de-DE" dirty="0"/>
            <a:t>Zeigt, wie effizient ein Unternehmen Waren verkauft und sein Inventar ersetzt. </a:t>
          </a:r>
          <a:br>
            <a:rPr lang="de-DE" dirty="0"/>
          </a:br>
          <a:br>
            <a:rPr lang="de-DE" dirty="0"/>
          </a:br>
          <a:r>
            <a:rPr lang="de-DE" b="1" dirty="0"/>
            <a:t>Formel: </a:t>
          </a:r>
          <a:r>
            <a:rPr lang="de-DE" dirty="0"/>
            <a:t>Herstellungskosten / Durchschnittlicher Lagerbestand</a:t>
          </a:r>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a:t>Forderungs-umschlag</a:t>
          </a:r>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de-DE" dirty="0"/>
            <a:t>Misst, wie effizient ein Unternehmen seine Forderungen eintreibt.</a:t>
          </a:r>
          <a:br>
            <a:rPr lang="de-DE" dirty="0"/>
          </a:br>
          <a:br>
            <a:rPr lang="de-DE" dirty="0"/>
          </a:br>
          <a:r>
            <a:rPr lang="de-DE" b="1" dirty="0"/>
            <a:t>Formel: </a:t>
          </a:r>
          <a:r>
            <a:rPr lang="de-DE" dirty="0"/>
            <a:t>Umsatz/ durchschnittlicher Forderungsbestand</a:t>
          </a:r>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7CA469E1-5F1B-44D3-B410-255D4BDA4C5D}">
      <dgm:prSet phldrT="[Text]" custT="1"/>
      <dgm:spPr/>
      <dgm:t>
        <a:bodyPr/>
        <a:lstStyle/>
        <a:p>
          <a:pPr marL="0" indent="0">
            <a:buNone/>
          </a:pPr>
          <a:r>
            <a:rPr lang="de-DE" sz="2800" b="1" dirty="0"/>
            <a:t>Eigenkapital-rendite</a:t>
          </a:r>
        </a:p>
      </dgm:t>
    </dgm:pt>
    <dgm:pt modelId="{1A4DC95A-48A1-4F54-A7A6-B2E10B9D9683}" type="parTrans" cxnId="{6A74C244-A4E5-48C8-BF9F-5BDFFFAEDE6A}">
      <dgm:prSet/>
      <dgm:spPr/>
      <dgm:t>
        <a:bodyPr/>
        <a:lstStyle/>
        <a:p>
          <a:endParaRPr lang="de-DE"/>
        </a:p>
      </dgm:t>
    </dgm:pt>
    <dgm:pt modelId="{C186E411-AE35-4E8F-9006-C2C31E24A201}" type="sibTrans" cxnId="{6A74C244-A4E5-48C8-BF9F-5BDFFFAEDE6A}">
      <dgm:prSet/>
      <dgm:spPr/>
      <dgm:t>
        <a:bodyPr/>
        <a:lstStyle/>
        <a:p>
          <a:endParaRPr lang="de-DE"/>
        </a:p>
      </dgm:t>
    </dgm:pt>
    <dgm:pt modelId="{45E6294B-67E3-4691-ACE5-DD8C668B7417}">
      <dgm:prSet phldrT="[Text]"/>
      <dgm:spPr/>
      <dgm:t>
        <a:bodyPr/>
        <a:lstStyle/>
        <a:p>
          <a:pPr marL="0" indent="0">
            <a:buNone/>
          </a:pPr>
          <a:r>
            <a:rPr lang="de-DE" dirty="0"/>
            <a:t>Zeigt die Rentabilität eines Unternehmens im Verhältnis zum Eigenkapital der Anteilseigner. </a:t>
          </a:r>
          <a:br>
            <a:rPr lang="de-DE" dirty="0"/>
          </a:br>
          <a:br>
            <a:rPr lang="de-DE" dirty="0"/>
          </a:br>
          <a:r>
            <a:rPr lang="de-DE" b="1" dirty="0"/>
            <a:t>Formula:</a:t>
          </a:r>
          <a:r>
            <a:rPr lang="de-DE" dirty="0"/>
            <a:t> Nettogewinn / Eigenkapital</a:t>
          </a:r>
        </a:p>
      </dgm:t>
    </dgm:pt>
    <dgm:pt modelId="{3B14DC23-2C6F-415B-98FE-808DFF925D5E}" type="parTrans" cxnId="{5F194B39-844F-4E60-93C0-D9B50EA16701}">
      <dgm:prSet/>
      <dgm:spPr/>
      <dgm:t>
        <a:bodyPr/>
        <a:lstStyle/>
        <a:p>
          <a:endParaRPr lang="de-DE"/>
        </a:p>
      </dgm:t>
    </dgm:pt>
    <dgm:pt modelId="{F026705B-8673-4388-95B0-3C76E9E411F0}" type="sibTrans" cxnId="{5F194B39-844F-4E60-93C0-D9B50EA16701}">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E3AACEA4-9A30-4116-A773-69769A50296B}" type="pres">
      <dgm:prSet presAssocID="{ACFD1C88-2AC7-4ED7-B2F3-C13E80D356B9}" presName="space" presStyleCnt="0"/>
      <dgm:spPr/>
    </dgm:pt>
    <dgm:pt modelId="{E1C257C5-0555-4755-A82B-2ED5879F3942}" type="pres">
      <dgm:prSet presAssocID="{7CA469E1-5F1B-44D3-B410-255D4BDA4C5D}" presName="composite" presStyleCnt="0"/>
      <dgm:spPr/>
    </dgm:pt>
    <dgm:pt modelId="{7C90F66E-AFA0-44A7-8936-0AACE735F330}" type="pres">
      <dgm:prSet presAssocID="{7CA469E1-5F1B-44D3-B410-255D4BDA4C5D}" presName="parTx" presStyleLbl="alignNode1" presStyleIdx="2" presStyleCnt="3">
        <dgm:presLayoutVars>
          <dgm:chMax val="0"/>
          <dgm:chPref val="0"/>
          <dgm:bulletEnabled val="1"/>
        </dgm:presLayoutVars>
      </dgm:prSet>
      <dgm:spPr/>
    </dgm:pt>
    <dgm:pt modelId="{050543CF-55EE-44BD-A6AC-B309343A9B36}" type="pres">
      <dgm:prSet presAssocID="{7CA469E1-5F1B-44D3-B410-255D4BDA4C5D}"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EFA47F24-322E-4F15-BC54-EEC927F8F1B3}" type="presOf" srcId="{7CA469E1-5F1B-44D3-B410-255D4BDA4C5D}" destId="{7C90F66E-AFA0-44A7-8936-0AACE735F330}" srcOrd="0" destOrd="0" presId="urn:microsoft.com/office/officeart/2005/8/layout/hList1"/>
    <dgm:cxn modelId="{DC372031-C253-4DC9-94CC-0C705670F5BA}" type="presOf" srcId="{3A81E653-BDB4-439F-8558-A1744ED182CD}" destId="{A4209023-4C65-436A-BD0C-A862B4AF7D9D}" srcOrd="0" destOrd="0" presId="urn:microsoft.com/office/officeart/2005/8/layout/hList1"/>
    <dgm:cxn modelId="{5F194B39-844F-4E60-93C0-D9B50EA16701}" srcId="{7CA469E1-5F1B-44D3-B410-255D4BDA4C5D}" destId="{45E6294B-67E3-4691-ACE5-DD8C668B7417}" srcOrd="0" destOrd="0" parTransId="{3B14DC23-2C6F-415B-98FE-808DFF925D5E}" sibTransId="{F026705B-8673-4388-95B0-3C76E9E411F0}"/>
    <dgm:cxn modelId="{6A74C244-A4E5-48C8-BF9F-5BDFFFAEDE6A}" srcId="{F4223291-334B-4F40-BB2E-1D06F97F54C3}" destId="{7CA469E1-5F1B-44D3-B410-255D4BDA4C5D}" srcOrd="2" destOrd="0" parTransId="{1A4DC95A-48A1-4F54-A7A6-B2E10B9D9683}" sibTransId="{C186E411-AE35-4E8F-9006-C2C31E24A20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FDDA24FB-044D-4119-B20B-319E8CB4AA54}" type="presOf" srcId="{45E6294B-67E3-4691-ACE5-DD8C668B7417}" destId="{050543CF-55EE-44BD-A6AC-B309343A9B36}" srcOrd="0" destOrd="0" presId="urn:microsoft.com/office/officeart/2005/8/layout/hList1"/>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EFAA7817-3AEA-4C8E-80E4-1E79F86FD5F8}" type="presParOf" srcId="{3AC9FD12-9EB0-400C-AA22-0B430032B668}" destId="{E3AACEA4-9A30-4116-A773-69769A50296B}" srcOrd="3" destOrd="0" presId="urn:microsoft.com/office/officeart/2005/8/layout/hList1"/>
    <dgm:cxn modelId="{E5F0BE09-D502-43D8-B198-DC0341464890}" type="presParOf" srcId="{3AC9FD12-9EB0-400C-AA22-0B430032B668}" destId="{E1C257C5-0555-4755-A82B-2ED5879F3942}" srcOrd="4" destOrd="0" presId="urn:microsoft.com/office/officeart/2005/8/layout/hList1"/>
    <dgm:cxn modelId="{89C5F700-7A01-4116-A9A6-3AAC2FA5FD1F}" type="presParOf" srcId="{E1C257C5-0555-4755-A82B-2ED5879F3942}" destId="{7C90F66E-AFA0-44A7-8936-0AACE735F330}" srcOrd="0" destOrd="0" presId="urn:microsoft.com/office/officeart/2005/8/layout/hList1"/>
    <dgm:cxn modelId="{42797D1D-2291-4732-A8C0-5BB355F1758A}" type="presParOf" srcId="{E1C257C5-0555-4755-A82B-2ED5879F3942}" destId="{050543CF-55EE-44BD-A6AC-B309343A9B3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800" b="1" dirty="0"/>
            <a:t>Forderungen</a:t>
          </a:r>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dgm:spPr/>
      <dgm:t>
        <a:bodyPr/>
        <a:lstStyle/>
        <a:p>
          <a:pPr marL="0" indent="0">
            <a:buNone/>
          </a:pPr>
          <a:r>
            <a:rPr lang="de-DE" dirty="0"/>
            <a:t>Geld, das Ihrem Unternehmen von Kund*innen geschuldet wird, die Waren oder Dienstleistungen gekauft, aber noch nicht bezahlt haben. </a:t>
          </a:r>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a:t>Verbindlichkeiten aus Lieferungen und Leistungen</a:t>
          </a:r>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de-DE" dirty="0"/>
            <a:t>Geld, das ihr Unternehmen Lieferant*innen für bereits erworbene, aber noch nicht bezahlte Waren oder Dienstleistungen schuldet.</a:t>
          </a:r>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B2AA7364-93AC-42B2-AC66-744FBE2CEFCE}">
      <dgm:prSet phldrT="[Text]" custT="1"/>
      <dgm:spPr/>
      <dgm:t>
        <a:bodyPr/>
        <a:lstStyle/>
        <a:p>
          <a:pPr marL="0" indent="0">
            <a:buNone/>
          </a:pPr>
          <a:r>
            <a:rPr lang="de-DE" sz="2800" b="1" dirty="0"/>
            <a:t>Investitionen</a:t>
          </a:r>
        </a:p>
      </dgm:t>
    </dgm:pt>
    <dgm:pt modelId="{388B0E5E-8BAF-4115-9690-47291E0A8E1C}" type="parTrans" cxnId="{7345341C-A280-45F6-AA0D-6EC3FD0355AF}">
      <dgm:prSet/>
      <dgm:spPr/>
      <dgm:t>
        <a:bodyPr/>
        <a:lstStyle/>
        <a:p>
          <a:endParaRPr lang="de-DE"/>
        </a:p>
      </dgm:t>
    </dgm:pt>
    <dgm:pt modelId="{BE76620B-3004-45A3-A9B7-C75C7DAD0572}" type="sibTrans" cxnId="{7345341C-A280-45F6-AA0D-6EC3FD0355AF}">
      <dgm:prSet/>
      <dgm:spPr/>
      <dgm:t>
        <a:bodyPr/>
        <a:lstStyle/>
        <a:p>
          <a:endParaRPr lang="de-DE"/>
        </a:p>
      </dgm:t>
    </dgm:pt>
    <dgm:pt modelId="{934B80F9-3F45-4AA8-A5DF-3868D3C444B3}">
      <dgm:prSet/>
      <dgm:spPr/>
      <dgm:t>
        <a:bodyPr/>
        <a:lstStyle/>
        <a:p>
          <a:pPr marL="0" indent="0">
            <a:buNone/>
          </a:pPr>
          <a:r>
            <a:rPr lang="de-DE" dirty="0"/>
            <a:t>Geld, das ein Unternehmen für den Kauf, die Wartung oder die Modernisierung physischer Vermögenswerte wie Ausrüstung, Gebäude oder Maschinen ausgibt. </a:t>
          </a:r>
        </a:p>
      </dgm:t>
    </dgm:pt>
    <dgm:pt modelId="{212FD028-3C23-4DBE-ADAB-85F47D1A0B87}" type="parTrans" cxnId="{9C87C970-9F5E-4390-AB6F-3EEDE88C644F}">
      <dgm:prSet/>
      <dgm:spPr/>
      <dgm:t>
        <a:bodyPr/>
        <a:lstStyle/>
        <a:p>
          <a:endParaRPr lang="de-DE"/>
        </a:p>
      </dgm:t>
    </dgm:pt>
    <dgm:pt modelId="{FC8918DA-A256-4593-9F1E-26D348F8DD8A}" type="sibTrans" cxnId="{9C87C970-9F5E-4390-AB6F-3EEDE88C644F}">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1620B611-A57C-451D-A1C7-C694BB11C177}" type="pres">
      <dgm:prSet presAssocID="{ACFD1C88-2AC7-4ED7-B2F3-C13E80D356B9}" presName="space" presStyleCnt="0"/>
      <dgm:spPr/>
    </dgm:pt>
    <dgm:pt modelId="{EF5995AC-BA1D-4CEB-8288-154B4178D7A5}" type="pres">
      <dgm:prSet presAssocID="{B2AA7364-93AC-42B2-AC66-744FBE2CEFCE}" presName="composite" presStyleCnt="0"/>
      <dgm:spPr/>
    </dgm:pt>
    <dgm:pt modelId="{8AEE7BCB-4023-4D8E-ADA3-8D588D19D5C3}" type="pres">
      <dgm:prSet presAssocID="{B2AA7364-93AC-42B2-AC66-744FBE2CEFCE}" presName="parTx" presStyleLbl="alignNode1" presStyleIdx="2" presStyleCnt="3">
        <dgm:presLayoutVars>
          <dgm:chMax val="0"/>
          <dgm:chPref val="0"/>
          <dgm:bulletEnabled val="1"/>
        </dgm:presLayoutVars>
      </dgm:prSet>
      <dgm:spPr/>
    </dgm:pt>
    <dgm:pt modelId="{D39B2975-38CD-4CEA-959C-B2CE94662102}" type="pres">
      <dgm:prSet presAssocID="{B2AA7364-93AC-42B2-AC66-744FBE2CEFCE}"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7345341C-A280-45F6-AA0D-6EC3FD0355AF}" srcId="{F4223291-334B-4F40-BB2E-1D06F97F54C3}" destId="{B2AA7364-93AC-42B2-AC66-744FBE2CEFCE}" srcOrd="2" destOrd="0" parTransId="{388B0E5E-8BAF-4115-9690-47291E0A8E1C}" sibTransId="{BE76620B-3004-45A3-A9B7-C75C7DAD0572}"/>
    <dgm:cxn modelId="{DC372031-C253-4DC9-94CC-0C705670F5BA}" type="presOf" srcId="{3A81E653-BDB4-439F-8558-A1744ED182CD}" destId="{A4209023-4C65-436A-BD0C-A862B4AF7D9D}" srcOrd="0" destOrd="0" presId="urn:microsoft.com/office/officeart/2005/8/layout/hList1"/>
    <dgm:cxn modelId="{820B3864-83DF-4523-BF3D-216844437C6A}" type="presOf" srcId="{934B80F9-3F45-4AA8-A5DF-3868D3C444B3}" destId="{D39B2975-38CD-4CEA-959C-B2CE94662102}" srcOrd="0" destOrd="0" presId="urn:microsoft.com/office/officeart/2005/8/layout/hList1"/>
    <dgm:cxn modelId="{9C87C970-9F5E-4390-AB6F-3EEDE88C644F}" srcId="{B2AA7364-93AC-42B2-AC66-744FBE2CEFCE}" destId="{934B80F9-3F45-4AA8-A5DF-3868D3C444B3}" srcOrd="0" destOrd="0" parTransId="{212FD028-3C23-4DBE-ADAB-85F47D1A0B87}" sibTransId="{FC8918DA-A256-4593-9F1E-26D348F8DD8A}"/>
    <dgm:cxn modelId="{0815C393-0170-4DD0-901F-B6B4EEE25D92}" type="presOf" srcId="{B2AA7364-93AC-42B2-AC66-744FBE2CEFCE}" destId="{8AEE7BCB-4023-4D8E-ADA3-8D588D19D5C3}" srcOrd="0" destOrd="0" presId="urn:microsoft.com/office/officeart/2005/8/layout/hList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CFD3D994-5923-451E-936C-7A8E05A043E2}" type="presParOf" srcId="{3AC9FD12-9EB0-400C-AA22-0B430032B668}" destId="{1620B611-A57C-451D-A1C7-C694BB11C177}" srcOrd="3" destOrd="0" presId="urn:microsoft.com/office/officeart/2005/8/layout/hList1"/>
    <dgm:cxn modelId="{C2177085-2D6D-4C78-85CA-AA38F7326D70}" type="presParOf" srcId="{3AC9FD12-9EB0-400C-AA22-0B430032B668}" destId="{EF5995AC-BA1D-4CEB-8288-154B4178D7A5}" srcOrd="4" destOrd="0" presId="urn:microsoft.com/office/officeart/2005/8/layout/hList1"/>
    <dgm:cxn modelId="{E664540C-E0F2-4FB6-ABF9-C589540BD8B8}" type="presParOf" srcId="{EF5995AC-BA1D-4CEB-8288-154B4178D7A5}" destId="{8AEE7BCB-4023-4D8E-ADA3-8D588D19D5C3}" srcOrd="0" destOrd="0" presId="urn:microsoft.com/office/officeart/2005/8/layout/hList1"/>
    <dgm:cxn modelId="{C43AD366-70FF-4690-8512-32394748E16F}" type="presParOf" srcId="{EF5995AC-BA1D-4CEB-8288-154B4178D7A5}" destId="{D39B2975-38CD-4CEA-959C-B2CE946621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800" b="1" dirty="0"/>
            <a:t>Rendite</a:t>
          </a:r>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dgm:spPr/>
      <dgm:t>
        <a:bodyPr/>
        <a:lstStyle/>
        <a:p>
          <a:pPr marL="0" indent="0">
            <a:buNone/>
          </a:pPr>
          <a:r>
            <a:rPr lang="de-DE" dirty="0"/>
            <a:t>Eine Kennzahl zur Messung der Rentabilität einer Investition. Sie wird berechnet, indem der Gewinn aus der Investition durch die Kosten der Investition geteilt wird.</a:t>
          </a:r>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a:t>Betriebskapital</a:t>
          </a:r>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de-DE" dirty="0"/>
            <a:t>Die Differenz zwischen den kurzfristigen Vermögenswerten eines Unternehmens (z.B. Bargeld, Forderungen) und seinen kurzfristigen Verbindlichkeiten (z.B. aus Lieferungen und Leistungen). Es misst die kurzfristige finanzielle Gesundheit des Unternehmens.</a:t>
          </a:r>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B2AA7364-93AC-42B2-AC66-744FBE2CEFCE}">
      <dgm:prSet phldrT="[Text]" custT="1"/>
      <dgm:spPr/>
      <dgm:t>
        <a:bodyPr/>
        <a:lstStyle/>
        <a:p>
          <a:pPr marL="0" indent="0">
            <a:buNone/>
          </a:pPr>
          <a:r>
            <a:rPr lang="de-DE" sz="2800" b="1" dirty="0"/>
            <a:t>Abschreibungen</a:t>
          </a:r>
        </a:p>
      </dgm:t>
    </dgm:pt>
    <dgm:pt modelId="{388B0E5E-8BAF-4115-9690-47291E0A8E1C}" type="parTrans" cxnId="{7345341C-A280-45F6-AA0D-6EC3FD0355AF}">
      <dgm:prSet/>
      <dgm:spPr/>
      <dgm:t>
        <a:bodyPr/>
        <a:lstStyle/>
        <a:p>
          <a:endParaRPr lang="de-DE"/>
        </a:p>
      </dgm:t>
    </dgm:pt>
    <dgm:pt modelId="{BE76620B-3004-45A3-A9B7-C75C7DAD0572}" type="sibTrans" cxnId="{7345341C-A280-45F6-AA0D-6EC3FD0355AF}">
      <dgm:prSet/>
      <dgm:spPr/>
      <dgm:t>
        <a:bodyPr/>
        <a:lstStyle/>
        <a:p>
          <a:endParaRPr lang="de-DE"/>
        </a:p>
      </dgm:t>
    </dgm:pt>
    <dgm:pt modelId="{934B80F9-3F45-4AA8-A5DF-3868D3C444B3}">
      <dgm:prSet/>
      <dgm:spPr/>
      <dgm:t>
        <a:bodyPr/>
        <a:lstStyle/>
        <a:p>
          <a:pPr marL="0" indent="0">
            <a:buNone/>
          </a:pPr>
          <a:r>
            <a:rPr lang="de-DE" dirty="0"/>
            <a:t>Die Schrittweise Wertminderung eines Vermögenswerts über die Zeit, in der Regel angewendet auf langfristige Vermögenswerte wie Fahrzeuge, Gebäude oder Maschinen. </a:t>
          </a:r>
        </a:p>
      </dgm:t>
    </dgm:pt>
    <dgm:pt modelId="{212FD028-3C23-4DBE-ADAB-85F47D1A0B87}" type="parTrans" cxnId="{9C87C970-9F5E-4390-AB6F-3EEDE88C644F}">
      <dgm:prSet/>
      <dgm:spPr/>
      <dgm:t>
        <a:bodyPr/>
        <a:lstStyle/>
        <a:p>
          <a:endParaRPr lang="de-DE"/>
        </a:p>
      </dgm:t>
    </dgm:pt>
    <dgm:pt modelId="{FC8918DA-A256-4593-9F1E-26D348F8DD8A}" type="sibTrans" cxnId="{9C87C970-9F5E-4390-AB6F-3EEDE88C644F}">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1620B611-A57C-451D-A1C7-C694BB11C177}" type="pres">
      <dgm:prSet presAssocID="{ACFD1C88-2AC7-4ED7-B2F3-C13E80D356B9}" presName="space" presStyleCnt="0"/>
      <dgm:spPr/>
    </dgm:pt>
    <dgm:pt modelId="{EF5995AC-BA1D-4CEB-8288-154B4178D7A5}" type="pres">
      <dgm:prSet presAssocID="{B2AA7364-93AC-42B2-AC66-744FBE2CEFCE}" presName="composite" presStyleCnt="0"/>
      <dgm:spPr/>
    </dgm:pt>
    <dgm:pt modelId="{8AEE7BCB-4023-4D8E-ADA3-8D588D19D5C3}" type="pres">
      <dgm:prSet presAssocID="{B2AA7364-93AC-42B2-AC66-744FBE2CEFCE}" presName="parTx" presStyleLbl="alignNode1" presStyleIdx="2" presStyleCnt="3">
        <dgm:presLayoutVars>
          <dgm:chMax val="0"/>
          <dgm:chPref val="0"/>
          <dgm:bulletEnabled val="1"/>
        </dgm:presLayoutVars>
      </dgm:prSet>
      <dgm:spPr/>
    </dgm:pt>
    <dgm:pt modelId="{D39B2975-38CD-4CEA-959C-B2CE94662102}" type="pres">
      <dgm:prSet presAssocID="{B2AA7364-93AC-42B2-AC66-744FBE2CEFCE}"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7345341C-A280-45F6-AA0D-6EC3FD0355AF}" srcId="{F4223291-334B-4F40-BB2E-1D06F97F54C3}" destId="{B2AA7364-93AC-42B2-AC66-744FBE2CEFCE}" srcOrd="2" destOrd="0" parTransId="{388B0E5E-8BAF-4115-9690-47291E0A8E1C}" sibTransId="{BE76620B-3004-45A3-A9B7-C75C7DAD0572}"/>
    <dgm:cxn modelId="{DC372031-C253-4DC9-94CC-0C705670F5BA}" type="presOf" srcId="{3A81E653-BDB4-439F-8558-A1744ED182CD}" destId="{A4209023-4C65-436A-BD0C-A862B4AF7D9D}" srcOrd="0" destOrd="0" presId="urn:microsoft.com/office/officeart/2005/8/layout/hList1"/>
    <dgm:cxn modelId="{820B3864-83DF-4523-BF3D-216844437C6A}" type="presOf" srcId="{934B80F9-3F45-4AA8-A5DF-3868D3C444B3}" destId="{D39B2975-38CD-4CEA-959C-B2CE94662102}" srcOrd="0" destOrd="0" presId="urn:microsoft.com/office/officeart/2005/8/layout/hList1"/>
    <dgm:cxn modelId="{9C87C970-9F5E-4390-AB6F-3EEDE88C644F}" srcId="{B2AA7364-93AC-42B2-AC66-744FBE2CEFCE}" destId="{934B80F9-3F45-4AA8-A5DF-3868D3C444B3}" srcOrd="0" destOrd="0" parTransId="{212FD028-3C23-4DBE-ADAB-85F47D1A0B87}" sibTransId="{FC8918DA-A256-4593-9F1E-26D348F8DD8A}"/>
    <dgm:cxn modelId="{0815C393-0170-4DD0-901F-B6B4EEE25D92}" type="presOf" srcId="{B2AA7364-93AC-42B2-AC66-744FBE2CEFCE}" destId="{8AEE7BCB-4023-4D8E-ADA3-8D588D19D5C3}" srcOrd="0" destOrd="0" presId="urn:microsoft.com/office/officeart/2005/8/layout/hList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CFD3D994-5923-451E-936C-7A8E05A043E2}" type="presParOf" srcId="{3AC9FD12-9EB0-400C-AA22-0B430032B668}" destId="{1620B611-A57C-451D-A1C7-C694BB11C177}" srcOrd="3" destOrd="0" presId="urn:microsoft.com/office/officeart/2005/8/layout/hList1"/>
    <dgm:cxn modelId="{C2177085-2D6D-4C78-85CA-AA38F7326D70}" type="presParOf" srcId="{3AC9FD12-9EB0-400C-AA22-0B430032B668}" destId="{EF5995AC-BA1D-4CEB-8288-154B4178D7A5}" srcOrd="4" destOrd="0" presId="urn:microsoft.com/office/officeart/2005/8/layout/hList1"/>
    <dgm:cxn modelId="{E664540C-E0F2-4FB6-ABF9-C589540BD8B8}" type="presParOf" srcId="{EF5995AC-BA1D-4CEB-8288-154B4178D7A5}" destId="{8AEE7BCB-4023-4D8E-ADA3-8D588D19D5C3}" srcOrd="0" destOrd="0" presId="urn:microsoft.com/office/officeart/2005/8/layout/hList1"/>
    <dgm:cxn modelId="{C43AD366-70FF-4690-8512-32394748E16F}" type="presParOf" srcId="{EF5995AC-BA1D-4CEB-8288-154B4178D7A5}" destId="{D39B2975-38CD-4CEA-959C-B2CE946621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A0F79B-6370-4ADB-ABC1-90EEDEDD30A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e-DE"/>
        </a:p>
      </dgm:t>
    </dgm:pt>
    <dgm:pt modelId="{78E423B0-342E-4AA7-B868-10A480325E0F}">
      <dgm:prSet phldrT="[Text]" custT="1"/>
      <dgm:spPr/>
      <dgm:t>
        <a:bodyPr/>
        <a:lstStyle/>
        <a:p>
          <a:pPr>
            <a:buNone/>
          </a:pPr>
          <a:r>
            <a:rPr lang="de-DE" sz="2000" dirty="0"/>
            <a:t>Umsatzprognosen</a:t>
          </a:r>
        </a:p>
      </dgm:t>
    </dgm:pt>
    <dgm:pt modelId="{44BC80F4-F260-4663-8DC5-80C371DF4BB6}" type="parTrans" cxnId="{17D72FC8-0A1C-4ED4-B682-64D27F63B7AD}">
      <dgm:prSet/>
      <dgm:spPr/>
      <dgm:t>
        <a:bodyPr/>
        <a:lstStyle/>
        <a:p>
          <a:endParaRPr lang="de-DE" sz="2400"/>
        </a:p>
      </dgm:t>
    </dgm:pt>
    <dgm:pt modelId="{74189D1B-2FB2-4D97-BEFE-CDC1490C220B}" type="sibTrans" cxnId="{17D72FC8-0A1C-4ED4-B682-64D27F63B7AD}">
      <dgm:prSet/>
      <dgm:spPr/>
      <dgm:t>
        <a:bodyPr/>
        <a:lstStyle/>
        <a:p>
          <a:endParaRPr lang="de-DE" sz="2400"/>
        </a:p>
      </dgm:t>
    </dgm:pt>
    <dgm:pt modelId="{FC324B8B-C738-427A-AF7A-048D506B92F3}">
      <dgm:prSet phldrT="[Text]" custT="1"/>
      <dgm:spPr/>
      <dgm:t>
        <a:bodyPr/>
        <a:lstStyle/>
        <a:p>
          <a:pPr>
            <a:buNone/>
          </a:pPr>
          <a:r>
            <a:rPr lang="de-DE" sz="2000" dirty="0">
              <a:solidFill>
                <a:srgbClr val="595959"/>
              </a:solidFill>
            </a:rPr>
            <a:t>Schätzungen zukünftiger </a:t>
          </a:r>
          <a:r>
            <a:rPr lang="de-DE" sz="2000" dirty="0" err="1">
              <a:solidFill>
                <a:srgbClr val="595959"/>
              </a:solidFill>
            </a:rPr>
            <a:t>Verkäude</a:t>
          </a:r>
          <a:r>
            <a:rPr lang="de-DE" sz="2000" dirty="0">
              <a:solidFill>
                <a:srgbClr val="595959"/>
              </a:solidFill>
            </a:rPr>
            <a:t>, einschließlich wann und wie Einnahmen generiert werden</a:t>
          </a:r>
        </a:p>
      </dgm:t>
    </dgm:pt>
    <dgm:pt modelId="{00CBBDCB-BD76-46CA-80D8-C7BAF5AECDC1}" type="parTrans" cxnId="{87476A6C-C47B-46CC-B031-638ABD529861}">
      <dgm:prSet/>
      <dgm:spPr/>
      <dgm:t>
        <a:bodyPr/>
        <a:lstStyle/>
        <a:p>
          <a:endParaRPr lang="de-DE" sz="2400"/>
        </a:p>
      </dgm:t>
    </dgm:pt>
    <dgm:pt modelId="{BE518FBB-EF6C-4592-A62D-AA054E5EA5D6}" type="sibTrans" cxnId="{87476A6C-C47B-46CC-B031-638ABD529861}">
      <dgm:prSet/>
      <dgm:spPr/>
      <dgm:t>
        <a:bodyPr/>
        <a:lstStyle/>
        <a:p>
          <a:endParaRPr lang="de-DE" sz="2400"/>
        </a:p>
      </dgm:t>
    </dgm:pt>
    <dgm:pt modelId="{5D493A21-D7BE-42A2-9FE7-1E16D4FBDB34}">
      <dgm:prSet phldrT="[Text]" custT="1"/>
      <dgm:spPr/>
      <dgm:t>
        <a:bodyPr/>
        <a:lstStyle/>
        <a:p>
          <a:pPr marL="0">
            <a:buNone/>
          </a:pPr>
          <a:r>
            <a:rPr lang="de-DE" sz="2000" dirty="0"/>
            <a:t>Ausgaben-prognosen</a:t>
          </a:r>
        </a:p>
      </dgm:t>
    </dgm:pt>
    <dgm:pt modelId="{0430867E-EACF-4058-BAC4-A6F21DB6DF41}" type="parTrans" cxnId="{F6E3CA3D-ADCD-4BA1-86D8-1B8D769F7B92}">
      <dgm:prSet/>
      <dgm:spPr/>
      <dgm:t>
        <a:bodyPr/>
        <a:lstStyle/>
        <a:p>
          <a:endParaRPr lang="de-DE" sz="2400"/>
        </a:p>
      </dgm:t>
    </dgm:pt>
    <dgm:pt modelId="{77749EFF-1CD6-4BAF-AF2E-30182DCDE5CA}" type="sibTrans" cxnId="{F6E3CA3D-ADCD-4BA1-86D8-1B8D769F7B92}">
      <dgm:prSet/>
      <dgm:spPr/>
      <dgm:t>
        <a:bodyPr/>
        <a:lstStyle/>
        <a:p>
          <a:endParaRPr lang="de-DE" sz="2400"/>
        </a:p>
      </dgm:t>
    </dgm:pt>
    <dgm:pt modelId="{A0571A7A-C0F6-47C2-8579-343F3EE7ADA6}">
      <dgm:prSet phldrT="[Text]" custT="1"/>
      <dgm:spPr/>
      <dgm:t>
        <a:bodyPr/>
        <a:lstStyle/>
        <a:p>
          <a:pPr marL="0" indent="0">
            <a:buNone/>
          </a:pPr>
          <a:r>
            <a:rPr lang="de-DE" sz="2000" dirty="0">
              <a:solidFill>
                <a:srgbClr val="595959"/>
              </a:solidFill>
            </a:rPr>
            <a:t>Voraussichtliche Geschäftskosten, sowohl fixe als auch variable Ausgaben</a:t>
          </a:r>
        </a:p>
      </dgm:t>
    </dgm:pt>
    <dgm:pt modelId="{B9203EAD-6AFC-4AB7-981F-9C8E433F87BB}" type="parTrans" cxnId="{BD847E87-F532-45C5-B5CD-FBFC6D7B823A}">
      <dgm:prSet/>
      <dgm:spPr/>
      <dgm:t>
        <a:bodyPr/>
        <a:lstStyle/>
        <a:p>
          <a:endParaRPr lang="de-DE" sz="2400"/>
        </a:p>
      </dgm:t>
    </dgm:pt>
    <dgm:pt modelId="{958E8D72-D7EA-4D70-B27E-C434F92716AA}" type="sibTrans" cxnId="{BD847E87-F532-45C5-B5CD-FBFC6D7B823A}">
      <dgm:prSet/>
      <dgm:spPr/>
      <dgm:t>
        <a:bodyPr/>
        <a:lstStyle/>
        <a:p>
          <a:endParaRPr lang="de-DE" sz="2400"/>
        </a:p>
      </dgm:t>
    </dgm:pt>
    <dgm:pt modelId="{FBFE825C-F3CE-4555-A2F9-D5411A0CA525}">
      <dgm:prSet phldrT="[Text]" custT="1"/>
      <dgm:spPr/>
      <dgm:t>
        <a:bodyPr/>
        <a:lstStyle/>
        <a:p>
          <a:pPr marL="0">
            <a:buNone/>
          </a:pPr>
          <a:r>
            <a:rPr lang="de-DE" sz="2000" dirty="0"/>
            <a:t>Cashflow-Prognosen</a:t>
          </a:r>
        </a:p>
      </dgm:t>
    </dgm:pt>
    <dgm:pt modelId="{2250CF3C-670E-4BF3-A606-7038C263D1B7}" type="parTrans" cxnId="{B0B341FF-873A-4D14-BDAB-8C08559C5077}">
      <dgm:prSet/>
      <dgm:spPr/>
      <dgm:t>
        <a:bodyPr/>
        <a:lstStyle/>
        <a:p>
          <a:endParaRPr lang="de-DE" sz="2400"/>
        </a:p>
      </dgm:t>
    </dgm:pt>
    <dgm:pt modelId="{EABF1C65-6282-4097-A914-80DB8BD2443F}" type="sibTrans" cxnId="{B0B341FF-873A-4D14-BDAB-8C08559C5077}">
      <dgm:prSet/>
      <dgm:spPr/>
      <dgm:t>
        <a:bodyPr/>
        <a:lstStyle/>
        <a:p>
          <a:endParaRPr lang="de-DE" sz="2400"/>
        </a:p>
      </dgm:t>
    </dgm:pt>
    <dgm:pt modelId="{F5D77958-F083-4B70-8751-A0DA0880BA40}">
      <dgm:prSet phldrT="[Text]" custT="1"/>
      <dgm:spPr/>
      <dgm:t>
        <a:bodyPr/>
        <a:lstStyle/>
        <a:p>
          <a:pPr marL="0" indent="0">
            <a:buNone/>
          </a:pPr>
          <a:r>
            <a:rPr lang="de-DE" sz="2000" dirty="0">
              <a:solidFill>
                <a:srgbClr val="595959"/>
              </a:solidFill>
            </a:rPr>
            <a:t>Einschätzung, wann Geld ins Unternehmen fließt und ausgegeben wird, um die Liquidität sicherzustellen</a:t>
          </a:r>
        </a:p>
      </dgm:t>
    </dgm:pt>
    <dgm:pt modelId="{485AF3E7-3248-4875-9EA9-5E2A999FD1CB}" type="sibTrans" cxnId="{BC57FE75-1507-4C72-BE21-9FDCFF24DE6C}">
      <dgm:prSet/>
      <dgm:spPr/>
      <dgm:t>
        <a:bodyPr/>
        <a:lstStyle/>
        <a:p>
          <a:endParaRPr lang="de-DE" sz="2400"/>
        </a:p>
      </dgm:t>
    </dgm:pt>
    <dgm:pt modelId="{FCADE643-2BAA-449D-8FEE-FB793D9C1753}" type="parTrans" cxnId="{BC57FE75-1507-4C72-BE21-9FDCFF24DE6C}">
      <dgm:prSet/>
      <dgm:spPr/>
      <dgm:t>
        <a:bodyPr/>
        <a:lstStyle/>
        <a:p>
          <a:endParaRPr lang="de-DE" sz="2400"/>
        </a:p>
      </dgm:t>
    </dgm:pt>
    <dgm:pt modelId="{6E9B0F44-5313-4454-B902-B053003B4FC1}">
      <dgm:prSet phldrT="[Text]" custT="1"/>
      <dgm:spPr/>
      <dgm:t>
        <a:bodyPr/>
        <a:lstStyle/>
        <a:p>
          <a:pPr marL="0" indent="0">
            <a:buNone/>
          </a:pPr>
          <a:r>
            <a:rPr lang="de-DE" sz="2000" dirty="0"/>
            <a:t>Break-Even-Analyse</a:t>
          </a:r>
        </a:p>
      </dgm:t>
    </dgm:pt>
    <dgm:pt modelId="{BF6E3AF8-A0D8-4F6A-9860-8A375C22AE57}" type="parTrans" cxnId="{341CC3E3-A3F9-4944-8A53-301035F05219}">
      <dgm:prSet/>
      <dgm:spPr/>
      <dgm:t>
        <a:bodyPr/>
        <a:lstStyle/>
        <a:p>
          <a:endParaRPr lang="de-DE" sz="2400"/>
        </a:p>
      </dgm:t>
    </dgm:pt>
    <dgm:pt modelId="{D2E6C660-BFC9-41D2-B15C-B9241B6D32D4}" type="sibTrans" cxnId="{341CC3E3-A3F9-4944-8A53-301035F05219}">
      <dgm:prSet/>
      <dgm:spPr/>
      <dgm:t>
        <a:bodyPr/>
        <a:lstStyle/>
        <a:p>
          <a:endParaRPr lang="de-DE" sz="2400"/>
        </a:p>
      </dgm:t>
    </dgm:pt>
    <dgm:pt modelId="{F7E3A421-4EE7-4C01-947F-A2085AC87EFD}">
      <dgm:prSet phldrT="[Text]" custT="1"/>
      <dgm:spPr/>
      <dgm:t>
        <a:bodyPr/>
        <a:lstStyle/>
        <a:p>
          <a:pPr marL="0" indent="0">
            <a:buNone/>
          </a:pPr>
          <a:r>
            <a:rPr lang="de-DE" sz="2000" dirty="0"/>
            <a:t>Gewinn- und Verlustprognosen</a:t>
          </a:r>
        </a:p>
      </dgm:t>
    </dgm:pt>
    <dgm:pt modelId="{2A4D352C-7F19-45D0-B63D-5425DCBDD1D6}" type="parTrans" cxnId="{2D8DB931-0877-4F3D-8C84-F5BCE5896CC3}">
      <dgm:prSet/>
      <dgm:spPr/>
      <dgm:t>
        <a:bodyPr/>
        <a:lstStyle/>
        <a:p>
          <a:endParaRPr lang="de-DE" sz="2400"/>
        </a:p>
      </dgm:t>
    </dgm:pt>
    <dgm:pt modelId="{FA7BA25B-95B9-4ED6-93C0-B6A38B7144E3}" type="sibTrans" cxnId="{2D8DB931-0877-4F3D-8C84-F5BCE5896CC3}">
      <dgm:prSet/>
      <dgm:spPr/>
      <dgm:t>
        <a:bodyPr/>
        <a:lstStyle/>
        <a:p>
          <a:endParaRPr lang="de-DE" sz="2400"/>
        </a:p>
      </dgm:t>
    </dgm:pt>
    <dgm:pt modelId="{D3460C03-534C-4E45-9F54-B4B351673982}">
      <dgm:prSet phldrT="[Text]" custT="1"/>
      <dgm:spPr/>
      <dgm:t>
        <a:bodyPr/>
        <a:lstStyle/>
        <a:p>
          <a:pPr marL="0" indent="0">
            <a:buNone/>
          </a:pPr>
          <a:r>
            <a:rPr lang="de-DE" sz="2000" dirty="0">
              <a:solidFill>
                <a:srgbClr val="595959"/>
              </a:solidFill>
            </a:rPr>
            <a:t>Erwartete Gewinne nach Abzug aller Kosten</a:t>
          </a:r>
        </a:p>
      </dgm:t>
    </dgm:pt>
    <dgm:pt modelId="{20A0FD29-C600-4B9D-BCA2-511989123E21}" type="parTrans" cxnId="{274EF56F-9D0E-486D-8598-2E9D85193379}">
      <dgm:prSet/>
      <dgm:spPr/>
      <dgm:t>
        <a:bodyPr/>
        <a:lstStyle/>
        <a:p>
          <a:endParaRPr lang="de-DE" sz="2400"/>
        </a:p>
      </dgm:t>
    </dgm:pt>
    <dgm:pt modelId="{0A90CB1C-46DD-4994-A616-CF898CAB6957}" type="sibTrans" cxnId="{274EF56F-9D0E-486D-8598-2E9D85193379}">
      <dgm:prSet/>
      <dgm:spPr/>
      <dgm:t>
        <a:bodyPr/>
        <a:lstStyle/>
        <a:p>
          <a:endParaRPr lang="de-DE" sz="2400"/>
        </a:p>
      </dgm:t>
    </dgm:pt>
    <dgm:pt modelId="{A6F00DAF-1939-4F6B-9F5D-4D558C050D1F}">
      <dgm:prSet phldrT="[Text]" custT="1"/>
      <dgm:spPr/>
      <dgm:t>
        <a:bodyPr/>
        <a:lstStyle/>
        <a:p>
          <a:pPr marL="0" indent="0">
            <a:buNone/>
          </a:pPr>
          <a:r>
            <a:rPr lang="de-DE" sz="1800" dirty="0">
              <a:solidFill>
                <a:srgbClr val="595959"/>
              </a:solidFill>
            </a:rPr>
            <a:t>Der Punkt, an dem die Einnahmen die Ausgaben decken, was signalisiert, dass das Unternehmen profitabel wird</a:t>
          </a:r>
        </a:p>
      </dgm:t>
    </dgm:pt>
    <dgm:pt modelId="{63CA5CE9-5520-49E8-9C62-E3DD2477D857}" type="parTrans" cxnId="{7AF65C2A-6104-4BD6-99D3-0EAB16D5F690}">
      <dgm:prSet/>
      <dgm:spPr/>
      <dgm:t>
        <a:bodyPr/>
        <a:lstStyle/>
        <a:p>
          <a:endParaRPr lang="de-DE" sz="2400"/>
        </a:p>
      </dgm:t>
    </dgm:pt>
    <dgm:pt modelId="{8DE2B3F7-493F-4730-A8A0-BE42A2A7B935}" type="sibTrans" cxnId="{7AF65C2A-6104-4BD6-99D3-0EAB16D5F690}">
      <dgm:prSet/>
      <dgm:spPr/>
      <dgm:t>
        <a:bodyPr/>
        <a:lstStyle/>
        <a:p>
          <a:endParaRPr lang="de-DE" sz="2400"/>
        </a:p>
      </dgm:t>
    </dgm:pt>
    <dgm:pt modelId="{159CA10F-92A7-40FA-A92B-7D6CB5E213B2}">
      <dgm:prSet phldrT="[Text]" custT="1"/>
      <dgm:spPr/>
      <dgm:t>
        <a:bodyPr/>
        <a:lstStyle/>
        <a:p>
          <a:pPr marL="0" indent="0">
            <a:buNone/>
          </a:pPr>
          <a:r>
            <a:rPr lang="de-DE" sz="1800" dirty="0"/>
            <a:t>Kapitalbedarf</a:t>
          </a:r>
        </a:p>
      </dgm:t>
    </dgm:pt>
    <dgm:pt modelId="{1EEF2881-E561-4F10-A101-18D31B093F2F}" type="parTrans" cxnId="{A5B04E48-8725-44A9-8D71-47CE6E48539C}">
      <dgm:prSet/>
      <dgm:spPr/>
      <dgm:t>
        <a:bodyPr/>
        <a:lstStyle/>
        <a:p>
          <a:endParaRPr lang="de-DE"/>
        </a:p>
      </dgm:t>
    </dgm:pt>
    <dgm:pt modelId="{4642ABDB-7836-4BF4-9988-A630D5AFEE0F}" type="sibTrans" cxnId="{A5B04E48-8725-44A9-8D71-47CE6E48539C}">
      <dgm:prSet/>
      <dgm:spPr/>
      <dgm:t>
        <a:bodyPr/>
        <a:lstStyle/>
        <a:p>
          <a:endParaRPr lang="de-DE"/>
        </a:p>
      </dgm:t>
    </dgm:pt>
    <dgm:pt modelId="{9DE2F0F5-B48D-46DC-8241-0C0658FB7208}">
      <dgm:prSet phldrT="[Text]" custT="1"/>
      <dgm:spPr/>
      <dgm:t>
        <a:bodyPr/>
        <a:lstStyle/>
        <a:p>
          <a:pPr marL="0" indent="0">
            <a:buNone/>
          </a:pPr>
          <a:r>
            <a:rPr lang="de-DE" sz="2000" dirty="0">
              <a:solidFill>
                <a:srgbClr val="595959"/>
              </a:solidFill>
            </a:rPr>
            <a:t>Schätzungen der finanziellen Mittel, die für das Wachstum oder die Skalierung notwendig sind.</a:t>
          </a:r>
          <a:endParaRPr lang="de-DE" sz="1800" dirty="0"/>
        </a:p>
      </dgm:t>
    </dgm:pt>
    <dgm:pt modelId="{1D2DED9C-3FD8-45A9-BF68-37EB5237812B}" type="parTrans" cxnId="{8F323346-57F5-4DC1-ABDB-138F65112194}">
      <dgm:prSet/>
      <dgm:spPr/>
      <dgm:t>
        <a:bodyPr/>
        <a:lstStyle/>
        <a:p>
          <a:endParaRPr lang="de-DE"/>
        </a:p>
      </dgm:t>
    </dgm:pt>
    <dgm:pt modelId="{E32144F3-0BC6-4E11-8618-6FF056D01E56}" type="sibTrans" cxnId="{8F323346-57F5-4DC1-ABDB-138F65112194}">
      <dgm:prSet/>
      <dgm:spPr/>
      <dgm:t>
        <a:bodyPr/>
        <a:lstStyle/>
        <a:p>
          <a:endParaRPr lang="de-DE"/>
        </a:p>
      </dgm:t>
    </dgm:pt>
    <dgm:pt modelId="{DE8F21CC-3A50-4E8E-A567-B918B3C0875C}" type="pres">
      <dgm:prSet presAssocID="{D3A0F79B-6370-4ADB-ABC1-90EEDEDD30A4}" presName="vert0" presStyleCnt="0">
        <dgm:presLayoutVars>
          <dgm:dir/>
          <dgm:animOne val="branch"/>
          <dgm:animLvl val="lvl"/>
        </dgm:presLayoutVars>
      </dgm:prSet>
      <dgm:spPr/>
    </dgm:pt>
    <dgm:pt modelId="{554DB66D-F903-41CD-8BC5-D55A07F7D42B}" type="pres">
      <dgm:prSet presAssocID="{78E423B0-342E-4AA7-B868-10A480325E0F}" presName="thickLine" presStyleLbl="alignNode1" presStyleIdx="0" presStyleCnt="6"/>
      <dgm:spPr/>
    </dgm:pt>
    <dgm:pt modelId="{028D2485-7D90-4A02-AAC0-3D0E3801B31A}" type="pres">
      <dgm:prSet presAssocID="{78E423B0-342E-4AA7-B868-10A480325E0F}" presName="horz1" presStyleCnt="0"/>
      <dgm:spPr/>
    </dgm:pt>
    <dgm:pt modelId="{ADA65290-F57F-486A-B417-6DC27A6B604D}" type="pres">
      <dgm:prSet presAssocID="{78E423B0-342E-4AA7-B868-10A480325E0F}" presName="tx1" presStyleLbl="revTx" presStyleIdx="0" presStyleCnt="12"/>
      <dgm:spPr/>
    </dgm:pt>
    <dgm:pt modelId="{F2CF0DCC-C2FC-4413-BC6E-15E6DD62BBB1}" type="pres">
      <dgm:prSet presAssocID="{78E423B0-342E-4AA7-B868-10A480325E0F}" presName="vert1" presStyleCnt="0"/>
      <dgm:spPr/>
    </dgm:pt>
    <dgm:pt modelId="{E3008362-2C32-4FCD-BB67-E95F63BAE020}" type="pres">
      <dgm:prSet presAssocID="{FC324B8B-C738-427A-AF7A-048D506B92F3}" presName="vertSpace2a" presStyleCnt="0"/>
      <dgm:spPr/>
    </dgm:pt>
    <dgm:pt modelId="{860FB56F-1508-46A1-830E-6FE68AF3C0F2}" type="pres">
      <dgm:prSet presAssocID="{FC324B8B-C738-427A-AF7A-048D506B92F3}" presName="horz2" presStyleCnt="0"/>
      <dgm:spPr/>
    </dgm:pt>
    <dgm:pt modelId="{AF5D4213-58BA-4313-8836-8D3EEAA5986E}" type="pres">
      <dgm:prSet presAssocID="{FC324B8B-C738-427A-AF7A-048D506B92F3}" presName="horzSpace2" presStyleCnt="0"/>
      <dgm:spPr/>
    </dgm:pt>
    <dgm:pt modelId="{561CF158-BC4A-4458-814C-784463965FC7}" type="pres">
      <dgm:prSet presAssocID="{FC324B8B-C738-427A-AF7A-048D506B92F3}" presName="tx2" presStyleLbl="revTx" presStyleIdx="1" presStyleCnt="12"/>
      <dgm:spPr/>
    </dgm:pt>
    <dgm:pt modelId="{6126F349-DE76-4C5B-9C67-0E4A61498842}" type="pres">
      <dgm:prSet presAssocID="{FC324B8B-C738-427A-AF7A-048D506B92F3}" presName="vert2" presStyleCnt="0"/>
      <dgm:spPr/>
    </dgm:pt>
    <dgm:pt modelId="{0AC5D576-3205-425D-956C-FE659BB1795F}" type="pres">
      <dgm:prSet presAssocID="{FC324B8B-C738-427A-AF7A-048D506B92F3}" presName="thinLine2b" presStyleLbl="callout" presStyleIdx="0" presStyleCnt="6"/>
      <dgm:spPr/>
    </dgm:pt>
    <dgm:pt modelId="{35673415-671B-4B0B-ABD5-3F929152901B}" type="pres">
      <dgm:prSet presAssocID="{FC324B8B-C738-427A-AF7A-048D506B92F3}" presName="vertSpace2b" presStyleCnt="0"/>
      <dgm:spPr/>
    </dgm:pt>
    <dgm:pt modelId="{5F07C887-3715-480F-A6B0-8AF190B49350}" type="pres">
      <dgm:prSet presAssocID="{5D493A21-D7BE-42A2-9FE7-1E16D4FBDB34}" presName="thickLine" presStyleLbl="alignNode1" presStyleIdx="1" presStyleCnt="6"/>
      <dgm:spPr/>
    </dgm:pt>
    <dgm:pt modelId="{79467D08-5985-4EFA-970D-37708C30CB24}" type="pres">
      <dgm:prSet presAssocID="{5D493A21-D7BE-42A2-9FE7-1E16D4FBDB34}" presName="horz1" presStyleCnt="0"/>
      <dgm:spPr/>
    </dgm:pt>
    <dgm:pt modelId="{13B0069F-8FEA-4123-8ADF-D0DD651F227D}" type="pres">
      <dgm:prSet presAssocID="{5D493A21-D7BE-42A2-9FE7-1E16D4FBDB34}" presName="tx1" presStyleLbl="revTx" presStyleIdx="2" presStyleCnt="12"/>
      <dgm:spPr/>
    </dgm:pt>
    <dgm:pt modelId="{932EAE2A-31EE-443B-B473-308BCC18B9CC}" type="pres">
      <dgm:prSet presAssocID="{5D493A21-D7BE-42A2-9FE7-1E16D4FBDB34}" presName="vert1" presStyleCnt="0"/>
      <dgm:spPr/>
    </dgm:pt>
    <dgm:pt modelId="{76EEB277-0443-42D7-9F1A-11436F7EC5D4}" type="pres">
      <dgm:prSet presAssocID="{A0571A7A-C0F6-47C2-8579-343F3EE7ADA6}" presName="vertSpace2a" presStyleCnt="0"/>
      <dgm:spPr/>
    </dgm:pt>
    <dgm:pt modelId="{74D5DFFC-8FB6-443B-8D4D-DEC931D23EDE}" type="pres">
      <dgm:prSet presAssocID="{A0571A7A-C0F6-47C2-8579-343F3EE7ADA6}" presName="horz2" presStyleCnt="0"/>
      <dgm:spPr/>
    </dgm:pt>
    <dgm:pt modelId="{4C14361A-D662-462B-B6E1-2AF828E337E7}" type="pres">
      <dgm:prSet presAssocID="{A0571A7A-C0F6-47C2-8579-343F3EE7ADA6}" presName="horzSpace2" presStyleCnt="0"/>
      <dgm:spPr/>
    </dgm:pt>
    <dgm:pt modelId="{D3EDE53F-4021-4BC4-8B07-0B383959CDA6}" type="pres">
      <dgm:prSet presAssocID="{A0571A7A-C0F6-47C2-8579-343F3EE7ADA6}" presName="tx2" presStyleLbl="revTx" presStyleIdx="3" presStyleCnt="12"/>
      <dgm:spPr/>
    </dgm:pt>
    <dgm:pt modelId="{C0C72FBB-064D-454D-ABBC-2F59B491862B}" type="pres">
      <dgm:prSet presAssocID="{A0571A7A-C0F6-47C2-8579-343F3EE7ADA6}" presName="vert2" presStyleCnt="0"/>
      <dgm:spPr/>
    </dgm:pt>
    <dgm:pt modelId="{7B4B7867-315E-45C3-AB58-03EB8DAEDF0D}" type="pres">
      <dgm:prSet presAssocID="{A0571A7A-C0F6-47C2-8579-343F3EE7ADA6}" presName="thinLine2b" presStyleLbl="callout" presStyleIdx="1" presStyleCnt="6"/>
      <dgm:spPr/>
    </dgm:pt>
    <dgm:pt modelId="{875B1E44-E450-4619-8BF4-1A0D353C452A}" type="pres">
      <dgm:prSet presAssocID="{A0571A7A-C0F6-47C2-8579-343F3EE7ADA6}" presName="vertSpace2b" presStyleCnt="0"/>
      <dgm:spPr/>
    </dgm:pt>
    <dgm:pt modelId="{D2F2EAE3-01E0-406B-8DB9-C0224445E31F}" type="pres">
      <dgm:prSet presAssocID="{FBFE825C-F3CE-4555-A2F9-D5411A0CA525}" presName="thickLine" presStyleLbl="alignNode1" presStyleIdx="2" presStyleCnt="6"/>
      <dgm:spPr/>
    </dgm:pt>
    <dgm:pt modelId="{3FCB9ECC-E79A-4F75-826B-B96CA6B812C9}" type="pres">
      <dgm:prSet presAssocID="{FBFE825C-F3CE-4555-A2F9-D5411A0CA525}" presName="horz1" presStyleCnt="0"/>
      <dgm:spPr/>
    </dgm:pt>
    <dgm:pt modelId="{37E30F1F-F69C-4F6E-9519-D46D3DAF6FEE}" type="pres">
      <dgm:prSet presAssocID="{FBFE825C-F3CE-4555-A2F9-D5411A0CA525}" presName="tx1" presStyleLbl="revTx" presStyleIdx="4" presStyleCnt="12"/>
      <dgm:spPr/>
    </dgm:pt>
    <dgm:pt modelId="{F77A0BD8-A4C7-47E7-A7FD-868C8E878E85}" type="pres">
      <dgm:prSet presAssocID="{FBFE825C-F3CE-4555-A2F9-D5411A0CA525}" presName="vert1" presStyleCnt="0"/>
      <dgm:spPr/>
    </dgm:pt>
    <dgm:pt modelId="{BAD1A0C0-C041-4D0B-98EC-5E5385BF58A5}" type="pres">
      <dgm:prSet presAssocID="{F5D77958-F083-4B70-8751-A0DA0880BA40}" presName="vertSpace2a" presStyleCnt="0"/>
      <dgm:spPr/>
    </dgm:pt>
    <dgm:pt modelId="{F4E71447-6B30-4A1B-A45C-9B1CA2C48E79}" type="pres">
      <dgm:prSet presAssocID="{F5D77958-F083-4B70-8751-A0DA0880BA40}" presName="horz2" presStyleCnt="0"/>
      <dgm:spPr/>
    </dgm:pt>
    <dgm:pt modelId="{191DA3DC-7D24-45A7-9AEC-62170B956F38}" type="pres">
      <dgm:prSet presAssocID="{F5D77958-F083-4B70-8751-A0DA0880BA40}" presName="horzSpace2" presStyleCnt="0"/>
      <dgm:spPr/>
    </dgm:pt>
    <dgm:pt modelId="{3B82D7AC-9B58-4250-A761-8DD88D854F1B}" type="pres">
      <dgm:prSet presAssocID="{F5D77958-F083-4B70-8751-A0DA0880BA40}" presName="tx2" presStyleLbl="revTx" presStyleIdx="5" presStyleCnt="12"/>
      <dgm:spPr/>
    </dgm:pt>
    <dgm:pt modelId="{666F6422-32B8-4973-BBEC-FD50985400AE}" type="pres">
      <dgm:prSet presAssocID="{F5D77958-F083-4B70-8751-A0DA0880BA40}" presName="vert2" presStyleCnt="0"/>
      <dgm:spPr/>
    </dgm:pt>
    <dgm:pt modelId="{6139B360-5908-4172-AB45-4C2B8B29AED6}" type="pres">
      <dgm:prSet presAssocID="{F5D77958-F083-4B70-8751-A0DA0880BA40}" presName="thinLine2b" presStyleLbl="callout" presStyleIdx="2" presStyleCnt="6"/>
      <dgm:spPr/>
    </dgm:pt>
    <dgm:pt modelId="{701CCDE7-F777-4034-BD27-AA94FD36D0F1}" type="pres">
      <dgm:prSet presAssocID="{F5D77958-F083-4B70-8751-A0DA0880BA40}" presName="vertSpace2b" presStyleCnt="0"/>
      <dgm:spPr/>
    </dgm:pt>
    <dgm:pt modelId="{E3FC1F2D-C5DC-45AE-B0E5-916E44198F7D}" type="pres">
      <dgm:prSet presAssocID="{F7E3A421-4EE7-4C01-947F-A2085AC87EFD}" presName="thickLine" presStyleLbl="alignNode1" presStyleIdx="3" presStyleCnt="6"/>
      <dgm:spPr/>
    </dgm:pt>
    <dgm:pt modelId="{8DAF3BA3-E174-42B7-81A2-3E9077A22ABE}" type="pres">
      <dgm:prSet presAssocID="{F7E3A421-4EE7-4C01-947F-A2085AC87EFD}" presName="horz1" presStyleCnt="0"/>
      <dgm:spPr/>
    </dgm:pt>
    <dgm:pt modelId="{E8A21D48-25B5-470A-B543-96CEFE01AF61}" type="pres">
      <dgm:prSet presAssocID="{F7E3A421-4EE7-4C01-947F-A2085AC87EFD}" presName="tx1" presStyleLbl="revTx" presStyleIdx="6" presStyleCnt="12"/>
      <dgm:spPr/>
    </dgm:pt>
    <dgm:pt modelId="{34457944-FD77-416D-BEC2-96337623F7FB}" type="pres">
      <dgm:prSet presAssocID="{F7E3A421-4EE7-4C01-947F-A2085AC87EFD}" presName="vert1" presStyleCnt="0"/>
      <dgm:spPr/>
    </dgm:pt>
    <dgm:pt modelId="{F1519B12-A5A9-4A8A-AF79-6AE0CB9C335B}" type="pres">
      <dgm:prSet presAssocID="{D3460C03-534C-4E45-9F54-B4B351673982}" presName="vertSpace2a" presStyleCnt="0"/>
      <dgm:spPr/>
    </dgm:pt>
    <dgm:pt modelId="{6F17D79F-BEA0-4016-A340-A4FA258E3D59}" type="pres">
      <dgm:prSet presAssocID="{D3460C03-534C-4E45-9F54-B4B351673982}" presName="horz2" presStyleCnt="0"/>
      <dgm:spPr/>
    </dgm:pt>
    <dgm:pt modelId="{F3A254C1-808B-4B17-929A-DF122B1DB6F9}" type="pres">
      <dgm:prSet presAssocID="{D3460C03-534C-4E45-9F54-B4B351673982}" presName="horzSpace2" presStyleCnt="0"/>
      <dgm:spPr/>
    </dgm:pt>
    <dgm:pt modelId="{BBBB6549-0955-452B-870D-A45DBDE1C065}" type="pres">
      <dgm:prSet presAssocID="{D3460C03-534C-4E45-9F54-B4B351673982}" presName="tx2" presStyleLbl="revTx" presStyleIdx="7" presStyleCnt="12"/>
      <dgm:spPr/>
    </dgm:pt>
    <dgm:pt modelId="{68FF9A58-6FE8-4DF9-958B-266AFBF75635}" type="pres">
      <dgm:prSet presAssocID="{D3460C03-534C-4E45-9F54-B4B351673982}" presName="vert2" presStyleCnt="0"/>
      <dgm:spPr/>
    </dgm:pt>
    <dgm:pt modelId="{EE27700D-F141-4EBA-ABC4-CC1C76133CD7}" type="pres">
      <dgm:prSet presAssocID="{D3460C03-534C-4E45-9F54-B4B351673982}" presName="thinLine2b" presStyleLbl="callout" presStyleIdx="3" presStyleCnt="6"/>
      <dgm:spPr/>
    </dgm:pt>
    <dgm:pt modelId="{B7DCCC29-14BE-4357-B98B-B7AFCC984C40}" type="pres">
      <dgm:prSet presAssocID="{D3460C03-534C-4E45-9F54-B4B351673982}" presName="vertSpace2b" presStyleCnt="0"/>
      <dgm:spPr/>
    </dgm:pt>
    <dgm:pt modelId="{6D753174-8A25-4DBA-8B17-64BA9F70B3AB}" type="pres">
      <dgm:prSet presAssocID="{6E9B0F44-5313-4454-B902-B053003B4FC1}" presName="thickLine" presStyleLbl="alignNode1" presStyleIdx="4" presStyleCnt="6"/>
      <dgm:spPr/>
    </dgm:pt>
    <dgm:pt modelId="{CF2CD5BF-5F7F-4819-A115-4DB93F09A7D8}" type="pres">
      <dgm:prSet presAssocID="{6E9B0F44-5313-4454-B902-B053003B4FC1}" presName="horz1" presStyleCnt="0"/>
      <dgm:spPr/>
    </dgm:pt>
    <dgm:pt modelId="{B7D5D476-21C3-4762-B2D8-7C8604DDFB2E}" type="pres">
      <dgm:prSet presAssocID="{6E9B0F44-5313-4454-B902-B053003B4FC1}" presName="tx1" presStyleLbl="revTx" presStyleIdx="8" presStyleCnt="12"/>
      <dgm:spPr/>
    </dgm:pt>
    <dgm:pt modelId="{6E7C8A98-B8AC-4548-9F79-C60F216E4680}" type="pres">
      <dgm:prSet presAssocID="{6E9B0F44-5313-4454-B902-B053003B4FC1}" presName="vert1" presStyleCnt="0"/>
      <dgm:spPr/>
    </dgm:pt>
    <dgm:pt modelId="{921DFA2B-2055-4CEF-8B23-D5355D8AC774}" type="pres">
      <dgm:prSet presAssocID="{A6F00DAF-1939-4F6B-9F5D-4D558C050D1F}" presName="vertSpace2a" presStyleCnt="0"/>
      <dgm:spPr/>
    </dgm:pt>
    <dgm:pt modelId="{200A8F01-5E0F-49BB-B701-019711AC526A}" type="pres">
      <dgm:prSet presAssocID="{A6F00DAF-1939-4F6B-9F5D-4D558C050D1F}" presName="horz2" presStyleCnt="0"/>
      <dgm:spPr/>
    </dgm:pt>
    <dgm:pt modelId="{60D83621-14DA-402F-A3A8-718177F6B640}" type="pres">
      <dgm:prSet presAssocID="{A6F00DAF-1939-4F6B-9F5D-4D558C050D1F}" presName="horzSpace2" presStyleCnt="0"/>
      <dgm:spPr/>
    </dgm:pt>
    <dgm:pt modelId="{C7D7827E-5FB7-4BD3-946D-BFB2D635E686}" type="pres">
      <dgm:prSet presAssocID="{A6F00DAF-1939-4F6B-9F5D-4D558C050D1F}" presName="tx2" presStyleLbl="revTx" presStyleIdx="9" presStyleCnt="12"/>
      <dgm:spPr/>
    </dgm:pt>
    <dgm:pt modelId="{A0AB590B-FE1E-4C36-9EC7-8477E5BB0726}" type="pres">
      <dgm:prSet presAssocID="{A6F00DAF-1939-4F6B-9F5D-4D558C050D1F}" presName="vert2" presStyleCnt="0"/>
      <dgm:spPr/>
    </dgm:pt>
    <dgm:pt modelId="{05542658-4D70-4C35-9F58-C0128864CF37}" type="pres">
      <dgm:prSet presAssocID="{A6F00DAF-1939-4F6B-9F5D-4D558C050D1F}" presName="thinLine2b" presStyleLbl="callout" presStyleIdx="4" presStyleCnt="6"/>
      <dgm:spPr/>
    </dgm:pt>
    <dgm:pt modelId="{65E64793-1D8C-4D6E-AB70-4484FC23EFD7}" type="pres">
      <dgm:prSet presAssocID="{A6F00DAF-1939-4F6B-9F5D-4D558C050D1F}" presName="vertSpace2b" presStyleCnt="0"/>
      <dgm:spPr/>
    </dgm:pt>
    <dgm:pt modelId="{CD6D1470-CCF2-4CE6-8456-14D3EB5E7559}" type="pres">
      <dgm:prSet presAssocID="{159CA10F-92A7-40FA-A92B-7D6CB5E213B2}" presName="thickLine" presStyleLbl="alignNode1" presStyleIdx="5" presStyleCnt="6"/>
      <dgm:spPr/>
    </dgm:pt>
    <dgm:pt modelId="{ED8CD2FF-8172-4168-BAAE-B9C7B4ADB2FF}" type="pres">
      <dgm:prSet presAssocID="{159CA10F-92A7-40FA-A92B-7D6CB5E213B2}" presName="horz1" presStyleCnt="0"/>
      <dgm:spPr/>
    </dgm:pt>
    <dgm:pt modelId="{E764FEAA-D5B6-4DF5-8373-21F54B4487F4}" type="pres">
      <dgm:prSet presAssocID="{159CA10F-92A7-40FA-A92B-7D6CB5E213B2}" presName="tx1" presStyleLbl="revTx" presStyleIdx="10" presStyleCnt="12"/>
      <dgm:spPr/>
    </dgm:pt>
    <dgm:pt modelId="{93A88086-8BC5-47E3-AECE-C3A10EFF8E21}" type="pres">
      <dgm:prSet presAssocID="{159CA10F-92A7-40FA-A92B-7D6CB5E213B2}" presName="vert1" presStyleCnt="0"/>
      <dgm:spPr/>
    </dgm:pt>
    <dgm:pt modelId="{215D6A15-8333-4F60-970D-1D31275C8AE1}" type="pres">
      <dgm:prSet presAssocID="{9DE2F0F5-B48D-46DC-8241-0C0658FB7208}" presName="vertSpace2a" presStyleCnt="0"/>
      <dgm:spPr/>
    </dgm:pt>
    <dgm:pt modelId="{02CA4EEB-3F99-4ECC-B1DF-815AB915DB59}" type="pres">
      <dgm:prSet presAssocID="{9DE2F0F5-B48D-46DC-8241-0C0658FB7208}" presName="horz2" presStyleCnt="0"/>
      <dgm:spPr/>
    </dgm:pt>
    <dgm:pt modelId="{8CAE5AE3-F549-411B-AB5C-41C1309F8291}" type="pres">
      <dgm:prSet presAssocID="{9DE2F0F5-B48D-46DC-8241-0C0658FB7208}" presName="horzSpace2" presStyleCnt="0"/>
      <dgm:spPr/>
    </dgm:pt>
    <dgm:pt modelId="{BFF3BCFD-A2F1-4299-8148-7549B314DF37}" type="pres">
      <dgm:prSet presAssocID="{9DE2F0F5-B48D-46DC-8241-0C0658FB7208}" presName="tx2" presStyleLbl="revTx" presStyleIdx="11" presStyleCnt="12"/>
      <dgm:spPr/>
    </dgm:pt>
    <dgm:pt modelId="{069045BE-6320-46AE-9EAF-B06B4FAB074B}" type="pres">
      <dgm:prSet presAssocID="{9DE2F0F5-B48D-46DC-8241-0C0658FB7208}" presName="vert2" presStyleCnt="0"/>
      <dgm:spPr/>
    </dgm:pt>
    <dgm:pt modelId="{3448C4FF-EF22-4CE0-94FF-B79253AC3559}" type="pres">
      <dgm:prSet presAssocID="{9DE2F0F5-B48D-46DC-8241-0C0658FB7208}" presName="thinLine2b" presStyleLbl="callout" presStyleIdx="5" presStyleCnt="6"/>
      <dgm:spPr/>
    </dgm:pt>
    <dgm:pt modelId="{E5C673ED-D8A8-4CAB-95D7-A8C65ED19F4B}" type="pres">
      <dgm:prSet presAssocID="{9DE2F0F5-B48D-46DC-8241-0C0658FB7208}" presName="vertSpace2b" presStyleCnt="0"/>
      <dgm:spPr/>
    </dgm:pt>
  </dgm:ptLst>
  <dgm:cxnLst>
    <dgm:cxn modelId="{E6848804-E830-475E-8739-29826D7DB113}" type="presOf" srcId="{FC324B8B-C738-427A-AF7A-048D506B92F3}" destId="{561CF158-BC4A-4458-814C-784463965FC7}" srcOrd="0" destOrd="0" presId="urn:microsoft.com/office/officeart/2008/layout/LinedList"/>
    <dgm:cxn modelId="{726F1515-E913-4085-8CCC-19FA5C2C8C65}" type="presOf" srcId="{FBFE825C-F3CE-4555-A2F9-D5411A0CA525}" destId="{37E30F1F-F69C-4F6E-9519-D46D3DAF6FEE}" srcOrd="0" destOrd="0" presId="urn:microsoft.com/office/officeart/2008/layout/LinedList"/>
    <dgm:cxn modelId="{A0BF0B1A-0CF9-4D72-8045-FA2BF0E776AD}" type="presOf" srcId="{D3A0F79B-6370-4ADB-ABC1-90EEDEDD30A4}" destId="{DE8F21CC-3A50-4E8E-A567-B918B3C0875C}" srcOrd="0" destOrd="0" presId="urn:microsoft.com/office/officeart/2008/layout/LinedList"/>
    <dgm:cxn modelId="{7AF65C2A-6104-4BD6-99D3-0EAB16D5F690}" srcId="{6E9B0F44-5313-4454-B902-B053003B4FC1}" destId="{A6F00DAF-1939-4F6B-9F5D-4D558C050D1F}" srcOrd="0" destOrd="0" parTransId="{63CA5CE9-5520-49E8-9C62-E3DD2477D857}" sibTransId="{8DE2B3F7-493F-4730-A8A0-BE42A2A7B935}"/>
    <dgm:cxn modelId="{2D8DB931-0877-4F3D-8C84-F5BCE5896CC3}" srcId="{D3A0F79B-6370-4ADB-ABC1-90EEDEDD30A4}" destId="{F7E3A421-4EE7-4C01-947F-A2085AC87EFD}" srcOrd="3" destOrd="0" parTransId="{2A4D352C-7F19-45D0-B63D-5425DCBDD1D6}" sibTransId="{FA7BA25B-95B9-4ED6-93C0-B6A38B7144E3}"/>
    <dgm:cxn modelId="{26C4DA3C-0EC8-46FC-BD13-0E9E481D048A}" type="presOf" srcId="{159CA10F-92A7-40FA-A92B-7D6CB5E213B2}" destId="{E764FEAA-D5B6-4DF5-8373-21F54B4487F4}" srcOrd="0" destOrd="0" presId="urn:microsoft.com/office/officeart/2008/layout/LinedList"/>
    <dgm:cxn modelId="{F6E3CA3D-ADCD-4BA1-86D8-1B8D769F7B92}" srcId="{D3A0F79B-6370-4ADB-ABC1-90EEDEDD30A4}" destId="{5D493A21-D7BE-42A2-9FE7-1E16D4FBDB34}" srcOrd="1" destOrd="0" parTransId="{0430867E-EACF-4058-BAC4-A6F21DB6DF41}" sibTransId="{77749EFF-1CD6-4BAF-AF2E-30182DCDE5CA}"/>
    <dgm:cxn modelId="{E78B1B5F-E585-4EE8-AC0A-583F7933F4AA}" type="presOf" srcId="{A0571A7A-C0F6-47C2-8579-343F3EE7ADA6}" destId="{D3EDE53F-4021-4BC4-8B07-0B383959CDA6}" srcOrd="0" destOrd="0" presId="urn:microsoft.com/office/officeart/2008/layout/LinedList"/>
    <dgm:cxn modelId="{47965045-CF79-4B6A-BC84-D45C7CE3EA23}" type="presOf" srcId="{F5D77958-F083-4B70-8751-A0DA0880BA40}" destId="{3B82D7AC-9B58-4250-A761-8DD88D854F1B}" srcOrd="0" destOrd="0" presId="urn:microsoft.com/office/officeart/2008/layout/LinedList"/>
    <dgm:cxn modelId="{8F323346-57F5-4DC1-ABDB-138F65112194}" srcId="{159CA10F-92A7-40FA-A92B-7D6CB5E213B2}" destId="{9DE2F0F5-B48D-46DC-8241-0C0658FB7208}" srcOrd="0" destOrd="0" parTransId="{1D2DED9C-3FD8-45A9-BF68-37EB5237812B}" sibTransId="{E32144F3-0BC6-4E11-8618-6FF056D01E56}"/>
    <dgm:cxn modelId="{A5B04E48-8725-44A9-8D71-47CE6E48539C}" srcId="{D3A0F79B-6370-4ADB-ABC1-90EEDEDD30A4}" destId="{159CA10F-92A7-40FA-A92B-7D6CB5E213B2}" srcOrd="5" destOrd="0" parTransId="{1EEF2881-E561-4F10-A101-18D31B093F2F}" sibTransId="{4642ABDB-7836-4BF4-9988-A630D5AFEE0F}"/>
    <dgm:cxn modelId="{4B0E216C-7161-4903-A070-C4ED92149667}" type="presOf" srcId="{D3460C03-534C-4E45-9F54-B4B351673982}" destId="{BBBB6549-0955-452B-870D-A45DBDE1C065}" srcOrd="0" destOrd="0" presId="urn:microsoft.com/office/officeart/2008/layout/LinedList"/>
    <dgm:cxn modelId="{87476A6C-C47B-46CC-B031-638ABD529861}" srcId="{78E423B0-342E-4AA7-B868-10A480325E0F}" destId="{FC324B8B-C738-427A-AF7A-048D506B92F3}" srcOrd="0" destOrd="0" parTransId="{00CBBDCB-BD76-46CA-80D8-C7BAF5AECDC1}" sibTransId="{BE518FBB-EF6C-4592-A62D-AA054E5EA5D6}"/>
    <dgm:cxn modelId="{274EF56F-9D0E-486D-8598-2E9D85193379}" srcId="{F7E3A421-4EE7-4C01-947F-A2085AC87EFD}" destId="{D3460C03-534C-4E45-9F54-B4B351673982}" srcOrd="0" destOrd="0" parTransId="{20A0FD29-C600-4B9D-BCA2-511989123E21}" sibTransId="{0A90CB1C-46DD-4994-A616-CF898CAB6957}"/>
    <dgm:cxn modelId="{BC57FE75-1507-4C72-BE21-9FDCFF24DE6C}" srcId="{FBFE825C-F3CE-4555-A2F9-D5411A0CA525}" destId="{F5D77958-F083-4B70-8751-A0DA0880BA40}" srcOrd="0" destOrd="0" parTransId="{FCADE643-2BAA-449D-8FEE-FB793D9C1753}" sibTransId="{485AF3E7-3248-4875-9EA9-5E2A999FD1CB}"/>
    <dgm:cxn modelId="{477F2C78-D755-49C6-9D51-DEEEE83CBFAD}" type="presOf" srcId="{5D493A21-D7BE-42A2-9FE7-1E16D4FBDB34}" destId="{13B0069F-8FEA-4123-8ADF-D0DD651F227D}" srcOrd="0" destOrd="0" presId="urn:microsoft.com/office/officeart/2008/layout/LinedList"/>
    <dgm:cxn modelId="{71AECD83-BA9B-46EE-AE9C-9D399DE1E880}" type="presOf" srcId="{6E9B0F44-5313-4454-B902-B053003B4FC1}" destId="{B7D5D476-21C3-4762-B2D8-7C8604DDFB2E}" srcOrd="0" destOrd="0" presId="urn:microsoft.com/office/officeart/2008/layout/LinedList"/>
    <dgm:cxn modelId="{BD847E87-F532-45C5-B5CD-FBFC6D7B823A}" srcId="{5D493A21-D7BE-42A2-9FE7-1E16D4FBDB34}" destId="{A0571A7A-C0F6-47C2-8579-343F3EE7ADA6}" srcOrd="0" destOrd="0" parTransId="{B9203EAD-6AFC-4AB7-981F-9C8E433F87BB}" sibTransId="{958E8D72-D7EA-4D70-B27E-C434F92716AA}"/>
    <dgm:cxn modelId="{7C95DA88-7BAF-45C7-96E0-EF69CA3B6B24}" type="presOf" srcId="{78E423B0-342E-4AA7-B868-10A480325E0F}" destId="{ADA65290-F57F-486A-B417-6DC27A6B604D}" srcOrd="0" destOrd="0" presId="urn:microsoft.com/office/officeart/2008/layout/LinedList"/>
    <dgm:cxn modelId="{C7FF5DB6-3FC6-468A-8733-A742CDF10C79}" type="presOf" srcId="{A6F00DAF-1939-4F6B-9F5D-4D558C050D1F}" destId="{C7D7827E-5FB7-4BD3-946D-BFB2D635E686}" srcOrd="0" destOrd="0" presId="urn:microsoft.com/office/officeart/2008/layout/LinedList"/>
    <dgm:cxn modelId="{9C8119B8-7A73-4083-B087-416FE7002574}" type="presOf" srcId="{9DE2F0F5-B48D-46DC-8241-0C0658FB7208}" destId="{BFF3BCFD-A2F1-4299-8148-7549B314DF37}" srcOrd="0" destOrd="0" presId="urn:microsoft.com/office/officeart/2008/layout/LinedList"/>
    <dgm:cxn modelId="{17D72FC8-0A1C-4ED4-B682-64D27F63B7AD}" srcId="{D3A0F79B-6370-4ADB-ABC1-90EEDEDD30A4}" destId="{78E423B0-342E-4AA7-B868-10A480325E0F}" srcOrd="0" destOrd="0" parTransId="{44BC80F4-F260-4663-8DC5-80C371DF4BB6}" sibTransId="{74189D1B-2FB2-4D97-BEFE-CDC1490C220B}"/>
    <dgm:cxn modelId="{341CC3E3-A3F9-4944-8A53-301035F05219}" srcId="{D3A0F79B-6370-4ADB-ABC1-90EEDEDD30A4}" destId="{6E9B0F44-5313-4454-B902-B053003B4FC1}" srcOrd="4" destOrd="0" parTransId="{BF6E3AF8-A0D8-4F6A-9860-8A375C22AE57}" sibTransId="{D2E6C660-BFC9-41D2-B15C-B9241B6D32D4}"/>
    <dgm:cxn modelId="{35E429E5-B869-46D3-922E-75CB9124AF67}" type="presOf" srcId="{F7E3A421-4EE7-4C01-947F-A2085AC87EFD}" destId="{E8A21D48-25B5-470A-B543-96CEFE01AF61}" srcOrd="0" destOrd="0" presId="urn:microsoft.com/office/officeart/2008/layout/LinedList"/>
    <dgm:cxn modelId="{B0B341FF-873A-4D14-BDAB-8C08559C5077}" srcId="{D3A0F79B-6370-4ADB-ABC1-90EEDEDD30A4}" destId="{FBFE825C-F3CE-4555-A2F9-D5411A0CA525}" srcOrd="2" destOrd="0" parTransId="{2250CF3C-670E-4BF3-A606-7038C263D1B7}" sibTransId="{EABF1C65-6282-4097-A914-80DB8BD2443F}"/>
    <dgm:cxn modelId="{B26E9A44-AE3B-4971-9911-32A29EB94FDE}" type="presParOf" srcId="{DE8F21CC-3A50-4E8E-A567-B918B3C0875C}" destId="{554DB66D-F903-41CD-8BC5-D55A07F7D42B}" srcOrd="0" destOrd="0" presId="urn:microsoft.com/office/officeart/2008/layout/LinedList"/>
    <dgm:cxn modelId="{6517F257-F27A-4F85-9F02-9C4576268F6A}" type="presParOf" srcId="{DE8F21CC-3A50-4E8E-A567-B918B3C0875C}" destId="{028D2485-7D90-4A02-AAC0-3D0E3801B31A}" srcOrd="1" destOrd="0" presId="urn:microsoft.com/office/officeart/2008/layout/LinedList"/>
    <dgm:cxn modelId="{D7E6811A-743E-449D-9BC3-7B334F01B50C}" type="presParOf" srcId="{028D2485-7D90-4A02-AAC0-3D0E3801B31A}" destId="{ADA65290-F57F-486A-B417-6DC27A6B604D}" srcOrd="0" destOrd="0" presId="urn:microsoft.com/office/officeart/2008/layout/LinedList"/>
    <dgm:cxn modelId="{60AB4836-DFB4-4A7E-9C6D-5F343A37A59A}" type="presParOf" srcId="{028D2485-7D90-4A02-AAC0-3D0E3801B31A}" destId="{F2CF0DCC-C2FC-4413-BC6E-15E6DD62BBB1}" srcOrd="1" destOrd="0" presId="urn:microsoft.com/office/officeart/2008/layout/LinedList"/>
    <dgm:cxn modelId="{3E609704-31C4-4250-8FC2-599ACC381010}" type="presParOf" srcId="{F2CF0DCC-C2FC-4413-BC6E-15E6DD62BBB1}" destId="{E3008362-2C32-4FCD-BB67-E95F63BAE020}" srcOrd="0" destOrd="0" presId="urn:microsoft.com/office/officeart/2008/layout/LinedList"/>
    <dgm:cxn modelId="{D022B945-5810-4E57-A58E-34C0398CF57A}" type="presParOf" srcId="{F2CF0DCC-C2FC-4413-BC6E-15E6DD62BBB1}" destId="{860FB56F-1508-46A1-830E-6FE68AF3C0F2}" srcOrd="1" destOrd="0" presId="urn:microsoft.com/office/officeart/2008/layout/LinedList"/>
    <dgm:cxn modelId="{C77379F2-806C-477C-B604-BA0D5AB883A9}" type="presParOf" srcId="{860FB56F-1508-46A1-830E-6FE68AF3C0F2}" destId="{AF5D4213-58BA-4313-8836-8D3EEAA5986E}" srcOrd="0" destOrd="0" presId="urn:microsoft.com/office/officeart/2008/layout/LinedList"/>
    <dgm:cxn modelId="{3B01DA97-B1CF-4752-8606-C951D4551587}" type="presParOf" srcId="{860FB56F-1508-46A1-830E-6FE68AF3C0F2}" destId="{561CF158-BC4A-4458-814C-784463965FC7}" srcOrd="1" destOrd="0" presId="urn:microsoft.com/office/officeart/2008/layout/LinedList"/>
    <dgm:cxn modelId="{EB3BC5D9-8D3B-468A-BC4F-F6AA4CA07E93}" type="presParOf" srcId="{860FB56F-1508-46A1-830E-6FE68AF3C0F2}" destId="{6126F349-DE76-4C5B-9C67-0E4A61498842}" srcOrd="2" destOrd="0" presId="urn:microsoft.com/office/officeart/2008/layout/LinedList"/>
    <dgm:cxn modelId="{C95D96E7-88EB-4134-B83C-117C8558D070}" type="presParOf" srcId="{F2CF0DCC-C2FC-4413-BC6E-15E6DD62BBB1}" destId="{0AC5D576-3205-425D-956C-FE659BB1795F}" srcOrd="2" destOrd="0" presId="urn:microsoft.com/office/officeart/2008/layout/LinedList"/>
    <dgm:cxn modelId="{68B787D1-DA49-4200-A71B-BAF682E1F2BA}" type="presParOf" srcId="{F2CF0DCC-C2FC-4413-BC6E-15E6DD62BBB1}" destId="{35673415-671B-4B0B-ABD5-3F929152901B}" srcOrd="3" destOrd="0" presId="urn:microsoft.com/office/officeart/2008/layout/LinedList"/>
    <dgm:cxn modelId="{A26EF161-C2A0-454E-B8EF-7FC652C3E2F1}" type="presParOf" srcId="{DE8F21CC-3A50-4E8E-A567-B918B3C0875C}" destId="{5F07C887-3715-480F-A6B0-8AF190B49350}" srcOrd="2" destOrd="0" presId="urn:microsoft.com/office/officeart/2008/layout/LinedList"/>
    <dgm:cxn modelId="{19269061-0B36-452F-B11B-2F1D9C905806}" type="presParOf" srcId="{DE8F21CC-3A50-4E8E-A567-B918B3C0875C}" destId="{79467D08-5985-4EFA-970D-37708C30CB24}" srcOrd="3" destOrd="0" presId="urn:microsoft.com/office/officeart/2008/layout/LinedList"/>
    <dgm:cxn modelId="{09F09DDE-244E-4CA2-9D13-30218437E685}" type="presParOf" srcId="{79467D08-5985-4EFA-970D-37708C30CB24}" destId="{13B0069F-8FEA-4123-8ADF-D0DD651F227D}" srcOrd="0" destOrd="0" presId="urn:microsoft.com/office/officeart/2008/layout/LinedList"/>
    <dgm:cxn modelId="{39A2091A-FAFF-4804-A5BA-D0EFCAFC0FE4}" type="presParOf" srcId="{79467D08-5985-4EFA-970D-37708C30CB24}" destId="{932EAE2A-31EE-443B-B473-308BCC18B9CC}" srcOrd="1" destOrd="0" presId="urn:microsoft.com/office/officeart/2008/layout/LinedList"/>
    <dgm:cxn modelId="{E1FDBC12-E022-4AD0-9A4C-DBCABC1EEA2D}" type="presParOf" srcId="{932EAE2A-31EE-443B-B473-308BCC18B9CC}" destId="{76EEB277-0443-42D7-9F1A-11436F7EC5D4}" srcOrd="0" destOrd="0" presId="urn:microsoft.com/office/officeart/2008/layout/LinedList"/>
    <dgm:cxn modelId="{6479B8D4-DA89-409B-B7E4-73359FAF02D6}" type="presParOf" srcId="{932EAE2A-31EE-443B-B473-308BCC18B9CC}" destId="{74D5DFFC-8FB6-443B-8D4D-DEC931D23EDE}" srcOrd="1" destOrd="0" presId="urn:microsoft.com/office/officeart/2008/layout/LinedList"/>
    <dgm:cxn modelId="{3E940A3C-5F28-48D7-BF6F-8C157161FFF9}" type="presParOf" srcId="{74D5DFFC-8FB6-443B-8D4D-DEC931D23EDE}" destId="{4C14361A-D662-462B-B6E1-2AF828E337E7}" srcOrd="0" destOrd="0" presId="urn:microsoft.com/office/officeart/2008/layout/LinedList"/>
    <dgm:cxn modelId="{13B93B7B-D80F-48A5-B8E0-A29FF8F2973B}" type="presParOf" srcId="{74D5DFFC-8FB6-443B-8D4D-DEC931D23EDE}" destId="{D3EDE53F-4021-4BC4-8B07-0B383959CDA6}" srcOrd="1" destOrd="0" presId="urn:microsoft.com/office/officeart/2008/layout/LinedList"/>
    <dgm:cxn modelId="{D3CBC855-8B98-4B79-8CD5-2829532DB8FE}" type="presParOf" srcId="{74D5DFFC-8FB6-443B-8D4D-DEC931D23EDE}" destId="{C0C72FBB-064D-454D-ABBC-2F59B491862B}" srcOrd="2" destOrd="0" presId="urn:microsoft.com/office/officeart/2008/layout/LinedList"/>
    <dgm:cxn modelId="{5BC4CD45-AFCE-4733-991C-1DD673CC3523}" type="presParOf" srcId="{932EAE2A-31EE-443B-B473-308BCC18B9CC}" destId="{7B4B7867-315E-45C3-AB58-03EB8DAEDF0D}" srcOrd="2" destOrd="0" presId="urn:microsoft.com/office/officeart/2008/layout/LinedList"/>
    <dgm:cxn modelId="{7161306D-B274-415D-9857-F03523B6A829}" type="presParOf" srcId="{932EAE2A-31EE-443B-B473-308BCC18B9CC}" destId="{875B1E44-E450-4619-8BF4-1A0D353C452A}" srcOrd="3" destOrd="0" presId="urn:microsoft.com/office/officeart/2008/layout/LinedList"/>
    <dgm:cxn modelId="{1E0BC8F2-E156-4B83-A1CE-2910628D1984}" type="presParOf" srcId="{DE8F21CC-3A50-4E8E-A567-B918B3C0875C}" destId="{D2F2EAE3-01E0-406B-8DB9-C0224445E31F}" srcOrd="4" destOrd="0" presId="urn:microsoft.com/office/officeart/2008/layout/LinedList"/>
    <dgm:cxn modelId="{91A1925D-DA24-4041-AD3B-39899C70D4DA}" type="presParOf" srcId="{DE8F21CC-3A50-4E8E-A567-B918B3C0875C}" destId="{3FCB9ECC-E79A-4F75-826B-B96CA6B812C9}" srcOrd="5" destOrd="0" presId="urn:microsoft.com/office/officeart/2008/layout/LinedList"/>
    <dgm:cxn modelId="{658EDA2B-A612-48AB-A801-B37A7DCD8407}" type="presParOf" srcId="{3FCB9ECC-E79A-4F75-826B-B96CA6B812C9}" destId="{37E30F1F-F69C-4F6E-9519-D46D3DAF6FEE}" srcOrd="0" destOrd="0" presId="urn:microsoft.com/office/officeart/2008/layout/LinedList"/>
    <dgm:cxn modelId="{98DBD62B-A2AB-4BB1-80E1-D3A35ECB0E35}" type="presParOf" srcId="{3FCB9ECC-E79A-4F75-826B-B96CA6B812C9}" destId="{F77A0BD8-A4C7-47E7-A7FD-868C8E878E85}" srcOrd="1" destOrd="0" presId="urn:microsoft.com/office/officeart/2008/layout/LinedList"/>
    <dgm:cxn modelId="{436353C8-4F58-4D38-B1D9-6A43B5BE9FA4}" type="presParOf" srcId="{F77A0BD8-A4C7-47E7-A7FD-868C8E878E85}" destId="{BAD1A0C0-C041-4D0B-98EC-5E5385BF58A5}" srcOrd="0" destOrd="0" presId="urn:microsoft.com/office/officeart/2008/layout/LinedList"/>
    <dgm:cxn modelId="{B70371C5-01A9-429E-8616-AB31067C78C3}" type="presParOf" srcId="{F77A0BD8-A4C7-47E7-A7FD-868C8E878E85}" destId="{F4E71447-6B30-4A1B-A45C-9B1CA2C48E79}" srcOrd="1" destOrd="0" presId="urn:microsoft.com/office/officeart/2008/layout/LinedList"/>
    <dgm:cxn modelId="{3E4A0763-FF4B-47FE-926F-64E60DEC288A}" type="presParOf" srcId="{F4E71447-6B30-4A1B-A45C-9B1CA2C48E79}" destId="{191DA3DC-7D24-45A7-9AEC-62170B956F38}" srcOrd="0" destOrd="0" presId="urn:microsoft.com/office/officeart/2008/layout/LinedList"/>
    <dgm:cxn modelId="{C85FCDEF-43EC-416D-A9C5-42F3240B257D}" type="presParOf" srcId="{F4E71447-6B30-4A1B-A45C-9B1CA2C48E79}" destId="{3B82D7AC-9B58-4250-A761-8DD88D854F1B}" srcOrd="1" destOrd="0" presId="urn:microsoft.com/office/officeart/2008/layout/LinedList"/>
    <dgm:cxn modelId="{65AFE041-52AB-41C5-9A4F-9BBB3E55C316}" type="presParOf" srcId="{F4E71447-6B30-4A1B-A45C-9B1CA2C48E79}" destId="{666F6422-32B8-4973-BBEC-FD50985400AE}" srcOrd="2" destOrd="0" presId="urn:microsoft.com/office/officeart/2008/layout/LinedList"/>
    <dgm:cxn modelId="{42A743E5-8C3F-43D0-BD76-B39DECD143F2}" type="presParOf" srcId="{F77A0BD8-A4C7-47E7-A7FD-868C8E878E85}" destId="{6139B360-5908-4172-AB45-4C2B8B29AED6}" srcOrd="2" destOrd="0" presId="urn:microsoft.com/office/officeart/2008/layout/LinedList"/>
    <dgm:cxn modelId="{5DC83639-4038-4A61-85EC-1701F3B4976B}" type="presParOf" srcId="{F77A0BD8-A4C7-47E7-A7FD-868C8E878E85}" destId="{701CCDE7-F777-4034-BD27-AA94FD36D0F1}" srcOrd="3" destOrd="0" presId="urn:microsoft.com/office/officeart/2008/layout/LinedList"/>
    <dgm:cxn modelId="{19F015AC-4212-4B31-A569-1C16654BCDB8}" type="presParOf" srcId="{DE8F21CC-3A50-4E8E-A567-B918B3C0875C}" destId="{E3FC1F2D-C5DC-45AE-B0E5-916E44198F7D}" srcOrd="6" destOrd="0" presId="urn:microsoft.com/office/officeart/2008/layout/LinedList"/>
    <dgm:cxn modelId="{6C880BCC-38DA-4960-BAB3-CB3D2C885D1D}" type="presParOf" srcId="{DE8F21CC-3A50-4E8E-A567-B918B3C0875C}" destId="{8DAF3BA3-E174-42B7-81A2-3E9077A22ABE}" srcOrd="7" destOrd="0" presId="urn:microsoft.com/office/officeart/2008/layout/LinedList"/>
    <dgm:cxn modelId="{49209485-61C0-48D9-B2D2-4D847F12DB80}" type="presParOf" srcId="{8DAF3BA3-E174-42B7-81A2-3E9077A22ABE}" destId="{E8A21D48-25B5-470A-B543-96CEFE01AF61}" srcOrd="0" destOrd="0" presId="urn:microsoft.com/office/officeart/2008/layout/LinedList"/>
    <dgm:cxn modelId="{7B973220-E30E-45F0-AE36-F88BB701353B}" type="presParOf" srcId="{8DAF3BA3-E174-42B7-81A2-3E9077A22ABE}" destId="{34457944-FD77-416D-BEC2-96337623F7FB}" srcOrd="1" destOrd="0" presId="urn:microsoft.com/office/officeart/2008/layout/LinedList"/>
    <dgm:cxn modelId="{61FCD56F-33ED-411E-A0B1-F3B51F4B73C4}" type="presParOf" srcId="{34457944-FD77-416D-BEC2-96337623F7FB}" destId="{F1519B12-A5A9-4A8A-AF79-6AE0CB9C335B}" srcOrd="0" destOrd="0" presId="urn:microsoft.com/office/officeart/2008/layout/LinedList"/>
    <dgm:cxn modelId="{ACAB38E9-2110-4A62-8E6A-4B593564151F}" type="presParOf" srcId="{34457944-FD77-416D-BEC2-96337623F7FB}" destId="{6F17D79F-BEA0-4016-A340-A4FA258E3D59}" srcOrd="1" destOrd="0" presId="urn:microsoft.com/office/officeart/2008/layout/LinedList"/>
    <dgm:cxn modelId="{9AF26172-A343-44A9-B397-0CF9058021F2}" type="presParOf" srcId="{6F17D79F-BEA0-4016-A340-A4FA258E3D59}" destId="{F3A254C1-808B-4B17-929A-DF122B1DB6F9}" srcOrd="0" destOrd="0" presId="urn:microsoft.com/office/officeart/2008/layout/LinedList"/>
    <dgm:cxn modelId="{E05AFB00-BD87-4C6D-8113-8CBE64F7E46E}" type="presParOf" srcId="{6F17D79F-BEA0-4016-A340-A4FA258E3D59}" destId="{BBBB6549-0955-452B-870D-A45DBDE1C065}" srcOrd="1" destOrd="0" presId="urn:microsoft.com/office/officeart/2008/layout/LinedList"/>
    <dgm:cxn modelId="{2AD287F8-A7DB-45E1-AFA0-810528F04A52}" type="presParOf" srcId="{6F17D79F-BEA0-4016-A340-A4FA258E3D59}" destId="{68FF9A58-6FE8-4DF9-958B-266AFBF75635}" srcOrd="2" destOrd="0" presId="urn:microsoft.com/office/officeart/2008/layout/LinedList"/>
    <dgm:cxn modelId="{4E7D1B4D-E427-4D57-9790-8204AAC88696}" type="presParOf" srcId="{34457944-FD77-416D-BEC2-96337623F7FB}" destId="{EE27700D-F141-4EBA-ABC4-CC1C76133CD7}" srcOrd="2" destOrd="0" presId="urn:microsoft.com/office/officeart/2008/layout/LinedList"/>
    <dgm:cxn modelId="{698CD094-B383-4C65-91D1-71F222EB5473}" type="presParOf" srcId="{34457944-FD77-416D-BEC2-96337623F7FB}" destId="{B7DCCC29-14BE-4357-B98B-B7AFCC984C40}" srcOrd="3" destOrd="0" presId="urn:microsoft.com/office/officeart/2008/layout/LinedList"/>
    <dgm:cxn modelId="{5A82889E-A16E-48FD-BC6E-7C956A98D7B6}" type="presParOf" srcId="{DE8F21CC-3A50-4E8E-A567-B918B3C0875C}" destId="{6D753174-8A25-4DBA-8B17-64BA9F70B3AB}" srcOrd="8" destOrd="0" presId="urn:microsoft.com/office/officeart/2008/layout/LinedList"/>
    <dgm:cxn modelId="{30EE58A4-304A-41D4-8C5B-D6C71B004666}" type="presParOf" srcId="{DE8F21CC-3A50-4E8E-A567-B918B3C0875C}" destId="{CF2CD5BF-5F7F-4819-A115-4DB93F09A7D8}" srcOrd="9" destOrd="0" presId="urn:microsoft.com/office/officeart/2008/layout/LinedList"/>
    <dgm:cxn modelId="{1512528F-8035-4D78-962B-E034990887E2}" type="presParOf" srcId="{CF2CD5BF-5F7F-4819-A115-4DB93F09A7D8}" destId="{B7D5D476-21C3-4762-B2D8-7C8604DDFB2E}" srcOrd="0" destOrd="0" presId="urn:microsoft.com/office/officeart/2008/layout/LinedList"/>
    <dgm:cxn modelId="{45663B8F-4E10-41C5-A934-F011A28EEB98}" type="presParOf" srcId="{CF2CD5BF-5F7F-4819-A115-4DB93F09A7D8}" destId="{6E7C8A98-B8AC-4548-9F79-C60F216E4680}" srcOrd="1" destOrd="0" presId="urn:microsoft.com/office/officeart/2008/layout/LinedList"/>
    <dgm:cxn modelId="{C44B2FED-8950-49DB-ABB0-584CC11800FB}" type="presParOf" srcId="{6E7C8A98-B8AC-4548-9F79-C60F216E4680}" destId="{921DFA2B-2055-4CEF-8B23-D5355D8AC774}" srcOrd="0" destOrd="0" presId="urn:microsoft.com/office/officeart/2008/layout/LinedList"/>
    <dgm:cxn modelId="{0595F117-06F1-4FC9-B1EA-B588D2BBBFAB}" type="presParOf" srcId="{6E7C8A98-B8AC-4548-9F79-C60F216E4680}" destId="{200A8F01-5E0F-49BB-B701-019711AC526A}" srcOrd="1" destOrd="0" presId="urn:microsoft.com/office/officeart/2008/layout/LinedList"/>
    <dgm:cxn modelId="{13CD7A3D-6919-4FF2-9285-8B9C0209A306}" type="presParOf" srcId="{200A8F01-5E0F-49BB-B701-019711AC526A}" destId="{60D83621-14DA-402F-A3A8-718177F6B640}" srcOrd="0" destOrd="0" presId="urn:microsoft.com/office/officeart/2008/layout/LinedList"/>
    <dgm:cxn modelId="{938AC820-AB8B-4CE4-A06A-9457CB7A206E}" type="presParOf" srcId="{200A8F01-5E0F-49BB-B701-019711AC526A}" destId="{C7D7827E-5FB7-4BD3-946D-BFB2D635E686}" srcOrd="1" destOrd="0" presId="urn:microsoft.com/office/officeart/2008/layout/LinedList"/>
    <dgm:cxn modelId="{DAB0050F-2764-4C74-9E9E-04F72B78502F}" type="presParOf" srcId="{200A8F01-5E0F-49BB-B701-019711AC526A}" destId="{A0AB590B-FE1E-4C36-9EC7-8477E5BB0726}" srcOrd="2" destOrd="0" presId="urn:microsoft.com/office/officeart/2008/layout/LinedList"/>
    <dgm:cxn modelId="{D021E2B9-662B-4440-977F-637FDBAD8BC9}" type="presParOf" srcId="{6E7C8A98-B8AC-4548-9F79-C60F216E4680}" destId="{05542658-4D70-4C35-9F58-C0128864CF37}" srcOrd="2" destOrd="0" presId="urn:microsoft.com/office/officeart/2008/layout/LinedList"/>
    <dgm:cxn modelId="{B2E653E2-7098-4EDC-AD10-B61E2B0636A6}" type="presParOf" srcId="{6E7C8A98-B8AC-4548-9F79-C60F216E4680}" destId="{65E64793-1D8C-4D6E-AB70-4484FC23EFD7}" srcOrd="3" destOrd="0" presId="urn:microsoft.com/office/officeart/2008/layout/LinedList"/>
    <dgm:cxn modelId="{3331EB28-81C5-4D2D-8832-5BD269F46A68}" type="presParOf" srcId="{DE8F21CC-3A50-4E8E-A567-B918B3C0875C}" destId="{CD6D1470-CCF2-4CE6-8456-14D3EB5E7559}" srcOrd="10" destOrd="0" presId="urn:microsoft.com/office/officeart/2008/layout/LinedList"/>
    <dgm:cxn modelId="{7970B4EF-3D68-4414-AA67-9E96216F485D}" type="presParOf" srcId="{DE8F21CC-3A50-4E8E-A567-B918B3C0875C}" destId="{ED8CD2FF-8172-4168-BAAE-B9C7B4ADB2FF}" srcOrd="11" destOrd="0" presId="urn:microsoft.com/office/officeart/2008/layout/LinedList"/>
    <dgm:cxn modelId="{B59BE501-21C3-4DBE-B339-F76847385275}" type="presParOf" srcId="{ED8CD2FF-8172-4168-BAAE-B9C7B4ADB2FF}" destId="{E764FEAA-D5B6-4DF5-8373-21F54B4487F4}" srcOrd="0" destOrd="0" presId="urn:microsoft.com/office/officeart/2008/layout/LinedList"/>
    <dgm:cxn modelId="{8125AD62-6C11-4541-8BD2-D277ABF5C650}" type="presParOf" srcId="{ED8CD2FF-8172-4168-BAAE-B9C7B4ADB2FF}" destId="{93A88086-8BC5-47E3-AECE-C3A10EFF8E21}" srcOrd="1" destOrd="0" presId="urn:microsoft.com/office/officeart/2008/layout/LinedList"/>
    <dgm:cxn modelId="{846F0CC8-5338-44A7-AC65-9A91899726B6}" type="presParOf" srcId="{93A88086-8BC5-47E3-AECE-C3A10EFF8E21}" destId="{215D6A15-8333-4F60-970D-1D31275C8AE1}" srcOrd="0" destOrd="0" presId="urn:microsoft.com/office/officeart/2008/layout/LinedList"/>
    <dgm:cxn modelId="{D73142AC-EFB4-4782-8A0F-0873DDAD87C7}" type="presParOf" srcId="{93A88086-8BC5-47E3-AECE-C3A10EFF8E21}" destId="{02CA4EEB-3F99-4ECC-B1DF-815AB915DB59}" srcOrd="1" destOrd="0" presId="urn:microsoft.com/office/officeart/2008/layout/LinedList"/>
    <dgm:cxn modelId="{A8571190-7FB5-4C16-BB0E-383DE7FCB4B0}" type="presParOf" srcId="{02CA4EEB-3F99-4ECC-B1DF-815AB915DB59}" destId="{8CAE5AE3-F549-411B-AB5C-41C1309F8291}" srcOrd="0" destOrd="0" presId="urn:microsoft.com/office/officeart/2008/layout/LinedList"/>
    <dgm:cxn modelId="{0E1BF77D-CFFD-441F-9AF4-68D209D78B38}" type="presParOf" srcId="{02CA4EEB-3F99-4ECC-B1DF-815AB915DB59}" destId="{BFF3BCFD-A2F1-4299-8148-7549B314DF37}" srcOrd="1" destOrd="0" presId="urn:microsoft.com/office/officeart/2008/layout/LinedList"/>
    <dgm:cxn modelId="{5C5DBD18-8133-4939-B910-945C2ACC996A}" type="presParOf" srcId="{02CA4EEB-3F99-4ECC-B1DF-815AB915DB59}" destId="{069045BE-6320-46AE-9EAF-B06B4FAB074B}" srcOrd="2" destOrd="0" presId="urn:microsoft.com/office/officeart/2008/layout/LinedList"/>
    <dgm:cxn modelId="{D42D2432-FC00-47F7-AFF4-835881F3447A}" type="presParOf" srcId="{93A88086-8BC5-47E3-AECE-C3A10EFF8E21}" destId="{3448C4FF-EF22-4CE0-94FF-B79253AC3559}" srcOrd="2" destOrd="0" presId="urn:microsoft.com/office/officeart/2008/layout/LinedList"/>
    <dgm:cxn modelId="{9830353F-818E-4E83-80F7-148014662C5A}" type="presParOf" srcId="{93A88086-8BC5-47E3-AECE-C3A10EFF8E21}" destId="{E5C673ED-D8A8-4CAB-95D7-A8C65ED19F4B}"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7ABA2E-6ABA-433E-8B30-F7C26E27DF34}"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de-DE"/>
        </a:p>
      </dgm:t>
    </dgm:pt>
    <dgm:pt modelId="{9EC495DF-7899-4C87-B945-2AFBBBE02372}">
      <dgm:prSet phldrT="[Text]"/>
      <dgm:spPr/>
      <dgm:t>
        <a:bodyPr/>
        <a:lstStyle/>
        <a:p>
          <a:r>
            <a:rPr lang="de-DE" dirty="0"/>
            <a:t>Marktnachfrage analysieren</a:t>
          </a:r>
        </a:p>
      </dgm:t>
    </dgm:pt>
    <dgm:pt modelId="{621FB35D-88B3-4E59-99AB-1FA9354ABCF8}" type="parTrans" cxnId="{DE538990-A1F5-4132-830F-F1B41526CBFF}">
      <dgm:prSet/>
      <dgm:spPr/>
      <dgm:t>
        <a:bodyPr/>
        <a:lstStyle/>
        <a:p>
          <a:endParaRPr lang="de-DE"/>
        </a:p>
      </dgm:t>
    </dgm:pt>
    <dgm:pt modelId="{2E63E38D-23B3-4CAC-B34F-6CEF51C2E6FE}" type="sibTrans" cxnId="{DE538990-A1F5-4132-830F-F1B41526CBFF}">
      <dgm:prSet/>
      <dgm:spPr/>
      <dgm:t>
        <a:bodyPr/>
        <a:lstStyle/>
        <a:p>
          <a:endParaRPr lang="de-DE"/>
        </a:p>
      </dgm:t>
    </dgm:pt>
    <dgm:pt modelId="{40BD9EA8-2BF2-41DF-8E28-A3A29658518D}">
      <dgm:prSet phldrT="[Text]" custT="1"/>
      <dgm:spPr/>
      <dgm:t>
        <a:bodyPr/>
        <a:lstStyle/>
        <a:p>
          <a:pPr marL="0" indent="0">
            <a:buNone/>
          </a:pPr>
          <a:r>
            <a:rPr lang="de-DE" sz="1600" dirty="0"/>
            <a:t>Schätzen Sie die potenzielle Marktgröße</a:t>
          </a:r>
        </a:p>
      </dgm:t>
    </dgm:pt>
    <dgm:pt modelId="{31108663-D026-4722-B5FC-71B26AB032C3}" type="parTrans" cxnId="{7AA5D3FF-D843-4B00-B947-CA05B678C9EC}">
      <dgm:prSet/>
      <dgm:spPr/>
      <dgm:t>
        <a:bodyPr/>
        <a:lstStyle/>
        <a:p>
          <a:endParaRPr lang="de-DE"/>
        </a:p>
      </dgm:t>
    </dgm:pt>
    <dgm:pt modelId="{034F955F-322A-499D-A290-EA349E36CF58}" type="sibTrans" cxnId="{7AA5D3FF-D843-4B00-B947-CA05B678C9EC}">
      <dgm:prSet/>
      <dgm:spPr/>
      <dgm:t>
        <a:bodyPr/>
        <a:lstStyle/>
        <a:p>
          <a:endParaRPr lang="de-DE"/>
        </a:p>
      </dgm:t>
    </dgm:pt>
    <dgm:pt modelId="{C8624089-E9EF-4180-B2E3-61DF43C521BC}">
      <dgm:prSet phldrT="[Text]" custT="1"/>
      <dgm:spPr/>
      <dgm:t>
        <a:bodyPr/>
        <a:lstStyle/>
        <a:p>
          <a:pPr marL="0" indent="0" algn="r">
            <a:buNone/>
          </a:pPr>
          <a:r>
            <a:rPr lang="de-DE" sz="1600" dirty="0"/>
            <a:t>Erstellen Sie Prognosen anhand des Preis und den geplanten Verkäufen</a:t>
          </a:r>
        </a:p>
      </dgm:t>
    </dgm:pt>
    <dgm:pt modelId="{B4DCF3B4-F202-429C-88B1-B16445593C18}" type="parTrans" cxnId="{3B09BBDE-93F5-423E-AB58-F8C5C08F077D}">
      <dgm:prSet/>
      <dgm:spPr/>
      <dgm:t>
        <a:bodyPr/>
        <a:lstStyle/>
        <a:p>
          <a:endParaRPr lang="de-DE"/>
        </a:p>
      </dgm:t>
    </dgm:pt>
    <dgm:pt modelId="{6CA094C7-2B95-4D9E-AE02-A120A97DF270}" type="sibTrans" cxnId="{3B09BBDE-93F5-423E-AB58-F8C5C08F077D}">
      <dgm:prSet/>
      <dgm:spPr/>
      <dgm:t>
        <a:bodyPr/>
        <a:lstStyle/>
        <a:p>
          <a:endParaRPr lang="de-DE"/>
        </a:p>
      </dgm:t>
    </dgm:pt>
    <dgm:pt modelId="{88A01A5D-3A7C-4B02-9F7C-D452AC67EF8F}">
      <dgm:prSet phldrT="[Text]"/>
      <dgm:spPr/>
      <dgm:t>
        <a:bodyPr/>
        <a:lstStyle/>
        <a:p>
          <a:pPr marL="0" indent="0">
            <a:buNone/>
          </a:pPr>
          <a:r>
            <a:rPr lang="de-DE" dirty="0"/>
            <a:t>Preisstrategien entwickeln</a:t>
          </a:r>
        </a:p>
      </dgm:t>
    </dgm:pt>
    <dgm:pt modelId="{123A144C-7D4C-43CA-848F-4A4659B73BDD}" type="parTrans" cxnId="{439EBEE3-678B-48F9-B33C-FF0D0D66C374}">
      <dgm:prSet/>
      <dgm:spPr/>
      <dgm:t>
        <a:bodyPr/>
        <a:lstStyle/>
        <a:p>
          <a:endParaRPr lang="de-DE"/>
        </a:p>
      </dgm:t>
    </dgm:pt>
    <dgm:pt modelId="{7837E1FA-3D4B-4362-AFEE-6479BEE93FC2}" type="sibTrans" cxnId="{439EBEE3-678B-48F9-B33C-FF0D0D66C374}">
      <dgm:prSet/>
      <dgm:spPr/>
      <dgm:t>
        <a:bodyPr/>
        <a:lstStyle/>
        <a:p>
          <a:endParaRPr lang="de-DE"/>
        </a:p>
      </dgm:t>
    </dgm:pt>
    <dgm:pt modelId="{56AE2F93-DFCF-47D4-AF1B-B5F13F1B1E39}">
      <dgm:prSet phldrT="[Text]"/>
      <dgm:spPr/>
      <dgm:t>
        <a:bodyPr/>
        <a:lstStyle/>
        <a:p>
          <a:pPr marL="0" indent="0">
            <a:buNone/>
          </a:pPr>
          <a:r>
            <a:rPr lang="de-DE" dirty="0"/>
            <a:t>Saisonale Trends</a:t>
          </a:r>
        </a:p>
      </dgm:t>
    </dgm:pt>
    <dgm:pt modelId="{6A9C3B27-BFF8-4673-B0BD-17A6FCFDEA71}" type="parTrans" cxnId="{58560A1B-2654-4431-BC25-CE5D4154378B}">
      <dgm:prSet/>
      <dgm:spPr/>
      <dgm:t>
        <a:bodyPr/>
        <a:lstStyle/>
        <a:p>
          <a:endParaRPr lang="de-DE"/>
        </a:p>
      </dgm:t>
    </dgm:pt>
    <dgm:pt modelId="{D565A447-F962-4F1D-8AA6-842455F47029}" type="sibTrans" cxnId="{58560A1B-2654-4431-BC25-CE5D4154378B}">
      <dgm:prSet/>
      <dgm:spPr/>
      <dgm:t>
        <a:bodyPr/>
        <a:lstStyle/>
        <a:p>
          <a:endParaRPr lang="de-DE"/>
        </a:p>
      </dgm:t>
    </dgm:pt>
    <dgm:pt modelId="{A3619B38-1906-4FAA-A9B1-ADED22823E1F}">
      <dgm:prSet phldrT="[Text]" custT="1"/>
      <dgm:spPr/>
      <dgm:t>
        <a:bodyPr/>
        <a:lstStyle/>
        <a:p>
          <a:pPr marL="0" indent="0" algn="r">
            <a:buNone/>
          </a:pPr>
          <a:r>
            <a:rPr lang="de-DE" sz="1600" dirty="0"/>
            <a:t>Beachten</a:t>
          </a:r>
          <a:br>
            <a:rPr lang="de-DE" sz="1600" dirty="0"/>
          </a:br>
          <a:r>
            <a:rPr lang="de-DE" sz="1600" dirty="0"/>
            <a:t>Sie </a:t>
          </a:r>
          <a:br>
            <a:rPr lang="de-DE" sz="1600" dirty="0"/>
          </a:br>
          <a:r>
            <a:rPr lang="de-DE" sz="1600" dirty="0"/>
            <a:t>eventuelle</a:t>
          </a:r>
          <a:br>
            <a:rPr lang="de-DE" sz="1600" dirty="0"/>
          </a:br>
          <a:r>
            <a:rPr lang="de-DE" sz="1600" dirty="0"/>
            <a:t>Saisonale</a:t>
          </a:r>
          <a:br>
            <a:rPr lang="de-DE" sz="1600" dirty="0"/>
          </a:br>
          <a:r>
            <a:rPr lang="de-DE" sz="1600" dirty="0"/>
            <a:t>Schwankungen</a:t>
          </a:r>
          <a:br>
            <a:rPr lang="de-DE" sz="1600" dirty="0"/>
          </a:br>
          <a:r>
            <a:rPr lang="de-DE" sz="1600" dirty="0"/>
            <a:t>beim Absatz</a:t>
          </a:r>
        </a:p>
      </dgm:t>
    </dgm:pt>
    <dgm:pt modelId="{55DC9190-6C63-4CDE-BFCC-547B00D766D3}" type="parTrans" cxnId="{D79F346D-54B2-438F-B5C8-330DB41217E8}">
      <dgm:prSet/>
      <dgm:spPr/>
      <dgm:t>
        <a:bodyPr/>
        <a:lstStyle/>
        <a:p>
          <a:endParaRPr lang="de-DE"/>
        </a:p>
      </dgm:t>
    </dgm:pt>
    <dgm:pt modelId="{BBC5F878-9F4B-40F9-8692-3DA797AA4A1D}" type="sibTrans" cxnId="{D79F346D-54B2-438F-B5C8-330DB41217E8}">
      <dgm:prSet/>
      <dgm:spPr/>
      <dgm:t>
        <a:bodyPr/>
        <a:lstStyle/>
        <a:p>
          <a:endParaRPr lang="de-DE"/>
        </a:p>
      </dgm:t>
    </dgm:pt>
    <dgm:pt modelId="{602B7FD2-877F-4BFE-854C-9D937F45F6A6}">
      <dgm:prSet phldrT="[Text]"/>
      <dgm:spPr/>
      <dgm:t>
        <a:bodyPr/>
        <a:lstStyle/>
        <a:p>
          <a:pPr marL="0" indent="0">
            <a:buNone/>
          </a:pPr>
          <a:r>
            <a:rPr lang="de-DE" dirty="0"/>
            <a:t>Vergangenheits-daten</a:t>
          </a:r>
        </a:p>
      </dgm:t>
    </dgm:pt>
    <dgm:pt modelId="{3D43971E-3AF7-4025-B014-03A7F5861032}" type="parTrans" cxnId="{9D59E1C7-6140-4C23-941B-7B838977580C}">
      <dgm:prSet/>
      <dgm:spPr/>
      <dgm:t>
        <a:bodyPr/>
        <a:lstStyle/>
        <a:p>
          <a:endParaRPr lang="de-DE"/>
        </a:p>
      </dgm:t>
    </dgm:pt>
    <dgm:pt modelId="{EEA9A3D8-D107-4D8E-AEA1-FF1C2E075CC4}" type="sibTrans" cxnId="{9D59E1C7-6140-4C23-941B-7B838977580C}">
      <dgm:prSet/>
      <dgm:spPr/>
      <dgm:t>
        <a:bodyPr/>
        <a:lstStyle/>
        <a:p>
          <a:endParaRPr lang="de-DE"/>
        </a:p>
      </dgm:t>
    </dgm:pt>
    <dgm:pt modelId="{C1A9930A-25E9-42AE-AA8F-2C3B88A7B00E}">
      <dgm:prSet phldrT="[Text]" custT="1"/>
      <dgm:spPr/>
      <dgm:t>
        <a:bodyPr/>
        <a:lstStyle/>
        <a:p>
          <a:pPr marL="0" indent="0">
            <a:buNone/>
          </a:pPr>
          <a:r>
            <a:rPr lang="de-DE" sz="1600" dirty="0"/>
            <a:t>Falls verfügbar, verwenden Sie frühere Daten zur fundierten Schätzung zukünftiger Einnahmen</a:t>
          </a:r>
        </a:p>
      </dgm:t>
    </dgm:pt>
    <dgm:pt modelId="{FEFD81FF-9C7C-4163-B6B9-CF61667DA34B}" type="parTrans" cxnId="{5E294EAE-FB43-4E75-9A40-4E74A265DA49}">
      <dgm:prSet/>
      <dgm:spPr/>
      <dgm:t>
        <a:bodyPr/>
        <a:lstStyle/>
        <a:p>
          <a:endParaRPr lang="de-DE"/>
        </a:p>
      </dgm:t>
    </dgm:pt>
    <dgm:pt modelId="{E95CCD3E-1CAC-4A6A-B232-92E690107D6A}" type="sibTrans" cxnId="{5E294EAE-FB43-4E75-9A40-4E74A265DA49}">
      <dgm:prSet/>
      <dgm:spPr/>
      <dgm:t>
        <a:bodyPr/>
        <a:lstStyle/>
        <a:p>
          <a:endParaRPr lang="de-DE"/>
        </a:p>
      </dgm:t>
    </dgm:pt>
    <dgm:pt modelId="{FDBB7C19-3C62-4128-93CD-D03F4DD92910}" type="pres">
      <dgm:prSet presAssocID="{487ABA2E-6ABA-433E-8B30-F7C26E27DF34}" presName="cycleMatrixDiagram" presStyleCnt="0">
        <dgm:presLayoutVars>
          <dgm:chMax val="1"/>
          <dgm:dir/>
          <dgm:animLvl val="lvl"/>
          <dgm:resizeHandles val="exact"/>
        </dgm:presLayoutVars>
      </dgm:prSet>
      <dgm:spPr/>
    </dgm:pt>
    <dgm:pt modelId="{D37E7E13-4311-4CFC-AFD1-D57DBCDBACBC}" type="pres">
      <dgm:prSet presAssocID="{487ABA2E-6ABA-433E-8B30-F7C26E27DF34}" presName="children" presStyleCnt="0"/>
      <dgm:spPr/>
    </dgm:pt>
    <dgm:pt modelId="{8CAC2E95-00F2-4760-B577-5FDF0BF992E7}" type="pres">
      <dgm:prSet presAssocID="{487ABA2E-6ABA-433E-8B30-F7C26E27DF34}" presName="child1group" presStyleCnt="0"/>
      <dgm:spPr/>
    </dgm:pt>
    <dgm:pt modelId="{2AEAC12A-9300-448B-888F-DA3FB1992CE5}" type="pres">
      <dgm:prSet presAssocID="{487ABA2E-6ABA-433E-8B30-F7C26E27DF34}" presName="child1" presStyleLbl="bgAcc1" presStyleIdx="0" presStyleCnt="4"/>
      <dgm:spPr/>
    </dgm:pt>
    <dgm:pt modelId="{8CD077D7-FF6B-4E9A-AEB0-BCF4C328F68C}" type="pres">
      <dgm:prSet presAssocID="{487ABA2E-6ABA-433E-8B30-F7C26E27DF34}" presName="child1Text" presStyleLbl="bgAcc1" presStyleIdx="0" presStyleCnt="4">
        <dgm:presLayoutVars>
          <dgm:bulletEnabled val="1"/>
        </dgm:presLayoutVars>
      </dgm:prSet>
      <dgm:spPr/>
    </dgm:pt>
    <dgm:pt modelId="{B35E401D-8986-45F5-8A4C-D519392F01E0}" type="pres">
      <dgm:prSet presAssocID="{487ABA2E-6ABA-433E-8B30-F7C26E27DF34}" presName="child2group" presStyleCnt="0"/>
      <dgm:spPr/>
    </dgm:pt>
    <dgm:pt modelId="{758995EF-04FB-4FA4-A4F7-A8BA2F5FA408}" type="pres">
      <dgm:prSet presAssocID="{487ABA2E-6ABA-433E-8B30-F7C26E27DF34}" presName="child2" presStyleLbl="bgAcc1" presStyleIdx="1" presStyleCnt="4" custScaleX="131595"/>
      <dgm:spPr/>
    </dgm:pt>
    <dgm:pt modelId="{8EDFAED9-2566-4607-BD78-6E4E408DF11E}" type="pres">
      <dgm:prSet presAssocID="{487ABA2E-6ABA-433E-8B30-F7C26E27DF34}" presName="child2Text" presStyleLbl="bgAcc1" presStyleIdx="1" presStyleCnt="4">
        <dgm:presLayoutVars>
          <dgm:bulletEnabled val="1"/>
        </dgm:presLayoutVars>
      </dgm:prSet>
      <dgm:spPr/>
    </dgm:pt>
    <dgm:pt modelId="{5DFDEE42-8994-4DAE-99D1-581697DC5835}" type="pres">
      <dgm:prSet presAssocID="{487ABA2E-6ABA-433E-8B30-F7C26E27DF34}" presName="child3group" presStyleCnt="0"/>
      <dgm:spPr/>
    </dgm:pt>
    <dgm:pt modelId="{43F01CFB-71A1-4C27-9EB7-68C1FA11D8A8}" type="pres">
      <dgm:prSet presAssocID="{487ABA2E-6ABA-433E-8B30-F7C26E27DF34}" presName="child3" presStyleLbl="bgAcc1" presStyleIdx="2" presStyleCnt="4" custScaleX="139107" custScaleY="143253" custLinFactNeighborX="3679" custLinFactNeighborY="-18053"/>
      <dgm:spPr/>
    </dgm:pt>
    <dgm:pt modelId="{AF02FB4B-1237-46E7-B91D-06500A814D3C}" type="pres">
      <dgm:prSet presAssocID="{487ABA2E-6ABA-433E-8B30-F7C26E27DF34}" presName="child3Text" presStyleLbl="bgAcc1" presStyleIdx="2" presStyleCnt="4">
        <dgm:presLayoutVars>
          <dgm:bulletEnabled val="1"/>
        </dgm:presLayoutVars>
      </dgm:prSet>
      <dgm:spPr/>
    </dgm:pt>
    <dgm:pt modelId="{80616DE7-31E8-441A-BAB1-BD51D3FE5FD9}" type="pres">
      <dgm:prSet presAssocID="{487ABA2E-6ABA-433E-8B30-F7C26E27DF34}" presName="child4group" presStyleCnt="0"/>
      <dgm:spPr/>
    </dgm:pt>
    <dgm:pt modelId="{6E6178B6-ED2C-422D-946C-D2852264214A}" type="pres">
      <dgm:prSet presAssocID="{487ABA2E-6ABA-433E-8B30-F7C26E27DF34}" presName="child4" presStyleLbl="bgAcc1" presStyleIdx="3" presStyleCnt="4" custScaleX="119336" custScaleY="136371" custLinFactNeighborX="-3645" custLinFactNeighborY="-14715"/>
      <dgm:spPr/>
    </dgm:pt>
    <dgm:pt modelId="{14BD6380-640F-414F-9C44-45909C338D52}" type="pres">
      <dgm:prSet presAssocID="{487ABA2E-6ABA-433E-8B30-F7C26E27DF34}" presName="child4Text" presStyleLbl="bgAcc1" presStyleIdx="3" presStyleCnt="4">
        <dgm:presLayoutVars>
          <dgm:bulletEnabled val="1"/>
        </dgm:presLayoutVars>
      </dgm:prSet>
      <dgm:spPr/>
    </dgm:pt>
    <dgm:pt modelId="{D5F5F1E7-39B7-4B85-BBD7-9574269AAC4D}" type="pres">
      <dgm:prSet presAssocID="{487ABA2E-6ABA-433E-8B30-F7C26E27DF34}" presName="childPlaceholder" presStyleCnt="0"/>
      <dgm:spPr/>
    </dgm:pt>
    <dgm:pt modelId="{0A2FB36D-AA8B-453C-B34D-7D462C237FF0}" type="pres">
      <dgm:prSet presAssocID="{487ABA2E-6ABA-433E-8B30-F7C26E27DF34}" presName="circle" presStyleCnt="0"/>
      <dgm:spPr/>
    </dgm:pt>
    <dgm:pt modelId="{D3D64788-8E6C-4AD2-9F47-82BE9C3EDAD3}" type="pres">
      <dgm:prSet presAssocID="{487ABA2E-6ABA-433E-8B30-F7C26E27DF34}" presName="quadrant1" presStyleLbl="node1" presStyleIdx="0" presStyleCnt="4">
        <dgm:presLayoutVars>
          <dgm:chMax val="1"/>
          <dgm:bulletEnabled val="1"/>
        </dgm:presLayoutVars>
      </dgm:prSet>
      <dgm:spPr/>
    </dgm:pt>
    <dgm:pt modelId="{F262C5B8-E2AB-4E0E-8857-FAC4155D24EA}" type="pres">
      <dgm:prSet presAssocID="{487ABA2E-6ABA-433E-8B30-F7C26E27DF34}" presName="quadrant2" presStyleLbl="node1" presStyleIdx="1" presStyleCnt="4">
        <dgm:presLayoutVars>
          <dgm:chMax val="1"/>
          <dgm:bulletEnabled val="1"/>
        </dgm:presLayoutVars>
      </dgm:prSet>
      <dgm:spPr/>
    </dgm:pt>
    <dgm:pt modelId="{54DB47E1-C276-4B09-8FDE-C3537B6AA74B}" type="pres">
      <dgm:prSet presAssocID="{487ABA2E-6ABA-433E-8B30-F7C26E27DF34}" presName="quadrant3" presStyleLbl="node1" presStyleIdx="2" presStyleCnt="4">
        <dgm:presLayoutVars>
          <dgm:chMax val="1"/>
          <dgm:bulletEnabled val="1"/>
        </dgm:presLayoutVars>
      </dgm:prSet>
      <dgm:spPr/>
    </dgm:pt>
    <dgm:pt modelId="{8FE9928E-0062-439A-9922-54F66ADE950A}" type="pres">
      <dgm:prSet presAssocID="{487ABA2E-6ABA-433E-8B30-F7C26E27DF34}" presName="quadrant4" presStyleLbl="node1" presStyleIdx="3" presStyleCnt="4">
        <dgm:presLayoutVars>
          <dgm:chMax val="1"/>
          <dgm:bulletEnabled val="1"/>
        </dgm:presLayoutVars>
      </dgm:prSet>
      <dgm:spPr/>
    </dgm:pt>
    <dgm:pt modelId="{118F893F-680C-4E4E-BC78-73B841A8944F}" type="pres">
      <dgm:prSet presAssocID="{487ABA2E-6ABA-433E-8B30-F7C26E27DF34}" presName="quadrantPlaceholder" presStyleCnt="0"/>
      <dgm:spPr/>
    </dgm:pt>
    <dgm:pt modelId="{42536B15-99DB-4331-BC68-99A3FA6D73BC}" type="pres">
      <dgm:prSet presAssocID="{487ABA2E-6ABA-433E-8B30-F7C26E27DF34}" presName="center1" presStyleLbl="fgShp" presStyleIdx="0" presStyleCnt="2"/>
      <dgm:spPr/>
    </dgm:pt>
    <dgm:pt modelId="{84B8C17E-A606-45F1-843F-44D96B25DCA1}" type="pres">
      <dgm:prSet presAssocID="{487ABA2E-6ABA-433E-8B30-F7C26E27DF34}" presName="center2" presStyleLbl="fgShp" presStyleIdx="1" presStyleCnt="2"/>
      <dgm:spPr/>
    </dgm:pt>
  </dgm:ptLst>
  <dgm:cxnLst>
    <dgm:cxn modelId="{58560A1B-2654-4431-BC25-CE5D4154378B}" srcId="{487ABA2E-6ABA-433E-8B30-F7C26E27DF34}" destId="{56AE2F93-DFCF-47D4-AF1B-B5F13F1B1E39}" srcOrd="2" destOrd="0" parTransId="{6A9C3B27-BFF8-4673-B0BD-17A6FCFDEA71}" sibTransId="{D565A447-F962-4F1D-8AA6-842455F47029}"/>
    <dgm:cxn modelId="{12ED611F-5F76-4C1A-8AA8-E03D3F205BB8}" type="presOf" srcId="{C1A9930A-25E9-42AE-AA8F-2C3B88A7B00E}" destId="{14BD6380-640F-414F-9C44-45909C338D52}" srcOrd="1" destOrd="0" presId="urn:microsoft.com/office/officeart/2005/8/layout/cycle4"/>
    <dgm:cxn modelId="{8DFD0A39-7265-4C99-A221-C04D9D59C375}" type="presOf" srcId="{602B7FD2-877F-4BFE-854C-9D937F45F6A6}" destId="{8FE9928E-0062-439A-9922-54F66ADE950A}" srcOrd="0" destOrd="0" presId="urn:microsoft.com/office/officeart/2005/8/layout/cycle4"/>
    <dgm:cxn modelId="{8B1F6A3A-3539-4AD2-B02B-48D021FFD3A9}" type="presOf" srcId="{487ABA2E-6ABA-433E-8B30-F7C26E27DF34}" destId="{FDBB7C19-3C62-4128-93CD-D03F4DD92910}" srcOrd="0" destOrd="0" presId="urn:microsoft.com/office/officeart/2005/8/layout/cycle4"/>
    <dgm:cxn modelId="{EC6D9065-B97E-4A10-9705-11FDA45BF2EE}" type="presOf" srcId="{C8624089-E9EF-4180-B2E3-61DF43C521BC}" destId="{758995EF-04FB-4FA4-A4F7-A8BA2F5FA408}" srcOrd="0" destOrd="0" presId="urn:microsoft.com/office/officeart/2005/8/layout/cycle4"/>
    <dgm:cxn modelId="{9EEA2068-BBC1-45F7-AA17-AA98F3A0CB55}" type="presOf" srcId="{9EC495DF-7899-4C87-B945-2AFBBBE02372}" destId="{D3D64788-8E6C-4AD2-9F47-82BE9C3EDAD3}" srcOrd="0" destOrd="0" presId="urn:microsoft.com/office/officeart/2005/8/layout/cycle4"/>
    <dgm:cxn modelId="{F36C724A-F9C8-4ADE-AB2D-70662EC1C1D3}" type="presOf" srcId="{56AE2F93-DFCF-47D4-AF1B-B5F13F1B1E39}" destId="{54DB47E1-C276-4B09-8FDE-C3537B6AA74B}" srcOrd="0" destOrd="0" presId="urn:microsoft.com/office/officeart/2005/8/layout/cycle4"/>
    <dgm:cxn modelId="{D79F346D-54B2-438F-B5C8-330DB41217E8}" srcId="{56AE2F93-DFCF-47D4-AF1B-B5F13F1B1E39}" destId="{A3619B38-1906-4FAA-A9B1-ADED22823E1F}" srcOrd="0" destOrd="0" parTransId="{55DC9190-6C63-4CDE-BFCC-547B00D766D3}" sibTransId="{BBC5F878-9F4B-40F9-8692-3DA797AA4A1D}"/>
    <dgm:cxn modelId="{3420807F-F159-432B-8C1A-811B1E4B5071}" type="presOf" srcId="{C1A9930A-25E9-42AE-AA8F-2C3B88A7B00E}" destId="{6E6178B6-ED2C-422D-946C-D2852264214A}" srcOrd="0" destOrd="0" presId="urn:microsoft.com/office/officeart/2005/8/layout/cycle4"/>
    <dgm:cxn modelId="{B0D9D98B-C1FC-44FF-8AF6-A0B1DCC0BBA9}" type="presOf" srcId="{C8624089-E9EF-4180-B2E3-61DF43C521BC}" destId="{8EDFAED9-2566-4607-BD78-6E4E408DF11E}" srcOrd="1" destOrd="0" presId="urn:microsoft.com/office/officeart/2005/8/layout/cycle4"/>
    <dgm:cxn modelId="{DE538990-A1F5-4132-830F-F1B41526CBFF}" srcId="{487ABA2E-6ABA-433E-8B30-F7C26E27DF34}" destId="{9EC495DF-7899-4C87-B945-2AFBBBE02372}" srcOrd="0" destOrd="0" parTransId="{621FB35D-88B3-4E59-99AB-1FA9354ABCF8}" sibTransId="{2E63E38D-23B3-4CAC-B34F-6CEF51C2E6FE}"/>
    <dgm:cxn modelId="{5E294EAE-FB43-4E75-9A40-4E74A265DA49}" srcId="{602B7FD2-877F-4BFE-854C-9D937F45F6A6}" destId="{C1A9930A-25E9-42AE-AA8F-2C3B88A7B00E}" srcOrd="0" destOrd="0" parTransId="{FEFD81FF-9C7C-4163-B6B9-CF61667DA34B}" sibTransId="{E95CCD3E-1CAC-4A6A-B232-92E690107D6A}"/>
    <dgm:cxn modelId="{9D59E1C7-6140-4C23-941B-7B838977580C}" srcId="{487ABA2E-6ABA-433E-8B30-F7C26E27DF34}" destId="{602B7FD2-877F-4BFE-854C-9D937F45F6A6}" srcOrd="3" destOrd="0" parTransId="{3D43971E-3AF7-4025-B014-03A7F5861032}" sibTransId="{EEA9A3D8-D107-4D8E-AEA1-FF1C2E075CC4}"/>
    <dgm:cxn modelId="{265C24D0-C396-4EBE-BACF-504AB5DC315F}" type="presOf" srcId="{A3619B38-1906-4FAA-A9B1-ADED22823E1F}" destId="{AF02FB4B-1237-46E7-B91D-06500A814D3C}" srcOrd="1" destOrd="0" presId="urn:microsoft.com/office/officeart/2005/8/layout/cycle4"/>
    <dgm:cxn modelId="{4E819ED6-C426-423D-8FE7-300B4CB8597F}" type="presOf" srcId="{A3619B38-1906-4FAA-A9B1-ADED22823E1F}" destId="{43F01CFB-71A1-4C27-9EB7-68C1FA11D8A8}" srcOrd="0" destOrd="0" presId="urn:microsoft.com/office/officeart/2005/8/layout/cycle4"/>
    <dgm:cxn modelId="{3B09BBDE-93F5-423E-AB58-F8C5C08F077D}" srcId="{88A01A5D-3A7C-4B02-9F7C-D452AC67EF8F}" destId="{C8624089-E9EF-4180-B2E3-61DF43C521BC}" srcOrd="0" destOrd="0" parTransId="{B4DCF3B4-F202-429C-88B1-B16445593C18}" sibTransId="{6CA094C7-2B95-4D9E-AE02-A120A97DF270}"/>
    <dgm:cxn modelId="{439EBEE3-678B-48F9-B33C-FF0D0D66C374}" srcId="{487ABA2E-6ABA-433E-8B30-F7C26E27DF34}" destId="{88A01A5D-3A7C-4B02-9F7C-D452AC67EF8F}" srcOrd="1" destOrd="0" parTransId="{123A144C-7D4C-43CA-848F-4A4659B73BDD}" sibTransId="{7837E1FA-3D4B-4362-AFEE-6479BEE93FC2}"/>
    <dgm:cxn modelId="{075073F2-5671-4C6F-A1C4-FC49279557E1}" type="presOf" srcId="{88A01A5D-3A7C-4B02-9F7C-D452AC67EF8F}" destId="{F262C5B8-E2AB-4E0E-8857-FAC4155D24EA}" srcOrd="0" destOrd="0" presId="urn:microsoft.com/office/officeart/2005/8/layout/cycle4"/>
    <dgm:cxn modelId="{5A738FF9-1C38-4228-8DAB-6619A100105F}" type="presOf" srcId="{40BD9EA8-2BF2-41DF-8E28-A3A29658518D}" destId="{8CD077D7-FF6B-4E9A-AEB0-BCF4C328F68C}" srcOrd="1" destOrd="0" presId="urn:microsoft.com/office/officeart/2005/8/layout/cycle4"/>
    <dgm:cxn modelId="{43C438FF-5DE5-4000-AFD3-9346D262E8C9}" type="presOf" srcId="{40BD9EA8-2BF2-41DF-8E28-A3A29658518D}" destId="{2AEAC12A-9300-448B-888F-DA3FB1992CE5}" srcOrd="0" destOrd="0" presId="urn:microsoft.com/office/officeart/2005/8/layout/cycle4"/>
    <dgm:cxn modelId="{7AA5D3FF-D843-4B00-B947-CA05B678C9EC}" srcId="{9EC495DF-7899-4C87-B945-2AFBBBE02372}" destId="{40BD9EA8-2BF2-41DF-8E28-A3A29658518D}" srcOrd="0" destOrd="0" parTransId="{31108663-D026-4722-B5FC-71B26AB032C3}" sibTransId="{034F955F-322A-499D-A290-EA349E36CF58}"/>
    <dgm:cxn modelId="{8858D06C-8EC5-4DF4-ABDD-ACC78D70BBD7}" type="presParOf" srcId="{FDBB7C19-3C62-4128-93CD-D03F4DD92910}" destId="{D37E7E13-4311-4CFC-AFD1-D57DBCDBACBC}" srcOrd="0" destOrd="0" presId="urn:microsoft.com/office/officeart/2005/8/layout/cycle4"/>
    <dgm:cxn modelId="{29267633-2DF7-4C4B-BE3C-21CECA1C7ABB}" type="presParOf" srcId="{D37E7E13-4311-4CFC-AFD1-D57DBCDBACBC}" destId="{8CAC2E95-00F2-4760-B577-5FDF0BF992E7}" srcOrd="0" destOrd="0" presId="urn:microsoft.com/office/officeart/2005/8/layout/cycle4"/>
    <dgm:cxn modelId="{91FC19EF-89B9-427D-8E1B-EAAE8625A0C4}" type="presParOf" srcId="{8CAC2E95-00F2-4760-B577-5FDF0BF992E7}" destId="{2AEAC12A-9300-448B-888F-DA3FB1992CE5}" srcOrd="0" destOrd="0" presId="urn:microsoft.com/office/officeart/2005/8/layout/cycle4"/>
    <dgm:cxn modelId="{2A01BD19-0674-44F1-9396-67993F8EAA43}" type="presParOf" srcId="{8CAC2E95-00F2-4760-B577-5FDF0BF992E7}" destId="{8CD077D7-FF6B-4E9A-AEB0-BCF4C328F68C}" srcOrd="1" destOrd="0" presId="urn:microsoft.com/office/officeart/2005/8/layout/cycle4"/>
    <dgm:cxn modelId="{1C6DC995-0C23-4310-A6C7-D31BF93DD45F}" type="presParOf" srcId="{D37E7E13-4311-4CFC-AFD1-D57DBCDBACBC}" destId="{B35E401D-8986-45F5-8A4C-D519392F01E0}" srcOrd="1" destOrd="0" presId="urn:microsoft.com/office/officeart/2005/8/layout/cycle4"/>
    <dgm:cxn modelId="{EFE10ACC-AF0E-4487-8B6B-42E1431E6E8F}" type="presParOf" srcId="{B35E401D-8986-45F5-8A4C-D519392F01E0}" destId="{758995EF-04FB-4FA4-A4F7-A8BA2F5FA408}" srcOrd="0" destOrd="0" presId="urn:microsoft.com/office/officeart/2005/8/layout/cycle4"/>
    <dgm:cxn modelId="{2726BEC5-39F1-49F8-A07D-77C34D6FCD79}" type="presParOf" srcId="{B35E401D-8986-45F5-8A4C-D519392F01E0}" destId="{8EDFAED9-2566-4607-BD78-6E4E408DF11E}" srcOrd="1" destOrd="0" presId="urn:microsoft.com/office/officeart/2005/8/layout/cycle4"/>
    <dgm:cxn modelId="{D094C31B-9E83-4972-9B20-23979A4E9DFF}" type="presParOf" srcId="{D37E7E13-4311-4CFC-AFD1-D57DBCDBACBC}" destId="{5DFDEE42-8994-4DAE-99D1-581697DC5835}" srcOrd="2" destOrd="0" presId="urn:microsoft.com/office/officeart/2005/8/layout/cycle4"/>
    <dgm:cxn modelId="{33A58BA5-3E5A-4A41-9FF3-2B93B8433688}" type="presParOf" srcId="{5DFDEE42-8994-4DAE-99D1-581697DC5835}" destId="{43F01CFB-71A1-4C27-9EB7-68C1FA11D8A8}" srcOrd="0" destOrd="0" presId="urn:microsoft.com/office/officeart/2005/8/layout/cycle4"/>
    <dgm:cxn modelId="{D1B3FFE1-A471-42B8-84D5-A3BD7C444BF3}" type="presParOf" srcId="{5DFDEE42-8994-4DAE-99D1-581697DC5835}" destId="{AF02FB4B-1237-46E7-B91D-06500A814D3C}" srcOrd="1" destOrd="0" presId="urn:microsoft.com/office/officeart/2005/8/layout/cycle4"/>
    <dgm:cxn modelId="{3D6D2524-FC49-4AAB-83BF-CDBD25A75C88}" type="presParOf" srcId="{D37E7E13-4311-4CFC-AFD1-D57DBCDBACBC}" destId="{80616DE7-31E8-441A-BAB1-BD51D3FE5FD9}" srcOrd="3" destOrd="0" presId="urn:microsoft.com/office/officeart/2005/8/layout/cycle4"/>
    <dgm:cxn modelId="{A2EB2BCC-491B-4CE4-B01C-8E82F4434986}" type="presParOf" srcId="{80616DE7-31E8-441A-BAB1-BD51D3FE5FD9}" destId="{6E6178B6-ED2C-422D-946C-D2852264214A}" srcOrd="0" destOrd="0" presId="urn:microsoft.com/office/officeart/2005/8/layout/cycle4"/>
    <dgm:cxn modelId="{C39DD31A-63E7-4C6E-8B2A-9DFC5D954930}" type="presParOf" srcId="{80616DE7-31E8-441A-BAB1-BD51D3FE5FD9}" destId="{14BD6380-640F-414F-9C44-45909C338D52}" srcOrd="1" destOrd="0" presId="urn:microsoft.com/office/officeart/2005/8/layout/cycle4"/>
    <dgm:cxn modelId="{33C8B5A3-78CD-45C3-82AA-0D7EA475CD15}" type="presParOf" srcId="{D37E7E13-4311-4CFC-AFD1-D57DBCDBACBC}" destId="{D5F5F1E7-39B7-4B85-BBD7-9574269AAC4D}" srcOrd="4" destOrd="0" presId="urn:microsoft.com/office/officeart/2005/8/layout/cycle4"/>
    <dgm:cxn modelId="{BAD11FD0-664B-406D-9666-6EA8FBFA55AE}" type="presParOf" srcId="{FDBB7C19-3C62-4128-93CD-D03F4DD92910}" destId="{0A2FB36D-AA8B-453C-B34D-7D462C237FF0}" srcOrd="1" destOrd="0" presId="urn:microsoft.com/office/officeart/2005/8/layout/cycle4"/>
    <dgm:cxn modelId="{4DEE88D7-B5AA-4333-B67D-6DA71C66AC49}" type="presParOf" srcId="{0A2FB36D-AA8B-453C-B34D-7D462C237FF0}" destId="{D3D64788-8E6C-4AD2-9F47-82BE9C3EDAD3}" srcOrd="0" destOrd="0" presId="urn:microsoft.com/office/officeart/2005/8/layout/cycle4"/>
    <dgm:cxn modelId="{5F4AA64A-02B8-426F-AB02-99CE744BAEB8}" type="presParOf" srcId="{0A2FB36D-AA8B-453C-B34D-7D462C237FF0}" destId="{F262C5B8-E2AB-4E0E-8857-FAC4155D24EA}" srcOrd="1" destOrd="0" presId="urn:microsoft.com/office/officeart/2005/8/layout/cycle4"/>
    <dgm:cxn modelId="{D14264C5-7093-449E-B4C6-DEE30C7393B3}" type="presParOf" srcId="{0A2FB36D-AA8B-453C-B34D-7D462C237FF0}" destId="{54DB47E1-C276-4B09-8FDE-C3537B6AA74B}" srcOrd="2" destOrd="0" presId="urn:microsoft.com/office/officeart/2005/8/layout/cycle4"/>
    <dgm:cxn modelId="{B195079F-29D6-403A-AE21-C199003A4902}" type="presParOf" srcId="{0A2FB36D-AA8B-453C-B34D-7D462C237FF0}" destId="{8FE9928E-0062-439A-9922-54F66ADE950A}" srcOrd="3" destOrd="0" presId="urn:microsoft.com/office/officeart/2005/8/layout/cycle4"/>
    <dgm:cxn modelId="{ACEE99F9-CF92-4D10-B806-BAA5193075FC}" type="presParOf" srcId="{0A2FB36D-AA8B-453C-B34D-7D462C237FF0}" destId="{118F893F-680C-4E4E-BC78-73B841A8944F}" srcOrd="4" destOrd="0" presId="urn:microsoft.com/office/officeart/2005/8/layout/cycle4"/>
    <dgm:cxn modelId="{A6A978ED-8F55-4512-AA25-1D01504128EE}" type="presParOf" srcId="{FDBB7C19-3C62-4128-93CD-D03F4DD92910}" destId="{42536B15-99DB-4331-BC68-99A3FA6D73BC}" srcOrd="2" destOrd="0" presId="urn:microsoft.com/office/officeart/2005/8/layout/cycle4"/>
    <dgm:cxn modelId="{DAB863FC-CDB4-4D4E-805F-782C79D2C566}" type="presParOf" srcId="{FDBB7C19-3C62-4128-93CD-D03F4DD92910}" destId="{84B8C17E-A606-45F1-843F-44D96B25DCA1}"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86F760-137D-41A4-B618-D2D71D706ECE}"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de-DE"/>
        </a:p>
      </dgm:t>
    </dgm:pt>
    <dgm:pt modelId="{60F45C68-2BF1-4650-AC3E-924B1407DEF2}">
      <dgm:prSet phldrT="[Text]"/>
      <dgm:spPr/>
      <dgm:t>
        <a:bodyPr/>
        <a:lstStyle/>
        <a:p>
          <a:r>
            <a:rPr lang="de-DE" b="1" dirty="0"/>
            <a:t>Anfangsbestand festlege: </a:t>
          </a:r>
          <a:br>
            <a:rPr lang="de-DE" dirty="0"/>
          </a:br>
          <a:r>
            <a:rPr lang="de-DE" dirty="0"/>
            <a:t>Beginnen Sie mit dem vorhandenen Kapital zu Beginn des Zeitraums.</a:t>
          </a:r>
        </a:p>
      </dgm:t>
    </dgm:pt>
    <dgm:pt modelId="{D65C419B-ABC1-48B1-AD61-82D3BF20B011}" type="parTrans" cxnId="{AF86CB1E-F9CC-45C3-BB92-6E94519604F1}">
      <dgm:prSet/>
      <dgm:spPr/>
      <dgm:t>
        <a:bodyPr/>
        <a:lstStyle/>
        <a:p>
          <a:endParaRPr lang="de-DE"/>
        </a:p>
      </dgm:t>
    </dgm:pt>
    <dgm:pt modelId="{5A68F9AE-7A10-4B06-831E-0E0AB6873F65}" type="sibTrans" cxnId="{AF86CB1E-F9CC-45C3-BB92-6E94519604F1}">
      <dgm:prSet/>
      <dgm:spPr/>
      <dgm:t>
        <a:bodyPr/>
        <a:lstStyle/>
        <a:p>
          <a:endParaRPr lang="de-DE"/>
        </a:p>
      </dgm:t>
    </dgm:pt>
    <dgm:pt modelId="{B70C87C5-A6A2-48F9-8CAF-97DC8256BC80}">
      <dgm:prSet phldrT="[Text]"/>
      <dgm:spPr/>
      <dgm:t>
        <a:bodyPr/>
        <a:lstStyle/>
        <a:p>
          <a:r>
            <a:rPr lang="de-DE" b="1" dirty="0"/>
            <a:t>Einnahmen prognostizieren: </a:t>
          </a:r>
          <a:br>
            <a:rPr lang="de-DE" dirty="0"/>
          </a:br>
          <a:r>
            <a:rPr lang="de-DE" dirty="0"/>
            <a:t>Schätzen Sie alle Geldeingänge, einschließlich Umsätze, Kredite und Investitionen. </a:t>
          </a:r>
        </a:p>
      </dgm:t>
    </dgm:pt>
    <dgm:pt modelId="{66EA6026-5C34-4537-BF39-51205D6432C6}" type="parTrans" cxnId="{58F91D04-6391-475D-A744-C3DC22C61ED7}">
      <dgm:prSet/>
      <dgm:spPr/>
      <dgm:t>
        <a:bodyPr/>
        <a:lstStyle/>
        <a:p>
          <a:endParaRPr lang="de-DE"/>
        </a:p>
      </dgm:t>
    </dgm:pt>
    <dgm:pt modelId="{72FEFDB8-F826-4804-80E3-3EF615B5FADA}" type="sibTrans" cxnId="{58F91D04-6391-475D-A744-C3DC22C61ED7}">
      <dgm:prSet/>
      <dgm:spPr/>
      <dgm:t>
        <a:bodyPr/>
        <a:lstStyle/>
        <a:p>
          <a:endParaRPr lang="de-DE"/>
        </a:p>
      </dgm:t>
    </dgm:pt>
    <dgm:pt modelId="{90048E02-D336-4332-AE85-0687978B6595}">
      <dgm:prSet phldrT="[Text]"/>
      <dgm:spPr/>
      <dgm:t>
        <a:bodyPr/>
        <a:lstStyle/>
        <a:p>
          <a:r>
            <a:rPr lang="de-DE" b="1" dirty="0"/>
            <a:t>Ausgaben prognostizieren: </a:t>
          </a:r>
          <a:br>
            <a:rPr lang="de-DE" dirty="0"/>
          </a:br>
          <a:r>
            <a:rPr lang="de-DE" dirty="0"/>
            <a:t>Kalkulieren Sie Ausgaben für Gehälter, Miete, Materialien und Schuldentilgung</a:t>
          </a:r>
        </a:p>
      </dgm:t>
    </dgm:pt>
    <dgm:pt modelId="{BB873574-9129-4C62-A75D-34A40550DE1F}" type="parTrans" cxnId="{5A4EDAF2-D74B-4413-A649-A70CE634DB79}">
      <dgm:prSet/>
      <dgm:spPr/>
      <dgm:t>
        <a:bodyPr/>
        <a:lstStyle/>
        <a:p>
          <a:endParaRPr lang="de-DE"/>
        </a:p>
      </dgm:t>
    </dgm:pt>
    <dgm:pt modelId="{25E7CB50-865E-4E1B-A2BC-1BB7BB5828E7}" type="sibTrans" cxnId="{5A4EDAF2-D74B-4413-A649-A70CE634DB79}">
      <dgm:prSet/>
      <dgm:spPr/>
      <dgm:t>
        <a:bodyPr/>
        <a:lstStyle/>
        <a:p>
          <a:endParaRPr lang="de-DE"/>
        </a:p>
      </dgm:t>
    </dgm:pt>
    <dgm:pt modelId="{3E86F91C-B948-4393-B589-39C865F73908}">
      <dgm:prSet phldrT="[Text]"/>
      <dgm:spPr/>
      <dgm:t>
        <a:bodyPr/>
        <a:lstStyle/>
        <a:p>
          <a:r>
            <a:rPr lang="de-DE" b="1" dirty="0"/>
            <a:t>Netto-Cashflow berechnen:</a:t>
          </a:r>
          <a:br>
            <a:rPr lang="de-DE" dirty="0"/>
          </a:br>
          <a:r>
            <a:rPr lang="de-DE" dirty="0"/>
            <a:t>Ziehen Sie die Ausgaben von den Einnahmen ab, um festzustellen, ob ein Überschuss oder ein Defizit vorliegt</a:t>
          </a:r>
        </a:p>
      </dgm:t>
    </dgm:pt>
    <dgm:pt modelId="{77CF4A1F-ABF3-4BC9-BE31-F6E4658F3E2D}" type="parTrans" cxnId="{C01F0ED8-220D-4DBC-AB28-016ED2C2D320}">
      <dgm:prSet/>
      <dgm:spPr/>
      <dgm:t>
        <a:bodyPr/>
        <a:lstStyle/>
        <a:p>
          <a:endParaRPr lang="de-DE"/>
        </a:p>
      </dgm:t>
    </dgm:pt>
    <dgm:pt modelId="{A0780E49-D37C-493C-8AEB-1298E84088FE}" type="sibTrans" cxnId="{C01F0ED8-220D-4DBC-AB28-016ED2C2D320}">
      <dgm:prSet/>
      <dgm:spPr/>
      <dgm:t>
        <a:bodyPr/>
        <a:lstStyle/>
        <a:p>
          <a:endParaRPr lang="de-DE"/>
        </a:p>
      </dgm:t>
    </dgm:pt>
    <dgm:pt modelId="{7A0F1261-24DE-4CD2-8EA7-199AC9262C40}">
      <dgm:prSet phldrT="[Text]"/>
      <dgm:spPr/>
      <dgm:t>
        <a:bodyPr/>
        <a:lstStyle/>
        <a:p>
          <a:r>
            <a:rPr lang="de-DE" b="1" dirty="0"/>
            <a:t>Anpassungen vornehmen: </a:t>
          </a:r>
          <a:br>
            <a:rPr lang="de-DE" b="1" dirty="0"/>
          </a:br>
          <a:r>
            <a:rPr lang="de-DE" dirty="0"/>
            <a:t>Überarbeiten Sie ihre Prognose regelmäßig basierend auf der tatsächlichen Geschäftsentwicklung</a:t>
          </a:r>
        </a:p>
      </dgm:t>
    </dgm:pt>
    <dgm:pt modelId="{4D948951-620E-4645-8C70-C9E53D88708C}" type="parTrans" cxnId="{69F06A3E-6CE5-4818-8AEB-6873F3CCD9CB}">
      <dgm:prSet/>
      <dgm:spPr/>
      <dgm:t>
        <a:bodyPr/>
        <a:lstStyle/>
        <a:p>
          <a:endParaRPr lang="de-DE"/>
        </a:p>
      </dgm:t>
    </dgm:pt>
    <dgm:pt modelId="{FF855CC6-AC8B-47D7-8283-71BBFFFAD2C5}" type="sibTrans" cxnId="{69F06A3E-6CE5-4818-8AEB-6873F3CCD9CB}">
      <dgm:prSet/>
      <dgm:spPr/>
      <dgm:t>
        <a:bodyPr/>
        <a:lstStyle/>
        <a:p>
          <a:endParaRPr lang="de-DE"/>
        </a:p>
      </dgm:t>
    </dgm:pt>
    <dgm:pt modelId="{E8FE1ED5-98AE-4010-B94E-9AC2A68594A5}" type="pres">
      <dgm:prSet presAssocID="{D086F760-137D-41A4-B618-D2D71D706ECE}" presName="linear" presStyleCnt="0">
        <dgm:presLayoutVars>
          <dgm:dir/>
          <dgm:animLvl val="lvl"/>
          <dgm:resizeHandles val="exact"/>
        </dgm:presLayoutVars>
      </dgm:prSet>
      <dgm:spPr/>
    </dgm:pt>
    <dgm:pt modelId="{CBC35D3F-1CB7-48CE-BDC6-2DFD22FD70DD}" type="pres">
      <dgm:prSet presAssocID="{60F45C68-2BF1-4650-AC3E-924B1407DEF2}" presName="parentLin" presStyleCnt="0"/>
      <dgm:spPr/>
    </dgm:pt>
    <dgm:pt modelId="{900B54AB-9921-4AFD-87B3-58EF81A5B6F3}" type="pres">
      <dgm:prSet presAssocID="{60F45C68-2BF1-4650-AC3E-924B1407DEF2}" presName="parentLeftMargin" presStyleLbl="node1" presStyleIdx="0" presStyleCnt="5"/>
      <dgm:spPr/>
    </dgm:pt>
    <dgm:pt modelId="{2E7D2BCB-884E-4E68-8918-4041975A0C3A}" type="pres">
      <dgm:prSet presAssocID="{60F45C68-2BF1-4650-AC3E-924B1407DEF2}" presName="parentText" presStyleLbl="node1" presStyleIdx="0" presStyleCnt="5" custScaleX="109207" custScaleY="121951">
        <dgm:presLayoutVars>
          <dgm:chMax val="0"/>
          <dgm:bulletEnabled val="1"/>
        </dgm:presLayoutVars>
      </dgm:prSet>
      <dgm:spPr/>
    </dgm:pt>
    <dgm:pt modelId="{7F5179F0-4430-4FDE-8FA4-61830E045124}" type="pres">
      <dgm:prSet presAssocID="{60F45C68-2BF1-4650-AC3E-924B1407DEF2}" presName="negativeSpace" presStyleCnt="0"/>
      <dgm:spPr/>
    </dgm:pt>
    <dgm:pt modelId="{3F4A65BD-1826-4202-ACC0-11EDC9451E3F}" type="pres">
      <dgm:prSet presAssocID="{60F45C68-2BF1-4650-AC3E-924B1407DEF2}" presName="childText" presStyleLbl="conFgAcc1" presStyleIdx="0" presStyleCnt="5">
        <dgm:presLayoutVars>
          <dgm:bulletEnabled val="1"/>
        </dgm:presLayoutVars>
      </dgm:prSet>
      <dgm:spPr/>
    </dgm:pt>
    <dgm:pt modelId="{51BE72FD-91C3-4BB4-B624-CFE19436B89F}" type="pres">
      <dgm:prSet presAssocID="{5A68F9AE-7A10-4B06-831E-0E0AB6873F65}" presName="spaceBetweenRectangles" presStyleCnt="0"/>
      <dgm:spPr/>
    </dgm:pt>
    <dgm:pt modelId="{7FF3B696-1B07-4EDE-BDE6-69454E7D25D2}" type="pres">
      <dgm:prSet presAssocID="{B70C87C5-A6A2-48F9-8CAF-97DC8256BC80}" presName="parentLin" presStyleCnt="0"/>
      <dgm:spPr/>
    </dgm:pt>
    <dgm:pt modelId="{041A0B8C-BC13-469B-B412-6DAF13A8C772}" type="pres">
      <dgm:prSet presAssocID="{B70C87C5-A6A2-48F9-8CAF-97DC8256BC80}" presName="parentLeftMargin" presStyleLbl="node1" presStyleIdx="0" presStyleCnt="5"/>
      <dgm:spPr/>
    </dgm:pt>
    <dgm:pt modelId="{77BCE901-0080-4296-80DA-A335403222B7}" type="pres">
      <dgm:prSet presAssocID="{B70C87C5-A6A2-48F9-8CAF-97DC8256BC80}" presName="parentText" presStyleLbl="node1" presStyleIdx="1" presStyleCnt="5" custScaleX="109207" custScaleY="121951">
        <dgm:presLayoutVars>
          <dgm:chMax val="0"/>
          <dgm:bulletEnabled val="1"/>
        </dgm:presLayoutVars>
      </dgm:prSet>
      <dgm:spPr/>
    </dgm:pt>
    <dgm:pt modelId="{9B422A8A-162A-48E8-8508-BE642319C01C}" type="pres">
      <dgm:prSet presAssocID="{B70C87C5-A6A2-48F9-8CAF-97DC8256BC80}" presName="negativeSpace" presStyleCnt="0"/>
      <dgm:spPr/>
    </dgm:pt>
    <dgm:pt modelId="{0510DBFE-D870-4657-A3D0-4C9BE44E7238}" type="pres">
      <dgm:prSet presAssocID="{B70C87C5-A6A2-48F9-8CAF-97DC8256BC80}" presName="childText" presStyleLbl="conFgAcc1" presStyleIdx="1" presStyleCnt="5">
        <dgm:presLayoutVars>
          <dgm:bulletEnabled val="1"/>
        </dgm:presLayoutVars>
      </dgm:prSet>
      <dgm:spPr/>
    </dgm:pt>
    <dgm:pt modelId="{7F680967-45BF-4392-9E00-042AFFA7D086}" type="pres">
      <dgm:prSet presAssocID="{72FEFDB8-F826-4804-80E3-3EF615B5FADA}" presName="spaceBetweenRectangles" presStyleCnt="0"/>
      <dgm:spPr/>
    </dgm:pt>
    <dgm:pt modelId="{5E604861-4716-4893-B21E-88BF55BAF48D}" type="pres">
      <dgm:prSet presAssocID="{90048E02-D336-4332-AE85-0687978B6595}" presName="parentLin" presStyleCnt="0"/>
      <dgm:spPr/>
    </dgm:pt>
    <dgm:pt modelId="{18FE851B-CC7C-48C7-93C0-501114B1CE5A}" type="pres">
      <dgm:prSet presAssocID="{90048E02-D336-4332-AE85-0687978B6595}" presName="parentLeftMargin" presStyleLbl="node1" presStyleIdx="1" presStyleCnt="5"/>
      <dgm:spPr/>
    </dgm:pt>
    <dgm:pt modelId="{0CF3D325-4459-481B-83AB-D26D36AAF946}" type="pres">
      <dgm:prSet presAssocID="{90048E02-D336-4332-AE85-0687978B6595}" presName="parentText" presStyleLbl="node1" presStyleIdx="2" presStyleCnt="5" custScaleX="109207" custScaleY="121951">
        <dgm:presLayoutVars>
          <dgm:chMax val="0"/>
          <dgm:bulletEnabled val="1"/>
        </dgm:presLayoutVars>
      </dgm:prSet>
      <dgm:spPr/>
    </dgm:pt>
    <dgm:pt modelId="{5B9A709A-F6B1-49DA-95F3-B144EB8F82B5}" type="pres">
      <dgm:prSet presAssocID="{90048E02-D336-4332-AE85-0687978B6595}" presName="negativeSpace" presStyleCnt="0"/>
      <dgm:spPr/>
    </dgm:pt>
    <dgm:pt modelId="{0BA66C95-35CB-4C69-8A84-938F6E4EB67B}" type="pres">
      <dgm:prSet presAssocID="{90048E02-D336-4332-AE85-0687978B6595}" presName="childText" presStyleLbl="conFgAcc1" presStyleIdx="2" presStyleCnt="5">
        <dgm:presLayoutVars>
          <dgm:bulletEnabled val="1"/>
        </dgm:presLayoutVars>
      </dgm:prSet>
      <dgm:spPr/>
    </dgm:pt>
    <dgm:pt modelId="{5C200EDB-D164-4E1F-A6AB-B150AE0D1910}" type="pres">
      <dgm:prSet presAssocID="{25E7CB50-865E-4E1B-A2BC-1BB7BB5828E7}" presName="spaceBetweenRectangles" presStyleCnt="0"/>
      <dgm:spPr/>
    </dgm:pt>
    <dgm:pt modelId="{5C40AD30-B4F6-48F9-9053-F9F8F2C2BD53}" type="pres">
      <dgm:prSet presAssocID="{3E86F91C-B948-4393-B589-39C865F73908}" presName="parentLin" presStyleCnt="0"/>
      <dgm:spPr/>
    </dgm:pt>
    <dgm:pt modelId="{1A856725-3895-44F2-9687-7351E0C370F5}" type="pres">
      <dgm:prSet presAssocID="{3E86F91C-B948-4393-B589-39C865F73908}" presName="parentLeftMargin" presStyleLbl="node1" presStyleIdx="2" presStyleCnt="5"/>
      <dgm:spPr/>
    </dgm:pt>
    <dgm:pt modelId="{9EFB0BD6-DA76-418E-9CFD-7E7EB3E3B782}" type="pres">
      <dgm:prSet presAssocID="{3E86F91C-B948-4393-B589-39C865F73908}" presName="parentText" presStyleLbl="node1" presStyleIdx="3" presStyleCnt="5" custScaleX="109207" custScaleY="121951">
        <dgm:presLayoutVars>
          <dgm:chMax val="0"/>
          <dgm:bulletEnabled val="1"/>
        </dgm:presLayoutVars>
      </dgm:prSet>
      <dgm:spPr/>
    </dgm:pt>
    <dgm:pt modelId="{0A16B435-F592-4429-B1B0-4228ABC3B939}" type="pres">
      <dgm:prSet presAssocID="{3E86F91C-B948-4393-B589-39C865F73908}" presName="negativeSpace" presStyleCnt="0"/>
      <dgm:spPr/>
    </dgm:pt>
    <dgm:pt modelId="{1337C3F5-04F4-4750-99B6-46490C72173E}" type="pres">
      <dgm:prSet presAssocID="{3E86F91C-B948-4393-B589-39C865F73908}" presName="childText" presStyleLbl="conFgAcc1" presStyleIdx="3" presStyleCnt="5">
        <dgm:presLayoutVars>
          <dgm:bulletEnabled val="1"/>
        </dgm:presLayoutVars>
      </dgm:prSet>
      <dgm:spPr/>
    </dgm:pt>
    <dgm:pt modelId="{FE38CAF6-6AD3-4F1C-8444-4A8783A3BE6C}" type="pres">
      <dgm:prSet presAssocID="{A0780E49-D37C-493C-8AEB-1298E84088FE}" presName="spaceBetweenRectangles" presStyleCnt="0"/>
      <dgm:spPr/>
    </dgm:pt>
    <dgm:pt modelId="{CFD3C1BB-436A-445A-8D5A-BA19ED0E8D21}" type="pres">
      <dgm:prSet presAssocID="{7A0F1261-24DE-4CD2-8EA7-199AC9262C40}" presName="parentLin" presStyleCnt="0"/>
      <dgm:spPr/>
    </dgm:pt>
    <dgm:pt modelId="{B55EBB8D-D90F-4668-8A25-2F369D86467E}" type="pres">
      <dgm:prSet presAssocID="{7A0F1261-24DE-4CD2-8EA7-199AC9262C40}" presName="parentLeftMargin" presStyleLbl="node1" presStyleIdx="3" presStyleCnt="5"/>
      <dgm:spPr/>
    </dgm:pt>
    <dgm:pt modelId="{1C5F6AFB-5980-466A-B2D7-3FF84C82A544}" type="pres">
      <dgm:prSet presAssocID="{7A0F1261-24DE-4CD2-8EA7-199AC9262C40}" presName="parentText" presStyleLbl="node1" presStyleIdx="4" presStyleCnt="5" custScaleX="109207" custScaleY="121951">
        <dgm:presLayoutVars>
          <dgm:chMax val="0"/>
          <dgm:bulletEnabled val="1"/>
        </dgm:presLayoutVars>
      </dgm:prSet>
      <dgm:spPr/>
    </dgm:pt>
    <dgm:pt modelId="{05640B52-0983-4167-8654-D1F20D410525}" type="pres">
      <dgm:prSet presAssocID="{7A0F1261-24DE-4CD2-8EA7-199AC9262C40}" presName="negativeSpace" presStyleCnt="0"/>
      <dgm:spPr/>
    </dgm:pt>
    <dgm:pt modelId="{B68ADADC-1A6A-443F-832D-96E8DA1774BF}" type="pres">
      <dgm:prSet presAssocID="{7A0F1261-24DE-4CD2-8EA7-199AC9262C40}" presName="childText" presStyleLbl="conFgAcc1" presStyleIdx="4" presStyleCnt="5">
        <dgm:presLayoutVars>
          <dgm:bulletEnabled val="1"/>
        </dgm:presLayoutVars>
      </dgm:prSet>
      <dgm:spPr/>
    </dgm:pt>
  </dgm:ptLst>
  <dgm:cxnLst>
    <dgm:cxn modelId="{58F91D04-6391-475D-A744-C3DC22C61ED7}" srcId="{D086F760-137D-41A4-B618-D2D71D706ECE}" destId="{B70C87C5-A6A2-48F9-8CAF-97DC8256BC80}" srcOrd="1" destOrd="0" parTransId="{66EA6026-5C34-4537-BF39-51205D6432C6}" sibTransId="{72FEFDB8-F826-4804-80E3-3EF615B5FADA}"/>
    <dgm:cxn modelId="{F955451A-FBE5-4319-8732-D237DF36A6CE}" type="presOf" srcId="{90048E02-D336-4332-AE85-0687978B6595}" destId="{0CF3D325-4459-481B-83AB-D26D36AAF946}" srcOrd="1" destOrd="0" presId="urn:microsoft.com/office/officeart/2005/8/layout/list1"/>
    <dgm:cxn modelId="{AF86CB1E-F9CC-45C3-BB92-6E94519604F1}" srcId="{D086F760-137D-41A4-B618-D2D71D706ECE}" destId="{60F45C68-2BF1-4650-AC3E-924B1407DEF2}" srcOrd="0" destOrd="0" parTransId="{D65C419B-ABC1-48B1-AD61-82D3BF20B011}" sibTransId="{5A68F9AE-7A10-4B06-831E-0E0AB6873F65}"/>
    <dgm:cxn modelId="{093CD720-5034-47E5-B142-A6216EEB1FBB}" type="presOf" srcId="{90048E02-D336-4332-AE85-0687978B6595}" destId="{18FE851B-CC7C-48C7-93C0-501114B1CE5A}" srcOrd="0" destOrd="0" presId="urn:microsoft.com/office/officeart/2005/8/layout/list1"/>
    <dgm:cxn modelId="{0EA4EE24-B8F1-4F45-8405-7C7902F833FB}" type="presOf" srcId="{D086F760-137D-41A4-B618-D2D71D706ECE}" destId="{E8FE1ED5-98AE-4010-B94E-9AC2A68594A5}" srcOrd="0" destOrd="0" presId="urn:microsoft.com/office/officeart/2005/8/layout/list1"/>
    <dgm:cxn modelId="{69F06A3E-6CE5-4818-8AEB-6873F3CCD9CB}" srcId="{D086F760-137D-41A4-B618-D2D71D706ECE}" destId="{7A0F1261-24DE-4CD2-8EA7-199AC9262C40}" srcOrd="4" destOrd="0" parTransId="{4D948951-620E-4645-8C70-C9E53D88708C}" sibTransId="{FF855CC6-AC8B-47D7-8283-71BBFFFAD2C5}"/>
    <dgm:cxn modelId="{CF6CDF48-00FE-4E9A-8DA0-81E95ED561ED}" type="presOf" srcId="{7A0F1261-24DE-4CD2-8EA7-199AC9262C40}" destId="{1C5F6AFB-5980-466A-B2D7-3FF84C82A544}" srcOrd="1" destOrd="0" presId="urn:microsoft.com/office/officeart/2005/8/layout/list1"/>
    <dgm:cxn modelId="{9CD3CE4D-2B3D-4DF1-AAF7-C1E44315D1D1}" type="presOf" srcId="{7A0F1261-24DE-4CD2-8EA7-199AC9262C40}" destId="{B55EBB8D-D90F-4668-8A25-2F369D86467E}" srcOrd="0" destOrd="0" presId="urn:microsoft.com/office/officeart/2005/8/layout/list1"/>
    <dgm:cxn modelId="{53447A75-2666-49D4-81DF-CB44447E2529}" type="presOf" srcId="{B70C87C5-A6A2-48F9-8CAF-97DC8256BC80}" destId="{041A0B8C-BC13-469B-B412-6DAF13A8C772}" srcOrd="0" destOrd="0" presId="urn:microsoft.com/office/officeart/2005/8/layout/list1"/>
    <dgm:cxn modelId="{405AE68D-DF84-43F9-97D9-759957FC0847}" type="presOf" srcId="{60F45C68-2BF1-4650-AC3E-924B1407DEF2}" destId="{2E7D2BCB-884E-4E68-8918-4041975A0C3A}" srcOrd="1" destOrd="0" presId="urn:microsoft.com/office/officeart/2005/8/layout/list1"/>
    <dgm:cxn modelId="{3782BF95-2703-4BB1-9C18-3EF1351E7D1C}" type="presOf" srcId="{B70C87C5-A6A2-48F9-8CAF-97DC8256BC80}" destId="{77BCE901-0080-4296-80DA-A335403222B7}" srcOrd="1" destOrd="0" presId="urn:microsoft.com/office/officeart/2005/8/layout/list1"/>
    <dgm:cxn modelId="{8FB4F7C5-CD49-47DB-B042-0371CB24E1BF}" type="presOf" srcId="{3E86F91C-B948-4393-B589-39C865F73908}" destId="{1A856725-3895-44F2-9687-7351E0C370F5}" srcOrd="0" destOrd="0" presId="urn:microsoft.com/office/officeart/2005/8/layout/list1"/>
    <dgm:cxn modelId="{967CF1CF-32C8-4965-93ED-96C69496FAF6}" type="presOf" srcId="{3E86F91C-B948-4393-B589-39C865F73908}" destId="{9EFB0BD6-DA76-418E-9CFD-7E7EB3E3B782}" srcOrd="1" destOrd="0" presId="urn:microsoft.com/office/officeart/2005/8/layout/list1"/>
    <dgm:cxn modelId="{C01F0ED8-220D-4DBC-AB28-016ED2C2D320}" srcId="{D086F760-137D-41A4-B618-D2D71D706ECE}" destId="{3E86F91C-B948-4393-B589-39C865F73908}" srcOrd="3" destOrd="0" parTransId="{77CF4A1F-ABF3-4BC9-BE31-F6E4658F3E2D}" sibTransId="{A0780E49-D37C-493C-8AEB-1298E84088FE}"/>
    <dgm:cxn modelId="{99F508DD-F561-4C47-A724-C6F0A2F08D66}" type="presOf" srcId="{60F45C68-2BF1-4650-AC3E-924B1407DEF2}" destId="{900B54AB-9921-4AFD-87B3-58EF81A5B6F3}" srcOrd="0" destOrd="0" presId="urn:microsoft.com/office/officeart/2005/8/layout/list1"/>
    <dgm:cxn modelId="{5A4EDAF2-D74B-4413-A649-A70CE634DB79}" srcId="{D086F760-137D-41A4-B618-D2D71D706ECE}" destId="{90048E02-D336-4332-AE85-0687978B6595}" srcOrd="2" destOrd="0" parTransId="{BB873574-9129-4C62-A75D-34A40550DE1F}" sibTransId="{25E7CB50-865E-4E1B-A2BC-1BB7BB5828E7}"/>
    <dgm:cxn modelId="{B1C61DB9-59BB-42E9-BE75-088F350E6E5E}" type="presParOf" srcId="{E8FE1ED5-98AE-4010-B94E-9AC2A68594A5}" destId="{CBC35D3F-1CB7-48CE-BDC6-2DFD22FD70DD}" srcOrd="0" destOrd="0" presId="urn:microsoft.com/office/officeart/2005/8/layout/list1"/>
    <dgm:cxn modelId="{DFD0B330-3ABC-4ED7-83DA-B7B3D27BFEEB}" type="presParOf" srcId="{CBC35D3F-1CB7-48CE-BDC6-2DFD22FD70DD}" destId="{900B54AB-9921-4AFD-87B3-58EF81A5B6F3}" srcOrd="0" destOrd="0" presId="urn:microsoft.com/office/officeart/2005/8/layout/list1"/>
    <dgm:cxn modelId="{4AC0F723-1685-40C0-B46E-BE5E5A1124BD}" type="presParOf" srcId="{CBC35D3F-1CB7-48CE-BDC6-2DFD22FD70DD}" destId="{2E7D2BCB-884E-4E68-8918-4041975A0C3A}" srcOrd="1" destOrd="0" presId="urn:microsoft.com/office/officeart/2005/8/layout/list1"/>
    <dgm:cxn modelId="{2520DF5A-7D72-464B-BA74-156FFB98DE3A}" type="presParOf" srcId="{E8FE1ED5-98AE-4010-B94E-9AC2A68594A5}" destId="{7F5179F0-4430-4FDE-8FA4-61830E045124}" srcOrd="1" destOrd="0" presId="urn:microsoft.com/office/officeart/2005/8/layout/list1"/>
    <dgm:cxn modelId="{8274286E-FDA0-4AAA-801F-8890BA9EB58F}" type="presParOf" srcId="{E8FE1ED5-98AE-4010-B94E-9AC2A68594A5}" destId="{3F4A65BD-1826-4202-ACC0-11EDC9451E3F}" srcOrd="2" destOrd="0" presId="urn:microsoft.com/office/officeart/2005/8/layout/list1"/>
    <dgm:cxn modelId="{48483375-42AA-462F-A302-8BD871CB57FB}" type="presParOf" srcId="{E8FE1ED5-98AE-4010-B94E-9AC2A68594A5}" destId="{51BE72FD-91C3-4BB4-B624-CFE19436B89F}" srcOrd="3" destOrd="0" presId="urn:microsoft.com/office/officeart/2005/8/layout/list1"/>
    <dgm:cxn modelId="{2EEDE020-A998-47FE-B50A-AB07B5F0B5A1}" type="presParOf" srcId="{E8FE1ED5-98AE-4010-B94E-9AC2A68594A5}" destId="{7FF3B696-1B07-4EDE-BDE6-69454E7D25D2}" srcOrd="4" destOrd="0" presId="urn:microsoft.com/office/officeart/2005/8/layout/list1"/>
    <dgm:cxn modelId="{1F09B1DD-451A-4B2D-A8BF-EE7356D018FC}" type="presParOf" srcId="{7FF3B696-1B07-4EDE-BDE6-69454E7D25D2}" destId="{041A0B8C-BC13-469B-B412-6DAF13A8C772}" srcOrd="0" destOrd="0" presId="urn:microsoft.com/office/officeart/2005/8/layout/list1"/>
    <dgm:cxn modelId="{767A64FE-1500-4AD1-A71B-3FF075991412}" type="presParOf" srcId="{7FF3B696-1B07-4EDE-BDE6-69454E7D25D2}" destId="{77BCE901-0080-4296-80DA-A335403222B7}" srcOrd="1" destOrd="0" presId="urn:microsoft.com/office/officeart/2005/8/layout/list1"/>
    <dgm:cxn modelId="{61FE3112-FB4B-4638-91C5-DB3EC04EB970}" type="presParOf" srcId="{E8FE1ED5-98AE-4010-B94E-9AC2A68594A5}" destId="{9B422A8A-162A-48E8-8508-BE642319C01C}" srcOrd="5" destOrd="0" presId="urn:microsoft.com/office/officeart/2005/8/layout/list1"/>
    <dgm:cxn modelId="{E32CEDF2-2967-4535-A514-23ADB542D9FB}" type="presParOf" srcId="{E8FE1ED5-98AE-4010-B94E-9AC2A68594A5}" destId="{0510DBFE-D870-4657-A3D0-4C9BE44E7238}" srcOrd="6" destOrd="0" presId="urn:microsoft.com/office/officeart/2005/8/layout/list1"/>
    <dgm:cxn modelId="{095E2900-0A1E-46AD-9AC5-741F6AE9155C}" type="presParOf" srcId="{E8FE1ED5-98AE-4010-B94E-9AC2A68594A5}" destId="{7F680967-45BF-4392-9E00-042AFFA7D086}" srcOrd="7" destOrd="0" presId="urn:microsoft.com/office/officeart/2005/8/layout/list1"/>
    <dgm:cxn modelId="{899E0A7F-7313-414F-9E0E-A947D6AAB9E4}" type="presParOf" srcId="{E8FE1ED5-98AE-4010-B94E-9AC2A68594A5}" destId="{5E604861-4716-4893-B21E-88BF55BAF48D}" srcOrd="8" destOrd="0" presId="urn:microsoft.com/office/officeart/2005/8/layout/list1"/>
    <dgm:cxn modelId="{E4759AB8-0529-4F09-AF49-18BE0885962D}" type="presParOf" srcId="{5E604861-4716-4893-B21E-88BF55BAF48D}" destId="{18FE851B-CC7C-48C7-93C0-501114B1CE5A}" srcOrd="0" destOrd="0" presId="urn:microsoft.com/office/officeart/2005/8/layout/list1"/>
    <dgm:cxn modelId="{41C7839B-6D3B-4A0B-A007-1E08391EC957}" type="presParOf" srcId="{5E604861-4716-4893-B21E-88BF55BAF48D}" destId="{0CF3D325-4459-481B-83AB-D26D36AAF946}" srcOrd="1" destOrd="0" presId="urn:microsoft.com/office/officeart/2005/8/layout/list1"/>
    <dgm:cxn modelId="{168BAFC0-CA8C-4B8E-89A5-26E9A6121C7C}" type="presParOf" srcId="{E8FE1ED5-98AE-4010-B94E-9AC2A68594A5}" destId="{5B9A709A-F6B1-49DA-95F3-B144EB8F82B5}" srcOrd="9" destOrd="0" presId="urn:microsoft.com/office/officeart/2005/8/layout/list1"/>
    <dgm:cxn modelId="{FBDE31C9-E33F-4D19-BB27-4F260AFB7AD8}" type="presParOf" srcId="{E8FE1ED5-98AE-4010-B94E-9AC2A68594A5}" destId="{0BA66C95-35CB-4C69-8A84-938F6E4EB67B}" srcOrd="10" destOrd="0" presId="urn:microsoft.com/office/officeart/2005/8/layout/list1"/>
    <dgm:cxn modelId="{3B8351BB-EF66-49F9-82E2-B0D4E09528DC}" type="presParOf" srcId="{E8FE1ED5-98AE-4010-B94E-9AC2A68594A5}" destId="{5C200EDB-D164-4E1F-A6AB-B150AE0D1910}" srcOrd="11" destOrd="0" presId="urn:microsoft.com/office/officeart/2005/8/layout/list1"/>
    <dgm:cxn modelId="{C6401292-3503-475D-A290-FBDFBEF3B1A8}" type="presParOf" srcId="{E8FE1ED5-98AE-4010-B94E-9AC2A68594A5}" destId="{5C40AD30-B4F6-48F9-9053-F9F8F2C2BD53}" srcOrd="12" destOrd="0" presId="urn:microsoft.com/office/officeart/2005/8/layout/list1"/>
    <dgm:cxn modelId="{7D894674-C12B-4923-A5C7-9AF67E5E9D34}" type="presParOf" srcId="{5C40AD30-B4F6-48F9-9053-F9F8F2C2BD53}" destId="{1A856725-3895-44F2-9687-7351E0C370F5}" srcOrd="0" destOrd="0" presId="urn:microsoft.com/office/officeart/2005/8/layout/list1"/>
    <dgm:cxn modelId="{85B31436-CE04-414B-9793-6645B56B7CC2}" type="presParOf" srcId="{5C40AD30-B4F6-48F9-9053-F9F8F2C2BD53}" destId="{9EFB0BD6-DA76-418E-9CFD-7E7EB3E3B782}" srcOrd="1" destOrd="0" presId="urn:microsoft.com/office/officeart/2005/8/layout/list1"/>
    <dgm:cxn modelId="{9FA6ED69-30A2-47D2-B52D-2252133C56C6}" type="presParOf" srcId="{E8FE1ED5-98AE-4010-B94E-9AC2A68594A5}" destId="{0A16B435-F592-4429-B1B0-4228ABC3B939}" srcOrd="13" destOrd="0" presId="urn:microsoft.com/office/officeart/2005/8/layout/list1"/>
    <dgm:cxn modelId="{766DAB7E-BA2D-4455-9FFB-70EE582B4851}" type="presParOf" srcId="{E8FE1ED5-98AE-4010-B94E-9AC2A68594A5}" destId="{1337C3F5-04F4-4750-99B6-46490C72173E}" srcOrd="14" destOrd="0" presId="urn:microsoft.com/office/officeart/2005/8/layout/list1"/>
    <dgm:cxn modelId="{FB7851AE-C2C5-446D-8A38-1378FBB721CA}" type="presParOf" srcId="{E8FE1ED5-98AE-4010-B94E-9AC2A68594A5}" destId="{FE38CAF6-6AD3-4F1C-8444-4A8783A3BE6C}" srcOrd="15" destOrd="0" presId="urn:microsoft.com/office/officeart/2005/8/layout/list1"/>
    <dgm:cxn modelId="{23FBAE22-EF51-4091-95A4-32191812AF5E}" type="presParOf" srcId="{E8FE1ED5-98AE-4010-B94E-9AC2A68594A5}" destId="{CFD3C1BB-436A-445A-8D5A-BA19ED0E8D21}" srcOrd="16" destOrd="0" presId="urn:microsoft.com/office/officeart/2005/8/layout/list1"/>
    <dgm:cxn modelId="{106F7B8D-193C-4522-99CE-7B17DC7A26A9}" type="presParOf" srcId="{CFD3C1BB-436A-445A-8D5A-BA19ED0E8D21}" destId="{B55EBB8D-D90F-4668-8A25-2F369D86467E}" srcOrd="0" destOrd="0" presId="urn:microsoft.com/office/officeart/2005/8/layout/list1"/>
    <dgm:cxn modelId="{AA9D4A29-DA57-4E31-A405-16D3E4DCCAB0}" type="presParOf" srcId="{CFD3C1BB-436A-445A-8D5A-BA19ED0E8D21}" destId="{1C5F6AFB-5980-466A-B2D7-3FF84C82A544}" srcOrd="1" destOrd="0" presId="urn:microsoft.com/office/officeart/2005/8/layout/list1"/>
    <dgm:cxn modelId="{185245C5-3C8D-408C-B2FE-3D786CAF58F4}" type="presParOf" srcId="{E8FE1ED5-98AE-4010-B94E-9AC2A68594A5}" destId="{05640B52-0983-4167-8654-D1F20D410525}" srcOrd="17" destOrd="0" presId="urn:microsoft.com/office/officeart/2005/8/layout/list1"/>
    <dgm:cxn modelId="{62FDCF27-685D-4A98-AD3D-A716E9B655DD}" type="presParOf" srcId="{E8FE1ED5-98AE-4010-B94E-9AC2A68594A5}" destId="{B68ADADC-1A6A-443F-832D-96E8DA1774BF}"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600" b="1" dirty="0"/>
            <a:t>Best Case Szenario</a:t>
          </a:r>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dgm:spPr/>
      <dgm:t>
        <a:bodyPr/>
        <a:lstStyle/>
        <a:p>
          <a:pPr marL="0" indent="0">
            <a:buNone/>
          </a:pPr>
          <a:r>
            <a:rPr lang="de-DE" dirty="0"/>
            <a:t>Was passiert, wenn Ihr Umsatz die Erwartungen übertrifft? Planen Sie für zusätzlichen Lagerbestand, mehr Personal oder höhere Produktionskapazitäten</a:t>
          </a:r>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600" b="1" dirty="0"/>
            <a:t>Wahrscheinlichstes Szenario</a:t>
          </a:r>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de-DE" dirty="0"/>
            <a:t>Entwickeln Sie Ihren Finanzplanung auf Basis realistischer Prognosen, bleiben Sie aber flexibel, um sich an andere Szenarien anzupassen. </a:t>
          </a:r>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B2AA7364-93AC-42B2-AC66-744FBE2CEFCE}">
      <dgm:prSet phldrT="[Text]" custT="1"/>
      <dgm:spPr/>
      <dgm:t>
        <a:bodyPr/>
        <a:lstStyle/>
        <a:p>
          <a:pPr marL="0" indent="0">
            <a:buNone/>
          </a:pPr>
          <a:r>
            <a:rPr lang="de-DE" sz="2600" b="1" dirty="0" err="1"/>
            <a:t>Worst</a:t>
          </a:r>
          <a:r>
            <a:rPr lang="de-DE" sz="2600" b="1" dirty="0"/>
            <a:t> Case Szenario</a:t>
          </a:r>
        </a:p>
      </dgm:t>
    </dgm:pt>
    <dgm:pt modelId="{388B0E5E-8BAF-4115-9690-47291E0A8E1C}" type="parTrans" cxnId="{7345341C-A280-45F6-AA0D-6EC3FD0355AF}">
      <dgm:prSet/>
      <dgm:spPr/>
      <dgm:t>
        <a:bodyPr/>
        <a:lstStyle/>
        <a:p>
          <a:endParaRPr lang="de-DE"/>
        </a:p>
      </dgm:t>
    </dgm:pt>
    <dgm:pt modelId="{BE76620B-3004-45A3-A9B7-C75C7DAD0572}" type="sibTrans" cxnId="{7345341C-A280-45F6-AA0D-6EC3FD0355AF}">
      <dgm:prSet/>
      <dgm:spPr/>
      <dgm:t>
        <a:bodyPr/>
        <a:lstStyle/>
        <a:p>
          <a:endParaRPr lang="de-DE"/>
        </a:p>
      </dgm:t>
    </dgm:pt>
    <dgm:pt modelId="{934B80F9-3F45-4AA8-A5DF-3868D3C444B3}">
      <dgm:prSet/>
      <dgm:spPr/>
      <dgm:t>
        <a:bodyPr/>
        <a:lstStyle/>
        <a:p>
          <a:pPr marL="0" indent="0">
            <a:buNone/>
          </a:pPr>
          <a:r>
            <a:rPr lang="de-DE" dirty="0"/>
            <a:t>Was tun, wenn der Umsatz hinter den Erwartungen bleibt oder die Kosten steigen? Identifizieren Sie Einsparpotenziale und alternative Einnahmequellen. </a:t>
          </a:r>
        </a:p>
      </dgm:t>
    </dgm:pt>
    <dgm:pt modelId="{212FD028-3C23-4DBE-ADAB-85F47D1A0B87}" type="parTrans" cxnId="{9C87C970-9F5E-4390-AB6F-3EEDE88C644F}">
      <dgm:prSet/>
      <dgm:spPr/>
      <dgm:t>
        <a:bodyPr/>
        <a:lstStyle/>
        <a:p>
          <a:endParaRPr lang="de-DE"/>
        </a:p>
      </dgm:t>
    </dgm:pt>
    <dgm:pt modelId="{FC8918DA-A256-4593-9F1E-26D348F8DD8A}" type="sibTrans" cxnId="{9C87C970-9F5E-4390-AB6F-3EEDE88C644F}">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custLinFactNeighborX="-10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custLinFactNeighborX="-10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1620B611-A57C-451D-A1C7-C694BB11C177}" type="pres">
      <dgm:prSet presAssocID="{ACFD1C88-2AC7-4ED7-B2F3-C13E80D356B9}" presName="space" presStyleCnt="0"/>
      <dgm:spPr/>
    </dgm:pt>
    <dgm:pt modelId="{EF5995AC-BA1D-4CEB-8288-154B4178D7A5}" type="pres">
      <dgm:prSet presAssocID="{B2AA7364-93AC-42B2-AC66-744FBE2CEFCE}" presName="composite" presStyleCnt="0"/>
      <dgm:spPr/>
    </dgm:pt>
    <dgm:pt modelId="{8AEE7BCB-4023-4D8E-ADA3-8D588D19D5C3}" type="pres">
      <dgm:prSet presAssocID="{B2AA7364-93AC-42B2-AC66-744FBE2CEFCE}" presName="parTx" presStyleLbl="alignNode1" presStyleIdx="2" presStyleCnt="3">
        <dgm:presLayoutVars>
          <dgm:chMax val="0"/>
          <dgm:chPref val="0"/>
          <dgm:bulletEnabled val="1"/>
        </dgm:presLayoutVars>
      </dgm:prSet>
      <dgm:spPr/>
    </dgm:pt>
    <dgm:pt modelId="{D39B2975-38CD-4CEA-959C-B2CE94662102}" type="pres">
      <dgm:prSet presAssocID="{B2AA7364-93AC-42B2-AC66-744FBE2CEFCE}"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7345341C-A280-45F6-AA0D-6EC3FD0355AF}" srcId="{F4223291-334B-4F40-BB2E-1D06F97F54C3}" destId="{B2AA7364-93AC-42B2-AC66-744FBE2CEFCE}" srcOrd="2" destOrd="0" parTransId="{388B0E5E-8BAF-4115-9690-47291E0A8E1C}" sibTransId="{BE76620B-3004-45A3-A9B7-C75C7DAD0572}"/>
    <dgm:cxn modelId="{DC372031-C253-4DC9-94CC-0C705670F5BA}" type="presOf" srcId="{3A81E653-BDB4-439F-8558-A1744ED182CD}" destId="{A4209023-4C65-436A-BD0C-A862B4AF7D9D}" srcOrd="0" destOrd="0" presId="urn:microsoft.com/office/officeart/2005/8/layout/hList1"/>
    <dgm:cxn modelId="{820B3864-83DF-4523-BF3D-216844437C6A}" type="presOf" srcId="{934B80F9-3F45-4AA8-A5DF-3868D3C444B3}" destId="{D39B2975-38CD-4CEA-959C-B2CE94662102}" srcOrd="0" destOrd="0" presId="urn:microsoft.com/office/officeart/2005/8/layout/hList1"/>
    <dgm:cxn modelId="{9C87C970-9F5E-4390-AB6F-3EEDE88C644F}" srcId="{B2AA7364-93AC-42B2-AC66-744FBE2CEFCE}" destId="{934B80F9-3F45-4AA8-A5DF-3868D3C444B3}" srcOrd="0" destOrd="0" parTransId="{212FD028-3C23-4DBE-ADAB-85F47D1A0B87}" sibTransId="{FC8918DA-A256-4593-9F1E-26D348F8DD8A}"/>
    <dgm:cxn modelId="{0815C393-0170-4DD0-901F-B6B4EEE25D92}" type="presOf" srcId="{B2AA7364-93AC-42B2-AC66-744FBE2CEFCE}" destId="{8AEE7BCB-4023-4D8E-ADA3-8D588D19D5C3}" srcOrd="0" destOrd="0" presId="urn:microsoft.com/office/officeart/2005/8/layout/hList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CFD3D994-5923-451E-936C-7A8E05A043E2}" type="presParOf" srcId="{3AC9FD12-9EB0-400C-AA22-0B430032B668}" destId="{1620B611-A57C-451D-A1C7-C694BB11C177}" srcOrd="3" destOrd="0" presId="urn:microsoft.com/office/officeart/2005/8/layout/hList1"/>
    <dgm:cxn modelId="{C2177085-2D6D-4C78-85CA-AA38F7326D70}" type="presParOf" srcId="{3AC9FD12-9EB0-400C-AA22-0B430032B668}" destId="{EF5995AC-BA1D-4CEB-8288-154B4178D7A5}" srcOrd="4" destOrd="0" presId="urn:microsoft.com/office/officeart/2005/8/layout/hList1"/>
    <dgm:cxn modelId="{E664540C-E0F2-4FB6-ABF9-C589540BD8B8}" type="presParOf" srcId="{EF5995AC-BA1D-4CEB-8288-154B4178D7A5}" destId="{8AEE7BCB-4023-4D8E-ADA3-8D588D19D5C3}" srcOrd="0" destOrd="0" presId="urn:microsoft.com/office/officeart/2005/8/layout/hList1"/>
    <dgm:cxn modelId="{C43AD366-70FF-4690-8512-32394748E16F}" type="presParOf" srcId="{EF5995AC-BA1D-4CEB-8288-154B4178D7A5}" destId="{D39B2975-38CD-4CEA-959C-B2CE946621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086F760-137D-41A4-B618-D2D71D706ECE}"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de-DE"/>
        </a:p>
      </dgm:t>
    </dgm:pt>
    <dgm:pt modelId="{60F45C68-2BF1-4650-AC3E-924B1407DEF2}">
      <dgm:prSet phldrT="[Text]" custT="1"/>
      <dgm:spPr/>
      <dgm:t>
        <a:bodyPr/>
        <a:lstStyle/>
        <a:p>
          <a:r>
            <a:rPr lang="de-DE" sz="1400" b="1" dirty="0">
              <a:solidFill>
                <a:srgbClr val="20376B"/>
              </a:solidFill>
            </a:rPr>
            <a:t>Fördermittel:   </a:t>
          </a:r>
          <a:r>
            <a:rPr lang="de-DE" sz="1400" dirty="0">
              <a:solidFill>
                <a:srgbClr val="20376B"/>
              </a:solidFill>
            </a:rPr>
            <a:t>Nicht rückzahlbare Mittel von Regierungen oder Organisationen, die oft bestimmte Unternehmen oder Personen fördern (z.B. Unternehmen von Minderheiten, nachhaltige Produkte, etc.)</a:t>
          </a:r>
        </a:p>
      </dgm:t>
    </dgm:pt>
    <dgm:pt modelId="{D65C419B-ABC1-48B1-AD61-82D3BF20B011}" type="parTrans" cxnId="{AF86CB1E-F9CC-45C3-BB92-6E94519604F1}">
      <dgm:prSet/>
      <dgm:spPr/>
      <dgm:t>
        <a:bodyPr/>
        <a:lstStyle/>
        <a:p>
          <a:endParaRPr lang="de-DE"/>
        </a:p>
      </dgm:t>
    </dgm:pt>
    <dgm:pt modelId="{5A68F9AE-7A10-4B06-831E-0E0AB6873F65}" type="sibTrans" cxnId="{AF86CB1E-F9CC-45C3-BB92-6E94519604F1}">
      <dgm:prSet/>
      <dgm:spPr/>
      <dgm:t>
        <a:bodyPr/>
        <a:lstStyle/>
        <a:p>
          <a:endParaRPr lang="de-DE"/>
        </a:p>
      </dgm:t>
    </dgm:pt>
    <dgm:pt modelId="{B70C87C5-A6A2-48F9-8CAF-97DC8256BC80}">
      <dgm:prSet phldrT="[Text]" custT="1"/>
      <dgm:spPr/>
      <dgm:t>
        <a:bodyPr/>
        <a:lstStyle/>
        <a:p>
          <a:r>
            <a:rPr lang="de-DE" sz="1400" b="1" dirty="0">
              <a:solidFill>
                <a:srgbClr val="20376B"/>
              </a:solidFill>
            </a:rPr>
            <a:t>Mikrokredite:  </a:t>
          </a:r>
          <a:r>
            <a:rPr lang="de-DE" sz="1400" dirty="0">
              <a:solidFill>
                <a:srgbClr val="20376B"/>
              </a:solidFill>
            </a:rPr>
            <a:t>Kleine Kredite, die für Start-Ups oder Unternehmen in der Frühphase gedacht sind, die keinen Zugang zu traditionellen Bankkrediten haben. </a:t>
          </a:r>
        </a:p>
      </dgm:t>
    </dgm:pt>
    <dgm:pt modelId="{66EA6026-5C34-4537-BF39-51205D6432C6}" type="parTrans" cxnId="{58F91D04-6391-475D-A744-C3DC22C61ED7}">
      <dgm:prSet/>
      <dgm:spPr/>
      <dgm:t>
        <a:bodyPr/>
        <a:lstStyle/>
        <a:p>
          <a:endParaRPr lang="de-DE"/>
        </a:p>
      </dgm:t>
    </dgm:pt>
    <dgm:pt modelId="{72FEFDB8-F826-4804-80E3-3EF615B5FADA}" type="sibTrans" cxnId="{58F91D04-6391-475D-A744-C3DC22C61ED7}">
      <dgm:prSet/>
      <dgm:spPr/>
      <dgm:t>
        <a:bodyPr/>
        <a:lstStyle/>
        <a:p>
          <a:endParaRPr lang="de-DE"/>
        </a:p>
      </dgm:t>
    </dgm:pt>
    <dgm:pt modelId="{90048E02-D336-4332-AE85-0687978B6595}">
      <dgm:prSet phldrT="[Text]" custT="1"/>
      <dgm:spPr/>
      <dgm:t>
        <a:bodyPr/>
        <a:lstStyle/>
        <a:p>
          <a:r>
            <a:rPr lang="de-DE" sz="1400" b="1" dirty="0">
              <a:solidFill>
                <a:srgbClr val="20376B"/>
              </a:solidFill>
            </a:rPr>
            <a:t>Crowdfunding:  </a:t>
          </a:r>
          <a:r>
            <a:rPr lang="de-DE" sz="1400" dirty="0">
              <a:solidFill>
                <a:srgbClr val="20376B"/>
              </a:solidFill>
            </a:rPr>
            <a:t>Kapitalbeschaffung durch viele kleine Beiträge von Einzelpersonen über Plattformen wie Kickstarter oder GoFundMe.</a:t>
          </a:r>
        </a:p>
      </dgm:t>
    </dgm:pt>
    <dgm:pt modelId="{BB873574-9129-4C62-A75D-34A40550DE1F}" type="parTrans" cxnId="{5A4EDAF2-D74B-4413-A649-A70CE634DB79}">
      <dgm:prSet/>
      <dgm:spPr/>
      <dgm:t>
        <a:bodyPr/>
        <a:lstStyle/>
        <a:p>
          <a:endParaRPr lang="de-DE"/>
        </a:p>
      </dgm:t>
    </dgm:pt>
    <dgm:pt modelId="{25E7CB50-865E-4E1B-A2BC-1BB7BB5828E7}" type="sibTrans" cxnId="{5A4EDAF2-D74B-4413-A649-A70CE634DB79}">
      <dgm:prSet/>
      <dgm:spPr/>
      <dgm:t>
        <a:bodyPr/>
        <a:lstStyle/>
        <a:p>
          <a:endParaRPr lang="de-DE"/>
        </a:p>
      </dgm:t>
    </dgm:pt>
    <dgm:pt modelId="{8682A048-E647-496D-B985-68C118A025CE}">
      <dgm:prSet phldrT="[Text]" custT="1"/>
      <dgm:spPr/>
      <dgm:t>
        <a:bodyPr/>
        <a:lstStyle/>
        <a:p>
          <a:r>
            <a:rPr lang="de-DE" sz="1400" b="1" dirty="0">
              <a:solidFill>
                <a:srgbClr val="20376B"/>
              </a:solidFill>
            </a:rPr>
            <a:t>Venture Capital (VC) / Risikokapital</a:t>
          </a:r>
          <a:r>
            <a:rPr lang="de-DE" sz="1400" dirty="0">
              <a:solidFill>
                <a:srgbClr val="20376B"/>
              </a:solidFill>
            </a:rPr>
            <a:t>: Eigenkapitalbasierte Finanzierung, bei der Investor*innen Anteile am Unternehmen erhalten, typischerweise für schnell wachsende Unternehmen. </a:t>
          </a:r>
        </a:p>
      </dgm:t>
    </dgm:pt>
    <dgm:pt modelId="{F579FBB6-BB2A-4594-A995-630DD7E46549}" type="parTrans" cxnId="{60527DD4-7AFE-4F25-A279-24D3597B40DD}">
      <dgm:prSet/>
      <dgm:spPr/>
      <dgm:t>
        <a:bodyPr/>
        <a:lstStyle/>
        <a:p>
          <a:endParaRPr lang="de-DE"/>
        </a:p>
      </dgm:t>
    </dgm:pt>
    <dgm:pt modelId="{F5A0159F-8691-4E34-AA2C-CE6AA3987D56}" type="sibTrans" cxnId="{60527DD4-7AFE-4F25-A279-24D3597B40DD}">
      <dgm:prSet/>
      <dgm:spPr/>
      <dgm:t>
        <a:bodyPr/>
        <a:lstStyle/>
        <a:p>
          <a:endParaRPr lang="de-DE"/>
        </a:p>
      </dgm:t>
    </dgm:pt>
    <dgm:pt modelId="{E8FE1ED5-98AE-4010-B94E-9AC2A68594A5}" type="pres">
      <dgm:prSet presAssocID="{D086F760-137D-41A4-B618-D2D71D706ECE}" presName="linear" presStyleCnt="0">
        <dgm:presLayoutVars>
          <dgm:dir/>
          <dgm:animLvl val="lvl"/>
          <dgm:resizeHandles val="exact"/>
        </dgm:presLayoutVars>
      </dgm:prSet>
      <dgm:spPr/>
    </dgm:pt>
    <dgm:pt modelId="{CBC35D3F-1CB7-48CE-BDC6-2DFD22FD70DD}" type="pres">
      <dgm:prSet presAssocID="{60F45C68-2BF1-4650-AC3E-924B1407DEF2}" presName="parentLin" presStyleCnt="0"/>
      <dgm:spPr/>
    </dgm:pt>
    <dgm:pt modelId="{900B54AB-9921-4AFD-87B3-58EF81A5B6F3}" type="pres">
      <dgm:prSet presAssocID="{60F45C68-2BF1-4650-AC3E-924B1407DEF2}" presName="parentLeftMargin" presStyleLbl="node1" presStyleIdx="0" presStyleCnt="4"/>
      <dgm:spPr/>
    </dgm:pt>
    <dgm:pt modelId="{2E7D2BCB-884E-4E68-8918-4041975A0C3A}" type="pres">
      <dgm:prSet presAssocID="{60F45C68-2BF1-4650-AC3E-924B1407DEF2}" presName="parentText" presStyleLbl="node1" presStyleIdx="0" presStyleCnt="4" custScaleX="111562" custScaleY="147428">
        <dgm:presLayoutVars>
          <dgm:chMax val="0"/>
          <dgm:bulletEnabled val="1"/>
        </dgm:presLayoutVars>
      </dgm:prSet>
      <dgm:spPr/>
    </dgm:pt>
    <dgm:pt modelId="{7F5179F0-4430-4FDE-8FA4-61830E045124}" type="pres">
      <dgm:prSet presAssocID="{60F45C68-2BF1-4650-AC3E-924B1407DEF2}" presName="negativeSpace" presStyleCnt="0"/>
      <dgm:spPr/>
    </dgm:pt>
    <dgm:pt modelId="{3F4A65BD-1826-4202-ACC0-11EDC9451E3F}" type="pres">
      <dgm:prSet presAssocID="{60F45C68-2BF1-4650-AC3E-924B1407DEF2}" presName="childText" presStyleLbl="conFgAcc1" presStyleIdx="0" presStyleCnt="4">
        <dgm:presLayoutVars>
          <dgm:bulletEnabled val="1"/>
        </dgm:presLayoutVars>
      </dgm:prSet>
      <dgm:spPr/>
    </dgm:pt>
    <dgm:pt modelId="{51BE72FD-91C3-4BB4-B624-CFE19436B89F}" type="pres">
      <dgm:prSet presAssocID="{5A68F9AE-7A10-4B06-831E-0E0AB6873F65}" presName="spaceBetweenRectangles" presStyleCnt="0"/>
      <dgm:spPr/>
    </dgm:pt>
    <dgm:pt modelId="{7FF3B696-1B07-4EDE-BDE6-69454E7D25D2}" type="pres">
      <dgm:prSet presAssocID="{B70C87C5-A6A2-48F9-8CAF-97DC8256BC80}" presName="parentLin" presStyleCnt="0"/>
      <dgm:spPr/>
    </dgm:pt>
    <dgm:pt modelId="{041A0B8C-BC13-469B-B412-6DAF13A8C772}" type="pres">
      <dgm:prSet presAssocID="{B70C87C5-A6A2-48F9-8CAF-97DC8256BC80}" presName="parentLeftMargin" presStyleLbl="node1" presStyleIdx="0" presStyleCnt="4"/>
      <dgm:spPr/>
    </dgm:pt>
    <dgm:pt modelId="{77BCE901-0080-4296-80DA-A335403222B7}" type="pres">
      <dgm:prSet presAssocID="{B70C87C5-A6A2-48F9-8CAF-97DC8256BC80}" presName="parentText" presStyleLbl="node1" presStyleIdx="1" presStyleCnt="4" custScaleX="112073" custScaleY="145818">
        <dgm:presLayoutVars>
          <dgm:chMax val="0"/>
          <dgm:bulletEnabled val="1"/>
        </dgm:presLayoutVars>
      </dgm:prSet>
      <dgm:spPr/>
    </dgm:pt>
    <dgm:pt modelId="{9B422A8A-162A-48E8-8508-BE642319C01C}" type="pres">
      <dgm:prSet presAssocID="{B70C87C5-A6A2-48F9-8CAF-97DC8256BC80}" presName="negativeSpace" presStyleCnt="0"/>
      <dgm:spPr/>
    </dgm:pt>
    <dgm:pt modelId="{0510DBFE-D870-4657-A3D0-4C9BE44E7238}" type="pres">
      <dgm:prSet presAssocID="{B70C87C5-A6A2-48F9-8CAF-97DC8256BC80}" presName="childText" presStyleLbl="conFgAcc1" presStyleIdx="1" presStyleCnt="4">
        <dgm:presLayoutVars>
          <dgm:bulletEnabled val="1"/>
        </dgm:presLayoutVars>
      </dgm:prSet>
      <dgm:spPr/>
    </dgm:pt>
    <dgm:pt modelId="{7F680967-45BF-4392-9E00-042AFFA7D086}" type="pres">
      <dgm:prSet presAssocID="{72FEFDB8-F826-4804-80E3-3EF615B5FADA}" presName="spaceBetweenRectangles" presStyleCnt="0"/>
      <dgm:spPr/>
    </dgm:pt>
    <dgm:pt modelId="{5E604861-4716-4893-B21E-88BF55BAF48D}" type="pres">
      <dgm:prSet presAssocID="{90048E02-D336-4332-AE85-0687978B6595}" presName="parentLin" presStyleCnt="0"/>
      <dgm:spPr/>
    </dgm:pt>
    <dgm:pt modelId="{18FE851B-CC7C-48C7-93C0-501114B1CE5A}" type="pres">
      <dgm:prSet presAssocID="{90048E02-D336-4332-AE85-0687978B6595}" presName="parentLeftMargin" presStyleLbl="node1" presStyleIdx="1" presStyleCnt="4"/>
      <dgm:spPr/>
    </dgm:pt>
    <dgm:pt modelId="{0CF3D325-4459-481B-83AB-D26D36AAF946}" type="pres">
      <dgm:prSet presAssocID="{90048E02-D336-4332-AE85-0687978B6595}" presName="parentText" presStyleLbl="node1" presStyleIdx="2" presStyleCnt="4" custScaleX="112341" custScaleY="148355">
        <dgm:presLayoutVars>
          <dgm:chMax val="0"/>
          <dgm:bulletEnabled val="1"/>
        </dgm:presLayoutVars>
      </dgm:prSet>
      <dgm:spPr/>
    </dgm:pt>
    <dgm:pt modelId="{5B9A709A-F6B1-49DA-95F3-B144EB8F82B5}" type="pres">
      <dgm:prSet presAssocID="{90048E02-D336-4332-AE85-0687978B6595}" presName="negativeSpace" presStyleCnt="0"/>
      <dgm:spPr/>
    </dgm:pt>
    <dgm:pt modelId="{0BA66C95-35CB-4C69-8A84-938F6E4EB67B}" type="pres">
      <dgm:prSet presAssocID="{90048E02-D336-4332-AE85-0687978B6595}" presName="childText" presStyleLbl="conFgAcc1" presStyleIdx="2" presStyleCnt="4">
        <dgm:presLayoutVars>
          <dgm:bulletEnabled val="1"/>
        </dgm:presLayoutVars>
      </dgm:prSet>
      <dgm:spPr/>
    </dgm:pt>
    <dgm:pt modelId="{525FB4F9-0685-4D76-8C62-3FE6FFDFE2C5}" type="pres">
      <dgm:prSet presAssocID="{25E7CB50-865E-4E1B-A2BC-1BB7BB5828E7}" presName="spaceBetweenRectangles" presStyleCnt="0"/>
      <dgm:spPr/>
    </dgm:pt>
    <dgm:pt modelId="{4170A637-9E63-4FD7-9111-3032FBA10BDD}" type="pres">
      <dgm:prSet presAssocID="{8682A048-E647-496D-B985-68C118A025CE}" presName="parentLin" presStyleCnt="0"/>
      <dgm:spPr/>
    </dgm:pt>
    <dgm:pt modelId="{F5850083-2890-4C66-812B-01A2175337D7}" type="pres">
      <dgm:prSet presAssocID="{8682A048-E647-496D-B985-68C118A025CE}" presName="parentLeftMargin" presStyleLbl="node1" presStyleIdx="2" presStyleCnt="4"/>
      <dgm:spPr/>
    </dgm:pt>
    <dgm:pt modelId="{1F601E5F-F257-421A-A0A7-7CBE164B747F}" type="pres">
      <dgm:prSet presAssocID="{8682A048-E647-496D-B985-68C118A025CE}" presName="parentText" presStyleLbl="node1" presStyleIdx="3" presStyleCnt="4" custScaleX="114019" custScaleY="148370">
        <dgm:presLayoutVars>
          <dgm:chMax val="0"/>
          <dgm:bulletEnabled val="1"/>
        </dgm:presLayoutVars>
      </dgm:prSet>
      <dgm:spPr/>
    </dgm:pt>
    <dgm:pt modelId="{B4F07305-372E-4845-ADA5-E292322F2E67}" type="pres">
      <dgm:prSet presAssocID="{8682A048-E647-496D-B985-68C118A025CE}" presName="negativeSpace" presStyleCnt="0"/>
      <dgm:spPr/>
    </dgm:pt>
    <dgm:pt modelId="{D1B691CB-45A7-4DD3-91E9-AB7A17527401}" type="pres">
      <dgm:prSet presAssocID="{8682A048-E647-496D-B985-68C118A025CE}" presName="childText" presStyleLbl="conFgAcc1" presStyleIdx="3" presStyleCnt="4" custLinFactNeighborY="2664">
        <dgm:presLayoutVars>
          <dgm:bulletEnabled val="1"/>
        </dgm:presLayoutVars>
      </dgm:prSet>
      <dgm:spPr/>
    </dgm:pt>
  </dgm:ptLst>
  <dgm:cxnLst>
    <dgm:cxn modelId="{58F91D04-6391-475D-A744-C3DC22C61ED7}" srcId="{D086F760-137D-41A4-B618-D2D71D706ECE}" destId="{B70C87C5-A6A2-48F9-8CAF-97DC8256BC80}" srcOrd="1" destOrd="0" parTransId="{66EA6026-5C34-4537-BF39-51205D6432C6}" sibTransId="{72FEFDB8-F826-4804-80E3-3EF615B5FADA}"/>
    <dgm:cxn modelId="{F955451A-FBE5-4319-8732-D237DF36A6CE}" type="presOf" srcId="{90048E02-D336-4332-AE85-0687978B6595}" destId="{0CF3D325-4459-481B-83AB-D26D36AAF946}" srcOrd="1" destOrd="0" presId="urn:microsoft.com/office/officeart/2005/8/layout/list1"/>
    <dgm:cxn modelId="{AF86CB1E-F9CC-45C3-BB92-6E94519604F1}" srcId="{D086F760-137D-41A4-B618-D2D71D706ECE}" destId="{60F45C68-2BF1-4650-AC3E-924B1407DEF2}" srcOrd="0" destOrd="0" parTransId="{D65C419B-ABC1-48B1-AD61-82D3BF20B011}" sibTransId="{5A68F9AE-7A10-4B06-831E-0E0AB6873F65}"/>
    <dgm:cxn modelId="{093CD720-5034-47E5-B142-A6216EEB1FBB}" type="presOf" srcId="{90048E02-D336-4332-AE85-0687978B6595}" destId="{18FE851B-CC7C-48C7-93C0-501114B1CE5A}" srcOrd="0" destOrd="0" presId="urn:microsoft.com/office/officeart/2005/8/layout/list1"/>
    <dgm:cxn modelId="{0EA4EE24-B8F1-4F45-8405-7C7902F833FB}" type="presOf" srcId="{D086F760-137D-41A4-B618-D2D71D706ECE}" destId="{E8FE1ED5-98AE-4010-B94E-9AC2A68594A5}" srcOrd="0" destOrd="0" presId="urn:microsoft.com/office/officeart/2005/8/layout/list1"/>
    <dgm:cxn modelId="{CD4DF52C-4204-4263-91E8-F60B0644BB8C}" type="presOf" srcId="{8682A048-E647-496D-B985-68C118A025CE}" destId="{F5850083-2890-4C66-812B-01A2175337D7}" srcOrd="0" destOrd="0" presId="urn:microsoft.com/office/officeart/2005/8/layout/list1"/>
    <dgm:cxn modelId="{D802A64D-AA12-46FF-A0EA-6DC84A247551}" type="presOf" srcId="{8682A048-E647-496D-B985-68C118A025CE}" destId="{1F601E5F-F257-421A-A0A7-7CBE164B747F}" srcOrd="1" destOrd="0" presId="urn:microsoft.com/office/officeart/2005/8/layout/list1"/>
    <dgm:cxn modelId="{53447A75-2666-49D4-81DF-CB44447E2529}" type="presOf" srcId="{B70C87C5-A6A2-48F9-8CAF-97DC8256BC80}" destId="{041A0B8C-BC13-469B-B412-6DAF13A8C772}" srcOrd="0" destOrd="0" presId="urn:microsoft.com/office/officeart/2005/8/layout/list1"/>
    <dgm:cxn modelId="{405AE68D-DF84-43F9-97D9-759957FC0847}" type="presOf" srcId="{60F45C68-2BF1-4650-AC3E-924B1407DEF2}" destId="{2E7D2BCB-884E-4E68-8918-4041975A0C3A}" srcOrd="1" destOrd="0" presId="urn:microsoft.com/office/officeart/2005/8/layout/list1"/>
    <dgm:cxn modelId="{3782BF95-2703-4BB1-9C18-3EF1351E7D1C}" type="presOf" srcId="{B70C87C5-A6A2-48F9-8CAF-97DC8256BC80}" destId="{77BCE901-0080-4296-80DA-A335403222B7}" srcOrd="1" destOrd="0" presId="urn:microsoft.com/office/officeart/2005/8/layout/list1"/>
    <dgm:cxn modelId="{60527DD4-7AFE-4F25-A279-24D3597B40DD}" srcId="{D086F760-137D-41A4-B618-D2D71D706ECE}" destId="{8682A048-E647-496D-B985-68C118A025CE}" srcOrd="3" destOrd="0" parTransId="{F579FBB6-BB2A-4594-A995-630DD7E46549}" sibTransId="{F5A0159F-8691-4E34-AA2C-CE6AA3987D56}"/>
    <dgm:cxn modelId="{99F508DD-F561-4C47-A724-C6F0A2F08D66}" type="presOf" srcId="{60F45C68-2BF1-4650-AC3E-924B1407DEF2}" destId="{900B54AB-9921-4AFD-87B3-58EF81A5B6F3}" srcOrd="0" destOrd="0" presId="urn:microsoft.com/office/officeart/2005/8/layout/list1"/>
    <dgm:cxn modelId="{5A4EDAF2-D74B-4413-A649-A70CE634DB79}" srcId="{D086F760-137D-41A4-B618-D2D71D706ECE}" destId="{90048E02-D336-4332-AE85-0687978B6595}" srcOrd="2" destOrd="0" parTransId="{BB873574-9129-4C62-A75D-34A40550DE1F}" sibTransId="{25E7CB50-865E-4E1B-A2BC-1BB7BB5828E7}"/>
    <dgm:cxn modelId="{B1C61DB9-59BB-42E9-BE75-088F350E6E5E}" type="presParOf" srcId="{E8FE1ED5-98AE-4010-B94E-9AC2A68594A5}" destId="{CBC35D3F-1CB7-48CE-BDC6-2DFD22FD70DD}" srcOrd="0" destOrd="0" presId="urn:microsoft.com/office/officeart/2005/8/layout/list1"/>
    <dgm:cxn modelId="{DFD0B330-3ABC-4ED7-83DA-B7B3D27BFEEB}" type="presParOf" srcId="{CBC35D3F-1CB7-48CE-BDC6-2DFD22FD70DD}" destId="{900B54AB-9921-4AFD-87B3-58EF81A5B6F3}" srcOrd="0" destOrd="0" presId="urn:microsoft.com/office/officeart/2005/8/layout/list1"/>
    <dgm:cxn modelId="{4AC0F723-1685-40C0-B46E-BE5E5A1124BD}" type="presParOf" srcId="{CBC35D3F-1CB7-48CE-BDC6-2DFD22FD70DD}" destId="{2E7D2BCB-884E-4E68-8918-4041975A0C3A}" srcOrd="1" destOrd="0" presId="urn:microsoft.com/office/officeart/2005/8/layout/list1"/>
    <dgm:cxn modelId="{2520DF5A-7D72-464B-BA74-156FFB98DE3A}" type="presParOf" srcId="{E8FE1ED5-98AE-4010-B94E-9AC2A68594A5}" destId="{7F5179F0-4430-4FDE-8FA4-61830E045124}" srcOrd="1" destOrd="0" presId="urn:microsoft.com/office/officeart/2005/8/layout/list1"/>
    <dgm:cxn modelId="{8274286E-FDA0-4AAA-801F-8890BA9EB58F}" type="presParOf" srcId="{E8FE1ED5-98AE-4010-B94E-9AC2A68594A5}" destId="{3F4A65BD-1826-4202-ACC0-11EDC9451E3F}" srcOrd="2" destOrd="0" presId="urn:microsoft.com/office/officeart/2005/8/layout/list1"/>
    <dgm:cxn modelId="{48483375-42AA-462F-A302-8BD871CB57FB}" type="presParOf" srcId="{E8FE1ED5-98AE-4010-B94E-9AC2A68594A5}" destId="{51BE72FD-91C3-4BB4-B624-CFE19436B89F}" srcOrd="3" destOrd="0" presId="urn:microsoft.com/office/officeart/2005/8/layout/list1"/>
    <dgm:cxn modelId="{2EEDE020-A998-47FE-B50A-AB07B5F0B5A1}" type="presParOf" srcId="{E8FE1ED5-98AE-4010-B94E-9AC2A68594A5}" destId="{7FF3B696-1B07-4EDE-BDE6-69454E7D25D2}" srcOrd="4" destOrd="0" presId="urn:microsoft.com/office/officeart/2005/8/layout/list1"/>
    <dgm:cxn modelId="{1F09B1DD-451A-4B2D-A8BF-EE7356D018FC}" type="presParOf" srcId="{7FF3B696-1B07-4EDE-BDE6-69454E7D25D2}" destId="{041A0B8C-BC13-469B-B412-6DAF13A8C772}" srcOrd="0" destOrd="0" presId="urn:microsoft.com/office/officeart/2005/8/layout/list1"/>
    <dgm:cxn modelId="{767A64FE-1500-4AD1-A71B-3FF075991412}" type="presParOf" srcId="{7FF3B696-1B07-4EDE-BDE6-69454E7D25D2}" destId="{77BCE901-0080-4296-80DA-A335403222B7}" srcOrd="1" destOrd="0" presId="urn:microsoft.com/office/officeart/2005/8/layout/list1"/>
    <dgm:cxn modelId="{61FE3112-FB4B-4638-91C5-DB3EC04EB970}" type="presParOf" srcId="{E8FE1ED5-98AE-4010-B94E-9AC2A68594A5}" destId="{9B422A8A-162A-48E8-8508-BE642319C01C}" srcOrd="5" destOrd="0" presId="urn:microsoft.com/office/officeart/2005/8/layout/list1"/>
    <dgm:cxn modelId="{E32CEDF2-2967-4535-A514-23ADB542D9FB}" type="presParOf" srcId="{E8FE1ED5-98AE-4010-B94E-9AC2A68594A5}" destId="{0510DBFE-D870-4657-A3D0-4C9BE44E7238}" srcOrd="6" destOrd="0" presId="urn:microsoft.com/office/officeart/2005/8/layout/list1"/>
    <dgm:cxn modelId="{095E2900-0A1E-46AD-9AC5-741F6AE9155C}" type="presParOf" srcId="{E8FE1ED5-98AE-4010-B94E-9AC2A68594A5}" destId="{7F680967-45BF-4392-9E00-042AFFA7D086}" srcOrd="7" destOrd="0" presId="urn:microsoft.com/office/officeart/2005/8/layout/list1"/>
    <dgm:cxn modelId="{899E0A7F-7313-414F-9E0E-A947D6AAB9E4}" type="presParOf" srcId="{E8FE1ED5-98AE-4010-B94E-9AC2A68594A5}" destId="{5E604861-4716-4893-B21E-88BF55BAF48D}" srcOrd="8" destOrd="0" presId="urn:microsoft.com/office/officeart/2005/8/layout/list1"/>
    <dgm:cxn modelId="{E4759AB8-0529-4F09-AF49-18BE0885962D}" type="presParOf" srcId="{5E604861-4716-4893-B21E-88BF55BAF48D}" destId="{18FE851B-CC7C-48C7-93C0-501114B1CE5A}" srcOrd="0" destOrd="0" presId="urn:microsoft.com/office/officeart/2005/8/layout/list1"/>
    <dgm:cxn modelId="{41C7839B-6D3B-4A0B-A007-1E08391EC957}" type="presParOf" srcId="{5E604861-4716-4893-B21E-88BF55BAF48D}" destId="{0CF3D325-4459-481B-83AB-D26D36AAF946}" srcOrd="1" destOrd="0" presId="urn:microsoft.com/office/officeart/2005/8/layout/list1"/>
    <dgm:cxn modelId="{168BAFC0-CA8C-4B8E-89A5-26E9A6121C7C}" type="presParOf" srcId="{E8FE1ED5-98AE-4010-B94E-9AC2A68594A5}" destId="{5B9A709A-F6B1-49DA-95F3-B144EB8F82B5}" srcOrd="9" destOrd="0" presId="urn:microsoft.com/office/officeart/2005/8/layout/list1"/>
    <dgm:cxn modelId="{FBDE31C9-E33F-4D19-BB27-4F260AFB7AD8}" type="presParOf" srcId="{E8FE1ED5-98AE-4010-B94E-9AC2A68594A5}" destId="{0BA66C95-35CB-4C69-8A84-938F6E4EB67B}" srcOrd="10" destOrd="0" presId="urn:microsoft.com/office/officeart/2005/8/layout/list1"/>
    <dgm:cxn modelId="{34159DC8-EBFC-48E4-9C7C-38EE282742C5}" type="presParOf" srcId="{E8FE1ED5-98AE-4010-B94E-9AC2A68594A5}" destId="{525FB4F9-0685-4D76-8C62-3FE6FFDFE2C5}" srcOrd="11" destOrd="0" presId="urn:microsoft.com/office/officeart/2005/8/layout/list1"/>
    <dgm:cxn modelId="{50D27462-119E-4E97-B631-3473E5B265E5}" type="presParOf" srcId="{E8FE1ED5-98AE-4010-B94E-9AC2A68594A5}" destId="{4170A637-9E63-4FD7-9111-3032FBA10BDD}" srcOrd="12" destOrd="0" presId="urn:microsoft.com/office/officeart/2005/8/layout/list1"/>
    <dgm:cxn modelId="{F01494A5-CF2D-409A-9EDC-ACA236ADB90E}" type="presParOf" srcId="{4170A637-9E63-4FD7-9111-3032FBA10BDD}" destId="{F5850083-2890-4C66-812B-01A2175337D7}" srcOrd="0" destOrd="0" presId="urn:microsoft.com/office/officeart/2005/8/layout/list1"/>
    <dgm:cxn modelId="{052B96BD-8FBB-40DC-A74F-9CF77782623F}" type="presParOf" srcId="{4170A637-9E63-4FD7-9111-3032FBA10BDD}" destId="{1F601E5F-F257-421A-A0A7-7CBE164B747F}" srcOrd="1" destOrd="0" presId="urn:microsoft.com/office/officeart/2005/8/layout/list1"/>
    <dgm:cxn modelId="{9E7EBB83-223B-4A40-B88C-85A664DFB034}" type="presParOf" srcId="{E8FE1ED5-98AE-4010-B94E-9AC2A68594A5}" destId="{B4F07305-372E-4845-ADA5-E292322F2E67}" srcOrd="13" destOrd="0" presId="urn:microsoft.com/office/officeart/2005/8/layout/list1"/>
    <dgm:cxn modelId="{49C2ADAD-F711-48A4-A198-032A8B88F0C9}" type="presParOf" srcId="{E8FE1ED5-98AE-4010-B94E-9AC2A68594A5}" destId="{D1B691CB-45A7-4DD3-91E9-AB7A1752740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68484"/>
          <a:ext cx="3018234" cy="626039"/>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Umsatz</a:t>
          </a:r>
        </a:p>
      </dsp:txBody>
      <dsp:txXfrm>
        <a:off x="3095" y="68484"/>
        <a:ext cx="3018234" cy="626039"/>
      </dsp:txXfrm>
    </dsp:sp>
    <dsp:sp modelId="{DA0F05C3-5D98-4D28-AA8D-930FA1D88EC2}">
      <dsp:nvSpPr>
        <dsp:cNvPr id="0" name=""/>
        <dsp:cNvSpPr/>
      </dsp:nvSpPr>
      <dsp:spPr>
        <a:xfrm>
          <a:off x="3095" y="694524"/>
          <a:ext cx="3018234" cy="151318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0" lvl="1" indent="0" algn="l" defTabSz="889000">
            <a:lnSpc>
              <a:spcPct val="90000"/>
            </a:lnSpc>
            <a:spcBef>
              <a:spcPct val="0"/>
            </a:spcBef>
            <a:spcAft>
              <a:spcPct val="15000"/>
            </a:spcAft>
            <a:buNone/>
          </a:pPr>
          <a:r>
            <a:rPr lang="de-DE" sz="2000" kern="1200" dirty="0"/>
            <a:t>Die Einnahmen, die durch den Verkauf von Waren oder Dienstleistungen generiert werden.</a:t>
          </a:r>
        </a:p>
      </dsp:txBody>
      <dsp:txXfrm>
        <a:off x="3095" y="694524"/>
        <a:ext cx="3018234" cy="1513181"/>
      </dsp:txXfrm>
    </dsp:sp>
    <dsp:sp modelId="{A4209023-4C65-436A-BD0C-A862B4AF7D9D}">
      <dsp:nvSpPr>
        <dsp:cNvPr id="0" name=""/>
        <dsp:cNvSpPr/>
      </dsp:nvSpPr>
      <dsp:spPr>
        <a:xfrm>
          <a:off x="3443883" y="68484"/>
          <a:ext cx="3018234" cy="626039"/>
        </a:xfrm>
        <a:prstGeom prst="rect">
          <a:avLst/>
        </a:prstGeom>
        <a:solidFill>
          <a:schemeClr val="accent4">
            <a:hueOff val="-1462417"/>
            <a:satOff val="30191"/>
            <a:lumOff val="-3235"/>
            <a:alphaOff val="0"/>
          </a:schemeClr>
        </a:solidFill>
        <a:ln w="12700" cap="flat" cmpd="sng" algn="ctr">
          <a:solidFill>
            <a:schemeClr val="accent4">
              <a:hueOff val="-1462417"/>
              <a:satOff val="30191"/>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Nettogewinn</a:t>
          </a:r>
        </a:p>
      </dsp:txBody>
      <dsp:txXfrm>
        <a:off x="3443883" y="68484"/>
        <a:ext cx="3018234" cy="626039"/>
      </dsp:txXfrm>
    </dsp:sp>
    <dsp:sp modelId="{663AA321-843D-4D42-8091-F46FA19DC9B8}">
      <dsp:nvSpPr>
        <dsp:cNvPr id="0" name=""/>
        <dsp:cNvSpPr/>
      </dsp:nvSpPr>
      <dsp:spPr>
        <a:xfrm>
          <a:off x="3443883" y="694524"/>
          <a:ext cx="3018234" cy="1513181"/>
        </a:xfrm>
        <a:prstGeom prst="rect">
          <a:avLst/>
        </a:prstGeom>
        <a:solidFill>
          <a:schemeClr val="accent4">
            <a:tint val="40000"/>
            <a:alpha val="90000"/>
            <a:hueOff val="-1715409"/>
            <a:satOff val="28960"/>
            <a:lumOff val="210"/>
            <a:alphaOff val="0"/>
          </a:schemeClr>
        </a:solidFill>
        <a:ln w="12700" cap="flat" cmpd="sng" algn="ctr">
          <a:solidFill>
            <a:schemeClr val="accent4">
              <a:tint val="40000"/>
              <a:alpha val="90000"/>
              <a:hueOff val="-1715409"/>
              <a:satOff val="28960"/>
              <a:lumOff val="2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0" lvl="1" indent="0" algn="l" defTabSz="889000">
            <a:lnSpc>
              <a:spcPct val="90000"/>
            </a:lnSpc>
            <a:spcBef>
              <a:spcPct val="0"/>
            </a:spcBef>
            <a:spcAft>
              <a:spcPct val="15000"/>
            </a:spcAft>
            <a:buNone/>
          </a:pPr>
          <a:r>
            <a:rPr lang="de-DE" sz="2000" kern="1200" dirty="0"/>
            <a:t>Der Gewinn, der nach Abzug aller Kosten und Ausgaben übrig bleibt.</a:t>
          </a:r>
        </a:p>
      </dsp:txBody>
      <dsp:txXfrm>
        <a:off x="3443883" y="694524"/>
        <a:ext cx="3018234" cy="1513181"/>
      </dsp:txXfrm>
    </dsp:sp>
    <dsp:sp modelId="{8AEE7BCB-4023-4D8E-ADA3-8D588D19D5C3}">
      <dsp:nvSpPr>
        <dsp:cNvPr id="0" name=""/>
        <dsp:cNvSpPr/>
      </dsp:nvSpPr>
      <dsp:spPr>
        <a:xfrm>
          <a:off x="6884670" y="68484"/>
          <a:ext cx="3018234" cy="626039"/>
        </a:xfrm>
        <a:prstGeom prst="rect">
          <a:avLst/>
        </a:prstGeom>
        <a:solidFill>
          <a:schemeClr val="accent4">
            <a:hueOff val="-2924835"/>
            <a:satOff val="60382"/>
            <a:lumOff val="-647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Bruttomarge</a:t>
          </a:r>
        </a:p>
      </dsp:txBody>
      <dsp:txXfrm>
        <a:off x="6884670" y="68484"/>
        <a:ext cx="3018234" cy="626039"/>
      </dsp:txXfrm>
    </dsp:sp>
    <dsp:sp modelId="{D39B2975-38CD-4CEA-959C-B2CE94662102}">
      <dsp:nvSpPr>
        <dsp:cNvPr id="0" name=""/>
        <dsp:cNvSpPr/>
      </dsp:nvSpPr>
      <dsp:spPr>
        <a:xfrm>
          <a:off x="6884670" y="694524"/>
          <a:ext cx="3018234" cy="1513181"/>
        </a:xfrm>
        <a:prstGeom prst="rect">
          <a:avLst/>
        </a:prstGeom>
        <a:solidFill>
          <a:schemeClr val="accent4">
            <a:tint val="40000"/>
            <a:alpha val="90000"/>
            <a:hueOff val="-3430818"/>
            <a:satOff val="57920"/>
            <a:lumOff val="421"/>
            <a:alphaOff val="0"/>
          </a:schemeClr>
        </a:solidFill>
        <a:ln w="12700" cap="flat" cmpd="sng" algn="ctr">
          <a:solidFill>
            <a:schemeClr val="accent4">
              <a:tint val="40000"/>
              <a:alpha val="90000"/>
              <a:hueOff val="-3430818"/>
              <a:satOff val="57920"/>
              <a:lumOff val="4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l" defTabSz="800100">
            <a:lnSpc>
              <a:spcPct val="90000"/>
            </a:lnSpc>
            <a:spcBef>
              <a:spcPct val="0"/>
            </a:spcBef>
            <a:spcAft>
              <a:spcPct val="15000"/>
            </a:spcAft>
            <a:buNone/>
          </a:pPr>
          <a:r>
            <a:rPr lang="de-DE" sz="1800" kern="1200" dirty="0"/>
            <a:t>Die Differenz zwischen Umsatz und den Produktionskosten der Waren oder Dienstleistungen, ausgedrückt in Prozent.</a:t>
          </a:r>
        </a:p>
      </dsp:txBody>
      <dsp:txXfrm>
        <a:off x="6884670" y="694524"/>
        <a:ext cx="3018234" cy="15131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DB66D-F903-41CD-8BC5-D55A07F7D42B}">
      <dsp:nvSpPr>
        <dsp:cNvPr id="0" name=""/>
        <dsp:cNvSpPr/>
      </dsp:nvSpPr>
      <dsp:spPr>
        <a:xfrm>
          <a:off x="0" y="1599"/>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A65290-F57F-486A-B417-6DC27A6B604D}">
      <dsp:nvSpPr>
        <dsp:cNvPr id="0" name=""/>
        <dsp:cNvSpPr/>
      </dsp:nvSpPr>
      <dsp:spPr>
        <a:xfrm>
          <a:off x="0" y="1599"/>
          <a:ext cx="2211479" cy="545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t>Einleitung</a:t>
          </a:r>
        </a:p>
      </dsp:txBody>
      <dsp:txXfrm>
        <a:off x="0" y="1599"/>
        <a:ext cx="2211479" cy="545566"/>
      </dsp:txXfrm>
    </dsp:sp>
    <dsp:sp modelId="{E89FEE0B-F624-45E1-B0FB-C02D83F72373}">
      <dsp:nvSpPr>
        <dsp:cNvPr id="0" name=""/>
        <dsp:cNvSpPr/>
      </dsp:nvSpPr>
      <dsp:spPr>
        <a:xfrm>
          <a:off x="2377340" y="26374"/>
          <a:ext cx="8680057" cy="495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t>Kurzbeschreibung des Unternehmens, seiner Vision und des Produkts oder der Dienstleistung</a:t>
          </a:r>
        </a:p>
      </dsp:txBody>
      <dsp:txXfrm>
        <a:off x="2377340" y="26374"/>
        <a:ext cx="8680057" cy="495485"/>
      </dsp:txXfrm>
    </dsp:sp>
    <dsp:sp modelId="{DC95ED7B-9BC0-429B-83C6-8680BD48CC9D}">
      <dsp:nvSpPr>
        <dsp:cNvPr id="0" name=""/>
        <dsp:cNvSpPr/>
      </dsp:nvSpPr>
      <dsp:spPr>
        <a:xfrm>
          <a:off x="2211479" y="521859"/>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DBC634-C267-440C-A47C-5F06A4B4922C}">
      <dsp:nvSpPr>
        <dsp:cNvPr id="0" name=""/>
        <dsp:cNvSpPr/>
      </dsp:nvSpPr>
      <dsp:spPr>
        <a:xfrm>
          <a:off x="0" y="547166"/>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B3AD3-1233-4720-A080-65DB2F6FF7D5}">
      <dsp:nvSpPr>
        <dsp:cNvPr id="0" name=""/>
        <dsp:cNvSpPr/>
      </dsp:nvSpPr>
      <dsp:spPr>
        <a:xfrm>
          <a:off x="0" y="547166"/>
          <a:ext cx="2211479" cy="545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t>Marktpotenzial</a:t>
          </a:r>
        </a:p>
      </dsp:txBody>
      <dsp:txXfrm>
        <a:off x="0" y="547166"/>
        <a:ext cx="2211479" cy="545566"/>
      </dsp:txXfrm>
    </dsp:sp>
    <dsp:sp modelId="{60FD2EFD-2310-4746-AF3B-E1E41FE4C92C}">
      <dsp:nvSpPr>
        <dsp:cNvPr id="0" name=""/>
        <dsp:cNvSpPr/>
      </dsp:nvSpPr>
      <dsp:spPr>
        <a:xfrm>
          <a:off x="2377340" y="571940"/>
          <a:ext cx="8680057" cy="495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t>Zeigen Sie die Marktgröße, Ihre Zielgruppe und die Nachfrage nach Ihrem Produkt</a:t>
          </a:r>
        </a:p>
      </dsp:txBody>
      <dsp:txXfrm>
        <a:off x="2377340" y="571940"/>
        <a:ext cx="8680057" cy="495485"/>
      </dsp:txXfrm>
    </dsp:sp>
    <dsp:sp modelId="{F65D036D-E244-4934-A2A0-56DCFEBB5ABF}">
      <dsp:nvSpPr>
        <dsp:cNvPr id="0" name=""/>
        <dsp:cNvSpPr/>
      </dsp:nvSpPr>
      <dsp:spPr>
        <a:xfrm>
          <a:off x="2211479" y="1067425"/>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5DAD46-321E-4102-8AF5-20BCC233496E}">
      <dsp:nvSpPr>
        <dsp:cNvPr id="0" name=""/>
        <dsp:cNvSpPr/>
      </dsp:nvSpPr>
      <dsp:spPr>
        <a:xfrm>
          <a:off x="0" y="1092732"/>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7006D2-0AA6-4B9F-83D4-F25FC35409DD}">
      <dsp:nvSpPr>
        <dsp:cNvPr id="0" name=""/>
        <dsp:cNvSpPr/>
      </dsp:nvSpPr>
      <dsp:spPr>
        <a:xfrm>
          <a:off x="0" y="1092732"/>
          <a:ext cx="2211479" cy="545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t>Geschäftsmodell</a:t>
          </a:r>
        </a:p>
      </dsp:txBody>
      <dsp:txXfrm>
        <a:off x="0" y="1092732"/>
        <a:ext cx="2211479" cy="545566"/>
      </dsp:txXfrm>
    </dsp:sp>
    <dsp:sp modelId="{35E3ECC1-309E-46DC-B75A-AF6F7D9F396F}">
      <dsp:nvSpPr>
        <dsp:cNvPr id="0" name=""/>
        <dsp:cNvSpPr/>
      </dsp:nvSpPr>
      <dsp:spPr>
        <a:xfrm>
          <a:off x="2377340" y="1117507"/>
          <a:ext cx="8680057" cy="495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t>Erklären Sie, wie Ihr Unternehmen Einnahmen generiert. </a:t>
          </a:r>
        </a:p>
      </dsp:txBody>
      <dsp:txXfrm>
        <a:off x="2377340" y="1117507"/>
        <a:ext cx="8680057" cy="495485"/>
      </dsp:txXfrm>
    </dsp:sp>
    <dsp:sp modelId="{233C1C5C-6276-4CD5-A996-904B460AE0FB}">
      <dsp:nvSpPr>
        <dsp:cNvPr id="0" name=""/>
        <dsp:cNvSpPr/>
      </dsp:nvSpPr>
      <dsp:spPr>
        <a:xfrm>
          <a:off x="2211479" y="1612992"/>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60065B-B91D-4896-A95F-92AEEC7AAC1F}">
      <dsp:nvSpPr>
        <dsp:cNvPr id="0" name=""/>
        <dsp:cNvSpPr/>
      </dsp:nvSpPr>
      <dsp:spPr>
        <a:xfrm>
          <a:off x="0" y="1638299"/>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CE20EA-07DF-481A-B151-E4B9BA020FF6}">
      <dsp:nvSpPr>
        <dsp:cNvPr id="0" name=""/>
        <dsp:cNvSpPr/>
      </dsp:nvSpPr>
      <dsp:spPr>
        <a:xfrm>
          <a:off x="0" y="1638299"/>
          <a:ext cx="2211479" cy="545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t>Finanzplanung</a:t>
          </a:r>
        </a:p>
      </dsp:txBody>
      <dsp:txXfrm>
        <a:off x="0" y="1638299"/>
        <a:ext cx="2211479" cy="545566"/>
      </dsp:txXfrm>
    </dsp:sp>
    <dsp:sp modelId="{583B3360-A4D6-4DA0-8278-5C40C9EF91AF}">
      <dsp:nvSpPr>
        <dsp:cNvPr id="0" name=""/>
        <dsp:cNvSpPr/>
      </dsp:nvSpPr>
      <dsp:spPr>
        <a:xfrm>
          <a:off x="2377340" y="1663073"/>
          <a:ext cx="8680057" cy="495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t>Präsentieren Sie Umsatzprognosen, Cashflow-Analysen und eine Break-Even-Berechnung</a:t>
          </a:r>
        </a:p>
      </dsp:txBody>
      <dsp:txXfrm>
        <a:off x="2377340" y="1663073"/>
        <a:ext cx="8680057" cy="495485"/>
      </dsp:txXfrm>
    </dsp:sp>
    <dsp:sp modelId="{CA6F6655-2CED-4D7E-B25D-F446F6309E48}">
      <dsp:nvSpPr>
        <dsp:cNvPr id="0" name=""/>
        <dsp:cNvSpPr/>
      </dsp:nvSpPr>
      <dsp:spPr>
        <a:xfrm>
          <a:off x="2211479" y="2158558"/>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255483-B805-4AA3-A7A9-3C496744E5A5}">
      <dsp:nvSpPr>
        <dsp:cNvPr id="0" name=""/>
        <dsp:cNvSpPr/>
      </dsp:nvSpPr>
      <dsp:spPr>
        <a:xfrm>
          <a:off x="0" y="2183866"/>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791BF6-879B-48DA-B093-8EEA4AE60658}">
      <dsp:nvSpPr>
        <dsp:cNvPr id="0" name=""/>
        <dsp:cNvSpPr/>
      </dsp:nvSpPr>
      <dsp:spPr>
        <a:xfrm>
          <a:off x="0" y="2183866"/>
          <a:ext cx="2211479" cy="545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t>Investitionsbedarf</a:t>
          </a:r>
        </a:p>
      </dsp:txBody>
      <dsp:txXfrm>
        <a:off x="0" y="2183866"/>
        <a:ext cx="2211479" cy="545566"/>
      </dsp:txXfrm>
    </dsp:sp>
    <dsp:sp modelId="{47CD3CD3-FB18-45B9-A0C1-90AF3B486CCC}">
      <dsp:nvSpPr>
        <dsp:cNvPr id="0" name=""/>
        <dsp:cNvSpPr/>
      </dsp:nvSpPr>
      <dsp:spPr>
        <a:xfrm>
          <a:off x="2330121" y="2173242"/>
          <a:ext cx="8680057" cy="495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t>Geben Sie genau an, wie viel Geld Sie benötigen und wofür es verwendet wird (z.B. Marketing, Expansion, Produktentwicklung)</a:t>
          </a:r>
        </a:p>
      </dsp:txBody>
      <dsp:txXfrm>
        <a:off x="2330121" y="2173242"/>
        <a:ext cx="8680057" cy="495485"/>
      </dsp:txXfrm>
    </dsp:sp>
    <dsp:sp modelId="{4DCC1696-103C-4B6A-95B9-C0CEBC83849B}">
      <dsp:nvSpPr>
        <dsp:cNvPr id="0" name=""/>
        <dsp:cNvSpPr/>
      </dsp:nvSpPr>
      <dsp:spPr>
        <a:xfrm>
          <a:off x="2211479" y="2704125"/>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8317D1-C5F8-4D36-B62D-1B5DE8B648A2}">
      <dsp:nvSpPr>
        <dsp:cNvPr id="0" name=""/>
        <dsp:cNvSpPr/>
      </dsp:nvSpPr>
      <dsp:spPr>
        <a:xfrm>
          <a:off x="0" y="2729432"/>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9D4A70-8428-4750-8117-7A79213B8EE1}">
      <dsp:nvSpPr>
        <dsp:cNvPr id="0" name=""/>
        <dsp:cNvSpPr/>
      </dsp:nvSpPr>
      <dsp:spPr>
        <a:xfrm>
          <a:off x="0" y="2729432"/>
          <a:ext cx="2211479" cy="545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t>Exit-Strategie</a:t>
          </a:r>
        </a:p>
      </dsp:txBody>
      <dsp:txXfrm>
        <a:off x="0" y="2729432"/>
        <a:ext cx="2211479" cy="545566"/>
      </dsp:txXfrm>
    </dsp:sp>
    <dsp:sp modelId="{819523CE-5D22-4897-947B-448100437A31}">
      <dsp:nvSpPr>
        <dsp:cNvPr id="0" name=""/>
        <dsp:cNvSpPr/>
      </dsp:nvSpPr>
      <dsp:spPr>
        <a:xfrm>
          <a:off x="2377340" y="2754206"/>
          <a:ext cx="8680057" cy="495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t>Skizzieren Sie mögliche Wege, wie Investor*innen ihr Investment zurückerhalten können (z.B. Verkauf des Unternehmen, Börsengang)</a:t>
          </a:r>
        </a:p>
      </dsp:txBody>
      <dsp:txXfrm>
        <a:off x="2377340" y="2754206"/>
        <a:ext cx="8680057" cy="495485"/>
      </dsp:txXfrm>
    </dsp:sp>
    <dsp:sp modelId="{2EFE1D0B-862D-43F8-B45E-60E7A3FD6A35}">
      <dsp:nvSpPr>
        <dsp:cNvPr id="0" name=""/>
        <dsp:cNvSpPr/>
      </dsp:nvSpPr>
      <dsp:spPr>
        <a:xfrm>
          <a:off x="2211479" y="3249692"/>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63263"/>
          <a:ext cx="3018234" cy="62582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Spendenbasiert</a:t>
          </a:r>
        </a:p>
      </dsp:txBody>
      <dsp:txXfrm>
        <a:off x="3095" y="63263"/>
        <a:ext cx="3018234" cy="625823"/>
      </dsp:txXfrm>
    </dsp:sp>
    <dsp:sp modelId="{DA0F05C3-5D98-4D28-AA8D-930FA1D88EC2}">
      <dsp:nvSpPr>
        <dsp:cNvPr id="0" name=""/>
        <dsp:cNvSpPr/>
      </dsp:nvSpPr>
      <dsp:spPr>
        <a:xfrm>
          <a:off x="3095" y="689086"/>
          <a:ext cx="3018234" cy="2099925"/>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l" defTabSz="666750">
            <a:lnSpc>
              <a:spcPct val="90000"/>
            </a:lnSpc>
            <a:spcBef>
              <a:spcPct val="0"/>
            </a:spcBef>
            <a:spcAft>
              <a:spcPct val="15000"/>
            </a:spcAft>
            <a:buNone/>
          </a:pPr>
          <a:r>
            <a:rPr lang="de-DE" sz="1500" kern="1200" dirty="0"/>
            <a:t>Unterstützer*innen spenden Geld, ohne eine Gegenleistung zu erhalten. Häufig für soziale Projekte oder gemeinnützige Organisationen.</a:t>
          </a:r>
        </a:p>
      </dsp:txBody>
      <dsp:txXfrm>
        <a:off x="3095" y="689086"/>
        <a:ext cx="3018234" cy="2099925"/>
      </dsp:txXfrm>
    </dsp:sp>
    <dsp:sp modelId="{A4209023-4C65-436A-BD0C-A862B4AF7D9D}">
      <dsp:nvSpPr>
        <dsp:cNvPr id="0" name=""/>
        <dsp:cNvSpPr/>
      </dsp:nvSpPr>
      <dsp:spPr>
        <a:xfrm>
          <a:off x="3443883" y="63263"/>
          <a:ext cx="3018234" cy="625823"/>
        </a:xfrm>
        <a:prstGeom prst="rect">
          <a:avLst/>
        </a:prstGeom>
        <a:solidFill>
          <a:schemeClr val="accent4">
            <a:hueOff val="-1462417"/>
            <a:satOff val="30191"/>
            <a:lumOff val="-3235"/>
            <a:alphaOff val="0"/>
          </a:schemeClr>
        </a:solidFill>
        <a:ln w="12700" cap="flat" cmpd="sng" algn="ctr">
          <a:solidFill>
            <a:schemeClr val="accent4">
              <a:hueOff val="-1462417"/>
              <a:satOff val="30191"/>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Prämienbasiert</a:t>
          </a:r>
        </a:p>
      </dsp:txBody>
      <dsp:txXfrm>
        <a:off x="3443883" y="63263"/>
        <a:ext cx="3018234" cy="625823"/>
      </dsp:txXfrm>
    </dsp:sp>
    <dsp:sp modelId="{663AA321-843D-4D42-8091-F46FA19DC9B8}">
      <dsp:nvSpPr>
        <dsp:cNvPr id="0" name=""/>
        <dsp:cNvSpPr/>
      </dsp:nvSpPr>
      <dsp:spPr>
        <a:xfrm>
          <a:off x="3443883" y="689086"/>
          <a:ext cx="3018234" cy="2099925"/>
        </a:xfrm>
        <a:prstGeom prst="rect">
          <a:avLst/>
        </a:prstGeom>
        <a:solidFill>
          <a:schemeClr val="accent4">
            <a:tint val="40000"/>
            <a:alpha val="90000"/>
            <a:hueOff val="-1715409"/>
            <a:satOff val="28960"/>
            <a:lumOff val="210"/>
            <a:alphaOff val="0"/>
          </a:schemeClr>
        </a:solidFill>
        <a:ln w="12700" cap="flat" cmpd="sng" algn="ctr">
          <a:solidFill>
            <a:schemeClr val="accent4">
              <a:tint val="40000"/>
              <a:alpha val="90000"/>
              <a:hueOff val="-1715409"/>
              <a:satOff val="28960"/>
              <a:lumOff val="2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l" defTabSz="666750">
            <a:lnSpc>
              <a:spcPct val="90000"/>
            </a:lnSpc>
            <a:spcBef>
              <a:spcPct val="0"/>
            </a:spcBef>
            <a:spcAft>
              <a:spcPct val="15000"/>
            </a:spcAft>
            <a:buNone/>
          </a:pPr>
          <a:r>
            <a:rPr lang="de-DE" sz="1500" kern="1200" dirty="0"/>
            <a:t>Unterstützer*innen erhalten als Gegenleistung eine Belohnung, oft das entwickelte Produkt oder eine exklusive Version. Beispiel: Eine neue Technologie oder ein Buchprojekt kann auf Kickstarter finanziert werden, wobei Unterstützer*innen vorab ein Exemplar erhalten. </a:t>
          </a:r>
        </a:p>
      </dsp:txBody>
      <dsp:txXfrm>
        <a:off x="3443883" y="689086"/>
        <a:ext cx="3018234" cy="2099925"/>
      </dsp:txXfrm>
    </dsp:sp>
    <dsp:sp modelId="{8AEE7BCB-4023-4D8E-ADA3-8D588D19D5C3}">
      <dsp:nvSpPr>
        <dsp:cNvPr id="0" name=""/>
        <dsp:cNvSpPr/>
      </dsp:nvSpPr>
      <dsp:spPr>
        <a:xfrm>
          <a:off x="6884670" y="63263"/>
          <a:ext cx="3018234" cy="625823"/>
        </a:xfrm>
        <a:prstGeom prst="rect">
          <a:avLst/>
        </a:prstGeom>
        <a:solidFill>
          <a:schemeClr val="accent4">
            <a:hueOff val="-2924835"/>
            <a:satOff val="60382"/>
            <a:lumOff val="-647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Eigenkapital</a:t>
          </a:r>
        </a:p>
      </dsp:txBody>
      <dsp:txXfrm>
        <a:off x="6884670" y="63263"/>
        <a:ext cx="3018234" cy="625823"/>
      </dsp:txXfrm>
    </dsp:sp>
    <dsp:sp modelId="{D39B2975-38CD-4CEA-959C-B2CE94662102}">
      <dsp:nvSpPr>
        <dsp:cNvPr id="0" name=""/>
        <dsp:cNvSpPr/>
      </dsp:nvSpPr>
      <dsp:spPr>
        <a:xfrm>
          <a:off x="6884670" y="689086"/>
          <a:ext cx="3018234" cy="2099925"/>
        </a:xfrm>
        <a:prstGeom prst="rect">
          <a:avLst/>
        </a:prstGeom>
        <a:solidFill>
          <a:schemeClr val="accent4">
            <a:tint val="40000"/>
            <a:alpha val="90000"/>
            <a:hueOff val="-3430818"/>
            <a:satOff val="57920"/>
            <a:lumOff val="421"/>
            <a:alphaOff val="0"/>
          </a:schemeClr>
        </a:solidFill>
        <a:ln w="12700" cap="flat" cmpd="sng" algn="ctr">
          <a:solidFill>
            <a:schemeClr val="accent4">
              <a:tint val="40000"/>
              <a:alpha val="90000"/>
              <a:hueOff val="-3430818"/>
              <a:satOff val="57920"/>
              <a:lumOff val="4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l" defTabSz="666750">
            <a:lnSpc>
              <a:spcPct val="90000"/>
            </a:lnSpc>
            <a:spcBef>
              <a:spcPct val="0"/>
            </a:spcBef>
            <a:spcAft>
              <a:spcPct val="15000"/>
            </a:spcAft>
            <a:buNone/>
          </a:pPr>
          <a:r>
            <a:rPr lang="de-DE" sz="1500" kern="1200" dirty="0"/>
            <a:t>Investor*innen erhalten Unternehmensanteile im Gegenzug für Ihre Unterstützung. Dies ist ideal für Start-Ups, die Kapital zur Skalierung benötigen und bereit sind, Beteiligungen abzugeben. </a:t>
          </a:r>
        </a:p>
      </dsp:txBody>
      <dsp:txXfrm>
        <a:off x="6884670" y="689086"/>
        <a:ext cx="3018234" cy="20999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E4D25-32A5-4DDD-86ED-03FFA194EC17}">
      <dsp:nvSpPr>
        <dsp:cNvPr id="0" name=""/>
        <dsp:cNvSpPr/>
      </dsp:nvSpPr>
      <dsp:spPr>
        <a:xfrm>
          <a:off x="1006207" y="211150"/>
          <a:ext cx="2865373" cy="2865373"/>
        </a:xfrm>
        <a:prstGeom prst="pie">
          <a:avLst>
            <a:gd name="adj1" fmla="val 16200000"/>
            <a:gd name="adj2" fmla="val 205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1. Erzähle Deine Geschichte</a:t>
          </a:r>
        </a:p>
      </dsp:txBody>
      <dsp:txXfrm>
        <a:off x="2500977" y="692806"/>
        <a:ext cx="921012" cy="614008"/>
      </dsp:txXfrm>
    </dsp:sp>
    <dsp:sp modelId="{D8C25A20-B62E-428C-8119-3AD6E83FEB05}">
      <dsp:nvSpPr>
        <dsp:cNvPr id="0" name=""/>
        <dsp:cNvSpPr/>
      </dsp:nvSpPr>
      <dsp:spPr>
        <a:xfrm>
          <a:off x="1030768" y="287560"/>
          <a:ext cx="2865373" cy="2865373"/>
        </a:xfrm>
        <a:prstGeom prst="pie">
          <a:avLst>
            <a:gd name="adj1" fmla="val 20520000"/>
            <a:gd name="adj2" fmla="val 32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2. Setze ein realistisches Ziel</a:t>
          </a:r>
        </a:p>
      </dsp:txBody>
      <dsp:txXfrm>
        <a:off x="2876205" y="1596763"/>
        <a:ext cx="852789" cy="682231"/>
      </dsp:txXfrm>
    </dsp:sp>
    <dsp:sp modelId="{D2D8E9DC-515D-4742-BA68-DE3D3AF3E0F1}">
      <dsp:nvSpPr>
        <dsp:cNvPr id="0" name=""/>
        <dsp:cNvSpPr/>
      </dsp:nvSpPr>
      <dsp:spPr>
        <a:xfrm>
          <a:off x="965956" y="334634"/>
          <a:ext cx="2865373" cy="2865373"/>
        </a:xfrm>
        <a:prstGeom prst="pie">
          <a:avLst>
            <a:gd name="adj1" fmla="val 3240000"/>
            <a:gd name="adj2" fmla="val 756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3. Biete ansprechende Belohnungen</a:t>
          </a:r>
        </a:p>
      </dsp:txBody>
      <dsp:txXfrm>
        <a:off x="1989303" y="2347218"/>
        <a:ext cx="818678" cy="750454"/>
      </dsp:txXfrm>
    </dsp:sp>
    <dsp:sp modelId="{A4CF47A1-4CFB-4C49-8DE0-69A7835CFF43}">
      <dsp:nvSpPr>
        <dsp:cNvPr id="0" name=""/>
        <dsp:cNvSpPr/>
      </dsp:nvSpPr>
      <dsp:spPr>
        <a:xfrm>
          <a:off x="901144" y="287560"/>
          <a:ext cx="2865373" cy="2865373"/>
        </a:xfrm>
        <a:prstGeom prst="pie">
          <a:avLst>
            <a:gd name="adj1" fmla="val 7560000"/>
            <a:gd name="adj2" fmla="val 1188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4. Baue eine Community auf</a:t>
          </a:r>
        </a:p>
      </dsp:txBody>
      <dsp:txXfrm>
        <a:off x="1068290" y="1596763"/>
        <a:ext cx="852789" cy="682231"/>
      </dsp:txXfrm>
    </dsp:sp>
    <dsp:sp modelId="{18D0555D-64A3-44F6-A18A-66145F12D8BE}">
      <dsp:nvSpPr>
        <dsp:cNvPr id="0" name=""/>
        <dsp:cNvSpPr/>
      </dsp:nvSpPr>
      <dsp:spPr>
        <a:xfrm>
          <a:off x="925704" y="211150"/>
          <a:ext cx="2865373" cy="2865373"/>
        </a:xfrm>
        <a:prstGeom prst="pie">
          <a:avLst>
            <a:gd name="adj1" fmla="val 1188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5. Überwache den Fortschritt</a:t>
          </a:r>
        </a:p>
      </dsp:txBody>
      <dsp:txXfrm>
        <a:off x="1375295" y="692806"/>
        <a:ext cx="921012" cy="614008"/>
      </dsp:txXfrm>
    </dsp:sp>
    <dsp:sp modelId="{CD85E126-A86B-44BD-B7CA-64F371B5559B}">
      <dsp:nvSpPr>
        <dsp:cNvPr id="0" name=""/>
        <dsp:cNvSpPr/>
      </dsp:nvSpPr>
      <dsp:spPr>
        <a:xfrm>
          <a:off x="828692" y="33770"/>
          <a:ext cx="3220134" cy="3220134"/>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3F8AF1-AE38-4064-B935-D74979EB4907}">
      <dsp:nvSpPr>
        <dsp:cNvPr id="0" name=""/>
        <dsp:cNvSpPr/>
      </dsp:nvSpPr>
      <dsp:spPr>
        <a:xfrm>
          <a:off x="853585" y="110155"/>
          <a:ext cx="3220134" cy="3220134"/>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9DE0EC-C2ED-45BE-A00F-41DB849A4050}">
      <dsp:nvSpPr>
        <dsp:cNvPr id="0" name=""/>
        <dsp:cNvSpPr/>
      </dsp:nvSpPr>
      <dsp:spPr>
        <a:xfrm>
          <a:off x="788575" y="157373"/>
          <a:ext cx="3220134" cy="3220134"/>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2F7031-AEB8-4599-BB7A-569800B76E69}">
      <dsp:nvSpPr>
        <dsp:cNvPr id="0" name=""/>
        <dsp:cNvSpPr/>
      </dsp:nvSpPr>
      <dsp:spPr>
        <a:xfrm>
          <a:off x="723565" y="110155"/>
          <a:ext cx="3220134" cy="3220134"/>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D5404A-3F0E-4171-8A06-6C69BBE94C47}">
      <dsp:nvSpPr>
        <dsp:cNvPr id="0" name=""/>
        <dsp:cNvSpPr/>
      </dsp:nvSpPr>
      <dsp:spPr>
        <a:xfrm>
          <a:off x="748459" y="33770"/>
          <a:ext cx="3220134" cy="3220134"/>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E4D25-32A5-4DDD-86ED-03FFA194EC17}">
      <dsp:nvSpPr>
        <dsp:cNvPr id="0" name=""/>
        <dsp:cNvSpPr/>
      </dsp:nvSpPr>
      <dsp:spPr>
        <a:xfrm>
          <a:off x="1006207" y="211150"/>
          <a:ext cx="2865373" cy="2865373"/>
        </a:xfrm>
        <a:prstGeom prst="pie">
          <a:avLst>
            <a:gd name="adj1" fmla="val 16200000"/>
            <a:gd name="adj2" fmla="val 205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1. Tell </a:t>
          </a:r>
          <a:r>
            <a:rPr lang="de-DE" sz="1300" kern="1200" dirty="0" err="1"/>
            <a:t>your</a:t>
          </a:r>
          <a:r>
            <a:rPr lang="de-DE" sz="1300" kern="1200" dirty="0"/>
            <a:t> </a:t>
          </a:r>
          <a:r>
            <a:rPr lang="de-DE" sz="1300" kern="1200" dirty="0" err="1"/>
            <a:t>story</a:t>
          </a:r>
          <a:endParaRPr lang="de-DE" sz="1300" kern="1200" dirty="0"/>
        </a:p>
      </dsp:txBody>
      <dsp:txXfrm>
        <a:off x="2500977" y="692806"/>
        <a:ext cx="921012" cy="614008"/>
      </dsp:txXfrm>
    </dsp:sp>
    <dsp:sp modelId="{D8C25A20-B62E-428C-8119-3AD6E83FEB05}">
      <dsp:nvSpPr>
        <dsp:cNvPr id="0" name=""/>
        <dsp:cNvSpPr/>
      </dsp:nvSpPr>
      <dsp:spPr>
        <a:xfrm>
          <a:off x="1030768" y="287560"/>
          <a:ext cx="2865373" cy="2865373"/>
        </a:xfrm>
        <a:prstGeom prst="pie">
          <a:avLst>
            <a:gd name="adj1" fmla="val 20520000"/>
            <a:gd name="adj2" fmla="val 32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2. Set a </a:t>
          </a:r>
          <a:r>
            <a:rPr lang="de-DE" sz="1300" kern="1200" dirty="0" err="1"/>
            <a:t>Realistic</a:t>
          </a:r>
          <a:r>
            <a:rPr lang="de-DE" sz="1300" kern="1200" dirty="0"/>
            <a:t> Goal</a:t>
          </a:r>
        </a:p>
      </dsp:txBody>
      <dsp:txXfrm>
        <a:off x="2876205" y="1596763"/>
        <a:ext cx="852789" cy="682231"/>
      </dsp:txXfrm>
    </dsp:sp>
    <dsp:sp modelId="{D2D8E9DC-515D-4742-BA68-DE3D3AF3E0F1}">
      <dsp:nvSpPr>
        <dsp:cNvPr id="0" name=""/>
        <dsp:cNvSpPr/>
      </dsp:nvSpPr>
      <dsp:spPr>
        <a:xfrm>
          <a:off x="965956" y="334634"/>
          <a:ext cx="2865373" cy="2865373"/>
        </a:xfrm>
        <a:prstGeom prst="pie">
          <a:avLst>
            <a:gd name="adj1" fmla="val 3240000"/>
            <a:gd name="adj2" fmla="val 756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3. </a:t>
          </a:r>
          <a:r>
            <a:rPr lang="de-DE" sz="1300" kern="1200" dirty="0" err="1"/>
            <a:t>Offer</a:t>
          </a:r>
          <a:r>
            <a:rPr lang="de-DE" sz="1300" kern="1200" dirty="0"/>
            <a:t> </a:t>
          </a:r>
          <a:r>
            <a:rPr lang="de-DE" sz="1300" kern="1200" dirty="0" err="1"/>
            <a:t>Engaging</a:t>
          </a:r>
          <a:r>
            <a:rPr lang="de-DE" sz="1300" kern="1200" dirty="0"/>
            <a:t> </a:t>
          </a:r>
          <a:r>
            <a:rPr lang="de-DE" sz="1300" kern="1200" dirty="0" err="1"/>
            <a:t>Rewards</a:t>
          </a:r>
          <a:endParaRPr lang="de-DE" sz="1300" kern="1200" dirty="0"/>
        </a:p>
      </dsp:txBody>
      <dsp:txXfrm>
        <a:off x="1989303" y="2347218"/>
        <a:ext cx="818678" cy="750454"/>
      </dsp:txXfrm>
    </dsp:sp>
    <dsp:sp modelId="{A4CF47A1-4CFB-4C49-8DE0-69A7835CFF43}">
      <dsp:nvSpPr>
        <dsp:cNvPr id="0" name=""/>
        <dsp:cNvSpPr/>
      </dsp:nvSpPr>
      <dsp:spPr>
        <a:xfrm>
          <a:off x="901144" y="287560"/>
          <a:ext cx="2865373" cy="2865373"/>
        </a:xfrm>
        <a:prstGeom prst="pie">
          <a:avLst>
            <a:gd name="adj1" fmla="val 7560000"/>
            <a:gd name="adj2" fmla="val 1188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4. </a:t>
          </a:r>
          <a:r>
            <a:rPr lang="de-DE" sz="1300" kern="1200" dirty="0" err="1"/>
            <a:t>Build</a:t>
          </a:r>
          <a:r>
            <a:rPr lang="de-DE" sz="1300" kern="1200" dirty="0"/>
            <a:t> a Community</a:t>
          </a:r>
        </a:p>
      </dsp:txBody>
      <dsp:txXfrm>
        <a:off x="1068290" y="1596763"/>
        <a:ext cx="852789" cy="682231"/>
      </dsp:txXfrm>
    </dsp:sp>
    <dsp:sp modelId="{18D0555D-64A3-44F6-A18A-66145F12D8BE}">
      <dsp:nvSpPr>
        <dsp:cNvPr id="0" name=""/>
        <dsp:cNvSpPr/>
      </dsp:nvSpPr>
      <dsp:spPr>
        <a:xfrm>
          <a:off x="925704" y="211150"/>
          <a:ext cx="2865373" cy="2865373"/>
        </a:xfrm>
        <a:prstGeom prst="pie">
          <a:avLst>
            <a:gd name="adj1" fmla="val 1188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5. Track Progress</a:t>
          </a:r>
        </a:p>
      </dsp:txBody>
      <dsp:txXfrm>
        <a:off x="1375295" y="692806"/>
        <a:ext cx="921012" cy="614008"/>
      </dsp:txXfrm>
    </dsp:sp>
    <dsp:sp modelId="{CD85E126-A86B-44BD-B7CA-64F371B5559B}">
      <dsp:nvSpPr>
        <dsp:cNvPr id="0" name=""/>
        <dsp:cNvSpPr/>
      </dsp:nvSpPr>
      <dsp:spPr>
        <a:xfrm>
          <a:off x="828692" y="33770"/>
          <a:ext cx="3220134" cy="3220134"/>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3F8AF1-AE38-4064-B935-D74979EB4907}">
      <dsp:nvSpPr>
        <dsp:cNvPr id="0" name=""/>
        <dsp:cNvSpPr/>
      </dsp:nvSpPr>
      <dsp:spPr>
        <a:xfrm>
          <a:off x="853585" y="110155"/>
          <a:ext cx="3220134" cy="3220134"/>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9DE0EC-C2ED-45BE-A00F-41DB849A4050}">
      <dsp:nvSpPr>
        <dsp:cNvPr id="0" name=""/>
        <dsp:cNvSpPr/>
      </dsp:nvSpPr>
      <dsp:spPr>
        <a:xfrm>
          <a:off x="788575" y="157373"/>
          <a:ext cx="3220134" cy="3220134"/>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2F7031-AEB8-4599-BB7A-569800B76E69}">
      <dsp:nvSpPr>
        <dsp:cNvPr id="0" name=""/>
        <dsp:cNvSpPr/>
      </dsp:nvSpPr>
      <dsp:spPr>
        <a:xfrm>
          <a:off x="723565" y="110155"/>
          <a:ext cx="3220134" cy="3220134"/>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D5404A-3F0E-4171-8A06-6C69BBE94C47}">
      <dsp:nvSpPr>
        <dsp:cNvPr id="0" name=""/>
        <dsp:cNvSpPr/>
      </dsp:nvSpPr>
      <dsp:spPr>
        <a:xfrm>
          <a:off x="748459" y="33770"/>
          <a:ext cx="3220134" cy="3220134"/>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CB1B1-69A3-46F7-B511-D7BCF852BF61}">
      <dsp:nvSpPr>
        <dsp:cNvPr id="0" name=""/>
        <dsp:cNvSpPr/>
      </dsp:nvSpPr>
      <dsp:spPr>
        <a:xfrm>
          <a:off x="4644835" y="2333874"/>
          <a:ext cx="2966687" cy="20011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1" indent="0" algn="r" defTabSz="533400">
            <a:lnSpc>
              <a:spcPct val="90000"/>
            </a:lnSpc>
            <a:spcBef>
              <a:spcPct val="0"/>
            </a:spcBef>
            <a:spcAft>
              <a:spcPct val="15000"/>
            </a:spcAft>
            <a:buNone/>
          </a:pPr>
          <a:r>
            <a:rPr lang="de-DE" sz="1200" kern="1200" dirty="0"/>
            <a:t>Überprüfe regelmäßig wichtige Kennzahlen wie Umsatzwachstum, Gewinnmargen oder Kosten für die Akquisition von Kunden.</a:t>
          </a:r>
        </a:p>
      </dsp:txBody>
      <dsp:txXfrm>
        <a:off x="5578800" y="2878115"/>
        <a:ext cx="1988765" cy="1412933"/>
      </dsp:txXfrm>
    </dsp:sp>
    <dsp:sp modelId="{9CA2032C-2051-47E0-86E5-8F5684FF1798}">
      <dsp:nvSpPr>
        <dsp:cNvPr id="0" name=""/>
        <dsp:cNvSpPr/>
      </dsp:nvSpPr>
      <dsp:spPr>
        <a:xfrm>
          <a:off x="476574" y="2353719"/>
          <a:ext cx="3172750" cy="19614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1" indent="0" algn="l" defTabSz="533400">
            <a:lnSpc>
              <a:spcPct val="90000"/>
            </a:lnSpc>
            <a:spcBef>
              <a:spcPct val="0"/>
            </a:spcBef>
            <a:spcAft>
              <a:spcPct val="15000"/>
            </a:spcAft>
            <a:buNone/>
          </a:pPr>
          <a:r>
            <a:rPr lang="de-DE" sz="1200" kern="1200" dirty="0"/>
            <a:t>Stelle sicher, dass dein Unternehmen die Meilensteine erreicht, die für eine mögliche nächste Finanzierungsrunde erforderlich sind. Dazu gehören das Erreichen von Umsatzzielen, die Einführung neuer Produkte.</a:t>
          </a:r>
        </a:p>
      </dsp:txBody>
      <dsp:txXfrm>
        <a:off x="519661" y="2887167"/>
        <a:ext cx="2134751" cy="1384908"/>
      </dsp:txXfrm>
    </dsp:sp>
    <dsp:sp modelId="{1F6630A1-1C1B-4768-8A60-F60FB29464A2}">
      <dsp:nvSpPr>
        <dsp:cNvPr id="0" name=""/>
        <dsp:cNvSpPr/>
      </dsp:nvSpPr>
      <dsp:spPr>
        <a:xfrm>
          <a:off x="4694606" y="-85763"/>
          <a:ext cx="2694250" cy="13068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1" indent="0" algn="r" defTabSz="533400">
            <a:lnSpc>
              <a:spcPct val="90000"/>
            </a:lnSpc>
            <a:spcBef>
              <a:spcPct val="0"/>
            </a:spcBef>
            <a:spcAft>
              <a:spcPct val="15000"/>
            </a:spcAft>
            <a:buNone/>
          </a:pPr>
          <a:r>
            <a:rPr lang="de-DE" sz="1200" kern="1200" dirty="0"/>
            <a:t>Überwache regelmäßig die Liquidität, um sicherzustellen, dass das Unternehmen jederzeit zahlungsfähig bleibst.</a:t>
          </a:r>
        </a:p>
      </dsp:txBody>
      <dsp:txXfrm>
        <a:off x="5531588" y="-57056"/>
        <a:ext cx="1828561" cy="922725"/>
      </dsp:txXfrm>
    </dsp:sp>
    <dsp:sp modelId="{C4CDE0E3-BEC3-4D34-8BDD-BEDFB808657E}">
      <dsp:nvSpPr>
        <dsp:cNvPr id="0" name=""/>
        <dsp:cNvSpPr/>
      </dsp:nvSpPr>
      <dsp:spPr>
        <a:xfrm>
          <a:off x="526789" y="-85763"/>
          <a:ext cx="2487864" cy="13068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1" indent="0" algn="l" defTabSz="533400">
            <a:lnSpc>
              <a:spcPct val="90000"/>
            </a:lnSpc>
            <a:spcBef>
              <a:spcPct val="0"/>
            </a:spcBef>
            <a:spcAft>
              <a:spcPct val="15000"/>
            </a:spcAft>
            <a:buNone/>
            <a:tabLst/>
          </a:pPr>
          <a:r>
            <a:rPr lang="de-DE" sz="1200" kern="1200" dirty="0"/>
            <a:t>Definiere klare Budgets für einzelne Bereiche (z.B. Marketing, Betrieb, Produktentwicklung und Personal)</a:t>
          </a:r>
        </a:p>
      </dsp:txBody>
      <dsp:txXfrm>
        <a:off x="555496" y="-57056"/>
        <a:ext cx="1684091" cy="922725"/>
      </dsp:txXfrm>
    </dsp:sp>
    <dsp:sp modelId="{D3D64788-8E6C-4AD2-9F47-82BE9C3EDAD3}">
      <dsp:nvSpPr>
        <dsp:cNvPr id="0" name=""/>
        <dsp:cNvSpPr/>
      </dsp:nvSpPr>
      <dsp:spPr>
        <a:xfrm>
          <a:off x="2283585" y="320589"/>
          <a:ext cx="1768335" cy="176833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de-DE" sz="1300" kern="1200" dirty="0"/>
            <a:t>1. Ein Budget erstellen</a:t>
          </a:r>
        </a:p>
      </dsp:txBody>
      <dsp:txXfrm>
        <a:off x="2801518" y="838522"/>
        <a:ext cx="1250402" cy="1250402"/>
      </dsp:txXfrm>
    </dsp:sp>
    <dsp:sp modelId="{F262C5B8-E2AB-4E0E-8857-FAC4155D24EA}">
      <dsp:nvSpPr>
        <dsp:cNvPr id="0" name=""/>
        <dsp:cNvSpPr/>
      </dsp:nvSpPr>
      <dsp:spPr>
        <a:xfrm rot="5400000">
          <a:off x="4133599" y="320589"/>
          <a:ext cx="1768335" cy="176833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de-DE" sz="1300" kern="1200" dirty="0"/>
            <a:t>2. Cash-Flow überwachen</a:t>
          </a:r>
        </a:p>
      </dsp:txBody>
      <dsp:txXfrm rot="-5400000">
        <a:off x="4133599" y="838522"/>
        <a:ext cx="1250402" cy="1250402"/>
      </dsp:txXfrm>
    </dsp:sp>
    <dsp:sp modelId="{54DB47E1-C276-4B09-8FDE-C3537B6AA74B}">
      <dsp:nvSpPr>
        <dsp:cNvPr id="0" name=""/>
        <dsp:cNvSpPr/>
      </dsp:nvSpPr>
      <dsp:spPr>
        <a:xfrm rot="10800000">
          <a:off x="4133599" y="2170603"/>
          <a:ext cx="1768335" cy="176833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de-DE" sz="1300" kern="1200" dirty="0"/>
            <a:t>3. Kennzahlen verfolgen</a:t>
          </a:r>
        </a:p>
      </dsp:txBody>
      <dsp:txXfrm rot="10800000">
        <a:off x="4133599" y="2170603"/>
        <a:ext cx="1250402" cy="1250402"/>
      </dsp:txXfrm>
    </dsp:sp>
    <dsp:sp modelId="{8FE9928E-0062-439A-9922-54F66ADE950A}">
      <dsp:nvSpPr>
        <dsp:cNvPr id="0" name=""/>
        <dsp:cNvSpPr/>
      </dsp:nvSpPr>
      <dsp:spPr>
        <a:xfrm rot="16200000">
          <a:off x="2283585" y="2170603"/>
          <a:ext cx="1768335" cy="176833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de-DE" sz="1300" kern="1200" dirty="0"/>
            <a:t>4. </a:t>
          </a:r>
          <a:r>
            <a:rPr lang="de-DE" sz="1300" kern="1200" dirty="0" err="1"/>
            <a:t>Zukünftie</a:t>
          </a:r>
          <a:r>
            <a:rPr lang="de-DE" sz="1300" kern="1200" dirty="0"/>
            <a:t> Finanzierungen vorbereiten</a:t>
          </a:r>
        </a:p>
      </dsp:txBody>
      <dsp:txXfrm rot="5400000">
        <a:off x="2801518" y="2170603"/>
        <a:ext cx="1250402" cy="1250402"/>
      </dsp:txXfrm>
    </dsp:sp>
    <dsp:sp modelId="{42536B15-99DB-4331-BC68-99A3FA6D73BC}">
      <dsp:nvSpPr>
        <dsp:cNvPr id="0" name=""/>
        <dsp:cNvSpPr/>
      </dsp:nvSpPr>
      <dsp:spPr>
        <a:xfrm>
          <a:off x="3787487" y="1762211"/>
          <a:ext cx="610545" cy="53090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B8C17E-A606-45F1-843F-44D96B25DCA1}">
      <dsp:nvSpPr>
        <dsp:cNvPr id="0" name=""/>
        <dsp:cNvSpPr/>
      </dsp:nvSpPr>
      <dsp:spPr>
        <a:xfrm rot="10800000">
          <a:off x="3787487" y="1966407"/>
          <a:ext cx="610545" cy="53090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64788-8E6C-4AD2-9F47-82BE9C3EDAD3}">
      <dsp:nvSpPr>
        <dsp:cNvPr id="0" name=""/>
        <dsp:cNvSpPr/>
      </dsp:nvSpPr>
      <dsp:spPr>
        <a:xfrm>
          <a:off x="2205789" y="242793"/>
          <a:ext cx="1844375" cy="184437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de-DE" sz="1100" kern="1200" dirty="0"/>
            <a:t>Trends frühzeitig feststellen</a:t>
          </a:r>
        </a:p>
      </dsp:txBody>
      <dsp:txXfrm>
        <a:off x="2745994" y="782998"/>
        <a:ext cx="1304170" cy="1304170"/>
      </dsp:txXfrm>
    </dsp:sp>
    <dsp:sp modelId="{F262C5B8-E2AB-4E0E-8857-FAC4155D24EA}">
      <dsp:nvSpPr>
        <dsp:cNvPr id="0" name=""/>
        <dsp:cNvSpPr/>
      </dsp:nvSpPr>
      <dsp:spPr>
        <a:xfrm rot="5400000">
          <a:off x="4135355" y="242793"/>
          <a:ext cx="1844375" cy="184437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de-DE" sz="1100" kern="1200" dirty="0"/>
            <a:t>Führerkennung von Risiken und Problemen</a:t>
          </a:r>
        </a:p>
      </dsp:txBody>
      <dsp:txXfrm rot="-5400000">
        <a:off x="4135355" y="782998"/>
        <a:ext cx="1304170" cy="1304170"/>
      </dsp:txXfrm>
    </dsp:sp>
    <dsp:sp modelId="{54DB47E1-C276-4B09-8FDE-C3537B6AA74B}">
      <dsp:nvSpPr>
        <dsp:cNvPr id="0" name=""/>
        <dsp:cNvSpPr/>
      </dsp:nvSpPr>
      <dsp:spPr>
        <a:xfrm rot="10800000">
          <a:off x="4135355" y="2172359"/>
          <a:ext cx="1844375" cy="184437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de-DE" sz="1100" kern="1200" dirty="0"/>
            <a:t>Verantwortlichkeit</a:t>
          </a:r>
        </a:p>
      </dsp:txBody>
      <dsp:txXfrm rot="10800000">
        <a:off x="4135355" y="2172359"/>
        <a:ext cx="1304170" cy="1304170"/>
      </dsp:txXfrm>
    </dsp:sp>
    <dsp:sp modelId="{8FE9928E-0062-439A-9922-54F66ADE950A}">
      <dsp:nvSpPr>
        <dsp:cNvPr id="0" name=""/>
        <dsp:cNvSpPr/>
      </dsp:nvSpPr>
      <dsp:spPr>
        <a:xfrm rot="16200000">
          <a:off x="2205789" y="2172359"/>
          <a:ext cx="1844375" cy="184437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de-DE" sz="1100" kern="1200" dirty="0"/>
            <a:t>Fundierte Entscheidungen</a:t>
          </a:r>
        </a:p>
      </dsp:txBody>
      <dsp:txXfrm rot="5400000">
        <a:off x="2745994" y="2172359"/>
        <a:ext cx="1304170" cy="1304170"/>
      </dsp:txXfrm>
    </dsp:sp>
    <dsp:sp modelId="{42536B15-99DB-4331-BC68-99A3FA6D73BC}">
      <dsp:nvSpPr>
        <dsp:cNvPr id="0" name=""/>
        <dsp:cNvSpPr/>
      </dsp:nvSpPr>
      <dsp:spPr>
        <a:xfrm>
          <a:off x="3774360" y="1746406"/>
          <a:ext cx="636799" cy="553738"/>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B8C17E-A606-45F1-843F-44D96B25DCA1}">
      <dsp:nvSpPr>
        <dsp:cNvPr id="0" name=""/>
        <dsp:cNvSpPr/>
      </dsp:nvSpPr>
      <dsp:spPr>
        <a:xfrm rot="10800000">
          <a:off x="3774360" y="1959382"/>
          <a:ext cx="636799" cy="553738"/>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A65BD-1826-4202-ACC0-11EDC9451E3F}">
      <dsp:nvSpPr>
        <dsp:cNvPr id="0" name=""/>
        <dsp:cNvSpPr/>
      </dsp:nvSpPr>
      <dsp:spPr>
        <a:xfrm>
          <a:off x="0" y="209715"/>
          <a:ext cx="8655814" cy="604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7D2BCB-884E-4E68-8918-4041975A0C3A}">
      <dsp:nvSpPr>
        <dsp:cNvPr id="0" name=""/>
        <dsp:cNvSpPr/>
      </dsp:nvSpPr>
      <dsp:spPr>
        <a:xfrm>
          <a:off x="412080" y="480"/>
          <a:ext cx="8241611" cy="56347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018" tIns="0" rIns="229018" bIns="0" numCol="1" spcCol="1270" anchor="ctr" anchorCtr="0">
          <a:noAutofit/>
        </a:bodyPr>
        <a:lstStyle/>
        <a:p>
          <a:pPr marL="0" lvl="0" indent="0" algn="l" defTabSz="800100">
            <a:lnSpc>
              <a:spcPct val="90000"/>
            </a:lnSpc>
            <a:spcBef>
              <a:spcPct val="0"/>
            </a:spcBef>
            <a:spcAft>
              <a:spcPct val="35000"/>
            </a:spcAft>
            <a:buNone/>
          </a:pPr>
          <a:r>
            <a:rPr lang="de-DE" sz="1800" b="1" kern="1200" dirty="0"/>
            <a:t>Gewinn- und Verlustrechnung: </a:t>
          </a:r>
          <a:r>
            <a:rPr lang="de-DE" sz="1800" b="0" kern="1200" dirty="0"/>
            <a:t>Analysiere Einnahmen, Ausgaben und den Nettogewinn des Monats</a:t>
          </a:r>
          <a:endParaRPr lang="de-DE" sz="1800" kern="1200" dirty="0"/>
        </a:p>
      </dsp:txBody>
      <dsp:txXfrm>
        <a:off x="439587" y="27987"/>
        <a:ext cx="8186597" cy="508461"/>
      </dsp:txXfrm>
    </dsp:sp>
    <dsp:sp modelId="{D6945B09-0CD8-4A2C-80B9-31A7E2C409A7}">
      <dsp:nvSpPr>
        <dsp:cNvPr id="0" name=""/>
        <dsp:cNvSpPr/>
      </dsp:nvSpPr>
      <dsp:spPr>
        <a:xfrm>
          <a:off x="0" y="1153351"/>
          <a:ext cx="8655814" cy="604800"/>
        </a:xfrm>
        <a:prstGeom prst="rect">
          <a:avLst/>
        </a:prstGeom>
        <a:solidFill>
          <a:schemeClr val="lt1">
            <a:alpha val="90000"/>
            <a:hueOff val="0"/>
            <a:satOff val="0"/>
            <a:lumOff val="0"/>
            <a:alphaOff val="0"/>
          </a:schemeClr>
        </a:solidFill>
        <a:ln w="12700" cap="flat" cmpd="sng" algn="ctr">
          <a:solidFill>
            <a:schemeClr val="accent4">
              <a:hueOff val="-974945"/>
              <a:satOff val="20127"/>
              <a:lumOff val="-2157"/>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65B3C3-E028-455B-8A15-30070BD2401C}">
      <dsp:nvSpPr>
        <dsp:cNvPr id="0" name=""/>
        <dsp:cNvSpPr/>
      </dsp:nvSpPr>
      <dsp:spPr>
        <a:xfrm>
          <a:off x="412080" y="944115"/>
          <a:ext cx="8241611" cy="563475"/>
        </a:xfrm>
        <a:prstGeom prst="roundRect">
          <a:avLst/>
        </a:prstGeom>
        <a:solidFill>
          <a:schemeClr val="accent4">
            <a:hueOff val="-974945"/>
            <a:satOff val="20127"/>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018" tIns="0" rIns="229018" bIns="0" numCol="1" spcCol="1270" anchor="ctr" anchorCtr="0">
          <a:noAutofit/>
        </a:bodyPr>
        <a:lstStyle/>
        <a:p>
          <a:pPr marL="0" lvl="0" indent="0" algn="l" defTabSz="711200">
            <a:lnSpc>
              <a:spcPct val="90000"/>
            </a:lnSpc>
            <a:spcBef>
              <a:spcPct val="0"/>
            </a:spcBef>
            <a:spcAft>
              <a:spcPct val="35000"/>
            </a:spcAft>
            <a:buNone/>
          </a:pPr>
          <a:r>
            <a:rPr lang="de-DE" sz="1600" b="1" kern="1200" dirty="0">
              <a:solidFill>
                <a:srgbClr val="595959"/>
              </a:solidFill>
            </a:rPr>
            <a:t>Cashflow-Analysen:</a:t>
          </a:r>
          <a:r>
            <a:rPr lang="de-DE" sz="1600" b="0" kern="1200" dirty="0">
              <a:solidFill>
                <a:srgbClr val="595959"/>
              </a:solidFill>
            </a:rPr>
            <a:t> Überprüfe ob die Geldflüsse ausreichen, um die Ausgaben zu decken, und stelle sicher, dass genügend Liquidität vorhanden ist. </a:t>
          </a:r>
          <a:endParaRPr lang="de-DE" sz="1600" b="1" kern="1200" dirty="0">
            <a:solidFill>
              <a:srgbClr val="595959"/>
            </a:solidFill>
          </a:endParaRPr>
        </a:p>
      </dsp:txBody>
      <dsp:txXfrm>
        <a:off x="439587" y="971622"/>
        <a:ext cx="8186597" cy="508461"/>
      </dsp:txXfrm>
    </dsp:sp>
    <dsp:sp modelId="{6534BB54-0645-41D5-8156-C439B19A67DC}">
      <dsp:nvSpPr>
        <dsp:cNvPr id="0" name=""/>
        <dsp:cNvSpPr/>
      </dsp:nvSpPr>
      <dsp:spPr>
        <a:xfrm>
          <a:off x="0" y="2057063"/>
          <a:ext cx="8655814" cy="604800"/>
        </a:xfrm>
        <a:prstGeom prst="rect">
          <a:avLst/>
        </a:prstGeom>
        <a:solidFill>
          <a:schemeClr val="lt1">
            <a:alpha val="90000"/>
            <a:hueOff val="0"/>
            <a:satOff val="0"/>
            <a:lumOff val="0"/>
            <a:alphaOff val="0"/>
          </a:schemeClr>
        </a:solidFill>
        <a:ln w="12700" cap="flat" cmpd="sng" algn="ctr">
          <a:solidFill>
            <a:schemeClr val="accent4">
              <a:hueOff val="-1949890"/>
              <a:satOff val="40255"/>
              <a:lumOff val="-4313"/>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0C04B0-D0AC-401A-A4F3-CED73492B034}">
      <dsp:nvSpPr>
        <dsp:cNvPr id="0" name=""/>
        <dsp:cNvSpPr/>
      </dsp:nvSpPr>
      <dsp:spPr>
        <a:xfrm>
          <a:off x="414202" y="1846453"/>
          <a:ext cx="8241611" cy="523552"/>
        </a:xfrm>
        <a:prstGeom prst="roundRect">
          <a:avLst/>
        </a:prstGeom>
        <a:solidFill>
          <a:schemeClr val="accent4">
            <a:hueOff val="-1949890"/>
            <a:satOff val="40255"/>
            <a:lumOff val="-43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018" tIns="0" rIns="229018" bIns="0" numCol="1" spcCol="1270" anchor="ctr" anchorCtr="0">
          <a:noAutofit/>
        </a:bodyPr>
        <a:lstStyle/>
        <a:p>
          <a:pPr marL="0" lvl="0" indent="0" algn="l" defTabSz="711200">
            <a:lnSpc>
              <a:spcPct val="90000"/>
            </a:lnSpc>
            <a:spcBef>
              <a:spcPct val="0"/>
            </a:spcBef>
            <a:spcAft>
              <a:spcPct val="35000"/>
            </a:spcAft>
            <a:buNone/>
          </a:pPr>
          <a:r>
            <a:rPr lang="de-DE" sz="1600" b="1" kern="1200" dirty="0">
              <a:solidFill>
                <a:srgbClr val="595959"/>
              </a:solidFill>
            </a:rPr>
            <a:t>Bilanz: </a:t>
          </a:r>
          <a:r>
            <a:rPr lang="de-DE" sz="1600" b="0" kern="1200" dirty="0">
              <a:solidFill>
                <a:srgbClr val="595959"/>
              </a:solidFill>
            </a:rPr>
            <a:t>Bewerte dein Vermögen, deine Verbindlichkeiten und dein Eigenkapital, um den finanziellen Gesamtzustand des Unternehmens einzuschätzen.</a:t>
          </a:r>
          <a:endParaRPr lang="de-DE" sz="1600" b="1" kern="1200" dirty="0">
            <a:solidFill>
              <a:srgbClr val="595959"/>
            </a:solidFill>
          </a:endParaRPr>
        </a:p>
      </dsp:txBody>
      <dsp:txXfrm>
        <a:off x="439760" y="1872011"/>
        <a:ext cx="8190495" cy="472436"/>
      </dsp:txXfrm>
    </dsp:sp>
    <dsp:sp modelId="{A8DD8F36-02ED-4E1B-8ED9-E6566B619A24}">
      <dsp:nvSpPr>
        <dsp:cNvPr id="0" name=""/>
        <dsp:cNvSpPr/>
      </dsp:nvSpPr>
      <dsp:spPr>
        <a:xfrm>
          <a:off x="0" y="2910197"/>
          <a:ext cx="8655814" cy="604800"/>
        </a:xfrm>
        <a:prstGeom prst="rect">
          <a:avLst/>
        </a:prstGeom>
        <a:solidFill>
          <a:schemeClr val="lt1">
            <a:alpha val="90000"/>
            <a:hueOff val="0"/>
            <a:satOff val="0"/>
            <a:lumOff val="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E7D587-CCC3-4C00-898D-7F190C784DDA}">
      <dsp:nvSpPr>
        <dsp:cNvPr id="0" name=""/>
        <dsp:cNvSpPr/>
      </dsp:nvSpPr>
      <dsp:spPr>
        <a:xfrm>
          <a:off x="414202" y="2778597"/>
          <a:ext cx="8241611" cy="472974"/>
        </a:xfrm>
        <a:prstGeom prst="roundRect">
          <a:avLst/>
        </a:prstGeom>
        <a:solidFill>
          <a:schemeClr val="accent4">
            <a:hueOff val="-2924835"/>
            <a:satOff val="60382"/>
            <a:lumOff val="-6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018" tIns="0" rIns="229018" bIns="0" numCol="1" spcCol="1270" anchor="ctr" anchorCtr="0">
          <a:noAutofit/>
        </a:bodyPr>
        <a:lstStyle/>
        <a:p>
          <a:pPr marL="0" lvl="0" indent="0" algn="l" defTabSz="711200">
            <a:lnSpc>
              <a:spcPct val="90000"/>
            </a:lnSpc>
            <a:spcBef>
              <a:spcPct val="0"/>
            </a:spcBef>
            <a:spcAft>
              <a:spcPct val="35000"/>
            </a:spcAft>
            <a:buNone/>
          </a:pPr>
          <a:r>
            <a:rPr lang="de-DE" sz="1600" b="1" kern="1200" dirty="0"/>
            <a:t>Kennzahlen: </a:t>
          </a:r>
          <a:r>
            <a:rPr lang="de-DE" sz="1600" b="0" kern="1200" dirty="0"/>
            <a:t>Achte auf wichtige Indikatoren wie Gewinnmargen, Forderungen und Verbindlichkeiten.</a:t>
          </a:r>
          <a:endParaRPr lang="de-DE" sz="1600" b="1" kern="1200" dirty="0"/>
        </a:p>
      </dsp:txBody>
      <dsp:txXfrm>
        <a:off x="437291" y="2801686"/>
        <a:ext cx="8195433" cy="42679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13598"/>
          <a:ext cx="3018234" cy="102504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Gewinnmargen</a:t>
          </a:r>
        </a:p>
      </dsp:txBody>
      <dsp:txXfrm>
        <a:off x="3095" y="13598"/>
        <a:ext cx="3018234" cy="1025044"/>
      </dsp:txXfrm>
    </dsp:sp>
    <dsp:sp modelId="{DA0F05C3-5D98-4D28-AA8D-930FA1D88EC2}">
      <dsp:nvSpPr>
        <dsp:cNvPr id="0" name=""/>
        <dsp:cNvSpPr/>
      </dsp:nvSpPr>
      <dsp:spPr>
        <a:xfrm>
          <a:off x="3095" y="1038642"/>
          <a:ext cx="3018234" cy="180003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buNone/>
          </a:pPr>
          <a:r>
            <a:rPr lang="de-DE" sz="1600" kern="1200" dirty="0"/>
            <a:t>Misst, wie viel Gewinn dein Unternehmen aus jedem verdienten Euro erzielt. </a:t>
          </a:r>
          <a:br>
            <a:rPr lang="de-DE" sz="1600" kern="1200" dirty="0"/>
          </a:br>
          <a:br>
            <a:rPr lang="de-DE" sz="1600" kern="1200" dirty="0"/>
          </a:br>
          <a:r>
            <a:rPr lang="de-DE" sz="1600" b="1" kern="1200" dirty="0"/>
            <a:t>Formel: </a:t>
          </a:r>
          <a:r>
            <a:rPr lang="de-DE" sz="1600" kern="1200" dirty="0"/>
            <a:t>Nettogewinn / Umsatz</a:t>
          </a:r>
        </a:p>
      </dsp:txBody>
      <dsp:txXfrm>
        <a:off x="3095" y="1038642"/>
        <a:ext cx="3018234" cy="1800033"/>
      </dsp:txXfrm>
    </dsp:sp>
    <dsp:sp modelId="{A4209023-4C65-436A-BD0C-A862B4AF7D9D}">
      <dsp:nvSpPr>
        <dsp:cNvPr id="0" name=""/>
        <dsp:cNvSpPr/>
      </dsp:nvSpPr>
      <dsp:spPr>
        <a:xfrm>
          <a:off x="3443883" y="13598"/>
          <a:ext cx="3018234" cy="1025044"/>
        </a:xfrm>
        <a:prstGeom prst="rect">
          <a:avLst/>
        </a:prstGeom>
        <a:solidFill>
          <a:schemeClr val="accent4">
            <a:hueOff val="-1462417"/>
            <a:satOff val="30191"/>
            <a:lumOff val="-3235"/>
            <a:alphaOff val="0"/>
          </a:schemeClr>
        </a:solidFill>
        <a:ln w="12700" cap="flat" cmpd="sng" algn="ctr">
          <a:solidFill>
            <a:schemeClr val="accent4">
              <a:hueOff val="-1462417"/>
              <a:satOff val="30191"/>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Liquiditäts-kennzahl</a:t>
          </a:r>
        </a:p>
      </dsp:txBody>
      <dsp:txXfrm>
        <a:off x="3443883" y="13598"/>
        <a:ext cx="3018234" cy="1025044"/>
      </dsp:txXfrm>
    </dsp:sp>
    <dsp:sp modelId="{663AA321-843D-4D42-8091-F46FA19DC9B8}">
      <dsp:nvSpPr>
        <dsp:cNvPr id="0" name=""/>
        <dsp:cNvSpPr/>
      </dsp:nvSpPr>
      <dsp:spPr>
        <a:xfrm>
          <a:off x="3443883" y="1038642"/>
          <a:ext cx="3018234" cy="1800033"/>
        </a:xfrm>
        <a:prstGeom prst="rect">
          <a:avLst/>
        </a:prstGeom>
        <a:solidFill>
          <a:schemeClr val="accent4">
            <a:tint val="40000"/>
            <a:alpha val="90000"/>
            <a:hueOff val="-1715409"/>
            <a:satOff val="28960"/>
            <a:lumOff val="210"/>
            <a:alphaOff val="0"/>
          </a:schemeClr>
        </a:solidFill>
        <a:ln w="12700" cap="flat" cmpd="sng" algn="ctr">
          <a:solidFill>
            <a:schemeClr val="accent4">
              <a:tint val="40000"/>
              <a:alpha val="90000"/>
              <a:hueOff val="-1715409"/>
              <a:satOff val="28960"/>
              <a:lumOff val="2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buNone/>
          </a:pPr>
          <a:r>
            <a:rPr lang="de-DE" sz="1600" kern="1200" dirty="0"/>
            <a:t>Beurteilt die Fähigkeit deines Unternehmens, kurzfristige Verpflichtungen mit kurzfristigen Vermögenswerten zu zahlen. . </a:t>
          </a:r>
          <a:br>
            <a:rPr lang="de-DE" sz="1600" kern="1200" dirty="0"/>
          </a:br>
          <a:br>
            <a:rPr lang="de-DE" sz="1600" kern="1200" dirty="0"/>
          </a:br>
          <a:r>
            <a:rPr lang="de-DE" sz="1600" b="1" kern="1200" dirty="0"/>
            <a:t>Formel: </a:t>
          </a:r>
          <a:r>
            <a:rPr lang="de-DE" sz="1600" kern="1200" dirty="0"/>
            <a:t>Umlaufvermögen / kurzfristige Verbindlichkeiten</a:t>
          </a:r>
        </a:p>
      </dsp:txBody>
      <dsp:txXfrm>
        <a:off x="3443883" y="1038642"/>
        <a:ext cx="3018234" cy="1800033"/>
      </dsp:txXfrm>
    </dsp:sp>
    <dsp:sp modelId="{7C90F66E-AFA0-44A7-8936-0AACE735F330}">
      <dsp:nvSpPr>
        <dsp:cNvPr id="0" name=""/>
        <dsp:cNvSpPr/>
      </dsp:nvSpPr>
      <dsp:spPr>
        <a:xfrm>
          <a:off x="6884670" y="13598"/>
          <a:ext cx="3018234" cy="1025044"/>
        </a:xfrm>
        <a:prstGeom prst="rect">
          <a:avLst/>
        </a:prstGeom>
        <a:solidFill>
          <a:schemeClr val="accent4">
            <a:hueOff val="-2924835"/>
            <a:satOff val="60382"/>
            <a:lumOff val="-647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Verschuldungs-quote</a:t>
          </a:r>
        </a:p>
      </dsp:txBody>
      <dsp:txXfrm>
        <a:off x="6884670" y="13598"/>
        <a:ext cx="3018234" cy="1025044"/>
      </dsp:txXfrm>
    </dsp:sp>
    <dsp:sp modelId="{050543CF-55EE-44BD-A6AC-B309343A9B36}">
      <dsp:nvSpPr>
        <dsp:cNvPr id="0" name=""/>
        <dsp:cNvSpPr/>
      </dsp:nvSpPr>
      <dsp:spPr>
        <a:xfrm>
          <a:off x="6884670" y="1038642"/>
          <a:ext cx="3018234" cy="1800033"/>
        </a:xfrm>
        <a:prstGeom prst="rect">
          <a:avLst/>
        </a:prstGeom>
        <a:solidFill>
          <a:schemeClr val="accent4">
            <a:tint val="40000"/>
            <a:alpha val="90000"/>
            <a:hueOff val="-3430818"/>
            <a:satOff val="57920"/>
            <a:lumOff val="421"/>
            <a:alphaOff val="0"/>
          </a:schemeClr>
        </a:solidFill>
        <a:ln w="12700" cap="flat" cmpd="sng" algn="ctr">
          <a:solidFill>
            <a:schemeClr val="accent4">
              <a:tint val="40000"/>
              <a:alpha val="90000"/>
              <a:hueOff val="-3430818"/>
              <a:satOff val="57920"/>
              <a:lumOff val="4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buNone/>
          </a:pPr>
          <a:r>
            <a:rPr lang="de-DE" sz="1600" kern="1200" dirty="0"/>
            <a:t>Zeigt das Verhältnis zwischen Schulden und Eigenkapital an. </a:t>
          </a:r>
        </a:p>
        <a:p>
          <a:pPr marL="0" lvl="1" indent="0" algn="l" defTabSz="711200">
            <a:lnSpc>
              <a:spcPct val="90000"/>
            </a:lnSpc>
            <a:spcBef>
              <a:spcPct val="0"/>
            </a:spcBef>
            <a:spcAft>
              <a:spcPct val="15000"/>
            </a:spcAft>
            <a:buNone/>
          </a:pPr>
          <a:br>
            <a:rPr lang="de-DE" sz="1600" kern="1200" dirty="0"/>
          </a:br>
          <a:r>
            <a:rPr lang="de-DE" sz="1600" b="1" kern="1200" dirty="0"/>
            <a:t>Formel:</a:t>
          </a:r>
          <a:r>
            <a:rPr lang="de-DE" sz="1600" kern="1200" dirty="0"/>
            <a:t> Gesamtverbindlichkeiten / Eigenkapital</a:t>
          </a:r>
        </a:p>
      </dsp:txBody>
      <dsp:txXfrm>
        <a:off x="6884670" y="1038642"/>
        <a:ext cx="3018234" cy="180003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72232"/>
          <a:ext cx="3018234" cy="102787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Bruttogewinn-marge</a:t>
          </a:r>
        </a:p>
      </dsp:txBody>
      <dsp:txXfrm>
        <a:off x="3095" y="72232"/>
        <a:ext cx="3018234" cy="1027870"/>
      </dsp:txXfrm>
    </dsp:sp>
    <dsp:sp modelId="{DA0F05C3-5D98-4D28-AA8D-930FA1D88EC2}">
      <dsp:nvSpPr>
        <dsp:cNvPr id="0" name=""/>
        <dsp:cNvSpPr/>
      </dsp:nvSpPr>
      <dsp:spPr>
        <a:xfrm>
          <a:off x="3095" y="1100102"/>
          <a:ext cx="3018234" cy="167994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0" lvl="1" indent="0" algn="l" defTabSz="755650">
            <a:lnSpc>
              <a:spcPct val="90000"/>
            </a:lnSpc>
            <a:spcBef>
              <a:spcPct val="0"/>
            </a:spcBef>
            <a:spcAft>
              <a:spcPct val="15000"/>
            </a:spcAft>
            <a:buNone/>
          </a:pPr>
          <a:r>
            <a:rPr lang="de-DE" sz="1700" kern="1200" dirty="0"/>
            <a:t>Zeigt den Prozentsatz des Umsatzes, der die Produktionskosten übersteigt.</a:t>
          </a:r>
          <a:br>
            <a:rPr lang="de-DE" sz="1700" kern="1200" dirty="0"/>
          </a:br>
          <a:br>
            <a:rPr lang="de-DE" sz="1700" kern="1200" dirty="0"/>
          </a:br>
          <a:r>
            <a:rPr lang="de-DE" sz="1700" b="1" kern="1200" dirty="0"/>
            <a:t>Formel: </a:t>
          </a:r>
          <a:r>
            <a:rPr lang="de-DE" sz="1700" kern="1200" dirty="0"/>
            <a:t>(Umsatz – Herstellungskosten) / Umsatz</a:t>
          </a:r>
        </a:p>
      </dsp:txBody>
      <dsp:txXfrm>
        <a:off x="3095" y="1100102"/>
        <a:ext cx="3018234" cy="1679940"/>
      </dsp:txXfrm>
    </dsp:sp>
    <dsp:sp modelId="{A4209023-4C65-436A-BD0C-A862B4AF7D9D}">
      <dsp:nvSpPr>
        <dsp:cNvPr id="0" name=""/>
        <dsp:cNvSpPr/>
      </dsp:nvSpPr>
      <dsp:spPr>
        <a:xfrm>
          <a:off x="3443883" y="72232"/>
          <a:ext cx="3018234" cy="1027870"/>
        </a:xfrm>
        <a:prstGeom prst="rect">
          <a:avLst/>
        </a:prstGeom>
        <a:solidFill>
          <a:schemeClr val="accent4">
            <a:hueOff val="-1462417"/>
            <a:satOff val="30191"/>
            <a:lumOff val="-3235"/>
            <a:alphaOff val="0"/>
          </a:schemeClr>
        </a:solidFill>
        <a:ln w="12700" cap="flat" cmpd="sng" algn="ctr">
          <a:solidFill>
            <a:schemeClr val="accent4">
              <a:hueOff val="-1462417"/>
              <a:satOff val="30191"/>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Operative Gewinnmarge</a:t>
          </a:r>
        </a:p>
      </dsp:txBody>
      <dsp:txXfrm>
        <a:off x="3443883" y="72232"/>
        <a:ext cx="3018234" cy="1027870"/>
      </dsp:txXfrm>
    </dsp:sp>
    <dsp:sp modelId="{663AA321-843D-4D42-8091-F46FA19DC9B8}">
      <dsp:nvSpPr>
        <dsp:cNvPr id="0" name=""/>
        <dsp:cNvSpPr/>
      </dsp:nvSpPr>
      <dsp:spPr>
        <a:xfrm>
          <a:off x="3443883" y="1100102"/>
          <a:ext cx="3018234" cy="1679940"/>
        </a:xfrm>
        <a:prstGeom prst="rect">
          <a:avLst/>
        </a:prstGeom>
        <a:solidFill>
          <a:schemeClr val="accent4">
            <a:tint val="40000"/>
            <a:alpha val="90000"/>
            <a:hueOff val="-1715409"/>
            <a:satOff val="28960"/>
            <a:lumOff val="210"/>
            <a:alphaOff val="0"/>
          </a:schemeClr>
        </a:solidFill>
        <a:ln w="12700" cap="flat" cmpd="sng" algn="ctr">
          <a:solidFill>
            <a:schemeClr val="accent4">
              <a:tint val="40000"/>
              <a:alpha val="90000"/>
              <a:hueOff val="-1715409"/>
              <a:satOff val="28960"/>
              <a:lumOff val="2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0" lvl="1" indent="0" algn="l" defTabSz="755650">
            <a:lnSpc>
              <a:spcPct val="90000"/>
            </a:lnSpc>
            <a:spcBef>
              <a:spcPct val="0"/>
            </a:spcBef>
            <a:spcAft>
              <a:spcPct val="15000"/>
            </a:spcAft>
            <a:buNone/>
          </a:pPr>
          <a:r>
            <a:rPr lang="de-DE" sz="1700" kern="1200" dirty="0"/>
            <a:t>Zeigt, wie effizient ein Unternehmen Gewinne aus dem Betrieb generiert. </a:t>
          </a:r>
          <a:br>
            <a:rPr lang="de-DE" sz="1700" kern="1200" dirty="0"/>
          </a:br>
          <a:br>
            <a:rPr lang="de-DE" sz="1700" kern="1200" dirty="0"/>
          </a:br>
          <a:r>
            <a:rPr lang="de-DE" sz="1700" b="1" kern="1200" dirty="0"/>
            <a:t>Formel: </a:t>
          </a:r>
          <a:r>
            <a:rPr lang="de-DE" sz="1700" kern="1200" dirty="0"/>
            <a:t>Betriebsergebnis / Umsatz</a:t>
          </a:r>
        </a:p>
      </dsp:txBody>
      <dsp:txXfrm>
        <a:off x="3443883" y="1100102"/>
        <a:ext cx="3018234" cy="1679940"/>
      </dsp:txXfrm>
    </dsp:sp>
    <dsp:sp modelId="{7C90F66E-AFA0-44A7-8936-0AACE735F330}">
      <dsp:nvSpPr>
        <dsp:cNvPr id="0" name=""/>
        <dsp:cNvSpPr/>
      </dsp:nvSpPr>
      <dsp:spPr>
        <a:xfrm>
          <a:off x="6884670" y="72232"/>
          <a:ext cx="3018234" cy="1027870"/>
        </a:xfrm>
        <a:prstGeom prst="rect">
          <a:avLst/>
        </a:prstGeom>
        <a:solidFill>
          <a:schemeClr val="accent4">
            <a:hueOff val="-2924835"/>
            <a:satOff val="60382"/>
            <a:lumOff val="-647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Kapitalrendite</a:t>
          </a:r>
        </a:p>
      </dsp:txBody>
      <dsp:txXfrm>
        <a:off x="6884670" y="72232"/>
        <a:ext cx="3018234" cy="1027870"/>
      </dsp:txXfrm>
    </dsp:sp>
    <dsp:sp modelId="{050543CF-55EE-44BD-A6AC-B309343A9B36}">
      <dsp:nvSpPr>
        <dsp:cNvPr id="0" name=""/>
        <dsp:cNvSpPr/>
      </dsp:nvSpPr>
      <dsp:spPr>
        <a:xfrm>
          <a:off x="6884670" y="1100102"/>
          <a:ext cx="3018234" cy="1679940"/>
        </a:xfrm>
        <a:prstGeom prst="rect">
          <a:avLst/>
        </a:prstGeom>
        <a:solidFill>
          <a:schemeClr val="accent4">
            <a:tint val="40000"/>
            <a:alpha val="90000"/>
            <a:hueOff val="-3430818"/>
            <a:satOff val="57920"/>
            <a:lumOff val="421"/>
            <a:alphaOff val="0"/>
          </a:schemeClr>
        </a:solidFill>
        <a:ln w="12700" cap="flat" cmpd="sng" algn="ctr">
          <a:solidFill>
            <a:schemeClr val="accent4">
              <a:tint val="40000"/>
              <a:alpha val="90000"/>
              <a:hueOff val="-3430818"/>
              <a:satOff val="57920"/>
              <a:lumOff val="4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0" lvl="1" indent="0" algn="l" defTabSz="755650">
            <a:lnSpc>
              <a:spcPct val="90000"/>
            </a:lnSpc>
            <a:spcBef>
              <a:spcPct val="0"/>
            </a:spcBef>
            <a:spcAft>
              <a:spcPct val="15000"/>
            </a:spcAft>
            <a:buNone/>
          </a:pPr>
          <a:r>
            <a:rPr lang="de-DE" sz="1700" kern="1200" dirty="0"/>
            <a:t>Gibt an, wie profitabel ein Unternehmen im Verhältnis zu seinen Vermögenswerten ist. </a:t>
          </a:r>
          <a:br>
            <a:rPr lang="de-DE" sz="1700" kern="1200" dirty="0"/>
          </a:br>
          <a:br>
            <a:rPr lang="de-DE" sz="1700" kern="1200" dirty="0"/>
          </a:br>
          <a:r>
            <a:rPr lang="de-DE" sz="1700" b="1" kern="1200" dirty="0"/>
            <a:t>Formel:</a:t>
          </a:r>
          <a:r>
            <a:rPr lang="de-DE" sz="1700" kern="1200" dirty="0"/>
            <a:t> Nettogewinn / Gesamtvermögen</a:t>
          </a:r>
        </a:p>
      </dsp:txBody>
      <dsp:txXfrm>
        <a:off x="6884670" y="1100102"/>
        <a:ext cx="3018234" cy="167994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125764"/>
          <a:ext cx="3018234" cy="102511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Quick Ratio (Liquidität 1. Grades)</a:t>
          </a:r>
        </a:p>
      </dsp:txBody>
      <dsp:txXfrm>
        <a:off x="3095" y="125764"/>
        <a:ext cx="3018234" cy="1025116"/>
      </dsp:txXfrm>
    </dsp:sp>
    <dsp:sp modelId="{DA0F05C3-5D98-4D28-AA8D-930FA1D88EC2}">
      <dsp:nvSpPr>
        <dsp:cNvPr id="0" name=""/>
        <dsp:cNvSpPr/>
      </dsp:nvSpPr>
      <dsp:spPr>
        <a:xfrm>
          <a:off x="3095" y="1150880"/>
          <a:ext cx="3018234" cy="157563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0" lvl="1" indent="0" algn="l" defTabSz="622300">
            <a:lnSpc>
              <a:spcPct val="90000"/>
            </a:lnSpc>
            <a:spcBef>
              <a:spcPct val="0"/>
            </a:spcBef>
            <a:spcAft>
              <a:spcPct val="15000"/>
            </a:spcAft>
            <a:buNone/>
          </a:pPr>
          <a:r>
            <a:rPr lang="de-DE" sz="1400" kern="1200" dirty="0"/>
            <a:t>Misst die Fähigkeit eines Unternehmens, kurzfristige Verbindlichkeiten mit den liquidesten Vermögenswerten zu decken. </a:t>
          </a:r>
          <a:br>
            <a:rPr lang="de-DE" sz="1400" kern="1200" dirty="0"/>
          </a:br>
          <a:br>
            <a:rPr lang="de-DE" sz="1400" kern="1200" dirty="0"/>
          </a:br>
          <a:r>
            <a:rPr lang="de-DE" sz="1400" b="1" kern="1200" dirty="0"/>
            <a:t>Formel: </a:t>
          </a:r>
          <a:r>
            <a:rPr lang="de-DE" sz="1400" kern="1200" dirty="0"/>
            <a:t>(Umlaufvermögen- Inventar) / kurzfristige Verbindlichkeiten</a:t>
          </a:r>
        </a:p>
      </dsp:txBody>
      <dsp:txXfrm>
        <a:off x="3095" y="1150880"/>
        <a:ext cx="3018234" cy="1575630"/>
      </dsp:txXfrm>
    </dsp:sp>
    <dsp:sp modelId="{A4209023-4C65-436A-BD0C-A862B4AF7D9D}">
      <dsp:nvSpPr>
        <dsp:cNvPr id="0" name=""/>
        <dsp:cNvSpPr/>
      </dsp:nvSpPr>
      <dsp:spPr>
        <a:xfrm>
          <a:off x="3443883" y="125764"/>
          <a:ext cx="3018234" cy="1025116"/>
        </a:xfrm>
        <a:prstGeom prst="rect">
          <a:avLst/>
        </a:prstGeom>
        <a:solidFill>
          <a:schemeClr val="accent4">
            <a:hueOff val="-1462417"/>
            <a:satOff val="30191"/>
            <a:lumOff val="-3235"/>
            <a:alphaOff val="0"/>
          </a:schemeClr>
        </a:solidFill>
        <a:ln w="12700" cap="flat" cmpd="sng" algn="ctr">
          <a:solidFill>
            <a:schemeClr val="accent4">
              <a:hueOff val="-1462417"/>
              <a:satOff val="30191"/>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Verschuldungs-grad</a:t>
          </a:r>
        </a:p>
      </dsp:txBody>
      <dsp:txXfrm>
        <a:off x="3443883" y="125764"/>
        <a:ext cx="3018234" cy="1025116"/>
      </dsp:txXfrm>
    </dsp:sp>
    <dsp:sp modelId="{663AA321-843D-4D42-8091-F46FA19DC9B8}">
      <dsp:nvSpPr>
        <dsp:cNvPr id="0" name=""/>
        <dsp:cNvSpPr/>
      </dsp:nvSpPr>
      <dsp:spPr>
        <a:xfrm>
          <a:off x="3443883" y="1150880"/>
          <a:ext cx="3018234" cy="1575630"/>
        </a:xfrm>
        <a:prstGeom prst="rect">
          <a:avLst/>
        </a:prstGeom>
        <a:solidFill>
          <a:schemeClr val="accent4">
            <a:tint val="40000"/>
            <a:alpha val="90000"/>
            <a:hueOff val="-1715409"/>
            <a:satOff val="28960"/>
            <a:lumOff val="210"/>
            <a:alphaOff val="0"/>
          </a:schemeClr>
        </a:solidFill>
        <a:ln w="12700" cap="flat" cmpd="sng" algn="ctr">
          <a:solidFill>
            <a:schemeClr val="accent4">
              <a:tint val="40000"/>
              <a:alpha val="90000"/>
              <a:hueOff val="-1715409"/>
              <a:satOff val="28960"/>
              <a:lumOff val="2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0" lvl="1" indent="0" algn="l" defTabSz="622300">
            <a:lnSpc>
              <a:spcPct val="90000"/>
            </a:lnSpc>
            <a:spcBef>
              <a:spcPct val="0"/>
            </a:spcBef>
            <a:spcAft>
              <a:spcPct val="15000"/>
            </a:spcAft>
            <a:buNone/>
          </a:pPr>
          <a:r>
            <a:rPr lang="de-DE" sz="1400" kern="1200" dirty="0"/>
            <a:t>Zeigt den Anteil der Vermögenswerte, die durch Schulden finanziert sind. </a:t>
          </a:r>
          <a:br>
            <a:rPr lang="de-DE" sz="1400" kern="1200" dirty="0"/>
          </a:br>
          <a:br>
            <a:rPr lang="de-DE" sz="1400" kern="1200" dirty="0"/>
          </a:br>
          <a:r>
            <a:rPr lang="de-DE" sz="1400" b="1" kern="1200" dirty="0"/>
            <a:t>Formel: </a:t>
          </a:r>
          <a:r>
            <a:rPr lang="de-DE" sz="1400" kern="1200" dirty="0"/>
            <a:t>Gesamtverbindlichkeiten / Gesamtvermögen</a:t>
          </a:r>
        </a:p>
      </dsp:txBody>
      <dsp:txXfrm>
        <a:off x="3443883" y="1150880"/>
        <a:ext cx="3018234" cy="1575630"/>
      </dsp:txXfrm>
    </dsp:sp>
    <dsp:sp modelId="{7C90F66E-AFA0-44A7-8936-0AACE735F330}">
      <dsp:nvSpPr>
        <dsp:cNvPr id="0" name=""/>
        <dsp:cNvSpPr/>
      </dsp:nvSpPr>
      <dsp:spPr>
        <a:xfrm>
          <a:off x="6884670" y="125764"/>
          <a:ext cx="3018234" cy="1025116"/>
        </a:xfrm>
        <a:prstGeom prst="rect">
          <a:avLst/>
        </a:prstGeom>
        <a:solidFill>
          <a:schemeClr val="accent4">
            <a:hueOff val="-2924835"/>
            <a:satOff val="60382"/>
            <a:lumOff val="-647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Zinsdeckungs-grad</a:t>
          </a:r>
        </a:p>
      </dsp:txBody>
      <dsp:txXfrm>
        <a:off x="6884670" y="125764"/>
        <a:ext cx="3018234" cy="1025116"/>
      </dsp:txXfrm>
    </dsp:sp>
    <dsp:sp modelId="{050543CF-55EE-44BD-A6AC-B309343A9B36}">
      <dsp:nvSpPr>
        <dsp:cNvPr id="0" name=""/>
        <dsp:cNvSpPr/>
      </dsp:nvSpPr>
      <dsp:spPr>
        <a:xfrm>
          <a:off x="6884670" y="1150880"/>
          <a:ext cx="3018234" cy="1575630"/>
        </a:xfrm>
        <a:prstGeom prst="rect">
          <a:avLst/>
        </a:prstGeom>
        <a:solidFill>
          <a:schemeClr val="accent4">
            <a:tint val="40000"/>
            <a:alpha val="90000"/>
            <a:hueOff val="-3430818"/>
            <a:satOff val="57920"/>
            <a:lumOff val="421"/>
            <a:alphaOff val="0"/>
          </a:schemeClr>
        </a:solidFill>
        <a:ln w="12700" cap="flat" cmpd="sng" algn="ctr">
          <a:solidFill>
            <a:schemeClr val="accent4">
              <a:tint val="40000"/>
              <a:alpha val="90000"/>
              <a:hueOff val="-3430818"/>
              <a:satOff val="57920"/>
              <a:lumOff val="4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0" lvl="1" indent="0" algn="l" defTabSz="622300">
            <a:lnSpc>
              <a:spcPct val="90000"/>
            </a:lnSpc>
            <a:spcBef>
              <a:spcPct val="0"/>
            </a:spcBef>
            <a:spcAft>
              <a:spcPct val="15000"/>
            </a:spcAft>
            <a:buNone/>
          </a:pPr>
          <a:r>
            <a:rPr lang="de-DE" sz="1400" kern="1200" dirty="0"/>
            <a:t>Misst, wie gut ein Unternehmen seine Zinsverpflichtungen mit seinen Erträgen decken kann.</a:t>
          </a:r>
          <a:br>
            <a:rPr lang="de-DE" sz="1400" kern="1200" dirty="0"/>
          </a:br>
          <a:br>
            <a:rPr lang="de-DE" sz="1400" kern="1200" dirty="0"/>
          </a:br>
          <a:r>
            <a:rPr lang="de-DE" sz="1400" b="1" kern="1200" dirty="0"/>
            <a:t>Formel:</a:t>
          </a:r>
          <a:r>
            <a:rPr lang="de-DE" sz="1400" kern="1200" dirty="0"/>
            <a:t> Betriebsergebnis / Zinsaufwendungen</a:t>
          </a:r>
        </a:p>
      </dsp:txBody>
      <dsp:txXfrm>
        <a:off x="6884670" y="1150880"/>
        <a:ext cx="3018234" cy="15756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175186"/>
          <a:ext cx="3018234" cy="629711"/>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Cash Flow</a:t>
          </a:r>
        </a:p>
      </dsp:txBody>
      <dsp:txXfrm>
        <a:off x="3095" y="175186"/>
        <a:ext cx="3018234" cy="629711"/>
      </dsp:txXfrm>
    </dsp:sp>
    <dsp:sp modelId="{DA0F05C3-5D98-4D28-AA8D-930FA1D88EC2}">
      <dsp:nvSpPr>
        <dsp:cNvPr id="0" name=""/>
        <dsp:cNvSpPr/>
      </dsp:nvSpPr>
      <dsp:spPr>
        <a:xfrm>
          <a:off x="3095" y="804898"/>
          <a:ext cx="3018234" cy="2138354"/>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0" lvl="1" indent="0" algn="l" defTabSz="844550">
            <a:lnSpc>
              <a:spcPct val="90000"/>
            </a:lnSpc>
            <a:spcBef>
              <a:spcPct val="0"/>
            </a:spcBef>
            <a:spcAft>
              <a:spcPct val="15000"/>
            </a:spcAft>
            <a:buNone/>
          </a:pPr>
          <a:r>
            <a:rPr lang="de-DE" sz="1900" kern="1200" dirty="0"/>
            <a:t>Der Geldfluss innerhalb eines Unternehmens, also die Bewegung von Ein- und Auszahlungen. Ein positiver Cashflow bedeutet, dass mehr Geld eingenommen als ausgegeben werden. </a:t>
          </a:r>
        </a:p>
      </dsp:txBody>
      <dsp:txXfrm>
        <a:off x="3095" y="804898"/>
        <a:ext cx="3018234" cy="2138354"/>
      </dsp:txXfrm>
    </dsp:sp>
    <dsp:sp modelId="{A4209023-4C65-436A-BD0C-A862B4AF7D9D}">
      <dsp:nvSpPr>
        <dsp:cNvPr id="0" name=""/>
        <dsp:cNvSpPr/>
      </dsp:nvSpPr>
      <dsp:spPr>
        <a:xfrm>
          <a:off x="3443883" y="175186"/>
          <a:ext cx="3018234" cy="629711"/>
        </a:xfrm>
        <a:prstGeom prst="rect">
          <a:avLst/>
        </a:prstGeom>
        <a:solidFill>
          <a:schemeClr val="accent4">
            <a:hueOff val="-1462417"/>
            <a:satOff val="30191"/>
            <a:lumOff val="-3235"/>
            <a:alphaOff val="0"/>
          </a:schemeClr>
        </a:solidFill>
        <a:ln w="12700" cap="flat" cmpd="sng" algn="ctr">
          <a:solidFill>
            <a:schemeClr val="accent4">
              <a:hueOff val="-1462417"/>
              <a:satOff val="30191"/>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Eigenkapital</a:t>
          </a:r>
        </a:p>
      </dsp:txBody>
      <dsp:txXfrm>
        <a:off x="3443883" y="175186"/>
        <a:ext cx="3018234" cy="629711"/>
      </dsp:txXfrm>
    </dsp:sp>
    <dsp:sp modelId="{663AA321-843D-4D42-8091-F46FA19DC9B8}">
      <dsp:nvSpPr>
        <dsp:cNvPr id="0" name=""/>
        <dsp:cNvSpPr/>
      </dsp:nvSpPr>
      <dsp:spPr>
        <a:xfrm>
          <a:off x="3443883" y="804898"/>
          <a:ext cx="3018234" cy="2138354"/>
        </a:xfrm>
        <a:prstGeom prst="rect">
          <a:avLst/>
        </a:prstGeom>
        <a:solidFill>
          <a:schemeClr val="accent4">
            <a:tint val="40000"/>
            <a:alpha val="90000"/>
            <a:hueOff val="-1715409"/>
            <a:satOff val="28960"/>
            <a:lumOff val="210"/>
            <a:alphaOff val="0"/>
          </a:schemeClr>
        </a:solidFill>
        <a:ln w="12700" cap="flat" cmpd="sng" algn="ctr">
          <a:solidFill>
            <a:schemeClr val="accent4">
              <a:tint val="40000"/>
              <a:alpha val="90000"/>
              <a:hueOff val="-1715409"/>
              <a:satOff val="28960"/>
              <a:lumOff val="2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0" lvl="1" indent="0" algn="l" defTabSz="844550">
            <a:lnSpc>
              <a:spcPct val="90000"/>
            </a:lnSpc>
            <a:spcBef>
              <a:spcPct val="0"/>
            </a:spcBef>
            <a:spcAft>
              <a:spcPct val="15000"/>
            </a:spcAft>
            <a:buNone/>
          </a:pPr>
          <a:r>
            <a:rPr lang="de-DE" sz="1900" kern="1200" dirty="0"/>
            <a:t>Der Wert des Unternehmensbesitzes, nachdem alle Verbindlichkeiten von den Vermögenswerten abgezogen werden. </a:t>
          </a:r>
        </a:p>
      </dsp:txBody>
      <dsp:txXfrm>
        <a:off x="3443883" y="804898"/>
        <a:ext cx="3018234" cy="2138354"/>
      </dsp:txXfrm>
    </dsp:sp>
    <dsp:sp modelId="{8AEE7BCB-4023-4D8E-ADA3-8D588D19D5C3}">
      <dsp:nvSpPr>
        <dsp:cNvPr id="0" name=""/>
        <dsp:cNvSpPr/>
      </dsp:nvSpPr>
      <dsp:spPr>
        <a:xfrm>
          <a:off x="6884670" y="175186"/>
          <a:ext cx="3018234" cy="629711"/>
        </a:xfrm>
        <a:prstGeom prst="rect">
          <a:avLst/>
        </a:prstGeom>
        <a:solidFill>
          <a:schemeClr val="accent4">
            <a:hueOff val="-2924835"/>
            <a:satOff val="60382"/>
            <a:lumOff val="-647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Verbindlichkeiten</a:t>
          </a:r>
        </a:p>
      </dsp:txBody>
      <dsp:txXfrm>
        <a:off x="6884670" y="175186"/>
        <a:ext cx="3018234" cy="629711"/>
      </dsp:txXfrm>
    </dsp:sp>
    <dsp:sp modelId="{D39B2975-38CD-4CEA-959C-B2CE94662102}">
      <dsp:nvSpPr>
        <dsp:cNvPr id="0" name=""/>
        <dsp:cNvSpPr/>
      </dsp:nvSpPr>
      <dsp:spPr>
        <a:xfrm>
          <a:off x="6884670" y="804898"/>
          <a:ext cx="3018234" cy="2138354"/>
        </a:xfrm>
        <a:prstGeom prst="rect">
          <a:avLst/>
        </a:prstGeom>
        <a:solidFill>
          <a:schemeClr val="accent4">
            <a:tint val="40000"/>
            <a:alpha val="90000"/>
            <a:hueOff val="-3430818"/>
            <a:satOff val="57920"/>
            <a:lumOff val="421"/>
            <a:alphaOff val="0"/>
          </a:schemeClr>
        </a:solidFill>
        <a:ln w="12700" cap="flat" cmpd="sng" algn="ctr">
          <a:solidFill>
            <a:schemeClr val="accent4">
              <a:tint val="40000"/>
              <a:alpha val="90000"/>
              <a:hueOff val="-3430818"/>
              <a:satOff val="57920"/>
              <a:lumOff val="4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0" lvl="1" indent="0" algn="l" defTabSz="844550">
            <a:lnSpc>
              <a:spcPct val="90000"/>
            </a:lnSpc>
            <a:spcBef>
              <a:spcPct val="0"/>
            </a:spcBef>
            <a:spcAft>
              <a:spcPct val="15000"/>
            </a:spcAft>
            <a:buNone/>
          </a:pPr>
          <a:r>
            <a:rPr lang="de-DE" sz="1900" kern="1200" dirty="0"/>
            <a:t>Schulden oder Verpflichtungen, die das Unternehmen gegenüber anderen hat.</a:t>
          </a:r>
        </a:p>
      </dsp:txBody>
      <dsp:txXfrm>
        <a:off x="6884670" y="804898"/>
        <a:ext cx="3018234" cy="213835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26422"/>
          <a:ext cx="3018234" cy="102067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Lagerumschlags-häufigkeit</a:t>
          </a:r>
        </a:p>
      </dsp:txBody>
      <dsp:txXfrm>
        <a:off x="3095" y="26422"/>
        <a:ext cx="3018234" cy="1020670"/>
      </dsp:txXfrm>
    </dsp:sp>
    <dsp:sp modelId="{DA0F05C3-5D98-4D28-AA8D-930FA1D88EC2}">
      <dsp:nvSpPr>
        <dsp:cNvPr id="0" name=""/>
        <dsp:cNvSpPr/>
      </dsp:nvSpPr>
      <dsp:spPr>
        <a:xfrm>
          <a:off x="3095" y="1047092"/>
          <a:ext cx="3018234" cy="177875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buNone/>
          </a:pPr>
          <a:r>
            <a:rPr lang="de-DE" sz="1600" kern="1200" dirty="0"/>
            <a:t>Zeigt, wie effizient ein Unternehmen Waren verkauft und sein Inventar ersetzt. </a:t>
          </a:r>
          <a:br>
            <a:rPr lang="de-DE" sz="1600" kern="1200" dirty="0"/>
          </a:br>
          <a:br>
            <a:rPr lang="de-DE" sz="1600" kern="1200" dirty="0"/>
          </a:br>
          <a:r>
            <a:rPr lang="de-DE" sz="1600" b="1" kern="1200" dirty="0"/>
            <a:t>Formel: </a:t>
          </a:r>
          <a:r>
            <a:rPr lang="de-DE" sz="1600" kern="1200" dirty="0"/>
            <a:t>Herstellungskosten / Durchschnittlicher Lagerbestand</a:t>
          </a:r>
        </a:p>
      </dsp:txBody>
      <dsp:txXfrm>
        <a:off x="3095" y="1047092"/>
        <a:ext cx="3018234" cy="1778759"/>
      </dsp:txXfrm>
    </dsp:sp>
    <dsp:sp modelId="{A4209023-4C65-436A-BD0C-A862B4AF7D9D}">
      <dsp:nvSpPr>
        <dsp:cNvPr id="0" name=""/>
        <dsp:cNvSpPr/>
      </dsp:nvSpPr>
      <dsp:spPr>
        <a:xfrm>
          <a:off x="3443883" y="26422"/>
          <a:ext cx="3018234" cy="1020670"/>
        </a:xfrm>
        <a:prstGeom prst="rect">
          <a:avLst/>
        </a:prstGeom>
        <a:solidFill>
          <a:schemeClr val="accent4">
            <a:hueOff val="-1462417"/>
            <a:satOff val="30191"/>
            <a:lumOff val="-3235"/>
            <a:alphaOff val="0"/>
          </a:schemeClr>
        </a:solidFill>
        <a:ln w="12700" cap="flat" cmpd="sng" algn="ctr">
          <a:solidFill>
            <a:schemeClr val="accent4">
              <a:hueOff val="-1462417"/>
              <a:satOff val="30191"/>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Forderungs-umschlag</a:t>
          </a:r>
        </a:p>
      </dsp:txBody>
      <dsp:txXfrm>
        <a:off x="3443883" y="26422"/>
        <a:ext cx="3018234" cy="1020670"/>
      </dsp:txXfrm>
    </dsp:sp>
    <dsp:sp modelId="{663AA321-843D-4D42-8091-F46FA19DC9B8}">
      <dsp:nvSpPr>
        <dsp:cNvPr id="0" name=""/>
        <dsp:cNvSpPr/>
      </dsp:nvSpPr>
      <dsp:spPr>
        <a:xfrm>
          <a:off x="3443883" y="1047092"/>
          <a:ext cx="3018234" cy="1778759"/>
        </a:xfrm>
        <a:prstGeom prst="rect">
          <a:avLst/>
        </a:prstGeom>
        <a:solidFill>
          <a:schemeClr val="accent4">
            <a:tint val="40000"/>
            <a:alpha val="90000"/>
            <a:hueOff val="-1715409"/>
            <a:satOff val="28960"/>
            <a:lumOff val="210"/>
            <a:alphaOff val="0"/>
          </a:schemeClr>
        </a:solidFill>
        <a:ln w="12700" cap="flat" cmpd="sng" algn="ctr">
          <a:solidFill>
            <a:schemeClr val="accent4">
              <a:tint val="40000"/>
              <a:alpha val="90000"/>
              <a:hueOff val="-1715409"/>
              <a:satOff val="28960"/>
              <a:lumOff val="2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buNone/>
          </a:pPr>
          <a:r>
            <a:rPr lang="de-DE" sz="1600" kern="1200" dirty="0"/>
            <a:t>Misst, wie effizient ein Unternehmen seine Forderungen eintreibt.</a:t>
          </a:r>
          <a:br>
            <a:rPr lang="de-DE" sz="1600" kern="1200" dirty="0"/>
          </a:br>
          <a:br>
            <a:rPr lang="de-DE" sz="1600" kern="1200" dirty="0"/>
          </a:br>
          <a:r>
            <a:rPr lang="de-DE" sz="1600" b="1" kern="1200" dirty="0"/>
            <a:t>Formel: </a:t>
          </a:r>
          <a:r>
            <a:rPr lang="de-DE" sz="1600" kern="1200" dirty="0"/>
            <a:t>Umsatz/ durchschnittlicher Forderungsbestand</a:t>
          </a:r>
        </a:p>
      </dsp:txBody>
      <dsp:txXfrm>
        <a:off x="3443883" y="1047092"/>
        <a:ext cx="3018234" cy="1778759"/>
      </dsp:txXfrm>
    </dsp:sp>
    <dsp:sp modelId="{7C90F66E-AFA0-44A7-8936-0AACE735F330}">
      <dsp:nvSpPr>
        <dsp:cNvPr id="0" name=""/>
        <dsp:cNvSpPr/>
      </dsp:nvSpPr>
      <dsp:spPr>
        <a:xfrm>
          <a:off x="6884670" y="26422"/>
          <a:ext cx="3018234" cy="1020670"/>
        </a:xfrm>
        <a:prstGeom prst="rect">
          <a:avLst/>
        </a:prstGeom>
        <a:solidFill>
          <a:schemeClr val="accent4">
            <a:hueOff val="-2924835"/>
            <a:satOff val="60382"/>
            <a:lumOff val="-647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Eigenkapital-rendite</a:t>
          </a:r>
        </a:p>
      </dsp:txBody>
      <dsp:txXfrm>
        <a:off x="6884670" y="26422"/>
        <a:ext cx="3018234" cy="1020670"/>
      </dsp:txXfrm>
    </dsp:sp>
    <dsp:sp modelId="{050543CF-55EE-44BD-A6AC-B309343A9B36}">
      <dsp:nvSpPr>
        <dsp:cNvPr id="0" name=""/>
        <dsp:cNvSpPr/>
      </dsp:nvSpPr>
      <dsp:spPr>
        <a:xfrm>
          <a:off x="6884670" y="1047092"/>
          <a:ext cx="3018234" cy="1778759"/>
        </a:xfrm>
        <a:prstGeom prst="rect">
          <a:avLst/>
        </a:prstGeom>
        <a:solidFill>
          <a:schemeClr val="accent4">
            <a:tint val="40000"/>
            <a:alpha val="90000"/>
            <a:hueOff val="-3430818"/>
            <a:satOff val="57920"/>
            <a:lumOff val="421"/>
            <a:alphaOff val="0"/>
          </a:schemeClr>
        </a:solidFill>
        <a:ln w="12700" cap="flat" cmpd="sng" algn="ctr">
          <a:solidFill>
            <a:schemeClr val="accent4">
              <a:tint val="40000"/>
              <a:alpha val="90000"/>
              <a:hueOff val="-3430818"/>
              <a:satOff val="57920"/>
              <a:lumOff val="4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buNone/>
          </a:pPr>
          <a:r>
            <a:rPr lang="de-DE" sz="1600" kern="1200" dirty="0"/>
            <a:t>Zeigt die Rentabilität eines Unternehmens im Verhältnis zum Eigenkapital der Anteilseigner. </a:t>
          </a:r>
          <a:br>
            <a:rPr lang="de-DE" sz="1600" kern="1200" dirty="0"/>
          </a:br>
          <a:br>
            <a:rPr lang="de-DE" sz="1600" kern="1200" dirty="0"/>
          </a:br>
          <a:r>
            <a:rPr lang="de-DE" sz="1600" b="1" kern="1200" dirty="0"/>
            <a:t>Formula:</a:t>
          </a:r>
          <a:r>
            <a:rPr lang="de-DE" sz="1600" kern="1200" dirty="0"/>
            <a:t> Nettogewinn / Eigenkapital</a:t>
          </a:r>
        </a:p>
      </dsp:txBody>
      <dsp:txXfrm>
        <a:off x="6884670" y="1047092"/>
        <a:ext cx="3018234" cy="17787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130010"/>
          <a:ext cx="3018234" cy="113440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Forderungen</a:t>
          </a:r>
        </a:p>
      </dsp:txBody>
      <dsp:txXfrm>
        <a:off x="3095" y="130010"/>
        <a:ext cx="3018234" cy="1134403"/>
      </dsp:txXfrm>
    </dsp:sp>
    <dsp:sp modelId="{DA0F05C3-5D98-4D28-AA8D-930FA1D88EC2}">
      <dsp:nvSpPr>
        <dsp:cNvPr id="0" name=""/>
        <dsp:cNvSpPr/>
      </dsp:nvSpPr>
      <dsp:spPr>
        <a:xfrm>
          <a:off x="3095" y="1264414"/>
          <a:ext cx="3018234" cy="169014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0" lvl="1" indent="0" algn="l" defTabSz="755650">
            <a:lnSpc>
              <a:spcPct val="90000"/>
            </a:lnSpc>
            <a:spcBef>
              <a:spcPct val="0"/>
            </a:spcBef>
            <a:spcAft>
              <a:spcPct val="15000"/>
            </a:spcAft>
            <a:buNone/>
          </a:pPr>
          <a:r>
            <a:rPr lang="de-DE" sz="1700" kern="1200" dirty="0"/>
            <a:t>Geld, das Ihrem Unternehmen von Kund*innen geschuldet wird, die Waren oder Dienstleistungen gekauft, aber noch nicht bezahlt haben. </a:t>
          </a:r>
        </a:p>
      </dsp:txBody>
      <dsp:txXfrm>
        <a:off x="3095" y="1264414"/>
        <a:ext cx="3018234" cy="1690147"/>
      </dsp:txXfrm>
    </dsp:sp>
    <dsp:sp modelId="{A4209023-4C65-436A-BD0C-A862B4AF7D9D}">
      <dsp:nvSpPr>
        <dsp:cNvPr id="0" name=""/>
        <dsp:cNvSpPr/>
      </dsp:nvSpPr>
      <dsp:spPr>
        <a:xfrm>
          <a:off x="3443883" y="130010"/>
          <a:ext cx="3018234" cy="1134403"/>
        </a:xfrm>
        <a:prstGeom prst="rect">
          <a:avLst/>
        </a:prstGeom>
        <a:solidFill>
          <a:schemeClr val="accent4">
            <a:hueOff val="-1462417"/>
            <a:satOff val="30191"/>
            <a:lumOff val="-3235"/>
            <a:alphaOff val="0"/>
          </a:schemeClr>
        </a:solidFill>
        <a:ln w="12700" cap="flat" cmpd="sng" algn="ctr">
          <a:solidFill>
            <a:schemeClr val="accent4">
              <a:hueOff val="-1462417"/>
              <a:satOff val="30191"/>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Verbindlichkeiten aus Lieferungen und Leistungen</a:t>
          </a:r>
        </a:p>
      </dsp:txBody>
      <dsp:txXfrm>
        <a:off x="3443883" y="130010"/>
        <a:ext cx="3018234" cy="1134403"/>
      </dsp:txXfrm>
    </dsp:sp>
    <dsp:sp modelId="{663AA321-843D-4D42-8091-F46FA19DC9B8}">
      <dsp:nvSpPr>
        <dsp:cNvPr id="0" name=""/>
        <dsp:cNvSpPr/>
      </dsp:nvSpPr>
      <dsp:spPr>
        <a:xfrm>
          <a:off x="3443883" y="1264414"/>
          <a:ext cx="3018234" cy="1690147"/>
        </a:xfrm>
        <a:prstGeom prst="rect">
          <a:avLst/>
        </a:prstGeom>
        <a:solidFill>
          <a:schemeClr val="accent4">
            <a:tint val="40000"/>
            <a:alpha val="90000"/>
            <a:hueOff val="-1715409"/>
            <a:satOff val="28960"/>
            <a:lumOff val="210"/>
            <a:alphaOff val="0"/>
          </a:schemeClr>
        </a:solidFill>
        <a:ln w="12700" cap="flat" cmpd="sng" algn="ctr">
          <a:solidFill>
            <a:schemeClr val="accent4">
              <a:tint val="40000"/>
              <a:alpha val="90000"/>
              <a:hueOff val="-1715409"/>
              <a:satOff val="28960"/>
              <a:lumOff val="2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0" lvl="1" indent="0" algn="l" defTabSz="755650">
            <a:lnSpc>
              <a:spcPct val="90000"/>
            </a:lnSpc>
            <a:spcBef>
              <a:spcPct val="0"/>
            </a:spcBef>
            <a:spcAft>
              <a:spcPct val="15000"/>
            </a:spcAft>
            <a:buNone/>
          </a:pPr>
          <a:r>
            <a:rPr lang="de-DE" sz="1700" kern="1200" dirty="0"/>
            <a:t>Geld, das ihr Unternehmen Lieferant*innen für bereits erworbene, aber noch nicht bezahlte Waren oder Dienstleistungen schuldet.</a:t>
          </a:r>
        </a:p>
      </dsp:txBody>
      <dsp:txXfrm>
        <a:off x="3443883" y="1264414"/>
        <a:ext cx="3018234" cy="1690147"/>
      </dsp:txXfrm>
    </dsp:sp>
    <dsp:sp modelId="{8AEE7BCB-4023-4D8E-ADA3-8D588D19D5C3}">
      <dsp:nvSpPr>
        <dsp:cNvPr id="0" name=""/>
        <dsp:cNvSpPr/>
      </dsp:nvSpPr>
      <dsp:spPr>
        <a:xfrm>
          <a:off x="6884670" y="130010"/>
          <a:ext cx="3018234" cy="1134403"/>
        </a:xfrm>
        <a:prstGeom prst="rect">
          <a:avLst/>
        </a:prstGeom>
        <a:solidFill>
          <a:schemeClr val="accent4">
            <a:hueOff val="-2924835"/>
            <a:satOff val="60382"/>
            <a:lumOff val="-647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Investitionen</a:t>
          </a:r>
        </a:p>
      </dsp:txBody>
      <dsp:txXfrm>
        <a:off x="6884670" y="130010"/>
        <a:ext cx="3018234" cy="1134403"/>
      </dsp:txXfrm>
    </dsp:sp>
    <dsp:sp modelId="{D39B2975-38CD-4CEA-959C-B2CE94662102}">
      <dsp:nvSpPr>
        <dsp:cNvPr id="0" name=""/>
        <dsp:cNvSpPr/>
      </dsp:nvSpPr>
      <dsp:spPr>
        <a:xfrm>
          <a:off x="6884670" y="1264414"/>
          <a:ext cx="3018234" cy="1690147"/>
        </a:xfrm>
        <a:prstGeom prst="rect">
          <a:avLst/>
        </a:prstGeom>
        <a:solidFill>
          <a:schemeClr val="accent4">
            <a:tint val="40000"/>
            <a:alpha val="90000"/>
            <a:hueOff val="-3430818"/>
            <a:satOff val="57920"/>
            <a:lumOff val="421"/>
            <a:alphaOff val="0"/>
          </a:schemeClr>
        </a:solidFill>
        <a:ln w="12700" cap="flat" cmpd="sng" algn="ctr">
          <a:solidFill>
            <a:schemeClr val="accent4">
              <a:tint val="40000"/>
              <a:alpha val="90000"/>
              <a:hueOff val="-3430818"/>
              <a:satOff val="57920"/>
              <a:lumOff val="4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0" lvl="1" indent="0" algn="l" defTabSz="755650">
            <a:lnSpc>
              <a:spcPct val="90000"/>
            </a:lnSpc>
            <a:spcBef>
              <a:spcPct val="0"/>
            </a:spcBef>
            <a:spcAft>
              <a:spcPct val="15000"/>
            </a:spcAft>
            <a:buNone/>
          </a:pPr>
          <a:r>
            <a:rPr lang="de-DE" sz="1700" kern="1200" dirty="0"/>
            <a:t>Geld, das ein Unternehmen für den Kauf, die Wartung oder die Modernisierung physischer Vermögenswerte wie Ausrüstung, Gebäude oder Maschinen ausgibt. </a:t>
          </a:r>
        </a:p>
      </dsp:txBody>
      <dsp:txXfrm>
        <a:off x="6884670" y="1264414"/>
        <a:ext cx="3018234" cy="16901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139868"/>
          <a:ext cx="3018234" cy="62582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Rendite</a:t>
          </a:r>
        </a:p>
      </dsp:txBody>
      <dsp:txXfrm>
        <a:off x="3095" y="139868"/>
        <a:ext cx="3018234" cy="625823"/>
      </dsp:txXfrm>
    </dsp:sp>
    <dsp:sp modelId="{DA0F05C3-5D98-4D28-AA8D-930FA1D88EC2}">
      <dsp:nvSpPr>
        <dsp:cNvPr id="0" name=""/>
        <dsp:cNvSpPr/>
      </dsp:nvSpPr>
      <dsp:spPr>
        <a:xfrm>
          <a:off x="3095" y="765691"/>
          <a:ext cx="3018234" cy="1883756"/>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l" defTabSz="666750">
            <a:lnSpc>
              <a:spcPct val="90000"/>
            </a:lnSpc>
            <a:spcBef>
              <a:spcPct val="0"/>
            </a:spcBef>
            <a:spcAft>
              <a:spcPct val="15000"/>
            </a:spcAft>
            <a:buNone/>
          </a:pPr>
          <a:r>
            <a:rPr lang="de-DE" sz="1500" kern="1200" dirty="0"/>
            <a:t>Eine Kennzahl zur Messung der Rentabilität einer Investition. Sie wird berechnet, indem der Gewinn aus der Investition durch die Kosten der Investition geteilt wird.</a:t>
          </a:r>
        </a:p>
      </dsp:txBody>
      <dsp:txXfrm>
        <a:off x="3095" y="765691"/>
        <a:ext cx="3018234" cy="1883756"/>
      </dsp:txXfrm>
    </dsp:sp>
    <dsp:sp modelId="{A4209023-4C65-436A-BD0C-A862B4AF7D9D}">
      <dsp:nvSpPr>
        <dsp:cNvPr id="0" name=""/>
        <dsp:cNvSpPr/>
      </dsp:nvSpPr>
      <dsp:spPr>
        <a:xfrm>
          <a:off x="3443883" y="139868"/>
          <a:ext cx="3018234" cy="625823"/>
        </a:xfrm>
        <a:prstGeom prst="rect">
          <a:avLst/>
        </a:prstGeom>
        <a:solidFill>
          <a:schemeClr val="accent4">
            <a:hueOff val="-1462417"/>
            <a:satOff val="30191"/>
            <a:lumOff val="-3235"/>
            <a:alphaOff val="0"/>
          </a:schemeClr>
        </a:solidFill>
        <a:ln w="12700" cap="flat" cmpd="sng" algn="ctr">
          <a:solidFill>
            <a:schemeClr val="accent4">
              <a:hueOff val="-1462417"/>
              <a:satOff val="30191"/>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Betriebskapital</a:t>
          </a:r>
        </a:p>
      </dsp:txBody>
      <dsp:txXfrm>
        <a:off x="3443883" y="139868"/>
        <a:ext cx="3018234" cy="625823"/>
      </dsp:txXfrm>
    </dsp:sp>
    <dsp:sp modelId="{663AA321-843D-4D42-8091-F46FA19DC9B8}">
      <dsp:nvSpPr>
        <dsp:cNvPr id="0" name=""/>
        <dsp:cNvSpPr/>
      </dsp:nvSpPr>
      <dsp:spPr>
        <a:xfrm>
          <a:off x="3443883" y="765691"/>
          <a:ext cx="3018234" cy="1883756"/>
        </a:xfrm>
        <a:prstGeom prst="rect">
          <a:avLst/>
        </a:prstGeom>
        <a:solidFill>
          <a:schemeClr val="accent4">
            <a:tint val="40000"/>
            <a:alpha val="90000"/>
            <a:hueOff val="-1715409"/>
            <a:satOff val="28960"/>
            <a:lumOff val="210"/>
            <a:alphaOff val="0"/>
          </a:schemeClr>
        </a:solidFill>
        <a:ln w="12700" cap="flat" cmpd="sng" algn="ctr">
          <a:solidFill>
            <a:schemeClr val="accent4">
              <a:tint val="40000"/>
              <a:alpha val="90000"/>
              <a:hueOff val="-1715409"/>
              <a:satOff val="28960"/>
              <a:lumOff val="2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l" defTabSz="666750">
            <a:lnSpc>
              <a:spcPct val="90000"/>
            </a:lnSpc>
            <a:spcBef>
              <a:spcPct val="0"/>
            </a:spcBef>
            <a:spcAft>
              <a:spcPct val="15000"/>
            </a:spcAft>
            <a:buNone/>
          </a:pPr>
          <a:r>
            <a:rPr lang="de-DE" sz="1500" kern="1200" dirty="0"/>
            <a:t>Die Differenz zwischen den kurzfristigen Vermögenswerten eines Unternehmens (z.B. Bargeld, Forderungen) und seinen kurzfristigen Verbindlichkeiten (z.B. aus Lieferungen und Leistungen). Es misst die kurzfristige finanzielle Gesundheit des Unternehmens.</a:t>
          </a:r>
        </a:p>
      </dsp:txBody>
      <dsp:txXfrm>
        <a:off x="3443883" y="765691"/>
        <a:ext cx="3018234" cy="1883756"/>
      </dsp:txXfrm>
    </dsp:sp>
    <dsp:sp modelId="{8AEE7BCB-4023-4D8E-ADA3-8D588D19D5C3}">
      <dsp:nvSpPr>
        <dsp:cNvPr id="0" name=""/>
        <dsp:cNvSpPr/>
      </dsp:nvSpPr>
      <dsp:spPr>
        <a:xfrm>
          <a:off x="6884670" y="139868"/>
          <a:ext cx="3018234" cy="625823"/>
        </a:xfrm>
        <a:prstGeom prst="rect">
          <a:avLst/>
        </a:prstGeom>
        <a:solidFill>
          <a:schemeClr val="accent4">
            <a:hueOff val="-2924835"/>
            <a:satOff val="60382"/>
            <a:lumOff val="-647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Abschreibungen</a:t>
          </a:r>
        </a:p>
      </dsp:txBody>
      <dsp:txXfrm>
        <a:off x="6884670" y="139868"/>
        <a:ext cx="3018234" cy="625823"/>
      </dsp:txXfrm>
    </dsp:sp>
    <dsp:sp modelId="{D39B2975-38CD-4CEA-959C-B2CE94662102}">
      <dsp:nvSpPr>
        <dsp:cNvPr id="0" name=""/>
        <dsp:cNvSpPr/>
      </dsp:nvSpPr>
      <dsp:spPr>
        <a:xfrm>
          <a:off x="6884670" y="765691"/>
          <a:ext cx="3018234" cy="1883756"/>
        </a:xfrm>
        <a:prstGeom prst="rect">
          <a:avLst/>
        </a:prstGeom>
        <a:solidFill>
          <a:schemeClr val="accent4">
            <a:tint val="40000"/>
            <a:alpha val="90000"/>
            <a:hueOff val="-3430818"/>
            <a:satOff val="57920"/>
            <a:lumOff val="421"/>
            <a:alphaOff val="0"/>
          </a:schemeClr>
        </a:solidFill>
        <a:ln w="12700" cap="flat" cmpd="sng" algn="ctr">
          <a:solidFill>
            <a:schemeClr val="accent4">
              <a:tint val="40000"/>
              <a:alpha val="90000"/>
              <a:hueOff val="-3430818"/>
              <a:satOff val="57920"/>
              <a:lumOff val="4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l" defTabSz="666750">
            <a:lnSpc>
              <a:spcPct val="90000"/>
            </a:lnSpc>
            <a:spcBef>
              <a:spcPct val="0"/>
            </a:spcBef>
            <a:spcAft>
              <a:spcPct val="15000"/>
            </a:spcAft>
            <a:buNone/>
          </a:pPr>
          <a:r>
            <a:rPr lang="de-DE" sz="1500" kern="1200" dirty="0"/>
            <a:t>Die Schrittweise Wertminderung eines Vermögenswerts über die Zeit, in der Regel angewendet auf langfristige Vermögenswerte wie Fahrzeuge, Gebäude oder Maschinen. </a:t>
          </a:r>
        </a:p>
      </dsp:txBody>
      <dsp:txXfrm>
        <a:off x="6884670" y="765691"/>
        <a:ext cx="3018234" cy="18837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DB66D-F903-41CD-8BC5-D55A07F7D42B}">
      <dsp:nvSpPr>
        <dsp:cNvPr id="0" name=""/>
        <dsp:cNvSpPr/>
      </dsp:nvSpPr>
      <dsp:spPr>
        <a:xfrm>
          <a:off x="0" y="1919"/>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A65290-F57F-486A-B417-6DC27A6B604D}">
      <dsp:nvSpPr>
        <dsp:cNvPr id="0" name=""/>
        <dsp:cNvSpPr/>
      </dsp:nvSpPr>
      <dsp:spPr>
        <a:xfrm>
          <a:off x="0" y="1919"/>
          <a:ext cx="2211479" cy="654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t>Umsatzprognosen</a:t>
          </a:r>
        </a:p>
      </dsp:txBody>
      <dsp:txXfrm>
        <a:off x="0" y="1919"/>
        <a:ext cx="2211479" cy="654653"/>
      </dsp:txXfrm>
    </dsp:sp>
    <dsp:sp modelId="{561CF158-BC4A-4458-814C-784463965FC7}">
      <dsp:nvSpPr>
        <dsp:cNvPr id="0" name=""/>
        <dsp:cNvSpPr/>
      </dsp:nvSpPr>
      <dsp:spPr>
        <a:xfrm>
          <a:off x="2377340" y="31647"/>
          <a:ext cx="8680057" cy="59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solidFill>
                <a:srgbClr val="595959"/>
              </a:solidFill>
            </a:rPr>
            <a:t>Schätzungen zukünftiger </a:t>
          </a:r>
          <a:r>
            <a:rPr lang="de-DE" sz="2000" kern="1200" dirty="0" err="1">
              <a:solidFill>
                <a:srgbClr val="595959"/>
              </a:solidFill>
            </a:rPr>
            <a:t>Verkäude</a:t>
          </a:r>
          <a:r>
            <a:rPr lang="de-DE" sz="2000" kern="1200" dirty="0">
              <a:solidFill>
                <a:srgbClr val="595959"/>
              </a:solidFill>
            </a:rPr>
            <a:t>, einschließlich wann und wie Einnahmen generiert werden</a:t>
          </a:r>
        </a:p>
      </dsp:txBody>
      <dsp:txXfrm>
        <a:off x="2377340" y="31647"/>
        <a:ext cx="8680057" cy="594558"/>
      </dsp:txXfrm>
    </dsp:sp>
    <dsp:sp modelId="{0AC5D576-3205-425D-956C-FE659BB1795F}">
      <dsp:nvSpPr>
        <dsp:cNvPr id="0" name=""/>
        <dsp:cNvSpPr/>
      </dsp:nvSpPr>
      <dsp:spPr>
        <a:xfrm>
          <a:off x="2211479" y="626206"/>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07C887-3715-480F-A6B0-8AF190B49350}">
      <dsp:nvSpPr>
        <dsp:cNvPr id="0" name=""/>
        <dsp:cNvSpPr/>
      </dsp:nvSpPr>
      <dsp:spPr>
        <a:xfrm>
          <a:off x="0" y="656573"/>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B0069F-8FEA-4123-8ADF-D0DD651F227D}">
      <dsp:nvSpPr>
        <dsp:cNvPr id="0" name=""/>
        <dsp:cNvSpPr/>
      </dsp:nvSpPr>
      <dsp:spPr>
        <a:xfrm>
          <a:off x="0" y="656573"/>
          <a:ext cx="2211479" cy="654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t>Ausgaben-prognosen</a:t>
          </a:r>
        </a:p>
      </dsp:txBody>
      <dsp:txXfrm>
        <a:off x="0" y="656573"/>
        <a:ext cx="2211479" cy="654653"/>
      </dsp:txXfrm>
    </dsp:sp>
    <dsp:sp modelId="{D3EDE53F-4021-4BC4-8B07-0B383959CDA6}">
      <dsp:nvSpPr>
        <dsp:cNvPr id="0" name=""/>
        <dsp:cNvSpPr/>
      </dsp:nvSpPr>
      <dsp:spPr>
        <a:xfrm>
          <a:off x="2377340" y="686301"/>
          <a:ext cx="8680057" cy="59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solidFill>
                <a:srgbClr val="595959"/>
              </a:solidFill>
            </a:rPr>
            <a:t>Voraussichtliche Geschäftskosten, sowohl fixe als auch variable Ausgaben</a:t>
          </a:r>
        </a:p>
      </dsp:txBody>
      <dsp:txXfrm>
        <a:off x="2377340" y="686301"/>
        <a:ext cx="8680057" cy="594558"/>
      </dsp:txXfrm>
    </dsp:sp>
    <dsp:sp modelId="{7B4B7867-315E-45C3-AB58-03EB8DAEDF0D}">
      <dsp:nvSpPr>
        <dsp:cNvPr id="0" name=""/>
        <dsp:cNvSpPr/>
      </dsp:nvSpPr>
      <dsp:spPr>
        <a:xfrm>
          <a:off x="2211479" y="1280860"/>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F2EAE3-01E0-406B-8DB9-C0224445E31F}">
      <dsp:nvSpPr>
        <dsp:cNvPr id="0" name=""/>
        <dsp:cNvSpPr/>
      </dsp:nvSpPr>
      <dsp:spPr>
        <a:xfrm>
          <a:off x="0" y="1311227"/>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30F1F-F69C-4F6E-9519-D46D3DAF6FEE}">
      <dsp:nvSpPr>
        <dsp:cNvPr id="0" name=""/>
        <dsp:cNvSpPr/>
      </dsp:nvSpPr>
      <dsp:spPr>
        <a:xfrm>
          <a:off x="0" y="1311227"/>
          <a:ext cx="2211479" cy="654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t>Cashflow-Prognosen</a:t>
          </a:r>
        </a:p>
      </dsp:txBody>
      <dsp:txXfrm>
        <a:off x="0" y="1311227"/>
        <a:ext cx="2211479" cy="654653"/>
      </dsp:txXfrm>
    </dsp:sp>
    <dsp:sp modelId="{3B82D7AC-9B58-4250-A761-8DD88D854F1B}">
      <dsp:nvSpPr>
        <dsp:cNvPr id="0" name=""/>
        <dsp:cNvSpPr/>
      </dsp:nvSpPr>
      <dsp:spPr>
        <a:xfrm>
          <a:off x="2377340" y="1340955"/>
          <a:ext cx="8680057" cy="59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solidFill>
                <a:srgbClr val="595959"/>
              </a:solidFill>
            </a:rPr>
            <a:t>Einschätzung, wann Geld ins Unternehmen fließt und ausgegeben wird, um die Liquidität sicherzustellen</a:t>
          </a:r>
        </a:p>
      </dsp:txBody>
      <dsp:txXfrm>
        <a:off x="2377340" y="1340955"/>
        <a:ext cx="8680057" cy="594558"/>
      </dsp:txXfrm>
    </dsp:sp>
    <dsp:sp modelId="{6139B360-5908-4172-AB45-4C2B8B29AED6}">
      <dsp:nvSpPr>
        <dsp:cNvPr id="0" name=""/>
        <dsp:cNvSpPr/>
      </dsp:nvSpPr>
      <dsp:spPr>
        <a:xfrm>
          <a:off x="2211479" y="1935513"/>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FC1F2D-C5DC-45AE-B0E5-916E44198F7D}">
      <dsp:nvSpPr>
        <dsp:cNvPr id="0" name=""/>
        <dsp:cNvSpPr/>
      </dsp:nvSpPr>
      <dsp:spPr>
        <a:xfrm>
          <a:off x="0" y="1965881"/>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A21D48-25B5-470A-B543-96CEFE01AF61}">
      <dsp:nvSpPr>
        <dsp:cNvPr id="0" name=""/>
        <dsp:cNvSpPr/>
      </dsp:nvSpPr>
      <dsp:spPr>
        <a:xfrm>
          <a:off x="0" y="1965881"/>
          <a:ext cx="2211479" cy="654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t>Gewinn- und Verlustprognosen</a:t>
          </a:r>
        </a:p>
      </dsp:txBody>
      <dsp:txXfrm>
        <a:off x="0" y="1965881"/>
        <a:ext cx="2211479" cy="654653"/>
      </dsp:txXfrm>
    </dsp:sp>
    <dsp:sp modelId="{BBBB6549-0955-452B-870D-A45DBDE1C065}">
      <dsp:nvSpPr>
        <dsp:cNvPr id="0" name=""/>
        <dsp:cNvSpPr/>
      </dsp:nvSpPr>
      <dsp:spPr>
        <a:xfrm>
          <a:off x="2377340" y="1995608"/>
          <a:ext cx="8680057" cy="59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solidFill>
                <a:srgbClr val="595959"/>
              </a:solidFill>
            </a:rPr>
            <a:t>Erwartete Gewinne nach Abzug aller Kosten</a:t>
          </a:r>
        </a:p>
      </dsp:txBody>
      <dsp:txXfrm>
        <a:off x="2377340" y="1995608"/>
        <a:ext cx="8680057" cy="594558"/>
      </dsp:txXfrm>
    </dsp:sp>
    <dsp:sp modelId="{EE27700D-F141-4EBA-ABC4-CC1C76133CD7}">
      <dsp:nvSpPr>
        <dsp:cNvPr id="0" name=""/>
        <dsp:cNvSpPr/>
      </dsp:nvSpPr>
      <dsp:spPr>
        <a:xfrm>
          <a:off x="2211479" y="2590167"/>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753174-8A25-4DBA-8B17-64BA9F70B3AB}">
      <dsp:nvSpPr>
        <dsp:cNvPr id="0" name=""/>
        <dsp:cNvSpPr/>
      </dsp:nvSpPr>
      <dsp:spPr>
        <a:xfrm>
          <a:off x="0" y="2620534"/>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D5D476-21C3-4762-B2D8-7C8604DDFB2E}">
      <dsp:nvSpPr>
        <dsp:cNvPr id="0" name=""/>
        <dsp:cNvSpPr/>
      </dsp:nvSpPr>
      <dsp:spPr>
        <a:xfrm>
          <a:off x="0" y="2620534"/>
          <a:ext cx="2211479" cy="654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t>Break-Even-Analyse</a:t>
          </a:r>
        </a:p>
      </dsp:txBody>
      <dsp:txXfrm>
        <a:off x="0" y="2620534"/>
        <a:ext cx="2211479" cy="654653"/>
      </dsp:txXfrm>
    </dsp:sp>
    <dsp:sp modelId="{C7D7827E-5FB7-4BD3-946D-BFB2D635E686}">
      <dsp:nvSpPr>
        <dsp:cNvPr id="0" name=""/>
        <dsp:cNvSpPr/>
      </dsp:nvSpPr>
      <dsp:spPr>
        <a:xfrm>
          <a:off x="2377340" y="2650262"/>
          <a:ext cx="8680057" cy="59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solidFill>
                <a:srgbClr val="595959"/>
              </a:solidFill>
            </a:rPr>
            <a:t>Der Punkt, an dem die Einnahmen die Ausgaben decken, was signalisiert, dass das Unternehmen profitabel wird</a:t>
          </a:r>
        </a:p>
      </dsp:txBody>
      <dsp:txXfrm>
        <a:off x="2377340" y="2650262"/>
        <a:ext cx="8680057" cy="594558"/>
      </dsp:txXfrm>
    </dsp:sp>
    <dsp:sp modelId="{05542658-4D70-4C35-9F58-C0128864CF37}">
      <dsp:nvSpPr>
        <dsp:cNvPr id="0" name=""/>
        <dsp:cNvSpPr/>
      </dsp:nvSpPr>
      <dsp:spPr>
        <a:xfrm>
          <a:off x="2211479" y="3244821"/>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6D1470-CCF2-4CE6-8456-14D3EB5E7559}">
      <dsp:nvSpPr>
        <dsp:cNvPr id="0" name=""/>
        <dsp:cNvSpPr/>
      </dsp:nvSpPr>
      <dsp:spPr>
        <a:xfrm>
          <a:off x="0" y="3275188"/>
          <a:ext cx="110573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64FEAA-D5B6-4DF5-8373-21F54B4487F4}">
      <dsp:nvSpPr>
        <dsp:cNvPr id="0" name=""/>
        <dsp:cNvSpPr/>
      </dsp:nvSpPr>
      <dsp:spPr>
        <a:xfrm>
          <a:off x="0" y="3275188"/>
          <a:ext cx="2211479" cy="654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t>Kapitalbedarf</a:t>
          </a:r>
        </a:p>
      </dsp:txBody>
      <dsp:txXfrm>
        <a:off x="0" y="3275188"/>
        <a:ext cx="2211479" cy="654653"/>
      </dsp:txXfrm>
    </dsp:sp>
    <dsp:sp modelId="{BFF3BCFD-A2F1-4299-8148-7549B314DF37}">
      <dsp:nvSpPr>
        <dsp:cNvPr id="0" name=""/>
        <dsp:cNvSpPr/>
      </dsp:nvSpPr>
      <dsp:spPr>
        <a:xfrm>
          <a:off x="2377340" y="3304916"/>
          <a:ext cx="8680057" cy="59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solidFill>
                <a:srgbClr val="595959"/>
              </a:solidFill>
            </a:rPr>
            <a:t>Schätzungen der finanziellen Mittel, die für das Wachstum oder die Skalierung notwendig sind.</a:t>
          </a:r>
          <a:endParaRPr lang="de-DE" sz="1800" kern="1200" dirty="0"/>
        </a:p>
      </dsp:txBody>
      <dsp:txXfrm>
        <a:off x="2377340" y="3304916"/>
        <a:ext cx="8680057" cy="594558"/>
      </dsp:txXfrm>
    </dsp:sp>
    <dsp:sp modelId="{3448C4FF-EF22-4CE0-94FF-B79253AC3559}">
      <dsp:nvSpPr>
        <dsp:cNvPr id="0" name=""/>
        <dsp:cNvSpPr/>
      </dsp:nvSpPr>
      <dsp:spPr>
        <a:xfrm>
          <a:off x="2211479" y="3899474"/>
          <a:ext cx="884591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01CFB-71A1-4C27-9EB7-68C1FA11D8A8}">
      <dsp:nvSpPr>
        <dsp:cNvPr id="0" name=""/>
        <dsp:cNvSpPr/>
      </dsp:nvSpPr>
      <dsp:spPr>
        <a:xfrm>
          <a:off x="3441688" y="2205576"/>
          <a:ext cx="2827835" cy="188639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1" indent="0" algn="r" defTabSz="711200">
            <a:lnSpc>
              <a:spcPct val="90000"/>
            </a:lnSpc>
            <a:spcBef>
              <a:spcPct val="0"/>
            </a:spcBef>
            <a:spcAft>
              <a:spcPct val="15000"/>
            </a:spcAft>
            <a:buNone/>
          </a:pPr>
          <a:r>
            <a:rPr lang="de-DE" sz="1600" kern="1200" dirty="0"/>
            <a:t>Beachten</a:t>
          </a:r>
          <a:br>
            <a:rPr lang="de-DE" sz="1600" kern="1200" dirty="0"/>
          </a:br>
          <a:r>
            <a:rPr lang="de-DE" sz="1600" kern="1200" dirty="0"/>
            <a:t>Sie </a:t>
          </a:r>
          <a:br>
            <a:rPr lang="de-DE" sz="1600" kern="1200" dirty="0"/>
          </a:br>
          <a:r>
            <a:rPr lang="de-DE" sz="1600" kern="1200" dirty="0"/>
            <a:t>eventuelle</a:t>
          </a:r>
          <a:br>
            <a:rPr lang="de-DE" sz="1600" kern="1200" dirty="0"/>
          </a:br>
          <a:r>
            <a:rPr lang="de-DE" sz="1600" kern="1200" dirty="0"/>
            <a:t>Saisonale</a:t>
          </a:r>
          <a:br>
            <a:rPr lang="de-DE" sz="1600" kern="1200" dirty="0"/>
          </a:br>
          <a:r>
            <a:rPr lang="de-DE" sz="1600" kern="1200" dirty="0"/>
            <a:t>Schwankungen</a:t>
          </a:r>
          <a:br>
            <a:rPr lang="de-DE" sz="1600" kern="1200" dirty="0"/>
          </a:br>
          <a:r>
            <a:rPr lang="de-DE" sz="1600" kern="1200" dirty="0"/>
            <a:t>beim Absatz</a:t>
          </a:r>
        </a:p>
      </dsp:txBody>
      <dsp:txXfrm>
        <a:off x="4331477" y="2718612"/>
        <a:ext cx="1896608" cy="1331917"/>
      </dsp:txXfrm>
    </dsp:sp>
    <dsp:sp modelId="{6E6178B6-ED2C-422D-946C-D2852264214A}">
      <dsp:nvSpPr>
        <dsp:cNvPr id="0" name=""/>
        <dsp:cNvSpPr/>
      </dsp:nvSpPr>
      <dsp:spPr>
        <a:xfrm>
          <a:off x="177006" y="2294844"/>
          <a:ext cx="2425920" cy="17957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1" indent="0" algn="l" defTabSz="711200">
            <a:lnSpc>
              <a:spcPct val="90000"/>
            </a:lnSpc>
            <a:spcBef>
              <a:spcPct val="0"/>
            </a:spcBef>
            <a:spcAft>
              <a:spcPct val="15000"/>
            </a:spcAft>
            <a:buNone/>
          </a:pPr>
          <a:r>
            <a:rPr lang="de-DE" sz="1600" kern="1200" dirty="0"/>
            <a:t>Falls verfügbar, verwenden Sie frühere Daten zur fundierten Schätzung zukünftiger Einnahmen</a:t>
          </a:r>
        </a:p>
      </dsp:txBody>
      <dsp:txXfrm>
        <a:off x="216453" y="2783233"/>
        <a:ext cx="1619250" cy="1267931"/>
      </dsp:txXfrm>
    </dsp:sp>
    <dsp:sp modelId="{758995EF-04FB-4FA4-A4F7-A8BA2F5FA408}">
      <dsp:nvSpPr>
        <dsp:cNvPr id="0" name=""/>
        <dsp:cNvSpPr/>
      </dsp:nvSpPr>
      <dsp:spPr>
        <a:xfrm>
          <a:off x="3443253" y="-70167"/>
          <a:ext cx="2675127" cy="131682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1" indent="0" algn="r" defTabSz="711200">
            <a:lnSpc>
              <a:spcPct val="90000"/>
            </a:lnSpc>
            <a:spcBef>
              <a:spcPct val="0"/>
            </a:spcBef>
            <a:spcAft>
              <a:spcPct val="15000"/>
            </a:spcAft>
            <a:buNone/>
          </a:pPr>
          <a:r>
            <a:rPr lang="de-DE" sz="1600" kern="1200" dirty="0"/>
            <a:t>Erstellen Sie Prognosen anhand des Preis und den geplanten Verkäufen</a:t>
          </a:r>
        </a:p>
      </dsp:txBody>
      <dsp:txXfrm>
        <a:off x="4274718" y="-41241"/>
        <a:ext cx="1814737" cy="929766"/>
      </dsp:txXfrm>
    </dsp:sp>
    <dsp:sp modelId="{2AEAC12A-9300-448B-888F-DA3FB1992CE5}">
      <dsp:nvSpPr>
        <dsp:cNvPr id="0" name=""/>
        <dsp:cNvSpPr/>
      </dsp:nvSpPr>
      <dsp:spPr>
        <a:xfrm>
          <a:off x="447639" y="-70167"/>
          <a:ext cx="2032848" cy="131682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1" indent="0" algn="l" defTabSz="711200">
            <a:lnSpc>
              <a:spcPct val="90000"/>
            </a:lnSpc>
            <a:spcBef>
              <a:spcPct val="0"/>
            </a:spcBef>
            <a:spcAft>
              <a:spcPct val="15000"/>
            </a:spcAft>
            <a:buNone/>
          </a:pPr>
          <a:r>
            <a:rPr lang="de-DE" sz="1600" kern="1200" dirty="0"/>
            <a:t>Schätzen Sie die potenzielle Marktgröße</a:t>
          </a:r>
        </a:p>
      </dsp:txBody>
      <dsp:txXfrm>
        <a:off x="476565" y="-41241"/>
        <a:ext cx="1365142" cy="929766"/>
      </dsp:txXfrm>
    </dsp:sp>
    <dsp:sp modelId="{D3D64788-8E6C-4AD2-9F47-82BE9C3EDAD3}">
      <dsp:nvSpPr>
        <dsp:cNvPr id="0" name=""/>
        <dsp:cNvSpPr/>
      </dsp:nvSpPr>
      <dsp:spPr>
        <a:xfrm>
          <a:off x="1399939" y="306784"/>
          <a:ext cx="1781829" cy="1781829"/>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kern="1200" dirty="0"/>
            <a:t>Marktnachfrage analysieren</a:t>
          </a:r>
        </a:p>
      </dsp:txBody>
      <dsp:txXfrm>
        <a:off x="1921825" y="828670"/>
        <a:ext cx="1259943" cy="1259943"/>
      </dsp:txXfrm>
    </dsp:sp>
    <dsp:sp modelId="{F262C5B8-E2AB-4E0E-8857-FAC4155D24EA}">
      <dsp:nvSpPr>
        <dsp:cNvPr id="0" name=""/>
        <dsp:cNvSpPr/>
      </dsp:nvSpPr>
      <dsp:spPr>
        <a:xfrm rot="5400000">
          <a:off x="3264070" y="306784"/>
          <a:ext cx="1781829" cy="1781829"/>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kern="1200" dirty="0"/>
            <a:t>Preisstrategien entwickeln</a:t>
          </a:r>
        </a:p>
      </dsp:txBody>
      <dsp:txXfrm rot="-5400000">
        <a:off x="3264070" y="828670"/>
        <a:ext cx="1259943" cy="1259943"/>
      </dsp:txXfrm>
    </dsp:sp>
    <dsp:sp modelId="{54DB47E1-C276-4B09-8FDE-C3537B6AA74B}">
      <dsp:nvSpPr>
        <dsp:cNvPr id="0" name=""/>
        <dsp:cNvSpPr/>
      </dsp:nvSpPr>
      <dsp:spPr>
        <a:xfrm rot="10800000">
          <a:off x="3264070" y="2170914"/>
          <a:ext cx="1781829" cy="1781829"/>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kern="1200" dirty="0"/>
            <a:t>Saisonale Trends</a:t>
          </a:r>
        </a:p>
      </dsp:txBody>
      <dsp:txXfrm rot="10800000">
        <a:off x="3264070" y="2170914"/>
        <a:ext cx="1259943" cy="1259943"/>
      </dsp:txXfrm>
    </dsp:sp>
    <dsp:sp modelId="{8FE9928E-0062-439A-9922-54F66ADE950A}">
      <dsp:nvSpPr>
        <dsp:cNvPr id="0" name=""/>
        <dsp:cNvSpPr/>
      </dsp:nvSpPr>
      <dsp:spPr>
        <a:xfrm rot="16200000">
          <a:off x="1399939" y="2170914"/>
          <a:ext cx="1781829" cy="1781829"/>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kern="1200" dirty="0"/>
            <a:t>Vergangenheits-daten</a:t>
          </a:r>
        </a:p>
      </dsp:txBody>
      <dsp:txXfrm rot="5400000">
        <a:off x="1921825" y="2170914"/>
        <a:ext cx="1259943" cy="1259943"/>
      </dsp:txXfrm>
    </dsp:sp>
    <dsp:sp modelId="{42536B15-99DB-4331-BC68-99A3FA6D73BC}">
      <dsp:nvSpPr>
        <dsp:cNvPr id="0" name=""/>
        <dsp:cNvSpPr/>
      </dsp:nvSpPr>
      <dsp:spPr>
        <a:xfrm>
          <a:off x="2915317" y="1759406"/>
          <a:ext cx="615204" cy="534960"/>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B8C17E-A606-45F1-843F-44D96B25DCA1}">
      <dsp:nvSpPr>
        <dsp:cNvPr id="0" name=""/>
        <dsp:cNvSpPr/>
      </dsp:nvSpPr>
      <dsp:spPr>
        <a:xfrm rot="10800000">
          <a:off x="2915317" y="1965160"/>
          <a:ext cx="615204" cy="534960"/>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A65BD-1826-4202-ACC0-11EDC9451E3F}">
      <dsp:nvSpPr>
        <dsp:cNvPr id="0" name=""/>
        <dsp:cNvSpPr/>
      </dsp:nvSpPr>
      <dsp:spPr>
        <a:xfrm>
          <a:off x="0" y="1826037"/>
          <a:ext cx="9632552" cy="277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7D2BCB-884E-4E68-8918-4041975A0C3A}">
      <dsp:nvSpPr>
        <dsp:cNvPr id="0" name=""/>
        <dsp:cNvSpPr/>
      </dsp:nvSpPr>
      <dsp:spPr>
        <a:xfrm>
          <a:off x="481627" y="1592398"/>
          <a:ext cx="7363594" cy="39599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861" tIns="0" rIns="254861" bIns="0" numCol="1" spcCol="1270" anchor="ctr" anchorCtr="0">
          <a:noAutofit/>
        </a:bodyPr>
        <a:lstStyle/>
        <a:p>
          <a:pPr marL="0" lvl="0" indent="0" algn="l" defTabSz="488950">
            <a:lnSpc>
              <a:spcPct val="90000"/>
            </a:lnSpc>
            <a:spcBef>
              <a:spcPct val="0"/>
            </a:spcBef>
            <a:spcAft>
              <a:spcPct val="35000"/>
            </a:spcAft>
            <a:buNone/>
          </a:pPr>
          <a:r>
            <a:rPr lang="de-DE" sz="1100" b="1" kern="1200" dirty="0"/>
            <a:t>Anfangsbestand festlege: </a:t>
          </a:r>
          <a:br>
            <a:rPr lang="de-DE" sz="1100" kern="1200" dirty="0"/>
          </a:br>
          <a:r>
            <a:rPr lang="de-DE" sz="1100" kern="1200" dirty="0"/>
            <a:t>Beginnen Sie mit dem vorhandenen Kapital zu Beginn des Zeitraums.</a:t>
          </a:r>
        </a:p>
      </dsp:txBody>
      <dsp:txXfrm>
        <a:off x="500958" y="1611729"/>
        <a:ext cx="7324932" cy="357337"/>
      </dsp:txXfrm>
    </dsp:sp>
    <dsp:sp modelId="{0510DBFE-D870-4657-A3D0-4C9BE44E7238}">
      <dsp:nvSpPr>
        <dsp:cNvPr id="0" name=""/>
        <dsp:cNvSpPr/>
      </dsp:nvSpPr>
      <dsp:spPr>
        <a:xfrm>
          <a:off x="0" y="2396276"/>
          <a:ext cx="9632552" cy="277200"/>
        </a:xfrm>
        <a:prstGeom prst="rect">
          <a:avLst/>
        </a:prstGeom>
        <a:solidFill>
          <a:schemeClr val="lt1">
            <a:alpha val="90000"/>
            <a:hueOff val="0"/>
            <a:satOff val="0"/>
            <a:lumOff val="0"/>
            <a:alphaOff val="0"/>
          </a:schemeClr>
        </a:solidFill>
        <a:ln w="12700" cap="flat" cmpd="sng" algn="ctr">
          <a:solidFill>
            <a:schemeClr val="accent4">
              <a:hueOff val="-731209"/>
              <a:satOff val="15096"/>
              <a:lumOff val="-1618"/>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BCE901-0080-4296-80DA-A335403222B7}">
      <dsp:nvSpPr>
        <dsp:cNvPr id="0" name=""/>
        <dsp:cNvSpPr/>
      </dsp:nvSpPr>
      <dsp:spPr>
        <a:xfrm>
          <a:off x="481627" y="2162637"/>
          <a:ext cx="7363594" cy="395999"/>
        </a:xfrm>
        <a:prstGeom prst="roundRect">
          <a:avLst/>
        </a:prstGeom>
        <a:solidFill>
          <a:schemeClr val="accent4">
            <a:hueOff val="-731209"/>
            <a:satOff val="15096"/>
            <a:lumOff val="-16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861" tIns="0" rIns="254861" bIns="0" numCol="1" spcCol="1270" anchor="ctr" anchorCtr="0">
          <a:noAutofit/>
        </a:bodyPr>
        <a:lstStyle/>
        <a:p>
          <a:pPr marL="0" lvl="0" indent="0" algn="l" defTabSz="488950">
            <a:lnSpc>
              <a:spcPct val="90000"/>
            </a:lnSpc>
            <a:spcBef>
              <a:spcPct val="0"/>
            </a:spcBef>
            <a:spcAft>
              <a:spcPct val="35000"/>
            </a:spcAft>
            <a:buNone/>
          </a:pPr>
          <a:r>
            <a:rPr lang="de-DE" sz="1100" b="1" kern="1200" dirty="0"/>
            <a:t>Einnahmen prognostizieren: </a:t>
          </a:r>
          <a:br>
            <a:rPr lang="de-DE" sz="1100" kern="1200" dirty="0"/>
          </a:br>
          <a:r>
            <a:rPr lang="de-DE" sz="1100" kern="1200" dirty="0"/>
            <a:t>Schätzen Sie alle Geldeingänge, einschließlich Umsätze, Kredite und Investitionen. </a:t>
          </a:r>
        </a:p>
      </dsp:txBody>
      <dsp:txXfrm>
        <a:off x="500958" y="2181968"/>
        <a:ext cx="7324932" cy="357337"/>
      </dsp:txXfrm>
    </dsp:sp>
    <dsp:sp modelId="{0BA66C95-35CB-4C69-8A84-938F6E4EB67B}">
      <dsp:nvSpPr>
        <dsp:cNvPr id="0" name=""/>
        <dsp:cNvSpPr/>
      </dsp:nvSpPr>
      <dsp:spPr>
        <a:xfrm>
          <a:off x="0" y="2966516"/>
          <a:ext cx="9632552" cy="277200"/>
        </a:xfrm>
        <a:prstGeom prst="rect">
          <a:avLst/>
        </a:prstGeom>
        <a:solidFill>
          <a:schemeClr val="lt1">
            <a:alpha val="90000"/>
            <a:hueOff val="0"/>
            <a:satOff val="0"/>
            <a:lumOff val="0"/>
            <a:alphaOff val="0"/>
          </a:schemeClr>
        </a:solidFill>
        <a:ln w="12700" cap="flat" cmpd="sng" algn="ctr">
          <a:solidFill>
            <a:schemeClr val="accent4">
              <a:hueOff val="-1462417"/>
              <a:satOff val="30191"/>
              <a:lumOff val="-3235"/>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F3D325-4459-481B-83AB-D26D36AAF946}">
      <dsp:nvSpPr>
        <dsp:cNvPr id="0" name=""/>
        <dsp:cNvSpPr/>
      </dsp:nvSpPr>
      <dsp:spPr>
        <a:xfrm>
          <a:off x="481627" y="2732876"/>
          <a:ext cx="7363594" cy="395999"/>
        </a:xfrm>
        <a:prstGeom prst="roundRect">
          <a:avLst/>
        </a:prstGeom>
        <a:solidFill>
          <a:schemeClr val="accent4">
            <a:hueOff val="-1462417"/>
            <a:satOff val="30191"/>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861" tIns="0" rIns="254861" bIns="0" numCol="1" spcCol="1270" anchor="ctr" anchorCtr="0">
          <a:noAutofit/>
        </a:bodyPr>
        <a:lstStyle/>
        <a:p>
          <a:pPr marL="0" lvl="0" indent="0" algn="l" defTabSz="488950">
            <a:lnSpc>
              <a:spcPct val="90000"/>
            </a:lnSpc>
            <a:spcBef>
              <a:spcPct val="0"/>
            </a:spcBef>
            <a:spcAft>
              <a:spcPct val="35000"/>
            </a:spcAft>
            <a:buNone/>
          </a:pPr>
          <a:r>
            <a:rPr lang="de-DE" sz="1100" b="1" kern="1200" dirty="0"/>
            <a:t>Ausgaben prognostizieren: </a:t>
          </a:r>
          <a:br>
            <a:rPr lang="de-DE" sz="1100" kern="1200" dirty="0"/>
          </a:br>
          <a:r>
            <a:rPr lang="de-DE" sz="1100" kern="1200" dirty="0"/>
            <a:t>Kalkulieren Sie Ausgaben für Gehälter, Miete, Materialien und Schuldentilgung</a:t>
          </a:r>
        </a:p>
      </dsp:txBody>
      <dsp:txXfrm>
        <a:off x="500958" y="2752207"/>
        <a:ext cx="7324932" cy="357337"/>
      </dsp:txXfrm>
    </dsp:sp>
    <dsp:sp modelId="{1337C3F5-04F4-4750-99B6-46490C72173E}">
      <dsp:nvSpPr>
        <dsp:cNvPr id="0" name=""/>
        <dsp:cNvSpPr/>
      </dsp:nvSpPr>
      <dsp:spPr>
        <a:xfrm>
          <a:off x="0" y="3536755"/>
          <a:ext cx="9632552" cy="277200"/>
        </a:xfrm>
        <a:prstGeom prst="rect">
          <a:avLst/>
        </a:prstGeom>
        <a:solidFill>
          <a:schemeClr val="lt1">
            <a:alpha val="90000"/>
            <a:hueOff val="0"/>
            <a:satOff val="0"/>
            <a:lumOff val="0"/>
            <a:alphaOff val="0"/>
          </a:schemeClr>
        </a:solidFill>
        <a:ln w="12700" cap="flat" cmpd="sng" algn="ctr">
          <a:solidFill>
            <a:schemeClr val="accent4">
              <a:hueOff val="-2193626"/>
              <a:satOff val="45287"/>
              <a:lumOff val="-48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FB0BD6-DA76-418E-9CFD-7E7EB3E3B782}">
      <dsp:nvSpPr>
        <dsp:cNvPr id="0" name=""/>
        <dsp:cNvSpPr/>
      </dsp:nvSpPr>
      <dsp:spPr>
        <a:xfrm>
          <a:off x="481627" y="3303116"/>
          <a:ext cx="7363594" cy="395999"/>
        </a:xfrm>
        <a:prstGeom prst="roundRect">
          <a:avLst/>
        </a:prstGeom>
        <a:solidFill>
          <a:schemeClr val="accent4">
            <a:hueOff val="-2193626"/>
            <a:satOff val="45287"/>
            <a:lumOff val="-48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861" tIns="0" rIns="254861" bIns="0" numCol="1" spcCol="1270" anchor="ctr" anchorCtr="0">
          <a:noAutofit/>
        </a:bodyPr>
        <a:lstStyle/>
        <a:p>
          <a:pPr marL="0" lvl="0" indent="0" algn="l" defTabSz="488950">
            <a:lnSpc>
              <a:spcPct val="90000"/>
            </a:lnSpc>
            <a:spcBef>
              <a:spcPct val="0"/>
            </a:spcBef>
            <a:spcAft>
              <a:spcPct val="35000"/>
            </a:spcAft>
            <a:buNone/>
          </a:pPr>
          <a:r>
            <a:rPr lang="de-DE" sz="1100" b="1" kern="1200" dirty="0"/>
            <a:t>Netto-Cashflow berechnen:</a:t>
          </a:r>
          <a:br>
            <a:rPr lang="de-DE" sz="1100" kern="1200" dirty="0"/>
          </a:br>
          <a:r>
            <a:rPr lang="de-DE" sz="1100" kern="1200" dirty="0"/>
            <a:t>Ziehen Sie die Ausgaben von den Einnahmen ab, um festzustellen, ob ein Überschuss oder ein Defizit vorliegt</a:t>
          </a:r>
        </a:p>
      </dsp:txBody>
      <dsp:txXfrm>
        <a:off x="500958" y="3322447"/>
        <a:ext cx="7324932" cy="357337"/>
      </dsp:txXfrm>
    </dsp:sp>
    <dsp:sp modelId="{B68ADADC-1A6A-443F-832D-96E8DA1774BF}">
      <dsp:nvSpPr>
        <dsp:cNvPr id="0" name=""/>
        <dsp:cNvSpPr/>
      </dsp:nvSpPr>
      <dsp:spPr>
        <a:xfrm>
          <a:off x="0" y="4106994"/>
          <a:ext cx="9632552" cy="277200"/>
        </a:xfrm>
        <a:prstGeom prst="rect">
          <a:avLst/>
        </a:prstGeom>
        <a:solidFill>
          <a:schemeClr val="lt1">
            <a:alpha val="90000"/>
            <a:hueOff val="0"/>
            <a:satOff val="0"/>
            <a:lumOff val="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5F6AFB-5980-466A-B2D7-3FF84C82A544}">
      <dsp:nvSpPr>
        <dsp:cNvPr id="0" name=""/>
        <dsp:cNvSpPr/>
      </dsp:nvSpPr>
      <dsp:spPr>
        <a:xfrm>
          <a:off x="481627" y="3873355"/>
          <a:ext cx="7363594" cy="395999"/>
        </a:xfrm>
        <a:prstGeom prst="roundRect">
          <a:avLst/>
        </a:prstGeom>
        <a:solidFill>
          <a:schemeClr val="accent4">
            <a:hueOff val="-2924835"/>
            <a:satOff val="60382"/>
            <a:lumOff val="-6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861" tIns="0" rIns="254861" bIns="0" numCol="1" spcCol="1270" anchor="ctr" anchorCtr="0">
          <a:noAutofit/>
        </a:bodyPr>
        <a:lstStyle/>
        <a:p>
          <a:pPr marL="0" lvl="0" indent="0" algn="l" defTabSz="488950">
            <a:lnSpc>
              <a:spcPct val="90000"/>
            </a:lnSpc>
            <a:spcBef>
              <a:spcPct val="0"/>
            </a:spcBef>
            <a:spcAft>
              <a:spcPct val="35000"/>
            </a:spcAft>
            <a:buNone/>
          </a:pPr>
          <a:r>
            <a:rPr lang="de-DE" sz="1100" b="1" kern="1200" dirty="0"/>
            <a:t>Anpassungen vornehmen: </a:t>
          </a:r>
          <a:br>
            <a:rPr lang="de-DE" sz="1100" b="1" kern="1200" dirty="0"/>
          </a:br>
          <a:r>
            <a:rPr lang="de-DE" sz="1100" kern="1200" dirty="0"/>
            <a:t>Überarbeiten Sie ihre Prognose regelmäßig basierend auf der tatsächlichen Geschäftsentwicklung</a:t>
          </a:r>
        </a:p>
      </dsp:txBody>
      <dsp:txXfrm>
        <a:off x="500958" y="3892686"/>
        <a:ext cx="7324932" cy="3573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0" y="68192"/>
          <a:ext cx="3018234" cy="95589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de-DE" sz="2600" b="1" kern="1200" dirty="0"/>
            <a:t>Best Case Szenario</a:t>
          </a:r>
        </a:p>
      </dsp:txBody>
      <dsp:txXfrm>
        <a:off x="0" y="68192"/>
        <a:ext cx="3018234" cy="955890"/>
      </dsp:txXfrm>
    </dsp:sp>
    <dsp:sp modelId="{DA0F05C3-5D98-4D28-AA8D-930FA1D88EC2}">
      <dsp:nvSpPr>
        <dsp:cNvPr id="0" name=""/>
        <dsp:cNvSpPr/>
      </dsp:nvSpPr>
      <dsp:spPr>
        <a:xfrm>
          <a:off x="3095" y="1024083"/>
          <a:ext cx="3018234" cy="211227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0" lvl="1" indent="0" algn="l" defTabSz="844550">
            <a:lnSpc>
              <a:spcPct val="90000"/>
            </a:lnSpc>
            <a:spcBef>
              <a:spcPct val="0"/>
            </a:spcBef>
            <a:spcAft>
              <a:spcPct val="15000"/>
            </a:spcAft>
            <a:buNone/>
          </a:pPr>
          <a:r>
            <a:rPr lang="de-DE" sz="1900" kern="1200" dirty="0"/>
            <a:t>Was passiert, wenn Ihr Umsatz die Erwartungen übertrifft? Planen Sie für zusätzlichen Lagerbestand, mehr Personal oder höhere Produktionskapazitäten</a:t>
          </a:r>
        </a:p>
      </dsp:txBody>
      <dsp:txXfrm>
        <a:off x="3095" y="1024083"/>
        <a:ext cx="3018234" cy="2112277"/>
      </dsp:txXfrm>
    </dsp:sp>
    <dsp:sp modelId="{A4209023-4C65-436A-BD0C-A862B4AF7D9D}">
      <dsp:nvSpPr>
        <dsp:cNvPr id="0" name=""/>
        <dsp:cNvSpPr/>
      </dsp:nvSpPr>
      <dsp:spPr>
        <a:xfrm>
          <a:off x="3440774" y="68192"/>
          <a:ext cx="3018234" cy="955890"/>
        </a:xfrm>
        <a:prstGeom prst="rect">
          <a:avLst/>
        </a:prstGeom>
        <a:solidFill>
          <a:schemeClr val="accent4">
            <a:hueOff val="-1462417"/>
            <a:satOff val="30191"/>
            <a:lumOff val="-3235"/>
            <a:alphaOff val="0"/>
          </a:schemeClr>
        </a:solidFill>
        <a:ln w="12700" cap="flat" cmpd="sng" algn="ctr">
          <a:solidFill>
            <a:schemeClr val="accent4">
              <a:hueOff val="-1462417"/>
              <a:satOff val="30191"/>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de-DE" sz="2600" b="1" kern="1200" dirty="0"/>
            <a:t>Wahrscheinlichstes Szenario</a:t>
          </a:r>
        </a:p>
      </dsp:txBody>
      <dsp:txXfrm>
        <a:off x="3440774" y="68192"/>
        <a:ext cx="3018234" cy="955890"/>
      </dsp:txXfrm>
    </dsp:sp>
    <dsp:sp modelId="{663AA321-843D-4D42-8091-F46FA19DC9B8}">
      <dsp:nvSpPr>
        <dsp:cNvPr id="0" name=""/>
        <dsp:cNvSpPr/>
      </dsp:nvSpPr>
      <dsp:spPr>
        <a:xfrm>
          <a:off x="3443883" y="1024083"/>
          <a:ext cx="3018234" cy="2112277"/>
        </a:xfrm>
        <a:prstGeom prst="rect">
          <a:avLst/>
        </a:prstGeom>
        <a:solidFill>
          <a:schemeClr val="accent4">
            <a:tint val="40000"/>
            <a:alpha val="90000"/>
            <a:hueOff val="-1715409"/>
            <a:satOff val="28960"/>
            <a:lumOff val="210"/>
            <a:alphaOff val="0"/>
          </a:schemeClr>
        </a:solidFill>
        <a:ln w="12700" cap="flat" cmpd="sng" algn="ctr">
          <a:solidFill>
            <a:schemeClr val="accent4">
              <a:tint val="40000"/>
              <a:alpha val="90000"/>
              <a:hueOff val="-1715409"/>
              <a:satOff val="28960"/>
              <a:lumOff val="2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0" lvl="1" indent="0" algn="l" defTabSz="844550">
            <a:lnSpc>
              <a:spcPct val="90000"/>
            </a:lnSpc>
            <a:spcBef>
              <a:spcPct val="0"/>
            </a:spcBef>
            <a:spcAft>
              <a:spcPct val="15000"/>
            </a:spcAft>
            <a:buNone/>
          </a:pPr>
          <a:r>
            <a:rPr lang="de-DE" sz="1900" kern="1200" dirty="0"/>
            <a:t>Entwickeln Sie Ihren Finanzplanung auf Basis realistischer Prognosen, bleiben Sie aber flexibel, um sich an andere Szenarien anzupassen. </a:t>
          </a:r>
        </a:p>
      </dsp:txBody>
      <dsp:txXfrm>
        <a:off x="3443883" y="1024083"/>
        <a:ext cx="3018234" cy="2112277"/>
      </dsp:txXfrm>
    </dsp:sp>
    <dsp:sp modelId="{8AEE7BCB-4023-4D8E-ADA3-8D588D19D5C3}">
      <dsp:nvSpPr>
        <dsp:cNvPr id="0" name=""/>
        <dsp:cNvSpPr/>
      </dsp:nvSpPr>
      <dsp:spPr>
        <a:xfrm>
          <a:off x="6884670" y="68192"/>
          <a:ext cx="3018234" cy="955890"/>
        </a:xfrm>
        <a:prstGeom prst="rect">
          <a:avLst/>
        </a:prstGeom>
        <a:solidFill>
          <a:schemeClr val="accent4">
            <a:hueOff val="-2924835"/>
            <a:satOff val="60382"/>
            <a:lumOff val="-647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de-DE" sz="2600" b="1" kern="1200" dirty="0" err="1"/>
            <a:t>Worst</a:t>
          </a:r>
          <a:r>
            <a:rPr lang="de-DE" sz="2600" b="1" kern="1200" dirty="0"/>
            <a:t> Case Szenario</a:t>
          </a:r>
        </a:p>
      </dsp:txBody>
      <dsp:txXfrm>
        <a:off x="6884670" y="68192"/>
        <a:ext cx="3018234" cy="955890"/>
      </dsp:txXfrm>
    </dsp:sp>
    <dsp:sp modelId="{D39B2975-38CD-4CEA-959C-B2CE94662102}">
      <dsp:nvSpPr>
        <dsp:cNvPr id="0" name=""/>
        <dsp:cNvSpPr/>
      </dsp:nvSpPr>
      <dsp:spPr>
        <a:xfrm>
          <a:off x="6884670" y="1024083"/>
          <a:ext cx="3018234" cy="2112277"/>
        </a:xfrm>
        <a:prstGeom prst="rect">
          <a:avLst/>
        </a:prstGeom>
        <a:solidFill>
          <a:schemeClr val="accent4">
            <a:tint val="40000"/>
            <a:alpha val="90000"/>
            <a:hueOff val="-3430818"/>
            <a:satOff val="57920"/>
            <a:lumOff val="421"/>
            <a:alphaOff val="0"/>
          </a:schemeClr>
        </a:solidFill>
        <a:ln w="12700" cap="flat" cmpd="sng" algn="ctr">
          <a:solidFill>
            <a:schemeClr val="accent4">
              <a:tint val="40000"/>
              <a:alpha val="90000"/>
              <a:hueOff val="-3430818"/>
              <a:satOff val="57920"/>
              <a:lumOff val="4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0" lvl="1" indent="0" algn="l" defTabSz="844550">
            <a:lnSpc>
              <a:spcPct val="90000"/>
            </a:lnSpc>
            <a:spcBef>
              <a:spcPct val="0"/>
            </a:spcBef>
            <a:spcAft>
              <a:spcPct val="15000"/>
            </a:spcAft>
            <a:buNone/>
          </a:pPr>
          <a:r>
            <a:rPr lang="de-DE" sz="1900" kern="1200" dirty="0"/>
            <a:t>Was tun, wenn der Umsatz hinter den Erwartungen bleibt oder die Kosten steigen? Identifizieren Sie Einsparpotenziale und alternative Einnahmequellen. </a:t>
          </a:r>
        </a:p>
      </dsp:txBody>
      <dsp:txXfrm>
        <a:off x="6884670" y="1024083"/>
        <a:ext cx="3018234" cy="21122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A65BD-1826-4202-ACC0-11EDC9451E3F}">
      <dsp:nvSpPr>
        <dsp:cNvPr id="0" name=""/>
        <dsp:cNvSpPr/>
      </dsp:nvSpPr>
      <dsp:spPr>
        <a:xfrm>
          <a:off x="0" y="448254"/>
          <a:ext cx="8655814" cy="378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7D2BCB-884E-4E68-8918-4041975A0C3A}">
      <dsp:nvSpPr>
        <dsp:cNvPr id="0" name=""/>
        <dsp:cNvSpPr/>
      </dsp:nvSpPr>
      <dsp:spPr>
        <a:xfrm>
          <a:off x="432790" y="16843"/>
          <a:ext cx="6759619" cy="65281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018" tIns="0" rIns="229018" bIns="0" numCol="1" spcCol="1270" anchor="ctr" anchorCtr="0">
          <a:noAutofit/>
        </a:bodyPr>
        <a:lstStyle/>
        <a:p>
          <a:pPr marL="0" lvl="0" indent="0" algn="l" defTabSz="622300">
            <a:lnSpc>
              <a:spcPct val="90000"/>
            </a:lnSpc>
            <a:spcBef>
              <a:spcPct val="0"/>
            </a:spcBef>
            <a:spcAft>
              <a:spcPct val="35000"/>
            </a:spcAft>
            <a:buNone/>
          </a:pPr>
          <a:r>
            <a:rPr lang="de-DE" sz="1400" b="1" kern="1200" dirty="0">
              <a:solidFill>
                <a:srgbClr val="20376B"/>
              </a:solidFill>
            </a:rPr>
            <a:t>Fördermittel:   </a:t>
          </a:r>
          <a:r>
            <a:rPr lang="de-DE" sz="1400" kern="1200" dirty="0">
              <a:solidFill>
                <a:srgbClr val="20376B"/>
              </a:solidFill>
            </a:rPr>
            <a:t>Nicht rückzahlbare Mittel von Regierungen oder Organisationen, die oft bestimmte Unternehmen oder Personen fördern (z.B. Unternehmen von Minderheiten, nachhaltige Produkte, etc.)</a:t>
          </a:r>
        </a:p>
      </dsp:txBody>
      <dsp:txXfrm>
        <a:off x="464658" y="48711"/>
        <a:ext cx="6695883" cy="589075"/>
      </dsp:txXfrm>
    </dsp:sp>
    <dsp:sp modelId="{0510DBFE-D870-4657-A3D0-4C9BE44E7238}">
      <dsp:nvSpPr>
        <dsp:cNvPr id="0" name=""/>
        <dsp:cNvSpPr/>
      </dsp:nvSpPr>
      <dsp:spPr>
        <a:xfrm>
          <a:off x="0" y="1331536"/>
          <a:ext cx="8655814" cy="378000"/>
        </a:xfrm>
        <a:prstGeom prst="rect">
          <a:avLst/>
        </a:prstGeom>
        <a:solidFill>
          <a:schemeClr val="lt1">
            <a:alpha val="90000"/>
            <a:hueOff val="0"/>
            <a:satOff val="0"/>
            <a:lumOff val="0"/>
            <a:alphaOff val="0"/>
          </a:schemeClr>
        </a:solidFill>
        <a:ln w="12700" cap="flat" cmpd="sng" algn="ctr">
          <a:solidFill>
            <a:schemeClr val="accent4">
              <a:hueOff val="-974945"/>
              <a:satOff val="20127"/>
              <a:lumOff val="-2157"/>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BCE901-0080-4296-80DA-A335403222B7}">
      <dsp:nvSpPr>
        <dsp:cNvPr id="0" name=""/>
        <dsp:cNvSpPr/>
      </dsp:nvSpPr>
      <dsp:spPr>
        <a:xfrm>
          <a:off x="432790" y="907254"/>
          <a:ext cx="6790581" cy="645682"/>
        </a:xfrm>
        <a:prstGeom prst="roundRect">
          <a:avLst/>
        </a:prstGeom>
        <a:solidFill>
          <a:schemeClr val="accent4">
            <a:hueOff val="-974945"/>
            <a:satOff val="20127"/>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018" tIns="0" rIns="229018" bIns="0" numCol="1" spcCol="1270" anchor="ctr" anchorCtr="0">
          <a:noAutofit/>
        </a:bodyPr>
        <a:lstStyle/>
        <a:p>
          <a:pPr marL="0" lvl="0" indent="0" algn="l" defTabSz="622300">
            <a:lnSpc>
              <a:spcPct val="90000"/>
            </a:lnSpc>
            <a:spcBef>
              <a:spcPct val="0"/>
            </a:spcBef>
            <a:spcAft>
              <a:spcPct val="35000"/>
            </a:spcAft>
            <a:buNone/>
          </a:pPr>
          <a:r>
            <a:rPr lang="de-DE" sz="1400" b="1" kern="1200" dirty="0">
              <a:solidFill>
                <a:srgbClr val="20376B"/>
              </a:solidFill>
            </a:rPr>
            <a:t>Mikrokredite:  </a:t>
          </a:r>
          <a:r>
            <a:rPr lang="de-DE" sz="1400" kern="1200" dirty="0">
              <a:solidFill>
                <a:srgbClr val="20376B"/>
              </a:solidFill>
            </a:rPr>
            <a:t>Kleine Kredite, die für Start-Ups oder Unternehmen in der Frühphase gedacht sind, die keinen Zugang zu traditionellen Bankkrediten haben. </a:t>
          </a:r>
        </a:p>
      </dsp:txBody>
      <dsp:txXfrm>
        <a:off x="464310" y="938774"/>
        <a:ext cx="6727541" cy="582642"/>
      </dsp:txXfrm>
    </dsp:sp>
    <dsp:sp modelId="{0BA66C95-35CB-4C69-8A84-938F6E4EB67B}">
      <dsp:nvSpPr>
        <dsp:cNvPr id="0" name=""/>
        <dsp:cNvSpPr/>
      </dsp:nvSpPr>
      <dsp:spPr>
        <a:xfrm>
          <a:off x="0" y="2226052"/>
          <a:ext cx="8655814" cy="378000"/>
        </a:xfrm>
        <a:prstGeom prst="rect">
          <a:avLst/>
        </a:prstGeom>
        <a:solidFill>
          <a:schemeClr val="lt1">
            <a:alpha val="90000"/>
            <a:hueOff val="0"/>
            <a:satOff val="0"/>
            <a:lumOff val="0"/>
            <a:alphaOff val="0"/>
          </a:schemeClr>
        </a:solidFill>
        <a:ln w="12700" cap="flat" cmpd="sng" algn="ctr">
          <a:solidFill>
            <a:schemeClr val="accent4">
              <a:hueOff val="-1949890"/>
              <a:satOff val="40255"/>
              <a:lumOff val="-4313"/>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F3D325-4459-481B-83AB-D26D36AAF946}">
      <dsp:nvSpPr>
        <dsp:cNvPr id="0" name=""/>
        <dsp:cNvSpPr/>
      </dsp:nvSpPr>
      <dsp:spPr>
        <a:xfrm>
          <a:off x="432790" y="1790536"/>
          <a:ext cx="6806819" cy="656915"/>
        </a:xfrm>
        <a:prstGeom prst="roundRect">
          <a:avLst/>
        </a:prstGeom>
        <a:solidFill>
          <a:schemeClr val="accent4">
            <a:hueOff val="-1949890"/>
            <a:satOff val="40255"/>
            <a:lumOff val="-43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018" tIns="0" rIns="229018" bIns="0" numCol="1" spcCol="1270" anchor="ctr" anchorCtr="0">
          <a:noAutofit/>
        </a:bodyPr>
        <a:lstStyle/>
        <a:p>
          <a:pPr marL="0" lvl="0" indent="0" algn="l" defTabSz="622300">
            <a:lnSpc>
              <a:spcPct val="90000"/>
            </a:lnSpc>
            <a:spcBef>
              <a:spcPct val="0"/>
            </a:spcBef>
            <a:spcAft>
              <a:spcPct val="35000"/>
            </a:spcAft>
            <a:buNone/>
          </a:pPr>
          <a:r>
            <a:rPr lang="de-DE" sz="1400" b="1" kern="1200" dirty="0">
              <a:solidFill>
                <a:srgbClr val="20376B"/>
              </a:solidFill>
            </a:rPr>
            <a:t>Crowdfunding:  </a:t>
          </a:r>
          <a:r>
            <a:rPr lang="de-DE" sz="1400" kern="1200" dirty="0">
              <a:solidFill>
                <a:srgbClr val="20376B"/>
              </a:solidFill>
            </a:rPr>
            <a:t>Kapitalbeschaffung durch viele kleine Beiträge von Einzelpersonen über Plattformen wie Kickstarter oder GoFundMe.</a:t>
          </a:r>
        </a:p>
      </dsp:txBody>
      <dsp:txXfrm>
        <a:off x="464858" y="1822604"/>
        <a:ext cx="6742683" cy="592779"/>
      </dsp:txXfrm>
    </dsp:sp>
    <dsp:sp modelId="{D1B691CB-45A7-4DD3-91E9-AB7A17527401}">
      <dsp:nvSpPr>
        <dsp:cNvPr id="0" name=""/>
        <dsp:cNvSpPr/>
      </dsp:nvSpPr>
      <dsp:spPr>
        <a:xfrm>
          <a:off x="0" y="3126532"/>
          <a:ext cx="8655814" cy="378000"/>
        </a:xfrm>
        <a:prstGeom prst="rect">
          <a:avLst/>
        </a:prstGeom>
        <a:solidFill>
          <a:schemeClr val="lt1">
            <a:alpha val="90000"/>
            <a:hueOff val="0"/>
            <a:satOff val="0"/>
            <a:lumOff val="0"/>
            <a:alphaOff val="0"/>
          </a:schemeClr>
        </a:solidFill>
        <a:ln w="12700" cap="flat" cmpd="sng" algn="ctr">
          <a:solidFill>
            <a:schemeClr val="accent4">
              <a:hueOff val="-2924835"/>
              <a:satOff val="60382"/>
              <a:lumOff val="-647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601E5F-F257-421A-A0A7-7CBE164B747F}">
      <dsp:nvSpPr>
        <dsp:cNvPr id="0" name=""/>
        <dsp:cNvSpPr/>
      </dsp:nvSpPr>
      <dsp:spPr>
        <a:xfrm>
          <a:off x="432790" y="2685052"/>
          <a:ext cx="6908490" cy="656982"/>
        </a:xfrm>
        <a:prstGeom prst="roundRect">
          <a:avLst/>
        </a:prstGeom>
        <a:solidFill>
          <a:schemeClr val="accent4">
            <a:hueOff val="-2924835"/>
            <a:satOff val="60382"/>
            <a:lumOff val="-6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018" tIns="0" rIns="229018" bIns="0" numCol="1" spcCol="1270" anchor="ctr" anchorCtr="0">
          <a:noAutofit/>
        </a:bodyPr>
        <a:lstStyle/>
        <a:p>
          <a:pPr marL="0" lvl="0" indent="0" algn="l" defTabSz="622300">
            <a:lnSpc>
              <a:spcPct val="90000"/>
            </a:lnSpc>
            <a:spcBef>
              <a:spcPct val="0"/>
            </a:spcBef>
            <a:spcAft>
              <a:spcPct val="35000"/>
            </a:spcAft>
            <a:buNone/>
          </a:pPr>
          <a:r>
            <a:rPr lang="de-DE" sz="1400" b="1" kern="1200" dirty="0">
              <a:solidFill>
                <a:srgbClr val="20376B"/>
              </a:solidFill>
            </a:rPr>
            <a:t>Venture Capital (VC) / Risikokapital</a:t>
          </a:r>
          <a:r>
            <a:rPr lang="de-DE" sz="1400" kern="1200" dirty="0">
              <a:solidFill>
                <a:srgbClr val="20376B"/>
              </a:solidFill>
            </a:rPr>
            <a:t>: Eigenkapitalbasierte Finanzierung, bei der Investor*innen Anteile am Unternehmen erhalten, typischerweise für schnell wachsende Unternehmen. </a:t>
          </a:r>
        </a:p>
      </dsp:txBody>
      <dsp:txXfrm>
        <a:off x="464861" y="2717123"/>
        <a:ext cx="6844348" cy="5928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‹Nr.›</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160004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68</a:t>
            </a:fld>
            <a:endParaRPr/>
          </a:p>
        </p:txBody>
      </p:sp>
    </p:spTree>
    <p:extLst>
      <p:ext uri="{BB962C8B-B14F-4D97-AF65-F5344CB8AC3E}">
        <p14:creationId xmlns:p14="http://schemas.microsoft.com/office/powerpoint/2010/main" val="2124757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69</a:t>
            </a:fld>
            <a:endParaRPr/>
          </a:p>
        </p:txBody>
      </p:sp>
    </p:spTree>
    <p:extLst>
      <p:ext uri="{BB962C8B-B14F-4D97-AF65-F5344CB8AC3E}">
        <p14:creationId xmlns:p14="http://schemas.microsoft.com/office/powerpoint/2010/main" val="3443050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70</a:t>
            </a:fld>
            <a:endParaRPr/>
          </a:p>
        </p:txBody>
      </p:sp>
    </p:spTree>
    <p:extLst>
      <p:ext uri="{BB962C8B-B14F-4D97-AF65-F5344CB8AC3E}">
        <p14:creationId xmlns:p14="http://schemas.microsoft.com/office/powerpoint/2010/main" val="3233263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71</a:t>
            </a:fld>
            <a:endParaRPr/>
          </a:p>
        </p:txBody>
      </p:sp>
    </p:spTree>
    <p:extLst>
      <p:ext uri="{BB962C8B-B14F-4D97-AF65-F5344CB8AC3E}">
        <p14:creationId xmlns:p14="http://schemas.microsoft.com/office/powerpoint/2010/main" val="2056054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72</a:t>
            </a:fld>
            <a:endParaRPr/>
          </a:p>
        </p:txBody>
      </p:sp>
    </p:spTree>
    <p:extLst>
      <p:ext uri="{BB962C8B-B14F-4D97-AF65-F5344CB8AC3E}">
        <p14:creationId xmlns:p14="http://schemas.microsoft.com/office/powerpoint/2010/main" val="3548746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73</a:t>
            </a:fld>
            <a:endParaRPr/>
          </a:p>
        </p:txBody>
      </p:sp>
    </p:spTree>
    <p:extLst>
      <p:ext uri="{BB962C8B-B14F-4D97-AF65-F5344CB8AC3E}">
        <p14:creationId xmlns:p14="http://schemas.microsoft.com/office/powerpoint/2010/main" val="420547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74</a:t>
            </a:fld>
            <a:endParaRPr/>
          </a:p>
        </p:txBody>
      </p:sp>
    </p:spTree>
    <p:extLst>
      <p:ext uri="{BB962C8B-B14F-4D97-AF65-F5344CB8AC3E}">
        <p14:creationId xmlns:p14="http://schemas.microsoft.com/office/powerpoint/2010/main" val="4284640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75</a:t>
            </a:fld>
            <a:endParaRPr/>
          </a:p>
        </p:txBody>
      </p:sp>
    </p:spTree>
    <p:extLst>
      <p:ext uri="{BB962C8B-B14F-4D97-AF65-F5344CB8AC3E}">
        <p14:creationId xmlns:p14="http://schemas.microsoft.com/office/powerpoint/2010/main" val="3778658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76</a:t>
            </a:fld>
            <a:endParaRPr/>
          </a:p>
        </p:txBody>
      </p:sp>
    </p:spTree>
    <p:extLst>
      <p:ext uri="{BB962C8B-B14F-4D97-AF65-F5344CB8AC3E}">
        <p14:creationId xmlns:p14="http://schemas.microsoft.com/office/powerpoint/2010/main" val="1947133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77</a:t>
            </a:fld>
            <a:endParaRPr/>
          </a:p>
        </p:txBody>
      </p:sp>
    </p:spTree>
    <p:extLst>
      <p:ext uri="{BB962C8B-B14F-4D97-AF65-F5344CB8AC3E}">
        <p14:creationId xmlns:p14="http://schemas.microsoft.com/office/powerpoint/2010/main" val="4102201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78</a:t>
            </a:fld>
            <a:endParaRPr/>
          </a:p>
        </p:txBody>
      </p:sp>
    </p:spTree>
    <p:extLst>
      <p:ext uri="{BB962C8B-B14F-4D97-AF65-F5344CB8AC3E}">
        <p14:creationId xmlns:p14="http://schemas.microsoft.com/office/powerpoint/2010/main" val="607607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79</a:t>
            </a:fld>
            <a:endParaRPr/>
          </a:p>
        </p:txBody>
      </p:sp>
    </p:spTree>
    <p:extLst>
      <p:ext uri="{BB962C8B-B14F-4D97-AF65-F5344CB8AC3E}">
        <p14:creationId xmlns:p14="http://schemas.microsoft.com/office/powerpoint/2010/main" val="3295231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80</a:t>
            </a:fld>
            <a:endParaRPr/>
          </a:p>
        </p:txBody>
      </p:sp>
    </p:spTree>
    <p:extLst>
      <p:ext uri="{BB962C8B-B14F-4D97-AF65-F5344CB8AC3E}">
        <p14:creationId xmlns:p14="http://schemas.microsoft.com/office/powerpoint/2010/main" val="4102818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81</a:t>
            </a:fld>
            <a:endParaRPr/>
          </a:p>
        </p:txBody>
      </p:sp>
    </p:spTree>
    <p:extLst>
      <p:ext uri="{BB962C8B-B14F-4D97-AF65-F5344CB8AC3E}">
        <p14:creationId xmlns:p14="http://schemas.microsoft.com/office/powerpoint/2010/main" val="2547236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82</a:t>
            </a:fld>
            <a:endParaRPr/>
          </a:p>
        </p:txBody>
      </p:sp>
    </p:spTree>
    <p:extLst>
      <p:ext uri="{BB962C8B-B14F-4D97-AF65-F5344CB8AC3E}">
        <p14:creationId xmlns:p14="http://schemas.microsoft.com/office/powerpoint/2010/main" val="119786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83</a:t>
            </a:fld>
            <a:endParaRPr/>
          </a:p>
        </p:txBody>
      </p:sp>
    </p:spTree>
    <p:extLst>
      <p:ext uri="{BB962C8B-B14F-4D97-AF65-F5344CB8AC3E}">
        <p14:creationId xmlns:p14="http://schemas.microsoft.com/office/powerpoint/2010/main" val="3022728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84</a:t>
            </a:fld>
            <a:endParaRPr/>
          </a:p>
        </p:txBody>
      </p:sp>
    </p:spTree>
    <p:extLst>
      <p:ext uri="{BB962C8B-B14F-4D97-AF65-F5344CB8AC3E}">
        <p14:creationId xmlns:p14="http://schemas.microsoft.com/office/powerpoint/2010/main" val="2388390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96</a:t>
            </a:fld>
            <a:endParaRPr lang="en-US"/>
          </a:p>
        </p:txBody>
      </p:sp>
    </p:spTree>
    <p:extLst>
      <p:ext uri="{BB962C8B-B14F-4D97-AF65-F5344CB8AC3E}">
        <p14:creationId xmlns:p14="http://schemas.microsoft.com/office/powerpoint/2010/main" val="717219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7</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52</a:t>
            </a:fld>
            <a:endParaRPr lang="en-US"/>
          </a:p>
        </p:txBody>
      </p:sp>
    </p:spTree>
    <p:extLst>
      <p:ext uri="{BB962C8B-B14F-4D97-AF65-F5344CB8AC3E}">
        <p14:creationId xmlns:p14="http://schemas.microsoft.com/office/powerpoint/2010/main" val="914997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63</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64</a:t>
            </a:fld>
            <a:endParaRPr/>
          </a:p>
        </p:txBody>
      </p:sp>
    </p:spTree>
    <p:extLst>
      <p:ext uri="{BB962C8B-B14F-4D97-AF65-F5344CB8AC3E}">
        <p14:creationId xmlns:p14="http://schemas.microsoft.com/office/powerpoint/2010/main" val="2714339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65</a:t>
            </a:fld>
            <a:endParaRPr/>
          </a:p>
        </p:txBody>
      </p:sp>
    </p:spTree>
    <p:extLst>
      <p:ext uri="{BB962C8B-B14F-4D97-AF65-F5344CB8AC3E}">
        <p14:creationId xmlns:p14="http://schemas.microsoft.com/office/powerpoint/2010/main" val="1076589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66</a:t>
            </a:fld>
            <a:endParaRPr/>
          </a:p>
        </p:txBody>
      </p:sp>
    </p:spTree>
    <p:extLst>
      <p:ext uri="{BB962C8B-B14F-4D97-AF65-F5344CB8AC3E}">
        <p14:creationId xmlns:p14="http://schemas.microsoft.com/office/powerpoint/2010/main" val="1517810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67</a:t>
            </a:fld>
            <a:endParaRPr/>
          </a:p>
        </p:txBody>
      </p:sp>
    </p:spTree>
    <p:extLst>
      <p:ext uri="{BB962C8B-B14F-4D97-AF65-F5344CB8AC3E}">
        <p14:creationId xmlns:p14="http://schemas.microsoft.com/office/powerpoint/2010/main" val="882512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7B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Mosaic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7B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B7BAD61-4E14-C4CF-3177-2B4D3D15BB00}"/>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6794912" y="-1995672"/>
            <a:ext cx="8391017" cy="8391017"/>
          </a:xfrm>
          <a:prstGeom prst="rect">
            <a:avLst/>
          </a:prstGeom>
        </p:spPr>
      </p:pic>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2812274" y="-2081754"/>
            <a:ext cx="5761056" cy="10595238"/>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9632553"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9632553"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grpSp>
        <p:nvGrpSpPr>
          <p:cNvPr id="7" name="Group 6">
            <a:extLst>
              <a:ext uri="{FF2B5EF4-FFF2-40B4-BE49-F238E27FC236}">
                <a16:creationId xmlns:a16="http://schemas.microsoft.com/office/drawing/2014/main" id="{E04ACA9F-EDC5-194A-9CC4-EEA1D3B4FDEE}"/>
              </a:ext>
            </a:extLst>
          </p:cNvPr>
          <p:cNvGrpSpPr/>
          <p:nvPr userDrawn="1"/>
        </p:nvGrpSpPr>
        <p:grpSpPr>
          <a:xfrm>
            <a:off x="0" y="6213053"/>
            <a:ext cx="12116938" cy="1289893"/>
            <a:chOff x="3911600" y="5376592"/>
            <a:chExt cx="7103963" cy="756243"/>
          </a:xfrm>
        </p:grpSpPr>
        <p:cxnSp>
          <p:nvCxnSpPr>
            <p:cNvPr id="8" name="Straight Connector 7">
              <a:extLst>
                <a:ext uri="{FF2B5EF4-FFF2-40B4-BE49-F238E27FC236}">
                  <a16:creationId xmlns:a16="http://schemas.microsoft.com/office/drawing/2014/main" id="{8C40175A-66E9-2731-0F4C-6D99C0AD1720}"/>
                </a:ext>
              </a:extLst>
            </p:cNvPr>
            <p:cNvCxnSpPr>
              <a:cxnSpLocks/>
            </p:cNvCxnSpPr>
            <p:nvPr userDrawn="1"/>
          </p:nvCxnSpPr>
          <p:spPr>
            <a:xfrm>
              <a:off x="3911600" y="5517665"/>
              <a:ext cx="44161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A18F33D-08C9-7714-EB15-2B6C2313D6E1}"/>
                </a:ext>
              </a:extLst>
            </p:cNvPr>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l="31981" t="58177"/>
            <a:stretch/>
          </p:blipFill>
          <p:spPr>
            <a:xfrm>
              <a:off x="8693985" y="5419095"/>
              <a:ext cx="2321578" cy="713740"/>
            </a:xfrm>
            <a:prstGeom prst="rect">
              <a:avLst/>
            </a:prstGeom>
          </p:spPr>
        </p:pic>
        <p:pic>
          <p:nvPicPr>
            <p:cNvPr id="11" name="Picture 10">
              <a:extLst>
                <a:ext uri="{FF2B5EF4-FFF2-40B4-BE49-F238E27FC236}">
                  <a16:creationId xmlns:a16="http://schemas.microsoft.com/office/drawing/2014/main" id="{07FDFEE6-4E8D-9425-4732-5DD60BCC90C4}"/>
                </a:ext>
              </a:extLst>
            </p:cNvPr>
            <p:cNvPicPr>
              <a:picLocks noChangeAspect="1"/>
            </p:cNvPicPr>
            <p:nvPr userDrawn="1"/>
          </p:nvPicPr>
          <p:blipFill rotWithShape="1">
            <a:blip r:embed="rId4" cstate="screen">
              <a:lum bright="70000" contrast="-70000"/>
              <a:extLst>
                <a:ext uri="{28A0092B-C50C-407E-A947-70E740481C1C}">
                  <a14:useLocalDpi xmlns:a14="http://schemas.microsoft.com/office/drawing/2010/main"/>
                </a:ext>
              </a:extLst>
            </a:blip>
            <a:srcRect l="6446" t="27942" r="69084" b="22936"/>
            <a:stretch/>
          </p:blipFill>
          <p:spPr>
            <a:xfrm>
              <a:off x="8388482" y="5376592"/>
              <a:ext cx="281099" cy="282147"/>
            </a:xfrm>
            <a:prstGeom prst="rect">
              <a:avLst/>
            </a:prstGeom>
          </p:spPr>
        </p:pic>
      </p:grpSp>
    </p:spTree>
    <p:extLst>
      <p:ext uri="{BB962C8B-B14F-4D97-AF65-F5344CB8AC3E}">
        <p14:creationId xmlns:p14="http://schemas.microsoft.com/office/powerpoint/2010/main" val="4191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602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745005"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47B5C8"/>
          </a:solidFill>
          <a:ln w="24491" cap="flat">
            <a:noFill/>
            <a:prstDash val="solid"/>
            <a:miter/>
          </a:ln>
        </p:spPr>
        <p:txBody>
          <a:bodyPr wrap="square" rtlCol="0" anchor="ctr">
            <a:noAutofit/>
          </a:bodyPr>
          <a:lstStyle/>
          <a:p>
            <a:endParaRPr lang="en-US"/>
          </a:p>
        </p:txBody>
      </p:sp>
      <p:sp>
        <p:nvSpPr>
          <p:cNvPr id="33" name="Freeform 32">
            <a:extLst>
              <a:ext uri="{FF2B5EF4-FFF2-40B4-BE49-F238E27FC236}">
                <a16:creationId xmlns:a16="http://schemas.microsoft.com/office/drawing/2014/main" id="{8C433312-A6B2-960A-9678-98978300B183}"/>
              </a:ext>
            </a:extLst>
          </p:cNvPr>
          <p:cNvSpPr/>
          <p:nvPr userDrawn="1"/>
        </p:nvSpPr>
        <p:spPr>
          <a:xfrm rot="5400000" flipH="1">
            <a:off x="2821927"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47B5C8"/>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DBD22"/>
          </a:solidFill>
          <a:ln w="24491" cap="flat">
            <a:solidFill>
              <a:srgbClr val="FDBD22"/>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2" name="Rectangle 1">
            <a:extLst>
              <a:ext uri="{FF2B5EF4-FFF2-40B4-BE49-F238E27FC236}">
                <a16:creationId xmlns:a16="http://schemas.microsoft.com/office/drawing/2014/main" id="{6F5809D2-AB41-534B-BAD5-F7E7CE729519}"/>
              </a:ext>
            </a:extLst>
          </p:cNvPr>
          <p:cNvSpPr/>
          <p:nvPr userDrawn="1"/>
        </p:nvSpPr>
        <p:spPr>
          <a:xfrm>
            <a:off x="83835" y="914400"/>
            <a:ext cx="236705" cy="2015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BC49629-04F1-491D-6393-9F9A636CB4FF}"/>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1626815" y="-1887058"/>
            <a:ext cx="6672147" cy="6672147"/>
          </a:xfrm>
          <a:prstGeom prst="rect">
            <a:avLst/>
          </a:prstGeom>
        </p:spPr>
      </p:pic>
    </p:spTree>
    <p:extLst>
      <p:ext uri="{BB962C8B-B14F-4D97-AF65-F5344CB8AC3E}">
        <p14:creationId xmlns:p14="http://schemas.microsoft.com/office/powerpoint/2010/main" val="220412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745005"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E0A1D"/>
          </a:solidFill>
          <a:ln w="24491" cap="flat">
            <a:noFill/>
            <a:prstDash val="solid"/>
            <a:miter/>
          </a:ln>
        </p:spPr>
        <p:txBody>
          <a:bodyPr wrap="square" rtlCol="0" anchor="ctr">
            <a:noAutofit/>
          </a:bodyPr>
          <a:lstStyle/>
          <a:p>
            <a:endParaRPr lang="en-US"/>
          </a:p>
        </p:txBody>
      </p:sp>
      <p:sp>
        <p:nvSpPr>
          <p:cNvPr id="33" name="Freeform 32">
            <a:extLst>
              <a:ext uri="{FF2B5EF4-FFF2-40B4-BE49-F238E27FC236}">
                <a16:creationId xmlns:a16="http://schemas.microsoft.com/office/drawing/2014/main" id="{8C433312-A6B2-960A-9678-98978300B183}"/>
              </a:ext>
            </a:extLst>
          </p:cNvPr>
          <p:cNvSpPr/>
          <p:nvPr userDrawn="1"/>
        </p:nvSpPr>
        <p:spPr>
          <a:xfrm rot="5400000" flipH="1">
            <a:off x="2821927"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E0A1D"/>
          </a:solidFill>
          <a:ln w="24491" cap="flat">
            <a:noFill/>
            <a:prstDash val="solid"/>
            <a:miter/>
          </a:ln>
        </p:spPr>
        <p:txBody>
          <a:bodyPr wrap="square" rtlCol="0" anchor="ctr">
            <a:noAutofit/>
          </a:bodyP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2" name="Rectangle 1">
            <a:extLst>
              <a:ext uri="{FF2B5EF4-FFF2-40B4-BE49-F238E27FC236}">
                <a16:creationId xmlns:a16="http://schemas.microsoft.com/office/drawing/2014/main" id="{6F5809D2-AB41-534B-BAD5-F7E7CE729519}"/>
              </a:ext>
            </a:extLst>
          </p:cNvPr>
          <p:cNvSpPr/>
          <p:nvPr userDrawn="1"/>
        </p:nvSpPr>
        <p:spPr>
          <a:xfrm>
            <a:off x="83835" y="914400"/>
            <a:ext cx="236705" cy="2015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BC49629-04F1-491D-6393-9F9A636CB4FF}"/>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1626815" y="-1887058"/>
            <a:ext cx="6672147" cy="6672147"/>
          </a:xfrm>
          <a:prstGeom prst="rect">
            <a:avLst/>
          </a:prstGeom>
        </p:spPr>
      </p:pic>
      <p:sp>
        <p:nvSpPr>
          <p:cNvPr id="3" name="Freeform 2">
            <a:extLst>
              <a:ext uri="{FF2B5EF4-FFF2-40B4-BE49-F238E27FC236}">
                <a16:creationId xmlns:a16="http://schemas.microsoft.com/office/drawing/2014/main" id="{50912CE0-BCC5-0DDB-71B2-378E548B72AA}"/>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DBD22"/>
          </a:solidFill>
          <a:ln w="24491" cap="flat">
            <a:solidFill>
              <a:srgbClr val="FDBD22"/>
            </a:solidFill>
            <a:prstDash val="solid"/>
            <a:miter/>
          </a:ln>
        </p:spPr>
        <p:txBody>
          <a:bodyPr rtlCol="0" anchor="ctr"/>
          <a:lstStyle/>
          <a:p>
            <a:endParaRPr lang="en-US"/>
          </a:p>
        </p:txBody>
      </p:sp>
    </p:spTree>
    <p:extLst>
      <p:ext uri="{BB962C8B-B14F-4D97-AF65-F5344CB8AC3E}">
        <p14:creationId xmlns:p14="http://schemas.microsoft.com/office/powerpoint/2010/main" val="3178170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745005"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9552F"/>
          </a:solidFill>
          <a:ln w="24491" cap="flat">
            <a:noFill/>
            <a:prstDash val="solid"/>
            <a:miter/>
          </a:ln>
        </p:spPr>
        <p:txBody>
          <a:bodyPr wrap="square" rtlCol="0" anchor="ctr">
            <a:noAutofit/>
          </a:bodyPr>
          <a:lstStyle/>
          <a:p>
            <a:endParaRPr lang="en-US"/>
          </a:p>
        </p:txBody>
      </p:sp>
      <p:sp>
        <p:nvSpPr>
          <p:cNvPr id="33" name="Freeform 32">
            <a:extLst>
              <a:ext uri="{FF2B5EF4-FFF2-40B4-BE49-F238E27FC236}">
                <a16:creationId xmlns:a16="http://schemas.microsoft.com/office/drawing/2014/main" id="{8C433312-A6B2-960A-9678-98978300B183}"/>
              </a:ext>
            </a:extLst>
          </p:cNvPr>
          <p:cNvSpPr/>
          <p:nvPr userDrawn="1"/>
        </p:nvSpPr>
        <p:spPr>
          <a:xfrm rot="5400000" flipH="1">
            <a:off x="2821927"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9552F"/>
          </a:solidFill>
          <a:ln w="24491" cap="flat">
            <a:noFill/>
            <a:prstDash val="solid"/>
            <a:miter/>
          </a:ln>
        </p:spPr>
        <p:txBody>
          <a:bodyPr wrap="square" rtlCol="0" anchor="ctr">
            <a:noAutofit/>
          </a:bodyP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2" name="Rectangle 1">
            <a:extLst>
              <a:ext uri="{FF2B5EF4-FFF2-40B4-BE49-F238E27FC236}">
                <a16:creationId xmlns:a16="http://schemas.microsoft.com/office/drawing/2014/main" id="{6F5809D2-AB41-534B-BAD5-F7E7CE729519}"/>
              </a:ext>
            </a:extLst>
          </p:cNvPr>
          <p:cNvSpPr/>
          <p:nvPr userDrawn="1"/>
        </p:nvSpPr>
        <p:spPr>
          <a:xfrm>
            <a:off x="83835" y="914400"/>
            <a:ext cx="236705" cy="2015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BC49629-04F1-491D-6393-9F9A636CB4FF}"/>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1626815" y="-1887058"/>
            <a:ext cx="6672147" cy="6672147"/>
          </a:xfrm>
          <a:prstGeom prst="rect">
            <a:avLst/>
          </a:prstGeom>
        </p:spPr>
      </p:pic>
      <p:sp>
        <p:nvSpPr>
          <p:cNvPr id="3" name="Freeform 2">
            <a:extLst>
              <a:ext uri="{FF2B5EF4-FFF2-40B4-BE49-F238E27FC236}">
                <a16:creationId xmlns:a16="http://schemas.microsoft.com/office/drawing/2014/main" id="{1A7A5842-D3E7-C0E3-A994-451C67B9FF70}"/>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DBD22"/>
          </a:solidFill>
          <a:ln w="24491" cap="flat">
            <a:solidFill>
              <a:srgbClr val="FDBD22"/>
            </a:solidFill>
            <a:prstDash val="solid"/>
            <a:miter/>
          </a:ln>
        </p:spPr>
        <p:txBody>
          <a:bodyPr rtlCol="0" anchor="ctr"/>
          <a:lstStyle/>
          <a:p>
            <a:endParaRPr lang="en-US"/>
          </a:p>
        </p:txBody>
      </p:sp>
    </p:spTree>
    <p:extLst>
      <p:ext uri="{BB962C8B-B14F-4D97-AF65-F5344CB8AC3E}">
        <p14:creationId xmlns:p14="http://schemas.microsoft.com/office/powerpoint/2010/main" val="61781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7B5C8"/>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chemeClr val="bg1"/>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a:srcRect l="-18315" t="15976" r="29196" b="11083"/>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956642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7199389" cy="3291086"/>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0" y="1104338"/>
            <a:ext cx="7382793" cy="992652"/>
          </a:xfrm>
          <a:prstGeom prst="rect">
            <a:avLst/>
          </a:prstGeom>
        </p:spPr>
        <p:txBody>
          <a:bodyPr>
            <a:noAutofit/>
          </a:bodyPr>
          <a:lstStyle>
            <a:lvl1pPr marL="0" indent="0" algn="l">
              <a:buNone/>
              <a:defRPr sz="3600" b="0"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4108775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C47CD64-0EE0-1949-B325-1AC0282897C8}"/>
              </a:ext>
            </a:extLst>
          </p:cNvPr>
          <p:cNvGrpSpPr/>
          <p:nvPr userDrawn="1"/>
        </p:nvGrpSpPr>
        <p:grpSpPr>
          <a:xfrm flipH="1">
            <a:off x="418947" y="2399398"/>
            <a:ext cx="11365744" cy="2982299"/>
            <a:chOff x="-761305" y="3118551"/>
            <a:chExt cx="12551656" cy="3293474"/>
          </a:xfrm>
          <a:solidFill>
            <a:srgbClr val="47B5C8"/>
          </a:solidFill>
        </p:grpSpPr>
        <p:sp>
          <p:nvSpPr>
            <p:cNvPr id="3" name="Freeform 2">
              <a:extLst>
                <a:ext uri="{FF2B5EF4-FFF2-40B4-BE49-F238E27FC236}">
                  <a16:creationId xmlns:a16="http://schemas.microsoft.com/office/drawing/2014/main" id="{A508E773-DD3C-818A-B0FC-B4BE6FCB7A47}"/>
                </a:ext>
              </a:extLst>
            </p:cNvPr>
            <p:cNvSpPr/>
            <p:nvPr userDrawn="1"/>
          </p:nvSpPr>
          <p:spPr>
            <a:xfrm>
              <a:off x="-761305" y="3118551"/>
              <a:ext cx="10020399"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5CD87E2C-CBBA-499C-8954-77D98A6EF3F2}"/>
                </a:ext>
              </a:extLst>
            </p:cNvPr>
            <p:cNvSpPr/>
            <p:nvPr userDrawn="1"/>
          </p:nvSpPr>
          <p:spPr>
            <a:xfrm>
              <a:off x="1769951" y="3121917"/>
              <a:ext cx="10020400"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grpSp>
      <p:grpSp>
        <p:nvGrpSpPr>
          <p:cNvPr id="14" name="Group 13">
            <a:extLst>
              <a:ext uri="{FF2B5EF4-FFF2-40B4-BE49-F238E27FC236}">
                <a16:creationId xmlns:a16="http://schemas.microsoft.com/office/drawing/2014/main" id="{71E46BAE-F0C2-18A1-3EC7-118015DF5B1B}"/>
              </a:ext>
            </a:extLst>
          </p:cNvPr>
          <p:cNvGrpSpPr/>
          <p:nvPr userDrawn="1"/>
        </p:nvGrpSpPr>
        <p:grpSpPr>
          <a:xfrm flipH="1">
            <a:off x="418947" y="1906465"/>
            <a:ext cx="11365744" cy="2982299"/>
            <a:chOff x="-761305" y="3118551"/>
            <a:chExt cx="12551656" cy="3293474"/>
          </a:xfrm>
          <a:solidFill>
            <a:srgbClr val="47B5C8"/>
          </a:solidFill>
        </p:grpSpPr>
        <p:sp>
          <p:nvSpPr>
            <p:cNvPr id="15" name="Freeform 14">
              <a:extLst>
                <a:ext uri="{FF2B5EF4-FFF2-40B4-BE49-F238E27FC236}">
                  <a16:creationId xmlns:a16="http://schemas.microsoft.com/office/drawing/2014/main" id="{CB810B0D-3EBF-40B5-925C-22EAD0B7BF87}"/>
                </a:ext>
              </a:extLst>
            </p:cNvPr>
            <p:cNvSpPr/>
            <p:nvPr userDrawn="1"/>
          </p:nvSpPr>
          <p:spPr>
            <a:xfrm>
              <a:off x="-761305" y="3118551"/>
              <a:ext cx="10020399"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A119E9A9-6401-8A9D-F3CF-3E55C7CC18AF}"/>
                </a:ext>
              </a:extLst>
            </p:cNvPr>
            <p:cNvSpPr/>
            <p:nvPr userDrawn="1"/>
          </p:nvSpPr>
          <p:spPr>
            <a:xfrm>
              <a:off x="1769951" y="3121917"/>
              <a:ext cx="10020400"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grpSp>
      <p:sp>
        <p:nvSpPr>
          <p:cNvPr id="5" name="Freeform 4">
            <a:extLst>
              <a:ext uri="{FF2B5EF4-FFF2-40B4-BE49-F238E27FC236}">
                <a16:creationId xmlns:a16="http://schemas.microsoft.com/office/drawing/2014/main" id="{E55AC26C-F446-92EB-66F5-A54F173D924D}"/>
              </a:ext>
            </a:extLst>
          </p:cNvPr>
          <p:cNvSpPr/>
          <p:nvPr userDrawn="1"/>
        </p:nvSpPr>
        <p:spPr>
          <a:xfrm>
            <a:off x="-94694" y="4852493"/>
            <a:ext cx="4963395"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DBD2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Text Placeholder 23">
            <a:extLst>
              <a:ext uri="{FF2B5EF4-FFF2-40B4-BE49-F238E27FC236}">
                <a16:creationId xmlns:a16="http://schemas.microsoft.com/office/drawing/2014/main" id="{4D213BE5-E5C0-26F7-D8A1-1B72F8AE771D}"/>
              </a:ext>
            </a:extLst>
          </p:cNvPr>
          <p:cNvSpPr>
            <a:spLocks noGrp="1"/>
          </p:cNvSpPr>
          <p:nvPr>
            <p:ph type="body" sz="quarter" idx="17" hasCustomPrompt="1"/>
          </p:nvPr>
        </p:nvSpPr>
        <p:spPr>
          <a:xfrm>
            <a:off x="454124" y="4987528"/>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41205" y="3600861"/>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41205" y="2791285"/>
            <a:ext cx="3195485" cy="837258"/>
          </a:xfrm>
          <a:prstGeom prst="rect">
            <a:avLst/>
          </a:prstGeo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pic>
        <p:nvPicPr>
          <p:cNvPr id="11" name="Picture 10">
            <a:extLst>
              <a:ext uri="{FF2B5EF4-FFF2-40B4-BE49-F238E27FC236}">
                <a16:creationId xmlns:a16="http://schemas.microsoft.com/office/drawing/2014/main" id="{A2D7F405-AFF6-A1B5-12BB-E18878F26594}"/>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6982383" y="-19302"/>
            <a:ext cx="6672147" cy="6672147"/>
          </a:xfrm>
          <a:prstGeom prst="rect">
            <a:avLst/>
          </a:prstGeom>
        </p:spPr>
      </p:pic>
      <p:pic>
        <p:nvPicPr>
          <p:cNvPr id="13" name="Picture 12">
            <a:extLst>
              <a:ext uri="{FF2B5EF4-FFF2-40B4-BE49-F238E27FC236}">
                <a16:creationId xmlns:a16="http://schemas.microsoft.com/office/drawing/2014/main" id="{64D11862-CFAF-B22C-55AE-F5450B9736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88227" y="-368633"/>
            <a:ext cx="5533014" cy="2766507"/>
          </a:xfrm>
          <a:prstGeom prst="rect">
            <a:avLst/>
          </a:prstGeom>
        </p:spPr>
      </p:pic>
      <p:grpSp>
        <p:nvGrpSpPr>
          <p:cNvPr id="7" name="Group 6">
            <a:extLst>
              <a:ext uri="{FF2B5EF4-FFF2-40B4-BE49-F238E27FC236}">
                <a16:creationId xmlns:a16="http://schemas.microsoft.com/office/drawing/2014/main" id="{CCE91B04-02E4-9818-2946-11C6096CA3C9}"/>
              </a:ext>
            </a:extLst>
          </p:cNvPr>
          <p:cNvGrpSpPr/>
          <p:nvPr userDrawn="1"/>
        </p:nvGrpSpPr>
        <p:grpSpPr>
          <a:xfrm>
            <a:off x="4793368" y="5795141"/>
            <a:ext cx="6991323" cy="774150"/>
            <a:chOff x="495027" y="5845887"/>
            <a:chExt cx="6991323" cy="774150"/>
          </a:xfrm>
        </p:grpSpPr>
        <p:grpSp>
          <p:nvGrpSpPr>
            <p:cNvPr id="8" name="Group 7">
              <a:extLst>
                <a:ext uri="{FF2B5EF4-FFF2-40B4-BE49-F238E27FC236}">
                  <a16:creationId xmlns:a16="http://schemas.microsoft.com/office/drawing/2014/main" id="{42E11B8B-22F5-F7F3-3514-F9EC3F948B57}"/>
                </a:ext>
              </a:extLst>
            </p:cNvPr>
            <p:cNvGrpSpPr/>
            <p:nvPr userDrawn="1"/>
          </p:nvGrpSpPr>
          <p:grpSpPr>
            <a:xfrm>
              <a:off x="495027" y="5845887"/>
              <a:ext cx="6991323" cy="774150"/>
              <a:chOff x="495027" y="5845887"/>
              <a:chExt cx="6991323" cy="774150"/>
            </a:xfrm>
          </p:grpSpPr>
          <p:sp>
            <p:nvSpPr>
              <p:cNvPr id="10" name="Rectangle 9">
                <a:extLst>
                  <a:ext uri="{FF2B5EF4-FFF2-40B4-BE49-F238E27FC236}">
                    <a16:creationId xmlns:a16="http://schemas.microsoft.com/office/drawing/2014/main" id="{1BB53C13-3783-66BF-34A4-E451D1175EE2}"/>
                  </a:ext>
                </a:extLst>
              </p:cNvPr>
              <p:cNvSpPr/>
              <p:nvPr userDrawn="1"/>
            </p:nvSpPr>
            <p:spPr>
              <a:xfrm>
                <a:off x="3568402" y="6146061"/>
                <a:ext cx="3917948" cy="47397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20" b="0"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p>
            </p:txBody>
          </p:sp>
          <p:sp>
            <p:nvSpPr>
              <p:cNvPr id="12" name="Rectangle 11">
                <a:extLst>
                  <a:ext uri="{FF2B5EF4-FFF2-40B4-BE49-F238E27FC236}">
                    <a16:creationId xmlns:a16="http://schemas.microsoft.com/office/drawing/2014/main" id="{1BEA131D-0421-FE30-8129-AD08F725F6A6}"/>
                  </a:ext>
                </a:extLst>
              </p:cNvPr>
              <p:cNvSpPr/>
              <p:nvPr userDrawn="1"/>
            </p:nvSpPr>
            <p:spPr>
              <a:xfrm>
                <a:off x="495027" y="5845887"/>
                <a:ext cx="1255337" cy="366319"/>
              </a:xfrm>
              <a:prstGeom prst="rect">
                <a:avLst/>
              </a:prstGeom>
            </p:spPr>
            <p:txBody>
              <a:bodyPr wrap="square">
                <a:spAutoFit/>
              </a:bodyPr>
              <a:lstStyle/>
              <a:p>
                <a:pPr marL="0" marR="0" lvl="0" indent="0" algn="l" defTabSz="181904" rtl="0" eaLnBrk="1" fontAlgn="auto" latinLnBrk="0" hangingPunct="0">
                  <a:lnSpc>
                    <a:spcPts val="660"/>
                  </a:lnSpc>
                  <a:spcBef>
                    <a:spcPts val="0"/>
                  </a:spcBef>
                  <a:spcAft>
                    <a:spcPts val="0"/>
                  </a:spcAft>
                  <a:buClrTx/>
                  <a:buSzTx/>
                  <a:buFontTx/>
                  <a:buNone/>
                  <a:tabLst/>
                  <a:defRPr/>
                </a:pPr>
                <a:r>
                  <a:rPr lang="en-IE"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ts val="660"/>
                  </a:lnSpc>
                  <a:spcBef>
                    <a:spcPts val="0"/>
                  </a:spcBef>
                  <a:spcAft>
                    <a:spcPts val="0"/>
                  </a:spcAft>
                  <a:buClrTx/>
                  <a:buSzTx/>
                  <a:buFontTx/>
                  <a:buNone/>
                  <a:tabLst/>
                  <a:defRPr/>
                </a:pPr>
                <a:endParaRPr lang="en-US"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E4A42C7A-9B41-3E56-FE08-9D7E1AEE3FB1}"/>
                  </a:ext>
                </a:extLst>
              </p:cNvPr>
              <p:cNvPicPr>
                <a:picLocks noChangeAspect="1"/>
              </p:cNvPicPr>
              <p:nvPr userDrawn="1"/>
            </p:nvPicPr>
            <p:blipFill>
              <a:blip r:embed="rId4"/>
              <a:stretch>
                <a:fillRect/>
              </a:stretch>
            </p:blipFill>
            <p:spPr>
              <a:xfrm>
                <a:off x="568863" y="6130899"/>
                <a:ext cx="1244049" cy="433251"/>
              </a:xfrm>
              <a:prstGeom prst="rect">
                <a:avLst/>
              </a:prstGeom>
            </p:spPr>
          </p:pic>
        </p:grpSp>
        <p:pic>
          <p:nvPicPr>
            <p:cNvPr id="9" name="Picture 8" descr="Co-funded by the European Union logo in png for web usage">
              <a:extLst>
                <a:ext uri="{FF2B5EF4-FFF2-40B4-BE49-F238E27FC236}">
                  <a16:creationId xmlns:a16="http://schemas.microsoft.com/office/drawing/2014/main" id="{A0FAB638-6670-483E-E981-A02DC51A83F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955759" y="6212206"/>
              <a:ext cx="1681655" cy="351944"/>
            </a:xfrm>
            <a:prstGeom prst="rect">
              <a:avLst/>
            </a:prstGeom>
            <a:noFill/>
            <a:ln>
              <a:noFill/>
            </a:ln>
          </p:spPr>
        </p:pic>
      </p:grpSp>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4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74" name="Freeform 73">
            <a:extLst>
              <a:ext uri="{FF2B5EF4-FFF2-40B4-BE49-F238E27FC236}">
                <a16:creationId xmlns:a16="http://schemas.microsoft.com/office/drawing/2014/main" id="{A8633C08-83D6-1A6F-8401-8C2AFAB342FE}"/>
              </a:ext>
            </a:extLst>
          </p:cNvPr>
          <p:cNvSpPr/>
          <p:nvPr userDrawn="1"/>
        </p:nvSpPr>
        <p:spPr>
          <a:xfrm>
            <a:off x="454233" y="1785867"/>
            <a:ext cx="8389498" cy="3630529"/>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Freeform 2">
            <a:extLst>
              <a:ext uri="{FF2B5EF4-FFF2-40B4-BE49-F238E27FC236}">
                <a16:creationId xmlns:a16="http://schemas.microsoft.com/office/drawing/2014/main" id="{CF4E39B0-E2CB-8018-448A-5DF13D1CA595}"/>
              </a:ext>
            </a:extLst>
          </p:cNvPr>
          <p:cNvSpPr/>
          <p:nvPr userDrawn="1"/>
        </p:nvSpPr>
        <p:spPr>
          <a:xfrm>
            <a:off x="3307475" y="1785867"/>
            <a:ext cx="8389498" cy="3630529"/>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5990423" y="3054642"/>
            <a:ext cx="5278651"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5990424" y="2431916"/>
            <a:ext cx="5278651"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Cover Design 1</a:t>
            </a:r>
          </a:p>
        </p:txBody>
      </p:sp>
      <p:sp>
        <p:nvSpPr>
          <p:cNvPr id="39" name="Freeform 38">
            <a:extLst>
              <a:ext uri="{FF2B5EF4-FFF2-40B4-BE49-F238E27FC236}">
                <a16:creationId xmlns:a16="http://schemas.microsoft.com/office/drawing/2014/main" id="{40116ABB-45E2-2FFB-CE77-0E389D4442A4}"/>
              </a:ext>
            </a:extLst>
          </p:cNvPr>
          <p:cNvSpPr/>
          <p:nvPr userDrawn="1"/>
        </p:nvSpPr>
        <p:spPr>
          <a:xfrm>
            <a:off x="5352000" y="4094957"/>
            <a:ext cx="684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DBD22"/>
          </a:solidFill>
          <a:ln w="24491" cap="flat">
            <a:solidFill>
              <a:srgbClr val="F2A72C"/>
            </a:solidFill>
            <a:prstDash val="solid"/>
            <a:miter/>
          </a:ln>
        </p:spPr>
        <p:txBody>
          <a:bodyPr rtlCol="0" anchor="ctr"/>
          <a:lstStyle/>
          <a:p>
            <a:endParaRPr lang="en-US"/>
          </a:p>
        </p:txBody>
      </p:sp>
      <p:pic>
        <p:nvPicPr>
          <p:cNvPr id="10" name="Picture 9">
            <a:extLst>
              <a:ext uri="{FF2B5EF4-FFF2-40B4-BE49-F238E27FC236}">
                <a16:creationId xmlns:a16="http://schemas.microsoft.com/office/drawing/2014/main" id="{86925E7F-F012-04D4-DB50-53D8F08B9F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5883" y="-598417"/>
            <a:ext cx="6248070" cy="3124035"/>
          </a:xfrm>
          <a:prstGeom prst="rect">
            <a:avLst/>
          </a:prstGeom>
        </p:spPr>
      </p:pic>
      <p:grpSp>
        <p:nvGrpSpPr>
          <p:cNvPr id="2" name="Group 1">
            <a:extLst>
              <a:ext uri="{FF2B5EF4-FFF2-40B4-BE49-F238E27FC236}">
                <a16:creationId xmlns:a16="http://schemas.microsoft.com/office/drawing/2014/main" id="{80101561-9642-9344-AEB3-132DA6DA4580}"/>
              </a:ext>
            </a:extLst>
          </p:cNvPr>
          <p:cNvGrpSpPr/>
          <p:nvPr userDrawn="1"/>
        </p:nvGrpSpPr>
        <p:grpSpPr>
          <a:xfrm>
            <a:off x="4705650" y="5776098"/>
            <a:ext cx="6991323" cy="774150"/>
            <a:chOff x="495027" y="5845887"/>
            <a:chExt cx="6991323" cy="774150"/>
          </a:xfrm>
        </p:grpSpPr>
        <p:grpSp>
          <p:nvGrpSpPr>
            <p:cNvPr id="5" name="Group 4">
              <a:extLst>
                <a:ext uri="{FF2B5EF4-FFF2-40B4-BE49-F238E27FC236}">
                  <a16:creationId xmlns:a16="http://schemas.microsoft.com/office/drawing/2014/main" id="{98949295-1317-D2E1-5CAC-13C6FD7F38C6}"/>
                </a:ext>
              </a:extLst>
            </p:cNvPr>
            <p:cNvGrpSpPr/>
            <p:nvPr userDrawn="1"/>
          </p:nvGrpSpPr>
          <p:grpSpPr>
            <a:xfrm>
              <a:off x="495027" y="5845887"/>
              <a:ext cx="6991323" cy="774150"/>
              <a:chOff x="495027" y="5845887"/>
              <a:chExt cx="6991323" cy="774150"/>
            </a:xfrm>
          </p:grpSpPr>
          <p:sp>
            <p:nvSpPr>
              <p:cNvPr id="12" name="Rectangle 11">
                <a:extLst>
                  <a:ext uri="{FF2B5EF4-FFF2-40B4-BE49-F238E27FC236}">
                    <a16:creationId xmlns:a16="http://schemas.microsoft.com/office/drawing/2014/main" id="{0B16C73E-3734-EA79-EC36-048326E38A9B}"/>
                  </a:ext>
                </a:extLst>
              </p:cNvPr>
              <p:cNvSpPr/>
              <p:nvPr userDrawn="1"/>
            </p:nvSpPr>
            <p:spPr>
              <a:xfrm>
                <a:off x="3568402" y="6146061"/>
                <a:ext cx="3917948" cy="47397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20" b="0"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p>
            </p:txBody>
          </p:sp>
          <p:sp>
            <p:nvSpPr>
              <p:cNvPr id="13" name="Rectangle 12">
                <a:extLst>
                  <a:ext uri="{FF2B5EF4-FFF2-40B4-BE49-F238E27FC236}">
                    <a16:creationId xmlns:a16="http://schemas.microsoft.com/office/drawing/2014/main" id="{072F022D-23A6-14AE-4724-9C84EC92B0B3}"/>
                  </a:ext>
                </a:extLst>
              </p:cNvPr>
              <p:cNvSpPr/>
              <p:nvPr userDrawn="1"/>
            </p:nvSpPr>
            <p:spPr>
              <a:xfrm>
                <a:off x="495027" y="5845887"/>
                <a:ext cx="1255337" cy="366319"/>
              </a:xfrm>
              <a:prstGeom prst="rect">
                <a:avLst/>
              </a:prstGeom>
            </p:spPr>
            <p:txBody>
              <a:bodyPr wrap="square">
                <a:spAutoFit/>
              </a:bodyPr>
              <a:lstStyle/>
              <a:p>
                <a:pPr marL="0" marR="0" lvl="0" indent="0" algn="l" defTabSz="181904" rtl="0" eaLnBrk="1" fontAlgn="auto" latinLnBrk="0" hangingPunct="0">
                  <a:lnSpc>
                    <a:spcPts val="660"/>
                  </a:lnSpc>
                  <a:spcBef>
                    <a:spcPts val="0"/>
                  </a:spcBef>
                  <a:spcAft>
                    <a:spcPts val="0"/>
                  </a:spcAft>
                  <a:buClrTx/>
                  <a:buSzTx/>
                  <a:buFontTx/>
                  <a:buNone/>
                  <a:tabLst/>
                  <a:defRPr/>
                </a:pPr>
                <a:r>
                  <a:rPr lang="en-IE"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ts val="660"/>
                  </a:lnSpc>
                  <a:spcBef>
                    <a:spcPts val="0"/>
                  </a:spcBef>
                  <a:spcAft>
                    <a:spcPts val="0"/>
                  </a:spcAft>
                  <a:buClrTx/>
                  <a:buSzTx/>
                  <a:buFontTx/>
                  <a:buNone/>
                  <a:tabLst/>
                  <a:defRPr/>
                </a:pPr>
                <a:endParaRPr lang="en-US"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3D69A747-367A-D5FD-721D-34D04AC7995C}"/>
                  </a:ext>
                </a:extLst>
              </p:cNvPr>
              <p:cNvPicPr>
                <a:picLocks noChangeAspect="1"/>
              </p:cNvPicPr>
              <p:nvPr userDrawn="1"/>
            </p:nvPicPr>
            <p:blipFill>
              <a:blip r:embed="rId3"/>
              <a:stretch>
                <a:fillRect/>
              </a:stretch>
            </p:blipFill>
            <p:spPr>
              <a:xfrm>
                <a:off x="568863" y="6130899"/>
                <a:ext cx="1244049" cy="433251"/>
              </a:xfrm>
              <a:prstGeom prst="rect">
                <a:avLst/>
              </a:prstGeom>
            </p:spPr>
          </p:pic>
        </p:grpSp>
        <p:pic>
          <p:nvPicPr>
            <p:cNvPr id="11" name="Picture 10" descr="Co-funded by the European Union logo in png for web usage">
              <a:extLst>
                <a:ext uri="{FF2B5EF4-FFF2-40B4-BE49-F238E27FC236}">
                  <a16:creationId xmlns:a16="http://schemas.microsoft.com/office/drawing/2014/main" id="{6146136B-F898-76BC-5F72-93498130A39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55759" y="6212206"/>
              <a:ext cx="1681655" cy="351944"/>
            </a:xfrm>
            <a:prstGeom prst="rect">
              <a:avLst/>
            </a:prstGeom>
            <a:noFill/>
            <a:ln>
              <a:noFill/>
            </a:ln>
          </p:spPr>
        </p:pic>
      </p:grpSp>
      <p:pic>
        <p:nvPicPr>
          <p:cNvPr id="15" name="Picture 14">
            <a:extLst>
              <a:ext uri="{FF2B5EF4-FFF2-40B4-BE49-F238E27FC236}">
                <a16:creationId xmlns:a16="http://schemas.microsoft.com/office/drawing/2014/main" id="{665C7DFB-6641-4767-F853-F33CBE04518A}"/>
              </a:ext>
            </a:extLst>
          </p:cNvPr>
          <p:cNvPicPr>
            <a:picLocks noChangeAspect="1"/>
          </p:cNvPicPr>
          <p:nvPr userDrawn="1"/>
        </p:nvPicPr>
        <p:blipFill>
          <a:blip r:embed="rId5" cstate="screen">
            <a:alphaModFix amt="24000"/>
            <a:extLst>
              <a:ext uri="{28A0092B-C50C-407E-A947-70E740481C1C}">
                <a14:useLocalDpi xmlns:a14="http://schemas.microsoft.com/office/drawing/2010/main"/>
              </a:ext>
            </a:extLst>
          </a:blip>
          <a:stretch>
            <a:fillRect/>
          </a:stretch>
        </p:blipFill>
        <p:spPr>
          <a:xfrm>
            <a:off x="-1416264" y="-492247"/>
            <a:ext cx="6672147" cy="6672147"/>
          </a:xfrm>
          <a:prstGeom prst="rect">
            <a:avLst/>
          </a:prstGeom>
        </p:spPr>
      </p:pic>
      <p:sp>
        <p:nvSpPr>
          <p:cNvPr id="16" name="Freeform 15">
            <a:extLst>
              <a:ext uri="{FF2B5EF4-FFF2-40B4-BE49-F238E27FC236}">
                <a16:creationId xmlns:a16="http://schemas.microsoft.com/office/drawing/2014/main" id="{8EFFE630-EFEA-3FFE-3301-E27209580E1E}"/>
              </a:ext>
            </a:extLst>
          </p:cNvPr>
          <p:cNvSpPr/>
          <p:nvPr userDrawn="1"/>
        </p:nvSpPr>
        <p:spPr>
          <a:xfrm>
            <a:off x="0" y="4869500"/>
            <a:ext cx="4963395"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DBD2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0" name="Text Placeholder 23">
            <a:extLst>
              <a:ext uri="{FF2B5EF4-FFF2-40B4-BE49-F238E27FC236}">
                <a16:creationId xmlns:a16="http://schemas.microsoft.com/office/drawing/2014/main" id="{94636413-4198-153A-338E-76FF3420B89B}"/>
              </a:ext>
            </a:extLst>
          </p:cNvPr>
          <p:cNvSpPr>
            <a:spLocks noGrp="1"/>
          </p:cNvSpPr>
          <p:nvPr>
            <p:ph type="body" sz="quarter" idx="17" hasCustomPrompt="1"/>
          </p:nvPr>
        </p:nvSpPr>
        <p:spPr>
          <a:xfrm>
            <a:off x="558314" y="5036347"/>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Slide  0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9ACC7C4-8730-4399-5172-EB393A6E9E89}"/>
              </a:ext>
            </a:extLst>
          </p:cNvPr>
          <p:cNvGrpSpPr/>
          <p:nvPr userDrawn="1"/>
        </p:nvGrpSpPr>
        <p:grpSpPr>
          <a:xfrm flipH="1">
            <a:off x="341785" y="2175165"/>
            <a:ext cx="11365744" cy="3343300"/>
            <a:chOff x="-761305" y="3118551"/>
            <a:chExt cx="12551656" cy="3293474"/>
          </a:xfrm>
          <a:solidFill>
            <a:srgbClr val="47B5C8"/>
          </a:solidFill>
        </p:grpSpPr>
        <p:sp>
          <p:nvSpPr>
            <p:cNvPr id="45" name="Freeform 44">
              <a:extLst>
                <a:ext uri="{FF2B5EF4-FFF2-40B4-BE49-F238E27FC236}">
                  <a16:creationId xmlns:a16="http://schemas.microsoft.com/office/drawing/2014/main" id="{890FFFFA-C8FB-2146-9C31-AA95E5D0DE5D}"/>
                </a:ext>
              </a:extLst>
            </p:cNvPr>
            <p:cNvSpPr/>
            <p:nvPr userDrawn="1"/>
          </p:nvSpPr>
          <p:spPr>
            <a:xfrm>
              <a:off x="-761305" y="3118551"/>
              <a:ext cx="10020399"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Freeform 2">
              <a:extLst>
                <a:ext uri="{FF2B5EF4-FFF2-40B4-BE49-F238E27FC236}">
                  <a16:creationId xmlns:a16="http://schemas.microsoft.com/office/drawing/2014/main" id="{8B5B2CF2-DB7E-3965-3496-E0AB92A9740B}"/>
                </a:ext>
              </a:extLst>
            </p:cNvPr>
            <p:cNvSpPr/>
            <p:nvPr userDrawn="1"/>
          </p:nvSpPr>
          <p:spPr>
            <a:xfrm>
              <a:off x="1769951" y="3121917"/>
              <a:ext cx="10020400"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gr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858292" y="3606319"/>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858293" y="2983593"/>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Cover Design 1</a:t>
            </a:r>
          </a:p>
        </p:txBody>
      </p:sp>
      <p:sp>
        <p:nvSpPr>
          <p:cNvPr id="44" name="Picture Placeholder 120">
            <a:extLst>
              <a:ext uri="{FF2B5EF4-FFF2-40B4-BE49-F238E27FC236}">
                <a16:creationId xmlns:a16="http://schemas.microsoft.com/office/drawing/2014/main" id="{0184A1A2-CBFE-5947-AB04-F6865104E08B}"/>
              </a:ext>
            </a:extLst>
          </p:cNvPr>
          <p:cNvSpPr>
            <a:spLocks noGrp="1"/>
          </p:cNvSpPr>
          <p:nvPr>
            <p:ph type="pic" sz="quarter" idx="41"/>
          </p:nvPr>
        </p:nvSpPr>
        <p:spPr>
          <a:xfrm>
            <a:off x="6049801" y="1"/>
            <a:ext cx="4661742" cy="5515415"/>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pic>
        <p:nvPicPr>
          <p:cNvPr id="5" name="Picture 4">
            <a:extLst>
              <a:ext uri="{FF2B5EF4-FFF2-40B4-BE49-F238E27FC236}">
                <a16:creationId xmlns:a16="http://schemas.microsoft.com/office/drawing/2014/main" id="{D0182AC1-344F-FFBA-C2B2-7461462101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3699" y="-59590"/>
            <a:ext cx="5533014" cy="2766507"/>
          </a:xfrm>
          <a:prstGeom prst="rect">
            <a:avLst/>
          </a:prstGeom>
        </p:spPr>
      </p:pic>
      <p:sp>
        <p:nvSpPr>
          <p:cNvPr id="6" name="Freeform 5">
            <a:extLst>
              <a:ext uri="{FF2B5EF4-FFF2-40B4-BE49-F238E27FC236}">
                <a16:creationId xmlns:a16="http://schemas.microsoft.com/office/drawing/2014/main" id="{256894A9-CCB5-9338-9080-6500A87B357E}"/>
              </a:ext>
            </a:extLst>
          </p:cNvPr>
          <p:cNvSpPr/>
          <p:nvPr userDrawn="1"/>
        </p:nvSpPr>
        <p:spPr>
          <a:xfrm>
            <a:off x="-54506" y="4918965"/>
            <a:ext cx="4963395"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DBD2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9" name="Text Placeholder 23">
            <a:extLst>
              <a:ext uri="{FF2B5EF4-FFF2-40B4-BE49-F238E27FC236}">
                <a16:creationId xmlns:a16="http://schemas.microsoft.com/office/drawing/2014/main" id="{7B05F9A5-3621-C756-354D-7506CABFD43B}"/>
              </a:ext>
            </a:extLst>
          </p:cNvPr>
          <p:cNvSpPr>
            <a:spLocks noGrp="1"/>
          </p:cNvSpPr>
          <p:nvPr>
            <p:ph type="body" sz="quarter" idx="17" hasCustomPrompt="1"/>
          </p:nvPr>
        </p:nvSpPr>
        <p:spPr>
          <a:xfrm>
            <a:off x="503808" y="508581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grpSp>
        <p:nvGrpSpPr>
          <p:cNvPr id="2" name="Group 1">
            <a:extLst>
              <a:ext uri="{FF2B5EF4-FFF2-40B4-BE49-F238E27FC236}">
                <a16:creationId xmlns:a16="http://schemas.microsoft.com/office/drawing/2014/main" id="{32315DE4-918D-1532-2675-99E3F91CE1C9}"/>
              </a:ext>
            </a:extLst>
          </p:cNvPr>
          <p:cNvGrpSpPr/>
          <p:nvPr userDrawn="1"/>
        </p:nvGrpSpPr>
        <p:grpSpPr>
          <a:xfrm>
            <a:off x="4766580" y="5791724"/>
            <a:ext cx="6991323" cy="774150"/>
            <a:chOff x="495027" y="5845887"/>
            <a:chExt cx="6991323" cy="774150"/>
          </a:xfrm>
        </p:grpSpPr>
        <p:grpSp>
          <p:nvGrpSpPr>
            <p:cNvPr id="10" name="Group 9">
              <a:extLst>
                <a:ext uri="{FF2B5EF4-FFF2-40B4-BE49-F238E27FC236}">
                  <a16:creationId xmlns:a16="http://schemas.microsoft.com/office/drawing/2014/main" id="{8D0B326B-5474-A843-4802-7569DE9ECD60}"/>
                </a:ext>
              </a:extLst>
            </p:cNvPr>
            <p:cNvGrpSpPr/>
            <p:nvPr userDrawn="1"/>
          </p:nvGrpSpPr>
          <p:grpSpPr>
            <a:xfrm>
              <a:off x="495027" y="5845887"/>
              <a:ext cx="6991323" cy="774150"/>
              <a:chOff x="495027" y="5845887"/>
              <a:chExt cx="6991323" cy="774150"/>
            </a:xfrm>
          </p:grpSpPr>
          <p:sp>
            <p:nvSpPr>
              <p:cNvPr id="15" name="Rectangle 14">
                <a:extLst>
                  <a:ext uri="{FF2B5EF4-FFF2-40B4-BE49-F238E27FC236}">
                    <a16:creationId xmlns:a16="http://schemas.microsoft.com/office/drawing/2014/main" id="{16539BD7-E529-AD47-909A-A658E4A0F51A}"/>
                  </a:ext>
                </a:extLst>
              </p:cNvPr>
              <p:cNvSpPr/>
              <p:nvPr userDrawn="1"/>
            </p:nvSpPr>
            <p:spPr>
              <a:xfrm>
                <a:off x="3568402" y="6146061"/>
                <a:ext cx="3917948" cy="47397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20" b="0"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p>
            </p:txBody>
          </p:sp>
          <p:sp>
            <p:nvSpPr>
              <p:cNvPr id="16" name="Rectangle 15">
                <a:extLst>
                  <a:ext uri="{FF2B5EF4-FFF2-40B4-BE49-F238E27FC236}">
                    <a16:creationId xmlns:a16="http://schemas.microsoft.com/office/drawing/2014/main" id="{F368AFD4-3D6A-AFE6-EA8A-8AA8835E2E53}"/>
                  </a:ext>
                </a:extLst>
              </p:cNvPr>
              <p:cNvSpPr/>
              <p:nvPr userDrawn="1"/>
            </p:nvSpPr>
            <p:spPr>
              <a:xfrm>
                <a:off x="495027" y="5845887"/>
                <a:ext cx="1255337" cy="366319"/>
              </a:xfrm>
              <a:prstGeom prst="rect">
                <a:avLst/>
              </a:prstGeom>
            </p:spPr>
            <p:txBody>
              <a:bodyPr wrap="square">
                <a:spAutoFit/>
              </a:bodyPr>
              <a:lstStyle/>
              <a:p>
                <a:pPr marL="0" marR="0" lvl="0" indent="0" algn="l" defTabSz="181904" rtl="0" eaLnBrk="1" fontAlgn="auto" latinLnBrk="0" hangingPunct="0">
                  <a:lnSpc>
                    <a:spcPts val="660"/>
                  </a:lnSpc>
                  <a:spcBef>
                    <a:spcPts val="0"/>
                  </a:spcBef>
                  <a:spcAft>
                    <a:spcPts val="0"/>
                  </a:spcAft>
                  <a:buClrTx/>
                  <a:buSzTx/>
                  <a:buFontTx/>
                  <a:buNone/>
                  <a:tabLst/>
                  <a:defRPr/>
                </a:pPr>
                <a:r>
                  <a:rPr lang="en-IE"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ts val="660"/>
                  </a:lnSpc>
                  <a:spcBef>
                    <a:spcPts val="0"/>
                  </a:spcBef>
                  <a:spcAft>
                    <a:spcPts val="0"/>
                  </a:spcAft>
                  <a:buClrTx/>
                  <a:buSzTx/>
                  <a:buFontTx/>
                  <a:buNone/>
                  <a:tabLst/>
                  <a:defRPr/>
                </a:pPr>
                <a:endParaRPr lang="en-US"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9E30F3D8-C1C6-CDCC-6B34-2566F2A0327A}"/>
                  </a:ext>
                </a:extLst>
              </p:cNvPr>
              <p:cNvPicPr>
                <a:picLocks noChangeAspect="1"/>
              </p:cNvPicPr>
              <p:nvPr userDrawn="1"/>
            </p:nvPicPr>
            <p:blipFill>
              <a:blip r:embed="rId3"/>
              <a:stretch>
                <a:fillRect/>
              </a:stretch>
            </p:blipFill>
            <p:spPr>
              <a:xfrm>
                <a:off x="568863" y="6130899"/>
                <a:ext cx="1244049" cy="433251"/>
              </a:xfrm>
              <a:prstGeom prst="rect">
                <a:avLst/>
              </a:prstGeom>
            </p:spPr>
          </p:pic>
        </p:grpSp>
        <p:pic>
          <p:nvPicPr>
            <p:cNvPr id="14" name="Picture 13" descr="Co-funded by the European Union logo in png for web usage">
              <a:extLst>
                <a:ext uri="{FF2B5EF4-FFF2-40B4-BE49-F238E27FC236}">
                  <a16:creationId xmlns:a16="http://schemas.microsoft.com/office/drawing/2014/main" id="{ECFD4D0D-9BFC-82CD-C642-5EE1D0A4709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55759" y="6212206"/>
              <a:ext cx="1681655" cy="351944"/>
            </a:xfrm>
            <a:prstGeom prst="rect">
              <a:avLst/>
            </a:prstGeom>
            <a:noFill/>
            <a:ln>
              <a:noFill/>
            </a:ln>
          </p:spPr>
        </p:pic>
      </p:grpSp>
    </p:spTree>
    <p:extLst>
      <p:ext uri="{BB962C8B-B14F-4D97-AF65-F5344CB8AC3E}">
        <p14:creationId xmlns:p14="http://schemas.microsoft.com/office/powerpoint/2010/main" val="193081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6AD50608-6941-51D9-90FB-C9C19979971D}"/>
              </a:ext>
            </a:extLst>
          </p:cNvPr>
          <p:cNvSpPr/>
          <p:nvPr userDrawn="1"/>
        </p:nvSpPr>
        <p:spPr>
          <a:xfrm>
            <a:off x="477386" y="748834"/>
            <a:ext cx="6200492" cy="4938629"/>
          </a:xfrm>
          <a:custGeom>
            <a:avLst/>
            <a:gdLst>
              <a:gd name="connsiteX0" fmla="*/ 0 w 6200492"/>
              <a:gd name="connsiteY0" fmla="*/ 0 h 4938629"/>
              <a:gd name="connsiteX1" fmla="*/ 225150 w 6200492"/>
              <a:gd name="connsiteY1" fmla="*/ 0 h 4938629"/>
              <a:gd name="connsiteX2" fmla="*/ 4936311 w 6200492"/>
              <a:gd name="connsiteY2" fmla="*/ 0 h 4938629"/>
              <a:gd name="connsiteX3" fmla="*/ 5161461 w 6200492"/>
              <a:gd name="connsiteY3" fmla="*/ 0 h 4938629"/>
              <a:gd name="connsiteX4" fmla="*/ 6200492 w 6200492"/>
              <a:gd name="connsiteY4" fmla="*/ 956188 h 4938629"/>
              <a:gd name="connsiteX5" fmla="*/ 6200492 w 6200492"/>
              <a:gd name="connsiteY5" fmla="*/ 4938629 h 4938629"/>
              <a:gd name="connsiteX6" fmla="*/ 5975342 w 6200492"/>
              <a:gd name="connsiteY6" fmla="*/ 4938629 h 4938629"/>
              <a:gd name="connsiteX7" fmla="*/ 1750888 w 6200492"/>
              <a:gd name="connsiteY7" fmla="*/ 4938629 h 4938629"/>
              <a:gd name="connsiteX8" fmla="*/ 1525738 w 6200492"/>
              <a:gd name="connsiteY8" fmla="*/ 4938629 h 4938629"/>
              <a:gd name="connsiteX9" fmla="*/ 0 w 6200492"/>
              <a:gd name="connsiteY9" fmla="*/ 3534542 h 493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00492" h="4938629">
                <a:moveTo>
                  <a:pt x="0" y="0"/>
                </a:moveTo>
                <a:lnTo>
                  <a:pt x="225150" y="0"/>
                </a:lnTo>
                <a:lnTo>
                  <a:pt x="4936311" y="0"/>
                </a:lnTo>
                <a:lnTo>
                  <a:pt x="5161461" y="0"/>
                </a:lnTo>
                <a:cubicBezTo>
                  <a:pt x="5735664" y="0"/>
                  <a:pt x="6200492" y="427769"/>
                  <a:pt x="6200492" y="956188"/>
                </a:cubicBezTo>
                <a:lnTo>
                  <a:pt x="6200492" y="4938629"/>
                </a:lnTo>
                <a:lnTo>
                  <a:pt x="5975342" y="4938629"/>
                </a:lnTo>
                <a:lnTo>
                  <a:pt x="1750888" y="4938629"/>
                </a:lnTo>
                <a:lnTo>
                  <a:pt x="1525738" y="4938629"/>
                </a:lnTo>
                <a:cubicBezTo>
                  <a:pt x="683575" y="4938629"/>
                  <a:pt x="0" y="4309558"/>
                  <a:pt x="0" y="3534542"/>
                </a:cubicBez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DE0A1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91164" y="1218934"/>
            <a:ext cx="700387" cy="689518"/>
          </a:xfrm>
          <a:prstGeom prst="rect">
            <a:avLst/>
          </a:prstGeo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726460" y="1218934"/>
            <a:ext cx="4608000" cy="689519"/>
          </a:xfrm>
          <a:prstGeom prst="rect">
            <a:avLst/>
          </a:prstGeo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912867" y="2133922"/>
            <a:ext cx="700387" cy="689518"/>
          </a:xfrm>
          <a:prstGeom prst="rect">
            <a:avLst/>
          </a:prstGeo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48163" y="2133922"/>
            <a:ext cx="4608000" cy="689519"/>
          </a:xfrm>
          <a:prstGeom prst="rect">
            <a:avLst/>
          </a:prstGeo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919446" y="3048909"/>
            <a:ext cx="700387" cy="689518"/>
          </a:xfrm>
          <a:prstGeom prst="rect">
            <a:avLst/>
          </a:prstGeo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54742" y="3048909"/>
            <a:ext cx="4608000" cy="689519"/>
          </a:xfrm>
          <a:prstGeom prst="rect">
            <a:avLst/>
          </a:prstGeo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41149" y="3963897"/>
            <a:ext cx="700387" cy="689518"/>
          </a:xfrm>
          <a:prstGeom prst="rect">
            <a:avLst/>
          </a:prstGeo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76445" y="3963897"/>
            <a:ext cx="4608000" cy="689519"/>
          </a:xfrm>
          <a:prstGeom prst="rect">
            <a:avLst/>
          </a:prstGeo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919446" y="4878884"/>
            <a:ext cx="700387" cy="689518"/>
          </a:xfrm>
          <a:prstGeom prst="rect">
            <a:avLst/>
          </a:prstGeo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54742" y="4878884"/>
            <a:ext cx="4608000" cy="689519"/>
          </a:xfrm>
          <a:prstGeom prst="rect">
            <a:avLst/>
          </a:prstGeo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Project Overview</a:t>
            </a:r>
          </a:p>
        </p:txBody>
      </p:sp>
      <p:grpSp>
        <p:nvGrpSpPr>
          <p:cNvPr id="2" name="Group 1">
            <a:extLst>
              <a:ext uri="{FF2B5EF4-FFF2-40B4-BE49-F238E27FC236}">
                <a16:creationId xmlns:a16="http://schemas.microsoft.com/office/drawing/2014/main" id="{CCBD74BB-51A0-2AE1-F8FE-EE2A5CBE0B75}"/>
              </a:ext>
            </a:extLst>
          </p:cNvPr>
          <p:cNvGrpSpPr/>
          <p:nvPr userDrawn="1"/>
        </p:nvGrpSpPr>
        <p:grpSpPr>
          <a:xfrm>
            <a:off x="558314" y="5787502"/>
            <a:ext cx="6991323" cy="774150"/>
            <a:chOff x="495027" y="5845887"/>
            <a:chExt cx="6991323" cy="774150"/>
          </a:xfrm>
        </p:grpSpPr>
        <p:grpSp>
          <p:nvGrpSpPr>
            <p:cNvPr id="3" name="Group 2">
              <a:extLst>
                <a:ext uri="{FF2B5EF4-FFF2-40B4-BE49-F238E27FC236}">
                  <a16:creationId xmlns:a16="http://schemas.microsoft.com/office/drawing/2014/main" id="{2C10FCAE-DFB5-38B6-DBBC-A220DB0EFEB9}"/>
                </a:ext>
              </a:extLst>
            </p:cNvPr>
            <p:cNvGrpSpPr/>
            <p:nvPr userDrawn="1"/>
          </p:nvGrpSpPr>
          <p:grpSpPr>
            <a:xfrm>
              <a:off x="495027" y="5845887"/>
              <a:ext cx="6991323" cy="774150"/>
              <a:chOff x="495027" y="5845887"/>
              <a:chExt cx="6991323" cy="774150"/>
            </a:xfrm>
          </p:grpSpPr>
          <p:sp>
            <p:nvSpPr>
              <p:cNvPr id="5" name="Rectangle 4">
                <a:extLst>
                  <a:ext uri="{FF2B5EF4-FFF2-40B4-BE49-F238E27FC236}">
                    <a16:creationId xmlns:a16="http://schemas.microsoft.com/office/drawing/2014/main" id="{0D6E4401-D6F7-2ED4-7FE5-531281EFB3BA}"/>
                  </a:ext>
                </a:extLst>
              </p:cNvPr>
              <p:cNvSpPr/>
              <p:nvPr userDrawn="1"/>
            </p:nvSpPr>
            <p:spPr>
              <a:xfrm>
                <a:off x="3568402" y="6146061"/>
                <a:ext cx="3917948" cy="47397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20" b="0"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p>
            </p:txBody>
          </p:sp>
          <p:sp>
            <p:nvSpPr>
              <p:cNvPr id="6" name="Rectangle 5">
                <a:extLst>
                  <a:ext uri="{FF2B5EF4-FFF2-40B4-BE49-F238E27FC236}">
                    <a16:creationId xmlns:a16="http://schemas.microsoft.com/office/drawing/2014/main" id="{84427A67-7464-7EDB-9F1F-6F0859D45DDF}"/>
                  </a:ext>
                </a:extLst>
              </p:cNvPr>
              <p:cNvSpPr/>
              <p:nvPr userDrawn="1"/>
            </p:nvSpPr>
            <p:spPr>
              <a:xfrm>
                <a:off x="495027" y="5845887"/>
                <a:ext cx="1255337" cy="366319"/>
              </a:xfrm>
              <a:prstGeom prst="rect">
                <a:avLst/>
              </a:prstGeom>
            </p:spPr>
            <p:txBody>
              <a:bodyPr wrap="square">
                <a:spAutoFit/>
              </a:bodyPr>
              <a:lstStyle/>
              <a:p>
                <a:pPr marL="0" marR="0" lvl="0" indent="0" algn="l" defTabSz="181904" rtl="0" eaLnBrk="1" fontAlgn="auto" latinLnBrk="0" hangingPunct="0">
                  <a:lnSpc>
                    <a:spcPts val="660"/>
                  </a:lnSpc>
                  <a:spcBef>
                    <a:spcPts val="0"/>
                  </a:spcBef>
                  <a:spcAft>
                    <a:spcPts val="0"/>
                  </a:spcAft>
                  <a:buClrTx/>
                  <a:buSzTx/>
                  <a:buFontTx/>
                  <a:buNone/>
                  <a:tabLst/>
                  <a:defRPr/>
                </a:pPr>
                <a:r>
                  <a:rPr lang="en-IE"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ts val="660"/>
                  </a:lnSpc>
                  <a:spcBef>
                    <a:spcPts val="0"/>
                  </a:spcBef>
                  <a:spcAft>
                    <a:spcPts val="0"/>
                  </a:spcAft>
                  <a:buClrTx/>
                  <a:buSzTx/>
                  <a:buFontTx/>
                  <a:buNone/>
                  <a:tabLst/>
                  <a:defRPr/>
                </a:pPr>
                <a:endParaRPr lang="en-US"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1932DF4-5D9D-4F07-71A2-1030C035EBA1}"/>
                  </a:ext>
                </a:extLst>
              </p:cNvPr>
              <p:cNvPicPr>
                <a:picLocks noChangeAspect="1"/>
              </p:cNvPicPr>
              <p:nvPr userDrawn="1"/>
            </p:nvPicPr>
            <p:blipFill>
              <a:blip r:embed="rId2"/>
              <a:stretch>
                <a:fillRect/>
              </a:stretch>
            </p:blipFill>
            <p:spPr>
              <a:xfrm>
                <a:off x="568863" y="6130899"/>
                <a:ext cx="1244049" cy="433251"/>
              </a:xfrm>
              <a:prstGeom prst="rect">
                <a:avLst/>
              </a:prstGeom>
            </p:spPr>
          </p:pic>
        </p:grpSp>
        <p:pic>
          <p:nvPicPr>
            <p:cNvPr id="4" name="Picture 3" descr="Co-funded by the European Union logo in png for web usage">
              <a:extLst>
                <a:ext uri="{FF2B5EF4-FFF2-40B4-BE49-F238E27FC236}">
                  <a16:creationId xmlns:a16="http://schemas.microsoft.com/office/drawing/2014/main" id="{0FB91D32-3A38-9026-57B5-89505476B26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5759" y="6212206"/>
              <a:ext cx="1681655" cy="351944"/>
            </a:xfrm>
            <a:prstGeom prst="rect">
              <a:avLst/>
            </a:prstGeom>
            <a:noFill/>
            <a:ln>
              <a:noFill/>
            </a:ln>
          </p:spPr>
        </p:pic>
      </p:gr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8" name="Rectangle 7">
            <a:extLst>
              <a:ext uri="{FF2B5EF4-FFF2-40B4-BE49-F238E27FC236}">
                <a16:creationId xmlns:a16="http://schemas.microsoft.com/office/drawing/2014/main" id="{7228DF1A-57C4-3D42-A498-715C5ADA04E5}"/>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7B5C8"/>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8" name="Rectangle 7">
            <a:extLst>
              <a:ext uri="{FF2B5EF4-FFF2-40B4-BE49-F238E27FC236}">
                <a16:creationId xmlns:a16="http://schemas.microsoft.com/office/drawing/2014/main" id="{FB69E93D-EB65-544F-B082-6BD372E5C86C}"/>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949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47B5C8"/>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595959"/>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5959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1" i="0">
                <a:solidFill>
                  <a:schemeClr val="bg1"/>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595959"/>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5959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1" i="0">
                <a:solidFill>
                  <a:schemeClr val="bg1"/>
                </a:solidFill>
                <a:latin typeface="Calibri" panose="020F0502020204030204" pitchFamily="34" charset="0"/>
                <a:cs typeface="Calibri" panose="020F0502020204030204" pitchFamily="34" charset="0"/>
              </a:defRPr>
            </a:lvl1pPr>
          </a:lstStyle>
          <a:p>
            <a:pPr lvl="0"/>
            <a:r>
              <a:rPr lang="en-US" dirty="0"/>
              <a:t>2</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595959"/>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5959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1" i="0">
                <a:solidFill>
                  <a:schemeClr val="bg1"/>
                </a:solidFill>
                <a:latin typeface="Calibri" panose="020F0502020204030204" pitchFamily="34" charset="0"/>
                <a:cs typeface="Calibri" panose="020F0502020204030204" pitchFamily="34" charset="0"/>
              </a:defRPr>
            </a:lvl1pPr>
          </a:lstStyle>
          <a:p>
            <a:pPr lvl="0"/>
            <a:r>
              <a:rPr lang="en-US" dirty="0"/>
              <a:t>3</a:t>
            </a:r>
          </a:p>
        </p:txBody>
      </p:sp>
      <p:grpSp>
        <p:nvGrpSpPr>
          <p:cNvPr id="2" name="Group 1">
            <a:extLst>
              <a:ext uri="{FF2B5EF4-FFF2-40B4-BE49-F238E27FC236}">
                <a16:creationId xmlns:a16="http://schemas.microsoft.com/office/drawing/2014/main" id="{3041D42B-EF0E-8B47-9470-4319E099B736}"/>
              </a:ext>
            </a:extLst>
          </p:cNvPr>
          <p:cNvGrpSpPr/>
          <p:nvPr userDrawn="1"/>
        </p:nvGrpSpPr>
        <p:grpSpPr>
          <a:xfrm>
            <a:off x="4054159" y="721803"/>
            <a:ext cx="7578908" cy="5461417"/>
            <a:chOff x="4054159" y="721803"/>
            <a:chExt cx="7578908" cy="5461417"/>
          </a:xfrm>
        </p:grpSpPr>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645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7B5C8"/>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chemeClr val="bg1"/>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DBD22"/>
          </a:solidFill>
          <a:ln w="24491" cap="flat">
            <a:solidFill>
              <a:srgbClr val="FDBD22"/>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57E78D3-3F74-675D-ADCF-5530A280D7BB}"/>
              </a:ext>
            </a:extLst>
          </p:cNvPr>
          <p:cNvGraphicFramePr>
            <a:graphicFrameLocks noChangeAspect="1"/>
          </p:cNvGraphicFramePr>
          <p:nvPr userDrawn="1">
            <p:custDataLst>
              <p:tags r:id="rId20"/>
            </p:custDataLst>
            <p:extLst>
              <p:ext uri="{D42A27DB-BD31-4B8C-83A1-F6EECF244321}">
                <p14:modId xmlns:p14="http://schemas.microsoft.com/office/powerpoint/2010/main" val="10531847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1" imgW="538" imgH="540" progId="TCLayout.ActiveDocument.1">
                  <p:embed/>
                </p:oleObj>
              </mc:Choice>
              <mc:Fallback>
                <p:oleObj name="think-cell Folie" r:id="rId21" imgW="538" imgH="540" progId="TCLayout.ActiveDocument.1">
                  <p:embed/>
                  <p:pic>
                    <p:nvPicPr>
                      <p:cNvPr id="0" name=""/>
                      <p:cNvPicPr/>
                      <p:nvPr/>
                    </p:nvPicPr>
                    <p:blipFill>
                      <a:blip r:embed="rId22"/>
                      <a:stretch>
                        <a:fillRect/>
                      </a:stretch>
                    </p:blipFill>
                    <p:spPr>
                      <a:xfrm>
                        <a:off x="1588" y="1588"/>
                        <a:ext cx="1588" cy="1588"/>
                      </a:xfrm>
                      <a:prstGeom prst="rect">
                        <a:avLst/>
                      </a:prstGeom>
                    </p:spPr>
                  </p:pic>
                </p:oleObj>
              </mc:Fallback>
            </mc:AlternateContent>
          </a:graphicData>
        </a:graphic>
      </p:graphicFrame>
      <p:grpSp>
        <p:nvGrpSpPr>
          <p:cNvPr id="9" name="Group 8">
            <a:extLst>
              <a:ext uri="{FF2B5EF4-FFF2-40B4-BE49-F238E27FC236}">
                <a16:creationId xmlns:a16="http://schemas.microsoft.com/office/drawing/2014/main" id="{CE2EFCFD-3DB9-D994-69B3-BE838FCFBD89}"/>
              </a:ext>
            </a:extLst>
          </p:cNvPr>
          <p:cNvGrpSpPr/>
          <p:nvPr userDrawn="1"/>
        </p:nvGrpSpPr>
        <p:grpSpPr>
          <a:xfrm>
            <a:off x="0" y="6213053"/>
            <a:ext cx="12116938" cy="1289893"/>
            <a:chOff x="3911600" y="5376592"/>
            <a:chExt cx="7103963" cy="756243"/>
          </a:xfrm>
        </p:grpSpPr>
        <p:cxnSp>
          <p:nvCxnSpPr>
            <p:cNvPr id="6" name="Straight Connector 5">
              <a:extLst>
                <a:ext uri="{FF2B5EF4-FFF2-40B4-BE49-F238E27FC236}">
                  <a16:creationId xmlns:a16="http://schemas.microsoft.com/office/drawing/2014/main" id="{4F33D689-3398-E2AC-AF51-1AC4D38A3AC1}"/>
                </a:ext>
              </a:extLst>
            </p:cNvPr>
            <p:cNvCxnSpPr>
              <a:cxnSpLocks/>
            </p:cNvCxnSpPr>
            <p:nvPr userDrawn="1"/>
          </p:nvCxnSpPr>
          <p:spPr>
            <a:xfrm>
              <a:off x="3911600" y="5517665"/>
              <a:ext cx="4416136"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1A7D87F-EB30-7D53-1383-D973F10F31DB}"/>
                </a:ext>
              </a:extLst>
            </p:cNvPr>
            <p:cNvPicPr>
              <a:picLocks noChangeAspect="1"/>
            </p:cNvPicPr>
            <p:nvPr userDrawn="1"/>
          </p:nvPicPr>
          <p:blipFill rotWithShape="1">
            <a:blip r:embed="rId23" cstate="screen">
              <a:duotone>
                <a:prstClr val="black"/>
                <a:srgbClr val="D9C3A5">
                  <a:tint val="50000"/>
                  <a:satMod val="180000"/>
                </a:srgbClr>
              </a:duotone>
              <a:extLst>
                <a:ext uri="{28A0092B-C50C-407E-A947-70E740481C1C}">
                  <a14:useLocalDpi xmlns:a14="http://schemas.microsoft.com/office/drawing/2010/main"/>
                </a:ext>
              </a:extLst>
            </a:blip>
            <a:srcRect l="31981" t="58177"/>
            <a:stretch/>
          </p:blipFill>
          <p:spPr>
            <a:xfrm>
              <a:off x="8693985" y="5419095"/>
              <a:ext cx="2321578" cy="713740"/>
            </a:xfrm>
            <a:prstGeom prst="rect">
              <a:avLst/>
            </a:prstGeom>
          </p:spPr>
        </p:pic>
        <p:pic>
          <p:nvPicPr>
            <p:cNvPr id="8" name="Picture 7">
              <a:extLst>
                <a:ext uri="{FF2B5EF4-FFF2-40B4-BE49-F238E27FC236}">
                  <a16:creationId xmlns:a16="http://schemas.microsoft.com/office/drawing/2014/main" id="{5CB0CC98-FD0A-87E7-81C2-07982FF9AE0E}"/>
                </a:ext>
              </a:extLst>
            </p:cNvPr>
            <p:cNvPicPr>
              <a:picLocks noChangeAspect="1"/>
            </p:cNvPicPr>
            <p:nvPr userDrawn="1"/>
          </p:nvPicPr>
          <p:blipFill rotWithShape="1">
            <a:blip r:embed="rId24" cstate="screen">
              <a:extLst>
                <a:ext uri="{28A0092B-C50C-407E-A947-70E740481C1C}">
                  <a14:useLocalDpi xmlns:a14="http://schemas.microsoft.com/office/drawing/2010/main"/>
                </a:ext>
              </a:extLst>
            </a:blip>
            <a:srcRect l="6446" t="27942" r="69084" b="22936"/>
            <a:stretch/>
          </p:blipFill>
          <p:spPr>
            <a:xfrm>
              <a:off x="8388482" y="5376592"/>
              <a:ext cx="281099" cy="282147"/>
            </a:xfrm>
            <a:prstGeom prst="rect">
              <a:avLst/>
            </a:prstGeom>
          </p:spPr>
        </p:pic>
      </p:gr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81" r:id="rId4"/>
    <p:sldLayoutId id="2147483842" r:id="rId5"/>
    <p:sldLayoutId id="2147483840" r:id="rId6"/>
    <p:sldLayoutId id="2147483880" r:id="rId7"/>
    <p:sldLayoutId id="2147483877" r:id="rId8"/>
    <p:sldLayoutId id="2147483841" r:id="rId9"/>
    <p:sldLayoutId id="2147483879" r:id="rId10"/>
    <p:sldLayoutId id="2147483878" r:id="rId11"/>
    <p:sldLayoutId id="2147483884" r:id="rId12"/>
    <p:sldLayoutId id="2147483861" r:id="rId13"/>
    <p:sldLayoutId id="2147483885" r:id="rId14"/>
    <p:sldLayoutId id="2147483886" r:id="rId15"/>
    <p:sldLayoutId id="2147483833" r:id="rId16"/>
    <p:sldLayoutId id="2147483847" r:id="rId17"/>
    <p:sldLayoutId id="2147483853"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tags" Target="../tags/tag4.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tags" Target="../tags/tag5.xml"/><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tags" Target="../tags/tag6.x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photo:%20%3ca%20href=%22https://foto.wuestenigel.com/vorhaben-fur-die-zukunft-umsetzen/%22%20target=%22_blank%22%3eVorhaben%20f&#252;r%20die%20Zukunft%20umsetzen%3c/a%3e%20by%20%3ca%20href=%22https://Wuestenigel.com%22%20target=%22_blank%22%3eMarco%20Verch%3c/a%3e%20under%20%3ca%20href=%22https://creativecommons.org/licenses/by/2.0/%22%20target=%22_blank%22%3eCreative%20Commons%202.0%3c/a%3e"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photo:%20%3ca%20href=%22https://foto.wuestenigel.com/vorhaben-fur-die-zukunft-umsetzen/%22%20target=%22_blank%22%3eVorhaben%20f&#252;r%20die%20Zukunft%20umsetzen%3c/a%3e%20by%20%3ca%20href=%22https://Wuestenigel.com%22%20target=%22_blank%22%3eMarco%20Verch%3c/a%3e%20under%20%3ca%20href=%22https://creativecommons.org/licenses/by/2.0/%22%20target=%22_blank%22%3eCreative%20Commons%202.0%3c/a%3e" TargetMode="External"/><Relationship Id="rId2" Type="http://schemas.openxmlformats.org/officeDocument/2006/relationships/image" Target="../media/image17.jpeg"/><Relationship Id="rId1" Type="http://schemas.openxmlformats.org/officeDocument/2006/relationships/slideLayout" Target="../slideLayouts/slideLayout9.xml"/><Relationship Id="rId4" Type="http://schemas.openxmlformats.org/officeDocument/2006/relationships/hyperlink" Target="https://creativecommons.org/licenses/by/3.0/" TargetMode="Externa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0.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0.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hyperlink" Target="photo:%20%3ca%20href=%22https://foto.wuestenigel.com/vorhaben-fur-die-zukunft-umsetzen/%22%20target=%22_blank%22%3eVorhaben%20f&#252;r%20die%20Zukunft%20umsetzen%3c/a%3e%20by%20%3ca%20href=%22https://Wuestenigel.com%22%20target=%22_blank%22%3eMarco%20Verch%3c/a%3e%20under%20%3ca%20href=%22https://creativecommons.org/licenses/by/2.0/%22%20target=%22_blank%22%3eCreative%20Commons%202.0%3c/a%3e" TargetMode="External"/><Relationship Id="rId2" Type="http://schemas.openxmlformats.org/officeDocument/2006/relationships/image" Target="../media/image17.jpeg"/><Relationship Id="rId1" Type="http://schemas.openxmlformats.org/officeDocument/2006/relationships/slideLayout" Target="../slideLayouts/slideLayout9.xml"/><Relationship Id="rId4" Type="http://schemas.openxmlformats.org/officeDocument/2006/relationships/hyperlink" Target="https://creativecommons.org/licenses/by/3.0/" TargetMode="Externa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0.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0.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0.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0.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0.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0.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tags" Target="../tags/tag3.xml"/><Relationship Id="rId4" Type="http://schemas.openxmlformats.org/officeDocument/2006/relationships/image" Target="../media/image1.e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722034" y="2811589"/>
            <a:ext cx="5089964" cy="1521051"/>
          </a:xfrm>
        </p:spPr>
        <p:txBody>
          <a:bodyPr>
            <a:normAutofit fontScale="77500" lnSpcReduction="20000"/>
          </a:bodyPr>
          <a:lstStyle/>
          <a:p>
            <a:r>
              <a:rPr lang="en-US" sz="3200" b="1" dirty="0"/>
              <a:t>MODUL 3</a:t>
            </a:r>
          </a:p>
          <a:p>
            <a:r>
              <a:rPr lang="de-DE" sz="3200" dirty="0"/>
              <a:t>Finanzkompetenz und Geschäftsplanung für unterrepräsentierte Gründer*innen</a:t>
            </a:r>
            <a:endParaRPr lang="en-US" sz="3200" b="1" dirty="0"/>
          </a:p>
        </p:txBody>
      </p:sp>
      <p:sp>
        <p:nvSpPr>
          <p:cNvPr id="2" name="Text Placeholder 1">
            <a:extLst>
              <a:ext uri="{FF2B5EF4-FFF2-40B4-BE49-F238E27FC236}">
                <a16:creationId xmlns:a16="http://schemas.microsoft.com/office/drawing/2014/main" id="{FA234C8A-2E7F-AD4B-8EF1-4E8ACC53FDBD}"/>
              </a:ext>
            </a:extLst>
          </p:cNvPr>
          <p:cNvSpPr>
            <a:spLocks noGrp="1"/>
          </p:cNvSpPr>
          <p:nvPr>
            <p:ph type="body" sz="quarter" idx="4294967295"/>
          </p:nvPr>
        </p:nvSpPr>
        <p:spPr>
          <a:xfrm>
            <a:off x="607711" y="5033880"/>
            <a:ext cx="4414577" cy="679345"/>
          </a:xfrm>
          <a:prstGeom prst="rect">
            <a:avLst/>
          </a:prstGeom>
        </p:spPr>
        <p:txBody>
          <a:bodyPr/>
          <a:lstStyle/>
          <a:p>
            <a:pPr marL="0" indent="0">
              <a:buNone/>
            </a:pPr>
            <a:r>
              <a:rPr lang="en-US" b="1" dirty="0">
                <a:solidFill>
                  <a:schemeClr val="bg1"/>
                </a:solidFill>
              </a:rPr>
              <a:t>www.mosaic4investing</a:t>
            </a:r>
            <a:r>
              <a:rPr lang="en-US" sz="3200" b="1" dirty="0">
                <a:solidFill>
                  <a:schemeClr val="bg1"/>
                </a:solidFill>
              </a:rPr>
              <a:t>.</a:t>
            </a:r>
            <a:r>
              <a:rPr lang="en-US" b="1" dirty="0">
                <a:solidFill>
                  <a:schemeClr val="bg1"/>
                </a:solidFill>
              </a:rPr>
              <a:t>eu</a:t>
            </a:r>
          </a:p>
        </p:txBody>
      </p:sp>
      <p:pic>
        <p:nvPicPr>
          <p:cNvPr id="3" name="Picture 2">
            <a:extLst>
              <a:ext uri="{FF2B5EF4-FFF2-40B4-BE49-F238E27FC236}">
                <a16:creationId xmlns:a16="http://schemas.microsoft.com/office/drawing/2014/main" id="{5EC5DB28-14FD-EC1D-952C-145E640EB7F8}"/>
              </a:ext>
            </a:extLst>
          </p:cNvPr>
          <p:cNvPicPr>
            <a:picLocks noChangeAspect="1"/>
          </p:cNvPicPr>
          <p:nvPr/>
        </p:nvPicPr>
        <p:blipFill>
          <a:blip r:embed="rId3" cstate="screen">
            <a:alphaModFix amt="24000"/>
            <a:extLst>
              <a:ext uri="{28A0092B-C50C-407E-A947-70E740481C1C}">
                <a14:useLocalDpi xmlns:a14="http://schemas.microsoft.com/office/drawing/2010/main"/>
              </a:ext>
            </a:extLst>
          </a:blip>
          <a:stretch>
            <a:fillRect/>
          </a:stretch>
        </p:blipFill>
        <p:spPr>
          <a:xfrm>
            <a:off x="7652110" y="-2424964"/>
            <a:ext cx="6368247" cy="6368247"/>
          </a:xfrm>
          <a:prstGeom prst="rect">
            <a:avLst/>
          </a:prstGeom>
          <a:ln>
            <a:noFill/>
          </a:ln>
        </p:spPr>
      </p:pic>
      <p:pic>
        <p:nvPicPr>
          <p:cNvPr id="10" name="Picture Placeholder 9" descr="Person assisting customer">
            <a:extLst>
              <a:ext uri="{FF2B5EF4-FFF2-40B4-BE49-F238E27FC236}">
                <a16:creationId xmlns:a16="http://schemas.microsoft.com/office/drawing/2014/main" id="{4C73F917-BF58-4D94-BFA9-556B95D90DE8}"/>
              </a:ext>
            </a:extLst>
          </p:cNvPr>
          <p:cNvPicPr>
            <a:picLocks noGrp="1" noChangeAspect="1"/>
          </p:cNvPicPr>
          <p:nvPr>
            <p:ph type="pic" sz="quarter" idx="41"/>
          </p:nvPr>
        </p:nvPicPr>
        <p:blipFill>
          <a:blip r:embed="rId4"/>
          <a:srcRect l="21829" r="21829"/>
          <a:stretch>
            <a:fillRect/>
          </a:stretch>
        </p:blipFill>
        <p:spPr/>
      </p:pic>
    </p:spTree>
    <p:extLst>
      <p:ext uri="{BB962C8B-B14F-4D97-AF65-F5344CB8AC3E}">
        <p14:creationId xmlns:p14="http://schemas.microsoft.com/office/powerpoint/2010/main" val="145533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59751" y="1565257"/>
            <a:ext cx="9632553" cy="1681170"/>
          </a:xfrm>
        </p:spPr>
        <p:txBody>
          <a:bodyPr/>
          <a:lstStyle/>
          <a:p>
            <a:pPr marL="0" indent="0"/>
            <a:r>
              <a:rPr lang="de-DE" sz="2200" dirty="0"/>
              <a:t>Finanzkompetenz ist entscheidend für kluge Geschäftsentscheidungen. Sie hilft Unternehmer*innen dabei:</a:t>
            </a:r>
          </a:p>
          <a:p>
            <a:pPr marL="0" indent="0"/>
            <a:endParaRPr lang="en-US" sz="2200" dirty="0"/>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sz="2200" b="0" i="0" u="none" strike="noStrike" kern="1200" cap="none" spc="0" normalizeH="0" baseline="0" noProof="0" dirty="0" err="1">
                <a:ln>
                  <a:noFill/>
                </a:ln>
                <a:solidFill>
                  <a:srgbClr val="086D6E"/>
                </a:solidFill>
                <a:effectLst/>
                <a:uLnTx/>
                <a:uFillTx/>
                <a:latin typeface="Calibri" panose="020F0502020204030204"/>
                <a:ea typeface="+mn-ea"/>
                <a:cs typeface="+mn-cs"/>
              </a:rPr>
              <a:t>Realistische</a:t>
            </a:r>
            <a:r>
              <a:rPr kumimoji="0" lang="en-GB" sz="2200" b="0" i="0" u="none" strike="noStrike" kern="1200" cap="none" spc="0" normalizeH="0" baseline="0" noProof="0" dirty="0">
                <a:ln>
                  <a:noFill/>
                </a:ln>
                <a:solidFill>
                  <a:srgbClr val="086D6E"/>
                </a:solidFill>
                <a:effectLst/>
                <a:uLnTx/>
                <a:uFillTx/>
                <a:latin typeface="Calibri" panose="020F0502020204030204"/>
                <a:ea typeface="+mn-ea"/>
                <a:cs typeface="+mn-cs"/>
              </a:rPr>
              <a:t> </a:t>
            </a:r>
            <a:r>
              <a:rPr kumimoji="0" lang="en-GB" sz="2200" b="0" i="0" u="none" strike="noStrike" kern="1200" cap="none" spc="0" normalizeH="0" baseline="0" noProof="0" dirty="0" err="1">
                <a:ln>
                  <a:noFill/>
                </a:ln>
                <a:solidFill>
                  <a:srgbClr val="086D6E"/>
                </a:solidFill>
                <a:effectLst/>
                <a:uLnTx/>
                <a:uFillTx/>
                <a:latin typeface="Calibri" panose="020F0502020204030204"/>
                <a:ea typeface="+mn-ea"/>
                <a:cs typeface="+mn-cs"/>
              </a:rPr>
              <a:t>Finanzpläne</a:t>
            </a:r>
            <a:r>
              <a:rPr kumimoji="0" lang="en-GB" sz="2200" b="0" i="0" u="none" strike="noStrike" kern="1200" cap="none" spc="0" normalizeH="0" baseline="0" noProof="0" dirty="0">
                <a:ln>
                  <a:noFill/>
                </a:ln>
                <a:solidFill>
                  <a:srgbClr val="086D6E"/>
                </a:solidFill>
                <a:effectLst/>
                <a:uLnTx/>
                <a:uFillTx/>
                <a:latin typeface="Calibri" panose="020F0502020204030204"/>
                <a:ea typeface="+mn-ea"/>
                <a:cs typeface="+mn-cs"/>
              </a:rPr>
              <a:t> </a:t>
            </a:r>
            <a:r>
              <a:rPr kumimoji="0" lang="en-GB" sz="2200" b="0" i="0" u="none" strike="noStrike" kern="1200" cap="none" spc="0" normalizeH="0" baseline="0" noProof="0" dirty="0" err="1">
                <a:ln>
                  <a:noFill/>
                </a:ln>
                <a:solidFill>
                  <a:srgbClr val="086D6E"/>
                </a:solidFill>
                <a:effectLst/>
                <a:uLnTx/>
                <a:uFillTx/>
                <a:latin typeface="Calibri" panose="020F0502020204030204"/>
                <a:ea typeface="+mn-ea"/>
                <a:cs typeface="+mn-cs"/>
              </a:rPr>
              <a:t>zu</a:t>
            </a:r>
            <a:r>
              <a:rPr kumimoji="0" lang="en-GB" sz="2200" b="0" i="0" u="none" strike="noStrike" kern="1200" cap="none" spc="0" normalizeH="0" baseline="0" noProof="0" dirty="0">
                <a:ln>
                  <a:noFill/>
                </a:ln>
                <a:solidFill>
                  <a:srgbClr val="086D6E"/>
                </a:solidFill>
                <a:effectLst/>
                <a:uLnTx/>
                <a:uFillTx/>
                <a:latin typeface="Calibri" panose="020F0502020204030204"/>
                <a:ea typeface="+mn-ea"/>
                <a:cs typeface="+mn-cs"/>
              </a:rPr>
              <a:t> </a:t>
            </a:r>
            <a:r>
              <a:rPr kumimoji="0" lang="en-GB" sz="2200" b="0" i="0" u="none" strike="noStrike" kern="1200" cap="none" spc="0" normalizeH="0" baseline="0" noProof="0" dirty="0" err="1">
                <a:ln>
                  <a:noFill/>
                </a:ln>
                <a:solidFill>
                  <a:srgbClr val="086D6E"/>
                </a:solidFill>
                <a:effectLst/>
                <a:uLnTx/>
                <a:uFillTx/>
                <a:latin typeface="Calibri" panose="020F0502020204030204"/>
                <a:ea typeface="+mn-ea"/>
                <a:cs typeface="+mn-cs"/>
              </a:rPr>
              <a:t>erstellen</a:t>
            </a:r>
            <a:endParaRPr kumimoji="0" lang="en-GB" sz="2200" b="0" i="0" u="none" strike="noStrike" kern="1200" cap="none" spc="0" normalizeH="0" baseline="0" noProof="0" dirty="0">
              <a:ln>
                <a:noFill/>
              </a:ln>
              <a:solidFill>
                <a:srgbClr val="086D6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en-GB" sz="2200" dirty="0">
                <a:solidFill>
                  <a:srgbClr val="086D6E"/>
                </a:solidFill>
                <a:latin typeface="Calibri" panose="020F0502020204030204"/>
              </a:rPr>
              <a:t>Ein- und </a:t>
            </a:r>
            <a:r>
              <a:rPr lang="en-GB" sz="2200" dirty="0" err="1">
                <a:solidFill>
                  <a:srgbClr val="086D6E"/>
                </a:solidFill>
                <a:latin typeface="Calibri" panose="020F0502020204030204"/>
              </a:rPr>
              <a:t>Ausgaben</a:t>
            </a:r>
            <a:r>
              <a:rPr lang="en-GB" sz="2200" dirty="0">
                <a:solidFill>
                  <a:srgbClr val="086D6E"/>
                </a:solidFill>
                <a:latin typeface="Calibri" panose="020F0502020204030204"/>
              </a:rPr>
              <a:t> </a:t>
            </a:r>
            <a:r>
              <a:rPr lang="en-GB" sz="2200" dirty="0" err="1">
                <a:solidFill>
                  <a:srgbClr val="086D6E"/>
                </a:solidFill>
                <a:latin typeface="Calibri" panose="020F0502020204030204"/>
              </a:rPr>
              <a:t>zu</a:t>
            </a:r>
            <a:r>
              <a:rPr lang="en-GB" sz="2200" dirty="0">
                <a:solidFill>
                  <a:srgbClr val="086D6E"/>
                </a:solidFill>
                <a:latin typeface="Calibri" panose="020F0502020204030204"/>
              </a:rPr>
              <a:t> </a:t>
            </a:r>
            <a:r>
              <a:rPr lang="en-GB" sz="2200" dirty="0" err="1">
                <a:solidFill>
                  <a:srgbClr val="086D6E"/>
                </a:solidFill>
                <a:latin typeface="Calibri" panose="020F0502020204030204"/>
              </a:rPr>
              <a:t>steuern</a:t>
            </a:r>
            <a:endParaRPr lang="en-GB" sz="2200" dirty="0">
              <a:solidFill>
                <a:srgbClr val="086D6E"/>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sz="2200" i="0" u="none" strike="noStrike" kern="1200" cap="none" spc="0" normalizeH="0" baseline="0" noProof="0" dirty="0" err="1">
                <a:ln>
                  <a:noFill/>
                </a:ln>
                <a:solidFill>
                  <a:srgbClr val="086D6E"/>
                </a:solidFill>
                <a:effectLst/>
                <a:uLnTx/>
                <a:uFillTx/>
                <a:latin typeface="Calibri" panose="020F0502020204030204"/>
                <a:ea typeface="+mn-ea"/>
                <a:cs typeface="+mn-cs"/>
              </a:rPr>
              <a:t>Finanzierung</a:t>
            </a:r>
            <a:r>
              <a:rPr kumimoji="0" lang="en-GB" sz="2200" i="0" u="none" strike="noStrike" kern="1200" cap="none" spc="0" normalizeH="0" baseline="0" noProof="0" dirty="0">
                <a:ln>
                  <a:noFill/>
                </a:ln>
                <a:solidFill>
                  <a:srgbClr val="086D6E"/>
                </a:solidFill>
                <a:effectLst/>
                <a:uLnTx/>
                <a:uFillTx/>
                <a:latin typeface="Calibri" panose="020F0502020204030204"/>
                <a:ea typeface="+mn-ea"/>
                <a:cs typeface="+mn-cs"/>
              </a:rPr>
              <a:t> </a:t>
            </a:r>
            <a:r>
              <a:rPr kumimoji="0" lang="en-GB" sz="2200" i="0" u="none" strike="noStrike" kern="1200" cap="none" spc="0" normalizeH="0" baseline="0" noProof="0" dirty="0" err="1">
                <a:ln>
                  <a:noFill/>
                </a:ln>
                <a:solidFill>
                  <a:srgbClr val="086D6E"/>
                </a:solidFill>
                <a:effectLst/>
                <a:uLnTx/>
                <a:uFillTx/>
                <a:latin typeface="Calibri" panose="020F0502020204030204"/>
                <a:ea typeface="+mn-ea"/>
                <a:cs typeface="+mn-cs"/>
              </a:rPr>
              <a:t>zu</a:t>
            </a:r>
            <a:r>
              <a:rPr kumimoji="0" lang="en-GB" sz="2200" i="0" u="none" strike="noStrike" kern="1200" cap="none" spc="0" normalizeH="0" baseline="0" noProof="0" dirty="0">
                <a:ln>
                  <a:noFill/>
                </a:ln>
                <a:solidFill>
                  <a:srgbClr val="086D6E"/>
                </a:solidFill>
                <a:effectLst/>
                <a:uLnTx/>
                <a:uFillTx/>
                <a:latin typeface="Calibri" panose="020F0502020204030204"/>
                <a:ea typeface="+mn-ea"/>
                <a:cs typeface="+mn-cs"/>
              </a:rPr>
              <a:t> </a:t>
            </a:r>
            <a:r>
              <a:rPr kumimoji="0" lang="en-GB" sz="2200" i="0" u="none" strike="noStrike" kern="1200" cap="none" spc="0" normalizeH="0" baseline="0" noProof="0" dirty="0" err="1">
                <a:ln>
                  <a:noFill/>
                </a:ln>
                <a:solidFill>
                  <a:srgbClr val="086D6E"/>
                </a:solidFill>
                <a:effectLst/>
                <a:uLnTx/>
                <a:uFillTx/>
                <a:latin typeface="Calibri" panose="020F0502020204030204"/>
                <a:ea typeface="+mn-ea"/>
                <a:cs typeface="+mn-cs"/>
              </a:rPr>
              <a:t>sichern</a:t>
            </a:r>
            <a:endParaRPr kumimoji="0" lang="en-GB" sz="2200" i="0" u="none" strike="noStrike" kern="1200" cap="none" spc="0" normalizeH="0" baseline="0" noProof="0" dirty="0">
              <a:ln>
                <a:noFill/>
              </a:ln>
              <a:solidFill>
                <a:srgbClr val="086D6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de-DE" sz="2200" dirty="0">
                <a:solidFill>
                  <a:srgbClr val="086D6E"/>
                </a:solidFill>
                <a:latin typeface="Calibri" panose="020F0502020204030204"/>
              </a:rPr>
              <a:t>Unnötige Risiken zu vermeiden, indem fundierte Entscheidungen getroffen werden</a:t>
            </a:r>
            <a:endParaRPr lang="en-GB" sz="2200" dirty="0">
              <a:solidFill>
                <a:srgbClr val="086D6E"/>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GB" sz="2200" i="0" u="none" strike="noStrike" kern="1200" cap="none" spc="0" normalizeH="0" baseline="0" noProof="0" dirty="0">
              <a:ln>
                <a:noFill/>
              </a:ln>
              <a:solidFill>
                <a:srgbClr val="086D6E"/>
              </a:solidFill>
              <a:effectLst/>
              <a:uLnTx/>
              <a:uFillTx/>
              <a:latin typeface="Calibri" panose="020F0502020204030204"/>
              <a:ea typeface="+mn-ea"/>
              <a:cs typeface="+mn-cs"/>
            </a:endParaRPr>
          </a:p>
          <a:p>
            <a:pPr marL="0" indent="0">
              <a:lnSpc>
                <a:spcPct val="100000"/>
              </a:lnSpc>
              <a:spcBef>
                <a:spcPts val="0"/>
              </a:spcBef>
              <a:defRPr/>
            </a:pPr>
            <a:r>
              <a:rPr lang="de-DE" sz="2200" dirty="0"/>
              <a:t>Finanziell kompetente Gründer*innen können Herausforderungen besser bewältigen und behalten die Kontrolle über ihre Finanzen, was zu nachhaltigem Unternehmenswachstum führt.</a:t>
            </a:r>
            <a:endParaRPr lang="en-GB" sz="2200" dirty="0"/>
          </a:p>
        </p:txBody>
      </p:sp>
      <p:sp>
        <p:nvSpPr>
          <p:cNvPr id="2" name="Freeform 1">
            <a:extLst>
              <a:ext uri="{FF2B5EF4-FFF2-40B4-BE49-F238E27FC236}">
                <a16:creationId xmlns:a16="http://schemas.microsoft.com/office/drawing/2014/main" id="{7B83FC6B-9FCD-D7A3-CB13-234D96458BFD}"/>
              </a:ext>
            </a:extLst>
          </p:cNvPr>
          <p:cNvSpPr/>
          <p:nvPr/>
        </p:nvSpPr>
        <p:spPr>
          <a:xfrm>
            <a:off x="-1" y="664464"/>
            <a:ext cx="982133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de-DE" sz="2400" dirty="0">
                <a:solidFill>
                  <a:schemeClr val="bg1"/>
                </a:solidFill>
              </a:rPr>
              <a:t>Warum Finanzkompetenz für Unternehmen wichtig ist</a:t>
            </a:r>
            <a:endParaRPr lang="en-US" sz="2400" dirty="0"/>
          </a:p>
        </p:txBody>
      </p:sp>
    </p:spTree>
    <p:extLst>
      <p:ext uri="{BB962C8B-B14F-4D97-AF65-F5344CB8AC3E}">
        <p14:creationId xmlns:p14="http://schemas.microsoft.com/office/powerpoint/2010/main" val="3672776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err="1">
                <a:solidFill>
                  <a:schemeClr val="bg1"/>
                </a:solidFill>
              </a:rPr>
              <a:t>Wichtige</a:t>
            </a:r>
            <a:r>
              <a:rPr lang="en-US" dirty="0">
                <a:solidFill>
                  <a:schemeClr val="bg1"/>
                </a:solidFill>
              </a:rPr>
              <a:t> </a:t>
            </a:r>
            <a:r>
              <a:rPr lang="en-US" dirty="0" err="1">
                <a:solidFill>
                  <a:schemeClr val="bg1"/>
                </a:solidFill>
              </a:rPr>
              <a:t>Finanzbegriffe</a:t>
            </a:r>
            <a:r>
              <a:rPr lang="en-US" dirty="0">
                <a:solidFill>
                  <a:schemeClr val="bg1"/>
                </a:solidFill>
              </a:rPr>
              <a:t> (Teil 1)</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188128" cy="830997"/>
          </a:xfrm>
          <a:prstGeom prst="rect">
            <a:avLst/>
          </a:prstGeom>
          <a:noFill/>
        </p:spPr>
        <p:txBody>
          <a:bodyPr wrap="square">
            <a:spAutoFit/>
          </a:bodyPr>
          <a:lstStyle/>
          <a:p>
            <a:r>
              <a:rPr lang="de-DE" sz="2400" dirty="0"/>
              <a:t>Das Verständnis grundlegender Finanzbegriffe ist essenziell, um ein Unternehmen erfolgreich zu führen. Hier sind einige wichtige Begriffe:</a:t>
            </a:r>
            <a:endParaRPr lang="en-IE" dirty="0"/>
          </a:p>
        </p:txBody>
      </p:sp>
      <p:graphicFrame>
        <p:nvGraphicFramePr>
          <p:cNvPr id="3" name="Diagramm 2">
            <a:extLst>
              <a:ext uri="{FF2B5EF4-FFF2-40B4-BE49-F238E27FC236}">
                <a16:creationId xmlns:a16="http://schemas.microsoft.com/office/drawing/2014/main" id="{5838586B-37D5-D2D2-56C7-ABFB671276A9}"/>
              </a:ext>
            </a:extLst>
          </p:cNvPr>
          <p:cNvGraphicFramePr/>
          <p:nvPr>
            <p:extLst>
              <p:ext uri="{D42A27DB-BD31-4B8C-83A1-F6EECF244321}">
                <p14:modId xmlns:p14="http://schemas.microsoft.com/office/powerpoint/2010/main" val="4104771600"/>
              </p:ext>
            </p:extLst>
          </p:nvPr>
        </p:nvGraphicFramePr>
        <p:xfrm>
          <a:off x="722535" y="2503427"/>
          <a:ext cx="9906001" cy="2276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4">
            <a:extLst>
              <a:ext uri="{FF2B5EF4-FFF2-40B4-BE49-F238E27FC236}">
                <a16:creationId xmlns:a16="http://schemas.microsoft.com/office/drawing/2014/main" id="{241B7C3B-C771-24B1-54F4-BAD4BE75E20A}"/>
              </a:ext>
            </a:extLst>
          </p:cNvPr>
          <p:cNvSpPr txBox="1"/>
          <p:nvPr/>
        </p:nvSpPr>
        <p:spPr>
          <a:xfrm>
            <a:off x="581472" y="4779617"/>
            <a:ext cx="10188128" cy="830997"/>
          </a:xfrm>
          <a:prstGeom prst="rect">
            <a:avLst/>
          </a:prstGeom>
          <a:noFill/>
        </p:spPr>
        <p:txBody>
          <a:bodyPr wrap="square">
            <a:spAutoFit/>
          </a:bodyPr>
          <a:lstStyle/>
          <a:p>
            <a:r>
              <a:rPr lang="de-DE" sz="2400" dirty="0"/>
              <a:t>Diese Konzepte bilden die Grundlage für finanzielle Entscheidungen und sollten gut verstanden werden!</a:t>
            </a:r>
            <a:endParaRPr lang="en-IE" dirty="0"/>
          </a:p>
        </p:txBody>
      </p:sp>
    </p:spTree>
    <p:extLst>
      <p:ext uri="{BB962C8B-B14F-4D97-AF65-F5344CB8AC3E}">
        <p14:creationId xmlns:p14="http://schemas.microsoft.com/office/powerpoint/2010/main" val="2953402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err="1">
                <a:solidFill>
                  <a:schemeClr val="bg1"/>
                </a:solidFill>
              </a:rPr>
              <a:t>Wichtige</a:t>
            </a:r>
            <a:r>
              <a:rPr lang="en-US" dirty="0">
                <a:solidFill>
                  <a:schemeClr val="bg1"/>
                </a:solidFill>
              </a:rPr>
              <a:t> </a:t>
            </a:r>
            <a:r>
              <a:rPr lang="en-US" dirty="0" err="1">
                <a:solidFill>
                  <a:schemeClr val="bg1"/>
                </a:solidFill>
              </a:rPr>
              <a:t>Finanzbegriffe</a:t>
            </a:r>
            <a:r>
              <a:rPr lang="en-US" dirty="0">
                <a:solidFill>
                  <a:schemeClr val="bg1"/>
                </a:solidFill>
              </a:rPr>
              <a:t> (Part 2)</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188128" cy="830997"/>
          </a:xfrm>
          <a:prstGeom prst="rect">
            <a:avLst/>
          </a:prstGeom>
          <a:noFill/>
        </p:spPr>
        <p:txBody>
          <a:bodyPr wrap="square">
            <a:spAutoFit/>
          </a:bodyPr>
          <a:lstStyle/>
          <a:p>
            <a:r>
              <a:rPr lang="de-DE" sz="2400" dirty="0"/>
              <a:t>Das Verständnis grundlegender Finanzbegriffe ist essenziell, um ein Unternehmen erfolgreich zu führen. Hier sind einige wichtige Begriffe:</a:t>
            </a:r>
            <a:endParaRPr lang="en-IE" sz="2400" dirty="0"/>
          </a:p>
        </p:txBody>
      </p:sp>
      <p:graphicFrame>
        <p:nvGraphicFramePr>
          <p:cNvPr id="3" name="Diagramm 2">
            <a:extLst>
              <a:ext uri="{FF2B5EF4-FFF2-40B4-BE49-F238E27FC236}">
                <a16:creationId xmlns:a16="http://schemas.microsoft.com/office/drawing/2014/main" id="{5838586B-37D5-D2D2-56C7-ABFB671276A9}"/>
              </a:ext>
            </a:extLst>
          </p:cNvPr>
          <p:cNvGraphicFramePr/>
          <p:nvPr>
            <p:extLst>
              <p:ext uri="{D42A27DB-BD31-4B8C-83A1-F6EECF244321}">
                <p14:modId xmlns:p14="http://schemas.microsoft.com/office/powerpoint/2010/main" val="3985501932"/>
              </p:ext>
            </p:extLst>
          </p:nvPr>
        </p:nvGraphicFramePr>
        <p:xfrm>
          <a:off x="722535" y="2503427"/>
          <a:ext cx="9906001" cy="3118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1301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err="1">
                <a:solidFill>
                  <a:schemeClr val="bg1"/>
                </a:solidFill>
              </a:rPr>
              <a:t>Wichtige</a:t>
            </a:r>
            <a:r>
              <a:rPr lang="en-US" dirty="0">
                <a:solidFill>
                  <a:schemeClr val="bg1"/>
                </a:solidFill>
              </a:rPr>
              <a:t> </a:t>
            </a:r>
            <a:r>
              <a:rPr lang="en-US" dirty="0" err="1">
                <a:solidFill>
                  <a:schemeClr val="bg1"/>
                </a:solidFill>
              </a:rPr>
              <a:t>Finanzbegriffe</a:t>
            </a:r>
            <a:r>
              <a:rPr lang="en-US" dirty="0">
                <a:solidFill>
                  <a:schemeClr val="bg1"/>
                </a:solidFill>
              </a:rPr>
              <a:t> (Part 3)</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188128" cy="830997"/>
          </a:xfrm>
          <a:prstGeom prst="rect">
            <a:avLst/>
          </a:prstGeom>
          <a:noFill/>
        </p:spPr>
        <p:txBody>
          <a:bodyPr wrap="square">
            <a:spAutoFit/>
          </a:bodyPr>
          <a:lstStyle/>
          <a:p>
            <a:r>
              <a:rPr lang="de-DE" sz="2400" dirty="0"/>
              <a:t>Das Verständnis grundlegender Finanzbegriffe ist essenziell, um ein Unternehmen erfolgreich zu führen. Hier sind einige wichtige Begriffe:</a:t>
            </a:r>
            <a:endParaRPr lang="en-IE" sz="2400" dirty="0"/>
          </a:p>
        </p:txBody>
      </p:sp>
      <p:graphicFrame>
        <p:nvGraphicFramePr>
          <p:cNvPr id="3" name="Diagramm 2">
            <a:extLst>
              <a:ext uri="{FF2B5EF4-FFF2-40B4-BE49-F238E27FC236}">
                <a16:creationId xmlns:a16="http://schemas.microsoft.com/office/drawing/2014/main" id="{5838586B-37D5-D2D2-56C7-ABFB671276A9}"/>
              </a:ext>
            </a:extLst>
          </p:cNvPr>
          <p:cNvGraphicFramePr/>
          <p:nvPr>
            <p:extLst>
              <p:ext uri="{D42A27DB-BD31-4B8C-83A1-F6EECF244321}">
                <p14:modId xmlns:p14="http://schemas.microsoft.com/office/powerpoint/2010/main" val="1091769682"/>
              </p:ext>
            </p:extLst>
          </p:nvPr>
        </p:nvGraphicFramePr>
        <p:xfrm>
          <a:off x="722535" y="2503427"/>
          <a:ext cx="9906001" cy="3084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7427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err="1">
                <a:solidFill>
                  <a:schemeClr val="bg1"/>
                </a:solidFill>
              </a:rPr>
              <a:t>Wichtige</a:t>
            </a:r>
            <a:r>
              <a:rPr lang="en-US" dirty="0">
                <a:solidFill>
                  <a:schemeClr val="bg1"/>
                </a:solidFill>
              </a:rPr>
              <a:t> </a:t>
            </a:r>
            <a:r>
              <a:rPr lang="en-US" dirty="0" err="1">
                <a:solidFill>
                  <a:schemeClr val="bg1"/>
                </a:solidFill>
              </a:rPr>
              <a:t>Finanzbegriffe</a:t>
            </a:r>
            <a:r>
              <a:rPr lang="en-US" dirty="0">
                <a:solidFill>
                  <a:schemeClr val="bg1"/>
                </a:solidFill>
              </a:rPr>
              <a:t> (Part 4)</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188128" cy="830997"/>
          </a:xfrm>
          <a:prstGeom prst="rect">
            <a:avLst/>
          </a:prstGeom>
          <a:noFill/>
        </p:spPr>
        <p:txBody>
          <a:bodyPr wrap="square">
            <a:spAutoFit/>
          </a:bodyPr>
          <a:lstStyle/>
          <a:p>
            <a:r>
              <a:rPr lang="de-DE" sz="2400" dirty="0"/>
              <a:t>Das Verständnis grundlegender Finanzbegriffe ist essenziell, um ein Unternehmen erfolgreich zu führen. Hier sind einige wichtige Begriffe:</a:t>
            </a:r>
            <a:endParaRPr lang="en-IE" sz="2400" dirty="0"/>
          </a:p>
        </p:txBody>
      </p:sp>
      <p:graphicFrame>
        <p:nvGraphicFramePr>
          <p:cNvPr id="3" name="Diagramm 2">
            <a:extLst>
              <a:ext uri="{FF2B5EF4-FFF2-40B4-BE49-F238E27FC236}">
                <a16:creationId xmlns:a16="http://schemas.microsoft.com/office/drawing/2014/main" id="{5838586B-37D5-D2D2-56C7-ABFB671276A9}"/>
              </a:ext>
            </a:extLst>
          </p:cNvPr>
          <p:cNvGraphicFramePr/>
          <p:nvPr>
            <p:extLst>
              <p:ext uri="{D42A27DB-BD31-4B8C-83A1-F6EECF244321}">
                <p14:modId xmlns:p14="http://schemas.microsoft.com/office/powerpoint/2010/main" val="419039461"/>
              </p:ext>
            </p:extLst>
          </p:nvPr>
        </p:nvGraphicFramePr>
        <p:xfrm>
          <a:off x="722535" y="2503427"/>
          <a:ext cx="9906001" cy="2789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7646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418C2-F97D-F7D6-6DA6-F24C887E31D7}"/>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DEBB079D-C027-6BBA-5472-AC2ACBF8A959}"/>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4E3100ED-38AE-CC2A-26D1-41022ADFA857}"/>
              </a:ext>
            </a:extLst>
          </p:cNvPr>
          <p:cNvSpPr>
            <a:spLocks noGrp="1"/>
          </p:cNvSpPr>
          <p:nvPr>
            <p:ph type="body" sz="quarter" idx="16"/>
          </p:nvPr>
        </p:nvSpPr>
        <p:spPr>
          <a:xfrm>
            <a:off x="43263" y="814698"/>
            <a:ext cx="9632553" cy="803654"/>
          </a:xfrm>
        </p:spPr>
        <p:txBody>
          <a:bodyPr/>
          <a:lstStyle/>
          <a:p>
            <a:r>
              <a:rPr lang="de-DE" sz="3400" dirty="0">
                <a:solidFill>
                  <a:schemeClr val="bg1"/>
                </a:solidFill>
              </a:rPr>
              <a:t>Der Zusammenhang dieser Konzept mit der Planung</a:t>
            </a:r>
            <a:endParaRPr lang="en-US" sz="3400" dirty="0"/>
          </a:p>
        </p:txBody>
      </p:sp>
      <p:sp>
        <p:nvSpPr>
          <p:cNvPr id="5" name="TextBox 4">
            <a:extLst>
              <a:ext uri="{FF2B5EF4-FFF2-40B4-BE49-F238E27FC236}">
                <a16:creationId xmlns:a16="http://schemas.microsoft.com/office/drawing/2014/main" id="{6788162D-ECBF-174A-ACD6-85FA4D7F2AB4}"/>
              </a:ext>
            </a:extLst>
          </p:cNvPr>
          <p:cNvSpPr txBox="1"/>
          <p:nvPr/>
        </p:nvSpPr>
        <p:spPr>
          <a:xfrm>
            <a:off x="796413" y="1565257"/>
            <a:ext cx="10170487" cy="4493538"/>
          </a:xfrm>
          <a:prstGeom prst="rect">
            <a:avLst/>
          </a:prstGeom>
          <a:noFill/>
        </p:spPr>
        <p:txBody>
          <a:bodyPr wrap="square">
            <a:spAutoFit/>
          </a:bodyPr>
          <a:lstStyle/>
          <a:p>
            <a:pPr marL="0" indent="0"/>
            <a:r>
              <a:rPr lang="de-DE" sz="2200" dirty="0">
                <a:solidFill>
                  <a:srgbClr val="595959"/>
                </a:solidFill>
              </a:rPr>
              <a:t>Finanzkompetenz ist entscheidend für die Erstellung eines soliden Geschäftsplans. Jeder der erlernten Finanzbegriffe spielt eine spezifische Rolle in der Geschäftsplanung und den finanziellen Prognosen. Die wichtigsten Aspekte sind:</a:t>
            </a:r>
            <a:r>
              <a:rPr lang="en-US" sz="2200" dirty="0">
                <a:solidFill>
                  <a:srgbClr val="595959"/>
                </a:solidFill>
              </a:rPr>
              <a:t> </a:t>
            </a:r>
          </a:p>
          <a:p>
            <a:pPr marL="342900" indent="-342900">
              <a:buFont typeface="Arial" panose="020B0604020202020204" pitchFamily="34" charset="0"/>
              <a:buChar char="•"/>
            </a:pPr>
            <a:r>
              <a:rPr lang="en-US" sz="2200" b="1" dirty="0" err="1">
                <a:solidFill>
                  <a:srgbClr val="F2A72C"/>
                </a:solidFill>
              </a:rPr>
              <a:t>Umsatz</a:t>
            </a:r>
            <a:r>
              <a:rPr lang="en-US" sz="2200" b="1" dirty="0">
                <a:solidFill>
                  <a:srgbClr val="F2A72C"/>
                </a:solidFill>
              </a:rPr>
              <a:t>: </a:t>
            </a:r>
            <a:r>
              <a:rPr lang="de-DE" sz="2200" dirty="0">
                <a:solidFill>
                  <a:srgbClr val="595959"/>
                </a:solidFill>
              </a:rPr>
              <a:t>Beim Erstellen Ihres Geschäftsplans müssen Sie Ihren erwarteten Umsatz auf Basis Ihrer Vertriebsstrategie und Marktanalyse angeben. Diese Prognose hilft bei der Budgetierung.</a:t>
            </a:r>
          </a:p>
          <a:p>
            <a:pPr marL="342900" indent="-342900">
              <a:buFont typeface="Arial" panose="020B0604020202020204" pitchFamily="34" charset="0"/>
              <a:buChar char="•"/>
            </a:pPr>
            <a:r>
              <a:rPr lang="en-US" sz="2200" b="1" dirty="0" err="1">
                <a:solidFill>
                  <a:srgbClr val="47B5C8"/>
                </a:solidFill>
              </a:rPr>
              <a:t>Ausgaben</a:t>
            </a:r>
            <a:r>
              <a:rPr lang="en-US" sz="2200" b="1" dirty="0">
                <a:solidFill>
                  <a:srgbClr val="47B5C8"/>
                </a:solidFill>
              </a:rPr>
              <a:t>: </a:t>
            </a:r>
            <a:r>
              <a:rPr lang="de-DE" sz="2200" dirty="0">
                <a:solidFill>
                  <a:srgbClr val="595959"/>
                </a:solidFill>
              </a:rPr>
              <a:t>Listen Sie alle fixen und variablen Kosten in Ihrem Plan auf, einschließlich Miete, Gehälter, Material- und Marketingkosten. Das Verständnis Ihrer Ausgaben hilft Ihnen, den Cashflow effektiv zu steuern.</a:t>
            </a:r>
            <a:endParaRPr lang="en-US" sz="2200" dirty="0">
              <a:solidFill>
                <a:srgbClr val="595959"/>
              </a:solidFill>
            </a:endParaRPr>
          </a:p>
          <a:p>
            <a:pPr marL="342900" indent="-342900">
              <a:buFont typeface="Arial" panose="020B0604020202020204" pitchFamily="34" charset="0"/>
              <a:buChar char="•"/>
            </a:pPr>
            <a:r>
              <a:rPr lang="en-US" sz="2200" b="1" dirty="0">
                <a:solidFill>
                  <a:srgbClr val="DE0A1D"/>
                </a:solidFill>
              </a:rPr>
              <a:t>Cashflow: </a:t>
            </a:r>
            <a:r>
              <a:rPr lang="de-DE" sz="2200" dirty="0">
                <a:solidFill>
                  <a:srgbClr val="595959"/>
                </a:solidFill>
              </a:rPr>
              <a:t>Ein solider Geschäftsplan enthält eine Cashflow-Prognose, die nachverfolgt, wann Geld ins Unternehmen kommt und wann es ausgegeben wird. Ohne diese Planung wissen Sie nicht, ob Sie Ihre monatlichen Ausgaben decken können.</a:t>
            </a:r>
          </a:p>
        </p:txBody>
      </p:sp>
    </p:spTree>
    <p:extLst>
      <p:ext uri="{BB962C8B-B14F-4D97-AF65-F5344CB8AC3E}">
        <p14:creationId xmlns:p14="http://schemas.microsoft.com/office/powerpoint/2010/main" val="4045874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3BEB4-DF2C-4E69-6948-DC222A44F962}"/>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D2E75797-14B9-D8BE-5C03-1832099706D4}"/>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5BD194AD-889A-526F-8110-DBE3ACBC9C92}"/>
              </a:ext>
            </a:extLst>
          </p:cNvPr>
          <p:cNvSpPr>
            <a:spLocks noGrp="1"/>
          </p:cNvSpPr>
          <p:nvPr>
            <p:ph type="body" sz="quarter" idx="16"/>
          </p:nvPr>
        </p:nvSpPr>
        <p:spPr>
          <a:xfrm>
            <a:off x="43263" y="814698"/>
            <a:ext cx="9632553" cy="803654"/>
          </a:xfrm>
        </p:spPr>
        <p:txBody>
          <a:bodyPr/>
          <a:lstStyle/>
          <a:p>
            <a:r>
              <a:rPr lang="de-DE" sz="3400" dirty="0">
                <a:solidFill>
                  <a:schemeClr val="bg1"/>
                </a:solidFill>
              </a:rPr>
              <a:t>Der Zusammenhang dieser Konzept mit der Planung</a:t>
            </a:r>
            <a:endParaRPr lang="en-US" sz="3400" dirty="0"/>
          </a:p>
        </p:txBody>
      </p:sp>
      <p:sp>
        <p:nvSpPr>
          <p:cNvPr id="5" name="TextBox 4">
            <a:extLst>
              <a:ext uri="{FF2B5EF4-FFF2-40B4-BE49-F238E27FC236}">
                <a16:creationId xmlns:a16="http://schemas.microsoft.com/office/drawing/2014/main" id="{D1960CAE-6C36-B86D-BB4B-8EEB4D822D25}"/>
              </a:ext>
            </a:extLst>
          </p:cNvPr>
          <p:cNvSpPr txBox="1"/>
          <p:nvPr/>
        </p:nvSpPr>
        <p:spPr>
          <a:xfrm>
            <a:off x="581471" y="1565257"/>
            <a:ext cx="6314875" cy="4154984"/>
          </a:xfrm>
          <a:prstGeom prst="rect">
            <a:avLst/>
          </a:prstGeom>
          <a:noFill/>
        </p:spPr>
        <p:txBody>
          <a:bodyPr wrap="square">
            <a:spAutoFit/>
          </a:bodyPr>
          <a:lstStyle/>
          <a:p>
            <a:pPr marL="342900" indent="-342900">
              <a:buFont typeface="Arial" panose="020B0604020202020204" pitchFamily="34" charset="0"/>
              <a:buChar char="•"/>
            </a:pPr>
            <a:r>
              <a:rPr lang="en-US" sz="2200" b="1" dirty="0" err="1">
                <a:solidFill>
                  <a:srgbClr val="47B5C8"/>
                </a:solidFill>
              </a:rPr>
              <a:t>Gewinnmarge</a:t>
            </a:r>
            <a:r>
              <a:rPr lang="en-US" sz="2200" b="1" dirty="0">
                <a:solidFill>
                  <a:srgbClr val="47B5C8"/>
                </a:solidFill>
              </a:rPr>
              <a:t>: </a:t>
            </a:r>
            <a:r>
              <a:rPr lang="de-DE" sz="2200" dirty="0">
                <a:solidFill>
                  <a:srgbClr val="595959"/>
                </a:solidFill>
              </a:rPr>
              <a:t>Das Verständnis Ihrer Gewinnmarge hilft Ihnen, eine effektive Preisstrategie zu entwickeln und die Rentabilität zu prognostizieren. Nehmen Sie sie in den Finanzteil Ihres Geschäftsplans auf, um Investor*innen zu zeigen, dass Ihr Unternehmen profitabel sein kann.</a:t>
            </a:r>
            <a:endParaRPr lang="en-US" sz="2200" dirty="0">
              <a:solidFill>
                <a:srgbClr val="595959"/>
              </a:solidFill>
            </a:endParaRPr>
          </a:p>
          <a:p>
            <a:pPr marL="342900" indent="-342900">
              <a:buFont typeface="Arial" panose="020B0604020202020204" pitchFamily="34" charset="0"/>
              <a:buChar char="•"/>
            </a:pPr>
            <a:endParaRPr lang="en-US" sz="2200" b="1" dirty="0">
              <a:solidFill>
                <a:srgbClr val="086575"/>
              </a:solidFill>
            </a:endParaRPr>
          </a:p>
          <a:p>
            <a:pPr marL="342900" indent="-342900">
              <a:buFont typeface="Arial" panose="020B0604020202020204" pitchFamily="34" charset="0"/>
              <a:buChar char="•"/>
            </a:pPr>
            <a:r>
              <a:rPr lang="en-US" sz="2200" b="1" dirty="0">
                <a:solidFill>
                  <a:srgbClr val="086575"/>
                </a:solidFill>
              </a:rPr>
              <a:t>Break-Even Point: </a:t>
            </a:r>
            <a:r>
              <a:rPr lang="de-DE" sz="2200" dirty="0">
                <a:solidFill>
                  <a:srgbClr val="595959"/>
                </a:solidFill>
              </a:rPr>
              <a:t>Dieser zeigt an, ab wann Ihr Unternehmen Gewinne erwirtschaftet. Eine Break-Even-Analyse sollte in Ihrem Geschäftsplan enthalten sein, um zu demonstrieren, wann Ihr Unternehmen die Kosten decken wird.</a:t>
            </a:r>
          </a:p>
        </p:txBody>
      </p:sp>
      <p:pic>
        <p:nvPicPr>
          <p:cNvPr id="6" name="Picture 5" descr="Woman writing on a note stuck to a whiteboard">
            <a:extLst>
              <a:ext uri="{FF2B5EF4-FFF2-40B4-BE49-F238E27FC236}">
                <a16:creationId xmlns:a16="http://schemas.microsoft.com/office/drawing/2014/main" id="{1CEFE90C-A57E-0305-E3EF-9856EA281131}"/>
              </a:ext>
            </a:extLst>
          </p:cNvPr>
          <p:cNvPicPr>
            <a:picLocks noChangeAspect="1"/>
          </p:cNvPicPr>
          <p:nvPr/>
        </p:nvPicPr>
        <p:blipFill>
          <a:blip r:embed="rId2"/>
          <a:stretch>
            <a:fillRect/>
          </a:stretch>
        </p:blipFill>
        <p:spPr>
          <a:xfrm>
            <a:off x="6797561" y="2247654"/>
            <a:ext cx="4096580" cy="2790395"/>
          </a:xfrm>
          <a:prstGeom prst="rect">
            <a:avLst/>
          </a:prstGeom>
        </p:spPr>
      </p:pic>
    </p:spTree>
    <p:extLst>
      <p:ext uri="{BB962C8B-B14F-4D97-AF65-F5344CB8AC3E}">
        <p14:creationId xmlns:p14="http://schemas.microsoft.com/office/powerpoint/2010/main" val="2055361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914400" y="1594029"/>
            <a:ext cx="10479218" cy="3440624"/>
          </a:xfrm>
        </p:spPr>
        <p:txBody>
          <a:bodyPr/>
          <a:lstStyle/>
          <a:p>
            <a:pPr marL="0" indent="0"/>
            <a:r>
              <a:rPr lang="de-DE" dirty="0"/>
              <a:t>Ohne Finanzkompetenz können Unternehmer*innen mit unerwarteten finanziellen Problemen konfrontiert werden, Schwierigkeiten haben, Finanzierungen zu erhalten oder das Unternehmenswachstum nicht effektiv steuern.</a:t>
            </a:r>
          </a:p>
          <a:p>
            <a:pPr marL="0" indent="0"/>
            <a:r>
              <a:rPr lang="de-DE" b="1" dirty="0"/>
              <a:t>Unternehmer*innen mit fundiertem Finanzwissen können:</a:t>
            </a:r>
          </a:p>
          <a:p>
            <a:pPr marL="342900" indent="-342900">
              <a:buFont typeface="Arial" panose="020B0604020202020204" pitchFamily="34" charset="0"/>
              <a:buChar char="•"/>
            </a:pPr>
            <a:r>
              <a:rPr lang="de-DE" dirty="0"/>
              <a:t>Bessere Investitionsentscheidungen treffen</a:t>
            </a:r>
          </a:p>
          <a:p>
            <a:pPr marL="342900" indent="-342900">
              <a:buFont typeface="Arial" panose="020B0604020202020204" pitchFamily="34" charset="0"/>
              <a:buChar char="•"/>
            </a:pPr>
            <a:r>
              <a:rPr lang="de-DE" dirty="0"/>
              <a:t>Sowohl kurz- als auch langfristige Finanzbedarfe planen</a:t>
            </a:r>
          </a:p>
          <a:p>
            <a:pPr marL="342900" indent="-342900">
              <a:buFont typeface="Arial" panose="020B0604020202020204" pitchFamily="34" charset="0"/>
              <a:buChar char="•"/>
            </a:pPr>
            <a:r>
              <a:rPr lang="de-DE" dirty="0"/>
              <a:t>Finanzielle Warnsignale frühzeitig erkennen, wie sinkenden Cashflow oder steigende Verschuldung</a:t>
            </a:r>
          </a:p>
          <a:p>
            <a:pPr marL="342900" indent="-342900">
              <a:buFont typeface="Arial" panose="020B0604020202020204" pitchFamily="34" charset="0"/>
              <a:buChar char="•"/>
            </a:pPr>
            <a:r>
              <a:rPr lang="de-DE" dirty="0"/>
              <a:t>Strategien für Risikomanagement, Skalierung und Expansion entwickeln</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914400" y="462722"/>
            <a:ext cx="10924209" cy="803654"/>
          </a:xfrm>
        </p:spPr>
        <p:txBody>
          <a:bodyPr/>
          <a:lstStyle/>
          <a:p>
            <a:r>
              <a:rPr lang="de-DE" sz="3400" dirty="0"/>
              <a:t>Wie Finanzkompetenz die Entscheidungsfindung beeinflusst</a:t>
            </a:r>
            <a:endParaRPr lang="en-US" sz="3400" dirty="0"/>
          </a:p>
        </p:txBody>
      </p:sp>
    </p:spTree>
    <p:extLst>
      <p:ext uri="{BB962C8B-B14F-4D97-AF65-F5344CB8AC3E}">
        <p14:creationId xmlns:p14="http://schemas.microsoft.com/office/powerpoint/2010/main" val="1974805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D6D3D22-7D59-C4A6-7B80-486C7C65723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7" name="think-cell data - do not delete" hidden="1">
                        <a:extLst>
                          <a:ext uri="{FF2B5EF4-FFF2-40B4-BE49-F238E27FC236}">
                            <a16:creationId xmlns:a16="http://schemas.microsoft.com/office/drawing/2014/main" id="{7D6D3D22-7D59-C4A6-7B80-486C7C6572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id="{6E3B7129-98E9-6ED0-FD69-42F6BEB7B326}"/>
              </a:ext>
            </a:extLst>
          </p:cNvPr>
          <p:cNvSpPr>
            <a:spLocks noGrp="1"/>
          </p:cNvSpPr>
          <p:nvPr>
            <p:ph type="body" sz="quarter" idx="18"/>
          </p:nvPr>
        </p:nvSpPr>
        <p:spPr>
          <a:xfrm>
            <a:off x="898357" y="2663687"/>
            <a:ext cx="4867011" cy="2629931"/>
          </a:xfrm>
        </p:spPr>
        <p:txBody>
          <a:bodyPr/>
          <a:lstStyle/>
          <a:p>
            <a:pPr marL="0" indent="0"/>
            <a:r>
              <a:rPr lang="de-DE" dirty="0"/>
              <a:t>Ein Verständnis für Finanzberichte, Cashflow und Rentabilität gibt Unternehmer*</a:t>
            </a:r>
            <a:r>
              <a:rPr lang="de-DE" i="1" dirty="0"/>
              <a:t>innen die Werkzeuge, um das Vertrauen von Investor*</a:t>
            </a:r>
            <a:r>
              <a:rPr lang="de-DE" dirty="0"/>
              <a:t>innen zu gewinnen.</a:t>
            </a:r>
          </a:p>
        </p:txBody>
      </p:sp>
      <p:sp>
        <p:nvSpPr>
          <p:cNvPr id="3" name="Textplatzhalter 2">
            <a:extLst>
              <a:ext uri="{FF2B5EF4-FFF2-40B4-BE49-F238E27FC236}">
                <a16:creationId xmlns:a16="http://schemas.microsoft.com/office/drawing/2014/main" id="{6ECDFA28-505E-08B3-51C9-7E8A03395628}"/>
              </a:ext>
            </a:extLst>
          </p:cNvPr>
          <p:cNvSpPr>
            <a:spLocks noGrp="1"/>
          </p:cNvSpPr>
          <p:nvPr>
            <p:ph type="body" sz="quarter" idx="16"/>
          </p:nvPr>
        </p:nvSpPr>
        <p:spPr/>
        <p:txBody>
          <a:bodyPr/>
          <a:lstStyle/>
          <a:p>
            <a:r>
              <a:rPr lang="de-DE" dirty="0"/>
              <a:t>Der Einfluss von Finanzkompetenz auf die Finanzierung</a:t>
            </a:r>
          </a:p>
        </p:txBody>
      </p:sp>
      <p:sp>
        <p:nvSpPr>
          <p:cNvPr id="4" name="Bildplatzhalter 3">
            <a:extLst>
              <a:ext uri="{FF2B5EF4-FFF2-40B4-BE49-F238E27FC236}">
                <a16:creationId xmlns:a16="http://schemas.microsoft.com/office/drawing/2014/main" id="{3F9212D8-EAE7-8705-6E7B-EFC19EDAB456}"/>
              </a:ext>
            </a:extLst>
          </p:cNvPr>
          <p:cNvSpPr>
            <a:spLocks noGrp="1"/>
          </p:cNvSpPr>
          <p:nvPr>
            <p:ph type="pic" sz="quarter" idx="42"/>
          </p:nvPr>
        </p:nvSpPr>
        <p:spPr>
          <a:xfrm>
            <a:off x="6545263" y="1293280"/>
            <a:ext cx="5646737" cy="4656137"/>
          </a:xfrm>
          <a:solidFill>
            <a:schemeClr val="bg1"/>
          </a:solidFill>
        </p:spPr>
        <p:txBody>
          <a:bodyPr/>
          <a:lstStyle/>
          <a:p>
            <a:pPr marL="0" indent="0">
              <a:buNone/>
            </a:pPr>
            <a:r>
              <a:rPr lang="de-DE" sz="2400" b="1" dirty="0">
                <a:solidFill>
                  <a:srgbClr val="595959"/>
                </a:solidFill>
              </a:rPr>
              <a:t>Investor*innen und Kreditgeber*innen bevorzugen finanziell kompetente Gründerinnen, die ihre Zahlen verstehen. Unternehmerinnen, die ihre Finanzen klar kommunizieren können, haben eine höhere Wahrscheinlichkeit:</a:t>
            </a:r>
          </a:p>
          <a:p>
            <a:r>
              <a:rPr lang="de-DE" sz="2400" dirty="0">
                <a:solidFill>
                  <a:srgbClr val="595959"/>
                </a:solidFill>
              </a:rPr>
              <a:t>Kredite oder Fördermittel zu sichern</a:t>
            </a:r>
            <a:endParaRPr lang="en-US" sz="2400" dirty="0">
              <a:solidFill>
                <a:srgbClr val="595959"/>
              </a:solidFill>
            </a:endParaRPr>
          </a:p>
          <a:p>
            <a:r>
              <a:rPr lang="de-DE" sz="2400" dirty="0">
                <a:solidFill>
                  <a:srgbClr val="595959"/>
                </a:solidFill>
              </a:rPr>
              <a:t>Wagniskapital oder </a:t>
            </a:r>
            <a:r>
              <a:rPr lang="de-DE" sz="2400" dirty="0" err="1">
                <a:solidFill>
                  <a:srgbClr val="595959"/>
                </a:solidFill>
              </a:rPr>
              <a:t>Businessangel</a:t>
            </a:r>
            <a:r>
              <a:rPr lang="de-DE" sz="2400" dirty="0">
                <a:solidFill>
                  <a:srgbClr val="595959"/>
                </a:solidFill>
              </a:rPr>
              <a:t> zu gewinnen</a:t>
            </a:r>
          </a:p>
          <a:p>
            <a:r>
              <a:rPr lang="de-DE" sz="2400" dirty="0">
                <a:solidFill>
                  <a:srgbClr val="595959"/>
                </a:solidFill>
              </a:rPr>
              <a:t>Günstige Konditionen mit Investor*innen auszuhandeln</a:t>
            </a:r>
          </a:p>
          <a:p>
            <a:r>
              <a:rPr lang="de-DE" sz="2400" dirty="0">
                <a:solidFill>
                  <a:srgbClr val="595959"/>
                </a:solidFill>
              </a:rPr>
              <a:t>Langfristige Beziehungen zu Finanzierungspartner*innen aufzubauen</a:t>
            </a:r>
            <a:endParaRPr lang="en-US" sz="2400" dirty="0">
              <a:solidFill>
                <a:srgbClr val="595959"/>
              </a:solidFill>
            </a:endParaRPr>
          </a:p>
        </p:txBody>
      </p:sp>
    </p:spTree>
    <p:extLst>
      <p:ext uri="{BB962C8B-B14F-4D97-AF65-F5344CB8AC3E}">
        <p14:creationId xmlns:p14="http://schemas.microsoft.com/office/powerpoint/2010/main" val="4099813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914400" y="1594029"/>
            <a:ext cx="10479218" cy="3440624"/>
          </a:xfrm>
        </p:spPr>
        <p:txBody>
          <a:bodyPr/>
          <a:lstStyle/>
          <a:p>
            <a:pPr marL="0" indent="0"/>
            <a:r>
              <a:rPr lang="de-DE" dirty="0"/>
              <a:t>Nimm dir einen Moment Zeit, um über dein aktuelles Verständnis finanzieller Konzepte nachzudenken. Beantworte die folgenden Fragen, um dein Niveau der Finanzkompetenz einzuschätzen:</a:t>
            </a:r>
          </a:p>
          <a:p>
            <a:pPr marL="457200" indent="-457200">
              <a:buFont typeface="+mj-lt"/>
              <a:buAutoNum type="arabicPeriod"/>
            </a:pPr>
            <a:r>
              <a:rPr lang="de-DE" dirty="0"/>
              <a:t>Kannst du den Unterschied zwischen Umsatz und Gewinn erklären?</a:t>
            </a:r>
          </a:p>
          <a:p>
            <a:pPr marL="457200" indent="-457200">
              <a:buFont typeface="+mj-lt"/>
              <a:buAutoNum type="arabicPeriod"/>
            </a:pPr>
            <a:r>
              <a:rPr lang="de-DE" dirty="0"/>
              <a:t>Verstehst du, wie man eine Cashflow-Prognose erstellt?</a:t>
            </a:r>
          </a:p>
          <a:p>
            <a:pPr marL="457200" indent="-457200">
              <a:buFont typeface="+mj-lt"/>
              <a:buAutoNum type="arabicPeriod"/>
            </a:pPr>
            <a:r>
              <a:rPr lang="de-DE" dirty="0"/>
              <a:t>Fühlst du dich sicher im Lesen einer Bilanz?</a:t>
            </a:r>
          </a:p>
          <a:p>
            <a:pPr marL="457200" indent="-457200">
              <a:buFont typeface="+mj-lt"/>
              <a:buAutoNum type="arabicPeriod"/>
            </a:pPr>
            <a:r>
              <a:rPr lang="de-DE" dirty="0"/>
              <a:t>Weißt du, welche aktuellen Verbindlichkeiten dein Unternehmen hat?</a:t>
            </a:r>
          </a:p>
          <a:p>
            <a:pPr marL="457200" indent="-457200">
              <a:buFont typeface="+mj-lt"/>
              <a:buAutoNum type="arabicPeriod"/>
            </a:pPr>
            <a:endParaRPr lang="en-US" dirty="0"/>
          </a:p>
          <a:p>
            <a:pPr marL="0" indent="0"/>
            <a:r>
              <a:rPr lang="de-DE" dirty="0"/>
              <a:t>Basierend auf deinen Antworten, identifiziere Bereiche, in denen du deine Finanzkenntnisse verbessern solltest.</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de-DE" dirty="0">
                <a:solidFill>
                  <a:srgbClr val="DE0A1D"/>
                </a:solidFill>
              </a:rPr>
              <a:t>Interaktive Übung </a:t>
            </a:r>
            <a:r>
              <a:rPr lang="de-DE" dirty="0"/>
              <a:t>– Beurteile deine Finanzkompetenz</a:t>
            </a:r>
            <a:endParaRPr lang="en-US" dirty="0"/>
          </a:p>
        </p:txBody>
      </p:sp>
    </p:spTree>
    <p:extLst>
      <p:ext uri="{BB962C8B-B14F-4D97-AF65-F5344CB8AC3E}">
        <p14:creationId xmlns:p14="http://schemas.microsoft.com/office/powerpoint/2010/main" val="122056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r>
              <a:rPr lang="en-US" dirty="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p:txBody>
          <a:bodyPr/>
          <a:lstStyle/>
          <a:p>
            <a:r>
              <a:rPr lang="de-DE" dirty="0"/>
              <a:t>Einführung in Finanzkompetenz</a:t>
            </a:r>
            <a:endParaRPr lang="en-GB" dirty="0"/>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849241" y="1229269"/>
            <a:ext cx="4898713" cy="4671588"/>
          </a:xfrm>
        </p:spPr>
        <p:txBody>
          <a:bodyPr/>
          <a:lstStyle/>
          <a:p>
            <a:pPr marL="0" indent="0"/>
            <a:r>
              <a:rPr lang="de-DE" sz="2200" dirty="0"/>
              <a:t>Dieses Modul vermittelt unterrepräsentierten Gründer*innen essenzielle finanzielle Fähigkeiten und Kenntnisse, um ihr Unternehmen erfolgreich zu führen und zu skalieren. Es behandelt die wichtigsten Konzepte der Finanzkompetenz. </a:t>
            </a:r>
          </a:p>
          <a:p>
            <a:pPr marL="0" indent="0"/>
            <a:r>
              <a:rPr lang="de-DE" sz="2200" dirty="0"/>
              <a:t>Zusätzlich bietet es praxisnahe Planungsstrategien, die speziell auf die Herausforderungen unterrepräsentierter Gründer*innen zugeschnitten sind.</a:t>
            </a:r>
            <a:endParaRPr lang="en-US" sz="2200" dirty="0"/>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a:xfrm>
            <a:off x="5912867" y="1973505"/>
            <a:ext cx="700387" cy="689518"/>
          </a:xfrm>
        </p:spPr>
        <p:txBody>
          <a:bodyPr/>
          <a:lstStyle/>
          <a:p>
            <a:r>
              <a:rPr lang="en-US" dirty="0"/>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a:xfrm>
            <a:off x="6748163" y="1975702"/>
            <a:ext cx="4608000" cy="689519"/>
          </a:xfrm>
        </p:spPr>
        <p:txBody>
          <a:bodyPr/>
          <a:lstStyle/>
          <a:p>
            <a:r>
              <a:rPr lang="de-DE" dirty="0"/>
              <a:t>Erstellung eines Finanzplans</a:t>
            </a:r>
            <a:endParaRPr lang="en-US" dirty="0"/>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a:xfrm>
            <a:off x="5919446" y="2728076"/>
            <a:ext cx="700387" cy="689518"/>
          </a:xfrm>
        </p:spPr>
        <p:txBody>
          <a:bodyPr/>
          <a:lstStyle/>
          <a:p>
            <a:r>
              <a:rPr lang="en-US" dirty="0"/>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a:xfrm>
            <a:off x="6754742" y="2732470"/>
            <a:ext cx="4608000" cy="689519"/>
          </a:xfrm>
        </p:spPr>
        <p:txBody>
          <a:bodyPr/>
          <a:lstStyle/>
          <a:p>
            <a:r>
              <a:rPr lang="de-DE" dirty="0"/>
              <a:t>Zugang zu finanziellen Ressourcen und Finanzierungsmöglichkeiten</a:t>
            </a:r>
            <a:endParaRPr lang="en-US" dirty="0"/>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a:xfrm>
            <a:off x="5941149" y="3482647"/>
            <a:ext cx="700387" cy="689518"/>
          </a:xfrm>
        </p:spPr>
        <p:txBody>
          <a:bodyPr/>
          <a:lstStyle/>
          <a:p>
            <a:r>
              <a:rPr lang="en-US" dirty="0"/>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a:xfrm>
            <a:off x="6776445" y="3489238"/>
            <a:ext cx="4608000" cy="689519"/>
          </a:xfrm>
        </p:spPr>
        <p:txBody>
          <a:bodyPr/>
          <a:lstStyle/>
          <a:p>
            <a:r>
              <a:rPr lang="de-DE" dirty="0"/>
              <a:t>Monitoring der Finanzen und kontinuierliche Verbesserung</a:t>
            </a:r>
            <a:endParaRPr lang="en-US" dirty="0"/>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5"/>
          </p:nvPr>
        </p:nvSpPr>
        <p:spPr>
          <a:xfrm>
            <a:off x="5941149" y="4237218"/>
            <a:ext cx="700387" cy="689518"/>
          </a:xfrm>
        </p:spPr>
        <p:txBody>
          <a:bodyPr/>
          <a:lstStyle/>
          <a:p>
            <a:r>
              <a:rPr lang="en-US" dirty="0"/>
              <a:t>05</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a:xfrm>
            <a:off x="6754742" y="4246006"/>
            <a:ext cx="4608000" cy="689519"/>
          </a:xfrm>
        </p:spPr>
        <p:txBody>
          <a:bodyPr/>
          <a:lstStyle/>
          <a:p>
            <a:r>
              <a:rPr lang="de-DE" dirty="0"/>
              <a:t>Liquiditätsplanung und Erkennen von Krisen</a:t>
            </a:r>
            <a:endParaRPr lang="en-US" dirty="0"/>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p:txBody>
          <a:bodyPr/>
          <a:lstStyle/>
          <a:p>
            <a:r>
              <a:rPr lang="de-DE" dirty="0"/>
              <a:t>Einführung </a:t>
            </a:r>
            <a:endParaRPr lang="en-US" dirty="0"/>
          </a:p>
        </p:txBody>
      </p:sp>
      <p:cxnSp>
        <p:nvCxnSpPr>
          <p:cNvPr id="4" name="Straight Connector 33">
            <a:extLst>
              <a:ext uri="{FF2B5EF4-FFF2-40B4-BE49-F238E27FC236}">
                <a16:creationId xmlns:a16="http://schemas.microsoft.com/office/drawing/2014/main" id="{9E69BF29-8802-AC17-01E8-1A09F3937D5E}"/>
              </a:ext>
            </a:extLst>
          </p:cNvPr>
          <p:cNvCxnSpPr>
            <a:cxnSpLocks/>
          </p:cNvCxnSpPr>
          <p:nvPr/>
        </p:nvCxnSpPr>
        <p:spPr>
          <a:xfrm flipH="1">
            <a:off x="5686328" y="1935435"/>
            <a:ext cx="5904000" cy="0"/>
          </a:xfrm>
          <a:prstGeom prst="line">
            <a:avLst/>
          </a:prstGeom>
          <a:ln w="19050">
            <a:solidFill>
              <a:srgbClr val="FDBD22"/>
            </a:solidFill>
          </a:ln>
        </p:spPr>
        <p:style>
          <a:lnRef idx="1">
            <a:schemeClr val="accent1"/>
          </a:lnRef>
          <a:fillRef idx="0">
            <a:schemeClr val="accent1"/>
          </a:fillRef>
          <a:effectRef idx="0">
            <a:schemeClr val="accent1"/>
          </a:effectRef>
          <a:fontRef idx="minor">
            <a:schemeClr val="tx1"/>
          </a:fontRef>
        </p:style>
      </p:cxnSp>
      <p:cxnSp>
        <p:nvCxnSpPr>
          <p:cNvPr id="5" name="Straight Connector 33">
            <a:extLst>
              <a:ext uri="{FF2B5EF4-FFF2-40B4-BE49-F238E27FC236}">
                <a16:creationId xmlns:a16="http://schemas.microsoft.com/office/drawing/2014/main" id="{65C78392-D2B7-9ACD-C157-C3964F92898E}"/>
              </a:ext>
            </a:extLst>
          </p:cNvPr>
          <p:cNvCxnSpPr>
            <a:cxnSpLocks/>
          </p:cNvCxnSpPr>
          <p:nvPr/>
        </p:nvCxnSpPr>
        <p:spPr>
          <a:xfrm flipH="1">
            <a:off x="5686328" y="2665221"/>
            <a:ext cx="5904000" cy="0"/>
          </a:xfrm>
          <a:prstGeom prst="line">
            <a:avLst/>
          </a:prstGeom>
          <a:ln w="19050">
            <a:solidFill>
              <a:srgbClr val="FDBD22"/>
            </a:solidFill>
          </a:ln>
        </p:spPr>
        <p:style>
          <a:lnRef idx="1">
            <a:schemeClr val="accent1"/>
          </a:lnRef>
          <a:fillRef idx="0">
            <a:schemeClr val="accent1"/>
          </a:fillRef>
          <a:effectRef idx="0">
            <a:schemeClr val="accent1"/>
          </a:effectRef>
          <a:fontRef idx="minor">
            <a:schemeClr val="tx1"/>
          </a:fontRef>
        </p:style>
      </p:cxnSp>
      <p:cxnSp>
        <p:nvCxnSpPr>
          <p:cNvPr id="6" name="Straight Connector 33">
            <a:extLst>
              <a:ext uri="{FF2B5EF4-FFF2-40B4-BE49-F238E27FC236}">
                <a16:creationId xmlns:a16="http://schemas.microsoft.com/office/drawing/2014/main" id="{72438DED-2C66-785B-3BAE-259E5A0CF28D}"/>
              </a:ext>
            </a:extLst>
          </p:cNvPr>
          <p:cNvCxnSpPr>
            <a:cxnSpLocks/>
          </p:cNvCxnSpPr>
          <p:nvPr/>
        </p:nvCxnSpPr>
        <p:spPr>
          <a:xfrm flipH="1">
            <a:off x="5686328" y="3417594"/>
            <a:ext cx="5904000" cy="0"/>
          </a:xfrm>
          <a:prstGeom prst="line">
            <a:avLst/>
          </a:prstGeom>
          <a:ln w="19050">
            <a:solidFill>
              <a:srgbClr val="FDBD22"/>
            </a:solidFill>
          </a:ln>
        </p:spPr>
        <p:style>
          <a:lnRef idx="1">
            <a:schemeClr val="accent1"/>
          </a:lnRef>
          <a:fillRef idx="0">
            <a:schemeClr val="accent1"/>
          </a:fillRef>
          <a:effectRef idx="0">
            <a:schemeClr val="accent1"/>
          </a:effectRef>
          <a:fontRef idx="minor">
            <a:schemeClr val="tx1"/>
          </a:fontRef>
        </p:style>
      </p:cxnSp>
      <p:cxnSp>
        <p:nvCxnSpPr>
          <p:cNvPr id="7" name="Straight Connector 33">
            <a:extLst>
              <a:ext uri="{FF2B5EF4-FFF2-40B4-BE49-F238E27FC236}">
                <a16:creationId xmlns:a16="http://schemas.microsoft.com/office/drawing/2014/main" id="{D00BA0D9-0C87-97D8-7779-47F0CCFDE0B7}"/>
              </a:ext>
            </a:extLst>
          </p:cNvPr>
          <p:cNvCxnSpPr>
            <a:cxnSpLocks/>
          </p:cNvCxnSpPr>
          <p:nvPr/>
        </p:nvCxnSpPr>
        <p:spPr>
          <a:xfrm flipH="1">
            <a:off x="5686328" y="4246006"/>
            <a:ext cx="5904000" cy="0"/>
          </a:xfrm>
          <a:prstGeom prst="line">
            <a:avLst/>
          </a:prstGeom>
          <a:ln w="19050">
            <a:solidFill>
              <a:srgbClr val="FDBD22"/>
            </a:solidFill>
          </a:ln>
        </p:spPr>
        <p:style>
          <a:lnRef idx="1">
            <a:schemeClr val="accent1"/>
          </a:lnRef>
          <a:fillRef idx="0">
            <a:schemeClr val="accent1"/>
          </a:fillRef>
          <a:effectRef idx="0">
            <a:schemeClr val="accent1"/>
          </a:effectRef>
          <a:fontRef idx="minor">
            <a:schemeClr val="tx1"/>
          </a:fontRef>
        </p:style>
      </p:cxnSp>
      <p:cxnSp>
        <p:nvCxnSpPr>
          <p:cNvPr id="8" name="Straight Connector 33">
            <a:extLst>
              <a:ext uri="{FF2B5EF4-FFF2-40B4-BE49-F238E27FC236}">
                <a16:creationId xmlns:a16="http://schemas.microsoft.com/office/drawing/2014/main" id="{B5927760-6F72-1F16-9332-C5063C522F11}"/>
              </a:ext>
            </a:extLst>
          </p:cNvPr>
          <p:cNvCxnSpPr>
            <a:cxnSpLocks/>
          </p:cNvCxnSpPr>
          <p:nvPr/>
        </p:nvCxnSpPr>
        <p:spPr>
          <a:xfrm flipH="1">
            <a:off x="5686328" y="4991787"/>
            <a:ext cx="5904000" cy="0"/>
          </a:xfrm>
          <a:prstGeom prst="line">
            <a:avLst/>
          </a:prstGeom>
          <a:ln w="19050">
            <a:solidFill>
              <a:srgbClr val="FDBD22"/>
            </a:solidFill>
          </a:ln>
        </p:spPr>
        <p:style>
          <a:lnRef idx="1">
            <a:schemeClr val="accent1"/>
          </a:lnRef>
          <a:fillRef idx="0">
            <a:schemeClr val="accent1"/>
          </a:fillRef>
          <a:effectRef idx="0">
            <a:schemeClr val="accent1"/>
          </a:effectRef>
          <a:fontRef idx="minor">
            <a:schemeClr val="tx1"/>
          </a:fontRef>
        </p:style>
      </p:cxnSp>
      <p:sp>
        <p:nvSpPr>
          <p:cNvPr id="9" name="Text Placeholder 24">
            <a:extLst>
              <a:ext uri="{FF2B5EF4-FFF2-40B4-BE49-F238E27FC236}">
                <a16:creationId xmlns:a16="http://schemas.microsoft.com/office/drawing/2014/main" id="{4D17B659-B6EE-7E03-763F-633534C4339A}"/>
              </a:ext>
            </a:extLst>
          </p:cNvPr>
          <p:cNvSpPr txBox="1">
            <a:spLocks/>
          </p:cNvSpPr>
          <p:nvPr/>
        </p:nvSpPr>
        <p:spPr>
          <a:xfrm>
            <a:off x="5919446" y="5011530"/>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06</a:t>
            </a:r>
          </a:p>
        </p:txBody>
      </p:sp>
      <p:sp>
        <p:nvSpPr>
          <p:cNvPr id="10" name="Text Placeholder 25">
            <a:extLst>
              <a:ext uri="{FF2B5EF4-FFF2-40B4-BE49-F238E27FC236}">
                <a16:creationId xmlns:a16="http://schemas.microsoft.com/office/drawing/2014/main" id="{ED9A7E70-815F-4AA6-E7A5-24FB82E14BDD}"/>
              </a:ext>
            </a:extLst>
          </p:cNvPr>
          <p:cNvSpPr txBox="1">
            <a:spLocks/>
          </p:cNvSpPr>
          <p:nvPr/>
        </p:nvSpPr>
        <p:spPr>
          <a:xfrm>
            <a:off x="6733039" y="5020318"/>
            <a:ext cx="4608000"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Selbstreflexion und Referenzen</a:t>
            </a:r>
            <a:endParaRPr lang="en-US" dirty="0"/>
          </a:p>
        </p:txBody>
      </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ABCC17E-FEFA-3D46-B2F1-B026276D7600}"/>
              </a:ext>
            </a:extLst>
          </p:cNvPr>
          <p:cNvSpPr>
            <a:spLocks noGrp="1"/>
          </p:cNvSpPr>
          <p:nvPr>
            <p:ph type="body" sz="quarter" idx="37"/>
          </p:nvPr>
        </p:nvSpPr>
        <p:spPr/>
        <p:txBody>
          <a:bodyPr/>
          <a:lstStyle/>
          <a:p>
            <a:r>
              <a:rPr lang="en-US" dirty="0"/>
              <a:t>1</a:t>
            </a:r>
          </a:p>
        </p:txBody>
      </p:sp>
      <p:sp>
        <p:nvSpPr>
          <p:cNvPr id="10" name="Text Placeholder 9">
            <a:extLst>
              <a:ext uri="{FF2B5EF4-FFF2-40B4-BE49-F238E27FC236}">
                <a16:creationId xmlns:a16="http://schemas.microsoft.com/office/drawing/2014/main" id="{0B4DA29B-2063-2947-BF10-324FE66A42B0}"/>
              </a:ext>
            </a:extLst>
          </p:cNvPr>
          <p:cNvSpPr>
            <a:spLocks noGrp="1"/>
          </p:cNvSpPr>
          <p:nvPr>
            <p:ph type="body" sz="quarter" idx="44"/>
          </p:nvPr>
        </p:nvSpPr>
        <p:spPr/>
        <p:txBody>
          <a:bodyPr/>
          <a:lstStyle/>
          <a:p>
            <a:r>
              <a:rPr lang="en-US" dirty="0"/>
              <a:t>2</a:t>
            </a:r>
          </a:p>
        </p:txBody>
      </p:sp>
      <p:sp>
        <p:nvSpPr>
          <p:cNvPr id="13" name="Text Placeholder 12">
            <a:extLst>
              <a:ext uri="{FF2B5EF4-FFF2-40B4-BE49-F238E27FC236}">
                <a16:creationId xmlns:a16="http://schemas.microsoft.com/office/drawing/2014/main" id="{EDE17FFD-854F-B743-AE68-82CB098A6F42}"/>
              </a:ext>
            </a:extLst>
          </p:cNvPr>
          <p:cNvSpPr>
            <a:spLocks noGrp="1"/>
          </p:cNvSpPr>
          <p:nvPr>
            <p:ph type="body" sz="quarter" idx="47"/>
          </p:nvPr>
        </p:nvSpPr>
        <p:spPr/>
        <p:txBody>
          <a:bodyPr/>
          <a:lstStyle/>
          <a:p>
            <a:r>
              <a:rPr lang="en-US" dirty="0"/>
              <a:t>3</a:t>
            </a:r>
          </a:p>
        </p:txBody>
      </p:sp>
      <p:sp>
        <p:nvSpPr>
          <p:cNvPr id="11" name="TextBox 10">
            <a:extLst>
              <a:ext uri="{FF2B5EF4-FFF2-40B4-BE49-F238E27FC236}">
                <a16:creationId xmlns:a16="http://schemas.microsoft.com/office/drawing/2014/main" id="{3B472642-306C-3629-EB97-0DCBBA1CB24B}"/>
              </a:ext>
            </a:extLst>
          </p:cNvPr>
          <p:cNvSpPr txBox="1"/>
          <p:nvPr/>
        </p:nvSpPr>
        <p:spPr>
          <a:xfrm>
            <a:off x="4449261" y="745962"/>
            <a:ext cx="7180189" cy="5455340"/>
          </a:xfrm>
          <a:prstGeom prst="rect">
            <a:avLst/>
          </a:prstGeom>
          <a:noFill/>
        </p:spPr>
        <p:txBody>
          <a:bodyPr wrap="square" rtlCol="0">
            <a:spAutoFit/>
          </a:bodyPr>
          <a:lstStyle/>
          <a:p>
            <a:r>
              <a:rPr lang="de-DE" sz="2400" b="1" dirty="0">
                <a:solidFill>
                  <a:srgbClr val="595959"/>
                </a:solidFill>
              </a:rPr>
              <a:t>Suche nach Mentoring: </a:t>
            </a:r>
            <a:r>
              <a:rPr lang="de-DE" sz="2400" dirty="0">
                <a:solidFill>
                  <a:srgbClr val="595959"/>
                </a:solidFill>
              </a:rPr>
              <a:t>Vernetze dich mit Finanzberater*innen oder Business-Mentor*innen, die dir wertvolle Anleitung geben können.</a:t>
            </a:r>
            <a:endParaRPr lang="en-US" sz="2100" dirty="0">
              <a:solidFill>
                <a:srgbClr val="595959"/>
              </a:solidFill>
            </a:endParaRPr>
          </a:p>
          <a:p>
            <a:endParaRPr lang="en-US" sz="1400" dirty="0">
              <a:solidFill>
                <a:srgbClr val="595959"/>
              </a:solidFill>
            </a:endParaRPr>
          </a:p>
          <a:p>
            <a:endParaRPr lang="en-US" sz="2100" dirty="0">
              <a:solidFill>
                <a:srgbClr val="595959"/>
              </a:solidFill>
            </a:endParaRPr>
          </a:p>
          <a:p>
            <a:endParaRPr lang="en-US" sz="2100" dirty="0">
              <a:solidFill>
                <a:srgbClr val="595959"/>
              </a:solidFill>
            </a:endParaRPr>
          </a:p>
          <a:p>
            <a:r>
              <a:rPr lang="de-DE" sz="2400" b="1" dirty="0">
                <a:solidFill>
                  <a:srgbClr val="595959"/>
                </a:solidFill>
              </a:rPr>
              <a:t>Nutze kostenlose Ressourcen: </a:t>
            </a:r>
            <a:r>
              <a:rPr lang="de-DE" sz="2400" dirty="0">
                <a:solidFill>
                  <a:srgbClr val="595959"/>
                </a:solidFill>
              </a:rPr>
              <a:t>Profitiere von kostenlosen Online-Kursen, Webinaren und Programmen zur Finanzkompetenz.</a:t>
            </a:r>
            <a:endParaRPr lang="en-US" sz="2100" dirty="0">
              <a:solidFill>
                <a:srgbClr val="595959"/>
              </a:solidFill>
            </a:endParaRPr>
          </a:p>
          <a:p>
            <a:endParaRPr lang="en-US" sz="1050" dirty="0">
              <a:solidFill>
                <a:srgbClr val="595959"/>
              </a:solidFill>
            </a:endParaRPr>
          </a:p>
          <a:p>
            <a:endParaRPr lang="en-US" sz="2100" dirty="0">
              <a:solidFill>
                <a:srgbClr val="595959"/>
              </a:solidFill>
            </a:endParaRPr>
          </a:p>
          <a:p>
            <a:endParaRPr lang="en-US" sz="2100" dirty="0">
              <a:solidFill>
                <a:srgbClr val="595959"/>
              </a:solidFill>
            </a:endParaRPr>
          </a:p>
          <a:p>
            <a:r>
              <a:rPr lang="de-DE" sz="2400" b="1" dirty="0">
                <a:solidFill>
                  <a:srgbClr val="595959"/>
                </a:solidFill>
              </a:rPr>
              <a:t>Tritt Unterstützungsnetzwerken bei: </a:t>
            </a:r>
            <a:r>
              <a:rPr lang="de-DE" sz="2400" dirty="0">
                <a:solidFill>
                  <a:srgbClr val="595959"/>
                </a:solidFill>
              </a:rPr>
              <a:t>Engagiere dich in Gemeinschaften und Netzwerken, die sich auf finanzielle Bildung und Unterstützung für unterrepräsentierte Gründer*innen konzentrieren.</a:t>
            </a:r>
            <a:endParaRPr lang="en-IE" sz="2400" dirty="0">
              <a:solidFill>
                <a:srgbClr val="595959"/>
              </a:solidFill>
            </a:endParaRPr>
          </a:p>
        </p:txBody>
      </p:sp>
      <p:pic>
        <p:nvPicPr>
          <p:cNvPr id="44" name="Picture Placeholder 43" descr="Smiling businesswoman with digital tablet looking out office window">
            <a:extLst>
              <a:ext uri="{FF2B5EF4-FFF2-40B4-BE49-F238E27FC236}">
                <a16:creationId xmlns:a16="http://schemas.microsoft.com/office/drawing/2014/main" id="{54856037-ED41-4BFE-099D-2C4D5419C950}"/>
              </a:ext>
            </a:extLst>
          </p:cNvPr>
          <p:cNvPicPr>
            <a:picLocks noGrp="1" noChangeAspect="1"/>
          </p:cNvPicPr>
          <p:nvPr>
            <p:ph type="pic" sz="quarter" idx="41"/>
          </p:nvPr>
        </p:nvPicPr>
        <p:blipFill>
          <a:blip r:embed="rId2"/>
          <a:srcRect l="31127" r="31127"/>
          <a:stretch>
            <a:fillRect/>
          </a:stretch>
        </p:blipFill>
        <p:spPr/>
      </p:pic>
      <p:sp>
        <p:nvSpPr>
          <p:cNvPr id="2" name="Text Placeholder 3">
            <a:extLst>
              <a:ext uri="{FF2B5EF4-FFF2-40B4-BE49-F238E27FC236}">
                <a16:creationId xmlns:a16="http://schemas.microsoft.com/office/drawing/2014/main" id="{DEDB86A8-88F6-357E-2E05-D8CD952DB708}"/>
              </a:ext>
            </a:extLst>
          </p:cNvPr>
          <p:cNvSpPr txBox="1">
            <a:spLocks/>
          </p:cNvSpPr>
          <p:nvPr/>
        </p:nvSpPr>
        <p:spPr>
          <a:xfrm>
            <a:off x="4336141" y="186212"/>
            <a:ext cx="9632553" cy="803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t>Überwindung von Barrieren</a:t>
            </a:r>
            <a:endParaRPr lang="en-US" dirty="0"/>
          </a:p>
        </p:txBody>
      </p:sp>
    </p:spTree>
    <p:extLst>
      <p:ext uri="{BB962C8B-B14F-4D97-AF65-F5344CB8AC3E}">
        <p14:creationId xmlns:p14="http://schemas.microsoft.com/office/powerpoint/2010/main" val="1317829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20934BF-424B-4FA3-8D30-C5B156DFBC58}"/>
              </a:ext>
            </a:extLst>
          </p:cNvPr>
          <p:cNvSpPr>
            <a:spLocks noGrp="1"/>
          </p:cNvSpPr>
          <p:nvPr>
            <p:ph type="body" sz="quarter" idx="16"/>
          </p:nvPr>
        </p:nvSpPr>
        <p:spPr/>
        <p:txBody>
          <a:bodyPr/>
          <a:lstStyle/>
          <a:p>
            <a:r>
              <a:rPr lang="de-DE" dirty="0"/>
              <a:t>Erstellung eines Finanzplans</a:t>
            </a:r>
            <a:endParaRPr lang="en-US" dirty="0"/>
          </a:p>
        </p:txBody>
      </p:sp>
      <p:sp>
        <p:nvSpPr>
          <p:cNvPr id="3" name="Textplatzhalter 2">
            <a:extLst>
              <a:ext uri="{FF2B5EF4-FFF2-40B4-BE49-F238E27FC236}">
                <a16:creationId xmlns:a16="http://schemas.microsoft.com/office/drawing/2014/main" id="{A84203EE-FB47-0D9B-D2B5-7B330A4DF836}"/>
              </a:ext>
            </a:extLst>
          </p:cNvPr>
          <p:cNvSpPr>
            <a:spLocks noGrp="1"/>
          </p:cNvSpPr>
          <p:nvPr>
            <p:ph type="body" sz="quarter" idx="17"/>
          </p:nvPr>
        </p:nvSpPr>
        <p:spPr/>
        <p:txBody>
          <a:bodyPr/>
          <a:lstStyle/>
          <a:p>
            <a:r>
              <a:rPr lang="de-DE" dirty="0"/>
              <a:t>02</a:t>
            </a:r>
          </a:p>
        </p:txBody>
      </p:sp>
    </p:spTree>
    <p:extLst>
      <p:ext uri="{BB962C8B-B14F-4D97-AF65-F5344CB8AC3E}">
        <p14:creationId xmlns:p14="http://schemas.microsoft.com/office/powerpoint/2010/main" val="855778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descr="Tabellenkalkulation und Taschenrechner">
            <a:extLst>
              <a:ext uri="{FF2B5EF4-FFF2-40B4-BE49-F238E27FC236}">
                <a16:creationId xmlns:a16="http://schemas.microsoft.com/office/drawing/2014/main" id="{00AF08C4-AB3D-1FC9-76FE-1C2979A341E5}"/>
              </a:ext>
            </a:extLst>
          </p:cNvPr>
          <p:cNvPicPr>
            <a:picLocks noGrp="1" noChangeAspect="1"/>
          </p:cNvPicPr>
          <p:nvPr>
            <p:ph type="pic" sz="quarter" idx="42"/>
          </p:nvPr>
        </p:nvPicPr>
        <p:blipFill>
          <a:blip r:embed="rId2"/>
          <a:srcRect t="10185" b="10185"/>
          <a:stretch/>
        </p:blipFill>
        <p:spPr>
          <a:xfrm>
            <a:off x="320540" y="335338"/>
            <a:ext cx="11578483" cy="6146707"/>
          </a:xfrm>
        </p:spPr>
      </p:pic>
      <p:sp>
        <p:nvSpPr>
          <p:cNvPr id="3" name="Textplatzhalter 2">
            <a:extLst>
              <a:ext uri="{FF2B5EF4-FFF2-40B4-BE49-F238E27FC236}">
                <a16:creationId xmlns:a16="http://schemas.microsoft.com/office/drawing/2014/main" id="{554836F5-8A11-4ABA-BDE2-08E2B5F18620}"/>
              </a:ext>
            </a:extLst>
          </p:cNvPr>
          <p:cNvSpPr>
            <a:spLocks noGrp="1"/>
          </p:cNvSpPr>
          <p:nvPr>
            <p:ph type="body" sz="quarter" idx="13"/>
          </p:nvPr>
        </p:nvSpPr>
        <p:spPr/>
        <p:txBody>
          <a:bodyPr/>
          <a:lstStyle/>
          <a:p>
            <a:r>
              <a:rPr lang="en-US" b="1" dirty="0"/>
              <a:t>“</a:t>
            </a:r>
            <a:r>
              <a:rPr lang="de-DE" b="1" dirty="0"/>
              <a:t>Wer es versäumt zu planen, plant sein Scheitern.</a:t>
            </a:r>
            <a:r>
              <a:rPr lang="en-US" b="1" dirty="0"/>
              <a:t>"</a:t>
            </a:r>
            <a:r>
              <a:rPr lang="en-US" dirty="0"/>
              <a:t> </a:t>
            </a:r>
          </a:p>
          <a:p>
            <a:r>
              <a:rPr lang="en-US" dirty="0"/>
              <a:t> Alan </a:t>
            </a:r>
            <a:r>
              <a:rPr lang="en-US" dirty="0" err="1"/>
              <a:t>Lakein</a:t>
            </a:r>
            <a:endParaRPr lang="de-DE" dirty="0"/>
          </a:p>
        </p:txBody>
      </p:sp>
    </p:spTree>
    <p:extLst>
      <p:ext uri="{BB962C8B-B14F-4D97-AF65-F5344CB8AC3E}">
        <p14:creationId xmlns:p14="http://schemas.microsoft.com/office/powerpoint/2010/main" val="97725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CA48E5F-0989-1E81-FFCF-1B7BD89B4228}"/>
              </a:ext>
            </a:extLst>
          </p:cNvPr>
          <p:cNvSpPr>
            <a:spLocks noGrp="1"/>
          </p:cNvSpPr>
          <p:nvPr>
            <p:ph type="body" sz="quarter" idx="16"/>
          </p:nvPr>
        </p:nvSpPr>
        <p:spPr/>
        <p:txBody>
          <a:bodyPr/>
          <a:lstStyle/>
          <a:p>
            <a:r>
              <a:rPr lang="en-US" b="1" dirty="0" err="1">
                <a:solidFill>
                  <a:srgbClr val="47B5C8"/>
                </a:solidFill>
              </a:rPr>
              <a:t>Schlüsselkomponenten</a:t>
            </a:r>
            <a:r>
              <a:rPr lang="en-US" b="1" dirty="0">
                <a:solidFill>
                  <a:srgbClr val="47B5C8"/>
                </a:solidFill>
              </a:rPr>
              <a:t> </a:t>
            </a:r>
            <a:r>
              <a:rPr lang="en-US" b="1" dirty="0" err="1">
                <a:solidFill>
                  <a:srgbClr val="47B5C8"/>
                </a:solidFill>
              </a:rPr>
              <a:t>eines</a:t>
            </a:r>
            <a:r>
              <a:rPr lang="en-US" b="1" dirty="0">
                <a:solidFill>
                  <a:srgbClr val="47B5C8"/>
                </a:solidFill>
              </a:rPr>
              <a:t> </a:t>
            </a:r>
            <a:r>
              <a:rPr lang="en-US" b="1" dirty="0" err="1">
                <a:solidFill>
                  <a:srgbClr val="47B5C8"/>
                </a:solidFill>
              </a:rPr>
              <a:t>Finanzplans</a:t>
            </a:r>
            <a:endParaRPr lang="de-DE" b="1" dirty="0">
              <a:solidFill>
                <a:srgbClr val="47B5C8"/>
              </a:solidFill>
            </a:endParaRPr>
          </a:p>
        </p:txBody>
      </p:sp>
      <p:sp>
        <p:nvSpPr>
          <p:cNvPr id="5" name="Textplatzhalter 2">
            <a:extLst>
              <a:ext uri="{FF2B5EF4-FFF2-40B4-BE49-F238E27FC236}">
                <a16:creationId xmlns:a16="http://schemas.microsoft.com/office/drawing/2014/main" id="{1C0903BF-4889-5B00-EAA3-F3A853B40CF9}"/>
              </a:ext>
            </a:extLst>
          </p:cNvPr>
          <p:cNvSpPr txBox="1">
            <a:spLocks/>
          </p:cNvSpPr>
          <p:nvPr/>
        </p:nvSpPr>
        <p:spPr>
          <a:xfrm>
            <a:off x="798379" y="2045704"/>
            <a:ext cx="6276676" cy="999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p:txBody>
      </p:sp>
      <p:graphicFrame>
        <p:nvGraphicFramePr>
          <p:cNvPr id="7" name="Diagramm 6">
            <a:extLst>
              <a:ext uri="{FF2B5EF4-FFF2-40B4-BE49-F238E27FC236}">
                <a16:creationId xmlns:a16="http://schemas.microsoft.com/office/drawing/2014/main" id="{8D34C5E1-0110-30EA-349C-7605F32F2BDB}"/>
              </a:ext>
            </a:extLst>
          </p:cNvPr>
          <p:cNvGraphicFramePr/>
          <p:nvPr>
            <p:extLst>
              <p:ext uri="{D42A27DB-BD31-4B8C-83A1-F6EECF244321}">
                <p14:modId xmlns:p14="http://schemas.microsoft.com/office/powerpoint/2010/main" val="2790620052"/>
              </p:ext>
            </p:extLst>
          </p:nvPr>
        </p:nvGraphicFramePr>
        <p:xfrm>
          <a:off x="798380" y="2045704"/>
          <a:ext cx="11057398" cy="3931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4">
            <a:extLst>
              <a:ext uri="{FF2B5EF4-FFF2-40B4-BE49-F238E27FC236}">
                <a16:creationId xmlns:a16="http://schemas.microsoft.com/office/drawing/2014/main" id="{3A67808A-A546-C6DF-42F9-C27DB9E152EF}"/>
              </a:ext>
            </a:extLst>
          </p:cNvPr>
          <p:cNvSpPr txBox="1"/>
          <p:nvPr/>
        </p:nvSpPr>
        <p:spPr>
          <a:xfrm>
            <a:off x="798382" y="1412880"/>
            <a:ext cx="11057396" cy="430887"/>
          </a:xfrm>
          <a:prstGeom prst="rect">
            <a:avLst/>
          </a:prstGeom>
          <a:noFill/>
        </p:spPr>
        <p:txBody>
          <a:bodyPr wrap="square">
            <a:spAutoFit/>
          </a:bodyPr>
          <a:lstStyle/>
          <a:p>
            <a:r>
              <a:rPr lang="de-DE" sz="2200" b="1" dirty="0">
                <a:solidFill>
                  <a:schemeClr val="accent1"/>
                </a:solidFill>
              </a:rPr>
              <a:t>Ein umfassender Finanzplan besteht aus mehreren zentralen Komponenten:</a:t>
            </a:r>
            <a:endParaRPr lang="en-IE" sz="2200" b="1" dirty="0">
              <a:solidFill>
                <a:schemeClr val="accent1"/>
              </a:solidFill>
            </a:endParaRPr>
          </a:p>
        </p:txBody>
      </p:sp>
    </p:spTree>
    <p:extLst>
      <p:ext uri="{BB962C8B-B14F-4D97-AF65-F5344CB8AC3E}">
        <p14:creationId xmlns:p14="http://schemas.microsoft.com/office/powerpoint/2010/main" val="1966018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7421217"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err="1">
                <a:solidFill>
                  <a:schemeClr val="bg1"/>
                </a:solidFill>
              </a:rPr>
              <a:t>Erstellung</a:t>
            </a:r>
            <a:r>
              <a:rPr lang="en-US" dirty="0">
                <a:solidFill>
                  <a:schemeClr val="bg1"/>
                </a:solidFill>
              </a:rPr>
              <a:t> von </a:t>
            </a:r>
            <a:r>
              <a:rPr lang="en-US" dirty="0" err="1">
                <a:solidFill>
                  <a:schemeClr val="bg1"/>
                </a:solidFill>
              </a:rPr>
              <a:t>Umsatzprognosen</a:t>
            </a:r>
            <a:endParaRPr lang="en-US" dirty="0"/>
          </a:p>
        </p:txBody>
      </p:sp>
      <p:graphicFrame>
        <p:nvGraphicFramePr>
          <p:cNvPr id="3" name="Diagramm 2">
            <a:extLst>
              <a:ext uri="{FF2B5EF4-FFF2-40B4-BE49-F238E27FC236}">
                <a16:creationId xmlns:a16="http://schemas.microsoft.com/office/drawing/2014/main" id="{2D6B2521-85F4-2ABB-3B5B-F30F66B97C01}"/>
              </a:ext>
            </a:extLst>
          </p:cNvPr>
          <p:cNvGraphicFramePr/>
          <p:nvPr>
            <p:extLst>
              <p:ext uri="{D42A27DB-BD31-4B8C-83A1-F6EECF244321}">
                <p14:modId xmlns:p14="http://schemas.microsoft.com/office/powerpoint/2010/main" val="798994211"/>
              </p:ext>
            </p:extLst>
          </p:nvPr>
        </p:nvGraphicFramePr>
        <p:xfrm>
          <a:off x="4518991" y="1645599"/>
          <a:ext cx="6445839" cy="4259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4">
            <a:extLst>
              <a:ext uri="{FF2B5EF4-FFF2-40B4-BE49-F238E27FC236}">
                <a16:creationId xmlns:a16="http://schemas.microsoft.com/office/drawing/2014/main" id="{B3BAC08D-379E-5E5E-6CD6-7F7422970C04}"/>
              </a:ext>
            </a:extLst>
          </p:cNvPr>
          <p:cNvSpPr txBox="1"/>
          <p:nvPr/>
        </p:nvSpPr>
        <p:spPr>
          <a:xfrm>
            <a:off x="528378" y="1645599"/>
            <a:ext cx="3937519" cy="2677656"/>
          </a:xfrm>
          <a:prstGeom prst="rect">
            <a:avLst/>
          </a:prstGeom>
          <a:noFill/>
        </p:spPr>
        <p:txBody>
          <a:bodyPr wrap="square">
            <a:spAutoFit/>
          </a:bodyPr>
          <a:lstStyle/>
          <a:p>
            <a:r>
              <a:rPr lang="de-DE" sz="2400" dirty="0">
                <a:solidFill>
                  <a:srgbClr val="595959"/>
                </a:solidFill>
              </a:rPr>
              <a:t>Umsatzprognosen schätzen, wie viel Einkommen Ihr Unternehmen in einem bestimmten Zeitraum generieren wird. Um genaue Umsatzprognosen zu erstellen:</a:t>
            </a:r>
            <a:endParaRPr lang="en-IE" sz="2400" dirty="0"/>
          </a:p>
        </p:txBody>
      </p:sp>
    </p:spTree>
    <p:extLst>
      <p:ext uri="{BB962C8B-B14F-4D97-AF65-F5344CB8AC3E}">
        <p14:creationId xmlns:p14="http://schemas.microsoft.com/office/powerpoint/2010/main" val="3757002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D6D3D22-7D59-C4A6-7B80-486C7C65723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7" name="think-cell data - do not delete" hidden="1">
                        <a:extLst>
                          <a:ext uri="{FF2B5EF4-FFF2-40B4-BE49-F238E27FC236}">
                            <a16:creationId xmlns:a16="http://schemas.microsoft.com/office/drawing/2014/main" id="{7D6D3D22-7D59-C4A6-7B80-486C7C6572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id="{6E3B7129-98E9-6ED0-FD69-42F6BEB7B326}"/>
              </a:ext>
            </a:extLst>
          </p:cNvPr>
          <p:cNvSpPr>
            <a:spLocks noGrp="1"/>
          </p:cNvSpPr>
          <p:nvPr>
            <p:ph type="body" sz="quarter" idx="18"/>
          </p:nvPr>
        </p:nvSpPr>
        <p:spPr>
          <a:xfrm>
            <a:off x="898358" y="2049366"/>
            <a:ext cx="4867011" cy="3025975"/>
          </a:xfrm>
        </p:spPr>
        <p:txBody>
          <a:bodyPr/>
          <a:lstStyle/>
          <a:p>
            <a:pPr marL="0" indent="0"/>
            <a:r>
              <a:rPr lang="de-DE" dirty="0"/>
              <a:t>Ihr Finanzplan sollte sowohl fixe als auch variable Ausgaben berücksichtigen:</a:t>
            </a:r>
            <a:endParaRPr lang="en-US" dirty="0"/>
          </a:p>
          <a:p>
            <a:pPr marL="342900" indent="-342900">
              <a:buFont typeface="Arial" panose="020B0604020202020204" pitchFamily="34" charset="0"/>
              <a:buChar char="•"/>
            </a:pPr>
            <a:r>
              <a:rPr lang="de-DE" b="1" dirty="0"/>
              <a:t>Fixe Kosten:</a:t>
            </a:r>
            <a:r>
              <a:rPr lang="de-DE" dirty="0"/>
              <a:t> Diese Kosten bleiben unabhängig vom Geschäftsvolumen konstant (z. B. Miete, Gehälter, Versicherungen).</a:t>
            </a:r>
            <a:endParaRPr lang="en-US" dirty="0"/>
          </a:p>
          <a:p>
            <a:pPr marL="342900" indent="-342900">
              <a:buFont typeface="Arial" panose="020B0604020202020204" pitchFamily="34" charset="0"/>
              <a:buChar char="•"/>
            </a:pPr>
            <a:r>
              <a:rPr lang="de-DE" b="1" dirty="0"/>
              <a:t>Variable Kosten:</a:t>
            </a:r>
            <a:r>
              <a:rPr lang="de-DE" dirty="0"/>
              <a:t> Diese schwanken je nach Produktions- oder Verkaufsvolumen (z. B. Rohstoffe, Versandkosten, Provisionen).</a:t>
            </a:r>
          </a:p>
        </p:txBody>
      </p:sp>
      <p:sp>
        <p:nvSpPr>
          <p:cNvPr id="3" name="Textplatzhalter 2">
            <a:extLst>
              <a:ext uri="{FF2B5EF4-FFF2-40B4-BE49-F238E27FC236}">
                <a16:creationId xmlns:a16="http://schemas.microsoft.com/office/drawing/2014/main" id="{6ECDFA28-505E-08B3-51C9-7E8A03395628}"/>
              </a:ext>
            </a:extLst>
          </p:cNvPr>
          <p:cNvSpPr>
            <a:spLocks noGrp="1"/>
          </p:cNvSpPr>
          <p:nvPr>
            <p:ph type="body" sz="quarter" idx="16"/>
          </p:nvPr>
        </p:nvSpPr>
        <p:spPr/>
        <p:txBody>
          <a:bodyPr/>
          <a:lstStyle/>
          <a:p>
            <a:r>
              <a:rPr lang="de-DE" dirty="0"/>
              <a:t>Prognose fester und variabler Kosten</a:t>
            </a:r>
          </a:p>
        </p:txBody>
      </p:sp>
      <p:sp>
        <p:nvSpPr>
          <p:cNvPr id="4" name="Bildplatzhalter 3">
            <a:extLst>
              <a:ext uri="{FF2B5EF4-FFF2-40B4-BE49-F238E27FC236}">
                <a16:creationId xmlns:a16="http://schemas.microsoft.com/office/drawing/2014/main" id="{3F9212D8-EAE7-8705-6E7B-EFC19EDAB456}"/>
              </a:ext>
            </a:extLst>
          </p:cNvPr>
          <p:cNvSpPr>
            <a:spLocks noGrp="1"/>
          </p:cNvSpPr>
          <p:nvPr>
            <p:ph type="pic" sz="quarter" idx="42"/>
          </p:nvPr>
        </p:nvSpPr>
        <p:spPr>
          <a:solidFill>
            <a:schemeClr val="bg1"/>
          </a:solidFill>
        </p:spPr>
        <p:txBody>
          <a:bodyPr/>
          <a:lstStyle/>
          <a:p>
            <a:pPr marL="0" indent="0">
              <a:buNone/>
            </a:pPr>
            <a:r>
              <a:rPr lang="de-DE" sz="2400" b="1" dirty="0">
                <a:solidFill>
                  <a:srgbClr val="595959"/>
                </a:solidFill>
              </a:rPr>
              <a:t>Um genaue Kostenprognosen zu erstellen:</a:t>
            </a:r>
            <a:endParaRPr lang="en-US" sz="2400" b="1" dirty="0">
              <a:solidFill>
                <a:srgbClr val="595959"/>
              </a:solidFill>
            </a:endParaRPr>
          </a:p>
          <a:p>
            <a:r>
              <a:rPr lang="de-DE" sz="2400" b="1" dirty="0">
                <a:solidFill>
                  <a:srgbClr val="595959"/>
                </a:solidFill>
              </a:rPr>
              <a:t>Fixkosten auflisten: </a:t>
            </a:r>
            <a:r>
              <a:rPr lang="de-DE" sz="2400" dirty="0">
                <a:solidFill>
                  <a:srgbClr val="595959"/>
                </a:solidFill>
              </a:rPr>
              <a:t>Diese sind vorhersehbar und können langfristig geschätzt werden.</a:t>
            </a:r>
          </a:p>
          <a:p>
            <a:r>
              <a:rPr lang="de-DE" sz="2400" b="1" dirty="0">
                <a:solidFill>
                  <a:srgbClr val="595959"/>
                </a:solidFill>
              </a:rPr>
              <a:t>Variable Kosten berechnen: </a:t>
            </a:r>
            <a:r>
              <a:rPr lang="de-DE" sz="2400" dirty="0">
                <a:solidFill>
                  <a:srgbClr val="595959"/>
                </a:solidFill>
              </a:rPr>
              <a:t>Basierend auf Verkaufsprognosen und Produktionsmengen</a:t>
            </a:r>
          </a:p>
          <a:p>
            <a:r>
              <a:rPr lang="de-DE" sz="2400" b="1" dirty="0">
                <a:solidFill>
                  <a:srgbClr val="595959"/>
                </a:solidFill>
              </a:rPr>
              <a:t>Versteckte Kosten einplanen: </a:t>
            </a:r>
            <a:r>
              <a:rPr lang="de-DE" sz="2400" dirty="0">
                <a:solidFill>
                  <a:srgbClr val="595959"/>
                </a:solidFill>
              </a:rPr>
              <a:t>Berücksichtigen Sie weniger offensichtliche Ausgaben wie Steuern, Wartung und Beratungsgebühren</a:t>
            </a:r>
            <a:endParaRPr lang="en-US" sz="2400" dirty="0">
              <a:solidFill>
                <a:srgbClr val="595959"/>
              </a:solidFill>
            </a:endParaRPr>
          </a:p>
        </p:txBody>
      </p:sp>
    </p:spTree>
    <p:extLst>
      <p:ext uri="{BB962C8B-B14F-4D97-AF65-F5344CB8AC3E}">
        <p14:creationId xmlns:p14="http://schemas.microsoft.com/office/powerpoint/2010/main" val="1867992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D6D3D22-7D59-C4A6-7B80-486C7C65723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7" name="think-cell data - do not delete" hidden="1">
                        <a:extLst>
                          <a:ext uri="{FF2B5EF4-FFF2-40B4-BE49-F238E27FC236}">
                            <a16:creationId xmlns:a16="http://schemas.microsoft.com/office/drawing/2014/main" id="{7D6D3D22-7D59-C4A6-7B80-486C7C6572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id="{6E3B7129-98E9-6ED0-FD69-42F6BEB7B326}"/>
              </a:ext>
            </a:extLst>
          </p:cNvPr>
          <p:cNvSpPr>
            <a:spLocks noGrp="1"/>
          </p:cNvSpPr>
          <p:nvPr>
            <p:ph type="body" sz="quarter" idx="18"/>
          </p:nvPr>
        </p:nvSpPr>
        <p:spPr>
          <a:xfrm>
            <a:off x="798069" y="2199861"/>
            <a:ext cx="5537839" cy="2478933"/>
          </a:xfrm>
        </p:spPr>
        <p:txBody>
          <a:bodyPr/>
          <a:lstStyle/>
          <a:p>
            <a:pPr marL="0" indent="0"/>
            <a:r>
              <a:rPr lang="de-DE" sz="2200" dirty="0"/>
              <a:t>Gewinnmargen und Break-Even-Analysen helfen Ihnen, die finanzielle Gesundheit Ihres Unternehmens zu verstehen:</a:t>
            </a:r>
            <a:endParaRPr lang="en-US" sz="2200" dirty="0"/>
          </a:p>
          <a:p>
            <a:pPr marL="342900" indent="-342900">
              <a:buFont typeface="Arial" panose="020B0604020202020204" pitchFamily="34" charset="0"/>
              <a:buChar char="•"/>
            </a:pPr>
            <a:r>
              <a:rPr lang="de-DE" sz="2200" b="1" dirty="0"/>
              <a:t>Gewinnmarge: </a:t>
            </a:r>
            <a:r>
              <a:rPr lang="de-DE" sz="2200" dirty="0"/>
              <a:t>Der Prozentsatz des Umsatzes, der nach Abzug aller Kosten als Gewinn verbleibt. Höhere Margen bedeuten höhere Rentabilität.</a:t>
            </a:r>
            <a:endParaRPr lang="en-US" sz="2200" dirty="0"/>
          </a:p>
          <a:p>
            <a:pPr marL="342900" indent="-342900">
              <a:buFont typeface="Arial" panose="020B0604020202020204" pitchFamily="34" charset="0"/>
              <a:buChar char="•"/>
            </a:pPr>
            <a:r>
              <a:rPr lang="en-US" sz="2200" b="1" dirty="0"/>
              <a:t>Break-Even-</a:t>
            </a:r>
            <a:r>
              <a:rPr lang="en-US" sz="2200" b="1" dirty="0" err="1"/>
              <a:t>Punkt</a:t>
            </a:r>
            <a:r>
              <a:rPr lang="en-US" sz="2200" b="1" dirty="0"/>
              <a:t>: </a:t>
            </a:r>
            <a:r>
              <a:rPr lang="de-DE" sz="2200" dirty="0"/>
              <a:t>Der Moment, in dem Ihre Einnahmen Ihre Gesamtkosten decken. Sobald dieser Punkt erreicht ist, arbeitet Ihr Unternehmen nicht mehr mit Verlust.</a:t>
            </a:r>
          </a:p>
        </p:txBody>
      </p:sp>
      <p:sp>
        <p:nvSpPr>
          <p:cNvPr id="3" name="Textplatzhalter 2">
            <a:extLst>
              <a:ext uri="{FF2B5EF4-FFF2-40B4-BE49-F238E27FC236}">
                <a16:creationId xmlns:a16="http://schemas.microsoft.com/office/drawing/2014/main" id="{6ECDFA28-505E-08B3-51C9-7E8A03395628}"/>
              </a:ext>
            </a:extLst>
          </p:cNvPr>
          <p:cNvSpPr>
            <a:spLocks noGrp="1"/>
          </p:cNvSpPr>
          <p:nvPr>
            <p:ph type="body" sz="quarter" idx="16"/>
          </p:nvPr>
        </p:nvSpPr>
        <p:spPr>
          <a:xfrm>
            <a:off x="798069" y="660167"/>
            <a:ext cx="5197642" cy="992652"/>
          </a:xfrm>
        </p:spPr>
        <p:txBody>
          <a:bodyPr/>
          <a:lstStyle/>
          <a:p>
            <a:r>
              <a:rPr lang="de-DE" dirty="0"/>
              <a:t>Planung von Gewinn-margen und Break-Even-Analyse</a:t>
            </a:r>
          </a:p>
        </p:txBody>
      </p:sp>
      <p:sp>
        <p:nvSpPr>
          <p:cNvPr id="4" name="Bildplatzhalter 3">
            <a:extLst>
              <a:ext uri="{FF2B5EF4-FFF2-40B4-BE49-F238E27FC236}">
                <a16:creationId xmlns:a16="http://schemas.microsoft.com/office/drawing/2014/main" id="{3F9212D8-EAE7-8705-6E7B-EFC19EDAB456}"/>
              </a:ext>
            </a:extLst>
          </p:cNvPr>
          <p:cNvSpPr>
            <a:spLocks noGrp="1"/>
          </p:cNvSpPr>
          <p:nvPr>
            <p:ph type="pic" sz="quarter" idx="42"/>
          </p:nvPr>
        </p:nvSpPr>
        <p:spPr>
          <a:xfrm>
            <a:off x="6545263" y="1258198"/>
            <a:ext cx="5646737" cy="4656137"/>
          </a:xfrm>
          <a:solidFill>
            <a:schemeClr val="bg1"/>
          </a:solidFill>
        </p:spPr>
        <p:txBody>
          <a:bodyPr/>
          <a:lstStyle/>
          <a:p>
            <a:pPr marL="0" indent="0">
              <a:buNone/>
            </a:pPr>
            <a:r>
              <a:rPr lang="en-US" sz="2200" b="1" dirty="0" err="1"/>
              <a:t>Schritte</a:t>
            </a:r>
            <a:r>
              <a:rPr lang="en-US" sz="2200" b="1" dirty="0"/>
              <a:t> </a:t>
            </a:r>
            <a:r>
              <a:rPr lang="en-US" sz="2200" b="1" dirty="0" err="1"/>
              <a:t>zur</a:t>
            </a:r>
            <a:r>
              <a:rPr lang="en-US" sz="2200" b="1" dirty="0"/>
              <a:t> Break-Even-</a:t>
            </a:r>
            <a:r>
              <a:rPr lang="en-US" sz="2200" b="1" dirty="0" err="1"/>
              <a:t>Analyse</a:t>
            </a:r>
            <a:endParaRPr lang="en-US" sz="2200" b="1" dirty="0"/>
          </a:p>
          <a:p>
            <a:r>
              <a:rPr lang="de-DE" sz="2200" b="1" dirty="0">
                <a:solidFill>
                  <a:srgbClr val="595959"/>
                </a:solidFill>
              </a:rPr>
              <a:t>Fixkosten berechnen: </a:t>
            </a:r>
            <a:r>
              <a:rPr lang="de-DE" sz="2200" dirty="0">
                <a:solidFill>
                  <a:srgbClr val="595959"/>
                </a:solidFill>
              </a:rPr>
              <a:t>Berücksichtigen Sie Miete, Gehälter und Nebenkosten.</a:t>
            </a:r>
            <a:endParaRPr lang="en-US" sz="2200" dirty="0">
              <a:solidFill>
                <a:srgbClr val="595959"/>
              </a:solidFill>
            </a:endParaRPr>
          </a:p>
          <a:p>
            <a:r>
              <a:rPr lang="de-DE" sz="2200" b="1" dirty="0">
                <a:solidFill>
                  <a:srgbClr val="595959"/>
                </a:solidFill>
              </a:rPr>
              <a:t>Variable Kosten pro Einheit bestimmen: </a:t>
            </a:r>
            <a:r>
              <a:rPr lang="de-DE" sz="2200" dirty="0">
                <a:solidFill>
                  <a:srgbClr val="595959"/>
                </a:solidFill>
              </a:rPr>
              <a:t>Schätzen Sie die Produktionskosten pro Produkt oder Dienstleistung.</a:t>
            </a:r>
            <a:endParaRPr lang="en-US" sz="2200" dirty="0">
              <a:solidFill>
                <a:srgbClr val="595959"/>
              </a:solidFill>
            </a:endParaRPr>
          </a:p>
          <a:p>
            <a:r>
              <a:rPr lang="de-DE" sz="2200" b="1" dirty="0">
                <a:solidFill>
                  <a:srgbClr val="595959"/>
                </a:solidFill>
              </a:rPr>
              <a:t>Verkaufspreis pro Einheit festlegen: </a:t>
            </a:r>
            <a:r>
              <a:rPr lang="de-DE" sz="2200" dirty="0">
                <a:solidFill>
                  <a:srgbClr val="595959"/>
                </a:solidFill>
              </a:rPr>
              <a:t>Definieren Sie den Preis, zu dem Sie Ihr Produkt verkaufen möchten.</a:t>
            </a:r>
          </a:p>
          <a:p>
            <a:r>
              <a:rPr lang="en-US" sz="2200" b="1" dirty="0">
                <a:solidFill>
                  <a:srgbClr val="F2A72C"/>
                </a:solidFill>
              </a:rPr>
              <a:t>Break-Even-Formel: </a:t>
            </a:r>
            <a:r>
              <a:rPr lang="de-DE" sz="2200" dirty="0">
                <a:solidFill>
                  <a:srgbClr val="F2A72C"/>
                </a:solidFill>
              </a:rPr>
              <a:t>Fixkosten ÷ (Verkaufspreis pro Einheit – Variable Kosten pro Einheit) </a:t>
            </a:r>
            <a:br>
              <a:rPr lang="de-DE" sz="2200" dirty="0">
                <a:solidFill>
                  <a:srgbClr val="F2A72C"/>
                </a:solidFill>
              </a:rPr>
            </a:br>
            <a:r>
              <a:rPr lang="de-DE" sz="2200" dirty="0">
                <a:solidFill>
                  <a:srgbClr val="F2A72C"/>
                </a:solidFill>
              </a:rPr>
              <a:t>Diese Berechnung gibt an, wie viele Einheiten verkauft werden müssen, um die Kosten zu decken.</a:t>
            </a:r>
            <a:endParaRPr lang="en-US" sz="2200" dirty="0">
              <a:solidFill>
                <a:srgbClr val="F2A72C"/>
              </a:solidFill>
            </a:endParaRPr>
          </a:p>
        </p:txBody>
      </p:sp>
    </p:spTree>
    <p:extLst>
      <p:ext uri="{BB962C8B-B14F-4D97-AF65-F5344CB8AC3E}">
        <p14:creationId xmlns:p14="http://schemas.microsoft.com/office/powerpoint/2010/main" val="3758049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0" y="664464"/>
            <a:ext cx="988400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err="1">
                <a:solidFill>
                  <a:schemeClr val="bg1"/>
                </a:solidFill>
              </a:rPr>
              <a:t>Erstellung</a:t>
            </a:r>
            <a:r>
              <a:rPr lang="en-US" dirty="0">
                <a:solidFill>
                  <a:schemeClr val="bg1"/>
                </a:solidFill>
              </a:rPr>
              <a:t> </a:t>
            </a:r>
            <a:r>
              <a:rPr lang="en-US" dirty="0" err="1">
                <a:solidFill>
                  <a:schemeClr val="bg1"/>
                </a:solidFill>
              </a:rPr>
              <a:t>einer</a:t>
            </a:r>
            <a:r>
              <a:rPr lang="en-US" dirty="0">
                <a:solidFill>
                  <a:schemeClr val="bg1"/>
                </a:solidFill>
              </a:rPr>
              <a:t> Cashflow-Prognose</a:t>
            </a:r>
            <a:endParaRPr lang="en-US" dirty="0"/>
          </a:p>
        </p:txBody>
      </p:sp>
      <p:sp>
        <p:nvSpPr>
          <p:cNvPr id="10" name="TextBox 4">
            <a:extLst>
              <a:ext uri="{FF2B5EF4-FFF2-40B4-BE49-F238E27FC236}">
                <a16:creationId xmlns:a16="http://schemas.microsoft.com/office/drawing/2014/main" id="{B3BAC08D-379E-5E5E-6CD6-7F7422970C04}"/>
              </a:ext>
            </a:extLst>
          </p:cNvPr>
          <p:cNvSpPr txBox="1"/>
          <p:nvPr/>
        </p:nvSpPr>
        <p:spPr>
          <a:xfrm>
            <a:off x="581471" y="1565257"/>
            <a:ext cx="10382337" cy="1015663"/>
          </a:xfrm>
          <a:prstGeom prst="rect">
            <a:avLst/>
          </a:prstGeom>
          <a:noFill/>
        </p:spPr>
        <p:txBody>
          <a:bodyPr wrap="square">
            <a:spAutoFit/>
          </a:bodyPr>
          <a:lstStyle/>
          <a:p>
            <a:r>
              <a:rPr lang="de-DE" sz="2000" dirty="0">
                <a:solidFill>
                  <a:srgbClr val="595959"/>
                </a:solidFill>
              </a:rPr>
              <a:t>Eine Cashflow-Prognose schätzt, wie viel Bargeld Ihr Unternehmen in einem bestimmten Zeitraum zur Verfügung haben wird. Sie hilft Ihnen vorherzusagen, wann zusätzliches Kapital benötigt wird oder wann Investitionen in Wachstum möglich sind.</a:t>
            </a:r>
            <a:endParaRPr lang="en-US" sz="2000" dirty="0">
              <a:solidFill>
                <a:srgbClr val="595959"/>
              </a:solidFill>
            </a:endParaRPr>
          </a:p>
        </p:txBody>
      </p:sp>
      <p:graphicFrame>
        <p:nvGraphicFramePr>
          <p:cNvPr id="5" name="Diagramm 4">
            <a:extLst>
              <a:ext uri="{FF2B5EF4-FFF2-40B4-BE49-F238E27FC236}">
                <a16:creationId xmlns:a16="http://schemas.microsoft.com/office/drawing/2014/main" id="{5B4570BF-3990-F4E0-1CFC-5D49F27B9A86}"/>
              </a:ext>
            </a:extLst>
          </p:cNvPr>
          <p:cNvGraphicFramePr/>
          <p:nvPr>
            <p:extLst>
              <p:ext uri="{D42A27DB-BD31-4B8C-83A1-F6EECF244321}">
                <p14:modId xmlns:p14="http://schemas.microsoft.com/office/powerpoint/2010/main" val="4291331616"/>
              </p:ext>
            </p:extLst>
          </p:nvPr>
        </p:nvGraphicFramePr>
        <p:xfrm>
          <a:off x="1228191" y="1163430"/>
          <a:ext cx="9632552" cy="5976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2441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914400" y="1517829"/>
            <a:ext cx="10479218" cy="3440624"/>
          </a:xfrm>
        </p:spPr>
        <p:txBody>
          <a:bodyPr/>
          <a:lstStyle/>
          <a:p>
            <a:pPr marL="0" indent="0"/>
            <a:r>
              <a:rPr lang="de-DE" sz="1800" dirty="0"/>
              <a:t>Kapitalbedarf beschreibt die Geldmenge, die ein Unternehmen zum Betrieb und Wachstum benötigt. Dies umfasst sowohl die anfänglichen Gründungskosten als auch Mittel für Expansionen.</a:t>
            </a:r>
            <a:endParaRPr lang="en-US" sz="1800" dirty="0"/>
          </a:p>
          <a:p>
            <a:pPr marL="0" indent="0"/>
            <a:r>
              <a:rPr lang="de-DE" sz="1800" b="1" dirty="0"/>
              <a:t>So schätzen Sie Ihren Kapitalbedarf</a:t>
            </a:r>
            <a:r>
              <a:rPr lang="en-US" sz="1800" b="1" dirty="0"/>
              <a:t>: </a:t>
            </a:r>
          </a:p>
          <a:p>
            <a:pPr marL="457200" indent="-457200">
              <a:buFont typeface="+mj-lt"/>
              <a:buAutoNum type="arabicPeriod"/>
            </a:pPr>
            <a:r>
              <a:rPr lang="en-US" sz="1800" b="1" dirty="0" err="1"/>
              <a:t>Gründungskosten</a:t>
            </a:r>
            <a:r>
              <a:rPr lang="en-US" sz="1800" b="1" dirty="0"/>
              <a:t> </a:t>
            </a:r>
            <a:r>
              <a:rPr lang="en-US" sz="1800" b="1" dirty="0" err="1"/>
              <a:t>auflisten</a:t>
            </a:r>
            <a:r>
              <a:rPr lang="en-US" sz="1800" dirty="0"/>
              <a:t>: </a:t>
            </a:r>
            <a:r>
              <a:rPr lang="de-DE" sz="1800" dirty="0"/>
              <a:t>Berücksichtigen Sie Ausgaben wie Ausrüstung, Lizenzen, Marketing und Erstinventar</a:t>
            </a:r>
            <a:r>
              <a:rPr lang="en-US" sz="1800" dirty="0"/>
              <a:t>.</a:t>
            </a:r>
            <a:endParaRPr lang="en-US" sz="1800" b="1" dirty="0"/>
          </a:p>
          <a:p>
            <a:pPr marL="457200" indent="-457200">
              <a:buFont typeface="+mj-lt"/>
              <a:buAutoNum type="arabicPeriod"/>
            </a:pPr>
            <a:r>
              <a:rPr lang="en-US" sz="1800" b="1" dirty="0" err="1"/>
              <a:t>Laufende</a:t>
            </a:r>
            <a:r>
              <a:rPr lang="en-US" sz="1800" b="1" dirty="0"/>
              <a:t> Kosten </a:t>
            </a:r>
            <a:r>
              <a:rPr lang="en-US" sz="1800" b="1" dirty="0" err="1"/>
              <a:t>einplanen</a:t>
            </a:r>
            <a:r>
              <a:rPr lang="en-US" sz="1800" dirty="0"/>
              <a:t>: </a:t>
            </a:r>
            <a:r>
              <a:rPr lang="de-DE" sz="1800" dirty="0"/>
              <a:t>Kalkulieren Sie Gehälter, Miete, Nebenkosten und andere regelmäßige Betriebsausgaben</a:t>
            </a:r>
            <a:r>
              <a:rPr lang="en-US" sz="1800" dirty="0"/>
              <a:t>.</a:t>
            </a:r>
            <a:endParaRPr lang="en-US" sz="1800" b="1" dirty="0"/>
          </a:p>
          <a:p>
            <a:pPr marL="457200" indent="-457200">
              <a:buFont typeface="+mj-lt"/>
              <a:buAutoNum type="arabicPeriod"/>
            </a:pPr>
            <a:r>
              <a:rPr lang="en-US" sz="1800" b="1" dirty="0" err="1"/>
              <a:t>Erweiterungskosten</a:t>
            </a:r>
            <a:r>
              <a:rPr lang="en-US" sz="1800" b="1" dirty="0"/>
              <a:t> </a:t>
            </a:r>
            <a:r>
              <a:rPr lang="en-US" sz="1800" b="1" dirty="0" err="1"/>
              <a:t>berücksichtigen</a:t>
            </a:r>
            <a:r>
              <a:rPr lang="en-US" sz="1800" dirty="0"/>
              <a:t>: </a:t>
            </a:r>
            <a:r>
              <a:rPr lang="de-DE" sz="1800" dirty="0"/>
              <a:t>Falls eine Expansion geplant ist, fügen Sie Kosten für neue Ausrüstung, Neueinstellungen oder zusätzliche Standorte hinzu</a:t>
            </a:r>
            <a:r>
              <a:rPr lang="en-US" sz="1800" dirty="0"/>
              <a:t>.</a:t>
            </a:r>
            <a:endParaRPr lang="en-US" sz="1800" b="1" dirty="0"/>
          </a:p>
          <a:p>
            <a:pPr marL="0" indent="0"/>
            <a:r>
              <a:rPr lang="en-US" sz="1800" b="1" dirty="0" err="1"/>
              <a:t>Investitionsplanung</a:t>
            </a:r>
            <a:r>
              <a:rPr lang="en-US" sz="1800" b="1" dirty="0"/>
              <a:t>: </a:t>
            </a:r>
          </a:p>
          <a:p>
            <a:pPr marL="285750" indent="-285750">
              <a:buFont typeface="Arial" panose="020B0604020202020204" pitchFamily="34" charset="0"/>
              <a:buChar char="•"/>
            </a:pPr>
            <a:r>
              <a:rPr lang="de-DE" sz="1800" dirty="0"/>
              <a:t>Entscheiden Sie, wie viel in verschiedene Geschäftsbereiche investiert werden soll, z. B. Marketing, Forschung und Entwicklung oder Produktentwicklung.</a:t>
            </a:r>
          </a:p>
          <a:p>
            <a:pPr marL="285750" indent="-285750">
              <a:buFont typeface="Arial" panose="020B0604020202020204" pitchFamily="34" charset="0"/>
              <a:buChar char="•"/>
            </a:pPr>
            <a:r>
              <a:rPr lang="de-DE" sz="1800" dirty="0"/>
              <a:t>Stellen Sie sicher, dass Ihr Investitionsplan mit Ihren finanziellen Prognosen und Wachstumsstrategien übereinstimmt.</a:t>
            </a:r>
            <a:endParaRPr lang="en-GB" sz="1800"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de-DE" dirty="0"/>
              <a:t>Kapitalbedarf und Investitionsplanung</a:t>
            </a:r>
            <a:endParaRPr lang="en-US" dirty="0"/>
          </a:p>
        </p:txBody>
      </p:sp>
    </p:spTree>
    <p:extLst>
      <p:ext uri="{BB962C8B-B14F-4D97-AF65-F5344CB8AC3E}">
        <p14:creationId xmlns:p14="http://schemas.microsoft.com/office/powerpoint/2010/main" val="3304994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06078" y="1565257"/>
            <a:ext cx="10472910" cy="1681170"/>
          </a:xfrm>
        </p:spPr>
        <p:txBody>
          <a:bodyPr/>
          <a:lstStyle/>
          <a:p>
            <a:pPr marL="0" indent="0"/>
            <a:r>
              <a:rPr lang="de-DE" sz="2200" dirty="0"/>
              <a:t>Wenn Sie eine Finanzierung suchen, ist eine überzeugende Präsentation Ihres Finanzplans entscheidend. So bereiten Sie sich vor</a:t>
            </a:r>
            <a:r>
              <a:rPr lang="en-US" sz="2200" dirty="0"/>
              <a: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2200" b="1" i="0" u="none" strike="noStrike" kern="1200" cap="none" spc="0" normalizeH="0" baseline="0" noProof="0" dirty="0">
                <a:ln>
                  <a:noFill/>
                </a:ln>
                <a:solidFill>
                  <a:srgbClr val="086D6E"/>
                </a:solidFill>
                <a:effectLst/>
                <a:uLnTx/>
                <a:uFillTx/>
                <a:latin typeface="Calibri" panose="020F0502020204030204"/>
                <a:ea typeface="+mn-ea"/>
                <a:cs typeface="+mn-cs"/>
              </a:rPr>
              <a:t>Beginnen Sie mit dem großen Bild: </a:t>
            </a:r>
            <a:r>
              <a:rPr kumimoji="0" lang="de-DE" sz="2200" i="0" u="none" strike="noStrike" kern="1200" cap="none" spc="0" normalizeH="0" baseline="0" noProof="0" dirty="0">
                <a:ln>
                  <a:noFill/>
                </a:ln>
                <a:effectLst/>
                <a:uLnTx/>
                <a:uFillTx/>
                <a:latin typeface="Calibri" panose="020F0502020204030204"/>
                <a:ea typeface="+mn-ea"/>
                <a:cs typeface="+mn-cs"/>
              </a:rPr>
              <a:t>Skizzieren Sie die zentralen Ziele und die Vision Ihres Unternehmens.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de-DE" sz="2200" b="1" dirty="0">
                <a:solidFill>
                  <a:srgbClr val="086D6E"/>
                </a:solidFill>
                <a:latin typeface="Calibri" panose="020F0502020204030204"/>
              </a:rPr>
              <a:t>Finanzielle Prognosen: </a:t>
            </a:r>
            <a:r>
              <a:rPr lang="de-DE" sz="2200" dirty="0">
                <a:latin typeface="Calibri" panose="020F0502020204030204"/>
              </a:rPr>
              <a:t>Zeigen Sie Ihre Umsatzprognosen, Cashflow-Analysen und Rentabilitätsabschätzungen.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de-DE" sz="2200" b="1" dirty="0">
                <a:solidFill>
                  <a:srgbClr val="086D6E"/>
                </a:solidFill>
                <a:latin typeface="Calibri" panose="020F0502020204030204"/>
              </a:rPr>
              <a:t>Finanzdisziplin unterstreichen: </a:t>
            </a:r>
            <a:r>
              <a:rPr lang="de-DE" sz="2200" dirty="0">
                <a:latin typeface="Calibri" panose="020F0502020204030204"/>
              </a:rPr>
              <a:t>Erläutern Sie, wie Sie Kosten steuern und sicherstellen, dass Ihr Unternehmen profitabel bleibt.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de-DE" sz="2200" b="1" dirty="0">
                <a:solidFill>
                  <a:srgbClr val="086D6E"/>
                </a:solidFill>
                <a:latin typeface="Calibri" panose="020F0502020204030204"/>
              </a:rPr>
              <a:t>Risiken offen ansprechen</a:t>
            </a:r>
            <a:r>
              <a:rPr lang="de-DE" sz="2200" dirty="0">
                <a:latin typeface="Calibri" panose="020F0502020204030204"/>
              </a:rPr>
              <a:t>: Investor*innen schätzen Transparenz. Erklären Sie potenzielle finanzielle Risiken und Ihre Strategien zu deren Minderung.</a:t>
            </a:r>
          </a:p>
          <a:p>
            <a:pPr marL="0" marR="0" lvl="0" indent="0" algn="l" defTabSz="914400" rtl="0" eaLnBrk="1" fontAlgn="auto" latinLnBrk="0" hangingPunct="1">
              <a:lnSpc>
                <a:spcPct val="100000"/>
              </a:lnSpc>
              <a:spcBef>
                <a:spcPts val="0"/>
              </a:spcBef>
              <a:spcAft>
                <a:spcPts val="0"/>
              </a:spcAft>
              <a:buClrTx/>
              <a:buSzTx/>
              <a:tabLst/>
              <a:defRPr/>
            </a:pPr>
            <a:r>
              <a:rPr lang="en-US" sz="2200" b="1" dirty="0">
                <a:solidFill>
                  <a:srgbClr val="F2A72C"/>
                </a:solidFill>
              </a:rPr>
              <a:t>Tipps: </a:t>
            </a:r>
            <a:r>
              <a:rPr lang="de-DE" sz="2200" dirty="0">
                <a:solidFill>
                  <a:srgbClr val="F2A72C"/>
                </a:solidFill>
              </a:rPr>
              <a:t>Seien Sie präzise und klar </a:t>
            </a:r>
            <a:r>
              <a:rPr lang="en-US" sz="2200" dirty="0">
                <a:solidFill>
                  <a:srgbClr val="F2A72C"/>
                </a:solidFill>
              </a:rPr>
              <a:t>/ </a:t>
            </a:r>
            <a:r>
              <a:rPr lang="de-DE" sz="2200" dirty="0">
                <a:solidFill>
                  <a:srgbClr val="F2A72C"/>
                </a:solidFill>
              </a:rPr>
              <a:t>Stützen Sie Ihre Prognosen mit Daten </a:t>
            </a:r>
            <a:r>
              <a:rPr lang="en-US" sz="2200" dirty="0">
                <a:solidFill>
                  <a:srgbClr val="F2A72C"/>
                </a:solidFill>
              </a:rPr>
              <a:t>/ </a:t>
            </a:r>
            <a:r>
              <a:rPr lang="en-US" sz="2200" dirty="0" err="1">
                <a:solidFill>
                  <a:srgbClr val="F2A72C"/>
                </a:solidFill>
              </a:rPr>
              <a:t>Treten</a:t>
            </a:r>
            <a:r>
              <a:rPr lang="en-US" sz="2200" dirty="0">
                <a:solidFill>
                  <a:srgbClr val="F2A72C"/>
                </a:solidFill>
              </a:rPr>
              <a:t> Sie </a:t>
            </a:r>
            <a:r>
              <a:rPr lang="en-US" sz="2200" dirty="0" err="1">
                <a:solidFill>
                  <a:srgbClr val="F2A72C"/>
                </a:solidFill>
              </a:rPr>
              <a:t>selbstbewusst</a:t>
            </a:r>
            <a:r>
              <a:rPr lang="en-US" sz="2200" dirty="0">
                <a:solidFill>
                  <a:srgbClr val="F2A72C"/>
                </a:solidFill>
              </a:rPr>
              <a:t> auf</a:t>
            </a:r>
          </a:p>
          <a:p>
            <a:pPr marL="447675" indent="0" algn="ctr">
              <a:lnSpc>
                <a:spcPct val="100000"/>
              </a:lnSpc>
              <a:spcBef>
                <a:spcPts val="0"/>
              </a:spcBef>
              <a:defRPr/>
            </a:pPr>
            <a:r>
              <a:rPr lang="de-DE" sz="2200" b="1" dirty="0">
                <a:solidFill>
                  <a:schemeClr val="bg1"/>
                </a:solidFill>
                <a:highlight>
                  <a:srgbClr val="086575"/>
                </a:highlight>
              </a:rPr>
              <a:t>Weitere Lerninhalte dazu finden Sie in Modul 4: Wie sichere ich eine Finanzierung? und Modul 5: Finanzmanagement und Investor*</a:t>
            </a:r>
            <a:r>
              <a:rPr lang="de-DE" sz="2200" b="1" dirty="0" err="1">
                <a:solidFill>
                  <a:schemeClr val="bg1"/>
                </a:solidFill>
                <a:highlight>
                  <a:srgbClr val="086575"/>
                </a:highlight>
              </a:rPr>
              <a:t>innenbeziehungen</a:t>
            </a:r>
            <a:r>
              <a:rPr lang="de-DE" sz="2200" b="1" dirty="0">
                <a:solidFill>
                  <a:schemeClr val="bg1"/>
                </a:solidFill>
                <a:highlight>
                  <a:srgbClr val="086575"/>
                </a:highlight>
              </a:rPr>
              <a:t>.</a:t>
            </a:r>
            <a:endParaRPr lang="en-GB" sz="2200" dirty="0"/>
          </a:p>
        </p:txBody>
      </p:sp>
      <p:sp>
        <p:nvSpPr>
          <p:cNvPr id="2" name="Freeform 1">
            <a:extLst>
              <a:ext uri="{FF2B5EF4-FFF2-40B4-BE49-F238E27FC236}">
                <a16:creationId xmlns:a16="http://schemas.microsoft.com/office/drawing/2014/main" id="{7B83FC6B-9FCD-D7A3-CB13-234D96458BFD}"/>
              </a:ext>
            </a:extLst>
          </p:cNvPr>
          <p:cNvSpPr/>
          <p:nvPr/>
        </p:nvSpPr>
        <p:spPr>
          <a:xfrm>
            <a:off x="-1" y="664464"/>
            <a:ext cx="982133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de-DE" sz="3400" dirty="0">
                <a:solidFill>
                  <a:schemeClr val="bg1"/>
                </a:solidFill>
              </a:rPr>
              <a:t> Präsentation Ihres Finanzplans vor Investor*innen</a:t>
            </a:r>
            <a:endParaRPr lang="en-US" sz="3400" dirty="0"/>
          </a:p>
        </p:txBody>
      </p:sp>
    </p:spTree>
    <p:extLst>
      <p:ext uri="{BB962C8B-B14F-4D97-AF65-F5344CB8AC3E}">
        <p14:creationId xmlns:p14="http://schemas.microsoft.com/office/powerpoint/2010/main" val="3056344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472530"/>
            <a:ext cx="10162618" cy="3849918"/>
          </a:xfrm>
        </p:spPr>
        <p:txBody>
          <a:bodyPr/>
          <a:lstStyle/>
          <a:p>
            <a:r>
              <a:rPr lang="en-GB" sz="2200" b="1" dirty="0">
                <a:solidFill>
                  <a:srgbClr val="47B5C8"/>
                </a:solidFill>
              </a:rPr>
              <a:t>Wissen:</a:t>
            </a:r>
          </a:p>
          <a:p>
            <a:pPr marL="0" indent="0"/>
            <a:r>
              <a:rPr lang="en-GB" sz="2200" b="1" dirty="0" err="1">
                <a:solidFill>
                  <a:srgbClr val="F2A72C"/>
                </a:solidFill>
              </a:rPr>
              <a:t>Grundlagen</a:t>
            </a:r>
            <a:r>
              <a:rPr lang="en-GB" sz="2200" b="1" dirty="0">
                <a:solidFill>
                  <a:srgbClr val="F2A72C"/>
                </a:solidFill>
              </a:rPr>
              <a:t> der </a:t>
            </a:r>
            <a:r>
              <a:rPr lang="en-GB" sz="2200" b="1" dirty="0" err="1">
                <a:solidFill>
                  <a:srgbClr val="F2A72C"/>
                </a:solidFill>
              </a:rPr>
              <a:t>Finanzkompetenz</a:t>
            </a:r>
            <a:r>
              <a:rPr lang="en-GB" sz="2200" b="1" dirty="0">
                <a:solidFill>
                  <a:srgbClr val="F2A72C"/>
                </a:solidFill>
              </a:rPr>
              <a:t>:</a:t>
            </a:r>
          </a:p>
          <a:p>
            <a:pPr marL="0" indent="0"/>
            <a:r>
              <a:rPr lang="de-DE" sz="2200" dirty="0"/>
              <a:t>Verständnis zentraler finanzieller Begriffe und Konzepte, die der Unternehmensführung zugrunde liegen, einschließlich Einnahmen, Ausgaben, Gewinne und Investitionen.</a:t>
            </a:r>
            <a:endParaRPr lang="en-US" sz="2200" dirty="0"/>
          </a:p>
          <a:p>
            <a:pPr marL="0" indent="0"/>
            <a:r>
              <a:rPr lang="en-GB" sz="2200" b="1" dirty="0" err="1">
                <a:solidFill>
                  <a:srgbClr val="F2A72C"/>
                </a:solidFill>
              </a:rPr>
              <a:t>Geschäftsplanung</a:t>
            </a:r>
            <a:r>
              <a:rPr lang="en-GB" sz="2200" dirty="0">
                <a:solidFill>
                  <a:srgbClr val="F2A72C"/>
                </a:solidFill>
              </a:rPr>
              <a:t>: </a:t>
            </a:r>
          </a:p>
          <a:p>
            <a:pPr marL="0" indent="0"/>
            <a:r>
              <a:rPr lang="de-DE" sz="2200" dirty="0"/>
              <a:t>Erkennen der Bedeutung von Budgetierung für die Verwaltung eines Unternehmens sowie die Rolle der Finanzplanung bei der Steuerung und Kontrolle von Finanzen.</a:t>
            </a:r>
            <a:endParaRPr lang="en-US" sz="2200" dirty="0"/>
          </a:p>
          <a:p>
            <a:pPr marL="0" indent="0"/>
            <a:r>
              <a:rPr lang="en-GB" sz="2200" b="1" dirty="0" err="1">
                <a:solidFill>
                  <a:srgbClr val="F2A72C"/>
                </a:solidFill>
              </a:rPr>
              <a:t>Finanzierungslandschaft</a:t>
            </a:r>
            <a:r>
              <a:rPr lang="en-GB" sz="2200" dirty="0">
                <a:solidFill>
                  <a:srgbClr val="F2A72C"/>
                </a:solidFill>
              </a:rPr>
              <a:t>: </a:t>
            </a:r>
          </a:p>
          <a:p>
            <a:pPr marL="0" indent="0"/>
            <a:r>
              <a:rPr lang="de-DE" sz="2200" dirty="0"/>
              <a:t>Wissen über verschiedene Finanzierungsmöglichkeiten, die unterrepräsentierten Gründer*innen zur Verfügung stehen (z. B. Fördermittel, Kredite, Crowdfunding).</a:t>
            </a:r>
            <a:endParaRPr lang="en-US" sz="2200"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4"/>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1" y="756082"/>
            <a:ext cx="9632553" cy="803654"/>
          </a:xfrm>
        </p:spPr>
        <p:txBody>
          <a:bodyPr/>
          <a:lstStyle/>
          <a:p>
            <a:r>
              <a:rPr lang="en-IE" dirty="0" err="1">
                <a:solidFill>
                  <a:schemeClr val="bg1"/>
                </a:solidFill>
              </a:rPr>
              <a:t>Lernziele</a:t>
            </a:r>
            <a:endParaRPr lang="en-US" dirty="0"/>
          </a:p>
        </p:txBody>
      </p:sp>
    </p:spTree>
    <p:extLst>
      <p:ext uri="{BB962C8B-B14F-4D97-AF65-F5344CB8AC3E}">
        <p14:creationId xmlns:p14="http://schemas.microsoft.com/office/powerpoint/2010/main" val="3233629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B18798A3-CC5B-099A-2C18-3BF16E0C16B8}"/>
              </a:ext>
            </a:extLst>
          </p:cNvPr>
          <p:cNvSpPr>
            <a:spLocks noGrp="1"/>
          </p:cNvSpPr>
          <p:nvPr>
            <p:ph type="body" sz="quarter" idx="18"/>
          </p:nvPr>
        </p:nvSpPr>
        <p:spPr/>
        <p:txBody>
          <a:bodyPr/>
          <a:lstStyle/>
          <a:p>
            <a:pPr marL="0" indent="0" algn="ctr"/>
            <a:r>
              <a:rPr lang="en-US" sz="3000" b="1" i="1" dirty="0"/>
              <a:t>“</a:t>
            </a:r>
            <a:r>
              <a:rPr lang="de-DE" sz="3000" b="1" i="1" dirty="0"/>
              <a:t>Investor*innen suchen nach Unternehmer*innen, die ihre Zahlen kennen.</a:t>
            </a:r>
            <a:r>
              <a:rPr lang="en-US" sz="3000" b="1" i="1" dirty="0"/>
              <a:t>.“</a:t>
            </a:r>
          </a:p>
          <a:p>
            <a:pPr marL="0" indent="0" algn="ctr"/>
            <a:r>
              <a:rPr lang="en-US" sz="3000" i="1" dirty="0"/>
              <a:t>Barbara Corcoran</a:t>
            </a:r>
            <a:endParaRPr lang="de-DE" sz="3000" i="1" dirty="0"/>
          </a:p>
        </p:txBody>
      </p:sp>
      <p:sp>
        <p:nvSpPr>
          <p:cNvPr id="3" name="Textplatzhalter 2">
            <a:extLst>
              <a:ext uri="{FF2B5EF4-FFF2-40B4-BE49-F238E27FC236}">
                <a16:creationId xmlns:a16="http://schemas.microsoft.com/office/drawing/2014/main" id="{B4F7E09A-2BE6-DA4D-6651-2181F50987C0}"/>
              </a:ext>
            </a:extLst>
          </p:cNvPr>
          <p:cNvSpPr>
            <a:spLocks noGrp="1"/>
          </p:cNvSpPr>
          <p:nvPr>
            <p:ph type="body" sz="quarter" idx="16"/>
          </p:nvPr>
        </p:nvSpPr>
        <p:spPr>
          <a:xfrm>
            <a:off x="6773333" y="86276"/>
            <a:ext cx="5242944" cy="992652"/>
          </a:xfrm>
        </p:spPr>
        <p:txBody>
          <a:bodyPr/>
          <a:lstStyle/>
          <a:p>
            <a:r>
              <a:rPr lang="de-DE" b="1" dirty="0">
                <a:solidFill>
                  <a:srgbClr val="47B5C8"/>
                </a:solidFill>
              </a:rPr>
              <a:t>Anpassung des Finanzplans</a:t>
            </a:r>
            <a:endParaRPr lang="de-DE" dirty="0">
              <a:solidFill>
                <a:srgbClr val="47B5C8"/>
              </a:solidFill>
            </a:endParaRPr>
          </a:p>
        </p:txBody>
      </p:sp>
      <p:sp>
        <p:nvSpPr>
          <p:cNvPr id="6" name="Textfeld 5">
            <a:extLst>
              <a:ext uri="{FF2B5EF4-FFF2-40B4-BE49-F238E27FC236}">
                <a16:creationId xmlns:a16="http://schemas.microsoft.com/office/drawing/2014/main" id="{798AEB45-10CF-7993-33AB-E64381145C1B}"/>
              </a:ext>
            </a:extLst>
          </p:cNvPr>
          <p:cNvSpPr txBox="1"/>
          <p:nvPr/>
        </p:nvSpPr>
        <p:spPr>
          <a:xfrm>
            <a:off x="320540" y="6482045"/>
            <a:ext cx="11578483" cy="230832"/>
          </a:xfrm>
          <a:prstGeom prst="rect">
            <a:avLst/>
          </a:prstGeom>
          <a:noFill/>
        </p:spPr>
        <p:txBody>
          <a:bodyPr wrap="square" rtlCol="0">
            <a:spAutoFit/>
          </a:bodyPr>
          <a:lstStyle/>
          <a:p>
            <a:r>
              <a:rPr lang="de-DE" sz="900" dirty="0"/>
              <a:t>„</a:t>
            </a:r>
            <a:r>
              <a:rPr lang="de-DE" sz="900" dirty="0">
                <a:hlinkClick r:id="rId2"/>
              </a:rPr>
              <a:t>Vorhaben für die Zukunft umsetzen</a:t>
            </a:r>
            <a:r>
              <a:rPr lang="de-DE" sz="900" dirty="0"/>
              <a:t>" von Marco Verch ist lizenziert gemäß </a:t>
            </a:r>
            <a:r>
              <a:rPr lang="de-DE" sz="900" dirty="0">
                <a:hlinkClick r:id="rId3" tooltip="https://creativecommons.org/licenses/by/3.0/"/>
              </a:rPr>
              <a:t>CC BY</a:t>
            </a:r>
            <a:endParaRPr lang="de-DE" sz="900" dirty="0"/>
          </a:p>
        </p:txBody>
      </p:sp>
      <p:sp>
        <p:nvSpPr>
          <p:cNvPr id="9" name="Text Placeholder 4">
            <a:extLst>
              <a:ext uri="{FF2B5EF4-FFF2-40B4-BE49-F238E27FC236}">
                <a16:creationId xmlns:a16="http://schemas.microsoft.com/office/drawing/2014/main" id="{08658D99-F9B4-35C2-CB24-1CA5155E4114}"/>
              </a:ext>
            </a:extLst>
          </p:cNvPr>
          <p:cNvSpPr txBox="1">
            <a:spLocks/>
          </p:cNvSpPr>
          <p:nvPr/>
        </p:nvSpPr>
        <p:spPr>
          <a:xfrm>
            <a:off x="6667144" y="1246039"/>
            <a:ext cx="5524855" cy="168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de-DE" sz="1900" dirty="0">
                <a:solidFill>
                  <a:srgbClr val="595959"/>
                </a:solidFill>
              </a:rPr>
              <a:t>Ein Finanzplan ist ein lebendiges Dokument, das regelmäßig aktualisiert werden muss. So nehmen Sie Anpassungen vor</a:t>
            </a:r>
            <a:r>
              <a:rPr lang="en-US" sz="1900" dirty="0">
                <a:solidFill>
                  <a:srgbClr val="595959"/>
                </a:solidFill>
              </a:rPr>
              <a:t>:</a:t>
            </a:r>
          </a:p>
          <a:p>
            <a:pPr marL="177800" indent="-177800">
              <a:buFont typeface="Arial" panose="020B0604020202020204" pitchFamily="34" charset="0"/>
              <a:buChar char="•"/>
            </a:pPr>
            <a:r>
              <a:rPr lang="de-DE" sz="1900" b="1" dirty="0">
                <a:solidFill>
                  <a:srgbClr val="595959"/>
                </a:solidFill>
              </a:rPr>
              <a:t>Vergleich von Ist- und Soll-Werten: </a:t>
            </a:r>
            <a:r>
              <a:rPr lang="de-DE" sz="1900" dirty="0">
                <a:solidFill>
                  <a:srgbClr val="595959"/>
                </a:solidFill>
              </a:rPr>
              <a:t>Überprüfen Sie regelmäßig Ihre Finanzberichte und vergleichen Sie tatsächliche Einnahmen und Ausgaben mit den Prognosen</a:t>
            </a:r>
            <a:r>
              <a:rPr lang="en-US" sz="1900" dirty="0">
                <a:solidFill>
                  <a:srgbClr val="595959"/>
                </a:solidFill>
              </a:rPr>
              <a:t>.</a:t>
            </a:r>
          </a:p>
          <a:p>
            <a:pPr marL="177800" indent="-177800">
              <a:buFont typeface="Arial" panose="020B0604020202020204" pitchFamily="34" charset="0"/>
              <a:buChar char="•"/>
            </a:pPr>
            <a:r>
              <a:rPr lang="de-DE" sz="1900" b="1" dirty="0">
                <a:solidFill>
                  <a:srgbClr val="595959"/>
                </a:solidFill>
              </a:rPr>
              <a:t>Abweichungen identifizieren: </a:t>
            </a:r>
            <a:r>
              <a:rPr lang="de-DE" sz="1900" dirty="0">
                <a:solidFill>
                  <a:srgbClr val="595959"/>
                </a:solidFill>
              </a:rPr>
              <a:t>Bestimmen Sie, ob Ihr Unternehmen in bestimmten Bereichen über- oder </a:t>
            </a:r>
            <a:r>
              <a:rPr lang="de-DE" sz="1900" dirty="0" err="1">
                <a:solidFill>
                  <a:srgbClr val="595959"/>
                </a:solidFill>
              </a:rPr>
              <a:t>unterperformt</a:t>
            </a:r>
            <a:endParaRPr lang="de-DE" sz="1900" dirty="0">
              <a:solidFill>
                <a:srgbClr val="595959"/>
              </a:solidFill>
            </a:endParaRPr>
          </a:p>
          <a:p>
            <a:pPr marL="177800" indent="-177800">
              <a:buFont typeface="Arial" panose="020B0604020202020204" pitchFamily="34" charset="0"/>
              <a:buChar char="•"/>
            </a:pPr>
            <a:r>
              <a:rPr lang="en-US" sz="1900" b="1" dirty="0" err="1">
                <a:solidFill>
                  <a:srgbClr val="595959"/>
                </a:solidFill>
              </a:rPr>
              <a:t>Maßnahmen</a:t>
            </a:r>
            <a:r>
              <a:rPr lang="en-US" sz="1900" b="1" dirty="0">
                <a:solidFill>
                  <a:srgbClr val="595959"/>
                </a:solidFill>
              </a:rPr>
              <a:t> </a:t>
            </a:r>
            <a:r>
              <a:rPr lang="en-US" sz="1900" b="1" dirty="0" err="1">
                <a:solidFill>
                  <a:srgbClr val="595959"/>
                </a:solidFill>
              </a:rPr>
              <a:t>ergreifen</a:t>
            </a:r>
            <a:r>
              <a:rPr lang="en-US" sz="1900" b="1" dirty="0">
                <a:solidFill>
                  <a:srgbClr val="595959"/>
                </a:solidFill>
              </a:rPr>
              <a:t>: </a:t>
            </a:r>
            <a:r>
              <a:rPr lang="de-DE" sz="1900" dirty="0">
                <a:solidFill>
                  <a:srgbClr val="595959"/>
                </a:solidFill>
              </a:rPr>
              <a:t>Liegen die Einnahmen unter den Erwartungen? Überdenken Sie Ihre Marketingstrategie. Sind die Kosten zu hoch? Suchen Sie nach Einsparmöglichkeiten</a:t>
            </a:r>
            <a:r>
              <a:rPr lang="en-US" sz="1900" dirty="0">
                <a:solidFill>
                  <a:srgbClr val="595959"/>
                </a:solidFill>
              </a:rPr>
              <a:t>.</a:t>
            </a:r>
          </a:p>
          <a:p>
            <a:pPr marL="177800" indent="-177800">
              <a:buFont typeface="Arial" panose="020B0604020202020204" pitchFamily="34" charset="0"/>
              <a:buChar char="•"/>
            </a:pPr>
            <a:r>
              <a:rPr lang="de-DE" sz="1900" b="1" dirty="0">
                <a:solidFill>
                  <a:srgbClr val="595959"/>
                </a:solidFill>
              </a:rPr>
              <a:t>Cashflow überprüfen: </a:t>
            </a:r>
            <a:r>
              <a:rPr lang="de-DE" sz="1900" dirty="0">
                <a:solidFill>
                  <a:srgbClr val="595959"/>
                </a:solidFill>
              </a:rPr>
              <a:t>Passen Sie Ihre Cashflow-Prognosen entsprechend der realen Geldströme an.</a:t>
            </a:r>
            <a:endParaRPr lang="en-GB" sz="1900" dirty="0">
              <a:solidFill>
                <a:srgbClr val="595959"/>
              </a:solidFill>
            </a:endParaRPr>
          </a:p>
        </p:txBody>
      </p:sp>
    </p:spTree>
    <p:extLst>
      <p:ext uri="{BB962C8B-B14F-4D97-AF65-F5344CB8AC3E}">
        <p14:creationId xmlns:p14="http://schemas.microsoft.com/office/powerpoint/2010/main" val="1947720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7110A-3C43-8D28-A742-32D4C859281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5231CF8-C6CE-F9DD-7E7B-04877B86E32A}"/>
              </a:ext>
            </a:extLst>
          </p:cNvPr>
          <p:cNvSpPr>
            <a:spLocks noGrp="1"/>
          </p:cNvSpPr>
          <p:nvPr>
            <p:ph type="body" sz="quarter" idx="18"/>
          </p:nvPr>
        </p:nvSpPr>
        <p:spPr>
          <a:xfrm>
            <a:off x="647373" y="1747830"/>
            <a:ext cx="10387270" cy="1681170"/>
          </a:xfrm>
        </p:spPr>
        <p:txBody>
          <a:bodyPr/>
          <a:lstStyle/>
          <a:p>
            <a:pPr marL="0" indent="0"/>
            <a:r>
              <a:rPr lang="de-DE" sz="2200" dirty="0"/>
              <a:t>Vermeiden Sie diese häufigen Fehler beim Erstellen Ihres Finanzplans</a:t>
            </a:r>
            <a:r>
              <a:rPr lang="en-US" sz="2200" dirty="0"/>
              <a:t>:</a:t>
            </a:r>
            <a:endParaRPr lang="de-DE" sz="2200" dirty="0"/>
          </a:p>
          <a:p>
            <a:pPr marL="180975" indent="-180975">
              <a:buFont typeface="Arial" panose="020B0604020202020204" pitchFamily="34" charset="0"/>
              <a:buChar char="•"/>
            </a:pPr>
            <a:r>
              <a:rPr lang="de-DE" sz="2200" b="1" dirty="0">
                <a:solidFill>
                  <a:srgbClr val="47B5C8"/>
                </a:solidFill>
              </a:rPr>
              <a:t>Übermäßig optimistische Prognosen: </a:t>
            </a:r>
            <a:r>
              <a:rPr lang="de-DE" sz="2200" dirty="0"/>
              <a:t>Seien Sie realistisch mit Ihren Verkaufserwartungen. Überbewertete Umsätze können zu schlechten Geschäftsentscheidungen führen.</a:t>
            </a:r>
          </a:p>
          <a:p>
            <a:pPr marL="180975" lvl="0" indent="-180975">
              <a:buFont typeface="Arial" panose="020B0604020202020204" pitchFamily="34" charset="0"/>
              <a:buChar char="•"/>
            </a:pPr>
            <a:r>
              <a:rPr lang="de-DE" sz="2200" b="1" dirty="0">
                <a:solidFill>
                  <a:srgbClr val="DE0A1D"/>
                </a:solidFill>
              </a:rPr>
              <a:t>Unterschätzung der Kosten: </a:t>
            </a:r>
            <a:r>
              <a:rPr lang="de-DE" sz="2200" dirty="0"/>
              <a:t>Seien Sie vorsichtig bei der Kostenkalkulation. Es ist besser, Ausgaben eher zu hoch als zu niedrig anzusetzen, um Liquiditätsengpässe zu vermeiden.</a:t>
            </a:r>
          </a:p>
          <a:p>
            <a:pPr marL="180975" indent="-180975">
              <a:buFont typeface="Arial" panose="020B0604020202020204" pitchFamily="34" charset="0"/>
              <a:buChar char="•"/>
            </a:pPr>
            <a:r>
              <a:rPr lang="de-DE" sz="2200" b="1" dirty="0">
                <a:solidFill>
                  <a:srgbClr val="F2A72C"/>
                </a:solidFill>
              </a:rPr>
              <a:t>Vernachlässigung regelmäßiger Überprüfungen: </a:t>
            </a:r>
            <a:r>
              <a:rPr lang="de-DE" sz="2200" dirty="0"/>
              <a:t>Ein Finanzplan ist kein einmaliges Dokument. Überprüfen und aktualisieren Sie ihn regelmäßig anhand der tatsächlichen Geschäftsentwicklung.</a:t>
            </a:r>
          </a:p>
          <a:p>
            <a:pPr marL="180975" indent="-180975">
              <a:buFont typeface="Arial" panose="020B0604020202020204" pitchFamily="34" charset="0"/>
              <a:buChar char="•"/>
            </a:pPr>
            <a:r>
              <a:rPr lang="de-DE" sz="2200" b="1" dirty="0">
                <a:solidFill>
                  <a:srgbClr val="086575"/>
                </a:solidFill>
              </a:rPr>
              <a:t>Fehlende Liquiditätsreserven: </a:t>
            </a:r>
            <a:r>
              <a:rPr lang="de-DE" sz="2200" dirty="0"/>
              <a:t>Unerwartete Ausgaben können jederzeit auftreten. Stellen Sie sicher, dass Sie finanzielle Rücklagen haben, um unvorhergesehene Kosten zu decken.</a:t>
            </a:r>
          </a:p>
          <a:p>
            <a:pPr marL="0" indent="0"/>
            <a:endParaRPr lang="de-DE" sz="2200" dirty="0"/>
          </a:p>
          <a:p>
            <a:pPr marL="0" lvl="0" indent="0"/>
            <a:endParaRPr lang="en-IE" sz="2200" b="1" dirty="0"/>
          </a:p>
          <a:p>
            <a:pPr marL="0" indent="0"/>
            <a:endParaRPr lang="de-DE" sz="2200" b="1" dirty="0"/>
          </a:p>
          <a:p>
            <a:pPr marL="0" indent="0"/>
            <a:endParaRPr lang="de-DE" sz="2200" dirty="0"/>
          </a:p>
          <a:p>
            <a:pPr marL="0" indent="0"/>
            <a:endParaRPr lang="en-GB" sz="2200" dirty="0"/>
          </a:p>
        </p:txBody>
      </p:sp>
      <p:sp>
        <p:nvSpPr>
          <p:cNvPr id="2" name="Freeform 1">
            <a:extLst>
              <a:ext uri="{FF2B5EF4-FFF2-40B4-BE49-F238E27FC236}">
                <a16:creationId xmlns:a16="http://schemas.microsoft.com/office/drawing/2014/main" id="{281B3F75-548A-CC51-60B2-6F171E1101FF}"/>
              </a:ext>
            </a:extLst>
          </p:cNvPr>
          <p:cNvSpPr/>
          <p:nvPr/>
        </p:nvSpPr>
        <p:spPr>
          <a:xfrm>
            <a:off x="-1" y="664464"/>
            <a:ext cx="982133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B5692BBD-C92E-7532-1510-DAFB12C483D1}"/>
              </a:ext>
            </a:extLst>
          </p:cNvPr>
          <p:cNvSpPr>
            <a:spLocks noGrp="1"/>
          </p:cNvSpPr>
          <p:nvPr>
            <p:ph type="body" sz="quarter" idx="16"/>
          </p:nvPr>
        </p:nvSpPr>
        <p:spPr>
          <a:xfrm>
            <a:off x="94389" y="768089"/>
            <a:ext cx="9632553" cy="803654"/>
          </a:xfrm>
        </p:spPr>
        <p:txBody>
          <a:bodyPr/>
          <a:lstStyle/>
          <a:p>
            <a:r>
              <a:rPr lang="de-DE" sz="3400" b="1" dirty="0">
                <a:solidFill>
                  <a:schemeClr val="bg1"/>
                </a:solidFill>
              </a:rPr>
              <a:t>Häufige Fehler in der Finanzplanung</a:t>
            </a:r>
          </a:p>
        </p:txBody>
      </p:sp>
    </p:spTree>
    <p:extLst>
      <p:ext uri="{BB962C8B-B14F-4D97-AF65-F5344CB8AC3E}">
        <p14:creationId xmlns:p14="http://schemas.microsoft.com/office/powerpoint/2010/main" val="33236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err="1">
                <a:solidFill>
                  <a:schemeClr val="bg1"/>
                </a:solidFill>
              </a:rPr>
              <a:t>Szenarioplanung</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188128" cy="1015663"/>
          </a:xfrm>
          <a:prstGeom prst="rect">
            <a:avLst/>
          </a:prstGeom>
          <a:noFill/>
        </p:spPr>
        <p:txBody>
          <a:bodyPr wrap="square">
            <a:spAutoFit/>
          </a:bodyPr>
          <a:lstStyle/>
          <a:p>
            <a:r>
              <a:rPr lang="de-DE" sz="2000" dirty="0" err="1">
                <a:solidFill>
                  <a:srgbClr val="20376B"/>
                </a:solidFill>
              </a:rPr>
              <a:t>Szenarioplanung</a:t>
            </a:r>
            <a:r>
              <a:rPr lang="de-DE" sz="2000" dirty="0">
                <a:solidFill>
                  <a:srgbClr val="20376B"/>
                </a:solidFill>
              </a:rPr>
              <a:t> hilft Ihnen, sich auf verschiedene finanzielle Entwicklungen vorzubereiten, indem Sie das beste, schlechteste und wahrscheinlichste Szenario für Ihr Unternehmen prognostizieren</a:t>
            </a:r>
            <a:endParaRPr lang="en-IE" sz="2000" dirty="0"/>
          </a:p>
        </p:txBody>
      </p:sp>
      <p:graphicFrame>
        <p:nvGraphicFramePr>
          <p:cNvPr id="3" name="Diagramm 2">
            <a:extLst>
              <a:ext uri="{FF2B5EF4-FFF2-40B4-BE49-F238E27FC236}">
                <a16:creationId xmlns:a16="http://schemas.microsoft.com/office/drawing/2014/main" id="{5838586B-37D5-D2D2-56C7-ABFB671276A9}"/>
              </a:ext>
            </a:extLst>
          </p:cNvPr>
          <p:cNvGraphicFramePr/>
          <p:nvPr>
            <p:extLst>
              <p:ext uri="{D42A27DB-BD31-4B8C-83A1-F6EECF244321}">
                <p14:modId xmlns:p14="http://schemas.microsoft.com/office/powerpoint/2010/main" val="1756400628"/>
              </p:ext>
            </p:extLst>
          </p:nvPr>
        </p:nvGraphicFramePr>
        <p:xfrm>
          <a:off x="677332" y="2510447"/>
          <a:ext cx="9906001" cy="3204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1370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B724AA9-D6DF-792B-EEA2-BDCAB55C6433}"/>
              </a:ext>
            </a:extLst>
          </p:cNvPr>
          <p:cNvSpPr>
            <a:spLocks noGrp="1"/>
          </p:cNvSpPr>
          <p:nvPr>
            <p:ph type="body" sz="quarter" idx="18"/>
          </p:nvPr>
        </p:nvSpPr>
        <p:spPr/>
        <p:txBody>
          <a:bodyPr/>
          <a:lstStyle/>
          <a:p>
            <a:endParaRPr lang="de-DE"/>
          </a:p>
        </p:txBody>
      </p:sp>
      <p:sp>
        <p:nvSpPr>
          <p:cNvPr id="3" name="Textplatzhalter 2">
            <a:extLst>
              <a:ext uri="{FF2B5EF4-FFF2-40B4-BE49-F238E27FC236}">
                <a16:creationId xmlns:a16="http://schemas.microsoft.com/office/drawing/2014/main" id="{D5DBECBB-7401-3B4A-49BA-1A3D53E7F52D}"/>
              </a:ext>
            </a:extLst>
          </p:cNvPr>
          <p:cNvSpPr>
            <a:spLocks noGrp="1"/>
          </p:cNvSpPr>
          <p:nvPr>
            <p:ph type="body" sz="quarter" idx="16"/>
          </p:nvPr>
        </p:nvSpPr>
        <p:spPr/>
        <p:txBody>
          <a:bodyPr/>
          <a:lstStyle/>
          <a:p>
            <a:r>
              <a:rPr lang="de-DE" dirty="0"/>
              <a:t>Beispiel für einen Finanzplan (1 Jahr)</a:t>
            </a:r>
          </a:p>
        </p:txBody>
      </p:sp>
      <p:graphicFrame>
        <p:nvGraphicFramePr>
          <p:cNvPr id="4" name="Tabelle 3">
            <a:extLst>
              <a:ext uri="{FF2B5EF4-FFF2-40B4-BE49-F238E27FC236}">
                <a16:creationId xmlns:a16="http://schemas.microsoft.com/office/drawing/2014/main" id="{5F411B2E-DE15-1385-64D6-C64A5CD591A3}"/>
              </a:ext>
            </a:extLst>
          </p:cNvPr>
          <p:cNvGraphicFramePr>
            <a:graphicFrameLocks noGrp="1"/>
          </p:cNvGraphicFramePr>
          <p:nvPr>
            <p:extLst>
              <p:ext uri="{D42A27DB-BD31-4B8C-83A1-F6EECF244321}">
                <p14:modId xmlns:p14="http://schemas.microsoft.com/office/powerpoint/2010/main" val="637267724"/>
              </p:ext>
            </p:extLst>
          </p:nvPr>
        </p:nvGraphicFramePr>
        <p:xfrm>
          <a:off x="537326" y="1699258"/>
          <a:ext cx="10856295" cy="4469328"/>
        </p:xfrm>
        <a:graphic>
          <a:graphicData uri="http://schemas.openxmlformats.org/drawingml/2006/table">
            <a:tbl>
              <a:tblPr firstRow="1" bandRow="1">
                <a:tableStyleId>{5C22544A-7EE6-4342-B048-85BDC9FD1C3A}</a:tableStyleId>
              </a:tblPr>
              <a:tblGrid>
                <a:gridCol w="2141150">
                  <a:extLst>
                    <a:ext uri="{9D8B030D-6E8A-4147-A177-3AD203B41FA5}">
                      <a16:colId xmlns:a16="http://schemas.microsoft.com/office/drawing/2014/main" val="2793802648"/>
                    </a:ext>
                  </a:extLst>
                </a:gridCol>
                <a:gridCol w="693201">
                  <a:extLst>
                    <a:ext uri="{9D8B030D-6E8A-4147-A177-3AD203B41FA5}">
                      <a16:colId xmlns:a16="http://schemas.microsoft.com/office/drawing/2014/main" val="2873209400"/>
                    </a:ext>
                  </a:extLst>
                </a:gridCol>
                <a:gridCol w="693201">
                  <a:extLst>
                    <a:ext uri="{9D8B030D-6E8A-4147-A177-3AD203B41FA5}">
                      <a16:colId xmlns:a16="http://schemas.microsoft.com/office/drawing/2014/main" val="3834439737"/>
                    </a:ext>
                  </a:extLst>
                </a:gridCol>
                <a:gridCol w="693201">
                  <a:extLst>
                    <a:ext uri="{9D8B030D-6E8A-4147-A177-3AD203B41FA5}">
                      <a16:colId xmlns:a16="http://schemas.microsoft.com/office/drawing/2014/main" val="1640375804"/>
                    </a:ext>
                  </a:extLst>
                </a:gridCol>
                <a:gridCol w="802525">
                  <a:extLst>
                    <a:ext uri="{9D8B030D-6E8A-4147-A177-3AD203B41FA5}">
                      <a16:colId xmlns:a16="http://schemas.microsoft.com/office/drawing/2014/main" val="57593198"/>
                    </a:ext>
                  </a:extLst>
                </a:gridCol>
                <a:gridCol w="1213102">
                  <a:extLst>
                    <a:ext uri="{9D8B030D-6E8A-4147-A177-3AD203B41FA5}">
                      <a16:colId xmlns:a16="http://schemas.microsoft.com/office/drawing/2014/main" val="2024712465"/>
                    </a:ext>
                  </a:extLst>
                </a:gridCol>
                <a:gridCol w="4619915">
                  <a:extLst>
                    <a:ext uri="{9D8B030D-6E8A-4147-A177-3AD203B41FA5}">
                      <a16:colId xmlns:a16="http://schemas.microsoft.com/office/drawing/2014/main" val="2452689295"/>
                    </a:ext>
                  </a:extLst>
                </a:gridCol>
              </a:tblGrid>
              <a:tr h="201757">
                <a:tc>
                  <a:txBody>
                    <a:bodyPr/>
                    <a:lstStyle/>
                    <a:p>
                      <a:pPr algn="ctr" fontAlgn="ctr"/>
                      <a:r>
                        <a:rPr lang="de-DE" sz="1100" b="1" i="0" u="none" strike="noStrike" dirty="0">
                          <a:solidFill>
                            <a:schemeClr val="bg2"/>
                          </a:solidFill>
                          <a:effectLst/>
                          <a:latin typeface="Aptos Narrow" panose="020B0004020202020204" pitchFamily="34" charset="0"/>
                        </a:rPr>
                        <a:t>Abschnitt</a:t>
                      </a:r>
                    </a:p>
                  </a:txBody>
                  <a:tcPr marL="4233" marR="4233" marT="4233" marB="0" anchor="ctr"/>
                </a:tc>
                <a:tc>
                  <a:txBody>
                    <a:bodyPr/>
                    <a:lstStyle/>
                    <a:p>
                      <a:pPr algn="ctr" fontAlgn="ctr"/>
                      <a:r>
                        <a:rPr lang="de-DE" sz="1100" b="1" i="0" u="none" strike="noStrike" dirty="0">
                          <a:solidFill>
                            <a:schemeClr val="bg2"/>
                          </a:solidFill>
                          <a:effectLst/>
                          <a:latin typeface="Aptos Narrow" panose="020B0004020202020204" pitchFamily="34" charset="0"/>
                        </a:rPr>
                        <a:t>Q1</a:t>
                      </a:r>
                    </a:p>
                  </a:txBody>
                  <a:tcPr marL="4233" marR="4233" marT="4233" marB="0" anchor="ctr"/>
                </a:tc>
                <a:tc>
                  <a:txBody>
                    <a:bodyPr/>
                    <a:lstStyle/>
                    <a:p>
                      <a:pPr algn="ctr" fontAlgn="ctr"/>
                      <a:r>
                        <a:rPr lang="de-DE" sz="1100" b="1" i="0" u="none" strike="noStrike" dirty="0">
                          <a:solidFill>
                            <a:schemeClr val="bg2"/>
                          </a:solidFill>
                          <a:effectLst/>
                          <a:latin typeface="Aptos Narrow" panose="020B0004020202020204" pitchFamily="34" charset="0"/>
                        </a:rPr>
                        <a:t>Q2</a:t>
                      </a:r>
                    </a:p>
                  </a:txBody>
                  <a:tcPr marL="4233" marR="4233" marT="4233" marB="0" anchor="ctr"/>
                </a:tc>
                <a:tc>
                  <a:txBody>
                    <a:bodyPr/>
                    <a:lstStyle/>
                    <a:p>
                      <a:pPr algn="ctr" fontAlgn="ctr"/>
                      <a:r>
                        <a:rPr lang="de-DE" sz="1100" b="1" i="0" u="none" strike="noStrike">
                          <a:solidFill>
                            <a:schemeClr val="bg2"/>
                          </a:solidFill>
                          <a:effectLst/>
                          <a:latin typeface="Aptos Narrow" panose="020B0004020202020204" pitchFamily="34" charset="0"/>
                        </a:rPr>
                        <a:t>Q3</a:t>
                      </a:r>
                    </a:p>
                  </a:txBody>
                  <a:tcPr marL="4233" marR="4233" marT="4233" marB="0" anchor="ctr"/>
                </a:tc>
                <a:tc>
                  <a:txBody>
                    <a:bodyPr/>
                    <a:lstStyle/>
                    <a:p>
                      <a:pPr algn="ctr" fontAlgn="ctr"/>
                      <a:r>
                        <a:rPr lang="de-DE" sz="1100" b="1" i="0" u="none" strike="noStrike" dirty="0">
                          <a:solidFill>
                            <a:schemeClr val="bg2"/>
                          </a:solidFill>
                          <a:effectLst/>
                          <a:latin typeface="Aptos Narrow" panose="020B0004020202020204" pitchFamily="34" charset="0"/>
                        </a:rPr>
                        <a:t>Q4</a:t>
                      </a:r>
                    </a:p>
                  </a:txBody>
                  <a:tcPr marL="4233" marR="4233" marT="4233" marB="0" anchor="ctr"/>
                </a:tc>
                <a:tc>
                  <a:txBody>
                    <a:bodyPr/>
                    <a:lstStyle/>
                    <a:p>
                      <a:pPr algn="ctr" fontAlgn="ctr"/>
                      <a:r>
                        <a:rPr lang="de-DE" sz="1100" b="1" i="0" u="none" strike="noStrike" dirty="0">
                          <a:solidFill>
                            <a:schemeClr val="bg2"/>
                          </a:solidFill>
                          <a:effectLst/>
                          <a:latin typeface="Aptos Narrow" panose="020B0004020202020204" pitchFamily="34" charset="0"/>
                        </a:rPr>
                        <a:t>Gesamt (Jahr 1)</a:t>
                      </a:r>
                    </a:p>
                  </a:txBody>
                  <a:tcPr marL="4233" marR="4233" marT="4233" marB="0" anchor="ctr"/>
                </a:tc>
                <a:tc>
                  <a:txBody>
                    <a:bodyPr/>
                    <a:lstStyle/>
                    <a:p>
                      <a:pPr algn="ctr" fontAlgn="ctr"/>
                      <a:r>
                        <a:rPr lang="de-DE" sz="1100" b="1" i="0" u="none" strike="noStrike" dirty="0">
                          <a:solidFill>
                            <a:schemeClr val="bg2"/>
                          </a:solidFill>
                          <a:effectLst/>
                          <a:latin typeface="Aptos Narrow" panose="020B0004020202020204" pitchFamily="34" charset="0"/>
                        </a:rPr>
                        <a:t>Annahmen</a:t>
                      </a:r>
                    </a:p>
                  </a:txBody>
                  <a:tcPr marL="4233" marR="4233" marT="4233" marB="0" anchor="ctr"/>
                </a:tc>
                <a:extLst>
                  <a:ext uri="{0D108BD9-81ED-4DB2-BD59-A6C34878D82A}">
                    <a16:rowId xmlns:a16="http://schemas.microsoft.com/office/drawing/2014/main" val="3720040665"/>
                  </a:ext>
                </a:extLst>
              </a:tr>
              <a:tr h="201757">
                <a:tc>
                  <a:txBody>
                    <a:bodyPr/>
                    <a:lstStyle/>
                    <a:p>
                      <a:pPr algn="l" fontAlgn="ctr"/>
                      <a:r>
                        <a:rPr lang="de-DE" sz="1100" b="1" i="0" u="none" strike="noStrike" dirty="0">
                          <a:solidFill>
                            <a:srgbClr val="000000"/>
                          </a:solidFill>
                          <a:effectLst/>
                          <a:latin typeface="Aptos Narrow" panose="020B0004020202020204" pitchFamily="34" charset="0"/>
                        </a:rPr>
                        <a:t>Umsatz</a:t>
                      </a:r>
                    </a:p>
                  </a:txBody>
                  <a:tcPr marL="4233" marR="4233" marT="4233" marB="0" anchor="ctr"/>
                </a:tc>
                <a:tc>
                  <a:txBody>
                    <a:bodyPr/>
                    <a:lstStyle/>
                    <a:p>
                      <a:pPr algn="l" fontAlgn="ctr"/>
                      <a:endParaRPr lang="de-DE" sz="1100" b="0" i="0" u="none" strike="noStrike">
                        <a:solidFill>
                          <a:srgbClr val="000000"/>
                        </a:solidFill>
                        <a:effectLst/>
                        <a:latin typeface="Aptos Narrow" panose="020B0004020202020204" pitchFamily="34" charset="0"/>
                      </a:endParaRPr>
                    </a:p>
                  </a:txBody>
                  <a:tcPr marL="4233" marR="4233" marT="4233" marB="0" anchor="ctr"/>
                </a:tc>
                <a:tc>
                  <a:txBody>
                    <a:bodyPr/>
                    <a:lstStyle/>
                    <a:p>
                      <a:pPr algn="l" fontAlgn="ctr"/>
                      <a:endParaRPr lang="de-DE" sz="1100" b="0" i="0" u="none" strike="noStrike">
                        <a:solidFill>
                          <a:srgbClr val="000000"/>
                        </a:solidFill>
                        <a:effectLst/>
                        <a:latin typeface="Aptos Narrow" panose="020B0004020202020204" pitchFamily="34" charset="0"/>
                      </a:endParaRPr>
                    </a:p>
                  </a:txBody>
                  <a:tcPr marL="4233" marR="4233" marT="4233" marB="0" anchor="ctr"/>
                </a:tc>
                <a:tc>
                  <a:txBody>
                    <a:bodyPr/>
                    <a:lstStyle/>
                    <a:p>
                      <a:pPr algn="l" fontAlgn="ctr"/>
                      <a:endParaRPr lang="de-DE" sz="1100" b="0" i="0" u="none" strike="noStrike" dirty="0">
                        <a:solidFill>
                          <a:srgbClr val="000000"/>
                        </a:solidFill>
                        <a:effectLst/>
                        <a:latin typeface="Aptos Narrow" panose="020B0004020202020204" pitchFamily="34" charset="0"/>
                      </a:endParaRPr>
                    </a:p>
                  </a:txBody>
                  <a:tcPr marL="4233" marR="4233" marT="4233" marB="0" anchor="ctr"/>
                </a:tc>
                <a:tc>
                  <a:txBody>
                    <a:bodyPr/>
                    <a:lstStyle/>
                    <a:p>
                      <a:pPr algn="l" fontAlgn="ctr"/>
                      <a:endParaRPr lang="de-DE" sz="1100" b="0" i="0" u="none" strike="noStrike" dirty="0">
                        <a:solidFill>
                          <a:srgbClr val="000000"/>
                        </a:solidFill>
                        <a:effectLst/>
                        <a:latin typeface="Aptos Narrow" panose="020B0004020202020204" pitchFamily="34" charset="0"/>
                      </a:endParaRPr>
                    </a:p>
                  </a:txBody>
                  <a:tcPr marL="4233" marR="4233" marT="4233" marB="0" anchor="ctr"/>
                </a:tc>
                <a:tc>
                  <a:txBody>
                    <a:bodyPr/>
                    <a:lstStyle/>
                    <a:p>
                      <a:pPr algn="l" fontAlgn="ctr"/>
                      <a:endParaRPr lang="de-DE" sz="1100" b="0" i="0" u="none" strike="noStrike" dirty="0">
                        <a:solidFill>
                          <a:srgbClr val="000000"/>
                        </a:solidFill>
                        <a:effectLst/>
                        <a:latin typeface="Aptos Narrow" panose="020B0004020202020204" pitchFamily="34" charset="0"/>
                      </a:endParaRPr>
                    </a:p>
                  </a:txBody>
                  <a:tcPr marL="4233" marR="4233" marT="4233" marB="0" anchor="ctr"/>
                </a:tc>
                <a:tc>
                  <a:txBody>
                    <a:bodyPr/>
                    <a:lstStyle/>
                    <a:p>
                      <a:pPr algn="l" fontAlgn="ctr"/>
                      <a:endParaRPr lang="de-DE" sz="1100" b="0" i="0" u="none" strike="noStrike" dirty="0">
                        <a:solidFill>
                          <a:srgbClr val="000000"/>
                        </a:solidFill>
                        <a:effectLst/>
                        <a:latin typeface="Aptos Narrow" panose="020B0004020202020204" pitchFamily="34" charset="0"/>
                      </a:endParaRPr>
                    </a:p>
                  </a:txBody>
                  <a:tcPr marL="4233" marR="4233" marT="4233" marB="0" anchor="ctr"/>
                </a:tc>
                <a:extLst>
                  <a:ext uri="{0D108BD9-81ED-4DB2-BD59-A6C34878D82A}">
                    <a16:rowId xmlns:a16="http://schemas.microsoft.com/office/drawing/2014/main" val="2118982237"/>
                  </a:ext>
                </a:extLst>
              </a:tr>
              <a:tr h="395406">
                <a:tc>
                  <a:txBody>
                    <a:bodyPr/>
                    <a:lstStyle/>
                    <a:p>
                      <a:pPr algn="l" fontAlgn="ctr"/>
                      <a:r>
                        <a:rPr lang="de-DE" sz="1100" b="0" i="0" u="none" strike="noStrike" dirty="0">
                          <a:solidFill>
                            <a:srgbClr val="000000"/>
                          </a:solidFill>
                          <a:effectLst/>
                          <a:latin typeface="Aptos Narrow" panose="020B0004020202020204" pitchFamily="34" charset="0"/>
                        </a:rPr>
                        <a:t>Verkäufe</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€ 50,00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€ 55,00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€ 60,00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€ 70,00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€ 235,00</a:t>
                      </a:r>
                    </a:p>
                  </a:txBody>
                  <a:tcPr marL="4233" marR="4233" marT="4233" marB="0" anchor="ctr">
                    <a:solidFill>
                      <a:schemeClr val="bg1">
                        <a:lumMod val="95000"/>
                      </a:schemeClr>
                    </a:solidFill>
                  </a:tcPr>
                </a:tc>
                <a:tc>
                  <a:txBody>
                    <a:bodyPr/>
                    <a:lstStyle/>
                    <a:p>
                      <a:pPr algn="l" fontAlgn="ctr"/>
                      <a:r>
                        <a:rPr lang="de-DE" sz="1100" b="0" i="0" u="none" strike="noStrike" dirty="0">
                          <a:solidFill>
                            <a:srgbClr val="000000"/>
                          </a:solidFill>
                          <a:effectLst/>
                          <a:latin typeface="Aptos Narrow" panose="020B0004020202020204" pitchFamily="34" charset="0"/>
                        </a:rPr>
                        <a:t>Der Umsatz steigt pro Quartal durch verstärkte Marketingmaßnahmen und erhöhte Nachfrage in Q4 (Weihnachtsgeschäft).</a:t>
                      </a:r>
                      <a:endParaRPr lang="en-US" sz="1100" b="0" i="0" u="none" strike="noStrike" dirty="0">
                        <a:solidFill>
                          <a:srgbClr val="000000"/>
                        </a:solidFill>
                        <a:effectLst/>
                        <a:latin typeface="Aptos Narrow" panose="020B0004020202020204" pitchFamily="34" charset="0"/>
                      </a:endParaRPr>
                    </a:p>
                  </a:txBody>
                  <a:tcPr marL="4233" marR="4233" marT="4233" marB="0" anchor="ctr">
                    <a:solidFill>
                      <a:schemeClr val="bg1">
                        <a:lumMod val="95000"/>
                      </a:schemeClr>
                    </a:solidFill>
                  </a:tcPr>
                </a:tc>
                <a:extLst>
                  <a:ext uri="{0D108BD9-81ED-4DB2-BD59-A6C34878D82A}">
                    <a16:rowId xmlns:a16="http://schemas.microsoft.com/office/drawing/2014/main" val="3878014004"/>
                  </a:ext>
                </a:extLst>
              </a:tr>
              <a:tr h="201757">
                <a:tc>
                  <a:txBody>
                    <a:bodyPr/>
                    <a:lstStyle/>
                    <a:p>
                      <a:pPr algn="l" fontAlgn="ctr"/>
                      <a:r>
                        <a:rPr lang="de-DE" sz="1100" b="0" i="0" u="none" strike="noStrike" dirty="0">
                          <a:solidFill>
                            <a:srgbClr val="000000"/>
                          </a:solidFill>
                          <a:effectLst/>
                          <a:latin typeface="Aptos Narrow" panose="020B0004020202020204" pitchFamily="34" charset="0"/>
                        </a:rPr>
                        <a:t>Dienstleistungen</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€ 15,00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€ 20,00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€ 18,00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€ 25,00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€ 78,00</a:t>
                      </a:r>
                    </a:p>
                  </a:txBody>
                  <a:tcPr marL="4233" marR="4233" marT="4233" marB="0" anchor="ctr">
                    <a:solidFill>
                      <a:schemeClr val="bg1">
                        <a:lumMod val="95000"/>
                      </a:schemeClr>
                    </a:solidFill>
                  </a:tcPr>
                </a:tc>
                <a:tc>
                  <a:txBody>
                    <a:bodyPr/>
                    <a:lstStyle/>
                    <a:p>
                      <a:pPr algn="l" fontAlgn="ctr"/>
                      <a:r>
                        <a:rPr lang="de-DE" sz="1100" b="0" i="0" u="none" strike="noStrike" dirty="0">
                          <a:solidFill>
                            <a:srgbClr val="000000"/>
                          </a:solidFill>
                          <a:effectLst/>
                          <a:latin typeface="Aptos Narrow" panose="020B0004020202020204" pitchFamily="34" charset="0"/>
                        </a:rPr>
                        <a:t>Serviceverträge schwanken leicht, mit einem Anstieg in Q4 durch neue Serviceangebote.</a:t>
                      </a:r>
                      <a:endParaRPr lang="en-US" sz="1100" b="0" i="0" u="none" strike="noStrike" dirty="0">
                        <a:solidFill>
                          <a:srgbClr val="000000"/>
                        </a:solidFill>
                        <a:effectLst/>
                        <a:latin typeface="Aptos Narrow" panose="020B0004020202020204" pitchFamily="34" charset="0"/>
                      </a:endParaRPr>
                    </a:p>
                  </a:txBody>
                  <a:tcPr marL="4233" marR="4233" marT="4233" marB="0" anchor="ctr">
                    <a:solidFill>
                      <a:schemeClr val="bg1">
                        <a:lumMod val="95000"/>
                      </a:schemeClr>
                    </a:solidFill>
                  </a:tcPr>
                </a:tc>
                <a:extLst>
                  <a:ext uri="{0D108BD9-81ED-4DB2-BD59-A6C34878D82A}">
                    <a16:rowId xmlns:a16="http://schemas.microsoft.com/office/drawing/2014/main" val="3871846492"/>
                  </a:ext>
                </a:extLst>
              </a:tr>
              <a:tr h="395406">
                <a:tc>
                  <a:txBody>
                    <a:bodyPr/>
                    <a:lstStyle/>
                    <a:p>
                      <a:pPr algn="l" fontAlgn="ctr"/>
                      <a:r>
                        <a:rPr lang="de-DE" sz="1100" b="0" i="0" u="none" strike="noStrike" dirty="0">
                          <a:solidFill>
                            <a:srgbClr val="000000"/>
                          </a:solidFill>
                          <a:effectLst/>
                          <a:latin typeface="Aptos Narrow" panose="020B0004020202020204" pitchFamily="34" charset="0"/>
                        </a:rPr>
                        <a:t>Sonstige Einnahmen</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€ 5,00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€ 3,00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€ 4,00</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€ 6,00</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€ 18,00</a:t>
                      </a:r>
                    </a:p>
                  </a:txBody>
                  <a:tcPr marL="4233" marR="4233" marT="4233" marB="0" anchor="ctr">
                    <a:solidFill>
                      <a:schemeClr val="bg1">
                        <a:lumMod val="95000"/>
                      </a:schemeClr>
                    </a:solidFill>
                  </a:tcPr>
                </a:tc>
                <a:tc>
                  <a:txBody>
                    <a:bodyPr/>
                    <a:lstStyle/>
                    <a:p>
                      <a:pPr algn="l" fontAlgn="ctr"/>
                      <a:r>
                        <a:rPr lang="de-DE" sz="1100" b="0" i="0" u="none" strike="noStrike" dirty="0">
                          <a:solidFill>
                            <a:srgbClr val="000000"/>
                          </a:solidFill>
                          <a:effectLst/>
                          <a:latin typeface="Aptos Narrow" panose="020B0004020202020204" pitchFamily="34" charset="0"/>
                        </a:rPr>
                        <a:t>Beinhaltet einmalige Beratungsgebühren und sonstige Projekteinnahmen, abhängig von den Kundenanforderungen.</a:t>
                      </a:r>
                      <a:endParaRPr lang="en-US" sz="1100" b="0" i="0" u="none" strike="noStrike" dirty="0">
                        <a:solidFill>
                          <a:srgbClr val="000000"/>
                        </a:solidFill>
                        <a:effectLst/>
                        <a:latin typeface="Aptos Narrow" panose="020B0004020202020204" pitchFamily="34" charset="0"/>
                      </a:endParaRPr>
                    </a:p>
                  </a:txBody>
                  <a:tcPr marL="4233" marR="4233" marT="4233" marB="0" anchor="ctr">
                    <a:solidFill>
                      <a:schemeClr val="bg1">
                        <a:lumMod val="95000"/>
                      </a:schemeClr>
                    </a:solidFill>
                  </a:tcPr>
                </a:tc>
                <a:extLst>
                  <a:ext uri="{0D108BD9-81ED-4DB2-BD59-A6C34878D82A}">
                    <a16:rowId xmlns:a16="http://schemas.microsoft.com/office/drawing/2014/main" val="1275952810"/>
                  </a:ext>
                </a:extLst>
              </a:tr>
              <a:tr h="199216">
                <a:tc>
                  <a:txBody>
                    <a:bodyPr/>
                    <a:lstStyle/>
                    <a:p>
                      <a:pPr algn="l" fontAlgn="ctr"/>
                      <a:r>
                        <a:rPr lang="de-DE" sz="1100" b="1" i="0" u="none" strike="noStrike" dirty="0">
                          <a:solidFill>
                            <a:srgbClr val="000000"/>
                          </a:solidFill>
                          <a:effectLst/>
                          <a:latin typeface="Aptos Narrow" panose="020B0004020202020204" pitchFamily="34" charset="0"/>
                        </a:rPr>
                        <a:t>Gesamteinnahmen</a:t>
                      </a:r>
                    </a:p>
                  </a:txBody>
                  <a:tcPr marL="4233" marR="4233" marT="4233" marB="0" anchor="ctr">
                    <a:solidFill>
                      <a:schemeClr val="bg1">
                        <a:lumMod val="75000"/>
                      </a:schemeClr>
                    </a:solidFill>
                  </a:tcPr>
                </a:tc>
                <a:tc>
                  <a:txBody>
                    <a:bodyPr/>
                    <a:lstStyle/>
                    <a:p>
                      <a:pPr algn="r" fontAlgn="ctr"/>
                      <a:r>
                        <a:rPr lang="de-DE" sz="1100" b="1" i="0" u="none" strike="noStrike">
                          <a:solidFill>
                            <a:srgbClr val="000000"/>
                          </a:solidFill>
                          <a:effectLst/>
                          <a:latin typeface="Aptos Narrow" panose="020B0004020202020204" pitchFamily="34" charset="0"/>
                        </a:rPr>
                        <a:t>€ 70,00</a:t>
                      </a:r>
                    </a:p>
                  </a:txBody>
                  <a:tcPr marL="4233" marR="4233" marT="4233" marB="0" anchor="ctr">
                    <a:solidFill>
                      <a:schemeClr val="bg1">
                        <a:lumMod val="75000"/>
                      </a:schemeClr>
                    </a:solidFill>
                  </a:tcPr>
                </a:tc>
                <a:tc>
                  <a:txBody>
                    <a:bodyPr/>
                    <a:lstStyle/>
                    <a:p>
                      <a:pPr algn="r" fontAlgn="ctr"/>
                      <a:r>
                        <a:rPr lang="de-DE" sz="1100" b="1" i="0" u="none" strike="noStrike" dirty="0">
                          <a:solidFill>
                            <a:srgbClr val="000000"/>
                          </a:solidFill>
                          <a:effectLst/>
                          <a:latin typeface="Aptos Narrow" panose="020B0004020202020204" pitchFamily="34" charset="0"/>
                        </a:rPr>
                        <a:t>€ 78,00</a:t>
                      </a:r>
                    </a:p>
                  </a:txBody>
                  <a:tcPr marL="4233" marR="4233" marT="4233" marB="0" anchor="ctr">
                    <a:solidFill>
                      <a:schemeClr val="bg1">
                        <a:lumMod val="75000"/>
                      </a:schemeClr>
                    </a:solidFill>
                  </a:tcPr>
                </a:tc>
                <a:tc>
                  <a:txBody>
                    <a:bodyPr/>
                    <a:lstStyle/>
                    <a:p>
                      <a:pPr algn="r" fontAlgn="ctr"/>
                      <a:r>
                        <a:rPr lang="de-DE" sz="1100" b="1" i="0" u="none" strike="noStrike" dirty="0">
                          <a:solidFill>
                            <a:srgbClr val="000000"/>
                          </a:solidFill>
                          <a:effectLst/>
                          <a:latin typeface="Aptos Narrow" panose="020B0004020202020204" pitchFamily="34" charset="0"/>
                        </a:rPr>
                        <a:t>€ 82,00</a:t>
                      </a:r>
                    </a:p>
                  </a:txBody>
                  <a:tcPr marL="4233" marR="4233" marT="4233" marB="0" anchor="ctr">
                    <a:solidFill>
                      <a:schemeClr val="bg1">
                        <a:lumMod val="75000"/>
                      </a:schemeClr>
                    </a:solidFill>
                  </a:tcPr>
                </a:tc>
                <a:tc>
                  <a:txBody>
                    <a:bodyPr/>
                    <a:lstStyle/>
                    <a:p>
                      <a:pPr algn="r" fontAlgn="ctr"/>
                      <a:r>
                        <a:rPr lang="de-DE" sz="1100" b="1" i="0" u="none" strike="noStrike">
                          <a:solidFill>
                            <a:srgbClr val="000000"/>
                          </a:solidFill>
                          <a:effectLst/>
                          <a:latin typeface="Aptos Narrow" panose="020B0004020202020204" pitchFamily="34" charset="0"/>
                        </a:rPr>
                        <a:t>€ 101,00</a:t>
                      </a:r>
                    </a:p>
                  </a:txBody>
                  <a:tcPr marL="4233" marR="4233" marT="4233" marB="0" anchor="ctr">
                    <a:solidFill>
                      <a:schemeClr val="bg1">
                        <a:lumMod val="75000"/>
                      </a:schemeClr>
                    </a:solidFill>
                  </a:tcPr>
                </a:tc>
                <a:tc>
                  <a:txBody>
                    <a:bodyPr/>
                    <a:lstStyle/>
                    <a:p>
                      <a:pPr algn="r" fontAlgn="ctr"/>
                      <a:r>
                        <a:rPr lang="de-DE" sz="1100" b="1" i="0" u="none" strike="noStrike">
                          <a:solidFill>
                            <a:srgbClr val="000000"/>
                          </a:solidFill>
                          <a:effectLst/>
                          <a:latin typeface="Aptos Narrow" panose="020B0004020202020204" pitchFamily="34" charset="0"/>
                        </a:rPr>
                        <a:t>€ 331,00</a:t>
                      </a:r>
                    </a:p>
                  </a:txBody>
                  <a:tcPr marL="4233" marR="4233" marT="4233" marB="0" anchor="ctr">
                    <a:solidFill>
                      <a:schemeClr val="bg1">
                        <a:lumMod val="75000"/>
                      </a:schemeClr>
                    </a:solidFill>
                  </a:tcPr>
                </a:tc>
                <a:tc>
                  <a:txBody>
                    <a:bodyPr/>
                    <a:lstStyle/>
                    <a:p>
                      <a:pPr algn="l" fontAlgn="ctr"/>
                      <a:endParaRPr lang="de-DE" sz="1100" b="0" i="0" u="none" strike="noStrike" dirty="0">
                        <a:solidFill>
                          <a:srgbClr val="000000"/>
                        </a:solidFill>
                        <a:effectLst/>
                        <a:latin typeface="Aptos Narrow" panose="020B0004020202020204" pitchFamily="34" charset="0"/>
                      </a:endParaRPr>
                    </a:p>
                  </a:txBody>
                  <a:tcPr marL="4233" marR="4233" marT="4233" marB="0" anchor="ctr">
                    <a:solidFill>
                      <a:schemeClr val="bg1">
                        <a:lumMod val="75000"/>
                      </a:schemeClr>
                    </a:solidFill>
                  </a:tcPr>
                </a:tc>
                <a:extLst>
                  <a:ext uri="{0D108BD9-81ED-4DB2-BD59-A6C34878D82A}">
                    <a16:rowId xmlns:a16="http://schemas.microsoft.com/office/drawing/2014/main" val="1631733838"/>
                  </a:ext>
                </a:extLst>
              </a:tr>
              <a:tr h="201757">
                <a:tc>
                  <a:txBody>
                    <a:bodyPr/>
                    <a:lstStyle/>
                    <a:p>
                      <a:pPr marL="0" algn="l" defTabSz="914400" rtl="0" eaLnBrk="1" fontAlgn="ctr" latinLnBrk="0" hangingPunct="1"/>
                      <a:r>
                        <a:rPr lang="de-DE" sz="1100" b="1" i="0" u="none" strike="noStrike" kern="1200" dirty="0">
                          <a:solidFill>
                            <a:srgbClr val="000000"/>
                          </a:solidFill>
                          <a:effectLst/>
                          <a:latin typeface="Aptos Narrow" panose="020B0004020202020204" pitchFamily="34" charset="0"/>
                          <a:ea typeface="+mn-ea"/>
                          <a:cs typeface="+mn-cs"/>
                        </a:rPr>
                        <a:t>Ausgaben</a:t>
                      </a:r>
                    </a:p>
                  </a:txBody>
                  <a:tcPr marL="4233" marR="4233" marT="4233" marB="0" anchor="ctr"/>
                </a:tc>
                <a:tc>
                  <a:txBody>
                    <a:bodyPr/>
                    <a:lstStyle/>
                    <a:p>
                      <a:pPr marL="0" algn="l" defTabSz="914400" rtl="0" eaLnBrk="1" fontAlgn="ctr" latinLnBrk="0" hangingPunct="1"/>
                      <a:endParaRPr lang="de-DE" sz="1100" b="1" i="0" u="none" strike="noStrike" kern="1200" dirty="0">
                        <a:solidFill>
                          <a:srgbClr val="000000"/>
                        </a:solidFill>
                        <a:effectLst/>
                        <a:latin typeface="Aptos Narrow" panose="020B0004020202020204" pitchFamily="34" charset="0"/>
                        <a:ea typeface="+mn-ea"/>
                        <a:cs typeface="+mn-cs"/>
                      </a:endParaRPr>
                    </a:p>
                  </a:txBody>
                  <a:tcPr marL="4233" marR="4233" marT="4233" marB="0" anchor="ctr"/>
                </a:tc>
                <a:tc>
                  <a:txBody>
                    <a:bodyPr/>
                    <a:lstStyle/>
                    <a:p>
                      <a:pPr marL="0" algn="l" defTabSz="914400" rtl="0" eaLnBrk="1" fontAlgn="ctr" latinLnBrk="0" hangingPunct="1"/>
                      <a:endParaRPr lang="de-DE" sz="1100" b="1" i="0" u="none" strike="noStrike" kern="1200">
                        <a:solidFill>
                          <a:srgbClr val="000000"/>
                        </a:solidFill>
                        <a:effectLst/>
                        <a:latin typeface="Aptos Narrow" panose="020B0004020202020204" pitchFamily="34" charset="0"/>
                        <a:ea typeface="+mn-ea"/>
                        <a:cs typeface="+mn-cs"/>
                      </a:endParaRPr>
                    </a:p>
                  </a:txBody>
                  <a:tcPr marL="4233" marR="4233" marT="4233" marB="0" anchor="ctr"/>
                </a:tc>
                <a:tc>
                  <a:txBody>
                    <a:bodyPr/>
                    <a:lstStyle/>
                    <a:p>
                      <a:pPr marL="0" algn="l" defTabSz="914400" rtl="0" eaLnBrk="1" fontAlgn="ctr" latinLnBrk="0" hangingPunct="1"/>
                      <a:endParaRPr lang="de-DE" sz="1100" b="1" i="0" u="none" strike="noStrike" kern="1200">
                        <a:solidFill>
                          <a:srgbClr val="000000"/>
                        </a:solidFill>
                        <a:effectLst/>
                        <a:latin typeface="Aptos Narrow" panose="020B0004020202020204" pitchFamily="34" charset="0"/>
                        <a:ea typeface="+mn-ea"/>
                        <a:cs typeface="+mn-cs"/>
                      </a:endParaRPr>
                    </a:p>
                  </a:txBody>
                  <a:tcPr marL="4233" marR="4233" marT="4233" marB="0" anchor="ctr"/>
                </a:tc>
                <a:tc>
                  <a:txBody>
                    <a:bodyPr/>
                    <a:lstStyle/>
                    <a:p>
                      <a:pPr marL="0" algn="l" defTabSz="914400" rtl="0" eaLnBrk="1" fontAlgn="ctr" latinLnBrk="0" hangingPunct="1"/>
                      <a:endParaRPr lang="de-DE" sz="1100" b="1" i="0" u="none" strike="noStrike" kern="1200">
                        <a:solidFill>
                          <a:srgbClr val="000000"/>
                        </a:solidFill>
                        <a:effectLst/>
                        <a:latin typeface="Aptos Narrow" panose="020B0004020202020204" pitchFamily="34" charset="0"/>
                        <a:ea typeface="+mn-ea"/>
                        <a:cs typeface="+mn-cs"/>
                      </a:endParaRPr>
                    </a:p>
                  </a:txBody>
                  <a:tcPr marL="4233" marR="4233" marT="4233" marB="0" anchor="ctr"/>
                </a:tc>
                <a:tc>
                  <a:txBody>
                    <a:bodyPr/>
                    <a:lstStyle/>
                    <a:p>
                      <a:pPr marL="0" algn="l" defTabSz="914400" rtl="0" eaLnBrk="1" fontAlgn="ctr" latinLnBrk="0" hangingPunct="1"/>
                      <a:endParaRPr lang="de-DE" sz="1100" b="1" i="0" u="none" strike="noStrike" kern="1200" dirty="0">
                        <a:solidFill>
                          <a:srgbClr val="000000"/>
                        </a:solidFill>
                        <a:effectLst/>
                        <a:latin typeface="Aptos Narrow" panose="020B0004020202020204" pitchFamily="34" charset="0"/>
                        <a:ea typeface="+mn-ea"/>
                        <a:cs typeface="+mn-cs"/>
                      </a:endParaRPr>
                    </a:p>
                  </a:txBody>
                  <a:tcPr marL="4233" marR="4233" marT="4233" marB="0" anchor="ctr"/>
                </a:tc>
                <a:tc>
                  <a:txBody>
                    <a:bodyPr/>
                    <a:lstStyle/>
                    <a:p>
                      <a:pPr marL="0" algn="l" defTabSz="914400" rtl="0" eaLnBrk="1" fontAlgn="ctr" latinLnBrk="0" hangingPunct="1"/>
                      <a:endParaRPr lang="de-DE" sz="1100" b="1" i="0" u="none" strike="noStrike" kern="1200" dirty="0">
                        <a:solidFill>
                          <a:srgbClr val="000000"/>
                        </a:solidFill>
                        <a:effectLst/>
                        <a:latin typeface="Aptos Narrow" panose="020B0004020202020204" pitchFamily="34" charset="0"/>
                        <a:ea typeface="+mn-ea"/>
                        <a:cs typeface="+mn-cs"/>
                      </a:endParaRPr>
                    </a:p>
                  </a:txBody>
                  <a:tcPr marL="4233" marR="4233" marT="4233" marB="0" anchor="ctr"/>
                </a:tc>
                <a:extLst>
                  <a:ext uri="{0D108BD9-81ED-4DB2-BD59-A6C34878D82A}">
                    <a16:rowId xmlns:a16="http://schemas.microsoft.com/office/drawing/2014/main" val="3902884116"/>
                  </a:ext>
                </a:extLst>
              </a:tr>
              <a:tr h="201757">
                <a:tc>
                  <a:txBody>
                    <a:bodyPr/>
                    <a:lstStyle/>
                    <a:p>
                      <a:pPr algn="l" fontAlgn="ctr"/>
                      <a:r>
                        <a:rPr lang="de-DE" sz="1100" b="0" i="0" u="none" strike="noStrike" dirty="0">
                          <a:solidFill>
                            <a:srgbClr val="000000"/>
                          </a:solidFill>
                          <a:effectLst/>
                          <a:latin typeface="Aptos Narrow" panose="020B0004020202020204" pitchFamily="34" charset="0"/>
                        </a:rPr>
                        <a:t>Gehälter &amp; Löhne</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€ 30,00</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€ 30,00</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€ 32,00</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€ 35,00</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€ 127,00</a:t>
                      </a:r>
                    </a:p>
                  </a:txBody>
                  <a:tcPr marL="4233" marR="4233" marT="4233" marB="0" anchor="ctr">
                    <a:solidFill>
                      <a:schemeClr val="bg1">
                        <a:lumMod val="95000"/>
                      </a:schemeClr>
                    </a:solidFill>
                  </a:tcPr>
                </a:tc>
                <a:tc>
                  <a:txBody>
                    <a:bodyPr/>
                    <a:lstStyle/>
                    <a:p>
                      <a:pPr algn="l" fontAlgn="ctr"/>
                      <a:r>
                        <a:rPr lang="de-DE" sz="1100" b="0" i="0" u="none" strike="noStrike" dirty="0">
                          <a:solidFill>
                            <a:srgbClr val="000000"/>
                          </a:solidFill>
                          <a:effectLst/>
                          <a:latin typeface="Aptos Narrow" panose="020B0004020202020204" pitchFamily="34" charset="0"/>
                        </a:rPr>
                        <a:t>Gehaltserhöhungen in Q3 &amp; Q4 durch Neueinstellungen und Leistungsboni.</a:t>
                      </a:r>
                      <a:endParaRPr lang="en-US" sz="1100" b="0" i="0" u="none" strike="noStrike" dirty="0">
                        <a:solidFill>
                          <a:srgbClr val="000000"/>
                        </a:solidFill>
                        <a:effectLst/>
                        <a:latin typeface="Aptos Narrow" panose="020B0004020202020204" pitchFamily="34" charset="0"/>
                      </a:endParaRPr>
                    </a:p>
                  </a:txBody>
                  <a:tcPr marL="4233" marR="4233" marT="4233" marB="0" anchor="ctr">
                    <a:solidFill>
                      <a:schemeClr val="bg1">
                        <a:lumMod val="95000"/>
                      </a:schemeClr>
                    </a:solidFill>
                  </a:tcPr>
                </a:tc>
                <a:extLst>
                  <a:ext uri="{0D108BD9-81ED-4DB2-BD59-A6C34878D82A}">
                    <a16:rowId xmlns:a16="http://schemas.microsoft.com/office/drawing/2014/main" val="2354399954"/>
                  </a:ext>
                </a:extLst>
              </a:tr>
              <a:tr h="201757">
                <a:tc>
                  <a:txBody>
                    <a:bodyPr/>
                    <a:lstStyle/>
                    <a:p>
                      <a:pPr algn="l" fontAlgn="ctr"/>
                      <a:r>
                        <a:rPr lang="de-DE" sz="1100" b="0" i="0" u="none" strike="noStrike" dirty="0">
                          <a:solidFill>
                            <a:srgbClr val="000000"/>
                          </a:solidFill>
                          <a:effectLst/>
                          <a:latin typeface="Aptos Narrow" panose="020B0004020202020204" pitchFamily="34" charset="0"/>
                        </a:rPr>
                        <a:t>Miete</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€ 6,00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€ 6,00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€ 6,00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€ 6,00</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€ 24,00</a:t>
                      </a:r>
                    </a:p>
                  </a:txBody>
                  <a:tcPr marL="4233" marR="4233" marT="4233" marB="0" anchor="ctr">
                    <a:solidFill>
                      <a:schemeClr val="bg1">
                        <a:lumMod val="95000"/>
                      </a:schemeClr>
                    </a:solidFill>
                  </a:tcPr>
                </a:tc>
                <a:tc>
                  <a:txBody>
                    <a:bodyPr/>
                    <a:lstStyle/>
                    <a:p>
                      <a:pPr algn="l" fontAlgn="ctr"/>
                      <a:r>
                        <a:rPr lang="de-DE" sz="1100" b="0" i="0" u="none" strike="noStrike" dirty="0">
                          <a:solidFill>
                            <a:srgbClr val="000000"/>
                          </a:solidFill>
                          <a:effectLst/>
                          <a:latin typeface="Aptos Narrow" panose="020B0004020202020204" pitchFamily="34" charset="0"/>
                        </a:rPr>
                        <a:t>Feste Mietkosten für Büroräume bleiben das ganze Jahr über konstant.</a:t>
                      </a:r>
                      <a:endParaRPr lang="en-US" sz="1100" b="0" i="0" u="none" strike="noStrike" dirty="0">
                        <a:solidFill>
                          <a:srgbClr val="000000"/>
                        </a:solidFill>
                        <a:effectLst/>
                        <a:latin typeface="Aptos Narrow" panose="020B0004020202020204" pitchFamily="34" charset="0"/>
                      </a:endParaRPr>
                    </a:p>
                  </a:txBody>
                  <a:tcPr marL="4233" marR="4233" marT="4233" marB="0" anchor="ctr">
                    <a:solidFill>
                      <a:schemeClr val="bg1">
                        <a:lumMod val="95000"/>
                      </a:schemeClr>
                    </a:solidFill>
                  </a:tcPr>
                </a:tc>
                <a:extLst>
                  <a:ext uri="{0D108BD9-81ED-4DB2-BD59-A6C34878D82A}">
                    <a16:rowId xmlns:a16="http://schemas.microsoft.com/office/drawing/2014/main" val="595907423"/>
                  </a:ext>
                </a:extLst>
              </a:tr>
              <a:tr h="395406">
                <a:tc>
                  <a:txBody>
                    <a:bodyPr/>
                    <a:lstStyle/>
                    <a:p>
                      <a:pPr algn="l" fontAlgn="ctr"/>
                      <a:r>
                        <a:rPr lang="de-DE" sz="1100" b="0" i="0" u="none" strike="noStrike" dirty="0">
                          <a:solidFill>
                            <a:srgbClr val="000000"/>
                          </a:solidFill>
                          <a:effectLst/>
                          <a:latin typeface="Aptos Narrow" panose="020B0004020202020204" pitchFamily="34" charset="0"/>
                        </a:rPr>
                        <a:t>Marketing</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€ 3,00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€ 4,00</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€ 5,00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€ 5,00</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€ 17,00</a:t>
                      </a:r>
                    </a:p>
                  </a:txBody>
                  <a:tcPr marL="4233" marR="4233" marT="4233" marB="0" anchor="ctr">
                    <a:solidFill>
                      <a:schemeClr val="bg1">
                        <a:lumMod val="95000"/>
                      </a:schemeClr>
                    </a:solidFill>
                  </a:tcPr>
                </a:tc>
                <a:tc>
                  <a:txBody>
                    <a:bodyPr/>
                    <a:lstStyle/>
                    <a:p>
                      <a:pPr algn="l" fontAlgn="ctr"/>
                      <a:r>
                        <a:rPr lang="de-DE" sz="1100" b="0" i="0" u="none" strike="noStrike" dirty="0">
                          <a:solidFill>
                            <a:srgbClr val="000000"/>
                          </a:solidFill>
                          <a:effectLst/>
                          <a:latin typeface="Aptos Narrow" panose="020B0004020202020204" pitchFamily="34" charset="0"/>
                        </a:rPr>
                        <a:t>Die Marketingausgaben steigen, insbesondere in Q3 &amp; Q4, um den Umsatz in der Hochsaison zu steigern.</a:t>
                      </a:r>
                      <a:endParaRPr lang="en-US" sz="1100" b="0" i="0" u="none" strike="noStrike" dirty="0">
                        <a:solidFill>
                          <a:srgbClr val="000000"/>
                        </a:solidFill>
                        <a:effectLst/>
                        <a:latin typeface="Aptos Narrow" panose="020B0004020202020204" pitchFamily="34" charset="0"/>
                      </a:endParaRPr>
                    </a:p>
                  </a:txBody>
                  <a:tcPr marL="4233" marR="4233" marT="4233" marB="0" anchor="ctr">
                    <a:solidFill>
                      <a:schemeClr val="bg1">
                        <a:lumMod val="95000"/>
                      </a:schemeClr>
                    </a:solidFill>
                  </a:tcPr>
                </a:tc>
                <a:extLst>
                  <a:ext uri="{0D108BD9-81ED-4DB2-BD59-A6C34878D82A}">
                    <a16:rowId xmlns:a16="http://schemas.microsoft.com/office/drawing/2014/main" val="2034917165"/>
                  </a:ext>
                </a:extLst>
              </a:tr>
              <a:tr h="201757">
                <a:tc>
                  <a:txBody>
                    <a:bodyPr/>
                    <a:lstStyle/>
                    <a:p>
                      <a:pPr algn="l" fontAlgn="ctr"/>
                      <a:r>
                        <a:rPr lang="de-DE" sz="1100" b="0" i="0" u="none" strike="noStrike" dirty="0">
                          <a:solidFill>
                            <a:srgbClr val="000000"/>
                          </a:solidFill>
                          <a:effectLst/>
                          <a:latin typeface="Aptos Narrow" panose="020B0004020202020204" pitchFamily="34" charset="0"/>
                        </a:rPr>
                        <a:t>Nebenkosten</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€ 2,00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€ 2,00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€ 2,00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€ 2,00</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€ 8,00</a:t>
                      </a:r>
                    </a:p>
                  </a:txBody>
                  <a:tcPr marL="4233" marR="4233" marT="4233" marB="0" anchor="ctr">
                    <a:solidFill>
                      <a:schemeClr val="bg1">
                        <a:lumMod val="95000"/>
                      </a:schemeClr>
                    </a:solidFill>
                  </a:tcPr>
                </a:tc>
                <a:tc>
                  <a:txBody>
                    <a:bodyPr/>
                    <a:lstStyle/>
                    <a:p>
                      <a:pPr algn="l" fontAlgn="ctr"/>
                      <a:r>
                        <a:rPr lang="de-DE" sz="1100" b="0" i="0" u="none" strike="noStrike" dirty="0">
                          <a:solidFill>
                            <a:srgbClr val="000000"/>
                          </a:solidFill>
                          <a:effectLst/>
                          <a:latin typeface="Aptos Narrow" panose="020B0004020202020204" pitchFamily="34" charset="0"/>
                        </a:rPr>
                        <a:t>Konstante Betriebskosten basierend auf Bürogröße und Geschäftszeiten.</a:t>
                      </a:r>
                      <a:endParaRPr lang="en-US" sz="1100" b="0" i="0" u="none" strike="noStrike" dirty="0">
                        <a:solidFill>
                          <a:srgbClr val="000000"/>
                        </a:solidFill>
                        <a:effectLst/>
                        <a:latin typeface="Aptos Narrow" panose="020B0004020202020204" pitchFamily="34" charset="0"/>
                      </a:endParaRPr>
                    </a:p>
                  </a:txBody>
                  <a:tcPr marL="4233" marR="4233" marT="4233" marB="0" anchor="ctr">
                    <a:solidFill>
                      <a:schemeClr val="bg1">
                        <a:lumMod val="95000"/>
                      </a:schemeClr>
                    </a:solidFill>
                  </a:tcPr>
                </a:tc>
                <a:extLst>
                  <a:ext uri="{0D108BD9-81ED-4DB2-BD59-A6C34878D82A}">
                    <a16:rowId xmlns:a16="http://schemas.microsoft.com/office/drawing/2014/main" val="2416991952"/>
                  </a:ext>
                </a:extLst>
              </a:tr>
              <a:tr h="395406">
                <a:tc>
                  <a:txBody>
                    <a:bodyPr/>
                    <a:lstStyle/>
                    <a:p>
                      <a:pPr algn="l" fontAlgn="ctr"/>
                      <a:r>
                        <a:rPr lang="de-DE" sz="1100" b="0" i="0" u="none" strike="noStrike" dirty="0">
                          <a:solidFill>
                            <a:srgbClr val="000000"/>
                          </a:solidFill>
                          <a:effectLst/>
                          <a:latin typeface="Aptos Narrow" panose="020B0004020202020204" pitchFamily="34" charset="0"/>
                        </a:rPr>
                        <a:t>Rohmaterialien / Verbrauchsmaterialien</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€ 12,00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€ 13,00</a:t>
                      </a:r>
                    </a:p>
                  </a:txBody>
                  <a:tcPr marL="4233" marR="4233" marT="4233" marB="0" anchor="ctr">
                    <a:solidFill>
                      <a:schemeClr val="bg1">
                        <a:lumMod val="95000"/>
                      </a:schemeClr>
                    </a:solidFill>
                  </a:tcPr>
                </a:tc>
                <a:tc>
                  <a:txBody>
                    <a:bodyPr/>
                    <a:lstStyle/>
                    <a:p>
                      <a:pPr algn="r" fontAlgn="ctr"/>
                      <a:r>
                        <a:rPr lang="de-DE" sz="1100" b="0" i="0" u="none" strike="noStrike" dirty="0">
                          <a:solidFill>
                            <a:srgbClr val="000000"/>
                          </a:solidFill>
                          <a:effectLst/>
                          <a:latin typeface="Aptos Narrow" panose="020B0004020202020204" pitchFamily="34" charset="0"/>
                        </a:rPr>
                        <a:t>€ 14,00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€ 15,00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€ 54,00</a:t>
                      </a:r>
                    </a:p>
                  </a:txBody>
                  <a:tcPr marL="4233" marR="4233" marT="4233" marB="0" anchor="ctr">
                    <a:solidFill>
                      <a:schemeClr val="bg1">
                        <a:lumMod val="95000"/>
                      </a:schemeClr>
                    </a:solidFill>
                  </a:tcPr>
                </a:tc>
                <a:tc>
                  <a:txBody>
                    <a:bodyPr/>
                    <a:lstStyle/>
                    <a:p>
                      <a:pPr algn="l" fontAlgn="ctr"/>
                      <a:r>
                        <a:rPr lang="de-DE" sz="1100" b="0" i="0" u="none" strike="noStrike" dirty="0">
                          <a:solidFill>
                            <a:srgbClr val="000000"/>
                          </a:solidFill>
                          <a:effectLst/>
                          <a:latin typeface="Aptos Narrow" panose="020B0004020202020204" pitchFamily="34" charset="0"/>
                        </a:rPr>
                        <a:t>Die Kosten steigen leicht mit wachsendem Umsatz, da mehr Materialien benötigt werden.</a:t>
                      </a:r>
                      <a:endParaRPr lang="en-US" sz="1100" b="0" i="0" u="none" strike="noStrike" dirty="0">
                        <a:solidFill>
                          <a:srgbClr val="000000"/>
                        </a:solidFill>
                        <a:effectLst/>
                        <a:latin typeface="Aptos Narrow" panose="020B0004020202020204" pitchFamily="34" charset="0"/>
                      </a:endParaRPr>
                    </a:p>
                  </a:txBody>
                  <a:tcPr marL="4233" marR="4233" marT="4233" marB="0" anchor="ctr">
                    <a:solidFill>
                      <a:schemeClr val="bg1">
                        <a:lumMod val="95000"/>
                      </a:schemeClr>
                    </a:solidFill>
                  </a:tcPr>
                </a:tc>
                <a:extLst>
                  <a:ext uri="{0D108BD9-81ED-4DB2-BD59-A6C34878D82A}">
                    <a16:rowId xmlns:a16="http://schemas.microsoft.com/office/drawing/2014/main" val="92493582"/>
                  </a:ext>
                </a:extLst>
              </a:tr>
              <a:tr h="395406">
                <a:tc>
                  <a:txBody>
                    <a:bodyPr/>
                    <a:lstStyle/>
                    <a:p>
                      <a:pPr algn="l" fontAlgn="ctr"/>
                      <a:r>
                        <a:rPr lang="de-DE" sz="1100" b="0" i="0" u="none" strike="noStrike" dirty="0">
                          <a:solidFill>
                            <a:srgbClr val="000000"/>
                          </a:solidFill>
                          <a:effectLst/>
                          <a:latin typeface="Aptos Narrow" panose="020B0004020202020204" pitchFamily="34" charset="0"/>
                        </a:rPr>
                        <a:t>Sonstige Ausgaben</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€ 1,00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€ 1,50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€ 1,00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€ 2,00</a:t>
                      </a:r>
                    </a:p>
                  </a:txBody>
                  <a:tcPr marL="4233" marR="4233" marT="4233" marB="0" anchor="ctr">
                    <a:solidFill>
                      <a:schemeClr val="bg1">
                        <a:lumMod val="95000"/>
                      </a:schemeClr>
                    </a:solidFill>
                  </a:tcPr>
                </a:tc>
                <a:tc>
                  <a:txBody>
                    <a:bodyPr/>
                    <a:lstStyle/>
                    <a:p>
                      <a:pPr algn="r" fontAlgn="ctr"/>
                      <a:r>
                        <a:rPr lang="de-DE" sz="1100" b="0" i="0" u="none" strike="noStrike">
                          <a:solidFill>
                            <a:srgbClr val="000000"/>
                          </a:solidFill>
                          <a:effectLst/>
                          <a:latin typeface="Aptos Narrow" panose="020B0004020202020204" pitchFamily="34" charset="0"/>
                        </a:rPr>
                        <a:t>€ 5,50</a:t>
                      </a:r>
                    </a:p>
                  </a:txBody>
                  <a:tcPr marL="4233" marR="4233" marT="4233" marB="0" anchor="ctr">
                    <a:solidFill>
                      <a:schemeClr val="bg1">
                        <a:lumMod val="95000"/>
                      </a:schemeClr>
                    </a:solidFill>
                  </a:tcPr>
                </a:tc>
                <a:tc>
                  <a:txBody>
                    <a:bodyPr/>
                    <a:lstStyle/>
                    <a:p>
                      <a:pPr algn="l" fontAlgn="ctr"/>
                      <a:r>
                        <a:rPr lang="de-DE" sz="1100" b="0" i="0" u="none" strike="noStrike" dirty="0">
                          <a:solidFill>
                            <a:srgbClr val="000000"/>
                          </a:solidFill>
                          <a:effectLst/>
                          <a:latin typeface="Aptos Narrow" panose="020B0004020202020204" pitchFamily="34" charset="0"/>
                        </a:rPr>
                        <a:t>Beinhaltet unerwartete Kosten wie kleinere Reparaturen und Reisen, die in Q4 aufgrund verstärkter Geschäftstätigkeit höher ausfallen.</a:t>
                      </a:r>
                      <a:endParaRPr lang="en-US" sz="1100" b="0" i="0" u="none" strike="noStrike" dirty="0">
                        <a:solidFill>
                          <a:srgbClr val="000000"/>
                        </a:solidFill>
                        <a:effectLst/>
                        <a:latin typeface="Aptos Narrow" panose="020B0004020202020204" pitchFamily="34" charset="0"/>
                      </a:endParaRPr>
                    </a:p>
                  </a:txBody>
                  <a:tcPr marL="4233" marR="4233" marT="4233" marB="0" anchor="ctr">
                    <a:solidFill>
                      <a:schemeClr val="bg1">
                        <a:lumMod val="95000"/>
                      </a:schemeClr>
                    </a:solidFill>
                  </a:tcPr>
                </a:tc>
                <a:extLst>
                  <a:ext uri="{0D108BD9-81ED-4DB2-BD59-A6C34878D82A}">
                    <a16:rowId xmlns:a16="http://schemas.microsoft.com/office/drawing/2014/main" val="2387103585"/>
                  </a:ext>
                </a:extLst>
              </a:tr>
              <a:tr h="201757">
                <a:tc>
                  <a:txBody>
                    <a:bodyPr/>
                    <a:lstStyle/>
                    <a:p>
                      <a:pPr algn="l" fontAlgn="ctr"/>
                      <a:r>
                        <a:rPr lang="de-DE" sz="1100" b="1" i="0" u="none" strike="noStrike" dirty="0">
                          <a:solidFill>
                            <a:srgbClr val="000000"/>
                          </a:solidFill>
                          <a:effectLst/>
                          <a:latin typeface="Aptos Narrow" panose="020B0004020202020204" pitchFamily="34" charset="0"/>
                        </a:rPr>
                        <a:t>Gesamtausgaben</a:t>
                      </a:r>
                    </a:p>
                  </a:txBody>
                  <a:tcPr marL="4233" marR="4233" marT="4233" marB="0" anchor="ctr">
                    <a:solidFill>
                      <a:schemeClr val="bg1">
                        <a:lumMod val="75000"/>
                      </a:schemeClr>
                    </a:solidFill>
                  </a:tcPr>
                </a:tc>
                <a:tc>
                  <a:txBody>
                    <a:bodyPr/>
                    <a:lstStyle/>
                    <a:p>
                      <a:pPr algn="r" fontAlgn="ctr"/>
                      <a:r>
                        <a:rPr lang="de-DE" sz="1100" b="1" i="0" u="none" strike="noStrike">
                          <a:solidFill>
                            <a:srgbClr val="000000"/>
                          </a:solidFill>
                          <a:effectLst/>
                          <a:latin typeface="Aptos Narrow" panose="020B0004020202020204" pitchFamily="34" charset="0"/>
                        </a:rPr>
                        <a:t>€ 54,00</a:t>
                      </a:r>
                    </a:p>
                  </a:txBody>
                  <a:tcPr marL="4233" marR="4233" marT="4233" marB="0" anchor="ctr">
                    <a:solidFill>
                      <a:schemeClr val="bg1">
                        <a:lumMod val="75000"/>
                      </a:schemeClr>
                    </a:solidFill>
                  </a:tcPr>
                </a:tc>
                <a:tc>
                  <a:txBody>
                    <a:bodyPr/>
                    <a:lstStyle/>
                    <a:p>
                      <a:pPr algn="r" fontAlgn="ctr"/>
                      <a:r>
                        <a:rPr lang="de-DE" sz="1100" b="1" i="0" u="none" strike="noStrike">
                          <a:solidFill>
                            <a:srgbClr val="000000"/>
                          </a:solidFill>
                          <a:effectLst/>
                          <a:latin typeface="Aptos Narrow" panose="020B0004020202020204" pitchFamily="34" charset="0"/>
                        </a:rPr>
                        <a:t>€ 56,50</a:t>
                      </a:r>
                    </a:p>
                  </a:txBody>
                  <a:tcPr marL="4233" marR="4233" marT="4233" marB="0" anchor="ctr">
                    <a:solidFill>
                      <a:schemeClr val="bg1">
                        <a:lumMod val="75000"/>
                      </a:schemeClr>
                    </a:solidFill>
                  </a:tcPr>
                </a:tc>
                <a:tc>
                  <a:txBody>
                    <a:bodyPr/>
                    <a:lstStyle/>
                    <a:p>
                      <a:pPr algn="r" fontAlgn="ctr"/>
                      <a:r>
                        <a:rPr lang="de-DE" sz="1100" b="1" i="0" u="none" strike="noStrike" dirty="0">
                          <a:solidFill>
                            <a:srgbClr val="000000"/>
                          </a:solidFill>
                          <a:effectLst/>
                          <a:latin typeface="Aptos Narrow" panose="020B0004020202020204" pitchFamily="34" charset="0"/>
                        </a:rPr>
                        <a:t>€ 60,00</a:t>
                      </a:r>
                    </a:p>
                  </a:txBody>
                  <a:tcPr marL="4233" marR="4233" marT="4233" marB="0" anchor="ctr">
                    <a:solidFill>
                      <a:schemeClr val="bg1">
                        <a:lumMod val="75000"/>
                      </a:schemeClr>
                    </a:solidFill>
                  </a:tcPr>
                </a:tc>
                <a:tc>
                  <a:txBody>
                    <a:bodyPr/>
                    <a:lstStyle/>
                    <a:p>
                      <a:pPr algn="r" fontAlgn="ctr"/>
                      <a:r>
                        <a:rPr lang="de-DE" sz="1100" b="1" i="0" u="none" strike="noStrike">
                          <a:solidFill>
                            <a:srgbClr val="000000"/>
                          </a:solidFill>
                          <a:effectLst/>
                          <a:latin typeface="Aptos Narrow" panose="020B0004020202020204" pitchFamily="34" charset="0"/>
                        </a:rPr>
                        <a:t>€ 65,00</a:t>
                      </a:r>
                    </a:p>
                  </a:txBody>
                  <a:tcPr marL="4233" marR="4233" marT="4233" marB="0" anchor="ctr">
                    <a:solidFill>
                      <a:schemeClr val="bg1">
                        <a:lumMod val="75000"/>
                      </a:schemeClr>
                    </a:solidFill>
                  </a:tcPr>
                </a:tc>
                <a:tc>
                  <a:txBody>
                    <a:bodyPr/>
                    <a:lstStyle/>
                    <a:p>
                      <a:pPr algn="r" fontAlgn="ctr"/>
                      <a:r>
                        <a:rPr lang="de-DE" sz="1100" b="1" i="0" u="none" strike="noStrike" dirty="0">
                          <a:solidFill>
                            <a:srgbClr val="000000"/>
                          </a:solidFill>
                          <a:effectLst/>
                          <a:latin typeface="Aptos Narrow" panose="020B0004020202020204" pitchFamily="34" charset="0"/>
                        </a:rPr>
                        <a:t>€ 235,50</a:t>
                      </a:r>
                    </a:p>
                  </a:txBody>
                  <a:tcPr marL="4233" marR="4233" marT="4233" marB="0" anchor="ctr">
                    <a:solidFill>
                      <a:schemeClr val="bg1">
                        <a:lumMod val="75000"/>
                      </a:schemeClr>
                    </a:solidFill>
                  </a:tcPr>
                </a:tc>
                <a:tc>
                  <a:txBody>
                    <a:bodyPr/>
                    <a:lstStyle/>
                    <a:p>
                      <a:pPr algn="l" fontAlgn="ctr"/>
                      <a:endParaRPr lang="de-DE" sz="1100" b="0" i="0" u="none" strike="noStrike" dirty="0">
                        <a:solidFill>
                          <a:srgbClr val="000000"/>
                        </a:solidFill>
                        <a:effectLst/>
                        <a:latin typeface="Aptos Narrow" panose="020B0004020202020204" pitchFamily="34" charset="0"/>
                      </a:endParaRPr>
                    </a:p>
                  </a:txBody>
                  <a:tcPr marL="4233" marR="4233" marT="4233" marB="0" anchor="ctr">
                    <a:solidFill>
                      <a:schemeClr val="bg1">
                        <a:lumMod val="75000"/>
                      </a:schemeClr>
                    </a:solidFill>
                  </a:tcPr>
                </a:tc>
                <a:extLst>
                  <a:ext uri="{0D108BD9-81ED-4DB2-BD59-A6C34878D82A}">
                    <a16:rowId xmlns:a16="http://schemas.microsoft.com/office/drawing/2014/main" val="3083623643"/>
                  </a:ext>
                </a:extLst>
              </a:tr>
              <a:tr h="201757">
                <a:tc>
                  <a:txBody>
                    <a:bodyPr/>
                    <a:lstStyle/>
                    <a:p>
                      <a:pPr algn="l" fontAlgn="ctr"/>
                      <a:r>
                        <a:rPr lang="de-DE" sz="1100" b="1" i="0" u="none" strike="noStrike" dirty="0">
                          <a:solidFill>
                            <a:schemeClr val="bg1"/>
                          </a:solidFill>
                          <a:effectLst/>
                          <a:latin typeface="Aptos Narrow" panose="020B0004020202020204" pitchFamily="34" charset="0"/>
                        </a:rPr>
                        <a:t>Nettogewinn (Verlust)</a:t>
                      </a:r>
                    </a:p>
                  </a:txBody>
                  <a:tcPr marL="4233" marR="4233" marT="4233" marB="0" anchor="ctr">
                    <a:solidFill>
                      <a:schemeClr val="bg1">
                        <a:lumMod val="50000"/>
                      </a:schemeClr>
                    </a:solidFill>
                  </a:tcPr>
                </a:tc>
                <a:tc>
                  <a:txBody>
                    <a:bodyPr/>
                    <a:lstStyle/>
                    <a:p>
                      <a:pPr algn="r" fontAlgn="ctr"/>
                      <a:r>
                        <a:rPr lang="de-DE" sz="1100" b="1" i="0" u="none" strike="noStrike">
                          <a:solidFill>
                            <a:schemeClr val="bg1"/>
                          </a:solidFill>
                          <a:effectLst/>
                          <a:latin typeface="Aptos Narrow" panose="020B0004020202020204" pitchFamily="34" charset="0"/>
                        </a:rPr>
                        <a:t>€ 16,00</a:t>
                      </a:r>
                    </a:p>
                  </a:txBody>
                  <a:tcPr marL="4233" marR="4233" marT="4233" marB="0" anchor="ctr">
                    <a:solidFill>
                      <a:schemeClr val="bg1">
                        <a:lumMod val="50000"/>
                      </a:schemeClr>
                    </a:solidFill>
                  </a:tcPr>
                </a:tc>
                <a:tc>
                  <a:txBody>
                    <a:bodyPr/>
                    <a:lstStyle/>
                    <a:p>
                      <a:pPr algn="r" fontAlgn="ctr"/>
                      <a:r>
                        <a:rPr lang="de-DE" sz="1100" b="1" i="0" u="none" strike="noStrike">
                          <a:solidFill>
                            <a:schemeClr val="bg1"/>
                          </a:solidFill>
                          <a:effectLst/>
                          <a:latin typeface="Aptos Narrow" panose="020B0004020202020204" pitchFamily="34" charset="0"/>
                        </a:rPr>
                        <a:t>€ 21,50</a:t>
                      </a:r>
                    </a:p>
                  </a:txBody>
                  <a:tcPr marL="4233" marR="4233" marT="4233" marB="0" anchor="ctr">
                    <a:solidFill>
                      <a:schemeClr val="bg1">
                        <a:lumMod val="50000"/>
                      </a:schemeClr>
                    </a:solidFill>
                  </a:tcPr>
                </a:tc>
                <a:tc>
                  <a:txBody>
                    <a:bodyPr/>
                    <a:lstStyle/>
                    <a:p>
                      <a:pPr algn="r" fontAlgn="ctr"/>
                      <a:r>
                        <a:rPr lang="de-DE" sz="1100" b="1" i="0" u="none" strike="noStrike">
                          <a:solidFill>
                            <a:schemeClr val="bg1"/>
                          </a:solidFill>
                          <a:effectLst/>
                          <a:latin typeface="Aptos Narrow" panose="020B0004020202020204" pitchFamily="34" charset="0"/>
                        </a:rPr>
                        <a:t>€ 22,00</a:t>
                      </a:r>
                    </a:p>
                  </a:txBody>
                  <a:tcPr marL="4233" marR="4233" marT="4233" marB="0" anchor="ctr">
                    <a:solidFill>
                      <a:schemeClr val="bg1">
                        <a:lumMod val="50000"/>
                      </a:schemeClr>
                    </a:solidFill>
                  </a:tcPr>
                </a:tc>
                <a:tc>
                  <a:txBody>
                    <a:bodyPr/>
                    <a:lstStyle/>
                    <a:p>
                      <a:pPr algn="r" fontAlgn="ctr"/>
                      <a:r>
                        <a:rPr lang="de-DE" sz="1100" b="1" i="0" u="none" strike="noStrike">
                          <a:solidFill>
                            <a:schemeClr val="bg1"/>
                          </a:solidFill>
                          <a:effectLst/>
                          <a:latin typeface="Aptos Narrow" panose="020B0004020202020204" pitchFamily="34" charset="0"/>
                        </a:rPr>
                        <a:t>€ 36,00</a:t>
                      </a:r>
                    </a:p>
                  </a:txBody>
                  <a:tcPr marL="4233" marR="4233" marT="4233" marB="0" anchor="ctr">
                    <a:solidFill>
                      <a:schemeClr val="bg1">
                        <a:lumMod val="50000"/>
                      </a:schemeClr>
                    </a:solidFill>
                  </a:tcPr>
                </a:tc>
                <a:tc>
                  <a:txBody>
                    <a:bodyPr/>
                    <a:lstStyle/>
                    <a:p>
                      <a:pPr algn="r" fontAlgn="ctr"/>
                      <a:r>
                        <a:rPr lang="de-DE" sz="1100" b="1" i="0" u="none" strike="noStrike" dirty="0">
                          <a:solidFill>
                            <a:schemeClr val="bg1"/>
                          </a:solidFill>
                          <a:effectLst/>
                          <a:latin typeface="Aptos Narrow" panose="020B0004020202020204" pitchFamily="34" charset="0"/>
                        </a:rPr>
                        <a:t>€ 95,50</a:t>
                      </a:r>
                    </a:p>
                  </a:txBody>
                  <a:tcPr marL="4233" marR="4233" marT="4233" marB="0" anchor="ctr">
                    <a:solidFill>
                      <a:schemeClr val="bg1">
                        <a:lumMod val="50000"/>
                      </a:schemeClr>
                    </a:solidFill>
                  </a:tcPr>
                </a:tc>
                <a:tc>
                  <a:txBody>
                    <a:bodyPr/>
                    <a:lstStyle/>
                    <a:p>
                      <a:pPr algn="l" fontAlgn="ctr"/>
                      <a:r>
                        <a:rPr lang="de-DE" sz="1100" b="0" i="0" u="none" strike="noStrike" dirty="0">
                          <a:solidFill>
                            <a:schemeClr val="bg1"/>
                          </a:solidFill>
                          <a:effectLst/>
                          <a:latin typeface="Aptos Narrow" panose="020B0004020202020204" pitchFamily="34" charset="0"/>
                        </a:rPr>
                        <a:t>Umsatzsteigerungen übersteigen die steigenden Kosten und sichern so die Rentabilität pro Quartal.</a:t>
                      </a:r>
                      <a:endParaRPr lang="en-US" sz="1100" b="0" i="0" u="none" strike="noStrike" dirty="0">
                        <a:solidFill>
                          <a:schemeClr val="bg1"/>
                        </a:solidFill>
                        <a:effectLst/>
                        <a:latin typeface="Aptos Narrow" panose="020B0004020202020204" pitchFamily="34" charset="0"/>
                      </a:endParaRPr>
                    </a:p>
                  </a:txBody>
                  <a:tcPr marL="4233" marR="4233" marT="4233" marB="0" anchor="ctr">
                    <a:solidFill>
                      <a:schemeClr val="bg1">
                        <a:lumMod val="50000"/>
                      </a:schemeClr>
                    </a:solidFill>
                  </a:tcPr>
                </a:tc>
                <a:extLst>
                  <a:ext uri="{0D108BD9-81ED-4DB2-BD59-A6C34878D82A}">
                    <a16:rowId xmlns:a16="http://schemas.microsoft.com/office/drawing/2014/main" val="548214906"/>
                  </a:ext>
                </a:extLst>
              </a:tr>
              <a:tr h="201757">
                <a:tc>
                  <a:txBody>
                    <a:bodyPr/>
                    <a:lstStyle/>
                    <a:p>
                      <a:pPr algn="l" fontAlgn="ctr"/>
                      <a:r>
                        <a:rPr lang="de-DE" sz="1100" b="1" i="0" u="none" strike="noStrike" dirty="0">
                          <a:solidFill>
                            <a:schemeClr val="bg2"/>
                          </a:solidFill>
                          <a:effectLst/>
                          <a:latin typeface="Aptos Narrow" panose="020B0004020202020204" pitchFamily="34" charset="0"/>
                        </a:rPr>
                        <a:t>Kumulierter Cashflow</a:t>
                      </a:r>
                    </a:p>
                  </a:txBody>
                  <a:tcPr marL="4233" marR="4233" marT="4233" marB="0" anchor="ctr">
                    <a:solidFill>
                      <a:schemeClr val="tx1">
                        <a:lumMod val="75000"/>
                      </a:schemeClr>
                    </a:solidFill>
                  </a:tcPr>
                </a:tc>
                <a:tc>
                  <a:txBody>
                    <a:bodyPr/>
                    <a:lstStyle/>
                    <a:p>
                      <a:pPr algn="r" fontAlgn="ctr"/>
                      <a:r>
                        <a:rPr lang="de-DE" sz="1100" b="1" i="0" u="none" strike="noStrike">
                          <a:solidFill>
                            <a:schemeClr val="bg2"/>
                          </a:solidFill>
                          <a:effectLst/>
                          <a:latin typeface="Aptos Narrow" panose="020B0004020202020204" pitchFamily="34" charset="0"/>
                        </a:rPr>
                        <a:t>€ 16,00</a:t>
                      </a:r>
                    </a:p>
                  </a:txBody>
                  <a:tcPr marL="4233" marR="4233" marT="4233" marB="0" anchor="ctr">
                    <a:solidFill>
                      <a:schemeClr val="tx1">
                        <a:lumMod val="75000"/>
                      </a:schemeClr>
                    </a:solidFill>
                  </a:tcPr>
                </a:tc>
                <a:tc>
                  <a:txBody>
                    <a:bodyPr/>
                    <a:lstStyle/>
                    <a:p>
                      <a:pPr algn="r" fontAlgn="ctr"/>
                      <a:r>
                        <a:rPr lang="de-DE" sz="1100" b="1" i="0" u="none" strike="noStrike" dirty="0">
                          <a:solidFill>
                            <a:schemeClr val="bg2"/>
                          </a:solidFill>
                          <a:effectLst/>
                          <a:latin typeface="Aptos Narrow" panose="020B0004020202020204" pitchFamily="34" charset="0"/>
                        </a:rPr>
                        <a:t>€ 37,50</a:t>
                      </a:r>
                    </a:p>
                  </a:txBody>
                  <a:tcPr marL="4233" marR="4233" marT="4233" marB="0" anchor="ctr">
                    <a:solidFill>
                      <a:schemeClr val="tx1">
                        <a:lumMod val="75000"/>
                      </a:schemeClr>
                    </a:solidFill>
                  </a:tcPr>
                </a:tc>
                <a:tc>
                  <a:txBody>
                    <a:bodyPr/>
                    <a:lstStyle/>
                    <a:p>
                      <a:pPr algn="r" fontAlgn="ctr"/>
                      <a:r>
                        <a:rPr lang="de-DE" sz="1100" b="1" i="0" u="none" strike="noStrike">
                          <a:solidFill>
                            <a:schemeClr val="bg2"/>
                          </a:solidFill>
                          <a:effectLst/>
                          <a:latin typeface="Aptos Narrow" panose="020B0004020202020204" pitchFamily="34" charset="0"/>
                        </a:rPr>
                        <a:t>€ 59,50</a:t>
                      </a:r>
                    </a:p>
                  </a:txBody>
                  <a:tcPr marL="4233" marR="4233" marT="4233" marB="0" anchor="ctr">
                    <a:solidFill>
                      <a:schemeClr val="tx1">
                        <a:lumMod val="75000"/>
                      </a:schemeClr>
                    </a:solidFill>
                  </a:tcPr>
                </a:tc>
                <a:tc>
                  <a:txBody>
                    <a:bodyPr/>
                    <a:lstStyle/>
                    <a:p>
                      <a:pPr algn="r" fontAlgn="ctr"/>
                      <a:r>
                        <a:rPr lang="de-DE" sz="1100" b="1" i="0" u="none" strike="noStrike" dirty="0">
                          <a:solidFill>
                            <a:schemeClr val="bg2"/>
                          </a:solidFill>
                          <a:effectLst/>
                          <a:latin typeface="Aptos Narrow" panose="020B0004020202020204" pitchFamily="34" charset="0"/>
                        </a:rPr>
                        <a:t>€ 95,50</a:t>
                      </a:r>
                    </a:p>
                  </a:txBody>
                  <a:tcPr marL="4233" marR="4233" marT="4233" marB="0" anchor="ctr">
                    <a:solidFill>
                      <a:schemeClr val="tx1">
                        <a:lumMod val="75000"/>
                      </a:schemeClr>
                    </a:solidFill>
                  </a:tcPr>
                </a:tc>
                <a:tc>
                  <a:txBody>
                    <a:bodyPr/>
                    <a:lstStyle/>
                    <a:p>
                      <a:pPr algn="r" fontAlgn="ctr"/>
                      <a:r>
                        <a:rPr lang="de-DE" sz="1100" b="1" i="0" u="none" strike="noStrike" dirty="0">
                          <a:solidFill>
                            <a:schemeClr val="bg2"/>
                          </a:solidFill>
                          <a:effectLst/>
                          <a:latin typeface="Aptos Narrow" panose="020B0004020202020204" pitchFamily="34" charset="0"/>
                        </a:rPr>
                        <a:t>€ 95,50</a:t>
                      </a:r>
                    </a:p>
                  </a:txBody>
                  <a:tcPr marL="4233" marR="4233" marT="4233" marB="0" anchor="ctr">
                    <a:solidFill>
                      <a:schemeClr val="tx1">
                        <a:lumMod val="75000"/>
                      </a:schemeClr>
                    </a:solidFill>
                  </a:tcPr>
                </a:tc>
                <a:tc>
                  <a:txBody>
                    <a:bodyPr/>
                    <a:lstStyle/>
                    <a:p>
                      <a:pPr algn="l" fontAlgn="ctr"/>
                      <a:r>
                        <a:rPr lang="de-DE" sz="1100" b="0" i="0" u="none" strike="noStrike" dirty="0">
                          <a:solidFill>
                            <a:schemeClr val="bg2"/>
                          </a:solidFill>
                          <a:effectLst/>
                          <a:latin typeface="Aptos Narrow" panose="020B0004020202020204" pitchFamily="34" charset="0"/>
                        </a:rPr>
                        <a:t>Der Cashflow wächst stetig, ohne erwartete Liquiditätsengpässe.</a:t>
                      </a:r>
                      <a:endParaRPr lang="en-US" sz="1100" b="0" i="0" u="none" strike="noStrike" dirty="0">
                        <a:solidFill>
                          <a:schemeClr val="bg2"/>
                        </a:solidFill>
                        <a:effectLst/>
                        <a:latin typeface="Aptos Narrow" panose="020B0004020202020204" pitchFamily="34" charset="0"/>
                      </a:endParaRPr>
                    </a:p>
                  </a:txBody>
                  <a:tcPr marL="4233" marR="4233" marT="4233" marB="0" anchor="ctr">
                    <a:solidFill>
                      <a:schemeClr val="tx1">
                        <a:lumMod val="75000"/>
                      </a:schemeClr>
                    </a:solidFill>
                  </a:tcPr>
                </a:tc>
                <a:extLst>
                  <a:ext uri="{0D108BD9-81ED-4DB2-BD59-A6C34878D82A}">
                    <a16:rowId xmlns:a16="http://schemas.microsoft.com/office/drawing/2014/main" val="2097346489"/>
                  </a:ext>
                </a:extLst>
              </a:tr>
            </a:tbl>
          </a:graphicData>
        </a:graphic>
      </p:graphicFrame>
    </p:spTree>
    <p:extLst>
      <p:ext uri="{BB962C8B-B14F-4D97-AF65-F5344CB8AC3E}">
        <p14:creationId xmlns:p14="http://schemas.microsoft.com/office/powerpoint/2010/main" val="3646773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4816BB1-AB5D-24F7-7D83-8A8931EF1313}"/>
              </a:ext>
            </a:extLst>
          </p:cNvPr>
          <p:cNvSpPr>
            <a:spLocks noGrp="1"/>
          </p:cNvSpPr>
          <p:nvPr>
            <p:ph type="body" sz="quarter" idx="16"/>
          </p:nvPr>
        </p:nvSpPr>
        <p:spPr/>
        <p:txBody>
          <a:bodyPr/>
          <a:lstStyle/>
          <a:p>
            <a:r>
              <a:rPr lang="de-DE" dirty="0"/>
              <a:t>Zugang zu finanziellen Ressourcen und Finanzierungs-möglichkeiten</a:t>
            </a:r>
          </a:p>
        </p:txBody>
      </p:sp>
      <p:sp>
        <p:nvSpPr>
          <p:cNvPr id="3" name="Textplatzhalter 2">
            <a:extLst>
              <a:ext uri="{FF2B5EF4-FFF2-40B4-BE49-F238E27FC236}">
                <a16:creationId xmlns:a16="http://schemas.microsoft.com/office/drawing/2014/main" id="{F7647B68-2FDA-9C64-A45A-82498A35C9C0}"/>
              </a:ext>
            </a:extLst>
          </p:cNvPr>
          <p:cNvSpPr>
            <a:spLocks noGrp="1"/>
          </p:cNvSpPr>
          <p:nvPr>
            <p:ph type="body" sz="quarter" idx="17"/>
          </p:nvPr>
        </p:nvSpPr>
        <p:spPr/>
        <p:txBody>
          <a:bodyPr/>
          <a:lstStyle/>
          <a:p>
            <a:r>
              <a:rPr lang="de-DE" dirty="0"/>
              <a:t>03</a:t>
            </a:r>
          </a:p>
        </p:txBody>
      </p:sp>
      <p:sp>
        <p:nvSpPr>
          <p:cNvPr id="5" name="TextBox 4">
            <a:extLst>
              <a:ext uri="{FF2B5EF4-FFF2-40B4-BE49-F238E27FC236}">
                <a16:creationId xmlns:a16="http://schemas.microsoft.com/office/drawing/2014/main" id="{CB0ED890-C8D4-D1B0-FBAF-4B5AC6052E64}"/>
              </a:ext>
            </a:extLst>
          </p:cNvPr>
          <p:cNvSpPr txBox="1"/>
          <p:nvPr/>
        </p:nvSpPr>
        <p:spPr>
          <a:xfrm>
            <a:off x="379974" y="4143636"/>
            <a:ext cx="4722113" cy="1477328"/>
          </a:xfrm>
          <a:prstGeom prst="rect">
            <a:avLst/>
          </a:prstGeom>
          <a:noFill/>
        </p:spPr>
        <p:txBody>
          <a:bodyPr wrap="square">
            <a:spAutoFit/>
          </a:bodyPr>
          <a:lstStyle/>
          <a:p>
            <a:pPr marL="447675" indent="0" algn="ctr">
              <a:lnSpc>
                <a:spcPct val="100000"/>
              </a:lnSpc>
              <a:spcBef>
                <a:spcPts val="0"/>
              </a:spcBef>
              <a:defRPr/>
            </a:pPr>
            <a:r>
              <a:rPr lang="de-DE" b="1" dirty="0">
                <a:solidFill>
                  <a:schemeClr val="bg1"/>
                </a:solidFill>
                <a:highlight>
                  <a:srgbClr val="086575"/>
                </a:highlight>
              </a:rPr>
              <a:t>Weitere Lerninhalte in:</a:t>
            </a:r>
          </a:p>
          <a:p>
            <a:pPr marL="447675" indent="0" algn="ctr">
              <a:lnSpc>
                <a:spcPct val="100000"/>
              </a:lnSpc>
              <a:spcBef>
                <a:spcPts val="0"/>
              </a:spcBef>
              <a:defRPr/>
            </a:pPr>
            <a:r>
              <a:rPr lang="de-DE" b="1" dirty="0">
                <a:solidFill>
                  <a:schemeClr val="bg1"/>
                </a:solidFill>
                <a:highlight>
                  <a:srgbClr val="086575"/>
                </a:highlight>
              </a:rPr>
              <a:t>Modul 4: Wie sichere ich eine Finanzierung für meine Idee?</a:t>
            </a:r>
          </a:p>
          <a:p>
            <a:pPr marL="447675" indent="0" algn="ctr">
              <a:lnSpc>
                <a:spcPct val="100000"/>
              </a:lnSpc>
              <a:spcBef>
                <a:spcPts val="0"/>
              </a:spcBef>
              <a:defRPr/>
            </a:pPr>
            <a:r>
              <a:rPr lang="de-DE" b="1" dirty="0">
                <a:solidFill>
                  <a:schemeClr val="bg1"/>
                </a:solidFill>
                <a:highlight>
                  <a:srgbClr val="086575"/>
                </a:highlight>
              </a:rPr>
              <a:t>Modul 5: Finanzmanagement und Investor*</a:t>
            </a:r>
            <a:r>
              <a:rPr lang="de-DE" b="1" dirty="0" err="1">
                <a:solidFill>
                  <a:schemeClr val="bg1"/>
                </a:solidFill>
                <a:highlight>
                  <a:srgbClr val="086575"/>
                </a:highlight>
              </a:rPr>
              <a:t>innenbeziehungen</a:t>
            </a:r>
            <a:endParaRPr lang="en-US" b="1" dirty="0">
              <a:solidFill>
                <a:srgbClr val="DE0A1D"/>
              </a:solidFill>
              <a:highlight>
                <a:srgbClr val="086575"/>
              </a:highlight>
              <a:latin typeface="Calibri" panose="020F0502020204030204"/>
            </a:endParaRPr>
          </a:p>
        </p:txBody>
      </p:sp>
    </p:spTree>
    <p:extLst>
      <p:ext uri="{BB962C8B-B14F-4D97-AF65-F5344CB8AC3E}">
        <p14:creationId xmlns:p14="http://schemas.microsoft.com/office/powerpoint/2010/main" val="533591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B18798A3-CC5B-099A-2C18-3BF16E0C16B8}"/>
              </a:ext>
            </a:extLst>
          </p:cNvPr>
          <p:cNvSpPr>
            <a:spLocks noGrp="1"/>
          </p:cNvSpPr>
          <p:nvPr>
            <p:ph type="body" sz="quarter" idx="18"/>
          </p:nvPr>
        </p:nvSpPr>
        <p:spPr>
          <a:xfrm>
            <a:off x="798067" y="1333747"/>
            <a:ext cx="5867775" cy="3025975"/>
          </a:xfrm>
        </p:spPr>
        <p:txBody>
          <a:bodyPr/>
          <a:lstStyle/>
          <a:p>
            <a:pPr marL="0" indent="0"/>
            <a:r>
              <a:rPr lang="de-DE" sz="2000" dirty="0"/>
              <a:t>Unterrepräsentierte Gründerinnen stehen oft vor größeren Herausforderungen beim Zugang zu Finanzierungen, bedingt durch begrenzte Netzwerke, weniger Ressourcen und potenzielle Vorurteile. Dennoch gibt es viele Finanzierungsmöglichkeiten, die gezielt auf Minderheitenunternehmerinnen und Gründer*innen mit besonderen Hürden zugeschnitten sind</a:t>
            </a:r>
            <a:r>
              <a:rPr lang="en-US" sz="2000" dirty="0"/>
              <a:t>.</a:t>
            </a:r>
          </a:p>
          <a:p>
            <a:pPr marL="285750" indent="-285750">
              <a:buFont typeface="Arial" panose="020B0604020202020204" pitchFamily="34" charset="0"/>
              <a:buChar char="•"/>
            </a:pPr>
            <a:r>
              <a:rPr lang="de-DE" sz="2000" b="1" dirty="0"/>
              <a:t>Zentrale Herausforderungen bei der Finanzierung: </a:t>
            </a:r>
            <a:r>
              <a:rPr lang="de-DE" sz="2000" dirty="0"/>
              <a:t>Begrenzter Zugang zu Risikokapital, systemische Vorurteile und fehlende Kontakte.</a:t>
            </a:r>
            <a:endParaRPr lang="en-US" sz="2000" dirty="0"/>
          </a:p>
          <a:p>
            <a:pPr marL="285750" indent="-285750">
              <a:buFont typeface="Arial" panose="020B0604020202020204" pitchFamily="34" charset="0"/>
              <a:buChar char="•"/>
            </a:pPr>
            <a:r>
              <a:rPr lang="de-DE" sz="2000" b="1" dirty="0"/>
              <a:t>Verfügbare Finanzierungsmöglichkeiten (Beispiele): </a:t>
            </a:r>
            <a:r>
              <a:rPr lang="de-DE" sz="2000" dirty="0"/>
              <a:t>Fördermittel, Mikrokredite, Crowdfunding, Risikokapital und staatliche Programme zur Unterstützung unterrepräsentierter Gründer*innen.</a:t>
            </a:r>
          </a:p>
        </p:txBody>
      </p:sp>
      <p:sp>
        <p:nvSpPr>
          <p:cNvPr id="3" name="Textplatzhalter 2">
            <a:extLst>
              <a:ext uri="{FF2B5EF4-FFF2-40B4-BE49-F238E27FC236}">
                <a16:creationId xmlns:a16="http://schemas.microsoft.com/office/drawing/2014/main" id="{B4F7E09A-2BE6-DA4D-6651-2181F50987C0}"/>
              </a:ext>
            </a:extLst>
          </p:cNvPr>
          <p:cNvSpPr>
            <a:spLocks noGrp="1"/>
          </p:cNvSpPr>
          <p:nvPr>
            <p:ph type="body" sz="quarter" idx="16"/>
          </p:nvPr>
        </p:nvSpPr>
        <p:spPr>
          <a:xfrm>
            <a:off x="945553" y="585415"/>
            <a:ext cx="4990998" cy="992652"/>
          </a:xfrm>
        </p:spPr>
        <p:txBody>
          <a:bodyPr/>
          <a:lstStyle/>
          <a:p>
            <a:pPr algn="ctr"/>
            <a:r>
              <a:rPr lang="en-US" sz="2000" b="1" i="1" dirty="0"/>
              <a:t>"</a:t>
            </a:r>
            <a:r>
              <a:rPr lang="de-DE" sz="2000" b="1" i="1" dirty="0"/>
              <a:t>Der beste Weg, die Zukunft vorherzusagen, ist, sie zu erschaffen</a:t>
            </a:r>
            <a:r>
              <a:rPr lang="en-US" sz="2000" b="1" i="1" dirty="0"/>
              <a:t>.“  </a:t>
            </a:r>
            <a:r>
              <a:rPr lang="en-US" sz="2000" i="1" dirty="0"/>
              <a:t>Peter Drucker</a:t>
            </a:r>
            <a:endParaRPr lang="de-DE" sz="2000" i="1" dirty="0"/>
          </a:p>
        </p:txBody>
      </p:sp>
      <p:pic>
        <p:nvPicPr>
          <p:cNvPr id="5" name="Bildplatzhalter 4">
            <a:extLst>
              <a:ext uri="{FF2B5EF4-FFF2-40B4-BE49-F238E27FC236}">
                <a16:creationId xmlns:a16="http://schemas.microsoft.com/office/drawing/2014/main" id="{0EA687AD-AD82-5E66-B5C0-5CAAED01F18F}"/>
              </a:ext>
            </a:extLst>
          </p:cNvPr>
          <p:cNvPicPr>
            <a:picLocks noGrp="1" noChangeAspect="1"/>
          </p:cNvPicPr>
          <p:nvPr>
            <p:ph type="pic" sz="quarter" idx="42"/>
          </p:nvPr>
        </p:nvPicPr>
        <p:blipFill>
          <a:blip r:embed="rId2"/>
          <a:srcRect l="16043" r="16043"/>
          <a:stretch/>
        </p:blipFill>
        <p:spPr/>
      </p:pic>
      <p:sp>
        <p:nvSpPr>
          <p:cNvPr id="6" name="Textfeld 5">
            <a:extLst>
              <a:ext uri="{FF2B5EF4-FFF2-40B4-BE49-F238E27FC236}">
                <a16:creationId xmlns:a16="http://schemas.microsoft.com/office/drawing/2014/main" id="{798AEB45-10CF-7993-33AB-E64381145C1B}"/>
              </a:ext>
            </a:extLst>
          </p:cNvPr>
          <p:cNvSpPr txBox="1"/>
          <p:nvPr/>
        </p:nvSpPr>
        <p:spPr>
          <a:xfrm>
            <a:off x="320540" y="6482045"/>
            <a:ext cx="11578483" cy="230832"/>
          </a:xfrm>
          <a:prstGeom prst="rect">
            <a:avLst/>
          </a:prstGeom>
          <a:noFill/>
        </p:spPr>
        <p:txBody>
          <a:bodyPr wrap="square" rtlCol="0">
            <a:spAutoFit/>
          </a:bodyPr>
          <a:lstStyle/>
          <a:p>
            <a:r>
              <a:rPr lang="de-DE" sz="900" dirty="0"/>
              <a:t>„</a:t>
            </a:r>
            <a:r>
              <a:rPr lang="de-DE" sz="900" dirty="0">
                <a:hlinkClick r:id="rId3"/>
              </a:rPr>
              <a:t>Vorhaben für die Zukunft umsetzen</a:t>
            </a:r>
            <a:r>
              <a:rPr lang="de-DE" sz="900" dirty="0"/>
              <a:t>" von Marco Verch ist lizenziert gemäß </a:t>
            </a:r>
            <a:r>
              <a:rPr lang="de-DE" sz="900" dirty="0">
                <a:hlinkClick r:id="rId4" tooltip="https://creativecommons.org/licenses/by/3.0/"/>
              </a:rPr>
              <a:t>CC BY</a:t>
            </a:r>
            <a:endParaRPr lang="de-DE" sz="900" dirty="0"/>
          </a:p>
        </p:txBody>
      </p:sp>
      <p:sp>
        <p:nvSpPr>
          <p:cNvPr id="2" name="Textplatzhalter 2">
            <a:extLst>
              <a:ext uri="{FF2B5EF4-FFF2-40B4-BE49-F238E27FC236}">
                <a16:creationId xmlns:a16="http://schemas.microsoft.com/office/drawing/2014/main" id="{7CB71E36-7550-CB5F-CBCF-5EB6B815A64E}"/>
              </a:ext>
            </a:extLst>
          </p:cNvPr>
          <p:cNvSpPr txBox="1">
            <a:spLocks/>
          </p:cNvSpPr>
          <p:nvPr/>
        </p:nvSpPr>
        <p:spPr>
          <a:xfrm>
            <a:off x="7025279" y="86276"/>
            <a:ext cx="4990998" cy="9926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solidFill>
                  <a:srgbClr val="47B5C8"/>
                </a:solidFill>
              </a:rPr>
              <a:t>Umsetzbare</a:t>
            </a:r>
            <a:r>
              <a:rPr lang="en-US" b="1" dirty="0">
                <a:solidFill>
                  <a:srgbClr val="47B5C8"/>
                </a:solidFill>
              </a:rPr>
              <a:t> </a:t>
            </a:r>
            <a:r>
              <a:rPr lang="en-US" b="1" dirty="0" err="1">
                <a:solidFill>
                  <a:srgbClr val="47B5C8"/>
                </a:solidFill>
              </a:rPr>
              <a:t>Strategien</a:t>
            </a:r>
            <a:r>
              <a:rPr lang="en-US" b="1" dirty="0">
                <a:solidFill>
                  <a:srgbClr val="47B5C8"/>
                </a:solidFill>
              </a:rPr>
              <a:t> </a:t>
            </a:r>
            <a:r>
              <a:rPr lang="en-US" b="1" dirty="0" err="1">
                <a:solidFill>
                  <a:srgbClr val="47B5C8"/>
                </a:solidFill>
              </a:rPr>
              <a:t>entwickeln</a:t>
            </a:r>
            <a:endParaRPr lang="de-DE" dirty="0">
              <a:solidFill>
                <a:srgbClr val="47B5C8"/>
              </a:solidFill>
            </a:endParaRPr>
          </a:p>
        </p:txBody>
      </p:sp>
    </p:spTree>
    <p:extLst>
      <p:ext uri="{BB962C8B-B14F-4D97-AF65-F5344CB8AC3E}">
        <p14:creationId xmlns:p14="http://schemas.microsoft.com/office/powerpoint/2010/main" val="3180954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0" y="664464"/>
            <a:ext cx="988400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de-DE" dirty="0">
                <a:solidFill>
                  <a:schemeClr val="bg1"/>
                </a:solidFill>
              </a:rPr>
              <a:t>Risikomanagement und Budgetierung</a:t>
            </a:r>
            <a:endParaRPr lang="en-US" dirty="0"/>
          </a:p>
        </p:txBody>
      </p:sp>
      <p:sp>
        <p:nvSpPr>
          <p:cNvPr id="10" name="TextBox 4">
            <a:extLst>
              <a:ext uri="{FF2B5EF4-FFF2-40B4-BE49-F238E27FC236}">
                <a16:creationId xmlns:a16="http://schemas.microsoft.com/office/drawing/2014/main" id="{B3BAC08D-379E-5E5E-6CD6-7F7422970C04}"/>
              </a:ext>
            </a:extLst>
          </p:cNvPr>
          <p:cNvSpPr txBox="1"/>
          <p:nvPr/>
        </p:nvSpPr>
        <p:spPr>
          <a:xfrm>
            <a:off x="581471" y="1565257"/>
            <a:ext cx="10382337" cy="1015663"/>
          </a:xfrm>
          <a:prstGeom prst="rect">
            <a:avLst/>
          </a:prstGeom>
          <a:noFill/>
        </p:spPr>
        <p:txBody>
          <a:bodyPr wrap="square">
            <a:spAutoFit/>
          </a:bodyPr>
          <a:lstStyle/>
          <a:p>
            <a:r>
              <a:rPr lang="de-DE" sz="2000" dirty="0">
                <a:solidFill>
                  <a:srgbClr val="595959"/>
                </a:solidFill>
              </a:rPr>
              <a:t>Die Berücksichtigung von Risikomanagement in Ihrem Budget hilft, sich auf Unsicherheiten wie wirtschaftliche Abschwünge, Unterbrechungen der Lieferkette oder unerwartete Ausgaben vorzubereiten.</a:t>
            </a:r>
            <a:endParaRPr lang="en-US" sz="2000" dirty="0">
              <a:solidFill>
                <a:srgbClr val="595959"/>
              </a:solidFill>
            </a:endParaRPr>
          </a:p>
        </p:txBody>
      </p:sp>
      <p:graphicFrame>
        <p:nvGraphicFramePr>
          <p:cNvPr id="5" name="Diagramm 4">
            <a:extLst>
              <a:ext uri="{FF2B5EF4-FFF2-40B4-BE49-F238E27FC236}">
                <a16:creationId xmlns:a16="http://schemas.microsoft.com/office/drawing/2014/main" id="{5B4570BF-3990-F4E0-1CFC-5D49F27B9A86}"/>
              </a:ext>
            </a:extLst>
          </p:cNvPr>
          <p:cNvGraphicFramePr/>
          <p:nvPr>
            <p:extLst>
              <p:ext uri="{D42A27DB-BD31-4B8C-83A1-F6EECF244321}">
                <p14:modId xmlns:p14="http://schemas.microsoft.com/office/powerpoint/2010/main" val="1800494846"/>
              </p:ext>
            </p:extLst>
          </p:nvPr>
        </p:nvGraphicFramePr>
        <p:xfrm>
          <a:off x="1228191" y="2580920"/>
          <a:ext cx="8655814" cy="3515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8828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8C3FC-D445-6D4B-A03E-CD7607918BA1}"/>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A7BD2CA2-D471-3A59-51AB-665F3667CF69}"/>
              </a:ext>
            </a:extLst>
          </p:cNvPr>
          <p:cNvSpPr/>
          <p:nvPr/>
        </p:nvSpPr>
        <p:spPr>
          <a:xfrm>
            <a:off x="0" y="664464"/>
            <a:ext cx="988400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F587C338-06A6-2253-ABA1-E1257C82C06C}"/>
              </a:ext>
            </a:extLst>
          </p:cNvPr>
          <p:cNvSpPr>
            <a:spLocks noGrp="1"/>
          </p:cNvSpPr>
          <p:nvPr>
            <p:ph type="body" sz="quarter" idx="16"/>
          </p:nvPr>
        </p:nvSpPr>
        <p:spPr/>
        <p:txBody>
          <a:bodyPr/>
          <a:lstStyle/>
          <a:p>
            <a:r>
              <a:rPr lang="de-DE" dirty="0">
                <a:solidFill>
                  <a:schemeClr val="bg1"/>
                </a:solidFill>
              </a:rPr>
              <a:t>Auswahl der richtigen Finanzierungsquelle</a:t>
            </a:r>
          </a:p>
        </p:txBody>
      </p:sp>
      <p:sp>
        <p:nvSpPr>
          <p:cNvPr id="10" name="TextBox 4">
            <a:extLst>
              <a:ext uri="{FF2B5EF4-FFF2-40B4-BE49-F238E27FC236}">
                <a16:creationId xmlns:a16="http://schemas.microsoft.com/office/drawing/2014/main" id="{7298B8ED-7EBF-EE48-C562-5D5DFBE5B9F1}"/>
              </a:ext>
            </a:extLst>
          </p:cNvPr>
          <p:cNvSpPr txBox="1"/>
          <p:nvPr/>
        </p:nvSpPr>
        <p:spPr>
          <a:xfrm>
            <a:off x="581472" y="1565257"/>
            <a:ext cx="9884004" cy="3416320"/>
          </a:xfrm>
          <a:prstGeom prst="rect">
            <a:avLst/>
          </a:prstGeom>
          <a:noFill/>
        </p:spPr>
        <p:txBody>
          <a:bodyPr wrap="square">
            <a:spAutoFit/>
          </a:bodyPr>
          <a:lstStyle/>
          <a:p>
            <a:pPr marL="0" indent="0"/>
            <a:r>
              <a:rPr lang="de-DE" sz="2400" dirty="0">
                <a:solidFill>
                  <a:srgbClr val="595959"/>
                </a:solidFill>
              </a:rPr>
              <a:t>Die Wahl der richtigen Finanzierung hängt von mehreren Faktoren ab:</a:t>
            </a:r>
          </a:p>
          <a:p>
            <a:pPr marL="0" indent="0"/>
            <a:endParaRPr lang="en-US" sz="2400" dirty="0">
              <a:solidFill>
                <a:srgbClr val="595959"/>
              </a:solidFill>
            </a:endParaRPr>
          </a:p>
          <a:p>
            <a:pPr marL="342900" indent="-342900">
              <a:buFont typeface="Arial" panose="020B0604020202020204" pitchFamily="34" charset="0"/>
              <a:buChar char="•"/>
            </a:pPr>
            <a:r>
              <a:rPr lang="de-DE" sz="2400" b="1" dirty="0"/>
              <a:t>Unternehmensphase: </a:t>
            </a:r>
            <a:r>
              <a:rPr lang="de-DE" sz="2400" dirty="0">
                <a:solidFill>
                  <a:srgbClr val="595959"/>
                </a:solidFill>
              </a:rPr>
              <a:t>Befindet sich das Unternehmen in der Ideen-, Start-up- oder Wachstumsphase?</a:t>
            </a:r>
          </a:p>
          <a:p>
            <a:pPr marL="342900" indent="-342900">
              <a:buFont typeface="Arial" panose="020B0604020202020204" pitchFamily="34" charset="0"/>
              <a:buChar char="•"/>
            </a:pPr>
            <a:r>
              <a:rPr lang="de-DE" sz="2400" b="1" dirty="0"/>
              <a:t>Finanzierungsart:</a:t>
            </a:r>
            <a:r>
              <a:rPr lang="de-DE" sz="2400" dirty="0"/>
              <a:t> </a:t>
            </a:r>
            <a:r>
              <a:rPr lang="de-DE" sz="2400" dirty="0">
                <a:solidFill>
                  <a:srgbClr val="595959"/>
                </a:solidFill>
              </a:rPr>
              <a:t>Wird ein Kredit, eine Förderung oder Eigenkapital von Investor*innen benötigt?</a:t>
            </a:r>
          </a:p>
          <a:p>
            <a:pPr marL="342900" indent="-342900">
              <a:buFont typeface="Arial" panose="020B0604020202020204" pitchFamily="34" charset="0"/>
              <a:buChar char="•"/>
            </a:pPr>
            <a:r>
              <a:rPr lang="de-DE" sz="2400" b="1" dirty="0"/>
              <a:t>Kapitalbedarf:</a:t>
            </a:r>
            <a:r>
              <a:rPr lang="de-DE" sz="2400" dirty="0"/>
              <a:t> </a:t>
            </a:r>
            <a:r>
              <a:rPr lang="de-DE" sz="2400" dirty="0">
                <a:solidFill>
                  <a:srgbClr val="595959"/>
                </a:solidFill>
              </a:rPr>
              <a:t>Wie viel Geld wird benötigt und wie schnell?</a:t>
            </a:r>
          </a:p>
          <a:p>
            <a:pPr marL="342900" indent="-342900">
              <a:buFont typeface="Arial" panose="020B0604020202020204" pitchFamily="34" charset="0"/>
              <a:buChar char="•"/>
            </a:pPr>
            <a:r>
              <a:rPr lang="de-DE" sz="2400" b="1" dirty="0"/>
              <a:t>Kontrolle:</a:t>
            </a:r>
            <a:r>
              <a:rPr lang="de-DE" sz="2400" dirty="0"/>
              <a:t> </a:t>
            </a:r>
            <a:r>
              <a:rPr lang="de-DE" sz="2400" dirty="0">
                <a:solidFill>
                  <a:srgbClr val="595959"/>
                </a:solidFill>
              </a:rPr>
              <a:t>Sind Sie bereit, einen Teil der Anteile des Unternehmens abzugeben oder möchten Sie die vollständige Kontrolle behalten?</a:t>
            </a:r>
          </a:p>
        </p:txBody>
      </p:sp>
    </p:spTree>
    <p:extLst>
      <p:ext uri="{BB962C8B-B14F-4D97-AF65-F5344CB8AC3E}">
        <p14:creationId xmlns:p14="http://schemas.microsoft.com/office/powerpoint/2010/main" val="122282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2D459-D0EA-BB75-D83F-1D65593600CB}"/>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683F4D4D-0C88-DF0D-A3F5-90C34DD7E8A9}"/>
              </a:ext>
            </a:extLst>
          </p:cNvPr>
          <p:cNvSpPr/>
          <p:nvPr/>
        </p:nvSpPr>
        <p:spPr>
          <a:xfrm>
            <a:off x="0" y="664464"/>
            <a:ext cx="988400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59652C4E-DD48-F37A-FF68-A002B12E64B8}"/>
              </a:ext>
            </a:extLst>
          </p:cNvPr>
          <p:cNvSpPr>
            <a:spLocks noGrp="1"/>
          </p:cNvSpPr>
          <p:nvPr>
            <p:ph type="body" sz="quarter" idx="16"/>
          </p:nvPr>
        </p:nvSpPr>
        <p:spPr/>
        <p:txBody>
          <a:bodyPr/>
          <a:lstStyle/>
          <a:p>
            <a:pPr marL="0" indent="0"/>
            <a:r>
              <a:rPr lang="de-DE" sz="3600" b="1" dirty="0">
                <a:solidFill>
                  <a:schemeClr val="bg1"/>
                </a:solidFill>
              </a:rPr>
              <a:t>Beispiele für Finanzierungsquellen</a:t>
            </a:r>
            <a:endParaRPr lang="en-US" sz="3600" b="1" dirty="0">
              <a:solidFill>
                <a:schemeClr val="bg1"/>
              </a:solidFill>
            </a:endParaRPr>
          </a:p>
        </p:txBody>
      </p:sp>
      <p:sp>
        <p:nvSpPr>
          <p:cNvPr id="10" name="TextBox 4">
            <a:extLst>
              <a:ext uri="{FF2B5EF4-FFF2-40B4-BE49-F238E27FC236}">
                <a16:creationId xmlns:a16="http://schemas.microsoft.com/office/drawing/2014/main" id="{FCFEB17B-07F1-DAF7-8141-14F41E7D4B92}"/>
              </a:ext>
            </a:extLst>
          </p:cNvPr>
          <p:cNvSpPr txBox="1"/>
          <p:nvPr/>
        </p:nvSpPr>
        <p:spPr>
          <a:xfrm>
            <a:off x="1543067" y="1814957"/>
            <a:ext cx="3878440" cy="4093428"/>
          </a:xfrm>
          <a:prstGeom prst="rect">
            <a:avLst/>
          </a:prstGeom>
          <a:solidFill>
            <a:srgbClr val="086575"/>
          </a:solidFill>
        </p:spPr>
        <p:txBody>
          <a:bodyPr wrap="square">
            <a:spAutoFit/>
          </a:bodyPr>
          <a:lstStyle/>
          <a:p>
            <a:r>
              <a:rPr lang="en-US" sz="2000" b="1" dirty="0" err="1">
                <a:solidFill>
                  <a:schemeClr val="bg1"/>
                </a:solidFill>
              </a:rPr>
              <a:t>Frühphasige</a:t>
            </a:r>
            <a:r>
              <a:rPr lang="en-US" sz="2000" b="1" dirty="0">
                <a:solidFill>
                  <a:schemeClr val="bg1"/>
                </a:solidFill>
              </a:rPr>
              <a:t> Start-ups: </a:t>
            </a:r>
          </a:p>
          <a:p>
            <a:r>
              <a:rPr lang="de-DE" sz="2000" dirty="0">
                <a:solidFill>
                  <a:schemeClr val="bg1"/>
                </a:solidFill>
              </a:rPr>
              <a:t>Mikrokredite, Fördermittel oder Crowdfunding sind ideal für Start-ups in der frühen Entwicklungsphase</a:t>
            </a:r>
          </a:p>
          <a:p>
            <a:endParaRPr lang="de-DE" sz="2000" dirty="0">
              <a:solidFill>
                <a:schemeClr val="bg1"/>
              </a:solidFill>
            </a:endParaRPr>
          </a:p>
          <a:p>
            <a:endParaRPr lang="de-DE" sz="2000" dirty="0">
              <a:solidFill>
                <a:schemeClr val="bg1"/>
              </a:solidFill>
            </a:endParaRPr>
          </a:p>
          <a:p>
            <a:r>
              <a:rPr lang="de-DE" sz="2000" dirty="0">
                <a:solidFill>
                  <a:schemeClr val="bg1"/>
                </a:solidFill>
              </a:rPr>
              <a:t>Beispiel: Ein Tech-Start-up, das einen Prototyp entwickelt, kann eine staatliche Innovationsförderung beantragen oder eine Crowdfunding-Kampagne starten.</a:t>
            </a:r>
            <a:endParaRPr lang="en-US" sz="2000" dirty="0">
              <a:solidFill>
                <a:schemeClr val="bg1"/>
              </a:solidFill>
            </a:endParaRPr>
          </a:p>
        </p:txBody>
      </p:sp>
      <p:sp>
        <p:nvSpPr>
          <p:cNvPr id="5" name="TextBox 4">
            <a:extLst>
              <a:ext uri="{FF2B5EF4-FFF2-40B4-BE49-F238E27FC236}">
                <a16:creationId xmlns:a16="http://schemas.microsoft.com/office/drawing/2014/main" id="{FF401C25-624C-7C0C-BABF-83B1F4B4559F}"/>
              </a:ext>
            </a:extLst>
          </p:cNvPr>
          <p:cNvSpPr txBox="1"/>
          <p:nvPr/>
        </p:nvSpPr>
        <p:spPr>
          <a:xfrm>
            <a:off x="5771537" y="1824710"/>
            <a:ext cx="3956499" cy="4093428"/>
          </a:xfrm>
          <a:prstGeom prst="rect">
            <a:avLst/>
          </a:prstGeom>
          <a:solidFill>
            <a:srgbClr val="F2A72C"/>
          </a:solidFill>
        </p:spPr>
        <p:txBody>
          <a:bodyPr wrap="square">
            <a:spAutoFit/>
          </a:bodyPr>
          <a:lstStyle/>
          <a:p>
            <a:r>
              <a:rPr lang="en-US" sz="2000" b="1" dirty="0" err="1">
                <a:solidFill>
                  <a:srgbClr val="595959"/>
                </a:solidFill>
              </a:rPr>
              <a:t>Wachstumsphase</a:t>
            </a:r>
            <a:r>
              <a:rPr lang="en-US" sz="2000" b="1" dirty="0">
                <a:solidFill>
                  <a:srgbClr val="595959"/>
                </a:solidFill>
              </a:rPr>
              <a:t>: </a:t>
            </a:r>
          </a:p>
          <a:p>
            <a:r>
              <a:rPr lang="de-DE" sz="2000" dirty="0">
                <a:solidFill>
                  <a:srgbClr val="595959"/>
                </a:solidFill>
              </a:rPr>
              <a:t>Unternehmen, die bereits erste Erfolge erzielt haben, können Risikokapital oder Angel-Investitionen suchen, um das Geschäft schneller zu skalieren.</a:t>
            </a:r>
          </a:p>
          <a:p>
            <a:endParaRPr lang="de-DE" sz="2000" dirty="0">
              <a:solidFill>
                <a:srgbClr val="595959"/>
              </a:solidFill>
            </a:endParaRPr>
          </a:p>
          <a:p>
            <a:r>
              <a:rPr lang="de-DE" sz="2000" dirty="0">
                <a:solidFill>
                  <a:srgbClr val="595959"/>
                </a:solidFill>
              </a:rPr>
              <a:t>Beispiel: Ein E-Commerce-Unternehmen, das in neue Märkte expandieren will, könnte Risikokapital nutzen, um das benötigte Wachstumskapital zu sichern.</a:t>
            </a:r>
            <a:endParaRPr lang="en-US" sz="2000" dirty="0">
              <a:solidFill>
                <a:srgbClr val="595959"/>
              </a:solidFill>
            </a:endParaRPr>
          </a:p>
        </p:txBody>
      </p:sp>
    </p:spTree>
    <p:extLst>
      <p:ext uri="{BB962C8B-B14F-4D97-AF65-F5344CB8AC3E}">
        <p14:creationId xmlns:p14="http://schemas.microsoft.com/office/powerpoint/2010/main" val="2944544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3EF9B-A186-D660-032D-745EE0361DB4}"/>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FEF43310-BB95-3D44-8728-724F4415199A}"/>
              </a:ext>
            </a:extLst>
          </p:cNvPr>
          <p:cNvSpPr/>
          <p:nvPr/>
        </p:nvSpPr>
        <p:spPr>
          <a:xfrm>
            <a:off x="0" y="587772"/>
            <a:ext cx="988400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16198912-6D39-C6CF-0BA2-84A262D8554A}"/>
              </a:ext>
            </a:extLst>
          </p:cNvPr>
          <p:cNvSpPr>
            <a:spLocks noGrp="1"/>
          </p:cNvSpPr>
          <p:nvPr>
            <p:ph type="body" sz="quarter" idx="16"/>
          </p:nvPr>
        </p:nvSpPr>
        <p:spPr/>
        <p:txBody>
          <a:bodyPr/>
          <a:lstStyle/>
          <a:p>
            <a:pPr marL="0" indent="0"/>
            <a:r>
              <a:rPr lang="de-DE" sz="3600" b="1" dirty="0">
                <a:solidFill>
                  <a:schemeClr val="bg1"/>
                </a:solidFill>
              </a:rPr>
              <a:t>Beispiele für Finanzierungsquellen</a:t>
            </a:r>
            <a:endParaRPr lang="en-US" sz="3600" b="1" dirty="0">
              <a:solidFill>
                <a:schemeClr val="bg1"/>
              </a:solidFill>
            </a:endParaRPr>
          </a:p>
        </p:txBody>
      </p:sp>
      <p:sp>
        <p:nvSpPr>
          <p:cNvPr id="10" name="TextBox 4">
            <a:extLst>
              <a:ext uri="{FF2B5EF4-FFF2-40B4-BE49-F238E27FC236}">
                <a16:creationId xmlns:a16="http://schemas.microsoft.com/office/drawing/2014/main" id="{BEC40AE1-C5B7-BEB8-528A-CC0CAE28991E}"/>
              </a:ext>
            </a:extLst>
          </p:cNvPr>
          <p:cNvSpPr txBox="1"/>
          <p:nvPr/>
        </p:nvSpPr>
        <p:spPr>
          <a:xfrm>
            <a:off x="1055687" y="1585873"/>
            <a:ext cx="4208804" cy="2585323"/>
          </a:xfrm>
          <a:prstGeom prst="rect">
            <a:avLst/>
          </a:prstGeom>
          <a:solidFill>
            <a:srgbClr val="086575"/>
          </a:solidFill>
        </p:spPr>
        <p:txBody>
          <a:bodyPr wrap="square">
            <a:spAutoFit/>
          </a:bodyPr>
          <a:lstStyle/>
          <a:p>
            <a:r>
              <a:rPr lang="en-US" b="1" dirty="0" err="1">
                <a:solidFill>
                  <a:schemeClr val="bg1"/>
                </a:solidFill>
              </a:rPr>
              <a:t>Fördermittel</a:t>
            </a:r>
            <a:r>
              <a:rPr lang="en-US" b="1" dirty="0">
                <a:solidFill>
                  <a:schemeClr val="bg1"/>
                </a:solidFill>
              </a:rPr>
              <a:t>: </a:t>
            </a:r>
            <a:r>
              <a:rPr lang="de-DE" dirty="0">
                <a:solidFill>
                  <a:schemeClr val="bg1"/>
                </a:solidFill>
              </a:rPr>
              <a:t>Nicht rückzahlbare Mittel sind ideal für Unternehmen, die soziale oder nachhaltige Ziele verfolgen.</a:t>
            </a:r>
            <a:br>
              <a:rPr lang="de-DE" dirty="0">
                <a:solidFill>
                  <a:schemeClr val="bg1"/>
                </a:solidFill>
              </a:rPr>
            </a:br>
            <a:endParaRPr lang="de-DE" dirty="0">
              <a:solidFill>
                <a:schemeClr val="bg1"/>
              </a:solidFill>
            </a:endParaRPr>
          </a:p>
          <a:p>
            <a:r>
              <a:rPr lang="de-DE" i="1" dirty="0">
                <a:solidFill>
                  <a:schemeClr val="bg1"/>
                </a:solidFill>
              </a:rPr>
              <a:t>Beispiel:</a:t>
            </a:r>
            <a:r>
              <a:rPr lang="de-DE" dirty="0">
                <a:solidFill>
                  <a:schemeClr val="bg1"/>
                </a:solidFill>
              </a:rPr>
              <a:t> Ein von Frauen geführtes Sozialunternehmen, das saubere Energielösungen bereitstellt, könnte sich für eine Nachhaltigkeitsförderung bewerben.</a:t>
            </a:r>
            <a:endParaRPr lang="en-US" dirty="0">
              <a:solidFill>
                <a:schemeClr val="bg1"/>
              </a:solidFill>
            </a:endParaRPr>
          </a:p>
        </p:txBody>
      </p:sp>
      <p:sp>
        <p:nvSpPr>
          <p:cNvPr id="5" name="TextBox 4">
            <a:extLst>
              <a:ext uri="{FF2B5EF4-FFF2-40B4-BE49-F238E27FC236}">
                <a16:creationId xmlns:a16="http://schemas.microsoft.com/office/drawing/2014/main" id="{C66393F7-A56F-81F7-AE86-7F2F03AEEF00}"/>
              </a:ext>
            </a:extLst>
          </p:cNvPr>
          <p:cNvSpPr txBox="1"/>
          <p:nvPr/>
        </p:nvSpPr>
        <p:spPr>
          <a:xfrm>
            <a:off x="1055687" y="4554927"/>
            <a:ext cx="4208804" cy="923330"/>
          </a:xfrm>
          <a:prstGeom prst="rect">
            <a:avLst/>
          </a:prstGeom>
          <a:solidFill>
            <a:srgbClr val="F2A72C"/>
          </a:solidFill>
        </p:spPr>
        <p:txBody>
          <a:bodyPr wrap="square">
            <a:spAutoFit/>
          </a:bodyPr>
          <a:lstStyle/>
          <a:p>
            <a:r>
              <a:rPr lang="en-US" b="1" dirty="0" err="1">
                <a:solidFill>
                  <a:srgbClr val="595959"/>
                </a:solidFill>
              </a:rPr>
              <a:t>Mikrokredite</a:t>
            </a:r>
            <a:r>
              <a:rPr lang="en-US" b="1" dirty="0">
                <a:solidFill>
                  <a:srgbClr val="595959"/>
                </a:solidFill>
              </a:rPr>
              <a:t>: </a:t>
            </a:r>
            <a:r>
              <a:rPr lang="de-DE" dirty="0">
                <a:solidFill>
                  <a:srgbClr val="595959"/>
                </a:solidFill>
              </a:rPr>
              <a:t>Perfekt für Start-ups, die eine kleine Kapitalsumme benötigen, ohne Geschäftsanteile abzugeben.</a:t>
            </a:r>
            <a:endParaRPr lang="en-US" dirty="0">
              <a:solidFill>
                <a:srgbClr val="595959"/>
              </a:solidFill>
            </a:endParaRPr>
          </a:p>
        </p:txBody>
      </p:sp>
      <p:sp>
        <p:nvSpPr>
          <p:cNvPr id="6" name="TextBox 5">
            <a:extLst>
              <a:ext uri="{FF2B5EF4-FFF2-40B4-BE49-F238E27FC236}">
                <a16:creationId xmlns:a16="http://schemas.microsoft.com/office/drawing/2014/main" id="{EED12744-733D-0A75-79AB-7D710B2C99EE}"/>
              </a:ext>
            </a:extLst>
          </p:cNvPr>
          <p:cNvSpPr txBox="1"/>
          <p:nvPr/>
        </p:nvSpPr>
        <p:spPr>
          <a:xfrm>
            <a:off x="5468700" y="2002278"/>
            <a:ext cx="4785251" cy="1200329"/>
          </a:xfrm>
          <a:prstGeom prst="rect">
            <a:avLst/>
          </a:prstGeom>
          <a:solidFill>
            <a:srgbClr val="47B5C8"/>
          </a:solidFill>
        </p:spPr>
        <p:txBody>
          <a:bodyPr wrap="square">
            <a:spAutoFit/>
          </a:bodyPr>
          <a:lstStyle/>
          <a:p>
            <a:r>
              <a:rPr lang="en-US" b="1" dirty="0" err="1">
                <a:solidFill>
                  <a:schemeClr val="bg1"/>
                </a:solidFill>
              </a:rPr>
              <a:t>Risikokapital</a:t>
            </a:r>
            <a:r>
              <a:rPr lang="en-US" b="1" dirty="0">
                <a:solidFill>
                  <a:schemeClr val="bg1"/>
                </a:solidFill>
              </a:rPr>
              <a:t>: </a:t>
            </a:r>
            <a:r>
              <a:rPr lang="de-DE" dirty="0">
                <a:solidFill>
                  <a:schemeClr val="bg1"/>
                </a:solidFill>
              </a:rPr>
              <a:t>Geeignet für wachstumsstarke Unternehmen, die erhebliche Investitionen benötigen und bereit sind, Anteile am Unternehmen abzugeben</a:t>
            </a:r>
            <a:r>
              <a:rPr lang="en-US" sz="1600" dirty="0">
                <a:solidFill>
                  <a:schemeClr val="bg1"/>
                </a:solidFill>
              </a:rPr>
              <a:t>.</a:t>
            </a:r>
          </a:p>
        </p:txBody>
      </p:sp>
      <p:sp>
        <p:nvSpPr>
          <p:cNvPr id="8" name="TextBox 7">
            <a:extLst>
              <a:ext uri="{FF2B5EF4-FFF2-40B4-BE49-F238E27FC236}">
                <a16:creationId xmlns:a16="http://schemas.microsoft.com/office/drawing/2014/main" id="{5EB2A1D3-782B-420D-C403-58862A050FFF}"/>
              </a:ext>
            </a:extLst>
          </p:cNvPr>
          <p:cNvSpPr txBox="1"/>
          <p:nvPr/>
        </p:nvSpPr>
        <p:spPr>
          <a:xfrm>
            <a:off x="5468700" y="3446932"/>
            <a:ext cx="4785251" cy="2031325"/>
          </a:xfrm>
          <a:prstGeom prst="rect">
            <a:avLst/>
          </a:prstGeom>
          <a:solidFill>
            <a:srgbClr val="FDBD22"/>
          </a:solidFill>
        </p:spPr>
        <p:txBody>
          <a:bodyPr wrap="square">
            <a:spAutoFit/>
          </a:bodyPr>
          <a:lstStyle/>
          <a:p>
            <a:r>
              <a:rPr lang="en-US" b="1" dirty="0">
                <a:solidFill>
                  <a:srgbClr val="595959"/>
                </a:solidFill>
              </a:rPr>
              <a:t>Crowdfunding: </a:t>
            </a:r>
            <a:r>
              <a:rPr lang="de-DE" dirty="0">
                <a:solidFill>
                  <a:srgbClr val="595959"/>
                </a:solidFill>
              </a:rPr>
              <a:t>Optimal für Verbraucherprodukte oder Unternehmen mit einer starken Community-Unterstützung.</a:t>
            </a:r>
          </a:p>
          <a:p>
            <a:endParaRPr lang="de-DE" dirty="0">
              <a:solidFill>
                <a:srgbClr val="595959"/>
              </a:solidFill>
            </a:endParaRPr>
          </a:p>
          <a:p>
            <a:r>
              <a:rPr lang="de-DE" dirty="0">
                <a:solidFill>
                  <a:srgbClr val="595959"/>
                </a:solidFill>
              </a:rPr>
              <a:t>Beispiel: Eine Modedesignerin könnte Plattformen wie Kickstarter nutzen, um Mittel für ihre nächste Kollektion zu sammeln</a:t>
            </a:r>
            <a:endParaRPr lang="en-GB" sz="1400" dirty="0">
              <a:solidFill>
                <a:srgbClr val="595959"/>
              </a:solidFill>
            </a:endParaRPr>
          </a:p>
        </p:txBody>
      </p:sp>
    </p:spTree>
    <p:extLst>
      <p:ext uri="{BB962C8B-B14F-4D97-AF65-F5344CB8AC3E}">
        <p14:creationId xmlns:p14="http://schemas.microsoft.com/office/powerpoint/2010/main" val="2845840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0" y="664464"/>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33199" y="744653"/>
            <a:ext cx="9632553" cy="803654"/>
          </a:xfrm>
        </p:spPr>
        <p:txBody>
          <a:bodyPr/>
          <a:lstStyle/>
          <a:p>
            <a:r>
              <a:rPr lang="en-IE" dirty="0" err="1">
                <a:solidFill>
                  <a:schemeClr val="bg1"/>
                </a:solidFill>
              </a:rPr>
              <a:t>Lernziele</a:t>
            </a:r>
            <a:endParaRPr lang="en-IE" dirty="0">
              <a:solidFill>
                <a:schemeClr val="bg1"/>
              </a:solidFill>
            </a:endParaRPr>
          </a:p>
          <a:p>
            <a:endParaRPr lang="en-GB" sz="600" b="1" dirty="0"/>
          </a:p>
          <a:p>
            <a:r>
              <a:rPr lang="en-GB" sz="2200" b="1" dirty="0" err="1">
                <a:solidFill>
                  <a:srgbClr val="47B5C8"/>
                </a:solidFill>
              </a:rPr>
              <a:t>Fähigkeiten</a:t>
            </a:r>
            <a:r>
              <a:rPr lang="en-GB" sz="2200" b="1" dirty="0">
                <a:solidFill>
                  <a:srgbClr val="47B5C8"/>
                </a:solidFill>
              </a:rPr>
              <a:t>:</a:t>
            </a:r>
          </a:p>
          <a:p>
            <a:r>
              <a:rPr lang="de-DE" sz="2200" b="1" dirty="0">
                <a:solidFill>
                  <a:srgbClr val="F2A72C"/>
                </a:solidFill>
              </a:rPr>
              <a:t>Erstellung von Finanzplänen: </a:t>
            </a:r>
            <a:r>
              <a:rPr lang="de-DE" sz="2200" dirty="0"/>
              <a:t>Fähigkeit, einen detaillierten und realistischen Finanzplan zu erstellen, der mit dem Geschäftsmodell übereinstimmt, einschließlich Liquiditätsprognosen und finanzieller Zielsetzungen.</a:t>
            </a:r>
          </a:p>
          <a:p>
            <a:r>
              <a:rPr lang="de-DE" sz="2200" b="1" dirty="0">
                <a:solidFill>
                  <a:srgbClr val="F2A72C"/>
                </a:solidFill>
              </a:rPr>
              <a:t>Identifizierung finanzieller Ressourcen: </a:t>
            </a:r>
            <a:r>
              <a:rPr lang="de-DE" sz="2200" dirty="0"/>
              <a:t>Fähigkeit, geeignete finanzielle Unterstützungsangebote zu finden, wie Mikrokredite, öffentliche Fördermittel und Investorenkapital, speziell für unterrepräsentierte Unternehmer*innen.</a:t>
            </a:r>
          </a:p>
          <a:p>
            <a:r>
              <a:rPr lang="de-DE" sz="2200" b="1" dirty="0">
                <a:solidFill>
                  <a:srgbClr val="F2A72C"/>
                </a:solidFill>
              </a:rPr>
              <a:t>Finanzberichterstattung: </a:t>
            </a:r>
            <a:r>
              <a:rPr lang="de-DE" sz="2200" dirty="0"/>
              <a:t>Fähigkeit, klare, präzise und transparente Finanzberichte für Stakeholderinnen und Investorinnen zu erstellen und zu präsentieren.</a:t>
            </a:r>
            <a:endParaRPr lang="en-US" sz="2200" dirty="0"/>
          </a:p>
        </p:txBody>
      </p:sp>
    </p:spTree>
    <p:extLst>
      <p:ext uri="{BB962C8B-B14F-4D97-AF65-F5344CB8AC3E}">
        <p14:creationId xmlns:p14="http://schemas.microsoft.com/office/powerpoint/2010/main" val="418121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912C3-8F16-AFD1-008A-4292F8EAEDB2}"/>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C7B03FB7-ABFA-8111-33F1-A6FFCC5F66CC}"/>
              </a:ext>
            </a:extLst>
          </p:cNvPr>
          <p:cNvSpPr/>
          <p:nvPr/>
        </p:nvSpPr>
        <p:spPr>
          <a:xfrm>
            <a:off x="0" y="587772"/>
            <a:ext cx="988400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7A431747-3AEF-94B0-804B-44EFBFFE8D27}"/>
              </a:ext>
            </a:extLst>
          </p:cNvPr>
          <p:cNvSpPr>
            <a:spLocks noGrp="1"/>
          </p:cNvSpPr>
          <p:nvPr>
            <p:ph type="body" sz="quarter" idx="16"/>
          </p:nvPr>
        </p:nvSpPr>
        <p:spPr/>
        <p:txBody>
          <a:bodyPr/>
          <a:lstStyle/>
          <a:p>
            <a:pPr marL="0" indent="0"/>
            <a:r>
              <a:rPr lang="en-US" sz="3600" b="1" dirty="0" err="1">
                <a:solidFill>
                  <a:schemeClr val="bg1"/>
                </a:solidFill>
              </a:rPr>
              <a:t>Beispiele</a:t>
            </a:r>
            <a:r>
              <a:rPr lang="en-US" sz="3600" b="1" dirty="0">
                <a:solidFill>
                  <a:schemeClr val="bg1"/>
                </a:solidFill>
              </a:rPr>
              <a:t> für </a:t>
            </a:r>
            <a:r>
              <a:rPr lang="en-US" sz="3600" b="1" dirty="0" err="1">
                <a:solidFill>
                  <a:schemeClr val="bg1"/>
                </a:solidFill>
              </a:rPr>
              <a:t>Finanzierungsbeträge</a:t>
            </a:r>
            <a:endParaRPr lang="en-US" sz="3600" b="1" dirty="0">
              <a:solidFill>
                <a:schemeClr val="bg1"/>
              </a:solidFill>
            </a:endParaRPr>
          </a:p>
        </p:txBody>
      </p:sp>
      <p:sp>
        <p:nvSpPr>
          <p:cNvPr id="11" name="TextBox 10">
            <a:extLst>
              <a:ext uri="{FF2B5EF4-FFF2-40B4-BE49-F238E27FC236}">
                <a16:creationId xmlns:a16="http://schemas.microsoft.com/office/drawing/2014/main" id="{A3CE6C81-F711-4CE5-A8BF-242E1C2A5297}"/>
              </a:ext>
            </a:extLst>
          </p:cNvPr>
          <p:cNvSpPr txBox="1"/>
          <p:nvPr/>
        </p:nvSpPr>
        <p:spPr>
          <a:xfrm>
            <a:off x="798381" y="1810128"/>
            <a:ext cx="9383905" cy="3785652"/>
          </a:xfrm>
          <a:prstGeom prst="rect">
            <a:avLst/>
          </a:prstGeom>
          <a:noFill/>
        </p:spPr>
        <p:txBody>
          <a:bodyPr wrap="square">
            <a:spAutoFit/>
          </a:bodyPr>
          <a:lstStyle/>
          <a:p>
            <a:pPr marL="177800" indent="-177800">
              <a:buFont typeface="Arial" panose="020B0604020202020204" pitchFamily="34" charset="0"/>
              <a:buChar char="•"/>
            </a:pPr>
            <a:r>
              <a:rPr lang="de-DE" sz="2400" b="1" dirty="0">
                <a:solidFill>
                  <a:srgbClr val="595959"/>
                </a:solidFill>
              </a:rPr>
              <a:t>Geringer Kapitalbedarf: </a:t>
            </a:r>
            <a:r>
              <a:rPr lang="de-DE" sz="2400" dirty="0">
                <a:solidFill>
                  <a:srgbClr val="595959"/>
                </a:solidFill>
              </a:rPr>
              <a:t>Wenn Sie weniger als 50.000 € benötigen, sind Mikrokredite oder Crowdfunding geeignete Optionen. Beispiel: Eine kleine Bäckerei könnte 10.000 € über einen Mikrokredit aufnehmen, um einen neuen Standort zu eröffnen</a:t>
            </a:r>
            <a:r>
              <a:rPr lang="en-US" sz="2400" dirty="0">
                <a:solidFill>
                  <a:srgbClr val="595959"/>
                </a:solidFill>
              </a:rPr>
              <a:t>.</a:t>
            </a:r>
          </a:p>
          <a:p>
            <a:pPr marL="177800" indent="-177800">
              <a:buFont typeface="Arial" panose="020B0604020202020204" pitchFamily="34" charset="0"/>
              <a:buChar char="•"/>
            </a:pPr>
            <a:endParaRPr lang="en-US" sz="2400" dirty="0">
              <a:solidFill>
                <a:srgbClr val="595959"/>
              </a:solidFill>
            </a:endParaRPr>
          </a:p>
          <a:p>
            <a:pPr marL="177800" indent="-177800">
              <a:buFont typeface="Arial" panose="020B0604020202020204" pitchFamily="34" charset="0"/>
              <a:buChar char="•"/>
            </a:pPr>
            <a:r>
              <a:rPr lang="de-DE" sz="2400" b="1" dirty="0">
                <a:solidFill>
                  <a:srgbClr val="595959"/>
                </a:solidFill>
              </a:rPr>
              <a:t>Hoher Kapitalbedarf: </a:t>
            </a:r>
            <a:r>
              <a:rPr lang="de-DE" sz="2400" dirty="0">
                <a:solidFill>
                  <a:srgbClr val="595959"/>
                </a:solidFill>
              </a:rPr>
              <a:t>Wenn Sie einen erheblichen Kapitalbetrag für die Skalierung benötigen (z. B. 500.000 € oder mehr), könnte Risikokapital eine bessere Wahl sein. Beispiel: Ein Hightech-Drohnenhersteller, der seine Produktion global ausweiten möchte, könnte auf Risikokapital zurückgreifen, um eine größere Investition zu sichern</a:t>
            </a:r>
            <a:r>
              <a:rPr lang="en-US" sz="2400" dirty="0">
                <a:solidFill>
                  <a:srgbClr val="595959"/>
                </a:solidFill>
              </a:rPr>
              <a:t>.</a:t>
            </a:r>
            <a:endParaRPr lang="en-GB" sz="2400" dirty="0">
              <a:solidFill>
                <a:srgbClr val="595959"/>
              </a:solidFill>
            </a:endParaRPr>
          </a:p>
        </p:txBody>
      </p:sp>
    </p:spTree>
    <p:extLst>
      <p:ext uri="{BB962C8B-B14F-4D97-AF65-F5344CB8AC3E}">
        <p14:creationId xmlns:p14="http://schemas.microsoft.com/office/powerpoint/2010/main" val="29053612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67EFD-458B-52C5-E39E-37B5C95F339D}"/>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B5CE196F-09CD-F953-FD43-CB5FAAA20CAA}"/>
              </a:ext>
            </a:extLst>
          </p:cNvPr>
          <p:cNvSpPr/>
          <p:nvPr/>
        </p:nvSpPr>
        <p:spPr>
          <a:xfrm>
            <a:off x="0" y="587772"/>
            <a:ext cx="988400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C4CB4E4D-F201-F679-F371-E463A58983A7}"/>
              </a:ext>
            </a:extLst>
          </p:cNvPr>
          <p:cNvSpPr>
            <a:spLocks noGrp="1"/>
          </p:cNvSpPr>
          <p:nvPr>
            <p:ph type="body" sz="quarter" idx="16"/>
          </p:nvPr>
        </p:nvSpPr>
        <p:spPr/>
        <p:txBody>
          <a:bodyPr/>
          <a:lstStyle/>
          <a:p>
            <a:pPr marL="0" indent="0"/>
            <a:r>
              <a:rPr lang="de-DE" sz="3600" b="1" dirty="0">
                <a:solidFill>
                  <a:schemeClr val="bg1"/>
                </a:solidFill>
              </a:rPr>
              <a:t>Beispiele für Kontrolle über das Unternehmen</a:t>
            </a:r>
            <a:endParaRPr lang="en-US" sz="3600" b="1" dirty="0">
              <a:solidFill>
                <a:schemeClr val="bg1"/>
              </a:solidFill>
            </a:endParaRPr>
          </a:p>
        </p:txBody>
      </p:sp>
      <p:sp>
        <p:nvSpPr>
          <p:cNvPr id="11" name="TextBox 10">
            <a:extLst>
              <a:ext uri="{FF2B5EF4-FFF2-40B4-BE49-F238E27FC236}">
                <a16:creationId xmlns:a16="http://schemas.microsoft.com/office/drawing/2014/main" id="{3E11C2D0-108F-2EE6-DF40-4F401F164E65}"/>
              </a:ext>
            </a:extLst>
          </p:cNvPr>
          <p:cNvSpPr txBox="1"/>
          <p:nvPr/>
        </p:nvSpPr>
        <p:spPr>
          <a:xfrm>
            <a:off x="798381" y="1810128"/>
            <a:ext cx="9383905" cy="4154984"/>
          </a:xfrm>
          <a:prstGeom prst="rect">
            <a:avLst/>
          </a:prstGeom>
          <a:noFill/>
        </p:spPr>
        <p:txBody>
          <a:bodyPr wrap="square">
            <a:spAutoFit/>
          </a:bodyPr>
          <a:lstStyle/>
          <a:p>
            <a:pPr marL="177800" indent="-177800">
              <a:buFont typeface="Arial" panose="020B0604020202020204" pitchFamily="34" charset="0"/>
              <a:buChar char="•"/>
            </a:pPr>
            <a:r>
              <a:rPr lang="de-DE" sz="2400" b="1" dirty="0">
                <a:solidFill>
                  <a:srgbClr val="595959"/>
                </a:solidFill>
              </a:rPr>
              <a:t>Eigentum behalten: </a:t>
            </a:r>
            <a:r>
              <a:rPr lang="de-DE" sz="2400" dirty="0">
                <a:solidFill>
                  <a:srgbClr val="595959"/>
                </a:solidFill>
              </a:rPr>
              <a:t>Fördermittel und Mikrokredite ermöglichen es Ihnen, die vollständige Kontrolle über Ihr Unternehmen zu behalten. Beispiel: Eine gemeinnützige Organisation, die von Minderheiten geführt wird, kann einen Zuschuss beantragen, ohne Unternehmensanteile abgeben zu müssen</a:t>
            </a:r>
            <a:r>
              <a:rPr lang="en-US" sz="2400" dirty="0">
                <a:solidFill>
                  <a:srgbClr val="595959"/>
                </a:solidFill>
              </a:rPr>
              <a:t>.</a:t>
            </a:r>
          </a:p>
          <a:p>
            <a:pPr marL="177800" indent="-177800">
              <a:buFont typeface="Arial" panose="020B0604020202020204" pitchFamily="34" charset="0"/>
              <a:buChar char="•"/>
            </a:pPr>
            <a:endParaRPr lang="en-US" sz="2400" dirty="0">
              <a:solidFill>
                <a:srgbClr val="595959"/>
              </a:solidFill>
            </a:endParaRPr>
          </a:p>
          <a:p>
            <a:pPr marL="177800" indent="-177800">
              <a:buFont typeface="Arial" panose="020B0604020202020204" pitchFamily="34" charset="0"/>
              <a:buChar char="•"/>
            </a:pPr>
            <a:r>
              <a:rPr lang="de-DE" sz="2400" b="1" dirty="0">
                <a:solidFill>
                  <a:srgbClr val="595959"/>
                </a:solidFill>
              </a:rPr>
              <a:t>Eigenkapitalbasierte Finanzierung: </a:t>
            </a:r>
            <a:r>
              <a:rPr lang="de-DE" sz="2400" dirty="0">
                <a:solidFill>
                  <a:srgbClr val="595959"/>
                </a:solidFill>
              </a:rPr>
              <a:t>Risikokapital erfordert die Abgabe eines Teils des Unternehmensbesitzes im Austausch für Finanzierung. Beispiel: Ein wachstumsstarkes FinTech-Startup könnte 10-20 % Eigenkapital abgeben, um eine bedeutende Risikokapitalrunde zu sichern</a:t>
            </a:r>
            <a:r>
              <a:rPr lang="en-US" sz="2400" dirty="0">
                <a:solidFill>
                  <a:srgbClr val="595959"/>
                </a:solidFill>
              </a:rPr>
              <a:t>.</a:t>
            </a:r>
            <a:endParaRPr lang="en-GB" sz="2400" dirty="0">
              <a:solidFill>
                <a:srgbClr val="595959"/>
              </a:solidFill>
            </a:endParaRPr>
          </a:p>
        </p:txBody>
      </p:sp>
    </p:spTree>
    <p:extLst>
      <p:ext uri="{BB962C8B-B14F-4D97-AF65-F5344CB8AC3E}">
        <p14:creationId xmlns:p14="http://schemas.microsoft.com/office/powerpoint/2010/main" val="312635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E6738-87DC-CDCF-A039-10D97AE69BD4}"/>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F71A4588-D794-F46E-5E30-459FCE93AE18}"/>
              </a:ext>
            </a:extLst>
          </p:cNvPr>
          <p:cNvSpPr/>
          <p:nvPr/>
        </p:nvSpPr>
        <p:spPr>
          <a:xfrm>
            <a:off x="0" y="587772"/>
            <a:ext cx="988400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F00AE62-EF83-C714-13EC-22A104A56114}"/>
              </a:ext>
            </a:extLst>
          </p:cNvPr>
          <p:cNvSpPr>
            <a:spLocks noGrp="1"/>
          </p:cNvSpPr>
          <p:nvPr>
            <p:ph type="body" sz="quarter" idx="16"/>
          </p:nvPr>
        </p:nvSpPr>
        <p:spPr/>
        <p:txBody>
          <a:bodyPr/>
          <a:lstStyle/>
          <a:p>
            <a:pPr marL="0" indent="0"/>
            <a:r>
              <a:rPr lang="en-US" b="1" dirty="0" err="1">
                <a:solidFill>
                  <a:schemeClr val="bg1"/>
                </a:solidFill>
              </a:rPr>
              <a:t>Weitere</a:t>
            </a:r>
            <a:r>
              <a:rPr lang="en-US" b="1" dirty="0">
                <a:solidFill>
                  <a:schemeClr val="bg1"/>
                </a:solidFill>
              </a:rPr>
              <a:t> </a:t>
            </a:r>
            <a:r>
              <a:rPr lang="en-US" b="1" dirty="0" err="1">
                <a:solidFill>
                  <a:schemeClr val="bg1"/>
                </a:solidFill>
              </a:rPr>
              <a:t>Finanzierungsbeispiele</a:t>
            </a:r>
            <a:endParaRPr lang="en-US" sz="3600" b="1" dirty="0">
              <a:solidFill>
                <a:schemeClr val="bg1"/>
              </a:solidFill>
            </a:endParaRPr>
          </a:p>
        </p:txBody>
      </p:sp>
      <p:sp>
        <p:nvSpPr>
          <p:cNvPr id="11" name="TextBox 10">
            <a:extLst>
              <a:ext uri="{FF2B5EF4-FFF2-40B4-BE49-F238E27FC236}">
                <a16:creationId xmlns:a16="http://schemas.microsoft.com/office/drawing/2014/main" id="{8DEAA154-2CEC-F562-06C3-46A71D93695B}"/>
              </a:ext>
            </a:extLst>
          </p:cNvPr>
          <p:cNvSpPr txBox="1"/>
          <p:nvPr/>
        </p:nvSpPr>
        <p:spPr>
          <a:xfrm>
            <a:off x="798381" y="1810128"/>
            <a:ext cx="9383905" cy="4493538"/>
          </a:xfrm>
          <a:prstGeom prst="rect">
            <a:avLst/>
          </a:prstGeom>
          <a:noFill/>
        </p:spPr>
        <p:txBody>
          <a:bodyPr wrap="square">
            <a:spAutoFit/>
          </a:bodyPr>
          <a:lstStyle/>
          <a:p>
            <a:pPr marL="177800" indent="-177800">
              <a:buFont typeface="Arial" panose="020B0604020202020204" pitchFamily="34" charset="0"/>
              <a:buChar char="•"/>
            </a:pPr>
            <a:r>
              <a:rPr lang="de-DE" sz="2200" b="1" dirty="0">
                <a:solidFill>
                  <a:srgbClr val="086575"/>
                </a:solidFill>
              </a:rPr>
              <a:t>Mikrokredit: </a:t>
            </a:r>
            <a:r>
              <a:rPr lang="de-DE" sz="2200" dirty="0">
                <a:solidFill>
                  <a:srgbClr val="595959"/>
                </a:solidFill>
              </a:rPr>
              <a:t>Ein lokales Bio-Hautpflegeunternehmen sichert sich einen </a:t>
            </a:r>
            <a:r>
              <a:rPr lang="de-DE" sz="2200" b="1" dirty="0">
                <a:solidFill>
                  <a:srgbClr val="595959"/>
                </a:solidFill>
              </a:rPr>
              <a:t>25.000 €-Mikrokredit </a:t>
            </a:r>
            <a:r>
              <a:rPr lang="de-DE" sz="2200" dirty="0">
                <a:solidFill>
                  <a:srgbClr val="595959"/>
                </a:solidFill>
              </a:rPr>
              <a:t>zur Finanzierung von Lagerbeständen und Marketing für die Produkteinführung.</a:t>
            </a:r>
          </a:p>
          <a:p>
            <a:pPr marL="177800" indent="-177800">
              <a:buFont typeface="Arial" panose="020B0604020202020204" pitchFamily="34" charset="0"/>
              <a:buChar char="•"/>
            </a:pPr>
            <a:r>
              <a:rPr lang="de-DE" sz="2200" b="1" dirty="0">
                <a:solidFill>
                  <a:srgbClr val="DE0A1D"/>
                </a:solidFill>
              </a:rPr>
              <a:t>Fördermittel: </a:t>
            </a:r>
            <a:r>
              <a:rPr lang="de-DE" sz="2200" dirty="0">
                <a:solidFill>
                  <a:srgbClr val="595959"/>
                </a:solidFill>
              </a:rPr>
              <a:t>Ein Unternehmen für erneuerbare Energien erhält einen </a:t>
            </a:r>
            <a:r>
              <a:rPr lang="de-DE" sz="2200" b="1" dirty="0">
                <a:solidFill>
                  <a:srgbClr val="595959"/>
                </a:solidFill>
              </a:rPr>
              <a:t>100.000 €-Zuschuss </a:t>
            </a:r>
            <a:r>
              <a:rPr lang="de-DE" sz="2200" dirty="0">
                <a:solidFill>
                  <a:srgbClr val="595959"/>
                </a:solidFill>
              </a:rPr>
              <a:t>von der Regierung zur Finanzierung von Forschung und Entwicklung für eine innovative Solartechnologie.</a:t>
            </a:r>
          </a:p>
          <a:p>
            <a:pPr marL="177800" indent="-177800">
              <a:buFont typeface="Arial" panose="020B0604020202020204" pitchFamily="34" charset="0"/>
              <a:buChar char="•"/>
            </a:pPr>
            <a:r>
              <a:rPr lang="de-DE" sz="2200" b="1" dirty="0"/>
              <a:t>Crowdfunding: </a:t>
            </a:r>
            <a:r>
              <a:rPr lang="de-DE" sz="2200" dirty="0">
                <a:solidFill>
                  <a:srgbClr val="595959"/>
                </a:solidFill>
              </a:rPr>
              <a:t>Eine Craft-Bier-Brauerei sammelt </a:t>
            </a:r>
            <a:r>
              <a:rPr lang="de-DE" sz="2200" b="1" dirty="0">
                <a:solidFill>
                  <a:srgbClr val="595959"/>
                </a:solidFill>
              </a:rPr>
              <a:t>50.000 €</a:t>
            </a:r>
            <a:r>
              <a:rPr lang="de-DE" sz="2200" dirty="0">
                <a:solidFill>
                  <a:srgbClr val="595959"/>
                </a:solidFill>
              </a:rPr>
              <a:t> durch eine Community-Crowdfunding-Kampagne, um die Brauereikapazitäten zu erweitern.</a:t>
            </a:r>
          </a:p>
          <a:p>
            <a:pPr marL="177800" indent="-177800">
              <a:buFont typeface="Arial" panose="020B0604020202020204" pitchFamily="34" charset="0"/>
              <a:buChar char="•"/>
            </a:pPr>
            <a:r>
              <a:rPr lang="en-US" sz="2200" b="1" dirty="0">
                <a:solidFill>
                  <a:srgbClr val="47B5C8"/>
                </a:solidFill>
              </a:rPr>
              <a:t>Venture Capital Example: </a:t>
            </a:r>
            <a:r>
              <a:rPr lang="de-DE" sz="2200" dirty="0">
                <a:solidFill>
                  <a:srgbClr val="595959"/>
                </a:solidFill>
              </a:rPr>
              <a:t>Ein Software-Startup, das sich auf KI-gestützte Analysen spezialisiert hat, sichert sich </a:t>
            </a:r>
            <a:r>
              <a:rPr lang="de-DE" sz="2200" b="1" dirty="0">
                <a:solidFill>
                  <a:srgbClr val="595959"/>
                </a:solidFill>
              </a:rPr>
              <a:t>1,5 Millionen €</a:t>
            </a:r>
            <a:r>
              <a:rPr lang="de-DE" sz="2200" dirty="0">
                <a:solidFill>
                  <a:srgbClr val="595959"/>
                </a:solidFill>
              </a:rPr>
              <a:t> an Risikokapital, um die Entwicklung zu beschleunigen und wichtige Talente einzustellen.</a:t>
            </a:r>
          </a:p>
          <a:p>
            <a:pPr marL="177800" indent="-177800">
              <a:buFont typeface="Arial" panose="020B0604020202020204" pitchFamily="34" charset="0"/>
              <a:buChar char="•"/>
            </a:pPr>
            <a:endParaRPr lang="en-GB" sz="2200" dirty="0">
              <a:solidFill>
                <a:srgbClr val="595959"/>
              </a:solidFill>
            </a:endParaRPr>
          </a:p>
        </p:txBody>
      </p:sp>
    </p:spTree>
    <p:extLst>
      <p:ext uri="{BB962C8B-B14F-4D97-AF65-F5344CB8AC3E}">
        <p14:creationId xmlns:p14="http://schemas.microsoft.com/office/powerpoint/2010/main" val="572273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72816" y="1458836"/>
            <a:ext cx="11191076" cy="3440624"/>
          </a:xfrm>
        </p:spPr>
        <p:txBody>
          <a:bodyPr/>
          <a:lstStyle/>
          <a:p>
            <a:pPr marL="0" indent="0"/>
            <a:r>
              <a:rPr lang="de-DE" sz="2000" dirty="0"/>
              <a:t>Mikrokredite und öffentliche Zuschüsse sind hervorragende Finanzierungsoptionen für unterrepräsentierte Gründer*innen, die möglicherweise Schwierigkeiten haben, traditionelle Bankdarlehen oder Risikokapital zu erhalten. Diese Finanzprodukte sind oft leichter zugänglich und bieten entweder niedrigere Zinsen oder sind – im Falle von Zuschüssen – nicht rückzahlungspflichtig.</a:t>
            </a:r>
            <a:endParaRPr lang="en-US" sz="2000" dirty="0"/>
          </a:p>
          <a:p>
            <a:pPr marL="457200" indent="-457200">
              <a:buFont typeface="+mj-lt"/>
              <a:buAutoNum type="arabicPeriod"/>
            </a:pPr>
            <a:r>
              <a:rPr lang="en-US" sz="2000" b="1" dirty="0" err="1"/>
              <a:t>Mikrokredite</a:t>
            </a:r>
            <a:r>
              <a:rPr lang="en-US" sz="2000" b="1" dirty="0"/>
              <a:t>: </a:t>
            </a:r>
            <a:br>
              <a:rPr lang="en-US" sz="2000" b="1" dirty="0"/>
            </a:br>
            <a:r>
              <a:rPr lang="en-US" sz="2000" b="1" dirty="0"/>
              <a:t>- </a:t>
            </a:r>
            <a:r>
              <a:rPr lang="de-DE" sz="2000" dirty="0"/>
              <a:t>Werden von Regierungsprogrammen oder gemeinnützigen Organisationen vergeben</a:t>
            </a:r>
            <a:r>
              <a:rPr lang="en-US" sz="2000" dirty="0"/>
              <a:t>.</a:t>
            </a:r>
            <a:br>
              <a:rPr lang="en-US" sz="2000" dirty="0"/>
            </a:br>
            <a:r>
              <a:rPr lang="en-US" sz="2000" dirty="0"/>
              <a:t>- </a:t>
            </a:r>
            <a:r>
              <a:rPr lang="de-DE" sz="2000" dirty="0"/>
              <a:t>Bieten Finanzierungen zwischen </a:t>
            </a:r>
            <a:r>
              <a:rPr lang="de-DE" sz="2000" b="1" dirty="0"/>
              <a:t>500 € und 50.000 €</a:t>
            </a:r>
            <a:r>
              <a:rPr lang="de-DE" sz="2000" dirty="0"/>
              <a:t>.</a:t>
            </a:r>
            <a:br>
              <a:rPr lang="de-DE" sz="2000" dirty="0"/>
            </a:br>
            <a:r>
              <a:rPr lang="de-DE" sz="2000" dirty="0"/>
              <a:t>- Häufig genutzt für Betriebskapital, den Kauf von Ausrüstung oder die Expansion.</a:t>
            </a:r>
            <a:endParaRPr lang="en-US" sz="2000" dirty="0"/>
          </a:p>
          <a:p>
            <a:pPr>
              <a:buFont typeface="+mj-lt"/>
              <a:buAutoNum type="arabicPeriod"/>
            </a:pPr>
            <a:r>
              <a:rPr lang="en-US" sz="2000" b="1" dirty="0" err="1"/>
              <a:t>Öffentliche</a:t>
            </a:r>
            <a:r>
              <a:rPr lang="en-US" sz="2000" b="1" dirty="0"/>
              <a:t> </a:t>
            </a:r>
            <a:r>
              <a:rPr lang="en-US" sz="2000" b="1" dirty="0" err="1"/>
              <a:t>Fördermittel</a:t>
            </a:r>
            <a:r>
              <a:rPr lang="en-US" sz="2000" b="1" dirty="0"/>
              <a:t>: </a:t>
            </a:r>
            <a:r>
              <a:rPr lang="en-US" sz="2000" dirty="0"/>
              <a:t> </a:t>
            </a:r>
            <a:br>
              <a:rPr lang="en-US" sz="2000" dirty="0"/>
            </a:br>
            <a:r>
              <a:rPr lang="en-US" sz="2000" dirty="0"/>
              <a:t>- </a:t>
            </a:r>
            <a:r>
              <a:rPr lang="de-DE" sz="2000" dirty="0"/>
              <a:t>Nicht rückzahlungspflichtige Mittel von Regierungen oder Organisationen zur Unterstützung bestimmter Geschäftstypen (z. B. Frauen-geführte Unternehmen, nachhaltige Energie, Tech-Startups).</a:t>
            </a:r>
            <a:br>
              <a:rPr lang="de-DE" sz="2000" dirty="0"/>
            </a:br>
            <a:r>
              <a:rPr lang="de-DE" sz="2000" dirty="0"/>
              <a:t>- Erfordern oft detaillierte Anträge und Berichte über die Mittelverwendung.</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914400" y="462722"/>
            <a:ext cx="11191076" cy="803654"/>
          </a:xfrm>
        </p:spPr>
        <p:txBody>
          <a:bodyPr/>
          <a:lstStyle/>
          <a:p>
            <a:r>
              <a:rPr lang="de-DE" dirty="0"/>
              <a:t>Die Rolle von Mikrokrediten und öffentlichen Fördermitteln</a:t>
            </a:r>
            <a:endParaRPr lang="en-US" dirty="0"/>
          </a:p>
        </p:txBody>
      </p:sp>
    </p:spTree>
    <p:extLst>
      <p:ext uri="{BB962C8B-B14F-4D97-AF65-F5344CB8AC3E}">
        <p14:creationId xmlns:p14="http://schemas.microsoft.com/office/powerpoint/2010/main" val="1540133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CA48E5F-0989-1E81-FFCF-1B7BD89B4228}"/>
              </a:ext>
            </a:extLst>
          </p:cNvPr>
          <p:cNvSpPr>
            <a:spLocks noGrp="1"/>
          </p:cNvSpPr>
          <p:nvPr>
            <p:ph type="body" sz="quarter" idx="16"/>
          </p:nvPr>
        </p:nvSpPr>
        <p:spPr/>
        <p:txBody>
          <a:bodyPr/>
          <a:lstStyle/>
          <a:p>
            <a:r>
              <a:rPr lang="de-DE" b="1" dirty="0"/>
              <a:t>Vorbereitung eines </a:t>
            </a:r>
            <a:r>
              <a:rPr lang="de-DE" b="1" dirty="0" err="1"/>
              <a:t>Finanzpitches</a:t>
            </a:r>
            <a:r>
              <a:rPr lang="de-DE" b="1" dirty="0"/>
              <a:t> für Investor*innen</a:t>
            </a:r>
          </a:p>
        </p:txBody>
      </p:sp>
      <p:sp>
        <p:nvSpPr>
          <p:cNvPr id="5" name="Textplatzhalter 2">
            <a:extLst>
              <a:ext uri="{FF2B5EF4-FFF2-40B4-BE49-F238E27FC236}">
                <a16:creationId xmlns:a16="http://schemas.microsoft.com/office/drawing/2014/main" id="{1C0903BF-4889-5B00-EAA3-F3A853B40CF9}"/>
              </a:ext>
            </a:extLst>
          </p:cNvPr>
          <p:cNvSpPr txBox="1">
            <a:spLocks/>
          </p:cNvSpPr>
          <p:nvPr/>
        </p:nvSpPr>
        <p:spPr>
          <a:xfrm>
            <a:off x="798379" y="2045704"/>
            <a:ext cx="6276676" cy="999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p:txBody>
      </p:sp>
      <p:graphicFrame>
        <p:nvGraphicFramePr>
          <p:cNvPr id="7" name="Diagramm 6">
            <a:extLst>
              <a:ext uri="{FF2B5EF4-FFF2-40B4-BE49-F238E27FC236}">
                <a16:creationId xmlns:a16="http://schemas.microsoft.com/office/drawing/2014/main" id="{8D34C5E1-0110-30EA-349C-7605F32F2BDB}"/>
              </a:ext>
            </a:extLst>
          </p:cNvPr>
          <p:cNvGraphicFramePr/>
          <p:nvPr>
            <p:extLst>
              <p:ext uri="{D42A27DB-BD31-4B8C-83A1-F6EECF244321}">
                <p14:modId xmlns:p14="http://schemas.microsoft.com/office/powerpoint/2010/main" val="4245328024"/>
              </p:ext>
            </p:extLst>
          </p:nvPr>
        </p:nvGraphicFramePr>
        <p:xfrm>
          <a:off x="798380" y="2700866"/>
          <a:ext cx="11057398" cy="3276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4">
            <a:extLst>
              <a:ext uri="{FF2B5EF4-FFF2-40B4-BE49-F238E27FC236}">
                <a16:creationId xmlns:a16="http://schemas.microsoft.com/office/drawing/2014/main" id="{3A67808A-A546-C6DF-42F9-C27DB9E152EF}"/>
              </a:ext>
            </a:extLst>
          </p:cNvPr>
          <p:cNvSpPr txBox="1"/>
          <p:nvPr/>
        </p:nvSpPr>
        <p:spPr>
          <a:xfrm>
            <a:off x="798382" y="1412880"/>
            <a:ext cx="11057396" cy="1200329"/>
          </a:xfrm>
          <a:prstGeom prst="rect">
            <a:avLst/>
          </a:prstGeom>
          <a:noFill/>
        </p:spPr>
        <p:txBody>
          <a:bodyPr wrap="square">
            <a:spAutoFit/>
          </a:bodyPr>
          <a:lstStyle/>
          <a:p>
            <a:r>
              <a:rPr lang="de-DE" sz="2400" dirty="0">
                <a:solidFill>
                  <a:srgbClr val="595959"/>
                </a:solidFill>
              </a:rPr>
              <a:t>Wenn Sie Investitionen von Risikokapitalgeberinnen oder Angel-Investorinnen suchen, ist es entscheidend, einen gut vorbereiteten </a:t>
            </a:r>
            <a:r>
              <a:rPr lang="de-DE" sz="2400" dirty="0" err="1">
                <a:solidFill>
                  <a:srgbClr val="595959"/>
                </a:solidFill>
              </a:rPr>
              <a:t>Finanzpitch</a:t>
            </a:r>
            <a:r>
              <a:rPr lang="de-DE" sz="2400" dirty="0">
                <a:solidFill>
                  <a:srgbClr val="595959"/>
                </a:solidFill>
              </a:rPr>
              <a:t> zu präsentieren, der das Wachstumspotenzial Ihres Unternehmens hervorhebt.</a:t>
            </a:r>
            <a:endParaRPr lang="en-IE" sz="2400" b="1" dirty="0">
              <a:solidFill>
                <a:srgbClr val="595959"/>
              </a:solidFill>
            </a:endParaRPr>
          </a:p>
        </p:txBody>
      </p:sp>
    </p:spTree>
    <p:extLst>
      <p:ext uri="{BB962C8B-B14F-4D97-AF65-F5344CB8AC3E}">
        <p14:creationId xmlns:p14="http://schemas.microsoft.com/office/powerpoint/2010/main" val="26395796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08658D99-F9B4-35C2-CB24-1CA5155E4114}"/>
              </a:ext>
            </a:extLst>
          </p:cNvPr>
          <p:cNvSpPr txBox="1">
            <a:spLocks/>
          </p:cNvSpPr>
          <p:nvPr/>
        </p:nvSpPr>
        <p:spPr>
          <a:xfrm>
            <a:off x="6613777" y="1237302"/>
            <a:ext cx="5627384" cy="168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buFont typeface="+mj-lt"/>
              <a:buAutoNum type="arabicPeriod"/>
            </a:pPr>
            <a:r>
              <a:rPr lang="de-DE" sz="2000" b="1" dirty="0">
                <a:solidFill>
                  <a:srgbClr val="595959"/>
                </a:solidFill>
              </a:rPr>
              <a:t>Geschäftsüberblick: </a:t>
            </a:r>
            <a:r>
              <a:rPr lang="de-DE" sz="2000" dirty="0">
                <a:solidFill>
                  <a:srgbClr val="595959"/>
                </a:solidFill>
              </a:rPr>
              <a:t>Eine kurze, aber überzeugende Erklärung Ihres Unternehmens, Produkts und der Marktchancen.</a:t>
            </a:r>
          </a:p>
          <a:p>
            <a:pPr marL="457200" indent="-457200">
              <a:spcBef>
                <a:spcPts val="600"/>
              </a:spcBef>
              <a:buFont typeface="+mj-lt"/>
              <a:buAutoNum type="arabicPeriod"/>
            </a:pPr>
            <a:r>
              <a:rPr lang="de-DE" sz="2000" b="1" dirty="0">
                <a:solidFill>
                  <a:srgbClr val="595959"/>
                </a:solidFill>
              </a:rPr>
              <a:t>Finanzprognosen: </a:t>
            </a:r>
            <a:r>
              <a:rPr lang="de-DE" sz="2000" dirty="0">
                <a:solidFill>
                  <a:srgbClr val="595959"/>
                </a:solidFill>
              </a:rPr>
              <a:t>Detaillierte Finanzprojektionen für die nächsten 3-5 Jahre, einschließlich Umsatzprognosen, Gewinn- und Verlustrechnung sowie Cashflow-Analysen.</a:t>
            </a:r>
          </a:p>
          <a:p>
            <a:pPr marL="457200" indent="-457200">
              <a:spcBef>
                <a:spcPts val="600"/>
              </a:spcBef>
              <a:buFont typeface="+mj-lt"/>
              <a:buAutoNum type="arabicPeriod"/>
            </a:pPr>
            <a:r>
              <a:rPr lang="de-DE" sz="2000" b="1" dirty="0">
                <a:solidFill>
                  <a:srgbClr val="595959"/>
                </a:solidFill>
              </a:rPr>
              <a:t>Verwendungszweck der Mittel: </a:t>
            </a:r>
            <a:r>
              <a:rPr lang="de-DE" sz="2000" dirty="0">
                <a:solidFill>
                  <a:srgbClr val="595959"/>
                </a:solidFill>
              </a:rPr>
              <a:t>Klare Definition des Investitionsbedarfs und der geplanten Verwendung (z. B. Marketing, Expansion).</a:t>
            </a:r>
          </a:p>
          <a:p>
            <a:pPr marL="457200" indent="-457200">
              <a:spcBef>
                <a:spcPts val="600"/>
              </a:spcBef>
              <a:buFont typeface="+mj-lt"/>
              <a:buAutoNum type="arabicPeriod"/>
            </a:pPr>
            <a:r>
              <a:rPr lang="de-DE" sz="2000" b="1" dirty="0">
                <a:solidFill>
                  <a:srgbClr val="595959"/>
                </a:solidFill>
              </a:rPr>
              <a:t>Exit-Strategie: </a:t>
            </a:r>
            <a:r>
              <a:rPr lang="de-DE" sz="2000" dirty="0">
                <a:solidFill>
                  <a:srgbClr val="595959"/>
                </a:solidFill>
              </a:rPr>
              <a:t>Plan für den Ausstieg der Investor*innen und die erwartete Kapitalrendite.</a:t>
            </a:r>
          </a:p>
          <a:p>
            <a:pPr marL="457200" indent="-457200">
              <a:spcBef>
                <a:spcPts val="600"/>
              </a:spcBef>
              <a:buFont typeface="+mj-lt"/>
              <a:buAutoNum type="arabicPeriod"/>
            </a:pPr>
            <a:r>
              <a:rPr lang="de-DE" sz="2000" b="1" dirty="0">
                <a:solidFill>
                  <a:srgbClr val="595959"/>
                </a:solidFill>
              </a:rPr>
              <a:t>Risikomanagement: </a:t>
            </a:r>
            <a:r>
              <a:rPr lang="de-DE" sz="2000" dirty="0">
                <a:solidFill>
                  <a:srgbClr val="595959"/>
                </a:solidFill>
              </a:rPr>
              <a:t>Seien Sie vorbereitet, über potenzielle Risiken (z. B. Marktveränderungen, operative Herausforderungen) und deren Bewältigung zu sprechen.</a:t>
            </a:r>
            <a:endParaRPr lang="en-GB" sz="2000" dirty="0">
              <a:solidFill>
                <a:srgbClr val="595959"/>
              </a:solidFill>
            </a:endParaRPr>
          </a:p>
        </p:txBody>
      </p:sp>
      <p:sp>
        <p:nvSpPr>
          <p:cNvPr id="5" name="Textplatzhalter 1">
            <a:extLst>
              <a:ext uri="{FF2B5EF4-FFF2-40B4-BE49-F238E27FC236}">
                <a16:creationId xmlns:a16="http://schemas.microsoft.com/office/drawing/2014/main" id="{4721AA99-F63B-8CB4-2377-385FA8694F60}"/>
              </a:ext>
            </a:extLst>
          </p:cNvPr>
          <p:cNvSpPr txBox="1">
            <a:spLocks/>
          </p:cNvSpPr>
          <p:nvPr/>
        </p:nvSpPr>
        <p:spPr>
          <a:xfrm>
            <a:off x="1105001" y="2267643"/>
            <a:ext cx="4867011" cy="3025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de-DE" dirty="0"/>
              <a:t>Vor einem Treffen mit Investor*innen sollten Sie eine umfassende Finanzpräsentation vorbereiten. Nutzen Sie diese Checkliste:</a:t>
            </a:r>
          </a:p>
        </p:txBody>
      </p:sp>
      <p:sp>
        <p:nvSpPr>
          <p:cNvPr id="8" name="Textplatzhalter 2">
            <a:extLst>
              <a:ext uri="{FF2B5EF4-FFF2-40B4-BE49-F238E27FC236}">
                <a16:creationId xmlns:a16="http://schemas.microsoft.com/office/drawing/2014/main" id="{46C25DFF-29A0-2454-CC18-EB3C4E01B36C}"/>
              </a:ext>
            </a:extLst>
          </p:cNvPr>
          <p:cNvSpPr txBox="1">
            <a:spLocks/>
          </p:cNvSpPr>
          <p:nvPr/>
        </p:nvSpPr>
        <p:spPr>
          <a:xfrm>
            <a:off x="1105002" y="890242"/>
            <a:ext cx="4990998" cy="9926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Vorbereitung auf Investor*</a:t>
            </a:r>
            <a:r>
              <a:rPr lang="de-DE" dirty="0" err="1"/>
              <a:t>innengespräche</a:t>
            </a:r>
            <a:endParaRPr lang="de-DE" dirty="0"/>
          </a:p>
        </p:txBody>
      </p:sp>
    </p:spTree>
    <p:extLst>
      <p:ext uri="{BB962C8B-B14F-4D97-AF65-F5344CB8AC3E}">
        <p14:creationId xmlns:p14="http://schemas.microsoft.com/office/powerpoint/2010/main" val="30551586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Crowdfunding für Start-ups</a:t>
            </a:r>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188128" cy="1446550"/>
          </a:xfrm>
          <a:prstGeom prst="rect">
            <a:avLst/>
          </a:prstGeom>
          <a:noFill/>
        </p:spPr>
        <p:txBody>
          <a:bodyPr wrap="square">
            <a:spAutoFit/>
          </a:bodyPr>
          <a:lstStyle/>
          <a:p>
            <a:pPr marL="0" indent="0"/>
            <a:r>
              <a:rPr lang="de-DE" sz="2200" dirty="0">
                <a:solidFill>
                  <a:srgbClr val="595959"/>
                </a:solidFill>
              </a:rPr>
              <a:t>Crowdfunding ermöglicht es Unternehmen, kleine Geldbeträge von einer großen Anzahl an Unterstützer*innen zu sammeln, meist über Online-Plattformen. Dies ist besonders nützlich für verbrauchernahe Produkte oder Dienstleistungen mit starker Community-Unterstützung.</a:t>
            </a:r>
            <a:endParaRPr lang="en-GB" sz="2200" dirty="0">
              <a:solidFill>
                <a:srgbClr val="595959"/>
              </a:solidFill>
            </a:endParaRPr>
          </a:p>
        </p:txBody>
      </p:sp>
      <p:graphicFrame>
        <p:nvGraphicFramePr>
          <p:cNvPr id="3" name="Diagramm 2">
            <a:extLst>
              <a:ext uri="{FF2B5EF4-FFF2-40B4-BE49-F238E27FC236}">
                <a16:creationId xmlns:a16="http://schemas.microsoft.com/office/drawing/2014/main" id="{5838586B-37D5-D2D2-56C7-ABFB671276A9}"/>
              </a:ext>
            </a:extLst>
          </p:cNvPr>
          <p:cNvGraphicFramePr/>
          <p:nvPr>
            <p:extLst>
              <p:ext uri="{D42A27DB-BD31-4B8C-83A1-F6EECF244321}">
                <p14:modId xmlns:p14="http://schemas.microsoft.com/office/powerpoint/2010/main" val="4129681795"/>
              </p:ext>
            </p:extLst>
          </p:nvPr>
        </p:nvGraphicFramePr>
        <p:xfrm>
          <a:off x="677332" y="2862725"/>
          <a:ext cx="9906001" cy="2852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18796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CA48E5F-0989-1E81-FFCF-1B7BD89B4228}"/>
              </a:ext>
            </a:extLst>
          </p:cNvPr>
          <p:cNvSpPr>
            <a:spLocks noGrp="1"/>
          </p:cNvSpPr>
          <p:nvPr>
            <p:ph type="body" sz="quarter" idx="16"/>
          </p:nvPr>
        </p:nvSpPr>
        <p:spPr/>
        <p:txBody>
          <a:bodyPr/>
          <a:lstStyle/>
          <a:p>
            <a:r>
              <a:rPr lang="de-DE" dirty="0"/>
              <a:t>Vorbereitung einer erfolgreichen Crowdfunding-Kampagne</a:t>
            </a:r>
          </a:p>
        </p:txBody>
      </p:sp>
      <p:graphicFrame>
        <p:nvGraphicFramePr>
          <p:cNvPr id="4" name="Diagramm 3">
            <a:extLst>
              <a:ext uri="{FF2B5EF4-FFF2-40B4-BE49-F238E27FC236}">
                <a16:creationId xmlns:a16="http://schemas.microsoft.com/office/drawing/2014/main" id="{0A0B3C29-7732-B753-9F84-4E7DDFB3C635}"/>
              </a:ext>
            </a:extLst>
          </p:cNvPr>
          <p:cNvGraphicFramePr/>
          <p:nvPr>
            <p:extLst>
              <p:ext uri="{D42A27DB-BD31-4B8C-83A1-F6EECF244321}">
                <p14:modId xmlns:p14="http://schemas.microsoft.com/office/powerpoint/2010/main" val="4150752679"/>
              </p:ext>
            </p:extLst>
          </p:nvPr>
        </p:nvGraphicFramePr>
        <p:xfrm>
          <a:off x="3370471" y="1565257"/>
          <a:ext cx="4797286" cy="3411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787623B-A319-7422-150F-92CC341D8A60}"/>
              </a:ext>
            </a:extLst>
          </p:cNvPr>
          <p:cNvSpPr txBox="1"/>
          <p:nvPr/>
        </p:nvSpPr>
        <p:spPr>
          <a:xfrm>
            <a:off x="798381" y="2013990"/>
            <a:ext cx="3203128" cy="3046988"/>
          </a:xfrm>
          <a:prstGeom prst="rect">
            <a:avLst/>
          </a:prstGeom>
          <a:noFill/>
        </p:spPr>
        <p:txBody>
          <a:bodyPr wrap="square">
            <a:spAutoFit/>
          </a:bodyPr>
          <a:lstStyle/>
          <a:p>
            <a:r>
              <a:rPr lang="en-US" sz="2400" dirty="0">
                <a:solidFill>
                  <a:srgbClr val="595959"/>
                </a:solidFill>
              </a:rPr>
              <a:t>Eine </a:t>
            </a:r>
            <a:r>
              <a:rPr lang="en-US" sz="2400" dirty="0" err="1">
                <a:solidFill>
                  <a:srgbClr val="595959"/>
                </a:solidFill>
              </a:rPr>
              <a:t>erfolgreiche</a:t>
            </a:r>
            <a:r>
              <a:rPr lang="en-US" sz="2400" dirty="0">
                <a:solidFill>
                  <a:srgbClr val="595959"/>
                </a:solidFill>
              </a:rPr>
              <a:t> Crowdfunding-</a:t>
            </a:r>
            <a:r>
              <a:rPr lang="en-US" sz="2400" dirty="0" err="1">
                <a:solidFill>
                  <a:srgbClr val="595959"/>
                </a:solidFill>
              </a:rPr>
              <a:t>Kampagne</a:t>
            </a:r>
            <a:r>
              <a:rPr lang="en-US" sz="2400" dirty="0">
                <a:solidFill>
                  <a:srgbClr val="595959"/>
                </a:solidFill>
              </a:rPr>
              <a:t> </a:t>
            </a:r>
            <a:r>
              <a:rPr lang="en-US" sz="2400" dirty="0" err="1">
                <a:solidFill>
                  <a:srgbClr val="595959"/>
                </a:solidFill>
              </a:rPr>
              <a:t>benötigt</a:t>
            </a:r>
            <a:r>
              <a:rPr lang="en-US" sz="2400" dirty="0">
                <a:solidFill>
                  <a:srgbClr val="595959"/>
                </a:solidFill>
              </a:rPr>
              <a:t> </a:t>
            </a:r>
            <a:r>
              <a:rPr lang="en-US" sz="2400" dirty="0" err="1">
                <a:solidFill>
                  <a:srgbClr val="595959"/>
                </a:solidFill>
              </a:rPr>
              <a:t>eine</a:t>
            </a:r>
            <a:r>
              <a:rPr lang="en-US" sz="2400" dirty="0">
                <a:solidFill>
                  <a:srgbClr val="595959"/>
                </a:solidFill>
              </a:rPr>
              <a:t> </a:t>
            </a:r>
            <a:r>
              <a:rPr lang="en-US" sz="2400" dirty="0" err="1">
                <a:solidFill>
                  <a:srgbClr val="595959"/>
                </a:solidFill>
              </a:rPr>
              <a:t>umfassende</a:t>
            </a:r>
            <a:r>
              <a:rPr lang="en-US" sz="2400" dirty="0">
                <a:solidFill>
                  <a:srgbClr val="595959"/>
                </a:solidFill>
              </a:rPr>
              <a:t> </a:t>
            </a:r>
            <a:r>
              <a:rPr lang="en-US" sz="2400" dirty="0" err="1">
                <a:solidFill>
                  <a:srgbClr val="595959"/>
                </a:solidFill>
              </a:rPr>
              <a:t>Forbereitung</a:t>
            </a:r>
            <a:r>
              <a:rPr lang="en-US" sz="2400" dirty="0">
                <a:solidFill>
                  <a:srgbClr val="595959"/>
                </a:solidFill>
              </a:rPr>
              <a:t> und </a:t>
            </a:r>
            <a:r>
              <a:rPr lang="en-US" sz="2400" dirty="0" err="1">
                <a:solidFill>
                  <a:srgbClr val="595959"/>
                </a:solidFill>
              </a:rPr>
              <a:t>eine</a:t>
            </a:r>
            <a:r>
              <a:rPr lang="en-US" sz="2400" dirty="0">
                <a:solidFill>
                  <a:srgbClr val="595959"/>
                </a:solidFill>
              </a:rPr>
              <a:t> </a:t>
            </a:r>
            <a:r>
              <a:rPr lang="en-US" sz="2400" dirty="0" err="1">
                <a:solidFill>
                  <a:srgbClr val="595959"/>
                </a:solidFill>
              </a:rPr>
              <a:t>gute</a:t>
            </a:r>
            <a:r>
              <a:rPr lang="en-US" sz="2400" dirty="0">
                <a:solidFill>
                  <a:srgbClr val="595959"/>
                </a:solidFill>
              </a:rPr>
              <a:t> </a:t>
            </a:r>
            <a:r>
              <a:rPr lang="en-US" sz="2400" dirty="0" err="1">
                <a:solidFill>
                  <a:srgbClr val="595959"/>
                </a:solidFill>
              </a:rPr>
              <a:t>Geschichte</a:t>
            </a:r>
            <a:r>
              <a:rPr lang="en-US" sz="2400" dirty="0">
                <a:solidFill>
                  <a:srgbClr val="595959"/>
                </a:solidFill>
              </a:rPr>
              <a:t>. </a:t>
            </a:r>
            <a:r>
              <a:rPr lang="en-US" sz="2400" dirty="0" err="1">
                <a:solidFill>
                  <a:srgbClr val="595959"/>
                </a:solidFill>
              </a:rPr>
              <a:t>Diese</a:t>
            </a:r>
            <a:r>
              <a:rPr lang="en-US" sz="2400" dirty="0">
                <a:solidFill>
                  <a:srgbClr val="595959"/>
                </a:solidFill>
              </a:rPr>
              <a:t> </a:t>
            </a:r>
            <a:r>
              <a:rPr lang="en-US" sz="2400" dirty="0" err="1">
                <a:solidFill>
                  <a:srgbClr val="595959"/>
                </a:solidFill>
              </a:rPr>
              <a:t>Schritte</a:t>
            </a:r>
            <a:r>
              <a:rPr lang="en-US" sz="2400" dirty="0">
                <a:solidFill>
                  <a:srgbClr val="595959"/>
                </a:solidFill>
              </a:rPr>
              <a:t> </a:t>
            </a:r>
            <a:r>
              <a:rPr lang="en-US" sz="2400" dirty="0" err="1">
                <a:solidFill>
                  <a:srgbClr val="595959"/>
                </a:solidFill>
              </a:rPr>
              <a:t>müssen</a:t>
            </a:r>
            <a:r>
              <a:rPr lang="en-US" sz="2400" dirty="0">
                <a:solidFill>
                  <a:srgbClr val="595959"/>
                </a:solidFill>
              </a:rPr>
              <a:t> Sie </a:t>
            </a:r>
            <a:r>
              <a:rPr lang="en-US" sz="2400" dirty="0" err="1">
                <a:solidFill>
                  <a:srgbClr val="595959"/>
                </a:solidFill>
              </a:rPr>
              <a:t>beachten</a:t>
            </a:r>
            <a:r>
              <a:rPr lang="en-US" sz="2400" dirty="0">
                <a:solidFill>
                  <a:srgbClr val="595959"/>
                </a:solidFill>
              </a:rPr>
              <a:t>:</a:t>
            </a:r>
            <a:endParaRPr lang="en-IE" dirty="0"/>
          </a:p>
        </p:txBody>
      </p:sp>
    </p:spTree>
    <p:extLst>
      <p:ext uri="{BB962C8B-B14F-4D97-AF65-F5344CB8AC3E}">
        <p14:creationId xmlns:p14="http://schemas.microsoft.com/office/powerpoint/2010/main" val="4150588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CA48E5F-0989-1E81-FFCF-1B7BD89B4228}"/>
              </a:ext>
            </a:extLst>
          </p:cNvPr>
          <p:cNvSpPr>
            <a:spLocks noGrp="1"/>
          </p:cNvSpPr>
          <p:nvPr>
            <p:ph type="body" sz="quarter" idx="16"/>
          </p:nvPr>
        </p:nvSpPr>
        <p:spPr>
          <a:xfrm>
            <a:off x="414922" y="456665"/>
            <a:ext cx="10422192" cy="803654"/>
          </a:xfrm>
        </p:spPr>
        <p:txBody>
          <a:bodyPr/>
          <a:lstStyle/>
          <a:p>
            <a:r>
              <a:rPr lang="de-DE" dirty="0"/>
              <a:t>Vorbereitung einer erfolgreichen Crowdfunding-Kampagne</a:t>
            </a:r>
          </a:p>
        </p:txBody>
      </p:sp>
      <p:graphicFrame>
        <p:nvGraphicFramePr>
          <p:cNvPr id="4" name="Diagramm 3">
            <a:extLst>
              <a:ext uri="{FF2B5EF4-FFF2-40B4-BE49-F238E27FC236}">
                <a16:creationId xmlns:a16="http://schemas.microsoft.com/office/drawing/2014/main" id="{0A0B3C29-7732-B753-9F84-4E7DDFB3C635}"/>
              </a:ext>
            </a:extLst>
          </p:cNvPr>
          <p:cNvGraphicFramePr/>
          <p:nvPr>
            <p:extLst>
              <p:ext uri="{D42A27DB-BD31-4B8C-83A1-F6EECF244321}">
                <p14:modId xmlns:p14="http://schemas.microsoft.com/office/powerpoint/2010/main" val="3000423009"/>
              </p:ext>
            </p:extLst>
          </p:nvPr>
        </p:nvGraphicFramePr>
        <p:xfrm>
          <a:off x="3329175" y="1348036"/>
          <a:ext cx="4797286" cy="3411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platzhalter 9">
            <a:extLst>
              <a:ext uri="{FF2B5EF4-FFF2-40B4-BE49-F238E27FC236}">
                <a16:creationId xmlns:a16="http://schemas.microsoft.com/office/drawing/2014/main" id="{AA062C78-68A2-2E33-BD03-E070C81743C7}"/>
              </a:ext>
            </a:extLst>
          </p:cNvPr>
          <p:cNvSpPr txBox="1">
            <a:spLocks/>
          </p:cNvSpPr>
          <p:nvPr/>
        </p:nvSpPr>
        <p:spPr>
          <a:xfrm>
            <a:off x="7302413" y="1431113"/>
            <a:ext cx="3437434" cy="999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dirty="0">
                <a:solidFill>
                  <a:srgbClr val="595959"/>
                </a:solidFill>
              </a:rPr>
              <a:t>Menschen investieren in Unternehmen, an die sie glauben. Teile mit, warum dein Unternehmen wichtig ist und welches Problem es löst.</a:t>
            </a:r>
          </a:p>
        </p:txBody>
      </p:sp>
      <p:sp>
        <p:nvSpPr>
          <p:cNvPr id="2" name="Textplatzhalter 9">
            <a:extLst>
              <a:ext uri="{FF2B5EF4-FFF2-40B4-BE49-F238E27FC236}">
                <a16:creationId xmlns:a16="http://schemas.microsoft.com/office/drawing/2014/main" id="{D4A96D1A-9F48-1840-9C1D-7D642B8F8E3B}"/>
              </a:ext>
            </a:extLst>
          </p:cNvPr>
          <p:cNvSpPr txBox="1">
            <a:spLocks/>
          </p:cNvSpPr>
          <p:nvPr/>
        </p:nvSpPr>
        <p:spPr>
          <a:xfrm>
            <a:off x="7455549" y="3150178"/>
            <a:ext cx="3014308" cy="999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dirty="0">
                <a:solidFill>
                  <a:srgbClr val="595959"/>
                </a:solidFill>
              </a:rPr>
              <a:t>Berechne, wie viel Finanzierung du benötigst, um dein spezifisches Ziel zu erreichen (z. B. Produkteinführung, Eröffnung eines neuen Standorts).</a:t>
            </a:r>
          </a:p>
        </p:txBody>
      </p:sp>
      <p:sp>
        <p:nvSpPr>
          <p:cNvPr id="8" name="Textplatzhalter 9">
            <a:extLst>
              <a:ext uri="{FF2B5EF4-FFF2-40B4-BE49-F238E27FC236}">
                <a16:creationId xmlns:a16="http://schemas.microsoft.com/office/drawing/2014/main" id="{0C8072F4-66D7-1F15-6A77-0067CD31DFD5}"/>
              </a:ext>
            </a:extLst>
          </p:cNvPr>
          <p:cNvSpPr txBox="1">
            <a:spLocks/>
          </p:cNvSpPr>
          <p:nvPr/>
        </p:nvSpPr>
        <p:spPr>
          <a:xfrm>
            <a:off x="3734674" y="4950907"/>
            <a:ext cx="4872485" cy="999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dirty="0">
                <a:solidFill>
                  <a:srgbClr val="595959"/>
                </a:solidFill>
              </a:rPr>
              <a:t>Falls du Crowdfunding mit Belohnungen nutzt, biete attraktive Vorteile an, z. B. frühzeitigen Zugang zu deinem Produkt, exklusive Rabatte oder Einblicke hinter die Kulissen.</a:t>
            </a:r>
          </a:p>
        </p:txBody>
      </p:sp>
      <p:sp>
        <p:nvSpPr>
          <p:cNvPr id="9" name="Textplatzhalter 9">
            <a:extLst>
              <a:ext uri="{FF2B5EF4-FFF2-40B4-BE49-F238E27FC236}">
                <a16:creationId xmlns:a16="http://schemas.microsoft.com/office/drawing/2014/main" id="{F645D65A-FDBA-1CED-45CD-9D4DA4E6B81C}"/>
              </a:ext>
            </a:extLst>
          </p:cNvPr>
          <p:cNvSpPr txBox="1">
            <a:spLocks/>
          </p:cNvSpPr>
          <p:nvPr/>
        </p:nvSpPr>
        <p:spPr>
          <a:xfrm>
            <a:off x="927936" y="3251997"/>
            <a:ext cx="3225287" cy="999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dirty="0">
                <a:solidFill>
                  <a:srgbClr val="595959"/>
                </a:solidFill>
              </a:rPr>
              <a:t>Bewirb deine Kampagne schon vor dem Start, um Begeisterung zu wecken. Nutze soziale Medien, E-Mail-Newsletter und andere Plattformen, um deine Zielgruppe zu erreichen.</a:t>
            </a:r>
          </a:p>
        </p:txBody>
      </p:sp>
      <p:sp>
        <p:nvSpPr>
          <p:cNvPr id="11" name="Textfeld 10">
            <a:extLst>
              <a:ext uri="{FF2B5EF4-FFF2-40B4-BE49-F238E27FC236}">
                <a16:creationId xmlns:a16="http://schemas.microsoft.com/office/drawing/2014/main" id="{22B36A0D-0697-1188-A51F-F279EB70A150}"/>
              </a:ext>
            </a:extLst>
          </p:cNvPr>
          <p:cNvSpPr txBox="1"/>
          <p:nvPr/>
        </p:nvSpPr>
        <p:spPr>
          <a:xfrm>
            <a:off x="715789" y="1576288"/>
            <a:ext cx="3437434" cy="1477328"/>
          </a:xfrm>
          <a:prstGeom prst="rect">
            <a:avLst/>
          </a:prstGeom>
          <a:noFill/>
        </p:spPr>
        <p:txBody>
          <a:bodyPr wrap="square">
            <a:spAutoFit/>
          </a:bodyPr>
          <a:lstStyle/>
          <a:p>
            <a:pPr marL="0" indent="0">
              <a:buNone/>
            </a:pPr>
            <a:r>
              <a:rPr lang="de-DE" sz="1800" dirty="0">
                <a:solidFill>
                  <a:srgbClr val="595959"/>
                </a:solidFill>
              </a:rPr>
              <a:t>Überwache nach dem Start die Entwicklung deiner Kampagne und interagiere aktiv mit Unterstützer*innen, um die Dynamik aufrechtzuerhalten.</a:t>
            </a:r>
          </a:p>
        </p:txBody>
      </p:sp>
    </p:spTree>
    <p:extLst>
      <p:ext uri="{BB962C8B-B14F-4D97-AF65-F5344CB8AC3E}">
        <p14:creationId xmlns:p14="http://schemas.microsoft.com/office/powerpoint/2010/main" val="32066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4F7E09A-2BE6-DA4D-6651-2181F50987C0}"/>
              </a:ext>
            </a:extLst>
          </p:cNvPr>
          <p:cNvSpPr>
            <a:spLocks noGrp="1"/>
          </p:cNvSpPr>
          <p:nvPr>
            <p:ph type="body" sz="quarter" idx="16"/>
          </p:nvPr>
        </p:nvSpPr>
        <p:spPr>
          <a:xfrm>
            <a:off x="6773333" y="86276"/>
            <a:ext cx="5242944" cy="992652"/>
          </a:xfrm>
        </p:spPr>
        <p:txBody>
          <a:bodyPr/>
          <a:lstStyle/>
          <a:p>
            <a:r>
              <a:rPr lang="en-US" b="1" dirty="0" err="1">
                <a:solidFill>
                  <a:srgbClr val="47B5C8"/>
                </a:solidFill>
              </a:rPr>
              <a:t>Umgang</a:t>
            </a:r>
            <a:r>
              <a:rPr lang="en-US" b="1" dirty="0">
                <a:solidFill>
                  <a:srgbClr val="47B5C8"/>
                </a:solidFill>
              </a:rPr>
              <a:t> </a:t>
            </a:r>
            <a:r>
              <a:rPr lang="en-US" b="1" dirty="0" err="1">
                <a:solidFill>
                  <a:srgbClr val="47B5C8"/>
                </a:solidFill>
              </a:rPr>
              <a:t>mit</a:t>
            </a:r>
            <a:r>
              <a:rPr lang="en-US" b="1" dirty="0">
                <a:solidFill>
                  <a:srgbClr val="47B5C8"/>
                </a:solidFill>
              </a:rPr>
              <a:t> </a:t>
            </a:r>
            <a:r>
              <a:rPr lang="en-US" b="1" dirty="0" err="1">
                <a:solidFill>
                  <a:srgbClr val="47B5C8"/>
                </a:solidFill>
              </a:rPr>
              <a:t>Absagen</a:t>
            </a:r>
            <a:r>
              <a:rPr lang="en-US" b="1" dirty="0">
                <a:solidFill>
                  <a:srgbClr val="47B5C8"/>
                </a:solidFill>
              </a:rPr>
              <a:t> von Investor*</a:t>
            </a:r>
            <a:r>
              <a:rPr lang="en-US" b="1" dirty="0" err="1">
                <a:solidFill>
                  <a:srgbClr val="47B5C8"/>
                </a:solidFill>
              </a:rPr>
              <a:t>innen</a:t>
            </a:r>
            <a:endParaRPr lang="de-DE" dirty="0">
              <a:solidFill>
                <a:srgbClr val="47B5C8"/>
              </a:solidFill>
            </a:endParaRPr>
          </a:p>
        </p:txBody>
      </p:sp>
      <p:sp>
        <p:nvSpPr>
          <p:cNvPr id="9" name="Text Placeholder 4">
            <a:extLst>
              <a:ext uri="{FF2B5EF4-FFF2-40B4-BE49-F238E27FC236}">
                <a16:creationId xmlns:a16="http://schemas.microsoft.com/office/drawing/2014/main" id="{08658D99-F9B4-35C2-CB24-1CA5155E4114}"/>
              </a:ext>
            </a:extLst>
          </p:cNvPr>
          <p:cNvSpPr txBox="1">
            <a:spLocks/>
          </p:cNvSpPr>
          <p:nvPr/>
        </p:nvSpPr>
        <p:spPr>
          <a:xfrm>
            <a:off x="6773333" y="1485744"/>
            <a:ext cx="5125690" cy="168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177800">
              <a:buFont typeface="Arial" panose="020B0604020202020204" pitchFamily="34" charset="0"/>
              <a:buChar char="•"/>
            </a:pPr>
            <a:r>
              <a:rPr lang="de-DE" sz="1800" b="1" dirty="0">
                <a:solidFill>
                  <a:srgbClr val="595959"/>
                </a:solidFill>
              </a:rPr>
              <a:t>Frage nach Feedback: </a:t>
            </a:r>
            <a:r>
              <a:rPr lang="de-DE" sz="1800" dirty="0">
                <a:solidFill>
                  <a:srgbClr val="595959"/>
                </a:solidFill>
              </a:rPr>
              <a:t>Wenn eine Investorin deinen Pitch ablehnt, frage höflich nach Feedback, um die Bedenken besser zu verstehen. Dies hilft dir, dein Geschäftsmodell oder deinen Pitch zu verbessern.</a:t>
            </a:r>
          </a:p>
          <a:p>
            <a:pPr marL="177800" indent="-177800">
              <a:buFont typeface="Arial" panose="020B0604020202020204" pitchFamily="34" charset="0"/>
              <a:buChar char="•"/>
            </a:pPr>
            <a:r>
              <a:rPr lang="de-DE" sz="1800" b="1" dirty="0">
                <a:solidFill>
                  <a:srgbClr val="595959"/>
                </a:solidFill>
              </a:rPr>
              <a:t>Überarbeite deinen Geschäftsplan: </a:t>
            </a:r>
            <a:r>
              <a:rPr lang="de-DE" sz="1800" dirty="0">
                <a:solidFill>
                  <a:srgbClr val="595959"/>
                </a:solidFill>
              </a:rPr>
              <a:t>Nutze das erhaltene Feedback, um deine Finanzprognosen, die Marktstrategie oder dein Produktangebot zu überdenken und anzupassen.</a:t>
            </a:r>
          </a:p>
          <a:p>
            <a:pPr marL="177800" indent="-177800">
              <a:buFont typeface="Arial" panose="020B0604020202020204" pitchFamily="34" charset="0"/>
              <a:buChar char="•"/>
            </a:pPr>
            <a:r>
              <a:rPr lang="de-DE" sz="1800" b="1" dirty="0">
                <a:solidFill>
                  <a:srgbClr val="595959"/>
                </a:solidFill>
              </a:rPr>
              <a:t>Suche alternative Finanzierungsquellen: </a:t>
            </a:r>
            <a:r>
              <a:rPr lang="de-DE" sz="1800" dirty="0">
                <a:solidFill>
                  <a:srgbClr val="595959"/>
                </a:solidFill>
              </a:rPr>
              <a:t>Falls traditionelle Investor*innen absagen, prüfe alternative Möglichkeiten wie Fördermittel, Mikrokredite oder Crowdfunding.</a:t>
            </a:r>
          </a:p>
          <a:p>
            <a:pPr marL="177800" indent="-177800">
              <a:buFont typeface="Arial" panose="020B0604020202020204" pitchFamily="34" charset="0"/>
              <a:buChar char="•"/>
            </a:pPr>
            <a:r>
              <a:rPr lang="de-DE" sz="1800" b="1" dirty="0">
                <a:solidFill>
                  <a:srgbClr val="595959"/>
                </a:solidFill>
              </a:rPr>
              <a:t>Bleibe resilient: </a:t>
            </a:r>
            <a:r>
              <a:rPr lang="de-DE" sz="1800" dirty="0">
                <a:solidFill>
                  <a:srgbClr val="595959"/>
                </a:solidFill>
              </a:rPr>
              <a:t>Lass dich nicht entmutigen. Viele erfolgreiche Gründer*innen wurden mehrfach abgelehnt, bevor sie Investitionen sichern konnten. Durchhaltevermögen ist entscheidend.</a:t>
            </a:r>
            <a:endParaRPr lang="en-GB" sz="1800" dirty="0">
              <a:solidFill>
                <a:srgbClr val="595959"/>
              </a:solidFill>
            </a:endParaRPr>
          </a:p>
        </p:txBody>
      </p:sp>
      <p:sp>
        <p:nvSpPr>
          <p:cNvPr id="10" name="Textplatzhalter 6">
            <a:extLst>
              <a:ext uri="{FF2B5EF4-FFF2-40B4-BE49-F238E27FC236}">
                <a16:creationId xmlns:a16="http://schemas.microsoft.com/office/drawing/2014/main" id="{94D0C164-D747-3DFF-9A95-8624E60B0A34}"/>
              </a:ext>
            </a:extLst>
          </p:cNvPr>
          <p:cNvSpPr txBox="1">
            <a:spLocks/>
          </p:cNvSpPr>
          <p:nvPr/>
        </p:nvSpPr>
        <p:spPr>
          <a:xfrm>
            <a:off x="898357" y="2093345"/>
            <a:ext cx="5197643" cy="3025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000" dirty="0" err="1"/>
              <a:t>Ablehnung</a:t>
            </a:r>
            <a:r>
              <a:rPr lang="en-US" sz="2000" dirty="0"/>
              <a:t> </a:t>
            </a:r>
            <a:r>
              <a:rPr lang="en-US" sz="2000" dirty="0" err="1"/>
              <a:t>ist</a:t>
            </a:r>
            <a:r>
              <a:rPr lang="en-US" sz="2000" dirty="0"/>
              <a:t> </a:t>
            </a:r>
            <a:r>
              <a:rPr lang="en-US" sz="2000" dirty="0" err="1"/>
              <a:t>ein</a:t>
            </a:r>
            <a:r>
              <a:rPr lang="en-US" sz="2000" dirty="0"/>
              <a:t> </a:t>
            </a:r>
            <a:r>
              <a:rPr lang="en-US" sz="2000" dirty="0" err="1"/>
              <a:t>normaler</a:t>
            </a:r>
            <a:r>
              <a:rPr lang="en-US" sz="2000" dirty="0"/>
              <a:t> Teil </a:t>
            </a:r>
            <a:r>
              <a:rPr lang="en-US" sz="2000" dirty="0" err="1"/>
              <a:t>einer</a:t>
            </a:r>
            <a:r>
              <a:rPr lang="en-US" sz="2000" dirty="0"/>
              <a:t> </a:t>
            </a:r>
            <a:r>
              <a:rPr lang="en-US" sz="2000" dirty="0" err="1"/>
              <a:t>unternehmerischen</a:t>
            </a:r>
            <a:r>
              <a:rPr lang="en-US" sz="2000" dirty="0"/>
              <a:t> Reise. Viele </a:t>
            </a:r>
            <a:r>
              <a:rPr lang="en-US" sz="2000" dirty="0" err="1"/>
              <a:t>erfolgreiche</a:t>
            </a:r>
            <a:r>
              <a:rPr lang="en-US" sz="2000" dirty="0"/>
              <a:t> </a:t>
            </a:r>
            <a:r>
              <a:rPr lang="en-US" sz="2000" dirty="0" err="1"/>
              <a:t>Unternehmer</a:t>
            </a:r>
            <a:r>
              <a:rPr lang="en-US" sz="2000" dirty="0"/>
              <a:t>*</a:t>
            </a:r>
            <a:r>
              <a:rPr lang="en-US" sz="2000" dirty="0" err="1"/>
              <a:t>innen</a:t>
            </a:r>
            <a:r>
              <a:rPr lang="en-US" sz="2000" dirty="0"/>
              <a:t> </a:t>
            </a:r>
            <a:r>
              <a:rPr lang="en-US" sz="2000" dirty="0" err="1"/>
              <a:t>haben</a:t>
            </a:r>
            <a:r>
              <a:rPr lang="en-US" sz="2000" dirty="0"/>
              <a:t> das </a:t>
            </a:r>
            <a:r>
              <a:rPr lang="en-US" sz="2000" dirty="0" err="1"/>
              <a:t>erlebt</a:t>
            </a:r>
            <a:r>
              <a:rPr lang="en-US" sz="2000" dirty="0"/>
              <a:t>. </a:t>
            </a:r>
          </a:p>
          <a:p>
            <a:pPr marL="0" indent="0"/>
            <a:r>
              <a:rPr lang="en-US" sz="2000" b="1" dirty="0" err="1"/>
              <a:t>Beispiel</a:t>
            </a:r>
            <a:r>
              <a:rPr lang="en-US" sz="2000" b="1" dirty="0"/>
              <a:t> Airbnb:</a:t>
            </a:r>
          </a:p>
          <a:p>
            <a:pPr marL="0" indent="0"/>
            <a:r>
              <a:rPr lang="de-DE" sz="2000" dirty="0"/>
              <a:t>Die Gründer von </a:t>
            </a:r>
            <a:r>
              <a:rPr lang="de-DE" sz="2000" dirty="0" err="1"/>
              <a:t>Airbnb</a:t>
            </a:r>
            <a:r>
              <a:rPr lang="de-DE" sz="2000" dirty="0"/>
              <a:t> wurden anfangs von zahlreichen Investor*innen abgelehnt. Dennoch hielten sie an ihrer Idee fest, verbesserten ihren Pitch und konnten schließlich Investitionen sichern. Heute ist </a:t>
            </a:r>
            <a:r>
              <a:rPr lang="de-DE" sz="2000" dirty="0" err="1"/>
              <a:t>Airbnb</a:t>
            </a:r>
            <a:r>
              <a:rPr lang="de-DE" sz="2000" dirty="0"/>
              <a:t> ein globales Unternehmen mit einem Milliardenwert.</a:t>
            </a:r>
            <a:endParaRPr lang="de-DE" sz="2800" dirty="0"/>
          </a:p>
        </p:txBody>
      </p:sp>
      <p:sp>
        <p:nvSpPr>
          <p:cNvPr id="11" name="Textplatzhalter 2">
            <a:extLst>
              <a:ext uri="{FF2B5EF4-FFF2-40B4-BE49-F238E27FC236}">
                <a16:creationId xmlns:a16="http://schemas.microsoft.com/office/drawing/2014/main" id="{42F16287-C915-4813-1D32-39E5C2858517}"/>
              </a:ext>
            </a:extLst>
          </p:cNvPr>
          <p:cNvSpPr txBox="1">
            <a:spLocks/>
          </p:cNvSpPr>
          <p:nvPr/>
        </p:nvSpPr>
        <p:spPr>
          <a:xfrm>
            <a:off x="898358" y="890242"/>
            <a:ext cx="4990998" cy="9926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i="1" dirty="0"/>
              <a:t>"</a:t>
            </a:r>
            <a:r>
              <a:rPr lang="de-DE" sz="2000" b="1" i="1" dirty="0"/>
              <a:t>Ablehnung ist nicht das Ende des Weges. Sie ist eine Chance, einen neuen Weg zum Erfolg zu finden</a:t>
            </a:r>
            <a:r>
              <a:rPr lang="en-US" sz="2000" b="1" i="1" dirty="0"/>
              <a:t>."</a:t>
            </a:r>
            <a:br>
              <a:rPr lang="en-US" sz="2000" b="1" i="1" dirty="0"/>
            </a:br>
            <a:r>
              <a:rPr lang="en-US" sz="2000" i="1" dirty="0"/>
              <a:t>Anonymous</a:t>
            </a:r>
            <a:endParaRPr lang="de-DE" sz="2000" i="1" dirty="0"/>
          </a:p>
        </p:txBody>
      </p:sp>
    </p:spTree>
    <p:extLst>
      <p:ext uri="{BB962C8B-B14F-4D97-AF65-F5344CB8AC3E}">
        <p14:creationId xmlns:p14="http://schemas.microsoft.com/office/powerpoint/2010/main" val="2328375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0" y="664464"/>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33199" y="744653"/>
            <a:ext cx="9632553" cy="803654"/>
          </a:xfrm>
        </p:spPr>
        <p:txBody>
          <a:bodyPr/>
          <a:lstStyle/>
          <a:p>
            <a:r>
              <a:rPr lang="en-IE" dirty="0" err="1">
                <a:solidFill>
                  <a:schemeClr val="bg1"/>
                </a:solidFill>
              </a:rPr>
              <a:t>Lernziele</a:t>
            </a:r>
            <a:endParaRPr lang="en-IE" dirty="0">
              <a:solidFill>
                <a:schemeClr val="bg1"/>
              </a:solidFill>
            </a:endParaRPr>
          </a:p>
          <a:p>
            <a:endParaRPr lang="en-GB" sz="600" b="1" dirty="0"/>
          </a:p>
          <a:p>
            <a:r>
              <a:rPr lang="en-GB" sz="2400" b="1" dirty="0" err="1">
                <a:solidFill>
                  <a:srgbClr val="47B5C8"/>
                </a:solidFill>
              </a:rPr>
              <a:t>Verhalten</a:t>
            </a:r>
            <a:r>
              <a:rPr lang="en-GB" sz="2400" b="1" dirty="0">
                <a:solidFill>
                  <a:srgbClr val="47B5C8"/>
                </a:solidFill>
              </a:rPr>
              <a:t>:</a:t>
            </a:r>
          </a:p>
          <a:p>
            <a:r>
              <a:rPr lang="de-DE" sz="2400" b="1" dirty="0">
                <a:solidFill>
                  <a:srgbClr val="F2A72C"/>
                </a:solidFill>
              </a:rPr>
              <a:t>Proaktive Finanzüberwachung: </a:t>
            </a:r>
            <a:r>
              <a:rPr lang="de-DE" sz="2400" dirty="0"/>
              <a:t>Entwicklung der Gewohnheit, den Cashflow, Ausgaben und Einnahmen kontinuierlich im Vergleich zum Finanzplan zu verfolgen und die Strategie entsprechend anzupassen.</a:t>
            </a:r>
          </a:p>
          <a:p>
            <a:r>
              <a:rPr lang="de-DE" sz="2400" b="1" dirty="0">
                <a:solidFill>
                  <a:srgbClr val="F2A72C"/>
                </a:solidFill>
              </a:rPr>
              <a:t>Selbstbewusstsein in der Finanzkommunikation: </a:t>
            </a:r>
            <a:r>
              <a:rPr lang="de-DE" sz="2400" dirty="0"/>
              <a:t>Aufbau von Vertrauen in die Kommunikation finanzieller Bedürfnisse und Pläne gegenüber potenziellen Investor*innen oder Finanzierungsstellen.</a:t>
            </a:r>
            <a:endParaRPr lang="en-US" sz="2400" dirty="0"/>
          </a:p>
        </p:txBody>
      </p:sp>
    </p:spTree>
    <p:extLst>
      <p:ext uri="{BB962C8B-B14F-4D97-AF65-F5344CB8AC3E}">
        <p14:creationId xmlns:p14="http://schemas.microsoft.com/office/powerpoint/2010/main" val="4948806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4F7E09A-2BE6-DA4D-6651-2181F50987C0}"/>
              </a:ext>
            </a:extLst>
          </p:cNvPr>
          <p:cNvSpPr>
            <a:spLocks noGrp="1"/>
          </p:cNvSpPr>
          <p:nvPr>
            <p:ph type="body" sz="quarter" idx="16"/>
          </p:nvPr>
        </p:nvSpPr>
        <p:spPr>
          <a:xfrm>
            <a:off x="6773333" y="86276"/>
            <a:ext cx="5242944" cy="992652"/>
          </a:xfrm>
        </p:spPr>
        <p:txBody>
          <a:bodyPr/>
          <a:lstStyle/>
          <a:p>
            <a:r>
              <a:rPr lang="de-DE" b="1" dirty="0">
                <a:solidFill>
                  <a:srgbClr val="47B5C8"/>
                </a:solidFill>
              </a:rPr>
              <a:t>Die Bedeutung von Netzwerken</a:t>
            </a:r>
            <a:endParaRPr lang="de-DE" dirty="0">
              <a:solidFill>
                <a:srgbClr val="47B5C8"/>
              </a:solidFill>
            </a:endParaRPr>
          </a:p>
        </p:txBody>
      </p:sp>
      <p:sp>
        <p:nvSpPr>
          <p:cNvPr id="9" name="Text Placeholder 4">
            <a:extLst>
              <a:ext uri="{FF2B5EF4-FFF2-40B4-BE49-F238E27FC236}">
                <a16:creationId xmlns:a16="http://schemas.microsoft.com/office/drawing/2014/main" id="{08658D99-F9B4-35C2-CB24-1CA5155E4114}"/>
              </a:ext>
            </a:extLst>
          </p:cNvPr>
          <p:cNvSpPr txBox="1">
            <a:spLocks/>
          </p:cNvSpPr>
          <p:nvPr/>
        </p:nvSpPr>
        <p:spPr>
          <a:xfrm>
            <a:off x="6650470" y="1350265"/>
            <a:ext cx="5555294" cy="168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177800">
              <a:buFont typeface="Arial" panose="020B0604020202020204" pitchFamily="34" charset="0"/>
              <a:buChar char="•"/>
            </a:pPr>
            <a:r>
              <a:rPr lang="de-DE" sz="2000" b="1" dirty="0">
                <a:solidFill>
                  <a:srgbClr val="595959"/>
                </a:solidFill>
              </a:rPr>
              <a:t>Branchenveranstaltungen besuchen: </a:t>
            </a:r>
            <a:r>
              <a:rPr lang="de-DE" sz="2000" dirty="0">
                <a:solidFill>
                  <a:srgbClr val="595959"/>
                </a:solidFill>
              </a:rPr>
              <a:t>Konferenzen, Pitch-Events und Meetups sind hervorragende Gelegenheiten, um mit Investorinnen und anderen Unternehmerinnen in Kontakt zu treten.</a:t>
            </a:r>
            <a:endParaRPr lang="en-US" sz="2000" dirty="0">
              <a:solidFill>
                <a:srgbClr val="595959"/>
              </a:solidFill>
            </a:endParaRPr>
          </a:p>
          <a:p>
            <a:pPr marL="177800" indent="-177800">
              <a:buFont typeface="Arial" panose="020B0604020202020204" pitchFamily="34" charset="0"/>
              <a:buChar char="•"/>
            </a:pPr>
            <a:r>
              <a:rPr lang="de-DE" sz="2000" b="1" dirty="0">
                <a:solidFill>
                  <a:srgbClr val="595959"/>
                </a:solidFill>
              </a:rPr>
              <a:t>Online-Plattformen nutzen: </a:t>
            </a:r>
            <a:r>
              <a:rPr lang="de-DE" sz="2000" dirty="0">
                <a:solidFill>
                  <a:srgbClr val="595959"/>
                </a:solidFill>
              </a:rPr>
              <a:t>LinkedIn, </a:t>
            </a:r>
            <a:r>
              <a:rPr lang="de-DE" sz="2000" dirty="0" err="1">
                <a:solidFill>
                  <a:srgbClr val="595959"/>
                </a:solidFill>
              </a:rPr>
              <a:t>AngelList</a:t>
            </a:r>
            <a:r>
              <a:rPr lang="de-DE" sz="2000" dirty="0">
                <a:solidFill>
                  <a:srgbClr val="595959"/>
                </a:solidFill>
              </a:rPr>
              <a:t> und Crowdfunding-Plattformen sind großartige Kanäle, um mit Investor*innen und Gleichgesinnten in Verbindung zu treten.</a:t>
            </a:r>
          </a:p>
          <a:p>
            <a:pPr marL="177800" indent="-177800">
              <a:buFont typeface="Arial" panose="020B0604020202020204" pitchFamily="34" charset="0"/>
              <a:buChar char="•"/>
            </a:pPr>
            <a:r>
              <a:rPr lang="de-DE" sz="2000" b="1" dirty="0">
                <a:solidFill>
                  <a:srgbClr val="595959"/>
                </a:solidFill>
              </a:rPr>
              <a:t>Accelerator-Programme : </a:t>
            </a:r>
            <a:r>
              <a:rPr lang="de-DE" sz="2000" dirty="0">
                <a:solidFill>
                  <a:srgbClr val="595959"/>
                </a:solidFill>
              </a:rPr>
              <a:t>Viele Accelerator- und Inkubator-Programme bieten Zugang zu Mentorinnen, Investorinnen und </a:t>
            </a:r>
            <a:r>
              <a:rPr lang="de-DE" sz="2000" dirty="0" err="1">
                <a:solidFill>
                  <a:srgbClr val="595959"/>
                </a:solidFill>
              </a:rPr>
              <a:t>Branchenexpert</a:t>
            </a:r>
            <a:r>
              <a:rPr lang="de-DE" sz="2000" dirty="0">
                <a:solidFill>
                  <a:srgbClr val="595959"/>
                </a:solidFill>
              </a:rPr>
              <a:t>*innen, die Türen zur Finanzierung öffnen können.</a:t>
            </a:r>
            <a:endParaRPr lang="en-US" sz="2000" dirty="0">
              <a:solidFill>
                <a:srgbClr val="595959"/>
              </a:solidFill>
            </a:endParaRPr>
          </a:p>
        </p:txBody>
      </p:sp>
      <p:sp>
        <p:nvSpPr>
          <p:cNvPr id="10" name="Textplatzhalter 6">
            <a:extLst>
              <a:ext uri="{FF2B5EF4-FFF2-40B4-BE49-F238E27FC236}">
                <a16:creationId xmlns:a16="http://schemas.microsoft.com/office/drawing/2014/main" id="{94D0C164-D747-3DFF-9A95-8624E60B0A34}"/>
              </a:ext>
            </a:extLst>
          </p:cNvPr>
          <p:cNvSpPr txBox="1">
            <a:spLocks/>
          </p:cNvSpPr>
          <p:nvPr/>
        </p:nvSpPr>
        <p:spPr>
          <a:xfrm>
            <a:off x="898357" y="1197113"/>
            <a:ext cx="5197643" cy="39222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de-DE" sz="2000" dirty="0"/>
              <a:t>Netzwerken spielt eine entscheidende Rolle bei der Kapitalbeschaffung für dein Unternehmen. Unternehmerinnen mit einem starken Netzwerk haben eine höhere Wahrscheinlichkeit, potenzielle Investorinnen, Mentorinnen und Geschäftspartnerinnen zu treffen, die wertvolle Unterstützung bieten können.</a:t>
            </a:r>
          </a:p>
          <a:p>
            <a:pPr marL="0" indent="0"/>
            <a:r>
              <a:rPr lang="en-US" sz="2000" b="1" dirty="0" err="1"/>
              <a:t>Beispiel</a:t>
            </a:r>
            <a:r>
              <a:rPr lang="en-US" sz="2000" b="1" dirty="0"/>
              <a:t> Dropbox:</a:t>
            </a:r>
          </a:p>
          <a:p>
            <a:pPr marL="0" indent="0"/>
            <a:r>
              <a:rPr lang="de-DE" sz="2000" dirty="0"/>
              <a:t>Die Gründer von Dropbox hatten zunächst Schwierigkeiten, Risikokapital zu erhalten. Durch Netzwerken auf Startup-Events und Einführungen durch Mentorinnen konnten sie jedoch schließlich Investorinnen gewinnen, die ihr frühes Wachstum finanzierten.</a:t>
            </a:r>
            <a:endParaRPr lang="de-DE" sz="2800" dirty="0"/>
          </a:p>
        </p:txBody>
      </p:sp>
      <p:sp>
        <p:nvSpPr>
          <p:cNvPr id="4" name="TextBox 3">
            <a:extLst>
              <a:ext uri="{FF2B5EF4-FFF2-40B4-BE49-F238E27FC236}">
                <a16:creationId xmlns:a16="http://schemas.microsoft.com/office/drawing/2014/main" id="{738E1865-3879-5803-946E-8D89EA22D66D}"/>
              </a:ext>
            </a:extLst>
          </p:cNvPr>
          <p:cNvSpPr txBox="1"/>
          <p:nvPr/>
        </p:nvSpPr>
        <p:spPr>
          <a:xfrm>
            <a:off x="6102882" y="5603006"/>
            <a:ext cx="6102882" cy="646331"/>
          </a:xfrm>
          <a:prstGeom prst="rect">
            <a:avLst/>
          </a:prstGeom>
          <a:noFill/>
        </p:spPr>
        <p:txBody>
          <a:bodyPr wrap="square">
            <a:spAutoFit/>
          </a:bodyPr>
          <a:lstStyle/>
          <a:p>
            <a:pPr marL="447675" indent="0" algn="ctr">
              <a:lnSpc>
                <a:spcPct val="100000"/>
              </a:lnSpc>
              <a:spcBef>
                <a:spcPts val="0"/>
              </a:spcBef>
              <a:defRPr/>
            </a:pPr>
            <a:r>
              <a:rPr lang="de-DE" b="1" dirty="0">
                <a:solidFill>
                  <a:schemeClr val="bg1"/>
                </a:solidFill>
                <a:highlight>
                  <a:srgbClr val="086575"/>
                </a:highlight>
              </a:rPr>
              <a:t>Weitere Informationen findest du in Modul 6: Networking für unterrepräsentierte Gründer*innen.</a:t>
            </a:r>
            <a:endParaRPr lang="en-US" b="1" dirty="0">
              <a:solidFill>
                <a:srgbClr val="DE0A1D"/>
              </a:solidFill>
              <a:highlight>
                <a:srgbClr val="086575"/>
              </a:highlight>
              <a:latin typeface="Calibri" panose="020F0502020204030204"/>
            </a:endParaRPr>
          </a:p>
        </p:txBody>
      </p:sp>
    </p:spTree>
    <p:extLst>
      <p:ext uri="{BB962C8B-B14F-4D97-AF65-F5344CB8AC3E}">
        <p14:creationId xmlns:p14="http://schemas.microsoft.com/office/powerpoint/2010/main" val="40201013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B4C0506-745E-B91E-2AA9-0FE4427EC856}"/>
              </a:ext>
            </a:extLst>
          </p:cNvPr>
          <p:cNvSpPr>
            <a:spLocks noGrp="1"/>
          </p:cNvSpPr>
          <p:nvPr>
            <p:ph type="body" sz="quarter" idx="18"/>
          </p:nvPr>
        </p:nvSpPr>
        <p:spPr>
          <a:xfrm>
            <a:off x="798380" y="2045704"/>
            <a:ext cx="2114153" cy="3849918"/>
          </a:xfrm>
        </p:spPr>
        <p:txBody>
          <a:bodyPr/>
          <a:lstStyle/>
          <a:p>
            <a:pPr marL="0" indent="0"/>
            <a:r>
              <a:rPr lang="de-DE" sz="2000" dirty="0"/>
              <a:t>Die Finanzierung ist erst der Anfang der Reise. Es ist entscheidend, die Mittel effektiv zu verwalten, um die Nachhaltigkeit des Unternehmens sicherzustellen.</a:t>
            </a:r>
          </a:p>
        </p:txBody>
      </p:sp>
      <p:sp>
        <p:nvSpPr>
          <p:cNvPr id="3" name="Textplatzhalter 2">
            <a:extLst>
              <a:ext uri="{FF2B5EF4-FFF2-40B4-BE49-F238E27FC236}">
                <a16:creationId xmlns:a16="http://schemas.microsoft.com/office/drawing/2014/main" id="{027CDD5A-6DA4-3D19-99B8-4B82B02C0625}"/>
              </a:ext>
            </a:extLst>
          </p:cNvPr>
          <p:cNvSpPr>
            <a:spLocks noGrp="1"/>
          </p:cNvSpPr>
          <p:nvPr>
            <p:ph type="body" sz="quarter" idx="16"/>
          </p:nvPr>
        </p:nvSpPr>
        <p:spPr>
          <a:xfrm>
            <a:off x="568306" y="635567"/>
            <a:ext cx="10327802" cy="803654"/>
          </a:xfrm>
        </p:spPr>
        <p:txBody>
          <a:bodyPr/>
          <a:lstStyle/>
          <a:p>
            <a:r>
              <a:rPr lang="de-DE" dirty="0"/>
              <a:t>Finanzielle Stabilität nach der Finanzierung</a:t>
            </a:r>
          </a:p>
        </p:txBody>
      </p:sp>
      <p:graphicFrame>
        <p:nvGraphicFramePr>
          <p:cNvPr id="4" name="Diagramm 3">
            <a:extLst>
              <a:ext uri="{FF2B5EF4-FFF2-40B4-BE49-F238E27FC236}">
                <a16:creationId xmlns:a16="http://schemas.microsoft.com/office/drawing/2014/main" id="{08350AC9-7814-DF32-254B-8055A499F7CC}"/>
              </a:ext>
            </a:extLst>
          </p:cNvPr>
          <p:cNvGraphicFramePr/>
          <p:nvPr>
            <p:extLst>
              <p:ext uri="{D42A27DB-BD31-4B8C-83A1-F6EECF244321}">
                <p14:modId xmlns:p14="http://schemas.microsoft.com/office/powerpoint/2010/main" val="1906527289"/>
              </p:ext>
            </p:extLst>
          </p:nvPr>
        </p:nvGraphicFramePr>
        <p:xfrm>
          <a:off x="3208098" y="1561078"/>
          <a:ext cx="8185521" cy="4259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917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4151981" y="2800399"/>
            <a:ext cx="7109888" cy="3066422"/>
          </a:xfrm>
        </p:spPr>
        <p:txBody>
          <a:bodyPr/>
          <a:lstStyle/>
          <a:p>
            <a:r>
              <a:rPr lang="de-DE" dirty="0"/>
              <a:t>Monitoring der Finanzen und kontinuierliche Verbesserung</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04</a:t>
            </a:r>
          </a:p>
        </p:txBody>
      </p:sp>
    </p:spTree>
    <p:extLst>
      <p:ext uri="{BB962C8B-B14F-4D97-AF65-F5344CB8AC3E}">
        <p14:creationId xmlns:p14="http://schemas.microsoft.com/office/powerpoint/2010/main" val="29214957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B18798A3-CC5B-099A-2C18-3BF16E0C16B8}"/>
              </a:ext>
            </a:extLst>
          </p:cNvPr>
          <p:cNvSpPr>
            <a:spLocks noGrp="1"/>
          </p:cNvSpPr>
          <p:nvPr>
            <p:ph type="body" sz="quarter" idx="18"/>
          </p:nvPr>
        </p:nvSpPr>
        <p:spPr>
          <a:xfrm>
            <a:off x="898357" y="2112463"/>
            <a:ext cx="5197643" cy="3025975"/>
          </a:xfrm>
        </p:spPr>
        <p:txBody>
          <a:bodyPr/>
          <a:lstStyle/>
          <a:p>
            <a:pPr marL="0" indent="0"/>
            <a:r>
              <a:rPr lang="de-DE" dirty="0"/>
              <a:t>Dieses Kapitel vermittelt unterrepräsentierten Gründer*innen, wie sie regelmäßig ihre finanzielle Performance überwachen und notwendige Anpassungen zur stetigen Unternehmensverbesserung vornehmen können.</a:t>
            </a:r>
          </a:p>
        </p:txBody>
      </p:sp>
      <p:sp>
        <p:nvSpPr>
          <p:cNvPr id="3" name="Textplatzhalter 2">
            <a:extLst>
              <a:ext uri="{FF2B5EF4-FFF2-40B4-BE49-F238E27FC236}">
                <a16:creationId xmlns:a16="http://schemas.microsoft.com/office/drawing/2014/main" id="{B4F7E09A-2BE6-DA4D-6651-2181F50987C0}"/>
              </a:ext>
            </a:extLst>
          </p:cNvPr>
          <p:cNvSpPr>
            <a:spLocks noGrp="1"/>
          </p:cNvSpPr>
          <p:nvPr>
            <p:ph type="body" sz="quarter" idx="16"/>
          </p:nvPr>
        </p:nvSpPr>
        <p:spPr/>
        <p:txBody>
          <a:bodyPr/>
          <a:lstStyle/>
          <a:p>
            <a:r>
              <a:rPr lang="en-US" sz="2400" b="1" i="1" dirty="0"/>
              <a:t>“</a:t>
            </a:r>
            <a:r>
              <a:rPr lang="de-DE" sz="2400" b="1" i="1" dirty="0"/>
              <a:t>Man kann nichts managen, was man nicht messen kann.</a:t>
            </a:r>
            <a:r>
              <a:rPr lang="en-US" sz="2400" b="1" i="1" dirty="0"/>
              <a:t>“  </a:t>
            </a:r>
            <a:r>
              <a:rPr lang="en-US" sz="2400" i="1" dirty="0"/>
              <a:t>Peter Drucker</a:t>
            </a:r>
            <a:endParaRPr lang="de-DE" sz="2400" i="1" dirty="0"/>
          </a:p>
        </p:txBody>
      </p:sp>
      <p:pic>
        <p:nvPicPr>
          <p:cNvPr id="5" name="Bildplatzhalter 4">
            <a:extLst>
              <a:ext uri="{FF2B5EF4-FFF2-40B4-BE49-F238E27FC236}">
                <a16:creationId xmlns:a16="http://schemas.microsoft.com/office/drawing/2014/main" id="{0EA687AD-AD82-5E66-B5C0-5CAAED01F18F}"/>
              </a:ext>
            </a:extLst>
          </p:cNvPr>
          <p:cNvPicPr>
            <a:picLocks noGrp="1" noChangeAspect="1"/>
          </p:cNvPicPr>
          <p:nvPr>
            <p:ph type="pic" sz="quarter" idx="42"/>
          </p:nvPr>
        </p:nvPicPr>
        <p:blipFill>
          <a:blip r:embed="rId2"/>
          <a:srcRect l="16043" r="16043"/>
          <a:stretch/>
        </p:blipFill>
        <p:spPr/>
      </p:pic>
      <p:sp>
        <p:nvSpPr>
          <p:cNvPr id="6" name="Textfeld 5">
            <a:extLst>
              <a:ext uri="{FF2B5EF4-FFF2-40B4-BE49-F238E27FC236}">
                <a16:creationId xmlns:a16="http://schemas.microsoft.com/office/drawing/2014/main" id="{798AEB45-10CF-7993-33AB-E64381145C1B}"/>
              </a:ext>
            </a:extLst>
          </p:cNvPr>
          <p:cNvSpPr txBox="1"/>
          <p:nvPr/>
        </p:nvSpPr>
        <p:spPr>
          <a:xfrm>
            <a:off x="320540" y="6482045"/>
            <a:ext cx="11578483" cy="230832"/>
          </a:xfrm>
          <a:prstGeom prst="rect">
            <a:avLst/>
          </a:prstGeom>
          <a:noFill/>
        </p:spPr>
        <p:txBody>
          <a:bodyPr wrap="square" rtlCol="0">
            <a:spAutoFit/>
          </a:bodyPr>
          <a:lstStyle/>
          <a:p>
            <a:r>
              <a:rPr lang="de-DE" sz="900" dirty="0"/>
              <a:t>„</a:t>
            </a:r>
            <a:r>
              <a:rPr lang="de-DE" sz="900" dirty="0">
                <a:hlinkClick r:id="rId3"/>
              </a:rPr>
              <a:t>Vorhaben für die Zukunft umsetzen</a:t>
            </a:r>
            <a:r>
              <a:rPr lang="de-DE" sz="900" dirty="0"/>
              <a:t>" von Marco Verch ist lizenziert gemäß </a:t>
            </a:r>
            <a:r>
              <a:rPr lang="de-DE" sz="900" dirty="0">
                <a:hlinkClick r:id="rId4" tooltip="https://creativecommons.org/licenses/by/3.0/"/>
              </a:rPr>
              <a:t>CC BY</a:t>
            </a:r>
            <a:endParaRPr lang="de-DE" sz="900" dirty="0"/>
          </a:p>
        </p:txBody>
      </p:sp>
      <p:sp>
        <p:nvSpPr>
          <p:cNvPr id="2" name="Textplatzhalter 2">
            <a:extLst>
              <a:ext uri="{FF2B5EF4-FFF2-40B4-BE49-F238E27FC236}">
                <a16:creationId xmlns:a16="http://schemas.microsoft.com/office/drawing/2014/main" id="{7CB71E36-7550-CB5F-CBCF-5EB6B815A64E}"/>
              </a:ext>
            </a:extLst>
          </p:cNvPr>
          <p:cNvSpPr txBox="1">
            <a:spLocks/>
          </p:cNvSpPr>
          <p:nvPr/>
        </p:nvSpPr>
        <p:spPr>
          <a:xfrm>
            <a:off x="7025279" y="86276"/>
            <a:ext cx="4990998" cy="9926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solidFill>
                <a:srgbClr val="47B5C8"/>
              </a:solidFill>
            </a:endParaRPr>
          </a:p>
        </p:txBody>
      </p:sp>
    </p:spTree>
    <p:extLst>
      <p:ext uri="{BB962C8B-B14F-4D97-AF65-F5344CB8AC3E}">
        <p14:creationId xmlns:p14="http://schemas.microsoft.com/office/powerpoint/2010/main" val="18452477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B4C0506-745E-B91E-2AA9-0FE4427EC856}"/>
              </a:ext>
            </a:extLst>
          </p:cNvPr>
          <p:cNvSpPr>
            <a:spLocks noGrp="1"/>
          </p:cNvSpPr>
          <p:nvPr>
            <p:ph type="body" sz="quarter" idx="18"/>
          </p:nvPr>
        </p:nvSpPr>
        <p:spPr>
          <a:xfrm>
            <a:off x="851474" y="1721239"/>
            <a:ext cx="3319370" cy="3849918"/>
          </a:xfrm>
        </p:spPr>
        <p:txBody>
          <a:bodyPr/>
          <a:lstStyle/>
          <a:p>
            <a:pPr marL="0" indent="0"/>
            <a:r>
              <a:rPr lang="de-DE" dirty="0"/>
              <a:t>Finanzielle Überwachung hilft dir, stets über die finanzielle Gesundheit deines Unternehmens informiert zu bleiben und sicherzustellen, dass du auf dem richtigen Weg bist, um deine Ziele zu erreichen.</a:t>
            </a:r>
          </a:p>
        </p:txBody>
      </p:sp>
      <p:sp>
        <p:nvSpPr>
          <p:cNvPr id="3" name="Textplatzhalter 2">
            <a:extLst>
              <a:ext uri="{FF2B5EF4-FFF2-40B4-BE49-F238E27FC236}">
                <a16:creationId xmlns:a16="http://schemas.microsoft.com/office/drawing/2014/main" id="{027CDD5A-6DA4-3D19-99B8-4B82B02C0625}"/>
              </a:ext>
            </a:extLst>
          </p:cNvPr>
          <p:cNvSpPr>
            <a:spLocks noGrp="1"/>
          </p:cNvSpPr>
          <p:nvPr>
            <p:ph type="body" sz="quarter" idx="16"/>
          </p:nvPr>
        </p:nvSpPr>
        <p:spPr/>
        <p:txBody>
          <a:bodyPr/>
          <a:lstStyle/>
          <a:p>
            <a:r>
              <a:rPr lang="de-DE" dirty="0"/>
              <a:t>Warum Finanzüberwachung entscheidend ist</a:t>
            </a:r>
          </a:p>
        </p:txBody>
      </p:sp>
      <p:graphicFrame>
        <p:nvGraphicFramePr>
          <p:cNvPr id="4" name="Diagramm 3">
            <a:extLst>
              <a:ext uri="{FF2B5EF4-FFF2-40B4-BE49-F238E27FC236}">
                <a16:creationId xmlns:a16="http://schemas.microsoft.com/office/drawing/2014/main" id="{08350AC9-7814-DF32-254B-8055A499F7CC}"/>
              </a:ext>
            </a:extLst>
          </p:cNvPr>
          <p:cNvGraphicFramePr/>
          <p:nvPr>
            <p:extLst>
              <p:ext uri="{D42A27DB-BD31-4B8C-83A1-F6EECF244321}">
                <p14:modId xmlns:p14="http://schemas.microsoft.com/office/powerpoint/2010/main" val="3674201120"/>
              </p:ext>
            </p:extLst>
          </p:nvPr>
        </p:nvGraphicFramePr>
        <p:xfrm>
          <a:off x="3208098" y="1561078"/>
          <a:ext cx="8185521" cy="4259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10006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0" y="664464"/>
            <a:ext cx="988400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err="1">
                <a:solidFill>
                  <a:schemeClr val="bg1"/>
                </a:solidFill>
              </a:rPr>
              <a:t>Monatliche</a:t>
            </a:r>
            <a:r>
              <a:rPr lang="en-US" dirty="0">
                <a:solidFill>
                  <a:schemeClr val="bg1"/>
                </a:solidFill>
              </a:rPr>
              <a:t> </a:t>
            </a:r>
            <a:r>
              <a:rPr lang="en-US" dirty="0" err="1">
                <a:solidFill>
                  <a:schemeClr val="bg1"/>
                </a:solidFill>
              </a:rPr>
              <a:t>Überprüfung</a:t>
            </a:r>
            <a:r>
              <a:rPr lang="en-US" dirty="0">
                <a:solidFill>
                  <a:schemeClr val="bg1"/>
                </a:solidFill>
              </a:rPr>
              <a:t>. </a:t>
            </a:r>
            <a:r>
              <a:rPr lang="en-US" dirty="0" err="1">
                <a:solidFill>
                  <a:schemeClr val="bg1"/>
                </a:solidFill>
              </a:rPr>
              <a:t>Worauf</a:t>
            </a:r>
            <a:r>
              <a:rPr lang="en-US" dirty="0">
                <a:solidFill>
                  <a:schemeClr val="bg1"/>
                </a:solidFill>
              </a:rPr>
              <a:t> </a:t>
            </a:r>
            <a:r>
              <a:rPr lang="en-US" dirty="0" err="1">
                <a:solidFill>
                  <a:schemeClr val="bg1"/>
                </a:solidFill>
              </a:rPr>
              <a:t>achten</a:t>
            </a:r>
            <a:r>
              <a:rPr lang="en-US" dirty="0">
                <a:solidFill>
                  <a:schemeClr val="bg1"/>
                </a:solidFill>
              </a:rPr>
              <a:t>?</a:t>
            </a:r>
            <a:endParaRPr lang="en-US" dirty="0"/>
          </a:p>
        </p:txBody>
      </p:sp>
      <p:sp>
        <p:nvSpPr>
          <p:cNvPr id="10" name="TextBox 4">
            <a:extLst>
              <a:ext uri="{FF2B5EF4-FFF2-40B4-BE49-F238E27FC236}">
                <a16:creationId xmlns:a16="http://schemas.microsoft.com/office/drawing/2014/main" id="{B3BAC08D-379E-5E5E-6CD6-7F7422970C04}"/>
              </a:ext>
            </a:extLst>
          </p:cNvPr>
          <p:cNvSpPr txBox="1"/>
          <p:nvPr/>
        </p:nvSpPr>
        <p:spPr>
          <a:xfrm>
            <a:off x="581471" y="1565257"/>
            <a:ext cx="10361831" cy="707886"/>
          </a:xfrm>
          <a:prstGeom prst="rect">
            <a:avLst/>
          </a:prstGeom>
          <a:noFill/>
        </p:spPr>
        <p:txBody>
          <a:bodyPr wrap="square">
            <a:spAutoFit/>
          </a:bodyPr>
          <a:lstStyle/>
          <a:p>
            <a:r>
              <a:rPr lang="de-DE" sz="2000" dirty="0">
                <a:solidFill>
                  <a:srgbClr val="595959"/>
                </a:solidFill>
              </a:rPr>
              <a:t>Eine monatliche Überprüfung hilft dir, die finanzielle Leistung deines Unternehmens im Auge zu behalten und rechtzeitig Anpassungen vorzunehmen.</a:t>
            </a:r>
            <a:endParaRPr lang="en-US" sz="2000" dirty="0">
              <a:solidFill>
                <a:srgbClr val="595959"/>
              </a:solidFill>
            </a:endParaRPr>
          </a:p>
        </p:txBody>
      </p:sp>
      <p:graphicFrame>
        <p:nvGraphicFramePr>
          <p:cNvPr id="5" name="Diagramm 4">
            <a:extLst>
              <a:ext uri="{FF2B5EF4-FFF2-40B4-BE49-F238E27FC236}">
                <a16:creationId xmlns:a16="http://schemas.microsoft.com/office/drawing/2014/main" id="{5B4570BF-3990-F4E0-1CFC-5D49F27B9A86}"/>
              </a:ext>
            </a:extLst>
          </p:cNvPr>
          <p:cNvGraphicFramePr/>
          <p:nvPr>
            <p:extLst>
              <p:ext uri="{D42A27DB-BD31-4B8C-83A1-F6EECF244321}">
                <p14:modId xmlns:p14="http://schemas.microsoft.com/office/powerpoint/2010/main" val="3658034043"/>
              </p:ext>
            </p:extLst>
          </p:nvPr>
        </p:nvGraphicFramePr>
        <p:xfrm>
          <a:off x="1228191" y="2580920"/>
          <a:ext cx="8655814" cy="3515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03003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 </a:t>
            </a:r>
            <a:r>
              <a:rPr lang="en-US" dirty="0" err="1">
                <a:solidFill>
                  <a:schemeClr val="bg1"/>
                </a:solidFill>
              </a:rPr>
              <a:t>Wichtige</a:t>
            </a:r>
            <a:r>
              <a:rPr lang="en-US" dirty="0">
                <a:solidFill>
                  <a:schemeClr val="bg1"/>
                </a:solidFill>
              </a:rPr>
              <a:t> </a:t>
            </a:r>
            <a:r>
              <a:rPr lang="en-US" dirty="0" err="1">
                <a:solidFill>
                  <a:schemeClr val="bg1"/>
                </a:solidFill>
              </a:rPr>
              <a:t>Finanzkennzahlen</a:t>
            </a:r>
            <a:r>
              <a:rPr lang="en-US" dirty="0">
                <a:solidFill>
                  <a:schemeClr val="bg1"/>
                </a:solidFill>
              </a:rPr>
              <a:t> verstehen</a:t>
            </a:r>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188128" cy="830997"/>
          </a:xfrm>
          <a:prstGeom prst="rect">
            <a:avLst/>
          </a:prstGeom>
          <a:noFill/>
        </p:spPr>
        <p:txBody>
          <a:bodyPr wrap="square">
            <a:spAutoFit/>
          </a:bodyPr>
          <a:lstStyle/>
          <a:p>
            <a:pPr marL="0" indent="0"/>
            <a:r>
              <a:rPr lang="de-DE" sz="2400" dirty="0">
                <a:solidFill>
                  <a:srgbClr val="595959"/>
                </a:solidFill>
              </a:rPr>
              <a:t>Finanzkennzahlen geben eine schnelle Einschätzung der finanziellen Gesundheit deines Unternehmens. Hier sind einige zentrale Kennzahlen:</a:t>
            </a:r>
            <a:endParaRPr lang="en-GB" sz="2400" dirty="0">
              <a:solidFill>
                <a:srgbClr val="595959"/>
              </a:solidFill>
            </a:endParaRPr>
          </a:p>
        </p:txBody>
      </p:sp>
      <p:graphicFrame>
        <p:nvGraphicFramePr>
          <p:cNvPr id="3" name="Diagramm 2">
            <a:extLst>
              <a:ext uri="{FF2B5EF4-FFF2-40B4-BE49-F238E27FC236}">
                <a16:creationId xmlns:a16="http://schemas.microsoft.com/office/drawing/2014/main" id="{5838586B-37D5-D2D2-56C7-ABFB671276A9}"/>
              </a:ext>
            </a:extLst>
          </p:cNvPr>
          <p:cNvGraphicFramePr/>
          <p:nvPr>
            <p:extLst>
              <p:ext uri="{D42A27DB-BD31-4B8C-83A1-F6EECF244321}">
                <p14:modId xmlns:p14="http://schemas.microsoft.com/office/powerpoint/2010/main" val="846068732"/>
              </p:ext>
            </p:extLst>
          </p:nvPr>
        </p:nvGraphicFramePr>
        <p:xfrm>
          <a:off x="677332" y="2862725"/>
          <a:ext cx="9906001" cy="2852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61000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err="1">
                <a:solidFill>
                  <a:schemeClr val="bg1"/>
                </a:solidFill>
              </a:rPr>
              <a:t>Wichtige</a:t>
            </a:r>
            <a:r>
              <a:rPr lang="en-US" dirty="0">
                <a:solidFill>
                  <a:schemeClr val="bg1"/>
                </a:solidFill>
              </a:rPr>
              <a:t> </a:t>
            </a:r>
            <a:r>
              <a:rPr lang="en-US" dirty="0" err="1">
                <a:solidFill>
                  <a:schemeClr val="bg1"/>
                </a:solidFill>
              </a:rPr>
              <a:t>Finanzkennzahlen</a:t>
            </a:r>
            <a:r>
              <a:rPr lang="en-US" dirty="0">
                <a:solidFill>
                  <a:schemeClr val="bg1"/>
                </a:solidFill>
              </a:rPr>
              <a:t> (Teil 2)</a:t>
            </a:r>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188128" cy="830997"/>
          </a:xfrm>
          <a:prstGeom prst="rect">
            <a:avLst/>
          </a:prstGeom>
          <a:noFill/>
        </p:spPr>
        <p:txBody>
          <a:bodyPr wrap="square">
            <a:spAutoFit/>
          </a:bodyPr>
          <a:lstStyle/>
          <a:p>
            <a:pPr marL="0" indent="0"/>
            <a:r>
              <a:rPr lang="de-DE" sz="2400" dirty="0">
                <a:solidFill>
                  <a:srgbClr val="595959"/>
                </a:solidFill>
              </a:rPr>
              <a:t>Finanzkennzahlen geben eine schnelle Einschätzung der finanziellen Gesundheit deines Unternehmens. Hier sind einige zentrale Kennzahlen:</a:t>
            </a:r>
            <a:endParaRPr lang="en-GB" sz="2400" dirty="0">
              <a:solidFill>
                <a:srgbClr val="595959"/>
              </a:solidFill>
            </a:endParaRPr>
          </a:p>
        </p:txBody>
      </p:sp>
      <p:graphicFrame>
        <p:nvGraphicFramePr>
          <p:cNvPr id="3" name="Diagramm 2">
            <a:extLst>
              <a:ext uri="{FF2B5EF4-FFF2-40B4-BE49-F238E27FC236}">
                <a16:creationId xmlns:a16="http://schemas.microsoft.com/office/drawing/2014/main" id="{5838586B-37D5-D2D2-56C7-ABFB671276A9}"/>
              </a:ext>
            </a:extLst>
          </p:cNvPr>
          <p:cNvGraphicFramePr/>
          <p:nvPr>
            <p:extLst>
              <p:ext uri="{D42A27DB-BD31-4B8C-83A1-F6EECF244321}">
                <p14:modId xmlns:p14="http://schemas.microsoft.com/office/powerpoint/2010/main" val="2074297354"/>
              </p:ext>
            </p:extLst>
          </p:nvPr>
        </p:nvGraphicFramePr>
        <p:xfrm>
          <a:off x="677332" y="2862725"/>
          <a:ext cx="9906001" cy="2852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58901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err="1">
                <a:solidFill>
                  <a:schemeClr val="bg1"/>
                </a:solidFill>
              </a:rPr>
              <a:t>Wichtige</a:t>
            </a:r>
            <a:r>
              <a:rPr lang="en-US" dirty="0">
                <a:solidFill>
                  <a:schemeClr val="bg1"/>
                </a:solidFill>
              </a:rPr>
              <a:t> </a:t>
            </a:r>
            <a:r>
              <a:rPr lang="en-US" dirty="0" err="1">
                <a:solidFill>
                  <a:schemeClr val="bg1"/>
                </a:solidFill>
              </a:rPr>
              <a:t>Finanzkennzahlen</a:t>
            </a:r>
            <a:r>
              <a:rPr lang="en-US" dirty="0">
                <a:solidFill>
                  <a:schemeClr val="bg1"/>
                </a:solidFill>
              </a:rPr>
              <a:t> (Teil 3)</a:t>
            </a:r>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188128" cy="830997"/>
          </a:xfrm>
          <a:prstGeom prst="rect">
            <a:avLst/>
          </a:prstGeom>
          <a:noFill/>
        </p:spPr>
        <p:txBody>
          <a:bodyPr wrap="square">
            <a:spAutoFit/>
          </a:bodyPr>
          <a:lstStyle/>
          <a:p>
            <a:pPr marL="0" indent="0"/>
            <a:r>
              <a:rPr lang="de-DE" sz="2400" dirty="0">
                <a:solidFill>
                  <a:srgbClr val="595959"/>
                </a:solidFill>
              </a:rPr>
              <a:t>Finanzkennzahlen geben eine schnelle Einschätzung der finanziellen Gesundheit deines Unternehmens. Hier sind einige zentrale Kennzahlen:</a:t>
            </a:r>
            <a:endParaRPr lang="en-GB" sz="2400" dirty="0">
              <a:solidFill>
                <a:srgbClr val="595959"/>
              </a:solidFill>
            </a:endParaRPr>
          </a:p>
        </p:txBody>
      </p:sp>
      <p:graphicFrame>
        <p:nvGraphicFramePr>
          <p:cNvPr id="3" name="Diagramm 2">
            <a:extLst>
              <a:ext uri="{FF2B5EF4-FFF2-40B4-BE49-F238E27FC236}">
                <a16:creationId xmlns:a16="http://schemas.microsoft.com/office/drawing/2014/main" id="{5838586B-37D5-D2D2-56C7-ABFB671276A9}"/>
              </a:ext>
            </a:extLst>
          </p:cNvPr>
          <p:cNvGraphicFramePr/>
          <p:nvPr>
            <p:extLst>
              <p:ext uri="{D42A27DB-BD31-4B8C-83A1-F6EECF244321}">
                <p14:modId xmlns:p14="http://schemas.microsoft.com/office/powerpoint/2010/main" val="35170397"/>
              </p:ext>
            </p:extLst>
          </p:nvPr>
        </p:nvGraphicFramePr>
        <p:xfrm>
          <a:off x="677332" y="2862725"/>
          <a:ext cx="9906001" cy="2852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38005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err="1">
                <a:solidFill>
                  <a:schemeClr val="bg1"/>
                </a:solidFill>
              </a:rPr>
              <a:t>Wichtige</a:t>
            </a:r>
            <a:r>
              <a:rPr lang="en-US" dirty="0">
                <a:solidFill>
                  <a:schemeClr val="bg1"/>
                </a:solidFill>
              </a:rPr>
              <a:t> </a:t>
            </a:r>
            <a:r>
              <a:rPr lang="en-US" dirty="0" err="1">
                <a:solidFill>
                  <a:schemeClr val="bg1"/>
                </a:solidFill>
              </a:rPr>
              <a:t>Finanzkennzahlen</a:t>
            </a:r>
            <a:r>
              <a:rPr lang="en-US" dirty="0">
                <a:solidFill>
                  <a:schemeClr val="bg1"/>
                </a:solidFill>
              </a:rPr>
              <a:t> (Teil 4)</a:t>
            </a:r>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188128" cy="830997"/>
          </a:xfrm>
          <a:prstGeom prst="rect">
            <a:avLst/>
          </a:prstGeom>
          <a:noFill/>
        </p:spPr>
        <p:txBody>
          <a:bodyPr wrap="square">
            <a:spAutoFit/>
          </a:bodyPr>
          <a:lstStyle/>
          <a:p>
            <a:pPr marL="0" indent="0"/>
            <a:r>
              <a:rPr lang="de-DE" sz="2400" dirty="0">
                <a:solidFill>
                  <a:srgbClr val="595959"/>
                </a:solidFill>
              </a:rPr>
              <a:t>Finanzkennzahlen geben eine schnelle Einschätzung der finanziellen Gesundheit deines Unternehmens. Hier sind einige zentrale Kennzahlen:</a:t>
            </a:r>
            <a:endParaRPr lang="en-GB" sz="2400" dirty="0">
              <a:solidFill>
                <a:srgbClr val="595959"/>
              </a:solidFill>
            </a:endParaRPr>
          </a:p>
        </p:txBody>
      </p:sp>
      <p:graphicFrame>
        <p:nvGraphicFramePr>
          <p:cNvPr id="3" name="Diagramm 2">
            <a:extLst>
              <a:ext uri="{FF2B5EF4-FFF2-40B4-BE49-F238E27FC236}">
                <a16:creationId xmlns:a16="http://schemas.microsoft.com/office/drawing/2014/main" id="{5838586B-37D5-D2D2-56C7-ABFB671276A9}"/>
              </a:ext>
            </a:extLst>
          </p:cNvPr>
          <p:cNvGraphicFramePr/>
          <p:nvPr>
            <p:extLst>
              <p:ext uri="{D42A27DB-BD31-4B8C-83A1-F6EECF244321}">
                <p14:modId xmlns:p14="http://schemas.microsoft.com/office/powerpoint/2010/main" val="869016063"/>
              </p:ext>
            </p:extLst>
          </p:nvPr>
        </p:nvGraphicFramePr>
        <p:xfrm>
          <a:off x="677332" y="2862725"/>
          <a:ext cx="9906001" cy="2852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3603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0" y="664464"/>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33199" y="744653"/>
            <a:ext cx="9632553" cy="803654"/>
          </a:xfrm>
        </p:spPr>
        <p:txBody>
          <a:bodyPr/>
          <a:lstStyle/>
          <a:p>
            <a:r>
              <a:rPr lang="de-DE" dirty="0">
                <a:solidFill>
                  <a:schemeClr val="bg1"/>
                </a:solidFill>
              </a:rPr>
              <a:t>Lernziele</a:t>
            </a:r>
            <a:endParaRPr lang="en-US" dirty="0">
              <a:solidFill>
                <a:schemeClr val="bg1"/>
              </a:solidFill>
            </a:endParaRPr>
          </a:p>
          <a:p>
            <a:endParaRPr lang="en-GB" sz="600" b="1" dirty="0"/>
          </a:p>
          <a:p>
            <a:r>
              <a:rPr lang="en-GB" sz="2400" b="1" dirty="0" err="1">
                <a:solidFill>
                  <a:srgbClr val="47B5C8"/>
                </a:solidFill>
              </a:rPr>
              <a:t>Einstellungen</a:t>
            </a:r>
            <a:r>
              <a:rPr lang="en-GB" sz="2400" b="1" dirty="0">
                <a:solidFill>
                  <a:srgbClr val="47B5C8"/>
                </a:solidFill>
              </a:rPr>
              <a:t>:</a:t>
            </a:r>
          </a:p>
          <a:p>
            <a:r>
              <a:rPr lang="de-DE" sz="2400" b="1" dirty="0">
                <a:solidFill>
                  <a:srgbClr val="F2A72C"/>
                </a:solidFill>
              </a:rPr>
              <a:t>Resilienz im Finanzmanagement: </a:t>
            </a:r>
            <a:r>
              <a:rPr lang="de-DE" sz="2400" dirty="0"/>
              <a:t>Entwicklung einer positiven Einstellung zum Umgang mit Finanzen, auch bei finanziellen Herausforderungen oder begrenzten Ressourcen.</a:t>
            </a:r>
            <a:endParaRPr lang="en-US" sz="2400" dirty="0"/>
          </a:p>
          <a:p>
            <a:r>
              <a:rPr lang="de-DE" sz="2400" b="1" dirty="0">
                <a:solidFill>
                  <a:srgbClr val="F2A72C"/>
                </a:solidFill>
              </a:rPr>
              <a:t>Kontinuierliches Lernen: </a:t>
            </a:r>
            <a:r>
              <a:rPr lang="de-DE" sz="2400" dirty="0"/>
              <a:t>Ermutigung der Gründer*innen, sich stetig weiterzubilden und ihre Finanzkompetenz sowie ihre Planungsfähigkeiten kontinuierlich zu verbessern.</a:t>
            </a:r>
            <a:endParaRPr lang="en-US" sz="2400" dirty="0"/>
          </a:p>
        </p:txBody>
      </p:sp>
    </p:spTree>
    <p:extLst>
      <p:ext uri="{BB962C8B-B14F-4D97-AF65-F5344CB8AC3E}">
        <p14:creationId xmlns:p14="http://schemas.microsoft.com/office/powerpoint/2010/main" val="3621396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B724AA9-D6DF-792B-EEA2-BDCAB55C6433}"/>
              </a:ext>
            </a:extLst>
          </p:cNvPr>
          <p:cNvSpPr>
            <a:spLocks noGrp="1"/>
          </p:cNvSpPr>
          <p:nvPr>
            <p:ph type="body" sz="quarter" idx="18"/>
          </p:nvPr>
        </p:nvSpPr>
        <p:spPr/>
        <p:txBody>
          <a:bodyPr/>
          <a:lstStyle/>
          <a:p>
            <a:endParaRPr lang="de-DE"/>
          </a:p>
        </p:txBody>
      </p:sp>
      <p:sp>
        <p:nvSpPr>
          <p:cNvPr id="3" name="Textplatzhalter 2">
            <a:extLst>
              <a:ext uri="{FF2B5EF4-FFF2-40B4-BE49-F238E27FC236}">
                <a16:creationId xmlns:a16="http://schemas.microsoft.com/office/drawing/2014/main" id="{D5DBECBB-7401-3B4A-49BA-1A3D53E7F52D}"/>
              </a:ext>
            </a:extLst>
          </p:cNvPr>
          <p:cNvSpPr>
            <a:spLocks noGrp="1"/>
          </p:cNvSpPr>
          <p:nvPr>
            <p:ph type="body" sz="quarter" idx="16"/>
          </p:nvPr>
        </p:nvSpPr>
        <p:spPr/>
        <p:txBody>
          <a:bodyPr/>
          <a:lstStyle/>
          <a:p>
            <a:r>
              <a:rPr lang="de-DE" dirty="0"/>
              <a:t>Beispiel für einen Finanzplan (1 Jahr)</a:t>
            </a:r>
          </a:p>
        </p:txBody>
      </p:sp>
      <p:graphicFrame>
        <p:nvGraphicFramePr>
          <p:cNvPr id="2" name="Tabelle 1">
            <a:extLst>
              <a:ext uri="{FF2B5EF4-FFF2-40B4-BE49-F238E27FC236}">
                <a16:creationId xmlns:a16="http://schemas.microsoft.com/office/drawing/2014/main" id="{D17BFADE-1295-7176-51A3-8E8630FFDBE1}"/>
              </a:ext>
            </a:extLst>
          </p:cNvPr>
          <p:cNvGraphicFramePr>
            <a:graphicFrameLocks noGrp="1"/>
          </p:cNvGraphicFramePr>
          <p:nvPr>
            <p:extLst>
              <p:ext uri="{D42A27DB-BD31-4B8C-83A1-F6EECF244321}">
                <p14:modId xmlns:p14="http://schemas.microsoft.com/office/powerpoint/2010/main" val="1606040900"/>
              </p:ext>
            </p:extLst>
          </p:nvPr>
        </p:nvGraphicFramePr>
        <p:xfrm>
          <a:off x="727656" y="1421863"/>
          <a:ext cx="10685411" cy="4341290"/>
        </p:xfrm>
        <a:graphic>
          <a:graphicData uri="http://schemas.openxmlformats.org/drawingml/2006/table">
            <a:tbl>
              <a:tblPr>
                <a:tableStyleId>{5C22544A-7EE6-4342-B048-85BDC9FD1C3A}</a:tableStyleId>
              </a:tblPr>
              <a:tblGrid>
                <a:gridCol w="2247963">
                  <a:extLst>
                    <a:ext uri="{9D8B030D-6E8A-4147-A177-3AD203B41FA5}">
                      <a16:colId xmlns:a16="http://schemas.microsoft.com/office/drawing/2014/main" val="2482782394"/>
                    </a:ext>
                  </a:extLst>
                </a:gridCol>
                <a:gridCol w="1643814">
                  <a:extLst>
                    <a:ext uri="{9D8B030D-6E8A-4147-A177-3AD203B41FA5}">
                      <a16:colId xmlns:a16="http://schemas.microsoft.com/office/drawing/2014/main" val="3026013104"/>
                    </a:ext>
                  </a:extLst>
                </a:gridCol>
                <a:gridCol w="738888">
                  <a:extLst>
                    <a:ext uri="{9D8B030D-6E8A-4147-A177-3AD203B41FA5}">
                      <a16:colId xmlns:a16="http://schemas.microsoft.com/office/drawing/2014/main" val="3670171087"/>
                    </a:ext>
                  </a:extLst>
                </a:gridCol>
                <a:gridCol w="2551334">
                  <a:extLst>
                    <a:ext uri="{9D8B030D-6E8A-4147-A177-3AD203B41FA5}">
                      <a16:colId xmlns:a16="http://schemas.microsoft.com/office/drawing/2014/main" val="3798304631"/>
                    </a:ext>
                  </a:extLst>
                </a:gridCol>
                <a:gridCol w="3503412">
                  <a:extLst>
                    <a:ext uri="{9D8B030D-6E8A-4147-A177-3AD203B41FA5}">
                      <a16:colId xmlns:a16="http://schemas.microsoft.com/office/drawing/2014/main" val="642754181"/>
                    </a:ext>
                  </a:extLst>
                </a:gridCol>
              </a:tblGrid>
              <a:tr h="80146">
                <a:tc>
                  <a:txBody>
                    <a:bodyPr/>
                    <a:lstStyle/>
                    <a:p>
                      <a:pPr marL="0" algn="ctr" defTabSz="914400" rtl="0" eaLnBrk="1" fontAlgn="ctr" latinLnBrk="0" hangingPunct="1"/>
                      <a:r>
                        <a:rPr lang="de-DE" sz="1100" b="1" i="0" u="none" strike="noStrike" kern="1200" dirty="0">
                          <a:solidFill>
                            <a:schemeClr val="bg2"/>
                          </a:solidFill>
                          <a:effectLst/>
                          <a:latin typeface="Aptos Narrow" panose="020B0004020202020204" pitchFamily="34" charset="0"/>
                          <a:ea typeface="+mn-ea"/>
                          <a:cs typeface="+mn-cs"/>
                        </a:rPr>
                        <a:t>Kategorie</a:t>
                      </a:r>
                    </a:p>
                  </a:txBody>
                  <a:tcPr marL="766" marR="766" marT="766" marB="0" anchor="ctr">
                    <a:solidFill>
                      <a:schemeClr val="tx1"/>
                    </a:solidFill>
                  </a:tcPr>
                </a:tc>
                <a:tc>
                  <a:txBody>
                    <a:bodyPr/>
                    <a:lstStyle/>
                    <a:p>
                      <a:pPr marL="0" algn="ctr" defTabSz="914400" rtl="0" eaLnBrk="1" fontAlgn="ctr" latinLnBrk="0" hangingPunct="1"/>
                      <a:r>
                        <a:rPr lang="de-DE" sz="1100" b="1" i="0" u="none" strike="noStrike" kern="1200" dirty="0">
                          <a:solidFill>
                            <a:schemeClr val="bg2"/>
                          </a:solidFill>
                          <a:effectLst/>
                          <a:latin typeface="Aptos Narrow" panose="020B0004020202020204" pitchFamily="34" charset="0"/>
                          <a:ea typeface="+mn-ea"/>
                          <a:cs typeface="+mn-cs"/>
                        </a:rPr>
                        <a:t>Ziel (Prognose)</a:t>
                      </a:r>
                    </a:p>
                  </a:txBody>
                  <a:tcPr marL="766" marR="766" marT="766" marB="0" anchor="ctr">
                    <a:solidFill>
                      <a:schemeClr val="tx1"/>
                    </a:solidFill>
                  </a:tcPr>
                </a:tc>
                <a:tc>
                  <a:txBody>
                    <a:bodyPr/>
                    <a:lstStyle/>
                    <a:p>
                      <a:pPr marL="0" algn="ctr" defTabSz="914400" rtl="0" eaLnBrk="1" fontAlgn="ctr" latinLnBrk="0" hangingPunct="1"/>
                      <a:r>
                        <a:rPr lang="de-DE" sz="1100" b="1" i="0" u="none" strike="noStrike" kern="1200" dirty="0">
                          <a:solidFill>
                            <a:schemeClr val="bg2"/>
                          </a:solidFill>
                          <a:effectLst/>
                          <a:latin typeface="Aptos Narrow" panose="020B0004020202020204" pitchFamily="34" charset="0"/>
                          <a:ea typeface="+mn-ea"/>
                          <a:cs typeface="+mn-cs"/>
                        </a:rPr>
                        <a:t>IST</a:t>
                      </a:r>
                    </a:p>
                  </a:txBody>
                  <a:tcPr marL="766" marR="766" marT="766" marB="0" anchor="ctr">
                    <a:solidFill>
                      <a:schemeClr val="tx1"/>
                    </a:solidFill>
                  </a:tcPr>
                </a:tc>
                <a:tc>
                  <a:txBody>
                    <a:bodyPr/>
                    <a:lstStyle/>
                    <a:p>
                      <a:pPr marL="0" algn="ctr" defTabSz="914400" rtl="0" eaLnBrk="1" fontAlgn="ctr" latinLnBrk="0" hangingPunct="1"/>
                      <a:r>
                        <a:rPr lang="de-DE" sz="1100" b="1" i="0" u="none" strike="noStrike" kern="1200" dirty="0">
                          <a:solidFill>
                            <a:schemeClr val="bg2"/>
                          </a:solidFill>
                          <a:effectLst/>
                          <a:latin typeface="Aptos Narrow" panose="020B0004020202020204" pitchFamily="34" charset="0"/>
                          <a:ea typeface="+mn-ea"/>
                          <a:cs typeface="+mn-cs"/>
                        </a:rPr>
                        <a:t>Abweichung (Ziel vs. IST)</a:t>
                      </a:r>
                    </a:p>
                  </a:txBody>
                  <a:tcPr marL="766" marR="766" marT="766" marB="0" anchor="ctr">
                    <a:solidFill>
                      <a:schemeClr val="tx1"/>
                    </a:solidFill>
                  </a:tcPr>
                </a:tc>
                <a:tc>
                  <a:txBody>
                    <a:bodyPr/>
                    <a:lstStyle/>
                    <a:p>
                      <a:pPr marL="0" algn="ctr" defTabSz="914400" rtl="0" eaLnBrk="1" fontAlgn="ctr" latinLnBrk="0" hangingPunct="1"/>
                      <a:r>
                        <a:rPr lang="de-DE" sz="1100" b="1" i="0" u="none" strike="noStrike" kern="1200" dirty="0">
                          <a:solidFill>
                            <a:schemeClr val="bg2"/>
                          </a:solidFill>
                          <a:effectLst/>
                          <a:latin typeface="Aptos Narrow" panose="020B0004020202020204" pitchFamily="34" charset="0"/>
                          <a:ea typeface="+mn-ea"/>
                          <a:cs typeface="+mn-cs"/>
                        </a:rPr>
                        <a:t>Kommentare / Maßnahmen</a:t>
                      </a:r>
                    </a:p>
                  </a:txBody>
                  <a:tcPr marL="766" marR="766" marT="766" marB="0" anchor="ctr">
                    <a:solidFill>
                      <a:schemeClr val="tx1"/>
                    </a:solidFill>
                  </a:tcPr>
                </a:tc>
                <a:extLst>
                  <a:ext uri="{0D108BD9-81ED-4DB2-BD59-A6C34878D82A}">
                    <a16:rowId xmlns:a16="http://schemas.microsoft.com/office/drawing/2014/main" val="2958332077"/>
                  </a:ext>
                </a:extLst>
              </a:tr>
              <a:tr h="26747">
                <a:tc>
                  <a:txBody>
                    <a:bodyPr/>
                    <a:lstStyle/>
                    <a:p>
                      <a:pPr algn="l" fontAlgn="ctr"/>
                      <a:r>
                        <a:rPr lang="de-DE" sz="1100" b="1" u="none" strike="noStrike" dirty="0">
                          <a:solidFill>
                            <a:srgbClr val="595959"/>
                          </a:solidFill>
                          <a:effectLst/>
                        </a:rPr>
                        <a:t>Umsatz</a:t>
                      </a: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75000"/>
                      </a:schemeClr>
                    </a:solidFill>
                  </a:tcPr>
                </a:tc>
                <a:tc>
                  <a:txBody>
                    <a:bodyPr/>
                    <a:lstStyle/>
                    <a:p>
                      <a:pPr algn="l" fontAlgn="ct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75000"/>
                      </a:schemeClr>
                    </a:solidFill>
                  </a:tcPr>
                </a:tc>
                <a:tc>
                  <a:txBody>
                    <a:bodyPr/>
                    <a:lstStyle/>
                    <a:p>
                      <a:pPr algn="l" fontAlgn="ct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75000"/>
                      </a:schemeClr>
                    </a:solidFill>
                  </a:tcPr>
                </a:tc>
                <a:tc>
                  <a:txBody>
                    <a:bodyPr/>
                    <a:lstStyle/>
                    <a:p>
                      <a:pPr algn="l" fontAlgn="ct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75000"/>
                      </a:schemeClr>
                    </a:solidFill>
                  </a:tcPr>
                </a:tc>
                <a:tc>
                  <a:txBody>
                    <a:bodyPr/>
                    <a:lstStyle/>
                    <a:p>
                      <a:pPr algn="l" fontAlgn="ct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75000"/>
                      </a:schemeClr>
                    </a:solidFill>
                  </a:tcPr>
                </a:tc>
                <a:extLst>
                  <a:ext uri="{0D108BD9-81ED-4DB2-BD59-A6C34878D82A}">
                    <a16:rowId xmlns:a16="http://schemas.microsoft.com/office/drawing/2014/main" val="1842319429"/>
                  </a:ext>
                </a:extLst>
              </a:tr>
              <a:tr h="320585">
                <a:tc>
                  <a:txBody>
                    <a:bodyPr/>
                    <a:lstStyle/>
                    <a:p>
                      <a:pPr algn="l" fontAlgn="ctr"/>
                      <a:r>
                        <a:rPr lang="de-DE" sz="1100" u="none" strike="noStrike" dirty="0">
                          <a:solidFill>
                            <a:srgbClr val="595959"/>
                          </a:solidFill>
                          <a:effectLst/>
                        </a:rPr>
                        <a:t>Verkäufe</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€ 50,00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€ 48,00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-€ 2,00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l" fontAlgn="ctr"/>
                      <a:r>
                        <a:rPr lang="de-DE" sz="1100" u="none" strike="noStrike" dirty="0">
                          <a:solidFill>
                            <a:srgbClr val="595959"/>
                          </a:solidFill>
                          <a:effectLst/>
                        </a:rPr>
                        <a:t>Umsatz leicht unter Ziel. Marketingstrategie überprüfen.</a:t>
                      </a:r>
                      <a:endParaRPr lang="en-US" sz="1100" b="0" i="0" u="none" strike="noStrike" dirty="0">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1270491135"/>
                  </a:ext>
                </a:extLst>
              </a:tr>
              <a:tr h="187039">
                <a:tc>
                  <a:txBody>
                    <a:bodyPr/>
                    <a:lstStyle/>
                    <a:p>
                      <a:pPr algn="l" fontAlgn="ctr"/>
                      <a:r>
                        <a:rPr lang="de-DE" sz="1100" u="none" strike="noStrike" dirty="0">
                          <a:solidFill>
                            <a:srgbClr val="595959"/>
                          </a:solidFill>
                          <a:effectLst/>
                        </a:rPr>
                        <a:t>Dienstleistungen</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€ 10,00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€ 12,00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€ 2,00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l" fontAlgn="ctr"/>
                      <a:r>
                        <a:rPr lang="de-DE" sz="1100" u="none" strike="noStrike" dirty="0">
                          <a:solidFill>
                            <a:srgbClr val="595959"/>
                          </a:solidFill>
                          <a:effectLst/>
                        </a:rPr>
                        <a:t>Besser als erwartet durch neue Verträge.</a:t>
                      </a:r>
                      <a:endParaRPr lang="en-US" sz="1100" b="0" i="0" u="none" strike="noStrike" dirty="0">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224199030"/>
                  </a:ext>
                </a:extLst>
              </a:tr>
              <a:tr h="267185">
                <a:tc>
                  <a:txBody>
                    <a:bodyPr/>
                    <a:lstStyle/>
                    <a:p>
                      <a:pPr algn="l" fontAlgn="ctr"/>
                      <a:r>
                        <a:rPr lang="de-DE" sz="1100" b="1" u="none" strike="noStrike" dirty="0">
                          <a:solidFill>
                            <a:srgbClr val="595959"/>
                          </a:solidFill>
                          <a:effectLst/>
                        </a:rPr>
                        <a:t>Gesamteinnahmen</a:t>
                      </a: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65000"/>
                      </a:schemeClr>
                    </a:solidFill>
                  </a:tcPr>
                </a:tc>
                <a:tc>
                  <a:txBody>
                    <a:bodyPr/>
                    <a:lstStyle/>
                    <a:p>
                      <a:pPr algn="ctr" fontAlgn="ctr"/>
                      <a:r>
                        <a:rPr lang="de-DE" sz="1100" b="1" u="none" strike="noStrike" dirty="0">
                          <a:solidFill>
                            <a:srgbClr val="595959"/>
                          </a:solidFill>
                          <a:effectLst/>
                        </a:rPr>
                        <a:t>€ 60,00</a:t>
                      </a: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65000"/>
                      </a:schemeClr>
                    </a:solidFill>
                  </a:tcPr>
                </a:tc>
                <a:tc>
                  <a:txBody>
                    <a:bodyPr/>
                    <a:lstStyle/>
                    <a:p>
                      <a:pPr algn="ctr" fontAlgn="ctr"/>
                      <a:r>
                        <a:rPr lang="de-DE" sz="1100" b="1" u="none" strike="noStrike" dirty="0">
                          <a:solidFill>
                            <a:srgbClr val="595959"/>
                          </a:solidFill>
                          <a:effectLst/>
                        </a:rPr>
                        <a:t>€ 60,00</a:t>
                      </a: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65000"/>
                      </a:schemeClr>
                    </a:solidFill>
                  </a:tcPr>
                </a:tc>
                <a:tc>
                  <a:txBody>
                    <a:bodyPr/>
                    <a:lstStyle/>
                    <a:p>
                      <a:pPr algn="ctr" fontAlgn="ctr"/>
                      <a:r>
                        <a:rPr lang="de-DE" sz="1100" b="1" u="none" strike="noStrike" dirty="0">
                          <a:solidFill>
                            <a:srgbClr val="595959"/>
                          </a:solidFill>
                          <a:effectLst/>
                        </a:rPr>
                        <a:t>€ 0</a:t>
                      </a: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65000"/>
                      </a:schemeClr>
                    </a:solidFill>
                  </a:tcPr>
                </a:tc>
                <a:tc>
                  <a:txBody>
                    <a:bodyPr/>
                    <a:lstStyle/>
                    <a:p>
                      <a:pPr algn="l" fontAlgn="ctr"/>
                      <a:r>
                        <a:rPr lang="de-DE" sz="1100" b="1" u="none" strike="noStrike" dirty="0">
                          <a:solidFill>
                            <a:srgbClr val="595959"/>
                          </a:solidFill>
                          <a:effectLst/>
                        </a:rPr>
                        <a:t>Plan erfüllt.</a:t>
                      </a: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65000"/>
                      </a:schemeClr>
                    </a:solidFill>
                  </a:tcPr>
                </a:tc>
                <a:extLst>
                  <a:ext uri="{0D108BD9-81ED-4DB2-BD59-A6C34878D82A}">
                    <a16:rowId xmlns:a16="http://schemas.microsoft.com/office/drawing/2014/main" val="4007111499"/>
                  </a:ext>
                </a:extLst>
              </a:tr>
              <a:tr h="53493">
                <a:tc>
                  <a:txBody>
                    <a:bodyPr/>
                    <a:lstStyle/>
                    <a:p>
                      <a:pPr algn="l" fontAlgn="ct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l" fontAlgn="ctr"/>
                      <a:endParaRPr lang="de-DE" sz="1100" b="0" i="0" u="none" strike="noStrike">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1941477392"/>
                  </a:ext>
                </a:extLst>
              </a:tr>
              <a:tr h="26747">
                <a:tc>
                  <a:txBody>
                    <a:bodyPr/>
                    <a:lstStyle/>
                    <a:p>
                      <a:pPr algn="l" fontAlgn="ctr"/>
                      <a:r>
                        <a:rPr lang="de-DE" sz="1100" b="1" u="none" strike="noStrike" dirty="0">
                          <a:solidFill>
                            <a:srgbClr val="595959"/>
                          </a:solidFill>
                          <a:effectLst/>
                        </a:rPr>
                        <a:t>Ausgaben</a:t>
                      </a: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75000"/>
                      </a:schemeClr>
                    </a:solidFill>
                  </a:tcPr>
                </a:tc>
                <a:tc>
                  <a:txBody>
                    <a:bodyPr/>
                    <a:lstStyle/>
                    <a:p>
                      <a:pPr algn="ctr" fontAlgn="ct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75000"/>
                      </a:schemeClr>
                    </a:solidFill>
                  </a:tcPr>
                </a:tc>
                <a:tc>
                  <a:txBody>
                    <a:bodyPr/>
                    <a:lstStyle/>
                    <a:p>
                      <a:pPr algn="ctr" fontAlgn="ct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75000"/>
                      </a:schemeClr>
                    </a:solidFill>
                  </a:tcPr>
                </a:tc>
                <a:tc>
                  <a:txBody>
                    <a:bodyPr/>
                    <a:lstStyle/>
                    <a:p>
                      <a:pPr algn="ctr" fontAlgn="ct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75000"/>
                      </a:schemeClr>
                    </a:solidFill>
                  </a:tcPr>
                </a:tc>
                <a:tc>
                  <a:txBody>
                    <a:bodyPr/>
                    <a:lstStyle/>
                    <a:p>
                      <a:pPr algn="l" fontAlgn="ctr"/>
                      <a:endParaRPr lang="de-DE" sz="1100" b="1" i="0" u="none" strike="noStrike" dirty="0">
                        <a:solidFill>
                          <a:srgbClr val="595959"/>
                        </a:solidFill>
                        <a:effectLst/>
                        <a:latin typeface="Aptos Narrow" panose="020B0004020202020204" pitchFamily="34" charset="0"/>
                      </a:endParaRPr>
                    </a:p>
                  </a:txBody>
                  <a:tcPr marL="766" marR="766" marT="766" marB="0" anchor="ctr">
                    <a:solidFill>
                      <a:schemeClr val="bg1">
                        <a:lumMod val="75000"/>
                      </a:schemeClr>
                    </a:solidFill>
                  </a:tcPr>
                </a:tc>
                <a:extLst>
                  <a:ext uri="{0D108BD9-81ED-4DB2-BD59-A6C34878D82A}">
                    <a16:rowId xmlns:a16="http://schemas.microsoft.com/office/drawing/2014/main" val="3003292719"/>
                  </a:ext>
                </a:extLst>
              </a:tr>
              <a:tr h="80146">
                <a:tc>
                  <a:txBody>
                    <a:bodyPr/>
                    <a:lstStyle/>
                    <a:p>
                      <a:pPr algn="l" fontAlgn="ctr"/>
                      <a:r>
                        <a:rPr lang="de-DE" sz="1100" u="none" strike="noStrike" dirty="0">
                          <a:solidFill>
                            <a:srgbClr val="595959"/>
                          </a:solidFill>
                          <a:effectLst/>
                        </a:rPr>
                        <a:t>Gehälter</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€ 20,00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€ 21,00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-€ 1,00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l" fontAlgn="ctr"/>
                      <a:r>
                        <a:rPr lang="en-US" sz="1100" u="none" strike="noStrike" dirty="0" err="1">
                          <a:solidFill>
                            <a:srgbClr val="595959"/>
                          </a:solidFill>
                          <a:effectLst/>
                        </a:rPr>
                        <a:t>Etwas</a:t>
                      </a:r>
                      <a:r>
                        <a:rPr lang="en-US" sz="1100" u="none" strike="noStrike" dirty="0">
                          <a:solidFill>
                            <a:srgbClr val="595959"/>
                          </a:solidFill>
                          <a:effectLst/>
                        </a:rPr>
                        <a:t> </a:t>
                      </a:r>
                      <a:r>
                        <a:rPr lang="en-US" sz="1100" u="none" strike="noStrike" dirty="0" err="1">
                          <a:solidFill>
                            <a:srgbClr val="595959"/>
                          </a:solidFill>
                          <a:effectLst/>
                        </a:rPr>
                        <a:t>höher</a:t>
                      </a:r>
                      <a:r>
                        <a:rPr lang="en-US" sz="1100" u="none" strike="noStrike" dirty="0">
                          <a:solidFill>
                            <a:srgbClr val="595959"/>
                          </a:solidFill>
                          <a:effectLst/>
                        </a:rPr>
                        <a:t> </a:t>
                      </a:r>
                      <a:r>
                        <a:rPr lang="en-US" sz="1100" u="none" strike="noStrike" dirty="0" err="1">
                          <a:solidFill>
                            <a:srgbClr val="595959"/>
                          </a:solidFill>
                          <a:effectLst/>
                        </a:rPr>
                        <a:t>durch</a:t>
                      </a:r>
                      <a:r>
                        <a:rPr lang="en-US" sz="1100" u="none" strike="noStrike" dirty="0">
                          <a:solidFill>
                            <a:srgbClr val="595959"/>
                          </a:solidFill>
                          <a:effectLst/>
                        </a:rPr>
                        <a:t> </a:t>
                      </a:r>
                      <a:r>
                        <a:rPr lang="en-US" sz="1100" u="none" strike="noStrike" dirty="0" err="1">
                          <a:solidFill>
                            <a:srgbClr val="595959"/>
                          </a:solidFill>
                          <a:effectLst/>
                        </a:rPr>
                        <a:t>Überstunden</a:t>
                      </a:r>
                      <a:r>
                        <a:rPr lang="en-US" sz="1100" u="none" strike="noStrike" dirty="0">
                          <a:solidFill>
                            <a:srgbClr val="595959"/>
                          </a:solidFill>
                          <a:effectLst/>
                        </a:rPr>
                        <a:t>.</a:t>
                      </a:r>
                      <a:endParaRPr lang="en-US" sz="1100" b="0" i="0" u="none" strike="noStrike" dirty="0">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3225322265"/>
                  </a:ext>
                </a:extLst>
              </a:tr>
              <a:tr h="213785">
                <a:tc>
                  <a:txBody>
                    <a:bodyPr/>
                    <a:lstStyle/>
                    <a:p>
                      <a:pPr algn="l" fontAlgn="ctr"/>
                      <a:r>
                        <a:rPr lang="de-DE" sz="1100" u="none" strike="noStrike" dirty="0">
                          <a:solidFill>
                            <a:srgbClr val="595959"/>
                          </a:solidFill>
                          <a:effectLst/>
                        </a:rPr>
                        <a:t>Miete</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€ 5,00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€ 5,00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l" fontAlgn="ctr"/>
                      <a:r>
                        <a:rPr lang="de-DE" sz="1100" u="none" strike="noStrike" dirty="0">
                          <a:solidFill>
                            <a:srgbClr val="595959"/>
                          </a:solidFill>
                          <a:effectLst/>
                        </a:rPr>
                        <a:t>Im Plan.</a:t>
                      </a:r>
                      <a:endParaRPr lang="de-DE" sz="1100" b="0" i="0" u="none" strike="noStrike" dirty="0">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3982166619"/>
                  </a:ext>
                </a:extLst>
              </a:tr>
              <a:tr h="187039">
                <a:tc>
                  <a:txBody>
                    <a:bodyPr/>
                    <a:lstStyle/>
                    <a:p>
                      <a:pPr algn="l" fontAlgn="ctr"/>
                      <a:r>
                        <a:rPr lang="de-DE" sz="1100" u="none" strike="noStrike" dirty="0">
                          <a:solidFill>
                            <a:srgbClr val="595959"/>
                          </a:solidFill>
                          <a:effectLst/>
                        </a:rPr>
                        <a:t>Marketing</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€ 3,00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€ 2,50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€ 500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l" fontAlgn="ctr"/>
                      <a:r>
                        <a:rPr lang="de-DE" sz="1100" u="none" strike="noStrike" dirty="0">
                          <a:solidFill>
                            <a:srgbClr val="595959"/>
                          </a:solidFill>
                          <a:effectLst/>
                        </a:rPr>
                        <a:t>Unter Budget. Budget für andere Zwecke nutzen?</a:t>
                      </a:r>
                      <a:endParaRPr lang="en-US" sz="1100" b="0" i="0" u="none" strike="noStrike" dirty="0">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2792020097"/>
                  </a:ext>
                </a:extLst>
              </a:tr>
              <a:tr h="240438">
                <a:tc>
                  <a:txBody>
                    <a:bodyPr/>
                    <a:lstStyle/>
                    <a:p>
                      <a:pPr algn="l" fontAlgn="ctr"/>
                      <a:r>
                        <a:rPr lang="de-DE" sz="1100" u="none" strike="noStrike" dirty="0">
                          <a:solidFill>
                            <a:srgbClr val="595959"/>
                          </a:solidFill>
                          <a:effectLst/>
                        </a:rPr>
                        <a:t>Nebenkosten</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€ 1,20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€ 1,50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-€ 300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l" fontAlgn="ctr"/>
                      <a:r>
                        <a:rPr lang="de-DE" sz="1100" u="none" strike="noStrike" dirty="0">
                          <a:solidFill>
                            <a:srgbClr val="595959"/>
                          </a:solidFill>
                          <a:effectLst/>
                        </a:rPr>
                        <a:t>Höhere Energiekosten in der kalten Jahreszeit.</a:t>
                      </a:r>
                      <a:endParaRPr lang="en-US" sz="1100" b="0" i="0" u="none" strike="noStrike" dirty="0">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1202955348"/>
                  </a:ext>
                </a:extLst>
              </a:tr>
              <a:tr h="187039">
                <a:tc>
                  <a:txBody>
                    <a:bodyPr/>
                    <a:lstStyle/>
                    <a:p>
                      <a:pPr algn="l" fontAlgn="ctr"/>
                      <a:r>
                        <a:rPr lang="de-DE" sz="1100" u="none" strike="noStrike" dirty="0">
                          <a:solidFill>
                            <a:srgbClr val="595959"/>
                          </a:solidFill>
                          <a:effectLst/>
                        </a:rPr>
                        <a:t>Materialkosten</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€ 7,00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€ 8,00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-€ 1,00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l" fontAlgn="ctr"/>
                      <a:r>
                        <a:rPr lang="en-US" sz="1100" u="none" strike="noStrike" dirty="0" err="1">
                          <a:solidFill>
                            <a:srgbClr val="595959"/>
                          </a:solidFill>
                          <a:effectLst/>
                        </a:rPr>
                        <a:t>Steigende</a:t>
                      </a:r>
                      <a:r>
                        <a:rPr lang="en-US" sz="1100" u="none" strike="noStrike" dirty="0">
                          <a:solidFill>
                            <a:srgbClr val="595959"/>
                          </a:solidFill>
                          <a:effectLst/>
                        </a:rPr>
                        <a:t> </a:t>
                      </a:r>
                      <a:r>
                        <a:rPr lang="en-US" sz="1100" u="none" strike="noStrike" dirty="0" err="1">
                          <a:solidFill>
                            <a:srgbClr val="595959"/>
                          </a:solidFill>
                          <a:effectLst/>
                        </a:rPr>
                        <a:t>Materialpreise</a:t>
                      </a:r>
                      <a:r>
                        <a:rPr lang="en-US" sz="1100" u="none" strike="noStrike" dirty="0">
                          <a:solidFill>
                            <a:srgbClr val="595959"/>
                          </a:solidFill>
                          <a:effectLst/>
                        </a:rPr>
                        <a:t>.</a:t>
                      </a:r>
                      <a:endParaRPr lang="en-US" sz="1100" b="0" i="0" u="none" strike="noStrike" dirty="0">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1318855736"/>
                  </a:ext>
                </a:extLst>
              </a:tr>
              <a:tr h="267185">
                <a:tc>
                  <a:txBody>
                    <a:bodyPr/>
                    <a:lstStyle/>
                    <a:p>
                      <a:pPr algn="l" fontAlgn="ctr"/>
                      <a:r>
                        <a:rPr lang="de-DE" sz="1100" u="none" strike="noStrike" dirty="0">
                          <a:solidFill>
                            <a:srgbClr val="595959"/>
                          </a:solidFill>
                          <a:effectLst/>
                        </a:rPr>
                        <a:t>Gesamtausgaben</a:t>
                      </a:r>
                      <a:endParaRPr lang="de-DE" sz="1100" b="1"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€ 36,20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a:solidFill>
                            <a:srgbClr val="595959"/>
                          </a:solidFill>
                          <a:effectLst/>
                        </a:rPr>
                        <a:t>€ 38,00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u="none" strike="noStrike" dirty="0">
                          <a:solidFill>
                            <a:srgbClr val="595959"/>
                          </a:solidFill>
                          <a:effectLst/>
                        </a:rPr>
                        <a:t>-€ 1,80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l" fontAlgn="ctr"/>
                      <a:r>
                        <a:rPr lang="de-DE" sz="1100" u="none" strike="noStrike" dirty="0">
                          <a:solidFill>
                            <a:srgbClr val="595959"/>
                          </a:solidFill>
                          <a:effectLst/>
                        </a:rPr>
                        <a:t>Über Budget durch höhere Kosten.</a:t>
                      </a:r>
                      <a:endParaRPr lang="en-US" sz="1100" b="0" i="0" u="none" strike="noStrike" dirty="0">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3649891404"/>
                  </a:ext>
                </a:extLst>
              </a:tr>
              <a:tr h="320585">
                <a:tc>
                  <a:txBody>
                    <a:bodyPr/>
                    <a:lstStyle/>
                    <a:p>
                      <a:pPr algn="l" fontAlgn="ct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l" fontAlgn="ctr"/>
                      <a:endParaRPr lang="de-DE" sz="1100" b="0" i="0" u="none" strike="noStrike" dirty="0">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2022139482"/>
                  </a:ext>
                </a:extLst>
              </a:tr>
              <a:tr h="160292">
                <a:tc>
                  <a:txBody>
                    <a:bodyPr/>
                    <a:lstStyle/>
                    <a:p>
                      <a:pPr algn="l" fontAlgn="ctr"/>
                      <a:r>
                        <a:rPr lang="de-DE" sz="1100" u="none" strike="noStrike" dirty="0">
                          <a:solidFill>
                            <a:schemeClr val="bg1"/>
                          </a:solidFill>
                          <a:effectLst/>
                        </a:rPr>
                        <a:t>Nettogewinn</a:t>
                      </a:r>
                      <a:endParaRPr lang="de-DE" sz="1100" b="1" i="0" u="none" strike="noStrike" dirty="0">
                        <a:solidFill>
                          <a:schemeClr val="bg1"/>
                        </a:solidFill>
                        <a:effectLst/>
                        <a:latin typeface="Aptos Narrow" panose="020B0004020202020204" pitchFamily="34" charset="0"/>
                      </a:endParaRPr>
                    </a:p>
                  </a:txBody>
                  <a:tcPr marL="766" marR="766" marT="766" marB="0" anchor="ctr">
                    <a:solidFill>
                      <a:schemeClr val="bg1">
                        <a:lumMod val="50000"/>
                      </a:schemeClr>
                    </a:solidFill>
                  </a:tcPr>
                </a:tc>
                <a:tc>
                  <a:txBody>
                    <a:bodyPr/>
                    <a:lstStyle/>
                    <a:p>
                      <a:pPr algn="ctr" fontAlgn="ctr"/>
                      <a:r>
                        <a:rPr lang="de-DE" sz="1100" u="none" strike="noStrike" dirty="0">
                          <a:solidFill>
                            <a:schemeClr val="bg1"/>
                          </a:solidFill>
                          <a:effectLst/>
                        </a:rPr>
                        <a:t>€ 23,80</a:t>
                      </a:r>
                      <a:endParaRPr lang="de-DE" sz="1100" b="0" i="0" u="none" strike="noStrike" dirty="0">
                        <a:solidFill>
                          <a:schemeClr val="bg1"/>
                        </a:solidFill>
                        <a:effectLst/>
                        <a:latin typeface="Aptos Narrow" panose="020B0004020202020204" pitchFamily="34" charset="0"/>
                      </a:endParaRPr>
                    </a:p>
                  </a:txBody>
                  <a:tcPr marL="766" marR="766" marT="766" marB="0" anchor="ctr">
                    <a:solidFill>
                      <a:schemeClr val="bg1">
                        <a:lumMod val="50000"/>
                      </a:schemeClr>
                    </a:solidFill>
                  </a:tcPr>
                </a:tc>
                <a:tc>
                  <a:txBody>
                    <a:bodyPr/>
                    <a:lstStyle/>
                    <a:p>
                      <a:pPr algn="ctr" fontAlgn="ctr"/>
                      <a:r>
                        <a:rPr lang="de-DE" sz="1100" u="none" strike="noStrike" dirty="0">
                          <a:solidFill>
                            <a:schemeClr val="bg1"/>
                          </a:solidFill>
                          <a:effectLst/>
                        </a:rPr>
                        <a:t>€ 22,00</a:t>
                      </a:r>
                      <a:endParaRPr lang="de-DE" sz="1100" b="0" i="0" u="none" strike="noStrike" dirty="0">
                        <a:solidFill>
                          <a:schemeClr val="bg1"/>
                        </a:solidFill>
                        <a:effectLst/>
                        <a:latin typeface="Aptos Narrow" panose="020B0004020202020204" pitchFamily="34" charset="0"/>
                      </a:endParaRPr>
                    </a:p>
                  </a:txBody>
                  <a:tcPr marL="766" marR="766" marT="766" marB="0" anchor="ctr">
                    <a:solidFill>
                      <a:schemeClr val="bg1">
                        <a:lumMod val="50000"/>
                      </a:schemeClr>
                    </a:solidFill>
                  </a:tcPr>
                </a:tc>
                <a:tc>
                  <a:txBody>
                    <a:bodyPr/>
                    <a:lstStyle/>
                    <a:p>
                      <a:pPr algn="ctr" fontAlgn="ctr"/>
                      <a:r>
                        <a:rPr lang="de-DE" sz="1100" u="none" strike="noStrike" dirty="0">
                          <a:solidFill>
                            <a:schemeClr val="bg1"/>
                          </a:solidFill>
                          <a:effectLst/>
                        </a:rPr>
                        <a:t>-€ 1,80</a:t>
                      </a:r>
                      <a:endParaRPr lang="de-DE" sz="1100" b="0" i="0" u="none" strike="noStrike" dirty="0">
                        <a:solidFill>
                          <a:schemeClr val="bg1"/>
                        </a:solidFill>
                        <a:effectLst/>
                        <a:latin typeface="Aptos Narrow" panose="020B0004020202020204" pitchFamily="34" charset="0"/>
                      </a:endParaRPr>
                    </a:p>
                  </a:txBody>
                  <a:tcPr marL="766" marR="766" marT="766" marB="0" anchor="ctr">
                    <a:solidFill>
                      <a:schemeClr val="bg1">
                        <a:lumMod val="50000"/>
                      </a:schemeClr>
                    </a:solidFill>
                  </a:tcPr>
                </a:tc>
                <a:tc>
                  <a:txBody>
                    <a:bodyPr/>
                    <a:lstStyle/>
                    <a:p>
                      <a:pPr algn="l" fontAlgn="ctr"/>
                      <a:r>
                        <a:rPr lang="de-DE" sz="1100" u="none" strike="noStrike" dirty="0">
                          <a:solidFill>
                            <a:schemeClr val="bg1"/>
                          </a:solidFill>
                          <a:effectLst/>
                        </a:rPr>
                        <a:t>Gewinn leicht gesunken. Einsparmaßnahmen prüfen.</a:t>
                      </a:r>
                      <a:endParaRPr lang="en-US" sz="1100" b="0" i="0" u="none" strike="noStrike" dirty="0">
                        <a:solidFill>
                          <a:schemeClr val="bg1"/>
                        </a:solidFill>
                        <a:effectLst/>
                        <a:latin typeface="Aptos Narrow" panose="020B0004020202020204" pitchFamily="34" charset="0"/>
                      </a:endParaRPr>
                    </a:p>
                  </a:txBody>
                  <a:tcPr marL="766" marR="766" marT="766" marB="0" anchor="ctr">
                    <a:solidFill>
                      <a:schemeClr val="bg1">
                        <a:lumMod val="50000"/>
                      </a:schemeClr>
                    </a:solidFill>
                  </a:tcPr>
                </a:tc>
                <a:extLst>
                  <a:ext uri="{0D108BD9-81ED-4DB2-BD59-A6C34878D82A}">
                    <a16:rowId xmlns:a16="http://schemas.microsoft.com/office/drawing/2014/main" val="2478189942"/>
                  </a:ext>
                </a:extLst>
              </a:tr>
              <a:tr h="26747">
                <a:tc>
                  <a:txBody>
                    <a:bodyPr/>
                    <a:lstStyle/>
                    <a:p>
                      <a:pPr algn="l" fontAlgn="ct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l" fontAlgn="ctr"/>
                      <a:endParaRPr lang="de-DE" sz="1100" b="0" i="0" u="none" strike="noStrike">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597463064"/>
                  </a:ext>
                </a:extLst>
              </a:tr>
              <a:tr h="213785">
                <a:tc>
                  <a:txBody>
                    <a:bodyPr/>
                    <a:lstStyle/>
                    <a:p>
                      <a:pPr algn="l" fontAlgn="ctr"/>
                      <a:r>
                        <a:rPr lang="de-DE" sz="1100" b="1" u="none" strike="noStrike" dirty="0">
                          <a:solidFill>
                            <a:schemeClr val="bg1"/>
                          </a:solidFill>
                          <a:effectLst/>
                        </a:rPr>
                        <a:t>Wichtige Finanzkennzahlen</a:t>
                      </a:r>
                      <a:endParaRPr lang="de-DE" sz="1100" b="1" i="0" u="none" strike="noStrike" dirty="0">
                        <a:solidFill>
                          <a:schemeClr val="bg1"/>
                        </a:solidFill>
                        <a:effectLst/>
                        <a:latin typeface="Aptos Narrow" panose="020B0004020202020204" pitchFamily="34" charset="0"/>
                      </a:endParaRPr>
                    </a:p>
                  </a:txBody>
                  <a:tcPr marL="766" marR="766" marT="766" marB="0" anchor="ctr">
                    <a:solidFill>
                      <a:schemeClr val="bg1">
                        <a:lumMod val="50000"/>
                      </a:schemeClr>
                    </a:solidFill>
                  </a:tcPr>
                </a:tc>
                <a:tc>
                  <a:txBody>
                    <a:bodyPr/>
                    <a:lstStyle/>
                    <a:p>
                      <a:pPr algn="ctr" fontAlgn="ctr"/>
                      <a:endParaRPr lang="de-DE" sz="1100" b="1" i="0" u="none" strike="noStrike" dirty="0">
                        <a:solidFill>
                          <a:schemeClr val="bg1"/>
                        </a:solidFill>
                        <a:effectLst/>
                        <a:latin typeface="Aptos Narrow" panose="020B0004020202020204" pitchFamily="34" charset="0"/>
                      </a:endParaRPr>
                    </a:p>
                  </a:txBody>
                  <a:tcPr marL="766" marR="766" marT="766" marB="0" anchor="ctr">
                    <a:solidFill>
                      <a:schemeClr val="bg1">
                        <a:lumMod val="50000"/>
                      </a:schemeClr>
                    </a:solidFill>
                  </a:tcPr>
                </a:tc>
                <a:tc>
                  <a:txBody>
                    <a:bodyPr/>
                    <a:lstStyle/>
                    <a:p>
                      <a:pPr algn="ctr" fontAlgn="ctr"/>
                      <a:endParaRPr lang="de-DE" sz="1100" b="1" i="0" u="none" strike="noStrike" dirty="0">
                        <a:solidFill>
                          <a:schemeClr val="bg1"/>
                        </a:solidFill>
                        <a:effectLst/>
                        <a:latin typeface="Aptos Narrow" panose="020B0004020202020204" pitchFamily="34" charset="0"/>
                      </a:endParaRPr>
                    </a:p>
                  </a:txBody>
                  <a:tcPr marL="766" marR="766" marT="766" marB="0" anchor="ctr">
                    <a:solidFill>
                      <a:schemeClr val="bg1">
                        <a:lumMod val="50000"/>
                      </a:schemeClr>
                    </a:solidFill>
                  </a:tcPr>
                </a:tc>
                <a:tc>
                  <a:txBody>
                    <a:bodyPr/>
                    <a:lstStyle/>
                    <a:p>
                      <a:pPr algn="ctr" fontAlgn="ctr"/>
                      <a:endParaRPr lang="de-DE" sz="1100" b="1" i="0" u="none" strike="noStrike" dirty="0">
                        <a:solidFill>
                          <a:schemeClr val="bg1"/>
                        </a:solidFill>
                        <a:effectLst/>
                        <a:latin typeface="Aptos Narrow" panose="020B0004020202020204" pitchFamily="34" charset="0"/>
                      </a:endParaRPr>
                    </a:p>
                  </a:txBody>
                  <a:tcPr marL="766" marR="766" marT="766" marB="0" anchor="ctr">
                    <a:solidFill>
                      <a:schemeClr val="bg1">
                        <a:lumMod val="50000"/>
                      </a:schemeClr>
                    </a:solidFill>
                  </a:tcPr>
                </a:tc>
                <a:tc>
                  <a:txBody>
                    <a:bodyPr/>
                    <a:lstStyle/>
                    <a:p>
                      <a:pPr algn="l" fontAlgn="ctr"/>
                      <a:endParaRPr lang="de-DE" sz="1100" b="1" i="0" u="none" strike="noStrike" dirty="0">
                        <a:solidFill>
                          <a:schemeClr val="bg1"/>
                        </a:solidFill>
                        <a:effectLst/>
                        <a:latin typeface="Aptos Narrow" panose="020B0004020202020204" pitchFamily="34" charset="0"/>
                      </a:endParaRPr>
                    </a:p>
                  </a:txBody>
                  <a:tcPr marL="766" marR="766" marT="766" marB="0" anchor="ctr">
                    <a:solidFill>
                      <a:schemeClr val="bg1">
                        <a:lumMod val="50000"/>
                      </a:schemeClr>
                    </a:solidFill>
                  </a:tcPr>
                </a:tc>
                <a:extLst>
                  <a:ext uri="{0D108BD9-81ED-4DB2-BD59-A6C34878D82A}">
                    <a16:rowId xmlns:a16="http://schemas.microsoft.com/office/drawing/2014/main" val="3591186699"/>
                  </a:ext>
                </a:extLst>
              </a:tr>
              <a:tr h="187039">
                <a:tc>
                  <a:txBody>
                    <a:bodyPr/>
                    <a:lstStyle/>
                    <a:p>
                      <a:pPr algn="l" fontAlgn="ctr"/>
                      <a:r>
                        <a:rPr lang="de-DE" sz="1100" b="0" u="none" strike="noStrike" dirty="0">
                          <a:solidFill>
                            <a:srgbClr val="595959"/>
                          </a:solidFill>
                          <a:effectLst/>
                        </a:rPr>
                        <a:t>Bruttogewinnmarge</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dirty="0">
                          <a:solidFill>
                            <a:srgbClr val="595959"/>
                          </a:solidFill>
                          <a:effectLst/>
                        </a:rPr>
                        <a:t>60%</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a:solidFill>
                            <a:srgbClr val="595959"/>
                          </a:solidFill>
                          <a:effectLst/>
                        </a:rPr>
                        <a:t>58%</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dirty="0">
                          <a:solidFill>
                            <a:srgbClr val="595959"/>
                          </a:solidFill>
                          <a:effectLst/>
                        </a:rPr>
                        <a:t>-2%</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l" fontAlgn="ctr"/>
                      <a:r>
                        <a:rPr lang="en-US" sz="1100" b="0" u="none" strike="noStrike" dirty="0" err="1">
                          <a:solidFill>
                            <a:srgbClr val="595959"/>
                          </a:solidFill>
                          <a:effectLst/>
                        </a:rPr>
                        <a:t>Höhere</a:t>
                      </a:r>
                      <a:r>
                        <a:rPr lang="en-US" sz="1100" b="0" u="none" strike="noStrike" dirty="0">
                          <a:solidFill>
                            <a:srgbClr val="595959"/>
                          </a:solidFill>
                          <a:effectLst/>
                        </a:rPr>
                        <a:t> </a:t>
                      </a:r>
                      <a:r>
                        <a:rPr lang="en-US" sz="1100" b="0" u="none" strike="noStrike" dirty="0" err="1">
                          <a:solidFill>
                            <a:srgbClr val="595959"/>
                          </a:solidFill>
                          <a:effectLst/>
                        </a:rPr>
                        <a:t>Produktionskosten</a:t>
                      </a:r>
                      <a:r>
                        <a:rPr lang="en-US" sz="1100" b="0" u="none" strike="noStrike" dirty="0">
                          <a:solidFill>
                            <a:srgbClr val="595959"/>
                          </a:solidFill>
                          <a:effectLst/>
                        </a:rPr>
                        <a:t> </a:t>
                      </a:r>
                      <a:r>
                        <a:rPr lang="en-US" sz="1100" b="0" u="none" strike="noStrike" dirty="0" err="1">
                          <a:solidFill>
                            <a:srgbClr val="595959"/>
                          </a:solidFill>
                          <a:effectLst/>
                        </a:rPr>
                        <a:t>belasten</a:t>
                      </a:r>
                      <a:r>
                        <a:rPr lang="en-US" sz="1100" b="0" u="none" strike="noStrike" dirty="0">
                          <a:solidFill>
                            <a:srgbClr val="595959"/>
                          </a:solidFill>
                          <a:effectLst/>
                        </a:rPr>
                        <a:t> Marge.</a:t>
                      </a:r>
                      <a:endParaRPr lang="en-US" sz="1100" b="0" i="0" u="none" strike="noStrike" dirty="0">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409952059"/>
                  </a:ext>
                </a:extLst>
              </a:tr>
              <a:tr h="233932">
                <a:tc>
                  <a:txBody>
                    <a:bodyPr/>
                    <a:lstStyle/>
                    <a:p>
                      <a:pPr algn="l" fontAlgn="ctr"/>
                      <a:r>
                        <a:rPr lang="de-DE" sz="1100" b="0" u="none" strike="noStrike" dirty="0">
                          <a:solidFill>
                            <a:srgbClr val="595959"/>
                          </a:solidFill>
                          <a:effectLst/>
                        </a:rPr>
                        <a:t>Operative Gewinnmarge</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a:solidFill>
                            <a:srgbClr val="595959"/>
                          </a:solidFill>
                          <a:effectLst/>
                        </a:rPr>
                        <a:t>40%</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dirty="0">
                          <a:solidFill>
                            <a:srgbClr val="595959"/>
                          </a:solidFill>
                          <a:effectLst/>
                        </a:rPr>
                        <a:t>36%</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dirty="0">
                          <a:solidFill>
                            <a:srgbClr val="595959"/>
                          </a:solidFill>
                          <a:effectLst/>
                        </a:rPr>
                        <a:t>-4%</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l" fontAlgn="ctr"/>
                      <a:r>
                        <a:rPr lang="de-DE" sz="1100" b="0" u="none" strike="noStrike" dirty="0">
                          <a:solidFill>
                            <a:srgbClr val="595959"/>
                          </a:solidFill>
                          <a:effectLst/>
                        </a:rPr>
                        <a:t>Höhere Gehälter und Nebenkosten beeinflussen Marge.</a:t>
                      </a:r>
                      <a:endParaRPr lang="en-US" sz="1100" b="0" i="0" u="none" strike="noStrike" dirty="0">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3049485218"/>
                  </a:ext>
                </a:extLst>
              </a:tr>
              <a:tr h="160292">
                <a:tc>
                  <a:txBody>
                    <a:bodyPr/>
                    <a:lstStyle/>
                    <a:p>
                      <a:pPr algn="l" fontAlgn="ctr"/>
                      <a:r>
                        <a:rPr lang="de-DE" sz="1100" b="0" u="none" strike="noStrike">
                          <a:solidFill>
                            <a:srgbClr val="595959"/>
                          </a:solidFill>
                          <a:effectLst/>
                        </a:rPr>
                        <a:t>Quick Ratio</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dirty="0">
                          <a:solidFill>
                            <a:srgbClr val="595959"/>
                          </a:solidFill>
                          <a:effectLst/>
                        </a:rPr>
                        <a:t>1.8</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dirty="0">
                          <a:solidFill>
                            <a:srgbClr val="595959"/>
                          </a:solidFill>
                          <a:effectLst/>
                        </a:rPr>
                        <a:t>1.6</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dirty="0">
                          <a:solidFill>
                            <a:srgbClr val="595959"/>
                          </a:solidFill>
                          <a:effectLst/>
                        </a:rPr>
                        <a:t>-0.2</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l" fontAlgn="ctr"/>
                      <a:r>
                        <a:rPr lang="de-DE" sz="1100" b="0" u="none" strike="noStrike" dirty="0">
                          <a:solidFill>
                            <a:srgbClr val="595959"/>
                          </a:solidFill>
                          <a:effectLst/>
                        </a:rPr>
                        <a:t>Leichter Rückgang der Liquidität. Cashflow überwachen.</a:t>
                      </a:r>
                      <a:endParaRPr lang="en-US" sz="1100" b="0" i="0" u="none" strike="noStrike" dirty="0">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3581419786"/>
                  </a:ext>
                </a:extLst>
              </a:tr>
              <a:tr h="160292">
                <a:tc>
                  <a:txBody>
                    <a:bodyPr/>
                    <a:lstStyle/>
                    <a:p>
                      <a:pPr algn="l" fontAlgn="ctr"/>
                      <a:r>
                        <a:rPr lang="de-DE" sz="1100" b="0" u="none" strike="noStrike" dirty="0">
                          <a:solidFill>
                            <a:srgbClr val="595959"/>
                          </a:solidFill>
                          <a:effectLst/>
                        </a:rPr>
                        <a:t>Verschuldungsgrad</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a:solidFill>
                            <a:srgbClr val="595959"/>
                          </a:solidFill>
                          <a:effectLst/>
                        </a:rPr>
                        <a:t>0.4</a:t>
                      </a:r>
                      <a:endParaRPr lang="de-DE" sz="1100" b="0" i="0" u="none" strike="noStrike">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dirty="0">
                          <a:solidFill>
                            <a:srgbClr val="595959"/>
                          </a:solidFill>
                          <a:effectLst/>
                        </a:rPr>
                        <a:t>0.5</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ctr" fontAlgn="ctr"/>
                      <a:r>
                        <a:rPr lang="de-DE" sz="1100" b="0" u="none" strike="noStrike" dirty="0">
                          <a:solidFill>
                            <a:srgbClr val="595959"/>
                          </a:solidFill>
                          <a:effectLst/>
                        </a:rPr>
                        <a:t>+0.1</a:t>
                      </a:r>
                      <a:endParaRPr lang="de-DE" sz="1100" b="0" i="0" u="none" strike="noStrike" dirty="0">
                        <a:solidFill>
                          <a:srgbClr val="595959"/>
                        </a:solidFill>
                        <a:effectLst/>
                        <a:latin typeface="Aptos Narrow" panose="020B0004020202020204" pitchFamily="34" charset="0"/>
                      </a:endParaRPr>
                    </a:p>
                  </a:txBody>
                  <a:tcPr marL="766" marR="766" marT="766" marB="0" anchor="ctr"/>
                </a:tc>
                <a:tc>
                  <a:txBody>
                    <a:bodyPr/>
                    <a:lstStyle/>
                    <a:p>
                      <a:pPr algn="l" fontAlgn="ctr"/>
                      <a:r>
                        <a:rPr lang="en-US" sz="1100" b="0" u="none" strike="noStrike" dirty="0" err="1">
                          <a:solidFill>
                            <a:srgbClr val="595959"/>
                          </a:solidFill>
                          <a:effectLst/>
                        </a:rPr>
                        <a:t>Höhere</a:t>
                      </a:r>
                      <a:r>
                        <a:rPr lang="en-US" sz="1100" b="0" u="none" strike="noStrike" dirty="0">
                          <a:solidFill>
                            <a:srgbClr val="595959"/>
                          </a:solidFill>
                          <a:effectLst/>
                        </a:rPr>
                        <a:t> </a:t>
                      </a:r>
                      <a:r>
                        <a:rPr lang="en-US" sz="1100" b="0" u="none" strike="noStrike" dirty="0" err="1">
                          <a:solidFill>
                            <a:srgbClr val="595959"/>
                          </a:solidFill>
                          <a:effectLst/>
                        </a:rPr>
                        <a:t>Verschuldung</a:t>
                      </a:r>
                      <a:r>
                        <a:rPr lang="en-US" sz="1100" b="0" u="none" strike="noStrike" dirty="0">
                          <a:solidFill>
                            <a:srgbClr val="595959"/>
                          </a:solidFill>
                          <a:effectLst/>
                        </a:rPr>
                        <a:t>. </a:t>
                      </a:r>
                      <a:r>
                        <a:rPr lang="en-US" sz="1100" b="0" u="none" strike="noStrike" dirty="0" err="1">
                          <a:solidFill>
                            <a:srgbClr val="595959"/>
                          </a:solidFill>
                          <a:effectLst/>
                        </a:rPr>
                        <a:t>Finanzierungsstrategie</a:t>
                      </a:r>
                      <a:r>
                        <a:rPr lang="en-US" sz="1100" b="0" u="none" strike="noStrike" dirty="0">
                          <a:solidFill>
                            <a:srgbClr val="595959"/>
                          </a:solidFill>
                          <a:effectLst/>
                        </a:rPr>
                        <a:t> </a:t>
                      </a:r>
                      <a:r>
                        <a:rPr lang="en-US" sz="1100" b="0" u="none" strike="noStrike" dirty="0" err="1">
                          <a:solidFill>
                            <a:srgbClr val="595959"/>
                          </a:solidFill>
                          <a:effectLst/>
                        </a:rPr>
                        <a:t>überprüfen</a:t>
                      </a:r>
                      <a:r>
                        <a:rPr lang="en-US" sz="1100" b="0" u="none" strike="noStrike" dirty="0">
                          <a:solidFill>
                            <a:srgbClr val="595959"/>
                          </a:solidFill>
                          <a:effectLst/>
                        </a:rPr>
                        <a:t>.</a:t>
                      </a:r>
                      <a:endParaRPr lang="en-US" sz="1100" b="0" i="0" u="none" strike="noStrike" dirty="0">
                        <a:solidFill>
                          <a:srgbClr val="595959"/>
                        </a:solidFill>
                        <a:effectLst/>
                        <a:latin typeface="Aptos Narrow" panose="020B0004020202020204" pitchFamily="34" charset="0"/>
                      </a:endParaRPr>
                    </a:p>
                  </a:txBody>
                  <a:tcPr marL="766" marR="766" marT="766" marB="0" anchor="ctr"/>
                </a:tc>
                <a:extLst>
                  <a:ext uri="{0D108BD9-81ED-4DB2-BD59-A6C34878D82A}">
                    <a16:rowId xmlns:a16="http://schemas.microsoft.com/office/drawing/2014/main" val="3310380081"/>
                  </a:ext>
                </a:extLst>
              </a:tr>
            </a:tbl>
          </a:graphicData>
        </a:graphic>
      </p:graphicFrame>
    </p:spTree>
    <p:extLst>
      <p:ext uri="{BB962C8B-B14F-4D97-AF65-F5344CB8AC3E}">
        <p14:creationId xmlns:p14="http://schemas.microsoft.com/office/powerpoint/2010/main" val="3397517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20934BF-424B-4FA3-8D30-C5B156DFBC58}"/>
              </a:ext>
            </a:extLst>
          </p:cNvPr>
          <p:cNvSpPr>
            <a:spLocks noGrp="1"/>
          </p:cNvSpPr>
          <p:nvPr>
            <p:ph type="body" sz="quarter" idx="16"/>
          </p:nvPr>
        </p:nvSpPr>
        <p:spPr/>
        <p:txBody>
          <a:bodyPr/>
          <a:lstStyle/>
          <a:p>
            <a:r>
              <a:rPr lang="de-DE" dirty="0"/>
              <a:t>Liquiditätsplanung und Erkennen von Krisen </a:t>
            </a:r>
          </a:p>
        </p:txBody>
      </p:sp>
      <p:sp>
        <p:nvSpPr>
          <p:cNvPr id="3" name="Textplatzhalter 2">
            <a:extLst>
              <a:ext uri="{FF2B5EF4-FFF2-40B4-BE49-F238E27FC236}">
                <a16:creationId xmlns:a16="http://schemas.microsoft.com/office/drawing/2014/main" id="{A84203EE-FB47-0D9B-D2B5-7B330A4DF836}"/>
              </a:ext>
            </a:extLst>
          </p:cNvPr>
          <p:cNvSpPr>
            <a:spLocks noGrp="1"/>
          </p:cNvSpPr>
          <p:nvPr>
            <p:ph type="body" sz="quarter" idx="17"/>
          </p:nvPr>
        </p:nvSpPr>
        <p:spPr/>
        <p:txBody>
          <a:bodyPr/>
          <a:lstStyle/>
          <a:p>
            <a:r>
              <a:rPr lang="de-DE" dirty="0"/>
              <a:t>05</a:t>
            </a:r>
          </a:p>
        </p:txBody>
      </p:sp>
    </p:spTree>
    <p:extLst>
      <p:ext uri="{BB962C8B-B14F-4D97-AF65-F5344CB8AC3E}">
        <p14:creationId xmlns:p14="http://schemas.microsoft.com/office/powerpoint/2010/main" val="8624163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CA48E5F-0989-1E81-FFCF-1B7BD89B4228}"/>
              </a:ext>
            </a:extLst>
          </p:cNvPr>
          <p:cNvSpPr>
            <a:spLocks noGrp="1"/>
          </p:cNvSpPr>
          <p:nvPr>
            <p:ph type="body" sz="quarter" idx="16"/>
          </p:nvPr>
        </p:nvSpPr>
        <p:spPr/>
        <p:txBody>
          <a:bodyPr/>
          <a:lstStyle/>
          <a:p>
            <a:r>
              <a:rPr lang="de-DE" dirty="0"/>
              <a:t>Typischer Verlauf einer Unternehmenskrise</a:t>
            </a:r>
          </a:p>
        </p:txBody>
      </p:sp>
      <p:sp>
        <p:nvSpPr>
          <p:cNvPr id="5" name="TextBox 4">
            <a:extLst>
              <a:ext uri="{FF2B5EF4-FFF2-40B4-BE49-F238E27FC236}">
                <a16:creationId xmlns:a16="http://schemas.microsoft.com/office/drawing/2014/main" id="{D787623B-A319-7422-150F-92CC341D8A60}"/>
              </a:ext>
            </a:extLst>
          </p:cNvPr>
          <p:cNvSpPr txBox="1"/>
          <p:nvPr/>
        </p:nvSpPr>
        <p:spPr>
          <a:xfrm>
            <a:off x="708496" y="1551657"/>
            <a:ext cx="2829224" cy="4247317"/>
          </a:xfrm>
          <a:prstGeom prst="rect">
            <a:avLst/>
          </a:prstGeom>
          <a:noFill/>
        </p:spPr>
        <p:txBody>
          <a:bodyPr wrap="square">
            <a:spAutoFit/>
          </a:bodyPr>
          <a:lstStyle/>
          <a:p>
            <a:pPr marL="0" lvl="0" indent="0" algn="l" rtl="0">
              <a:lnSpc>
                <a:spcPct val="100000"/>
              </a:lnSpc>
              <a:spcBef>
                <a:spcPts val="0"/>
              </a:spcBef>
              <a:spcAft>
                <a:spcPts val="0"/>
              </a:spcAft>
              <a:buClr>
                <a:srgbClr val="595A59"/>
              </a:buClr>
              <a:buSzPts val="1800"/>
              <a:buNone/>
            </a:pPr>
            <a:r>
              <a:rPr lang="de-DE" dirty="0">
                <a:solidFill>
                  <a:srgbClr val="595959"/>
                </a:solidFill>
              </a:rPr>
              <a:t>Je weiter eine Krise fortgeschritten ist, desto schwieriger und teurer wird es, sie zu lösen. Eine Liquiditätskrise zeigt sich darin, dass die finanziellen Reserven des Unternehmens erheblich schrumpfen und Kreditlinien erschöpft sind. In einigen Fällen fordern Lieferant*innen Vorauszahlungen, da das Kreditrating als schlecht eingestuft wird.</a:t>
            </a:r>
            <a:endParaRPr lang="en-US" dirty="0">
              <a:solidFill>
                <a:srgbClr val="595959"/>
              </a:solidFill>
            </a:endParaRPr>
          </a:p>
        </p:txBody>
      </p:sp>
      <p:sp>
        <p:nvSpPr>
          <p:cNvPr id="2" name="Google Shape;862;p6">
            <a:extLst>
              <a:ext uri="{FF2B5EF4-FFF2-40B4-BE49-F238E27FC236}">
                <a16:creationId xmlns:a16="http://schemas.microsoft.com/office/drawing/2014/main" id="{EAB9FAC5-5473-1F26-5CB9-E167D21FC1F7}"/>
              </a:ext>
            </a:extLst>
          </p:cNvPr>
          <p:cNvSpPr/>
          <p:nvPr/>
        </p:nvSpPr>
        <p:spPr>
          <a:xfrm>
            <a:off x="3752489" y="1986281"/>
            <a:ext cx="6969173" cy="3582458"/>
          </a:xfrm>
          <a:custGeom>
            <a:avLst/>
            <a:gdLst/>
            <a:ahLst/>
            <a:cxnLst/>
            <a:rect l="l" t="t" r="r" b="b"/>
            <a:pathLst>
              <a:path w="7916092" h="3582458" extrusionOk="0">
                <a:moveTo>
                  <a:pt x="0" y="3236"/>
                </a:moveTo>
                <a:cubicBezTo>
                  <a:pt x="304800" y="-1844"/>
                  <a:pt x="609600" y="-6924"/>
                  <a:pt x="1010194" y="38070"/>
                </a:cubicBezTo>
                <a:cubicBezTo>
                  <a:pt x="1410788" y="83064"/>
                  <a:pt x="1988457" y="180310"/>
                  <a:pt x="2403566" y="273201"/>
                </a:cubicBezTo>
                <a:cubicBezTo>
                  <a:pt x="2818675" y="366092"/>
                  <a:pt x="3104606" y="460435"/>
                  <a:pt x="3500846" y="595418"/>
                </a:cubicBezTo>
                <a:cubicBezTo>
                  <a:pt x="3897086" y="730401"/>
                  <a:pt x="4336869" y="865384"/>
                  <a:pt x="4781006" y="1083098"/>
                </a:cubicBezTo>
                <a:cubicBezTo>
                  <a:pt x="5225143" y="1300812"/>
                  <a:pt x="5643155" y="1485144"/>
                  <a:pt x="6165669" y="1901704"/>
                </a:cubicBezTo>
                <a:cubicBezTo>
                  <a:pt x="6688183" y="2318264"/>
                  <a:pt x="7302137" y="2950361"/>
                  <a:pt x="7916092" y="3582458"/>
                </a:cubicBezTo>
              </a:path>
            </a:pathLst>
          </a:custGeom>
          <a:noFill/>
          <a:ln w="38100" cap="flat" cmpd="sng">
            <a:solidFill>
              <a:srgbClr val="EC21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 name="Google Shape;863;p6">
            <a:extLst>
              <a:ext uri="{FF2B5EF4-FFF2-40B4-BE49-F238E27FC236}">
                <a16:creationId xmlns:a16="http://schemas.microsoft.com/office/drawing/2014/main" id="{12C063CB-2ABA-740D-7FDF-4F5DB103A7BE}"/>
              </a:ext>
            </a:extLst>
          </p:cNvPr>
          <p:cNvGrpSpPr/>
          <p:nvPr/>
        </p:nvGrpSpPr>
        <p:grpSpPr>
          <a:xfrm>
            <a:off x="3752489" y="3559321"/>
            <a:ext cx="7284705" cy="544411"/>
            <a:chOff x="2867303" y="3559321"/>
            <a:chExt cx="9247094" cy="544411"/>
          </a:xfrm>
          <a:solidFill>
            <a:schemeClr val="accent5">
              <a:lumMod val="60000"/>
              <a:lumOff val="40000"/>
            </a:schemeClr>
          </a:solidFill>
        </p:grpSpPr>
        <p:sp>
          <p:nvSpPr>
            <p:cNvPr id="7" name="Google Shape;864;p6">
              <a:extLst>
                <a:ext uri="{FF2B5EF4-FFF2-40B4-BE49-F238E27FC236}">
                  <a16:creationId xmlns:a16="http://schemas.microsoft.com/office/drawing/2014/main" id="{7D16ECC9-7206-4888-128A-7586EC5B3417}"/>
                </a:ext>
              </a:extLst>
            </p:cNvPr>
            <p:cNvSpPr/>
            <p:nvPr/>
          </p:nvSpPr>
          <p:spPr>
            <a:xfrm>
              <a:off x="2867303" y="3559321"/>
              <a:ext cx="1520317" cy="532536"/>
            </a:xfrm>
            <a:prstGeom prst="chevron">
              <a:avLst>
                <a:gd name="adj" fmla="val 21186"/>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 b="1">
                <a:solidFill>
                  <a:schemeClr val="dk1"/>
                </a:solidFill>
                <a:latin typeface="Calibri"/>
                <a:ea typeface="Calibri"/>
                <a:cs typeface="Calibri"/>
                <a:sym typeface="Calibri"/>
              </a:endParaRPr>
            </a:p>
          </p:txBody>
        </p:sp>
        <p:sp>
          <p:nvSpPr>
            <p:cNvPr id="8" name="Google Shape;865;p6">
              <a:extLst>
                <a:ext uri="{FF2B5EF4-FFF2-40B4-BE49-F238E27FC236}">
                  <a16:creationId xmlns:a16="http://schemas.microsoft.com/office/drawing/2014/main" id="{74CA1BAE-3300-4112-8E3E-7F8D94B4804D}"/>
                </a:ext>
              </a:extLst>
            </p:cNvPr>
            <p:cNvSpPr/>
            <p:nvPr/>
          </p:nvSpPr>
          <p:spPr>
            <a:xfrm>
              <a:off x="4419782" y="3571196"/>
              <a:ext cx="1520317" cy="532536"/>
            </a:xfrm>
            <a:prstGeom prst="chevron">
              <a:avLst>
                <a:gd name="adj" fmla="val 21186"/>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 b="1">
                <a:solidFill>
                  <a:schemeClr val="dk1"/>
                </a:solidFill>
                <a:latin typeface="Calibri"/>
                <a:ea typeface="Calibri"/>
                <a:cs typeface="Calibri"/>
                <a:sym typeface="Calibri"/>
              </a:endParaRPr>
            </a:p>
          </p:txBody>
        </p:sp>
        <p:sp>
          <p:nvSpPr>
            <p:cNvPr id="9" name="Google Shape;866;p6">
              <a:extLst>
                <a:ext uri="{FF2B5EF4-FFF2-40B4-BE49-F238E27FC236}">
                  <a16:creationId xmlns:a16="http://schemas.microsoft.com/office/drawing/2014/main" id="{6569B57F-7774-156A-C463-26BDD8E24A15}"/>
                </a:ext>
              </a:extLst>
            </p:cNvPr>
            <p:cNvSpPr/>
            <p:nvPr/>
          </p:nvSpPr>
          <p:spPr>
            <a:xfrm>
              <a:off x="5972263" y="3559321"/>
              <a:ext cx="1520317" cy="532536"/>
            </a:xfrm>
            <a:prstGeom prst="chevron">
              <a:avLst>
                <a:gd name="adj" fmla="val 21186"/>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 b="1">
                <a:solidFill>
                  <a:schemeClr val="dk1"/>
                </a:solidFill>
                <a:latin typeface="Calibri"/>
                <a:ea typeface="Calibri"/>
                <a:cs typeface="Calibri"/>
                <a:sym typeface="Calibri"/>
              </a:endParaRPr>
            </a:p>
          </p:txBody>
        </p:sp>
        <p:sp>
          <p:nvSpPr>
            <p:cNvPr id="10" name="Google Shape;867;p6">
              <a:extLst>
                <a:ext uri="{FF2B5EF4-FFF2-40B4-BE49-F238E27FC236}">
                  <a16:creationId xmlns:a16="http://schemas.microsoft.com/office/drawing/2014/main" id="{7ECF2B3F-856A-A1E0-4F22-99AF7F3D50CC}"/>
                </a:ext>
              </a:extLst>
            </p:cNvPr>
            <p:cNvSpPr/>
            <p:nvPr/>
          </p:nvSpPr>
          <p:spPr>
            <a:xfrm>
              <a:off x="7512867" y="3559321"/>
              <a:ext cx="1520317" cy="532536"/>
            </a:xfrm>
            <a:prstGeom prst="chevron">
              <a:avLst>
                <a:gd name="adj" fmla="val 21186"/>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 b="1">
                <a:solidFill>
                  <a:schemeClr val="dk1"/>
                </a:solidFill>
                <a:latin typeface="Calibri"/>
                <a:ea typeface="Calibri"/>
                <a:cs typeface="Calibri"/>
                <a:sym typeface="Calibri"/>
              </a:endParaRPr>
            </a:p>
          </p:txBody>
        </p:sp>
        <p:sp>
          <p:nvSpPr>
            <p:cNvPr id="11" name="Google Shape;868;p6">
              <a:extLst>
                <a:ext uri="{FF2B5EF4-FFF2-40B4-BE49-F238E27FC236}">
                  <a16:creationId xmlns:a16="http://schemas.microsoft.com/office/drawing/2014/main" id="{4F3C9704-946C-B2AF-CC3D-F3519AF165FB}"/>
                </a:ext>
              </a:extLst>
            </p:cNvPr>
            <p:cNvSpPr/>
            <p:nvPr/>
          </p:nvSpPr>
          <p:spPr>
            <a:xfrm>
              <a:off x="9053472" y="3559321"/>
              <a:ext cx="1520317" cy="532536"/>
            </a:xfrm>
            <a:prstGeom prst="chevron">
              <a:avLst>
                <a:gd name="adj" fmla="val 21186"/>
              </a:avLst>
            </a:prstGeom>
            <a:solidFill>
              <a:schemeClr val="accent5">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 b="1">
                <a:solidFill>
                  <a:schemeClr val="dk1"/>
                </a:solidFill>
                <a:latin typeface="Calibri"/>
                <a:ea typeface="Calibri"/>
                <a:cs typeface="Calibri"/>
                <a:sym typeface="Calibri"/>
              </a:endParaRPr>
            </a:p>
          </p:txBody>
        </p:sp>
        <p:sp>
          <p:nvSpPr>
            <p:cNvPr id="12" name="Google Shape;869;p6">
              <a:extLst>
                <a:ext uri="{FF2B5EF4-FFF2-40B4-BE49-F238E27FC236}">
                  <a16:creationId xmlns:a16="http://schemas.microsoft.com/office/drawing/2014/main" id="{4399B2D6-1965-5E98-F6FF-13550FBDAB86}"/>
                </a:ext>
              </a:extLst>
            </p:cNvPr>
            <p:cNvSpPr txBox="1"/>
            <p:nvPr/>
          </p:nvSpPr>
          <p:spPr>
            <a:xfrm>
              <a:off x="3013761" y="3605323"/>
              <a:ext cx="1222490" cy="430847"/>
            </a:xfrm>
            <a:prstGeom prst="rect">
              <a:avLst/>
            </a:prstGeom>
            <a:grp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100" b="1" dirty="0">
                  <a:solidFill>
                    <a:schemeClr val="lt1"/>
                  </a:solidFill>
                  <a:latin typeface="Calibri"/>
                  <a:ea typeface="Calibri"/>
                  <a:cs typeface="Calibri"/>
                  <a:sym typeface="Calibri"/>
                </a:rPr>
                <a:t>Stakeholder-krise</a:t>
              </a:r>
              <a:endParaRPr sz="1400" dirty="0"/>
            </a:p>
          </p:txBody>
        </p:sp>
        <p:sp>
          <p:nvSpPr>
            <p:cNvPr id="13" name="Google Shape;870;p6">
              <a:extLst>
                <a:ext uri="{FF2B5EF4-FFF2-40B4-BE49-F238E27FC236}">
                  <a16:creationId xmlns:a16="http://schemas.microsoft.com/office/drawing/2014/main" id="{00EA0B47-0971-9366-C60C-D00DEA8FAB39}"/>
                </a:ext>
              </a:extLst>
            </p:cNvPr>
            <p:cNvSpPr txBox="1"/>
            <p:nvPr/>
          </p:nvSpPr>
          <p:spPr>
            <a:xfrm>
              <a:off x="4535480" y="3605325"/>
              <a:ext cx="1269307" cy="430847"/>
            </a:xfrm>
            <a:prstGeom prst="rect">
              <a:avLst/>
            </a:prstGeom>
            <a:grp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100" b="1" dirty="0">
                  <a:solidFill>
                    <a:schemeClr val="lt1"/>
                  </a:solidFill>
                  <a:latin typeface="Calibri"/>
                  <a:ea typeface="Calibri"/>
                  <a:cs typeface="Calibri"/>
                  <a:sym typeface="Calibri"/>
                </a:rPr>
                <a:t>Strategie-krise</a:t>
              </a:r>
              <a:endParaRPr sz="1400" dirty="0"/>
            </a:p>
          </p:txBody>
        </p:sp>
        <p:sp>
          <p:nvSpPr>
            <p:cNvPr id="14" name="Google Shape;871;p6">
              <a:extLst>
                <a:ext uri="{FF2B5EF4-FFF2-40B4-BE49-F238E27FC236}">
                  <a16:creationId xmlns:a16="http://schemas.microsoft.com/office/drawing/2014/main" id="{50BE14EB-CAB5-E6A5-263F-6037E3D9E81D}"/>
                </a:ext>
              </a:extLst>
            </p:cNvPr>
            <p:cNvSpPr txBox="1"/>
            <p:nvPr/>
          </p:nvSpPr>
          <p:spPr>
            <a:xfrm>
              <a:off x="6183540" y="3605323"/>
              <a:ext cx="1184016" cy="430847"/>
            </a:xfrm>
            <a:prstGeom prst="rect">
              <a:avLst/>
            </a:prstGeom>
            <a:grp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100" b="1" dirty="0">
                  <a:solidFill>
                    <a:schemeClr val="lt1"/>
                  </a:solidFill>
                  <a:latin typeface="Calibri"/>
                  <a:ea typeface="Calibri"/>
                  <a:cs typeface="Calibri"/>
                  <a:sym typeface="Calibri"/>
                </a:rPr>
                <a:t>Produkt- / Absatzkrise</a:t>
              </a:r>
              <a:endParaRPr sz="1400" dirty="0"/>
            </a:p>
          </p:txBody>
        </p:sp>
        <p:sp>
          <p:nvSpPr>
            <p:cNvPr id="15" name="Google Shape;872;p6">
              <a:extLst>
                <a:ext uri="{FF2B5EF4-FFF2-40B4-BE49-F238E27FC236}">
                  <a16:creationId xmlns:a16="http://schemas.microsoft.com/office/drawing/2014/main" id="{DBBF1FDF-6AF5-396A-67D9-935CA721C432}"/>
                </a:ext>
              </a:extLst>
            </p:cNvPr>
            <p:cNvSpPr txBox="1"/>
            <p:nvPr/>
          </p:nvSpPr>
          <p:spPr>
            <a:xfrm>
              <a:off x="7795151" y="3605323"/>
              <a:ext cx="904011" cy="430847"/>
            </a:xfrm>
            <a:prstGeom prst="rect">
              <a:avLst/>
            </a:prstGeom>
            <a:grp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100" b="1" dirty="0">
                  <a:solidFill>
                    <a:schemeClr val="lt1"/>
                  </a:solidFill>
                  <a:latin typeface="Calibri"/>
                  <a:ea typeface="Calibri"/>
                  <a:cs typeface="Calibri"/>
                  <a:sym typeface="Calibri"/>
                </a:rPr>
                <a:t>Ergebnis-krise</a:t>
              </a:r>
              <a:endParaRPr sz="1400" dirty="0"/>
            </a:p>
          </p:txBody>
        </p:sp>
        <p:sp>
          <p:nvSpPr>
            <p:cNvPr id="16" name="Google Shape;873;p6">
              <a:extLst>
                <a:ext uri="{FF2B5EF4-FFF2-40B4-BE49-F238E27FC236}">
                  <a16:creationId xmlns:a16="http://schemas.microsoft.com/office/drawing/2014/main" id="{102FE380-226E-FEC4-F1DB-5D263A926791}"/>
                </a:ext>
              </a:extLst>
            </p:cNvPr>
            <p:cNvSpPr txBox="1"/>
            <p:nvPr/>
          </p:nvSpPr>
          <p:spPr>
            <a:xfrm>
              <a:off x="9214366" y="3605323"/>
              <a:ext cx="1166510" cy="43084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100" b="1" dirty="0">
                  <a:solidFill>
                    <a:schemeClr val="lt1"/>
                  </a:solidFill>
                  <a:latin typeface="Calibri"/>
                  <a:ea typeface="Calibri"/>
                  <a:cs typeface="Calibri"/>
                  <a:sym typeface="Calibri"/>
                </a:rPr>
                <a:t>Liquiditäts-krise</a:t>
              </a:r>
              <a:endParaRPr sz="1400" dirty="0"/>
            </a:p>
          </p:txBody>
        </p:sp>
        <p:sp>
          <p:nvSpPr>
            <p:cNvPr id="17" name="Google Shape;874;p6">
              <a:extLst>
                <a:ext uri="{FF2B5EF4-FFF2-40B4-BE49-F238E27FC236}">
                  <a16:creationId xmlns:a16="http://schemas.microsoft.com/office/drawing/2014/main" id="{0AD8F2D4-BD47-87E3-6A08-DE15157BE2BD}"/>
                </a:ext>
              </a:extLst>
            </p:cNvPr>
            <p:cNvSpPr/>
            <p:nvPr/>
          </p:nvSpPr>
          <p:spPr>
            <a:xfrm>
              <a:off x="10594080" y="3561189"/>
              <a:ext cx="1520317" cy="532536"/>
            </a:xfrm>
            <a:prstGeom prst="chevron">
              <a:avLst>
                <a:gd name="adj" fmla="val 21186"/>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 b="1">
                <a:solidFill>
                  <a:schemeClr val="dk1"/>
                </a:solidFill>
                <a:latin typeface="Calibri"/>
                <a:ea typeface="Calibri"/>
                <a:cs typeface="Calibri"/>
                <a:sym typeface="Calibri"/>
              </a:endParaRPr>
            </a:p>
          </p:txBody>
        </p:sp>
        <p:sp>
          <p:nvSpPr>
            <p:cNvPr id="18" name="Google Shape;875;p6">
              <a:extLst>
                <a:ext uri="{FF2B5EF4-FFF2-40B4-BE49-F238E27FC236}">
                  <a16:creationId xmlns:a16="http://schemas.microsoft.com/office/drawing/2014/main" id="{77844C37-54A1-56D8-DFD1-50F735C4CDC8}"/>
                </a:ext>
              </a:extLst>
            </p:cNvPr>
            <p:cNvSpPr txBox="1"/>
            <p:nvPr/>
          </p:nvSpPr>
          <p:spPr>
            <a:xfrm>
              <a:off x="10723841" y="3689961"/>
              <a:ext cx="1204609" cy="261570"/>
            </a:xfrm>
            <a:prstGeom prst="rect">
              <a:avLst/>
            </a:prstGeom>
            <a:grp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100" b="1" dirty="0">
                  <a:solidFill>
                    <a:schemeClr val="lt1"/>
                  </a:solidFill>
                  <a:latin typeface="Calibri"/>
                  <a:ea typeface="Calibri"/>
                  <a:cs typeface="Calibri"/>
                  <a:sym typeface="Calibri"/>
                </a:rPr>
                <a:t>Insolvenz</a:t>
              </a:r>
              <a:endParaRPr sz="1400" dirty="0"/>
            </a:p>
          </p:txBody>
        </p:sp>
      </p:grpSp>
      <p:sp>
        <p:nvSpPr>
          <p:cNvPr id="19" name="Google Shape;876;p6">
            <a:extLst>
              <a:ext uri="{FF2B5EF4-FFF2-40B4-BE49-F238E27FC236}">
                <a16:creationId xmlns:a16="http://schemas.microsoft.com/office/drawing/2014/main" id="{E1F69987-09B8-E305-A4BA-73A05BA4D9D2}"/>
              </a:ext>
            </a:extLst>
          </p:cNvPr>
          <p:cNvSpPr/>
          <p:nvPr/>
        </p:nvSpPr>
        <p:spPr>
          <a:xfrm>
            <a:off x="8593077" y="1350913"/>
            <a:ext cx="2492874" cy="2169784"/>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79527B"/>
              </a:buClr>
              <a:buSzPts val="1500"/>
            </a:pPr>
            <a:r>
              <a:rPr lang="de-DE" sz="1500" b="1" dirty="0">
                <a:solidFill>
                  <a:srgbClr val="F2A72C"/>
                </a:solidFill>
                <a:latin typeface="Calibri"/>
                <a:ea typeface="Calibri"/>
                <a:cs typeface="Calibri"/>
                <a:sym typeface="Calibri"/>
              </a:rPr>
              <a:t>Anzeichen einer </a:t>
            </a:r>
            <a:r>
              <a:rPr lang="de-DE" sz="1500" b="1" dirty="0" err="1">
                <a:solidFill>
                  <a:srgbClr val="F2A72C"/>
                </a:solidFill>
                <a:latin typeface="Calibri"/>
                <a:ea typeface="Calibri"/>
                <a:cs typeface="Calibri"/>
                <a:sym typeface="Calibri"/>
              </a:rPr>
              <a:t>Liquidätskrise</a:t>
            </a:r>
            <a:endParaRPr lang="de-DE" sz="1500" b="1" dirty="0">
              <a:solidFill>
                <a:srgbClr val="F2A72C"/>
              </a:solidFill>
              <a:latin typeface="Calibri"/>
              <a:ea typeface="Calibri"/>
              <a:cs typeface="Calibri"/>
              <a:sym typeface="Calibri"/>
            </a:endParaRPr>
          </a:p>
          <a:p>
            <a:pPr marL="177800" marR="0" lvl="0" indent="-177800" algn="l" rtl="0">
              <a:lnSpc>
                <a:spcPct val="100000"/>
              </a:lnSpc>
              <a:spcBef>
                <a:spcPts val="0"/>
              </a:spcBef>
              <a:spcAft>
                <a:spcPts val="0"/>
              </a:spcAft>
              <a:buClr>
                <a:srgbClr val="79527B"/>
              </a:buClr>
              <a:buSzPts val="1500"/>
              <a:buFont typeface="Arial"/>
              <a:buChar char="•"/>
            </a:pPr>
            <a:r>
              <a:rPr lang="de-DE" sz="1500" dirty="0">
                <a:solidFill>
                  <a:srgbClr val="F2A72C"/>
                </a:solidFill>
                <a:latin typeface="Calibri"/>
                <a:ea typeface="Calibri"/>
                <a:cs typeface="Calibri"/>
                <a:sym typeface="Calibri"/>
              </a:rPr>
              <a:t>Erschöpfte Kreditlinien</a:t>
            </a:r>
          </a:p>
          <a:p>
            <a:pPr marL="177800" marR="0" lvl="0" indent="-177800" algn="l" rtl="0">
              <a:lnSpc>
                <a:spcPct val="100000"/>
              </a:lnSpc>
              <a:spcBef>
                <a:spcPts val="0"/>
              </a:spcBef>
              <a:spcAft>
                <a:spcPts val="0"/>
              </a:spcAft>
              <a:buClr>
                <a:srgbClr val="79527B"/>
              </a:buClr>
              <a:buSzPts val="1500"/>
              <a:buFont typeface="Arial"/>
              <a:buChar char="•"/>
            </a:pPr>
            <a:r>
              <a:rPr lang="de-DE" sz="1500" dirty="0">
                <a:solidFill>
                  <a:srgbClr val="F2A72C"/>
                </a:solidFill>
                <a:latin typeface="Calibri"/>
                <a:ea typeface="Calibri"/>
                <a:cs typeface="Calibri"/>
                <a:sym typeface="Calibri"/>
              </a:rPr>
              <a:t>Wachsende Verbindlichkeiten</a:t>
            </a:r>
          </a:p>
          <a:p>
            <a:pPr marL="177800" marR="0" lvl="0" indent="-177800" algn="l" rtl="0">
              <a:lnSpc>
                <a:spcPct val="100000"/>
              </a:lnSpc>
              <a:spcBef>
                <a:spcPts val="0"/>
              </a:spcBef>
              <a:spcAft>
                <a:spcPts val="0"/>
              </a:spcAft>
              <a:buClr>
                <a:srgbClr val="79527B"/>
              </a:buClr>
              <a:buSzPts val="1500"/>
              <a:buFont typeface="Arial"/>
              <a:buChar char="•"/>
            </a:pPr>
            <a:r>
              <a:rPr lang="de-DE" sz="1500" dirty="0">
                <a:solidFill>
                  <a:srgbClr val="F2A72C"/>
                </a:solidFill>
                <a:latin typeface="Calibri"/>
                <a:ea typeface="Calibri"/>
                <a:cs typeface="Calibri"/>
                <a:sym typeface="Calibri"/>
              </a:rPr>
              <a:t>Verspätete Zahlungen</a:t>
            </a:r>
          </a:p>
          <a:p>
            <a:pPr marL="177800" marR="0" lvl="0" indent="-177800" algn="l" rtl="0">
              <a:lnSpc>
                <a:spcPct val="100000"/>
              </a:lnSpc>
              <a:spcBef>
                <a:spcPts val="0"/>
              </a:spcBef>
              <a:spcAft>
                <a:spcPts val="0"/>
              </a:spcAft>
              <a:buClr>
                <a:srgbClr val="79527B"/>
              </a:buClr>
              <a:buSzPts val="1500"/>
              <a:buFont typeface="Arial"/>
              <a:buChar char="•"/>
            </a:pPr>
            <a:r>
              <a:rPr lang="de-DE" sz="1500" dirty="0">
                <a:solidFill>
                  <a:srgbClr val="F2A72C"/>
                </a:solidFill>
                <a:latin typeface="Calibri"/>
                <a:ea typeface="Calibri"/>
                <a:cs typeface="Calibri"/>
                <a:sym typeface="Calibri"/>
              </a:rPr>
              <a:t>Partner verlangen Vorauszahlungen</a:t>
            </a:r>
          </a:p>
          <a:p>
            <a:pPr marL="177800" marR="0" lvl="0" indent="-177800" algn="l" rtl="0">
              <a:lnSpc>
                <a:spcPct val="100000"/>
              </a:lnSpc>
              <a:spcBef>
                <a:spcPts val="0"/>
              </a:spcBef>
              <a:spcAft>
                <a:spcPts val="0"/>
              </a:spcAft>
              <a:buClr>
                <a:srgbClr val="79527B"/>
              </a:buClr>
              <a:buSzPts val="1500"/>
              <a:buFont typeface="Arial"/>
              <a:buChar char="•"/>
            </a:pPr>
            <a:r>
              <a:rPr lang="de-DE" sz="1500" dirty="0">
                <a:solidFill>
                  <a:srgbClr val="F2A72C"/>
                </a:solidFill>
                <a:latin typeface="Calibri"/>
                <a:ea typeface="Calibri"/>
                <a:cs typeface="Calibri"/>
                <a:sym typeface="Calibri"/>
              </a:rPr>
              <a:t>Lieferengpässe</a:t>
            </a:r>
            <a:endParaRPr sz="1500" dirty="0">
              <a:solidFill>
                <a:srgbClr val="F2A72C"/>
              </a:solidFill>
              <a:latin typeface="Calibri"/>
              <a:ea typeface="Calibri"/>
              <a:cs typeface="Calibri"/>
              <a:sym typeface="Calibri"/>
            </a:endParaRPr>
          </a:p>
        </p:txBody>
      </p:sp>
      <p:sp>
        <p:nvSpPr>
          <p:cNvPr id="20" name="Google Shape;877;p6">
            <a:extLst>
              <a:ext uri="{FF2B5EF4-FFF2-40B4-BE49-F238E27FC236}">
                <a16:creationId xmlns:a16="http://schemas.microsoft.com/office/drawing/2014/main" id="{B779D385-D5DD-F255-C5C7-6A4B07AD5346}"/>
              </a:ext>
            </a:extLst>
          </p:cNvPr>
          <p:cNvSpPr txBox="1"/>
          <p:nvPr/>
        </p:nvSpPr>
        <p:spPr>
          <a:xfrm>
            <a:off x="3740661" y="2106189"/>
            <a:ext cx="1520317" cy="6973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9527B"/>
              </a:buClr>
              <a:buSzPts val="2000"/>
              <a:buFont typeface="Arial"/>
              <a:buNone/>
            </a:pPr>
            <a:r>
              <a:rPr lang="de-DE" sz="2000" dirty="0">
                <a:solidFill>
                  <a:srgbClr val="595959"/>
                </a:solidFill>
                <a:latin typeface="Calibri"/>
                <a:ea typeface="Calibri"/>
                <a:cs typeface="Calibri"/>
                <a:sym typeface="Calibri"/>
              </a:rPr>
              <a:t>Umsatz / </a:t>
            </a:r>
            <a:br>
              <a:rPr lang="de-DE" sz="2000" dirty="0">
                <a:solidFill>
                  <a:srgbClr val="595959"/>
                </a:solidFill>
                <a:latin typeface="Calibri"/>
                <a:ea typeface="Calibri"/>
                <a:cs typeface="Calibri"/>
                <a:sym typeface="Calibri"/>
              </a:rPr>
            </a:br>
            <a:r>
              <a:rPr lang="de-DE" sz="2000" dirty="0">
                <a:solidFill>
                  <a:srgbClr val="595959"/>
                </a:solidFill>
                <a:latin typeface="Calibri"/>
                <a:ea typeface="Calibri"/>
                <a:cs typeface="Calibri"/>
                <a:sym typeface="Calibri"/>
              </a:rPr>
              <a:t>Gewinn / </a:t>
            </a:r>
            <a:br>
              <a:rPr lang="de-DE" sz="2000" dirty="0">
                <a:solidFill>
                  <a:srgbClr val="595959"/>
                </a:solidFill>
                <a:latin typeface="Calibri"/>
                <a:ea typeface="Calibri"/>
                <a:cs typeface="Calibri"/>
                <a:sym typeface="Calibri"/>
              </a:rPr>
            </a:br>
            <a:r>
              <a:rPr lang="de-DE" sz="2000" dirty="0">
                <a:solidFill>
                  <a:srgbClr val="595959"/>
                </a:solidFill>
                <a:latin typeface="Calibri"/>
                <a:ea typeface="Calibri"/>
                <a:cs typeface="Calibri"/>
                <a:sym typeface="Calibri"/>
              </a:rPr>
              <a:t>Liquidität</a:t>
            </a:r>
            <a:endParaRPr dirty="0">
              <a:solidFill>
                <a:srgbClr val="595959"/>
              </a:solidFill>
            </a:endParaRPr>
          </a:p>
        </p:txBody>
      </p:sp>
      <p:sp>
        <p:nvSpPr>
          <p:cNvPr id="21" name="Google Shape;876;p6">
            <a:extLst>
              <a:ext uri="{FF2B5EF4-FFF2-40B4-BE49-F238E27FC236}">
                <a16:creationId xmlns:a16="http://schemas.microsoft.com/office/drawing/2014/main" id="{3D0FE81F-F531-1ECD-244A-23F09F4D294C}"/>
              </a:ext>
            </a:extLst>
          </p:cNvPr>
          <p:cNvSpPr/>
          <p:nvPr/>
        </p:nvSpPr>
        <p:spPr>
          <a:xfrm>
            <a:off x="5066651" y="4979146"/>
            <a:ext cx="4960148" cy="707846"/>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79527B"/>
              </a:buClr>
              <a:buSzPts val="1500"/>
            </a:pPr>
            <a:r>
              <a:rPr lang="de-DE" sz="2000" b="1" dirty="0">
                <a:solidFill>
                  <a:srgbClr val="595959"/>
                </a:solidFill>
                <a:latin typeface="Calibri"/>
                <a:ea typeface="Calibri"/>
                <a:cs typeface="Calibri"/>
                <a:sym typeface="Calibri"/>
              </a:rPr>
              <a:t>In diesem Kurs konzentrieren wir uns auf die Liquiditätskrise</a:t>
            </a:r>
            <a:endParaRPr sz="2000" b="1" dirty="0">
              <a:solidFill>
                <a:srgbClr val="595959"/>
              </a:solidFill>
              <a:latin typeface="Calibri"/>
              <a:ea typeface="Calibri"/>
              <a:cs typeface="Calibri"/>
              <a:sym typeface="Calibri"/>
            </a:endParaRPr>
          </a:p>
        </p:txBody>
      </p:sp>
    </p:spTree>
    <p:extLst>
      <p:ext uri="{BB962C8B-B14F-4D97-AF65-F5344CB8AC3E}">
        <p14:creationId xmlns:p14="http://schemas.microsoft.com/office/powerpoint/2010/main" val="33780922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de-DE" dirty="0"/>
              <a:t>Komplexität der Liquiditätsplanung</a:t>
            </a:r>
            <a:endParaRPr lang="en-US" dirty="0"/>
          </a:p>
        </p:txBody>
      </p:sp>
      <p:sp>
        <p:nvSpPr>
          <p:cNvPr id="1017" name="Google Shape;1017;p12"/>
          <p:cNvSpPr/>
          <p:nvPr/>
        </p:nvSpPr>
        <p:spPr>
          <a:xfrm>
            <a:off x="5030623" y="3379799"/>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18" name="Google Shape;1018;p12"/>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19" name="Google Shape;1019;p12"/>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0" name="Google Shape;1020;p12"/>
          <p:cNvSpPr txBox="1"/>
          <p:nvPr/>
        </p:nvSpPr>
        <p:spPr>
          <a:xfrm>
            <a:off x="4233398" y="3615500"/>
            <a:ext cx="7542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Preise</a:t>
            </a:r>
            <a:endParaRPr dirty="0"/>
          </a:p>
        </p:txBody>
      </p:sp>
      <p:sp>
        <p:nvSpPr>
          <p:cNvPr id="1021" name="Google Shape;1021;p12"/>
          <p:cNvSpPr/>
          <p:nvPr/>
        </p:nvSpPr>
        <p:spPr>
          <a:xfrm>
            <a:off x="4442712" y="3948750"/>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02</a:t>
            </a:r>
            <a:endParaRPr/>
          </a:p>
        </p:txBody>
      </p:sp>
      <p:sp>
        <p:nvSpPr>
          <p:cNvPr id="1022" name="Google Shape;1022;p12"/>
          <p:cNvSpPr txBox="1"/>
          <p:nvPr/>
        </p:nvSpPr>
        <p:spPr>
          <a:xfrm>
            <a:off x="5538094" y="3397550"/>
            <a:ext cx="3563153"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dirty="0">
                <a:solidFill>
                  <a:schemeClr val="lt1"/>
                </a:solidFill>
                <a:latin typeface="Calibri"/>
                <a:ea typeface="Calibri"/>
                <a:cs typeface="Calibri"/>
                <a:sym typeface="Calibri"/>
              </a:rPr>
              <a:t>In vielen Bereichen (z. B. Hotels) unterliegt die Preisgestaltung erheblichen Schwankungen, oft saisonabhängig.</a:t>
            </a:r>
            <a:endParaRPr lang="en-US" sz="1600" dirty="0">
              <a:solidFill>
                <a:schemeClr val="lt1"/>
              </a:solidFill>
              <a:latin typeface="Calibri"/>
              <a:ea typeface="Calibri"/>
              <a:cs typeface="Calibri"/>
              <a:sym typeface="Calibri"/>
            </a:endParaRPr>
          </a:p>
        </p:txBody>
      </p:sp>
      <p:sp>
        <p:nvSpPr>
          <p:cNvPr id="1023" name="Google Shape;1023;p12"/>
          <p:cNvSpPr/>
          <p:nvPr/>
        </p:nvSpPr>
        <p:spPr>
          <a:xfrm>
            <a:off x="4987598" y="4610351"/>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4" name="Google Shape;1024;p12"/>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5" name="Google Shape;1025;p12"/>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26" name="Google Shape;1026;p12"/>
          <p:cNvSpPr txBox="1"/>
          <p:nvPr/>
        </p:nvSpPr>
        <p:spPr>
          <a:xfrm>
            <a:off x="3990650" y="4669357"/>
            <a:ext cx="1193700"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Externe Einflüsse</a:t>
            </a:r>
            <a:endParaRPr dirty="0"/>
          </a:p>
        </p:txBody>
      </p:sp>
      <p:sp>
        <p:nvSpPr>
          <p:cNvPr id="1027" name="Google Shape;1027;p12"/>
          <p:cNvSpPr/>
          <p:nvPr/>
        </p:nvSpPr>
        <p:spPr>
          <a:xfrm>
            <a:off x="4442712" y="5179302"/>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03</a:t>
            </a:r>
            <a:endParaRPr/>
          </a:p>
        </p:txBody>
      </p:sp>
      <p:sp>
        <p:nvSpPr>
          <p:cNvPr id="1028" name="Google Shape;1028;p12"/>
          <p:cNvSpPr txBox="1"/>
          <p:nvPr/>
        </p:nvSpPr>
        <p:spPr>
          <a:xfrm>
            <a:off x="5538094" y="4642874"/>
            <a:ext cx="3445825"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dirty="0">
                <a:solidFill>
                  <a:schemeClr val="lt1"/>
                </a:solidFill>
                <a:latin typeface="Calibri"/>
                <a:ea typeface="Calibri"/>
                <a:cs typeface="Calibri"/>
                <a:sym typeface="Calibri"/>
              </a:rPr>
              <a:t>Umweltfaktoren wie Wetter, Pandemien oder geopolitische Entwicklungen erschweren die Planung.</a:t>
            </a:r>
            <a:endParaRPr lang="en-US" sz="1600" dirty="0">
              <a:solidFill>
                <a:schemeClr val="lt1"/>
              </a:solidFill>
              <a:latin typeface="Calibri"/>
              <a:ea typeface="Calibri"/>
              <a:cs typeface="Calibri"/>
              <a:sym typeface="Calibri"/>
            </a:endParaRPr>
          </a:p>
        </p:txBody>
      </p:sp>
      <p:sp>
        <p:nvSpPr>
          <p:cNvPr id="1029" name="Google Shape;1029;p12"/>
          <p:cNvSpPr/>
          <p:nvPr/>
        </p:nvSpPr>
        <p:spPr>
          <a:xfrm>
            <a:off x="5030623" y="2134475"/>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30" name="Google Shape;1030;p12"/>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31" name="Google Shape;1031;p12"/>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032" name="Google Shape;1032;p12"/>
          <p:cNvSpPr txBox="1"/>
          <p:nvPr/>
        </p:nvSpPr>
        <p:spPr>
          <a:xfrm>
            <a:off x="4038350" y="2370175"/>
            <a:ext cx="1146000"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Saisonalität</a:t>
            </a:r>
            <a:endParaRPr dirty="0"/>
          </a:p>
        </p:txBody>
      </p:sp>
      <p:sp>
        <p:nvSpPr>
          <p:cNvPr id="1033" name="Google Shape;1033;p12"/>
          <p:cNvSpPr/>
          <p:nvPr/>
        </p:nvSpPr>
        <p:spPr>
          <a:xfrm>
            <a:off x="4442712" y="2703426"/>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01</a:t>
            </a:r>
            <a:endParaRPr dirty="0"/>
          </a:p>
        </p:txBody>
      </p:sp>
      <p:sp>
        <p:nvSpPr>
          <p:cNvPr id="1034" name="Google Shape;1034;p12"/>
          <p:cNvSpPr txBox="1"/>
          <p:nvPr/>
        </p:nvSpPr>
        <p:spPr>
          <a:xfrm>
            <a:off x="5548497" y="2262433"/>
            <a:ext cx="3473135"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dirty="0">
                <a:solidFill>
                  <a:schemeClr val="lt1"/>
                </a:solidFill>
                <a:latin typeface="Calibri"/>
                <a:ea typeface="Calibri"/>
                <a:cs typeface="Calibri"/>
                <a:sym typeface="Calibri"/>
              </a:rPr>
              <a:t>Viele Branchen (z. B. Tourismus) sind durch stark schwankende Nachfrage im Jahresverlauf gekennzeichnet.</a:t>
            </a:r>
            <a:endParaRPr lang="en-US" sz="1600" dirty="0">
              <a:solidFill>
                <a:schemeClr val="lt1"/>
              </a:solidFill>
              <a:latin typeface="Calibri"/>
              <a:ea typeface="Calibri"/>
              <a:cs typeface="Calibri"/>
              <a:sym typeface="Calibri"/>
            </a:endParaRPr>
          </a:p>
        </p:txBody>
      </p:sp>
      <p:sp>
        <p:nvSpPr>
          <p:cNvPr id="2" name="TextBox 4">
            <a:extLst>
              <a:ext uri="{FF2B5EF4-FFF2-40B4-BE49-F238E27FC236}">
                <a16:creationId xmlns:a16="http://schemas.microsoft.com/office/drawing/2014/main" id="{621B375B-8591-4ACB-AAC6-FB5BB15BB5B1}"/>
              </a:ext>
            </a:extLst>
          </p:cNvPr>
          <p:cNvSpPr txBox="1"/>
          <p:nvPr/>
        </p:nvSpPr>
        <p:spPr>
          <a:xfrm>
            <a:off x="807682" y="2134475"/>
            <a:ext cx="2829224" cy="3046988"/>
          </a:xfrm>
          <a:prstGeom prst="rect">
            <a:avLst/>
          </a:prstGeom>
          <a:noFill/>
        </p:spPr>
        <p:txBody>
          <a:bodyPr wrap="square">
            <a:spAutoFit/>
          </a:bodyPr>
          <a:lstStyle/>
          <a:p>
            <a:pPr marL="0" lvl="0" indent="0" algn="l" rtl="0">
              <a:lnSpc>
                <a:spcPct val="100000"/>
              </a:lnSpc>
              <a:spcBef>
                <a:spcPts val="0"/>
              </a:spcBef>
              <a:spcAft>
                <a:spcPts val="0"/>
              </a:spcAft>
              <a:buClr>
                <a:srgbClr val="595A59"/>
              </a:buClr>
              <a:buSzPts val="1800"/>
              <a:buNone/>
            </a:pPr>
            <a:r>
              <a:rPr lang="de-DE" sz="2400" dirty="0">
                <a:solidFill>
                  <a:srgbClr val="595959"/>
                </a:solidFill>
              </a:rPr>
              <a:t>Viele Unternehmen stehen vor Herausforderungen in der Liquiditätsplanung, da verschiedene Faktoren schwer vorhersehbar sind:</a:t>
            </a:r>
            <a:endParaRPr lang="en-US" sz="2400" dirty="0">
              <a:solidFill>
                <a:srgbClr val="595959"/>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xfrm>
            <a:off x="788656" y="625443"/>
            <a:ext cx="10614687" cy="803654"/>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rgbClr val="79527B"/>
              </a:buClr>
              <a:buSzPct val="100000"/>
              <a:buNone/>
            </a:pPr>
            <a:r>
              <a:rPr lang="de-DE" dirty="0"/>
              <a:t>Beispiel – Komplexität der Liquiditätsplanung (Saisonalität)</a:t>
            </a:r>
            <a:endParaRPr lang="en-US" dirty="0"/>
          </a:p>
        </p:txBody>
      </p:sp>
      <p:sp>
        <p:nvSpPr>
          <p:cNvPr id="2" name="TextBox 4">
            <a:extLst>
              <a:ext uri="{FF2B5EF4-FFF2-40B4-BE49-F238E27FC236}">
                <a16:creationId xmlns:a16="http://schemas.microsoft.com/office/drawing/2014/main" id="{621B375B-8591-4ACB-AAC6-FB5BB15BB5B1}"/>
              </a:ext>
            </a:extLst>
          </p:cNvPr>
          <p:cNvSpPr txBox="1"/>
          <p:nvPr/>
        </p:nvSpPr>
        <p:spPr>
          <a:xfrm>
            <a:off x="798381" y="2013990"/>
            <a:ext cx="2829224" cy="4154984"/>
          </a:xfrm>
          <a:prstGeom prst="rect">
            <a:avLst/>
          </a:prstGeom>
          <a:noFill/>
        </p:spPr>
        <p:txBody>
          <a:bodyPr wrap="square">
            <a:spAutoFit/>
          </a:bodyPr>
          <a:lstStyle/>
          <a:p>
            <a:pPr marL="0" lvl="0" indent="0" algn="l" rtl="0">
              <a:lnSpc>
                <a:spcPct val="100000"/>
              </a:lnSpc>
              <a:spcBef>
                <a:spcPts val="0"/>
              </a:spcBef>
              <a:spcAft>
                <a:spcPts val="0"/>
              </a:spcAft>
              <a:buClr>
                <a:srgbClr val="595A59"/>
              </a:buClr>
              <a:buSzPts val="1800"/>
              <a:buNone/>
            </a:pPr>
            <a:r>
              <a:rPr lang="de-DE" sz="2400" dirty="0">
                <a:solidFill>
                  <a:srgbClr val="595959"/>
                </a:solidFill>
              </a:rPr>
              <a:t>Unternehmen, die saisonalen Schwankungen unterliegen, müssen ausreichende Liquiditätsreserven in Monaten mit hohen Umsätzen aufbauen, um schwächere Phasen zu überbrücken.</a:t>
            </a:r>
            <a:endParaRPr lang="en-US" sz="2400" dirty="0">
              <a:solidFill>
                <a:srgbClr val="595959"/>
              </a:solidFill>
            </a:endParaRPr>
          </a:p>
        </p:txBody>
      </p:sp>
      <p:sp>
        <p:nvSpPr>
          <p:cNvPr id="3" name="Google Shape;1044;p13">
            <a:extLst>
              <a:ext uri="{FF2B5EF4-FFF2-40B4-BE49-F238E27FC236}">
                <a16:creationId xmlns:a16="http://schemas.microsoft.com/office/drawing/2014/main" id="{6445B179-2025-3CD2-EF9D-E8EE581FD9A8}"/>
              </a:ext>
            </a:extLst>
          </p:cNvPr>
          <p:cNvSpPr/>
          <p:nvPr/>
        </p:nvSpPr>
        <p:spPr>
          <a:xfrm>
            <a:off x="9082048" y="2142155"/>
            <a:ext cx="509668"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4" name="Google Shape;1045;p13">
            <a:extLst>
              <a:ext uri="{FF2B5EF4-FFF2-40B4-BE49-F238E27FC236}">
                <a16:creationId xmlns:a16="http://schemas.microsoft.com/office/drawing/2014/main" id="{5BB4AF1A-78F2-FF08-BA38-CE9274BAAF51}"/>
              </a:ext>
            </a:extLst>
          </p:cNvPr>
          <p:cNvSpPr txBox="1"/>
          <p:nvPr/>
        </p:nvSpPr>
        <p:spPr>
          <a:xfrm>
            <a:off x="9652132" y="1662952"/>
            <a:ext cx="2363172" cy="4278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dirty="0">
                <a:solidFill>
                  <a:srgbClr val="595959"/>
                </a:solidFill>
                <a:latin typeface="Calibri"/>
                <a:ea typeface="Calibri"/>
                <a:cs typeface="Calibri"/>
                <a:sym typeface="Calibri"/>
              </a:rPr>
              <a:t>Wichtige Maßnahmen:</a:t>
            </a:r>
            <a:endParaRPr sz="2000" dirty="0">
              <a:solidFill>
                <a:srgbClr val="595959"/>
              </a:solidFill>
            </a:endParaRPr>
          </a:p>
          <a:p>
            <a:pPr marL="285750" marR="0" lvl="0" indent="-285750" algn="l" rtl="0">
              <a:spcBef>
                <a:spcPts val="0"/>
              </a:spcBef>
              <a:spcAft>
                <a:spcPts val="0"/>
              </a:spcAft>
              <a:buClr>
                <a:srgbClr val="79527B"/>
              </a:buClr>
              <a:buSzPts val="1400"/>
              <a:buFont typeface="Wingdings" panose="05000000000000000000" pitchFamily="2" charset="2"/>
              <a:buChar char="à"/>
              <a:tabLst>
                <a:tab pos="176213" algn="l"/>
              </a:tabLst>
            </a:pPr>
            <a:r>
              <a:rPr lang="de-DE" sz="1600" dirty="0">
                <a:solidFill>
                  <a:srgbClr val="595959"/>
                </a:solidFill>
                <a:latin typeface="Calibri"/>
                <a:ea typeface="Calibri"/>
                <a:cs typeface="Calibri"/>
                <a:sym typeface="Calibri"/>
              </a:rPr>
              <a:t>Analyse von Schwankungen der letzten Jahre: Falls historische Daten verfügbar sind, sollten diese zur Prognose zukünftiger Muster genutzt werden.</a:t>
            </a:r>
          </a:p>
          <a:p>
            <a:pPr marL="285750" marR="0" lvl="0" indent="-285750" algn="l" rtl="0">
              <a:spcBef>
                <a:spcPts val="0"/>
              </a:spcBef>
              <a:spcAft>
                <a:spcPts val="0"/>
              </a:spcAft>
              <a:buClr>
                <a:srgbClr val="79527B"/>
              </a:buClr>
              <a:buSzPts val="1400"/>
              <a:buFont typeface="Wingdings" panose="05000000000000000000" pitchFamily="2" charset="2"/>
              <a:buChar char="à"/>
              <a:tabLst>
                <a:tab pos="176213" algn="l"/>
              </a:tabLst>
            </a:pPr>
            <a:r>
              <a:rPr lang="de-DE" sz="1600" dirty="0">
                <a:solidFill>
                  <a:srgbClr val="595959"/>
                </a:solidFill>
                <a:latin typeface="Calibri"/>
                <a:ea typeface="Calibri"/>
                <a:cs typeface="Calibri"/>
                <a:sym typeface="Calibri"/>
              </a:rPr>
              <a:t>Annahmen treffen: Wenn keine historischen Daten existieren, müssen realistische Annahmen zur Umsatzverteilung über das Jahr getroffen werden.</a:t>
            </a:r>
            <a:endParaRPr lang="en-US" sz="1600" dirty="0">
              <a:solidFill>
                <a:srgbClr val="595959"/>
              </a:solidFill>
              <a:latin typeface="Calibri"/>
              <a:ea typeface="Calibri"/>
              <a:cs typeface="Calibri"/>
              <a:sym typeface="Calibri"/>
            </a:endParaRPr>
          </a:p>
        </p:txBody>
      </p:sp>
      <p:sp>
        <p:nvSpPr>
          <p:cNvPr id="5" name="Google Shape;1017;p12">
            <a:extLst>
              <a:ext uri="{FF2B5EF4-FFF2-40B4-BE49-F238E27FC236}">
                <a16:creationId xmlns:a16="http://schemas.microsoft.com/office/drawing/2014/main" id="{170EF971-3573-557B-7A36-4B57A966B3E7}"/>
              </a:ext>
            </a:extLst>
          </p:cNvPr>
          <p:cNvSpPr/>
          <p:nvPr/>
        </p:nvSpPr>
        <p:spPr>
          <a:xfrm>
            <a:off x="5030623" y="3379799"/>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6" name="Google Shape;1018;p12">
            <a:extLst>
              <a:ext uri="{FF2B5EF4-FFF2-40B4-BE49-F238E27FC236}">
                <a16:creationId xmlns:a16="http://schemas.microsoft.com/office/drawing/2014/main" id="{6E0A7631-60B8-A1C2-59F3-EAFB35B1E4B7}"/>
              </a:ext>
            </a:extLst>
          </p:cNvPr>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7" name="Google Shape;1019;p12">
            <a:extLst>
              <a:ext uri="{FF2B5EF4-FFF2-40B4-BE49-F238E27FC236}">
                <a16:creationId xmlns:a16="http://schemas.microsoft.com/office/drawing/2014/main" id="{7668E764-4A97-883D-267B-785F1BB3238A}"/>
              </a:ext>
            </a:extLst>
          </p:cNvPr>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8" name="Google Shape;1020;p12">
            <a:extLst>
              <a:ext uri="{FF2B5EF4-FFF2-40B4-BE49-F238E27FC236}">
                <a16:creationId xmlns:a16="http://schemas.microsoft.com/office/drawing/2014/main" id="{3355719A-B0B1-AFA1-D76C-AF04FA8804FD}"/>
              </a:ext>
            </a:extLst>
          </p:cNvPr>
          <p:cNvSpPr txBox="1"/>
          <p:nvPr/>
        </p:nvSpPr>
        <p:spPr>
          <a:xfrm>
            <a:off x="4233398" y="3615500"/>
            <a:ext cx="7542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Preise</a:t>
            </a:r>
            <a:endParaRPr dirty="0"/>
          </a:p>
        </p:txBody>
      </p:sp>
      <p:sp>
        <p:nvSpPr>
          <p:cNvPr id="9" name="Google Shape;1021;p12">
            <a:extLst>
              <a:ext uri="{FF2B5EF4-FFF2-40B4-BE49-F238E27FC236}">
                <a16:creationId xmlns:a16="http://schemas.microsoft.com/office/drawing/2014/main" id="{48531AEB-CE9F-5A09-8E50-8BCE3AD7E6E3}"/>
              </a:ext>
            </a:extLst>
          </p:cNvPr>
          <p:cNvSpPr/>
          <p:nvPr/>
        </p:nvSpPr>
        <p:spPr>
          <a:xfrm>
            <a:off x="4442712" y="3948750"/>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02</a:t>
            </a:r>
            <a:endParaRPr/>
          </a:p>
        </p:txBody>
      </p:sp>
      <p:sp>
        <p:nvSpPr>
          <p:cNvPr id="10" name="Google Shape;1022;p12">
            <a:extLst>
              <a:ext uri="{FF2B5EF4-FFF2-40B4-BE49-F238E27FC236}">
                <a16:creationId xmlns:a16="http://schemas.microsoft.com/office/drawing/2014/main" id="{5B4EAA13-6AD0-6A7A-1D73-C40CCD0CCB42}"/>
              </a:ext>
            </a:extLst>
          </p:cNvPr>
          <p:cNvSpPr txBox="1"/>
          <p:nvPr/>
        </p:nvSpPr>
        <p:spPr>
          <a:xfrm>
            <a:off x="5538094" y="3397550"/>
            <a:ext cx="3563153"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dirty="0">
                <a:solidFill>
                  <a:schemeClr val="lt1"/>
                </a:solidFill>
                <a:latin typeface="Calibri"/>
                <a:ea typeface="Calibri"/>
                <a:cs typeface="Calibri"/>
                <a:sym typeface="Calibri"/>
              </a:rPr>
              <a:t>In vielen Bereichen (z. B. Hotels) unterliegt die Preisgestaltung erheblichen Schwankungen, oft saisonabhängig.</a:t>
            </a:r>
            <a:endParaRPr lang="en-US" sz="1600" dirty="0">
              <a:solidFill>
                <a:schemeClr val="lt1"/>
              </a:solidFill>
              <a:latin typeface="Calibri"/>
              <a:ea typeface="Calibri"/>
              <a:cs typeface="Calibri"/>
              <a:sym typeface="Calibri"/>
            </a:endParaRPr>
          </a:p>
        </p:txBody>
      </p:sp>
      <p:sp>
        <p:nvSpPr>
          <p:cNvPr id="11" name="Google Shape;1023;p12">
            <a:extLst>
              <a:ext uri="{FF2B5EF4-FFF2-40B4-BE49-F238E27FC236}">
                <a16:creationId xmlns:a16="http://schemas.microsoft.com/office/drawing/2014/main" id="{C737A757-93FF-1DE7-AF0C-EA44081B9A67}"/>
              </a:ext>
            </a:extLst>
          </p:cNvPr>
          <p:cNvSpPr/>
          <p:nvPr/>
        </p:nvSpPr>
        <p:spPr>
          <a:xfrm>
            <a:off x="4987598" y="4610351"/>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2" name="Google Shape;1024;p12">
            <a:extLst>
              <a:ext uri="{FF2B5EF4-FFF2-40B4-BE49-F238E27FC236}">
                <a16:creationId xmlns:a16="http://schemas.microsoft.com/office/drawing/2014/main" id="{6BF885CE-D63D-92B8-0AF6-1AA272B7ABA7}"/>
              </a:ext>
            </a:extLst>
          </p:cNvPr>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3" name="Google Shape;1025;p12">
            <a:extLst>
              <a:ext uri="{FF2B5EF4-FFF2-40B4-BE49-F238E27FC236}">
                <a16:creationId xmlns:a16="http://schemas.microsoft.com/office/drawing/2014/main" id="{47AD582A-5F20-31EE-BF24-49A6708D6811}"/>
              </a:ext>
            </a:extLst>
          </p:cNvPr>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4" name="Google Shape;1026;p12">
            <a:extLst>
              <a:ext uri="{FF2B5EF4-FFF2-40B4-BE49-F238E27FC236}">
                <a16:creationId xmlns:a16="http://schemas.microsoft.com/office/drawing/2014/main" id="{F45E222C-4108-424E-7AE4-49590245B8D4}"/>
              </a:ext>
            </a:extLst>
          </p:cNvPr>
          <p:cNvSpPr txBox="1"/>
          <p:nvPr/>
        </p:nvSpPr>
        <p:spPr>
          <a:xfrm>
            <a:off x="3990650" y="4669357"/>
            <a:ext cx="1193700"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Externe Einflüsse</a:t>
            </a:r>
            <a:endParaRPr dirty="0"/>
          </a:p>
        </p:txBody>
      </p:sp>
      <p:sp>
        <p:nvSpPr>
          <p:cNvPr id="15" name="Google Shape;1027;p12">
            <a:extLst>
              <a:ext uri="{FF2B5EF4-FFF2-40B4-BE49-F238E27FC236}">
                <a16:creationId xmlns:a16="http://schemas.microsoft.com/office/drawing/2014/main" id="{C9E0881A-E941-23CC-38DB-3FC18AC03C0E}"/>
              </a:ext>
            </a:extLst>
          </p:cNvPr>
          <p:cNvSpPr/>
          <p:nvPr/>
        </p:nvSpPr>
        <p:spPr>
          <a:xfrm>
            <a:off x="4442712" y="5179302"/>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03</a:t>
            </a:r>
            <a:endParaRPr/>
          </a:p>
        </p:txBody>
      </p:sp>
      <p:sp>
        <p:nvSpPr>
          <p:cNvPr id="16" name="Google Shape;1028;p12">
            <a:extLst>
              <a:ext uri="{FF2B5EF4-FFF2-40B4-BE49-F238E27FC236}">
                <a16:creationId xmlns:a16="http://schemas.microsoft.com/office/drawing/2014/main" id="{AF8A660E-63A1-2B5B-241C-CEDBC7BE2F19}"/>
              </a:ext>
            </a:extLst>
          </p:cNvPr>
          <p:cNvSpPr txBox="1"/>
          <p:nvPr/>
        </p:nvSpPr>
        <p:spPr>
          <a:xfrm>
            <a:off x="5538094" y="4642874"/>
            <a:ext cx="3445825"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dirty="0">
                <a:solidFill>
                  <a:schemeClr val="lt1"/>
                </a:solidFill>
                <a:latin typeface="Calibri"/>
                <a:ea typeface="Calibri"/>
                <a:cs typeface="Calibri"/>
                <a:sym typeface="Calibri"/>
              </a:rPr>
              <a:t>Umweltfaktoren wie Wetter, Pandemien oder geopolitische Entwicklungen erschweren die Planung.</a:t>
            </a:r>
            <a:endParaRPr lang="en-US" sz="1600" dirty="0">
              <a:solidFill>
                <a:schemeClr val="lt1"/>
              </a:solidFill>
              <a:latin typeface="Calibri"/>
              <a:ea typeface="Calibri"/>
              <a:cs typeface="Calibri"/>
              <a:sym typeface="Calibri"/>
            </a:endParaRPr>
          </a:p>
        </p:txBody>
      </p:sp>
      <p:sp>
        <p:nvSpPr>
          <p:cNvPr id="17" name="Google Shape;1029;p12">
            <a:extLst>
              <a:ext uri="{FF2B5EF4-FFF2-40B4-BE49-F238E27FC236}">
                <a16:creationId xmlns:a16="http://schemas.microsoft.com/office/drawing/2014/main" id="{19E6E3E2-CFF5-677D-A3C6-05354EB7DC44}"/>
              </a:ext>
            </a:extLst>
          </p:cNvPr>
          <p:cNvSpPr/>
          <p:nvPr/>
        </p:nvSpPr>
        <p:spPr>
          <a:xfrm>
            <a:off x="5030623" y="2134475"/>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8" name="Google Shape;1030;p12">
            <a:extLst>
              <a:ext uri="{FF2B5EF4-FFF2-40B4-BE49-F238E27FC236}">
                <a16:creationId xmlns:a16="http://schemas.microsoft.com/office/drawing/2014/main" id="{0C04BEFC-5032-6A16-A284-095B73BFBD62}"/>
              </a:ext>
            </a:extLst>
          </p:cNvPr>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9" name="Google Shape;1031;p12">
            <a:extLst>
              <a:ext uri="{FF2B5EF4-FFF2-40B4-BE49-F238E27FC236}">
                <a16:creationId xmlns:a16="http://schemas.microsoft.com/office/drawing/2014/main" id="{9F105240-595B-38C7-40EC-48DD69D00C94}"/>
              </a:ext>
            </a:extLst>
          </p:cNvPr>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20" name="Google Shape;1032;p12">
            <a:extLst>
              <a:ext uri="{FF2B5EF4-FFF2-40B4-BE49-F238E27FC236}">
                <a16:creationId xmlns:a16="http://schemas.microsoft.com/office/drawing/2014/main" id="{95D2B972-7B22-3B3C-9CDE-C2F9C491912E}"/>
              </a:ext>
            </a:extLst>
          </p:cNvPr>
          <p:cNvSpPr txBox="1"/>
          <p:nvPr/>
        </p:nvSpPr>
        <p:spPr>
          <a:xfrm>
            <a:off x="4038350" y="2370175"/>
            <a:ext cx="1146000"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Saisonalität</a:t>
            </a:r>
            <a:endParaRPr dirty="0"/>
          </a:p>
        </p:txBody>
      </p:sp>
      <p:sp>
        <p:nvSpPr>
          <p:cNvPr id="21" name="Google Shape;1033;p12">
            <a:extLst>
              <a:ext uri="{FF2B5EF4-FFF2-40B4-BE49-F238E27FC236}">
                <a16:creationId xmlns:a16="http://schemas.microsoft.com/office/drawing/2014/main" id="{790A3A4E-512B-0CEB-A04C-8E57F4A64335}"/>
              </a:ext>
            </a:extLst>
          </p:cNvPr>
          <p:cNvSpPr/>
          <p:nvPr/>
        </p:nvSpPr>
        <p:spPr>
          <a:xfrm>
            <a:off x="4442712" y="2703426"/>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01</a:t>
            </a:r>
            <a:endParaRPr dirty="0"/>
          </a:p>
        </p:txBody>
      </p:sp>
      <p:sp>
        <p:nvSpPr>
          <p:cNvPr id="22" name="Google Shape;1034;p12">
            <a:extLst>
              <a:ext uri="{FF2B5EF4-FFF2-40B4-BE49-F238E27FC236}">
                <a16:creationId xmlns:a16="http://schemas.microsoft.com/office/drawing/2014/main" id="{63518B47-D467-0E52-3D20-14F02B480E92}"/>
              </a:ext>
            </a:extLst>
          </p:cNvPr>
          <p:cNvSpPr txBox="1"/>
          <p:nvPr/>
        </p:nvSpPr>
        <p:spPr>
          <a:xfrm>
            <a:off x="5548497" y="2262433"/>
            <a:ext cx="3473135"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dirty="0">
                <a:solidFill>
                  <a:schemeClr val="lt1"/>
                </a:solidFill>
                <a:latin typeface="Calibri"/>
                <a:ea typeface="Calibri"/>
                <a:cs typeface="Calibri"/>
                <a:sym typeface="Calibri"/>
              </a:rPr>
              <a:t>Viele Branchen (z. B. Tourismus) sind durch stark schwankende Nachfrage im Jahresverlauf gekennzeichnet.</a:t>
            </a:r>
            <a:endParaRPr lang="en-US" sz="16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2640562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rgbClr val="79527B"/>
              </a:buClr>
              <a:buSzPct val="100000"/>
              <a:buNone/>
            </a:pPr>
            <a:r>
              <a:rPr lang="de-DE" dirty="0"/>
              <a:t>Komplexität der Liquiditätsplanung – Preisschwankungen</a:t>
            </a:r>
            <a:endParaRPr lang="en-US" dirty="0"/>
          </a:p>
        </p:txBody>
      </p:sp>
      <p:sp>
        <p:nvSpPr>
          <p:cNvPr id="2" name="TextBox 4">
            <a:extLst>
              <a:ext uri="{FF2B5EF4-FFF2-40B4-BE49-F238E27FC236}">
                <a16:creationId xmlns:a16="http://schemas.microsoft.com/office/drawing/2014/main" id="{621B375B-8591-4ACB-AAC6-FB5BB15BB5B1}"/>
              </a:ext>
            </a:extLst>
          </p:cNvPr>
          <p:cNvSpPr txBox="1"/>
          <p:nvPr/>
        </p:nvSpPr>
        <p:spPr>
          <a:xfrm>
            <a:off x="338648" y="1541531"/>
            <a:ext cx="3433359" cy="4893647"/>
          </a:xfrm>
          <a:prstGeom prst="rect">
            <a:avLst/>
          </a:prstGeom>
          <a:noFill/>
        </p:spPr>
        <p:txBody>
          <a:bodyPr wrap="square">
            <a:spAutoFit/>
          </a:bodyPr>
          <a:lstStyle/>
          <a:p>
            <a:pPr marL="0" lvl="0" indent="0" algn="l" rtl="0">
              <a:lnSpc>
                <a:spcPct val="100000"/>
              </a:lnSpc>
              <a:spcBef>
                <a:spcPts val="0"/>
              </a:spcBef>
              <a:spcAft>
                <a:spcPts val="0"/>
              </a:spcAft>
              <a:buClr>
                <a:srgbClr val="595A59"/>
              </a:buClr>
              <a:buSzPts val="1800"/>
              <a:buNone/>
            </a:pPr>
            <a:r>
              <a:rPr lang="de-DE" sz="2400" dirty="0">
                <a:solidFill>
                  <a:srgbClr val="595959"/>
                </a:solidFill>
              </a:rPr>
              <a:t>Preisschwankungen haben erheblichen Einfluss auf die Liquiditätsplanung und müssen entsprechend berücksichtigt werden. Unternehmen mit variierenden Preisen (z. B. Hotels, saisonale Dienstleistungen) müssen diese Unsicherheiten in ihrer Liquiditätsstrategie einplanen.</a:t>
            </a:r>
            <a:endParaRPr lang="en-US" sz="2400" dirty="0">
              <a:solidFill>
                <a:srgbClr val="595959"/>
              </a:solidFill>
            </a:endParaRPr>
          </a:p>
        </p:txBody>
      </p:sp>
      <p:sp>
        <p:nvSpPr>
          <p:cNvPr id="3" name="Google Shape;1044;p13">
            <a:extLst>
              <a:ext uri="{FF2B5EF4-FFF2-40B4-BE49-F238E27FC236}">
                <a16:creationId xmlns:a16="http://schemas.microsoft.com/office/drawing/2014/main" id="{6445B179-2025-3CD2-EF9D-E8EE581FD9A8}"/>
              </a:ext>
            </a:extLst>
          </p:cNvPr>
          <p:cNvSpPr/>
          <p:nvPr/>
        </p:nvSpPr>
        <p:spPr>
          <a:xfrm>
            <a:off x="9082048" y="3365642"/>
            <a:ext cx="509668"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4" name="Google Shape;1045;p13">
            <a:extLst>
              <a:ext uri="{FF2B5EF4-FFF2-40B4-BE49-F238E27FC236}">
                <a16:creationId xmlns:a16="http://schemas.microsoft.com/office/drawing/2014/main" id="{5BB4AF1A-78F2-FF08-BA38-CE9274BAAF51}"/>
              </a:ext>
            </a:extLst>
          </p:cNvPr>
          <p:cNvSpPr txBox="1"/>
          <p:nvPr/>
        </p:nvSpPr>
        <p:spPr>
          <a:xfrm>
            <a:off x="9721510" y="2254396"/>
            <a:ext cx="2038690" cy="3388708"/>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de-DE" dirty="0">
                <a:solidFill>
                  <a:srgbClr val="595959"/>
                </a:solidFill>
                <a:latin typeface="Calibri"/>
                <a:ea typeface="Calibri"/>
                <a:cs typeface="Calibri"/>
                <a:sym typeface="Calibri"/>
              </a:rPr>
              <a:t>Falls dein Geschäftsmodell starke Preisschwankungen zeigt, ist es essenziell, diese in der Liquiditätsplanung genau zu berücksichtigen.</a:t>
            </a:r>
            <a:endParaRPr lang="en-US" dirty="0">
              <a:solidFill>
                <a:srgbClr val="595959"/>
              </a:solidFill>
              <a:latin typeface="Calibri"/>
              <a:ea typeface="Calibri"/>
              <a:cs typeface="Calibri"/>
              <a:sym typeface="Calibri"/>
            </a:endParaRPr>
          </a:p>
        </p:txBody>
      </p:sp>
      <p:sp>
        <p:nvSpPr>
          <p:cNvPr id="5" name="Google Shape;1017;p12">
            <a:extLst>
              <a:ext uri="{FF2B5EF4-FFF2-40B4-BE49-F238E27FC236}">
                <a16:creationId xmlns:a16="http://schemas.microsoft.com/office/drawing/2014/main" id="{3097E26C-41C7-1D59-C051-01E13D6762BE}"/>
              </a:ext>
            </a:extLst>
          </p:cNvPr>
          <p:cNvSpPr/>
          <p:nvPr/>
        </p:nvSpPr>
        <p:spPr>
          <a:xfrm>
            <a:off x="5030623" y="3379799"/>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6" name="Google Shape;1018;p12">
            <a:extLst>
              <a:ext uri="{FF2B5EF4-FFF2-40B4-BE49-F238E27FC236}">
                <a16:creationId xmlns:a16="http://schemas.microsoft.com/office/drawing/2014/main" id="{842FF65E-5F95-6C8A-19B3-A7E0177338D4}"/>
              </a:ext>
            </a:extLst>
          </p:cNvPr>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7" name="Google Shape;1019;p12">
            <a:extLst>
              <a:ext uri="{FF2B5EF4-FFF2-40B4-BE49-F238E27FC236}">
                <a16:creationId xmlns:a16="http://schemas.microsoft.com/office/drawing/2014/main" id="{513B1A9B-4A75-9F62-BF14-85A48D73D87D}"/>
              </a:ext>
            </a:extLst>
          </p:cNvPr>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8" name="Google Shape;1020;p12">
            <a:extLst>
              <a:ext uri="{FF2B5EF4-FFF2-40B4-BE49-F238E27FC236}">
                <a16:creationId xmlns:a16="http://schemas.microsoft.com/office/drawing/2014/main" id="{7E83CEED-5B97-49AA-961D-2B5FD30AE299}"/>
              </a:ext>
            </a:extLst>
          </p:cNvPr>
          <p:cNvSpPr txBox="1"/>
          <p:nvPr/>
        </p:nvSpPr>
        <p:spPr>
          <a:xfrm>
            <a:off x="4233398" y="3615500"/>
            <a:ext cx="7542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Preise</a:t>
            </a:r>
            <a:endParaRPr dirty="0"/>
          </a:p>
        </p:txBody>
      </p:sp>
      <p:sp>
        <p:nvSpPr>
          <p:cNvPr id="9" name="Google Shape;1021;p12">
            <a:extLst>
              <a:ext uri="{FF2B5EF4-FFF2-40B4-BE49-F238E27FC236}">
                <a16:creationId xmlns:a16="http://schemas.microsoft.com/office/drawing/2014/main" id="{0E9D31BB-9017-3594-6F41-D1288D3F4346}"/>
              </a:ext>
            </a:extLst>
          </p:cNvPr>
          <p:cNvSpPr/>
          <p:nvPr/>
        </p:nvSpPr>
        <p:spPr>
          <a:xfrm>
            <a:off x="4442712" y="3948750"/>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02</a:t>
            </a:r>
            <a:endParaRPr/>
          </a:p>
        </p:txBody>
      </p:sp>
      <p:sp>
        <p:nvSpPr>
          <p:cNvPr id="10" name="Google Shape;1022;p12">
            <a:extLst>
              <a:ext uri="{FF2B5EF4-FFF2-40B4-BE49-F238E27FC236}">
                <a16:creationId xmlns:a16="http://schemas.microsoft.com/office/drawing/2014/main" id="{54E7C1D5-0CC8-6EC2-54C0-F2D0C70B44D1}"/>
              </a:ext>
            </a:extLst>
          </p:cNvPr>
          <p:cNvSpPr txBox="1"/>
          <p:nvPr/>
        </p:nvSpPr>
        <p:spPr>
          <a:xfrm>
            <a:off x="5538094" y="3397550"/>
            <a:ext cx="3563153"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dirty="0">
                <a:solidFill>
                  <a:schemeClr val="lt1"/>
                </a:solidFill>
                <a:latin typeface="Calibri"/>
                <a:ea typeface="Calibri"/>
                <a:cs typeface="Calibri"/>
                <a:sym typeface="Calibri"/>
              </a:rPr>
              <a:t>In vielen Bereichen (z. B. Hotels) unterliegt die Preisgestaltung erheblichen Schwankungen, oft saisonabhängig.</a:t>
            </a:r>
            <a:endParaRPr lang="en-US" sz="1600" dirty="0">
              <a:solidFill>
                <a:schemeClr val="lt1"/>
              </a:solidFill>
              <a:latin typeface="Calibri"/>
              <a:ea typeface="Calibri"/>
              <a:cs typeface="Calibri"/>
              <a:sym typeface="Calibri"/>
            </a:endParaRPr>
          </a:p>
        </p:txBody>
      </p:sp>
      <p:sp>
        <p:nvSpPr>
          <p:cNvPr id="11" name="Google Shape;1023;p12">
            <a:extLst>
              <a:ext uri="{FF2B5EF4-FFF2-40B4-BE49-F238E27FC236}">
                <a16:creationId xmlns:a16="http://schemas.microsoft.com/office/drawing/2014/main" id="{BD6E57A6-F864-C09A-86BF-ABA17A919101}"/>
              </a:ext>
            </a:extLst>
          </p:cNvPr>
          <p:cNvSpPr/>
          <p:nvPr/>
        </p:nvSpPr>
        <p:spPr>
          <a:xfrm>
            <a:off x="4987598" y="4610351"/>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2" name="Google Shape;1024;p12">
            <a:extLst>
              <a:ext uri="{FF2B5EF4-FFF2-40B4-BE49-F238E27FC236}">
                <a16:creationId xmlns:a16="http://schemas.microsoft.com/office/drawing/2014/main" id="{47AC11F7-D721-B443-CFA2-2BF10AD1EA98}"/>
              </a:ext>
            </a:extLst>
          </p:cNvPr>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3" name="Google Shape;1025;p12">
            <a:extLst>
              <a:ext uri="{FF2B5EF4-FFF2-40B4-BE49-F238E27FC236}">
                <a16:creationId xmlns:a16="http://schemas.microsoft.com/office/drawing/2014/main" id="{39966EA4-3E04-0C1B-94D8-787B0146EA91}"/>
              </a:ext>
            </a:extLst>
          </p:cNvPr>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4" name="Google Shape;1026;p12">
            <a:extLst>
              <a:ext uri="{FF2B5EF4-FFF2-40B4-BE49-F238E27FC236}">
                <a16:creationId xmlns:a16="http://schemas.microsoft.com/office/drawing/2014/main" id="{3CF7FB8B-C531-0560-45E2-A8D71A8C137C}"/>
              </a:ext>
            </a:extLst>
          </p:cNvPr>
          <p:cNvSpPr txBox="1"/>
          <p:nvPr/>
        </p:nvSpPr>
        <p:spPr>
          <a:xfrm>
            <a:off x="3990650" y="4669357"/>
            <a:ext cx="1193700"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Externe Einflüsse</a:t>
            </a:r>
            <a:endParaRPr dirty="0"/>
          </a:p>
        </p:txBody>
      </p:sp>
      <p:sp>
        <p:nvSpPr>
          <p:cNvPr id="15" name="Google Shape;1027;p12">
            <a:extLst>
              <a:ext uri="{FF2B5EF4-FFF2-40B4-BE49-F238E27FC236}">
                <a16:creationId xmlns:a16="http://schemas.microsoft.com/office/drawing/2014/main" id="{DC300D20-FD78-9528-6496-C45A35ACDE64}"/>
              </a:ext>
            </a:extLst>
          </p:cNvPr>
          <p:cNvSpPr/>
          <p:nvPr/>
        </p:nvSpPr>
        <p:spPr>
          <a:xfrm>
            <a:off x="4442712" y="5179302"/>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03</a:t>
            </a:r>
            <a:endParaRPr/>
          </a:p>
        </p:txBody>
      </p:sp>
      <p:sp>
        <p:nvSpPr>
          <p:cNvPr id="16" name="Google Shape;1028;p12">
            <a:extLst>
              <a:ext uri="{FF2B5EF4-FFF2-40B4-BE49-F238E27FC236}">
                <a16:creationId xmlns:a16="http://schemas.microsoft.com/office/drawing/2014/main" id="{FE1F0671-AECA-FF90-E004-3B8FFB0C6841}"/>
              </a:ext>
            </a:extLst>
          </p:cNvPr>
          <p:cNvSpPr txBox="1"/>
          <p:nvPr/>
        </p:nvSpPr>
        <p:spPr>
          <a:xfrm>
            <a:off x="5538094" y="4642874"/>
            <a:ext cx="3445825"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dirty="0">
                <a:solidFill>
                  <a:schemeClr val="lt1"/>
                </a:solidFill>
                <a:latin typeface="Calibri"/>
                <a:ea typeface="Calibri"/>
                <a:cs typeface="Calibri"/>
                <a:sym typeface="Calibri"/>
              </a:rPr>
              <a:t>Umweltfaktoren wie Wetter, Pandemien oder geopolitische Entwicklungen erschweren die Planung.</a:t>
            </a:r>
            <a:endParaRPr lang="en-US" sz="1600" dirty="0">
              <a:solidFill>
                <a:schemeClr val="lt1"/>
              </a:solidFill>
              <a:latin typeface="Calibri"/>
              <a:ea typeface="Calibri"/>
              <a:cs typeface="Calibri"/>
              <a:sym typeface="Calibri"/>
            </a:endParaRPr>
          </a:p>
        </p:txBody>
      </p:sp>
      <p:sp>
        <p:nvSpPr>
          <p:cNvPr id="17" name="Google Shape;1029;p12">
            <a:extLst>
              <a:ext uri="{FF2B5EF4-FFF2-40B4-BE49-F238E27FC236}">
                <a16:creationId xmlns:a16="http://schemas.microsoft.com/office/drawing/2014/main" id="{8A52D79A-8B06-7D16-C0AD-389D54BFFDD1}"/>
              </a:ext>
            </a:extLst>
          </p:cNvPr>
          <p:cNvSpPr/>
          <p:nvPr/>
        </p:nvSpPr>
        <p:spPr>
          <a:xfrm>
            <a:off x="5030623" y="2134475"/>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8" name="Google Shape;1030;p12">
            <a:extLst>
              <a:ext uri="{FF2B5EF4-FFF2-40B4-BE49-F238E27FC236}">
                <a16:creationId xmlns:a16="http://schemas.microsoft.com/office/drawing/2014/main" id="{BC85BEB9-D3A4-375F-EE2E-86DE642D516A}"/>
              </a:ext>
            </a:extLst>
          </p:cNvPr>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9" name="Google Shape;1031;p12">
            <a:extLst>
              <a:ext uri="{FF2B5EF4-FFF2-40B4-BE49-F238E27FC236}">
                <a16:creationId xmlns:a16="http://schemas.microsoft.com/office/drawing/2014/main" id="{C2DDFBDE-405B-B903-CE87-9D81508AAEFD}"/>
              </a:ext>
            </a:extLst>
          </p:cNvPr>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20" name="Google Shape;1032;p12">
            <a:extLst>
              <a:ext uri="{FF2B5EF4-FFF2-40B4-BE49-F238E27FC236}">
                <a16:creationId xmlns:a16="http://schemas.microsoft.com/office/drawing/2014/main" id="{1471DF83-6EDE-EFD0-CFC8-DD68C94C2E3A}"/>
              </a:ext>
            </a:extLst>
          </p:cNvPr>
          <p:cNvSpPr txBox="1"/>
          <p:nvPr/>
        </p:nvSpPr>
        <p:spPr>
          <a:xfrm>
            <a:off x="4038350" y="2370175"/>
            <a:ext cx="1146000"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Saisonalität</a:t>
            </a:r>
            <a:endParaRPr dirty="0"/>
          </a:p>
        </p:txBody>
      </p:sp>
      <p:sp>
        <p:nvSpPr>
          <p:cNvPr id="21" name="Google Shape;1033;p12">
            <a:extLst>
              <a:ext uri="{FF2B5EF4-FFF2-40B4-BE49-F238E27FC236}">
                <a16:creationId xmlns:a16="http://schemas.microsoft.com/office/drawing/2014/main" id="{79BB5AC7-6E65-CA1C-339E-AF79E56534CD}"/>
              </a:ext>
            </a:extLst>
          </p:cNvPr>
          <p:cNvSpPr/>
          <p:nvPr/>
        </p:nvSpPr>
        <p:spPr>
          <a:xfrm>
            <a:off x="4442712" y="2703426"/>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01</a:t>
            </a:r>
            <a:endParaRPr dirty="0"/>
          </a:p>
        </p:txBody>
      </p:sp>
      <p:sp>
        <p:nvSpPr>
          <p:cNvPr id="22" name="Google Shape;1034;p12">
            <a:extLst>
              <a:ext uri="{FF2B5EF4-FFF2-40B4-BE49-F238E27FC236}">
                <a16:creationId xmlns:a16="http://schemas.microsoft.com/office/drawing/2014/main" id="{20175F68-8AD3-FBCA-395E-12CA5876B838}"/>
              </a:ext>
            </a:extLst>
          </p:cNvPr>
          <p:cNvSpPr txBox="1"/>
          <p:nvPr/>
        </p:nvSpPr>
        <p:spPr>
          <a:xfrm>
            <a:off x="5548497" y="2262433"/>
            <a:ext cx="3473135"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dirty="0">
                <a:solidFill>
                  <a:schemeClr val="lt1"/>
                </a:solidFill>
                <a:latin typeface="Calibri"/>
                <a:ea typeface="Calibri"/>
                <a:cs typeface="Calibri"/>
                <a:sym typeface="Calibri"/>
              </a:rPr>
              <a:t>Viele Branchen (z. B. Tourismus) sind durch stark schwankende Nachfrage im Jahresverlauf gekennzeichnet.</a:t>
            </a:r>
            <a:endParaRPr lang="en-US" sz="16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6924031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de-DE" dirty="0"/>
              <a:t>Komplexität der Liquiditätsplanung – Externe Einflüsse</a:t>
            </a:r>
            <a:endParaRPr lang="en-US" dirty="0"/>
          </a:p>
        </p:txBody>
      </p:sp>
      <p:sp>
        <p:nvSpPr>
          <p:cNvPr id="2" name="TextBox 4">
            <a:extLst>
              <a:ext uri="{FF2B5EF4-FFF2-40B4-BE49-F238E27FC236}">
                <a16:creationId xmlns:a16="http://schemas.microsoft.com/office/drawing/2014/main" id="{621B375B-8591-4ACB-AAC6-FB5BB15BB5B1}"/>
              </a:ext>
            </a:extLst>
          </p:cNvPr>
          <p:cNvSpPr txBox="1"/>
          <p:nvPr/>
        </p:nvSpPr>
        <p:spPr>
          <a:xfrm>
            <a:off x="798381" y="2013990"/>
            <a:ext cx="2829224" cy="4154984"/>
          </a:xfrm>
          <a:prstGeom prst="rect">
            <a:avLst/>
          </a:prstGeom>
          <a:noFill/>
        </p:spPr>
        <p:txBody>
          <a:bodyPr wrap="square">
            <a:spAutoFit/>
          </a:bodyPr>
          <a:lstStyle/>
          <a:p>
            <a:pPr marL="0" lvl="0" indent="0" algn="l" rtl="0">
              <a:lnSpc>
                <a:spcPct val="100000"/>
              </a:lnSpc>
              <a:spcBef>
                <a:spcPts val="0"/>
              </a:spcBef>
              <a:spcAft>
                <a:spcPts val="0"/>
              </a:spcAft>
              <a:buClr>
                <a:srgbClr val="595A59"/>
              </a:buClr>
              <a:buSzPts val="1800"/>
              <a:buNone/>
            </a:pPr>
            <a:r>
              <a:rPr lang="en-US" sz="2400" dirty="0" err="1">
                <a:solidFill>
                  <a:srgbClr val="595959"/>
                </a:solidFill>
              </a:rPr>
              <a:t>Unvorhergesehene</a:t>
            </a:r>
            <a:r>
              <a:rPr lang="en-US" sz="2400" dirty="0">
                <a:solidFill>
                  <a:srgbClr val="595959"/>
                </a:solidFill>
              </a:rPr>
              <a:t> externe </a:t>
            </a:r>
            <a:r>
              <a:rPr lang="en-US" sz="2400" dirty="0" err="1">
                <a:solidFill>
                  <a:srgbClr val="595959"/>
                </a:solidFill>
              </a:rPr>
              <a:t>Einflüsse</a:t>
            </a:r>
            <a:r>
              <a:rPr lang="en-US" sz="2400" dirty="0">
                <a:solidFill>
                  <a:srgbClr val="595959"/>
                </a:solidFill>
              </a:rPr>
              <a:t> </a:t>
            </a:r>
            <a:r>
              <a:rPr lang="en-US" sz="2400" dirty="0" err="1">
                <a:solidFill>
                  <a:srgbClr val="595959"/>
                </a:solidFill>
              </a:rPr>
              <a:t>können</a:t>
            </a:r>
            <a:r>
              <a:rPr lang="en-US" sz="2400" dirty="0">
                <a:solidFill>
                  <a:srgbClr val="595959"/>
                </a:solidFill>
              </a:rPr>
              <a:t> </a:t>
            </a:r>
            <a:r>
              <a:rPr lang="en-US" sz="2400" dirty="0" err="1">
                <a:solidFill>
                  <a:srgbClr val="595959"/>
                </a:solidFill>
              </a:rPr>
              <a:t>nicht</a:t>
            </a:r>
            <a:r>
              <a:rPr lang="en-US" sz="2400" dirty="0">
                <a:solidFill>
                  <a:srgbClr val="595959"/>
                </a:solidFill>
              </a:rPr>
              <a:t> </a:t>
            </a:r>
            <a:r>
              <a:rPr lang="en-US" sz="2400" dirty="0" err="1">
                <a:solidFill>
                  <a:srgbClr val="595959"/>
                </a:solidFill>
              </a:rPr>
              <a:t>geplant</a:t>
            </a:r>
            <a:r>
              <a:rPr lang="en-US" sz="2400" dirty="0">
                <a:solidFill>
                  <a:srgbClr val="595959"/>
                </a:solidFill>
              </a:rPr>
              <a:t> </a:t>
            </a:r>
            <a:r>
              <a:rPr lang="en-US" sz="2400" dirty="0" err="1">
                <a:solidFill>
                  <a:srgbClr val="595959"/>
                </a:solidFill>
              </a:rPr>
              <a:t>werden</a:t>
            </a:r>
            <a:r>
              <a:rPr lang="en-US" sz="2400" dirty="0">
                <a:solidFill>
                  <a:srgbClr val="595959"/>
                </a:solidFill>
              </a:rPr>
              <a:t> – </a:t>
            </a:r>
            <a:r>
              <a:rPr lang="en-US" sz="2400" dirty="0" err="1">
                <a:solidFill>
                  <a:srgbClr val="595959"/>
                </a:solidFill>
              </a:rPr>
              <a:t>daher</a:t>
            </a:r>
            <a:r>
              <a:rPr lang="en-US" sz="2400" dirty="0">
                <a:solidFill>
                  <a:srgbClr val="595959"/>
                </a:solidFill>
              </a:rPr>
              <a:t> </a:t>
            </a:r>
            <a:r>
              <a:rPr lang="en-US" sz="2400" dirty="0" err="1">
                <a:solidFill>
                  <a:srgbClr val="595959"/>
                </a:solidFill>
              </a:rPr>
              <a:t>ist</a:t>
            </a:r>
            <a:r>
              <a:rPr lang="en-US" sz="2400" dirty="0">
                <a:solidFill>
                  <a:srgbClr val="595959"/>
                </a:solidFill>
              </a:rPr>
              <a:t> es </a:t>
            </a:r>
            <a:r>
              <a:rPr lang="en-US" sz="2400" dirty="0" err="1">
                <a:solidFill>
                  <a:srgbClr val="595959"/>
                </a:solidFill>
              </a:rPr>
              <a:t>wichtig</a:t>
            </a:r>
            <a:r>
              <a:rPr lang="en-US" sz="2400" dirty="0">
                <a:solidFill>
                  <a:srgbClr val="595959"/>
                </a:solidFill>
              </a:rPr>
              <a:t>, </a:t>
            </a:r>
            <a:r>
              <a:rPr lang="en-US" sz="2400" dirty="0" err="1">
                <a:solidFill>
                  <a:srgbClr val="595959"/>
                </a:solidFill>
              </a:rPr>
              <a:t>ausreichende</a:t>
            </a:r>
            <a:r>
              <a:rPr lang="en-US" sz="2400" dirty="0">
                <a:solidFill>
                  <a:srgbClr val="595959"/>
                </a:solidFill>
              </a:rPr>
              <a:t> </a:t>
            </a:r>
            <a:r>
              <a:rPr lang="en-US" sz="2400" dirty="0" err="1">
                <a:solidFill>
                  <a:srgbClr val="595959"/>
                </a:solidFill>
              </a:rPr>
              <a:t>Liquiditätsreserven</a:t>
            </a:r>
            <a:r>
              <a:rPr lang="en-US" sz="2400" dirty="0">
                <a:solidFill>
                  <a:srgbClr val="595959"/>
                </a:solidFill>
              </a:rPr>
              <a:t> </a:t>
            </a:r>
            <a:r>
              <a:rPr lang="en-US" sz="2400" dirty="0" err="1">
                <a:solidFill>
                  <a:srgbClr val="595959"/>
                </a:solidFill>
              </a:rPr>
              <a:t>aufzubauen</a:t>
            </a:r>
            <a:r>
              <a:rPr lang="en-US" sz="2400" dirty="0">
                <a:solidFill>
                  <a:srgbClr val="595959"/>
                </a:solidFill>
              </a:rPr>
              <a:t> um auf </a:t>
            </a:r>
            <a:r>
              <a:rPr lang="en-US" sz="2400" dirty="0" err="1">
                <a:solidFill>
                  <a:srgbClr val="595959"/>
                </a:solidFill>
              </a:rPr>
              <a:t>unplanbare</a:t>
            </a:r>
            <a:r>
              <a:rPr lang="en-US" sz="2400" dirty="0">
                <a:solidFill>
                  <a:srgbClr val="595959"/>
                </a:solidFill>
              </a:rPr>
              <a:t> </a:t>
            </a:r>
            <a:r>
              <a:rPr lang="en-US" sz="2400" dirty="0" err="1">
                <a:solidFill>
                  <a:srgbClr val="595959"/>
                </a:solidFill>
              </a:rPr>
              <a:t>Ereignisse</a:t>
            </a:r>
            <a:r>
              <a:rPr lang="en-US" sz="2400" dirty="0">
                <a:solidFill>
                  <a:srgbClr val="595959"/>
                </a:solidFill>
              </a:rPr>
              <a:t> </a:t>
            </a:r>
            <a:r>
              <a:rPr lang="en-US" sz="2400" dirty="0" err="1">
                <a:solidFill>
                  <a:srgbClr val="595959"/>
                </a:solidFill>
              </a:rPr>
              <a:t>vorbereitet</a:t>
            </a:r>
            <a:r>
              <a:rPr lang="en-US" sz="2400" dirty="0">
                <a:solidFill>
                  <a:srgbClr val="595959"/>
                </a:solidFill>
              </a:rPr>
              <a:t> </a:t>
            </a:r>
            <a:r>
              <a:rPr lang="en-US" sz="2400" dirty="0" err="1">
                <a:solidFill>
                  <a:srgbClr val="595959"/>
                </a:solidFill>
              </a:rPr>
              <a:t>zu</a:t>
            </a:r>
            <a:r>
              <a:rPr lang="en-US" sz="2400" dirty="0">
                <a:solidFill>
                  <a:srgbClr val="595959"/>
                </a:solidFill>
              </a:rPr>
              <a:t> sein. </a:t>
            </a:r>
          </a:p>
        </p:txBody>
      </p:sp>
      <p:sp>
        <p:nvSpPr>
          <p:cNvPr id="3" name="Google Shape;1044;p13">
            <a:extLst>
              <a:ext uri="{FF2B5EF4-FFF2-40B4-BE49-F238E27FC236}">
                <a16:creationId xmlns:a16="http://schemas.microsoft.com/office/drawing/2014/main" id="{6445B179-2025-3CD2-EF9D-E8EE581FD9A8}"/>
              </a:ext>
            </a:extLst>
          </p:cNvPr>
          <p:cNvSpPr/>
          <p:nvPr/>
        </p:nvSpPr>
        <p:spPr>
          <a:xfrm>
            <a:off x="9082048" y="4589129"/>
            <a:ext cx="509668"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4" name="Google Shape;1045;p13">
            <a:extLst>
              <a:ext uri="{FF2B5EF4-FFF2-40B4-BE49-F238E27FC236}">
                <a16:creationId xmlns:a16="http://schemas.microsoft.com/office/drawing/2014/main" id="{5BB4AF1A-78F2-FF08-BA38-CE9274BAAF51}"/>
              </a:ext>
            </a:extLst>
          </p:cNvPr>
          <p:cNvSpPr txBox="1"/>
          <p:nvPr/>
        </p:nvSpPr>
        <p:spPr>
          <a:xfrm>
            <a:off x="9743757" y="2439479"/>
            <a:ext cx="2038690" cy="3315611"/>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r>
              <a:rPr lang="en-US" sz="1600" dirty="0" err="1">
                <a:solidFill>
                  <a:srgbClr val="595959"/>
                </a:solidFill>
                <a:latin typeface="Calibri"/>
                <a:ea typeface="Calibri"/>
                <a:cs typeface="Calibri"/>
                <a:sym typeface="Calibri"/>
              </a:rPr>
              <a:t>Ausreichende</a:t>
            </a:r>
            <a:r>
              <a:rPr lang="en-US" sz="1600" dirty="0">
                <a:solidFill>
                  <a:srgbClr val="595959"/>
                </a:solidFill>
                <a:latin typeface="Calibri"/>
                <a:ea typeface="Calibri"/>
                <a:cs typeface="Calibri"/>
                <a:sym typeface="Calibri"/>
              </a:rPr>
              <a:t> </a:t>
            </a:r>
            <a:r>
              <a:rPr lang="en-US" sz="1600" dirty="0" err="1">
                <a:solidFill>
                  <a:srgbClr val="595959"/>
                </a:solidFill>
                <a:latin typeface="Calibri"/>
                <a:ea typeface="Calibri"/>
                <a:cs typeface="Calibri"/>
                <a:sym typeface="Calibri"/>
              </a:rPr>
              <a:t>Liquiditätsreserven</a:t>
            </a:r>
            <a:r>
              <a:rPr lang="en-US" sz="1600" dirty="0">
                <a:solidFill>
                  <a:srgbClr val="595959"/>
                </a:solidFill>
                <a:latin typeface="Calibri"/>
                <a:ea typeface="Calibri"/>
                <a:cs typeface="Calibri"/>
                <a:sym typeface="Calibri"/>
              </a:rPr>
              <a:t> </a:t>
            </a:r>
            <a:r>
              <a:rPr lang="en-US" sz="1600" dirty="0" err="1">
                <a:solidFill>
                  <a:srgbClr val="595959"/>
                </a:solidFill>
                <a:latin typeface="Calibri"/>
                <a:ea typeface="Calibri"/>
                <a:cs typeface="Calibri"/>
                <a:sym typeface="Calibri"/>
              </a:rPr>
              <a:t>schaffen</a:t>
            </a:r>
            <a:r>
              <a:rPr lang="en-US" sz="1600" dirty="0">
                <a:solidFill>
                  <a:srgbClr val="595959"/>
                </a:solidFill>
                <a:latin typeface="Calibri"/>
                <a:ea typeface="Calibri"/>
                <a:cs typeface="Calibri"/>
                <a:sym typeface="Calibri"/>
              </a:rPr>
              <a:t> </a:t>
            </a:r>
            <a:r>
              <a:rPr lang="en-US" sz="1600" dirty="0" err="1">
                <a:solidFill>
                  <a:srgbClr val="595959"/>
                </a:solidFill>
                <a:latin typeface="Calibri"/>
                <a:ea typeface="Calibri"/>
                <a:cs typeface="Calibri"/>
                <a:sym typeface="Calibri"/>
              </a:rPr>
              <a:t>Resilienz</a:t>
            </a:r>
            <a:r>
              <a:rPr lang="en-US" sz="1600" dirty="0">
                <a:solidFill>
                  <a:srgbClr val="595959"/>
                </a:solidFill>
                <a:latin typeface="Calibri"/>
                <a:ea typeface="Calibri"/>
                <a:cs typeface="Calibri"/>
                <a:sym typeface="Calibri"/>
              </a:rPr>
              <a:t> für </a:t>
            </a:r>
            <a:r>
              <a:rPr lang="en-US" sz="1600" dirty="0" err="1">
                <a:solidFill>
                  <a:srgbClr val="595959"/>
                </a:solidFill>
                <a:latin typeface="Calibri"/>
                <a:ea typeface="Calibri"/>
                <a:cs typeface="Calibri"/>
                <a:sym typeface="Calibri"/>
              </a:rPr>
              <a:t>unverhersehbare</a:t>
            </a:r>
            <a:r>
              <a:rPr lang="en-US" sz="1600" dirty="0">
                <a:solidFill>
                  <a:srgbClr val="595959"/>
                </a:solidFill>
                <a:latin typeface="Calibri"/>
                <a:ea typeface="Calibri"/>
                <a:cs typeface="Calibri"/>
                <a:sym typeface="Calibri"/>
              </a:rPr>
              <a:t> </a:t>
            </a:r>
            <a:r>
              <a:rPr lang="en-US" sz="1600" dirty="0" err="1">
                <a:solidFill>
                  <a:srgbClr val="595959"/>
                </a:solidFill>
                <a:latin typeface="Calibri"/>
                <a:ea typeface="Calibri"/>
                <a:cs typeface="Calibri"/>
                <a:sym typeface="Calibri"/>
              </a:rPr>
              <a:t>Ereignisse</a:t>
            </a:r>
            <a:r>
              <a:rPr lang="en-US" sz="1600" dirty="0">
                <a:solidFill>
                  <a:srgbClr val="595959"/>
                </a:solidFill>
                <a:latin typeface="Calibri"/>
                <a:ea typeface="Calibri"/>
                <a:cs typeface="Calibri"/>
                <a:sym typeface="Calibri"/>
              </a:rPr>
              <a:t>. Die </a:t>
            </a:r>
            <a:r>
              <a:rPr lang="en-US" sz="1600" dirty="0" err="1">
                <a:solidFill>
                  <a:srgbClr val="595959"/>
                </a:solidFill>
                <a:latin typeface="Calibri"/>
                <a:ea typeface="Calibri"/>
                <a:cs typeface="Calibri"/>
                <a:sym typeface="Calibri"/>
              </a:rPr>
              <a:t>notwendige</a:t>
            </a:r>
            <a:r>
              <a:rPr lang="en-US" sz="1600" dirty="0">
                <a:solidFill>
                  <a:srgbClr val="595959"/>
                </a:solidFill>
                <a:latin typeface="Calibri"/>
                <a:ea typeface="Calibri"/>
                <a:cs typeface="Calibri"/>
                <a:sym typeface="Calibri"/>
              </a:rPr>
              <a:t> </a:t>
            </a:r>
            <a:r>
              <a:rPr lang="en-US" sz="1600" dirty="0" err="1">
                <a:solidFill>
                  <a:srgbClr val="595959"/>
                </a:solidFill>
                <a:latin typeface="Calibri"/>
                <a:ea typeface="Calibri"/>
                <a:cs typeface="Calibri"/>
                <a:sym typeface="Calibri"/>
              </a:rPr>
              <a:t>Höhe</a:t>
            </a:r>
            <a:r>
              <a:rPr lang="en-US" sz="1600" dirty="0">
                <a:solidFill>
                  <a:srgbClr val="595959"/>
                </a:solidFill>
                <a:latin typeface="Calibri"/>
                <a:ea typeface="Calibri"/>
                <a:cs typeface="Calibri"/>
                <a:sym typeface="Calibri"/>
              </a:rPr>
              <a:t> </a:t>
            </a:r>
            <a:r>
              <a:rPr lang="en-US" sz="1600" dirty="0" err="1">
                <a:solidFill>
                  <a:srgbClr val="595959"/>
                </a:solidFill>
                <a:latin typeface="Calibri"/>
                <a:ea typeface="Calibri"/>
                <a:cs typeface="Calibri"/>
                <a:sym typeface="Calibri"/>
              </a:rPr>
              <a:t>lässt</a:t>
            </a:r>
            <a:r>
              <a:rPr lang="en-US" sz="1600" dirty="0">
                <a:solidFill>
                  <a:srgbClr val="595959"/>
                </a:solidFill>
                <a:latin typeface="Calibri"/>
                <a:ea typeface="Calibri"/>
                <a:cs typeface="Calibri"/>
                <a:sym typeface="Calibri"/>
              </a:rPr>
              <a:t> </a:t>
            </a:r>
            <a:r>
              <a:rPr lang="en-US" sz="1600" dirty="0" err="1">
                <a:solidFill>
                  <a:srgbClr val="595959"/>
                </a:solidFill>
                <a:latin typeface="Calibri"/>
                <a:ea typeface="Calibri"/>
                <a:cs typeface="Calibri"/>
                <a:sym typeface="Calibri"/>
              </a:rPr>
              <a:t>sich</a:t>
            </a:r>
            <a:r>
              <a:rPr lang="en-US" sz="1600" dirty="0">
                <a:solidFill>
                  <a:srgbClr val="595959"/>
                </a:solidFill>
                <a:latin typeface="Calibri"/>
                <a:ea typeface="Calibri"/>
                <a:cs typeface="Calibri"/>
                <a:sym typeface="Calibri"/>
              </a:rPr>
              <a:t> am </a:t>
            </a:r>
            <a:r>
              <a:rPr lang="en-US" sz="1600" dirty="0" err="1">
                <a:solidFill>
                  <a:srgbClr val="595959"/>
                </a:solidFill>
                <a:latin typeface="Calibri"/>
                <a:ea typeface="Calibri"/>
                <a:cs typeface="Calibri"/>
                <a:sym typeface="Calibri"/>
              </a:rPr>
              <a:t>besten</a:t>
            </a:r>
            <a:r>
              <a:rPr lang="en-US" sz="1600" dirty="0">
                <a:solidFill>
                  <a:srgbClr val="595959"/>
                </a:solidFill>
                <a:latin typeface="Calibri"/>
                <a:ea typeface="Calibri"/>
                <a:cs typeface="Calibri"/>
                <a:sym typeface="Calibri"/>
              </a:rPr>
              <a:t> </a:t>
            </a:r>
            <a:r>
              <a:rPr lang="en-US" sz="1600" dirty="0" err="1">
                <a:solidFill>
                  <a:srgbClr val="595959"/>
                </a:solidFill>
                <a:latin typeface="Calibri"/>
                <a:ea typeface="Calibri"/>
                <a:cs typeface="Calibri"/>
                <a:sym typeface="Calibri"/>
              </a:rPr>
              <a:t>aus</a:t>
            </a:r>
            <a:r>
              <a:rPr lang="en-US" sz="1600" dirty="0">
                <a:solidFill>
                  <a:srgbClr val="595959"/>
                </a:solidFill>
                <a:latin typeface="Calibri"/>
                <a:ea typeface="Calibri"/>
                <a:cs typeface="Calibri"/>
                <a:sym typeface="Calibri"/>
              </a:rPr>
              <a:t> der </a:t>
            </a:r>
            <a:r>
              <a:rPr lang="en-US" sz="1600" dirty="0" err="1">
                <a:solidFill>
                  <a:srgbClr val="595959"/>
                </a:solidFill>
                <a:latin typeface="Calibri"/>
                <a:ea typeface="Calibri"/>
                <a:cs typeface="Calibri"/>
                <a:sym typeface="Calibri"/>
              </a:rPr>
              <a:t>Analyse</a:t>
            </a:r>
            <a:r>
              <a:rPr lang="en-US" sz="1600" dirty="0">
                <a:solidFill>
                  <a:srgbClr val="595959"/>
                </a:solidFill>
                <a:latin typeface="Calibri"/>
                <a:ea typeface="Calibri"/>
                <a:cs typeface="Calibri"/>
                <a:sym typeface="Calibri"/>
              </a:rPr>
              <a:t> von </a:t>
            </a:r>
            <a:r>
              <a:rPr lang="en-US" sz="1600" dirty="0" err="1">
                <a:solidFill>
                  <a:srgbClr val="595959"/>
                </a:solidFill>
                <a:latin typeface="Calibri"/>
                <a:ea typeface="Calibri"/>
                <a:cs typeface="Calibri"/>
                <a:sym typeface="Calibri"/>
              </a:rPr>
              <a:t>mehreren</a:t>
            </a:r>
            <a:r>
              <a:rPr lang="en-US" sz="1600" dirty="0">
                <a:solidFill>
                  <a:srgbClr val="595959"/>
                </a:solidFill>
                <a:latin typeface="Calibri"/>
                <a:ea typeface="Calibri"/>
                <a:cs typeface="Calibri"/>
                <a:sym typeface="Calibri"/>
              </a:rPr>
              <a:t> Jahren in der </a:t>
            </a:r>
            <a:r>
              <a:rPr lang="en-US" sz="1600" dirty="0" err="1">
                <a:solidFill>
                  <a:srgbClr val="595959"/>
                </a:solidFill>
                <a:latin typeface="Calibri"/>
                <a:ea typeface="Calibri"/>
                <a:cs typeface="Calibri"/>
                <a:sym typeface="Calibri"/>
              </a:rPr>
              <a:t>Vergangenheit</a:t>
            </a:r>
            <a:r>
              <a:rPr lang="en-US" sz="1600" dirty="0">
                <a:solidFill>
                  <a:srgbClr val="595959"/>
                </a:solidFill>
                <a:latin typeface="Calibri"/>
                <a:ea typeface="Calibri"/>
                <a:cs typeface="Calibri"/>
                <a:sym typeface="Calibri"/>
              </a:rPr>
              <a:t> </a:t>
            </a:r>
            <a:r>
              <a:rPr lang="en-US" sz="1600" dirty="0" err="1">
                <a:solidFill>
                  <a:srgbClr val="595959"/>
                </a:solidFill>
                <a:latin typeface="Calibri"/>
                <a:ea typeface="Calibri"/>
                <a:cs typeface="Calibri"/>
                <a:sym typeface="Calibri"/>
              </a:rPr>
              <a:t>ableiten</a:t>
            </a:r>
            <a:r>
              <a:rPr lang="en-US" sz="1600" dirty="0">
                <a:solidFill>
                  <a:srgbClr val="595959"/>
                </a:solidFill>
                <a:latin typeface="Calibri"/>
                <a:ea typeface="Calibri"/>
                <a:cs typeface="Calibri"/>
                <a:sym typeface="Calibri"/>
              </a:rPr>
              <a:t>. </a:t>
            </a:r>
          </a:p>
        </p:txBody>
      </p:sp>
      <p:sp>
        <p:nvSpPr>
          <p:cNvPr id="5" name="Google Shape;1017;p12">
            <a:extLst>
              <a:ext uri="{FF2B5EF4-FFF2-40B4-BE49-F238E27FC236}">
                <a16:creationId xmlns:a16="http://schemas.microsoft.com/office/drawing/2014/main" id="{B2195F69-4BE2-EEB0-87C6-1DFEA8D5EEA0}"/>
              </a:ext>
            </a:extLst>
          </p:cNvPr>
          <p:cNvSpPr/>
          <p:nvPr/>
        </p:nvSpPr>
        <p:spPr>
          <a:xfrm>
            <a:off x="5030623" y="3379799"/>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6" name="Google Shape;1018;p12">
            <a:extLst>
              <a:ext uri="{FF2B5EF4-FFF2-40B4-BE49-F238E27FC236}">
                <a16:creationId xmlns:a16="http://schemas.microsoft.com/office/drawing/2014/main" id="{C2EB9F3D-CD56-A10D-97A9-000863A95E5E}"/>
              </a:ext>
            </a:extLst>
          </p:cNvPr>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7" name="Google Shape;1019;p12">
            <a:extLst>
              <a:ext uri="{FF2B5EF4-FFF2-40B4-BE49-F238E27FC236}">
                <a16:creationId xmlns:a16="http://schemas.microsoft.com/office/drawing/2014/main" id="{B93179E0-F036-6D89-A30F-74F5E6A55711}"/>
              </a:ext>
            </a:extLst>
          </p:cNvPr>
          <p:cNvSpPr/>
          <p:nvPr/>
        </p:nvSpPr>
        <p:spPr>
          <a:xfrm>
            <a:off x="4009293" y="3379799"/>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8" name="Google Shape;1020;p12">
            <a:extLst>
              <a:ext uri="{FF2B5EF4-FFF2-40B4-BE49-F238E27FC236}">
                <a16:creationId xmlns:a16="http://schemas.microsoft.com/office/drawing/2014/main" id="{A9E9D523-F526-BA1C-7DB0-6399424FA201}"/>
              </a:ext>
            </a:extLst>
          </p:cNvPr>
          <p:cNvSpPr txBox="1"/>
          <p:nvPr/>
        </p:nvSpPr>
        <p:spPr>
          <a:xfrm>
            <a:off x="4233398" y="3615500"/>
            <a:ext cx="7542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Preise</a:t>
            </a:r>
            <a:endParaRPr dirty="0"/>
          </a:p>
        </p:txBody>
      </p:sp>
      <p:sp>
        <p:nvSpPr>
          <p:cNvPr id="9" name="Google Shape;1021;p12">
            <a:extLst>
              <a:ext uri="{FF2B5EF4-FFF2-40B4-BE49-F238E27FC236}">
                <a16:creationId xmlns:a16="http://schemas.microsoft.com/office/drawing/2014/main" id="{1DC7DB61-989C-DEFE-4F19-CE6EA06BE048}"/>
              </a:ext>
            </a:extLst>
          </p:cNvPr>
          <p:cNvSpPr/>
          <p:nvPr/>
        </p:nvSpPr>
        <p:spPr>
          <a:xfrm>
            <a:off x="4442712" y="3948750"/>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02</a:t>
            </a:r>
            <a:endParaRPr/>
          </a:p>
        </p:txBody>
      </p:sp>
      <p:sp>
        <p:nvSpPr>
          <p:cNvPr id="10" name="Google Shape;1022;p12">
            <a:extLst>
              <a:ext uri="{FF2B5EF4-FFF2-40B4-BE49-F238E27FC236}">
                <a16:creationId xmlns:a16="http://schemas.microsoft.com/office/drawing/2014/main" id="{C5C63ECB-5AF4-D2B9-381C-64C87990D748}"/>
              </a:ext>
            </a:extLst>
          </p:cNvPr>
          <p:cNvSpPr txBox="1"/>
          <p:nvPr/>
        </p:nvSpPr>
        <p:spPr>
          <a:xfrm>
            <a:off x="5538094" y="3397550"/>
            <a:ext cx="3563153"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dirty="0">
                <a:solidFill>
                  <a:schemeClr val="lt1"/>
                </a:solidFill>
                <a:latin typeface="Calibri"/>
                <a:ea typeface="Calibri"/>
                <a:cs typeface="Calibri"/>
                <a:sym typeface="Calibri"/>
              </a:rPr>
              <a:t>In vielen Bereichen (z. B. Hotels) unterliegt die Preisgestaltung erheblichen Schwankungen, oft saisonabhängig.</a:t>
            </a:r>
            <a:endParaRPr lang="en-US" sz="1600" dirty="0">
              <a:solidFill>
                <a:schemeClr val="lt1"/>
              </a:solidFill>
              <a:latin typeface="Calibri"/>
              <a:ea typeface="Calibri"/>
              <a:cs typeface="Calibri"/>
              <a:sym typeface="Calibri"/>
            </a:endParaRPr>
          </a:p>
        </p:txBody>
      </p:sp>
      <p:sp>
        <p:nvSpPr>
          <p:cNvPr id="11" name="Google Shape;1023;p12">
            <a:extLst>
              <a:ext uri="{FF2B5EF4-FFF2-40B4-BE49-F238E27FC236}">
                <a16:creationId xmlns:a16="http://schemas.microsoft.com/office/drawing/2014/main" id="{9B9503C2-8476-BDB5-0B23-B2495AE6BFAC}"/>
              </a:ext>
            </a:extLst>
          </p:cNvPr>
          <p:cNvSpPr/>
          <p:nvPr/>
        </p:nvSpPr>
        <p:spPr>
          <a:xfrm>
            <a:off x="4987598" y="4610351"/>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2" name="Google Shape;1024;p12">
            <a:extLst>
              <a:ext uri="{FF2B5EF4-FFF2-40B4-BE49-F238E27FC236}">
                <a16:creationId xmlns:a16="http://schemas.microsoft.com/office/drawing/2014/main" id="{050AA593-F85D-AB89-B429-8D30587F9774}"/>
              </a:ext>
            </a:extLst>
          </p:cNvPr>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3" name="Google Shape;1025;p12">
            <a:extLst>
              <a:ext uri="{FF2B5EF4-FFF2-40B4-BE49-F238E27FC236}">
                <a16:creationId xmlns:a16="http://schemas.microsoft.com/office/drawing/2014/main" id="{C146D9A3-CFE0-B843-C6D3-B3FEB9450B0B}"/>
              </a:ext>
            </a:extLst>
          </p:cNvPr>
          <p:cNvSpPr/>
          <p:nvPr/>
        </p:nvSpPr>
        <p:spPr>
          <a:xfrm>
            <a:off x="4009293" y="4610351"/>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4" name="Google Shape;1026;p12">
            <a:extLst>
              <a:ext uri="{FF2B5EF4-FFF2-40B4-BE49-F238E27FC236}">
                <a16:creationId xmlns:a16="http://schemas.microsoft.com/office/drawing/2014/main" id="{2C082005-241B-EB42-9A8B-CF25722F94CB}"/>
              </a:ext>
            </a:extLst>
          </p:cNvPr>
          <p:cNvSpPr txBox="1"/>
          <p:nvPr/>
        </p:nvSpPr>
        <p:spPr>
          <a:xfrm>
            <a:off x="3990650" y="4669357"/>
            <a:ext cx="1193700"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Externe Einflüsse</a:t>
            </a:r>
            <a:endParaRPr dirty="0"/>
          </a:p>
        </p:txBody>
      </p:sp>
      <p:sp>
        <p:nvSpPr>
          <p:cNvPr id="15" name="Google Shape;1027;p12">
            <a:extLst>
              <a:ext uri="{FF2B5EF4-FFF2-40B4-BE49-F238E27FC236}">
                <a16:creationId xmlns:a16="http://schemas.microsoft.com/office/drawing/2014/main" id="{E2C64979-209D-5B30-C729-5331F8B03468}"/>
              </a:ext>
            </a:extLst>
          </p:cNvPr>
          <p:cNvSpPr/>
          <p:nvPr/>
        </p:nvSpPr>
        <p:spPr>
          <a:xfrm>
            <a:off x="4442712" y="5179302"/>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a:solidFill>
                  <a:schemeClr val="lt1"/>
                </a:solidFill>
                <a:latin typeface="Calibri"/>
                <a:ea typeface="Calibri"/>
                <a:cs typeface="Calibri"/>
                <a:sym typeface="Calibri"/>
              </a:rPr>
              <a:t>03</a:t>
            </a:r>
            <a:endParaRPr/>
          </a:p>
        </p:txBody>
      </p:sp>
      <p:sp>
        <p:nvSpPr>
          <p:cNvPr id="16" name="Google Shape;1028;p12">
            <a:extLst>
              <a:ext uri="{FF2B5EF4-FFF2-40B4-BE49-F238E27FC236}">
                <a16:creationId xmlns:a16="http://schemas.microsoft.com/office/drawing/2014/main" id="{C51F6EC0-6D38-1141-A4D4-E1312F98A24A}"/>
              </a:ext>
            </a:extLst>
          </p:cNvPr>
          <p:cNvSpPr txBox="1"/>
          <p:nvPr/>
        </p:nvSpPr>
        <p:spPr>
          <a:xfrm>
            <a:off x="5538094" y="4642874"/>
            <a:ext cx="3445825"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dirty="0">
                <a:solidFill>
                  <a:schemeClr val="lt1"/>
                </a:solidFill>
                <a:latin typeface="Calibri"/>
                <a:ea typeface="Calibri"/>
                <a:cs typeface="Calibri"/>
                <a:sym typeface="Calibri"/>
              </a:rPr>
              <a:t>Umweltfaktoren wie Wetter, Pandemien oder geopolitische Entwicklungen erschweren die Planung.</a:t>
            </a:r>
            <a:endParaRPr lang="en-US" sz="1600" dirty="0">
              <a:solidFill>
                <a:schemeClr val="lt1"/>
              </a:solidFill>
              <a:latin typeface="Calibri"/>
              <a:ea typeface="Calibri"/>
              <a:cs typeface="Calibri"/>
              <a:sym typeface="Calibri"/>
            </a:endParaRPr>
          </a:p>
        </p:txBody>
      </p:sp>
      <p:sp>
        <p:nvSpPr>
          <p:cNvPr id="17" name="Google Shape;1029;p12">
            <a:extLst>
              <a:ext uri="{FF2B5EF4-FFF2-40B4-BE49-F238E27FC236}">
                <a16:creationId xmlns:a16="http://schemas.microsoft.com/office/drawing/2014/main" id="{0F2CBF82-7D2C-B01A-AFAD-31BC8CC74600}"/>
              </a:ext>
            </a:extLst>
          </p:cNvPr>
          <p:cNvSpPr/>
          <p:nvPr/>
        </p:nvSpPr>
        <p:spPr>
          <a:xfrm>
            <a:off x="5030623" y="2134475"/>
            <a:ext cx="3991009" cy="1122542"/>
          </a:xfrm>
          <a:custGeom>
            <a:avLst/>
            <a:gdLst/>
            <a:ahLst/>
            <a:cxnLst/>
            <a:rect l="l" t="t" r="r" b="b"/>
            <a:pathLst>
              <a:path w="1735" h="488" extrusionOk="0">
                <a:moveTo>
                  <a:pt x="0" y="0"/>
                </a:moveTo>
                <a:lnTo>
                  <a:pt x="186" y="244"/>
                </a:lnTo>
                <a:lnTo>
                  <a:pt x="0" y="488"/>
                </a:lnTo>
                <a:lnTo>
                  <a:pt x="1735" y="488"/>
                </a:lnTo>
                <a:lnTo>
                  <a:pt x="1735" y="0"/>
                </a:lnTo>
                <a:lnTo>
                  <a:pt x="0" y="0"/>
                </a:lnTo>
                <a:close/>
              </a:path>
            </a:pathLst>
          </a:custGeom>
          <a:solidFill>
            <a:schemeClr val="accent5">
              <a:lumMod val="75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8" name="Google Shape;1030;p12">
            <a:extLst>
              <a:ext uri="{FF2B5EF4-FFF2-40B4-BE49-F238E27FC236}">
                <a16:creationId xmlns:a16="http://schemas.microsoft.com/office/drawing/2014/main" id="{04BFCFF2-4510-928D-F668-1AC7A445711E}"/>
              </a:ext>
            </a:extLst>
          </p:cNvPr>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chemeClr val="accent5">
              <a:lumMod val="50000"/>
            </a:schemeClr>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9" name="Google Shape;1031;p12">
            <a:extLst>
              <a:ext uri="{FF2B5EF4-FFF2-40B4-BE49-F238E27FC236}">
                <a16:creationId xmlns:a16="http://schemas.microsoft.com/office/drawing/2014/main" id="{90CEFDE5-DE98-2937-772E-6F1C6DA6E095}"/>
              </a:ext>
            </a:extLst>
          </p:cNvPr>
          <p:cNvSpPr/>
          <p:nvPr/>
        </p:nvSpPr>
        <p:spPr>
          <a:xfrm>
            <a:off x="4009293" y="2134475"/>
            <a:ext cx="1449185" cy="1122542"/>
          </a:xfrm>
          <a:custGeom>
            <a:avLst/>
            <a:gdLst/>
            <a:ahLst/>
            <a:cxnLst/>
            <a:rect l="l" t="t" r="r" b="b"/>
            <a:pathLst>
              <a:path w="630" h="488" extrusionOk="0">
                <a:moveTo>
                  <a:pt x="444" y="488"/>
                </a:moveTo>
                <a:lnTo>
                  <a:pt x="0" y="488"/>
                </a:lnTo>
                <a:lnTo>
                  <a:pt x="0" y="0"/>
                </a:lnTo>
                <a:lnTo>
                  <a:pt x="444" y="0"/>
                </a:lnTo>
                <a:lnTo>
                  <a:pt x="630" y="244"/>
                </a:lnTo>
                <a:lnTo>
                  <a:pt x="444" y="488"/>
                </a:lnTo>
              </a:path>
            </a:pathLst>
          </a:cu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20" name="Google Shape;1032;p12">
            <a:extLst>
              <a:ext uri="{FF2B5EF4-FFF2-40B4-BE49-F238E27FC236}">
                <a16:creationId xmlns:a16="http://schemas.microsoft.com/office/drawing/2014/main" id="{67DCA12D-684E-4AFC-1B70-FA9B2F7FC33F}"/>
              </a:ext>
            </a:extLst>
          </p:cNvPr>
          <p:cNvSpPr txBox="1"/>
          <p:nvPr/>
        </p:nvSpPr>
        <p:spPr>
          <a:xfrm>
            <a:off x="4038350" y="2370175"/>
            <a:ext cx="1146000"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Saisonalität</a:t>
            </a:r>
            <a:endParaRPr dirty="0"/>
          </a:p>
        </p:txBody>
      </p:sp>
      <p:sp>
        <p:nvSpPr>
          <p:cNvPr id="21" name="Google Shape;1033;p12">
            <a:extLst>
              <a:ext uri="{FF2B5EF4-FFF2-40B4-BE49-F238E27FC236}">
                <a16:creationId xmlns:a16="http://schemas.microsoft.com/office/drawing/2014/main" id="{03EE2D88-C348-4BF5-4D06-9A265BC9F06D}"/>
              </a:ext>
            </a:extLst>
          </p:cNvPr>
          <p:cNvSpPr/>
          <p:nvPr/>
        </p:nvSpPr>
        <p:spPr>
          <a:xfrm>
            <a:off x="4442712" y="2703426"/>
            <a:ext cx="234167" cy="246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01</a:t>
            </a:r>
            <a:endParaRPr dirty="0"/>
          </a:p>
        </p:txBody>
      </p:sp>
      <p:sp>
        <p:nvSpPr>
          <p:cNvPr id="22" name="Google Shape;1034;p12">
            <a:extLst>
              <a:ext uri="{FF2B5EF4-FFF2-40B4-BE49-F238E27FC236}">
                <a16:creationId xmlns:a16="http://schemas.microsoft.com/office/drawing/2014/main" id="{AE68980E-13D9-F145-9E70-D37C877D7CE0}"/>
              </a:ext>
            </a:extLst>
          </p:cNvPr>
          <p:cNvSpPr txBox="1"/>
          <p:nvPr/>
        </p:nvSpPr>
        <p:spPr>
          <a:xfrm>
            <a:off x="5548497" y="2262433"/>
            <a:ext cx="3473135"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dirty="0">
                <a:solidFill>
                  <a:schemeClr val="lt1"/>
                </a:solidFill>
                <a:latin typeface="Calibri"/>
                <a:ea typeface="Calibri"/>
                <a:cs typeface="Calibri"/>
                <a:sym typeface="Calibri"/>
              </a:rPr>
              <a:t>Viele Branchen (z. B. Tourismus) sind durch stark schwankende Nachfrage im Jahresverlauf gekennzeichnet.</a:t>
            </a:r>
            <a:endParaRPr lang="en-US" sz="16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5263637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de-DE" dirty="0"/>
              <a:t>Grundstruktur der Liquiditätsplanung</a:t>
            </a:r>
            <a:endParaRPr lang="en-US" dirty="0"/>
          </a:p>
        </p:txBody>
      </p:sp>
      <p:sp>
        <p:nvSpPr>
          <p:cNvPr id="2" name="TextBox 4">
            <a:extLst>
              <a:ext uri="{FF2B5EF4-FFF2-40B4-BE49-F238E27FC236}">
                <a16:creationId xmlns:a16="http://schemas.microsoft.com/office/drawing/2014/main" id="{621B375B-8591-4ACB-AAC6-FB5BB15BB5B1}"/>
              </a:ext>
            </a:extLst>
          </p:cNvPr>
          <p:cNvSpPr txBox="1"/>
          <p:nvPr/>
        </p:nvSpPr>
        <p:spPr>
          <a:xfrm>
            <a:off x="338231" y="1720024"/>
            <a:ext cx="3414257" cy="3748719"/>
          </a:xfrm>
          <a:prstGeom prst="rect">
            <a:avLst/>
          </a:prstGeom>
          <a:noFill/>
        </p:spPr>
        <p:txBody>
          <a:bodyPr wrap="square">
            <a:spAutoFit/>
          </a:bodyPr>
          <a:lstStyle/>
          <a:p>
            <a:pPr marL="0" lvl="0" indent="0" algn="l" rtl="0">
              <a:lnSpc>
                <a:spcPct val="90000"/>
              </a:lnSpc>
              <a:spcBef>
                <a:spcPts val="0"/>
              </a:spcBef>
              <a:spcAft>
                <a:spcPts val="0"/>
              </a:spcAft>
              <a:buClr>
                <a:srgbClr val="79527B"/>
              </a:buClr>
              <a:buSzPct val="100000"/>
              <a:buNone/>
            </a:pPr>
            <a:r>
              <a:rPr lang="de-DE" sz="2400" dirty="0"/>
              <a:t>Ziel der Liquiditätsplanung ist es, sicherzustellen, dass das Unternehmen jederzeit seinen Zahlungsverpflichtungen nachkommen kann und kurzfristige Finanzierungsbedarfe frühzeitig erkannt werden.</a:t>
            </a:r>
            <a:endParaRPr lang="en-US" dirty="0"/>
          </a:p>
        </p:txBody>
      </p:sp>
      <p:graphicFrame>
        <p:nvGraphicFramePr>
          <p:cNvPr id="5" name="Google Shape;1131;p16">
            <a:extLst>
              <a:ext uri="{FF2B5EF4-FFF2-40B4-BE49-F238E27FC236}">
                <a16:creationId xmlns:a16="http://schemas.microsoft.com/office/drawing/2014/main" id="{A83AAC6D-EEFF-4C4E-B216-36E607977E65}"/>
              </a:ext>
            </a:extLst>
          </p:cNvPr>
          <p:cNvGraphicFramePr/>
          <p:nvPr>
            <p:extLst>
              <p:ext uri="{D42A27DB-BD31-4B8C-83A1-F6EECF244321}">
                <p14:modId xmlns:p14="http://schemas.microsoft.com/office/powerpoint/2010/main" val="1302036696"/>
              </p:ext>
            </p:extLst>
          </p:nvPr>
        </p:nvGraphicFramePr>
        <p:xfrm>
          <a:off x="3752489" y="1637401"/>
          <a:ext cx="8049550" cy="4073895"/>
        </p:xfrm>
        <a:graphic>
          <a:graphicData uri="http://schemas.openxmlformats.org/drawingml/2006/table">
            <a:tbl>
              <a:tblPr firstRow="1" bandRow="1">
                <a:noFill/>
              </a:tblPr>
              <a:tblGrid>
                <a:gridCol w="4024775">
                  <a:extLst>
                    <a:ext uri="{9D8B030D-6E8A-4147-A177-3AD203B41FA5}">
                      <a16:colId xmlns:a16="http://schemas.microsoft.com/office/drawing/2014/main" val="20000"/>
                    </a:ext>
                  </a:extLst>
                </a:gridCol>
                <a:gridCol w="4024775">
                  <a:extLst>
                    <a:ext uri="{9D8B030D-6E8A-4147-A177-3AD203B41FA5}">
                      <a16:colId xmlns:a16="http://schemas.microsoft.com/office/drawing/2014/main" val="20001"/>
                    </a:ext>
                  </a:extLst>
                </a:gridCol>
              </a:tblGrid>
              <a:tr h="510850">
                <a:tc gridSpan="2">
                  <a:txBody>
                    <a:bodyPr/>
                    <a:lstStyle/>
                    <a:p>
                      <a:pPr marL="0" marR="0" lvl="0" indent="0" algn="ctr" rtl="0">
                        <a:spcBef>
                          <a:spcPts val="0"/>
                        </a:spcBef>
                        <a:spcAft>
                          <a:spcPts val="0"/>
                        </a:spcAft>
                        <a:buNone/>
                      </a:pPr>
                      <a:r>
                        <a:rPr lang="de-DE" sz="2800" u="none" strike="noStrike" cap="none" dirty="0">
                          <a:solidFill>
                            <a:schemeClr val="bg1"/>
                          </a:solidFill>
                        </a:rPr>
                        <a:t>Grundstruktur</a:t>
                      </a:r>
                      <a:endParaRPr sz="2800" u="none" strike="noStrike" cap="none" dirty="0">
                        <a:solidFill>
                          <a:schemeClr val="bg1"/>
                        </a:solidFill>
                      </a:endParaRPr>
                    </a:p>
                  </a:txBody>
                  <a:tcPr marL="91450" marR="91450" marT="45725" marB="45725">
                    <a:solidFill>
                      <a:schemeClr val="tx1"/>
                    </a:solidFill>
                  </a:tcPr>
                </a:tc>
                <a:tc hMerge="1">
                  <a:txBody>
                    <a:bodyPr/>
                    <a:lstStyle/>
                    <a:p>
                      <a:endParaRPr lang="en-US"/>
                    </a:p>
                  </a:txBody>
                  <a:tcPr/>
                </a:tc>
                <a:extLst>
                  <a:ext uri="{0D108BD9-81ED-4DB2-BD59-A6C34878D82A}">
                    <a16:rowId xmlns:a16="http://schemas.microsoft.com/office/drawing/2014/main" val="10000"/>
                  </a:ext>
                </a:extLst>
              </a:tr>
              <a:tr h="721075">
                <a:tc>
                  <a:txBody>
                    <a:bodyPr/>
                    <a:lstStyle/>
                    <a:p>
                      <a:pPr marL="0" marR="0" lvl="0" indent="0" algn="ctr" rtl="0">
                        <a:spcBef>
                          <a:spcPts val="0"/>
                        </a:spcBef>
                        <a:spcAft>
                          <a:spcPts val="0"/>
                        </a:spcAft>
                        <a:buNone/>
                      </a:pPr>
                      <a:r>
                        <a:rPr lang="de-DE" sz="1800" b="1" u="none" strike="noStrike" cap="none" dirty="0">
                          <a:solidFill>
                            <a:schemeClr val="tx1"/>
                          </a:solidFill>
                        </a:rPr>
                        <a:t>Eingehende Zahlungen</a:t>
                      </a:r>
                      <a:endParaRPr sz="1800" b="1" dirty="0">
                        <a:solidFill>
                          <a:schemeClr val="tx1"/>
                        </a:solidFill>
                      </a:endParaRPr>
                    </a:p>
                  </a:txBody>
                  <a:tcPr marL="91450" marR="91450" marT="45725" marB="45725">
                    <a:lnR w="12700" cap="flat" cmpd="sng">
                      <a:solidFill>
                        <a:srgbClr val="595A59"/>
                      </a:solidFill>
                      <a:prstDash val="solid"/>
                      <a:round/>
                      <a:headEnd type="none" w="sm" len="sm"/>
                      <a:tailEnd type="none" w="sm" len="sm"/>
                    </a:lnR>
                    <a:solidFill>
                      <a:schemeClr val="lt1"/>
                    </a:solidFill>
                  </a:tcPr>
                </a:tc>
                <a:tc>
                  <a:txBody>
                    <a:bodyPr/>
                    <a:lstStyle/>
                    <a:p>
                      <a:pPr marL="0" marR="0" lvl="0" indent="0" algn="ctr" rtl="0">
                        <a:spcBef>
                          <a:spcPts val="0"/>
                        </a:spcBef>
                        <a:spcAft>
                          <a:spcPts val="0"/>
                        </a:spcAft>
                        <a:buNone/>
                      </a:pPr>
                      <a:r>
                        <a:rPr lang="de-DE" sz="1800" b="1" dirty="0">
                          <a:solidFill>
                            <a:schemeClr val="tx1"/>
                          </a:solidFill>
                        </a:rPr>
                        <a:t>Ausgehende Zahlungen</a:t>
                      </a:r>
                      <a:endParaRPr sz="1800" b="1" dirty="0">
                        <a:solidFill>
                          <a:schemeClr val="tx1"/>
                        </a:solidFill>
                      </a:endParaRPr>
                    </a:p>
                  </a:txBody>
                  <a:tcPr marL="91450" marR="91450" marT="45725" marB="45725">
                    <a:lnL w="12700" cap="flat" cmpd="sng">
                      <a:solidFill>
                        <a:srgbClr val="595A59"/>
                      </a:solidFill>
                      <a:prstDash val="solid"/>
                      <a:round/>
                      <a:headEnd type="none" w="sm" len="sm"/>
                      <a:tailEnd type="none" w="sm" len="sm"/>
                    </a:lnL>
                    <a:solidFill>
                      <a:schemeClr val="lt1"/>
                    </a:solidFill>
                  </a:tcPr>
                </a:tc>
                <a:extLst>
                  <a:ext uri="{0D108BD9-81ED-4DB2-BD59-A6C34878D82A}">
                    <a16:rowId xmlns:a16="http://schemas.microsoft.com/office/drawing/2014/main" val="10001"/>
                  </a:ext>
                </a:extLst>
              </a:tr>
              <a:tr h="1021675">
                <a:tc>
                  <a:txBody>
                    <a:bodyPr/>
                    <a:lstStyle/>
                    <a:p>
                      <a:pPr marL="0" marR="0" lvl="0" indent="0" algn="l" rtl="0">
                        <a:spcBef>
                          <a:spcPts val="0"/>
                        </a:spcBef>
                        <a:spcAft>
                          <a:spcPts val="0"/>
                        </a:spcAft>
                        <a:buClr>
                          <a:srgbClr val="595A59"/>
                        </a:buClr>
                        <a:buSzPts val="1800"/>
                        <a:buFont typeface="Calibri"/>
                        <a:buNone/>
                      </a:pPr>
                      <a:r>
                        <a:rPr lang="de-DE" sz="1800" dirty="0">
                          <a:solidFill>
                            <a:srgbClr val="595A59"/>
                          </a:solidFill>
                        </a:rPr>
                        <a:t>+ Einnahmen aus Verkäufen / Dienstleistungen</a:t>
                      </a:r>
                      <a:endParaRPr dirty="0"/>
                    </a:p>
                    <a:p>
                      <a:pPr marL="0" marR="0" lvl="0" indent="0" algn="l" rtl="0">
                        <a:spcBef>
                          <a:spcPts val="0"/>
                        </a:spcBef>
                        <a:spcAft>
                          <a:spcPts val="0"/>
                        </a:spcAft>
                        <a:buClr>
                          <a:srgbClr val="595A59"/>
                        </a:buClr>
                        <a:buSzPts val="1800"/>
                        <a:buFont typeface="Calibri"/>
                        <a:buNone/>
                      </a:pPr>
                      <a:r>
                        <a:rPr lang="de-DE" sz="1800" dirty="0">
                          <a:solidFill>
                            <a:srgbClr val="595A59"/>
                          </a:solidFill>
                        </a:rPr>
                        <a:t>+ Zahlungseingänge von Kund*innen (Forderungen)</a:t>
                      </a:r>
                      <a:endParaRPr dirty="0"/>
                    </a:p>
                    <a:p>
                      <a:pPr marL="0" marR="0" lvl="0" indent="0" algn="l" rtl="0">
                        <a:spcBef>
                          <a:spcPts val="0"/>
                        </a:spcBef>
                        <a:spcAft>
                          <a:spcPts val="0"/>
                        </a:spcAft>
                        <a:buClr>
                          <a:srgbClr val="595A59"/>
                        </a:buClr>
                        <a:buSzPts val="1800"/>
                        <a:buFont typeface="Calibri"/>
                        <a:buNone/>
                      </a:pPr>
                      <a:r>
                        <a:rPr lang="de-DE" sz="1800" dirty="0">
                          <a:solidFill>
                            <a:srgbClr val="595A59"/>
                          </a:solidFill>
                        </a:rPr>
                        <a:t>+ Sonstige Geldeingänge (z. B. Zinserträge, Kapitalzuflüsse)</a:t>
                      </a:r>
                      <a:endParaRPr sz="1800" dirty="0">
                        <a:solidFill>
                          <a:srgbClr val="595A59"/>
                        </a:solidFill>
                      </a:endParaRPr>
                    </a:p>
                  </a:txBody>
                  <a:tcPr marL="91450" marR="91450" marT="45725" marB="45725">
                    <a:lnR w="12700" cap="flat" cmpd="sng">
                      <a:solidFill>
                        <a:srgbClr val="595A59"/>
                      </a:solidFill>
                      <a:prstDash val="solid"/>
                      <a:round/>
                      <a:headEnd type="none" w="sm" len="sm"/>
                      <a:tailEnd type="none" w="sm" len="sm"/>
                    </a:lnR>
                    <a:solidFill>
                      <a:schemeClr val="lt1"/>
                    </a:solidFill>
                  </a:tcPr>
                </a:tc>
                <a:tc>
                  <a:txBody>
                    <a:bodyPr/>
                    <a:lstStyle/>
                    <a:p>
                      <a:pPr marL="285750" marR="0" lvl="0" indent="-285750" algn="l" rtl="0">
                        <a:spcBef>
                          <a:spcPts val="0"/>
                        </a:spcBef>
                        <a:spcAft>
                          <a:spcPts val="0"/>
                        </a:spcAft>
                        <a:buClr>
                          <a:srgbClr val="595A59"/>
                        </a:buClr>
                        <a:buSzPts val="1800"/>
                        <a:buFont typeface="Calibri"/>
                        <a:buChar char="-"/>
                      </a:pPr>
                      <a:r>
                        <a:rPr lang="de-DE" sz="1800" dirty="0">
                          <a:solidFill>
                            <a:srgbClr val="595A59"/>
                          </a:solidFill>
                        </a:rPr>
                        <a:t>Kosten für Waren &amp; Materialien</a:t>
                      </a:r>
                    </a:p>
                    <a:p>
                      <a:pPr marL="285750" marR="0" lvl="0" indent="-285750" algn="l" rtl="0">
                        <a:spcBef>
                          <a:spcPts val="0"/>
                        </a:spcBef>
                        <a:spcAft>
                          <a:spcPts val="0"/>
                        </a:spcAft>
                        <a:buClr>
                          <a:srgbClr val="595A59"/>
                        </a:buClr>
                        <a:buSzPts val="1800"/>
                        <a:buFont typeface="Calibri"/>
                        <a:buChar char="-"/>
                      </a:pPr>
                      <a:r>
                        <a:rPr lang="de-DE" sz="1800" kern="1200" dirty="0">
                          <a:solidFill>
                            <a:srgbClr val="595A59"/>
                          </a:solidFill>
                          <a:latin typeface="+mn-lt"/>
                          <a:ea typeface="+mn-ea"/>
                          <a:cs typeface="+mn-cs"/>
                        </a:rPr>
                        <a:t>Löhne, Gehälter, Sozialleistungen</a:t>
                      </a:r>
                    </a:p>
                    <a:p>
                      <a:pPr marL="285750" marR="0" lvl="0" indent="-285750" algn="l" rtl="0">
                        <a:spcBef>
                          <a:spcPts val="0"/>
                        </a:spcBef>
                        <a:spcAft>
                          <a:spcPts val="0"/>
                        </a:spcAft>
                        <a:buClr>
                          <a:srgbClr val="595A59"/>
                        </a:buClr>
                        <a:buSzPts val="1800"/>
                        <a:buFont typeface="Calibri"/>
                        <a:buChar char="-"/>
                      </a:pPr>
                      <a:r>
                        <a:rPr lang="de-DE" sz="1800" kern="1200" dirty="0">
                          <a:solidFill>
                            <a:srgbClr val="595A59"/>
                          </a:solidFill>
                          <a:latin typeface="+mn-lt"/>
                          <a:ea typeface="+mn-ea"/>
                          <a:cs typeface="+mn-cs"/>
                        </a:rPr>
                        <a:t>Werbung &amp; Marketing</a:t>
                      </a:r>
                    </a:p>
                    <a:p>
                      <a:pPr marL="285750" marR="0" lvl="0" indent="-285750" algn="l" rtl="0">
                        <a:spcBef>
                          <a:spcPts val="0"/>
                        </a:spcBef>
                        <a:spcAft>
                          <a:spcPts val="0"/>
                        </a:spcAft>
                        <a:buClr>
                          <a:srgbClr val="595A59"/>
                        </a:buClr>
                        <a:buSzPts val="1800"/>
                        <a:buFont typeface="Calibri"/>
                        <a:buChar char="-"/>
                      </a:pPr>
                      <a:r>
                        <a:rPr lang="de-DE" sz="1800" kern="1200" dirty="0">
                          <a:solidFill>
                            <a:srgbClr val="595A59"/>
                          </a:solidFill>
                          <a:latin typeface="+mn-lt"/>
                          <a:ea typeface="+mn-ea"/>
                          <a:cs typeface="+mn-cs"/>
                        </a:rPr>
                        <a:t>Steuern (z. B. Umsatzsteuer)</a:t>
                      </a:r>
                    </a:p>
                    <a:p>
                      <a:pPr marL="285750" marR="0" lvl="0" indent="-285750" algn="l" rtl="0">
                        <a:spcBef>
                          <a:spcPts val="0"/>
                        </a:spcBef>
                        <a:spcAft>
                          <a:spcPts val="0"/>
                        </a:spcAft>
                        <a:buClr>
                          <a:srgbClr val="595A59"/>
                        </a:buClr>
                        <a:buSzPts val="1800"/>
                        <a:buFont typeface="Calibri"/>
                        <a:buChar char="-"/>
                      </a:pPr>
                      <a:r>
                        <a:rPr lang="de-DE" sz="1800" kern="1200" dirty="0">
                          <a:solidFill>
                            <a:srgbClr val="595A59"/>
                          </a:solidFill>
                          <a:latin typeface="+mn-lt"/>
                          <a:ea typeface="+mn-ea"/>
                          <a:cs typeface="+mn-cs"/>
                        </a:rPr>
                        <a:t>Zinszahlungen &amp; Tilgungen</a:t>
                      </a:r>
                    </a:p>
                    <a:p>
                      <a:pPr marL="285750" marR="0" lvl="0" indent="-285750" algn="l" rtl="0">
                        <a:spcBef>
                          <a:spcPts val="0"/>
                        </a:spcBef>
                        <a:spcAft>
                          <a:spcPts val="0"/>
                        </a:spcAft>
                        <a:buClr>
                          <a:srgbClr val="595A59"/>
                        </a:buClr>
                        <a:buSzPts val="1800"/>
                        <a:buFont typeface="Calibri"/>
                        <a:buChar char="-"/>
                      </a:pPr>
                      <a:r>
                        <a:rPr lang="de-DE" sz="1800" kern="1200" dirty="0">
                          <a:solidFill>
                            <a:srgbClr val="595A59"/>
                          </a:solidFill>
                          <a:latin typeface="+mn-lt"/>
                          <a:ea typeface="+mn-ea"/>
                          <a:cs typeface="+mn-cs"/>
                        </a:rPr>
                        <a:t>Versicherungen</a:t>
                      </a:r>
                    </a:p>
                    <a:p>
                      <a:pPr marL="285750" marR="0" lvl="0" indent="-285750" algn="l" rtl="0">
                        <a:spcBef>
                          <a:spcPts val="0"/>
                        </a:spcBef>
                        <a:spcAft>
                          <a:spcPts val="0"/>
                        </a:spcAft>
                        <a:buClr>
                          <a:srgbClr val="595A59"/>
                        </a:buClr>
                        <a:buSzPts val="1800"/>
                        <a:buFont typeface="Calibri"/>
                        <a:buChar char="-"/>
                      </a:pPr>
                      <a:r>
                        <a:rPr lang="de-DE" sz="1800" kern="1200" dirty="0">
                          <a:solidFill>
                            <a:srgbClr val="595A59"/>
                          </a:solidFill>
                          <a:latin typeface="+mn-lt"/>
                          <a:ea typeface="+mn-ea"/>
                          <a:cs typeface="+mn-cs"/>
                        </a:rPr>
                        <a:t>Verwaltungskosten &amp; Miete</a:t>
                      </a:r>
                    </a:p>
                    <a:p>
                      <a:pPr marL="285750" marR="0" lvl="0" indent="-285750" algn="l" rtl="0">
                        <a:spcBef>
                          <a:spcPts val="0"/>
                        </a:spcBef>
                        <a:spcAft>
                          <a:spcPts val="0"/>
                        </a:spcAft>
                        <a:buClr>
                          <a:srgbClr val="595A59"/>
                        </a:buClr>
                        <a:buSzPts val="1800"/>
                        <a:buFont typeface="Calibri"/>
                        <a:buChar char="-"/>
                      </a:pPr>
                      <a:r>
                        <a:rPr lang="de-DE" sz="1800" kern="1200" dirty="0">
                          <a:solidFill>
                            <a:srgbClr val="595A59"/>
                          </a:solidFill>
                          <a:latin typeface="+mn-lt"/>
                          <a:ea typeface="+mn-ea"/>
                          <a:cs typeface="+mn-cs"/>
                        </a:rPr>
                        <a:t>Sonstige betriebliche Ausgaben (z. B. Strom, Wasser)</a:t>
                      </a:r>
                    </a:p>
                    <a:p>
                      <a:pPr marL="285750" marR="0" lvl="0" indent="-285750" algn="l" rtl="0">
                        <a:spcBef>
                          <a:spcPts val="0"/>
                        </a:spcBef>
                        <a:spcAft>
                          <a:spcPts val="0"/>
                        </a:spcAft>
                        <a:buClr>
                          <a:srgbClr val="595A59"/>
                        </a:buClr>
                        <a:buSzPts val="1800"/>
                        <a:buFont typeface="Calibri"/>
                        <a:buChar char="-"/>
                      </a:pPr>
                      <a:endParaRPr dirty="0"/>
                    </a:p>
                  </a:txBody>
                  <a:tcPr marL="91450" marR="91450" marT="45725" marB="45725">
                    <a:lnL w="12700" cap="flat" cmpd="sng">
                      <a:solidFill>
                        <a:srgbClr val="595A59"/>
                      </a:solidFill>
                      <a:prstDash val="solid"/>
                      <a:round/>
                      <a:headEnd type="none" w="sm" len="sm"/>
                      <a:tailEnd type="none" w="sm" len="sm"/>
                    </a:lnL>
                    <a:solidFill>
                      <a:schemeClr val="lt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386592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de-DE" dirty="0"/>
              <a:t>Grundstruktur der Liquiditätsplanung (Teil 2)</a:t>
            </a:r>
            <a:endParaRPr lang="en-US" dirty="0"/>
          </a:p>
        </p:txBody>
      </p:sp>
      <p:sp>
        <p:nvSpPr>
          <p:cNvPr id="2" name="TextBox 4">
            <a:extLst>
              <a:ext uri="{FF2B5EF4-FFF2-40B4-BE49-F238E27FC236}">
                <a16:creationId xmlns:a16="http://schemas.microsoft.com/office/drawing/2014/main" id="{621B375B-8591-4ACB-AAC6-FB5BB15BB5B1}"/>
              </a:ext>
            </a:extLst>
          </p:cNvPr>
          <p:cNvSpPr txBox="1"/>
          <p:nvPr/>
        </p:nvSpPr>
        <p:spPr>
          <a:xfrm>
            <a:off x="431800" y="1467642"/>
            <a:ext cx="3320685" cy="1338828"/>
          </a:xfrm>
          <a:prstGeom prst="rect">
            <a:avLst/>
          </a:prstGeom>
          <a:noFill/>
        </p:spPr>
        <p:txBody>
          <a:bodyPr wrap="square">
            <a:spAutoFit/>
          </a:bodyPr>
          <a:lstStyle/>
          <a:p>
            <a:pPr marL="0" lvl="0" indent="0" algn="l" rtl="0">
              <a:lnSpc>
                <a:spcPct val="90000"/>
              </a:lnSpc>
              <a:spcBef>
                <a:spcPts val="0"/>
              </a:spcBef>
              <a:spcAft>
                <a:spcPts val="0"/>
              </a:spcAft>
              <a:buClr>
                <a:srgbClr val="79527B"/>
              </a:buClr>
              <a:buSzPct val="100000"/>
              <a:buNone/>
            </a:pPr>
            <a:r>
              <a:rPr lang="en-US" sz="2400" dirty="0">
                <a:solidFill>
                  <a:srgbClr val="595959"/>
                </a:solidFill>
              </a:rPr>
              <a:t>Die </a:t>
            </a:r>
            <a:r>
              <a:rPr lang="en-US" sz="2400" dirty="0" err="1">
                <a:solidFill>
                  <a:srgbClr val="595959"/>
                </a:solidFill>
              </a:rPr>
              <a:t>Liquiditätsplanung</a:t>
            </a:r>
            <a:r>
              <a:rPr lang="en-US" sz="2400" dirty="0">
                <a:solidFill>
                  <a:srgbClr val="595959"/>
                </a:solidFill>
              </a:rPr>
              <a:t> </a:t>
            </a:r>
            <a:r>
              <a:rPr lang="en-US" sz="2400" dirty="0" err="1">
                <a:solidFill>
                  <a:srgbClr val="595959"/>
                </a:solidFill>
              </a:rPr>
              <a:t>umfasst</a:t>
            </a:r>
            <a:r>
              <a:rPr lang="en-US" sz="2400" dirty="0">
                <a:solidFill>
                  <a:srgbClr val="595959"/>
                </a:solidFill>
              </a:rPr>
              <a:t> </a:t>
            </a:r>
            <a:r>
              <a:rPr lang="en-US" sz="2400" dirty="0" err="1">
                <a:solidFill>
                  <a:srgbClr val="595959"/>
                </a:solidFill>
              </a:rPr>
              <a:t>nebenstehende</a:t>
            </a:r>
            <a:r>
              <a:rPr lang="en-US" sz="2400" dirty="0">
                <a:solidFill>
                  <a:srgbClr val="595959"/>
                </a:solidFill>
              </a:rPr>
              <a:t> </a:t>
            </a:r>
            <a:r>
              <a:rPr lang="en-US" sz="2400" dirty="0" err="1">
                <a:solidFill>
                  <a:srgbClr val="595959"/>
                </a:solidFill>
              </a:rPr>
              <a:t>Teilpläne</a:t>
            </a:r>
            <a:r>
              <a:rPr lang="en-US" sz="2400" dirty="0">
                <a:solidFill>
                  <a:srgbClr val="595959"/>
                </a:solidFill>
              </a:rPr>
              <a:t>: </a:t>
            </a:r>
          </a:p>
          <a:p>
            <a:pPr marL="0" lvl="0" indent="0" algn="l" rtl="0">
              <a:lnSpc>
                <a:spcPct val="90000"/>
              </a:lnSpc>
              <a:spcBef>
                <a:spcPts val="0"/>
              </a:spcBef>
              <a:spcAft>
                <a:spcPts val="0"/>
              </a:spcAft>
              <a:buClr>
                <a:srgbClr val="79527B"/>
              </a:buClr>
              <a:buSzPct val="100000"/>
              <a:buNone/>
            </a:pPr>
            <a:endParaRPr lang="en-US" dirty="0"/>
          </a:p>
        </p:txBody>
      </p:sp>
      <p:sp>
        <p:nvSpPr>
          <p:cNvPr id="3" name="Google Shape;1137;p17">
            <a:extLst>
              <a:ext uri="{FF2B5EF4-FFF2-40B4-BE49-F238E27FC236}">
                <a16:creationId xmlns:a16="http://schemas.microsoft.com/office/drawing/2014/main" id="{BFE35B79-B6DB-D60E-99D6-B62BA27535EA}"/>
              </a:ext>
            </a:extLst>
          </p:cNvPr>
          <p:cNvSpPr txBox="1">
            <a:spLocks/>
          </p:cNvSpPr>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595A59"/>
              </a:buClr>
              <a:buSzPts val="1800"/>
              <a:buFont typeface="Arial" panose="020B0604020202020204" pitchFamily="34" charset="0"/>
              <a:buNone/>
            </a:pPr>
            <a:endParaRPr lang="en-US" dirty="0"/>
          </a:p>
          <a:p>
            <a:pPr marL="0" indent="0">
              <a:buClr>
                <a:srgbClr val="595A59"/>
              </a:buClr>
              <a:buSzPts val="1800"/>
              <a:buFont typeface="Arial" panose="020B0604020202020204" pitchFamily="34" charset="0"/>
              <a:buNone/>
            </a:pPr>
            <a:endParaRPr lang="en-US" dirty="0"/>
          </a:p>
          <a:p>
            <a:pPr marL="0" indent="0">
              <a:buClr>
                <a:srgbClr val="595A59"/>
              </a:buClr>
              <a:buSzPts val="1800"/>
              <a:buFont typeface="Arial" panose="020B0604020202020204" pitchFamily="34" charset="0"/>
              <a:buNone/>
            </a:pPr>
            <a:r>
              <a:rPr lang="en-US" dirty="0" err="1">
                <a:solidFill>
                  <a:srgbClr val="595959"/>
                </a:solidFill>
              </a:rPr>
              <a:t>Liquiditätsstatus</a:t>
            </a:r>
            <a:endParaRPr lang="en-US" dirty="0">
              <a:solidFill>
                <a:srgbClr val="595959"/>
              </a:solidFill>
            </a:endParaRPr>
          </a:p>
          <a:p>
            <a:pPr marL="0" indent="0">
              <a:buClr>
                <a:srgbClr val="595A59"/>
              </a:buClr>
              <a:buSzPts val="1400"/>
              <a:buFont typeface="Arial" panose="020B0604020202020204" pitchFamily="34" charset="0"/>
              <a:buNone/>
            </a:pPr>
            <a:r>
              <a:rPr lang="en-US" sz="1600" dirty="0">
                <a:solidFill>
                  <a:srgbClr val="595959"/>
                </a:solidFill>
              </a:rPr>
              <a:t> + </a:t>
            </a:r>
            <a:r>
              <a:rPr lang="en-US" sz="1600" b="1" dirty="0">
                <a:solidFill>
                  <a:srgbClr val="595959"/>
                </a:solidFill>
              </a:rPr>
              <a:t>Cashflow </a:t>
            </a:r>
            <a:r>
              <a:rPr lang="en-US" sz="1600" b="1" dirty="0" err="1">
                <a:solidFill>
                  <a:srgbClr val="595959"/>
                </a:solidFill>
              </a:rPr>
              <a:t>aus</a:t>
            </a:r>
            <a:r>
              <a:rPr lang="en-US" sz="1600" b="1" dirty="0">
                <a:solidFill>
                  <a:srgbClr val="595959"/>
                </a:solidFill>
              </a:rPr>
              <a:t> operative </a:t>
            </a:r>
            <a:r>
              <a:rPr lang="en-US" sz="1600" b="1" dirty="0" err="1">
                <a:solidFill>
                  <a:srgbClr val="595959"/>
                </a:solidFill>
              </a:rPr>
              <a:t>Aktivitäten</a:t>
            </a:r>
            <a:br>
              <a:rPr lang="en-US" sz="1400" b="1" dirty="0">
                <a:solidFill>
                  <a:srgbClr val="595959"/>
                </a:solidFill>
              </a:rPr>
            </a:br>
            <a:endParaRPr lang="en-US" sz="1400" b="1" dirty="0">
              <a:solidFill>
                <a:srgbClr val="595959"/>
              </a:solidFill>
            </a:endParaRPr>
          </a:p>
          <a:p>
            <a:pPr marL="0" indent="0">
              <a:buClr>
                <a:srgbClr val="595A59"/>
              </a:buClr>
              <a:buSzPts val="1400"/>
              <a:buFont typeface="Arial" panose="020B0604020202020204" pitchFamily="34" charset="0"/>
              <a:buNone/>
            </a:pPr>
            <a:r>
              <a:rPr lang="en-US" sz="1600" b="1" dirty="0">
                <a:solidFill>
                  <a:srgbClr val="595959"/>
                </a:solidFill>
              </a:rPr>
              <a:t>+ Cashflow </a:t>
            </a:r>
            <a:r>
              <a:rPr lang="en-US" sz="1600" b="1" dirty="0" err="1">
                <a:solidFill>
                  <a:srgbClr val="595959"/>
                </a:solidFill>
              </a:rPr>
              <a:t>aus</a:t>
            </a:r>
            <a:r>
              <a:rPr lang="en-US" sz="1600" b="1" dirty="0">
                <a:solidFill>
                  <a:srgbClr val="595959"/>
                </a:solidFill>
              </a:rPr>
              <a:t> </a:t>
            </a:r>
            <a:r>
              <a:rPr lang="en-US" sz="1600" b="1" dirty="0" err="1">
                <a:solidFill>
                  <a:srgbClr val="595959"/>
                </a:solidFill>
              </a:rPr>
              <a:t>Investitionen</a:t>
            </a:r>
            <a:endParaRPr lang="en-US" sz="3200" b="1" dirty="0">
              <a:solidFill>
                <a:srgbClr val="595959"/>
              </a:solidFill>
            </a:endParaRPr>
          </a:p>
          <a:p>
            <a:pPr marL="0" indent="0">
              <a:buClr>
                <a:srgbClr val="595A59"/>
              </a:buClr>
              <a:buSzPts val="1400"/>
              <a:buFont typeface="Arial" panose="020B0604020202020204" pitchFamily="34" charset="0"/>
              <a:buNone/>
            </a:pPr>
            <a:br>
              <a:rPr lang="en-US" sz="1400" b="1" dirty="0">
                <a:solidFill>
                  <a:srgbClr val="595959"/>
                </a:solidFill>
              </a:rPr>
            </a:br>
            <a:r>
              <a:rPr lang="en-US" sz="1600" b="1" dirty="0">
                <a:solidFill>
                  <a:srgbClr val="595959"/>
                </a:solidFill>
              </a:rPr>
              <a:t>+ Cashflow </a:t>
            </a:r>
            <a:r>
              <a:rPr lang="en-US" sz="1600" b="1" dirty="0" err="1">
                <a:solidFill>
                  <a:srgbClr val="595959"/>
                </a:solidFill>
              </a:rPr>
              <a:t>aus</a:t>
            </a:r>
            <a:r>
              <a:rPr lang="en-US" sz="1600" b="1" dirty="0">
                <a:solidFill>
                  <a:srgbClr val="595959"/>
                </a:solidFill>
              </a:rPr>
              <a:t> </a:t>
            </a:r>
            <a:r>
              <a:rPr lang="en-US" sz="1600" b="1" dirty="0" err="1">
                <a:solidFill>
                  <a:srgbClr val="595959"/>
                </a:solidFill>
              </a:rPr>
              <a:t>Finanzierung</a:t>
            </a:r>
            <a:endParaRPr lang="en-US" sz="1600" b="1" dirty="0">
              <a:solidFill>
                <a:srgbClr val="595959"/>
              </a:solidFill>
            </a:endParaRPr>
          </a:p>
          <a:p>
            <a:pPr marL="0" indent="0">
              <a:buClr>
                <a:srgbClr val="595A59"/>
              </a:buClr>
              <a:buSzPts val="1400"/>
              <a:buFont typeface="Arial" panose="020B0604020202020204" pitchFamily="34" charset="0"/>
              <a:buNone/>
            </a:pPr>
            <a:endParaRPr lang="en-US" sz="1400" b="1" dirty="0">
              <a:solidFill>
                <a:srgbClr val="79527B"/>
              </a:solidFill>
            </a:endParaRPr>
          </a:p>
          <a:p>
            <a:pPr marL="0" indent="0">
              <a:buClr>
                <a:srgbClr val="79527B"/>
              </a:buClr>
              <a:buSzPts val="1400"/>
              <a:buFont typeface="Arial" panose="020B0604020202020204" pitchFamily="34" charset="0"/>
              <a:buNone/>
            </a:pPr>
            <a:r>
              <a:rPr lang="en-US" sz="1600" b="1" dirty="0">
                <a:solidFill>
                  <a:schemeClr val="accent5">
                    <a:lumMod val="50000"/>
                  </a:schemeClr>
                </a:solidFill>
              </a:rPr>
              <a:t>= </a:t>
            </a:r>
            <a:r>
              <a:rPr lang="en-US" sz="1600" b="1" dirty="0" err="1">
                <a:solidFill>
                  <a:schemeClr val="accent5">
                    <a:lumMod val="50000"/>
                  </a:schemeClr>
                </a:solidFill>
              </a:rPr>
              <a:t>Veränderung</a:t>
            </a:r>
            <a:r>
              <a:rPr lang="en-US" sz="1600" b="1" dirty="0">
                <a:solidFill>
                  <a:schemeClr val="accent5">
                    <a:lumMod val="50000"/>
                  </a:schemeClr>
                </a:solidFill>
              </a:rPr>
              <a:t> der </a:t>
            </a:r>
            <a:r>
              <a:rPr lang="en-US" sz="1600" b="1" dirty="0" err="1">
                <a:solidFill>
                  <a:schemeClr val="accent5">
                    <a:lumMod val="50000"/>
                  </a:schemeClr>
                </a:solidFill>
              </a:rPr>
              <a:t>liquidten</a:t>
            </a:r>
            <a:r>
              <a:rPr lang="en-US" sz="1600" b="1" dirty="0">
                <a:solidFill>
                  <a:schemeClr val="accent5">
                    <a:lumMod val="50000"/>
                  </a:schemeClr>
                </a:solidFill>
              </a:rPr>
              <a:t> Mittel</a:t>
            </a:r>
          </a:p>
        </p:txBody>
      </p:sp>
      <p:sp>
        <p:nvSpPr>
          <p:cNvPr id="4" name="Google Shape;1142;p17">
            <a:extLst>
              <a:ext uri="{FF2B5EF4-FFF2-40B4-BE49-F238E27FC236}">
                <a16:creationId xmlns:a16="http://schemas.microsoft.com/office/drawing/2014/main" id="{F29526C7-E0A5-4349-A8AC-EFBD5983E1D8}"/>
              </a:ext>
            </a:extLst>
          </p:cNvPr>
          <p:cNvSpPr/>
          <p:nvPr/>
        </p:nvSpPr>
        <p:spPr>
          <a:xfrm>
            <a:off x="7437120" y="3146306"/>
            <a:ext cx="4323075" cy="522755"/>
          </a:xfrm>
          <a:prstGeom prst="rect">
            <a:avLst/>
          </a:prstGeom>
          <a:solidFill>
            <a:schemeClr val="accent5">
              <a:lumMod val="60000"/>
              <a:lumOff val="4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b="1" dirty="0">
                <a:solidFill>
                  <a:srgbClr val="595959"/>
                </a:solidFill>
                <a:latin typeface="Calibri"/>
                <a:ea typeface="Calibri"/>
                <a:cs typeface="Calibri"/>
                <a:sym typeface="Calibri"/>
              </a:rPr>
              <a:t>Ein- und Auszahlungen aus dem operativen Geschäftsbetrieb</a:t>
            </a:r>
            <a:endParaRPr sz="1600" b="1" dirty="0">
              <a:solidFill>
                <a:srgbClr val="595959"/>
              </a:solidFill>
              <a:latin typeface="Calibri"/>
              <a:ea typeface="Calibri"/>
              <a:cs typeface="Calibri"/>
              <a:sym typeface="Calibri"/>
            </a:endParaRPr>
          </a:p>
        </p:txBody>
      </p:sp>
      <p:sp>
        <p:nvSpPr>
          <p:cNvPr id="6" name="Google Shape;1143;p17">
            <a:extLst>
              <a:ext uri="{FF2B5EF4-FFF2-40B4-BE49-F238E27FC236}">
                <a16:creationId xmlns:a16="http://schemas.microsoft.com/office/drawing/2014/main" id="{6DB6C415-DDAD-29F3-7842-4ABCA5842C6D}"/>
              </a:ext>
            </a:extLst>
          </p:cNvPr>
          <p:cNvSpPr/>
          <p:nvPr/>
        </p:nvSpPr>
        <p:spPr>
          <a:xfrm>
            <a:off x="7437119" y="3765688"/>
            <a:ext cx="4323079" cy="365760"/>
          </a:xfrm>
          <a:prstGeom prst="rect">
            <a:avLst/>
          </a:prstGeom>
          <a:solidFill>
            <a:schemeClr val="accent5">
              <a:lumMod val="60000"/>
              <a:lumOff val="4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b="1" dirty="0">
                <a:solidFill>
                  <a:srgbClr val="595959"/>
                </a:solidFill>
                <a:latin typeface="Calibri"/>
                <a:ea typeface="Calibri"/>
                <a:cs typeface="Calibri"/>
                <a:sym typeface="Calibri"/>
              </a:rPr>
              <a:t>Saldo aus Investitionen und Desinvestitionen</a:t>
            </a:r>
            <a:endParaRPr sz="2000" b="1" dirty="0">
              <a:solidFill>
                <a:srgbClr val="595959"/>
              </a:solidFill>
            </a:endParaRPr>
          </a:p>
        </p:txBody>
      </p:sp>
      <p:sp>
        <p:nvSpPr>
          <p:cNvPr id="7" name="Google Shape;1144;p17">
            <a:extLst>
              <a:ext uri="{FF2B5EF4-FFF2-40B4-BE49-F238E27FC236}">
                <a16:creationId xmlns:a16="http://schemas.microsoft.com/office/drawing/2014/main" id="{21B76794-C74E-E74D-CA38-EC58AA50947A}"/>
              </a:ext>
            </a:extLst>
          </p:cNvPr>
          <p:cNvSpPr/>
          <p:nvPr/>
        </p:nvSpPr>
        <p:spPr>
          <a:xfrm>
            <a:off x="7437118" y="4212312"/>
            <a:ext cx="4323079" cy="365760"/>
          </a:xfrm>
          <a:prstGeom prst="rect">
            <a:avLst/>
          </a:prstGeom>
          <a:solidFill>
            <a:schemeClr val="accent5">
              <a:lumMod val="60000"/>
              <a:lumOff val="4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b="1" dirty="0">
                <a:solidFill>
                  <a:srgbClr val="595959"/>
                </a:solidFill>
                <a:latin typeface="Calibri"/>
                <a:ea typeface="Calibri"/>
                <a:cs typeface="Calibri"/>
                <a:sym typeface="Calibri"/>
              </a:rPr>
              <a:t>Saldo aus Ein- und Auszahlungen aus Finanzierungen</a:t>
            </a:r>
            <a:endParaRPr sz="1600" b="1" dirty="0">
              <a:solidFill>
                <a:srgbClr val="595959"/>
              </a:solidFill>
              <a:latin typeface="Calibri"/>
              <a:ea typeface="Calibri"/>
              <a:cs typeface="Calibri"/>
              <a:sym typeface="Calibri"/>
            </a:endParaRPr>
          </a:p>
        </p:txBody>
      </p:sp>
      <p:sp>
        <p:nvSpPr>
          <p:cNvPr id="8" name="Google Shape;1145;p17">
            <a:extLst>
              <a:ext uri="{FF2B5EF4-FFF2-40B4-BE49-F238E27FC236}">
                <a16:creationId xmlns:a16="http://schemas.microsoft.com/office/drawing/2014/main" id="{8D10C841-EF5B-74F3-6336-16B7D0443DC3}"/>
              </a:ext>
            </a:extLst>
          </p:cNvPr>
          <p:cNvSpPr/>
          <p:nvPr/>
        </p:nvSpPr>
        <p:spPr>
          <a:xfrm>
            <a:off x="7437117" y="4915031"/>
            <a:ext cx="4323079" cy="365760"/>
          </a:xfrm>
          <a:prstGeom prst="rect">
            <a:avLst/>
          </a:prstGeom>
          <a:solidFill>
            <a:schemeClr val="accent5">
              <a:lumMod val="5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Finanzielle Ressourcen = Summe aller Salden</a:t>
            </a:r>
            <a:endParaRPr sz="1600" b="1" dirty="0">
              <a:solidFill>
                <a:schemeClr val="lt1"/>
              </a:solidFill>
              <a:latin typeface="Calibri"/>
              <a:ea typeface="Calibri"/>
              <a:cs typeface="Calibri"/>
              <a:sym typeface="Calibri"/>
            </a:endParaRPr>
          </a:p>
        </p:txBody>
      </p:sp>
      <p:sp>
        <p:nvSpPr>
          <p:cNvPr id="9" name="Google Shape;1146;p17">
            <a:extLst>
              <a:ext uri="{FF2B5EF4-FFF2-40B4-BE49-F238E27FC236}">
                <a16:creationId xmlns:a16="http://schemas.microsoft.com/office/drawing/2014/main" id="{B707DC9E-9397-F8A9-5254-647B331979AE}"/>
              </a:ext>
            </a:extLst>
          </p:cNvPr>
          <p:cNvSpPr/>
          <p:nvPr/>
        </p:nvSpPr>
        <p:spPr>
          <a:xfrm>
            <a:off x="7437116" y="2699682"/>
            <a:ext cx="4323079" cy="365760"/>
          </a:xfrm>
          <a:prstGeom prst="rect">
            <a:avLst/>
          </a:prstGeom>
          <a:solidFill>
            <a:schemeClr val="accent5">
              <a:lumMod val="60000"/>
              <a:lumOff val="4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b="1" dirty="0">
                <a:solidFill>
                  <a:srgbClr val="595959"/>
                </a:solidFill>
                <a:latin typeface="Calibri"/>
                <a:ea typeface="Calibri"/>
                <a:cs typeface="Calibri"/>
                <a:sym typeface="Calibri"/>
              </a:rPr>
              <a:t>Zur Verfügung stehende Liquidität</a:t>
            </a:r>
            <a:endParaRPr sz="1600" b="1" dirty="0">
              <a:solidFill>
                <a:srgbClr val="595959"/>
              </a:solidFill>
              <a:latin typeface="Calibri"/>
              <a:ea typeface="Calibri"/>
              <a:cs typeface="Calibri"/>
              <a:sym typeface="Calibri"/>
            </a:endParaRPr>
          </a:p>
        </p:txBody>
      </p:sp>
    </p:spTree>
    <p:extLst>
      <p:ext uri="{BB962C8B-B14F-4D97-AF65-F5344CB8AC3E}">
        <p14:creationId xmlns:p14="http://schemas.microsoft.com/office/powerpoint/2010/main" val="23242544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de-DE" dirty="0"/>
              <a:t>Integrierte Unternehmensplanung</a:t>
            </a:r>
          </a:p>
        </p:txBody>
      </p:sp>
      <p:sp>
        <p:nvSpPr>
          <p:cNvPr id="2" name="TextBox 4">
            <a:extLst>
              <a:ext uri="{FF2B5EF4-FFF2-40B4-BE49-F238E27FC236}">
                <a16:creationId xmlns:a16="http://schemas.microsoft.com/office/drawing/2014/main" id="{621B375B-8591-4ACB-AAC6-FB5BB15BB5B1}"/>
              </a:ext>
            </a:extLst>
          </p:cNvPr>
          <p:cNvSpPr txBox="1"/>
          <p:nvPr/>
        </p:nvSpPr>
        <p:spPr>
          <a:xfrm>
            <a:off x="675641" y="1663308"/>
            <a:ext cx="2829224" cy="2585323"/>
          </a:xfrm>
          <a:prstGeom prst="rect">
            <a:avLst/>
          </a:prstGeom>
          <a:noFill/>
        </p:spPr>
        <p:txBody>
          <a:bodyPr wrap="square">
            <a:spAutoFit/>
          </a:bodyPr>
          <a:lstStyle/>
          <a:p>
            <a:pPr marL="0" lvl="0" indent="0" algn="l" rtl="0">
              <a:lnSpc>
                <a:spcPct val="90000"/>
              </a:lnSpc>
              <a:spcBef>
                <a:spcPts val="0"/>
              </a:spcBef>
              <a:spcAft>
                <a:spcPts val="0"/>
              </a:spcAft>
              <a:buClr>
                <a:srgbClr val="79527B"/>
              </a:buClr>
              <a:buSzPts val="2000"/>
              <a:buNone/>
            </a:pPr>
            <a:r>
              <a:rPr lang="de-DE" dirty="0">
                <a:solidFill>
                  <a:srgbClr val="595959"/>
                </a:solidFill>
              </a:rPr>
              <a:t>Es besteht eine enge Verbindung zwischen Liquiditätsplanung, Gewinn- und Verlustrechnung sowie Bilanzplanung. Daher nennt man die Planung auch „integrierte Unternehmensplanung“</a:t>
            </a:r>
            <a:endParaRPr lang="en-US" dirty="0"/>
          </a:p>
          <a:p>
            <a:pPr marL="0" lvl="0" indent="0" algn="l" rtl="0">
              <a:lnSpc>
                <a:spcPct val="90000"/>
              </a:lnSpc>
              <a:spcBef>
                <a:spcPts val="0"/>
              </a:spcBef>
              <a:spcAft>
                <a:spcPts val="0"/>
              </a:spcAft>
              <a:buClr>
                <a:srgbClr val="79527B"/>
              </a:buClr>
              <a:buSzPts val="2000"/>
              <a:buNone/>
            </a:pPr>
            <a:endParaRPr lang="en-US" dirty="0"/>
          </a:p>
          <a:p>
            <a:pPr marL="0" lvl="0" indent="0" algn="l" rtl="0">
              <a:lnSpc>
                <a:spcPct val="90000"/>
              </a:lnSpc>
              <a:spcBef>
                <a:spcPts val="0"/>
              </a:spcBef>
              <a:spcAft>
                <a:spcPts val="0"/>
              </a:spcAft>
              <a:buClr>
                <a:srgbClr val="79527B"/>
              </a:buClr>
              <a:buSzPts val="2000"/>
              <a:buNone/>
            </a:pPr>
            <a:endParaRPr lang="en-US" dirty="0"/>
          </a:p>
        </p:txBody>
      </p:sp>
      <p:sp>
        <p:nvSpPr>
          <p:cNvPr id="5" name="Textfeld 4">
            <a:extLst>
              <a:ext uri="{FF2B5EF4-FFF2-40B4-BE49-F238E27FC236}">
                <a16:creationId xmlns:a16="http://schemas.microsoft.com/office/drawing/2014/main" id="{7B5619BF-1163-0C09-BF31-8D4D0484CED8}"/>
              </a:ext>
            </a:extLst>
          </p:cNvPr>
          <p:cNvSpPr txBox="1"/>
          <p:nvPr/>
        </p:nvSpPr>
        <p:spPr>
          <a:xfrm>
            <a:off x="715549" y="4635203"/>
            <a:ext cx="2743309" cy="1692771"/>
          </a:xfrm>
          <a:prstGeom prst="rect">
            <a:avLst/>
          </a:prstGeom>
          <a:noFill/>
        </p:spPr>
        <p:txBody>
          <a:bodyPr wrap="square" rtlCol="0">
            <a:spAutoFit/>
          </a:bodyPr>
          <a:lstStyle/>
          <a:p>
            <a:pPr>
              <a:spcBef>
                <a:spcPts val="1200"/>
              </a:spcBef>
            </a:pPr>
            <a:r>
              <a:rPr lang="de-DE" sz="1400" dirty="0">
                <a:solidFill>
                  <a:srgbClr val="595A59"/>
                </a:solidFill>
                <a:latin typeface="Calibri" panose="020F0502020204030204" pitchFamily="34" charset="0"/>
                <a:ea typeface="Calibri" panose="020F0502020204030204" pitchFamily="34" charset="0"/>
                <a:cs typeface="Calibri" panose="020F0502020204030204" pitchFamily="34" charset="0"/>
              </a:rPr>
              <a:t>*EBIT: </a:t>
            </a:r>
            <a:r>
              <a:rPr lang="en-GB" sz="1400" dirty="0">
                <a:solidFill>
                  <a:srgbClr val="595A59"/>
                </a:solidFill>
                <a:latin typeface="Calibri" panose="020F0502020204030204" pitchFamily="34" charset="0"/>
                <a:ea typeface="Calibri" panose="020F0502020204030204" pitchFamily="34" charset="0"/>
                <a:cs typeface="Calibri" panose="020F0502020204030204" pitchFamily="34" charset="0"/>
              </a:rPr>
              <a:t>Earnings before interest and taxes</a:t>
            </a:r>
            <a:r>
              <a:rPr lang="de-DE" sz="1400" dirty="0">
                <a:solidFill>
                  <a:srgbClr val="595A59"/>
                </a:solidFill>
                <a:latin typeface="Calibri" panose="020F0502020204030204" pitchFamily="34" charset="0"/>
                <a:ea typeface="Calibri" panose="020F0502020204030204" pitchFamily="34" charset="0"/>
                <a:cs typeface="Calibri" panose="020F0502020204030204" pitchFamily="34" charset="0"/>
              </a:rPr>
              <a:t> </a:t>
            </a:r>
          </a:p>
          <a:p>
            <a:pPr>
              <a:spcBef>
                <a:spcPts val="1200"/>
              </a:spcBef>
            </a:pPr>
            <a:r>
              <a:rPr lang="de-DE" sz="1400" dirty="0">
                <a:solidFill>
                  <a:srgbClr val="595A59"/>
                </a:solidFill>
                <a:latin typeface="Calibri" panose="020F0502020204030204" pitchFamily="34" charset="0"/>
                <a:ea typeface="Calibri" panose="020F0502020204030204" pitchFamily="34" charset="0"/>
                <a:cs typeface="Calibri" panose="020F0502020204030204" pitchFamily="34" charset="0"/>
              </a:rPr>
              <a:t>**EBITDA: E</a:t>
            </a:r>
            <a:r>
              <a:rPr lang="en-GB" sz="1400" dirty="0">
                <a:solidFill>
                  <a:srgbClr val="595A59"/>
                </a:solidFill>
                <a:latin typeface="Calibri" panose="020F0502020204030204" pitchFamily="34" charset="0"/>
                <a:ea typeface="Calibri" panose="020F0502020204030204" pitchFamily="34" charset="0"/>
                <a:cs typeface="Calibri" panose="020F0502020204030204" pitchFamily="34" charset="0"/>
              </a:rPr>
              <a:t>arnings before interest, taxes, depreciation and amortization</a:t>
            </a:r>
            <a:endParaRPr lang="de-DE" sz="1400" dirty="0">
              <a:solidFill>
                <a:srgbClr val="595A59"/>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1200"/>
              </a:spcBef>
              <a:buFont typeface="Arial" panose="020B0604020202020204" pitchFamily="34" charset="0"/>
              <a:buChar char="•"/>
            </a:pPr>
            <a:endParaRPr lang="en-GB" sz="1400" dirty="0">
              <a:solidFill>
                <a:srgbClr val="595A59"/>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Google Shape;1155;p18">
            <a:extLst>
              <a:ext uri="{FF2B5EF4-FFF2-40B4-BE49-F238E27FC236}">
                <a16:creationId xmlns:a16="http://schemas.microsoft.com/office/drawing/2014/main" id="{43EC04C6-2432-95F4-04D9-1CCF90638298}"/>
              </a:ext>
            </a:extLst>
          </p:cNvPr>
          <p:cNvSpPr/>
          <p:nvPr/>
        </p:nvSpPr>
        <p:spPr>
          <a:xfrm>
            <a:off x="3752491" y="1637400"/>
            <a:ext cx="2465430" cy="679079"/>
          </a:xfrm>
          <a:prstGeom prst="rect">
            <a:avLst/>
          </a:prstGeom>
          <a:solidFill>
            <a:schemeClr val="accent5">
              <a:lumMod val="5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Gewinn- und Verlustrechnung:</a:t>
            </a:r>
            <a:endParaRPr lang="de-DE" sz="2000" b="1" dirty="0"/>
          </a:p>
        </p:txBody>
      </p:sp>
      <p:sp>
        <p:nvSpPr>
          <p:cNvPr id="11" name="Google Shape;1156;p18">
            <a:extLst>
              <a:ext uri="{FF2B5EF4-FFF2-40B4-BE49-F238E27FC236}">
                <a16:creationId xmlns:a16="http://schemas.microsoft.com/office/drawing/2014/main" id="{1FDBEEF0-742C-A713-767E-6383D65BD0C4}"/>
              </a:ext>
            </a:extLst>
          </p:cNvPr>
          <p:cNvSpPr/>
          <p:nvPr/>
        </p:nvSpPr>
        <p:spPr>
          <a:xfrm>
            <a:off x="9294769" y="1637401"/>
            <a:ext cx="2465430" cy="679079"/>
          </a:xfrm>
          <a:prstGeom prst="rect">
            <a:avLst/>
          </a:prstGeom>
          <a:solidFill>
            <a:schemeClr val="accent5">
              <a:lumMod val="5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Bilanzplanung</a:t>
            </a:r>
            <a:endParaRPr lang="de-DE" dirty="0"/>
          </a:p>
        </p:txBody>
      </p:sp>
      <p:sp>
        <p:nvSpPr>
          <p:cNvPr id="12" name="Google Shape;1157;p18">
            <a:extLst>
              <a:ext uri="{FF2B5EF4-FFF2-40B4-BE49-F238E27FC236}">
                <a16:creationId xmlns:a16="http://schemas.microsoft.com/office/drawing/2014/main" id="{E6459672-A855-B99B-09E6-3E057269BB65}"/>
              </a:ext>
            </a:extLst>
          </p:cNvPr>
          <p:cNvSpPr/>
          <p:nvPr/>
        </p:nvSpPr>
        <p:spPr>
          <a:xfrm>
            <a:off x="6523630" y="1637401"/>
            <a:ext cx="2465430" cy="679079"/>
          </a:xfrm>
          <a:prstGeom prst="rect">
            <a:avLst/>
          </a:prstGeom>
          <a:solidFill>
            <a:schemeClr val="accent5">
              <a:lumMod val="5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Teilpläne</a:t>
            </a:r>
            <a:endParaRPr sz="1600" b="1" dirty="0">
              <a:solidFill>
                <a:schemeClr val="lt1"/>
              </a:solidFill>
              <a:latin typeface="Calibri"/>
              <a:ea typeface="Calibri"/>
              <a:cs typeface="Calibri"/>
              <a:sym typeface="Calibri"/>
            </a:endParaRPr>
          </a:p>
        </p:txBody>
      </p:sp>
      <p:sp>
        <p:nvSpPr>
          <p:cNvPr id="13" name="Google Shape;1158;p18">
            <a:extLst>
              <a:ext uri="{FF2B5EF4-FFF2-40B4-BE49-F238E27FC236}">
                <a16:creationId xmlns:a16="http://schemas.microsoft.com/office/drawing/2014/main" id="{1942AC28-1052-68FE-95F8-68CAB17A5B46}"/>
              </a:ext>
            </a:extLst>
          </p:cNvPr>
          <p:cNvSpPr/>
          <p:nvPr/>
        </p:nvSpPr>
        <p:spPr>
          <a:xfrm>
            <a:off x="6518294" y="5046418"/>
            <a:ext cx="2465430" cy="679079"/>
          </a:xfrm>
          <a:prstGeom prst="rect">
            <a:avLst/>
          </a:prstGeom>
          <a:solidFill>
            <a:schemeClr val="accent5">
              <a:lumMod val="5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Liquiditätsplanung</a:t>
            </a:r>
            <a:endParaRPr lang="de-DE" sz="2000" b="1" dirty="0"/>
          </a:p>
        </p:txBody>
      </p:sp>
      <p:sp>
        <p:nvSpPr>
          <p:cNvPr id="14" name="Google Shape;1159;p18">
            <a:extLst>
              <a:ext uri="{FF2B5EF4-FFF2-40B4-BE49-F238E27FC236}">
                <a16:creationId xmlns:a16="http://schemas.microsoft.com/office/drawing/2014/main" id="{33C9B61D-CC89-EFBD-F10D-5393C4EB8EA7}"/>
              </a:ext>
            </a:extLst>
          </p:cNvPr>
          <p:cNvSpPr/>
          <p:nvPr/>
        </p:nvSpPr>
        <p:spPr>
          <a:xfrm>
            <a:off x="3752489" y="2385309"/>
            <a:ext cx="2465430" cy="3240803"/>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400" dirty="0">
                <a:solidFill>
                  <a:srgbClr val="595959"/>
                </a:solidFill>
                <a:latin typeface="Calibri"/>
                <a:ea typeface="Calibri"/>
                <a:cs typeface="Calibri"/>
                <a:sym typeface="Calibri"/>
              </a:rPr>
              <a:t>Gesamterlöse</a:t>
            </a:r>
            <a:br>
              <a:rPr lang="de-DE" sz="1400" dirty="0">
                <a:solidFill>
                  <a:srgbClr val="595959"/>
                </a:solidFill>
                <a:latin typeface="Calibri"/>
                <a:ea typeface="Calibri"/>
                <a:cs typeface="Calibri"/>
                <a:sym typeface="Calibri"/>
              </a:rPr>
            </a:br>
            <a:r>
              <a:rPr lang="de-DE" sz="1400" dirty="0">
                <a:solidFill>
                  <a:srgbClr val="595959"/>
                </a:solidFill>
                <a:latin typeface="Calibri"/>
                <a:ea typeface="Calibri"/>
                <a:cs typeface="Calibri"/>
                <a:sym typeface="Calibri"/>
              </a:rPr>
              <a:t>- Materialkosten </a:t>
            </a:r>
            <a:endParaRPr dirty="0">
              <a:solidFill>
                <a:srgbClr val="595959"/>
              </a:solidFill>
            </a:endParaRPr>
          </a:p>
          <a:p>
            <a:pPr marL="0" marR="0" lvl="0" indent="0" algn="l" rtl="0">
              <a:spcBef>
                <a:spcPts val="0"/>
              </a:spcBef>
              <a:spcAft>
                <a:spcPts val="0"/>
              </a:spcAft>
              <a:buNone/>
            </a:pPr>
            <a:r>
              <a:rPr lang="de-DE" sz="1400" b="1" dirty="0">
                <a:solidFill>
                  <a:srgbClr val="595959"/>
                </a:solidFill>
                <a:latin typeface="Calibri"/>
                <a:ea typeface="Calibri"/>
                <a:cs typeface="Calibri"/>
                <a:sym typeface="Calibri"/>
              </a:rPr>
              <a:t>= Bruttogewinn</a:t>
            </a:r>
            <a:br>
              <a:rPr lang="de-DE" sz="1400" b="1" dirty="0">
                <a:solidFill>
                  <a:srgbClr val="595959"/>
                </a:solidFill>
                <a:latin typeface="Calibri"/>
                <a:ea typeface="Calibri"/>
                <a:cs typeface="Calibri"/>
                <a:sym typeface="Calibri"/>
              </a:rPr>
            </a:br>
            <a:r>
              <a:rPr lang="de-DE" sz="1400" dirty="0">
                <a:solidFill>
                  <a:srgbClr val="595959"/>
                </a:solidFill>
                <a:latin typeface="Calibri"/>
                <a:ea typeface="Calibri"/>
                <a:cs typeface="Calibri"/>
                <a:sym typeface="Calibri"/>
              </a:rPr>
              <a:t>- Personalkosten</a:t>
            </a:r>
            <a:br>
              <a:rPr lang="de-DE" sz="1400" dirty="0">
                <a:solidFill>
                  <a:srgbClr val="595959"/>
                </a:solidFill>
                <a:latin typeface="Calibri"/>
                <a:ea typeface="Calibri"/>
                <a:cs typeface="Calibri"/>
                <a:sym typeface="Calibri"/>
              </a:rPr>
            </a:br>
            <a:r>
              <a:rPr lang="de-DE" sz="1400" dirty="0">
                <a:solidFill>
                  <a:srgbClr val="595959"/>
                </a:solidFill>
                <a:latin typeface="Calibri"/>
                <a:ea typeface="Calibri"/>
                <a:cs typeface="Calibri"/>
                <a:sym typeface="Calibri"/>
              </a:rPr>
              <a:t>- Sonstige Kosten</a:t>
            </a:r>
            <a:br>
              <a:rPr lang="de-DE" sz="1400" dirty="0">
                <a:solidFill>
                  <a:srgbClr val="595959"/>
                </a:solidFill>
                <a:latin typeface="Calibri"/>
                <a:ea typeface="Calibri"/>
                <a:cs typeface="Calibri"/>
                <a:sym typeface="Calibri"/>
              </a:rPr>
            </a:br>
            <a:r>
              <a:rPr lang="de-DE" sz="1400" b="1" dirty="0">
                <a:solidFill>
                  <a:srgbClr val="595959"/>
                </a:solidFill>
                <a:latin typeface="Calibri"/>
                <a:ea typeface="Calibri"/>
                <a:cs typeface="Calibri"/>
                <a:sym typeface="Calibri"/>
              </a:rPr>
              <a:t>= EBITDA**</a:t>
            </a:r>
            <a:br>
              <a:rPr lang="de-DE" sz="1400" b="1" dirty="0">
                <a:solidFill>
                  <a:srgbClr val="595959"/>
                </a:solidFill>
                <a:latin typeface="Calibri"/>
                <a:ea typeface="Calibri"/>
                <a:cs typeface="Calibri"/>
                <a:sym typeface="Calibri"/>
              </a:rPr>
            </a:br>
            <a:r>
              <a:rPr lang="de-DE" sz="1400" dirty="0">
                <a:solidFill>
                  <a:srgbClr val="595959"/>
                </a:solidFill>
                <a:latin typeface="Calibri"/>
                <a:ea typeface="Calibri"/>
                <a:cs typeface="Calibri"/>
                <a:sym typeface="Calibri"/>
              </a:rPr>
              <a:t>- Abschreibungen</a:t>
            </a:r>
            <a:br>
              <a:rPr lang="de-DE" sz="1400" dirty="0">
                <a:solidFill>
                  <a:srgbClr val="595959"/>
                </a:solidFill>
                <a:latin typeface="Calibri"/>
                <a:ea typeface="Calibri"/>
                <a:cs typeface="Calibri"/>
                <a:sym typeface="Calibri"/>
              </a:rPr>
            </a:br>
            <a:r>
              <a:rPr lang="de-DE" sz="1400" b="1" dirty="0">
                <a:solidFill>
                  <a:srgbClr val="595959"/>
                </a:solidFill>
                <a:latin typeface="Calibri"/>
                <a:ea typeface="Calibri"/>
                <a:cs typeface="Calibri"/>
                <a:sym typeface="Calibri"/>
              </a:rPr>
              <a:t>= EBIT*</a:t>
            </a:r>
            <a:br>
              <a:rPr lang="de-DE" sz="1400" b="1" dirty="0">
                <a:solidFill>
                  <a:srgbClr val="595959"/>
                </a:solidFill>
                <a:latin typeface="Calibri"/>
                <a:ea typeface="Calibri"/>
                <a:cs typeface="Calibri"/>
                <a:sym typeface="Calibri"/>
              </a:rPr>
            </a:br>
            <a:r>
              <a:rPr lang="de-DE" sz="1400" dirty="0">
                <a:solidFill>
                  <a:srgbClr val="595959"/>
                </a:solidFill>
                <a:latin typeface="Calibri"/>
                <a:ea typeface="Calibri"/>
                <a:cs typeface="Calibri"/>
                <a:sym typeface="Calibri"/>
              </a:rPr>
              <a:t>- Finanzergebnis</a:t>
            </a:r>
            <a:br>
              <a:rPr lang="de-DE" sz="1400" dirty="0">
                <a:solidFill>
                  <a:srgbClr val="595959"/>
                </a:solidFill>
                <a:latin typeface="Calibri"/>
                <a:ea typeface="Calibri"/>
                <a:cs typeface="Calibri"/>
                <a:sym typeface="Calibri"/>
              </a:rPr>
            </a:br>
            <a:r>
              <a:rPr lang="de-DE" sz="1400" b="1" dirty="0">
                <a:solidFill>
                  <a:srgbClr val="595959"/>
                </a:solidFill>
                <a:latin typeface="Calibri"/>
                <a:ea typeface="Calibri"/>
                <a:cs typeface="Calibri"/>
                <a:sym typeface="Calibri"/>
              </a:rPr>
              <a:t>= Betriebsergebnis</a:t>
            </a:r>
            <a:br>
              <a:rPr lang="de-DE" sz="1400" b="1" dirty="0">
                <a:solidFill>
                  <a:srgbClr val="595959"/>
                </a:solidFill>
                <a:latin typeface="Calibri"/>
                <a:ea typeface="Calibri"/>
                <a:cs typeface="Calibri"/>
                <a:sym typeface="Calibri"/>
              </a:rPr>
            </a:br>
            <a:r>
              <a:rPr lang="de-DE" sz="1400" dirty="0">
                <a:solidFill>
                  <a:srgbClr val="595959"/>
                </a:solidFill>
                <a:latin typeface="Calibri"/>
                <a:ea typeface="Calibri"/>
                <a:cs typeface="Calibri"/>
                <a:sym typeface="Calibri"/>
              </a:rPr>
              <a:t>- Nicht operative Kosten</a:t>
            </a:r>
            <a:br>
              <a:rPr lang="de-DE" sz="1400" dirty="0">
                <a:solidFill>
                  <a:srgbClr val="595959"/>
                </a:solidFill>
                <a:latin typeface="Calibri"/>
                <a:ea typeface="Calibri"/>
                <a:cs typeface="Calibri"/>
                <a:sym typeface="Calibri"/>
              </a:rPr>
            </a:br>
            <a:r>
              <a:rPr lang="de-DE" sz="1400" dirty="0">
                <a:solidFill>
                  <a:srgbClr val="595959"/>
                </a:solidFill>
                <a:latin typeface="Calibri"/>
                <a:ea typeface="Calibri"/>
                <a:cs typeface="Calibri"/>
                <a:sym typeface="Calibri"/>
              </a:rPr>
              <a:t>- Stunden</a:t>
            </a:r>
            <a:br>
              <a:rPr lang="de-DE" sz="1400" dirty="0">
                <a:solidFill>
                  <a:srgbClr val="595959"/>
                </a:solidFill>
                <a:latin typeface="Calibri"/>
                <a:ea typeface="Calibri"/>
                <a:cs typeface="Calibri"/>
                <a:sym typeface="Calibri"/>
              </a:rPr>
            </a:br>
            <a:r>
              <a:rPr lang="de-DE" sz="1400" b="1" dirty="0">
                <a:solidFill>
                  <a:srgbClr val="595959"/>
                </a:solidFill>
                <a:latin typeface="Calibri"/>
                <a:ea typeface="Calibri"/>
                <a:cs typeface="Calibri"/>
                <a:sym typeface="Calibri"/>
              </a:rPr>
              <a:t>= Jahresüberschuss </a:t>
            </a:r>
            <a:endParaRPr sz="1400" b="1" dirty="0">
              <a:solidFill>
                <a:srgbClr val="595959"/>
              </a:solidFill>
              <a:latin typeface="Calibri"/>
              <a:ea typeface="Calibri"/>
              <a:cs typeface="Calibri"/>
              <a:sym typeface="Calibri"/>
            </a:endParaRPr>
          </a:p>
        </p:txBody>
      </p:sp>
      <p:sp>
        <p:nvSpPr>
          <p:cNvPr id="15" name="Google Shape;1160;p18">
            <a:extLst>
              <a:ext uri="{FF2B5EF4-FFF2-40B4-BE49-F238E27FC236}">
                <a16:creationId xmlns:a16="http://schemas.microsoft.com/office/drawing/2014/main" id="{8AC8ECA8-A667-58C0-D5EA-B8C41CE62AAD}"/>
              </a:ext>
            </a:extLst>
          </p:cNvPr>
          <p:cNvSpPr/>
          <p:nvPr/>
        </p:nvSpPr>
        <p:spPr>
          <a:xfrm>
            <a:off x="6523627" y="2400549"/>
            <a:ext cx="1736453" cy="312171"/>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400" dirty="0">
                <a:solidFill>
                  <a:srgbClr val="595959"/>
                </a:solidFill>
                <a:latin typeface="Calibri"/>
                <a:ea typeface="Calibri"/>
                <a:cs typeface="Calibri"/>
                <a:sym typeface="Calibri"/>
              </a:rPr>
              <a:t>Absatzplanung</a:t>
            </a:r>
            <a:endParaRPr dirty="0">
              <a:solidFill>
                <a:srgbClr val="595959"/>
              </a:solidFill>
            </a:endParaRPr>
          </a:p>
        </p:txBody>
      </p:sp>
      <p:sp>
        <p:nvSpPr>
          <p:cNvPr id="16" name="Google Shape;1161;p18">
            <a:extLst>
              <a:ext uri="{FF2B5EF4-FFF2-40B4-BE49-F238E27FC236}">
                <a16:creationId xmlns:a16="http://schemas.microsoft.com/office/drawing/2014/main" id="{2519E5B8-F3C6-9ECE-3155-256E8B5578F9}"/>
              </a:ext>
            </a:extLst>
          </p:cNvPr>
          <p:cNvSpPr/>
          <p:nvPr/>
        </p:nvSpPr>
        <p:spPr>
          <a:xfrm>
            <a:off x="6523630" y="2819900"/>
            <a:ext cx="1736453" cy="312171"/>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400" dirty="0">
                <a:solidFill>
                  <a:srgbClr val="595959"/>
                </a:solidFill>
                <a:latin typeface="Calibri"/>
                <a:ea typeface="Calibri"/>
                <a:cs typeface="Calibri"/>
                <a:sym typeface="Calibri"/>
              </a:rPr>
              <a:t>Einkauf</a:t>
            </a:r>
            <a:endParaRPr dirty="0">
              <a:solidFill>
                <a:srgbClr val="595959"/>
              </a:solidFill>
            </a:endParaRPr>
          </a:p>
        </p:txBody>
      </p:sp>
      <p:sp>
        <p:nvSpPr>
          <p:cNvPr id="17" name="Google Shape;1162;p18">
            <a:extLst>
              <a:ext uri="{FF2B5EF4-FFF2-40B4-BE49-F238E27FC236}">
                <a16:creationId xmlns:a16="http://schemas.microsoft.com/office/drawing/2014/main" id="{CF79BB93-D82C-47A3-1A21-E755F2DFCA68}"/>
              </a:ext>
            </a:extLst>
          </p:cNvPr>
          <p:cNvSpPr/>
          <p:nvPr/>
        </p:nvSpPr>
        <p:spPr>
          <a:xfrm>
            <a:off x="6523626" y="3216140"/>
            <a:ext cx="1736453" cy="312171"/>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400" dirty="0">
                <a:solidFill>
                  <a:srgbClr val="595959"/>
                </a:solidFill>
                <a:latin typeface="Calibri"/>
                <a:ea typeface="Calibri"/>
                <a:cs typeface="Calibri"/>
                <a:sym typeface="Calibri"/>
              </a:rPr>
              <a:t>Personal</a:t>
            </a:r>
            <a:endParaRPr dirty="0">
              <a:solidFill>
                <a:srgbClr val="595959"/>
              </a:solidFill>
            </a:endParaRPr>
          </a:p>
        </p:txBody>
      </p:sp>
      <p:sp>
        <p:nvSpPr>
          <p:cNvPr id="18" name="Google Shape;1163;p18">
            <a:extLst>
              <a:ext uri="{FF2B5EF4-FFF2-40B4-BE49-F238E27FC236}">
                <a16:creationId xmlns:a16="http://schemas.microsoft.com/office/drawing/2014/main" id="{7010DBDF-0F18-333C-118E-0E341B28EB28}"/>
              </a:ext>
            </a:extLst>
          </p:cNvPr>
          <p:cNvSpPr/>
          <p:nvPr/>
        </p:nvSpPr>
        <p:spPr>
          <a:xfrm>
            <a:off x="6523625" y="3593529"/>
            <a:ext cx="1736453" cy="312171"/>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400" dirty="0">
                <a:solidFill>
                  <a:srgbClr val="595959"/>
                </a:solidFill>
                <a:latin typeface="Calibri"/>
                <a:ea typeface="Calibri"/>
                <a:cs typeface="Calibri"/>
                <a:sym typeface="Calibri"/>
              </a:rPr>
              <a:t>Sonstige Kosten</a:t>
            </a:r>
            <a:endParaRPr dirty="0">
              <a:solidFill>
                <a:srgbClr val="595959"/>
              </a:solidFill>
            </a:endParaRPr>
          </a:p>
        </p:txBody>
      </p:sp>
      <p:sp>
        <p:nvSpPr>
          <p:cNvPr id="19" name="Google Shape;1164;p18">
            <a:extLst>
              <a:ext uri="{FF2B5EF4-FFF2-40B4-BE49-F238E27FC236}">
                <a16:creationId xmlns:a16="http://schemas.microsoft.com/office/drawing/2014/main" id="{FE169C4A-0A88-77D8-A0EE-762E2A4AEB21}"/>
              </a:ext>
            </a:extLst>
          </p:cNvPr>
          <p:cNvSpPr/>
          <p:nvPr/>
        </p:nvSpPr>
        <p:spPr>
          <a:xfrm>
            <a:off x="6523624" y="4051876"/>
            <a:ext cx="1736453" cy="312171"/>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400" dirty="0">
                <a:solidFill>
                  <a:srgbClr val="595959"/>
                </a:solidFill>
                <a:latin typeface="Calibri"/>
                <a:ea typeface="Calibri"/>
                <a:cs typeface="Calibri"/>
                <a:sym typeface="Calibri"/>
              </a:rPr>
              <a:t>Investitionen</a:t>
            </a:r>
            <a:endParaRPr dirty="0">
              <a:solidFill>
                <a:srgbClr val="595959"/>
              </a:solidFill>
            </a:endParaRPr>
          </a:p>
        </p:txBody>
      </p:sp>
      <p:cxnSp>
        <p:nvCxnSpPr>
          <p:cNvPr id="20" name="Google Shape;1165;p18">
            <a:extLst>
              <a:ext uri="{FF2B5EF4-FFF2-40B4-BE49-F238E27FC236}">
                <a16:creationId xmlns:a16="http://schemas.microsoft.com/office/drawing/2014/main" id="{A68BA5CD-CB85-6C16-DDC1-06DA5A3FEC96}"/>
              </a:ext>
            </a:extLst>
          </p:cNvPr>
          <p:cNvCxnSpPr>
            <a:stCxn id="15" idx="1"/>
          </p:cNvCxnSpPr>
          <p:nvPr/>
        </p:nvCxnSpPr>
        <p:spPr>
          <a:xfrm rot="10800000">
            <a:off x="6217927" y="2556635"/>
            <a:ext cx="305700" cy="0"/>
          </a:xfrm>
          <a:prstGeom prst="straightConnector1">
            <a:avLst/>
          </a:prstGeom>
          <a:noFill/>
          <a:ln w="9525" cap="flat" cmpd="sng">
            <a:solidFill>
              <a:schemeClr val="accent5">
                <a:lumMod val="50000"/>
              </a:schemeClr>
            </a:solidFill>
            <a:prstDash val="solid"/>
            <a:miter lim="800000"/>
            <a:headEnd type="none" w="sm" len="sm"/>
            <a:tailEnd type="triangle" w="med" len="med"/>
          </a:ln>
        </p:spPr>
      </p:cxnSp>
      <p:cxnSp>
        <p:nvCxnSpPr>
          <p:cNvPr id="21" name="Google Shape;1166;p18">
            <a:extLst>
              <a:ext uri="{FF2B5EF4-FFF2-40B4-BE49-F238E27FC236}">
                <a16:creationId xmlns:a16="http://schemas.microsoft.com/office/drawing/2014/main" id="{EC9EA270-21FE-EAC9-E0F4-BF8FBD149974}"/>
              </a:ext>
            </a:extLst>
          </p:cNvPr>
          <p:cNvCxnSpPr/>
          <p:nvPr/>
        </p:nvCxnSpPr>
        <p:spPr>
          <a:xfrm rot="10800000">
            <a:off x="6219122" y="2984909"/>
            <a:ext cx="305706" cy="1"/>
          </a:xfrm>
          <a:prstGeom prst="straightConnector1">
            <a:avLst/>
          </a:prstGeom>
          <a:noFill/>
          <a:ln w="9525" cap="flat" cmpd="sng">
            <a:solidFill>
              <a:schemeClr val="accent5">
                <a:lumMod val="50000"/>
              </a:schemeClr>
            </a:solidFill>
            <a:prstDash val="solid"/>
            <a:miter lim="800000"/>
            <a:headEnd type="none" w="sm" len="sm"/>
            <a:tailEnd type="triangle" w="med" len="med"/>
          </a:ln>
        </p:spPr>
      </p:cxnSp>
      <p:cxnSp>
        <p:nvCxnSpPr>
          <p:cNvPr id="22" name="Google Shape;1167;p18">
            <a:extLst>
              <a:ext uri="{FF2B5EF4-FFF2-40B4-BE49-F238E27FC236}">
                <a16:creationId xmlns:a16="http://schemas.microsoft.com/office/drawing/2014/main" id="{809BFF11-C358-A7A1-44C4-6921ACCC1BEB}"/>
              </a:ext>
            </a:extLst>
          </p:cNvPr>
          <p:cNvCxnSpPr/>
          <p:nvPr/>
        </p:nvCxnSpPr>
        <p:spPr>
          <a:xfrm rot="10800000">
            <a:off x="6223258" y="3380744"/>
            <a:ext cx="305706" cy="1"/>
          </a:xfrm>
          <a:prstGeom prst="straightConnector1">
            <a:avLst/>
          </a:prstGeom>
          <a:noFill/>
          <a:ln w="9525" cap="flat" cmpd="sng">
            <a:solidFill>
              <a:schemeClr val="accent5">
                <a:lumMod val="50000"/>
              </a:schemeClr>
            </a:solidFill>
            <a:prstDash val="solid"/>
            <a:miter lim="800000"/>
            <a:headEnd type="none" w="sm" len="sm"/>
            <a:tailEnd type="triangle" w="med" len="med"/>
          </a:ln>
        </p:spPr>
      </p:cxnSp>
      <p:cxnSp>
        <p:nvCxnSpPr>
          <p:cNvPr id="23" name="Google Shape;1168;p18">
            <a:extLst>
              <a:ext uri="{FF2B5EF4-FFF2-40B4-BE49-F238E27FC236}">
                <a16:creationId xmlns:a16="http://schemas.microsoft.com/office/drawing/2014/main" id="{807F41C9-9538-99CC-E91C-5CA09E8DE5CB}"/>
              </a:ext>
            </a:extLst>
          </p:cNvPr>
          <p:cNvCxnSpPr/>
          <p:nvPr/>
        </p:nvCxnSpPr>
        <p:spPr>
          <a:xfrm rot="10800000">
            <a:off x="6223258" y="3741094"/>
            <a:ext cx="305706" cy="1"/>
          </a:xfrm>
          <a:prstGeom prst="straightConnector1">
            <a:avLst/>
          </a:prstGeom>
          <a:noFill/>
          <a:ln w="9525" cap="flat" cmpd="sng">
            <a:solidFill>
              <a:schemeClr val="accent5">
                <a:lumMod val="50000"/>
              </a:schemeClr>
            </a:solidFill>
            <a:prstDash val="solid"/>
            <a:miter lim="800000"/>
            <a:headEnd type="none" w="sm" len="sm"/>
            <a:tailEnd type="triangle" w="med" len="med"/>
          </a:ln>
        </p:spPr>
      </p:cxnSp>
      <p:cxnSp>
        <p:nvCxnSpPr>
          <p:cNvPr id="24" name="Google Shape;1169;p18">
            <a:extLst>
              <a:ext uri="{FF2B5EF4-FFF2-40B4-BE49-F238E27FC236}">
                <a16:creationId xmlns:a16="http://schemas.microsoft.com/office/drawing/2014/main" id="{E89EB1C4-C65F-515B-ACB0-798E086BE574}"/>
              </a:ext>
            </a:extLst>
          </p:cNvPr>
          <p:cNvCxnSpPr/>
          <p:nvPr/>
        </p:nvCxnSpPr>
        <p:spPr>
          <a:xfrm rot="10800000">
            <a:off x="6217918" y="4242956"/>
            <a:ext cx="305706" cy="1"/>
          </a:xfrm>
          <a:prstGeom prst="straightConnector1">
            <a:avLst/>
          </a:prstGeom>
          <a:noFill/>
          <a:ln w="9525" cap="flat" cmpd="sng">
            <a:solidFill>
              <a:schemeClr val="accent5">
                <a:lumMod val="50000"/>
              </a:schemeClr>
            </a:solidFill>
            <a:prstDash val="solid"/>
            <a:miter lim="800000"/>
            <a:headEnd type="none" w="sm" len="sm"/>
            <a:tailEnd type="triangle" w="med" len="med"/>
          </a:ln>
        </p:spPr>
      </p:cxnSp>
      <p:sp>
        <p:nvSpPr>
          <p:cNvPr id="25" name="Google Shape;1170;p18">
            <a:extLst>
              <a:ext uri="{FF2B5EF4-FFF2-40B4-BE49-F238E27FC236}">
                <a16:creationId xmlns:a16="http://schemas.microsoft.com/office/drawing/2014/main" id="{B035EA9E-3FB4-5676-CC33-7C3DC6F2ACC7}"/>
              </a:ext>
            </a:extLst>
          </p:cNvPr>
          <p:cNvSpPr/>
          <p:nvPr/>
        </p:nvSpPr>
        <p:spPr>
          <a:xfrm>
            <a:off x="9290334" y="2385308"/>
            <a:ext cx="2465430" cy="3240803"/>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400" b="1" dirty="0">
                <a:solidFill>
                  <a:srgbClr val="595959"/>
                </a:solidFill>
                <a:latin typeface="Calibri"/>
                <a:ea typeface="Calibri"/>
                <a:cs typeface="Calibri"/>
                <a:sym typeface="Calibri"/>
              </a:rPr>
              <a:t>Aktiva</a:t>
            </a:r>
            <a:endParaRPr dirty="0">
              <a:solidFill>
                <a:srgbClr val="595959"/>
              </a:solidFill>
            </a:endParaRPr>
          </a:p>
          <a:p>
            <a:pPr marL="285750" marR="0" lvl="0" indent="-285750" algn="l" rtl="0">
              <a:spcBef>
                <a:spcPts val="0"/>
              </a:spcBef>
              <a:spcAft>
                <a:spcPts val="0"/>
              </a:spcAft>
              <a:buClr>
                <a:srgbClr val="79527B"/>
              </a:buClr>
              <a:buSzPts val="1400"/>
              <a:buFont typeface="Arial"/>
              <a:buChar char="•"/>
            </a:pPr>
            <a:r>
              <a:rPr lang="de-DE" sz="1400" dirty="0">
                <a:solidFill>
                  <a:srgbClr val="595959"/>
                </a:solidFill>
                <a:latin typeface="Calibri"/>
                <a:ea typeface="Calibri"/>
                <a:cs typeface="Calibri"/>
                <a:sym typeface="Calibri"/>
              </a:rPr>
              <a:t>Anlagevermögen</a:t>
            </a:r>
            <a:endParaRPr dirty="0">
              <a:solidFill>
                <a:srgbClr val="595959"/>
              </a:solidFill>
            </a:endParaRPr>
          </a:p>
          <a:p>
            <a:pPr marL="285750" marR="0" lvl="0" indent="-285750" algn="l" rtl="0">
              <a:spcBef>
                <a:spcPts val="0"/>
              </a:spcBef>
              <a:spcAft>
                <a:spcPts val="0"/>
              </a:spcAft>
              <a:buClr>
                <a:srgbClr val="79527B"/>
              </a:buClr>
              <a:buSzPts val="1400"/>
              <a:buFont typeface="Arial"/>
              <a:buChar char="•"/>
            </a:pPr>
            <a:r>
              <a:rPr lang="de-DE" sz="1400" dirty="0">
                <a:solidFill>
                  <a:srgbClr val="595959"/>
                </a:solidFill>
                <a:latin typeface="Calibri"/>
                <a:ea typeface="Calibri"/>
                <a:cs typeface="Calibri"/>
                <a:sym typeface="Calibri"/>
              </a:rPr>
              <a:t>Umlaufvermögen</a:t>
            </a:r>
            <a:br>
              <a:rPr lang="de-DE" sz="1400" b="1" dirty="0">
                <a:solidFill>
                  <a:srgbClr val="595959"/>
                </a:solidFill>
                <a:latin typeface="Calibri"/>
                <a:ea typeface="Calibri"/>
                <a:cs typeface="Calibri"/>
                <a:sym typeface="Calibri"/>
              </a:rPr>
            </a:br>
            <a:endParaRPr sz="1400" b="1" dirty="0">
              <a:solidFill>
                <a:srgbClr val="595959"/>
              </a:solidFill>
              <a:latin typeface="Calibri"/>
              <a:ea typeface="Calibri"/>
              <a:cs typeface="Calibri"/>
              <a:sym typeface="Calibri"/>
            </a:endParaRPr>
          </a:p>
          <a:p>
            <a:pPr marL="0" marR="0" lvl="0" indent="0" algn="l" rtl="0">
              <a:spcBef>
                <a:spcPts val="0"/>
              </a:spcBef>
              <a:spcAft>
                <a:spcPts val="0"/>
              </a:spcAft>
              <a:buNone/>
            </a:pPr>
            <a:r>
              <a:rPr lang="de-DE" sz="1400" b="1" dirty="0">
                <a:solidFill>
                  <a:srgbClr val="595959"/>
                </a:solidFill>
                <a:latin typeface="Calibri"/>
                <a:ea typeface="Calibri"/>
                <a:cs typeface="Calibri"/>
                <a:sym typeface="Calibri"/>
              </a:rPr>
              <a:t>Passiva</a:t>
            </a:r>
            <a:endParaRPr dirty="0">
              <a:solidFill>
                <a:srgbClr val="595959"/>
              </a:solidFill>
            </a:endParaRPr>
          </a:p>
          <a:p>
            <a:pPr marL="285750" marR="0" lvl="0" indent="-285750" algn="l" rtl="0">
              <a:spcBef>
                <a:spcPts val="0"/>
              </a:spcBef>
              <a:spcAft>
                <a:spcPts val="0"/>
              </a:spcAft>
              <a:buClr>
                <a:srgbClr val="79527B"/>
              </a:buClr>
              <a:buSzPts val="1400"/>
              <a:buFont typeface="Arial"/>
              <a:buChar char="•"/>
            </a:pPr>
            <a:r>
              <a:rPr lang="de-DE" sz="1400" dirty="0">
                <a:solidFill>
                  <a:srgbClr val="595959"/>
                </a:solidFill>
                <a:latin typeface="Calibri"/>
                <a:ea typeface="Calibri"/>
                <a:cs typeface="Calibri"/>
                <a:sym typeface="Calibri"/>
              </a:rPr>
              <a:t>Eigenkapital</a:t>
            </a:r>
          </a:p>
          <a:p>
            <a:pPr marL="285750" marR="0" lvl="0" indent="-285750" algn="l" rtl="0">
              <a:spcBef>
                <a:spcPts val="0"/>
              </a:spcBef>
              <a:spcAft>
                <a:spcPts val="0"/>
              </a:spcAft>
              <a:buClr>
                <a:srgbClr val="79527B"/>
              </a:buClr>
              <a:buSzPts val="1400"/>
              <a:buFont typeface="Arial"/>
              <a:buChar char="•"/>
            </a:pPr>
            <a:r>
              <a:rPr lang="de-DE" sz="1400" dirty="0">
                <a:solidFill>
                  <a:srgbClr val="595959"/>
                </a:solidFill>
                <a:latin typeface="Calibri"/>
                <a:ea typeface="Calibri"/>
                <a:cs typeface="Calibri"/>
                <a:sym typeface="Calibri"/>
              </a:rPr>
              <a:t>Verbindlichkeiten</a:t>
            </a:r>
            <a:endParaRPr sz="1400" dirty="0">
              <a:solidFill>
                <a:srgbClr val="595959"/>
              </a:solidFill>
              <a:latin typeface="Calibri"/>
              <a:ea typeface="Calibri"/>
              <a:cs typeface="Calibri"/>
              <a:sym typeface="Calibri"/>
            </a:endParaRPr>
          </a:p>
        </p:txBody>
      </p:sp>
      <p:sp>
        <p:nvSpPr>
          <p:cNvPr id="26" name="Google Shape;1171;p18">
            <a:extLst>
              <a:ext uri="{FF2B5EF4-FFF2-40B4-BE49-F238E27FC236}">
                <a16:creationId xmlns:a16="http://schemas.microsoft.com/office/drawing/2014/main" id="{2D9CEDDC-3D87-CB51-7C3B-641EAF57F848}"/>
              </a:ext>
            </a:extLst>
          </p:cNvPr>
          <p:cNvSpPr/>
          <p:nvPr/>
        </p:nvSpPr>
        <p:spPr>
          <a:xfrm>
            <a:off x="6523629" y="5797384"/>
            <a:ext cx="2465430" cy="372051"/>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285750" algn="l" rtl="0">
              <a:spcBef>
                <a:spcPts val="0"/>
              </a:spcBef>
              <a:spcAft>
                <a:spcPts val="0"/>
              </a:spcAft>
              <a:buClr>
                <a:srgbClr val="79527B"/>
              </a:buClr>
              <a:buSzPts val="1400"/>
              <a:buFont typeface="Arial"/>
              <a:buChar char="•"/>
            </a:pPr>
            <a:r>
              <a:rPr lang="de-DE" sz="1400" dirty="0">
                <a:solidFill>
                  <a:srgbClr val="595959"/>
                </a:solidFill>
                <a:latin typeface="Calibri"/>
                <a:ea typeface="Calibri"/>
                <a:cs typeface="Calibri"/>
                <a:sym typeface="Calibri"/>
              </a:rPr>
              <a:t>Cashflow Analyse</a:t>
            </a:r>
            <a:endParaRPr dirty="0">
              <a:solidFill>
                <a:srgbClr val="595959"/>
              </a:solidFill>
            </a:endParaRPr>
          </a:p>
        </p:txBody>
      </p:sp>
      <p:cxnSp>
        <p:nvCxnSpPr>
          <p:cNvPr id="27" name="Google Shape;1172;p18">
            <a:extLst>
              <a:ext uri="{FF2B5EF4-FFF2-40B4-BE49-F238E27FC236}">
                <a16:creationId xmlns:a16="http://schemas.microsoft.com/office/drawing/2014/main" id="{56283EB8-B32B-4380-77A3-75BCCB7A353F}"/>
              </a:ext>
            </a:extLst>
          </p:cNvPr>
          <p:cNvCxnSpPr/>
          <p:nvPr/>
        </p:nvCxnSpPr>
        <p:spPr>
          <a:xfrm>
            <a:off x="6237594" y="4701303"/>
            <a:ext cx="3057175" cy="0"/>
          </a:xfrm>
          <a:prstGeom prst="straightConnector1">
            <a:avLst/>
          </a:prstGeom>
          <a:noFill/>
          <a:ln w="9525" cap="flat" cmpd="sng">
            <a:solidFill>
              <a:schemeClr val="accent5">
                <a:lumMod val="50000"/>
              </a:schemeClr>
            </a:solidFill>
            <a:prstDash val="solid"/>
            <a:miter lim="800000"/>
            <a:headEnd type="none" w="sm" len="sm"/>
            <a:tailEnd type="triangle" w="med" len="med"/>
          </a:ln>
        </p:spPr>
      </p:cxnSp>
      <p:cxnSp>
        <p:nvCxnSpPr>
          <p:cNvPr id="28" name="Google Shape;1173;p18">
            <a:extLst>
              <a:ext uri="{FF2B5EF4-FFF2-40B4-BE49-F238E27FC236}">
                <a16:creationId xmlns:a16="http://schemas.microsoft.com/office/drawing/2014/main" id="{94375846-5E59-6247-A6B4-09A8A3176F77}"/>
              </a:ext>
            </a:extLst>
          </p:cNvPr>
          <p:cNvCxnSpPr>
            <a:cxnSpLocks/>
            <a:stCxn id="25" idx="2"/>
            <a:endCxn id="26" idx="3"/>
          </p:cNvCxnSpPr>
          <p:nvPr/>
        </p:nvCxnSpPr>
        <p:spPr>
          <a:xfrm rot="5400000">
            <a:off x="9577405" y="5037765"/>
            <a:ext cx="357299" cy="1533990"/>
          </a:xfrm>
          <a:prstGeom prst="bentConnector2">
            <a:avLst/>
          </a:prstGeom>
          <a:noFill/>
          <a:ln w="9525" cap="flat" cmpd="sng">
            <a:solidFill>
              <a:schemeClr val="accent5">
                <a:lumMod val="50000"/>
              </a:schemeClr>
            </a:solidFill>
            <a:prstDash val="solid"/>
            <a:miter lim="800000"/>
            <a:headEnd type="triangle" w="med" len="med"/>
            <a:tailEnd type="triangle" w="med" len="med"/>
          </a:ln>
        </p:spPr>
      </p:cxnSp>
      <p:cxnSp>
        <p:nvCxnSpPr>
          <p:cNvPr id="29" name="Google Shape;1174;p18">
            <a:extLst>
              <a:ext uri="{FF2B5EF4-FFF2-40B4-BE49-F238E27FC236}">
                <a16:creationId xmlns:a16="http://schemas.microsoft.com/office/drawing/2014/main" id="{AC755D13-D12B-630A-CF83-9D52B13582EE}"/>
              </a:ext>
            </a:extLst>
          </p:cNvPr>
          <p:cNvCxnSpPr>
            <a:cxnSpLocks/>
            <a:stCxn id="26" idx="1"/>
            <a:endCxn id="14" idx="2"/>
          </p:cNvCxnSpPr>
          <p:nvPr/>
        </p:nvCxnSpPr>
        <p:spPr>
          <a:xfrm rot="10800000">
            <a:off x="4985205" y="5626112"/>
            <a:ext cx="1538425" cy="357298"/>
          </a:xfrm>
          <a:prstGeom prst="bentConnector2">
            <a:avLst/>
          </a:prstGeom>
          <a:noFill/>
          <a:ln w="9525" cap="flat" cmpd="sng">
            <a:solidFill>
              <a:schemeClr val="accent5">
                <a:lumMod val="50000"/>
              </a:schemeClr>
            </a:solidFill>
            <a:prstDash val="solid"/>
            <a:miter lim="800000"/>
            <a:headEnd type="triangle" w="med" len="med"/>
            <a:tailEnd type="triangle" w="med" len="med"/>
          </a:ln>
        </p:spPr>
      </p:cxnSp>
    </p:spTree>
    <p:extLst>
      <p:ext uri="{BB962C8B-B14F-4D97-AF65-F5344CB8AC3E}">
        <p14:creationId xmlns:p14="http://schemas.microsoft.com/office/powerpoint/2010/main" val="2168507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4151981" y="2800399"/>
            <a:ext cx="7109888" cy="3066422"/>
          </a:xfrm>
        </p:spPr>
        <p:txBody>
          <a:bodyPr/>
          <a:lstStyle/>
          <a:p>
            <a:r>
              <a:rPr lang="de-DE" dirty="0"/>
              <a:t>Einführung in Finanzkompetenz</a:t>
            </a:r>
            <a:endParaRPr lang="en-GB"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de-DE" dirty="0"/>
              <a:t>Struktur der Liquiditätsplanung</a:t>
            </a:r>
          </a:p>
        </p:txBody>
      </p:sp>
      <p:sp>
        <p:nvSpPr>
          <p:cNvPr id="2" name="TextBox 4">
            <a:extLst>
              <a:ext uri="{FF2B5EF4-FFF2-40B4-BE49-F238E27FC236}">
                <a16:creationId xmlns:a16="http://schemas.microsoft.com/office/drawing/2014/main" id="{621B375B-8591-4ACB-AAC6-FB5BB15BB5B1}"/>
              </a:ext>
            </a:extLst>
          </p:cNvPr>
          <p:cNvSpPr txBox="1"/>
          <p:nvPr/>
        </p:nvSpPr>
        <p:spPr>
          <a:xfrm>
            <a:off x="702611" y="1726107"/>
            <a:ext cx="2829224" cy="2280624"/>
          </a:xfrm>
          <a:prstGeom prst="rect">
            <a:avLst/>
          </a:prstGeom>
          <a:noFill/>
        </p:spPr>
        <p:txBody>
          <a:bodyPr wrap="square">
            <a:spAutoFit/>
          </a:bodyPr>
          <a:lstStyle/>
          <a:p>
            <a:pPr marL="0" lvl="0" indent="0" algn="l" rtl="0">
              <a:lnSpc>
                <a:spcPct val="90000"/>
              </a:lnSpc>
              <a:spcBef>
                <a:spcPts val="0"/>
              </a:spcBef>
              <a:spcAft>
                <a:spcPts val="0"/>
              </a:spcAft>
              <a:buClr>
                <a:srgbClr val="79527B"/>
              </a:buClr>
              <a:buSzPts val="2000"/>
              <a:buNone/>
            </a:pPr>
            <a:r>
              <a:rPr lang="de-DE" sz="2000" dirty="0">
                <a:solidFill>
                  <a:srgbClr val="595959"/>
                </a:solidFill>
              </a:rPr>
              <a:t>Die Liquiditätsplanung berücksichtigt sowohl IST-Werte als auch PLAN-Werte, um eine genaue Einschätzung der finanziellen Lage zu ermöglichen. </a:t>
            </a:r>
            <a:endParaRPr lang="en-US" sz="2000" dirty="0">
              <a:solidFill>
                <a:srgbClr val="595959"/>
              </a:solidFill>
            </a:endParaRPr>
          </a:p>
          <a:p>
            <a:pPr marL="0" lvl="0" indent="0" algn="l" rtl="0">
              <a:lnSpc>
                <a:spcPct val="90000"/>
              </a:lnSpc>
              <a:spcBef>
                <a:spcPts val="0"/>
              </a:spcBef>
              <a:spcAft>
                <a:spcPts val="0"/>
              </a:spcAft>
              <a:buClr>
                <a:srgbClr val="79527B"/>
              </a:buClr>
              <a:buSzPts val="2000"/>
              <a:buNone/>
            </a:pPr>
            <a:endParaRPr lang="en-US" dirty="0"/>
          </a:p>
        </p:txBody>
      </p:sp>
      <p:sp>
        <p:nvSpPr>
          <p:cNvPr id="3" name="Google Shape;1183;p19">
            <a:extLst>
              <a:ext uri="{FF2B5EF4-FFF2-40B4-BE49-F238E27FC236}">
                <a16:creationId xmlns:a16="http://schemas.microsoft.com/office/drawing/2014/main" id="{1B62700E-35F6-FC82-CBC7-ADFF5CFB76D1}"/>
              </a:ext>
            </a:extLst>
          </p:cNvPr>
          <p:cNvSpPr/>
          <p:nvPr/>
        </p:nvSpPr>
        <p:spPr>
          <a:xfrm>
            <a:off x="3749817" y="1418459"/>
            <a:ext cx="2465430" cy="679079"/>
          </a:xfrm>
          <a:prstGeom prst="rect">
            <a:avLst/>
          </a:prstGeom>
          <a:solidFill>
            <a:schemeClr val="accent5">
              <a:lumMod val="50000"/>
            </a:schemeClr>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dirty="0">
                <a:solidFill>
                  <a:schemeClr val="lt1"/>
                </a:solidFill>
                <a:latin typeface="Calibri"/>
                <a:ea typeface="Calibri"/>
                <a:cs typeface="Calibri"/>
                <a:sym typeface="Calibri"/>
              </a:rPr>
              <a:t>PLAN-Werte</a:t>
            </a:r>
            <a:endParaRPr lang="de-DE" sz="2000" dirty="0"/>
          </a:p>
        </p:txBody>
      </p:sp>
      <p:sp>
        <p:nvSpPr>
          <p:cNvPr id="4" name="Google Shape;1184;p19">
            <a:extLst>
              <a:ext uri="{FF2B5EF4-FFF2-40B4-BE49-F238E27FC236}">
                <a16:creationId xmlns:a16="http://schemas.microsoft.com/office/drawing/2014/main" id="{91ED1F2A-2C9F-030C-EF8A-02A59A9A5ADF}"/>
              </a:ext>
            </a:extLst>
          </p:cNvPr>
          <p:cNvSpPr/>
          <p:nvPr/>
        </p:nvSpPr>
        <p:spPr>
          <a:xfrm>
            <a:off x="3749815" y="2166368"/>
            <a:ext cx="2465430" cy="1617491"/>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285750" algn="l" rtl="0">
              <a:spcBef>
                <a:spcPts val="0"/>
              </a:spcBef>
              <a:spcAft>
                <a:spcPts val="0"/>
              </a:spcAft>
              <a:buClr>
                <a:srgbClr val="79527B"/>
              </a:buClr>
              <a:buSzPts val="1400"/>
              <a:buFont typeface="Arial"/>
              <a:buChar char="•"/>
            </a:pPr>
            <a:r>
              <a:rPr lang="de-DE" sz="1400" dirty="0">
                <a:solidFill>
                  <a:srgbClr val="595959"/>
                </a:solidFill>
                <a:latin typeface="Calibri"/>
                <a:ea typeface="Calibri"/>
                <a:cs typeface="Calibri"/>
                <a:sym typeface="Calibri"/>
              </a:rPr>
              <a:t>Umsätze</a:t>
            </a:r>
            <a:endParaRPr dirty="0">
              <a:solidFill>
                <a:srgbClr val="595959"/>
              </a:solidFill>
            </a:endParaRPr>
          </a:p>
          <a:p>
            <a:pPr marL="285750" marR="0" lvl="0" indent="-285750" algn="l" rtl="0">
              <a:spcBef>
                <a:spcPts val="0"/>
              </a:spcBef>
              <a:spcAft>
                <a:spcPts val="0"/>
              </a:spcAft>
              <a:buClr>
                <a:srgbClr val="79527B"/>
              </a:buClr>
              <a:buSzPts val="1400"/>
              <a:buFont typeface="Arial"/>
              <a:buChar char="•"/>
            </a:pPr>
            <a:r>
              <a:rPr lang="de-DE" sz="1400" dirty="0">
                <a:solidFill>
                  <a:srgbClr val="595959"/>
                </a:solidFill>
                <a:latin typeface="Calibri"/>
                <a:ea typeface="Calibri"/>
                <a:cs typeface="Calibri"/>
                <a:sym typeface="Calibri"/>
              </a:rPr>
              <a:t>Materialkosten</a:t>
            </a:r>
            <a:endParaRPr dirty="0">
              <a:solidFill>
                <a:srgbClr val="595959"/>
              </a:solidFill>
            </a:endParaRPr>
          </a:p>
          <a:p>
            <a:pPr marL="285750" marR="0" lvl="0" indent="-285750" algn="l" rtl="0">
              <a:spcBef>
                <a:spcPts val="0"/>
              </a:spcBef>
              <a:spcAft>
                <a:spcPts val="0"/>
              </a:spcAft>
              <a:buClr>
                <a:srgbClr val="79527B"/>
              </a:buClr>
              <a:buSzPts val="1400"/>
              <a:buFont typeface="Arial"/>
              <a:buChar char="•"/>
            </a:pPr>
            <a:r>
              <a:rPr lang="de-DE" sz="1400" dirty="0">
                <a:solidFill>
                  <a:srgbClr val="595959"/>
                </a:solidFill>
                <a:latin typeface="Calibri"/>
                <a:ea typeface="Calibri"/>
                <a:cs typeface="Calibri"/>
                <a:sym typeface="Calibri"/>
              </a:rPr>
              <a:t>Sonstige Kosten</a:t>
            </a:r>
            <a:endParaRPr dirty="0">
              <a:solidFill>
                <a:srgbClr val="595959"/>
              </a:solidFill>
            </a:endParaRPr>
          </a:p>
          <a:p>
            <a:pPr marL="285750" marR="0" lvl="0" indent="-285750" algn="l" rtl="0">
              <a:spcBef>
                <a:spcPts val="0"/>
              </a:spcBef>
              <a:spcAft>
                <a:spcPts val="0"/>
              </a:spcAft>
              <a:buClr>
                <a:srgbClr val="79527B"/>
              </a:buClr>
              <a:buSzPts val="1400"/>
              <a:buFont typeface="Arial"/>
              <a:buChar char="•"/>
            </a:pPr>
            <a:r>
              <a:rPr lang="de-DE" sz="1400" dirty="0">
                <a:solidFill>
                  <a:srgbClr val="595959"/>
                </a:solidFill>
                <a:latin typeface="Calibri"/>
                <a:ea typeface="Calibri"/>
                <a:cs typeface="Calibri"/>
                <a:sym typeface="Calibri"/>
              </a:rPr>
              <a:t>Zinsen</a:t>
            </a:r>
            <a:endParaRPr dirty="0">
              <a:solidFill>
                <a:srgbClr val="595959"/>
              </a:solidFill>
            </a:endParaRPr>
          </a:p>
          <a:p>
            <a:pPr marL="285750" marR="0" lvl="0" indent="-285750" algn="l" rtl="0">
              <a:spcBef>
                <a:spcPts val="0"/>
              </a:spcBef>
              <a:spcAft>
                <a:spcPts val="0"/>
              </a:spcAft>
              <a:buClr>
                <a:srgbClr val="79527B"/>
              </a:buClr>
              <a:buSzPts val="1400"/>
              <a:buFont typeface="Arial"/>
              <a:buChar char="•"/>
            </a:pPr>
            <a:r>
              <a:rPr lang="de-DE" sz="1400" dirty="0">
                <a:solidFill>
                  <a:srgbClr val="595959"/>
                </a:solidFill>
                <a:latin typeface="Calibri"/>
                <a:ea typeface="Calibri"/>
                <a:cs typeface="Calibri"/>
                <a:sym typeface="Calibri"/>
              </a:rPr>
              <a:t>Investitionen / Desinvestitionen</a:t>
            </a:r>
            <a:endParaRPr sz="1400" dirty="0">
              <a:solidFill>
                <a:srgbClr val="595959"/>
              </a:solidFill>
              <a:latin typeface="Calibri"/>
              <a:ea typeface="Calibri"/>
              <a:cs typeface="Calibri"/>
              <a:sym typeface="Calibri"/>
            </a:endParaRPr>
          </a:p>
        </p:txBody>
      </p:sp>
      <p:sp>
        <p:nvSpPr>
          <p:cNvPr id="6" name="Google Shape;1185;p19">
            <a:extLst>
              <a:ext uri="{FF2B5EF4-FFF2-40B4-BE49-F238E27FC236}">
                <a16:creationId xmlns:a16="http://schemas.microsoft.com/office/drawing/2014/main" id="{8BDD0BDE-32EC-F6DC-0952-6B4218F524B8}"/>
              </a:ext>
            </a:extLst>
          </p:cNvPr>
          <p:cNvSpPr/>
          <p:nvPr/>
        </p:nvSpPr>
        <p:spPr>
          <a:xfrm>
            <a:off x="3747146" y="3873904"/>
            <a:ext cx="2465430" cy="679079"/>
          </a:xfrm>
          <a:prstGeom prst="rect">
            <a:avLst/>
          </a:prstGeom>
          <a:solidFill>
            <a:schemeClr val="accent5">
              <a:lumMod val="50000"/>
            </a:schemeClr>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dirty="0">
                <a:solidFill>
                  <a:schemeClr val="lt1"/>
                </a:solidFill>
                <a:latin typeface="Calibri"/>
                <a:ea typeface="Calibri"/>
                <a:cs typeface="Calibri"/>
                <a:sym typeface="Calibri"/>
              </a:rPr>
              <a:t>IST-Werte</a:t>
            </a:r>
            <a:endParaRPr lang="de-DE" sz="2000" dirty="0"/>
          </a:p>
        </p:txBody>
      </p:sp>
      <p:sp>
        <p:nvSpPr>
          <p:cNvPr id="7" name="Google Shape;1186;p19">
            <a:extLst>
              <a:ext uri="{FF2B5EF4-FFF2-40B4-BE49-F238E27FC236}">
                <a16:creationId xmlns:a16="http://schemas.microsoft.com/office/drawing/2014/main" id="{033547E9-35ED-3387-0874-4C755852CDB1}"/>
              </a:ext>
            </a:extLst>
          </p:cNvPr>
          <p:cNvSpPr/>
          <p:nvPr/>
        </p:nvSpPr>
        <p:spPr>
          <a:xfrm>
            <a:off x="3747144" y="4621813"/>
            <a:ext cx="2465430" cy="1617491"/>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285750" algn="l" rtl="0">
              <a:spcBef>
                <a:spcPts val="0"/>
              </a:spcBef>
              <a:spcAft>
                <a:spcPts val="0"/>
              </a:spcAft>
              <a:buClr>
                <a:srgbClr val="79527B"/>
              </a:buClr>
              <a:buSzPts val="1400"/>
              <a:buFont typeface="Arial"/>
              <a:buChar char="•"/>
            </a:pPr>
            <a:r>
              <a:rPr lang="de-DE" sz="1400" dirty="0">
                <a:solidFill>
                  <a:srgbClr val="595959"/>
                </a:solidFill>
                <a:latin typeface="Calibri"/>
                <a:ea typeface="Calibri"/>
                <a:cs typeface="Calibri"/>
                <a:sym typeface="Calibri"/>
              </a:rPr>
              <a:t>Kontostand</a:t>
            </a:r>
          </a:p>
          <a:p>
            <a:pPr marL="285750" marR="0" lvl="0" indent="-285750" algn="l" rtl="0">
              <a:spcBef>
                <a:spcPts val="0"/>
              </a:spcBef>
              <a:spcAft>
                <a:spcPts val="0"/>
              </a:spcAft>
              <a:buClr>
                <a:srgbClr val="79527B"/>
              </a:buClr>
              <a:buSzPts val="1400"/>
              <a:buFont typeface="Arial"/>
              <a:buChar char="•"/>
            </a:pPr>
            <a:r>
              <a:rPr lang="de-DE" sz="1400" dirty="0">
                <a:solidFill>
                  <a:srgbClr val="595959"/>
                </a:solidFill>
                <a:latin typeface="Calibri"/>
                <a:cs typeface="Calibri"/>
                <a:sym typeface="Calibri"/>
              </a:rPr>
              <a:t>Gebuchte </a:t>
            </a:r>
            <a:r>
              <a:rPr lang="de-DE" sz="1400" dirty="0" err="1">
                <a:solidFill>
                  <a:srgbClr val="595959"/>
                </a:solidFill>
                <a:latin typeface="Calibri"/>
                <a:cs typeface="Calibri"/>
                <a:sym typeface="Calibri"/>
              </a:rPr>
              <a:t>Vorderungen</a:t>
            </a:r>
            <a:r>
              <a:rPr lang="de-DE" sz="1400" dirty="0">
                <a:solidFill>
                  <a:srgbClr val="595959"/>
                </a:solidFill>
                <a:latin typeface="Calibri"/>
                <a:cs typeface="Calibri"/>
                <a:sym typeface="Calibri"/>
              </a:rPr>
              <a:t> und Verbindlichkeiten</a:t>
            </a:r>
          </a:p>
          <a:p>
            <a:pPr marL="285750" marR="0" lvl="0" indent="-285750" algn="l" rtl="0">
              <a:spcBef>
                <a:spcPts val="0"/>
              </a:spcBef>
              <a:spcAft>
                <a:spcPts val="0"/>
              </a:spcAft>
              <a:buClr>
                <a:srgbClr val="79527B"/>
              </a:buClr>
              <a:buSzPts val="1400"/>
              <a:buFont typeface="Arial"/>
              <a:buChar char="•"/>
            </a:pPr>
            <a:r>
              <a:rPr lang="de-DE" sz="1400" dirty="0">
                <a:solidFill>
                  <a:srgbClr val="595959"/>
                </a:solidFill>
                <a:latin typeface="Calibri"/>
                <a:cs typeface="Calibri"/>
                <a:sym typeface="Calibri"/>
              </a:rPr>
              <a:t>Kreditlimits</a:t>
            </a:r>
            <a:endParaRPr sz="1400" dirty="0">
              <a:solidFill>
                <a:srgbClr val="595959"/>
              </a:solidFill>
              <a:latin typeface="Calibri"/>
              <a:ea typeface="Calibri"/>
              <a:cs typeface="Calibri"/>
              <a:sym typeface="Calibri"/>
            </a:endParaRPr>
          </a:p>
        </p:txBody>
      </p:sp>
      <p:sp>
        <p:nvSpPr>
          <p:cNvPr id="8" name="Google Shape;1187;p19">
            <a:extLst>
              <a:ext uri="{FF2B5EF4-FFF2-40B4-BE49-F238E27FC236}">
                <a16:creationId xmlns:a16="http://schemas.microsoft.com/office/drawing/2014/main" id="{336E33D5-EFA9-80F8-1237-6ED545FE9E42}"/>
              </a:ext>
            </a:extLst>
          </p:cNvPr>
          <p:cNvSpPr/>
          <p:nvPr/>
        </p:nvSpPr>
        <p:spPr>
          <a:xfrm>
            <a:off x="6629896" y="1418459"/>
            <a:ext cx="2465430" cy="4820845"/>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400" b="1" dirty="0">
                <a:solidFill>
                  <a:srgbClr val="595959"/>
                </a:solidFill>
                <a:latin typeface="Calibri"/>
                <a:ea typeface="Calibri"/>
                <a:cs typeface="Calibri"/>
                <a:sym typeface="Calibri"/>
              </a:rPr>
              <a:t>Kontostand</a:t>
            </a:r>
            <a:endParaRPr dirty="0">
              <a:solidFill>
                <a:srgbClr val="595959"/>
              </a:solidFill>
            </a:endParaRPr>
          </a:p>
          <a:p>
            <a:pPr marL="0" marR="0" lvl="0" indent="0" algn="l" rtl="0">
              <a:spcBef>
                <a:spcPts val="0"/>
              </a:spcBef>
              <a:spcAft>
                <a:spcPts val="0"/>
              </a:spcAft>
              <a:buNone/>
            </a:pPr>
            <a:r>
              <a:rPr lang="de-DE" sz="1400" dirty="0">
                <a:solidFill>
                  <a:srgbClr val="595959"/>
                </a:solidFill>
                <a:latin typeface="Calibri"/>
                <a:ea typeface="Calibri"/>
                <a:cs typeface="Calibri"/>
                <a:sym typeface="Calibri"/>
              </a:rPr>
              <a:t>+ gebuchte Forderungen</a:t>
            </a:r>
            <a:endParaRPr dirty="0">
              <a:solidFill>
                <a:srgbClr val="595959"/>
              </a:solidFill>
            </a:endParaRPr>
          </a:p>
          <a:p>
            <a:pPr marL="0" marR="0" lvl="0" indent="0" algn="l" rtl="0">
              <a:spcBef>
                <a:spcPts val="0"/>
              </a:spcBef>
              <a:spcAft>
                <a:spcPts val="0"/>
              </a:spcAft>
              <a:buNone/>
            </a:pPr>
            <a:r>
              <a:rPr lang="de-DE" sz="1400" dirty="0">
                <a:solidFill>
                  <a:srgbClr val="595959"/>
                </a:solidFill>
                <a:latin typeface="Calibri"/>
                <a:ea typeface="Calibri"/>
                <a:cs typeface="Calibri"/>
                <a:sym typeface="Calibri"/>
              </a:rPr>
              <a:t>+ Planumsätze</a:t>
            </a:r>
            <a:endParaRPr dirty="0">
              <a:solidFill>
                <a:srgbClr val="595959"/>
              </a:solidFill>
            </a:endParaRPr>
          </a:p>
          <a:p>
            <a:pPr marL="0" marR="0" lvl="0" indent="0" algn="l" rtl="0">
              <a:spcBef>
                <a:spcPts val="0"/>
              </a:spcBef>
              <a:spcAft>
                <a:spcPts val="0"/>
              </a:spcAft>
              <a:buNone/>
            </a:pPr>
            <a:r>
              <a:rPr lang="de-DE" sz="1400" dirty="0">
                <a:solidFill>
                  <a:srgbClr val="595959"/>
                </a:solidFill>
                <a:latin typeface="Calibri"/>
                <a:ea typeface="Calibri"/>
                <a:cs typeface="Calibri"/>
                <a:sym typeface="Calibri"/>
              </a:rPr>
              <a:t>+ Desinvestitionen</a:t>
            </a:r>
            <a:br>
              <a:rPr lang="de-DE" sz="1400" dirty="0">
                <a:solidFill>
                  <a:srgbClr val="595959"/>
                </a:solidFill>
                <a:latin typeface="Calibri"/>
                <a:ea typeface="Calibri"/>
                <a:cs typeface="Calibri"/>
                <a:sym typeface="Calibri"/>
              </a:rPr>
            </a:br>
            <a:br>
              <a:rPr lang="de-DE" sz="1400" b="1" dirty="0">
                <a:solidFill>
                  <a:srgbClr val="595959"/>
                </a:solidFill>
                <a:latin typeface="Calibri"/>
                <a:ea typeface="Calibri"/>
                <a:cs typeface="Calibri"/>
                <a:sym typeface="Calibri"/>
              </a:rPr>
            </a:br>
            <a:br>
              <a:rPr lang="de-DE" sz="1400" b="1" dirty="0">
                <a:solidFill>
                  <a:srgbClr val="595959"/>
                </a:solidFill>
                <a:latin typeface="Calibri"/>
                <a:ea typeface="Calibri"/>
                <a:cs typeface="Calibri"/>
                <a:sym typeface="Calibri"/>
              </a:rPr>
            </a:br>
            <a:r>
              <a:rPr lang="de-DE" sz="1400" b="1" dirty="0">
                <a:solidFill>
                  <a:srgbClr val="595959"/>
                </a:solidFill>
                <a:latin typeface="Calibri"/>
                <a:ea typeface="Calibri"/>
                <a:cs typeface="Calibri"/>
                <a:sym typeface="Calibri"/>
              </a:rPr>
              <a:t>= Gesamte Einzahlungen</a:t>
            </a:r>
            <a:endParaRPr dirty="0">
              <a:solidFill>
                <a:srgbClr val="595959"/>
              </a:solidFill>
            </a:endParaRPr>
          </a:p>
          <a:p>
            <a:pPr marL="0" marR="0" lvl="0" indent="0" algn="l" rtl="0">
              <a:spcBef>
                <a:spcPts val="0"/>
              </a:spcBef>
              <a:spcAft>
                <a:spcPts val="0"/>
              </a:spcAft>
              <a:buNone/>
            </a:pPr>
            <a:endParaRPr sz="1400" b="1" dirty="0">
              <a:solidFill>
                <a:srgbClr val="595959"/>
              </a:solidFill>
              <a:latin typeface="Calibri"/>
              <a:ea typeface="Calibri"/>
              <a:cs typeface="Calibri"/>
              <a:sym typeface="Calibri"/>
            </a:endParaRPr>
          </a:p>
          <a:p>
            <a:pPr marL="0" marR="0" lvl="0" indent="0" algn="l" rtl="0">
              <a:spcBef>
                <a:spcPts val="0"/>
              </a:spcBef>
              <a:spcAft>
                <a:spcPts val="0"/>
              </a:spcAft>
              <a:buNone/>
            </a:pPr>
            <a:r>
              <a:rPr lang="de-DE" sz="1400" b="1" dirty="0">
                <a:solidFill>
                  <a:srgbClr val="595959"/>
                </a:solidFill>
                <a:latin typeface="Calibri"/>
                <a:ea typeface="Calibri"/>
                <a:cs typeface="Calibri"/>
                <a:sym typeface="Calibri"/>
              </a:rPr>
              <a:t>- </a:t>
            </a:r>
            <a:r>
              <a:rPr lang="de-DE" sz="1400" dirty="0">
                <a:solidFill>
                  <a:srgbClr val="595959"/>
                </a:solidFill>
                <a:latin typeface="Calibri"/>
                <a:ea typeface="Calibri"/>
                <a:cs typeface="Calibri"/>
                <a:sym typeface="Calibri"/>
              </a:rPr>
              <a:t>Gebuchte Verbindlichkeiten</a:t>
            </a:r>
            <a:br>
              <a:rPr lang="de-DE" sz="1400" dirty="0">
                <a:solidFill>
                  <a:srgbClr val="595959"/>
                </a:solidFill>
                <a:latin typeface="Calibri"/>
                <a:ea typeface="Calibri"/>
                <a:cs typeface="Calibri"/>
                <a:sym typeface="Calibri"/>
              </a:rPr>
            </a:br>
            <a:r>
              <a:rPr lang="de-DE" sz="1400" dirty="0">
                <a:solidFill>
                  <a:srgbClr val="595959"/>
                </a:solidFill>
                <a:latin typeface="Calibri"/>
                <a:ea typeface="Calibri"/>
                <a:cs typeface="Calibri"/>
                <a:sym typeface="Calibri"/>
              </a:rPr>
              <a:t>- Materialkosten </a:t>
            </a:r>
            <a:br>
              <a:rPr lang="de-DE" sz="1400" dirty="0">
                <a:solidFill>
                  <a:srgbClr val="595959"/>
                </a:solidFill>
                <a:latin typeface="Calibri"/>
                <a:ea typeface="Calibri"/>
                <a:cs typeface="Calibri"/>
                <a:sym typeface="Calibri"/>
              </a:rPr>
            </a:br>
            <a:r>
              <a:rPr lang="de-DE" sz="1400" dirty="0">
                <a:solidFill>
                  <a:srgbClr val="595959"/>
                </a:solidFill>
                <a:latin typeface="Calibri"/>
                <a:ea typeface="Calibri"/>
                <a:cs typeface="Calibri"/>
                <a:sym typeface="Calibri"/>
              </a:rPr>
              <a:t>- Sonstige Kosten</a:t>
            </a:r>
          </a:p>
          <a:p>
            <a:pPr marL="0" marR="0" lvl="0" indent="0" algn="l" rtl="0">
              <a:spcBef>
                <a:spcPts val="0"/>
              </a:spcBef>
              <a:spcAft>
                <a:spcPts val="0"/>
              </a:spcAft>
              <a:buNone/>
            </a:pPr>
            <a:r>
              <a:rPr lang="de-DE" sz="1400" dirty="0">
                <a:solidFill>
                  <a:srgbClr val="595959"/>
                </a:solidFill>
                <a:latin typeface="Calibri"/>
                <a:ea typeface="Calibri"/>
                <a:cs typeface="Calibri"/>
                <a:sym typeface="Calibri"/>
              </a:rPr>
              <a:t>- Zins- und Tilgung</a:t>
            </a:r>
            <a:br>
              <a:rPr lang="de-DE" sz="1400" dirty="0">
                <a:solidFill>
                  <a:srgbClr val="595959"/>
                </a:solidFill>
                <a:latin typeface="Calibri"/>
                <a:ea typeface="Calibri"/>
                <a:cs typeface="Calibri"/>
                <a:sym typeface="Calibri"/>
              </a:rPr>
            </a:br>
            <a:br>
              <a:rPr lang="de-DE" sz="1400" dirty="0">
                <a:solidFill>
                  <a:srgbClr val="595959"/>
                </a:solidFill>
                <a:latin typeface="Calibri"/>
                <a:ea typeface="Calibri"/>
                <a:cs typeface="Calibri"/>
                <a:sym typeface="Calibri"/>
              </a:rPr>
            </a:br>
            <a:br>
              <a:rPr lang="de-DE" sz="1400" b="1" dirty="0">
                <a:solidFill>
                  <a:srgbClr val="595959"/>
                </a:solidFill>
                <a:latin typeface="Calibri"/>
                <a:ea typeface="Calibri"/>
                <a:cs typeface="Calibri"/>
                <a:sym typeface="Calibri"/>
              </a:rPr>
            </a:br>
            <a:r>
              <a:rPr lang="de-DE" sz="1400" b="1" dirty="0">
                <a:solidFill>
                  <a:srgbClr val="595959"/>
                </a:solidFill>
                <a:latin typeface="Calibri"/>
                <a:ea typeface="Calibri"/>
                <a:cs typeface="Calibri"/>
                <a:sym typeface="Calibri"/>
              </a:rPr>
              <a:t>= Gesamte Auszahlungen</a:t>
            </a:r>
            <a:br>
              <a:rPr lang="de-DE" sz="1400" b="1" dirty="0">
                <a:solidFill>
                  <a:srgbClr val="595959"/>
                </a:solidFill>
                <a:latin typeface="Calibri"/>
                <a:ea typeface="Calibri"/>
                <a:cs typeface="Calibri"/>
                <a:sym typeface="Calibri"/>
              </a:rPr>
            </a:br>
            <a:br>
              <a:rPr lang="de-DE" sz="1400" b="1" dirty="0">
                <a:solidFill>
                  <a:srgbClr val="595959"/>
                </a:solidFill>
                <a:latin typeface="Calibri"/>
                <a:ea typeface="Calibri"/>
                <a:cs typeface="Calibri"/>
                <a:sym typeface="Calibri"/>
              </a:rPr>
            </a:br>
            <a:br>
              <a:rPr lang="de-DE" sz="1400" b="1" dirty="0">
                <a:solidFill>
                  <a:srgbClr val="595959"/>
                </a:solidFill>
                <a:latin typeface="Calibri"/>
                <a:ea typeface="Calibri"/>
                <a:cs typeface="Calibri"/>
                <a:sym typeface="Calibri"/>
              </a:rPr>
            </a:br>
            <a:r>
              <a:rPr lang="de-DE" sz="1400" dirty="0">
                <a:solidFill>
                  <a:srgbClr val="595959"/>
                </a:solidFill>
                <a:latin typeface="Calibri"/>
                <a:ea typeface="Calibri"/>
                <a:cs typeface="Calibri"/>
                <a:sym typeface="Calibri"/>
              </a:rPr>
              <a:t>+ Kreditlinien</a:t>
            </a:r>
            <a:br>
              <a:rPr lang="de-DE" sz="1400" b="1" dirty="0">
                <a:solidFill>
                  <a:srgbClr val="595959"/>
                </a:solidFill>
                <a:latin typeface="Calibri"/>
                <a:ea typeface="Calibri"/>
                <a:cs typeface="Calibri"/>
                <a:sym typeface="Calibri"/>
              </a:rPr>
            </a:br>
            <a:br>
              <a:rPr lang="de-DE" sz="1400" b="1" dirty="0">
                <a:solidFill>
                  <a:srgbClr val="595959"/>
                </a:solidFill>
                <a:latin typeface="Calibri"/>
                <a:ea typeface="Calibri"/>
                <a:cs typeface="Calibri"/>
                <a:sym typeface="Calibri"/>
              </a:rPr>
            </a:br>
            <a:r>
              <a:rPr lang="de-DE" sz="1400" b="1" dirty="0">
                <a:solidFill>
                  <a:srgbClr val="595959"/>
                </a:solidFill>
                <a:latin typeface="Calibri"/>
                <a:ea typeface="Calibri"/>
                <a:cs typeface="Calibri"/>
                <a:sym typeface="Calibri"/>
              </a:rPr>
              <a:t>= Verfügbare Liquidität</a:t>
            </a:r>
            <a:endParaRPr dirty="0">
              <a:solidFill>
                <a:srgbClr val="595959"/>
              </a:solidFill>
            </a:endParaRPr>
          </a:p>
        </p:txBody>
      </p:sp>
      <p:cxnSp>
        <p:nvCxnSpPr>
          <p:cNvPr id="9" name="Google Shape;1188;p19">
            <a:extLst>
              <a:ext uri="{FF2B5EF4-FFF2-40B4-BE49-F238E27FC236}">
                <a16:creationId xmlns:a16="http://schemas.microsoft.com/office/drawing/2014/main" id="{0E142800-6BDD-105A-1371-5C334BDC47FE}"/>
              </a:ext>
            </a:extLst>
          </p:cNvPr>
          <p:cNvCxnSpPr>
            <a:stCxn id="4" idx="3"/>
            <a:endCxn id="8" idx="1"/>
          </p:cNvCxnSpPr>
          <p:nvPr/>
        </p:nvCxnSpPr>
        <p:spPr>
          <a:xfrm>
            <a:off x="6215245" y="2975114"/>
            <a:ext cx="414600" cy="853800"/>
          </a:xfrm>
          <a:prstGeom prst="bentConnector3">
            <a:avLst>
              <a:gd name="adj1" fmla="val 50000"/>
            </a:avLst>
          </a:prstGeom>
          <a:noFill/>
          <a:ln w="9525" cap="flat" cmpd="sng">
            <a:solidFill>
              <a:schemeClr val="accent5">
                <a:lumMod val="50000"/>
              </a:schemeClr>
            </a:solidFill>
            <a:prstDash val="solid"/>
            <a:miter lim="800000"/>
            <a:headEnd type="none" w="sm" len="sm"/>
            <a:tailEnd type="triangle" w="med" len="med"/>
          </a:ln>
        </p:spPr>
      </p:cxnSp>
      <p:cxnSp>
        <p:nvCxnSpPr>
          <p:cNvPr id="30" name="Google Shape;1189;p19">
            <a:extLst>
              <a:ext uri="{FF2B5EF4-FFF2-40B4-BE49-F238E27FC236}">
                <a16:creationId xmlns:a16="http://schemas.microsoft.com/office/drawing/2014/main" id="{8B0468E9-7E45-CB47-DBF5-612F114058D3}"/>
              </a:ext>
            </a:extLst>
          </p:cNvPr>
          <p:cNvCxnSpPr>
            <a:stCxn id="7" idx="3"/>
            <a:endCxn id="8" idx="1"/>
          </p:cNvCxnSpPr>
          <p:nvPr/>
        </p:nvCxnSpPr>
        <p:spPr>
          <a:xfrm rot="10800000" flipH="1">
            <a:off x="6212574" y="3828859"/>
            <a:ext cx="417300" cy="1601700"/>
          </a:xfrm>
          <a:prstGeom prst="bentConnector3">
            <a:avLst>
              <a:gd name="adj1" fmla="val 50003"/>
            </a:avLst>
          </a:prstGeom>
          <a:noFill/>
          <a:ln w="9525" cap="flat" cmpd="sng">
            <a:solidFill>
              <a:schemeClr val="accent5">
                <a:lumMod val="50000"/>
              </a:schemeClr>
            </a:solidFill>
            <a:prstDash val="solid"/>
            <a:miter lim="800000"/>
            <a:headEnd type="none" w="sm" len="sm"/>
            <a:tailEnd type="triangle" w="med" len="med"/>
          </a:ln>
        </p:spPr>
      </p:cxnSp>
      <p:sp>
        <p:nvSpPr>
          <p:cNvPr id="31" name="Google Shape;1190;p19">
            <a:extLst>
              <a:ext uri="{FF2B5EF4-FFF2-40B4-BE49-F238E27FC236}">
                <a16:creationId xmlns:a16="http://schemas.microsoft.com/office/drawing/2014/main" id="{6FCE68E7-B26E-C468-44C7-BEA6BB877904}"/>
              </a:ext>
            </a:extLst>
          </p:cNvPr>
          <p:cNvSpPr/>
          <p:nvPr/>
        </p:nvSpPr>
        <p:spPr>
          <a:xfrm>
            <a:off x="9520924" y="1418461"/>
            <a:ext cx="2465430" cy="4820844"/>
          </a:xfrm>
          <a:prstGeom prst="rect">
            <a:avLst/>
          </a:prstGeom>
          <a:solidFill>
            <a:schemeClr val="lt1"/>
          </a:solidFill>
          <a:ln w="127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rgbClr val="79527B"/>
              </a:solidFill>
              <a:latin typeface="Calibri"/>
              <a:ea typeface="Calibri"/>
              <a:cs typeface="Calibri"/>
              <a:sym typeface="Calibri"/>
            </a:endParaRPr>
          </a:p>
        </p:txBody>
      </p:sp>
      <p:grpSp>
        <p:nvGrpSpPr>
          <p:cNvPr id="32" name="Google Shape;1191;p19">
            <a:extLst>
              <a:ext uri="{FF2B5EF4-FFF2-40B4-BE49-F238E27FC236}">
                <a16:creationId xmlns:a16="http://schemas.microsoft.com/office/drawing/2014/main" id="{D29D607B-62CB-3F0A-FC4B-90CBF6AC3125}"/>
              </a:ext>
            </a:extLst>
          </p:cNvPr>
          <p:cNvGrpSpPr/>
          <p:nvPr/>
        </p:nvGrpSpPr>
        <p:grpSpPr>
          <a:xfrm>
            <a:off x="9746148" y="2975114"/>
            <a:ext cx="2322726" cy="1930998"/>
            <a:chOff x="9752076" y="4348991"/>
            <a:chExt cx="2322726" cy="1930998"/>
          </a:xfrm>
        </p:grpSpPr>
        <p:cxnSp>
          <p:nvCxnSpPr>
            <p:cNvPr id="33" name="Google Shape;1192;p19">
              <a:extLst>
                <a:ext uri="{FF2B5EF4-FFF2-40B4-BE49-F238E27FC236}">
                  <a16:creationId xmlns:a16="http://schemas.microsoft.com/office/drawing/2014/main" id="{313107BD-D124-CBD6-5EB4-3BDC64BD3276}"/>
                </a:ext>
              </a:extLst>
            </p:cNvPr>
            <p:cNvCxnSpPr/>
            <p:nvPr/>
          </p:nvCxnSpPr>
          <p:spPr>
            <a:xfrm>
              <a:off x="9752076" y="5989320"/>
              <a:ext cx="2049959" cy="0"/>
            </a:xfrm>
            <a:prstGeom prst="straightConnector1">
              <a:avLst/>
            </a:prstGeom>
            <a:noFill/>
            <a:ln w="9525" cap="flat" cmpd="sng">
              <a:solidFill>
                <a:srgbClr val="79527B"/>
              </a:solidFill>
              <a:prstDash val="solid"/>
              <a:miter lim="800000"/>
              <a:headEnd type="none" w="sm" len="sm"/>
              <a:tailEnd type="triangle" w="med" len="med"/>
            </a:ln>
          </p:spPr>
        </p:cxnSp>
        <p:cxnSp>
          <p:nvCxnSpPr>
            <p:cNvPr id="34" name="Google Shape;1193;p19">
              <a:extLst>
                <a:ext uri="{FF2B5EF4-FFF2-40B4-BE49-F238E27FC236}">
                  <a16:creationId xmlns:a16="http://schemas.microsoft.com/office/drawing/2014/main" id="{7FFDE2D8-5DF0-8B17-F1CE-821ED1909860}"/>
                </a:ext>
              </a:extLst>
            </p:cNvPr>
            <p:cNvCxnSpPr/>
            <p:nvPr/>
          </p:nvCxnSpPr>
          <p:spPr>
            <a:xfrm rot="10800000">
              <a:off x="9752076" y="4430268"/>
              <a:ext cx="0" cy="1559052"/>
            </a:xfrm>
            <a:prstGeom prst="straightConnector1">
              <a:avLst/>
            </a:prstGeom>
            <a:noFill/>
            <a:ln w="9525" cap="flat" cmpd="sng">
              <a:solidFill>
                <a:srgbClr val="79527B"/>
              </a:solidFill>
              <a:prstDash val="solid"/>
              <a:miter lim="800000"/>
              <a:headEnd type="none" w="sm" len="sm"/>
              <a:tailEnd type="triangle" w="med" len="med"/>
            </a:ln>
          </p:spPr>
        </p:cxnSp>
        <p:sp>
          <p:nvSpPr>
            <p:cNvPr id="35" name="Google Shape;1194;p19">
              <a:extLst>
                <a:ext uri="{FF2B5EF4-FFF2-40B4-BE49-F238E27FC236}">
                  <a16:creationId xmlns:a16="http://schemas.microsoft.com/office/drawing/2014/main" id="{13C532AF-A02D-161B-A7FD-6416A665C4BA}"/>
                </a:ext>
              </a:extLst>
            </p:cNvPr>
            <p:cNvSpPr txBox="1"/>
            <p:nvPr/>
          </p:nvSpPr>
          <p:spPr>
            <a:xfrm>
              <a:off x="11372959" y="6018419"/>
              <a:ext cx="701843"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1" dirty="0">
                  <a:solidFill>
                    <a:srgbClr val="79527B"/>
                  </a:solidFill>
                  <a:latin typeface="Calibri"/>
                  <a:ea typeface="Calibri"/>
                  <a:cs typeface="Calibri"/>
                  <a:sym typeface="Calibri"/>
                </a:rPr>
                <a:t>Periode</a:t>
              </a:r>
              <a:endParaRPr dirty="0"/>
            </a:p>
          </p:txBody>
        </p:sp>
        <p:sp>
          <p:nvSpPr>
            <p:cNvPr id="36" name="Google Shape;1195;p19">
              <a:extLst>
                <a:ext uri="{FF2B5EF4-FFF2-40B4-BE49-F238E27FC236}">
                  <a16:creationId xmlns:a16="http://schemas.microsoft.com/office/drawing/2014/main" id="{555840C3-2DE5-A822-1277-E31C8994A5AE}"/>
                </a:ext>
              </a:extLst>
            </p:cNvPr>
            <p:cNvSpPr txBox="1"/>
            <p:nvPr/>
          </p:nvSpPr>
          <p:spPr>
            <a:xfrm>
              <a:off x="9752076" y="6003546"/>
              <a:ext cx="61932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1">
                  <a:solidFill>
                    <a:srgbClr val="79527B"/>
                  </a:solidFill>
                  <a:latin typeface="Calibri"/>
                  <a:ea typeface="Calibri"/>
                  <a:cs typeface="Calibri"/>
                  <a:sym typeface="Calibri"/>
                </a:rPr>
                <a:t>t0</a:t>
              </a:r>
              <a:endParaRPr/>
            </a:p>
          </p:txBody>
        </p:sp>
        <p:sp>
          <p:nvSpPr>
            <p:cNvPr id="37" name="Google Shape;1196;p19">
              <a:extLst>
                <a:ext uri="{FF2B5EF4-FFF2-40B4-BE49-F238E27FC236}">
                  <a16:creationId xmlns:a16="http://schemas.microsoft.com/office/drawing/2014/main" id="{6892A1AB-4281-ADEF-93FF-84AF3547CE3F}"/>
                </a:ext>
              </a:extLst>
            </p:cNvPr>
            <p:cNvSpPr txBox="1"/>
            <p:nvPr/>
          </p:nvSpPr>
          <p:spPr>
            <a:xfrm>
              <a:off x="10182695" y="6003546"/>
              <a:ext cx="61932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1">
                  <a:solidFill>
                    <a:srgbClr val="79527B"/>
                  </a:solidFill>
                  <a:latin typeface="Calibri"/>
                  <a:ea typeface="Calibri"/>
                  <a:cs typeface="Calibri"/>
                  <a:sym typeface="Calibri"/>
                </a:rPr>
                <a:t>t1</a:t>
              </a:r>
              <a:endParaRPr/>
            </a:p>
          </p:txBody>
        </p:sp>
        <p:sp>
          <p:nvSpPr>
            <p:cNvPr id="38" name="Google Shape;1197;p19">
              <a:extLst>
                <a:ext uri="{FF2B5EF4-FFF2-40B4-BE49-F238E27FC236}">
                  <a16:creationId xmlns:a16="http://schemas.microsoft.com/office/drawing/2014/main" id="{BC20EED2-FED6-1BCA-48EB-BBEC4C0A55B1}"/>
                </a:ext>
              </a:extLst>
            </p:cNvPr>
            <p:cNvSpPr txBox="1"/>
            <p:nvPr/>
          </p:nvSpPr>
          <p:spPr>
            <a:xfrm>
              <a:off x="10673146" y="6003546"/>
              <a:ext cx="61932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1">
                  <a:solidFill>
                    <a:srgbClr val="79527B"/>
                  </a:solidFill>
                  <a:latin typeface="Calibri"/>
                  <a:ea typeface="Calibri"/>
                  <a:cs typeface="Calibri"/>
                  <a:sym typeface="Calibri"/>
                </a:rPr>
                <a:t>t2</a:t>
              </a:r>
              <a:endParaRPr/>
            </a:p>
          </p:txBody>
        </p:sp>
        <p:sp>
          <p:nvSpPr>
            <p:cNvPr id="39" name="Google Shape;1198;p19">
              <a:extLst>
                <a:ext uri="{FF2B5EF4-FFF2-40B4-BE49-F238E27FC236}">
                  <a16:creationId xmlns:a16="http://schemas.microsoft.com/office/drawing/2014/main" id="{E67F6AF9-D1FC-3D65-537A-CA3E9733FA2B}"/>
                </a:ext>
              </a:extLst>
            </p:cNvPr>
            <p:cNvSpPr txBox="1"/>
            <p:nvPr/>
          </p:nvSpPr>
          <p:spPr>
            <a:xfrm>
              <a:off x="9829429" y="4348991"/>
              <a:ext cx="972587"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1" dirty="0">
                  <a:solidFill>
                    <a:srgbClr val="79527B"/>
                  </a:solidFill>
                  <a:latin typeface="Calibri"/>
                  <a:ea typeface="Calibri"/>
                  <a:cs typeface="Calibri"/>
                  <a:sym typeface="Calibri"/>
                </a:rPr>
                <a:t>Liquidität</a:t>
              </a:r>
              <a:endParaRPr dirty="0"/>
            </a:p>
          </p:txBody>
        </p:sp>
        <p:sp>
          <p:nvSpPr>
            <p:cNvPr id="40" name="Google Shape;1199;p19">
              <a:extLst>
                <a:ext uri="{FF2B5EF4-FFF2-40B4-BE49-F238E27FC236}">
                  <a16:creationId xmlns:a16="http://schemas.microsoft.com/office/drawing/2014/main" id="{DE50AC4E-7EBD-5CE7-116A-B169ACB32066}"/>
                </a:ext>
              </a:extLst>
            </p:cNvPr>
            <p:cNvSpPr txBox="1"/>
            <p:nvPr/>
          </p:nvSpPr>
          <p:spPr>
            <a:xfrm>
              <a:off x="11128749" y="6003546"/>
              <a:ext cx="61932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1" dirty="0" err="1">
                  <a:solidFill>
                    <a:srgbClr val="79527B"/>
                  </a:solidFill>
                  <a:latin typeface="Calibri"/>
                  <a:ea typeface="Calibri"/>
                  <a:cs typeface="Calibri"/>
                  <a:sym typeface="Calibri"/>
                </a:rPr>
                <a:t>Tn</a:t>
              </a:r>
              <a:endParaRPr dirty="0"/>
            </a:p>
          </p:txBody>
        </p:sp>
        <p:sp>
          <p:nvSpPr>
            <p:cNvPr id="41" name="Google Shape;1200;p19">
              <a:extLst>
                <a:ext uri="{FF2B5EF4-FFF2-40B4-BE49-F238E27FC236}">
                  <a16:creationId xmlns:a16="http://schemas.microsoft.com/office/drawing/2014/main" id="{BB02902E-A7F6-190C-DA22-4E0DDEDB3193}"/>
                </a:ext>
              </a:extLst>
            </p:cNvPr>
            <p:cNvSpPr/>
            <p:nvPr/>
          </p:nvSpPr>
          <p:spPr>
            <a:xfrm>
              <a:off x="9816084" y="4905756"/>
              <a:ext cx="1796796" cy="933451"/>
            </a:xfrm>
            <a:custGeom>
              <a:avLst/>
              <a:gdLst/>
              <a:ahLst/>
              <a:cxnLst/>
              <a:rect l="l" t="t" r="r" b="b"/>
              <a:pathLst>
                <a:path w="1796796" h="933451" extrusionOk="0">
                  <a:moveTo>
                    <a:pt x="0" y="0"/>
                  </a:moveTo>
                  <a:cubicBezTo>
                    <a:pt x="167259" y="291084"/>
                    <a:pt x="334518" y="582168"/>
                    <a:pt x="493776" y="644652"/>
                  </a:cubicBezTo>
                  <a:cubicBezTo>
                    <a:pt x="653034" y="707136"/>
                    <a:pt x="791718" y="339090"/>
                    <a:pt x="955548" y="374904"/>
                  </a:cubicBezTo>
                  <a:cubicBezTo>
                    <a:pt x="1119378" y="410718"/>
                    <a:pt x="1336548" y="768096"/>
                    <a:pt x="1476756" y="859536"/>
                  </a:cubicBezTo>
                  <a:cubicBezTo>
                    <a:pt x="1616964" y="950976"/>
                    <a:pt x="1706880" y="937260"/>
                    <a:pt x="1796796" y="923544"/>
                  </a:cubicBezTo>
                </a:path>
              </a:pathLst>
            </a:custGeom>
            <a:no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42" name="Google Shape;1201;p19">
            <a:extLst>
              <a:ext uri="{FF2B5EF4-FFF2-40B4-BE49-F238E27FC236}">
                <a16:creationId xmlns:a16="http://schemas.microsoft.com/office/drawing/2014/main" id="{35C7BC89-F7FD-4A21-93E9-BF734C3A4D84}"/>
              </a:ext>
            </a:extLst>
          </p:cNvPr>
          <p:cNvCxnSpPr>
            <a:stCxn id="8" idx="3"/>
            <a:endCxn id="31" idx="1"/>
          </p:cNvCxnSpPr>
          <p:nvPr/>
        </p:nvCxnSpPr>
        <p:spPr>
          <a:xfrm>
            <a:off x="9095326" y="3828882"/>
            <a:ext cx="425700" cy="600"/>
          </a:xfrm>
          <a:prstGeom prst="bentConnector3">
            <a:avLst>
              <a:gd name="adj1" fmla="val 50000"/>
            </a:avLst>
          </a:prstGeom>
          <a:noFill/>
          <a:ln w="9525" cap="flat" cmpd="sng">
            <a:solidFill>
              <a:schemeClr val="accent5">
                <a:lumMod val="50000"/>
              </a:schemeClr>
            </a:solidFill>
            <a:prstDash val="solid"/>
            <a:miter lim="800000"/>
            <a:headEnd type="none" w="sm" len="sm"/>
            <a:tailEnd type="triangle" w="med" len="med"/>
          </a:ln>
        </p:spPr>
      </p:cxnSp>
      <p:cxnSp>
        <p:nvCxnSpPr>
          <p:cNvPr id="43" name="Google Shape;1202;p19">
            <a:extLst>
              <a:ext uri="{FF2B5EF4-FFF2-40B4-BE49-F238E27FC236}">
                <a16:creationId xmlns:a16="http://schemas.microsoft.com/office/drawing/2014/main" id="{A14D1DA5-FF5B-B907-21BB-246B1B345AAA}"/>
              </a:ext>
            </a:extLst>
          </p:cNvPr>
          <p:cNvCxnSpPr/>
          <p:nvPr/>
        </p:nvCxnSpPr>
        <p:spPr>
          <a:xfrm>
            <a:off x="6709022" y="2624843"/>
            <a:ext cx="2194784" cy="0"/>
          </a:xfrm>
          <a:prstGeom prst="straightConnector1">
            <a:avLst/>
          </a:prstGeom>
          <a:noFill/>
          <a:ln w="9525" cap="flat" cmpd="sng">
            <a:solidFill>
              <a:schemeClr val="accent5">
                <a:lumMod val="50000"/>
              </a:schemeClr>
            </a:solidFill>
            <a:prstDash val="solid"/>
            <a:miter lim="800000"/>
            <a:headEnd type="none" w="sm" len="sm"/>
            <a:tailEnd type="none" w="sm" len="sm"/>
          </a:ln>
        </p:spPr>
      </p:cxnSp>
      <p:cxnSp>
        <p:nvCxnSpPr>
          <p:cNvPr id="44" name="Google Shape;1203;p19">
            <a:extLst>
              <a:ext uri="{FF2B5EF4-FFF2-40B4-BE49-F238E27FC236}">
                <a16:creationId xmlns:a16="http://schemas.microsoft.com/office/drawing/2014/main" id="{346F8F0C-C89C-B49B-278C-78409D64BDA8}"/>
              </a:ext>
            </a:extLst>
          </p:cNvPr>
          <p:cNvCxnSpPr/>
          <p:nvPr/>
        </p:nvCxnSpPr>
        <p:spPr>
          <a:xfrm>
            <a:off x="6709022" y="3092203"/>
            <a:ext cx="2194784" cy="0"/>
          </a:xfrm>
          <a:prstGeom prst="straightConnector1">
            <a:avLst/>
          </a:prstGeom>
          <a:noFill/>
          <a:ln w="9525" cap="flat" cmpd="sng">
            <a:solidFill>
              <a:schemeClr val="accent5">
                <a:lumMod val="50000"/>
              </a:schemeClr>
            </a:solidFill>
            <a:prstDash val="solid"/>
            <a:miter lim="800000"/>
            <a:headEnd type="none" w="sm" len="sm"/>
            <a:tailEnd type="none" w="sm" len="sm"/>
          </a:ln>
        </p:spPr>
      </p:cxnSp>
      <p:cxnSp>
        <p:nvCxnSpPr>
          <p:cNvPr id="45" name="Google Shape;1204;p19">
            <a:extLst>
              <a:ext uri="{FF2B5EF4-FFF2-40B4-BE49-F238E27FC236}">
                <a16:creationId xmlns:a16="http://schemas.microsoft.com/office/drawing/2014/main" id="{05343A8A-56D1-EC22-992A-6877CA431570}"/>
              </a:ext>
            </a:extLst>
          </p:cNvPr>
          <p:cNvCxnSpPr/>
          <p:nvPr/>
        </p:nvCxnSpPr>
        <p:spPr>
          <a:xfrm>
            <a:off x="6709022" y="4351027"/>
            <a:ext cx="2194784" cy="0"/>
          </a:xfrm>
          <a:prstGeom prst="straightConnector1">
            <a:avLst/>
          </a:prstGeom>
          <a:noFill/>
          <a:ln w="9525" cap="flat" cmpd="sng">
            <a:solidFill>
              <a:schemeClr val="accent5">
                <a:lumMod val="50000"/>
              </a:schemeClr>
            </a:solidFill>
            <a:prstDash val="solid"/>
            <a:miter lim="800000"/>
            <a:headEnd type="none" w="sm" len="sm"/>
            <a:tailEnd type="none" w="sm" len="sm"/>
          </a:ln>
        </p:spPr>
      </p:cxnSp>
      <p:cxnSp>
        <p:nvCxnSpPr>
          <p:cNvPr id="46" name="Google Shape;1205;p19">
            <a:extLst>
              <a:ext uri="{FF2B5EF4-FFF2-40B4-BE49-F238E27FC236}">
                <a16:creationId xmlns:a16="http://schemas.microsoft.com/office/drawing/2014/main" id="{863CC478-B8A0-5A94-E01D-47EBEED0E5E3}"/>
              </a:ext>
            </a:extLst>
          </p:cNvPr>
          <p:cNvCxnSpPr/>
          <p:nvPr/>
        </p:nvCxnSpPr>
        <p:spPr>
          <a:xfrm>
            <a:off x="6709022" y="4793127"/>
            <a:ext cx="2194784" cy="0"/>
          </a:xfrm>
          <a:prstGeom prst="straightConnector1">
            <a:avLst/>
          </a:prstGeom>
          <a:noFill/>
          <a:ln w="9525" cap="flat" cmpd="sng">
            <a:solidFill>
              <a:schemeClr val="accent5">
                <a:lumMod val="50000"/>
              </a:schemeClr>
            </a:solidFill>
            <a:prstDash val="solid"/>
            <a:miter lim="800000"/>
            <a:headEnd type="none" w="sm" len="sm"/>
            <a:tailEnd type="none" w="sm" len="sm"/>
          </a:ln>
        </p:spPr>
      </p:cxnSp>
      <p:cxnSp>
        <p:nvCxnSpPr>
          <p:cNvPr id="47" name="Google Shape;1206;p19">
            <a:extLst>
              <a:ext uri="{FF2B5EF4-FFF2-40B4-BE49-F238E27FC236}">
                <a16:creationId xmlns:a16="http://schemas.microsoft.com/office/drawing/2014/main" id="{ECE6B26A-896E-8E1D-7743-F6E852F26E5F}"/>
              </a:ext>
            </a:extLst>
          </p:cNvPr>
          <p:cNvCxnSpPr/>
          <p:nvPr/>
        </p:nvCxnSpPr>
        <p:spPr>
          <a:xfrm>
            <a:off x="6709022" y="5036967"/>
            <a:ext cx="2194784" cy="0"/>
          </a:xfrm>
          <a:prstGeom prst="straightConnector1">
            <a:avLst/>
          </a:prstGeom>
          <a:noFill/>
          <a:ln w="9525" cap="flat" cmpd="sng">
            <a:solidFill>
              <a:schemeClr val="accent5">
                <a:lumMod val="50000"/>
              </a:schemeClr>
            </a:solidFill>
            <a:prstDash val="solid"/>
            <a:miter lim="800000"/>
            <a:headEnd type="none" w="sm" len="sm"/>
            <a:tailEnd type="none" w="sm" len="sm"/>
          </a:ln>
        </p:spPr>
      </p:cxnSp>
      <p:cxnSp>
        <p:nvCxnSpPr>
          <p:cNvPr id="48" name="Google Shape;1207;p19">
            <a:extLst>
              <a:ext uri="{FF2B5EF4-FFF2-40B4-BE49-F238E27FC236}">
                <a16:creationId xmlns:a16="http://schemas.microsoft.com/office/drawing/2014/main" id="{BDB68AA9-77BD-A7FF-10F7-31BC9DBE3CDA}"/>
              </a:ext>
            </a:extLst>
          </p:cNvPr>
          <p:cNvCxnSpPr/>
          <p:nvPr/>
        </p:nvCxnSpPr>
        <p:spPr>
          <a:xfrm>
            <a:off x="6709022" y="5381391"/>
            <a:ext cx="2194784" cy="0"/>
          </a:xfrm>
          <a:prstGeom prst="straightConnector1">
            <a:avLst/>
          </a:prstGeom>
          <a:noFill/>
          <a:ln w="9525" cap="flat" cmpd="sng">
            <a:solidFill>
              <a:schemeClr val="accent5">
                <a:lumMod val="50000"/>
              </a:schemeClr>
            </a:solidFill>
            <a:prstDash val="solid"/>
            <a:miter lim="800000"/>
            <a:headEnd type="none" w="sm" len="sm"/>
            <a:tailEnd type="none" w="sm" len="sm"/>
          </a:ln>
        </p:spPr>
      </p:cxnSp>
    </p:spTree>
    <p:extLst>
      <p:ext uri="{BB962C8B-B14F-4D97-AF65-F5344CB8AC3E}">
        <p14:creationId xmlns:p14="http://schemas.microsoft.com/office/powerpoint/2010/main" val="14815670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en-US" dirty="0" err="1"/>
              <a:t>Vereinfachtes</a:t>
            </a:r>
            <a:r>
              <a:rPr lang="en-US" dirty="0"/>
              <a:t> </a:t>
            </a:r>
            <a:r>
              <a:rPr lang="en-US" dirty="0" err="1"/>
              <a:t>Beispiel</a:t>
            </a:r>
            <a:r>
              <a:rPr lang="en-US" dirty="0"/>
              <a:t> </a:t>
            </a:r>
            <a:r>
              <a:rPr lang="en-US" dirty="0" err="1"/>
              <a:t>einer</a:t>
            </a:r>
            <a:r>
              <a:rPr lang="en-US" dirty="0"/>
              <a:t> </a:t>
            </a:r>
            <a:r>
              <a:rPr lang="en-US" dirty="0" err="1"/>
              <a:t>Liquiditätsplanung</a:t>
            </a:r>
            <a:r>
              <a:rPr lang="en-US" dirty="0"/>
              <a:t> (Hotel)</a:t>
            </a:r>
          </a:p>
        </p:txBody>
      </p:sp>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2624880878"/>
              </p:ext>
            </p:extLst>
          </p:nvPr>
        </p:nvGraphicFramePr>
        <p:xfrm>
          <a:off x="389965" y="1720711"/>
          <a:ext cx="11370225" cy="4846490"/>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180040">
                <a:tc>
                  <a:txBody>
                    <a:bodyPr/>
                    <a:lstStyle/>
                    <a:p>
                      <a:pPr marL="0" marR="0" lvl="0" indent="0" algn="l" rtl="0">
                        <a:spcBef>
                          <a:spcPts val="0"/>
                        </a:spcBef>
                        <a:spcAft>
                          <a:spcPts val="0"/>
                        </a:spcAft>
                        <a:buNone/>
                      </a:pPr>
                      <a:r>
                        <a:rPr lang="de-DE" sz="900" dirty="0">
                          <a:solidFill>
                            <a:schemeClr val="bg1"/>
                          </a:solidFill>
                        </a:rPr>
                        <a:t>In Tausend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2</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3</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4</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5</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6</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7</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8</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9</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10</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11</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81596">
                <a:tc>
                  <a:txBody>
                    <a:bodyPr/>
                    <a:lstStyle/>
                    <a:p>
                      <a:pPr marL="0" marR="0" lvl="0" indent="0" algn="l" rtl="0">
                        <a:spcBef>
                          <a:spcPts val="0"/>
                        </a:spcBef>
                        <a:spcAft>
                          <a:spcPts val="0"/>
                        </a:spcAft>
                        <a:buNone/>
                      </a:pPr>
                      <a:r>
                        <a:rPr lang="de-DE" sz="900" dirty="0">
                          <a:solidFill>
                            <a:srgbClr val="595959"/>
                          </a:solidFill>
                        </a:rPr>
                        <a:t>Bargeld und Bargeldäquivalente zu Beginn des Zeitraums</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281596">
                <a:tc>
                  <a:txBody>
                    <a:bodyPr/>
                    <a:lstStyle/>
                    <a:p>
                      <a:pPr marL="0" marR="0" lvl="0" indent="0" algn="l" rtl="0">
                        <a:spcBef>
                          <a:spcPts val="0"/>
                        </a:spcBef>
                        <a:spcAft>
                          <a:spcPts val="0"/>
                        </a:spcAft>
                        <a:buNone/>
                      </a:pPr>
                      <a:r>
                        <a:rPr lang="de-DE" sz="900" dirty="0">
                          <a:solidFill>
                            <a:srgbClr val="595959"/>
                          </a:solidFill>
                        </a:rPr>
                        <a:t>Mittelzufluss aus laufender Geschäftstätigkeit (inkl. Forderungen)</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2"/>
                  </a:ext>
                </a:extLst>
              </a:tr>
              <a:tr h="281596">
                <a:tc>
                  <a:txBody>
                    <a:bodyPr/>
                    <a:lstStyle/>
                    <a:p>
                      <a:pPr marL="0" marR="0" lvl="0" indent="0" algn="r" rtl="0">
                        <a:spcBef>
                          <a:spcPts val="0"/>
                        </a:spcBef>
                        <a:spcAft>
                          <a:spcPts val="0"/>
                        </a:spcAft>
                        <a:buNone/>
                      </a:pPr>
                      <a:r>
                        <a:rPr lang="de-DE" sz="900" i="1" dirty="0">
                          <a:solidFill>
                            <a:srgbClr val="595959"/>
                          </a:solidFill>
                        </a:rPr>
                        <a:t>Davon bereits gebucht</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a:p>
                  </a:txBody>
                  <a:tcPr marL="91450" marR="91450" marT="45725" marB="45725">
                    <a:solidFill>
                      <a:srgbClr val="E7EBEB"/>
                    </a:solidFill>
                  </a:tcPr>
                </a:tc>
                <a:tc>
                  <a:txBody>
                    <a:bodyPr/>
                    <a:lstStyle/>
                    <a:p>
                      <a:pPr marL="0" marR="0" lvl="0" indent="0" algn="l" rtl="0">
                        <a:spcBef>
                          <a:spcPts val="0"/>
                        </a:spcBef>
                        <a:spcAft>
                          <a:spcPts val="0"/>
                        </a:spcAft>
                        <a:buNone/>
                      </a:pPr>
                      <a:endParaRPr/>
                    </a:p>
                  </a:txBody>
                  <a:tcPr marL="91450" marR="91450" marT="45725" marB="45725">
                    <a:solidFill>
                      <a:srgbClr val="E7EBEB"/>
                    </a:solidFill>
                  </a:tcPr>
                </a:tc>
                <a:tc>
                  <a:txBody>
                    <a:bodyPr/>
                    <a:lstStyle/>
                    <a:p>
                      <a:pPr marL="0" marR="0" lvl="0" indent="0" algn="l" rtl="0">
                        <a:spcBef>
                          <a:spcPts val="0"/>
                        </a:spcBef>
                        <a:spcAft>
                          <a:spcPts val="0"/>
                        </a:spcAft>
                        <a:buNone/>
                      </a:pP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176000">
                <a:tc>
                  <a:txBody>
                    <a:bodyPr/>
                    <a:lstStyle/>
                    <a:p>
                      <a:pPr marL="0" marR="0" lvl="0" indent="0" algn="r" rtl="0">
                        <a:spcBef>
                          <a:spcPts val="0"/>
                        </a:spcBef>
                        <a:spcAft>
                          <a:spcPts val="0"/>
                        </a:spcAft>
                        <a:buNone/>
                      </a:pPr>
                      <a:r>
                        <a:rPr lang="de-DE" sz="900" i="1" dirty="0">
                          <a:solidFill>
                            <a:srgbClr val="595959"/>
                          </a:solidFill>
                        </a:rPr>
                        <a:t>Davon aus der Planung</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4"/>
                  </a:ext>
                </a:extLst>
              </a:tr>
              <a:tr h="176000">
                <a:tc>
                  <a:txBody>
                    <a:bodyPr/>
                    <a:lstStyle/>
                    <a:p>
                      <a:pPr marL="0" marR="0" lvl="0" indent="0" algn="l" rtl="0">
                        <a:spcBef>
                          <a:spcPts val="0"/>
                        </a:spcBef>
                        <a:spcAft>
                          <a:spcPts val="0"/>
                        </a:spcAft>
                        <a:buNone/>
                      </a:pPr>
                      <a:r>
                        <a:rPr lang="de-DE" sz="900" dirty="0">
                          <a:solidFill>
                            <a:srgbClr val="595959"/>
                          </a:solidFill>
                        </a:rPr>
                        <a:t>Mittelzuflüsse aus Desinvestitionen</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176000">
                <a:tc>
                  <a:txBody>
                    <a:bodyPr/>
                    <a:lstStyle/>
                    <a:p>
                      <a:pPr marL="0" marR="0" lvl="0" indent="0" algn="l" rtl="0">
                        <a:spcBef>
                          <a:spcPts val="0"/>
                        </a:spcBef>
                        <a:spcAft>
                          <a:spcPts val="0"/>
                        </a:spcAft>
                        <a:buNone/>
                      </a:pPr>
                      <a:r>
                        <a:rPr lang="de-DE" sz="900" dirty="0">
                          <a:solidFill>
                            <a:srgbClr val="595959"/>
                          </a:solidFill>
                        </a:rPr>
                        <a:t>Zuflüsse aus Finanzerträgen</a:t>
                      </a:r>
                      <a:endParaRPr sz="900" dirty="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176000">
                <a:tc>
                  <a:txBody>
                    <a:bodyPr/>
                    <a:lstStyle/>
                    <a:p>
                      <a:pPr marL="0" marR="0" lvl="0" indent="0" algn="l" rtl="0">
                        <a:spcBef>
                          <a:spcPts val="0"/>
                        </a:spcBef>
                        <a:spcAft>
                          <a:spcPts val="0"/>
                        </a:spcAft>
                        <a:buNone/>
                      </a:pPr>
                      <a:r>
                        <a:rPr lang="de-DE" sz="900" dirty="0">
                          <a:solidFill>
                            <a:srgbClr val="595959"/>
                          </a:solidFill>
                        </a:rPr>
                        <a:t>Gesamteingänge</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281596">
                <a:tc>
                  <a:txBody>
                    <a:bodyPr/>
                    <a:lstStyle/>
                    <a:p>
                      <a:pPr marL="0" marR="0" lvl="0" indent="0" algn="l" rtl="0">
                        <a:spcBef>
                          <a:spcPts val="0"/>
                        </a:spcBef>
                        <a:spcAft>
                          <a:spcPts val="0"/>
                        </a:spcAft>
                        <a:buNone/>
                      </a:pPr>
                      <a:r>
                        <a:rPr lang="de-DE" sz="900" dirty="0">
                          <a:solidFill>
                            <a:srgbClr val="595959"/>
                          </a:solidFill>
                          <a:latin typeface="+mn-lt"/>
                          <a:ea typeface="Calibri"/>
                          <a:cs typeface="Calibri"/>
                          <a:sym typeface="Calibri"/>
                        </a:rPr>
                        <a:t>Mittelabflüsse aus der laufenden Geschäftstätigkeit (inkl. Verbindlichkeiten)</a:t>
                      </a:r>
                      <a:endParaRPr sz="900" dirty="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81596">
                <a:tc>
                  <a:txBody>
                    <a:bodyPr/>
                    <a:lstStyle/>
                    <a:p>
                      <a:pPr marL="0" marR="0" lvl="0" indent="0" algn="r" rtl="0">
                        <a:spcBef>
                          <a:spcPts val="0"/>
                        </a:spcBef>
                        <a:spcAft>
                          <a:spcPts val="0"/>
                        </a:spcAft>
                        <a:buNone/>
                      </a:pPr>
                      <a:r>
                        <a:rPr lang="de-DE" sz="900" i="1" dirty="0">
                          <a:solidFill>
                            <a:srgbClr val="595959"/>
                          </a:solidFill>
                        </a:rPr>
                        <a:t>Davon bereits gebucht</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176000">
                <a:tc>
                  <a:txBody>
                    <a:bodyPr/>
                    <a:lstStyle/>
                    <a:p>
                      <a:pPr marL="0" marR="0" lvl="0" indent="0" algn="r" rtl="0">
                        <a:spcBef>
                          <a:spcPts val="0"/>
                        </a:spcBef>
                        <a:spcAft>
                          <a:spcPts val="0"/>
                        </a:spcAft>
                        <a:buNone/>
                      </a:pPr>
                      <a:r>
                        <a:rPr lang="de-DE" sz="900" i="1" dirty="0">
                          <a:solidFill>
                            <a:srgbClr val="595959"/>
                          </a:solidFill>
                        </a:rPr>
                        <a:t>Davon aus der Planung</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10"/>
                  </a:ext>
                </a:extLst>
              </a:tr>
              <a:tr h="176000">
                <a:tc>
                  <a:txBody>
                    <a:bodyPr/>
                    <a:lstStyle/>
                    <a:p>
                      <a:pPr marL="0" marR="0" lvl="0" indent="0" algn="l" rtl="0">
                        <a:spcBef>
                          <a:spcPts val="0"/>
                        </a:spcBef>
                        <a:spcAft>
                          <a:spcPts val="0"/>
                        </a:spcAft>
                        <a:buNone/>
                      </a:pPr>
                      <a:r>
                        <a:rPr lang="de-DE" sz="900" dirty="0">
                          <a:solidFill>
                            <a:srgbClr val="595959"/>
                          </a:solidFill>
                        </a:rPr>
                        <a:t>Abflüsse für Investitionen</a:t>
                      </a:r>
                      <a:endParaRPr sz="900" dirty="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281596">
                <a:tc>
                  <a:txBody>
                    <a:bodyPr/>
                    <a:lstStyle/>
                    <a:p>
                      <a:pPr marL="0" marR="0" lvl="0" indent="0" algn="l" rtl="0">
                        <a:spcBef>
                          <a:spcPts val="0"/>
                        </a:spcBef>
                        <a:spcAft>
                          <a:spcPts val="0"/>
                        </a:spcAft>
                        <a:buNone/>
                      </a:pPr>
                      <a:r>
                        <a:rPr lang="de-DE" sz="900" dirty="0">
                          <a:solidFill>
                            <a:srgbClr val="595959"/>
                          </a:solidFill>
                        </a:rPr>
                        <a:t>Abflüsse für Finanztransaktionen</a:t>
                      </a:r>
                      <a:endParaRPr sz="900" dirty="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a:p>
                  </a:txBody>
                  <a:tcPr marL="91450" marR="91450" marT="45725" marB="45725">
                    <a:solidFill>
                      <a:srgbClr val="CCD4D5"/>
                    </a:solidFill>
                  </a:tcPr>
                </a:tc>
                <a:tc>
                  <a:txBody>
                    <a:bodyPr/>
                    <a:lstStyle/>
                    <a:p>
                      <a:pPr marL="0" marR="0" lvl="0" indent="0" algn="l" rtl="0">
                        <a:spcBef>
                          <a:spcPts val="0"/>
                        </a:spcBef>
                        <a:spcAft>
                          <a:spcPts val="0"/>
                        </a:spcAft>
                        <a:buNone/>
                      </a:pPr>
                      <a:endParaRPr/>
                    </a:p>
                  </a:txBody>
                  <a:tcPr marL="91450" marR="91450" marT="45725" marB="45725">
                    <a:solidFill>
                      <a:srgbClr val="CCD4D5"/>
                    </a:solidFill>
                  </a:tcPr>
                </a:tc>
                <a:tc>
                  <a:txBody>
                    <a:bodyPr/>
                    <a:lstStyle/>
                    <a:p>
                      <a:pPr marL="0" marR="0" lvl="0" indent="0" algn="l" rtl="0">
                        <a:spcBef>
                          <a:spcPts val="0"/>
                        </a:spcBef>
                        <a:spcAft>
                          <a:spcPts val="0"/>
                        </a:spcAft>
                        <a:buNone/>
                      </a:pPr>
                      <a:endParaRPr/>
                    </a:p>
                  </a:txBody>
                  <a:tcPr marL="91450" marR="91450" marT="45725" marB="45725">
                    <a:solidFill>
                      <a:srgbClr val="CCD4D5"/>
                    </a:solidFill>
                  </a:tcPr>
                </a:tc>
                <a:tc>
                  <a:txBody>
                    <a:bodyPr/>
                    <a:lstStyle/>
                    <a:p>
                      <a:pPr marL="0" marR="0" lvl="0" indent="0" algn="l" rtl="0">
                        <a:spcBef>
                          <a:spcPts val="0"/>
                        </a:spcBef>
                        <a:spcAft>
                          <a:spcPts val="0"/>
                        </a:spcAft>
                        <a:buNone/>
                      </a:pPr>
                      <a:endParaRPr/>
                    </a:p>
                  </a:txBody>
                  <a:tcPr marL="91450" marR="91450" marT="45725" marB="45725">
                    <a:solidFill>
                      <a:srgbClr val="CCD4D5"/>
                    </a:solidFill>
                  </a:tcPr>
                </a:tc>
                <a:tc>
                  <a:txBody>
                    <a:bodyPr/>
                    <a:lstStyle/>
                    <a:p>
                      <a:pPr marL="0" marR="0" lvl="0" indent="0" algn="l" rtl="0">
                        <a:spcBef>
                          <a:spcPts val="0"/>
                        </a:spcBef>
                        <a:spcAft>
                          <a:spcPts val="0"/>
                        </a:spcAft>
                        <a:buNone/>
                      </a:pPr>
                      <a:endParaRPr/>
                    </a:p>
                  </a:txBody>
                  <a:tcPr marL="91450" marR="91450" marT="45725" marB="45725">
                    <a:solidFill>
                      <a:srgbClr val="CCD4D5"/>
                    </a:solidFill>
                  </a:tcPr>
                </a:tc>
                <a:tc>
                  <a:txBody>
                    <a:bodyPr/>
                    <a:lstStyle/>
                    <a:p>
                      <a:pPr marL="0" marR="0" lvl="0" indent="0" algn="l" rtl="0">
                        <a:spcBef>
                          <a:spcPts val="0"/>
                        </a:spcBef>
                        <a:spcAft>
                          <a:spcPts val="0"/>
                        </a:spcAft>
                        <a:buNone/>
                      </a:pPr>
                      <a:endParaRPr/>
                    </a:p>
                  </a:txBody>
                  <a:tcPr marL="91450" marR="91450" marT="45725" marB="45725">
                    <a:solidFill>
                      <a:srgbClr val="CCD4D5"/>
                    </a:solidFill>
                  </a:tcPr>
                </a:tc>
                <a:tc>
                  <a:txBody>
                    <a:bodyPr/>
                    <a:lstStyle/>
                    <a:p>
                      <a:pPr marL="0" marR="0" lvl="0" indent="0" algn="l" rtl="0">
                        <a:spcBef>
                          <a:spcPts val="0"/>
                        </a:spcBef>
                        <a:spcAft>
                          <a:spcPts val="0"/>
                        </a:spcAft>
                        <a:buNone/>
                      </a:pPr>
                      <a:endParaRPr/>
                    </a:p>
                  </a:txBody>
                  <a:tcPr marL="91450" marR="91450" marT="45725" marB="45725">
                    <a:solidFill>
                      <a:srgbClr val="CCD4D5"/>
                    </a:solidFill>
                  </a:tcPr>
                </a:tc>
                <a:tc>
                  <a:txBody>
                    <a:bodyPr/>
                    <a:lstStyle/>
                    <a:p>
                      <a:pPr marL="0" marR="0" lvl="0" indent="0" algn="l" rtl="0">
                        <a:spcBef>
                          <a:spcPts val="0"/>
                        </a:spcBef>
                        <a:spcAft>
                          <a:spcPts val="0"/>
                        </a:spcAft>
                        <a:buNone/>
                      </a:pPr>
                      <a:endParaRPr/>
                    </a:p>
                  </a:txBody>
                  <a:tcPr marL="91450" marR="91450" marT="45725" marB="45725">
                    <a:solidFill>
                      <a:srgbClr val="CCD4D5"/>
                    </a:solidFill>
                  </a:tcPr>
                </a:tc>
                <a:tc>
                  <a:txBody>
                    <a:bodyPr/>
                    <a:lstStyle/>
                    <a:p>
                      <a:pPr marL="0" marR="0" lvl="0" indent="0" algn="l" rtl="0">
                        <a:spcBef>
                          <a:spcPts val="0"/>
                        </a:spcBef>
                        <a:spcAft>
                          <a:spcPts val="0"/>
                        </a:spcAft>
                        <a:buNone/>
                      </a:pPr>
                      <a:endParaRPr/>
                    </a:p>
                  </a:txBody>
                  <a:tcPr marL="91450" marR="91450" marT="45725" marB="45725">
                    <a:solidFill>
                      <a:srgbClr val="CCD4D5"/>
                    </a:solidFill>
                  </a:tcPr>
                </a:tc>
                <a:tc>
                  <a:txBody>
                    <a:bodyPr/>
                    <a:lstStyle/>
                    <a:p>
                      <a:pPr marL="0" marR="0" lvl="0" indent="0" algn="l" rtl="0">
                        <a:spcBef>
                          <a:spcPts val="0"/>
                        </a:spcBef>
                        <a:spcAft>
                          <a:spcPts val="0"/>
                        </a:spcAft>
                        <a:buNone/>
                      </a:pPr>
                      <a:endParaRPr/>
                    </a:p>
                  </a:txBody>
                  <a:tcPr marL="91450" marR="91450" marT="45725" marB="45725">
                    <a:solidFill>
                      <a:srgbClr val="CCD4D5"/>
                    </a:solidFill>
                  </a:tcPr>
                </a:tc>
                <a:tc>
                  <a:txBody>
                    <a:bodyPr/>
                    <a:lstStyle/>
                    <a:p>
                      <a:pPr marL="0" marR="0" lvl="0" indent="0" algn="l" rtl="0">
                        <a:spcBef>
                          <a:spcPts val="0"/>
                        </a:spcBef>
                        <a:spcAft>
                          <a:spcPts val="0"/>
                        </a:spcAft>
                        <a:buNone/>
                      </a:pPr>
                      <a:endParaRPr/>
                    </a:p>
                  </a:txBody>
                  <a:tcPr marL="91450" marR="91450" marT="45725" marB="45725">
                    <a:solidFill>
                      <a:srgbClr val="CCD4D5"/>
                    </a:solidFill>
                  </a:tcPr>
                </a:tc>
                <a:tc>
                  <a:txBody>
                    <a:bodyPr/>
                    <a:lstStyle/>
                    <a:p>
                      <a:pPr marL="0" marR="0" lvl="0" indent="0" algn="l" rtl="0">
                        <a:spcBef>
                          <a:spcPts val="0"/>
                        </a:spcBef>
                        <a:spcAft>
                          <a:spcPts val="0"/>
                        </a:spcAft>
                        <a:buNone/>
                      </a:pPr>
                      <a:endParaRPr dirty="0"/>
                    </a:p>
                  </a:txBody>
                  <a:tcPr marL="91450" marR="91450" marT="45725" marB="45725">
                    <a:solidFill>
                      <a:srgbClr val="CCD4D5"/>
                    </a:solidFill>
                  </a:tcPr>
                </a:tc>
                <a:extLst>
                  <a:ext uri="{0D108BD9-81ED-4DB2-BD59-A6C34878D82A}">
                    <a16:rowId xmlns:a16="http://schemas.microsoft.com/office/drawing/2014/main" val="10012"/>
                  </a:ext>
                </a:extLst>
              </a:tr>
              <a:tr h="176000">
                <a:tc>
                  <a:txBody>
                    <a:bodyPr/>
                    <a:lstStyle/>
                    <a:p>
                      <a:pPr marL="0" marR="0" lvl="0" indent="0" algn="l" rtl="0">
                        <a:spcBef>
                          <a:spcPts val="0"/>
                        </a:spcBef>
                        <a:spcAft>
                          <a:spcPts val="0"/>
                        </a:spcAft>
                        <a:buNone/>
                      </a:pPr>
                      <a:r>
                        <a:rPr lang="de-DE" sz="900" dirty="0">
                          <a:solidFill>
                            <a:srgbClr val="595959"/>
                          </a:solidFill>
                        </a:rPr>
                        <a:t>Gesamte ausgehende Zahlungen</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176000">
                <a:tc>
                  <a:txBody>
                    <a:bodyPr/>
                    <a:lstStyle/>
                    <a:p>
                      <a:pPr marL="0" marR="0" lvl="0" indent="0" algn="l" rtl="0">
                        <a:spcBef>
                          <a:spcPts val="0"/>
                        </a:spcBef>
                        <a:spcAft>
                          <a:spcPts val="0"/>
                        </a:spcAft>
                        <a:buNone/>
                      </a:pPr>
                      <a:r>
                        <a:rPr lang="de-DE" sz="900" dirty="0">
                          <a:solidFill>
                            <a:srgbClr val="595959"/>
                          </a:solidFill>
                        </a:rPr>
                        <a:t>Überschuss/Fehlbetrag</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176000">
                <a:tc>
                  <a:txBody>
                    <a:bodyPr/>
                    <a:lstStyle/>
                    <a:p>
                      <a:pPr marL="0" marR="0" lvl="0" indent="0" algn="l" rtl="0">
                        <a:spcBef>
                          <a:spcPts val="0"/>
                        </a:spcBef>
                        <a:spcAft>
                          <a:spcPts val="0"/>
                        </a:spcAft>
                        <a:buNone/>
                      </a:pPr>
                      <a:r>
                        <a:rPr lang="de-DE" sz="900" dirty="0">
                          <a:solidFill>
                            <a:srgbClr val="595959"/>
                          </a:solidFill>
                        </a:rPr>
                        <a:t>Maßnahmen</a:t>
                      </a:r>
                      <a:endParaRPr sz="900" dirty="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rgbClr val="CCD4D5"/>
                    </a:solidFill>
                  </a:tcPr>
                </a:tc>
                <a:extLst>
                  <a:ext uri="{0D108BD9-81ED-4DB2-BD59-A6C34878D82A}">
                    <a16:rowId xmlns:a16="http://schemas.microsoft.com/office/drawing/2014/main" val="10015"/>
                  </a:ext>
                </a:extLst>
              </a:tr>
              <a:tr h="281596">
                <a:tc>
                  <a:txBody>
                    <a:bodyPr/>
                    <a:lstStyle/>
                    <a:p>
                      <a:pPr marL="0" marR="0" lvl="0" indent="0" algn="l" rtl="0">
                        <a:spcBef>
                          <a:spcPts val="0"/>
                        </a:spcBef>
                        <a:spcAft>
                          <a:spcPts val="0"/>
                        </a:spcAft>
                        <a:buNone/>
                      </a:pPr>
                      <a:r>
                        <a:rPr lang="de-DE" sz="900" dirty="0">
                          <a:solidFill>
                            <a:srgbClr val="595959"/>
                          </a:solidFill>
                        </a:rPr>
                        <a:t>Bargeld und Bargeldäquivalente am Ende des Zeitraums</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08852" y="1316975"/>
            <a:ext cx="11023103" cy="313932"/>
          </a:xfrm>
          <a:prstGeom prst="rect">
            <a:avLst/>
          </a:prstGeom>
          <a:noFill/>
        </p:spPr>
        <p:txBody>
          <a:bodyPr wrap="square">
            <a:spAutoFit/>
          </a:bodyPr>
          <a:lstStyle/>
          <a:p>
            <a:pPr marL="0" lvl="0" indent="0" algn="l" rtl="0">
              <a:lnSpc>
                <a:spcPct val="90000"/>
              </a:lnSpc>
              <a:spcBef>
                <a:spcPts val="0"/>
              </a:spcBef>
              <a:spcAft>
                <a:spcPts val="0"/>
              </a:spcAft>
              <a:buClr>
                <a:srgbClr val="79527B"/>
              </a:buClr>
              <a:buSzPct val="100000"/>
              <a:buNone/>
            </a:pPr>
            <a:r>
              <a:rPr lang="de-DE" sz="1600" dirty="0">
                <a:solidFill>
                  <a:srgbClr val="595959"/>
                </a:solidFill>
              </a:rPr>
              <a:t>Dieses vereinfachte Beispiel zeigt ein kleines, familiengeführtes Hotel. Eine Liquiditätsplanung für das kommende Jahr wird erstellt.</a:t>
            </a:r>
            <a:endParaRPr lang="en-US" sz="1600" dirty="0">
              <a:solidFill>
                <a:srgbClr val="595959"/>
              </a:solidFill>
            </a:endParaRPr>
          </a:p>
        </p:txBody>
      </p:sp>
    </p:spTree>
    <p:extLst>
      <p:ext uri="{BB962C8B-B14F-4D97-AF65-F5344CB8AC3E}">
        <p14:creationId xmlns:p14="http://schemas.microsoft.com/office/powerpoint/2010/main" val="36309537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en-US" dirty="0" err="1"/>
              <a:t>Vereinfachtes</a:t>
            </a:r>
            <a:r>
              <a:rPr lang="en-US" dirty="0"/>
              <a:t> </a:t>
            </a:r>
            <a:r>
              <a:rPr lang="en-US" dirty="0" err="1"/>
              <a:t>Beispiel</a:t>
            </a:r>
            <a:r>
              <a:rPr lang="en-US" dirty="0"/>
              <a:t> </a:t>
            </a:r>
            <a:r>
              <a:rPr lang="en-US" dirty="0" err="1"/>
              <a:t>einer</a:t>
            </a:r>
            <a:r>
              <a:rPr lang="en-US" dirty="0"/>
              <a:t> </a:t>
            </a:r>
            <a:r>
              <a:rPr lang="en-US" dirty="0" err="1"/>
              <a:t>Liquiditätsplanung</a:t>
            </a:r>
            <a:r>
              <a:rPr lang="en-US" dirty="0"/>
              <a:t> (Hotel)</a:t>
            </a:r>
          </a:p>
        </p:txBody>
      </p:sp>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2117051188"/>
              </p:ext>
            </p:extLst>
          </p:nvPr>
        </p:nvGraphicFramePr>
        <p:xfrm>
          <a:off x="389965" y="1720709"/>
          <a:ext cx="11370225" cy="4644640"/>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r>
                        <a:rPr lang="de-DE" sz="900" dirty="0">
                          <a:solidFill>
                            <a:schemeClr val="bg1"/>
                          </a:solidFill>
                        </a:rPr>
                        <a:t>In Tausend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2</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3</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4</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5</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6</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7</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8</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9</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10</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11</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dirty="0">
                          <a:solidFill>
                            <a:srgbClr val="595959"/>
                          </a:solidFill>
                        </a:rPr>
                        <a:t>Bargeld und Bargeldäquivalente zu Beginn des Zeitraums</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100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dirty="0">
                          <a:solidFill>
                            <a:srgbClr val="595959"/>
                          </a:solidFill>
                        </a:rPr>
                        <a:t>Mittelzufluss aus laufender Geschäftstätigkeit (inkl. Forderungen)</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dirty="0">
                          <a:solidFill>
                            <a:srgbClr val="595959"/>
                          </a:solidFill>
                        </a:rPr>
                        <a:t>Davon bereits gebucht</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40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dirty="0">
                          <a:solidFill>
                            <a:srgbClr val="595959"/>
                          </a:solidFill>
                        </a:rPr>
                        <a:t>Davon aus der Planung</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de-DE" sz="900" dirty="0">
                          <a:solidFill>
                            <a:srgbClr val="595959"/>
                          </a:solidFill>
                        </a:rPr>
                        <a:t>Mittelzuflüsse aus Desinvestitionen</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dirty="0">
                          <a:solidFill>
                            <a:srgbClr val="595959"/>
                          </a:solidFill>
                        </a:rPr>
                        <a:t>Zuflüsse aus Finanzerträgen</a:t>
                      </a:r>
                      <a:endParaRPr sz="900" dirty="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dirty="0">
                          <a:solidFill>
                            <a:srgbClr val="595959"/>
                          </a:solidFill>
                        </a:rPr>
                        <a:t>Gesamteingänge</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dirty="0">
                          <a:solidFill>
                            <a:srgbClr val="595959"/>
                          </a:solidFill>
                          <a:latin typeface="+mn-lt"/>
                          <a:ea typeface="Calibri"/>
                          <a:cs typeface="Calibri"/>
                          <a:sym typeface="Calibri"/>
                        </a:rPr>
                        <a:t>Mittelabflüsse aus der laufenden Geschäftstätigkeit (inkl. Verbindlichkeiten)</a:t>
                      </a:r>
                      <a:endParaRPr sz="900" dirty="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dirty="0">
                          <a:solidFill>
                            <a:srgbClr val="595959"/>
                          </a:solidFill>
                        </a:rPr>
                        <a:t>Davon bereits gebucht</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dirty="0">
                          <a:solidFill>
                            <a:srgbClr val="595959"/>
                          </a:solidFill>
                        </a:rPr>
                        <a:t>Davon aus der Planung</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dirty="0">
                          <a:solidFill>
                            <a:srgbClr val="595959"/>
                          </a:solidFill>
                        </a:rPr>
                        <a:t>Abflüsse für Investitionen</a:t>
                      </a:r>
                      <a:endParaRPr sz="900" dirty="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dirty="0">
                          <a:solidFill>
                            <a:srgbClr val="595959"/>
                          </a:solidFill>
                        </a:rPr>
                        <a:t>Abflüsse für Finanztransaktionen</a:t>
                      </a:r>
                      <a:endParaRPr sz="900" dirty="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dirty="0">
                          <a:solidFill>
                            <a:srgbClr val="595A59"/>
                          </a:solidFill>
                        </a:rPr>
                        <a:t>2</a:t>
                      </a:r>
                      <a:endParaRPr dirty="0"/>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dirty="0">
                          <a:solidFill>
                            <a:srgbClr val="595959"/>
                          </a:solidFill>
                        </a:rPr>
                        <a:t>Gesamte ausgehende Zahlungen</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dirty="0">
                          <a:solidFill>
                            <a:srgbClr val="595959"/>
                          </a:solidFill>
                        </a:rPr>
                        <a:t>Überschuss/Fehlbetrag</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dirty="0">
                          <a:solidFill>
                            <a:srgbClr val="595959"/>
                          </a:solidFill>
                        </a:rPr>
                        <a:t>Maßnahmen</a:t>
                      </a:r>
                      <a:endParaRPr sz="900" dirty="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dirty="0">
                          <a:solidFill>
                            <a:srgbClr val="595959"/>
                          </a:solidFill>
                        </a:rPr>
                        <a:t>Bargeld und Bargeldäquivalente am Ende des Zeitraums</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08852" y="1316975"/>
            <a:ext cx="11023103" cy="341632"/>
          </a:xfrm>
          <a:prstGeom prst="rect">
            <a:avLst/>
          </a:prstGeom>
          <a:noFill/>
        </p:spPr>
        <p:txBody>
          <a:bodyPr wrap="square">
            <a:spAutoFit/>
          </a:bodyPr>
          <a:lstStyle/>
          <a:p>
            <a:pPr marL="0" lvl="0" indent="0" algn="l" rtl="0">
              <a:lnSpc>
                <a:spcPct val="90000"/>
              </a:lnSpc>
              <a:spcBef>
                <a:spcPts val="0"/>
              </a:spcBef>
              <a:spcAft>
                <a:spcPts val="0"/>
              </a:spcAft>
              <a:buClr>
                <a:srgbClr val="79527B"/>
              </a:buClr>
              <a:buSzPts val="2000"/>
              <a:buNone/>
            </a:pPr>
            <a:r>
              <a:rPr lang="en-US" dirty="0"/>
              <a:t>First the already known information is entered</a:t>
            </a:r>
          </a:p>
        </p:txBody>
      </p:sp>
      <p:sp>
        <p:nvSpPr>
          <p:cNvPr id="11" name="Google Shape;1224;p21">
            <a:extLst>
              <a:ext uri="{FF2B5EF4-FFF2-40B4-BE49-F238E27FC236}">
                <a16:creationId xmlns:a16="http://schemas.microsoft.com/office/drawing/2014/main" id="{BFF75356-5DD5-5917-0A9B-E54C717BFEC6}"/>
              </a:ext>
            </a:extLst>
          </p:cNvPr>
          <p:cNvSpPr/>
          <p:nvPr/>
        </p:nvSpPr>
        <p:spPr>
          <a:xfrm>
            <a:off x="5793729" y="2401723"/>
            <a:ext cx="5778553" cy="2982234"/>
          </a:xfrm>
          <a:prstGeom prst="rect">
            <a:avLst/>
          </a:prstGeom>
          <a:solidFill>
            <a:schemeClr val="accent3">
              <a:lumMod val="40000"/>
              <a:lumOff val="60000"/>
              <a:alpha val="72156"/>
            </a:schemeClr>
          </a:solidFill>
          <a:ln w="12700"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b="1" dirty="0">
                <a:solidFill>
                  <a:srgbClr val="595A59"/>
                </a:solidFill>
                <a:latin typeface="Calibri"/>
                <a:ea typeface="Calibri"/>
                <a:cs typeface="Calibri"/>
                <a:sym typeface="Calibri"/>
              </a:rPr>
              <a:t>Anfangssituation:</a:t>
            </a:r>
            <a:endParaRPr dirty="0"/>
          </a:p>
          <a:p>
            <a:pPr marL="285750" marR="0" lvl="0" indent="-285750" algn="l" rtl="0">
              <a:spcBef>
                <a:spcPts val="0"/>
              </a:spcBef>
              <a:spcAft>
                <a:spcPts val="0"/>
              </a:spcAft>
              <a:buClr>
                <a:srgbClr val="595A59"/>
              </a:buClr>
              <a:buSzPts val="1800"/>
              <a:buFont typeface="Arial"/>
              <a:buChar char="•"/>
            </a:pPr>
            <a:r>
              <a:rPr lang="de-DE" sz="1800" dirty="0">
                <a:solidFill>
                  <a:srgbClr val="595A59"/>
                </a:solidFill>
                <a:latin typeface="Calibri"/>
                <a:ea typeface="Calibri"/>
                <a:cs typeface="Calibri"/>
                <a:sym typeface="Calibri"/>
              </a:rPr>
              <a:t>Das Hotel hat aktuell 100.000 € auf dem Konto. Es gibt keine weiteren liquiden Mittel. </a:t>
            </a:r>
            <a:endParaRPr dirty="0"/>
          </a:p>
          <a:p>
            <a:pPr marL="285750" marR="0" lvl="0" indent="-285750" algn="l" rtl="0">
              <a:spcBef>
                <a:spcPts val="0"/>
              </a:spcBef>
              <a:spcAft>
                <a:spcPts val="0"/>
              </a:spcAft>
              <a:buClr>
                <a:srgbClr val="595A59"/>
              </a:buClr>
              <a:buSzPts val="1800"/>
              <a:buFont typeface="Arial"/>
              <a:buChar char="•"/>
            </a:pPr>
            <a:r>
              <a:rPr lang="de-DE" sz="1800" dirty="0">
                <a:solidFill>
                  <a:srgbClr val="595A59"/>
                </a:solidFill>
                <a:latin typeface="Calibri"/>
                <a:ea typeface="Calibri"/>
                <a:cs typeface="Calibri"/>
                <a:sym typeface="Calibri"/>
              </a:rPr>
              <a:t>Es liegen bereits einige Buchungen für die nächsten drei Monate vor.</a:t>
            </a:r>
          </a:p>
          <a:p>
            <a:pPr marL="285750" marR="0" lvl="0" indent="-285750" algn="l" rtl="0">
              <a:spcBef>
                <a:spcPts val="0"/>
              </a:spcBef>
              <a:spcAft>
                <a:spcPts val="0"/>
              </a:spcAft>
              <a:buClr>
                <a:srgbClr val="595A59"/>
              </a:buClr>
              <a:buSzPts val="1800"/>
              <a:buFont typeface="Arial"/>
              <a:buChar char="•"/>
            </a:pPr>
            <a:r>
              <a:rPr lang="de-DE" sz="1800" dirty="0">
                <a:solidFill>
                  <a:srgbClr val="595A59"/>
                </a:solidFill>
                <a:latin typeface="Calibri"/>
                <a:ea typeface="Calibri"/>
                <a:cs typeface="Calibri"/>
                <a:sym typeface="Calibri"/>
              </a:rPr>
              <a:t>Zudem gibt es offene Eingangsrechnungen, die im nächsten Monat fällig werden.</a:t>
            </a:r>
          </a:p>
          <a:p>
            <a:pPr marL="285750" marR="0" lvl="0" indent="-285750" algn="l" rtl="0">
              <a:spcBef>
                <a:spcPts val="0"/>
              </a:spcBef>
              <a:spcAft>
                <a:spcPts val="0"/>
              </a:spcAft>
              <a:buClr>
                <a:srgbClr val="595A59"/>
              </a:buClr>
              <a:buSzPts val="1800"/>
              <a:buFont typeface="Arial"/>
              <a:buChar char="•"/>
            </a:pPr>
            <a:r>
              <a:rPr lang="de-DE" sz="1800" dirty="0">
                <a:solidFill>
                  <a:srgbClr val="595A59"/>
                </a:solidFill>
                <a:latin typeface="Calibri"/>
                <a:ea typeface="Calibri"/>
                <a:cs typeface="Calibri"/>
                <a:sym typeface="Calibri"/>
              </a:rPr>
              <a:t>Das Hotel hat einen laufenden Kredit, für den monatlich 2.000 € an Zinsen und Tilgung fällig sind.</a:t>
            </a:r>
            <a:endParaRPr lang="en-US" sz="1400" dirty="0">
              <a:solidFill>
                <a:srgbClr val="595A59"/>
              </a:solidFill>
              <a:latin typeface="Calibri"/>
              <a:ea typeface="Calibri"/>
              <a:cs typeface="Calibri"/>
              <a:sym typeface="Calibri"/>
            </a:endParaRPr>
          </a:p>
        </p:txBody>
      </p:sp>
      <p:cxnSp>
        <p:nvCxnSpPr>
          <p:cNvPr id="12" name="Google Shape;1225;p21">
            <a:extLst>
              <a:ext uri="{FF2B5EF4-FFF2-40B4-BE49-F238E27FC236}">
                <a16:creationId xmlns:a16="http://schemas.microsoft.com/office/drawing/2014/main" id="{2FBDC032-0857-E813-AD0D-E81690E8842A}"/>
              </a:ext>
            </a:extLst>
          </p:cNvPr>
          <p:cNvCxnSpPr/>
          <p:nvPr/>
        </p:nvCxnSpPr>
        <p:spPr>
          <a:xfrm rot="10800000">
            <a:off x="3194709" y="2208219"/>
            <a:ext cx="2720435" cy="607071"/>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13" name="Google Shape;1226;p21">
            <a:extLst>
              <a:ext uri="{FF2B5EF4-FFF2-40B4-BE49-F238E27FC236}">
                <a16:creationId xmlns:a16="http://schemas.microsoft.com/office/drawing/2014/main" id="{BF5A535D-2F9B-C865-BF91-DAD1A8354C43}"/>
              </a:ext>
            </a:extLst>
          </p:cNvPr>
          <p:cNvCxnSpPr/>
          <p:nvPr/>
        </p:nvCxnSpPr>
        <p:spPr>
          <a:xfrm rot="10800000">
            <a:off x="5234152" y="2980337"/>
            <a:ext cx="680992" cy="468582"/>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14" name="Google Shape;1227;p21">
            <a:extLst>
              <a:ext uri="{FF2B5EF4-FFF2-40B4-BE49-F238E27FC236}">
                <a16:creationId xmlns:a16="http://schemas.microsoft.com/office/drawing/2014/main" id="{830C3FE3-DDCF-C211-1FFF-E211121F0E99}"/>
              </a:ext>
            </a:extLst>
          </p:cNvPr>
          <p:cNvCxnSpPr/>
          <p:nvPr/>
        </p:nvCxnSpPr>
        <p:spPr>
          <a:xfrm rot="10800000">
            <a:off x="4450586" y="2908738"/>
            <a:ext cx="1464558" cy="540181"/>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15" name="Google Shape;1228;p21">
            <a:extLst>
              <a:ext uri="{FF2B5EF4-FFF2-40B4-BE49-F238E27FC236}">
                <a16:creationId xmlns:a16="http://schemas.microsoft.com/office/drawing/2014/main" id="{E03C1697-F6F4-3D24-8072-3AB0535DA463}"/>
              </a:ext>
            </a:extLst>
          </p:cNvPr>
          <p:cNvCxnSpPr/>
          <p:nvPr/>
        </p:nvCxnSpPr>
        <p:spPr>
          <a:xfrm rot="10800000">
            <a:off x="3843515" y="2980337"/>
            <a:ext cx="2071629" cy="483760"/>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16" name="Google Shape;1229;p21">
            <a:extLst>
              <a:ext uri="{FF2B5EF4-FFF2-40B4-BE49-F238E27FC236}">
                <a16:creationId xmlns:a16="http://schemas.microsoft.com/office/drawing/2014/main" id="{AEE7CE3A-2BDE-7FC6-CFB2-95CD190AA239}"/>
              </a:ext>
            </a:extLst>
          </p:cNvPr>
          <p:cNvCxnSpPr/>
          <p:nvPr/>
        </p:nvCxnSpPr>
        <p:spPr>
          <a:xfrm flipH="1">
            <a:off x="3684159" y="4526470"/>
            <a:ext cx="2230985" cy="428743"/>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17" name="Google Shape;1230;p21">
            <a:extLst>
              <a:ext uri="{FF2B5EF4-FFF2-40B4-BE49-F238E27FC236}">
                <a16:creationId xmlns:a16="http://schemas.microsoft.com/office/drawing/2014/main" id="{8AFA40F6-44A1-5FB0-3ED7-63FBB54FAC21}"/>
              </a:ext>
            </a:extLst>
          </p:cNvPr>
          <p:cNvCxnSpPr/>
          <p:nvPr/>
        </p:nvCxnSpPr>
        <p:spPr>
          <a:xfrm flipH="1">
            <a:off x="4348143" y="4526470"/>
            <a:ext cx="1567001" cy="428743"/>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18" name="Google Shape;1231;p21">
            <a:extLst>
              <a:ext uri="{FF2B5EF4-FFF2-40B4-BE49-F238E27FC236}">
                <a16:creationId xmlns:a16="http://schemas.microsoft.com/office/drawing/2014/main" id="{3E65B932-0D0C-8D50-DDA1-5A7FE226C298}"/>
              </a:ext>
            </a:extLst>
          </p:cNvPr>
          <p:cNvCxnSpPr/>
          <p:nvPr/>
        </p:nvCxnSpPr>
        <p:spPr>
          <a:xfrm flipH="1">
            <a:off x="5008331" y="4526470"/>
            <a:ext cx="906813" cy="428743"/>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19" name="Google Shape;1232;p21">
            <a:extLst>
              <a:ext uri="{FF2B5EF4-FFF2-40B4-BE49-F238E27FC236}">
                <a16:creationId xmlns:a16="http://schemas.microsoft.com/office/drawing/2014/main" id="{9A003EB9-4D00-C54B-3281-90AC6AE1B638}"/>
              </a:ext>
            </a:extLst>
          </p:cNvPr>
          <p:cNvCxnSpPr/>
          <p:nvPr/>
        </p:nvCxnSpPr>
        <p:spPr>
          <a:xfrm flipH="1">
            <a:off x="3752455" y="3877663"/>
            <a:ext cx="2162689" cy="428743"/>
          </a:xfrm>
          <a:prstGeom prst="straightConnector1">
            <a:avLst/>
          </a:prstGeom>
          <a:noFill/>
          <a:ln w="9525" cap="flat" cmpd="sng">
            <a:solidFill>
              <a:schemeClr val="accent3">
                <a:lumMod val="50000"/>
              </a:schemeClr>
            </a:solidFill>
            <a:prstDash val="solid"/>
            <a:miter lim="800000"/>
            <a:headEnd type="none" w="sm" len="sm"/>
            <a:tailEnd type="triangle" w="med" len="med"/>
          </a:ln>
        </p:spPr>
      </p:cxnSp>
    </p:spTree>
    <p:extLst>
      <p:ext uri="{BB962C8B-B14F-4D97-AF65-F5344CB8AC3E}">
        <p14:creationId xmlns:p14="http://schemas.microsoft.com/office/powerpoint/2010/main" val="5270128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en-US" dirty="0" err="1"/>
              <a:t>Vereinfachtes</a:t>
            </a:r>
            <a:r>
              <a:rPr lang="en-US" dirty="0"/>
              <a:t> </a:t>
            </a:r>
            <a:r>
              <a:rPr lang="en-US" dirty="0" err="1"/>
              <a:t>Beispiel</a:t>
            </a:r>
            <a:r>
              <a:rPr lang="en-US" dirty="0"/>
              <a:t> </a:t>
            </a:r>
            <a:r>
              <a:rPr lang="en-US" dirty="0" err="1"/>
              <a:t>einer</a:t>
            </a:r>
            <a:r>
              <a:rPr lang="en-US" dirty="0"/>
              <a:t> </a:t>
            </a:r>
            <a:r>
              <a:rPr lang="en-US" dirty="0" err="1"/>
              <a:t>Liquiditätsplanung</a:t>
            </a:r>
            <a:r>
              <a:rPr lang="en-US" dirty="0"/>
              <a:t> (Hotel)</a:t>
            </a:r>
          </a:p>
        </p:txBody>
      </p:sp>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319674708"/>
              </p:ext>
            </p:extLst>
          </p:nvPr>
        </p:nvGraphicFramePr>
        <p:xfrm>
          <a:off x="389965" y="1720709"/>
          <a:ext cx="11370225" cy="4644640"/>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r>
                        <a:rPr lang="de-DE" sz="900" dirty="0">
                          <a:solidFill>
                            <a:schemeClr val="bg1"/>
                          </a:solidFill>
                        </a:rPr>
                        <a:t>In Tausend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2</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3</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4</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5</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6</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7</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8</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9</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10</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11</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dirty="0">
                          <a:solidFill>
                            <a:srgbClr val="595959"/>
                          </a:solidFill>
                        </a:rPr>
                        <a:t>Bargeld und Bargeldäquivalente zu Beginn des Zeitraums</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100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dirty="0">
                          <a:solidFill>
                            <a:srgbClr val="595959"/>
                          </a:solidFill>
                        </a:rPr>
                        <a:t>Mittelzufluss aus laufender Geschäftstätigkeit (inkl. Forderungen)</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dirty="0">
                          <a:solidFill>
                            <a:srgbClr val="595959"/>
                          </a:solidFill>
                        </a:rPr>
                        <a:t>Davon bereits gebucht</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40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dirty="0">
                          <a:solidFill>
                            <a:srgbClr val="595959"/>
                          </a:solidFill>
                        </a:rPr>
                        <a:t>Davon aus der Planung</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dirty="0">
                          <a:solidFill>
                            <a:srgbClr val="595A59"/>
                          </a:solidFill>
                        </a:rPr>
                        <a:t>30</a:t>
                      </a:r>
                      <a:endParaRPr dirty="0"/>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E7EBEB"/>
                    </a:solidFill>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de-DE" sz="900" dirty="0">
                          <a:solidFill>
                            <a:srgbClr val="595959"/>
                          </a:solidFill>
                        </a:rPr>
                        <a:t>Mittelzuflüsse aus Desinvestitionen</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dirty="0">
                          <a:solidFill>
                            <a:srgbClr val="595959"/>
                          </a:solidFill>
                        </a:rPr>
                        <a:t>Zuflüsse aus Finanzerträgen</a:t>
                      </a:r>
                      <a:endParaRPr sz="900" dirty="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dirty="0">
                          <a:solidFill>
                            <a:srgbClr val="595959"/>
                          </a:solidFill>
                        </a:rPr>
                        <a:t>Gesamteingänge</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dirty="0">
                          <a:solidFill>
                            <a:srgbClr val="595959"/>
                          </a:solidFill>
                          <a:latin typeface="+mn-lt"/>
                          <a:ea typeface="Calibri"/>
                          <a:cs typeface="Calibri"/>
                          <a:sym typeface="Calibri"/>
                        </a:rPr>
                        <a:t>Mittelabflüsse aus der laufenden Geschäftstätigkeit (inkl. Verbindlichkeiten)</a:t>
                      </a:r>
                      <a:endParaRPr sz="900" dirty="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dirty="0">
                          <a:solidFill>
                            <a:srgbClr val="595959"/>
                          </a:solidFill>
                        </a:rPr>
                        <a:t>Davon bereits gebucht</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dirty="0">
                          <a:solidFill>
                            <a:srgbClr val="595959"/>
                          </a:solidFill>
                        </a:rPr>
                        <a:t>Davon aus der Planung</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dirty="0">
                          <a:solidFill>
                            <a:srgbClr val="595959"/>
                          </a:solidFill>
                        </a:rPr>
                        <a:t>Abflüsse für Investitionen</a:t>
                      </a:r>
                      <a:endParaRPr sz="900" dirty="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dirty="0">
                          <a:solidFill>
                            <a:srgbClr val="595959"/>
                          </a:solidFill>
                        </a:rPr>
                        <a:t>Abflüsse für Finanztransaktionen</a:t>
                      </a:r>
                      <a:endParaRPr sz="900" dirty="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dirty="0">
                          <a:solidFill>
                            <a:srgbClr val="595A59"/>
                          </a:solidFill>
                        </a:rPr>
                        <a:t>2</a:t>
                      </a:r>
                      <a:endParaRPr dirty="0"/>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dirty="0">
                          <a:solidFill>
                            <a:srgbClr val="595959"/>
                          </a:solidFill>
                        </a:rPr>
                        <a:t>Gesamte ausgehende Zahlungen</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dirty="0">
                          <a:solidFill>
                            <a:srgbClr val="595959"/>
                          </a:solidFill>
                        </a:rPr>
                        <a:t>Überschuss/Fehlbetrag</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dirty="0">
                          <a:solidFill>
                            <a:srgbClr val="595959"/>
                          </a:solidFill>
                        </a:rPr>
                        <a:t>Maßnahmen</a:t>
                      </a:r>
                      <a:endParaRPr sz="900" dirty="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dirty="0">
                          <a:solidFill>
                            <a:srgbClr val="595959"/>
                          </a:solidFill>
                        </a:rPr>
                        <a:t>Bargeld und Bargeldäquivalente am Ende des Zeitraums</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08852" y="1316975"/>
            <a:ext cx="11451338" cy="286232"/>
          </a:xfrm>
          <a:prstGeom prst="rect">
            <a:avLst/>
          </a:prstGeom>
          <a:noFill/>
        </p:spPr>
        <p:txBody>
          <a:bodyPr wrap="square">
            <a:spAutoFit/>
          </a:bodyPr>
          <a:lstStyle/>
          <a:p>
            <a:pPr marL="0" lvl="0" indent="0" algn="l" rtl="0">
              <a:lnSpc>
                <a:spcPct val="90000"/>
              </a:lnSpc>
              <a:spcBef>
                <a:spcPts val="0"/>
              </a:spcBef>
              <a:spcAft>
                <a:spcPts val="0"/>
              </a:spcAft>
              <a:buClr>
                <a:srgbClr val="79527B"/>
              </a:buClr>
              <a:buSzPct val="100000"/>
              <a:buNone/>
            </a:pPr>
            <a:r>
              <a:rPr lang="de-DE" sz="1400" dirty="0">
                <a:solidFill>
                  <a:srgbClr val="595959"/>
                </a:solidFill>
              </a:rPr>
              <a:t>Auf dieser Grundlage werden die geplanten Werte aus der Unternehmensplanung eingegeben (basierend auf einer Analyse der Vorjahre).</a:t>
            </a:r>
            <a:endParaRPr lang="en-US" sz="1400" dirty="0">
              <a:solidFill>
                <a:srgbClr val="595959"/>
              </a:solidFill>
            </a:endParaRPr>
          </a:p>
        </p:txBody>
      </p:sp>
      <p:sp>
        <p:nvSpPr>
          <p:cNvPr id="2" name="Google Shape;1241;p22">
            <a:extLst>
              <a:ext uri="{FF2B5EF4-FFF2-40B4-BE49-F238E27FC236}">
                <a16:creationId xmlns:a16="http://schemas.microsoft.com/office/drawing/2014/main" id="{9C555953-C27F-3092-B5F7-1C4E1A85E54F}"/>
              </a:ext>
            </a:extLst>
          </p:cNvPr>
          <p:cNvSpPr/>
          <p:nvPr/>
        </p:nvSpPr>
        <p:spPr>
          <a:xfrm>
            <a:off x="3896635" y="3430623"/>
            <a:ext cx="8111980" cy="1827177"/>
          </a:xfrm>
          <a:prstGeom prst="rect">
            <a:avLst/>
          </a:prstGeom>
          <a:solidFill>
            <a:schemeClr val="accent3">
              <a:lumMod val="40000"/>
              <a:lumOff val="60000"/>
              <a:alpha val="72156"/>
            </a:schemeClr>
          </a:solidFill>
          <a:ln w="12700"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b="1" dirty="0">
                <a:solidFill>
                  <a:srgbClr val="595A59"/>
                </a:solidFill>
                <a:latin typeface="Calibri"/>
                <a:ea typeface="Calibri"/>
                <a:cs typeface="Calibri"/>
                <a:sym typeface="Calibri"/>
              </a:rPr>
              <a:t>Umsatzplanung:</a:t>
            </a:r>
            <a:endParaRPr dirty="0"/>
          </a:p>
          <a:p>
            <a:pPr marL="285750" marR="0" lvl="0" indent="-285750" algn="l" rtl="0">
              <a:spcBef>
                <a:spcPts val="0"/>
              </a:spcBef>
              <a:spcAft>
                <a:spcPts val="0"/>
              </a:spcAft>
              <a:buClr>
                <a:srgbClr val="595A59"/>
              </a:buClr>
              <a:buSzPts val="1800"/>
              <a:buFont typeface="Arial"/>
              <a:buChar char="•"/>
            </a:pPr>
            <a:r>
              <a:rPr lang="de-DE" sz="1800" dirty="0">
                <a:solidFill>
                  <a:srgbClr val="595A59"/>
                </a:solidFill>
                <a:latin typeface="Calibri"/>
                <a:ea typeface="Calibri"/>
                <a:cs typeface="Calibri"/>
                <a:sym typeface="Calibri"/>
              </a:rPr>
              <a:t>Die Umsätze basieren auf den Vorjahreswerten. Es gibt keine Anzeichen dafür, dass sich das kommende Jahr signifikant vom Vorjahr unterscheiden wird.</a:t>
            </a:r>
          </a:p>
          <a:p>
            <a:pPr marL="285750" marR="0" lvl="0" indent="-285750" algn="l" rtl="0">
              <a:spcBef>
                <a:spcPts val="0"/>
              </a:spcBef>
              <a:spcAft>
                <a:spcPts val="0"/>
              </a:spcAft>
              <a:buClr>
                <a:srgbClr val="595A59"/>
              </a:buClr>
              <a:buSzPts val="1800"/>
              <a:buFont typeface="Arial"/>
              <a:buChar char="•"/>
            </a:pPr>
            <a:r>
              <a:rPr lang="de-DE" sz="1800" dirty="0">
                <a:solidFill>
                  <a:srgbClr val="595A59"/>
                </a:solidFill>
                <a:latin typeface="Calibri"/>
                <a:ea typeface="Calibri"/>
                <a:cs typeface="Calibri"/>
                <a:sym typeface="Calibri"/>
              </a:rPr>
              <a:t>Erfahrungsgemäß sind die Monate 4, 5, 6 und 8 schwache Monate mit niedriger Auslastung.</a:t>
            </a:r>
          </a:p>
          <a:p>
            <a:pPr marL="285750" marR="0" lvl="0" indent="-285750" algn="l" rtl="0">
              <a:spcBef>
                <a:spcPts val="0"/>
              </a:spcBef>
              <a:spcAft>
                <a:spcPts val="0"/>
              </a:spcAft>
              <a:buClr>
                <a:srgbClr val="595A59"/>
              </a:buClr>
              <a:buSzPts val="1800"/>
              <a:buFont typeface="Arial"/>
              <a:buChar char="•"/>
            </a:pPr>
            <a:r>
              <a:rPr lang="de-DE" sz="1800" dirty="0">
                <a:solidFill>
                  <a:srgbClr val="595A59"/>
                </a:solidFill>
                <a:latin typeface="Calibri"/>
                <a:ea typeface="Calibri"/>
                <a:cs typeface="Calibri"/>
                <a:sym typeface="Calibri"/>
              </a:rPr>
              <a:t>Monat 7 ist aufgrund einer Messe typischerweise ein starker Monat.</a:t>
            </a:r>
            <a:endParaRPr lang="en-US" sz="1400" dirty="0">
              <a:solidFill>
                <a:srgbClr val="595A59"/>
              </a:solidFill>
              <a:latin typeface="Calibri"/>
              <a:ea typeface="Calibri"/>
              <a:cs typeface="Calibri"/>
              <a:sym typeface="Calibri"/>
            </a:endParaRPr>
          </a:p>
        </p:txBody>
      </p:sp>
      <p:cxnSp>
        <p:nvCxnSpPr>
          <p:cNvPr id="3" name="Google Shape;1242;p22">
            <a:extLst>
              <a:ext uri="{FF2B5EF4-FFF2-40B4-BE49-F238E27FC236}">
                <a16:creationId xmlns:a16="http://schemas.microsoft.com/office/drawing/2014/main" id="{A5EE27B6-E4D9-075B-CB0A-52D9033AE657}"/>
              </a:ext>
            </a:extLst>
          </p:cNvPr>
          <p:cNvCxnSpPr/>
          <p:nvPr/>
        </p:nvCxnSpPr>
        <p:spPr>
          <a:xfrm rot="10800000">
            <a:off x="3896635" y="3175604"/>
            <a:ext cx="686748" cy="182255"/>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4" name="Google Shape;1243;p22">
            <a:extLst>
              <a:ext uri="{FF2B5EF4-FFF2-40B4-BE49-F238E27FC236}">
                <a16:creationId xmlns:a16="http://schemas.microsoft.com/office/drawing/2014/main" id="{AA87D9EF-2179-B6F5-6D46-E29721D4676D}"/>
              </a:ext>
            </a:extLst>
          </p:cNvPr>
          <p:cNvCxnSpPr/>
          <p:nvPr/>
        </p:nvCxnSpPr>
        <p:spPr>
          <a:xfrm rot="10800000">
            <a:off x="4445876" y="3202284"/>
            <a:ext cx="137507" cy="155575"/>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6" name="Google Shape;1244;p22">
            <a:extLst>
              <a:ext uri="{FF2B5EF4-FFF2-40B4-BE49-F238E27FC236}">
                <a16:creationId xmlns:a16="http://schemas.microsoft.com/office/drawing/2014/main" id="{BAA4458C-075C-BF31-C521-06A6666E2083}"/>
              </a:ext>
            </a:extLst>
          </p:cNvPr>
          <p:cNvCxnSpPr/>
          <p:nvPr/>
        </p:nvCxnSpPr>
        <p:spPr>
          <a:xfrm rot="10800000" flipH="1">
            <a:off x="4583383" y="3175604"/>
            <a:ext cx="345271" cy="182255"/>
          </a:xfrm>
          <a:prstGeom prst="straightConnector1">
            <a:avLst/>
          </a:prstGeom>
          <a:noFill/>
          <a:ln w="9525" cap="flat" cmpd="sng">
            <a:solidFill>
              <a:schemeClr val="accent3">
                <a:lumMod val="50000"/>
              </a:schemeClr>
            </a:solidFill>
            <a:prstDash val="solid"/>
            <a:miter lim="800000"/>
            <a:headEnd type="none" w="sm" len="sm"/>
            <a:tailEnd type="triangle" w="med" len="med"/>
          </a:ln>
        </p:spPr>
      </p:cxnSp>
    </p:spTree>
    <p:extLst>
      <p:ext uri="{BB962C8B-B14F-4D97-AF65-F5344CB8AC3E}">
        <p14:creationId xmlns:p14="http://schemas.microsoft.com/office/powerpoint/2010/main" val="38075119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en-US" dirty="0" err="1"/>
              <a:t>Vereinfachtes</a:t>
            </a:r>
            <a:r>
              <a:rPr lang="en-US" dirty="0"/>
              <a:t> </a:t>
            </a:r>
            <a:r>
              <a:rPr lang="en-US" dirty="0" err="1"/>
              <a:t>Beispiel</a:t>
            </a:r>
            <a:r>
              <a:rPr lang="en-US" dirty="0"/>
              <a:t> </a:t>
            </a:r>
            <a:r>
              <a:rPr lang="en-US" dirty="0" err="1"/>
              <a:t>einer</a:t>
            </a:r>
            <a:r>
              <a:rPr lang="en-US" dirty="0"/>
              <a:t> </a:t>
            </a:r>
            <a:r>
              <a:rPr lang="en-US" dirty="0" err="1"/>
              <a:t>Liquiditätsplanung</a:t>
            </a:r>
            <a:r>
              <a:rPr lang="en-US" dirty="0"/>
              <a:t> (Hotel)</a:t>
            </a:r>
          </a:p>
        </p:txBody>
      </p:sp>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4169008708"/>
              </p:ext>
            </p:extLst>
          </p:nvPr>
        </p:nvGraphicFramePr>
        <p:xfrm>
          <a:off x="389965" y="1720709"/>
          <a:ext cx="11370225" cy="4644640"/>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r>
                        <a:rPr lang="de-DE" sz="900" dirty="0">
                          <a:solidFill>
                            <a:schemeClr val="bg1"/>
                          </a:solidFill>
                        </a:rPr>
                        <a:t>In Tausend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2</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3</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4</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5</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6</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7</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8</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9</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10</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11</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dirty="0">
                          <a:solidFill>
                            <a:srgbClr val="595959"/>
                          </a:solidFill>
                        </a:rPr>
                        <a:t>Bargeld und Bargeldäquivalente zu Beginn des Zeitraums</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100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dirty="0">
                          <a:solidFill>
                            <a:srgbClr val="595959"/>
                          </a:solidFill>
                        </a:rPr>
                        <a:t>Mittelzufluss aus laufender Geschäftstätigkeit (inkl. Forderungen)</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dirty="0">
                          <a:solidFill>
                            <a:srgbClr val="595959"/>
                          </a:solidFill>
                        </a:rPr>
                        <a:t>Davon bereits gebucht</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40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dirty="0">
                          <a:solidFill>
                            <a:srgbClr val="595959"/>
                          </a:solidFill>
                        </a:rPr>
                        <a:t>Davon aus der Planung</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dirty="0">
                          <a:solidFill>
                            <a:srgbClr val="595A59"/>
                          </a:solidFill>
                        </a:rPr>
                        <a:t>50</a:t>
                      </a:r>
                      <a:endParaRPr dirty="0"/>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E7EBEB"/>
                    </a:solidFill>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de-DE" sz="900" dirty="0">
                          <a:solidFill>
                            <a:srgbClr val="595959"/>
                          </a:solidFill>
                        </a:rPr>
                        <a:t>Mittelzuflüsse aus Desinvestitionen</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dirty="0">
                          <a:solidFill>
                            <a:srgbClr val="595959"/>
                          </a:solidFill>
                        </a:rPr>
                        <a:t>Zuflüsse aus Finanzerträgen</a:t>
                      </a:r>
                      <a:endParaRPr sz="900" dirty="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dirty="0">
                          <a:solidFill>
                            <a:srgbClr val="595959"/>
                          </a:solidFill>
                        </a:rPr>
                        <a:t>Gesamteingänge</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dirty="0">
                          <a:solidFill>
                            <a:srgbClr val="595959"/>
                          </a:solidFill>
                          <a:latin typeface="+mn-lt"/>
                          <a:ea typeface="Calibri"/>
                          <a:cs typeface="Calibri"/>
                          <a:sym typeface="Calibri"/>
                        </a:rPr>
                        <a:t>Mittelabflüsse aus der laufenden Geschäftstätigkeit (inkl. Verbindlichkeiten)</a:t>
                      </a:r>
                      <a:endParaRPr sz="900" dirty="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dirty="0">
                          <a:solidFill>
                            <a:srgbClr val="595959"/>
                          </a:solidFill>
                        </a:rPr>
                        <a:t>Davon bereits gebucht</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dirty="0">
                          <a:solidFill>
                            <a:srgbClr val="595959"/>
                          </a:solidFill>
                        </a:rPr>
                        <a:t>Davon aus der Planung</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60 </a:t>
                      </a:r>
                      <a:r>
                        <a:rPr lang="de-DE" sz="800">
                          <a:solidFill>
                            <a:srgbClr val="595A59"/>
                          </a:solidFill>
                          <a:latin typeface="Calibri"/>
                          <a:ea typeface="Calibri"/>
                          <a:cs typeface="Calibri"/>
                          <a:sym typeface="Calibri"/>
                        </a:rPr>
                        <a:t>(45 + 15)</a:t>
                      </a: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dirty="0">
                          <a:solidFill>
                            <a:srgbClr val="595A59"/>
                          </a:solidFill>
                          <a:latin typeface="Calibri"/>
                          <a:ea typeface="Calibri"/>
                          <a:cs typeface="Calibri"/>
                          <a:sym typeface="Calibri"/>
                        </a:rPr>
                        <a:t>20</a:t>
                      </a:r>
                      <a:endParaRPr dirty="0"/>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65</a:t>
                      </a:r>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dirty="0">
                          <a:solidFill>
                            <a:srgbClr val="595959"/>
                          </a:solidFill>
                        </a:rPr>
                        <a:t>Abflüsse für Investitionen</a:t>
                      </a:r>
                      <a:endParaRPr sz="900" dirty="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dirty="0">
                          <a:solidFill>
                            <a:srgbClr val="595959"/>
                          </a:solidFill>
                        </a:rPr>
                        <a:t>Abflüsse für Finanztransaktionen</a:t>
                      </a:r>
                      <a:endParaRPr sz="900" dirty="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dirty="0">
                          <a:solidFill>
                            <a:srgbClr val="595A59"/>
                          </a:solidFill>
                        </a:rPr>
                        <a:t>2</a:t>
                      </a:r>
                      <a:endParaRPr dirty="0"/>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dirty="0">
                          <a:solidFill>
                            <a:srgbClr val="595A59"/>
                          </a:solidFill>
                        </a:rPr>
                        <a:t>2</a:t>
                      </a:r>
                      <a:endParaRPr dirty="0"/>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dirty="0">
                          <a:solidFill>
                            <a:srgbClr val="595959"/>
                          </a:solidFill>
                        </a:rPr>
                        <a:t>Gesamte ausgehende Zahlungen</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dirty="0">
                          <a:solidFill>
                            <a:srgbClr val="595959"/>
                          </a:solidFill>
                        </a:rPr>
                        <a:t>Überschuss/Fehlbetrag</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dirty="0">
                          <a:solidFill>
                            <a:srgbClr val="595959"/>
                          </a:solidFill>
                        </a:rPr>
                        <a:t>Maßnahmen</a:t>
                      </a:r>
                      <a:endParaRPr sz="900" dirty="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dirty="0">
                          <a:solidFill>
                            <a:srgbClr val="595959"/>
                          </a:solidFill>
                        </a:rPr>
                        <a:t>Bargeld und Bargeldäquivalente am Ende des Zeitraums</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08852" y="1316975"/>
            <a:ext cx="11451338" cy="341632"/>
          </a:xfrm>
          <a:prstGeom prst="rect">
            <a:avLst/>
          </a:prstGeom>
          <a:noFill/>
        </p:spPr>
        <p:txBody>
          <a:bodyPr wrap="square">
            <a:spAutoFit/>
          </a:bodyPr>
          <a:lstStyle/>
          <a:p>
            <a:pPr marL="0" lvl="0" indent="0" algn="l" rtl="0">
              <a:lnSpc>
                <a:spcPct val="90000"/>
              </a:lnSpc>
              <a:spcBef>
                <a:spcPts val="0"/>
              </a:spcBef>
              <a:spcAft>
                <a:spcPts val="0"/>
              </a:spcAft>
              <a:buClr>
                <a:srgbClr val="79527B"/>
              </a:buClr>
              <a:buSzPts val="2000"/>
              <a:buNone/>
            </a:pPr>
            <a:r>
              <a:rPr lang="de-DE" dirty="0">
                <a:solidFill>
                  <a:srgbClr val="595959"/>
                </a:solidFill>
              </a:rPr>
              <a:t>In diesem Beispiel setzen sich die Kosten aus einem Fixkostenblock und einem Prozentsatz des Umsatzes zusammen.</a:t>
            </a:r>
            <a:endParaRPr lang="en-US" dirty="0">
              <a:solidFill>
                <a:srgbClr val="595959"/>
              </a:solidFill>
            </a:endParaRPr>
          </a:p>
        </p:txBody>
      </p:sp>
      <p:sp>
        <p:nvSpPr>
          <p:cNvPr id="7" name="Google Shape;1253;p23">
            <a:extLst>
              <a:ext uri="{FF2B5EF4-FFF2-40B4-BE49-F238E27FC236}">
                <a16:creationId xmlns:a16="http://schemas.microsoft.com/office/drawing/2014/main" id="{ADDDDD21-AE8E-DF53-F506-7D4A7EC3EB07}"/>
              </a:ext>
            </a:extLst>
          </p:cNvPr>
          <p:cNvSpPr/>
          <p:nvPr/>
        </p:nvSpPr>
        <p:spPr>
          <a:xfrm>
            <a:off x="3854397" y="3295486"/>
            <a:ext cx="8111980" cy="1226047"/>
          </a:xfrm>
          <a:prstGeom prst="rect">
            <a:avLst/>
          </a:prstGeom>
          <a:solidFill>
            <a:schemeClr val="accent3">
              <a:lumMod val="40000"/>
              <a:lumOff val="60000"/>
              <a:alpha val="72156"/>
            </a:schemeClr>
          </a:solidFill>
          <a:ln w="12700"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Planung der Kosten:</a:t>
            </a:r>
            <a:endParaRPr dirty="0"/>
          </a:p>
          <a:p>
            <a:pPr marL="285750" marR="0" lvl="0" indent="-285750" algn="l" rtl="0">
              <a:spcBef>
                <a:spcPts val="0"/>
              </a:spcBef>
              <a:spcAft>
                <a:spcPts val="0"/>
              </a:spcAft>
              <a:buClr>
                <a:srgbClr val="595A59"/>
              </a:buClr>
              <a:buSzPts val="1800"/>
              <a:buFont typeface="Arial"/>
              <a:buChar char="•"/>
            </a:pPr>
            <a:r>
              <a:rPr lang="de-DE" sz="1800" dirty="0">
                <a:solidFill>
                  <a:srgbClr val="595A59"/>
                </a:solidFill>
                <a:latin typeface="Calibri"/>
                <a:ea typeface="Calibri"/>
                <a:cs typeface="Calibri"/>
                <a:sym typeface="Calibri"/>
              </a:rPr>
              <a:t>Die monatlichen Fixkosten betragen 15.000 €.</a:t>
            </a:r>
          </a:p>
          <a:p>
            <a:pPr marL="285750" marR="0" lvl="0" indent="-285750" algn="l" rtl="0">
              <a:spcBef>
                <a:spcPts val="0"/>
              </a:spcBef>
              <a:spcAft>
                <a:spcPts val="0"/>
              </a:spcAft>
              <a:buClr>
                <a:srgbClr val="595A59"/>
              </a:buClr>
              <a:buSzPts val="1800"/>
              <a:buFont typeface="Arial"/>
              <a:buChar char="•"/>
            </a:pPr>
            <a:r>
              <a:rPr lang="de-DE" sz="1800" dirty="0">
                <a:solidFill>
                  <a:srgbClr val="595A59"/>
                </a:solidFill>
                <a:latin typeface="Calibri"/>
                <a:ea typeface="Calibri"/>
                <a:cs typeface="Calibri"/>
                <a:sym typeface="Calibri"/>
              </a:rPr>
              <a:t>Variable Kosten werden anhand der Vorjahreswerte berechnet und betragen 50 % des operativen Umsatzes.</a:t>
            </a:r>
            <a:endParaRPr lang="en-US" sz="1400" dirty="0">
              <a:solidFill>
                <a:srgbClr val="595A59"/>
              </a:solidFill>
              <a:latin typeface="Calibri"/>
              <a:ea typeface="Calibri"/>
              <a:cs typeface="Calibri"/>
              <a:sym typeface="Calibri"/>
            </a:endParaRPr>
          </a:p>
        </p:txBody>
      </p:sp>
    </p:spTree>
    <p:extLst>
      <p:ext uri="{BB962C8B-B14F-4D97-AF65-F5344CB8AC3E}">
        <p14:creationId xmlns:p14="http://schemas.microsoft.com/office/powerpoint/2010/main" val="20854678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en-US" dirty="0" err="1"/>
              <a:t>Vereinfachtes</a:t>
            </a:r>
            <a:r>
              <a:rPr lang="en-US" dirty="0"/>
              <a:t> </a:t>
            </a:r>
            <a:r>
              <a:rPr lang="en-US" dirty="0" err="1"/>
              <a:t>Beispiel</a:t>
            </a:r>
            <a:r>
              <a:rPr lang="en-US" dirty="0"/>
              <a:t> </a:t>
            </a:r>
            <a:r>
              <a:rPr lang="en-US" dirty="0" err="1"/>
              <a:t>einer</a:t>
            </a:r>
            <a:r>
              <a:rPr lang="en-US" dirty="0"/>
              <a:t> </a:t>
            </a:r>
            <a:r>
              <a:rPr lang="en-US" dirty="0" err="1"/>
              <a:t>Liquiditätsplanung</a:t>
            </a:r>
            <a:r>
              <a:rPr lang="en-US" dirty="0"/>
              <a:t> (Hotel)</a:t>
            </a:r>
          </a:p>
        </p:txBody>
      </p:sp>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2629472126"/>
              </p:ext>
            </p:extLst>
          </p:nvPr>
        </p:nvGraphicFramePr>
        <p:xfrm>
          <a:off x="389965" y="1720709"/>
          <a:ext cx="11370225" cy="4644640"/>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r>
                        <a:rPr lang="de-DE" sz="900" dirty="0">
                          <a:solidFill>
                            <a:schemeClr val="bg1"/>
                          </a:solidFill>
                        </a:rPr>
                        <a:t>In Tausend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2</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3</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4</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5</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6</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7</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8</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9</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10</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11</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dirty="0">
                          <a:solidFill>
                            <a:srgbClr val="595959"/>
                          </a:solidFill>
                        </a:rPr>
                        <a:t>Bargeld und Bargeldäquivalente zu Beginn des Zeitraums</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100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dirty="0">
                          <a:solidFill>
                            <a:srgbClr val="595959"/>
                          </a:solidFill>
                        </a:rPr>
                        <a:t>Mittelzufluss aus laufender Geschäftstätigkeit (inkl. Forderungen)</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dirty="0">
                          <a:solidFill>
                            <a:srgbClr val="595959"/>
                          </a:solidFill>
                        </a:rPr>
                        <a:t>Davon bereits gebucht</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40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dirty="0">
                          <a:solidFill>
                            <a:srgbClr val="595959"/>
                          </a:solidFill>
                        </a:rPr>
                        <a:t>Davon aus der Planung</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dirty="0">
                          <a:solidFill>
                            <a:srgbClr val="595A59"/>
                          </a:solidFill>
                        </a:rPr>
                        <a:t>30</a:t>
                      </a:r>
                      <a:endParaRPr dirty="0"/>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E7EBEB"/>
                    </a:solidFill>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de-DE" sz="900" dirty="0">
                          <a:solidFill>
                            <a:srgbClr val="595959"/>
                          </a:solidFill>
                        </a:rPr>
                        <a:t>Mittelzuflüsse aus Desinvestitionen</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dirty="0">
                          <a:solidFill>
                            <a:srgbClr val="595959"/>
                          </a:solidFill>
                        </a:rPr>
                        <a:t>Zuflüsse aus Finanzerträgen</a:t>
                      </a:r>
                      <a:endParaRPr sz="900" dirty="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dirty="0">
                          <a:solidFill>
                            <a:srgbClr val="595959"/>
                          </a:solidFill>
                        </a:rPr>
                        <a:t>Gesamteingänge</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dirty="0">
                          <a:solidFill>
                            <a:srgbClr val="595959"/>
                          </a:solidFill>
                          <a:latin typeface="+mn-lt"/>
                          <a:ea typeface="Calibri"/>
                          <a:cs typeface="Calibri"/>
                          <a:sym typeface="Calibri"/>
                        </a:rPr>
                        <a:t>Mittelabflüsse aus der laufenden Geschäftstätigkeit (inkl. Verbindlichkeiten)</a:t>
                      </a:r>
                      <a:endParaRPr sz="900" dirty="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dirty="0">
                          <a:solidFill>
                            <a:srgbClr val="595959"/>
                          </a:solidFill>
                        </a:rPr>
                        <a:t>Davon bereits gebucht</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dirty="0">
                          <a:solidFill>
                            <a:srgbClr val="595959"/>
                          </a:solidFill>
                        </a:rPr>
                        <a:t>Davon aus der Planung</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60 </a:t>
                      </a:r>
                      <a:r>
                        <a:rPr lang="de-DE" sz="800">
                          <a:solidFill>
                            <a:srgbClr val="595A59"/>
                          </a:solidFill>
                          <a:latin typeface="Calibri"/>
                          <a:ea typeface="Calibri"/>
                          <a:cs typeface="Calibri"/>
                          <a:sym typeface="Calibri"/>
                        </a:rPr>
                        <a:t>(45 + 15)</a:t>
                      </a: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65</a:t>
                      </a:r>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dirty="0">
                          <a:solidFill>
                            <a:srgbClr val="595959"/>
                          </a:solidFill>
                        </a:rPr>
                        <a:t>Abflüsse für Investitionen</a:t>
                      </a:r>
                      <a:endParaRPr sz="900" dirty="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dirty="0">
                          <a:solidFill>
                            <a:srgbClr val="595A59"/>
                          </a:solidFill>
                        </a:rPr>
                        <a:t>100</a:t>
                      </a:r>
                      <a:endParaRPr dirty="0"/>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dirty="0">
                          <a:solidFill>
                            <a:srgbClr val="595959"/>
                          </a:solidFill>
                        </a:rPr>
                        <a:t>Abflüsse für Finanztransaktionen</a:t>
                      </a:r>
                      <a:endParaRPr sz="900" dirty="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dirty="0">
                          <a:solidFill>
                            <a:srgbClr val="595959"/>
                          </a:solidFill>
                        </a:rPr>
                        <a:t>Gesamte ausgehende Zahlungen</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dirty="0">
                          <a:solidFill>
                            <a:srgbClr val="595959"/>
                          </a:solidFill>
                        </a:rPr>
                        <a:t>Überschuss/Fehlbetrag</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dirty="0">
                          <a:solidFill>
                            <a:srgbClr val="595959"/>
                          </a:solidFill>
                        </a:rPr>
                        <a:t>Maßnahmen</a:t>
                      </a:r>
                      <a:endParaRPr sz="900" dirty="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dirty="0">
                          <a:solidFill>
                            <a:srgbClr val="595959"/>
                          </a:solidFill>
                        </a:rPr>
                        <a:t>Bargeld und Bargeldäquivalente am Ende des Zeitraums</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08852" y="1316975"/>
            <a:ext cx="11451338" cy="341632"/>
          </a:xfrm>
          <a:prstGeom prst="rect">
            <a:avLst/>
          </a:prstGeom>
          <a:noFill/>
        </p:spPr>
        <p:txBody>
          <a:bodyPr wrap="square">
            <a:spAutoFit/>
          </a:bodyPr>
          <a:lstStyle/>
          <a:p>
            <a:pPr marL="0" lvl="0" indent="0" algn="l" rtl="0">
              <a:lnSpc>
                <a:spcPct val="90000"/>
              </a:lnSpc>
              <a:spcBef>
                <a:spcPts val="0"/>
              </a:spcBef>
              <a:spcAft>
                <a:spcPts val="0"/>
              </a:spcAft>
              <a:buClr>
                <a:srgbClr val="79527B"/>
              </a:buClr>
              <a:buSzPts val="2000"/>
              <a:buNone/>
            </a:pPr>
            <a:r>
              <a:rPr lang="de-DE" dirty="0">
                <a:solidFill>
                  <a:srgbClr val="595959"/>
                </a:solidFill>
              </a:rPr>
              <a:t>In den Monaten mit geringem Umsatz sollen einige Zimmer renoviert werden. </a:t>
            </a:r>
            <a:endParaRPr lang="en-US" dirty="0">
              <a:solidFill>
                <a:srgbClr val="595959"/>
              </a:solidFill>
            </a:endParaRPr>
          </a:p>
        </p:txBody>
      </p:sp>
      <p:sp>
        <p:nvSpPr>
          <p:cNvPr id="2" name="Google Shape;1262;p24">
            <a:extLst>
              <a:ext uri="{FF2B5EF4-FFF2-40B4-BE49-F238E27FC236}">
                <a16:creationId xmlns:a16="http://schemas.microsoft.com/office/drawing/2014/main" id="{B8B837DE-596E-F6EF-B152-82D09EA4BFF5}"/>
              </a:ext>
            </a:extLst>
          </p:cNvPr>
          <p:cNvSpPr/>
          <p:nvPr/>
        </p:nvSpPr>
        <p:spPr>
          <a:xfrm>
            <a:off x="2829720" y="3485720"/>
            <a:ext cx="8111980" cy="994078"/>
          </a:xfrm>
          <a:prstGeom prst="rect">
            <a:avLst/>
          </a:prstGeom>
          <a:solidFill>
            <a:schemeClr val="accent3">
              <a:lumMod val="40000"/>
              <a:lumOff val="60000"/>
              <a:alpha val="72156"/>
            </a:schemeClr>
          </a:solidFill>
          <a:ln w="12700"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Investitionsplanung:</a:t>
            </a:r>
            <a:endParaRPr dirty="0"/>
          </a:p>
          <a:p>
            <a:pPr marL="285750" marR="0" lvl="0" indent="-285750" algn="l" rtl="0">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In einem umsatzschwachen Monat (Monat 6) werden einige Hotelzimmer renoviert.</a:t>
            </a:r>
          </a:p>
          <a:p>
            <a:pPr marL="285750" marR="0" lvl="0" indent="-285750" algn="l" rtl="0">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100.000 € sind für die Renovierung vorgesehen.</a:t>
            </a:r>
          </a:p>
          <a:p>
            <a:pPr marL="285750" marR="0" lvl="0" indent="-285750" algn="l" rtl="0">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Das alte Mobiliar wird verkauft – erwartete Einnahmen: 10.000 €.</a:t>
            </a:r>
            <a:endParaRPr lang="en-US" sz="1100" dirty="0">
              <a:solidFill>
                <a:srgbClr val="595A59"/>
              </a:solidFill>
              <a:latin typeface="Calibri"/>
              <a:ea typeface="Calibri"/>
              <a:cs typeface="Calibri"/>
              <a:sym typeface="Calibri"/>
            </a:endParaRPr>
          </a:p>
        </p:txBody>
      </p:sp>
      <p:cxnSp>
        <p:nvCxnSpPr>
          <p:cNvPr id="3" name="Google Shape;1263;p24">
            <a:extLst>
              <a:ext uri="{FF2B5EF4-FFF2-40B4-BE49-F238E27FC236}">
                <a16:creationId xmlns:a16="http://schemas.microsoft.com/office/drawing/2014/main" id="{9033CE2A-2E66-EFEE-102E-EDA93F893FCE}"/>
              </a:ext>
            </a:extLst>
          </p:cNvPr>
          <p:cNvCxnSpPr/>
          <p:nvPr/>
        </p:nvCxnSpPr>
        <p:spPr>
          <a:xfrm>
            <a:off x="6225871" y="4126727"/>
            <a:ext cx="679556" cy="735496"/>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4" name="Google Shape;1264;p24">
            <a:extLst>
              <a:ext uri="{FF2B5EF4-FFF2-40B4-BE49-F238E27FC236}">
                <a16:creationId xmlns:a16="http://schemas.microsoft.com/office/drawing/2014/main" id="{230971E3-9CE0-6363-740E-D418BCEB8569}"/>
              </a:ext>
            </a:extLst>
          </p:cNvPr>
          <p:cNvCxnSpPr/>
          <p:nvPr/>
        </p:nvCxnSpPr>
        <p:spPr>
          <a:xfrm rot="10800000" flipH="1">
            <a:off x="6258910" y="3372280"/>
            <a:ext cx="678603" cy="923823"/>
          </a:xfrm>
          <a:prstGeom prst="straightConnector1">
            <a:avLst/>
          </a:prstGeom>
          <a:noFill/>
          <a:ln w="9525" cap="flat" cmpd="sng">
            <a:solidFill>
              <a:schemeClr val="accent3">
                <a:lumMod val="50000"/>
              </a:schemeClr>
            </a:solidFill>
            <a:prstDash val="solid"/>
            <a:miter lim="800000"/>
            <a:headEnd type="none" w="sm" len="sm"/>
            <a:tailEnd type="triangle" w="med" len="med"/>
          </a:ln>
        </p:spPr>
      </p:cxnSp>
    </p:spTree>
    <p:extLst>
      <p:ext uri="{BB962C8B-B14F-4D97-AF65-F5344CB8AC3E}">
        <p14:creationId xmlns:p14="http://schemas.microsoft.com/office/powerpoint/2010/main" val="38196483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en-US" dirty="0" err="1"/>
              <a:t>Vereinfachtes</a:t>
            </a:r>
            <a:r>
              <a:rPr lang="en-US" dirty="0"/>
              <a:t> </a:t>
            </a:r>
            <a:r>
              <a:rPr lang="en-US" dirty="0" err="1"/>
              <a:t>Beispiel</a:t>
            </a:r>
            <a:r>
              <a:rPr lang="en-US" dirty="0"/>
              <a:t> </a:t>
            </a:r>
            <a:r>
              <a:rPr lang="en-US" dirty="0" err="1"/>
              <a:t>einer</a:t>
            </a:r>
            <a:r>
              <a:rPr lang="en-US" dirty="0"/>
              <a:t> </a:t>
            </a:r>
            <a:r>
              <a:rPr lang="en-US" dirty="0" err="1"/>
              <a:t>Liquiditätsplanung</a:t>
            </a:r>
            <a:r>
              <a:rPr lang="en-US" dirty="0"/>
              <a:t> (Hotel)</a:t>
            </a:r>
          </a:p>
        </p:txBody>
      </p:sp>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509736634"/>
              </p:ext>
            </p:extLst>
          </p:nvPr>
        </p:nvGraphicFramePr>
        <p:xfrm>
          <a:off x="389965" y="1720709"/>
          <a:ext cx="11370225" cy="4644640"/>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r>
                        <a:rPr lang="de-DE" sz="900" dirty="0">
                          <a:solidFill>
                            <a:schemeClr val="bg1"/>
                          </a:solidFill>
                        </a:rPr>
                        <a:t>In Tausend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2</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3</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4</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5</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6</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7</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8</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9</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10</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11</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dirty="0">
                          <a:solidFill>
                            <a:srgbClr val="595959"/>
                          </a:solidFill>
                        </a:rPr>
                        <a:t>Bargeld und Bargeldäquivalente zu Beginn des Zeitraums</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100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dirty="0">
                          <a:solidFill>
                            <a:srgbClr val="595959"/>
                          </a:solidFill>
                        </a:rPr>
                        <a:t>Mittelzufluss aus laufender Geschäftstätigkeit (inkl. Forderungen)</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dirty="0">
                          <a:solidFill>
                            <a:srgbClr val="595959"/>
                          </a:solidFill>
                        </a:rPr>
                        <a:t>Davon bereits gebucht</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40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dirty="0">
                          <a:solidFill>
                            <a:srgbClr val="595959"/>
                          </a:solidFill>
                        </a:rPr>
                        <a:t>Davon aus der Planung</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dirty="0">
                          <a:solidFill>
                            <a:srgbClr val="595A59"/>
                          </a:solidFill>
                        </a:rPr>
                        <a:t>50</a:t>
                      </a:r>
                      <a:endParaRPr dirty="0"/>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E7EBEB"/>
                    </a:solidFill>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de-DE" sz="900" dirty="0">
                          <a:solidFill>
                            <a:srgbClr val="595959"/>
                          </a:solidFill>
                        </a:rPr>
                        <a:t>Mittelzuflüsse aus Desinvestitionen</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dirty="0">
                          <a:solidFill>
                            <a:srgbClr val="595959"/>
                          </a:solidFill>
                        </a:rPr>
                        <a:t>Zuflüsse aus Finanzerträgen</a:t>
                      </a:r>
                      <a:endParaRPr sz="900" dirty="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dirty="0">
                          <a:solidFill>
                            <a:srgbClr val="595959"/>
                          </a:solidFill>
                        </a:rPr>
                        <a:t>Gesamteingänge</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dirty="0">
                          <a:solidFill>
                            <a:srgbClr val="595959"/>
                          </a:solidFill>
                          <a:latin typeface="+mn-lt"/>
                          <a:ea typeface="Calibri"/>
                          <a:cs typeface="Calibri"/>
                          <a:sym typeface="Calibri"/>
                        </a:rPr>
                        <a:t>Mittelabflüsse aus der laufenden Geschäftstätigkeit (inkl. Verbindlichkeiten)</a:t>
                      </a:r>
                      <a:endParaRPr sz="900" dirty="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dirty="0">
                          <a:solidFill>
                            <a:srgbClr val="595959"/>
                          </a:solidFill>
                        </a:rPr>
                        <a:t>Davon bereits gebucht</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dirty="0">
                          <a:solidFill>
                            <a:srgbClr val="595959"/>
                          </a:solidFill>
                        </a:rPr>
                        <a:t>Davon aus der Planung</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60 </a:t>
                      </a:r>
                      <a:r>
                        <a:rPr lang="de-DE" sz="800">
                          <a:solidFill>
                            <a:srgbClr val="595A59"/>
                          </a:solidFill>
                          <a:latin typeface="Calibri"/>
                          <a:ea typeface="Calibri"/>
                          <a:cs typeface="Calibri"/>
                          <a:sym typeface="Calibri"/>
                        </a:rPr>
                        <a:t>(45 + 15)</a:t>
                      </a: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65</a:t>
                      </a:r>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dirty="0">
                          <a:solidFill>
                            <a:srgbClr val="595959"/>
                          </a:solidFill>
                        </a:rPr>
                        <a:t>Abflüsse für Investitionen</a:t>
                      </a:r>
                      <a:endParaRPr sz="900" dirty="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dirty="0">
                          <a:solidFill>
                            <a:srgbClr val="595959"/>
                          </a:solidFill>
                        </a:rPr>
                        <a:t>Abflüsse für Finanztransaktionen</a:t>
                      </a:r>
                      <a:endParaRPr sz="900" dirty="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dirty="0">
                          <a:solidFill>
                            <a:srgbClr val="595A59"/>
                          </a:solidFill>
                        </a:rPr>
                        <a:t>2</a:t>
                      </a:r>
                      <a:endParaRPr dirty="0"/>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dirty="0">
                          <a:solidFill>
                            <a:srgbClr val="595959"/>
                          </a:solidFill>
                        </a:rPr>
                        <a:t>Gesamte ausgehende Zahlungen</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dirty="0">
                          <a:solidFill>
                            <a:srgbClr val="595959"/>
                          </a:solidFill>
                        </a:rPr>
                        <a:t>Überschuss/Fehlbetrag</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dirty="0">
                          <a:solidFill>
                            <a:srgbClr val="595959"/>
                          </a:solidFill>
                        </a:rPr>
                        <a:t>Maßnahmen</a:t>
                      </a:r>
                      <a:endParaRPr sz="900" dirty="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dirty="0">
                          <a:solidFill>
                            <a:srgbClr val="595959"/>
                          </a:solidFill>
                        </a:rPr>
                        <a:t>Bargeld und Bargeldäquivalente am Ende des Zeitraums</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08852" y="1316975"/>
            <a:ext cx="11451338" cy="341632"/>
          </a:xfrm>
          <a:prstGeom prst="rect">
            <a:avLst/>
          </a:prstGeom>
          <a:noFill/>
        </p:spPr>
        <p:txBody>
          <a:bodyPr wrap="square">
            <a:spAutoFit/>
          </a:bodyPr>
          <a:lstStyle/>
          <a:p>
            <a:pPr marL="0" lvl="0" indent="0" algn="l" rtl="0">
              <a:lnSpc>
                <a:spcPct val="90000"/>
              </a:lnSpc>
              <a:spcBef>
                <a:spcPts val="0"/>
              </a:spcBef>
              <a:spcAft>
                <a:spcPts val="0"/>
              </a:spcAft>
              <a:buClr>
                <a:srgbClr val="79527B"/>
              </a:buClr>
              <a:buSzPts val="2000"/>
              <a:buNone/>
            </a:pPr>
            <a:r>
              <a:rPr lang="de-DE" dirty="0">
                <a:solidFill>
                  <a:srgbClr val="595959"/>
                </a:solidFill>
              </a:rPr>
              <a:t>Die Endwerte des vorherigen Zeitraums bilden den Ausgangspunkt für den folgenden Zeitraum.</a:t>
            </a:r>
            <a:endParaRPr lang="en-US" dirty="0">
              <a:solidFill>
                <a:srgbClr val="595959"/>
              </a:solidFill>
            </a:endParaRPr>
          </a:p>
        </p:txBody>
      </p:sp>
      <p:sp>
        <p:nvSpPr>
          <p:cNvPr id="6" name="Google Shape;1273;p25">
            <a:extLst>
              <a:ext uri="{FF2B5EF4-FFF2-40B4-BE49-F238E27FC236}">
                <a16:creationId xmlns:a16="http://schemas.microsoft.com/office/drawing/2014/main" id="{B2A3DC74-F00A-7578-9A5B-906A90BF7B2A}"/>
              </a:ext>
            </a:extLst>
          </p:cNvPr>
          <p:cNvSpPr/>
          <p:nvPr/>
        </p:nvSpPr>
        <p:spPr>
          <a:xfrm>
            <a:off x="4219139" y="3251623"/>
            <a:ext cx="7899507" cy="1225522"/>
          </a:xfrm>
          <a:prstGeom prst="rect">
            <a:avLst/>
          </a:prstGeom>
          <a:solidFill>
            <a:schemeClr val="accent3">
              <a:lumMod val="40000"/>
              <a:lumOff val="60000"/>
              <a:alpha val="72156"/>
            </a:schemeClr>
          </a:solidFill>
          <a:ln w="12700"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Liquiditätsplanung:</a:t>
            </a:r>
            <a:endParaRPr dirty="0"/>
          </a:p>
          <a:p>
            <a:pPr marL="285750" marR="0" lvl="0" indent="-285750" algn="l" rtl="0">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Die Schlusswerte der Vorperiode bilden die Ausgangswerte der folgenden Periode.</a:t>
            </a:r>
          </a:p>
          <a:p>
            <a:pPr marL="285750" marR="0" lvl="0" indent="-285750" algn="l" rtl="0">
              <a:spcBef>
                <a:spcPts val="0"/>
              </a:spcBef>
              <a:spcAft>
                <a:spcPts val="0"/>
              </a:spcAft>
              <a:buClr>
                <a:srgbClr val="595A59"/>
              </a:buClr>
              <a:buSzPts val="1400"/>
              <a:buFont typeface="Arial"/>
              <a:buChar char="•"/>
            </a:pPr>
            <a:r>
              <a:rPr lang="de-DE" sz="1400" b="1" dirty="0">
                <a:solidFill>
                  <a:srgbClr val="595A59"/>
                </a:solidFill>
                <a:latin typeface="Calibri"/>
                <a:cs typeface="Calibri"/>
              </a:rPr>
              <a:t>Wichtiger Grundsatz: </a:t>
            </a:r>
            <a:r>
              <a:rPr lang="de-DE" sz="1400" dirty="0">
                <a:solidFill>
                  <a:srgbClr val="595A59"/>
                </a:solidFill>
                <a:latin typeface="Calibri"/>
                <a:cs typeface="Calibri"/>
              </a:rPr>
              <a:t>Liquiditätsplanung erfolgt rollierend – Werte aus dem Vormonat fließen in die neue Berechnung ein.</a:t>
            </a:r>
            <a:endParaRPr lang="en-US" sz="1400" dirty="0">
              <a:solidFill>
                <a:srgbClr val="595A59"/>
              </a:solidFill>
              <a:latin typeface="Calibri"/>
              <a:cs typeface="Calibri"/>
            </a:endParaRPr>
          </a:p>
        </p:txBody>
      </p:sp>
      <p:cxnSp>
        <p:nvCxnSpPr>
          <p:cNvPr id="7" name="Google Shape;1274;p25">
            <a:extLst>
              <a:ext uri="{FF2B5EF4-FFF2-40B4-BE49-F238E27FC236}">
                <a16:creationId xmlns:a16="http://schemas.microsoft.com/office/drawing/2014/main" id="{B265B3E2-6994-3EFD-E5C7-ECB3EEAE677E}"/>
              </a:ext>
            </a:extLst>
          </p:cNvPr>
          <p:cNvCxnSpPr/>
          <p:nvPr/>
        </p:nvCxnSpPr>
        <p:spPr>
          <a:xfrm rot="10800000" flipH="1">
            <a:off x="2970851" y="2337222"/>
            <a:ext cx="523599" cy="3574127"/>
          </a:xfrm>
          <a:prstGeom prst="straightConnector1">
            <a:avLst/>
          </a:prstGeom>
          <a:noFill/>
          <a:ln w="9525" cap="flat" cmpd="sng">
            <a:solidFill>
              <a:schemeClr val="accent3">
                <a:lumMod val="50000"/>
              </a:schemeClr>
            </a:solidFill>
            <a:prstDash val="solid"/>
            <a:miter lim="800000"/>
            <a:headEnd type="none" w="sm" len="sm"/>
            <a:tailEnd type="triangle" w="med" len="med"/>
          </a:ln>
        </p:spPr>
      </p:cxnSp>
    </p:spTree>
    <p:extLst>
      <p:ext uri="{BB962C8B-B14F-4D97-AF65-F5344CB8AC3E}">
        <p14:creationId xmlns:p14="http://schemas.microsoft.com/office/powerpoint/2010/main" val="33130614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en-US" dirty="0" err="1"/>
              <a:t>Vereinfachtes</a:t>
            </a:r>
            <a:r>
              <a:rPr lang="en-US" dirty="0"/>
              <a:t> </a:t>
            </a:r>
            <a:r>
              <a:rPr lang="en-US" dirty="0" err="1"/>
              <a:t>Beispiel</a:t>
            </a:r>
            <a:r>
              <a:rPr lang="en-US" dirty="0"/>
              <a:t> </a:t>
            </a:r>
            <a:r>
              <a:rPr lang="en-US" dirty="0" err="1"/>
              <a:t>einer</a:t>
            </a:r>
            <a:r>
              <a:rPr lang="en-US" dirty="0"/>
              <a:t> </a:t>
            </a:r>
            <a:r>
              <a:rPr lang="en-US" dirty="0" err="1"/>
              <a:t>Liquiditätsplanung</a:t>
            </a:r>
            <a:r>
              <a:rPr lang="en-US" dirty="0"/>
              <a:t> (Hotel)</a:t>
            </a:r>
          </a:p>
        </p:txBody>
      </p:sp>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3311413331"/>
              </p:ext>
            </p:extLst>
          </p:nvPr>
        </p:nvGraphicFramePr>
        <p:xfrm>
          <a:off x="389965" y="1720709"/>
          <a:ext cx="11370225" cy="4644640"/>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r>
                        <a:rPr lang="de-DE" sz="900" dirty="0">
                          <a:solidFill>
                            <a:schemeClr val="bg1"/>
                          </a:solidFill>
                        </a:rPr>
                        <a:t>In Tausend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2</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3</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4</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5</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6</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7</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8</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9</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10</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11</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dirty="0">
                          <a:solidFill>
                            <a:srgbClr val="595959"/>
                          </a:solidFill>
                        </a:rPr>
                        <a:t>Bargeld und Bargeldäquivalente zu Beginn des Zeitraums</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100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dirty="0">
                          <a:solidFill>
                            <a:srgbClr val="595959"/>
                          </a:solidFill>
                        </a:rPr>
                        <a:t>Mittelzufluss aus laufender Geschäftstätigkeit (inkl. Forderungen)</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dirty="0">
                          <a:solidFill>
                            <a:srgbClr val="595959"/>
                          </a:solidFill>
                        </a:rPr>
                        <a:t>Davon bereits gebucht</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40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dirty="0">
                          <a:solidFill>
                            <a:srgbClr val="595959"/>
                          </a:solidFill>
                        </a:rPr>
                        <a:t>Davon aus der Planung</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dirty="0">
                          <a:solidFill>
                            <a:srgbClr val="595A59"/>
                          </a:solidFill>
                        </a:rPr>
                        <a:t>50</a:t>
                      </a:r>
                      <a:endParaRPr dirty="0"/>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E7EBEB"/>
                    </a:solidFill>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de-DE" sz="900" dirty="0">
                          <a:solidFill>
                            <a:srgbClr val="595959"/>
                          </a:solidFill>
                        </a:rPr>
                        <a:t>Mittelzuflüsse aus Desinvestitionen</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dirty="0">
                          <a:solidFill>
                            <a:srgbClr val="595959"/>
                          </a:solidFill>
                        </a:rPr>
                        <a:t>Zuflüsse aus Finanzerträgen</a:t>
                      </a:r>
                      <a:endParaRPr sz="900" dirty="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dirty="0">
                          <a:solidFill>
                            <a:srgbClr val="595959"/>
                          </a:solidFill>
                        </a:rPr>
                        <a:t>Gesamteingänge</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dirty="0">
                          <a:solidFill>
                            <a:srgbClr val="595959"/>
                          </a:solidFill>
                          <a:latin typeface="+mn-lt"/>
                          <a:ea typeface="Calibri"/>
                          <a:cs typeface="Calibri"/>
                          <a:sym typeface="Calibri"/>
                        </a:rPr>
                        <a:t>Mittelabflüsse aus der laufenden Geschäftstätigkeit (inkl. Verbindlichkeiten)</a:t>
                      </a:r>
                      <a:endParaRPr sz="900" dirty="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dirty="0">
                          <a:solidFill>
                            <a:srgbClr val="595959"/>
                          </a:solidFill>
                        </a:rPr>
                        <a:t>Davon bereits gebucht</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dirty="0">
                          <a:solidFill>
                            <a:srgbClr val="595959"/>
                          </a:solidFill>
                        </a:rPr>
                        <a:t>Davon aus der Planung</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60 </a:t>
                      </a:r>
                      <a:r>
                        <a:rPr lang="de-DE" sz="800">
                          <a:solidFill>
                            <a:srgbClr val="595A59"/>
                          </a:solidFill>
                          <a:latin typeface="Calibri"/>
                          <a:ea typeface="Calibri"/>
                          <a:cs typeface="Calibri"/>
                          <a:sym typeface="Calibri"/>
                        </a:rPr>
                        <a:t>(45 + 15)</a:t>
                      </a: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65</a:t>
                      </a:r>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dirty="0">
                          <a:solidFill>
                            <a:srgbClr val="595959"/>
                          </a:solidFill>
                        </a:rPr>
                        <a:t>Abflüsse für Investitionen</a:t>
                      </a:r>
                      <a:endParaRPr sz="900" dirty="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dirty="0">
                          <a:solidFill>
                            <a:srgbClr val="595959"/>
                          </a:solidFill>
                        </a:rPr>
                        <a:t>Abflüsse für Finanztransaktionen</a:t>
                      </a:r>
                      <a:endParaRPr sz="900" dirty="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dirty="0">
                          <a:solidFill>
                            <a:srgbClr val="595A59"/>
                          </a:solidFill>
                        </a:rPr>
                        <a:t>2</a:t>
                      </a:r>
                      <a:endParaRPr dirty="0"/>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dirty="0">
                          <a:solidFill>
                            <a:srgbClr val="595959"/>
                          </a:solidFill>
                        </a:rPr>
                        <a:t>Gesamte ausgehende Zahlungen</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dirty="0">
                          <a:solidFill>
                            <a:srgbClr val="595959"/>
                          </a:solidFill>
                        </a:rPr>
                        <a:t>Überschuss/Fehlbetrag</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dirty="0">
                          <a:solidFill>
                            <a:srgbClr val="595959"/>
                          </a:solidFill>
                        </a:rPr>
                        <a:t>Maßnahmen</a:t>
                      </a:r>
                      <a:endParaRPr sz="900" dirty="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dirty="0">
                          <a:solidFill>
                            <a:srgbClr val="595959"/>
                          </a:solidFill>
                        </a:rPr>
                        <a:t>Bargeld und Bargeldäquivalente am Ende des Zeitraums</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08852" y="1316975"/>
            <a:ext cx="11451338" cy="341632"/>
          </a:xfrm>
          <a:prstGeom prst="rect">
            <a:avLst/>
          </a:prstGeom>
          <a:noFill/>
        </p:spPr>
        <p:txBody>
          <a:bodyPr wrap="square">
            <a:spAutoFit/>
          </a:bodyPr>
          <a:lstStyle/>
          <a:p>
            <a:pPr marL="0" lvl="0" indent="0" algn="l" rtl="0">
              <a:lnSpc>
                <a:spcPct val="90000"/>
              </a:lnSpc>
              <a:spcBef>
                <a:spcPts val="0"/>
              </a:spcBef>
              <a:spcAft>
                <a:spcPts val="0"/>
              </a:spcAft>
              <a:buClr>
                <a:srgbClr val="79527B"/>
              </a:buClr>
              <a:buSzPts val="2000"/>
              <a:buNone/>
            </a:pPr>
            <a:r>
              <a:rPr lang="de-DE" dirty="0">
                <a:solidFill>
                  <a:srgbClr val="595959"/>
                </a:solidFill>
              </a:rPr>
              <a:t>Die geplanten Ein- und Auszahlungen werden addiert</a:t>
            </a:r>
            <a:endParaRPr lang="en-US" dirty="0">
              <a:solidFill>
                <a:srgbClr val="595959"/>
              </a:solidFill>
            </a:endParaRPr>
          </a:p>
        </p:txBody>
      </p:sp>
      <p:sp>
        <p:nvSpPr>
          <p:cNvPr id="2" name="Google Shape;1283;p26">
            <a:extLst>
              <a:ext uri="{FF2B5EF4-FFF2-40B4-BE49-F238E27FC236}">
                <a16:creationId xmlns:a16="http://schemas.microsoft.com/office/drawing/2014/main" id="{0F611DB2-4D98-25C3-4A34-01B689A56EA4}"/>
              </a:ext>
            </a:extLst>
          </p:cNvPr>
          <p:cNvSpPr/>
          <p:nvPr/>
        </p:nvSpPr>
        <p:spPr>
          <a:xfrm>
            <a:off x="4109107" y="3938129"/>
            <a:ext cx="7899507" cy="1225522"/>
          </a:xfrm>
          <a:prstGeom prst="rect">
            <a:avLst/>
          </a:prstGeom>
          <a:solidFill>
            <a:schemeClr val="accent3">
              <a:lumMod val="40000"/>
              <a:lumOff val="60000"/>
              <a:alpha val="72156"/>
            </a:schemeClr>
          </a:solidFill>
          <a:ln w="12700"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Liquiditätsplanung:</a:t>
            </a:r>
            <a:endParaRPr dirty="0"/>
          </a:p>
          <a:p>
            <a:pPr marL="285750" marR="0" lvl="0" indent="-285750" algn="l" rtl="0">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Alle geplanten Zahlungsströme (Einnahmen &amp; Ausgaben) werden addiert, um die erwartete Liquidität im Monatsverlauf zu berechnen.</a:t>
            </a:r>
          </a:p>
          <a:p>
            <a:pPr marL="285750" marR="0" lvl="0" indent="-285750" algn="l" rtl="0">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Dies hilft, Engpässe frühzeitig zu erkennen.</a:t>
            </a:r>
            <a:endParaRPr lang="en-US" sz="1400" dirty="0">
              <a:solidFill>
                <a:srgbClr val="595A59"/>
              </a:solidFill>
              <a:latin typeface="Calibri"/>
              <a:ea typeface="Calibri"/>
              <a:cs typeface="Calibri"/>
              <a:sym typeface="Calibri"/>
            </a:endParaRPr>
          </a:p>
        </p:txBody>
      </p:sp>
      <p:cxnSp>
        <p:nvCxnSpPr>
          <p:cNvPr id="3" name="Google Shape;1284;p26">
            <a:extLst>
              <a:ext uri="{FF2B5EF4-FFF2-40B4-BE49-F238E27FC236}">
                <a16:creationId xmlns:a16="http://schemas.microsoft.com/office/drawing/2014/main" id="{6A116022-7AD7-097D-24D6-0FF731F1B3EB}"/>
              </a:ext>
            </a:extLst>
          </p:cNvPr>
          <p:cNvCxnSpPr/>
          <p:nvPr/>
        </p:nvCxnSpPr>
        <p:spPr>
          <a:xfrm>
            <a:off x="3631041" y="2894968"/>
            <a:ext cx="0" cy="633630"/>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4" name="Google Shape;1285;p26">
            <a:extLst>
              <a:ext uri="{FF2B5EF4-FFF2-40B4-BE49-F238E27FC236}">
                <a16:creationId xmlns:a16="http://schemas.microsoft.com/office/drawing/2014/main" id="{C114AF0E-D622-E5B0-C0D7-3134E07FBB73}"/>
              </a:ext>
            </a:extLst>
          </p:cNvPr>
          <p:cNvCxnSpPr/>
          <p:nvPr/>
        </p:nvCxnSpPr>
        <p:spPr>
          <a:xfrm>
            <a:off x="3539980" y="3122619"/>
            <a:ext cx="0" cy="405979"/>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8" name="Google Shape;1286;p26">
            <a:extLst>
              <a:ext uri="{FF2B5EF4-FFF2-40B4-BE49-F238E27FC236}">
                <a16:creationId xmlns:a16="http://schemas.microsoft.com/office/drawing/2014/main" id="{7B811161-AB4E-5A36-F703-BA0468856378}"/>
              </a:ext>
            </a:extLst>
          </p:cNvPr>
          <p:cNvCxnSpPr/>
          <p:nvPr/>
        </p:nvCxnSpPr>
        <p:spPr>
          <a:xfrm>
            <a:off x="3784074" y="4420865"/>
            <a:ext cx="0" cy="815118"/>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9" name="Google Shape;1287;p26">
            <a:extLst>
              <a:ext uri="{FF2B5EF4-FFF2-40B4-BE49-F238E27FC236}">
                <a16:creationId xmlns:a16="http://schemas.microsoft.com/office/drawing/2014/main" id="{093191D0-476A-13B2-FDE6-0569263D3AE1}"/>
              </a:ext>
            </a:extLst>
          </p:cNvPr>
          <p:cNvCxnSpPr/>
          <p:nvPr/>
        </p:nvCxnSpPr>
        <p:spPr>
          <a:xfrm>
            <a:off x="3693013" y="4648516"/>
            <a:ext cx="0" cy="587467"/>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11" name="Google Shape;1288;p26">
            <a:extLst>
              <a:ext uri="{FF2B5EF4-FFF2-40B4-BE49-F238E27FC236}">
                <a16:creationId xmlns:a16="http://schemas.microsoft.com/office/drawing/2014/main" id="{2BBA5E91-72A2-8E25-062E-E9B40EC2376E}"/>
              </a:ext>
            </a:extLst>
          </p:cNvPr>
          <p:cNvCxnSpPr/>
          <p:nvPr/>
        </p:nvCxnSpPr>
        <p:spPr>
          <a:xfrm>
            <a:off x="3589305" y="4989361"/>
            <a:ext cx="0" cy="246622"/>
          </a:xfrm>
          <a:prstGeom prst="straightConnector1">
            <a:avLst/>
          </a:prstGeom>
          <a:noFill/>
          <a:ln w="9525" cap="flat" cmpd="sng">
            <a:solidFill>
              <a:schemeClr val="accent3">
                <a:lumMod val="50000"/>
              </a:schemeClr>
            </a:solidFill>
            <a:prstDash val="solid"/>
            <a:miter lim="800000"/>
            <a:headEnd type="none" w="sm" len="sm"/>
            <a:tailEnd type="triangle" w="med" len="med"/>
          </a:ln>
        </p:spPr>
      </p:cxnSp>
    </p:spTree>
    <p:extLst>
      <p:ext uri="{BB962C8B-B14F-4D97-AF65-F5344CB8AC3E}">
        <p14:creationId xmlns:p14="http://schemas.microsoft.com/office/powerpoint/2010/main" val="7426920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en-US" dirty="0" err="1"/>
              <a:t>Vereinfachtes</a:t>
            </a:r>
            <a:r>
              <a:rPr lang="en-US" dirty="0"/>
              <a:t> </a:t>
            </a:r>
            <a:r>
              <a:rPr lang="en-US" dirty="0" err="1"/>
              <a:t>Beispiel</a:t>
            </a:r>
            <a:r>
              <a:rPr lang="en-US" dirty="0"/>
              <a:t> </a:t>
            </a:r>
            <a:r>
              <a:rPr lang="en-US" dirty="0" err="1"/>
              <a:t>einer</a:t>
            </a:r>
            <a:r>
              <a:rPr lang="en-US" dirty="0"/>
              <a:t> </a:t>
            </a:r>
            <a:r>
              <a:rPr lang="en-US" dirty="0" err="1"/>
              <a:t>Liquiditätsplanung</a:t>
            </a:r>
            <a:r>
              <a:rPr lang="en-US" dirty="0"/>
              <a:t> (Hotel)</a:t>
            </a:r>
          </a:p>
        </p:txBody>
      </p:sp>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4011871650"/>
              </p:ext>
            </p:extLst>
          </p:nvPr>
        </p:nvGraphicFramePr>
        <p:xfrm>
          <a:off x="389965" y="1720709"/>
          <a:ext cx="11370225" cy="4644640"/>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r>
                        <a:rPr lang="de-DE" sz="900" dirty="0">
                          <a:solidFill>
                            <a:schemeClr val="bg1"/>
                          </a:solidFill>
                        </a:rPr>
                        <a:t>In Tausend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2</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3</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4</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5</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6</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7</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8</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9</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10</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11</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dirty="0">
                          <a:solidFill>
                            <a:srgbClr val="595959"/>
                          </a:solidFill>
                        </a:rPr>
                        <a:t>Bargeld und Bargeldäquivalente zu Beginn des Zeitraums</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100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dirty="0">
                          <a:solidFill>
                            <a:srgbClr val="595959"/>
                          </a:solidFill>
                        </a:rPr>
                        <a:t>Mittelzufluss aus laufender Geschäftstätigkeit (inkl. Forderungen)</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dirty="0">
                          <a:solidFill>
                            <a:srgbClr val="595959"/>
                          </a:solidFill>
                        </a:rPr>
                        <a:t>Davon bereits gebucht</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40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dirty="0">
                          <a:solidFill>
                            <a:srgbClr val="595959"/>
                          </a:solidFill>
                        </a:rPr>
                        <a:t>Davon aus der Planung</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E7EBEB"/>
                    </a:solidFill>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de-DE" sz="900" dirty="0">
                          <a:solidFill>
                            <a:srgbClr val="595959"/>
                          </a:solidFill>
                        </a:rPr>
                        <a:t>Mittelzuflüsse aus Desinvestitionen</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dirty="0">
                          <a:solidFill>
                            <a:srgbClr val="595959"/>
                          </a:solidFill>
                        </a:rPr>
                        <a:t>Zuflüsse aus Finanzerträgen</a:t>
                      </a:r>
                      <a:endParaRPr sz="900" dirty="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dirty="0">
                          <a:solidFill>
                            <a:srgbClr val="595959"/>
                          </a:solidFill>
                        </a:rPr>
                        <a:t>Gesamteingänge</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dirty="0">
                          <a:solidFill>
                            <a:srgbClr val="595959"/>
                          </a:solidFill>
                          <a:latin typeface="+mn-lt"/>
                          <a:ea typeface="Calibri"/>
                          <a:cs typeface="Calibri"/>
                          <a:sym typeface="Calibri"/>
                        </a:rPr>
                        <a:t>Mittelabflüsse aus der laufenden Geschäftstätigkeit (inkl. Verbindlichkeiten)</a:t>
                      </a:r>
                      <a:endParaRPr sz="900" dirty="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dirty="0">
                          <a:solidFill>
                            <a:srgbClr val="595959"/>
                          </a:solidFill>
                        </a:rPr>
                        <a:t>Davon bereits gebucht</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dirty="0">
                          <a:solidFill>
                            <a:srgbClr val="595959"/>
                          </a:solidFill>
                        </a:rPr>
                        <a:t>Davon aus der Planung</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60 </a:t>
                      </a:r>
                      <a:r>
                        <a:rPr lang="de-DE" sz="800">
                          <a:solidFill>
                            <a:srgbClr val="595A59"/>
                          </a:solidFill>
                          <a:latin typeface="Calibri"/>
                          <a:ea typeface="Calibri"/>
                          <a:cs typeface="Calibri"/>
                          <a:sym typeface="Calibri"/>
                        </a:rPr>
                        <a:t>(45 + 15)</a:t>
                      </a: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65</a:t>
                      </a:r>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dirty="0">
                          <a:solidFill>
                            <a:srgbClr val="595959"/>
                          </a:solidFill>
                        </a:rPr>
                        <a:t>Abflüsse für Investitionen</a:t>
                      </a:r>
                      <a:endParaRPr sz="900" dirty="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dirty="0">
                          <a:solidFill>
                            <a:srgbClr val="595959"/>
                          </a:solidFill>
                        </a:rPr>
                        <a:t>Abflüsse für Finanztransaktionen</a:t>
                      </a:r>
                      <a:endParaRPr sz="900" dirty="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dirty="0">
                          <a:solidFill>
                            <a:srgbClr val="595A59"/>
                          </a:solidFill>
                        </a:rPr>
                        <a:t>2</a:t>
                      </a:r>
                      <a:endParaRPr dirty="0"/>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dirty="0">
                          <a:solidFill>
                            <a:srgbClr val="595959"/>
                          </a:solidFill>
                        </a:rPr>
                        <a:t>Gesamte ausgehende Zahlungen</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67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dirty="0">
                          <a:solidFill>
                            <a:srgbClr val="595959"/>
                          </a:solidFill>
                        </a:rPr>
                        <a:t>Überschuss/Fehlbetrag</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dirty="0">
                          <a:solidFill>
                            <a:srgbClr val="595959"/>
                          </a:solidFill>
                        </a:rPr>
                        <a:t>Maßnahmen</a:t>
                      </a:r>
                      <a:endParaRPr sz="900" dirty="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dirty="0">
                          <a:solidFill>
                            <a:srgbClr val="595959"/>
                          </a:solidFill>
                        </a:rPr>
                        <a:t>Bargeld und Bargeldäquivalente am Ende des Zeitraums</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08852" y="1316975"/>
            <a:ext cx="11451338" cy="341632"/>
          </a:xfrm>
          <a:prstGeom prst="rect">
            <a:avLst/>
          </a:prstGeom>
          <a:noFill/>
        </p:spPr>
        <p:txBody>
          <a:bodyPr wrap="square">
            <a:spAutoFit/>
          </a:bodyPr>
          <a:lstStyle/>
          <a:p>
            <a:pPr marL="0" lvl="0" indent="0" algn="l" rtl="0">
              <a:lnSpc>
                <a:spcPct val="90000"/>
              </a:lnSpc>
              <a:spcBef>
                <a:spcPts val="0"/>
              </a:spcBef>
              <a:spcAft>
                <a:spcPts val="0"/>
              </a:spcAft>
              <a:buClr>
                <a:srgbClr val="79527B"/>
              </a:buClr>
              <a:buSzPts val="2000"/>
              <a:buNone/>
            </a:pPr>
            <a:r>
              <a:rPr lang="de-DE" dirty="0">
                <a:solidFill>
                  <a:srgbClr val="595959"/>
                </a:solidFill>
              </a:rPr>
              <a:t>Der Endsaldo des jeweiligen Zeitraums wird aus den summierten Werten berechnet.</a:t>
            </a:r>
            <a:endParaRPr lang="en-US" dirty="0">
              <a:solidFill>
                <a:srgbClr val="595959"/>
              </a:solidFill>
            </a:endParaRPr>
          </a:p>
        </p:txBody>
      </p:sp>
      <p:sp>
        <p:nvSpPr>
          <p:cNvPr id="6" name="Google Shape;1297;p27">
            <a:extLst>
              <a:ext uri="{FF2B5EF4-FFF2-40B4-BE49-F238E27FC236}">
                <a16:creationId xmlns:a16="http://schemas.microsoft.com/office/drawing/2014/main" id="{C4366825-5570-479F-14B3-DBB37C124DDF}"/>
              </a:ext>
            </a:extLst>
          </p:cNvPr>
          <p:cNvSpPr/>
          <p:nvPr/>
        </p:nvSpPr>
        <p:spPr>
          <a:xfrm>
            <a:off x="4109107" y="3709333"/>
            <a:ext cx="7899507" cy="1643935"/>
          </a:xfrm>
          <a:prstGeom prst="rect">
            <a:avLst/>
          </a:prstGeom>
          <a:solidFill>
            <a:schemeClr val="accent3">
              <a:lumMod val="40000"/>
              <a:lumOff val="60000"/>
              <a:alpha val="72156"/>
            </a:schemeClr>
          </a:solidFill>
          <a:ln w="12700"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dirty="0">
                <a:solidFill>
                  <a:srgbClr val="595959"/>
                </a:solidFill>
                <a:latin typeface="Calibri"/>
                <a:ea typeface="Calibri"/>
                <a:cs typeface="Calibri"/>
                <a:sym typeface="Calibri"/>
              </a:rPr>
              <a:t>Liquiditätsplanung:</a:t>
            </a:r>
            <a:endParaRPr dirty="0">
              <a:solidFill>
                <a:srgbClr val="595959"/>
              </a:solidFill>
            </a:endParaRPr>
          </a:p>
          <a:p>
            <a:pPr marL="285750" marR="0" lvl="0" indent="-285750" algn="l" rtl="0">
              <a:spcBef>
                <a:spcPts val="0"/>
              </a:spcBef>
              <a:spcAft>
                <a:spcPts val="0"/>
              </a:spcAft>
              <a:buClr>
                <a:srgbClr val="595A59"/>
              </a:buClr>
              <a:buSzPts val="1400"/>
              <a:buFont typeface="Arial"/>
              <a:buChar char="•"/>
            </a:pPr>
            <a:r>
              <a:rPr lang="de-DE" sz="1400" dirty="0">
                <a:solidFill>
                  <a:srgbClr val="595959"/>
                </a:solidFill>
                <a:latin typeface="Calibri"/>
                <a:ea typeface="Calibri"/>
                <a:cs typeface="Calibri"/>
                <a:sym typeface="Calibri"/>
              </a:rPr>
              <a:t>Die verfügbaren liquiden Mittel am Ende der Periode werden berechnet anhand der Formel:</a:t>
            </a:r>
            <a:br>
              <a:rPr lang="de-DE" sz="1400" dirty="0">
                <a:solidFill>
                  <a:srgbClr val="595959"/>
                </a:solidFill>
                <a:latin typeface="Calibri"/>
                <a:ea typeface="Calibri"/>
                <a:cs typeface="Calibri"/>
                <a:sym typeface="Calibri"/>
              </a:rPr>
            </a:br>
            <a:br>
              <a:rPr lang="en-US" sz="1400" dirty="0">
                <a:solidFill>
                  <a:srgbClr val="595959"/>
                </a:solidFill>
                <a:latin typeface="Calibri"/>
                <a:ea typeface="Calibri"/>
                <a:cs typeface="Calibri"/>
                <a:sym typeface="Calibri"/>
              </a:rPr>
            </a:br>
            <a:r>
              <a:rPr lang="en-US" sz="1400" dirty="0" err="1">
                <a:solidFill>
                  <a:srgbClr val="595959"/>
                </a:solidFill>
                <a:latin typeface="Calibri"/>
                <a:ea typeface="Calibri"/>
                <a:cs typeface="Calibri"/>
                <a:sym typeface="Calibri"/>
              </a:rPr>
              <a:t>Anfangsbestand</a:t>
            </a:r>
            <a:br>
              <a:rPr lang="en-US" sz="1400" dirty="0">
                <a:solidFill>
                  <a:srgbClr val="595959"/>
                </a:solidFill>
                <a:latin typeface="Calibri"/>
                <a:ea typeface="Calibri"/>
                <a:cs typeface="Calibri"/>
                <a:sym typeface="Calibri"/>
              </a:rPr>
            </a:br>
            <a:r>
              <a:rPr lang="en-US" sz="1400" dirty="0">
                <a:solidFill>
                  <a:srgbClr val="595959"/>
                </a:solidFill>
                <a:latin typeface="Calibri"/>
                <a:ea typeface="Calibri"/>
                <a:cs typeface="Calibri"/>
                <a:sym typeface="Calibri"/>
              </a:rPr>
              <a:t>+ </a:t>
            </a:r>
            <a:r>
              <a:rPr lang="en-US" sz="1400" dirty="0" err="1">
                <a:solidFill>
                  <a:srgbClr val="595959"/>
                </a:solidFill>
                <a:latin typeface="Calibri"/>
                <a:ea typeface="Calibri"/>
                <a:cs typeface="Calibri"/>
                <a:sym typeface="Calibri"/>
              </a:rPr>
              <a:t>Gesamte</a:t>
            </a:r>
            <a:r>
              <a:rPr lang="en-US" sz="1400" dirty="0">
                <a:solidFill>
                  <a:srgbClr val="595959"/>
                </a:solidFill>
                <a:latin typeface="Calibri"/>
                <a:ea typeface="Calibri"/>
                <a:cs typeface="Calibri"/>
                <a:sym typeface="Calibri"/>
              </a:rPr>
              <a:t> </a:t>
            </a:r>
            <a:r>
              <a:rPr lang="en-US" sz="1400" dirty="0" err="1">
                <a:solidFill>
                  <a:srgbClr val="595959"/>
                </a:solidFill>
                <a:latin typeface="Calibri"/>
                <a:ea typeface="Calibri"/>
                <a:cs typeface="Calibri"/>
                <a:sym typeface="Calibri"/>
              </a:rPr>
              <a:t>Einnahmen</a:t>
            </a:r>
            <a:br>
              <a:rPr lang="en-US" sz="1400" dirty="0">
                <a:solidFill>
                  <a:srgbClr val="595959"/>
                </a:solidFill>
                <a:latin typeface="Calibri"/>
                <a:ea typeface="Calibri"/>
                <a:cs typeface="Calibri"/>
                <a:sym typeface="Calibri"/>
              </a:rPr>
            </a:br>
            <a:r>
              <a:rPr lang="en-US" sz="1400" dirty="0">
                <a:solidFill>
                  <a:srgbClr val="595959"/>
                </a:solidFill>
                <a:latin typeface="Calibri"/>
                <a:ea typeface="Calibri"/>
                <a:cs typeface="Calibri"/>
                <a:sym typeface="Calibri"/>
              </a:rPr>
              <a:t>- </a:t>
            </a:r>
            <a:r>
              <a:rPr lang="en-US" sz="1400" dirty="0" err="1">
                <a:solidFill>
                  <a:srgbClr val="595959"/>
                </a:solidFill>
                <a:latin typeface="Calibri"/>
                <a:ea typeface="Calibri"/>
                <a:cs typeface="Calibri"/>
                <a:sym typeface="Calibri"/>
              </a:rPr>
              <a:t>Gesamte</a:t>
            </a:r>
            <a:r>
              <a:rPr lang="en-US" sz="1400" dirty="0">
                <a:solidFill>
                  <a:srgbClr val="595959"/>
                </a:solidFill>
                <a:latin typeface="Calibri"/>
                <a:ea typeface="Calibri"/>
                <a:cs typeface="Calibri"/>
                <a:sym typeface="Calibri"/>
              </a:rPr>
              <a:t> </a:t>
            </a:r>
            <a:r>
              <a:rPr lang="en-US" sz="1400" dirty="0" err="1">
                <a:solidFill>
                  <a:srgbClr val="595959"/>
                </a:solidFill>
                <a:latin typeface="Calibri"/>
                <a:ea typeface="Calibri"/>
                <a:cs typeface="Calibri"/>
                <a:sym typeface="Calibri"/>
              </a:rPr>
              <a:t>Ausgaben</a:t>
            </a:r>
            <a:br>
              <a:rPr lang="en-US" sz="1400" dirty="0">
                <a:solidFill>
                  <a:srgbClr val="595959"/>
                </a:solidFill>
                <a:latin typeface="Calibri"/>
                <a:ea typeface="Calibri"/>
                <a:cs typeface="Calibri"/>
                <a:sym typeface="Calibri"/>
              </a:rPr>
            </a:br>
            <a:r>
              <a:rPr lang="en-US" sz="1400" dirty="0">
                <a:solidFill>
                  <a:srgbClr val="595959"/>
                </a:solidFill>
                <a:latin typeface="Calibri"/>
                <a:ea typeface="Calibri"/>
                <a:cs typeface="Calibri"/>
                <a:sym typeface="Calibri"/>
              </a:rPr>
              <a:t>+/- </a:t>
            </a:r>
            <a:r>
              <a:rPr lang="en-US" sz="1400" dirty="0" err="1">
                <a:solidFill>
                  <a:srgbClr val="595959"/>
                </a:solidFill>
                <a:latin typeface="Calibri"/>
                <a:ea typeface="Calibri"/>
                <a:cs typeface="Calibri"/>
                <a:sym typeface="Calibri"/>
              </a:rPr>
              <a:t>Umsetzung</a:t>
            </a:r>
            <a:r>
              <a:rPr lang="en-US" sz="1400" dirty="0">
                <a:solidFill>
                  <a:srgbClr val="595959"/>
                </a:solidFill>
                <a:latin typeface="Calibri"/>
                <a:ea typeface="Calibri"/>
                <a:cs typeface="Calibri"/>
                <a:sym typeface="Calibri"/>
              </a:rPr>
              <a:t> von </a:t>
            </a:r>
            <a:r>
              <a:rPr lang="en-US" sz="1400" dirty="0" err="1">
                <a:solidFill>
                  <a:srgbClr val="595959"/>
                </a:solidFill>
                <a:latin typeface="Calibri"/>
                <a:ea typeface="Calibri"/>
                <a:cs typeface="Calibri"/>
                <a:sym typeface="Calibri"/>
              </a:rPr>
              <a:t>Maßnahmen</a:t>
            </a:r>
            <a:endParaRPr lang="en-US" sz="1400" dirty="0">
              <a:solidFill>
                <a:srgbClr val="595959"/>
              </a:solidFill>
              <a:latin typeface="Calibri"/>
              <a:ea typeface="Calibri"/>
              <a:cs typeface="Calibri"/>
              <a:sym typeface="Calibri"/>
            </a:endParaRPr>
          </a:p>
        </p:txBody>
      </p:sp>
      <p:cxnSp>
        <p:nvCxnSpPr>
          <p:cNvPr id="7" name="Google Shape;1298;p27">
            <a:extLst>
              <a:ext uri="{FF2B5EF4-FFF2-40B4-BE49-F238E27FC236}">
                <a16:creationId xmlns:a16="http://schemas.microsoft.com/office/drawing/2014/main" id="{8AEF409E-39DC-D06B-228D-6424DB089A9F}"/>
              </a:ext>
            </a:extLst>
          </p:cNvPr>
          <p:cNvCxnSpPr/>
          <p:nvPr/>
        </p:nvCxnSpPr>
        <p:spPr>
          <a:xfrm>
            <a:off x="3741072" y="2200631"/>
            <a:ext cx="0" cy="1475940"/>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12" name="Google Shape;1299;p27">
            <a:extLst>
              <a:ext uri="{FF2B5EF4-FFF2-40B4-BE49-F238E27FC236}">
                <a16:creationId xmlns:a16="http://schemas.microsoft.com/office/drawing/2014/main" id="{514C8A58-A70D-AB3F-2119-A2A555968635}"/>
              </a:ext>
            </a:extLst>
          </p:cNvPr>
          <p:cNvCxnSpPr/>
          <p:nvPr/>
        </p:nvCxnSpPr>
        <p:spPr>
          <a:xfrm>
            <a:off x="3741072" y="3862486"/>
            <a:ext cx="0" cy="1479735"/>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13" name="Google Shape;1300;p27">
            <a:extLst>
              <a:ext uri="{FF2B5EF4-FFF2-40B4-BE49-F238E27FC236}">
                <a16:creationId xmlns:a16="http://schemas.microsoft.com/office/drawing/2014/main" id="{84E7EA6C-DA8F-AE50-0FF5-036CE2654320}"/>
              </a:ext>
            </a:extLst>
          </p:cNvPr>
          <p:cNvCxnSpPr/>
          <p:nvPr/>
        </p:nvCxnSpPr>
        <p:spPr>
          <a:xfrm>
            <a:off x="3741072" y="5626112"/>
            <a:ext cx="0" cy="425622"/>
          </a:xfrm>
          <a:prstGeom prst="straightConnector1">
            <a:avLst/>
          </a:prstGeom>
          <a:noFill/>
          <a:ln w="9525" cap="flat" cmpd="sng">
            <a:solidFill>
              <a:schemeClr val="accent3">
                <a:lumMod val="50000"/>
              </a:schemeClr>
            </a:solidFill>
            <a:prstDash val="solid"/>
            <a:miter lim="800000"/>
            <a:headEnd type="none" w="sm" len="sm"/>
            <a:tailEnd type="triangle" w="med" len="med"/>
          </a:ln>
        </p:spPr>
      </p:cxnSp>
      <p:sp>
        <p:nvSpPr>
          <p:cNvPr id="14" name="Google Shape;1301;p27">
            <a:extLst>
              <a:ext uri="{FF2B5EF4-FFF2-40B4-BE49-F238E27FC236}">
                <a16:creationId xmlns:a16="http://schemas.microsoft.com/office/drawing/2014/main" id="{A34AE778-8BFF-BC2C-040F-D842C533A5E3}"/>
              </a:ext>
            </a:extLst>
          </p:cNvPr>
          <p:cNvSpPr txBox="1"/>
          <p:nvPr/>
        </p:nvSpPr>
        <p:spPr>
          <a:xfrm>
            <a:off x="3707717" y="2820209"/>
            <a:ext cx="2038690" cy="350609"/>
          </a:xfrm>
          <a:prstGeom prst="rect">
            <a:avLst/>
          </a:prstGeom>
          <a:noFill/>
          <a:ln>
            <a:noFill/>
          </a:ln>
        </p:spPr>
        <p:txBody>
          <a:bodyPr spcFirstLastPara="1" wrap="square" lIns="91425" tIns="45700" rIns="91425" bIns="45700" anchor="t" anchorCtr="0">
            <a:spAutoFit/>
          </a:bodyPr>
          <a:lstStyle/>
          <a:p>
            <a:pPr marL="0" marR="0" lvl="0" indent="0" algn="l" rtl="0">
              <a:lnSpc>
                <a:spcPct val="59464"/>
              </a:lnSpc>
              <a:spcBef>
                <a:spcPts val="0"/>
              </a:spcBef>
              <a:spcAft>
                <a:spcPts val="0"/>
              </a:spcAft>
              <a:buNone/>
            </a:pPr>
            <a:r>
              <a:rPr lang="de-DE" sz="2800" b="1">
                <a:solidFill>
                  <a:schemeClr val="accent3">
                    <a:lumMod val="50000"/>
                  </a:schemeClr>
                </a:solidFill>
                <a:latin typeface="Calibri"/>
                <a:ea typeface="Calibri"/>
                <a:cs typeface="Calibri"/>
                <a:sym typeface="Calibri"/>
              </a:rPr>
              <a:t>+</a:t>
            </a:r>
            <a:endParaRPr sz="1400" b="1">
              <a:solidFill>
                <a:schemeClr val="accent3">
                  <a:lumMod val="50000"/>
                </a:schemeClr>
              </a:solidFill>
              <a:latin typeface="Calibri"/>
              <a:ea typeface="Calibri"/>
              <a:cs typeface="Calibri"/>
              <a:sym typeface="Calibri"/>
            </a:endParaRPr>
          </a:p>
        </p:txBody>
      </p:sp>
      <p:sp>
        <p:nvSpPr>
          <p:cNvPr id="15" name="Google Shape;1302;p27">
            <a:extLst>
              <a:ext uri="{FF2B5EF4-FFF2-40B4-BE49-F238E27FC236}">
                <a16:creationId xmlns:a16="http://schemas.microsoft.com/office/drawing/2014/main" id="{1EB30B0D-C869-BDC6-EFF6-21ED0F47C8BE}"/>
              </a:ext>
            </a:extLst>
          </p:cNvPr>
          <p:cNvSpPr txBox="1"/>
          <p:nvPr/>
        </p:nvSpPr>
        <p:spPr>
          <a:xfrm>
            <a:off x="3707717" y="4425462"/>
            <a:ext cx="2038690" cy="350609"/>
          </a:xfrm>
          <a:prstGeom prst="rect">
            <a:avLst/>
          </a:prstGeom>
          <a:noFill/>
          <a:ln>
            <a:noFill/>
          </a:ln>
        </p:spPr>
        <p:txBody>
          <a:bodyPr spcFirstLastPara="1" wrap="square" lIns="91425" tIns="45700" rIns="91425" bIns="45700" anchor="t" anchorCtr="0">
            <a:spAutoFit/>
          </a:bodyPr>
          <a:lstStyle/>
          <a:p>
            <a:pPr marL="0" marR="0" lvl="0" indent="0" algn="l" rtl="0">
              <a:lnSpc>
                <a:spcPct val="59464"/>
              </a:lnSpc>
              <a:spcBef>
                <a:spcPts val="0"/>
              </a:spcBef>
              <a:spcAft>
                <a:spcPts val="0"/>
              </a:spcAft>
              <a:buNone/>
            </a:pPr>
            <a:r>
              <a:rPr lang="de-DE" sz="2800" b="1" dirty="0">
                <a:solidFill>
                  <a:schemeClr val="accent3">
                    <a:lumMod val="50000"/>
                  </a:schemeClr>
                </a:solidFill>
                <a:latin typeface="Calibri"/>
                <a:ea typeface="Calibri"/>
                <a:cs typeface="Calibri"/>
                <a:sym typeface="Calibri"/>
              </a:rPr>
              <a:t>-</a:t>
            </a:r>
            <a:endParaRPr sz="1400" b="1" dirty="0">
              <a:solidFill>
                <a:schemeClr val="accent3">
                  <a:lumMod val="50000"/>
                </a:schemeClr>
              </a:solidFill>
              <a:latin typeface="Calibri"/>
              <a:ea typeface="Calibri"/>
              <a:cs typeface="Calibri"/>
              <a:sym typeface="Calibri"/>
            </a:endParaRPr>
          </a:p>
        </p:txBody>
      </p:sp>
      <p:sp>
        <p:nvSpPr>
          <p:cNvPr id="16" name="Google Shape;1303;p27">
            <a:extLst>
              <a:ext uri="{FF2B5EF4-FFF2-40B4-BE49-F238E27FC236}">
                <a16:creationId xmlns:a16="http://schemas.microsoft.com/office/drawing/2014/main" id="{9BBC9F2C-59FF-1B58-1B2A-695EA076C3F3}"/>
              </a:ext>
            </a:extLst>
          </p:cNvPr>
          <p:cNvSpPr txBox="1"/>
          <p:nvPr/>
        </p:nvSpPr>
        <p:spPr>
          <a:xfrm>
            <a:off x="3741072" y="5369048"/>
            <a:ext cx="2038690" cy="350609"/>
          </a:xfrm>
          <a:prstGeom prst="rect">
            <a:avLst/>
          </a:prstGeom>
          <a:noFill/>
          <a:ln>
            <a:noFill/>
          </a:ln>
        </p:spPr>
        <p:txBody>
          <a:bodyPr spcFirstLastPara="1" wrap="square" lIns="91425" tIns="45700" rIns="91425" bIns="45700" anchor="t" anchorCtr="0">
            <a:spAutoFit/>
          </a:bodyPr>
          <a:lstStyle/>
          <a:p>
            <a:pPr marL="0" marR="0" lvl="0" indent="0" algn="l" rtl="0">
              <a:lnSpc>
                <a:spcPct val="59464"/>
              </a:lnSpc>
              <a:spcBef>
                <a:spcPts val="0"/>
              </a:spcBef>
              <a:spcAft>
                <a:spcPts val="0"/>
              </a:spcAft>
              <a:buNone/>
            </a:pPr>
            <a:r>
              <a:rPr lang="de-DE" sz="2800" b="1">
                <a:solidFill>
                  <a:schemeClr val="accent3">
                    <a:lumMod val="50000"/>
                  </a:schemeClr>
                </a:solidFill>
                <a:latin typeface="Calibri"/>
                <a:ea typeface="Calibri"/>
                <a:cs typeface="Calibri"/>
                <a:sym typeface="Calibri"/>
              </a:rPr>
              <a:t>=</a:t>
            </a:r>
            <a:endParaRPr sz="1400" b="1">
              <a:solidFill>
                <a:schemeClr val="accent3">
                  <a:lumMod val="50000"/>
                </a:schemeClr>
              </a:solidFill>
              <a:latin typeface="Calibri"/>
              <a:ea typeface="Calibri"/>
              <a:cs typeface="Calibri"/>
              <a:sym typeface="Calibri"/>
            </a:endParaRPr>
          </a:p>
        </p:txBody>
      </p:sp>
      <p:sp>
        <p:nvSpPr>
          <p:cNvPr id="17" name="Google Shape;1304;p27">
            <a:extLst>
              <a:ext uri="{FF2B5EF4-FFF2-40B4-BE49-F238E27FC236}">
                <a16:creationId xmlns:a16="http://schemas.microsoft.com/office/drawing/2014/main" id="{73E82B92-4613-10C4-6085-1F1CFE273A8E}"/>
              </a:ext>
            </a:extLst>
          </p:cNvPr>
          <p:cNvSpPr txBox="1"/>
          <p:nvPr/>
        </p:nvSpPr>
        <p:spPr>
          <a:xfrm>
            <a:off x="3741072" y="5818742"/>
            <a:ext cx="2038690" cy="350609"/>
          </a:xfrm>
          <a:prstGeom prst="rect">
            <a:avLst/>
          </a:prstGeom>
          <a:noFill/>
          <a:ln>
            <a:noFill/>
          </a:ln>
        </p:spPr>
        <p:txBody>
          <a:bodyPr spcFirstLastPara="1" wrap="square" lIns="91425" tIns="45700" rIns="91425" bIns="45700" anchor="t" anchorCtr="0">
            <a:spAutoFit/>
          </a:bodyPr>
          <a:lstStyle/>
          <a:p>
            <a:pPr marL="0" marR="0" lvl="0" indent="0" algn="l" rtl="0">
              <a:lnSpc>
                <a:spcPct val="59464"/>
              </a:lnSpc>
              <a:spcBef>
                <a:spcPts val="0"/>
              </a:spcBef>
              <a:spcAft>
                <a:spcPts val="0"/>
              </a:spcAft>
              <a:buNone/>
            </a:pPr>
            <a:r>
              <a:rPr lang="de-DE" sz="2800" b="1">
                <a:solidFill>
                  <a:schemeClr val="accent3">
                    <a:lumMod val="50000"/>
                  </a:schemeClr>
                </a:solidFill>
                <a:latin typeface="Calibri"/>
                <a:ea typeface="Calibri"/>
                <a:cs typeface="Calibri"/>
                <a:sym typeface="Calibri"/>
              </a:rPr>
              <a:t>+/-</a:t>
            </a:r>
            <a:endParaRPr sz="1400" b="1">
              <a:solidFill>
                <a:schemeClr val="accent3">
                  <a:lumMod val="50000"/>
                </a:schemeClr>
              </a:solidFill>
              <a:latin typeface="Calibri"/>
              <a:ea typeface="Calibri"/>
              <a:cs typeface="Calibri"/>
              <a:sym typeface="Calibri"/>
            </a:endParaRPr>
          </a:p>
        </p:txBody>
      </p:sp>
      <p:sp>
        <p:nvSpPr>
          <p:cNvPr id="18" name="Google Shape;1305;p27">
            <a:extLst>
              <a:ext uri="{FF2B5EF4-FFF2-40B4-BE49-F238E27FC236}">
                <a16:creationId xmlns:a16="http://schemas.microsoft.com/office/drawing/2014/main" id="{B7FCFCF4-C52E-BF86-DA65-A26BD36A5586}"/>
              </a:ext>
            </a:extLst>
          </p:cNvPr>
          <p:cNvSpPr txBox="1"/>
          <p:nvPr/>
        </p:nvSpPr>
        <p:spPr>
          <a:xfrm>
            <a:off x="3741071" y="6102880"/>
            <a:ext cx="2038690" cy="350609"/>
          </a:xfrm>
          <a:prstGeom prst="rect">
            <a:avLst/>
          </a:prstGeom>
          <a:noFill/>
          <a:ln>
            <a:noFill/>
          </a:ln>
        </p:spPr>
        <p:txBody>
          <a:bodyPr spcFirstLastPara="1" wrap="square" lIns="91425" tIns="45700" rIns="91425" bIns="45700" anchor="t" anchorCtr="0">
            <a:spAutoFit/>
          </a:bodyPr>
          <a:lstStyle/>
          <a:p>
            <a:pPr marL="0" marR="0" lvl="0" indent="0" algn="l" rtl="0">
              <a:lnSpc>
                <a:spcPct val="59464"/>
              </a:lnSpc>
              <a:spcBef>
                <a:spcPts val="0"/>
              </a:spcBef>
              <a:spcAft>
                <a:spcPts val="0"/>
              </a:spcAft>
              <a:buNone/>
            </a:pPr>
            <a:r>
              <a:rPr lang="de-DE" sz="2800" b="1">
                <a:solidFill>
                  <a:schemeClr val="accent3">
                    <a:lumMod val="50000"/>
                  </a:schemeClr>
                </a:solidFill>
                <a:latin typeface="Calibri"/>
                <a:ea typeface="Calibri"/>
                <a:cs typeface="Calibri"/>
                <a:sym typeface="Calibri"/>
              </a:rPr>
              <a:t>=</a:t>
            </a:r>
            <a:endParaRPr sz="1400" b="1">
              <a:solidFill>
                <a:schemeClr val="accent3">
                  <a:lumMod val="50000"/>
                </a:schemeClr>
              </a:solidFill>
              <a:latin typeface="Calibri"/>
              <a:ea typeface="Calibri"/>
              <a:cs typeface="Calibri"/>
              <a:sym typeface="Calibri"/>
            </a:endParaRPr>
          </a:p>
        </p:txBody>
      </p:sp>
    </p:spTree>
    <p:extLst>
      <p:ext uri="{BB962C8B-B14F-4D97-AF65-F5344CB8AC3E}">
        <p14:creationId xmlns:p14="http://schemas.microsoft.com/office/powerpoint/2010/main" val="42640176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en-US" dirty="0" err="1"/>
              <a:t>Vereinfachtes</a:t>
            </a:r>
            <a:r>
              <a:rPr lang="en-US" dirty="0"/>
              <a:t> </a:t>
            </a:r>
            <a:r>
              <a:rPr lang="en-US" dirty="0" err="1"/>
              <a:t>Beispiel</a:t>
            </a:r>
            <a:r>
              <a:rPr lang="en-US" dirty="0"/>
              <a:t> </a:t>
            </a:r>
            <a:r>
              <a:rPr lang="en-US" dirty="0" err="1"/>
              <a:t>einer</a:t>
            </a:r>
            <a:r>
              <a:rPr lang="en-US" dirty="0"/>
              <a:t> </a:t>
            </a:r>
            <a:r>
              <a:rPr lang="en-US" dirty="0" err="1"/>
              <a:t>Liquiditätsplanung</a:t>
            </a:r>
            <a:r>
              <a:rPr lang="en-US" dirty="0"/>
              <a:t> (Hotel)</a:t>
            </a:r>
          </a:p>
        </p:txBody>
      </p:sp>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1476424441"/>
              </p:ext>
            </p:extLst>
          </p:nvPr>
        </p:nvGraphicFramePr>
        <p:xfrm>
          <a:off x="389965" y="1720709"/>
          <a:ext cx="11370225" cy="4644640"/>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r>
                        <a:rPr lang="de-DE" sz="900" dirty="0">
                          <a:solidFill>
                            <a:schemeClr val="bg1"/>
                          </a:solidFill>
                        </a:rPr>
                        <a:t>In Tausend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2</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3</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4</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5</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6</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7</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8</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9</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10</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11</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dirty="0">
                          <a:solidFill>
                            <a:srgbClr val="595959"/>
                          </a:solidFill>
                        </a:rPr>
                        <a:t>Bargeld und Bargeldäquivalente zu Beginn des Zeitraums</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100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dirty="0">
                          <a:solidFill>
                            <a:srgbClr val="595959"/>
                          </a:solidFill>
                        </a:rPr>
                        <a:t>Mittelzufluss aus laufender Geschäftstätigkeit (inkl. Forderungen)</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dirty="0">
                          <a:solidFill>
                            <a:srgbClr val="595959"/>
                          </a:solidFill>
                        </a:rPr>
                        <a:t>Davon bereits gebucht</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dirty="0">
                          <a:solidFill>
                            <a:srgbClr val="595A59"/>
                          </a:solidFill>
                        </a:rPr>
                        <a:t>40</a:t>
                      </a:r>
                      <a:endParaRPr dirty="0"/>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dirty="0">
                          <a:solidFill>
                            <a:srgbClr val="595959"/>
                          </a:solidFill>
                        </a:rPr>
                        <a:t>Davon aus der Planung</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E7EBEB"/>
                    </a:solidFill>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de-DE" sz="900" dirty="0">
                          <a:solidFill>
                            <a:srgbClr val="595959"/>
                          </a:solidFill>
                        </a:rPr>
                        <a:t>Mittelzuflüsse aus Desinvestitionen</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dirty="0">
                          <a:solidFill>
                            <a:srgbClr val="595959"/>
                          </a:solidFill>
                        </a:rPr>
                        <a:t>Zuflüsse aus Finanzerträgen</a:t>
                      </a:r>
                      <a:endParaRPr sz="900" dirty="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dirty="0">
                          <a:solidFill>
                            <a:srgbClr val="595959"/>
                          </a:solidFill>
                        </a:rPr>
                        <a:t>Gesamteingänge</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dirty="0">
                          <a:solidFill>
                            <a:srgbClr val="595959"/>
                          </a:solidFill>
                          <a:latin typeface="+mn-lt"/>
                          <a:ea typeface="Calibri"/>
                          <a:cs typeface="Calibri"/>
                          <a:sym typeface="Calibri"/>
                        </a:rPr>
                        <a:t>Mittelabflüsse aus der laufenden Geschäftstätigkeit (inkl. Verbindlichkeiten)</a:t>
                      </a:r>
                      <a:endParaRPr sz="900" dirty="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dirty="0">
                          <a:solidFill>
                            <a:srgbClr val="595959"/>
                          </a:solidFill>
                        </a:rPr>
                        <a:t>Davon bereits gebucht</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dirty="0">
                          <a:solidFill>
                            <a:srgbClr val="595959"/>
                          </a:solidFill>
                        </a:rPr>
                        <a:t>Davon aus der Planung</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60 </a:t>
                      </a:r>
                      <a:r>
                        <a:rPr lang="de-DE" sz="800">
                          <a:solidFill>
                            <a:srgbClr val="595A59"/>
                          </a:solidFill>
                          <a:latin typeface="Calibri"/>
                          <a:ea typeface="Calibri"/>
                          <a:cs typeface="Calibri"/>
                          <a:sym typeface="Calibri"/>
                        </a:rPr>
                        <a:t>(45 + 15)</a:t>
                      </a: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dirty="0">
                          <a:solidFill>
                            <a:srgbClr val="595A59"/>
                          </a:solidFill>
                          <a:latin typeface="Calibri"/>
                          <a:ea typeface="Calibri"/>
                          <a:cs typeface="Calibri"/>
                          <a:sym typeface="Calibri"/>
                        </a:rPr>
                        <a:t>20</a:t>
                      </a:r>
                      <a:endParaRPr dirty="0"/>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65</a:t>
                      </a:r>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dirty="0">
                          <a:solidFill>
                            <a:srgbClr val="595959"/>
                          </a:solidFill>
                        </a:rPr>
                        <a:t>Abflüsse für Investitionen</a:t>
                      </a:r>
                      <a:endParaRPr sz="900" dirty="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dirty="0">
                          <a:solidFill>
                            <a:srgbClr val="595959"/>
                          </a:solidFill>
                        </a:rPr>
                        <a:t>Abflüsse für Finanztransaktionen</a:t>
                      </a:r>
                      <a:endParaRPr sz="900" dirty="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dirty="0">
                          <a:solidFill>
                            <a:srgbClr val="595959"/>
                          </a:solidFill>
                        </a:rPr>
                        <a:t>Gesamte ausgehende Zahlungen</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67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dirty="0">
                          <a:solidFill>
                            <a:srgbClr val="595959"/>
                          </a:solidFill>
                        </a:rPr>
                        <a:t>Überschuss/Fehlbetrag</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dirty="0">
                          <a:solidFill>
                            <a:srgbClr val="595959"/>
                          </a:solidFill>
                        </a:rPr>
                        <a:t>Maßnahmen</a:t>
                      </a:r>
                      <a:endParaRPr sz="900" dirty="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dirty="0">
                          <a:solidFill>
                            <a:srgbClr val="595959"/>
                          </a:solidFill>
                        </a:rPr>
                        <a:t>Bargeld und Bargeldäquivalente am Ende des Zeitraums</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08852" y="1316975"/>
            <a:ext cx="11451338" cy="341632"/>
          </a:xfrm>
          <a:prstGeom prst="rect">
            <a:avLst/>
          </a:prstGeom>
          <a:noFill/>
        </p:spPr>
        <p:txBody>
          <a:bodyPr wrap="square">
            <a:spAutoFit/>
          </a:bodyPr>
          <a:lstStyle/>
          <a:p>
            <a:pPr marL="0" lvl="0" indent="0" algn="l" rtl="0">
              <a:lnSpc>
                <a:spcPct val="90000"/>
              </a:lnSpc>
              <a:spcBef>
                <a:spcPts val="0"/>
              </a:spcBef>
              <a:spcAft>
                <a:spcPts val="0"/>
              </a:spcAft>
              <a:buClr>
                <a:srgbClr val="79527B"/>
              </a:buClr>
              <a:buSzPts val="2000"/>
              <a:buNone/>
            </a:pPr>
            <a:r>
              <a:rPr lang="de-DE" dirty="0">
                <a:solidFill>
                  <a:srgbClr val="595959"/>
                </a:solidFill>
              </a:rPr>
              <a:t>Der Endsaldo des Zeitraums bildet wiederum den Ausgangspunkt für den folgenden Zeitraum – und so weiter</a:t>
            </a:r>
            <a:endParaRPr lang="en-US" dirty="0">
              <a:solidFill>
                <a:srgbClr val="595959"/>
              </a:solidFill>
            </a:endParaRPr>
          </a:p>
        </p:txBody>
      </p:sp>
      <p:sp>
        <p:nvSpPr>
          <p:cNvPr id="2" name="Google Shape;1314;p28">
            <a:extLst>
              <a:ext uri="{FF2B5EF4-FFF2-40B4-BE49-F238E27FC236}">
                <a16:creationId xmlns:a16="http://schemas.microsoft.com/office/drawing/2014/main" id="{CF62B34F-B43F-F916-0929-3C6396C27407}"/>
              </a:ext>
            </a:extLst>
          </p:cNvPr>
          <p:cNvSpPr/>
          <p:nvPr/>
        </p:nvSpPr>
        <p:spPr>
          <a:xfrm>
            <a:off x="4109107" y="3709333"/>
            <a:ext cx="7899507" cy="1423063"/>
          </a:xfrm>
          <a:prstGeom prst="rect">
            <a:avLst/>
          </a:prstGeom>
          <a:solidFill>
            <a:schemeClr val="accent3">
              <a:lumMod val="40000"/>
              <a:lumOff val="60000"/>
              <a:alpha val="72156"/>
            </a:schemeClr>
          </a:solidFill>
          <a:ln w="12700"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Liquiditätsplanung:</a:t>
            </a:r>
            <a:endParaRPr dirty="0"/>
          </a:p>
          <a:p>
            <a:pPr marL="285750" marR="0" lvl="0" indent="-285750" algn="l" rtl="0">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Der ermittelte Endbestand wird als Anfangsbestand der nächsten Periode übernommen.</a:t>
            </a:r>
          </a:p>
          <a:p>
            <a:pPr marL="285750" marR="0" lvl="0" indent="-285750" algn="l" rtl="0">
              <a:spcBef>
                <a:spcPts val="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Dieser Prozess wird für alle Monate des Jahres wiederholt.</a:t>
            </a:r>
            <a:endParaRPr lang="en-US" sz="1400" dirty="0">
              <a:solidFill>
                <a:srgbClr val="595A59"/>
              </a:solidFill>
              <a:latin typeface="Calibri"/>
              <a:ea typeface="Calibri"/>
              <a:cs typeface="Calibri"/>
              <a:sym typeface="Calibri"/>
            </a:endParaRPr>
          </a:p>
        </p:txBody>
      </p:sp>
      <p:cxnSp>
        <p:nvCxnSpPr>
          <p:cNvPr id="3" name="Google Shape;1315;p28">
            <a:extLst>
              <a:ext uri="{FF2B5EF4-FFF2-40B4-BE49-F238E27FC236}">
                <a16:creationId xmlns:a16="http://schemas.microsoft.com/office/drawing/2014/main" id="{8F211E24-EDE5-5448-0BE8-1DFF6A2A2B0F}"/>
              </a:ext>
            </a:extLst>
          </p:cNvPr>
          <p:cNvCxnSpPr/>
          <p:nvPr/>
        </p:nvCxnSpPr>
        <p:spPr>
          <a:xfrm rot="10800000" flipH="1">
            <a:off x="3741072" y="2242367"/>
            <a:ext cx="405979" cy="3779014"/>
          </a:xfrm>
          <a:prstGeom prst="straightConnector1">
            <a:avLst/>
          </a:prstGeom>
          <a:noFill/>
          <a:ln w="9525" cap="flat" cmpd="sng">
            <a:solidFill>
              <a:schemeClr val="accent3">
                <a:lumMod val="50000"/>
              </a:schemeClr>
            </a:solidFill>
            <a:prstDash val="solid"/>
            <a:miter lim="800000"/>
            <a:headEnd type="none" w="sm" len="sm"/>
            <a:tailEnd type="triangle" w="med" len="med"/>
          </a:ln>
        </p:spPr>
      </p:cxnSp>
    </p:spTree>
    <p:extLst>
      <p:ext uri="{BB962C8B-B14F-4D97-AF65-F5344CB8AC3E}">
        <p14:creationId xmlns:p14="http://schemas.microsoft.com/office/powerpoint/2010/main" val="1569370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descr="Tabellenkalkulation und Taschenrechner">
            <a:extLst>
              <a:ext uri="{FF2B5EF4-FFF2-40B4-BE49-F238E27FC236}">
                <a16:creationId xmlns:a16="http://schemas.microsoft.com/office/drawing/2014/main" id="{00AF08C4-AB3D-1FC9-76FE-1C2979A341E5}"/>
              </a:ext>
            </a:extLst>
          </p:cNvPr>
          <p:cNvPicPr>
            <a:picLocks noGrp="1" noChangeAspect="1"/>
          </p:cNvPicPr>
          <p:nvPr>
            <p:ph type="pic" sz="quarter" idx="42"/>
          </p:nvPr>
        </p:nvPicPr>
        <p:blipFill>
          <a:blip r:embed="rId2"/>
          <a:srcRect t="10185" b="10185"/>
          <a:stretch/>
        </p:blipFill>
        <p:spPr>
          <a:xfrm>
            <a:off x="320540" y="335338"/>
            <a:ext cx="11578483" cy="6146707"/>
          </a:xfrm>
        </p:spPr>
      </p:pic>
      <p:sp>
        <p:nvSpPr>
          <p:cNvPr id="3" name="Textplatzhalter 2">
            <a:extLst>
              <a:ext uri="{FF2B5EF4-FFF2-40B4-BE49-F238E27FC236}">
                <a16:creationId xmlns:a16="http://schemas.microsoft.com/office/drawing/2014/main" id="{554836F5-8A11-4ABA-BDE2-08E2B5F18620}"/>
              </a:ext>
            </a:extLst>
          </p:cNvPr>
          <p:cNvSpPr>
            <a:spLocks noGrp="1"/>
          </p:cNvSpPr>
          <p:nvPr>
            <p:ph type="body" sz="quarter" idx="13"/>
          </p:nvPr>
        </p:nvSpPr>
        <p:spPr/>
        <p:txBody>
          <a:bodyPr/>
          <a:lstStyle/>
          <a:p>
            <a:r>
              <a:rPr lang="en-US" b="1" dirty="0"/>
              <a:t>“</a:t>
            </a:r>
            <a:r>
              <a:rPr lang="de-DE" b="1" dirty="0"/>
              <a:t>Eine Investition in Wissen bringt die besten Zinsen.</a:t>
            </a:r>
            <a:r>
              <a:rPr lang="en-US" b="1" dirty="0"/>
              <a:t>"</a:t>
            </a:r>
            <a:r>
              <a:rPr lang="en-US" dirty="0"/>
              <a:t> </a:t>
            </a:r>
          </a:p>
          <a:p>
            <a:r>
              <a:rPr lang="en-US" dirty="0"/>
              <a:t> Benjamin Franklin</a:t>
            </a:r>
            <a:endParaRPr lang="de-DE" dirty="0"/>
          </a:p>
        </p:txBody>
      </p:sp>
    </p:spTree>
    <p:extLst>
      <p:ext uri="{BB962C8B-B14F-4D97-AF65-F5344CB8AC3E}">
        <p14:creationId xmlns:p14="http://schemas.microsoft.com/office/powerpoint/2010/main" val="38409295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en-US" dirty="0" err="1"/>
              <a:t>Vereinfachtes</a:t>
            </a:r>
            <a:r>
              <a:rPr lang="en-US" dirty="0"/>
              <a:t> </a:t>
            </a:r>
            <a:r>
              <a:rPr lang="en-US" dirty="0" err="1"/>
              <a:t>Beispiel</a:t>
            </a:r>
            <a:r>
              <a:rPr lang="en-US" dirty="0"/>
              <a:t> </a:t>
            </a:r>
            <a:r>
              <a:rPr lang="en-US" dirty="0" err="1"/>
              <a:t>einer</a:t>
            </a:r>
            <a:r>
              <a:rPr lang="en-US" dirty="0"/>
              <a:t> </a:t>
            </a:r>
            <a:r>
              <a:rPr lang="en-US" dirty="0" err="1"/>
              <a:t>Liquiditätsplanung</a:t>
            </a:r>
            <a:r>
              <a:rPr lang="en-US" dirty="0"/>
              <a:t> (Hotel)</a:t>
            </a:r>
          </a:p>
        </p:txBody>
      </p:sp>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190003224"/>
              </p:ext>
            </p:extLst>
          </p:nvPr>
        </p:nvGraphicFramePr>
        <p:xfrm>
          <a:off x="389965" y="1720709"/>
          <a:ext cx="11370225" cy="4644640"/>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r>
                        <a:rPr lang="de-DE" sz="900" dirty="0">
                          <a:solidFill>
                            <a:schemeClr val="bg1"/>
                          </a:solidFill>
                        </a:rPr>
                        <a:t>In Tausend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2</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3</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4</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5</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6</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7</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8</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9</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10</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11</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dirty="0">
                          <a:solidFill>
                            <a:srgbClr val="595959"/>
                          </a:solidFill>
                        </a:rPr>
                        <a:t>Bargeld und Bargeldäquivalente zu Beginn des Zeitraums</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100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161</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174</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167</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58</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71</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119</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333425">
                <a:tc>
                  <a:txBody>
                    <a:bodyPr/>
                    <a:lstStyle/>
                    <a:p>
                      <a:pPr marL="0" marR="0" lvl="0" indent="0" algn="l" rtl="0">
                        <a:spcBef>
                          <a:spcPts val="0"/>
                        </a:spcBef>
                        <a:spcAft>
                          <a:spcPts val="0"/>
                        </a:spcAft>
                        <a:buNone/>
                      </a:pPr>
                      <a:r>
                        <a:rPr lang="de-DE" sz="900" dirty="0">
                          <a:solidFill>
                            <a:srgbClr val="595959"/>
                          </a:solidFill>
                        </a:rPr>
                        <a:t>Mittelzufluss aus laufender Geschäftstätigkeit (inkl. Forderungen)</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2"/>
                  </a:ext>
                </a:extLst>
              </a:tr>
              <a:tr h="208375">
                <a:tc>
                  <a:txBody>
                    <a:bodyPr/>
                    <a:lstStyle/>
                    <a:p>
                      <a:pPr marL="0" marR="0" lvl="0" indent="0" algn="r" rtl="0">
                        <a:spcBef>
                          <a:spcPts val="0"/>
                        </a:spcBef>
                        <a:spcAft>
                          <a:spcPts val="0"/>
                        </a:spcAft>
                        <a:buNone/>
                      </a:pPr>
                      <a:r>
                        <a:rPr lang="de-DE" sz="900" i="1" dirty="0">
                          <a:solidFill>
                            <a:srgbClr val="595959"/>
                          </a:solidFill>
                        </a:rPr>
                        <a:t>Davon bereits gebucht</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40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208375">
                <a:tc>
                  <a:txBody>
                    <a:bodyPr/>
                    <a:lstStyle/>
                    <a:p>
                      <a:pPr marL="0" marR="0" lvl="0" indent="0" algn="r" rtl="0">
                        <a:spcBef>
                          <a:spcPts val="0"/>
                        </a:spcBef>
                        <a:spcAft>
                          <a:spcPts val="0"/>
                        </a:spcAft>
                        <a:buNone/>
                      </a:pPr>
                      <a:r>
                        <a:rPr lang="de-DE" sz="900" i="1" dirty="0">
                          <a:solidFill>
                            <a:srgbClr val="595959"/>
                          </a:solidFill>
                        </a:rPr>
                        <a:t>Davon aus der Planung</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dirty="0">
                          <a:solidFill>
                            <a:srgbClr val="595A59"/>
                          </a:solidFill>
                        </a:rPr>
                        <a:t>50</a:t>
                      </a:r>
                      <a:endParaRPr dirty="0"/>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E7EBEB"/>
                    </a:solidFill>
                  </a:tcPr>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de-DE" sz="900" dirty="0">
                          <a:solidFill>
                            <a:srgbClr val="595959"/>
                          </a:solidFill>
                        </a:rPr>
                        <a:t>Mittelzuflüsse aus Desinvestitionen</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r>
                        <a:rPr lang="de-DE" sz="900">
                          <a:solidFill>
                            <a:srgbClr val="595A59"/>
                          </a:solidFill>
                        </a:rPr>
                        <a:t>10</a:t>
                      </a:r>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208375">
                <a:tc>
                  <a:txBody>
                    <a:bodyPr/>
                    <a:lstStyle/>
                    <a:p>
                      <a:pPr marL="0" marR="0" lvl="0" indent="0" algn="l" rtl="0">
                        <a:spcBef>
                          <a:spcPts val="0"/>
                        </a:spcBef>
                        <a:spcAft>
                          <a:spcPts val="0"/>
                        </a:spcAft>
                        <a:buNone/>
                      </a:pPr>
                      <a:r>
                        <a:rPr lang="de-DE" sz="900" dirty="0">
                          <a:solidFill>
                            <a:srgbClr val="595959"/>
                          </a:solidFill>
                        </a:rPr>
                        <a:t>Zuflüsse aus Finanzerträgen</a:t>
                      </a:r>
                      <a:endParaRPr sz="900" dirty="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208375">
                <a:tc>
                  <a:txBody>
                    <a:bodyPr/>
                    <a:lstStyle/>
                    <a:p>
                      <a:pPr marL="0" marR="0" lvl="0" indent="0" algn="l" rtl="0">
                        <a:spcBef>
                          <a:spcPts val="0"/>
                        </a:spcBef>
                        <a:spcAft>
                          <a:spcPts val="0"/>
                        </a:spcAft>
                        <a:buNone/>
                      </a:pPr>
                      <a:r>
                        <a:rPr lang="de-DE" sz="900" dirty="0">
                          <a:solidFill>
                            <a:srgbClr val="595959"/>
                          </a:solidFill>
                        </a:rPr>
                        <a:t>Gesamteingänge</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90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70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333425">
                <a:tc>
                  <a:txBody>
                    <a:bodyPr/>
                    <a:lstStyle/>
                    <a:p>
                      <a:pPr marL="0" marR="0" lvl="0" indent="0" algn="l" rtl="0">
                        <a:spcBef>
                          <a:spcPts val="0"/>
                        </a:spcBef>
                        <a:spcAft>
                          <a:spcPts val="0"/>
                        </a:spcAft>
                        <a:buNone/>
                      </a:pPr>
                      <a:r>
                        <a:rPr lang="de-DE" sz="900" dirty="0">
                          <a:solidFill>
                            <a:srgbClr val="595959"/>
                          </a:solidFill>
                          <a:latin typeface="+mn-lt"/>
                          <a:ea typeface="Calibri"/>
                          <a:cs typeface="Calibri"/>
                          <a:sym typeface="Calibri"/>
                        </a:rPr>
                        <a:t>Mittelabflüsse aus der laufenden Geschäftstätigkeit (inkl. Verbindlichkeiten)</a:t>
                      </a:r>
                      <a:endParaRPr sz="900" dirty="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208375">
                <a:tc>
                  <a:txBody>
                    <a:bodyPr/>
                    <a:lstStyle/>
                    <a:p>
                      <a:pPr marL="0" marR="0" lvl="0" indent="0" algn="r" rtl="0">
                        <a:spcBef>
                          <a:spcPts val="0"/>
                        </a:spcBef>
                        <a:spcAft>
                          <a:spcPts val="0"/>
                        </a:spcAft>
                        <a:buNone/>
                      </a:pPr>
                      <a:r>
                        <a:rPr lang="de-DE" sz="900" i="1" dirty="0">
                          <a:solidFill>
                            <a:srgbClr val="595959"/>
                          </a:solidFill>
                        </a:rPr>
                        <a:t>Davon bereits gebucht</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10</a:t>
                      </a:r>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208375">
                <a:tc>
                  <a:txBody>
                    <a:bodyPr/>
                    <a:lstStyle/>
                    <a:p>
                      <a:pPr marL="0" marR="0" lvl="0" indent="0" algn="r" rtl="0">
                        <a:spcBef>
                          <a:spcPts val="0"/>
                        </a:spcBef>
                        <a:spcAft>
                          <a:spcPts val="0"/>
                        </a:spcAft>
                        <a:buNone/>
                      </a:pPr>
                      <a:r>
                        <a:rPr lang="de-DE" sz="900" i="1" dirty="0">
                          <a:solidFill>
                            <a:srgbClr val="595959"/>
                          </a:solidFill>
                        </a:rPr>
                        <a:t>Davon aus der Planung</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60 </a:t>
                      </a:r>
                      <a:r>
                        <a:rPr lang="de-DE" sz="800">
                          <a:solidFill>
                            <a:srgbClr val="595A59"/>
                          </a:solidFill>
                          <a:latin typeface="Calibri"/>
                          <a:ea typeface="Calibri"/>
                          <a:cs typeface="Calibri"/>
                          <a:sym typeface="Calibri"/>
                        </a:rPr>
                        <a:t>(45 + 15)</a:t>
                      </a: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20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45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30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50</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55</a:t>
                      </a:r>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900">
                          <a:solidFill>
                            <a:srgbClr val="595A59"/>
                          </a:solidFill>
                          <a:latin typeface="Calibri"/>
                          <a:ea typeface="Calibri"/>
                          <a:cs typeface="Calibri"/>
                          <a:sym typeface="Calibri"/>
                        </a:rPr>
                        <a:t>65</a:t>
                      </a:r>
                      <a:endParaRPr/>
                    </a:p>
                  </a:txBody>
                  <a:tcPr marL="91450" marR="91450" marT="45725" marB="45725">
                    <a:solidFill>
                      <a:srgbClr val="E7EBEB"/>
                    </a:solidFill>
                  </a:tcPr>
                </a:tc>
                <a:extLst>
                  <a:ext uri="{0D108BD9-81ED-4DB2-BD59-A6C34878D82A}">
                    <a16:rowId xmlns:a16="http://schemas.microsoft.com/office/drawing/2014/main" val="10010"/>
                  </a:ext>
                </a:extLst>
              </a:tr>
              <a:tr h="208375">
                <a:tc>
                  <a:txBody>
                    <a:bodyPr/>
                    <a:lstStyle/>
                    <a:p>
                      <a:pPr marL="0" marR="0" lvl="0" indent="0" algn="l" rtl="0">
                        <a:spcBef>
                          <a:spcPts val="0"/>
                        </a:spcBef>
                        <a:spcAft>
                          <a:spcPts val="0"/>
                        </a:spcAft>
                        <a:buNone/>
                      </a:pPr>
                      <a:r>
                        <a:rPr lang="de-DE" sz="900" dirty="0">
                          <a:solidFill>
                            <a:srgbClr val="595959"/>
                          </a:solidFill>
                        </a:rPr>
                        <a:t>Abflüsse für Investitionen</a:t>
                      </a:r>
                      <a:endParaRPr sz="900" dirty="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333425">
                <a:tc>
                  <a:txBody>
                    <a:bodyPr/>
                    <a:lstStyle/>
                    <a:p>
                      <a:pPr marL="0" marR="0" lvl="0" indent="0" algn="l" rtl="0">
                        <a:spcBef>
                          <a:spcPts val="0"/>
                        </a:spcBef>
                        <a:spcAft>
                          <a:spcPts val="0"/>
                        </a:spcAft>
                        <a:buNone/>
                      </a:pPr>
                      <a:r>
                        <a:rPr lang="de-DE" sz="900" dirty="0">
                          <a:solidFill>
                            <a:srgbClr val="595959"/>
                          </a:solidFill>
                        </a:rPr>
                        <a:t>Abflüsse für Finanztransaktionen</a:t>
                      </a:r>
                      <a:endParaRPr sz="900" dirty="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2</a:t>
                      </a:r>
                      <a:endParaRPr/>
                    </a:p>
                  </a:txBody>
                  <a:tcPr marL="91450" marR="91450" marT="45725" marB="45725">
                    <a:solidFill>
                      <a:srgbClr val="CCD4D5"/>
                    </a:solidFill>
                  </a:tcPr>
                </a:tc>
                <a:extLst>
                  <a:ext uri="{0D108BD9-81ED-4DB2-BD59-A6C34878D82A}">
                    <a16:rowId xmlns:a16="http://schemas.microsoft.com/office/drawing/2014/main" val="10012"/>
                  </a:ext>
                </a:extLst>
              </a:tr>
              <a:tr h="208375">
                <a:tc>
                  <a:txBody>
                    <a:bodyPr/>
                    <a:lstStyle/>
                    <a:p>
                      <a:pPr marL="0" marR="0" lvl="0" indent="0" algn="l" rtl="0">
                        <a:spcBef>
                          <a:spcPts val="0"/>
                        </a:spcBef>
                        <a:spcAft>
                          <a:spcPts val="0"/>
                        </a:spcAft>
                        <a:buNone/>
                      </a:pPr>
                      <a:r>
                        <a:rPr lang="de-DE" sz="900" dirty="0">
                          <a:solidFill>
                            <a:srgbClr val="595959"/>
                          </a:solidFill>
                        </a:rPr>
                        <a:t>Gesamte ausgehende Zahlungen</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67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62</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47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27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27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122</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47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32</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52</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52</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57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67</a:t>
                      </a:r>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dirty="0">
                          <a:solidFill>
                            <a:srgbClr val="595959"/>
                          </a:solidFill>
                        </a:rPr>
                        <a:t>Überschuss/Fehlbetrag</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174</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58</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71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119</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193</a:t>
                      </a:r>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dirty="0">
                          <a:solidFill>
                            <a:srgbClr val="595959"/>
                          </a:solidFill>
                        </a:rPr>
                        <a:t>Maßnahmen</a:t>
                      </a:r>
                      <a:endParaRPr sz="900" dirty="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dirty="0">
                          <a:solidFill>
                            <a:srgbClr val="595A59"/>
                          </a:solidFill>
                        </a:rPr>
                        <a:t>0</a:t>
                      </a:r>
                      <a:endParaRPr dirty="0"/>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dirty="0">
                          <a:solidFill>
                            <a:srgbClr val="595959"/>
                          </a:solidFill>
                        </a:rPr>
                        <a:t>Bargeld und Bargeldäquivalente am Ende des Zeitraums</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174</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58</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71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119</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160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193</a:t>
                      </a:r>
                      <a:endParaRPr dirty="0"/>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08852" y="1316975"/>
            <a:ext cx="11451338" cy="341632"/>
          </a:xfrm>
          <a:prstGeom prst="rect">
            <a:avLst/>
          </a:prstGeom>
          <a:noFill/>
        </p:spPr>
        <p:txBody>
          <a:bodyPr wrap="square">
            <a:spAutoFit/>
          </a:bodyPr>
          <a:lstStyle/>
          <a:p>
            <a:pPr marL="0" lvl="0" indent="0" algn="l" rtl="0">
              <a:lnSpc>
                <a:spcPct val="90000"/>
              </a:lnSpc>
              <a:spcBef>
                <a:spcPts val="0"/>
              </a:spcBef>
              <a:spcAft>
                <a:spcPts val="0"/>
              </a:spcAft>
              <a:buClr>
                <a:srgbClr val="79527B"/>
              </a:buClr>
              <a:buSzPts val="2000"/>
              <a:buNone/>
            </a:pPr>
            <a:r>
              <a:rPr lang="de-DE" dirty="0">
                <a:solidFill>
                  <a:srgbClr val="595959"/>
                </a:solidFill>
              </a:rPr>
              <a:t>Alle Werte werden in die Planungstabelle eingegeben</a:t>
            </a:r>
            <a:endParaRPr lang="en-US" dirty="0">
              <a:solidFill>
                <a:srgbClr val="595959"/>
              </a:solidFill>
            </a:endParaRPr>
          </a:p>
        </p:txBody>
      </p:sp>
      <p:cxnSp>
        <p:nvCxnSpPr>
          <p:cNvPr id="3" name="Google Shape;1315;p28">
            <a:extLst>
              <a:ext uri="{FF2B5EF4-FFF2-40B4-BE49-F238E27FC236}">
                <a16:creationId xmlns:a16="http://schemas.microsoft.com/office/drawing/2014/main" id="{8F211E24-EDE5-5448-0BE8-1DFF6A2A2B0F}"/>
              </a:ext>
            </a:extLst>
          </p:cNvPr>
          <p:cNvCxnSpPr/>
          <p:nvPr/>
        </p:nvCxnSpPr>
        <p:spPr>
          <a:xfrm rot="10800000" flipH="1">
            <a:off x="3741072" y="2242367"/>
            <a:ext cx="405979" cy="3779014"/>
          </a:xfrm>
          <a:prstGeom prst="straightConnector1">
            <a:avLst/>
          </a:prstGeom>
          <a:noFill/>
          <a:ln w="9525" cap="flat" cmpd="sng">
            <a:solidFill>
              <a:schemeClr val="accent3">
                <a:lumMod val="50000"/>
              </a:schemeClr>
            </a:solidFill>
            <a:prstDash val="solid"/>
            <a:miter lim="800000"/>
            <a:headEnd type="none" w="sm" len="sm"/>
            <a:tailEnd type="triangle" w="med" len="med"/>
          </a:ln>
        </p:spPr>
      </p:cxnSp>
    </p:spTree>
    <p:extLst>
      <p:ext uri="{BB962C8B-B14F-4D97-AF65-F5344CB8AC3E}">
        <p14:creationId xmlns:p14="http://schemas.microsoft.com/office/powerpoint/2010/main" val="4690670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en-US" dirty="0" err="1"/>
              <a:t>Vereinfachtes</a:t>
            </a:r>
            <a:r>
              <a:rPr lang="en-US" dirty="0"/>
              <a:t> </a:t>
            </a:r>
            <a:r>
              <a:rPr lang="en-US" dirty="0" err="1"/>
              <a:t>Beispiel</a:t>
            </a:r>
            <a:r>
              <a:rPr lang="en-US" dirty="0"/>
              <a:t> </a:t>
            </a:r>
            <a:r>
              <a:rPr lang="en-US" dirty="0" err="1"/>
              <a:t>einer</a:t>
            </a:r>
            <a:r>
              <a:rPr lang="en-US" dirty="0"/>
              <a:t> </a:t>
            </a:r>
            <a:r>
              <a:rPr lang="en-US" dirty="0" err="1"/>
              <a:t>Liquiditätsplanung</a:t>
            </a:r>
            <a:r>
              <a:rPr lang="en-US" dirty="0"/>
              <a:t> (Hotel)</a:t>
            </a:r>
          </a:p>
        </p:txBody>
      </p:sp>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1624125970"/>
              </p:ext>
            </p:extLst>
          </p:nvPr>
        </p:nvGraphicFramePr>
        <p:xfrm>
          <a:off x="389965" y="1720709"/>
          <a:ext cx="11370225" cy="1979405"/>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333425">
                <a:tc>
                  <a:txBody>
                    <a:bodyPr/>
                    <a:lstStyle/>
                    <a:p>
                      <a:pPr marL="0" marR="0" lvl="0" indent="0" algn="l" rtl="0">
                        <a:spcBef>
                          <a:spcPts val="0"/>
                        </a:spcBef>
                        <a:spcAft>
                          <a:spcPts val="0"/>
                        </a:spcAft>
                        <a:buNone/>
                      </a:pPr>
                      <a:r>
                        <a:rPr lang="de-DE" sz="900">
                          <a:solidFill>
                            <a:schemeClr val="bg1"/>
                          </a:solidFill>
                        </a:rPr>
                        <a:t>In Tausend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2</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3</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4</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5</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6</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7</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8</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9</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10</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11</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08375">
                <a:tc>
                  <a:txBody>
                    <a:bodyPr/>
                    <a:lstStyle/>
                    <a:p>
                      <a:pPr marL="0" marR="0" lvl="0" indent="0" algn="l" rtl="0">
                        <a:spcBef>
                          <a:spcPts val="0"/>
                        </a:spcBef>
                        <a:spcAft>
                          <a:spcPts val="0"/>
                        </a:spcAft>
                        <a:buNone/>
                      </a:pPr>
                      <a:r>
                        <a:rPr lang="de-DE" sz="900" dirty="0">
                          <a:solidFill>
                            <a:srgbClr val="595959"/>
                          </a:solidFill>
                        </a:rPr>
                        <a:t>Bargeld und Bargeldäquivalente zu Beginn des Zeitraums</a:t>
                      </a: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100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174</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58</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71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119</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208375">
                <a:tc>
                  <a:txBody>
                    <a:bodyPr/>
                    <a:lstStyle/>
                    <a:p>
                      <a:pPr marL="0" marR="0" lvl="0" indent="0" algn="l" rtl="0">
                        <a:spcBef>
                          <a:spcPts val="0"/>
                        </a:spcBef>
                        <a:spcAft>
                          <a:spcPts val="0"/>
                        </a:spcAft>
                        <a:buNone/>
                      </a:pPr>
                      <a:r>
                        <a:rPr lang="de-DE" sz="900" dirty="0">
                          <a:solidFill>
                            <a:srgbClr val="595959"/>
                          </a:solidFill>
                        </a:rPr>
                        <a:t>Gesamteingänge</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100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90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20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60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30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dirty="0">
                          <a:solidFill>
                            <a:srgbClr val="595A59"/>
                          </a:solidFill>
                        </a:rPr>
                        <a:t>70</a:t>
                      </a:r>
                      <a:endParaRPr dirty="0"/>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dirty="0">
                          <a:solidFill>
                            <a:srgbClr val="595A59"/>
                          </a:solidFill>
                        </a:rPr>
                        <a:t>70</a:t>
                      </a:r>
                      <a:endParaRPr dirty="0"/>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80</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dirty="0">
                          <a:solidFill>
                            <a:srgbClr val="595A59"/>
                          </a:solidFill>
                        </a:rPr>
                        <a:t>100</a:t>
                      </a:r>
                      <a:endParaRPr dirty="0"/>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208375">
                <a:tc>
                  <a:txBody>
                    <a:bodyPr/>
                    <a:lstStyle/>
                    <a:p>
                      <a:pPr marL="0" marR="0" lvl="0" indent="0" algn="l" rtl="0">
                        <a:spcBef>
                          <a:spcPts val="0"/>
                        </a:spcBef>
                        <a:spcAft>
                          <a:spcPts val="0"/>
                        </a:spcAft>
                        <a:buNone/>
                      </a:pPr>
                      <a:r>
                        <a:rPr lang="de-DE" sz="900" dirty="0">
                          <a:solidFill>
                            <a:srgbClr val="595959"/>
                          </a:solidFill>
                        </a:rPr>
                        <a:t>Gesamtausgänge</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67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62</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47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27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27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122</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47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32</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52</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52</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a:solidFill>
                            <a:srgbClr val="595A59"/>
                          </a:solidFill>
                        </a:rPr>
                        <a:t>57</a:t>
                      </a:r>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900" dirty="0">
                          <a:solidFill>
                            <a:srgbClr val="595A59"/>
                          </a:solidFill>
                        </a:rPr>
                        <a:t>67</a:t>
                      </a:r>
                      <a:endParaRPr dirty="0"/>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208375">
                <a:tc>
                  <a:txBody>
                    <a:bodyPr/>
                    <a:lstStyle/>
                    <a:p>
                      <a:pPr marL="0" marR="0" lvl="0" indent="0" algn="l" rtl="0">
                        <a:spcBef>
                          <a:spcPts val="0"/>
                        </a:spcBef>
                        <a:spcAft>
                          <a:spcPts val="0"/>
                        </a:spcAft>
                        <a:buNone/>
                      </a:pPr>
                      <a:r>
                        <a:rPr lang="de-DE" sz="900" dirty="0">
                          <a:solidFill>
                            <a:srgbClr val="595959"/>
                          </a:solidFill>
                        </a:rPr>
                        <a:t>Überschuss/Fehlbetrag</a:t>
                      </a: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174</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58</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71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119</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193</a:t>
                      </a:r>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208375">
                <a:tc>
                  <a:txBody>
                    <a:bodyPr/>
                    <a:lstStyle/>
                    <a:p>
                      <a:pPr marL="0" marR="0" lvl="0" indent="0" algn="l" rtl="0">
                        <a:spcBef>
                          <a:spcPts val="0"/>
                        </a:spcBef>
                        <a:spcAft>
                          <a:spcPts val="0"/>
                        </a:spcAft>
                        <a:buNone/>
                      </a:pPr>
                      <a:r>
                        <a:rPr lang="de-DE" sz="900" dirty="0">
                          <a:solidFill>
                            <a:srgbClr val="595959"/>
                          </a:solidFill>
                        </a:rPr>
                        <a:t>Maßnahmen</a:t>
                      </a:r>
                      <a:endParaRPr sz="900" dirty="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dirty="0">
                          <a:solidFill>
                            <a:srgbClr val="595A59"/>
                          </a:solidFill>
                        </a:rPr>
                        <a:t>0</a:t>
                      </a:r>
                      <a:endParaRPr dirty="0"/>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900">
                          <a:solidFill>
                            <a:srgbClr val="595A59"/>
                          </a:solidFill>
                        </a:rPr>
                        <a:t>0</a:t>
                      </a:r>
                      <a:endParaRPr/>
                    </a:p>
                  </a:txBody>
                  <a:tcPr marL="91450" marR="91450" marT="45725" marB="45725">
                    <a:solidFill>
                      <a:srgbClr val="CCD4D5"/>
                    </a:solidFill>
                  </a:tcPr>
                </a:tc>
                <a:extLst>
                  <a:ext uri="{0D108BD9-81ED-4DB2-BD59-A6C34878D82A}">
                    <a16:rowId xmlns:a16="http://schemas.microsoft.com/office/drawing/2014/main" val="10015"/>
                  </a:ext>
                </a:extLst>
              </a:tr>
              <a:tr h="208375">
                <a:tc>
                  <a:txBody>
                    <a:bodyPr/>
                    <a:lstStyle/>
                    <a:p>
                      <a:pPr marL="0" marR="0" lvl="0" indent="0" algn="l" rtl="0">
                        <a:spcBef>
                          <a:spcPts val="0"/>
                        </a:spcBef>
                        <a:spcAft>
                          <a:spcPts val="0"/>
                        </a:spcAft>
                        <a:buNone/>
                      </a:pPr>
                      <a:r>
                        <a:rPr lang="de-DE" sz="900" dirty="0">
                          <a:solidFill>
                            <a:srgbClr val="595959"/>
                          </a:solidFill>
                        </a:rPr>
                        <a:t>Bargeld und Bargeldäquivalente am Ende des Zeitraums</a:t>
                      </a: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133</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174</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160</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58</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71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101</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119</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a:solidFill>
                            <a:schemeClr val="lt1"/>
                          </a:solidFill>
                        </a:rPr>
                        <a:t>137</a:t>
                      </a:r>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160</a:t>
                      </a:r>
                      <a:endParaRPr dirty="0"/>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dirty="0">
                          <a:solidFill>
                            <a:schemeClr val="lt1"/>
                          </a:solidFill>
                        </a:rPr>
                        <a:t>193</a:t>
                      </a:r>
                      <a:endParaRPr dirty="0"/>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08852" y="1316975"/>
            <a:ext cx="11451338" cy="341632"/>
          </a:xfrm>
          <a:prstGeom prst="rect">
            <a:avLst/>
          </a:prstGeom>
          <a:noFill/>
        </p:spPr>
        <p:txBody>
          <a:bodyPr wrap="square">
            <a:spAutoFit/>
          </a:bodyPr>
          <a:lstStyle/>
          <a:p>
            <a:pPr marL="0" lvl="0" indent="0" algn="l" rtl="0">
              <a:lnSpc>
                <a:spcPct val="90000"/>
              </a:lnSpc>
              <a:spcBef>
                <a:spcPts val="0"/>
              </a:spcBef>
              <a:spcAft>
                <a:spcPts val="0"/>
              </a:spcAft>
              <a:buClr>
                <a:srgbClr val="79527B"/>
              </a:buClr>
              <a:buSzPts val="2000"/>
              <a:buNone/>
            </a:pPr>
            <a:r>
              <a:rPr lang="de-DE" dirty="0">
                <a:solidFill>
                  <a:srgbClr val="595959"/>
                </a:solidFill>
              </a:rPr>
              <a:t>Die Liquidität wird voraussichtlich ausreichen, um die geplanten Renovierungsmaßnahmen umzusetzen.</a:t>
            </a:r>
            <a:endParaRPr lang="en-US" dirty="0">
              <a:solidFill>
                <a:srgbClr val="595959"/>
              </a:solidFill>
            </a:endParaRPr>
          </a:p>
        </p:txBody>
      </p:sp>
      <p:graphicFrame>
        <p:nvGraphicFramePr>
          <p:cNvPr id="2" name="Google Shape;1332;p30">
            <a:extLst>
              <a:ext uri="{FF2B5EF4-FFF2-40B4-BE49-F238E27FC236}">
                <a16:creationId xmlns:a16="http://schemas.microsoft.com/office/drawing/2014/main" id="{829C0A30-6B89-D071-C25B-EAD88C2E0B0E}"/>
              </a:ext>
            </a:extLst>
          </p:cNvPr>
          <p:cNvGraphicFramePr/>
          <p:nvPr>
            <p:extLst>
              <p:ext uri="{D42A27DB-BD31-4B8C-83A1-F6EECF244321}">
                <p14:modId xmlns:p14="http://schemas.microsoft.com/office/powerpoint/2010/main" val="2178144914"/>
              </p:ext>
            </p:extLst>
          </p:nvPr>
        </p:nvGraphicFramePr>
        <p:xfrm>
          <a:off x="2223396" y="3686408"/>
          <a:ext cx="9536793" cy="2451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0326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en-US" dirty="0" err="1"/>
              <a:t>Vereinfachtes</a:t>
            </a:r>
            <a:r>
              <a:rPr lang="en-US" dirty="0"/>
              <a:t> </a:t>
            </a:r>
            <a:r>
              <a:rPr lang="en-US" dirty="0" err="1"/>
              <a:t>Beispiel</a:t>
            </a:r>
            <a:r>
              <a:rPr lang="en-US" dirty="0"/>
              <a:t> </a:t>
            </a:r>
            <a:r>
              <a:rPr lang="en-US" dirty="0" err="1"/>
              <a:t>einer</a:t>
            </a:r>
            <a:r>
              <a:rPr lang="en-US" dirty="0"/>
              <a:t> </a:t>
            </a:r>
            <a:r>
              <a:rPr lang="en-US" dirty="0" err="1"/>
              <a:t>Liquiditätsplanung</a:t>
            </a:r>
            <a:r>
              <a:rPr lang="en-US" dirty="0"/>
              <a:t> (Hotel)</a:t>
            </a:r>
          </a:p>
        </p:txBody>
      </p:sp>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1595416925"/>
              </p:ext>
            </p:extLst>
          </p:nvPr>
        </p:nvGraphicFramePr>
        <p:xfrm>
          <a:off x="389965" y="1720711"/>
          <a:ext cx="11370225" cy="5034230"/>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146821">
                <a:tc>
                  <a:txBody>
                    <a:bodyPr/>
                    <a:lstStyle/>
                    <a:p>
                      <a:pPr marL="0" marR="0" lvl="0" indent="0" algn="l" rtl="0">
                        <a:spcBef>
                          <a:spcPts val="0"/>
                        </a:spcBef>
                        <a:spcAft>
                          <a:spcPts val="0"/>
                        </a:spcAft>
                        <a:buNone/>
                      </a:pPr>
                      <a:r>
                        <a:rPr lang="de-DE" sz="900" dirty="0">
                          <a:solidFill>
                            <a:schemeClr val="bg1"/>
                          </a:solidFill>
                        </a:rPr>
                        <a:t>In Tausend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spcBef>
                          <a:spcPts val="0"/>
                        </a:spcBef>
                        <a:spcAft>
                          <a:spcPts val="0"/>
                        </a:spcAft>
                        <a:buNone/>
                      </a:pPr>
                      <a:r>
                        <a:rPr lang="de-DE" sz="900" dirty="0">
                          <a:solidFill>
                            <a:schemeClr val="bg1"/>
                          </a:solidFill>
                        </a:rPr>
                        <a:t>Monat 1</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2</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3</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4</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5</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6</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7</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8</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9</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10</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11</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34910">
                <a:tc>
                  <a:txBody>
                    <a:bodyPr/>
                    <a:lstStyle/>
                    <a:p>
                      <a:pPr marL="0" marR="0" lvl="0" indent="0" algn="l" rtl="0">
                        <a:spcBef>
                          <a:spcPts val="0"/>
                        </a:spcBef>
                        <a:spcAft>
                          <a:spcPts val="0"/>
                        </a:spcAft>
                        <a:buNone/>
                      </a:pPr>
                      <a:r>
                        <a:rPr lang="de-DE" sz="900" dirty="0">
                          <a:solidFill>
                            <a:srgbClr val="595959"/>
                          </a:solidFill>
                        </a:rPr>
                        <a:t>Bargeld und Bargeldäquivalente zu Beginn des Zeitraums</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b="1" i="0" u="none" strike="noStrike" dirty="0">
                          <a:solidFill>
                            <a:srgbClr val="FFFFFF"/>
                          </a:solidFill>
                          <a:latin typeface="Calibri"/>
                          <a:ea typeface="Calibri"/>
                          <a:cs typeface="Calibri"/>
                          <a:sym typeface="Calibri"/>
                        </a:rPr>
                        <a:t>100</a:t>
                      </a:r>
                      <a:endParaRPr dirty="0"/>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110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1"/>
                  </a:ext>
                </a:extLst>
              </a:tr>
              <a:tr h="234910">
                <a:tc>
                  <a:txBody>
                    <a:bodyPr/>
                    <a:lstStyle/>
                    <a:p>
                      <a:pPr marL="0" marR="0" lvl="0" indent="0" algn="l" rtl="0">
                        <a:spcBef>
                          <a:spcPts val="0"/>
                        </a:spcBef>
                        <a:spcAft>
                          <a:spcPts val="0"/>
                        </a:spcAft>
                        <a:buNone/>
                      </a:pPr>
                      <a:r>
                        <a:rPr lang="de-DE" sz="900" dirty="0">
                          <a:solidFill>
                            <a:srgbClr val="595959"/>
                          </a:solidFill>
                        </a:rPr>
                        <a:t>Mittelzufluss aus laufender Geschäftstätigkeit (inkl. Forderungen)</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02"/>
                  </a:ext>
                </a:extLst>
              </a:tr>
              <a:tr h="178891">
                <a:tc>
                  <a:txBody>
                    <a:bodyPr/>
                    <a:lstStyle/>
                    <a:p>
                      <a:pPr marL="0" marR="0" lvl="0" indent="0" algn="r" rtl="0">
                        <a:spcBef>
                          <a:spcPts val="0"/>
                        </a:spcBef>
                        <a:spcAft>
                          <a:spcPts val="0"/>
                        </a:spcAft>
                        <a:buNone/>
                      </a:pPr>
                      <a:r>
                        <a:rPr lang="de-DE" sz="900" i="1" dirty="0">
                          <a:solidFill>
                            <a:srgbClr val="595959"/>
                          </a:solidFill>
                        </a:rPr>
                        <a:t>Davon bereits gebucht</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dirty="0">
                          <a:solidFill>
                            <a:srgbClr val="000000"/>
                          </a:solidFill>
                          <a:latin typeface="Arial"/>
                          <a:ea typeface="Arial"/>
                          <a:cs typeface="Arial"/>
                          <a:sym typeface="Arial"/>
                        </a:rPr>
                        <a:t> </a:t>
                      </a:r>
                      <a:endParaRPr dirty="0"/>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dirty="0">
                          <a:solidFill>
                            <a:srgbClr val="595A59"/>
                          </a:solidFill>
                          <a:latin typeface="Calibri"/>
                          <a:ea typeface="Calibri"/>
                          <a:cs typeface="Calibri"/>
                          <a:sym typeface="Calibri"/>
                        </a:rPr>
                        <a:t>40</a:t>
                      </a:r>
                      <a:endParaRPr dirty="0"/>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30</a:t>
                      </a:r>
                      <a:endParaRPr/>
                    </a:p>
                  </a:txBody>
                  <a:tcPr marL="4225" marR="4225" marT="4225" marB="0" anchor="ctr">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3"/>
                  </a:ext>
                </a:extLst>
              </a:tr>
              <a:tr h="178891">
                <a:tc>
                  <a:txBody>
                    <a:bodyPr/>
                    <a:lstStyle/>
                    <a:p>
                      <a:pPr marL="0" marR="0" lvl="0" indent="0" algn="r" rtl="0">
                        <a:spcBef>
                          <a:spcPts val="0"/>
                        </a:spcBef>
                        <a:spcAft>
                          <a:spcPts val="0"/>
                        </a:spcAft>
                        <a:buNone/>
                      </a:pPr>
                      <a:r>
                        <a:rPr lang="de-DE" sz="900" i="1" dirty="0">
                          <a:solidFill>
                            <a:srgbClr val="595959"/>
                          </a:solidFill>
                        </a:rPr>
                        <a:t>Davon aus der Planung</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20</a:t>
                      </a:r>
                      <a:endParaRPr/>
                    </a:p>
                  </a:txBody>
                  <a:tcPr marL="4225" marR="4225" marT="4225" marB="0" anchor="ctr">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E7EBEB"/>
                    </a:solidFill>
                  </a:tcPr>
                </a:tc>
                <a:extLst>
                  <a:ext uri="{0D108BD9-81ED-4DB2-BD59-A6C34878D82A}">
                    <a16:rowId xmlns:a16="http://schemas.microsoft.com/office/drawing/2014/main" val="10004"/>
                  </a:ext>
                </a:extLst>
              </a:tr>
              <a:tr h="178891">
                <a:tc>
                  <a:txBody>
                    <a:bodyPr/>
                    <a:lstStyle/>
                    <a:p>
                      <a:pPr marL="0" marR="0" lvl="0" indent="0" algn="l" rtl="0">
                        <a:spcBef>
                          <a:spcPts val="0"/>
                        </a:spcBef>
                        <a:spcAft>
                          <a:spcPts val="0"/>
                        </a:spcAft>
                        <a:buNone/>
                      </a:pPr>
                      <a:r>
                        <a:rPr lang="de-DE" sz="900" dirty="0">
                          <a:solidFill>
                            <a:srgbClr val="595959"/>
                          </a:solidFill>
                        </a:rPr>
                        <a:t>Mittelzuflüsse aus Desinvestitionen</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dirty="0">
                          <a:solidFill>
                            <a:srgbClr val="000000"/>
                          </a:solidFill>
                          <a:latin typeface="Arial"/>
                          <a:ea typeface="Arial"/>
                          <a:cs typeface="Arial"/>
                          <a:sym typeface="Arial"/>
                        </a:rPr>
                        <a:t> </a:t>
                      </a:r>
                      <a:endParaRPr dirty="0"/>
                    </a:p>
                  </a:txBody>
                  <a:tcPr marL="4225" marR="4225" marT="4225" marB="0"/>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tc>
                  <a:txBody>
                    <a:bodyPr/>
                    <a:lstStyle/>
                    <a:p>
                      <a:pPr marL="0" marR="0" lvl="0" indent="0" algn="l" rtl="0">
                        <a:spcBef>
                          <a:spcPts val="0"/>
                        </a:spcBef>
                        <a:spcAft>
                          <a:spcPts val="0"/>
                        </a:spcAft>
                        <a:buNone/>
                      </a:pPr>
                      <a:endParaRPr sz="900">
                        <a:solidFill>
                          <a:srgbClr val="595A59"/>
                        </a:solidFill>
                      </a:endParaRPr>
                    </a:p>
                  </a:txBody>
                  <a:tcPr marL="91450" marR="91450" marT="45725" marB="45725"/>
                </a:tc>
                <a:extLst>
                  <a:ext uri="{0D108BD9-81ED-4DB2-BD59-A6C34878D82A}">
                    <a16:rowId xmlns:a16="http://schemas.microsoft.com/office/drawing/2014/main" val="10005"/>
                  </a:ext>
                </a:extLst>
              </a:tr>
              <a:tr h="178891">
                <a:tc>
                  <a:txBody>
                    <a:bodyPr/>
                    <a:lstStyle/>
                    <a:p>
                      <a:pPr marL="0" marR="0" lvl="0" indent="0" algn="l" rtl="0">
                        <a:spcBef>
                          <a:spcPts val="0"/>
                        </a:spcBef>
                        <a:spcAft>
                          <a:spcPts val="0"/>
                        </a:spcAft>
                        <a:buNone/>
                      </a:pPr>
                      <a:r>
                        <a:rPr lang="de-DE" sz="900" dirty="0">
                          <a:solidFill>
                            <a:srgbClr val="595959"/>
                          </a:solidFill>
                        </a:rPr>
                        <a:t>Zuflüsse aus Finanzerträgen</a:t>
                      </a:r>
                      <a:endParaRPr sz="900" dirty="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dirty="0">
                          <a:solidFill>
                            <a:srgbClr val="000000"/>
                          </a:solidFill>
                          <a:latin typeface="Arial"/>
                          <a:ea typeface="Arial"/>
                          <a:cs typeface="Arial"/>
                          <a:sym typeface="Arial"/>
                        </a:rPr>
                        <a:t> </a:t>
                      </a:r>
                      <a:endParaRPr dirty="0"/>
                    </a:p>
                  </a:txBody>
                  <a:tcPr marL="4225" marR="4225" marT="4225" marB="0">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06"/>
                  </a:ext>
                </a:extLst>
              </a:tr>
              <a:tr h="178891">
                <a:tc>
                  <a:txBody>
                    <a:bodyPr/>
                    <a:lstStyle/>
                    <a:p>
                      <a:pPr marL="0" marR="0" lvl="0" indent="0" algn="l" rtl="0">
                        <a:spcBef>
                          <a:spcPts val="0"/>
                        </a:spcBef>
                        <a:spcAft>
                          <a:spcPts val="0"/>
                        </a:spcAft>
                        <a:buNone/>
                      </a:pPr>
                      <a:r>
                        <a:rPr lang="de-DE" sz="900" dirty="0">
                          <a:solidFill>
                            <a:srgbClr val="595959"/>
                          </a:solidFill>
                        </a:rPr>
                        <a:t>Gesamteingänge</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60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50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50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07"/>
                  </a:ext>
                </a:extLst>
              </a:tr>
              <a:tr h="234910">
                <a:tc>
                  <a:txBody>
                    <a:bodyPr/>
                    <a:lstStyle/>
                    <a:p>
                      <a:pPr marL="0" marR="0" lvl="0" indent="0" algn="l" rtl="0">
                        <a:spcBef>
                          <a:spcPts val="0"/>
                        </a:spcBef>
                        <a:spcAft>
                          <a:spcPts val="0"/>
                        </a:spcAft>
                        <a:buNone/>
                      </a:pPr>
                      <a:r>
                        <a:rPr lang="de-DE" sz="900" dirty="0">
                          <a:solidFill>
                            <a:srgbClr val="595959"/>
                          </a:solidFill>
                          <a:latin typeface="+mn-lt"/>
                          <a:ea typeface="Calibri"/>
                          <a:cs typeface="Calibri"/>
                          <a:sym typeface="Calibri"/>
                        </a:rPr>
                        <a:t>Mittelabflüsse aus der laufenden Geschäftstätigkeit (inkl. Verbindlichkeiten)</a:t>
                      </a:r>
                      <a:endParaRPr sz="900" dirty="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dirty="0">
                          <a:solidFill>
                            <a:srgbClr val="000000"/>
                          </a:solidFill>
                          <a:latin typeface="Arial"/>
                          <a:ea typeface="Arial"/>
                          <a:cs typeface="Arial"/>
                          <a:sym typeface="Arial"/>
                        </a:rPr>
                        <a:t> </a:t>
                      </a:r>
                      <a:endParaRPr dirty="0"/>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CCD4D5"/>
                    </a:solidFill>
                  </a:tcPr>
                </a:tc>
                <a:extLst>
                  <a:ext uri="{0D108BD9-81ED-4DB2-BD59-A6C34878D82A}">
                    <a16:rowId xmlns:a16="http://schemas.microsoft.com/office/drawing/2014/main" val="10008"/>
                  </a:ext>
                </a:extLst>
              </a:tr>
              <a:tr h="178891">
                <a:tc>
                  <a:txBody>
                    <a:bodyPr/>
                    <a:lstStyle/>
                    <a:p>
                      <a:pPr marL="0" marR="0" lvl="0" indent="0" algn="r" rtl="0">
                        <a:spcBef>
                          <a:spcPts val="0"/>
                        </a:spcBef>
                        <a:spcAft>
                          <a:spcPts val="0"/>
                        </a:spcAft>
                        <a:buNone/>
                      </a:pPr>
                      <a:r>
                        <a:rPr lang="de-DE" sz="900" i="1" dirty="0">
                          <a:solidFill>
                            <a:srgbClr val="595959"/>
                          </a:solidFill>
                        </a:rPr>
                        <a:t>Davon bereits gebucht</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dirty="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09"/>
                  </a:ext>
                </a:extLst>
              </a:tr>
              <a:tr h="178891">
                <a:tc>
                  <a:txBody>
                    <a:bodyPr/>
                    <a:lstStyle/>
                    <a:p>
                      <a:pPr marL="0" marR="0" lvl="0" indent="0" algn="r" rtl="0">
                        <a:spcBef>
                          <a:spcPts val="0"/>
                        </a:spcBef>
                        <a:spcAft>
                          <a:spcPts val="0"/>
                        </a:spcAft>
                        <a:buNone/>
                      </a:pPr>
                      <a:r>
                        <a:rPr lang="de-DE" sz="900" i="1" dirty="0">
                          <a:solidFill>
                            <a:srgbClr val="595959"/>
                          </a:solidFill>
                        </a:rPr>
                        <a:t>Davon aus der Planung</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41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FF0000"/>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tc>
                  <a:txBody>
                    <a:bodyPr/>
                    <a:lstStyle/>
                    <a:p>
                      <a:pPr marL="0" marR="0" lvl="0" indent="0" algn="l" rtl="0">
                        <a:spcBef>
                          <a:spcPts val="0"/>
                        </a:spcBef>
                        <a:spcAft>
                          <a:spcPts val="0"/>
                        </a:spcAft>
                        <a:buNone/>
                      </a:pPr>
                      <a:endParaRPr sz="900">
                        <a:solidFill>
                          <a:srgbClr val="595A59"/>
                        </a:solidFill>
                        <a:latin typeface="Calibri"/>
                        <a:ea typeface="Calibri"/>
                        <a:cs typeface="Calibri"/>
                        <a:sym typeface="Calibri"/>
                      </a:endParaRPr>
                    </a:p>
                  </a:txBody>
                  <a:tcPr marL="91450" marR="91450" marT="45725" marB="45725">
                    <a:solidFill>
                      <a:srgbClr val="E7EBEB"/>
                    </a:solidFill>
                  </a:tcPr>
                </a:tc>
                <a:extLst>
                  <a:ext uri="{0D108BD9-81ED-4DB2-BD59-A6C34878D82A}">
                    <a16:rowId xmlns:a16="http://schemas.microsoft.com/office/drawing/2014/main" val="10010"/>
                  </a:ext>
                </a:extLst>
              </a:tr>
              <a:tr h="178891">
                <a:tc>
                  <a:txBody>
                    <a:bodyPr/>
                    <a:lstStyle/>
                    <a:p>
                      <a:pPr marL="0" marR="0" lvl="0" indent="0" algn="l" rtl="0">
                        <a:spcBef>
                          <a:spcPts val="0"/>
                        </a:spcBef>
                        <a:spcAft>
                          <a:spcPts val="0"/>
                        </a:spcAft>
                        <a:buNone/>
                      </a:pPr>
                      <a:r>
                        <a:rPr lang="de-DE" sz="900" dirty="0">
                          <a:solidFill>
                            <a:srgbClr val="595959"/>
                          </a:solidFill>
                        </a:rPr>
                        <a:t>Abflüsse für Investitionen</a:t>
                      </a:r>
                      <a:endParaRPr sz="900" dirty="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1"/>
                  </a:ext>
                </a:extLst>
              </a:tr>
              <a:tr h="234910">
                <a:tc>
                  <a:txBody>
                    <a:bodyPr/>
                    <a:lstStyle/>
                    <a:p>
                      <a:pPr marL="0" marR="0" lvl="0" indent="0" algn="l" rtl="0">
                        <a:spcBef>
                          <a:spcPts val="0"/>
                        </a:spcBef>
                        <a:spcAft>
                          <a:spcPts val="0"/>
                        </a:spcAft>
                        <a:buNone/>
                      </a:pPr>
                      <a:r>
                        <a:rPr lang="de-DE" sz="900" dirty="0">
                          <a:solidFill>
                            <a:srgbClr val="595959"/>
                          </a:solidFill>
                        </a:rPr>
                        <a:t>Abflüsse für Finanztransaktionen</a:t>
                      </a:r>
                      <a:endParaRPr sz="900" dirty="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dirty="0">
                          <a:solidFill>
                            <a:srgbClr val="595A59"/>
                          </a:solidFill>
                          <a:latin typeface="Calibri"/>
                          <a:ea typeface="Calibri"/>
                          <a:cs typeface="Calibri"/>
                          <a:sym typeface="Calibri"/>
                        </a:rPr>
                        <a:t>2</a:t>
                      </a:r>
                      <a:endParaRPr dirty="0"/>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2"/>
                  </a:ext>
                </a:extLst>
              </a:tr>
              <a:tr h="178891">
                <a:tc>
                  <a:txBody>
                    <a:bodyPr/>
                    <a:lstStyle/>
                    <a:p>
                      <a:pPr marL="0" marR="0" lvl="0" indent="0" algn="l" rtl="0">
                        <a:spcBef>
                          <a:spcPts val="0"/>
                        </a:spcBef>
                        <a:spcAft>
                          <a:spcPts val="0"/>
                        </a:spcAft>
                        <a:buNone/>
                      </a:pPr>
                      <a:r>
                        <a:rPr lang="de-DE" sz="900" dirty="0">
                          <a:solidFill>
                            <a:srgbClr val="595959"/>
                          </a:solidFill>
                        </a:rPr>
                        <a:t>Gesamte ausgehende Zahlungen</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53</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47</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47</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chemeClr val="accent5">
                        <a:lumMod val="40000"/>
                        <a:lumOff val="60000"/>
                      </a:schemeClr>
                    </a:solidFill>
                  </a:tcPr>
                </a:tc>
                <a:extLst>
                  <a:ext uri="{0D108BD9-81ED-4DB2-BD59-A6C34878D82A}">
                    <a16:rowId xmlns:a16="http://schemas.microsoft.com/office/drawing/2014/main" val="10013"/>
                  </a:ext>
                </a:extLst>
              </a:tr>
              <a:tr h="178891">
                <a:tc>
                  <a:txBody>
                    <a:bodyPr/>
                    <a:lstStyle/>
                    <a:p>
                      <a:pPr marL="0" marR="0" lvl="0" indent="0" algn="l" rtl="0">
                        <a:spcBef>
                          <a:spcPts val="0"/>
                        </a:spcBef>
                        <a:spcAft>
                          <a:spcPts val="0"/>
                        </a:spcAft>
                        <a:buNone/>
                      </a:pPr>
                      <a:r>
                        <a:rPr lang="de-DE" sz="900" dirty="0">
                          <a:solidFill>
                            <a:srgbClr val="595959"/>
                          </a:solidFill>
                        </a:rPr>
                        <a:t>Überschuss/Fehlbetrag</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 107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161</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174</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4"/>
                  </a:ext>
                </a:extLst>
              </a:tr>
              <a:tr h="178891">
                <a:tc>
                  <a:txBody>
                    <a:bodyPr/>
                    <a:lstStyle/>
                    <a:p>
                      <a:pPr marL="0" marR="0" lvl="0" indent="0" algn="l" rtl="0">
                        <a:spcBef>
                          <a:spcPts val="0"/>
                        </a:spcBef>
                        <a:spcAft>
                          <a:spcPts val="0"/>
                        </a:spcAft>
                        <a:buNone/>
                      </a:pPr>
                      <a:r>
                        <a:rPr lang="de-DE" sz="900" dirty="0">
                          <a:solidFill>
                            <a:srgbClr val="595959"/>
                          </a:solidFill>
                        </a:rPr>
                        <a:t>Maßnahmen</a:t>
                      </a:r>
                      <a:endParaRPr sz="900" dirty="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dirty="0">
                          <a:solidFill>
                            <a:srgbClr val="595A59"/>
                          </a:solidFill>
                          <a:latin typeface="Calibri"/>
                          <a:ea typeface="Calibri"/>
                          <a:cs typeface="Calibri"/>
                          <a:sym typeface="Calibri"/>
                        </a:rPr>
                        <a:t>0</a:t>
                      </a:r>
                      <a:endParaRPr dirty="0"/>
                    </a:p>
                  </a:txBody>
                  <a:tcPr marL="4225" marR="4225" marT="4225" marB="0" anchor="ctr">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a:solidFill>
                          <a:srgbClr val="595A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endParaRPr sz="900" dirty="0">
                        <a:solidFill>
                          <a:srgbClr val="595A59"/>
                        </a:solidFill>
                      </a:endParaRPr>
                    </a:p>
                  </a:txBody>
                  <a:tcPr marL="91450" marR="91450" marT="45725" marB="45725">
                    <a:solidFill>
                      <a:srgbClr val="CCD4D5"/>
                    </a:solidFill>
                  </a:tcPr>
                </a:tc>
                <a:extLst>
                  <a:ext uri="{0D108BD9-81ED-4DB2-BD59-A6C34878D82A}">
                    <a16:rowId xmlns:a16="http://schemas.microsoft.com/office/drawing/2014/main" val="10015"/>
                  </a:ext>
                </a:extLst>
              </a:tr>
              <a:tr h="234910">
                <a:tc>
                  <a:txBody>
                    <a:bodyPr/>
                    <a:lstStyle/>
                    <a:p>
                      <a:pPr marL="0" marR="0" lvl="0" indent="0" algn="l" rtl="0">
                        <a:spcBef>
                          <a:spcPts val="0"/>
                        </a:spcBef>
                        <a:spcAft>
                          <a:spcPts val="0"/>
                        </a:spcAft>
                        <a:buNone/>
                      </a:pPr>
                      <a:r>
                        <a:rPr lang="de-DE" sz="900" dirty="0">
                          <a:solidFill>
                            <a:srgbClr val="595959"/>
                          </a:solidFill>
                        </a:rPr>
                        <a:t>Bargeld und Bargeldäquivalente am Ende des Zeitraums</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dirty="0">
                          <a:solidFill>
                            <a:srgbClr val="FFFFFF"/>
                          </a:solidFill>
                          <a:latin typeface="Calibri"/>
                          <a:ea typeface="Calibri"/>
                          <a:cs typeface="Calibri"/>
                          <a:sym typeface="Calibri"/>
                        </a:rPr>
                        <a:t>110</a:t>
                      </a:r>
                      <a:endParaRPr dirty="0"/>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dirty="0">
                          <a:solidFill>
                            <a:srgbClr val="FFFFFF"/>
                          </a:solidFill>
                          <a:latin typeface="Calibri"/>
                          <a:ea typeface="Calibri"/>
                          <a:cs typeface="Calibri"/>
                          <a:sym typeface="Calibri"/>
                        </a:rPr>
                        <a:t>113</a:t>
                      </a:r>
                      <a:endParaRPr dirty="0"/>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a:solidFill>
                          <a:schemeClr val="lt1"/>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endParaRPr sz="900" dirty="0">
                        <a:solidFill>
                          <a:schemeClr val="lt1"/>
                        </a:solidFill>
                      </a:endParaRPr>
                    </a:p>
                  </a:txBody>
                  <a:tcPr marL="91450" marR="91450" marT="45725" marB="45725">
                    <a:solidFill>
                      <a:schemeClr val="accent5">
                        <a:lumMod val="75000"/>
                      </a:schemeClr>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08852" y="1316975"/>
            <a:ext cx="11451338" cy="341632"/>
          </a:xfrm>
          <a:prstGeom prst="rect">
            <a:avLst/>
          </a:prstGeom>
          <a:noFill/>
        </p:spPr>
        <p:txBody>
          <a:bodyPr wrap="square">
            <a:spAutoFit/>
          </a:bodyPr>
          <a:lstStyle/>
          <a:p>
            <a:pPr marL="0" lvl="0" indent="0" algn="l" rtl="0">
              <a:lnSpc>
                <a:spcPct val="90000"/>
              </a:lnSpc>
              <a:spcBef>
                <a:spcPts val="0"/>
              </a:spcBef>
              <a:spcAft>
                <a:spcPts val="0"/>
              </a:spcAft>
              <a:buClr>
                <a:srgbClr val="79527B"/>
              </a:buClr>
              <a:buSzPts val="2000"/>
              <a:buNone/>
            </a:pPr>
            <a:r>
              <a:rPr lang="de-DE" dirty="0">
                <a:solidFill>
                  <a:srgbClr val="595959"/>
                </a:solidFill>
              </a:rPr>
              <a:t>Nach drei Monaten wird die Planung aktualisiert. Die tatsächlichen Werte sind deutlich schlechter als geplant.</a:t>
            </a:r>
            <a:endParaRPr lang="en-US" dirty="0">
              <a:solidFill>
                <a:srgbClr val="595959"/>
              </a:solidFill>
            </a:endParaRPr>
          </a:p>
        </p:txBody>
      </p:sp>
      <p:sp>
        <p:nvSpPr>
          <p:cNvPr id="2" name="Google Shape;1341;p31">
            <a:extLst>
              <a:ext uri="{FF2B5EF4-FFF2-40B4-BE49-F238E27FC236}">
                <a16:creationId xmlns:a16="http://schemas.microsoft.com/office/drawing/2014/main" id="{CA8444A0-6E87-8CB7-92CF-27B5AE2B6DC4}"/>
              </a:ext>
            </a:extLst>
          </p:cNvPr>
          <p:cNvSpPr/>
          <p:nvPr/>
        </p:nvSpPr>
        <p:spPr>
          <a:xfrm>
            <a:off x="3232184" y="2552496"/>
            <a:ext cx="2156420" cy="832495"/>
          </a:xfrm>
          <a:prstGeom prst="ellipse">
            <a:avLst/>
          </a:prstGeom>
          <a:noFill/>
          <a:ln w="28575"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 name="Google Shape;1342;p31">
            <a:extLst>
              <a:ext uri="{FF2B5EF4-FFF2-40B4-BE49-F238E27FC236}">
                <a16:creationId xmlns:a16="http://schemas.microsoft.com/office/drawing/2014/main" id="{160F81B7-2BCC-02F5-C9B0-B543176C5890}"/>
              </a:ext>
            </a:extLst>
          </p:cNvPr>
          <p:cNvSpPr/>
          <p:nvPr/>
        </p:nvSpPr>
        <p:spPr>
          <a:xfrm>
            <a:off x="5613536" y="2552496"/>
            <a:ext cx="6307893" cy="2896068"/>
          </a:xfrm>
          <a:prstGeom prst="rect">
            <a:avLst/>
          </a:prstGeom>
          <a:solidFill>
            <a:schemeClr val="accent3">
              <a:lumMod val="40000"/>
              <a:lumOff val="60000"/>
              <a:alpha val="72156"/>
            </a:schemeClr>
          </a:solidFill>
          <a:ln w="12700"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t" anchorCtr="0">
            <a:noAutofit/>
          </a:bodyPr>
          <a:lstStyle/>
          <a:p>
            <a:r>
              <a:rPr lang="de-DE" sz="2400" dirty="0">
                <a:solidFill>
                  <a:srgbClr val="595A59"/>
                </a:solidFill>
                <a:latin typeface="Calibri"/>
                <a:cs typeface="Calibri"/>
                <a:sym typeface="Calibri"/>
              </a:rPr>
              <a:t>Vergleich Plan/Ist:</a:t>
            </a:r>
          </a:p>
          <a:p>
            <a:pPr marL="342900" indent="-342900">
              <a:buFont typeface="Arial" panose="020B0604020202020204" pitchFamily="34" charset="0"/>
              <a:buChar char="•"/>
            </a:pPr>
            <a:r>
              <a:rPr lang="de-DE" sz="1600" dirty="0">
                <a:solidFill>
                  <a:srgbClr val="595A59"/>
                </a:solidFill>
                <a:latin typeface="Calibri"/>
                <a:cs typeface="Calibri"/>
                <a:sym typeface="Calibri"/>
              </a:rPr>
              <a:t>Es ist zu erkennen, dass die IST-Werte des Umsatzes deutlich niedriger sind als ursprünglich geplant.</a:t>
            </a:r>
          </a:p>
          <a:p>
            <a:pPr marL="342900" indent="-342900">
              <a:buFont typeface="Arial" panose="020B0604020202020204" pitchFamily="34" charset="0"/>
              <a:buChar char="•"/>
            </a:pPr>
            <a:r>
              <a:rPr lang="de-DE" sz="1600" dirty="0">
                <a:solidFill>
                  <a:srgbClr val="595A59"/>
                </a:solidFill>
                <a:latin typeface="Calibri"/>
                <a:cs typeface="Calibri"/>
                <a:sym typeface="Calibri"/>
              </a:rPr>
              <a:t>Auch die variablen Kosten sind höher als im Vorjahr. Sie betragen nun 60 % des tatsächlichen Umsatzes.</a:t>
            </a:r>
            <a:endParaRPr sz="1200" b="1" dirty="0">
              <a:solidFill>
                <a:srgbClr val="595A59"/>
              </a:solidFill>
              <a:latin typeface="Calibri"/>
              <a:cs typeface="Calibri"/>
              <a:sym typeface="Calibri"/>
            </a:endParaRPr>
          </a:p>
        </p:txBody>
      </p:sp>
      <p:sp>
        <p:nvSpPr>
          <p:cNvPr id="6" name="Google Shape;1343;p31">
            <a:extLst>
              <a:ext uri="{FF2B5EF4-FFF2-40B4-BE49-F238E27FC236}">
                <a16:creationId xmlns:a16="http://schemas.microsoft.com/office/drawing/2014/main" id="{58A78111-86AA-A8F8-6A21-5E18965044CC}"/>
              </a:ext>
            </a:extLst>
          </p:cNvPr>
          <p:cNvSpPr/>
          <p:nvPr/>
        </p:nvSpPr>
        <p:spPr>
          <a:xfrm>
            <a:off x="3295876" y="4407199"/>
            <a:ext cx="2156420" cy="832495"/>
          </a:xfrm>
          <a:prstGeom prst="ellipse">
            <a:avLst/>
          </a:prstGeom>
          <a:noFill/>
          <a:ln w="28575"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7058364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en-US" dirty="0" err="1"/>
              <a:t>Vereinfachtes</a:t>
            </a:r>
            <a:r>
              <a:rPr lang="en-US" dirty="0"/>
              <a:t> </a:t>
            </a:r>
            <a:r>
              <a:rPr lang="en-US" dirty="0" err="1"/>
              <a:t>Beispiel</a:t>
            </a:r>
            <a:r>
              <a:rPr lang="en-US" dirty="0"/>
              <a:t> </a:t>
            </a:r>
            <a:r>
              <a:rPr lang="en-US" dirty="0" err="1"/>
              <a:t>einer</a:t>
            </a:r>
            <a:r>
              <a:rPr lang="en-US" dirty="0"/>
              <a:t> </a:t>
            </a:r>
            <a:r>
              <a:rPr lang="en-US" dirty="0" err="1"/>
              <a:t>Liquiditätsplanung</a:t>
            </a:r>
            <a:r>
              <a:rPr lang="en-US" dirty="0"/>
              <a:t> (Hotel)</a:t>
            </a:r>
          </a:p>
        </p:txBody>
      </p:sp>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1409729871"/>
              </p:ext>
            </p:extLst>
          </p:nvPr>
        </p:nvGraphicFramePr>
        <p:xfrm>
          <a:off x="389965" y="1720711"/>
          <a:ext cx="11370225" cy="5034230"/>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146821">
                <a:tc>
                  <a:txBody>
                    <a:bodyPr/>
                    <a:lstStyle/>
                    <a:p>
                      <a:pPr marL="0" marR="0" lvl="0" indent="0" algn="l" rtl="0">
                        <a:spcBef>
                          <a:spcPts val="0"/>
                        </a:spcBef>
                        <a:spcAft>
                          <a:spcPts val="0"/>
                        </a:spcAft>
                        <a:buNone/>
                      </a:pPr>
                      <a:r>
                        <a:rPr lang="de-DE" sz="900" dirty="0">
                          <a:solidFill>
                            <a:schemeClr val="bg1"/>
                          </a:solidFill>
                        </a:rPr>
                        <a:t>In Tausend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spcBef>
                          <a:spcPts val="0"/>
                        </a:spcBef>
                        <a:spcAft>
                          <a:spcPts val="0"/>
                        </a:spcAft>
                        <a:buNone/>
                      </a:pPr>
                      <a:r>
                        <a:rPr lang="de-DE" sz="900" dirty="0">
                          <a:solidFill>
                            <a:schemeClr val="bg1"/>
                          </a:solidFill>
                        </a:rPr>
                        <a:t>Monat 1</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2</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3</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4</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5</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6</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7</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8</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9</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10</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11</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34910">
                <a:tc>
                  <a:txBody>
                    <a:bodyPr/>
                    <a:lstStyle/>
                    <a:p>
                      <a:pPr marL="0" marR="0" lvl="0" indent="0" algn="l" rtl="0">
                        <a:spcBef>
                          <a:spcPts val="0"/>
                        </a:spcBef>
                        <a:spcAft>
                          <a:spcPts val="0"/>
                        </a:spcAft>
                        <a:buNone/>
                      </a:pPr>
                      <a:r>
                        <a:rPr lang="de-DE" sz="900" dirty="0">
                          <a:solidFill>
                            <a:srgbClr val="595959"/>
                          </a:solidFill>
                        </a:rPr>
                        <a:t>Bargeld und Bargeldäquivalente zu Beginn des Zeitraums</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b="1" i="0" u="none" strike="noStrike" dirty="0">
                          <a:solidFill>
                            <a:srgbClr val="FFFFFF"/>
                          </a:solidFill>
                          <a:latin typeface="Calibri"/>
                          <a:ea typeface="Calibri"/>
                          <a:cs typeface="Calibri"/>
                          <a:sym typeface="Calibri"/>
                        </a:rPr>
                        <a:t>100</a:t>
                      </a:r>
                      <a:endParaRPr dirty="0"/>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110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dirty="0">
                          <a:solidFill>
                            <a:srgbClr val="FFFFFF"/>
                          </a:solidFill>
                          <a:latin typeface="Calibri"/>
                          <a:ea typeface="Calibri"/>
                          <a:cs typeface="Calibri"/>
                          <a:sym typeface="Calibri"/>
                        </a:rPr>
                        <a:t>113</a:t>
                      </a:r>
                      <a:endParaRPr dirty="0"/>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dirty="0">
                          <a:solidFill>
                            <a:srgbClr val="FFFFFF"/>
                          </a:solidFill>
                          <a:latin typeface="Calibri"/>
                          <a:ea typeface="Calibri"/>
                          <a:cs typeface="Calibri"/>
                          <a:sym typeface="Calibri"/>
                        </a:rPr>
                        <a:t>87</a:t>
                      </a:r>
                      <a:endParaRPr dirty="0"/>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-16</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dirty="0">
                          <a:solidFill>
                            <a:srgbClr val="FFFFFF"/>
                          </a:solidFill>
                          <a:latin typeface="Calibri"/>
                          <a:ea typeface="Calibri"/>
                          <a:cs typeface="Calibri"/>
                          <a:sym typeface="Calibri"/>
                        </a:rPr>
                        <a:t>-17</a:t>
                      </a:r>
                      <a:endParaRPr dirty="0"/>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dirty="0">
                          <a:solidFill>
                            <a:srgbClr val="FFFFFF"/>
                          </a:solidFill>
                          <a:latin typeface="Calibri"/>
                          <a:ea typeface="Calibri"/>
                          <a:cs typeface="Calibri"/>
                          <a:sym typeface="Calibri"/>
                        </a:rPr>
                        <a:t>-26</a:t>
                      </a:r>
                      <a:endParaRPr dirty="0"/>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dirty="0">
                          <a:solidFill>
                            <a:srgbClr val="FFFFFF"/>
                          </a:solidFill>
                          <a:latin typeface="Calibri"/>
                          <a:ea typeface="Calibri"/>
                          <a:cs typeface="Calibri"/>
                          <a:sym typeface="Calibri"/>
                        </a:rPr>
                        <a:t>-27</a:t>
                      </a:r>
                      <a:endParaRPr dirty="0"/>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dirty="0">
                          <a:solidFill>
                            <a:srgbClr val="FFFFFF"/>
                          </a:solidFill>
                          <a:latin typeface="Calibri"/>
                          <a:ea typeface="Calibri"/>
                          <a:cs typeface="Calibri"/>
                          <a:sym typeface="Calibri"/>
                        </a:rPr>
                        <a:t>-28</a:t>
                      </a:r>
                      <a:endParaRPr dirty="0"/>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-25</a:t>
                      </a:r>
                      <a:endParaRPr/>
                    </a:p>
                  </a:txBody>
                  <a:tcPr marL="4225" marR="4225" marT="4225" marB="0" anchor="ctr">
                    <a:solidFill>
                      <a:schemeClr val="accent5">
                        <a:lumMod val="75000"/>
                      </a:schemeClr>
                    </a:solidFill>
                  </a:tcPr>
                </a:tc>
                <a:extLst>
                  <a:ext uri="{0D108BD9-81ED-4DB2-BD59-A6C34878D82A}">
                    <a16:rowId xmlns:a16="http://schemas.microsoft.com/office/drawing/2014/main" val="10001"/>
                  </a:ext>
                </a:extLst>
              </a:tr>
              <a:tr h="234910">
                <a:tc>
                  <a:txBody>
                    <a:bodyPr/>
                    <a:lstStyle/>
                    <a:p>
                      <a:pPr marL="0" marR="0" lvl="0" indent="0" algn="l" rtl="0">
                        <a:spcBef>
                          <a:spcPts val="0"/>
                        </a:spcBef>
                        <a:spcAft>
                          <a:spcPts val="0"/>
                        </a:spcAft>
                        <a:buNone/>
                      </a:pPr>
                      <a:r>
                        <a:rPr lang="de-DE" sz="900" dirty="0">
                          <a:solidFill>
                            <a:srgbClr val="595959"/>
                          </a:solidFill>
                        </a:rPr>
                        <a:t>Mittelzufluss aus laufender Geschäftstätigkeit (inkl. Forderungen)</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dirty="0">
                          <a:solidFill>
                            <a:srgbClr val="000000"/>
                          </a:solidFill>
                          <a:latin typeface="Arial"/>
                          <a:ea typeface="Arial"/>
                          <a:cs typeface="Arial"/>
                          <a:sym typeface="Arial"/>
                        </a:rPr>
                        <a:t> </a:t>
                      </a:r>
                      <a:endParaRPr dirty="0"/>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extLst>
                  <a:ext uri="{0D108BD9-81ED-4DB2-BD59-A6C34878D82A}">
                    <a16:rowId xmlns:a16="http://schemas.microsoft.com/office/drawing/2014/main" val="10002"/>
                  </a:ext>
                </a:extLst>
              </a:tr>
              <a:tr h="178891">
                <a:tc>
                  <a:txBody>
                    <a:bodyPr/>
                    <a:lstStyle/>
                    <a:p>
                      <a:pPr marL="0" marR="0" lvl="0" indent="0" algn="r" rtl="0">
                        <a:spcBef>
                          <a:spcPts val="0"/>
                        </a:spcBef>
                        <a:spcAft>
                          <a:spcPts val="0"/>
                        </a:spcAft>
                        <a:buNone/>
                      </a:pPr>
                      <a:r>
                        <a:rPr lang="de-DE" sz="900" i="1" dirty="0">
                          <a:solidFill>
                            <a:srgbClr val="595959"/>
                          </a:solidFill>
                        </a:rPr>
                        <a:t>Davon bereits gebucht</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extLst>
                  <a:ext uri="{0D108BD9-81ED-4DB2-BD59-A6C34878D82A}">
                    <a16:rowId xmlns:a16="http://schemas.microsoft.com/office/drawing/2014/main" val="10003"/>
                  </a:ext>
                </a:extLst>
              </a:tr>
              <a:tr h="178891">
                <a:tc>
                  <a:txBody>
                    <a:bodyPr/>
                    <a:lstStyle/>
                    <a:p>
                      <a:pPr marL="0" marR="0" lvl="0" indent="0" algn="r" rtl="0">
                        <a:spcBef>
                          <a:spcPts val="0"/>
                        </a:spcBef>
                        <a:spcAft>
                          <a:spcPts val="0"/>
                        </a:spcAft>
                        <a:buNone/>
                      </a:pPr>
                      <a:r>
                        <a:rPr lang="de-DE" sz="900" i="1" dirty="0">
                          <a:solidFill>
                            <a:srgbClr val="595959"/>
                          </a:solidFill>
                        </a:rPr>
                        <a:t>Davon aus der Planung</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70</a:t>
                      </a:r>
                      <a:endParaRPr/>
                    </a:p>
                  </a:txBody>
                  <a:tcPr marL="4225" marR="4225" marT="4225" marB="0" anchor="ctr">
                    <a:solidFill>
                      <a:srgbClr val="E7EBEB"/>
                    </a:solidFill>
                  </a:tcPr>
                </a:tc>
                <a:extLst>
                  <a:ext uri="{0D108BD9-81ED-4DB2-BD59-A6C34878D82A}">
                    <a16:rowId xmlns:a16="http://schemas.microsoft.com/office/drawing/2014/main" val="10004"/>
                  </a:ext>
                </a:extLst>
              </a:tr>
              <a:tr h="178891">
                <a:tc>
                  <a:txBody>
                    <a:bodyPr/>
                    <a:lstStyle/>
                    <a:p>
                      <a:pPr marL="0" marR="0" lvl="0" indent="0" algn="l" rtl="0">
                        <a:spcBef>
                          <a:spcPts val="0"/>
                        </a:spcBef>
                        <a:spcAft>
                          <a:spcPts val="0"/>
                        </a:spcAft>
                        <a:buNone/>
                      </a:pPr>
                      <a:r>
                        <a:rPr lang="de-DE" sz="900" dirty="0">
                          <a:solidFill>
                            <a:srgbClr val="595959"/>
                          </a:solidFill>
                        </a:rPr>
                        <a:t>Mittelzuflüsse aus Desinvestitionen</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extLst>
                  <a:ext uri="{0D108BD9-81ED-4DB2-BD59-A6C34878D82A}">
                    <a16:rowId xmlns:a16="http://schemas.microsoft.com/office/drawing/2014/main" val="10005"/>
                  </a:ext>
                </a:extLst>
              </a:tr>
              <a:tr h="178891">
                <a:tc>
                  <a:txBody>
                    <a:bodyPr/>
                    <a:lstStyle/>
                    <a:p>
                      <a:pPr marL="0" marR="0" lvl="0" indent="0" algn="l" rtl="0">
                        <a:spcBef>
                          <a:spcPts val="0"/>
                        </a:spcBef>
                        <a:spcAft>
                          <a:spcPts val="0"/>
                        </a:spcAft>
                        <a:buNone/>
                      </a:pPr>
                      <a:r>
                        <a:rPr lang="de-DE" sz="900" dirty="0">
                          <a:solidFill>
                            <a:srgbClr val="595959"/>
                          </a:solidFill>
                        </a:rPr>
                        <a:t>Zuflüsse aus Finanzerträgen</a:t>
                      </a:r>
                      <a:endParaRPr sz="900" dirty="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extLst>
                  <a:ext uri="{0D108BD9-81ED-4DB2-BD59-A6C34878D82A}">
                    <a16:rowId xmlns:a16="http://schemas.microsoft.com/office/drawing/2014/main" val="10006"/>
                  </a:ext>
                </a:extLst>
              </a:tr>
              <a:tr h="178891">
                <a:tc>
                  <a:txBody>
                    <a:bodyPr/>
                    <a:lstStyle/>
                    <a:p>
                      <a:pPr marL="0" marR="0" lvl="0" indent="0" algn="l" rtl="0">
                        <a:spcBef>
                          <a:spcPts val="0"/>
                        </a:spcBef>
                        <a:spcAft>
                          <a:spcPts val="0"/>
                        </a:spcAft>
                        <a:buNone/>
                      </a:pPr>
                      <a:r>
                        <a:rPr lang="de-DE" sz="900" dirty="0">
                          <a:solidFill>
                            <a:srgbClr val="595959"/>
                          </a:solidFill>
                        </a:rPr>
                        <a:t>Gesamteingänge</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60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dirty="0">
                          <a:solidFill>
                            <a:srgbClr val="595A59"/>
                          </a:solidFill>
                          <a:latin typeface="Calibri"/>
                          <a:ea typeface="Calibri"/>
                          <a:cs typeface="Calibri"/>
                          <a:sym typeface="Calibri"/>
                        </a:rPr>
                        <a:t>10</a:t>
                      </a:r>
                      <a:endParaRPr dirty="0"/>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70</a:t>
                      </a:r>
                      <a:endParaRPr/>
                    </a:p>
                  </a:txBody>
                  <a:tcPr marL="4225" marR="4225" marT="4225" marB="0" anchor="ctr">
                    <a:solidFill>
                      <a:schemeClr val="accent5">
                        <a:lumMod val="40000"/>
                        <a:lumOff val="60000"/>
                      </a:schemeClr>
                    </a:solidFill>
                  </a:tcPr>
                </a:tc>
                <a:extLst>
                  <a:ext uri="{0D108BD9-81ED-4DB2-BD59-A6C34878D82A}">
                    <a16:rowId xmlns:a16="http://schemas.microsoft.com/office/drawing/2014/main" val="10007"/>
                  </a:ext>
                </a:extLst>
              </a:tr>
              <a:tr h="234910">
                <a:tc>
                  <a:txBody>
                    <a:bodyPr/>
                    <a:lstStyle/>
                    <a:p>
                      <a:pPr marL="0" marR="0" lvl="0" indent="0" algn="l" rtl="0">
                        <a:spcBef>
                          <a:spcPts val="0"/>
                        </a:spcBef>
                        <a:spcAft>
                          <a:spcPts val="0"/>
                        </a:spcAft>
                        <a:buNone/>
                      </a:pPr>
                      <a:r>
                        <a:rPr lang="de-DE" sz="900" dirty="0">
                          <a:solidFill>
                            <a:srgbClr val="595959"/>
                          </a:solidFill>
                          <a:latin typeface="+mn-lt"/>
                          <a:ea typeface="Calibri"/>
                          <a:cs typeface="Calibri"/>
                          <a:sym typeface="Calibri"/>
                        </a:rPr>
                        <a:t>Mittelabflüsse aus der laufenden Geschäftstätigkeit (inkl. Verbindlichkeiten)</a:t>
                      </a:r>
                      <a:endParaRPr sz="900" dirty="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extLst>
                  <a:ext uri="{0D108BD9-81ED-4DB2-BD59-A6C34878D82A}">
                    <a16:rowId xmlns:a16="http://schemas.microsoft.com/office/drawing/2014/main" val="10008"/>
                  </a:ext>
                </a:extLst>
              </a:tr>
              <a:tr h="178891">
                <a:tc>
                  <a:txBody>
                    <a:bodyPr/>
                    <a:lstStyle/>
                    <a:p>
                      <a:pPr marL="0" marR="0" lvl="0" indent="0" algn="r" rtl="0">
                        <a:spcBef>
                          <a:spcPts val="0"/>
                        </a:spcBef>
                        <a:spcAft>
                          <a:spcPts val="0"/>
                        </a:spcAft>
                        <a:buNone/>
                      </a:pPr>
                      <a:r>
                        <a:rPr lang="de-DE" sz="900" i="1" dirty="0">
                          <a:solidFill>
                            <a:srgbClr val="595959"/>
                          </a:solidFill>
                        </a:rPr>
                        <a:t>Davon bereits gebucht</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extLst>
                  <a:ext uri="{0D108BD9-81ED-4DB2-BD59-A6C34878D82A}">
                    <a16:rowId xmlns:a16="http://schemas.microsoft.com/office/drawing/2014/main" val="10009"/>
                  </a:ext>
                </a:extLst>
              </a:tr>
              <a:tr h="178891">
                <a:tc>
                  <a:txBody>
                    <a:bodyPr/>
                    <a:lstStyle/>
                    <a:p>
                      <a:pPr marL="0" marR="0" lvl="0" indent="0" algn="r" rtl="0">
                        <a:spcBef>
                          <a:spcPts val="0"/>
                        </a:spcBef>
                        <a:spcAft>
                          <a:spcPts val="0"/>
                        </a:spcAft>
                        <a:buNone/>
                      </a:pPr>
                      <a:r>
                        <a:rPr lang="de-DE" sz="900" i="1" dirty="0">
                          <a:solidFill>
                            <a:srgbClr val="595959"/>
                          </a:solidFill>
                        </a:rPr>
                        <a:t>Davon aus der Planung</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39</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27</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39</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39</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57</a:t>
                      </a:r>
                      <a:endParaRPr/>
                    </a:p>
                  </a:txBody>
                  <a:tcPr marL="4225" marR="4225" marT="4225" marB="0" anchor="ctr">
                    <a:solidFill>
                      <a:srgbClr val="E7EBEB"/>
                    </a:solidFill>
                  </a:tcPr>
                </a:tc>
                <a:extLst>
                  <a:ext uri="{0D108BD9-81ED-4DB2-BD59-A6C34878D82A}">
                    <a16:rowId xmlns:a16="http://schemas.microsoft.com/office/drawing/2014/main" val="10010"/>
                  </a:ext>
                </a:extLst>
              </a:tr>
              <a:tr h="178891">
                <a:tc>
                  <a:txBody>
                    <a:bodyPr/>
                    <a:lstStyle/>
                    <a:p>
                      <a:pPr marL="0" marR="0" lvl="0" indent="0" algn="l" rtl="0">
                        <a:spcBef>
                          <a:spcPts val="0"/>
                        </a:spcBef>
                        <a:spcAft>
                          <a:spcPts val="0"/>
                        </a:spcAft>
                        <a:buNone/>
                      </a:pPr>
                      <a:r>
                        <a:rPr lang="de-DE" sz="900" dirty="0">
                          <a:solidFill>
                            <a:srgbClr val="595959"/>
                          </a:solidFill>
                        </a:rPr>
                        <a:t>Abflüsse für Investitionen</a:t>
                      </a:r>
                      <a:endParaRPr sz="900" dirty="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dirty="0">
                          <a:solidFill>
                            <a:srgbClr val="595A59"/>
                          </a:solidFill>
                          <a:latin typeface="Arial"/>
                          <a:ea typeface="Arial"/>
                          <a:cs typeface="Arial"/>
                          <a:sym typeface="Arial"/>
                        </a:rPr>
                        <a:t> </a:t>
                      </a:r>
                      <a:endParaRPr dirty="0"/>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extLst>
                  <a:ext uri="{0D108BD9-81ED-4DB2-BD59-A6C34878D82A}">
                    <a16:rowId xmlns:a16="http://schemas.microsoft.com/office/drawing/2014/main" val="10011"/>
                  </a:ext>
                </a:extLst>
              </a:tr>
              <a:tr h="234910">
                <a:tc>
                  <a:txBody>
                    <a:bodyPr/>
                    <a:lstStyle/>
                    <a:p>
                      <a:pPr marL="0" marR="0" lvl="0" indent="0" algn="l" rtl="0">
                        <a:spcBef>
                          <a:spcPts val="0"/>
                        </a:spcBef>
                        <a:spcAft>
                          <a:spcPts val="0"/>
                        </a:spcAft>
                        <a:buNone/>
                      </a:pPr>
                      <a:r>
                        <a:rPr lang="de-DE" sz="900" dirty="0">
                          <a:solidFill>
                            <a:srgbClr val="595959"/>
                          </a:solidFill>
                        </a:rPr>
                        <a:t>Abflüsse für Finanztransaktionen</a:t>
                      </a:r>
                      <a:endParaRPr sz="900" dirty="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extLst>
                  <a:ext uri="{0D108BD9-81ED-4DB2-BD59-A6C34878D82A}">
                    <a16:rowId xmlns:a16="http://schemas.microsoft.com/office/drawing/2014/main" val="10012"/>
                  </a:ext>
                </a:extLst>
              </a:tr>
              <a:tr h="178891">
                <a:tc>
                  <a:txBody>
                    <a:bodyPr/>
                    <a:lstStyle/>
                    <a:p>
                      <a:pPr marL="0" marR="0" lvl="0" indent="0" algn="l" rtl="0">
                        <a:spcBef>
                          <a:spcPts val="0"/>
                        </a:spcBef>
                        <a:spcAft>
                          <a:spcPts val="0"/>
                        </a:spcAft>
                        <a:buNone/>
                      </a:pPr>
                      <a:r>
                        <a:rPr lang="de-DE" sz="900" dirty="0">
                          <a:solidFill>
                            <a:srgbClr val="595959"/>
                          </a:solidFill>
                        </a:rPr>
                        <a:t>Gesamte ausgehende Zahlungen</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53</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47</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47</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23</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23</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123</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41</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29</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41</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41</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47</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59</a:t>
                      </a:r>
                      <a:endParaRPr/>
                    </a:p>
                  </a:txBody>
                  <a:tcPr marL="4225" marR="4225" marT="4225" marB="0" anchor="ctr">
                    <a:solidFill>
                      <a:schemeClr val="accent5">
                        <a:lumMod val="40000"/>
                        <a:lumOff val="60000"/>
                      </a:schemeClr>
                    </a:solidFill>
                  </a:tcPr>
                </a:tc>
                <a:extLst>
                  <a:ext uri="{0D108BD9-81ED-4DB2-BD59-A6C34878D82A}">
                    <a16:rowId xmlns:a16="http://schemas.microsoft.com/office/drawing/2014/main" val="10013"/>
                  </a:ext>
                </a:extLst>
              </a:tr>
              <a:tr h="178891">
                <a:tc>
                  <a:txBody>
                    <a:bodyPr/>
                    <a:lstStyle/>
                    <a:p>
                      <a:pPr marL="0" marR="0" lvl="0" indent="0" algn="l" rtl="0">
                        <a:spcBef>
                          <a:spcPts val="0"/>
                        </a:spcBef>
                        <a:spcAft>
                          <a:spcPts val="0"/>
                        </a:spcAft>
                        <a:buNone/>
                      </a:pPr>
                      <a:r>
                        <a:rPr lang="de-DE" sz="900" dirty="0">
                          <a:solidFill>
                            <a:srgbClr val="595959"/>
                          </a:solidFill>
                        </a:rPr>
                        <a:t>Überschuss/Fehlbetrag</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113</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87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-16</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-26</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-27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-28</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-25</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-14</a:t>
                      </a:r>
                      <a:endParaRPr/>
                    </a:p>
                  </a:txBody>
                  <a:tcPr marL="4225" marR="4225" marT="4225" marB="0" anchor="ctr">
                    <a:solidFill>
                      <a:schemeClr val="accent5">
                        <a:lumMod val="75000"/>
                      </a:schemeClr>
                    </a:solidFill>
                  </a:tcPr>
                </a:tc>
                <a:extLst>
                  <a:ext uri="{0D108BD9-81ED-4DB2-BD59-A6C34878D82A}">
                    <a16:rowId xmlns:a16="http://schemas.microsoft.com/office/drawing/2014/main" val="10014"/>
                  </a:ext>
                </a:extLst>
              </a:tr>
              <a:tr h="178891">
                <a:tc>
                  <a:txBody>
                    <a:bodyPr/>
                    <a:lstStyle/>
                    <a:p>
                      <a:pPr marL="0" marR="0" lvl="0" indent="0" algn="l" rtl="0">
                        <a:spcBef>
                          <a:spcPts val="0"/>
                        </a:spcBef>
                        <a:spcAft>
                          <a:spcPts val="0"/>
                        </a:spcAft>
                        <a:buNone/>
                      </a:pPr>
                      <a:r>
                        <a:rPr lang="de-DE" sz="900" dirty="0">
                          <a:solidFill>
                            <a:srgbClr val="595959"/>
                          </a:solidFill>
                        </a:rPr>
                        <a:t>Maßnahmen</a:t>
                      </a:r>
                      <a:endParaRPr sz="900" dirty="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extLst>
                  <a:ext uri="{0D108BD9-81ED-4DB2-BD59-A6C34878D82A}">
                    <a16:rowId xmlns:a16="http://schemas.microsoft.com/office/drawing/2014/main" val="10015"/>
                  </a:ext>
                </a:extLst>
              </a:tr>
              <a:tr h="234910">
                <a:tc>
                  <a:txBody>
                    <a:bodyPr/>
                    <a:lstStyle/>
                    <a:p>
                      <a:pPr marL="0" marR="0" lvl="0" indent="0" algn="l" rtl="0">
                        <a:spcBef>
                          <a:spcPts val="0"/>
                        </a:spcBef>
                        <a:spcAft>
                          <a:spcPts val="0"/>
                        </a:spcAft>
                        <a:buNone/>
                      </a:pPr>
                      <a:r>
                        <a:rPr lang="de-DE" sz="900" dirty="0">
                          <a:solidFill>
                            <a:srgbClr val="595959"/>
                          </a:solidFill>
                        </a:rPr>
                        <a:t>Bargeld und Bargeldäquivalente am Ende des Zeitraums</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113</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87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dirty="0">
                          <a:solidFill>
                            <a:srgbClr val="FFFFFF"/>
                          </a:solidFill>
                          <a:latin typeface="Calibri"/>
                          <a:ea typeface="Calibri"/>
                          <a:cs typeface="Calibri"/>
                          <a:sym typeface="Calibri"/>
                        </a:rPr>
                        <a:t>-16</a:t>
                      </a:r>
                      <a:endParaRPr dirty="0"/>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dirty="0">
                          <a:solidFill>
                            <a:srgbClr val="FFFFFF"/>
                          </a:solidFill>
                          <a:latin typeface="Calibri"/>
                          <a:ea typeface="Calibri"/>
                          <a:cs typeface="Calibri"/>
                          <a:sym typeface="Calibri"/>
                        </a:rPr>
                        <a:t>-17</a:t>
                      </a:r>
                      <a:endParaRPr dirty="0"/>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dirty="0">
                          <a:solidFill>
                            <a:srgbClr val="FFFFFF"/>
                          </a:solidFill>
                          <a:latin typeface="Calibri"/>
                          <a:ea typeface="Calibri"/>
                          <a:cs typeface="Calibri"/>
                          <a:sym typeface="Calibri"/>
                        </a:rPr>
                        <a:t>-26</a:t>
                      </a:r>
                      <a:endParaRPr dirty="0"/>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-27</a:t>
                      </a:r>
                      <a:endParaRPr/>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dirty="0">
                          <a:solidFill>
                            <a:srgbClr val="FFFFFF"/>
                          </a:solidFill>
                          <a:latin typeface="Calibri"/>
                          <a:ea typeface="Calibri"/>
                          <a:cs typeface="Calibri"/>
                          <a:sym typeface="Calibri"/>
                        </a:rPr>
                        <a:t>-28</a:t>
                      </a:r>
                      <a:endParaRPr dirty="0"/>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dirty="0">
                          <a:solidFill>
                            <a:srgbClr val="FFFFFF"/>
                          </a:solidFill>
                          <a:latin typeface="Calibri"/>
                          <a:ea typeface="Calibri"/>
                          <a:cs typeface="Calibri"/>
                          <a:sym typeface="Calibri"/>
                        </a:rPr>
                        <a:t>-25</a:t>
                      </a:r>
                      <a:endParaRPr dirty="0"/>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dirty="0">
                          <a:solidFill>
                            <a:srgbClr val="FFFFFF"/>
                          </a:solidFill>
                          <a:latin typeface="Calibri"/>
                          <a:ea typeface="Calibri"/>
                          <a:cs typeface="Calibri"/>
                          <a:sym typeface="Calibri"/>
                        </a:rPr>
                        <a:t>-14</a:t>
                      </a:r>
                      <a:endParaRPr dirty="0"/>
                    </a:p>
                  </a:txBody>
                  <a:tcPr marL="4225" marR="4225" marT="4225" marB="0" anchor="ctr">
                    <a:solidFill>
                      <a:srgbClr val="DE0A1D"/>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08852" y="1316975"/>
            <a:ext cx="11451338" cy="341632"/>
          </a:xfrm>
          <a:prstGeom prst="rect">
            <a:avLst/>
          </a:prstGeom>
          <a:noFill/>
        </p:spPr>
        <p:txBody>
          <a:bodyPr wrap="square">
            <a:spAutoFit/>
          </a:bodyPr>
          <a:lstStyle/>
          <a:p>
            <a:pPr marL="0" lvl="0" indent="0" algn="l" rtl="0">
              <a:lnSpc>
                <a:spcPct val="90000"/>
              </a:lnSpc>
              <a:spcBef>
                <a:spcPts val="0"/>
              </a:spcBef>
              <a:spcAft>
                <a:spcPts val="0"/>
              </a:spcAft>
              <a:buClr>
                <a:srgbClr val="79527B"/>
              </a:buClr>
              <a:buSzPts val="2000"/>
              <a:buNone/>
            </a:pPr>
            <a:r>
              <a:rPr lang="de-DE" dirty="0">
                <a:solidFill>
                  <a:srgbClr val="595959"/>
                </a:solidFill>
              </a:rPr>
              <a:t>Nach drei Monaten wird die Planung aktualisiert. Die tatsächlichen Werte sind deutlich schlechter als geplant.</a:t>
            </a:r>
            <a:endParaRPr lang="en-US" dirty="0">
              <a:solidFill>
                <a:srgbClr val="595959"/>
              </a:solidFill>
            </a:endParaRPr>
          </a:p>
        </p:txBody>
      </p:sp>
      <p:sp>
        <p:nvSpPr>
          <p:cNvPr id="3" name="Google Shape;1352;p32">
            <a:extLst>
              <a:ext uri="{FF2B5EF4-FFF2-40B4-BE49-F238E27FC236}">
                <a16:creationId xmlns:a16="http://schemas.microsoft.com/office/drawing/2014/main" id="{2D3656E4-E46F-401C-E453-5D660911A830}"/>
              </a:ext>
            </a:extLst>
          </p:cNvPr>
          <p:cNvSpPr/>
          <p:nvPr/>
        </p:nvSpPr>
        <p:spPr>
          <a:xfrm>
            <a:off x="887422" y="2506595"/>
            <a:ext cx="4748034" cy="2896068"/>
          </a:xfrm>
          <a:prstGeom prst="rect">
            <a:avLst/>
          </a:prstGeom>
          <a:solidFill>
            <a:schemeClr val="accent3">
              <a:lumMod val="40000"/>
              <a:lumOff val="60000"/>
              <a:alpha val="72156"/>
            </a:schemeClr>
          </a:solidFill>
          <a:ln w="12700"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t" anchorCtr="0">
            <a:noAutofit/>
          </a:bodyPr>
          <a:lstStyle/>
          <a:p>
            <a:r>
              <a:rPr lang="de-DE" sz="2400" dirty="0">
                <a:solidFill>
                  <a:srgbClr val="595A59"/>
                </a:solidFill>
                <a:latin typeface="Calibri"/>
                <a:cs typeface="Calibri"/>
                <a:sym typeface="Calibri"/>
              </a:rPr>
              <a:t>Anpassung der Planung</a:t>
            </a:r>
          </a:p>
          <a:p>
            <a:pPr marL="285750" indent="-285750">
              <a:buFont typeface="Arial" panose="020B0604020202020204" pitchFamily="34" charset="0"/>
              <a:buChar char="•"/>
            </a:pPr>
            <a:r>
              <a:rPr lang="de-DE" sz="1600" dirty="0">
                <a:solidFill>
                  <a:srgbClr val="595A59"/>
                </a:solidFill>
                <a:latin typeface="Calibri"/>
                <a:cs typeface="Calibri"/>
                <a:sym typeface="Calibri"/>
              </a:rPr>
              <a:t>Aufgrund der niedrigeren Werte muss die zukünftige Planung angepasst werden. Aus Vorsichtsgründen wird die Umsatzprognose reduziert.</a:t>
            </a:r>
          </a:p>
          <a:p>
            <a:pPr marL="285750" indent="-285750">
              <a:buFont typeface="Arial" panose="020B0604020202020204" pitchFamily="34" charset="0"/>
              <a:buChar char="•"/>
            </a:pPr>
            <a:r>
              <a:rPr lang="de-DE" sz="1600" dirty="0">
                <a:solidFill>
                  <a:srgbClr val="595A59"/>
                </a:solidFill>
                <a:latin typeface="Calibri"/>
                <a:cs typeface="Calibri"/>
                <a:sym typeface="Calibri"/>
              </a:rPr>
              <a:t>Die tatsächlichen variablen Kosten werden für die zukünftigen Werte übernommen.</a:t>
            </a:r>
          </a:p>
          <a:p>
            <a:pPr marL="285750" indent="-285750">
              <a:buFont typeface="Arial" panose="020B0604020202020204" pitchFamily="34" charset="0"/>
              <a:buChar char="•"/>
            </a:pPr>
            <a:r>
              <a:rPr lang="de-DE" sz="1600" dirty="0">
                <a:solidFill>
                  <a:srgbClr val="595A59"/>
                </a:solidFill>
                <a:latin typeface="Calibri"/>
                <a:cs typeface="Calibri"/>
                <a:sym typeface="Calibri"/>
              </a:rPr>
              <a:t>Die angepasste Planung zeigt, dass die geplante Renovierung nicht durchgeführt werden kann, da die Liquidität nicht ausreichen würde.</a:t>
            </a:r>
            <a:endParaRPr sz="1050" b="1" dirty="0">
              <a:solidFill>
                <a:srgbClr val="595A59"/>
              </a:solidFill>
              <a:latin typeface="Calibri"/>
              <a:cs typeface="Calibri"/>
            </a:endParaRPr>
          </a:p>
        </p:txBody>
      </p:sp>
    </p:spTree>
    <p:extLst>
      <p:ext uri="{BB962C8B-B14F-4D97-AF65-F5344CB8AC3E}">
        <p14:creationId xmlns:p14="http://schemas.microsoft.com/office/powerpoint/2010/main" val="13312155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2"/>
          <p:cNvSpPr txBox="1">
            <a:spLocks noGrp="1"/>
          </p:cNvSpPr>
          <p:nvPr>
            <p:ph type="body" sz="quarter" idx="16"/>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ct val="100000"/>
              <a:buNone/>
            </a:pPr>
            <a:r>
              <a:rPr lang="en-US" dirty="0" err="1"/>
              <a:t>Vereinfachtes</a:t>
            </a:r>
            <a:r>
              <a:rPr lang="en-US" dirty="0"/>
              <a:t> </a:t>
            </a:r>
            <a:r>
              <a:rPr lang="en-US" dirty="0" err="1"/>
              <a:t>Beispiel</a:t>
            </a:r>
            <a:r>
              <a:rPr lang="en-US" dirty="0"/>
              <a:t> </a:t>
            </a:r>
            <a:r>
              <a:rPr lang="en-US" dirty="0" err="1"/>
              <a:t>einer</a:t>
            </a:r>
            <a:r>
              <a:rPr lang="en-US" dirty="0"/>
              <a:t> </a:t>
            </a:r>
            <a:r>
              <a:rPr lang="en-US" dirty="0" err="1"/>
              <a:t>Liquiditätsplanung</a:t>
            </a:r>
            <a:r>
              <a:rPr lang="en-US" dirty="0"/>
              <a:t> (Hotel)</a:t>
            </a:r>
          </a:p>
        </p:txBody>
      </p:sp>
      <p:graphicFrame>
        <p:nvGraphicFramePr>
          <p:cNvPr id="5" name="Google Shape;1213;p20">
            <a:extLst>
              <a:ext uri="{FF2B5EF4-FFF2-40B4-BE49-F238E27FC236}">
                <a16:creationId xmlns:a16="http://schemas.microsoft.com/office/drawing/2014/main" id="{BC2A9AF3-B4B2-845F-0F5F-37F35AC87020}"/>
              </a:ext>
            </a:extLst>
          </p:cNvPr>
          <p:cNvGraphicFramePr/>
          <p:nvPr>
            <p:extLst>
              <p:ext uri="{D42A27DB-BD31-4B8C-83A1-F6EECF244321}">
                <p14:modId xmlns:p14="http://schemas.microsoft.com/office/powerpoint/2010/main" val="3199484788"/>
              </p:ext>
            </p:extLst>
          </p:nvPr>
        </p:nvGraphicFramePr>
        <p:xfrm>
          <a:off x="389965" y="1720711"/>
          <a:ext cx="11370225" cy="5034230"/>
        </p:xfrm>
        <a:graphic>
          <a:graphicData uri="http://schemas.openxmlformats.org/drawingml/2006/table">
            <a:tbl>
              <a:tblPr firstRow="1" bandRow="1">
                <a:noFill/>
              </a:tblPr>
              <a:tblGrid>
                <a:gridCol w="2311500">
                  <a:extLst>
                    <a:ext uri="{9D8B030D-6E8A-4147-A177-3AD203B41FA5}">
                      <a16:colId xmlns:a16="http://schemas.microsoft.com/office/drawing/2014/main" val="20000"/>
                    </a:ext>
                  </a:extLst>
                </a:gridCol>
                <a:gridCol w="696825">
                  <a:extLst>
                    <a:ext uri="{9D8B030D-6E8A-4147-A177-3AD203B41FA5}">
                      <a16:colId xmlns:a16="http://schemas.microsoft.com/office/drawing/2014/main" val="20001"/>
                    </a:ext>
                  </a:extLst>
                </a:gridCol>
                <a:gridCol w="696825">
                  <a:extLst>
                    <a:ext uri="{9D8B030D-6E8A-4147-A177-3AD203B41FA5}">
                      <a16:colId xmlns:a16="http://schemas.microsoft.com/office/drawing/2014/main" val="20002"/>
                    </a:ext>
                  </a:extLst>
                </a:gridCol>
                <a:gridCol w="696825">
                  <a:extLst>
                    <a:ext uri="{9D8B030D-6E8A-4147-A177-3AD203B41FA5}">
                      <a16:colId xmlns:a16="http://schemas.microsoft.com/office/drawing/2014/main" val="20003"/>
                    </a:ext>
                  </a:extLst>
                </a:gridCol>
                <a:gridCol w="696825">
                  <a:extLst>
                    <a:ext uri="{9D8B030D-6E8A-4147-A177-3AD203B41FA5}">
                      <a16:colId xmlns:a16="http://schemas.microsoft.com/office/drawing/2014/main" val="20004"/>
                    </a:ext>
                  </a:extLst>
                </a:gridCol>
                <a:gridCol w="696825">
                  <a:extLst>
                    <a:ext uri="{9D8B030D-6E8A-4147-A177-3AD203B41FA5}">
                      <a16:colId xmlns:a16="http://schemas.microsoft.com/office/drawing/2014/main" val="20005"/>
                    </a:ext>
                  </a:extLst>
                </a:gridCol>
                <a:gridCol w="696825">
                  <a:extLst>
                    <a:ext uri="{9D8B030D-6E8A-4147-A177-3AD203B41FA5}">
                      <a16:colId xmlns:a16="http://schemas.microsoft.com/office/drawing/2014/main" val="20006"/>
                    </a:ext>
                  </a:extLst>
                </a:gridCol>
                <a:gridCol w="696825">
                  <a:extLst>
                    <a:ext uri="{9D8B030D-6E8A-4147-A177-3AD203B41FA5}">
                      <a16:colId xmlns:a16="http://schemas.microsoft.com/office/drawing/2014/main" val="20007"/>
                    </a:ext>
                  </a:extLst>
                </a:gridCol>
                <a:gridCol w="696825">
                  <a:extLst>
                    <a:ext uri="{9D8B030D-6E8A-4147-A177-3AD203B41FA5}">
                      <a16:colId xmlns:a16="http://schemas.microsoft.com/office/drawing/2014/main" val="20008"/>
                    </a:ext>
                  </a:extLst>
                </a:gridCol>
                <a:gridCol w="696825">
                  <a:extLst>
                    <a:ext uri="{9D8B030D-6E8A-4147-A177-3AD203B41FA5}">
                      <a16:colId xmlns:a16="http://schemas.microsoft.com/office/drawing/2014/main" val="20009"/>
                    </a:ext>
                  </a:extLst>
                </a:gridCol>
                <a:gridCol w="696825">
                  <a:extLst>
                    <a:ext uri="{9D8B030D-6E8A-4147-A177-3AD203B41FA5}">
                      <a16:colId xmlns:a16="http://schemas.microsoft.com/office/drawing/2014/main" val="20010"/>
                    </a:ext>
                  </a:extLst>
                </a:gridCol>
                <a:gridCol w="696825">
                  <a:extLst>
                    <a:ext uri="{9D8B030D-6E8A-4147-A177-3AD203B41FA5}">
                      <a16:colId xmlns:a16="http://schemas.microsoft.com/office/drawing/2014/main" val="20011"/>
                    </a:ext>
                  </a:extLst>
                </a:gridCol>
                <a:gridCol w="696825">
                  <a:extLst>
                    <a:ext uri="{9D8B030D-6E8A-4147-A177-3AD203B41FA5}">
                      <a16:colId xmlns:a16="http://schemas.microsoft.com/office/drawing/2014/main" val="20012"/>
                    </a:ext>
                  </a:extLst>
                </a:gridCol>
                <a:gridCol w="696825">
                  <a:extLst>
                    <a:ext uri="{9D8B030D-6E8A-4147-A177-3AD203B41FA5}">
                      <a16:colId xmlns:a16="http://schemas.microsoft.com/office/drawing/2014/main" val="20013"/>
                    </a:ext>
                  </a:extLst>
                </a:gridCol>
              </a:tblGrid>
              <a:tr h="146821">
                <a:tc>
                  <a:txBody>
                    <a:bodyPr/>
                    <a:lstStyle/>
                    <a:p>
                      <a:pPr marL="0" marR="0" lvl="0" indent="0" algn="l" rtl="0">
                        <a:spcBef>
                          <a:spcPts val="0"/>
                        </a:spcBef>
                        <a:spcAft>
                          <a:spcPts val="0"/>
                        </a:spcAft>
                        <a:buNone/>
                      </a:pPr>
                      <a:r>
                        <a:rPr lang="de-DE" sz="900" dirty="0">
                          <a:solidFill>
                            <a:schemeClr val="bg1"/>
                          </a:solidFill>
                        </a:rPr>
                        <a:t>In Tausend EUR</a:t>
                      </a:r>
                      <a:endParaRPr sz="900"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Status Quo</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spcBef>
                          <a:spcPts val="0"/>
                        </a:spcBef>
                        <a:spcAft>
                          <a:spcPts val="0"/>
                        </a:spcAft>
                        <a:buNone/>
                      </a:pPr>
                      <a:r>
                        <a:rPr lang="de-DE" sz="900" dirty="0">
                          <a:solidFill>
                            <a:schemeClr val="bg1"/>
                          </a:solidFill>
                        </a:rPr>
                        <a:t>Monat 1</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2</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3</a:t>
                      </a:r>
                      <a:endParaRPr dirty="0">
                        <a:solidFill>
                          <a:schemeClr val="bg1"/>
                        </a:solidFill>
                      </a:endParaRPr>
                    </a:p>
                  </a:txBody>
                  <a:tcPr marL="91450" marR="91450" marT="45725" marB="45725">
                    <a:solidFill>
                      <a:schemeClr val="bg1">
                        <a:lumMod val="65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4</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5</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6</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lnSpc>
                          <a:spcPct val="100000"/>
                        </a:lnSpc>
                        <a:spcBef>
                          <a:spcPts val="0"/>
                        </a:spcBef>
                        <a:spcAft>
                          <a:spcPts val="0"/>
                        </a:spcAft>
                        <a:buClr>
                          <a:schemeClr val="dk1"/>
                        </a:buClr>
                        <a:buSzPts val="900"/>
                        <a:buFont typeface="Calibri"/>
                        <a:buNone/>
                      </a:pPr>
                      <a:r>
                        <a:rPr lang="de-DE" sz="900" dirty="0">
                          <a:solidFill>
                            <a:schemeClr val="bg1"/>
                          </a:solidFill>
                        </a:rPr>
                        <a:t>Monat 7</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8</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9</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10</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11</a:t>
                      </a:r>
                      <a:endParaRPr dirty="0">
                        <a:solidFill>
                          <a:schemeClr val="bg1"/>
                        </a:solidFill>
                      </a:endParaRPr>
                    </a:p>
                  </a:txBody>
                  <a:tcPr marL="91450" marR="91450" marT="45725" marB="45725">
                    <a:solidFill>
                      <a:schemeClr val="accent5">
                        <a:lumMod val="50000"/>
                      </a:schemeClr>
                    </a:solidFill>
                  </a:tcPr>
                </a:tc>
                <a:tc>
                  <a:txBody>
                    <a:bodyPr/>
                    <a:lstStyle/>
                    <a:p>
                      <a:pPr marL="0" marR="0" lvl="0" indent="0" algn="l" rtl="0">
                        <a:spcBef>
                          <a:spcPts val="0"/>
                        </a:spcBef>
                        <a:spcAft>
                          <a:spcPts val="0"/>
                        </a:spcAft>
                        <a:buNone/>
                      </a:pPr>
                      <a:r>
                        <a:rPr lang="de-DE" sz="900" dirty="0">
                          <a:solidFill>
                            <a:schemeClr val="bg1"/>
                          </a:solidFill>
                        </a:rPr>
                        <a:t>Monat 12</a:t>
                      </a:r>
                      <a:endParaRPr dirty="0">
                        <a:solidFill>
                          <a:schemeClr val="bg1"/>
                        </a:solidFill>
                      </a:endParaRPr>
                    </a:p>
                  </a:txBody>
                  <a:tcPr marL="91450" marR="91450" marT="45725" marB="45725">
                    <a:solidFill>
                      <a:schemeClr val="accent5">
                        <a:lumMod val="50000"/>
                      </a:schemeClr>
                    </a:solidFill>
                  </a:tcPr>
                </a:tc>
                <a:extLst>
                  <a:ext uri="{0D108BD9-81ED-4DB2-BD59-A6C34878D82A}">
                    <a16:rowId xmlns:a16="http://schemas.microsoft.com/office/drawing/2014/main" val="10000"/>
                  </a:ext>
                </a:extLst>
              </a:tr>
              <a:tr h="234910">
                <a:tc>
                  <a:txBody>
                    <a:bodyPr/>
                    <a:lstStyle/>
                    <a:p>
                      <a:pPr marL="0" marR="0" lvl="0" indent="0" algn="l" rtl="0">
                        <a:spcBef>
                          <a:spcPts val="0"/>
                        </a:spcBef>
                        <a:spcAft>
                          <a:spcPts val="0"/>
                        </a:spcAft>
                        <a:buNone/>
                      </a:pPr>
                      <a:r>
                        <a:rPr lang="de-DE" sz="900" dirty="0">
                          <a:solidFill>
                            <a:srgbClr val="595959"/>
                          </a:solidFill>
                        </a:rPr>
                        <a:t>Bargeld und Bargeldäquivalente zu Beginn des Zeitraums</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b="1" i="0" u="none" strike="noStrike" dirty="0">
                          <a:solidFill>
                            <a:srgbClr val="FFFFFF"/>
                          </a:solidFill>
                          <a:latin typeface="Calibri"/>
                          <a:ea typeface="Calibri"/>
                          <a:cs typeface="Calibri"/>
                          <a:sym typeface="Calibri"/>
                        </a:rPr>
                        <a:t>100</a:t>
                      </a:r>
                      <a:endParaRPr dirty="0"/>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110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113</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137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dirty="0">
                          <a:solidFill>
                            <a:srgbClr val="FFFFFF"/>
                          </a:solidFill>
                          <a:latin typeface="Calibri"/>
                          <a:ea typeface="Calibri"/>
                          <a:cs typeface="Calibri"/>
                          <a:sym typeface="Calibri"/>
                        </a:rPr>
                        <a:t>32</a:t>
                      </a:r>
                      <a:endParaRPr dirty="0"/>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29</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18</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15</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a:solidFill>
                            <a:srgbClr val="FFFFFF"/>
                          </a:solidFill>
                          <a:latin typeface="Calibri"/>
                          <a:ea typeface="Calibri"/>
                          <a:cs typeface="Calibri"/>
                          <a:sym typeface="Calibri"/>
                        </a:rPr>
                        <a:t>12</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1" i="0" u="none" strike="noStrike" dirty="0">
                          <a:solidFill>
                            <a:srgbClr val="FFFFFF"/>
                          </a:solidFill>
                          <a:latin typeface="Calibri"/>
                          <a:ea typeface="Calibri"/>
                          <a:cs typeface="Calibri"/>
                          <a:sym typeface="Calibri"/>
                        </a:rPr>
                        <a:t>13</a:t>
                      </a:r>
                      <a:endParaRPr dirty="0"/>
                    </a:p>
                  </a:txBody>
                  <a:tcPr marL="4225" marR="4225" marT="4225" marB="0" anchor="ctr">
                    <a:solidFill>
                      <a:schemeClr val="accent5">
                        <a:lumMod val="75000"/>
                      </a:schemeClr>
                    </a:solidFill>
                  </a:tcPr>
                </a:tc>
                <a:extLst>
                  <a:ext uri="{0D108BD9-81ED-4DB2-BD59-A6C34878D82A}">
                    <a16:rowId xmlns:a16="http://schemas.microsoft.com/office/drawing/2014/main" val="10001"/>
                  </a:ext>
                </a:extLst>
              </a:tr>
              <a:tr h="234910">
                <a:tc>
                  <a:txBody>
                    <a:bodyPr/>
                    <a:lstStyle/>
                    <a:p>
                      <a:pPr marL="0" marR="0" lvl="0" indent="0" algn="l" rtl="0">
                        <a:spcBef>
                          <a:spcPts val="0"/>
                        </a:spcBef>
                        <a:spcAft>
                          <a:spcPts val="0"/>
                        </a:spcAft>
                        <a:buNone/>
                      </a:pPr>
                      <a:r>
                        <a:rPr lang="de-DE" sz="900" dirty="0">
                          <a:solidFill>
                            <a:srgbClr val="595959"/>
                          </a:solidFill>
                        </a:rPr>
                        <a:t>Mittelzufluss aus laufender Geschäftstätigkeit (inkl. Forderungen)</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dirty="0">
                          <a:solidFill>
                            <a:srgbClr val="595A59"/>
                          </a:solidFill>
                          <a:latin typeface="Arial"/>
                          <a:ea typeface="Arial"/>
                          <a:cs typeface="Arial"/>
                          <a:sym typeface="Arial"/>
                        </a:rPr>
                        <a:t> </a:t>
                      </a:r>
                      <a:endParaRPr dirty="0"/>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1800" b="0" i="0" u="none" strike="noStrike" dirty="0">
                          <a:solidFill>
                            <a:srgbClr val="595A59"/>
                          </a:solidFill>
                          <a:latin typeface="Arial"/>
                          <a:ea typeface="Arial"/>
                          <a:cs typeface="Arial"/>
                          <a:sym typeface="Arial"/>
                        </a:rPr>
                        <a:t> </a:t>
                      </a:r>
                      <a:endParaRPr dirty="0"/>
                    </a:p>
                  </a:txBody>
                  <a:tcPr marL="4225" marR="4225" marT="4225" marB="0">
                    <a:solidFill>
                      <a:schemeClr val="accent5">
                        <a:lumMod val="75000"/>
                      </a:schemeClr>
                    </a:solidFill>
                  </a:tcPr>
                </a:tc>
                <a:extLst>
                  <a:ext uri="{0D108BD9-81ED-4DB2-BD59-A6C34878D82A}">
                    <a16:rowId xmlns:a16="http://schemas.microsoft.com/office/drawing/2014/main" val="10002"/>
                  </a:ext>
                </a:extLst>
              </a:tr>
              <a:tr h="178891">
                <a:tc>
                  <a:txBody>
                    <a:bodyPr/>
                    <a:lstStyle/>
                    <a:p>
                      <a:pPr marL="0" marR="0" lvl="0" indent="0" algn="r" rtl="0">
                        <a:spcBef>
                          <a:spcPts val="0"/>
                        </a:spcBef>
                        <a:spcAft>
                          <a:spcPts val="0"/>
                        </a:spcAft>
                        <a:buNone/>
                      </a:pPr>
                      <a:r>
                        <a:rPr lang="de-DE" sz="900" i="1" dirty="0">
                          <a:solidFill>
                            <a:srgbClr val="595959"/>
                          </a:solidFill>
                        </a:rPr>
                        <a:t>Davon bereits gebucht</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extLst>
                  <a:ext uri="{0D108BD9-81ED-4DB2-BD59-A6C34878D82A}">
                    <a16:rowId xmlns:a16="http://schemas.microsoft.com/office/drawing/2014/main" val="10003"/>
                  </a:ext>
                </a:extLst>
              </a:tr>
              <a:tr h="178891">
                <a:tc>
                  <a:txBody>
                    <a:bodyPr/>
                    <a:lstStyle/>
                    <a:p>
                      <a:pPr marL="0" marR="0" lvl="0" indent="0" algn="r" rtl="0">
                        <a:spcBef>
                          <a:spcPts val="0"/>
                        </a:spcBef>
                        <a:spcAft>
                          <a:spcPts val="0"/>
                        </a:spcAft>
                        <a:buNone/>
                      </a:pPr>
                      <a:r>
                        <a:rPr lang="de-DE" sz="900" i="1" dirty="0">
                          <a:solidFill>
                            <a:srgbClr val="595959"/>
                          </a:solidFill>
                        </a:rPr>
                        <a:t>Davon aus der Planung</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70</a:t>
                      </a:r>
                      <a:endParaRPr/>
                    </a:p>
                  </a:txBody>
                  <a:tcPr marL="4225" marR="4225" marT="4225" marB="0" anchor="ctr">
                    <a:solidFill>
                      <a:srgbClr val="E7EBEB"/>
                    </a:solidFill>
                  </a:tcPr>
                </a:tc>
                <a:extLst>
                  <a:ext uri="{0D108BD9-81ED-4DB2-BD59-A6C34878D82A}">
                    <a16:rowId xmlns:a16="http://schemas.microsoft.com/office/drawing/2014/main" val="10004"/>
                  </a:ext>
                </a:extLst>
              </a:tr>
              <a:tr h="178891">
                <a:tc>
                  <a:txBody>
                    <a:bodyPr/>
                    <a:lstStyle/>
                    <a:p>
                      <a:pPr marL="0" marR="0" lvl="0" indent="0" algn="l" rtl="0">
                        <a:spcBef>
                          <a:spcPts val="0"/>
                        </a:spcBef>
                        <a:spcAft>
                          <a:spcPts val="0"/>
                        </a:spcAft>
                        <a:buNone/>
                      </a:pPr>
                      <a:r>
                        <a:rPr lang="de-DE" sz="900" dirty="0">
                          <a:solidFill>
                            <a:srgbClr val="595959"/>
                          </a:solidFill>
                        </a:rPr>
                        <a:t>Mittelzuflüsse aus Desinvestitionen</a:t>
                      </a:r>
                      <a:endParaRPr sz="900" dirty="0">
                        <a:solidFill>
                          <a:srgbClr val="595959"/>
                        </a:solidFill>
                      </a:endParaRPr>
                    </a:p>
                  </a:txBody>
                  <a:tcPr marL="91450" marR="91450" marT="45725" marB="45725"/>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dirty="0">
                          <a:solidFill>
                            <a:srgbClr val="595A59"/>
                          </a:solidFill>
                          <a:latin typeface="Arial"/>
                          <a:ea typeface="Arial"/>
                          <a:cs typeface="Arial"/>
                          <a:sym typeface="Arial"/>
                        </a:rPr>
                        <a:t> </a:t>
                      </a:r>
                      <a:endParaRPr dirty="0"/>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tc>
                <a:extLst>
                  <a:ext uri="{0D108BD9-81ED-4DB2-BD59-A6C34878D82A}">
                    <a16:rowId xmlns:a16="http://schemas.microsoft.com/office/drawing/2014/main" val="10005"/>
                  </a:ext>
                </a:extLst>
              </a:tr>
              <a:tr h="178891">
                <a:tc>
                  <a:txBody>
                    <a:bodyPr/>
                    <a:lstStyle/>
                    <a:p>
                      <a:pPr marL="0" marR="0" lvl="0" indent="0" algn="l" rtl="0">
                        <a:spcBef>
                          <a:spcPts val="0"/>
                        </a:spcBef>
                        <a:spcAft>
                          <a:spcPts val="0"/>
                        </a:spcAft>
                        <a:buNone/>
                      </a:pPr>
                      <a:r>
                        <a:rPr lang="de-DE" sz="900" dirty="0">
                          <a:solidFill>
                            <a:srgbClr val="595959"/>
                          </a:solidFill>
                        </a:rPr>
                        <a:t>Zuflüsse aus Finanzerträgen</a:t>
                      </a:r>
                      <a:endParaRPr sz="900" dirty="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extLst>
                  <a:ext uri="{0D108BD9-81ED-4DB2-BD59-A6C34878D82A}">
                    <a16:rowId xmlns:a16="http://schemas.microsoft.com/office/drawing/2014/main" val="10006"/>
                  </a:ext>
                </a:extLst>
              </a:tr>
              <a:tr h="178891">
                <a:tc>
                  <a:txBody>
                    <a:bodyPr/>
                    <a:lstStyle/>
                    <a:p>
                      <a:pPr marL="0" marR="0" lvl="0" indent="0" algn="l" rtl="0">
                        <a:spcBef>
                          <a:spcPts val="0"/>
                        </a:spcBef>
                        <a:spcAft>
                          <a:spcPts val="0"/>
                        </a:spcAft>
                        <a:buNone/>
                      </a:pPr>
                      <a:r>
                        <a:rPr lang="de-DE" sz="900" dirty="0">
                          <a:solidFill>
                            <a:srgbClr val="595959"/>
                          </a:solidFill>
                        </a:rPr>
                        <a:t>Gesamteingänge</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60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70</a:t>
                      </a:r>
                      <a:endParaRPr/>
                    </a:p>
                  </a:txBody>
                  <a:tcPr marL="4225" marR="4225" marT="4225" marB="0" anchor="ctr">
                    <a:solidFill>
                      <a:schemeClr val="accent5">
                        <a:lumMod val="40000"/>
                        <a:lumOff val="60000"/>
                      </a:schemeClr>
                    </a:solidFill>
                  </a:tcPr>
                </a:tc>
                <a:extLst>
                  <a:ext uri="{0D108BD9-81ED-4DB2-BD59-A6C34878D82A}">
                    <a16:rowId xmlns:a16="http://schemas.microsoft.com/office/drawing/2014/main" val="10007"/>
                  </a:ext>
                </a:extLst>
              </a:tr>
              <a:tr h="234910">
                <a:tc>
                  <a:txBody>
                    <a:bodyPr/>
                    <a:lstStyle/>
                    <a:p>
                      <a:pPr marL="0" marR="0" lvl="0" indent="0" algn="l" rtl="0">
                        <a:spcBef>
                          <a:spcPts val="0"/>
                        </a:spcBef>
                        <a:spcAft>
                          <a:spcPts val="0"/>
                        </a:spcAft>
                        <a:buNone/>
                      </a:pPr>
                      <a:r>
                        <a:rPr lang="de-DE" sz="900" dirty="0">
                          <a:solidFill>
                            <a:srgbClr val="595959"/>
                          </a:solidFill>
                          <a:latin typeface="+mn-lt"/>
                          <a:ea typeface="Calibri"/>
                          <a:cs typeface="Calibri"/>
                          <a:sym typeface="Calibri"/>
                        </a:rPr>
                        <a:t>Mittelabflüsse aus der laufenden Geschäftstätigkeit (inkl. Verbindlichkeiten)</a:t>
                      </a:r>
                      <a:endParaRPr sz="900" dirty="0">
                        <a:solidFill>
                          <a:srgbClr val="595959"/>
                        </a:solidFill>
                        <a:latin typeface="Calibri"/>
                        <a:ea typeface="Calibri"/>
                        <a:cs typeface="Calibri"/>
                        <a:sym typeface="Calibri"/>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extLst>
                  <a:ext uri="{0D108BD9-81ED-4DB2-BD59-A6C34878D82A}">
                    <a16:rowId xmlns:a16="http://schemas.microsoft.com/office/drawing/2014/main" val="10008"/>
                  </a:ext>
                </a:extLst>
              </a:tr>
              <a:tr h="178891">
                <a:tc>
                  <a:txBody>
                    <a:bodyPr/>
                    <a:lstStyle/>
                    <a:p>
                      <a:pPr marL="0" marR="0" lvl="0" indent="0" algn="r" rtl="0">
                        <a:spcBef>
                          <a:spcPts val="0"/>
                        </a:spcBef>
                        <a:spcAft>
                          <a:spcPts val="0"/>
                        </a:spcAft>
                        <a:buNone/>
                      </a:pPr>
                      <a:r>
                        <a:rPr lang="de-DE" sz="900" i="1" dirty="0">
                          <a:solidFill>
                            <a:srgbClr val="595959"/>
                          </a:solidFill>
                        </a:rPr>
                        <a:t>Davon bereits gebucht</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extLst>
                  <a:ext uri="{0D108BD9-81ED-4DB2-BD59-A6C34878D82A}">
                    <a16:rowId xmlns:a16="http://schemas.microsoft.com/office/drawing/2014/main" val="10009"/>
                  </a:ext>
                </a:extLst>
              </a:tr>
              <a:tr h="178891">
                <a:tc>
                  <a:txBody>
                    <a:bodyPr/>
                    <a:lstStyle/>
                    <a:p>
                      <a:pPr marL="0" marR="0" lvl="0" indent="0" algn="r" rtl="0">
                        <a:spcBef>
                          <a:spcPts val="0"/>
                        </a:spcBef>
                        <a:spcAft>
                          <a:spcPts val="0"/>
                        </a:spcAft>
                        <a:buNone/>
                      </a:pPr>
                      <a:r>
                        <a:rPr lang="de-DE" sz="900" i="1" dirty="0">
                          <a:solidFill>
                            <a:srgbClr val="595959"/>
                          </a:solidFill>
                        </a:rPr>
                        <a:t>Davon aus der Planung</a:t>
                      </a:r>
                      <a:endParaRPr sz="900" i="1" dirty="0">
                        <a:solidFill>
                          <a:srgbClr val="595959"/>
                        </a:solidFill>
                      </a:endParaRPr>
                    </a:p>
                  </a:txBody>
                  <a:tcPr marL="91450" marR="91450" marT="45725" marB="45725">
                    <a:solidFill>
                      <a:srgbClr val="E7EBEB"/>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21</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39</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27</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39</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39</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45</a:t>
                      </a:r>
                      <a:endParaRPr/>
                    </a:p>
                  </a:txBody>
                  <a:tcPr marL="4225" marR="4225" marT="4225" marB="0" anchor="ctr">
                    <a:solidFill>
                      <a:srgbClr val="E7EBEB"/>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57</a:t>
                      </a:r>
                      <a:endParaRPr/>
                    </a:p>
                  </a:txBody>
                  <a:tcPr marL="4225" marR="4225" marT="4225" marB="0" anchor="ctr">
                    <a:solidFill>
                      <a:srgbClr val="E7EBEB"/>
                    </a:solidFill>
                  </a:tcPr>
                </a:tc>
                <a:extLst>
                  <a:ext uri="{0D108BD9-81ED-4DB2-BD59-A6C34878D82A}">
                    <a16:rowId xmlns:a16="http://schemas.microsoft.com/office/drawing/2014/main" val="10010"/>
                  </a:ext>
                </a:extLst>
              </a:tr>
              <a:tr h="178891">
                <a:tc>
                  <a:txBody>
                    <a:bodyPr/>
                    <a:lstStyle/>
                    <a:p>
                      <a:pPr marL="0" marR="0" lvl="0" indent="0" algn="l" rtl="0">
                        <a:spcBef>
                          <a:spcPts val="0"/>
                        </a:spcBef>
                        <a:spcAft>
                          <a:spcPts val="0"/>
                        </a:spcAft>
                        <a:buNone/>
                      </a:pPr>
                      <a:r>
                        <a:rPr lang="de-DE" sz="900" dirty="0">
                          <a:solidFill>
                            <a:srgbClr val="595959"/>
                          </a:solidFill>
                        </a:rPr>
                        <a:t>Abflüsse für Investitionen</a:t>
                      </a:r>
                      <a:endParaRPr sz="900" dirty="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100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extLst>
                  <a:ext uri="{0D108BD9-81ED-4DB2-BD59-A6C34878D82A}">
                    <a16:rowId xmlns:a16="http://schemas.microsoft.com/office/drawing/2014/main" val="10011"/>
                  </a:ext>
                </a:extLst>
              </a:tr>
              <a:tr h="234910">
                <a:tc>
                  <a:txBody>
                    <a:bodyPr/>
                    <a:lstStyle/>
                    <a:p>
                      <a:pPr marL="0" marR="0" lvl="0" indent="0" algn="l" rtl="0">
                        <a:spcBef>
                          <a:spcPts val="0"/>
                        </a:spcBef>
                        <a:spcAft>
                          <a:spcPts val="0"/>
                        </a:spcAft>
                        <a:buNone/>
                      </a:pPr>
                      <a:r>
                        <a:rPr lang="de-DE" sz="900" dirty="0">
                          <a:solidFill>
                            <a:srgbClr val="595959"/>
                          </a:solidFill>
                        </a:rPr>
                        <a:t>Abflüsse für Finanztransaktionen</a:t>
                      </a:r>
                      <a:endParaRPr sz="900" dirty="0">
                        <a:solidFill>
                          <a:srgbClr val="595959"/>
                        </a:solidFill>
                        <a:highlight>
                          <a:srgbClr val="FFFF00"/>
                        </a:highlight>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595A59"/>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dirty="0">
                          <a:solidFill>
                            <a:srgbClr val="595A59"/>
                          </a:solidFill>
                          <a:latin typeface="Calibri"/>
                          <a:ea typeface="Calibri"/>
                          <a:cs typeface="Calibri"/>
                          <a:sym typeface="Calibri"/>
                        </a:rPr>
                        <a:t>4</a:t>
                      </a:r>
                      <a:endParaRPr dirty="0"/>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a:t>
                      </a:r>
                      <a:endParaRPr/>
                    </a:p>
                  </a:txBody>
                  <a:tcPr marL="4225" marR="4225" marT="4225" marB="0" anchor="ctr">
                    <a:solidFill>
                      <a:srgbClr val="CCD4D5"/>
                    </a:solidFill>
                  </a:tcPr>
                </a:tc>
                <a:extLst>
                  <a:ext uri="{0D108BD9-81ED-4DB2-BD59-A6C34878D82A}">
                    <a16:rowId xmlns:a16="http://schemas.microsoft.com/office/drawing/2014/main" val="10012"/>
                  </a:ext>
                </a:extLst>
              </a:tr>
              <a:tr h="178891">
                <a:tc>
                  <a:txBody>
                    <a:bodyPr/>
                    <a:lstStyle/>
                    <a:p>
                      <a:pPr marL="0" marR="0" lvl="0" indent="0" algn="l" rtl="0">
                        <a:spcBef>
                          <a:spcPts val="0"/>
                        </a:spcBef>
                        <a:spcAft>
                          <a:spcPts val="0"/>
                        </a:spcAft>
                        <a:buNone/>
                      </a:pPr>
                      <a:r>
                        <a:rPr lang="de-DE" sz="900" dirty="0">
                          <a:solidFill>
                            <a:srgbClr val="595959"/>
                          </a:solidFill>
                        </a:rPr>
                        <a:t>Gesamte ausgehende Zahlungen</a:t>
                      </a:r>
                      <a:endParaRPr sz="900" dirty="0">
                        <a:solidFill>
                          <a:srgbClr val="595959"/>
                        </a:solidFill>
                      </a:endParaRPr>
                    </a:p>
                  </a:txBody>
                  <a:tcPr marL="91450" marR="91450" marT="45725" marB="45725">
                    <a:solidFill>
                      <a:schemeClr val="accent5">
                        <a:lumMod val="40000"/>
                        <a:lumOff val="60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53</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47</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47</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23</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23</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125</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43</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31</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43</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43</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49</a:t>
                      </a:r>
                      <a:endParaRPr/>
                    </a:p>
                  </a:txBody>
                  <a:tcPr marL="4225" marR="4225" marT="4225" marB="0" anchor="ctr">
                    <a:solidFill>
                      <a:schemeClr val="accent5">
                        <a:lumMod val="40000"/>
                        <a:lumOff val="60000"/>
                      </a:schemeClr>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61</a:t>
                      </a:r>
                      <a:endParaRPr/>
                    </a:p>
                  </a:txBody>
                  <a:tcPr marL="4225" marR="4225" marT="4225" marB="0" anchor="ctr">
                    <a:solidFill>
                      <a:schemeClr val="accent5">
                        <a:lumMod val="40000"/>
                        <a:lumOff val="60000"/>
                      </a:schemeClr>
                    </a:solidFill>
                  </a:tcPr>
                </a:tc>
                <a:extLst>
                  <a:ext uri="{0D108BD9-81ED-4DB2-BD59-A6C34878D82A}">
                    <a16:rowId xmlns:a16="http://schemas.microsoft.com/office/drawing/2014/main" val="10013"/>
                  </a:ext>
                </a:extLst>
              </a:tr>
              <a:tr h="178891">
                <a:tc>
                  <a:txBody>
                    <a:bodyPr/>
                    <a:lstStyle/>
                    <a:p>
                      <a:pPr marL="0" marR="0" lvl="0" indent="0" algn="l" rtl="0">
                        <a:spcBef>
                          <a:spcPts val="0"/>
                        </a:spcBef>
                        <a:spcAft>
                          <a:spcPts val="0"/>
                        </a:spcAft>
                        <a:buNone/>
                      </a:pPr>
                      <a:r>
                        <a:rPr lang="de-DE" sz="900" dirty="0">
                          <a:solidFill>
                            <a:srgbClr val="595959"/>
                          </a:solidFill>
                        </a:rPr>
                        <a:t>Überschuss/Fehlbetrag</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113</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87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58</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71</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101</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119</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137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160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193</a:t>
                      </a:r>
                      <a:endParaRPr/>
                    </a:p>
                  </a:txBody>
                  <a:tcPr marL="4225" marR="4225" marT="4225" marB="0" anchor="ctr">
                    <a:solidFill>
                      <a:schemeClr val="accent5">
                        <a:lumMod val="75000"/>
                      </a:schemeClr>
                    </a:solidFill>
                  </a:tcPr>
                </a:tc>
                <a:extLst>
                  <a:ext uri="{0D108BD9-81ED-4DB2-BD59-A6C34878D82A}">
                    <a16:rowId xmlns:a16="http://schemas.microsoft.com/office/drawing/2014/main" val="10014"/>
                  </a:ext>
                </a:extLst>
              </a:tr>
              <a:tr h="178891">
                <a:tc>
                  <a:txBody>
                    <a:bodyPr/>
                    <a:lstStyle/>
                    <a:p>
                      <a:pPr marL="0" marR="0" lvl="0" indent="0" algn="l" rtl="0">
                        <a:spcBef>
                          <a:spcPts val="0"/>
                        </a:spcBef>
                        <a:spcAft>
                          <a:spcPts val="0"/>
                        </a:spcAft>
                        <a:buNone/>
                      </a:pPr>
                      <a:r>
                        <a:rPr lang="de-DE" sz="900" dirty="0">
                          <a:solidFill>
                            <a:srgbClr val="595959"/>
                          </a:solidFill>
                        </a:rPr>
                        <a:t>Maßnahmen</a:t>
                      </a:r>
                      <a:endParaRPr sz="900" dirty="0">
                        <a:solidFill>
                          <a:srgbClr val="595959"/>
                        </a:solidFill>
                      </a:endParaRPr>
                    </a:p>
                  </a:txBody>
                  <a:tcPr marL="91450" marR="91450" marT="45725" marB="45725">
                    <a:solidFill>
                      <a:srgbClr val="CCD4D5"/>
                    </a:solidFill>
                  </a:tcPr>
                </a:tc>
                <a:tc>
                  <a:txBody>
                    <a:bodyPr/>
                    <a:lstStyle/>
                    <a:p>
                      <a:pPr marL="0" marR="0" lvl="0" indent="0" algn="l" rtl="0">
                        <a:spcBef>
                          <a:spcPts val="0"/>
                        </a:spcBef>
                        <a:spcAft>
                          <a:spcPts val="0"/>
                        </a:spcAft>
                        <a:buNone/>
                      </a:pPr>
                      <a:r>
                        <a:rPr lang="de-DE" sz="1800" b="0" i="0" u="none" strike="noStrike">
                          <a:solidFill>
                            <a:srgbClr val="000000"/>
                          </a:solidFill>
                          <a:latin typeface="Arial"/>
                          <a:ea typeface="Arial"/>
                          <a:cs typeface="Arial"/>
                          <a:sym typeface="Arial"/>
                        </a:rPr>
                        <a:t> </a:t>
                      </a:r>
                      <a:endParaRPr/>
                    </a:p>
                  </a:txBody>
                  <a:tcPr marL="4225" marR="4225" marT="4225" marB="0">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50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tc>
                  <a:txBody>
                    <a:bodyPr/>
                    <a:lstStyle/>
                    <a:p>
                      <a:pPr marL="0" marR="0" lvl="0" indent="0" algn="l" rtl="0">
                        <a:spcBef>
                          <a:spcPts val="0"/>
                        </a:spcBef>
                        <a:spcAft>
                          <a:spcPts val="0"/>
                        </a:spcAft>
                        <a:buNone/>
                      </a:pPr>
                      <a:r>
                        <a:rPr lang="de-DE" sz="900" b="0" i="0" u="none" strike="noStrike">
                          <a:solidFill>
                            <a:srgbClr val="595A59"/>
                          </a:solidFill>
                          <a:latin typeface="Calibri"/>
                          <a:ea typeface="Calibri"/>
                          <a:cs typeface="Calibri"/>
                          <a:sym typeface="Calibri"/>
                        </a:rPr>
                        <a:t>0</a:t>
                      </a:r>
                      <a:endParaRPr/>
                    </a:p>
                  </a:txBody>
                  <a:tcPr marL="4225" marR="4225" marT="4225" marB="0" anchor="ctr">
                    <a:solidFill>
                      <a:srgbClr val="CCD4D5"/>
                    </a:solidFill>
                  </a:tcPr>
                </a:tc>
                <a:extLst>
                  <a:ext uri="{0D108BD9-81ED-4DB2-BD59-A6C34878D82A}">
                    <a16:rowId xmlns:a16="http://schemas.microsoft.com/office/drawing/2014/main" val="10015"/>
                  </a:ext>
                </a:extLst>
              </a:tr>
              <a:tr h="234910">
                <a:tc>
                  <a:txBody>
                    <a:bodyPr/>
                    <a:lstStyle/>
                    <a:p>
                      <a:pPr marL="0" marR="0" lvl="0" indent="0" algn="l" rtl="0">
                        <a:spcBef>
                          <a:spcPts val="0"/>
                        </a:spcBef>
                        <a:spcAft>
                          <a:spcPts val="0"/>
                        </a:spcAft>
                        <a:buNone/>
                      </a:pPr>
                      <a:r>
                        <a:rPr lang="de-DE" sz="900" dirty="0">
                          <a:solidFill>
                            <a:srgbClr val="595959"/>
                          </a:solidFill>
                        </a:rPr>
                        <a:t>Bargeld und Bargeldäquivalente am Ende des Zeitraums</a:t>
                      </a:r>
                      <a:endParaRPr sz="900" dirty="0">
                        <a:solidFill>
                          <a:srgbClr val="595959"/>
                        </a:solidFill>
                      </a:endParaRPr>
                    </a:p>
                  </a:txBody>
                  <a:tcPr marL="91450" marR="91450" marT="45725" marB="45725">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113</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100</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137</a:t>
                      </a:r>
                      <a:endParaRPr/>
                    </a:p>
                  </a:txBody>
                  <a:tcPr marL="4225" marR="4225" marT="4225" marB="0" anchor="ctr">
                    <a:solidFill>
                      <a:schemeClr val="accent5">
                        <a:lumMod val="75000"/>
                      </a:schemeClr>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32</a:t>
                      </a:r>
                      <a:endParaRPr/>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29</a:t>
                      </a:r>
                      <a:endParaRPr/>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18</a:t>
                      </a:r>
                      <a:endParaRPr/>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15</a:t>
                      </a:r>
                      <a:endParaRPr/>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a:solidFill>
                            <a:srgbClr val="FFFFFF"/>
                          </a:solidFill>
                          <a:latin typeface="Calibri"/>
                          <a:ea typeface="Calibri"/>
                          <a:cs typeface="Calibri"/>
                          <a:sym typeface="Calibri"/>
                        </a:rPr>
                        <a:t>12</a:t>
                      </a:r>
                      <a:endParaRPr/>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dirty="0">
                          <a:solidFill>
                            <a:srgbClr val="FFFFFF"/>
                          </a:solidFill>
                          <a:latin typeface="Calibri"/>
                          <a:ea typeface="Calibri"/>
                          <a:cs typeface="Calibri"/>
                          <a:sym typeface="Calibri"/>
                        </a:rPr>
                        <a:t>13</a:t>
                      </a:r>
                      <a:endParaRPr dirty="0"/>
                    </a:p>
                  </a:txBody>
                  <a:tcPr marL="4225" marR="4225" marT="4225" marB="0" anchor="ctr">
                    <a:solidFill>
                      <a:srgbClr val="DE0A1D"/>
                    </a:solidFill>
                  </a:tcPr>
                </a:tc>
                <a:tc>
                  <a:txBody>
                    <a:bodyPr/>
                    <a:lstStyle/>
                    <a:p>
                      <a:pPr marL="0" marR="0" lvl="0" indent="0" algn="l" rtl="0">
                        <a:spcBef>
                          <a:spcPts val="0"/>
                        </a:spcBef>
                        <a:spcAft>
                          <a:spcPts val="0"/>
                        </a:spcAft>
                        <a:buNone/>
                      </a:pPr>
                      <a:r>
                        <a:rPr lang="de-DE" sz="900" b="0" i="0" u="none" strike="noStrike" dirty="0">
                          <a:solidFill>
                            <a:srgbClr val="FFFFFF"/>
                          </a:solidFill>
                          <a:latin typeface="Calibri"/>
                          <a:ea typeface="Calibri"/>
                          <a:cs typeface="Calibri"/>
                          <a:sym typeface="Calibri"/>
                        </a:rPr>
                        <a:t>22</a:t>
                      </a:r>
                      <a:endParaRPr dirty="0"/>
                    </a:p>
                  </a:txBody>
                  <a:tcPr marL="4225" marR="4225" marT="4225" marB="0" anchor="ctr">
                    <a:solidFill>
                      <a:srgbClr val="DE0A1D"/>
                    </a:solidFill>
                  </a:tcPr>
                </a:tc>
                <a:extLst>
                  <a:ext uri="{0D108BD9-81ED-4DB2-BD59-A6C34878D82A}">
                    <a16:rowId xmlns:a16="http://schemas.microsoft.com/office/drawing/2014/main" val="10016"/>
                  </a:ext>
                </a:extLst>
              </a:tr>
            </a:tbl>
          </a:graphicData>
        </a:graphic>
      </p:graphicFrame>
      <p:sp>
        <p:nvSpPr>
          <p:cNvPr id="10" name="TextBox 4">
            <a:extLst>
              <a:ext uri="{FF2B5EF4-FFF2-40B4-BE49-F238E27FC236}">
                <a16:creationId xmlns:a16="http://schemas.microsoft.com/office/drawing/2014/main" id="{EEE31F89-4944-62B2-586E-165BA6C30861}"/>
              </a:ext>
            </a:extLst>
          </p:cNvPr>
          <p:cNvSpPr txBox="1"/>
          <p:nvPr/>
        </p:nvSpPr>
        <p:spPr>
          <a:xfrm>
            <a:off x="308852" y="1316975"/>
            <a:ext cx="11451338" cy="313932"/>
          </a:xfrm>
          <a:prstGeom prst="rect">
            <a:avLst/>
          </a:prstGeom>
          <a:noFill/>
        </p:spPr>
        <p:txBody>
          <a:bodyPr wrap="square">
            <a:spAutoFit/>
          </a:bodyPr>
          <a:lstStyle/>
          <a:p>
            <a:pPr marL="0" lvl="0" indent="0" algn="l" rtl="0">
              <a:lnSpc>
                <a:spcPct val="90000"/>
              </a:lnSpc>
              <a:spcBef>
                <a:spcPts val="0"/>
              </a:spcBef>
              <a:spcAft>
                <a:spcPts val="0"/>
              </a:spcAft>
              <a:buClr>
                <a:srgbClr val="79527B"/>
              </a:buClr>
              <a:buSzPts val="2000"/>
              <a:buNone/>
            </a:pPr>
            <a:r>
              <a:rPr lang="de-DE" sz="1600" dirty="0">
                <a:solidFill>
                  <a:srgbClr val="595959"/>
                </a:solidFill>
              </a:rPr>
              <a:t>Aufgrund der geänderten Planung beschließt die Familie, die geplante Renovierung durch ein zusätzliches Darlehen zu finanzieren.</a:t>
            </a:r>
            <a:endParaRPr lang="en-US" sz="1600" dirty="0">
              <a:solidFill>
                <a:srgbClr val="595959"/>
              </a:solidFill>
            </a:endParaRPr>
          </a:p>
        </p:txBody>
      </p:sp>
      <p:sp>
        <p:nvSpPr>
          <p:cNvPr id="2" name="Google Shape;1361;p33">
            <a:extLst>
              <a:ext uri="{FF2B5EF4-FFF2-40B4-BE49-F238E27FC236}">
                <a16:creationId xmlns:a16="http://schemas.microsoft.com/office/drawing/2014/main" id="{3FCBE3B0-2E58-8EC9-0811-888A82A0F2A5}"/>
              </a:ext>
            </a:extLst>
          </p:cNvPr>
          <p:cNvSpPr/>
          <p:nvPr/>
        </p:nvSpPr>
        <p:spPr>
          <a:xfrm>
            <a:off x="559031" y="2404056"/>
            <a:ext cx="4748034" cy="1648698"/>
          </a:xfrm>
          <a:prstGeom prst="rect">
            <a:avLst/>
          </a:prstGeom>
          <a:solidFill>
            <a:schemeClr val="accent3">
              <a:lumMod val="40000"/>
              <a:lumOff val="60000"/>
              <a:alpha val="72156"/>
            </a:schemeClr>
          </a:solidFill>
          <a:ln w="12700"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Anpassung der Planung</a:t>
            </a:r>
          </a:p>
          <a:p>
            <a:pPr marL="285750" marR="0" lvl="0" indent="-285750" algn="l" rtl="0">
              <a:spcBef>
                <a:spcPts val="0"/>
              </a:spcBef>
              <a:spcAft>
                <a:spcPts val="0"/>
              </a:spcAft>
              <a:buFont typeface="Arial" panose="020B0604020202020204" pitchFamily="34" charset="0"/>
              <a:buChar char="•"/>
            </a:pPr>
            <a:r>
              <a:rPr lang="de-DE" sz="1400" dirty="0">
                <a:solidFill>
                  <a:srgbClr val="595A59"/>
                </a:solidFill>
                <a:latin typeface="Calibri"/>
                <a:ea typeface="Calibri"/>
                <a:cs typeface="Calibri"/>
                <a:sym typeface="Calibri"/>
              </a:rPr>
              <a:t>Da die Renovierung für die zukünftige Entwicklung des Hotels wichtig ist, beschließt die Familie, einen Kredit aufzunehmen, um die Renovierung zu finanzieren. </a:t>
            </a:r>
          </a:p>
          <a:p>
            <a:pPr marL="285750" marR="0" lvl="0" indent="-285750" algn="l" rtl="0">
              <a:spcBef>
                <a:spcPts val="0"/>
              </a:spcBef>
              <a:spcAft>
                <a:spcPts val="0"/>
              </a:spcAft>
              <a:buFont typeface="Arial" panose="020B0604020202020204" pitchFamily="34" charset="0"/>
              <a:buChar char="•"/>
            </a:pPr>
            <a:r>
              <a:rPr lang="de-DE" sz="1400" dirty="0">
                <a:solidFill>
                  <a:srgbClr val="595A59"/>
                </a:solidFill>
                <a:latin typeface="Calibri"/>
                <a:ea typeface="Calibri"/>
                <a:cs typeface="Calibri"/>
                <a:sym typeface="Calibri"/>
              </a:rPr>
              <a:t>Um einen Liquiditätspuffer zu haben, wird ein Kredit in Höhe von 50.000 € aufgenommen. Dadurch erhöhen sich die Finanzierungskosten.</a:t>
            </a:r>
            <a:endParaRPr sz="1100" dirty="0">
              <a:solidFill>
                <a:srgbClr val="595A59"/>
              </a:solidFill>
              <a:latin typeface="Calibri"/>
              <a:ea typeface="Calibri"/>
              <a:cs typeface="Calibri"/>
              <a:sym typeface="Calibri"/>
            </a:endParaRPr>
          </a:p>
        </p:txBody>
      </p:sp>
      <p:sp>
        <p:nvSpPr>
          <p:cNvPr id="4" name="Google Shape;1362;p33">
            <a:extLst>
              <a:ext uri="{FF2B5EF4-FFF2-40B4-BE49-F238E27FC236}">
                <a16:creationId xmlns:a16="http://schemas.microsoft.com/office/drawing/2014/main" id="{68F26349-EBC7-CE6B-AB0F-712B734B96A8}"/>
              </a:ext>
            </a:extLst>
          </p:cNvPr>
          <p:cNvSpPr/>
          <p:nvPr/>
        </p:nvSpPr>
        <p:spPr>
          <a:xfrm>
            <a:off x="5994943" y="5918160"/>
            <a:ext cx="889951" cy="832495"/>
          </a:xfrm>
          <a:prstGeom prst="ellipse">
            <a:avLst/>
          </a:prstGeom>
          <a:noFill/>
          <a:ln w="28575"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1363;p33">
            <a:extLst>
              <a:ext uri="{FF2B5EF4-FFF2-40B4-BE49-F238E27FC236}">
                <a16:creationId xmlns:a16="http://schemas.microsoft.com/office/drawing/2014/main" id="{3697D94F-4811-82A3-0992-75994585CA82}"/>
              </a:ext>
            </a:extLst>
          </p:cNvPr>
          <p:cNvSpPr/>
          <p:nvPr/>
        </p:nvSpPr>
        <p:spPr>
          <a:xfrm>
            <a:off x="6739013" y="5139204"/>
            <a:ext cx="5063022" cy="664786"/>
          </a:xfrm>
          <a:prstGeom prst="ellipse">
            <a:avLst/>
          </a:prstGeom>
          <a:noFill/>
          <a:ln w="28575" cap="flat" cmpd="sng">
            <a:solidFill>
              <a:schemeClr val="accent3">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7" name="Google Shape;1364;p33">
            <a:extLst>
              <a:ext uri="{FF2B5EF4-FFF2-40B4-BE49-F238E27FC236}">
                <a16:creationId xmlns:a16="http://schemas.microsoft.com/office/drawing/2014/main" id="{8C89358C-FDBC-A744-2E2F-8CD283FF480E}"/>
              </a:ext>
            </a:extLst>
          </p:cNvPr>
          <p:cNvCxnSpPr>
            <a:endCxn id="4" idx="2"/>
          </p:cNvCxnSpPr>
          <p:nvPr/>
        </p:nvCxnSpPr>
        <p:spPr>
          <a:xfrm>
            <a:off x="4164943" y="3806908"/>
            <a:ext cx="1830000" cy="2527500"/>
          </a:xfrm>
          <a:prstGeom prst="straightConnector1">
            <a:avLst/>
          </a:prstGeom>
          <a:noFill/>
          <a:ln w="9525" cap="flat" cmpd="sng">
            <a:solidFill>
              <a:schemeClr val="accent3">
                <a:lumMod val="50000"/>
              </a:schemeClr>
            </a:solidFill>
            <a:prstDash val="solid"/>
            <a:miter lim="800000"/>
            <a:headEnd type="none" w="sm" len="sm"/>
            <a:tailEnd type="triangle" w="med" len="med"/>
          </a:ln>
        </p:spPr>
      </p:cxnSp>
      <p:cxnSp>
        <p:nvCxnSpPr>
          <p:cNvPr id="8" name="Google Shape;1365;p33">
            <a:extLst>
              <a:ext uri="{FF2B5EF4-FFF2-40B4-BE49-F238E27FC236}">
                <a16:creationId xmlns:a16="http://schemas.microsoft.com/office/drawing/2014/main" id="{F63DAE7B-26C3-84F8-0683-6B07C1D7C785}"/>
              </a:ext>
            </a:extLst>
          </p:cNvPr>
          <p:cNvCxnSpPr/>
          <p:nvPr/>
        </p:nvCxnSpPr>
        <p:spPr>
          <a:xfrm>
            <a:off x="4165092" y="3148670"/>
            <a:ext cx="2573921" cy="2270901"/>
          </a:xfrm>
          <a:prstGeom prst="straightConnector1">
            <a:avLst/>
          </a:prstGeom>
          <a:noFill/>
          <a:ln w="9525" cap="flat" cmpd="sng">
            <a:solidFill>
              <a:schemeClr val="accent3">
                <a:lumMod val="50000"/>
              </a:schemeClr>
            </a:solidFill>
            <a:prstDash val="solid"/>
            <a:miter lim="800000"/>
            <a:headEnd type="none" w="sm" len="sm"/>
            <a:tailEnd type="triangle" w="med" len="med"/>
          </a:ln>
        </p:spPr>
      </p:cxnSp>
    </p:spTree>
    <p:extLst>
      <p:ext uri="{BB962C8B-B14F-4D97-AF65-F5344CB8AC3E}">
        <p14:creationId xmlns:p14="http://schemas.microsoft.com/office/powerpoint/2010/main" val="34952634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4F7E09A-2BE6-DA4D-6651-2181F50987C0}"/>
              </a:ext>
            </a:extLst>
          </p:cNvPr>
          <p:cNvSpPr>
            <a:spLocks noGrp="1"/>
          </p:cNvSpPr>
          <p:nvPr>
            <p:ph type="body" sz="quarter" idx="16"/>
          </p:nvPr>
        </p:nvSpPr>
        <p:spPr>
          <a:xfrm>
            <a:off x="6714706" y="145270"/>
            <a:ext cx="5242944" cy="992652"/>
          </a:xfrm>
        </p:spPr>
        <p:txBody>
          <a:bodyPr/>
          <a:lstStyle/>
          <a:p>
            <a:r>
              <a:rPr lang="de-DE" sz="2400" b="1" dirty="0">
                <a:solidFill>
                  <a:srgbClr val="47B5C8"/>
                </a:solidFill>
              </a:rPr>
              <a:t>Auswirkungen von Geschäftsvorfällen auf die Planung</a:t>
            </a:r>
            <a:endParaRPr lang="en-US" sz="2400" b="1" dirty="0">
              <a:solidFill>
                <a:srgbClr val="47B5C8"/>
              </a:solidFill>
            </a:endParaRPr>
          </a:p>
        </p:txBody>
      </p:sp>
      <p:sp>
        <p:nvSpPr>
          <p:cNvPr id="9" name="Text Placeholder 4">
            <a:extLst>
              <a:ext uri="{FF2B5EF4-FFF2-40B4-BE49-F238E27FC236}">
                <a16:creationId xmlns:a16="http://schemas.microsoft.com/office/drawing/2014/main" id="{08658D99-F9B4-35C2-CB24-1CA5155E4114}"/>
              </a:ext>
            </a:extLst>
          </p:cNvPr>
          <p:cNvSpPr txBox="1">
            <a:spLocks/>
          </p:cNvSpPr>
          <p:nvPr/>
        </p:nvSpPr>
        <p:spPr>
          <a:xfrm>
            <a:off x="6831960" y="1538838"/>
            <a:ext cx="5125690" cy="168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de-DE" sz="2000" b="1" dirty="0">
                <a:solidFill>
                  <a:srgbClr val="595959"/>
                </a:solidFill>
              </a:rPr>
              <a:t>Beispiel 1: </a:t>
            </a:r>
            <a:r>
              <a:rPr lang="de-DE" sz="2000" dirty="0">
                <a:solidFill>
                  <a:srgbClr val="595959"/>
                </a:solidFill>
              </a:rPr>
              <a:t>Zahlung von Verbindlichkeiten in Höhe von 10.000 € (offene Kreditoren per 31.12.2021) zu 100 % im Januar 2022. </a:t>
            </a:r>
          </a:p>
          <a:p>
            <a:pPr marL="0" indent="0"/>
            <a:r>
              <a:rPr lang="de-DE" sz="2000" b="1" dirty="0">
                <a:solidFill>
                  <a:srgbClr val="595959"/>
                </a:solidFill>
              </a:rPr>
              <a:t>Auswirkungen:</a:t>
            </a:r>
          </a:p>
          <a:p>
            <a:pPr marL="342900" indent="-342900">
              <a:buFont typeface="Arial" panose="020B0604020202020204" pitchFamily="34" charset="0"/>
              <a:buChar char="•"/>
            </a:pPr>
            <a:r>
              <a:rPr lang="de-DE" sz="2000" b="1" dirty="0">
                <a:solidFill>
                  <a:srgbClr val="595959"/>
                </a:solidFill>
              </a:rPr>
              <a:t>Liquidität:</a:t>
            </a:r>
          </a:p>
          <a:p>
            <a:pPr marL="342900" indent="-342900">
              <a:buFont typeface="Arial" panose="020B0604020202020204" pitchFamily="34" charset="0"/>
              <a:buChar char="•"/>
            </a:pPr>
            <a:endParaRPr lang="de-DE" sz="2000" b="1" dirty="0">
              <a:solidFill>
                <a:srgbClr val="595959"/>
              </a:solidFill>
            </a:endParaRPr>
          </a:p>
          <a:p>
            <a:pPr marL="342900" indent="-342900">
              <a:buFont typeface="Arial" panose="020B0604020202020204" pitchFamily="34" charset="0"/>
              <a:buChar char="•"/>
            </a:pPr>
            <a:r>
              <a:rPr lang="de-DE" sz="2000" b="1" dirty="0">
                <a:solidFill>
                  <a:srgbClr val="595959"/>
                </a:solidFill>
              </a:rPr>
              <a:t>Bilanz:</a:t>
            </a:r>
          </a:p>
          <a:p>
            <a:pPr marL="342900" indent="-342900">
              <a:buFont typeface="Arial" panose="020B0604020202020204" pitchFamily="34" charset="0"/>
              <a:buChar char="•"/>
            </a:pPr>
            <a:endParaRPr lang="de-DE" sz="2000" b="1" dirty="0">
              <a:solidFill>
                <a:srgbClr val="595959"/>
              </a:solidFill>
            </a:endParaRPr>
          </a:p>
          <a:p>
            <a:pPr marL="342900" indent="-342900">
              <a:buFont typeface="Arial" panose="020B0604020202020204" pitchFamily="34" charset="0"/>
              <a:buChar char="•"/>
            </a:pPr>
            <a:r>
              <a:rPr lang="de-DE" sz="2000" b="1" dirty="0">
                <a:solidFill>
                  <a:srgbClr val="595959"/>
                </a:solidFill>
              </a:rPr>
              <a:t>Gewinn- und Verlustrechnung:</a:t>
            </a:r>
          </a:p>
          <a:p>
            <a:pPr marL="342900" indent="-342900">
              <a:buFont typeface="Arial" panose="020B0604020202020204" pitchFamily="34" charset="0"/>
              <a:buChar char="•"/>
            </a:pPr>
            <a:endParaRPr lang="en-US" sz="2000" dirty="0">
              <a:solidFill>
                <a:srgbClr val="595959"/>
              </a:solidFill>
            </a:endParaRPr>
          </a:p>
        </p:txBody>
      </p:sp>
      <p:sp>
        <p:nvSpPr>
          <p:cNvPr id="10" name="Textplatzhalter 6">
            <a:extLst>
              <a:ext uri="{FF2B5EF4-FFF2-40B4-BE49-F238E27FC236}">
                <a16:creationId xmlns:a16="http://schemas.microsoft.com/office/drawing/2014/main" id="{94D0C164-D747-3DFF-9A95-8624E60B0A34}"/>
              </a:ext>
            </a:extLst>
          </p:cNvPr>
          <p:cNvSpPr txBox="1">
            <a:spLocks/>
          </p:cNvSpPr>
          <p:nvPr/>
        </p:nvSpPr>
        <p:spPr>
          <a:xfrm>
            <a:off x="756773" y="1193642"/>
            <a:ext cx="5197643" cy="3025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de-DE" dirty="0"/>
              <a:t>Da die einzelnen Pläne in der integrierten Finanzplanung miteinander verknüpft sind, haben Geschäftsvorfälle normalerweise Auswirkungen auf verschiedene Teilpläne.</a:t>
            </a:r>
          </a:p>
          <a:p>
            <a:pPr marL="0" indent="0"/>
            <a:r>
              <a:rPr lang="de-DE" dirty="0"/>
              <a:t>ÜBUNG: Überlege, welche Auswirkungen diese Transaktion auf die Liquidität, die Bilanz und die Gewinn- und Verlustrechnung hat.</a:t>
            </a:r>
            <a:endParaRPr lang="en-US" sz="1800" dirty="0"/>
          </a:p>
        </p:txBody>
      </p:sp>
      <p:sp>
        <p:nvSpPr>
          <p:cNvPr id="2" name="TextBox 1">
            <a:extLst>
              <a:ext uri="{FF2B5EF4-FFF2-40B4-BE49-F238E27FC236}">
                <a16:creationId xmlns:a16="http://schemas.microsoft.com/office/drawing/2014/main" id="{651A1D57-51B0-A7E5-C48A-F616AE3FE402}"/>
              </a:ext>
            </a:extLst>
          </p:cNvPr>
          <p:cNvSpPr txBox="1"/>
          <p:nvPr/>
        </p:nvSpPr>
        <p:spPr>
          <a:xfrm>
            <a:off x="519143" y="336263"/>
            <a:ext cx="1486638" cy="461665"/>
          </a:xfrm>
          <a:prstGeom prst="rect">
            <a:avLst/>
          </a:prstGeom>
          <a:solidFill>
            <a:srgbClr val="DE0A1D"/>
          </a:solidFill>
        </p:spPr>
        <p:txBody>
          <a:bodyPr wrap="square" rtlCol="0">
            <a:spAutoFit/>
          </a:bodyPr>
          <a:lstStyle/>
          <a:p>
            <a:r>
              <a:rPr lang="en-IE" sz="2400" b="1" dirty="0">
                <a:solidFill>
                  <a:schemeClr val="bg1"/>
                </a:solidFill>
              </a:rPr>
              <a:t>ÜBUNG</a:t>
            </a:r>
            <a:r>
              <a:rPr lang="en-IE" dirty="0"/>
              <a:t> </a:t>
            </a:r>
          </a:p>
        </p:txBody>
      </p:sp>
    </p:spTree>
    <p:extLst>
      <p:ext uri="{BB962C8B-B14F-4D97-AF65-F5344CB8AC3E}">
        <p14:creationId xmlns:p14="http://schemas.microsoft.com/office/powerpoint/2010/main" val="42335266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4F7E09A-2BE6-DA4D-6651-2181F50987C0}"/>
              </a:ext>
            </a:extLst>
          </p:cNvPr>
          <p:cNvSpPr>
            <a:spLocks noGrp="1"/>
          </p:cNvSpPr>
          <p:nvPr>
            <p:ph type="body" sz="quarter" idx="16"/>
          </p:nvPr>
        </p:nvSpPr>
        <p:spPr>
          <a:xfrm>
            <a:off x="6773333" y="86276"/>
            <a:ext cx="5242944" cy="992652"/>
          </a:xfrm>
        </p:spPr>
        <p:txBody>
          <a:bodyPr/>
          <a:lstStyle/>
          <a:p>
            <a:r>
              <a:rPr lang="de-DE" sz="2400" b="1" dirty="0">
                <a:solidFill>
                  <a:srgbClr val="47B5C8"/>
                </a:solidFill>
              </a:rPr>
              <a:t>Auswirkungen von Geschäftsvorfällen auf die Planung</a:t>
            </a:r>
            <a:endParaRPr lang="en-US" sz="2400" b="1" dirty="0">
              <a:solidFill>
                <a:srgbClr val="47B5C8"/>
              </a:solidFill>
            </a:endParaRPr>
          </a:p>
        </p:txBody>
      </p:sp>
      <p:sp>
        <p:nvSpPr>
          <p:cNvPr id="9" name="Text Placeholder 4">
            <a:extLst>
              <a:ext uri="{FF2B5EF4-FFF2-40B4-BE49-F238E27FC236}">
                <a16:creationId xmlns:a16="http://schemas.microsoft.com/office/drawing/2014/main" id="{08658D99-F9B4-35C2-CB24-1CA5155E4114}"/>
              </a:ext>
            </a:extLst>
          </p:cNvPr>
          <p:cNvSpPr txBox="1">
            <a:spLocks/>
          </p:cNvSpPr>
          <p:nvPr/>
        </p:nvSpPr>
        <p:spPr>
          <a:xfrm>
            <a:off x="6773333" y="1338260"/>
            <a:ext cx="5308546" cy="168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de-DE" sz="2000" b="1" dirty="0">
                <a:solidFill>
                  <a:srgbClr val="595959"/>
                </a:solidFill>
              </a:rPr>
              <a:t>Beispiel 1: </a:t>
            </a:r>
            <a:r>
              <a:rPr lang="de-DE" sz="2000" dirty="0">
                <a:solidFill>
                  <a:srgbClr val="595959"/>
                </a:solidFill>
              </a:rPr>
              <a:t>Zahlung von Verbindlichkeiten in Höhe von 10.000 € (offene Kreditoren per 31.12.2021) zu 100 % im Januar 2022. </a:t>
            </a:r>
          </a:p>
          <a:p>
            <a:pPr marL="0" indent="0"/>
            <a:r>
              <a:rPr lang="de-DE" sz="2000" b="1" dirty="0">
                <a:solidFill>
                  <a:srgbClr val="595959"/>
                </a:solidFill>
              </a:rPr>
              <a:t>Auswirkungen:</a:t>
            </a:r>
          </a:p>
          <a:p>
            <a:pPr marL="342900" indent="-342900">
              <a:buFont typeface="Arial" panose="020B0604020202020204" pitchFamily="34" charset="0"/>
              <a:buChar char="•"/>
            </a:pPr>
            <a:r>
              <a:rPr lang="de-DE" sz="2000" b="1" dirty="0">
                <a:solidFill>
                  <a:srgbClr val="595959"/>
                </a:solidFill>
              </a:rPr>
              <a:t>Liquidität: </a:t>
            </a:r>
            <a:r>
              <a:rPr lang="de-DE" sz="2000" dirty="0">
                <a:solidFill>
                  <a:srgbClr val="595959"/>
                </a:solidFill>
              </a:rPr>
              <a:t>Zahlungsmittelabfluss aus operativen Tätigkeiten in der Liquiditätsplanung für Januar 2022 (brutto).</a:t>
            </a:r>
          </a:p>
          <a:p>
            <a:pPr marL="342900" indent="-342900">
              <a:buFont typeface="Arial" panose="020B0604020202020204" pitchFamily="34" charset="0"/>
              <a:buChar char="•"/>
            </a:pPr>
            <a:r>
              <a:rPr lang="de-DE" sz="2000" b="1" dirty="0">
                <a:solidFill>
                  <a:srgbClr val="595959"/>
                </a:solidFill>
              </a:rPr>
              <a:t>Bilanz: </a:t>
            </a:r>
            <a:r>
              <a:rPr lang="de-DE" sz="2000" dirty="0">
                <a:solidFill>
                  <a:srgbClr val="595959"/>
                </a:solidFill>
              </a:rPr>
              <a:t>Reduzierung der Verbindlichkeiten aus Lieferungen und Leistungen in Höhe des Zahlungsbetrags.</a:t>
            </a:r>
          </a:p>
          <a:p>
            <a:pPr marL="342900" indent="-342900">
              <a:buFont typeface="Arial" panose="020B0604020202020204" pitchFamily="34" charset="0"/>
              <a:buChar char="•"/>
            </a:pPr>
            <a:r>
              <a:rPr lang="de-DE" sz="2000" b="1" dirty="0">
                <a:solidFill>
                  <a:srgbClr val="595959"/>
                </a:solidFill>
              </a:rPr>
              <a:t>Gewinn- und Verlustrechnung: </a:t>
            </a:r>
            <a:r>
              <a:rPr lang="de-DE" sz="2000" dirty="0">
                <a:solidFill>
                  <a:srgbClr val="595959"/>
                </a:solidFill>
              </a:rPr>
              <a:t>Keine Auswirkungen.</a:t>
            </a:r>
            <a:endParaRPr lang="en-US" sz="2000" dirty="0">
              <a:solidFill>
                <a:srgbClr val="595959"/>
              </a:solidFill>
            </a:endParaRPr>
          </a:p>
        </p:txBody>
      </p:sp>
      <p:sp>
        <p:nvSpPr>
          <p:cNvPr id="10" name="Textplatzhalter 6">
            <a:extLst>
              <a:ext uri="{FF2B5EF4-FFF2-40B4-BE49-F238E27FC236}">
                <a16:creationId xmlns:a16="http://schemas.microsoft.com/office/drawing/2014/main" id="{94D0C164-D747-3DFF-9A95-8624E60B0A34}"/>
              </a:ext>
            </a:extLst>
          </p:cNvPr>
          <p:cNvSpPr txBox="1">
            <a:spLocks/>
          </p:cNvSpPr>
          <p:nvPr/>
        </p:nvSpPr>
        <p:spPr>
          <a:xfrm>
            <a:off x="898357" y="1372730"/>
            <a:ext cx="5197643" cy="3025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de-DE" dirty="0"/>
              <a:t>Da die einzelnen Pläne in der integrierten Finanzplanung miteinander verknüpft sind, haben Geschäftsvorfälle normalerweise Auswirkungen auf verschiedene Teilpläne.</a:t>
            </a:r>
          </a:p>
          <a:p>
            <a:pPr marL="0" indent="0"/>
            <a:r>
              <a:rPr lang="de-DE" dirty="0"/>
              <a:t>ÜBUNG: Überlege, welche Auswirkungen diese Transaktion auf die Liquidität, die Bilanz und die Gewinn- und Verlustrechnung hat.</a:t>
            </a:r>
            <a:endParaRPr lang="en-US" sz="2400" dirty="0"/>
          </a:p>
        </p:txBody>
      </p:sp>
      <p:sp>
        <p:nvSpPr>
          <p:cNvPr id="2" name="TextBox 1">
            <a:extLst>
              <a:ext uri="{FF2B5EF4-FFF2-40B4-BE49-F238E27FC236}">
                <a16:creationId xmlns:a16="http://schemas.microsoft.com/office/drawing/2014/main" id="{C671409A-EA04-2CBD-9CA2-FFA3C86CD530}"/>
              </a:ext>
            </a:extLst>
          </p:cNvPr>
          <p:cNvSpPr txBox="1"/>
          <p:nvPr/>
        </p:nvSpPr>
        <p:spPr>
          <a:xfrm>
            <a:off x="519143" y="336263"/>
            <a:ext cx="1486638" cy="461665"/>
          </a:xfrm>
          <a:prstGeom prst="rect">
            <a:avLst/>
          </a:prstGeom>
          <a:solidFill>
            <a:srgbClr val="DE0A1D"/>
          </a:solidFill>
        </p:spPr>
        <p:txBody>
          <a:bodyPr wrap="square" rtlCol="0">
            <a:spAutoFit/>
          </a:bodyPr>
          <a:lstStyle/>
          <a:p>
            <a:r>
              <a:rPr lang="en-IE" sz="2400" b="1" dirty="0">
                <a:solidFill>
                  <a:schemeClr val="bg1"/>
                </a:solidFill>
              </a:rPr>
              <a:t>ÜBUNG</a:t>
            </a:r>
            <a:r>
              <a:rPr lang="en-IE" dirty="0"/>
              <a:t> </a:t>
            </a:r>
          </a:p>
        </p:txBody>
      </p:sp>
    </p:spTree>
    <p:extLst>
      <p:ext uri="{BB962C8B-B14F-4D97-AF65-F5344CB8AC3E}">
        <p14:creationId xmlns:p14="http://schemas.microsoft.com/office/powerpoint/2010/main" val="4418848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4F7E09A-2BE6-DA4D-6651-2181F50987C0}"/>
              </a:ext>
            </a:extLst>
          </p:cNvPr>
          <p:cNvSpPr>
            <a:spLocks noGrp="1"/>
          </p:cNvSpPr>
          <p:nvPr>
            <p:ph type="body" sz="quarter" idx="16"/>
          </p:nvPr>
        </p:nvSpPr>
        <p:spPr>
          <a:xfrm>
            <a:off x="6773333" y="86276"/>
            <a:ext cx="5242944" cy="992652"/>
          </a:xfrm>
        </p:spPr>
        <p:txBody>
          <a:bodyPr/>
          <a:lstStyle/>
          <a:p>
            <a:r>
              <a:rPr lang="de-DE" sz="2400" b="1" dirty="0">
                <a:solidFill>
                  <a:srgbClr val="47B5C8"/>
                </a:solidFill>
              </a:rPr>
              <a:t>Auswirkungen von Geschäftsvorfällen auf die Planung</a:t>
            </a:r>
            <a:endParaRPr lang="en-US" sz="2400" b="1" dirty="0">
              <a:solidFill>
                <a:srgbClr val="47B5C8"/>
              </a:solidFill>
            </a:endParaRPr>
          </a:p>
        </p:txBody>
      </p:sp>
      <p:sp>
        <p:nvSpPr>
          <p:cNvPr id="9" name="Text Placeholder 4">
            <a:extLst>
              <a:ext uri="{FF2B5EF4-FFF2-40B4-BE49-F238E27FC236}">
                <a16:creationId xmlns:a16="http://schemas.microsoft.com/office/drawing/2014/main" id="{08658D99-F9B4-35C2-CB24-1CA5155E4114}"/>
              </a:ext>
            </a:extLst>
          </p:cNvPr>
          <p:cNvSpPr txBox="1">
            <a:spLocks/>
          </p:cNvSpPr>
          <p:nvPr/>
        </p:nvSpPr>
        <p:spPr>
          <a:xfrm>
            <a:off x="6773332" y="1220273"/>
            <a:ext cx="5332143" cy="168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de-DE" sz="2000" b="1" dirty="0">
                <a:solidFill>
                  <a:srgbClr val="595959"/>
                </a:solidFill>
              </a:rPr>
              <a:t>Beispiel 2: </a:t>
            </a:r>
            <a:r>
              <a:rPr lang="de-DE" sz="2000" dirty="0">
                <a:solidFill>
                  <a:srgbClr val="595959"/>
                </a:solidFill>
              </a:rPr>
              <a:t>Umsatz von 10.000 € (netto) im Januar 2022 mit Zahlungseingang im Februar 2022 (Verkauf mit Zahlungsziel).</a:t>
            </a:r>
          </a:p>
          <a:p>
            <a:pPr marL="0" indent="0"/>
            <a:r>
              <a:rPr lang="en-US" sz="2000" b="1" dirty="0" err="1">
                <a:solidFill>
                  <a:srgbClr val="595959"/>
                </a:solidFill>
              </a:rPr>
              <a:t>Effekt</a:t>
            </a:r>
            <a:r>
              <a:rPr lang="en-US" sz="2000" b="1" dirty="0">
                <a:solidFill>
                  <a:srgbClr val="595959"/>
                </a:solidFill>
              </a:rPr>
              <a:t> </a:t>
            </a:r>
            <a:r>
              <a:rPr lang="en-US" sz="2000" b="1" dirty="0" err="1">
                <a:solidFill>
                  <a:srgbClr val="595959"/>
                </a:solidFill>
              </a:rPr>
              <a:t>im</a:t>
            </a:r>
            <a:r>
              <a:rPr lang="en-US" sz="2000" b="1" dirty="0">
                <a:solidFill>
                  <a:srgbClr val="595959"/>
                </a:solidFill>
              </a:rPr>
              <a:t> </a:t>
            </a:r>
            <a:r>
              <a:rPr lang="en-US" sz="2000" b="1" dirty="0" err="1">
                <a:solidFill>
                  <a:srgbClr val="595959"/>
                </a:solidFill>
              </a:rPr>
              <a:t>Januar</a:t>
            </a:r>
            <a:r>
              <a:rPr lang="en-US" sz="2000" b="1" dirty="0">
                <a:solidFill>
                  <a:srgbClr val="595959"/>
                </a:solidFill>
              </a:rPr>
              <a:t>: </a:t>
            </a:r>
          </a:p>
          <a:p>
            <a:pPr marL="285750" indent="-285750">
              <a:buFont typeface="Arial" panose="020B0604020202020204" pitchFamily="34" charset="0"/>
              <a:buChar char="•"/>
            </a:pPr>
            <a:r>
              <a:rPr lang="en-US" sz="2000" dirty="0" err="1">
                <a:solidFill>
                  <a:srgbClr val="595959"/>
                </a:solidFill>
              </a:rPr>
              <a:t>Gewinn</a:t>
            </a:r>
            <a:r>
              <a:rPr lang="en-US" sz="2000" dirty="0">
                <a:solidFill>
                  <a:srgbClr val="595959"/>
                </a:solidFill>
              </a:rPr>
              <a:t>- und </a:t>
            </a:r>
            <a:r>
              <a:rPr lang="en-US" sz="2000" dirty="0" err="1">
                <a:solidFill>
                  <a:srgbClr val="595959"/>
                </a:solidFill>
              </a:rPr>
              <a:t>Verlustrechnung</a:t>
            </a:r>
            <a:r>
              <a:rPr lang="en-US" sz="2000" dirty="0">
                <a:solidFill>
                  <a:srgbClr val="595959"/>
                </a:solidFill>
              </a:rPr>
              <a:t>: </a:t>
            </a:r>
          </a:p>
          <a:p>
            <a:pPr marL="285750" indent="-285750">
              <a:buFont typeface="Arial" panose="020B0604020202020204" pitchFamily="34" charset="0"/>
              <a:buChar char="•"/>
            </a:pPr>
            <a:r>
              <a:rPr lang="en-US" sz="2000" dirty="0" err="1">
                <a:solidFill>
                  <a:srgbClr val="595959"/>
                </a:solidFill>
              </a:rPr>
              <a:t>Bilanz</a:t>
            </a:r>
            <a:r>
              <a:rPr lang="en-US" sz="2000" dirty="0">
                <a:solidFill>
                  <a:srgbClr val="595959"/>
                </a:solidFill>
              </a:rPr>
              <a:t>:</a:t>
            </a:r>
          </a:p>
          <a:p>
            <a:pPr marL="285750" indent="-285750">
              <a:buFont typeface="Arial" panose="020B0604020202020204" pitchFamily="34" charset="0"/>
              <a:buChar char="•"/>
            </a:pPr>
            <a:r>
              <a:rPr lang="en-US" sz="2000" dirty="0" err="1">
                <a:solidFill>
                  <a:srgbClr val="595959"/>
                </a:solidFill>
              </a:rPr>
              <a:t>Bilanz</a:t>
            </a:r>
            <a:r>
              <a:rPr lang="en-US" sz="2000" dirty="0">
                <a:solidFill>
                  <a:srgbClr val="595959"/>
                </a:solidFill>
              </a:rPr>
              <a:t>:</a:t>
            </a:r>
          </a:p>
          <a:p>
            <a:pPr marL="0" indent="0"/>
            <a:r>
              <a:rPr lang="en-US" sz="2000" b="1" dirty="0" err="1">
                <a:solidFill>
                  <a:srgbClr val="595959"/>
                </a:solidFill>
              </a:rPr>
              <a:t>Effekt</a:t>
            </a:r>
            <a:r>
              <a:rPr lang="en-US" sz="2000" b="1" dirty="0">
                <a:solidFill>
                  <a:srgbClr val="595959"/>
                </a:solidFill>
              </a:rPr>
              <a:t> </a:t>
            </a:r>
            <a:r>
              <a:rPr lang="en-US" sz="2000" b="1" dirty="0" err="1">
                <a:solidFill>
                  <a:srgbClr val="595959"/>
                </a:solidFill>
              </a:rPr>
              <a:t>im</a:t>
            </a:r>
            <a:r>
              <a:rPr lang="en-US" sz="2000" b="1" dirty="0">
                <a:solidFill>
                  <a:srgbClr val="595959"/>
                </a:solidFill>
              </a:rPr>
              <a:t> </a:t>
            </a:r>
            <a:r>
              <a:rPr lang="en-US" sz="2000" b="1" dirty="0" err="1">
                <a:solidFill>
                  <a:srgbClr val="595959"/>
                </a:solidFill>
              </a:rPr>
              <a:t>Februar</a:t>
            </a:r>
            <a:r>
              <a:rPr lang="en-US" sz="2000" b="1" dirty="0">
                <a:solidFill>
                  <a:srgbClr val="595959"/>
                </a:solidFill>
              </a:rPr>
              <a:t>: </a:t>
            </a:r>
          </a:p>
          <a:p>
            <a:pPr marL="285750" indent="-285750">
              <a:buFont typeface="Arial" panose="020B0604020202020204" pitchFamily="34" charset="0"/>
              <a:buChar char="•"/>
            </a:pPr>
            <a:r>
              <a:rPr lang="en-US" sz="2000" dirty="0" err="1">
                <a:solidFill>
                  <a:srgbClr val="595959"/>
                </a:solidFill>
              </a:rPr>
              <a:t>Liquidität</a:t>
            </a:r>
            <a:r>
              <a:rPr lang="en-US" sz="2000" dirty="0">
                <a:solidFill>
                  <a:srgbClr val="595959"/>
                </a:solidFill>
              </a:rPr>
              <a:t>:</a:t>
            </a:r>
          </a:p>
          <a:p>
            <a:pPr marL="285750" indent="-285750">
              <a:buFont typeface="Arial" panose="020B0604020202020204" pitchFamily="34" charset="0"/>
              <a:buChar char="•"/>
            </a:pPr>
            <a:r>
              <a:rPr lang="en-US" sz="2000" dirty="0" err="1">
                <a:solidFill>
                  <a:srgbClr val="595959"/>
                </a:solidFill>
              </a:rPr>
              <a:t>Liquidität</a:t>
            </a:r>
            <a:r>
              <a:rPr lang="en-US" sz="2000" dirty="0">
                <a:solidFill>
                  <a:srgbClr val="595959"/>
                </a:solidFill>
              </a:rPr>
              <a:t>:</a:t>
            </a:r>
          </a:p>
          <a:p>
            <a:pPr marL="285750" indent="-285750">
              <a:buFont typeface="Arial" panose="020B0604020202020204" pitchFamily="34" charset="0"/>
              <a:buChar char="•"/>
            </a:pPr>
            <a:r>
              <a:rPr lang="en-US" sz="2000" dirty="0" err="1">
                <a:solidFill>
                  <a:srgbClr val="595959"/>
                </a:solidFill>
              </a:rPr>
              <a:t>Bilanz</a:t>
            </a:r>
            <a:r>
              <a:rPr lang="en-US" sz="2000" dirty="0">
                <a:solidFill>
                  <a:srgbClr val="595959"/>
                </a:solidFill>
              </a:rPr>
              <a:t>:</a:t>
            </a:r>
          </a:p>
        </p:txBody>
      </p:sp>
      <p:sp>
        <p:nvSpPr>
          <p:cNvPr id="10" name="Textplatzhalter 6">
            <a:extLst>
              <a:ext uri="{FF2B5EF4-FFF2-40B4-BE49-F238E27FC236}">
                <a16:creationId xmlns:a16="http://schemas.microsoft.com/office/drawing/2014/main" id="{94D0C164-D747-3DFF-9A95-8624E60B0A34}"/>
              </a:ext>
            </a:extLst>
          </p:cNvPr>
          <p:cNvSpPr txBox="1">
            <a:spLocks/>
          </p:cNvSpPr>
          <p:nvPr/>
        </p:nvSpPr>
        <p:spPr>
          <a:xfrm>
            <a:off x="798068" y="1580102"/>
            <a:ext cx="5197643" cy="3025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de-DE" dirty="0"/>
              <a:t>Da die einzelnen Pläne in der integrierten Finanzplanung miteinander verknüpft sind, haben Geschäftsvorfälle normalerweise Auswirkungen auf verschiedene Teilpläne.</a:t>
            </a:r>
          </a:p>
          <a:p>
            <a:pPr marL="0" indent="0"/>
            <a:r>
              <a:rPr lang="de-DE" dirty="0"/>
              <a:t>ÜBUNG: Überlege, welche Auswirkungen diese Transaktion auf die Liquidität, die Bilanz und die Gewinn- und Verlustrechnung hat.</a:t>
            </a:r>
            <a:endParaRPr lang="en-US" sz="2400" dirty="0"/>
          </a:p>
        </p:txBody>
      </p:sp>
      <p:sp>
        <p:nvSpPr>
          <p:cNvPr id="2" name="TextBox 1">
            <a:extLst>
              <a:ext uri="{FF2B5EF4-FFF2-40B4-BE49-F238E27FC236}">
                <a16:creationId xmlns:a16="http://schemas.microsoft.com/office/drawing/2014/main" id="{0B165856-6D7B-456A-F1E2-5CC998EA81DD}"/>
              </a:ext>
            </a:extLst>
          </p:cNvPr>
          <p:cNvSpPr txBox="1"/>
          <p:nvPr/>
        </p:nvSpPr>
        <p:spPr>
          <a:xfrm>
            <a:off x="519143" y="336263"/>
            <a:ext cx="1486638" cy="461665"/>
          </a:xfrm>
          <a:prstGeom prst="rect">
            <a:avLst/>
          </a:prstGeom>
          <a:solidFill>
            <a:srgbClr val="DE0A1D"/>
          </a:solidFill>
        </p:spPr>
        <p:txBody>
          <a:bodyPr wrap="square" rtlCol="0">
            <a:spAutoFit/>
          </a:bodyPr>
          <a:lstStyle/>
          <a:p>
            <a:r>
              <a:rPr lang="en-IE" sz="2400" b="1" dirty="0">
                <a:solidFill>
                  <a:schemeClr val="bg1"/>
                </a:solidFill>
              </a:rPr>
              <a:t>ÜBUNG</a:t>
            </a:r>
            <a:r>
              <a:rPr lang="en-IE" dirty="0"/>
              <a:t> </a:t>
            </a:r>
          </a:p>
        </p:txBody>
      </p:sp>
    </p:spTree>
    <p:extLst>
      <p:ext uri="{BB962C8B-B14F-4D97-AF65-F5344CB8AC3E}">
        <p14:creationId xmlns:p14="http://schemas.microsoft.com/office/powerpoint/2010/main" val="1356031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4F7E09A-2BE6-DA4D-6651-2181F50987C0}"/>
              </a:ext>
            </a:extLst>
          </p:cNvPr>
          <p:cNvSpPr>
            <a:spLocks noGrp="1"/>
          </p:cNvSpPr>
          <p:nvPr>
            <p:ph type="body" sz="quarter" idx="16"/>
          </p:nvPr>
        </p:nvSpPr>
        <p:spPr>
          <a:xfrm>
            <a:off x="6773333" y="86276"/>
            <a:ext cx="5242944" cy="992652"/>
          </a:xfrm>
        </p:spPr>
        <p:txBody>
          <a:bodyPr/>
          <a:lstStyle/>
          <a:p>
            <a:r>
              <a:rPr lang="de-DE" sz="2400" b="1" dirty="0">
                <a:solidFill>
                  <a:srgbClr val="47B5C8"/>
                </a:solidFill>
              </a:rPr>
              <a:t>Auswirkungen von Geschäftsvorfällen auf die Planung</a:t>
            </a:r>
            <a:endParaRPr lang="en-US" sz="2400" b="1" dirty="0">
              <a:solidFill>
                <a:srgbClr val="47B5C8"/>
              </a:solidFill>
            </a:endParaRPr>
          </a:p>
        </p:txBody>
      </p:sp>
      <p:sp>
        <p:nvSpPr>
          <p:cNvPr id="9" name="Text Placeholder 4">
            <a:extLst>
              <a:ext uri="{FF2B5EF4-FFF2-40B4-BE49-F238E27FC236}">
                <a16:creationId xmlns:a16="http://schemas.microsoft.com/office/drawing/2014/main" id="{08658D99-F9B4-35C2-CB24-1CA5155E4114}"/>
              </a:ext>
            </a:extLst>
          </p:cNvPr>
          <p:cNvSpPr txBox="1">
            <a:spLocks/>
          </p:cNvSpPr>
          <p:nvPr/>
        </p:nvSpPr>
        <p:spPr>
          <a:xfrm>
            <a:off x="6702541" y="1121956"/>
            <a:ext cx="5408834" cy="168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de-DE" sz="2400" b="1" dirty="0">
                <a:solidFill>
                  <a:srgbClr val="595959"/>
                </a:solidFill>
              </a:rPr>
              <a:t>Beispiel 2: </a:t>
            </a:r>
            <a:r>
              <a:rPr lang="de-DE" sz="2400" dirty="0">
                <a:solidFill>
                  <a:srgbClr val="595959"/>
                </a:solidFill>
              </a:rPr>
              <a:t>Umsatz von 10.000 € (netto) im Januar 2022 mit Zahlungseingang im Februar 2022 (Verkauf mit Zahlungsziel).</a:t>
            </a:r>
          </a:p>
          <a:p>
            <a:pPr marL="0" indent="0"/>
            <a:r>
              <a:rPr lang="en-US" b="1" dirty="0" err="1">
                <a:solidFill>
                  <a:srgbClr val="595959"/>
                </a:solidFill>
              </a:rPr>
              <a:t>Effekt</a:t>
            </a:r>
            <a:r>
              <a:rPr lang="en-US" b="1" dirty="0">
                <a:solidFill>
                  <a:srgbClr val="595959"/>
                </a:solidFill>
              </a:rPr>
              <a:t> </a:t>
            </a:r>
            <a:r>
              <a:rPr lang="en-US" b="1" dirty="0" err="1">
                <a:solidFill>
                  <a:srgbClr val="595959"/>
                </a:solidFill>
              </a:rPr>
              <a:t>im</a:t>
            </a:r>
            <a:r>
              <a:rPr lang="en-US" b="1" dirty="0">
                <a:solidFill>
                  <a:srgbClr val="595959"/>
                </a:solidFill>
              </a:rPr>
              <a:t> </a:t>
            </a:r>
            <a:r>
              <a:rPr lang="en-US" b="1" dirty="0" err="1">
                <a:solidFill>
                  <a:srgbClr val="595959"/>
                </a:solidFill>
              </a:rPr>
              <a:t>Januar</a:t>
            </a:r>
            <a:r>
              <a:rPr lang="en-US" b="1" dirty="0">
                <a:solidFill>
                  <a:srgbClr val="595959"/>
                </a:solidFill>
              </a:rPr>
              <a:t>: </a:t>
            </a:r>
          </a:p>
          <a:p>
            <a:pPr marL="285750" indent="-285750">
              <a:buFont typeface="Arial" panose="020B0604020202020204" pitchFamily="34" charset="0"/>
              <a:buChar char="•"/>
            </a:pPr>
            <a:r>
              <a:rPr lang="de-DE" sz="2000" dirty="0">
                <a:solidFill>
                  <a:srgbClr val="595959"/>
                </a:solidFill>
              </a:rPr>
              <a:t>Gewinn- und Verlustrechnung: Einnahmen im Januar 2022 in Höhe von 10.000 €</a:t>
            </a:r>
          </a:p>
          <a:p>
            <a:pPr marL="285750" indent="-285750">
              <a:buFont typeface="Arial" panose="020B0604020202020204" pitchFamily="34" charset="0"/>
              <a:buChar char="•"/>
            </a:pPr>
            <a:r>
              <a:rPr lang="de-DE" sz="2000" dirty="0">
                <a:solidFill>
                  <a:srgbClr val="595959"/>
                </a:solidFill>
              </a:rPr>
              <a:t>Bilanz: Forderungen aus Lieferungen und Leistungen im Januar 2022 in Höhe von 10.000 € zzgl. der gesetzlichen MwSt. (brutto)</a:t>
            </a:r>
          </a:p>
          <a:p>
            <a:pPr marL="285750" indent="-285750">
              <a:buFont typeface="Arial" panose="020B0604020202020204" pitchFamily="34" charset="0"/>
              <a:buChar char="•"/>
            </a:pPr>
            <a:r>
              <a:rPr lang="de-DE" sz="2000" dirty="0">
                <a:solidFill>
                  <a:srgbClr val="595959"/>
                </a:solidFill>
              </a:rPr>
              <a:t>Bilanz: Umsatzsteuerverbindlichkeit im Januar 2022 in Höhe der Umsatzsteuer, die normalerweise im Folgemonat zu zahlen ist</a:t>
            </a:r>
            <a:r>
              <a:rPr lang="en-US" sz="2000" dirty="0">
                <a:solidFill>
                  <a:srgbClr val="595959"/>
                </a:solidFill>
              </a:rPr>
              <a:t>                                Continued on next slide</a:t>
            </a:r>
          </a:p>
          <a:p>
            <a:pPr marL="285750" indent="-285750">
              <a:buFont typeface="Arial" panose="020B0604020202020204" pitchFamily="34" charset="0"/>
              <a:buChar char="•"/>
            </a:pPr>
            <a:endParaRPr lang="en-US" sz="1800" dirty="0">
              <a:solidFill>
                <a:srgbClr val="595959"/>
              </a:solidFill>
            </a:endParaRPr>
          </a:p>
        </p:txBody>
      </p:sp>
      <p:sp>
        <p:nvSpPr>
          <p:cNvPr id="10" name="Textplatzhalter 6">
            <a:extLst>
              <a:ext uri="{FF2B5EF4-FFF2-40B4-BE49-F238E27FC236}">
                <a16:creationId xmlns:a16="http://schemas.microsoft.com/office/drawing/2014/main" id="{94D0C164-D747-3DFF-9A95-8624E60B0A34}"/>
              </a:ext>
            </a:extLst>
          </p:cNvPr>
          <p:cNvSpPr txBox="1">
            <a:spLocks/>
          </p:cNvSpPr>
          <p:nvPr/>
        </p:nvSpPr>
        <p:spPr>
          <a:xfrm>
            <a:off x="597490" y="1326429"/>
            <a:ext cx="5197643" cy="3025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de-DE" dirty="0"/>
              <a:t>Da die einzelnen Pläne in der integrierten Finanzplanung miteinander verknüpft sind, haben Geschäftsvorfälle normalerweise Auswirkungen auf verschiedene Teilpläne.</a:t>
            </a:r>
          </a:p>
          <a:p>
            <a:pPr marL="0" indent="0"/>
            <a:r>
              <a:rPr lang="de-DE" dirty="0"/>
              <a:t>ÜBUNG: Überlege, welche Auswirkungen diese Transaktion auf die Liquidität, die Bilanz und die Gewinn- und Verlustrechnung hat.</a:t>
            </a:r>
            <a:endParaRPr lang="en-US" sz="2400" dirty="0"/>
          </a:p>
        </p:txBody>
      </p:sp>
      <p:sp>
        <p:nvSpPr>
          <p:cNvPr id="2" name="TextBox 1">
            <a:extLst>
              <a:ext uri="{FF2B5EF4-FFF2-40B4-BE49-F238E27FC236}">
                <a16:creationId xmlns:a16="http://schemas.microsoft.com/office/drawing/2014/main" id="{ED431CE1-17A3-7240-5AB3-91435354F6E1}"/>
              </a:ext>
            </a:extLst>
          </p:cNvPr>
          <p:cNvSpPr txBox="1"/>
          <p:nvPr/>
        </p:nvSpPr>
        <p:spPr>
          <a:xfrm>
            <a:off x="519143" y="336263"/>
            <a:ext cx="1486638" cy="461665"/>
          </a:xfrm>
          <a:prstGeom prst="rect">
            <a:avLst/>
          </a:prstGeom>
          <a:solidFill>
            <a:srgbClr val="DE0A1D"/>
          </a:solidFill>
        </p:spPr>
        <p:txBody>
          <a:bodyPr wrap="square" rtlCol="0">
            <a:spAutoFit/>
          </a:bodyPr>
          <a:lstStyle/>
          <a:p>
            <a:r>
              <a:rPr lang="en-IE" sz="2400" b="1" dirty="0">
                <a:solidFill>
                  <a:schemeClr val="bg1"/>
                </a:solidFill>
              </a:rPr>
              <a:t>ÜBUNG</a:t>
            </a:r>
            <a:r>
              <a:rPr lang="en-IE" dirty="0"/>
              <a:t> </a:t>
            </a:r>
          </a:p>
        </p:txBody>
      </p:sp>
    </p:spTree>
    <p:extLst>
      <p:ext uri="{BB962C8B-B14F-4D97-AF65-F5344CB8AC3E}">
        <p14:creationId xmlns:p14="http://schemas.microsoft.com/office/powerpoint/2010/main" val="24726810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4F7E09A-2BE6-DA4D-6651-2181F50987C0}"/>
              </a:ext>
            </a:extLst>
          </p:cNvPr>
          <p:cNvSpPr>
            <a:spLocks noGrp="1"/>
          </p:cNvSpPr>
          <p:nvPr>
            <p:ph type="body" sz="quarter" idx="16"/>
          </p:nvPr>
        </p:nvSpPr>
        <p:spPr>
          <a:xfrm>
            <a:off x="6773333" y="86276"/>
            <a:ext cx="5242944" cy="992652"/>
          </a:xfrm>
        </p:spPr>
        <p:txBody>
          <a:bodyPr/>
          <a:lstStyle/>
          <a:p>
            <a:r>
              <a:rPr lang="de-DE" sz="2400" b="1" dirty="0">
                <a:solidFill>
                  <a:srgbClr val="47B5C8"/>
                </a:solidFill>
              </a:rPr>
              <a:t>Auswirkungen von Geschäftsvorfällen auf die Planung</a:t>
            </a:r>
            <a:endParaRPr lang="en-US" sz="2400" b="1" dirty="0">
              <a:solidFill>
                <a:srgbClr val="47B5C8"/>
              </a:solidFill>
            </a:endParaRPr>
          </a:p>
        </p:txBody>
      </p:sp>
      <p:sp>
        <p:nvSpPr>
          <p:cNvPr id="9" name="Text Placeholder 4">
            <a:extLst>
              <a:ext uri="{FF2B5EF4-FFF2-40B4-BE49-F238E27FC236}">
                <a16:creationId xmlns:a16="http://schemas.microsoft.com/office/drawing/2014/main" id="{08658D99-F9B4-35C2-CB24-1CA5155E4114}"/>
              </a:ext>
            </a:extLst>
          </p:cNvPr>
          <p:cNvSpPr txBox="1">
            <a:spLocks/>
          </p:cNvSpPr>
          <p:nvPr/>
        </p:nvSpPr>
        <p:spPr>
          <a:xfrm>
            <a:off x="6773332" y="1485744"/>
            <a:ext cx="5418667" cy="168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595959"/>
                </a:solidFill>
                <a:effectLst/>
                <a:uLnTx/>
                <a:uFillTx/>
                <a:latin typeface="Calibri" panose="020F0502020204030204"/>
                <a:ea typeface="+mn-ea"/>
                <a:cs typeface="+mn-cs"/>
              </a:rPr>
              <a:t>Beispiel 2: </a:t>
            </a:r>
            <a:r>
              <a:rPr kumimoji="0" lang="de-DE" sz="2400" b="0" i="0" u="none" strike="noStrike" kern="1200" cap="none" spc="0" normalizeH="0" baseline="0" noProof="0" dirty="0">
                <a:ln>
                  <a:noFill/>
                </a:ln>
                <a:solidFill>
                  <a:srgbClr val="595959"/>
                </a:solidFill>
                <a:effectLst/>
                <a:uLnTx/>
                <a:uFillTx/>
                <a:latin typeface="Calibri" panose="020F0502020204030204"/>
                <a:ea typeface="+mn-ea"/>
                <a:cs typeface="+mn-cs"/>
              </a:rPr>
              <a:t>Umsatz von 10.000 € (netto) im Januar 2022 mit Zahlungseingang im Februar 2022 (Verkauf mit Zahlungsziel).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err="1">
                <a:ln>
                  <a:noFill/>
                </a:ln>
                <a:solidFill>
                  <a:srgbClr val="595959"/>
                </a:solidFill>
                <a:effectLst/>
                <a:uLnTx/>
                <a:uFillTx/>
                <a:latin typeface="Calibri" panose="020F0502020204030204"/>
                <a:ea typeface="+mn-ea"/>
                <a:cs typeface="+mn-cs"/>
              </a:rPr>
              <a:t>Effekt</a:t>
            </a:r>
            <a:r>
              <a:rPr kumimoji="0" lang="en-US" b="1" i="0" u="none" strike="noStrike" kern="1200" cap="none" spc="0" normalizeH="0" baseline="0" noProof="0" dirty="0">
                <a:ln>
                  <a:noFill/>
                </a:ln>
                <a:solidFill>
                  <a:srgbClr val="595959"/>
                </a:solidFill>
                <a:effectLst/>
                <a:uLnTx/>
                <a:uFillTx/>
                <a:latin typeface="Calibri" panose="020F0502020204030204"/>
                <a:ea typeface="+mn-ea"/>
                <a:cs typeface="+mn-cs"/>
              </a:rPr>
              <a:t> </a:t>
            </a:r>
            <a:r>
              <a:rPr kumimoji="0" lang="en-US" b="1" i="0" u="none" strike="noStrike" kern="1200" cap="none" spc="0" normalizeH="0" baseline="0" noProof="0" dirty="0" err="1">
                <a:ln>
                  <a:noFill/>
                </a:ln>
                <a:solidFill>
                  <a:srgbClr val="595959"/>
                </a:solidFill>
                <a:effectLst/>
                <a:uLnTx/>
                <a:uFillTx/>
                <a:latin typeface="Calibri" panose="020F0502020204030204"/>
                <a:ea typeface="+mn-ea"/>
                <a:cs typeface="+mn-cs"/>
              </a:rPr>
              <a:t>im</a:t>
            </a:r>
            <a:r>
              <a:rPr kumimoji="0" lang="en-US" b="1" i="0" u="none" strike="noStrike" kern="1200" cap="none" spc="0" normalizeH="0" baseline="0" noProof="0" dirty="0">
                <a:ln>
                  <a:noFill/>
                </a:ln>
                <a:solidFill>
                  <a:srgbClr val="595959"/>
                </a:solidFill>
                <a:effectLst/>
                <a:uLnTx/>
                <a:uFillTx/>
                <a:latin typeface="Calibri" panose="020F0502020204030204"/>
                <a:ea typeface="+mn-ea"/>
                <a:cs typeface="+mn-cs"/>
              </a:rPr>
              <a:t> </a:t>
            </a:r>
            <a:r>
              <a:rPr kumimoji="0" lang="en-US" b="1" i="0" u="none" strike="noStrike" kern="1200" cap="none" spc="0" normalizeH="0" baseline="0" noProof="0" dirty="0" err="1">
                <a:ln>
                  <a:noFill/>
                </a:ln>
                <a:solidFill>
                  <a:srgbClr val="595959"/>
                </a:solidFill>
                <a:effectLst/>
                <a:uLnTx/>
                <a:uFillTx/>
                <a:latin typeface="Calibri" panose="020F0502020204030204"/>
                <a:ea typeface="+mn-ea"/>
                <a:cs typeface="+mn-cs"/>
              </a:rPr>
              <a:t>Februar</a:t>
            </a:r>
            <a:r>
              <a:rPr kumimoji="0" lang="en-US" b="1" i="0" u="none" strike="noStrike" kern="1200" cap="none" spc="0" normalizeH="0" baseline="0" noProof="0" dirty="0">
                <a:ln>
                  <a:noFill/>
                </a:ln>
                <a:solidFill>
                  <a:srgbClr val="595959"/>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595959"/>
                </a:solidFill>
                <a:effectLst/>
                <a:uLnTx/>
                <a:uFillTx/>
                <a:latin typeface="Calibri" panose="020F0502020204030204"/>
                <a:ea typeface="+mn-ea"/>
                <a:cs typeface="+mn-cs"/>
              </a:rPr>
              <a:t>Liquidität: Zahlungseingang aus dem operativen Geschäft in der Liquiditätsplanung für Februar 2022 in Höhe von 10.000 € zzgl. Umsatzsteuer.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err="1">
                <a:solidFill>
                  <a:srgbClr val="595959"/>
                </a:solidFill>
                <a:latin typeface="Calibri" panose="020F0502020204030204"/>
              </a:rPr>
              <a:t>Liquidität</a:t>
            </a:r>
            <a:r>
              <a:rPr lang="en-US" sz="2000" dirty="0">
                <a:solidFill>
                  <a:srgbClr val="595959"/>
                </a:solidFill>
                <a:latin typeface="Calibri" panose="020F0502020204030204"/>
              </a:rPr>
              <a:t>: </a:t>
            </a:r>
            <a:r>
              <a:rPr lang="en-US" sz="2000" dirty="0" err="1">
                <a:solidFill>
                  <a:srgbClr val="595959"/>
                </a:solidFill>
                <a:latin typeface="Calibri" panose="020F0502020204030204"/>
              </a:rPr>
              <a:t>Zahlung</a:t>
            </a:r>
            <a:r>
              <a:rPr lang="en-US" sz="2000" dirty="0">
                <a:solidFill>
                  <a:srgbClr val="595959"/>
                </a:solidFill>
                <a:latin typeface="Calibri" panose="020F0502020204030204"/>
              </a:rPr>
              <a:t> der </a:t>
            </a:r>
            <a:r>
              <a:rPr lang="en-US" sz="2000" dirty="0" err="1">
                <a:solidFill>
                  <a:srgbClr val="595959"/>
                </a:solidFill>
                <a:latin typeface="Calibri" panose="020F0502020204030204"/>
              </a:rPr>
              <a:t>Umsatzsteuerverbindlichkeit</a:t>
            </a:r>
            <a:r>
              <a:rPr lang="en-US" sz="2000" dirty="0">
                <a:solidFill>
                  <a:srgbClr val="595959"/>
                </a:solidFill>
                <a:latin typeface="Calibri" panose="020F0502020204030204"/>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000" dirty="0">
                <a:solidFill>
                  <a:srgbClr val="595959"/>
                </a:solidFill>
                <a:latin typeface="Calibri" panose="020F0502020204030204"/>
              </a:rPr>
              <a:t>Bilanz: Reduzierung der Forderungen um 10.000 € zzgl. Umsatzsteuer (brutto).</a:t>
            </a:r>
            <a:endParaRPr lang="en-US" sz="2000" dirty="0">
              <a:solidFill>
                <a:srgbClr val="595959"/>
              </a:solidFill>
              <a:latin typeface="Calibri" panose="020F0502020204030204"/>
            </a:endParaRPr>
          </a:p>
        </p:txBody>
      </p:sp>
      <p:sp>
        <p:nvSpPr>
          <p:cNvPr id="10" name="Textplatzhalter 6">
            <a:extLst>
              <a:ext uri="{FF2B5EF4-FFF2-40B4-BE49-F238E27FC236}">
                <a16:creationId xmlns:a16="http://schemas.microsoft.com/office/drawing/2014/main" id="{94D0C164-D747-3DFF-9A95-8624E60B0A34}"/>
              </a:ext>
            </a:extLst>
          </p:cNvPr>
          <p:cNvSpPr txBox="1">
            <a:spLocks/>
          </p:cNvSpPr>
          <p:nvPr/>
        </p:nvSpPr>
        <p:spPr>
          <a:xfrm>
            <a:off x="739075" y="1379523"/>
            <a:ext cx="5197643" cy="3025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de-DE" sz="2000" dirty="0"/>
              <a:t>Da die einzelnen Pläne in der integrierten Finanzplanung miteinander verknüpft sind, haben Geschäftsvorfälle normalerweise Auswirkungen auf verschiedene Teilpläne.</a:t>
            </a:r>
          </a:p>
          <a:p>
            <a:pPr marL="0" indent="0"/>
            <a:r>
              <a:rPr lang="de-DE" sz="2000" dirty="0"/>
              <a:t>ÜBUNG: Überlege, welche Auswirkungen diese Transaktion auf die Liquidität, die Bilanz und die Gewinn- und Verlustrechnung hat.</a:t>
            </a:r>
            <a:endParaRPr lang="en-US" sz="2800" dirty="0"/>
          </a:p>
        </p:txBody>
      </p:sp>
    </p:spTree>
    <p:extLst>
      <p:ext uri="{BB962C8B-B14F-4D97-AF65-F5344CB8AC3E}">
        <p14:creationId xmlns:p14="http://schemas.microsoft.com/office/powerpoint/2010/main" val="3925037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D6D3D22-7D59-C4A6-7B80-486C7C65723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7" name="think-cell data - do not delete" hidden="1">
                        <a:extLst>
                          <a:ext uri="{FF2B5EF4-FFF2-40B4-BE49-F238E27FC236}">
                            <a16:creationId xmlns:a16="http://schemas.microsoft.com/office/drawing/2014/main" id="{7D6D3D22-7D59-C4A6-7B80-486C7C6572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id="{6E3B7129-98E9-6ED0-FD69-42F6BEB7B326}"/>
              </a:ext>
            </a:extLst>
          </p:cNvPr>
          <p:cNvSpPr>
            <a:spLocks noGrp="1"/>
          </p:cNvSpPr>
          <p:nvPr>
            <p:ph type="body" sz="quarter" idx="18"/>
          </p:nvPr>
        </p:nvSpPr>
        <p:spPr>
          <a:xfrm>
            <a:off x="845262" y="1530224"/>
            <a:ext cx="4867011" cy="3025975"/>
          </a:xfrm>
        </p:spPr>
        <p:txBody>
          <a:bodyPr/>
          <a:lstStyle/>
          <a:p>
            <a:pPr marL="0" indent="0"/>
            <a:r>
              <a:rPr lang="de-DE" sz="2200" dirty="0"/>
              <a:t>Finanzkompetenz ist die Fähigkeit, verschiedene finanzielle Fähigkeiten zu verstehen und anzuwenden. Dazu </a:t>
            </a:r>
            <a:r>
              <a:rPr lang="de-DE" sz="2200" dirty="0" err="1"/>
              <a:t>zuählen</a:t>
            </a:r>
            <a:r>
              <a:rPr lang="de-DE" sz="2200" dirty="0"/>
              <a:t> zum Beispiel Budgetierung, Investitionen und Finanzmanagement. Für Unternehmer*innen ist Finanzkompetenz essenziell, um fundierte Entscheidungen zu treffen, finanzielle Risiken zu vermeiden und nachhaltiges Wachstum zu sichern. Ein gutes Verständnis von Cashflow, Ausgaben, Einnahmen und Rentabilität stellt sicher, dass Unternehmen finanziell gesund bleiben.</a:t>
            </a:r>
          </a:p>
        </p:txBody>
      </p:sp>
      <p:sp>
        <p:nvSpPr>
          <p:cNvPr id="3" name="Textplatzhalter 2">
            <a:extLst>
              <a:ext uri="{FF2B5EF4-FFF2-40B4-BE49-F238E27FC236}">
                <a16:creationId xmlns:a16="http://schemas.microsoft.com/office/drawing/2014/main" id="{6ECDFA28-505E-08B3-51C9-7E8A03395628}"/>
              </a:ext>
            </a:extLst>
          </p:cNvPr>
          <p:cNvSpPr>
            <a:spLocks noGrp="1"/>
          </p:cNvSpPr>
          <p:nvPr>
            <p:ph type="body" sz="quarter" idx="16"/>
          </p:nvPr>
        </p:nvSpPr>
        <p:spPr>
          <a:xfrm>
            <a:off x="898357" y="890242"/>
            <a:ext cx="5321329" cy="992652"/>
          </a:xfrm>
        </p:spPr>
        <p:txBody>
          <a:bodyPr/>
          <a:lstStyle/>
          <a:p>
            <a:r>
              <a:rPr lang="de-DE" dirty="0"/>
              <a:t>Was ist Finanzkompetenz?</a:t>
            </a:r>
          </a:p>
        </p:txBody>
      </p:sp>
      <p:sp>
        <p:nvSpPr>
          <p:cNvPr id="4" name="Bildplatzhalter 3">
            <a:extLst>
              <a:ext uri="{FF2B5EF4-FFF2-40B4-BE49-F238E27FC236}">
                <a16:creationId xmlns:a16="http://schemas.microsoft.com/office/drawing/2014/main" id="{3F9212D8-EAE7-8705-6E7B-EFC19EDAB456}"/>
              </a:ext>
            </a:extLst>
          </p:cNvPr>
          <p:cNvSpPr>
            <a:spLocks noGrp="1"/>
          </p:cNvSpPr>
          <p:nvPr>
            <p:ph type="pic" sz="quarter" idx="42"/>
          </p:nvPr>
        </p:nvSpPr>
        <p:spPr>
          <a:xfrm>
            <a:off x="6545264" y="1452563"/>
            <a:ext cx="5365534" cy="4656137"/>
          </a:xfrm>
          <a:solidFill>
            <a:schemeClr val="bg1"/>
          </a:solidFill>
        </p:spPr>
        <p:txBody>
          <a:bodyPr/>
          <a:lstStyle/>
          <a:p>
            <a:pPr marL="0" indent="0">
              <a:buNone/>
            </a:pPr>
            <a:r>
              <a:rPr lang="en-US" sz="2400" b="1" dirty="0" err="1"/>
              <a:t>Wichtige</a:t>
            </a:r>
            <a:r>
              <a:rPr lang="en-US" sz="2400" b="1" dirty="0"/>
              <a:t> </a:t>
            </a:r>
            <a:r>
              <a:rPr lang="en-US" sz="2400" b="1" dirty="0" err="1"/>
              <a:t>Erkenntnisse</a:t>
            </a:r>
            <a:r>
              <a:rPr lang="en-US" sz="2400" b="1" dirty="0"/>
              <a:t>:</a:t>
            </a:r>
          </a:p>
          <a:p>
            <a:r>
              <a:rPr lang="en-US" sz="2400" dirty="0" err="1"/>
              <a:t>Finanzkompetenz</a:t>
            </a:r>
            <a:r>
              <a:rPr lang="en-US" sz="2400" dirty="0"/>
              <a:t> </a:t>
            </a:r>
            <a:r>
              <a:rPr lang="en-US" sz="2400" dirty="0" err="1"/>
              <a:t>ermöglicht</a:t>
            </a:r>
            <a:r>
              <a:rPr lang="en-US" sz="2400" dirty="0"/>
              <a:t> </a:t>
            </a:r>
            <a:r>
              <a:rPr lang="en-US" sz="2400" dirty="0" err="1"/>
              <a:t>bessere</a:t>
            </a:r>
            <a:r>
              <a:rPr lang="en-US" sz="2400" dirty="0"/>
              <a:t> </a:t>
            </a:r>
            <a:r>
              <a:rPr lang="en-US" sz="2400" dirty="0" err="1"/>
              <a:t>Entscheidungsfindung</a:t>
            </a:r>
            <a:r>
              <a:rPr lang="en-US" sz="2400" dirty="0"/>
              <a:t>.</a:t>
            </a:r>
          </a:p>
          <a:p>
            <a:r>
              <a:rPr lang="de-DE" sz="2400" dirty="0"/>
              <a:t>Sie hilft Unternehmer*innen, Ressourcen effizient zu verwalten.</a:t>
            </a:r>
          </a:p>
          <a:p>
            <a:r>
              <a:rPr lang="de-DE" sz="2400" dirty="0"/>
              <a:t>Ein Mangel an Finanzkompetenz kann zu schlechten finanziellen Entscheidungen und geschäftlichem Scheitern führen.</a:t>
            </a:r>
            <a:endParaRPr lang="en-US" sz="2400" dirty="0"/>
          </a:p>
        </p:txBody>
      </p:sp>
    </p:spTree>
    <p:extLst>
      <p:ext uri="{BB962C8B-B14F-4D97-AF65-F5344CB8AC3E}">
        <p14:creationId xmlns:p14="http://schemas.microsoft.com/office/powerpoint/2010/main" val="18531048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20934BF-424B-4FA3-8D30-C5B156DFBC58}"/>
              </a:ext>
            </a:extLst>
          </p:cNvPr>
          <p:cNvSpPr>
            <a:spLocks noGrp="1"/>
          </p:cNvSpPr>
          <p:nvPr>
            <p:ph type="body" sz="quarter" idx="16"/>
          </p:nvPr>
        </p:nvSpPr>
        <p:spPr/>
        <p:txBody>
          <a:bodyPr/>
          <a:lstStyle/>
          <a:p>
            <a:r>
              <a:rPr lang="de-DE" dirty="0"/>
              <a:t>Selbstreflexion</a:t>
            </a:r>
            <a:endParaRPr lang="en-US" dirty="0"/>
          </a:p>
          <a:p>
            <a:endParaRPr lang="de-DE" dirty="0"/>
          </a:p>
        </p:txBody>
      </p:sp>
      <p:sp>
        <p:nvSpPr>
          <p:cNvPr id="3" name="Textplatzhalter 2">
            <a:extLst>
              <a:ext uri="{FF2B5EF4-FFF2-40B4-BE49-F238E27FC236}">
                <a16:creationId xmlns:a16="http://schemas.microsoft.com/office/drawing/2014/main" id="{A84203EE-FB47-0D9B-D2B5-7B330A4DF836}"/>
              </a:ext>
            </a:extLst>
          </p:cNvPr>
          <p:cNvSpPr>
            <a:spLocks noGrp="1"/>
          </p:cNvSpPr>
          <p:nvPr>
            <p:ph type="body" sz="quarter" idx="17"/>
          </p:nvPr>
        </p:nvSpPr>
        <p:spPr/>
        <p:txBody>
          <a:bodyPr/>
          <a:lstStyle/>
          <a:p>
            <a:r>
              <a:rPr lang="de-DE" dirty="0"/>
              <a:t>06</a:t>
            </a:r>
          </a:p>
        </p:txBody>
      </p:sp>
    </p:spTree>
    <p:extLst>
      <p:ext uri="{BB962C8B-B14F-4D97-AF65-F5344CB8AC3E}">
        <p14:creationId xmlns:p14="http://schemas.microsoft.com/office/powerpoint/2010/main" val="37357409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744766"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err="1">
                <a:solidFill>
                  <a:schemeClr val="bg1"/>
                </a:solidFill>
              </a:rPr>
              <a:t>Reflexion</a:t>
            </a:r>
            <a:r>
              <a:rPr lang="en-US" dirty="0">
                <a:solidFill>
                  <a:schemeClr val="bg1"/>
                </a:solidFill>
              </a:rPr>
              <a:t> – Dein </a:t>
            </a:r>
            <a:r>
              <a:rPr lang="en-US" dirty="0" err="1">
                <a:solidFill>
                  <a:schemeClr val="bg1"/>
                </a:solidFill>
              </a:rPr>
              <a:t>Finanzwissen</a:t>
            </a:r>
            <a:r>
              <a:rPr lang="en-US" dirty="0">
                <a:solidFill>
                  <a:schemeClr val="bg1"/>
                </a:solidFill>
              </a:rPr>
              <a:t> </a:t>
            </a:r>
            <a:r>
              <a:rPr lang="en-US" dirty="0" err="1">
                <a:solidFill>
                  <a:schemeClr val="bg1"/>
                </a:solidFill>
              </a:rPr>
              <a:t>bewerten</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1" y="1565257"/>
            <a:ext cx="10491617" cy="3477875"/>
          </a:xfrm>
          <a:prstGeom prst="rect">
            <a:avLst/>
          </a:prstGeom>
          <a:noFill/>
        </p:spPr>
        <p:txBody>
          <a:bodyPr wrap="square">
            <a:spAutoFit/>
          </a:bodyPr>
          <a:lstStyle/>
          <a:p>
            <a:r>
              <a:rPr lang="de-DE" sz="2000" b="1" dirty="0">
                <a:solidFill>
                  <a:srgbClr val="595959"/>
                </a:solidFill>
              </a:rPr>
              <a:t>Nimm dir einen Moment Zeit, um dein aktuelles Finanzwissen zu reflektieren und zu überlegen, wie es deine Geschäftsentscheidungen beeinflusst. </a:t>
            </a:r>
            <a:r>
              <a:rPr lang="en-US" sz="2000" b="1" dirty="0" err="1">
                <a:solidFill>
                  <a:srgbClr val="595959"/>
                </a:solidFill>
              </a:rPr>
              <a:t>Überlege</a:t>
            </a:r>
            <a:r>
              <a:rPr lang="en-US" sz="2000" b="1" dirty="0">
                <a:solidFill>
                  <a:srgbClr val="595959"/>
                </a:solidFill>
              </a:rPr>
              <a:t> </a:t>
            </a:r>
            <a:r>
              <a:rPr lang="en-US" sz="2000" b="1" dirty="0" err="1">
                <a:solidFill>
                  <a:srgbClr val="595959"/>
                </a:solidFill>
              </a:rPr>
              <a:t>folgende</a:t>
            </a:r>
            <a:r>
              <a:rPr lang="en-US" sz="2000" b="1" dirty="0">
                <a:solidFill>
                  <a:srgbClr val="595959"/>
                </a:solidFill>
              </a:rPr>
              <a:t> </a:t>
            </a:r>
            <a:r>
              <a:rPr lang="en-US" sz="2000" b="1" dirty="0" err="1">
                <a:solidFill>
                  <a:srgbClr val="595959"/>
                </a:solidFill>
              </a:rPr>
              <a:t>Fragen</a:t>
            </a:r>
            <a:r>
              <a:rPr lang="en-US" sz="2000" b="1" dirty="0">
                <a:solidFill>
                  <a:srgbClr val="595959"/>
                </a:solidFill>
              </a:rPr>
              <a:t>:</a:t>
            </a:r>
          </a:p>
          <a:p>
            <a:endParaRPr lang="en-US" sz="2000" b="1" dirty="0">
              <a:solidFill>
                <a:srgbClr val="595959"/>
              </a:solidFill>
            </a:endParaRPr>
          </a:p>
          <a:p>
            <a:pPr marL="342900" indent="-342900">
              <a:buFont typeface="+mj-lt"/>
              <a:buAutoNum type="arabicPeriod"/>
            </a:pPr>
            <a:r>
              <a:rPr lang="de-DE" sz="2000" dirty="0">
                <a:solidFill>
                  <a:srgbClr val="595959"/>
                </a:solidFill>
              </a:rPr>
              <a:t>Verstehe ich grundlegende Finanzbegriffe wie Umsatz, Ausgaben, Cashflow und Gewinn?</a:t>
            </a:r>
            <a:br>
              <a:rPr lang="de-DE" sz="2000" dirty="0">
                <a:solidFill>
                  <a:srgbClr val="595959"/>
                </a:solidFill>
              </a:rPr>
            </a:br>
            <a:r>
              <a:rPr lang="en-US" sz="2000" dirty="0">
                <a:solidFill>
                  <a:srgbClr val="595959"/>
                </a:solidFill>
              </a:rPr>
              <a:t>- </a:t>
            </a:r>
            <a:r>
              <a:rPr lang="de-DE" sz="2000" dirty="0"/>
              <a:t>Falls ja, wie habe ich dieses Wissen in meinem Unternehmen angewendet?</a:t>
            </a:r>
            <a:br>
              <a:rPr lang="de-DE" sz="2000" dirty="0"/>
            </a:br>
            <a:r>
              <a:rPr lang="en-US" sz="2000" dirty="0"/>
              <a:t>- </a:t>
            </a:r>
            <a:r>
              <a:rPr lang="de-DE" sz="2000" dirty="0"/>
              <a:t>Falls nein, welche Ressourcen kann ich nutzen, um mein Verständnis zu verbessern?</a:t>
            </a:r>
          </a:p>
          <a:p>
            <a:pPr marL="342900" indent="-342900">
              <a:buFont typeface="+mj-lt"/>
              <a:buAutoNum type="arabicPeriod"/>
            </a:pPr>
            <a:r>
              <a:rPr lang="de-DE" sz="2000" dirty="0">
                <a:solidFill>
                  <a:srgbClr val="595959"/>
                </a:solidFill>
              </a:rPr>
              <a:t>Kann ich grundlegende Finanzberichte erstellen und lesen?</a:t>
            </a:r>
          </a:p>
          <a:p>
            <a:pPr marL="342900" indent="-342900">
              <a:buFont typeface="+mj-lt"/>
              <a:buAutoNum type="arabicPeriod"/>
            </a:pPr>
            <a:r>
              <a:rPr lang="de-DE" sz="2000" dirty="0">
                <a:solidFill>
                  <a:srgbClr val="595959"/>
                </a:solidFill>
              </a:rPr>
              <a:t>Wie sicher fühle ich mich bei der Erstellung finanzieller Prognosen für mein Unternehmen?</a:t>
            </a:r>
            <a:endParaRPr lang="en-US" sz="1000" dirty="0">
              <a:solidFill>
                <a:srgbClr val="595959"/>
              </a:solidFill>
            </a:endParaRPr>
          </a:p>
          <a:p>
            <a:pPr algn="ctr"/>
            <a:endParaRPr lang="de-DE" sz="2000" b="1" dirty="0">
              <a:solidFill>
                <a:srgbClr val="595959"/>
              </a:solidFill>
            </a:endParaRPr>
          </a:p>
          <a:p>
            <a:pPr algn="ctr"/>
            <a:r>
              <a:rPr lang="de-DE" sz="2000" b="1" dirty="0">
                <a:solidFill>
                  <a:srgbClr val="595959"/>
                </a:solidFill>
              </a:rPr>
              <a:t>Notiere einen Finanzbereich, den du verbessern möchtest (z. B. Cashflow-Management, Verständnis von Gewinnmargen) und erstelle eine Liste mit Maßnahmen, um daran zu arbeiten.</a:t>
            </a:r>
            <a:endParaRPr lang="en-IE" sz="2000" dirty="0">
              <a:solidFill>
                <a:srgbClr val="595959"/>
              </a:solidFill>
            </a:endParaRPr>
          </a:p>
        </p:txBody>
      </p:sp>
    </p:spTree>
    <p:extLst>
      <p:ext uri="{BB962C8B-B14F-4D97-AF65-F5344CB8AC3E}">
        <p14:creationId xmlns:p14="http://schemas.microsoft.com/office/powerpoint/2010/main" val="19158703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744766"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err="1">
                <a:solidFill>
                  <a:schemeClr val="bg1"/>
                </a:solidFill>
              </a:rPr>
              <a:t>Reflexion</a:t>
            </a:r>
            <a:r>
              <a:rPr lang="en-US" dirty="0">
                <a:solidFill>
                  <a:schemeClr val="bg1"/>
                </a:solidFill>
              </a:rPr>
              <a:t> –</a:t>
            </a:r>
            <a:r>
              <a:rPr lang="en-US" dirty="0" err="1">
                <a:solidFill>
                  <a:schemeClr val="bg1"/>
                </a:solidFill>
              </a:rPr>
              <a:t>Finanzkompetenz</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34518"/>
            <a:ext cx="10256316" cy="3585597"/>
          </a:xfrm>
          <a:prstGeom prst="rect">
            <a:avLst/>
          </a:prstGeom>
          <a:noFill/>
        </p:spPr>
        <p:txBody>
          <a:bodyPr wrap="square">
            <a:spAutoFit/>
          </a:bodyPr>
          <a:lstStyle/>
          <a:p>
            <a:r>
              <a:rPr lang="de-DE" sz="2000" b="1" dirty="0">
                <a:solidFill>
                  <a:srgbClr val="595959"/>
                </a:solidFill>
              </a:rPr>
              <a:t>Finanzkompetenz bedeutet nicht nur, Zahlen zu verstehen – sie hilft dir, bessere Entscheidungen zu treffen. Überlege folgende Fragen:</a:t>
            </a:r>
          </a:p>
          <a:p>
            <a:endParaRPr lang="en-US" sz="700" b="1" dirty="0">
              <a:solidFill>
                <a:srgbClr val="595959"/>
              </a:solidFill>
            </a:endParaRPr>
          </a:p>
          <a:p>
            <a:pPr marL="342900" indent="-342900">
              <a:buFont typeface="+mj-lt"/>
              <a:buAutoNum type="arabicPeriod"/>
            </a:pPr>
            <a:r>
              <a:rPr lang="de-DE" sz="2000" dirty="0">
                <a:solidFill>
                  <a:srgbClr val="595959"/>
                </a:solidFill>
              </a:rPr>
              <a:t>Habe ich meine Finanzprognosen in meinen Geschäftsplan integriert?</a:t>
            </a:r>
            <a:br>
              <a:rPr lang="en-US" sz="2000" dirty="0">
                <a:solidFill>
                  <a:srgbClr val="595959"/>
                </a:solidFill>
              </a:rPr>
            </a:br>
            <a:r>
              <a:rPr lang="de-DE" sz="2000" dirty="0"/>
              <a:t>Verwende ich realistische Schätzungen für Umsatz, Ausgaben und Gewinne?</a:t>
            </a:r>
          </a:p>
          <a:p>
            <a:pPr marL="342900" indent="-342900">
              <a:buFont typeface="+mj-lt"/>
              <a:buAutoNum type="arabicPeriod"/>
            </a:pPr>
            <a:r>
              <a:rPr lang="de-DE" sz="2000" dirty="0">
                <a:solidFill>
                  <a:srgbClr val="595959"/>
                </a:solidFill>
              </a:rPr>
              <a:t>Kenne ich den Break-even-Punkt für mein Unternehmen?</a:t>
            </a:r>
            <a:br>
              <a:rPr lang="de-DE" sz="2000" dirty="0">
                <a:solidFill>
                  <a:srgbClr val="595959"/>
                </a:solidFill>
              </a:rPr>
            </a:br>
            <a:r>
              <a:rPr lang="de-DE" sz="2000" dirty="0"/>
              <a:t>Falls nicht, berechne ihn basierend auf deinen aktuellen Einnahmen und Ausgaben.</a:t>
            </a:r>
          </a:p>
          <a:p>
            <a:pPr marL="342900" indent="-342900">
              <a:buFont typeface="+mj-lt"/>
              <a:buAutoNum type="arabicPeriod"/>
            </a:pPr>
            <a:r>
              <a:rPr lang="de-DE" sz="2000" dirty="0">
                <a:solidFill>
                  <a:srgbClr val="595959"/>
                </a:solidFill>
              </a:rPr>
              <a:t>Wie plane ich, meine finanzielle Leistung regelmäßig zu überwachen?</a:t>
            </a:r>
            <a:br>
              <a:rPr lang="en-US" sz="2000" dirty="0">
                <a:solidFill>
                  <a:srgbClr val="595959"/>
                </a:solidFill>
              </a:rPr>
            </a:br>
            <a:endParaRPr lang="en-US" sz="2000" dirty="0">
              <a:solidFill>
                <a:srgbClr val="595959"/>
              </a:solidFill>
            </a:endParaRPr>
          </a:p>
          <a:p>
            <a:pPr algn="ctr"/>
            <a:r>
              <a:rPr lang="de-DE" sz="2000" b="1" dirty="0">
                <a:solidFill>
                  <a:srgbClr val="595959"/>
                </a:solidFill>
              </a:rPr>
              <a:t>Identifiziere einen Bereich deines Geschäftsplans, in dem du dein Finanzwissen verbessern kannst (z. B. genauere Umsatzprognosen oder bessere Budgetierung) und überarbeite diesen Abschnitt.</a:t>
            </a:r>
            <a:endParaRPr lang="en-IE" sz="2000" dirty="0">
              <a:solidFill>
                <a:srgbClr val="595959"/>
              </a:solidFill>
            </a:endParaRPr>
          </a:p>
        </p:txBody>
      </p:sp>
    </p:spTree>
    <p:extLst>
      <p:ext uri="{BB962C8B-B14F-4D97-AF65-F5344CB8AC3E}">
        <p14:creationId xmlns:p14="http://schemas.microsoft.com/office/powerpoint/2010/main" val="28307789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744766"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err="1">
                <a:solidFill>
                  <a:schemeClr val="bg1"/>
                </a:solidFill>
              </a:rPr>
              <a:t>Reflexion</a:t>
            </a:r>
            <a:r>
              <a:rPr lang="en-US" dirty="0">
                <a:solidFill>
                  <a:schemeClr val="bg1"/>
                </a:solidFill>
              </a:rPr>
              <a:t> – </a:t>
            </a:r>
            <a:r>
              <a:rPr lang="en-US" dirty="0" err="1">
                <a:solidFill>
                  <a:schemeClr val="bg1"/>
                </a:solidFill>
              </a:rPr>
              <a:t>Investitionsbereitschaft</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256316" cy="3785652"/>
          </a:xfrm>
          <a:prstGeom prst="rect">
            <a:avLst/>
          </a:prstGeom>
          <a:noFill/>
        </p:spPr>
        <p:txBody>
          <a:bodyPr wrap="square">
            <a:spAutoFit/>
          </a:bodyPr>
          <a:lstStyle/>
          <a:p>
            <a:r>
              <a:rPr lang="de-DE" sz="2000" b="1" dirty="0">
                <a:solidFill>
                  <a:srgbClr val="595959"/>
                </a:solidFill>
              </a:rPr>
              <a:t>Der Umgang mit Investor*innen erfordert mehr als nur finanzielle Daten – es geht darum, Vertrauen in die Zukunft deines Unternehmens zu vermitteln. Überlege deine Investitionsbereitschaft:</a:t>
            </a:r>
          </a:p>
          <a:p>
            <a:endParaRPr lang="en-US" sz="2000" b="1" dirty="0">
              <a:solidFill>
                <a:srgbClr val="595959"/>
              </a:solidFill>
            </a:endParaRPr>
          </a:p>
          <a:p>
            <a:pPr marL="342900" indent="-342900">
              <a:buFont typeface="+mj-lt"/>
              <a:buAutoNum type="arabicPeriod"/>
            </a:pPr>
            <a:r>
              <a:rPr lang="de-DE" sz="2000" dirty="0">
                <a:solidFill>
                  <a:srgbClr val="595959"/>
                </a:solidFill>
              </a:rPr>
              <a:t>Habe ich einen klaren </a:t>
            </a:r>
            <a:r>
              <a:rPr lang="de-DE" sz="2000" dirty="0" err="1">
                <a:solidFill>
                  <a:srgbClr val="595959"/>
                </a:solidFill>
              </a:rPr>
              <a:t>Finanzpitch</a:t>
            </a:r>
            <a:r>
              <a:rPr lang="de-DE" sz="2000" dirty="0">
                <a:solidFill>
                  <a:srgbClr val="595959"/>
                </a:solidFill>
              </a:rPr>
              <a:t> vorbereitet?</a:t>
            </a:r>
            <a:br>
              <a:rPr lang="en-US" sz="2000" dirty="0">
                <a:solidFill>
                  <a:srgbClr val="595959"/>
                </a:solidFill>
              </a:rPr>
            </a:br>
            <a:r>
              <a:rPr lang="de-DE" sz="2000" dirty="0"/>
              <a:t>Habe ich meine Finanzierungsbedarfe und deren Verwendung klar definiert?</a:t>
            </a:r>
          </a:p>
          <a:p>
            <a:pPr marL="342900" indent="-342900">
              <a:buFont typeface="+mj-lt"/>
              <a:buAutoNum type="arabicPeriod"/>
            </a:pPr>
            <a:r>
              <a:rPr lang="de-DE" sz="2000" dirty="0">
                <a:solidFill>
                  <a:srgbClr val="595959"/>
                </a:solidFill>
              </a:rPr>
              <a:t>Bin ich darauf vorbereitet, anspruchsvolle Finanzfragen zu beantworten?</a:t>
            </a:r>
            <a:br>
              <a:rPr lang="de-DE" sz="2000" dirty="0">
                <a:solidFill>
                  <a:srgbClr val="595959"/>
                </a:solidFill>
              </a:rPr>
            </a:br>
            <a:r>
              <a:rPr lang="de-DE" sz="2000" dirty="0"/>
              <a:t>Kann ich mein Umsatzmodell, meine Gewinnmargen und meinen Cashflow erklären?</a:t>
            </a:r>
            <a:br>
              <a:rPr lang="de-DE" sz="2000" dirty="0"/>
            </a:br>
            <a:r>
              <a:rPr lang="de-DE" sz="2000" dirty="0"/>
              <a:t>Wie plane ich, Investor*innen mein Unternehmenswachstum zu vermitteln?</a:t>
            </a:r>
          </a:p>
          <a:p>
            <a:pPr marL="342900" indent="-342900">
              <a:buFont typeface="+mj-lt"/>
              <a:buAutoNum type="arabicPeriod"/>
            </a:pPr>
            <a:endParaRPr lang="en-US" sz="2000" dirty="0">
              <a:solidFill>
                <a:srgbClr val="595959"/>
              </a:solidFill>
            </a:endParaRPr>
          </a:p>
          <a:p>
            <a:pPr algn="ctr"/>
            <a:r>
              <a:rPr lang="de-DE" sz="2000" b="1" dirty="0">
                <a:solidFill>
                  <a:srgbClr val="595959"/>
                </a:solidFill>
              </a:rPr>
              <a:t>Erstelle eine Liste der fünf häufigsten Finanzfragen, die Investor*innen stellen könnten. Formuliere deine Antworten und übe sie.</a:t>
            </a:r>
            <a:endParaRPr lang="en-IE" sz="2000" dirty="0">
              <a:solidFill>
                <a:srgbClr val="595959"/>
              </a:solidFill>
            </a:endParaRPr>
          </a:p>
        </p:txBody>
      </p:sp>
    </p:spTree>
    <p:extLst>
      <p:ext uri="{BB962C8B-B14F-4D97-AF65-F5344CB8AC3E}">
        <p14:creationId xmlns:p14="http://schemas.microsoft.com/office/powerpoint/2010/main" val="11650838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744766"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err="1">
                <a:solidFill>
                  <a:schemeClr val="bg1"/>
                </a:solidFill>
              </a:rPr>
              <a:t>Reflexion</a:t>
            </a:r>
            <a:r>
              <a:rPr lang="en-US" dirty="0">
                <a:solidFill>
                  <a:schemeClr val="bg1"/>
                </a:solidFill>
              </a:rPr>
              <a:t> – </a:t>
            </a:r>
            <a:r>
              <a:rPr lang="en-US" dirty="0" err="1">
                <a:solidFill>
                  <a:schemeClr val="bg1"/>
                </a:solidFill>
              </a:rPr>
              <a:t>Finanzielle</a:t>
            </a:r>
            <a:r>
              <a:rPr lang="en-US" dirty="0">
                <a:solidFill>
                  <a:schemeClr val="bg1"/>
                </a:solidFill>
              </a:rPr>
              <a:t> </a:t>
            </a:r>
            <a:r>
              <a:rPr lang="en-US" dirty="0" err="1">
                <a:solidFill>
                  <a:schemeClr val="bg1"/>
                </a:solidFill>
              </a:rPr>
              <a:t>Entscheidungen</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256316" cy="3170099"/>
          </a:xfrm>
          <a:prstGeom prst="rect">
            <a:avLst/>
          </a:prstGeom>
          <a:noFill/>
        </p:spPr>
        <p:txBody>
          <a:bodyPr wrap="square">
            <a:spAutoFit/>
          </a:bodyPr>
          <a:lstStyle/>
          <a:p>
            <a:r>
              <a:rPr lang="de-DE" sz="2000" b="1" dirty="0">
                <a:solidFill>
                  <a:srgbClr val="595959"/>
                </a:solidFill>
              </a:rPr>
              <a:t>Finanzkompetenz beeinflusst direkt die Entscheidungen, die du in deinem Unternehmen triffst. Überlege folgende Fragen:</a:t>
            </a:r>
          </a:p>
          <a:p>
            <a:endParaRPr lang="en-US" sz="2000" b="1" dirty="0">
              <a:solidFill>
                <a:srgbClr val="595959"/>
              </a:solidFill>
            </a:endParaRPr>
          </a:p>
          <a:p>
            <a:pPr marL="342900" indent="-342900">
              <a:buFont typeface="+mj-lt"/>
              <a:buAutoNum type="arabicPeriod"/>
            </a:pPr>
            <a:r>
              <a:rPr lang="de-DE" sz="2000" dirty="0">
                <a:solidFill>
                  <a:srgbClr val="595959"/>
                </a:solidFill>
              </a:rPr>
              <a:t>Wie treffe ich finanzielle Entscheidungen in meinem Unternehmen?</a:t>
            </a:r>
            <a:br>
              <a:rPr lang="de-DE" sz="2000" dirty="0">
                <a:solidFill>
                  <a:srgbClr val="595959"/>
                </a:solidFill>
              </a:rPr>
            </a:br>
            <a:r>
              <a:rPr lang="de-DE" sz="2000" dirty="0"/>
              <a:t>Basieren sie auf Daten oder verlasse ich mich mehr auf Intuition?</a:t>
            </a:r>
          </a:p>
          <a:p>
            <a:pPr marL="342900" indent="-342900">
              <a:buFont typeface="+mj-lt"/>
              <a:buAutoNum type="arabicPeriod"/>
            </a:pPr>
            <a:r>
              <a:rPr lang="de-DE" sz="2000" dirty="0">
                <a:solidFill>
                  <a:srgbClr val="595959"/>
                </a:solidFill>
              </a:rPr>
              <a:t>Wie bewerte ich regelmäßig die finanzielle Gesundheit meines Unternehmens?</a:t>
            </a:r>
          </a:p>
          <a:p>
            <a:pPr marL="342900" indent="-342900">
              <a:buFont typeface="+mj-lt"/>
              <a:buAutoNum type="arabicPeriod"/>
            </a:pPr>
            <a:r>
              <a:rPr lang="de-DE" sz="2000" dirty="0">
                <a:solidFill>
                  <a:srgbClr val="595959"/>
                </a:solidFill>
              </a:rPr>
              <a:t>Passe ich meine Geschäftsstrategie regelmäßig an meine finanzielle Leistung an?</a:t>
            </a:r>
          </a:p>
          <a:p>
            <a:endParaRPr lang="de-DE" sz="2000" b="1" dirty="0">
              <a:solidFill>
                <a:srgbClr val="595959"/>
              </a:solidFill>
            </a:endParaRPr>
          </a:p>
          <a:p>
            <a:r>
              <a:rPr lang="de-DE" sz="2000" b="1" dirty="0">
                <a:solidFill>
                  <a:srgbClr val="595959"/>
                </a:solidFill>
              </a:rPr>
              <a:t> Überlege eine kürzlich getroffene finanzielle Entscheidung. War sie datenbasiert oder eher intuitiv? Wie könntest du deinen Entscheidungsprozess in Zukunft verbessern?</a:t>
            </a:r>
            <a:endParaRPr lang="en-IE" sz="2000" dirty="0">
              <a:solidFill>
                <a:srgbClr val="595959"/>
              </a:solidFill>
            </a:endParaRPr>
          </a:p>
        </p:txBody>
      </p:sp>
    </p:spTree>
    <p:extLst>
      <p:ext uri="{BB962C8B-B14F-4D97-AF65-F5344CB8AC3E}">
        <p14:creationId xmlns:p14="http://schemas.microsoft.com/office/powerpoint/2010/main" val="4761404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744766"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err="1">
                <a:solidFill>
                  <a:schemeClr val="bg1"/>
                </a:solidFill>
              </a:rPr>
              <a:t>Reflexion</a:t>
            </a:r>
            <a:r>
              <a:rPr lang="en-US" dirty="0">
                <a:solidFill>
                  <a:schemeClr val="bg1"/>
                </a:solidFill>
              </a:rPr>
              <a:t> – </a:t>
            </a:r>
            <a:r>
              <a:rPr lang="en-US" dirty="0" err="1">
                <a:solidFill>
                  <a:schemeClr val="bg1"/>
                </a:solidFill>
              </a:rPr>
              <a:t>Finanzaktionsplan</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256316" cy="3477875"/>
          </a:xfrm>
          <a:prstGeom prst="rect">
            <a:avLst/>
          </a:prstGeom>
          <a:noFill/>
        </p:spPr>
        <p:txBody>
          <a:bodyPr wrap="square">
            <a:spAutoFit/>
          </a:bodyPr>
          <a:lstStyle/>
          <a:p>
            <a:r>
              <a:rPr lang="de-DE" sz="2000" b="1" dirty="0">
                <a:solidFill>
                  <a:srgbClr val="595959"/>
                </a:solidFill>
              </a:rPr>
              <a:t>Nachdem du dein Finanzwissen reflektiert hast, ist es Zeit, einen konkreten Plan zur Verbesserung deiner finanziellen Fähigkeiten und deren Anwendung in deinem Unternehmen zu erstellen.</a:t>
            </a:r>
          </a:p>
          <a:p>
            <a:endParaRPr lang="de-DE" sz="2000" b="1" dirty="0">
              <a:solidFill>
                <a:srgbClr val="595959"/>
              </a:solidFill>
            </a:endParaRPr>
          </a:p>
          <a:p>
            <a:r>
              <a:rPr lang="en-US" sz="2000" dirty="0">
                <a:solidFill>
                  <a:srgbClr val="595959"/>
                </a:solidFill>
              </a:rPr>
              <a:t>1. </a:t>
            </a:r>
            <a:r>
              <a:rPr lang="de-DE" sz="2000" dirty="0">
                <a:solidFill>
                  <a:srgbClr val="595959"/>
                </a:solidFill>
              </a:rPr>
              <a:t>Welche finanzielle Fähigkeit möchte ich in den nächsten drei Monaten entwickeln? </a:t>
            </a:r>
            <a:r>
              <a:rPr lang="de-DE" sz="2000" i="1" dirty="0"/>
              <a:t>Beispiel:</a:t>
            </a:r>
            <a:r>
              <a:rPr lang="de-DE" sz="2000" dirty="0"/>
              <a:t> Besseres Cashflow-Management oder genauere Finanzprognosen.</a:t>
            </a:r>
            <a:endParaRPr lang="en-US" sz="2000" dirty="0"/>
          </a:p>
          <a:p>
            <a:r>
              <a:rPr lang="en-US" sz="2000" dirty="0">
                <a:solidFill>
                  <a:srgbClr val="595959"/>
                </a:solidFill>
              </a:rPr>
              <a:t>2. </a:t>
            </a:r>
            <a:r>
              <a:rPr lang="de-DE" sz="2000" dirty="0">
                <a:solidFill>
                  <a:srgbClr val="595959"/>
                </a:solidFill>
              </a:rPr>
              <a:t>Wie werde ich meinen Fortschritt bei der Verbesserung dieser Fähigkeit verfolgen?</a:t>
            </a:r>
          </a:p>
          <a:p>
            <a:r>
              <a:rPr lang="en-US" sz="2000" dirty="0">
                <a:solidFill>
                  <a:srgbClr val="595959"/>
                </a:solidFill>
              </a:rPr>
              <a:t>3. </a:t>
            </a:r>
            <a:r>
              <a:rPr lang="de-DE" sz="2000" dirty="0">
                <a:solidFill>
                  <a:srgbClr val="595959"/>
                </a:solidFill>
              </a:rPr>
              <a:t>Welche Tools oder Ressourcen werde ich nutzen, um meine Finanzkompetenz zu verbessern?</a:t>
            </a:r>
          </a:p>
          <a:p>
            <a:br>
              <a:rPr lang="en-US" sz="2000" dirty="0">
                <a:solidFill>
                  <a:srgbClr val="595959"/>
                </a:solidFill>
              </a:rPr>
            </a:br>
            <a:r>
              <a:rPr lang="de-DE" sz="2000" b="1" dirty="0">
                <a:solidFill>
                  <a:srgbClr val="595959"/>
                </a:solidFill>
              </a:rPr>
              <a:t>Notiere konkrete Schritte zur Verbesserung deiner </a:t>
            </a:r>
            <a:r>
              <a:rPr lang="de-DE" sz="2000" b="1" dirty="0" err="1">
                <a:solidFill>
                  <a:srgbClr val="595959"/>
                </a:solidFill>
              </a:rPr>
              <a:t>Finanzfähigkeiten.Setze</a:t>
            </a:r>
            <a:r>
              <a:rPr lang="de-DE" sz="2000" b="1" dirty="0">
                <a:solidFill>
                  <a:srgbClr val="595959"/>
                </a:solidFill>
              </a:rPr>
              <a:t> dir eine Frist zur Umsetzung und identifiziere hilfreiche Ressourcen.</a:t>
            </a:r>
            <a:endParaRPr lang="en-IE" sz="2000" dirty="0">
              <a:solidFill>
                <a:srgbClr val="595959"/>
              </a:solidFill>
            </a:endParaRPr>
          </a:p>
        </p:txBody>
      </p:sp>
    </p:spTree>
    <p:extLst>
      <p:ext uri="{BB962C8B-B14F-4D97-AF65-F5344CB8AC3E}">
        <p14:creationId xmlns:p14="http://schemas.microsoft.com/office/powerpoint/2010/main" val="9567071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3BFA2E-31D5-FE15-2615-EB05BE559EDD}"/>
              </a:ext>
            </a:extLst>
          </p:cNvPr>
          <p:cNvSpPr>
            <a:spLocks noGrp="1"/>
          </p:cNvSpPr>
          <p:nvPr>
            <p:ph type="body" sz="quarter" idx="17"/>
          </p:nvPr>
        </p:nvSpPr>
        <p:spPr>
          <a:xfrm>
            <a:off x="201659" y="5058751"/>
            <a:ext cx="4414577" cy="679345"/>
          </a:xfrm>
        </p:spPr>
        <p:txBody>
          <a:bodyPr/>
          <a:lstStyle/>
          <a:p>
            <a:pPr marL="0" indent="0">
              <a:buNone/>
            </a:pPr>
            <a:r>
              <a:rPr lang="en-US" b="1" dirty="0">
                <a:solidFill>
                  <a:schemeClr val="bg1"/>
                </a:solidFill>
              </a:rPr>
              <a:t>www.mosaic4investing.eu</a:t>
            </a:r>
          </a:p>
          <a:p>
            <a:endParaRPr lang="en-US" sz="3200" dirty="0"/>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9"/>
          </p:nvPr>
        </p:nvSpPr>
        <p:spPr>
          <a:xfrm>
            <a:off x="721961" y="3581028"/>
            <a:ext cx="6564002" cy="731140"/>
          </a:xfrm>
        </p:spPr>
        <p:txBody>
          <a:bodyPr>
            <a:normAutofit fontScale="92500" lnSpcReduction="20000"/>
          </a:bodyPr>
          <a:lstStyle/>
          <a:p>
            <a:r>
              <a:rPr lang="de-DE" dirty="0"/>
              <a:t>Als nächstes: Modul 4 – Wie sichere ich eine Finanzierung für meine Idee?</a:t>
            </a:r>
            <a:endParaRPr lang="en-US" b="1" dirty="0"/>
          </a:p>
        </p:txBody>
      </p:sp>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a:xfrm>
            <a:off x="721961" y="2647162"/>
            <a:ext cx="7785603" cy="837258"/>
          </a:xfrm>
        </p:spPr>
        <p:txBody>
          <a:bodyPr>
            <a:normAutofit fontScale="55000" lnSpcReduction="20000"/>
          </a:bodyPr>
          <a:lstStyle/>
          <a:p>
            <a:r>
              <a:rPr lang="de-DE" sz="5400" dirty="0"/>
              <a:t>Herzlichen Glückwunsch zum Abschluss von Modul 3!</a:t>
            </a:r>
            <a:endParaRPr lang="en-US" sz="5400" dirty="0"/>
          </a:p>
        </p:txBody>
      </p:sp>
      <p:grpSp>
        <p:nvGrpSpPr>
          <p:cNvPr id="62" name="Graphic 3">
            <a:extLst>
              <a:ext uri="{FF2B5EF4-FFF2-40B4-BE49-F238E27FC236}">
                <a16:creationId xmlns:a16="http://schemas.microsoft.com/office/drawing/2014/main" id="{C56D09F9-0ADB-4B95-1F1A-94019801E93B}"/>
              </a:ext>
            </a:extLst>
          </p:cNvPr>
          <p:cNvGrpSpPr/>
          <p:nvPr/>
        </p:nvGrpSpPr>
        <p:grpSpPr>
          <a:xfrm>
            <a:off x="10130553" y="4266316"/>
            <a:ext cx="545169" cy="545169"/>
            <a:chOff x="1950027" y="2499889"/>
            <a:chExt cx="850463" cy="850463"/>
          </a:xfrm>
        </p:grpSpPr>
        <p:sp>
          <p:nvSpPr>
            <p:cNvPr id="63" name="Freeform 62">
              <a:extLst>
                <a:ext uri="{FF2B5EF4-FFF2-40B4-BE49-F238E27FC236}">
                  <a16:creationId xmlns:a16="http://schemas.microsoft.com/office/drawing/2014/main" id="{AEC66B57-00E9-95B1-B844-4A2E91A0D1E2}"/>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DBD2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64" name="Graphic 3">
              <a:extLst>
                <a:ext uri="{FF2B5EF4-FFF2-40B4-BE49-F238E27FC236}">
                  <a16:creationId xmlns:a16="http://schemas.microsoft.com/office/drawing/2014/main" id="{4000CBF1-ECE7-E504-BF16-948130FF4BA6}"/>
                </a:ext>
              </a:extLst>
            </p:cNvPr>
            <p:cNvGrpSpPr/>
            <p:nvPr/>
          </p:nvGrpSpPr>
          <p:grpSpPr>
            <a:xfrm>
              <a:off x="2107521" y="2657382"/>
              <a:ext cx="535476" cy="535477"/>
              <a:chOff x="2107521" y="2657382"/>
              <a:chExt cx="535476" cy="535477"/>
            </a:xfrm>
            <a:solidFill>
              <a:srgbClr val="FFFFFF"/>
            </a:solidFill>
          </p:grpSpPr>
          <p:sp>
            <p:nvSpPr>
              <p:cNvPr id="65" name="Freeform 64">
                <a:extLst>
                  <a:ext uri="{FF2B5EF4-FFF2-40B4-BE49-F238E27FC236}">
                    <a16:creationId xmlns:a16="http://schemas.microsoft.com/office/drawing/2014/main" id="{D1E57DC2-A653-D0D0-6CE6-DF382C505B0F}"/>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FFA48959-59D3-0971-972C-F25DC52B5CF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DEE58745-3A81-E5EA-64BE-8A492B5D7EB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68" name="Graphic 3">
            <a:extLst>
              <a:ext uri="{FF2B5EF4-FFF2-40B4-BE49-F238E27FC236}">
                <a16:creationId xmlns:a16="http://schemas.microsoft.com/office/drawing/2014/main" id="{335CB3CC-9F19-6F85-BF5F-A8CCCEAD044E}"/>
              </a:ext>
            </a:extLst>
          </p:cNvPr>
          <p:cNvGrpSpPr/>
          <p:nvPr/>
        </p:nvGrpSpPr>
        <p:grpSpPr>
          <a:xfrm>
            <a:off x="8785801" y="4266316"/>
            <a:ext cx="545169" cy="545169"/>
            <a:chOff x="-147782" y="2499889"/>
            <a:chExt cx="850463" cy="850463"/>
          </a:xfrm>
        </p:grpSpPr>
        <p:sp>
          <p:nvSpPr>
            <p:cNvPr id="69" name="Freeform 68">
              <a:extLst>
                <a:ext uri="{FF2B5EF4-FFF2-40B4-BE49-F238E27FC236}">
                  <a16:creationId xmlns:a16="http://schemas.microsoft.com/office/drawing/2014/main" id="{2724EFA5-B0B7-E508-6946-C21A47EEAE81}"/>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DBD2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id="{0C8ACF1C-D28B-7C08-0DFE-A46AC98255A5}"/>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71" name="Graphic 3">
            <a:extLst>
              <a:ext uri="{FF2B5EF4-FFF2-40B4-BE49-F238E27FC236}">
                <a16:creationId xmlns:a16="http://schemas.microsoft.com/office/drawing/2014/main" id="{3CA2C9ED-8297-D574-502D-97ABF5ED9D20}"/>
              </a:ext>
            </a:extLst>
          </p:cNvPr>
          <p:cNvGrpSpPr/>
          <p:nvPr/>
        </p:nvGrpSpPr>
        <p:grpSpPr>
          <a:xfrm>
            <a:off x="10802525" y="4266316"/>
            <a:ext cx="545169" cy="545169"/>
            <a:chOff x="2998302" y="2499889"/>
            <a:chExt cx="850463" cy="850463"/>
          </a:xfrm>
        </p:grpSpPr>
        <p:sp>
          <p:nvSpPr>
            <p:cNvPr id="72" name="Freeform 71">
              <a:extLst>
                <a:ext uri="{FF2B5EF4-FFF2-40B4-BE49-F238E27FC236}">
                  <a16:creationId xmlns:a16="http://schemas.microsoft.com/office/drawing/2014/main" id="{76B425F3-5421-4A38-33A4-6C26870648BD}"/>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DBD2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3" name="Freeform 72">
              <a:extLst>
                <a:ext uri="{FF2B5EF4-FFF2-40B4-BE49-F238E27FC236}">
                  <a16:creationId xmlns:a16="http://schemas.microsoft.com/office/drawing/2014/main" id="{3DCEFF72-DD6C-5669-1EF6-53E1CAD4B9C9}"/>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74" name="Graphic 3">
            <a:extLst>
              <a:ext uri="{FF2B5EF4-FFF2-40B4-BE49-F238E27FC236}">
                <a16:creationId xmlns:a16="http://schemas.microsoft.com/office/drawing/2014/main" id="{D8754C26-B03A-E487-5492-5E212A1DFAE2}"/>
              </a:ext>
            </a:extLst>
          </p:cNvPr>
          <p:cNvGrpSpPr/>
          <p:nvPr/>
        </p:nvGrpSpPr>
        <p:grpSpPr>
          <a:xfrm>
            <a:off x="8113831" y="4266316"/>
            <a:ext cx="545169" cy="545573"/>
            <a:chOff x="-1196056" y="2499889"/>
            <a:chExt cx="850463" cy="851093"/>
          </a:xfrm>
        </p:grpSpPr>
        <p:sp>
          <p:nvSpPr>
            <p:cNvPr id="75" name="Freeform 74">
              <a:extLst>
                <a:ext uri="{FF2B5EF4-FFF2-40B4-BE49-F238E27FC236}">
                  <a16:creationId xmlns:a16="http://schemas.microsoft.com/office/drawing/2014/main" id="{791B3C7C-D450-6968-6C26-9A6F963A7821}"/>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DBD2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6" name="Freeform 75">
              <a:extLst>
                <a:ext uri="{FF2B5EF4-FFF2-40B4-BE49-F238E27FC236}">
                  <a16:creationId xmlns:a16="http://schemas.microsoft.com/office/drawing/2014/main" id="{D6314C54-AD25-49D4-E254-987A1C313CF7}"/>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77" name="Freeform 76">
            <a:extLst>
              <a:ext uri="{FF2B5EF4-FFF2-40B4-BE49-F238E27FC236}">
                <a16:creationId xmlns:a16="http://schemas.microsoft.com/office/drawing/2014/main" id="{9C3E532C-27B4-C12A-F88D-A3FB1559FEFB}"/>
              </a:ext>
            </a:extLst>
          </p:cNvPr>
          <p:cNvSpPr/>
          <p:nvPr/>
        </p:nvSpPr>
        <p:spPr>
          <a:xfrm>
            <a:off x="9458178" y="4266316"/>
            <a:ext cx="545169" cy="545169"/>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DBD2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78" name="Graphic 77" descr="World with solid fill">
            <a:extLst>
              <a:ext uri="{FF2B5EF4-FFF2-40B4-BE49-F238E27FC236}">
                <a16:creationId xmlns:a16="http://schemas.microsoft.com/office/drawing/2014/main" id="{358EC4EB-32FC-1ABF-498A-9E7B96B1484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87115" y="4298265"/>
            <a:ext cx="478037" cy="478037"/>
          </a:xfrm>
          <a:prstGeom prst="rect">
            <a:avLst/>
          </a:prstGeom>
        </p:spPr>
      </p:pic>
    </p:spTree>
    <p:extLst>
      <p:ext uri="{BB962C8B-B14F-4D97-AF65-F5344CB8AC3E}">
        <p14:creationId xmlns:p14="http://schemas.microsoft.com/office/powerpoint/2010/main" val="41698255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10855</Words>
  <Application>Microsoft Office PowerPoint</Application>
  <PresentationFormat>Breitbild</PresentationFormat>
  <Paragraphs>2331</Paragraphs>
  <Slides>96</Slides>
  <Notes>27</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96</vt:i4>
      </vt:variant>
    </vt:vector>
  </HeadingPairs>
  <TitlesOfParts>
    <vt:vector size="103" baseType="lpstr">
      <vt:lpstr>Aptos Narrow</vt:lpstr>
      <vt:lpstr>Arial</vt:lpstr>
      <vt:lpstr>Calibri</vt:lpstr>
      <vt:lpstr>Montserrat Light</vt:lpstr>
      <vt:lpstr>Wingdings</vt:lpstr>
      <vt:lpstr>Office Theme</vt:lpstr>
      <vt:lpstr>think-cell Folie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David Blunck</cp:lastModifiedBy>
  <cp:revision>231</cp:revision>
  <cp:lastPrinted>2024-09-02T14:18:29Z</cp:lastPrinted>
  <dcterms:created xsi:type="dcterms:W3CDTF">2020-10-14T13:32:04Z</dcterms:created>
  <dcterms:modified xsi:type="dcterms:W3CDTF">2025-02-02T13:26:43Z</dcterms:modified>
</cp:coreProperties>
</file>