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63"/>
  </p:notesMasterIdLst>
  <p:sldIdLst>
    <p:sldId id="4346" r:id="rId2"/>
    <p:sldId id="4306" r:id="rId3"/>
    <p:sldId id="4350" r:id="rId4"/>
    <p:sldId id="4351" r:id="rId5"/>
    <p:sldId id="4352" r:id="rId6"/>
    <p:sldId id="4323" r:id="rId7"/>
    <p:sldId id="4322" r:id="rId8"/>
    <p:sldId id="4465" r:id="rId9"/>
    <p:sldId id="4467" r:id="rId10"/>
    <p:sldId id="4466" r:id="rId11"/>
    <p:sldId id="4455" r:id="rId12"/>
    <p:sldId id="4354" r:id="rId13"/>
    <p:sldId id="4456" r:id="rId14"/>
    <p:sldId id="4457" r:id="rId15"/>
    <p:sldId id="4458" r:id="rId16"/>
    <p:sldId id="4300" r:id="rId17"/>
    <p:sldId id="4472" r:id="rId18"/>
    <p:sldId id="4357" r:id="rId19"/>
    <p:sldId id="4459" r:id="rId20"/>
    <p:sldId id="4460" r:id="rId21"/>
    <p:sldId id="4461" r:id="rId22"/>
    <p:sldId id="4470" r:id="rId23"/>
    <p:sldId id="4471" r:id="rId24"/>
    <p:sldId id="4358" r:id="rId25"/>
    <p:sldId id="4359" r:id="rId26"/>
    <p:sldId id="4462" r:id="rId27"/>
    <p:sldId id="4463" r:id="rId28"/>
    <p:sldId id="4464" r:id="rId29"/>
    <p:sldId id="4387" r:id="rId30"/>
    <p:sldId id="4468" r:id="rId31"/>
    <p:sldId id="4469" r:id="rId32"/>
    <p:sldId id="4319" r:id="rId33"/>
    <p:sldId id="4342" r:id="rId34"/>
    <p:sldId id="4348" r:id="rId35"/>
    <p:sldId id="4473" r:id="rId36"/>
    <p:sldId id="4474" r:id="rId37"/>
    <p:sldId id="4475" r:id="rId38"/>
    <p:sldId id="4347" r:id="rId39"/>
    <p:sldId id="4395" r:id="rId40"/>
    <p:sldId id="4338" r:id="rId41"/>
    <p:sldId id="4405" r:id="rId42"/>
    <p:sldId id="4349" r:id="rId43"/>
    <p:sldId id="4478" r:id="rId44"/>
    <p:sldId id="4479" r:id="rId45"/>
    <p:sldId id="4480" r:id="rId46"/>
    <p:sldId id="4476" r:id="rId47"/>
    <p:sldId id="4483" r:id="rId48"/>
    <p:sldId id="4484" r:id="rId49"/>
    <p:sldId id="4482" r:id="rId50"/>
    <p:sldId id="4481" r:id="rId51"/>
    <p:sldId id="4477" r:id="rId52"/>
    <p:sldId id="4485" r:id="rId53"/>
    <p:sldId id="4486" r:id="rId54"/>
    <p:sldId id="4487" r:id="rId55"/>
    <p:sldId id="4430" r:id="rId56"/>
    <p:sldId id="4454" r:id="rId57"/>
    <p:sldId id="4489" r:id="rId58"/>
    <p:sldId id="4488" r:id="rId59"/>
    <p:sldId id="4490" r:id="rId60"/>
    <p:sldId id="4491" r:id="rId61"/>
    <p:sldId id="4263" r:id="rId6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167868-B4D9-2FF6-E904-A98C4897717E}" name="Denise Callan" initials="DC" userId="S::denise@momentumconsulting.ie::00d439ad-816e-4f74-93c5-c4df3c7a2e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47B5C8"/>
    <a:srgbClr val="FDBD22"/>
    <a:srgbClr val="D9552F"/>
    <a:srgbClr val="086D6E"/>
    <a:srgbClr val="F2A72C"/>
    <a:srgbClr val="93BCE1"/>
    <a:srgbClr val="EEB4A4"/>
    <a:srgbClr val="5796D0"/>
    <a:srgbClr val="A1A1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431"/>
    <p:restoredTop sz="95082"/>
  </p:normalViewPr>
  <p:slideViewPr>
    <p:cSldViewPr snapToGrid="0" snapToObjects="1">
      <p:cViewPr varScale="1">
        <p:scale>
          <a:sx n="102" d="100"/>
          <a:sy n="102" d="100"/>
        </p:scale>
        <p:origin x="1992" y="-21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6B282E-B117-B940-84DA-9267D4C22CBD}" type="datetimeFigureOut">
              <a:rPr lang="en-US" smtClean="0"/>
              <a:t>3/18/2025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Klicken Sie auf , um Mastertextstile zu bearbeiten</a:t>
            </a:r>
          </a:p>
          <a:p>
            <a:pPr lvl="1"/>
            <a:r>
              <a:rPr lang="en-GB"/>
              <a:t>Zweite Ebene</a:t>
            </a:r>
          </a:p>
          <a:p>
            <a:pPr lvl="2"/>
            <a:r>
              <a:rPr lang="en-GB"/>
              <a:t>Dritte Ebene</a:t>
            </a:r>
          </a:p>
          <a:p>
            <a:pPr lvl="3"/>
            <a:r>
              <a:rPr lang="en-GB"/>
              <a:t>Vierte Ebene</a:t>
            </a:r>
          </a:p>
          <a:p>
            <a:pPr lvl="4"/>
            <a:r>
              <a:rPr lang="en-GB"/>
              <a:t>Fünfte Ebene</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BE5DE82-CF29-044D-9158-06A811149881}" type="slidenum">
              <a:rPr lang="en-US" smtClean="0"/>
              <a:t>‹Nr.›</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160004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33</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38</a:t>
            </a:fld>
            <a:endParaRPr lang="en-US"/>
          </a:p>
        </p:txBody>
      </p:sp>
    </p:spTree>
    <p:extLst>
      <p:ext uri="{BB962C8B-B14F-4D97-AF65-F5344CB8AC3E}">
        <p14:creationId xmlns:p14="http://schemas.microsoft.com/office/powerpoint/2010/main" val="1423489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41</a:t>
            </a:fld>
            <a:endParaRPr lang="en-US"/>
          </a:p>
        </p:txBody>
      </p:sp>
    </p:spTree>
    <p:extLst>
      <p:ext uri="{BB962C8B-B14F-4D97-AF65-F5344CB8AC3E}">
        <p14:creationId xmlns:p14="http://schemas.microsoft.com/office/powerpoint/2010/main" val="1625581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55</a:t>
            </a:fld>
            <a:endParaRPr lang="en-US"/>
          </a:p>
        </p:txBody>
      </p:sp>
    </p:spTree>
    <p:extLst>
      <p:ext uri="{BB962C8B-B14F-4D97-AF65-F5344CB8AC3E}">
        <p14:creationId xmlns:p14="http://schemas.microsoft.com/office/powerpoint/2010/main" val="408316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61</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Mosaic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696373" y="2952795"/>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705816" y="3646444"/>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2</a:t>
            </a:r>
          </a:p>
        </p:txBody>
      </p:sp>
      <p:grpSp>
        <p:nvGrpSpPr>
          <p:cNvPr id="2" name="Group 1">
            <a:extLst>
              <a:ext uri="{FF2B5EF4-FFF2-40B4-BE49-F238E27FC236}">
                <a16:creationId xmlns:a16="http://schemas.microsoft.com/office/drawing/2014/main" id="{3041D42B-EF0E-8B47-9470-4319E099B736}"/>
              </a:ext>
            </a:extLst>
          </p:cNvPr>
          <p:cNvGrpSpPr/>
          <p:nvPr userDrawn="1"/>
        </p:nvGrpSpPr>
        <p:grpSpPr>
          <a:xfrm>
            <a:off x="4336144" y="483860"/>
            <a:ext cx="7563410" cy="4913817"/>
            <a:chOff x="4054160" y="721803"/>
            <a:chExt cx="7563410" cy="3597620"/>
          </a:xfrm>
        </p:grpSpPr>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63410" cy="1674487"/>
              <a:chOff x="4061909" y="1565906"/>
              <a:chExt cx="7563410"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77408" y="3448687"/>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grpSp>
      <p:cxnSp>
        <p:nvCxnSpPr>
          <p:cNvPr id="3" name="Straight Connector 2">
            <a:extLst>
              <a:ext uri="{FF2B5EF4-FFF2-40B4-BE49-F238E27FC236}">
                <a16:creationId xmlns:a16="http://schemas.microsoft.com/office/drawing/2014/main" id="{CBC02F7D-793C-EF4E-6EB6-CA643819CA22}"/>
              </a:ext>
            </a:extLst>
          </p:cNvPr>
          <p:cNvCxnSpPr>
            <a:cxnSpLocks/>
          </p:cNvCxnSpPr>
          <p:nvPr userDrawn="1"/>
        </p:nvCxnSpPr>
        <p:spPr>
          <a:xfrm>
            <a:off x="4351643" y="4893359"/>
            <a:ext cx="0" cy="540878"/>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26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BAD61-4E14-C4CF-3177-2B4D3D15BB00}"/>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794912" y="-1995672"/>
            <a:ext cx="8391017" cy="8391017"/>
          </a:xfrm>
          <a:prstGeom prst="rect">
            <a:avLst/>
          </a:prstGeom>
        </p:spPr>
      </p:pic>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E04ACA9F-EDC5-194A-9CC4-EEA1D3B4FDEE}"/>
              </a:ext>
            </a:extLst>
          </p:cNvPr>
          <p:cNvGrpSpPr/>
          <p:nvPr userDrawn="1"/>
        </p:nvGrpSpPr>
        <p:grpSpPr>
          <a:xfrm>
            <a:off x="0" y="6213053"/>
            <a:ext cx="12116938" cy="1289893"/>
            <a:chOff x="3911600" y="5376592"/>
            <a:chExt cx="7103963" cy="756243"/>
          </a:xfrm>
        </p:grpSpPr>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3911600" y="5517665"/>
              <a:ext cx="4416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18F33D-08C9-7714-EB15-2B6C2313D6E1}"/>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11" name="Picture 10">
              <a:extLst>
                <a:ext uri="{FF2B5EF4-FFF2-40B4-BE49-F238E27FC236}">
                  <a16:creationId xmlns:a16="http://schemas.microsoft.com/office/drawing/2014/main" id="{07FDFEE6-4E8D-9425-4732-5DD60BCC90C4}"/>
                </a:ext>
              </a:extLst>
            </p:cNvPr>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745005"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47B5C8"/>
          </a:solidFill>
          <a:ln w="24491" cap="flat">
            <a:noFill/>
            <a:prstDash val="solid"/>
            <a:miter/>
          </a:ln>
        </p:spPr>
        <p:txBody>
          <a:bodyPr wrap="square" rtlCol="0" anchor="ctr">
            <a:noAutofit/>
          </a:bodyPr>
          <a:lstStyle/>
          <a:p>
            <a:endParaRPr lang="en-US"/>
          </a:p>
        </p:txBody>
      </p:sp>
      <p:sp>
        <p:nvSpPr>
          <p:cNvPr id="33" name="Freeform 32">
            <a:extLst>
              <a:ext uri="{FF2B5EF4-FFF2-40B4-BE49-F238E27FC236}">
                <a16:creationId xmlns:a16="http://schemas.microsoft.com/office/drawing/2014/main" id="{8C433312-A6B2-960A-9678-98978300B183}"/>
              </a:ext>
            </a:extLst>
          </p:cNvPr>
          <p:cNvSpPr/>
          <p:nvPr userDrawn="1"/>
        </p:nvSpPr>
        <p:spPr>
          <a:xfrm rot="5400000" flipH="1">
            <a:off x="2821927"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47B5C8"/>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C49629-04F1-491D-6393-9F9A636CB4FF}"/>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1626815" y="-1887058"/>
            <a:ext cx="6672147" cy="6672147"/>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745005"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E0A1D"/>
          </a:solidFill>
          <a:ln w="24491" cap="flat">
            <a:noFill/>
            <a:prstDash val="solid"/>
            <a:miter/>
          </a:ln>
        </p:spPr>
        <p:txBody>
          <a:bodyPr wrap="square" rtlCol="0" anchor="ctr">
            <a:noAutofit/>
          </a:bodyPr>
          <a:lstStyle/>
          <a:p>
            <a:endParaRPr lang="en-US"/>
          </a:p>
        </p:txBody>
      </p:sp>
      <p:sp>
        <p:nvSpPr>
          <p:cNvPr id="33" name="Freeform 32">
            <a:extLst>
              <a:ext uri="{FF2B5EF4-FFF2-40B4-BE49-F238E27FC236}">
                <a16:creationId xmlns:a16="http://schemas.microsoft.com/office/drawing/2014/main" id="{8C433312-A6B2-960A-9678-98978300B183}"/>
              </a:ext>
            </a:extLst>
          </p:cNvPr>
          <p:cNvSpPr/>
          <p:nvPr userDrawn="1"/>
        </p:nvSpPr>
        <p:spPr>
          <a:xfrm rot="5400000" flipH="1">
            <a:off x="2821927"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E0A1D"/>
          </a:solidFill>
          <a:ln w="24491" cap="flat">
            <a:noFill/>
            <a:prstDash val="solid"/>
            <a:miter/>
          </a:ln>
        </p:spPr>
        <p:txBody>
          <a:bodyPr wrap="square" rtlCol="0" anchor="ctr">
            <a:noAutofit/>
          </a:bodyP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C49629-04F1-491D-6393-9F9A636CB4FF}"/>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1626815" y="-1887058"/>
            <a:ext cx="6672147" cy="6672147"/>
          </a:xfrm>
          <a:prstGeom prst="rect">
            <a:avLst/>
          </a:prstGeom>
        </p:spPr>
      </p:pic>
      <p:sp>
        <p:nvSpPr>
          <p:cNvPr id="3" name="Freeform 2">
            <a:extLst>
              <a:ext uri="{FF2B5EF4-FFF2-40B4-BE49-F238E27FC236}">
                <a16:creationId xmlns:a16="http://schemas.microsoft.com/office/drawing/2014/main" id="{50912CE0-BCC5-0DDB-71B2-378E548B72AA}"/>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Tree>
    <p:extLst>
      <p:ext uri="{BB962C8B-B14F-4D97-AF65-F5344CB8AC3E}">
        <p14:creationId xmlns:p14="http://schemas.microsoft.com/office/powerpoint/2010/main" val="3178170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745005"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9552F"/>
          </a:solidFill>
          <a:ln w="24491" cap="flat">
            <a:noFill/>
            <a:prstDash val="solid"/>
            <a:miter/>
          </a:ln>
        </p:spPr>
        <p:txBody>
          <a:bodyPr wrap="square" rtlCol="0" anchor="ctr">
            <a:noAutofit/>
          </a:bodyPr>
          <a:lstStyle/>
          <a:p>
            <a:endParaRPr lang="en-US"/>
          </a:p>
        </p:txBody>
      </p:sp>
      <p:sp>
        <p:nvSpPr>
          <p:cNvPr id="33" name="Freeform 32">
            <a:extLst>
              <a:ext uri="{FF2B5EF4-FFF2-40B4-BE49-F238E27FC236}">
                <a16:creationId xmlns:a16="http://schemas.microsoft.com/office/drawing/2014/main" id="{8C433312-A6B2-960A-9678-98978300B183}"/>
              </a:ext>
            </a:extLst>
          </p:cNvPr>
          <p:cNvSpPr/>
          <p:nvPr userDrawn="1"/>
        </p:nvSpPr>
        <p:spPr>
          <a:xfrm rot="5400000" flipH="1">
            <a:off x="2821927"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9552F"/>
          </a:solidFill>
          <a:ln w="24491" cap="flat">
            <a:noFill/>
            <a:prstDash val="solid"/>
            <a:miter/>
          </a:ln>
        </p:spPr>
        <p:txBody>
          <a:bodyPr wrap="square" rtlCol="0" anchor="ctr">
            <a:noAutofit/>
          </a:bodyP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C49629-04F1-491D-6393-9F9A636CB4FF}"/>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1626815" y="-1887058"/>
            <a:ext cx="6672147" cy="6672147"/>
          </a:xfrm>
          <a:prstGeom prst="rect">
            <a:avLst/>
          </a:prstGeom>
        </p:spPr>
      </p:pic>
      <p:sp>
        <p:nvSpPr>
          <p:cNvPr id="3" name="Freeform 2">
            <a:extLst>
              <a:ext uri="{FF2B5EF4-FFF2-40B4-BE49-F238E27FC236}">
                <a16:creationId xmlns:a16="http://schemas.microsoft.com/office/drawing/2014/main" id="{1A7A5842-D3E7-C0E3-A994-451C67B9FF70}"/>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Tree>
    <p:extLst>
      <p:ext uri="{BB962C8B-B14F-4D97-AF65-F5344CB8AC3E}">
        <p14:creationId xmlns:p14="http://schemas.microsoft.com/office/powerpoint/2010/main" val="61781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a:srcRect l="-18315" t="15976" r="29196" b="11083"/>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7199389" cy="329108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0" y="1104338"/>
            <a:ext cx="7382793"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47CD64-0EE0-1949-B325-1AC0282897C8}"/>
              </a:ext>
            </a:extLst>
          </p:cNvPr>
          <p:cNvGrpSpPr/>
          <p:nvPr userDrawn="1"/>
        </p:nvGrpSpPr>
        <p:grpSpPr>
          <a:xfrm flipH="1">
            <a:off x="418947" y="2399398"/>
            <a:ext cx="11365744" cy="2982299"/>
            <a:chOff x="-761305" y="3118551"/>
            <a:chExt cx="12551656" cy="3293474"/>
          </a:xfrm>
          <a:solidFill>
            <a:srgbClr val="47B5C8"/>
          </a:solidFill>
        </p:grpSpPr>
        <p:sp>
          <p:nvSpPr>
            <p:cNvPr id="3" name="Freeform 2">
              <a:extLst>
                <a:ext uri="{FF2B5EF4-FFF2-40B4-BE49-F238E27FC236}">
                  <a16:creationId xmlns:a16="http://schemas.microsoft.com/office/drawing/2014/main" id="{A508E773-DD3C-818A-B0FC-B4BE6FCB7A47}"/>
                </a:ext>
              </a:extLst>
            </p:cNvPr>
            <p:cNvSpPr/>
            <p:nvPr userDrawn="1"/>
          </p:nvSpPr>
          <p:spPr>
            <a:xfrm>
              <a:off x="-761305" y="3118551"/>
              <a:ext cx="10020399"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5CD87E2C-CBBA-499C-8954-77D98A6EF3F2}"/>
                </a:ext>
              </a:extLst>
            </p:cNvPr>
            <p:cNvSpPr/>
            <p:nvPr userDrawn="1"/>
          </p:nvSpPr>
          <p:spPr>
            <a:xfrm>
              <a:off x="1769951" y="3121917"/>
              <a:ext cx="10020400"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grpSp>
        <p:nvGrpSpPr>
          <p:cNvPr id="14" name="Group 13">
            <a:extLst>
              <a:ext uri="{FF2B5EF4-FFF2-40B4-BE49-F238E27FC236}">
                <a16:creationId xmlns:a16="http://schemas.microsoft.com/office/drawing/2014/main" id="{71E46BAE-F0C2-18A1-3EC7-118015DF5B1B}"/>
              </a:ext>
            </a:extLst>
          </p:cNvPr>
          <p:cNvGrpSpPr/>
          <p:nvPr userDrawn="1"/>
        </p:nvGrpSpPr>
        <p:grpSpPr>
          <a:xfrm flipH="1">
            <a:off x="418947" y="1906465"/>
            <a:ext cx="11365744" cy="2982299"/>
            <a:chOff x="-761305" y="3118551"/>
            <a:chExt cx="12551656" cy="3293474"/>
          </a:xfrm>
          <a:solidFill>
            <a:srgbClr val="47B5C8"/>
          </a:solidFill>
        </p:grpSpPr>
        <p:sp>
          <p:nvSpPr>
            <p:cNvPr id="15" name="Freeform 14">
              <a:extLst>
                <a:ext uri="{FF2B5EF4-FFF2-40B4-BE49-F238E27FC236}">
                  <a16:creationId xmlns:a16="http://schemas.microsoft.com/office/drawing/2014/main" id="{CB810B0D-3EBF-40B5-925C-22EAD0B7BF87}"/>
                </a:ext>
              </a:extLst>
            </p:cNvPr>
            <p:cNvSpPr/>
            <p:nvPr userDrawn="1"/>
          </p:nvSpPr>
          <p:spPr>
            <a:xfrm>
              <a:off x="-761305" y="3118551"/>
              <a:ext cx="10020399"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A119E9A9-6401-8A9D-F3CF-3E55C7CC18AF}"/>
                </a:ext>
              </a:extLst>
            </p:cNvPr>
            <p:cNvSpPr/>
            <p:nvPr userDrawn="1"/>
          </p:nvSpPr>
          <p:spPr>
            <a:xfrm>
              <a:off x="1769951" y="3121917"/>
              <a:ext cx="10020400"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sp>
        <p:nvSpPr>
          <p:cNvPr id="5" name="Freeform 4">
            <a:extLst>
              <a:ext uri="{FF2B5EF4-FFF2-40B4-BE49-F238E27FC236}">
                <a16:creationId xmlns:a16="http://schemas.microsoft.com/office/drawing/2014/main" id="{E55AC26C-F446-92EB-66F5-A54F173D924D}"/>
              </a:ext>
            </a:extLst>
          </p:cNvPr>
          <p:cNvSpPr/>
          <p:nvPr userDrawn="1"/>
        </p:nvSpPr>
        <p:spPr>
          <a:xfrm>
            <a:off x="-94694" y="4852493"/>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4D213BE5-E5C0-26F7-D8A1-1B72F8AE771D}"/>
              </a:ext>
            </a:extLst>
          </p:cNvPr>
          <p:cNvSpPr>
            <a:spLocks noGrp="1"/>
          </p:cNvSpPr>
          <p:nvPr>
            <p:ph type="body" sz="quarter" idx="17" hasCustomPrompt="1"/>
          </p:nvPr>
        </p:nvSpPr>
        <p:spPr>
          <a:xfrm>
            <a:off x="454124" y="4987528"/>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41205" y="3600861"/>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41205" y="2791285"/>
            <a:ext cx="3195485" cy="837258"/>
          </a:xfrm>
          <a:prstGeom prst="rect">
            <a:avLst/>
          </a:prstGeo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11" name="Picture 10">
            <a:extLst>
              <a:ext uri="{FF2B5EF4-FFF2-40B4-BE49-F238E27FC236}">
                <a16:creationId xmlns:a16="http://schemas.microsoft.com/office/drawing/2014/main" id="{A2D7F405-AFF6-A1B5-12BB-E18878F26594}"/>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982383" y="-19302"/>
            <a:ext cx="6672147" cy="6672147"/>
          </a:xfrm>
          <a:prstGeom prst="rect">
            <a:avLst/>
          </a:prstGeom>
        </p:spPr>
      </p:pic>
      <p:pic>
        <p:nvPicPr>
          <p:cNvPr id="13" name="Picture 12">
            <a:extLst>
              <a:ext uri="{FF2B5EF4-FFF2-40B4-BE49-F238E27FC236}">
                <a16:creationId xmlns:a16="http://schemas.microsoft.com/office/drawing/2014/main" id="{64D11862-CFAF-B22C-55AE-F5450B9736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88227" y="-368633"/>
            <a:ext cx="5533014" cy="2766507"/>
          </a:xfrm>
          <a:prstGeom prst="rect">
            <a:avLst/>
          </a:prstGeom>
        </p:spPr>
      </p:pic>
      <p:grpSp>
        <p:nvGrpSpPr>
          <p:cNvPr id="7" name="Group 6">
            <a:extLst>
              <a:ext uri="{FF2B5EF4-FFF2-40B4-BE49-F238E27FC236}">
                <a16:creationId xmlns:a16="http://schemas.microsoft.com/office/drawing/2014/main" id="{CCE91B04-02E4-9818-2946-11C6096CA3C9}"/>
              </a:ext>
            </a:extLst>
          </p:cNvPr>
          <p:cNvGrpSpPr/>
          <p:nvPr userDrawn="1"/>
        </p:nvGrpSpPr>
        <p:grpSpPr>
          <a:xfrm>
            <a:off x="4793368" y="5795141"/>
            <a:ext cx="6991323" cy="774150"/>
            <a:chOff x="495027" y="5845887"/>
            <a:chExt cx="6991323" cy="774150"/>
          </a:xfrm>
        </p:grpSpPr>
        <p:grpSp>
          <p:nvGrpSpPr>
            <p:cNvPr id="8" name="Group 7">
              <a:extLst>
                <a:ext uri="{FF2B5EF4-FFF2-40B4-BE49-F238E27FC236}">
                  <a16:creationId xmlns:a16="http://schemas.microsoft.com/office/drawing/2014/main" id="{42E11B8B-22F5-F7F3-3514-F9EC3F948B57}"/>
                </a:ext>
              </a:extLst>
            </p:cNvPr>
            <p:cNvGrpSpPr/>
            <p:nvPr userDrawn="1"/>
          </p:nvGrpSpPr>
          <p:grpSpPr>
            <a:xfrm>
              <a:off x="495027" y="5845887"/>
              <a:ext cx="6991323" cy="774150"/>
              <a:chOff x="495027" y="5845887"/>
              <a:chExt cx="6991323" cy="774150"/>
            </a:xfrm>
          </p:grpSpPr>
          <p:sp>
            <p:nvSpPr>
              <p:cNvPr id="10" name="Rectangle 9">
                <a:extLst>
                  <a:ext uri="{FF2B5EF4-FFF2-40B4-BE49-F238E27FC236}">
                    <a16:creationId xmlns:a16="http://schemas.microsoft.com/office/drawing/2014/main" id="{1BB53C13-3783-66BF-34A4-E451D1175EE2}"/>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12" name="Rectangle 11">
                <a:extLst>
                  <a:ext uri="{FF2B5EF4-FFF2-40B4-BE49-F238E27FC236}">
                    <a16:creationId xmlns:a16="http://schemas.microsoft.com/office/drawing/2014/main" id="{1BEA131D-0421-FE30-8129-AD08F725F6A6}"/>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E4A42C7A-9B41-3E56-FE08-9D7E1AEE3FB1}"/>
                  </a:ext>
                </a:extLst>
              </p:cNvPr>
              <p:cNvPicPr>
                <a:picLocks noChangeAspect="1"/>
              </p:cNvPicPr>
              <p:nvPr userDrawn="1"/>
            </p:nvPicPr>
            <p:blipFill>
              <a:blip r:embed="rId4"/>
              <a:stretch>
                <a:fillRect/>
              </a:stretch>
            </p:blipFill>
            <p:spPr>
              <a:xfrm>
                <a:off x="568863" y="6130899"/>
                <a:ext cx="1244049" cy="433251"/>
              </a:xfrm>
              <a:prstGeom prst="rect">
                <a:avLst/>
              </a:prstGeom>
            </p:spPr>
          </p:pic>
        </p:grpSp>
        <p:pic>
          <p:nvPicPr>
            <p:cNvPr id="9" name="Picture 8" descr="Co-funded by the European Union logo in png for web usage">
              <a:extLst>
                <a:ext uri="{FF2B5EF4-FFF2-40B4-BE49-F238E27FC236}">
                  <a16:creationId xmlns:a16="http://schemas.microsoft.com/office/drawing/2014/main" id="{A0FAB638-6670-483E-E981-A02DC51A83F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spTree>
    <p:extLst>
      <p:ext uri="{BB962C8B-B14F-4D97-AF65-F5344CB8AC3E}">
        <p14:creationId xmlns:p14="http://schemas.microsoft.com/office/powerpoint/2010/main" val="309706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74" name="Freeform 73">
            <a:extLst>
              <a:ext uri="{FF2B5EF4-FFF2-40B4-BE49-F238E27FC236}">
                <a16:creationId xmlns:a16="http://schemas.microsoft.com/office/drawing/2014/main" id="{A8633C08-83D6-1A6F-8401-8C2AFAB342FE}"/>
              </a:ext>
            </a:extLst>
          </p:cNvPr>
          <p:cNvSpPr/>
          <p:nvPr userDrawn="1"/>
        </p:nvSpPr>
        <p:spPr>
          <a:xfrm>
            <a:off x="454233" y="1785867"/>
            <a:ext cx="8389498" cy="3630529"/>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CF4E39B0-E2CB-8018-448A-5DF13D1CA595}"/>
              </a:ext>
            </a:extLst>
          </p:cNvPr>
          <p:cNvSpPr/>
          <p:nvPr userDrawn="1"/>
        </p:nvSpPr>
        <p:spPr>
          <a:xfrm>
            <a:off x="3307475" y="1785867"/>
            <a:ext cx="8389498" cy="3630529"/>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990423" y="3054642"/>
            <a:ext cx="5278651"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990424" y="2431916"/>
            <a:ext cx="5278651"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Cover Design 1</a:t>
            </a:r>
          </a:p>
        </p:txBody>
      </p:sp>
      <p:sp>
        <p:nvSpPr>
          <p:cNvPr id="39" name="Freeform 38">
            <a:extLst>
              <a:ext uri="{FF2B5EF4-FFF2-40B4-BE49-F238E27FC236}">
                <a16:creationId xmlns:a16="http://schemas.microsoft.com/office/drawing/2014/main" id="{40116ABB-45E2-2FFB-CE77-0E389D4442A4}"/>
              </a:ext>
            </a:extLst>
          </p:cNvPr>
          <p:cNvSpPr/>
          <p:nvPr userDrawn="1"/>
        </p:nvSpPr>
        <p:spPr>
          <a:xfrm>
            <a:off x="5352000" y="4094957"/>
            <a:ext cx="684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2A72C"/>
            </a:solidFill>
            <a:prstDash val="solid"/>
            <a:miter/>
          </a:ln>
        </p:spPr>
        <p:txBody>
          <a:bodyPr rtlCol="0" anchor="ctr"/>
          <a:lstStyle/>
          <a:p>
            <a:endParaRPr lang="en-US"/>
          </a:p>
        </p:txBody>
      </p:sp>
      <p:pic>
        <p:nvPicPr>
          <p:cNvPr id="10" name="Picture 9">
            <a:extLst>
              <a:ext uri="{FF2B5EF4-FFF2-40B4-BE49-F238E27FC236}">
                <a16:creationId xmlns:a16="http://schemas.microsoft.com/office/drawing/2014/main" id="{86925E7F-F012-04D4-DB50-53D8F08B9F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5883" y="-598417"/>
            <a:ext cx="6248070" cy="3124035"/>
          </a:xfrm>
          <a:prstGeom prst="rect">
            <a:avLst/>
          </a:prstGeom>
        </p:spPr>
      </p:pic>
      <p:grpSp>
        <p:nvGrpSpPr>
          <p:cNvPr id="2" name="Group 1">
            <a:extLst>
              <a:ext uri="{FF2B5EF4-FFF2-40B4-BE49-F238E27FC236}">
                <a16:creationId xmlns:a16="http://schemas.microsoft.com/office/drawing/2014/main" id="{80101561-9642-9344-AEB3-132DA6DA4580}"/>
              </a:ext>
            </a:extLst>
          </p:cNvPr>
          <p:cNvGrpSpPr/>
          <p:nvPr userDrawn="1"/>
        </p:nvGrpSpPr>
        <p:grpSpPr>
          <a:xfrm>
            <a:off x="4705650" y="5776098"/>
            <a:ext cx="6991323" cy="774150"/>
            <a:chOff x="495027" y="5845887"/>
            <a:chExt cx="6991323" cy="774150"/>
          </a:xfrm>
        </p:grpSpPr>
        <p:grpSp>
          <p:nvGrpSpPr>
            <p:cNvPr id="5" name="Group 4">
              <a:extLst>
                <a:ext uri="{FF2B5EF4-FFF2-40B4-BE49-F238E27FC236}">
                  <a16:creationId xmlns:a16="http://schemas.microsoft.com/office/drawing/2014/main" id="{98949295-1317-D2E1-5CAC-13C6FD7F38C6}"/>
                </a:ext>
              </a:extLst>
            </p:cNvPr>
            <p:cNvGrpSpPr/>
            <p:nvPr userDrawn="1"/>
          </p:nvGrpSpPr>
          <p:grpSpPr>
            <a:xfrm>
              <a:off x="495027" y="5845887"/>
              <a:ext cx="6991323" cy="774150"/>
              <a:chOff x="495027" y="5845887"/>
              <a:chExt cx="6991323" cy="774150"/>
            </a:xfrm>
          </p:grpSpPr>
          <p:sp>
            <p:nvSpPr>
              <p:cNvPr id="12" name="Rectangle 11">
                <a:extLst>
                  <a:ext uri="{FF2B5EF4-FFF2-40B4-BE49-F238E27FC236}">
                    <a16:creationId xmlns:a16="http://schemas.microsoft.com/office/drawing/2014/main" id="{0B16C73E-3734-EA79-EC36-048326E38A9B}"/>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13" name="Rectangle 12">
                <a:extLst>
                  <a:ext uri="{FF2B5EF4-FFF2-40B4-BE49-F238E27FC236}">
                    <a16:creationId xmlns:a16="http://schemas.microsoft.com/office/drawing/2014/main" id="{072F022D-23A6-14AE-4724-9C84EC92B0B3}"/>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D69A747-367A-D5FD-721D-34D04AC7995C}"/>
                  </a:ext>
                </a:extLst>
              </p:cNvPr>
              <p:cNvPicPr>
                <a:picLocks noChangeAspect="1"/>
              </p:cNvPicPr>
              <p:nvPr userDrawn="1"/>
            </p:nvPicPr>
            <p:blipFill>
              <a:blip r:embed="rId3"/>
              <a:stretch>
                <a:fillRect/>
              </a:stretch>
            </p:blipFill>
            <p:spPr>
              <a:xfrm>
                <a:off x="568863" y="6130899"/>
                <a:ext cx="1244049" cy="433251"/>
              </a:xfrm>
              <a:prstGeom prst="rect">
                <a:avLst/>
              </a:prstGeom>
            </p:spPr>
          </p:pic>
        </p:grpSp>
        <p:pic>
          <p:nvPicPr>
            <p:cNvPr id="11" name="Picture 10" descr="Co-funded by the European Union logo in png for web usage">
              <a:extLst>
                <a:ext uri="{FF2B5EF4-FFF2-40B4-BE49-F238E27FC236}">
                  <a16:creationId xmlns:a16="http://schemas.microsoft.com/office/drawing/2014/main" id="{6146136B-F898-76BC-5F72-93498130A39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pic>
        <p:nvPicPr>
          <p:cNvPr id="15" name="Picture 14">
            <a:extLst>
              <a:ext uri="{FF2B5EF4-FFF2-40B4-BE49-F238E27FC236}">
                <a16:creationId xmlns:a16="http://schemas.microsoft.com/office/drawing/2014/main" id="{665C7DFB-6641-4767-F853-F33CBE04518A}"/>
              </a:ext>
            </a:extLst>
          </p:cNvPr>
          <p:cNvPicPr>
            <a:picLocks noChangeAspect="1"/>
          </p:cNvPicPr>
          <p:nvPr userDrawn="1"/>
        </p:nvPicPr>
        <p:blipFill>
          <a:blip r:embed="rId5" cstate="screen">
            <a:alphaModFix amt="24000"/>
            <a:extLst>
              <a:ext uri="{28A0092B-C50C-407E-A947-70E740481C1C}">
                <a14:useLocalDpi xmlns:a14="http://schemas.microsoft.com/office/drawing/2010/main"/>
              </a:ext>
            </a:extLst>
          </a:blip>
          <a:stretch>
            <a:fillRect/>
          </a:stretch>
        </p:blipFill>
        <p:spPr>
          <a:xfrm>
            <a:off x="-1416264" y="-492247"/>
            <a:ext cx="6672147" cy="6672147"/>
          </a:xfrm>
          <a:prstGeom prst="rect">
            <a:avLst/>
          </a:prstGeom>
        </p:spPr>
      </p:pic>
      <p:sp>
        <p:nvSpPr>
          <p:cNvPr id="16" name="Freeform 15">
            <a:extLst>
              <a:ext uri="{FF2B5EF4-FFF2-40B4-BE49-F238E27FC236}">
                <a16:creationId xmlns:a16="http://schemas.microsoft.com/office/drawing/2014/main" id="{8EFFE630-EFEA-3FFE-3301-E27209580E1E}"/>
              </a:ext>
            </a:extLst>
          </p:cNvPr>
          <p:cNvSpPr/>
          <p:nvPr userDrawn="1"/>
        </p:nvSpPr>
        <p:spPr>
          <a:xfrm>
            <a:off x="0" y="4869500"/>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0" name="Text Placeholder 23">
            <a:extLst>
              <a:ext uri="{FF2B5EF4-FFF2-40B4-BE49-F238E27FC236}">
                <a16:creationId xmlns:a16="http://schemas.microsoft.com/office/drawing/2014/main" id="{94636413-4198-153A-338E-76FF3420B89B}"/>
              </a:ext>
            </a:extLst>
          </p:cNvPr>
          <p:cNvSpPr>
            <a:spLocks noGrp="1"/>
          </p:cNvSpPr>
          <p:nvPr>
            <p:ph type="body" sz="quarter" idx="17" hasCustomPrompt="1"/>
          </p:nvPr>
        </p:nvSpPr>
        <p:spPr>
          <a:xfrm>
            <a:off x="558314" y="5036347"/>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ACC7C4-8730-4399-5172-EB393A6E9E89}"/>
              </a:ext>
            </a:extLst>
          </p:cNvPr>
          <p:cNvGrpSpPr/>
          <p:nvPr userDrawn="1"/>
        </p:nvGrpSpPr>
        <p:grpSpPr>
          <a:xfrm flipH="1">
            <a:off x="341785" y="2175165"/>
            <a:ext cx="11365744" cy="3343300"/>
            <a:chOff x="-761305" y="3118551"/>
            <a:chExt cx="12551656" cy="3293474"/>
          </a:xfrm>
          <a:solidFill>
            <a:srgbClr val="47B5C8"/>
          </a:solidFill>
        </p:grpSpPr>
        <p:sp>
          <p:nvSpPr>
            <p:cNvPr id="45" name="Freeform 44">
              <a:extLst>
                <a:ext uri="{FF2B5EF4-FFF2-40B4-BE49-F238E27FC236}">
                  <a16:creationId xmlns:a16="http://schemas.microsoft.com/office/drawing/2014/main" id="{890FFFFA-C8FB-2146-9C31-AA95E5D0DE5D}"/>
                </a:ext>
              </a:extLst>
            </p:cNvPr>
            <p:cNvSpPr/>
            <p:nvPr userDrawn="1"/>
          </p:nvSpPr>
          <p:spPr>
            <a:xfrm>
              <a:off x="-761305" y="3118551"/>
              <a:ext cx="10020399"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8B5B2CF2-DB7E-3965-3496-E0AB92A9740B}"/>
                </a:ext>
              </a:extLst>
            </p:cNvPr>
            <p:cNvSpPr/>
            <p:nvPr userDrawn="1"/>
          </p:nvSpPr>
          <p:spPr>
            <a:xfrm>
              <a:off x="1769951" y="3121917"/>
              <a:ext cx="10020400"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858292" y="3606319"/>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858293" y="2983593"/>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Cover Design 1</a:t>
            </a:r>
          </a:p>
        </p:txBody>
      </p:sp>
      <p:sp>
        <p:nvSpPr>
          <p:cNvPr id="44" name="Picture Placeholder 120">
            <a:extLst>
              <a:ext uri="{FF2B5EF4-FFF2-40B4-BE49-F238E27FC236}">
                <a16:creationId xmlns:a16="http://schemas.microsoft.com/office/drawing/2014/main" id="{0184A1A2-CBFE-5947-AB04-F6865104E08B}"/>
              </a:ext>
            </a:extLst>
          </p:cNvPr>
          <p:cNvSpPr>
            <a:spLocks noGrp="1"/>
          </p:cNvSpPr>
          <p:nvPr>
            <p:ph type="pic" sz="quarter" idx="41"/>
          </p:nvPr>
        </p:nvSpPr>
        <p:spPr>
          <a:xfrm>
            <a:off x="6049801" y="1"/>
            <a:ext cx="4661742" cy="5515415"/>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pic>
        <p:nvPicPr>
          <p:cNvPr id="5" name="Picture 4">
            <a:extLst>
              <a:ext uri="{FF2B5EF4-FFF2-40B4-BE49-F238E27FC236}">
                <a16:creationId xmlns:a16="http://schemas.microsoft.com/office/drawing/2014/main" id="{D0182AC1-344F-FFBA-C2B2-7461462101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3699" y="-59590"/>
            <a:ext cx="5533014" cy="2766507"/>
          </a:xfrm>
          <a:prstGeom prst="rect">
            <a:avLst/>
          </a:prstGeom>
        </p:spPr>
      </p:pic>
      <p:sp>
        <p:nvSpPr>
          <p:cNvPr id="6" name="Freeform 5">
            <a:extLst>
              <a:ext uri="{FF2B5EF4-FFF2-40B4-BE49-F238E27FC236}">
                <a16:creationId xmlns:a16="http://schemas.microsoft.com/office/drawing/2014/main" id="{256894A9-CCB5-9338-9080-6500A87B357E}"/>
              </a:ext>
            </a:extLst>
          </p:cNvPr>
          <p:cNvSpPr/>
          <p:nvPr userDrawn="1"/>
        </p:nvSpPr>
        <p:spPr>
          <a:xfrm>
            <a:off x="-54506" y="4918965"/>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9" name="Text Placeholder 23">
            <a:extLst>
              <a:ext uri="{FF2B5EF4-FFF2-40B4-BE49-F238E27FC236}">
                <a16:creationId xmlns:a16="http://schemas.microsoft.com/office/drawing/2014/main" id="{7B05F9A5-3621-C756-354D-7506CABFD43B}"/>
              </a:ext>
            </a:extLst>
          </p:cNvPr>
          <p:cNvSpPr>
            <a:spLocks noGrp="1"/>
          </p:cNvSpPr>
          <p:nvPr>
            <p:ph type="body" sz="quarter" idx="17" hasCustomPrompt="1"/>
          </p:nvPr>
        </p:nvSpPr>
        <p:spPr>
          <a:xfrm>
            <a:off x="503808" y="508581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grpSp>
        <p:nvGrpSpPr>
          <p:cNvPr id="2" name="Group 1">
            <a:extLst>
              <a:ext uri="{FF2B5EF4-FFF2-40B4-BE49-F238E27FC236}">
                <a16:creationId xmlns:a16="http://schemas.microsoft.com/office/drawing/2014/main" id="{32315DE4-918D-1532-2675-99E3F91CE1C9}"/>
              </a:ext>
            </a:extLst>
          </p:cNvPr>
          <p:cNvGrpSpPr/>
          <p:nvPr userDrawn="1"/>
        </p:nvGrpSpPr>
        <p:grpSpPr>
          <a:xfrm>
            <a:off x="4766580" y="5791724"/>
            <a:ext cx="6991323" cy="774150"/>
            <a:chOff x="495027" y="5845887"/>
            <a:chExt cx="6991323" cy="774150"/>
          </a:xfrm>
        </p:grpSpPr>
        <p:grpSp>
          <p:nvGrpSpPr>
            <p:cNvPr id="10" name="Group 9">
              <a:extLst>
                <a:ext uri="{FF2B5EF4-FFF2-40B4-BE49-F238E27FC236}">
                  <a16:creationId xmlns:a16="http://schemas.microsoft.com/office/drawing/2014/main" id="{8D0B326B-5474-A843-4802-7569DE9ECD60}"/>
                </a:ext>
              </a:extLst>
            </p:cNvPr>
            <p:cNvGrpSpPr/>
            <p:nvPr userDrawn="1"/>
          </p:nvGrpSpPr>
          <p:grpSpPr>
            <a:xfrm>
              <a:off x="495027" y="5845887"/>
              <a:ext cx="6991323" cy="774150"/>
              <a:chOff x="495027" y="5845887"/>
              <a:chExt cx="6991323" cy="774150"/>
            </a:xfrm>
          </p:grpSpPr>
          <p:sp>
            <p:nvSpPr>
              <p:cNvPr id="15" name="Rectangle 14">
                <a:extLst>
                  <a:ext uri="{FF2B5EF4-FFF2-40B4-BE49-F238E27FC236}">
                    <a16:creationId xmlns:a16="http://schemas.microsoft.com/office/drawing/2014/main" id="{16539BD7-E529-AD47-909A-A658E4A0F51A}"/>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16" name="Rectangle 15">
                <a:extLst>
                  <a:ext uri="{FF2B5EF4-FFF2-40B4-BE49-F238E27FC236}">
                    <a16:creationId xmlns:a16="http://schemas.microsoft.com/office/drawing/2014/main" id="{F368AFD4-3D6A-AFE6-EA8A-8AA8835E2E53}"/>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9E30F3D8-C1C6-CDCC-6B34-2566F2A0327A}"/>
                  </a:ext>
                </a:extLst>
              </p:cNvPr>
              <p:cNvPicPr>
                <a:picLocks noChangeAspect="1"/>
              </p:cNvPicPr>
              <p:nvPr userDrawn="1"/>
            </p:nvPicPr>
            <p:blipFill>
              <a:blip r:embed="rId3"/>
              <a:stretch>
                <a:fillRect/>
              </a:stretch>
            </p:blipFill>
            <p:spPr>
              <a:xfrm>
                <a:off x="568863" y="6130899"/>
                <a:ext cx="1244049" cy="433251"/>
              </a:xfrm>
              <a:prstGeom prst="rect">
                <a:avLst/>
              </a:prstGeom>
            </p:spPr>
          </p:pic>
        </p:grpSp>
        <p:pic>
          <p:nvPicPr>
            <p:cNvPr id="14" name="Picture 13" descr="Co-funded by the European Union logo in png for web usage">
              <a:extLst>
                <a:ext uri="{FF2B5EF4-FFF2-40B4-BE49-F238E27FC236}">
                  <a16:creationId xmlns:a16="http://schemas.microsoft.com/office/drawing/2014/main" id="{ECFD4D0D-9BFC-82CD-C642-5EE1D0A4709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spTree>
    <p:extLst>
      <p:ext uri="{BB962C8B-B14F-4D97-AF65-F5344CB8AC3E}">
        <p14:creationId xmlns:p14="http://schemas.microsoft.com/office/powerpoint/2010/main" val="193081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6AD50608-6941-51D9-90FB-C9C19979971D}"/>
              </a:ext>
            </a:extLst>
          </p:cNvPr>
          <p:cNvSpPr/>
          <p:nvPr userDrawn="1"/>
        </p:nvSpPr>
        <p:spPr>
          <a:xfrm>
            <a:off x="477386" y="748834"/>
            <a:ext cx="6200492" cy="4938629"/>
          </a:xfrm>
          <a:custGeom>
            <a:avLst/>
            <a:gdLst>
              <a:gd name="connsiteX0" fmla="*/ 0 w 6200492"/>
              <a:gd name="connsiteY0" fmla="*/ 0 h 4938629"/>
              <a:gd name="connsiteX1" fmla="*/ 225150 w 6200492"/>
              <a:gd name="connsiteY1" fmla="*/ 0 h 4938629"/>
              <a:gd name="connsiteX2" fmla="*/ 4936311 w 6200492"/>
              <a:gd name="connsiteY2" fmla="*/ 0 h 4938629"/>
              <a:gd name="connsiteX3" fmla="*/ 5161461 w 6200492"/>
              <a:gd name="connsiteY3" fmla="*/ 0 h 4938629"/>
              <a:gd name="connsiteX4" fmla="*/ 6200492 w 6200492"/>
              <a:gd name="connsiteY4" fmla="*/ 956188 h 4938629"/>
              <a:gd name="connsiteX5" fmla="*/ 6200492 w 6200492"/>
              <a:gd name="connsiteY5" fmla="*/ 4938629 h 4938629"/>
              <a:gd name="connsiteX6" fmla="*/ 5975342 w 6200492"/>
              <a:gd name="connsiteY6" fmla="*/ 4938629 h 4938629"/>
              <a:gd name="connsiteX7" fmla="*/ 1750888 w 6200492"/>
              <a:gd name="connsiteY7" fmla="*/ 4938629 h 4938629"/>
              <a:gd name="connsiteX8" fmla="*/ 1525738 w 6200492"/>
              <a:gd name="connsiteY8" fmla="*/ 4938629 h 4938629"/>
              <a:gd name="connsiteX9" fmla="*/ 0 w 6200492"/>
              <a:gd name="connsiteY9" fmla="*/ 3534542 h 493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00492" h="4938629">
                <a:moveTo>
                  <a:pt x="0" y="0"/>
                </a:moveTo>
                <a:lnTo>
                  <a:pt x="225150" y="0"/>
                </a:lnTo>
                <a:lnTo>
                  <a:pt x="4936311" y="0"/>
                </a:lnTo>
                <a:lnTo>
                  <a:pt x="5161461" y="0"/>
                </a:lnTo>
                <a:cubicBezTo>
                  <a:pt x="5735664" y="0"/>
                  <a:pt x="6200492" y="427769"/>
                  <a:pt x="6200492" y="956188"/>
                </a:cubicBezTo>
                <a:lnTo>
                  <a:pt x="6200492" y="4938629"/>
                </a:lnTo>
                <a:lnTo>
                  <a:pt x="5975342" y="4938629"/>
                </a:lnTo>
                <a:lnTo>
                  <a:pt x="1750888" y="4938629"/>
                </a:lnTo>
                <a:lnTo>
                  <a:pt x="1525738" y="4938629"/>
                </a:lnTo>
                <a:cubicBezTo>
                  <a:pt x="683575" y="4938629"/>
                  <a:pt x="0" y="4309558"/>
                  <a:pt x="0" y="3534542"/>
                </a:cubicBez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DE0A1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91164" y="1218934"/>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726460" y="1218934"/>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912867" y="2133922"/>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48163" y="2133922"/>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919446" y="3048909"/>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54742" y="3048909"/>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41149" y="3963897"/>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76445" y="3963897"/>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919446" y="4878884"/>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54742" y="4878884"/>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86328" y="4732914"/>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86328" y="3843616"/>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86328" y="2962825"/>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86328" y="1984022"/>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CBD74BB-51A0-2AE1-F8FE-EE2A5CBE0B75}"/>
              </a:ext>
            </a:extLst>
          </p:cNvPr>
          <p:cNvGrpSpPr/>
          <p:nvPr userDrawn="1"/>
        </p:nvGrpSpPr>
        <p:grpSpPr>
          <a:xfrm>
            <a:off x="558314" y="5787502"/>
            <a:ext cx="6991323" cy="774150"/>
            <a:chOff x="495027" y="5845887"/>
            <a:chExt cx="6991323" cy="774150"/>
          </a:xfrm>
        </p:grpSpPr>
        <p:grpSp>
          <p:nvGrpSpPr>
            <p:cNvPr id="3" name="Group 2">
              <a:extLst>
                <a:ext uri="{FF2B5EF4-FFF2-40B4-BE49-F238E27FC236}">
                  <a16:creationId xmlns:a16="http://schemas.microsoft.com/office/drawing/2014/main" id="{2C10FCAE-DFB5-38B6-DBBC-A220DB0EFEB9}"/>
                </a:ext>
              </a:extLst>
            </p:cNvPr>
            <p:cNvGrpSpPr/>
            <p:nvPr userDrawn="1"/>
          </p:nvGrpSpPr>
          <p:grpSpPr>
            <a:xfrm>
              <a:off x="495027" y="5845887"/>
              <a:ext cx="6991323" cy="774150"/>
              <a:chOff x="495027" y="5845887"/>
              <a:chExt cx="6991323" cy="774150"/>
            </a:xfrm>
          </p:grpSpPr>
          <p:sp>
            <p:nvSpPr>
              <p:cNvPr id="5" name="Rectangle 4">
                <a:extLst>
                  <a:ext uri="{FF2B5EF4-FFF2-40B4-BE49-F238E27FC236}">
                    <a16:creationId xmlns:a16="http://schemas.microsoft.com/office/drawing/2014/main" id="{0D6E4401-D6F7-2ED4-7FE5-531281EFB3BA}"/>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6" name="Rectangle 5">
                <a:extLst>
                  <a:ext uri="{FF2B5EF4-FFF2-40B4-BE49-F238E27FC236}">
                    <a16:creationId xmlns:a16="http://schemas.microsoft.com/office/drawing/2014/main" id="{84427A67-7464-7EDB-9F1F-6F0859D45DDF}"/>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1932DF4-5D9D-4F07-71A2-1030C035EBA1}"/>
                  </a:ext>
                </a:extLst>
              </p:cNvPr>
              <p:cNvPicPr>
                <a:picLocks noChangeAspect="1"/>
              </p:cNvPicPr>
              <p:nvPr userDrawn="1"/>
            </p:nvPicPr>
            <p:blipFill>
              <a:blip r:embed="rId2"/>
              <a:stretch>
                <a:fillRect/>
              </a:stretch>
            </p:blipFill>
            <p:spPr>
              <a:xfrm>
                <a:off x="568863" y="6130899"/>
                <a:ext cx="1244049" cy="433251"/>
              </a:xfrm>
              <a:prstGeom prst="rect">
                <a:avLst/>
              </a:prstGeom>
            </p:spPr>
          </p:pic>
        </p:grpSp>
        <p:pic>
          <p:nvPicPr>
            <p:cNvPr id="4" name="Picture 3" descr="Co-funded by the European Union logo in png for web usage">
              <a:extLst>
                <a:ext uri="{FF2B5EF4-FFF2-40B4-BE49-F238E27FC236}">
                  <a16:creationId xmlns:a16="http://schemas.microsoft.com/office/drawing/2014/main" id="{0FB91D32-3A38-9026-57B5-89505476B2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8" name="Rectangle 7">
            <a:extLst>
              <a:ext uri="{FF2B5EF4-FFF2-40B4-BE49-F238E27FC236}">
                <a16:creationId xmlns:a16="http://schemas.microsoft.com/office/drawing/2014/main" id="{7228DF1A-57C4-3D42-A498-715C5ADA04E5}"/>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8" name="Rectangle 7">
            <a:extLst>
              <a:ext uri="{FF2B5EF4-FFF2-40B4-BE49-F238E27FC236}">
                <a16:creationId xmlns:a16="http://schemas.microsoft.com/office/drawing/2014/main" id="{FB69E93D-EB65-544F-B082-6BD372E5C86C}"/>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94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3</a:t>
            </a:r>
          </a:p>
        </p:txBody>
      </p:sp>
      <p:grpSp>
        <p:nvGrpSpPr>
          <p:cNvPr id="2" name="Group 1">
            <a:extLst>
              <a:ext uri="{FF2B5EF4-FFF2-40B4-BE49-F238E27FC236}">
                <a16:creationId xmlns:a16="http://schemas.microsoft.com/office/drawing/2014/main" id="{3041D42B-EF0E-8B47-9470-4319E099B736}"/>
              </a:ext>
            </a:extLst>
          </p:cNvPr>
          <p:cNvGrpSpPr/>
          <p:nvPr userDrawn="1"/>
        </p:nvGrpSpPr>
        <p:grpSpPr>
          <a:xfrm>
            <a:off x="4054159" y="721803"/>
            <a:ext cx="7578908" cy="5461417"/>
            <a:chOff x="4054159" y="721803"/>
            <a:chExt cx="7578908" cy="5461417"/>
          </a:xfrm>
        </p:grpSpPr>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696373" y="2952795"/>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705816" y="3646444"/>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2</a:t>
            </a:r>
          </a:p>
        </p:txBody>
      </p:sp>
      <p:grpSp>
        <p:nvGrpSpPr>
          <p:cNvPr id="2" name="Group 1">
            <a:extLst>
              <a:ext uri="{FF2B5EF4-FFF2-40B4-BE49-F238E27FC236}">
                <a16:creationId xmlns:a16="http://schemas.microsoft.com/office/drawing/2014/main" id="{3041D42B-EF0E-8B47-9470-4319E099B736}"/>
              </a:ext>
            </a:extLst>
          </p:cNvPr>
          <p:cNvGrpSpPr/>
          <p:nvPr userDrawn="1"/>
        </p:nvGrpSpPr>
        <p:grpSpPr>
          <a:xfrm>
            <a:off x="4336144" y="483860"/>
            <a:ext cx="7563410" cy="4913817"/>
            <a:chOff x="4054160" y="721803"/>
            <a:chExt cx="7563410" cy="3597620"/>
          </a:xfrm>
        </p:grpSpPr>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63410" cy="1674487"/>
              <a:chOff x="4061909" y="1565906"/>
              <a:chExt cx="7563410"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77408" y="3448687"/>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grpSp>
      <p:cxnSp>
        <p:nvCxnSpPr>
          <p:cNvPr id="3" name="Straight Connector 2">
            <a:extLst>
              <a:ext uri="{FF2B5EF4-FFF2-40B4-BE49-F238E27FC236}">
                <a16:creationId xmlns:a16="http://schemas.microsoft.com/office/drawing/2014/main" id="{CBC02F7D-793C-EF4E-6EB6-CA643819CA22}"/>
              </a:ext>
            </a:extLst>
          </p:cNvPr>
          <p:cNvCxnSpPr>
            <a:cxnSpLocks/>
          </p:cNvCxnSpPr>
          <p:nvPr userDrawn="1"/>
        </p:nvCxnSpPr>
        <p:spPr>
          <a:xfrm>
            <a:off x="4351643" y="4893359"/>
            <a:ext cx="0" cy="540878"/>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11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E2EFCFD-3DB9-D994-69B3-BE838FCFBD89}"/>
              </a:ext>
            </a:extLst>
          </p:cNvPr>
          <p:cNvGrpSpPr/>
          <p:nvPr userDrawn="1"/>
        </p:nvGrpSpPr>
        <p:grpSpPr>
          <a:xfrm>
            <a:off x="0" y="6213053"/>
            <a:ext cx="12116938" cy="1289893"/>
            <a:chOff x="3911600" y="5376592"/>
            <a:chExt cx="7103963" cy="756243"/>
          </a:xfrm>
        </p:grpSpPr>
        <p:cxnSp>
          <p:nvCxnSpPr>
            <p:cNvPr id="6" name="Straight Connector 5">
              <a:extLst>
                <a:ext uri="{FF2B5EF4-FFF2-40B4-BE49-F238E27FC236}">
                  <a16:creationId xmlns:a16="http://schemas.microsoft.com/office/drawing/2014/main" id="{4F33D689-3398-E2AC-AF51-1AC4D38A3AC1}"/>
                </a:ext>
              </a:extLst>
            </p:cNvPr>
            <p:cNvCxnSpPr>
              <a:cxnSpLocks/>
            </p:cNvCxnSpPr>
            <p:nvPr userDrawn="1"/>
          </p:nvCxnSpPr>
          <p:spPr>
            <a:xfrm>
              <a:off x="3911600" y="5517665"/>
              <a:ext cx="4416136"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1A7D87F-EB30-7D53-1383-D973F10F31DB}"/>
                </a:ext>
              </a:extLst>
            </p:cNvPr>
            <p:cNvPicPr>
              <a:picLocks noChangeAspect="1"/>
            </p:cNvPicPr>
            <p:nvPr userDrawn="1"/>
          </p:nvPicPr>
          <p:blipFill rotWithShape="1">
            <a:blip r:embed="rId22" cstate="screen">
              <a:duotone>
                <a:prstClr val="black"/>
                <a:srgbClr val="D9C3A5">
                  <a:tint val="50000"/>
                  <a:satMod val="180000"/>
                </a:srgbClr>
              </a:duotone>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8" name="Picture 7">
              <a:extLst>
                <a:ext uri="{FF2B5EF4-FFF2-40B4-BE49-F238E27FC236}">
                  <a16:creationId xmlns:a16="http://schemas.microsoft.com/office/drawing/2014/main" id="{5CB0CC98-FD0A-87E7-81C2-07982FF9AE0E}"/>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81" r:id="rId4"/>
    <p:sldLayoutId id="2147483842" r:id="rId5"/>
    <p:sldLayoutId id="2147483840" r:id="rId6"/>
    <p:sldLayoutId id="2147483880" r:id="rId7"/>
    <p:sldLayoutId id="2147483877" r:id="rId8"/>
    <p:sldLayoutId id="2147483887" r:id="rId9"/>
    <p:sldLayoutId id="2147483888" r:id="rId10"/>
    <p:sldLayoutId id="2147483841" r:id="rId11"/>
    <p:sldLayoutId id="2147483879" r:id="rId12"/>
    <p:sldLayoutId id="2147483878" r:id="rId13"/>
    <p:sldLayoutId id="2147483884" r:id="rId14"/>
    <p:sldLayoutId id="2147483861" r:id="rId15"/>
    <p:sldLayoutId id="2147483885" r:id="rId16"/>
    <p:sldLayoutId id="2147483886" r:id="rId17"/>
    <p:sldLayoutId id="2147483833" r:id="rId18"/>
    <p:sldLayoutId id="2147483847" r:id="rId19"/>
    <p:sldLayoutId id="214748385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xperiencetheblog.com/2019/06/life-or-death-customer-experience.html" TargetMode="External"/><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entrepreneur.com/article/227191"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video" Target="https://www.youtube.com/embed/q13UX4UCmKY?feature=oembed" TargetMode="External"/><Relationship Id="rId5" Type="http://schemas.openxmlformats.org/officeDocument/2006/relationships/hyperlink" Target="https://youtu.be/q13UX4UCmKY" TargetMode="Externa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ban.org/membership-directory/" TargetMode="External"/><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hyperlink" Target="https://www.eban.org/guide-to-finding-an-angel-investment/" TargetMode="External"/><Relationship Id="rId4" Type="http://schemas.openxmlformats.org/officeDocument/2006/relationships/hyperlink" Target="https://www.eban.org/knowledge-center/guides-for-entrepreneur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heupeffect.com/amaella-sustainable-and-ethical-lingerie/" TargetMode="Externa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8.xml"/><Relationship Id="rId1" Type="http://schemas.openxmlformats.org/officeDocument/2006/relationships/video" Target="https://www.youtube.com/embed/UvlRkebn9tM?feature=oembed"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www.triodos-im.com/knowledge-centre" TargetMode="External"/><Relationship Id="rId2" Type="http://schemas.openxmlformats.org/officeDocument/2006/relationships/hyperlink" Target="https://www.triodos-im.com/" TargetMode="Externa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hyperlink" Target="https://www.linkedin.com/company/phitrust/about/" TargetMode="External"/><Relationship Id="rId2" Type="http://schemas.openxmlformats.org/officeDocument/2006/relationships/hyperlink" Target="https://phitrust.com/en/" TargetMode="Externa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fa-se.de/en/" TargetMode="Externa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https://clear.co/" TargetMode="External"/><Relationship Id="rId2" Type="http://schemas.openxmlformats.org/officeDocument/2006/relationships/hyperlink" Target="https://www.lightercapital.com/" TargetMode="Externa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microfinanceireland.ie/" TargetMode="External"/><Relationship Id="rId2" Type="http://schemas.openxmlformats.org/officeDocument/2006/relationships/slideLayout" Target="../slideLayouts/slideLayout12.xml"/><Relationship Id="rId1" Type="http://schemas.openxmlformats.org/officeDocument/2006/relationships/video" Target="https://www.youtube.com/embed/I76rMe4fu-k?feature=oembed"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810524" y="2947275"/>
            <a:ext cx="5089964" cy="1521051"/>
          </a:xfrm>
        </p:spPr>
        <p:txBody>
          <a:bodyPr>
            <a:noAutofit/>
          </a:bodyPr>
          <a:lstStyle/>
          <a:p>
            <a:r>
              <a:rPr lang="en-US" sz="2800" b="1" dirty="0"/>
              <a:t>MODUL 4</a:t>
            </a:r>
          </a:p>
          <a:p>
            <a:r>
              <a:rPr lang="en-GB" sz="2800" b="1" i="0" dirty="0">
                <a:effectLst/>
                <a:latin typeface="Google Sans"/>
              </a:rPr>
              <a:t>Wie kann ich die Finanzierung meines </a:t>
            </a:r>
            <a:r>
              <a:rPr lang="en-GB" sz="2800" b="1" dirty="0">
                <a:latin typeface="Google Sans"/>
              </a:rPr>
              <a:t>Unternehmens </a:t>
            </a:r>
            <a:r>
              <a:rPr lang="en-GB" sz="2800" b="1" i="0" dirty="0">
                <a:effectLst/>
                <a:latin typeface="Google Sans"/>
              </a:rPr>
              <a:t>sicherstellen?</a:t>
            </a:r>
            <a:endParaRPr lang="en-US" sz="2800" b="1" dirty="0"/>
          </a:p>
        </p:txBody>
      </p:sp>
      <p:sp>
        <p:nvSpPr>
          <p:cNvPr id="2" name="Text Placeholder 1">
            <a:extLst>
              <a:ext uri="{FF2B5EF4-FFF2-40B4-BE49-F238E27FC236}">
                <a16:creationId xmlns:a16="http://schemas.microsoft.com/office/drawing/2014/main" id="{FA234C8A-2E7F-AD4B-8EF1-4E8ACC53FDBD}"/>
              </a:ext>
            </a:extLst>
          </p:cNvPr>
          <p:cNvSpPr>
            <a:spLocks noGrp="1"/>
          </p:cNvSpPr>
          <p:nvPr>
            <p:ph type="body" sz="quarter" idx="4294967295"/>
          </p:nvPr>
        </p:nvSpPr>
        <p:spPr>
          <a:xfrm>
            <a:off x="607711" y="5033880"/>
            <a:ext cx="4414577" cy="679345"/>
          </a:xfrm>
          <a:prstGeom prst="rect">
            <a:avLst/>
          </a:prstGeom>
        </p:spPr>
        <p:txBody>
          <a:bodyPr/>
          <a:lstStyle/>
          <a:p>
            <a:pPr marL="0" indent="0">
              <a:buNone/>
            </a:pPr>
            <a:r>
              <a:rPr lang="en-US" b="1" dirty="0">
                <a:solidFill>
                  <a:schemeClr val="bg1"/>
                </a:solidFill>
              </a:rPr>
              <a:t>www.mosaic4investing.eu</a:t>
            </a:r>
          </a:p>
        </p:txBody>
      </p:sp>
      <p:pic>
        <p:nvPicPr>
          <p:cNvPr id="3" name="Picture 2">
            <a:extLst>
              <a:ext uri="{FF2B5EF4-FFF2-40B4-BE49-F238E27FC236}">
                <a16:creationId xmlns:a16="http://schemas.microsoft.com/office/drawing/2014/main" id="{5EC5DB28-14FD-EC1D-952C-145E640EB7F8}"/>
              </a:ext>
            </a:extLst>
          </p:cNvPr>
          <p:cNvPicPr>
            <a:picLocks noChangeAspect="1"/>
          </p:cNvPicPr>
          <p:nvPr/>
        </p:nvPicPr>
        <p:blipFill>
          <a:blip r:embed="rId3" cstate="screen">
            <a:alphaModFix amt="24000"/>
            <a:extLst>
              <a:ext uri="{28A0092B-C50C-407E-A947-70E740481C1C}">
                <a14:useLocalDpi xmlns:a14="http://schemas.microsoft.com/office/drawing/2010/main"/>
              </a:ext>
            </a:extLst>
          </a:blip>
          <a:stretch>
            <a:fillRect/>
          </a:stretch>
        </p:blipFill>
        <p:spPr>
          <a:xfrm>
            <a:off x="7652110" y="-2424964"/>
            <a:ext cx="6368247" cy="6368247"/>
          </a:xfrm>
          <a:prstGeom prst="rect">
            <a:avLst/>
          </a:prstGeom>
          <a:ln>
            <a:noFill/>
          </a:ln>
        </p:spPr>
      </p:pic>
      <p:pic>
        <p:nvPicPr>
          <p:cNvPr id="7" name="Picture Placeholder 6" descr="Magnifying glasses on yellow backdrop">
            <a:extLst>
              <a:ext uri="{FF2B5EF4-FFF2-40B4-BE49-F238E27FC236}">
                <a16:creationId xmlns:a16="http://schemas.microsoft.com/office/drawing/2014/main" id="{2029DB91-73F3-CAE0-53A3-F8D349EF6A46}"/>
              </a:ext>
            </a:extLst>
          </p:cNvPr>
          <p:cNvPicPr>
            <a:picLocks noGrp="1" noChangeAspect="1"/>
          </p:cNvPicPr>
          <p:nvPr>
            <p:ph type="pic" sz="quarter" idx="41"/>
          </p:nvPr>
        </p:nvPicPr>
        <p:blipFill>
          <a:blip r:embed="rId4"/>
          <a:srcRect l="21796" r="21796"/>
          <a:stretch>
            <a:fillRect/>
          </a:stretch>
        </p:blipFill>
        <p:spPr/>
      </p:pic>
    </p:spTree>
    <p:extLst>
      <p:ext uri="{BB962C8B-B14F-4D97-AF65-F5344CB8AC3E}">
        <p14:creationId xmlns:p14="http://schemas.microsoft.com/office/powerpoint/2010/main" val="145533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65072" y="1676122"/>
            <a:ext cx="10231036" cy="1681170"/>
          </a:xfrm>
        </p:spPr>
        <p:txBody>
          <a:bodyPr/>
          <a:lstStyle/>
          <a:p>
            <a:pPr marL="0" indent="0"/>
            <a:r>
              <a:rPr lang="en-GB" sz="2000" dirty="0"/>
              <a:t>Darlehen sind Mittel, die von Finanzinstituten, staatlichen Stellen oder privaten Kreditgebern geliehen werden und über einen bestimmten Zeitraum mit Zinsen zurückgezahlt werden müssen. Sie sind eine der traditionellsten Formen der Finanzierung für Unternehmen.</a:t>
            </a:r>
          </a:p>
          <a:p>
            <a:r>
              <a:rPr lang="en-GB" sz="2000" b="1" dirty="0">
                <a:solidFill>
                  <a:srgbClr val="47B5C8"/>
                </a:solidFill>
              </a:rPr>
              <a:t>Arten von Krediten</a:t>
            </a:r>
            <a:r>
              <a:rPr lang="en-GB" sz="2000" dirty="0">
                <a:solidFill>
                  <a:srgbClr val="47B5C8"/>
                </a:solidFill>
              </a:rPr>
              <a:t>:</a:t>
            </a:r>
          </a:p>
          <a:p>
            <a:pPr>
              <a:buFont typeface="Arial" panose="020B0604020202020204" pitchFamily="34" charset="0"/>
              <a:buChar char="•"/>
            </a:pPr>
            <a:r>
              <a:rPr lang="en-GB" sz="2000" b="1" dirty="0">
                <a:solidFill>
                  <a:srgbClr val="D9552F"/>
                </a:solidFill>
              </a:rPr>
              <a:t>Laufzeitdarlehen</a:t>
            </a:r>
            <a:r>
              <a:rPr lang="en-GB" sz="2000" dirty="0">
                <a:solidFill>
                  <a:srgbClr val="D9552F"/>
                </a:solidFill>
              </a:rPr>
              <a:t>: Sie </a:t>
            </a:r>
            <a:r>
              <a:rPr lang="en-GB" sz="2000" dirty="0"/>
              <a:t>sind mit einem festen Tilgungsplan und einem vorher festgelegten Zinssatz versehen. Laufzeitdarlehen eignen sich für die Finanzierung bestimmter Investitionen, z. B. für den Kauf von Ausrüstungen oder für Expansionsprojekte.</a:t>
            </a:r>
          </a:p>
          <a:p>
            <a:pPr>
              <a:buFont typeface="Arial" panose="020B0604020202020204" pitchFamily="34" charset="0"/>
              <a:buChar char="•"/>
            </a:pPr>
            <a:r>
              <a:rPr lang="en-GB" sz="2000" b="1" dirty="0">
                <a:solidFill>
                  <a:srgbClr val="D9552F"/>
                </a:solidFill>
              </a:rPr>
              <a:t>Kreditlinien</a:t>
            </a:r>
            <a:r>
              <a:rPr lang="en-GB" sz="2000" dirty="0">
                <a:solidFill>
                  <a:srgbClr val="D9552F"/>
                </a:solidFill>
              </a:rPr>
              <a:t>: </a:t>
            </a:r>
            <a:r>
              <a:rPr lang="en-GB" sz="2000" dirty="0"/>
              <a:t>Im Gegensatz zu Terminkrediten können Unternehmen mit Kreditlinien je nach Bedarf Kredite bis zu einer bestimmten Höhe aufnehmen, was sie ideal für das Management von Cashflow und unerwarteten Ausgaben macht. Zinsen werden in der Regel nur auf den in Anspruch genommenen Betrag erhoben.</a:t>
            </a:r>
          </a:p>
          <a:p>
            <a:pPr marL="0" indent="0"/>
            <a:endParaRPr lang="en-GB" sz="2000"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8795938"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sz="2800" dirty="0">
                <a:solidFill>
                  <a:schemeClr val="bg1"/>
                </a:solidFill>
              </a:rPr>
              <a:t>Für den Bedarf an Großinvestitionen - Darlehen</a:t>
            </a:r>
            <a:endParaRPr lang="en-US" sz="2800" dirty="0"/>
          </a:p>
        </p:txBody>
      </p:sp>
    </p:spTree>
    <p:extLst>
      <p:ext uri="{BB962C8B-B14F-4D97-AF65-F5344CB8AC3E}">
        <p14:creationId xmlns:p14="http://schemas.microsoft.com/office/powerpoint/2010/main" val="3166411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65072" y="1676122"/>
            <a:ext cx="10231036" cy="1681170"/>
          </a:xfrm>
        </p:spPr>
        <p:txBody>
          <a:bodyPr/>
          <a:lstStyle/>
          <a:p>
            <a:pPr marL="342900" indent="-342900">
              <a:buFont typeface="Arial" panose="020B0604020202020204" pitchFamily="34" charset="0"/>
              <a:buChar char="•"/>
            </a:pPr>
            <a:r>
              <a:rPr lang="en-GB" b="1" dirty="0">
                <a:solidFill>
                  <a:srgbClr val="D9552F"/>
                </a:solidFill>
              </a:rPr>
              <a:t>Darlehen der Europäischen Investitionsbank (EIB)</a:t>
            </a:r>
            <a:r>
              <a:rPr lang="en-GB" dirty="0">
                <a:solidFill>
                  <a:srgbClr val="D9552F"/>
                </a:solidFill>
              </a:rPr>
              <a:t>: </a:t>
            </a:r>
            <a:r>
              <a:rPr lang="en-GB" dirty="0"/>
              <a:t>Die EIB bietet Darlehen, Garantien und Mikrofinanzierungen an, die für kleine Unternehmen geeignet sind. Diese Finanzprodukte sind über nationale Banken erhältlich und unterstützen direkt Unternehmen in verschiedenen Sektoren.</a:t>
            </a:r>
          </a:p>
          <a:p>
            <a:pPr marL="342900" indent="-342900">
              <a:buFont typeface="Arial" panose="020B0604020202020204" pitchFamily="34" charset="0"/>
              <a:buChar char="•"/>
            </a:pPr>
            <a:r>
              <a:rPr lang="en-GB" b="1" dirty="0">
                <a:solidFill>
                  <a:srgbClr val="D9552F"/>
                </a:solidFill>
              </a:rPr>
              <a:t>Europäischer Investitionsfonds (EIF): Er </a:t>
            </a:r>
            <a:r>
              <a:rPr lang="en-GB" dirty="0"/>
              <a:t>unterstützt speziell kleine und mittlere Unternehmen (KMU), indem er ihnen den Zugang zu Finanzmitteln erleichtert. Er tut dies hauptsächlich durch Risikokapital oder Garantien für Finanzintermediäre wie Banken und Nichtbanken, die direkt Kredite an kleine Unternehmen vergeben.</a:t>
            </a:r>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sz="3200" dirty="0">
                <a:solidFill>
                  <a:schemeClr val="bg1"/>
                </a:solidFill>
              </a:rPr>
              <a:t>Darlehen</a:t>
            </a:r>
            <a:endParaRPr lang="en-US" sz="3200" dirty="0"/>
          </a:p>
        </p:txBody>
      </p:sp>
    </p:spTree>
    <p:extLst>
      <p:ext uri="{BB962C8B-B14F-4D97-AF65-F5344CB8AC3E}">
        <p14:creationId xmlns:p14="http://schemas.microsoft.com/office/powerpoint/2010/main" val="138822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6908145"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solidFill>
                  <a:schemeClr val="bg1"/>
                </a:solidFill>
              </a:rPr>
              <a:t>Vor</a:t>
            </a:r>
            <a:r>
              <a:rPr lang="en-US" dirty="0">
                <a:solidFill>
                  <a:schemeClr val="bg1"/>
                </a:solidFill>
              </a:rPr>
              <a:t>- und </a:t>
            </a:r>
            <a:r>
              <a:rPr lang="en-US" dirty="0" err="1">
                <a:solidFill>
                  <a:schemeClr val="bg1"/>
                </a:solidFill>
              </a:rPr>
              <a:t>Nachteile</a:t>
            </a:r>
            <a:endParaRPr lang="en-US" dirty="0"/>
          </a:p>
        </p:txBody>
      </p:sp>
      <p:sp>
        <p:nvSpPr>
          <p:cNvPr id="6" name="TextBox 5">
            <a:extLst>
              <a:ext uri="{FF2B5EF4-FFF2-40B4-BE49-F238E27FC236}">
                <a16:creationId xmlns:a16="http://schemas.microsoft.com/office/drawing/2014/main" id="{698AB702-B08C-1D84-F8A6-3197B822A930}"/>
              </a:ext>
            </a:extLst>
          </p:cNvPr>
          <p:cNvSpPr txBox="1"/>
          <p:nvPr/>
        </p:nvSpPr>
        <p:spPr>
          <a:xfrm>
            <a:off x="741764" y="1750161"/>
            <a:ext cx="4738737" cy="3170099"/>
          </a:xfrm>
          <a:prstGeom prst="rect">
            <a:avLst/>
          </a:prstGeom>
          <a:solidFill>
            <a:schemeClr val="accent4">
              <a:lumMod val="20000"/>
              <a:lumOff val="80000"/>
            </a:schemeClr>
          </a:solidFill>
        </p:spPr>
        <p:txBody>
          <a:bodyPr wrap="square" rtlCol="0">
            <a:spAutoFit/>
          </a:bodyPr>
          <a:lstStyle/>
          <a:p>
            <a:r>
              <a:rPr lang="en-GB" sz="2000" b="1" dirty="0"/>
              <a:t>Vorteile</a:t>
            </a:r>
            <a:r>
              <a:rPr lang="en-GB" sz="2000" dirty="0"/>
              <a:t>:</a:t>
            </a:r>
          </a:p>
          <a:p>
            <a:r>
              <a:rPr lang="en-GB" sz="2000" dirty="0"/>
              <a:t>Darlehen können einen wichtigen Pauschalbetrag an Bargeld im Voraus bereitstellen, der für bedeutende Investitionen in das Wachstum Ihres Unternehmens nützlich ist. </a:t>
            </a:r>
          </a:p>
          <a:p>
            <a:r>
              <a:rPr lang="en-GB" sz="2000" dirty="0"/>
              <a:t>Bei rechtzeitiger Rückzahlung können sie auch den Kredit Ihres Unternehmens stärken.</a:t>
            </a:r>
          </a:p>
          <a:p>
            <a:endParaRPr lang="en-GB" sz="2000" dirty="0"/>
          </a:p>
        </p:txBody>
      </p:sp>
      <p:sp>
        <p:nvSpPr>
          <p:cNvPr id="5" name="TextBox 4">
            <a:extLst>
              <a:ext uri="{FF2B5EF4-FFF2-40B4-BE49-F238E27FC236}">
                <a16:creationId xmlns:a16="http://schemas.microsoft.com/office/drawing/2014/main" id="{02A7AF09-D00D-E2AE-6703-DAE82C2D30FC}"/>
              </a:ext>
            </a:extLst>
          </p:cNvPr>
          <p:cNvSpPr txBox="1"/>
          <p:nvPr/>
        </p:nvSpPr>
        <p:spPr>
          <a:xfrm>
            <a:off x="5736139" y="1750161"/>
            <a:ext cx="4738737" cy="2554545"/>
          </a:xfrm>
          <a:prstGeom prst="rect">
            <a:avLst/>
          </a:prstGeom>
          <a:solidFill>
            <a:schemeClr val="accent5">
              <a:lumMod val="20000"/>
              <a:lumOff val="80000"/>
            </a:schemeClr>
          </a:solidFill>
        </p:spPr>
        <p:txBody>
          <a:bodyPr wrap="square">
            <a:spAutoFit/>
          </a:bodyPr>
          <a:lstStyle/>
          <a:p>
            <a:r>
              <a:rPr lang="en-GB" sz="2000" b="1" dirty="0" err="1"/>
              <a:t>Nachteile</a:t>
            </a:r>
            <a:r>
              <a:rPr lang="en-GB" sz="2000" dirty="0"/>
              <a:t>: </a:t>
            </a:r>
          </a:p>
          <a:p>
            <a:r>
              <a:rPr lang="en-GB" sz="2000" dirty="0"/>
              <a:t>Die Aufnahme von Schulden birgt Risiken, insbesondere wenn der Cashflow des Unternehmens instabil ist. </a:t>
            </a:r>
          </a:p>
          <a:p>
            <a:r>
              <a:rPr lang="en-GB" sz="2000" dirty="0"/>
              <a:t>Darüber hinaus kann die Nichtrückzahlung eines Kredits Ihre Kreditwürdigkeit stark beeinträchtigen und zum Verlust der besicherten Vermögenswerte führen.</a:t>
            </a:r>
          </a:p>
        </p:txBody>
      </p:sp>
    </p:spTree>
    <p:extLst>
      <p:ext uri="{BB962C8B-B14F-4D97-AF65-F5344CB8AC3E}">
        <p14:creationId xmlns:p14="http://schemas.microsoft.com/office/powerpoint/2010/main" val="2600966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52983" y="1583661"/>
            <a:ext cx="10396219" cy="1681170"/>
          </a:xfrm>
        </p:spPr>
        <p:txBody>
          <a:bodyPr/>
          <a:lstStyle/>
          <a:p>
            <a:pPr marL="342900" indent="-342900">
              <a:buFont typeface="Arial" panose="020B0604020202020204" pitchFamily="34" charset="0"/>
              <a:buChar char="•"/>
            </a:pPr>
            <a:r>
              <a:rPr lang="en-GB" sz="2000" b="1" dirty="0" err="1">
                <a:solidFill>
                  <a:srgbClr val="D9552F"/>
                </a:solidFill>
              </a:rPr>
              <a:t>Anforderungen</a:t>
            </a:r>
            <a:r>
              <a:rPr lang="en-GB" sz="2000" b="1" dirty="0">
                <a:solidFill>
                  <a:srgbClr val="D9552F"/>
                </a:solidFill>
              </a:rPr>
              <a:t>: </a:t>
            </a:r>
            <a:r>
              <a:rPr lang="en-GB" sz="2000" dirty="0"/>
              <a:t>Für die verschiedenen Darlehen gelten unterschiedliche Förderkriterien, wie z. B. das Alter des Unternehmens, die </a:t>
            </a:r>
            <a:r>
              <a:rPr lang="en-GB" sz="2000" dirty="0" err="1"/>
              <a:t>Kredithistorie</a:t>
            </a:r>
            <a:r>
              <a:rPr lang="en-GB" sz="2000" dirty="0"/>
              <a:t>, der Jahresumsatz und die Rentabilität. </a:t>
            </a:r>
          </a:p>
          <a:p>
            <a:pPr marL="342900" indent="-342900">
              <a:buFont typeface="Arial" panose="020B0604020202020204" pitchFamily="34" charset="0"/>
              <a:buChar char="•"/>
            </a:pPr>
            <a:r>
              <a:rPr lang="en-GB" sz="2000" b="1" dirty="0">
                <a:solidFill>
                  <a:srgbClr val="D9552F"/>
                </a:solidFill>
              </a:rPr>
              <a:t>Zinssätze und Gebühren: </a:t>
            </a:r>
            <a:r>
              <a:rPr lang="en-GB" sz="2000" dirty="0"/>
              <a:t>Die Zinssätze können je nach Kreditgeber und Art des Kredits stark variieren. Bei einigen Krediten können auch zusätzliche Gebühren anfallen, wie z. B. Abschlussgebühren, Bearbeitungsgebühren oder Vorfälligkeitsentschädigungen.</a:t>
            </a:r>
          </a:p>
          <a:p>
            <a:pPr marL="342900" indent="-342900">
              <a:buFont typeface="Arial" panose="020B0604020202020204" pitchFamily="34" charset="0"/>
              <a:buChar char="•"/>
            </a:pPr>
            <a:r>
              <a:rPr lang="en-GB" sz="2000" b="1" dirty="0">
                <a:solidFill>
                  <a:srgbClr val="D9552F"/>
                </a:solidFill>
              </a:rPr>
              <a:t>Rückzahlungsbedingungen: </a:t>
            </a:r>
            <a:r>
              <a:rPr lang="en-GB" sz="2000" dirty="0"/>
              <a:t>Es ist wichtig, die Rückzahlungsstruktur zu berücksichtigen, einschließlich der Laufzeit des Kredits und des Tilgungsplans (der Tilgungsplan enthält eine klare Aufschlüsselung, wie jede Zahlung zwischen Kapitalrückzahlung und Zinsen aufgeteilt wird, und er zeigt den verbleibenden Saldo nach jeder Zahlung an) sowie die Flexibilität der Rückzahlungsbedingungen. Das Verständnis dieser Faktoren ist entscheidend für einen verantwortungsvollen Umgang mit Schulden, ohne den Cashflow des Unternehmens zu belasten.</a:t>
            </a:r>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Was Sie beachten müssen</a:t>
            </a:r>
            <a:endParaRPr lang="en-US" dirty="0"/>
          </a:p>
        </p:txBody>
      </p:sp>
    </p:spTree>
    <p:extLst>
      <p:ext uri="{BB962C8B-B14F-4D97-AF65-F5344CB8AC3E}">
        <p14:creationId xmlns:p14="http://schemas.microsoft.com/office/powerpoint/2010/main" val="210321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64031" y="1264390"/>
            <a:ext cx="10396219" cy="1681170"/>
          </a:xfrm>
        </p:spPr>
        <p:txBody>
          <a:bodyPr/>
          <a:lstStyle/>
          <a:p>
            <a:pPr marL="342900" indent="-342900">
              <a:buFont typeface="Arial" panose="020B0604020202020204" pitchFamily="34" charset="0"/>
              <a:buChar char="•"/>
            </a:pPr>
            <a:r>
              <a:rPr lang="en-GB" sz="1800" b="1" dirty="0">
                <a:solidFill>
                  <a:srgbClr val="D9552F"/>
                </a:solidFill>
              </a:rPr>
              <a:t>Anforderungen an die Sicherheiten</a:t>
            </a:r>
            <a:r>
              <a:rPr lang="en-GB" sz="1800" dirty="0"/>
              <a:t>: Bei einigen Krediten werden Sicherheiten verlangt, z. B. Immobilien, Inventar oder andere Vermögenswerte, die der Kreditgeber pfänden kann, wenn der Kredit nicht zurückgezahlt wird.</a:t>
            </a:r>
          </a:p>
          <a:p>
            <a:pPr marL="342900" indent="-342900">
              <a:buFont typeface="Arial" panose="020B0604020202020204" pitchFamily="34" charset="0"/>
              <a:buChar char="•"/>
            </a:pPr>
            <a:r>
              <a:rPr lang="en-GB" sz="1800" b="1" dirty="0">
                <a:solidFill>
                  <a:srgbClr val="D9552F"/>
                </a:solidFill>
              </a:rPr>
              <a:t>Kreditwürdigkeit</a:t>
            </a:r>
            <a:r>
              <a:rPr lang="en-GB" sz="1800" dirty="0">
                <a:solidFill>
                  <a:srgbClr val="D9552F"/>
                </a:solidFill>
              </a:rPr>
              <a:t>: </a:t>
            </a:r>
            <a:r>
              <a:rPr lang="en-GB" sz="1800" dirty="0"/>
              <a:t>Überprüfen Sie vor der Antragstellung Ihre Kreditwürdigkeit, um Überraschungen zu vermeiden. Eine bessere Kreditwürdigkeit kann Ihnen zu besseren </a:t>
            </a:r>
            <a:r>
              <a:rPr lang="en-GB" sz="1800" dirty="0" err="1"/>
              <a:t>Zinssätzen</a:t>
            </a:r>
            <a:r>
              <a:rPr lang="en-GB" sz="1800" dirty="0"/>
              <a:t> </a:t>
            </a:r>
            <a:r>
              <a:rPr lang="en-GB" sz="1800" dirty="0" err="1"/>
              <a:t>verhelfen</a:t>
            </a:r>
            <a:r>
              <a:rPr lang="en-GB" sz="1800" dirty="0"/>
              <a:t>. </a:t>
            </a:r>
          </a:p>
          <a:p>
            <a:pPr marL="342900" indent="-342900">
              <a:buFont typeface="Arial" panose="020B0604020202020204" pitchFamily="34" charset="0"/>
              <a:buChar char="•"/>
            </a:pPr>
            <a:r>
              <a:rPr lang="en-GB" sz="1800" b="1" dirty="0">
                <a:solidFill>
                  <a:srgbClr val="D9552F"/>
                </a:solidFill>
              </a:rPr>
              <a:t>Beurteilen Sie Ihren Bedarf sorgfältig: </a:t>
            </a:r>
            <a:r>
              <a:rPr lang="en-GB" sz="1800" dirty="0"/>
              <a:t>Legen Sie den Zweck des Kredits klar fest. Vergewissern Sie sich, dass der Kredit wirklich notwendig ist und dass die Mittel für einen bestimmten, geplanten Zweck und nicht für allgemeine Ausgaben verwendet werden.</a:t>
            </a:r>
          </a:p>
          <a:p>
            <a:pPr marL="342900" indent="-342900">
              <a:buFont typeface="Arial" panose="020B0604020202020204" pitchFamily="34" charset="0"/>
              <a:buChar char="•"/>
            </a:pPr>
            <a:r>
              <a:rPr lang="en-GB" sz="1800" b="1" dirty="0">
                <a:solidFill>
                  <a:srgbClr val="D9552F"/>
                </a:solidFill>
              </a:rPr>
              <a:t>Suchen Sie nach den besten Konditionen: </a:t>
            </a:r>
            <a:r>
              <a:rPr lang="en-GB" sz="1800" dirty="0"/>
              <a:t>Geben Sie sich nicht mit dem ersten Angebot zufrieden, das Sie erhalten. Vergleichen Sie Zinssätze, Gebühren, Bedingungen und Konditionen verschiedener Kreditgeber, um das beste Angebot zu finden.</a:t>
            </a:r>
          </a:p>
          <a:p>
            <a:pPr marL="342900" indent="-342900">
              <a:buFont typeface="Arial" panose="020B0604020202020204" pitchFamily="34" charset="0"/>
              <a:buChar char="•"/>
            </a:pPr>
            <a:r>
              <a:rPr lang="en-GB" sz="1800" b="1" dirty="0">
                <a:solidFill>
                  <a:srgbClr val="D9552F"/>
                </a:solidFill>
              </a:rPr>
              <a:t>Lesen Sie das Kleingedruckte. Verstehen Sie die Bedingungen und Konditionen</a:t>
            </a:r>
            <a:r>
              <a:rPr lang="en-GB" sz="1800" dirty="0">
                <a:solidFill>
                  <a:srgbClr val="D9552F"/>
                </a:solidFill>
              </a:rPr>
              <a:t>: </a:t>
            </a:r>
            <a:r>
              <a:rPr lang="en-GB" sz="1800" dirty="0"/>
              <a:t>Informieren Sie sich über alle Bedingungen und eventuelle Gebühren für verspätete Zahlungen oder eine vorzeitige Rückzahlung des Kredits.</a:t>
            </a:r>
          </a:p>
          <a:p>
            <a:pPr marL="0" indent="0"/>
            <a:r>
              <a:rPr lang="en-GB" sz="1800" dirty="0"/>
              <a:t> </a:t>
            </a:r>
          </a:p>
          <a:p>
            <a:pPr marL="342900" indent="-342900">
              <a:buFont typeface="Arial" panose="020B0604020202020204" pitchFamily="34" charset="0"/>
              <a:buChar char="•"/>
            </a:pPr>
            <a:endParaRPr lang="en-GB" sz="1800" dirty="0"/>
          </a:p>
        </p:txBody>
      </p:sp>
      <p:sp>
        <p:nvSpPr>
          <p:cNvPr id="2" name="Freeform 1">
            <a:extLst>
              <a:ext uri="{FF2B5EF4-FFF2-40B4-BE49-F238E27FC236}">
                <a16:creationId xmlns:a16="http://schemas.microsoft.com/office/drawing/2014/main" id="{7B83FC6B-9FCD-D7A3-CB13-234D96458BFD}"/>
              </a:ext>
            </a:extLst>
          </p:cNvPr>
          <p:cNvSpPr/>
          <p:nvPr/>
        </p:nvSpPr>
        <p:spPr>
          <a:xfrm>
            <a:off x="-47195" y="416691"/>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6294" y="513830"/>
            <a:ext cx="9632553" cy="803654"/>
          </a:xfrm>
        </p:spPr>
        <p:txBody>
          <a:bodyPr/>
          <a:lstStyle/>
          <a:p>
            <a:r>
              <a:rPr lang="en-US" dirty="0">
                <a:solidFill>
                  <a:schemeClr val="bg1"/>
                </a:solidFill>
              </a:rPr>
              <a:t>Was Sie beachten müssen</a:t>
            </a:r>
            <a:endParaRPr lang="en-US" dirty="0"/>
          </a:p>
        </p:txBody>
      </p:sp>
    </p:spTree>
    <p:extLst>
      <p:ext uri="{BB962C8B-B14F-4D97-AF65-F5344CB8AC3E}">
        <p14:creationId xmlns:p14="http://schemas.microsoft.com/office/powerpoint/2010/main" val="2503938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86294" y="1264390"/>
            <a:ext cx="10396219" cy="1681170"/>
          </a:xfrm>
        </p:spPr>
        <p:txBody>
          <a:bodyPr/>
          <a:lstStyle/>
          <a:p>
            <a:pPr>
              <a:buFont typeface="Arial" panose="020B0604020202020204" pitchFamily="34" charset="0"/>
              <a:buChar char="•"/>
            </a:pPr>
            <a:r>
              <a:rPr lang="en-GB" sz="2000" b="1" dirty="0">
                <a:solidFill>
                  <a:srgbClr val="D9552F"/>
                </a:solidFill>
              </a:rPr>
              <a:t>Zinsen und Gebühren</a:t>
            </a:r>
            <a:r>
              <a:rPr lang="en-GB" sz="2000" dirty="0">
                <a:solidFill>
                  <a:srgbClr val="D9552F"/>
                </a:solidFill>
              </a:rPr>
              <a:t>: </a:t>
            </a:r>
            <a:r>
              <a:rPr lang="en-GB" sz="2000" dirty="0"/>
              <a:t>Berechnen Sie den Gesamtbetrag, den Sie während der Laufzeit des Kredits zahlen werden, einschließlich der Zinsen und aller anfallenden Gebühren. Dies sind die tatsächlichen Kosten des Kredits.</a:t>
            </a:r>
          </a:p>
          <a:p>
            <a:pPr>
              <a:buFont typeface="Arial" panose="020B0604020202020204" pitchFamily="34" charset="0"/>
              <a:buChar char="•"/>
            </a:pPr>
            <a:r>
              <a:rPr lang="en-GB" sz="2000" b="1" dirty="0">
                <a:solidFill>
                  <a:srgbClr val="D9552F"/>
                </a:solidFill>
              </a:rPr>
              <a:t> Planen Sie Ihr Budget und Ihren Rückzahlungsplan</a:t>
            </a:r>
            <a:r>
              <a:rPr lang="en-GB" sz="2000" dirty="0">
                <a:solidFill>
                  <a:srgbClr val="D9552F"/>
                </a:solidFill>
              </a:rPr>
              <a:t>: </a:t>
            </a:r>
            <a:r>
              <a:rPr lang="en-GB" sz="2000" dirty="0"/>
              <a:t>Vergewissern Sie sich, dass Ihr Budget die regelmäßigen Kreditrückzahlungen verkraften kann, ohne andere finanzielle Verpflichtungen zu gefährden. Passen Sie Ihr Budget an die neuen Ausgaben an.</a:t>
            </a:r>
          </a:p>
          <a:p>
            <a:pPr>
              <a:buFont typeface="Arial" panose="020B0604020202020204" pitchFamily="34" charset="0"/>
              <a:buChar char="•"/>
            </a:pPr>
            <a:r>
              <a:rPr lang="en-GB" sz="2000" b="1" dirty="0">
                <a:solidFill>
                  <a:srgbClr val="D9552F"/>
                </a:solidFill>
              </a:rPr>
              <a:t>Finanzielle Absicherung | Notfallplan</a:t>
            </a:r>
            <a:r>
              <a:rPr lang="en-GB" sz="2000" dirty="0">
                <a:solidFill>
                  <a:srgbClr val="D9552F"/>
                </a:solidFill>
              </a:rPr>
              <a:t>:</a:t>
            </a:r>
            <a:r>
              <a:rPr lang="en-GB" sz="2000" dirty="0"/>
              <a:t> Halten Sie einen Notfallplan für die Rückzahlung bereit, falls unvorhergesehene finanzielle Schwierigkeiten auftreten. Dazu können Ersparnisse oder andere Einkommensquellen gehören, die die Zahlungen vorübergehend abdecken können.</a:t>
            </a:r>
          </a:p>
          <a:p>
            <a:pPr>
              <a:buFont typeface="Arial" panose="020B0604020202020204" pitchFamily="34" charset="0"/>
              <a:buChar char="•"/>
            </a:pPr>
            <a:r>
              <a:rPr lang="en-GB" sz="2000" b="1" dirty="0">
                <a:solidFill>
                  <a:srgbClr val="D9552F"/>
                </a:solidFill>
              </a:rPr>
              <a:t>Vermeiden Sie häufige Kreditaufnahmen: </a:t>
            </a:r>
            <a:r>
              <a:rPr lang="en-GB" sz="2000" dirty="0"/>
              <a:t>Versuchen Sie zu vermeiden, in einen Schuldenkreislauf zu geraten, bei dem Sie weitere Kredite aufnehmen, um frühere Kredite zu tilgen. Eine häufige Kreditaufnahme kann zu finanzieller Instabilität führen.</a:t>
            </a:r>
          </a:p>
          <a:p>
            <a:pPr>
              <a:buFont typeface="Arial" panose="020B0604020202020204" pitchFamily="34" charset="0"/>
              <a:buChar char="•"/>
            </a:pPr>
            <a:r>
              <a:rPr lang="en-GB" sz="2000" b="1" dirty="0">
                <a:solidFill>
                  <a:srgbClr val="D9552F"/>
                </a:solidFill>
              </a:rPr>
              <a:t>Professioneller Rat</a:t>
            </a:r>
            <a:r>
              <a:rPr lang="en-GB" sz="2000" dirty="0">
                <a:solidFill>
                  <a:srgbClr val="D9552F"/>
                </a:solidFill>
              </a:rPr>
              <a:t>: </a:t>
            </a:r>
            <a:r>
              <a:rPr lang="en-GB" sz="2000" dirty="0"/>
              <a:t>Im Zweifelsfall sollten Sie sich an einen unabhängigen Finanzberater wenden. </a:t>
            </a:r>
          </a:p>
        </p:txBody>
      </p:sp>
      <p:sp>
        <p:nvSpPr>
          <p:cNvPr id="2" name="Freeform 1">
            <a:extLst>
              <a:ext uri="{FF2B5EF4-FFF2-40B4-BE49-F238E27FC236}">
                <a16:creationId xmlns:a16="http://schemas.microsoft.com/office/drawing/2014/main" id="{7B83FC6B-9FCD-D7A3-CB13-234D96458BFD}"/>
              </a:ext>
            </a:extLst>
          </p:cNvPr>
          <p:cNvSpPr/>
          <p:nvPr/>
        </p:nvSpPr>
        <p:spPr>
          <a:xfrm>
            <a:off x="-47195" y="416691"/>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6294" y="513830"/>
            <a:ext cx="9632553" cy="803654"/>
          </a:xfrm>
        </p:spPr>
        <p:txBody>
          <a:bodyPr/>
          <a:lstStyle/>
          <a:p>
            <a:r>
              <a:rPr lang="en-US" dirty="0">
                <a:solidFill>
                  <a:schemeClr val="bg1"/>
                </a:solidFill>
              </a:rPr>
              <a:t>Was Sie beachten müssen</a:t>
            </a:r>
            <a:endParaRPr lang="en-US" dirty="0"/>
          </a:p>
        </p:txBody>
      </p:sp>
    </p:spTree>
    <p:extLst>
      <p:ext uri="{BB962C8B-B14F-4D97-AF65-F5344CB8AC3E}">
        <p14:creationId xmlns:p14="http://schemas.microsoft.com/office/powerpoint/2010/main" val="2851641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2400" b="1" i="0" dirty="0">
                <a:solidFill>
                  <a:schemeClr val="bg1"/>
                </a:solidFill>
              </a:rPr>
              <a:t>Michèle Ruiz</a:t>
            </a:r>
            <a:endParaRPr lang="en-US" sz="2400" b="1" dirty="0">
              <a:solidFill>
                <a:schemeClr val="bg1"/>
              </a:solidFill>
            </a:endParaRPr>
          </a:p>
        </p:txBody>
      </p:sp>
      <p:sp>
        <p:nvSpPr>
          <p:cNvPr id="4" name="Text Placeholder 3">
            <a:extLst>
              <a:ext uri="{FF2B5EF4-FFF2-40B4-BE49-F238E27FC236}">
                <a16:creationId xmlns:a16="http://schemas.microsoft.com/office/drawing/2014/main" id="{A76072B5-76E1-624D-FC74-4C1B52F19CE4}"/>
              </a:ext>
            </a:extLst>
          </p:cNvPr>
          <p:cNvSpPr>
            <a:spLocks noGrp="1"/>
          </p:cNvSpPr>
          <p:nvPr>
            <p:ph type="body" sz="quarter" idx="13"/>
          </p:nvPr>
        </p:nvSpPr>
        <p:spPr>
          <a:xfrm>
            <a:off x="552114" y="722198"/>
            <a:ext cx="6212839" cy="5231223"/>
          </a:xfrm>
        </p:spPr>
        <p:txBody>
          <a:bodyPr>
            <a:normAutofit/>
          </a:bodyPr>
          <a:lstStyle/>
          <a:p>
            <a:pPr algn="l">
              <a:lnSpc>
                <a:spcPct val="100000"/>
              </a:lnSpc>
            </a:pPr>
            <a:r>
              <a:rPr lang="en-GB" sz="2400" dirty="0">
                <a:solidFill>
                  <a:srgbClr val="595959"/>
                </a:solidFill>
              </a:rPr>
              <a:t>Eine Kreditaufnahme ist nicht viel anders als das Balancieren auf einem Drahtseil. Es geht darum, die richtige Unterstützung zu haben und zu wissen, wann man vorsichtig den nächsten Schritt machen muss.</a:t>
            </a:r>
            <a:endParaRPr lang="en-IE" sz="4400" dirty="0">
              <a:solidFill>
                <a:srgbClr val="595959"/>
              </a:solidFill>
            </a:endParaRPr>
          </a:p>
        </p:txBody>
      </p:sp>
      <p:sp>
        <p:nvSpPr>
          <p:cNvPr id="6" name="Freeform 1">
            <a:extLst>
              <a:ext uri="{FF2B5EF4-FFF2-40B4-BE49-F238E27FC236}">
                <a16:creationId xmlns:a16="http://schemas.microsoft.com/office/drawing/2014/main" id="{9AA58773-369F-F5C7-1DF0-64AF3FF03552}"/>
              </a:ext>
            </a:extLst>
          </p:cNvPr>
          <p:cNvSpPr/>
          <p:nvPr/>
        </p:nvSpPr>
        <p:spPr>
          <a:xfrm>
            <a:off x="0" y="263231"/>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1C693211-46AD-C0A0-F596-F06A20848692}"/>
              </a:ext>
            </a:extLst>
          </p:cNvPr>
          <p:cNvSpPr txBox="1">
            <a:spLocks/>
          </p:cNvSpPr>
          <p:nvPr/>
        </p:nvSpPr>
        <p:spPr>
          <a:xfrm>
            <a:off x="460851" y="466545"/>
            <a:ext cx="9632553"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solidFill>
                  <a:schemeClr val="bg1"/>
                </a:solidFill>
              </a:rPr>
              <a:t>Kredite</a:t>
            </a:r>
            <a:r>
              <a:rPr lang="en-US" dirty="0">
                <a:solidFill>
                  <a:schemeClr val="bg1"/>
                </a:solidFill>
              </a:rPr>
              <a:t> </a:t>
            </a:r>
            <a:endParaRPr lang="en-US" dirty="0"/>
          </a:p>
        </p:txBody>
      </p:sp>
      <p:grpSp>
        <p:nvGrpSpPr>
          <p:cNvPr id="9" name="Group 8">
            <a:extLst>
              <a:ext uri="{FF2B5EF4-FFF2-40B4-BE49-F238E27FC236}">
                <a16:creationId xmlns:a16="http://schemas.microsoft.com/office/drawing/2014/main" id="{427795D2-C1D1-403C-7C5F-F70975929169}"/>
              </a:ext>
            </a:extLst>
          </p:cNvPr>
          <p:cNvGrpSpPr/>
          <p:nvPr/>
        </p:nvGrpSpPr>
        <p:grpSpPr>
          <a:xfrm rot="10800000">
            <a:off x="5277127" y="137785"/>
            <a:ext cx="1487826" cy="1083162"/>
            <a:chOff x="3400450" y="986392"/>
            <a:chExt cx="1487826" cy="1083162"/>
          </a:xfrm>
        </p:grpSpPr>
        <p:sp>
          <p:nvSpPr>
            <p:cNvPr id="10" name="Freeform 9">
              <a:extLst>
                <a:ext uri="{FF2B5EF4-FFF2-40B4-BE49-F238E27FC236}">
                  <a16:creationId xmlns:a16="http://schemas.microsoft.com/office/drawing/2014/main" id="{0BDCA838-73D1-AE0A-10E0-965C7FA06CED}"/>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DBD22"/>
            </a:solidFill>
            <a:ln w="897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137F0D5-D279-2DDA-DBA7-2B48E0341871}"/>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0376B"/>
            </a:solidFill>
            <a:ln w="8971" cap="flat">
              <a:noFill/>
              <a:prstDash val="solid"/>
              <a:miter/>
            </a:ln>
          </p:spPr>
          <p:txBody>
            <a:bodyPr rtlCol="0" anchor="ctr"/>
            <a:lstStyle/>
            <a:p>
              <a:endParaRPr lang="en-US"/>
            </a:p>
          </p:txBody>
        </p:sp>
      </p:grpSp>
      <p:pic>
        <p:nvPicPr>
          <p:cNvPr id="3" name="Picture 2" descr="A person walking on a rope&#10;&#10;Description automatically generated">
            <a:extLst>
              <a:ext uri="{FF2B5EF4-FFF2-40B4-BE49-F238E27FC236}">
                <a16:creationId xmlns:a16="http://schemas.microsoft.com/office/drawing/2014/main" id="{7BFA826C-ED4B-5BD4-9861-85A2A5389B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22162" y="1270199"/>
            <a:ext cx="4636765" cy="3477574"/>
          </a:xfrm>
          <a:prstGeom prst="rect">
            <a:avLst/>
          </a:prstGeom>
        </p:spPr>
      </p:pic>
      <p:sp>
        <p:nvSpPr>
          <p:cNvPr id="13" name="TextBox 12">
            <a:extLst>
              <a:ext uri="{FF2B5EF4-FFF2-40B4-BE49-F238E27FC236}">
                <a16:creationId xmlns:a16="http://schemas.microsoft.com/office/drawing/2014/main" id="{34B96EE1-F267-F076-72B1-E5B2CDC6A341}"/>
              </a:ext>
            </a:extLst>
          </p:cNvPr>
          <p:cNvSpPr txBox="1"/>
          <p:nvPr/>
        </p:nvSpPr>
        <p:spPr>
          <a:xfrm>
            <a:off x="445943" y="4944905"/>
            <a:ext cx="11270193" cy="1200329"/>
          </a:xfrm>
          <a:prstGeom prst="rect">
            <a:avLst/>
          </a:prstGeom>
          <a:noFill/>
        </p:spPr>
        <p:txBody>
          <a:bodyPr wrap="square">
            <a:spAutoFit/>
          </a:bodyPr>
          <a:lstStyle/>
          <a:p>
            <a:r>
              <a:rPr lang="en-GB" b="1" dirty="0"/>
              <a:t>Ein umsichtiges Management und eine strategische Planung sind bei der Aufnahme von Krediten unerlässlich. Es geht darum, ein Gleichgewicht zu finden zwischen der Notwendigkeit, vorsichtig zu sein, und der Einsicht, dass dies ein notwendiger Schritt zur Erreichung Ihrer Ziele sein kann. Weitere Informationen über Kredite finden Sie in </a:t>
            </a:r>
            <a:r>
              <a:rPr lang="en-GB" b="1" dirty="0">
                <a:solidFill>
                  <a:srgbClr val="F2A72C"/>
                </a:solidFill>
              </a:rPr>
              <a:t>Modul 8 Finanzielle Unterstützung für unterrepräsentierte Unternehmer</a:t>
            </a:r>
            <a:endParaRPr lang="en-IE" b="1" dirty="0">
              <a:solidFill>
                <a:srgbClr val="F2A72C"/>
              </a:solidFill>
            </a:endParaRPr>
          </a:p>
        </p:txBody>
      </p:sp>
    </p:spTree>
    <p:extLst>
      <p:ext uri="{BB962C8B-B14F-4D97-AF65-F5344CB8AC3E}">
        <p14:creationId xmlns:p14="http://schemas.microsoft.com/office/powerpoint/2010/main" val="903574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33199" y="1220345"/>
            <a:ext cx="10396219" cy="1681170"/>
          </a:xfrm>
        </p:spPr>
        <p:txBody>
          <a:bodyPr/>
          <a:lstStyle/>
          <a:p>
            <a:pPr algn="ctr"/>
            <a:endParaRPr lang="en-US" sz="100" b="1" dirty="0">
              <a:solidFill>
                <a:schemeClr val="bg1"/>
              </a:solidFill>
              <a:highlight>
                <a:srgbClr val="1EB3DD"/>
              </a:highlight>
            </a:endParaRPr>
          </a:p>
          <a:p>
            <a:pPr algn="ctr"/>
            <a:r>
              <a:rPr lang="en-US" sz="1800" b="1" dirty="0">
                <a:solidFill>
                  <a:schemeClr val="bg1"/>
                </a:solidFill>
                <a:highlight>
                  <a:srgbClr val="1EB3DD"/>
                </a:highlight>
              </a:rPr>
              <a:t>NICHT</a:t>
            </a:r>
          </a:p>
          <a:p>
            <a:pPr fontAlgn="base"/>
            <a:r>
              <a:rPr lang="en-IE" sz="1800" b="1" dirty="0">
                <a:solidFill>
                  <a:srgbClr val="1EB3DD"/>
                </a:solidFill>
              </a:rPr>
              <a:t>X </a:t>
            </a:r>
            <a:r>
              <a:rPr lang="en-IE" sz="1800" b="1" dirty="0" err="1">
                <a:solidFill>
                  <a:srgbClr val="1EB3DD"/>
                </a:solidFill>
              </a:rPr>
              <a:t>Vermischung</a:t>
            </a:r>
            <a:r>
              <a:rPr lang="en-IE" sz="1800" b="1" dirty="0">
                <a:solidFill>
                  <a:srgbClr val="1EB3DD"/>
                </a:solidFill>
              </a:rPr>
              <a:t> von Geschäfts- und Ihr Privatkonto. </a:t>
            </a:r>
            <a:r>
              <a:rPr lang="en-IE" sz="1800" dirty="0">
                <a:solidFill>
                  <a:srgbClr val="1E494F"/>
                </a:solidFill>
              </a:rPr>
              <a:t>Es ist nie eine gute Idee, Ihr Geschäftsgeld mit Ihrem Privatgeld zu vermischen. Sie können zwar bei derselben Bank ein Konto einrichten, aber stellen Sie sicher, dass Sie ein separates Geschäftskonto eröffnen. Überweisen Sie kein Geld zwischen den beiden Konten, es sei denn, Sie haben einen triftigen Grund dafür, und führen Sie einen Nachweis darüber.</a:t>
            </a:r>
          </a:p>
          <a:p>
            <a:pPr fontAlgn="base"/>
            <a:r>
              <a:rPr lang="en-IE" sz="1800" b="1" dirty="0">
                <a:solidFill>
                  <a:srgbClr val="1EB3DD"/>
                </a:solidFill>
              </a:rPr>
              <a:t>X Machen Sie nicht den Fehler, sich nur bei einem einzigen Kreditgeber zu bewerben</a:t>
            </a:r>
            <a:r>
              <a:rPr lang="en-IE" sz="1800" dirty="0">
                <a:solidFill>
                  <a:srgbClr val="1EB3DD"/>
                </a:solidFill>
              </a:rPr>
              <a:t>. </a:t>
            </a:r>
            <a:r>
              <a:rPr lang="en-IE" sz="1800" dirty="0">
                <a:solidFill>
                  <a:srgbClr val="1E494F"/>
                </a:solidFill>
              </a:rPr>
              <a:t>Wenn Sie alle Ihre Möglichkeiten kennen, können Sie nicht nur leichter entscheiden, wie Sie ein geeignetes Geschäftsdarlehen auswählen, sondern es erhöht auch Ihre Chancen, einen Kredit zu erhalten.</a:t>
            </a:r>
          </a:p>
          <a:p>
            <a:pPr fontAlgn="base"/>
            <a:r>
              <a:rPr lang="en-IE" sz="1800" b="1" dirty="0">
                <a:solidFill>
                  <a:srgbClr val="1EB3DD"/>
                </a:solidFill>
              </a:rPr>
              <a:t>X Fallen Sie </a:t>
            </a:r>
            <a:r>
              <a:rPr lang="en-IE" sz="1800" b="1" dirty="0" err="1">
                <a:solidFill>
                  <a:srgbClr val="1EB3DD"/>
                </a:solidFill>
              </a:rPr>
              <a:t>nicht</a:t>
            </a:r>
            <a:r>
              <a:rPr lang="en-IE" sz="1800" b="1" dirty="0">
                <a:solidFill>
                  <a:srgbClr val="1EB3DD"/>
                </a:solidFill>
              </a:rPr>
              <a:t> auf </a:t>
            </a:r>
            <a:r>
              <a:rPr lang="en-IE" sz="1800" b="1" dirty="0" err="1">
                <a:solidFill>
                  <a:srgbClr val="1EB3DD"/>
                </a:solidFill>
              </a:rPr>
              <a:t>unseriöse</a:t>
            </a:r>
            <a:r>
              <a:rPr lang="en-IE" sz="1800" b="1" dirty="0">
                <a:solidFill>
                  <a:srgbClr val="1EB3DD"/>
                </a:solidFill>
              </a:rPr>
              <a:t> </a:t>
            </a:r>
            <a:r>
              <a:rPr lang="en-IE" sz="1800" b="1" dirty="0" err="1">
                <a:solidFill>
                  <a:srgbClr val="1EB3DD"/>
                </a:solidFill>
              </a:rPr>
              <a:t>Kreditgeber</a:t>
            </a:r>
            <a:r>
              <a:rPr lang="en-IE" sz="1800" b="1" dirty="0">
                <a:solidFill>
                  <a:srgbClr val="1EB3DD"/>
                </a:solidFill>
              </a:rPr>
              <a:t> herein.</a:t>
            </a:r>
          </a:p>
          <a:p>
            <a:pPr fontAlgn="base"/>
            <a:endParaRPr lang="en-IE" sz="900" b="1" dirty="0">
              <a:solidFill>
                <a:srgbClr val="1EB3DD"/>
              </a:solidFill>
            </a:endParaRPr>
          </a:p>
          <a:p>
            <a:pPr algn="r" fontAlgn="base"/>
            <a:r>
              <a:rPr lang="en-IE" sz="2000" b="1" dirty="0" err="1">
                <a:solidFill>
                  <a:schemeClr val="bg1"/>
                </a:solidFill>
                <a:highlight>
                  <a:srgbClr val="F26B27"/>
                </a:highlight>
              </a:rPr>
              <a:t>Leseempfehlung</a:t>
            </a:r>
            <a:r>
              <a:rPr lang="en-IE" sz="2000" b="1" dirty="0">
                <a:solidFill>
                  <a:schemeClr val="bg1"/>
                </a:solidFill>
                <a:highlight>
                  <a:srgbClr val="F26B27"/>
                </a:highlight>
              </a:rPr>
              <a:t> </a:t>
            </a:r>
            <a:r>
              <a:rPr lang="en-IE" sz="1800" b="1" dirty="0">
                <a:solidFill>
                  <a:srgbClr val="1E494F"/>
                </a:solidFill>
              </a:rPr>
              <a:t>- </a:t>
            </a:r>
            <a:r>
              <a:rPr lang="en-IE" sz="1800" b="1" dirty="0">
                <a:solidFill>
                  <a:srgbClr val="1E494F"/>
                </a:solidFill>
                <a:hlinkClick r:id="rId2">
                  <a:extLst>
                    <a:ext uri="{A12FA001-AC4F-418D-AE19-62706E023703}">
                      <ahyp:hlinkClr xmlns:ahyp="http://schemas.microsoft.com/office/drawing/2018/hyperlinkcolor" val="tx"/>
                    </a:ext>
                  </a:extLst>
                </a:hlinkClick>
              </a:rPr>
              <a:t>10 Fragen, die Sie stellen sollten</a:t>
            </a:r>
            <a:r>
              <a:rPr lang="en-IE" sz="1800" b="1" dirty="0">
                <a:solidFill>
                  <a:srgbClr val="1E494F"/>
                </a:solidFill>
              </a:rPr>
              <a:t>, bevor Sie einen Bankkredit beantragen</a:t>
            </a:r>
          </a:p>
          <a:p>
            <a:pPr algn="ctr"/>
            <a:endParaRPr lang="en-US" sz="1800" b="1" dirty="0">
              <a:solidFill>
                <a:schemeClr val="bg1"/>
              </a:solidFill>
              <a:highlight>
                <a:srgbClr val="1EB3DD"/>
              </a:highlight>
            </a:endParaRPr>
          </a:p>
        </p:txBody>
      </p:sp>
      <p:sp>
        <p:nvSpPr>
          <p:cNvPr id="2" name="Freeform 1">
            <a:extLst>
              <a:ext uri="{FF2B5EF4-FFF2-40B4-BE49-F238E27FC236}">
                <a16:creationId xmlns:a16="http://schemas.microsoft.com/office/drawing/2014/main" id="{7B83FC6B-9FCD-D7A3-CB13-234D96458BFD}"/>
              </a:ext>
            </a:extLst>
          </p:cNvPr>
          <p:cNvSpPr/>
          <p:nvPr/>
        </p:nvSpPr>
        <p:spPr>
          <a:xfrm>
            <a:off x="-47195" y="416691"/>
            <a:ext cx="850097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6294" y="513830"/>
            <a:ext cx="9632553" cy="803654"/>
          </a:xfrm>
        </p:spPr>
        <p:txBody>
          <a:bodyPr/>
          <a:lstStyle/>
          <a:p>
            <a:r>
              <a:rPr lang="en-US" sz="2800" b="1" dirty="0">
                <a:solidFill>
                  <a:schemeClr val="bg1"/>
                </a:solidFill>
              </a:rPr>
              <a:t>Was man im Umgang mit einer Bank nicht tun sollte</a:t>
            </a:r>
          </a:p>
        </p:txBody>
      </p:sp>
    </p:spTree>
    <p:extLst>
      <p:ext uri="{BB962C8B-B14F-4D97-AF65-F5344CB8AC3E}">
        <p14:creationId xmlns:p14="http://schemas.microsoft.com/office/powerpoint/2010/main" val="2263285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Zuschüsse</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610722" y="1565257"/>
            <a:ext cx="10426971" cy="4570482"/>
          </a:xfrm>
          <a:prstGeom prst="rect">
            <a:avLst/>
          </a:prstGeom>
          <a:noFill/>
        </p:spPr>
        <p:txBody>
          <a:bodyPr wrap="square">
            <a:spAutoFit/>
          </a:bodyPr>
          <a:lstStyle/>
          <a:p>
            <a:r>
              <a:rPr lang="en-GB" sz="2000" dirty="0">
                <a:solidFill>
                  <a:srgbClr val="595959"/>
                </a:solidFill>
              </a:rPr>
              <a:t>Bei Zuschüssen handelt es sich um nicht rückzahlbare Gelder, die </a:t>
            </a:r>
            <a:r>
              <a:rPr lang="en-GB" sz="2000" dirty="0" err="1">
                <a:solidFill>
                  <a:srgbClr val="595959"/>
                </a:solidFill>
              </a:rPr>
              <a:t>häufig</a:t>
            </a:r>
            <a:r>
              <a:rPr lang="en-GB" sz="2000" dirty="0">
                <a:solidFill>
                  <a:srgbClr val="595959"/>
                </a:solidFill>
              </a:rPr>
              <a:t> von einer staatlichen Behörde, </a:t>
            </a:r>
            <a:r>
              <a:rPr lang="en-GB" sz="2000" dirty="0" err="1">
                <a:solidFill>
                  <a:srgbClr val="595959"/>
                </a:solidFill>
              </a:rPr>
              <a:t>einem</a:t>
            </a:r>
            <a:r>
              <a:rPr lang="en-GB" sz="2000" dirty="0">
                <a:solidFill>
                  <a:srgbClr val="595959"/>
                </a:solidFill>
              </a:rPr>
              <a:t> </a:t>
            </a:r>
            <a:r>
              <a:rPr lang="en-GB" sz="2000" dirty="0" err="1">
                <a:solidFill>
                  <a:srgbClr val="595959"/>
                </a:solidFill>
              </a:rPr>
              <a:t>Unternehmen</a:t>
            </a:r>
            <a:r>
              <a:rPr lang="en-GB" sz="2000" dirty="0">
                <a:solidFill>
                  <a:srgbClr val="595959"/>
                </a:solidFill>
              </a:rPr>
              <a:t> </a:t>
            </a:r>
            <a:r>
              <a:rPr lang="en-GB" sz="2000" dirty="0" err="1">
                <a:solidFill>
                  <a:srgbClr val="595959"/>
                </a:solidFill>
              </a:rPr>
              <a:t>oder</a:t>
            </a:r>
            <a:r>
              <a:rPr lang="en-GB" sz="2000" dirty="0">
                <a:solidFill>
                  <a:srgbClr val="595959"/>
                </a:solidFill>
              </a:rPr>
              <a:t> </a:t>
            </a:r>
            <a:r>
              <a:rPr lang="en-GB" sz="2000" dirty="0" err="1">
                <a:solidFill>
                  <a:srgbClr val="595959"/>
                </a:solidFill>
              </a:rPr>
              <a:t>einer</a:t>
            </a:r>
            <a:r>
              <a:rPr lang="en-GB" sz="2000" dirty="0">
                <a:solidFill>
                  <a:srgbClr val="595959"/>
                </a:solidFill>
              </a:rPr>
              <a:t> Stiftung, an einen Empfänger ausgezahlt oder verschenkt werden. Sie können eine wichtige Finanzierungsquelle für unterrepräsentierte Gründer in der EU sein, da sie finanzielle Unterstützung bieten, ohne dass eine Rückzahlung oder ein Verzicht auf Eigenkapital erforderlich ist. </a:t>
            </a:r>
          </a:p>
          <a:p>
            <a:endParaRPr lang="en-GB" sz="2000" dirty="0">
              <a:solidFill>
                <a:srgbClr val="595959"/>
              </a:solidFill>
            </a:endParaRPr>
          </a:p>
          <a:p>
            <a:r>
              <a:rPr lang="en-GB" sz="2000" dirty="0">
                <a:solidFill>
                  <a:srgbClr val="595959"/>
                </a:solidFill>
              </a:rPr>
              <a:t>Wie bei Darlehen ist es wichtig, die verschiedenen Arten von Zuschüssen zu kennen. </a:t>
            </a:r>
            <a:r>
              <a:rPr lang="en-GB" sz="2000" b="1" dirty="0">
                <a:solidFill>
                  <a:schemeClr val="bg1"/>
                </a:solidFill>
                <a:highlight>
                  <a:srgbClr val="D9552F"/>
                </a:highlight>
              </a:rPr>
              <a:t>HINWEIS:</a:t>
            </a:r>
          </a:p>
          <a:p>
            <a:r>
              <a:rPr lang="en-GB" sz="2000" dirty="0">
                <a:solidFill>
                  <a:srgbClr val="595959"/>
                </a:solidFill>
              </a:rPr>
              <a:t>Jedes Land hat einen anderen Ansatz, aber dies sind die üblichen Arten von Zuschüssen:</a:t>
            </a:r>
          </a:p>
          <a:p>
            <a:endParaRPr lang="en-GB" sz="1100" b="1" dirty="0">
              <a:solidFill>
                <a:srgbClr val="595959"/>
              </a:solidFill>
            </a:endParaRPr>
          </a:p>
          <a:p>
            <a:pPr marL="342900" indent="-342900">
              <a:buFont typeface="Arial" panose="020B0604020202020204" pitchFamily="34" charset="0"/>
              <a:buChar char="•"/>
            </a:pPr>
            <a:r>
              <a:rPr lang="en-GB" sz="2000" b="1" dirty="0">
                <a:solidFill>
                  <a:srgbClr val="D9552F"/>
                </a:solidFill>
              </a:rPr>
              <a:t>Kapitalzuschüsse: </a:t>
            </a:r>
            <a:r>
              <a:rPr lang="en-GB" sz="2000" dirty="0">
                <a:solidFill>
                  <a:srgbClr val="595959"/>
                </a:solidFill>
              </a:rPr>
              <a:t>zur Finanzierung von Kapitalinvestitionen in das Unternehmen, z. B. für den Kauf von Ausrüstung, die Renovierung eines Arbeitsplatzes oder Investitionen in Technologie. Geeignet für Unternehmen, die erhebliche Anfangsinvestitionen für den Aufbau oder die Erweiterung der physischen Infrastruktur benötigen.</a:t>
            </a:r>
          </a:p>
          <a:p>
            <a:endParaRPr lang="en-GB" sz="2000" dirty="0"/>
          </a:p>
          <a:p>
            <a:endParaRPr lang="en-IE" sz="2000" dirty="0">
              <a:solidFill>
                <a:srgbClr val="595959"/>
              </a:solidFill>
            </a:endParaRPr>
          </a:p>
        </p:txBody>
      </p:sp>
    </p:spTree>
    <p:extLst>
      <p:ext uri="{BB962C8B-B14F-4D97-AF65-F5344CB8AC3E}">
        <p14:creationId xmlns:p14="http://schemas.microsoft.com/office/powerpoint/2010/main" val="27842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Zuschüsse</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610722" y="1565257"/>
            <a:ext cx="10426971" cy="3785652"/>
          </a:xfrm>
          <a:prstGeom prst="rect">
            <a:avLst/>
          </a:prstGeom>
          <a:noFill/>
        </p:spPr>
        <p:txBody>
          <a:bodyPr wrap="square">
            <a:spAutoFit/>
          </a:bodyPr>
          <a:lstStyle/>
          <a:p>
            <a:pPr marL="342900" indent="-342900">
              <a:buFont typeface="Arial" panose="020B0604020202020204" pitchFamily="34" charset="0"/>
              <a:buChar char="•"/>
            </a:pPr>
            <a:r>
              <a:rPr lang="en-GB" sz="2000" b="1" dirty="0">
                <a:solidFill>
                  <a:srgbClr val="D9552F"/>
                </a:solidFill>
              </a:rPr>
              <a:t>Zuschüsse für Beschäftigung: </a:t>
            </a:r>
            <a:r>
              <a:rPr lang="en-GB" sz="2000" dirty="0">
                <a:solidFill>
                  <a:srgbClr val="595959"/>
                </a:solidFill>
              </a:rPr>
              <a:t>Sie sollen Unternehmen dazu ermutigen, Mitarbeiter einzustellen und auszubilden, insbesondere in Regionen mit hoher Arbeitslosigkeit oder Unterbeschäftigung. Diese Zuschüsse können einen Teil des Gehalts von Neueinstellungen abdecken oder Zuschüsse für die Schaffung von Arbeitsplätzen in bestimmten Sektoren oder für bestimmte Bevölkerungsgruppen, wie junge Menschen oder Langzeitarbeitslose, bieten.</a:t>
            </a:r>
          </a:p>
          <a:p>
            <a:endParaRPr lang="en-GB" sz="2000" dirty="0">
              <a:solidFill>
                <a:srgbClr val="595959"/>
              </a:solidFill>
            </a:endParaRPr>
          </a:p>
          <a:p>
            <a:pPr marL="342900" indent="-342900">
              <a:buFont typeface="Arial" panose="020B0604020202020204" pitchFamily="34" charset="0"/>
              <a:buChar char="•"/>
            </a:pPr>
            <a:r>
              <a:rPr lang="en-GB" sz="2000" b="1" dirty="0">
                <a:solidFill>
                  <a:srgbClr val="D9552F"/>
                </a:solidFill>
              </a:rPr>
              <a:t>Zuschüsse für Forschung und Entwicklung (FuE) oder Innovation:  </a:t>
            </a:r>
            <a:r>
              <a:rPr lang="en-GB" sz="2000" dirty="0">
                <a:solidFill>
                  <a:srgbClr val="595959"/>
                </a:solidFill>
              </a:rPr>
              <a:t>Zur Unterstützung von Innovationen durch Forschungs- und Entwicklungsaktivitäten in Unternehmen tragen diese Zuschüsse zur Deckung der Kosten bei, die mit der Entwicklung neuer Produkte, Dienstleistungen oder Verfahren für Unternehmen verbunden sind, die innovativ sein und neue Ideen auf den Markt bringen wollen.</a:t>
            </a:r>
          </a:p>
          <a:p>
            <a:pPr marL="342900" indent="-342900">
              <a:buFont typeface="Arial" panose="020B0604020202020204" pitchFamily="34" charset="0"/>
              <a:buChar char="•"/>
            </a:pPr>
            <a:endParaRPr lang="en-IE" sz="2000" dirty="0">
              <a:solidFill>
                <a:srgbClr val="595959"/>
              </a:solidFill>
            </a:endParaRPr>
          </a:p>
        </p:txBody>
      </p:sp>
    </p:spTree>
    <p:extLst>
      <p:ext uri="{BB962C8B-B14F-4D97-AF65-F5344CB8AC3E}">
        <p14:creationId xmlns:p14="http://schemas.microsoft.com/office/powerpoint/2010/main" val="267778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p:txBody>
          <a:bodyPr/>
          <a:lstStyle/>
          <a:p>
            <a:r>
              <a:rPr lang="en-GB" dirty="0"/>
              <a:t>Verschiedene Arten der Finanzierung verstehen</a:t>
            </a:r>
            <a:endParaRPr lang="en-US" dirty="0"/>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857540" y="1202055"/>
            <a:ext cx="4978975" cy="4671588"/>
          </a:xfrm>
        </p:spPr>
        <p:txBody>
          <a:bodyPr/>
          <a:lstStyle/>
          <a:p>
            <a:pPr marL="0" indent="0" rtl="0">
              <a:spcBef>
                <a:spcPts val="1400"/>
              </a:spcBef>
              <a:spcAft>
                <a:spcPts val="1400"/>
              </a:spcAft>
            </a:pPr>
            <a:r>
              <a:rPr lang="en-GB" sz="1800" dirty="0"/>
              <a:t>Modul 4 </a:t>
            </a:r>
            <a:r>
              <a:rPr lang="en-GB" sz="1800" b="0" i="0" u="none" strike="noStrike" dirty="0">
                <a:effectLst/>
              </a:rPr>
              <a:t>baut auf den verschiedenen Möglichkeiten der Finanzierung auf, einschließlich Darlehen, Zuschüssen und Risikokapital, wie sie in Modul 3 vorgestellt wurden.  Es umreißt die Kriterien und Anforderungen für den Zugang zu Finanzmitteln und vermittelt Kenntnisse über Mikrokredite, Risikomanagement und Strategien zur Überwindung von Diskriminierung und Vorurteilen.  Das Modul befasst sich auch mit nicht-traditionellen Finanzierungsquellen wie Crowdfunding und Impact Investing und bietet Anleitungen zur Navigation in der Finanzierungslandschaft und zur Sicherung finanzieller Unterstützung.</a:t>
            </a:r>
            <a:endParaRPr lang="en-GB" sz="1800" b="0" dirty="0">
              <a:effectLst/>
            </a:endParaRPr>
          </a:p>
          <a:p>
            <a:br>
              <a:rPr lang="en-GB" sz="1800" dirty="0"/>
            </a:br>
            <a:endParaRPr lang="en-US" sz="1800" dirty="0"/>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p:txBody>
          <a:bodyPr/>
          <a:lstStyle/>
          <a:p>
            <a:r>
              <a:rPr lang="en-GB" dirty="0"/>
              <a:t>Navigieren durch die Kriterien für die Finanzierung</a:t>
            </a:r>
            <a:endParaRPr lang="en-US" dirty="0"/>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48163" y="3084240"/>
            <a:ext cx="5437258" cy="689519"/>
          </a:xfrm>
        </p:spPr>
        <p:txBody>
          <a:bodyPr/>
          <a:lstStyle/>
          <a:p>
            <a:r>
              <a:rPr lang="en-GB" dirty="0"/>
              <a:t>Strategien zur Überwindung von Vorurteilen und Diskriminierung bei der Vergabe von Fördermitteln</a:t>
            </a:r>
            <a:endParaRPr lang="en-US" dirty="0"/>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76445" y="3963897"/>
            <a:ext cx="5073048" cy="689519"/>
          </a:xfrm>
        </p:spPr>
        <p:txBody>
          <a:bodyPr/>
          <a:lstStyle/>
          <a:p>
            <a:r>
              <a:rPr lang="en-IE" dirty="0"/>
              <a:t>Erkundung nicht-traditioneller Finanzierungsquellen</a:t>
            </a:r>
            <a:endParaRPr lang="en-US" dirty="0"/>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p:txBody>
          <a:bodyPr/>
          <a:lstStyle/>
          <a:p>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p:txBody>
          <a:bodyPr/>
          <a:lstStyle/>
          <a:p>
            <a:r>
              <a:rPr lang="en-GB" dirty="0"/>
              <a:t>Risikomanagement und Finanzplanung</a:t>
            </a:r>
            <a:endParaRPr lang="en-IE" dirty="0"/>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p:txBody>
          <a:bodyPr/>
          <a:lstStyle/>
          <a:p>
            <a:r>
              <a:rPr lang="en-US" dirty="0"/>
              <a:t>Einführung</a:t>
            </a:r>
          </a:p>
        </p:txBody>
      </p:sp>
      <p:sp>
        <p:nvSpPr>
          <p:cNvPr id="3" name="TextBox 2">
            <a:extLst>
              <a:ext uri="{FF2B5EF4-FFF2-40B4-BE49-F238E27FC236}">
                <a16:creationId xmlns:a16="http://schemas.microsoft.com/office/drawing/2014/main" id="{2A991BA8-04EE-BA28-F212-071180BE1E27}"/>
              </a:ext>
            </a:extLst>
          </p:cNvPr>
          <p:cNvSpPr txBox="1"/>
          <p:nvPr/>
        </p:nvSpPr>
        <p:spPr>
          <a:xfrm>
            <a:off x="6746083" y="5573875"/>
            <a:ext cx="6114552" cy="400110"/>
          </a:xfrm>
          <a:prstGeom prst="rect">
            <a:avLst/>
          </a:prstGeom>
          <a:noFill/>
        </p:spPr>
        <p:txBody>
          <a:bodyPr wrap="square">
            <a:spAutoFit/>
          </a:bodyPr>
          <a:lstStyle/>
          <a:p>
            <a:r>
              <a:rPr lang="en-IE" sz="2000" dirty="0"/>
              <a:t>Selbstreflexion und Referenzen</a:t>
            </a:r>
            <a:endParaRPr lang="en-US" sz="2000" dirty="0"/>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Zuschüsse</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728709" y="1561286"/>
            <a:ext cx="10261789" cy="4401205"/>
          </a:xfrm>
          <a:prstGeom prst="rect">
            <a:avLst/>
          </a:prstGeom>
          <a:noFill/>
        </p:spPr>
        <p:txBody>
          <a:bodyPr wrap="square">
            <a:spAutoFit/>
          </a:bodyPr>
          <a:lstStyle/>
          <a:p>
            <a:r>
              <a:rPr lang="en-GB" sz="2000" b="1" dirty="0">
                <a:solidFill>
                  <a:srgbClr val="D9552F"/>
                </a:solidFill>
              </a:rPr>
              <a:t>Ausbildungszuschüsse: </a:t>
            </a:r>
            <a:r>
              <a:rPr lang="en-GB" sz="2000" dirty="0" err="1">
                <a:solidFill>
                  <a:srgbClr val="595959"/>
                </a:solidFill>
              </a:rPr>
              <a:t>Unterstützen</a:t>
            </a:r>
            <a:r>
              <a:rPr lang="en-GB" sz="2000" dirty="0">
                <a:solidFill>
                  <a:srgbClr val="595959"/>
                </a:solidFill>
              </a:rPr>
              <a:t> die Qualifizierung der Arbeitskräfte durch die Finanzierung von Schulungsprogrammen für Mitarbeiter. In der Regel kann sich jedes Unternehmen bewerben, das die Fähigkeiten seiner Mitarbeiter verbessern möchte, um mit neuen Technologien oder Geschäftspraktiken Schritt zu halten.</a:t>
            </a:r>
          </a:p>
          <a:p>
            <a:r>
              <a:rPr lang="en-GB" sz="2000" dirty="0">
                <a:solidFill>
                  <a:srgbClr val="595959"/>
                </a:solidFill>
              </a:rPr>
              <a:t>Viele nationale und regionale Programme in den EU-Ländern stellen Mittel für die Ausbildung des Personals bereit, um die Wettbewerbsfähigkeit und Produktivität zu steigern.</a:t>
            </a:r>
          </a:p>
          <a:p>
            <a:endParaRPr lang="en-GB" sz="2000" dirty="0">
              <a:solidFill>
                <a:srgbClr val="595959"/>
              </a:solidFill>
            </a:endParaRPr>
          </a:p>
          <a:p>
            <a:r>
              <a:rPr lang="en-GB" sz="2000" b="1" dirty="0">
                <a:solidFill>
                  <a:srgbClr val="D9552F"/>
                </a:solidFill>
              </a:rPr>
              <a:t>Grüne </a:t>
            </a:r>
            <a:r>
              <a:rPr lang="en-GB" sz="2000" b="1" dirty="0" err="1">
                <a:solidFill>
                  <a:srgbClr val="D9552F"/>
                </a:solidFill>
              </a:rPr>
              <a:t>Investitionen</a:t>
            </a:r>
            <a:r>
              <a:rPr lang="en-GB" sz="2000" b="1" dirty="0">
                <a:solidFill>
                  <a:srgbClr val="D9552F"/>
                </a:solidFill>
              </a:rPr>
              <a:t>: </a:t>
            </a:r>
            <a:r>
              <a:rPr lang="en-GB" sz="2000" dirty="0">
                <a:solidFill>
                  <a:srgbClr val="595959"/>
                </a:solidFill>
              </a:rPr>
              <a:t>Zur Förderung der ökologischen Nachhaltigkeit werden mit diesen Zuschüssen Projekte unterstützt, die den CO2-Fußabdruck verringern, die Energieeffizienz verbessern oder erneuerbare Energiequellen einbeziehen. Sie werden von Unternehmen verwendet, die umweltfreundliche Praktiken einführen, auf energieeffiziente Systeme umrüsten oder nachhaltige Produkte entwickeln.</a:t>
            </a:r>
          </a:p>
          <a:p>
            <a:endParaRPr lang="en-GB" sz="2000" dirty="0">
              <a:solidFill>
                <a:srgbClr val="595959"/>
              </a:solidFill>
            </a:endParaRPr>
          </a:p>
          <a:p>
            <a:pPr marL="342900" indent="-342900">
              <a:buFont typeface="Arial" panose="020B0604020202020204" pitchFamily="34" charset="0"/>
              <a:buChar char="•"/>
            </a:pPr>
            <a:endParaRPr lang="en-IE" sz="2000" dirty="0">
              <a:solidFill>
                <a:srgbClr val="595959"/>
              </a:solidFill>
            </a:endParaRPr>
          </a:p>
        </p:txBody>
      </p:sp>
    </p:spTree>
    <p:extLst>
      <p:ext uri="{BB962C8B-B14F-4D97-AF65-F5344CB8AC3E}">
        <p14:creationId xmlns:p14="http://schemas.microsoft.com/office/powerpoint/2010/main" val="1459427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Zuschüsse</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728709" y="1561286"/>
            <a:ext cx="10261789" cy="2862322"/>
          </a:xfrm>
          <a:prstGeom prst="rect">
            <a:avLst/>
          </a:prstGeom>
          <a:noFill/>
        </p:spPr>
        <p:txBody>
          <a:bodyPr wrap="square">
            <a:spAutoFit/>
          </a:bodyPr>
          <a:lstStyle/>
          <a:p>
            <a:r>
              <a:rPr lang="en-GB" sz="2000" b="1" dirty="0">
                <a:solidFill>
                  <a:srgbClr val="D9552F"/>
                </a:solidFill>
              </a:rPr>
              <a:t>Exportzuschüsse: </a:t>
            </a:r>
            <a:r>
              <a:rPr lang="en-GB" sz="2000" dirty="0">
                <a:solidFill>
                  <a:srgbClr val="595959"/>
                </a:solidFill>
              </a:rPr>
              <a:t>Um Unternehmen zu ermutigen, ihre Märkte über lokale oder nationale Grenzen hinaus zu erweitern, können diese Zuschüsse einen Teil der mit dem Export von Produkten und Dienstleistungen verbundenen Kosten decken. Sie werden in der Regel für Unternehmen verwendet, die an internationalen Messen teilnehmen, Marketingkampagnen in Übersee durchführen oder internationale Vorschriften einhalten wollen.</a:t>
            </a:r>
          </a:p>
          <a:p>
            <a:endParaRPr lang="en-GB" sz="2000" dirty="0">
              <a:solidFill>
                <a:srgbClr val="595959"/>
              </a:solidFill>
            </a:endParaRPr>
          </a:p>
          <a:p>
            <a:endParaRPr lang="en-GB" sz="2000" dirty="0">
              <a:solidFill>
                <a:srgbClr val="595959"/>
              </a:solidFill>
            </a:endParaRPr>
          </a:p>
          <a:p>
            <a:endParaRPr lang="en-GB" sz="2000" dirty="0">
              <a:solidFill>
                <a:srgbClr val="595959"/>
              </a:solidFill>
            </a:endParaRPr>
          </a:p>
          <a:p>
            <a:pPr marL="342900" indent="-342900">
              <a:buFont typeface="Arial" panose="020B0604020202020204" pitchFamily="34" charset="0"/>
              <a:buChar char="•"/>
            </a:pPr>
            <a:endParaRPr lang="en-IE" sz="2000" dirty="0">
              <a:solidFill>
                <a:srgbClr val="595959"/>
              </a:solidFill>
            </a:endParaRPr>
          </a:p>
        </p:txBody>
      </p:sp>
      <p:sp>
        <p:nvSpPr>
          <p:cNvPr id="6" name="TextBox 5">
            <a:extLst>
              <a:ext uri="{FF2B5EF4-FFF2-40B4-BE49-F238E27FC236}">
                <a16:creationId xmlns:a16="http://schemas.microsoft.com/office/drawing/2014/main" id="{246A4526-DBD4-ED59-5B4B-8BCA9653A73F}"/>
              </a:ext>
            </a:extLst>
          </p:cNvPr>
          <p:cNvSpPr txBox="1"/>
          <p:nvPr/>
        </p:nvSpPr>
        <p:spPr>
          <a:xfrm>
            <a:off x="728709" y="3870445"/>
            <a:ext cx="10043513" cy="1631216"/>
          </a:xfrm>
          <a:prstGeom prst="rect">
            <a:avLst/>
          </a:prstGeom>
          <a:solidFill>
            <a:schemeClr val="accent3">
              <a:lumMod val="20000"/>
              <a:lumOff val="80000"/>
            </a:schemeClr>
          </a:solidFill>
        </p:spPr>
        <p:txBody>
          <a:bodyPr wrap="square">
            <a:spAutoFit/>
          </a:bodyPr>
          <a:lstStyle/>
          <a:p>
            <a:r>
              <a:rPr lang="en-GB" sz="2000" dirty="0"/>
              <a:t>Die Kenntnis dieser verschiedenen Arten von Finanzhilfen kann Gründern helfen, strategisch nach Finanzmitteln zu suchen, die ihren spezifischen Bedürfnissen und Zielen entsprechen. Jede Art von Zuschuss hat ihre eigenen Kriterien, Antragsverfahren und angestrebten Ergebnisse, weshalb es für Antragsteller wichtig ist, diese Aspekte vor der Antragstellung sorgfältig zu prüfen.</a:t>
            </a:r>
            <a:endParaRPr lang="en-IE" sz="2000" dirty="0"/>
          </a:p>
        </p:txBody>
      </p:sp>
    </p:spTree>
    <p:extLst>
      <p:ext uri="{BB962C8B-B14F-4D97-AF65-F5344CB8AC3E}">
        <p14:creationId xmlns:p14="http://schemas.microsoft.com/office/powerpoint/2010/main" val="2906819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WATCH</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717226" y="1436001"/>
            <a:ext cx="10261789" cy="1569660"/>
          </a:xfrm>
          <a:prstGeom prst="rect">
            <a:avLst/>
          </a:prstGeom>
          <a:noFill/>
        </p:spPr>
        <p:txBody>
          <a:bodyPr wrap="square">
            <a:spAutoFit/>
          </a:bodyPr>
          <a:lstStyle/>
          <a:p>
            <a:r>
              <a:rPr lang="en-US" sz="2400" dirty="0">
                <a:solidFill>
                  <a:srgbClr val="1E494F"/>
                </a:solidFill>
              </a:rPr>
              <a:t>Interessantes Video darüber, was eine Finanzhilfe bewirkt und was nicht.</a:t>
            </a:r>
            <a:endParaRPr lang="en-GB" sz="2400" dirty="0">
              <a:solidFill>
                <a:srgbClr val="595959"/>
              </a:solidFill>
            </a:endParaRPr>
          </a:p>
          <a:p>
            <a:endParaRPr lang="en-GB" sz="2400" dirty="0">
              <a:solidFill>
                <a:srgbClr val="595959"/>
              </a:solidFill>
            </a:endParaRPr>
          </a:p>
          <a:p>
            <a:endParaRPr lang="en-GB" sz="2400" dirty="0">
              <a:solidFill>
                <a:srgbClr val="595959"/>
              </a:solidFill>
            </a:endParaRPr>
          </a:p>
          <a:p>
            <a:pPr marL="342900" indent="-342900">
              <a:buFont typeface="Arial" panose="020B0604020202020204" pitchFamily="34" charset="0"/>
              <a:buChar char="•"/>
            </a:pPr>
            <a:endParaRPr lang="en-IE" sz="2400" dirty="0">
              <a:solidFill>
                <a:srgbClr val="595959"/>
              </a:solidFill>
            </a:endParaRPr>
          </a:p>
        </p:txBody>
      </p:sp>
      <p:pic>
        <p:nvPicPr>
          <p:cNvPr id="3" name="Picture 2">
            <a:extLst>
              <a:ext uri="{FF2B5EF4-FFF2-40B4-BE49-F238E27FC236}">
                <a16:creationId xmlns:a16="http://schemas.microsoft.com/office/drawing/2014/main" id="{F2FF880E-58AD-D280-46DC-0DF1A1DD048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76701" y="1994200"/>
            <a:ext cx="5518081" cy="378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nline Media 1" title="What Is A Grant?">
            <a:hlinkClick r:id="" action="ppaction://media"/>
            <a:extLst>
              <a:ext uri="{FF2B5EF4-FFF2-40B4-BE49-F238E27FC236}">
                <a16:creationId xmlns:a16="http://schemas.microsoft.com/office/drawing/2014/main" id="{565ED71D-9722-3D9F-9776-8D42D0E90B0E}"/>
              </a:ext>
            </a:extLst>
          </p:cNvPr>
          <p:cNvPicPr>
            <a:picLocks noRot="1" noChangeAspect="1"/>
          </p:cNvPicPr>
          <p:nvPr>
            <a:videoFile r:link="rId1"/>
          </p:nvPr>
        </p:nvPicPr>
        <p:blipFill>
          <a:blip r:embed="rId4"/>
          <a:stretch>
            <a:fillRect/>
          </a:stretch>
        </p:blipFill>
        <p:spPr>
          <a:xfrm>
            <a:off x="3728704" y="2220831"/>
            <a:ext cx="3815919" cy="2155994"/>
          </a:xfrm>
          <a:prstGeom prst="rect">
            <a:avLst/>
          </a:prstGeom>
        </p:spPr>
      </p:pic>
      <p:sp>
        <p:nvSpPr>
          <p:cNvPr id="10" name="TextBox 9">
            <a:extLst>
              <a:ext uri="{FF2B5EF4-FFF2-40B4-BE49-F238E27FC236}">
                <a16:creationId xmlns:a16="http://schemas.microsoft.com/office/drawing/2014/main" id="{08E819CC-6052-1349-C997-E130DE8828E0}"/>
              </a:ext>
            </a:extLst>
          </p:cNvPr>
          <p:cNvSpPr txBox="1"/>
          <p:nvPr/>
        </p:nvSpPr>
        <p:spPr>
          <a:xfrm>
            <a:off x="4262284" y="5748876"/>
            <a:ext cx="7592468" cy="369332"/>
          </a:xfrm>
          <a:prstGeom prst="rect">
            <a:avLst/>
          </a:prstGeom>
          <a:noFill/>
        </p:spPr>
        <p:txBody>
          <a:bodyPr wrap="square">
            <a:spAutoFit/>
          </a:bodyPr>
          <a:lstStyle/>
          <a:p>
            <a:r>
              <a:rPr lang="en-IE" dirty="0">
                <a:hlinkClick r:id="rId5"/>
              </a:rPr>
              <a:t>https://youtu.be/q13UX4UCmKY </a:t>
            </a:r>
          </a:p>
        </p:txBody>
      </p:sp>
    </p:spTree>
    <p:extLst>
      <p:ext uri="{BB962C8B-B14F-4D97-AF65-F5344CB8AC3E}">
        <p14:creationId xmlns:p14="http://schemas.microsoft.com/office/powerpoint/2010/main" val="80309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Zuschüsse</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728709" y="1561286"/>
            <a:ext cx="10261789" cy="3785652"/>
          </a:xfrm>
          <a:prstGeom prst="rect">
            <a:avLst/>
          </a:prstGeom>
          <a:noFill/>
        </p:spPr>
        <p:txBody>
          <a:bodyPr wrap="square">
            <a:spAutoFit/>
          </a:bodyPr>
          <a:lstStyle/>
          <a:p>
            <a:pPr>
              <a:buClr>
                <a:srgbClr val="EC2179"/>
              </a:buClr>
            </a:pPr>
            <a:r>
              <a:rPr lang="en-US" sz="2400" dirty="0">
                <a:solidFill>
                  <a:srgbClr val="1E494F"/>
                </a:solidFill>
              </a:rPr>
              <a:t>Bis zu 50 % der Anträge, die bei den Geldgebern eingehen, entsprechen nicht den von ihnen veröffentlichten Kriterien. Als grundlegendes Minimum sollten Sie die von den Geldgebern veröffentlichten Leitlinien lesen. </a:t>
            </a:r>
          </a:p>
          <a:p>
            <a:pPr>
              <a:buClr>
                <a:srgbClr val="EC2179"/>
              </a:buClr>
            </a:pPr>
            <a:endParaRPr lang="en-US" sz="2400" dirty="0">
              <a:solidFill>
                <a:srgbClr val="1E494F"/>
              </a:solidFill>
            </a:endParaRPr>
          </a:p>
          <a:p>
            <a:pPr>
              <a:buClr>
                <a:srgbClr val="EC2179"/>
              </a:buClr>
            </a:pPr>
            <a:r>
              <a:rPr lang="en-US" sz="2400" b="1" dirty="0">
                <a:solidFill>
                  <a:schemeClr val="bg1"/>
                </a:solidFill>
                <a:highlight>
                  <a:srgbClr val="47B5C8"/>
                </a:highlight>
              </a:rPr>
              <a:t> Berücksichtigen Sie: </a:t>
            </a:r>
            <a:r>
              <a:rPr lang="en-US" sz="2400" dirty="0">
                <a:solidFill>
                  <a:srgbClr val="1E494F"/>
                </a:solidFill>
              </a:rPr>
              <a:t>die Motivation des Geldgebers, das Antragsformat, die Höhe der Finanzierung, die Einreichungsfristen, die Förderfähigkeit und den Entscheidungsprozess.</a:t>
            </a:r>
          </a:p>
          <a:p>
            <a:endParaRPr lang="en-GB" sz="2400" dirty="0">
              <a:solidFill>
                <a:srgbClr val="595959"/>
              </a:solidFill>
            </a:endParaRPr>
          </a:p>
          <a:p>
            <a:endParaRPr lang="en-GB" sz="2400" dirty="0">
              <a:solidFill>
                <a:srgbClr val="595959"/>
              </a:solidFill>
            </a:endParaRPr>
          </a:p>
          <a:p>
            <a:pPr marL="342900" indent="-342900">
              <a:buFont typeface="Arial" panose="020B0604020202020204" pitchFamily="34" charset="0"/>
              <a:buChar char="•"/>
            </a:pPr>
            <a:endParaRPr lang="en-IE" sz="2400" dirty="0">
              <a:solidFill>
                <a:srgbClr val="595959"/>
              </a:solidFill>
            </a:endParaRPr>
          </a:p>
        </p:txBody>
      </p:sp>
    </p:spTree>
    <p:extLst>
      <p:ext uri="{BB962C8B-B14F-4D97-AF65-F5344CB8AC3E}">
        <p14:creationId xmlns:p14="http://schemas.microsoft.com/office/powerpoint/2010/main" val="2253018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Risikokapital</a:t>
            </a:r>
            <a:endParaRPr lang="en-US" dirty="0"/>
          </a:p>
        </p:txBody>
      </p:sp>
      <p:sp>
        <p:nvSpPr>
          <p:cNvPr id="6" name="TextBox 5">
            <a:extLst>
              <a:ext uri="{FF2B5EF4-FFF2-40B4-BE49-F238E27FC236}">
                <a16:creationId xmlns:a16="http://schemas.microsoft.com/office/drawing/2014/main" id="{4A9CBE94-F4B1-D7EA-7899-6614A57B8995}"/>
              </a:ext>
            </a:extLst>
          </p:cNvPr>
          <p:cNvSpPr txBox="1"/>
          <p:nvPr/>
        </p:nvSpPr>
        <p:spPr>
          <a:xfrm>
            <a:off x="657778" y="1670796"/>
            <a:ext cx="6380152" cy="2677656"/>
          </a:xfrm>
          <a:prstGeom prst="rect">
            <a:avLst/>
          </a:prstGeom>
          <a:noFill/>
        </p:spPr>
        <p:txBody>
          <a:bodyPr wrap="square">
            <a:spAutoFit/>
          </a:bodyPr>
          <a:lstStyle/>
          <a:p>
            <a:r>
              <a:rPr lang="en-GB" sz="2400" dirty="0">
                <a:solidFill>
                  <a:srgbClr val="595959"/>
                </a:solidFill>
              </a:rPr>
              <a:t>Bei Risikokapital handelt es sich um Finanzmittel, die von Investoren für Start-ups und kleine Unternehmen mit langfristigem Wachstumspotenzial im Austausch gegen Eigenkapital bereitgestellt werden. Noch mehr Details zu Risikokapital finden Sie in </a:t>
            </a:r>
          </a:p>
          <a:p>
            <a:pPr algn="ctr"/>
            <a:endParaRPr lang="en-GB" sz="2400" dirty="0">
              <a:solidFill>
                <a:srgbClr val="595959"/>
              </a:solidFill>
            </a:endParaRPr>
          </a:p>
          <a:p>
            <a:pPr algn="ctr"/>
            <a:r>
              <a:rPr lang="en-GB" sz="2400" dirty="0">
                <a:solidFill>
                  <a:schemeClr val="bg1"/>
                </a:solidFill>
                <a:highlight>
                  <a:srgbClr val="D9552F"/>
                </a:highlight>
              </a:rPr>
              <a:t>Modul 5: </a:t>
            </a:r>
            <a:r>
              <a:rPr lang="en-GB" sz="2400" b="0" i="0" dirty="0">
                <a:solidFill>
                  <a:schemeClr val="bg1"/>
                </a:solidFill>
                <a:effectLst/>
                <a:highlight>
                  <a:srgbClr val="D9552F"/>
                </a:highlight>
                <a:latin typeface="Google Sans"/>
              </a:rPr>
              <a:t>Wie verwalte ich meine Finanzen und Modul 7: </a:t>
            </a:r>
            <a:r>
              <a:rPr lang="en-GB" sz="2400" dirty="0">
                <a:solidFill>
                  <a:schemeClr val="bg1"/>
                </a:solidFill>
                <a:highlight>
                  <a:srgbClr val="D9552F"/>
                </a:highlight>
                <a:latin typeface="Google Sans"/>
              </a:rPr>
              <a:t>Zusammenarbeit </a:t>
            </a:r>
            <a:r>
              <a:rPr lang="en-GB" sz="2400" b="0" i="0" dirty="0">
                <a:solidFill>
                  <a:schemeClr val="bg1"/>
                </a:solidFill>
                <a:effectLst/>
                <a:highlight>
                  <a:srgbClr val="D9552F"/>
                </a:highlight>
                <a:latin typeface="Google Sans"/>
              </a:rPr>
              <a:t>mit Investoren </a:t>
            </a:r>
          </a:p>
        </p:txBody>
      </p:sp>
      <p:pic>
        <p:nvPicPr>
          <p:cNvPr id="8" name="Picture 7" descr="Stacks of gold coins">
            <a:extLst>
              <a:ext uri="{FF2B5EF4-FFF2-40B4-BE49-F238E27FC236}">
                <a16:creationId xmlns:a16="http://schemas.microsoft.com/office/drawing/2014/main" id="{F3007E7D-B224-42F7-AD1E-37B9AA459089}"/>
              </a:ext>
            </a:extLst>
          </p:cNvPr>
          <p:cNvPicPr>
            <a:picLocks noChangeAspect="1"/>
          </p:cNvPicPr>
          <p:nvPr/>
        </p:nvPicPr>
        <p:blipFill>
          <a:blip r:embed="rId2"/>
          <a:stretch>
            <a:fillRect/>
          </a:stretch>
        </p:blipFill>
        <p:spPr>
          <a:xfrm>
            <a:off x="6960993" y="2347942"/>
            <a:ext cx="3906848" cy="2604565"/>
          </a:xfrm>
          <a:prstGeom prst="rect">
            <a:avLst/>
          </a:prstGeom>
        </p:spPr>
      </p:pic>
    </p:spTree>
    <p:extLst>
      <p:ext uri="{BB962C8B-B14F-4D97-AF65-F5344CB8AC3E}">
        <p14:creationId xmlns:p14="http://schemas.microsoft.com/office/powerpoint/2010/main" val="1650090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IE" dirty="0">
                <a:solidFill>
                  <a:schemeClr val="bg1"/>
                </a:solidFill>
              </a:rPr>
              <a:t>Angel Investment</a:t>
            </a:r>
            <a:endParaRPr lang="en-US" dirty="0">
              <a:solidFill>
                <a:schemeClr val="bg1"/>
              </a:solidFill>
            </a:endParaRPr>
          </a:p>
        </p:txBody>
      </p:sp>
      <p:sp>
        <p:nvSpPr>
          <p:cNvPr id="5" name="TextBox 4">
            <a:extLst>
              <a:ext uri="{FF2B5EF4-FFF2-40B4-BE49-F238E27FC236}">
                <a16:creationId xmlns:a16="http://schemas.microsoft.com/office/drawing/2014/main" id="{48BC116C-FC28-2B2F-23B2-088FD77A6F59}"/>
              </a:ext>
            </a:extLst>
          </p:cNvPr>
          <p:cNvSpPr txBox="1"/>
          <p:nvPr/>
        </p:nvSpPr>
        <p:spPr>
          <a:xfrm>
            <a:off x="920299" y="1565257"/>
            <a:ext cx="9952211" cy="3939540"/>
          </a:xfrm>
          <a:prstGeom prst="rect">
            <a:avLst/>
          </a:prstGeom>
          <a:noFill/>
        </p:spPr>
        <p:txBody>
          <a:bodyPr wrap="square">
            <a:spAutoFit/>
          </a:bodyPr>
          <a:lstStyle/>
          <a:p>
            <a:r>
              <a:rPr lang="en-GB" sz="2000" dirty="0">
                <a:solidFill>
                  <a:srgbClr val="595959"/>
                </a:solidFill>
              </a:rPr>
              <a:t>Angel-</a:t>
            </a:r>
            <a:r>
              <a:rPr lang="en-GB" sz="2000" dirty="0" err="1">
                <a:solidFill>
                  <a:srgbClr val="595959"/>
                </a:solidFill>
              </a:rPr>
              <a:t>Investoren</a:t>
            </a:r>
            <a:r>
              <a:rPr lang="en-GB" sz="2000" dirty="0">
                <a:solidFill>
                  <a:srgbClr val="595959"/>
                </a:solidFill>
              </a:rPr>
              <a:t> (</a:t>
            </a:r>
            <a:r>
              <a:rPr lang="en-GB" sz="2000" dirty="0" err="1">
                <a:solidFill>
                  <a:srgbClr val="595959"/>
                </a:solidFill>
              </a:rPr>
              <a:t>auch</a:t>
            </a:r>
            <a:r>
              <a:rPr lang="en-GB" sz="2000" dirty="0">
                <a:solidFill>
                  <a:srgbClr val="595959"/>
                </a:solidFill>
              </a:rPr>
              <a:t> Business-Angel) sind vermögende Privatpersonen, die kleine Start-ups oder Unternehmer finanziell unterstützen, in der Regel im Austausch gegen Eigenkapital oder wandelbare Schuldtitel. Im Gegensatz zu Risikokapitalgebern, die das Geld vieler Investoren in einem professionell verwalteten Fonds bündeln, investieren Angel-Investoren in der Regel ihre eigenen Mittel.</a:t>
            </a:r>
          </a:p>
          <a:p>
            <a:endParaRPr lang="en-GB" sz="900" dirty="0">
              <a:solidFill>
                <a:srgbClr val="595959"/>
              </a:solidFill>
            </a:endParaRPr>
          </a:p>
          <a:p>
            <a:endParaRPr lang="en-GB" sz="100" dirty="0"/>
          </a:p>
          <a:p>
            <a:r>
              <a:rPr lang="en-GB" sz="2000" b="1" dirty="0"/>
              <a:t>Wichtige Überlegungen für Gründer</a:t>
            </a:r>
            <a:r>
              <a:rPr lang="en-GB" sz="2000" dirty="0"/>
              <a:t>:</a:t>
            </a:r>
          </a:p>
          <a:p>
            <a:r>
              <a:rPr lang="en-GB" sz="2000" b="1" dirty="0">
                <a:solidFill>
                  <a:srgbClr val="F2A72C"/>
                </a:solidFill>
              </a:rPr>
              <a:t>Investitionsumfang und -bedingungen</a:t>
            </a:r>
            <a:r>
              <a:rPr lang="en-GB" sz="2000" dirty="0">
                <a:solidFill>
                  <a:srgbClr val="F2A72C"/>
                </a:solidFill>
              </a:rPr>
              <a:t>: </a:t>
            </a:r>
            <a:r>
              <a:rPr lang="en-GB" sz="2000" dirty="0">
                <a:solidFill>
                  <a:srgbClr val="595959"/>
                </a:solidFill>
              </a:rPr>
              <a:t>Angel-Investitionen sind in der Regel kleiner als die von Risikokapitalfirmen und reichen von einigen tausend bis zu einigen </a:t>
            </a:r>
            <a:r>
              <a:rPr lang="en-GB" sz="2000" dirty="0" err="1">
                <a:solidFill>
                  <a:srgbClr val="595959"/>
                </a:solidFill>
              </a:rPr>
              <a:t>Millionen</a:t>
            </a:r>
            <a:r>
              <a:rPr lang="en-GB" sz="2000" dirty="0">
                <a:solidFill>
                  <a:srgbClr val="595959"/>
                </a:solidFill>
              </a:rPr>
              <a:t> Euro. Die Bedingungen für diese Investitionen können sehr unterschiedlich sein. Gründer sollten darauf vorbereitet sein, über die Bewertung, die Kapitalbeteiligung und die Rückzahlungsbedingungen zu verhandeln.</a:t>
            </a:r>
          </a:p>
          <a:p>
            <a:endParaRPr lang="en-GB" sz="2000" dirty="0">
              <a:solidFill>
                <a:srgbClr val="595959"/>
              </a:solidFill>
            </a:endParaRPr>
          </a:p>
        </p:txBody>
      </p:sp>
    </p:spTree>
    <p:extLst>
      <p:ext uri="{BB962C8B-B14F-4D97-AF65-F5344CB8AC3E}">
        <p14:creationId xmlns:p14="http://schemas.microsoft.com/office/powerpoint/2010/main" val="2376802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IE" dirty="0">
                <a:solidFill>
                  <a:schemeClr val="bg1"/>
                </a:solidFill>
              </a:rPr>
              <a:t>Angel Investment</a:t>
            </a:r>
            <a:endParaRPr lang="en-US" dirty="0">
              <a:solidFill>
                <a:schemeClr val="bg1"/>
              </a:solidFill>
            </a:endParaRPr>
          </a:p>
        </p:txBody>
      </p:sp>
      <p:sp>
        <p:nvSpPr>
          <p:cNvPr id="5" name="TextBox 4">
            <a:extLst>
              <a:ext uri="{FF2B5EF4-FFF2-40B4-BE49-F238E27FC236}">
                <a16:creationId xmlns:a16="http://schemas.microsoft.com/office/drawing/2014/main" id="{48BC116C-FC28-2B2F-23B2-088FD77A6F59}"/>
              </a:ext>
            </a:extLst>
          </p:cNvPr>
          <p:cNvSpPr txBox="1"/>
          <p:nvPr/>
        </p:nvSpPr>
        <p:spPr>
          <a:xfrm>
            <a:off x="798381" y="1565257"/>
            <a:ext cx="10313687" cy="4462760"/>
          </a:xfrm>
          <a:prstGeom prst="rect">
            <a:avLst/>
          </a:prstGeom>
          <a:noFill/>
        </p:spPr>
        <p:txBody>
          <a:bodyPr wrap="square">
            <a:spAutoFit/>
          </a:bodyPr>
          <a:lstStyle/>
          <a:p>
            <a:r>
              <a:rPr lang="en-GB" sz="2000" b="1" dirty="0">
                <a:solidFill>
                  <a:srgbClr val="F2A72C"/>
                </a:solidFill>
              </a:rPr>
              <a:t>Beziehungsdynamik</a:t>
            </a:r>
            <a:r>
              <a:rPr lang="en-GB" sz="2000" dirty="0">
                <a:solidFill>
                  <a:srgbClr val="F2A72C"/>
                </a:solidFill>
              </a:rPr>
              <a:t>: </a:t>
            </a:r>
            <a:r>
              <a:rPr lang="en-GB" sz="2000" dirty="0">
                <a:solidFill>
                  <a:srgbClr val="595959"/>
                </a:solidFill>
              </a:rPr>
              <a:t>Ein einzigartiger Aspekt von Angel Investing ist die persönliche Beziehung zwischen dem Unternehmer und dem Investor. Angel-Investoren stehen den Unternehmern, in die sie investieren, oft auch als Mentoren zur Seite, indem sie ihr Wissen, ihre Erfahrung und ihre Netzwerke weitergeben. </a:t>
            </a:r>
          </a:p>
          <a:p>
            <a:r>
              <a:rPr lang="en-GB" sz="2000" b="1" dirty="0">
                <a:solidFill>
                  <a:srgbClr val="F2A72C"/>
                </a:solidFill>
              </a:rPr>
              <a:t>Den richtigen Partner finden: </a:t>
            </a:r>
            <a:r>
              <a:rPr lang="en-GB" sz="2000" dirty="0">
                <a:solidFill>
                  <a:srgbClr val="595959"/>
                </a:solidFill>
              </a:rPr>
              <a:t>Für Gründer ist es wichtig, Angel-Investoren zu finden, die nicht nur Kapital einbringen, sondern auch mit ihrer Unternehmensvision und ihren Werten übereinstimmen. Investoren, die die Branche verstehen und sich für das Geschäftskonzept begeistern, können einen immensen Mehrwert schaffen, der über den finanziellen Beitrag hinausgeht.</a:t>
            </a:r>
          </a:p>
          <a:p>
            <a:r>
              <a:rPr lang="en-GB" sz="2000" b="1" dirty="0">
                <a:solidFill>
                  <a:srgbClr val="F2A72C"/>
                </a:solidFill>
              </a:rPr>
              <a:t>Sorgfaltspflicht</a:t>
            </a:r>
            <a:r>
              <a:rPr lang="en-GB" sz="2000" dirty="0">
                <a:solidFill>
                  <a:srgbClr val="F2A72C"/>
                </a:solidFill>
              </a:rPr>
              <a:t>: </a:t>
            </a:r>
            <a:r>
              <a:rPr lang="en-GB" sz="2000" dirty="0">
                <a:solidFill>
                  <a:srgbClr val="595959"/>
                </a:solidFill>
              </a:rPr>
              <a:t>Genauso wie Angel-Investoren eine Due-Diligence-Prüfung potenzieller Investitionen durchführen, sollten Gründer auch ihre eigene Due-Diligence-Prüfung durchführen. Die Kenntnis der bisherigen Investitionsgeschichte, des Rufs und des Engagements eines Investors kann Aufschluss darüber geben, wie er sich für Ihr Startup engagieren könnte.</a:t>
            </a:r>
          </a:p>
          <a:p>
            <a:endParaRPr lang="en-GB" sz="2000" dirty="0">
              <a:solidFill>
                <a:srgbClr val="595959"/>
              </a:solidFill>
            </a:endParaRPr>
          </a:p>
        </p:txBody>
      </p:sp>
    </p:spTree>
    <p:extLst>
      <p:ext uri="{BB962C8B-B14F-4D97-AF65-F5344CB8AC3E}">
        <p14:creationId xmlns:p14="http://schemas.microsoft.com/office/powerpoint/2010/main" val="2067482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IE" dirty="0">
                <a:solidFill>
                  <a:schemeClr val="bg1"/>
                </a:solidFill>
              </a:rPr>
              <a:t>Angel Investment</a:t>
            </a:r>
            <a:endParaRPr lang="en-US" dirty="0">
              <a:solidFill>
                <a:schemeClr val="bg1"/>
              </a:solidFill>
            </a:endParaRPr>
          </a:p>
        </p:txBody>
      </p:sp>
      <p:sp>
        <p:nvSpPr>
          <p:cNvPr id="5" name="TextBox 4">
            <a:extLst>
              <a:ext uri="{FF2B5EF4-FFF2-40B4-BE49-F238E27FC236}">
                <a16:creationId xmlns:a16="http://schemas.microsoft.com/office/drawing/2014/main" id="{48BC116C-FC28-2B2F-23B2-088FD77A6F59}"/>
              </a:ext>
            </a:extLst>
          </p:cNvPr>
          <p:cNvSpPr txBox="1"/>
          <p:nvPr/>
        </p:nvSpPr>
        <p:spPr>
          <a:xfrm>
            <a:off x="798382" y="1565257"/>
            <a:ext cx="10021036" cy="3785652"/>
          </a:xfrm>
          <a:prstGeom prst="rect">
            <a:avLst/>
          </a:prstGeom>
          <a:noFill/>
        </p:spPr>
        <p:txBody>
          <a:bodyPr wrap="square">
            <a:spAutoFit/>
          </a:bodyPr>
          <a:lstStyle/>
          <a:p>
            <a:r>
              <a:rPr lang="en-GB" sz="2400" b="1" dirty="0">
                <a:solidFill>
                  <a:srgbClr val="F2A72C"/>
                </a:solidFill>
              </a:rPr>
              <a:t>Rechtliche und finanzielle Implikationen: </a:t>
            </a:r>
            <a:r>
              <a:rPr lang="en-GB" sz="2400" dirty="0">
                <a:solidFill>
                  <a:srgbClr val="595959"/>
                </a:solidFill>
              </a:rPr>
              <a:t>Die Zusammenarbeit mit Angel-Investoren erfordert eine sorgfältige Prüfung rechtlicher und finanzieller Fragen. Dazu gehört, dass man sich darüber im Klaren ist, wie die Kapitalbeteiligung strukturiert wird, welche Auswirkungen dies auf künftige Finanzierungsrunden hat und wie die Beziehungen zu den Investoren während des Wachstums des Unternehmens gestaltet werden.</a:t>
            </a:r>
          </a:p>
          <a:p>
            <a:r>
              <a:rPr lang="en-GB" sz="2400" b="1" dirty="0">
                <a:solidFill>
                  <a:srgbClr val="F2A72C"/>
                </a:solidFill>
              </a:rPr>
              <a:t>Exit-Strategien:</a:t>
            </a:r>
            <a:r>
              <a:rPr lang="en-GB" sz="2400" dirty="0">
                <a:solidFill>
                  <a:srgbClr val="595959"/>
                </a:solidFill>
              </a:rPr>
              <a:t> Angel-Investoren streben in der Regel eine Rendite für ihre Investition an, entweder durch einen Verkauf des Unternehmens oder </a:t>
            </a:r>
            <a:r>
              <a:rPr lang="en-GB" sz="2400" dirty="0" err="1">
                <a:solidFill>
                  <a:srgbClr val="595959"/>
                </a:solidFill>
              </a:rPr>
              <a:t>durch</a:t>
            </a:r>
            <a:r>
              <a:rPr lang="en-GB" sz="2400" dirty="0">
                <a:solidFill>
                  <a:srgbClr val="595959"/>
                </a:solidFill>
              </a:rPr>
              <a:t> </a:t>
            </a:r>
            <a:r>
              <a:rPr lang="en-GB" sz="2400" dirty="0" err="1">
                <a:solidFill>
                  <a:srgbClr val="595959"/>
                </a:solidFill>
              </a:rPr>
              <a:t>einen</a:t>
            </a:r>
            <a:r>
              <a:rPr lang="en-GB" sz="2400" dirty="0">
                <a:solidFill>
                  <a:srgbClr val="595959"/>
                </a:solidFill>
              </a:rPr>
              <a:t> </a:t>
            </a:r>
            <a:r>
              <a:rPr lang="en-GB" sz="2400" dirty="0" err="1">
                <a:solidFill>
                  <a:srgbClr val="595959"/>
                </a:solidFill>
              </a:rPr>
              <a:t>Börsengang</a:t>
            </a:r>
            <a:r>
              <a:rPr lang="en-GB" sz="2400" dirty="0">
                <a:solidFill>
                  <a:srgbClr val="595959"/>
                </a:solidFill>
              </a:rPr>
              <a:t>. Es ist wichtig, mögliche Ausstiegsstrategien im Vorfeld zu besprechen und zu vereinbaren, um die Erwartungen abzustimmen.</a:t>
            </a:r>
          </a:p>
        </p:txBody>
      </p:sp>
    </p:spTree>
    <p:extLst>
      <p:ext uri="{BB962C8B-B14F-4D97-AF65-F5344CB8AC3E}">
        <p14:creationId xmlns:p14="http://schemas.microsoft.com/office/powerpoint/2010/main" val="2629003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IE" dirty="0">
                <a:solidFill>
                  <a:schemeClr val="bg1"/>
                </a:solidFill>
              </a:rPr>
              <a:t>CHECK OUT </a:t>
            </a:r>
            <a:endParaRPr lang="en-US" dirty="0">
              <a:solidFill>
                <a:schemeClr val="bg1"/>
              </a:solidFill>
            </a:endParaRPr>
          </a:p>
        </p:txBody>
      </p:sp>
      <p:sp>
        <p:nvSpPr>
          <p:cNvPr id="3" name="AutoShape 2" descr="EBAN">
            <a:extLst>
              <a:ext uri="{FF2B5EF4-FFF2-40B4-BE49-F238E27FC236}">
                <a16:creationId xmlns:a16="http://schemas.microsoft.com/office/drawing/2014/main" id="{E1EF1E47-7461-AD31-62D8-44CD8B14B83D}"/>
              </a:ext>
            </a:extLst>
          </p:cNvPr>
          <p:cNvSpPr>
            <a:spLocks noChangeAspect="1" noChangeArrowheads="1"/>
          </p:cNvSpPr>
          <p:nvPr/>
        </p:nvSpPr>
        <p:spPr bwMode="auto">
          <a:xfrm>
            <a:off x="5943599" y="1454683"/>
            <a:ext cx="2126717" cy="21267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a:extLst>
              <a:ext uri="{FF2B5EF4-FFF2-40B4-BE49-F238E27FC236}">
                <a16:creationId xmlns:a16="http://schemas.microsoft.com/office/drawing/2014/main" id="{0153ECED-0A64-E398-DBDB-F8CA33BFD300}"/>
              </a:ext>
            </a:extLst>
          </p:cNvPr>
          <p:cNvPicPr>
            <a:picLocks noChangeAspect="1"/>
          </p:cNvPicPr>
          <p:nvPr/>
        </p:nvPicPr>
        <p:blipFill>
          <a:blip r:embed="rId2"/>
          <a:stretch>
            <a:fillRect/>
          </a:stretch>
        </p:blipFill>
        <p:spPr>
          <a:xfrm>
            <a:off x="8279315" y="1992760"/>
            <a:ext cx="2493781" cy="951018"/>
          </a:xfrm>
          <a:prstGeom prst="rect">
            <a:avLst/>
          </a:prstGeom>
        </p:spPr>
      </p:pic>
      <p:sp>
        <p:nvSpPr>
          <p:cNvPr id="9" name="TextBox 8">
            <a:extLst>
              <a:ext uri="{FF2B5EF4-FFF2-40B4-BE49-F238E27FC236}">
                <a16:creationId xmlns:a16="http://schemas.microsoft.com/office/drawing/2014/main" id="{8908DF6A-2707-1C78-00FE-35307A17C511}"/>
              </a:ext>
            </a:extLst>
          </p:cNvPr>
          <p:cNvSpPr txBox="1"/>
          <p:nvPr/>
        </p:nvSpPr>
        <p:spPr>
          <a:xfrm>
            <a:off x="731519" y="1665664"/>
            <a:ext cx="7686859" cy="3170099"/>
          </a:xfrm>
          <a:prstGeom prst="rect">
            <a:avLst/>
          </a:prstGeom>
          <a:noFill/>
        </p:spPr>
        <p:txBody>
          <a:bodyPr wrap="square">
            <a:spAutoFit/>
          </a:bodyPr>
          <a:lstStyle/>
          <a:p>
            <a:r>
              <a:rPr lang="en-GB" sz="2000" dirty="0">
                <a:solidFill>
                  <a:srgbClr val="595959"/>
                </a:solidFill>
              </a:rPr>
              <a:t>EBAN </a:t>
            </a:r>
            <a:r>
              <a:rPr lang="en-GB" sz="2000" b="0" i="0" dirty="0">
                <a:solidFill>
                  <a:srgbClr val="595959"/>
                </a:solidFill>
                <a:effectLst/>
              </a:rPr>
              <a:t>European Business Angels Network ist der paneuropäische Vertreter der Gemeinschaft der Frühphaseninvestoren mit über 100 Mitgliedsorganisationen in mehr als 50 Ländern.</a:t>
            </a:r>
          </a:p>
          <a:p>
            <a:endParaRPr lang="en-GB" sz="2000" dirty="0">
              <a:solidFill>
                <a:srgbClr val="595959"/>
              </a:solidFill>
            </a:endParaRPr>
          </a:p>
          <a:p>
            <a:r>
              <a:rPr lang="en-GB" sz="2000" dirty="0">
                <a:solidFill>
                  <a:srgbClr val="595959"/>
                </a:solidFill>
              </a:rPr>
              <a:t>CHECK OUT und Kontakt zu den Netzwerken in Ihrem Land </a:t>
            </a:r>
            <a:r>
              <a:rPr lang="en-IE" sz="2000" dirty="0">
                <a:hlinkClick r:id="rId3"/>
              </a:rPr>
              <a:t>Mitgliedschaftsverzeichnis - EBAN</a:t>
            </a:r>
            <a:endParaRPr lang="en-IE" sz="2000" dirty="0"/>
          </a:p>
          <a:p>
            <a:endParaRPr lang="en-IE" sz="2000" dirty="0">
              <a:solidFill>
                <a:srgbClr val="595959"/>
              </a:solidFill>
            </a:endParaRPr>
          </a:p>
          <a:p>
            <a:r>
              <a:rPr lang="en-IE" sz="2000" dirty="0">
                <a:solidFill>
                  <a:srgbClr val="595959"/>
                </a:solidFill>
              </a:rPr>
              <a:t>Ihre </a:t>
            </a:r>
            <a:r>
              <a:rPr lang="en-IE" sz="2000" dirty="0">
                <a:hlinkClick r:id="rId4"/>
              </a:rPr>
              <a:t>Leitfäden für Unternehmer - EBAN </a:t>
            </a:r>
            <a:r>
              <a:rPr lang="en-IE" sz="2000" dirty="0">
                <a:solidFill>
                  <a:srgbClr val="595959"/>
                </a:solidFill>
              </a:rPr>
              <a:t>sind ebenfalls sehr informativ. Er ist zwar alt, aber dennoch sehr hilfreich</a:t>
            </a:r>
            <a:r>
              <a:rPr lang="en-GB" sz="2000" dirty="0">
                <a:hlinkClick r:id="rId5"/>
              </a:rPr>
              <a:t>: Guide to Finding an Angel Investment - </a:t>
            </a:r>
            <a:r>
              <a:rPr lang="en-IE" sz="2000" dirty="0"/>
              <a:t>EBAN </a:t>
            </a:r>
            <a:endParaRPr lang="en-IE" sz="2000" dirty="0">
              <a:solidFill>
                <a:srgbClr val="595959"/>
              </a:solidFill>
            </a:endParaRPr>
          </a:p>
        </p:txBody>
      </p:sp>
      <p:pic>
        <p:nvPicPr>
          <p:cNvPr id="11" name="Picture 10">
            <a:extLst>
              <a:ext uri="{FF2B5EF4-FFF2-40B4-BE49-F238E27FC236}">
                <a16:creationId xmlns:a16="http://schemas.microsoft.com/office/drawing/2014/main" id="{E05F6037-0CA1-F01B-7387-7B5E14C1C040}"/>
              </a:ext>
            </a:extLst>
          </p:cNvPr>
          <p:cNvPicPr>
            <a:picLocks noChangeAspect="1"/>
          </p:cNvPicPr>
          <p:nvPr/>
        </p:nvPicPr>
        <p:blipFill>
          <a:blip r:embed="rId6"/>
          <a:stretch>
            <a:fillRect/>
          </a:stretch>
        </p:blipFill>
        <p:spPr>
          <a:xfrm>
            <a:off x="8583306" y="3914223"/>
            <a:ext cx="1747351" cy="1774868"/>
          </a:xfrm>
          <a:prstGeom prst="rect">
            <a:avLst/>
          </a:prstGeom>
        </p:spPr>
      </p:pic>
    </p:spTree>
    <p:extLst>
      <p:ext uri="{BB962C8B-B14F-4D97-AF65-F5344CB8AC3E}">
        <p14:creationId xmlns:p14="http://schemas.microsoft.com/office/powerpoint/2010/main" val="2489050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35286" y="1570398"/>
            <a:ext cx="10301829" cy="1681170"/>
          </a:xfrm>
        </p:spPr>
        <p:txBody>
          <a:bodyPr/>
          <a:lstStyle/>
          <a:p>
            <a:pPr marL="0" indent="0"/>
            <a:r>
              <a:rPr lang="en-US" sz="2000" dirty="0">
                <a:solidFill>
                  <a:srgbClr val="1E494F"/>
                </a:solidFill>
              </a:rPr>
              <a:t>Crowdfunding ist die Finanzierung eines neuen Projekts durch die Beschaffung vieler kleiner Geldbeträge von einer großen Zahl von Menschen. Crowdfunding ist nicht nur eine großartige Möglichkeit, online Geld für eine Geschäftsidee oder ein Projekt zu sammeln, sondern gleichzeitig eine Gemeinschaft aufzubauen und die Sichtbarkeit/Glaubwürdigkeit für Sie und Ihr Unternehmen zu verbessern.</a:t>
            </a:r>
          </a:p>
          <a:p>
            <a:endParaRPr lang="en-US" sz="700" dirty="0">
              <a:solidFill>
                <a:srgbClr val="1E494F"/>
              </a:solidFill>
            </a:endParaRPr>
          </a:p>
          <a:p>
            <a:r>
              <a:rPr lang="en-US" sz="2000" b="1" dirty="0">
                <a:solidFill>
                  <a:srgbClr val="F26B27"/>
                </a:solidFill>
              </a:rPr>
              <a:t>Ist Crowd Funding das Richtige für Ihr Unternehmen?</a:t>
            </a:r>
          </a:p>
          <a:p>
            <a:pPr marL="0" indent="0"/>
            <a:r>
              <a:rPr lang="en-US" sz="2000" dirty="0">
                <a:solidFill>
                  <a:srgbClr val="1E494F"/>
                </a:solidFill>
              </a:rPr>
              <a:t>Crowdfunding eignet sich für bestimmte Arten von Unternehmen - in der Regel für Start-ups oder Unternehmen in der Anfangsphase, die relativ kleine Geldbeträge benötigen.  Crowdfunding hat eine höhere Erfolgsquote in bestimmten Branchen, z. B. in der Kreativbranche, im Handwerk und in der Lebensmittelindustrie.</a:t>
            </a:r>
          </a:p>
        </p:txBody>
      </p:sp>
      <p:sp>
        <p:nvSpPr>
          <p:cNvPr id="2" name="Freeform 1">
            <a:extLst>
              <a:ext uri="{FF2B5EF4-FFF2-40B4-BE49-F238E27FC236}">
                <a16:creationId xmlns:a16="http://schemas.microsoft.com/office/drawing/2014/main" id="{7B83FC6B-9FCD-D7A3-CB13-234D96458BFD}"/>
              </a:ext>
            </a:extLst>
          </p:cNvPr>
          <p:cNvSpPr/>
          <p:nvPr/>
        </p:nvSpPr>
        <p:spPr>
          <a:xfrm>
            <a:off x="-1" y="664464"/>
            <a:ext cx="820600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Crowdfunding</a:t>
            </a:r>
            <a:endParaRPr lang="en-US" dirty="0"/>
          </a:p>
        </p:txBody>
      </p:sp>
    </p:spTree>
    <p:extLst>
      <p:ext uri="{BB962C8B-B14F-4D97-AF65-F5344CB8AC3E}">
        <p14:creationId xmlns:p14="http://schemas.microsoft.com/office/powerpoint/2010/main" val="180839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323762"/>
            <a:ext cx="10162618" cy="3849918"/>
          </a:xfrm>
        </p:spPr>
        <p:txBody>
          <a:bodyPr/>
          <a:lstStyle/>
          <a:p>
            <a:r>
              <a:rPr lang="en-GB" b="1" dirty="0">
                <a:solidFill>
                  <a:srgbClr val="47B5C8"/>
                </a:solidFill>
              </a:rPr>
              <a:t>Wissen:</a:t>
            </a:r>
          </a:p>
          <a:p>
            <a:pPr marL="0" indent="0"/>
            <a:r>
              <a:rPr lang="en-GB" dirty="0"/>
              <a:t>die verschiedenen Arten der Finanzierung zu verstehen, einschließlich Darlehen, Zuschüsse, Risikokapital, Angel-Investitionen, Crowdfunding und Impact Investing.</a:t>
            </a:r>
          </a:p>
          <a:p>
            <a:pPr marL="0" indent="0"/>
            <a:r>
              <a:rPr lang="en-GB" dirty="0"/>
              <a:t>Verschaffen Sie sich einen Überblick über die spezifischen Kriterien und Fördervoraussetzungen der verschiedenen Finanzierungsquellen.</a:t>
            </a:r>
          </a:p>
          <a:p>
            <a:pPr marL="0" indent="0"/>
            <a:r>
              <a:rPr lang="en-GB" dirty="0"/>
              <a:t>Erfahren Sie mehr über die Herausforderungen im Zusammenhang mit Voreingenommenheit und Diskriminierung im Finanzierungsprozess und die Auswirkungen dieser Faktoren auf unterrepräsentierte Unternehmer</a:t>
            </a:r>
          </a:p>
        </p:txBody>
      </p:sp>
      <p:sp>
        <p:nvSpPr>
          <p:cNvPr id="2" name="Freeform 1">
            <a:extLst>
              <a:ext uri="{FF2B5EF4-FFF2-40B4-BE49-F238E27FC236}">
                <a16:creationId xmlns:a16="http://schemas.microsoft.com/office/drawing/2014/main" id="{7B83FC6B-9FCD-D7A3-CB13-234D96458BFD}"/>
              </a:ext>
            </a:extLst>
          </p:cNvPr>
          <p:cNvSpPr/>
          <p:nvPr/>
        </p:nvSpPr>
        <p:spPr>
          <a:xfrm>
            <a:off x="0" y="428490"/>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1" y="520108"/>
            <a:ext cx="9632553" cy="803654"/>
          </a:xfrm>
        </p:spPr>
        <p:txBody>
          <a:bodyPr/>
          <a:lstStyle/>
          <a:p>
            <a:r>
              <a:rPr lang="en-IE" dirty="0">
                <a:solidFill>
                  <a:schemeClr val="bg1"/>
                </a:solidFill>
              </a:rPr>
              <a:t>Lernergebnisse</a:t>
            </a:r>
            <a:endParaRPr lang="en-US" dirty="0">
              <a:solidFill>
                <a:schemeClr val="bg1"/>
              </a:solidFill>
            </a:endParaRPr>
          </a:p>
          <a:p>
            <a:endParaRPr lang="en-US" dirty="0"/>
          </a:p>
        </p:txBody>
      </p:sp>
    </p:spTree>
    <p:extLst>
      <p:ext uri="{BB962C8B-B14F-4D97-AF65-F5344CB8AC3E}">
        <p14:creationId xmlns:p14="http://schemas.microsoft.com/office/powerpoint/2010/main" val="3233629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35286" y="1570398"/>
            <a:ext cx="10301829" cy="1681170"/>
          </a:xfrm>
        </p:spPr>
        <p:txBody>
          <a:bodyPr/>
          <a:lstStyle/>
          <a:p>
            <a:pPr marL="342900" indent="-342900">
              <a:buFont typeface="Arial" panose="020B0604020202020204" pitchFamily="34" charset="0"/>
              <a:buChar char="•"/>
            </a:pPr>
            <a:r>
              <a:rPr lang="en-US" sz="2000" dirty="0">
                <a:solidFill>
                  <a:srgbClr val="1E494F"/>
                </a:solidFill>
              </a:rPr>
              <a:t>Crowdfunding kann in Form von:</a:t>
            </a:r>
          </a:p>
          <a:p>
            <a:pPr marL="342900" indent="-342900">
              <a:buFont typeface="Arial" panose="020B0604020202020204" pitchFamily="34" charset="0"/>
              <a:buChar char="•"/>
            </a:pPr>
            <a:r>
              <a:rPr lang="en-US" sz="2000" b="1" dirty="0">
                <a:solidFill>
                  <a:srgbClr val="F26B27"/>
                </a:solidFill>
              </a:rPr>
              <a:t>Wohltätigkeit </a:t>
            </a:r>
            <a:r>
              <a:rPr lang="en-US" sz="2000" dirty="0"/>
              <a:t>- </a:t>
            </a:r>
            <a:r>
              <a:rPr lang="en-US" sz="2000" dirty="0">
                <a:solidFill>
                  <a:srgbClr val="1E494F"/>
                </a:solidFill>
              </a:rPr>
              <a:t>wenn Menschen an eine Person, ein Projekt oder eine Organisation spenden, ohne dafür eine finanzielle oder materielle Gegenleistung zu erhalten</a:t>
            </a:r>
          </a:p>
          <a:p>
            <a:pPr marL="342900" indent="-342900">
              <a:buFont typeface="Arial" panose="020B0604020202020204" pitchFamily="34" charset="0"/>
              <a:buChar char="•"/>
            </a:pPr>
            <a:r>
              <a:rPr lang="en-US" sz="2000" b="1" dirty="0">
                <a:solidFill>
                  <a:srgbClr val="F26B27"/>
                </a:solidFill>
              </a:rPr>
              <a:t>Vorverkauf </a:t>
            </a:r>
            <a:r>
              <a:rPr lang="en-US" sz="2000" dirty="0"/>
              <a:t>- </a:t>
            </a:r>
            <a:r>
              <a:rPr lang="en-US" sz="2000" dirty="0">
                <a:solidFill>
                  <a:srgbClr val="1E494F"/>
                </a:solidFill>
              </a:rPr>
              <a:t>wenn Menschen für die Herstellung eines bestimmten </a:t>
            </a:r>
            <a:r>
              <a:rPr lang="en-US" sz="2000" dirty="0" err="1">
                <a:solidFill>
                  <a:srgbClr val="1E494F"/>
                </a:solidFill>
              </a:rPr>
              <a:t>Produkts</a:t>
            </a:r>
            <a:r>
              <a:rPr lang="en-US" sz="2000" dirty="0">
                <a:solidFill>
                  <a:srgbClr val="1E494F"/>
                </a:solidFill>
              </a:rPr>
              <a:t> Geld </a:t>
            </a:r>
            <a:r>
              <a:rPr lang="en-US" sz="2000" dirty="0" err="1">
                <a:solidFill>
                  <a:srgbClr val="1E494F"/>
                </a:solidFill>
              </a:rPr>
              <a:t>geben</a:t>
            </a:r>
            <a:r>
              <a:rPr lang="en-US" sz="2000" dirty="0">
                <a:solidFill>
                  <a:srgbClr val="1E494F"/>
                </a:solidFill>
              </a:rPr>
              <a:t> und das Produkt bei Veröffentlichung erhalten</a:t>
            </a:r>
          </a:p>
          <a:p>
            <a:pPr marL="342900" indent="-342900">
              <a:buFont typeface="Arial" panose="020B0604020202020204" pitchFamily="34" charset="0"/>
              <a:buChar char="•"/>
            </a:pPr>
            <a:r>
              <a:rPr lang="en-US" sz="2000" b="1" dirty="0">
                <a:solidFill>
                  <a:srgbClr val="F26B27"/>
                </a:solidFill>
              </a:rPr>
              <a:t>Peer-to-Peer-Kredite </a:t>
            </a:r>
            <a:r>
              <a:rPr lang="en-US" sz="2000" dirty="0"/>
              <a:t>- </a:t>
            </a:r>
            <a:r>
              <a:rPr lang="en-US" sz="2000" dirty="0">
                <a:solidFill>
                  <a:srgbClr val="1E494F"/>
                </a:solidFill>
              </a:rPr>
              <a:t>bei denen jeder Kreditgeber einen finanziellen Ausgleich oder eine Rendite für seine Investition erhält</a:t>
            </a:r>
          </a:p>
          <a:p>
            <a:pPr marL="342900" indent="-342900">
              <a:buFont typeface="Arial" panose="020B0604020202020204" pitchFamily="34" charset="0"/>
              <a:buChar char="•"/>
            </a:pPr>
            <a:r>
              <a:rPr lang="en-US" sz="2000" b="1" dirty="0">
                <a:solidFill>
                  <a:srgbClr val="F26B27"/>
                </a:solidFill>
              </a:rPr>
              <a:t>Beteiligungsdarlehen </a:t>
            </a:r>
            <a:r>
              <a:rPr lang="en-US" sz="2000" dirty="0"/>
              <a:t>- </a:t>
            </a:r>
            <a:r>
              <a:rPr lang="en-US" sz="2000" dirty="0">
                <a:solidFill>
                  <a:srgbClr val="1E494F"/>
                </a:solidFill>
              </a:rPr>
              <a:t>wenn Menschen Einzelpersonen oder Organisationen Geld im Austausch für Unternehmensanteile leihen</a:t>
            </a:r>
          </a:p>
          <a:p>
            <a:pPr algn="r"/>
            <a:r>
              <a:rPr lang="en-US" sz="2000" dirty="0">
                <a:solidFill>
                  <a:srgbClr val="1E494F"/>
                </a:solidFill>
              </a:rPr>
              <a:t>    Verschiedene Plattformen ermöglichen unterschiedliche Fundraising-Modelle. Das richtige Finanzierungsmodell zu finden, ist ein wichtiger Schritt für eine erfolgreiche Kampagne.</a:t>
            </a:r>
          </a:p>
        </p:txBody>
      </p:sp>
      <p:sp>
        <p:nvSpPr>
          <p:cNvPr id="2" name="Freeform 1">
            <a:extLst>
              <a:ext uri="{FF2B5EF4-FFF2-40B4-BE49-F238E27FC236}">
                <a16:creationId xmlns:a16="http://schemas.microsoft.com/office/drawing/2014/main" id="{7B83FC6B-9FCD-D7A3-CB13-234D96458BFD}"/>
              </a:ext>
            </a:extLst>
          </p:cNvPr>
          <p:cNvSpPr/>
          <p:nvPr/>
        </p:nvSpPr>
        <p:spPr>
          <a:xfrm>
            <a:off x="-1" y="664464"/>
            <a:ext cx="820600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Crowdfunding</a:t>
            </a:r>
            <a:endParaRPr lang="en-US" dirty="0"/>
          </a:p>
        </p:txBody>
      </p:sp>
    </p:spTree>
    <p:extLst>
      <p:ext uri="{BB962C8B-B14F-4D97-AF65-F5344CB8AC3E}">
        <p14:creationId xmlns:p14="http://schemas.microsoft.com/office/powerpoint/2010/main" val="1465662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35286" y="1570398"/>
            <a:ext cx="10301829" cy="1681170"/>
          </a:xfrm>
        </p:spPr>
        <p:txBody>
          <a:bodyPr/>
          <a:lstStyle/>
          <a:p>
            <a:r>
              <a:rPr lang="en-GB" sz="2000" dirty="0">
                <a:solidFill>
                  <a:srgbClr val="1E494F"/>
                </a:solidFill>
              </a:rPr>
              <a:t>Die verschiedenen Plattformen erheben je nach dem von Ihnen gewählten Modell unterschiedliche Gebühren. </a:t>
            </a:r>
          </a:p>
          <a:p>
            <a:pPr marL="342900" indent="-342900">
              <a:buFont typeface="Arial" panose="020B0604020202020204" pitchFamily="34" charset="0"/>
              <a:buChar char="•"/>
            </a:pPr>
            <a:r>
              <a:rPr lang="en-GB" sz="2000" b="1" dirty="0">
                <a:solidFill>
                  <a:srgbClr val="F26B27"/>
                </a:solidFill>
              </a:rPr>
              <a:t>Plattform-Hosting-Gebühr: </a:t>
            </a:r>
            <a:r>
              <a:rPr lang="en-GB" sz="2000" dirty="0">
                <a:solidFill>
                  <a:srgbClr val="1E494F"/>
                </a:solidFill>
              </a:rPr>
              <a:t>Einige Plattformen, wenn auch nicht alle, erheben eine anfängliche Gebühr nur für das Hosting Ihrer Kampagne. Top-Tipp: Erkundigen Sie sich vor dem Start der Kampagne bei der Plattform, welche Kosten auf sie zukommen.</a:t>
            </a:r>
          </a:p>
          <a:p>
            <a:pPr marL="342900" indent="-342900">
              <a:buFont typeface="Arial" panose="020B0604020202020204" pitchFamily="34" charset="0"/>
              <a:buChar char="•"/>
            </a:pPr>
            <a:r>
              <a:rPr lang="en-GB" sz="2000" b="1" dirty="0">
                <a:solidFill>
                  <a:srgbClr val="F26B27"/>
                </a:solidFill>
              </a:rPr>
              <a:t>Erfolgsgebühr: </a:t>
            </a:r>
            <a:r>
              <a:rPr lang="en-GB" sz="2000" dirty="0">
                <a:solidFill>
                  <a:srgbClr val="1E494F"/>
                </a:solidFill>
              </a:rPr>
              <a:t>Die meisten Crowdfunding-Plattformen erheben einen Prozentsatz des gesammelten Betrags. Der Prozentsatz variiert von Plattform zu Plattform und liegt </a:t>
            </a:r>
            <a:r>
              <a:rPr lang="en-GB" sz="2000" dirty="0" err="1">
                <a:solidFill>
                  <a:srgbClr val="1E494F"/>
                </a:solidFill>
              </a:rPr>
              <a:t>zwischen</a:t>
            </a:r>
            <a:r>
              <a:rPr lang="en-GB" sz="2000" dirty="0">
                <a:solidFill>
                  <a:srgbClr val="1E494F"/>
                </a:solidFill>
              </a:rPr>
              <a:t> 3% und 12 % des </a:t>
            </a:r>
            <a:r>
              <a:rPr lang="en-GB" sz="2000" dirty="0" err="1">
                <a:solidFill>
                  <a:srgbClr val="1E494F"/>
                </a:solidFill>
              </a:rPr>
              <a:t>eingesammelten</a:t>
            </a:r>
            <a:r>
              <a:rPr lang="en-GB" sz="2000" dirty="0">
                <a:solidFill>
                  <a:srgbClr val="1E494F"/>
                </a:solidFill>
              </a:rPr>
              <a:t> Betrags.</a:t>
            </a:r>
          </a:p>
          <a:p>
            <a:pPr marL="342900" indent="-342900">
              <a:buFont typeface="Arial" panose="020B0604020202020204" pitchFamily="34" charset="0"/>
              <a:buChar char="•"/>
            </a:pPr>
            <a:r>
              <a:rPr lang="en-GB" sz="2000" b="1" dirty="0">
                <a:solidFill>
                  <a:srgbClr val="F26B27"/>
                </a:solidFill>
              </a:rPr>
              <a:t>Gebühren für die Zahlungsabwicklung: </a:t>
            </a:r>
            <a:r>
              <a:rPr lang="en-GB" sz="2000" dirty="0">
                <a:solidFill>
                  <a:srgbClr val="1E494F"/>
                </a:solidFill>
              </a:rPr>
              <a:t>Achten Sie auch auf eine Servicegebühr für jede Transaktion. In der Regel beträgt diese Gebühr im Durchschnitt 3 %. Bei einer Spende/Investition von 100 € kommen beispielsweise nur 97 € bei der Kampagne an. </a:t>
            </a:r>
          </a:p>
          <a:p>
            <a:pPr marL="342900" indent="-342900">
              <a:buFont typeface="Arial" panose="020B0604020202020204" pitchFamily="34" charset="0"/>
              <a:buChar char="•"/>
            </a:pPr>
            <a:endParaRPr lang="en-US" sz="2000" dirty="0">
              <a:solidFill>
                <a:srgbClr val="1E494F"/>
              </a:solidFill>
            </a:endParaRPr>
          </a:p>
        </p:txBody>
      </p:sp>
      <p:sp>
        <p:nvSpPr>
          <p:cNvPr id="2" name="Freeform 1">
            <a:extLst>
              <a:ext uri="{FF2B5EF4-FFF2-40B4-BE49-F238E27FC236}">
                <a16:creationId xmlns:a16="http://schemas.microsoft.com/office/drawing/2014/main" id="{7B83FC6B-9FCD-D7A3-CB13-234D96458BFD}"/>
              </a:ext>
            </a:extLst>
          </p:cNvPr>
          <p:cNvSpPr/>
          <p:nvPr/>
        </p:nvSpPr>
        <p:spPr>
          <a:xfrm>
            <a:off x="-1" y="664464"/>
            <a:ext cx="820600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Crowdfunding</a:t>
            </a:r>
            <a:endParaRPr lang="en-US" dirty="0"/>
          </a:p>
        </p:txBody>
      </p:sp>
    </p:spTree>
    <p:extLst>
      <p:ext uri="{BB962C8B-B14F-4D97-AF65-F5344CB8AC3E}">
        <p14:creationId xmlns:p14="http://schemas.microsoft.com/office/powerpoint/2010/main" val="1270811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F410E7-A964-D044-9D34-2B240160C103}"/>
              </a:ext>
            </a:extLst>
          </p:cNvPr>
          <p:cNvSpPr>
            <a:spLocks noGrp="1"/>
          </p:cNvSpPr>
          <p:nvPr>
            <p:ph type="body" sz="quarter" idx="18"/>
          </p:nvPr>
        </p:nvSpPr>
        <p:spPr>
          <a:xfrm>
            <a:off x="1095914" y="690388"/>
            <a:ext cx="5561437" cy="3025975"/>
          </a:xfrm>
        </p:spPr>
        <p:txBody>
          <a:bodyPr/>
          <a:lstStyle/>
          <a:p>
            <a:pPr marL="0" indent="0"/>
            <a:r>
              <a:rPr lang="en-IE" sz="2000" dirty="0" err="1"/>
              <a:t>AmaElla </a:t>
            </a:r>
            <a:r>
              <a:rPr lang="en-IE" sz="2000" dirty="0"/>
              <a:t>entwirft und produziert wunderschöne Dessous aus weicher Bio-Baumwolle (GOTS-zertifiziert) - besser für die Umwelt, besser für die Bauern und besser für die Haut. Alle Produkte werden unter ethischen Gesichtspunkten von Frauen für Frauen hergestellt.  </a:t>
            </a:r>
            <a:endParaRPr lang="en-IE" sz="2000" b="1" dirty="0"/>
          </a:p>
          <a:p>
            <a:pPr marL="342900" indent="-342900">
              <a:buFont typeface="Arial" panose="020B0604020202020204" pitchFamily="34" charset="0"/>
              <a:buChar char="•"/>
            </a:pPr>
            <a:r>
              <a:rPr lang="en-IE" sz="2000" b="1" dirty="0"/>
              <a:t>14.422 € gesammelt und damit ihr Ziel von 11.100 € übertroffen </a:t>
            </a:r>
          </a:p>
          <a:p>
            <a:pPr marL="342900" indent="-342900">
              <a:buFont typeface="Arial" panose="020B0604020202020204" pitchFamily="34" charset="0"/>
              <a:buChar char="•"/>
            </a:pPr>
            <a:r>
              <a:rPr lang="en-IE" sz="2000" b="1" dirty="0"/>
              <a:t>Kleine </a:t>
            </a:r>
            <a:r>
              <a:rPr lang="en-IE" sz="2000" b="1" dirty="0" err="1"/>
              <a:t>Investitionen</a:t>
            </a:r>
            <a:r>
              <a:rPr lang="en-IE" sz="2000" b="1" dirty="0"/>
              <a:t> von 156 Geldgebern (und potenziellen Kunden). </a:t>
            </a:r>
          </a:p>
          <a:p>
            <a:r>
              <a:rPr lang="en-IE" sz="2000" b="1" dirty="0" err="1">
                <a:solidFill>
                  <a:schemeClr val="bg1"/>
                </a:solidFill>
                <a:highlight>
                  <a:srgbClr val="C54A9A"/>
                </a:highlight>
              </a:rPr>
              <a:t>Lesempfehlung</a:t>
            </a:r>
            <a:r>
              <a:rPr lang="en-IE" sz="2000" b="1" dirty="0">
                <a:solidFill>
                  <a:schemeClr val="bg1"/>
                </a:solidFill>
                <a:highlight>
                  <a:srgbClr val="C54A9A"/>
                </a:highlight>
              </a:rPr>
              <a:t> </a:t>
            </a:r>
            <a:r>
              <a:rPr lang="en-IE" sz="2000" dirty="0" err="1">
                <a:hlinkClick r:id="rId2">
                  <a:extLst>
                    <a:ext uri="{A12FA001-AC4F-418D-AE19-62706E023703}">
                      <ahyp:hlinkClr xmlns:ahyp="http://schemas.microsoft.com/office/drawing/2018/hyperlinkcolor" val="tx"/>
                    </a:ext>
                  </a:extLst>
                </a:hlinkClick>
              </a:rPr>
              <a:t>AmaElla</a:t>
            </a:r>
            <a:r>
              <a:rPr lang="en-IE" sz="2000" dirty="0">
                <a:hlinkClick r:id="rId2">
                  <a:extLst>
                    <a:ext uri="{A12FA001-AC4F-418D-AE19-62706E023703}">
                      <ahyp:hlinkClr xmlns:ahyp="http://schemas.microsoft.com/office/drawing/2018/hyperlinkcolor" val="tx"/>
                    </a:ext>
                  </a:extLst>
                </a:hlinkClick>
              </a:rPr>
              <a:t> Nachhaltige und ethische Dessous - </a:t>
            </a:r>
            <a:r>
              <a:rPr lang="en-IE" sz="2000" dirty="0" err="1">
                <a:hlinkClick r:id="rId2">
                  <a:extLst>
                    <a:ext uri="{A12FA001-AC4F-418D-AE19-62706E023703}">
                      <ahyp:hlinkClr xmlns:ahyp="http://schemas.microsoft.com/office/drawing/2018/hyperlinkcolor" val="tx"/>
                    </a:ext>
                  </a:extLst>
                </a:hlinkClick>
              </a:rPr>
              <a:t>UpEffect</a:t>
            </a:r>
            <a:r>
              <a:rPr lang="en-IE" sz="2000" dirty="0">
                <a:hlinkClick r:id="rId2">
                  <a:extLst>
                    <a:ext uri="{A12FA001-AC4F-418D-AE19-62706E023703}">
                      <ahyp:hlinkClr xmlns:ahyp="http://schemas.microsoft.com/office/drawing/2018/hyperlinkcolor" val="tx"/>
                    </a:ext>
                  </a:extLst>
                </a:hlinkClick>
              </a:rPr>
              <a:t> | Social Enterprise Crowdfunding (theupeffect.com)</a:t>
            </a:r>
            <a:endParaRPr lang="en-IE" sz="2000" b="1" dirty="0"/>
          </a:p>
          <a:p>
            <a:endParaRPr lang="en-US" sz="2000" dirty="0"/>
          </a:p>
        </p:txBody>
      </p:sp>
      <p:pic>
        <p:nvPicPr>
          <p:cNvPr id="10" name="Picture 9">
            <a:extLst>
              <a:ext uri="{FF2B5EF4-FFF2-40B4-BE49-F238E27FC236}">
                <a16:creationId xmlns:a16="http://schemas.microsoft.com/office/drawing/2014/main" id="{3AFFCE50-FBB1-7ACE-B0B9-4456A5AC20EF}"/>
              </a:ext>
            </a:extLst>
          </p:cNvPr>
          <p:cNvPicPr>
            <a:picLocks noChangeAspect="1"/>
          </p:cNvPicPr>
          <p:nvPr/>
        </p:nvPicPr>
        <p:blipFill>
          <a:blip r:embed="rId3" cstate="screen">
            <a:alphaModFix amt="24000"/>
            <a:extLst>
              <a:ext uri="{28A0092B-C50C-407E-A947-70E740481C1C}">
                <a14:useLocalDpi xmlns:a14="http://schemas.microsoft.com/office/drawing/2010/main"/>
              </a:ext>
            </a:extLst>
          </a:blip>
          <a:stretch>
            <a:fillRect/>
          </a:stretch>
        </p:blipFill>
        <p:spPr>
          <a:xfrm>
            <a:off x="9368631" y="749300"/>
            <a:ext cx="6368247" cy="6368247"/>
          </a:xfrm>
          <a:prstGeom prst="rect">
            <a:avLst/>
          </a:prstGeom>
          <a:ln>
            <a:noFill/>
          </a:ln>
        </p:spPr>
      </p:pic>
      <p:sp>
        <p:nvSpPr>
          <p:cNvPr id="8" name="Freeform 1">
            <a:extLst>
              <a:ext uri="{FF2B5EF4-FFF2-40B4-BE49-F238E27FC236}">
                <a16:creationId xmlns:a16="http://schemas.microsoft.com/office/drawing/2014/main" id="{3F081880-E161-84F3-2FC0-F9419700C195}"/>
              </a:ext>
            </a:extLst>
          </p:cNvPr>
          <p:cNvSpPr/>
          <p:nvPr/>
        </p:nvSpPr>
        <p:spPr>
          <a:xfrm>
            <a:off x="6465955" y="291510"/>
            <a:ext cx="5740721" cy="1090586"/>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E0A1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11" name="Text Placeholder 3">
            <a:extLst>
              <a:ext uri="{FF2B5EF4-FFF2-40B4-BE49-F238E27FC236}">
                <a16:creationId xmlns:a16="http://schemas.microsoft.com/office/drawing/2014/main" id="{E63C2323-B3E4-0D90-665D-9DD7F0A2F3D8}"/>
              </a:ext>
            </a:extLst>
          </p:cNvPr>
          <p:cNvSpPr>
            <a:spLocks noGrp="1"/>
          </p:cNvSpPr>
          <p:nvPr>
            <p:ph type="body" sz="quarter" idx="16"/>
          </p:nvPr>
        </p:nvSpPr>
        <p:spPr>
          <a:xfrm>
            <a:off x="6545263" y="361564"/>
            <a:ext cx="5661413" cy="1408681"/>
          </a:xfrm>
        </p:spPr>
        <p:txBody>
          <a:bodyPr/>
          <a:lstStyle/>
          <a:p>
            <a:r>
              <a:rPr lang="en-US" sz="3500" dirty="0">
                <a:solidFill>
                  <a:schemeClr val="bg1"/>
                </a:solidFill>
              </a:rPr>
              <a:t>Beispiele für Crowdfunding-Kampagnen</a:t>
            </a:r>
            <a:endParaRPr lang="en-US" dirty="0"/>
          </a:p>
          <a:p>
            <a:endParaRPr lang="en-US" dirty="0"/>
          </a:p>
        </p:txBody>
      </p:sp>
      <p:pic>
        <p:nvPicPr>
          <p:cNvPr id="2" name="Picture Placeholder 6">
            <a:hlinkClick r:id="rId2"/>
            <a:extLst>
              <a:ext uri="{FF2B5EF4-FFF2-40B4-BE49-F238E27FC236}">
                <a16:creationId xmlns:a16="http://schemas.microsoft.com/office/drawing/2014/main" id="{AAD4528D-FDDC-513F-7AED-533C54CFD0A9}"/>
              </a:ext>
            </a:extLst>
          </p:cNvPr>
          <p:cNvPicPr>
            <a:picLocks noGrp="1" noChangeAspect="1"/>
          </p:cNvPicPr>
          <p:nvPr>
            <p:ph type="pic" sz="quarter" idx="42"/>
          </p:nvPr>
        </p:nvPicPr>
        <p:blipFill>
          <a:blip r:embed="rId4">
            <a:extLst>
              <a:ext uri="{28A0092B-C50C-407E-A947-70E740481C1C}">
                <a14:useLocalDpi xmlns:a14="http://schemas.microsoft.com/office/drawing/2010/main" val="0"/>
              </a:ext>
            </a:extLst>
          </a:blip>
          <a:srcRect l="21758" r="21758"/>
          <a:stretch>
            <a:fillRect/>
          </a:stretch>
        </p:blipFill>
        <p:spPr>
          <a:xfrm>
            <a:off x="6545263" y="1452563"/>
            <a:ext cx="5646737" cy="4656137"/>
          </a:xfrm>
          <a:prstGeom prst="rect">
            <a:avLst/>
          </a:prstGeom>
        </p:spPr>
      </p:pic>
    </p:spTree>
    <p:extLst>
      <p:ext uri="{BB962C8B-B14F-4D97-AF65-F5344CB8AC3E}">
        <p14:creationId xmlns:p14="http://schemas.microsoft.com/office/powerpoint/2010/main" val="1963509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8758" y="2727816"/>
            <a:ext cx="6010480" cy="3066422"/>
          </a:xfrm>
        </p:spPr>
        <p:txBody>
          <a:bodyPr/>
          <a:lstStyle/>
          <a:p>
            <a:r>
              <a:rPr lang="en-GB" dirty="0"/>
              <a:t>Navigieren durch die Kriterien für die Finanzierung</a:t>
            </a:r>
            <a:endParaRPr lang="en-US" dirty="0"/>
          </a:p>
          <a:p>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315668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70206" y="1231830"/>
            <a:ext cx="10278708" cy="3849918"/>
          </a:xfrm>
        </p:spPr>
        <p:txBody>
          <a:bodyPr/>
          <a:lstStyle/>
          <a:p>
            <a:pPr marL="0" indent="0"/>
            <a:r>
              <a:rPr lang="en-GB" sz="2000" dirty="0"/>
              <a:t>Ein umfassendes Verständnis der Kriterien der verschiedenen Finanzierungsbereiche kann Ihre Chancen auf eine erfolgreiche Finanzierung aus verschiedenen Quellen erheblich verbessern. Um sich in diesen Kriterien zurechtzufinden, sollten Sie sich...</a:t>
            </a:r>
          </a:p>
          <a:p>
            <a:pPr marL="0" indent="0"/>
            <a:endParaRPr lang="en-GB" sz="2000" dirty="0"/>
          </a:p>
          <a:p>
            <a:pPr marL="0" indent="0"/>
            <a:endParaRPr lang="en-GB" sz="2000" dirty="0"/>
          </a:p>
          <a:p>
            <a:pPr marL="0" indent="0"/>
            <a:endParaRPr lang="en-GB" sz="2000" dirty="0"/>
          </a:p>
          <a:p>
            <a:endParaRPr lang="en-US" sz="2000" dirty="0"/>
          </a:p>
        </p:txBody>
      </p:sp>
      <p:sp>
        <p:nvSpPr>
          <p:cNvPr id="2" name="Freeform 1">
            <a:extLst>
              <a:ext uri="{FF2B5EF4-FFF2-40B4-BE49-F238E27FC236}">
                <a16:creationId xmlns:a16="http://schemas.microsoft.com/office/drawing/2014/main" id="{7B83FC6B-9FCD-D7A3-CB13-234D96458BFD}"/>
              </a:ext>
            </a:extLst>
          </p:cNvPr>
          <p:cNvSpPr/>
          <p:nvPr/>
        </p:nvSpPr>
        <p:spPr>
          <a:xfrm>
            <a:off x="-19011" y="419100"/>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E0A1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02835" y="633202"/>
            <a:ext cx="9632553" cy="803654"/>
          </a:xfrm>
        </p:spPr>
        <p:txBody>
          <a:bodyPr/>
          <a:lstStyle/>
          <a:p>
            <a:r>
              <a:rPr lang="en-US" dirty="0">
                <a:solidFill>
                  <a:schemeClr val="bg1"/>
                </a:solidFill>
              </a:rPr>
              <a:t>Wissen ist Macht</a:t>
            </a:r>
          </a:p>
        </p:txBody>
      </p:sp>
      <p:graphicFrame>
        <p:nvGraphicFramePr>
          <p:cNvPr id="3" name="Table 2">
            <a:extLst>
              <a:ext uri="{FF2B5EF4-FFF2-40B4-BE49-F238E27FC236}">
                <a16:creationId xmlns:a16="http://schemas.microsoft.com/office/drawing/2014/main" id="{FA9145A6-7CD8-426F-C4E9-A3CFDCD053E1}"/>
              </a:ext>
            </a:extLst>
          </p:cNvPr>
          <p:cNvGraphicFramePr>
            <a:graphicFrameLocks noGrp="1"/>
          </p:cNvGraphicFramePr>
          <p:nvPr>
            <p:extLst>
              <p:ext uri="{D42A27DB-BD31-4B8C-83A1-F6EECF244321}">
                <p14:modId xmlns:p14="http://schemas.microsoft.com/office/powerpoint/2010/main" val="1452096514"/>
              </p:ext>
            </p:extLst>
          </p:nvPr>
        </p:nvGraphicFramePr>
        <p:xfrm>
          <a:off x="909376" y="2352767"/>
          <a:ext cx="9939538" cy="3383280"/>
        </p:xfrm>
        <a:graphic>
          <a:graphicData uri="http://schemas.openxmlformats.org/drawingml/2006/table">
            <a:tbl>
              <a:tblPr firstRow="1" bandRow="1">
                <a:tableStyleId>{5C22544A-7EE6-4342-B048-85BDC9FD1C3A}</a:tableStyleId>
              </a:tblPr>
              <a:tblGrid>
                <a:gridCol w="1904528">
                  <a:extLst>
                    <a:ext uri="{9D8B030D-6E8A-4147-A177-3AD203B41FA5}">
                      <a16:colId xmlns:a16="http://schemas.microsoft.com/office/drawing/2014/main" val="2876781837"/>
                    </a:ext>
                  </a:extLst>
                </a:gridCol>
                <a:gridCol w="8035010">
                  <a:extLst>
                    <a:ext uri="{9D8B030D-6E8A-4147-A177-3AD203B41FA5}">
                      <a16:colId xmlns:a16="http://schemas.microsoft.com/office/drawing/2014/main" val="39374299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RECHERCHIEREN SIE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Verstehen der Anforderungen des Kreditgebers oder Investors.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86D6E"/>
                          </a:solidFill>
                        </a:rPr>
                        <a:t>RECHERCHIEREN SIE</a:t>
                      </a:r>
                    </a:p>
                  </a:txBody>
                  <a:tcPr/>
                </a:tc>
                <a:tc>
                  <a:txBody>
                    <a:bodyPr/>
                    <a:lstStyle/>
                    <a:p>
                      <a:pPr>
                        <a:buFont typeface="Arial" panose="020B0604020202020204" pitchFamily="34" charset="0"/>
                        <a:buNone/>
                      </a:pPr>
                      <a:r>
                        <a:rPr lang="en-GB" sz="1800" b="0" dirty="0">
                          <a:solidFill>
                            <a:srgbClr val="595959"/>
                          </a:solidFill>
                        </a:rPr>
                        <a:t>Jede Finanzierungsquelle hat ihre eigenen Kriterien, zu denen mindestens die Unternehmensphase, die Branche, das Wachstumspotenzial, die Rentabilität und der Hintergrund des Teams gehören.  Risikokapitalgeber können sich beispielsweise stark auf ein hohes Wachstumspotenzial und skalierbare Geschäftsmodelle konzentrieren, während Banken der Kreditwürdigkeit und soliden Finanzprognosen Vorrang einräumen.</a:t>
                      </a:r>
                    </a:p>
                    <a:p>
                      <a:pPr>
                        <a:buFont typeface="Arial" panose="020B0604020202020204" pitchFamily="34" charset="0"/>
                        <a:buNone/>
                      </a:pPr>
                      <a:endParaRPr lang="en-GB" sz="1800" b="0" dirty="0">
                        <a:solidFill>
                          <a:srgbClr val="595959"/>
                        </a:solidFill>
                      </a:endParaRPr>
                    </a:p>
                    <a:p>
                      <a:pPr>
                        <a:buFont typeface="Arial" panose="020B0604020202020204" pitchFamily="34" charset="0"/>
                        <a:buNone/>
                      </a:pPr>
                      <a:r>
                        <a:rPr lang="en-GB" sz="1800" b="0" dirty="0">
                          <a:solidFill>
                            <a:srgbClr val="595959"/>
                          </a:solidFill>
                        </a:rPr>
                        <a:t>Bereiten Sie sich darauf vor, umfassende Unterlagen einzureichen, darunter einen detaillierten Geschäftsplan, Jahresabschlüsse, eine Marktanalyse einschließlich Konzeptnachweis und Prognosen. Diese Daten werden benötigt, um Ihren Antrag zu untermauern und das Potenzial Ihres Unternehmens und Ihr Marktverständnis zu belegen.</a:t>
                      </a:r>
                    </a:p>
                  </a:txBody>
                  <a:tcPr>
                    <a:noFill/>
                  </a:tcPr>
                </a:tc>
                <a:extLst>
                  <a:ext uri="{0D108BD9-81ED-4DB2-BD59-A6C34878D82A}">
                    <a16:rowId xmlns:a16="http://schemas.microsoft.com/office/drawing/2014/main" val="779417398"/>
                  </a:ext>
                </a:extLst>
              </a:tr>
            </a:tbl>
          </a:graphicData>
        </a:graphic>
      </p:graphicFrame>
    </p:spTree>
    <p:extLst>
      <p:ext uri="{BB962C8B-B14F-4D97-AF65-F5344CB8AC3E}">
        <p14:creationId xmlns:p14="http://schemas.microsoft.com/office/powerpoint/2010/main" val="1146846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70206" y="1231830"/>
            <a:ext cx="10278708" cy="3849918"/>
          </a:xfrm>
        </p:spPr>
        <p:txBody>
          <a:bodyPr/>
          <a:lstStyle/>
          <a:p>
            <a:pPr marL="0" indent="0"/>
            <a:endParaRPr lang="en-GB" dirty="0"/>
          </a:p>
          <a:p>
            <a:pPr marL="0" indent="0"/>
            <a:endParaRPr lang="en-GB" dirty="0"/>
          </a:p>
          <a:p>
            <a:pPr marL="0" indent="0"/>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02835" y="633202"/>
            <a:ext cx="9632553" cy="803654"/>
          </a:xfrm>
        </p:spPr>
        <p:txBody>
          <a:bodyPr/>
          <a:lstStyle/>
          <a:p>
            <a:r>
              <a:rPr lang="en-US" dirty="0">
                <a:solidFill>
                  <a:schemeClr val="bg1"/>
                </a:solidFill>
              </a:rPr>
              <a:t>Wissen ist Macht</a:t>
            </a:r>
          </a:p>
        </p:txBody>
      </p:sp>
      <p:graphicFrame>
        <p:nvGraphicFramePr>
          <p:cNvPr id="3" name="Table 2">
            <a:extLst>
              <a:ext uri="{FF2B5EF4-FFF2-40B4-BE49-F238E27FC236}">
                <a16:creationId xmlns:a16="http://schemas.microsoft.com/office/drawing/2014/main" id="{FA9145A6-7CD8-426F-C4E9-A3CFDCD053E1}"/>
              </a:ext>
            </a:extLst>
          </p:cNvPr>
          <p:cNvGraphicFramePr>
            <a:graphicFrameLocks noGrp="1"/>
          </p:cNvGraphicFramePr>
          <p:nvPr>
            <p:extLst>
              <p:ext uri="{D42A27DB-BD31-4B8C-83A1-F6EECF244321}">
                <p14:modId xmlns:p14="http://schemas.microsoft.com/office/powerpoint/2010/main" val="1595712738"/>
              </p:ext>
            </p:extLst>
          </p:nvPr>
        </p:nvGraphicFramePr>
        <p:xfrm>
          <a:off x="895881" y="550749"/>
          <a:ext cx="10061928" cy="3992880"/>
        </p:xfrm>
        <a:graphic>
          <a:graphicData uri="http://schemas.openxmlformats.org/drawingml/2006/table">
            <a:tbl>
              <a:tblPr firstRow="1" bandRow="1">
                <a:tableStyleId>{5C22544A-7EE6-4342-B048-85BDC9FD1C3A}</a:tableStyleId>
              </a:tblPr>
              <a:tblGrid>
                <a:gridCol w="1927979">
                  <a:extLst>
                    <a:ext uri="{9D8B030D-6E8A-4147-A177-3AD203B41FA5}">
                      <a16:colId xmlns:a16="http://schemas.microsoft.com/office/drawing/2014/main" val="2876781837"/>
                    </a:ext>
                  </a:extLst>
                </a:gridCol>
                <a:gridCol w="8133949">
                  <a:extLst>
                    <a:ext uri="{9D8B030D-6E8A-4147-A177-3AD203B41FA5}">
                      <a16:colId xmlns:a16="http://schemas.microsoft.com/office/drawing/2014/main" val="39374299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Spezifische Anforderungen für verschiedene Finanzierungsarten:</a:t>
                      </a:r>
                      <a:endParaRPr lang="en-GB" sz="1600" dirty="0">
                        <a:solidFill>
                          <a:srgbClr val="086D6E"/>
                        </a:solidFill>
                      </a:endParaRPr>
                    </a:p>
                  </a:txBody>
                  <a:tcPr>
                    <a:solidFill>
                      <a:srgbClr val="FDBD22"/>
                    </a:solidFill>
                  </a:tcPr>
                </a:tc>
                <a:tc>
                  <a:txBody>
                    <a:bodyPr/>
                    <a:lstStyle/>
                    <a:p>
                      <a:pPr>
                        <a:buFont typeface="Arial" panose="020B0604020202020204" pitchFamily="34" charset="0"/>
                        <a:buNone/>
                      </a:pPr>
                      <a:r>
                        <a:rPr lang="en-GB" sz="1600" b="1" dirty="0">
                          <a:solidFill>
                            <a:srgbClr val="47B5C8"/>
                          </a:solidFill>
                        </a:rPr>
                        <a:t>Darlehen</a:t>
                      </a:r>
                      <a:r>
                        <a:rPr lang="en-GB" sz="1600" dirty="0">
                          <a:solidFill>
                            <a:srgbClr val="47B5C8"/>
                          </a:solidFill>
                        </a:rPr>
                        <a:t>: </a:t>
                      </a:r>
                      <a:r>
                        <a:rPr lang="en-GB" sz="1600" b="0" dirty="0">
                          <a:solidFill>
                            <a:srgbClr val="595959"/>
                          </a:solidFill>
                        </a:rPr>
                        <a:t>Banken und andere Kreditinstitute verlangen in der Regel detaillierte Informationen über die finanzielle Entwicklung Ihres Unternehmens, Kreditauskünfte, Sicherheiten (falls zutreffend) und einen soliden Rückzahlungsplan.</a:t>
                      </a:r>
                    </a:p>
                    <a:p>
                      <a:pPr>
                        <a:buFont typeface="Arial" panose="020B0604020202020204" pitchFamily="34" charset="0"/>
                        <a:buNone/>
                      </a:pPr>
                      <a:r>
                        <a:rPr lang="en-GB" sz="1600" b="1" dirty="0">
                          <a:solidFill>
                            <a:srgbClr val="47B5C8"/>
                          </a:solidFill>
                        </a:rPr>
                        <a:t>Zuschüsse</a:t>
                      </a:r>
                      <a:r>
                        <a:rPr lang="en-GB" sz="1600" dirty="0">
                          <a:solidFill>
                            <a:srgbClr val="47B5C8"/>
                          </a:solidFill>
                        </a:rPr>
                        <a:t>: </a:t>
                      </a:r>
                      <a:r>
                        <a:rPr lang="en-GB" sz="1600" b="0" dirty="0">
                          <a:solidFill>
                            <a:srgbClr val="595959"/>
                          </a:solidFill>
                        </a:rPr>
                        <a:t>Zuschussgeber verlangen in der Regel einen detaillierten Vorschlag, in dem die Verwendung der Mittel, die erwarteten Ergebnisse und der Beitrag des Projekts zu den Zielen des Zuschussgebers dargelegt werden, wobei der Schwerpunkt häufig auf Innovation, Auswirkungen auf die Gemeinschaft oder Forschung liegt.</a:t>
                      </a:r>
                    </a:p>
                    <a:p>
                      <a:pPr>
                        <a:buFont typeface="Arial" panose="020B0604020202020204" pitchFamily="34" charset="0"/>
                        <a:buNone/>
                      </a:pPr>
                      <a:r>
                        <a:rPr lang="en-GB" sz="1600" b="1" dirty="0">
                          <a:solidFill>
                            <a:srgbClr val="47B5C8"/>
                          </a:solidFill>
                        </a:rPr>
                        <a:t>Risikokapital- und Angel-Investoren</a:t>
                      </a:r>
                      <a:r>
                        <a:rPr lang="en-GB" sz="1600" dirty="0">
                          <a:solidFill>
                            <a:srgbClr val="47B5C8"/>
                          </a:solidFill>
                        </a:rPr>
                        <a:t>: </a:t>
                      </a:r>
                      <a:r>
                        <a:rPr lang="en-GB" sz="1600" b="0" dirty="0">
                          <a:solidFill>
                            <a:srgbClr val="595959"/>
                          </a:solidFill>
                        </a:rPr>
                        <a:t>Diese Investoren wollen als Gegenleistung für ihre Investition eine Kapitalbeteiligung und sind an der Skalierbarkeit Ihres Geschäftsmodells, den Fähigkeiten Ihres Teams und der Ausstiegsstrategie interessiert.</a:t>
                      </a:r>
                    </a:p>
                    <a:p>
                      <a:pPr>
                        <a:buFont typeface="Arial" panose="020B0604020202020204" pitchFamily="34" charset="0"/>
                        <a:buNone/>
                      </a:pPr>
                      <a:r>
                        <a:rPr lang="en-GB" sz="1600" b="1" dirty="0">
                          <a:solidFill>
                            <a:srgbClr val="47B5C8"/>
                          </a:solidFill>
                        </a:rPr>
                        <a:t>Crowdfunding</a:t>
                      </a:r>
                      <a:r>
                        <a:rPr lang="en-GB" sz="1600" dirty="0">
                          <a:solidFill>
                            <a:srgbClr val="47B5C8"/>
                          </a:solidFill>
                        </a:rPr>
                        <a:t>: </a:t>
                      </a:r>
                      <a:r>
                        <a:rPr lang="en-GB" sz="1600" b="0" dirty="0">
                          <a:solidFill>
                            <a:srgbClr val="595959"/>
                          </a:solidFill>
                        </a:rPr>
                        <a:t>Hier geht es darum, eine große Gruppe von Menschen für die Finanzierung Ihres Projekts zu gewinnen. Der Erfolg hängt oft von Ihrer Fähigkeit ab, Ihre Idee überzeugend zu vermarkten und Belohnungen anzubieten, die bei den potenziellen Geldgebern Anklang finden.</a:t>
                      </a:r>
                    </a:p>
                    <a:p>
                      <a:pPr>
                        <a:buFont typeface="Arial" panose="020B0604020202020204" pitchFamily="34" charset="0"/>
                        <a:buNone/>
                      </a:pPr>
                      <a:r>
                        <a:rPr lang="en-GB" sz="1600" b="1" dirty="0">
                          <a:solidFill>
                            <a:srgbClr val="47B5C8"/>
                          </a:solidFill>
                        </a:rPr>
                        <a:t>Impact Investing</a:t>
                      </a:r>
                      <a:r>
                        <a:rPr lang="en-GB" sz="1600" dirty="0">
                          <a:solidFill>
                            <a:srgbClr val="47B5C8"/>
                          </a:solidFill>
                        </a:rPr>
                        <a:t>: </a:t>
                      </a:r>
                      <a:r>
                        <a:rPr lang="en-GB" sz="1600" b="0" dirty="0">
                          <a:solidFill>
                            <a:srgbClr val="595959"/>
                          </a:solidFill>
                        </a:rPr>
                        <a:t>Investoren, die neben finanziellen Gewinnen auch soziale oder ökologische Renditen anstreben, werden sich dafür interessieren, wie Ihr Unternehmen diese Themen effektiv angeht und die Auswirkungen misst.</a:t>
                      </a:r>
                    </a:p>
                  </a:txBody>
                  <a:tcPr>
                    <a:noFill/>
                  </a:tcPr>
                </a:tc>
                <a:extLst>
                  <a:ext uri="{0D108BD9-81ED-4DB2-BD59-A6C34878D82A}">
                    <a16:rowId xmlns:a16="http://schemas.microsoft.com/office/drawing/2014/main" val="779417398"/>
                  </a:ext>
                </a:extLst>
              </a:tr>
            </a:tbl>
          </a:graphicData>
        </a:graphic>
      </p:graphicFrame>
    </p:spTree>
    <p:extLst>
      <p:ext uri="{BB962C8B-B14F-4D97-AF65-F5344CB8AC3E}">
        <p14:creationId xmlns:p14="http://schemas.microsoft.com/office/powerpoint/2010/main" val="3582585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70206" y="1231830"/>
            <a:ext cx="10278708" cy="3849918"/>
          </a:xfrm>
        </p:spPr>
        <p:txBody>
          <a:bodyPr/>
          <a:lstStyle/>
          <a:p>
            <a:pPr marL="0" indent="0"/>
            <a:endParaRPr lang="en-GB" dirty="0"/>
          </a:p>
          <a:p>
            <a:pPr marL="0" indent="0"/>
            <a:endParaRPr lang="en-GB" dirty="0"/>
          </a:p>
          <a:p>
            <a:pPr marL="0" indent="0"/>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02835" y="633202"/>
            <a:ext cx="9632553" cy="803654"/>
          </a:xfrm>
        </p:spPr>
        <p:txBody>
          <a:bodyPr/>
          <a:lstStyle/>
          <a:p>
            <a:r>
              <a:rPr lang="en-US" dirty="0">
                <a:solidFill>
                  <a:schemeClr val="bg1"/>
                </a:solidFill>
              </a:rPr>
              <a:t>Wissen ist Macht</a:t>
            </a:r>
          </a:p>
        </p:txBody>
      </p:sp>
      <p:graphicFrame>
        <p:nvGraphicFramePr>
          <p:cNvPr id="3" name="Table 2">
            <a:extLst>
              <a:ext uri="{FF2B5EF4-FFF2-40B4-BE49-F238E27FC236}">
                <a16:creationId xmlns:a16="http://schemas.microsoft.com/office/drawing/2014/main" id="{FA9145A6-7CD8-426F-C4E9-A3CFDCD053E1}"/>
              </a:ext>
            </a:extLst>
          </p:cNvPr>
          <p:cNvGraphicFramePr>
            <a:graphicFrameLocks noGrp="1"/>
          </p:cNvGraphicFramePr>
          <p:nvPr>
            <p:extLst>
              <p:ext uri="{D42A27DB-BD31-4B8C-83A1-F6EECF244321}">
                <p14:modId xmlns:p14="http://schemas.microsoft.com/office/powerpoint/2010/main" val="3248197521"/>
              </p:ext>
            </p:extLst>
          </p:nvPr>
        </p:nvGraphicFramePr>
        <p:xfrm>
          <a:off x="612867" y="489896"/>
          <a:ext cx="10290242" cy="2225040"/>
        </p:xfrm>
        <a:graphic>
          <a:graphicData uri="http://schemas.openxmlformats.org/drawingml/2006/table">
            <a:tbl>
              <a:tblPr firstRow="1" bandRow="1">
                <a:tableStyleId>{5C22544A-7EE6-4342-B048-85BDC9FD1C3A}</a:tableStyleId>
              </a:tblPr>
              <a:tblGrid>
                <a:gridCol w="1981050">
                  <a:extLst>
                    <a:ext uri="{9D8B030D-6E8A-4147-A177-3AD203B41FA5}">
                      <a16:colId xmlns:a16="http://schemas.microsoft.com/office/drawing/2014/main" val="2876781837"/>
                    </a:ext>
                  </a:extLst>
                </a:gridCol>
                <a:gridCol w="8309192">
                  <a:extLst>
                    <a:ext uri="{9D8B030D-6E8A-4147-A177-3AD203B41FA5}">
                      <a16:colId xmlns:a16="http://schemas.microsoft.com/office/drawing/2014/main" val="39374299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Maßgeschneidertes Angebot und Bewerbung </a:t>
                      </a:r>
                      <a:endParaRPr lang="en-GB" sz="2000" dirty="0">
                        <a:solidFill>
                          <a:srgbClr val="086D6E"/>
                        </a:solidFill>
                      </a:endParaRPr>
                    </a:p>
                  </a:txBody>
                  <a:tcPr>
                    <a:solidFill>
                      <a:srgbClr val="47B5C8"/>
                    </a:solidFill>
                  </a:tcPr>
                </a:tc>
                <a:tc>
                  <a:txBody>
                    <a:bodyPr/>
                    <a:lstStyle/>
                    <a:p>
                      <a:pPr>
                        <a:buFont typeface="Arial" panose="020B0604020202020204" pitchFamily="34" charset="0"/>
                        <a:buNone/>
                      </a:pPr>
                      <a:r>
                        <a:rPr lang="en-GB" sz="2000" b="1" dirty="0">
                          <a:solidFill>
                            <a:srgbClr val="D9552F"/>
                          </a:solidFill>
                        </a:rPr>
                        <a:t>Ausrichtung auf die Ziele des Geldgebers: </a:t>
                      </a:r>
                      <a:r>
                        <a:rPr lang="en-GB" sz="2000" b="0" dirty="0">
                          <a:solidFill>
                            <a:srgbClr val="595959"/>
                          </a:solidFill>
                        </a:rPr>
                        <a:t>Passen Sie Ihre Bewerbungen oder Pitches eng an die Ziele und Interessen des Geldgebers an. Heben Sie Aspekte Ihres Unternehmens hervor, die den spezifischen Kriterien des Investors oder der Förderstelle entsprechen.</a:t>
                      </a:r>
                    </a:p>
                    <a:p>
                      <a:pPr>
                        <a:buFont typeface="Arial" panose="020B0604020202020204" pitchFamily="34" charset="0"/>
                        <a:buNone/>
                      </a:pPr>
                      <a:r>
                        <a:rPr lang="en-GB" sz="2000" b="1" dirty="0">
                          <a:solidFill>
                            <a:srgbClr val="D9552F"/>
                          </a:solidFill>
                        </a:rPr>
                        <a:t>Klares Nutzenversprechen: </a:t>
                      </a:r>
                      <a:r>
                        <a:rPr lang="en-GB" sz="2000" b="0" dirty="0">
                          <a:solidFill>
                            <a:srgbClr val="595959"/>
                          </a:solidFill>
                        </a:rPr>
                        <a:t>Formulieren Sie klar und deutlich, was Ihr Unternehmen auszeichnet und wie die Finanzierung dazu beitragen wird, bestimmte, messbare Ergebnisse zu erzielen</a:t>
                      </a:r>
                      <a:r>
                        <a:rPr lang="en-GB" sz="2000" dirty="0"/>
                        <a:t>.</a:t>
                      </a:r>
                      <a:endParaRPr lang="en-GB" sz="2000" b="0" dirty="0">
                        <a:solidFill>
                          <a:srgbClr val="595959"/>
                        </a:solidFill>
                      </a:endParaRPr>
                    </a:p>
                  </a:txBody>
                  <a:tcPr>
                    <a:noFill/>
                  </a:tcPr>
                </a:tc>
                <a:extLst>
                  <a:ext uri="{0D108BD9-81ED-4DB2-BD59-A6C34878D82A}">
                    <a16:rowId xmlns:a16="http://schemas.microsoft.com/office/drawing/2014/main" val="779417398"/>
                  </a:ext>
                </a:extLst>
              </a:tr>
            </a:tbl>
          </a:graphicData>
        </a:graphic>
      </p:graphicFrame>
      <p:graphicFrame>
        <p:nvGraphicFramePr>
          <p:cNvPr id="2" name="Table 1">
            <a:extLst>
              <a:ext uri="{FF2B5EF4-FFF2-40B4-BE49-F238E27FC236}">
                <a16:creationId xmlns:a16="http://schemas.microsoft.com/office/drawing/2014/main" id="{19357771-67ED-D6F3-D084-024860924173}"/>
              </a:ext>
            </a:extLst>
          </p:cNvPr>
          <p:cNvGraphicFramePr>
            <a:graphicFrameLocks noGrp="1"/>
          </p:cNvGraphicFramePr>
          <p:nvPr>
            <p:extLst>
              <p:ext uri="{D42A27DB-BD31-4B8C-83A1-F6EECF244321}">
                <p14:modId xmlns:p14="http://schemas.microsoft.com/office/powerpoint/2010/main" val="3780070476"/>
              </p:ext>
            </p:extLst>
          </p:nvPr>
        </p:nvGraphicFramePr>
        <p:xfrm>
          <a:off x="612867" y="3217506"/>
          <a:ext cx="10290242" cy="1920240"/>
        </p:xfrm>
        <a:graphic>
          <a:graphicData uri="http://schemas.openxmlformats.org/drawingml/2006/table">
            <a:tbl>
              <a:tblPr firstRow="1" bandRow="1">
                <a:tableStyleId>{5C22544A-7EE6-4342-B048-85BDC9FD1C3A}</a:tableStyleId>
              </a:tblPr>
              <a:tblGrid>
                <a:gridCol w="1981050">
                  <a:extLst>
                    <a:ext uri="{9D8B030D-6E8A-4147-A177-3AD203B41FA5}">
                      <a16:colId xmlns:a16="http://schemas.microsoft.com/office/drawing/2014/main" val="2876781837"/>
                    </a:ext>
                  </a:extLst>
                </a:gridCol>
                <a:gridCol w="8309192">
                  <a:extLst>
                    <a:ext uri="{9D8B030D-6E8A-4147-A177-3AD203B41FA5}">
                      <a16:colId xmlns:a16="http://schemas.microsoft.com/office/drawing/2014/main" val="39374299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t>Vorbereitung auf die Due Diligence:</a:t>
                      </a:r>
                      <a:endParaRPr lang="en-GB" sz="2000" dirty="0">
                        <a:solidFill>
                          <a:srgbClr val="086D6E"/>
                        </a:solidFill>
                      </a:endParaRPr>
                    </a:p>
                  </a:txBody>
                  <a:tcPr>
                    <a:solidFill>
                      <a:srgbClr val="D9552F"/>
                    </a:solidFill>
                  </a:tcPr>
                </a:tc>
                <a:tc>
                  <a:txBody>
                    <a:bodyPr/>
                    <a:lstStyle/>
                    <a:p>
                      <a:pPr>
                        <a:buFont typeface="Arial" panose="020B0604020202020204" pitchFamily="34" charset="0"/>
                        <a:buNone/>
                      </a:pPr>
                      <a:r>
                        <a:rPr lang="en-GB" sz="2000" dirty="0">
                          <a:solidFill>
                            <a:srgbClr val="D9552F"/>
                          </a:solidFill>
                        </a:rPr>
                        <a:t>Stellen Sie sich auf eine gründliche Due-Diligence-Prüfung ein</a:t>
                      </a:r>
                      <a:r>
                        <a:rPr lang="en-GB" sz="2000" dirty="0">
                          <a:solidFill>
                            <a:srgbClr val="595959"/>
                          </a:solidFill>
                        </a:rPr>
                        <a:t>, </a:t>
                      </a:r>
                      <a:r>
                        <a:rPr lang="en-GB" sz="2000" b="0" dirty="0">
                          <a:solidFill>
                            <a:srgbClr val="595959"/>
                          </a:solidFill>
                        </a:rPr>
                        <a:t>insbesondere bei Eigenkapitalinvestoren. Dies kann alles umfassen, von der Prüfung Ihrer Finanzen bis zur Bewertung Ihrer betrieblichen Abläufe</a:t>
                      </a:r>
                      <a:r>
                        <a:rPr lang="en-GB" sz="2000" dirty="0">
                          <a:solidFill>
                            <a:srgbClr val="595959"/>
                          </a:solidFill>
                        </a:rPr>
                        <a:t>.</a:t>
                      </a:r>
                    </a:p>
                    <a:p>
                      <a:pPr>
                        <a:buFont typeface="Arial" panose="020B0604020202020204" pitchFamily="34" charset="0"/>
                        <a:buNone/>
                      </a:pPr>
                      <a:r>
                        <a:rPr lang="en-GB" sz="2000" b="1" dirty="0">
                          <a:solidFill>
                            <a:srgbClr val="D9552F"/>
                          </a:solidFill>
                        </a:rPr>
                        <a:t>Referenzen und Glaubwürdigkeit</a:t>
                      </a:r>
                      <a:r>
                        <a:rPr lang="en-GB" sz="2000" b="0" dirty="0">
                          <a:solidFill>
                            <a:srgbClr val="595959"/>
                          </a:solidFill>
                        </a:rPr>
                        <a:t>: Halten Sie Referenzen bereit und stellen Sie sicher, dass alle Ihre Behauptungen über das Unternehmen belegt werden können.</a:t>
                      </a:r>
                    </a:p>
                  </a:txBody>
                  <a:tcPr>
                    <a:noFill/>
                  </a:tcPr>
                </a:tc>
                <a:extLst>
                  <a:ext uri="{0D108BD9-81ED-4DB2-BD59-A6C34878D82A}">
                    <a16:rowId xmlns:a16="http://schemas.microsoft.com/office/drawing/2014/main" val="779417398"/>
                  </a:ext>
                </a:extLst>
              </a:tr>
            </a:tbl>
          </a:graphicData>
        </a:graphic>
      </p:graphicFrame>
    </p:spTree>
    <p:extLst>
      <p:ext uri="{BB962C8B-B14F-4D97-AF65-F5344CB8AC3E}">
        <p14:creationId xmlns:p14="http://schemas.microsoft.com/office/powerpoint/2010/main" val="4100538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70206" y="1231830"/>
            <a:ext cx="10278708" cy="3849918"/>
          </a:xfrm>
        </p:spPr>
        <p:txBody>
          <a:bodyPr/>
          <a:lstStyle/>
          <a:p>
            <a:pPr marL="0" indent="0"/>
            <a:endParaRPr lang="en-GB" dirty="0"/>
          </a:p>
          <a:p>
            <a:pPr marL="0" indent="0"/>
            <a:endParaRPr lang="en-GB" dirty="0"/>
          </a:p>
          <a:p>
            <a:pPr marL="0" indent="0"/>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02835" y="633202"/>
            <a:ext cx="9632553" cy="803654"/>
          </a:xfrm>
        </p:spPr>
        <p:txBody>
          <a:bodyPr/>
          <a:lstStyle/>
          <a:p>
            <a:r>
              <a:rPr lang="en-US" dirty="0">
                <a:solidFill>
                  <a:schemeClr val="bg1"/>
                </a:solidFill>
              </a:rPr>
              <a:t>Wissen ist Macht</a:t>
            </a:r>
          </a:p>
        </p:txBody>
      </p:sp>
      <p:graphicFrame>
        <p:nvGraphicFramePr>
          <p:cNvPr id="3" name="Table 2">
            <a:extLst>
              <a:ext uri="{FF2B5EF4-FFF2-40B4-BE49-F238E27FC236}">
                <a16:creationId xmlns:a16="http://schemas.microsoft.com/office/drawing/2014/main" id="{FA9145A6-7CD8-426F-C4E9-A3CFDCD053E1}"/>
              </a:ext>
            </a:extLst>
          </p:cNvPr>
          <p:cNvGraphicFramePr>
            <a:graphicFrameLocks noGrp="1"/>
          </p:cNvGraphicFramePr>
          <p:nvPr>
            <p:extLst>
              <p:ext uri="{D42A27DB-BD31-4B8C-83A1-F6EECF244321}">
                <p14:modId xmlns:p14="http://schemas.microsoft.com/office/powerpoint/2010/main" val="2053676461"/>
              </p:ext>
            </p:extLst>
          </p:nvPr>
        </p:nvGraphicFramePr>
        <p:xfrm>
          <a:off x="612867" y="489896"/>
          <a:ext cx="10290242" cy="2529840"/>
        </p:xfrm>
        <a:graphic>
          <a:graphicData uri="http://schemas.openxmlformats.org/drawingml/2006/table">
            <a:tbl>
              <a:tblPr firstRow="1" bandRow="1">
                <a:tableStyleId>{5C22544A-7EE6-4342-B048-85BDC9FD1C3A}</a:tableStyleId>
              </a:tblPr>
              <a:tblGrid>
                <a:gridCol w="1981050">
                  <a:extLst>
                    <a:ext uri="{9D8B030D-6E8A-4147-A177-3AD203B41FA5}">
                      <a16:colId xmlns:a16="http://schemas.microsoft.com/office/drawing/2014/main" val="2876781837"/>
                    </a:ext>
                  </a:extLst>
                </a:gridCol>
                <a:gridCol w="8309192">
                  <a:extLst>
                    <a:ext uri="{9D8B030D-6E8A-4147-A177-3AD203B41FA5}">
                      <a16:colId xmlns:a16="http://schemas.microsoft.com/office/drawing/2014/main" val="39374299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t>Rechtliche und Compliance-Aspekte</a:t>
                      </a:r>
                      <a:endParaRPr lang="en-GB" sz="2000" dirty="0">
                        <a:solidFill>
                          <a:srgbClr val="086D6E"/>
                        </a:solidFill>
                      </a:endParaRPr>
                    </a:p>
                  </a:txBody>
                  <a:tcPr>
                    <a:solidFill>
                      <a:srgbClr val="086D6E"/>
                    </a:solidFill>
                  </a:tcPr>
                </a:tc>
                <a:tc>
                  <a:txBody>
                    <a:bodyPr/>
                    <a:lstStyle/>
                    <a:p>
                      <a:pPr>
                        <a:buFont typeface="Arial" panose="020B0604020202020204" pitchFamily="34" charset="0"/>
                        <a:buNone/>
                      </a:pPr>
                      <a:r>
                        <a:rPr lang="en-GB" sz="2000" b="1" dirty="0">
                          <a:solidFill>
                            <a:srgbClr val="D9552F"/>
                          </a:solidFill>
                        </a:rPr>
                        <a:t>Verstehen der rechtlichen Verpflichtungen</a:t>
                      </a:r>
                      <a:r>
                        <a:rPr lang="en-GB" sz="2000" dirty="0">
                          <a:solidFill>
                            <a:srgbClr val="D9552F"/>
                          </a:solidFill>
                        </a:rPr>
                        <a:t>: </a:t>
                      </a:r>
                      <a:r>
                        <a:rPr lang="en-GB" sz="2000" b="0" dirty="0">
                          <a:solidFill>
                            <a:srgbClr val="595959"/>
                          </a:solidFill>
                        </a:rPr>
                        <a:t>Machen Sie sich mit den rechtlichen Auswirkungen der einzelnen Finanzierungsarten vertraut. Verstehen Sie die Sicherheit und die rechtlichen Auswirkungen, die mit dem Erhalt von Risikokapital oder vertraglichen Verpflichtungen bei der Annahme eines Zuschusses verbunden sind.</a:t>
                      </a:r>
                    </a:p>
                    <a:p>
                      <a:pPr>
                        <a:buFont typeface="Arial" panose="020B0604020202020204" pitchFamily="34" charset="0"/>
                        <a:buNone/>
                      </a:pPr>
                      <a:r>
                        <a:rPr lang="en-GB" sz="2000" b="1" dirty="0">
                          <a:solidFill>
                            <a:srgbClr val="D9552F"/>
                          </a:solidFill>
                        </a:rPr>
                        <a:t>Einhaltung der Vorschriften</a:t>
                      </a:r>
                      <a:r>
                        <a:rPr lang="en-GB" sz="2000" dirty="0">
                          <a:solidFill>
                            <a:srgbClr val="D9552F"/>
                          </a:solidFill>
                        </a:rPr>
                        <a:t>: </a:t>
                      </a:r>
                      <a:r>
                        <a:rPr lang="en-GB" sz="2000" b="0" dirty="0">
                          <a:solidFill>
                            <a:srgbClr val="595959"/>
                          </a:solidFill>
                        </a:rPr>
                        <a:t>Vergewissern Sie sich, dass Ihr Unternehmen alle einschlägigen Gesetze und Vorschriften einhält, was eine grundlegende Anforderung fast aller Finanzierungsquellen sein wird.</a:t>
                      </a:r>
                    </a:p>
                  </a:txBody>
                  <a:tcPr>
                    <a:noFill/>
                  </a:tcPr>
                </a:tc>
                <a:extLst>
                  <a:ext uri="{0D108BD9-81ED-4DB2-BD59-A6C34878D82A}">
                    <a16:rowId xmlns:a16="http://schemas.microsoft.com/office/drawing/2014/main" val="779417398"/>
                  </a:ext>
                </a:extLst>
              </a:tr>
            </a:tbl>
          </a:graphicData>
        </a:graphic>
      </p:graphicFrame>
      <p:graphicFrame>
        <p:nvGraphicFramePr>
          <p:cNvPr id="2" name="Table 1">
            <a:extLst>
              <a:ext uri="{FF2B5EF4-FFF2-40B4-BE49-F238E27FC236}">
                <a16:creationId xmlns:a16="http://schemas.microsoft.com/office/drawing/2014/main" id="{19357771-67ED-D6F3-D084-024860924173}"/>
              </a:ext>
            </a:extLst>
          </p:cNvPr>
          <p:cNvGraphicFramePr>
            <a:graphicFrameLocks noGrp="1"/>
          </p:cNvGraphicFramePr>
          <p:nvPr>
            <p:extLst>
              <p:ext uri="{D42A27DB-BD31-4B8C-83A1-F6EECF244321}">
                <p14:modId xmlns:p14="http://schemas.microsoft.com/office/powerpoint/2010/main" val="862116384"/>
              </p:ext>
            </p:extLst>
          </p:nvPr>
        </p:nvGraphicFramePr>
        <p:xfrm>
          <a:off x="612867" y="3217506"/>
          <a:ext cx="10290242" cy="1920240"/>
        </p:xfrm>
        <a:graphic>
          <a:graphicData uri="http://schemas.openxmlformats.org/drawingml/2006/table">
            <a:tbl>
              <a:tblPr firstRow="1" bandRow="1">
                <a:tableStyleId>{5C22544A-7EE6-4342-B048-85BDC9FD1C3A}</a:tableStyleId>
              </a:tblPr>
              <a:tblGrid>
                <a:gridCol w="1981050">
                  <a:extLst>
                    <a:ext uri="{9D8B030D-6E8A-4147-A177-3AD203B41FA5}">
                      <a16:colId xmlns:a16="http://schemas.microsoft.com/office/drawing/2014/main" val="2876781837"/>
                    </a:ext>
                  </a:extLst>
                </a:gridCol>
                <a:gridCol w="8309192">
                  <a:extLst>
                    <a:ext uri="{9D8B030D-6E8A-4147-A177-3AD203B41FA5}">
                      <a16:colId xmlns:a16="http://schemas.microsoft.com/office/drawing/2014/main" val="39374299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t>Beziehungen aufbauen</a:t>
                      </a:r>
                      <a:endParaRPr lang="en-GB" sz="2000" dirty="0">
                        <a:solidFill>
                          <a:srgbClr val="086D6E"/>
                        </a:solidFill>
                      </a:endParaRPr>
                    </a:p>
                  </a:txBody>
                  <a:tcPr>
                    <a:solidFill>
                      <a:srgbClr val="FDBD22"/>
                    </a:solidFill>
                  </a:tcPr>
                </a:tc>
                <a:tc>
                  <a:txBody>
                    <a:bodyPr/>
                    <a:lstStyle/>
                    <a:p>
                      <a:pPr>
                        <a:buFont typeface="Arial" panose="020B0604020202020204" pitchFamily="34" charset="0"/>
                        <a:buNone/>
                      </a:pPr>
                      <a:r>
                        <a:rPr lang="en-GB" sz="2000" b="1" dirty="0">
                          <a:solidFill>
                            <a:srgbClr val="D9552F"/>
                          </a:solidFill>
                        </a:rPr>
                        <a:t>Networking und Beziehungen</a:t>
                      </a:r>
                      <a:r>
                        <a:rPr lang="en-GB" sz="2000" dirty="0">
                          <a:solidFill>
                            <a:srgbClr val="D9552F"/>
                          </a:solidFill>
                        </a:rPr>
                        <a:t>: </a:t>
                      </a:r>
                      <a:r>
                        <a:rPr lang="en-GB" sz="2000" b="0" dirty="0">
                          <a:solidFill>
                            <a:srgbClr val="595959"/>
                          </a:solidFill>
                        </a:rPr>
                        <a:t>Bei einigen Finanzierungsarten kommt es nicht nur darauf an, was Sie wissen, sondern auch, wen Sie kennen. Der Aufbau von Beziehungen zu potenziellen Geldgebern und Investoren, die Teilnahme an Branchentreffen und die Einbindung in relevante Netzwerke können entscheidend sein.</a:t>
                      </a:r>
                    </a:p>
                    <a:p>
                      <a:pPr>
                        <a:buFont typeface="Arial" panose="020B0604020202020204" pitchFamily="34" charset="0"/>
                        <a:buNone/>
                      </a:pPr>
                      <a:r>
                        <a:rPr lang="en-GB" sz="2000" b="0" dirty="0">
                          <a:solidFill>
                            <a:srgbClr val="595959"/>
                          </a:solidFill>
                        </a:rPr>
                        <a:t>Siehe Modul 6: </a:t>
                      </a:r>
                      <a:r>
                        <a:rPr lang="en-IE" sz="2000" b="0" i="0" kern="1200" dirty="0" err="1">
                          <a:solidFill>
                            <a:srgbClr val="595959"/>
                          </a:solidFill>
                          <a:effectLst/>
                          <a:latin typeface="+mn-lt"/>
                          <a:ea typeface="+mn-ea"/>
                          <a:cs typeface="+mn-cs"/>
                        </a:rPr>
                        <a:t>Netzwerkarbeit </a:t>
                      </a:r>
                      <a:r>
                        <a:rPr lang="en-IE" sz="2000" b="0" i="0" kern="1200" dirty="0">
                          <a:solidFill>
                            <a:srgbClr val="595959"/>
                          </a:solidFill>
                          <a:effectLst/>
                          <a:latin typeface="+mn-lt"/>
                          <a:ea typeface="+mn-ea"/>
                          <a:cs typeface="+mn-cs"/>
                        </a:rPr>
                        <a:t>für unterrepräsentierte Unternehmer</a:t>
                      </a:r>
                      <a:endParaRPr lang="en-GB" sz="2000" b="0" dirty="0">
                        <a:solidFill>
                          <a:srgbClr val="595959"/>
                        </a:solidFill>
                      </a:endParaRPr>
                    </a:p>
                  </a:txBody>
                  <a:tcPr>
                    <a:noFill/>
                  </a:tcPr>
                </a:tc>
                <a:extLst>
                  <a:ext uri="{0D108BD9-81ED-4DB2-BD59-A6C34878D82A}">
                    <a16:rowId xmlns:a16="http://schemas.microsoft.com/office/drawing/2014/main" val="779417398"/>
                  </a:ext>
                </a:extLst>
              </a:tr>
            </a:tbl>
          </a:graphicData>
        </a:graphic>
      </p:graphicFrame>
    </p:spTree>
    <p:extLst>
      <p:ext uri="{BB962C8B-B14F-4D97-AF65-F5344CB8AC3E}">
        <p14:creationId xmlns:p14="http://schemas.microsoft.com/office/powerpoint/2010/main" val="1349720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8758" y="2755633"/>
            <a:ext cx="6398580" cy="3066422"/>
          </a:xfrm>
        </p:spPr>
        <p:txBody>
          <a:bodyPr>
            <a:normAutofit lnSpcReduction="10000"/>
          </a:bodyPr>
          <a:lstStyle/>
          <a:p>
            <a:r>
              <a:rPr lang="en-GB" dirty="0"/>
              <a:t>Strategien zur Überwindung von Vorurteilen und Diskriminierung bei der Finanzierung</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822393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31344"/>
            <a:ext cx="7846142"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33199" y="744653"/>
            <a:ext cx="9632553" cy="803654"/>
          </a:xfrm>
        </p:spPr>
        <p:txBody>
          <a:bodyPr/>
          <a:lstStyle/>
          <a:p>
            <a:r>
              <a:rPr lang="en-IE" b="1" dirty="0">
                <a:solidFill>
                  <a:schemeClr val="bg1"/>
                </a:solidFill>
              </a:rPr>
              <a:t>Was können Sie tun?  Einige Ideen</a:t>
            </a:r>
            <a:endParaRPr lang="en-US" b="1" dirty="0">
              <a:solidFill>
                <a:schemeClr val="bg1"/>
              </a:solidFill>
            </a:endParaRPr>
          </a:p>
          <a:p>
            <a:endParaRPr lang="en-GB" sz="600" b="1" dirty="0"/>
          </a:p>
          <a:p>
            <a:endParaRPr lang="en-US" sz="2400" dirty="0"/>
          </a:p>
        </p:txBody>
      </p:sp>
      <p:sp>
        <p:nvSpPr>
          <p:cNvPr id="6" name="TextBox 5">
            <a:extLst>
              <a:ext uri="{FF2B5EF4-FFF2-40B4-BE49-F238E27FC236}">
                <a16:creationId xmlns:a16="http://schemas.microsoft.com/office/drawing/2014/main" id="{8122DFCF-780E-3A57-6745-B16730075FE9}"/>
              </a:ext>
            </a:extLst>
          </p:cNvPr>
          <p:cNvSpPr txBox="1"/>
          <p:nvPr/>
        </p:nvSpPr>
        <p:spPr>
          <a:xfrm>
            <a:off x="-3210946" y="1977733"/>
            <a:ext cx="9942111" cy="646331"/>
          </a:xfrm>
          <a:prstGeom prst="rect">
            <a:avLst/>
          </a:prstGeom>
          <a:noFill/>
        </p:spPr>
        <p:txBody>
          <a:bodyPr wrap="square">
            <a:spAutoFit/>
          </a:bodyPr>
          <a:lstStyle/>
          <a:p>
            <a:pPr algn="l"/>
            <a:endParaRPr lang="en-GB" b="0" i="0" dirty="0">
              <a:solidFill>
                <a:srgbClr val="333333"/>
              </a:solidFill>
              <a:effectLst/>
              <a:latin typeface="McKinsey Sans"/>
            </a:endParaRPr>
          </a:p>
          <a:p>
            <a:endParaRPr lang="en-GB" dirty="0"/>
          </a:p>
        </p:txBody>
      </p:sp>
      <p:sp>
        <p:nvSpPr>
          <p:cNvPr id="5" name="Rectangle 2">
            <a:extLst>
              <a:ext uri="{FF2B5EF4-FFF2-40B4-BE49-F238E27FC236}">
                <a16:creationId xmlns:a16="http://schemas.microsoft.com/office/drawing/2014/main" id="{EEC28920-DB48-2F48-B647-DEF407BF4C25}"/>
              </a:ext>
            </a:extLst>
          </p:cNvPr>
          <p:cNvSpPr>
            <a:spLocks noChangeArrowheads="1"/>
          </p:cNvSpPr>
          <p:nvPr/>
        </p:nvSpPr>
        <p:spPr bwMode="auto">
          <a:xfrm>
            <a:off x="7121250" y="4002824"/>
            <a:ext cx="3779034" cy="1600438"/>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1400" b="1" dirty="0"/>
              <a:t>Diversity-Training für Investoren</a:t>
            </a:r>
            <a:r>
              <a:rPr lang="en-US" altLang="en-US" sz="1400" dirty="0"/>
              <a:t>:</a:t>
            </a:r>
          </a:p>
          <a:p>
            <a:pPr lvl="0" eaLnBrk="0" fontAlgn="base" hangingPunct="0">
              <a:spcBef>
                <a:spcPct val="0"/>
              </a:spcBef>
              <a:spcAft>
                <a:spcPct val="0"/>
              </a:spcAft>
            </a:pPr>
            <a:r>
              <a:rPr lang="en-US" altLang="en-US" sz="1400" dirty="0"/>
              <a:t>Bieten Sie in Risikokapitalfirmen und Angel-Netzwerken Schulungen zum Thema Vielfalt und Vorurteile an oder setzen Sie sich dafür ein. Dies kann dazu beitragen, lange bestehende Wahrnehmungen zu ändern und gerechtere Investitionsentscheidungen zu fördern</a:t>
            </a:r>
            <a:r>
              <a:rPr lang="en-US" altLang="en-US" sz="1400" dirty="0">
                <a:latin typeface="Arial" panose="020B0604020202020204" pitchFamily="34" charset="0"/>
              </a:rPr>
              <a:t>. </a:t>
            </a:r>
          </a:p>
        </p:txBody>
      </p:sp>
      <p:sp>
        <p:nvSpPr>
          <p:cNvPr id="8" name="TextBox 7">
            <a:extLst>
              <a:ext uri="{FF2B5EF4-FFF2-40B4-BE49-F238E27FC236}">
                <a16:creationId xmlns:a16="http://schemas.microsoft.com/office/drawing/2014/main" id="{0013D2B5-B67F-AF4D-2007-9C81273BC1D6}"/>
              </a:ext>
            </a:extLst>
          </p:cNvPr>
          <p:cNvSpPr txBox="1"/>
          <p:nvPr/>
        </p:nvSpPr>
        <p:spPr>
          <a:xfrm>
            <a:off x="633199" y="1548307"/>
            <a:ext cx="3692997" cy="2031325"/>
          </a:xfrm>
          <a:prstGeom prst="rect">
            <a:avLst/>
          </a:prstGeom>
          <a:solidFill>
            <a:schemeClr val="accent5">
              <a:lumMod val="20000"/>
              <a:lumOff val="80000"/>
            </a:schemeClr>
          </a:solidFill>
        </p:spPr>
        <p:txBody>
          <a:bodyPr wrap="square">
            <a:spAutoFit/>
          </a:bodyPr>
          <a:lstStyle/>
          <a:p>
            <a:pPr lvl="0" eaLnBrk="0" fontAlgn="base" hangingPunct="0">
              <a:spcBef>
                <a:spcPct val="0"/>
              </a:spcBef>
              <a:spcAft>
                <a:spcPct val="0"/>
              </a:spcAft>
            </a:pPr>
            <a:r>
              <a:rPr lang="en-US" altLang="en-US" sz="1400" b="1" dirty="0"/>
              <a:t>Offen sein und Einblicke gewähren</a:t>
            </a:r>
          </a:p>
          <a:p>
            <a:pPr lvl="0" eaLnBrk="0" fontAlgn="base" hangingPunct="0">
              <a:spcBef>
                <a:spcPct val="0"/>
              </a:spcBef>
              <a:spcAft>
                <a:spcPct val="0"/>
              </a:spcAft>
            </a:pPr>
            <a:r>
              <a:rPr lang="en-US" altLang="en-US" sz="1400" dirty="0"/>
              <a:t>Seien Sie darauf vorbereitet, mögliche Vorurteile oder vage Ablehnungen von Investoren bei Treffen und Präsentationen direkt anzusprechen und zu hinterfragen. Das Ersuchen um spezifisches Feedback kann manchmal unbewusste Voreingenommenheit aufzeigen und so eine Gelegenheit zur Aufklärung bieten</a:t>
            </a:r>
            <a:r>
              <a:rPr lang="en-US" altLang="en-US" sz="1400" dirty="0">
                <a:latin typeface="Arial" panose="020B0604020202020204" pitchFamily="34" charset="0"/>
              </a:rPr>
              <a:t>.</a:t>
            </a:r>
          </a:p>
        </p:txBody>
      </p:sp>
      <p:sp>
        <p:nvSpPr>
          <p:cNvPr id="10" name="TextBox 9">
            <a:extLst>
              <a:ext uri="{FF2B5EF4-FFF2-40B4-BE49-F238E27FC236}">
                <a16:creationId xmlns:a16="http://schemas.microsoft.com/office/drawing/2014/main" id="{C1D81772-272B-1A75-DDA4-95783376962B}"/>
              </a:ext>
            </a:extLst>
          </p:cNvPr>
          <p:cNvSpPr txBox="1"/>
          <p:nvPr/>
        </p:nvSpPr>
        <p:spPr>
          <a:xfrm>
            <a:off x="4477609" y="1548307"/>
            <a:ext cx="2535247" cy="4031873"/>
          </a:xfrm>
          <a:prstGeom prst="rect">
            <a:avLst/>
          </a:prstGeom>
          <a:solidFill>
            <a:schemeClr val="accent3">
              <a:lumMod val="20000"/>
              <a:lumOff val="80000"/>
            </a:schemeClr>
          </a:solidFill>
        </p:spPr>
        <p:txBody>
          <a:bodyPr wrap="square">
            <a:spAutoFit/>
          </a:bodyPr>
          <a:lstStyle/>
          <a:p>
            <a:r>
              <a:rPr lang="en-GB" sz="1600" b="1" dirty="0"/>
              <a:t>Überwindung von Vorurteilen: </a:t>
            </a:r>
            <a:r>
              <a:rPr lang="en-GB" sz="1600" dirty="0"/>
              <a:t>Erstellen und verbreiten Sie detaillierte Fallstudien darüber, wie Ihr Unternehmen und andere erfolgreich mit Vorurteilen bei der Finanzierung umgegangen sind und diese überwunden haben. Diese Fallstudien können als wirkungsvolle Instrumente dienen, um andere unterrepräsentierte Unternehmer zu inspirieren und die breitere Gemeinschaft aufzuklären.</a:t>
            </a:r>
          </a:p>
        </p:txBody>
      </p:sp>
      <p:sp>
        <p:nvSpPr>
          <p:cNvPr id="11" name="TextBox 10">
            <a:extLst>
              <a:ext uri="{FF2B5EF4-FFF2-40B4-BE49-F238E27FC236}">
                <a16:creationId xmlns:a16="http://schemas.microsoft.com/office/drawing/2014/main" id="{0E9FC7FA-7DDF-36FD-8B46-7E33610FABF1}"/>
              </a:ext>
            </a:extLst>
          </p:cNvPr>
          <p:cNvSpPr txBox="1"/>
          <p:nvPr/>
        </p:nvSpPr>
        <p:spPr>
          <a:xfrm>
            <a:off x="7121250" y="1564425"/>
            <a:ext cx="3779034" cy="1815882"/>
          </a:xfrm>
          <a:prstGeom prst="rect">
            <a:avLst/>
          </a:prstGeom>
          <a:solidFill>
            <a:schemeClr val="accent5">
              <a:lumMod val="20000"/>
              <a:lumOff val="80000"/>
            </a:schemeClr>
          </a:solidFill>
        </p:spPr>
        <p:txBody>
          <a:bodyPr wrap="square">
            <a:spAutoFit/>
          </a:bodyPr>
          <a:lstStyle/>
          <a:p>
            <a:pPr lvl="0" eaLnBrk="0" fontAlgn="base" hangingPunct="0">
              <a:spcBef>
                <a:spcPct val="0"/>
              </a:spcBef>
              <a:spcAft>
                <a:spcPct val="0"/>
              </a:spcAft>
            </a:pPr>
            <a:r>
              <a:rPr lang="en-GB" sz="1400" b="1" dirty="0"/>
              <a:t>Sozialer Beweis und Befürwortungen</a:t>
            </a:r>
            <a:r>
              <a:rPr lang="en-GB" sz="1400" dirty="0"/>
              <a:t>: Suchen Sie nach Befürwortungen von angesehenen Persönlichkeiten aus der Branche, die Vielfalt unterstützen. Diese Befürwortungen können genutzt werden, um negativen Stereotypen entgegenzuwirken und Ihr Unternehmen in den Augen der Öffentlichkeit und der Investoren zu bestätigen. </a:t>
            </a:r>
            <a:endParaRPr lang="en-US" altLang="en-US" sz="1400" dirty="0">
              <a:latin typeface="Arial" panose="020B0604020202020204" pitchFamily="34" charset="0"/>
            </a:endParaRPr>
          </a:p>
        </p:txBody>
      </p:sp>
    </p:spTree>
    <p:extLst>
      <p:ext uri="{BB962C8B-B14F-4D97-AF65-F5344CB8AC3E}">
        <p14:creationId xmlns:p14="http://schemas.microsoft.com/office/powerpoint/2010/main" val="49269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45576" y="833143"/>
            <a:ext cx="9632553" cy="803654"/>
          </a:xfrm>
        </p:spPr>
        <p:txBody>
          <a:bodyPr/>
          <a:lstStyle/>
          <a:p>
            <a:r>
              <a:rPr lang="en-IE" sz="3200" dirty="0">
                <a:solidFill>
                  <a:schemeClr val="bg1"/>
                </a:solidFill>
              </a:rPr>
              <a:t>Lernergebnisse</a:t>
            </a:r>
            <a:endParaRPr lang="en-US" sz="3200" dirty="0">
              <a:solidFill>
                <a:schemeClr val="bg1"/>
              </a:solidFill>
            </a:endParaRPr>
          </a:p>
          <a:p>
            <a:endParaRPr lang="en-GB" sz="500" b="1" dirty="0"/>
          </a:p>
          <a:p>
            <a:r>
              <a:rPr lang="en-GB" sz="2000" b="1" dirty="0">
                <a:solidFill>
                  <a:srgbClr val="47B5C8"/>
                </a:solidFill>
              </a:rPr>
              <a:t>Fertigkeiten:</a:t>
            </a:r>
          </a:p>
          <a:p>
            <a:r>
              <a:rPr lang="en-GB" sz="2000" dirty="0"/>
              <a:t>Entwicklung der Fähigkeit, die am besten geeignete Finanzierungsoption auf der Grundlage der spezifischen Bedürfnisse und des Stadiums des Unternehmens zu bewerten und auszuwählen.</a:t>
            </a:r>
          </a:p>
          <a:p>
            <a:r>
              <a:rPr lang="en-GB" sz="2000" dirty="0"/>
              <a:t>Erwerb von Fähigkeiten zur Vorbereitung und Präsentation effektiver Finanzierungsvorschläge, die die Kriterien traditioneller und nicht-traditioneller Finanzierungsquellen erfüllen.</a:t>
            </a:r>
          </a:p>
          <a:p>
            <a:r>
              <a:rPr lang="en-GB" sz="2000" b="1" dirty="0">
                <a:solidFill>
                  <a:srgbClr val="47B5C8"/>
                </a:solidFill>
              </a:rPr>
              <a:t>Verhaltensweisen:</a:t>
            </a:r>
          </a:p>
          <a:p>
            <a:r>
              <a:rPr lang="en-GB" sz="2000" b="1" dirty="0">
                <a:solidFill>
                  <a:srgbClr val="FDBD22"/>
                </a:solidFill>
              </a:rPr>
              <a:t>proaktiver Umgang </a:t>
            </a:r>
            <a:r>
              <a:rPr lang="en-GB" sz="2000" dirty="0"/>
              <a:t>mit potenziellen Investoren und Geldgebern, der eine gründliche Vorbereitung und strategisches Denken erkennen lässt.</a:t>
            </a:r>
          </a:p>
          <a:p>
            <a:r>
              <a:rPr lang="en-GB" sz="2000" b="1" dirty="0">
                <a:solidFill>
                  <a:srgbClr val="FDBD22"/>
                </a:solidFill>
              </a:rPr>
              <a:t>Strategien zur Überwindung von Vorurteilen und Diskriminierung anwenden </a:t>
            </a:r>
            <a:r>
              <a:rPr lang="en-GB" sz="2000" dirty="0"/>
              <a:t>und sich für eine faire Behandlung und Chancengleichheit bei der Finanzierung einsetzen.</a:t>
            </a:r>
          </a:p>
          <a:p>
            <a:r>
              <a:rPr lang="en-GB" sz="2000" dirty="0"/>
              <a:t>.</a:t>
            </a:r>
          </a:p>
          <a:p>
            <a:endParaRPr lang="en-US" sz="2000" dirty="0"/>
          </a:p>
        </p:txBody>
      </p:sp>
    </p:spTree>
    <p:extLst>
      <p:ext uri="{BB962C8B-B14F-4D97-AF65-F5344CB8AC3E}">
        <p14:creationId xmlns:p14="http://schemas.microsoft.com/office/powerpoint/2010/main" val="418121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2AB8EBE-F1F1-1188-342A-4122043F08B0}"/>
              </a:ext>
            </a:extLst>
          </p:cNvPr>
          <p:cNvSpPr/>
          <p:nvPr/>
        </p:nvSpPr>
        <p:spPr>
          <a:xfrm>
            <a:off x="0" y="522941"/>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600855" y="1557423"/>
            <a:ext cx="5969897" cy="3291086"/>
          </a:xfrm>
        </p:spPr>
        <p:txBody>
          <a:bodyPr/>
          <a:lstStyle/>
          <a:p>
            <a:pPr marL="0" indent="0"/>
            <a:r>
              <a:rPr lang="en-GB" sz="1800" b="0" i="0" dirty="0">
                <a:solidFill>
                  <a:srgbClr val="FFFFFF"/>
                </a:solidFill>
                <a:effectLst/>
              </a:rPr>
              <a:t>Das Europäische Innovations- und Technologieinstitut beherbergt eine blühende Gemeinschaft von Innovatorinnen, Unternehmerinnen und Studentinnen, die ein umfassenderes und vielfältigeres Innovationsnetz für Europa und darüber hinaus schaffen. </a:t>
            </a:r>
          </a:p>
          <a:p>
            <a:pPr marL="0" indent="0"/>
            <a:r>
              <a:rPr lang="en-GB" sz="1800" b="0" i="0" dirty="0">
                <a:solidFill>
                  <a:srgbClr val="FFFFFF"/>
                </a:solidFill>
                <a:effectLst/>
              </a:rPr>
              <a:t>Es befähigt die Mitglieder der Gemeinschaft, </a:t>
            </a:r>
            <a:r>
              <a:rPr lang="en-GB" sz="1800" b="1" i="0" dirty="0">
                <a:solidFill>
                  <a:srgbClr val="FFFFFF"/>
                </a:solidFill>
                <a:effectLst/>
              </a:rPr>
              <a:t>#BreaktheBias </a:t>
            </a:r>
            <a:r>
              <a:rPr lang="en-GB" sz="1800" b="0" i="0" dirty="0">
                <a:solidFill>
                  <a:srgbClr val="FFFFFF"/>
                </a:solidFill>
                <a:effectLst/>
              </a:rPr>
              <a:t>und Maßnahmen zu ergreifen, um den Weg zur Gleichstellung zu beschleunigen. </a:t>
            </a:r>
          </a:p>
          <a:p>
            <a:pPr marL="0" indent="0"/>
            <a:r>
              <a:rPr lang="en-GB" sz="1800" b="0" i="0" dirty="0">
                <a:solidFill>
                  <a:srgbClr val="FFFFFF"/>
                </a:solidFill>
                <a:effectLst/>
              </a:rPr>
              <a:t> </a:t>
            </a:r>
            <a:endParaRPr lang="en-US" sz="1800" dirty="0"/>
          </a:p>
          <a:p>
            <a:r>
              <a:rPr lang="en-US" sz="1800" dirty="0"/>
              <a:t>https://youtu.be/UvlRkebn9tM</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474152" y="564771"/>
            <a:ext cx="4990998" cy="992652"/>
          </a:xfrm>
        </p:spPr>
        <p:txBody>
          <a:bodyPr/>
          <a:lstStyle/>
          <a:p>
            <a:r>
              <a:rPr lang="en-US" b="1" dirty="0"/>
              <a:t>Video </a:t>
            </a:r>
          </a:p>
        </p:txBody>
      </p:sp>
      <p:sp>
        <p:nvSpPr>
          <p:cNvPr id="4" name="Picture Placeholder 3">
            <a:extLst>
              <a:ext uri="{FF2B5EF4-FFF2-40B4-BE49-F238E27FC236}">
                <a16:creationId xmlns:a16="http://schemas.microsoft.com/office/drawing/2014/main" id="{1A1FDF56-5C01-EB1E-33D8-50CA79A0449E}"/>
              </a:ext>
            </a:extLst>
          </p:cNvPr>
          <p:cNvSpPr>
            <a:spLocks noGrp="1"/>
          </p:cNvSpPr>
          <p:nvPr>
            <p:ph type="pic" sz="quarter" idx="10"/>
          </p:nvPr>
        </p:nvSpPr>
        <p:spPr/>
        <p:txBody>
          <a:bodyPr/>
          <a:lstStyle/>
          <a:p>
            <a:endParaRPr lang="en-IE"/>
          </a:p>
        </p:txBody>
      </p:sp>
      <p:pic>
        <p:nvPicPr>
          <p:cNvPr id="3" name="Online Media 2" title="EIT Community #BreakTheBias - International Women's Day 2022">
            <a:hlinkClick r:id="" action="ppaction://media"/>
            <a:extLst>
              <a:ext uri="{FF2B5EF4-FFF2-40B4-BE49-F238E27FC236}">
                <a16:creationId xmlns:a16="http://schemas.microsoft.com/office/drawing/2014/main" id="{0C91B587-6691-79C6-B29D-63ED9CF47765}"/>
              </a:ext>
            </a:extLst>
          </p:cNvPr>
          <p:cNvPicPr>
            <a:picLocks noRot="1" noChangeAspect="1"/>
          </p:cNvPicPr>
          <p:nvPr>
            <a:videoFile r:link="rId1"/>
          </p:nvPr>
        </p:nvPicPr>
        <p:blipFill>
          <a:blip r:embed="rId3"/>
          <a:stretch>
            <a:fillRect/>
          </a:stretch>
        </p:blipFill>
        <p:spPr>
          <a:xfrm>
            <a:off x="7147965" y="1663169"/>
            <a:ext cx="5117777" cy="3427956"/>
          </a:xfrm>
          <a:prstGeom prst="rect">
            <a:avLst/>
          </a:prstGeom>
        </p:spPr>
      </p:pic>
    </p:spTree>
    <p:extLst>
      <p:ext uri="{BB962C8B-B14F-4D97-AF65-F5344CB8AC3E}">
        <p14:creationId xmlns:p14="http://schemas.microsoft.com/office/powerpoint/2010/main" val="21557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4151981" y="2800399"/>
            <a:ext cx="7109888" cy="3066422"/>
          </a:xfrm>
        </p:spPr>
        <p:txBody>
          <a:bodyPr/>
          <a:lstStyle/>
          <a:p>
            <a:r>
              <a:rPr lang="en-IE" dirty="0"/>
              <a:t>Erkundung nicht-traditioneller Finanzierungsquellen</a:t>
            </a:r>
            <a:endParaRPr lang="en-US" dirty="0"/>
          </a:p>
          <a:p>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2524645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66405" y="1574397"/>
            <a:ext cx="9853423" cy="3849918"/>
          </a:xfrm>
        </p:spPr>
        <p:txBody>
          <a:bodyPr/>
          <a:lstStyle/>
          <a:p>
            <a:pPr marL="0" indent="0"/>
            <a:r>
              <a:rPr lang="en-GB" dirty="0"/>
              <a:t>Impact Investing nimmt in Europa rasch zu, und eine Reihe wichtiger Akteure widmet sich der Unterstützung von Unternehmen, die finanzielle Erträge UND greifbare soziale und ökologische Vorteile erbringen. Dies kann eine attraktive Kapitalquelle für Unternehmen sein, die sich der Lösung wichtiger globaler Herausforderungen widmen.</a:t>
            </a:r>
          </a:p>
          <a:p>
            <a:pPr marL="0" indent="0"/>
            <a:r>
              <a:rPr lang="en-GB" b="1" dirty="0"/>
              <a:t>Vorgeschlagene Strategie</a:t>
            </a:r>
            <a:r>
              <a:rPr lang="en-GB" dirty="0"/>
              <a:t>:</a:t>
            </a:r>
          </a:p>
          <a:p>
            <a:pPr marL="342900" indent="-342900">
              <a:buFont typeface="Arial" panose="020B0604020202020204" pitchFamily="34" charset="0"/>
              <a:buChar char="•"/>
            </a:pPr>
            <a:r>
              <a:rPr lang="en-GB" dirty="0"/>
              <a:t>Dokumentieren Sie klar und deutlich die sozialen und ökologischen Auswirkungen Ihres Unternehmens. Bereiten Sie sich mit Kennzahlen und Beweisen vor, um Ihre Behauptungen zu untermauern.</a:t>
            </a:r>
          </a:p>
          <a:p>
            <a:pPr marL="342900" indent="-342900">
              <a:buFont typeface="Arial" panose="020B0604020202020204" pitchFamily="34" charset="0"/>
              <a:buChar char="•"/>
            </a:pPr>
            <a:r>
              <a:rPr lang="en-GB" dirty="0"/>
              <a:t>Stellen Sie sicher, dass Ihre Unternehmensziele mit den Wirkungskriterien potenzieller Investoren übereinstimmen.</a:t>
            </a:r>
          </a:p>
          <a:p>
            <a:pPr marL="0" indent="0"/>
            <a:endParaRPr lang="en-GB" dirty="0"/>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Impact-Investitionen</a:t>
            </a:r>
          </a:p>
          <a:p>
            <a:endParaRPr lang="en-US" dirty="0"/>
          </a:p>
        </p:txBody>
      </p:sp>
    </p:spTree>
    <p:extLst>
      <p:ext uri="{BB962C8B-B14F-4D97-AF65-F5344CB8AC3E}">
        <p14:creationId xmlns:p14="http://schemas.microsoft.com/office/powerpoint/2010/main" val="3035048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1091159" y="2041884"/>
            <a:ext cx="9415592" cy="3849918"/>
          </a:xfrm>
        </p:spPr>
        <p:txBody>
          <a:bodyPr/>
          <a:lstStyle/>
          <a:p>
            <a:pPr marL="0" indent="0"/>
            <a:endParaRPr lang="en-GB" b="1" dirty="0"/>
          </a:p>
          <a:p>
            <a:pPr marL="0" indent="0"/>
            <a:r>
              <a:rPr lang="en-GB" b="1" dirty="0" err="1"/>
              <a:t>Triodos </a:t>
            </a:r>
            <a:r>
              <a:rPr lang="en-GB" dirty="0"/>
              <a:t>ist ein weltweit tätiger Impact Investor mit Sitz in den Niederlanden, der sich auf nachhaltige und ethische Investitionen in verschiedenen Sektoren spezialisiert hat. Auf der </a:t>
            </a:r>
            <a:r>
              <a:rPr lang="en-GB" dirty="0">
                <a:hlinkClick r:id="rId2"/>
              </a:rPr>
              <a:t>offiziellen Website von </a:t>
            </a:r>
            <a:r>
              <a:rPr lang="en-GB" dirty="0"/>
              <a:t>Triodos erfahren Sie mehr über ihre Impact-Strategien und Investitionsmöglichkeiten.</a:t>
            </a:r>
          </a:p>
          <a:p>
            <a:pPr marL="0" indent="0"/>
            <a:r>
              <a:rPr lang="en-GB" dirty="0"/>
              <a:t>Sie betreiben das fabelhafte </a:t>
            </a:r>
            <a:r>
              <a:rPr lang="en-IE" dirty="0" err="1">
                <a:hlinkClick r:id="rId3"/>
              </a:rPr>
              <a:t>Triodos </a:t>
            </a:r>
            <a:r>
              <a:rPr lang="en-IE" dirty="0">
                <a:hlinkClick r:id="rId3"/>
              </a:rPr>
              <a:t>IM Knowledge Centre</a:t>
            </a:r>
            <a:r>
              <a:rPr lang="en-GB" dirty="0">
                <a:effectLst/>
              </a:rPr>
              <a:t>, um das Wissen über Impact Investing zu fördern. Dies ist ein </a:t>
            </a:r>
            <a:r>
              <a:rPr lang="en-GB" b="0" i="0" dirty="0">
                <a:effectLst/>
                <a:latin typeface="Akkurat"/>
              </a:rPr>
              <a:t>spezieller Raum zur Erforschung von Impact Investing. Hier können Sie an von Experten geleiteten Masterclasses teilnehmen, die Grundlagen des Impact Investing erkunden und Einblicke in ihre Analysen und Fallstudien gewinnen.</a:t>
            </a:r>
          </a:p>
          <a:p>
            <a:pPr marL="0" indent="0"/>
            <a:endParaRPr lang="en-GB" dirty="0"/>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Besuchen Sie Impact Investments in der EU</a:t>
            </a:r>
          </a:p>
        </p:txBody>
      </p:sp>
      <p:pic>
        <p:nvPicPr>
          <p:cNvPr id="6" name="Picture 5">
            <a:extLst>
              <a:ext uri="{FF2B5EF4-FFF2-40B4-BE49-F238E27FC236}">
                <a16:creationId xmlns:a16="http://schemas.microsoft.com/office/drawing/2014/main" id="{32B0014A-A819-41F5-6F3B-3E8237B54209}"/>
              </a:ext>
            </a:extLst>
          </p:cNvPr>
          <p:cNvPicPr>
            <a:picLocks noChangeAspect="1"/>
          </p:cNvPicPr>
          <p:nvPr/>
        </p:nvPicPr>
        <p:blipFill>
          <a:blip r:embed="rId4"/>
          <a:stretch>
            <a:fillRect/>
          </a:stretch>
        </p:blipFill>
        <p:spPr>
          <a:xfrm>
            <a:off x="1917067" y="1662397"/>
            <a:ext cx="6972587" cy="708597"/>
          </a:xfrm>
          <a:prstGeom prst="rect">
            <a:avLst/>
          </a:prstGeom>
        </p:spPr>
      </p:pic>
    </p:spTree>
    <p:extLst>
      <p:ext uri="{BB962C8B-B14F-4D97-AF65-F5344CB8AC3E}">
        <p14:creationId xmlns:p14="http://schemas.microsoft.com/office/powerpoint/2010/main" val="1152729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1049864" y="2246479"/>
            <a:ext cx="9415592" cy="3849918"/>
          </a:xfrm>
        </p:spPr>
        <p:txBody>
          <a:bodyPr/>
          <a:lstStyle/>
          <a:p>
            <a:pPr marL="0" indent="0"/>
            <a:endParaRPr lang="en-GB" b="1" dirty="0"/>
          </a:p>
          <a:p>
            <a:r>
              <a:rPr lang="en-GB" b="1" dirty="0" err="1"/>
              <a:t>Phitrust </a:t>
            </a:r>
            <a:r>
              <a:rPr lang="en-IE" dirty="0">
                <a:hlinkClick r:id="rId2"/>
              </a:rPr>
              <a:t>Invest soll handeln | Société de gestion </a:t>
            </a:r>
            <a:r>
              <a:rPr lang="en-IE" dirty="0" err="1">
                <a:hlinkClick r:id="rId2"/>
              </a:rPr>
              <a:t>Phitrust</a:t>
            </a:r>
            <a:endParaRPr lang="en-GB" b="1" dirty="0"/>
          </a:p>
          <a:p>
            <a:pPr marL="0" indent="0"/>
            <a:r>
              <a:rPr lang="en-GB" dirty="0" err="1"/>
              <a:t>Phitrust </a:t>
            </a:r>
            <a:r>
              <a:rPr lang="en-GB" dirty="0"/>
              <a:t>mit Sitz in Frankreich ist eine Investmentgesellschaft, die sich auf Investitionen mit sozialer Wirkung spezialisiert hat. Sie unterstützt Sozialunternehmen, die neben einem nachhaltigen Geschäftsmodell auch eine klare soziale Wirkung nachweisen können, und konzentriert sich dabei auf Themen wie Integration, Bildung und Beschäftigung.</a:t>
            </a:r>
          </a:p>
          <a:p>
            <a:pPr marL="0" indent="0"/>
            <a:r>
              <a:rPr lang="en-GB" dirty="0">
                <a:hlinkClick r:id="rId3"/>
              </a:rPr>
              <a:t>https://www.linkedin.com/company/phitrust/about/ </a:t>
            </a:r>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Besuchen Sie Impact Investments in der EU</a:t>
            </a:r>
          </a:p>
        </p:txBody>
      </p:sp>
      <p:pic>
        <p:nvPicPr>
          <p:cNvPr id="7" name="Picture 6">
            <a:extLst>
              <a:ext uri="{FF2B5EF4-FFF2-40B4-BE49-F238E27FC236}">
                <a16:creationId xmlns:a16="http://schemas.microsoft.com/office/drawing/2014/main" id="{2EC49BBE-6DEF-2558-26DD-8EABC881EC5E}"/>
              </a:ext>
            </a:extLst>
          </p:cNvPr>
          <p:cNvPicPr>
            <a:picLocks noChangeAspect="1"/>
          </p:cNvPicPr>
          <p:nvPr/>
        </p:nvPicPr>
        <p:blipFill>
          <a:blip r:embed="rId4"/>
          <a:stretch>
            <a:fillRect/>
          </a:stretch>
        </p:blipFill>
        <p:spPr>
          <a:xfrm>
            <a:off x="3799429" y="1745832"/>
            <a:ext cx="3266899" cy="657134"/>
          </a:xfrm>
          <a:prstGeom prst="rect">
            <a:avLst/>
          </a:prstGeom>
        </p:spPr>
      </p:pic>
    </p:spTree>
    <p:extLst>
      <p:ext uri="{BB962C8B-B14F-4D97-AF65-F5344CB8AC3E}">
        <p14:creationId xmlns:p14="http://schemas.microsoft.com/office/powerpoint/2010/main" val="3962969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1002669" y="1800011"/>
            <a:ext cx="5763891" cy="3849918"/>
          </a:xfrm>
        </p:spPr>
        <p:txBody>
          <a:bodyPr/>
          <a:lstStyle/>
          <a:p>
            <a:pPr marL="0" indent="0"/>
            <a:r>
              <a:rPr lang="en-GB" sz="2000" b="1" dirty="0" err="1"/>
              <a:t>Fase </a:t>
            </a:r>
            <a:r>
              <a:rPr lang="en-GB" sz="2000" b="1" dirty="0"/>
              <a:t>- Finanzierungsagentur für soziales Unternehmertum </a:t>
            </a:r>
            <a:r>
              <a:rPr lang="en-IE" sz="2000" dirty="0">
                <a:hlinkClick r:id="rId2"/>
              </a:rPr>
              <a:t>FASE</a:t>
            </a:r>
            <a:endParaRPr lang="en-GB" sz="2000" b="1" dirty="0"/>
          </a:p>
          <a:p>
            <a:pPr marL="0" indent="0"/>
            <a:r>
              <a:rPr lang="en-GB" sz="2000" dirty="0"/>
              <a:t>Das in Deutschland ansässige </a:t>
            </a:r>
            <a:r>
              <a:rPr lang="en-GB" sz="2000" dirty="0" err="1"/>
              <a:t>Unternehmen Fase </a:t>
            </a:r>
            <a:r>
              <a:rPr lang="en-GB" sz="2000" dirty="0"/>
              <a:t>konzentriert sich darauf, die Kluft zwischen Sozialunternehmen und Impact-Investoren zu überbrücken, indem es maßgeschneiderte Finanzierungslösungen in ganz Europa, insbesondere im deutschsprachigen Raum, anbietet.</a:t>
            </a:r>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Besuchen Sie Impact Investments in der EU</a:t>
            </a:r>
          </a:p>
        </p:txBody>
      </p:sp>
      <p:pic>
        <p:nvPicPr>
          <p:cNvPr id="12290" name="Picture 2" descr="FASE - Financing Agency for Social Entrepreneurship">
            <a:extLst>
              <a:ext uri="{FF2B5EF4-FFF2-40B4-BE49-F238E27FC236}">
                <a16:creationId xmlns:a16="http://schemas.microsoft.com/office/drawing/2014/main" id="{38AEE62D-707B-8218-FA35-F616EC3B3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778" y="1913603"/>
            <a:ext cx="3030794" cy="30307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B4FED56-66FB-7152-E0C2-51AA3EAC1E31}"/>
              </a:ext>
            </a:extLst>
          </p:cNvPr>
          <p:cNvPicPr>
            <a:picLocks noChangeAspect="1"/>
          </p:cNvPicPr>
          <p:nvPr/>
        </p:nvPicPr>
        <p:blipFill>
          <a:blip r:embed="rId4"/>
          <a:stretch>
            <a:fillRect/>
          </a:stretch>
        </p:blipFill>
        <p:spPr>
          <a:xfrm>
            <a:off x="1097417" y="4387487"/>
            <a:ext cx="4581558" cy="1209684"/>
          </a:xfrm>
          <a:prstGeom prst="rect">
            <a:avLst/>
          </a:prstGeom>
        </p:spPr>
      </p:pic>
      <p:cxnSp>
        <p:nvCxnSpPr>
          <p:cNvPr id="9" name="Straight Connector 8">
            <a:extLst>
              <a:ext uri="{FF2B5EF4-FFF2-40B4-BE49-F238E27FC236}">
                <a16:creationId xmlns:a16="http://schemas.microsoft.com/office/drawing/2014/main" id="{736BFBCD-B4A3-BA6C-643F-AF6C8ED84B5F}"/>
              </a:ext>
            </a:extLst>
          </p:cNvPr>
          <p:cNvCxnSpPr/>
          <p:nvPr/>
        </p:nvCxnSpPr>
        <p:spPr>
          <a:xfrm>
            <a:off x="7037930" y="1988083"/>
            <a:ext cx="94390" cy="34157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312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586196"/>
            <a:ext cx="10108433" cy="3849918"/>
          </a:xfrm>
        </p:spPr>
        <p:txBody>
          <a:bodyPr/>
          <a:lstStyle/>
          <a:p>
            <a:pPr marL="0" indent="0"/>
            <a:r>
              <a:rPr lang="en-GB" sz="2000" dirty="0"/>
              <a:t>Die Peer-to-Peer-Kreditvergabe (P2P) ist eine Methode der Fremdfinanzierung, die es Einzelpersonen ermöglicht, Geld zu leihen und zu verleihen, ohne ein offizielles Finanzinstitut als Vermittler einzuschalten. Dieses Modell hat als flexible und leicht zugängliche Alternative zum traditionellen Bankgeschäft an Beliebtheit gewonnen, insbesondere für kleine Unternehmen und Privatpersonen, die Kredite aufnehmen.</a:t>
            </a:r>
          </a:p>
          <a:p>
            <a:pPr marL="0" indent="0"/>
            <a:r>
              <a:rPr lang="en-GB" sz="2000" b="1" dirty="0"/>
              <a:t>Vorgeschlagene Strategie</a:t>
            </a:r>
            <a:r>
              <a:rPr lang="en-GB" sz="2000" dirty="0"/>
              <a:t>:</a:t>
            </a:r>
          </a:p>
          <a:p>
            <a:pPr marL="342900" indent="-342900">
              <a:buFont typeface="Arial" panose="020B0604020202020204" pitchFamily="34" charset="0"/>
              <a:buChar char="•"/>
            </a:pPr>
            <a:r>
              <a:rPr lang="en-GB" sz="2000" dirty="0"/>
              <a:t>Kreditwürdigkeit: Auch wenn es sich um eine nicht-traditionelle Form der P2P-Kreditvergabe handelt, wird häufig ein Nachweis der Kreditwürdigkeit verlangt. Bereiten Sie sich darauf vor, einen soliden Geschäftsplan und Finanzunterlagen vorzulegen.</a:t>
            </a:r>
          </a:p>
          <a:p>
            <a:pPr marL="342900" indent="-342900">
              <a:buFont typeface="Arial" panose="020B0604020202020204" pitchFamily="34" charset="0"/>
              <a:buChar char="•"/>
            </a:pPr>
            <a:r>
              <a:rPr lang="en-GB" sz="2000" dirty="0"/>
              <a:t>Zinssätze: Vergleichen Sie die Zinssätze und Konditionen verschiedener P2P-Plattformen, um die beste Lösung für Ihre finanziellen Bedürfnisse zu finden.</a:t>
            </a:r>
          </a:p>
          <a:p>
            <a:pPr marL="0" indent="0"/>
            <a:endParaRPr lang="en-GB" sz="2000" dirty="0"/>
          </a:p>
          <a:p>
            <a:pPr marL="0" indent="0"/>
            <a:endParaRPr lang="en-US" sz="2000"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Peer-to-Peer (P2P) Kreditgeber</a:t>
            </a:r>
          </a:p>
        </p:txBody>
      </p:sp>
    </p:spTree>
    <p:extLst>
      <p:ext uri="{BB962C8B-B14F-4D97-AF65-F5344CB8AC3E}">
        <p14:creationId xmlns:p14="http://schemas.microsoft.com/office/powerpoint/2010/main" val="2917098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586196"/>
            <a:ext cx="10108433" cy="3849918"/>
          </a:xfrm>
        </p:spPr>
        <p:txBody>
          <a:bodyPr/>
          <a:lstStyle/>
          <a:p>
            <a:pPr marL="0" indent="0"/>
            <a:r>
              <a:rPr lang="en-GB" sz="2000" dirty="0"/>
              <a:t>P2P-Kredite werden über Online-Plattformen vergeben, die Kreditgeber und Kreditnehmer zusammenbringen. Diese Plattformen übernehmen das Matchmaking, die Bonitätsprüfung, die Kreditgenehmigung und die Zahlungsabwicklung, wodurch der mit der herkömmlichen Kreditvergabe verbundene Aufwand reduziert wird.</a:t>
            </a:r>
          </a:p>
          <a:p>
            <a:pPr marL="0" indent="0"/>
            <a:r>
              <a:rPr lang="en-GB" sz="2000" dirty="0"/>
              <a:t>Die Zinssätze können wettbewerbsfähiger sein als die von Banken angebotenen, da die Betriebskosten niedriger sind. Allerdings können die Zinssätze je nach Kreditwürdigkeit des Kreditnehmers und den vom Kreditgeber festgelegten Bedingungen stark variieren.</a:t>
            </a:r>
          </a:p>
          <a:p>
            <a:r>
              <a:rPr lang="en-GB" sz="2000" b="1" dirty="0">
                <a:solidFill>
                  <a:srgbClr val="D9552F"/>
                </a:solidFill>
              </a:rPr>
              <a:t>3 Hauptmerkmale von P2P-Krediten</a:t>
            </a:r>
          </a:p>
          <a:p>
            <a:pPr>
              <a:buFont typeface="+mj-lt"/>
              <a:buAutoNum type="arabicPeriod"/>
            </a:pPr>
            <a:r>
              <a:rPr lang="en-GB" sz="2000" b="1" dirty="0">
                <a:solidFill>
                  <a:srgbClr val="FDBD22"/>
                </a:solidFill>
              </a:rPr>
              <a:t>Zugänglichkeit</a:t>
            </a:r>
            <a:r>
              <a:rPr lang="en-GB" sz="2000" dirty="0">
                <a:solidFill>
                  <a:srgbClr val="FDBD22"/>
                </a:solidFill>
              </a:rPr>
              <a:t>: </a:t>
            </a:r>
            <a:r>
              <a:rPr lang="en-GB" sz="2000" dirty="0"/>
              <a:t>Eine der Hauptattraktionen der P2P-Kreditvergabe ist ihre Zugänglichkeit. Kreditnehmer, die sich aufgrund strenger Kriterien oder geringerer Kreditwürdigkeit nicht für herkömmliche Bankkredite qualifizieren, könnten in der P2P-Kreditvergabe eine sinnvolle Alternative sehen.</a:t>
            </a:r>
          </a:p>
          <a:p>
            <a:pPr marL="0" indent="0"/>
            <a:endParaRPr lang="en-US" sz="2000"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Peer-to-Peer (P2P) Kreditgeber</a:t>
            </a:r>
          </a:p>
        </p:txBody>
      </p:sp>
    </p:spTree>
    <p:extLst>
      <p:ext uri="{BB962C8B-B14F-4D97-AF65-F5344CB8AC3E}">
        <p14:creationId xmlns:p14="http://schemas.microsoft.com/office/powerpoint/2010/main" val="788859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586196"/>
            <a:ext cx="10108433" cy="3849918"/>
          </a:xfrm>
        </p:spPr>
        <p:txBody>
          <a:bodyPr/>
          <a:lstStyle/>
          <a:p>
            <a:pPr marL="0" indent="0"/>
            <a:r>
              <a:rPr lang="en-GB" b="1" dirty="0">
                <a:solidFill>
                  <a:srgbClr val="FDBD22"/>
                </a:solidFill>
              </a:rPr>
              <a:t>2. Flexible Bedingungen</a:t>
            </a:r>
            <a:r>
              <a:rPr lang="en-GB" dirty="0"/>
              <a:t>: Kreditgeber und Kreditnehmer können über P2P-Plattformen oft flexiblere Bedingungen finden, einschließlich des Kreditbetrags, der Rückzahlungsfrist und der Zinssätze, die auf die Bedürfnisse des Kreditnehmers zugeschnitten sind.</a:t>
            </a:r>
          </a:p>
          <a:p>
            <a:pPr marL="0" indent="0"/>
            <a:r>
              <a:rPr lang="en-GB" b="1" dirty="0">
                <a:solidFill>
                  <a:srgbClr val="FDBD22"/>
                </a:solidFill>
              </a:rPr>
              <a:t>3. Diversifizierung für Investoren</a:t>
            </a:r>
            <a:r>
              <a:rPr lang="en-GB" dirty="0">
                <a:solidFill>
                  <a:srgbClr val="FDBD22"/>
                </a:solidFill>
              </a:rPr>
              <a:t>: </a:t>
            </a:r>
            <a:r>
              <a:rPr lang="en-GB" dirty="0"/>
              <a:t>Für Kreditgeber bietet die P2P-Kreditvergabe die Möglichkeit, ihr Anlageportfolio über traditionelle Aktien und Anleihen hinaus zu diversifizieren. Die Anleger können wählen, wem sie einen Kredit gewähren, und ihre Investitionen auf mehrere Kredite verteilen, um das Risiko zu mindern.</a:t>
            </a:r>
          </a:p>
          <a:p>
            <a:pPr marL="0" indent="0"/>
            <a:endParaRPr lang="en-GB" dirty="0"/>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Peer-to-Peer (P2P) Kreditgeber</a:t>
            </a:r>
          </a:p>
        </p:txBody>
      </p:sp>
    </p:spTree>
    <p:extLst>
      <p:ext uri="{BB962C8B-B14F-4D97-AF65-F5344CB8AC3E}">
        <p14:creationId xmlns:p14="http://schemas.microsoft.com/office/powerpoint/2010/main" val="4003266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731752"/>
            <a:ext cx="10108433" cy="3849918"/>
          </a:xfrm>
        </p:spPr>
        <p:txBody>
          <a:bodyPr/>
          <a:lstStyle/>
          <a:p>
            <a:r>
              <a:rPr lang="en-GB" sz="2000" b="1" dirty="0"/>
              <a:t>Überlegungen für Kreditnehmer und Kreditgeber</a:t>
            </a:r>
          </a:p>
          <a:p>
            <a:pPr>
              <a:buFont typeface="Arial" panose="020B0604020202020204" pitchFamily="34" charset="0"/>
              <a:buChar char="•"/>
            </a:pPr>
            <a:r>
              <a:rPr lang="en-GB" sz="2000" b="1" dirty="0">
                <a:solidFill>
                  <a:srgbClr val="47B5C8"/>
                </a:solidFill>
              </a:rPr>
              <a:t>Risikobewertung</a:t>
            </a:r>
            <a:r>
              <a:rPr lang="en-GB" sz="2000" dirty="0">
                <a:solidFill>
                  <a:srgbClr val="47B5C8"/>
                </a:solidFill>
              </a:rPr>
              <a:t>: </a:t>
            </a:r>
            <a:r>
              <a:rPr lang="en-GB" sz="2000" dirty="0"/>
              <a:t>Auch wenn P2P-Plattformen Bonitätsprüfungen durchführen, kann das Risiko im Vergleich zu traditionellen Bankgeschäften höher sein, insbesondere bei der Kreditvergabe an Kreditnehmer mit geringerer Kreditwürdigkeit.</a:t>
            </a:r>
          </a:p>
          <a:p>
            <a:pPr>
              <a:buFont typeface="Arial" panose="020B0604020202020204" pitchFamily="34" charset="0"/>
              <a:buChar char="•"/>
            </a:pPr>
            <a:r>
              <a:rPr lang="en-GB" sz="2000" b="1" dirty="0">
                <a:solidFill>
                  <a:srgbClr val="47B5C8"/>
                </a:solidFill>
              </a:rPr>
              <a:t>Regulierung und Sicherheit</a:t>
            </a:r>
            <a:r>
              <a:rPr lang="en-GB" sz="2000" dirty="0">
                <a:solidFill>
                  <a:srgbClr val="47B5C8"/>
                </a:solidFill>
              </a:rPr>
              <a:t>: </a:t>
            </a:r>
            <a:r>
              <a:rPr lang="en-GB" sz="2000" dirty="0"/>
              <a:t>Je nach Rechtsordnung sind P2P-Kreditplattformen möglicherweise nicht so streng reguliert wie traditionelle Banken, was sich auf die Sicherheit von Geldern und die Durchsetzung von Vereinbarungen auswirken könnte.</a:t>
            </a:r>
          </a:p>
          <a:p>
            <a:pPr>
              <a:buFont typeface="Arial" panose="020B0604020202020204" pitchFamily="34" charset="0"/>
              <a:buChar char="•"/>
            </a:pPr>
            <a:r>
              <a:rPr lang="en-GB" sz="2000" b="1" dirty="0">
                <a:solidFill>
                  <a:srgbClr val="47B5C8"/>
                </a:solidFill>
              </a:rPr>
              <a:t>Renditen und Zahlungsausfälle</a:t>
            </a:r>
            <a:r>
              <a:rPr lang="en-GB" sz="2000" dirty="0">
                <a:solidFill>
                  <a:srgbClr val="47B5C8"/>
                </a:solidFill>
              </a:rPr>
              <a:t>: </a:t>
            </a:r>
            <a:r>
              <a:rPr lang="en-GB" sz="2000" dirty="0"/>
              <a:t>Kreditgeber sollten sich darüber im Klaren sein, dass die Rendite von P2P-Krediten schwanken kann und dass ein Ausfallrisiko besteht. Es ist wichtig, die Ausfallquote der Plattform und deren Verfahren für den Umgang mit verspäteten Zahlungen oder Zahlungsausfällen zu prüfen.</a:t>
            </a:r>
          </a:p>
          <a:p>
            <a:pPr marL="0" indent="0"/>
            <a:endParaRPr lang="en-US" sz="2000"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Peer-to-Peer (P2P) Kreditgeber</a:t>
            </a:r>
          </a:p>
        </p:txBody>
      </p:sp>
    </p:spTree>
    <p:extLst>
      <p:ext uri="{BB962C8B-B14F-4D97-AF65-F5344CB8AC3E}">
        <p14:creationId xmlns:p14="http://schemas.microsoft.com/office/powerpoint/2010/main" val="3336263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33199" y="744653"/>
            <a:ext cx="9632553" cy="803654"/>
          </a:xfrm>
        </p:spPr>
        <p:txBody>
          <a:bodyPr/>
          <a:lstStyle/>
          <a:p>
            <a:r>
              <a:rPr lang="en-IE" dirty="0">
                <a:solidFill>
                  <a:schemeClr val="bg1"/>
                </a:solidFill>
              </a:rPr>
              <a:t>Lernergebnisse</a:t>
            </a:r>
            <a:endParaRPr lang="en-US" dirty="0">
              <a:solidFill>
                <a:schemeClr val="bg1"/>
              </a:solidFill>
            </a:endParaRPr>
          </a:p>
          <a:p>
            <a:endParaRPr lang="en-GB" sz="600" b="1" dirty="0"/>
          </a:p>
          <a:p>
            <a:r>
              <a:rPr lang="en-GB" sz="2400" b="1" dirty="0">
                <a:solidFill>
                  <a:srgbClr val="47B5C8"/>
                </a:solidFill>
              </a:rPr>
              <a:t>Haltungen:</a:t>
            </a:r>
          </a:p>
          <a:p>
            <a:r>
              <a:rPr lang="en-GB" sz="2400" b="1" dirty="0">
                <a:solidFill>
                  <a:srgbClr val="FDBD22"/>
                </a:solidFill>
              </a:rPr>
              <a:t>Fördern Sie eine Haltung der Widerstandsfähigkeit und Beharrlichkeit </a:t>
            </a:r>
            <a:r>
              <a:rPr lang="en-GB" sz="2400" dirty="0"/>
              <a:t>bei der Navigation durch die Finanzierungslandschaft, insbesondere angesichts möglicher Ablehnung oder Diskriminierung.</a:t>
            </a:r>
          </a:p>
          <a:p>
            <a:r>
              <a:rPr lang="en-GB" sz="2400" b="1" dirty="0">
                <a:solidFill>
                  <a:srgbClr val="FDBD22"/>
                </a:solidFill>
              </a:rPr>
              <a:t>einen ethischen Ansatz bei der Finanzierung zu pflegen </a:t>
            </a:r>
            <a:r>
              <a:rPr lang="en-GB" sz="2400" dirty="0"/>
              <a:t>und Transparenz, Rechenschaftspflicht und Integrität bei allen finanziellen Engagements zu gewährleisten.</a:t>
            </a:r>
          </a:p>
          <a:p>
            <a:r>
              <a:rPr lang="en-GB" sz="2400" b="1" dirty="0">
                <a:solidFill>
                  <a:srgbClr val="FDBD22"/>
                </a:solidFill>
              </a:rPr>
              <a:t>Offenheit für das Erlernen </a:t>
            </a:r>
            <a:r>
              <a:rPr lang="en-GB" sz="2400" dirty="0"/>
              <a:t>und Anpassen neuer Finanzstrategien, die sich an die sich verändernden Marktbedingungen und das Investitionsklima anpassen</a:t>
            </a:r>
            <a:endParaRPr lang="en-US" sz="2400" dirty="0"/>
          </a:p>
        </p:txBody>
      </p:sp>
    </p:spTree>
    <p:extLst>
      <p:ext uri="{BB962C8B-B14F-4D97-AF65-F5344CB8AC3E}">
        <p14:creationId xmlns:p14="http://schemas.microsoft.com/office/powerpoint/2010/main" val="362139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731752"/>
            <a:ext cx="10108433" cy="3849918"/>
          </a:xfrm>
        </p:spPr>
        <p:txBody>
          <a:bodyPr/>
          <a:lstStyle/>
          <a:p>
            <a:pPr marL="0" indent="0"/>
            <a:r>
              <a:rPr lang="en-GB" dirty="0"/>
              <a:t>Beliebte P2P-Kreditplattformen in Europa</a:t>
            </a:r>
          </a:p>
          <a:p>
            <a:pPr marL="342900" indent="-342900">
              <a:buFont typeface="Arial" panose="020B0604020202020204" pitchFamily="34" charset="0"/>
              <a:buChar char="•"/>
            </a:pPr>
            <a:r>
              <a:rPr lang="en-GB" b="1" dirty="0">
                <a:solidFill>
                  <a:srgbClr val="47B5C8"/>
                </a:solidFill>
              </a:rPr>
              <a:t>Funding Circle: </a:t>
            </a:r>
            <a:r>
              <a:rPr lang="en-GB" dirty="0"/>
              <a:t>Ursprünglich im Vereinigten Königreich gegründet, ist Funding Circle heute in mehreren europäischen Ländern tätig und bietet Kredite für kleine Unternehmen an.</a:t>
            </a:r>
          </a:p>
          <a:p>
            <a:pPr marL="342900" indent="-342900">
              <a:buFont typeface="Arial" panose="020B0604020202020204" pitchFamily="34" charset="0"/>
              <a:buChar char="•"/>
            </a:pPr>
            <a:r>
              <a:rPr lang="en-GB" b="1" dirty="0">
                <a:solidFill>
                  <a:srgbClr val="47B5C8"/>
                </a:solidFill>
              </a:rPr>
              <a:t>Zopa: </a:t>
            </a:r>
            <a:r>
              <a:rPr lang="en-GB" dirty="0"/>
              <a:t>Eine der ältesten P2P-Kreditplattformen mit Sitz im Vereinigten Königreich, die Privatkredite direkt von Kreditgebern an Kreditnehmer vermittelt.</a:t>
            </a:r>
          </a:p>
          <a:p>
            <a:pPr marL="342900" indent="-342900">
              <a:buFont typeface="Arial" panose="020B0604020202020204" pitchFamily="34" charset="0"/>
              <a:buChar char="•"/>
            </a:pPr>
            <a:r>
              <a:rPr lang="en-GB" b="1" dirty="0" err="1">
                <a:solidFill>
                  <a:srgbClr val="47B5C8"/>
                </a:solidFill>
              </a:rPr>
              <a:t>Mintos</a:t>
            </a:r>
            <a:r>
              <a:rPr lang="en-GB" b="1" dirty="0">
                <a:solidFill>
                  <a:srgbClr val="47B5C8"/>
                </a:solidFill>
              </a:rPr>
              <a:t>: </a:t>
            </a:r>
            <a:r>
              <a:rPr lang="en-GB" dirty="0" err="1"/>
              <a:t>Mintos </a:t>
            </a:r>
            <a:r>
              <a:rPr lang="en-GB" dirty="0"/>
              <a:t>mit Sitz in Lettland ist ein großer P2P-Marktplatz in Europa, der Anleger mit Kreditnehmern aus verschiedenen Ländern zusammenbringt und eine breite Palette von Anlageprodukten anbietet.</a:t>
            </a:r>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Peer-to-Peer (P2P) Kreditgeber</a:t>
            </a:r>
          </a:p>
        </p:txBody>
      </p:sp>
    </p:spTree>
    <p:extLst>
      <p:ext uri="{BB962C8B-B14F-4D97-AF65-F5344CB8AC3E}">
        <p14:creationId xmlns:p14="http://schemas.microsoft.com/office/powerpoint/2010/main" val="339017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46451" y="1662397"/>
            <a:ext cx="10461745" cy="3849918"/>
          </a:xfrm>
        </p:spPr>
        <p:txBody>
          <a:bodyPr/>
          <a:lstStyle/>
          <a:p>
            <a:pPr marL="0" indent="0"/>
            <a:r>
              <a:rPr lang="en-GB" sz="2000" dirty="0"/>
              <a:t>Bei der umsatzbasierten Finanzierung (RBF) handelt es sich um eine Finanzierungsform, die es Unternehmen ermöglicht, sich Kapital zu sichern, indem sie sich verpflichten, die Investition mit einem Prozentsatz ihrer laufenden Bruttoeinnahmen zurückzuzahlen. Diese Finanzierungsmethode ist besonders attraktiv für Unternehmen mit hohen Einnahmen, aber vielleicht nicht genug festen Sicherheiten, um traditionelle Kredite zu sichern, oder für Unternehmen, die ihr Eigenkapital nicht verwässern wollen.</a:t>
            </a:r>
          </a:p>
          <a:p>
            <a:pPr marL="0" indent="0"/>
            <a:r>
              <a:rPr lang="en-GB" sz="2000" b="1" dirty="0"/>
              <a:t>Vorgeschlagene Strategie</a:t>
            </a:r>
          </a:p>
          <a:p>
            <a:pPr marL="342900" indent="-342900">
              <a:buFont typeface="Arial" panose="020B0604020202020204" pitchFamily="34" charset="0"/>
              <a:buChar char="•"/>
            </a:pPr>
            <a:r>
              <a:rPr lang="en-GB" sz="2000" dirty="0"/>
              <a:t>Einnahmeströme: Stellen Sie sicher, dass Sie über vorhersehbare Einnahmequellen verfügen, da dies für die Sicherung der Finanzierung und die Rückzahlungen von entscheidender Bedeutung ist.</a:t>
            </a:r>
          </a:p>
          <a:p>
            <a:pPr marL="342900" indent="-342900">
              <a:buFont typeface="Arial" panose="020B0604020202020204" pitchFamily="34" charset="0"/>
              <a:buChar char="•"/>
            </a:pPr>
            <a:r>
              <a:rPr lang="en-GB" sz="2000" dirty="0"/>
              <a:t>Wachstumsprognosen: Legen Sie Ihre Wachstumsprognosen klar dar, um zu zeigen, dass eine umsatzbasierte Finanzierung für beide Seiten eine praktikable Option sein kann.</a:t>
            </a:r>
          </a:p>
          <a:p>
            <a:pPr marL="0" indent="0"/>
            <a:r>
              <a:rPr lang="en-GB" sz="2000" dirty="0"/>
              <a:t> </a:t>
            </a:r>
          </a:p>
          <a:p>
            <a:pPr marL="0" indent="0"/>
            <a:endParaRPr lang="en-US" sz="2000"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b="1" dirty="0">
                <a:solidFill>
                  <a:schemeClr val="bg1"/>
                </a:solidFill>
              </a:rPr>
              <a:t>Einnahmebasierte Finanzierung</a:t>
            </a:r>
            <a:endParaRPr lang="en-GB" dirty="0">
              <a:solidFill>
                <a:schemeClr val="bg1"/>
              </a:solidFill>
            </a:endParaRPr>
          </a:p>
        </p:txBody>
      </p:sp>
    </p:spTree>
    <p:extLst>
      <p:ext uri="{BB962C8B-B14F-4D97-AF65-F5344CB8AC3E}">
        <p14:creationId xmlns:p14="http://schemas.microsoft.com/office/powerpoint/2010/main" val="136130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17243" y="1468118"/>
            <a:ext cx="10461745" cy="3849918"/>
          </a:xfrm>
        </p:spPr>
        <p:txBody>
          <a:bodyPr/>
          <a:lstStyle/>
          <a:p>
            <a:pPr marL="0" indent="0"/>
            <a:r>
              <a:rPr lang="en-GB" sz="2000" dirty="0"/>
              <a:t>Bei der umsatzbasierten Finanzierung (RBF) stellen Investoren einem Unternehmen im Voraus Kapital zur Verfügung und erhalten dafür einen Prozentsatz der künftigen Einnahmen des Unternehmens über einen bestimmten Zeitraum. Die Rückzahlungen steigen und sinken in direktem Verhältnis zu den Einnahmen des Unternehmens, was dem Unternehmen in Zeiten mit schwankendem Cashflow Flexibilität bietet.</a:t>
            </a:r>
          </a:p>
          <a:p>
            <a:pPr marL="0" indent="0"/>
            <a:r>
              <a:rPr lang="en-GB" sz="2000" dirty="0"/>
              <a:t>In der Regel ist der Gesamtrückzahlungsbetrag auf ein Vielfaches des investierten Kapitals begrenzt, das je nach den Vertragsbedingungen und dem wahrgenommenen Risiko zwischen dem 1,5- und dem 3-fachen des ursprünglichen Betrags liegt.</a:t>
            </a:r>
          </a:p>
          <a:p>
            <a:r>
              <a:rPr lang="en-GB" sz="2000" b="1" dirty="0">
                <a:solidFill>
                  <a:srgbClr val="D9552F"/>
                </a:solidFill>
              </a:rPr>
              <a:t>3 Hauptmerkmale von RBF</a:t>
            </a:r>
          </a:p>
          <a:p>
            <a:pPr>
              <a:buFont typeface="+mj-lt"/>
              <a:buAutoNum type="arabicPeriod"/>
            </a:pPr>
            <a:r>
              <a:rPr lang="en-GB" sz="2000" b="1" dirty="0">
                <a:solidFill>
                  <a:srgbClr val="FDBD22"/>
                </a:solidFill>
              </a:rPr>
              <a:t> Flexibilität</a:t>
            </a:r>
            <a:r>
              <a:rPr lang="en-GB" sz="2000" dirty="0">
                <a:solidFill>
                  <a:srgbClr val="FDBD22"/>
                </a:solidFill>
              </a:rPr>
              <a:t>: </a:t>
            </a:r>
            <a:r>
              <a:rPr lang="en-GB" sz="2000" dirty="0"/>
              <a:t>Einer der wichtigsten Vorteile ist die Flexibilität der Rückzahlungsbedingungen, die an die Umsatzentwicklung des Unternehmens gebunden sind. Dies kann den finanziellen Druck in schwächeren Geschäftsphasen verringern.</a:t>
            </a:r>
          </a:p>
          <a:p>
            <a:pPr marL="0" indent="0"/>
            <a:r>
              <a:rPr lang="en-GB" sz="2000" dirty="0"/>
              <a:t> </a:t>
            </a:r>
          </a:p>
          <a:p>
            <a:pPr marL="0" indent="0"/>
            <a:endParaRPr lang="en-US" sz="2000"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b="1" dirty="0">
                <a:solidFill>
                  <a:schemeClr val="bg1"/>
                </a:solidFill>
              </a:rPr>
              <a:t>Einnahmebasierte Finanzierung</a:t>
            </a:r>
          </a:p>
        </p:txBody>
      </p:sp>
    </p:spTree>
    <p:extLst>
      <p:ext uri="{BB962C8B-B14F-4D97-AF65-F5344CB8AC3E}">
        <p14:creationId xmlns:p14="http://schemas.microsoft.com/office/powerpoint/2010/main" val="3106582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586196"/>
            <a:ext cx="10108433" cy="3849918"/>
          </a:xfrm>
        </p:spPr>
        <p:txBody>
          <a:bodyPr/>
          <a:lstStyle/>
          <a:p>
            <a:pPr marL="0" indent="0"/>
            <a:r>
              <a:rPr lang="en-GB" b="1" dirty="0">
                <a:solidFill>
                  <a:srgbClr val="FDBD22"/>
                </a:solidFill>
              </a:rPr>
              <a:t>2. Keine Verwässerung</a:t>
            </a:r>
            <a:r>
              <a:rPr lang="en-GB" dirty="0"/>
              <a:t>: Im Gegensatz zu Risikokapitalinvestitionen müssen die Unternehmenseigentümer bei RBF kein Eigenkapital abgeben. Diese Eigenschaft ist besonders attraktiv für Gründer, die die Kontrolle über ihr Unternehmen behalten wollen.</a:t>
            </a:r>
          </a:p>
          <a:p>
            <a:pPr marL="0" indent="0"/>
            <a:r>
              <a:rPr lang="en-GB" b="1" dirty="0">
                <a:solidFill>
                  <a:srgbClr val="FDBD22"/>
                </a:solidFill>
              </a:rPr>
              <a:t>3. Schnelligkeit der Finanzierung: </a:t>
            </a:r>
            <a:r>
              <a:rPr lang="en-GB" dirty="0"/>
              <a:t>Der Prozess vom Antrag bis zur Finanzierung kann schneller verlaufen als bei der traditionellen Beteiligungsfinanzierung, da der Investor weniger Sorgfalt aufwenden muss, um die Kontrolle über das Kapital und die Beteiligung des Vorstands zu gewährleisten.</a:t>
            </a:r>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b="1" dirty="0">
                <a:solidFill>
                  <a:schemeClr val="bg1"/>
                </a:solidFill>
              </a:rPr>
              <a:t>Einnahmebasierte Finanzierung</a:t>
            </a:r>
          </a:p>
        </p:txBody>
      </p:sp>
    </p:spTree>
    <p:extLst>
      <p:ext uri="{BB962C8B-B14F-4D97-AF65-F5344CB8AC3E}">
        <p14:creationId xmlns:p14="http://schemas.microsoft.com/office/powerpoint/2010/main" val="3833412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586196"/>
            <a:ext cx="10108433" cy="3849918"/>
          </a:xfrm>
        </p:spPr>
        <p:txBody>
          <a:bodyPr/>
          <a:lstStyle/>
          <a:p>
            <a:r>
              <a:rPr lang="en-GB" b="1" dirty="0"/>
              <a:t>Beliebte ertragsbasierte Finanzierungsgesellschaften</a:t>
            </a:r>
          </a:p>
          <a:p>
            <a:pPr>
              <a:buFont typeface="Arial" panose="020B0604020202020204" pitchFamily="34" charset="0"/>
              <a:buChar char="•"/>
            </a:pPr>
            <a:r>
              <a:rPr lang="en-GB" b="1" dirty="0">
                <a:solidFill>
                  <a:srgbClr val="47B5C8"/>
                </a:solidFill>
              </a:rPr>
              <a:t>Lighter Capital</a:t>
            </a:r>
            <a:r>
              <a:rPr lang="en-GB" dirty="0">
                <a:solidFill>
                  <a:srgbClr val="47B5C8"/>
                </a:solidFill>
              </a:rPr>
              <a:t>: </a:t>
            </a:r>
            <a:r>
              <a:rPr lang="en-GB" dirty="0">
                <a:hlinkClick r:id="rId2"/>
              </a:rPr>
              <a:t>Startup Capital With Zero Dilution | Lighter Capital </a:t>
            </a:r>
            <a:r>
              <a:rPr lang="en-GB" dirty="0"/>
              <a:t>hat sich auf die Bereitstellung von RBF für Tech-Startups, insbesondere SaaS-Unternehmen, spezialisiert, ohne Eigenkapital zu übernehmen oder Sitze im Aufsichtsrat zu verlangen.</a:t>
            </a:r>
          </a:p>
          <a:p>
            <a:pPr>
              <a:buFont typeface="Arial" panose="020B0604020202020204" pitchFamily="34" charset="0"/>
              <a:buChar char="•"/>
            </a:pPr>
            <a:r>
              <a:rPr lang="en-GB" b="1" dirty="0" err="1">
                <a:solidFill>
                  <a:srgbClr val="47B5C8"/>
                </a:solidFill>
              </a:rPr>
              <a:t>Clearbanc </a:t>
            </a:r>
            <a:r>
              <a:rPr lang="en-GB" b="1" dirty="0">
                <a:solidFill>
                  <a:srgbClr val="47B5C8"/>
                </a:solidFill>
              </a:rPr>
              <a:t>(jetzt </a:t>
            </a:r>
            <a:r>
              <a:rPr lang="en-GB" b="1" dirty="0" err="1">
                <a:solidFill>
                  <a:srgbClr val="47B5C8"/>
                </a:solidFill>
              </a:rPr>
              <a:t>Clearco</a:t>
            </a:r>
            <a:r>
              <a:rPr lang="en-GB" b="1" dirty="0">
                <a:solidFill>
                  <a:srgbClr val="47B5C8"/>
                </a:solidFill>
              </a:rPr>
              <a:t>)</a:t>
            </a:r>
            <a:r>
              <a:rPr lang="en-GB" dirty="0">
                <a:solidFill>
                  <a:srgbClr val="47B5C8"/>
                </a:solidFill>
              </a:rPr>
              <a:t>: </a:t>
            </a:r>
            <a:r>
              <a:rPr lang="en-GB" dirty="0"/>
              <a:t>Konzentriert sich auf Online-Unternehmen und bietet Marketingkapital für Unternehmen, die Produkte oder Dienstleistungen über digitale Kanäle verkaufen. </a:t>
            </a:r>
            <a:r>
              <a:rPr lang="en-GB" dirty="0" err="1">
                <a:hlinkClick r:id="rId3"/>
              </a:rPr>
              <a:t>Clearco </a:t>
            </a:r>
            <a:r>
              <a:rPr lang="en-GB" dirty="0">
                <a:hlinkClick r:id="rId3"/>
              </a:rPr>
              <a:t>| Ecommerce Funding für Rechnungen und Belege</a:t>
            </a:r>
            <a:endParaRPr lang="en-GB" dirty="0"/>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b="1" dirty="0">
                <a:solidFill>
                  <a:schemeClr val="bg1"/>
                </a:solidFill>
              </a:rPr>
              <a:t>Einnahmebasierte Finanzierung</a:t>
            </a:r>
          </a:p>
        </p:txBody>
      </p:sp>
    </p:spTree>
    <p:extLst>
      <p:ext uri="{BB962C8B-B14F-4D97-AF65-F5344CB8AC3E}">
        <p14:creationId xmlns:p14="http://schemas.microsoft.com/office/powerpoint/2010/main" val="223097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8758" y="2930184"/>
            <a:ext cx="6325638" cy="3066422"/>
          </a:xfrm>
        </p:spPr>
        <p:txBody>
          <a:bodyPr>
            <a:normAutofit/>
          </a:bodyPr>
          <a:lstStyle/>
          <a:p>
            <a:r>
              <a:rPr lang="en-GB" dirty="0"/>
              <a:t>Risikomanagement und Planung</a:t>
            </a:r>
          </a:p>
          <a:p>
            <a:r>
              <a:rPr lang="en-GB" sz="2000" b="1" dirty="0"/>
              <a:t>In Modul 3 finden Sie viele weitere Informationen zum Thema Risiko.</a:t>
            </a:r>
            <a:endParaRPr lang="en-IE" sz="2000" b="1"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3377713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9" y="1731752"/>
            <a:ext cx="10272276" cy="3849918"/>
          </a:xfrm>
        </p:spPr>
        <p:txBody>
          <a:bodyPr/>
          <a:lstStyle/>
          <a:p>
            <a:pPr marL="0" indent="0"/>
            <a:r>
              <a:rPr lang="en-GB" sz="2000" dirty="0"/>
              <a:t>Maria Gomez, die Gründerin von </a:t>
            </a:r>
            <a:r>
              <a:rPr lang="en-GB" sz="2000" dirty="0" err="1"/>
              <a:t>EcoTech </a:t>
            </a:r>
            <a:r>
              <a:rPr lang="en-GB" sz="2000" dirty="0"/>
              <a:t>Solutions, ist eine Vorreiterin in der Technologiebranche und bringt als unterrepräsentierte Unternehmerin eine einzigartige Perspektive ein. Mit einem Hintergrund in Umwelttechnik und einer Leidenschaft für nachhaltige Entwicklung gründete Maria Gomez </a:t>
            </a:r>
            <a:r>
              <a:rPr lang="en-GB" sz="2000" dirty="0" err="1"/>
              <a:t>EcoTech </a:t>
            </a:r>
            <a:r>
              <a:rPr lang="en-GB" sz="2000" dirty="0"/>
              <a:t>Solutions mit dem Ziel, erneuerbare Energien für Gemeinden zugänglich zu machen, die traditionell von großen Energieversorgern unterversorgt sind.</a:t>
            </a:r>
          </a:p>
          <a:p>
            <a:pPr marL="0" indent="0"/>
            <a:r>
              <a:rPr lang="en-GB" sz="2000" dirty="0" err="1"/>
              <a:t>EcoTech </a:t>
            </a:r>
            <a:r>
              <a:rPr lang="en-GB" sz="2000" dirty="0"/>
              <a:t>Solutions ist auf die Entwicklung innovativer, erschwinglicher und nachhaltiger Energielösungen spezialisiert und konzentriert sich dabei auf Solar- und Windenergiesysteme. Ziel des Unternehmens ist es, die Lücke beim Zugang zu Energie mit umweltfreundlichen Technologien zu schließen, die in verschiedenen Umgebungen eingesetzt werden können, von städtischen Vierteln bis hin zu ländlichen Gebieten.</a:t>
            </a:r>
          </a:p>
        </p:txBody>
      </p:sp>
      <p:sp>
        <p:nvSpPr>
          <p:cNvPr id="2" name="Freeform 1">
            <a:extLst>
              <a:ext uri="{FF2B5EF4-FFF2-40B4-BE49-F238E27FC236}">
                <a16:creationId xmlns:a16="http://schemas.microsoft.com/office/drawing/2014/main" id="{7B83FC6B-9FCD-D7A3-CB13-234D96458BFD}"/>
              </a:ext>
            </a:extLst>
          </p:cNvPr>
          <p:cNvSpPr/>
          <p:nvPr/>
        </p:nvSpPr>
        <p:spPr>
          <a:xfrm>
            <a:off x="41294" y="664463"/>
            <a:ext cx="10636537"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47840" y="761603"/>
            <a:ext cx="10571866" cy="803654"/>
          </a:xfrm>
        </p:spPr>
        <p:txBody>
          <a:bodyPr/>
          <a:lstStyle/>
          <a:p>
            <a:r>
              <a:rPr lang="en-GB" sz="3600" i="0" u="none" strike="noStrike" dirty="0">
                <a:solidFill>
                  <a:schemeClr val="bg1"/>
                </a:solidFill>
                <a:effectLst/>
              </a:rPr>
              <a:t>Fallstudie - Treffen Sie </a:t>
            </a:r>
            <a:r>
              <a:rPr lang="en-GB" dirty="0">
                <a:solidFill>
                  <a:schemeClr val="bg1"/>
                </a:solidFill>
              </a:rPr>
              <a:t>Maria Gomez, </a:t>
            </a:r>
            <a:r>
              <a:rPr lang="en-GB" dirty="0" err="1">
                <a:solidFill>
                  <a:schemeClr val="bg1"/>
                </a:solidFill>
              </a:rPr>
              <a:t>EcoTech </a:t>
            </a:r>
            <a:r>
              <a:rPr lang="en-GB" dirty="0">
                <a:solidFill>
                  <a:schemeClr val="bg1"/>
                </a:solidFill>
              </a:rPr>
              <a:t>Solutions </a:t>
            </a:r>
            <a:endParaRPr lang="en-US" dirty="0">
              <a:solidFill>
                <a:schemeClr val="bg1"/>
              </a:solidFill>
            </a:endParaRPr>
          </a:p>
        </p:txBody>
      </p:sp>
    </p:spTree>
    <p:extLst>
      <p:ext uri="{BB962C8B-B14F-4D97-AF65-F5344CB8AC3E}">
        <p14:creationId xmlns:p14="http://schemas.microsoft.com/office/powerpoint/2010/main" val="289802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562599"/>
            <a:ext cx="10272277" cy="3849918"/>
          </a:xfrm>
        </p:spPr>
        <p:txBody>
          <a:bodyPr/>
          <a:lstStyle/>
          <a:p>
            <a:pPr>
              <a:buFont typeface="Arial" panose="020B0604020202020204" pitchFamily="34" charset="0"/>
              <a:buChar char="•"/>
            </a:pPr>
            <a:r>
              <a:rPr lang="en-GB" sz="2000" b="1" dirty="0"/>
              <a:t>Finanzierungshürden</a:t>
            </a:r>
            <a:r>
              <a:rPr lang="en-GB" sz="2000" dirty="0"/>
              <a:t>: Als unterrepräsentierte Gründerin in der Technologiebranche hatte Maria anfangs Schwierigkeiten, herkömmliches Risikokapital zu erhalten, da die Investoren zögerten, in grüne Technologien zu investieren, die als risikoreich galten. Hinzu kam, dass Vorurteile gegenüber Minderheiten und weiblichen Unternehmern eine weitere Schwierigkeit darstellten.</a:t>
            </a:r>
          </a:p>
          <a:p>
            <a:pPr>
              <a:buFont typeface="Arial" panose="020B0604020202020204" pitchFamily="34" charset="0"/>
              <a:buChar char="•"/>
            </a:pPr>
            <a:r>
              <a:rPr lang="en-GB" sz="2000" b="1" dirty="0"/>
              <a:t>Innovative Ansätze zur Finanzierung</a:t>
            </a:r>
            <a:r>
              <a:rPr lang="en-GB" sz="2000" dirty="0"/>
              <a:t>: </a:t>
            </a:r>
            <a:r>
              <a:rPr lang="en-GB" sz="2000" dirty="0" err="1"/>
              <a:t>EcoTech </a:t>
            </a:r>
            <a:r>
              <a:rPr lang="en-GB" sz="2000" dirty="0"/>
              <a:t>bewarb sich erfolgreich um mehrere staatliche Zuschüsse zur Förderung von Projekten im Bereich der erneuerbaren Energien, was zur Finanzierung der anfänglichen Produktentwicklung und -prüfung beitrug. Maria nutzte eine Kombination aus weniger konventionellen Finanzierungsquellen, um ihr Unternehmen zu gründen. Dazu gehörten ein Zuschuss für kleine Unternehmen, der sich auf Frauen in Klimainitiativen konzentrierte, eine Crowdfunding-Kampagne, die sich an die umweltbewusste Gemeinschaft richtete, und eine Angel-Investition von einer Person, die sich für Nachhaltigkeit und Vielfalt in der Technologiebranche engagiert.</a:t>
            </a:r>
          </a:p>
        </p:txBody>
      </p:sp>
      <p:sp>
        <p:nvSpPr>
          <p:cNvPr id="2" name="Freeform 1">
            <a:extLst>
              <a:ext uri="{FF2B5EF4-FFF2-40B4-BE49-F238E27FC236}">
                <a16:creationId xmlns:a16="http://schemas.microsoft.com/office/drawing/2014/main" id="{7B83FC6B-9FCD-D7A3-CB13-234D96458BFD}"/>
              </a:ext>
            </a:extLst>
          </p:cNvPr>
          <p:cNvSpPr/>
          <p:nvPr/>
        </p:nvSpPr>
        <p:spPr>
          <a:xfrm>
            <a:off x="41294" y="664463"/>
            <a:ext cx="10636537"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47840" y="761603"/>
            <a:ext cx="10571866" cy="803654"/>
          </a:xfrm>
        </p:spPr>
        <p:txBody>
          <a:bodyPr/>
          <a:lstStyle/>
          <a:p>
            <a:r>
              <a:rPr lang="en-GB" dirty="0">
                <a:solidFill>
                  <a:schemeClr val="bg1"/>
                </a:solidFill>
              </a:rPr>
              <a:t>Anfangstage und Herausforderungen</a:t>
            </a:r>
          </a:p>
        </p:txBody>
      </p:sp>
    </p:spTree>
    <p:extLst>
      <p:ext uri="{BB962C8B-B14F-4D97-AF65-F5344CB8AC3E}">
        <p14:creationId xmlns:p14="http://schemas.microsoft.com/office/powerpoint/2010/main" val="506015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474142"/>
            <a:ext cx="10636537"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48707" y="773988"/>
            <a:ext cx="10571866" cy="803654"/>
          </a:xfrm>
        </p:spPr>
        <p:txBody>
          <a:bodyPr/>
          <a:lstStyle/>
          <a:p>
            <a:r>
              <a:rPr lang="en-GB" sz="3200" dirty="0">
                <a:solidFill>
                  <a:schemeClr val="bg1"/>
                </a:solidFill>
              </a:rPr>
              <a:t>Aktueller Stand und Marktpositionierung</a:t>
            </a:r>
            <a:endParaRPr lang="en-US" sz="3200" dirty="0">
              <a:solidFill>
                <a:schemeClr val="bg1"/>
              </a:solidFill>
            </a:endParaRPr>
          </a:p>
        </p:txBody>
      </p:sp>
      <p:sp>
        <p:nvSpPr>
          <p:cNvPr id="3" name="Rectangle 1">
            <a:extLst>
              <a:ext uri="{FF2B5EF4-FFF2-40B4-BE49-F238E27FC236}">
                <a16:creationId xmlns:a16="http://schemas.microsoft.com/office/drawing/2014/main" id="{0263DB14-30A3-BB20-7E7E-D43490634BEB}"/>
              </a:ext>
            </a:extLst>
          </p:cNvPr>
          <p:cNvSpPr>
            <a:spLocks noGrp="1" noChangeArrowheads="1"/>
          </p:cNvSpPr>
          <p:nvPr>
            <p:ph type="body" sz="quarter" idx="18"/>
          </p:nvPr>
        </p:nvSpPr>
        <p:spPr bwMode="auto">
          <a:xfrm>
            <a:off x="648707" y="1786080"/>
            <a:ext cx="1019998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Wachstum und Expansion</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Seit seinen bescheidenen Anfängen hat sich </a:t>
            </a:r>
            <a:r>
              <a:rPr kumimoji="0" lang="en-US" altLang="en-US" sz="2000"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EcoTech </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Solutions zu einem angesehenen Akteur im Bereich der erneuerbaren Energien entwickelt. Das Unternehmen hat seine Produktpalette um Solarmodule, kleine Windturbinen und Hybridsysteme erweitert und bedient damit sowohl private als auch gewerbliche Kunden.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Marktpositionierung</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Heute ist </a:t>
            </a:r>
            <a:r>
              <a:rPr kumimoji="0" lang="en-US" altLang="en-US" sz="2000"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EcoTech </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für seine innovativen, erschwinglichen und gemeinschaftsorientierten Lösungen bekannt. Das Unternehmen positioniert sich als führendes Unternehmen im Bereich zugänglicher nachhaltiger Technologien, wobei der Schwerpunkt auf der Unterstützung unterversorgter Gemeinden und der Förderung von Umweltgerechtigkeit liegt.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Engagement für Nachhaltigkeit</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Marias Engagement für Nachhaltigkeit </a:t>
            </a:r>
            <a:r>
              <a:rPr lang="en-US" altLang="en-US" sz="2000" dirty="0">
                <a:latin typeface="Calibri" panose="020F0502020204030204" pitchFamily="34" charset="0"/>
                <a:ea typeface="Calibri" panose="020F0502020204030204" pitchFamily="34" charset="0"/>
                <a:cs typeface="Calibri" panose="020F0502020204030204" pitchFamily="34" charset="0"/>
              </a:rPr>
              <a:t>bleibt unerschütterlich</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EcoTech </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beteiligt sich aktiv an Umweltschutz- und Bildungsprogrammen und stärkt damit seine Marke als umweltbewusster Branchenführer. </a:t>
            </a:r>
          </a:p>
        </p:txBody>
      </p:sp>
    </p:spTree>
    <p:extLst>
      <p:ext uri="{BB962C8B-B14F-4D97-AF65-F5344CB8AC3E}">
        <p14:creationId xmlns:p14="http://schemas.microsoft.com/office/powerpoint/2010/main" val="2138197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9" y="1704571"/>
            <a:ext cx="9936012" cy="3849918"/>
          </a:xfrm>
        </p:spPr>
        <p:txBody>
          <a:bodyPr/>
          <a:lstStyle/>
          <a:p>
            <a:pPr>
              <a:buFont typeface="Arial" panose="020B0604020202020204" pitchFamily="34" charset="0"/>
              <a:buChar char="•"/>
            </a:pPr>
            <a:r>
              <a:rPr lang="en-GB" sz="2000" b="1" dirty="0"/>
              <a:t>Branchenanalyse</a:t>
            </a:r>
            <a:r>
              <a:rPr lang="en-GB" sz="2000" dirty="0"/>
              <a:t>: Maria und ihr Team führten gründliche Branchenanalysen durch, um die Markttrends, die Auswirkungen von Vorschriften und die Wettbewerbsdynamik zu verstehen. Dies half dabei, Verschiebungen im Energiesektor zu antizipieren und ihre Geschäftsstrategien entsprechend anzupassen.</a:t>
            </a:r>
          </a:p>
          <a:p>
            <a:pPr>
              <a:buFont typeface="Arial" panose="020B0604020202020204" pitchFamily="34" charset="0"/>
              <a:buChar char="•"/>
            </a:pPr>
            <a:r>
              <a:rPr lang="en-GB" sz="2000" b="1" dirty="0"/>
              <a:t>Kunden-Feedback</a:t>
            </a:r>
            <a:r>
              <a:rPr lang="en-GB" sz="2000" dirty="0"/>
              <a:t>: Regelmäßige Rückmeldungen von den ersten Nutzern </a:t>
            </a:r>
            <a:r>
              <a:rPr lang="en-GB" sz="2000" dirty="0" err="1"/>
              <a:t>der </a:t>
            </a:r>
            <a:r>
              <a:rPr lang="en-GB" sz="2000" dirty="0"/>
              <a:t>EcoTech-Produkte lieferten Einblicke in die Marktbedürfnisse und potenzielle Probleme und dienten als Grundlage für iterative Produktentwicklungen und -verbesserungen.</a:t>
            </a:r>
          </a:p>
          <a:p>
            <a:pPr>
              <a:buFont typeface="Arial" panose="020B0604020202020204" pitchFamily="34" charset="0"/>
              <a:buChar char="•"/>
            </a:pPr>
            <a:r>
              <a:rPr lang="en-GB" sz="2000" b="1" dirty="0"/>
              <a:t>Szenario-Planung</a:t>
            </a:r>
            <a:r>
              <a:rPr lang="en-GB" sz="2000" dirty="0"/>
              <a:t>: </a:t>
            </a:r>
            <a:r>
              <a:rPr lang="en-GB" sz="2000" dirty="0" err="1"/>
              <a:t>EcoTech </a:t>
            </a:r>
            <a:r>
              <a:rPr lang="en-GB" sz="2000" dirty="0"/>
              <a:t>führte eine Szenarioplanung durch, um verschiedene künftige Situationen vorherzusagen, z. B. Veränderungen im Verbraucherverhalten, neue Regulierungsmaßnahmen oder wirtschaftliche Abschwünge, und erarbeitete Strategien zur Bewältigung dieser Möglichkeiten.</a:t>
            </a:r>
          </a:p>
          <a:p>
            <a:pPr marL="0" indent="0"/>
            <a:endParaRPr lang="en-GB" sz="2000" dirty="0"/>
          </a:p>
        </p:txBody>
      </p:sp>
      <p:sp>
        <p:nvSpPr>
          <p:cNvPr id="2" name="Freeform 1">
            <a:extLst>
              <a:ext uri="{FF2B5EF4-FFF2-40B4-BE49-F238E27FC236}">
                <a16:creationId xmlns:a16="http://schemas.microsoft.com/office/drawing/2014/main" id="{7B83FC6B-9FCD-D7A3-CB13-234D96458BFD}"/>
              </a:ext>
            </a:extLst>
          </p:cNvPr>
          <p:cNvSpPr/>
          <p:nvPr/>
        </p:nvSpPr>
        <p:spPr>
          <a:xfrm>
            <a:off x="41294" y="664463"/>
            <a:ext cx="10636537"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48707" y="773988"/>
            <a:ext cx="10571866" cy="803654"/>
          </a:xfrm>
        </p:spPr>
        <p:txBody>
          <a:bodyPr/>
          <a:lstStyle/>
          <a:p>
            <a:r>
              <a:rPr lang="en-IE" dirty="0">
                <a:solidFill>
                  <a:schemeClr val="bg1"/>
                </a:solidFill>
              </a:rPr>
              <a:t>Techniken zur Risikobewertung</a:t>
            </a:r>
            <a:endParaRPr lang="en-US" dirty="0">
              <a:solidFill>
                <a:schemeClr val="bg1"/>
              </a:solidFill>
            </a:endParaRPr>
          </a:p>
        </p:txBody>
      </p:sp>
    </p:spTree>
    <p:extLst>
      <p:ext uri="{BB962C8B-B14F-4D97-AF65-F5344CB8AC3E}">
        <p14:creationId xmlns:p14="http://schemas.microsoft.com/office/powerpoint/2010/main" val="174783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4151981" y="2800399"/>
            <a:ext cx="7109888" cy="3066422"/>
          </a:xfrm>
        </p:spPr>
        <p:txBody>
          <a:bodyPr/>
          <a:lstStyle/>
          <a:p>
            <a:r>
              <a:rPr lang="en-GB" dirty="0"/>
              <a:t>Verschiedene Arten der Finanzierung verstehen</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0292" y="1577642"/>
            <a:ext cx="9936012" cy="3849918"/>
          </a:xfrm>
        </p:spPr>
        <p:txBody>
          <a:bodyPr/>
          <a:lstStyle/>
          <a:p>
            <a:pPr>
              <a:buFont typeface="Arial" panose="020B0604020202020204" pitchFamily="34" charset="0"/>
              <a:buChar char="•"/>
            </a:pPr>
            <a:r>
              <a:rPr lang="en-GB" sz="2000" b="1" dirty="0"/>
              <a:t>Anpassung an den technologischen Wandel</a:t>
            </a:r>
            <a:r>
              <a:rPr lang="en-GB" sz="2000" dirty="0"/>
              <a:t>: In einem so dynamischen Bereich wie den erneuerbaren Energien ist ständige Innovation der Schlüssel. </a:t>
            </a:r>
            <a:r>
              <a:rPr lang="en-GB" sz="2000" dirty="0" err="1"/>
              <a:t>EcoTech </a:t>
            </a:r>
            <a:r>
              <a:rPr lang="en-GB" sz="2000" dirty="0"/>
              <a:t>setzt erhebliche Mittel für Forschung und Entwicklung ein, um sicherzustellen, dass seine Technologien an neue Entdeckungen und Effizienzverbesserungen angepasst werden.</a:t>
            </a:r>
          </a:p>
          <a:p>
            <a:pPr>
              <a:buFont typeface="Arial" panose="020B0604020202020204" pitchFamily="34" charset="0"/>
              <a:buChar char="•"/>
            </a:pPr>
            <a:r>
              <a:rPr lang="en-GB" sz="2000" b="1" dirty="0"/>
              <a:t>Marktdynamik</a:t>
            </a:r>
            <a:r>
              <a:rPr lang="en-GB" sz="2000" dirty="0"/>
              <a:t>: Der Markt für erneuerbare Energien wird von globalen politischen Veränderungen, wirtschaftlichen Veränderungen und kulturellen Trends zur Nachhaltigkeit beeinflusst. Durch kontinuierliche Beobachtung </a:t>
            </a:r>
            <a:r>
              <a:rPr lang="en-GB" sz="2000" dirty="0" err="1"/>
              <a:t>kann EcoTech </a:t>
            </a:r>
            <a:r>
              <a:rPr lang="en-GB" sz="2000" dirty="0"/>
              <a:t>diesen Trends immer einen Schritt voraus sein und seine Strategien so ausrichten, dass neue Chancen genutzt werden.</a:t>
            </a:r>
          </a:p>
          <a:p>
            <a:pPr>
              <a:buFont typeface="Arial" panose="020B0604020202020204" pitchFamily="34" charset="0"/>
              <a:buChar char="•"/>
            </a:pPr>
            <a:r>
              <a:rPr lang="en-GB" sz="2000" b="1" dirty="0"/>
              <a:t>Kultur des Risikomanagements</a:t>
            </a:r>
            <a:r>
              <a:rPr lang="en-GB" sz="2000" dirty="0"/>
              <a:t>: Maria fördert eine Kultur des proaktiven Risikomanagements, in der alle Teammitglieder ermutigt werden, potenzielle Risiken zu erkennen und zur Entwicklung von Strategien zur Risikominderung beizutragen. Diese kollektive Wachsamkeit sorgt für eine breitere Abdeckung und eine schnellere Reaktion auf neue Bedrohungen.</a:t>
            </a:r>
          </a:p>
          <a:p>
            <a:pPr marL="0" indent="0"/>
            <a:endParaRPr lang="en-GB" sz="2000" dirty="0"/>
          </a:p>
        </p:txBody>
      </p:sp>
      <p:sp>
        <p:nvSpPr>
          <p:cNvPr id="2" name="Freeform 1">
            <a:extLst>
              <a:ext uri="{FF2B5EF4-FFF2-40B4-BE49-F238E27FC236}">
                <a16:creationId xmlns:a16="http://schemas.microsoft.com/office/drawing/2014/main" id="{7B83FC6B-9FCD-D7A3-CB13-234D96458BFD}"/>
              </a:ext>
            </a:extLst>
          </p:cNvPr>
          <p:cNvSpPr/>
          <p:nvPr/>
        </p:nvSpPr>
        <p:spPr>
          <a:xfrm>
            <a:off x="41294" y="664463"/>
            <a:ext cx="10636537"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48707" y="773988"/>
            <a:ext cx="10571866" cy="803654"/>
          </a:xfrm>
        </p:spPr>
        <p:txBody>
          <a:bodyPr/>
          <a:lstStyle/>
          <a:p>
            <a:r>
              <a:rPr lang="en-GB" dirty="0">
                <a:solidFill>
                  <a:schemeClr val="bg1"/>
                </a:solidFill>
              </a:rPr>
              <a:t>Bedeutung einer kontinuierlichen Risikoüberwachung</a:t>
            </a:r>
            <a:endParaRPr lang="en-US" dirty="0">
              <a:solidFill>
                <a:schemeClr val="bg1"/>
              </a:solidFill>
            </a:endParaRPr>
          </a:p>
        </p:txBody>
      </p:sp>
    </p:spTree>
    <p:extLst>
      <p:ext uri="{BB962C8B-B14F-4D97-AF65-F5344CB8AC3E}">
        <p14:creationId xmlns:p14="http://schemas.microsoft.com/office/powerpoint/2010/main" val="5829764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3BFA2E-31D5-FE15-2615-EB05BE559EDD}"/>
              </a:ext>
            </a:extLst>
          </p:cNvPr>
          <p:cNvSpPr>
            <a:spLocks noGrp="1"/>
          </p:cNvSpPr>
          <p:nvPr>
            <p:ph type="body" sz="quarter" idx="17"/>
          </p:nvPr>
        </p:nvSpPr>
        <p:spPr>
          <a:xfrm>
            <a:off x="0" y="4930413"/>
            <a:ext cx="4818490" cy="679345"/>
          </a:xfrm>
        </p:spPr>
        <p:txBody>
          <a:bodyPr/>
          <a:lstStyle/>
          <a:p>
            <a:pPr marL="0" indent="0">
              <a:buNone/>
            </a:pPr>
            <a:r>
              <a:rPr lang="en-US" sz="3200" b="1" dirty="0">
                <a:solidFill>
                  <a:schemeClr val="bg1"/>
                </a:solidFill>
              </a:rPr>
              <a:t>www.mosaic4investing.eu</a:t>
            </a:r>
          </a:p>
          <a:p>
            <a:endParaRPr lang="en-US" sz="3200" dirty="0"/>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a:xfrm>
            <a:off x="721961" y="3301251"/>
            <a:ext cx="7580486" cy="731140"/>
          </a:xfrm>
        </p:spPr>
        <p:txBody>
          <a:bodyPr>
            <a:normAutofit fontScale="92500" lnSpcReduction="20000"/>
          </a:bodyPr>
          <a:lstStyle/>
          <a:p>
            <a:r>
              <a:rPr lang="en-US" dirty="0"/>
              <a:t>Als nächstes folgt </a:t>
            </a:r>
            <a:r>
              <a:rPr lang="en-US" b="1" dirty="0"/>
              <a:t>Modul 5: </a:t>
            </a:r>
            <a:r>
              <a:rPr lang="en-GB" b="1" i="0" dirty="0">
                <a:effectLst/>
                <a:latin typeface="Google Sans"/>
              </a:rPr>
              <a:t>Wie verwalte </a:t>
            </a:r>
            <a:r>
              <a:rPr lang="en-GB" b="1" i="0">
                <a:effectLst/>
                <a:latin typeface="Google Sans"/>
              </a:rPr>
              <a:t>ich meine Finanzen?</a:t>
            </a:r>
            <a:endParaRPr lang="en-US" b="1" dirty="0"/>
          </a:p>
        </p:txBody>
      </p:sp>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721961" y="2647162"/>
            <a:ext cx="8883215" cy="837258"/>
          </a:xfrm>
        </p:spPr>
        <p:txBody>
          <a:bodyPr>
            <a:normAutofit/>
          </a:bodyPr>
          <a:lstStyle/>
          <a:p>
            <a:r>
              <a:rPr lang="en-US" sz="2800" dirty="0"/>
              <a:t>Herzlichen Glückwunsch zum Abschluss von Modul 4</a:t>
            </a:r>
          </a:p>
        </p:txBody>
      </p:sp>
      <p:grpSp>
        <p:nvGrpSpPr>
          <p:cNvPr id="62" name="Graphic 3">
            <a:extLst>
              <a:ext uri="{FF2B5EF4-FFF2-40B4-BE49-F238E27FC236}">
                <a16:creationId xmlns:a16="http://schemas.microsoft.com/office/drawing/2014/main" id="{C56D09F9-0ADB-4B95-1F1A-94019801E93B}"/>
              </a:ext>
            </a:extLst>
          </p:cNvPr>
          <p:cNvGrpSpPr/>
          <p:nvPr/>
        </p:nvGrpSpPr>
        <p:grpSpPr>
          <a:xfrm>
            <a:off x="10130553" y="4266316"/>
            <a:ext cx="545169" cy="545169"/>
            <a:chOff x="1950027" y="2499889"/>
            <a:chExt cx="850463" cy="850463"/>
          </a:xfrm>
        </p:grpSpPr>
        <p:sp>
          <p:nvSpPr>
            <p:cNvPr id="63" name="Freeform 62">
              <a:extLst>
                <a:ext uri="{FF2B5EF4-FFF2-40B4-BE49-F238E27FC236}">
                  <a16:creationId xmlns:a16="http://schemas.microsoft.com/office/drawing/2014/main" id="{AEC66B57-00E9-95B1-B844-4A2E91A0D1E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64" name="Graphic 3">
              <a:extLst>
                <a:ext uri="{FF2B5EF4-FFF2-40B4-BE49-F238E27FC236}">
                  <a16:creationId xmlns:a16="http://schemas.microsoft.com/office/drawing/2014/main" id="{4000CBF1-ECE7-E504-BF16-948130FF4BA6}"/>
                </a:ext>
              </a:extLst>
            </p:cNvPr>
            <p:cNvGrpSpPr/>
            <p:nvPr/>
          </p:nvGrpSpPr>
          <p:grpSpPr>
            <a:xfrm>
              <a:off x="2107521" y="2657382"/>
              <a:ext cx="535476" cy="535477"/>
              <a:chOff x="2107521" y="2657382"/>
              <a:chExt cx="535476" cy="535477"/>
            </a:xfrm>
            <a:solidFill>
              <a:srgbClr val="FFFFFF"/>
            </a:solidFill>
          </p:grpSpPr>
          <p:sp>
            <p:nvSpPr>
              <p:cNvPr id="65" name="Freeform 64">
                <a:extLst>
                  <a:ext uri="{FF2B5EF4-FFF2-40B4-BE49-F238E27FC236}">
                    <a16:creationId xmlns:a16="http://schemas.microsoft.com/office/drawing/2014/main" id="{D1E57DC2-A653-D0D0-6CE6-DF382C505B0F}"/>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FFA48959-59D3-0971-972C-F25DC52B5CF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DEE58745-3A81-E5EA-64BE-8A492B5D7EB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68" name="Graphic 3">
            <a:extLst>
              <a:ext uri="{FF2B5EF4-FFF2-40B4-BE49-F238E27FC236}">
                <a16:creationId xmlns:a16="http://schemas.microsoft.com/office/drawing/2014/main" id="{335CB3CC-9F19-6F85-BF5F-A8CCCEAD044E}"/>
              </a:ext>
            </a:extLst>
          </p:cNvPr>
          <p:cNvGrpSpPr/>
          <p:nvPr/>
        </p:nvGrpSpPr>
        <p:grpSpPr>
          <a:xfrm>
            <a:off x="8785801" y="4266316"/>
            <a:ext cx="545169" cy="545169"/>
            <a:chOff x="-147782" y="2499889"/>
            <a:chExt cx="850463" cy="850463"/>
          </a:xfrm>
        </p:grpSpPr>
        <p:sp>
          <p:nvSpPr>
            <p:cNvPr id="69" name="Freeform 68">
              <a:extLst>
                <a:ext uri="{FF2B5EF4-FFF2-40B4-BE49-F238E27FC236}">
                  <a16:creationId xmlns:a16="http://schemas.microsoft.com/office/drawing/2014/main" id="{2724EFA5-B0B7-E508-6946-C21A47EEAE81}"/>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0C8ACF1C-D28B-7C08-0DFE-A46AC98255A5}"/>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71" name="Graphic 3">
            <a:extLst>
              <a:ext uri="{FF2B5EF4-FFF2-40B4-BE49-F238E27FC236}">
                <a16:creationId xmlns:a16="http://schemas.microsoft.com/office/drawing/2014/main" id="{3CA2C9ED-8297-D574-502D-97ABF5ED9D20}"/>
              </a:ext>
            </a:extLst>
          </p:cNvPr>
          <p:cNvGrpSpPr/>
          <p:nvPr/>
        </p:nvGrpSpPr>
        <p:grpSpPr>
          <a:xfrm>
            <a:off x="10802525" y="4266316"/>
            <a:ext cx="545169" cy="545169"/>
            <a:chOff x="2998302" y="2499889"/>
            <a:chExt cx="850463" cy="850463"/>
          </a:xfrm>
        </p:grpSpPr>
        <p:sp>
          <p:nvSpPr>
            <p:cNvPr id="72" name="Freeform 71">
              <a:extLst>
                <a:ext uri="{FF2B5EF4-FFF2-40B4-BE49-F238E27FC236}">
                  <a16:creationId xmlns:a16="http://schemas.microsoft.com/office/drawing/2014/main" id="{76B425F3-5421-4A38-33A4-6C26870648BD}"/>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3DCEFF72-DD6C-5669-1EF6-53E1CAD4B9C9}"/>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74" name="Graphic 3">
            <a:extLst>
              <a:ext uri="{FF2B5EF4-FFF2-40B4-BE49-F238E27FC236}">
                <a16:creationId xmlns:a16="http://schemas.microsoft.com/office/drawing/2014/main" id="{D8754C26-B03A-E487-5492-5E212A1DFAE2}"/>
              </a:ext>
            </a:extLst>
          </p:cNvPr>
          <p:cNvGrpSpPr/>
          <p:nvPr/>
        </p:nvGrpSpPr>
        <p:grpSpPr>
          <a:xfrm>
            <a:off x="8113831" y="4266316"/>
            <a:ext cx="545169" cy="545573"/>
            <a:chOff x="-1196056" y="2499889"/>
            <a:chExt cx="850463" cy="851093"/>
          </a:xfrm>
        </p:grpSpPr>
        <p:sp>
          <p:nvSpPr>
            <p:cNvPr id="75" name="Freeform 74">
              <a:extLst>
                <a:ext uri="{FF2B5EF4-FFF2-40B4-BE49-F238E27FC236}">
                  <a16:creationId xmlns:a16="http://schemas.microsoft.com/office/drawing/2014/main" id="{791B3C7C-D450-6968-6C26-9A6F963A7821}"/>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D6314C54-AD25-49D4-E254-987A1C313CF7}"/>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77" name="Freeform 76">
            <a:extLst>
              <a:ext uri="{FF2B5EF4-FFF2-40B4-BE49-F238E27FC236}">
                <a16:creationId xmlns:a16="http://schemas.microsoft.com/office/drawing/2014/main" id="{9C3E532C-27B4-C12A-F88D-A3FB1559FEFB}"/>
              </a:ext>
            </a:extLst>
          </p:cNvPr>
          <p:cNvSpPr/>
          <p:nvPr/>
        </p:nvSpPr>
        <p:spPr>
          <a:xfrm>
            <a:off x="9458178" y="4266316"/>
            <a:ext cx="545169" cy="545169"/>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78" name="Graphic 77" descr="World with solid fill">
            <a:extLst>
              <a:ext uri="{FF2B5EF4-FFF2-40B4-BE49-F238E27FC236}">
                <a16:creationId xmlns:a16="http://schemas.microsoft.com/office/drawing/2014/main" id="{358EC4EB-32FC-1ABF-498A-9E7B96B1484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87115" y="4298265"/>
            <a:ext cx="478037" cy="478037"/>
          </a:xfrm>
          <a:prstGeom prst="rect">
            <a:avLst/>
          </a:prstGeom>
        </p:spPr>
      </p:pic>
    </p:spTree>
    <p:extLst>
      <p:ext uri="{BB962C8B-B14F-4D97-AF65-F5344CB8AC3E}">
        <p14:creationId xmlns:p14="http://schemas.microsoft.com/office/powerpoint/2010/main" val="416982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65072" y="1676122"/>
            <a:ext cx="10231036" cy="1681170"/>
          </a:xfrm>
        </p:spPr>
        <p:txBody>
          <a:bodyPr/>
          <a:lstStyle/>
          <a:p>
            <a:pPr marL="0" indent="0"/>
            <a:r>
              <a:rPr lang="en-GB" sz="2000" dirty="0"/>
              <a:t>Je nach Komplexität der Geschäftsidee werden unterschiedliche Ebenen und Ansätze für die finanzielle Unterstützung verfolgt. Die Gründung eines Unternehmens stellt für unterrepräsentierte Unternehmer eine große Chance dar. Es ist jedoch bekannt, dass diese Gründer immer noch auf persönliche Ersparnisse als Hauptquelle für die Unternehmensfinanzierung angewiesen sind.  Dies ist alles andere als ideal.   Tatsächlich gibt es zwei Arten von Finanzierungsanforderungen:-</a:t>
            </a:r>
          </a:p>
          <a:p>
            <a:pPr marL="342900" indent="-342900">
              <a:buFont typeface="Arial" panose="020B0604020202020204" pitchFamily="34" charset="0"/>
              <a:buChar char="•"/>
            </a:pPr>
            <a:r>
              <a:rPr lang="en-GB" sz="2000" b="1" dirty="0">
                <a:highlight>
                  <a:srgbClr val="F2A72C"/>
                </a:highlight>
              </a:rPr>
              <a:t>NIEDRIGE START-UP-INVESTITIONEN: </a:t>
            </a:r>
            <a:r>
              <a:rPr lang="en-GB" sz="2000" dirty="0"/>
              <a:t>Die gute Nachricht für unterrepräsentierte Unternehmer ist, dass es eine Reihe kostenloser und kostengünstiger Ressourcen gibt, die ihnen helfen, viele dieser Herausforderungen zu überwinden und erfolgreich zu sein.</a:t>
            </a:r>
          </a:p>
          <a:p>
            <a:pPr marL="342900" indent="-342900">
              <a:buFont typeface="Arial" panose="020B0604020202020204" pitchFamily="34" charset="0"/>
              <a:buChar char="•"/>
            </a:pPr>
            <a:r>
              <a:rPr lang="en-GB" sz="2000" b="1" dirty="0">
                <a:solidFill>
                  <a:schemeClr val="bg1"/>
                </a:solidFill>
                <a:highlight>
                  <a:srgbClr val="47B5C8"/>
                </a:highlight>
              </a:rPr>
              <a:t>MEHR KOMPLEXE START-UP-INVESTITIONEN: </a:t>
            </a:r>
            <a:r>
              <a:rPr lang="en-GB" sz="2000" dirty="0"/>
              <a:t>viele weitere Optionen, die verfolgt werden können</a:t>
            </a:r>
          </a:p>
          <a:p>
            <a:pPr marL="0" indent="0"/>
            <a:endParaRPr lang="en-GB" sz="2000"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Verschiedene Arten der Finanzierung</a:t>
            </a:r>
            <a:endParaRPr lang="en-US" dirty="0"/>
          </a:p>
        </p:txBody>
      </p:sp>
    </p:spTree>
    <p:extLst>
      <p:ext uri="{BB962C8B-B14F-4D97-AF65-F5344CB8AC3E}">
        <p14:creationId xmlns:p14="http://schemas.microsoft.com/office/powerpoint/2010/main" val="393356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00178" y="1575834"/>
            <a:ext cx="10354923" cy="1681170"/>
          </a:xfrm>
        </p:spPr>
        <p:txBody>
          <a:bodyPr/>
          <a:lstStyle/>
          <a:p>
            <a:pPr marL="0" indent="0" algn="just"/>
            <a:r>
              <a:rPr lang="en-US" sz="2000" dirty="0"/>
              <a:t>Viele unterrepräsentierte Unternehmer beginnen in der Nähe ihres Wohnorts mit </a:t>
            </a:r>
            <a:r>
              <a:rPr lang="en-US" sz="2000" b="1" dirty="0">
                <a:solidFill>
                  <a:srgbClr val="FDBD22"/>
                </a:solidFill>
              </a:rPr>
              <a:t>Freunden und Familie</a:t>
            </a:r>
            <a:r>
              <a:rPr lang="en-US" sz="2000" dirty="0"/>
              <a:t>.  Achten Sie darauf, Ihre persönlichen und beruflichen Beziehungen so weit wie möglich voneinander zu trennen, indem Sie alles schriftlich festhalten und ihnen das Risiko, das mit einer Investition in ein Start-up verbunden ist, klar darlegen - und stellen Sie sicher, dass sie verstehen, dass sie ihre Investition verlieren könnten. Riskieren Sie nicht, Freunde oder Familie wegen Investitionen zu verlieren.</a:t>
            </a:r>
          </a:p>
          <a:p>
            <a:pPr marL="0" indent="0" algn="just"/>
            <a:r>
              <a:rPr lang="en-US" sz="2000" dirty="0"/>
              <a:t>Für diejenigen, die nur geringe Anfangsinvestitionen benötigen, ist es wahrscheinlich am besten, in ihrer Nähe zu beginnen.  Treffen Sie sich mit anderen Kleinunternehmern, Ihrer örtlichen Handelskammer oder dem staatlichen Amt für Wirtschaftsförderung, die Ihnen Hinweise auf... </a:t>
            </a:r>
          </a:p>
          <a:p>
            <a:pPr marL="342900" indent="-342900">
              <a:buFont typeface="Arial" panose="020B0604020202020204" pitchFamily="34" charset="0"/>
              <a:buChar char="•"/>
            </a:pPr>
            <a:r>
              <a:rPr lang="en-US" sz="2000" b="1" dirty="0">
                <a:solidFill>
                  <a:srgbClr val="D9552F"/>
                </a:solidFill>
              </a:rPr>
              <a:t>Bei Mikrokrediten </a:t>
            </a:r>
            <a:r>
              <a:rPr lang="en-US" sz="2000" dirty="0"/>
              <a:t>handelt es sich in der Regel um Kleinkredite, die oft ohne Sicherheiten an Einzelpersonen oder Gruppen vergeben werden.</a:t>
            </a:r>
          </a:p>
          <a:p>
            <a:pPr marL="342900" indent="-342900">
              <a:buFont typeface="Arial" panose="020B0604020202020204" pitchFamily="34" charset="0"/>
              <a:buChar char="•"/>
            </a:pPr>
            <a:r>
              <a:rPr lang="en-US" sz="2000" b="1" dirty="0">
                <a:solidFill>
                  <a:srgbClr val="D9552F"/>
                </a:solidFill>
              </a:rPr>
              <a:t>Der Begriff Mikrofinanzierung </a:t>
            </a:r>
            <a:r>
              <a:rPr lang="en-US" sz="2000" dirty="0"/>
              <a:t>bezieht sich auf ein breiteres Spektrum von Finanzprodukten und -dienstleistungen, einschließlich Darlehen und anderer finanzieller Unterstützung für einkommensschwache Kunden.</a:t>
            </a:r>
          </a:p>
          <a:p>
            <a:pPr marL="0" indent="0" algn="just"/>
            <a:endParaRPr lang="en-US" sz="2000" dirty="0"/>
          </a:p>
          <a:p>
            <a:r>
              <a:rPr lang="en-US" sz="2000" dirty="0"/>
              <a:t>.</a:t>
            </a:r>
            <a:endParaRPr lang="en-GB" sz="2000"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8152908"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sz="2800" dirty="0">
                <a:solidFill>
                  <a:schemeClr val="bg1"/>
                </a:solidFill>
              </a:rPr>
              <a:t>Für Start-ups mit geringem Investitionsbedarf</a:t>
            </a:r>
            <a:endParaRPr lang="en-US" sz="2800" dirty="0"/>
          </a:p>
        </p:txBody>
      </p:sp>
    </p:spTree>
    <p:extLst>
      <p:ext uri="{BB962C8B-B14F-4D97-AF65-F5344CB8AC3E}">
        <p14:creationId xmlns:p14="http://schemas.microsoft.com/office/powerpoint/2010/main" val="4188161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00179" y="1505145"/>
            <a:ext cx="7511434" cy="1681170"/>
          </a:xfrm>
        </p:spPr>
        <p:txBody>
          <a:bodyPr/>
          <a:lstStyle/>
          <a:p>
            <a:r>
              <a:rPr lang="en-US" sz="2000" b="1" dirty="0">
                <a:solidFill>
                  <a:schemeClr val="bg1"/>
                </a:solidFill>
                <a:highlight>
                  <a:srgbClr val="F26B27"/>
                </a:highlight>
              </a:rPr>
              <a:t>BEISPIEL - IRLAND </a:t>
            </a:r>
          </a:p>
          <a:p>
            <a:pPr marL="342900" indent="-342900" algn="l" fontAlgn="base">
              <a:buFont typeface="Arial" panose="020B0604020202020204" pitchFamily="34" charset="0"/>
              <a:buChar char="•"/>
            </a:pPr>
            <a:r>
              <a:rPr lang="en-GB" sz="2000" b="1" i="0" dirty="0">
                <a:solidFill>
                  <a:srgbClr val="1E494F"/>
                </a:solidFill>
                <a:effectLst/>
                <a:hlinkClick r:id="rId3">
                  <a:extLst>
                    <a:ext uri="{A12FA001-AC4F-418D-AE19-62706E023703}">
                      <ahyp:hlinkClr xmlns:ahyp="http://schemas.microsoft.com/office/drawing/2018/hyperlinkcolor" val="tx"/>
                    </a:ext>
                  </a:extLst>
                </a:hlinkClick>
              </a:rPr>
              <a:t>https://microfinanceireland.ie/ </a:t>
            </a:r>
            <a:r>
              <a:rPr lang="en-GB" sz="2000" b="1" i="0" dirty="0">
                <a:solidFill>
                  <a:srgbClr val="1E494F"/>
                </a:solidFill>
                <a:effectLst/>
              </a:rPr>
              <a:t>stellt über den Microenterprise Loan Fund der Regierung Kleinkredite zur Verfügung. Zweck des Fonds ist es, Existenzgründern und etablierten Unternehmen zu helfen, die benötigten Finanzmittel zu erhalten.</a:t>
            </a:r>
          </a:p>
          <a:p>
            <a:pPr marL="342900" indent="-342900" algn="l" fontAlgn="base">
              <a:buFont typeface="Arial" panose="020B0604020202020204" pitchFamily="34" charset="0"/>
              <a:buChar char="•"/>
            </a:pPr>
            <a:r>
              <a:rPr lang="en-GB" sz="2000" b="0" i="0" dirty="0">
                <a:solidFill>
                  <a:srgbClr val="1E494F"/>
                </a:solidFill>
                <a:effectLst/>
              </a:rPr>
              <a:t>Ein Kleinstunternehmen </a:t>
            </a:r>
            <a:r>
              <a:rPr lang="en-GB" sz="2000" dirty="0">
                <a:solidFill>
                  <a:srgbClr val="1E494F"/>
                </a:solidFill>
              </a:rPr>
              <a:t>ist </a:t>
            </a:r>
            <a:r>
              <a:rPr lang="en-GB" sz="2000" b="0" i="0" dirty="0">
                <a:solidFill>
                  <a:srgbClr val="1E494F"/>
                </a:solidFill>
                <a:effectLst/>
              </a:rPr>
              <a:t>ein kleines Unternehmen (einschließlich eines Selbstständigen) mit weniger als 10 Beschäftigten und einem Jahresumsatz von weniger als 2 Millionen Euro.</a:t>
            </a:r>
          </a:p>
          <a:p>
            <a:pPr marL="342900" indent="-342900" algn="l" fontAlgn="base">
              <a:buFont typeface="Arial" panose="020B0604020202020204" pitchFamily="34" charset="0"/>
              <a:buChar char="•"/>
            </a:pPr>
            <a:r>
              <a:rPr lang="en-GB" sz="2000" b="0" i="0" dirty="0">
                <a:solidFill>
                  <a:srgbClr val="1E494F"/>
                </a:solidFill>
                <a:effectLst/>
              </a:rPr>
              <a:t> Sie helfen diesen Unternehmen, indem sie ungesicherte Geschäftskredite von 2.000 bis 25.000 € für wirtschaftlich tragfähige Vorhaben bereitstellen. Einzelunternehmer, Partnerschaften und Gesellschaften mit beschränkter Haftung können sich bewerben.</a:t>
            </a:r>
          </a:p>
          <a:p>
            <a:r>
              <a:rPr lang="en-US" sz="2000" dirty="0"/>
              <a:t>.</a:t>
            </a:r>
            <a:endParaRPr lang="en-GB" sz="2000"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8152908"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sz="2800" dirty="0">
                <a:solidFill>
                  <a:schemeClr val="bg1"/>
                </a:solidFill>
              </a:rPr>
              <a:t>Für Start-ups mit geringem Investitionsbedarf</a:t>
            </a:r>
            <a:endParaRPr lang="en-US" sz="2800" dirty="0"/>
          </a:p>
        </p:txBody>
      </p:sp>
      <p:pic>
        <p:nvPicPr>
          <p:cNvPr id="3" name="Online Media 3" title="Joe's application to Microfinance Ireland">
            <a:hlinkClick r:id="" action="ppaction://media"/>
            <a:extLst>
              <a:ext uri="{FF2B5EF4-FFF2-40B4-BE49-F238E27FC236}">
                <a16:creationId xmlns:a16="http://schemas.microsoft.com/office/drawing/2014/main" id="{AEB6F41D-E4E3-03A1-81A6-888EE63FBC24}"/>
              </a:ext>
            </a:extLst>
          </p:cNvPr>
          <p:cNvPicPr>
            <a:picLocks noRot="1" noChangeAspect="1"/>
          </p:cNvPicPr>
          <p:nvPr>
            <a:videoFile r:link="rId1"/>
          </p:nvPr>
        </p:nvPicPr>
        <p:blipFill>
          <a:blip r:embed="rId4"/>
          <a:stretch>
            <a:fillRect/>
          </a:stretch>
        </p:blipFill>
        <p:spPr>
          <a:xfrm>
            <a:off x="8017223" y="1947003"/>
            <a:ext cx="3975677" cy="2246258"/>
          </a:xfrm>
          <a:prstGeom prst="rect">
            <a:avLst/>
          </a:prstGeom>
        </p:spPr>
      </p:pic>
      <p:sp>
        <p:nvSpPr>
          <p:cNvPr id="7" name="TextBox 6">
            <a:extLst>
              <a:ext uri="{FF2B5EF4-FFF2-40B4-BE49-F238E27FC236}">
                <a16:creationId xmlns:a16="http://schemas.microsoft.com/office/drawing/2014/main" id="{974AB7F8-3394-F6C2-37AC-1752E7616E6C}"/>
              </a:ext>
            </a:extLst>
          </p:cNvPr>
          <p:cNvSpPr txBox="1"/>
          <p:nvPr/>
        </p:nvSpPr>
        <p:spPr>
          <a:xfrm>
            <a:off x="8017223" y="4303768"/>
            <a:ext cx="2755487" cy="1600438"/>
          </a:xfrm>
          <a:prstGeom prst="rect">
            <a:avLst/>
          </a:prstGeom>
          <a:solidFill>
            <a:srgbClr val="FDBD22"/>
          </a:solidFill>
        </p:spPr>
        <p:txBody>
          <a:bodyPr wrap="square">
            <a:spAutoFit/>
          </a:bodyPr>
          <a:lstStyle/>
          <a:p>
            <a:pPr algn="l" fontAlgn="base"/>
            <a:r>
              <a:rPr lang="en-GB" sz="1400" dirty="0">
                <a:solidFill>
                  <a:srgbClr val="1E494F"/>
                </a:solidFill>
              </a:rPr>
              <a:t>MFI </a:t>
            </a:r>
            <a:r>
              <a:rPr lang="en-GB" sz="1400" b="0" i="0" dirty="0">
                <a:solidFill>
                  <a:srgbClr val="1E494F"/>
                </a:solidFill>
                <a:effectLst/>
              </a:rPr>
              <a:t>können Anträge von Unternehmen berücksichtigen, die von ihrer Bank abgelehnt worden sind. </a:t>
            </a:r>
            <a:r>
              <a:rPr lang="en-GB" sz="1400" dirty="0">
                <a:solidFill>
                  <a:srgbClr val="1E494F"/>
                </a:solidFill>
              </a:rPr>
              <a:t>Sie </a:t>
            </a:r>
            <a:r>
              <a:rPr lang="en-GB" sz="1400" b="0" i="0" dirty="0">
                <a:solidFill>
                  <a:srgbClr val="1E494F"/>
                </a:solidFill>
                <a:effectLst/>
              </a:rPr>
              <a:t>prüfen jeden Antrag und stützen </a:t>
            </a:r>
            <a:r>
              <a:rPr lang="en-GB" sz="1400" dirty="0">
                <a:solidFill>
                  <a:srgbClr val="1E494F"/>
                </a:solidFill>
              </a:rPr>
              <a:t>ihre </a:t>
            </a:r>
            <a:r>
              <a:rPr lang="en-GB" sz="1400" b="0" i="0" dirty="0">
                <a:solidFill>
                  <a:srgbClr val="1E494F"/>
                </a:solidFill>
                <a:effectLst/>
              </a:rPr>
              <a:t>Entscheidung auf die Lebensfähigkeit des Unternehmens und Ihre Fähigkeit, den Kredit zurückzuzahlen.</a:t>
            </a:r>
          </a:p>
        </p:txBody>
      </p:sp>
    </p:spTree>
    <p:extLst>
      <p:ext uri="{BB962C8B-B14F-4D97-AF65-F5344CB8AC3E}">
        <p14:creationId xmlns:p14="http://schemas.microsoft.com/office/powerpoint/2010/main" val="371006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7f8f12d-b94b-436d-8303-cf6843bc2c4c}" enabled="1" method="Standard" siteId="{3d44215d-7452-42ba-bfd4-94d4f26cfd84}" contentBits="0" removed="0"/>
</clbl:labelList>
</file>

<file path=docProps/app.xml><?xml version="1.0" encoding="utf-8"?>
<Properties xmlns="http://schemas.openxmlformats.org/officeDocument/2006/extended-properties" xmlns:vt="http://schemas.openxmlformats.org/officeDocument/2006/docPropsVTypes">
  <TotalTime>0</TotalTime>
  <Words>6177</Words>
  <Application>Microsoft Office PowerPoint</Application>
  <PresentationFormat>Breitbild</PresentationFormat>
  <Paragraphs>325</Paragraphs>
  <Slides>61</Slides>
  <Notes>8</Notes>
  <HiddenSlides>0</HiddenSlides>
  <MMClips>3</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61</vt:i4>
      </vt:variant>
    </vt:vector>
  </HeadingPairs>
  <TitlesOfParts>
    <vt:vector size="68" baseType="lpstr">
      <vt:lpstr>Akkurat</vt:lpstr>
      <vt:lpstr>Arial</vt:lpstr>
      <vt:lpstr>Calibri</vt:lpstr>
      <vt:lpstr>Google Sans</vt:lpstr>
      <vt:lpstr>McKinsey Sans</vt:lpstr>
      <vt:lpstr>Montserrat Light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docId:2938F10E7A0BE9CB10C2AA468342CFAF</cp:keywords>
  <cp:lastModifiedBy>David Blunck</cp:lastModifiedBy>
  <cp:revision>220</cp:revision>
  <dcterms:created xsi:type="dcterms:W3CDTF">2020-10-14T13:32:04Z</dcterms:created>
  <dcterms:modified xsi:type="dcterms:W3CDTF">2025-03-18T16:42:19Z</dcterms:modified>
</cp:coreProperties>
</file>