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4"/>
  </p:notesMasterIdLst>
  <p:sldIdLst>
    <p:sldId id="4346" r:id="rId2"/>
    <p:sldId id="4306" r:id="rId3"/>
    <p:sldId id="4350" r:id="rId4"/>
    <p:sldId id="4351" r:id="rId5"/>
    <p:sldId id="4361" r:id="rId6"/>
    <p:sldId id="4352" r:id="rId7"/>
    <p:sldId id="4323" r:id="rId8"/>
    <p:sldId id="4399" r:id="rId9"/>
    <p:sldId id="4400" r:id="rId10"/>
    <p:sldId id="4322" r:id="rId11"/>
    <p:sldId id="4362" r:id="rId12"/>
    <p:sldId id="4401" r:id="rId13"/>
    <p:sldId id="4402" r:id="rId14"/>
    <p:sldId id="4403" r:id="rId15"/>
    <p:sldId id="4405" r:id="rId16"/>
    <p:sldId id="4406" r:id="rId17"/>
    <p:sldId id="4381" r:id="rId18"/>
    <p:sldId id="4407" r:id="rId19"/>
    <p:sldId id="4371" r:id="rId20"/>
    <p:sldId id="4372" r:id="rId21"/>
    <p:sldId id="4373" r:id="rId22"/>
    <p:sldId id="4375" r:id="rId23"/>
    <p:sldId id="4374" r:id="rId24"/>
    <p:sldId id="4408" r:id="rId25"/>
    <p:sldId id="4409" r:id="rId26"/>
    <p:sldId id="4410" r:id="rId27"/>
    <p:sldId id="4411" r:id="rId28"/>
    <p:sldId id="4376" r:id="rId29"/>
    <p:sldId id="4378" r:id="rId30"/>
    <p:sldId id="4382" r:id="rId31"/>
    <p:sldId id="4364" r:id="rId32"/>
    <p:sldId id="4365" r:id="rId33"/>
    <p:sldId id="4366" r:id="rId34"/>
    <p:sldId id="4367" r:id="rId35"/>
    <p:sldId id="4413" r:id="rId36"/>
    <p:sldId id="4368" r:id="rId37"/>
    <p:sldId id="4369" r:id="rId38"/>
    <p:sldId id="4414" r:id="rId39"/>
    <p:sldId id="4416" r:id="rId40"/>
    <p:sldId id="4417" r:id="rId41"/>
    <p:sldId id="4418" r:id="rId42"/>
    <p:sldId id="4370" r:id="rId43"/>
    <p:sldId id="4415" r:id="rId44"/>
    <p:sldId id="4377" r:id="rId45"/>
    <p:sldId id="4383" r:id="rId46"/>
    <p:sldId id="4385" r:id="rId47"/>
    <p:sldId id="4387" r:id="rId48"/>
    <p:sldId id="4388" r:id="rId49"/>
    <p:sldId id="4390" r:id="rId50"/>
    <p:sldId id="4392" r:id="rId51"/>
    <p:sldId id="4394" r:id="rId52"/>
    <p:sldId id="4393" r:id="rId53"/>
    <p:sldId id="4395" r:id="rId54"/>
    <p:sldId id="4396" r:id="rId55"/>
    <p:sldId id="4397" r:id="rId56"/>
    <p:sldId id="4389" r:id="rId57"/>
    <p:sldId id="4384" r:id="rId58"/>
    <p:sldId id="4379" r:id="rId59"/>
    <p:sldId id="4380" r:id="rId60"/>
    <p:sldId id="4357" r:id="rId61"/>
    <p:sldId id="4419" r:id="rId62"/>
    <p:sldId id="4263"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2A72C"/>
    <a:srgbClr val="086575"/>
    <a:srgbClr val="FFFFFF"/>
    <a:srgbClr val="47B5C8"/>
    <a:srgbClr val="DE0A1D"/>
    <a:srgbClr val="20376B"/>
    <a:srgbClr val="D9552F"/>
    <a:srgbClr val="FDBD22"/>
    <a:srgbClr val="FFD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1"/>
    <p:restoredTop sz="95082"/>
  </p:normalViewPr>
  <p:slideViewPr>
    <p:cSldViewPr snapToGrid="0" snapToObjects="1">
      <p:cViewPr>
        <p:scale>
          <a:sx n="75" d="100"/>
          <a:sy n="75" d="100"/>
        </p:scale>
        <p:origin x="2994" y="5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504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ABA2E-6ABA-433E-8B30-F7C26E27DF3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de-DE"/>
        </a:p>
      </dgm:t>
    </dgm:pt>
    <dgm:pt modelId="{9EC495DF-7899-4C87-B945-2AFBBBE02372}">
      <dgm:prSet phldrT="[Text]"/>
      <dgm:spPr/>
      <dgm:t>
        <a:bodyPr/>
        <a:lstStyle/>
        <a:p>
          <a:r>
            <a:rPr lang="de-DE" dirty="0"/>
            <a:t>Berichterstattung</a:t>
          </a:r>
        </a:p>
      </dgm:t>
    </dgm:pt>
    <dgm:pt modelId="{621FB35D-88B3-4E59-99AB-1FA9354ABCF8}" type="parTrans" cxnId="{DE538990-A1F5-4132-830F-F1B41526CBFF}">
      <dgm:prSet/>
      <dgm:spPr/>
      <dgm:t>
        <a:bodyPr/>
        <a:lstStyle/>
        <a:p>
          <a:endParaRPr lang="de-DE"/>
        </a:p>
      </dgm:t>
    </dgm:pt>
    <dgm:pt modelId="{2E63E38D-23B3-4CAC-B34F-6CEF51C2E6FE}" type="sibTrans" cxnId="{DE538990-A1F5-4132-830F-F1B41526CBFF}">
      <dgm:prSet/>
      <dgm:spPr/>
      <dgm:t>
        <a:bodyPr/>
        <a:lstStyle/>
        <a:p>
          <a:endParaRPr lang="de-DE"/>
        </a:p>
      </dgm:t>
    </dgm:pt>
    <dgm:pt modelId="{09C766D6-A956-4E7E-B917-23A5BAE0F4BB}">
      <dgm:prSet phldrT="[Text]" custT="1"/>
      <dgm:spPr/>
      <dgm:t>
        <a:bodyPr/>
        <a:lstStyle/>
        <a:p>
          <a:pPr marL="0" indent="0">
            <a:buNone/>
          </a:pPr>
          <a:r>
            <a:rPr lang="de-DE" sz="1400" b="1" dirty="0"/>
            <a:t>Einblicke in die finanzielle Gesundheit, Gewährleistung von Transparenz und Rechenschafts-</a:t>
          </a:r>
          <a:br>
            <a:rPr lang="de-DE" sz="1400" b="1" dirty="0"/>
          </a:br>
          <a:r>
            <a:rPr lang="de-DE" sz="1400" b="1" dirty="0" err="1"/>
            <a:t>pflicht</a:t>
          </a:r>
          <a:endParaRPr lang="de-DE" sz="1400" b="1" dirty="0"/>
        </a:p>
      </dgm:t>
    </dgm:pt>
    <dgm:pt modelId="{0A50AEDE-8D15-4EF1-A8FA-4E47344C5B13}" type="parTrans" cxnId="{B0452023-0F14-45D1-B1CB-B309A7C97912}">
      <dgm:prSet/>
      <dgm:spPr/>
      <dgm:t>
        <a:bodyPr/>
        <a:lstStyle/>
        <a:p>
          <a:endParaRPr lang="de-DE"/>
        </a:p>
      </dgm:t>
    </dgm:pt>
    <dgm:pt modelId="{530F15EA-AA29-4C48-A71E-5B86C61B25B2}" type="sibTrans" cxnId="{B0452023-0F14-45D1-B1CB-B309A7C97912}">
      <dgm:prSet/>
      <dgm:spPr/>
      <dgm:t>
        <a:bodyPr/>
        <a:lstStyle/>
        <a:p>
          <a:endParaRPr lang="de-DE"/>
        </a:p>
      </dgm:t>
    </dgm:pt>
    <dgm:pt modelId="{6BEECAC8-5572-46BA-BC64-AFA8D3826BEA}">
      <dgm:prSet phldrT="[Text]"/>
      <dgm:spPr/>
      <dgm:t>
        <a:bodyPr/>
        <a:lstStyle/>
        <a:p>
          <a:r>
            <a:rPr lang="de-DE" dirty="0"/>
            <a:t>Planung</a:t>
          </a:r>
        </a:p>
      </dgm:t>
    </dgm:pt>
    <dgm:pt modelId="{8B3C169D-9BF3-4E12-8F25-A6D8D56BA7BE}" type="parTrans" cxnId="{7DC21632-87AB-4034-9CA7-31C88917D835}">
      <dgm:prSet/>
      <dgm:spPr/>
      <dgm:t>
        <a:bodyPr/>
        <a:lstStyle/>
        <a:p>
          <a:endParaRPr lang="de-DE"/>
        </a:p>
      </dgm:t>
    </dgm:pt>
    <dgm:pt modelId="{BA56EB5C-D8A5-44C6-9A02-90233F5A035A}" type="sibTrans" cxnId="{7DC21632-87AB-4034-9CA7-31C88917D835}">
      <dgm:prSet/>
      <dgm:spPr/>
      <dgm:t>
        <a:bodyPr/>
        <a:lstStyle/>
        <a:p>
          <a:endParaRPr lang="de-DE"/>
        </a:p>
      </dgm:t>
    </dgm:pt>
    <dgm:pt modelId="{FCA29BB1-4CBA-4178-90F4-A378ADFF7F6C}">
      <dgm:prSet phldrT="[Text]" custT="1"/>
      <dgm:spPr/>
      <dgm:t>
        <a:bodyPr/>
        <a:lstStyle/>
        <a:p>
          <a:pPr marL="84138" indent="0" algn="r">
            <a:buNone/>
            <a:tabLst>
              <a:tab pos="263525" algn="l"/>
            </a:tabLst>
          </a:pPr>
          <a:r>
            <a:rPr lang="de-DE" sz="1400" b="1" dirty="0"/>
            <a:t>Finanzziele und der Plan, diese zu erreichen</a:t>
          </a:r>
        </a:p>
      </dgm:t>
    </dgm:pt>
    <dgm:pt modelId="{611296E3-078F-4873-A583-54BAF64FDE87}" type="parTrans" cxnId="{4B153223-8F11-4579-82A9-1AD1CCE3C515}">
      <dgm:prSet/>
      <dgm:spPr/>
      <dgm:t>
        <a:bodyPr/>
        <a:lstStyle/>
        <a:p>
          <a:endParaRPr lang="de-DE"/>
        </a:p>
      </dgm:t>
    </dgm:pt>
    <dgm:pt modelId="{9D491FD6-1866-4D3A-8215-298FED4379EC}" type="sibTrans" cxnId="{4B153223-8F11-4579-82A9-1AD1CCE3C515}">
      <dgm:prSet/>
      <dgm:spPr/>
      <dgm:t>
        <a:bodyPr/>
        <a:lstStyle/>
        <a:p>
          <a:endParaRPr lang="de-DE"/>
        </a:p>
      </dgm:t>
    </dgm:pt>
    <dgm:pt modelId="{1A3B025E-B9C2-421C-8255-4BDD653B6DFB}">
      <dgm:prSet phldrT="[Text]"/>
      <dgm:spPr/>
      <dgm:t>
        <a:bodyPr/>
        <a:lstStyle/>
        <a:p>
          <a:r>
            <a:rPr lang="de-DE" dirty="0"/>
            <a:t>Budgetierung</a:t>
          </a:r>
        </a:p>
      </dgm:t>
    </dgm:pt>
    <dgm:pt modelId="{078037B5-A4D3-42EB-BCF4-795B1BEEAD96}" type="parTrans" cxnId="{3309823B-8378-4881-B73B-790CC42F3A76}">
      <dgm:prSet/>
      <dgm:spPr/>
      <dgm:t>
        <a:bodyPr/>
        <a:lstStyle/>
        <a:p>
          <a:endParaRPr lang="de-DE"/>
        </a:p>
      </dgm:t>
    </dgm:pt>
    <dgm:pt modelId="{A31A7CDF-0A3F-4657-B105-4490F23F8028}" type="sibTrans" cxnId="{3309823B-8378-4881-B73B-790CC42F3A76}">
      <dgm:prSet/>
      <dgm:spPr/>
      <dgm:t>
        <a:bodyPr/>
        <a:lstStyle/>
        <a:p>
          <a:endParaRPr lang="de-DE"/>
        </a:p>
      </dgm:t>
    </dgm:pt>
    <dgm:pt modelId="{92F697FE-D00C-422D-80DA-50600F5F2186}">
      <dgm:prSet phldrT="[Text]"/>
      <dgm:spPr/>
      <dgm:t>
        <a:bodyPr/>
        <a:lstStyle/>
        <a:p>
          <a:pPr marL="84138" indent="0" algn="r">
            <a:buNone/>
          </a:pPr>
          <a:r>
            <a:rPr lang="de-DE" b="1" dirty="0"/>
            <a:t>Zuweisung von Ressourcen, damit der Plan erreicht werden kann</a:t>
          </a:r>
        </a:p>
      </dgm:t>
    </dgm:pt>
    <dgm:pt modelId="{70E72C54-3232-43E2-8935-7BC238401A9C}" type="parTrans" cxnId="{03F2CECE-6B48-4A55-BC60-7A3D1411BCF3}">
      <dgm:prSet/>
      <dgm:spPr/>
      <dgm:t>
        <a:bodyPr/>
        <a:lstStyle/>
        <a:p>
          <a:endParaRPr lang="de-DE"/>
        </a:p>
      </dgm:t>
    </dgm:pt>
    <dgm:pt modelId="{EC30CA6F-7976-4043-99B4-71557ECC4763}" type="sibTrans" cxnId="{03F2CECE-6B48-4A55-BC60-7A3D1411BCF3}">
      <dgm:prSet/>
      <dgm:spPr/>
      <dgm:t>
        <a:bodyPr/>
        <a:lstStyle/>
        <a:p>
          <a:endParaRPr lang="de-DE"/>
        </a:p>
      </dgm:t>
    </dgm:pt>
    <dgm:pt modelId="{5278EC9D-C125-4F82-BC13-C8FBD8DE9B79}">
      <dgm:prSet phldrT="[Text]"/>
      <dgm:spPr/>
      <dgm:t>
        <a:bodyPr/>
        <a:lstStyle/>
        <a:p>
          <a:r>
            <a:rPr lang="de-DE" dirty="0"/>
            <a:t>Überwachung</a:t>
          </a:r>
        </a:p>
      </dgm:t>
    </dgm:pt>
    <dgm:pt modelId="{C589AFB4-961F-47F2-96BE-36D7526F6361}" type="parTrans" cxnId="{240FFE5F-C12E-4AA2-A668-F4799049063F}">
      <dgm:prSet/>
      <dgm:spPr/>
      <dgm:t>
        <a:bodyPr/>
        <a:lstStyle/>
        <a:p>
          <a:endParaRPr lang="de-DE"/>
        </a:p>
      </dgm:t>
    </dgm:pt>
    <dgm:pt modelId="{26B71E37-8906-4704-B385-214DC5012FCD}" type="sibTrans" cxnId="{240FFE5F-C12E-4AA2-A668-F4799049063F}">
      <dgm:prSet/>
      <dgm:spPr/>
      <dgm:t>
        <a:bodyPr/>
        <a:lstStyle/>
        <a:p>
          <a:endParaRPr lang="de-DE"/>
        </a:p>
      </dgm:t>
    </dgm:pt>
    <dgm:pt modelId="{D328812C-DE9C-4DA8-9FEE-800CBB5AE832}">
      <dgm:prSet phldrT="[Text]" custT="1"/>
      <dgm:spPr/>
      <dgm:t>
        <a:bodyPr/>
        <a:lstStyle/>
        <a:p>
          <a:pPr marL="0" indent="0">
            <a:buNone/>
          </a:pPr>
          <a:r>
            <a:rPr lang="de-DE" sz="1400" b="1" dirty="0"/>
            <a:t>Überwachung der Entwicklung und ggf. Anpassung wenn nötig</a:t>
          </a:r>
        </a:p>
      </dgm:t>
    </dgm:pt>
    <dgm:pt modelId="{3D7C09E8-A2C6-4A43-ABB7-AD4DCA4896A9}" type="parTrans" cxnId="{E607D236-4F16-431D-9ECE-682C98878B99}">
      <dgm:prSet/>
      <dgm:spPr/>
      <dgm:t>
        <a:bodyPr/>
        <a:lstStyle/>
        <a:p>
          <a:endParaRPr lang="de-DE"/>
        </a:p>
      </dgm:t>
    </dgm:pt>
    <dgm:pt modelId="{3B2556AF-9B89-47DC-858C-B7A7CBE31B4C}" type="sibTrans" cxnId="{E607D236-4F16-431D-9ECE-682C98878B99}">
      <dgm:prSet/>
      <dgm:spPr/>
      <dgm:t>
        <a:bodyPr/>
        <a:lstStyle/>
        <a:p>
          <a:endParaRPr lang="de-DE"/>
        </a:p>
      </dgm:t>
    </dgm:pt>
    <dgm:pt modelId="{40BD9EA8-2BF2-41DF-8E28-A3A29658518D}">
      <dgm:prSet phldrT="[Text]"/>
      <dgm:spPr/>
      <dgm:t>
        <a:bodyPr/>
        <a:lstStyle/>
        <a:p>
          <a:pPr marL="0" indent="0">
            <a:buNone/>
          </a:pPr>
          <a:endParaRPr lang="de-DE" dirty="0"/>
        </a:p>
      </dgm:t>
    </dgm:pt>
    <dgm:pt modelId="{31108663-D026-4722-B5FC-71B26AB032C3}" type="parTrans" cxnId="{7AA5D3FF-D843-4B00-B947-CA05B678C9EC}">
      <dgm:prSet/>
      <dgm:spPr/>
      <dgm:t>
        <a:bodyPr/>
        <a:lstStyle/>
        <a:p>
          <a:endParaRPr lang="de-DE"/>
        </a:p>
      </dgm:t>
    </dgm:pt>
    <dgm:pt modelId="{034F955F-322A-499D-A290-EA349E36CF58}" type="sibTrans" cxnId="{7AA5D3FF-D843-4B00-B947-CA05B678C9EC}">
      <dgm:prSet/>
      <dgm:spPr/>
      <dgm:t>
        <a:bodyPr/>
        <a:lstStyle/>
        <a:p>
          <a:endParaRPr lang="de-DE"/>
        </a:p>
      </dgm:t>
    </dgm:pt>
    <dgm:pt modelId="{FDBB7C19-3C62-4128-93CD-D03F4DD92910}" type="pres">
      <dgm:prSet presAssocID="{487ABA2E-6ABA-433E-8B30-F7C26E27DF34}" presName="cycleMatrixDiagram" presStyleCnt="0">
        <dgm:presLayoutVars>
          <dgm:chMax val="1"/>
          <dgm:dir/>
          <dgm:animLvl val="lvl"/>
          <dgm:resizeHandles val="exact"/>
        </dgm:presLayoutVars>
      </dgm:prSet>
      <dgm:spPr/>
    </dgm:pt>
    <dgm:pt modelId="{D37E7E13-4311-4CFC-AFD1-D57DBCDBACBC}" type="pres">
      <dgm:prSet presAssocID="{487ABA2E-6ABA-433E-8B30-F7C26E27DF34}" presName="children" presStyleCnt="0"/>
      <dgm:spPr/>
    </dgm:pt>
    <dgm:pt modelId="{34530A39-6E17-4B63-B073-9D9245D1CBE1}" type="pres">
      <dgm:prSet presAssocID="{487ABA2E-6ABA-433E-8B30-F7C26E27DF34}" presName="child1group" presStyleCnt="0"/>
      <dgm:spPr/>
    </dgm:pt>
    <dgm:pt modelId="{FC9D0AE1-FE21-4A03-BEE5-2D0D060B9ED8}" type="pres">
      <dgm:prSet presAssocID="{487ABA2E-6ABA-433E-8B30-F7C26E27DF34}" presName="child1" presStyleLbl="bgAcc1" presStyleIdx="0" presStyleCnt="4" custScaleX="129787" custScaleY="169445"/>
      <dgm:spPr/>
    </dgm:pt>
    <dgm:pt modelId="{6601748E-FE42-4106-81F9-21DCC8AEC60E}" type="pres">
      <dgm:prSet presAssocID="{487ABA2E-6ABA-433E-8B30-F7C26E27DF34}" presName="child1Text" presStyleLbl="bgAcc1" presStyleIdx="0" presStyleCnt="4">
        <dgm:presLayoutVars>
          <dgm:bulletEnabled val="1"/>
        </dgm:presLayoutVars>
      </dgm:prSet>
      <dgm:spPr/>
    </dgm:pt>
    <dgm:pt modelId="{4D9E4B7C-4562-4ABA-9690-DB176FDE86BF}" type="pres">
      <dgm:prSet presAssocID="{487ABA2E-6ABA-433E-8B30-F7C26E27DF34}" presName="child2group" presStyleCnt="0"/>
      <dgm:spPr/>
    </dgm:pt>
    <dgm:pt modelId="{09457DAD-DF52-493B-86A5-01E8B9E13F02}" type="pres">
      <dgm:prSet presAssocID="{487ABA2E-6ABA-433E-8B30-F7C26E27DF34}" presName="child2" presStyleLbl="bgAcc1" presStyleIdx="1" presStyleCnt="4"/>
      <dgm:spPr/>
    </dgm:pt>
    <dgm:pt modelId="{3DA3880A-FD30-4718-ACE5-67D0234736F3}" type="pres">
      <dgm:prSet presAssocID="{487ABA2E-6ABA-433E-8B30-F7C26E27DF34}" presName="child2Text" presStyleLbl="bgAcc1" presStyleIdx="1" presStyleCnt="4">
        <dgm:presLayoutVars>
          <dgm:bulletEnabled val="1"/>
        </dgm:presLayoutVars>
      </dgm:prSet>
      <dgm:spPr/>
    </dgm:pt>
    <dgm:pt modelId="{481A0346-AE8C-4654-A0F6-479265E946D1}" type="pres">
      <dgm:prSet presAssocID="{487ABA2E-6ABA-433E-8B30-F7C26E27DF34}" presName="child3group" presStyleCnt="0"/>
      <dgm:spPr/>
    </dgm:pt>
    <dgm:pt modelId="{A226DBA7-386F-433F-B25C-A0289B61AC46}" type="pres">
      <dgm:prSet presAssocID="{487ABA2E-6ABA-433E-8B30-F7C26E27DF34}" presName="child3" presStyleLbl="bgAcc1" presStyleIdx="2" presStyleCnt="4"/>
      <dgm:spPr/>
    </dgm:pt>
    <dgm:pt modelId="{2F56289D-767A-423C-9A77-25BEC0B9FF5C}" type="pres">
      <dgm:prSet presAssocID="{487ABA2E-6ABA-433E-8B30-F7C26E27DF34}" presName="child3Text" presStyleLbl="bgAcc1" presStyleIdx="2" presStyleCnt="4">
        <dgm:presLayoutVars>
          <dgm:bulletEnabled val="1"/>
        </dgm:presLayoutVars>
      </dgm:prSet>
      <dgm:spPr/>
    </dgm:pt>
    <dgm:pt modelId="{C8D7A5C0-6B9A-41FA-A084-ACB95C5457AB}" type="pres">
      <dgm:prSet presAssocID="{487ABA2E-6ABA-433E-8B30-F7C26E27DF34}" presName="child4group" presStyleCnt="0"/>
      <dgm:spPr/>
    </dgm:pt>
    <dgm:pt modelId="{20B2CF31-B5F8-4254-B48E-383080E8C94F}" type="pres">
      <dgm:prSet presAssocID="{487ABA2E-6ABA-433E-8B30-F7C26E27DF34}" presName="child4" presStyleLbl="bgAcc1" presStyleIdx="3" presStyleCnt="4" custLinFactNeighborX="-853" custLinFactNeighborY="-6334"/>
      <dgm:spPr/>
    </dgm:pt>
    <dgm:pt modelId="{501D9EF4-9180-4BA9-822A-8396065A2ABB}" type="pres">
      <dgm:prSet presAssocID="{487ABA2E-6ABA-433E-8B30-F7C26E27DF34}" presName="child4Text" presStyleLbl="bgAcc1" presStyleIdx="3" presStyleCnt="4">
        <dgm:presLayoutVars>
          <dgm:bulletEnabled val="1"/>
        </dgm:presLayoutVars>
      </dgm:prSet>
      <dgm:spPr/>
    </dgm:pt>
    <dgm:pt modelId="{D5F5F1E7-39B7-4B85-BBD7-9574269AAC4D}" type="pres">
      <dgm:prSet presAssocID="{487ABA2E-6ABA-433E-8B30-F7C26E27DF34}" presName="childPlaceholder" presStyleCnt="0"/>
      <dgm:spPr/>
    </dgm:pt>
    <dgm:pt modelId="{0A2FB36D-AA8B-453C-B34D-7D462C237FF0}" type="pres">
      <dgm:prSet presAssocID="{487ABA2E-6ABA-433E-8B30-F7C26E27DF34}" presName="circle" presStyleCnt="0"/>
      <dgm:spPr/>
    </dgm:pt>
    <dgm:pt modelId="{D3D64788-8E6C-4AD2-9F47-82BE9C3EDAD3}" type="pres">
      <dgm:prSet presAssocID="{487ABA2E-6ABA-433E-8B30-F7C26E27DF34}" presName="quadrant1" presStyleLbl="node1" presStyleIdx="0" presStyleCnt="4">
        <dgm:presLayoutVars>
          <dgm:chMax val="1"/>
          <dgm:bulletEnabled val="1"/>
        </dgm:presLayoutVars>
      </dgm:prSet>
      <dgm:spPr/>
    </dgm:pt>
    <dgm:pt modelId="{F262C5B8-E2AB-4E0E-8857-FAC4155D24EA}" type="pres">
      <dgm:prSet presAssocID="{487ABA2E-6ABA-433E-8B30-F7C26E27DF34}" presName="quadrant2" presStyleLbl="node1" presStyleIdx="1" presStyleCnt="4">
        <dgm:presLayoutVars>
          <dgm:chMax val="1"/>
          <dgm:bulletEnabled val="1"/>
        </dgm:presLayoutVars>
      </dgm:prSet>
      <dgm:spPr/>
    </dgm:pt>
    <dgm:pt modelId="{54DB47E1-C276-4B09-8FDE-C3537B6AA74B}" type="pres">
      <dgm:prSet presAssocID="{487ABA2E-6ABA-433E-8B30-F7C26E27DF34}" presName="quadrant3" presStyleLbl="node1" presStyleIdx="2" presStyleCnt="4">
        <dgm:presLayoutVars>
          <dgm:chMax val="1"/>
          <dgm:bulletEnabled val="1"/>
        </dgm:presLayoutVars>
      </dgm:prSet>
      <dgm:spPr/>
    </dgm:pt>
    <dgm:pt modelId="{8FE9928E-0062-439A-9922-54F66ADE950A}" type="pres">
      <dgm:prSet presAssocID="{487ABA2E-6ABA-433E-8B30-F7C26E27DF34}" presName="quadrant4" presStyleLbl="node1" presStyleIdx="3" presStyleCnt="4">
        <dgm:presLayoutVars>
          <dgm:chMax val="1"/>
          <dgm:bulletEnabled val="1"/>
        </dgm:presLayoutVars>
      </dgm:prSet>
      <dgm:spPr/>
    </dgm:pt>
    <dgm:pt modelId="{118F893F-680C-4E4E-BC78-73B841A8944F}" type="pres">
      <dgm:prSet presAssocID="{487ABA2E-6ABA-433E-8B30-F7C26E27DF34}" presName="quadrantPlaceholder" presStyleCnt="0"/>
      <dgm:spPr/>
    </dgm:pt>
    <dgm:pt modelId="{42536B15-99DB-4331-BC68-99A3FA6D73BC}" type="pres">
      <dgm:prSet presAssocID="{487ABA2E-6ABA-433E-8B30-F7C26E27DF34}" presName="center1" presStyleLbl="fgShp" presStyleIdx="0" presStyleCnt="2"/>
      <dgm:spPr/>
    </dgm:pt>
    <dgm:pt modelId="{84B8C17E-A606-45F1-843F-44D96B25DCA1}" type="pres">
      <dgm:prSet presAssocID="{487ABA2E-6ABA-433E-8B30-F7C26E27DF34}" presName="center2" presStyleLbl="fgShp" presStyleIdx="1" presStyleCnt="2"/>
      <dgm:spPr/>
    </dgm:pt>
  </dgm:ptLst>
  <dgm:cxnLst>
    <dgm:cxn modelId="{17160310-DC63-4CE3-AC4C-501F6A381878}" type="presOf" srcId="{D328812C-DE9C-4DA8-9FEE-800CBB5AE832}" destId="{20B2CF31-B5F8-4254-B48E-383080E8C94F}" srcOrd="0" destOrd="0" presId="urn:microsoft.com/office/officeart/2005/8/layout/cycle4"/>
    <dgm:cxn modelId="{B0452023-0F14-45D1-B1CB-B309A7C97912}" srcId="{9EC495DF-7899-4C87-B945-2AFBBBE02372}" destId="{09C766D6-A956-4E7E-B917-23A5BAE0F4BB}" srcOrd="0" destOrd="0" parTransId="{0A50AEDE-8D15-4EF1-A8FA-4E47344C5B13}" sibTransId="{530F15EA-AA29-4C48-A71E-5B86C61B25B2}"/>
    <dgm:cxn modelId="{4B153223-8F11-4579-82A9-1AD1CCE3C515}" srcId="{6BEECAC8-5572-46BA-BC64-AFA8D3826BEA}" destId="{FCA29BB1-4CBA-4178-90F4-A378ADFF7F6C}" srcOrd="0" destOrd="0" parTransId="{611296E3-078F-4873-A583-54BAF64FDE87}" sibTransId="{9D491FD6-1866-4D3A-8215-298FED4379EC}"/>
    <dgm:cxn modelId="{7DC21632-87AB-4034-9CA7-31C88917D835}" srcId="{487ABA2E-6ABA-433E-8B30-F7C26E27DF34}" destId="{6BEECAC8-5572-46BA-BC64-AFA8D3826BEA}" srcOrd="1" destOrd="0" parTransId="{8B3C169D-9BF3-4E12-8F25-A6D8D56BA7BE}" sibTransId="{BA56EB5C-D8A5-44C6-9A02-90233F5A035A}"/>
    <dgm:cxn modelId="{E607D236-4F16-431D-9ECE-682C98878B99}" srcId="{5278EC9D-C125-4F82-BC13-C8FBD8DE9B79}" destId="{D328812C-DE9C-4DA8-9FEE-800CBB5AE832}" srcOrd="0" destOrd="0" parTransId="{3D7C09E8-A2C6-4A43-ABB7-AD4DCA4896A9}" sibTransId="{3B2556AF-9B89-47DC-858C-B7A7CBE31B4C}"/>
    <dgm:cxn modelId="{8B1F6A3A-3539-4AD2-B02B-48D021FFD3A9}" type="presOf" srcId="{487ABA2E-6ABA-433E-8B30-F7C26E27DF34}" destId="{FDBB7C19-3C62-4128-93CD-D03F4DD92910}" srcOrd="0" destOrd="0" presId="urn:microsoft.com/office/officeart/2005/8/layout/cycle4"/>
    <dgm:cxn modelId="{3309823B-8378-4881-B73B-790CC42F3A76}" srcId="{487ABA2E-6ABA-433E-8B30-F7C26E27DF34}" destId="{1A3B025E-B9C2-421C-8255-4BDD653B6DFB}" srcOrd="2" destOrd="0" parTransId="{078037B5-A4D3-42EB-BCF4-795B1BEEAD96}" sibTransId="{A31A7CDF-0A3F-4657-B105-4490F23F8028}"/>
    <dgm:cxn modelId="{824EC65D-7154-4FEC-87A3-A7F6CFDF3CBA}" type="presOf" srcId="{FCA29BB1-4CBA-4178-90F4-A378ADFF7F6C}" destId="{09457DAD-DF52-493B-86A5-01E8B9E13F02}" srcOrd="0" destOrd="0" presId="urn:microsoft.com/office/officeart/2005/8/layout/cycle4"/>
    <dgm:cxn modelId="{240FFE5F-C12E-4AA2-A668-F4799049063F}" srcId="{487ABA2E-6ABA-433E-8B30-F7C26E27DF34}" destId="{5278EC9D-C125-4F82-BC13-C8FBD8DE9B79}" srcOrd="3" destOrd="0" parTransId="{C589AFB4-961F-47F2-96BE-36D7526F6361}" sibTransId="{26B71E37-8906-4704-B385-214DC5012FCD}"/>
    <dgm:cxn modelId="{9EEA2068-BBC1-45F7-AA17-AA98F3A0CB55}" type="presOf" srcId="{9EC495DF-7899-4C87-B945-2AFBBBE02372}" destId="{D3D64788-8E6C-4AD2-9F47-82BE9C3EDAD3}" srcOrd="0" destOrd="0" presId="urn:microsoft.com/office/officeart/2005/8/layout/cycle4"/>
    <dgm:cxn modelId="{86F5F348-70DA-4E6E-AF75-B58FFC8397C8}" type="presOf" srcId="{FCA29BB1-4CBA-4178-90F4-A378ADFF7F6C}" destId="{3DA3880A-FD30-4718-ACE5-67D0234736F3}" srcOrd="1" destOrd="0" presId="urn:microsoft.com/office/officeart/2005/8/layout/cycle4"/>
    <dgm:cxn modelId="{70047475-E066-455B-B385-A7F75FC88511}" type="presOf" srcId="{5278EC9D-C125-4F82-BC13-C8FBD8DE9B79}" destId="{8FE9928E-0062-439A-9922-54F66ADE950A}" srcOrd="0" destOrd="0" presId="urn:microsoft.com/office/officeart/2005/8/layout/cycle4"/>
    <dgm:cxn modelId="{548BE87A-64FC-4CF8-BBCE-09E9A8D75C80}" type="presOf" srcId="{92F697FE-D00C-422D-80DA-50600F5F2186}" destId="{A226DBA7-386F-433F-B25C-A0289B61AC46}" srcOrd="0" destOrd="0" presId="urn:microsoft.com/office/officeart/2005/8/layout/cycle4"/>
    <dgm:cxn modelId="{4D03667F-12AE-4A19-BA1A-FE596573921D}" type="presOf" srcId="{1A3B025E-B9C2-421C-8255-4BDD653B6DFB}" destId="{54DB47E1-C276-4B09-8FDE-C3537B6AA74B}" srcOrd="0" destOrd="0" presId="urn:microsoft.com/office/officeart/2005/8/layout/cycle4"/>
    <dgm:cxn modelId="{85F7A681-F025-474A-8530-1FC28B779CB7}" type="presOf" srcId="{09C766D6-A956-4E7E-B917-23A5BAE0F4BB}" destId="{FC9D0AE1-FE21-4A03-BEE5-2D0D060B9ED8}" srcOrd="0" destOrd="0" presId="urn:microsoft.com/office/officeart/2005/8/layout/cycle4"/>
    <dgm:cxn modelId="{DE538990-A1F5-4132-830F-F1B41526CBFF}" srcId="{487ABA2E-6ABA-433E-8B30-F7C26E27DF34}" destId="{9EC495DF-7899-4C87-B945-2AFBBBE02372}" srcOrd="0" destOrd="0" parTransId="{621FB35D-88B3-4E59-99AB-1FA9354ABCF8}" sibTransId="{2E63E38D-23B3-4CAC-B34F-6CEF51C2E6FE}"/>
    <dgm:cxn modelId="{BBA8BCA9-6BB0-4E09-BB65-69C71F1631E6}" type="presOf" srcId="{6BEECAC8-5572-46BA-BC64-AFA8D3826BEA}" destId="{F262C5B8-E2AB-4E0E-8857-FAC4155D24EA}" srcOrd="0" destOrd="0" presId="urn:microsoft.com/office/officeart/2005/8/layout/cycle4"/>
    <dgm:cxn modelId="{454794C7-2336-41CA-AB00-DD85638DFCD7}" type="presOf" srcId="{D328812C-DE9C-4DA8-9FEE-800CBB5AE832}" destId="{501D9EF4-9180-4BA9-822A-8396065A2ABB}" srcOrd="1" destOrd="0" presId="urn:microsoft.com/office/officeart/2005/8/layout/cycle4"/>
    <dgm:cxn modelId="{03F2CECE-6B48-4A55-BC60-7A3D1411BCF3}" srcId="{1A3B025E-B9C2-421C-8255-4BDD653B6DFB}" destId="{92F697FE-D00C-422D-80DA-50600F5F2186}" srcOrd="0" destOrd="0" parTransId="{70E72C54-3232-43E2-8935-7BC238401A9C}" sibTransId="{EC30CA6F-7976-4043-99B4-71557ECC4763}"/>
    <dgm:cxn modelId="{038BC5FC-6379-472F-8A73-FC74FE8BC3DF}" type="presOf" srcId="{09C766D6-A956-4E7E-B917-23A5BAE0F4BB}" destId="{6601748E-FE42-4106-81F9-21DCC8AEC60E}" srcOrd="1" destOrd="0" presId="urn:microsoft.com/office/officeart/2005/8/layout/cycle4"/>
    <dgm:cxn modelId="{584131FF-1650-4F36-92A9-9431924DA0F7}" type="presOf" srcId="{92F697FE-D00C-422D-80DA-50600F5F2186}" destId="{2F56289D-767A-423C-9A77-25BEC0B9FF5C}" srcOrd="1" destOrd="0" presId="urn:microsoft.com/office/officeart/2005/8/layout/cycle4"/>
    <dgm:cxn modelId="{7AA5D3FF-D843-4B00-B947-CA05B678C9EC}" srcId="{487ABA2E-6ABA-433E-8B30-F7C26E27DF34}" destId="{40BD9EA8-2BF2-41DF-8E28-A3A29658518D}" srcOrd="4" destOrd="0" parTransId="{31108663-D026-4722-B5FC-71B26AB032C3}" sibTransId="{034F955F-322A-499D-A290-EA349E36CF58}"/>
    <dgm:cxn modelId="{8858D06C-8EC5-4DF4-ABDD-ACC78D70BBD7}" type="presParOf" srcId="{FDBB7C19-3C62-4128-93CD-D03F4DD92910}" destId="{D37E7E13-4311-4CFC-AFD1-D57DBCDBACBC}" srcOrd="0" destOrd="0" presId="urn:microsoft.com/office/officeart/2005/8/layout/cycle4"/>
    <dgm:cxn modelId="{86D46E8A-6260-44C9-A0D2-A74AE0D5C18C}" type="presParOf" srcId="{D37E7E13-4311-4CFC-AFD1-D57DBCDBACBC}" destId="{34530A39-6E17-4B63-B073-9D9245D1CBE1}" srcOrd="0" destOrd="0" presId="urn:microsoft.com/office/officeart/2005/8/layout/cycle4"/>
    <dgm:cxn modelId="{E2FCEE79-E4CC-415D-9993-AE64BD2BD079}" type="presParOf" srcId="{34530A39-6E17-4B63-B073-9D9245D1CBE1}" destId="{FC9D0AE1-FE21-4A03-BEE5-2D0D060B9ED8}" srcOrd="0" destOrd="0" presId="urn:microsoft.com/office/officeart/2005/8/layout/cycle4"/>
    <dgm:cxn modelId="{EA8BAF9C-4D9E-4EBD-9358-EEAE0BC9A740}" type="presParOf" srcId="{34530A39-6E17-4B63-B073-9D9245D1CBE1}" destId="{6601748E-FE42-4106-81F9-21DCC8AEC60E}" srcOrd="1" destOrd="0" presId="urn:microsoft.com/office/officeart/2005/8/layout/cycle4"/>
    <dgm:cxn modelId="{B6219A04-3BC0-4371-984B-26DC957F3816}" type="presParOf" srcId="{D37E7E13-4311-4CFC-AFD1-D57DBCDBACBC}" destId="{4D9E4B7C-4562-4ABA-9690-DB176FDE86BF}" srcOrd="1" destOrd="0" presId="urn:microsoft.com/office/officeart/2005/8/layout/cycle4"/>
    <dgm:cxn modelId="{999EC4CE-4506-41F3-AF5F-4675F3F17395}" type="presParOf" srcId="{4D9E4B7C-4562-4ABA-9690-DB176FDE86BF}" destId="{09457DAD-DF52-493B-86A5-01E8B9E13F02}" srcOrd="0" destOrd="0" presId="urn:microsoft.com/office/officeart/2005/8/layout/cycle4"/>
    <dgm:cxn modelId="{64E68AD0-BAE8-4736-819F-3D415834735A}" type="presParOf" srcId="{4D9E4B7C-4562-4ABA-9690-DB176FDE86BF}" destId="{3DA3880A-FD30-4718-ACE5-67D0234736F3}" srcOrd="1" destOrd="0" presId="urn:microsoft.com/office/officeart/2005/8/layout/cycle4"/>
    <dgm:cxn modelId="{792CF74A-85A8-4718-B5DB-815753FA2631}" type="presParOf" srcId="{D37E7E13-4311-4CFC-AFD1-D57DBCDBACBC}" destId="{481A0346-AE8C-4654-A0F6-479265E946D1}" srcOrd="2" destOrd="0" presId="urn:microsoft.com/office/officeart/2005/8/layout/cycle4"/>
    <dgm:cxn modelId="{9649938D-CD87-4B1E-A9C4-EBADC026BC39}" type="presParOf" srcId="{481A0346-AE8C-4654-A0F6-479265E946D1}" destId="{A226DBA7-386F-433F-B25C-A0289B61AC46}" srcOrd="0" destOrd="0" presId="urn:microsoft.com/office/officeart/2005/8/layout/cycle4"/>
    <dgm:cxn modelId="{414B4102-2625-4F60-91C4-C2A0ADE9FCD0}" type="presParOf" srcId="{481A0346-AE8C-4654-A0F6-479265E946D1}" destId="{2F56289D-767A-423C-9A77-25BEC0B9FF5C}" srcOrd="1" destOrd="0" presId="urn:microsoft.com/office/officeart/2005/8/layout/cycle4"/>
    <dgm:cxn modelId="{430D9161-E6FA-4276-9858-81AE75807ACD}" type="presParOf" srcId="{D37E7E13-4311-4CFC-AFD1-D57DBCDBACBC}" destId="{C8D7A5C0-6B9A-41FA-A084-ACB95C5457AB}" srcOrd="3" destOrd="0" presId="urn:microsoft.com/office/officeart/2005/8/layout/cycle4"/>
    <dgm:cxn modelId="{668E4062-9508-4C37-8925-458EDC3A7CC9}" type="presParOf" srcId="{C8D7A5C0-6B9A-41FA-A084-ACB95C5457AB}" destId="{20B2CF31-B5F8-4254-B48E-383080E8C94F}" srcOrd="0" destOrd="0" presId="urn:microsoft.com/office/officeart/2005/8/layout/cycle4"/>
    <dgm:cxn modelId="{EB0EDD8F-95EB-455C-91EB-15C056BA015D}" type="presParOf" srcId="{C8D7A5C0-6B9A-41FA-A084-ACB95C5457AB}" destId="{501D9EF4-9180-4BA9-822A-8396065A2ABB}" srcOrd="1" destOrd="0" presId="urn:microsoft.com/office/officeart/2005/8/layout/cycle4"/>
    <dgm:cxn modelId="{33C8B5A3-78CD-45C3-82AA-0D7EA475CD15}" type="presParOf" srcId="{D37E7E13-4311-4CFC-AFD1-D57DBCDBACBC}" destId="{D5F5F1E7-39B7-4B85-BBD7-9574269AAC4D}" srcOrd="4" destOrd="0" presId="urn:microsoft.com/office/officeart/2005/8/layout/cycle4"/>
    <dgm:cxn modelId="{BAD11FD0-664B-406D-9666-6EA8FBFA55AE}" type="presParOf" srcId="{FDBB7C19-3C62-4128-93CD-D03F4DD92910}" destId="{0A2FB36D-AA8B-453C-B34D-7D462C237FF0}" srcOrd="1" destOrd="0" presId="urn:microsoft.com/office/officeart/2005/8/layout/cycle4"/>
    <dgm:cxn modelId="{4DEE88D7-B5AA-4333-B67D-6DA71C66AC49}" type="presParOf" srcId="{0A2FB36D-AA8B-453C-B34D-7D462C237FF0}" destId="{D3D64788-8E6C-4AD2-9F47-82BE9C3EDAD3}" srcOrd="0" destOrd="0" presId="urn:microsoft.com/office/officeart/2005/8/layout/cycle4"/>
    <dgm:cxn modelId="{5F4AA64A-02B8-426F-AB02-99CE744BAEB8}" type="presParOf" srcId="{0A2FB36D-AA8B-453C-B34D-7D462C237FF0}" destId="{F262C5B8-E2AB-4E0E-8857-FAC4155D24EA}" srcOrd="1" destOrd="0" presId="urn:microsoft.com/office/officeart/2005/8/layout/cycle4"/>
    <dgm:cxn modelId="{D14264C5-7093-449E-B4C6-DEE30C7393B3}" type="presParOf" srcId="{0A2FB36D-AA8B-453C-B34D-7D462C237FF0}" destId="{54DB47E1-C276-4B09-8FDE-C3537B6AA74B}" srcOrd="2" destOrd="0" presId="urn:microsoft.com/office/officeart/2005/8/layout/cycle4"/>
    <dgm:cxn modelId="{B195079F-29D6-403A-AE21-C199003A4902}" type="presParOf" srcId="{0A2FB36D-AA8B-453C-B34D-7D462C237FF0}" destId="{8FE9928E-0062-439A-9922-54F66ADE950A}" srcOrd="3" destOrd="0" presId="urn:microsoft.com/office/officeart/2005/8/layout/cycle4"/>
    <dgm:cxn modelId="{ACEE99F9-CF92-4D10-B806-BAA5193075FC}" type="presParOf" srcId="{0A2FB36D-AA8B-453C-B34D-7D462C237FF0}" destId="{118F893F-680C-4E4E-BC78-73B841A8944F}" srcOrd="4" destOrd="0" presId="urn:microsoft.com/office/officeart/2005/8/layout/cycle4"/>
    <dgm:cxn modelId="{A6A978ED-8F55-4512-AA25-1D01504128EE}" type="presParOf" srcId="{FDBB7C19-3C62-4128-93CD-D03F4DD92910}" destId="{42536B15-99DB-4331-BC68-99A3FA6D73BC}" srcOrd="2" destOrd="0" presId="urn:microsoft.com/office/officeart/2005/8/layout/cycle4"/>
    <dgm:cxn modelId="{DAB863FC-CDB4-4D4E-805F-782C79D2C566}" type="presParOf" srcId="{FDBB7C19-3C62-4128-93CD-D03F4DD92910}" destId="{84B8C17E-A606-45F1-843F-44D96B25DC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0DDF7E-F579-43B1-9EDE-0A1AA10459A3}" type="doc">
      <dgm:prSet loTypeId="urn:microsoft.com/office/officeart/2005/8/layout/cycle8" loCatId="cycle" qsTypeId="urn:microsoft.com/office/officeart/2005/8/quickstyle/simple1" qsCatId="simple" csTypeId="urn:microsoft.com/office/officeart/2005/8/colors/accent1_2" csCatId="accent1" phldr="1"/>
      <dgm:spPr/>
    </dgm:pt>
    <dgm:pt modelId="{71CCB85B-8CB3-4DC2-A3FD-868C72CB095B}">
      <dgm:prSet phldrT="[Text]" custT="1"/>
      <dgm:spPr/>
      <dgm:t>
        <a:bodyPr/>
        <a:lstStyle/>
        <a:p>
          <a:r>
            <a:rPr lang="de-DE" sz="1100" dirty="0"/>
            <a:t>Kapitalfluss-rechnung</a:t>
          </a:r>
        </a:p>
      </dgm:t>
    </dgm:pt>
    <dgm:pt modelId="{767C06B1-C6CE-438E-A066-A43E02D56DAD}" type="parTrans" cxnId="{DC095E6C-135A-4C43-8EE4-B19921B6103A}">
      <dgm:prSet/>
      <dgm:spPr/>
      <dgm:t>
        <a:bodyPr/>
        <a:lstStyle/>
        <a:p>
          <a:endParaRPr lang="de-DE" sz="2800"/>
        </a:p>
      </dgm:t>
    </dgm:pt>
    <dgm:pt modelId="{ADCB6CBE-5C27-4721-863E-14EE00D2CFD3}" type="sibTrans" cxnId="{DC095E6C-135A-4C43-8EE4-B19921B6103A}">
      <dgm:prSet/>
      <dgm:spPr/>
      <dgm:t>
        <a:bodyPr/>
        <a:lstStyle/>
        <a:p>
          <a:endParaRPr lang="de-DE" sz="2800"/>
        </a:p>
      </dgm:t>
    </dgm:pt>
    <dgm:pt modelId="{8B77932A-2E73-4DE8-9F76-2A99C4855AC4}">
      <dgm:prSet phldrT="[Text]" custT="1"/>
      <dgm:spPr/>
      <dgm:t>
        <a:bodyPr/>
        <a:lstStyle/>
        <a:p>
          <a:r>
            <a:rPr lang="de-DE" sz="1100" dirty="0"/>
            <a:t>Bilanz</a:t>
          </a:r>
        </a:p>
      </dgm:t>
    </dgm:pt>
    <dgm:pt modelId="{E34DCAF5-B9E1-474E-8B81-863C357C258F}" type="parTrans" cxnId="{BF4762CE-FFDF-4EA6-918A-A53A3031C3A5}">
      <dgm:prSet/>
      <dgm:spPr/>
      <dgm:t>
        <a:bodyPr/>
        <a:lstStyle/>
        <a:p>
          <a:endParaRPr lang="de-DE" sz="2800"/>
        </a:p>
      </dgm:t>
    </dgm:pt>
    <dgm:pt modelId="{D8F805BC-5F3F-4CE8-A536-772CE9DF396B}" type="sibTrans" cxnId="{BF4762CE-FFDF-4EA6-918A-A53A3031C3A5}">
      <dgm:prSet/>
      <dgm:spPr/>
      <dgm:t>
        <a:bodyPr/>
        <a:lstStyle/>
        <a:p>
          <a:endParaRPr lang="de-DE" sz="2800"/>
        </a:p>
      </dgm:t>
    </dgm:pt>
    <dgm:pt modelId="{9E641F75-36BD-4F12-A2E3-C9DFD17C2F14}">
      <dgm:prSet phldrT="[Text]" custT="1"/>
      <dgm:spPr/>
      <dgm:t>
        <a:bodyPr/>
        <a:lstStyle/>
        <a:p>
          <a:r>
            <a:rPr lang="de-DE" sz="1100" dirty="0"/>
            <a:t>Gewinn- und Verlustrechnung</a:t>
          </a:r>
        </a:p>
      </dgm:t>
    </dgm:pt>
    <dgm:pt modelId="{F41CED30-C255-4326-852E-5EAEE6033F56}" type="parTrans" cxnId="{F5C55CE0-228D-44D4-9F3D-3A8B4518A348}">
      <dgm:prSet/>
      <dgm:spPr/>
      <dgm:t>
        <a:bodyPr/>
        <a:lstStyle/>
        <a:p>
          <a:endParaRPr lang="de-DE" sz="2800"/>
        </a:p>
      </dgm:t>
    </dgm:pt>
    <dgm:pt modelId="{493DB521-C684-499E-9232-DDB0DE3767CA}" type="sibTrans" cxnId="{F5C55CE0-228D-44D4-9F3D-3A8B4518A348}">
      <dgm:prSet/>
      <dgm:spPr/>
      <dgm:t>
        <a:bodyPr/>
        <a:lstStyle/>
        <a:p>
          <a:endParaRPr lang="de-DE" sz="2800"/>
        </a:p>
      </dgm:t>
    </dgm:pt>
    <dgm:pt modelId="{DD2A55A9-187D-4C6B-82B7-E6F86F9FFA82}" type="pres">
      <dgm:prSet presAssocID="{A50DDF7E-F579-43B1-9EDE-0A1AA10459A3}" presName="compositeShape" presStyleCnt="0">
        <dgm:presLayoutVars>
          <dgm:chMax val="7"/>
          <dgm:dir/>
          <dgm:resizeHandles val="exact"/>
        </dgm:presLayoutVars>
      </dgm:prSet>
      <dgm:spPr/>
    </dgm:pt>
    <dgm:pt modelId="{A72E4D25-32A5-4DDD-86ED-03FFA194EC17}" type="pres">
      <dgm:prSet presAssocID="{A50DDF7E-F579-43B1-9EDE-0A1AA10459A3}" presName="wedge1" presStyleLbl="node1" presStyleIdx="0" presStyleCnt="3"/>
      <dgm:spPr/>
    </dgm:pt>
    <dgm:pt modelId="{60E1EBDB-B5DD-4EB2-8FEF-CA82144C3BD6}" type="pres">
      <dgm:prSet presAssocID="{A50DDF7E-F579-43B1-9EDE-0A1AA10459A3}" presName="dummy1a" presStyleCnt="0"/>
      <dgm:spPr/>
    </dgm:pt>
    <dgm:pt modelId="{C0A29215-866B-4492-A614-1D45BB86C326}" type="pres">
      <dgm:prSet presAssocID="{A50DDF7E-F579-43B1-9EDE-0A1AA10459A3}" presName="dummy1b" presStyleCnt="0"/>
      <dgm:spPr/>
    </dgm:pt>
    <dgm:pt modelId="{B709AFB9-1D30-4550-B170-F45D4056B9CF}" type="pres">
      <dgm:prSet presAssocID="{A50DDF7E-F579-43B1-9EDE-0A1AA10459A3}" presName="wedge1Tx" presStyleLbl="node1" presStyleIdx="0" presStyleCnt="3">
        <dgm:presLayoutVars>
          <dgm:chMax val="0"/>
          <dgm:chPref val="0"/>
          <dgm:bulletEnabled val="1"/>
        </dgm:presLayoutVars>
      </dgm:prSet>
      <dgm:spPr/>
    </dgm:pt>
    <dgm:pt modelId="{D8C25A20-B62E-428C-8119-3AD6E83FEB05}" type="pres">
      <dgm:prSet presAssocID="{A50DDF7E-F579-43B1-9EDE-0A1AA10459A3}" presName="wedge2" presStyleLbl="node1" presStyleIdx="1" presStyleCnt="3"/>
      <dgm:spPr/>
    </dgm:pt>
    <dgm:pt modelId="{12A4109E-6DB4-4D21-BEF4-0B81EDA98AFD}" type="pres">
      <dgm:prSet presAssocID="{A50DDF7E-F579-43B1-9EDE-0A1AA10459A3}" presName="dummy2a" presStyleCnt="0"/>
      <dgm:spPr/>
    </dgm:pt>
    <dgm:pt modelId="{BAD206F3-2A9F-4EEB-9A08-07DDFECC0BD0}" type="pres">
      <dgm:prSet presAssocID="{A50DDF7E-F579-43B1-9EDE-0A1AA10459A3}" presName="dummy2b" presStyleCnt="0"/>
      <dgm:spPr/>
    </dgm:pt>
    <dgm:pt modelId="{92D71FAD-A616-4792-BF2F-AB77F98EE87A}" type="pres">
      <dgm:prSet presAssocID="{A50DDF7E-F579-43B1-9EDE-0A1AA10459A3}" presName="wedge2Tx" presStyleLbl="node1" presStyleIdx="1" presStyleCnt="3">
        <dgm:presLayoutVars>
          <dgm:chMax val="0"/>
          <dgm:chPref val="0"/>
          <dgm:bulletEnabled val="1"/>
        </dgm:presLayoutVars>
      </dgm:prSet>
      <dgm:spPr/>
    </dgm:pt>
    <dgm:pt modelId="{D2D8E9DC-515D-4742-BA68-DE3D3AF3E0F1}" type="pres">
      <dgm:prSet presAssocID="{A50DDF7E-F579-43B1-9EDE-0A1AA10459A3}" presName="wedge3" presStyleLbl="node1" presStyleIdx="2" presStyleCnt="3"/>
      <dgm:spPr/>
    </dgm:pt>
    <dgm:pt modelId="{E03D3CDE-3F31-4A01-910D-04463DFA704F}" type="pres">
      <dgm:prSet presAssocID="{A50DDF7E-F579-43B1-9EDE-0A1AA10459A3}" presName="dummy3a" presStyleCnt="0"/>
      <dgm:spPr/>
    </dgm:pt>
    <dgm:pt modelId="{BC2B0E96-AFA7-4B03-8215-72C5675CDBB4}" type="pres">
      <dgm:prSet presAssocID="{A50DDF7E-F579-43B1-9EDE-0A1AA10459A3}" presName="dummy3b" presStyleCnt="0"/>
      <dgm:spPr/>
    </dgm:pt>
    <dgm:pt modelId="{6FFC9598-6EAA-4767-A536-AA9AE9C573AC}" type="pres">
      <dgm:prSet presAssocID="{A50DDF7E-F579-43B1-9EDE-0A1AA10459A3}" presName="wedge3Tx" presStyleLbl="node1" presStyleIdx="2" presStyleCnt="3">
        <dgm:presLayoutVars>
          <dgm:chMax val="0"/>
          <dgm:chPref val="0"/>
          <dgm:bulletEnabled val="1"/>
        </dgm:presLayoutVars>
      </dgm:prSet>
      <dgm:spPr/>
    </dgm:pt>
    <dgm:pt modelId="{CD85E126-A86B-44BD-B7CA-64F371B5559B}" type="pres">
      <dgm:prSet presAssocID="{ADCB6CBE-5C27-4721-863E-14EE00D2CFD3}" presName="arrowWedge1" presStyleLbl="fgSibTrans2D1" presStyleIdx="0" presStyleCnt="3"/>
      <dgm:spPr/>
    </dgm:pt>
    <dgm:pt modelId="{8D1B2621-CEC3-4CF4-ADF4-E5865A3F4AB3}" type="pres">
      <dgm:prSet presAssocID="{D8F805BC-5F3F-4CE8-A536-772CE9DF396B}" presName="arrowWedge2" presStyleLbl="fgSibTrans2D1" presStyleIdx="1" presStyleCnt="3"/>
      <dgm:spPr/>
    </dgm:pt>
    <dgm:pt modelId="{B52FAB56-34C7-42C4-A104-43B56C1E48BD}" type="pres">
      <dgm:prSet presAssocID="{493DB521-C684-499E-9232-DDB0DE3767CA}" presName="arrowWedge3" presStyleLbl="fgSibTrans2D1" presStyleIdx="2" presStyleCnt="3"/>
      <dgm:spPr/>
    </dgm:pt>
  </dgm:ptLst>
  <dgm:cxnLst>
    <dgm:cxn modelId="{C9A0B11F-25EE-4DFC-BE32-6861968C3645}" type="presOf" srcId="{8B77932A-2E73-4DE8-9F76-2A99C4855AC4}" destId="{92D71FAD-A616-4792-BF2F-AB77F98EE87A}" srcOrd="1" destOrd="0" presId="urn:microsoft.com/office/officeart/2005/8/layout/cycle8"/>
    <dgm:cxn modelId="{AA8CAE2A-ECC9-45B8-B21D-0244EE0ED208}" type="presOf" srcId="{71CCB85B-8CB3-4DC2-A3FD-868C72CB095B}" destId="{B709AFB9-1D30-4550-B170-F45D4056B9CF}" srcOrd="1" destOrd="0" presId="urn:microsoft.com/office/officeart/2005/8/layout/cycle8"/>
    <dgm:cxn modelId="{19145A3A-5C0B-46E6-82E2-65235A32870D}" type="presOf" srcId="{9E641F75-36BD-4F12-A2E3-C9DFD17C2F14}" destId="{6FFC9598-6EAA-4767-A536-AA9AE9C573AC}" srcOrd="1" destOrd="0" presId="urn:microsoft.com/office/officeart/2005/8/layout/cycle8"/>
    <dgm:cxn modelId="{2540643B-7DB2-4156-8ACC-B99D592943B3}" type="presOf" srcId="{9E641F75-36BD-4F12-A2E3-C9DFD17C2F14}" destId="{D2D8E9DC-515D-4742-BA68-DE3D3AF3E0F1}" srcOrd="0" destOrd="0" presId="urn:microsoft.com/office/officeart/2005/8/layout/cycle8"/>
    <dgm:cxn modelId="{58956045-0CF5-48FD-A546-BB850FB4DDAE}" type="presOf" srcId="{71CCB85B-8CB3-4DC2-A3FD-868C72CB095B}" destId="{A72E4D25-32A5-4DDD-86ED-03FFA194EC17}" srcOrd="0" destOrd="0" presId="urn:microsoft.com/office/officeart/2005/8/layout/cycle8"/>
    <dgm:cxn modelId="{DC095E6C-135A-4C43-8EE4-B19921B6103A}" srcId="{A50DDF7E-F579-43B1-9EDE-0A1AA10459A3}" destId="{71CCB85B-8CB3-4DC2-A3FD-868C72CB095B}" srcOrd="0" destOrd="0" parTransId="{767C06B1-C6CE-438E-A066-A43E02D56DAD}" sibTransId="{ADCB6CBE-5C27-4721-863E-14EE00D2CFD3}"/>
    <dgm:cxn modelId="{BF4762CE-FFDF-4EA6-918A-A53A3031C3A5}" srcId="{A50DDF7E-F579-43B1-9EDE-0A1AA10459A3}" destId="{8B77932A-2E73-4DE8-9F76-2A99C4855AC4}" srcOrd="1" destOrd="0" parTransId="{E34DCAF5-B9E1-474E-8B81-863C357C258F}" sibTransId="{D8F805BC-5F3F-4CE8-A536-772CE9DF396B}"/>
    <dgm:cxn modelId="{F5C55CE0-228D-44D4-9F3D-3A8B4518A348}" srcId="{A50DDF7E-F579-43B1-9EDE-0A1AA10459A3}" destId="{9E641F75-36BD-4F12-A2E3-C9DFD17C2F14}" srcOrd="2" destOrd="0" parTransId="{F41CED30-C255-4326-852E-5EAEE6033F56}" sibTransId="{493DB521-C684-499E-9232-DDB0DE3767CA}"/>
    <dgm:cxn modelId="{81F9D2F1-99A5-4D7E-BEDF-4F09186EF012}" type="presOf" srcId="{A50DDF7E-F579-43B1-9EDE-0A1AA10459A3}" destId="{DD2A55A9-187D-4C6B-82B7-E6F86F9FFA82}" srcOrd="0" destOrd="0" presId="urn:microsoft.com/office/officeart/2005/8/layout/cycle8"/>
    <dgm:cxn modelId="{BFD559F2-8173-4F36-BE88-F48F06127835}" type="presOf" srcId="{8B77932A-2E73-4DE8-9F76-2A99C4855AC4}" destId="{D8C25A20-B62E-428C-8119-3AD6E83FEB05}" srcOrd="0" destOrd="0" presId="urn:microsoft.com/office/officeart/2005/8/layout/cycle8"/>
    <dgm:cxn modelId="{3DBB4085-DBC2-4B41-AE89-F7FBE9291284}" type="presParOf" srcId="{DD2A55A9-187D-4C6B-82B7-E6F86F9FFA82}" destId="{A72E4D25-32A5-4DDD-86ED-03FFA194EC17}" srcOrd="0" destOrd="0" presId="urn:microsoft.com/office/officeart/2005/8/layout/cycle8"/>
    <dgm:cxn modelId="{4C61BB38-D21F-4F91-9BB7-BB514904E966}" type="presParOf" srcId="{DD2A55A9-187D-4C6B-82B7-E6F86F9FFA82}" destId="{60E1EBDB-B5DD-4EB2-8FEF-CA82144C3BD6}" srcOrd="1" destOrd="0" presId="urn:microsoft.com/office/officeart/2005/8/layout/cycle8"/>
    <dgm:cxn modelId="{0DD5EAB6-944E-42D1-A252-8888C615FF2A}" type="presParOf" srcId="{DD2A55A9-187D-4C6B-82B7-E6F86F9FFA82}" destId="{C0A29215-866B-4492-A614-1D45BB86C326}" srcOrd="2" destOrd="0" presId="urn:microsoft.com/office/officeart/2005/8/layout/cycle8"/>
    <dgm:cxn modelId="{96034F38-C859-4A90-A2D2-7ADBC2903072}" type="presParOf" srcId="{DD2A55A9-187D-4C6B-82B7-E6F86F9FFA82}" destId="{B709AFB9-1D30-4550-B170-F45D4056B9CF}" srcOrd="3" destOrd="0" presId="urn:microsoft.com/office/officeart/2005/8/layout/cycle8"/>
    <dgm:cxn modelId="{E93074FB-9036-4CF6-AC3A-EE262D4EE117}" type="presParOf" srcId="{DD2A55A9-187D-4C6B-82B7-E6F86F9FFA82}" destId="{D8C25A20-B62E-428C-8119-3AD6E83FEB05}" srcOrd="4" destOrd="0" presId="urn:microsoft.com/office/officeart/2005/8/layout/cycle8"/>
    <dgm:cxn modelId="{93987F83-D6BD-4D4B-A753-F7B2FCC7D278}" type="presParOf" srcId="{DD2A55A9-187D-4C6B-82B7-E6F86F9FFA82}" destId="{12A4109E-6DB4-4D21-BEF4-0B81EDA98AFD}" srcOrd="5" destOrd="0" presId="urn:microsoft.com/office/officeart/2005/8/layout/cycle8"/>
    <dgm:cxn modelId="{D14C6DA5-E4F9-484D-ACD3-32010FADFBB7}" type="presParOf" srcId="{DD2A55A9-187D-4C6B-82B7-E6F86F9FFA82}" destId="{BAD206F3-2A9F-4EEB-9A08-07DDFECC0BD0}" srcOrd="6" destOrd="0" presId="urn:microsoft.com/office/officeart/2005/8/layout/cycle8"/>
    <dgm:cxn modelId="{8A898F0B-6A00-4CDE-94F1-2D5E94ACF476}" type="presParOf" srcId="{DD2A55A9-187D-4C6B-82B7-E6F86F9FFA82}" destId="{92D71FAD-A616-4792-BF2F-AB77F98EE87A}" srcOrd="7" destOrd="0" presId="urn:microsoft.com/office/officeart/2005/8/layout/cycle8"/>
    <dgm:cxn modelId="{6834AFFE-114F-493A-AEBE-7FCDD0B2912D}" type="presParOf" srcId="{DD2A55A9-187D-4C6B-82B7-E6F86F9FFA82}" destId="{D2D8E9DC-515D-4742-BA68-DE3D3AF3E0F1}" srcOrd="8" destOrd="0" presId="urn:microsoft.com/office/officeart/2005/8/layout/cycle8"/>
    <dgm:cxn modelId="{23708EA9-F12C-42F3-B116-D58A54C6061B}" type="presParOf" srcId="{DD2A55A9-187D-4C6B-82B7-E6F86F9FFA82}" destId="{E03D3CDE-3F31-4A01-910D-04463DFA704F}" srcOrd="9" destOrd="0" presId="urn:microsoft.com/office/officeart/2005/8/layout/cycle8"/>
    <dgm:cxn modelId="{D035E627-9548-4C42-931F-C2921F6876CF}" type="presParOf" srcId="{DD2A55A9-187D-4C6B-82B7-E6F86F9FFA82}" destId="{BC2B0E96-AFA7-4B03-8215-72C5675CDBB4}" srcOrd="10" destOrd="0" presId="urn:microsoft.com/office/officeart/2005/8/layout/cycle8"/>
    <dgm:cxn modelId="{C5E7D366-FAC4-4FAC-B50A-2BCE6B4D4165}" type="presParOf" srcId="{DD2A55A9-187D-4C6B-82B7-E6F86F9FFA82}" destId="{6FFC9598-6EAA-4767-A536-AA9AE9C573AC}" srcOrd="11" destOrd="0" presId="urn:microsoft.com/office/officeart/2005/8/layout/cycle8"/>
    <dgm:cxn modelId="{A08F750F-80D4-402B-82B5-29C35F52FABC}" type="presParOf" srcId="{DD2A55A9-187D-4C6B-82B7-E6F86F9FFA82}" destId="{CD85E126-A86B-44BD-B7CA-64F371B5559B}" srcOrd="12" destOrd="0" presId="urn:microsoft.com/office/officeart/2005/8/layout/cycle8"/>
    <dgm:cxn modelId="{D91DA9EC-2AE2-4AE9-9966-A9082D7DB3EE}" type="presParOf" srcId="{DD2A55A9-187D-4C6B-82B7-E6F86F9FFA82}" destId="{8D1B2621-CEC3-4CF4-ADF4-E5865A3F4AB3}" srcOrd="13" destOrd="0" presId="urn:microsoft.com/office/officeart/2005/8/layout/cycle8"/>
    <dgm:cxn modelId="{87BDC978-D528-40FB-914C-354402B2F7D2}" type="presParOf" srcId="{DD2A55A9-187D-4C6B-82B7-E6F86F9FFA82}" destId="{B52FAB56-34C7-42C4-A104-43B56C1E48B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0DDF7E-F579-43B1-9EDE-0A1AA10459A3}" type="doc">
      <dgm:prSet loTypeId="urn:microsoft.com/office/officeart/2005/8/layout/cycle8" loCatId="cycle" qsTypeId="urn:microsoft.com/office/officeart/2005/8/quickstyle/simple1" qsCatId="simple" csTypeId="urn:microsoft.com/office/officeart/2005/8/colors/accent1_2" csCatId="accent1" phldr="1"/>
      <dgm:spPr/>
    </dgm:pt>
    <dgm:pt modelId="{71CCB85B-8CB3-4DC2-A3FD-868C72CB095B}">
      <dgm:prSet phldrT="[Text]"/>
      <dgm:spPr/>
      <dgm:t>
        <a:bodyPr/>
        <a:lstStyle/>
        <a:p>
          <a:r>
            <a:rPr lang="de-DE" dirty="0"/>
            <a:t>Kapitalfluss-rechnung</a:t>
          </a:r>
        </a:p>
      </dgm:t>
    </dgm:pt>
    <dgm:pt modelId="{767C06B1-C6CE-438E-A066-A43E02D56DAD}" type="parTrans" cxnId="{DC095E6C-135A-4C43-8EE4-B19921B6103A}">
      <dgm:prSet/>
      <dgm:spPr/>
      <dgm:t>
        <a:bodyPr/>
        <a:lstStyle/>
        <a:p>
          <a:endParaRPr lang="de-DE"/>
        </a:p>
      </dgm:t>
    </dgm:pt>
    <dgm:pt modelId="{ADCB6CBE-5C27-4721-863E-14EE00D2CFD3}" type="sibTrans" cxnId="{DC095E6C-135A-4C43-8EE4-B19921B6103A}">
      <dgm:prSet/>
      <dgm:spPr/>
      <dgm:t>
        <a:bodyPr/>
        <a:lstStyle/>
        <a:p>
          <a:endParaRPr lang="de-DE"/>
        </a:p>
      </dgm:t>
    </dgm:pt>
    <dgm:pt modelId="{8B77932A-2E73-4DE8-9F76-2A99C4855AC4}">
      <dgm:prSet phldrT="[Text]"/>
      <dgm:spPr/>
      <dgm:t>
        <a:bodyPr/>
        <a:lstStyle/>
        <a:p>
          <a:r>
            <a:rPr lang="de-DE" dirty="0"/>
            <a:t>Bilanz</a:t>
          </a:r>
        </a:p>
      </dgm:t>
    </dgm:pt>
    <dgm:pt modelId="{E34DCAF5-B9E1-474E-8B81-863C357C258F}" type="parTrans" cxnId="{BF4762CE-FFDF-4EA6-918A-A53A3031C3A5}">
      <dgm:prSet/>
      <dgm:spPr/>
      <dgm:t>
        <a:bodyPr/>
        <a:lstStyle/>
        <a:p>
          <a:endParaRPr lang="de-DE"/>
        </a:p>
      </dgm:t>
    </dgm:pt>
    <dgm:pt modelId="{D8F805BC-5F3F-4CE8-A536-772CE9DF396B}" type="sibTrans" cxnId="{BF4762CE-FFDF-4EA6-918A-A53A3031C3A5}">
      <dgm:prSet/>
      <dgm:spPr/>
      <dgm:t>
        <a:bodyPr/>
        <a:lstStyle/>
        <a:p>
          <a:endParaRPr lang="de-DE"/>
        </a:p>
      </dgm:t>
    </dgm:pt>
    <dgm:pt modelId="{9E641F75-36BD-4F12-A2E3-C9DFD17C2F14}">
      <dgm:prSet phldrT="[Text]"/>
      <dgm:spPr/>
      <dgm:t>
        <a:bodyPr/>
        <a:lstStyle/>
        <a:p>
          <a:r>
            <a:rPr lang="de-DE" dirty="0"/>
            <a:t>Gewinn- und Verlustrechnung</a:t>
          </a:r>
        </a:p>
      </dgm:t>
    </dgm:pt>
    <dgm:pt modelId="{F41CED30-C255-4326-852E-5EAEE6033F56}" type="parTrans" cxnId="{F5C55CE0-228D-44D4-9F3D-3A8B4518A348}">
      <dgm:prSet/>
      <dgm:spPr/>
      <dgm:t>
        <a:bodyPr/>
        <a:lstStyle/>
        <a:p>
          <a:endParaRPr lang="de-DE"/>
        </a:p>
      </dgm:t>
    </dgm:pt>
    <dgm:pt modelId="{493DB521-C684-499E-9232-DDB0DE3767CA}" type="sibTrans" cxnId="{F5C55CE0-228D-44D4-9F3D-3A8B4518A348}">
      <dgm:prSet/>
      <dgm:spPr/>
      <dgm:t>
        <a:bodyPr/>
        <a:lstStyle/>
        <a:p>
          <a:endParaRPr lang="de-DE"/>
        </a:p>
      </dgm:t>
    </dgm:pt>
    <dgm:pt modelId="{DD2A55A9-187D-4C6B-82B7-E6F86F9FFA82}" type="pres">
      <dgm:prSet presAssocID="{A50DDF7E-F579-43B1-9EDE-0A1AA10459A3}" presName="compositeShape" presStyleCnt="0">
        <dgm:presLayoutVars>
          <dgm:chMax val="7"/>
          <dgm:dir/>
          <dgm:resizeHandles val="exact"/>
        </dgm:presLayoutVars>
      </dgm:prSet>
      <dgm:spPr/>
    </dgm:pt>
    <dgm:pt modelId="{A72E4D25-32A5-4DDD-86ED-03FFA194EC17}" type="pres">
      <dgm:prSet presAssocID="{A50DDF7E-F579-43B1-9EDE-0A1AA10459A3}" presName="wedge1" presStyleLbl="node1" presStyleIdx="0" presStyleCnt="3"/>
      <dgm:spPr/>
    </dgm:pt>
    <dgm:pt modelId="{60E1EBDB-B5DD-4EB2-8FEF-CA82144C3BD6}" type="pres">
      <dgm:prSet presAssocID="{A50DDF7E-F579-43B1-9EDE-0A1AA10459A3}" presName="dummy1a" presStyleCnt="0"/>
      <dgm:spPr/>
    </dgm:pt>
    <dgm:pt modelId="{C0A29215-866B-4492-A614-1D45BB86C326}" type="pres">
      <dgm:prSet presAssocID="{A50DDF7E-F579-43B1-9EDE-0A1AA10459A3}" presName="dummy1b" presStyleCnt="0"/>
      <dgm:spPr/>
    </dgm:pt>
    <dgm:pt modelId="{B709AFB9-1D30-4550-B170-F45D4056B9CF}" type="pres">
      <dgm:prSet presAssocID="{A50DDF7E-F579-43B1-9EDE-0A1AA10459A3}" presName="wedge1Tx" presStyleLbl="node1" presStyleIdx="0" presStyleCnt="3">
        <dgm:presLayoutVars>
          <dgm:chMax val="0"/>
          <dgm:chPref val="0"/>
          <dgm:bulletEnabled val="1"/>
        </dgm:presLayoutVars>
      </dgm:prSet>
      <dgm:spPr/>
    </dgm:pt>
    <dgm:pt modelId="{D8C25A20-B62E-428C-8119-3AD6E83FEB05}" type="pres">
      <dgm:prSet presAssocID="{A50DDF7E-F579-43B1-9EDE-0A1AA10459A3}" presName="wedge2" presStyleLbl="node1" presStyleIdx="1" presStyleCnt="3"/>
      <dgm:spPr/>
    </dgm:pt>
    <dgm:pt modelId="{12A4109E-6DB4-4D21-BEF4-0B81EDA98AFD}" type="pres">
      <dgm:prSet presAssocID="{A50DDF7E-F579-43B1-9EDE-0A1AA10459A3}" presName="dummy2a" presStyleCnt="0"/>
      <dgm:spPr/>
    </dgm:pt>
    <dgm:pt modelId="{BAD206F3-2A9F-4EEB-9A08-07DDFECC0BD0}" type="pres">
      <dgm:prSet presAssocID="{A50DDF7E-F579-43B1-9EDE-0A1AA10459A3}" presName="dummy2b" presStyleCnt="0"/>
      <dgm:spPr/>
    </dgm:pt>
    <dgm:pt modelId="{92D71FAD-A616-4792-BF2F-AB77F98EE87A}" type="pres">
      <dgm:prSet presAssocID="{A50DDF7E-F579-43B1-9EDE-0A1AA10459A3}" presName="wedge2Tx" presStyleLbl="node1" presStyleIdx="1" presStyleCnt="3">
        <dgm:presLayoutVars>
          <dgm:chMax val="0"/>
          <dgm:chPref val="0"/>
          <dgm:bulletEnabled val="1"/>
        </dgm:presLayoutVars>
      </dgm:prSet>
      <dgm:spPr/>
    </dgm:pt>
    <dgm:pt modelId="{D2D8E9DC-515D-4742-BA68-DE3D3AF3E0F1}" type="pres">
      <dgm:prSet presAssocID="{A50DDF7E-F579-43B1-9EDE-0A1AA10459A3}" presName="wedge3" presStyleLbl="node1" presStyleIdx="2" presStyleCnt="3"/>
      <dgm:spPr/>
    </dgm:pt>
    <dgm:pt modelId="{E03D3CDE-3F31-4A01-910D-04463DFA704F}" type="pres">
      <dgm:prSet presAssocID="{A50DDF7E-F579-43B1-9EDE-0A1AA10459A3}" presName="dummy3a" presStyleCnt="0"/>
      <dgm:spPr/>
    </dgm:pt>
    <dgm:pt modelId="{BC2B0E96-AFA7-4B03-8215-72C5675CDBB4}" type="pres">
      <dgm:prSet presAssocID="{A50DDF7E-F579-43B1-9EDE-0A1AA10459A3}" presName="dummy3b" presStyleCnt="0"/>
      <dgm:spPr/>
    </dgm:pt>
    <dgm:pt modelId="{6FFC9598-6EAA-4767-A536-AA9AE9C573AC}" type="pres">
      <dgm:prSet presAssocID="{A50DDF7E-F579-43B1-9EDE-0A1AA10459A3}" presName="wedge3Tx" presStyleLbl="node1" presStyleIdx="2" presStyleCnt="3">
        <dgm:presLayoutVars>
          <dgm:chMax val="0"/>
          <dgm:chPref val="0"/>
          <dgm:bulletEnabled val="1"/>
        </dgm:presLayoutVars>
      </dgm:prSet>
      <dgm:spPr/>
    </dgm:pt>
    <dgm:pt modelId="{CD85E126-A86B-44BD-B7CA-64F371B5559B}" type="pres">
      <dgm:prSet presAssocID="{ADCB6CBE-5C27-4721-863E-14EE00D2CFD3}" presName="arrowWedge1" presStyleLbl="fgSibTrans2D1" presStyleIdx="0" presStyleCnt="3"/>
      <dgm:spPr/>
    </dgm:pt>
    <dgm:pt modelId="{8D1B2621-CEC3-4CF4-ADF4-E5865A3F4AB3}" type="pres">
      <dgm:prSet presAssocID="{D8F805BC-5F3F-4CE8-A536-772CE9DF396B}" presName="arrowWedge2" presStyleLbl="fgSibTrans2D1" presStyleIdx="1" presStyleCnt="3"/>
      <dgm:spPr/>
    </dgm:pt>
    <dgm:pt modelId="{B52FAB56-34C7-42C4-A104-43B56C1E48BD}" type="pres">
      <dgm:prSet presAssocID="{493DB521-C684-499E-9232-DDB0DE3767CA}" presName="arrowWedge3" presStyleLbl="fgSibTrans2D1" presStyleIdx="2" presStyleCnt="3"/>
      <dgm:spPr/>
    </dgm:pt>
  </dgm:ptLst>
  <dgm:cxnLst>
    <dgm:cxn modelId="{C9A0B11F-25EE-4DFC-BE32-6861968C3645}" type="presOf" srcId="{8B77932A-2E73-4DE8-9F76-2A99C4855AC4}" destId="{92D71FAD-A616-4792-BF2F-AB77F98EE87A}" srcOrd="1" destOrd="0" presId="urn:microsoft.com/office/officeart/2005/8/layout/cycle8"/>
    <dgm:cxn modelId="{AA8CAE2A-ECC9-45B8-B21D-0244EE0ED208}" type="presOf" srcId="{71CCB85B-8CB3-4DC2-A3FD-868C72CB095B}" destId="{B709AFB9-1D30-4550-B170-F45D4056B9CF}" srcOrd="1" destOrd="0" presId="urn:microsoft.com/office/officeart/2005/8/layout/cycle8"/>
    <dgm:cxn modelId="{19145A3A-5C0B-46E6-82E2-65235A32870D}" type="presOf" srcId="{9E641F75-36BD-4F12-A2E3-C9DFD17C2F14}" destId="{6FFC9598-6EAA-4767-A536-AA9AE9C573AC}" srcOrd="1" destOrd="0" presId="urn:microsoft.com/office/officeart/2005/8/layout/cycle8"/>
    <dgm:cxn modelId="{2540643B-7DB2-4156-8ACC-B99D592943B3}" type="presOf" srcId="{9E641F75-36BD-4F12-A2E3-C9DFD17C2F14}" destId="{D2D8E9DC-515D-4742-BA68-DE3D3AF3E0F1}" srcOrd="0" destOrd="0" presId="urn:microsoft.com/office/officeart/2005/8/layout/cycle8"/>
    <dgm:cxn modelId="{58956045-0CF5-48FD-A546-BB850FB4DDAE}" type="presOf" srcId="{71CCB85B-8CB3-4DC2-A3FD-868C72CB095B}" destId="{A72E4D25-32A5-4DDD-86ED-03FFA194EC17}" srcOrd="0" destOrd="0" presId="urn:microsoft.com/office/officeart/2005/8/layout/cycle8"/>
    <dgm:cxn modelId="{DC095E6C-135A-4C43-8EE4-B19921B6103A}" srcId="{A50DDF7E-F579-43B1-9EDE-0A1AA10459A3}" destId="{71CCB85B-8CB3-4DC2-A3FD-868C72CB095B}" srcOrd="0" destOrd="0" parTransId="{767C06B1-C6CE-438E-A066-A43E02D56DAD}" sibTransId="{ADCB6CBE-5C27-4721-863E-14EE00D2CFD3}"/>
    <dgm:cxn modelId="{BF4762CE-FFDF-4EA6-918A-A53A3031C3A5}" srcId="{A50DDF7E-F579-43B1-9EDE-0A1AA10459A3}" destId="{8B77932A-2E73-4DE8-9F76-2A99C4855AC4}" srcOrd="1" destOrd="0" parTransId="{E34DCAF5-B9E1-474E-8B81-863C357C258F}" sibTransId="{D8F805BC-5F3F-4CE8-A536-772CE9DF396B}"/>
    <dgm:cxn modelId="{F5C55CE0-228D-44D4-9F3D-3A8B4518A348}" srcId="{A50DDF7E-F579-43B1-9EDE-0A1AA10459A3}" destId="{9E641F75-36BD-4F12-A2E3-C9DFD17C2F14}" srcOrd="2" destOrd="0" parTransId="{F41CED30-C255-4326-852E-5EAEE6033F56}" sibTransId="{493DB521-C684-499E-9232-DDB0DE3767CA}"/>
    <dgm:cxn modelId="{81F9D2F1-99A5-4D7E-BEDF-4F09186EF012}" type="presOf" srcId="{A50DDF7E-F579-43B1-9EDE-0A1AA10459A3}" destId="{DD2A55A9-187D-4C6B-82B7-E6F86F9FFA82}" srcOrd="0" destOrd="0" presId="urn:microsoft.com/office/officeart/2005/8/layout/cycle8"/>
    <dgm:cxn modelId="{BFD559F2-8173-4F36-BE88-F48F06127835}" type="presOf" srcId="{8B77932A-2E73-4DE8-9F76-2A99C4855AC4}" destId="{D8C25A20-B62E-428C-8119-3AD6E83FEB05}" srcOrd="0" destOrd="0" presId="urn:microsoft.com/office/officeart/2005/8/layout/cycle8"/>
    <dgm:cxn modelId="{3DBB4085-DBC2-4B41-AE89-F7FBE9291284}" type="presParOf" srcId="{DD2A55A9-187D-4C6B-82B7-E6F86F9FFA82}" destId="{A72E4D25-32A5-4DDD-86ED-03FFA194EC17}" srcOrd="0" destOrd="0" presId="urn:microsoft.com/office/officeart/2005/8/layout/cycle8"/>
    <dgm:cxn modelId="{4C61BB38-D21F-4F91-9BB7-BB514904E966}" type="presParOf" srcId="{DD2A55A9-187D-4C6B-82B7-E6F86F9FFA82}" destId="{60E1EBDB-B5DD-4EB2-8FEF-CA82144C3BD6}" srcOrd="1" destOrd="0" presId="urn:microsoft.com/office/officeart/2005/8/layout/cycle8"/>
    <dgm:cxn modelId="{0DD5EAB6-944E-42D1-A252-8888C615FF2A}" type="presParOf" srcId="{DD2A55A9-187D-4C6B-82B7-E6F86F9FFA82}" destId="{C0A29215-866B-4492-A614-1D45BB86C326}" srcOrd="2" destOrd="0" presId="urn:microsoft.com/office/officeart/2005/8/layout/cycle8"/>
    <dgm:cxn modelId="{96034F38-C859-4A90-A2D2-7ADBC2903072}" type="presParOf" srcId="{DD2A55A9-187D-4C6B-82B7-E6F86F9FFA82}" destId="{B709AFB9-1D30-4550-B170-F45D4056B9CF}" srcOrd="3" destOrd="0" presId="urn:microsoft.com/office/officeart/2005/8/layout/cycle8"/>
    <dgm:cxn modelId="{E93074FB-9036-4CF6-AC3A-EE262D4EE117}" type="presParOf" srcId="{DD2A55A9-187D-4C6B-82B7-E6F86F9FFA82}" destId="{D8C25A20-B62E-428C-8119-3AD6E83FEB05}" srcOrd="4" destOrd="0" presId="urn:microsoft.com/office/officeart/2005/8/layout/cycle8"/>
    <dgm:cxn modelId="{93987F83-D6BD-4D4B-A753-F7B2FCC7D278}" type="presParOf" srcId="{DD2A55A9-187D-4C6B-82B7-E6F86F9FFA82}" destId="{12A4109E-6DB4-4D21-BEF4-0B81EDA98AFD}" srcOrd="5" destOrd="0" presId="urn:microsoft.com/office/officeart/2005/8/layout/cycle8"/>
    <dgm:cxn modelId="{D14C6DA5-E4F9-484D-ACD3-32010FADFBB7}" type="presParOf" srcId="{DD2A55A9-187D-4C6B-82B7-E6F86F9FFA82}" destId="{BAD206F3-2A9F-4EEB-9A08-07DDFECC0BD0}" srcOrd="6" destOrd="0" presId="urn:microsoft.com/office/officeart/2005/8/layout/cycle8"/>
    <dgm:cxn modelId="{8A898F0B-6A00-4CDE-94F1-2D5E94ACF476}" type="presParOf" srcId="{DD2A55A9-187D-4C6B-82B7-E6F86F9FFA82}" destId="{92D71FAD-A616-4792-BF2F-AB77F98EE87A}" srcOrd="7" destOrd="0" presId="urn:microsoft.com/office/officeart/2005/8/layout/cycle8"/>
    <dgm:cxn modelId="{6834AFFE-114F-493A-AEBE-7FCDD0B2912D}" type="presParOf" srcId="{DD2A55A9-187D-4C6B-82B7-E6F86F9FFA82}" destId="{D2D8E9DC-515D-4742-BA68-DE3D3AF3E0F1}" srcOrd="8" destOrd="0" presId="urn:microsoft.com/office/officeart/2005/8/layout/cycle8"/>
    <dgm:cxn modelId="{23708EA9-F12C-42F3-B116-D58A54C6061B}" type="presParOf" srcId="{DD2A55A9-187D-4C6B-82B7-E6F86F9FFA82}" destId="{E03D3CDE-3F31-4A01-910D-04463DFA704F}" srcOrd="9" destOrd="0" presId="urn:microsoft.com/office/officeart/2005/8/layout/cycle8"/>
    <dgm:cxn modelId="{D035E627-9548-4C42-931F-C2921F6876CF}" type="presParOf" srcId="{DD2A55A9-187D-4C6B-82B7-E6F86F9FFA82}" destId="{BC2B0E96-AFA7-4B03-8215-72C5675CDBB4}" srcOrd="10" destOrd="0" presId="urn:microsoft.com/office/officeart/2005/8/layout/cycle8"/>
    <dgm:cxn modelId="{C5E7D366-FAC4-4FAC-B50A-2BCE6B4D4165}" type="presParOf" srcId="{DD2A55A9-187D-4C6B-82B7-E6F86F9FFA82}" destId="{6FFC9598-6EAA-4767-A536-AA9AE9C573AC}" srcOrd="11" destOrd="0" presId="urn:microsoft.com/office/officeart/2005/8/layout/cycle8"/>
    <dgm:cxn modelId="{A08F750F-80D4-402B-82B5-29C35F52FABC}" type="presParOf" srcId="{DD2A55A9-187D-4C6B-82B7-E6F86F9FFA82}" destId="{CD85E126-A86B-44BD-B7CA-64F371B5559B}" srcOrd="12" destOrd="0" presId="urn:microsoft.com/office/officeart/2005/8/layout/cycle8"/>
    <dgm:cxn modelId="{D91DA9EC-2AE2-4AE9-9966-A9082D7DB3EE}" type="presParOf" srcId="{DD2A55A9-187D-4C6B-82B7-E6F86F9FFA82}" destId="{8D1B2621-CEC3-4CF4-ADF4-E5865A3F4AB3}" srcOrd="13" destOrd="0" presId="urn:microsoft.com/office/officeart/2005/8/layout/cycle8"/>
    <dgm:cxn modelId="{87BDC978-D528-40FB-914C-354402B2F7D2}" type="presParOf" srcId="{DD2A55A9-187D-4C6B-82B7-E6F86F9FFA82}" destId="{B52FAB56-34C7-42C4-A104-43B56C1E48B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34B20D-4A90-4AF1-A4F8-8FE0A23215B8}" type="doc">
      <dgm:prSet loTypeId="urn:microsoft.com/office/officeart/2005/8/layout/pyramid2" loCatId="pyramid" qsTypeId="urn:microsoft.com/office/officeart/2005/8/quickstyle/simple1" qsCatId="simple" csTypeId="urn:microsoft.com/office/officeart/2005/8/colors/colorful5" csCatId="colorful" phldr="1"/>
      <dgm:spPr/>
    </dgm:pt>
    <dgm:pt modelId="{02A2B232-980E-475B-AF5F-88AEF6961F6A}">
      <dgm:prSet phldrT="[Text]" custT="1"/>
      <dgm:spPr/>
      <dgm:t>
        <a:bodyPr/>
        <a:lstStyle/>
        <a:p>
          <a:pPr>
            <a:buNone/>
          </a:pPr>
          <a:r>
            <a:rPr lang="de-DE" sz="1700" b="1" dirty="0"/>
            <a:t>Unternehmensziele</a:t>
          </a:r>
          <a:r>
            <a:rPr lang="de-DE" sz="1700" b="0" dirty="0"/>
            <a:t> – Definieren Sie klare Ziele für Ihr Unternehmen, wie z. B. die Steigerung des Umsatzes oder die Erschließung neuer Märkte.</a:t>
          </a:r>
        </a:p>
      </dgm:t>
    </dgm:pt>
    <dgm:pt modelId="{E43FDF7B-E9E4-4D78-9B95-B0DD202AC8A0}" type="parTrans" cxnId="{05E6445A-FA50-4D21-BE88-594336E5D14C}">
      <dgm:prSet/>
      <dgm:spPr/>
      <dgm:t>
        <a:bodyPr/>
        <a:lstStyle/>
        <a:p>
          <a:endParaRPr lang="de-DE" sz="1700" b="0"/>
        </a:p>
      </dgm:t>
    </dgm:pt>
    <dgm:pt modelId="{1964AC54-2874-4292-ABA2-09B0CE9B382D}" type="sibTrans" cxnId="{05E6445A-FA50-4D21-BE88-594336E5D14C}">
      <dgm:prSet/>
      <dgm:spPr/>
      <dgm:t>
        <a:bodyPr/>
        <a:lstStyle/>
        <a:p>
          <a:endParaRPr lang="de-DE" sz="1700" b="0"/>
        </a:p>
      </dgm:t>
    </dgm:pt>
    <dgm:pt modelId="{C9704094-1578-4CC3-A3B3-9856A267F8F2}">
      <dgm:prSet phldrT="[Text]" custT="1"/>
      <dgm:spPr/>
      <dgm:t>
        <a:bodyPr/>
        <a:lstStyle/>
        <a:p>
          <a:pPr>
            <a:buNone/>
          </a:pPr>
          <a:r>
            <a:rPr lang="de-DE" sz="1700" b="1" dirty="0"/>
            <a:t>Finanzstrategie</a:t>
          </a:r>
          <a:r>
            <a:rPr lang="de-DE" sz="1700" b="0" dirty="0"/>
            <a:t> – Entwickeln Sie einen umfassenden Plan für die Verwaltung Ihres Geldes, einschließlich Einsparungen, Investitionen und Risikomanagement, um Ihre Geschäftsziele zu erreichen.</a:t>
          </a:r>
        </a:p>
      </dgm:t>
    </dgm:pt>
    <dgm:pt modelId="{B7F1EEC5-9E21-4990-B1EE-E485E7771E2A}" type="parTrans" cxnId="{1F3685BD-D42F-43F9-8A8C-38EDFFB1F0D6}">
      <dgm:prSet/>
      <dgm:spPr/>
      <dgm:t>
        <a:bodyPr/>
        <a:lstStyle/>
        <a:p>
          <a:endParaRPr lang="de-DE" sz="1700" b="0"/>
        </a:p>
      </dgm:t>
    </dgm:pt>
    <dgm:pt modelId="{103307EF-648E-4070-ABE3-F1423E87B225}" type="sibTrans" cxnId="{1F3685BD-D42F-43F9-8A8C-38EDFFB1F0D6}">
      <dgm:prSet/>
      <dgm:spPr/>
      <dgm:t>
        <a:bodyPr/>
        <a:lstStyle/>
        <a:p>
          <a:endParaRPr lang="de-DE" sz="1700" b="0"/>
        </a:p>
      </dgm:t>
    </dgm:pt>
    <dgm:pt modelId="{0599082C-6CBF-484A-8F42-33001608736B}">
      <dgm:prSet phldrT="[Text]" custT="1"/>
      <dgm:spPr/>
      <dgm:t>
        <a:bodyPr/>
        <a:lstStyle/>
        <a:p>
          <a:pPr>
            <a:buNone/>
          </a:pPr>
          <a:r>
            <a:rPr lang="de-DE" sz="1700" b="1" dirty="0"/>
            <a:t>Budgetierung</a:t>
          </a:r>
          <a:r>
            <a:rPr lang="de-DE" sz="1700" b="0" dirty="0"/>
            <a:t> – Erstellen Sie ein detailliertes Budget, das Einnahmen und Ausgaben gemäß Ihrer Finanzstrategie zuweist.</a:t>
          </a:r>
        </a:p>
      </dgm:t>
    </dgm:pt>
    <dgm:pt modelId="{CA3F67E4-26D7-45F0-A968-5C2047C04BE7}" type="parTrans" cxnId="{10246FC8-CA1C-4345-973F-0CDA62C97127}">
      <dgm:prSet/>
      <dgm:spPr/>
      <dgm:t>
        <a:bodyPr/>
        <a:lstStyle/>
        <a:p>
          <a:endParaRPr lang="de-DE" sz="1700" b="0"/>
        </a:p>
      </dgm:t>
    </dgm:pt>
    <dgm:pt modelId="{8065B9DE-B67A-4795-BBD1-4964D7C2595B}" type="sibTrans" cxnId="{10246FC8-CA1C-4345-973F-0CDA62C97127}">
      <dgm:prSet/>
      <dgm:spPr/>
      <dgm:t>
        <a:bodyPr/>
        <a:lstStyle/>
        <a:p>
          <a:endParaRPr lang="de-DE" sz="1700" b="0"/>
        </a:p>
      </dgm:t>
    </dgm:pt>
    <dgm:pt modelId="{0D832165-6546-4BE4-A5B8-AF2F3B402A27}">
      <dgm:prSet phldrT="[Text]" custT="1"/>
      <dgm:spPr/>
      <dgm:t>
        <a:bodyPr/>
        <a:lstStyle/>
        <a:p>
          <a:pPr>
            <a:buNone/>
          </a:pPr>
          <a:r>
            <a:rPr lang="de-DE" sz="1700" b="1" dirty="0"/>
            <a:t>Überwachung und Anpassung </a:t>
          </a:r>
          <a:r>
            <a:rPr lang="de-DE" sz="1700" b="0" dirty="0"/>
            <a:t>– Überprüfen und passen Sie Ihr Budget und Ihre Strategie regelmäßig an, um sicherzustellen, dass Sie auf Kurs bleiben.</a:t>
          </a:r>
        </a:p>
      </dgm:t>
    </dgm:pt>
    <dgm:pt modelId="{63C63B91-A9BA-4EB0-A2C2-886A6E86DDAD}" type="parTrans" cxnId="{86458E46-7660-4FBE-B06D-4BE4781BD978}">
      <dgm:prSet/>
      <dgm:spPr/>
      <dgm:t>
        <a:bodyPr/>
        <a:lstStyle/>
        <a:p>
          <a:endParaRPr lang="de-DE" sz="1700" b="0"/>
        </a:p>
      </dgm:t>
    </dgm:pt>
    <dgm:pt modelId="{7A4FB591-5F54-4F5F-A51A-4BD461126ECF}" type="sibTrans" cxnId="{86458E46-7660-4FBE-B06D-4BE4781BD978}">
      <dgm:prSet/>
      <dgm:spPr/>
      <dgm:t>
        <a:bodyPr/>
        <a:lstStyle/>
        <a:p>
          <a:endParaRPr lang="de-DE" sz="1700" b="0"/>
        </a:p>
      </dgm:t>
    </dgm:pt>
    <dgm:pt modelId="{C8BA28CA-08C5-48E3-831E-AD75DB7202D8}">
      <dgm:prSet phldrT="[Text]" custT="1"/>
      <dgm:spPr/>
      <dgm:t>
        <a:bodyPr/>
        <a:lstStyle/>
        <a:p>
          <a:pPr>
            <a:buNone/>
          </a:pPr>
          <a:r>
            <a:rPr lang="de-DE" sz="1700" b="1" dirty="0"/>
            <a:t>Umsetzung</a:t>
          </a:r>
          <a:r>
            <a:rPr lang="de-DE" sz="1700" b="0" dirty="0"/>
            <a:t> – Setzen Sie Ihr Budget und Ihre Finanzstrategie in die Tat um und orientieren Sie sich bei Ihren täglichen Finanzentscheidungen und langfristigen Investitionen daran.</a:t>
          </a:r>
        </a:p>
      </dgm:t>
    </dgm:pt>
    <dgm:pt modelId="{659CD8B6-5E50-46E7-8D42-B43D14F37CCB}" type="parTrans" cxnId="{AA560C72-9E6E-42DC-BFF1-468350DE092D}">
      <dgm:prSet/>
      <dgm:spPr/>
      <dgm:t>
        <a:bodyPr/>
        <a:lstStyle/>
        <a:p>
          <a:endParaRPr lang="de-DE" sz="1700" b="0"/>
        </a:p>
      </dgm:t>
    </dgm:pt>
    <dgm:pt modelId="{1520D2FF-CCA4-47B8-8826-FD00D509FF6C}" type="sibTrans" cxnId="{AA560C72-9E6E-42DC-BFF1-468350DE092D}">
      <dgm:prSet/>
      <dgm:spPr/>
      <dgm:t>
        <a:bodyPr/>
        <a:lstStyle/>
        <a:p>
          <a:endParaRPr lang="de-DE" sz="1700" b="0"/>
        </a:p>
      </dgm:t>
    </dgm:pt>
    <dgm:pt modelId="{21135D6E-7AD9-47C0-9B31-23B117BEAC4D}" type="pres">
      <dgm:prSet presAssocID="{6734B20D-4A90-4AF1-A4F8-8FE0A23215B8}" presName="compositeShape" presStyleCnt="0">
        <dgm:presLayoutVars>
          <dgm:dir/>
          <dgm:resizeHandles/>
        </dgm:presLayoutVars>
      </dgm:prSet>
      <dgm:spPr/>
    </dgm:pt>
    <dgm:pt modelId="{4754ED7A-6485-44E5-8E64-94F7D0308781}" type="pres">
      <dgm:prSet presAssocID="{6734B20D-4A90-4AF1-A4F8-8FE0A23215B8}" presName="pyramid" presStyleLbl="node1" presStyleIdx="0" presStyleCnt="1"/>
      <dgm:spPr/>
    </dgm:pt>
    <dgm:pt modelId="{184E8613-1482-44B1-B6BB-0E54942C1197}" type="pres">
      <dgm:prSet presAssocID="{6734B20D-4A90-4AF1-A4F8-8FE0A23215B8}" presName="theList" presStyleCnt="0"/>
      <dgm:spPr/>
    </dgm:pt>
    <dgm:pt modelId="{838D3734-6A82-4091-AA53-2B0D7465261D}" type="pres">
      <dgm:prSet presAssocID="{02A2B232-980E-475B-AF5F-88AEF6961F6A}" presName="aNode" presStyleLbl="fgAcc1" presStyleIdx="0" presStyleCnt="5" custScaleX="341264">
        <dgm:presLayoutVars>
          <dgm:bulletEnabled val="1"/>
        </dgm:presLayoutVars>
      </dgm:prSet>
      <dgm:spPr/>
    </dgm:pt>
    <dgm:pt modelId="{1BCFB639-20BE-4D3B-B991-D8E83CCB8EB5}" type="pres">
      <dgm:prSet presAssocID="{02A2B232-980E-475B-AF5F-88AEF6961F6A}" presName="aSpace" presStyleCnt="0"/>
      <dgm:spPr/>
    </dgm:pt>
    <dgm:pt modelId="{469D8B71-326C-40E7-89A5-05E261871688}" type="pres">
      <dgm:prSet presAssocID="{C9704094-1578-4CC3-A3B3-9856A267F8F2}" presName="aNode" presStyleLbl="fgAcc1" presStyleIdx="1" presStyleCnt="5" custScaleX="341264">
        <dgm:presLayoutVars>
          <dgm:bulletEnabled val="1"/>
        </dgm:presLayoutVars>
      </dgm:prSet>
      <dgm:spPr/>
    </dgm:pt>
    <dgm:pt modelId="{7A548F3D-49C9-47DB-B36C-D9DD98C93135}" type="pres">
      <dgm:prSet presAssocID="{C9704094-1578-4CC3-A3B3-9856A267F8F2}" presName="aSpace" presStyleCnt="0"/>
      <dgm:spPr/>
    </dgm:pt>
    <dgm:pt modelId="{AB4C2CFC-A748-424C-90E1-AE29777EC955}" type="pres">
      <dgm:prSet presAssocID="{0599082C-6CBF-484A-8F42-33001608736B}" presName="aNode" presStyleLbl="fgAcc1" presStyleIdx="2" presStyleCnt="5" custScaleX="341264">
        <dgm:presLayoutVars>
          <dgm:bulletEnabled val="1"/>
        </dgm:presLayoutVars>
      </dgm:prSet>
      <dgm:spPr/>
    </dgm:pt>
    <dgm:pt modelId="{FABF4CEB-FAFE-4BEA-A887-274D4D6A76C9}" type="pres">
      <dgm:prSet presAssocID="{0599082C-6CBF-484A-8F42-33001608736B}" presName="aSpace" presStyleCnt="0"/>
      <dgm:spPr/>
    </dgm:pt>
    <dgm:pt modelId="{DA1D8428-B96D-46B3-9434-35CC0E00B921}" type="pres">
      <dgm:prSet presAssocID="{0D832165-6546-4BE4-A5B8-AF2F3B402A27}" presName="aNode" presStyleLbl="fgAcc1" presStyleIdx="3" presStyleCnt="5" custScaleX="341264">
        <dgm:presLayoutVars>
          <dgm:bulletEnabled val="1"/>
        </dgm:presLayoutVars>
      </dgm:prSet>
      <dgm:spPr/>
    </dgm:pt>
    <dgm:pt modelId="{DFFF6EF3-D270-455F-919D-BD7764E31B9B}" type="pres">
      <dgm:prSet presAssocID="{0D832165-6546-4BE4-A5B8-AF2F3B402A27}" presName="aSpace" presStyleCnt="0"/>
      <dgm:spPr/>
    </dgm:pt>
    <dgm:pt modelId="{54AC36D2-AB9B-4285-ACBB-E445B1422C6B}" type="pres">
      <dgm:prSet presAssocID="{C8BA28CA-08C5-48E3-831E-AD75DB7202D8}" presName="aNode" presStyleLbl="fgAcc1" presStyleIdx="4" presStyleCnt="5" custScaleX="341264">
        <dgm:presLayoutVars>
          <dgm:bulletEnabled val="1"/>
        </dgm:presLayoutVars>
      </dgm:prSet>
      <dgm:spPr/>
    </dgm:pt>
    <dgm:pt modelId="{BD8309C6-E095-443A-B23C-60EBFB962865}" type="pres">
      <dgm:prSet presAssocID="{C8BA28CA-08C5-48E3-831E-AD75DB7202D8}" presName="aSpace" presStyleCnt="0"/>
      <dgm:spPr/>
    </dgm:pt>
  </dgm:ptLst>
  <dgm:cxnLst>
    <dgm:cxn modelId="{6D1FE102-F649-4A2F-A191-881DC1CFAE72}" type="presOf" srcId="{0599082C-6CBF-484A-8F42-33001608736B}" destId="{AB4C2CFC-A748-424C-90E1-AE29777EC955}" srcOrd="0" destOrd="0" presId="urn:microsoft.com/office/officeart/2005/8/layout/pyramid2"/>
    <dgm:cxn modelId="{86458E46-7660-4FBE-B06D-4BE4781BD978}" srcId="{6734B20D-4A90-4AF1-A4F8-8FE0A23215B8}" destId="{0D832165-6546-4BE4-A5B8-AF2F3B402A27}" srcOrd="3" destOrd="0" parTransId="{63C63B91-A9BA-4EB0-A2C2-886A6E86DDAD}" sibTransId="{7A4FB591-5F54-4F5F-A51A-4BD461126ECF}"/>
    <dgm:cxn modelId="{5E508671-E2EE-479E-8E59-53D25F6CA42B}" type="presOf" srcId="{C8BA28CA-08C5-48E3-831E-AD75DB7202D8}" destId="{54AC36D2-AB9B-4285-ACBB-E445B1422C6B}" srcOrd="0" destOrd="0" presId="urn:microsoft.com/office/officeart/2005/8/layout/pyramid2"/>
    <dgm:cxn modelId="{AA560C72-9E6E-42DC-BFF1-468350DE092D}" srcId="{6734B20D-4A90-4AF1-A4F8-8FE0A23215B8}" destId="{C8BA28CA-08C5-48E3-831E-AD75DB7202D8}" srcOrd="4" destOrd="0" parTransId="{659CD8B6-5E50-46E7-8D42-B43D14F37CCB}" sibTransId="{1520D2FF-CCA4-47B8-8826-FD00D509FF6C}"/>
    <dgm:cxn modelId="{05E6445A-FA50-4D21-BE88-594336E5D14C}" srcId="{6734B20D-4A90-4AF1-A4F8-8FE0A23215B8}" destId="{02A2B232-980E-475B-AF5F-88AEF6961F6A}" srcOrd="0" destOrd="0" parTransId="{E43FDF7B-E9E4-4D78-9B95-B0DD202AC8A0}" sibTransId="{1964AC54-2874-4292-ABA2-09B0CE9B382D}"/>
    <dgm:cxn modelId="{2B52CA94-6B10-427B-A1D9-1A9825E8D38E}" type="presOf" srcId="{0D832165-6546-4BE4-A5B8-AF2F3B402A27}" destId="{DA1D8428-B96D-46B3-9434-35CC0E00B921}" srcOrd="0" destOrd="0" presId="urn:microsoft.com/office/officeart/2005/8/layout/pyramid2"/>
    <dgm:cxn modelId="{F6B461AE-6F13-4126-92C5-4B2229966D81}" type="presOf" srcId="{6734B20D-4A90-4AF1-A4F8-8FE0A23215B8}" destId="{21135D6E-7AD9-47C0-9B31-23B117BEAC4D}" srcOrd="0" destOrd="0" presId="urn:microsoft.com/office/officeart/2005/8/layout/pyramid2"/>
    <dgm:cxn modelId="{1F3685BD-D42F-43F9-8A8C-38EDFFB1F0D6}" srcId="{6734B20D-4A90-4AF1-A4F8-8FE0A23215B8}" destId="{C9704094-1578-4CC3-A3B3-9856A267F8F2}" srcOrd="1" destOrd="0" parTransId="{B7F1EEC5-9E21-4990-B1EE-E485E7771E2A}" sibTransId="{103307EF-648E-4070-ABE3-F1423E87B225}"/>
    <dgm:cxn modelId="{10246FC8-CA1C-4345-973F-0CDA62C97127}" srcId="{6734B20D-4A90-4AF1-A4F8-8FE0A23215B8}" destId="{0599082C-6CBF-484A-8F42-33001608736B}" srcOrd="2" destOrd="0" parTransId="{CA3F67E4-26D7-45F0-A968-5C2047C04BE7}" sibTransId="{8065B9DE-B67A-4795-BBD1-4964D7C2595B}"/>
    <dgm:cxn modelId="{7CB6E6D8-2367-4826-9F22-0B28675BC769}" type="presOf" srcId="{C9704094-1578-4CC3-A3B3-9856A267F8F2}" destId="{469D8B71-326C-40E7-89A5-05E261871688}" srcOrd="0" destOrd="0" presId="urn:microsoft.com/office/officeart/2005/8/layout/pyramid2"/>
    <dgm:cxn modelId="{BBD066F8-0BCC-4666-A537-6F537468F589}" type="presOf" srcId="{02A2B232-980E-475B-AF5F-88AEF6961F6A}" destId="{838D3734-6A82-4091-AA53-2B0D7465261D}" srcOrd="0" destOrd="0" presId="urn:microsoft.com/office/officeart/2005/8/layout/pyramid2"/>
    <dgm:cxn modelId="{573B1659-0FC0-40DA-B91E-9E64B3AA9741}" type="presParOf" srcId="{21135D6E-7AD9-47C0-9B31-23B117BEAC4D}" destId="{4754ED7A-6485-44E5-8E64-94F7D0308781}" srcOrd="0" destOrd="0" presId="urn:microsoft.com/office/officeart/2005/8/layout/pyramid2"/>
    <dgm:cxn modelId="{764099DB-6CD5-437D-99A0-44DC0561E447}" type="presParOf" srcId="{21135D6E-7AD9-47C0-9B31-23B117BEAC4D}" destId="{184E8613-1482-44B1-B6BB-0E54942C1197}" srcOrd="1" destOrd="0" presId="urn:microsoft.com/office/officeart/2005/8/layout/pyramid2"/>
    <dgm:cxn modelId="{1CC47DB6-FE1C-4A30-BC60-FB3B4D2F5A85}" type="presParOf" srcId="{184E8613-1482-44B1-B6BB-0E54942C1197}" destId="{838D3734-6A82-4091-AA53-2B0D7465261D}" srcOrd="0" destOrd="0" presId="urn:microsoft.com/office/officeart/2005/8/layout/pyramid2"/>
    <dgm:cxn modelId="{B829C161-8612-4484-B011-91D4F8C00A13}" type="presParOf" srcId="{184E8613-1482-44B1-B6BB-0E54942C1197}" destId="{1BCFB639-20BE-4D3B-B991-D8E83CCB8EB5}" srcOrd="1" destOrd="0" presId="urn:microsoft.com/office/officeart/2005/8/layout/pyramid2"/>
    <dgm:cxn modelId="{4529A24D-1AF9-47AE-86BB-1183C7EB9A9D}" type="presParOf" srcId="{184E8613-1482-44B1-B6BB-0E54942C1197}" destId="{469D8B71-326C-40E7-89A5-05E261871688}" srcOrd="2" destOrd="0" presId="urn:microsoft.com/office/officeart/2005/8/layout/pyramid2"/>
    <dgm:cxn modelId="{1E6319F2-C3A8-45E1-B583-0A5571806B64}" type="presParOf" srcId="{184E8613-1482-44B1-B6BB-0E54942C1197}" destId="{7A548F3D-49C9-47DB-B36C-D9DD98C93135}" srcOrd="3" destOrd="0" presId="urn:microsoft.com/office/officeart/2005/8/layout/pyramid2"/>
    <dgm:cxn modelId="{D3EEAA0D-A347-4F9B-9ACF-2017FCFAB726}" type="presParOf" srcId="{184E8613-1482-44B1-B6BB-0E54942C1197}" destId="{AB4C2CFC-A748-424C-90E1-AE29777EC955}" srcOrd="4" destOrd="0" presId="urn:microsoft.com/office/officeart/2005/8/layout/pyramid2"/>
    <dgm:cxn modelId="{16CC6C52-64D4-4D57-B51D-81B2C38FBA3C}" type="presParOf" srcId="{184E8613-1482-44B1-B6BB-0E54942C1197}" destId="{FABF4CEB-FAFE-4BEA-A887-274D4D6A76C9}" srcOrd="5" destOrd="0" presId="urn:microsoft.com/office/officeart/2005/8/layout/pyramid2"/>
    <dgm:cxn modelId="{8C48193B-00A7-40BA-A03D-BAFEA1D1F469}" type="presParOf" srcId="{184E8613-1482-44B1-B6BB-0E54942C1197}" destId="{DA1D8428-B96D-46B3-9434-35CC0E00B921}" srcOrd="6" destOrd="0" presId="urn:microsoft.com/office/officeart/2005/8/layout/pyramid2"/>
    <dgm:cxn modelId="{4CC69372-6C44-4B4E-9F9C-C3A90940642F}" type="presParOf" srcId="{184E8613-1482-44B1-B6BB-0E54942C1197}" destId="{DFFF6EF3-D270-455F-919D-BD7764E31B9B}" srcOrd="7" destOrd="0" presId="urn:microsoft.com/office/officeart/2005/8/layout/pyramid2"/>
    <dgm:cxn modelId="{6A8D68E7-89DE-45B7-B938-FE5091D04919}" type="presParOf" srcId="{184E8613-1482-44B1-B6BB-0E54942C1197}" destId="{54AC36D2-AB9B-4285-ACBB-E445B1422C6B}" srcOrd="8" destOrd="0" presId="urn:microsoft.com/office/officeart/2005/8/layout/pyramid2"/>
    <dgm:cxn modelId="{FDF43263-FBBC-4073-B6E7-D808D052215C}" type="presParOf" srcId="{184E8613-1482-44B1-B6BB-0E54942C1197}" destId="{BD8309C6-E095-443A-B23C-60EBFB962865}"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7ABA2E-6ABA-433E-8B30-F7C26E27DF34}"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de-DE"/>
        </a:p>
      </dgm:t>
    </dgm:pt>
    <dgm:pt modelId="{9EC495DF-7899-4C87-B945-2AFBBBE02372}">
      <dgm:prSet phldrT="[Text]"/>
      <dgm:spPr/>
      <dgm:t>
        <a:bodyPr/>
        <a:lstStyle/>
        <a:p>
          <a:r>
            <a:rPr lang="de-DE" dirty="0"/>
            <a:t>Seien Sie konkret.</a:t>
          </a:r>
        </a:p>
      </dgm:t>
    </dgm:pt>
    <dgm:pt modelId="{621FB35D-88B3-4E59-99AB-1FA9354ABCF8}" type="parTrans" cxnId="{DE538990-A1F5-4132-830F-F1B41526CBFF}">
      <dgm:prSet/>
      <dgm:spPr/>
      <dgm:t>
        <a:bodyPr/>
        <a:lstStyle/>
        <a:p>
          <a:endParaRPr lang="de-DE"/>
        </a:p>
      </dgm:t>
    </dgm:pt>
    <dgm:pt modelId="{2E63E38D-23B3-4CAC-B34F-6CEF51C2E6FE}" type="sibTrans" cxnId="{DE538990-A1F5-4132-830F-F1B41526CBFF}">
      <dgm:prSet/>
      <dgm:spPr/>
      <dgm:t>
        <a:bodyPr/>
        <a:lstStyle/>
        <a:p>
          <a:endParaRPr lang="de-DE"/>
        </a:p>
      </dgm:t>
    </dgm:pt>
    <dgm:pt modelId="{09C766D6-A956-4E7E-B917-23A5BAE0F4BB}">
      <dgm:prSet phldrT="[Text]"/>
      <dgm:spPr/>
      <dgm:t>
        <a:bodyPr/>
        <a:lstStyle/>
        <a:p>
          <a:pPr marL="0" indent="0">
            <a:buNone/>
          </a:pPr>
          <a:r>
            <a:rPr lang="de-DE" b="1" dirty="0"/>
            <a:t>Definieren Sie klar, was Sie erreichen möchten, z. B. eine Umsatzsteigerung um 20 % oder eine Kostensenkung um 10.000 €.</a:t>
          </a:r>
        </a:p>
      </dgm:t>
    </dgm:pt>
    <dgm:pt modelId="{0A50AEDE-8D15-4EF1-A8FA-4E47344C5B13}" type="parTrans" cxnId="{B0452023-0F14-45D1-B1CB-B309A7C97912}">
      <dgm:prSet/>
      <dgm:spPr/>
      <dgm:t>
        <a:bodyPr/>
        <a:lstStyle/>
        <a:p>
          <a:endParaRPr lang="de-DE"/>
        </a:p>
      </dgm:t>
    </dgm:pt>
    <dgm:pt modelId="{530F15EA-AA29-4C48-A71E-5B86C61B25B2}" type="sibTrans" cxnId="{B0452023-0F14-45D1-B1CB-B309A7C97912}">
      <dgm:prSet/>
      <dgm:spPr/>
      <dgm:t>
        <a:bodyPr/>
        <a:lstStyle/>
        <a:p>
          <a:endParaRPr lang="de-DE"/>
        </a:p>
      </dgm:t>
    </dgm:pt>
    <dgm:pt modelId="{6BEECAC8-5572-46BA-BC64-AFA8D3826BEA}">
      <dgm:prSet phldrT="[Text]"/>
      <dgm:spPr/>
      <dgm:t>
        <a:bodyPr/>
        <a:lstStyle/>
        <a:p>
          <a:r>
            <a:rPr lang="de-DE" dirty="0"/>
            <a:t>Machen Sie sie messbar</a:t>
          </a:r>
        </a:p>
      </dgm:t>
    </dgm:pt>
    <dgm:pt modelId="{8B3C169D-9BF3-4E12-8F25-A6D8D56BA7BE}" type="parTrans" cxnId="{7DC21632-87AB-4034-9CA7-31C88917D835}">
      <dgm:prSet/>
      <dgm:spPr/>
      <dgm:t>
        <a:bodyPr/>
        <a:lstStyle/>
        <a:p>
          <a:endParaRPr lang="de-DE"/>
        </a:p>
      </dgm:t>
    </dgm:pt>
    <dgm:pt modelId="{BA56EB5C-D8A5-44C6-9A02-90233F5A035A}" type="sibTrans" cxnId="{7DC21632-87AB-4034-9CA7-31C88917D835}">
      <dgm:prSet/>
      <dgm:spPr/>
      <dgm:t>
        <a:bodyPr/>
        <a:lstStyle/>
        <a:p>
          <a:endParaRPr lang="de-DE"/>
        </a:p>
      </dgm:t>
    </dgm:pt>
    <dgm:pt modelId="{FCA29BB1-4CBA-4178-90F4-A378ADFF7F6C}">
      <dgm:prSet phldrT="[Text]"/>
      <dgm:spPr/>
      <dgm:t>
        <a:bodyPr/>
        <a:lstStyle/>
        <a:p>
          <a:pPr marL="84138" indent="0" algn="r">
            <a:buNone/>
            <a:tabLst>
              <a:tab pos="263525" algn="l"/>
            </a:tabLst>
          </a:pPr>
          <a:r>
            <a:rPr lang="de-DE" b="1" dirty="0"/>
            <a:t>Stellen Sie sicher, dass Sie Ihre Fortschritte verfolgen können, indem Sie beispielsweise einen Zielbetrag oder einen Prozentsatz festlegen.</a:t>
          </a:r>
        </a:p>
      </dgm:t>
    </dgm:pt>
    <dgm:pt modelId="{611296E3-078F-4873-A583-54BAF64FDE87}" type="parTrans" cxnId="{4B153223-8F11-4579-82A9-1AD1CCE3C515}">
      <dgm:prSet/>
      <dgm:spPr/>
      <dgm:t>
        <a:bodyPr/>
        <a:lstStyle/>
        <a:p>
          <a:endParaRPr lang="de-DE"/>
        </a:p>
      </dgm:t>
    </dgm:pt>
    <dgm:pt modelId="{9D491FD6-1866-4D3A-8215-298FED4379EC}" type="sibTrans" cxnId="{4B153223-8F11-4579-82A9-1AD1CCE3C515}">
      <dgm:prSet/>
      <dgm:spPr/>
      <dgm:t>
        <a:bodyPr/>
        <a:lstStyle/>
        <a:p>
          <a:endParaRPr lang="de-DE"/>
        </a:p>
      </dgm:t>
    </dgm:pt>
    <dgm:pt modelId="{1A3B025E-B9C2-421C-8255-4BDD653B6DFB}">
      <dgm:prSet phldrT="[Text]"/>
      <dgm:spPr/>
      <dgm:t>
        <a:bodyPr/>
        <a:lstStyle/>
        <a:p>
          <a:r>
            <a:rPr lang="de-DE" dirty="0"/>
            <a:t>Legen Sie einen Zeitrahmen fest</a:t>
          </a:r>
        </a:p>
      </dgm:t>
    </dgm:pt>
    <dgm:pt modelId="{078037B5-A4D3-42EB-BCF4-795B1BEEAD96}" type="parTrans" cxnId="{3309823B-8378-4881-B73B-790CC42F3A76}">
      <dgm:prSet/>
      <dgm:spPr/>
      <dgm:t>
        <a:bodyPr/>
        <a:lstStyle/>
        <a:p>
          <a:endParaRPr lang="de-DE"/>
        </a:p>
      </dgm:t>
    </dgm:pt>
    <dgm:pt modelId="{A31A7CDF-0A3F-4657-B105-4490F23F8028}" type="sibTrans" cxnId="{3309823B-8378-4881-B73B-790CC42F3A76}">
      <dgm:prSet/>
      <dgm:spPr/>
      <dgm:t>
        <a:bodyPr/>
        <a:lstStyle/>
        <a:p>
          <a:endParaRPr lang="de-DE"/>
        </a:p>
      </dgm:t>
    </dgm:pt>
    <dgm:pt modelId="{92F697FE-D00C-422D-80DA-50600F5F2186}">
      <dgm:prSet phldrT="[Text]"/>
      <dgm:spPr/>
      <dgm:t>
        <a:bodyPr/>
        <a:lstStyle/>
        <a:p>
          <a:pPr marL="84138" indent="0" algn="r">
            <a:buNone/>
          </a:pPr>
          <a:r>
            <a:rPr lang="de-DE" b="1" dirty="0"/>
            <a:t>Entscheiden Sie, wann Sie Ihre Ziele erreichen möchten, z. B. in sechs Monaten oder bis zum Jahresende.</a:t>
          </a:r>
        </a:p>
      </dgm:t>
    </dgm:pt>
    <dgm:pt modelId="{70E72C54-3232-43E2-8935-7BC238401A9C}" type="parTrans" cxnId="{03F2CECE-6B48-4A55-BC60-7A3D1411BCF3}">
      <dgm:prSet/>
      <dgm:spPr/>
      <dgm:t>
        <a:bodyPr/>
        <a:lstStyle/>
        <a:p>
          <a:endParaRPr lang="de-DE"/>
        </a:p>
      </dgm:t>
    </dgm:pt>
    <dgm:pt modelId="{EC30CA6F-7976-4043-99B4-71557ECC4763}" type="sibTrans" cxnId="{03F2CECE-6B48-4A55-BC60-7A3D1411BCF3}">
      <dgm:prSet/>
      <dgm:spPr/>
      <dgm:t>
        <a:bodyPr/>
        <a:lstStyle/>
        <a:p>
          <a:endParaRPr lang="de-DE"/>
        </a:p>
      </dgm:t>
    </dgm:pt>
    <dgm:pt modelId="{5278EC9D-C125-4F82-BC13-C8FBD8DE9B79}">
      <dgm:prSet phldrT="[Text]"/>
      <dgm:spPr/>
      <dgm:t>
        <a:bodyPr/>
        <a:lstStyle/>
        <a:p>
          <a:r>
            <a:rPr lang="de-DE" dirty="0"/>
            <a:t>Passen Sie sie Ihrem Budget an</a:t>
          </a:r>
        </a:p>
      </dgm:t>
    </dgm:pt>
    <dgm:pt modelId="{C589AFB4-961F-47F2-96BE-36D7526F6361}" type="parTrans" cxnId="{240FFE5F-C12E-4AA2-A668-F4799049063F}">
      <dgm:prSet/>
      <dgm:spPr/>
      <dgm:t>
        <a:bodyPr/>
        <a:lstStyle/>
        <a:p>
          <a:endParaRPr lang="de-DE"/>
        </a:p>
      </dgm:t>
    </dgm:pt>
    <dgm:pt modelId="{26B71E37-8906-4704-B385-214DC5012FCD}" type="sibTrans" cxnId="{240FFE5F-C12E-4AA2-A668-F4799049063F}">
      <dgm:prSet/>
      <dgm:spPr/>
      <dgm:t>
        <a:bodyPr/>
        <a:lstStyle/>
        <a:p>
          <a:endParaRPr lang="de-DE"/>
        </a:p>
      </dgm:t>
    </dgm:pt>
    <dgm:pt modelId="{D328812C-DE9C-4DA8-9FEE-800CBB5AE832}">
      <dgm:prSet phldrT="[Text]"/>
      <dgm:spPr/>
      <dgm:t>
        <a:bodyPr/>
        <a:lstStyle/>
        <a:p>
          <a:pPr marL="0" indent="0">
            <a:buNone/>
          </a:pPr>
          <a:r>
            <a:rPr lang="de-DE" b="1" dirty="0"/>
            <a:t>Stellen Sie sicher, dass Ihre finanziellen Ziele zu Ihrem Budget und Ihrer Finanzstrategie passen.</a:t>
          </a:r>
        </a:p>
      </dgm:t>
    </dgm:pt>
    <dgm:pt modelId="{3D7C09E8-A2C6-4A43-ABB7-AD4DCA4896A9}" type="parTrans" cxnId="{E607D236-4F16-431D-9ECE-682C98878B99}">
      <dgm:prSet/>
      <dgm:spPr/>
      <dgm:t>
        <a:bodyPr/>
        <a:lstStyle/>
        <a:p>
          <a:endParaRPr lang="de-DE"/>
        </a:p>
      </dgm:t>
    </dgm:pt>
    <dgm:pt modelId="{3B2556AF-9B89-47DC-858C-B7A7CBE31B4C}" type="sibTrans" cxnId="{E607D236-4F16-431D-9ECE-682C98878B99}">
      <dgm:prSet/>
      <dgm:spPr/>
      <dgm:t>
        <a:bodyPr/>
        <a:lstStyle/>
        <a:p>
          <a:endParaRPr lang="de-DE"/>
        </a:p>
      </dgm:t>
    </dgm:pt>
    <dgm:pt modelId="{40BD9EA8-2BF2-41DF-8E28-A3A29658518D}">
      <dgm:prSet phldrT="[Text]"/>
      <dgm:spPr/>
      <dgm:t>
        <a:bodyPr/>
        <a:lstStyle/>
        <a:p>
          <a:pPr marL="0" indent="0">
            <a:buNone/>
          </a:pPr>
          <a:endParaRPr lang="de-DE" dirty="0"/>
        </a:p>
      </dgm:t>
    </dgm:pt>
    <dgm:pt modelId="{31108663-D026-4722-B5FC-71B26AB032C3}" type="parTrans" cxnId="{7AA5D3FF-D843-4B00-B947-CA05B678C9EC}">
      <dgm:prSet/>
      <dgm:spPr/>
      <dgm:t>
        <a:bodyPr/>
        <a:lstStyle/>
        <a:p>
          <a:endParaRPr lang="de-DE"/>
        </a:p>
      </dgm:t>
    </dgm:pt>
    <dgm:pt modelId="{034F955F-322A-499D-A290-EA349E36CF58}" type="sibTrans" cxnId="{7AA5D3FF-D843-4B00-B947-CA05B678C9EC}">
      <dgm:prSet/>
      <dgm:spPr/>
      <dgm:t>
        <a:bodyPr/>
        <a:lstStyle/>
        <a:p>
          <a:endParaRPr lang="de-DE"/>
        </a:p>
      </dgm:t>
    </dgm:pt>
    <dgm:pt modelId="{FDBB7C19-3C62-4128-93CD-D03F4DD92910}" type="pres">
      <dgm:prSet presAssocID="{487ABA2E-6ABA-433E-8B30-F7C26E27DF34}" presName="cycleMatrixDiagram" presStyleCnt="0">
        <dgm:presLayoutVars>
          <dgm:chMax val="1"/>
          <dgm:dir/>
          <dgm:animLvl val="lvl"/>
          <dgm:resizeHandles val="exact"/>
        </dgm:presLayoutVars>
      </dgm:prSet>
      <dgm:spPr/>
    </dgm:pt>
    <dgm:pt modelId="{D37E7E13-4311-4CFC-AFD1-D57DBCDBACBC}" type="pres">
      <dgm:prSet presAssocID="{487ABA2E-6ABA-433E-8B30-F7C26E27DF34}" presName="children" presStyleCnt="0"/>
      <dgm:spPr/>
    </dgm:pt>
    <dgm:pt modelId="{34530A39-6E17-4B63-B073-9D9245D1CBE1}" type="pres">
      <dgm:prSet presAssocID="{487ABA2E-6ABA-433E-8B30-F7C26E27DF34}" presName="child1group" presStyleCnt="0"/>
      <dgm:spPr/>
    </dgm:pt>
    <dgm:pt modelId="{FC9D0AE1-FE21-4A03-BEE5-2D0D060B9ED8}" type="pres">
      <dgm:prSet presAssocID="{487ABA2E-6ABA-433E-8B30-F7C26E27DF34}" presName="child1" presStyleLbl="bgAcc1" presStyleIdx="0" presStyleCnt="4"/>
      <dgm:spPr/>
    </dgm:pt>
    <dgm:pt modelId="{6601748E-FE42-4106-81F9-21DCC8AEC60E}" type="pres">
      <dgm:prSet presAssocID="{487ABA2E-6ABA-433E-8B30-F7C26E27DF34}" presName="child1Text" presStyleLbl="bgAcc1" presStyleIdx="0" presStyleCnt="4">
        <dgm:presLayoutVars>
          <dgm:bulletEnabled val="1"/>
        </dgm:presLayoutVars>
      </dgm:prSet>
      <dgm:spPr/>
    </dgm:pt>
    <dgm:pt modelId="{4D9E4B7C-4562-4ABA-9690-DB176FDE86BF}" type="pres">
      <dgm:prSet presAssocID="{487ABA2E-6ABA-433E-8B30-F7C26E27DF34}" presName="child2group" presStyleCnt="0"/>
      <dgm:spPr/>
    </dgm:pt>
    <dgm:pt modelId="{09457DAD-DF52-493B-86A5-01E8B9E13F02}" type="pres">
      <dgm:prSet presAssocID="{487ABA2E-6ABA-433E-8B30-F7C26E27DF34}" presName="child2" presStyleLbl="bgAcc1" presStyleIdx="1" presStyleCnt="4"/>
      <dgm:spPr/>
    </dgm:pt>
    <dgm:pt modelId="{3DA3880A-FD30-4718-ACE5-67D0234736F3}" type="pres">
      <dgm:prSet presAssocID="{487ABA2E-6ABA-433E-8B30-F7C26E27DF34}" presName="child2Text" presStyleLbl="bgAcc1" presStyleIdx="1" presStyleCnt="4">
        <dgm:presLayoutVars>
          <dgm:bulletEnabled val="1"/>
        </dgm:presLayoutVars>
      </dgm:prSet>
      <dgm:spPr/>
    </dgm:pt>
    <dgm:pt modelId="{481A0346-AE8C-4654-A0F6-479265E946D1}" type="pres">
      <dgm:prSet presAssocID="{487ABA2E-6ABA-433E-8B30-F7C26E27DF34}" presName="child3group" presStyleCnt="0"/>
      <dgm:spPr/>
    </dgm:pt>
    <dgm:pt modelId="{A226DBA7-386F-433F-B25C-A0289B61AC46}" type="pres">
      <dgm:prSet presAssocID="{487ABA2E-6ABA-433E-8B30-F7C26E27DF34}" presName="child3" presStyleLbl="bgAcc1" presStyleIdx="2" presStyleCnt="4"/>
      <dgm:spPr/>
    </dgm:pt>
    <dgm:pt modelId="{2F56289D-767A-423C-9A77-25BEC0B9FF5C}" type="pres">
      <dgm:prSet presAssocID="{487ABA2E-6ABA-433E-8B30-F7C26E27DF34}" presName="child3Text" presStyleLbl="bgAcc1" presStyleIdx="2" presStyleCnt="4">
        <dgm:presLayoutVars>
          <dgm:bulletEnabled val="1"/>
        </dgm:presLayoutVars>
      </dgm:prSet>
      <dgm:spPr/>
    </dgm:pt>
    <dgm:pt modelId="{C8D7A5C0-6B9A-41FA-A084-ACB95C5457AB}" type="pres">
      <dgm:prSet presAssocID="{487ABA2E-6ABA-433E-8B30-F7C26E27DF34}" presName="child4group" presStyleCnt="0"/>
      <dgm:spPr/>
    </dgm:pt>
    <dgm:pt modelId="{20B2CF31-B5F8-4254-B48E-383080E8C94F}" type="pres">
      <dgm:prSet presAssocID="{487ABA2E-6ABA-433E-8B30-F7C26E27DF34}" presName="child4" presStyleLbl="bgAcc1" presStyleIdx="3" presStyleCnt="4"/>
      <dgm:spPr/>
    </dgm:pt>
    <dgm:pt modelId="{501D9EF4-9180-4BA9-822A-8396065A2ABB}" type="pres">
      <dgm:prSet presAssocID="{487ABA2E-6ABA-433E-8B30-F7C26E27DF34}" presName="child4Text" presStyleLbl="bgAcc1" presStyleIdx="3" presStyleCnt="4">
        <dgm:presLayoutVars>
          <dgm:bulletEnabled val="1"/>
        </dgm:presLayoutVars>
      </dgm:prSet>
      <dgm:spPr/>
    </dgm:pt>
    <dgm:pt modelId="{D5F5F1E7-39B7-4B85-BBD7-9574269AAC4D}" type="pres">
      <dgm:prSet presAssocID="{487ABA2E-6ABA-433E-8B30-F7C26E27DF34}" presName="childPlaceholder" presStyleCnt="0"/>
      <dgm:spPr/>
    </dgm:pt>
    <dgm:pt modelId="{0A2FB36D-AA8B-453C-B34D-7D462C237FF0}" type="pres">
      <dgm:prSet presAssocID="{487ABA2E-6ABA-433E-8B30-F7C26E27DF34}" presName="circle" presStyleCnt="0"/>
      <dgm:spPr/>
    </dgm:pt>
    <dgm:pt modelId="{D3D64788-8E6C-4AD2-9F47-82BE9C3EDAD3}" type="pres">
      <dgm:prSet presAssocID="{487ABA2E-6ABA-433E-8B30-F7C26E27DF34}" presName="quadrant1" presStyleLbl="node1" presStyleIdx="0" presStyleCnt="4">
        <dgm:presLayoutVars>
          <dgm:chMax val="1"/>
          <dgm:bulletEnabled val="1"/>
        </dgm:presLayoutVars>
      </dgm:prSet>
      <dgm:spPr/>
    </dgm:pt>
    <dgm:pt modelId="{F262C5B8-E2AB-4E0E-8857-FAC4155D24EA}" type="pres">
      <dgm:prSet presAssocID="{487ABA2E-6ABA-433E-8B30-F7C26E27DF34}" presName="quadrant2" presStyleLbl="node1" presStyleIdx="1" presStyleCnt="4">
        <dgm:presLayoutVars>
          <dgm:chMax val="1"/>
          <dgm:bulletEnabled val="1"/>
        </dgm:presLayoutVars>
      </dgm:prSet>
      <dgm:spPr/>
    </dgm:pt>
    <dgm:pt modelId="{54DB47E1-C276-4B09-8FDE-C3537B6AA74B}" type="pres">
      <dgm:prSet presAssocID="{487ABA2E-6ABA-433E-8B30-F7C26E27DF34}" presName="quadrant3" presStyleLbl="node1" presStyleIdx="2" presStyleCnt="4">
        <dgm:presLayoutVars>
          <dgm:chMax val="1"/>
          <dgm:bulletEnabled val="1"/>
        </dgm:presLayoutVars>
      </dgm:prSet>
      <dgm:spPr/>
    </dgm:pt>
    <dgm:pt modelId="{8FE9928E-0062-439A-9922-54F66ADE950A}" type="pres">
      <dgm:prSet presAssocID="{487ABA2E-6ABA-433E-8B30-F7C26E27DF34}" presName="quadrant4" presStyleLbl="node1" presStyleIdx="3" presStyleCnt="4">
        <dgm:presLayoutVars>
          <dgm:chMax val="1"/>
          <dgm:bulletEnabled val="1"/>
        </dgm:presLayoutVars>
      </dgm:prSet>
      <dgm:spPr/>
    </dgm:pt>
    <dgm:pt modelId="{118F893F-680C-4E4E-BC78-73B841A8944F}" type="pres">
      <dgm:prSet presAssocID="{487ABA2E-6ABA-433E-8B30-F7C26E27DF34}" presName="quadrantPlaceholder" presStyleCnt="0"/>
      <dgm:spPr/>
    </dgm:pt>
    <dgm:pt modelId="{42536B15-99DB-4331-BC68-99A3FA6D73BC}" type="pres">
      <dgm:prSet presAssocID="{487ABA2E-6ABA-433E-8B30-F7C26E27DF34}" presName="center1" presStyleLbl="fgShp" presStyleIdx="0" presStyleCnt="2"/>
      <dgm:spPr/>
    </dgm:pt>
    <dgm:pt modelId="{84B8C17E-A606-45F1-843F-44D96B25DCA1}" type="pres">
      <dgm:prSet presAssocID="{487ABA2E-6ABA-433E-8B30-F7C26E27DF34}" presName="center2" presStyleLbl="fgShp" presStyleIdx="1" presStyleCnt="2"/>
      <dgm:spPr/>
    </dgm:pt>
  </dgm:ptLst>
  <dgm:cxnLst>
    <dgm:cxn modelId="{17160310-DC63-4CE3-AC4C-501F6A381878}" type="presOf" srcId="{D328812C-DE9C-4DA8-9FEE-800CBB5AE832}" destId="{20B2CF31-B5F8-4254-B48E-383080E8C94F}" srcOrd="0" destOrd="0" presId="urn:microsoft.com/office/officeart/2005/8/layout/cycle4"/>
    <dgm:cxn modelId="{B0452023-0F14-45D1-B1CB-B309A7C97912}" srcId="{9EC495DF-7899-4C87-B945-2AFBBBE02372}" destId="{09C766D6-A956-4E7E-B917-23A5BAE0F4BB}" srcOrd="0" destOrd="0" parTransId="{0A50AEDE-8D15-4EF1-A8FA-4E47344C5B13}" sibTransId="{530F15EA-AA29-4C48-A71E-5B86C61B25B2}"/>
    <dgm:cxn modelId="{4B153223-8F11-4579-82A9-1AD1CCE3C515}" srcId="{6BEECAC8-5572-46BA-BC64-AFA8D3826BEA}" destId="{FCA29BB1-4CBA-4178-90F4-A378ADFF7F6C}" srcOrd="0" destOrd="0" parTransId="{611296E3-078F-4873-A583-54BAF64FDE87}" sibTransId="{9D491FD6-1866-4D3A-8215-298FED4379EC}"/>
    <dgm:cxn modelId="{7DC21632-87AB-4034-9CA7-31C88917D835}" srcId="{487ABA2E-6ABA-433E-8B30-F7C26E27DF34}" destId="{6BEECAC8-5572-46BA-BC64-AFA8D3826BEA}" srcOrd="1" destOrd="0" parTransId="{8B3C169D-9BF3-4E12-8F25-A6D8D56BA7BE}" sibTransId="{BA56EB5C-D8A5-44C6-9A02-90233F5A035A}"/>
    <dgm:cxn modelId="{E607D236-4F16-431D-9ECE-682C98878B99}" srcId="{5278EC9D-C125-4F82-BC13-C8FBD8DE9B79}" destId="{D328812C-DE9C-4DA8-9FEE-800CBB5AE832}" srcOrd="0" destOrd="0" parTransId="{3D7C09E8-A2C6-4A43-ABB7-AD4DCA4896A9}" sibTransId="{3B2556AF-9B89-47DC-858C-B7A7CBE31B4C}"/>
    <dgm:cxn modelId="{8B1F6A3A-3539-4AD2-B02B-48D021FFD3A9}" type="presOf" srcId="{487ABA2E-6ABA-433E-8B30-F7C26E27DF34}" destId="{FDBB7C19-3C62-4128-93CD-D03F4DD92910}" srcOrd="0" destOrd="0" presId="urn:microsoft.com/office/officeart/2005/8/layout/cycle4"/>
    <dgm:cxn modelId="{3309823B-8378-4881-B73B-790CC42F3A76}" srcId="{487ABA2E-6ABA-433E-8B30-F7C26E27DF34}" destId="{1A3B025E-B9C2-421C-8255-4BDD653B6DFB}" srcOrd="2" destOrd="0" parTransId="{078037B5-A4D3-42EB-BCF4-795B1BEEAD96}" sibTransId="{A31A7CDF-0A3F-4657-B105-4490F23F8028}"/>
    <dgm:cxn modelId="{824EC65D-7154-4FEC-87A3-A7F6CFDF3CBA}" type="presOf" srcId="{FCA29BB1-4CBA-4178-90F4-A378ADFF7F6C}" destId="{09457DAD-DF52-493B-86A5-01E8B9E13F02}" srcOrd="0" destOrd="0" presId="urn:microsoft.com/office/officeart/2005/8/layout/cycle4"/>
    <dgm:cxn modelId="{240FFE5F-C12E-4AA2-A668-F4799049063F}" srcId="{487ABA2E-6ABA-433E-8B30-F7C26E27DF34}" destId="{5278EC9D-C125-4F82-BC13-C8FBD8DE9B79}" srcOrd="3" destOrd="0" parTransId="{C589AFB4-961F-47F2-96BE-36D7526F6361}" sibTransId="{26B71E37-8906-4704-B385-214DC5012FCD}"/>
    <dgm:cxn modelId="{9EEA2068-BBC1-45F7-AA17-AA98F3A0CB55}" type="presOf" srcId="{9EC495DF-7899-4C87-B945-2AFBBBE02372}" destId="{D3D64788-8E6C-4AD2-9F47-82BE9C3EDAD3}" srcOrd="0" destOrd="0" presId="urn:microsoft.com/office/officeart/2005/8/layout/cycle4"/>
    <dgm:cxn modelId="{86F5F348-70DA-4E6E-AF75-B58FFC8397C8}" type="presOf" srcId="{FCA29BB1-4CBA-4178-90F4-A378ADFF7F6C}" destId="{3DA3880A-FD30-4718-ACE5-67D0234736F3}" srcOrd="1" destOrd="0" presId="urn:microsoft.com/office/officeart/2005/8/layout/cycle4"/>
    <dgm:cxn modelId="{70047475-E066-455B-B385-A7F75FC88511}" type="presOf" srcId="{5278EC9D-C125-4F82-BC13-C8FBD8DE9B79}" destId="{8FE9928E-0062-439A-9922-54F66ADE950A}" srcOrd="0" destOrd="0" presId="urn:microsoft.com/office/officeart/2005/8/layout/cycle4"/>
    <dgm:cxn modelId="{548BE87A-64FC-4CF8-BBCE-09E9A8D75C80}" type="presOf" srcId="{92F697FE-D00C-422D-80DA-50600F5F2186}" destId="{A226DBA7-386F-433F-B25C-A0289B61AC46}" srcOrd="0" destOrd="0" presId="urn:microsoft.com/office/officeart/2005/8/layout/cycle4"/>
    <dgm:cxn modelId="{4D03667F-12AE-4A19-BA1A-FE596573921D}" type="presOf" srcId="{1A3B025E-B9C2-421C-8255-4BDD653B6DFB}" destId="{54DB47E1-C276-4B09-8FDE-C3537B6AA74B}" srcOrd="0" destOrd="0" presId="urn:microsoft.com/office/officeart/2005/8/layout/cycle4"/>
    <dgm:cxn modelId="{85F7A681-F025-474A-8530-1FC28B779CB7}" type="presOf" srcId="{09C766D6-A956-4E7E-B917-23A5BAE0F4BB}" destId="{FC9D0AE1-FE21-4A03-BEE5-2D0D060B9ED8}" srcOrd="0" destOrd="0" presId="urn:microsoft.com/office/officeart/2005/8/layout/cycle4"/>
    <dgm:cxn modelId="{DE538990-A1F5-4132-830F-F1B41526CBFF}" srcId="{487ABA2E-6ABA-433E-8B30-F7C26E27DF34}" destId="{9EC495DF-7899-4C87-B945-2AFBBBE02372}" srcOrd="0" destOrd="0" parTransId="{621FB35D-88B3-4E59-99AB-1FA9354ABCF8}" sibTransId="{2E63E38D-23B3-4CAC-B34F-6CEF51C2E6FE}"/>
    <dgm:cxn modelId="{BBA8BCA9-6BB0-4E09-BB65-69C71F1631E6}" type="presOf" srcId="{6BEECAC8-5572-46BA-BC64-AFA8D3826BEA}" destId="{F262C5B8-E2AB-4E0E-8857-FAC4155D24EA}" srcOrd="0" destOrd="0" presId="urn:microsoft.com/office/officeart/2005/8/layout/cycle4"/>
    <dgm:cxn modelId="{454794C7-2336-41CA-AB00-DD85638DFCD7}" type="presOf" srcId="{D328812C-DE9C-4DA8-9FEE-800CBB5AE832}" destId="{501D9EF4-9180-4BA9-822A-8396065A2ABB}" srcOrd="1" destOrd="0" presId="urn:microsoft.com/office/officeart/2005/8/layout/cycle4"/>
    <dgm:cxn modelId="{03F2CECE-6B48-4A55-BC60-7A3D1411BCF3}" srcId="{1A3B025E-B9C2-421C-8255-4BDD653B6DFB}" destId="{92F697FE-D00C-422D-80DA-50600F5F2186}" srcOrd="0" destOrd="0" parTransId="{70E72C54-3232-43E2-8935-7BC238401A9C}" sibTransId="{EC30CA6F-7976-4043-99B4-71557ECC4763}"/>
    <dgm:cxn modelId="{038BC5FC-6379-472F-8A73-FC74FE8BC3DF}" type="presOf" srcId="{09C766D6-A956-4E7E-B917-23A5BAE0F4BB}" destId="{6601748E-FE42-4106-81F9-21DCC8AEC60E}" srcOrd="1" destOrd="0" presId="urn:microsoft.com/office/officeart/2005/8/layout/cycle4"/>
    <dgm:cxn modelId="{584131FF-1650-4F36-92A9-9431924DA0F7}" type="presOf" srcId="{92F697FE-D00C-422D-80DA-50600F5F2186}" destId="{2F56289D-767A-423C-9A77-25BEC0B9FF5C}" srcOrd="1" destOrd="0" presId="urn:microsoft.com/office/officeart/2005/8/layout/cycle4"/>
    <dgm:cxn modelId="{7AA5D3FF-D843-4B00-B947-CA05B678C9EC}" srcId="{487ABA2E-6ABA-433E-8B30-F7C26E27DF34}" destId="{40BD9EA8-2BF2-41DF-8E28-A3A29658518D}" srcOrd="4" destOrd="0" parTransId="{31108663-D026-4722-B5FC-71B26AB032C3}" sibTransId="{034F955F-322A-499D-A290-EA349E36CF58}"/>
    <dgm:cxn modelId="{8858D06C-8EC5-4DF4-ABDD-ACC78D70BBD7}" type="presParOf" srcId="{FDBB7C19-3C62-4128-93CD-D03F4DD92910}" destId="{D37E7E13-4311-4CFC-AFD1-D57DBCDBACBC}" srcOrd="0" destOrd="0" presId="urn:microsoft.com/office/officeart/2005/8/layout/cycle4"/>
    <dgm:cxn modelId="{86D46E8A-6260-44C9-A0D2-A74AE0D5C18C}" type="presParOf" srcId="{D37E7E13-4311-4CFC-AFD1-D57DBCDBACBC}" destId="{34530A39-6E17-4B63-B073-9D9245D1CBE1}" srcOrd="0" destOrd="0" presId="urn:microsoft.com/office/officeart/2005/8/layout/cycle4"/>
    <dgm:cxn modelId="{E2FCEE79-E4CC-415D-9993-AE64BD2BD079}" type="presParOf" srcId="{34530A39-6E17-4B63-B073-9D9245D1CBE1}" destId="{FC9D0AE1-FE21-4A03-BEE5-2D0D060B9ED8}" srcOrd="0" destOrd="0" presId="urn:microsoft.com/office/officeart/2005/8/layout/cycle4"/>
    <dgm:cxn modelId="{EA8BAF9C-4D9E-4EBD-9358-EEAE0BC9A740}" type="presParOf" srcId="{34530A39-6E17-4B63-B073-9D9245D1CBE1}" destId="{6601748E-FE42-4106-81F9-21DCC8AEC60E}" srcOrd="1" destOrd="0" presId="urn:microsoft.com/office/officeart/2005/8/layout/cycle4"/>
    <dgm:cxn modelId="{B6219A04-3BC0-4371-984B-26DC957F3816}" type="presParOf" srcId="{D37E7E13-4311-4CFC-AFD1-D57DBCDBACBC}" destId="{4D9E4B7C-4562-4ABA-9690-DB176FDE86BF}" srcOrd="1" destOrd="0" presId="urn:microsoft.com/office/officeart/2005/8/layout/cycle4"/>
    <dgm:cxn modelId="{999EC4CE-4506-41F3-AF5F-4675F3F17395}" type="presParOf" srcId="{4D9E4B7C-4562-4ABA-9690-DB176FDE86BF}" destId="{09457DAD-DF52-493B-86A5-01E8B9E13F02}" srcOrd="0" destOrd="0" presId="urn:microsoft.com/office/officeart/2005/8/layout/cycle4"/>
    <dgm:cxn modelId="{64E68AD0-BAE8-4736-819F-3D415834735A}" type="presParOf" srcId="{4D9E4B7C-4562-4ABA-9690-DB176FDE86BF}" destId="{3DA3880A-FD30-4718-ACE5-67D0234736F3}" srcOrd="1" destOrd="0" presId="urn:microsoft.com/office/officeart/2005/8/layout/cycle4"/>
    <dgm:cxn modelId="{792CF74A-85A8-4718-B5DB-815753FA2631}" type="presParOf" srcId="{D37E7E13-4311-4CFC-AFD1-D57DBCDBACBC}" destId="{481A0346-AE8C-4654-A0F6-479265E946D1}" srcOrd="2" destOrd="0" presId="urn:microsoft.com/office/officeart/2005/8/layout/cycle4"/>
    <dgm:cxn modelId="{9649938D-CD87-4B1E-A9C4-EBADC026BC39}" type="presParOf" srcId="{481A0346-AE8C-4654-A0F6-479265E946D1}" destId="{A226DBA7-386F-433F-B25C-A0289B61AC46}" srcOrd="0" destOrd="0" presId="urn:microsoft.com/office/officeart/2005/8/layout/cycle4"/>
    <dgm:cxn modelId="{414B4102-2625-4F60-91C4-C2A0ADE9FCD0}" type="presParOf" srcId="{481A0346-AE8C-4654-A0F6-479265E946D1}" destId="{2F56289D-767A-423C-9A77-25BEC0B9FF5C}" srcOrd="1" destOrd="0" presId="urn:microsoft.com/office/officeart/2005/8/layout/cycle4"/>
    <dgm:cxn modelId="{430D9161-E6FA-4276-9858-81AE75807ACD}" type="presParOf" srcId="{D37E7E13-4311-4CFC-AFD1-D57DBCDBACBC}" destId="{C8D7A5C0-6B9A-41FA-A084-ACB95C5457AB}" srcOrd="3" destOrd="0" presId="urn:microsoft.com/office/officeart/2005/8/layout/cycle4"/>
    <dgm:cxn modelId="{668E4062-9508-4C37-8925-458EDC3A7CC9}" type="presParOf" srcId="{C8D7A5C0-6B9A-41FA-A084-ACB95C5457AB}" destId="{20B2CF31-B5F8-4254-B48E-383080E8C94F}" srcOrd="0" destOrd="0" presId="urn:microsoft.com/office/officeart/2005/8/layout/cycle4"/>
    <dgm:cxn modelId="{EB0EDD8F-95EB-455C-91EB-15C056BA015D}" type="presParOf" srcId="{C8D7A5C0-6B9A-41FA-A084-ACB95C5457AB}" destId="{501D9EF4-9180-4BA9-822A-8396065A2ABB}" srcOrd="1" destOrd="0" presId="urn:microsoft.com/office/officeart/2005/8/layout/cycle4"/>
    <dgm:cxn modelId="{33C8B5A3-78CD-45C3-82AA-0D7EA475CD15}" type="presParOf" srcId="{D37E7E13-4311-4CFC-AFD1-D57DBCDBACBC}" destId="{D5F5F1E7-39B7-4B85-BBD7-9574269AAC4D}" srcOrd="4" destOrd="0" presId="urn:microsoft.com/office/officeart/2005/8/layout/cycle4"/>
    <dgm:cxn modelId="{BAD11FD0-664B-406D-9666-6EA8FBFA55AE}" type="presParOf" srcId="{FDBB7C19-3C62-4128-93CD-D03F4DD92910}" destId="{0A2FB36D-AA8B-453C-B34D-7D462C237FF0}" srcOrd="1" destOrd="0" presId="urn:microsoft.com/office/officeart/2005/8/layout/cycle4"/>
    <dgm:cxn modelId="{4DEE88D7-B5AA-4333-B67D-6DA71C66AC49}" type="presParOf" srcId="{0A2FB36D-AA8B-453C-B34D-7D462C237FF0}" destId="{D3D64788-8E6C-4AD2-9F47-82BE9C3EDAD3}" srcOrd="0" destOrd="0" presId="urn:microsoft.com/office/officeart/2005/8/layout/cycle4"/>
    <dgm:cxn modelId="{5F4AA64A-02B8-426F-AB02-99CE744BAEB8}" type="presParOf" srcId="{0A2FB36D-AA8B-453C-B34D-7D462C237FF0}" destId="{F262C5B8-E2AB-4E0E-8857-FAC4155D24EA}" srcOrd="1" destOrd="0" presId="urn:microsoft.com/office/officeart/2005/8/layout/cycle4"/>
    <dgm:cxn modelId="{D14264C5-7093-449E-B4C6-DEE30C7393B3}" type="presParOf" srcId="{0A2FB36D-AA8B-453C-B34D-7D462C237FF0}" destId="{54DB47E1-C276-4B09-8FDE-C3537B6AA74B}" srcOrd="2" destOrd="0" presId="urn:microsoft.com/office/officeart/2005/8/layout/cycle4"/>
    <dgm:cxn modelId="{B195079F-29D6-403A-AE21-C199003A4902}" type="presParOf" srcId="{0A2FB36D-AA8B-453C-B34D-7D462C237FF0}" destId="{8FE9928E-0062-439A-9922-54F66ADE950A}" srcOrd="3" destOrd="0" presId="urn:microsoft.com/office/officeart/2005/8/layout/cycle4"/>
    <dgm:cxn modelId="{ACEE99F9-CF92-4D10-B806-BAA5193075FC}" type="presParOf" srcId="{0A2FB36D-AA8B-453C-B34D-7D462C237FF0}" destId="{118F893F-680C-4E4E-BC78-73B841A8944F}" srcOrd="4" destOrd="0" presId="urn:microsoft.com/office/officeart/2005/8/layout/cycle4"/>
    <dgm:cxn modelId="{A6A978ED-8F55-4512-AA25-1D01504128EE}" type="presParOf" srcId="{FDBB7C19-3C62-4128-93CD-D03F4DD92910}" destId="{42536B15-99DB-4331-BC68-99A3FA6D73BC}" srcOrd="2" destOrd="0" presId="urn:microsoft.com/office/officeart/2005/8/layout/cycle4"/>
    <dgm:cxn modelId="{DAB863FC-CDB4-4D4E-805F-782C79D2C566}" type="presParOf" srcId="{FDBB7C19-3C62-4128-93CD-D03F4DD92910}" destId="{84B8C17E-A606-45F1-843F-44D96B25DC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96BE89-20D1-4E67-AF8E-A8CA9001E9A5}"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de-DE"/>
        </a:p>
      </dgm:t>
    </dgm:pt>
    <dgm:pt modelId="{6318715F-2CA1-4599-82C5-D469A5715D28}">
      <dgm:prSet phldrT="[Text]"/>
      <dgm:spPr/>
      <dgm:t>
        <a:bodyPr/>
        <a:lstStyle/>
        <a:p>
          <a:r>
            <a:rPr lang="de-DE" b="1" dirty="0"/>
            <a:t>Analysieren Sie Ihre aktuelle finanzielle Situation. Sehen Sie sich Ihre Einnahmen, Ausgaben, Schulden und Vermögenswerte an, um zu verstehen, wo Sie stehen.</a:t>
          </a:r>
        </a:p>
      </dgm:t>
    </dgm:pt>
    <dgm:pt modelId="{FBD404E0-285B-41F2-B233-C96632ED63D5}" type="parTrans" cxnId="{2B7E48AC-4FEC-4803-BF63-49A3B29C989F}">
      <dgm:prSet/>
      <dgm:spPr/>
      <dgm:t>
        <a:bodyPr/>
        <a:lstStyle/>
        <a:p>
          <a:endParaRPr lang="de-DE"/>
        </a:p>
      </dgm:t>
    </dgm:pt>
    <dgm:pt modelId="{4220200C-2A63-4AF1-8E9F-1A107961E909}" type="sibTrans" cxnId="{2B7E48AC-4FEC-4803-BF63-49A3B29C989F}">
      <dgm:prSet/>
      <dgm:spPr/>
      <dgm:t>
        <a:bodyPr/>
        <a:lstStyle/>
        <a:p>
          <a:endParaRPr lang="de-DE"/>
        </a:p>
      </dgm:t>
    </dgm:pt>
    <dgm:pt modelId="{73B6F786-0DBC-49D5-A95F-AB6D6A2FBEA6}">
      <dgm:prSet phldrT="[Text]"/>
      <dgm:spPr/>
      <dgm:t>
        <a:bodyPr/>
        <a:lstStyle/>
        <a:p>
          <a:r>
            <a:rPr lang="de-DE" b="1" dirty="0"/>
            <a:t>Setzen Sie sich klare finanzielle Ziele. Definieren Sie, was Sie erreichen möchten, z. B. mehr sparen oder Schulden abbauen.</a:t>
          </a:r>
        </a:p>
      </dgm:t>
    </dgm:pt>
    <dgm:pt modelId="{2684748E-B74F-44FC-B35E-D097DA997E1B}" type="parTrans" cxnId="{B20B8947-7858-4499-9733-177BCC5FB386}">
      <dgm:prSet/>
      <dgm:spPr/>
      <dgm:t>
        <a:bodyPr/>
        <a:lstStyle/>
        <a:p>
          <a:endParaRPr lang="de-DE"/>
        </a:p>
      </dgm:t>
    </dgm:pt>
    <dgm:pt modelId="{85AC4AF1-4E82-400B-B69D-63195D23EDE2}" type="sibTrans" cxnId="{B20B8947-7858-4499-9733-177BCC5FB386}">
      <dgm:prSet/>
      <dgm:spPr/>
      <dgm:t>
        <a:bodyPr/>
        <a:lstStyle/>
        <a:p>
          <a:endParaRPr lang="de-DE"/>
        </a:p>
      </dgm:t>
    </dgm:pt>
    <dgm:pt modelId="{1EF8EA57-25C6-40D9-8993-9801D558F93B}">
      <dgm:prSet phldrT="[Text]"/>
      <dgm:spPr/>
      <dgm:t>
        <a:bodyPr/>
        <a:lstStyle/>
        <a:p>
          <a:r>
            <a:rPr lang="de-DE" b="1" dirty="0"/>
            <a:t>Entwickeln Sie einen Plan. Erstellen Sie einen detaillierten Plan, der beschreibt, wie Sie Ihre finanziellen Ziele erreichen wollen, einschließlich Budgetierung, Investitionen und Risikomanagement.</a:t>
          </a:r>
        </a:p>
      </dgm:t>
    </dgm:pt>
    <dgm:pt modelId="{C828967D-8C6A-4DC5-A1B1-7E0B0FFF201B}" type="parTrans" cxnId="{8621DF82-A566-404D-9DC9-A7724454A4BE}">
      <dgm:prSet/>
      <dgm:spPr/>
      <dgm:t>
        <a:bodyPr/>
        <a:lstStyle/>
        <a:p>
          <a:endParaRPr lang="de-DE"/>
        </a:p>
      </dgm:t>
    </dgm:pt>
    <dgm:pt modelId="{F44B4F57-34BB-426E-B8D6-6F51D3A69943}" type="sibTrans" cxnId="{8621DF82-A566-404D-9DC9-A7724454A4BE}">
      <dgm:prSet/>
      <dgm:spPr/>
      <dgm:t>
        <a:bodyPr/>
        <a:lstStyle/>
        <a:p>
          <a:endParaRPr lang="de-DE"/>
        </a:p>
      </dgm:t>
    </dgm:pt>
    <dgm:pt modelId="{961817E4-6D88-4EC9-82EB-58433B8EA4BD}">
      <dgm:prSet phldrT="[Text]"/>
      <dgm:spPr/>
      <dgm:t>
        <a:bodyPr/>
        <a:lstStyle/>
        <a:p>
          <a:r>
            <a:rPr lang="de-DE" b="1" dirty="0"/>
            <a:t>Überwachen und anpassen: Überprüfen Sie regelmäßig Ihre Fortschritte und nehmen Sie bei Bedarf Änderungen an Ihrer Strategie vor, um auf Kurs zu bleiben.</a:t>
          </a:r>
        </a:p>
      </dgm:t>
    </dgm:pt>
    <dgm:pt modelId="{9BE1722C-AF37-4969-8313-408AD7E64470}" type="parTrans" cxnId="{6E7DDE29-4A0A-4A54-BBB4-90F7122492A8}">
      <dgm:prSet/>
      <dgm:spPr/>
      <dgm:t>
        <a:bodyPr/>
        <a:lstStyle/>
        <a:p>
          <a:endParaRPr lang="de-DE"/>
        </a:p>
      </dgm:t>
    </dgm:pt>
    <dgm:pt modelId="{A5C546CD-C372-4E02-A081-A1BEF14A1194}" type="sibTrans" cxnId="{6E7DDE29-4A0A-4A54-BBB4-90F7122492A8}">
      <dgm:prSet/>
      <dgm:spPr/>
      <dgm:t>
        <a:bodyPr/>
        <a:lstStyle/>
        <a:p>
          <a:endParaRPr lang="de-DE"/>
        </a:p>
      </dgm:t>
    </dgm:pt>
    <dgm:pt modelId="{2D2CD671-4478-4ED0-9F1C-9AAA557913A0}" type="pres">
      <dgm:prSet presAssocID="{B396BE89-20D1-4E67-AF8E-A8CA9001E9A5}" presName="Name0" presStyleCnt="0">
        <dgm:presLayoutVars>
          <dgm:dir/>
          <dgm:resizeHandles val="exact"/>
        </dgm:presLayoutVars>
      </dgm:prSet>
      <dgm:spPr/>
    </dgm:pt>
    <dgm:pt modelId="{8E13A3BB-11A1-4C3E-A9A7-5E036358002C}" type="pres">
      <dgm:prSet presAssocID="{6318715F-2CA1-4599-82C5-D469A5715D28}" presName="composite" presStyleCnt="0"/>
      <dgm:spPr/>
    </dgm:pt>
    <dgm:pt modelId="{E3B42597-8F98-4119-989E-0B467207AA16}" type="pres">
      <dgm:prSet presAssocID="{6318715F-2CA1-4599-82C5-D469A5715D28}" presName="imagSh" presStyleLbl="bgImgPlace1" presStyleIdx="0" presStyleCnt="4" custLinFactNeighborX="-4268" custLinFactNeighborY="-2428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cherche mit einfarbiger Füllung"/>
        </a:ext>
      </dgm:extLst>
    </dgm:pt>
    <dgm:pt modelId="{BE64DE3C-629A-4B02-B92A-DCBA67D1E366}" type="pres">
      <dgm:prSet presAssocID="{6318715F-2CA1-4599-82C5-D469A5715D28}" presName="txNode" presStyleLbl="node1" presStyleIdx="0" presStyleCnt="4">
        <dgm:presLayoutVars>
          <dgm:bulletEnabled val="1"/>
        </dgm:presLayoutVars>
      </dgm:prSet>
      <dgm:spPr/>
    </dgm:pt>
    <dgm:pt modelId="{BF38485F-14A1-45A0-AF04-214C426DF15F}" type="pres">
      <dgm:prSet presAssocID="{4220200C-2A63-4AF1-8E9F-1A107961E909}" presName="sibTrans" presStyleLbl="sibTrans2D1" presStyleIdx="0" presStyleCnt="3"/>
      <dgm:spPr/>
    </dgm:pt>
    <dgm:pt modelId="{3A746206-0836-4F0B-95F6-F9B2DC400F35}" type="pres">
      <dgm:prSet presAssocID="{4220200C-2A63-4AF1-8E9F-1A107961E909}" presName="connTx" presStyleLbl="sibTrans2D1" presStyleIdx="0" presStyleCnt="3"/>
      <dgm:spPr/>
    </dgm:pt>
    <dgm:pt modelId="{83B10631-F681-45F1-82C8-816C4ACFE961}" type="pres">
      <dgm:prSet presAssocID="{73B6F786-0DBC-49D5-A95F-AB6D6A2FBEA6}" presName="composite" presStyleCnt="0"/>
      <dgm:spPr/>
    </dgm:pt>
    <dgm:pt modelId="{C444C60C-5555-4D50-AD19-71010C288EFD}" type="pres">
      <dgm:prSet presAssocID="{73B6F786-0DBC-49D5-A95F-AB6D6A2FBEA6}" presName="imagSh" presStyleLbl="bgImgPlace1" presStyleIdx="1" presStyleCnt="4" custLinFactNeighborX="2667" custLinFactNeighborY="-2428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olltreffer mit einfarbiger Füllung"/>
        </a:ext>
      </dgm:extLst>
    </dgm:pt>
    <dgm:pt modelId="{117BF1B0-263D-488C-8E1A-90A0D4B5DA85}" type="pres">
      <dgm:prSet presAssocID="{73B6F786-0DBC-49D5-A95F-AB6D6A2FBEA6}" presName="txNode" presStyleLbl="node1" presStyleIdx="1" presStyleCnt="4">
        <dgm:presLayoutVars>
          <dgm:bulletEnabled val="1"/>
        </dgm:presLayoutVars>
      </dgm:prSet>
      <dgm:spPr/>
    </dgm:pt>
    <dgm:pt modelId="{A3947C40-FF92-4CA3-9BAF-9ED1D89948D6}" type="pres">
      <dgm:prSet presAssocID="{85AC4AF1-4E82-400B-B69D-63195D23EDE2}" presName="sibTrans" presStyleLbl="sibTrans2D1" presStyleIdx="1" presStyleCnt="3"/>
      <dgm:spPr/>
    </dgm:pt>
    <dgm:pt modelId="{E8B5999D-0BFE-4182-AE4E-1F1B7783D0FF}" type="pres">
      <dgm:prSet presAssocID="{85AC4AF1-4E82-400B-B69D-63195D23EDE2}" presName="connTx" presStyleLbl="sibTrans2D1" presStyleIdx="1" presStyleCnt="3"/>
      <dgm:spPr/>
    </dgm:pt>
    <dgm:pt modelId="{3B2AD778-2C81-41F6-BD24-82EAE2241D52}" type="pres">
      <dgm:prSet presAssocID="{1EF8EA57-25C6-40D9-8993-9801D558F93B}" presName="composite" presStyleCnt="0"/>
      <dgm:spPr/>
    </dgm:pt>
    <dgm:pt modelId="{CBCCC2ED-D022-43F2-A744-EA294B82759A}" type="pres">
      <dgm:prSet presAssocID="{1EF8EA57-25C6-40D9-8993-9801D558F93B}" presName="imagSh" presStyleLbl="bgImgPlace1" presStyleIdx="2" presStyleCnt="4" custLinFactNeighborX="4998" custLinFactNeighborY="-2428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book mit einfarbiger Füllung"/>
        </a:ext>
      </dgm:extLst>
    </dgm:pt>
    <dgm:pt modelId="{EA9089F8-0C26-4055-9E40-10B0B858ECBB}" type="pres">
      <dgm:prSet presAssocID="{1EF8EA57-25C6-40D9-8993-9801D558F93B}" presName="txNode" presStyleLbl="node1" presStyleIdx="2" presStyleCnt="4">
        <dgm:presLayoutVars>
          <dgm:bulletEnabled val="1"/>
        </dgm:presLayoutVars>
      </dgm:prSet>
      <dgm:spPr/>
    </dgm:pt>
    <dgm:pt modelId="{46EFD687-3F1B-4BB1-A08F-841BFBA7A9D5}" type="pres">
      <dgm:prSet presAssocID="{F44B4F57-34BB-426E-B8D6-6F51D3A69943}" presName="sibTrans" presStyleLbl="sibTrans2D1" presStyleIdx="2" presStyleCnt="3"/>
      <dgm:spPr/>
    </dgm:pt>
    <dgm:pt modelId="{3B33B66B-6C3E-41FF-ACE5-82AA2D33B6CA}" type="pres">
      <dgm:prSet presAssocID="{F44B4F57-34BB-426E-B8D6-6F51D3A69943}" presName="connTx" presStyleLbl="sibTrans2D1" presStyleIdx="2" presStyleCnt="3"/>
      <dgm:spPr/>
    </dgm:pt>
    <dgm:pt modelId="{76DC5F05-94EF-46BA-B8EB-9760DA8135FB}" type="pres">
      <dgm:prSet presAssocID="{961817E4-6D88-4EC9-82EB-58433B8EA4BD}" presName="composite" presStyleCnt="0"/>
      <dgm:spPr/>
    </dgm:pt>
    <dgm:pt modelId="{A10EDD77-AF94-41B1-84C5-22B297BD9964}" type="pres">
      <dgm:prSet presAssocID="{961817E4-6D88-4EC9-82EB-58433B8EA4BD}" presName="imagSh" presStyleLbl="bgImgPlace1" presStyleIdx="3" presStyleCnt="4" custLinFactNeighborY="-242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Klemmbrett abgehakt mit einfarbiger Füllung"/>
        </a:ext>
      </dgm:extLst>
    </dgm:pt>
    <dgm:pt modelId="{C945506D-AADA-4AFE-AD95-A89879B2B54B}" type="pres">
      <dgm:prSet presAssocID="{961817E4-6D88-4EC9-82EB-58433B8EA4BD}" presName="txNode" presStyleLbl="node1" presStyleIdx="3" presStyleCnt="4">
        <dgm:presLayoutVars>
          <dgm:bulletEnabled val="1"/>
        </dgm:presLayoutVars>
      </dgm:prSet>
      <dgm:spPr/>
    </dgm:pt>
  </dgm:ptLst>
  <dgm:cxnLst>
    <dgm:cxn modelId="{3AD87702-E8FC-485E-9373-4EF1AD200776}" type="presOf" srcId="{B396BE89-20D1-4E67-AF8E-A8CA9001E9A5}" destId="{2D2CD671-4478-4ED0-9F1C-9AAA557913A0}" srcOrd="0" destOrd="0" presId="urn:microsoft.com/office/officeart/2005/8/layout/hProcess10"/>
    <dgm:cxn modelId="{E6193A0D-146A-410A-9633-29D0F037FD9C}" type="presOf" srcId="{4220200C-2A63-4AF1-8E9F-1A107961E909}" destId="{BF38485F-14A1-45A0-AF04-214C426DF15F}" srcOrd="0" destOrd="0" presId="urn:microsoft.com/office/officeart/2005/8/layout/hProcess10"/>
    <dgm:cxn modelId="{0C5D4B24-78F3-43FA-A962-E7B6BFBF1DFF}" type="presOf" srcId="{85AC4AF1-4E82-400B-B69D-63195D23EDE2}" destId="{E8B5999D-0BFE-4182-AE4E-1F1B7783D0FF}" srcOrd="1" destOrd="0" presId="urn:microsoft.com/office/officeart/2005/8/layout/hProcess10"/>
    <dgm:cxn modelId="{6E7DDE29-4A0A-4A54-BBB4-90F7122492A8}" srcId="{B396BE89-20D1-4E67-AF8E-A8CA9001E9A5}" destId="{961817E4-6D88-4EC9-82EB-58433B8EA4BD}" srcOrd="3" destOrd="0" parTransId="{9BE1722C-AF37-4969-8313-408AD7E64470}" sibTransId="{A5C546CD-C372-4E02-A081-A1BEF14A1194}"/>
    <dgm:cxn modelId="{D17D8635-0E68-45F4-B88E-916A15F9EC6F}" type="presOf" srcId="{1EF8EA57-25C6-40D9-8993-9801D558F93B}" destId="{EA9089F8-0C26-4055-9E40-10B0B858ECBB}" srcOrd="0" destOrd="0" presId="urn:microsoft.com/office/officeart/2005/8/layout/hProcess10"/>
    <dgm:cxn modelId="{F923B25D-6CE1-44C1-89C9-0F3CB8FA0102}" type="presOf" srcId="{6318715F-2CA1-4599-82C5-D469A5715D28}" destId="{BE64DE3C-629A-4B02-B92A-DCBA67D1E366}" srcOrd="0" destOrd="0" presId="urn:microsoft.com/office/officeart/2005/8/layout/hProcess10"/>
    <dgm:cxn modelId="{33BC8D66-BF9F-40E7-886A-B3699D2A5E9B}" type="presOf" srcId="{F44B4F57-34BB-426E-B8D6-6F51D3A69943}" destId="{46EFD687-3F1B-4BB1-A08F-841BFBA7A9D5}" srcOrd="0" destOrd="0" presId="urn:microsoft.com/office/officeart/2005/8/layout/hProcess10"/>
    <dgm:cxn modelId="{B20B8947-7858-4499-9733-177BCC5FB386}" srcId="{B396BE89-20D1-4E67-AF8E-A8CA9001E9A5}" destId="{73B6F786-0DBC-49D5-A95F-AB6D6A2FBEA6}" srcOrd="1" destOrd="0" parTransId="{2684748E-B74F-44FC-B35E-D097DA997E1B}" sibTransId="{85AC4AF1-4E82-400B-B69D-63195D23EDE2}"/>
    <dgm:cxn modelId="{1853095A-5A4C-401C-9B14-E7CFCBC7FE1E}" type="presOf" srcId="{961817E4-6D88-4EC9-82EB-58433B8EA4BD}" destId="{C945506D-AADA-4AFE-AD95-A89879B2B54B}" srcOrd="0" destOrd="0" presId="urn:microsoft.com/office/officeart/2005/8/layout/hProcess10"/>
    <dgm:cxn modelId="{8621DF82-A566-404D-9DC9-A7724454A4BE}" srcId="{B396BE89-20D1-4E67-AF8E-A8CA9001E9A5}" destId="{1EF8EA57-25C6-40D9-8993-9801D558F93B}" srcOrd="2" destOrd="0" parTransId="{C828967D-8C6A-4DC5-A1B1-7E0B0FFF201B}" sibTransId="{F44B4F57-34BB-426E-B8D6-6F51D3A69943}"/>
    <dgm:cxn modelId="{B920D59E-DB90-4B9B-ACD9-541C93C18D1A}" type="presOf" srcId="{85AC4AF1-4E82-400B-B69D-63195D23EDE2}" destId="{A3947C40-FF92-4CA3-9BAF-9ED1D89948D6}" srcOrd="0" destOrd="0" presId="urn:microsoft.com/office/officeart/2005/8/layout/hProcess10"/>
    <dgm:cxn modelId="{2B7E48AC-4FEC-4803-BF63-49A3B29C989F}" srcId="{B396BE89-20D1-4E67-AF8E-A8CA9001E9A5}" destId="{6318715F-2CA1-4599-82C5-D469A5715D28}" srcOrd="0" destOrd="0" parTransId="{FBD404E0-285B-41F2-B233-C96632ED63D5}" sibTransId="{4220200C-2A63-4AF1-8E9F-1A107961E909}"/>
    <dgm:cxn modelId="{187513EA-83EE-4390-B1EA-92C6EE98EB3F}" type="presOf" srcId="{F44B4F57-34BB-426E-B8D6-6F51D3A69943}" destId="{3B33B66B-6C3E-41FF-ACE5-82AA2D33B6CA}" srcOrd="1" destOrd="0" presId="urn:microsoft.com/office/officeart/2005/8/layout/hProcess10"/>
    <dgm:cxn modelId="{56892DEE-39EF-4181-B5C8-A7669E1F1957}" type="presOf" srcId="{4220200C-2A63-4AF1-8E9F-1A107961E909}" destId="{3A746206-0836-4F0B-95F6-F9B2DC400F35}" srcOrd="1" destOrd="0" presId="urn:microsoft.com/office/officeart/2005/8/layout/hProcess10"/>
    <dgm:cxn modelId="{F6DB5AF7-5375-4C33-A4C1-4AA7EE27AD24}" type="presOf" srcId="{73B6F786-0DBC-49D5-A95F-AB6D6A2FBEA6}" destId="{117BF1B0-263D-488C-8E1A-90A0D4B5DA85}" srcOrd="0" destOrd="0" presId="urn:microsoft.com/office/officeart/2005/8/layout/hProcess10"/>
    <dgm:cxn modelId="{85A58F10-5CE7-4A34-8D9D-7ACC5025C85E}" type="presParOf" srcId="{2D2CD671-4478-4ED0-9F1C-9AAA557913A0}" destId="{8E13A3BB-11A1-4C3E-A9A7-5E036358002C}" srcOrd="0" destOrd="0" presId="urn:microsoft.com/office/officeart/2005/8/layout/hProcess10"/>
    <dgm:cxn modelId="{BC160A38-354B-4A57-9D8A-4DFF63217316}" type="presParOf" srcId="{8E13A3BB-11A1-4C3E-A9A7-5E036358002C}" destId="{E3B42597-8F98-4119-989E-0B467207AA16}" srcOrd="0" destOrd="0" presId="urn:microsoft.com/office/officeart/2005/8/layout/hProcess10"/>
    <dgm:cxn modelId="{106EE29A-CB98-4AC7-8EE0-5C284F055800}" type="presParOf" srcId="{8E13A3BB-11A1-4C3E-A9A7-5E036358002C}" destId="{BE64DE3C-629A-4B02-B92A-DCBA67D1E366}" srcOrd="1" destOrd="0" presId="urn:microsoft.com/office/officeart/2005/8/layout/hProcess10"/>
    <dgm:cxn modelId="{7F2240F1-0437-464B-A9E6-2A03821D7B37}" type="presParOf" srcId="{2D2CD671-4478-4ED0-9F1C-9AAA557913A0}" destId="{BF38485F-14A1-45A0-AF04-214C426DF15F}" srcOrd="1" destOrd="0" presId="urn:microsoft.com/office/officeart/2005/8/layout/hProcess10"/>
    <dgm:cxn modelId="{8F32BE3A-2BCC-46A5-933F-18CE8B6E7A1C}" type="presParOf" srcId="{BF38485F-14A1-45A0-AF04-214C426DF15F}" destId="{3A746206-0836-4F0B-95F6-F9B2DC400F35}" srcOrd="0" destOrd="0" presId="urn:microsoft.com/office/officeart/2005/8/layout/hProcess10"/>
    <dgm:cxn modelId="{093A8C23-2423-4557-BBB9-4E30991740AD}" type="presParOf" srcId="{2D2CD671-4478-4ED0-9F1C-9AAA557913A0}" destId="{83B10631-F681-45F1-82C8-816C4ACFE961}" srcOrd="2" destOrd="0" presId="urn:microsoft.com/office/officeart/2005/8/layout/hProcess10"/>
    <dgm:cxn modelId="{89DE3950-A1DA-466E-86A1-AABA391997CD}" type="presParOf" srcId="{83B10631-F681-45F1-82C8-816C4ACFE961}" destId="{C444C60C-5555-4D50-AD19-71010C288EFD}" srcOrd="0" destOrd="0" presId="urn:microsoft.com/office/officeart/2005/8/layout/hProcess10"/>
    <dgm:cxn modelId="{353C2CD3-9F10-48D2-89D1-CC0BB8D8FEEE}" type="presParOf" srcId="{83B10631-F681-45F1-82C8-816C4ACFE961}" destId="{117BF1B0-263D-488C-8E1A-90A0D4B5DA85}" srcOrd="1" destOrd="0" presId="urn:microsoft.com/office/officeart/2005/8/layout/hProcess10"/>
    <dgm:cxn modelId="{F17E6F91-E9A8-4AA7-A01F-A73BBAEB2ACA}" type="presParOf" srcId="{2D2CD671-4478-4ED0-9F1C-9AAA557913A0}" destId="{A3947C40-FF92-4CA3-9BAF-9ED1D89948D6}" srcOrd="3" destOrd="0" presId="urn:microsoft.com/office/officeart/2005/8/layout/hProcess10"/>
    <dgm:cxn modelId="{26B5D1D2-5284-4366-8FB7-A53421D75380}" type="presParOf" srcId="{A3947C40-FF92-4CA3-9BAF-9ED1D89948D6}" destId="{E8B5999D-0BFE-4182-AE4E-1F1B7783D0FF}" srcOrd="0" destOrd="0" presId="urn:microsoft.com/office/officeart/2005/8/layout/hProcess10"/>
    <dgm:cxn modelId="{DDB272C0-2803-449C-B3E0-A71FA98ED36A}" type="presParOf" srcId="{2D2CD671-4478-4ED0-9F1C-9AAA557913A0}" destId="{3B2AD778-2C81-41F6-BD24-82EAE2241D52}" srcOrd="4" destOrd="0" presId="urn:microsoft.com/office/officeart/2005/8/layout/hProcess10"/>
    <dgm:cxn modelId="{C120B589-3D61-4609-8899-F537F1433C32}" type="presParOf" srcId="{3B2AD778-2C81-41F6-BD24-82EAE2241D52}" destId="{CBCCC2ED-D022-43F2-A744-EA294B82759A}" srcOrd="0" destOrd="0" presId="urn:microsoft.com/office/officeart/2005/8/layout/hProcess10"/>
    <dgm:cxn modelId="{BDB61673-52AE-4692-82B1-ACE4B80C6AAB}" type="presParOf" srcId="{3B2AD778-2C81-41F6-BD24-82EAE2241D52}" destId="{EA9089F8-0C26-4055-9E40-10B0B858ECBB}" srcOrd="1" destOrd="0" presId="urn:microsoft.com/office/officeart/2005/8/layout/hProcess10"/>
    <dgm:cxn modelId="{9EA3474F-9493-4405-922E-7B59F9057282}" type="presParOf" srcId="{2D2CD671-4478-4ED0-9F1C-9AAA557913A0}" destId="{46EFD687-3F1B-4BB1-A08F-841BFBA7A9D5}" srcOrd="5" destOrd="0" presId="urn:microsoft.com/office/officeart/2005/8/layout/hProcess10"/>
    <dgm:cxn modelId="{ED0115B9-EE1A-4776-9853-87E3E771A714}" type="presParOf" srcId="{46EFD687-3F1B-4BB1-A08F-841BFBA7A9D5}" destId="{3B33B66B-6C3E-41FF-ACE5-82AA2D33B6CA}" srcOrd="0" destOrd="0" presId="urn:microsoft.com/office/officeart/2005/8/layout/hProcess10"/>
    <dgm:cxn modelId="{178B3FBE-43F9-42C6-90AA-B6FAB5D2A298}" type="presParOf" srcId="{2D2CD671-4478-4ED0-9F1C-9AAA557913A0}" destId="{76DC5F05-94EF-46BA-B8EB-9760DA8135FB}" srcOrd="6" destOrd="0" presId="urn:microsoft.com/office/officeart/2005/8/layout/hProcess10"/>
    <dgm:cxn modelId="{D077879D-85D1-420E-982C-56BF4EB6F650}" type="presParOf" srcId="{76DC5F05-94EF-46BA-B8EB-9760DA8135FB}" destId="{A10EDD77-AF94-41B1-84C5-22B297BD9964}" srcOrd="0" destOrd="0" presId="urn:microsoft.com/office/officeart/2005/8/layout/hProcess10"/>
    <dgm:cxn modelId="{D081FC46-F455-4911-AA2D-1C5245CA2348}" type="presParOf" srcId="{76DC5F05-94EF-46BA-B8EB-9760DA8135FB}" destId="{C945506D-AADA-4AFE-AD95-A89879B2B54B}"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DA26AF-6D04-4513-8E78-645D618DEED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59593240-BFD0-4855-931C-827172A02F1A}">
      <dgm:prSet phldrT="[Text]"/>
      <dgm:spPr/>
      <dgm:t>
        <a:bodyPr/>
        <a:lstStyle/>
        <a:p>
          <a:r>
            <a:rPr lang="de-DE" dirty="0"/>
            <a:t>Ausgabenüberschreitung</a:t>
          </a:r>
        </a:p>
      </dgm:t>
    </dgm:pt>
    <dgm:pt modelId="{4A1A3F72-6F7D-4733-B3FB-391C08529480}" type="parTrans" cxnId="{9F0F1380-60E7-44EE-BFDD-EA5E6DCBE5FB}">
      <dgm:prSet/>
      <dgm:spPr/>
      <dgm:t>
        <a:bodyPr/>
        <a:lstStyle/>
        <a:p>
          <a:endParaRPr lang="de-DE"/>
        </a:p>
      </dgm:t>
    </dgm:pt>
    <dgm:pt modelId="{A4F4DDA3-6DAA-4052-930E-7F4F4CB719FD}" type="sibTrans" cxnId="{9F0F1380-60E7-44EE-BFDD-EA5E6DCBE5FB}">
      <dgm:prSet/>
      <dgm:spPr/>
      <dgm:t>
        <a:bodyPr/>
        <a:lstStyle/>
        <a:p>
          <a:endParaRPr lang="de-DE"/>
        </a:p>
      </dgm:t>
    </dgm:pt>
    <dgm:pt modelId="{03EB7FDF-9822-4BF0-8DE8-0E72F40A5221}">
      <dgm:prSet phldrT="[Text]"/>
      <dgm:spPr/>
      <dgm:t>
        <a:bodyPr/>
        <a:lstStyle/>
        <a:p>
          <a:r>
            <a:rPr lang="de-DE" dirty="0"/>
            <a:t>Mehr Geld auszugeben als man verdient, kann schnell zu finanziellen Schwierigkeiten führen.</a:t>
          </a:r>
        </a:p>
      </dgm:t>
    </dgm:pt>
    <dgm:pt modelId="{17E4BCAA-BA23-4FF6-8A18-763C2172039F}" type="parTrans" cxnId="{9FE422A3-1E03-476B-8A50-3E3F5773BEA1}">
      <dgm:prSet/>
      <dgm:spPr/>
      <dgm:t>
        <a:bodyPr/>
        <a:lstStyle/>
        <a:p>
          <a:endParaRPr lang="de-DE"/>
        </a:p>
      </dgm:t>
    </dgm:pt>
    <dgm:pt modelId="{BD062C2B-529D-46FA-94C2-EAF266C864F7}" type="sibTrans" cxnId="{9FE422A3-1E03-476B-8A50-3E3F5773BEA1}">
      <dgm:prSet/>
      <dgm:spPr/>
      <dgm:t>
        <a:bodyPr/>
        <a:lstStyle/>
        <a:p>
          <a:endParaRPr lang="de-DE"/>
        </a:p>
      </dgm:t>
    </dgm:pt>
    <dgm:pt modelId="{CEAFC4FC-C82B-4ED0-8DED-DC29537D0381}">
      <dgm:prSet phldrT="[Text]"/>
      <dgm:spPr/>
      <dgm:t>
        <a:bodyPr/>
        <a:lstStyle/>
        <a:p>
          <a:r>
            <a:rPr lang="de-DE" dirty="0"/>
            <a:t>Sich nicht an das Budget halten</a:t>
          </a:r>
        </a:p>
      </dgm:t>
    </dgm:pt>
    <dgm:pt modelId="{868627E9-AC05-4D87-98EF-53647C288BD3}" type="parTrans" cxnId="{5373F320-EF02-46EE-95EB-DCC0D59EAC82}">
      <dgm:prSet/>
      <dgm:spPr/>
      <dgm:t>
        <a:bodyPr/>
        <a:lstStyle/>
        <a:p>
          <a:endParaRPr lang="de-DE"/>
        </a:p>
      </dgm:t>
    </dgm:pt>
    <dgm:pt modelId="{0740EA26-C1F7-4D45-8166-E55972FF4861}" type="sibTrans" cxnId="{5373F320-EF02-46EE-95EB-DCC0D59EAC82}">
      <dgm:prSet/>
      <dgm:spPr/>
      <dgm:t>
        <a:bodyPr/>
        <a:lstStyle/>
        <a:p>
          <a:endParaRPr lang="de-DE"/>
        </a:p>
      </dgm:t>
    </dgm:pt>
    <dgm:pt modelId="{A3942203-1DC8-4233-B288-AE3A8115B523}">
      <dgm:prSet phldrT="[Text]"/>
      <dgm:spPr/>
      <dgm:t>
        <a:bodyPr/>
        <a:lstStyle/>
        <a:p>
          <a:r>
            <a:rPr lang="de-DE" dirty="0"/>
            <a:t>Wenn Sie Ihr Budget nicht einhalten, können unerwartete Ausgaben auf Sie zukommen.</a:t>
          </a:r>
        </a:p>
      </dgm:t>
    </dgm:pt>
    <dgm:pt modelId="{E6B83FCD-7000-4CC7-9A22-1A848154D175}" type="parTrans" cxnId="{15EE3B4B-CAC2-4C95-85D6-F22A85237E8D}">
      <dgm:prSet/>
      <dgm:spPr/>
      <dgm:t>
        <a:bodyPr/>
        <a:lstStyle/>
        <a:p>
          <a:endParaRPr lang="de-DE"/>
        </a:p>
      </dgm:t>
    </dgm:pt>
    <dgm:pt modelId="{87413455-8D34-4257-AEBE-B5B527CB63F9}" type="sibTrans" cxnId="{15EE3B4B-CAC2-4C95-85D6-F22A85237E8D}">
      <dgm:prSet/>
      <dgm:spPr/>
      <dgm:t>
        <a:bodyPr/>
        <a:lstStyle/>
        <a:p>
          <a:endParaRPr lang="de-DE"/>
        </a:p>
      </dgm:t>
    </dgm:pt>
    <dgm:pt modelId="{9701525E-AFF5-4977-AE82-506C232B024A}">
      <dgm:prSet phldrT="[Text]"/>
      <dgm:spPr/>
      <dgm:t>
        <a:bodyPr/>
        <a:lstStyle/>
        <a:p>
          <a:r>
            <a:rPr lang="de-DE" dirty="0"/>
            <a:t>Mangel an Ersparnissen</a:t>
          </a:r>
        </a:p>
      </dgm:t>
    </dgm:pt>
    <dgm:pt modelId="{FC56D01D-5D28-4480-9075-78EBD1EF8C2E}" type="parTrans" cxnId="{F8B9356D-4004-4C1F-9DEB-0B7F4114D881}">
      <dgm:prSet/>
      <dgm:spPr/>
      <dgm:t>
        <a:bodyPr/>
        <a:lstStyle/>
        <a:p>
          <a:endParaRPr lang="de-DE"/>
        </a:p>
      </dgm:t>
    </dgm:pt>
    <dgm:pt modelId="{1D84AEE8-F26A-430D-8A90-7B1936551648}" type="sibTrans" cxnId="{F8B9356D-4004-4C1F-9DEB-0B7F4114D881}">
      <dgm:prSet/>
      <dgm:spPr/>
      <dgm:t>
        <a:bodyPr/>
        <a:lstStyle/>
        <a:p>
          <a:endParaRPr lang="de-DE"/>
        </a:p>
      </dgm:t>
    </dgm:pt>
    <dgm:pt modelId="{35841D10-708C-4778-89BD-6EE520B37792}">
      <dgm:prSet phldrT="[Text]"/>
      <dgm:spPr/>
      <dgm:t>
        <a:bodyPr/>
        <a:lstStyle/>
        <a:p>
          <a:r>
            <a:rPr lang="de-DE" dirty="0"/>
            <a:t>Wenn Sie nicht für Notfälle oder zukünftige Bedürfnisse sparen, kann dies dazu führen, dass Sie unvorbereitet sind.</a:t>
          </a:r>
        </a:p>
      </dgm:t>
    </dgm:pt>
    <dgm:pt modelId="{62E4EB8D-3D60-4510-972C-0F4A32D50076}" type="parTrans" cxnId="{ACE7E7B2-6F98-4BD1-9D10-0E69228E221E}">
      <dgm:prSet/>
      <dgm:spPr/>
      <dgm:t>
        <a:bodyPr/>
        <a:lstStyle/>
        <a:p>
          <a:endParaRPr lang="de-DE"/>
        </a:p>
      </dgm:t>
    </dgm:pt>
    <dgm:pt modelId="{0C1E951E-8A4E-495D-9975-56E2AE87CB34}" type="sibTrans" cxnId="{ACE7E7B2-6F98-4BD1-9D10-0E69228E221E}">
      <dgm:prSet/>
      <dgm:spPr/>
      <dgm:t>
        <a:bodyPr/>
        <a:lstStyle/>
        <a:p>
          <a:endParaRPr lang="de-DE"/>
        </a:p>
      </dgm:t>
    </dgm:pt>
    <dgm:pt modelId="{3C753D20-CF21-4FF0-9515-6A367ED859FB}">
      <dgm:prSet/>
      <dgm:spPr/>
      <dgm:t>
        <a:bodyPr/>
        <a:lstStyle/>
        <a:p>
          <a:r>
            <a:rPr lang="de-DE" dirty="0"/>
            <a:t>Schlechte Dokumentation</a:t>
          </a:r>
        </a:p>
      </dgm:t>
    </dgm:pt>
    <dgm:pt modelId="{988E9B40-3CD7-430A-9157-DE75CB27FE7C}" type="parTrans" cxnId="{BEC1DD68-E5A2-433A-AF0E-20BE1EA2EAC4}">
      <dgm:prSet/>
      <dgm:spPr/>
      <dgm:t>
        <a:bodyPr/>
        <a:lstStyle/>
        <a:p>
          <a:endParaRPr lang="de-DE"/>
        </a:p>
      </dgm:t>
    </dgm:pt>
    <dgm:pt modelId="{9E0C77E1-2D9E-41B1-BBD1-69529E582EAC}" type="sibTrans" cxnId="{BEC1DD68-E5A2-433A-AF0E-20BE1EA2EAC4}">
      <dgm:prSet/>
      <dgm:spPr/>
      <dgm:t>
        <a:bodyPr/>
        <a:lstStyle/>
        <a:p>
          <a:endParaRPr lang="de-DE"/>
        </a:p>
      </dgm:t>
    </dgm:pt>
    <dgm:pt modelId="{951A1268-1071-497F-9904-C9B5F72DDF26}">
      <dgm:prSet/>
      <dgm:spPr/>
      <dgm:t>
        <a:bodyPr/>
        <a:lstStyle/>
        <a:p>
          <a:r>
            <a:rPr lang="de-DE" dirty="0"/>
            <a:t>Wenn Sie Ihre Einnahmen und Ausgaben nicht nachverfolgen, kann dies zu Verwirrung und Fehlern führen.</a:t>
          </a:r>
        </a:p>
      </dgm:t>
    </dgm:pt>
    <dgm:pt modelId="{82C49B41-D58A-4742-8AE8-DDCC38319D2D}" type="parTrans" cxnId="{D0CF8AF6-D991-42D0-B358-9BD31BB6F75F}">
      <dgm:prSet/>
      <dgm:spPr/>
      <dgm:t>
        <a:bodyPr/>
        <a:lstStyle/>
        <a:p>
          <a:endParaRPr lang="de-DE"/>
        </a:p>
      </dgm:t>
    </dgm:pt>
    <dgm:pt modelId="{AB4AA1F6-E906-4A2A-A9C9-77B2B4C049A3}" type="sibTrans" cxnId="{D0CF8AF6-D991-42D0-B358-9BD31BB6F75F}">
      <dgm:prSet/>
      <dgm:spPr/>
      <dgm:t>
        <a:bodyPr/>
        <a:lstStyle/>
        <a:p>
          <a:endParaRPr lang="de-DE"/>
        </a:p>
      </dgm:t>
    </dgm:pt>
    <dgm:pt modelId="{07C12AA5-FD94-4635-9F13-2BF8D547E242}" type="pres">
      <dgm:prSet presAssocID="{F4DA26AF-6D04-4513-8E78-645D618DEED3}" presName="linear" presStyleCnt="0">
        <dgm:presLayoutVars>
          <dgm:dir/>
          <dgm:resizeHandles val="exact"/>
        </dgm:presLayoutVars>
      </dgm:prSet>
      <dgm:spPr/>
    </dgm:pt>
    <dgm:pt modelId="{ACCCBFDF-52D3-4987-B31B-B83C5AC7C30D}" type="pres">
      <dgm:prSet presAssocID="{59593240-BFD0-4855-931C-827172A02F1A}" presName="comp" presStyleCnt="0"/>
      <dgm:spPr/>
    </dgm:pt>
    <dgm:pt modelId="{534FAE04-D9A7-4D87-A73A-227BCB5F6E31}" type="pres">
      <dgm:prSet presAssocID="{59593240-BFD0-4855-931C-827172A02F1A}" presName="box" presStyleLbl="node1" presStyleIdx="0" presStyleCnt="4"/>
      <dgm:spPr/>
    </dgm:pt>
    <dgm:pt modelId="{CD82EEA8-A00E-47B0-9F46-C948C4E8F281}" type="pres">
      <dgm:prSet presAssocID="{59593240-BFD0-4855-931C-827172A02F1A}" presName="img" presStyleLbl="fgImgPlac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3273" t="-12500" r="12387" b="-7930"/>
          </a:stretch>
        </a:blipFill>
      </dgm:spPr>
      <dgm:extLst>
        <a:ext uri="{E40237B7-FDA0-4F09-8148-C483321AD2D9}">
          <dgm14:cNvPr xmlns:dgm14="http://schemas.microsoft.com/office/drawing/2010/diagram" id="0" name="" descr="Geld Silhouette"/>
        </a:ext>
      </dgm:extLst>
    </dgm:pt>
    <dgm:pt modelId="{2FC0CBC5-08A6-444A-81F2-2CE1C2C76881}" type="pres">
      <dgm:prSet presAssocID="{59593240-BFD0-4855-931C-827172A02F1A}" presName="text" presStyleLbl="node1" presStyleIdx="0" presStyleCnt="4">
        <dgm:presLayoutVars>
          <dgm:bulletEnabled val="1"/>
        </dgm:presLayoutVars>
      </dgm:prSet>
      <dgm:spPr/>
    </dgm:pt>
    <dgm:pt modelId="{2EDC17E2-5093-4F0E-824A-C3BDFA1FC115}" type="pres">
      <dgm:prSet presAssocID="{A4F4DDA3-6DAA-4052-930E-7F4F4CB719FD}" presName="spacer" presStyleCnt="0"/>
      <dgm:spPr/>
    </dgm:pt>
    <dgm:pt modelId="{E8BFA51A-F81F-4894-A890-8B942FBB1AAC}" type="pres">
      <dgm:prSet presAssocID="{CEAFC4FC-C82B-4ED0-8DED-DC29537D0381}" presName="comp" presStyleCnt="0"/>
      <dgm:spPr/>
    </dgm:pt>
    <dgm:pt modelId="{03FA8524-89D7-4F8E-AF62-9D719B38618D}" type="pres">
      <dgm:prSet presAssocID="{CEAFC4FC-C82B-4ED0-8DED-DC29537D0381}" presName="box" presStyleLbl="node1" presStyleIdx="1" presStyleCnt="4"/>
      <dgm:spPr/>
    </dgm:pt>
    <dgm:pt modelId="{B700B18E-7840-413C-B532-24BA1CF16527}" type="pres">
      <dgm:prSet presAssocID="{CEAFC4FC-C82B-4ED0-8DED-DC29537D0381}" presName="img"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237" t="1528" r="19925" b="-4945"/>
          </a:stretch>
        </a:blipFill>
      </dgm:spPr>
      <dgm:extLst>
        <a:ext uri="{E40237B7-FDA0-4F09-8148-C483321AD2D9}">
          <dgm14:cNvPr xmlns:dgm14="http://schemas.microsoft.com/office/drawing/2010/diagram" id="0" name="" descr="Angebot und Nachfrage mit einfarbiger Füllung"/>
        </a:ext>
      </dgm:extLst>
    </dgm:pt>
    <dgm:pt modelId="{66450284-2593-4B34-AB3D-B190AF3FE26B}" type="pres">
      <dgm:prSet presAssocID="{CEAFC4FC-C82B-4ED0-8DED-DC29537D0381}" presName="text" presStyleLbl="node1" presStyleIdx="1" presStyleCnt="4">
        <dgm:presLayoutVars>
          <dgm:bulletEnabled val="1"/>
        </dgm:presLayoutVars>
      </dgm:prSet>
      <dgm:spPr/>
    </dgm:pt>
    <dgm:pt modelId="{ACFC63BE-86CB-4BDE-8407-7B0DF6A74A1A}" type="pres">
      <dgm:prSet presAssocID="{0740EA26-C1F7-4D45-8166-E55972FF4861}" presName="spacer" presStyleCnt="0"/>
      <dgm:spPr/>
    </dgm:pt>
    <dgm:pt modelId="{02BB0122-3480-4128-9E84-73702D7B7CDD}" type="pres">
      <dgm:prSet presAssocID="{9701525E-AFF5-4977-AE82-506C232B024A}" presName="comp" presStyleCnt="0"/>
      <dgm:spPr/>
    </dgm:pt>
    <dgm:pt modelId="{724F03AE-417D-4501-8584-67B806C49C62}" type="pres">
      <dgm:prSet presAssocID="{9701525E-AFF5-4977-AE82-506C232B024A}" presName="box" presStyleLbl="node1" presStyleIdx="2" presStyleCnt="4"/>
      <dgm:spPr/>
    </dgm:pt>
    <dgm:pt modelId="{C24BF769-AB94-4FF8-B4BA-760E63A486BD}" type="pres">
      <dgm:prSet presAssocID="{9701525E-AFF5-4977-AE82-506C232B024A}" presName="img" presStyleLbl="fgImgPlac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178" t="-8035" r="14126" b="-11351"/>
          </a:stretch>
        </a:blipFill>
      </dgm:spPr>
      <dgm:extLst>
        <a:ext uri="{E40237B7-FDA0-4F09-8148-C483321AD2D9}">
          <dgm14:cNvPr xmlns:dgm14="http://schemas.microsoft.com/office/drawing/2010/diagram" id="0" name="" descr="Sparschwein Silhouette"/>
        </a:ext>
      </dgm:extLst>
    </dgm:pt>
    <dgm:pt modelId="{B3AE379F-AC8E-42E9-AB60-9B6C10CE18C0}" type="pres">
      <dgm:prSet presAssocID="{9701525E-AFF5-4977-AE82-506C232B024A}" presName="text" presStyleLbl="node1" presStyleIdx="2" presStyleCnt="4">
        <dgm:presLayoutVars>
          <dgm:bulletEnabled val="1"/>
        </dgm:presLayoutVars>
      </dgm:prSet>
      <dgm:spPr/>
    </dgm:pt>
    <dgm:pt modelId="{276EA72D-3D3F-444D-B068-DBAD9882CEDF}" type="pres">
      <dgm:prSet presAssocID="{1D84AEE8-F26A-430D-8A90-7B1936551648}" presName="spacer" presStyleCnt="0"/>
      <dgm:spPr/>
    </dgm:pt>
    <dgm:pt modelId="{A6DEE4EF-F97E-40C0-99E5-8A65EB6A4717}" type="pres">
      <dgm:prSet presAssocID="{3C753D20-CF21-4FF0-9515-6A367ED859FB}" presName="comp" presStyleCnt="0"/>
      <dgm:spPr/>
    </dgm:pt>
    <dgm:pt modelId="{A9F93098-DAC3-4343-858E-8850963FFFE0}" type="pres">
      <dgm:prSet presAssocID="{3C753D20-CF21-4FF0-9515-6A367ED859FB}" presName="box" presStyleLbl="node1" presStyleIdx="3" presStyleCnt="4"/>
      <dgm:spPr/>
    </dgm:pt>
    <dgm:pt modelId="{0BD3A7A4-E5FC-4161-8542-FFFD88AFC8F4}" type="pres">
      <dgm:prSet presAssocID="{3C753D20-CF21-4FF0-9515-6A367ED859FB}" presName="img"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555" t="-1294" r="21085" b="3511"/>
          </a:stretch>
        </a:blipFill>
      </dgm:spPr>
      <dgm:extLst>
        <a:ext uri="{E40237B7-FDA0-4F09-8148-C483321AD2D9}">
          <dgm14:cNvPr xmlns:dgm14="http://schemas.microsoft.com/office/drawing/2010/diagram" id="0" name="" descr="Klemmbrett abgehakt Silhouette"/>
        </a:ext>
      </dgm:extLst>
    </dgm:pt>
    <dgm:pt modelId="{17CD6C02-0BE9-49F1-BEC2-00A06305E5BC}" type="pres">
      <dgm:prSet presAssocID="{3C753D20-CF21-4FF0-9515-6A367ED859FB}" presName="text" presStyleLbl="node1" presStyleIdx="3" presStyleCnt="4">
        <dgm:presLayoutVars>
          <dgm:bulletEnabled val="1"/>
        </dgm:presLayoutVars>
      </dgm:prSet>
      <dgm:spPr/>
    </dgm:pt>
  </dgm:ptLst>
  <dgm:cxnLst>
    <dgm:cxn modelId="{89ADB307-2DC6-47A6-9536-C1F3BA56FC44}" type="presOf" srcId="{951A1268-1071-497F-9904-C9B5F72DDF26}" destId="{17CD6C02-0BE9-49F1-BEC2-00A06305E5BC}" srcOrd="1" destOrd="1" presId="urn:microsoft.com/office/officeart/2005/8/layout/vList4"/>
    <dgm:cxn modelId="{5373F320-EF02-46EE-95EB-DCC0D59EAC82}" srcId="{F4DA26AF-6D04-4513-8E78-645D618DEED3}" destId="{CEAFC4FC-C82B-4ED0-8DED-DC29537D0381}" srcOrd="1" destOrd="0" parTransId="{868627E9-AC05-4D87-98EF-53647C288BD3}" sibTransId="{0740EA26-C1F7-4D45-8166-E55972FF4861}"/>
    <dgm:cxn modelId="{7D39312F-6EC6-446A-9469-50363297D88C}" type="presOf" srcId="{A3942203-1DC8-4233-B288-AE3A8115B523}" destId="{66450284-2593-4B34-AB3D-B190AF3FE26B}" srcOrd="1" destOrd="1" presId="urn:microsoft.com/office/officeart/2005/8/layout/vList4"/>
    <dgm:cxn modelId="{BEC1DD68-E5A2-433A-AF0E-20BE1EA2EAC4}" srcId="{F4DA26AF-6D04-4513-8E78-645D618DEED3}" destId="{3C753D20-CF21-4FF0-9515-6A367ED859FB}" srcOrd="3" destOrd="0" parTransId="{988E9B40-3CD7-430A-9157-DE75CB27FE7C}" sibTransId="{9E0C77E1-2D9E-41B1-BBD1-69529E582EAC}"/>
    <dgm:cxn modelId="{15EE3B4B-CAC2-4C95-85D6-F22A85237E8D}" srcId="{CEAFC4FC-C82B-4ED0-8DED-DC29537D0381}" destId="{A3942203-1DC8-4233-B288-AE3A8115B523}" srcOrd="0" destOrd="0" parTransId="{E6B83FCD-7000-4CC7-9A22-1A848154D175}" sibTransId="{87413455-8D34-4257-AEBE-B5B527CB63F9}"/>
    <dgm:cxn modelId="{F8B9356D-4004-4C1F-9DEB-0B7F4114D881}" srcId="{F4DA26AF-6D04-4513-8E78-645D618DEED3}" destId="{9701525E-AFF5-4977-AE82-506C232B024A}" srcOrd="2" destOrd="0" parTransId="{FC56D01D-5D28-4480-9075-78EBD1EF8C2E}" sibTransId="{1D84AEE8-F26A-430D-8A90-7B1936551648}"/>
    <dgm:cxn modelId="{606E2C6E-AB59-4BF0-823A-A7A446C521DC}" type="presOf" srcId="{CEAFC4FC-C82B-4ED0-8DED-DC29537D0381}" destId="{03FA8524-89D7-4F8E-AF62-9D719B38618D}" srcOrd="0" destOrd="0" presId="urn:microsoft.com/office/officeart/2005/8/layout/vList4"/>
    <dgm:cxn modelId="{A2F75F71-F789-43E4-9E40-7EFB9E919034}" type="presOf" srcId="{35841D10-708C-4778-89BD-6EE520B37792}" destId="{724F03AE-417D-4501-8584-67B806C49C62}" srcOrd="0" destOrd="1" presId="urn:microsoft.com/office/officeart/2005/8/layout/vList4"/>
    <dgm:cxn modelId="{9F0F1380-60E7-44EE-BFDD-EA5E6DCBE5FB}" srcId="{F4DA26AF-6D04-4513-8E78-645D618DEED3}" destId="{59593240-BFD0-4855-931C-827172A02F1A}" srcOrd="0" destOrd="0" parTransId="{4A1A3F72-6F7D-4733-B3FB-391C08529480}" sibTransId="{A4F4DDA3-6DAA-4052-930E-7F4F4CB719FD}"/>
    <dgm:cxn modelId="{CDF3F285-E7B2-4DF8-95F2-DB8BECE9E967}" type="presOf" srcId="{59593240-BFD0-4855-931C-827172A02F1A}" destId="{2FC0CBC5-08A6-444A-81F2-2CE1C2C76881}" srcOrd="1" destOrd="0" presId="urn:microsoft.com/office/officeart/2005/8/layout/vList4"/>
    <dgm:cxn modelId="{3C3EAA8D-DAF1-4C5C-BDB6-192F38DD1072}" type="presOf" srcId="{03EB7FDF-9822-4BF0-8DE8-0E72F40A5221}" destId="{2FC0CBC5-08A6-444A-81F2-2CE1C2C76881}" srcOrd="1" destOrd="1" presId="urn:microsoft.com/office/officeart/2005/8/layout/vList4"/>
    <dgm:cxn modelId="{6325A3A2-1602-4611-A12F-2833705DA716}" type="presOf" srcId="{9701525E-AFF5-4977-AE82-506C232B024A}" destId="{B3AE379F-AC8E-42E9-AB60-9B6C10CE18C0}" srcOrd="1" destOrd="0" presId="urn:microsoft.com/office/officeart/2005/8/layout/vList4"/>
    <dgm:cxn modelId="{9FE422A3-1E03-476B-8A50-3E3F5773BEA1}" srcId="{59593240-BFD0-4855-931C-827172A02F1A}" destId="{03EB7FDF-9822-4BF0-8DE8-0E72F40A5221}" srcOrd="0" destOrd="0" parTransId="{17E4BCAA-BA23-4FF6-8A18-763C2172039F}" sibTransId="{BD062C2B-529D-46FA-94C2-EAF266C864F7}"/>
    <dgm:cxn modelId="{D74112AE-258D-47C9-AFC8-44DE36C68BC0}" type="presOf" srcId="{35841D10-708C-4778-89BD-6EE520B37792}" destId="{B3AE379F-AC8E-42E9-AB60-9B6C10CE18C0}" srcOrd="1" destOrd="1" presId="urn:microsoft.com/office/officeart/2005/8/layout/vList4"/>
    <dgm:cxn modelId="{99F38DB1-87BE-4D65-A6CE-75DBAE6FF59C}" type="presOf" srcId="{3C753D20-CF21-4FF0-9515-6A367ED859FB}" destId="{17CD6C02-0BE9-49F1-BEC2-00A06305E5BC}" srcOrd="1" destOrd="0" presId="urn:microsoft.com/office/officeart/2005/8/layout/vList4"/>
    <dgm:cxn modelId="{82E5F3B1-036A-4546-90B0-2412D80A5ECA}" type="presOf" srcId="{F4DA26AF-6D04-4513-8E78-645D618DEED3}" destId="{07C12AA5-FD94-4635-9F13-2BF8D547E242}" srcOrd="0" destOrd="0" presId="urn:microsoft.com/office/officeart/2005/8/layout/vList4"/>
    <dgm:cxn modelId="{ACE7E7B2-6F98-4BD1-9D10-0E69228E221E}" srcId="{9701525E-AFF5-4977-AE82-506C232B024A}" destId="{35841D10-708C-4778-89BD-6EE520B37792}" srcOrd="0" destOrd="0" parTransId="{62E4EB8D-3D60-4510-972C-0F4A32D50076}" sibTransId="{0C1E951E-8A4E-495D-9975-56E2AE87CB34}"/>
    <dgm:cxn modelId="{C4F8E2C7-491A-48B7-B4F4-8D2D19F8472C}" type="presOf" srcId="{9701525E-AFF5-4977-AE82-506C232B024A}" destId="{724F03AE-417D-4501-8584-67B806C49C62}" srcOrd="0" destOrd="0" presId="urn:microsoft.com/office/officeart/2005/8/layout/vList4"/>
    <dgm:cxn modelId="{6113B8CD-94E1-428A-ADC1-6B060230A16F}" type="presOf" srcId="{3C753D20-CF21-4FF0-9515-6A367ED859FB}" destId="{A9F93098-DAC3-4343-858E-8850963FFFE0}" srcOrd="0" destOrd="0" presId="urn:microsoft.com/office/officeart/2005/8/layout/vList4"/>
    <dgm:cxn modelId="{6D2A8CD4-E62E-4F24-B9F7-07F519A23FE1}" type="presOf" srcId="{59593240-BFD0-4855-931C-827172A02F1A}" destId="{534FAE04-D9A7-4D87-A73A-227BCB5F6E31}" srcOrd="0" destOrd="0" presId="urn:microsoft.com/office/officeart/2005/8/layout/vList4"/>
    <dgm:cxn modelId="{DA5CEDD7-5F4C-4B75-9E41-2FBCB2265E2D}" type="presOf" srcId="{CEAFC4FC-C82B-4ED0-8DED-DC29537D0381}" destId="{66450284-2593-4B34-AB3D-B190AF3FE26B}" srcOrd="1" destOrd="0" presId="urn:microsoft.com/office/officeart/2005/8/layout/vList4"/>
    <dgm:cxn modelId="{A7CA8EE4-71D3-4C63-8EFC-75C2D88FC16F}" type="presOf" srcId="{951A1268-1071-497F-9904-C9B5F72DDF26}" destId="{A9F93098-DAC3-4343-858E-8850963FFFE0}" srcOrd="0" destOrd="1" presId="urn:microsoft.com/office/officeart/2005/8/layout/vList4"/>
    <dgm:cxn modelId="{555708EC-CA26-40E7-9EF6-DAB3D8295305}" type="presOf" srcId="{A3942203-1DC8-4233-B288-AE3A8115B523}" destId="{03FA8524-89D7-4F8E-AF62-9D719B38618D}" srcOrd="0" destOrd="1" presId="urn:microsoft.com/office/officeart/2005/8/layout/vList4"/>
    <dgm:cxn modelId="{D0CF8AF6-D991-42D0-B358-9BD31BB6F75F}" srcId="{3C753D20-CF21-4FF0-9515-6A367ED859FB}" destId="{951A1268-1071-497F-9904-C9B5F72DDF26}" srcOrd="0" destOrd="0" parTransId="{82C49B41-D58A-4742-8AE8-DDCC38319D2D}" sibTransId="{AB4AA1F6-E906-4A2A-A9C9-77B2B4C049A3}"/>
    <dgm:cxn modelId="{5DBF4AFE-BEB5-469C-866D-E2D0434E8725}" type="presOf" srcId="{03EB7FDF-9822-4BF0-8DE8-0E72F40A5221}" destId="{534FAE04-D9A7-4D87-A73A-227BCB5F6E31}" srcOrd="0" destOrd="1" presId="urn:microsoft.com/office/officeart/2005/8/layout/vList4"/>
    <dgm:cxn modelId="{9FC65869-45FE-4E2C-8A9A-FED4447727FD}" type="presParOf" srcId="{07C12AA5-FD94-4635-9F13-2BF8D547E242}" destId="{ACCCBFDF-52D3-4987-B31B-B83C5AC7C30D}" srcOrd="0" destOrd="0" presId="urn:microsoft.com/office/officeart/2005/8/layout/vList4"/>
    <dgm:cxn modelId="{3E9CC611-6E04-47C8-B6E8-FEF66A5C2A76}" type="presParOf" srcId="{ACCCBFDF-52D3-4987-B31B-B83C5AC7C30D}" destId="{534FAE04-D9A7-4D87-A73A-227BCB5F6E31}" srcOrd="0" destOrd="0" presId="urn:microsoft.com/office/officeart/2005/8/layout/vList4"/>
    <dgm:cxn modelId="{4997330F-D69B-4615-A2A4-569C7ACC9121}" type="presParOf" srcId="{ACCCBFDF-52D3-4987-B31B-B83C5AC7C30D}" destId="{CD82EEA8-A00E-47B0-9F46-C948C4E8F281}" srcOrd="1" destOrd="0" presId="urn:microsoft.com/office/officeart/2005/8/layout/vList4"/>
    <dgm:cxn modelId="{438A7657-B872-41C0-A098-0C701AF7C71C}" type="presParOf" srcId="{ACCCBFDF-52D3-4987-B31B-B83C5AC7C30D}" destId="{2FC0CBC5-08A6-444A-81F2-2CE1C2C76881}" srcOrd="2" destOrd="0" presId="urn:microsoft.com/office/officeart/2005/8/layout/vList4"/>
    <dgm:cxn modelId="{F832E4B9-EBC1-4FFC-8E2C-4AD0D8AD66F6}" type="presParOf" srcId="{07C12AA5-FD94-4635-9F13-2BF8D547E242}" destId="{2EDC17E2-5093-4F0E-824A-C3BDFA1FC115}" srcOrd="1" destOrd="0" presId="urn:microsoft.com/office/officeart/2005/8/layout/vList4"/>
    <dgm:cxn modelId="{AAD1E406-CDC1-4014-9118-AC766C7ED6D1}" type="presParOf" srcId="{07C12AA5-FD94-4635-9F13-2BF8D547E242}" destId="{E8BFA51A-F81F-4894-A890-8B942FBB1AAC}" srcOrd="2" destOrd="0" presId="urn:microsoft.com/office/officeart/2005/8/layout/vList4"/>
    <dgm:cxn modelId="{E3E44104-9997-46AD-92A8-B7EBC13040A6}" type="presParOf" srcId="{E8BFA51A-F81F-4894-A890-8B942FBB1AAC}" destId="{03FA8524-89D7-4F8E-AF62-9D719B38618D}" srcOrd="0" destOrd="0" presId="urn:microsoft.com/office/officeart/2005/8/layout/vList4"/>
    <dgm:cxn modelId="{3ECBF0BD-FEB6-4BC0-9BD5-26D03D2E202F}" type="presParOf" srcId="{E8BFA51A-F81F-4894-A890-8B942FBB1AAC}" destId="{B700B18E-7840-413C-B532-24BA1CF16527}" srcOrd="1" destOrd="0" presId="urn:microsoft.com/office/officeart/2005/8/layout/vList4"/>
    <dgm:cxn modelId="{5B6F9768-9D2F-4F91-8753-9A12203336F9}" type="presParOf" srcId="{E8BFA51A-F81F-4894-A890-8B942FBB1AAC}" destId="{66450284-2593-4B34-AB3D-B190AF3FE26B}" srcOrd="2" destOrd="0" presId="urn:microsoft.com/office/officeart/2005/8/layout/vList4"/>
    <dgm:cxn modelId="{08FEAA32-CDA0-4EEA-AFA4-A2F364D912B2}" type="presParOf" srcId="{07C12AA5-FD94-4635-9F13-2BF8D547E242}" destId="{ACFC63BE-86CB-4BDE-8407-7B0DF6A74A1A}" srcOrd="3" destOrd="0" presId="urn:microsoft.com/office/officeart/2005/8/layout/vList4"/>
    <dgm:cxn modelId="{E8B78523-4638-432F-AACB-FFEDDBC07C38}" type="presParOf" srcId="{07C12AA5-FD94-4635-9F13-2BF8D547E242}" destId="{02BB0122-3480-4128-9E84-73702D7B7CDD}" srcOrd="4" destOrd="0" presId="urn:microsoft.com/office/officeart/2005/8/layout/vList4"/>
    <dgm:cxn modelId="{13174CB0-AA0B-4DD7-B1D9-A8F5D917595B}" type="presParOf" srcId="{02BB0122-3480-4128-9E84-73702D7B7CDD}" destId="{724F03AE-417D-4501-8584-67B806C49C62}" srcOrd="0" destOrd="0" presId="urn:microsoft.com/office/officeart/2005/8/layout/vList4"/>
    <dgm:cxn modelId="{8CAC034C-710C-4F0D-8FA8-F19E227E94AE}" type="presParOf" srcId="{02BB0122-3480-4128-9E84-73702D7B7CDD}" destId="{C24BF769-AB94-4FF8-B4BA-760E63A486BD}" srcOrd="1" destOrd="0" presId="urn:microsoft.com/office/officeart/2005/8/layout/vList4"/>
    <dgm:cxn modelId="{20EA36AB-F669-46B5-83C6-D7C5DE4CE639}" type="presParOf" srcId="{02BB0122-3480-4128-9E84-73702D7B7CDD}" destId="{B3AE379F-AC8E-42E9-AB60-9B6C10CE18C0}" srcOrd="2" destOrd="0" presId="urn:microsoft.com/office/officeart/2005/8/layout/vList4"/>
    <dgm:cxn modelId="{64CB1632-43CC-4A92-988B-ECA0FED82063}" type="presParOf" srcId="{07C12AA5-FD94-4635-9F13-2BF8D547E242}" destId="{276EA72D-3D3F-444D-B068-DBAD9882CEDF}" srcOrd="5" destOrd="0" presId="urn:microsoft.com/office/officeart/2005/8/layout/vList4"/>
    <dgm:cxn modelId="{756FE857-356A-4755-A356-6F9291EED2D9}" type="presParOf" srcId="{07C12AA5-FD94-4635-9F13-2BF8D547E242}" destId="{A6DEE4EF-F97E-40C0-99E5-8A65EB6A4717}" srcOrd="6" destOrd="0" presId="urn:microsoft.com/office/officeart/2005/8/layout/vList4"/>
    <dgm:cxn modelId="{B8D0F5C2-CED6-44B3-91FB-2F75BD7CBA55}" type="presParOf" srcId="{A6DEE4EF-F97E-40C0-99E5-8A65EB6A4717}" destId="{A9F93098-DAC3-4343-858E-8850963FFFE0}" srcOrd="0" destOrd="0" presId="urn:microsoft.com/office/officeart/2005/8/layout/vList4"/>
    <dgm:cxn modelId="{36D0BF56-DFE6-484A-8FED-B36C560AD904}" type="presParOf" srcId="{A6DEE4EF-F97E-40C0-99E5-8A65EB6A4717}" destId="{0BD3A7A4-E5FC-4161-8542-FFFD88AFC8F4}" srcOrd="1" destOrd="0" presId="urn:microsoft.com/office/officeart/2005/8/layout/vList4"/>
    <dgm:cxn modelId="{2B8B70E3-E61E-4C90-91FE-86BA61379CC7}" type="presParOf" srcId="{A6DEE4EF-F97E-40C0-99E5-8A65EB6A4717}" destId="{17CD6C02-0BE9-49F1-BEC2-00A06305E5BC}"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9086BA-41B6-4350-8A42-3C039CE89F99}" type="doc">
      <dgm:prSet loTypeId="urn:microsoft.com/office/officeart/2005/8/layout/cycle2" loCatId="cycle" qsTypeId="urn:microsoft.com/office/officeart/2005/8/quickstyle/simple1" qsCatId="simple" csTypeId="urn:microsoft.com/office/officeart/2005/8/colors/accent5_2" csCatId="accent5" phldr="1"/>
      <dgm:spPr/>
      <dgm:t>
        <a:bodyPr/>
        <a:lstStyle/>
        <a:p>
          <a:endParaRPr lang="de-DE"/>
        </a:p>
      </dgm:t>
    </dgm:pt>
    <dgm:pt modelId="{3D7DB51B-CF9E-48AC-AFFD-480548FB7F87}">
      <dgm:prSet phldrT="[Text]" custT="1"/>
      <dgm:spPr/>
      <dgm:t>
        <a:bodyPr/>
        <a:lstStyle/>
        <a:p>
          <a:r>
            <a:rPr lang="de-DE" sz="1200" b="1" dirty="0"/>
            <a:t>Definieren Sie den Umfang</a:t>
          </a:r>
        </a:p>
      </dgm:t>
    </dgm:pt>
    <dgm:pt modelId="{84D6F1D1-5C0F-44AD-B52C-1B204192A44C}" type="parTrans" cxnId="{AD8B17A3-B078-4DCC-8203-100164808793}">
      <dgm:prSet/>
      <dgm:spPr/>
      <dgm:t>
        <a:bodyPr/>
        <a:lstStyle/>
        <a:p>
          <a:endParaRPr lang="de-DE" sz="1600"/>
        </a:p>
      </dgm:t>
    </dgm:pt>
    <dgm:pt modelId="{AE6DD46A-5367-4737-8743-64161F19219C}" type="sibTrans" cxnId="{AD8B17A3-B078-4DCC-8203-100164808793}">
      <dgm:prSet custT="1"/>
      <dgm:spPr/>
      <dgm:t>
        <a:bodyPr/>
        <a:lstStyle/>
        <a:p>
          <a:endParaRPr lang="de-DE" sz="1200"/>
        </a:p>
      </dgm:t>
    </dgm:pt>
    <dgm:pt modelId="{1D7C25EB-CDCA-45DD-B0E1-DB2A14EAD85F}">
      <dgm:prSet phldrT="[Text]" custT="1"/>
      <dgm:spPr/>
      <dgm:t>
        <a:bodyPr/>
        <a:lstStyle/>
        <a:p>
          <a:r>
            <a:rPr lang="de-DE" sz="1200" b="1" dirty="0"/>
            <a:t>Die treibenden Kräfte identifizieren</a:t>
          </a:r>
        </a:p>
      </dgm:t>
    </dgm:pt>
    <dgm:pt modelId="{4AA7382C-16FB-4E3A-9EBC-7EA2ABFB5070}" type="parTrans" cxnId="{5AB148A3-8554-4B2A-B86A-78D850A61B44}">
      <dgm:prSet/>
      <dgm:spPr/>
      <dgm:t>
        <a:bodyPr/>
        <a:lstStyle/>
        <a:p>
          <a:endParaRPr lang="de-DE" sz="1600"/>
        </a:p>
      </dgm:t>
    </dgm:pt>
    <dgm:pt modelId="{BA3B5F80-F0FE-4BFC-A03F-4F894B20074B}" type="sibTrans" cxnId="{5AB148A3-8554-4B2A-B86A-78D850A61B44}">
      <dgm:prSet custT="1"/>
      <dgm:spPr/>
      <dgm:t>
        <a:bodyPr/>
        <a:lstStyle/>
        <a:p>
          <a:endParaRPr lang="de-DE" sz="1200"/>
        </a:p>
      </dgm:t>
    </dgm:pt>
    <dgm:pt modelId="{9139223B-9DB5-409B-B04D-0B5E150C8287}">
      <dgm:prSet phldrT="[Text]" custT="1"/>
      <dgm:spPr/>
      <dgm:t>
        <a:bodyPr/>
        <a:lstStyle/>
        <a:p>
          <a:r>
            <a:rPr lang="de-DE" sz="1200" b="1" dirty="0"/>
            <a:t>Szenarien entwickeln</a:t>
          </a:r>
        </a:p>
      </dgm:t>
    </dgm:pt>
    <dgm:pt modelId="{4C246B97-4301-4236-8C35-CCD4998F9DCF}" type="parTrans" cxnId="{183AC939-5332-44E5-919E-54C6D2673FDF}">
      <dgm:prSet/>
      <dgm:spPr/>
      <dgm:t>
        <a:bodyPr/>
        <a:lstStyle/>
        <a:p>
          <a:endParaRPr lang="de-DE" sz="1600"/>
        </a:p>
      </dgm:t>
    </dgm:pt>
    <dgm:pt modelId="{904B243E-0FA0-49BD-8FAF-FBB2BFDAD87B}" type="sibTrans" cxnId="{183AC939-5332-44E5-919E-54C6D2673FDF}">
      <dgm:prSet custT="1"/>
      <dgm:spPr/>
      <dgm:t>
        <a:bodyPr/>
        <a:lstStyle/>
        <a:p>
          <a:endParaRPr lang="de-DE" sz="1200"/>
        </a:p>
      </dgm:t>
    </dgm:pt>
    <dgm:pt modelId="{2BF3EC07-3A28-4DF6-AC68-6CAAF1F93E1D}">
      <dgm:prSet phldrT="[Text]" custT="1"/>
      <dgm:spPr/>
      <dgm:t>
        <a:bodyPr/>
        <a:lstStyle/>
        <a:p>
          <a:r>
            <a:rPr lang="de-DE" sz="1200" b="1" dirty="0"/>
            <a:t>Analysieren Sie die Szenarien</a:t>
          </a:r>
        </a:p>
      </dgm:t>
    </dgm:pt>
    <dgm:pt modelId="{CF6197AE-FFE4-454F-B7B9-1FCB0030D43E}" type="parTrans" cxnId="{B31D3F57-4A35-4A5B-B189-8C35C1115081}">
      <dgm:prSet/>
      <dgm:spPr/>
      <dgm:t>
        <a:bodyPr/>
        <a:lstStyle/>
        <a:p>
          <a:endParaRPr lang="de-DE" sz="1600"/>
        </a:p>
      </dgm:t>
    </dgm:pt>
    <dgm:pt modelId="{AAA326CA-12C4-475C-89DC-C10334E35CA5}" type="sibTrans" cxnId="{B31D3F57-4A35-4A5B-B189-8C35C1115081}">
      <dgm:prSet custT="1"/>
      <dgm:spPr/>
      <dgm:t>
        <a:bodyPr/>
        <a:lstStyle/>
        <a:p>
          <a:endParaRPr lang="de-DE" sz="1200"/>
        </a:p>
      </dgm:t>
    </dgm:pt>
    <dgm:pt modelId="{07ED57FC-54F0-41B1-A588-35D46403E6CC}">
      <dgm:prSet phldrT="[Text]" custT="1"/>
      <dgm:spPr/>
      <dgm:t>
        <a:bodyPr/>
        <a:lstStyle/>
        <a:p>
          <a:r>
            <a:rPr lang="de-DE" sz="1200" b="1" dirty="0"/>
            <a:t>Wählen Sie das bevorzugte Szenario aus</a:t>
          </a:r>
        </a:p>
      </dgm:t>
    </dgm:pt>
    <dgm:pt modelId="{3711FC13-0735-45AD-847F-B8DB97981571}" type="parTrans" cxnId="{2009693B-FC46-4E87-99EA-1FAD1095DB74}">
      <dgm:prSet/>
      <dgm:spPr/>
      <dgm:t>
        <a:bodyPr/>
        <a:lstStyle/>
        <a:p>
          <a:endParaRPr lang="de-DE" sz="1600"/>
        </a:p>
      </dgm:t>
    </dgm:pt>
    <dgm:pt modelId="{5B716929-9933-442D-B1C7-D76F2C724319}" type="sibTrans" cxnId="{2009693B-FC46-4E87-99EA-1FAD1095DB74}">
      <dgm:prSet custT="1"/>
      <dgm:spPr/>
      <dgm:t>
        <a:bodyPr/>
        <a:lstStyle/>
        <a:p>
          <a:endParaRPr lang="de-DE" sz="1200"/>
        </a:p>
      </dgm:t>
    </dgm:pt>
    <dgm:pt modelId="{81C5B4BF-F272-4644-8C7F-0AB2A0080202}">
      <dgm:prSet phldrT="[Text]" custT="1"/>
      <dgm:spPr/>
      <dgm:t>
        <a:bodyPr/>
        <a:lstStyle/>
        <a:p>
          <a:r>
            <a:rPr lang="de-DE" sz="1200" b="1" dirty="0"/>
            <a:t>Entwickeln Sie einen Aktionsplan</a:t>
          </a:r>
        </a:p>
      </dgm:t>
    </dgm:pt>
    <dgm:pt modelId="{210E32E6-FC4B-47B7-86D5-8A6BC2BFFDF9}" type="parTrans" cxnId="{157AB70D-C905-4F4C-99D0-99F901BBDAC6}">
      <dgm:prSet/>
      <dgm:spPr/>
      <dgm:t>
        <a:bodyPr/>
        <a:lstStyle/>
        <a:p>
          <a:endParaRPr lang="de-DE" sz="1600"/>
        </a:p>
      </dgm:t>
    </dgm:pt>
    <dgm:pt modelId="{6EAFD86F-446D-4CE1-9136-C54F0E6F2DDB}" type="sibTrans" cxnId="{157AB70D-C905-4F4C-99D0-99F901BBDAC6}">
      <dgm:prSet custT="1"/>
      <dgm:spPr/>
      <dgm:t>
        <a:bodyPr/>
        <a:lstStyle/>
        <a:p>
          <a:endParaRPr lang="de-DE" sz="1200"/>
        </a:p>
      </dgm:t>
    </dgm:pt>
    <dgm:pt modelId="{E7C957C5-E357-4734-8772-A2B23F115A50}">
      <dgm:prSet phldrT="[Text]" custT="1"/>
      <dgm:spPr/>
      <dgm:t>
        <a:bodyPr/>
        <a:lstStyle/>
        <a:p>
          <a:r>
            <a:rPr lang="de-DE" sz="1200" b="1" dirty="0"/>
            <a:t>Überwachung und Aktualisierung der Szenarien</a:t>
          </a:r>
        </a:p>
      </dgm:t>
    </dgm:pt>
    <dgm:pt modelId="{71419A8D-26AF-44F8-805E-F52937DFB814}" type="parTrans" cxnId="{6D282112-8AB9-46D9-B26A-E48ACC0254AF}">
      <dgm:prSet/>
      <dgm:spPr/>
      <dgm:t>
        <a:bodyPr/>
        <a:lstStyle/>
        <a:p>
          <a:endParaRPr lang="de-DE" sz="1600"/>
        </a:p>
      </dgm:t>
    </dgm:pt>
    <dgm:pt modelId="{9FAF146F-AFB1-4837-9FE3-AE6813BAA011}" type="sibTrans" cxnId="{6D282112-8AB9-46D9-B26A-E48ACC0254AF}">
      <dgm:prSet custT="1"/>
      <dgm:spPr/>
      <dgm:t>
        <a:bodyPr/>
        <a:lstStyle/>
        <a:p>
          <a:endParaRPr lang="de-DE" sz="1200"/>
        </a:p>
      </dgm:t>
    </dgm:pt>
    <dgm:pt modelId="{EC1860F8-02C5-45F4-9F6B-7E4C67A8212D}" type="pres">
      <dgm:prSet presAssocID="{8B9086BA-41B6-4350-8A42-3C039CE89F99}" presName="cycle" presStyleCnt="0">
        <dgm:presLayoutVars>
          <dgm:dir/>
          <dgm:resizeHandles val="exact"/>
        </dgm:presLayoutVars>
      </dgm:prSet>
      <dgm:spPr/>
    </dgm:pt>
    <dgm:pt modelId="{63DC8265-BC53-46DB-A891-8DA1517B7CB3}" type="pres">
      <dgm:prSet presAssocID="{3D7DB51B-CF9E-48AC-AFFD-480548FB7F87}" presName="node" presStyleLbl="node1" presStyleIdx="0" presStyleCnt="7">
        <dgm:presLayoutVars>
          <dgm:bulletEnabled val="1"/>
        </dgm:presLayoutVars>
      </dgm:prSet>
      <dgm:spPr/>
    </dgm:pt>
    <dgm:pt modelId="{8D76975E-EA61-40EB-B9EB-0D0D746C33A3}" type="pres">
      <dgm:prSet presAssocID="{AE6DD46A-5367-4737-8743-64161F19219C}" presName="sibTrans" presStyleLbl="sibTrans2D1" presStyleIdx="0" presStyleCnt="7"/>
      <dgm:spPr/>
    </dgm:pt>
    <dgm:pt modelId="{76319F5B-0EE6-421A-86C1-C6753AD95C45}" type="pres">
      <dgm:prSet presAssocID="{AE6DD46A-5367-4737-8743-64161F19219C}" presName="connectorText" presStyleLbl="sibTrans2D1" presStyleIdx="0" presStyleCnt="7"/>
      <dgm:spPr/>
    </dgm:pt>
    <dgm:pt modelId="{8D5BED4B-2309-46B3-A651-5F514140F46A}" type="pres">
      <dgm:prSet presAssocID="{1D7C25EB-CDCA-45DD-B0E1-DB2A14EAD85F}" presName="node" presStyleLbl="node1" presStyleIdx="1" presStyleCnt="7">
        <dgm:presLayoutVars>
          <dgm:bulletEnabled val="1"/>
        </dgm:presLayoutVars>
      </dgm:prSet>
      <dgm:spPr/>
    </dgm:pt>
    <dgm:pt modelId="{C2864169-9AD3-4D78-BFF8-D318CA5DD90A}" type="pres">
      <dgm:prSet presAssocID="{BA3B5F80-F0FE-4BFC-A03F-4F894B20074B}" presName="sibTrans" presStyleLbl="sibTrans2D1" presStyleIdx="1" presStyleCnt="7"/>
      <dgm:spPr/>
    </dgm:pt>
    <dgm:pt modelId="{B4315502-6832-4DA7-9ACB-AB21054B8D1F}" type="pres">
      <dgm:prSet presAssocID="{BA3B5F80-F0FE-4BFC-A03F-4F894B20074B}" presName="connectorText" presStyleLbl="sibTrans2D1" presStyleIdx="1" presStyleCnt="7"/>
      <dgm:spPr/>
    </dgm:pt>
    <dgm:pt modelId="{DEBE1718-0207-4411-B9A9-43509201DD44}" type="pres">
      <dgm:prSet presAssocID="{9139223B-9DB5-409B-B04D-0B5E150C8287}" presName="node" presStyleLbl="node1" presStyleIdx="2" presStyleCnt="7" custScaleX="108007">
        <dgm:presLayoutVars>
          <dgm:bulletEnabled val="1"/>
        </dgm:presLayoutVars>
      </dgm:prSet>
      <dgm:spPr/>
    </dgm:pt>
    <dgm:pt modelId="{945AEA8C-30B8-4D9E-8626-F48924BECC0F}" type="pres">
      <dgm:prSet presAssocID="{904B243E-0FA0-49BD-8FAF-FBB2BFDAD87B}" presName="sibTrans" presStyleLbl="sibTrans2D1" presStyleIdx="2" presStyleCnt="7"/>
      <dgm:spPr/>
    </dgm:pt>
    <dgm:pt modelId="{EFFC4F6C-6C70-49F2-A401-BA1C0A9CB8B1}" type="pres">
      <dgm:prSet presAssocID="{904B243E-0FA0-49BD-8FAF-FBB2BFDAD87B}" presName="connectorText" presStyleLbl="sibTrans2D1" presStyleIdx="2" presStyleCnt="7"/>
      <dgm:spPr/>
    </dgm:pt>
    <dgm:pt modelId="{7821B054-6232-4707-B056-736ABC056F84}" type="pres">
      <dgm:prSet presAssocID="{2BF3EC07-3A28-4DF6-AC68-6CAAF1F93E1D}" presName="node" presStyleLbl="node1" presStyleIdx="3" presStyleCnt="7" custScaleX="107448">
        <dgm:presLayoutVars>
          <dgm:bulletEnabled val="1"/>
        </dgm:presLayoutVars>
      </dgm:prSet>
      <dgm:spPr/>
    </dgm:pt>
    <dgm:pt modelId="{0001FFFA-D494-45BA-980E-D497D4AFDCD8}" type="pres">
      <dgm:prSet presAssocID="{AAA326CA-12C4-475C-89DC-C10334E35CA5}" presName="sibTrans" presStyleLbl="sibTrans2D1" presStyleIdx="3" presStyleCnt="7"/>
      <dgm:spPr/>
    </dgm:pt>
    <dgm:pt modelId="{5BB80F11-F8CD-4695-8796-B4CA29F2F1B3}" type="pres">
      <dgm:prSet presAssocID="{AAA326CA-12C4-475C-89DC-C10334E35CA5}" presName="connectorText" presStyleLbl="sibTrans2D1" presStyleIdx="3" presStyleCnt="7"/>
      <dgm:spPr/>
    </dgm:pt>
    <dgm:pt modelId="{D7FC67BE-26C5-4586-9DF5-1176D7BD61B7}" type="pres">
      <dgm:prSet presAssocID="{07ED57FC-54F0-41B1-A588-35D46403E6CC}" presName="node" presStyleLbl="node1" presStyleIdx="4" presStyleCnt="7" custScaleX="127898" custRadScaleRad="104165" custRadScaleInc="16716">
        <dgm:presLayoutVars>
          <dgm:bulletEnabled val="1"/>
        </dgm:presLayoutVars>
      </dgm:prSet>
      <dgm:spPr/>
    </dgm:pt>
    <dgm:pt modelId="{529339EF-BD35-4ED4-9763-196C81AF7E61}" type="pres">
      <dgm:prSet presAssocID="{5B716929-9933-442D-B1C7-D76F2C724319}" presName="sibTrans" presStyleLbl="sibTrans2D1" presStyleIdx="4" presStyleCnt="7"/>
      <dgm:spPr/>
    </dgm:pt>
    <dgm:pt modelId="{6E2CE28A-5D60-4695-BE87-5111A4D57B76}" type="pres">
      <dgm:prSet presAssocID="{5B716929-9933-442D-B1C7-D76F2C724319}" presName="connectorText" presStyleLbl="sibTrans2D1" presStyleIdx="4" presStyleCnt="7"/>
      <dgm:spPr/>
    </dgm:pt>
    <dgm:pt modelId="{17F9588B-7BEA-45EF-82C2-990B68BFBAE9}" type="pres">
      <dgm:prSet presAssocID="{81C5B4BF-F272-4644-8C7F-0AB2A0080202}" presName="node" presStyleLbl="node1" presStyleIdx="5" presStyleCnt="7">
        <dgm:presLayoutVars>
          <dgm:bulletEnabled val="1"/>
        </dgm:presLayoutVars>
      </dgm:prSet>
      <dgm:spPr/>
    </dgm:pt>
    <dgm:pt modelId="{1D5C6439-8AC1-4805-9395-4189BDDAC381}" type="pres">
      <dgm:prSet presAssocID="{6EAFD86F-446D-4CE1-9136-C54F0E6F2DDB}" presName="sibTrans" presStyleLbl="sibTrans2D1" presStyleIdx="5" presStyleCnt="7"/>
      <dgm:spPr/>
    </dgm:pt>
    <dgm:pt modelId="{AAA04E3A-1E74-4BC1-87FF-0420CDF26025}" type="pres">
      <dgm:prSet presAssocID="{6EAFD86F-446D-4CE1-9136-C54F0E6F2DDB}" presName="connectorText" presStyleLbl="sibTrans2D1" presStyleIdx="5" presStyleCnt="7"/>
      <dgm:spPr/>
    </dgm:pt>
    <dgm:pt modelId="{798C846E-6742-48C8-B5AA-07779E6F14B2}" type="pres">
      <dgm:prSet presAssocID="{E7C957C5-E357-4734-8772-A2B23F115A50}" presName="node" presStyleLbl="node1" presStyleIdx="6" presStyleCnt="7" custScaleX="132903" custScaleY="111052">
        <dgm:presLayoutVars>
          <dgm:bulletEnabled val="1"/>
        </dgm:presLayoutVars>
      </dgm:prSet>
      <dgm:spPr/>
    </dgm:pt>
    <dgm:pt modelId="{854B5550-1395-4C93-A6E3-E7538F8F7518}" type="pres">
      <dgm:prSet presAssocID="{9FAF146F-AFB1-4837-9FE3-AE6813BAA011}" presName="sibTrans" presStyleLbl="sibTrans2D1" presStyleIdx="6" presStyleCnt="7"/>
      <dgm:spPr/>
    </dgm:pt>
    <dgm:pt modelId="{548DEE15-B0F3-49A5-8387-D38926E045E3}" type="pres">
      <dgm:prSet presAssocID="{9FAF146F-AFB1-4837-9FE3-AE6813BAA011}" presName="connectorText" presStyleLbl="sibTrans2D1" presStyleIdx="6" presStyleCnt="7"/>
      <dgm:spPr/>
    </dgm:pt>
  </dgm:ptLst>
  <dgm:cxnLst>
    <dgm:cxn modelId="{157AB70D-C905-4F4C-99D0-99F901BBDAC6}" srcId="{8B9086BA-41B6-4350-8A42-3C039CE89F99}" destId="{81C5B4BF-F272-4644-8C7F-0AB2A0080202}" srcOrd="5" destOrd="0" parTransId="{210E32E6-FC4B-47B7-86D5-8A6BC2BFFDF9}" sibTransId="{6EAFD86F-446D-4CE1-9136-C54F0E6F2DDB}"/>
    <dgm:cxn modelId="{6D282112-8AB9-46D9-B26A-E48ACC0254AF}" srcId="{8B9086BA-41B6-4350-8A42-3C039CE89F99}" destId="{E7C957C5-E357-4734-8772-A2B23F115A50}" srcOrd="6" destOrd="0" parTransId="{71419A8D-26AF-44F8-805E-F52937DFB814}" sibTransId="{9FAF146F-AFB1-4837-9FE3-AE6813BAA011}"/>
    <dgm:cxn modelId="{23CD782F-E94E-41CD-B5F8-F6F13D835B8D}" type="presOf" srcId="{AAA326CA-12C4-475C-89DC-C10334E35CA5}" destId="{5BB80F11-F8CD-4695-8796-B4CA29F2F1B3}" srcOrd="1" destOrd="0" presId="urn:microsoft.com/office/officeart/2005/8/layout/cycle2"/>
    <dgm:cxn modelId="{183AC939-5332-44E5-919E-54C6D2673FDF}" srcId="{8B9086BA-41B6-4350-8A42-3C039CE89F99}" destId="{9139223B-9DB5-409B-B04D-0B5E150C8287}" srcOrd="2" destOrd="0" parTransId="{4C246B97-4301-4236-8C35-CCD4998F9DCF}" sibTransId="{904B243E-0FA0-49BD-8FAF-FBB2BFDAD87B}"/>
    <dgm:cxn modelId="{E6DE433A-6273-448D-83A3-A596BA490BB3}" type="presOf" srcId="{904B243E-0FA0-49BD-8FAF-FBB2BFDAD87B}" destId="{945AEA8C-30B8-4D9E-8626-F48924BECC0F}" srcOrd="0" destOrd="0" presId="urn:microsoft.com/office/officeart/2005/8/layout/cycle2"/>
    <dgm:cxn modelId="{2009693B-FC46-4E87-99EA-1FAD1095DB74}" srcId="{8B9086BA-41B6-4350-8A42-3C039CE89F99}" destId="{07ED57FC-54F0-41B1-A588-35D46403E6CC}" srcOrd="4" destOrd="0" parTransId="{3711FC13-0735-45AD-847F-B8DB97981571}" sibTransId="{5B716929-9933-442D-B1C7-D76F2C724319}"/>
    <dgm:cxn modelId="{DE00523C-199A-46C8-A92C-CA7F1B6F04F7}" type="presOf" srcId="{81C5B4BF-F272-4644-8C7F-0AB2A0080202}" destId="{17F9588B-7BEA-45EF-82C2-990B68BFBAE9}" srcOrd="0" destOrd="0" presId="urn:microsoft.com/office/officeart/2005/8/layout/cycle2"/>
    <dgm:cxn modelId="{6AE33560-DDA0-4A88-908C-02DA443AA02D}" type="presOf" srcId="{6EAFD86F-446D-4CE1-9136-C54F0E6F2DDB}" destId="{AAA04E3A-1E74-4BC1-87FF-0420CDF26025}" srcOrd="1" destOrd="0" presId="urn:microsoft.com/office/officeart/2005/8/layout/cycle2"/>
    <dgm:cxn modelId="{890C3A61-5AFA-4F0B-BF88-1F35B3BF7CE9}" type="presOf" srcId="{3D7DB51B-CF9E-48AC-AFFD-480548FB7F87}" destId="{63DC8265-BC53-46DB-A891-8DA1517B7CB3}" srcOrd="0" destOrd="0" presId="urn:microsoft.com/office/officeart/2005/8/layout/cycle2"/>
    <dgm:cxn modelId="{95E6D541-3BD1-4638-990F-18D724D1F404}" type="presOf" srcId="{5B716929-9933-442D-B1C7-D76F2C724319}" destId="{6E2CE28A-5D60-4695-BE87-5111A4D57B76}" srcOrd="1" destOrd="0" presId="urn:microsoft.com/office/officeart/2005/8/layout/cycle2"/>
    <dgm:cxn modelId="{74005A65-3140-4777-921C-DA4A7F3B0D97}" type="presOf" srcId="{E7C957C5-E357-4734-8772-A2B23F115A50}" destId="{798C846E-6742-48C8-B5AA-07779E6F14B2}" srcOrd="0" destOrd="0" presId="urn:microsoft.com/office/officeart/2005/8/layout/cycle2"/>
    <dgm:cxn modelId="{D1810768-D1E2-4D28-97C8-93AB43A25B94}" type="presOf" srcId="{AAA326CA-12C4-475C-89DC-C10334E35CA5}" destId="{0001FFFA-D494-45BA-980E-D497D4AFDCD8}" srcOrd="0" destOrd="0" presId="urn:microsoft.com/office/officeart/2005/8/layout/cycle2"/>
    <dgm:cxn modelId="{845B6868-4E33-42EE-AFD3-6E264B2F8B93}" type="presOf" srcId="{9FAF146F-AFB1-4837-9FE3-AE6813BAA011}" destId="{854B5550-1395-4C93-A6E3-E7538F8F7518}" srcOrd="0" destOrd="0" presId="urn:microsoft.com/office/officeart/2005/8/layout/cycle2"/>
    <dgm:cxn modelId="{A1C02C69-179A-4C51-A5A0-EC5073406152}" type="presOf" srcId="{AE6DD46A-5367-4737-8743-64161F19219C}" destId="{76319F5B-0EE6-421A-86C1-C6753AD95C45}" srcOrd="1" destOrd="0" presId="urn:microsoft.com/office/officeart/2005/8/layout/cycle2"/>
    <dgm:cxn modelId="{E878686A-BE17-4EC9-B2A9-EA4DE6263B1B}" type="presOf" srcId="{2BF3EC07-3A28-4DF6-AC68-6CAAF1F93E1D}" destId="{7821B054-6232-4707-B056-736ABC056F84}" srcOrd="0" destOrd="0" presId="urn:microsoft.com/office/officeart/2005/8/layout/cycle2"/>
    <dgm:cxn modelId="{8399F56A-20A3-452A-AC45-512EA1EEE14C}" type="presOf" srcId="{BA3B5F80-F0FE-4BFC-A03F-4F894B20074B}" destId="{C2864169-9AD3-4D78-BFF8-D318CA5DD90A}" srcOrd="0" destOrd="0" presId="urn:microsoft.com/office/officeart/2005/8/layout/cycle2"/>
    <dgm:cxn modelId="{B31D3F57-4A35-4A5B-B189-8C35C1115081}" srcId="{8B9086BA-41B6-4350-8A42-3C039CE89F99}" destId="{2BF3EC07-3A28-4DF6-AC68-6CAAF1F93E1D}" srcOrd="3" destOrd="0" parTransId="{CF6197AE-FFE4-454F-B7B9-1FCB0030D43E}" sibTransId="{AAA326CA-12C4-475C-89DC-C10334E35CA5}"/>
    <dgm:cxn modelId="{A2EFD07D-C0AA-4518-B108-EDF1AC8F7285}" type="presOf" srcId="{8B9086BA-41B6-4350-8A42-3C039CE89F99}" destId="{EC1860F8-02C5-45F4-9F6B-7E4C67A8212D}" srcOrd="0" destOrd="0" presId="urn:microsoft.com/office/officeart/2005/8/layout/cycle2"/>
    <dgm:cxn modelId="{187FFB84-69C7-4D47-B6B1-2BBB72946171}" type="presOf" srcId="{9139223B-9DB5-409B-B04D-0B5E150C8287}" destId="{DEBE1718-0207-4411-B9A9-43509201DD44}" srcOrd="0" destOrd="0" presId="urn:microsoft.com/office/officeart/2005/8/layout/cycle2"/>
    <dgm:cxn modelId="{27B4F288-E0E9-4A15-AAE6-357872A5C096}" type="presOf" srcId="{07ED57FC-54F0-41B1-A588-35D46403E6CC}" destId="{D7FC67BE-26C5-4586-9DF5-1176D7BD61B7}" srcOrd="0" destOrd="0" presId="urn:microsoft.com/office/officeart/2005/8/layout/cycle2"/>
    <dgm:cxn modelId="{AD8B17A3-B078-4DCC-8203-100164808793}" srcId="{8B9086BA-41B6-4350-8A42-3C039CE89F99}" destId="{3D7DB51B-CF9E-48AC-AFFD-480548FB7F87}" srcOrd="0" destOrd="0" parTransId="{84D6F1D1-5C0F-44AD-B52C-1B204192A44C}" sibTransId="{AE6DD46A-5367-4737-8743-64161F19219C}"/>
    <dgm:cxn modelId="{5AB148A3-8554-4B2A-B86A-78D850A61B44}" srcId="{8B9086BA-41B6-4350-8A42-3C039CE89F99}" destId="{1D7C25EB-CDCA-45DD-B0E1-DB2A14EAD85F}" srcOrd="1" destOrd="0" parTransId="{4AA7382C-16FB-4E3A-9EBC-7EA2ABFB5070}" sibTransId="{BA3B5F80-F0FE-4BFC-A03F-4F894B20074B}"/>
    <dgm:cxn modelId="{D45F11AB-BC14-4EA1-98FB-84D79B1BD695}" type="presOf" srcId="{1D7C25EB-CDCA-45DD-B0E1-DB2A14EAD85F}" destId="{8D5BED4B-2309-46B3-A651-5F514140F46A}" srcOrd="0" destOrd="0" presId="urn:microsoft.com/office/officeart/2005/8/layout/cycle2"/>
    <dgm:cxn modelId="{8F82E7AC-7D36-4343-A23A-312996F66D0A}" type="presOf" srcId="{6EAFD86F-446D-4CE1-9136-C54F0E6F2DDB}" destId="{1D5C6439-8AC1-4805-9395-4189BDDAC381}" srcOrd="0" destOrd="0" presId="urn:microsoft.com/office/officeart/2005/8/layout/cycle2"/>
    <dgm:cxn modelId="{EFF6E0C0-3CC1-43A5-8475-13B9A88EAA0F}" type="presOf" srcId="{BA3B5F80-F0FE-4BFC-A03F-4F894B20074B}" destId="{B4315502-6832-4DA7-9ACB-AB21054B8D1F}" srcOrd="1" destOrd="0" presId="urn:microsoft.com/office/officeart/2005/8/layout/cycle2"/>
    <dgm:cxn modelId="{511402D5-7676-4EEC-94E4-0DD6E04B26D5}" type="presOf" srcId="{904B243E-0FA0-49BD-8FAF-FBB2BFDAD87B}" destId="{EFFC4F6C-6C70-49F2-A401-BA1C0A9CB8B1}" srcOrd="1" destOrd="0" presId="urn:microsoft.com/office/officeart/2005/8/layout/cycle2"/>
    <dgm:cxn modelId="{D5C19BD5-3305-44C3-93E3-423F4F3F4472}" type="presOf" srcId="{5B716929-9933-442D-B1C7-D76F2C724319}" destId="{529339EF-BD35-4ED4-9763-196C81AF7E61}" srcOrd="0" destOrd="0" presId="urn:microsoft.com/office/officeart/2005/8/layout/cycle2"/>
    <dgm:cxn modelId="{D7E489DA-317D-45A2-A1B1-72DCBA49D468}" type="presOf" srcId="{AE6DD46A-5367-4737-8743-64161F19219C}" destId="{8D76975E-EA61-40EB-B9EB-0D0D746C33A3}" srcOrd="0" destOrd="0" presId="urn:microsoft.com/office/officeart/2005/8/layout/cycle2"/>
    <dgm:cxn modelId="{3E5E7DEF-A036-4526-A517-238B10D0D81A}" type="presOf" srcId="{9FAF146F-AFB1-4837-9FE3-AE6813BAA011}" destId="{548DEE15-B0F3-49A5-8387-D38926E045E3}" srcOrd="1" destOrd="0" presId="urn:microsoft.com/office/officeart/2005/8/layout/cycle2"/>
    <dgm:cxn modelId="{31DBB9FA-4F6A-4A13-9CB5-800755CCB116}" type="presParOf" srcId="{EC1860F8-02C5-45F4-9F6B-7E4C67A8212D}" destId="{63DC8265-BC53-46DB-A891-8DA1517B7CB3}" srcOrd="0" destOrd="0" presId="urn:microsoft.com/office/officeart/2005/8/layout/cycle2"/>
    <dgm:cxn modelId="{90EAC3EB-6D30-4C97-9C2D-88DFD2B55E61}" type="presParOf" srcId="{EC1860F8-02C5-45F4-9F6B-7E4C67A8212D}" destId="{8D76975E-EA61-40EB-B9EB-0D0D746C33A3}" srcOrd="1" destOrd="0" presId="urn:microsoft.com/office/officeart/2005/8/layout/cycle2"/>
    <dgm:cxn modelId="{63C8AB03-60B5-4C40-B929-338FAB764D01}" type="presParOf" srcId="{8D76975E-EA61-40EB-B9EB-0D0D746C33A3}" destId="{76319F5B-0EE6-421A-86C1-C6753AD95C45}" srcOrd="0" destOrd="0" presId="urn:microsoft.com/office/officeart/2005/8/layout/cycle2"/>
    <dgm:cxn modelId="{866894F0-9CD9-4C97-B157-A29E9298EBF0}" type="presParOf" srcId="{EC1860F8-02C5-45F4-9F6B-7E4C67A8212D}" destId="{8D5BED4B-2309-46B3-A651-5F514140F46A}" srcOrd="2" destOrd="0" presId="urn:microsoft.com/office/officeart/2005/8/layout/cycle2"/>
    <dgm:cxn modelId="{0870CB48-7AE1-4C9F-9C71-F73A22CD53CE}" type="presParOf" srcId="{EC1860F8-02C5-45F4-9F6B-7E4C67A8212D}" destId="{C2864169-9AD3-4D78-BFF8-D318CA5DD90A}" srcOrd="3" destOrd="0" presId="urn:microsoft.com/office/officeart/2005/8/layout/cycle2"/>
    <dgm:cxn modelId="{EE7362A9-040F-4C0A-B7AD-A3685BA3823F}" type="presParOf" srcId="{C2864169-9AD3-4D78-BFF8-D318CA5DD90A}" destId="{B4315502-6832-4DA7-9ACB-AB21054B8D1F}" srcOrd="0" destOrd="0" presId="urn:microsoft.com/office/officeart/2005/8/layout/cycle2"/>
    <dgm:cxn modelId="{CB312AC9-D75C-41BA-93B1-0448D18B40F5}" type="presParOf" srcId="{EC1860F8-02C5-45F4-9F6B-7E4C67A8212D}" destId="{DEBE1718-0207-4411-B9A9-43509201DD44}" srcOrd="4" destOrd="0" presId="urn:microsoft.com/office/officeart/2005/8/layout/cycle2"/>
    <dgm:cxn modelId="{B8E182A2-7BEE-42A9-BAFD-B511631B8573}" type="presParOf" srcId="{EC1860F8-02C5-45F4-9F6B-7E4C67A8212D}" destId="{945AEA8C-30B8-4D9E-8626-F48924BECC0F}" srcOrd="5" destOrd="0" presId="urn:microsoft.com/office/officeart/2005/8/layout/cycle2"/>
    <dgm:cxn modelId="{137F7E63-D2C7-47EC-8D10-2945DDA4F97B}" type="presParOf" srcId="{945AEA8C-30B8-4D9E-8626-F48924BECC0F}" destId="{EFFC4F6C-6C70-49F2-A401-BA1C0A9CB8B1}" srcOrd="0" destOrd="0" presId="urn:microsoft.com/office/officeart/2005/8/layout/cycle2"/>
    <dgm:cxn modelId="{4BCDBAEF-4BFA-4EBD-9881-2CF66BE2E714}" type="presParOf" srcId="{EC1860F8-02C5-45F4-9F6B-7E4C67A8212D}" destId="{7821B054-6232-4707-B056-736ABC056F84}" srcOrd="6" destOrd="0" presId="urn:microsoft.com/office/officeart/2005/8/layout/cycle2"/>
    <dgm:cxn modelId="{9F63DAB9-89A6-4C58-BFBF-9D989CB9ACB1}" type="presParOf" srcId="{EC1860F8-02C5-45F4-9F6B-7E4C67A8212D}" destId="{0001FFFA-D494-45BA-980E-D497D4AFDCD8}" srcOrd="7" destOrd="0" presId="urn:microsoft.com/office/officeart/2005/8/layout/cycle2"/>
    <dgm:cxn modelId="{5D1E7890-4072-4D31-AF74-8DEF3EE9B3B7}" type="presParOf" srcId="{0001FFFA-D494-45BA-980E-D497D4AFDCD8}" destId="{5BB80F11-F8CD-4695-8796-B4CA29F2F1B3}" srcOrd="0" destOrd="0" presId="urn:microsoft.com/office/officeart/2005/8/layout/cycle2"/>
    <dgm:cxn modelId="{54A3E94D-F8E6-491B-A5A7-80859A62FBE0}" type="presParOf" srcId="{EC1860F8-02C5-45F4-9F6B-7E4C67A8212D}" destId="{D7FC67BE-26C5-4586-9DF5-1176D7BD61B7}" srcOrd="8" destOrd="0" presId="urn:microsoft.com/office/officeart/2005/8/layout/cycle2"/>
    <dgm:cxn modelId="{099F7A23-ABC2-4318-9713-40EF16788C60}" type="presParOf" srcId="{EC1860F8-02C5-45F4-9F6B-7E4C67A8212D}" destId="{529339EF-BD35-4ED4-9763-196C81AF7E61}" srcOrd="9" destOrd="0" presId="urn:microsoft.com/office/officeart/2005/8/layout/cycle2"/>
    <dgm:cxn modelId="{88A89C32-336E-49AE-A548-E4665C3E019C}" type="presParOf" srcId="{529339EF-BD35-4ED4-9763-196C81AF7E61}" destId="{6E2CE28A-5D60-4695-BE87-5111A4D57B76}" srcOrd="0" destOrd="0" presId="urn:microsoft.com/office/officeart/2005/8/layout/cycle2"/>
    <dgm:cxn modelId="{9501F850-F904-45BE-8848-6DE865826A32}" type="presParOf" srcId="{EC1860F8-02C5-45F4-9F6B-7E4C67A8212D}" destId="{17F9588B-7BEA-45EF-82C2-990B68BFBAE9}" srcOrd="10" destOrd="0" presId="urn:microsoft.com/office/officeart/2005/8/layout/cycle2"/>
    <dgm:cxn modelId="{E8017E1A-C943-494A-A93C-C2D3006AAACC}" type="presParOf" srcId="{EC1860F8-02C5-45F4-9F6B-7E4C67A8212D}" destId="{1D5C6439-8AC1-4805-9395-4189BDDAC381}" srcOrd="11" destOrd="0" presId="urn:microsoft.com/office/officeart/2005/8/layout/cycle2"/>
    <dgm:cxn modelId="{F4B47396-C8AA-438A-99C6-7A2E190BD270}" type="presParOf" srcId="{1D5C6439-8AC1-4805-9395-4189BDDAC381}" destId="{AAA04E3A-1E74-4BC1-87FF-0420CDF26025}" srcOrd="0" destOrd="0" presId="urn:microsoft.com/office/officeart/2005/8/layout/cycle2"/>
    <dgm:cxn modelId="{BED26A18-D0F0-46EF-8097-C28446B5A930}" type="presParOf" srcId="{EC1860F8-02C5-45F4-9F6B-7E4C67A8212D}" destId="{798C846E-6742-48C8-B5AA-07779E6F14B2}" srcOrd="12" destOrd="0" presId="urn:microsoft.com/office/officeart/2005/8/layout/cycle2"/>
    <dgm:cxn modelId="{BD9FD26F-E76E-42C4-8784-518D17F7A667}" type="presParOf" srcId="{EC1860F8-02C5-45F4-9F6B-7E4C67A8212D}" destId="{854B5550-1395-4C93-A6E3-E7538F8F7518}" srcOrd="13" destOrd="0" presId="urn:microsoft.com/office/officeart/2005/8/layout/cycle2"/>
    <dgm:cxn modelId="{5BA138E6-F488-47FB-8841-55139461734C}" type="presParOf" srcId="{854B5550-1395-4C93-A6E3-E7538F8F7518}" destId="{548DEE15-B0F3-49A5-8387-D38926E04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86F760-137D-41A4-B618-D2D71D706EC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de-DE"/>
        </a:p>
      </dgm:t>
    </dgm:pt>
    <dgm:pt modelId="{60F45C68-2BF1-4650-AC3E-924B1407DEF2}">
      <dgm:prSet phldrT="[Text]" custT="1"/>
      <dgm:spPr/>
      <dgm:t>
        <a:bodyPr/>
        <a:lstStyle/>
        <a:p>
          <a:r>
            <a:rPr lang="de-DE" sz="1800" b="1" dirty="0"/>
            <a:t>Risikopuffer: </a:t>
          </a:r>
          <a:r>
            <a:rPr lang="de-DE" sz="1800" b="0" dirty="0"/>
            <a:t>Legen Sie einen Teil Ihres Budgets für unvorhergesehene Ausgaben beiseite.</a:t>
          </a:r>
        </a:p>
      </dgm:t>
    </dgm:pt>
    <dgm:pt modelId="{D65C419B-ABC1-48B1-AD61-82D3BF20B011}" type="parTrans" cxnId="{AF86CB1E-F9CC-45C3-BB92-6E94519604F1}">
      <dgm:prSet/>
      <dgm:spPr/>
      <dgm:t>
        <a:bodyPr/>
        <a:lstStyle/>
        <a:p>
          <a:endParaRPr lang="de-DE"/>
        </a:p>
      </dgm:t>
    </dgm:pt>
    <dgm:pt modelId="{5A68F9AE-7A10-4B06-831E-0E0AB6873F65}" type="sibTrans" cxnId="{AF86CB1E-F9CC-45C3-BB92-6E94519604F1}">
      <dgm:prSet/>
      <dgm:spPr/>
      <dgm:t>
        <a:bodyPr/>
        <a:lstStyle/>
        <a:p>
          <a:endParaRPr lang="de-DE"/>
        </a:p>
      </dgm:t>
    </dgm:pt>
    <dgm:pt modelId="{B70C87C5-A6A2-48F9-8CAF-97DC8256BC80}">
      <dgm:prSet phldrT="[Text]" custT="1"/>
      <dgm:spPr/>
      <dgm:t>
        <a:bodyPr/>
        <a:lstStyle/>
        <a:p>
          <a:r>
            <a:rPr lang="de-DE" sz="1800" b="1" dirty="0"/>
            <a:t>Diversifizierung: </a:t>
          </a:r>
          <a:r>
            <a:rPr lang="de-DE" sz="1800" b="0" dirty="0"/>
            <a:t>Vermeiden Sie es, sich zu sehr auf eine einzige Einnahmequelle oder einen einzigen Großkunden zu verlassen.</a:t>
          </a:r>
        </a:p>
      </dgm:t>
    </dgm:pt>
    <dgm:pt modelId="{66EA6026-5C34-4537-BF39-51205D6432C6}" type="parTrans" cxnId="{58F91D04-6391-475D-A744-C3DC22C61ED7}">
      <dgm:prSet/>
      <dgm:spPr/>
      <dgm:t>
        <a:bodyPr/>
        <a:lstStyle/>
        <a:p>
          <a:endParaRPr lang="de-DE"/>
        </a:p>
      </dgm:t>
    </dgm:pt>
    <dgm:pt modelId="{72FEFDB8-F826-4804-80E3-3EF615B5FADA}" type="sibTrans" cxnId="{58F91D04-6391-475D-A744-C3DC22C61ED7}">
      <dgm:prSet/>
      <dgm:spPr/>
      <dgm:t>
        <a:bodyPr/>
        <a:lstStyle/>
        <a:p>
          <a:endParaRPr lang="de-DE"/>
        </a:p>
      </dgm:t>
    </dgm:pt>
    <dgm:pt modelId="{90048E02-D336-4332-AE85-0687978B6595}">
      <dgm:prSet phldrT="[Text]" custT="1"/>
      <dgm:spPr/>
      <dgm:t>
        <a:bodyPr/>
        <a:lstStyle/>
        <a:p>
          <a:r>
            <a:rPr lang="de-DE" sz="1800" b="1" dirty="0"/>
            <a:t>Regelmäßige Überwachung: </a:t>
          </a:r>
          <a:r>
            <a:rPr lang="de-DE" sz="1800" b="0" dirty="0"/>
            <a:t>Überprüfen Sie Ihre finanziellen Risiken regelmäßig und aktualisieren Sie Ihr Budget bei Bedarf.</a:t>
          </a:r>
        </a:p>
      </dgm:t>
    </dgm:pt>
    <dgm:pt modelId="{BB873574-9129-4C62-A75D-34A40550DE1F}" type="parTrans" cxnId="{5A4EDAF2-D74B-4413-A649-A70CE634DB79}">
      <dgm:prSet/>
      <dgm:spPr/>
      <dgm:t>
        <a:bodyPr/>
        <a:lstStyle/>
        <a:p>
          <a:endParaRPr lang="de-DE"/>
        </a:p>
      </dgm:t>
    </dgm:pt>
    <dgm:pt modelId="{25E7CB50-865E-4E1B-A2BC-1BB7BB5828E7}" type="sibTrans" cxnId="{5A4EDAF2-D74B-4413-A649-A70CE634DB79}">
      <dgm:prSet/>
      <dgm:spPr/>
      <dgm:t>
        <a:bodyPr/>
        <a:lstStyle/>
        <a:p>
          <a:endParaRPr lang="de-DE"/>
        </a:p>
      </dgm:t>
    </dgm:pt>
    <dgm:pt modelId="{E8FE1ED5-98AE-4010-B94E-9AC2A68594A5}" type="pres">
      <dgm:prSet presAssocID="{D086F760-137D-41A4-B618-D2D71D706ECE}" presName="linear" presStyleCnt="0">
        <dgm:presLayoutVars>
          <dgm:dir/>
          <dgm:animLvl val="lvl"/>
          <dgm:resizeHandles val="exact"/>
        </dgm:presLayoutVars>
      </dgm:prSet>
      <dgm:spPr/>
    </dgm:pt>
    <dgm:pt modelId="{CBC35D3F-1CB7-48CE-BDC6-2DFD22FD70DD}" type="pres">
      <dgm:prSet presAssocID="{60F45C68-2BF1-4650-AC3E-924B1407DEF2}" presName="parentLin" presStyleCnt="0"/>
      <dgm:spPr/>
    </dgm:pt>
    <dgm:pt modelId="{900B54AB-9921-4AFD-87B3-58EF81A5B6F3}" type="pres">
      <dgm:prSet presAssocID="{60F45C68-2BF1-4650-AC3E-924B1407DEF2}" presName="parentLeftMargin" presStyleLbl="node1" presStyleIdx="0" presStyleCnt="3"/>
      <dgm:spPr/>
    </dgm:pt>
    <dgm:pt modelId="{2E7D2BCB-884E-4E68-8918-4041975A0C3A}" type="pres">
      <dgm:prSet presAssocID="{60F45C68-2BF1-4650-AC3E-924B1407DEF2}" presName="parentText" presStyleLbl="node1" presStyleIdx="0" presStyleCnt="3" custScaleX="142857" custScaleY="177122">
        <dgm:presLayoutVars>
          <dgm:chMax val="0"/>
          <dgm:bulletEnabled val="1"/>
        </dgm:presLayoutVars>
      </dgm:prSet>
      <dgm:spPr/>
    </dgm:pt>
    <dgm:pt modelId="{7F5179F0-4430-4FDE-8FA4-61830E045124}" type="pres">
      <dgm:prSet presAssocID="{60F45C68-2BF1-4650-AC3E-924B1407DEF2}" presName="negativeSpace" presStyleCnt="0"/>
      <dgm:spPr/>
    </dgm:pt>
    <dgm:pt modelId="{3F4A65BD-1826-4202-ACC0-11EDC9451E3F}" type="pres">
      <dgm:prSet presAssocID="{60F45C68-2BF1-4650-AC3E-924B1407DEF2}" presName="childText" presStyleLbl="conFgAcc1" presStyleIdx="0" presStyleCnt="3">
        <dgm:presLayoutVars>
          <dgm:bulletEnabled val="1"/>
        </dgm:presLayoutVars>
      </dgm:prSet>
      <dgm:spPr/>
    </dgm:pt>
    <dgm:pt modelId="{51BE72FD-91C3-4BB4-B624-CFE19436B89F}" type="pres">
      <dgm:prSet presAssocID="{5A68F9AE-7A10-4B06-831E-0E0AB6873F65}" presName="spaceBetweenRectangles" presStyleCnt="0"/>
      <dgm:spPr/>
    </dgm:pt>
    <dgm:pt modelId="{7FF3B696-1B07-4EDE-BDE6-69454E7D25D2}" type="pres">
      <dgm:prSet presAssocID="{B70C87C5-A6A2-48F9-8CAF-97DC8256BC80}" presName="parentLin" presStyleCnt="0"/>
      <dgm:spPr/>
    </dgm:pt>
    <dgm:pt modelId="{041A0B8C-BC13-469B-B412-6DAF13A8C772}" type="pres">
      <dgm:prSet presAssocID="{B70C87C5-A6A2-48F9-8CAF-97DC8256BC80}" presName="parentLeftMargin" presStyleLbl="node1" presStyleIdx="0" presStyleCnt="3"/>
      <dgm:spPr/>
    </dgm:pt>
    <dgm:pt modelId="{77BCE901-0080-4296-80DA-A335403222B7}" type="pres">
      <dgm:prSet presAssocID="{B70C87C5-A6A2-48F9-8CAF-97DC8256BC80}" presName="parentText" presStyleLbl="node1" presStyleIdx="1" presStyleCnt="3" custScaleX="142857" custScaleY="177122" custLinFactNeighborX="515" custLinFactNeighborY="-13989">
        <dgm:presLayoutVars>
          <dgm:chMax val="0"/>
          <dgm:bulletEnabled val="1"/>
        </dgm:presLayoutVars>
      </dgm:prSet>
      <dgm:spPr/>
    </dgm:pt>
    <dgm:pt modelId="{9B422A8A-162A-48E8-8508-BE642319C01C}" type="pres">
      <dgm:prSet presAssocID="{B70C87C5-A6A2-48F9-8CAF-97DC8256BC80}" presName="negativeSpace" presStyleCnt="0"/>
      <dgm:spPr/>
    </dgm:pt>
    <dgm:pt modelId="{0510DBFE-D870-4657-A3D0-4C9BE44E7238}" type="pres">
      <dgm:prSet presAssocID="{B70C87C5-A6A2-48F9-8CAF-97DC8256BC80}" presName="childText" presStyleLbl="conFgAcc1" presStyleIdx="1" presStyleCnt="3">
        <dgm:presLayoutVars>
          <dgm:bulletEnabled val="1"/>
        </dgm:presLayoutVars>
      </dgm:prSet>
      <dgm:spPr/>
    </dgm:pt>
    <dgm:pt modelId="{7F680967-45BF-4392-9E00-042AFFA7D086}" type="pres">
      <dgm:prSet presAssocID="{72FEFDB8-F826-4804-80E3-3EF615B5FADA}" presName="spaceBetweenRectangles" presStyleCnt="0"/>
      <dgm:spPr/>
    </dgm:pt>
    <dgm:pt modelId="{5E604861-4716-4893-B21E-88BF55BAF48D}" type="pres">
      <dgm:prSet presAssocID="{90048E02-D336-4332-AE85-0687978B6595}" presName="parentLin" presStyleCnt="0"/>
      <dgm:spPr/>
    </dgm:pt>
    <dgm:pt modelId="{18FE851B-CC7C-48C7-93C0-501114B1CE5A}" type="pres">
      <dgm:prSet presAssocID="{90048E02-D336-4332-AE85-0687978B6595}" presName="parentLeftMargin" presStyleLbl="node1" presStyleIdx="1" presStyleCnt="3"/>
      <dgm:spPr/>
    </dgm:pt>
    <dgm:pt modelId="{0CF3D325-4459-481B-83AB-D26D36AAF946}" type="pres">
      <dgm:prSet presAssocID="{90048E02-D336-4332-AE85-0687978B6595}" presName="parentText" presStyleLbl="node1" presStyleIdx="2" presStyleCnt="3" custScaleX="142857" custScaleY="177122">
        <dgm:presLayoutVars>
          <dgm:chMax val="0"/>
          <dgm:bulletEnabled val="1"/>
        </dgm:presLayoutVars>
      </dgm:prSet>
      <dgm:spPr/>
    </dgm:pt>
    <dgm:pt modelId="{5B9A709A-F6B1-49DA-95F3-B144EB8F82B5}" type="pres">
      <dgm:prSet presAssocID="{90048E02-D336-4332-AE85-0687978B6595}" presName="negativeSpace" presStyleCnt="0"/>
      <dgm:spPr/>
    </dgm:pt>
    <dgm:pt modelId="{0BA66C95-35CB-4C69-8A84-938F6E4EB67B}" type="pres">
      <dgm:prSet presAssocID="{90048E02-D336-4332-AE85-0687978B6595}" presName="childText" presStyleLbl="conFgAcc1" presStyleIdx="2" presStyleCnt="3">
        <dgm:presLayoutVars>
          <dgm:bulletEnabled val="1"/>
        </dgm:presLayoutVars>
      </dgm:prSet>
      <dgm:spPr/>
    </dgm:pt>
  </dgm:ptLst>
  <dgm:cxnLst>
    <dgm:cxn modelId="{58F91D04-6391-475D-A744-C3DC22C61ED7}" srcId="{D086F760-137D-41A4-B618-D2D71D706ECE}" destId="{B70C87C5-A6A2-48F9-8CAF-97DC8256BC80}" srcOrd="1" destOrd="0" parTransId="{66EA6026-5C34-4537-BF39-51205D6432C6}" sibTransId="{72FEFDB8-F826-4804-80E3-3EF615B5FADA}"/>
    <dgm:cxn modelId="{F955451A-FBE5-4319-8732-D237DF36A6CE}" type="presOf" srcId="{90048E02-D336-4332-AE85-0687978B6595}" destId="{0CF3D325-4459-481B-83AB-D26D36AAF946}" srcOrd="1" destOrd="0" presId="urn:microsoft.com/office/officeart/2005/8/layout/list1"/>
    <dgm:cxn modelId="{AF86CB1E-F9CC-45C3-BB92-6E94519604F1}" srcId="{D086F760-137D-41A4-B618-D2D71D706ECE}" destId="{60F45C68-2BF1-4650-AC3E-924B1407DEF2}" srcOrd="0" destOrd="0" parTransId="{D65C419B-ABC1-48B1-AD61-82D3BF20B011}" sibTransId="{5A68F9AE-7A10-4B06-831E-0E0AB6873F65}"/>
    <dgm:cxn modelId="{093CD720-5034-47E5-B142-A6216EEB1FBB}" type="presOf" srcId="{90048E02-D336-4332-AE85-0687978B6595}" destId="{18FE851B-CC7C-48C7-93C0-501114B1CE5A}" srcOrd="0" destOrd="0" presId="urn:microsoft.com/office/officeart/2005/8/layout/list1"/>
    <dgm:cxn modelId="{0EA4EE24-B8F1-4F45-8405-7C7902F833FB}" type="presOf" srcId="{D086F760-137D-41A4-B618-D2D71D706ECE}" destId="{E8FE1ED5-98AE-4010-B94E-9AC2A68594A5}" srcOrd="0" destOrd="0" presId="urn:microsoft.com/office/officeart/2005/8/layout/list1"/>
    <dgm:cxn modelId="{53447A75-2666-49D4-81DF-CB44447E2529}" type="presOf" srcId="{B70C87C5-A6A2-48F9-8CAF-97DC8256BC80}" destId="{041A0B8C-BC13-469B-B412-6DAF13A8C772}" srcOrd="0" destOrd="0" presId="urn:microsoft.com/office/officeart/2005/8/layout/list1"/>
    <dgm:cxn modelId="{405AE68D-DF84-43F9-97D9-759957FC0847}" type="presOf" srcId="{60F45C68-2BF1-4650-AC3E-924B1407DEF2}" destId="{2E7D2BCB-884E-4E68-8918-4041975A0C3A}" srcOrd="1" destOrd="0" presId="urn:microsoft.com/office/officeart/2005/8/layout/list1"/>
    <dgm:cxn modelId="{3782BF95-2703-4BB1-9C18-3EF1351E7D1C}" type="presOf" srcId="{B70C87C5-A6A2-48F9-8CAF-97DC8256BC80}" destId="{77BCE901-0080-4296-80DA-A335403222B7}" srcOrd="1" destOrd="0" presId="urn:microsoft.com/office/officeart/2005/8/layout/list1"/>
    <dgm:cxn modelId="{99F508DD-F561-4C47-A724-C6F0A2F08D66}" type="presOf" srcId="{60F45C68-2BF1-4650-AC3E-924B1407DEF2}" destId="{900B54AB-9921-4AFD-87B3-58EF81A5B6F3}" srcOrd="0" destOrd="0" presId="urn:microsoft.com/office/officeart/2005/8/layout/list1"/>
    <dgm:cxn modelId="{5A4EDAF2-D74B-4413-A649-A70CE634DB79}" srcId="{D086F760-137D-41A4-B618-D2D71D706ECE}" destId="{90048E02-D336-4332-AE85-0687978B6595}" srcOrd="2" destOrd="0" parTransId="{BB873574-9129-4C62-A75D-34A40550DE1F}" sibTransId="{25E7CB50-865E-4E1B-A2BC-1BB7BB5828E7}"/>
    <dgm:cxn modelId="{B1C61DB9-59BB-42E9-BE75-088F350E6E5E}" type="presParOf" srcId="{E8FE1ED5-98AE-4010-B94E-9AC2A68594A5}" destId="{CBC35D3F-1CB7-48CE-BDC6-2DFD22FD70DD}" srcOrd="0" destOrd="0" presId="urn:microsoft.com/office/officeart/2005/8/layout/list1"/>
    <dgm:cxn modelId="{DFD0B330-3ABC-4ED7-83DA-B7B3D27BFEEB}" type="presParOf" srcId="{CBC35D3F-1CB7-48CE-BDC6-2DFD22FD70DD}" destId="{900B54AB-9921-4AFD-87B3-58EF81A5B6F3}" srcOrd="0" destOrd="0" presId="urn:microsoft.com/office/officeart/2005/8/layout/list1"/>
    <dgm:cxn modelId="{4AC0F723-1685-40C0-B46E-BE5E5A1124BD}" type="presParOf" srcId="{CBC35D3F-1CB7-48CE-BDC6-2DFD22FD70DD}" destId="{2E7D2BCB-884E-4E68-8918-4041975A0C3A}" srcOrd="1" destOrd="0" presId="urn:microsoft.com/office/officeart/2005/8/layout/list1"/>
    <dgm:cxn modelId="{2520DF5A-7D72-464B-BA74-156FFB98DE3A}" type="presParOf" srcId="{E8FE1ED5-98AE-4010-B94E-9AC2A68594A5}" destId="{7F5179F0-4430-4FDE-8FA4-61830E045124}" srcOrd="1" destOrd="0" presId="urn:microsoft.com/office/officeart/2005/8/layout/list1"/>
    <dgm:cxn modelId="{8274286E-FDA0-4AAA-801F-8890BA9EB58F}" type="presParOf" srcId="{E8FE1ED5-98AE-4010-B94E-9AC2A68594A5}" destId="{3F4A65BD-1826-4202-ACC0-11EDC9451E3F}" srcOrd="2" destOrd="0" presId="urn:microsoft.com/office/officeart/2005/8/layout/list1"/>
    <dgm:cxn modelId="{48483375-42AA-462F-A302-8BD871CB57FB}" type="presParOf" srcId="{E8FE1ED5-98AE-4010-B94E-9AC2A68594A5}" destId="{51BE72FD-91C3-4BB4-B624-CFE19436B89F}" srcOrd="3" destOrd="0" presId="urn:microsoft.com/office/officeart/2005/8/layout/list1"/>
    <dgm:cxn modelId="{2EEDE020-A998-47FE-B50A-AB07B5F0B5A1}" type="presParOf" srcId="{E8FE1ED5-98AE-4010-B94E-9AC2A68594A5}" destId="{7FF3B696-1B07-4EDE-BDE6-69454E7D25D2}" srcOrd="4" destOrd="0" presId="urn:microsoft.com/office/officeart/2005/8/layout/list1"/>
    <dgm:cxn modelId="{1F09B1DD-451A-4B2D-A8BF-EE7356D018FC}" type="presParOf" srcId="{7FF3B696-1B07-4EDE-BDE6-69454E7D25D2}" destId="{041A0B8C-BC13-469B-B412-6DAF13A8C772}" srcOrd="0" destOrd="0" presId="urn:microsoft.com/office/officeart/2005/8/layout/list1"/>
    <dgm:cxn modelId="{767A64FE-1500-4AD1-A71B-3FF075991412}" type="presParOf" srcId="{7FF3B696-1B07-4EDE-BDE6-69454E7D25D2}" destId="{77BCE901-0080-4296-80DA-A335403222B7}" srcOrd="1" destOrd="0" presId="urn:microsoft.com/office/officeart/2005/8/layout/list1"/>
    <dgm:cxn modelId="{61FE3112-FB4B-4638-91C5-DB3EC04EB970}" type="presParOf" srcId="{E8FE1ED5-98AE-4010-B94E-9AC2A68594A5}" destId="{9B422A8A-162A-48E8-8508-BE642319C01C}" srcOrd="5" destOrd="0" presId="urn:microsoft.com/office/officeart/2005/8/layout/list1"/>
    <dgm:cxn modelId="{E32CEDF2-2967-4535-A514-23ADB542D9FB}" type="presParOf" srcId="{E8FE1ED5-98AE-4010-B94E-9AC2A68594A5}" destId="{0510DBFE-D870-4657-A3D0-4C9BE44E7238}" srcOrd="6" destOrd="0" presId="urn:microsoft.com/office/officeart/2005/8/layout/list1"/>
    <dgm:cxn modelId="{095E2900-0A1E-46AD-9AC5-741F6AE9155C}" type="presParOf" srcId="{E8FE1ED5-98AE-4010-B94E-9AC2A68594A5}" destId="{7F680967-45BF-4392-9E00-042AFFA7D086}" srcOrd="7" destOrd="0" presId="urn:microsoft.com/office/officeart/2005/8/layout/list1"/>
    <dgm:cxn modelId="{899E0A7F-7313-414F-9E0E-A947D6AAB9E4}" type="presParOf" srcId="{E8FE1ED5-98AE-4010-B94E-9AC2A68594A5}" destId="{5E604861-4716-4893-B21E-88BF55BAF48D}" srcOrd="8" destOrd="0" presId="urn:microsoft.com/office/officeart/2005/8/layout/list1"/>
    <dgm:cxn modelId="{E4759AB8-0529-4F09-AF49-18BE0885962D}" type="presParOf" srcId="{5E604861-4716-4893-B21E-88BF55BAF48D}" destId="{18FE851B-CC7C-48C7-93C0-501114B1CE5A}" srcOrd="0" destOrd="0" presId="urn:microsoft.com/office/officeart/2005/8/layout/list1"/>
    <dgm:cxn modelId="{41C7839B-6D3B-4A0B-A007-1E08391EC957}" type="presParOf" srcId="{5E604861-4716-4893-B21E-88BF55BAF48D}" destId="{0CF3D325-4459-481B-83AB-D26D36AAF946}" srcOrd="1" destOrd="0" presId="urn:microsoft.com/office/officeart/2005/8/layout/list1"/>
    <dgm:cxn modelId="{168BAFC0-CA8C-4B8E-89A5-26E9A6121C7C}" type="presParOf" srcId="{E8FE1ED5-98AE-4010-B94E-9AC2A68594A5}" destId="{5B9A709A-F6B1-49DA-95F3-B144EB8F82B5}" srcOrd="9" destOrd="0" presId="urn:microsoft.com/office/officeart/2005/8/layout/list1"/>
    <dgm:cxn modelId="{FBDE31C9-E33F-4D19-BB27-4F260AFB7AD8}" type="presParOf" srcId="{E8FE1ED5-98AE-4010-B94E-9AC2A68594A5}" destId="{0BA66C95-35CB-4C69-8A84-938F6E4EB67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23291-334B-4F40-BB2E-1D06F97F54C3}"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de-DE"/>
        </a:p>
      </dgm:t>
    </dgm:pt>
    <dgm:pt modelId="{769B0C17-EF09-4574-9F94-09592A7C476F}">
      <dgm:prSet phldrT="[Text]" custT="1"/>
      <dgm:spPr/>
      <dgm:t>
        <a:bodyPr/>
        <a:lstStyle/>
        <a:p>
          <a:r>
            <a:rPr lang="de-DE" sz="2800" b="1" dirty="0"/>
            <a:t>Planung</a:t>
          </a:r>
        </a:p>
      </dgm:t>
    </dgm:pt>
    <dgm:pt modelId="{10CA52B4-ACF0-4488-A369-D613F1AAC472}" type="parTrans" cxnId="{2A7B50DF-68B4-4F9C-BBBA-474EFFD8560B}">
      <dgm:prSet/>
      <dgm:spPr/>
      <dgm:t>
        <a:bodyPr/>
        <a:lstStyle/>
        <a:p>
          <a:endParaRPr lang="de-DE"/>
        </a:p>
      </dgm:t>
    </dgm:pt>
    <dgm:pt modelId="{85401BA0-0DEF-4A0C-BCF3-4BD7177E3292}" type="sibTrans" cxnId="{2A7B50DF-68B4-4F9C-BBBA-474EFFD8560B}">
      <dgm:prSet/>
      <dgm:spPr/>
      <dgm:t>
        <a:bodyPr/>
        <a:lstStyle/>
        <a:p>
          <a:endParaRPr lang="de-DE"/>
        </a:p>
      </dgm:t>
    </dgm:pt>
    <dgm:pt modelId="{934A31AB-B83F-4FB3-BCD2-CF7A0BC55F42}">
      <dgm:prSet phldrT="[Text]"/>
      <dgm:spPr/>
      <dgm:t>
        <a:bodyPr/>
        <a:lstStyle/>
        <a:p>
          <a:pPr marL="0" indent="0">
            <a:buNone/>
          </a:pPr>
          <a:r>
            <a:rPr lang="de-DE" dirty="0">
              <a:solidFill>
                <a:srgbClr val="595959"/>
              </a:solidFill>
            </a:rPr>
            <a:t>Planen Sie voraus, indem Sie Ressourcen für Wachstumsinitiativen beiseitelegen und sicherstellen, dass die Expansion nicht zu Liquiditätsproblemen führt.</a:t>
          </a:r>
        </a:p>
      </dgm:t>
    </dgm:pt>
    <dgm:pt modelId="{D59EBDB8-E0C0-4A9A-B607-7717903316D7}" type="parTrans" cxnId="{B77F1117-DDC8-46DF-8D64-0BCE1BADDA18}">
      <dgm:prSet/>
      <dgm:spPr/>
      <dgm:t>
        <a:bodyPr/>
        <a:lstStyle/>
        <a:p>
          <a:endParaRPr lang="de-DE"/>
        </a:p>
      </dgm:t>
    </dgm:pt>
    <dgm:pt modelId="{3541B25B-9D0D-4151-B019-DEC23883DBBD}" type="sibTrans" cxnId="{B77F1117-DDC8-46DF-8D64-0BCE1BADDA18}">
      <dgm:prSet/>
      <dgm:spPr/>
      <dgm:t>
        <a:bodyPr/>
        <a:lstStyle/>
        <a:p>
          <a:endParaRPr lang="de-DE"/>
        </a:p>
      </dgm:t>
    </dgm:pt>
    <dgm:pt modelId="{3A81E653-BDB4-439F-8558-A1744ED182CD}">
      <dgm:prSet phldrT="[Text]" custT="1"/>
      <dgm:spPr/>
      <dgm:t>
        <a:bodyPr/>
        <a:lstStyle/>
        <a:p>
          <a:r>
            <a:rPr lang="de-DE" sz="2800" b="1" dirty="0"/>
            <a:t>Flexibilität</a:t>
          </a:r>
        </a:p>
      </dgm:t>
    </dgm:pt>
    <dgm:pt modelId="{6C0F4323-7CD5-46D0-A5ED-32DC89AE6E55}" type="parTrans" cxnId="{13D157F8-E706-4013-9BC4-C5BFE76183B7}">
      <dgm:prSet/>
      <dgm:spPr/>
      <dgm:t>
        <a:bodyPr/>
        <a:lstStyle/>
        <a:p>
          <a:endParaRPr lang="de-DE"/>
        </a:p>
      </dgm:t>
    </dgm:pt>
    <dgm:pt modelId="{ACFD1C88-2AC7-4ED7-B2F3-C13E80D356B9}" type="sibTrans" cxnId="{13D157F8-E706-4013-9BC4-C5BFE76183B7}">
      <dgm:prSet/>
      <dgm:spPr/>
      <dgm:t>
        <a:bodyPr/>
        <a:lstStyle/>
        <a:p>
          <a:endParaRPr lang="de-DE"/>
        </a:p>
      </dgm:t>
    </dgm:pt>
    <dgm:pt modelId="{F119D0C2-3294-49BC-A015-4340A6F54721}">
      <dgm:prSet phldrT="[Text]"/>
      <dgm:spPr/>
      <dgm:t>
        <a:bodyPr/>
        <a:lstStyle/>
        <a:p>
          <a:pPr marL="0" indent="0">
            <a:buNone/>
          </a:pPr>
          <a:r>
            <a:rPr lang="de-DE" dirty="0">
              <a:solidFill>
                <a:srgbClr val="595959"/>
              </a:solidFill>
            </a:rPr>
            <a:t>Wachstum erfordert Flexibilität. Passen Sie Ihr Budget daher regelmäßig an, wenn Ihr Unternehmen wächst. </a:t>
          </a:r>
        </a:p>
      </dgm:t>
    </dgm:pt>
    <dgm:pt modelId="{C052E6DC-CFAF-463D-B699-9137D1A90CCB}" type="parTrans" cxnId="{AF26DCD6-1973-4745-835B-59A1162A80EC}">
      <dgm:prSet/>
      <dgm:spPr/>
      <dgm:t>
        <a:bodyPr/>
        <a:lstStyle/>
        <a:p>
          <a:endParaRPr lang="de-DE"/>
        </a:p>
      </dgm:t>
    </dgm:pt>
    <dgm:pt modelId="{C08AED1D-5698-4901-9B72-0E1AF11B3EC3}" type="sibTrans" cxnId="{AF26DCD6-1973-4745-835B-59A1162A80EC}">
      <dgm:prSet/>
      <dgm:spPr/>
      <dgm:t>
        <a:bodyPr/>
        <a:lstStyle/>
        <a:p>
          <a:endParaRPr lang="de-DE"/>
        </a:p>
      </dgm:t>
    </dgm:pt>
    <dgm:pt modelId="{3AC9FD12-9EB0-400C-AA22-0B430032B668}" type="pres">
      <dgm:prSet presAssocID="{F4223291-334B-4F40-BB2E-1D06F97F54C3}" presName="Name0" presStyleCnt="0">
        <dgm:presLayoutVars>
          <dgm:dir/>
          <dgm:animLvl val="lvl"/>
          <dgm:resizeHandles val="exact"/>
        </dgm:presLayoutVars>
      </dgm:prSet>
      <dgm:spPr/>
    </dgm:pt>
    <dgm:pt modelId="{5BD845CD-ABCC-436E-9A5D-2EA429493464}" type="pres">
      <dgm:prSet presAssocID="{769B0C17-EF09-4574-9F94-09592A7C476F}" presName="composite" presStyleCnt="0"/>
      <dgm:spPr/>
    </dgm:pt>
    <dgm:pt modelId="{B8267859-9325-4486-B8F8-CB2B2E2EA79A}" type="pres">
      <dgm:prSet presAssocID="{769B0C17-EF09-4574-9F94-09592A7C476F}" presName="parTx" presStyleLbl="alignNode1" presStyleIdx="0" presStyleCnt="2">
        <dgm:presLayoutVars>
          <dgm:chMax val="0"/>
          <dgm:chPref val="0"/>
          <dgm:bulletEnabled val="1"/>
        </dgm:presLayoutVars>
      </dgm:prSet>
      <dgm:spPr/>
    </dgm:pt>
    <dgm:pt modelId="{DA0F05C3-5D98-4D28-AA8D-930FA1D88EC2}" type="pres">
      <dgm:prSet presAssocID="{769B0C17-EF09-4574-9F94-09592A7C476F}" presName="desTx" presStyleLbl="alignAccFollowNode1" presStyleIdx="0" presStyleCnt="2">
        <dgm:presLayoutVars>
          <dgm:bulletEnabled val="1"/>
        </dgm:presLayoutVars>
      </dgm:prSet>
      <dgm:spPr/>
    </dgm:pt>
    <dgm:pt modelId="{034777C9-240B-4B28-A327-41719B9AF843}" type="pres">
      <dgm:prSet presAssocID="{85401BA0-0DEF-4A0C-BCF3-4BD7177E3292}" presName="space" presStyleCnt="0"/>
      <dgm:spPr/>
    </dgm:pt>
    <dgm:pt modelId="{32D6CC55-FB85-4715-B2A3-5784791C8864}" type="pres">
      <dgm:prSet presAssocID="{3A81E653-BDB4-439F-8558-A1744ED182CD}" presName="composite" presStyleCnt="0"/>
      <dgm:spPr/>
    </dgm:pt>
    <dgm:pt modelId="{A4209023-4C65-436A-BD0C-A862B4AF7D9D}" type="pres">
      <dgm:prSet presAssocID="{3A81E653-BDB4-439F-8558-A1744ED182CD}" presName="parTx" presStyleLbl="alignNode1" presStyleIdx="1" presStyleCnt="2">
        <dgm:presLayoutVars>
          <dgm:chMax val="0"/>
          <dgm:chPref val="0"/>
          <dgm:bulletEnabled val="1"/>
        </dgm:presLayoutVars>
      </dgm:prSet>
      <dgm:spPr/>
    </dgm:pt>
    <dgm:pt modelId="{663AA321-843D-4D42-8091-F46FA19DC9B8}" type="pres">
      <dgm:prSet presAssocID="{3A81E653-BDB4-439F-8558-A1744ED182CD}" presName="desTx" presStyleLbl="alignAccFollowNode1" presStyleIdx="1" presStyleCnt="2">
        <dgm:presLayoutVars>
          <dgm:bulletEnabled val="1"/>
        </dgm:presLayoutVars>
      </dgm:prSet>
      <dgm:spPr/>
    </dgm:pt>
  </dgm:ptLst>
  <dgm:cxnLst>
    <dgm:cxn modelId="{B77F1117-DDC8-46DF-8D64-0BCE1BADDA18}" srcId="{769B0C17-EF09-4574-9F94-09592A7C476F}" destId="{934A31AB-B83F-4FB3-BCD2-CF7A0BC55F42}" srcOrd="0" destOrd="0" parTransId="{D59EBDB8-E0C0-4A9A-B607-7717903316D7}" sibTransId="{3541B25B-9D0D-4151-B019-DEC23883DBBD}"/>
    <dgm:cxn modelId="{DC372031-C253-4DC9-94CC-0C705670F5BA}" type="presOf" srcId="{3A81E653-BDB4-439F-8558-A1744ED182CD}" destId="{A4209023-4C65-436A-BD0C-A862B4AF7D9D}" srcOrd="0" destOrd="0" presId="urn:microsoft.com/office/officeart/2005/8/layout/hList1"/>
    <dgm:cxn modelId="{69F6B5D1-85A6-4112-B172-7F4A46F69457}" type="presOf" srcId="{934A31AB-B83F-4FB3-BCD2-CF7A0BC55F42}" destId="{DA0F05C3-5D98-4D28-AA8D-930FA1D88EC2}" srcOrd="0" destOrd="0" presId="urn:microsoft.com/office/officeart/2005/8/layout/hList1"/>
    <dgm:cxn modelId="{AF26DCD6-1973-4745-835B-59A1162A80EC}" srcId="{3A81E653-BDB4-439F-8558-A1744ED182CD}" destId="{F119D0C2-3294-49BC-A015-4340A6F54721}" srcOrd="0" destOrd="0" parTransId="{C052E6DC-CFAF-463D-B699-9137D1A90CCB}" sibTransId="{C08AED1D-5698-4901-9B72-0E1AF11B3EC3}"/>
    <dgm:cxn modelId="{03203FDD-FDCB-4652-B9C2-C049912B3502}" type="presOf" srcId="{769B0C17-EF09-4574-9F94-09592A7C476F}" destId="{B8267859-9325-4486-B8F8-CB2B2E2EA79A}" srcOrd="0" destOrd="0" presId="urn:microsoft.com/office/officeart/2005/8/layout/hList1"/>
    <dgm:cxn modelId="{2A7B50DF-68B4-4F9C-BBBA-474EFFD8560B}" srcId="{F4223291-334B-4F40-BB2E-1D06F97F54C3}" destId="{769B0C17-EF09-4574-9F94-09592A7C476F}" srcOrd="0" destOrd="0" parTransId="{10CA52B4-ACF0-4488-A369-D613F1AAC472}" sibTransId="{85401BA0-0DEF-4A0C-BCF3-4BD7177E3292}"/>
    <dgm:cxn modelId="{5F7352DF-F8E3-45A7-A43B-2553F2848F70}" type="presOf" srcId="{F4223291-334B-4F40-BB2E-1D06F97F54C3}" destId="{3AC9FD12-9EB0-400C-AA22-0B430032B668}" srcOrd="0" destOrd="0" presId="urn:microsoft.com/office/officeart/2005/8/layout/hList1"/>
    <dgm:cxn modelId="{A36177F4-6BB8-440D-B728-CCDA0A7BB811}" type="presOf" srcId="{F119D0C2-3294-49BC-A015-4340A6F54721}" destId="{663AA321-843D-4D42-8091-F46FA19DC9B8}" srcOrd="0" destOrd="0" presId="urn:microsoft.com/office/officeart/2005/8/layout/hList1"/>
    <dgm:cxn modelId="{13D157F8-E706-4013-9BC4-C5BFE76183B7}" srcId="{F4223291-334B-4F40-BB2E-1D06F97F54C3}" destId="{3A81E653-BDB4-439F-8558-A1744ED182CD}" srcOrd="1" destOrd="0" parTransId="{6C0F4323-7CD5-46D0-A5ED-32DC89AE6E55}" sibTransId="{ACFD1C88-2AC7-4ED7-B2F3-C13E80D356B9}"/>
    <dgm:cxn modelId="{5E8A4F0C-DFE8-452F-A364-64ACC9BCD963}" type="presParOf" srcId="{3AC9FD12-9EB0-400C-AA22-0B430032B668}" destId="{5BD845CD-ABCC-436E-9A5D-2EA429493464}" srcOrd="0" destOrd="0" presId="urn:microsoft.com/office/officeart/2005/8/layout/hList1"/>
    <dgm:cxn modelId="{D2C4588D-0751-486A-8723-65940006549D}" type="presParOf" srcId="{5BD845CD-ABCC-436E-9A5D-2EA429493464}" destId="{B8267859-9325-4486-B8F8-CB2B2E2EA79A}" srcOrd="0" destOrd="0" presId="urn:microsoft.com/office/officeart/2005/8/layout/hList1"/>
    <dgm:cxn modelId="{32E26A3A-450C-4B51-8A1A-A0938D40D372}" type="presParOf" srcId="{5BD845CD-ABCC-436E-9A5D-2EA429493464}" destId="{DA0F05C3-5D98-4D28-AA8D-930FA1D88EC2}" srcOrd="1" destOrd="0" presId="urn:microsoft.com/office/officeart/2005/8/layout/hList1"/>
    <dgm:cxn modelId="{22EFE4E7-29A9-45A1-AAFB-BDEA0FDDC161}" type="presParOf" srcId="{3AC9FD12-9EB0-400C-AA22-0B430032B668}" destId="{034777C9-240B-4B28-A327-41719B9AF843}" srcOrd="1" destOrd="0" presId="urn:microsoft.com/office/officeart/2005/8/layout/hList1"/>
    <dgm:cxn modelId="{224CFA2E-9416-4B6F-B09A-53F225C7DB87}" type="presParOf" srcId="{3AC9FD12-9EB0-400C-AA22-0B430032B668}" destId="{32D6CC55-FB85-4715-B2A3-5784791C8864}" srcOrd="2" destOrd="0" presId="urn:microsoft.com/office/officeart/2005/8/layout/hList1"/>
    <dgm:cxn modelId="{B2147EFC-EA58-4228-89E3-B72FBBAB098E}" type="presParOf" srcId="{32D6CC55-FB85-4715-B2A3-5784791C8864}" destId="{A4209023-4C65-436A-BD0C-A862B4AF7D9D}" srcOrd="0" destOrd="0" presId="urn:microsoft.com/office/officeart/2005/8/layout/hList1"/>
    <dgm:cxn modelId="{17A58F99-1D7E-4EDB-9107-87A4849877CC}" type="presParOf" srcId="{32D6CC55-FB85-4715-B2A3-5784791C8864}" destId="{663AA321-843D-4D42-8091-F46FA19DC9B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DBA7-386F-433F-B25C-A0289B61AC46}">
      <dsp:nvSpPr>
        <dsp:cNvPr id="0" name=""/>
        <dsp:cNvSpPr/>
      </dsp:nvSpPr>
      <dsp:spPr>
        <a:xfrm>
          <a:off x="4000880" y="3080312"/>
          <a:ext cx="1993458" cy="12913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84138" lvl="1" indent="0" algn="r" defTabSz="488950">
            <a:lnSpc>
              <a:spcPct val="90000"/>
            </a:lnSpc>
            <a:spcBef>
              <a:spcPct val="0"/>
            </a:spcBef>
            <a:spcAft>
              <a:spcPct val="15000"/>
            </a:spcAft>
            <a:buNone/>
          </a:pPr>
          <a:r>
            <a:rPr lang="de-DE" sz="1100" b="1" kern="1200" dirty="0"/>
            <a:t>Zuweisung von Ressourcen, damit der Plan erreicht werden kann</a:t>
          </a:r>
        </a:p>
      </dsp:txBody>
      <dsp:txXfrm>
        <a:off x="4627283" y="3431505"/>
        <a:ext cx="1338688" cy="911749"/>
      </dsp:txXfrm>
    </dsp:sp>
    <dsp:sp modelId="{20B2CF31-B5F8-4254-B48E-383080E8C94F}">
      <dsp:nvSpPr>
        <dsp:cNvPr id="0" name=""/>
        <dsp:cNvSpPr/>
      </dsp:nvSpPr>
      <dsp:spPr>
        <a:xfrm>
          <a:off x="731391" y="2998521"/>
          <a:ext cx="1993458" cy="12913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622300">
            <a:lnSpc>
              <a:spcPct val="90000"/>
            </a:lnSpc>
            <a:spcBef>
              <a:spcPct val="0"/>
            </a:spcBef>
            <a:spcAft>
              <a:spcPct val="15000"/>
            </a:spcAft>
            <a:buNone/>
          </a:pPr>
          <a:r>
            <a:rPr lang="de-DE" sz="1400" b="1" kern="1200" dirty="0"/>
            <a:t>Überwachung der Entwicklung und ggf. Anpassung wenn nötig</a:t>
          </a:r>
        </a:p>
      </dsp:txBody>
      <dsp:txXfrm>
        <a:off x="759757" y="3349714"/>
        <a:ext cx="1338688" cy="911749"/>
      </dsp:txXfrm>
    </dsp:sp>
    <dsp:sp modelId="{09457DAD-DF52-493B-86A5-01E8B9E13F02}">
      <dsp:nvSpPr>
        <dsp:cNvPr id="0" name=""/>
        <dsp:cNvSpPr/>
      </dsp:nvSpPr>
      <dsp:spPr>
        <a:xfrm>
          <a:off x="4000880" y="336281"/>
          <a:ext cx="1993458" cy="12913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84138" lvl="1" indent="0" algn="r" defTabSz="622300">
            <a:lnSpc>
              <a:spcPct val="90000"/>
            </a:lnSpc>
            <a:spcBef>
              <a:spcPct val="0"/>
            </a:spcBef>
            <a:spcAft>
              <a:spcPct val="15000"/>
            </a:spcAft>
            <a:buNone/>
            <a:tabLst>
              <a:tab pos="263525" algn="l"/>
            </a:tabLst>
          </a:pPr>
          <a:r>
            <a:rPr lang="de-DE" sz="1400" b="1" kern="1200" dirty="0"/>
            <a:t>Finanzziele und der Plan, diese zu erreichen</a:t>
          </a:r>
        </a:p>
      </dsp:txBody>
      <dsp:txXfrm>
        <a:off x="4627283" y="364647"/>
        <a:ext cx="1338688" cy="911749"/>
      </dsp:txXfrm>
    </dsp:sp>
    <dsp:sp modelId="{FC9D0AE1-FE21-4A03-BEE5-2D0D060B9ED8}">
      <dsp:nvSpPr>
        <dsp:cNvPr id="0" name=""/>
        <dsp:cNvSpPr/>
      </dsp:nvSpPr>
      <dsp:spPr>
        <a:xfrm>
          <a:off x="451500" y="-112093"/>
          <a:ext cx="2587249" cy="2188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622300">
            <a:lnSpc>
              <a:spcPct val="90000"/>
            </a:lnSpc>
            <a:spcBef>
              <a:spcPct val="0"/>
            </a:spcBef>
            <a:spcAft>
              <a:spcPct val="15000"/>
            </a:spcAft>
            <a:buNone/>
          </a:pPr>
          <a:r>
            <a:rPr lang="de-DE" sz="1400" b="1" kern="1200" dirty="0"/>
            <a:t>Einblicke in die finanzielle Gesundheit, Gewährleistung von Transparenz und Rechenschafts-</a:t>
          </a:r>
          <a:br>
            <a:rPr lang="de-DE" sz="1400" b="1" kern="1200" dirty="0"/>
          </a:br>
          <a:r>
            <a:rPr lang="de-DE" sz="1400" b="1" kern="1200" dirty="0" err="1"/>
            <a:t>pflicht</a:t>
          </a:r>
          <a:endParaRPr lang="de-DE" sz="1400" b="1" kern="1200" dirty="0"/>
        </a:p>
      </dsp:txBody>
      <dsp:txXfrm>
        <a:off x="499565" y="-64028"/>
        <a:ext cx="1714944" cy="1544913"/>
      </dsp:txXfrm>
    </dsp:sp>
    <dsp:sp modelId="{D3D64788-8E6C-4AD2-9F47-82BE9C3EDAD3}">
      <dsp:nvSpPr>
        <dsp:cNvPr id="0" name=""/>
        <dsp:cNvSpPr/>
      </dsp:nvSpPr>
      <dsp:spPr>
        <a:xfrm>
          <a:off x="1435263" y="342108"/>
          <a:ext cx="1747302" cy="17473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dirty="0"/>
            <a:t>Berichterstattung</a:t>
          </a:r>
        </a:p>
      </dsp:txBody>
      <dsp:txXfrm>
        <a:off x="1947036" y="853881"/>
        <a:ext cx="1235529" cy="1235529"/>
      </dsp:txXfrm>
    </dsp:sp>
    <dsp:sp modelId="{F262C5B8-E2AB-4E0E-8857-FAC4155D24EA}">
      <dsp:nvSpPr>
        <dsp:cNvPr id="0" name=""/>
        <dsp:cNvSpPr/>
      </dsp:nvSpPr>
      <dsp:spPr>
        <a:xfrm rot="5400000">
          <a:off x="3263272" y="342108"/>
          <a:ext cx="1747302" cy="17473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dirty="0"/>
            <a:t>Planung</a:t>
          </a:r>
        </a:p>
      </dsp:txBody>
      <dsp:txXfrm rot="-5400000">
        <a:off x="3263272" y="853881"/>
        <a:ext cx="1235529" cy="1235529"/>
      </dsp:txXfrm>
    </dsp:sp>
    <dsp:sp modelId="{54DB47E1-C276-4B09-8FDE-C3537B6AA74B}">
      <dsp:nvSpPr>
        <dsp:cNvPr id="0" name=""/>
        <dsp:cNvSpPr/>
      </dsp:nvSpPr>
      <dsp:spPr>
        <a:xfrm rot="10800000">
          <a:off x="3263272" y="2170117"/>
          <a:ext cx="1747302" cy="17473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dirty="0"/>
            <a:t>Budgetierung</a:t>
          </a:r>
        </a:p>
      </dsp:txBody>
      <dsp:txXfrm rot="10800000">
        <a:off x="3263272" y="2170117"/>
        <a:ext cx="1235529" cy="1235529"/>
      </dsp:txXfrm>
    </dsp:sp>
    <dsp:sp modelId="{8FE9928E-0062-439A-9922-54F66ADE950A}">
      <dsp:nvSpPr>
        <dsp:cNvPr id="0" name=""/>
        <dsp:cNvSpPr/>
      </dsp:nvSpPr>
      <dsp:spPr>
        <a:xfrm rot="16200000">
          <a:off x="1435263" y="2170117"/>
          <a:ext cx="1747302" cy="174730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dirty="0"/>
            <a:t>Überwachung</a:t>
          </a:r>
        </a:p>
      </dsp:txBody>
      <dsp:txXfrm rot="5400000">
        <a:off x="1947036" y="2170117"/>
        <a:ext cx="1235529" cy="1235529"/>
      </dsp:txXfrm>
    </dsp:sp>
    <dsp:sp modelId="{42536B15-99DB-4331-BC68-99A3FA6D73BC}">
      <dsp:nvSpPr>
        <dsp:cNvPr id="0" name=""/>
        <dsp:cNvSpPr/>
      </dsp:nvSpPr>
      <dsp:spPr>
        <a:xfrm>
          <a:off x="2921277" y="1766583"/>
          <a:ext cx="603283" cy="52459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8C17E-A606-45F1-843F-44D96B25DCA1}">
      <dsp:nvSpPr>
        <dsp:cNvPr id="0" name=""/>
        <dsp:cNvSpPr/>
      </dsp:nvSpPr>
      <dsp:spPr>
        <a:xfrm rot="10800000">
          <a:off x="2921277" y="1968350"/>
          <a:ext cx="603283" cy="52459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4D25-32A5-4DDD-86ED-03FFA194EC17}">
      <dsp:nvSpPr>
        <dsp:cNvPr id="0" name=""/>
        <dsp:cNvSpPr/>
      </dsp:nvSpPr>
      <dsp:spPr>
        <a:xfrm>
          <a:off x="1024969" y="221725"/>
          <a:ext cx="2865373" cy="286537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Kapitalfluss-rechnung</a:t>
          </a:r>
        </a:p>
      </dsp:txBody>
      <dsp:txXfrm>
        <a:off x="2535089" y="828911"/>
        <a:ext cx="1023347" cy="852789"/>
      </dsp:txXfrm>
    </dsp:sp>
    <dsp:sp modelId="{D8C25A20-B62E-428C-8119-3AD6E83FEB05}">
      <dsp:nvSpPr>
        <dsp:cNvPr id="0" name=""/>
        <dsp:cNvSpPr/>
      </dsp:nvSpPr>
      <dsp:spPr>
        <a:xfrm>
          <a:off x="965956" y="324060"/>
          <a:ext cx="2865373" cy="286537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Bilanz</a:t>
          </a:r>
        </a:p>
      </dsp:txBody>
      <dsp:txXfrm>
        <a:off x="1648188" y="2183141"/>
        <a:ext cx="1535021" cy="750454"/>
      </dsp:txXfrm>
    </dsp:sp>
    <dsp:sp modelId="{D2D8E9DC-515D-4742-BA68-DE3D3AF3E0F1}">
      <dsp:nvSpPr>
        <dsp:cNvPr id="0" name=""/>
        <dsp:cNvSpPr/>
      </dsp:nvSpPr>
      <dsp:spPr>
        <a:xfrm>
          <a:off x="906943" y="221725"/>
          <a:ext cx="2865373" cy="286537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Gewinn- und Verlustrechnung</a:t>
          </a:r>
        </a:p>
      </dsp:txBody>
      <dsp:txXfrm>
        <a:off x="1238848" y="828911"/>
        <a:ext cx="1023347" cy="852789"/>
      </dsp:txXfrm>
    </dsp:sp>
    <dsp:sp modelId="{CD85E126-A86B-44BD-B7CA-64F371B5559B}">
      <dsp:nvSpPr>
        <dsp:cNvPr id="0" name=""/>
        <dsp:cNvSpPr/>
      </dsp:nvSpPr>
      <dsp:spPr>
        <a:xfrm>
          <a:off x="847825" y="44345"/>
          <a:ext cx="3220134" cy="322013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B2621-CEC3-4CF4-ADF4-E5865A3F4AB3}">
      <dsp:nvSpPr>
        <dsp:cNvPr id="0" name=""/>
        <dsp:cNvSpPr/>
      </dsp:nvSpPr>
      <dsp:spPr>
        <a:xfrm>
          <a:off x="788575" y="146498"/>
          <a:ext cx="3220134" cy="322013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FAB56-34C7-42C4-A104-43B56C1E48BD}">
      <dsp:nvSpPr>
        <dsp:cNvPr id="0" name=""/>
        <dsp:cNvSpPr/>
      </dsp:nvSpPr>
      <dsp:spPr>
        <a:xfrm>
          <a:off x="729326" y="44345"/>
          <a:ext cx="3220134" cy="322013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4D25-32A5-4DDD-86ED-03FFA194EC17}">
      <dsp:nvSpPr>
        <dsp:cNvPr id="0" name=""/>
        <dsp:cNvSpPr/>
      </dsp:nvSpPr>
      <dsp:spPr>
        <a:xfrm>
          <a:off x="1024969" y="221725"/>
          <a:ext cx="2865373" cy="286537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Kapitalfluss-rechnung</a:t>
          </a:r>
        </a:p>
      </dsp:txBody>
      <dsp:txXfrm>
        <a:off x="2535089" y="828911"/>
        <a:ext cx="1023347" cy="852789"/>
      </dsp:txXfrm>
    </dsp:sp>
    <dsp:sp modelId="{D8C25A20-B62E-428C-8119-3AD6E83FEB05}">
      <dsp:nvSpPr>
        <dsp:cNvPr id="0" name=""/>
        <dsp:cNvSpPr/>
      </dsp:nvSpPr>
      <dsp:spPr>
        <a:xfrm>
          <a:off x="965956" y="324060"/>
          <a:ext cx="2865373" cy="286537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Bilanz</a:t>
          </a:r>
        </a:p>
      </dsp:txBody>
      <dsp:txXfrm>
        <a:off x="1648188" y="2183141"/>
        <a:ext cx="1535021" cy="750454"/>
      </dsp:txXfrm>
    </dsp:sp>
    <dsp:sp modelId="{D2D8E9DC-515D-4742-BA68-DE3D3AF3E0F1}">
      <dsp:nvSpPr>
        <dsp:cNvPr id="0" name=""/>
        <dsp:cNvSpPr/>
      </dsp:nvSpPr>
      <dsp:spPr>
        <a:xfrm>
          <a:off x="906943" y="221725"/>
          <a:ext cx="2865373" cy="286537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Gewinn- und Verlustrechnung</a:t>
          </a:r>
        </a:p>
      </dsp:txBody>
      <dsp:txXfrm>
        <a:off x="1238848" y="828911"/>
        <a:ext cx="1023347" cy="852789"/>
      </dsp:txXfrm>
    </dsp:sp>
    <dsp:sp modelId="{CD85E126-A86B-44BD-B7CA-64F371B5559B}">
      <dsp:nvSpPr>
        <dsp:cNvPr id="0" name=""/>
        <dsp:cNvSpPr/>
      </dsp:nvSpPr>
      <dsp:spPr>
        <a:xfrm>
          <a:off x="847825" y="44345"/>
          <a:ext cx="3220134" cy="322013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B2621-CEC3-4CF4-ADF4-E5865A3F4AB3}">
      <dsp:nvSpPr>
        <dsp:cNvPr id="0" name=""/>
        <dsp:cNvSpPr/>
      </dsp:nvSpPr>
      <dsp:spPr>
        <a:xfrm>
          <a:off x="788575" y="146498"/>
          <a:ext cx="3220134" cy="322013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FAB56-34C7-42C4-A104-43B56C1E48BD}">
      <dsp:nvSpPr>
        <dsp:cNvPr id="0" name=""/>
        <dsp:cNvSpPr/>
      </dsp:nvSpPr>
      <dsp:spPr>
        <a:xfrm>
          <a:off x="729326" y="44345"/>
          <a:ext cx="3220134" cy="322013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ED7A-6485-44E5-8E64-94F7D0308781}">
      <dsp:nvSpPr>
        <dsp:cNvPr id="0" name=""/>
        <dsp:cNvSpPr/>
      </dsp:nvSpPr>
      <dsp:spPr>
        <a:xfrm>
          <a:off x="1233731" y="0"/>
          <a:ext cx="4342478" cy="4342478"/>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D3734-6A82-4091-AA53-2B0D7465261D}">
      <dsp:nvSpPr>
        <dsp:cNvPr id="0" name=""/>
        <dsp:cNvSpPr/>
      </dsp:nvSpPr>
      <dsp:spPr>
        <a:xfrm>
          <a:off x="-1" y="436367"/>
          <a:ext cx="9632554" cy="616843"/>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1" kern="1200" dirty="0"/>
            <a:t>Unternehmensziele</a:t>
          </a:r>
          <a:r>
            <a:rPr lang="de-DE" sz="1700" b="0" kern="1200" dirty="0"/>
            <a:t> – Definieren Sie klare Ziele für Ihr Unternehmen, wie z. B. die Steigerung des Umsatzes oder die Erschließung neuer Märkte.</a:t>
          </a:r>
        </a:p>
      </dsp:txBody>
      <dsp:txXfrm>
        <a:off x="30111" y="466479"/>
        <a:ext cx="9572330" cy="556619"/>
      </dsp:txXfrm>
    </dsp:sp>
    <dsp:sp modelId="{469D8B71-326C-40E7-89A5-05E261871688}">
      <dsp:nvSpPr>
        <dsp:cNvPr id="0" name=""/>
        <dsp:cNvSpPr/>
      </dsp:nvSpPr>
      <dsp:spPr>
        <a:xfrm>
          <a:off x="-1" y="1130316"/>
          <a:ext cx="9632554" cy="616843"/>
        </a:xfrm>
        <a:prstGeom prst="roundRect">
          <a:avLst/>
        </a:prstGeom>
        <a:solidFill>
          <a:schemeClr val="lt1">
            <a:alpha val="90000"/>
            <a:hueOff val="0"/>
            <a:satOff val="0"/>
            <a:lumOff val="0"/>
            <a:alphaOff val="0"/>
          </a:schemeClr>
        </a:solidFill>
        <a:ln w="12700" cap="flat" cmpd="sng" algn="ctr">
          <a:solidFill>
            <a:schemeClr val="accent5">
              <a:hueOff val="162568"/>
              <a:satOff val="-2397"/>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1" kern="1200" dirty="0"/>
            <a:t>Finanzstrategie</a:t>
          </a:r>
          <a:r>
            <a:rPr lang="de-DE" sz="1700" b="0" kern="1200" dirty="0"/>
            <a:t> – Entwickeln Sie einen umfassenden Plan für die Verwaltung Ihres Geldes, einschließlich Einsparungen, Investitionen und Risikomanagement, um Ihre Geschäftsziele zu erreichen.</a:t>
          </a:r>
        </a:p>
      </dsp:txBody>
      <dsp:txXfrm>
        <a:off x="30111" y="1160428"/>
        <a:ext cx="9572330" cy="556619"/>
      </dsp:txXfrm>
    </dsp:sp>
    <dsp:sp modelId="{AB4C2CFC-A748-424C-90E1-AE29777EC955}">
      <dsp:nvSpPr>
        <dsp:cNvPr id="0" name=""/>
        <dsp:cNvSpPr/>
      </dsp:nvSpPr>
      <dsp:spPr>
        <a:xfrm>
          <a:off x="-1" y="1824264"/>
          <a:ext cx="9632554" cy="616843"/>
        </a:xfrm>
        <a:prstGeom prst="roundRect">
          <a:avLst/>
        </a:prstGeom>
        <a:solidFill>
          <a:schemeClr val="lt1">
            <a:alpha val="90000"/>
            <a:hueOff val="0"/>
            <a:satOff val="0"/>
            <a:lumOff val="0"/>
            <a:alphaOff val="0"/>
          </a:schemeClr>
        </a:solidFill>
        <a:ln w="12700" cap="flat" cmpd="sng" algn="ctr">
          <a:solidFill>
            <a:schemeClr val="accent5">
              <a:hueOff val="325136"/>
              <a:satOff val="-4795"/>
              <a:lumOff val="58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1" kern="1200" dirty="0"/>
            <a:t>Budgetierung</a:t>
          </a:r>
          <a:r>
            <a:rPr lang="de-DE" sz="1700" b="0" kern="1200" dirty="0"/>
            <a:t> – Erstellen Sie ein detailliertes Budget, das Einnahmen und Ausgaben gemäß Ihrer Finanzstrategie zuweist.</a:t>
          </a:r>
        </a:p>
      </dsp:txBody>
      <dsp:txXfrm>
        <a:off x="30111" y="1854376"/>
        <a:ext cx="9572330" cy="556619"/>
      </dsp:txXfrm>
    </dsp:sp>
    <dsp:sp modelId="{DA1D8428-B96D-46B3-9434-35CC0E00B921}">
      <dsp:nvSpPr>
        <dsp:cNvPr id="0" name=""/>
        <dsp:cNvSpPr/>
      </dsp:nvSpPr>
      <dsp:spPr>
        <a:xfrm>
          <a:off x="-1" y="2518213"/>
          <a:ext cx="9632554" cy="616843"/>
        </a:xfrm>
        <a:prstGeom prst="roundRect">
          <a:avLst/>
        </a:prstGeom>
        <a:solidFill>
          <a:schemeClr val="lt1">
            <a:alpha val="90000"/>
            <a:hueOff val="0"/>
            <a:satOff val="0"/>
            <a:lumOff val="0"/>
            <a:alphaOff val="0"/>
          </a:schemeClr>
        </a:solidFill>
        <a:ln w="12700" cap="flat" cmpd="sng" algn="ctr">
          <a:solidFill>
            <a:schemeClr val="accent5">
              <a:hueOff val="487704"/>
              <a:satOff val="-7192"/>
              <a:lumOff val="8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1" kern="1200" dirty="0"/>
            <a:t>Überwachung und Anpassung </a:t>
          </a:r>
          <a:r>
            <a:rPr lang="de-DE" sz="1700" b="0" kern="1200" dirty="0"/>
            <a:t>– Überprüfen und passen Sie Ihr Budget und Ihre Strategie regelmäßig an, um sicherzustellen, dass Sie auf Kurs bleiben.</a:t>
          </a:r>
        </a:p>
      </dsp:txBody>
      <dsp:txXfrm>
        <a:off x="30111" y="2548325"/>
        <a:ext cx="9572330" cy="556619"/>
      </dsp:txXfrm>
    </dsp:sp>
    <dsp:sp modelId="{54AC36D2-AB9B-4285-ACBB-E445B1422C6B}">
      <dsp:nvSpPr>
        <dsp:cNvPr id="0" name=""/>
        <dsp:cNvSpPr/>
      </dsp:nvSpPr>
      <dsp:spPr>
        <a:xfrm>
          <a:off x="-1" y="3212161"/>
          <a:ext cx="9632554" cy="616843"/>
        </a:xfrm>
        <a:prstGeom prst="roundRect">
          <a:avLst/>
        </a:prstGeom>
        <a:solidFill>
          <a:schemeClr val="lt1">
            <a:alpha val="90000"/>
            <a:hueOff val="0"/>
            <a:satOff val="0"/>
            <a:lumOff val="0"/>
            <a:alphaOff val="0"/>
          </a:schemeClr>
        </a:solidFill>
        <a:ln w="12700" cap="flat" cmpd="sng" algn="ctr">
          <a:solidFill>
            <a:schemeClr val="accent5">
              <a:hueOff val="650272"/>
              <a:satOff val="-9590"/>
              <a:lumOff val="117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b="1" kern="1200" dirty="0"/>
            <a:t>Umsetzung</a:t>
          </a:r>
          <a:r>
            <a:rPr lang="de-DE" sz="1700" b="0" kern="1200" dirty="0"/>
            <a:t> – Setzen Sie Ihr Budget und Ihre Finanzstrategie in die Tat um und orientieren Sie sich bei Ihren täglichen Finanzentscheidungen und langfristigen Investitionen daran.</a:t>
          </a:r>
        </a:p>
      </dsp:txBody>
      <dsp:txXfrm>
        <a:off x="30111" y="3242273"/>
        <a:ext cx="9572330" cy="556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DBA7-386F-433F-B25C-A0289B61AC46}">
      <dsp:nvSpPr>
        <dsp:cNvPr id="0" name=""/>
        <dsp:cNvSpPr/>
      </dsp:nvSpPr>
      <dsp:spPr>
        <a:xfrm>
          <a:off x="3887405"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84138" lvl="1" indent="0" algn="r" defTabSz="400050">
            <a:lnSpc>
              <a:spcPct val="90000"/>
            </a:lnSpc>
            <a:spcBef>
              <a:spcPct val="0"/>
            </a:spcBef>
            <a:spcAft>
              <a:spcPct val="15000"/>
            </a:spcAft>
            <a:buNone/>
          </a:pPr>
          <a:r>
            <a:rPr lang="de-DE" sz="900" b="1" kern="1200" dirty="0"/>
            <a:t>Entscheiden Sie, wann Sie Ihre Ziele erreichen möchten, z. B. in sechs Monaten oder bis zum Jahresende.</a:t>
          </a:r>
        </a:p>
      </dsp:txBody>
      <dsp:txXfrm>
        <a:off x="4548609" y="3267183"/>
        <a:ext cx="1413060" cy="962402"/>
      </dsp:txXfrm>
    </dsp:sp>
    <dsp:sp modelId="{20B2CF31-B5F8-4254-B48E-383080E8C94F}">
      <dsp:nvSpPr>
        <dsp:cNvPr id="0" name=""/>
        <dsp:cNvSpPr/>
      </dsp:nvSpPr>
      <dsp:spPr>
        <a:xfrm>
          <a:off x="454226"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1" indent="0" algn="l" defTabSz="400050">
            <a:lnSpc>
              <a:spcPct val="90000"/>
            </a:lnSpc>
            <a:spcBef>
              <a:spcPct val="0"/>
            </a:spcBef>
            <a:spcAft>
              <a:spcPct val="15000"/>
            </a:spcAft>
            <a:buNone/>
          </a:pPr>
          <a:r>
            <a:rPr lang="de-DE" sz="900" b="1" kern="1200" dirty="0"/>
            <a:t>Stellen Sie sicher, dass Ihre finanziellen Ziele zu Ihrem Budget und Ihrer Finanzstrategie passen.</a:t>
          </a:r>
        </a:p>
      </dsp:txBody>
      <dsp:txXfrm>
        <a:off x="484168" y="3267183"/>
        <a:ext cx="1413060" cy="962402"/>
      </dsp:txXfrm>
    </dsp:sp>
    <dsp:sp modelId="{09457DAD-DF52-493B-86A5-01E8B9E13F02}">
      <dsp:nvSpPr>
        <dsp:cNvPr id="0" name=""/>
        <dsp:cNvSpPr/>
      </dsp:nvSpPr>
      <dsp:spPr>
        <a:xfrm>
          <a:off x="3887405"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84138" lvl="1" indent="0" algn="r" defTabSz="400050">
            <a:lnSpc>
              <a:spcPct val="90000"/>
            </a:lnSpc>
            <a:spcBef>
              <a:spcPct val="0"/>
            </a:spcBef>
            <a:spcAft>
              <a:spcPct val="15000"/>
            </a:spcAft>
            <a:buNone/>
            <a:tabLst>
              <a:tab pos="263525" algn="l"/>
            </a:tabLst>
          </a:pPr>
          <a:r>
            <a:rPr lang="de-DE" sz="900" b="1" kern="1200" dirty="0"/>
            <a:t>Stellen Sie sicher, dass Sie Ihre Fortschritte verfolgen können, indem Sie beispielsweise einen Zielbetrag oder einen Prozentsatz festlegen.</a:t>
          </a:r>
        </a:p>
      </dsp:txBody>
      <dsp:txXfrm>
        <a:off x="4548609" y="29942"/>
        <a:ext cx="1413060" cy="962402"/>
      </dsp:txXfrm>
    </dsp:sp>
    <dsp:sp modelId="{FC9D0AE1-FE21-4A03-BEE5-2D0D060B9ED8}">
      <dsp:nvSpPr>
        <dsp:cNvPr id="0" name=""/>
        <dsp:cNvSpPr/>
      </dsp:nvSpPr>
      <dsp:spPr>
        <a:xfrm>
          <a:off x="454226"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1" indent="0" algn="l" defTabSz="400050">
            <a:lnSpc>
              <a:spcPct val="90000"/>
            </a:lnSpc>
            <a:spcBef>
              <a:spcPct val="0"/>
            </a:spcBef>
            <a:spcAft>
              <a:spcPct val="15000"/>
            </a:spcAft>
            <a:buNone/>
          </a:pPr>
          <a:r>
            <a:rPr lang="de-DE" sz="900" b="1" kern="1200" dirty="0"/>
            <a:t>Definieren Sie klar, was Sie erreichen möchten, z. B. eine Umsatzsteigerung um 20 % oder eine Kostensenkung um 10.000 €.</a:t>
          </a:r>
        </a:p>
      </dsp:txBody>
      <dsp:txXfrm>
        <a:off x="484168" y="29942"/>
        <a:ext cx="1413060" cy="962402"/>
      </dsp:txXfrm>
    </dsp:sp>
    <dsp:sp modelId="{D3D64788-8E6C-4AD2-9F47-82BE9C3EDAD3}">
      <dsp:nvSpPr>
        <dsp:cNvPr id="0" name=""/>
        <dsp:cNvSpPr/>
      </dsp:nvSpPr>
      <dsp:spPr>
        <a:xfrm>
          <a:off x="1335948" y="242793"/>
          <a:ext cx="1844375" cy="1844375"/>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Seien Sie konkret.</a:t>
          </a:r>
        </a:p>
      </dsp:txBody>
      <dsp:txXfrm>
        <a:off x="1876153" y="782998"/>
        <a:ext cx="1304170" cy="1304170"/>
      </dsp:txXfrm>
    </dsp:sp>
    <dsp:sp modelId="{F262C5B8-E2AB-4E0E-8857-FAC4155D24EA}">
      <dsp:nvSpPr>
        <dsp:cNvPr id="0" name=""/>
        <dsp:cNvSpPr/>
      </dsp:nvSpPr>
      <dsp:spPr>
        <a:xfrm rot="5400000">
          <a:off x="3265514" y="242793"/>
          <a:ext cx="1844375" cy="1844375"/>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Machen Sie sie messbar</a:t>
          </a:r>
        </a:p>
      </dsp:txBody>
      <dsp:txXfrm rot="-5400000">
        <a:off x="3265514" y="782998"/>
        <a:ext cx="1304170" cy="1304170"/>
      </dsp:txXfrm>
    </dsp:sp>
    <dsp:sp modelId="{54DB47E1-C276-4B09-8FDE-C3537B6AA74B}">
      <dsp:nvSpPr>
        <dsp:cNvPr id="0" name=""/>
        <dsp:cNvSpPr/>
      </dsp:nvSpPr>
      <dsp:spPr>
        <a:xfrm rot="10800000">
          <a:off x="3265514" y="2172359"/>
          <a:ext cx="1844375" cy="1844375"/>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Legen Sie einen Zeitrahmen fest</a:t>
          </a:r>
        </a:p>
      </dsp:txBody>
      <dsp:txXfrm rot="10800000">
        <a:off x="3265514" y="2172359"/>
        <a:ext cx="1304170" cy="1304170"/>
      </dsp:txXfrm>
    </dsp:sp>
    <dsp:sp modelId="{8FE9928E-0062-439A-9922-54F66ADE950A}">
      <dsp:nvSpPr>
        <dsp:cNvPr id="0" name=""/>
        <dsp:cNvSpPr/>
      </dsp:nvSpPr>
      <dsp:spPr>
        <a:xfrm rot="16200000">
          <a:off x="1335948" y="2172359"/>
          <a:ext cx="1844375" cy="1844375"/>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Passen Sie sie Ihrem Budget an</a:t>
          </a:r>
        </a:p>
      </dsp:txBody>
      <dsp:txXfrm rot="5400000">
        <a:off x="1876153" y="2172359"/>
        <a:ext cx="1304170" cy="1304170"/>
      </dsp:txXfrm>
    </dsp:sp>
    <dsp:sp modelId="{42536B15-99DB-4331-BC68-99A3FA6D73BC}">
      <dsp:nvSpPr>
        <dsp:cNvPr id="0" name=""/>
        <dsp:cNvSpPr/>
      </dsp:nvSpPr>
      <dsp:spPr>
        <a:xfrm>
          <a:off x="2904519" y="1746406"/>
          <a:ext cx="636799" cy="55373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8C17E-A606-45F1-843F-44D96B25DCA1}">
      <dsp:nvSpPr>
        <dsp:cNvPr id="0" name=""/>
        <dsp:cNvSpPr/>
      </dsp:nvSpPr>
      <dsp:spPr>
        <a:xfrm rot="10800000">
          <a:off x="2904519" y="1959382"/>
          <a:ext cx="636799" cy="55373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42597-8F98-4119-989E-0B467207AA16}">
      <dsp:nvSpPr>
        <dsp:cNvPr id="0" name=""/>
        <dsp:cNvSpPr/>
      </dsp:nvSpPr>
      <dsp:spPr>
        <a:xfrm>
          <a:off x="0" y="731295"/>
          <a:ext cx="1766983" cy="1766983"/>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4DE3C-629A-4B02-B92A-DCBA67D1E366}">
      <dsp:nvSpPr>
        <dsp:cNvPr id="0" name=""/>
        <dsp:cNvSpPr/>
      </dsp:nvSpPr>
      <dsp:spPr>
        <a:xfrm>
          <a:off x="289005" y="2220668"/>
          <a:ext cx="1766983" cy="17669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b="1" kern="1200" dirty="0"/>
            <a:t>Analysieren Sie Ihre aktuelle finanzielle Situation. Sehen Sie sich Ihre Einnahmen, Ausgaben, Schulden und Vermögenswerte an, um zu verstehen, wo Sie stehen.</a:t>
          </a:r>
        </a:p>
      </dsp:txBody>
      <dsp:txXfrm>
        <a:off x="340758" y="2272421"/>
        <a:ext cx="1663477" cy="1663477"/>
      </dsp:txXfrm>
    </dsp:sp>
    <dsp:sp modelId="{BF38485F-14A1-45A0-AF04-214C426DF15F}">
      <dsp:nvSpPr>
        <dsp:cNvPr id="0" name=""/>
        <dsp:cNvSpPr/>
      </dsp:nvSpPr>
      <dsp:spPr>
        <a:xfrm>
          <a:off x="2124312" y="1402496"/>
          <a:ext cx="357329" cy="4245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2124312" y="1487412"/>
        <a:ext cx="250130" cy="254749"/>
      </dsp:txXfrm>
    </dsp:sp>
    <dsp:sp modelId="{C444C60C-5555-4D50-AD19-71010C288EFD}">
      <dsp:nvSpPr>
        <dsp:cNvPr id="0" name=""/>
        <dsp:cNvSpPr/>
      </dsp:nvSpPr>
      <dsp:spPr>
        <a:xfrm>
          <a:off x="2787924" y="731295"/>
          <a:ext cx="1766983" cy="1766983"/>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BF1B0-263D-488C-8E1A-90A0D4B5DA85}">
      <dsp:nvSpPr>
        <dsp:cNvPr id="0" name=""/>
        <dsp:cNvSpPr/>
      </dsp:nvSpPr>
      <dsp:spPr>
        <a:xfrm>
          <a:off x="3028447" y="2220668"/>
          <a:ext cx="1766983" cy="17669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b="1" kern="1200" dirty="0"/>
            <a:t>Setzen Sie sich klare finanzielle Ziele. Definieren Sie, was Sie erreichen möchten, z. B. mehr sparen oder Schulden abbauen.</a:t>
          </a:r>
        </a:p>
      </dsp:txBody>
      <dsp:txXfrm>
        <a:off x="3080200" y="2272421"/>
        <a:ext cx="1663477" cy="1663477"/>
      </dsp:txXfrm>
    </dsp:sp>
    <dsp:sp modelId="{A3947C40-FF92-4CA3-9BAF-9ED1D89948D6}">
      <dsp:nvSpPr>
        <dsp:cNvPr id="0" name=""/>
        <dsp:cNvSpPr/>
      </dsp:nvSpPr>
      <dsp:spPr>
        <a:xfrm>
          <a:off x="4909683" y="1402496"/>
          <a:ext cx="354776" cy="42458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4909683" y="1487412"/>
        <a:ext cx="248343" cy="254749"/>
      </dsp:txXfrm>
    </dsp:sp>
    <dsp:sp modelId="{CBCCC2ED-D022-43F2-A744-EA294B82759A}">
      <dsp:nvSpPr>
        <dsp:cNvPr id="0" name=""/>
        <dsp:cNvSpPr/>
      </dsp:nvSpPr>
      <dsp:spPr>
        <a:xfrm>
          <a:off x="5568553" y="731295"/>
          <a:ext cx="1766983" cy="1766983"/>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9089F8-0C26-4055-9E40-10B0B858ECBB}">
      <dsp:nvSpPr>
        <dsp:cNvPr id="0" name=""/>
        <dsp:cNvSpPr/>
      </dsp:nvSpPr>
      <dsp:spPr>
        <a:xfrm>
          <a:off x="5767888" y="2220668"/>
          <a:ext cx="1766983" cy="17669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b="1" kern="1200" dirty="0"/>
            <a:t>Entwickeln Sie einen Plan. Erstellen Sie einen detaillierten Plan, der beschreibt, wie Sie Ihre finanziellen Ziele erreichen wollen, einschließlich Budgetierung, Investitionen und Risikomanagement.</a:t>
          </a:r>
        </a:p>
      </dsp:txBody>
      <dsp:txXfrm>
        <a:off x="5819641" y="2272421"/>
        <a:ext cx="1663477" cy="1663477"/>
      </dsp:txXfrm>
    </dsp:sp>
    <dsp:sp modelId="{46EFD687-3F1B-4BB1-A08F-841BFBA7A9D5}">
      <dsp:nvSpPr>
        <dsp:cNvPr id="0" name=""/>
        <dsp:cNvSpPr/>
      </dsp:nvSpPr>
      <dsp:spPr>
        <a:xfrm>
          <a:off x="7644988" y="1402496"/>
          <a:ext cx="309450" cy="42458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7644988" y="1487412"/>
        <a:ext cx="216615" cy="254749"/>
      </dsp:txXfrm>
    </dsp:sp>
    <dsp:sp modelId="{A10EDD77-AF94-41B1-84C5-22B297BD9964}">
      <dsp:nvSpPr>
        <dsp:cNvPr id="0" name=""/>
        <dsp:cNvSpPr/>
      </dsp:nvSpPr>
      <dsp:spPr>
        <a:xfrm>
          <a:off x="8219681" y="731295"/>
          <a:ext cx="1766983" cy="1766983"/>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45506D-AADA-4AFE-AD95-A89879B2B54B}">
      <dsp:nvSpPr>
        <dsp:cNvPr id="0" name=""/>
        <dsp:cNvSpPr/>
      </dsp:nvSpPr>
      <dsp:spPr>
        <a:xfrm>
          <a:off x="8507329" y="2220668"/>
          <a:ext cx="1766983" cy="17669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b="1" kern="1200" dirty="0"/>
            <a:t>Überwachen und anpassen: Überprüfen Sie regelmäßig Ihre Fortschritte und nehmen Sie bei Bedarf Änderungen an Ihrer Strategie vor, um auf Kurs zu bleiben.</a:t>
          </a:r>
        </a:p>
      </dsp:txBody>
      <dsp:txXfrm>
        <a:off x="8559082" y="2272421"/>
        <a:ext cx="1663477" cy="1663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FAE04-D9A7-4D87-A73A-227BCB5F6E31}">
      <dsp:nvSpPr>
        <dsp:cNvPr id="0" name=""/>
        <dsp:cNvSpPr/>
      </dsp:nvSpPr>
      <dsp:spPr>
        <a:xfrm>
          <a:off x="0" y="0"/>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e-DE" sz="1700" kern="1200" dirty="0"/>
            <a:t>Ausgabenüberschreitung</a:t>
          </a:r>
        </a:p>
        <a:p>
          <a:pPr marL="114300" lvl="1" indent="-114300" algn="l" defTabSz="577850">
            <a:lnSpc>
              <a:spcPct val="90000"/>
            </a:lnSpc>
            <a:spcBef>
              <a:spcPct val="0"/>
            </a:spcBef>
            <a:spcAft>
              <a:spcPct val="15000"/>
            </a:spcAft>
            <a:buChar char="•"/>
          </a:pPr>
          <a:r>
            <a:rPr lang="de-DE" sz="1300" kern="1200" dirty="0"/>
            <a:t>Mehr Geld auszugeben als man verdient, kann schnell zu finanziellen Schwierigkeiten führen.</a:t>
          </a:r>
        </a:p>
      </dsp:txBody>
      <dsp:txXfrm>
        <a:off x="1248807" y="0"/>
        <a:ext cx="4501542" cy="987376"/>
      </dsp:txXfrm>
    </dsp:sp>
    <dsp:sp modelId="{CD82EEA8-A00E-47B0-9F46-C948C4E8F281}">
      <dsp:nvSpPr>
        <dsp:cNvPr id="0" name=""/>
        <dsp:cNvSpPr/>
      </dsp:nvSpPr>
      <dsp:spPr>
        <a:xfrm>
          <a:off x="98737" y="98737"/>
          <a:ext cx="1150070" cy="789901"/>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3273" t="-12500" r="12387" b="-7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FA8524-89D7-4F8E-AF62-9D719B38618D}">
      <dsp:nvSpPr>
        <dsp:cNvPr id="0" name=""/>
        <dsp:cNvSpPr/>
      </dsp:nvSpPr>
      <dsp:spPr>
        <a:xfrm>
          <a:off x="0" y="1086114"/>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e-DE" sz="1700" kern="1200" dirty="0"/>
            <a:t>Sich nicht an das Budget halten</a:t>
          </a:r>
        </a:p>
        <a:p>
          <a:pPr marL="114300" lvl="1" indent="-114300" algn="l" defTabSz="577850">
            <a:lnSpc>
              <a:spcPct val="90000"/>
            </a:lnSpc>
            <a:spcBef>
              <a:spcPct val="0"/>
            </a:spcBef>
            <a:spcAft>
              <a:spcPct val="15000"/>
            </a:spcAft>
            <a:buChar char="•"/>
          </a:pPr>
          <a:r>
            <a:rPr lang="de-DE" sz="1300" kern="1200" dirty="0"/>
            <a:t>Wenn Sie Ihr Budget nicht einhalten, können unerwartete Ausgaben auf Sie zukommen.</a:t>
          </a:r>
        </a:p>
      </dsp:txBody>
      <dsp:txXfrm>
        <a:off x="1248807" y="1086114"/>
        <a:ext cx="4501542" cy="987376"/>
      </dsp:txXfrm>
    </dsp:sp>
    <dsp:sp modelId="{B700B18E-7840-413C-B532-24BA1CF16527}">
      <dsp:nvSpPr>
        <dsp:cNvPr id="0" name=""/>
        <dsp:cNvSpPr/>
      </dsp:nvSpPr>
      <dsp:spPr>
        <a:xfrm>
          <a:off x="98737" y="1184852"/>
          <a:ext cx="1150070" cy="789901"/>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237" t="1528" r="19925" b="-49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4F03AE-417D-4501-8584-67B806C49C62}">
      <dsp:nvSpPr>
        <dsp:cNvPr id="0" name=""/>
        <dsp:cNvSpPr/>
      </dsp:nvSpPr>
      <dsp:spPr>
        <a:xfrm>
          <a:off x="0" y="2172229"/>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e-DE" sz="1700" kern="1200" dirty="0"/>
            <a:t>Mangel an Ersparnissen</a:t>
          </a:r>
        </a:p>
        <a:p>
          <a:pPr marL="114300" lvl="1" indent="-114300" algn="l" defTabSz="577850">
            <a:lnSpc>
              <a:spcPct val="90000"/>
            </a:lnSpc>
            <a:spcBef>
              <a:spcPct val="0"/>
            </a:spcBef>
            <a:spcAft>
              <a:spcPct val="15000"/>
            </a:spcAft>
            <a:buChar char="•"/>
          </a:pPr>
          <a:r>
            <a:rPr lang="de-DE" sz="1300" kern="1200" dirty="0"/>
            <a:t>Wenn Sie nicht für Notfälle oder zukünftige Bedürfnisse sparen, kann dies dazu führen, dass Sie unvorbereitet sind.</a:t>
          </a:r>
        </a:p>
      </dsp:txBody>
      <dsp:txXfrm>
        <a:off x="1248807" y="2172229"/>
        <a:ext cx="4501542" cy="987376"/>
      </dsp:txXfrm>
    </dsp:sp>
    <dsp:sp modelId="{C24BF769-AB94-4FF8-B4BA-760E63A486BD}">
      <dsp:nvSpPr>
        <dsp:cNvPr id="0" name=""/>
        <dsp:cNvSpPr/>
      </dsp:nvSpPr>
      <dsp:spPr>
        <a:xfrm>
          <a:off x="98737" y="2270966"/>
          <a:ext cx="1150070" cy="789901"/>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178" t="-8035" r="14126" b="-1135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93098-DAC3-4343-858E-8850963FFFE0}">
      <dsp:nvSpPr>
        <dsp:cNvPr id="0" name=""/>
        <dsp:cNvSpPr/>
      </dsp:nvSpPr>
      <dsp:spPr>
        <a:xfrm>
          <a:off x="0" y="3258343"/>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e-DE" sz="1700" kern="1200" dirty="0"/>
            <a:t>Schlechte Dokumentation</a:t>
          </a:r>
        </a:p>
        <a:p>
          <a:pPr marL="114300" lvl="1" indent="-114300" algn="l" defTabSz="577850">
            <a:lnSpc>
              <a:spcPct val="90000"/>
            </a:lnSpc>
            <a:spcBef>
              <a:spcPct val="0"/>
            </a:spcBef>
            <a:spcAft>
              <a:spcPct val="15000"/>
            </a:spcAft>
            <a:buChar char="•"/>
          </a:pPr>
          <a:r>
            <a:rPr lang="de-DE" sz="1300" kern="1200" dirty="0"/>
            <a:t>Wenn Sie Ihre Einnahmen und Ausgaben nicht nachverfolgen, kann dies zu Verwirrung und Fehlern führen.</a:t>
          </a:r>
        </a:p>
      </dsp:txBody>
      <dsp:txXfrm>
        <a:off x="1248807" y="3258343"/>
        <a:ext cx="4501542" cy="987376"/>
      </dsp:txXfrm>
    </dsp:sp>
    <dsp:sp modelId="{0BD3A7A4-E5FC-4161-8542-FFFD88AFC8F4}">
      <dsp:nvSpPr>
        <dsp:cNvPr id="0" name=""/>
        <dsp:cNvSpPr/>
      </dsp:nvSpPr>
      <dsp:spPr>
        <a:xfrm>
          <a:off x="98737" y="3357081"/>
          <a:ext cx="1150070" cy="789901"/>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555" t="-1294" r="21085" b="351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C8265-BC53-46DB-A891-8DA1517B7CB3}">
      <dsp:nvSpPr>
        <dsp:cNvPr id="0" name=""/>
        <dsp:cNvSpPr/>
      </dsp:nvSpPr>
      <dsp:spPr>
        <a:xfrm>
          <a:off x="2645644" y="1705"/>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Definieren Sie den Umfang</a:t>
          </a:r>
        </a:p>
      </dsp:txBody>
      <dsp:txXfrm>
        <a:off x="2788868" y="144929"/>
        <a:ext cx="691544" cy="691544"/>
      </dsp:txXfrm>
    </dsp:sp>
    <dsp:sp modelId="{8D76975E-EA61-40EB-B9EB-0D0D746C33A3}">
      <dsp:nvSpPr>
        <dsp:cNvPr id="0" name=""/>
        <dsp:cNvSpPr/>
      </dsp:nvSpPr>
      <dsp:spPr>
        <a:xfrm rot="1542857">
          <a:off x="3659590" y="641084"/>
          <a:ext cx="260049"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3663453" y="690173"/>
        <a:ext cx="182034" cy="198044"/>
      </dsp:txXfrm>
    </dsp:sp>
    <dsp:sp modelId="{8D5BED4B-2309-46B3-A651-5F514140F46A}">
      <dsp:nvSpPr>
        <dsp:cNvPr id="0" name=""/>
        <dsp:cNvSpPr/>
      </dsp:nvSpPr>
      <dsp:spPr>
        <a:xfrm>
          <a:off x="3968854" y="638930"/>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Die treibenden Kräfte identifizieren</a:t>
          </a:r>
        </a:p>
      </dsp:txBody>
      <dsp:txXfrm>
        <a:off x="4112078" y="782154"/>
        <a:ext cx="691544" cy="691544"/>
      </dsp:txXfrm>
    </dsp:sp>
    <dsp:sp modelId="{C2864169-9AD3-4D78-BFF8-D318CA5DD90A}">
      <dsp:nvSpPr>
        <dsp:cNvPr id="0" name=""/>
        <dsp:cNvSpPr/>
      </dsp:nvSpPr>
      <dsp:spPr>
        <a:xfrm rot="4628571">
          <a:off x="4489864" y="1670808"/>
          <a:ext cx="259128"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4520084" y="1698928"/>
        <a:ext cx="181390" cy="198044"/>
      </dsp:txXfrm>
    </dsp:sp>
    <dsp:sp modelId="{DEBE1718-0207-4411-B9A9-43509201DD44}">
      <dsp:nvSpPr>
        <dsp:cNvPr id="0" name=""/>
        <dsp:cNvSpPr/>
      </dsp:nvSpPr>
      <dsp:spPr>
        <a:xfrm>
          <a:off x="4256506" y="2070760"/>
          <a:ext cx="1056300"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Szenarien entwickeln</a:t>
          </a:r>
        </a:p>
      </dsp:txBody>
      <dsp:txXfrm>
        <a:off x="4411198" y="2213984"/>
        <a:ext cx="746916" cy="691544"/>
      </dsp:txXfrm>
    </dsp:sp>
    <dsp:sp modelId="{945AEA8C-30B8-4D9E-8626-F48924BECC0F}">
      <dsp:nvSpPr>
        <dsp:cNvPr id="0" name=""/>
        <dsp:cNvSpPr/>
      </dsp:nvSpPr>
      <dsp:spPr>
        <a:xfrm rot="7714286">
          <a:off x="4208093" y="2963767"/>
          <a:ext cx="245527"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rot="10800000">
        <a:off x="4267885" y="3000987"/>
        <a:ext cx="171869" cy="198044"/>
      </dsp:txXfrm>
    </dsp:sp>
    <dsp:sp modelId="{7821B054-6232-4707-B056-736ABC056F84}">
      <dsp:nvSpPr>
        <dsp:cNvPr id="0" name=""/>
        <dsp:cNvSpPr/>
      </dsp:nvSpPr>
      <dsp:spPr>
        <a:xfrm>
          <a:off x="3343550" y="3218998"/>
          <a:ext cx="1050833"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Analysieren Sie die Szenarien</a:t>
          </a:r>
        </a:p>
      </dsp:txBody>
      <dsp:txXfrm>
        <a:off x="3497441" y="3362222"/>
        <a:ext cx="743051" cy="691544"/>
      </dsp:txXfrm>
    </dsp:sp>
    <dsp:sp modelId="{0001FFFA-D494-45BA-980E-D497D4AFDCD8}">
      <dsp:nvSpPr>
        <dsp:cNvPr id="0" name=""/>
        <dsp:cNvSpPr/>
      </dsp:nvSpPr>
      <dsp:spPr>
        <a:xfrm rot="10796371">
          <a:off x="2994574" y="3543751"/>
          <a:ext cx="246610"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rot="10800000">
        <a:off x="3068557" y="3609726"/>
        <a:ext cx="172627" cy="198044"/>
      </dsp:txXfrm>
    </dsp:sp>
    <dsp:sp modelId="{D7FC67BE-26C5-4586-9DF5-1176D7BD61B7}">
      <dsp:nvSpPr>
        <dsp:cNvPr id="0" name=""/>
        <dsp:cNvSpPr/>
      </dsp:nvSpPr>
      <dsp:spPr>
        <a:xfrm>
          <a:off x="1627416" y="3220704"/>
          <a:ext cx="125083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Wählen Sie das bevorzugte Szenario aus</a:t>
          </a:r>
        </a:p>
      </dsp:txBody>
      <dsp:txXfrm>
        <a:off x="1810596" y="3363928"/>
        <a:ext cx="884472" cy="691544"/>
      </dsp:txXfrm>
    </dsp:sp>
    <dsp:sp modelId="{529339EF-BD35-4ED4-9763-196C81AF7E61}">
      <dsp:nvSpPr>
        <dsp:cNvPr id="0" name=""/>
        <dsp:cNvSpPr/>
      </dsp:nvSpPr>
      <dsp:spPr>
        <a:xfrm rot="14175331">
          <a:off x="1764113" y="2960930"/>
          <a:ext cx="197525"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rot="10800000">
        <a:off x="1810200" y="3051581"/>
        <a:ext cx="138268" cy="198044"/>
      </dsp:txXfrm>
    </dsp:sp>
    <dsp:sp modelId="{17F9588B-7BEA-45EF-82C2-990B68BFBAE9}">
      <dsp:nvSpPr>
        <dsp:cNvPr id="0" name=""/>
        <dsp:cNvSpPr/>
      </dsp:nvSpPr>
      <dsp:spPr>
        <a:xfrm>
          <a:off x="995629" y="2070760"/>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Entwickeln Sie einen Aktionsplan</a:t>
          </a:r>
        </a:p>
      </dsp:txBody>
      <dsp:txXfrm>
        <a:off x="1138853" y="2213984"/>
        <a:ext cx="691544" cy="691544"/>
      </dsp:txXfrm>
    </dsp:sp>
    <dsp:sp modelId="{1D5C6439-8AC1-4805-9395-4189BDDAC381}">
      <dsp:nvSpPr>
        <dsp:cNvPr id="0" name=""/>
        <dsp:cNvSpPr/>
      </dsp:nvSpPr>
      <dsp:spPr>
        <a:xfrm rot="16971429">
          <a:off x="1525499" y="1713474"/>
          <a:ext cx="229231"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1552232" y="1813010"/>
        <a:ext cx="160462" cy="198044"/>
      </dsp:txXfrm>
    </dsp:sp>
    <dsp:sp modelId="{798C846E-6742-48C8-B5AA-07779E6F14B2}">
      <dsp:nvSpPr>
        <dsp:cNvPr id="0" name=""/>
        <dsp:cNvSpPr/>
      </dsp:nvSpPr>
      <dsp:spPr>
        <a:xfrm>
          <a:off x="1161540" y="584886"/>
          <a:ext cx="1299781" cy="108608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dirty="0"/>
            <a:t>Überwachung und Aktualisierung der Szenarien</a:t>
          </a:r>
        </a:p>
      </dsp:txBody>
      <dsp:txXfrm>
        <a:off x="1351889" y="743939"/>
        <a:ext cx="919083" cy="767974"/>
      </dsp:txXfrm>
    </dsp:sp>
    <dsp:sp modelId="{854B5550-1395-4C93-A6E3-E7538F8F7518}">
      <dsp:nvSpPr>
        <dsp:cNvPr id="0" name=""/>
        <dsp:cNvSpPr/>
      </dsp:nvSpPr>
      <dsp:spPr>
        <a:xfrm rot="20057143">
          <a:off x="2435498" y="617090"/>
          <a:ext cx="187988"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2438290" y="695339"/>
        <a:ext cx="131592" cy="1980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A65BD-1826-4202-ACC0-11EDC9451E3F}">
      <dsp:nvSpPr>
        <dsp:cNvPr id="0" name=""/>
        <dsp:cNvSpPr/>
      </dsp:nvSpPr>
      <dsp:spPr>
        <a:xfrm>
          <a:off x="0" y="781561"/>
          <a:ext cx="8583561" cy="50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D2BCB-884E-4E68-8918-4041975A0C3A}">
      <dsp:nvSpPr>
        <dsp:cNvPr id="0" name=""/>
        <dsp:cNvSpPr/>
      </dsp:nvSpPr>
      <dsp:spPr>
        <a:xfrm>
          <a:off x="408641" y="31033"/>
          <a:ext cx="8172816" cy="10457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Risikopuffer: </a:t>
          </a:r>
          <a:r>
            <a:rPr lang="de-DE" sz="1800" b="0" kern="1200" dirty="0"/>
            <a:t>Legen Sie einen Teil Ihres Budgets für unvorhergesehene Ausgaben beiseite.</a:t>
          </a:r>
        </a:p>
      </dsp:txBody>
      <dsp:txXfrm>
        <a:off x="459689" y="82081"/>
        <a:ext cx="8070720" cy="943632"/>
      </dsp:txXfrm>
    </dsp:sp>
    <dsp:sp modelId="{0510DBFE-D870-4657-A3D0-4C9BE44E7238}">
      <dsp:nvSpPr>
        <dsp:cNvPr id="0" name=""/>
        <dsp:cNvSpPr/>
      </dsp:nvSpPr>
      <dsp:spPr>
        <a:xfrm>
          <a:off x="0" y="2144089"/>
          <a:ext cx="8583561" cy="504000"/>
        </a:xfrm>
        <a:prstGeom prst="rect">
          <a:avLst/>
        </a:prstGeom>
        <a:solidFill>
          <a:schemeClr val="lt1">
            <a:alpha val="90000"/>
            <a:hueOff val="0"/>
            <a:satOff val="0"/>
            <a:lumOff val="0"/>
            <a:alphaOff val="0"/>
          </a:schemeClr>
        </a:solidFill>
        <a:ln w="12700" cap="flat" cmpd="sng" algn="ctr">
          <a:solidFill>
            <a:schemeClr val="accent4">
              <a:hueOff val="-1462417"/>
              <a:satOff val="30191"/>
              <a:lumOff val="-3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CE901-0080-4296-80DA-A335403222B7}">
      <dsp:nvSpPr>
        <dsp:cNvPr id="0" name=""/>
        <dsp:cNvSpPr/>
      </dsp:nvSpPr>
      <dsp:spPr>
        <a:xfrm>
          <a:off x="410744" y="1310970"/>
          <a:ext cx="8172816" cy="1045728"/>
        </a:xfrm>
        <a:prstGeom prst="roundRect">
          <a:avLst/>
        </a:prstGeom>
        <a:solidFill>
          <a:schemeClr val="accent4">
            <a:hueOff val="-1462417"/>
            <a:satOff val="30191"/>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Diversifizierung: </a:t>
          </a:r>
          <a:r>
            <a:rPr lang="de-DE" sz="1800" b="0" kern="1200" dirty="0"/>
            <a:t>Vermeiden Sie es, sich zu sehr auf eine einzige Einnahmequelle oder einen einzigen Großkunden zu verlassen.</a:t>
          </a:r>
        </a:p>
      </dsp:txBody>
      <dsp:txXfrm>
        <a:off x="461792" y="1362018"/>
        <a:ext cx="8070720" cy="943632"/>
      </dsp:txXfrm>
    </dsp:sp>
    <dsp:sp modelId="{0BA66C95-35CB-4C69-8A84-938F6E4EB67B}">
      <dsp:nvSpPr>
        <dsp:cNvPr id="0" name=""/>
        <dsp:cNvSpPr/>
      </dsp:nvSpPr>
      <dsp:spPr>
        <a:xfrm>
          <a:off x="0" y="3506617"/>
          <a:ext cx="8583561" cy="504000"/>
        </a:xfrm>
        <a:prstGeom prst="rect">
          <a:avLst/>
        </a:prstGeom>
        <a:solidFill>
          <a:schemeClr val="lt1">
            <a:alpha val="90000"/>
            <a:hueOff val="0"/>
            <a:satOff val="0"/>
            <a:lumOff val="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3D325-4459-481B-83AB-D26D36AAF946}">
      <dsp:nvSpPr>
        <dsp:cNvPr id="0" name=""/>
        <dsp:cNvSpPr/>
      </dsp:nvSpPr>
      <dsp:spPr>
        <a:xfrm>
          <a:off x="408641" y="2756089"/>
          <a:ext cx="8172816" cy="1045728"/>
        </a:xfrm>
        <a:prstGeom prst="roundRect">
          <a:avLst/>
        </a:prstGeom>
        <a:solidFill>
          <a:schemeClr val="accent4">
            <a:hueOff val="-2924835"/>
            <a:satOff val="60382"/>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Regelmäßige Überwachung: </a:t>
          </a:r>
          <a:r>
            <a:rPr lang="de-DE" sz="1800" b="0" kern="1200" dirty="0"/>
            <a:t>Überprüfen Sie Ihre finanziellen Risiken regelmäßig und aktualisieren Sie Ihr Budget bei Bedarf.</a:t>
          </a:r>
        </a:p>
      </dsp:txBody>
      <dsp:txXfrm>
        <a:off x="459689" y="2807137"/>
        <a:ext cx="8070720" cy="9436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67859-9325-4486-B8F8-CB2B2E2EA79A}">
      <dsp:nvSpPr>
        <dsp:cNvPr id="0" name=""/>
        <dsp:cNvSpPr/>
      </dsp:nvSpPr>
      <dsp:spPr>
        <a:xfrm>
          <a:off x="39" y="102364"/>
          <a:ext cx="3734792" cy="63258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a:t>Planung</a:t>
          </a:r>
        </a:p>
      </dsp:txBody>
      <dsp:txXfrm>
        <a:off x="39" y="102364"/>
        <a:ext cx="3734792" cy="632584"/>
      </dsp:txXfrm>
    </dsp:sp>
    <dsp:sp modelId="{DA0F05C3-5D98-4D28-AA8D-930FA1D88EC2}">
      <dsp:nvSpPr>
        <dsp:cNvPr id="0" name=""/>
        <dsp:cNvSpPr/>
      </dsp:nvSpPr>
      <dsp:spPr>
        <a:xfrm>
          <a:off x="39" y="734948"/>
          <a:ext cx="3734792" cy="20752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lvl="1" indent="0" algn="l" defTabSz="933450">
            <a:lnSpc>
              <a:spcPct val="90000"/>
            </a:lnSpc>
            <a:spcBef>
              <a:spcPct val="0"/>
            </a:spcBef>
            <a:spcAft>
              <a:spcPct val="15000"/>
            </a:spcAft>
            <a:buNone/>
          </a:pPr>
          <a:r>
            <a:rPr lang="de-DE" sz="2100" kern="1200" dirty="0">
              <a:solidFill>
                <a:srgbClr val="595959"/>
              </a:solidFill>
            </a:rPr>
            <a:t>Planen Sie voraus, indem Sie Ressourcen für Wachstumsinitiativen beiseitelegen und sicherstellen, dass die Expansion nicht zu Liquiditätsproblemen führt.</a:t>
          </a:r>
        </a:p>
      </dsp:txBody>
      <dsp:txXfrm>
        <a:off x="39" y="734948"/>
        <a:ext cx="3734792" cy="2075220"/>
      </dsp:txXfrm>
    </dsp:sp>
    <dsp:sp modelId="{A4209023-4C65-436A-BD0C-A862B4AF7D9D}">
      <dsp:nvSpPr>
        <dsp:cNvPr id="0" name=""/>
        <dsp:cNvSpPr/>
      </dsp:nvSpPr>
      <dsp:spPr>
        <a:xfrm>
          <a:off x="4257701" y="102364"/>
          <a:ext cx="3734792" cy="632584"/>
        </a:xfrm>
        <a:prstGeom prst="rect">
          <a:avLst/>
        </a:prstGeom>
        <a:solidFill>
          <a:schemeClr val="accent4">
            <a:hueOff val="-2924835"/>
            <a:satOff val="60382"/>
            <a:lumOff val="-647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a:t>Flexibilität</a:t>
          </a:r>
        </a:p>
      </dsp:txBody>
      <dsp:txXfrm>
        <a:off x="4257701" y="102364"/>
        <a:ext cx="3734792" cy="632584"/>
      </dsp:txXfrm>
    </dsp:sp>
    <dsp:sp modelId="{663AA321-843D-4D42-8091-F46FA19DC9B8}">
      <dsp:nvSpPr>
        <dsp:cNvPr id="0" name=""/>
        <dsp:cNvSpPr/>
      </dsp:nvSpPr>
      <dsp:spPr>
        <a:xfrm>
          <a:off x="4257701" y="734948"/>
          <a:ext cx="3734792" cy="2075220"/>
        </a:xfrm>
        <a:prstGeom prst="rect">
          <a:avLst/>
        </a:prstGeom>
        <a:solidFill>
          <a:schemeClr val="accent4">
            <a:tint val="40000"/>
            <a:alpha val="90000"/>
            <a:hueOff val="-3430818"/>
            <a:satOff val="57920"/>
            <a:lumOff val="421"/>
            <a:alphaOff val="0"/>
          </a:schemeClr>
        </a:solidFill>
        <a:ln w="12700" cap="flat" cmpd="sng" algn="ctr">
          <a:solidFill>
            <a:schemeClr val="accent4">
              <a:tint val="40000"/>
              <a:alpha val="90000"/>
              <a:hueOff val="-3430818"/>
              <a:satOff val="57920"/>
              <a:lumOff val="4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0" lvl="1" indent="0" algn="l" defTabSz="933450">
            <a:lnSpc>
              <a:spcPct val="90000"/>
            </a:lnSpc>
            <a:spcBef>
              <a:spcPct val="0"/>
            </a:spcBef>
            <a:spcAft>
              <a:spcPct val="15000"/>
            </a:spcAft>
            <a:buNone/>
          </a:pPr>
          <a:r>
            <a:rPr lang="de-DE" sz="2100" kern="1200" dirty="0">
              <a:solidFill>
                <a:srgbClr val="595959"/>
              </a:solidFill>
            </a:rPr>
            <a:t>Wachstum erfordert Flexibilität. Passen Sie Ihr Budget daher regelmäßig an, wenn Ihr Unternehmen wächst. </a:t>
          </a:r>
        </a:p>
      </dsp:txBody>
      <dsp:txXfrm>
        <a:off x="4257701" y="734948"/>
        <a:ext cx="3734792" cy="207522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7E78D3-3F74-675D-ADCF-5530A280D7BB}"/>
              </a:ext>
            </a:extLst>
          </p:cNvPr>
          <p:cNvGraphicFramePr>
            <a:graphicFrameLocks noChangeAspect="1"/>
          </p:cNvGraphicFramePr>
          <p:nvPr userDrawn="1">
            <p:custDataLst>
              <p:tags r:id="rId20"/>
            </p:custDataLst>
            <p:extLst>
              <p:ext uri="{D42A27DB-BD31-4B8C-83A1-F6EECF244321}">
                <p14:modId xmlns:p14="http://schemas.microsoft.com/office/powerpoint/2010/main" val="105318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foto.wuestenigel.com/vorhaben-fur-die-zukunft-umsetzen/" TargetMode="External"/><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pngall.com/strategy-png/download/68382/" TargetMode="External"/><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hyperlink" Target="https://www.publicdomainpictures.net/view-image.php?image=3413&amp;picture=goals"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2.bin"/><Relationship Id="rId7" Type="http://schemas.openxmlformats.org/officeDocument/2006/relationships/diagramQuickStyle" Target="../diagrams/quickStyle5.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emf"/><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oleObject" Target="../embeddings/oleObject2.bin"/><Relationship Id="rId7" Type="http://schemas.openxmlformats.org/officeDocument/2006/relationships/diagramQuickStyle" Target="../diagrams/quickStyle6.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emf"/><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en/accounting-bill-billing-finance-57284/" TargetMode="External"/><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quickbooks.intuit.com/eu/" TargetMode="External"/><Relationship Id="rId2" Type="http://schemas.openxmlformats.org/officeDocument/2006/relationships/hyperlink" Target="https://www.ynab.com/" TargetMode="Externa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fontScale="62500" lnSpcReduction="20000"/>
          </a:bodyPr>
          <a:lstStyle/>
          <a:p>
            <a:r>
              <a:rPr lang="en-US" sz="5100" b="1" dirty="0"/>
              <a:t>MODUL 5</a:t>
            </a:r>
          </a:p>
          <a:p>
            <a:pPr>
              <a:lnSpc>
                <a:spcPct val="120000"/>
              </a:lnSpc>
            </a:pPr>
            <a:r>
              <a:rPr lang="de-DE" sz="4600" b="1" dirty="0"/>
              <a:t>Wie verwalte ich meine Finanzen?</a:t>
            </a:r>
            <a:endParaRPr lang="en-US" sz="4600"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en-GB" dirty="0"/>
              <a:t>In simple words, Financial Management is how you control and plan the money in your business. It helps you make sure your business has enough money to run and grow. </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What is Financial Management?</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49" y="2581720"/>
            <a:ext cx="9334335" cy="2954655"/>
          </a:xfrm>
          <a:prstGeom prst="rect">
            <a:avLst/>
          </a:prstGeom>
          <a:noFill/>
        </p:spPr>
        <p:txBody>
          <a:bodyPr wrap="square" rtlCol="0">
            <a:spAutoFit/>
          </a:bodyPr>
          <a:lstStyle/>
          <a:p>
            <a:r>
              <a:rPr lang="en-GB" sz="2400" b="1" dirty="0"/>
              <a:t>Why is this important?</a:t>
            </a:r>
          </a:p>
          <a:p>
            <a:pPr marL="342900" indent="-342900">
              <a:buFontTx/>
              <a:buChar char="-"/>
            </a:pPr>
            <a:r>
              <a:rPr lang="en-GB" sz="2400" dirty="0"/>
              <a:t>Good financial management helps you avoid running out of money</a:t>
            </a:r>
          </a:p>
          <a:p>
            <a:pPr marL="342900" indent="-342900">
              <a:buFontTx/>
              <a:buChar char="-"/>
            </a:pPr>
            <a:r>
              <a:rPr lang="en-GB" sz="2400" dirty="0"/>
              <a:t>It helps you plan for the future, like buying new equipment or hiring staff</a:t>
            </a:r>
          </a:p>
          <a:p>
            <a:pPr marL="342900" indent="-342900">
              <a:buFontTx/>
              <a:buChar char="-"/>
            </a:pPr>
            <a:r>
              <a:rPr lang="en-GB" sz="2400" dirty="0"/>
              <a:t>It makes it easier to get loans or investments because you can show that you manage your financials well</a:t>
            </a:r>
          </a:p>
          <a:p>
            <a:endParaRPr lang="en-GB" sz="2400" b="1" dirty="0"/>
          </a:p>
          <a:p>
            <a:endParaRPr lang="en-IE" dirty="0"/>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de-DE" sz="2000" dirty="0"/>
              <a:t>Wichtige Bereiche, auf die wir uns in diesem Modul konzentrieren werden</a:t>
            </a:r>
          </a:p>
          <a:p>
            <a:pPr marL="342900" indent="-342900">
              <a:buFont typeface="Arial" panose="020B0604020202020204" pitchFamily="34" charset="0"/>
              <a:buChar char="•"/>
            </a:pPr>
            <a:r>
              <a:rPr kumimoji="0" lang="en-GB" sz="2000" b="1" i="0" u="none" strike="noStrike" kern="1200" cap="none" spc="0" normalizeH="0" baseline="0" noProof="0" dirty="0" err="1">
                <a:ln>
                  <a:noFill/>
                </a:ln>
                <a:solidFill>
                  <a:srgbClr val="086D6E"/>
                </a:solidFill>
                <a:effectLst/>
                <a:uLnTx/>
                <a:uFillTx/>
                <a:latin typeface="Calibri" panose="020F0502020204030204"/>
                <a:ea typeface="+mn-ea"/>
                <a:cs typeface="+mn-cs"/>
              </a:rPr>
              <a:t>Finanzstrategie</a:t>
            </a:r>
            <a:r>
              <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rPr>
              <a:t>: </a:t>
            </a:r>
            <a:r>
              <a:rPr lang="de-DE" sz="2000" dirty="0"/>
              <a:t>Eine Finanzstrategie ist ein Plan zur Verwaltung deines Geldes, um deine Unternehmensziele zu erreichen. Sie umfasst Entscheidungen darüber, wie du Geld ausgibst, sparst und investierst, um dein Unternehmen langfristig wachsen zu lassen</a:t>
            </a:r>
            <a:r>
              <a:rPr lang="en-US" sz="2000" dirty="0"/>
              <a:t>.</a:t>
            </a:r>
            <a:endPar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err="1">
                <a:ln>
                  <a:noFill/>
                </a:ln>
                <a:solidFill>
                  <a:srgbClr val="086D6E"/>
                </a:solidFill>
                <a:effectLst/>
                <a:uLnTx/>
                <a:uFillTx/>
                <a:latin typeface="Calibri" panose="020F0502020204030204"/>
                <a:ea typeface="+mn-ea"/>
                <a:cs typeface="+mn-cs"/>
              </a:rPr>
              <a:t>Budgetierung</a:t>
            </a:r>
            <a:r>
              <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rPr>
              <a:t>: </a:t>
            </a:r>
            <a:r>
              <a:rPr lang="de-DE" sz="2000" dirty="0"/>
              <a:t>Budgetierung bedeutet, einen Plan zu erstellen, wie viel Geld du verdienst und wie viel du ausgibst. Sie hilft dir dabei, dein Geld gezielt einzusetzen, sodass du nicht in finanzielle Engpässe gerätst und für wichtige Dinge sparen kannst.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rgbClr val="086D6E"/>
                </a:solidFill>
                <a:latin typeface="Calibri" panose="020F0502020204030204"/>
              </a:rPr>
              <a:t>Cashflow: </a:t>
            </a:r>
            <a:r>
              <a:rPr lang="de-DE" sz="2000" dirty="0"/>
              <a:t>Der Cashflow beschreibt die Bewegung von Geld in und aus deinem Unternehmen. Es ist wichtig sicherzustellen, dass mehr Geld hereinkommt (z. B. durch Verkäufe), als ausgegeben wird (z. B. für Rechnungen), damit dein Unternehmen finanziell stabil bleibt.</a:t>
            </a:r>
            <a:endPar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000"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endParaRPr lang="en-GB" sz="2000" dirty="0"/>
          </a:p>
          <a:p>
            <a:pPr marL="0" indent="0"/>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Wichtige</a:t>
            </a:r>
            <a:r>
              <a:rPr lang="en-US" dirty="0">
                <a:solidFill>
                  <a:schemeClr val="bg1"/>
                </a:solidFill>
              </a:rPr>
              <a:t> </a:t>
            </a:r>
            <a:r>
              <a:rPr lang="en-US" dirty="0" err="1">
                <a:solidFill>
                  <a:schemeClr val="bg1"/>
                </a:solidFill>
              </a:rPr>
              <a:t>Definitionen</a:t>
            </a:r>
            <a:endParaRPr lang="en-US" dirty="0"/>
          </a:p>
        </p:txBody>
      </p:sp>
    </p:spTree>
    <p:extLst>
      <p:ext uri="{BB962C8B-B14F-4D97-AF65-F5344CB8AC3E}">
        <p14:creationId xmlns:p14="http://schemas.microsoft.com/office/powerpoint/2010/main" val="100358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57086" y="1037993"/>
            <a:ext cx="4351755" cy="3849918"/>
          </a:xfrm>
        </p:spPr>
        <p:txBody>
          <a:bodyPr/>
          <a:lstStyle/>
          <a:p>
            <a:pPr marL="0" indent="0"/>
            <a:r>
              <a:rPr lang="en-US" sz="2000" b="1" dirty="0">
                <a:solidFill>
                  <a:srgbClr val="47B5C8"/>
                </a:solidFill>
              </a:rPr>
              <a:t>1. </a:t>
            </a:r>
            <a:r>
              <a:rPr lang="en-US" sz="2000" b="1" dirty="0" err="1">
                <a:solidFill>
                  <a:srgbClr val="47B5C8"/>
                </a:solidFill>
              </a:rPr>
              <a:t>Planung</a:t>
            </a:r>
            <a:r>
              <a:rPr lang="en-US" sz="2000" b="1" dirty="0">
                <a:solidFill>
                  <a:srgbClr val="47B5C8"/>
                </a:solidFill>
              </a:rPr>
              <a:t>:</a:t>
            </a:r>
            <a:r>
              <a:rPr lang="en-US" sz="2000" dirty="0">
                <a:solidFill>
                  <a:srgbClr val="47B5C8"/>
                </a:solidFill>
              </a:rPr>
              <a:t> </a:t>
            </a:r>
            <a:r>
              <a:rPr lang="de-DE" sz="2000" dirty="0"/>
              <a:t>Festlegen von finanziellen Zielen und Bestimmen, wie sie erreicht werden können</a:t>
            </a:r>
            <a:r>
              <a:rPr lang="en-US" sz="2000" dirty="0"/>
              <a:t>. </a:t>
            </a:r>
          </a:p>
          <a:p>
            <a:pPr marL="0" indent="0"/>
            <a:r>
              <a:rPr lang="en-US" sz="2000" b="1" dirty="0">
                <a:solidFill>
                  <a:srgbClr val="D9552F"/>
                </a:solidFill>
              </a:rPr>
              <a:t>2. </a:t>
            </a:r>
            <a:r>
              <a:rPr lang="en-US" sz="2000" b="1" dirty="0" err="1">
                <a:solidFill>
                  <a:srgbClr val="D9552F"/>
                </a:solidFill>
              </a:rPr>
              <a:t>Budgetierung</a:t>
            </a:r>
            <a:r>
              <a:rPr lang="en-US" sz="2000" b="1" dirty="0">
                <a:solidFill>
                  <a:srgbClr val="D9552F"/>
                </a:solidFill>
              </a:rPr>
              <a:t>:</a:t>
            </a:r>
            <a:r>
              <a:rPr lang="en-US" sz="2000" dirty="0">
                <a:solidFill>
                  <a:srgbClr val="D9552F"/>
                </a:solidFill>
              </a:rPr>
              <a:t> </a:t>
            </a:r>
            <a:r>
              <a:rPr lang="de-DE" sz="2000" dirty="0"/>
              <a:t>Ressourcen zuweisen, um sicherzustellen, dass diese Ziele erreicht werden.</a:t>
            </a:r>
            <a:endParaRPr lang="en-US" sz="2000" dirty="0"/>
          </a:p>
          <a:p>
            <a:pPr marL="0" indent="0"/>
            <a:r>
              <a:rPr lang="en-US" sz="2000" b="1" dirty="0">
                <a:solidFill>
                  <a:srgbClr val="F2A72C"/>
                </a:solidFill>
              </a:rPr>
              <a:t>3. </a:t>
            </a:r>
            <a:r>
              <a:rPr lang="en-US" sz="2000" b="1" dirty="0" err="1">
                <a:solidFill>
                  <a:srgbClr val="F2A72C"/>
                </a:solidFill>
              </a:rPr>
              <a:t>Überwachung</a:t>
            </a:r>
            <a:r>
              <a:rPr lang="en-US" sz="2000" b="1" dirty="0">
                <a:solidFill>
                  <a:srgbClr val="F2A72C"/>
                </a:solidFill>
              </a:rPr>
              <a:t>:</a:t>
            </a:r>
            <a:r>
              <a:rPr lang="en-US" sz="2000" dirty="0">
                <a:solidFill>
                  <a:srgbClr val="F2A72C"/>
                </a:solidFill>
              </a:rPr>
              <a:t> </a:t>
            </a:r>
            <a:r>
              <a:rPr lang="de-DE" sz="2000" dirty="0"/>
              <a:t>Nachverfolgung der finanziellen Leistung im Vergleich zum Plan, um bei Bedarf Anpassungen vorzunehmen.</a:t>
            </a:r>
            <a:r>
              <a:rPr lang="en-US" sz="2000" dirty="0"/>
              <a:t> </a:t>
            </a:r>
          </a:p>
          <a:p>
            <a:pPr marL="0" indent="0"/>
            <a:r>
              <a:rPr lang="en-US" sz="2000" b="1" dirty="0">
                <a:solidFill>
                  <a:srgbClr val="086575"/>
                </a:solidFill>
              </a:rPr>
              <a:t>4. </a:t>
            </a:r>
            <a:r>
              <a:rPr lang="en-US" sz="2000" b="1" dirty="0" err="1">
                <a:solidFill>
                  <a:srgbClr val="086575"/>
                </a:solidFill>
              </a:rPr>
              <a:t>Berichterstattung</a:t>
            </a:r>
            <a:r>
              <a:rPr lang="en-US" sz="2000" b="1" dirty="0">
                <a:solidFill>
                  <a:srgbClr val="086575"/>
                </a:solidFill>
              </a:rPr>
              <a:t>: </a:t>
            </a:r>
            <a:r>
              <a:rPr lang="en-US" sz="2000" dirty="0">
                <a:solidFill>
                  <a:srgbClr val="086575"/>
                </a:solidFill>
              </a:rPr>
              <a:t> </a:t>
            </a:r>
            <a:r>
              <a:rPr lang="de-DE" sz="2000" dirty="0"/>
              <a:t>Bereitstellung von Einblicken in die finanzielle Gesundheit des Unternehmens, um Transparenz und Verantwortlichkeit zu gewährleisten.</a:t>
            </a:r>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a:xfrm>
            <a:off x="757086" y="443037"/>
            <a:ext cx="9632553" cy="803654"/>
          </a:xfrm>
        </p:spPr>
        <p:txBody>
          <a:bodyPr/>
          <a:lstStyle/>
          <a:p>
            <a:r>
              <a:rPr lang="de-DE" dirty="0"/>
              <a:t>Die 4 zentralen Elemente des Finanzmanagements</a:t>
            </a:r>
          </a:p>
        </p:txBody>
      </p:sp>
      <p:graphicFrame>
        <p:nvGraphicFramePr>
          <p:cNvPr id="4" name="Diagramm 3">
            <a:extLst>
              <a:ext uri="{FF2B5EF4-FFF2-40B4-BE49-F238E27FC236}">
                <a16:creationId xmlns:a16="http://schemas.microsoft.com/office/drawing/2014/main" id="{08350AC9-7814-DF32-254B-8055A499F7CC}"/>
              </a:ext>
            </a:extLst>
          </p:cNvPr>
          <p:cNvGraphicFramePr/>
          <p:nvPr>
            <p:extLst>
              <p:ext uri="{D42A27DB-BD31-4B8C-83A1-F6EECF244321}">
                <p14:modId xmlns:p14="http://schemas.microsoft.com/office/powerpoint/2010/main" val="549288084"/>
              </p:ext>
            </p:extLst>
          </p:nvPr>
        </p:nvGraphicFramePr>
        <p:xfrm>
          <a:off x="4607612" y="1646821"/>
          <a:ext cx="6445839" cy="425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91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1004547" y="2082800"/>
            <a:ext cx="5183876" cy="2624984"/>
          </a:xfrm>
        </p:spPr>
        <p:txBody>
          <a:bodyPr/>
          <a:lstStyle/>
          <a:p>
            <a:pPr marL="0" indent="0"/>
            <a:r>
              <a:rPr lang="de-DE" sz="2000" dirty="0"/>
              <a:t>Die Finanzplanung legt den Fahrplan für die Erreichung Ihrer Geschäftsziele fest, während Prognosen dabei helfen, zukünftige finanzielle Ergebnisse auf der Grundlage historischer Daten und Markttrends vorherzusagen. Zusammen dienen sie als Orientierungshilfe bei der Entscheidungsfindung und helfen Unternehmen, sich auf Unwägbarkeiten vorzubereiten und Chancen zu nutzen. Eine effektive Prognose ermöglicht es Unternehmen, den Bedarf an Barmitteln zu antizipieren, Ressourcen effizient zuzuweisen und Wachstum zu planen.</a:t>
            </a:r>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1004547" y="512555"/>
            <a:ext cx="5183876" cy="992652"/>
          </a:xfrm>
        </p:spPr>
        <p:txBody>
          <a:bodyPr/>
          <a:lstStyle/>
          <a:p>
            <a:r>
              <a:rPr lang="en-US" sz="2400" b="1" dirty="0"/>
              <a:t>"</a:t>
            </a:r>
            <a:r>
              <a:rPr lang="de-DE" sz="2400" b="1" dirty="0" err="1"/>
              <a:t>Forecasting</a:t>
            </a:r>
            <a:r>
              <a:rPr lang="de-DE" sz="2400" b="1" dirty="0"/>
              <a:t> ist die Kunst, vorherzusagen, was passieren wird, und anschließend zu erklären, warum es nicht passiert ist</a:t>
            </a:r>
            <a:r>
              <a:rPr lang="en-US" sz="2400" b="1" dirty="0"/>
              <a:t>.”    </a:t>
            </a:r>
            <a:r>
              <a:rPr lang="en-US" sz="2400" dirty="0"/>
              <a:t>Anonymous</a:t>
            </a:r>
            <a:endParaRPr lang="de-DE" sz="2400" dirty="0"/>
          </a:p>
        </p:txBody>
      </p:sp>
      <p:pic>
        <p:nvPicPr>
          <p:cNvPr id="5" name="Bildplatzhalter 4" descr="Ein Bild, das Person, Kleidung, Kamera, optisches Instrument enthält.&#10;&#10;Automatisch generierte Beschreibung">
            <a:extLst>
              <a:ext uri="{FF2B5EF4-FFF2-40B4-BE49-F238E27FC236}">
                <a16:creationId xmlns:a16="http://schemas.microsoft.com/office/drawing/2014/main" id="{0EA687AD-AD82-5E66-B5C0-5CAAED01F18F}"/>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55" r="9555"/>
          <a:stretch/>
        </p:blipFill>
        <p:spPr/>
      </p:pic>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4"/>
              </a:rPr>
              <a:t>Vorhaben für die Zukunft umsetzen</a:t>
            </a:r>
            <a:r>
              <a:rPr lang="de-DE" sz="900" dirty="0"/>
              <a:t>" von Marco Verch ist lizenziert gemäß </a:t>
            </a:r>
            <a:r>
              <a:rPr lang="de-DE" sz="900" dirty="0">
                <a:hlinkClick r:id="rId5" tooltip="https://creativecommons.org/licenses/by/3.0/"/>
              </a:rPr>
              <a:t>CC BY</a:t>
            </a:r>
            <a:endParaRPr lang="de-DE" sz="900" dirty="0"/>
          </a:p>
        </p:txBody>
      </p:sp>
    </p:spTree>
    <p:extLst>
      <p:ext uri="{BB962C8B-B14F-4D97-AF65-F5344CB8AC3E}">
        <p14:creationId xmlns:p14="http://schemas.microsoft.com/office/powerpoint/2010/main" val="402573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21689" y="1679944"/>
            <a:ext cx="4357656" cy="3849918"/>
          </a:xfrm>
        </p:spPr>
        <p:txBody>
          <a:bodyPr/>
          <a:lstStyle/>
          <a:p>
            <a:pPr marL="0" indent="0"/>
            <a:r>
              <a:rPr lang="de-DE" sz="2000" b="1" dirty="0"/>
              <a:t>Cashflow-Management</a:t>
            </a:r>
            <a:r>
              <a:rPr lang="de-DE" sz="2000" dirty="0"/>
              <a:t> ist entscheidend, um sicherzustellen, dass Ihr Unternehmen über genügend liquide Mittel verfügt, um seinen Verpflichtungen nachzukommen. Ein positiver Cashflow bedeutet, dass mehr Geld eingenommen als ausgegeben wird, sodass Sie Rechnungen bezahlen, in Wachstum investieren und auf unerwartete Ausgaben vorbereitet sein können. Ohne ein angemessenes Cashflow-Management können selbst profitable Unternehmen in finanzielle Schwierigkeiten geraten.</a:t>
            </a:r>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p:txBody>
          <a:bodyPr/>
          <a:lstStyle/>
          <a:p>
            <a:r>
              <a:rPr lang="en-US" dirty="0"/>
              <a:t>Die </a:t>
            </a:r>
            <a:r>
              <a:rPr lang="en-US" dirty="0" err="1"/>
              <a:t>Bedeutung</a:t>
            </a:r>
            <a:r>
              <a:rPr lang="en-US" dirty="0"/>
              <a:t> des Cashflow-Managements</a:t>
            </a:r>
            <a:endParaRPr lang="de-DE" dirty="0"/>
          </a:p>
        </p:txBody>
      </p:sp>
      <p:pic>
        <p:nvPicPr>
          <p:cNvPr id="6" name="Grafik 5" descr="Ein Bild, das Büroausstattung, Buch, Stift, Schreibwaren enthält.&#10;&#10;Automatisch generierte Beschreibung">
            <a:extLst>
              <a:ext uri="{FF2B5EF4-FFF2-40B4-BE49-F238E27FC236}">
                <a16:creationId xmlns:a16="http://schemas.microsoft.com/office/drawing/2014/main" id="{96CD2C1A-5F49-A798-EEC4-ABF13EC81748}"/>
              </a:ext>
            </a:extLst>
          </p:cNvPr>
          <p:cNvPicPr>
            <a:picLocks noChangeAspect="1"/>
          </p:cNvPicPr>
          <p:nvPr/>
        </p:nvPicPr>
        <p:blipFill>
          <a:blip r:embed="rId2"/>
          <a:stretch>
            <a:fillRect/>
          </a:stretch>
        </p:blipFill>
        <p:spPr>
          <a:xfrm>
            <a:off x="5129260" y="1983409"/>
            <a:ext cx="5485730" cy="3662017"/>
          </a:xfrm>
          <a:prstGeom prst="rect">
            <a:avLst/>
          </a:prstGeom>
        </p:spPr>
      </p:pic>
    </p:spTree>
    <p:extLst>
      <p:ext uri="{BB962C8B-B14F-4D97-AF65-F5344CB8AC3E}">
        <p14:creationId xmlns:p14="http://schemas.microsoft.com/office/powerpoint/2010/main" val="1045097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898357" y="1227559"/>
            <a:ext cx="4867011" cy="3025975"/>
          </a:xfrm>
        </p:spPr>
        <p:txBody>
          <a:bodyPr/>
          <a:lstStyle/>
          <a:p>
            <a:pPr marL="0" indent="0" algn="ctr"/>
            <a:r>
              <a:rPr lang="de-DE" b="1" dirty="0"/>
              <a:t>Es ist kein Zufall, dass unser MOSAIC-Kurs in vielen Modulen eine Schulung zum Thema Risiko beinhaltet. </a:t>
            </a:r>
          </a:p>
          <a:p>
            <a:pPr marL="0" indent="0" algn="ctr"/>
            <a:endParaRPr lang="en-US" b="1" dirty="0"/>
          </a:p>
          <a:p>
            <a:pPr marL="0" indent="0" algn="ctr"/>
            <a:r>
              <a:rPr lang="en-US" sz="3000" b="1" i="1" dirty="0"/>
              <a:t>"</a:t>
            </a:r>
            <a:r>
              <a:rPr lang="de-DE" sz="3000" b="1" i="1" dirty="0"/>
              <a:t>Risiken entstehen, wenn man nicht weiß, was man tut.</a:t>
            </a:r>
            <a:r>
              <a:rPr lang="en-US" sz="3000" b="1" i="1" dirty="0"/>
              <a:t>" </a:t>
            </a:r>
          </a:p>
          <a:p>
            <a:pPr marL="0" indent="0" algn="ctr"/>
            <a:r>
              <a:rPr lang="en-US" sz="3000" i="1" dirty="0"/>
              <a:t>Warren Buffett</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dirty="0" err="1">
                <a:solidFill>
                  <a:srgbClr val="47B5C8"/>
                </a:solidFill>
              </a:rPr>
              <a:t>Risikomanagement</a:t>
            </a:r>
            <a:r>
              <a:rPr lang="en-US" b="1" dirty="0">
                <a:solidFill>
                  <a:srgbClr val="47B5C8"/>
                </a:solidFill>
              </a:rPr>
              <a:t> in der </a:t>
            </a:r>
            <a:r>
              <a:rPr lang="en-US" b="1" dirty="0" err="1">
                <a:solidFill>
                  <a:srgbClr val="47B5C8"/>
                </a:solidFill>
              </a:rPr>
              <a:t>Finanzplanung</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961809" y="1485744"/>
            <a:ext cx="4937214"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de-DE" sz="2000" dirty="0">
                <a:solidFill>
                  <a:srgbClr val="595959"/>
                </a:solidFill>
              </a:rPr>
              <a:t>Zu einem </a:t>
            </a:r>
            <a:r>
              <a:rPr lang="de-DE" sz="2000" b="1" dirty="0">
                <a:solidFill>
                  <a:srgbClr val="595959"/>
                </a:solidFill>
              </a:rPr>
              <a:t>effektiven Finanzmanagement </a:t>
            </a:r>
            <a:r>
              <a:rPr lang="de-DE" sz="2000" dirty="0">
                <a:solidFill>
                  <a:srgbClr val="595959"/>
                </a:solidFill>
              </a:rPr>
              <a:t>gehört es, potenzielle Risiken zu erkennen und Strategien zu ihrer Minderung zu entwickeln. </a:t>
            </a:r>
          </a:p>
          <a:p>
            <a:pPr marL="0" indent="0"/>
            <a:r>
              <a:rPr lang="de-DE" sz="2000" dirty="0">
                <a:solidFill>
                  <a:srgbClr val="595959"/>
                </a:solidFill>
              </a:rPr>
              <a:t>Zu den häufigen Risiken gehören </a:t>
            </a:r>
          </a:p>
          <a:p>
            <a:pPr marL="342900" indent="-342900">
              <a:buFont typeface="Arial" panose="020B0604020202020204" pitchFamily="34" charset="0"/>
              <a:buChar char="•"/>
            </a:pPr>
            <a:r>
              <a:rPr lang="de-DE" sz="2000" dirty="0">
                <a:solidFill>
                  <a:srgbClr val="595959"/>
                </a:solidFill>
              </a:rPr>
              <a:t>Liquiditätsengpässe,</a:t>
            </a:r>
          </a:p>
          <a:p>
            <a:pPr marL="342900" indent="-342900">
              <a:buFont typeface="Arial" panose="020B0604020202020204" pitchFamily="34" charset="0"/>
              <a:buChar char="•"/>
            </a:pPr>
            <a:r>
              <a:rPr lang="de-DE" sz="2000" dirty="0">
                <a:solidFill>
                  <a:srgbClr val="595959"/>
                </a:solidFill>
              </a:rPr>
              <a:t> unerwartete Ausgaben und </a:t>
            </a:r>
          </a:p>
          <a:p>
            <a:pPr marL="342900" indent="-342900">
              <a:buFont typeface="Arial" panose="020B0604020202020204" pitchFamily="34" charset="0"/>
              <a:buChar char="•"/>
            </a:pPr>
            <a:r>
              <a:rPr lang="de-DE" sz="2000" dirty="0">
                <a:solidFill>
                  <a:srgbClr val="595959"/>
                </a:solidFill>
              </a:rPr>
              <a:t>Marktschwankungen. </a:t>
            </a:r>
          </a:p>
          <a:p>
            <a:pPr marL="0" indent="0"/>
            <a:r>
              <a:rPr lang="de-DE" sz="2000" dirty="0">
                <a:solidFill>
                  <a:srgbClr val="595959"/>
                </a:solidFill>
              </a:rPr>
              <a:t>Durch die Planung für diese Risiken können sich Unternehmen vor finanziellen Rückschlägen schützen und langfristige Stabilität und Wachstum sicherstellen.</a:t>
            </a:r>
            <a:endParaRPr lang="en-GB" sz="2000" dirty="0">
              <a:solidFill>
                <a:srgbClr val="595959"/>
              </a:solidFill>
            </a:endParaRPr>
          </a:p>
        </p:txBody>
      </p:sp>
    </p:spTree>
    <p:extLst>
      <p:ext uri="{BB962C8B-B14F-4D97-AF65-F5344CB8AC3E}">
        <p14:creationId xmlns:p14="http://schemas.microsoft.com/office/powerpoint/2010/main" val="57866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998958" y="1397797"/>
            <a:ext cx="5879690" cy="4062405"/>
          </a:xfrm>
        </p:spPr>
        <p:txBody>
          <a:bodyPr/>
          <a:lstStyle/>
          <a:p>
            <a:pPr marL="0" indent="0"/>
            <a:r>
              <a:rPr lang="de-DE" sz="2000" b="1" dirty="0"/>
              <a:t>Finanzberichte</a:t>
            </a:r>
            <a:r>
              <a:rPr lang="de-DE" sz="2000" dirty="0"/>
              <a:t> liefern wichtige Informationen, die Geschäftsinhaber*innen dabei helfen, fundierte Entscheidungen zu treffen. </a:t>
            </a:r>
          </a:p>
          <a:p>
            <a:pPr marL="0" indent="0"/>
            <a:r>
              <a:rPr lang="de-DE" sz="2000" dirty="0"/>
              <a:t>Diese Berichte umfassen</a:t>
            </a:r>
          </a:p>
          <a:p>
            <a:pPr marL="342900" indent="-342900">
              <a:buFont typeface="Arial" panose="020B0604020202020204" pitchFamily="34" charset="0"/>
              <a:buChar char="•"/>
            </a:pPr>
            <a:r>
              <a:rPr lang="de-DE" sz="2000" dirty="0"/>
              <a:t>Gewinn- und Verlustrechnungen, </a:t>
            </a:r>
          </a:p>
          <a:p>
            <a:pPr marL="342900" indent="-342900">
              <a:buFont typeface="Arial" panose="020B0604020202020204" pitchFamily="34" charset="0"/>
              <a:buChar char="•"/>
            </a:pPr>
            <a:r>
              <a:rPr lang="de-DE" sz="2000" dirty="0"/>
              <a:t>Bilanzen und</a:t>
            </a:r>
          </a:p>
          <a:p>
            <a:pPr marL="342900" indent="-342900">
              <a:buFont typeface="Arial" panose="020B0604020202020204" pitchFamily="34" charset="0"/>
              <a:buChar char="•"/>
            </a:pPr>
            <a:r>
              <a:rPr lang="de-DE" sz="2000" dirty="0"/>
              <a:t>Kapitalflussrechnungen (Cashflow).</a:t>
            </a:r>
          </a:p>
          <a:p>
            <a:pPr marL="0" indent="0"/>
            <a:r>
              <a:rPr lang="de-DE" sz="2000" dirty="0"/>
              <a:t>Zusammen vermitteln sie ein umfassendes Bild der finanziellen Gesundheit des Unternehmens. Eine genaue und zeitnahe Finanzberichterstattung ist der Schlüssel zu strategischen Entscheidungen, die Wachstum und Rentabilität fördern.</a:t>
            </a:r>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a:xfrm>
            <a:off x="957663" y="761603"/>
            <a:ext cx="10303004" cy="803654"/>
          </a:xfrm>
        </p:spPr>
        <p:txBody>
          <a:bodyPr/>
          <a:lstStyle/>
          <a:p>
            <a:r>
              <a:rPr lang="de-DE" sz="3200" dirty="0"/>
              <a:t>Erstellung von Finanzberichten für die Entscheidungsfindung</a:t>
            </a:r>
          </a:p>
        </p:txBody>
      </p:sp>
      <p:graphicFrame>
        <p:nvGraphicFramePr>
          <p:cNvPr id="4" name="Diagramm 3">
            <a:extLst>
              <a:ext uri="{FF2B5EF4-FFF2-40B4-BE49-F238E27FC236}">
                <a16:creationId xmlns:a16="http://schemas.microsoft.com/office/drawing/2014/main" id="{035287E1-9706-DCDB-8D32-5B88F7B15EA3}"/>
              </a:ext>
            </a:extLst>
          </p:cNvPr>
          <p:cNvGraphicFramePr/>
          <p:nvPr>
            <p:extLst>
              <p:ext uri="{D42A27DB-BD31-4B8C-83A1-F6EECF244321}">
                <p14:modId xmlns:p14="http://schemas.microsoft.com/office/powerpoint/2010/main" val="896344562"/>
              </p:ext>
            </p:extLst>
          </p:nvPr>
        </p:nvGraphicFramePr>
        <p:xfrm>
          <a:off x="6096000" y="1923066"/>
          <a:ext cx="4797286" cy="34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891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0934BF-424B-4FA3-8D30-C5B156DFBC58}"/>
              </a:ext>
            </a:extLst>
          </p:cNvPr>
          <p:cNvSpPr>
            <a:spLocks noGrp="1"/>
          </p:cNvSpPr>
          <p:nvPr>
            <p:ph type="body" sz="quarter" idx="16"/>
          </p:nvPr>
        </p:nvSpPr>
        <p:spPr/>
        <p:txBody>
          <a:bodyPr/>
          <a:lstStyle/>
          <a:p>
            <a:r>
              <a:rPr lang="de-DE" dirty="0"/>
              <a:t>Entwicklung einer Finanzstrategie</a:t>
            </a:r>
            <a:endParaRPr lang="en-US" dirty="0"/>
          </a:p>
        </p:txBody>
      </p:sp>
      <p:sp>
        <p:nvSpPr>
          <p:cNvPr id="3" name="Textplatzhalter 2">
            <a:extLst>
              <a:ext uri="{FF2B5EF4-FFF2-40B4-BE49-F238E27FC236}">
                <a16:creationId xmlns:a16="http://schemas.microsoft.com/office/drawing/2014/main" id="{A84203EE-FB47-0D9B-D2B5-7B330A4DF836}"/>
              </a:ext>
            </a:extLst>
          </p:cNvPr>
          <p:cNvSpPr>
            <a:spLocks noGrp="1"/>
          </p:cNvSpPr>
          <p:nvPr>
            <p:ph type="body" sz="quarter" idx="17"/>
          </p:nvPr>
        </p:nvSpPr>
        <p:spPr/>
        <p:txBody>
          <a:bodyPr/>
          <a:lstStyle/>
          <a:p>
            <a:r>
              <a:rPr lang="de-DE" dirty="0"/>
              <a:t>02</a:t>
            </a:r>
          </a:p>
        </p:txBody>
      </p:sp>
    </p:spTree>
    <p:extLst>
      <p:ext uri="{BB962C8B-B14F-4D97-AF65-F5344CB8AC3E}">
        <p14:creationId xmlns:p14="http://schemas.microsoft.com/office/powerpoint/2010/main" val="85577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p:txBody>
          <a:bodyPr/>
          <a:lstStyle/>
          <a:p>
            <a:pPr marL="0" indent="0" algn="ctr"/>
            <a:r>
              <a:rPr lang="en-US" sz="3000" b="1" i="1" dirty="0"/>
              <a:t>"</a:t>
            </a:r>
            <a:r>
              <a:rPr lang="de-DE" sz="3000" b="1" i="1" dirty="0"/>
              <a:t>Sie müssen wissen, wo Sie heute stehen, damit Sie planen können, wo Sie morgen stehen wollen.</a:t>
            </a:r>
            <a:r>
              <a:rPr lang="en-US" sz="3000" b="1" i="1" dirty="0"/>
              <a:t>“</a:t>
            </a:r>
          </a:p>
          <a:p>
            <a:pPr marL="0" indent="0" algn="ctr"/>
            <a:r>
              <a:rPr lang="en-US" sz="3000" i="1" dirty="0"/>
              <a:t>Anonymous</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dirty="0">
                <a:solidFill>
                  <a:srgbClr val="47B5C8"/>
                </a:solidFill>
              </a:rPr>
              <a:t>Understanding your Financial Situation</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624975" y="1485744"/>
            <a:ext cx="5274048"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2000" dirty="0">
                <a:solidFill>
                  <a:srgbClr val="595959"/>
                </a:solidFill>
              </a:rPr>
              <a:t>Bevor Sie eine Finanzstrategie entwickeln, ist es wichtig zu beurteilen, wo Ihr Unternehmen derzeit finanziell steht.</a:t>
            </a:r>
          </a:p>
          <a:p>
            <a:pPr marL="342900" indent="-342900">
              <a:buFont typeface="Arial" panose="020B0604020202020204" pitchFamily="34" charset="0"/>
              <a:buChar char="•"/>
            </a:pPr>
            <a:r>
              <a:rPr lang="de-DE" sz="2000" dirty="0">
                <a:solidFill>
                  <a:srgbClr val="595959"/>
                </a:solidFill>
              </a:rPr>
              <a:t>Sehen Sie sich Ihre Finanzberichte (Gewinn- und Verlustrechnung, Bilanz und Kapitalflussrechnung) an, um Ihre Einnahmen, Ausgaben, Schulden und Vermögenswerte zu verstehen.</a:t>
            </a:r>
          </a:p>
          <a:p>
            <a:pPr marL="342900" indent="-342900">
              <a:buFont typeface="Arial" panose="020B0604020202020204" pitchFamily="34" charset="0"/>
              <a:buChar char="•"/>
            </a:pPr>
            <a:r>
              <a:rPr lang="de-DE" sz="2000" dirty="0">
                <a:solidFill>
                  <a:srgbClr val="595959"/>
                </a:solidFill>
              </a:rPr>
              <a:t>Wenn Sie die Stärken und Schwächen Ihrer aktuellen Finanzlage ermitteln, können Sie eine Strategie entwickeln, die Herausforderungen angeht und Chancen nutzt.</a:t>
            </a:r>
            <a:endParaRPr lang="en-GB" sz="2000" dirty="0">
              <a:solidFill>
                <a:srgbClr val="595959"/>
              </a:solidFill>
            </a:endParaRPr>
          </a:p>
        </p:txBody>
      </p:sp>
    </p:spTree>
    <p:extLst>
      <p:ext uri="{BB962C8B-B14F-4D97-AF65-F5344CB8AC3E}">
        <p14:creationId xmlns:p14="http://schemas.microsoft.com/office/powerpoint/2010/main" val="1947720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de-DE" dirty="0"/>
              <a:t>Eine Finanzstrategie ist ein Plan, der festlegt, wie Sie Ihr Geld verwalten, um Ihre Geschäftsziele zu erreichen. Sie hilft Ihnen bei der Entscheidung, wo Sie Geld ausgeben, wo Sie sparen und wie Sie Ihr Unternehmen ausbauen können.</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Was </a:t>
            </a:r>
            <a:r>
              <a:rPr lang="en-US" dirty="0" err="1">
                <a:solidFill>
                  <a:schemeClr val="bg1"/>
                </a:solidFill>
              </a:rPr>
              <a:t>ist</a:t>
            </a:r>
            <a:r>
              <a:rPr lang="en-US" dirty="0">
                <a:solidFill>
                  <a:schemeClr val="bg1"/>
                </a:solidFill>
              </a:rPr>
              <a:t> </a:t>
            </a:r>
            <a:r>
              <a:rPr lang="en-US" dirty="0" err="1">
                <a:solidFill>
                  <a:schemeClr val="bg1"/>
                </a:solidFill>
              </a:rPr>
              <a:t>eine</a:t>
            </a:r>
            <a:r>
              <a:rPr lang="en-US" dirty="0">
                <a:solidFill>
                  <a:schemeClr val="bg1"/>
                </a:solidFill>
              </a:rPr>
              <a:t> </a:t>
            </a:r>
            <a:r>
              <a:rPr lang="en-US" dirty="0" err="1">
                <a:solidFill>
                  <a:schemeClr val="bg1"/>
                </a:solidFill>
              </a:rPr>
              <a:t>Finanzstrategie</a:t>
            </a:r>
            <a:r>
              <a:rPr lang="en-US" dirty="0">
                <a:solidFill>
                  <a:schemeClr val="bg1"/>
                </a:solidFill>
              </a:rPr>
              <a:t>?</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1" y="2955625"/>
            <a:ext cx="10129982" cy="3046988"/>
          </a:xfrm>
          <a:prstGeom prst="rect">
            <a:avLst/>
          </a:prstGeom>
          <a:noFill/>
        </p:spPr>
        <p:txBody>
          <a:bodyPr wrap="square" rtlCol="0">
            <a:spAutoFit/>
          </a:bodyPr>
          <a:lstStyle/>
          <a:p>
            <a:r>
              <a:rPr lang="de-DE" sz="2400" b="1" dirty="0"/>
              <a:t>Warum brauchen Sie eine Finanzstrategie?</a:t>
            </a:r>
          </a:p>
          <a:p>
            <a:pPr marL="342900" indent="-342900">
              <a:buFont typeface="Arial" panose="020B0604020202020204" pitchFamily="34" charset="0"/>
              <a:buChar char="•"/>
            </a:pPr>
            <a:r>
              <a:rPr lang="de-DE" sz="2400" dirty="0"/>
              <a:t>Leitfaden für Ihre Entscheidung: Eine Finanzstrategie hilft Ihnen, kluge und fundierte finanzielle Entscheidungen zu treffen.</a:t>
            </a:r>
          </a:p>
          <a:p>
            <a:pPr marL="342900" indent="-342900">
              <a:buFont typeface="Arial" panose="020B0604020202020204" pitchFamily="34" charset="0"/>
              <a:buChar char="•"/>
            </a:pPr>
            <a:r>
              <a:rPr lang="de-DE" sz="2400" dirty="0"/>
              <a:t>Zukunft vorbereiten: Sie hilft Ihnen bei der Planung des Unternehmenswachstums, z. B. bei der Expansion in neue Märkte oder beim Kauf neuer Ausrüstung für neue Märkte oder beim Kauf neuer Ausrüstung.</a:t>
            </a:r>
          </a:p>
          <a:p>
            <a:pPr marL="342900" indent="-342900">
              <a:buFont typeface="Arial" panose="020B0604020202020204" pitchFamily="34" charset="0"/>
              <a:buChar char="•"/>
            </a:pPr>
            <a:r>
              <a:rPr lang="de-DE" sz="2400" dirty="0"/>
              <a:t>Auf Kurs bleiben: Sie hilft Ihnen, sich auf Ihre Ziele zu konzentrieren, auch wenn Herausforderungen auftauchen. </a:t>
            </a:r>
            <a:endParaRPr lang="en-IE" dirty="0"/>
          </a:p>
        </p:txBody>
      </p:sp>
    </p:spTree>
    <p:extLst>
      <p:ext uri="{BB962C8B-B14F-4D97-AF65-F5344CB8AC3E}">
        <p14:creationId xmlns:p14="http://schemas.microsoft.com/office/powerpoint/2010/main" val="267611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GB" dirty="0" err="1"/>
              <a:t>Einführung</a:t>
            </a:r>
            <a:r>
              <a:rPr lang="en-GB" dirty="0"/>
              <a:t> in das </a:t>
            </a:r>
            <a:r>
              <a:rPr lang="en-GB" dirty="0" err="1"/>
              <a:t>Finanzmanagement</a:t>
            </a:r>
            <a:endParaRPr lang="en-GB"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979124" y="1519186"/>
            <a:ext cx="4436432" cy="4671588"/>
          </a:xfrm>
        </p:spPr>
        <p:txBody>
          <a:bodyPr/>
          <a:lstStyle/>
          <a:p>
            <a:pPr marL="0" indent="0"/>
            <a:r>
              <a:rPr lang="de-DE" dirty="0">
                <a:latin typeface="Calibri" panose="020F0502020204030204" pitchFamily="34" charset="0"/>
                <a:ea typeface="Calibri" panose="020F0502020204030204" pitchFamily="34" charset="0"/>
                <a:cs typeface="Calibri" panose="020F0502020204030204" pitchFamily="34" charset="0"/>
              </a:rPr>
              <a:t>Modul 5 konzentriert sich auf ein effektives Finanzmanagement. Dieses Modul behandelt grundlegende Themen wie die Grundsätze des Finanzmanagements, Budgetierungstechniken, Cashflow-Management und Strategien für ein klares und effektives Finanzmanagement.</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912867" y="197350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48163" y="1975702"/>
            <a:ext cx="4608000" cy="689519"/>
          </a:xfrm>
        </p:spPr>
        <p:txBody>
          <a:bodyPr/>
          <a:lstStyle/>
          <a:p>
            <a:r>
              <a:rPr lang="de-DE" dirty="0"/>
              <a:t>Entwicklung einer Finanzstrategie</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919446" y="2728076"/>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54742" y="2732470"/>
            <a:ext cx="4608000" cy="689519"/>
          </a:xfrm>
        </p:spPr>
        <p:txBody>
          <a:bodyPr/>
          <a:lstStyle/>
          <a:p>
            <a:r>
              <a:rPr lang="de-DE" dirty="0"/>
              <a:t>Budgetierung</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941149" y="3482647"/>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489238"/>
            <a:ext cx="4608000" cy="689519"/>
          </a:xfrm>
        </p:spPr>
        <p:txBody>
          <a:bodyPr/>
          <a:lstStyle/>
          <a:p>
            <a:r>
              <a:rPr lang="en-US" dirty="0" err="1"/>
              <a:t>Finanzberichte</a:t>
            </a:r>
            <a:r>
              <a:rPr lang="en-US" dirty="0"/>
              <a:t> und Cashflow-Management</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941149" y="4237218"/>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Einleitung</a:t>
            </a:r>
            <a:endParaRPr lang="en-US" dirty="0"/>
          </a:p>
        </p:txBody>
      </p:sp>
      <p:sp>
        <p:nvSpPr>
          <p:cNvPr id="3" name="Text Placeholder 25">
            <a:extLst>
              <a:ext uri="{FF2B5EF4-FFF2-40B4-BE49-F238E27FC236}">
                <a16:creationId xmlns:a16="http://schemas.microsoft.com/office/drawing/2014/main" id="{BA142BAE-3617-B6A4-DFBB-59F2B8EF7847}"/>
              </a:ext>
            </a:extLst>
          </p:cNvPr>
          <p:cNvSpPr txBox="1">
            <a:spLocks/>
          </p:cNvSpPr>
          <p:nvPr/>
        </p:nvSpPr>
        <p:spPr>
          <a:xfrm>
            <a:off x="6754742" y="4312667"/>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t>Selbstreflexion</a:t>
            </a:r>
            <a:r>
              <a:rPr lang="en-IE" dirty="0"/>
              <a:t> und </a:t>
            </a:r>
            <a:r>
              <a:rPr lang="en-IE" dirty="0" err="1"/>
              <a:t>Referenzen</a:t>
            </a:r>
            <a:endParaRPr lang="en-US" dirty="0"/>
          </a:p>
        </p:txBody>
      </p:sp>
      <p:cxnSp>
        <p:nvCxnSpPr>
          <p:cNvPr id="4" name="Straight Connector 33">
            <a:extLst>
              <a:ext uri="{FF2B5EF4-FFF2-40B4-BE49-F238E27FC236}">
                <a16:creationId xmlns:a16="http://schemas.microsoft.com/office/drawing/2014/main" id="{9E69BF29-8802-AC17-01E8-1A09F3937D5E}"/>
              </a:ext>
            </a:extLst>
          </p:cNvPr>
          <p:cNvCxnSpPr>
            <a:cxnSpLocks/>
          </p:cNvCxnSpPr>
          <p:nvPr/>
        </p:nvCxnSpPr>
        <p:spPr>
          <a:xfrm flipH="1">
            <a:off x="5686328" y="193543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5" name="Straight Connector 33">
            <a:extLst>
              <a:ext uri="{FF2B5EF4-FFF2-40B4-BE49-F238E27FC236}">
                <a16:creationId xmlns:a16="http://schemas.microsoft.com/office/drawing/2014/main" id="{65C78392-D2B7-9ACD-C157-C3964F92898E}"/>
              </a:ext>
            </a:extLst>
          </p:cNvPr>
          <p:cNvCxnSpPr>
            <a:cxnSpLocks/>
          </p:cNvCxnSpPr>
          <p:nvPr/>
        </p:nvCxnSpPr>
        <p:spPr>
          <a:xfrm flipH="1">
            <a:off x="5686328" y="2665221"/>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6" name="Straight Connector 33">
            <a:extLst>
              <a:ext uri="{FF2B5EF4-FFF2-40B4-BE49-F238E27FC236}">
                <a16:creationId xmlns:a16="http://schemas.microsoft.com/office/drawing/2014/main" id="{72438DED-2C66-785B-3BAE-259E5A0CF28D}"/>
              </a:ext>
            </a:extLst>
          </p:cNvPr>
          <p:cNvCxnSpPr>
            <a:cxnSpLocks/>
          </p:cNvCxnSpPr>
          <p:nvPr/>
        </p:nvCxnSpPr>
        <p:spPr>
          <a:xfrm flipH="1">
            <a:off x="5686328" y="341759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7" name="Straight Connector 33">
            <a:extLst>
              <a:ext uri="{FF2B5EF4-FFF2-40B4-BE49-F238E27FC236}">
                <a16:creationId xmlns:a16="http://schemas.microsoft.com/office/drawing/2014/main" id="{D00BA0D9-0C87-97D8-7779-47F0CCFDE0B7}"/>
              </a:ext>
            </a:extLst>
          </p:cNvPr>
          <p:cNvCxnSpPr>
            <a:cxnSpLocks/>
          </p:cNvCxnSpPr>
          <p:nvPr/>
        </p:nvCxnSpPr>
        <p:spPr>
          <a:xfrm flipH="1">
            <a:off x="5686328" y="424600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8" name="Straight Connector 33">
            <a:extLst>
              <a:ext uri="{FF2B5EF4-FFF2-40B4-BE49-F238E27FC236}">
                <a16:creationId xmlns:a16="http://schemas.microsoft.com/office/drawing/2014/main" id="{B5927760-6F72-1F16-9332-C5063C522F11}"/>
              </a:ext>
            </a:extLst>
          </p:cNvPr>
          <p:cNvCxnSpPr>
            <a:cxnSpLocks/>
          </p:cNvCxnSpPr>
          <p:nvPr/>
        </p:nvCxnSpPr>
        <p:spPr>
          <a:xfrm flipH="1">
            <a:off x="5686328" y="4991787"/>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676123"/>
            <a:ext cx="6172279" cy="16811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86D6E"/>
                </a:solidFill>
                <a:effectLst/>
                <a:uLnTx/>
                <a:uFillTx/>
                <a:latin typeface="Calibri" panose="020F0502020204030204"/>
                <a:ea typeface="+mn-ea"/>
                <a:cs typeface="+mn-cs"/>
              </a:rPr>
              <a:t>Was ist der Zusammenhang zwischen Budgetierung und Finanzstrategie?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Ihr Budget ist Teil Ihrer Finanzstrategie. Es zeigt Ihre Einnahmen und Ausgaben und hilft Ihnen, Ihren Plan einzuhalten.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Zu einer guten Strategie gehören Ihr Budget und Pläne für Wachstum, Investitionen und den Umgang mit Risiken.</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Was </a:t>
            </a:r>
            <a:r>
              <a:rPr lang="en-US" dirty="0" err="1">
                <a:solidFill>
                  <a:schemeClr val="bg1"/>
                </a:solidFill>
              </a:rPr>
              <a:t>ist</a:t>
            </a:r>
            <a:r>
              <a:rPr lang="en-US" dirty="0">
                <a:solidFill>
                  <a:schemeClr val="bg1"/>
                </a:solidFill>
              </a:rPr>
              <a:t> </a:t>
            </a:r>
            <a:r>
              <a:rPr lang="en-US" dirty="0" err="1">
                <a:solidFill>
                  <a:schemeClr val="bg1"/>
                </a:solidFill>
              </a:rPr>
              <a:t>eine</a:t>
            </a:r>
            <a:r>
              <a:rPr lang="en-US" dirty="0">
                <a:solidFill>
                  <a:schemeClr val="bg1"/>
                </a:solidFill>
              </a:rPr>
              <a:t> </a:t>
            </a:r>
            <a:r>
              <a:rPr lang="en-US" dirty="0" err="1">
                <a:solidFill>
                  <a:schemeClr val="bg1"/>
                </a:solidFill>
              </a:rPr>
              <a:t>Finanzstrategie</a:t>
            </a:r>
            <a:r>
              <a:rPr lang="en-US" dirty="0">
                <a:solidFill>
                  <a:schemeClr val="bg1"/>
                </a:solidFill>
              </a:rPr>
              <a:t>?</a:t>
            </a:r>
            <a:endParaRPr lang="en-US" dirty="0"/>
          </a:p>
        </p:txBody>
      </p:sp>
      <p:pic>
        <p:nvPicPr>
          <p:cNvPr id="9" name="Picture 8">
            <a:extLst>
              <a:ext uri="{FF2B5EF4-FFF2-40B4-BE49-F238E27FC236}">
                <a16:creationId xmlns:a16="http://schemas.microsoft.com/office/drawing/2014/main" id="{95945470-3C74-E69F-0A9F-E63BBC5198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4031" y="2453545"/>
            <a:ext cx="3308386" cy="3642852"/>
          </a:xfrm>
          <a:prstGeom prst="rect">
            <a:avLst/>
          </a:prstGeom>
        </p:spPr>
      </p:pic>
    </p:spTree>
    <p:extLst>
      <p:ext uri="{BB962C8B-B14F-4D97-AF65-F5344CB8AC3E}">
        <p14:creationId xmlns:p14="http://schemas.microsoft.com/office/powerpoint/2010/main" val="275288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Was </a:t>
            </a:r>
            <a:r>
              <a:rPr lang="en-US" dirty="0" err="1">
                <a:solidFill>
                  <a:schemeClr val="bg1"/>
                </a:solidFill>
              </a:rPr>
              <a:t>ist</a:t>
            </a:r>
            <a:r>
              <a:rPr lang="en-US" dirty="0">
                <a:solidFill>
                  <a:schemeClr val="bg1"/>
                </a:solidFill>
              </a:rPr>
              <a:t> </a:t>
            </a:r>
            <a:r>
              <a:rPr lang="en-US" dirty="0" err="1">
                <a:solidFill>
                  <a:schemeClr val="bg1"/>
                </a:solidFill>
              </a:rPr>
              <a:t>eine</a:t>
            </a:r>
            <a:r>
              <a:rPr lang="en-US" dirty="0">
                <a:solidFill>
                  <a:schemeClr val="bg1"/>
                </a:solidFill>
              </a:rPr>
              <a:t> </a:t>
            </a:r>
            <a:r>
              <a:rPr lang="en-US" dirty="0" err="1">
                <a:solidFill>
                  <a:schemeClr val="bg1"/>
                </a:solidFill>
              </a:rPr>
              <a:t>Finanzstrategie</a:t>
            </a:r>
            <a:r>
              <a:rPr lang="en-US" dirty="0">
                <a:solidFill>
                  <a:schemeClr val="bg1"/>
                </a:solidFill>
              </a:rPr>
              <a:t>?</a:t>
            </a:r>
            <a:endParaRPr lang="en-US" dirty="0"/>
          </a:p>
        </p:txBody>
      </p:sp>
      <p:graphicFrame>
        <p:nvGraphicFramePr>
          <p:cNvPr id="3" name="Diagramm 2">
            <a:extLst>
              <a:ext uri="{FF2B5EF4-FFF2-40B4-BE49-F238E27FC236}">
                <a16:creationId xmlns:a16="http://schemas.microsoft.com/office/drawing/2014/main" id="{28E0653E-F0B9-A6D7-04EE-8F6FCE13B788}"/>
              </a:ext>
            </a:extLst>
          </p:cNvPr>
          <p:cNvGraphicFramePr/>
          <p:nvPr>
            <p:extLst>
              <p:ext uri="{D42A27DB-BD31-4B8C-83A1-F6EECF244321}">
                <p14:modId xmlns:p14="http://schemas.microsoft.com/office/powerpoint/2010/main" val="1072657858"/>
              </p:ext>
            </p:extLst>
          </p:nvPr>
        </p:nvGraphicFramePr>
        <p:xfrm>
          <a:off x="798382" y="1337297"/>
          <a:ext cx="9632552" cy="4342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71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Text, Tafel, Handschrift, Schrift enthält.&#10;&#10;Automatisch generierte Beschreibung">
            <a:extLst>
              <a:ext uri="{FF2B5EF4-FFF2-40B4-BE49-F238E27FC236}">
                <a16:creationId xmlns:a16="http://schemas.microsoft.com/office/drawing/2014/main" id="{00AF08C4-AB3D-1FC9-76FE-1C2979A341E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80272" t="7683" r="6337" b="3329"/>
          <a:stretch/>
        </p:blipFill>
        <p:spPr>
          <a:xfrm>
            <a:off x="320540" y="335338"/>
            <a:ext cx="11578483" cy="6146707"/>
          </a:xfrm>
        </p:spPr>
      </p:pic>
      <p:sp>
        <p:nvSpPr>
          <p:cNvPr id="3" name="Textplatzhalter 2">
            <a:extLst>
              <a:ext uri="{FF2B5EF4-FFF2-40B4-BE49-F238E27FC236}">
                <a16:creationId xmlns:a16="http://schemas.microsoft.com/office/drawing/2014/main" id="{554836F5-8A11-4ABA-BDE2-08E2B5F18620}"/>
              </a:ext>
            </a:extLst>
          </p:cNvPr>
          <p:cNvSpPr>
            <a:spLocks noGrp="1"/>
          </p:cNvSpPr>
          <p:nvPr>
            <p:ph type="body" sz="quarter" idx="13"/>
          </p:nvPr>
        </p:nvSpPr>
        <p:spPr/>
        <p:txBody>
          <a:bodyPr/>
          <a:lstStyle/>
          <a:p>
            <a:r>
              <a:rPr lang="de-DE" dirty="0"/>
              <a:t>„ Das Setzen von Zielen ist der erste Schritt, um das Unsichtbare sichtbar zu machen.“</a:t>
            </a:r>
          </a:p>
          <a:p>
            <a:r>
              <a:rPr lang="de-DE" dirty="0"/>
              <a:t>Tony Robins</a:t>
            </a:r>
          </a:p>
        </p:txBody>
      </p:sp>
    </p:spTree>
    <p:extLst>
      <p:ext uri="{BB962C8B-B14F-4D97-AF65-F5344CB8AC3E}">
        <p14:creationId xmlns:p14="http://schemas.microsoft.com/office/powerpoint/2010/main" val="284934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Finanzielle</a:t>
            </a:r>
            <a:r>
              <a:rPr lang="en-US" dirty="0">
                <a:solidFill>
                  <a:schemeClr val="bg1"/>
                </a:solidFill>
              </a:rPr>
              <a:t> </a:t>
            </a:r>
            <a:r>
              <a:rPr lang="en-US" dirty="0" err="1">
                <a:solidFill>
                  <a:schemeClr val="bg1"/>
                </a:solidFill>
              </a:rPr>
              <a:t>Ziele</a:t>
            </a:r>
            <a:r>
              <a:rPr lang="en-US" dirty="0">
                <a:solidFill>
                  <a:schemeClr val="bg1"/>
                </a:solidFill>
              </a:rPr>
              <a:t> </a:t>
            </a:r>
            <a:r>
              <a:rPr lang="en-US" dirty="0" err="1">
                <a:solidFill>
                  <a:schemeClr val="bg1"/>
                </a:solidFill>
              </a:rPr>
              <a:t>setzen</a:t>
            </a:r>
            <a:endParaRPr lang="en-US" dirty="0"/>
          </a:p>
        </p:txBody>
      </p:sp>
      <p:graphicFrame>
        <p:nvGraphicFramePr>
          <p:cNvPr id="3" name="Diagramm 2">
            <a:extLst>
              <a:ext uri="{FF2B5EF4-FFF2-40B4-BE49-F238E27FC236}">
                <a16:creationId xmlns:a16="http://schemas.microsoft.com/office/drawing/2014/main" id="{2D6B2521-85F4-2ABB-3B5B-F30F66B97C01}"/>
              </a:ext>
            </a:extLst>
          </p:cNvPr>
          <p:cNvGraphicFramePr/>
          <p:nvPr>
            <p:extLst>
              <p:ext uri="{D42A27DB-BD31-4B8C-83A1-F6EECF244321}">
                <p14:modId xmlns:p14="http://schemas.microsoft.com/office/powerpoint/2010/main" val="2778557761"/>
              </p:ext>
            </p:extLst>
          </p:nvPr>
        </p:nvGraphicFramePr>
        <p:xfrm>
          <a:off x="4607612" y="1646821"/>
          <a:ext cx="6445839" cy="425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e 5">
            <a:extLst>
              <a:ext uri="{FF2B5EF4-FFF2-40B4-BE49-F238E27FC236}">
                <a16:creationId xmlns:a16="http://schemas.microsoft.com/office/drawing/2014/main" id="{A2D6DD0C-E71C-8DD8-3446-AA22CA4259CF}"/>
              </a:ext>
            </a:extLst>
          </p:cNvPr>
          <p:cNvSpPr/>
          <p:nvPr/>
        </p:nvSpPr>
        <p:spPr>
          <a:xfrm>
            <a:off x="7013543" y="2605966"/>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1</a:t>
            </a:r>
          </a:p>
        </p:txBody>
      </p:sp>
      <p:sp>
        <p:nvSpPr>
          <p:cNvPr id="7" name="Ellipse 6">
            <a:extLst>
              <a:ext uri="{FF2B5EF4-FFF2-40B4-BE49-F238E27FC236}">
                <a16:creationId xmlns:a16="http://schemas.microsoft.com/office/drawing/2014/main" id="{4840D949-8987-E0AA-05C0-B75D74B32DAD}"/>
              </a:ext>
            </a:extLst>
          </p:cNvPr>
          <p:cNvSpPr/>
          <p:nvPr/>
        </p:nvSpPr>
        <p:spPr>
          <a:xfrm>
            <a:off x="8467523" y="2605966"/>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2</a:t>
            </a:r>
          </a:p>
        </p:txBody>
      </p:sp>
      <p:sp>
        <p:nvSpPr>
          <p:cNvPr id="8" name="Ellipse 7">
            <a:extLst>
              <a:ext uri="{FF2B5EF4-FFF2-40B4-BE49-F238E27FC236}">
                <a16:creationId xmlns:a16="http://schemas.microsoft.com/office/drawing/2014/main" id="{6A1F4BEA-2E1B-6EAA-E6E0-F6B4143A3DEF}"/>
              </a:ext>
            </a:extLst>
          </p:cNvPr>
          <p:cNvSpPr/>
          <p:nvPr/>
        </p:nvSpPr>
        <p:spPr>
          <a:xfrm>
            <a:off x="7013543" y="4898250"/>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4</a:t>
            </a:r>
          </a:p>
        </p:txBody>
      </p:sp>
      <p:sp>
        <p:nvSpPr>
          <p:cNvPr id="9" name="Ellipse 8">
            <a:extLst>
              <a:ext uri="{FF2B5EF4-FFF2-40B4-BE49-F238E27FC236}">
                <a16:creationId xmlns:a16="http://schemas.microsoft.com/office/drawing/2014/main" id="{62479953-6C85-AE75-E39E-8180911DB267}"/>
              </a:ext>
            </a:extLst>
          </p:cNvPr>
          <p:cNvSpPr/>
          <p:nvPr/>
        </p:nvSpPr>
        <p:spPr>
          <a:xfrm>
            <a:off x="8467523" y="4898250"/>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3</a:t>
            </a:r>
          </a:p>
        </p:txBody>
      </p:sp>
      <p:sp>
        <p:nvSpPr>
          <p:cNvPr id="10" name="TextBox 4">
            <a:extLst>
              <a:ext uri="{FF2B5EF4-FFF2-40B4-BE49-F238E27FC236}">
                <a16:creationId xmlns:a16="http://schemas.microsoft.com/office/drawing/2014/main" id="{B3BAC08D-379E-5E5E-6CD6-7F7422970C04}"/>
              </a:ext>
            </a:extLst>
          </p:cNvPr>
          <p:cNvSpPr txBox="1"/>
          <p:nvPr/>
        </p:nvSpPr>
        <p:spPr>
          <a:xfrm>
            <a:off x="351397" y="1565257"/>
            <a:ext cx="4596986" cy="3477875"/>
          </a:xfrm>
          <a:prstGeom prst="rect">
            <a:avLst/>
          </a:prstGeom>
          <a:noFill/>
        </p:spPr>
        <p:txBody>
          <a:bodyPr wrap="square">
            <a:spAutoFit/>
          </a:bodyPr>
          <a:lstStyle/>
          <a:p>
            <a:pPr marL="342900" indent="-342900">
              <a:buFont typeface="Arial" panose="020B0604020202020204" pitchFamily="34" charset="0"/>
              <a:buChar char="•"/>
            </a:pPr>
            <a:r>
              <a:rPr lang="de-DE" sz="2000" dirty="0">
                <a:solidFill>
                  <a:srgbClr val="595959"/>
                </a:solidFill>
              </a:rPr>
              <a:t>Finanzielle Ziele geben Ihrem Unternehmen Orientierung und Motivation.</a:t>
            </a:r>
          </a:p>
          <a:p>
            <a:pPr marL="342900" indent="-342900">
              <a:buFont typeface="Arial" panose="020B0604020202020204" pitchFamily="34" charset="0"/>
              <a:buChar char="•"/>
            </a:pPr>
            <a:r>
              <a:rPr lang="de-DE" sz="2000" dirty="0">
                <a:solidFill>
                  <a:srgbClr val="595959"/>
                </a:solidFill>
              </a:rPr>
              <a:t>Ziele sollten spezifisch, messbar, erreichbar, relevant und terminiert (SMART) sein.</a:t>
            </a:r>
          </a:p>
          <a:p>
            <a:pPr marL="342900" indent="-342900">
              <a:buFont typeface="Arial" panose="020B0604020202020204" pitchFamily="34" charset="0"/>
              <a:buChar char="•"/>
            </a:pPr>
            <a:r>
              <a:rPr lang="de-DE" sz="2000" dirty="0">
                <a:solidFill>
                  <a:srgbClr val="595959"/>
                </a:solidFill>
              </a:rPr>
              <a:t>Ob Ihr Ziel darin besteht, den Umsatz zu steigern, die Kosten zu senken oder für eine zukünftige Investition zu sparen – klare Ziele sind die Grundlage einer erfolgreichen Finanzstrategie.</a:t>
            </a:r>
            <a:endParaRPr lang="en-IE" sz="2000" dirty="0"/>
          </a:p>
        </p:txBody>
      </p:sp>
    </p:spTree>
    <p:extLst>
      <p:ext uri="{BB962C8B-B14F-4D97-AF65-F5344CB8AC3E}">
        <p14:creationId xmlns:p14="http://schemas.microsoft.com/office/powerpoint/2010/main" val="2331807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p:txBody>
          <a:bodyPr/>
          <a:lstStyle/>
          <a:p>
            <a:pPr marL="0" indent="0" algn="ctr"/>
            <a:r>
              <a:rPr lang="en-US" sz="3000" b="1" i="1" dirty="0"/>
              <a:t>"</a:t>
            </a:r>
            <a:r>
              <a:rPr lang="de-DE" sz="3000" b="1" i="1" dirty="0"/>
              <a:t>Der Schlüssel liegt nicht darin, Prioritäten für das zu setzen, was auf Ihrem Plan steht, sondern darin, Ihre Prioritäten zu planen.</a:t>
            </a:r>
            <a:r>
              <a:rPr lang="en-US" sz="3000" b="1" i="1" dirty="0"/>
              <a:t>“</a:t>
            </a:r>
          </a:p>
          <a:p>
            <a:pPr marL="0" indent="0" algn="ctr"/>
            <a:r>
              <a:rPr lang="en-US" sz="3000" i="1" dirty="0"/>
              <a:t>Stephen Covey</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dirty="0" err="1">
                <a:solidFill>
                  <a:srgbClr val="47B5C8"/>
                </a:solidFill>
              </a:rPr>
              <a:t>Priorisierung</a:t>
            </a:r>
            <a:r>
              <a:rPr lang="en-US" b="1" dirty="0">
                <a:solidFill>
                  <a:srgbClr val="47B5C8"/>
                </a:solidFill>
              </a:rPr>
              <a:t> </a:t>
            </a:r>
            <a:r>
              <a:rPr lang="en-US" b="1" dirty="0" err="1">
                <a:solidFill>
                  <a:srgbClr val="47B5C8"/>
                </a:solidFill>
              </a:rPr>
              <a:t>Ihrer</a:t>
            </a:r>
            <a:r>
              <a:rPr lang="en-US" b="1" dirty="0">
                <a:solidFill>
                  <a:srgbClr val="47B5C8"/>
                </a:solidFill>
              </a:rPr>
              <a:t> </a:t>
            </a:r>
            <a:r>
              <a:rPr lang="en-US" b="1" dirty="0" err="1">
                <a:solidFill>
                  <a:srgbClr val="47B5C8"/>
                </a:solidFill>
              </a:rPr>
              <a:t>finanziellen</a:t>
            </a:r>
            <a:r>
              <a:rPr lang="en-US" b="1" dirty="0">
                <a:solidFill>
                  <a:srgbClr val="47B5C8"/>
                </a:solidFill>
              </a:rPr>
              <a:t> </a:t>
            </a:r>
            <a:r>
              <a:rPr lang="en-US" b="1" dirty="0" err="1">
                <a:solidFill>
                  <a:srgbClr val="47B5C8"/>
                </a:solidFill>
              </a:rPr>
              <a:t>Ziele</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961809" y="1485744"/>
            <a:ext cx="4937214"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2000" dirty="0">
                <a:solidFill>
                  <a:srgbClr val="595959"/>
                </a:solidFill>
              </a:rPr>
              <a:t>Nicht alle finanziellen Ziele können auf einmal erreicht werden. Es ist wichtig, Prioritäten auf der Grundlage von Dringlichkeit und Wirkung zu setzen.</a:t>
            </a:r>
          </a:p>
          <a:p>
            <a:pPr marL="342900" indent="-342900">
              <a:buFont typeface="Arial" panose="020B0604020202020204" pitchFamily="34" charset="0"/>
              <a:buChar char="•"/>
            </a:pPr>
            <a:r>
              <a:rPr lang="de-DE" sz="2000" dirty="0">
                <a:solidFill>
                  <a:srgbClr val="595959"/>
                </a:solidFill>
              </a:rPr>
              <a:t>Kurzfristige Ziele können sich auf unmittelbare Bedürfnisse wie die Verwaltung des Cashflows konzentrieren, während langfristige Ziele das Sparen für eine Expansion oder den Schuldenabbau beinhalten können.</a:t>
            </a:r>
          </a:p>
          <a:p>
            <a:pPr marL="342900" indent="-342900">
              <a:buFont typeface="Arial" panose="020B0604020202020204" pitchFamily="34" charset="0"/>
              <a:buChar char="•"/>
            </a:pPr>
            <a:r>
              <a:rPr lang="de-DE" sz="2000" dirty="0">
                <a:solidFill>
                  <a:srgbClr val="595959"/>
                </a:solidFill>
              </a:rPr>
              <a:t>Richten Sie Ihre Prioritäten an Ihrer allgemeinen Geschäftsstrategie aus, um sicherzustellen, dass die Ressourcen effektiv zugewiesen werden.</a:t>
            </a:r>
            <a:endParaRPr lang="en-GB" sz="2000" dirty="0">
              <a:solidFill>
                <a:srgbClr val="595959"/>
              </a:solidFill>
            </a:endParaRPr>
          </a:p>
        </p:txBody>
      </p:sp>
    </p:spTree>
    <p:extLst>
      <p:ext uri="{BB962C8B-B14F-4D97-AF65-F5344CB8AC3E}">
        <p14:creationId xmlns:p14="http://schemas.microsoft.com/office/powerpoint/2010/main" val="3351379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744808" y="1756410"/>
            <a:ext cx="5646737" cy="3025975"/>
          </a:xfrm>
        </p:spPr>
        <p:txBody>
          <a:bodyPr/>
          <a:lstStyle/>
          <a:p>
            <a:pPr marL="342900" indent="-342900">
              <a:buFont typeface="Arial" panose="020B0604020202020204" pitchFamily="34" charset="0"/>
              <a:buChar char="•"/>
            </a:pPr>
            <a:r>
              <a:rPr lang="de-DE" sz="2000" dirty="0"/>
              <a:t>Sobald die Ziele festgelegt sind, müssen Sie umsetzbare Strategien entwickeln, um diese zu erreichen. Dies kann Kostensenkungen, Umsatzsteigerungen oder die Suche nach zusätzlichen Finanzmitteln beinhalten.</a:t>
            </a:r>
          </a:p>
          <a:p>
            <a:pPr marL="342900" indent="-342900">
              <a:buFont typeface="Arial" panose="020B0604020202020204" pitchFamily="34" charset="0"/>
              <a:buChar char="•"/>
            </a:pPr>
            <a:r>
              <a:rPr lang="de-DE" sz="2000" dirty="0"/>
              <a:t>Jede Strategie sollte einen klaren Aktionsplan, verantwortliche Personen und einen Zeitplan enthalten.</a:t>
            </a:r>
          </a:p>
          <a:p>
            <a:pPr marL="342900" indent="-342900">
              <a:buFont typeface="Arial" panose="020B0604020202020204" pitchFamily="34" charset="0"/>
              <a:buChar char="•"/>
            </a:pPr>
            <a:r>
              <a:rPr lang="de-DE" sz="2000" dirty="0"/>
              <a:t>Überprüfen und passen Sie Ihre Strategien regelmäßig an, um auf dem richtigen Weg zu bleiben, während sich Ihr Unternehmen und die externen Bedingungen weiterentwickeln.</a:t>
            </a:r>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951453" y="659604"/>
            <a:ext cx="4990998" cy="992652"/>
          </a:xfrm>
        </p:spPr>
        <p:txBody>
          <a:bodyPr/>
          <a:lstStyle/>
          <a:p>
            <a:r>
              <a:rPr lang="en-US" sz="2000" b="1" i="1" dirty="0"/>
              <a:t>"</a:t>
            </a:r>
            <a:r>
              <a:rPr lang="de-DE" sz="2000" b="1" i="1" dirty="0"/>
              <a:t>Strategie ohne Taktik ist der langsamste Weg zum Sieg. Taktik ohne Strategie ist der Vorbote der Niederlage. </a:t>
            </a:r>
            <a:r>
              <a:rPr lang="en-US" sz="2000" b="1" i="1" dirty="0"/>
              <a:t>“ </a:t>
            </a:r>
            <a:r>
              <a:rPr lang="en-US" sz="2000" i="1" dirty="0"/>
              <a:t>Sun Tzu</a:t>
            </a:r>
            <a:endParaRPr lang="de-DE" sz="2000" i="1" dirty="0"/>
          </a:p>
        </p:txBody>
      </p:sp>
      <p:pic>
        <p:nvPicPr>
          <p:cNvPr id="5" name="Bildplatzhalter 4">
            <a:extLst>
              <a:ext uri="{FF2B5EF4-FFF2-40B4-BE49-F238E27FC236}">
                <a16:creationId xmlns:a16="http://schemas.microsoft.com/office/drawing/2014/main" id="{0EA687AD-AD82-5E66-B5C0-5CAAED01F18F}"/>
              </a:ext>
            </a:extLst>
          </p:cNvPr>
          <p:cNvPicPr>
            <a:picLocks noGrp="1" noChangeAspect="1"/>
          </p:cNvPicPr>
          <p:nvPr>
            <p:ph type="pic" sz="quarter" idx="42"/>
          </p:nvPr>
        </p:nvPicPr>
        <p:blipFill>
          <a:blip r:embed="rId2"/>
          <a:srcRect l="16043" r="16043"/>
          <a:stretch/>
        </p:blipFill>
        <p:spPr/>
      </p:pic>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3"/>
              </a:rPr>
              <a:t>Vorhaben für die Zukunft umsetzen</a:t>
            </a:r>
            <a:r>
              <a:rPr lang="de-DE" sz="900" dirty="0"/>
              <a:t>" von Marco Verch ist lizenziert gemäß </a:t>
            </a:r>
            <a:r>
              <a:rPr lang="de-DE" sz="900" dirty="0">
                <a:hlinkClick r:id="rId4" tooltip="https://creativecommons.org/licenses/by/3.0/"/>
              </a:rPr>
              <a:t>CC BY</a:t>
            </a:r>
            <a:endParaRPr lang="de-DE" sz="900" dirty="0"/>
          </a:p>
        </p:txBody>
      </p:sp>
      <p:sp>
        <p:nvSpPr>
          <p:cNvPr id="2" name="Textplatzhalter 2">
            <a:extLst>
              <a:ext uri="{FF2B5EF4-FFF2-40B4-BE49-F238E27FC236}">
                <a16:creationId xmlns:a16="http://schemas.microsoft.com/office/drawing/2014/main" id="{7CB71E36-7550-CB5F-CBCF-5EB6B815A64E}"/>
              </a:ext>
            </a:extLst>
          </p:cNvPr>
          <p:cNvSpPr txBox="1">
            <a:spLocks/>
          </p:cNvSpPr>
          <p:nvPr/>
        </p:nvSpPr>
        <p:spPr>
          <a:xfrm>
            <a:off x="7025279" y="86276"/>
            <a:ext cx="4990998"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47B5C8"/>
                </a:solidFill>
              </a:rPr>
              <a:t>Entwicklung</a:t>
            </a:r>
            <a:r>
              <a:rPr lang="en-US" b="1" dirty="0">
                <a:solidFill>
                  <a:srgbClr val="47B5C8"/>
                </a:solidFill>
              </a:rPr>
              <a:t> </a:t>
            </a:r>
            <a:r>
              <a:rPr lang="en-US" b="1" dirty="0" err="1">
                <a:solidFill>
                  <a:srgbClr val="47B5C8"/>
                </a:solidFill>
              </a:rPr>
              <a:t>umsetzbarer</a:t>
            </a:r>
            <a:r>
              <a:rPr lang="en-US" b="1" dirty="0">
                <a:solidFill>
                  <a:srgbClr val="47B5C8"/>
                </a:solidFill>
              </a:rPr>
              <a:t> </a:t>
            </a:r>
            <a:r>
              <a:rPr lang="en-US" b="1" dirty="0" err="1">
                <a:solidFill>
                  <a:srgbClr val="47B5C8"/>
                </a:solidFill>
              </a:rPr>
              <a:t>Strategien</a:t>
            </a:r>
            <a:endParaRPr lang="de-DE" dirty="0">
              <a:solidFill>
                <a:srgbClr val="47B5C8"/>
              </a:solidFill>
            </a:endParaRPr>
          </a:p>
        </p:txBody>
      </p:sp>
    </p:spTree>
    <p:extLst>
      <p:ext uri="{BB962C8B-B14F-4D97-AF65-F5344CB8AC3E}">
        <p14:creationId xmlns:p14="http://schemas.microsoft.com/office/powerpoint/2010/main" val="174789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17786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Risikomanagement</a:t>
            </a:r>
            <a:r>
              <a:rPr lang="en-US" dirty="0">
                <a:solidFill>
                  <a:schemeClr val="bg1"/>
                </a:solidFill>
              </a:rPr>
              <a:t> in der </a:t>
            </a:r>
            <a:r>
              <a:rPr lang="en-US" dirty="0" err="1">
                <a:solidFill>
                  <a:schemeClr val="bg1"/>
                </a:solidFill>
              </a:rPr>
              <a:t>Finanzstrategie</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14146" y="1518062"/>
            <a:ext cx="4900511" cy="4093428"/>
          </a:xfrm>
          <a:prstGeom prst="rect">
            <a:avLst/>
          </a:prstGeom>
          <a:noFill/>
        </p:spPr>
        <p:txBody>
          <a:bodyPr wrap="square">
            <a:spAutoFit/>
          </a:bodyPr>
          <a:lstStyle/>
          <a:p>
            <a:pPr marL="342900" indent="-342900">
              <a:buFont typeface="Arial" panose="020B0604020202020204" pitchFamily="34" charset="0"/>
              <a:buChar char="•"/>
            </a:pPr>
            <a:r>
              <a:rPr lang="de-DE" sz="2000" dirty="0">
                <a:solidFill>
                  <a:srgbClr val="595959"/>
                </a:solidFill>
              </a:rPr>
              <a:t>Eine solide Finanzstrategie umfasst Pläne zur Bewältigung von Risiken, die sich auf Ihr Unternehmen auswirken könnten.</a:t>
            </a:r>
          </a:p>
          <a:p>
            <a:pPr marL="342900" indent="-342900">
              <a:buFont typeface="Arial" panose="020B0604020202020204" pitchFamily="34" charset="0"/>
              <a:buChar char="•"/>
            </a:pPr>
            <a:r>
              <a:rPr lang="de-DE" sz="2000" dirty="0">
                <a:solidFill>
                  <a:srgbClr val="595959"/>
                </a:solidFill>
              </a:rPr>
              <a:t>Identifizieren Sie potenzielle Risiken wie Marktschwankungen, Konjunkturabschwünge oder unerwartete Ausgaben.</a:t>
            </a:r>
          </a:p>
          <a:p>
            <a:pPr marL="342900" indent="-342900">
              <a:buFont typeface="Arial" panose="020B0604020202020204" pitchFamily="34" charset="0"/>
              <a:buChar char="•"/>
            </a:pPr>
            <a:r>
              <a:rPr lang="de-DE" sz="2000" dirty="0">
                <a:solidFill>
                  <a:srgbClr val="595959"/>
                </a:solidFill>
              </a:rPr>
              <a:t>Kategorisieren und priorisieren Sie das Risiko nach Wahrscheinlichkeit und Auswirkung. Entwickeln Sie Notfallpläne und legen Sie Rücklagen an, um Ihr Unternehmen vor diesen Risiken zu schützen.</a:t>
            </a:r>
            <a:endParaRPr lang="en-IE" sz="2000" dirty="0"/>
          </a:p>
        </p:txBody>
      </p:sp>
      <p:pic>
        <p:nvPicPr>
          <p:cNvPr id="11" name="Grafik 10" descr="Ein Bild, das Büroausstattung, Schreibwaren, Stift, Handschrift enthält.&#10;&#10;Automatisch generierte Beschreibung">
            <a:extLst>
              <a:ext uri="{FF2B5EF4-FFF2-40B4-BE49-F238E27FC236}">
                <a16:creationId xmlns:a16="http://schemas.microsoft.com/office/drawing/2014/main" id="{26230B21-6818-886A-3ADA-25C493BF134C}"/>
              </a:ext>
            </a:extLst>
          </p:cNvPr>
          <p:cNvPicPr>
            <a:picLocks noChangeAspect="1"/>
          </p:cNvPicPr>
          <p:nvPr/>
        </p:nvPicPr>
        <p:blipFill>
          <a:blip r:embed="rId2"/>
          <a:stretch>
            <a:fillRect/>
          </a:stretch>
        </p:blipFill>
        <p:spPr>
          <a:xfrm>
            <a:off x="5747241" y="1662396"/>
            <a:ext cx="6656793" cy="4440336"/>
          </a:xfrm>
          <a:prstGeom prst="rect">
            <a:avLst/>
          </a:prstGeom>
        </p:spPr>
      </p:pic>
    </p:spTree>
    <p:extLst>
      <p:ext uri="{BB962C8B-B14F-4D97-AF65-F5344CB8AC3E}">
        <p14:creationId xmlns:p14="http://schemas.microsoft.com/office/powerpoint/2010/main" val="1933063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98379" y="1833217"/>
            <a:ext cx="9586907" cy="4062405"/>
          </a:xfrm>
        </p:spPr>
        <p:txBody>
          <a:bodyPr/>
          <a:lstStyle/>
          <a:p>
            <a:pPr marL="342900" indent="-342900">
              <a:buFont typeface="Arial" panose="020B0604020202020204" pitchFamily="34" charset="0"/>
              <a:buChar char="•"/>
            </a:pPr>
            <a:r>
              <a:rPr lang="de-DE" dirty="0"/>
              <a:t>Finanzstrategien sind nicht statisch; sie müssen regelmäßig überprüft und angepasst werden, um ihre Wirksamkeit zu erhalten.</a:t>
            </a:r>
          </a:p>
          <a:p>
            <a:pPr marL="342900" indent="-342900">
              <a:buFont typeface="Arial" panose="020B0604020202020204" pitchFamily="34" charset="0"/>
              <a:buChar char="•"/>
            </a:pPr>
            <a:r>
              <a:rPr lang="de-DE" dirty="0"/>
              <a:t>Führen Sie regelmäßige Überprüfungen durch, um den Fortschritt bei der Erreichung Ihrer Ziele zu bewerten und die erforderlichen Anpassungen vorzunehmen.</a:t>
            </a:r>
          </a:p>
          <a:p>
            <a:pPr marL="342900" indent="-342900">
              <a:buFont typeface="Arial" panose="020B0604020202020204" pitchFamily="34" charset="0"/>
              <a:buChar char="•"/>
            </a:pPr>
            <a:r>
              <a:rPr lang="de-DE" dirty="0"/>
              <a:t>Seien Sie flexibel und offen dafür, Ihre Strategie als Reaktion auf neue Chancen oder Herausforderungen zu ändern.</a:t>
            </a:r>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p:txBody>
          <a:bodyPr/>
          <a:lstStyle/>
          <a:p>
            <a:r>
              <a:rPr lang="de-DE" dirty="0"/>
              <a:t>Überwachung und Anpassung Ihrer Finanzstrategie</a:t>
            </a:r>
          </a:p>
        </p:txBody>
      </p:sp>
    </p:spTree>
    <p:extLst>
      <p:ext uri="{BB962C8B-B14F-4D97-AF65-F5344CB8AC3E}">
        <p14:creationId xmlns:p14="http://schemas.microsoft.com/office/powerpoint/2010/main" val="364864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06A5E66-C8EF-EBE7-0E00-D094905B2938}"/>
              </a:ext>
            </a:extLst>
          </p:cNvPr>
          <p:cNvGraphicFramePr>
            <a:graphicFrameLocks noChangeAspect="1"/>
          </p:cNvGraphicFramePr>
          <p:nvPr>
            <p:custDataLst>
              <p:tags r:id="rId1"/>
            </p:custDataLst>
            <p:extLst>
              <p:ext uri="{D42A27DB-BD31-4B8C-83A1-F6EECF244321}">
                <p14:modId xmlns:p14="http://schemas.microsoft.com/office/powerpoint/2010/main" val="2384478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Aufbau </a:t>
            </a:r>
            <a:r>
              <a:rPr lang="en-US" dirty="0" err="1">
                <a:solidFill>
                  <a:schemeClr val="bg1"/>
                </a:solidFill>
              </a:rPr>
              <a:t>einer</a:t>
            </a:r>
            <a:r>
              <a:rPr lang="en-US" dirty="0">
                <a:solidFill>
                  <a:schemeClr val="bg1"/>
                </a:solidFill>
              </a:rPr>
              <a:t> </a:t>
            </a:r>
            <a:r>
              <a:rPr lang="en-US" dirty="0" err="1">
                <a:solidFill>
                  <a:schemeClr val="bg1"/>
                </a:solidFill>
              </a:rPr>
              <a:t>Finanzstrategie</a:t>
            </a:r>
            <a:endParaRPr lang="en-US" dirty="0"/>
          </a:p>
        </p:txBody>
      </p:sp>
      <p:graphicFrame>
        <p:nvGraphicFramePr>
          <p:cNvPr id="5" name="Diagramm 4">
            <a:extLst>
              <a:ext uri="{FF2B5EF4-FFF2-40B4-BE49-F238E27FC236}">
                <a16:creationId xmlns:a16="http://schemas.microsoft.com/office/drawing/2014/main" id="{8013FB84-4FEA-D943-781D-0FE0F8F968B8}"/>
              </a:ext>
            </a:extLst>
          </p:cNvPr>
          <p:cNvGraphicFramePr/>
          <p:nvPr>
            <p:extLst>
              <p:ext uri="{D42A27DB-BD31-4B8C-83A1-F6EECF244321}">
                <p14:modId xmlns:p14="http://schemas.microsoft.com/office/powerpoint/2010/main" val="1293047968"/>
              </p:ext>
            </p:extLst>
          </p:nvPr>
        </p:nvGraphicFramePr>
        <p:xfrm>
          <a:off x="527447" y="948267"/>
          <a:ext cx="10275671" cy="51481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4">
            <a:extLst>
              <a:ext uri="{FF2B5EF4-FFF2-40B4-BE49-F238E27FC236}">
                <a16:creationId xmlns:a16="http://schemas.microsoft.com/office/drawing/2014/main" id="{B3BAC08D-379E-5E5E-6CD6-7F7422970C04}"/>
              </a:ext>
            </a:extLst>
          </p:cNvPr>
          <p:cNvSpPr txBox="1"/>
          <p:nvPr/>
        </p:nvSpPr>
        <p:spPr>
          <a:xfrm>
            <a:off x="798381" y="5011341"/>
            <a:ext cx="10004737" cy="923330"/>
          </a:xfrm>
          <a:prstGeom prst="rect">
            <a:avLst/>
          </a:prstGeom>
          <a:noFill/>
        </p:spPr>
        <p:txBody>
          <a:bodyPr wrap="square">
            <a:spAutoFit/>
          </a:bodyPr>
          <a:lstStyle/>
          <a:p>
            <a:r>
              <a:rPr lang="de-DE" b="1" dirty="0"/>
              <a:t>Beispiel: </a:t>
            </a:r>
            <a:r>
              <a:rPr lang="de-DE" dirty="0"/>
              <a:t>Ein Unternehmen, das expandieren möchte, könnte sich zum Ziel setzen, im nächsten Jahr 20.000 Euro einzusparen. Die Finanzstrategie würde Schritte wie die Senkung unnötiger Kosten und die Steigerung des Umsatzes umfassen.</a:t>
            </a:r>
            <a:endParaRPr lang="en-IE" dirty="0">
              <a:solidFill>
                <a:srgbClr val="595959"/>
              </a:solidFill>
            </a:endParaRPr>
          </a:p>
        </p:txBody>
      </p:sp>
    </p:spTree>
    <p:extLst>
      <p:ext uri="{BB962C8B-B14F-4D97-AF65-F5344CB8AC3E}">
        <p14:creationId xmlns:p14="http://schemas.microsoft.com/office/powerpoint/2010/main" val="21299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06A5E66-C8EF-EBE7-0E00-D094905B29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11" name="think-cell data - do not delete" hidden="1">
                        <a:extLst>
                          <a:ext uri="{FF2B5EF4-FFF2-40B4-BE49-F238E27FC236}">
                            <a16:creationId xmlns:a16="http://schemas.microsoft.com/office/drawing/2014/main" id="{706A5E66-C8EF-EBE7-0E00-D094905B29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1">
            <a:extLst>
              <a:ext uri="{FF2B5EF4-FFF2-40B4-BE49-F238E27FC236}">
                <a16:creationId xmlns:a16="http://schemas.microsoft.com/office/drawing/2014/main" id="{7B83FC6B-9FCD-D7A3-CB13-234D96458BFD}"/>
              </a:ext>
            </a:extLst>
          </p:cNvPr>
          <p:cNvSpPr/>
          <p:nvPr/>
        </p:nvSpPr>
        <p:spPr>
          <a:xfrm>
            <a:off x="-1" y="664464"/>
            <a:ext cx="827475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Häufige</a:t>
            </a:r>
            <a:r>
              <a:rPr lang="en-US" dirty="0">
                <a:solidFill>
                  <a:schemeClr val="bg1"/>
                </a:solidFill>
              </a:rPr>
              <a:t> </a:t>
            </a:r>
            <a:r>
              <a:rPr lang="en-US" dirty="0" err="1">
                <a:solidFill>
                  <a:schemeClr val="bg1"/>
                </a:solidFill>
              </a:rPr>
              <a:t>finanzielle</a:t>
            </a:r>
            <a:r>
              <a:rPr lang="en-US" dirty="0">
                <a:solidFill>
                  <a:schemeClr val="bg1"/>
                </a:solidFill>
              </a:rPr>
              <a:t> </a:t>
            </a:r>
            <a:r>
              <a:rPr lang="en-US" dirty="0" err="1">
                <a:solidFill>
                  <a:schemeClr val="bg1"/>
                </a:solidFill>
              </a:rPr>
              <a:t>Fehlentscheidungen</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374729" y="1757510"/>
            <a:ext cx="3549869" cy="3970318"/>
          </a:xfrm>
          <a:prstGeom prst="rect">
            <a:avLst/>
          </a:prstGeom>
          <a:noFill/>
        </p:spPr>
        <p:txBody>
          <a:bodyPr wrap="square">
            <a:spAutoFit/>
          </a:bodyPr>
          <a:lstStyle/>
          <a:p>
            <a:pPr marL="285750" indent="-285750">
              <a:buFont typeface="Wingdings" panose="05000000000000000000" pitchFamily="2" charset="2"/>
              <a:buChar char="ü"/>
            </a:pPr>
            <a:r>
              <a:rPr lang="de-DE" b="1" dirty="0"/>
              <a:t>Halten Sie sich an Ihr Budget: </a:t>
            </a:r>
            <a:r>
              <a:rPr lang="de-DE" dirty="0">
                <a:solidFill>
                  <a:srgbClr val="595959"/>
                </a:solidFill>
              </a:rPr>
              <a:t>Behalten Sie Ihr Budget genau im Auge, um Ihre Ausgaben zu kontrollieren.</a:t>
            </a:r>
          </a:p>
          <a:p>
            <a:pPr marL="285750" indent="-285750">
              <a:buFont typeface="Wingdings" panose="05000000000000000000" pitchFamily="2" charset="2"/>
              <a:buChar char="ü"/>
            </a:pPr>
            <a:r>
              <a:rPr lang="de-DE" b="1" dirty="0"/>
              <a:t>Sparen Sie regelmäßig: </a:t>
            </a:r>
            <a:r>
              <a:rPr lang="de-DE" dirty="0">
                <a:solidFill>
                  <a:srgbClr val="595959"/>
                </a:solidFill>
              </a:rPr>
              <a:t>Machen Sie das Sparen zur Gewohnheit, auch wenn es nur ein kleiner Betrag pro Monat ist.</a:t>
            </a:r>
          </a:p>
          <a:p>
            <a:pPr marL="285750" indent="-285750">
              <a:buFont typeface="Wingdings" panose="05000000000000000000" pitchFamily="2" charset="2"/>
              <a:buChar char="ü"/>
            </a:pPr>
            <a:r>
              <a:rPr lang="de-DE" b="1" dirty="0"/>
              <a:t>Führen Sie exakte Aufzeichnungen: </a:t>
            </a:r>
            <a:r>
              <a:rPr lang="de-DE" dirty="0">
                <a:solidFill>
                  <a:srgbClr val="595959"/>
                </a:solidFill>
              </a:rPr>
              <a:t>Aktualisieren und überprüfen Sie Ihre Finanzaufzeichnungen regelmäßig, um den Überblick über Ihre Finanzen zu behalten.</a:t>
            </a:r>
            <a:endParaRPr lang="en-IE" dirty="0">
              <a:solidFill>
                <a:srgbClr val="595959"/>
              </a:solidFill>
            </a:endParaRPr>
          </a:p>
        </p:txBody>
      </p:sp>
      <p:graphicFrame>
        <p:nvGraphicFramePr>
          <p:cNvPr id="3" name="Diagramm 2">
            <a:extLst>
              <a:ext uri="{FF2B5EF4-FFF2-40B4-BE49-F238E27FC236}">
                <a16:creationId xmlns:a16="http://schemas.microsoft.com/office/drawing/2014/main" id="{5B2AD8DE-5FA9-2F53-D970-7901B528F25A}"/>
              </a:ext>
            </a:extLst>
          </p:cNvPr>
          <p:cNvGraphicFramePr/>
          <p:nvPr>
            <p:extLst>
              <p:ext uri="{D42A27DB-BD31-4B8C-83A1-F6EECF244321}">
                <p14:modId xmlns:p14="http://schemas.microsoft.com/office/powerpoint/2010/main" val="1322550575"/>
              </p:ext>
            </p:extLst>
          </p:nvPr>
        </p:nvGraphicFramePr>
        <p:xfrm>
          <a:off x="1140644" y="1662397"/>
          <a:ext cx="5750350" cy="42482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Gleichschenkliges Dreieck 5">
            <a:extLst>
              <a:ext uri="{FF2B5EF4-FFF2-40B4-BE49-F238E27FC236}">
                <a16:creationId xmlns:a16="http://schemas.microsoft.com/office/drawing/2014/main" id="{6BADD483-FF95-CC74-6B15-A9754117195E}"/>
              </a:ext>
            </a:extLst>
          </p:cNvPr>
          <p:cNvSpPr/>
          <p:nvPr/>
        </p:nvSpPr>
        <p:spPr>
          <a:xfrm rot="5400000">
            <a:off x="6825007" y="2036190"/>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5D44AE71-B4A5-3D03-9222-F00260D1BFE5}"/>
              </a:ext>
            </a:extLst>
          </p:cNvPr>
          <p:cNvSpPr/>
          <p:nvPr/>
        </p:nvSpPr>
        <p:spPr>
          <a:xfrm rot="5400000">
            <a:off x="6825007" y="3131271"/>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leichschenkliges Dreieck 7">
            <a:extLst>
              <a:ext uri="{FF2B5EF4-FFF2-40B4-BE49-F238E27FC236}">
                <a16:creationId xmlns:a16="http://schemas.microsoft.com/office/drawing/2014/main" id="{605D8524-D5DF-5CEA-8338-845450A347C0}"/>
              </a:ext>
            </a:extLst>
          </p:cNvPr>
          <p:cNvSpPr/>
          <p:nvPr/>
        </p:nvSpPr>
        <p:spPr>
          <a:xfrm rot="5400000">
            <a:off x="6825007" y="4226352"/>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a:extLst>
              <a:ext uri="{FF2B5EF4-FFF2-40B4-BE49-F238E27FC236}">
                <a16:creationId xmlns:a16="http://schemas.microsoft.com/office/drawing/2014/main" id="{E2DF7F0D-A33F-DFE6-FD6C-619487E5D7D6}"/>
              </a:ext>
            </a:extLst>
          </p:cNvPr>
          <p:cNvSpPr/>
          <p:nvPr/>
        </p:nvSpPr>
        <p:spPr>
          <a:xfrm rot="5400000">
            <a:off x="6836790" y="5321433"/>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843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72530"/>
            <a:ext cx="10162618" cy="3849918"/>
          </a:xfrm>
        </p:spPr>
        <p:txBody>
          <a:bodyPr/>
          <a:lstStyle/>
          <a:p>
            <a:r>
              <a:rPr lang="en-GB" b="1" dirty="0">
                <a:solidFill>
                  <a:srgbClr val="47B5C8"/>
                </a:solidFill>
              </a:rPr>
              <a:t>Wissen :</a:t>
            </a:r>
          </a:p>
          <a:p>
            <a:pPr marL="0" indent="0"/>
            <a:r>
              <a:rPr lang="en-GB" b="1" dirty="0" err="1">
                <a:solidFill>
                  <a:srgbClr val="F2A72C"/>
                </a:solidFill>
              </a:rPr>
              <a:t>Grundlegende</a:t>
            </a:r>
            <a:r>
              <a:rPr lang="en-GB" b="1" dirty="0">
                <a:solidFill>
                  <a:srgbClr val="F2A72C"/>
                </a:solidFill>
              </a:rPr>
              <a:t> </a:t>
            </a:r>
            <a:r>
              <a:rPr lang="en-GB" b="1" dirty="0" err="1">
                <a:solidFill>
                  <a:srgbClr val="F2A72C"/>
                </a:solidFill>
              </a:rPr>
              <a:t>Finanzkonzepte</a:t>
            </a:r>
            <a:r>
              <a:rPr lang="en-GB" b="1" dirty="0">
                <a:solidFill>
                  <a:srgbClr val="F2A72C"/>
                </a:solidFill>
              </a:rPr>
              <a:t> verstehen: </a:t>
            </a:r>
            <a:r>
              <a:rPr lang="de-DE" dirty="0"/>
              <a:t>Verständnis der wichtigsten Begriffe und Konzepte im Finanzmanagement, wie z. B. Budgetierung, Cashflow, Einnahmen, Ausgaben und Finanzberichte. </a:t>
            </a:r>
          </a:p>
          <a:p>
            <a:pPr marL="0" indent="0"/>
            <a:r>
              <a:rPr lang="en-GB" b="1" dirty="0">
                <a:solidFill>
                  <a:srgbClr val="F2A72C"/>
                </a:solidFill>
              </a:rPr>
              <a:t>Die </a:t>
            </a:r>
            <a:r>
              <a:rPr lang="en-GB" b="1" dirty="0" err="1">
                <a:solidFill>
                  <a:srgbClr val="F2A72C"/>
                </a:solidFill>
              </a:rPr>
              <a:t>Bedeutung</a:t>
            </a:r>
            <a:r>
              <a:rPr lang="en-GB" b="1" dirty="0">
                <a:solidFill>
                  <a:srgbClr val="F2A72C"/>
                </a:solidFill>
              </a:rPr>
              <a:t> der </a:t>
            </a:r>
            <a:r>
              <a:rPr lang="en-GB" b="1" dirty="0" err="1">
                <a:solidFill>
                  <a:srgbClr val="F2A72C"/>
                </a:solidFill>
              </a:rPr>
              <a:t>Budgetierung</a:t>
            </a:r>
            <a:r>
              <a:rPr lang="en-GB" b="1" dirty="0">
                <a:solidFill>
                  <a:srgbClr val="F2A72C"/>
                </a:solidFill>
              </a:rPr>
              <a:t> </a:t>
            </a:r>
            <a:r>
              <a:rPr lang="en-GB" dirty="0">
                <a:solidFill>
                  <a:srgbClr val="F2A72C"/>
                </a:solidFill>
              </a:rPr>
              <a:t>: </a:t>
            </a:r>
          </a:p>
          <a:p>
            <a:pPr marL="0" indent="0"/>
            <a:r>
              <a:rPr lang="de-DE" dirty="0"/>
              <a:t>Erfahren Sie, warum die Budgetierung für die Führung eines Unternehmens wichtig ist und wie sie bei der Planung und Kontrolle der Finanzen hilft.</a:t>
            </a:r>
          </a:p>
          <a:p>
            <a:pPr marL="0" indent="0"/>
            <a:r>
              <a:rPr lang="en-GB" b="1" dirty="0" err="1">
                <a:solidFill>
                  <a:srgbClr val="F2A72C"/>
                </a:solidFill>
              </a:rPr>
              <a:t>Erwartungen</a:t>
            </a:r>
            <a:r>
              <a:rPr lang="en-GB" b="1" dirty="0">
                <a:solidFill>
                  <a:srgbClr val="F2A72C"/>
                </a:solidFill>
              </a:rPr>
              <a:t> der </a:t>
            </a:r>
            <a:r>
              <a:rPr lang="en-GB" b="1" dirty="0" err="1">
                <a:solidFill>
                  <a:srgbClr val="F2A72C"/>
                </a:solidFill>
              </a:rPr>
              <a:t>Investoren</a:t>
            </a:r>
            <a:r>
              <a:rPr lang="en-GB" b="1" dirty="0">
                <a:solidFill>
                  <a:srgbClr val="F2A72C"/>
                </a:solidFill>
              </a:rPr>
              <a:t> </a:t>
            </a:r>
            <a:r>
              <a:rPr lang="en-GB" dirty="0">
                <a:solidFill>
                  <a:srgbClr val="F2A72C"/>
                </a:solidFill>
              </a:rPr>
              <a:t>: </a:t>
            </a:r>
          </a:p>
          <a:p>
            <a:pPr marL="0" indent="0"/>
            <a:r>
              <a:rPr lang="de-DE" dirty="0"/>
              <a:t>Wissen, worauf Investoren bei Finanzberichten achten und warum eine klare Finanzkommunikation wichtig ist.</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err="1">
                <a:solidFill>
                  <a:schemeClr val="bg1"/>
                </a:solidFill>
              </a:rPr>
              <a:t>Lernziele</a:t>
            </a:r>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AE76A8-35D0-AC81-74C4-621F3118ED70}"/>
              </a:ext>
            </a:extLst>
          </p:cNvPr>
          <p:cNvSpPr>
            <a:spLocks noGrp="1"/>
          </p:cNvSpPr>
          <p:nvPr>
            <p:ph type="body" sz="quarter" idx="16"/>
          </p:nvPr>
        </p:nvSpPr>
        <p:spPr/>
        <p:txBody>
          <a:bodyPr/>
          <a:lstStyle/>
          <a:p>
            <a:r>
              <a:rPr lang="de-DE" dirty="0"/>
              <a:t>Budgetierung</a:t>
            </a:r>
          </a:p>
        </p:txBody>
      </p:sp>
      <p:sp>
        <p:nvSpPr>
          <p:cNvPr id="3" name="Textplatzhalter 2">
            <a:extLst>
              <a:ext uri="{FF2B5EF4-FFF2-40B4-BE49-F238E27FC236}">
                <a16:creationId xmlns:a16="http://schemas.microsoft.com/office/drawing/2014/main" id="{66B0F730-A2AC-3C94-0844-4362B99A12A7}"/>
              </a:ext>
            </a:extLst>
          </p:cNvPr>
          <p:cNvSpPr>
            <a:spLocks noGrp="1"/>
          </p:cNvSpPr>
          <p:nvPr>
            <p:ph type="body" sz="quarter" idx="17"/>
          </p:nvPr>
        </p:nvSpPr>
        <p:spPr/>
        <p:txBody>
          <a:bodyPr/>
          <a:lstStyle/>
          <a:p>
            <a:r>
              <a:rPr lang="de-DE" dirty="0"/>
              <a:t>03</a:t>
            </a:r>
          </a:p>
        </p:txBody>
      </p:sp>
    </p:spTree>
    <p:extLst>
      <p:ext uri="{BB962C8B-B14F-4D97-AF65-F5344CB8AC3E}">
        <p14:creationId xmlns:p14="http://schemas.microsoft.com/office/powerpoint/2010/main" val="1089173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825EA3-8B5F-BA7B-8BCD-F8836C48BCCA}"/>
              </a:ext>
            </a:extLst>
          </p:cNvPr>
          <p:cNvPicPr>
            <a:picLocks noChangeAspect="1"/>
          </p:cNvPicPr>
          <p:nvPr/>
        </p:nvPicPr>
        <p:blipFill>
          <a:blip r:embed="rId2"/>
          <a:srcRect t="5623" r="-1" b="-1"/>
          <a:stretch/>
        </p:blipFill>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noFill/>
          <a:ln>
            <a:noFill/>
          </a:ln>
        </p:spPr>
      </p:pic>
      <p:sp>
        <p:nvSpPr>
          <p:cNvPr id="3" name="Textplatzhalter 2">
            <a:extLst>
              <a:ext uri="{FF2B5EF4-FFF2-40B4-BE49-F238E27FC236}">
                <a16:creationId xmlns:a16="http://schemas.microsoft.com/office/drawing/2014/main" id="{0E67CB83-18A0-1020-5135-8AA9182066FE}"/>
              </a:ext>
            </a:extLst>
          </p:cNvPr>
          <p:cNvSpPr>
            <a:spLocks noGrp="1"/>
          </p:cNvSpPr>
          <p:nvPr>
            <p:ph type="body" sz="quarter" idx="13"/>
          </p:nvPr>
        </p:nvSpPr>
        <p:spPr>
          <a:xfrm>
            <a:off x="427670" y="1504602"/>
            <a:ext cx="5055171" cy="3808175"/>
          </a:xfrm>
        </p:spPr>
        <p:txBody>
          <a:bodyPr anchor="ctr">
            <a:normAutofit/>
          </a:bodyPr>
          <a:lstStyle/>
          <a:p>
            <a:r>
              <a:rPr lang="en-US" dirty="0"/>
              <a:t>"</a:t>
            </a:r>
            <a:r>
              <a:rPr lang="de-DE" dirty="0"/>
              <a:t>Ein Budget sagt Ihrem Geld, wohin es fließen soll, anstatt dass Sie sich fragen, wohin es geflossen ist.</a:t>
            </a:r>
            <a:r>
              <a:rPr lang="en-US" dirty="0"/>
              <a:t>" </a:t>
            </a:r>
          </a:p>
          <a:p>
            <a:r>
              <a:rPr lang="en-US" dirty="0"/>
              <a:t>John Maxwell</a:t>
            </a:r>
            <a:endParaRPr lang="de-DE" dirty="0"/>
          </a:p>
        </p:txBody>
      </p:sp>
    </p:spTree>
    <p:extLst>
      <p:ext uri="{BB962C8B-B14F-4D97-AF65-F5344CB8AC3E}">
        <p14:creationId xmlns:p14="http://schemas.microsoft.com/office/powerpoint/2010/main" val="46689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795701-452E-6DCF-513C-EE0373F51505}"/>
              </a:ext>
            </a:extLst>
          </p:cNvPr>
          <p:cNvSpPr>
            <a:spLocks noGrp="1"/>
          </p:cNvSpPr>
          <p:nvPr>
            <p:ph type="body" sz="quarter" idx="35"/>
          </p:nvPr>
        </p:nvSpPr>
        <p:spPr/>
        <p:txBody>
          <a:bodyPr/>
          <a:lstStyle/>
          <a:p>
            <a:r>
              <a:rPr lang="de-DE" dirty="0"/>
              <a:t>Was ist ein Budget?</a:t>
            </a:r>
          </a:p>
        </p:txBody>
      </p:sp>
      <p:sp>
        <p:nvSpPr>
          <p:cNvPr id="3" name="Textplatzhalter 2">
            <a:extLst>
              <a:ext uri="{FF2B5EF4-FFF2-40B4-BE49-F238E27FC236}">
                <a16:creationId xmlns:a16="http://schemas.microsoft.com/office/drawing/2014/main" id="{B31D2BDD-6ECA-84A9-45B3-8326B4D5FB79}"/>
              </a:ext>
            </a:extLst>
          </p:cNvPr>
          <p:cNvSpPr>
            <a:spLocks noGrp="1"/>
          </p:cNvSpPr>
          <p:nvPr>
            <p:ph type="body" sz="quarter" idx="36"/>
          </p:nvPr>
        </p:nvSpPr>
        <p:spPr/>
        <p:txBody>
          <a:bodyPr>
            <a:noAutofit/>
          </a:bodyPr>
          <a:lstStyle/>
          <a:p>
            <a:r>
              <a:rPr lang="de-DE" dirty="0"/>
              <a:t>Ein Budget ist ein einfacher Plan, der zeigt, wie viel Geld Sie einnehmen und wie viel Sie ausgeben werden.</a:t>
            </a:r>
          </a:p>
        </p:txBody>
      </p:sp>
      <p:sp>
        <p:nvSpPr>
          <p:cNvPr id="4" name="Textplatzhalter 3">
            <a:extLst>
              <a:ext uri="{FF2B5EF4-FFF2-40B4-BE49-F238E27FC236}">
                <a16:creationId xmlns:a16="http://schemas.microsoft.com/office/drawing/2014/main" id="{AC3511F0-0B49-4DD3-90F0-E0556B849770}"/>
              </a:ext>
            </a:extLst>
          </p:cNvPr>
          <p:cNvSpPr>
            <a:spLocks noGrp="1"/>
          </p:cNvSpPr>
          <p:nvPr>
            <p:ph type="body" sz="quarter" idx="37"/>
          </p:nvPr>
        </p:nvSpPr>
        <p:spPr/>
        <p:txBody>
          <a:bodyPr/>
          <a:lstStyle/>
          <a:p>
            <a:endParaRPr lang="de-DE"/>
          </a:p>
        </p:txBody>
      </p:sp>
      <p:pic>
        <p:nvPicPr>
          <p:cNvPr id="13" name="Picture Placeholder 12" descr="Person doing calculations illustration">
            <a:extLst>
              <a:ext uri="{FF2B5EF4-FFF2-40B4-BE49-F238E27FC236}">
                <a16:creationId xmlns:a16="http://schemas.microsoft.com/office/drawing/2014/main" id="{775E5CA0-4995-01FE-60C6-5505BF481CFD}"/>
              </a:ext>
            </a:extLst>
          </p:cNvPr>
          <p:cNvPicPr>
            <a:picLocks noGrp="1" noChangeAspect="1"/>
          </p:cNvPicPr>
          <p:nvPr>
            <p:ph type="pic" sz="quarter" idx="41"/>
          </p:nvPr>
        </p:nvPicPr>
        <p:blipFill>
          <a:blip r:embed="rId2"/>
          <a:srcRect l="7365" r="7365"/>
          <a:stretch>
            <a:fillRect/>
          </a:stretch>
        </p:blipFill>
        <p:spPr/>
      </p:pic>
      <p:sp>
        <p:nvSpPr>
          <p:cNvPr id="6" name="Textplatzhalter 5">
            <a:extLst>
              <a:ext uri="{FF2B5EF4-FFF2-40B4-BE49-F238E27FC236}">
                <a16:creationId xmlns:a16="http://schemas.microsoft.com/office/drawing/2014/main" id="{CE3BB474-2B72-2395-AC17-875521B7B857}"/>
              </a:ext>
            </a:extLst>
          </p:cNvPr>
          <p:cNvSpPr>
            <a:spLocks noGrp="1"/>
          </p:cNvSpPr>
          <p:nvPr>
            <p:ph type="body" sz="quarter" idx="42"/>
          </p:nvPr>
        </p:nvSpPr>
        <p:spPr/>
        <p:txBody>
          <a:bodyPr/>
          <a:lstStyle/>
          <a:p>
            <a:r>
              <a:rPr lang="de-DE" dirty="0"/>
              <a:t>Wie hilft es?</a:t>
            </a:r>
          </a:p>
        </p:txBody>
      </p:sp>
      <p:sp>
        <p:nvSpPr>
          <p:cNvPr id="7" name="Textplatzhalter 6">
            <a:extLst>
              <a:ext uri="{FF2B5EF4-FFF2-40B4-BE49-F238E27FC236}">
                <a16:creationId xmlns:a16="http://schemas.microsoft.com/office/drawing/2014/main" id="{01B97309-D2BD-AAC8-39BF-99AFCDF1648F}"/>
              </a:ext>
            </a:extLst>
          </p:cNvPr>
          <p:cNvSpPr>
            <a:spLocks noGrp="1"/>
          </p:cNvSpPr>
          <p:nvPr>
            <p:ph type="body" sz="quarter" idx="43"/>
          </p:nvPr>
        </p:nvSpPr>
        <p:spPr/>
        <p:txBody>
          <a:bodyPr/>
          <a:lstStyle/>
          <a:p>
            <a:r>
              <a:rPr lang="de-DE" dirty="0"/>
              <a:t>So können Sie sicherstellen, dass Sie über genügend Geld verfügen, um Ihre geschäftlichen Bedürfnisse zu decken und für die Zukunft zu sparen.</a:t>
            </a:r>
          </a:p>
        </p:txBody>
      </p:sp>
      <p:sp>
        <p:nvSpPr>
          <p:cNvPr id="8" name="Textplatzhalter 7">
            <a:extLst>
              <a:ext uri="{FF2B5EF4-FFF2-40B4-BE49-F238E27FC236}">
                <a16:creationId xmlns:a16="http://schemas.microsoft.com/office/drawing/2014/main" id="{F08A053B-596E-4B4E-68C5-08D4241166B4}"/>
              </a:ext>
            </a:extLst>
          </p:cNvPr>
          <p:cNvSpPr>
            <a:spLocks noGrp="1"/>
          </p:cNvSpPr>
          <p:nvPr>
            <p:ph type="body" sz="quarter" idx="44"/>
          </p:nvPr>
        </p:nvSpPr>
        <p:spPr/>
        <p:txBody>
          <a:bodyPr/>
          <a:lstStyle/>
          <a:p>
            <a:endParaRPr lang="de-DE"/>
          </a:p>
        </p:txBody>
      </p:sp>
      <p:sp>
        <p:nvSpPr>
          <p:cNvPr id="9" name="Textplatzhalter 8">
            <a:extLst>
              <a:ext uri="{FF2B5EF4-FFF2-40B4-BE49-F238E27FC236}">
                <a16:creationId xmlns:a16="http://schemas.microsoft.com/office/drawing/2014/main" id="{6A570C78-C9D2-0210-B324-9ABC6B7C7A0F}"/>
              </a:ext>
            </a:extLst>
          </p:cNvPr>
          <p:cNvSpPr>
            <a:spLocks noGrp="1"/>
          </p:cNvSpPr>
          <p:nvPr>
            <p:ph type="body" sz="quarter" idx="45"/>
          </p:nvPr>
        </p:nvSpPr>
        <p:spPr/>
        <p:txBody>
          <a:bodyPr/>
          <a:lstStyle/>
          <a:p>
            <a:r>
              <a:rPr lang="de-DE" dirty="0"/>
              <a:t>Warum ist Budgetierung wichtig?</a:t>
            </a:r>
          </a:p>
        </p:txBody>
      </p:sp>
      <p:sp>
        <p:nvSpPr>
          <p:cNvPr id="10" name="Textplatzhalter 9">
            <a:extLst>
              <a:ext uri="{FF2B5EF4-FFF2-40B4-BE49-F238E27FC236}">
                <a16:creationId xmlns:a16="http://schemas.microsoft.com/office/drawing/2014/main" id="{1F628289-1370-5F25-AE0B-4DF1FA21D739}"/>
              </a:ext>
            </a:extLst>
          </p:cNvPr>
          <p:cNvSpPr>
            <a:spLocks noGrp="1"/>
          </p:cNvSpPr>
          <p:nvPr>
            <p:ph type="body" sz="quarter" idx="46"/>
          </p:nvPr>
        </p:nvSpPr>
        <p:spPr>
          <a:xfrm>
            <a:off x="4937233" y="5041318"/>
            <a:ext cx="6553234" cy="999383"/>
          </a:xfrm>
        </p:spPr>
        <p:txBody>
          <a:bodyPr/>
          <a:lstStyle/>
          <a:p>
            <a:pPr marL="342900" indent="-342900" algn="l">
              <a:spcBef>
                <a:spcPts val="100"/>
              </a:spcBef>
              <a:buFont typeface="Arial" panose="020B0604020202020204" pitchFamily="34" charset="0"/>
              <a:buChar char="•"/>
            </a:pPr>
            <a:r>
              <a:rPr lang="de-DE" sz="2000" dirty="0">
                <a:solidFill>
                  <a:srgbClr val="F2A72C"/>
                </a:solidFill>
              </a:rPr>
              <a:t>Um Ihre Finanzen zu kontrollieren</a:t>
            </a:r>
          </a:p>
          <a:p>
            <a:pPr marL="342900" indent="-342900" algn="l">
              <a:spcBef>
                <a:spcPts val="100"/>
              </a:spcBef>
              <a:buFont typeface="Arial" panose="020B0604020202020204" pitchFamily="34" charset="0"/>
              <a:buChar char="•"/>
            </a:pPr>
            <a:r>
              <a:rPr lang="de-DE" sz="2000" dirty="0">
                <a:solidFill>
                  <a:srgbClr val="F2A72C"/>
                </a:solidFill>
              </a:rPr>
              <a:t>Um für die Zukunft zu planen</a:t>
            </a:r>
          </a:p>
          <a:p>
            <a:pPr marL="342900" indent="-342900" algn="l">
              <a:spcBef>
                <a:spcPts val="100"/>
              </a:spcBef>
              <a:buFont typeface="Arial" panose="020B0604020202020204" pitchFamily="34" charset="0"/>
              <a:buChar char="•"/>
            </a:pPr>
            <a:r>
              <a:rPr lang="de-DE" sz="2000" dirty="0">
                <a:solidFill>
                  <a:srgbClr val="F2A72C"/>
                </a:solidFill>
              </a:rPr>
              <a:t>Um Überraschungen zu vermeiden</a:t>
            </a:r>
          </a:p>
        </p:txBody>
      </p:sp>
      <p:sp>
        <p:nvSpPr>
          <p:cNvPr id="11" name="Textplatzhalter 10">
            <a:extLst>
              <a:ext uri="{FF2B5EF4-FFF2-40B4-BE49-F238E27FC236}">
                <a16:creationId xmlns:a16="http://schemas.microsoft.com/office/drawing/2014/main" id="{F03DE06A-BD40-AE08-632D-3A33D7FD1C65}"/>
              </a:ext>
            </a:extLst>
          </p:cNvPr>
          <p:cNvSpPr>
            <a:spLocks noGrp="1"/>
          </p:cNvSpPr>
          <p:nvPr>
            <p:ph type="body" sz="quarter" idx="47"/>
          </p:nvPr>
        </p:nvSpPr>
        <p:spPr/>
        <p:txBody>
          <a:bodyPr/>
          <a:lstStyle/>
          <a:p>
            <a:endParaRPr lang="de-DE"/>
          </a:p>
        </p:txBody>
      </p:sp>
    </p:spTree>
    <p:extLst>
      <p:ext uri="{BB962C8B-B14F-4D97-AF65-F5344CB8AC3E}">
        <p14:creationId xmlns:p14="http://schemas.microsoft.com/office/powerpoint/2010/main" val="389457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98358" y="1967324"/>
            <a:ext cx="4867011" cy="3025975"/>
          </a:xfrm>
        </p:spPr>
        <p:txBody>
          <a:bodyPr/>
          <a:lstStyle/>
          <a:p>
            <a:pPr marL="457200" indent="-457200">
              <a:buAutoNum type="arabicParenR"/>
            </a:pPr>
            <a:r>
              <a:rPr lang="de-DE" dirty="0"/>
              <a:t>Wenn Sie die Kontrolle über die Finanzen in Ihrem Unternehmen übernehmen möchten, gibt es nur eine Antwort: </a:t>
            </a:r>
            <a:r>
              <a:rPr lang="de-DE" b="1" dirty="0">
                <a:solidFill>
                  <a:schemeClr val="accent1">
                    <a:lumMod val="75000"/>
                  </a:schemeClr>
                </a:solidFill>
              </a:rPr>
              <a:t>Erstellen Sie ein Budget.</a:t>
            </a:r>
          </a:p>
          <a:p>
            <a:pPr marL="457200" indent="-457200">
              <a:buAutoNum type="arabicParenR"/>
            </a:pPr>
            <a:r>
              <a:rPr lang="de-DE" dirty="0"/>
              <a:t>Damit das Budget funktioniert, müssen Sie sich an Ihre Zahlen halten.</a:t>
            </a:r>
          </a:p>
          <a:p>
            <a:pPr marL="457200" indent="-457200">
              <a:buAutoNum type="arabicParenR"/>
            </a:pPr>
            <a:r>
              <a:rPr lang="de-DE" dirty="0"/>
              <a:t>Sie sollten nur das ausgeben, was aufgeschrieben ist, ohne das Budget später anzupassen.</a:t>
            </a:r>
            <a:endParaRPr lang="de-DE" sz="20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p:txBody>
          <a:bodyPr/>
          <a:lstStyle/>
          <a:p>
            <a:r>
              <a:rPr lang="de-DE" dirty="0"/>
              <a:t>Einfache Regeln für die Budgetierung:</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3" y="1452563"/>
            <a:ext cx="5212151" cy="4656137"/>
          </a:xfrm>
        </p:spPr>
        <p:txBody>
          <a:bodyPr/>
          <a:lstStyle/>
          <a:p>
            <a:r>
              <a:rPr lang="en-US" sz="2400" b="1" dirty="0" err="1">
                <a:solidFill>
                  <a:srgbClr val="47B5C8"/>
                </a:solidFill>
              </a:rPr>
              <a:t>Steuerung</a:t>
            </a:r>
            <a:r>
              <a:rPr lang="en-US" sz="2400" b="1" dirty="0">
                <a:solidFill>
                  <a:srgbClr val="47B5C8"/>
                </a:solidFill>
              </a:rPr>
              <a:t>: </a:t>
            </a:r>
            <a:r>
              <a:rPr lang="de-DE" sz="2400" dirty="0">
                <a:solidFill>
                  <a:srgbClr val="595959"/>
                </a:solidFill>
              </a:rPr>
              <a:t>Wenn man keinen Plan hat, hofft man einfach, dass alles gut geht – aber man hat keine Kontrolle. Das wird auf lange Sicht nicht funktionieren. </a:t>
            </a:r>
          </a:p>
          <a:p>
            <a:r>
              <a:rPr lang="en-US" sz="2400" b="1" dirty="0">
                <a:solidFill>
                  <a:srgbClr val="086575"/>
                </a:solidFill>
              </a:rPr>
              <a:t>Plan: </a:t>
            </a:r>
            <a:r>
              <a:rPr lang="de-DE" sz="2400" dirty="0">
                <a:solidFill>
                  <a:srgbClr val="595959"/>
                </a:solidFill>
              </a:rPr>
              <a:t>Ein Budget ermöglicht es Ihnen, Geld für wichtige Dinge zu sparen, wie z. B. den Kauf neuer Ausrüstung.</a:t>
            </a:r>
          </a:p>
          <a:p>
            <a:r>
              <a:rPr lang="en-US" sz="2400" b="1" dirty="0" err="1">
                <a:solidFill>
                  <a:srgbClr val="D9552F"/>
                </a:solidFill>
              </a:rPr>
              <a:t>Vermeiden</a:t>
            </a:r>
            <a:r>
              <a:rPr lang="en-US" sz="2400" b="1" dirty="0">
                <a:solidFill>
                  <a:srgbClr val="D9552F"/>
                </a:solidFill>
              </a:rPr>
              <a:t>: </a:t>
            </a:r>
            <a:r>
              <a:rPr lang="de-DE" sz="2400" dirty="0">
                <a:solidFill>
                  <a:srgbClr val="595959"/>
                </a:solidFill>
              </a:rPr>
              <a:t>Mit einem Budget können Sie Probleme erkennen, bevor sie auftreten, wie z. B. dass Ihnen das Geld ausgeht.</a:t>
            </a:r>
            <a:endParaRPr lang="en-US" sz="2400" dirty="0">
              <a:solidFill>
                <a:srgbClr val="595959"/>
              </a:solidFill>
            </a:endParaRPr>
          </a:p>
        </p:txBody>
      </p:sp>
    </p:spTree>
    <p:extLst>
      <p:ext uri="{BB962C8B-B14F-4D97-AF65-F5344CB8AC3E}">
        <p14:creationId xmlns:p14="http://schemas.microsoft.com/office/powerpoint/2010/main" val="233311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C864B-308E-AE27-AA63-F3C52A11F488}"/>
              </a:ext>
            </a:extLst>
          </p:cNvPr>
          <p:cNvSpPr>
            <a:spLocks noGrp="1"/>
          </p:cNvSpPr>
          <p:nvPr>
            <p:ph type="body" sz="quarter" idx="18"/>
          </p:nvPr>
        </p:nvSpPr>
        <p:spPr>
          <a:xfrm>
            <a:off x="914399" y="1597526"/>
            <a:ext cx="11149781" cy="3440624"/>
          </a:xfrm>
        </p:spPr>
        <p:txBody>
          <a:bodyPr/>
          <a:lstStyle/>
          <a:p>
            <a:pPr marL="457200" indent="-457200">
              <a:buAutoNum type="arabicPeriod"/>
            </a:pPr>
            <a:r>
              <a:rPr lang="de-DE" b="1" dirty="0">
                <a:solidFill>
                  <a:srgbClr val="F2A72C"/>
                </a:solidFill>
              </a:rPr>
              <a:t>Operatives Budget </a:t>
            </a:r>
            <a:r>
              <a:rPr lang="de-DE" dirty="0">
                <a:solidFill>
                  <a:srgbClr val="595959"/>
                </a:solidFill>
              </a:rPr>
              <a:t>– das Budget, das Sie für Ihre täglichen Geschäftsaktivitäten verwenden.</a:t>
            </a:r>
            <a:br>
              <a:rPr lang="de-DE" dirty="0">
                <a:solidFill>
                  <a:srgbClr val="595959"/>
                </a:solidFill>
              </a:rPr>
            </a:br>
            <a:r>
              <a:rPr lang="de-DE" b="1" dirty="0">
                <a:solidFill>
                  <a:srgbClr val="595959"/>
                </a:solidFill>
              </a:rPr>
              <a:t>Warum das wichtig ist: </a:t>
            </a:r>
            <a:r>
              <a:rPr lang="de-DE" dirty="0">
                <a:solidFill>
                  <a:srgbClr val="595959"/>
                </a:solidFill>
              </a:rPr>
              <a:t>Es hilft Ihnen, die Kosten für den Betrieb Ihres Unternehmens zu verwalten, wie z. B. die Bezahlung von Material, Miete und Gehältern.</a:t>
            </a:r>
          </a:p>
          <a:p>
            <a:pPr marL="457200" indent="-457200">
              <a:buAutoNum type="arabicPeriod"/>
            </a:pPr>
            <a:r>
              <a:rPr lang="de-DE" b="1" dirty="0">
                <a:solidFill>
                  <a:srgbClr val="F2A72C"/>
                </a:solidFill>
              </a:rPr>
              <a:t>Investitionsbudget </a:t>
            </a:r>
            <a:r>
              <a:rPr lang="de-DE" dirty="0">
                <a:solidFill>
                  <a:srgbClr val="595959"/>
                </a:solidFill>
              </a:rPr>
              <a:t>– das Budget für große Ausgaben, z. B. für neue Ausrüstung oder die Erweiterung des Unternehmens. </a:t>
            </a:r>
            <a:br>
              <a:rPr lang="de-DE" dirty="0">
                <a:solidFill>
                  <a:srgbClr val="595959"/>
                </a:solidFill>
              </a:rPr>
            </a:br>
            <a:r>
              <a:rPr lang="de-DE" b="1" dirty="0">
                <a:solidFill>
                  <a:srgbClr val="595959"/>
                </a:solidFill>
              </a:rPr>
              <a:t>Warum das wichtig ist: </a:t>
            </a:r>
            <a:r>
              <a:rPr lang="de-DE" dirty="0">
                <a:solidFill>
                  <a:srgbClr val="595959"/>
                </a:solidFill>
              </a:rPr>
              <a:t>Die Planung dieser Kosten hilft Ihnen, eine zu hohe Verschuldung zu vermeiden.</a:t>
            </a:r>
          </a:p>
          <a:p>
            <a:pPr marL="457200" indent="-457200">
              <a:buAutoNum type="arabicPeriod"/>
            </a:pPr>
            <a:r>
              <a:rPr lang="de-DE" b="1" dirty="0">
                <a:solidFill>
                  <a:srgbClr val="F2A72C"/>
                </a:solidFill>
              </a:rPr>
              <a:t>Cashflow-Budget </a:t>
            </a:r>
            <a:r>
              <a:rPr lang="de-DE" dirty="0">
                <a:solidFill>
                  <a:srgbClr val="595959"/>
                </a:solidFill>
              </a:rPr>
              <a:t>– das Budget verfolgt die ein- und ausgehenden Gelder.</a:t>
            </a:r>
            <a:br>
              <a:rPr lang="de-DE" dirty="0">
                <a:solidFill>
                  <a:srgbClr val="595959"/>
                </a:solidFill>
              </a:rPr>
            </a:br>
            <a:r>
              <a:rPr lang="de-DE" b="1" dirty="0">
                <a:solidFill>
                  <a:srgbClr val="595959"/>
                </a:solidFill>
              </a:rPr>
              <a:t>Warum es wichtig ist: </a:t>
            </a:r>
            <a:r>
              <a:rPr lang="de-DE" dirty="0">
                <a:solidFill>
                  <a:srgbClr val="595959"/>
                </a:solidFill>
              </a:rPr>
              <a:t>Es hilft Ihnen sicherzustellen, dass Sie immer über genügend Bargeld verfügen, um Ihre Rechnungen pünktlich zu bezahlen.</a:t>
            </a:r>
            <a:endParaRPr lang="de-DE" sz="1800" dirty="0">
              <a:solidFill>
                <a:srgbClr val="595959"/>
              </a:solidFill>
            </a:endParaRPr>
          </a:p>
        </p:txBody>
      </p:sp>
      <p:sp>
        <p:nvSpPr>
          <p:cNvPr id="3" name="Textplatzhalter 2">
            <a:extLst>
              <a:ext uri="{FF2B5EF4-FFF2-40B4-BE49-F238E27FC236}">
                <a16:creationId xmlns:a16="http://schemas.microsoft.com/office/drawing/2014/main" id="{4FFA22B6-C3CB-82D8-C39B-E82EAC7F9074}"/>
              </a:ext>
            </a:extLst>
          </p:cNvPr>
          <p:cNvSpPr>
            <a:spLocks noGrp="1"/>
          </p:cNvSpPr>
          <p:nvPr>
            <p:ph type="body" sz="quarter" idx="16"/>
          </p:nvPr>
        </p:nvSpPr>
        <p:spPr/>
        <p:txBody>
          <a:bodyPr/>
          <a:lstStyle/>
          <a:p>
            <a:r>
              <a:rPr lang="de-DE" dirty="0"/>
              <a:t>Es gibt verschiedene Arten von Budgets:</a:t>
            </a:r>
          </a:p>
        </p:txBody>
      </p:sp>
    </p:spTree>
    <p:extLst>
      <p:ext uri="{BB962C8B-B14F-4D97-AF65-F5344CB8AC3E}">
        <p14:creationId xmlns:p14="http://schemas.microsoft.com/office/powerpoint/2010/main" val="411297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p:txBody>
          <a:bodyPr/>
          <a:lstStyle/>
          <a:p>
            <a:r>
              <a:rPr lang="de-DE" dirty="0"/>
              <a:t>Finanzstrategie mit Budgetierung verbinden</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4" y="1452563"/>
            <a:ext cx="5524816" cy="4656137"/>
          </a:xfrm>
        </p:spPr>
        <p:txBody>
          <a:bodyPr/>
          <a:lstStyle/>
          <a:p>
            <a:r>
              <a:rPr lang="de-DE" sz="2000" b="1" dirty="0">
                <a:solidFill>
                  <a:srgbClr val="47B5C8"/>
                </a:solidFill>
              </a:rPr>
              <a:t>Ihre Finanzstrategie </a:t>
            </a:r>
            <a:r>
              <a:rPr lang="de-DE" sz="2000" dirty="0">
                <a:solidFill>
                  <a:srgbClr val="595959"/>
                </a:solidFill>
              </a:rPr>
              <a:t>legt langfristige Ziele für Ihr Unternehmen fest, wie z. B. Umsatzsteigerung, Kostensenkung oder Expansion in neue Märkte.</a:t>
            </a:r>
          </a:p>
          <a:p>
            <a:r>
              <a:rPr lang="de-DE" sz="2000" b="1" dirty="0">
                <a:solidFill>
                  <a:srgbClr val="DE0A1D"/>
                </a:solidFill>
              </a:rPr>
              <a:t>Die Budgetierung </a:t>
            </a:r>
            <a:r>
              <a:rPr lang="de-DE" sz="2000" dirty="0">
                <a:solidFill>
                  <a:srgbClr val="595959"/>
                </a:solidFill>
              </a:rPr>
              <a:t>ist der detaillierte Plan, der Ihre Ressourcen im Einklang mit diesen Zielen zuweist. Er dient als Fahrplan für die tägliche Entscheidungsfindung, um sicherzustellen, dass Ihre Maßnahmen mit Ihrer umfassenderen Strategie übereinstimmen.</a:t>
            </a:r>
          </a:p>
          <a:p>
            <a:pPr marL="0" indent="0">
              <a:buNone/>
            </a:pPr>
            <a:r>
              <a:rPr lang="en-US" sz="2000" b="1" dirty="0">
                <a:solidFill>
                  <a:srgbClr val="595959"/>
                </a:solidFill>
                <a:sym typeface="Wingdings" panose="05000000000000000000" pitchFamily="2" charset="2"/>
              </a:rPr>
              <a:t> </a:t>
            </a:r>
            <a:r>
              <a:rPr lang="de-DE" sz="2000" b="1" dirty="0">
                <a:solidFill>
                  <a:srgbClr val="086575"/>
                </a:solidFill>
                <a:sym typeface="Wingdings" panose="05000000000000000000" pitchFamily="2" charset="2"/>
              </a:rPr>
              <a:t>Eine effektive Budgetierung </a:t>
            </a:r>
            <a:r>
              <a:rPr lang="de-DE" sz="2000" dirty="0">
                <a:solidFill>
                  <a:srgbClr val="595959"/>
                </a:solidFill>
                <a:sym typeface="Wingdings" panose="05000000000000000000" pitchFamily="2" charset="2"/>
              </a:rPr>
              <a:t>ermöglicht es Ihnen, Kosten zu kontrollieren, Ausgaben zu priorisieren und fundierte finanzielle Entscheidungen zu treffen, die Ihre übergeordneten Ziele unterstützen. </a:t>
            </a:r>
            <a:endParaRPr lang="en-US" sz="2000" dirty="0">
              <a:solidFill>
                <a:srgbClr val="595959"/>
              </a:solidFill>
            </a:endParaRPr>
          </a:p>
        </p:txBody>
      </p:sp>
      <p:sp>
        <p:nvSpPr>
          <p:cNvPr id="7" name="Rechteck 6">
            <a:extLst>
              <a:ext uri="{FF2B5EF4-FFF2-40B4-BE49-F238E27FC236}">
                <a16:creationId xmlns:a16="http://schemas.microsoft.com/office/drawing/2014/main" id="{019F5D07-B9E1-9CFE-39A8-AFC7C6E43A1E}"/>
              </a:ext>
            </a:extLst>
          </p:cNvPr>
          <p:cNvSpPr/>
          <p:nvPr/>
        </p:nvSpPr>
        <p:spPr>
          <a:xfrm>
            <a:off x="1874981" y="2324347"/>
            <a:ext cx="3222061" cy="110465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595959"/>
                </a:solidFill>
              </a:rPr>
              <a:t>Finanzstrategie ist das </a:t>
            </a:r>
            <a:r>
              <a:rPr lang="de-DE" sz="3200" b="1" dirty="0">
                <a:solidFill>
                  <a:srgbClr val="595959"/>
                </a:solidFill>
              </a:rPr>
              <a:t>große Ganze</a:t>
            </a:r>
          </a:p>
        </p:txBody>
      </p:sp>
      <p:sp>
        <p:nvSpPr>
          <p:cNvPr id="8" name="Rechteck 7">
            <a:extLst>
              <a:ext uri="{FF2B5EF4-FFF2-40B4-BE49-F238E27FC236}">
                <a16:creationId xmlns:a16="http://schemas.microsoft.com/office/drawing/2014/main" id="{C94B42D6-7F5D-7192-6DD0-C1DBFC015BFD}"/>
              </a:ext>
            </a:extLst>
          </p:cNvPr>
          <p:cNvSpPr/>
          <p:nvPr/>
        </p:nvSpPr>
        <p:spPr>
          <a:xfrm>
            <a:off x="1874982" y="4265234"/>
            <a:ext cx="3351846" cy="1350951"/>
          </a:xfrm>
          <a:prstGeom prst="rect">
            <a:avLst/>
          </a:prstGeom>
          <a:solidFill>
            <a:srgbClr val="2037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Das Budget setzt das Gesamtbild in einen </a:t>
            </a:r>
            <a:r>
              <a:rPr lang="de-DE" sz="2400" b="1" dirty="0">
                <a:solidFill>
                  <a:schemeClr val="bg1"/>
                </a:solidFill>
              </a:rPr>
              <a:t>detaillierten Plan </a:t>
            </a:r>
            <a:r>
              <a:rPr lang="de-DE" sz="2400" dirty="0">
                <a:solidFill>
                  <a:schemeClr val="bg1"/>
                </a:solidFill>
              </a:rPr>
              <a:t>um</a:t>
            </a:r>
            <a:endParaRPr lang="de-DE" sz="2400" b="1" dirty="0">
              <a:solidFill>
                <a:schemeClr val="bg1"/>
              </a:solidFill>
            </a:endParaRPr>
          </a:p>
        </p:txBody>
      </p:sp>
      <p:cxnSp>
        <p:nvCxnSpPr>
          <p:cNvPr id="10" name="Gerade Verbindung mit Pfeil 9">
            <a:extLst>
              <a:ext uri="{FF2B5EF4-FFF2-40B4-BE49-F238E27FC236}">
                <a16:creationId xmlns:a16="http://schemas.microsoft.com/office/drawing/2014/main" id="{ED275B2A-3CBB-A41A-0DE7-37C1AAB940C1}"/>
              </a:ext>
            </a:extLst>
          </p:cNvPr>
          <p:cNvCxnSpPr>
            <a:cxnSpLocks/>
          </p:cNvCxnSpPr>
          <p:nvPr/>
        </p:nvCxnSpPr>
        <p:spPr>
          <a:xfrm>
            <a:off x="3421118" y="3452337"/>
            <a:ext cx="0" cy="836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12E12C-D0B7-47F0-A89C-0FF72D2E0E51}"/>
              </a:ext>
            </a:extLst>
          </p:cNvPr>
          <p:cNvSpPr txBox="1"/>
          <p:nvPr/>
        </p:nvSpPr>
        <p:spPr>
          <a:xfrm>
            <a:off x="6791633" y="309092"/>
            <a:ext cx="5278447" cy="830997"/>
          </a:xfrm>
          <a:prstGeom prst="rect">
            <a:avLst/>
          </a:prstGeom>
          <a:noFill/>
        </p:spPr>
        <p:txBody>
          <a:bodyPr wrap="square">
            <a:spAutoFit/>
          </a:bodyPr>
          <a:lstStyle/>
          <a:p>
            <a:pPr marL="0" indent="0" algn="r">
              <a:buNone/>
            </a:pPr>
            <a:r>
              <a:rPr lang="de-DE" sz="2400" b="1" dirty="0"/>
              <a:t>Wie die Budgetierung Ihre Finanzstrategie umsetzt</a:t>
            </a:r>
            <a:endParaRPr lang="en-US" sz="2400" b="1" dirty="0"/>
          </a:p>
        </p:txBody>
      </p:sp>
    </p:spTree>
    <p:extLst>
      <p:ext uri="{BB962C8B-B14F-4D97-AF65-F5344CB8AC3E}">
        <p14:creationId xmlns:p14="http://schemas.microsoft.com/office/powerpoint/2010/main" val="449013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98380" y="1557986"/>
            <a:ext cx="9979741" cy="3849918"/>
          </a:xfrm>
        </p:spPr>
        <p:txBody>
          <a:bodyPr/>
          <a:lstStyle/>
          <a:p>
            <a:pPr marL="457200" indent="-457200">
              <a:buFont typeface="+mj-lt"/>
              <a:buAutoNum type="arabicPeriod"/>
            </a:pPr>
            <a:r>
              <a:rPr lang="de-DE" sz="2000" b="1" dirty="0"/>
              <a:t>Erstellen Sie eine Tabelle: </a:t>
            </a:r>
            <a:r>
              <a:rPr lang="de-DE" sz="2000" dirty="0"/>
              <a:t>Die Spalten stellen die Planungszeiträume (in der Regel Monate) dar, und die Einnahmen und Ausgaben in den jeweiligen Zeiträumen werden in die Zeilen eingetragen.</a:t>
            </a:r>
          </a:p>
          <a:p>
            <a:pPr marL="457200" indent="-457200">
              <a:buFont typeface="+mj-lt"/>
              <a:buAutoNum type="arabicPeriod"/>
            </a:pPr>
            <a:r>
              <a:rPr lang="de-DE" sz="2000" b="1" dirty="0"/>
              <a:t>Listen Sie alle Einnahmen auf: </a:t>
            </a:r>
            <a:r>
              <a:rPr lang="de-DE" sz="2000" dirty="0"/>
              <a:t>Notieren Sie alle Einnahmen, die Ihr Unternehmen jeden Monat erzielt (Verkäufe, Dienstleistungen usw.).</a:t>
            </a:r>
          </a:p>
          <a:p>
            <a:pPr marL="457200" indent="-457200">
              <a:buFont typeface="+mj-lt"/>
              <a:buAutoNum type="arabicPeriod"/>
            </a:pPr>
            <a:r>
              <a:rPr lang="de-DE" sz="2000" b="1" dirty="0"/>
              <a:t>Listen Sie alle Ausgaben auf: </a:t>
            </a:r>
            <a:r>
              <a:rPr lang="de-DE" sz="2000" dirty="0"/>
              <a:t>Notieren Sie alles, wofür Ihr Unternehmen Geld ausgibt, wie Miete, Verbrauchsmaterialien und Gehälter.</a:t>
            </a:r>
          </a:p>
          <a:p>
            <a:pPr marL="457200" indent="-457200">
              <a:buFont typeface="+mj-lt"/>
              <a:buAutoNum type="arabicPeriod"/>
            </a:pPr>
            <a:r>
              <a:rPr lang="de-DE" sz="2000" b="1" dirty="0"/>
              <a:t>Berechnen Sie die Differenz: </a:t>
            </a:r>
            <a:r>
              <a:rPr lang="de-DE" sz="2000" dirty="0"/>
              <a:t>Ziehen Sie Ihre Gesamtausgaben von Ihrem Gesamteinkommen ab. So sehen Sie, wie viel Geld Ihnen für den Zeitraum noch zur Verfügung steht.</a:t>
            </a:r>
          </a:p>
          <a:p>
            <a:pPr marL="457200" indent="-457200">
              <a:buFont typeface="+mj-lt"/>
              <a:buAutoNum type="arabicPeriod"/>
            </a:pPr>
            <a:r>
              <a:rPr lang="de-DE" sz="2000" b="1" dirty="0"/>
              <a:t>Passen Sie es bei Bedarf an: </a:t>
            </a:r>
            <a:r>
              <a:rPr lang="de-DE" sz="2000" dirty="0"/>
              <a:t>Wenn Ihre Ausgaben höher sind als Ihre Einnahmen, suchen Sie nach Möglichkeiten, die Kosten zu senken oder die Einnahmen zu erhöhen.</a:t>
            </a:r>
            <a:endParaRPr lang="de-DE" sz="1800"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Wie man ein Budget erstellt</a:t>
            </a:r>
          </a:p>
        </p:txBody>
      </p:sp>
    </p:spTree>
    <p:extLst>
      <p:ext uri="{BB962C8B-B14F-4D97-AF65-F5344CB8AC3E}">
        <p14:creationId xmlns:p14="http://schemas.microsoft.com/office/powerpoint/2010/main" val="2066326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p:txBody>
          <a:bodyPr/>
          <a:lstStyle/>
          <a:p>
            <a:pPr marL="0" indent="0"/>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Einfaches Budgetbeispiel</a:t>
            </a:r>
          </a:p>
        </p:txBody>
      </p:sp>
      <p:graphicFrame>
        <p:nvGraphicFramePr>
          <p:cNvPr id="4" name="Tabelle 3">
            <a:extLst>
              <a:ext uri="{FF2B5EF4-FFF2-40B4-BE49-F238E27FC236}">
                <a16:creationId xmlns:a16="http://schemas.microsoft.com/office/drawing/2014/main" id="{5F411B2E-DE15-1385-64D6-C64A5CD591A3}"/>
              </a:ext>
            </a:extLst>
          </p:cNvPr>
          <p:cNvGraphicFramePr>
            <a:graphicFrameLocks noGrp="1"/>
          </p:cNvGraphicFramePr>
          <p:nvPr>
            <p:extLst>
              <p:ext uri="{D42A27DB-BD31-4B8C-83A1-F6EECF244321}">
                <p14:modId xmlns:p14="http://schemas.microsoft.com/office/powerpoint/2010/main" val="3530685604"/>
              </p:ext>
            </p:extLst>
          </p:nvPr>
        </p:nvGraphicFramePr>
        <p:xfrm>
          <a:off x="537328" y="1699260"/>
          <a:ext cx="10780228" cy="3378200"/>
        </p:xfrm>
        <a:graphic>
          <a:graphicData uri="http://schemas.openxmlformats.org/drawingml/2006/table">
            <a:tbl>
              <a:tblPr firstRow="1" bandRow="1">
                <a:tableStyleId>{5C22544A-7EE6-4342-B048-85BDC9FD1C3A}</a:tableStyleId>
              </a:tblPr>
              <a:tblGrid>
                <a:gridCol w="828628">
                  <a:extLst>
                    <a:ext uri="{9D8B030D-6E8A-4147-A177-3AD203B41FA5}">
                      <a16:colId xmlns:a16="http://schemas.microsoft.com/office/drawing/2014/main" val="510015756"/>
                    </a:ext>
                  </a:extLst>
                </a:gridCol>
                <a:gridCol w="829300">
                  <a:extLst>
                    <a:ext uri="{9D8B030D-6E8A-4147-A177-3AD203B41FA5}">
                      <a16:colId xmlns:a16="http://schemas.microsoft.com/office/drawing/2014/main" val="2793802648"/>
                    </a:ext>
                  </a:extLst>
                </a:gridCol>
                <a:gridCol w="829300">
                  <a:extLst>
                    <a:ext uri="{9D8B030D-6E8A-4147-A177-3AD203B41FA5}">
                      <a16:colId xmlns:a16="http://schemas.microsoft.com/office/drawing/2014/main" val="2873209400"/>
                    </a:ext>
                  </a:extLst>
                </a:gridCol>
                <a:gridCol w="829300">
                  <a:extLst>
                    <a:ext uri="{9D8B030D-6E8A-4147-A177-3AD203B41FA5}">
                      <a16:colId xmlns:a16="http://schemas.microsoft.com/office/drawing/2014/main" val="3834439737"/>
                    </a:ext>
                  </a:extLst>
                </a:gridCol>
                <a:gridCol w="829300">
                  <a:extLst>
                    <a:ext uri="{9D8B030D-6E8A-4147-A177-3AD203B41FA5}">
                      <a16:colId xmlns:a16="http://schemas.microsoft.com/office/drawing/2014/main" val="1640375804"/>
                    </a:ext>
                  </a:extLst>
                </a:gridCol>
                <a:gridCol w="829300">
                  <a:extLst>
                    <a:ext uri="{9D8B030D-6E8A-4147-A177-3AD203B41FA5}">
                      <a16:colId xmlns:a16="http://schemas.microsoft.com/office/drawing/2014/main" val="57593198"/>
                    </a:ext>
                  </a:extLst>
                </a:gridCol>
                <a:gridCol w="829300">
                  <a:extLst>
                    <a:ext uri="{9D8B030D-6E8A-4147-A177-3AD203B41FA5}">
                      <a16:colId xmlns:a16="http://schemas.microsoft.com/office/drawing/2014/main" val="2024712465"/>
                    </a:ext>
                  </a:extLst>
                </a:gridCol>
                <a:gridCol w="829300">
                  <a:extLst>
                    <a:ext uri="{9D8B030D-6E8A-4147-A177-3AD203B41FA5}">
                      <a16:colId xmlns:a16="http://schemas.microsoft.com/office/drawing/2014/main" val="2452689295"/>
                    </a:ext>
                  </a:extLst>
                </a:gridCol>
                <a:gridCol w="829300">
                  <a:extLst>
                    <a:ext uri="{9D8B030D-6E8A-4147-A177-3AD203B41FA5}">
                      <a16:colId xmlns:a16="http://schemas.microsoft.com/office/drawing/2014/main" val="3790727192"/>
                    </a:ext>
                  </a:extLst>
                </a:gridCol>
                <a:gridCol w="829300">
                  <a:extLst>
                    <a:ext uri="{9D8B030D-6E8A-4147-A177-3AD203B41FA5}">
                      <a16:colId xmlns:a16="http://schemas.microsoft.com/office/drawing/2014/main" val="2075580306"/>
                    </a:ext>
                  </a:extLst>
                </a:gridCol>
                <a:gridCol w="829300">
                  <a:extLst>
                    <a:ext uri="{9D8B030D-6E8A-4147-A177-3AD203B41FA5}">
                      <a16:colId xmlns:a16="http://schemas.microsoft.com/office/drawing/2014/main" val="2233044690"/>
                    </a:ext>
                  </a:extLst>
                </a:gridCol>
                <a:gridCol w="829300">
                  <a:extLst>
                    <a:ext uri="{9D8B030D-6E8A-4147-A177-3AD203B41FA5}">
                      <a16:colId xmlns:a16="http://schemas.microsoft.com/office/drawing/2014/main" val="2558258628"/>
                    </a:ext>
                  </a:extLst>
                </a:gridCol>
                <a:gridCol w="829300">
                  <a:extLst>
                    <a:ext uri="{9D8B030D-6E8A-4147-A177-3AD203B41FA5}">
                      <a16:colId xmlns:a16="http://schemas.microsoft.com/office/drawing/2014/main" val="293919400"/>
                    </a:ext>
                  </a:extLst>
                </a:gridCol>
              </a:tblGrid>
              <a:tr h="370840">
                <a:tc>
                  <a:txBody>
                    <a:bodyPr/>
                    <a:lstStyle/>
                    <a:p>
                      <a:r>
                        <a:rPr lang="de-DE" sz="1050" b="1" dirty="0"/>
                        <a:t>Kategorie</a:t>
                      </a:r>
                      <a:endParaRPr lang="de-DE" sz="1050" dirty="0"/>
                    </a:p>
                  </a:txBody>
                  <a:tcPr anchor="ctr"/>
                </a:tc>
                <a:tc>
                  <a:txBody>
                    <a:bodyPr/>
                    <a:lstStyle/>
                    <a:p>
                      <a:r>
                        <a:rPr lang="de-DE" sz="1050" b="1" dirty="0"/>
                        <a:t>Januar</a:t>
                      </a:r>
                      <a:endParaRPr lang="de-DE" sz="1050" dirty="0"/>
                    </a:p>
                  </a:txBody>
                  <a:tcPr anchor="ctr"/>
                </a:tc>
                <a:tc>
                  <a:txBody>
                    <a:bodyPr/>
                    <a:lstStyle/>
                    <a:p>
                      <a:r>
                        <a:rPr lang="de-DE" sz="1050" b="1" dirty="0"/>
                        <a:t>Februar</a:t>
                      </a:r>
                      <a:endParaRPr lang="de-DE" sz="1050" dirty="0"/>
                    </a:p>
                  </a:txBody>
                  <a:tcPr anchor="ctr"/>
                </a:tc>
                <a:tc>
                  <a:txBody>
                    <a:bodyPr/>
                    <a:lstStyle/>
                    <a:p>
                      <a:r>
                        <a:rPr lang="de-DE" sz="1050" b="1" dirty="0"/>
                        <a:t>März</a:t>
                      </a:r>
                      <a:endParaRPr lang="de-DE" sz="1050" dirty="0"/>
                    </a:p>
                  </a:txBody>
                  <a:tcPr anchor="ctr"/>
                </a:tc>
                <a:tc>
                  <a:txBody>
                    <a:bodyPr/>
                    <a:lstStyle/>
                    <a:p>
                      <a:r>
                        <a:rPr lang="de-DE" sz="1050" b="1" dirty="0"/>
                        <a:t>April</a:t>
                      </a:r>
                      <a:endParaRPr lang="de-DE" sz="1050" dirty="0"/>
                    </a:p>
                  </a:txBody>
                  <a:tcPr anchor="ctr"/>
                </a:tc>
                <a:tc>
                  <a:txBody>
                    <a:bodyPr/>
                    <a:lstStyle/>
                    <a:p>
                      <a:r>
                        <a:rPr lang="de-DE" sz="1050" b="1" dirty="0"/>
                        <a:t>Mai</a:t>
                      </a:r>
                      <a:endParaRPr lang="de-DE" sz="1050" dirty="0"/>
                    </a:p>
                  </a:txBody>
                  <a:tcPr anchor="ctr"/>
                </a:tc>
                <a:tc>
                  <a:txBody>
                    <a:bodyPr/>
                    <a:lstStyle/>
                    <a:p>
                      <a:r>
                        <a:rPr lang="de-DE" sz="1050" b="1" dirty="0"/>
                        <a:t>Juni</a:t>
                      </a:r>
                      <a:endParaRPr lang="de-DE" sz="1050" dirty="0"/>
                    </a:p>
                  </a:txBody>
                  <a:tcPr anchor="ctr"/>
                </a:tc>
                <a:tc>
                  <a:txBody>
                    <a:bodyPr/>
                    <a:lstStyle/>
                    <a:p>
                      <a:r>
                        <a:rPr lang="de-DE" sz="1050" b="1" dirty="0"/>
                        <a:t>Juli</a:t>
                      </a:r>
                      <a:endParaRPr lang="de-DE" sz="1050" dirty="0"/>
                    </a:p>
                  </a:txBody>
                  <a:tcPr anchor="ctr"/>
                </a:tc>
                <a:tc>
                  <a:txBody>
                    <a:bodyPr/>
                    <a:lstStyle/>
                    <a:p>
                      <a:r>
                        <a:rPr lang="de-DE" sz="1050" b="1" dirty="0"/>
                        <a:t>August</a:t>
                      </a:r>
                      <a:endParaRPr lang="de-DE" sz="1050" dirty="0"/>
                    </a:p>
                  </a:txBody>
                  <a:tcPr anchor="ctr"/>
                </a:tc>
                <a:tc>
                  <a:txBody>
                    <a:bodyPr/>
                    <a:lstStyle/>
                    <a:p>
                      <a:r>
                        <a:rPr lang="de-DE" sz="1050" b="1" dirty="0"/>
                        <a:t>September</a:t>
                      </a:r>
                      <a:endParaRPr lang="de-DE" sz="1050" dirty="0"/>
                    </a:p>
                  </a:txBody>
                  <a:tcPr anchor="ctr"/>
                </a:tc>
                <a:tc>
                  <a:txBody>
                    <a:bodyPr/>
                    <a:lstStyle/>
                    <a:p>
                      <a:r>
                        <a:rPr lang="de-DE" sz="1050" b="1" dirty="0"/>
                        <a:t>Oktober</a:t>
                      </a:r>
                      <a:endParaRPr lang="de-DE" sz="1050" dirty="0"/>
                    </a:p>
                  </a:txBody>
                  <a:tcPr anchor="ctr"/>
                </a:tc>
                <a:tc>
                  <a:txBody>
                    <a:bodyPr/>
                    <a:lstStyle/>
                    <a:p>
                      <a:r>
                        <a:rPr lang="de-DE" sz="1050" b="1" dirty="0"/>
                        <a:t>November</a:t>
                      </a:r>
                      <a:endParaRPr lang="de-DE" sz="1050" dirty="0"/>
                    </a:p>
                  </a:txBody>
                  <a:tcPr anchor="ctr"/>
                </a:tc>
                <a:tc>
                  <a:txBody>
                    <a:bodyPr/>
                    <a:lstStyle/>
                    <a:p>
                      <a:r>
                        <a:rPr lang="de-DE" sz="1050" b="1" dirty="0"/>
                        <a:t>Dezember</a:t>
                      </a:r>
                      <a:endParaRPr lang="de-DE" sz="1050" dirty="0"/>
                    </a:p>
                  </a:txBody>
                  <a:tcPr anchor="ctr"/>
                </a:tc>
                <a:extLst>
                  <a:ext uri="{0D108BD9-81ED-4DB2-BD59-A6C34878D82A}">
                    <a16:rowId xmlns:a16="http://schemas.microsoft.com/office/drawing/2014/main" val="3720040665"/>
                  </a:ext>
                </a:extLst>
              </a:tr>
              <a:tr h="370840">
                <a:tc>
                  <a:txBody>
                    <a:bodyPr/>
                    <a:lstStyle/>
                    <a:p>
                      <a:r>
                        <a:rPr lang="de-DE" sz="1050" b="1" dirty="0">
                          <a:solidFill>
                            <a:schemeClr val="bg1"/>
                          </a:solidFill>
                        </a:rPr>
                        <a:t>Einnahmen</a:t>
                      </a:r>
                      <a:endParaRPr lang="de-DE" sz="1050" dirty="0">
                        <a:solidFill>
                          <a:schemeClr val="bg1"/>
                        </a:solidFill>
                      </a:endParaRPr>
                    </a:p>
                  </a:txBody>
                  <a:tcPr anchor="ctr">
                    <a:solidFill>
                      <a:schemeClr val="bg1">
                        <a:lumMod val="50000"/>
                      </a:schemeClr>
                    </a:solidFill>
                  </a:tcPr>
                </a:tc>
                <a:tc>
                  <a:txBody>
                    <a:bodyPr/>
                    <a:lstStyle/>
                    <a:p>
                      <a:r>
                        <a:rPr lang="de-DE" sz="1050" dirty="0">
                          <a:solidFill>
                            <a:schemeClr val="bg1"/>
                          </a:solidFill>
                        </a:rPr>
                        <a:t>€5,000</a:t>
                      </a:r>
                    </a:p>
                  </a:txBody>
                  <a:tcPr anchor="ctr">
                    <a:solidFill>
                      <a:schemeClr val="bg1">
                        <a:lumMod val="50000"/>
                      </a:schemeClr>
                    </a:solidFill>
                  </a:tcPr>
                </a:tc>
                <a:tc>
                  <a:txBody>
                    <a:bodyPr/>
                    <a:lstStyle/>
                    <a:p>
                      <a:r>
                        <a:rPr lang="de-DE" sz="1050" dirty="0">
                          <a:solidFill>
                            <a:schemeClr val="bg1"/>
                          </a:solidFill>
                        </a:rPr>
                        <a:t>€5,500</a:t>
                      </a:r>
                    </a:p>
                  </a:txBody>
                  <a:tcPr anchor="ctr">
                    <a:solidFill>
                      <a:schemeClr val="bg1">
                        <a:lumMod val="50000"/>
                      </a:schemeClr>
                    </a:solidFill>
                  </a:tcPr>
                </a:tc>
                <a:tc>
                  <a:txBody>
                    <a:bodyPr/>
                    <a:lstStyle/>
                    <a:p>
                      <a:r>
                        <a:rPr lang="de-DE" sz="1050" dirty="0">
                          <a:solidFill>
                            <a:schemeClr val="bg1"/>
                          </a:solidFill>
                        </a:rPr>
                        <a:t>€5,200</a:t>
                      </a:r>
                    </a:p>
                  </a:txBody>
                  <a:tcPr anchor="ctr">
                    <a:solidFill>
                      <a:schemeClr val="bg1">
                        <a:lumMod val="50000"/>
                      </a:schemeClr>
                    </a:solidFill>
                  </a:tcPr>
                </a:tc>
                <a:tc>
                  <a:txBody>
                    <a:bodyPr/>
                    <a:lstStyle/>
                    <a:p>
                      <a:r>
                        <a:rPr lang="de-DE" sz="1050" dirty="0">
                          <a:solidFill>
                            <a:schemeClr val="bg1"/>
                          </a:solidFill>
                        </a:rPr>
                        <a:t>€5,800</a:t>
                      </a:r>
                    </a:p>
                  </a:txBody>
                  <a:tcPr anchor="ctr">
                    <a:solidFill>
                      <a:schemeClr val="bg1">
                        <a:lumMod val="50000"/>
                      </a:schemeClr>
                    </a:solidFill>
                  </a:tcPr>
                </a:tc>
                <a:tc>
                  <a:txBody>
                    <a:bodyPr/>
                    <a:lstStyle/>
                    <a:p>
                      <a:r>
                        <a:rPr lang="de-DE" sz="1050" dirty="0">
                          <a:solidFill>
                            <a:schemeClr val="bg1"/>
                          </a:solidFill>
                        </a:rPr>
                        <a:t>€6,000</a:t>
                      </a:r>
                    </a:p>
                  </a:txBody>
                  <a:tcPr anchor="ctr">
                    <a:solidFill>
                      <a:schemeClr val="bg1">
                        <a:lumMod val="50000"/>
                      </a:schemeClr>
                    </a:solidFill>
                  </a:tcPr>
                </a:tc>
                <a:tc>
                  <a:txBody>
                    <a:bodyPr/>
                    <a:lstStyle/>
                    <a:p>
                      <a:r>
                        <a:rPr lang="de-DE" sz="1050" dirty="0">
                          <a:solidFill>
                            <a:schemeClr val="bg1"/>
                          </a:solidFill>
                        </a:rPr>
                        <a:t>€5,300</a:t>
                      </a:r>
                    </a:p>
                  </a:txBody>
                  <a:tcPr anchor="ctr">
                    <a:solidFill>
                      <a:schemeClr val="bg1">
                        <a:lumMod val="50000"/>
                      </a:schemeClr>
                    </a:solidFill>
                  </a:tcPr>
                </a:tc>
                <a:tc>
                  <a:txBody>
                    <a:bodyPr/>
                    <a:lstStyle/>
                    <a:p>
                      <a:r>
                        <a:rPr lang="de-DE" sz="1050" dirty="0">
                          <a:solidFill>
                            <a:schemeClr val="bg1"/>
                          </a:solidFill>
                        </a:rPr>
                        <a:t>€6,200</a:t>
                      </a:r>
                    </a:p>
                  </a:txBody>
                  <a:tcPr anchor="ctr">
                    <a:solidFill>
                      <a:schemeClr val="bg1">
                        <a:lumMod val="50000"/>
                      </a:schemeClr>
                    </a:solidFill>
                  </a:tcPr>
                </a:tc>
                <a:tc>
                  <a:txBody>
                    <a:bodyPr/>
                    <a:lstStyle/>
                    <a:p>
                      <a:r>
                        <a:rPr lang="de-DE" sz="1050" dirty="0">
                          <a:solidFill>
                            <a:schemeClr val="bg1"/>
                          </a:solidFill>
                        </a:rPr>
                        <a:t>€5,400</a:t>
                      </a:r>
                    </a:p>
                  </a:txBody>
                  <a:tcPr anchor="ctr">
                    <a:solidFill>
                      <a:schemeClr val="bg1">
                        <a:lumMod val="50000"/>
                      </a:schemeClr>
                    </a:solidFill>
                  </a:tcPr>
                </a:tc>
                <a:tc>
                  <a:txBody>
                    <a:bodyPr/>
                    <a:lstStyle/>
                    <a:p>
                      <a:r>
                        <a:rPr lang="de-DE" sz="1050" dirty="0">
                          <a:solidFill>
                            <a:schemeClr val="bg1"/>
                          </a:solidFill>
                        </a:rPr>
                        <a:t>€5,700</a:t>
                      </a:r>
                    </a:p>
                  </a:txBody>
                  <a:tcPr anchor="ctr">
                    <a:solidFill>
                      <a:schemeClr val="bg1">
                        <a:lumMod val="50000"/>
                      </a:schemeClr>
                    </a:solidFill>
                  </a:tcPr>
                </a:tc>
                <a:tc>
                  <a:txBody>
                    <a:bodyPr/>
                    <a:lstStyle/>
                    <a:p>
                      <a:r>
                        <a:rPr lang="de-DE" sz="1050" dirty="0">
                          <a:solidFill>
                            <a:schemeClr val="bg1"/>
                          </a:solidFill>
                        </a:rPr>
                        <a:t>€5,600</a:t>
                      </a:r>
                    </a:p>
                  </a:txBody>
                  <a:tcPr anchor="ctr">
                    <a:solidFill>
                      <a:schemeClr val="bg1">
                        <a:lumMod val="50000"/>
                      </a:schemeClr>
                    </a:solidFill>
                  </a:tcPr>
                </a:tc>
                <a:tc>
                  <a:txBody>
                    <a:bodyPr/>
                    <a:lstStyle/>
                    <a:p>
                      <a:r>
                        <a:rPr lang="de-DE" sz="1050" dirty="0">
                          <a:solidFill>
                            <a:schemeClr val="bg1"/>
                          </a:solidFill>
                        </a:rPr>
                        <a:t>€6,100</a:t>
                      </a:r>
                    </a:p>
                  </a:txBody>
                  <a:tcPr anchor="ctr">
                    <a:solidFill>
                      <a:schemeClr val="bg1">
                        <a:lumMod val="50000"/>
                      </a:schemeClr>
                    </a:solidFill>
                  </a:tcPr>
                </a:tc>
                <a:tc>
                  <a:txBody>
                    <a:bodyPr/>
                    <a:lstStyle/>
                    <a:p>
                      <a:r>
                        <a:rPr lang="de-DE" sz="1050" dirty="0">
                          <a:solidFill>
                            <a:schemeClr val="bg1"/>
                          </a:solidFill>
                        </a:rPr>
                        <a:t>€5,800</a:t>
                      </a:r>
                    </a:p>
                  </a:txBody>
                  <a:tcPr anchor="ctr">
                    <a:solidFill>
                      <a:schemeClr val="bg1">
                        <a:lumMod val="50000"/>
                      </a:schemeClr>
                    </a:solidFill>
                  </a:tcPr>
                </a:tc>
                <a:extLst>
                  <a:ext uri="{0D108BD9-81ED-4DB2-BD59-A6C34878D82A}">
                    <a16:rowId xmlns:a16="http://schemas.microsoft.com/office/drawing/2014/main" val="2034917165"/>
                  </a:ext>
                </a:extLst>
              </a:tr>
              <a:tr h="370840">
                <a:tc>
                  <a:txBody>
                    <a:bodyPr/>
                    <a:lstStyle/>
                    <a:p>
                      <a:r>
                        <a:rPr lang="de-DE" sz="1050" b="1" dirty="0"/>
                        <a:t>Miete</a:t>
                      </a:r>
                      <a:endParaRPr lang="de-DE" sz="1050" dirty="0"/>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extLst>
                  <a:ext uri="{0D108BD9-81ED-4DB2-BD59-A6C34878D82A}">
                    <a16:rowId xmlns:a16="http://schemas.microsoft.com/office/drawing/2014/main" val="2416991952"/>
                  </a:ext>
                </a:extLst>
              </a:tr>
              <a:tr h="370840">
                <a:tc>
                  <a:txBody>
                    <a:bodyPr/>
                    <a:lstStyle/>
                    <a:p>
                      <a:r>
                        <a:rPr lang="de-DE" sz="1050" b="1" dirty="0"/>
                        <a:t>Material</a:t>
                      </a:r>
                      <a:endParaRPr lang="de-DE" sz="1050" dirty="0"/>
                    </a:p>
                  </a:txBody>
                  <a:tcPr anchor="ctr"/>
                </a:tc>
                <a:tc>
                  <a:txBody>
                    <a:bodyPr/>
                    <a:lstStyle/>
                    <a:p>
                      <a:r>
                        <a:rPr lang="de-DE" sz="1050" dirty="0"/>
                        <a:t>€500</a:t>
                      </a:r>
                    </a:p>
                  </a:txBody>
                  <a:tcPr anchor="ctr"/>
                </a:tc>
                <a:tc>
                  <a:txBody>
                    <a:bodyPr/>
                    <a:lstStyle/>
                    <a:p>
                      <a:r>
                        <a:rPr lang="de-DE" sz="1050" dirty="0"/>
                        <a:t>€500</a:t>
                      </a:r>
                    </a:p>
                  </a:txBody>
                  <a:tcPr anchor="ctr"/>
                </a:tc>
                <a:tc>
                  <a:txBody>
                    <a:bodyPr/>
                    <a:lstStyle/>
                    <a:p>
                      <a:r>
                        <a:rPr lang="de-DE" sz="1050" dirty="0"/>
                        <a:t>€550</a:t>
                      </a:r>
                    </a:p>
                  </a:txBody>
                  <a:tcPr anchor="ctr"/>
                </a:tc>
                <a:tc>
                  <a:txBody>
                    <a:bodyPr/>
                    <a:lstStyle/>
                    <a:p>
                      <a:r>
                        <a:rPr lang="de-DE" sz="1050" dirty="0"/>
                        <a:t>€600</a:t>
                      </a:r>
                    </a:p>
                  </a:txBody>
                  <a:tcPr anchor="ctr"/>
                </a:tc>
                <a:tc>
                  <a:txBody>
                    <a:bodyPr/>
                    <a:lstStyle/>
                    <a:p>
                      <a:r>
                        <a:rPr lang="de-DE" sz="1050" dirty="0"/>
                        <a:t>€600</a:t>
                      </a:r>
                    </a:p>
                  </a:txBody>
                  <a:tcPr anchor="ctr"/>
                </a:tc>
                <a:tc>
                  <a:txBody>
                    <a:bodyPr/>
                    <a:lstStyle/>
                    <a:p>
                      <a:r>
                        <a:rPr lang="de-DE" sz="1050" dirty="0"/>
                        <a:t>€550</a:t>
                      </a:r>
                    </a:p>
                  </a:txBody>
                  <a:tcPr anchor="ctr"/>
                </a:tc>
                <a:tc>
                  <a:txBody>
                    <a:bodyPr/>
                    <a:lstStyle/>
                    <a:p>
                      <a:r>
                        <a:rPr lang="de-DE" sz="1050" dirty="0"/>
                        <a:t>€600</a:t>
                      </a:r>
                    </a:p>
                  </a:txBody>
                  <a:tcPr anchor="ctr"/>
                </a:tc>
                <a:tc>
                  <a:txBody>
                    <a:bodyPr/>
                    <a:lstStyle/>
                    <a:p>
                      <a:r>
                        <a:rPr lang="de-DE" sz="1050" dirty="0"/>
                        <a:t>€500</a:t>
                      </a:r>
                    </a:p>
                  </a:txBody>
                  <a:tcPr anchor="ctr"/>
                </a:tc>
                <a:tc>
                  <a:txBody>
                    <a:bodyPr/>
                    <a:lstStyle/>
                    <a:p>
                      <a:r>
                        <a:rPr lang="de-DE" sz="1050" dirty="0"/>
                        <a:t>€550</a:t>
                      </a:r>
                    </a:p>
                  </a:txBody>
                  <a:tcPr anchor="ctr"/>
                </a:tc>
                <a:tc>
                  <a:txBody>
                    <a:bodyPr/>
                    <a:lstStyle/>
                    <a:p>
                      <a:r>
                        <a:rPr lang="de-DE" sz="1050" dirty="0"/>
                        <a:t>€500</a:t>
                      </a:r>
                    </a:p>
                  </a:txBody>
                  <a:tcPr anchor="ctr"/>
                </a:tc>
                <a:tc>
                  <a:txBody>
                    <a:bodyPr/>
                    <a:lstStyle/>
                    <a:p>
                      <a:r>
                        <a:rPr lang="de-DE" sz="1050" dirty="0"/>
                        <a:t>€600</a:t>
                      </a:r>
                    </a:p>
                  </a:txBody>
                  <a:tcPr anchor="ctr"/>
                </a:tc>
                <a:tc>
                  <a:txBody>
                    <a:bodyPr/>
                    <a:lstStyle/>
                    <a:p>
                      <a:r>
                        <a:rPr lang="de-DE" sz="1050" dirty="0"/>
                        <a:t>€600</a:t>
                      </a:r>
                    </a:p>
                  </a:txBody>
                  <a:tcPr anchor="ctr"/>
                </a:tc>
                <a:extLst>
                  <a:ext uri="{0D108BD9-81ED-4DB2-BD59-A6C34878D82A}">
                    <a16:rowId xmlns:a16="http://schemas.microsoft.com/office/drawing/2014/main" val="92493582"/>
                  </a:ext>
                </a:extLst>
              </a:tr>
              <a:tr h="370840">
                <a:tc>
                  <a:txBody>
                    <a:bodyPr/>
                    <a:lstStyle/>
                    <a:p>
                      <a:r>
                        <a:rPr lang="de-DE" sz="1050" b="1" dirty="0"/>
                        <a:t>Gehälter</a:t>
                      </a:r>
                      <a:endParaRPr lang="de-DE" sz="1050" dirty="0"/>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extLst>
                  <a:ext uri="{0D108BD9-81ED-4DB2-BD59-A6C34878D82A}">
                    <a16:rowId xmlns:a16="http://schemas.microsoft.com/office/drawing/2014/main" val="2387103585"/>
                  </a:ext>
                </a:extLst>
              </a:tr>
              <a:tr h="370840">
                <a:tc>
                  <a:txBody>
                    <a:bodyPr/>
                    <a:lstStyle/>
                    <a:p>
                      <a:r>
                        <a:rPr lang="de-DE" sz="1050" b="1" dirty="0"/>
                        <a:t>Marketing</a:t>
                      </a:r>
                      <a:endParaRPr lang="de-DE" sz="1050" dirty="0"/>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tc>
                  <a:txBody>
                    <a:bodyPr/>
                    <a:lstStyle/>
                    <a:p>
                      <a:r>
                        <a:rPr lang="de-DE" sz="1050" dirty="0"/>
                        <a:t>€400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extLst>
                  <a:ext uri="{0D108BD9-81ED-4DB2-BD59-A6C34878D82A}">
                    <a16:rowId xmlns:a16="http://schemas.microsoft.com/office/drawing/2014/main" val="3083623643"/>
                  </a:ext>
                </a:extLst>
              </a:tr>
              <a:tr h="370840">
                <a:tc>
                  <a:txBody>
                    <a:bodyPr/>
                    <a:lstStyle/>
                    <a:p>
                      <a:r>
                        <a:rPr lang="de-DE" sz="1050" b="1" dirty="0"/>
                        <a:t>Sonstiges</a:t>
                      </a:r>
                      <a:endParaRPr lang="de-DE" sz="1050" dirty="0"/>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extLst>
                  <a:ext uri="{0D108BD9-81ED-4DB2-BD59-A6C34878D82A}">
                    <a16:rowId xmlns:a16="http://schemas.microsoft.com/office/drawing/2014/main" val="1457271438"/>
                  </a:ext>
                </a:extLst>
              </a:tr>
              <a:tr h="370840">
                <a:tc>
                  <a:txBody>
                    <a:bodyPr/>
                    <a:lstStyle/>
                    <a:p>
                      <a:r>
                        <a:rPr lang="de-DE" sz="1050" b="1" dirty="0">
                          <a:solidFill>
                            <a:schemeClr val="bg1"/>
                          </a:solidFill>
                        </a:rPr>
                        <a:t>Gesamt-ausgaben</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€4,150</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€4,150</a:t>
                      </a:r>
                    </a:p>
                  </a:txBody>
                  <a:tcPr anchor="ctr">
                    <a:solidFill>
                      <a:schemeClr val="bg1">
                        <a:lumMod val="50000"/>
                      </a:schemeClr>
                    </a:solidFill>
                  </a:tcPr>
                </a:tc>
                <a:extLst>
                  <a:ext uri="{0D108BD9-81ED-4DB2-BD59-A6C34878D82A}">
                    <a16:rowId xmlns:a16="http://schemas.microsoft.com/office/drawing/2014/main" val="548214906"/>
                  </a:ext>
                </a:extLst>
              </a:tr>
              <a:tr h="370840">
                <a:tc>
                  <a:txBody>
                    <a:bodyPr/>
                    <a:lstStyle/>
                    <a:p>
                      <a:r>
                        <a:rPr lang="de-DE" sz="1050" b="1" dirty="0">
                          <a:solidFill>
                            <a:schemeClr val="bg1"/>
                          </a:solidFill>
                        </a:rPr>
                        <a:t>Ergebnis</a:t>
                      </a:r>
                    </a:p>
                  </a:txBody>
                  <a:tcPr anchor="ctr">
                    <a:solidFill>
                      <a:schemeClr val="tx1">
                        <a:lumMod val="75000"/>
                      </a:schemeClr>
                    </a:solidFill>
                  </a:tcPr>
                </a:tc>
                <a:tc>
                  <a:txBody>
                    <a:bodyPr/>
                    <a:lstStyle/>
                    <a:p>
                      <a:r>
                        <a:rPr lang="de-DE" sz="1050" b="1" dirty="0">
                          <a:solidFill>
                            <a:schemeClr val="bg1"/>
                          </a:solidFill>
                        </a:rPr>
                        <a:t>€1,000</a:t>
                      </a:r>
                    </a:p>
                  </a:txBody>
                  <a:tcPr anchor="ctr">
                    <a:solidFill>
                      <a:schemeClr val="tx1">
                        <a:lumMod val="75000"/>
                      </a:schemeClr>
                    </a:solidFill>
                  </a:tcPr>
                </a:tc>
                <a:tc>
                  <a:txBody>
                    <a:bodyPr/>
                    <a:lstStyle/>
                    <a:p>
                      <a:r>
                        <a:rPr lang="de-DE" sz="1050" b="1" dirty="0">
                          <a:solidFill>
                            <a:schemeClr val="bg1"/>
                          </a:solidFill>
                        </a:rPr>
                        <a:t>€1,400</a:t>
                      </a:r>
                    </a:p>
                  </a:txBody>
                  <a:tcPr anchor="ctr">
                    <a:solidFill>
                      <a:schemeClr val="tx1">
                        <a:lumMod val="75000"/>
                      </a:schemeClr>
                    </a:solidFill>
                  </a:tcPr>
                </a:tc>
                <a:tc>
                  <a:txBody>
                    <a:bodyPr/>
                    <a:lstStyle/>
                    <a:p>
                      <a:r>
                        <a:rPr lang="de-DE" sz="1050" b="1" dirty="0">
                          <a:solidFill>
                            <a:schemeClr val="bg1"/>
                          </a:solidFill>
                        </a:rPr>
                        <a:t>€1,100</a:t>
                      </a:r>
                    </a:p>
                  </a:txBody>
                  <a:tcPr anchor="ctr">
                    <a:solidFill>
                      <a:schemeClr val="tx1">
                        <a:lumMod val="75000"/>
                      </a:schemeClr>
                    </a:solidFill>
                  </a:tcPr>
                </a:tc>
                <a:tc>
                  <a:txBody>
                    <a:bodyPr/>
                    <a:lstStyle/>
                    <a:p>
                      <a:r>
                        <a:rPr lang="de-DE" sz="1050" b="1" dirty="0">
                          <a:solidFill>
                            <a:schemeClr val="bg1"/>
                          </a:solidFill>
                        </a:rPr>
                        <a:t>€1,700</a:t>
                      </a:r>
                    </a:p>
                  </a:txBody>
                  <a:tcPr anchor="ctr">
                    <a:solidFill>
                      <a:schemeClr val="tx1">
                        <a:lumMod val="75000"/>
                      </a:schemeClr>
                    </a:solidFill>
                  </a:tcPr>
                </a:tc>
                <a:tc>
                  <a:txBody>
                    <a:bodyPr/>
                    <a:lstStyle/>
                    <a:p>
                      <a:r>
                        <a:rPr lang="de-DE" sz="1050" b="1" dirty="0">
                          <a:solidFill>
                            <a:schemeClr val="bg1"/>
                          </a:solidFill>
                        </a:rPr>
                        <a:t>€1,800</a:t>
                      </a:r>
                    </a:p>
                  </a:txBody>
                  <a:tcPr anchor="ctr">
                    <a:solidFill>
                      <a:schemeClr val="tx1">
                        <a:lumMod val="75000"/>
                      </a:schemeClr>
                    </a:solidFill>
                  </a:tcPr>
                </a:tc>
                <a:tc>
                  <a:txBody>
                    <a:bodyPr/>
                    <a:lstStyle/>
                    <a:p>
                      <a:r>
                        <a:rPr lang="de-DE" sz="1050" b="1" dirty="0">
                          <a:solidFill>
                            <a:schemeClr val="bg1"/>
                          </a:solidFill>
                        </a:rPr>
                        <a:t>€1,200</a:t>
                      </a:r>
                    </a:p>
                  </a:txBody>
                  <a:tcPr anchor="ctr">
                    <a:solidFill>
                      <a:schemeClr val="tx1">
                        <a:lumMod val="75000"/>
                      </a:schemeClr>
                    </a:solidFill>
                  </a:tcPr>
                </a:tc>
                <a:tc>
                  <a:txBody>
                    <a:bodyPr/>
                    <a:lstStyle/>
                    <a:p>
                      <a:r>
                        <a:rPr lang="de-DE" sz="1050" b="1" dirty="0">
                          <a:solidFill>
                            <a:schemeClr val="bg1"/>
                          </a:solidFill>
                        </a:rPr>
                        <a:t>€2,000</a:t>
                      </a:r>
                    </a:p>
                  </a:txBody>
                  <a:tcPr anchor="ctr">
                    <a:solidFill>
                      <a:schemeClr val="tx1">
                        <a:lumMod val="75000"/>
                      </a:schemeClr>
                    </a:solidFill>
                  </a:tcPr>
                </a:tc>
                <a:tc>
                  <a:txBody>
                    <a:bodyPr/>
                    <a:lstStyle/>
                    <a:p>
                      <a:r>
                        <a:rPr lang="de-DE" sz="1050" b="1" dirty="0">
                          <a:solidFill>
                            <a:schemeClr val="bg1"/>
                          </a:solidFill>
                        </a:rPr>
                        <a:t>€1,400</a:t>
                      </a:r>
                    </a:p>
                  </a:txBody>
                  <a:tcPr anchor="ctr">
                    <a:solidFill>
                      <a:schemeClr val="tx1">
                        <a:lumMod val="75000"/>
                      </a:schemeClr>
                    </a:solidFill>
                  </a:tcPr>
                </a:tc>
                <a:tc>
                  <a:txBody>
                    <a:bodyPr/>
                    <a:lstStyle/>
                    <a:p>
                      <a:r>
                        <a:rPr lang="de-DE" sz="1050" b="1" dirty="0">
                          <a:solidFill>
                            <a:schemeClr val="bg1"/>
                          </a:solidFill>
                        </a:rPr>
                        <a:t>€1,550</a:t>
                      </a:r>
                    </a:p>
                  </a:txBody>
                  <a:tcPr anchor="ctr">
                    <a:solidFill>
                      <a:schemeClr val="tx1">
                        <a:lumMod val="75000"/>
                      </a:schemeClr>
                    </a:solidFill>
                  </a:tcPr>
                </a:tc>
                <a:tc>
                  <a:txBody>
                    <a:bodyPr/>
                    <a:lstStyle/>
                    <a:p>
                      <a:r>
                        <a:rPr lang="de-DE" sz="1050" b="1" dirty="0">
                          <a:solidFill>
                            <a:schemeClr val="bg1"/>
                          </a:solidFill>
                        </a:rPr>
                        <a:t>€1,600</a:t>
                      </a:r>
                    </a:p>
                  </a:txBody>
                  <a:tcPr anchor="ctr">
                    <a:solidFill>
                      <a:schemeClr val="tx1">
                        <a:lumMod val="75000"/>
                      </a:schemeClr>
                    </a:solidFill>
                  </a:tcPr>
                </a:tc>
                <a:tc>
                  <a:txBody>
                    <a:bodyPr/>
                    <a:lstStyle/>
                    <a:p>
                      <a:r>
                        <a:rPr lang="de-DE" sz="1050" b="1" dirty="0">
                          <a:solidFill>
                            <a:schemeClr val="bg1"/>
                          </a:solidFill>
                        </a:rPr>
                        <a:t>€1,900</a:t>
                      </a:r>
                    </a:p>
                  </a:txBody>
                  <a:tcPr anchor="ctr">
                    <a:solidFill>
                      <a:schemeClr val="tx1">
                        <a:lumMod val="75000"/>
                      </a:schemeClr>
                    </a:solidFill>
                  </a:tcPr>
                </a:tc>
                <a:tc>
                  <a:txBody>
                    <a:bodyPr/>
                    <a:lstStyle/>
                    <a:p>
                      <a:r>
                        <a:rPr lang="de-DE" sz="1050" b="1" dirty="0">
                          <a:solidFill>
                            <a:schemeClr val="bg1"/>
                          </a:solidFill>
                        </a:rPr>
                        <a:t>€1,650</a:t>
                      </a:r>
                    </a:p>
                  </a:txBody>
                  <a:tcPr anchor="ctr">
                    <a:solidFill>
                      <a:schemeClr val="tx1">
                        <a:lumMod val="75000"/>
                      </a:schemeClr>
                    </a:solidFill>
                  </a:tcPr>
                </a:tc>
                <a:extLst>
                  <a:ext uri="{0D108BD9-81ED-4DB2-BD59-A6C34878D82A}">
                    <a16:rowId xmlns:a16="http://schemas.microsoft.com/office/drawing/2014/main" val="2097346489"/>
                  </a:ext>
                </a:extLst>
              </a:tr>
            </a:tbl>
          </a:graphicData>
        </a:graphic>
      </p:graphicFrame>
    </p:spTree>
    <p:extLst>
      <p:ext uri="{BB962C8B-B14F-4D97-AF65-F5344CB8AC3E}">
        <p14:creationId xmlns:p14="http://schemas.microsoft.com/office/powerpoint/2010/main" val="66211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51185" y="1504041"/>
            <a:ext cx="6086167" cy="3849918"/>
          </a:xfrm>
        </p:spPr>
        <p:txBody>
          <a:bodyPr/>
          <a:lstStyle/>
          <a:p>
            <a:pPr marL="457200" indent="-457200">
              <a:buFont typeface="+mj-lt"/>
              <a:buAutoNum type="arabicPeriod"/>
            </a:pPr>
            <a:r>
              <a:rPr lang="de-DE" sz="2000" dirty="0"/>
              <a:t>Ein Budget ist nicht in Stein gemeißelt; es sollte regelmäßig überprüft werden, um die tatsächliche Leistung widerzuspiegeln.</a:t>
            </a:r>
          </a:p>
          <a:p>
            <a:pPr marL="457200" indent="-457200">
              <a:buFont typeface="+mj-lt"/>
              <a:buAutoNum type="arabicPeriod"/>
            </a:pPr>
            <a:r>
              <a:rPr lang="de-DE" sz="2000" dirty="0"/>
              <a:t>Abweichungsanalyse: Vergleichen Sie die tatsächlichen Ergebnisse mit Ihrem Budget, um zu sehen, wo Ihre Ausgaben und Einnahmen von Ihren Prognosen abweichen. Passen Sie Ihr Budget auf der Grundlage dieser Erkenntnisse an, um Ihre finanziellen Ziele zu erreichen.</a:t>
            </a:r>
          </a:p>
          <a:p>
            <a:pPr marL="457200" indent="-457200">
              <a:buFont typeface="+mj-lt"/>
              <a:buAutoNum type="arabicPeriod"/>
            </a:pPr>
            <a:r>
              <a:rPr lang="de-DE" sz="2000" dirty="0"/>
              <a:t>Häufige Gründe für eine Anpassung sind unerwartete Ausgaben, Marktveränderungen oder neue Möglichkeiten.</a:t>
            </a:r>
            <a:endParaRPr lang="de-DE" sz="18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Überprüfung und Anpassung Ihres Budgets</a:t>
            </a:r>
          </a:p>
        </p:txBody>
      </p:sp>
      <p:pic>
        <p:nvPicPr>
          <p:cNvPr id="6" name="Grafik 5">
            <a:extLst>
              <a:ext uri="{FF2B5EF4-FFF2-40B4-BE49-F238E27FC236}">
                <a16:creationId xmlns:a16="http://schemas.microsoft.com/office/drawing/2014/main" id="{CE1AF978-8439-79E1-908F-5934F8557C06}"/>
              </a:ext>
            </a:extLst>
          </p:cNvPr>
          <p:cNvPicPr>
            <a:picLocks noChangeAspect="1"/>
          </p:cNvPicPr>
          <p:nvPr/>
        </p:nvPicPr>
        <p:blipFill>
          <a:blip r:embed="rId2"/>
          <a:stretch>
            <a:fillRect/>
          </a:stretch>
        </p:blipFill>
        <p:spPr>
          <a:xfrm>
            <a:off x="7273726" y="1927717"/>
            <a:ext cx="3546764" cy="3546764"/>
          </a:xfrm>
          <a:prstGeom prst="rect">
            <a:avLst/>
          </a:prstGeom>
        </p:spPr>
      </p:pic>
    </p:spTree>
    <p:extLst>
      <p:ext uri="{BB962C8B-B14F-4D97-AF65-F5344CB8AC3E}">
        <p14:creationId xmlns:p14="http://schemas.microsoft.com/office/powerpoint/2010/main" val="2077461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1030418" y="1708688"/>
            <a:ext cx="5181600" cy="3440624"/>
          </a:xfrm>
        </p:spPr>
        <p:txBody>
          <a:bodyPr/>
          <a:lstStyle/>
          <a:p>
            <a:pPr marL="457200" indent="-457200">
              <a:buFont typeface="+mj-lt"/>
              <a:buAutoNum type="arabicPeriod"/>
            </a:pPr>
            <a:r>
              <a:rPr lang="de-DE" sz="2000" dirty="0"/>
              <a:t>Szenarien wie plötzliche Marktveränderungen, ungeplante Ausgaben oder neue Wachstumschancen können sich auf Ihr Budget auswirken.</a:t>
            </a:r>
          </a:p>
          <a:p>
            <a:pPr marL="457200" indent="-457200">
              <a:buFont typeface="+mj-lt"/>
              <a:buAutoNum type="arabicPeriod"/>
            </a:pPr>
            <a:r>
              <a:rPr lang="de-DE" sz="2000" dirty="0"/>
              <a:t>Verwenden Sie eine </a:t>
            </a:r>
            <a:r>
              <a:rPr lang="de-DE" sz="2000" dirty="0" err="1"/>
              <a:t>szenariobasierte</a:t>
            </a:r>
            <a:r>
              <a:rPr lang="de-DE" sz="2000" dirty="0"/>
              <a:t> Budgetierung, um verschiedene Versionen Ihres Budgets auf der Grundlage von Best-Case-, </a:t>
            </a:r>
            <a:r>
              <a:rPr lang="de-DE" sz="2000" dirty="0" err="1"/>
              <a:t>Worst</a:t>
            </a:r>
            <a:r>
              <a:rPr lang="de-DE" sz="2000" dirty="0"/>
              <a:t>-Case- und erwarteten Ergebnissen zu erstellen.</a:t>
            </a:r>
          </a:p>
          <a:p>
            <a:pPr marL="457200" indent="-457200">
              <a:buFont typeface="+mj-lt"/>
              <a:buAutoNum type="arabicPeriod"/>
            </a:pPr>
            <a:r>
              <a:rPr lang="de-DE" sz="2000" dirty="0"/>
              <a:t>Diese Flexibilität hilft Ihnen, sich auf Veränderungen vorzubereiten und sich schnell anzupassen, um finanzielle Risiken zu minimieren.</a:t>
            </a:r>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err="1"/>
              <a:t>Szenariobasierte</a:t>
            </a:r>
            <a:r>
              <a:rPr lang="de-DE" dirty="0"/>
              <a:t> Budgetierung</a:t>
            </a:r>
          </a:p>
        </p:txBody>
      </p:sp>
      <p:graphicFrame>
        <p:nvGraphicFramePr>
          <p:cNvPr id="5" name="Diagramm 4">
            <a:extLst>
              <a:ext uri="{FF2B5EF4-FFF2-40B4-BE49-F238E27FC236}">
                <a16:creationId xmlns:a16="http://schemas.microsoft.com/office/drawing/2014/main" id="{B60B8749-FCF2-56B1-BD98-DCE8216D11A2}"/>
              </a:ext>
            </a:extLst>
          </p:cNvPr>
          <p:cNvGraphicFramePr/>
          <p:nvPr>
            <p:extLst>
              <p:ext uri="{D42A27DB-BD31-4B8C-83A1-F6EECF244321}">
                <p14:modId xmlns:p14="http://schemas.microsoft.com/office/powerpoint/2010/main" val="297126937"/>
              </p:ext>
            </p:extLst>
          </p:nvPr>
        </p:nvGraphicFramePr>
        <p:xfrm>
          <a:off x="5964883" y="1580179"/>
          <a:ext cx="6308436" cy="4198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114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err="1">
                <a:solidFill>
                  <a:schemeClr val="bg1"/>
                </a:solidFill>
              </a:rPr>
              <a:t>Lernziele</a:t>
            </a:r>
            <a:endParaRPr lang="en-IE" dirty="0">
              <a:solidFill>
                <a:schemeClr val="bg1"/>
              </a:solidFill>
            </a:endParaRPr>
          </a:p>
          <a:p>
            <a:endParaRPr lang="en-GB" sz="600" b="1" dirty="0"/>
          </a:p>
          <a:p>
            <a:r>
              <a:rPr lang="en-GB" sz="2400" b="1" dirty="0" err="1">
                <a:solidFill>
                  <a:srgbClr val="47B5C8"/>
                </a:solidFill>
              </a:rPr>
              <a:t>Fähigkeiten</a:t>
            </a:r>
            <a:r>
              <a:rPr lang="en-GB" sz="2400" b="1" dirty="0">
                <a:solidFill>
                  <a:srgbClr val="47B5C8"/>
                </a:solidFill>
              </a:rPr>
              <a:t> :</a:t>
            </a:r>
          </a:p>
          <a:p>
            <a:r>
              <a:rPr lang="en-GB" sz="2400" b="1" dirty="0" err="1">
                <a:solidFill>
                  <a:srgbClr val="F2A72C"/>
                </a:solidFill>
              </a:rPr>
              <a:t>Budgetierung</a:t>
            </a:r>
            <a:r>
              <a:rPr lang="en-GB" sz="2400" b="1" dirty="0">
                <a:solidFill>
                  <a:srgbClr val="F2A72C"/>
                </a:solidFill>
              </a:rPr>
              <a:t>:</a:t>
            </a:r>
            <a:r>
              <a:rPr lang="en-GB" sz="2400" dirty="0"/>
              <a:t> </a:t>
            </a:r>
            <a:r>
              <a:rPr lang="de-DE" sz="2400" dirty="0"/>
              <a:t>Erstellung eines Basisbudgets, das die geschäftlichen Einnahmen und Ausgaben widerspiegelt.</a:t>
            </a:r>
            <a:endParaRPr lang="en-GB" sz="2400" dirty="0"/>
          </a:p>
          <a:p>
            <a:r>
              <a:rPr lang="en-GB" sz="2400" b="1" dirty="0" err="1">
                <a:solidFill>
                  <a:srgbClr val="F2A72C"/>
                </a:solidFill>
              </a:rPr>
              <a:t>Finanzberichte</a:t>
            </a:r>
            <a:r>
              <a:rPr lang="en-GB" sz="2400" b="1" dirty="0">
                <a:solidFill>
                  <a:srgbClr val="F2A72C"/>
                </a:solidFill>
              </a:rPr>
              <a:t>: </a:t>
            </a:r>
            <a:r>
              <a:rPr lang="de-DE" sz="2400" dirty="0"/>
              <a:t>Lesen und Verstehen von Finanzberichten wie Gewinn- und Verlustrechnungen und Bilanzen.</a:t>
            </a:r>
            <a:endParaRPr lang="en-GB" sz="2400" dirty="0"/>
          </a:p>
          <a:p>
            <a:r>
              <a:rPr lang="en-GB" sz="2400" b="1" dirty="0" err="1">
                <a:solidFill>
                  <a:srgbClr val="F2A72C"/>
                </a:solidFill>
              </a:rPr>
              <a:t>Finanzinformationen</a:t>
            </a:r>
            <a:r>
              <a:rPr lang="en-GB" sz="2400" b="1" dirty="0">
                <a:solidFill>
                  <a:srgbClr val="F2A72C"/>
                </a:solidFill>
              </a:rPr>
              <a:t> </a:t>
            </a:r>
            <a:r>
              <a:rPr lang="en-GB" sz="2400" b="1" dirty="0" err="1">
                <a:solidFill>
                  <a:srgbClr val="F2A72C"/>
                </a:solidFill>
              </a:rPr>
              <a:t>kommunizieren</a:t>
            </a:r>
            <a:r>
              <a:rPr lang="en-GB" sz="2400" b="1" dirty="0">
                <a:solidFill>
                  <a:srgbClr val="F2A72C"/>
                </a:solidFill>
              </a:rPr>
              <a:t>: </a:t>
            </a:r>
            <a:r>
              <a:rPr lang="de-DE" sz="2400" dirty="0"/>
              <a:t>Investoren die finanzielle Situation auf klare und einfache Weise erklären.</a:t>
            </a:r>
            <a:endParaRPr lang="en-GB" sz="2400" dirty="0"/>
          </a:p>
          <a:p>
            <a:endParaRPr lang="en-US" sz="24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8840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de-DE" dirty="0">
                <a:solidFill>
                  <a:schemeClr val="bg1"/>
                </a:solidFill>
              </a:rPr>
              <a:t>Risikomanagement in der Budgetierung</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35731" y="1674593"/>
            <a:ext cx="2663173" cy="3477875"/>
          </a:xfrm>
          <a:prstGeom prst="rect">
            <a:avLst/>
          </a:prstGeom>
          <a:noFill/>
        </p:spPr>
        <p:txBody>
          <a:bodyPr wrap="square">
            <a:spAutoFit/>
          </a:bodyPr>
          <a:lstStyle/>
          <a:p>
            <a:r>
              <a:rPr lang="de-DE" sz="2000" dirty="0">
                <a:solidFill>
                  <a:srgbClr val="595959"/>
                </a:solidFill>
              </a:rPr>
              <a:t>Die Einbeziehung des Risikomanagements in Ihren Budgetierungsprozess hilft bei der Vorbereitung auf Unwägbarkeiten – Konjunkturabschwünge, Unterbrechungen der Lieferkette oder unerwartete Ausgaben.</a:t>
            </a:r>
            <a:endParaRPr lang="en-US" sz="2000" dirty="0">
              <a:solidFill>
                <a:srgbClr val="595959"/>
              </a:solidFill>
            </a:endParaRPr>
          </a:p>
        </p:txBody>
      </p:sp>
      <p:graphicFrame>
        <p:nvGraphicFramePr>
          <p:cNvPr id="5" name="Diagramm 4">
            <a:extLst>
              <a:ext uri="{FF2B5EF4-FFF2-40B4-BE49-F238E27FC236}">
                <a16:creationId xmlns:a16="http://schemas.microsoft.com/office/drawing/2014/main" id="{5B4570BF-3990-F4E0-1CFC-5D49F27B9A86}"/>
              </a:ext>
            </a:extLst>
          </p:cNvPr>
          <p:cNvGraphicFramePr/>
          <p:nvPr>
            <p:extLst>
              <p:ext uri="{D42A27DB-BD31-4B8C-83A1-F6EECF244321}">
                <p14:modId xmlns:p14="http://schemas.microsoft.com/office/powerpoint/2010/main" val="839194360"/>
              </p:ext>
            </p:extLst>
          </p:nvPr>
        </p:nvGraphicFramePr>
        <p:xfrm>
          <a:off x="3398904" y="1769804"/>
          <a:ext cx="8583561" cy="404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82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8840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de-DE" dirty="0">
                <a:solidFill>
                  <a:schemeClr val="bg1"/>
                </a:solidFill>
              </a:rPr>
              <a:t>Budgetierung für Wachstum und Expansion</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581472" y="1565257"/>
            <a:ext cx="10334884" cy="830997"/>
          </a:xfrm>
          <a:prstGeom prst="rect">
            <a:avLst/>
          </a:prstGeom>
          <a:noFill/>
        </p:spPr>
        <p:txBody>
          <a:bodyPr wrap="square">
            <a:spAutoFit/>
          </a:bodyPr>
          <a:lstStyle/>
          <a:p>
            <a:r>
              <a:rPr lang="de-DE" sz="2400" dirty="0">
                <a:solidFill>
                  <a:srgbClr val="595959"/>
                </a:solidFill>
              </a:rPr>
              <a:t>Wenn Ihr Unternehmen wächst, muss Ihr Budget die gestiegenen Ausgaben für Einstellungen, Marketing und die Entwicklung neuer Produkte widerspiegeln.</a:t>
            </a:r>
            <a:endParaRPr lang="en-US" sz="2400" dirty="0">
              <a:solidFill>
                <a:srgbClr val="595959"/>
              </a:solidFill>
            </a:endParaRPr>
          </a:p>
        </p:txBody>
      </p:sp>
      <p:graphicFrame>
        <p:nvGraphicFramePr>
          <p:cNvPr id="3" name="Diagramm 2">
            <a:extLst>
              <a:ext uri="{FF2B5EF4-FFF2-40B4-BE49-F238E27FC236}">
                <a16:creationId xmlns:a16="http://schemas.microsoft.com/office/drawing/2014/main" id="{CCB7187F-51EC-6360-305E-B3B605801502}"/>
              </a:ext>
            </a:extLst>
          </p:cNvPr>
          <p:cNvGraphicFramePr/>
          <p:nvPr>
            <p:extLst>
              <p:ext uri="{D42A27DB-BD31-4B8C-83A1-F6EECF244321}">
                <p14:modId xmlns:p14="http://schemas.microsoft.com/office/powerpoint/2010/main" val="4142688972"/>
              </p:ext>
            </p:extLst>
          </p:nvPr>
        </p:nvGraphicFramePr>
        <p:xfrm>
          <a:off x="1346200" y="2556934"/>
          <a:ext cx="7992533" cy="291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603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79647D2-FD12-4CCB-A0B3-9BA7D4F29E44}"/>
              </a:ext>
            </a:extLst>
          </p:cNvPr>
          <p:cNvSpPr>
            <a:spLocks noGrp="1"/>
          </p:cNvSpPr>
          <p:nvPr>
            <p:ph type="body" sz="quarter" idx="18"/>
          </p:nvPr>
        </p:nvSpPr>
        <p:spPr>
          <a:xfrm>
            <a:off x="898357" y="2112463"/>
            <a:ext cx="4867011" cy="3025975"/>
          </a:xfrm>
        </p:spPr>
        <p:txBody>
          <a:bodyPr/>
          <a:lstStyle/>
          <a:p>
            <a:pPr marL="0" indent="0"/>
            <a:r>
              <a:rPr lang="de-DE" dirty="0"/>
              <a:t>Erstellen Sie ein 12-Monats-Budget für Ihr Unternehmen. </a:t>
            </a:r>
          </a:p>
          <a:p>
            <a:pPr marL="0" indent="0"/>
            <a:r>
              <a:rPr lang="de-DE" dirty="0"/>
              <a:t>Nehmen Sie sich Zeit und berücksichtigen Sie alle Einnahmen und Ausgaben in einem Zeitraum von 12 Monaten. </a:t>
            </a:r>
          </a:p>
          <a:p>
            <a:pPr marL="0" indent="0"/>
            <a:r>
              <a:rPr lang="de-DE" dirty="0"/>
              <a:t>Versuchen Sie, so präzise wie möglich zu sein.</a:t>
            </a:r>
          </a:p>
        </p:txBody>
      </p:sp>
      <p:sp>
        <p:nvSpPr>
          <p:cNvPr id="3" name="Textplatzhalter 2">
            <a:extLst>
              <a:ext uri="{FF2B5EF4-FFF2-40B4-BE49-F238E27FC236}">
                <a16:creationId xmlns:a16="http://schemas.microsoft.com/office/drawing/2014/main" id="{98F94F35-4A80-1647-5BF9-6D2DAA1404A5}"/>
              </a:ext>
            </a:extLst>
          </p:cNvPr>
          <p:cNvSpPr>
            <a:spLocks noGrp="1"/>
          </p:cNvSpPr>
          <p:nvPr>
            <p:ph type="body" sz="quarter" idx="16"/>
          </p:nvPr>
        </p:nvSpPr>
        <p:spPr/>
        <p:txBody>
          <a:bodyPr/>
          <a:lstStyle/>
          <a:p>
            <a:r>
              <a:rPr lang="de-DE" dirty="0"/>
              <a:t>Budget-Übung</a:t>
            </a:r>
          </a:p>
        </p:txBody>
      </p:sp>
      <p:pic>
        <p:nvPicPr>
          <p:cNvPr id="6" name="Bildplatzhalter 5" descr="Ein Bild, das Text, Büroausstattung, Stift, Schreibwaren enthält.&#10;&#10;Automatisch generierte Beschreibung">
            <a:extLst>
              <a:ext uri="{FF2B5EF4-FFF2-40B4-BE49-F238E27FC236}">
                <a16:creationId xmlns:a16="http://schemas.microsoft.com/office/drawing/2014/main" id="{746095A5-5DF0-8F08-F0C7-A9CAEFD753A1}"/>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43" r="9543"/>
          <a:stretch>
            <a:fillRect/>
          </a:stretch>
        </p:blipFill>
        <p:spPr/>
      </p:pic>
    </p:spTree>
    <p:extLst>
      <p:ext uri="{BB962C8B-B14F-4D97-AF65-F5344CB8AC3E}">
        <p14:creationId xmlns:p14="http://schemas.microsoft.com/office/powerpoint/2010/main" val="1291935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C864B-308E-AE27-AA63-F3C52A11F488}"/>
              </a:ext>
            </a:extLst>
          </p:cNvPr>
          <p:cNvSpPr>
            <a:spLocks noGrp="1"/>
          </p:cNvSpPr>
          <p:nvPr>
            <p:ph type="body" sz="quarter" idx="18"/>
          </p:nvPr>
        </p:nvSpPr>
        <p:spPr>
          <a:xfrm>
            <a:off x="1030417" y="1708688"/>
            <a:ext cx="6054707" cy="3440624"/>
          </a:xfrm>
        </p:spPr>
        <p:txBody>
          <a:bodyPr/>
          <a:lstStyle/>
          <a:p>
            <a:pPr marL="342900" indent="-342900">
              <a:buAutoNum type="arabicPeriod"/>
            </a:pPr>
            <a:r>
              <a:rPr lang="de-DE" b="1" dirty="0"/>
              <a:t>Überschätzung der Einnahmen: </a:t>
            </a:r>
            <a:r>
              <a:rPr lang="de-DE" dirty="0"/>
              <a:t>Seien Sie realistisch, was Ihre Umsatzerwartungen angeht.</a:t>
            </a:r>
          </a:p>
          <a:p>
            <a:pPr marL="342900" indent="-342900">
              <a:buAutoNum type="arabicPeriod"/>
            </a:pPr>
            <a:r>
              <a:rPr lang="de-DE" b="1" dirty="0"/>
              <a:t>Unterschätzung der Kosten: </a:t>
            </a:r>
            <a:r>
              <a:rPr lang="de-DE" dirty="0"/>
              <a:t>Achten Sie darauf, dass Sie alle Ausgaben einbeziehen, auch unerwartete oder variable Kosten.</a:t>
            </a:r>
          </a:p>
          <a:p>
            <a:pPr marL="342900" indent="-342900">
              <a:buAutoNum type="arabicPeriod"/>
            </a:pPr>
            <a:r>
              <a:rPr lang="de-DE" b="1" dirty="0"/>
              <a:t>Versäumte Überprüfung: </a:t>
            </a:r>
            <a:r>
              <a:rPr lang="de-DE" dirty="0"/>
              <a:t>Überprüfen Sie Ihr Budget regelmäßig, um auf Kurs zu bleiben.</a:t>
            </a:r>
          </a:p>
          <a:p>
            <a:pPr marL="342900" indent="-342900">
              <a:buAutoNum type="arabicPeriod"/>
            </a:pPr>
            <a:r>
              <a:rPr lang="de-DE" b="1" dirty="0"/>
              <a:t>Keine Wachstumsplanung: </a:t>
            </a:r>
            <a:r>
              <a:rPr lang="de-DE" dirty="0"/>
              <a:t>Planen Sie zukünftiges Wachstum ein, indem Sie Ressourcen für Expansionen oder neue Möglichkeiten vorsehen. </a:t>
            </a:r>
            <a:endParaRPr lang="de-DE" sz="1800" dirty="0"/>
          </a:p>
        </p:txBody>
      </p:sp>
      <p:sp>
        <p:nvSpPr>
          <p:cNvPr id="3" name="Textplatzhalter 2">
            <a:extLst>
              <a:ext uri="{FF2B5EF4-FFF2-40B4-BE49-F238E27FC236}">
                <a16:creationId xmlns:a16="http://schemas.microsoft.com/office/drawing/2014/main" id="{4FFA22B6-C3CB-82D8-C39B-E82EAC7F9074}"/>
              </a:ext>
            </a:extLst>
          </p:cNvPr>
          <p:cNvSpPr>
            <a:spLocks noGrp="1"/>
          </p:cNvSpPr>
          <p:nvPr>
            <p:ph type="body" sz="quarter" idx="16"/>
          </p:nvPr>
        </p:nvSpPr>
        <p:spPr/>
        <p:txBody>
          <a:bodyPr/>
          <a:lstStyle/>
          <a:p>
            <a:r>
              <a:rPr lang="de-DE" dirty="0"/>
              <a:t>Häufige Fehler bei der Budgetplanung</a:t>
            </a:r>
          </a:p>
        </p:txBody>
      </p:sp>
      <p:sp>
        <p:nvSpPr>
          <p:cNvPr id="5" name="Textplatzhalter 2">
            <a:extLst>
              <a:ext uri="{FF2B5EF4-FFF2-40B4-BE49-F238E27FC236}">
                <a16:creationId xmlns:a16="http://schemas.microsoft.com/office/drawing/2014/main" id="{D23351FF-967D-B07F-BA38-327052435BFC}"/>
              </a:ext>
            </a:extLst>
          </p:cNvPr>
          <p:cNvSpPr txBox="1">
            <a:spLocks/>
          </p:cNvSpPr>
          <p:nvPr/>
        </p:nvSpPr>
        <p:spPr>
          <a:xfrm>
            <a:off x="7580671" y="1985987"/>
            <a:ext cx="4210606" cy="380817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chemeClr val="bg1"/>
                </a:solidFill>
              </a:rPr>
              <a:t>"</a:t>
            </a:r>
            <a:r>
              <a:rPr lang="de-DE" i="1" dirty="0">
                <a:solidFill>
                  <a:schemeClr val="bg1"/>
                </a:solidFill>
              </a:rPr>
              <a:t>Ein Budget ist mehr als nur eine Reihe von Zahlen auf einem Blatt Papier; es ist eine Verkörperung unserer Werte.</a:t>
            </a:r>
            <a:r>
              <a:rPr lang="en-US" i="1" dirty="0">
                <a:solidFill>
                  <a:schemeClr val="bg1"/>
                </a:solidFill>
              </a:rPr>
              <a:t>" </a:t>
            </a:r>
          </a:p>
          <a:p>
            <a:pPr marL="0" indent="0" algn="ctr">
              <a:buNone/>
            </a:pPr>
            <a:r>
              <a:rPr lang="en-US" dirty="0">
                <a:solidFill>
                  <a:schemeClr val="bg1"/>
                </a:solidFill>
              </a:rPr>
              <a:t>Barack Obama</a:t>
            </a:r>
            <a:endParaRPr lang="de-DE" dirty="0">
              <a:solidFill>
                <a:schemeClr val="bg1"/>
              </a:solidFill>
            </a:endParaRPr>
          </a:p>
        </p:txBody>
      </p:sp>
    </p:spTree>
    <p:extLst>
      <p:ext uri="{BB962C8B-B14F-4D97-AF65-F5344CB8AC3E}">
        <p14:creationId xmlns:p14="http://schemas.microsoft.com/office/powerpoint/2010/main" val="565427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11" name="TextBox 10">
            <a:extLst>
              <a:ext uri="{FF2B5EF4-FFF2-40B4-BE49-F238E27FC236}">
                <a16:creationId xmlns:a16="http://schemas.microsoft.com/office/drawing/2014/main" id="{3B472642-306C-3629-EB97-0DCBBA1CB24B}"/>
              </a:ext>
            </a:extLst>
          </p:cNvPr>
          <p:cNvSpPr txBox="1"/>
          <p:nvPr/>
        </p:nvSpPr>
        <p:spPr>
          <a:xfrm>
            <a:off x="4449261" y="745962"/>
            <a:ext cx="7180189" cy="5401479"/>
          </a:xfrm>
          <a:prstGeom prst="rect">
            <a:avLst/>
          </a:prstGeom>
          <a:noFill/>
        </p:spPr>
        <p:txBody>
          <a:bodyPr wrap="square" rtlCol="0">
            <a:spAutoFit/>
          </a:bodyPr>
          <a:lstStyle/>
          <a:p>
            <a:r>
              <a:rPr lang="de-DE" sz="2400" b="1" i="1" dirty="0">
                <a:solidFill>
                  <a:srgbClr val="DE0A1D"/>
                </a:solidFill>
              </a:rPr>
              <a:t>Tabelle: </a:t>
            </a:r>
            <a:r>
              <a:rPr lang="de-DE" sz="2400" i="1" dirty="0">
                <a:solidFill>
                  <a:srgbClr val="595959"/>
                </a:solidFill>
              </a:rPr>
              <a:t>Verwenden Sie eine einfache Tabellenkalkulationssoftware (wie Excel oder Google Tabellen), um Ihre Einnahmen, Ausgaben und Budgets zu verfolgen.</a:t>
            </a:r>
            <a:endParaRPr lang="en-GB" sz="2100" i="1" dirty="0">
              <a:solidFill>
                <a:srgbClr val="595959"/>
              </a:solidFill>
            </a:endParaRPr>
          </a:p>
          <a:p>
            <a:endParaRPr lang="en-GB" sz="2100" i="1" dirty="0">
              <a:solidFill>
                <a:srgbClr val="595959"/>
              </a:solidFill>
            </a:endParaRPr>
          </a:p>
          <a:p>
            <a:endParaRPr lang="en-GB" sz="2100" b="1" i="1" dirty="0">
              <a:solidFill>
                <a:srgbClr val="595959"/>
              </a:solidFill>
            </a:endParaRPr>
          </a:p>
          <a:p>
            <a:r>
              <a:rPr lang="de-DE" sz="2400" b="1" i="1" dirty="0">
                <a:solidFill>
                  <a:srgbClr val="47B5C8"/>
                </a:solidFill>
              </a:rPr>
              <a:t>Budgetierungs-Apps: </a:t>
            </a:r>
            <a:r>
              <a:rPr lang="de-DE" sz="2400" i="1" dirty="0">
                <a:solidFill>
                  <a:srgbClr val="595959"/>
                </a:solidFill>
              </a:rPr>
              <a:t>Erwägen Sie die Verwendung von Apps, die bei der Budgetierung und Finanzplanung helfen, wie z. B. </a:t>
            </a:r>
            <a:r>
              <a:rPr lang="de-DE" sz="2400" dirty="0">
                <a:hlinkClick r:id="rId2"/>
              </a:rPr>
              <a:t>YNAB</a:t>
            </a:r>
            <a:endParaRPr lang="en-GB" sz="2400" i="1" dirty="0">
              <a:solidFill>
                <a:srgbClr val="595959"/>
              </a:solidFill>
            </a:endParaRPr>
          </a:p>
          <a:p>
            <a:endParaRPr lang="en-GB" sz="2100" b="1" i="1" dirty="0">
              <a:solidFill>
                <a:srgbClr val="595959"/>
              </a:solidFill>
            </a:endParaRPr>
          </a:p>
          <a:p>
            <a:endParaRPr lang="en-GB" sz="2100" b="1" i="1" dirty="0">
              <a:solidFill>
                <a:srgbClr val="595959"/>
              </a:solidFill>
            </a:endParaRPr>
          </a:p>
          <a:p>
            <a:r>
              <a:rPr lang="de-DE" sz="2400" b="1" i="1" dirty="0">
                <a:solidFill>
                  <a:srgbClr val="086575"/>
                </a:solidFill>
              </a:rPr>
              <a:t>Finanzsoftware: </a:t>
            </a:r>
            <a:r>
              <a:rPr lang="de-DE" sz="2400" i="1" dirty="0">
                <a:solidFill>
                  <a:srgbClr val="595959"/>
                </a:solidFill>
              </a:rPr>
              <a:t>Testen Sie Finanzverwaltungstools wie </a:t>
            </a:r>
            <a:r>
              <a:rPr lang="de-DE" sz="2400" i="1" dirty="0" err="1">
                <a:solidFill>
                  <a:srgbClr val="595959"/>
                </a:solidFill>
              </a:rPr>
              <a:t>QuickBooks</a:t>
            </a:r>
            <a:r>
              <a:rPr lang="de-DE" sz="2400" i="1" dirty="0">
                <a:solidFill>
                  <a:srgbClr val="595959"/>
                </a:solidFill>
              </a:rPr>
              <a:t> für eine erweiterte Nachverfolgung und Planung </a:t>
            </a:r>
            <a:r>
              <a:rPr lang="en-GB" sz="2400" i="1" dirty="0">
                <a:solidFill>
                  <a:srgbClr val="595959"/>
                </a:solidFill>
              </a:rPr>
              <a:t>: </a:t>
            </a:r>
            <a:r>
              <a:rPr lang="en-US" sz="2400" dirty="0">
                <a:hlinkClick r:id="rId3"/>
              </a:rPr>
              <a:t>Accounting Software for Small Business | QuickBooks Europe (intuit.com)</a:t>
            </a:r>
            <a:endParaRPr lang="en-IE" sz="2400" b="1" i="1" dirty="0">
              <a:solidFill>
                <a:srgbClr val="595959"/>
              </a:solidFill>
            </a:endParaRPr>
          </a:p>
        </p:txBody>
      </p:sp>
      <p:pic>
        <p:nvPicPr>
          <p:cNvPr id="44" name="Picture Placeholder 43" descr="Smiling businesswoman with digital tablet looking out office window">
            <a:extLst>
              <a:ext uri="{FF2B5EF4-FFF2-40B4-BE49-F238E27FC236}">
                <a16:creationId xmlns:a16="http://schemas.microsoft.com/office/drawing/2014/main" id="{54856037-ED41-4BFE-099D-2C4D5419C950}"/>
              </a:ext>
            </a:extLst>
          </p:cNvPr>
          <p:cNvPicPr>
            <a:picLocks noGrp="1" noChangeAspect="1"/>
          </p:cNvPicPr>
          <p:nvPr>
            <p:ph type="pic" sz="quarter" idx="41"/>
          </p:nvPr>
        </p:nvPicPr>
        <p:blipFill>
          <a:blip r:embed="rId4"/>
          <a:srcRect l="31127" r="31127"/>
          <a:stretch>
            <a:fillRect/>
          </a:stretch>
        </p:blipFill>
        <p:spPr/>
      </p:pic>
      <p:sp>
        <p:nvSpPr>
          <p:cNvPr id="2" name="Text Placeholder 3">
            <a:extLst>
              <a:ext uri="{FF2B5EF4-FFF2-40B4-BE49-F238E27FC236}">
                <a16:creationId xmlns:a16="http://schemas.microsoft.com/office/drawing/2014/main" id="{DEDB86A8-88F6-357E-2E05-D8CD952DB708}"/>
              </a:ext>
            </a:extLst>
          </p:cNvPr>
          <p:cNvSpPr txBox="1">
            <a:spLocks/>
          </p:cNvSpPr>
          <p:nvPr/>
        </p:nvSpPr>
        <p:spPr>
          <a:xfrm>
            <a:off x="1996897" y="12634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Tools und </a:t>
            </a:r>
            <a:r>
              <a:rPr lang="en-US" dirty="0" err="1"/>
              <a:t>Ressourcen</a:t>
            </a:r>
            <a:endParaRPr lang="en-US" dirty="0"/>
          </a:p>
        </p:txBody>
      </p:sp>
    </p:spTree>
    <p:extLst>
      <p:ext uri="{BB962C8B-B14F-4D97-AF65-F5344CB8AC3E}">
        <p14:creationId xmlns:p14="http://schemas.microsoft.com/office/powerpoint/2010/main" val="247779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816BB1-AB5D-24F7-7D83-8A8931EF1313}"/>
              </a:ext>
            </a:extLst>
          </p:cNvPr>
          <p:cNvSpPr>
            <a:spLocks noGrp="1"/>
          </p:cNvSpPr>
          <p:nvPr>
            <p:ph type="body" sz="quarter" idx="16"/>
          </p:nvPr>
        </p:nvSpPr>
        <p:spPr/>
        <p:txBody>
          <a:bodyPr/>
          <a:lstStyle/>
          <a:p>
            <a:r>
              <a:rPr lang="en-US" dirty="0" err="1"/>
              <a:t>Finanzberichte</a:t>
            </a:r>
            <a:r>
              <a:rPr lang="en-US" dirty="0"/>
              <a:t> und Cashflow-Management</a:t>
            </a:r>
            <a:endParaRPr lang="de-DE" dirty="0"/>
          </a:p>
        </p:txBody>
      </p:sp>
      <p:sp>
        <p:nvSpPr>
          <p:cNvPr id="3" name="Textplatzhalter 2">
            <a:extLst>
              <a:ext uri="{FF2B5EF4-FFF2-40B4-BE49-F238E27FC236}">
                <a16:creationId xmlns:a16="http://schemas.microsoft.com/office/drawing/2014/main" id="{F7647B68-2FDA-9C64-A45A-82498A35C9C0}"/>
              </a:ext>
            </a:extLst>
          </p:cNvPr>
          <p:cNvSpPr>
            <a:spLocks noGrp="1"/>
          </p:cNvSpPr>
          <p:nvPr>
            <p:ph type="body" sz="quarter" idx="17"/>
          </p:nvPr>
        </p:nvSpPr>
        <p:spPr/>
        <p:txBody>
          <a:bodyPr/>
          <a:lstStyle/>
          <a:p>
            <a:r>
              <a:rPr lang="de-DE" dirty="0"/>
              <a:t>04</a:t>
            </a:r>
          </a:p>
        </p:txBody>
      </p:sp>
    </p:spTree>
    <p:extLst>
      <p:ext uri="{BB962C8B-B14F-4D97-AF65-F5344CB8AC3E}">
        <p14:creationId xmlns:p14="http://schemas.microsoft.com/office/powerpoint/2010/main" val="533591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E1DE77-E746-6D7A-EF0E-AAD45EE71627}"/>
              </a:ext>
            </a:extLst>
          </p:cNvPr>
          <p:cNvSpPr>
            <a:spLocks noGrp="1"/>
          </p:cNvSpPr>
          <p:nvPr>
            <p:ph type="body" sz="quarter" idx="18"/>
          </p:nvPr>
        </p:nvSpPr>
        <p:spPr>
          <a:xfrm>
            <a:off x="798380" y="1162638"/>
            <a:ext cx="4905075" cy="3849918"/>
          </a:xfrm>
        </p:spPr>
        <p:txBody>
          <a:bodyPr/>
          <a:lstStyle/>
          <a:p>
            <a:r>
              <a:rPr lang="en-US" sz="2000" b="1" dirty="0">
                <a:solidFill>
                  <a:srgbClr val="00B0F0"/>
                </a:solidFill>
              </a:rPr>
              <a:t>Was </a:t>
            </a:r>
            <a:r>
              <a:rPr lang="en-US" sz="2000" b="1" dirty="0" err="1">
                <a:solidFill>
                  <a:srgbClr val="00B0F0"/>
                </a:solidFill>
              </a:rPr>
              <a:t>sind</a:t>
            </a:r>
            <a:r>
              <a:rPr lang="en-US" sz="2000" b="1" dirty="0">
                <a:solidFill>
                  <a:srgbClr val="00B0F0"/>
                </a:solidFill>
              </a:rPr>
              <a:t> </a:t>
            </a:r>
            <a:r>
              <a:rPr lang="en-US" sz="2000" b="1" dirty="0" err="1">
                <a:solidFill>
                  <a:srgbClr val="00B0F0"/>
                </a:solidFill>
              </a:rPr>
              <a:t>Finanzberichte</a:t>
            </a:r>
            <a:r>
              <a:rPr lang="en-US" sz="2000" b="1" dirty="0">
                <a:solidFill>
                  <a:srgbClr val="00B0F0"/>
                </a:solidFill>
              </a:rPr>
              <a:t>?</a:t>
            </a:r>
          </a:p>
          <a:p>
            <a:pPr marL="342900" indent="-342900">
              <a:buFont typeface="Arial" panose="020B0604020202020204" pitchFamily="34" charset="0"/>
              <a:buChar char="•"/>
            </a:pPr>
            <a:r>
              <a:rPr lang="de-DE" sz="2000" dirty="0"/>
              <a:t>Finanzberichte sind Berichte, die die finanzielle Gesundheit Ihres Unternehmens aufzeigen.</a:t>
            </a:r>
          </a:p>
          <a:p>
            <a:pPr marL="342900" indent="-342900">
              <a:buFont typeface="Arial" panose="020B0604020202020204" pitchFamily="34" charset="0"/>
              <a:buChar char="•"/>
            </a:pPr>
            <a:r>
              <a:rPr lang="de-DE" sz="2000" dirty="0"/>
              <a:t>Sie helfen Ihnen zu verstehen, wie viel Geld Ihr Unternehmen verdient, wo es ausgegeben wird und was Ihnen gehört oder was Sie schulden.</a:t>
            </a:r>
          </a:p>
          <a:p>
            <a:pPr marL="342900" indent="-342900">
              <a:buFont typeface="Arial" panose="020B0604020202020204" pitchFamily="34" charset="0"/>
              <a:buChar char="•"/>
            </a:pPr>
            <a:r>
              <a:rPr lang="de-DE" sz="2000" dirty="0"/>
              <a:t>Die drei wichtigsten Finanzberichte sind: </a:t>
            </a:r>
            <a:r>
              <a:rPr lang="de-DE" sz="2000" dirty="0">
                <a:solidFill>
                  <a:srgbClr val="F2A72C"/>
                </a:solidFill>
              </a:rPr>
              <a:t>Gewinn- und Verlustrechnung, Bilanz </a:t>
            </a:r>
            <a:r>
              <a:rPr lang="de-DE" sz="2000" dirty="0"/>
              <a:t>und</a:t>
            </a:r>
            <a:r>
              <a:rPr lang="de-DE" sz="2000" dirty="0">
                <a:solidFill>
                  <a:srgbClr val="F2A72C"/>
                </a:solidFill>
              </a:rPr>
              <a:t> Kapitalflussrechnung</a:t>
            </a:r>
            <a:r>
              <a:rPr lang="de-DE" sz="2000" dirty="0"/>
              <a:t>.</a:t>
            </a:r>
          </a:p>
        </p:txBody>
      </p:sp>
      <p:sp>
        <p:nvSpPr>
          <p:cNvPr id="3" name="Textplatzhalter 2">
            <a:extLst>
              <a:ext uri="{FF2B5EF4-FFF2-40B4-BE49-F238E27FC236}">
                <a16:creationId xmlns:a16="http://schemas.microsoft.com/office/drawing/2014/main" id="{BFF87BDC-6ECD-6021-C25B-99F5735069C0}"/>
              </a:ext>
            </a:extLst>
          </p:cNvPr>
          <p:cNvSpPr>
            <a:spLocks noGrp="1"/>
          </p:cNvSpPr>
          <p:nvPr>
            <p:ph type="body" sz="quarter" idx="16"/>
          </p:nvPr>
        </p:nvSpPr>
        <p:spPr>
          <a:xfrm>
            <a:off x="798381" y="431239"/>
            <a:ext cx="9632553" cy="803654"/>
          </a:xfrm>
        </p:spPr>
        <p:txBody>
          <a:bodyPr/>
          <a:lstStyle/>
          <a:p>
            <a:r>
              <a:rPr lang="de-DE" dirty="0"/>
              <a:t>Einführung in die Finanzberichte</a:t>
            </a:r>
          </a:p>
        </p:txBody>
      </p:sp>
      <p:sp>
        <p:nvSpPr>
          <p:cNvPr id="5" name="Textplatzhalter 1">
            <a:extLst>
              <a:ext uri="{FF2B5EF4-FFF2-40B4-BE49-F238E27FC236}">
                <a16:creationId xmlns:a16="http://schemas.microsoft.com/office/drawing/2014/main" id="{29567742-85EC-F4CF-2D85-807C8A7A0824}"/>
              </a:ext>
            </a:extLst>
          </p:cNvPr>
          <p:cNvSpPr txBox="1">
            <a:spLocks/>
          </p:cNvSpPr>
          <p:nvPr/>
        </p:nvSpPr>
        <p:spPr>
          <a:xfrm>
            <a:off x="5887587" y="1234893"/>
            <a:ext cx="4905075"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err="1">
                <a:solidFill>
                  <a:srgbClr val="00B0F0"/>
                </a:solidFill>
              </a:rPr>
              <a:t>Warum</a:t>
            </a:r>
            <a:r>
              <a:rPr lang="en-US" sz="2000" b="1" dirty="0">
                <a:solidFill>
                  <a:srgbClr val="00B0F0"/>
                </a:solidFill>
              </a:rPr>
              <a:t> </a:t>
            </a:r>
            <a:r>
              <a:rPr lang="en-US" sz="2000" b="1" dirty="0" err="1">
                <a:solidFill>
                  <a:srgbClr val="00B0F0"/>
                </a:solidFill>
              </a:rPr>
              <a:t>sind</a:t>
            </a:r>
            <a:r>
              <a:rPr lang="en-US" sz="2000" b="1" dirty="0">
                <a:solidFill>
                  <a:srgbClr val="00B0F0"/>
                </a:solidFill>
              </a:rPr>
              <a:t> </a:t>
            </a:r>
            <a:r>
              <a:rPr lang="en-US" sz="2000" b="1" dirty="0" err="1">
                <a:solidFill>
                  <a:srgbClr val="00B0F0"/>
                </a:solidFill>
              </a:rPr>
              <a:t>sie</a:t>
            </a:r>
            <a:r>
              <a:rPr lang="en-US" sz="2000" b="1" dirty="0">
                <a:solidFill>
                  <a:srgbClr val="00B0F0"/>
                </a:solidFill>
              </a:rPr>
              <a:t> </a:t>
            </a:r>
            <a:r>
              <a:rPr lang="en-US" sz="2000" b="1" dirty="0" err="1">
                <a:solidFill>
                  <a:srgbClr val="00B0F0"/>
                </a:solidFill>
              </a:rPr>
              <a:t>wichtig</a:t>
            </a:r>
            <a:r>
              <a:rPr lang="en-US" sz="2000" b="1" dirty="0">
                <a:solidFill>
                  <a:srgbClr val="00B0F0"/>
                </a:solidFill>
              </a:rPr>
              <a:t>?</a:t>
            </a:r>
          </a:p>
          <a:p>
            <a:pPr marL="342900" indent="-342900">
              <a:buFont typeface="Arial" panose="020B0604020202020204" pitchFamily="34" charset="0"/>
              <a:buChar char="•"/>
            </a:pPr>
            <a:r>
              <a:rPr lang="de-DE" sz="2000" b="1" dirty="0"/>
              <a:t>Leistung verfolgen: </a:t>
            </a:r>
            <a:r>
              <a:rPr lang="de-DE" sz="2000" dirty="0"/>
              <a:t>Finanzberichte helfen Ihnen zu sehen, wie gut Ihr Unternehmen im Laufe der Zeit abschneidet.</a:t>
            </a:r>
          </a:p>
          <a:p>
            <a:pPr marL="342900" indent="-342900">
              <a:buFont typeface="Arial" panose="020B0604020202020204" pitchFamily="34" charset="0"/>
              <a:buChar char="•"/>
            </a:pPr>
            <a:r>
              <a:rPr lang="de-DE" sz="2000" b="1" dirty="0"/>
              <a:t>Fundierte Entscheidungen treffen: </a:t>
            </a:r>
            <a:r>
              <a:rPr lang="de-DE" sz="2000" dirty="0"/>
              <a:t>Sie liefern die Daten, die Sie benötigen, um kluge Geschäftsentscheidungen zu treffen.</a:t>
            </a:r>
          </a:p>
          <a:p>
            <a:pPr marL="342900" indent="-342900">
              <a:buFont typeface="Arial" panose="020B0604020202020204" pitchFamily="34" charset="0"/>
              <a:buChar char="•"/>
            </a:pPr>
            <a:r>
              <a:rPr lang="de-DE" sz="2000" b="1" dirty="0"/>
              <a:t>Vertrauen bei Investoren aufbauen: </a:t>
            </a:r>
            <a:r>
              <a:rPr lang="de-DE" sz="2000" dirty="0"/>
              <a:t>Klare Finanzberichte zeigen Investoren, dass Ihr Unternehmen gut geführt und vertrauenswürdig ist. </a:t>
            </a:r>
            <a:endParaRPr lang="en-US" sz="2000" dirty="0"/>
          </a:p>
        </p:txBody>
      </p:sp>
    </p:spTree>
    <p:extLst>
      <p:ext uri="{BB962C8B-B14F-4D97-AF65-F5344CB8AC3E}">
        <p14:creationId xmlns:p14="http://schemas.microsoft.com/office/powerpoint/2010/main" val="4169038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Die 3 wichtigsten Finanzberichte:</a:t>
            </a:r>
            <a:endParaRPr lang="de-DE" dirty="0"/>
          </a:p>
        </p:txBody>
      </p:sp>
      <p:graphicFrame>
        <p:nvGraphicFramePr>
          <p:cNvPr id="4" name="Diagramm 3">
            <a:extLst>
              <a:ext uri="{FF2B5EF4-FFF2-40B4-BE49-F238E27FC236}">
                <a16:creationId xmlns:a16="http://schemas.microsoft.com/office/drawing/2014/main" id="{0A0B3C29-7732-B753-9F84-4E7DDFB3C635}"/>
              </a:ext>
            </a:extLst>
          </p:cNvPr>
          <p:cNvGraphicFramePr/>
          <p:nvPr>
            <p:extLst>
              <p:ext uri="{D42A27DB-BD31-4B8C-83A1-F6EECF244321}">
                <p14:modId xmlns:p14="http://schemas.microsoft.com/office/powerpoint/2010/main" val="5337801"/>
              </p:ext>
            </p:extLst>
          </p:nvPr>
        </p:nvGraphicFramePr>
        <p:xfrm>
          <a:off x="3370471" y="1565257"/>
          <a:ext cx="4797286" cy="34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1140541" y="1620950"/>
            <a:ext cx="3109689"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de-DE" sz="1800" dirty="0"/>
              <a:t>Zeigt, wie viel Geld Ihr Unternehmen in einem bestimmten Zeitraum eingenommen und ausgegeben hat.</a:t>
            </a:r>
          </a:p>
          <a:p>
            <a:pPr marL="342900" indent="-342900"/>
            <a:r>
              <a:rPr lang="de-DE" sz="1800" b="1" dirty="0"/>
              <a:t>Schlüsselkomponenten: </a:t>
            </a:r>
            <a:r>
              <a:rPr lang="de-DE" sz="1800" dirty="0"/>
              <a:t>Einnahmen, Ausgaben und Nettogewinn.</a:t>
            </a:r>
          </a:p>
        </p:txBody>
      </p:sp>
      <p:sp>
        <p:nvSpPr>
          <p:cNvPr id="6" name="Textplatzhalter 6">
            <a:extLst>
              <a:ext uri="{FF2B5EF4-FFF2-40B4-BE49-F238E27FC236}">
                <a16:creationId xmlns:a16="http://schemas.microsoft.com/office/drawing/2014/main" id="{51B53DA2-4F15-9C16-2BF0-10D4E2FBB26E}"/>
              </a:ext>
            </a:extLst>
          </p:cNvPr>
          <p:cNvSpPr txBox="1">
            <a:spLocks/>
          </p:cNvSpPr>
          <p:nvPr/>
        </p:nvSpPr>
        <p:spPr>
          <a:xfrm>
            <a:off x="2239401" y="4850503"/>
            <a:ext cx="7627088"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de-DE" sz="1800" dirty="0"/>
              <a:t>Gibt einen Überblick über das, was Ihr Unternehmen zu einem bestimmten Zeitpunkt besitzt (Vermögenswerte) und schuldet (Verbindlichkeiten).</a:t>
            </a:r>
          </a:p>
          <a:p>
            <a:pPr marL="342900" indent="-342900"/>
            <a:r>
              <a:rPr lang="de-DE" sz="1800" b="1" dirty="0"/>
              <a:t>Schlüsselkomponenten: </a:t>
            </a:r>
            <a:r>
              <a:rPr lang="de-DE" sz="1800" dirty="0"/>
              <a:t>Vermögenswerte, Verbindlichkeiten und Eigenkapital.</a:t>
            </a:r>
          </a:p>
        </p:txBody>
      </p:sp>
      <p:sp>
        <p:nvSpPr>
          <p:cNvPr id="7" name="Textplatzhalter 9">
            <a:extLst>
              <a:ext uri="{FF2B5EF4-FFF2-40B4-BE49-F238E27FC236}">
                <a16:creationId xmlns:a16="http://schemas.microsoft.com/office/drawing/2014/main" id="{AA062C78-68A2-2E33-BD03-E070C81743C7}"/>
              </a:ext>
            </a:extLst>
          </p:cNvPr>
          <p:cNvSpPr txBox="1">
            <a:spLocks/>
          </p:cNvSpPr>
          <p:nvPr/>
        </p:nvSpPr>
        <p:spPr>
          <a:xfrm>
            <a:off x="7222007" y="1563885"/>
            <a:ext cx="2937993"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de-DE" sz="1800" dirty="0">
                <a:solidFill>
                  <a:srgbClr val="086575"/>
                </a:solidFill>
              </a:rPr>
              <a:t>Verfolgt den Geldfluss in und aus Ihrem Unternehmen über einen bestimmten Zeitraum.</a:t>
            </a:r>
          </a:p>
          <a:p>
            <a:pPr marL="342900" indent="-342900"/>
            <a:r>
              <a:rPr lang="de-DE" sz="1800" b="1" dirty="0">
                <a:solidFill>
                  <a:srgbClr val="086575"/>
                </a:solidFill>
              </a:rPr>
              <a:t>Schlüsselkomponenten</a:t>
            </a:r>
            <a:r>
              <a:rPr lang="de-DE" sz="1800" dirty="0">
                <a:solidFill>
                  <a:srgbClr val="086575"/>
                </a:solidFill>
              </a:rPr>
              <a:t>: Operativer Cashflow, Investitions- und Finanzierungstätigkeiten.</a:t>
            </a:r>
          </a:p>
        </p:txBody>
      </p:sp>
    </p:spTree>
    <p:extLst>
      <p:ext uri="{BB962C8B-B14F-4D97-AF65-F5344CB8AC3E}">
        <p14:creationId xmlns:p14="http://schemas.microsoft.com/office/powerpoint/2010/main" val="321618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Gewinn- und Verlustrechnung</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5" y="1501422"/>
            <a:ext cx="3247515" cy="3166534"/>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Kapitalfluss-rechnung</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Bilanz</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Gewinn- und Verlustrechnung</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916983" y="1432403"/>
            <a:ext cx="6554010"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solidFill>
                  <a:srgbClr val="595959"/>
                </a:solidFill>
              </a:rPr>
              <a:t>Die Gewinn- und Verlustrechnung ist ein Finanzbericht, der zeigt, wie viel Geld Ihr Unternehmen in einem bestimmten Zeitraum, z. B. einem Monat oder einem Jahr, eingenommen und ausgegeben hat. </a:t>
            </a:r>
          </a:p>
          <a:p>
            <a:pPr marL="0" indent="0">
              <a:buNone/>
            </a:pPr>
            <a:r>
              <a:rPr lang="de-DE" sz="2400" dirty="0">
                <a:solidFill>
                  <a:srgbClr val="595959"/>
                </a:solidFill>
              </a:rPr>
              <a:t>Sie listet alle Ihre Einnahmen (das Geld, das Sie einnehmen) und Ausgaben (das Geld, das Sie ausgeben) auf und berechnet Ihren Nettogewinn oder -verlust (wie viel Geld nach Begleichung aller Ausgaben übrig bleibt). </a:t>
            </a:r>
          </a:p>
          <a:p>
            <a:pPr marL="0" indent="0">
              <a:buNone/>
            </a:pPr>
            <a:r>
              <a:rPr lang="de-DE" sz="2400" dirty="0">
                <a:solidFill>
                  <a:srgbClr val="595959"/>
                </a:solidFill>
              </a:rPr>
              <a:t>Diese Aufstellung hilft Ihnen zu verstehen, ob Ihr Unternehmen Geld verdient oder verliert und wo Verbesserungen vorgenommen werden können.</a:t>
            </a:r>
          </a:p>
        </p:txBody>
      </p:sp>
    </p:spTree>
    <p:extLst>
      <p:ext uri="{BB962C8B-B14F-4D97-AF65-F5344CB8AC3E}">
        <p14:creationId xmlns:p14="http://schemas.microsoft.com/office/powerpoint/2010/main" val="2094825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98381" y="601090"/>
            <a:ext cx="9632553" cy="803654"/>
          </a:xfrm>
        </p:spPr>
        <p:txBody>
          <a:bodyPr/>
          <a:lstStyle/>
          <a:p>
            <a:r>
              <a:rPr lang="de-DE" sz="3600" dirty="0"/>
              <a:t>Im Detail: Die Gewinn- und Verlustrechnung</a:t>
            </a:r>
            <a:endParaRPr lang="de-DE" dirty="0"/>
          </a:p>
        </p:txBody>
      </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9" y="2045704"/>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p>
        </p:txBody>
      </p:sp>
      <p:graphicFrame>
        <p:nvGraphicFramePr>
          <p:cNvPr id="4" name="Tabelle 3">
            <a:extLst>
              <a:ext uri="{FF2B5EF4-FFF2-40B4-BE49-F238E27FC236}">
                <a16:creationId xmlns:a16="http://schemas.microsoft.com/office/drawing/2014/main" id="{D12A0D11-AC82-01F1-4F53-D4831367A017}"/>
              </a:ext>
            </a:extLst>
          </p:cNvPr>
          <p:cNvGraphicFramePr>
            <a:graphicFrameLocks noGrp="1"/>
          </p:cNvGraphicFramePr>
          <p:nvPr>
            <p:extLst>
              <p:ext uri="{D42A27DB-BD31-4B8C-83A1-F6EECF244321}">
                <p14:modId xmlns:p14="http://schemas.microsoft.com/office/powerpoint/2010/main" val="1876187869"/>
              </p:ext>
            </p:extLst>
          </p:nvPr>
        </p:nvGraphicFramePr>
        <p:xfrm>
          <a:off x="643468" y="1410057"/>
          <a:ext cx="10882488" cy="5364480"/>
        </p:xfrm>
        <a:graphic>
          <a:graphicData uri="http://schemas.openxmlformats.org/drawingml/2006/table">
            <a:tbl>
              <a:tblPr firstRow="1" bandRow="1">
                <a:tableStyleId>{5C22544A-7EE6-4342-B048-85BDC9FD1C3A}</a:tableStyleId>
              </a:tblPr>
              <a:tblGrid>
                <a:gridCol w="607293">
                  <a:extLst>
                    <a:ext uri="{9D8B030D-6E8A-4147-A177-3AD203B41FA5}">
                      <a16:colId xmlns:a16="http://schemas.microsoft.com/office/drawing/2014/main" val="3468761493"/>
                    </a:ext>
                  </a:extLst>
                </a:gridCol>
                <a:gridCol w="2994248">
                  <a:extLst>
                    <a:ext uri="{9D8B030D-6E8A-4147-A177-3AD203B41FA5}">
                      <a16:colId xmlns:a16="http://schemas.microsoft.com/office/drawing/2014/main" val="1149576112"/>
                    </a:ext>
                  </a:extLst>
                </a:gridCol>
                <a:gridCol w="7280947">
                  <a:extLst>
                    <a:ext uri="{9D8B030D-6E8A-4147-A177-3AD203B41FA5}">
                      <a16:colId xmlns:a16="http://schemas.microsoft.com/office/drawing/2014/main" val="3536308078"/>
                    </a:ext>
                  </a:extLst>
                </a:gridCol>
              </a:tblGrid>
              <a:tr h="260474">
                <a:tc>
                  <a:txBody>
                    <a:bodyPr/>
                    <a:lstStyle/>
                    <a:p>
                      <a:endParaRPr lang="de-DE" sz="1400" dirty="0"/>
                    </a:p>
                  </a:txBody>
                  <a:tcPr anchor="ctr"/>
                </a:tc>
                <a:tc>
                  <a:txBody>
                    <a:bodyPr/>
                    <a:lstStyle/>
                    <a:p>
                      <a:r>
                        <a:rPr lang="de-DE" sz="1400" b="1" dirty="0"/>
                        <a:t>Bereich</a:t>
                      </a:r>
                      <a:endParaRPr lang="de-DE" sz="1400" dirty="0"/>
                    </a:p>
                  </a:txBody>
                  <a:tcPr anchor="ctr"/>
                </a:tc>
                <a:tc>
                  <a:txBody>
                    <a:bodyPr/>
                    <a:lstStyle/>
                    <a:p>
                      <a:r>
                        <a:rPr lang="de-DE" sz="1400" b="1" dirty="0"/>
                        <a:t>Beschreibung</a:t>
                      </a:r>
                      <a:endParaRPr lang="de-DE" sz="1400" dirty="0"/>
                    </a:p>
                  </a:txBody>
                  <a:tcPr anchor="ctr"/>
                </a:tc>
                <a:extLst>
                  <a:ext uri="{0D108BD9-81ED-4DB2-BD59-A6C34878D82A}">
                    <a16:rowId xmlns:a16="http://schemas.microsoft.com/office/drawing/2014/main" val="2597552663"/>
                  </a:ext>
                </a:extLst>
              </a:tr>
              <a:tr h="442806">
                <a:tc>
                  <a:txBody>
                    <a:bodyPr/>
                    <a:lstStyle/>
                    <a:p>
                      <a:pPr algn="ctr"/>
                      <a:endParaRPr lang="de-DE" sz="1400" b="1" dirty="0"/>
                    </a:p>
                  </a:txBody>
                  <a:tcPr anchor="ctr"/>
                </a:tc>
                <a:tc>
                  <a:txBody>
                    <a:bodyPr/>
                    <a:lstStyle/>
                    <a:p>
                      <a:r>
                        <a:rPr lang="de-DE" sz="1400" dirty="0"/>
                        <a:t>Umsatz (Verkauf)</a:t>
                      </a:r>
                    </a:p>
                  </a:txBody>
                  <a:tcPr anchor="ctr"/>
                </a:tc>
                <a:tc>
                  <a:txBody>
                    <a:bodyPr/>
                    <a:lstStyle/>
                    <a:p>
                      <a:r>
                        <a:rPr lang="de-DE" sz="1400" dirty="0"/>
                        <a:t>Der Gesamtbetrag, der durch den Verkauf von Produkten oder Dienstleistungen eingenommen wurde.</a:t>
                      </a:r>
                    </a:p>
                  </a:txBody>
                  <a:tcPr anchor="ctr"/>
                </a:tc>
                <a:extLst>
                  <a:ext uri="{0D108BD9-81ED-4DB2-BD59-A6C34878D82A}">
                    <a16:rowId xmlns:a16="http://schemas.microsoft.com/office/drawing/2014/main" val="2260899553"/>
                  </a:ext>
                </a:extLst>
              </a:tr>
              <a:tr h="442806">
                <a:tc>
                  <a:txBody>
                    <a:bodyPr/>
                    <a:lstStyle/>
                    <a:p>
                      <a:pPr algn="ctr"/>
                      <a:r>
                        <a:rPr lang="de-DE" sz="1400" b="1" dirty="0"/>
                        <a:t>-</a:t>
                      </a:r>
                    </a:p>
                  </a:txBody>
                  <a:tcPr anchor="ctr"/>
                </a:tc>
                <a:tc>
                  <a:txBody>
                    <a:bodyPr/>
                    <a:lstStyle/>
                    <a:p>
                      <a:r>
                        <a:rPr lang="de-DE" sz="1400" dirty="0"/>
                        <a:t>Produktbezogene Kosten</a:t>
                      </a:r>
                    </a:p>
                  </a:txBody>
                  <a:tcPr anchor="ctr"/>
                </a:tc>
                <a:tc>
                  <a:txBody>
                    <a:bodyPr/>
                    <a:lstStyle/>
                    <a:p>
                      <a:r>
                        <a:rPr lang="de-DE" sz="1400" dirty="0"/>
                        <a:t>Direkte Kosten für die Herstellung der vom Unternehmen verkauften Waren oder Dienstleistungen (z.B. Materialkosten.</a:t>
                      </a:r>
                    </a:p>
                  </a:txBody>
                  <a:tcPr anchor="ctr"/>
                </a:tc>
                <a:extLst>
                  <a:ext uri="{0D108BD9-81ED-4DB2-BD59-A6C34878D82A}">
                    <a16:rowId xmlns:a16="http://schemas.microsoft.com/office/drawing/2014/main" val="3805797529"/>
                  </a:ext>
                </a:extLst>
              </a:tr>
              <a:tr h="260474">
                <a:tc>
                  <a:txBody>
                    <a:bodyPr/>
                    <a:lstStyle/>
                    <a:p>
                      <a:pPr algn="ctr"/>
                      <a:r>
                        <a:rPr lang="de-DE" sz="1400" b="1" dirty="0"/>
                        <a:t>=</a:t>
                      </a:r>
                    </a:p>
                  </a:txBody>
                  <a:tcPr anchor="ctr">
                    <a:solidFill>
                      <a:schemeClr val="bg1">
                        <a:lumMod val="65000"/>
                      </a:schemeClr>
                    </a:solidFill>
                  </a:tcPr>
                </a:tc>
                <a:tc>
                  <a:txBody>
                    <a:bodyPr/>
                    <a:lstStyle/>
                    <a:p>
                      <a:r>
                        <a:rPr lang="de-DE" sz="1400" b="1" dirty="0"/>
                        <a:t>Bruttogewinn</a:t>
                      </a:r>
                    </a:p>
                  </a:txBody>
                  <a:tcPr anchor="ctr">
                    <a:solidFill>
                      <a:schemeClr val="bg1">
                        <a:lumMod val="65000"/>
                      </a:schemeClr>
                    </a:solidFill>
                  </a:tcPr>
                </a:tc>
                <a:tc>
                  <a:txBody>
                    <a:bodyPr/>
                    <a:lstStyle/>
                    <a:p>
                      <a:r>
                        <a:rPr lang="de-DE" sz="1400" b="1" dirty="0"/>
                        <a:t>Umsatzerlöse abzüglich Herstellungskosten, zeigt den Gewinn vor Betriebsausgaben.</a:t>
                      </a:r>
                    </a:p>
                  </a:txBody>
                  <a:tcPr anchor="ctr">
                    <a:solidFill>
                      <a:schemeClr val="bg1">
                        <a:lumMod val="65000"/>
                      </a:schemeClr>
                    </a:solidFill>
                  </a:tcPr>
                </a:tc>
                <a:extLst>
                  <a:ext uri="{0D108BD9-81ED-4DB2-BD59-A6C34878D82A}">
                    <a16:rowId xmlns:a16="http://schemas.microsoft.com/office/drawing/2014/main" val="4160650021"/>
                  </a:ext>
                </a:extLst>
              </a:tr>
              <a:tr h="442806">
                <a:tc>
                  <a:txBody>
                    <a:bodyPr/>
                    <a:lstStyle/>
                    <a:p>
                      <a:pPr algn="ctr"/>
                      <a:r>
                        <a:rPr lang="de-DE" sz="1400" b="1" dirty="0"/>
                        <a:t>-</a:t>
                      </a:r>
                    </a:p>
                  </a:txBody>
                  <a:tcPr anchor="ctr"/>
                </a:tc>
                <a:tc>
                  <a:txBody>
                    <a:bodyPr/>
                    <a:lstStyle/>
                    <a:p>
                      <a:r>
                        <a:rPr lang="de-DE" sz="1400" dirty="0"/>
                        <a:t>Betriebskosten</a:t>
                      </a:r>
                    </a:p>
                  </a:txBody>
                  <a:tcPr anchor="ctr"/>
                </a:tc>
                <a:tc>
                  <a:txBody>
                    <a:bodyPr/>
                    <a:lstStyle/>
                    <a:p>
                      <a:r>
                        <a:rPr lang="de-DE" sz="1400" dirty="0"/>
                        <a:t>Kosten im Zusammenhang mit dem Betrieb des Unternehmens, wie Miete, Gehälter und Nebenkosten.</a:t>
                      </a:r>
                    </a:p>
                  </a:txBody>
                  <a:tcPr anchor="ctr"/>
                </a:tc>
                <a:extLst>
                  <a:ext uri="{0D108BD9-81ED-4DB2-BD59-A6C34878D82A}">
                    <a16:rowId xmlns:a16="http://schemas.microsoft.com/office/drawing/2014/main" val="2920028593"/>
                  </a:ext>
                </a:extLst>
              </a:tr>
              <a:tr h="625138">
                <a:tc>
                  <a:txBody>
                    <a:bodyPr/>
                    <a:lstStyle/>
                    <a:p>
                      <a:pPr algn="ctr"/>
                      <a:r>
                        <a:rPr lang="de-DE" sz="1400" b="1" dirty="0"/>
                        <a:t>=</a:t>
                      </a:r>
                    </a:p>
                  </a:txBody>
                  <a:tcPr anchor="ctr">
                    <a:solidFill>
                      <a:schemeClr val="bg1">
                        <a:lumMod val="65000"/>
                      </a:schemeClr>
                    </a:solidFill>
                  </a:tcPr>
                </a:tc>
                <a:tc>
                  <a:txBody>
                    <a:bodyPr/>
                    <a:lstStyle/>
                    <a:p>
                      <a:r>
                        <a:rPr lang="de-DE" sz="1400" b="1" dirty="0"/>
                        <a:t>Gewinn vor Zinsen, Steuern, Abschreibungen und Amortisation (EBITDA)</a:t>
                      </a:r>
                    </a:p>
                  </a:txBody>
                  <a:tcPr anchor="ctr">
                    <a:solidFill>
                      <a:schemeClr val="bg1">
                        <a:lumMod val="65000"/>
                      </a:schemeClr>
                    </a:solidFill>
                  </a:tcPr>
                </a:tc>
                <a:tc>
                  <a:txBody>
                    <a:bodyPr/>
                    <a:lstStyle/>
                    <a:p>
                      <a:r>
                        <a:rPr lang="de-DE" sz="1400" b="1" dirty="0"/>
                        <a:t>Bruttogewinn abzüglich Betriebsausgaben, vor Abzug von Zinsen, Steuern, Abschreibungen und Amortisation.</a:t>
                      </a:r>
                    </a:p>
                  </a:txBody>
                  <a:tcPr anchor="ctr">
                    <a:solidFill>
                      <a:schemeClr val="bg1">
                        <a:lumMod val="65000"/>
                      </a:schemeClr>
                    </a:solidFill>
                  </a:tcPr>
                </a:tc>
                <a:extLst>
                  <a:ext uri="{0D108BD9-81ED-4DB2-BD59-A6C34878D82A}">
                    <a16:rowId xmlns:a16="http://schemas.microsoft.com/office/drawing/2014/main" val="1749548333"/>
                  </a:ext>
                </a:extLst>
              </a:tr>
              <a:tr h="442806">
                <a:tc>
                  <a:txBody>
                    <a:bodyPr/>
                    <a:lstStyle/>
                    <a:p>
                      <a:pPr algn="ctr"/>
                      <a:r>
                        <a:rPr lang="de-DE" sz="1400" b="1" dirty="0"/>
                        <a:t>-</a:t>
                      </a:r>
                    </a:p>
                  </a:txBody>
                  <a:tcPr anchor="ctr"/>
                </a:tc>
                <a:tc>
                  <a:txBody>
                    <a:bodyPr/>
                    <a:lstStyle/>
                    <a:p>
                      <a:r>
                        <a:rPr lang="de-DE" sz="1400" dirty="0"/>
                        <a:t>Abschreibung und Amortisation</a:t>
                      </a:r>
                    </a:p>
                  </a:txBody>
                  <a:tcPr anchor="ctr"/>
                </a:tc>
                <a:tc>
                  <a:txBody>
                    <a:bodyPr/>
                    <a:lstStyle/>
                    <a:p>
                      <a:r>
                        <a:rPr lang="de-DE" sz="1400" dirty="0"/>
                        <a:t>Nicht zahlungswirksame Aufwendungen, die den Wert von Vermögenswerten im Laufe der Zeit mindern.</a:t>
                      </a:r>
                    </a:p>
                  </a:txBody>
                  <a:tcPr anchor="ctr"/>
                </a:tc>
                <a:extLst>
                  <a:ext uri="{0D108BD9-81ED-4DB2-BD59-A6C34878D82A}">
                    <a16:rowId xmlns:a16="http://schemas.microsoft.com/office/drawing/2014/main" val="1967751208"/>
                  </a:ext>
                </a:extLst>
              </a:tr>
              <a:tr h="442806">
                <a:tc>
                  <a:txBody>
                    <a:bodyPr/>
                    <a:lstStyle/>
                    <a:p>
                      <a:pPr algn="ctr"/>
                      <a:r>
                        <a:rPr lang="de-DE" sz="1400" b="1" dirty="0"/>
                        <a:t>=</a:t>
                      </a:r>
                    </a:p>
                  </a:txBody>
                  <a:tcPr anchor="ctr">
                    <a:solidFill>
                      <a:schemeClr val="bg1">
                        <a:lumMod val="65000"/>
                      </a:schemeClr>
                    </a:solidFill>
                  </a:tcPr>
                </a:tc>
                <a:tc>
                  <a:txBody>
                    <a:bodyPr/>
                    <a:lstStyle/>
                    <a:p>
                      <a:r>
                        <a:rPr lang="de-DE" sz="1400" b="1" dirty="0"/>
                        <a:t>Gewinn vor Zinsen und Steuern (EBIT)</a:t>
                      </a:r>
                    </a:p>
                  </a:txBody>
                  <a:tcPr anchor="ctr">
                    <a:solidFill>
                      <a:schemeClr val="bg1">
                        <a:lumMod val="65000"/>
                      </a:schemeClr>
                    </a:solidFill>
                  </a:tcPr>
                </a:tc>
                <a:tc>
                  <a:txBody>
                    <a:bodyPr/>
                    <a:lstStyle/>
                    <a:p>
                      <a:r>
                        <a:rPr lang="de-DE" sz="1400" b="1" dirty="0"/>
                        <a:t>EBITDA abzüglich Abschreibungen und Amortisation, zeigt den Gewinn aus dem Kerngeschäft vor Zinsen und Steuern.</a:t>
                      </a:r>
                    </a:p>
                  </a:txBody>
                  <a:tcPr anchor="ctr">
                    <a:solidFill>
                      <a:schemeClr val="bg1">
                        <a:lumMod val="65000"/>
                      </a:schemeClr>
                    </a:solidFill>
                  </a:tcPr>
                </a:tc>
                <a:extLst>
                  <a:ext uri="{0D108BD9-81ED-4DB2-BD59-A6C34878D82A}">
                    <a16:rowId xmlns:a16="http://schemas.microsoft.com/office/drawing/2014/main" val="1983126914"/>
                  </a:ext>
                </a:extLst>
              </a:tr>
              <a:tr h="442806">
                <a:tc>
                  <a:txBody>
                    <a:bodyPr/>
                    <a:lstStyle/>
                    <a:p>
                      <a:pPr algn="ctr"/>
                      <a:r>
                        <a:rPr lang="de-DE" sz="1400" b="1" dirty="0"/>
                        <a:t>+/-</a:t>
                      </a:r>
                    </a:p>
                  </a:txBody>
                  <a:tcPr anchor="ctr"/>
                </a:tc>
                <a:tc>
                  <a:txBody>
                    <a:bodyPr/>
                    <a:lstStyle/>
                    <a:p>
                      <a:r>
                        <a:rPr lang="de-DE" sz="1400" dirty="0"/>
                        <a:t>Zinserträge (+) / Zinsaufwendungen (-)</a:t>
                      </a:r>
                    </a:p>
                  </a:txBody>
                  <a:tcPr anchor="ctr"/>
                </a:tc>
                <a:tc>
                  <a:txBody>
                    <a:bodyPr/>
                    <a:lstStyle/>
                    <a:p>
                      <a:r>
                        <a:rPr lang="de-DE" sz="1400" dirty="0"/>
                        <a:t>Die Kosten für die Kreditaufnahme werden vom EBIT abgezogen, um das Ergebnis vor Steuern zu ermitteln.</a:t>
                      </a:r>
                    </a:p>
                  </a:txBody>
                  <a:tcPr anchor="ctr"/>
                </a:tc>
                <a:extLst>
                  <a:ext uri="{0D108BD9-81ED-4DB2-BD59-A6C34878D82A}">
                    <a16:rowId xmlns:a16="http://schemas.microsoft.com/office/drawing/2014/main" val="3452631266"/>
                  </a:ext>
                </a:extLst>
              </a:tr>
              <a:tr h="260474">
                <a:tc>
                  <a:txBody>
                    <a:bodyPr/>
                    <a:lstStyle/>
                    <a:p>
                      <a:pPr algn="ctr"/>
                      <a:r>
                        <a:rPr lang="de-DE" sz="1400" b="1" dirty="0"/>
                        <a:t>=</a:t>
                      </a:r>
                    </a:p>
                  </a:txBody>
                  <a:tcPr anchor="ctr">
                    <a:solidFill>
                      <a:schemeClr val="bg1">
                        <a:lumMod val="65000"/>
                      </a:schemeClr>
                    </a:solidFill>
                  </a:tcPr>
                </a:tc>
                <a:tc>
                  <a:txBody>
                    <a:bodyPr/>
                    <a:lstStyle/>
                    <a:p>
                      <a:r>
                        <a:rPr lang="de-DE" sz="1400" b="1" dirty="0"/>
                        <a:t>Gewinn vor Steuern (EBT)</a:t>
                      </a:r>
                    </a:p>
                  </a:txBody>
                  <a:tcPr anchor="ctr">
                    <a:solidFill>
                      <a:schemeClr val="bg1">
                        <a:lumMod val="65000"/>
                      </a:schemeClr>
                    </a:solidFill>
                  </a:tcPr>
                </a:tc>
                <a:tc>
                  <a:txBody>
                    <a:bodyPr/>
                    <a:lstStyle/>
                    <a:p>
                      <a:r>
                        <a:rPr lang="de-DE" sz="1400" b="1" dirty="0"/>
                        <a:t>EBIT minus Zinsaufwand, was dem Gewinn vor Steuerverpflichtungen entspricht.</a:t>
                      </a:r>
                    </a:p>
                  </a:txBody>
                  <a:tcPr anchor="ctr">
                    <a:solidFill>
                      <a:schemeClr val="bg1">
                        <a:lumMod val="65000"/>
                      </a:schemeClr>
                    </a:solidFill>
                  </a:tcPr>
                </a:tc>
                <a:extLst>
                  <a:ext uri="{0D108BD9-81ED-4DB2-BD59-A6C34878D82A}">
                    <a16:rowId xmlns:a16="http://schemas.microsoft.com/office/drawing/2014/main" val="2973015487"/>
                  </a:ext>
                </a:extLst>
              </a:tr>
              <a:tr h="260474">
                <a:tc>
                  <a:txBody>
                    <a:bodyPr/>
                    <a:lstStyle/>
                    <a:p>
                      <a:pPr algn="ctr"/>
                      <a:r>
                        <a:rPr lang="de-DE" sz="1400" b="1" dirty="0"/>
                        <a:t>+/-</a:t>
                      </a:r>
                    </a:p>
                  </a:txBody>
                  <a:tcPr anchor="ctr"/>
                </a:tc>
                <a:tc>
                  <a:txBody>
                    <a:bodyPr/>
                    <a:lstStyle/>
                    <a:p>
                      <a:r>
                        <a:rPr lang="de-DE" sz="1400" dirty="0"/>
                        <a:t>Steuern</a:t>
                      </a:r>
                    </a:p>
                  </a:txBody>
                  <a:tcPr anchor="ctr"/>
                </a:tc>
                <a:tc>
                  <a:txBody>
                    <a:bodyPr/>
                    <a:lstStyle/>
                    <a:p>
                      <a:r>
                        <a:rPr lang="de-DE" sz="1400" dirty="0"/>
                        <a:t>Der geschuldete Steuerbetrag, der vom EBT abgezogen wird, um den Nettogewinn zu ermitteln.</a:t>
                      </a:r>
                    </a:p>
                  </a:txBody>
                  <a:tcPr anchor="ctr"/>
                </a:tc>
                <a:extLst>
                  <a:ext uri="{0D108BD9-81ED-4DB2-BD59-A6C34878D82A}">
                    <a16:rowId xmlns:a16="http://schemas.microsoft.com/office/drawing/2014/main" val="1532651863"/>
                  </a:ext>
                </a:extLst>
              </a:tr>
              <a:tr h="260474">
                <a:tc>
                  <a:txBody>
                    <a:bodyPr/>
                    <a:lstStyle/>
                    <a:p>
                      <a:pPr algn="ctr"/>
                      <a:endParaRPr lang="de-DE" sz="1400" b="1" dirty="0">
                        <a:solidFill>
                          <a:schemeClr val="bg1"/>
                        </a:solidFill>
                      </a:endParaRPr>
                    </a:p>
                  </a:txBody>
                  <a:tcPr anchor="ctr">
                    <a:solidFill>
                      <a:schemeClr val="bg1">
                        <a:lumMod val="50000"/>
                      </a:schemeClr>
                    </a:solidFill>
                  </a:tcPr>
                </a:tc>
                <a:tc>
                  <a:txBody>
                    <a:bodyPr/>
                    <a:lstStyle/>
                    <a:p>
                      <a:r>
                        <a:rPr lang="de-DE" sz="1400" b="1" dirty="0">
                          <a:solidFill>
                            <a:schemeClr val="bg1"/>
                          </a:solidFill>
                        </a:rPr>
                        <a:t>Nettogewinn </a:t>
                      </a:r>
                    </a:p>
                  </a:txBody>
                  <a:tcPr anchor="ctr">
                    <a:solidFill>
                      <a:schemeClr val="bg1">
                        <a:lumMod val="50000"/>
                      </a:schemeClr>
                    </a:solidFill>
                  </a:tcPr>
                </a:tc>
                <a:tc>
                  <a:txBody>
                    <a:bodyPr/>
                    <a:lstStyle/>
                    <a:p>
                      <a:r>
                        <a:rPr lang="de-DE" sz="1400" b="1" dirty="0">
                          <a:solidFill>
                            <a:schemeClr val="bg1"/>
                          </a:solidFill>
                        </a:rPr>
                        <a:t>Der Gewinn nach Abzug aller Kosten, einschließlich Steuern</a:t>
                      </a:r>
                      <a:r>
                        <a:rPr lang="en-US" sz="1400" b="1" dirty="0">
                          <a:solidFill>
                            <a:schemeClr val="bg1"/>
                          </a:solidFill>
                        </a:rPr>
                        <a:t>.</a:t>
                      </a:r>
                      <a:endParaRPr lang="de-DE" sz="1400" b="1" dirty="0">
                        <a:solidFill>
                          <a:schemeClr val="bg1"/>
                        </a:solidFill>
                      </a:endParaRPr>
                    </a:p>
                  </a:txBody>
                  <a:tcPr anchor="ctr">
                    <a:solidFill>
                      <a:schemeClr val="bg1">
                        <a:lumMod val="50000"/>
                      </a:schemeClr>
                    </a:solidFill>
                  </a:tcPr>
                </a:tc>
                <a:extLst>
                  <a:ext uri="{0D108BD9-81ED-4DB2-BD59-A6C34878D82A}">
                    <a16:rowId xmlns:a16="http://schemas.microsoft.com/office/drawing/2014/main" val="1412480380"/>
                  </a:ext>
                </a:extLst>
              </a:tr>
            </a:tbl>
          </a:graphicData>
        </a:graphic>
      </p:graphicFrame>
    </p:spTree>
    <p:extLst>
      <p:ext uri="{BB962C8B-B14F-4D97-AF65-F5344CB8AC3E}">
        <p14:creationId xmlns:p14="http://schemas.microsoft.com/office/powerpoint/2010/main" val="287461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err="1">
                <a:solidFill>
                  <a:schemeClr val="bg1"/>
                </a:solidFill>
              </a:rPr>
              <a:t>Lernziele</a:t>
            </a:r>
            <a:endParaRPr lang="en-IE" dirty="0">
              <a:solidFill>
                <a:schemeClr val="bg1"/>
              </a:solidFill>
            </a:endParaRPr>
          </a:p>
          <a:p>
            <a:endParaRPr lang="en-GB" sz="600" b="1" dirty="0"/>
          </a:p>
          <a:p>
            <a:r>
              <a:rPr lang="en-GB" sz="2400" b="1" dirty="0" err="1">
                <a:solidFill>
                  <a:srgbClr val="47B5C8"/>
                </a:solidFill>
              </a:rPr>
              <a:t>Verhaltensweisen</a:t>
            </a:r>
            <a:r>
              <a:rPr lang="en-GB" sz="2400" b="1" dirty="0">
                <a:solidFill>
                  <a:srgbClr val="47B5C8"/>
                </a:solidFill>
              </a:rPr>
              <a:t> :</a:t>
            </a:r>
          </a:p>
          <a:p>
            <a:r>
              <a:rPr lang="en-US" sz="2400" b="1" dirty="0" err="1">
                <a:solidFill>
                  <a:srgbClr val="F2A72C"/>
                </a:solidFill>
              </a:rPr>
              <a:t>Regelmäßiges</a:t>
            </a:r>
            <a:r>
              <a:rPr lang="en-US" sz="2400" b="1" dirty="0">
                <a:solidFill>
                  <a:srgbClr val="F2A72C"/>
                </a:solidFill>
              </a:rPr>
              <a:t> </a:t>
            </a:r>
            <a:r>
              <a:rPr lang="en-US" sz="2400" b="1" dirty="0" err="1">
                <a:solidFill>
                  <a:srgbClr val="F2A72C"/>
                </a:solidFill>
              </a:rPr>
              <a:t>finanzielles</a:t>
            </a:r>
            <a:r>
              <a:rPr lang="en-US" sz="2400" b="1" dirty="0">
                <a:solidFill>
                  <a:srgbClr val="F2A72C"/>
                </a:solidFill>
              </a:rPr>
              <a:t> Monitoring: </a:t>
            </a:r>
            <a:r>
              <a:rPr lang="de-DE" sz="2400" dirty="0"/>
              <a:t>Die Lernenden werden es sich zur Gewohnheit machen, ihre Finanzen regelmäßig zu überprüfen, um sicherzustellen, dass ihr Unternehmen auf Kurs bleibt.</a:t>
            </a:r>
            <a:endParaRPr lang="en-US" sz="2400" b="1" dirty="0">
              <a:solidFill>
                <a:srgbClr val="F2A72C"/>
              </a:solidFill>
            </a:endParaRPr>
          </a:p>
          <a:p>
            <a:r>
              <a:rPr lang="en-US" sz="2400" b="1" dirty="0" err="1">
                <a:solidFill>
                  <a:srgbClr val="F2A72C"/>
                </a:solidFill>
              </a:rPr>
              <a:t>Transparenz</a:t>
            </a:r>
            <a:r>
              <a:rPr lang="en-US" sz="2400" b="1" dirty="0">
                <a:solidFill>
                  <a:srgbClr val="F2A72C"/>
                </a:solidFill>
              </a:rPr>
              <a:t> </a:t>
            </a:r>
            <a:r>
              <a:rPr lang="en-US" sz="2400" b="1" dirty="0" err="1">
                <a:solidFill>
                  <a:srgbClr val="F2A72C"/>
                </a:solidFill>
              </a:rPr>
              <a:t>gegenüber</a:t>
            </a:r>
            <a:r>
              <a:rPr lang="en-US" sz="2400" b="1" dirty="0">
                <a:solidFill>
                  <a:srgbClr val="F2A72C"/>
                </a:solidFill>
              </a:rPr>
              <a:t> </a:t>
            </a:r>
            <a:r>
              <a:rPr lang="en-US" sz="2400" b="1" dirty="0" err="1">
                <a:solidFill>
                  <a:srgbClr val="F2A72C"/>
                </a:solidFill>
              </a:rPr>
              <a:t>Investoren</a:t>
            </a:r>
            <a:r>
              <a:rPr lang="en-US" sz="2400" b="1" dirty="0">
                <a:solidFill>
                  <a:srgbClr val="F2A72C"/>
                </a:solidFill>
              </a:rPr>
              <a:t>: </a:t>
            </a:r>
            <a:r>
              <a:rPr lang="de-DE" sz="2400" dirty="0"/>
              <a:t>Die Bedeutung der kontinuierlichen Bereitstellung klarer und ehrlicher Informationen für Investoren, um Vertrauen und Glaubwürdigkeit aufzubauen.</a:t>
            </a:r>
          </a:p>
          <a:p>
            <a:r>
              <a:rPr lang="en-US" sz="2400" b="1" dirty="0" err="1">
                <a:solidFill>
                  <a:srgbClr val="F2A72C"/>
                </a:solidFill>
              </a:rPr>
              <a:t>Anpassungsfähigkeit</a:t>
            </a:r>
            <a:r>
              <a:rPr lang="en-US" sz="2400" b="1" dirty="0">
                <a:solidFill>
                  <a:srgbClr val="F2A72C"/>
                </a:solidFill>
              </a:rPr>
              <a:t> </a:t>
            </a:r>
            <a:r>
              <a:rPr lang="en-US" sz="2400" b="1" dirty="0" err="1">
                <a:solidFill>
                  <a:srgbClr val="F2A72C"/>
                </a:solidFill>
              </a:rPr>
              <a:t>im</a:t>
            </a:r>
            <a:r>
              <a:rPr lang="en-US" sz="2400" b="1" dirty="0">
                <a:solidFill>
                  <a:srgbClr val="F2A72C"/>
                </a:solidFill>
              </a:rPr>
              <a:t> </a:t>
            </a:r>
            <a:r>
              <a:rPr lang="en-US" sz="2400" b="1" dirty="0" err="1">
                <a:solidFill>
                  <a:srgbClr val="F2A72C"/>
                </a:solidFill>
              </a:rPr>
              <a:t>Finanzmanagement</a:t>
            </a:r>
            <a:r>
              <a:rPr lang="en-US" sz="2400" b="1" dirty="0">
                <a:solidFill>
                  <a:srgbClr val="F2A72C"/>
                </a:solidFill>
              </a:rPr>
              <a:t>: </a:t>
            </a:r>
            <a:r>
              <a:rPr lang="de-DE" sz="2400" dirty="0"/>
              <a:t>Offenheit für die Anpassung von Budgets und Finanzstrategien bei geschäftlichen Veränderungen.</a:t>
            </a:r>
            <a:endParaRPr lang="en-GB" sz="2400" dirty="0"/>
          </a:p>
          <a:p>
            <a:endParaRPr lang="en-US" sz="2400" dirty="0"/>
          </a:p>
        </p:txBody>
      </p:sp>
    </p:spTree>
    <p:extLst>
      <p:ext uri="{BB962C8B-B14F-4D97-AF65-F5344CB8AC3E}">
        <p14:creationId xmlns:p14="http://schemas.microsoft.com/office/powerpoint/2010/main" val="4948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Kapitalflussrechnung (Cashflow)</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8"/>
            <a:ext cx="3179782" cy="3243429"/>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Kapitalfluss-rechnung</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Bilanz</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Gewinn- und Verlustrechnung</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8" y="2045704"/>
            <a:ext cx="673769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solidFill>
                  <a:srgbClr val="595959"/>
                </a:solidFill>
              </a:rPr>
              <a:t>Die </a:t>
            </a:r>
            <a:r>
              <a:rPr lang="de-DE" sz="2000" b="1" dirty="0">
                <a:solidFill>
                  <a:srgbClr val="595959"/>
                </a:solidFill>
              </a:rPr>
              <a:t>Kapitalflussrechnung</a:t>
            </a:r>
            <a:r>
              <a:rPr lang="de-DE" sz="2000" dirty="0">
                <a:solidFill>
                  <a:srgbClr val="595959"/>
                </a:solidFill>
              </a:rPr>
              <a:t> ist ein wichtiger Finanzbericht, der den Geldfluss in und aus Ihrem Unternehmen über einen bestimmten Zeitraum, z. B. einen Monat oder ein Jahr, nachverfolgt. </a:t>
            </a:r>
          </a:p>
          <a:p>
            <a:pPr marL="0" indent="0">
              <a:buNone/>
            </a:pPr>
            <a:r>
              <a:rPr lang="de-DE" sz="2000" dirty="0">
                <a:solidFill>
                  <a:srgbClr val="595959"/>
                </a:solidFill>
              </a:rPr>
              <a:t>Im Gegensatz zur Gewinn- und Verlustrechnung, die die Rentabilität anzeigt, konzentriert sich die Kapitalflussrechnung ausschließlich auf </a:t>
            </a:r>
            <a:r>
              <a:rPr lang="de-DE" sz="2000" b="1" dirty="0">
                <a:solidFill>
                  <a:srgbClr val="595959"/>
                </a:solidFill>
              </a:rPr>
              <a:t>Zahlungsvorgänge</a:t>
            </a:r>
            <a:r>
              <a:rPr lang="de-DE" sz="2000" dirty="0">
                <a:solidFill>
                  <a:srgbClr val="595959"/>
                </a:solidFill>
              </a:rPr>
              <a:t> und gibt Aufschluss über die </a:t>
            </a:r>
            <a:r>
              <a:rPr lang="de-DE" sz="2000" b="1" dirty="0">
                <a:solidFill>
                  <a:srgbClr val="595959"/>
                </a:solidFill>
              </a:rPr>
              <a:t>Liquidität und finanzielle Gesundheit </a:t>
            </a:r>
            <a:r>
              <a:rPr lang="de-DE" sz="2000" dirty="0">
                <a:solidFill>
                  <a:srgbClr val="595959"/>
                </a:solidFill>
              </a:rPr>
              <a:t>Ihres Unternehmens.</a:t>
            </a:r>
            <a:endParaRPr lang="de-DE" sz="1800" dirty="0"/>
          </a:p>
        </p:txBody>
      </p:sp>
    </p:spTree>
    <p:extLst>
      <p:ext uri="{BB962C8B-B14F-4D97-AF65-F5344CB8AC3E}">
        <p14:creationId xmlns:p14="http://schemas.microsoft.com/office/powerpoint/2010/main" val="2504471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Kapitalflussrechnung (Cashflow)</a:t>
            </a:r>
            <a:endParaRPr lang="de-DE" dirty="0"/>
          </a:p>
        </p:txBody>
      </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880839" y="1432403"/>
            <a:ext cx="673769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solidFill>
                  <a:srgbClr val="595959"/>
                </a:solidFill>
              </a:rPr>
              <a:t>Es ist wichtig, dass Sie Ihren Kapitalfluss verstehen, denn so stellen Sie sicher, dass Ihr Unternehmen über </a:t>
            </a:r>
            <a:r>
              <a:rPr lang="de-DE" sz="2000" b="1" dirty="0">
                <a:solidFill>
                  <a:srgbClr val="595959"/>
                </a:solidFill>
              </a:rPr>
              <a:t>genügend liquide Mittel </a:t>
            </a:r>
            <a:r>
              <a:rPr lang="de-DE" sz="2000" dirty="0">
                <a:solidFill>
                  <a:srgbClr val="595959"/>
                </a:solidFill>
              </a:rPr>
              <a:t>verfügt, um seine Ausgaben zu decken, in Wachstum zu investieren und finanzielle Herausforderungen zu meistern. </a:t>
            </a:r>
          </a:p>
          <a:p>
            <a:pPr marL="0" indent="0">
              <a:buNone/>
            </a:pPr>
            <a:r>
              <a:rPr lang="de-DE" sz="2000" dirty="0">
                <a:solidFill>
                  <a:srgbClr val="595959"/>
                </a:solidFill>
              </a:rPr>
              <a:t>Ein positiver Kapitalfluss zeigt an, dass Ihr Unternehmen genügend liquide Mittel generiert, um sich selbst zu erhalten, während ein negativer Kapitalfluss auf die Notwendigkeit von Anpassungen oder zusätzlichen Finanzmitteln hinweisen könnte. </a:t>
            </a:r>
          </a:p>
          <a:p>
            <a:pPr marL="0" indent="0">
              <a:buNone/>
            </a:pPr>
            <a:r>
              <a:rPr lang="de-DE" sz="2000" dirty="0">
                <a:solidFill>
                  <a:srgbClr val="595959"/>
                </a:solidFill>
              </a:rPr>
              <a:t>Die Kapitalflussrechnung ergänzt daher die Gewinn- und Verlustrechnung und die Bilanz und gibt Ihnen ein vollständiges Bild der Finanzlage Ihres Unternehmens.</a:t>
            </a:r>
          </a:p>
        </p:txBody>
      </p:sp>
      <p:grpSp>
        <p:nvGrpSpPr>
          <p:cNvPr id="4" name="Gruppieren 3">
            <a:extLst>
              <a:ext uri="{FF2B5EF4-FFF2-40B4-BE49-F238E27FC236}">
                <a16:creationId xmlns:a16="http://schemas.microsoft.com/office/drawing/2014/main" id="{1C570571-E346-EE11-58E4-CD5CAE3E2188}"/>
              </a:ext>
            </a:extLst>
          </p:cNvPr>
          <p:cNvGrpSpPr/>
          <p:nvPr/>
        </p:nvGrpSpPr>
        <p:grpSpPr>
          <a:xfrm>
            <a:off x="7713996" y="1706748"/>
            <a:ext cx="3179782" cy="3243429"/>
            <a:chOff x="7713996" y="1706749"/>
            <a:chExt cx="2689696" cy="2676528"/>
          </a:xfrm>
        </p:grpSpPr>
        <p:sp>
          <p:nvSpPr>
            <p:cNvPr id="6" name="Freihandform: Form 5">
              <a:extLst>
                <a:ext uri="{FF2B5EF4-FFF2-40B4-BE49-F238E27FC236}">
                  <a16:creationId xmlns:a16="http://schemas.microsoft.com/office/drawing/2014/main" id="{F21D9AC4-9EBE-80A8-5218-C2541BB1BE19}"/>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Kapitalfluss-rechnung</a:t>
              </a:r>
            </a:p>
          </p:txBody>
        </p:sp>
        <p:sp>
          <p:nvSpPr>
            <p:cNvPr id="7" name="Freihandform: Form 6">
              <a:extLst>
                <a:ext uri="{FF2B5EF4-FFF2-40B4-BE49-F238E27FC236}">
                  <a16:creationId xmlns:a16="http://schemas.microsoft.com/office/drawing/2014/main" id="{47F5DB3A-866E-0AE3-3B94-928140E948A8}"/>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Bilanz</a:t>
              </a:r>
            </a:p>
          </p:txBody>
        </p:sp>
        <p:sp>
          <p:nvSpPr>
            <p:cNvPr id="14" name="Freihandform: Form 13">
              <a:extLst>
                <a:ext uri="{FF2B5EF4-FFF2-40B4-BE49-F238E27FC236}">
                  <a16:creationId xmlns:a16="http://schemas.microsoft.com/office/drawing/2014/main" id="{1741CDCA-89EC-16F6-0A44-52CF1C7B55CE}"/>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Gewinn- und Verlustrechnung</a:t>
              </a:r>
            </a:p>
          </p:txBody>
        </p:sp>
        <p:sp>
          <p:nvSpPr>
            <p:cNvPr id="15" name="Pfeil: gebogen 14">
              <a:extLst>
                <a:ext uri="{FF2B5EF4-FFF2-40B4-BE49-F238E27FC236}">
                  <a16:creationId xmlns:a16="http://schemas.microsoft.com/office/drawing/2014/main" id="{CE5104D1-385C-FB1A-5797-624D366C8BD8}"/>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6" name="Pfeil: gebogen 15">
              <a:extLst>
                <a:ext uri="{FF2B5EF4-FFF2-40B4-BE49-F238E27FC236}">
                  <a16:creationId xmlns:a16="http://schemas.microsoft.com/office/drawing/2014/main" id="{C1149A6D-92C5-88F9-EDDA-A09D6BA21204}"/>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7" name="Pfeil: gebogen 16">
              <a:extLst>
                <a:ext uri="{FF2B5EF4-FFF2-40B4-BE49-F238E27FC236}">
                  <a16:creationId xmlns:a16="http://schemas.microsoft.com/office/drawing/2014/main" id="{5BA80D01-5085-3913-AF8B-66DFB586CD9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Tree>
    <p:extLst>
      <p:ext uri="{BB962C8B-B14F-4D97-AF65-F5344CB8AC3E}">
        <p14:creationId xmlns:p14="http://schemas.microsoft.com/office/powerpoint/2010/main" val="3709737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Kapitalflussrechnung (Cashflow)</a:t>
            </a:r>
            <a:endParaRPr lang="de-DE" dirty="0"/>
          </a:p>
        </p:txBody>
      </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81" y="1587482"/>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solidFill>
                  <a:srgbClr val="595959"/>
                </a:solidFill>
              </a:rPr>
              <a:t>3 Kernbereiche der Kapitalflussrechnung:</a:t>
            </a:r>
          </a:p>
          <a:p>
            <a:r>
              <a:rPr lang="de-DE" sz="2000" b="1" dirty="0">
                <a:solidFill>
                  <a:srgbClr val="595959"/>
                </a:solidFill>
              </a:rPr>
              <a:t>Betriebliche Tätigkeiten</a:t>
            </a:r>
            <a:r>
              <a:rPr lang="de-DE" sz="2000" dirty="0">
                <a:solidFill>
                  <a:srgbClr val="595959"/>
                </a:solidFill>
              </a:rPr>
              <a:t>: Zeigt den aus Ihren Kerngeschäftstätigkeiten wie Verkäufen und Ausgaben generierten Cashflow.</a:t>
            </a:r>
          </a:p>
          <a:p>
            <a:r>
              <a:rPr lang="de-DE" sz="2000" b="1" dirty="0">
                <a:solidFill>
                  <a:srgbClr val="595959"/>
                </a:solidFill>
              </a:rPr>
              <a:t>Investitionstätigkeiten</a:t>
            </a:r>
            <a:r>
              <a:rPr lang="de-DE" sz="2000" dirty="0">
                <a:solidFill>
                  <a:srgbClr val="595959"/>
                </a:solidFill>
              </a:rPr>
              <a:t>: Gibt den Cashflow wieder, der für den Kauf und Verkauf langfristiger Vermögenswerte wie Ausrüstung oder Immobilien ausgegeben oder eingenommen wurde.</a:t>
            </a:r>
          </a:p>
          <a:p>
            <a:r>
              <a:rPr lang="de-DE" sz="2000" b="1" dirty="0">
                <a:solidFill>
                  <a:srgbClr val="595959"/>
                </a:solidFill>
              </a:rPr>
              <a:t>Finanzierungstätigkeiten</a:t>
            </a:r>
            <a:r>
              <a:rPr lang="de-DE" sz="2000" dirty="0">
                <a:solidFill>
                  <a:srgbClr val="595959"/>
                </a:solidFill>
              </a:rPr>
              <a:t>: Verfolgt den Cashflow im Zusammenhang mit der Aufnahme von Fremdkapital, der Rückzahlung von Darlehen und der Ausgabe oder dem Rückkauf von Aktien.</a:t>
            </a:r>
            <a:endParaRPr lang="en-US" sz="2000" dirty="0">
              <a:solidFill>
                <a:srgbClr val="595959"/>
              </a:solidFill>
            </a:endParaRPr>
          </a:p>
        </p:txBody>
      </p:sp>
      <p:grpSp>
        <p:nvGrpSpPr>
          <p:cNvPr id="4" name="Gruppieren 3">
            <a:extLst>
              <a:ext uri="{FF2B5EF4-FFF2-40B4-BE49-F238E27FC236}">
                <a16:creationId xmlns:a16="http://schemas.microsoft.com/office/drawing/2014/main" id="{226DF866-B179-038F-0188-583FC7C22476}"/>
              </a:ext>
            </a:extLst>
          </p:cNvPr>
          <p:cNvGrpSpPr/>
          <p:nvPr/>
        </p:nvGrpSpPr>
        <p:grpSpPr>
          <a:xfrm>
            <a:off x="7713996" y="1706748"/>
            <a:ext cx="3179782" cy="3243429"/>
            <a:chOff x="7713996" y="1706749"/>
            <a:chExt cx="2689696" cy="2676528"/>
          </a:xfrm>
        </p:grpSpPr>
        <p:sp>
          <p:nvSpPr>
            <p:cNvPr id="6" name="Freihandform: Form 5">
              <a:extLst>
                <a:ext uri="{FF2B5EF4-FFF2-40B4-BE49-F238E27FC236}">
                  <a16:creationId xmlns:a16="http://schemas.microsoft.com/office/drawing/2014/main" id="{1C37B343-06C8-2AED-C388-EF956E7BF089}"/>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Kapitalfluss-rechnung</a:t>
              </a:r>
            </a:p>
          </p:txBody>
        </p:sp>
        <p:sp>
          <p:nvSpPr>
            <p:cNvPr id="7" name="Freihandform: Form 6">
              <a:extLst>
                <a:ext uri="{FF2B5EF4-FFF2-40B4-BE49-F238E27FC236}">
                  <a16:creationId xmlns:a16="http://schemas.microsoft.com/office/drawing/2014/main" id="{305C0727-8F11-2949-8594-E8A6540E916B}"/>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Bilanz</a:t>
              </a:r>
            </a:p>
          </p:txBody>
        </p:sp>
        <p:sp>
          <p:nvSpPr>
            <p:cNvPr id="14" name="Freihandform: Form 13">
              <a:extLst>
                <a:ext uri="{FF2B5EF4-FFF2-40B4-BE49-F238E27FC236}">
                  <a16:creationId xmlns:a16="http://schemas.microsoft.com/office/drawing/2014/main" id="{2211FB8B-70A0-D80D-010A-0D87AD50E699}"/>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Gewinn- und Verlustrechnung</a:t>
              </a:r>
            </a:p>
          </p:txBody>
        </p:sp>
        <p:sp>
          <p:nvSpPr>
            <p:cNvPr id="15" name="Pfeil: gebogen 14">
              <a:extLst>
                <a:ext uri="{FF2B5EF4-FFF2-40B4-BE49-F238E27FC236}">
                  <a16:creationId xmlns:a16="http://schemas.microsoft.com/office/drawing/2014/main" id="{45426D94-F045-23EB-2BD1-F603991E993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6" name="Pfeil: gebogen 15">
              <a:extLst>
                <a:ext uri="{FF2B5EF4-FFF2-40B4-BE49-F238E27FC236}">
                  <a16:creationId xmlns:a16="http://schemas.microsoft.com/office/drawing/2014/main" id="{3BE77A01-BCE4-3129-EE18-9012300F5F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7" name="Pfeil: gebogen 16">
              <a:extLst>
                <a:ext uri="{FF2B5EF4-FFF2-40B4-BE49-F238E27FC236}">
                  <a16:creationId xmlns:a16="http://schemas.microsoft.com/office/drawing/2014/main" id="{10BEB904-039C-3520-F4AB-A777E464DE04}"/>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Tree>
    <p:extLst>
      <p:ext uri="{BB962C8B-B14F-4D97-AF65-F5344CB8AC3E}">
        <p14:creationId xmlns:p14="http://schemas.microsoft.com/office/powerpoint/2010/main" val="4181499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platzhalter 30">
            <a:extLst>
              <a:ext uri="{FF2B5EF4-FFF2-40B4-BE49-F238E27FC236}">
                <a16:creationId xmlns:a16="http://schemas.microsoft.com/office/drawing/2014/main" id="{865D734B-373D-5478-E2CC-C2F145BB1B61}"/>
              </a:ext>
            </a:extLst>
          </p:cNvPr>
          <p:cNvSpPr>
            <a:spLocks noGrp="1"/>
          </p:cNvSpPr>
          <p:nvPr>
            <p:ph type="body" sz="quarter" idx="18"/>
          </p:nvPr>
        </p:nvSpPr>
        <p:spPr/>
        <p:txBody>
          <a:bodyPr/>
          <a:lstStyle/>
          <a:p>
            <a:endParaRPr lang="de-DE"/>
          </a:p>
        </p:txBody>
      </p:sp>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Kapitalflussrechnung (Cashflow)</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graphicFrame>
        <p:nvGraphicFramePr>
          <p:cNvPr id="30" name="Tabelle 29">
            <a:extLst>
              <a:ext uri="{FF2B5EF4-FFF2-40B4-BE49-F238E27FC236}">
                <a16:creationId xmlns:a16="http://schemas.microsoft.com/office/drawing/2014/main" id="{8FF7DAFD-F0D7-FDED-7BE0-CB92F260B8C0}"/>
              </a:ext>
            </a:extLst>
          </p:cNvPr>
          <p:cNvGraphicFramePr>
            <a:graphicFrameLocks noGrp="1"/>
          </p:cNvGraphicFramePr>
          <p:nvPr>
            <p:extLst>
              <p:ext uri="{D42A27DB-BD31-4B8C-83A1-F6EECF244321}">
                <p14:modId xmlns:p14="http://schemas.microsoft.com/office/powerpoint/2010/main" val="277570110"/>
              </p:ext>
            </p:extLst>
          </p:nvPr>
        </p:nvGraphicFramePr>
        <p:xfrm>
          <a:off x="834887" y="1262477"/>
          <a:ext cx="10558731" cy="4922520"/>
        </p:xfrm>
        <a:graphic>
          <a:graphicData uri="http://schemas.openxmlformats.org/drawingml/2006/table">
            <a:tbl>
              <a:tblPr firstRow="1" bandRow="1">
                <a:tableStyleId>{5C22544A-7EE6-4342-B048-85BDC9FD1C3A}</a:tableStyleId>
              </a:tblPr>
              <a:tblGrid>
                <a:gridCol w="2943535">
                  <a:extLst>
                    <a:ext uri="{9D8B030D-6E8A-4147-A177-3AD203B41FA5}">
                      <a16:colId xmlns:a16="http://schemas.microsoft.com/office/drawing/2014/main" val="3186122039"/>
                    </a:ext>
                  </a:extLst>
                </a:gridCol>
                <a:gridCol w="6378733">
                  <a:extLst>
                    <a:ext uri="{9D8B030D-6E8A-4147-A177-3AD203B41FA5}">
                      <a16:colId xmlns:a16="http://schemas.microsoft.com/office/drawing/2014/main" val="3140089134"/>
                    </a:ext>
                  </a:extLst>
                </a:gridCol>
                <a:gridCol w="1236463">
                  <a:extLst>
                    <a:ext uri="{9D8B030D-6E8A-4147-A177-3AD203B41FA5}">
                      <a16:colId xmlns:a16="http://schemas.microsoft.com/office/drawing/2014/main" val="3025578635"/>
                    </a:ext>
                  </a:extLst>
                </a:gridCol>
              </a:tblGrid>
              <a:tr h="243144">
                <a:tc>
                  <a:txBody>
                    <a:bodyPr/>
                    <a:lstStyle/>
                    <a:p>
                      <a:r>
                        <a:rPr lang="de-DE" sz="1100" b="1" dirty="0"/>
                        <a:t>Bereich</a:t>
                      </a:r>
                      <a:endParaRPr lang="de-DE" sz="1100" dirty="0"/>
                    </a:p>
                  </a:txBody>
                  <a:tcPr anchor="ctr"/>
                </a:tc>
                <a:tc>
                  <a:txBody>
                    <a:bodyPr/>
                    <a:lstStyle/>
                    <a:p>
                      <a:r>
                        <a:rPr lang="de-DE" sz="1100" b="1" dirty="0"/>
                        <a:t> Beschreibung</a:t>
                      </a:r>
                      <a:endParaRPr lang="de-DE" sz="1100" dirty="0"/>
                    </a:p>
                  </a:txBody>
                  <a:tcPr anchor="ctr"/>
                </a:tc>
                <a:tc>
                  <a:txBody>
                    <a:bodyPr/>
                    <a:lstStyle/>
                    <a:p>
                      <a:r>
                        <a:rPr lang="de-DE" sz="1100" b="1" dirty="0"/>
                        <a:t>Beispiel</a:t>
                      </a:r>
                      <a:endParaRPr lang="de-DE" sz="1100" dirty="0"/>
                    </a:p>
                  </a:txBody>
                  <a:tcPr anchor="ctr"/>
                </a:tc>
                <a:extLst>
                  <a:ext uri="{0D108BD9-81ED-4DB2-BD59-A6C34878D82A}">
                    <a16:rowId xmlns:a16="http://schemas.microsoft.com/office/drawing/2014/main" val="2497367909"/>
                  </a:ext>
                </a:extLst>
              </a:tr>
              <a:tr h="243144">
                <a:tc gridSpan="3">
                  <a:txBody>
                    <a:bodyPr/>
                    <a:lstStyle/>
                    <a:p>
                      <a:r>
                        <a:rPr lang="de-DE" sz="1100" b="1" dirty="0"/>
                        <a:t>Operative Tätigkeiten</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746016280"/>
                  </a:ext>
                </a:extLst>
              </a:tr>
              <a:tr h="243144">
                <a:tc>
                  <a:txBody>
                    <a:bodyPr/>
                    <a:lstStyle/>
                    <a:p>
                      <a:r>
                        <a:rPr lang="de-DE" sz="1100" dirty="0"/>
                        <a:t>Nettoeinkommen</a:t>
                      </a:r>
                    </a:p>
                  </a:txBody>
                  <a:tcPr anchor="ctr"/>
                </a:tc>
                <a:tc>
                  <a:txBody>
                    <a:bodyPr/>
                    <a:lstStyle/>
                    <a:p>
                      <a:r>
                        <a:rPr lang="de-DE" sz="1100" dirty="0"/>
                        <a:t>Gewinn aus der Gewinn- und Verlustrechnung</a:t>
                      </a:r>
                    </a:p>
                  </a:txBody>
                  <a:tcPr/>
                </a:tc>
                <a:tc>
                  <a:txBody>
                    <a:bodyPr/>
                    <a:lstStyle/>
                    <a:p>
                      <a:r>
                        <a:rPr lang="de-DE" sz="1100" dirty="0"/>
                        <a:t>€ 10,000</a:t>
                      </a:r>
                    </a:p>
                  </a:txBody>
                  <a:tcPr/>
                </a:tc>
                <a:extLst>
                  <a:ext uri="{0D108BD9-81ED-4DB2-BD59-A6C34878D82A}">
                    <a16:rowId xmlns:a16="http://schemas.microsoft.com/office/drawing/2014/main" val="3254733756"/>
                  </a:ext>
                </a:extLst>
              </a:tr>
              <a:tr h="0">
                <a:tc>
                  <a:txBody>
                    <a:bodyPr/>
                    <a:lstStyle/>
                    <a:p>
                      <a:r>
                        <a:rPr lang="de-DE" sz="1100" dirty="0"/>
                        <a:t>+ Abschreibung/Amortisation</a:t>
                      </a:r>
                    </a:p>
                  </a:txBody>
                  <a:tcPr/>
                </a:tc>
                <a:tc>
                  <a:txBody>
                    <a:bodyPr/>
                    <a:lstStyle/>
                    <a:p>
                      <a:r>
                        <a:rPr lang="de-DE" sz="1100" dirty="0"/>
                        <a:t>Nicht zahlungswirksame Aufwendungen hinzufügen</a:t>
                      </a:r>
                    </a:p>
                  </a:txBody>
                  <a:tcPr/>
                </a:tc>
                <a:tc>
                  <a:txBody>
                    <a:bodyPr/>
                    <a:lstStyle/>
                    <a:p>
                      <a:r>
                        <a:rPr lang="de-DE" sz="1100" dirty="0"/>
                        <a:t>€ 2,000</a:t>
                      </a:r>
                    </a:p>
                  </a:txBody>
                  <a:tcPr/>
                </a:tc>
                <a:extLst>
                  <a:ext uri="{0D108BD9-81ED-4DB2-BD59-A6C34878D82A}">
                    <a16:rowId xmlns:a16="http://schemas.microsoft.com/office/drawing/2014/main" val="2020572906"/>
                  </a:ext>
                </a:extLst>
              </a:tr>
              <a:tr h="243144">
                <a:tc>
                  <a:txBody>
                    <a:bodyPr/>
                    <a:lstStyle/>
                    <a:p>
                      <a:r>
                        <a:rPr lang="de-DE" sz="1100" dirty="0"/>
                        <a:t>+ / - Veränderung des Umlaufvermögens</a:t>
                      </a:r>
                    </a:p>
                  </a:txBody>
                  <a:tcPr/>
                </a:tc>
                <a:tc>
                  <a:txBody>
                    <a:bodyPr/>
                    <a:lstStyle/>
                    <a:p>
                      <a:r>
                        <a:rPr lang="de-DE" sz="1100" dirty="0"/>
                        <a:t>Anpassungen für Änderungen bei Forderungen und Verbindlichkeiten</a:t>
                      </a:r>
                    </a:p>
                  </a:txBody>
                  <a:tcPr/>
                </a:tc>
                <a:tc>
                  <a:txBody>
                    <a:bodyPr/>
                    <a:lstStyle/>
                    <a:p>
                      <a:r>
                        <a:rPr lang="de-DE" sz="1100" dirty="0"/>
                        <a:t>- €1,500</a:t>
                      </a:r>
                    </a:p>
                  </a:txBody>
                  <a:tcPr/>
                </a:tc>
                <a:extLst>
                  <a:ext uri="{0D108BD9-81ED-4DB2-BD59-A6C34878D82A}">
                    <a16:rowId xmlns:a16="http://schemas.microsoft.com/office/drawing/2014/main" val="205454445"/>
                  </a:ext>
                </a:extLst>
              </a:tr>
              <a:tr h="243144">
                <a:tc>
                  <a:txBody>
                    <a:bodyPr/>
                    <a:lstStyle/>
                    <a:p>
                      <a:r>
                        <a:rPr lang="de-DE" sz="1100" b="1" dirty="0"/>
                        <a:t>Nettogeldfluss aus betrieblicher Tätigkeit</a:t>
                      </a:r>
                    </a:p>
                  </a:txBody>
                  <a:tcPr>
                    <a:solidFill>
                      <a:schemeClr val="bg1">
                        <a:lumMod val="65000"/>
                      </a:schemeClr>
                    </a:solidFill>
                  </a:tcPr>
                </a:tc>
                <a:tc>
                  <a:txBody>
                    <a:bodyPr/>
                    <a:lstStyle/>
                    <a:p>
                      <a:r>
                        <a:rPr lang="de-DE" sz="1100" b="1" dirty="0"/>
                        <a:t>Summe der oben genannten Posten</a:t>
                      </a:r>
                    </a:p>
                  </a:txBody>
                  <a:tcPr>
                    <a:solidFill>
                      <a:schemeClr val="bg1">
                        <a:lumMod val="65000"/>
                      </a:schemeClr>
                    </a:solidFill>
                  </a:tcPr>
                </a:tc>
                <a:tc>
                  <a:txBody>
                    <a:bodyPr/>
                    <a:lstStyle/>
                    <a:p>
                      <a:r>
                        <a:rPr lang="de-DE" sz="1100" b="1" dirty="0"/>
                        <a:t>€ 10,500</a:t>
                      </a:r>
                    </a:p>
                  </a:txBody>
                  <a:tcPr>
                    <a:solidFill>
                      <a:schemeClr val="bg1">
                        <a:lumMod val="65000"/>
                      </a:schemeClr>
                    </a:solidFill>
                  </a:tcPr>
                </a:tc>
                <a:extLst>
                  <a:ext uri="{0D108BD9-81ED-4DB2-BD59-A6C34878D82A}">
                    <a16:rowId xmlns:a16="http://schemas.microsoft.com/office/drawing/2014/main" val="2535291309"/>
                  </a:ext>
                </a:extLst>
              </a:tr>
              <a:tr h="243144">
                <a:tc gridSpan="3">
                  <a:txBody>
                    <a:bodyPr/>
                    <a:lstStyle/>
                    <a:p>
                      <a:r>
                        <a:rPr lang="de-DE" sz="1100" b="1" dirty="0"/>
                        <a:t>Investitionstätigkeiten</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625335626"/>
                  </a:ext>
                </a:extLst>
              </a:tr>
              <a:tr h="243144">
                <a:tc>
                  <a:txBody>
                    <a:bodyPr/>
                    <a:lstStyle/>
                    <a:p>
                      <a:r>
                        <a:rPr lang="de-DE" sz="1100" dirty="0"/>
                        <a:t>- Investitionsausgaben</a:t>
                      </a:r>
                    </a:p>
                  </a:txBody>
                  <a:tcPr/>
                </a:tc>
                <a:tc>
                  <a:txBody>
                    <a:bodyPr/>
                    <a:lstStyle/>
                    <a:p>
                      <a:r>
                        <a:rPr lang="de-DE" sz="1100" dirty="0"/>
                        <a:t>Ausgaben für den Kauf von Ausrüstung und Vermögenswerten</a:t>
                      </a:r>
                    </a:p>
                  </a:txBody>
                  <a:tcPr/>
                </a:tc>
                <a:tc>
                  <a:txBody>
                    <a:bodyPr/>
                    <a:lstStyle/>
                    <a:p>
                      <a:r>
                        <a:rPr lang="de-DE" sz="1100" dirty="0"/>
                        <a:t>- € 5,000</a:t>
                      </a:r>
                    </a:p>
                  </a:txBody>
                  <a:tcPr/>
                </a:tc>
                <a:extLst>
                  <a:ext uri="{0D108BD9-81ED-4DB2-BD59-A6C34878D82A}">
                    <a16:rowId xmlns:a16="http://schemas.microsoft.com/office/drawing/2014/main" val="2778692812"/>
                  </a:ext>
                </a:extLst>
              </a:tr>
              <a:tr h="243144">
                <a:tc>
                  <a:txBody>
                    <a:bodyPr/>
                    <a:lstStyle/>
                    <a:p>
                      <a:r>
                        <a:rPr lang="de-DE" sz="1100" dirty="0"/>
                        <a:t>+ Verkauf von Ausrüstung</a:t>
                      </a:r>
                    </a:p>
                  </a:txBody>
                  <a:tcPr/>
                </a:tc>
                <a:tc>
                  <a:txBody>
                    <a:bodyPr/>
                    <a:lstStyle/>
                    <a:p>
                      <a:r>
                        <a:rPr lang="de-DE" sz="1100" dirty="0"/>
                        <a:t>Einnahmen aus dem Verkauf von Ausrüstung</a:t>
                      </a:r>
                    </a:p>
                  </a:txBody>
                  <a:tcPr/>
                </a:tc>
                <a:tc>
                  <a:txBody>
                    <a:bodyPr/>
                    <a:lstStyle/>
                    <a:p>
                      <a:r>
                        <a:rPr lang="de-DE" sz="1100" dirty="0"/>
                        <a:t>€ 1,000</a:t>
                      </a:r>
                    </a:p>
                  </a:txBody>
                  <a:tcPr/>
                </a:tc>
                <a:extLst>
                  <a:ext uri="{0D108BD9-81ED-4DB2-BD59-A6C34878D82A}">
                    <a16:rowId xmlns:a16="http://schemas.microsoft.com/office/drawing/2014/main" val="1359331891"/>
                  </a:ext>
                </a:extLst>
              </a:tr>
              <a:tr h="243144">
                <a:tc>
                  <a:txBody>
                    <a:bodyPr/>
                    <a:lstStyle/>
                    <a:p>
                      <a:r>
                        <a:rPr lang="de-DE" sz="1100" b="1" dirty="0"/>
                        <a:t>Nettogeldfluss aus Investitionstätigkeiten</a:t>
                      </a:r>
                    </a:p>
                  </a:txBody>
                  <a:tcPr>
                    <a:solidFill>
                      <a:schemeClr val="bg1">
                        <a:lumMod val="65000"/>
                      </a:schemeClr>
                    </a:solidFill>
                  </a:tcPr>
                </a:tc>
                <a:tc>
                  <a:txBody>
                    <a:bodyPr/>
                    <a:lstStyle/>
                    <a:p>
                      <a:r>
                        <a:rPr lang="de-DE" sz="1100" b="1" dirty="0"/>
                        <a:t>Summe der oben genannten Posten</a:t>
                      </a:r>
                    </a:p>
                  </a:txBody>
                  <a:tcPr>
                    <a:solidFill>
                      <a:schemeClr val="bg1">
                        <a:lumMod val="65000"/>
                      </a:schemeClr>
                    </a:solidFill>
                  </a:tcPr>
                </a:tc>
                <a:tc>
                  <a:txBody>
                    <a:bodyPr/>
                    <a:lstStyle/>
                    <a:p>
                      <a:r>
                        <a:rPr lang="de-DE" sz="1100" b="1" dirty="0"/>
                        <a:t>- € 4,000</a:t>
                      </a:r>
                    </a:p>
                  </a:txBody>
                  <a:tcPr>
                    <a:solidFill>
                      <a:schemeClr val="bg1">
                        <a:lumMod val="65000"/>
                      </a:schemeClr>
                    </a:solidFill>
                  </a:tcPr>
                </a:tc>
                <a:extLst>
                  <a:ext uri="{0D108BD9-81ED-4DB2-BD59-A6C34878D82A}">
                    <a16:rowId xmlns:a16="http://schemas.microsoft.com/office/drawing/2014/main" val="1678652991"/>
                  </a:ext>
                </a:extLst>
              </a:tr>
              <a:tr h="243144">
                <a:tc gridSpan="3">
                  <a:txBody>
                    <a:bodyPr/>
                    <a:lstStyle/>
                    <a:p>
                      <a:r>
                        <a:rPr lang="de-DE" sz="1100" b="1" dirty="0"/>
                        <a:t>Finanzierungstätigkeiten</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549004638"/>
                  </a:ext>
                </a:extLst>
              </a:tr>
              <a:tr h="243144">
                <a:tc>
                  <a:txBody>
                    <a:bodyPr/>
                    <a:lstStyle/>
                    <a:p>
                      <a:r>
                        <a:rPr lang="de-DE" sz="1100" dirty="0"/>
                        <a:t>+ Einzahlungen aus Darlehen</a:t>
                      </a:r>
                    </a:p>
                  </a:txBody>
                  <a:tcPr/>
                </a:tc>
                <a:tc>
                  <a:txBody>
                    <a:bodyPr/>
                    <a:lstStyle/>
                    <a:p>
                      <a:r>
                        <a:rPr lang="de-DE" sz="1100" dirty="0"/>
                        <a:t>Einzahlungen aus neuen Krediten</a:t>
                      </a:r>
                    </a:p>
                  </a:txBody>
                  <a:tcPr/>
                </a:tc>
                <a:tc>
                  <a:txBody>
                    <a:bodyPr/>
                    <a:lstStyle/>
                    <a:p>
                      <a:r>
                        <a:rPr lang="de-DE" sz="1100" dirty="0"/>
                        <a:t>€ 3,000</a:t>
                      </a:r>
                    </a:p>
                  </a:txBody>
                  <a:tcPr/>
                </a:tc>
                <a:extLst>
                  <a:ext uri="{0D108BD9-81ED-4DB2-BD59-A6C34878D82A}">
                    <a16:rowId xmlns:a16="http://schemas.microsoft.com/office/drawing/2014/main" val="2994254384"/>
                  </a:ext>
                </a:extLst>
              </a:tr>
              <a:tr h="243144">
                <a:tc>
                  <a:txBody>
                    <a:bodyPr/>
                    <a:lstStyle/>
                    <a:p>
                      <a:r>
                        <a:rPr lang="de-DE" sz="1100" dirty="0"/>
                        <a:t>- Kreditrückzahlung</a:t>
                      </a:r>
                    </a:p>
                  </a:txBody>
                  <a:tcPr/>
                </a:tc>
                <a:tc>
                  <a:txBody>
                    <a:bodyPr/>
                    <a:lstStyle/>
                    <a:p>
                      <a:r>
                        <a:rPr lang="de-DE" sz="1100" dirty="0"/>
                        <a:t>Zur Tilgung von Darlehen verwendete Barmittel</a:t>
                      </a:r>
                    </a:p>
                  </a:txBody>
                  <a:tcPr/>
                </a:tc>
                <a:tc>
                  <a:txBody>
                    <a:bodyPr/>
                    <a:lstStyle/>
                    <a:p>
                      <a:r>
                        <a:rPr lang="de-DE" sz="1100" dirty="0"/>
                        <a:t>- € 1,500</a:t>
                      </a:r>
                    </a:p>
                  </a:txBody>
                  <a:tcPr/>
                </a:tc>
                <a:extLst>
                  <a:ext uri="{0D108BD9-81ED-4DB2-BD59-A6C34878D82A}">
                    <a16:rowId xmlns:a16="http://schemas.microsoft.com/office/drawing/2014/main" val="913908810"/>
                  </a:ext>
                </a:extLst>
              </a:tr>
              <a:tr h="243144">
                <a:tc>
                  <a:txBody>
                    <a:bodyPr/>
                    <a:lstStyle/>
                    <a:p>
                      <a:r>
                        <a:rPr lang="de-DE" sz="1100" dirty="0"/>
                        <a:t>+ Ausgabe von Aktien</a:t>
                      </a:r>
                    </a:p>
                  </a:txBody>
                  <a:tcPr/>
                </a:tc>
                <a:tc>
                  <a:txBody>
                    <a:bodyPr/>
                    <a:lstStyle/>
                    <a:p>
                      <a:r>
                        <a:rPr lang="de-DE" sz="1100" dirty="0"/>
                        <a:t>Einzahlungen aus der Ausgabe neuer Aktien</a:t>
                      </a:r>
                    </a:p>
                  </a:txBody>
                  <a:tcPr/>
                </a:tc>
                <a:tc>
                  <a:txBody>
                    <a:bodyPr/>
                    <a:lstStyle/>
                    <a:p>
                      <a:r>
                        <a:rPr lang="de-DE" sz="1100" dirty="0"/>
                        <a:t>€ 2,500</a:t>
                      </a:r>
                    </a:p>
                  </a:txBody>
                  <a:tcPr/>
                </a:tc>
                <a:extLst>
                  <a:ext uri="{0D108BD9-81ED-4DB2-BD59-A6C34878D82A}">
                    <a16:rowId xmlns:a16="http://schemas.microsoft.com/office/drawing/2014/main" val="1060232467"/>
                  </a:ext>
                </a:extLst>
              </a:tr>
              <a:tr h="243144">
                <a:tc>
                  <a:txBody>
                    <a:bodyPr/>
                    <a:lstStyle/>
                    <a:p>
                      <a:r>
                        <a:rPr lang="de-DE" sz="1100" dirty="0"/>
                        <a:t>- Ausgeschüttete Dividenden</a:t>
                      </a:r>
                    </a:p>
                  </a:txBody>
                  <a:tcPr/>
                </a:tc>
                <a:tc>
                  <a:txBody>
                    <a:bodyPr/>
                    <a:lstStyle/>
                    <a:p>
                      <a:r>
                        <a:rPr lang="de-DE" sz="1100" dirty="0"/>
                        <a:t>Auszahlungen für Dividenden</a:t>
                      </a:r>
                    </a:p>
                  </a:txBody>
                  <a:tcPr/>
                </a:tc>
                <a:tc>
                  <a:txBody>
                    <a:bodyPr/>
                    <a:lstStyle/>
                    <a:p>
                      <a:r>
                        <a:rPr lang="de-DE" sz="1100" dirty="0"/>
                        <a:t>- € 1,000</a:t>
                      </a:r>
                    </a:p>
                  </a:txBody>
                  <a:tcPr/>
                </a:tc>
                <a:extLst>
                  <a:ext uri="{0D108BD9-81ED-4DB2-BD59-A6C34878D82A}">
                    <a16:rowId xmlns:a16="http://schemas.microsoft.com/office/drawing/2014/main" val="182163539"/>
                  </a:ext>
                </a:extLst>
              </a:tr>
              <a:tr h="243144">
                <a:tc>
                  <a:txBody>
                    <a:bodyPr/>
                    <a:lstStyle/>
                    <a:p>
                      <a:r>
                        <a:rPr lang="de-DE" sz="1100" b="1" dirty="0"/>
                        <a:t>Finanzierungstätigkeiten</a:t>
                      </a:r>
                    </a:p>
                  </a:txBody>
                  <a:tcPr>
                    <a:solidFill>
                      <a:schemeClr val="bg1">
                        <a:lumMod val="65000"/>
                      </a:schemeClr>
                    </a:solidFill>
                  </a:tcPr>
                </a:tc>
                <a:tc>
                  <a:txBody>
                    <a:bodyPr/>
                    <a:lstStyle/>
                    <a:p>
                      <a:r>
                        <a:rPr lang="de-DE" sz="1100" b="1" dirty="0"/>
                        <a:t>Summe der oben genannten Posten</a:t>
                      </a:r>
                    </a:p>
                  </a:txBody>
                  <a:tcPr>
                    <a:solidFill>
                      <a:schemeClr val="bg1">
                        <a:lumMod val="65000"/>
                      </a:schemeClr>
                    </a:solidFill>
                  </a:tcPr>
                </a:tc>
                <a:tc>
                  <a:txBody>
                    <a:bodyPr/>
                    <a:lstStyle/>
                    <a:p>
                      <a:r>
                        <a:rPr lang="de-DE" sz="1100" b="1" dirty="0"/>
                        <a:t>€ 3,000</a:t>
                      </a:r>
                    </a:p>
                  </a:txBody>
                  <a:tcPr>
                    <a:solidFill>
                      <a:schemeClr val="bg1">
                        <a:lumMod val="65000"/>
                      </a:schemeClr>
                    </a:solidFill>
                  </a:tcPr>
                </a:tc>
                <a:extLst>
                  <a:ext uri="{0D108BD9-81ED-4DB2-BD59-A6C34878D82A}">
                    <a16:rowId xmlns:a16="http://schemas.microsoft.com/office/drawing/2014/main" val="1620592615"/>
                  </a:ext>
                </a:extLst>
              </a:tr>
              <a:tr h="243144">
                <a:tc>
                  <a:txBody>
                    <a:bodyPr/>
                    <a:lstStyle/>
                    <a:p>
                      <a:r>
                        <a:rPr lang="de-DE" sz="1100" dirty="0"/>
                        <a:t>Nettozunahme an liquiden Mitteln</a:t>
                      </a:r>
                    </a:p>
                  </a:txBody>
                  <a:tcPr/>
                </a:tc>
                <a:tc>
                  <a:txBody>
                    <a:bodyPr/>
                    <a:lstStyle/>
                    <a:p>
                      <a:r>
                        <a:rPr lang="de-DE" sz="1100" dirty="0"/>
                        <a:t>Summe aller Netto-Cashflows aus den drei Abschnitten</a:t>
                      </a:r>
                    </a:p>
                  </a:txBody>
                  <a:tcPr/>
                </a:tc>
                <a:tc>
                  <a:txBody>
                    <a:bodyPr/>
                    <a:lstStyle/>
                    <a:p>
                      <a:r>
                        <a:rPr lang="de-DE" sz="1100" dirty="0"/>
                        <a:t>€ 9,500</a:t>
                      </a:r>
                    </a:p>
                  </a:txBody>
                  <a:tcPr/>
                </a:tc>
                <a:extLst>
                  <a:ext uri="{0D108BD9-81ED-4DB2-BD59-A6C34878D82A}">
                    <a16:rowId xmlns:a16="http://schemas.microsoft.com/office/drawing/2014/main" val="560695063"/>
                  </a:ext>
                </a:extLst>
              </a:tr>
              <a:tr h="243144">
                <a:tc>
                  <a:txBody>
                    <a:bodyPr/>
                    <a:lstStyle/>
                    <a:p>
                      <a:r>
                        <a:rPr lang="de-DE" sz="1100" dirty="0"/>
                        <a:t>Anfangsbestand liquide Mittel</a:t>
                      </a:r>
                    </a:p>
                  </a:txBody>
                  <a:tcPr/>
                </a:tc>
                <a:tc>
                  <a:txBody>
                    <a:bodyPr/>
                    <a:lstStyle/>
                    <a:p>
                      <a:r>
                        <a:rPr lang="de-DE" sz="1100" dirty="0"/>
                        <a:t>Zu Beginn des Zeitraums verfügbare liquide Mittel</a:t>
                      </a:r>
                    </a:p>
                  </a:txBody>
                  <a:tcPr/>
                </a:tc>
                <a:tc>
                  <a:txBody>
                    <a:bodyPr/>
                    <a:lstStyle/>
                    <a:p>
                      <a:r>
                        <a:rPr lang="de-DE" sz="1100" dirty="0"/>
                        <a:t>€ 5,000</a:t>
                      </a:r>
                    </a:p>
                  </a:txBody>
                  <a:tcPr/>
                </a:tc>
                <a:extLst>
                  <a:ext uri="{0D108BD9-81ED-4DB2-BD59-A6C34878D82A}">
                    <a16:rowId xmlns:a16="http://schemas.microsoft.com/office/drawing/2014/main" val="4129631217"/>
                  </a:ext>
                </a:extLst>
              </a:tr>
              <a:tr h="243144">
                <a:tc>
                  <a:txBody>
                    <a:bodyPr/>
                    <a:lstStyle/>
                    <a:p>
                      <a:r>
                        <a:rPr lang="de-DE" sz="1100" dirty="0">
                          <a:solidFill>
                            <a:schemeClr val="bg1"/>
                          </a:solidFill>
                        </a:rPr>
                        <a:t>Endbestand an Liquiden Mitteln</a:t>
                      </a:r>
                    </a:p>
                  </a:txBody>
                  <a:tcPr>
                    <a:solidFill>
                      <a:schemeClr val="bg1">
                        <a:lumMod val="50000"/>
                      </a:schemeClr>
                    </a:solidFill>
                  </a:tcPr>
                </a:tc>
                <a:tc>
                  <a:txBody>
                    <a:bodyPr/>
                    <a:lstStyle/>
                    <a:p>
                      <a:r>
                        <a:rPr lang="de-DE" sz="1100" dirty="0">
                          <a:solidFill>
                            <a:schemeClr val="bg1"/>
                          </a:solidFill>
                        </a:rPr>
                        <a:t>Barmittel am Ende des Zeitraums</a:t>
                      </a:r>
                    </a:p>
                  </a:txBody>
                  <a:tcPr>
                    <a:solidFill>
                      <a:schemeClr val="bg1">
                        <a:lumMod val="50000"/>
                      </a:schemeClr>
                    </a:solidFill>
                  </a:tcPr>
                </a:tc>
                <a:tc>
                  <a:txBody>
                    <a:bodyPr/>
                    <a:lstStyle/>
                    <a:p>
                      <a:r>
                        <a:rPr lang="de-DE" sz="1100" dirty="0">
                          <a:solidFill>
                            <a:schemeClr val="bg1"/>
                          </a:solidFill>
                        </a:rPr>
                        <a:t>€ 14,5000</a:t>
                      </a:r>
                    </a:p>
                  </a:txBody>
                  <a:tcPr>
                    <a:solidFill>
                      <a:schemeClr val="bg1">
                        <a:lumMod val="50000"/>
                      </a:schemeClr>
                    </a:solidFill>
                  </a:tcPr>
                </a:tc>
                <a:extLst>
                  <a:ext uri="{0D108BD9-81ED-4DB2-BD59-A6C34878D82A}">
                    <a16:rowId xmlns:a16="http://schemas.microsoft.com/office/drawing/2014/main" val="2277308372"/>
                  </a:ext>
                </a:extLst>
              </a:tr>
            </a:tbl>
          </a:graphicData>
        </a:graphic>
      </p:graphicFrame>
    </p:spTree>
    <p:extLst>
      <p:ext uri="{BB962C8B-B14F-4D97-AF65-F5344CB8AC3E}">
        <p14:creationId xmlns:p14="http://schemas.microsoft.com/office/powerpoint/2010/main" val="3883170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Bilanz</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8"/>
            <a:ext cx="3042904" cy="2941451"/>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Kapitalfluss-rechnung</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Bilanz</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Gewinn- und Verlust-rechnung</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74378" y="1349960"/>
            <a:ext cx="698735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solidFill>
                  <a:srgbClr val="595959"/>
                </a:solidFill>
              </a:rPr>
              <a:t>Die Bilanz ist ein Finanzbericht, der eine Momentaufnahme der Finanzlage Ihres Unternehmens zu einem bestimmten Zeitpunkt liefert. Sie zeigt, was Ihr Unternehmen besitzt (Vermögenswerte), was es schuldet (Verbindlichkeiten) und welcher Wert für die Eigentümer übrig bleibt (Eigenkapital).</a:t>
            </a:r>
          </a:p>
          <a:p>
            <a:pPr marL="0" indent="0">
              <a:buNone/>
            </a:pPr>
            <a:r>
              <a:rPr lang="de-DE" sz="2000" dirty="0">
                <a:solidFill>
                  <a:srgbClr val="595959"/>
                </a:solidFill>
              </a:rPr>
              <a:t>Die Bilanz ist in drei Hauptabschnitte unterteilt:</a:t>
            </a:r>
          </a:p>
          <a:p>
            <a:r>
              <a:rPr lang="de-DE" sz="2000" b="1" dirty="0">
                <a:solidFill>
                  <a:srgbClr val="595959"/>
                </a:solidFill>
              </a:rPr>
              <a:t>Vermögenswerte</a:t>
            </a:r>
            <a:r>
              <a:rPr lang="de-DE" sz="2000" dirty="0">
                <a:solidFill>
                  <a:srgbClr val="595959"/>
                </a:solidFill>
              </a:rPr>
              <a:t>: Alles, was das Unternehmen besitzt, wie Bargeld, Ausrüstung und Inventar.</a:t>
            </a:r>
          </a:p>
          <a:p>
            <a:r>
              <a:rPr lang="de-DE" sz="2000" b="1" dirty="0">
                <a:solidFill>
                  <a:srgbClr val="595959"/>
                </a:solidFill>
              </a:rPr>
              <a:t>Verbindlichkeiten</a:t>
            </a:r>
            <a:r>
              <a:rPr lang="de-DE" sz="2000" dirty="0">
                <a:solidFill>
                  <a:srgbClr val="595959"/>
                </a:solidFill>
              </a:rPr>
              <a:t>: Was das Unternehmen schuldet, einschließlich Darlehen und Verbindlichkeiten.</a:t>
            </a:r>
          </a:p>
          <a:p>
            <a:r>
              <a:rPr lang="de-DE" sz="2000" b="1" dirty="0">
                <a:solidFill>
                  <a:srgbClr val="595959"/>
                </a:solidFill>
              </a:rPr>
              <a:t>Eigenkapital</a:t>
            </a:r>
            <a:r>
              <a:rPr lang="de-DE" sz="2000" dirty="0">
                <a:solidFill>
                  <a:srgbClr val="595959"/>
                </a:solidFill>
              </a:rPr>
              <a:t>: Der Anteil des Eigentümers am Unternehmen, berechnet als Vermögenswerte abzüglich Verbindlichkeiten.</a:t>
            </a:r>
            <a:endParaRPr lang="en-US" sz="2000" dirty="0">
              <a:solidFill>
                <a:srgbClr val="595959"/>
              </a:solidFill>
            </a:endParaRPr>
          </a:p>
        </p:txBody>
      </p:sp>
    </p:spTree>
    <p:extLst>
      <p:ext uri="{BB962C8B-B14F-4D97-AF65-F5344CB8AC3E}">
        <p14:creationId xmlns:p14="http://schemas.microsoft.com/office/powerpoint/2010/main" val="3788682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DB937E4-DB3A-B229-89FB-A0CB01D6B12F}"/>
              </a:ext>
            </a:extLst>
          </p:cNvPr>
          <p:cNvSpPr>
            <a:spLocks noGrp="1"/>
          </p:cNvSpPr>
          <p:nvPr>
            <p:ph type="body" sz="quarter" idx="18"/>
          </p:nvPr>
        </p:nvSpPr>
        <p:spPr/>
        <p:txBody>
          <a:bodyPr/>
          <a:lstStyle/>
          <a:p>
            <a:endParaRPr lang="de-DE"/>
          </a:p>
        </p:txBody>
      </p:sp>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de-DE" sz="3600" dirty="0"/>
              <a:t>Im Detail: Die Bilanz (Beispiel)</a:t>
            </a:r>
          </a:p>
          <a:p>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9" y="2045704"/>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graphicFrame>
        <p:nvGraphicFramePr>
          <p:cNvPr id="4" name="Tabelle 3">
            <a:extLst>
              <a:ext uri="{FF2B5EF4-FFF2-40B4-BE49-F238E27FC236}">
                <a16:creationId xmlns:a16="http://schemas.microsoft.com/office/drawing/2014/main" id="{EE3AD48F-C0D6-6B41-E857-9348D6FE2B1B}"/>
              </a:ext>
            </a:extLst>
          </p:cNvPr>
          <p:cNvGraphicFramePr>
            <a:graphicFrameLocks noGrp="1"/>
          </p:cNvGraphicFramePr>
          <p:nvPr>
            <p:extLst>
              <p:ext uri="{D42A27DB-BD31-4B8C-83A1-F6EECF244321}">
                <p14:modId xmlns:p14="http://schemas.microsoft.com/office/powerpoint/2010/main" val="1648672914"/>
              </p:ext>
            </p:extLst>
          </p:nvPr>
        </p:nvGraphicFramePr>
        <p:xfrm>
          <a:off x="127000" y="1486286"/>
          <a:ext cx="11925300" cy="4998720"/>
        </p:xfrm>
        <a:graphic>
          <a:graphicData uri="http://schemas.openxmlformats.org/drawingml/2006/table">
            <a:tbl>
              <a:tblPr firstRow="1" bandRow="1">
                <a:tableStyleId>{5C22544A-7EE6-4342-B048-85BDC9FD1C3A}</a:tableStyleId>
              </a:tblPr>
              <a:tblGrid>
                <a:gridCol w="3875942">
                  <a:extLst>
                    <a:ext uri="{9D8B030D-6E8A-4147-A177-3AD203B41FA5}">
                      <a16:colId xmlns:a16="http://schemas.microsoft.com/office/drawing/2014/main" val="451374694"/>
                    </a:ext>
                  </a:extLst>
                </a:gridCol>
                <a:gridCol w="2163982">
                  <a:extLst>
                    <a:ext uri="{9D8B030D-6E8A-4147-A177-3AD203B41FA5}">
                      <a16:colId xmlns:a16="http://schemas.microsoft.com/office/drawing/2014/main" val="1051635517"/>
                    </a:ext>
                  </a:extLst>
                </a:gridCol>
                <a:gridCol w="5885376">
                  <a:extLst>
                    <a:ext uri="{9D8B030D-6E8A-4147-A177-3AD203B41FA5}">
                      <a16:colId xmlns:a16="http://schemas.microsoft.com/office/drawing/2014/main" val="1624546034"/>
                    </a:ext>
                  </a:extLst>
                </a:gridCol>
              </a:tblGrid>
              <a:tr h="253976">
                <a:tc>
                  <a:txBody>
                    <a:bodyPr/>
                    <a:lstStyle/>
                    <a:p>
                      <a:r>
                        <a:rPr lang="de-DE" sz="1400" b="1" dirty="0"/>
                        <a:t>Bilanz</a:t>
                      </a:r>
                      <a:endParaRPr lang="de-DE" sz="1400" dirty="0"/>
                    </a:p>
                  </a:txBody>
                  <a:tcPr anchor="ctr"/>
                </a:tc>
                <a:tc>
                  <a:txBody>
                    <a:bodyPr/>
                    <a:lstStyle/>
                    <a:p>
                      <a:r>
                        <a:rPr lang="de-DE" sz="1400" b="1" dirty="0"/>
                        <a:t>Betrag</a:t>
                      </a:r>
                      <a:endParaRPr lang="de-DE" sz="1400" dirty="0"/>
                    </a:p>
                  </a:txBody>
                  <a:tcPr anchor="ctr"/>
                </a:tc>
                <a:tc>
                  <a:txBody>
                    <a:bodyPr/>
                    <a:lstStyle/>
                    <a:p>
                      <a:r>
                        <a:rPr lang="de-DE" sz="1400" b="1" dirty="0"/>
                        <a:t>Beschreibung</a:t>
                      </a:r>
                      <a:endParaRPr lang="de-DE" sz="1400" dirty="0"/>
                    </a:p>
                  </a:txBody>
                  <a:tcPr anchor="ctr"/>
                </a:tc>
                <a:extLst>
                  <a:ext uri="{0D108BD9-81ED-4DB2-BD59-A6C34878D82A}">
                    <a16:rowId xmlns:a16="http://schemas.microsoft.com/office/drawing/2014/main" val="1598296273"/>
                  </a:ext>
                </a:extLst>
              </a:tr>
              <a:tr h="253976">
                <a:tc>
                  <a:txBody>
                    <a:bodyPr/>
                    <a:lstStyle/>
                    <a:p>
                      <a:r>
                        <a:rPr lang="de-DE" sz="1400" b="1" dirty="0"/>
                        <a:t>Vermögenswerte</a:t>
                      </a:r>
                      <a:endParaRPr lang="de-DE" sz="1400" dirty="0"/>
                    </a:p>
                  </a:txBody>
                  <a:tcPr anchor="ctr"/>
                </a:tc>
                <a:tc>
                  <a:txBody>
                    <a:bodyPr/>
                    <a:lstStyle/>
                    <a:p>
                      <a:endParaRPr lang="de-DE" sz="1400"/>
                    </a:p>
                  </a:txBody>
                  <a:tcPr anchor="ctr"/>
                </a:tc>
                <a:tc>
                  <a:txBody>
                    <a:bodyPr/>
                    <a:lstStyle/>
                    <a:p>
                      <a:r>
                        <a:rPr lang="de-DE" sz="1400" dirty="0"/>
                        <a:t>Vermögenswerte sind alles, was Ihr Unternehmen besitzt</a:t>
                      </a:r>
                      <a:r>
                        <a:rPr lang="en-US" sz="1400" dirty="0"/>
                        <a:t>.</a:t>
                      </a:r>
                    </a:p>
                  </a:txBody>
                  <a:tcPr anchor="ctr"/>
                </a:tc>
                <a:extLst>
                  <a:ext uri="{0D108BD9-81ED-4DB2-BD59-A6C34878D82A}">
                    <a16:rowId xmlns:a16="http://schemas.microsoft.com/office/drawing/2014/main" val="2268502579"/>
                  </a:ext>
                </a:extLst>
              </a:tr>
              <a:tr h="253976">
                <a:tc>
                  <a:txBody>
                    <a:bodyPr/>
                    <a:lstStyle/>
                    <a:p>
                      <a:r>
                        <a:rPr lang="de-DE" sz="1400" dirty="0"/>
                        <a:t>Bargeld</a:t>
                      </a:r>
                    </a:p>
                  </a:txBody>
                  <a:tcPr anchor="ctr"/>
                </a:tc>
                <a:tc>
                  <a:txBody>
                    <a:bodyPr/>
                    <a:lstStyle/>
                    <a:p>
                      <a:r>
                        <a:rPr lang="de-DE" sz="1400" dirty="0"/>
                        <a:t>€ 10,000</a:t>
                      </a:r>
                    </a:p>
                  </a:txBody>
                  <a:tcPr anchor="ctr"/>
                </a:tc>
                <a:tc>
                  <a:txBody>
                    <a:bodyPr/>
                    <a:lstStyle/>
                    <a:p>
                      <a:r>
                        <a:rPr lang="de-DE" sz="1400" dirty="0"/>
                        <a:t>Geld auf der Bank oder in bar.</a:t>
                      </a:r>
                      <a:endParaRPr lang="en-US" sz="1400" dirty="0"/>
                    </a:p>
                  </a:txBody>
                  <a:tcPr anchor="ctr"/>
                </a:tc>
                <a:extLst>
                  <a:ext uri="{0D108BD9-81ED-4DB2-BD59-A6C34878D82A}">
                    <a16:rowId xmlns:a16="http://schemas.microsoft.com/office/drawing/2014/main" val="1555303989"/>
                  </a:ext>
                </a:extLst>
              </a:tr>
              <a:tr h="253976">
                <a:tc>
                  <a:txBody>
                    <a:bodyPr/>
                    <a:lstStyle/>
                    <a:p>
                      <a:r>
                        <a:rPr lang="de-DE" sz="1400" dirty="0"/>
                        <a:t>Forderungen</a:t>
                      </a:r>
                    </a:p>
                  </a:txBody>
                  <a:tcPr anchor="ctr"/>
                </a:tc>
                <a:tc>
                  <a:txBody>
                    <a:bodyPr/>
                    <a:lstStyle/>
                    <a:p>
                      <a:r>
                        <a:rPr lang="de-DE" sz="1400" dirty="0"/>
                        <a:t>€ 5,000</a:t>
                      </a:r>
                    </a:p>
                  </a:txBody>
                  <a:tcPr anchor="ctr"/>
                </a:tc>
                <a:tc>
                  <a:txBody>
                    <a:bodyPr/>
                    <a:lstStyle/>
                    <a:p>
                      <a:r>
                        <a:rPr lang="de-DE" sz="1400" dirty="0"/>
                        <a:t>Geld, das Ihnen Kunden schulden.</a:t>
                      </a:r>
                      <a:endParaRPr lang="en-US" sz="1400" dirty="0"/>
                    </a:p>
                  </a:txBody>
                  <a:tcPr anchor="ctr"/>
                </a:tc>
                <a:extLst>
                  <a:ext uri="{0D108BD9-81ED-4DB2-BD59-A6C34878D82A}">
                    <a16:rowId xmlns:a16="http://schemas.microsoft.com/office/drawing/2014/main" val="2146243534"/>
                  </a:ext>
                </a:extLst>
              </a:tr>
              <a:tr h="431760">
                <a:tc>
                  <a:txBody>
                    <a:bodyPr/>
                    <a:lstStyle/>
                    <a:p>
                      <a:r>
                        <a:rPr lang="de-DE" sz="1400" dirty="0"/>
                        <a:t>Warenbestand</a:t>
                      </a:r>
                    </a:p>
                  </a:txBody>
                  <a:tcPr anchor="ctr"/>
                </a:tc>
                <a:tc>
                  <a:txBody>
                    <a:bodyPr/>
                    <a:lstStyle/>
                    <a:p>
                      <a:r>
                        <a:rPr lang="de-DE" sz="1400" dirty="0"/>
                        <a:t>€ 8,000</a:t>
                      </a:r>
                    </a:p>
                  </a:txBody>
                  <a:tcPr anchor="ctr"/>
                </a:tc>
                <a:tc>
                  <a:txBody>
                    <a:bodyPr/>
                    <a:lstStyle/>
                    <a:p>
                      <a:r>
                        <a:rPr lang="de-DE" sz="1400" dirty="0"/>
                        <a:t>Produkte oder Materialien, die Ihr Unternehmen zum Verkauf anbietet und Materialien im Lager.</a:t>
                      </a:r>
                      <a:endParaRPr lang="en-US" sz="1400" dirty="0"/>
                    </a:p>
                  </a:txBody>
                  <a:tcPr anchor="ctr"/>
                </a:tc>
                <a:extLst>
                  <a:ext uri="{0D108BD9-81ED-4DB2-BD59-A6C34878D82A}">
                    <a16:rowId xmlns:a16="http://schemas.microsoft.com/office/drawing/2014/main" val="3577495743"/>
                  </a:ext>
                </a:extLst>
              </a:tr>
              <a:tr h="253976">
                <a:tc>
                  <a:txBody>
                    <a:bodyPr/>
                    <a:lstStyle/>
                    <a:p>
                      <a:r>
                        <a:rPr lang="de-DE" sz="1400" dirty="0"/>
                        <a:t>Gebäude und Anlagen</a:t>
                      </a:r>
                    </a:p>
                  </a:txBody>
                  <a:tcPr anchor="ctr"/>
                </a:tc>
                <a:tc>
                  <a:txBody>
                    <a:bodyPr/>
                    <a:lstStyle/>
                    <a:p>
                      <a:r>
                        <a:rPr lang="de-DE" sz="1400" dirty="0"/>
                        <a:t>€ 15,000</a:t>
                      </a:r>
                    </a:p>
                  </a:txBody>
                  <a:tcPr anchor="ctr"/>
                </a:tc>
                <a:tc>
                  <a:txBody>
                    <a:bodyPr/>
                    <a:lstStyle/>
                    <a:p>
                      <a:r>
                        <a:rPr lang="de-DE" sz="1400" dirty="0"/>
                        <a:t>Wert von Gebäuden, Maschinen, Computern oder anderer Ausrüstung.</a:t>
                      </a:r>
                      <a:endParaRPr lang="en-US" sz="1400" dirty="0"/>
                    </a:p>
                  </a:txBody>
                  <a:tcPr anchor="ctr"/>
                </a:tc>
                <a:extLst>
                  <a:ext uri="{0D108BD9-81ED-4DB2-BD59-A6C34878D82A}">
                    <a16:rowId xmlns:a16="http://schemas.microsoft.com/office/drawing/2014/main" val="4156077314"/>
                  </a:ext>
                </a:extLst>
              </a:tr>
              <a:tr h="253976">
                <a:tc>
                  <a:txBody>
                    <a:bodyPr/>
                    <a:lstStyle/>
                    <a:p>
                      <a:r>
                        <a:rPr lang="de-DE" sz="1400" b="1" dirty="0">
                          <a:solidFill>
                            <a:schemeClr val="bg1"/>
                          </a:solidFill>
                        </a:rPr>
                        <a:t>Gesamtvermögen</a:t>
                      </a:r>
                      <a:endParaRPr lang="de-DE" sz="1400" dirty="0">
                        <a:solidFill>
                          <a:schemeClr val="bg1"/>
                        </a:solidFill>
                      </a:endParaRPr>
                    </a:p>
                  </a:txBody>
                  <a:tcPr anchor="ctr">
                    <a:solidFill>
                      <a:schemeClr val="bg1">
                        <a:lumMod val="50000"/>
                      </a:schemeClr>
                    </a:solidFill>
                  </a:tcPr>
                </a:tc>
                <a:tc>
                  <a:txBody>
                    <a:bodyPr/>
                    <a:lstStyle/>
                    <a:p>
                      <a:r>
                        <a:rPr lang="de-DE" sz="1400" b="1" dirty="0">
                          <a:solidFill>
                            <a:schemeClr val="bg1"/>
                          </a:solidFill>
                        </a:rPr>
                        <a:t>€ 38,000</a:t>
                      </a:r>
                      <a:endParaRPr lang="de-DE" sz="1400" dirty="0">
                        <a:solidFill>
                          <a:schemeClr val="bg1"/>
                        </a:solidFill>
                      </a:endParaRPr>
                    </a:p>
                  </a:txBody>
                  <a:tcPr anchor="ctr">
                    <a:solidFill>
                      <a:schemeClr val="bg1">
                        <a:lumMod val="50000"/>
                      </a:schemeClr>
                    </a:solidFill>
                  </a:tcPr>
                </a:tc>
                <a:tc>
                  <a:txBody>
                    <a:bodyPr/>
                    <a:lstStyle/>
                    <a:p>
                      <a:r>
                        <a:rPr lang="de-DE" sz="1400" dirty="0">
                          <a:solidFill>
                            <a:schemeClr val="bg1"/>
                          </a:solidFill>
                        </a:rPr>
                        <a:t>Die Summe aller Vermögenswerte, die Ihr Unternehmen besitzt.</a:t>
                      </a:r>
                      <a:endParaRPr lang="en-US" sz="1400" dirty="0">
                        <a:solidFill>
                          <a:schemeClr val="bg1"/>
                        </a:solidFill>
                      </a:endParaRPr>
                    </a:p>
                  </a:txBody>
                  <a:tcPr anchor="ctr">
                    <a:solidFill>
                      <a:schemeClr val="bg1">
                        <a:lumMod val="50000"/>
                      </a:schemeClr>
                    </a:solidFill>
                  </a:tcPr>
                </a:tc>
                <a:extLst>
                  <a:ext uri="{0D108BD9-81ED-4DB2-BD59-A6C34878D82A}">
                    <a16:rowId xmlns:a16="http://schemas.microsoft.com/office/drawing/2014/main" val="2155941271"/>
                  </a:ext>
                </a:extLst>
              </a:tr>
              <a:tr h="431760">
                <a:tc>
                  <a:txBody>
                    <a:bodyPr/>
                    <a:lstStyle/>
                    <a:p>
                      <a:r>
                        <a:rPr lang="de-DE" sz="1400" b="1" dirty="0"/>
                        <a:t>Verbindlichkeiten</a:t>
                      </a:r>
                      <a:endParaRPr lang="de-DE" sz="1400" dirty="0"/>
                    </a:p>
                  </a:txBody>
                  <a:tcPr anchor="ctr"/>
                </a:tc>
                <a:tc>
                  <a:txBody>
                    <a:bodyPr/>
                    <a:lstStyle/>
                    <a:p>
                      <a:endParaRPr lang="de-DE" sz="1400" dirty="0"/>
                    </a:p>
                  </a:txBody>
                  <a:tcPr anchor="ctr"/>
                </a:tc>
                <a:tc>
                  <a:txBody>
                    <a:bodyPr/>
                    <a:lstStyle/>
                    <a:p>
                      <a:r>
                        <a:rPr lang="de-DE" sz="1400" dirty="0"/>
                        <a:t>Verbindlichkeiten sind Schulden oder Verpflichtungen, die Ihr Unternehmen hat.</a:t>
                      </a:r>
                      <a:endParaRPr lang="en-US" sz="1400" dirty="0"/>
                    </a:p>
                  </a:txBody>
                  <a:tcPr anchor="ctr"/>
                </a:tc>
                <a:extLst>
                  <a:ext uri="{0D108BD9-81ED-4DB2-BD59-A6C34878D82A}">
                    <a16:rowId xmlns:a16="http://schemas.microsoft.com/office/drawing/2014/main" val="4257885759"/>
                  </a:ext>
                </a:extLst>
              </a:tr>
              <a:tr h="253976">
                <a:tc>
                  <a:txBody>
                    <a:bodyPr/>
                    <a:lstStyle/>
                    <a:p>
                      <a:r>
                        <a:rPr lang="de-DE" sz="1400" dirty="0"/>
                        <a:t>Verbindlichkeiten aus Lieferungen und Leistungen</a:t>
                      </a:r>
                    </a:p>
                  </a:txBody>
                  <a:tcPr anchor="ctr"/>
                </a:tc>
                <a:tc>
                  <a:txBody>
                    <a:bodyPr/>
                    <a:lstStyle/>
                    <a:p>
                      <a:r>
                        <a:rPr lang="de-DE" sz="1400" dirty="0"/>
                        <a:t>€ 3,000</a:t>
                      </a:r>
                    </a:p>
                  </a:txBody>
                  <a:tcPr anchor="ctr"/>
                </a:tc>
                <a:tc>
                  <a:txBody>
                    <a:bodyPr/>
                    <a:lstStyle/>
                    <a:p>
                      <a:r>
                        <a:rPr lang="de-DE" sz="1400" dirty="0"/>
                        <a:t>Geld, das Ihr Unternehmen Lieferanten schuldet.</a:t>
                      </a:r>
                      <a:endParaRPr lang="en-US" sz="1400" dirty="0"/>
                    </a:p>
                  </a:txBody>
                  <a:tcPr anchor="ctr"/>
                </a:tc>
                <a:extLst>
                  <a:ext uri="{0D108BD9-81ED-4DB2-BD59-A6C34878D82A}">
                    <a16:rowId xmlns:a16="http://schemas.microsoft.com/office/drawing/2014/main" val="2380796701"/>
                  </a:ext>
                </a:extLst>
              </a:tr>
              <a:tr h="253976">
                <a:tc>
                  <a:txBody>
                    <a:bodyPr/>
                    <a:lstStyle/>
                    <a:p>
                      <a:r>
                        <a:rPr lang="de-DE" sz="1400" dirty="0"/>
                        <a:t>Kurzfristige Darlehen</a:t>
                      </a:r>
                    </a:p>
                  </a:txBody>
                  <a:tcPr anchor="ctr"/>
                </a:tc>
                <a:tc>
                  <a:txBody>
                    <a:bodyPr/>
                    <a:lstStyle/>
                    <a:p>
                      <a:r>
                        <a:rPr lang="de-DE" sz="1400" dirty="0"/>
                        <a:t>€ 4,000</a:t>
                      </a:r>
                    </a:p>
                  </a:txBody>
                  <a:tcPr anchor="ctr"/>
                </a:tc>
                <a:tc>
                  <a:txBody>
                    <a:bodyPr/>
                    <a:lstStyle/>
                    <a:p>
                      <a:r>
                        <a:rPr lang="de-DE" sz="1400" dirty="0"/>
                        <a:t>Darlehen, die innerhalb eines Jahres zurückgezahlt werden müssen.</a:t>
                      </a:r>
                      <a:endParaRPr lang="en-US" sz="1400" dirty="0"/>
                    </a:p>
                  </a:txBody>
                  <a:tcPr anchor="ctr"/>
                </a:tc>
                <a:extLst>
                  <a:ext uri="{0D108BD9-81ED-4DB2-BD59-A6C34878D82A}">
                    <a16:rowId xmlns:a16="http://schemas.microsoft.com/office/drawing/2014/main" val="1808846201"/>
                  </a:ext>
                </a:extLst>
              </a:tr>
              <a:tr h="253976">
                <a:tc>
                  <a:txBody>
                    <a:bodyPr/>
                    <a:lstStyle/>
                    <a:p>
                      <a:r>
                        <a:rPr lang="de-DE" sz="1400" dirty="0"/>
                        <a:t>Langfristige Darlehen</a:t>
                      </a:r>
                    </a:p>
                  </a:txBody>
                  <a:tcPr anchor="ctr"/>
                </a:tc>
                <a:tc>
                  <a:txBody>
                    <a:bodyPr/>
                    <a:lstStyle/>
                    <a:p>
                      <a:r>
                        <a:rPr lang="de-DE" sz="1400" dirty="0"/>
                        <a:t>€ 10,000</a:t>
                      </a:r>
                    </a:p>
                  </a:txBody>
                  <a:tcPr anchor="ctr"/>
                </a:tc>
                <a:tc>
                  <a:txBody>
                    <a:bodyPr/>
                    <a:lstStyle/>
                    <a:p>
                      <a:r>
                        <a:rPr lang="de-DE" sz="1400" dirty="0"/>
                        <a:t>Darlehen mit einer Laufzeit von mehr als einem Jahr.</a:t>
                      </a:r>
                      <a:endParaRPr lang="en-US" sz="1400" dirty="0"/>
                    </a:p>
                  </a:txBody>
                  <a:tcPr anchor="ctr"/>
                </a:tc>
                <a:extLst>
                  <a:ext uri="{0D108BD9-81ED-4DB2-BD59-A6C34878D82A}">
                    <a16:rowId xmlns:a16="http://schemas.microsoft.com/office/drawing/2014/main" val="2484965495"/>
                  </a:ext>
                </a:extLst>
              </a:tr>
              <a:tr h="253976">
                <a:tc>
                  <a:txBody>
                    <a:bodyPr/>
                    <a:lstStyle/>
                    <a:p>
                      <a:r>
                        <a:rPr lang="de-DE" sz="1400" b="1" dirty="0"/>
                        <a:t>Gesamtverbindlichkeiten</a:t>
                      </a:r>
                      <a:endParaRPr lang="de-DE" sz="1400" dirty="0"/>
                    </a:p>
                  </a:txBody>
                  <a:tcPr anchor="ctr"/>
                </a:tc>
                <a:tc>
                  <a:txBody>
                    <a:bodyPr/>
                    <a:lstStyle/>
                    <a:p>
                      <a:r>
                        <a:rPr lang="de-DE" sz="1400" b="1" dirty="0"/>
                        <a:t>€ 17,000</a:t>
                      </a:r>
                      <a:endParaRPr lang="de-DE" sz="1400" dirty="0"/>
                    </a:p>
                  </a:txBody>
                  <a:tcPr anchor="ctr"/>
                </a:tc>
                <a:tc>
                  <a:txBody>
                    <a:bodyPr/>
                    <a:lstStyle/>
                    <a:p>
                      <a:r>
                        <a:rPr lang="de-DE" sz="1400" dirty="0"/>
                        <a:t>Die Summe aller Schulden und Verpflichtungen Ihres Unternehmens.</a:t>
                      </a:r>
                      <a:endParaRPr lang="en-US" sz="1400" dirty="0"/>
                    </a:p>
                  </a:txBody>
                  <a:tcPr anchor="ctr"/>
                </a:tc>
                <a:extLst>
                  <a:ext uri="{0D108BD9-81ED-4DB2-BD59-A6C34878D82A}">
                    <a16:rowId xmlns:a16="http://schemas.microsoft.com/office/drawing/2014/main" val="651510439"/>
                  </a:ext>
                </a:extLst>
              </a:tr>
              <a:tr h="253976">
                <a:tc>
                  <a:txBody>
                    <a:bodyPr/>
                    <a:lstStyle/>
                    <a:p>
                      <a:r>
                        <a:rPr lang="de-DE" sz="1400" b="1" dirty="0"/>
                        <a:t>Eigenkapital</a:t>
                      </a:r>
                      <a:endParaRPr lang="de-DE" sz="1400" dirty="0"/>
                    </a:p>
                  </a:txBody>
                  <a:tcPr anchor="ctr"/>
                </a:tc>
                <a:tc>
                  <a:txBody>
                    <a:bodyPr/>
                    <a:lstStyle/>
                    <a:p>
                      <a:endParaRPr lang="de-DE" sz="1400" dirty="0"/>
                    </a:p>
                  </a:txBody>
                  <a:tcPr anchor="ctr"/>
                </a:tc>
                <a:tc>
                  <a:txBody>
                    <a:bodyPr/>
                    <a:lstStyle/>
                    <a:p>
                      <a:r>
                        <a:rPr lang="en-US" sz="1400"/>
                        <a:t>Equity represents the owner’s stake in the business.</a:t>
                      </a:r>
                    </a:p>
                  </a:txBody>
                  <a:tcPr anchor="ctr"/>
                </a:tc>
                <a:extLst>
                  <a:ext uri="{0D108BD9-81ED-4DB2-BD59-A6C34878D82A}">
                    <a16:rowId xmlns:a16="http://schemas.microsoft.com/office/drawing/2014/main" val="2591050568"/>
                  </a:ext>
                </a:extLst>
              </a:tr>
              <a:tr h="253976">
                <a:tc>
                  <a:txBody>
                    <a:bodyPr/>
                    <a:lstStyle/>
                    <a:p>
                      <a:r>
                        <a:rPr lang="de-DE" sz="1400" dirty="0"/>
                        <a:t>Eigenkapital</a:t>
                      </a:r>
                    </a:p>
                  </a:txBody>
                  <a:tcPr anchor="ctr"/>
                </a:tc>
                <a:tc>
                  <a:txBody>
                    <a:bodyPr/>
                    <a:lstStyle/>
                    <a:p>
                      <a:r>
                        <a:rPr lang="de-DE" sz="1400" dirty="0"/>
                        <a:t>€ 21,000</a:t>
                      </a:r>
                    </a:p>
                  </a:txBody>
                  <a:tcPr anchor="ctr"/>
                </a:tc>
                <a:tc>
                  <a:txBody>
                    <a:bodyPr/>
                    <a:lstStyle/>
                    <a:p>
                      <a:r>
                        <a:rPr lang="de-DE" sz="1400" dirty="0"/>
                        <a:t>Der Restanteil an den Vermögenswerten nach Abzug der Verbindlichkeiten.</a:t>
                      </a:r>
                      <a:endParaRPr lang="en-US" sz="1400" dirty="0"/>
                    </a:p>
                  </a:txBody>
                  <a:tcPr anchor="ctr"/>
                </a:tc>
                <a:extLst>
                  <a:ext uri="{0D108BD9-81ED-4DB2-BD59-A6C34878D82A}">
                    <a16:rowId xmlns:a16="http://schemas.microsoft.com/office/drawing/2014/main" val="2889306365"/>
                  </a:ext>
                </a:extLst>
              </a:tr>
              <a:tr h="253976">
                <a:tc>
                  <a:txBody>
                    <a:bodyPr/>
                    <a:lstStyle/>
                    <a:p>
                      <a:r>
                        <a:rPr lang="de-DE" sz="1400" b="1" dirty="0">
                          <a:solidFill>
                            <a:schemeClr val="bg1"/>
                          </a:solidFill>
                        </a:rPr>
                        <a:t>Gesamtverbindlichkeiten + Eigenkapital</a:t>
                      </a:r>
                      <a:endParaRPr lang="de-DE" sz="1400" dirty="0">
                        <a:solidFill>
                          <a:schemeClr val="bg1"/>
                        </a:solidFill>
                      </a:endParaRPr>
                    </a:p>
                  </a:txBody>
                  <a:tcPr anchor="ctr">
                    <a:solidFill>
                      <a:schemeClr val="bg1">
                        <a:lumMod val="50000"/>
                      </a:schemeClr>
                    </a:solidFill>
                  </a:tcPr>
                </a:tc>
                <a:tc>
                  <a:txBody>
                    <a:bodyPr/>
                    <a:lstStyle/>
                    <a:p>
                      <a:r>
                        <a:rPr lang="de-DE" sz="1400" b="1" dirty="0">
                          <a:solidFill>
                            <a:schemeClr val="bg1"/>
                          </a:solidFill>
                        </a:rPr>
                        <a:t>€ 38,000</a:t>
                      </a:r>
                      <a:endParaRPr lang="de-DE" sz="1400" dirty="0">
                        <a:solidFill>
                          <a:schemeClr val="bg1"/>
                        </a:solidFill>
                      </a:endParaRPr>
                    </a:p>
                  </a:txBody>
                  <a:tcPr anchor="ctr">
                    <a:solidFill>
                      <a:schemeClr val="bg1">
                        <a:lumMod val="50000"/>
                      </a:schemeClr>
                    </a:solidFill>
                  </a:tcPr>
                </a:tc>
                <a:tc>
                  <a:txBody>
                    <a:bodyPr/>
                    <a:lstStyle/>
                    <a:p>
                      <a:r>
                        <a:rPr lang="de-DE" sz="1400" dirty="0">
                          <a:solidFill>
                            <a:schemeClr val="bg1"/>
                          </a:solidFill>
                        </a:rPr>
                        <a:t>Muss dem Gesamtvermögen entsprechen, um die Bilanz auszugleichen.</a:t>
                      </a:r>
                      <a:endParaRPr lang="en-US" sz="1400" dirty="0">
                        <a:solidFill>
                          <a:schemeClr val="bg1"/>
                        </a:solidFill>
                      </a:endParaRPr>
                    </a:p>
                  </a:txBody>
                  <a:tcPr anchor="ctr">
                    <a:solidFill>
                      <a:schemeClr val="bg1">
                        <a:lumMod val="50000"/>
                      </a:schemeClr>
                    </a:solidFill>
                  </a:tcPr>
                </a:tc>
                <a:extLst>
                  <a:ext uri="{0D108BD9-81ED-4DB2-BD59-A6C34878D82A}">
                    <a16:rowId xmlns:a16="http://schemas.microsoft.com/office/drawing/2014/main" val="4042895818"/>
                  </a:ext>
                </a:extLst>
              </a:tr>
            </a:tbl>
          </a:graphicData>
        </a:graphic>
      </p:graphicFrame>
    </p:spTree>
    <p:extLst>
      <p:ext uri="{BB962C8B-B14F-4D97-AF65-F5344CB8AC3E}">
        <p14:creationId xmlns:p14="http://schemas.microsoft.com/office/powerpoint/2010/main" val="21307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839677" y="602950"/>
            <a:ext cx="9632553" cy="803654"/>
          </a:xfrm>
        </p:spPr>
        <p:txBody>
          <a:bodyPr/>
          <a:lstStyle/>
          <a:p>
            <a:r>
              <a:rPr lang="de-DE" sz="3600" dirty="0"/>
              <a:t>Grundsatz der Rechnungslegung</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74271" y="1349960"/>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de-DE" sz="2000" dirty="0">
                <a:solidFill>
                  <a:srgbClr val="595959"/>
                </a:solidFill>
              </a:rPr>
              <a:t>Die Gewinn- und Verlustrechnung wird nicht auf Kassenbasis erstellt – das bedeutet, dass sich die Gewinn- und Verlustrechnung aufgrund von Rechnungslegungsgrundsätzen wie Ertragsrealisierung, Periodenabgrenzung und Rückstellungen stark von der Kapitalflussrechnung des Unternehmens unterscheiden kann.  </a:t>
            </a:r>
          </a:p>
          <a:p>
            <a:pPr marL="342900" indent="-342900"/>
            <a:r>
              <a:rPr lang="de-DE" sz="2000" dirty="0">
                <a:solidFill>
                  <a:srgbClr val="595959"/>
                </a:solidFill>
              </a:rPr>
              <a:t>Würde ein Unternehmen seine Gewinn- und Verlustrechnung vollständig auf Kassenbasis erstellen (d. h. keine Forderungen, keine Aktivierung usw.), hätte es außer dem Eigenkapital und den Barmitteln keine Bilanz. Die Erstellung der Bilanz nach Rechnungslegungsgrundsätzen führt zur Einführung der Kapitalflussrechnung.</a:t>
            </a:r>
          </a:p>
        </p:txBody>
      </p:sp>
    </p:spTree>
    <p:extLst>
      <p:ext uri="{BB962C8B-B14F-4D97-AF65-F5344CB8AC3E}">
        <p14:creationId xmlns:p14="http://schemas.microsoft.com/office/powerpoint/2010/main" val="3943680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0934BF-424B-4FA3-8D30-C5B156DFBC58}"/>
              </a:ext>
            </a:extLst>
          </p:cNvPr>
          <p:cNvSpPr>
            <a:spLocks noGrp="1"/>
          </p:cNvSpPr>
          <p:nvPr>
            <p:ph type="body" sz="quarter" idx="16"/>
          </p:nvPr>
        </p:nvSpPr>
        <p:spPr/>
        <p:txBody>
          <a:bodyPr/>
          <a:lstStyle/>
          <a:p>
            <a:r>
              <a:rPr lang="en-IE" dirty="0" err="1"/>
              <a:t>Selbstreflexion</a:t>
            </a:r>
            <a:endParaRPr lang="de-DE" dirty="0"/>
          </a:p>
        </p:txBody>
      </p:sp>
      <p:sp>
        <p:nvSpPr>
          <p:cNvPr id="3" name="Textplatzhalter 2">
            <a:extLst>
              <a:ext uri="{FF2B5EF4-FFF2-40B4-BE49-F238E27FC236}">
                <a16:creationId xmlns:a16="http://schemas.microsoft.com/office/drawing/2014/main" id="{A84203EE-FB47-0D9B-D2B5-7B330A4DF836}"/>
              </a:ext>
            </a:extLst>
          </p:cNvPr>
          <p:cNvSpPr>
            <a:spLocks noGrp="1"/>
          </p:cNvSpPr>
          <p:nvPr>
            <p:ph type="body" sz="quarter" idx="17"/>
          </p:nvPr>
        </p:nvSpPr>
        <p:spPr/>
        <p:txBody>
          <a:bodyPr/>
          <a:lstStyle/>
          <a:p>
            <a:r>
              <a:rPr lang="de-DE" dirty="0"/>
              <a:t>05</a:t>
            </a:r>
          </a:p>
        </p:txBody>
      </p:sp>
    </p:spTree>
    <p:extLst>
      <p:ext uri="{BB962C8B-B14F-4D97-AF65-F5344CB8AC3E}">
        <p14:creationId xmlns:p14="http://schemas.microsoft.com/office/powerpoint/2010/main" val="3735740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98381" y="1581583"/>
            <a:ext cx="9632553" cy="3849918"/>
          </a:xfrm>
        </p:spPr>
        <p:txBody>
          <a:bodyPr/>
          <a:lstStyle/>
          <a:p>
            <a:pPr marL="457200" indent="-457200">
              <a:buFont typeface="+mj-lt"/>
              <a:buAutoNum type="arabicPeriod"/>
            </a:pPr>
            <a:r>
              <a:rPr lang="de-DE" b="1" dirty="0"/>
              <a:t>Budgetierung: </a:t>
            </a:r>
            <a:r>
              <a:rPr lang="de-DE" dirty="0"/>
              <a:t>Hilft Ihnen, Ihre Ausgaben zu kontrollieren und für die Zukunft zu planen</a:t>
            </a:r>
          </a:p>
          <a:p>
            <a:pPr marL="457200" indent="-457200">
              <a:buFont typeface="+mj-lt"/>
              <a:buAutoNum type="arabicPeriod"/>
            </a:pPr>
            <a:r>
              <a:rPr lang="de-DE" b="1" dirty="0"/>
              <a:t>Finanzstrategie: </a:t>
            </a:r>
            <a:r>
              <a:rPr lang="de-DE" dirty="0"/>
              <a:t>Leitet Ihre finanziellen Entscheidungen, damit Sie Ihre Geschäftsziele erreichen</a:t>
            </a:r>
          </a:p>
          <a:p>
            <a:pPr marL="457200" indent="-457200">
              <a:buFont typeface="+mj-lt"/>
              <a:buAutoNum type="arabicPeriod"/>
            </a:pPr>
            <a:r>
              <a:rPr lang="de-DE" b="1" dirty="0"/>
              <a:t>Überwachung: </a:t>
            </a:r>
            <a:r>
              <a:rPr lang="de-DE" dirty="0"/>
              <a:t>Überprüfen Sie regelmäßig Ihr Budget und Ihre Strategie, um auf Kurs zu bleiben</a:t>
            </a:r>
          </a:p>
          <a:p>
            <a:pPr marL="457200" indent="-457200">
              <a:buFont typeface="+mj-lt"/>
              <a:buAutoNum type="arabicPeriod"/>
            </a:pPr>
            <a:r>
              <a:rPr lang="de-DE" b="1" dirty="0"/>
              <a:t>Anpassung: </a:t>
            </a:r>
            <a:r>
              <a:rPr lang="de-DE" dirty="0"/>
              <a:t>Seien Sie flexibel und passen Sie Ihre Pläne bei Bedarf an, um Ihre Ziele zu erreichen</a:t>
            </a:r>
          </a:p>
          <a:p>
            <a:pPr marL="457200" indent="-457200">
              <a:buFont typeface="+mj-lt"/>
              <a:buAutoNum type="arabicPeriod"/>
            </a:pPr>
            <a:r>
              <a:rPr lang="de-DE" b="1" dirty="0"/>
              <a:t>Tools und Ressourcen: </a:t>
            </a:r>
            <a:r>
              <a:rPr lang="de-DE" dirty="0"/>
              <a:t>Verwenden Sie Tools wie Tabellenkalkulationen, Apps und Finanzberater, um Ihre Finanzen effektiv zu verwalten</a:t>
            </a:r>
            <a:endParaRPr lang="de-DE" sz="2000"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Zusammenfassung und wichtigste Erkenntnisse</a:t>
            </a:r>
          </a:p>
        </p:txBody>
      </p:sp>
    </p:spTree>
    <p:extLst>
      <p:ext uri="{BB962C8B-B14F-4D97-AF65-F5344CB8AC3E}">
        <p14:creationId xmlns:p14="http://schemas.microsoft.com/office/powerpoint/2010/main" val="351687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de-DE" dirty="0">
                <a:solidFill>
                  <a:schemeClr val="bg1"/>
                </a:solidFill>
              </a:rPr>
              <a:t>Reflexion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28667" y="1468118"/>
            <a:ext cx="10256316" cy="3785652"/>
          </a:xfrm>
          <a:prstGeom prst="rect">
            <a:avLst/>
          </a:prstGeom>
          <a:noFill/>
        </p:spPr>
        <p:txBody>
          <a:bodyPr wrap="square">
            <a:spAutoFit/>
          </a:bodyPr>
          <a:lstStyle/>
          <a:p>
            <a:r>
              <a:rPr lang="de-DE" sz="2000" b="1" dirty="0">
                <a:solidFill>
                  <a:srgbClr val="595959"/>
                </a:solidFill>
              </a:rPr>
              <a:t>Erste Gedanken: Überlegen Sie, wie gut Sie sich mit Budgetierung und Finanzplanung auskennen. Schreiben Sie Ihre Antworten auf die folgenden Fragen auf: </a:t>
            </a:r>
          </a:p>
          <a:p>
            <a:endParaRPr lang="de-DE" sz="2000" b="1" dirty="0">
              <a:solidFill>
                <a:srgbClr val="595959"/>
              </a:solidFill>
            </a:endParaRPr>
          </a:p>
          <a:p>
            <a:pPr marL="457200" indent="-457200">
              <a:buFont typeface="+mj-lt"/>
              <a:buAutoNum type="arabicPeriod"/>
            </a:pPr>
            <a:r>
              <a:rPr lang="de-DE" sz="2000" dirty="0">
                <a:solidFill>
                  <a:srgbClr val="595959"/>
                </a:solidFill>
              </a:rPr>
              <a:t>Wie sicher fühle ich mich bei der Verwaltung meiner Unternehmensfinanzen? Denken Sie über Ihr aktuelles Wohlbefinden bei der Budgetierung und Finanzplanung nach.</a:t>
            </a:r>
          </a:p>
          <a:p>
            <a:pPr marL="457200" indent="-457200">
              <a:buFont typeface="+mj-lt"/>
              <a:buAutoNum type="arabicPeriod"/>
            </a:pPr>
            <a:r>
              <a:rPr lang="de-DE" sz="2000" dirty="0">
                <a:solidFill>
                  <a:srgbClr val="595959"/>
                </a:solidFill>
              </a:rPr>
              <a:t>Was sind meine größten Herausforderungen bei der Budgetierung? Identifizieren Sie bestimmte Bereiche, in denen Sie Schwierigkeiten haben, ein Budget zu erstellen oder einzuhalten.</a:t>
            </a:r>
          </a:p>
          <a:p>
            <a:pPr marL="457200" indent="-457200">
              <a:buFont typeface="+mj-lt"/>
              <a:buAutoNum type="arabicPeriod"/>
            </a:pPr>
            <a:r>
              <a:rPr lang="de-DE" sz="2000" dirty="0">
                <a:solidFill>
                  <a:srgbClr val="595959"/>
                </a:solidFill>
              </a:rPr>
              <a:t>Wie oft überprüfe und passe ich mein Budget an? Überlegen Sie, ob Sie Ihr Budget regelmäßig überwachen oder ob dies ein Bereich ist, in dem Verbesserungen möglich sind.</a:t>
            </a:r>
          </a:p>
          <a:p>
            <a:pPr marL="457200" indent="-457200">
              <a:buFont typeface="+mj-lt"/>
              <a:buAutoNum type="arabicPeriod"/>
            </a:pPr>
            <a:r>
              <a:rPr lang="de-DE" sz="2000" dirty="0">
                <a:solidFill>
                  <a:srgbClr val="595959"/>
                </a:solidFill>
              </a:rPr>
              <a:t>Habe ich klare finanzielle Ziele für mein Unternehmen? Überlegen Sie, ob Ihre finanziellen Ziele klar definiert sind und ob sie mit Ihrer allgemeinen Geschäftsstrategie übereinstimmen.</a:t>
            </a:r>
            <a:endParaRPr lang="en-IE" sz="1600" dirty="0"/>
          </a:p>
        </p:txBody>
      </p:sp>
    </p:spTree>
    <p:extLst>
      <p:ext uri="{BB962C8B-B14F-4D97-AF65-F5344CB8AC3E}">
        <p14:creationId xmlns:p14="http://schemas.microsoft.com/office/powerpoint/2010/main" val="191587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sz="3200" dirty="0" err="1">
                <a:solidFill>
                  <a:schemeClr val="bg1"/>
                </a:solidFill>
              </a:rPr>
              <a:t>Lernziele</a:t>
            </a:r>
            <a:endParaRPr lang="en-IE" sz="3200" dirty="0">
              <a:solidFill>
                <a:schemeClr val="bg1"/>
              </a:solidFill>
            </a:endParaRPr>
          </a:p>
          <a:p>
            <a:endParaRPr lang="en-GB" sz="500" b="1" dirty="0"/>
          </a:p>
          <a:p>
            <a:r>
              <a:rPr lang="en-GB" sz="2000" b="1" dirty="0" err="1">
                <a:solidFill>
                  <a:srgbClr val="47B5C8"/>
                </a:solidFill>
              </a:rPr>
              <a:t>Einstellungen</a:t>
            </a:r>
            <a:r>
              <a:rPr lang="en-GB" sz="2000" b="1" dirty="0">
                <a:solidFill>
                  <a:srgbClr val="47B5C8"/>
                </a:solidFill>
              </a:rPr>
              <a:t> :</a:t>
            </a:r>
          </a:p>
          <a:p>
            <a:r>
              <a:rPr lang="de-DE" sz="2000" b="1" dirty="0">
                <a:solidFill>
                  <a:srgbClr val="F2A72C"/>
                </a:solidFill>
              </a:rPr>
              <a:t>Vertrauen in die Verwaltung von Finanzen: </a:t>
            </a:r>
            <a:r>
              <a:rPr lang="de-DE" sz="2000" dirty="0"/>
              <a:t>Die Lernenden werden sich im Umgang mit ihren Unternehmensfinanzen sicherer fühlen, da sie wissen, dass sie über die nötigen Werkzeuge und Kenntnisse verfügen, um dies effektiv zu tun.</a:t>
            </a:r>
          </a:p>
          <a:p>
            <a:r>
              <a:rPr lang="de-DE" sz="2000" b="1" dirty="0">
                <a:solidFill>
                  <a:srgbClr val="F2A72C"/>
                </a:solidFill>
              </a:rPr>
              <a:t>Proaktiver Ansatz für Investor Relations: </a:t>
            </a:r>
            <a:r>
              <a:rPr lang="de-DE" sz="2000" dirty="0"/>
              <a:t>Eine proaktive Einstellung zur Pflege der Beziehungen zu Investoren einnehmen und den Wert einer offenen Kommunikation verstehen.</a:t>
            </a:r>
          </a:p>
          <a:p>
            <a:r>
              <a:rPr lang="de-DE" sz="2000" b="1" dirty="0">
                <a:solidFill>
                  <a:srgbClr val="F2A72C"/>
                </a:solidFill>
              </a:rPr>
              <a:t>Engagement für das Lernen</a:t>
            </a:r>
            <a:r>
              <a:rPr lang="de-DE" sz="2000" dirty="0"/>
              <a:t>: Lernende werden die Bedeutung des kontinuierlichen Lernens in den Bereichen Finanzmanagement und Investor Relations erkennen und sich weiterhin dafür einsetzen, diese Fähigkeiten im Laufe der Zeit zu verbessern.</a:t>
            </a:r>
            <a:endParaRPr lang="en-US" sz="2000" dirty="0"/>
          </a:p>
        </p:txBody>
      </p:sp>
    </p:spTree>
    <p:extLst>
      <p:ext uri="{BB962C8B-B14F-4D97-AF65-F5344CB8AC3E}">
        <p14:creationId xmlns:p14="http://schemas.microsoft.com/office/powerpoint/2010/main" val="36213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de-DE" dirty="0">
                <a:solidFill>
                  <a:schemeClr val="bg1"/>
                </a:solidFill>
              </a:rPr>
              <a:t>Reflexion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256316" cy="2677656"/>
          </a:xfrm>
          <a:prstGeom prst="rect">
            <a:avLst/>
          </a:prstGeom>
          <a:noFill/>
        </p:spPr>
        <p:txBody>
          <a:bodyPr wrap="square">
            <a:spAutoFit/>
          </a:bodyPr>
          <a:lstStyle/>
          <a:p>
            <a:pPr marL="457200" indent="-457200">
              <a:buFont typeface="+mj-lt"/>
              <a:buAutoNum type="arabicPeriod" startAt="5"/>
            </a:pPr>
            <a:r>
              <a:rPr lang="de-DE" sz="2400" dirty="0">
                <a:solidFill>
                  <a:srgbClr val="595959"/>
                </a:solidFill>
              </a:rPr>
              <a:t>Wie gehe ich mit unerwarteten Ausgaben in meinem Unternehmen um? Denken Sie darüber nach, wie gut Sie auf finanzielle Überraschungen vorbereitet sind und wie Sie sich in diesem Bereich verbessern können.</a:t>
            </a:r>
          </a:p>
          <a:p>
            <a:pPr marL="457200" indent="-457200">
              <a:buFont typeface="+mj-lt"/>
              <a:buAutoNum type="arabicPeriod" startAt="5"/>
            </a:pPr>
            <a:r>
              <a:rPr lang="de-DE" sz="2400" dirty="0">
                <a:solidFill>
                  <a:srgbClr val="595959"/>
                </a:solidFill>
              </a:rPr>
              <a:t>Welche Tools oder Ressourcen könnten mir helfen, meine Finanzen besser zu verwalten? Überlegen Sie, welche Tools Sie derzeit verwenden und ob es zusätzliche Ressourcen gibt, die Sie bei der Verwaltung Ihrer Finanzen unterstützen könnten.</a:t>
            </a:r>
            <a:endParaRPr lang="en-IE" sz="2400" dirty="0">
              <a:solidFill>
                <a:srgbClr val="595959"/>
              </a:solidFill>
            </a:endParaRPr>
          </a:p>
        </p:txBody>
      </p:sp>
    </p:spTree>
    <p:extLst>
      <p:ext uri="{BB962C8B-B14F-4D97-AF65-F5344CB8AC3E}">
        <p14:creationId xmlns:p14="http://schemas.microsoft.com/office/powerpoint/2010/main" val="278426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de-DE" dirty="0">
                <a:solidFill>
                  <a:schemeClr val="bg1"/>
                </a:solidFill>
              </a:rPr>
              <a:t>Reflexion</a:t>
            </a:r>
            <a:r>
              <a:rPr lang="en-US" dirty="0">
                <a:solidFill>
                  <a:schemeClr val="bg1"/>
                </a:solidFill>
              </a:rPr>
              <a:t> – </a:t>
            </a:r>
            <a:r>
              <a:rPr lang="en-US" dirty="0" err="1">
                <a:solidFill>
                  <a:schemeClr val="bg1"/>
                </a:solidFill>
              </a:rPr>
              <a:t>Budgetierung</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256316" cy="2677656"/>
          </a:xfrm>
          <a:prstGeom prst="rect">
            <a:avLst/>
          </a:prstGeom>
          <a:noFill/>
        </p:spPr>
        <p:txBody>
          <a:bodyPr wrap="square">
            <a:spAutoFit/>
          </a:bodyPr>
          <a:lstStyle/>
          <a:p>
            <a:pPr marL="457200" indent="-457200">
              <a:buFont typeface="+mj-lt"/>
              <a:buAutoNum type="arabicPeriod"/>
            </a:pPr>
            <a:r>
              <a:rPr lang="de-DE" sz="2400" dirty="0">
                <a:solidFill>
                  <a:srgbClr val="595959"/>
                </a:solidFill>
              </a:rPr>
              <a:t>Wie oft überprüfe ich mein Budget? Ist es auf meine Geschäftsziele abgestimmt?</a:t>
            </a:r>
          </a:p>
          <a:p>
            <a:pPr marL="457200" indent="-457200">
              <a:buFont typeface="+mj-lt"/>
              <a:buAutoNum type="arabicPeriod"/>
            </a:pPr>
            <a:r>
              <a:rPr lang="de-DE" sz="2400" dirty="0">
                <a:solidFill>
                  <a:srgbClr val="595959"/>
                </a:solidFill>
              </a:rPr>
              <a:t>Sind meine Umsatzprognosen und Kostenschätzungen realistisch?</a:t>
            </a:r>
          </a:p>
          <a:p>
            <a:pPr marL="457200" indent="-457200">
              <a:buFont typeface="+mj-lt"/>
              <a:buAutoNum type="arabicPeriod"/>
            </a:pPr>
            <a:r>
              <a:rPr lang="de-DE" sz="2400" dirty="0">
                <a:solidFill>
                  <a:srgbClr val="595959"/>
                </a:solidFill>
              </a:rPr>
              <a:t>Berücksichtige ich unerwartete Ereignisse und lasse ich Raum für Eventualitäten?</a:t>
            </a:r>
          </a:p>
          <a:p>
            <a:pPr marL="457200" indent="-457200">
              <a:buFont typeface="+mj-lt"/>
              <a:buAutoNum type="arabicPeriod"/>
            </a:pPr>
            <a:r>
              <a:rPr lang="de-DE" sz="2400" dirty="0">
                <a:solidFill>
                  <a:srgbClr val="595959"/>
                </a:solidFill>
              </a:rPr>
              <a:t>Wie kann ich meinen Budgetierungsprozess verbessern, um meine Finanzstrategie besser zu unterstützen?</a:t>
            </a:r>
            <a:endParaRPr lang="en-IE" sz="2400" dirty="0">
              <a:solidFill>
                <a:srgbClr val="595959"/>
              </a:solidFill>
            </a:endParaRPr>
          </a:p>
        </p:txBody>
      </p:sp>
    </p:spTree>
    <p:extLst>
      <p:ext uri="{BB962C8B-B14F-4D97-AF65-F5344CB8AC3E}">
        <p14:creationId xmlns:p14="http://schemas.microsoft.com/office/powerpoint/2010/main" val="3402105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
        <p:nvSpPr>
          <p:cNvPr id="7" name="Text Placeholder 18">
            <a:extLst>
              <a:ext uri="{FF2B5EF4-FFF2-40B4-BE49-F238E27FC236}">
                <a16:creationId xmlns:a16="http://schemas.microsoft.com/office/drawing/2014/main" id="{76E7983B-8106-C21C-5C99-C7FE96178220}"/>
              </a:ext>
            </a:extLst>
          </p:cNvPr>
          <p:cNvSpPr>
            <a:spLocks noGrp="1"/>
          </p:cNvSpPr>
          <p:nvPr>
            <p:ph type="body" sz="quarter" idx="19"/>
          </p:nvPr>
        </p:nvSpPr>
        <p:spPr>
          <a:xfrm>
            <a:off x="816091" y="2859574"/>
            <a:ext cx="8076320" cy="1608252"/>
          </a:xfrm>
        </p:spPr>
        <p:txBody>
          <a:bodyPr>
            <a:normAutofit fontScale="77500" lnSpcReduction="20000"/>
          </a:bodyPr>
          <a:lstStyle/>
          <a:p>
            <a:pPr>
              <a:lnSpc>
                <a:spcPct val="120000"/>
              </a:lnSpc>
              <a:spcAft>
                <a:spcPts val="800"/>
              </a:spcAft>
            </a:pPr>
            <a:r>
              <a:rPr lang="en-US" sz="4000" dirty="0" err="1"/>
              <a:t>Glückwunsch</a:t>
            </a:r>
            <a:r>
              <a:rPr lang="en-US" sz="4000" dirty="0"/>
              <a:t> </a:t>
            </a:r>
            <a:r>
              <a:rPr lang="en-US" sz="4000" dirty="0" err="1"/>
              <a:t>zum</a:t>
            </a:r>
            <a:r>
              <a:rPr lang="en-US" sz="4000" dirty="0"/>
              <a:t> </a:t>
            </a:r>
            <a:r>
              <a:rPr lang="en-US" sz="4000" dirty="0" err="1"/>
              <a:t>Abschluss</a:t>
            </a:r>
            <a:r>
              <a:rPr lang="en-US" sz="4000" dirty="0"/>
              <a:t> von Modul 4</a:t>
            </a:r>
          </a:p>
          <a:p>
            <a:pPr>
              <a:lnSpc>
                <a:spcPct val="120000"/>
              </a:lnSpc>
              <a:spcAft>
                <a:spcPts val="800"/>
              </a:spcAft>
            </a:pPr>
            <a:r>
              <a:rPr lang="de-DE" sz="3400" dirty="0"/>
              <a:t>Als Nächstes folgt Modul 6: Networking für unterrepräsentierte Gründer </a:t>
            </a:r>
            <a:endParaRPr lang="en-GB" sz="2400" dirty="0"/>
          </a:p>
        </p:txBody>
      </p:sp>
      <p:sp>
        <p:nvSpPr>
          <p:cNvPr id="8" name="Text Placeholder 1">
            <a:extLst>
              <a:ext uri="{FF2B5EF4-FFF2-40B4-BE49-F238E27FC236}">
                <a16:creationId xmlns:a16="http://schemas.microsoft.com/office/drawing/2014/main" id="{A97F8EFC-2E48-F25C-FDAF-568F17DD1207}"/>
              </a:ext>
            </a:extLst>
          </p:cNvPr>
          <p:cNvSpPr txBox="1">
            <a:spLocks/>
          </p:cNvSpPr>
          <p:nvPr/>
        </p:nvSpPr>
        <p:spPr>
          <a:xfrm>
            <a:off x="278284" y="4981386"/>
            <a:ext cx="4414577" cy="679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err="1"/>
              <a:t>Einführung</a:t>
            </a:r>
            <a:r>
              <a:rPr lang="en-GB" dirty="0"/>
              <a:t> in das </a:t>
            </a:r>
            <a:r>
              <a:rPr lang="en-GB" dirty="0" err="1"/>
              <a:t>Finanzmanagement</a:t>
            </a:r>
            <a:endParaRPr lang="en-GB"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Tabellenkalkulation und Taschenrechner">
            <a:extLst>
              <a:ext uri="{FF2B5EF4-FFF2-40B4-BE49-F238E27FC236}">
                <a16:creationId xmlns:a16="http://schemas.microsoft.com/office/drawing/2014/main" id="{00AF08C4-AB3D-1FC9-76FE-1C2979A341E5}"/>
              </a:ext>
            </a:extLst>
          </p:cNvPr>
          <p:cNvPicPr>
            <a:picLocks noGrp="1" noChangeAspect="1"/>
          </p:cNvPicPr>
          <p:nvPr>
            <p:ph type="pic" sz="quarter" idx="42"/>
          </p:nvPr>
        </p:nvPicPr>
        <p:blipFill>
          <a:blip r:embed="rId2"/>
          <a:srcRect t="10185" b="10185"/>
          <a:stretch/>
        </p:blipFill>
        <p:spPr>
          <a:xfrm>
            <a:off x="320540" y="335338"/>
            <a:ext cx="11578483" cy="6146707"/>
          </a:xfrm>
        </p:spPr>
      </p:pic>
      <p:sp>
        <p:nvSpPr>
          <p:cNvPr id="3" name="Textplatzhalter 2">
            <a:extLst>
              <a:ext uri="{FF2B5EF4-FFF2-40B4-BE49-F238E27FC236}">
                <a16:creationId xmlns:a16="http://schemas.microsoft.com/office/drawing/2014/main" id="{554836F5-8A11-4ABA-BDE2-08E2B5F18620}"/>
              </a:ext>
            </a:extLst>
          </p:cNvPr>
          <p:cNvSpPr>
            <a:spLocks noGrp="1"/>
          </p:cNvSpPr>
          <p:nvPr>
            <p:ph type="body" sz="quarter" idx="13"/>
          </p:nvPr>
        </p:nvSpPr>
        <p:spPr/>
        <p:txBody>
          <a:bodyPr/>
          <a:lstStyle/>
          <a:p>
            <a:r>
              <a:rPr lang="en-US" b="1" dirty="0"/>
              <a:t>“Beim </a:t>
            </a:r>
            <a:r>
              <a:rPr lang="de-DE" b="1" dirty="0"/>
              <a:t>Finanzmanagement geht es nicht nur um Zahlen, sondern darum, die richtigen Entscheidungen zu treffen, um Nachhaltigkeit und Wachstum zu gewährleisten.</a:t>
            </a:r>
            <a:r>
              <a:rPr lang="en-US" b="1" dirty="0"/>
              <a:t>"</a:t>
            </a:r>
            <a:r>
              <a:rPr lang="en-US" dirty="0"/>
              <a:t> </a:t>
            </a:r>
          </a:p>
          <a:p>
            <a:r>
              <a:rPr lang="en-US" dirty="0"/>
              <a:t> Warren Buffett</a:t>
            </a:r>
            <a:endParaRPr lang="de-DE" dirty="0"/>
          </a:p>
        </p:txBody>
      </p:sp>
    </p:spTree>
    <p:extLst>
      <p:ext uri="{BB962C8B-B14F-4D97-AF65-F5344CB8AC3E}">
        <p14:creationId xmlns:p14="http://schemas.microsoft.com/office/powerpoint/2010/main" val="384092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D graph graphic">
            <a:extLst>
              <a:ext uri="{FF2B5EF4-FFF2-40B4-BE49-F238E27FC236}">
                <a16:creationId xmlns:a16="http://schemas.microsoft.com/office/drawing/2014/main" id="{F17AB5DB-E02F-10BD-051A-0E434CE4F142}"/>
              </a:ext>
            </a:extLst>
          </p:cNvPr>
          <p:cNvPicPr>
            <a:picLocks noChangeAspect="1"/>
          </p:cNvPicPr>
          <p:nvPr/>
        </p:nvPicPr>
        <p:blipFill>
          <a:blip r:embed="rId2"/>
          <a:srcRect l="36864" r="25518" b="-2"/>
          <a:stretch/>
        </p:blipFill>
        <p:spPr>
          <a:xfrm>
            <a:off x="8912202" y="1246695"/>
            <a:ext cx="2444127" cy="4336988"/>
          </a:xfrm>
          <a:prstGeom prst="rect">
            <a:avLst/>
          </a:prstGeom>
          <a:noFill/>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7" y="1947642"/>
            <a:ext cx="7199389" cy="3291086"/>
          </a:xfrm>
        </p:spPr>
        <p:txBody>
          <a:bodyPr>
            <a:normAutofit lnSpcReduction="10000"/>
          </a:bodyPr>
          <a:lstStyle/>
          <a:p>
            <a:pPr marL="0" indent="0"/>
            <a:r>
              <a:rPr lang="de-DE" dirty="0"/>
              <a:t>Finanzmanagement ist das Rückgrat jedes erfolgreichen Unternehmens. Es umfasst die Planung, Organisation, Steuerung und Überwachung der finanziellen Ressourcen, um die Geschäftsziele zu erreichen. Durch ein effektives Finanzmanagement können Unternehmen fundierte Entscheidungen treffen, Risiken vermeiden und Wachstumschancen nutzen. Das Finanzmanagement stellt sicher, dass das Unternehmen auch in wirtschaftlich schwierigen Zeiten profitabel, stabil und bereit für eine Expansion bleibt.</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5670" y="750369"/>
            <a:ext cx="7382793" cy="992652"/>
          </a:xfrm>
        </p:spPr>
        <p:txBody>
          <a:bodyPr>
            <a:normAutofit/>
          </a:bodyPr>
          <a:lstStyle/>
          <a:p>
            <a:r>
              <a:rPr lang="de-DE" sz="3100" dirty="0"/>
              <a:t>Die Rolle des Finanzmanagements für den Geschäftserfolg</a:t>
            </a:r>
            <a:endParaRPr lang="en-US" sz="3100" dirty="0"/>
          </a:p>
        </p:txBody>
      </p:sp>
    </p:spTree>
    <p:extLst>
      <p:ext uri="{BB962C8B-B14F-4D97-AF65-F5344CB8AC3E}">
        <p14:creationId xmlns:p14="http://schemas.microsoft.com/office/powerpoint/2010/main" val="3304994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5616</Words>
  <Application>Microsoft Office PowerPoint</Application>
  <PresentationFormat>Breitbild</PresentationFormat>
  <Paragraphs>615</Paragraphs>
  <Slides>62</Slides>
  <Notes>4</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62</vt:i4>
      </vt:variant>
    </vt:vector>
  </HeadingPairs>
  <TitlesOfParts>
    <vt:vector size="68" baseType="lpstr">
      <vt:lpstr>Arial</vt:lpstr>
      <vt:lpstr>Calibri</vt:lpstr>
      <vt:lpstr>Montserrat Light</vt:lpstr>
      <vt:lpstr>Wingdings</vt:lpstr>
      <vt:lpstr>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David Blunck</cp:lastModifiedBy>
  <cp:revision>218</cp:revision>
  <cp:lastPrinted>2024-09-02T14:18:29Z</cp:lastPrinted>
  <dcterms:created xsi:type="dcterms:W3CDTF">2020-10-14T13:32:04Z</dcterms:created>
  <dcterms:modified xsi:type="dcterms:W3CDTF">2025-02-03T08:52:26Z</dcterms:modified>
</cp:coreProperties>
</file>