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sldIdLst>
    <p:sldId id="257" r:id="rId2"/>
    <p:sldId id="258" r:id="rId3"/>
    <p:sldId id="259" r:id="rId4"/>
    <p:sldId id="260" r:id="rId5"/>
    <p:sldId id="285" r:id="rId6"/>
    <p:sldId id="4430" r:id="rId7"/>
    <p:sldId id="4434" r:id="rId8"/>
    <p:sldId id="4435" r:id="rId9"/>
    <p:sldId id="4432" r:id="rId10"/>
    <p:sldId id="4433" r:id="rId11"/>
    <p:sldId id="4436" r:id="rId12"/>
    <p:sldId id="4437" r:id="rId13"/>
    <p:sldId id="4439" r:id="rId14"/>
    <p:sldId id="4438" r:id="rId15"/>
    <p:sldId id="4431" r:id="rId16"/>
    <p:sldId id="261" r:id="rId17"/>
    <p:sldId id="4440" r:id="rId18"/>
    <p:sldId id="4441" r:id="rId19"/>
    <p:sldId id="284" r:id="rId20"/>
    <p:sldId id="319" r:id="rId21"/>
    <p:sldId id="264" r:id="rId22"/>
    <p:sldId id="286" r:id="rId23"/>
    <p:sldId id="287" r:id="rId24"/>
    <p:sldId id="288" r:id="rId25"/>
    <p:sldId id="289" r:id="rId26"/>
    <p:sldId id="290" r:id="rId27"/>
    <p:sldId id="291" r:id="rId28"/>
    <p:sldId id="4420" r:id="rId29"/>
    <p:sldId id="4421" r:id="rId30"/>
    <p:sldId id="4422" r:id="rId31"/>
    <p:sldId id="4423" r:id="rId32"/>
    <p:sldId id="4424" r:id="rId33"/>
    <p:sldId id="4425" r:id="rId34"/>
    <p:sldId id="4426" r:id="rId35"/>
    <p:sldId id="4427" r:id="rId36"/>
    <p:sldId id="4428" r:id="rId37"/>
    <p:sldId id="4429" r:id="rId38"/>
    <p:sldId id="296" r:id="rId39"/>
    <p:sldId id="297" r:id="rId40"/>
    <p:sldId id="298" r:id="rId41"/>
    <p:sldId id="299" r:id="rId42"/>
    <p:sldId id="276" r:id="rId43"/>
    <p:sldId id="318" r:id="rId44"/>
    <p:sldId id="316" r:id="rId45"/>
    <p:sldId id="265" r:id="rId46"/>
    <p:sldId id="306" r:id="rId47"/>
    <p:sldId id="282"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j52rhwOoa7YmwDWk+vwrgsMEBq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86D6E"/>
    <a:srgbClr val="47B5C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30"/>
    <p:restoredTop sz="94656"/>
  </p:normalViewPr>
  <p:slideViewPr>
    <p:cSldViewPr snapToGrid="0">
      <p:cViewPr varScale="1">
        <p:scale>
          <a:sx n="97" d="100"/>
          <a:sy n="97" d="100"/>
        </p:scale>
        <p:origin x="750" y="7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Transparenz</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err="1"/>
            <a:t>Investoren über die Leistung </a:t>
          </a:r>
          <a:r>
            <a:rPr lang="de-DE" dirty="0"/>
            <a:t>und die </a:t>
          </a:r>
          <a:r>
            <a:rPr lang="de-DE" dirty="0" err="1"/>
            <a:t>Aussichten des Unternehmens auf </a:t>
          </a:r>
          <a:r>
            <a:rPr lang="de-DE" dirty="0"/>
            <a:t>dem </a:t>
          </a:r>
          <a:r>
            <a:rPr lang="de-DE" dirty="0" err="1"/>
            <a:t>Laufenden </a:t>
          </a:r>
          <a:r>
            <a:rPr lang="de-DE" dirty="0"/>
            <a:t>halten</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Vertrauen</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err="1"/>
            <a:t>Bauen Sie Vertrauen auf </a:t>
          </a:r>
          <a:r>
            <a:rPr lang="de-DE" dirty="0"/>
            <a:t>und </a:t>
          </a:r>
          <a:r>
            <a:rPr lang="de-DE" dirty="0" err="1"/>
            <a:t>erhalten Sie es, indem Sie sowohl Erfolge </a:t>
          </a:r>
          <a:r>
            <a:rPr lang="de-DE" dirty="0"/>
            <a:t>als auch </a:t>
          </a:r>
          <a:r>
            <a:rPr lang="de-DE" dirty="0" err="1"/>
            <a:t>Herausforderungen offen mitteilen</a:t>
          </a:r>
          <a:r>
            <a:rPr lang="de-DE" dirty="0"/>
            <a:t>. </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a:t>Verlobung</a:t>
          </a:r>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de-DE" dirty="0"/>
            <a:t>Halten Sie die </a:t>
          </a:r>
          <a:r>
            <a:rPr lang="de-DE" dirty="0" err="1"/>
            <a:t>Investoren durch regelmäßige Kommunikation </a:t>
          </a:r>
          <a:r>
            <a:rPr lang="de-DE" dirty="0"/>
            <a:t>und </a:t>
          </a:r>
          <a:r>
            <a:rPr lang="de-DE" dirty="0" err="1"/>
            <a:t>Aktualisierungen </a:t>
          </a:r>
          <a:r>
            <a:rPr lang="de-DE" dirty="0"/>
            <a:t>auf </a:t>
          </a:r>
          <a:r>
            <a:rPr lang="de-DE" dirty="0" err="1"/>
            <a:t>dem Laufenden</a:t>
          </a:r>
          <a:r>
            <a:rPr lang="de-DE" dirty="0"/>
            <a:t>.</a:t>
          </a: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Klarheit</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err="1"/>
            <a:t>Achten Sie darauf, dass Ihre Botschaften einfach </a:t>
          </a:r>
          <a:r>
            <a:rPr lang="de-DE" dirty="0"/>
            <a:t>und leicht </a:t>
          </a:r>
          <a:r>
            <a:rPr lang="de-DE" dirty="0" err="1"/>
            <a:t>verständlich sind</a:t>
          </a:r>
          <a:r>
            <a:rPr lang="de-DE" dirty="0"/>
            <a:t>. </a:t>
          </a:r>
          <a:r>
            <a:rPr lang="de-DE" dirty="0" err="1"/>
            <a:t>Vermeiden Sie Fachjargon, der die Anleger verwirren könnte</a:t>
          </a:r>
          <a:r>
            <a:rPr lang="de-DE" dirty="0"/>
            <a:t>.</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Konsistenz</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a:t>Die regelmäßige </a:t>
          </a:r>
          <a:r>
            <a:rPr lang="de-DE" dirty="0" err="1"/>
            <a:t>Kommunikation </a:t>
          </a:r>
          <a:r>
            <a:rPr lang="de-DE" dirty="0"/>
            <a:t>in </a:t>
          </a:r>
          <a:r>
            <a:rPr lang="de-DE" dirty="0" err="1"/>
            <a:t>guten </a:t>
          </a:r>
          <a:r>
            <a:rPr lang="de-DE" dirty="0"/>
            <a:t>wie in </a:t>
          </a:r>
          <a:r>
            <a:rPr lang="de-DE" dirty="0" err="1"/>
            <a:t>schlechten Zeiten zeigt, dass das Unternehmen stabil </a:t>
          </a:r>
          <a:r>
            <a:rPr lang="de-DE" dirty="0"/>
            <a:t>und transparent </a:t>
          </a:r>
          <a:r>
            <a:rPr lang="de-DE" dirty="0" err="1"/>
            <a:t>ist</a:t>
          </a:r>
          <a:r>
            <a:rPr lang="de-DE" dirty="0"/>
            <a:t>.</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err="1"/>
            <a:t>Pünktlichkeit</a:t>
          </a:r>
          <a:endParaRPr lang="de-DE" sz="2800" b="1" dirty="0"/>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de-DE" dirty="0" err="1"/>
            <a:t>rechtzeitige Aktualisierung</a:t>
          </a:r>
          <a:r>
            <a:rPr lang="de-DE" dirty="0"/>
            <a:t>, damit </a:t>
          </a:r>
          <a:r>
            <a:rPr lang="de-DE" dirty="0" err="1"/>
            <a:t>die Anleger </a:t>
          </a:r>
          <a:r>
            <a:rPr lang="de-DE" dirty="0"/>
            <a:t>nicht </a:t>
          </a:r>
          <a:r>
            <a:rPr lang="de-DE" dirty="0" err="1"/>
            <a:t>im Unklaren über krisenhafte Entwicklungen gelassen werden</a:t>
          </a:r>
          <a:r>
            <a:rPr lang="de-DE" dirty="0"/>
            <a:t>. </a:t>
          </a: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A0F79B-6370-4ADB-ABC1-90EEDEDD30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e-DE"/>
        </a:p>
      </dgm:t>
    </dgm:pt>
    <dgm:pt modelId="{78E423B0-342E-4AA7-B868-10A480325E0F}">
      <dgm:prSet phldrT="[Text]" custT="1"/>
      <dgm:spPr/>
      <dgm:t>
        <a:bodyPr/>
        <a:lstStyle/>
        <a:p>
          <a:pPr>
            <a:buNone/>
          </a:pPr>
          <a:r>
            <a:rPr lang="de-DE" sz="2000" dirty="0"/>
            <a:t>Vierteljährliche </a:t>
          </a:r>
          <a:r>
            <a:rPr lang="de-DE" sz="2000" dirty="0" err="1"/>
            <a:t>Berichte</a:t>
          </a:r>
          <a:endParaRPr lang="de-DE" sz="2000" dirty="0"/>
        </a:p>
      </dgm:t>
    </dgm:pt>
    <dgm:pt modelId="{44BC80F4-F260-4663-8DC5-80C371DF4BB6}" type="parTrans" cxnId="{17D72FC8-0A1C-4ED4-B682-64D27F63B7AD}">
      <dgm:prSet/>
      <dgm:spPr/>
      <dgm:t>
        <a:bodyPr/>
        <a:lstStyle/>
        <a:p>
          <a:endParaRPr lang="de-DE" sz="2400"/>
        </a:p>
      </dgm:t>
    </dgm:pt>
    <dgm:pt modelId="{74189D1B-2FB2-4D97-BEFE-CDC1490C220B}" type="sibTrans" cxnId="{17D72FC8-0A1C-4ED4-B682-64D27F63B7AD}">
      <dgm:prSet/>
      <dgm:spPr/>
      <dgm:t>
        <a:bodyPr/>
        <a:lstStyle/>
        <a:p>
          <a:endParaRPr lang="de-DE" sz="2400"/>
        </a:p>
      </dgm:t>
    </dgm:pt>
    <dgm:pt modelId="{FC324B8B-C738-427A-AF7A-048D506B92F3}">
      <dgm:prSet phldrT="[Text]" custT="1"/>
      <dgm:spPr/>
      <dgm:t>
        <a:bodyPr/>
        <a:lstStyle/>
        <a:p>
          <a:pPr>
            <a:buNone/>
          </a:pPr>
          <a:r>
            <a:rPr lang="de-DE" sz="1800" dirty="0" err="1">
              <a:latin typeface="Calibri" panose="020F0502020204030204" pitchFamily="34" charset="0"/>
              <a:ea typeface="Calibri" panose="020F0502020204030204" pitchFamily="34" charset="0"/>
              <a:cs typeface="Calibri" panose="020F0502020204030204" pitchFamily="34" charset="0"/>
            </a:rPr>
            <a:t>Regelmäßige Berichterstattung </a:t>
          </a:r>
          <a:r>
            <a:rPr lang="de-DE" sz="1800" dirty="0">
              <a:latin typeface="Calibri" panose="020F0502020204030204" pitchFamily="34" charset="0"/>
              <a:ea typeface="Calibri" panose="020F0502020204030204" pitchFamily="34" charset="0"/>
              <a:cs typeface="Calibri" panose="020F0502020204030204" pitchFamily="34" charset="0"/>
            </a:rPr>
            <a:t>über die </a:t>
          </a:r>
          <a:r>
            <a:rPr lang="de-DE" sz="1800" dirty="0" err="1">
              <a:latin typeface="Calibri" panose="020F0502020204030204" pitchFamily="34" charset="0"/>
              <a:ea typeface="Calibri" panose="020F0502020204030204" pitchFamily="34" charset="0"/>
              <a:cs typeface="Calibri" panose="020F0502020204030204" pitchFamily="34" charset="0"/>
            </a:rPr>
            <a:t>finanzielle Leistung</a:t>
          </a:r>
          <a:r>
            <a:rPr lang="de-DE" sz="1800" dirty="0">
              <a:latin typeface="Calibri" panose="020F0502020204030204" pitchFamily="34" charset="0"/>
              <a:ea typeface="Calibri" panose="020F0502020204030204" pitchFamily="34" charset="0"/>
              <a:cs typeface="Calibri" panose="020F0502020204030204" pitchFamily="34" charset="0"/>
            </a:rPr>
            <a:t>.</a:t>
          </a:r>
        </a:p>
      </dgm:t>
    </dgm:pt>
    <dgm:pt modelId="{00CBBDCB-BD76-46CA-80D8-C7BAF5AECDC1}" type="parTrans" cxnId="{87476A6C-C47B-46CC-B031-638ABD529861}">
      <dgm:prSet/>
      <dgm:spPr/>
      <dgm:t>
        <a:bodyPr/>
        <a:lstStyle/>
        <a:p>
          <a:endParaRPr lang="de-DE" sz="2400"/>
        </a:p>
      </dgm:t>
    </dgm:pt>
    <dgm:pt modelId="{BE518FBB-EF6C-4592-A62D-AA054E5EA5D6}" type="sibTrans" cxnId="{87476A6C-C47B-46CC-B031-638ABD529861}">
      <dgm:prSet/>
      <dgm:spPr/>
      <dgm:t>
        <a:bodyPr/>
        <a:lstStyle/>
        <a:p>
          <a:endParaRPr lang="de-DE" sz="2400"/>
        </a:p>
      </dgm:t>
    </dgm:pt>
    <dgm:pt modelId="{5D493A21-D7BE-42A2-9FE7-1E16D4FBDB34}">
      <dgm:prSet phldrT="[Text]" custT="1"/>
      <dgm:spPr/>
      <dgm:t>
        <a:bodyPr/>
        <a:lstStyle/>
        <a:p>
          <a:pPr marL="0">
            <a:buNone/>
          </a:pPr>
          <a:r>
            <a:rPr lang="de-DE" sz="2000" dirty="0"/>
            <a:t>Jahresberichte</a:t>
          </a:r>
        </a:p>
      </dgm:t>
    </dgm:pt>
    <dgm:pt modelId="{0430867E-EACF-4058-BAC4-A6F21DB6DF41}" type="parTrans" cxnId="{F6E3CA3D-ADCD-4BA1-86D8-1B8D769F7B92}">
      <dgm:prSet/>
      <dgm:spPr/>
      <dgm:t>
        <a:bodyPr/>
        <a:lstStyle/>
        <a:p>
          <a:endParaRPr lang="de-DE" sz="2400"/>
        </a:p>
      </dgm:t>
    </dgm:pt>
    <dgm:pt modelId="{77749EFF-1CD6-4BAF-AF2E-30182DCDE5CA}" type="sibTrans" cxnId="{F6E3CA3D-ADCD-4BA1-86D8-1B8D769F7B92}">
      <dgm:prSet/>
      <dgm:spPr/>
      <dgm:t>
        <a:bodyPr/>
        <a:lstStyle/>
        <a:p>
          <a:endParaRPr lang="de-DE" sz="2400"/>
        </a:p>
      </dgm:t>
    </dgm:pt>
    <dgm:pt modelId="{A0571A7A-C0F6-47C2-8579-343F3EE7ADA6}">
      <dgm:prSet phldrT="[Text]" custT="1"/>
      <dgm:spPr/>
      <dgm:t>
        <a:bodyPr/>
        <a:lstStyle/>
        <a:p>
          <a:pPr marL="0" indent="0">
            <a:buNone/>
          </a:pPr>
          <a:r>
            <a:rPr lang="de-DE" sz="1800" dirty="0">
              <a:latin typeface="Calibri" panose="020F0502020204030204" pitchFamily="34" charset="0"/>
              <a:ea typeface="Calibri" panose="020F0502020204030204" pitchFamily="34" charset="0"/>
              <a:cs typeface="Calibri" panose="020F0502020204030204" pitchFamily="34" charset="0"/>
            </a:rPr>
            <a:t>Ein </a:t>
          </a:r>
          <a:r>
            <a:rPr lang="de-DE" sz="1800" dirty="0" err="1">
              <a:latin typeface="Calibri" panose="020F0502020204030204" pitchFamily="34" charset="0"/>
              <a:ea typeface="Calibri" panose="020F0502020204030204" pitchFamily="34" charset="0"/>
              <a:cs typeface="Calibri" panose="020F0502020204030204" pitchFamily="34" charset="0"/>
            </a:rPr>
            <a:t>umfassender Überblick </a:t>
          </a:r>
          <a:r>
            <a:rPr lang="de-DE" sz="1800" dirty="0">
              <a:latin typeface="Calibri" panose="020F0502020204030204" pitchFamily="34" charset="0"/>
              <a:ea typeface="Calibri" panose="020F0502020204030204" pitchFamily="34" charset="0"/>
              <a:cs typeface="Calibri" panose="020F0502020204030204" pitchFamily="34" charset="0"/>
            </a:rPr>
            <a:t>über die </a:t>
          </a:r>
          <a:r>
            <a:rPr lang="de-DE" sz="1800" dirty="0" err="1">
              <a:latin typeface="Calibri" panose="020F0502020204030204" pitchFamily="34" charset="0"/>
              <a:ea typeface="Calibri" panose="020F0502020204030204" pitchFamily="34" charset="0"/>
              <a:cs typeface="Calibri" panose="020F0502020204030204" pitchFamily="34" charset="0"/>
            </a:rPr>
            <a:t>jährliche Leistung des Unternehmens, einschließlich Finanzdaten </a:t>
          </a:r>
          <a:r>
            <a:rPr lang="de-DE" sz="1800" dirty="0">
              <a:latin typeface="Calibri" panose="020F0502020204030204" pitchFamily="34" charset="0"/>
              <a:ea typeface="Calibri" panose="020F0502020204030204" pitchFamily="34" charset="0"/>
              <a:cs typeface="Calibri" panose="020F0502020204030204" pitchFamily="34" charset="0"/>
            </a:rPr>
            <a:t>und </a:t>
          </a:r>
          <a:r>
            <a:rPr lang="de-DE" sz="1800" dirty="0" err="1">
              <a:latin typeface="Calibri" panose="020F0502020204030204" pitchFamily="34" charset="0"/>
              <a:ea typeface="Calibri" panose="020F0502020204030204" pitchFamily="34" charset="0"/>
              <a:cs typeface="Calibri" panose="020F0502020204030204" pitchFamily="34" charset="0"/>
            </a:rPr>
            <a:t>strategischer </a:t>
          </a:r>
          <a:r>
            <a:rPr lang="de-DE" sz="1800" dirty="0">
              <a:latin typeface="Calibri" panose="020F0502020204030204" pitchFamily="34" charset="0"/>
              <a:ea typeface="Calibri" panose="020F0502020204030204" pitchFamily="34" charset="0"/>
              <a:cs typeface="Calibri" panose="020F0502020204030204" pitchFamily="34" charset="0"/>
            </a:rPr>
            <a:t>Initiativen.</a:t>
          </a:r>
        </a:p>
      </dgm:t>
    </dgm:pt>
    <dgm:pt modelId="{B9203EAD-6AFC-4AB7-981F-9C8E433F87BB}" type="parTrans" cxnId="{BD847E87-F532-45C5-B5CD-FBFC6D7B823A}">
      <dgm:prSet/>
      <dgm:spPr/>
      <dgm:t>
        <a:bodyPr/>
        <a:lstStyle/>
        <a:p>
          <a:endParaRPr lang="de-DE" sz="2400"/>
        </a:p>
      </dgm:t>
    </dgm:pt>
    <dgm:pt modelId="{958E8D72-D7EA-4D70-B27E-C434F92716AA}" type="sibTrans" cxnId="{BD847E87-F532-45C5-B5CD-FBFC6D7B823A}">
      <dgm:prSet/>
      <dgm:spPr/>
      <dgm:t>
        <a:bodyPr/>
        <a:lstStyle/>
        <a:p>
          <a:endParaRPr lang="de-DE" sz="2400"/>
        </a:p>
      </dgm:t>
    </dgm:pt>
    <dgm:pt modelId="{FBFE825C-F3CE-4555-A2F9-D5411A0CA525}">
      <dgm:prSet phldrT="[Text]" custT="1"/>
      <dgm:spPr/>
      <dgm:t>
        <a:bodyPr/>
        <a:lstStyle/>
        <a:p>
          <a:pPr marL="0">
            <a:buNone/>
          </a:pPr>
          <a:r>
            <a:rPr lang="de-DE" sz="2000" dirty="0"/>
            <a:t>Investoren-Treffen</a:t>
          </a:r>
        </a:p>
      </dgm:t>
    </dgm:pt>
    <dgm:pt modelId="{2250CF3C-670E-4BF3-A606-7038C263D1B7}" type="parTrans" cxnId="{B0B341FF-873A-4D14-BDAB-8C08559C5077}">
      <dgm:prSet/>
      <dgm:spPr/>
      <dgm:t>
        <a:bodyPr/>
        <a:lstStyle/>
        <a:p>
          <a:endParaRPr lang="de-DE" sz="2400"/>
        </a:p>
      </dgm:t>
    </dgm:pt>
    <dgm:pt modelId="{EABF1C65-6282-4097-A914-80DB8BD2443F}" type="sibTrans" cxnId="{B0B341FF-873A-4D14-BDAB-8C08559C5077}">
      <dgm:prSet/>
      <dgm:spPr/>
      <dgm:t>
        <a:bodyPr/>
        <a:lstStyle/>
        <a:p>
          <a:endParaRPr lang="de-DE" sz="2400"/>
        </a:p>
      </dgm:t>
    </dgm:pt>
    <dgm:pt modelId="{F5D77958-F083-4B70-8751-A0DA0880BA40}">
      <dgm:prSet phldrT="[Text]" custT="1"/>
      <dgm:spPr/>
      <dgm:t>
        <a:bodyPr/>
        <a:lstStyle/>
        <a:p>
          <a:pPr marL="0" indent="0">
            <a:buNone/>
          </a:pPr>
          <a:r>
            <a:rPr lang="de-DE" sz="1800" dirty="0">
              <a:latin typeface="Calibri" panose="020F0502020204030204" pitchFamily="34" charset="0"/>
              <a:ea typeface="Calibri" panose="020F0502020204030204" pitchFamily="34" charset="0"/>
              <a:cs typeface="Calibri" panose="020F0502020204030204" pitchFamily="34" charset="0"/>
            </a:rPr>
            <a:t>Persönliche </a:t>
          </a:r>
          <a:r>
            <a:rPr lang="de-DE" sz="1800" dirty="0" err="1">
              <a:latin typeface="Calibri" panose="020F0502020204030204" pitchFamily="34" charset="0"/>
              <a:ea typeface="Calibri" panose="020F0502020204030204" pitchFamily="34" charset="0"/>
              <a:cs typeface="Calibri" panose="020F0502020204030204" pitchFamily="34" charset="0"/>
            </a:rPr>
            <a:t>Treffen oder </a:t>
          </a:r>
          <a:r>
            <a:rPr lang="de-DE" sz="1800" dirty="0">
              <a:latin typeface="Calibri" panose="020F0502020204030204" pitchFamily="34" charset="0"/>
              <a:ea typeface="Calibri" panose="020F0502020204030204" pitchFamily="34" charset="0"/>
              <a:cs typeface="Calibri" panose="020F0502020204030204" pitchFamily="34" charset="0"/>
            </a:rPr>
            <a:t>virtuelle </a:t>
          </a:r>
          <a:r>
            <a:rPr lang="de-DE" sz="1800" dirty="0" err="1">
              <a:latin typeface="Calibri" panose="020F0502020204030204" pitchFamily="34" charset="0"/>
              <a:ea typeface="Calibri" panose="020F0502020204030204" pitchFamily="34" charset="0"/>
              <a:cs typeface="Calibri" panose="020F0502020204030204" pitchFamily="34" charset="0"/>
            </a:rPr>
            <a:t>Sitzungen, um die Fortschritte des Unternehmens zu besprechen</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Bedenken anzusprechen </a:t>
          </a:r>
          <a:r>
            <a:rPr lang="de-DE" sz="1800" dirty="0">
              <a:latin typeface="Calibri" panose="020F0502020204030204" pitchFamily="34" charset="0"/>
              <a:ea typeface="Calibri" panose="020F0502020204030204" pitchFamily="34" charset="0"/>
              <a:cs typeface="Calibri" panose="020F0502020204030204" pitchFamily="34" charset="0"/>
            </a:rPr>
            <a:t>und </a:t>
          </a:r>
          <a:r>
            <a:rPr lang="de-DE" sz="1800" dirty="0" err="1">
              <a:latin typeface="Calibri" panose="020F0502020204030204" pitchFamily="34" charset="0"/>
              <a:ea typeface="Calibri" panose="020F0502020204030204" pitchFamily="34" charset="0"/>
              <a:cs typeface="Calibri" panose="020F0502020204030204" pitchFamily="34" charset="0"/>
            </a:rPr>
            <a:t>zukünftige Pläne zu skizzieren</a:t>
          </a:r>
          <a:r>
            <a:rPr lang="de-DE" sz="1800" dirty="0">
              <a:latin typeface="Calibri" panose="020F0502020204030204" pitchFamily="34" charset="0"/>
              <a:ea typeface="Calibri" panose="020F0502020204030204" pitchFamily="34" charset="0"/>
              <a:cs typeface="Calibri" panose="020F0502020204030204" pitchFamily="34" charset="0"/>
            </a:rPr>
            <a:t>.</a:t>
          </a:r>
        </a:p>
      </dgm:t>
    </dgm:pt>
    <dgm:pt modelId="{485AF3E7-3248-4875-9EA9-5E2A999FD1CB}" type="sibTrans" cxnId="{BC57FE75-1507-4C72-BE21-9FDCFF24DE6C}">
      <dgm:prSet/>
      <dgm:spPr/>
      <dgm:t>
        <a:bodyPr/>
        <a:lstStyle/>
        <a:p>
          <a:endParaRPr lang="de-DE" sz="2400"/>
        </a:p>
      </dgm:t>
    </dgm:pt>
    <dgm:pt modelId="{FCADE643-2BAA-449D-8FEE-FB793D9C1753}" type="parTrans" cxnId="{BC57FE75-1507-4C72-BE21-9FDCFF24DE6C}">
      <dgm:prSet/>
      <dgm:spPr/>
      <dgm:t>
        <a:bodyPr/>
        <a:lstStyle/>
        <a:p>
          <a:endParaRPr lang="de-DE" sz="2400"/>
        </a:p>
      </dgm:t>
    </dgm:pt>
    <dgm:pt modelId="{6E9B0F44-5313-4454-B902-B053003B4FC1}">
      <dgm:prSet phldrT="[Text]" custT="1"/>
      <dgm:spPr/>
      <dgm:t>
        <a:bodyPr/>
        <a:lstStyle/>
        <a:p>
          <a:pPr marL="0" indent="0">
            <a:buNone/>
          </a:pPr>
          <a:r>
            <a:rPr lang="de-DE" sz="2000" dirty="0"/>
            <a:t>Gewinnanrufe</a:t>
          </a:r>
        </a:p>
      </dgm:t>
    </dgm:pt>
    <dgm:pt modelId="{BF6E3AF8-A0D8-4F6A-9860-8A375C22AE57}" type="parTrans" cxnId="{341CC3E3-A3F9-4944-8A53-301035F05219}">
      <dgm:prSet/>
      <dgm:spPr/>
      <dgm:t>
        <a:bodyPr/>
        <a:lstStyle/>
        <a:p>
          <a:endParaRPr lang="de-DE" sz="2400"/>
        </a:p>
      </dgm:t>
    </dgm:pt>
    <dgm:pt modelId="{D2E6C660-BFC9-41D2-B15C-B9241B6D32D4}" type="sibTrans" cxnId="{341CC3E3-A3F9-4944-8A53-301035F05219}">
      <dgm:prSet/>
      <dgm:spPr/>
      <dgm:t>
        <a:bodyPr/>
        <a:lstStyle/>
        <a:p>
          <a:endParaRPr lang="de-DE" sz="2400"/>
        </a:p>
      </dgm:t>
    </dgm:pt>
    <dgm:pt modelId="{F7E3A421-4EE7-4C01-947F-A2085AC87EFD}">
      <dgm:prSet phldrT="[Text]" custT="1"/>
      <dgm:spPr/>
      <dgm:t>
        <a:bodyPr/>
        <a:lstStyle/>
        <a:p>
          <a:pPr marL="0" indent="0">
            <a:buNone/>
          </a:pPr>
          <a:r>
            <a:rPr lang="de-DE" sz="2000" dirty="0"/>
            <a:t>Newsletters</a:t>
          </a:r>
        </a:p>
      </dgm:t>
    </dgm:pt>
    <dgm:pt modelId="{2A4D352C-7F19-45D0-B63D-5425DCBDD1D6}" type="parTrans" cxnId="{2D8DB931-0877-4F3D-8C84-F5BCE5896CC3}">
      <dgm:prSet/>
      <dgm:spPr/>
      <dgm:t>
        <a:bodyPr/>
        <a:lstStyle/>
        <a:p>
          <a:endParaRPr lang="de-DE" sz="2400"/>
        </a:p>
      </dgm:t>
    </dgm:pt>
    <dgm:pt modelId="{FA7BA25B-95B9-4ED6-93C0-B6A38B7144E3}" type="sibTrans" cxnId="{2D8DB931-0877-4F3D-8C84-F5BCE5896CC3}">
      <dgm:prSet/>
      <dgm:spPr/>
      <dgm:t>
        <a:bodyPr/>
        <a:lstStyle/>
        <a:p>
          <a:endParaRPr lang="de-DE" sz="2400"/>
        </a:p>
      </dgm:t>
    </dgm:pt>
    <dgm:pt modelId="{D3460C03-534C-4E45-9F54-B4B351673982}">
      <dgm:prSet phldrT="[Text]" custT="1"/>
      <dgm:spPr/>
      <dgm:t>
        <a:bodyPr/>
        <a:lstStyle/>
        <a:p>
          <a:pPr marL="0" indent="0">
            <a:buNone/>
          </a:pPr>
          <a:r>
            <a:rPr lang="de-DE" sz="1800" dirty="0">
              <a:latin typeface="Calibri" panose="020F0502020204030204" pitchFamily="34" charset="0"/>
              <a:ea typeface="Calibri" panose="020F0502020204030204" pitchFamily="34" charset="0"/>
              <a:cs typeface="Calibri" panose="020F0502020204030204" pitchFamily="34" charset="0"/>
            </a:rPr>
            <a:t>Monatliche </a:t>
          </a:r>
          <a:r>
            <a:rPr lang="de-DE" sz="1800" dirty="0" err="1">
              <a:latin typeface="Calibri" panose="020F0502020204030204" pitchFamily="34" charset="0"/>
              <a:ea typeface="Calibri" panose="020F0502020204030204" pitchFamily="34" charset="0"/>
              <a:cs typeface="Calibri" panose="020F0502020204030204" pitchFamily="34" charset="0"/>
            </a:rPr>
            <a:t>oder vierteljährliche E-Mails, die die Anleger über laufende Aktivitäten informieren</a:t>
          </a:r>
          <a:endParaRPr lang="de-DE" sz="1800" dirty="0">
            <a:latin typeface="Calibri" panose="020F0502020204030204" pitchFamily="34" charset="0"/>
            <a:ea typeface="Calibri" panose="020F0502020204030204" pitchFamily="34" charset="0"/>
            <a:cs typeface="Calibri" panose="020F0502020204030204" pitchFamily="34" charset="0"/>
          </a:endParaRPr>
        </a:p>
      </dgm:t>
    </dgm:pt>
    <dgm:pt modelId="{20A0FD29-C600-4B9D-BCA2-511989123E21}" type="parTrans" cxnId="{274EF56F-9D0E-486D-8598-2E9D85193379}">
      <dgm:prSet/>
      <dgm:spPr/>
      <dgm:t>
        <a:bodyPr/>
        <a:lstStyle/>
        <a:p>
          <a:endParaRPr lang="de-DE" sz="2400"/>
        </a:p>
      </dgm:t>
    </dgm:pt>
    <dgm:pt modelId="{0A90CB1C-46DD-4994-A616-CF898CAB6957}" type="sibTrans" cxnId="{274EF56F-9D0E-486D-8598-2E9D85193379}">
      <dgm:prSet/>
      <dgm:spPr/>
      <dgm:t>
        <a:bodyPr/>
        <a:lstStyle/>
        <a:p>
          <a:endParaRPr lang="de-DE" sz="2400"/>
        </a:p>
      </dgm:t>
    </dgm:pt>
    <dgm:pt modelId="{A6F00DAF-1939-4F6B-9F5D-4D558C050D1F}">
      <dgm:prSet phldrT="[Text]" custT="1"/>
      <dgm:spPr/>
      <dgm:t>
        <a:bodyPr/>
        <a:lstStyle/>
        <a:p>
          <a:pPr marL="0" indent="0">
            <a:buNone/>
          </a:pPr>
          <a:r>
            <a:rPr lang="de-DE" sz="1800" dirty="0">
              <a:latin typeface="Calibri" panose="020F0502020204030204" pitchFamily="34" charset="0"/>
              <a:ea typeface="Calibri" panose="020F0502020204030204" pitchFamily="34" charset="0"/>
              <a:cs typeface="Calibri" panose="020F0502020204030204" pitchFamily="34" charset="0"/>
            </a:rPr>
            <a:t>Öffentlich zugängliche Telefonkonferenzen, in denen die Unternehmensleitung die finanzielle Leistung erörtert und Fragen der Anleger beantwortet</a:t>
          </a:r>
        </a:p>
      </dgm:t>
    </dgm:pt>
    <dgm:pt modelId="{63CA5CE9-5520-49E8-9C62-E3DD2477D857}" type="parTrans" cxnId="{7AF65C2A-6104-4BD6-99D3-0EAB16D5F690}">
      <dgm:prSet/>
      <dgm:spPr/>
      <dgm:t>
        <a:bodyPr/>
        <a:lstStyle/>
        <a:p>
          <a:endParaRPr lang="de-DE" sz="2400"/>
        </a:p>
      </dgm:t>
    </dgm:pt>
    <dgm:pt modelId="{8DE2B3F7-493F-4730-A8A0-BE42A2A7B935}" type="sibTrans" cxnId="{7AF65C2A-6104-4BD6-99D3-0EAB16D5F690}">
      <dgm:prSet/>
      <dgm:spPr/>
      <dgm:t>
        <a:bodyPr/>
        <a:lstStyle/>
        <a:p>
          <a:endParaRPr lang="de-DE" sz="2400"/>
        </a:p>
      </dgm:t>
    </dgm:pt>
    <dgm:pt modelId="{DE8F21CC-3A50-4E8E-A567-B918B3C0875C}" type="pres">
      <dgm:prSet presAssocID="{D3A0F79B-6370-4ADB-ABC1-90EEDEDD30A4}" presName="vert0" presStyleCnt="0">
        <dgm:presLayoutVars>
          <dgm:dir/>
          <dgm:animOne val="branch"/>
          <dgm:animLvl val="lvl"/>
        </dgm:presLayoutVars>
      </dgm:prSet>
      <dgm:spPr/>
    </dgm:pt>
    <dgm:pt modelId="{554DB66D-F903-41CD-8BC5-D55A07F7D42B}" type="pres">
      <dgm:prSet presAssocID="{78E423B0-342E-4AA7-B868-10A480325E0F}" presName="thickLine" presStyleLbl="alignNode1" presStyleIdx="0" presStyleCnt="5"/>
      <dgm:spPr/>
    </dgm:pt>
    <dgm:pt modelId="{028D2485-7D90-4A02-AAC0-3D0E3801B31A}" type="pres">
      <dgm:prSet presAssocID="{78E423B0-342E-4AA7-B868-10A480325E0F}" presName="horz1" presStyleCnt="0"/>
      <dgm:spPr/>
    </dgm:pt>
    <dgm:pt modelId="{ADA65290-F57F-486A-B417-6DC27A6B604D}" type="pres">
      <dgm:prSet presAssocID="{78E423B0-342E-4AA7-B868-10A480325E0F}" presName="tx1" presStyleLbl="revTx" presStyleIdx="0" presStyleCnt="10"/>
      <dgm:spPr/>
    </dgm:pt>
    <dgm:pt modelId="{F2CF0DCC-C2FC-4413-BC6E-15E6DD62BBB1}" type="pres">
      <dgm:prSet presAssocID="{78E423B0-342E-4AA7-B868-10A480325E0F}" presName="vert1" presStyleCnt="0"/>
      <dgm:spPr/>
    </dgm:pt>
    <dgm:pt modelId="{E3008362-2C32-4FCD-BB67-E95F63BAE020}" type="pres">
      <dgm:prSet presAssocID="{FC324B8B-C738-427A-AF7A-048D506B92F3}" presName="vertSpace2a" presStyleCnt="0"/>
      <dgm:spPr/>
    </dgm:pt>
    <dgm:pt modelId="{860FB56F-1508-46A1-830E-6FE68AF3C0F2}" type="pres">
      <dgm:prSet presAssocID="{FC324B8B-C738-427A-AF7A-048D506B92F3}" presName="horz2" presStyleCnt="0"/>
      <dgm:spPr/>
    </dgm:pt>
    <dgm:pt modelId="{AF5D4213-58BA-4313-8836-8D3EEAA5986E}" type="pres">
      <dgm:prSet presAssocID="{FC324B8B-C738-427A-AF7A-048D506B92F3}" presName="horzSpace2" presStyleCnt="0"/>
      <dgm:spPr/>
    </dgm:pt>
    <dgm:pt modelId="{561CF158-BC4A-4458-814C-784463965FC7}" type="pres">
      <dgm:prSet presAssocID="{FC324B8B-C738-427A-AF7A-048D506B92F3}" presName="tx2" presStyleLbl="revTx" presStyleIdx="1" presStyleCnt="10"/>
      <dgm:spPr/>
    </dgm:pt>
    <dgm:pt modelId="{6126F349-DE76-4C5B-9C67-0E4A61498842}" type="pres">
      <dgm:prSet presAssocID="{FC324B8B-C738-427A-AF7A-048D506B92F3}" presName="vert2" presStyleCnt="0"/>
      <dgm:spPr/>
    </dgm:pt>
    <dgm:pt modelId="{0AC5D576-3205-425D-956C-FE659BB1795F}" type="pres">
      <dgm:prSet presAssocID="{FC324B8B-C738-427A-AF7A-048D506B92F3}" presName="thinLine2b" presStyleLbl="callout" presStyleIdx="0" presStyleCnt="5"/>
      <dgm:spPr/>
    </dgm:pt>
    <dgm:pt modelId="{35673415-671B-4B0B-ABD5-3F929152901B}" type="pres">
      <dgm:prSet presAssocID="{FC324B8B-C738-427A-AF7A-048D506B92F3}" presName="vertSpace2b" presStyleCnt="0"/>
      <dgm:spPr/>
    </dgm:pt>
    <dgm:pt modelId="{5F07C887-3715-480F-A6B0-8AF190B49350}" type="pres">
      <dgm:prSet presAssocID="{5D493A21-D7BE-42A2-9FE7-1E16D4FBDB34}" presName="thickLine" presStyleLbl="alignNode1" presStyleIdx="1" presStyleCnt="5"/>
      <dgm:spPr/>
    </dgm:pt>
    <dgm:pt modelId="{79467D08-5985-4EFA-970D-37708C30CB24}" type="pres">
      <dgm:prSet presAssocID="{5D493A21-D7BE-42A2-9FE7-1E16D4FBDB34}" presName="horz1" presStyleCnt="0"/>
      <dgm:spPr/>
    </dgm:pt>
    <dgm:pt modelId="{13B0069F-8FEA-4123-8ADF-D0DD651F227D}" type="pres">
      <dgm:prSet presAssocID="{5D493A21-D7BE-42A2-9FE7-1E16D4FBDB34}" presName="tx1" presStyleLbl="revTx" presStyleIdx="2" presStyleCnt="10"/>
      <dgm:spPr/>
    </dgm:pt>
    <dgm:pt modelId="{932EAE2A-31EE-443B-B473-308BCC18B9CC}" type="pres">
      <dgm:prSet presAssocID="{5D493A21-D7BE-42A2-9FE7-1E16D4FBDB34}" presName="vert1" presStyleCnt="0"/>
      <dgm:spPr/>
    </dgm:pt>
    <dgm:pt modelId="{76EEB277-0443-42D7-9F1A-11436F7EC5D4}" type="pres">
      <dgm:prSet presAssocID="{A0571A7A-C0F6-47C2-8579-343F3EE7ADA6}" presName="vertSpace2a" presStyleCnt="0"/>
      <dgm:spPr/>
    </dgm:pt>
    <dgm:pt modelId="{74D5DFFC-8FB6-443B-8D4D-DEC931D23EDE}" type="pres">
      <dgm:prSet presAssocID="{A0571A7A-C0F6-47C2-8579-343F3EE7ADA6}" presName="horz2" presStyleCnt="0"/>
      <dgm:spPr/>
    </dgm:pt>
    <dgm:pt modelId="{4C14361A-D662-462B-B6E1-2AF828E337E7}" type="pres">
      <dgm:prSet presAssocID="{A0571A7A-C0F6-47C2-8579-343F3EE7ADA6}" presName="horzSpace2" presStyleCnt="0"/>
      <dgm:spPr/>
    </dgm:pt>
    <dgm:pt modelId="{D3EDE53F-4021-4BC4-8B07-0B383959CDA6}" type="pres">
      <dgm:prSet presAssocID="{A0571A7A-C0F6-47C2-8579-343F3EE7ADA6}" presName="tx2" presStyleLbl="revTx" presStyleIdx="3" presStyleCnt="10"/>
      <dgm:spPr/>
    </dgm:pt>
    <dgm:pt modelId="{C0C72FBB-064D-454D-ABBC-2F59B491862B}" type="pres">
      <dgm:prSet presAssocID="{A0571A7A-C0F6-47C2-8579-343F3EE7ADA6}" presName="vert2" presStyleCnt="0"/>
      <dgm:spPr/>
    </dgm:pt>
    <dgm:pt modelId="{7B4B7867-315E-45C3-AB58-03EB8DAEDF0D}" type="pres">
      <dgm:prSet presAssocID="{A0571A7A-C0F6-47C2-8579-343F3EE7ADA6}" presName="thinLine2b" presStyleLbl="callout" presStyleIdx="1" presStyleCnt="5"/>
      <dgm:spPr/>
    </dgm:pt>
    <dgm:pt modelId="{875B1E44-E450-4619-8BF4-1A0D353C452A}" type="pres">
      <dgm:prSet presAssocID="{A0571A7A-C0F6-47C2-8579-343F3EE7ADA6}" presName="vertSpace2b" presStyleCnt="0"/>
      <dgm:spPr/>
    </dgm:pt>
    <dgm:pt modelId="{D2F2EAE3-01E0-406B-8DB9-C0224445E31F}" type="pres">
      <dgm:prSet presAssocID="{FBFE825C-F3CE-4555-A2F9-D5411A0CA525}" presName="thickLine" presStyleLbl="alignNode1" presStyleIdx="2" presStyleCnt="5"/>
      <dgm:spPr/>
    </dgm:pt>
    <dgm:pt modelId="{3FCB9ECC-E79A-4F75-826B-B96CA6B812C9}" type="pres">
      <dgm:prSet presAssocID="{FBFE825C-F3CE-4555-A2F9-D5411A0CA525}" presName="horz1" presStyleCnt="0"/>
      <dgm:spPr/>
    </dgm:pt>
    <dgm:pt modelId="{37E30F1F-F69C-4F6E-9519-D46D3DAF6FEE}" type="pres">
      <dgm:prSet presAssocID="{FBFE825C-F3CE-4555-A2F9-D5411A0CA525}" presName="tx1" presStyleLbl="revTx" presStyleIdx="4" presStyleCnt="10"/>
      <dgm:spPr/>
    </dgm:pt>
    <dgm:pt modelId="{F77A0BD8-A4C7-47E7-A7FD-868C8E878E85}" type="pres">
      <dgm:prSet presAssocID="{FBFE825C-F3CE-4555-A2F9-D5411A0CA525}" presName="vert1" presStyleCnt="0"/>
      <dgm:spPr/>
    </dgm:pt>
    <dgm:pt modelId="{BAD1A0C0-C041-4D0B-98EC-5E5385BF58A5}" type="pres">
      <dgm:prSet presAssocID="{F5D77958-F083-4B70-8751-A0DA0880BA40}" presName="vertSpace2a" presStyleCnt="0"/>
      <dgm:spPr/>
    </dgm:pt>
    <dgm:pt modelId="{F4E71447-6B30-4A1B-A45C-9B1CA2C48E79}" type="pres">
      <dgm:prSet presAssocID="{F5D77958-F083-4B70-8751-A0DA0880BA40}" presName="horz2" presStyleCnt="0"/>
      <dgm:spPr/>
    </dgm:pt>
    <dgm:pt modelId="{191DA3DC-7D24-45A7-9AEC-62170B956F38}" type="pres">
      <dgm:prSet presAssocID="{F5D77958-F083-4B70-8751-A0DA0880BA40}" presName="horzSpace2" presStyleCnt="0"/>
      <dgm:spPr/>
    </dgm:pt>
    <dgm:pt modelId="{3B82D7AC-9B58-4250-A761-8DD88D854F1B}" type="pres">
      <dgm:prSet presAssocID="{F5D77958-F083-4B70-8751-A0DA0880BA40}" presName="tx2" presStyleLbl="revTx" presStyleIdx="5" presStyleCnt="10" custScaleX="105814"/>
      <dgm:spPr/>
    </dgm:pt>
    <dgm:pt modelId="{666F6422-32B8-4973-BBEC-FD50985400AE}" type="pres">
      <dgm:prSet presAssocID="{F5D77958-F083-4B70-8751-A0DA0880BA40}" presName="vert2" presStyleCnt="0"/>
      <dgm:spPr/>
    </dgm:pt>
    <dgm:pt modelId="{6139B360-5908-4172-AB45-4C2B8B29AED6}" type="pres">
      <dgm:prSet presAssocID="{F5D77958-F083-4B70-8751-A0DA0880BA40}" presName="thinLine2b" presStyleLbl="callout" presStyleIdx="2" presStyleCnt="5"/>
      <dgm:spPr/>
    </dgm:pt>
    <dgm:pt modelId="{701CCDE7-F777-4034-BD27-AA94FD36D0F1}" type="pres">
      <dgm:prSet presAssocID="{F5D77958-F083-4B70-8751-A0DA0880BA40}" presName="vertSpace2b" presStyleCnt="0"/>
      <dgm:spPr/>
    </dgm:pt>
    <dgm:pt modelId="{E3FC1F2D-C5DC-45AE-B0E5-916E44198F7D}" type="pres">
      <dgm:prSet presAssocID="{F7E3A421-4EE7-4C01-947F-A2085AC87EFD}" presName="thickLine" presStyleLbl="alignNode1" presStyleIdx="3" presStyleCnt="5"/>
      <dgm:spPr/>
    </dgm:pt>
    <dgm:pt modelId="{8DAF3BA3-E174-42B7-81A2-3E9077A22ABE}" type="pres">
      <dgm:prSet presAssocID="{F7E3A421-4EE7-4C01-947F-A2085AC87EFD}" presName="horz1" presStyleCnt="0"/>
      <dgm:spPr/>
    </dgm:pt>
    <dgm:pt modelId="{E8A21D48-25B5-470A-B543-96CEFE01AF61}" type="pres">
      <dgm:prSet presAssocID="{F7E3A421-4EE7-4C01-947F-A2085AC87EFD}" presName="tx1" presStyleLbl="revTx" presStyleIdx="6" presStyleCnt="10"/>
      <dgm:spPr/>
    </dgm:pt>
    <dgm:pt modelId="{34457944-FD77-416D-BEC2-96337623F7FB}" type="pres">
      <dgm:prSet presAssocID="{F7E3A421-4EE7-4C01-947F-A2085AC87EFD}" presName="vert1" presStyleCnt="0"/>
      <dgm:spPr/>
    </dgm:pt>
    <dgm:pt modelId="{F1519B12-A5A9-4A8A-AF79-6AE0CB9C335B}" type="pres">
      <dgm:prSet presAssocID="{D3460C03-534C-4E45-9F54-B4B351673982}" presName="vertSpace2a" presStyleCnt="0"/>
      <dgm:spPr/>
    </dgm:pt>
    <dgm:pt modelId="{6F17D79F-BEA0-4016-A340-A4FA258E3D59}" type="pres">
      <dgm:prSet presAssocID="{D3460C03-534C-4E45-9F54-B4B351673982}" presName="horz2" presStyleCnt="0"/>
      <dgm:spPr/>
    </dgm:pt>
    <dgm:pt modelId="{F3A254C1-808B-4B17-929A-DF122B1DB6F9}" type="pres">
      <dgm:prSet presAssocID="{D3460C03-534C-4E45-9F54-B4B351673982}" presName="horzSpace2" presStyleCnt="0"/>
      <dgm:spPr/>
    </dgm:pt>
    <dgm:pt modelId="{BBBB6549-0955-452B-870D-A45DBDE1C065}" type="pres">
      <dgm:prSet presAssocID="{D3460C03-534C-4E45-9F54-B4B351673982}" presName="tx2" presStyleLbl="revTx" presStyleIdx="7" presStyleCnt="10"/>
      <dgm:spPr/>
    </dgm:pt>
    <dgm:pt modelId="{68FF9A58-6FE8-4DF9-958B-266AFBF75635}" type="pres">
      <dgm:prSet presAssocID="{D3460C03-534C-4E45-9F54-B4B351673982}" presName="vert2" presStyleCnt="0"/>
      <dgm:spPr/>
    </dgm:pt>
    <dgm:pt modelId="{EE27700D-F141-4EBA-ABC4-CC1C76133CD7}" type="pres">
      <dgm:prSet presAssocID="{D3460C03-534C-4E45-9F54-B4B351673982}" presName="thinLine2b" presStyleLbl="callout" presStyleIdx="3" presStyleCnt="5"/>
      <dgm:spPr/>
    </dgm:pt>
    <dgm:pt modelId="{B7DCCC29-14BE-4357-B98B-B7AFCC984C40}" type="pres">
      <dgm:prSet presAssocID="{D3460C03-534C-4E45-9F54-B4B351673982}" presName="vertSpace2b" presStyleCnt="0"/>
      <dgm:spPr/>
    </dgm:pt>
    <dgm:pt modelId="{6D753174-8A25-4DBA-8B17-64BA9F70B3AB}" type="pres">
      <dgm:prSet presAssocID="{6E9B0F44-5313-4454-B902-B053003B4FC1}" presName="thickLine" presStyleLbl="alignNode1" presStyleIdx="4" presStyleCnt="5"/>
      <dgm:spPr/>
    </dgm:pt>
    <dgm:pt modelId="{CF2CD5BF-5F7F-4819-A115-4DB93F09A7D8}" type="pres">
      <dgm:prSet presAssocID="{6E9B0F44-5313-4454-B902-B053003B4FC1}" presName="horz1" presStyleCnt="0"/>
      <dgm:spPr/>
    </dgm:pt>
    <dgm:pt modelId="{B7D5D476-21C3-4762-B2D8-7C8604DDFB2E}" type="pres">
      <dgm:prSet presAssocID="{6E9B0F44-5313-4454-B902-B053003B4FC1}" presName="tx1" presStyleLbl="revTx" presStyleIdx="8" presStyleCnt="10"/>
      <dgm:spPr/>
    </dgm:pt>
    <dgm:pt modelId="{6E7C8A98-B8AC-4548-9F79-C60F216E4680}" type="pres">
      <dgm:prSet presAssocID="{6E9B0F44-5313-4454-B902-B053003B4FC1}" presName="vert1" presStyleCnt="0"/>
      <dgm:spPr/>
    </dgm:pt>
    <dgm:pt modelId="{921DFA2B-2055-4CEF-8B23-D5355D8AC774}" type="pres">
      <dgm:prSet presAssocID="{A6F00DAF-1939-4F6B-9F5D-4D558C050D1F}" presName="vertSpace2a" presStyleCnt="0"/>
      <dgm:spPr/>
    </dgm:pt>
    <dgm:pt modelId="{200A8F01-5E0F-49BB-B701-019711AC526A}" type="pres">
      <dgm:prSet presAssocID="{A6F00DAF-1939-4F6B-9F5D-4D558C050D1F}" presName="horz2" presStyleCnt="0"/>
      <dgm:spPr/>
    </dgm:pt>
    <dgm:pt modelId="{60D83621-14DA-402F-A3A8-718177F6B640}" type="pres">
      <dgm:prSet presAssocID="{A6F00DAF-1939-4F6B-9F5D-4D558C050D1F}" presName="horzSpace2" presStyleCnt="0"/>
      <dgm:spPr/>
    </dgm:pt>
    <dgm:pt modelId="{C7D7827E-5FB7-4BD3-946D-BFB2D635E686}" type="pres">
      <dgm:prSet presAssocID="{A6F00DAF-1939-4F6B-9F5D-4D558C050D1F}" presName="tx2" presStyleLbl="revTx" presStyleIdx="9" presStyleCnt="10"/>
      <dgm:spPr/>
    </dgm:pt>
    <dgm:pt modelId="{A0AB590B-FE1E-4C36-9EC7-8477E5BB0726}" type="pres">
      <dgm:prSet presAssocID="{A6F00DAF-1939-4F6B-9F5D-4D558C050D1F}" presName="vert2" presStyleCnt="0"/>
      <dgm:spPr/>
    </dgm:pt>
    <dgm:pt modelId="{05542658-4D70-4C35-9F58-C0128864CF37}" type="pres">
      <dgm:prSet presAssocID="{A6F00DAF-1939-4F6B-9F5D-4D558C050D1F}" presName="thinLine2b" presStyleLbl="callout" presStyleIdx="4" presStyleCnt="5"/>
      <dgm:spPr/>
    </dgm:pt>
    <dgm:pt modelId="{65E64793-1D8C-4D6E-AB70-4484FC23EFD7}" type="pres">
      <dgm:prSet presAssocID="{A6F00DAF-1939-4F6B-9F5D-4D558C050D1F}" presName="vertSpace2b" presStyleCnt="0"/>
      <dgm:spPr/>
    </dgm:pt>
  </dgm:ptLst>
  <dgm:cxnLst>
    <dgm:cxn modelId="{E6848804-E830-475E-8739-29826D7DB113}" type="presOf" srcId="{FC324B8B-C738-427A-AF7A-048D506B92F3}" destId="{561CF158-BC4A-4458-814C-784463965FC7}" srcOrd="0" destOrd="0" presId="urn:microsoft.com/office/officeart/2008/layout/LinedList"/>
    <dgm:cxn modelId="{726F1515-E913-4085-8CCC-19FA5C2C8C65}" type="presOf" srcId="{FBFE825C-F3CE-4555-A2F9-D5411A0CA525}" destId="{37E30F1F-F69C-4F6E-9519-D46D3DAF6FEE}" srcOrd="0" destOrd="0" presId="urn:microsoft.com/office/officeart/2008/layout/LinedList"/>
    <dgm:cxn modelId="{A0BF0B1A-0CF9-4D72-8045-FA2BF0E776AD}" type="presOf" srcId="{D3A0F79B-6370-4ADB-ABC1-90EEDEDD30A4}" destId="{DE8F21CC-3A50-4E8E-A567-B918B3C0875C}" srcOrd="0" destOrd="0" presId="urn:microsoft.com/office/officeart/2008/layout/LinedList"/>
    <dgm:cxn modelId="{7AF65C2A-6104-4BD6-99D3-0EAB16D5F690}" srcId="{6E9B0F44-5313-4454-B902-B053003B4FC1}" destId="{A6F00DAF-1939-4F6B-9F5D-4D558C050D1F}" srcOrd="0" destOrd="0" parTransId="{63CA5CE9-5520-49E8-9C62-E3DD2477D857}" sibTransId="{8DE2B3F7-493F-4730-A8A0-BE42A2A7B935}"/>
    <dgm:cxn modelId="{2D8DB931-0877-4F3D-8C84-F5BCE5896CC3}" srcId="{D3A0F79B-6370-4ADB-ABC1-90EEDEDD30A4}" destId="{F7E3A421-4EE7-4C01-947F-A2085AC87EFD}" srcOrd="3" destOrd="0" parTransId="{2A4D352C-7F19-45D0-B63D-5425DCBDD1D6}" sibTransId="{FA7BA25B-95B9-4ED6-93C0-B6A38B7144E3}"/>
    <dgm:cxn modelId="{F6E3CA3D-ADCD-4BA1-86D8-1B8D769F7B92}" srcId="{D3A0F79B-6370-4ADB-ABC1-90EEDEDD30A4}" destId="{5D493A21-D7BE-42A2-9FE7-1E16D4FBDB34}" srcOrd="1" destOrd="0" parTransId="{0430867E-EACF-4058-BAC4-A6F21DB6DF41}" sibTransId="{77749EFF-1CD6-4BAF-AF2E-30182DCDE5CA}"/>
    <dgm:cxn modelId="{E78B1B5F-E585-4EE8-AC0A-583F7933F4AA}" type="presOf" srcId="{A0571A7A-C0F6-47C2-8579-343F3EE7ADA6}" destId="{D3EDE53F-4021-4BC4-8B07-0B383959CDA6}" srcOrd="0" destOrd="0" presId="urn:microsoft.com/office/officeart/2008/layout/LinedList"/>
    <dgm:cxn modelId="{47965045-CF79-4B6A-BC84-D45C7CE3EA23}" type="presOf" srcId="{F5D77958-F083-4B70-8751-A0DA0880BA40}" destId="{3B82D7AC-9B58-4250-A761-8DD88D854F1B}" srcOrd="0" destOrd="0" presId="urn:microsoft.com/office/officeart/2008/layout/LinedList"/>
    <dgm:cxn modelId="{4B0E216C-7161-4903-A070-C4ED92149667}" type="presOf" srcId="{D3460C03-534C-4E45-9F54-B4B351673982}" destId="{BBBB6549-0955-452B-870D-A45DBDE1C065}" srcOrd="0" destOrd="0" presId="urn:microsoft.com/office/officeart/2008/layout/LinedList"/>
    <dgm:cxn modelId="{87476A6C-C47B-46CC-B031-638ABD529861}" srcId="{78E423B0-342E-4AA7-B868-10A480325E0F}" destId="{FC324B8B-C738-427A-AF7A-048D506B92F3}" srcOrd="0" destOrd="0" parTransId="{00CBBDCB-BD76-46CA-80D8-C7BAF5AECDC1}" sibTransId="{BE518FBB-EF6C-4592-A62D-AA054E5EA5D6}"/>
    <dgm:cxn modelId="{274EF56F-9D0E-486D-8598-2E9D85193379}" srcId="{F7E3A421-4EE7-4C01-947F-A2085AC87EFD}" destId="{D3460C03-534C-4E45-9F54-B4B351673982}" srcOrd="0" destOrd="0" parTransId="{20A0FD29-C600-4B9D-BCA2-511989123E21}" sibTransId="{0A90CB1C-46DD-4994-A616-CF898CAB6957}"/>
    <dgm:cxn modelId="{BC57FE75-1507-4C72-BE21-9FDCFF24DE6C}" srcId="{FBFE825C-F3CE-4555-A2F9-D5411A0CA525}" destId="{F5D77958-F083-4B70-8751-A0DA0880BA40}" srcOrd="0" destOrd="0" parTransId="{FCADE643-2BAA-449D-8FEE-FB793D9C1753}" sibTransId="{485AF3E7-3248-4875-9EA9-5E2A999FD1CB}"/>
    <dgm:cxn modelId="{477F2C78-D755-49C6-9D51-DEEEE83CBFAD}" type="presOf" srcId="{5D493A21-D7BE-42A2-9FE7-1E16D4FBDB34}" destId="{13B0069F-8FEA-4123-8ADF-D0DD651F227D}" srcOrd="0" destOrd="0" presId="urn:microsoft.com/office/officeart/2008/layout/LinedList"/>
    <dgm:cxn modelId="{71AECD83-BA9B-46EE-AE9C-9D399DE1E880}" type="presOf" srcId="{6E9B0F44-5313-4454-B902-B053003B4FC1}" destId="{B7D5D476-21C3-4762-B2D8-7C8604DDFB2E}" srcOrd="0" destOrd="0" presId="urn:microsoft.com/office/officeart/2008/layout/LinedList"/>
    <dgm:cxn modelId="{BD847E87-F532-45C5-B5CD-FBFC6D7B823A}" srcId="{5D493A21-D7BE-42A2-9FE7-1E16D4FBDB34}" destId="{A0571A7A-C0F6-47C2-8579-343F3EE7ADA6}" srcOrd="0" destOrd="0" parTransId="{B9203EAD-6AFC-4AB7-981F-9C8E433F87BB}" sibTransId="{958E8D72-D7EA-4D70-B27E-C434F92716AA}"/>
    <dgm:cxn modelId="{7C95DA88-7BAF-45C7-96E0-EF69CA3B6B24}" type="presOf" srcId="{78E423B0-342E-4AA7-B868-10A480325E0F}" destId="{ADA65290-F57F-486A-B417-6DC27A6B604D}" srcOrd="0" destOrd="0" presId="urn:microsoft.com/office/officeart/2008/layout/LinedList"/>
    <dgm:cxn modelId="{C7FF5DB6-3FC6-468A-8733-A742CDF10C79}" type="presOf" srcId="{A6F00DAF-1939-4F6B-9F5D-4D558C050D1F}" destId="{C7D7827E-5FB7-4BD3-946D-BFB2D635E686}" srcOrd="0" destOrd="0" presId="urn:microsoft.com/office/officeart/2008/layout/LinedList"/>
    <dgm:cxn modelId="{17D72FC8-0A1C-4ED4-B682-64D27F63B7AD}" srcId="{D3A0F79B-6370-4ADB-ABC1-90EEDEDD30A4}" destId="{78E423B0-342E-4AA7-B868-10A480325E0F}" srcOrd="0" destOrd="0" parTransId="{44BC80F4-F260-4663-8DC5-80C371DF4BB6}" sibTransId="{74189D1B-2FB2-4D97-BEFE-CDC1490C220B}"/>
    <dgm:cxn modelId="{341CC3E3-A3F9-4944-8A53-301035F05219}" srcId="{D3A0F79B-6370-4ADB-ABC1-90EEDEDD30A4}" destId="{6E9B0F44-5313-4454-B902-B053003B4FC1}" srcOrd="4" destOrd="0" parTransId="{BF6E3AF8-A0D8-4F6A-9860-8A375C22AE57}" sibTransId="{D2E6C660-BFC9-41D2-B15C-B9241B6D32D4}"/>
    <dgm:cxn modelId="{35E429E5-B869-46D3-922E-75CB9124AF67}" type="presOf" srcId="{F7E3A421-4EE7-4C01-947F-A2085AC87EFD}" destId="{E8A21D48-25B5-470A-B543-96CEFE01AF61}" srcOrd="0" destOrd="0" presId="urn:microsoft.com/office/officeart/2008/layout/LinedList"/>
    <dgm:cxn modelId="{B0B341FF-873A-4D14-BDAB-8C08559C5077}" srcId="{D3A0F79B-6370-4ADB-ABC1-90EEDEDD30A4}" destId="{FBFE825C-F3CE-4555-A2F9-D5411A0CA525}" srcOrd="2" destOrd="0" parTransId="{2250CF3C-670E-4BF3-A606-7038C263D1B7}" sibTransId="{EABF1C65-6282-4097-A914-80DB8BD2443F}"/>
    <dgm:cxn modelId="{B26E9A44-AE3B-4971-9911-32A29EB94FDE}" type="presParOf" srcId="{DE8F21CC-3A50-4E8E-A567-B918B3C0875C}" destId="{554DB66D-F903-41CD-8BC5-D55A07F7D42B}" srcOrd="0" destOrd="0" presId="urn:microsoft.com/office/officeart/2008/layout/LinedList"/>
    <dgm:cxn modelId="{6517F257-F27A-4F85-9F02-9C4576268F6A}" type="presParOf" srcId="{DE8F21CC-3A50-4E8E-A567-B918B3C0875C}" destId="{028D2485-7D90-4A02-AAC0-3D0E3801B31A}" srcOrd="1" destOrd="0" presId="urn:microsoft.com/office/officeart/2008/layout/LinedList"/>
    <dgm:cxn modelId="{D7E6811A-743E-449D-9BC3-7B334F01B50C}" type="presParOf" srcId="{028D2485-7D90-4A02-AAC0-3D0E3801B31A}" destId="{ADA65290-F57F-486A-B417-6DC27A6B604D}" srcOrd="0" destOrd="0" presId="urn:microsoft.com/office/officeart/2008/layout/LinedList"/>
    <dgm:cxn modelId="{60AB4836-DFB4-4A7E-9C6D-5F343A37A59A}" type="presParOf" srcId="{028D2485-7D90-4A02-AAC0-3D0E3801B31A}" destId="{F2CF0DCC-C2FC-4413-BC6E-15E6DD62BBB1}" srcOrd="1" destOrd="0" presId="urn:microsoft.com/office/officeart/2008/layout/LinedList"/>
    <dgm:cxn modelId="{3E609704-31C4-4250-8FC2-599ACC381010}" type="presParOf" srcId="{F2CF0DCC-C2FC-4413-BC6E-15E6DD62BBB1}" destId="{E3008362-2C32-4FCD-BB67-E95F63BAE020}" srcOrd="0" destOrd="0" presId="urn:microsoft.com/office/officeart/2008/layout/LinedList"/>
    <dgm:cxn modelId="{D022B945-5810-4E57-A58E-34C0398CF57A}" type="presParOf" srcId="{F2CF0DCC-C2FC-4413-BC6E-15E6DD62BBB1}" destId="{860FB56F-1508-46A1-830E-6FE68AF3C0F2}" srcOrd="1" destOrd="0" presId="urn:microsoft.com/office/officeart/2008/layout/LinedList"/>
    <dgm:cxn modelId="{C77379F2-806C-477C-B604-BA0D5AB883A9}" type="presParOf" srcId="{860FB56F-1508-46A1-830E-6FE68AF3C0F2}" destId="{AF5D4213-58BA-4313-8836-8D3EEAA5986E}" srcOrd="0" destOrd="0" presId="urn:microsoft.com/office/officeart/2008/layout/LinedList"/>
    <dgm:cxn modelId="{3B01DA97-B1CF-4752-8606-C951D4551587}" type="presParOf" srcId="{860FB56F-1508-46A1-830E-6FE68AF3C0F2}" destId="{561CF158-BC4A-4458-814C-784463965FC7}" srcOrd="1" destOrd="0" presId="urn:microsoft.com/office/officeart/2008/layout/LinedList"/>
    <dgm:cxn modelId="{EB3BC5D9-8D3B-468A-BC4F-F6AA4CA07E93}" type="presParOf" srcId="{860FB56F-1508-46A1-830E-6FE68AF3C0F2}" destId="{6126F349-DE76-4C5B-9C67-0E4A61498842}" srcOrd="2" destOrd="0" presId="urn:microsoft.com/office/officeart/2008/layout/LinedList"/>
    <dgm:cxn modelId="{C95D96E7-88EB-4134-B83C-117C8558D070}" type="presParOf" srcId="{F2CF0DCC-C2FC-4413-BC6E-15E6DD62BBB1}" destId="{0AC5D576-3205-425D-956C-FE659BB1795F}" srcOrd="2" destOrd="0" presId="urn:microsoft.com/office/officeart/2008/layout/LinedList"/>
    <dgm:cxn modelId="{68B787D1-DA49-4200-A71B-BAF682E1F2BA}" type="presParOf" srcId="{F2CF0DCC-C2FC-4413-BC6E-15E6DD62BBB1}" destId="{35673415-671B-4B0B-ABD5-3F929152901B}" srcOrd="3" destOrd="0" presId="urn:microsoft.com/office/officeart/2008/layout/LinedList"/>
    <dgm:cxn modelId="{A26EF161-C2A0-454E-B8EF-7FC652C3E2F1}" type="presParOf" srcId="{DE8F21CC-3A50-4E8E-A567-B918B3C0875C}" destId="{5F07C887-3715-480F-A6B0-8AF190B49350}" srcOrd="2" destOrd="0" presId="urn:microsoft.com/office/officeart/2008/layout/LinedList"/>
    <dgm:cxn modelId="{19269061-0B36-452F-B11B-2F1D9C905806}" type="presParOf" srcId="{DE8F21CC-3A50-4E8E-A567-B918B3C0875C}" destId="{79467D08-5985-4EFA-970D-37708C30CB24}" srcOrd="3" destOrd="0" presId="urn:microsoft.com/office/officeart/2008/layout/LinedList"/>
    <dgm:cxn modelId="{09F09DDE-244E-4CA2-9D13-30218437E685}" type="presParOf" srcId="{79467D08-5985-4EFA-970D-37708C30CB24}" destId="{13B0069F-8FEA-4123-8ADF-D0DD651F227D}" srcOrd="0" destOrd="0" presId="urn:microsoft.com/office/officeart/2008/layout/LinedList"/>
    <dgm:cxn modelId="{39A2091A-FAFF-4804-A5BA-D0EFCAFC0FE4}" type="presParOf" srcId="{79467D08-5985-4EFA-970D-37708C30CB24}" destId="{932EAE2A-31EE-443B-B473-308BCC18B9CC}" srcOrd="1" destOrd="0" presId="urn:microsoft.com/office/officeart/2008/layout/LinedList"/>
    <dgm:cxn modelId="{E1FDBC12-E022-4AD0-9A4C-DBCABC1EEA2D}" type="presParOf" srcId="{932EAE2A-31EE-443B-B473-308BCC18B9CC}" destId="{76EEB277-0443-42D7-9F1A-11436F7EC5D4}" srcOrd="0" destOrd="0" presId="urn:microsoft.com/office/officeart/2008/layout/LinedList"/>
    <dgm:cxn modelId="{6479B8D4-DA89-409B-B7E4-73359FAF02D6}" type="presParOf" srcId="{932EAE2A-31EE-443B-B473-308BCC18B9CC}" destId="{74D5DFFC-8FB6-443B-8D4D-DEC931D23EDE}" srcOrd="1" destOrd="0" presId="urn:microsoft.com/office/officeart/2008/layout/LinedList"/>
    <dgm:cxn modelId="{3E940A3C-5F28-48D7-BF6F-8C157161FFF9}" type="presParOf" srcId="{74D5DFFC-8FB6-443B-8D4D-DEC931D23EDE}" destId="{4C14361A-D662-462B-B6E1-2AF828E337E7}" srcOrd="0" destOrd="0" presId="urn:microsoft.com/office/officeart/2008/layout/LinedList"/>
    <dgm:cxn modelId="{13B93B7B-D80F-48A5-B8E0-A29FF8F2973B}" type="presParOf" srcId="{74D5DFFC-8FB6-443B-8D4D-DEC931D23EDE}" destId="{D3EDE53F-4021-4BC4-8B07-0B383959CDA6}" srcOrd="1" destOrd="0" presId="urn:microsoft.com/office/officeart/2008/layout/LinedList"/>
    <dgm:cxn modelId="{D3CBC855-8B98-4B79-8CD5-2829532DB8FE}" type="presParOf" srcId="{74D5DFFC-8FB6-443B-8D4D-DEC931D23EDE}" destId="{C0C72FBB-064D-454D-ABBC-2F59B491862B}" srcOrd="2" destOrd="0" presId="urn:microsoft.com/office/officeart/2008/layout/LinedList"/>
    <dgm:cxn modelId="{5BC4CD45-AFCE-4733-991C-1DD673CC3523}" type="presParOf" srcId="{932EAE2A-31EE-443B-B473-308BCC18B9CC}" destId="{7B4B7867-315E-45C3-AB58-03EB8DAEDF0D}" srcOrd="2" destOrd="0" presId="urn:microsoft.com/office/officeart/2008/layout/LinedList"/>
    <dgm:cxn modelId="{7161306D-B274-415D-9857-F03523B6A829}" type="presParOf" srcId="{932EAE2A-31EE-443B-B473-308BCC18B9CC}" destId="{875B1E44-E450-4619-8BF4-1A0D353C452A}" srcOrd="3" destOrd="0" presId="urn:microsoft.com/office/officeart/2008/layout/LinedList"/>
    <dgm:cxn modelId="{1E0BC8F2-E156-4B83-A1CE-2910628D1984}" type="presParOf" srcId="{DE8F21CC-3A50-4E8E-A567-B918B3C0875C}" destId="{D2F2EAE3-01E0-406B-8DB9-C0224445E31F}" srcOrd="4" destOrd="0" presId="urn:microsoft.com/office/officeart/2008/layout/LinedList"/>
    <dgm:cxn modelId="{91A1925D-DA24-4041-AD3B-39899C70D4DA}" type="presParOf" srcId="{DE8F21CC-3A50-4E8E-A567-B918B3C0875C}" destId="{3FCB9ECC-E79A-4F75-826B-B96CA6B812C9}" srcOrd="5" destOrd="0" presId="urn:microsoft.com/office/officeart/2008/layout/LinedList"/>
    <dgm:cxn modelId="{658EDA2B-A612-48AB-A801-B37A7DCD8407}" type="presParOf" srcId="{3FCB9ECC-E79A-4F75-826B-B96CA6B812C9}" destId="{37E30F1F-F69C-4F6E-9519-D46D3DAF6FEE}" srcOrd="0" destOrd="0" presId="urn:microsoft.com/office/officeart/2008/layout/LinedList"/>
    <dgm:cxn modelId="{98DBD62B-A2AB-4BB1-80E1-D3A35ECB0E35}" type="presParOf" srcId="{3FCB9ECC-E79A-4F75-826B-B96CA6B812C9}" destId="{F77A0BD8-A4C7-47E7-A7FD-868C8E878E85}" srcOrd="1" destOrd="0" presId="urn:microsoft.com/office/officeart/2008/layout/LinedList"/>
    <dgm:cxn modelId="{436353C8-4F58-4D38-B1D9-6A43B5BE9FA4}" type="presParOf" srcId="{F77A0BD8-A4C7-47E7-A7FD-868C8E878E85}" destId="{BAD1A0C0-C041-4D0B-98EC-5E5385BF58A5}" srcOrd="0" destOrd="0" presId="urn:microsoft.com/office/officeart/2008/layout/LinedList"/>
    <dgm:cxn modelId="{B70371C5-01A9-429E-8616-AB31067C78C3}" type="presParOf" srcId="{F77A0BD8-A4C7-47E7-A7FD-868C8E878E85}" destId="{F4E71447-6B30-4A1B-A45C-9B1CA2C48E79}" srcOrd="1" destOrd="0" presId="urn:microsoft.com/office/officeart/2008/layout/LinedList"/>
    <dgm:cxn modelId="{3E4A0763-FF4B-47FE-926F-64E60DEC288A}" type="presParOf" srcId="{F4E71447-6B30-4A1B-A45C-9B1CA2C48E79}" destId="{191DA3DC-7D24-45A7-9AEC-62170B956F38}" srcOrd="0" destOrd="0" presId="urn:microsoft.com/office/officeart/2008/layout/LinedList"/>
    <dgm:cxn modelId="{C85FCDEF-43EC-416D-A9C5-42F3240B257D}" type="presParOf" srcId="{F4E71447-6B30-4A1B-A45C-9B1CA2C48E79}" destId="{3B82D7AC-9B58-4250-A761-8DD88D854F1B}" srcOrd="1" destOrd="0" presId="urn:microsoft.com/office/officeart/2008/layout/LinedList"/>
    <dgm:cxn modelId="{65AFE041-52AB-41C5-9A4F-9BBB3E55C316}" type="presParOf" srcId="{F4E71447-6B30-4A1B-A45C-9B1CA2C48E79}" destId="{666F6422-32B8-4973-BBEC-FD50985400AE}" srcOrd="2" destOrd="0" presId="urn:microsoft.com/office/officeart/2008/layout/LinedList"/>
    <dgm:cxn modelId="{42A743E5-8C3F-43D0-BD76-B39DECD143F2}" type="presParOf" srcId="{F77A0BD8-A4C7-47E7-A7FD-868C8E878E85}" destId="{6139B360-5908-4172-AB45-4C2B8B29AED6}" srcOrd="2" destOrd="0" presId="urn:microsoft.com/office/officeart/2008/layout/LinedList"/>
    <dgm:cxn modelId="{5DC83639-4038-4A61-85EC-1701F3B4976B}" type="presParOf" srcId="{F77A0BD8-A4C7-47E7-A7FD-868C8E878E85}" destId="{701CCDE7-F777-4034-BD27-AA94FD36D0F1}" srcOrd="3" destOrd="0" presId="urn:microsoft.com/office/officeart/2008/layout/LinedList"/>
    <dgm:cxn modelId="{19F015AC-4212-4B31-A569-1C16654BCDB8}" type="presParOf" srcId="{DE8F21CC-3A50-4E8E-A567-B918B3C0875C}" destId="{E3FC1F2D-C5DC-45AE-B0E5-916E44198F7D}" srcOrd="6" destOrd="0" presId="urn:microsoft.com/office/officeart/2008/layout/LinedList"/>
    <dgm:cxn modelId="{6C880BCC-38DA-4960-BAB3-CB3D2C885D1D}" type="presParOf" srcId="{DE8F21CC-3A50-4E8E-A567-B918B3C0875C}" destId="{8DAF3BA3-E174-42B7-81A2-3E9077A22ABE}" srcOrd="7" destOrd="0" presId="urn:microsoft.com/office/officeart/2008/layout/LinedList"/>
    <dgm:cxn modelId="{49209485-61C0-48D9-B2D2-4D847F12DB80}" type="presParOf" srcId="{8DAF3BA3-E174-42B7-81A2-3E9077A22ABE}" destId="{E8A21D48-25B5-470A-B543-96CEFE01AF61}" srcOrd="0" destOrd="0" presId="urn:microsoft.com/office/officeart/2008/layout/LinedList"/>
    <dgm:cxn modelId="{7B973220-E30E-45F0-AE36-F88BB701353B}" type="presParOf" srcId="{8DAF3BA3-E174-42B7-81A2-3E9077A22ABE}" destId="{34457944-FD77-416D-BEC2-96337623F7FB}" srcOrd="1" destOrd="0" presId="urn:microsoft.com/office/officeart/2008/layout/LinedList"/>
    <dgm:cxn modelId="{61FCD56F-33ED-411E-A0B1-F3B51F4B73C4}" type="presParOf" srcId="{34457944-FD77-416D-BEC2-96337623F7FB}" destId="{F1519B12-A5A9-4A8A-AF79-6AE0CB9C335B}" srcOrd="0" destOrd="0" presId="urn:microsoft.com/office/officeart/2008/layout/LinedList"/>
    <dgm:cxn modelId="{ACAB38E9-2110-4A62-8E6A-4B593564151F}" type="presParOf" srcId="{34457944-FD77-416D-BEC2-96337623F7FB}" destId="{6F17D79F-BEA0-4016-A340-A4FA258E3D59}" srcOrd="1" destOrd="0" presId="urn:microsoft.com/office/officeart/2008/layout/LinedList"/>
    <dgm:cxn modelId="{9AF26172-A343-44A9-B397-0CF9058021F2}" type="presParOf" srcId="{6F17D79F-BEA0-4016-A340-A4FA258E3D59}" destId="{F3A254C1-808B-4B17-929A-DF122B1DB6F9}" srcOrd="0" destOrd="0" presId="urn:microsoft.com/office/officeart/2008/layout/LinedList"/>
    <dgm:cxn modelId="{E05AFB00-BD87-4C6D-8113-8CBE64F7E46E}" type="presParOf" srcId="{6F17D79F-BEA0-4016-A340-A4FA258E3D59}" destId="{BBBB6549-0955-452B-870D-A45DBDE1C065}" srcOrd="1" destOrd="0" presId="urn:microsoft.com/office/officeart/2008/layout/LinedList"/>
    <dgm:cxn modelId="{2AD287F8-A7DB-45E1-AFA0-810528F04A52}" type="presParOf" srcId="{6F17D79F-BEA0-4016-A340-A4FA258E3D59}" destId="{68FF9A58-6FE8-4DF9-958B-266AFBF75635}" srcOrd="2" destOrd="0" presId="urn:microsoft.com/office/officeart/2008/layout/LinedList"/>
    <dgm:cxn modelId="{4E7D1B4D-E427-4D57-9790-8204AAC88696}" type="presParOf" srcId="{34457944-FD77-416D-BEC2-96337623F7FB}" destId="{EE27700D-F141-4EBA-ABC4-CC1C76133CD7}" srcOrd="2" destOrd="0" presId="urn:microsoft.com/office/officeart/2008/layout/LinedList"/>
    <dgm:cxn modelId="{698CD094-B383-4C65-91D1-71F222EB5473}" type="presParOf" srcId="{34457944-FD77-416D-BEC2-96337623F7FB}" destId="{B7DCCC29-14BE-4357-B98B-B7AFCC984C40}" srcOrd="3" destOrd="0" presId="urn:microsoft.com/office/officeart/2008/layout/LinedList"/>
    <dgm:cxn modelId="{5A82889E-A16E-48FD-BC6E-7C956A98D7B6}" type="presParOf" srcId="{DE8F21CC-3A50-4E8E-A567-B918B3C0875C}" destId="{6D753174-8A25-4DBA-8B17-64BA9F70B3AB}" srcOrd="8" destOrd="0" presId="urn:microsoft.com/office/officeart/2008/layout/LinedList"/>
    <dgm:cxn modelId="{30EE58A4-304A-41D4-8C5B-D6C71B004666}" type="presParOf" srcId="{DE8F21CC-3A50-4E8E-A567-B918B3C0875C}" destId="{CF2CD5BF-5F7F-4819-A115-4DB93F09A7D8}" srcOrd="9" destOrd="0" presId="urn:microsoft.com/office/officeart/2008/layout/LinedList"/>
    <dgm:cxn modelId="{1512528F-8035-4D78-962B-E034990887E2}" type="presParOf" srcId="{CF2CD5BF-5F7F-4819-A115-4DB93F09A7D8}" destId="{B7D5D476-21C3-4762-B2D8-7C8604DDFB2E}" srcOrd="0" destOrd="0" presId="urn:microsoft.com/office/officeart/2008/layout/LinedList"/>
    <dgm:cxn modelId="{45663B8F-4E10-41C5-A934-F011A28EEB98}" type="presParOf" srcId="{CF2CD5BF-5F7F-4819-A115-4DB93F09A7D8}" destId="{6E7C8A98-B8AC-4548-9F79-C60F216E4680}" srcOrd="1" destOrd="0" presId="urn:microsoft.com/office/officeart/2008/layout/LinedList"/>
    <dgm:cxn modelId="{C44B2FED-8950-49DB-ABB0-584CC11800FB}" type="presParOf" srcId="{6E7C8A98-B8AC-4548-9F79-C60F216E4680}" destId="{921DFA2B-2055-4CEF-8B23-D5355D8AC774}" srcOrd="0" destOrd="0" presId="urn:microsoft.com/office/officeart/2008/layout/LinedList"/>
    <dgm:cxn modelId="{0595F117-06F1-4FC9-B1EA-B588D2BBBFAB}" type="presParOf" srcId="{6E7C8A98-B8AC-4548-9F79-C60F216E4680}" destId="{200A8F01-5E0F-49BB-B701-019711AC526A}" srcOrd="1" destOrd="0" presId="urn:microsoft.com/office/officeart/2008/layout/LinedList"/>
    <dgm:cxn modelId="{13CD7A3D-6919-4FF2-9285-8B9C0209A306}" type="presParOf" srcId="{200A8F01-5E0F-49BB-B701-019711AC526A}" destId="{60D83621-14DA-402F-A3A8-718177F6B640}" srcOrd="0" destOrd="0" presId="urn:microsoft.com/office/officeart/2008/layout/LinedList"/>
    <dgm:cxn modelId="{938AC820-AB8B-4CE4-A06A-9457CB7A206E}" type="presParOf" srcId="{200A8F01-5E0F-49BB-B701-019711AC526A}" destId="{C7D7827E-5FB7-4BD3-946D-BFB2D635E686}" srcOrd="1" destOrd="0" presId="urn:microsoft.com/office/officeart/2008/layout/LinedList"/>
    <dgm:cxn modelId="{DAB0050F-2764-4C74-9E9E-04F72B78502F}" type="presParOf" srcId="{200A8F01-5E0F-49BB-B701-019711AC526A}" destId="{A0AB590B-FE1E-4C36-9EC7-8477E5BB0726}" srcOrd="2" destOrd="0" presId="urn:microsoft.com/office/officeart/2008/layout/LinedList"/>
    <dgm:cxn modelId="{D021E2B9-662B-4440-977F-637FDBAD8BC9}" type="presParOf" srcId="{6E7C8A98-B8AC-4548-9F79-C60F216E4680}" destId="{05542658-4D70-4C35-9F58-C0128864CF37}" srcOrd="2" destOrd="0" presId="urn:microsoft.com/office/officeart/2008/layout/LinedList"/>
    <dgm:cxn modelId="{B2E653E2-7098-4EDC-AD10-B61E2B0636A6}" type="presParOf" srcId="{6E7C8A98-B8AC-4548-9F79-C60F216E4680}" destId="{65E64793-1D8C-4D6E-AB70-4484FC23EFD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000" b="1" dirty="0"/>
            <a:t>Finanzdaten </a:t>
          </a:r>
          <a:r>
            <a:rPr lang="de-DE" sz="2000" b="1" dirty="0" err="1"/>
            <a:t>vorbereiten</a:t>
          </a:r>
        </a:p>
      </dgm:t>
    </dgm:pt>
    <dgm:pt modelId="{10CA52B4-ACF0-4488-A369-D613F1AAC472}" type="parTrans" cxnId="{2A7B50DF-68B4-4F9C-BBBA-474EFFD8560B}">
      <dgm:prSet/>
      <dgm:spPr/>
      <dgm:t>
        <a:bodyPr/>
        <a:lstStyle/>
        <a:p>
          <a:endParaRPr lang="de-DE" sz="1400"/>
        </a:p>
      </dgm:t>
    </dgm:pt>
    <dgm:pt modelId="{85401BA0-0DEF-4A0C-BCF3-4BD7177E3292}" type="sibTrans" cxnId="{2A7B50DF-68B4-4F9C-BBBA-474EFFD8560B}">
      <dgm:prSet/>
      <dgm:spPr/>
      <dgm:t>
        <a:bodyPr/>
        <a:lstStyle/>
        <a:p>
          <a:endParaRPr lang="de-DE" sz="1400"/>
        </a:p>
      </dgm:t>
    </dgm:pt>
    <dgm:pt modelId="{934A31AB-B83F-4FB3-BCD2-CF7A0BC55F42}">
      <dgm:prSet phldrT="[Text]" custT="1"/>
      <dgm:spPr/>
      <dgm:t>
        <a:bodyPr/>
        <a:lstStyle/>
        <a:p>
          <a:pPr marL="0" indent="0">
            <a:buNone/>
          </a:pPr>
          <a:r>
            <a:rPr lang="de-DE" sz="1400" b="1" dirty="0">
              <a:solidFill>
                <a:srgbClr val="595959"/>
              </a:solidFill>
              <a:latin typeface="Calibri" panose="020F0502020204030204" pitchFamily="34" charset="0"/>
              <a:ea typeface="Calibri" panose="020F0502020204030204" pitchFamily="34" charset="0"/>
              <a:cs typeface="Calibri" panose="020F0502020204030204" pitchFamily="34" charset="0"/>
            </a:rPr>
            <a:t>Bringen Sie aktuelle </a:t>
          </a:r>
          <a:r>
            <a:rPr lang="de-DE" sz="1400" b="1" dirty="0" err="1">
              <a:solidFill>
                <a:srgbClr val="595959"/>
              </a:solidFill>
              <a:latin typeface="Calibri" panose="020F0502020204030204" pitchFamily="34" charset="0"/>
              <a:ea typeface="Calibri" panose="020F0502020204030204" pitchFamily="34" charset="0"/>
              <a:cs typeface="Calibri" panose="020F0502020204030204" pitchFamily="34" charset="0"/>
            </a:rPr>
            <a:t>Jahresabschlüsse mit</a:t>
          </a:r>
          <a:r>
            <a:rPr lang="de-DE" sz="1400" b="1" dirty="0">
              <a:solidFill>
                <a:srgbClr val="595959"/>
              </a:solidFill>
              <a:latin typeface="Calibri" panose="020F0502020204030204" pitchFamily="34" charset="0"/>
              <a:ea typeface="Calibri" panose="020F0502020204030204" pitchFamily="34" charset="0"/>
              <a:cs typeface="Calibri" panose="020F0502020204030204" pitchFamily="34" charset="0"/>
            </a:rPr>
            <a:t>,</a:t>
          </a:r>
          <a:r>
            <a:rPr lang="de-DE" sz="1400" b="1" dirty="0" err="1">
              <a:solidFill>
                <a:srgbClr val="595959"/>
              </a:solidFill>
              <a:latin typeface="Calibri" panose="020F0502020204030204" pitchFamily="34" charset="0"/>
              <a:ea typeface="Calibri" panose="020F0502020204030204" pitchFamily="34" charset="0"/>
              <a:cs typeface="Calibri" panose="020F0502020204030204" pitchFamily="34" charset="0"/>
            </a:rPr>
            <a:t> einschließlich Gewinn- und Verlustrechnung</a:t>
          </a:r>
          <a:r>
            <a:rPr lang="de-DE" sz="1400" b="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400" b="1" dirty="0" err="1">
              <a:solidFill>
                <a:srgbClr val="595959"/>
              </a:solidFill>
              <a:latin typeface="Calibri" panose="020F0502020204030204" pitchFamily="34" charset="0"/>
              <a:ea typeface="Calibri" panose="020F0502020204030204" pitchFamily="34" charset="0"/>
              <a:cs typeface="Calibri" panose="020F0502020204030204" pitchFamily="34" charset="0"/>
            </a:rPr>
            <a:t>Bilanz </a:t>
          </a:r>
          <a:r>
            <a:rPr lang="de-DE" sz="1400" b="1" dirty="0">
              <a:solidFill>
                <a:srgbClr val="595959"/>
              </a:solidFill>
              <a:latin typeface="Calibri" panose="020F0502020204030204" pitchFamily="34" charset="0"/>
              <a:ea typeface="Calibri" panose="020F0502020204030204" pitchFamily="34" charset="0"/>
              <a:cs typeface="Calibri" panose="020F0502020204030204" pitchFamily="34" charset="0"/>
            </a:rPr>
            <a:t>und </a:t>
          </a:r>
          <a:r>
            <a:rPr lang="de-DE" sz="1400" b="1" dirty="0" err="1">
              <a:solidFill>
                <a:srgbClr val="595959"/>
              </a:solidFill>
              <a:latin typeface="Calibri" panose="020F0502020204030204" pitchFamily="34" charset="0"/>
              <a:ea typeface="Calibri" panose="020F0502020204030204" pitchFamily="34" charset="0"/>
              <a:cs typeface="Calibri" panose="020F0502020204030204" pitchFamily="34" charset="0"/>
            </a:rPr>
            <a:t>Cashflow</a:t>
          </a:r>
          <a:r>
            <a:rPr lang="de-DE" sz="1400" b="1" dirty="0">
              <a:solidFill>
                <a:srgbClr val="595959"/>
              </a:solidFill>
              <a:latin typeface="Calibri" panose="020F0502020204030204" pitchFamily="34" charset="0"/>
              <a:ea typeface="Calibri" panose="020F0502020204030204" pitchFamily="34" charset="0"/>
              <a:cs typeface="Calibri" panose="020F0502020204030204" pitchFamily="34" charset="0"/>
            </a:rPr>
            <a:t>.</a:t>
          </a:r>
        </a:p>
      </dgm:t>
    </dgm:pt>
    <dgm:pt modelId="{D59EBDB8-E0C0-4A9A-B607-7717903316D7}" type="parTrans" cxnId="{B77F1117-DDC8-46DF-8D64-0BCE1BADDA18}">
      <dgm:prSet/>
      <dgm:spPr/>
      <dgm:t>
        <a:bodyPr/>
        <a:lstStyle/>
        <a:p>
          <a:endParaRPr lang="de-DE" sz="1400"/>
        </a:p>
      </dgm:t>
    </dgm:pt>
    <dgm:pt modelId="{3541B25B-9D0D-4151-B019-DEC23883DBBD}" type="sibTrans" cxnId="{B77F1117-DDC8-46DF-8D64-0BCE1BADDA18}">
      <dgm:prSet/>
      <dgm:spPr/>
      <dgm:t>
        <a:bodyPr/>
        <a:lstStyle/>
        <a:p>
          <a:endParaRPr lang="de-DE" sz="1400"/>
        </a:p>
      </dgm:t>
    </dgm:pt>
    <dgm:pt modelId="{3A81E653-BDB4-439F-8558-A1744ED182CD}">
      <dgm:prSet phldrT="[Text]" custT="1"/>
      <dgm:spPr/>
      <dgm:t>
        <a:bodyPr/>
        <a:lstStyle/>
        <a:p>
          <a:r>
            <a:rPr lang="de-DE" sz="2000" b="1" dirty="0"/>
            <a:t>Business Updates</a:t>
          </a:r>
        </a:p>
      </dgm:t>
    </dgm:pt>
    <dgm:pt modelId="{6C0F4323-7CD5-46D0-A5ED-32DC89AE6E55}" type="parTrans" cxnId="{13D157F8-E706-4013-9BC4-C5BFE76183B7}">
      <dgm:prSet/>
      <dgm:spPr/>
      <dgm:t>
        <a:bodyPr/>
        <a:lstStyle/>
        <a:p>
          <a:endParaRPr lang="de-DE" sz="1400"/>
        </a:p>
      </dgm:t>
    </dgm:pt>
    <dgm:pt modelId="{ACFD1C88-2AC7-4ED7-B2F3-C13E80D356B9}" type="sibTrans" cxnId="{13D157F8-E706-4013-9BC4-C5BFE76183B7}">
      <dgm:prSet/>
      <dgm:spPr/>
      <dgm:t>
        <a:bodyPr/>
        <a:lstStyle/>
        <a:p>
          <a:endParaRPr lang="de-DE" sz="1400"/>
        </a:p>
      </dgm:t>
    </dgm:pt>
    <dgm:pt modelId="{F119D0C2-3294-49BC-A015-4340A6F54721}">
      <dgm:prSet phldrT="[Text]" custT="1"/>
      <dgm:spPr/>
      <dgm:t>
        <a:bodyPr/>
        <a:lstStyle/>
        <a:p>
          <a:pPr marL="0" indent="0">
            <a:buNone/>
          </a:pPr>
          <a:r>
            <a:rPr lang="de-DE" sz="1400" b="1" dirty="0">
              <a:solidFill>
                <a:srgbClr val="595959"/>
              </a:solidFill>
              <a:latin typeface="Calibri" panose="020F0502020204030204" pitchFamily="34" charset="0"/>
              <a:ea typeface="Calibri" panose="020F0502020204030204" pitchFamily="34" charset="0"/>
              <a:cs typeface="Calibri" panose="020F0502020204030204" pitchFamily="34" charset="0"/>
            </a:rPr>
            <a:t>Heben Sie die </a:t>
          </a:r>
          <a:r>
            <a:rPr lang="de-DE" sz="1400" b="1" dirty="0" err="1">
              <a:solidFill>
                <a:srgbClr val="595959"/>
              </a:solidFill>
              <a:latin typeface="Calibri" panose="020F0502020204030204" pitchFamily="34" charset="0"/>
              <a:ea typeface="Calibri" panose="020F0502020204030204" pitchFamily="34" charset="0"/>
              <a:cs typeface="Calibri" panose="020F0502020204030204" pitchFamily="34" charset="0"/>
            </a:rPr>
            <a:t>wichtigsten Erfolge</a:t>
          </a:r>
          <a:r>
            <a:rPr lang="de-DE" sz="1400" b="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400" b="1" dirty="0" err="1">
              <a:solidFill>
                <a:srgbClr val="595959"/>
              </a:solidFill>
              <a:latin typeface="Calibri" panose="020F0502020204030204" pitchFamily="34" charset="0"/>
              <a:ea typeface="Calibri" panose="020F0502020204030204" pitchFamily="34" charset="0"/>
              <a:cs typeface="Calibri" panose="020F0502020204030204" pitchFamily="34" charset="0"/>
            </a:rPr>
            <a:t>laufenden Projekte </a:t>
          </a:r>
          <a:r>
            <a:rPr lang="de-DE" sz="1400" b="1" dirty="0">
              <a:solidFill>
                <a:srgbClr val="595959"/>
              </a:solidFill>
              <a:latin typeface="Calibri" panose="020F0502020204030204" pitchFamily="34" charset="0"/>
              <a:ea typeface="Calibri" panose="020F0502020204030204" pitchFamily="34" charset="0"/>
              <a:cs typeface="Calibri" panose="020F0502020204030204" pitchFamily="34" charset="0"/>
            </a:rPr>
            <a:t>und </a:t>
          </a:r>
          <a:r>
            <a:rPr lang="de-DE" sz="1400" b="1" dirty="0" err="1">
              <a:solidFill>
                <a:srgbClr val="595959"/>
              </a:solidFill>
              <a:latin typeface="Calibri" panose="020F0502020204030204" pitchFamily="34" charset="0"/>
              <a:ea typeface="Calibri" panose="020F0502020204030204" pitchFamily="34" charset="0"/>
              <a:cs typeface="Calibri" panose="020F0502020204030204" pitchFamily="34" charset="0"/>
            </a:rPr>
            <a:t>Herausforderungen </a:t>
          </a:r>
          <a:r>
            <a:rPr lang="de-DE" sz="1400" b="1" dirty="0">
              <a:solidFill>
                <a:srgbClr val="595959"/>
              </a:solidFill>
              <a:latin typeface="Calibri" panose="020F0502020204030204" pitchFamily="34" charset="0"/>
              <a:ea typeface="Calibri" panose="020F0502020204030204" pitchFamily="34" charset="0"/>
              <a:cs typeface="Calibri" panose="020F0502020204030204" pitchFamily="34" charset="0"/>
            </a:rPr>
            <a:t>hervor.</a:t>
          </a:r>
        </a:p>
      </dgm:t>
    </dgm:pt>
    <dgm:pt modelId="{C052E6DC-CFAF-463D-B699-9137D1A90CCB}" type="parTrans" cxnId="{AF26DCD6-1973-4745-835B-59A1162A80EC}">
      <dgm:prSet/>
      <dgm:spPr/>
      <dgm:t>
        <a:bodyPr/>
        <a:lstStyle/>
        <a:p>
          <a:endParaRPr lang="de-DE" sz="1400"/>
        </a:p>
      </dgm:t>
    </dgm:pt>
    <dgm:pt modelId="{C08AED1D-5698-4901-9B72-0E1AF11B3EC3}" type="sibTrans" cxnId="{AF26DCD6-1973-4745-835B-59A1162A80EC}">
      <dgm:prSet/>
      <dgm:spPr/>
      <dgm:t>
        <a:bodyPr/>
        <a:lstStyle/>
        <a:p>
          <a:endParaRPr lang="de-DE" sz="1400"/>
        </a:p>
      </dgm:t>
    </dgm:pt>
    <dgm:pt modelId="{B2AA7364-93AC-42B2-AC66-744FBE2CEFCE}">
      <dgm:prSet phldrT="[Text]" custT="1"/>
      <dgm:spPr/>
      <dgm:t>
        <a:bodyPr/>
        <a:lstStyle/>
        <a:p>
          <a:pPr marL="0" indent="0">
            <a:buNone/>
          </a:pPr>
          <a:r>
            <a:rPr lang="de-DE" sz="2000" b="1" dirty="0"/>
            <a:t>Pläne für Wachstum</a:t>
          </a:r>
        </a:p>
      </dgm:t>
    </dgm:pt>
    <dgm:pt modelId="{388B0E5E-8BAF-4115-9690-47291E0A8E1C}" type="parTrans" cxnId="{7345341C-A280-45F6-AA0D-6EC3FD0355AF}">
      <dgm:prSet/>
      <dgm:spPr/>
      <dgm:t>
        <a:bodyPr/>
        <a:lstStyle/>
        <a:p>
          <a:endParaRPr lang="de-DE" sz="1400"/>
        </a:p>
      </dgm:t>
    </dgm:pt>
    <dgm:pt modelId="{BE76620B-3004-45A3-A9B7-C75C7DAD0572}" type="sibTrans" cxnId="{7345341C-A280-45F6-AA0D-6EC3FD0355AF}">
      <dgm:prSet/>
      <dgm:spPr/>
      <dgm:t>
        <a:bodyPr/>
        <a:lstStyle/>
        <a:p>
          <a:endParaRPr lang="de-DE" sz="1400"/>
        </a:p>
      </dgm:t>
    </dgm:pt>
    <dgm:pt modelId="{934B80F9-3F45-4AA8-A5DF-3868D3C444B3}">
      <dgm:prSet custT="1"/>
      <dgm:spPr/>
      <dgm:t>
        <a:bodyPr/>
        <a:lstStyle/>
        <a:p>
          <a:pPr marL="0" indent="0">
            <a:buNone/>
          </a:pPr>
          <a:r>
            <a:rPr lang="de-DE" sz="1400" b="1" dirty="0">
              <a:solidFill>
                <a:srgbClr val="595959"/>
              </a:solidFill>
              <a:latin typeface="Calibri" panose="020F0502020204030204" pitchFamily="34" charset="0"/>
              <a:ea typeface="Calibri" panose="020F0502020204030204" pitchFamily="34" charset="0"/>
              <a:cs typeface="Calibri" panose="020F0502020204030204" pitchFamily="34" charset="0"/>
            </a:rPr>
            <a:t>Teilen Sie uns Ihre Vision für zukünftiges Wachstum mit, einschließlich Strategien für Expansion, neue Märkte...</a:t>
          </a:r>
        </a:p>
      </dgm:t>
    </dgm:pt>
    <dgm:pt modelId="{212FD028-3C23-4DBE-ADAB-85F47D1A0B87}" type="parTrans" cxnId="{9C87C970-9F5E-4390-AB6F-3EEDE88C644F}">
      <dgm:prSet/>
      <dgm:spPr/>
      <dgm:t>
        <a:bodyPr/>
        <a:lstStyle/>
        <a:p>
          <a:endParaRPr lang="de-DE" sz="1400"/>
        </a:p>
      </dgm:t>
    </dgm:pt>
    <dgm:pt modelId="{FC8918DA-A256-4593-9F1E-26D348F8DD8A}" type="sibTrans" cxnId="{9C87C970-9F5E-4390-AB6F-3EEDE88C644F}">
      <dgm:prSet/>
      <dgm:spPr/>
      <dgm:t>
        <a:bodyPr/>
        <a:lstStyle/>
        <a:p>
          <a:endParaRPr lang="de-DE" sz="1400"/>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custLinFactNeighborX="-374" custLinFactNeighborY="4901">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custScaleY="100000">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000" b="1" dirty="0">
              <a:latin typeface="Calibri" panose="020F0502020204030204" pitchFamily="34" charset="0"/>
              <a:ea typeface="Calibri" panose="020F0502020204030204" pitchFamily="34" charset="0"/>
              <a:cs typeface="Calibri" panose="020F0502020204030204" pitchFamily="34" charset="0"/>
            </a:rPr>
            <a:t>Beginnen Sie mit den wichtigsten Highlights</a:t>
          </a:r>
        </a:p>
      </dgm:t>
    </dgm:pt>
    <dgm:pt modelId="{10CA52B4-ACF0-4488-A369-D613F1AAC472}" type="parTrans" cxnId="{2A7B50DF-68B4-4F9C-BBBA-474EFFD8560B}">
      <dgm:prSet/>
      <dgm:spPr/>
      <dgm:t>
        <a:bodyPr/>
        <a:lstStyle/>
        <a:p>
          <a:endParaRPr lang="de-DE" sz="1600"/>
        </a:p>
      </dgm:t>
    </dgm:pt>
    <dgm:pt modelId="{85401BA0-0DEF-4A0C-BCF3-4BD7177E3292}" type="sibTrans" cxnId="{2A7B50DF-68B4-4F9C-BBBA-474EFFD8560B}">
      <dgm:prSet/>
      <dgm:spPr/>
      <dgm:t>
        <a:bodyPr/>
        <a:lstStyle/>
        <a:p>
          <a:endParaRPr lang="de-DE" sz="1600"/>
        </a:p>
      </dgm:t>
    </dgm:pt>
    <dgm:pt modelId="{934A31AB-B83F-4FB3-BCD2-CF7A0BC55F42}">
      <dgm:prSet phldrT="[Text]" custT="1"/>
      <dgm:spPr/>
      <dgm:t>
        <a:bodyPr/>
        <a:lstStyle/>
        <a:p>
          <a:pPr marL="0" indent="0">
            <a:buNone/>
          </a:pPr>
          <a:r>
            <a:rPr lang="de-DE" sz="1600" b="1" dirty="0">
              <a:latin typeface="Calibri" panose="020F0502020204030204" pitchFamily="34" charset="0"/>
              <a:ea typeface="Calibri" panose="020F0502020204030204" pitchFamily="34" charset="0"/>
              <a:cs typeface="Calibri" panose="020F0502020204030204" pitchFamily="34" charset="0"/>
            </a:rPr>
            <a:t>Konzentrieren Sie sich auf </a:t>
          </a:r>
          <a:r>
            <a:rPr lang="de-DE" sz="1600" b="1" dirty="0" err="1">
              <a:latin typeface="Calibri" panose="020F0502020204030204" pitchFamily="34" charset="0"/>
              <a:ea typeface="Calibri" panose="020F0502020204030204" pitchFamily="34" charset="0"/>
              <a:cs typeface="Calibri" panose="020F0502020204030204" pitchFamily="34" charset="0"/>
            </a:rPr>
            <a:t>wichtige Metriken </a:t>
          </a:r>
          <a:r>
            <a:rPr lang="de-DE" sz="1600" b="1" dirty="0">
              <a:latin typeface="Calibri" panose="020F0502020204030204" pitchFamily="34" charset="0"/>
              <a:ea typeface="Calibri" panose="020F0502020204030204" pitchFamily="34" charset="0"/>
              <a:cs typeface="Calibri" panose="020F0502020204030204" pitchFamily="34" charset="0"/>
            </a:rPr>
            <a:t>und </a:t>
          </a:r>
          <a:r>
            <a:rPr lang="de-DE" sz="1600" b="1" dirty="0" err="1">
              <a:latin typeface="Calibri" panose="020F0502020204030204" pitchFamily="34" charset="0"/>
              <a:ea typeface="Calibri" panose="020F0502020204030204" pitchFamily="34" charset="0"/>
              <a:cs typeface="Calibri" panose="020F0502020204030204" pitchFamily="34" charset="0"/>
            </a:rPr>
            <a:t>Meilensteine</a:t>
          </a:r>
          <a:r>
            <a:rPr lang="de-DE" sz="1600" b="1" dirty="0">
              <a:latin typeface="Calibri" panose="020F0502020204030204" pitchFamily="34" charset="0"/>
              <a:ea typeface="Calibri" panose="020F0502020204030204" pitchFamily="34" charset="0"/>
              <a:cs typeface="Calibri" panose="020F0502020204030204" pitchFamily="34" charset="0"/>
            </a:rPr>
            <a:t>.</a:t>
          </a:r>
        </a:p>
      </dgm:t>
    </dgm:pt>
    <dgm:pt modelId="{D59EBDB8-E0C0-4A9A-B607-7717903316D7}" type="parTrans" cxnId="{B77F1117-DDC8-46DF-8D64-0BCE1BADDA18}">
      <dgm:prSet/>
      <dgm:spPr/>
      <dgm:t>
        <a:bodyPr/>
        <a:lstStyle/>
        <a:p>
          <a:endParaRPr lang="de-DE" sz="1600"/>
        </a:p>
      </dgm:t>
    </dgm:pt>
    <dgm:pt modelId="{3541B25B-9D0D-4151-B019-DEC23883DBBD}" type="sibTrans" cxnId="{B77F1117-DDC8-46DF-8D64-0BCE1BADDA18}">
      <dgm:prSet/>
      <dgm:spPr/>
      <dgm:t>
        <a:bodyPr/>
        <a:lstStyle/>
        <a:p>
          <a:endParaRPr lang="de-DE" sz="1600"/>
        </a:p>
      </dgm:t>
    </dgm:pt>
    <dgm:pt modelId="{3A81E653-BDB4-439F-8558-A1744ED182CD}">
      <dgm:prSet phldrT="[Text]" custT="1"/>
      <dgm:spPr/>
      <dgm:t>
        <a:bodyPr/>
        <a:lstStyle/>
        <a:p>
          <a:r>
            <a:rPr lang="de-DE" sz="2000" b="1" dirty="0">
              <a:latin typeface="Calibri" panose="020F0502020204030204" pitchFamily="34" charset="0"/>
              <a:ea typeface="Calibri" panose="020F0502020204030204" pitchFamily="34" charset="0"/>
              <a:cs typeface="Calibri" panose="020F0502020204030204" pitchFamily="34" charset="0"/>
            </a:rPr>
            <a:t>Herausforderungen offensiv </a:t>
          </a:r>
          <a:r>
            <a:rPr lang="de-DE" sz="2000" b="1" dirty="0" err="1">
              <a:latin typeface="Calibri" panose="020F0502020204030204" pitchFamily="34" charset="0"/>
              <a:ea typeface="Calibri" panose="020F0502020204030204" pitchFamily="34" charset="0"/>
              <a:cs typeface="Calibri" panose="020F0502020204030204" pitchFamily="34" charset="0"/>
            </a:rPr>
            <a:t>angehen</a:t>
          </a:r>
        </a:p>
      </dgm:t>
    </dgm:pt>
    <dgm:pt modelId="{6C0F4323-7CD5-46D0-A5ED-32DC89AE6E55}" type="parTrans" cxnId="{13D157F8-E706-4013-9BC4-C5BFE76183B7}">
      <dgm:prSet/>
      <dgm:spPr/>
      <dgm:t>
        <a:bodyPr/>
        <a:lstStyle/>
        <a:p>
          <a:endParaRPr lang="de-DE" sz="1600"/>
        </a:p>
      </dgm:t>
    </dgm:pt>
    <dgm:pt modelId="{ACFD1C88-2AC7-4ED7-B2F3-C13E80D356B9}" type="sibTrans" cxnId="{13D157F8-E706-4013-9BC4-C5BFE76183B7}">
      <dgm:prSet/>
      <dgm:spPr/>
      <dgm:t>
        <a:bodyPr/>
        <a:lstStyle/>
        <a:p>
          <a:endParaRPr lang="de-DE" sz="1600"/>
        </a:p>
      </dgm:t>
    </dgm:pt>
    <dgm:pt modelId="{F119D0C2-3294-49BC-A015-4340A6F54721}">
      <dgm:prSet phldrT="[Text]" custT="1"/>
      <dgm:spPr/>
      <dgm:t>
        <a:bodyPr/>
        <a:lstStyle/>
        <a:p>
          <a:pPr marL="0" indent="0">
            <a:buNone/>
          </a:pPr>
          <a:r>
            <a:rPr lang="de-DE" sz="1800" b="1" dirty="0">
              <a:latin typeface="Calibri" panose="020F0502020204030204" pitchFamily="34" charset="0"/>
              <a:ea typeface="Calibri" panose="020F0502020204030204" pitchFamily="34" charset="0"/>
              <a:cs typeface="Calibri" panose="020F0502020204030204" pitchFamily="34" charset="0"/>
            </a:rPr>
            <a:t>Investoren </a:t>
          </a:r>
          <a:r>
            <a:rPr lang="de-DE" sz="1800" b="1" dirty="0" err="1">
              <a:latin typeface="Calibri" panose="020F0502020204030204" pitchFamily="34" charset="0"/>
              <a:ea typeface="Calibri" panose="020F0502020204030204" pitchFamily="34" charset="0"/>
              <a:cs typeface="Calibri" panose="020F0502020204030204" pitchFamily="34" charset="0"/>
            </a:rPr>
            <a:t>schätzen es, wenn sie bei geschäftlichen Schwierigkeiten ehrlich sind</a:t>
          </a:r>
          <a:r>
            <a:rPr lang="de-DE" sz="1800" b="1" dirty="0">
              <a:latin typeface="Calibri" panose="020F0502020204030204" pitchFamily="34" charset="0"/>
              <a:ea typeface="Calibri" panose="020F0502020204030204" pitchFamily="34" charset="0"/>
              <a:cs typeface="Calibri" panose="020F0502020204030204" pitchFamily="34" charset="0"/>
            </a:rPr>
            <a:t>. </a:t>
          </a:r>
        </a:p>
      </dgm:t>
    </dgm:pt>
    <dgm:pt modelId="{C052E6DC-CFAF-463D-B699-9137D1A90CCB}" type="parTrans" cxnId="{AF26DCD6-1973-4745-835B-59A1162A80EC}">
      <dgm:prSet/>
      <dgm:spPr/>
      <dgm:t>
        <a:bodyPr/>
        <a:lstStyle/>
        <a:p>
          <a:endParaRPr lang="de-DE" sz="1600"/>
        </a:p>
      </dgm:t>
    </dgm:pt>
    <dgm:pt modelId="{C08AED1D-5698-4901-9B72-0E1AF11B3EC3}" type="sibTrans" cxnId="{AF26DCD6-1973-4745-835B-59A1162A80EC}">
      <dgm:prSet/>
      <dgm:spPr/>
      <dgm:t>
        <a:bodyPr/>
        <a:lstStyle/>
        <a:p>
          <a:endParaRPr lang="de-DE" sz="1600"/>
        </a:p>
      </dgm:t>
    </dgm:pt>
    <dgm:pt modelId="{B2AA7364-93AC-42B2-AC66-744FBE2CEFCE}">
      <dgm:prSet phldrT="[Text]" custT="1"/>
      <dgm:spPr/>
      <dgm:t>
        <a:bodyPr/>
        <a:lstStyle/>
        <a:p>
          <a:pPr marL="0" indent="0">
            <a:buNone/>
          </a:pPr>
          <a:r>
            <a:rPr lang="de-DE" sz="2000" b="1" dirty="0">
              <a:latin typeface="Calibri" panose="020F0502020204030204" pitchFamily="34" charset="0"/>
              <a:ea typeface="Calibri" panose="020F0502020204030204" pitchFamily="34" charset="0"/>
              <a:cs typeface="Calibri" panose="020F0502020204030204" pitchFamily="34" charset="0"/>
            </a:rPr>
            <a:t>Vision </a:t>
          </a:r>
          <a:r>
            <a:rPr lang="de-DE" sz="2000" b="1" dirty="0" err="1">
              <a:latin typeface="Calibri" panose="020F0502020204030204" pitchFamily="34" charset="0"/>
              <a:ea typeface="Calibri" panose="020F0502020204030204" pitchFamily="34" charset="0"/>
              <a:cs typeface="Calibri" panose="020F0502020204030204" pitchFamily="34" charset="0"/>
            </a:rPr>
            <a:t>für die </a:t>
          </a:r>
          <a:r>
            <a:rPr lang="de-DE" sz="2000" b="1" dirty="0">
              <a:latin typeface="Calibri" panose="020F0502020204030204" pitchFamily="34" charset="0"/>
              <a:ea typeface="Calibri" panose="020F0502020204030204" pitchFamily="34" charset="0"/>
              <a:cs typeface="Calibri" panose="020F0502020204030204" pitchFamily="34" charset="0"/>
            </a:rPr>
            <a:t>Zukunft</a:t>
          </a:r>
        </a:p>
      </dgm:t>
    </dgm:pt>
    <dgm:pt modelId="{388B0E5E-8BAF-4115-9690-47291E0A8E1C}" type="parTrans" cxnId="{7345341C-A280-45F6-AA0D-6EC3FD0355AF}">
      <dgm:prSet/>
      <dgm:spPr/>
      <dgm:t>
        <a:bodyPr/>
        <a:lstStyle/>
        <a:p>
          <a:endParaRPr lang="de-DE" sz="1600"/>
        </a:p>
      </dgm:t>
    </dgm:pt>
    <dgm:pt modelId="{BE76620B-3004-45A3-A9B7-C75C7DAD0572}" type="sibTrans" cxnId="{7345341C-A280-45F6-AA0D-6EC3FD0355AF}">
      <dgm:prSet/>
      <dgm:spPr/>
      <dgm:t>
        <a:bodyPr/>
        <a:lstStyle/>
        <a:p>
          <a:endParaRPr lang="de-DE" sz="1600"/>
        </a:p>
      </dgm:t>
    </dgm:pt>
    <dgm:pt modelId="{934B80F9-3F45-4AA8-A5DF-3868D3C444B3}">
      <dgm:prSet custT="1"/>
      <dgm:spPr/>
      <dgm:t>
        <a:bodyPr/>
        <a:lstStyle/>
        <a:p>
          <a:pPr marL="0" indent="0">
            <a:buNone/>
          </a:pPr>
          <a:r>
            <a:rPr lang="de-DE" sz="1800" b="1" dirty="0" err="1">
              <a:latin typeface="Calibri" panose="020F0502020204030204" pitchFamily="34" charset="0"/>
              <a:ea typeface="Calibri" panose="020F0502020204030204" pitchFamily="34" charset="0"/>
              <a:cs typeface="Calibri" panose="020F0502020204030204" pitchFamily="34" charset="0"/>
            </a:rPr>
            <a:t>Vertrauen </a:t>
          </a:r>
          <a:r>
            <a:rPr lang="de-DE" sz="1800" b="1" dirty="0">
              <a:latin typeface="Calibri" panose="020F0502020204030204" pitchFamily="34" charset="0"/>
              <a:ea typeface="Calibri" panose="020F0502020204030204" pitchFamily="34" charset="0"/>
              <a:cs typeface="Calibri" panose="020F0502020204030204" pitchFamily="34" charset="0"/>
            </a:rPr>
            <a:t>in den langfristigen </a:t>
          </a:r>
          <a:r>
            <a:rPr lang="de-DE" sz="1800" b="1" dirty="0" err="1">
              <a:latin typeface="Calibri" panose="020F0502020204030204" pitchFamily="34" charset="0"/>
              <a:ea typeface="Calibri" panose="020F0502020204030204" pitchFamily="34" charset="0"/>
              <a:cs typeface="Calibri" panose="020F0502020204030204" pitchFamily="34" charset="0"/>
            </a:rPr>
            <a:t>Erfolg des Unternehmens </a:t>
          </a:r>
          <a:r>
            <a:rPr lang="de-DE" sz="1800" b="1" dirty="0">
              <a:latin typeface="Calibri" panose="020F0502020204030204" pitchFamily="34" charset="0"/>
              <a:ea typeface="Calibri" panose="020F0502020204030204" pitchFamily="34" charset="0"/>
              <a:cs typeface="Calibri" panose="020F0502020204030204" pitchFamily="34" charset="0"/>
            </a:rPr>
            <a:t>zeigen</a:t>
          </a:r>
        </a:p>
      </dgm:t>
    </dgm:pt>
    <dgm:pt modelId="{212FD028-3C23-4DBE-ADAB-85F47D1A0B87}" type="parTrans" cxnId="{9C87C970-9F5E-4390-AB6F-3EEDE88C644F}">
      <dgm:prSet/>
      <dgm:spPr/>
      <dgm:t>
        <a:bodyPr/>
        <a:lstStyle/>
        <a:p>
          <a:endParaRPr lang="de-DE" sz="1600"/>
        </a:p>
      </dgm:t>
    </dgm:pt>
    <dgm:pt modelId="{FC8918DA-A256-4593-9F1E-26D348F8DD8A}" type="sibTrans" cxnId="{9C87C970-9F5E-4390-AB6F-3EEDE88C644F}">
      <dgm:prSet/>
      <dgm:spPr/>
      <dgm:t>
        <a:bodyPr/>
        <a:lstStyle/>
        <a:p>
          <a:endParaRPr lang="de-DE" sz="1600"/>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25807"/>
          <a:ext cx="3018234" cy="60159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Transparenz</a:t>
          </a:r>
        </a:p>
      </dsp:txBody>
      <dsp:txXfrm>
        <a:off x="3095" y="25807"/>
        <a:ext cx="3018234" cy="601595"/>
      </dsp:txXfrm>
    </dsp:sp>
    <dsp:sp modelId="{DA0F05C3-5D98-4D28-AA8D-930FA1D88EC2}">
      <dsp:nvSpPr>
        <dsp:cNvPr id="0" name=""/>
        <dsp:cNvSpPr/>
      </dsp:nvSpPr>
      <dsp:spPr>
        <a:xfrm>
          <a:off x="3095" y="627402"/>
          <a:ext cx="3018234" cy="119793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de-DE" sz="1500" kern="1200" dirty="0" err="1"/>
            <a:t>Investoren über die Leistung </a:t>
          </a:r>
          <a:r>
            <a:rPr lang="de-DE" sz="1500" kern="1200" dirty="0"/>
            <a:t>und die </a:t>
          </a:r>
          <a:r>
            <a:rPr lang="de-DE" sz="1500" kern="1200" dirty="0" err="1"/>
            <a:t>Aussichten des Unternehmens auf </a:t>
          </a:r>
          <a:r>
            <a:rPr lang="de-DE" sz="1500" kern="1200" dirty="0"/>
            <a:t>dem </a:t>
          </a:r>
          <a:r>
            <a:rPr lang="de-DE" sz="1500" kern="1200" dirty="0" err="1"/>
            <a:t>Laufenden </a:t>
          </a:r>
          <a:r>
            <a:rPr lang="de-DE" sz="1500" kern="1200" dirty="0"/>
            <a:t>halten</a:t>
          </a:r>
        </a:p>
      </dsp:txBody>
      <dsp:txXfrm>
        <a:off x="3095" y="627402"/>
        <a:ext cx="3018234" cy="1197935"/>
      </dsp:txXfrm>
    </dsp:sp>
    <dsp:sp modelId="{A4209023-4C65-436A-BD0C-A862B4AF7D9D}">
      <dsp:nvSpPr>
        <dsp:cNvPr id="0" name=""/>
        <dsp:cNvSpPr/>
      </dsp:nvSpPr>
      <dsp:spPr>
        <a:xfrm>
          <a:off x="3443883" y="25807"/>
          <a:ext cx="3018234" cy="601595"/>
        </a:xfrm>
        <a:prstGeom prst="rect">
          <a:avLst/>
        </a:prstGeom>
        <a:solidFill>
          <a:schemeClr val="accent4">
            <a:hueOff val="-1462417"/>
            <a:satOff val="30191"/>
            <a:lumOff val="-3235"/>
            <a:alphaOff val="0"/>
          </a:schemeClr>
        </a:solidFill>
        <a:ln w="25400" cap="flat" cmpd="sng" algn="ctr">
          <a:solidFill>
            <a:schemeClr val="accent4">
              <a:hueOff val="-1462417"/>
              <a:satOff val="30191"/>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Vertrauen</a:t>
          </a:r>
        </a:p>
      </dsp:txBody>
      <dsp:txXfrm>
        <a:off x="3443883" y="25807"/>
        <a:ext cx="3018234" cy="601595"/>
      </dsp:txXfrm>
    </dsp:sp>
    <dsp:sp modelId="{663AA321-843D-4D42-8091-F46FA19DC9B8}">
      <dsp:nvSpPr>
        <dsp:cNvPr id="0" name=""/>
        <dsp:cNvSpPr/>
      </dsp:nvSpPr>
      <dsp:spPr>
        <a:xfrm>
          <a:off x="3443883" y="627402"/>
          <a:ext cx="3018234" cy="1197935"/>
        </a:xfrm>
        <a:prstGeom prst="rect">
          <a:avLst/>
        </a:prstGeom>
        <a:solidFill>
          <a:schemeClr val="accent4">
            <a:tint val="40000"/>
            <a:alpha val="90000"/>
            <a:hueOff val="-1715409"/>
            <a:satOff val="28960"/>
            <a:lumOff val="210"/>
            <a:alphaOff val="0"/>
          </a:schemeClr>
        </a:solidFill>
        <a:ln w="25400" cap="flat" cmpd="sng" algn="ctr">
          <a:solidFill>
            <a:schemeClr val="accent4">
              <a:tint val="40000"/>
              <a:alpha val="90000"/>
              <a:hueOff val="-1715409"/>
              <a:satOff val="28960"/>
              <a:lumOff val="2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de-DE" sz="1500" kern="1200" dirty="0" err="1"/>
            <a:t>Bauen Sie Vertrauen auf </a:t>
          </a:r>
          <a:r>
            <a:rPr lang="de-DE" sz="1500" kern="1200" dirty="0"/>
            <a:t>und </a:t>
          </a:r>
          <a:r>
            <a:rPr lang="de-DE" sz="1500" kern="1200" dirty="0" err="1"/>
            <a:t>erhalten Sie es, indem Sie sowohl Erfolge </a:t>
          </a:r>
          <a:r>
            <a:rPr lang="de-DE" sz="1500" kern="1200" dirty="0"/>
            <a:t>als auch </a:t>
          </a:r>
          <a:r>
            <a:rPr lang="de-DE" sz="1500" kern="1200" dirty="0" err="1"/>
            <a:t>Herausforderungen offen mitteilen</a:t>
          </a:r>
          <a:r>
            <a:rPr lang="de-DE" sz="1500" kern="1200" dirty="0"/>
            <a:t>. </a:t>
          </a:r>
        </a:p>
      </dsp:txBody>
      <dsp:txXfrm>
        <a:off x="3443883" y="627402"/>
        <a:ext cx="3018234" cy="1197935"/>
      </dsp:txXfrm>
    </dsp:sp>
    <dsp:sp modelId="{8AEE7BCB-4023-4D8E-ADA3-8D588D19D5C3}">
      <dsp:nvSpPr>
        <dsp:cNvPr id="0" name=""/>
        <dsp:cNvSpPr/>
      </dsp:nvSpPr>
      <dsp:spPr>
        <a:xfrm>
          <a:off x="6884670" y="25807"/>
          <a:ext cx="3018234" cy="601595"/>
        </a:xfrm>
        <a:prstGeom prst="rect">
          <a:avLst/>
        </a:prstGeom>
        <a:solidFill>
          <a:schemeClr val="accent4">
            <a:hueOff val="-2924835"/>
            <a:satOff val="60382"/>
            <a:lumOff val="-6470"/>
            <a:alphaOff val="0"/>
          </a:schemeClr>
        </a:solidFill>
        <a:ln w="25400" cap="flat" cmpd="sng" algn="ctr">
          <a:solidFill>
            <a:schemeClr val="accent4">
              <a:hueOff val="-2924835"/>
              <a:satOff val="60382"/>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Verlobung</a:t>
          </a:r>
        </a:p>
      </dsp:txBody>
      <dsp:txXfrm>
        <a:off x="6884670" y="25807"/>
        <a:ext cx="3018234" cy="601595"/>
      </dsp:txXfrm>
    </dsp:sp>
    <dsp:sp modelId="{D39B2975-38CD-4CEA-959C-B2CE94662102}">
      <dsp:nvSpPr>
        <dsp:cNvPr id="0" name=""/>
        <dsp:cNvSpPr/>
      </dsp:nvSpPr>
      <dsp:spPr>
        <a:xfrm>
          <a:off x="6884670" y="627402"/>
          <a:ext cx="3018234" cy="1197935"/>
        </a:xfrm>
        <a:prstGeom prst="rect">
          <a:avLst/>
        </a:prstGeom>
        <a:solidFill>
          <a:schemeClr val="accent4">
            <a:tint val="40000"/>
            <a:alpha val="90000"/>
            <a:hueOff val="-3430818"/>
            <a:satOff val="57920"/>
            <a:lumOff val="421"/>
            <a:alphaOff val="0"/>
          </a:schemeClr>
        </a:solidFill>
        <a:ln w="25400" cap="flat" cmpd="sng" algn="ctr">
          <a:solidFill>
            <a:schemeClr val="accent4">
              <a:tint val="40000"/>
              <a:alpha val="90000"/>
              <a:hueOff val="-3430818"/>
              <a:satOff val="57920"/>
              <a:lumOff val="4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de-DE" sz="1500" kern="1200" dirty="0"/>
            <a:t>Halten Sie die </a:t>
          </a:r>
          <a:r>
            <a:rPr lang="de-DE" sz="1500" kern="1200" dirty="0" err="1"/>
            <a:t>Investoren durch regelmäßige Kommunikation </a:t>
          </a:r>
          <a:r>
            <a:rPr lang="de-DE" sz="1500" kern="1200" dirty="0"/>
            <a:t>und </a:t>
          </a:r>
          <a:r>
            <a:rPr lang="de-DE" sz="1500" kern="1200" dirty="0" err="1"/>
            <a:t>Aktualisierungen </a:t>
          </a:r>
          <a:r>
            <a:rPr lang="de-DE" sz="1500" kern="1200" dirty="0"/>
            <a:t>auf </a:t>
          </a:r>
          <a:r>
            <a:rPr lang="de-DE" sz="1500" kern="1200" dirty="0" err="1"/>
            <a:t>dem Laufenden</a:t>
          </a:r>
          <a:r>
            <a:rPr lang="de-DE" sz="1500" kern="1200" dirty="0"/>
            <a:t>.</a:t>
          </a:r>
        </a:p>
      </dsp:txBody>
      <dsp:txXfrm>
        <a:off x="6884670" y="627402"/>
        <a:ext cx="3018234" cy="1197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27737"/>
          <a:ext cx="3018234" cy="60159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Klarheit</a:t>
          </a:r>
        </a:p>
      </dsp:txBody>
      <dsp:txXfrm>
        <a:off x="3095" y="27737"/>
        <a:ext cx="3018234" cy="601595"/>
      </dsp:txXfrm>
    </dsp:sp>
    <dsp:sp modelId="{DA0F05C3-5D98-4D28-AA8D-930FA1D88EC2}">
      <dsp:nvSpPr>
        <dsp:cNvPr id="0" name=""/>
        <dsp:cNvSpPr/>
      </dsp:nvSpPr>
      <dsp:spPr>
        <a:xfrm>
          <a:off x="3095" y="629332"/>
          <a:ext cx="3018234" cy="119407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de-DE" sz="1500" kern="1200" dirty="0" err="1"/>
            <a:t>Achten Sie darauf, dass Ihre Botschaften einfach </a:t>
          </a:r>
          <a:r>
            <a:rPr lang="de-DE" sz="1500" kern="1200" dirty="0"/>
            <a:t>und leicht </a:t>
          </a:r>
          <a:r>
            <a:rPr lang="de-DE" sz="1500" kern="1200" dirty="0" err="1"/>
            <a:t>verständlich sind</a:t>
          </a:r>
          <a:r>
            <a:rPr lang="de-DE" sz="1500" kern="1200" dirty="0"/>
            <a:t>. </a:t>
          </a:r>
          <a:r>
            <a:rPr lang="de-DE" sz="1500" kern="1200" dirty="0" err="1"/>
            <a:t>Vermeiden Sie Fachjargon, der die Anleger verwirren könnte</a:t>
          </a:r>
          <a:r>
            <a:rPr lang="de-DE" sz="1500" kern="1200" dirty="0"/>
            <a:t>.</a:t>
          </a:r>
        </a:p>
      </dsp:txBody>
      <dsp:txXfrm>
        <a:off x="3095" y="629332"/>
        <a:ext cx="3018234" cy="1194075"/>
      </dsp:txXfrm>
    </dsp:sp>
    <dsp:sp modelId="{A4209023-4C65-436A-BD0C-A862B4AF7D9D}">
      <dsp:nvSpPr>
        <dsp:cNvPr id="0" name=""/>
        <dsp:cNvSpPr/>
      </dsp:nvSpPr>
      <dsp:spPr>
        <a:xfrm>
          <a:off x="3443883" y="27737"/>
          <a:ext cx="3018234" cy="601595"/>
        </a:xfrm>
        <a:prstGeom prst="rect">
          <a:avLst/>
        </a:prstGeom>
        <a:solidFill>
          <a:schemeClr val="accent4">
            <a:hueOff val="-1462417"/>
            <a:satOff val="30191"/>
            <a:lumOff val="-3235"/>
            <a:alphaOff val="0"/>
          </a:schemeClr>
        </a:solidFill>
        <a:ln w="25400" cap="flat" cmpd="sng" algn="ctr">
          <a:solidFill>
            <a:schemeClr val="accent4">
              <a:hueOff val="-1462417"/>
              <a:satOff val="30191"/>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Konsistenz</a:t>
          </a:r>
        </a:p>
      </dsp:txBody>
      <dsp:txXfrm>
        <a:off x="3443883" y="27737"/>
        <a:ext cx="3018234" cy="601595"/>
      </dsp:txXfrm>
    </dsp:sp>
    <dsp:sp modelId="{663AA321-843D-4D42-8091-F46FA19DC9B8}">
      <dsp:nvSpPr>
        <dsp:cNvPr id="0" name=""/>
        <dsp:cNvSpPr/>
      </dsp:nvSpPr>
      <dsp:spPr>
        <a:xfrm>
          <a:off x="3443883" y="629332"/>
          <a:ext cx="3018234" cy="1194075"/>
        </a:xfrm>
        <a:prstGeom prst="rect">
          <a:avLst/>
        </a:prstGeom>
        <a:solidFill>
          <a:schemeClr val="accent4">
            <a:tint val="40000"/>
            <a:alpha val="90000"/>
            <a:hueOff val="-1715409"/>
            <a:satOff val="28960"/>
            <a:lumOff val="210"/>
            <a:alphaOff val="0"/>
          </a:schemeClr>
        </a:solidFill>
        <a:ln w="25400" cap="flat" cmpd="sng" algn="ctr">
          <a:solidFill>
            <a:schemeClr val="accent4">
              <a:tint val="40000"/>
              <a:alpha val="90000"/>
              <a:hueOff val="-1715409"/>
              <a:satOff val="28960"/>
              <a:lumOff val="2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de-DE" sz="1500" kern="1200" dirty="0"/>
            <a:t>Die regelmäßige </a:t>
          </a:r>
          <a:r>
            <a:rPr lang="de-DE" sz="1500" kern="1200" dirty="0" err="1"/>
            <a:t>Kommunikation </a:t>
          </a:r>
          <a:r>
            <a:rPr lang="de-DE" sz="1500" kern="1200" dirty="0"/>
            <a:t>in </a:t>
          </a:r>
          <a:r>
            <a:rPr lang="de-DE" sz="1500" kern="1200" dirty="0" err="1"/>
            <a:t>guten </a:t>
          </a:r>
          <a:r>
            <a:rPr lang="de-DE" sz="1500" kern="1200" dirty="0"/>
            <a:t>wie in </a:t>
          </a:r>
          <a:r>
            <a:rPr lang="de-DE" sz="1500" kern="1200" dirty="0" err="1"/>
            <a:t>schlechten Zeiten zeigt, dass das Unternehmen stabil </a:t>
          </a:r>
          <a:r>
            <a:rPr lang="de-DE" sz="1500" kern="1200" dirty="0"/>
            <a:t>und transparent </a:t>
          </a:r>
          <a:r>
            <a:rPr lang="de-DE" sz="1500" kern="1200" dirty="0" err="1"/>
            <a:t>ist</a:t>
          </a:r>
          <a:r>
            <a:rPr lang="de-DE" sz="1500" kern="1200" dirty="0"/>
            <a:t>.</a:t>
          </a:r>
        </a:p>
      </dsp:txBody>
      <dsp:txXfrm>
        <a:off x="3443883" y="629332"/>
        <a:ext cx="3018234" cy="1194075"/>
      </dsp:txXfrm>
    </dsp:sp>
    <dsp:sp modelId="{8AEE7BCB-4023-4D8E-ADA3-8D588D19D5C3}">
      <dsp:nvSpPr>
        <dsp:cNvPr id="0" name=""/>
        <dsp:cNvSpPr/>
      </dsp:nvSpPr>
      <dsp:spPr>
        <a:xfrm>
          <a:off x="6884670" y="27737"/>
          <a:ext cx="3018234" cy="601595"/>
        </a:xfrm>
        <a:prstGeom prst="rect">
          <a:avLst/>
        </a:prstGeom>
        <a:solidFill>
          <a:schemeClr val="accent4">
            <a:hueOff val="-2924835"/>
            <a:satOff val="60382"/>
            <a:lumOff val="-6470"/>
            <a:alphaOff val="0"/>
          </a:schemeClr>
        </a:solidFill>
        <a:ln w="25400" cap="flat" cmpd="sng" algn="ctr">
          <a:solidFill>
            <a:schemeClr val="accent4">
              <a:hueOff val="-2924835"/>
              <a:satOff val="60382"/>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Pünktlichkeit</a:t>
          </a:r>
          <a:endParaRPr lang="de-DE" sz="2800" b="1" kern="1200" dirty="0"/>
        </a:p>
      </dsp:txBody>
      <dsp:txXfrm>
        <a:off x="6884670" y="27737"/>
        <a:ext cx="3018234" cy="601595"/>
      </dsp:txXfrm>
    </dsp:sp>
    <dsp:sp modelId="{D39B2975-38CD-4CEA-959C-B2CE94662102}">
      <dsp:nvSpPr>
        <dsp:cNvPr id="0" name=""/>
        <dsp:cNvSpPr/>
      </dsp:nvSpPr>
      <dsp:spPr>
        <a:xfrm>
          <a:off x="6884670" y="629332"/>
          <a:ext cx="3018234" cy="1194075"/>
        </a:xfrm>
        <a:prstGeom prst="rect">
          <a:avLst/>
        </a:prstGeom>
        <a:solidFill>
          <a:schemeClr val="accent4">
            <a:tint val="40000"/>
            <a:alpha val="90000"/>
            <a:hueOff val="-3430818"/>
            <a:satOff val="57920"/>
            <a:lumOff val="421"/>
            <a:alphaOff val="0"/>
          </a:schemeClr>
        </a:solidFill>
        <a:ln w="25400" cap="flat" cmpd="sng" algn="ctr">
          <a:solidFill>
            <a:schemeClr val="accent4">
              <a:tint val="40000"/>
              <a:alpha val="90000"/>
              <a:hueOff val="-3430818"/>
              <a:satOff val="57920"/>
              <a:lumOff val="4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de-DE" sz="1500" kern="1200" dirty="0" err="1"/>
            <a:t>rechtzeitige Aktualisierung</a:t>
          </a:r>
          <a:r>
            <a:rPr lang="de-DE" sz="1500" kern="1200" dirty="0"/>
            <a:t>, damit </a:t>
          </a:r>
          <a:r>
            <a:rPr lang="de-DE" sz="1500" kern="1200" dirty="0" err="1"/>
            <a:t>die Anleger </a:t>
          </a:r>
          <a:r>
            <a:rPr lang="de-DE" sz="1500" kern="1200" dirty="0"/>
            <a:t>nicht </a:t>
          </a:r>
          <a:r>
            <a:rPr lang="de-DE" sz="1500" kern="1200" dirty="0" err="1"/>
            <a:t>im Unklaren über krisenhafte Entwicklungen gelassen werden</a:t>
          </a:r>
          <a:r>
            <a:rPr lang="de-DE" sz="1500" kern="1200" dirty="0"/>
            <a:t>. </a:t>
          </a:r>
        </a:p>
      </dsp:txBody>
      <dsp:txXfrm>
        <a:off x="6884670" y="629332"/>
        <a:ext cx="3018234" cy="11940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DB66D-F903-41CD-8BC5-D55A07F7D42B}">
      <dsp:nvSpPr>
        <dsp:cNvPr id="0" name=""/>
        <dsp:cNvSpPr/>
      </dsp:nvSpPr>
      <dsp:spPr>
        <a:xfrm>
          <a:off x="0" y="479"/>
          <a:ext cx="727253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A65290-F57F-486A-B417-6DC27A6B604D}">
      <dsp:nvSpPr>
        <dsp:cNvPr id="0" name=""/>
        <dsp:cNvSpPr/>
      </dsp:nvSpPr>
      <dsp:spPr>
        <a:xfrm>
          <a:off x="0" y="479"/>
          <a:ext cx="1454507" cy="78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Vierteljährliche </a:t>
          </a:r>
          <a:r>
            <a:rPr lang="de-DE" sz="2000" kern="1200" dirty="0" err="1"/>
            <a:t>Berichte</a:t>
          </a:r>
          <a:endParaRPr lang="de-DE" sz="2000" kern="1200" dirty="0"/>
        </a:p>
      </dsp:txBody>
      <dsp:txXfrm>
        <a:off x="0" y="479"/>
        <a:ext cx="1454507" cy="786160"/>
      </dsp:txXfrm>
    </dsp:sp>
    <dsp:sp modelId="{561CF158-BC4A-4458-814C-784463965FC7}">
      <dsp:nvSpPr>
        <dsp:cNvPr id="0" name=""/>
        <dsp:cNvSpPr/>
      </dsp:nvSpPr>
      <dsp:spPr>
        <a:xfrm>
          <a:off x="1563595" y="36179"/>
          <a:ext cx="5708939" cy="71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err="1">
              <a:latin typeface="Calibri" panose="020F0502020204030204" pitchFamily="34" charset="0"/>
              <a:ea typeface="Calibri" panose="020F0502020204030204" pitchFamily="34" charset="0"/>
              <a:cs typeface="Calibri" panose="020F0502020204030204" pitchFamily="34" charset="0"/>
            </a:rPr>
            <a:t>Regelmäßige Berichterstattung </a:t>
          </a:r>
          <a:r>
            <a:rPr lang="de-DE" sz="1800" kern="1200" dirty="0">
              <a:latin typeface="Calibri" panose="020F0502020204030204" pitchFamily="34" charset="0"/>
              <a:ea typeface="Calibri" panose="020F0502020204030204" pitchFamily="34" charset="0"/>
              <a:cs typeface="Calibri" panose="020F0502020204030204" pitchFamily="34" charset="0"/>
            </a:rPr>
            <a:t>über die </a:t>
          </a:r>
          <a:r>
            <a:rPr lang="de-DE" sz="1800" kern="1200" dirty="0" err="1">
              <a:latin typeface="Calibri" panose="020F0502020204030204" pitchFamily="34" charset="0"/>
              <a:ea typeface="Calibri" panose="020F0502020204030204" pitchFamily="34" charset="0"/>
              <a:cs typeface="Calibri" panose="020F0502020204030204" pitchFamily="34" charset="0"/>
            </a:rPr>
            <a:t>finanzielle Leistung</a:t>
          </a:r>
          <a:r>
            <a:rPr lang="de-DE" sz="1800" kern="1200" dirty="0">
              <a:latin typeface="Calibri" panose="020F0502020204030204" pitchFamily="34" charset="0"/>
              <a:ea typeface="Calibri" panose="020F0502020204030204" pitchFamily="34" charset="0"/>
              <a:cs typeface="Calibri" panose="020F0502020204030204" pitchFamily="34" charset="0"/>
            </a:rPr>
            <a:t>.</a:t>
          </a:r>
        </a:p>
      </dsp:txBody>
      <dsp:txXfrm>
        <a:off x="1563595" y="36179"/>
        <a:ext cx="5708939" cy="713993"/>
      </dsp:txXfrm>
    </dsp:sp>
    <dsp:sp modelId="{0AC5D576-3205-425D-956C-FE659BB1795F}">
      <dsp:nvSpPr>
        <dsp:cNvPr id="0" name=""/>
        <dsp:cNvSpPr/>
      </dsp:nvSpPr>
      <dsp:spPr>
        <a:xfrm>
          <a:off x="1454506" y="750172"/>
          <a:ext cx="581802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07C887-3715-480F-A6B0-8AF190B49350}">
      <dsp:nvSpPr>
        <dsp:cNvPr id="0" name=""/>
        <dsp:cNvSpPr/>
      </dsp:nvSpPr>
      <dsp:spPr>
        <a:xfrm>
          <a:off x="0" y="786640"/>
          <a:ext cx="727253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B0069F-8FEA-4123-8ADF-D0DD651F227D}">
      <dsp:nvSpPr>
        <dsp:cNvPr id="0" name=""/>
        <dsp:cNvSpPr/>
      </dsp:nvSpPr>
      <dsp:spPr>
        <a:xfrm>
          <a:off x="0" y="786640"/>
          <a:ext cx="1454507" cy="78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Jahresberichte</a:t>
          </a:r>
        </a:p>
      </dsp:txBody>
      <dsp:txXfrm>
        <a:off x="0" y="786640"/>
        <a:ext cx="1454507" cy="786160"/>
      </dsp:txXfrm>
    </dsp:sp>
    <dsp:sp modelId="{D3EDE53F-4021-4BC4-8B07-0B383959CDA6}">
      <dsp:nvSpPr>
        <dsp:cNvPr id="0" name=""/>
        <dsp:cNvSpPr/>
      </dsp:nvSpPr>
      <dsp:spPr>
        <a:xfrm>
          <a:off x="1563595" y="822340"/>
          <a:ext cx="5708939" cy="71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latin typeface="Calibri" panose="020F0502020204030204" pitchFamily="34" charset="0"/>
              <a:ea typeface="Calibri" panose="020F0502020204030204" pitchFamily="34" charset="0"/>
              <a:cs typeface="Calibri" panose="020F0502020204030204" pitchFamily="34" charset="0"/>
            </a:rPr>
            <a:t>Ein </a:t>
          </a:r>
          <a:r>
            <a:rPr lang="de-DE" sz="1800" kern="1200" dirty="0" err="1">
              <a:latin typeface="Calibri" panose="020F0502020204030204" pitchFamily="34" charset="0"/>
              <a:ea typeface="Calibri" panose="020F0502020204030204" pitchFamily="34" charset="0"/>
              <a:cs typeface="Calibri" panose="020F0502020204030204" pitchFamily="34" charset="0"/>
            </a:rPr>
            <a:t>umfassender Überblick </a:t>
          </a:r>
          <a:r>
            <a:rPr lang="de-DE" sz="1800" kern="1200" dirty="0">
              <a:latin typeface="Calibri" panose="020F0502020204030204" pitchFamily="34" charset="0"/>
              <a:ea typeface="Calibri" panose="020F0502020204030204" pitchFamily="34" charset="0"/>
              <a:cs typeface="Calibri" panose="020F0502020204030204" pitchFamily="34" charset="0"/>
            </a:rPr>
            <a:t>über die </a:t>
          </a:r>
          <a:r>
            <a:rPr lang="de-DE" sz="1800" kern="1200" dirty="0" err="1">
              <a:latin typeface="Calibri" panose="020F0502020204030204" pitchFamily="34" charset="0"/>
              <a:ea typeface="Calibri" panose="020F0502020204030204" pitchFamily="34" charset="0"/>
              <a:cs typeface="Calibri" panose="020F0502020204030204" pitchFamily="34" charset="0"/>
            </a:rPr>
            <a:t>jährliche Leistung des Unternehmens, einschließlich Finanzdaten </a:t>
          </a:r>
          <a:r>
            <a:rPr lang="de-DE" sz="1800" kern="1200" dirty="0">
              <a:latin typeface="Calibri" panose="020F0502020204030204" pitchFamily="34" charset="0"/>
              <a:ea typeface="Calibri" panose="020F0502020204030204" pitchFamily="34" charset="0"/>
              <a:cs typeface="Calibri" panose="020F0502020204030204" pitchFamily="34" charset="0"/>
            </a:rPr>
            <a:t>und </a:t>
          </a:r>
          <a:r>
            <a:rPr lang="de-DE" sz="1800" kern="1200" dirty="0" err="1">
              <a:latin typeface="Calibri" panose="020F0502020204030204" pitchFamily="34" charset="0"/>
              <a:ea typeface="Calibri" panose="020F0502020204030204" pitchFamily="34" charset="0"/>
              <a:cs typeface="Calibri" panose="020F0502020204030204" pitchFamily="34" charset="0"/>
            </a:rPr>
            <a:t>strategischer </a:t>
          </a:r>
          <a:r>
            <a:rPr lang="de-DE" sz="1800" kern="1200" dirty="0">
              <a:latin typeface="Calibri" panose="020F0502020204030204" pitchFamily="34" charset="0"/>
              <a:ea typeface="Calibri" panose="020F0502020204030204" pitchFamily="34" charset="0"/>
              <a:cs typeface="Calibri" panose="020F0502020204030204" pitchFamily="34" charset="0"/>
            </a:rPr>
            <a:t>Initiativen.</a:t>
          </a:r>
        </a:p>
      </dsp:txBody>
      <dsp:txXfrm>
        <a:off x="1563595" y="822340"/>
        <a:ext cx="5708939" cy="713993"/>
      </dsp:txXfrm>
    </dsp:sp>
    <dsp:sp modelId="{7B4B7867-315E-45C3-AB58-03EB8DAEDF0D}">
      <dsp:nvSpPr>
        <dsp:cNvPr id="0" name=""/>
        <dsp:cNvSpPr/>
      </dsp:nvSpPr>
      <dsp:spPr>
        <a:xfrm>
          <a:off x="1454506" y="1536333"/>
          <a:ext cx="581802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F2EAE3-01E0-406B-8DB9-C0224445E31F}">
      <dsp:nvSpPr>
        <dsp:cNvPr id="0" name=""/>
        <dsp:cNvSpPr/>
      </dsp:nvSpPr>
      <dsp:spPr>
        <a:xfrm>
          <a:off x="0" y="1572800"/>
          <a:ext cx="727253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E30F1F-F69C-4F6E-9519-D46D3DAF6FEE}">
      <dsp:nvSpPr>
        <dsp:cNvPr id="0" name=""/>
        <dsp:cNvSpPr/>
      </dsp:nvSpPr>
      <dsp:spPr>
        <a:xfrm>
          <a:off x="0" y="1572800"/>
          <a:ext cx="1390588" cy="78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Investoren-Treffen</a:t>
          </a:r>
        </a:p>
      </dsp:txBody>
      <dsp:txXfrm>
        <a:off x="0" y="1572800"/>
        <a:ext cx="1390588" cy="786160"/>
      </dsp:txXfrm>
    </dsp:sp>
    <dsp:sp modelId="{3B82D7AC-9B58-4250-A761-8DD88D854F1B}">
      <dsp:nvSpPr>
        <dsp:cNvPr id="0" name=""/>
        <dsp:cNvSpPr/>
      </dsp:nvSpPr>
      <dsp:spPr>
        <a:xfrm>
          <a:off x="1494882" y="1608500"/>
          <a:ext cx="5775390" cy="71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latin typeface="Calibri" panose="020F0502020204030204" pitchFamily="34" charset="0"/>
              <a:ea typeface="Calibri" panose="020F0502020204030204" pitchFamily="34" charset="0"/>
              <a:cs typeface="Calibri" panose="020F0502020204030204" pitchFamily="34" charset="0"/>
            </a:rPr>
            <a:t>Persönliche </a:t>
          </a:r>
          <a:r>
            <a:rPr lang="de-DE" sz="1800" kern="1200" dirty="0" err="1">
              <a:latin typeface="Calibri" panose="020F0502020204030204" pitchFamily="34" charset="0"/>
              <a:ea typeface="Calibri" panose="020F0502020204030204" pitchFamily="34" charset="0"/>
              <a:cs typeface="Calibri" panose="020F0502020204030204" pitchFamily="34" charset="0"/>
            </a:rPr>
            <a:t>Treffen oder </a:t>
          </a:r>
          <a:r>
            <a:rPr lang="de-DE" sz="1800" kern="1200" dirty="0">
              <a:latin typeface="Calibri" panose="020F0502020204030204" pitchFamily="34" charset="0"/>
              <a:ea typeface="Calibri" panose="020F0502020204030204" pitchFamily="34" charset="0"/>
              <a:cs typeface="Calibri" panose="020F0502020204030204" pitchFamily="34" charset="0"/>
            </a:rPr>
            <a:t>virtuelle </a:t>
          </a:r>
          <a:r>
            <a:rPr lang="de-DE" sz="1800" kern="1200" dirty="0" err="1">
              <a:latin typeface="Calibri" panose="020F0502020204030204" pitchFamily="34" charset="0"/>
              <a:ea typeface="Calibri" panose="020F0502020204030204" pitchFamily="34" charset="0"/>
              <a:cs typeface="Calibri" panose="020F0502020204030204" pitchFamily="34" charset="0"/>
            </a:rPr>
            <a:t>Sitzungen, um die Fortschritte des Unternehmens zu besprechen</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Bedenken anzusprechen </a:t>
          </a:r>
          <a:r>
            <a:rPr lang="de-DE" sz="1800" kern="1200" dirty="0">
              <a:latin typeface="Calibri" panose="020F0502020204030204" pitchFamily="34" charset="0"/>
              <a:ea typeface="Calibri" panose="020F0502020204030204" pitchFamily="34" charset="0"/>
              <a:cs typeface="Calibri" panose="020F0502020204030204" pitchFamily="34" charset="0"/>
            </a:rPr>
            <a:t>und </a:t>
          </a:r>
          <a:r>
            <a:rPr lang="de-DE" sz="1800" kern="1200" dirty="0" err="1">
              <a:latin typeface="Calibri" panose="020F0502020204030204" pitchFamily="34" charset="0"/>
              <a:ea typeface="Calibri" panose="020F0502020204030204" pitchFamily="34" charset="0"/>
              <a:cs typeface="Calibri" panose="020F0502020204030204" pitchFamily="34" charset="0"/>
            </a:rPr>
            <a:t>zukünftige Pläne zu skizzieren</a:t>
          </a:r>
          <a:r>
            <a:rPr lang="de-DE" sz="1800" kern="1200" dirty="0">
              <a:latin typeface="Calibri" panose="020F0502020204030204" pitchFamily="34" charset="0"/>
              <a:ea typeface="Calibri" panose="020F0502020204030204" pitchFamily="34" charset="0"/>
              <a:cs typeface="Calibri" panose="020F0502020204030204" pitchFamily="34" charset="0"/>
            </a:rPr>
            <a:t>.</a:t>
          </a:r>
        </a:p>
      </dsp:txBody>
      <dsp:txXfrm>
        <a:off x="1494882" y="1608500"/>
        <a:ext cx="5775390" cy="713993"/>
      </dsp:txXfrm>
    </dsp:sp>
    <dsp:sp modelId="{6139B360-5908-4172-AB45-4C2B8B29AED6}">
      <dsp:nvSpPr>
        <dsp:cNvPr id="0" name=""/>
        <dsp:cNvSpPr/>
      </dsp:nvSpPr>
      <dsp:spPr>
        <a:xfrm>
          <a:off x="1390588" y="2322493"/>
          <a:ext cx="55623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FC1F2D-C5DC-45AE-B0E5-916E44198F7D}">
      <dsp:nvSpPr>
        <dsp:cNvPr id="0" name=""/>
        <dsp:cNvSpPr/>
      </dsp:nvSpPr>
      <dsp:spPr>
        <a:xfrm>
          <a:off x="0" y="2358961"/>
          <a:ext cx="727253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21D48-25B5-470A-B543-96CEFE01AF61}">
      <dsp:nvSpPr>
        <dsp:cNvPr id="0" name=""/>
        <dsp:cNvSpPr/>
      </dsp:nvSpPr>
      <dsp:spPr>
        <a:xfrm>
          <a:off x="0" y="2358961"/>
          <a:ext cx="1454507" cy="78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Newsletters</a:t>
          </a:r>
        </a:p>
      </dsp:txBody>
      <dsp:txXfrm>
        <a:off x="0" y="2358961"/>
        <a:ext cx="1454507" cy="786160"/>
      </dsp:txXfrm>
    </dsp:sp>
    <dsp:sp modelId="{BBBB6549-0955-452B-870D-A45DBDE1C065}">
      <dsp:nvSpPr>
        <dsp:cNvPr id="0" name=""/>
        <dsp:cNvSpPr/>
      </dsp:nvSpPr>
      <dsp:spPr>
        <a:xfrm>
          <a:off x="1563595" y="2394660"/>
          <a:ext cx="5708939" cy="71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latin typeface="Calibri" panose="020F0502020204030204" pitchFamily="34" charset="0"/>
              <a:ea typeface="Calibri" panose="020F0502020204030204" pitchFamily="34" charset="0"/>
              <a:cs typeface="Calibri" panose="020F0502020204030204" pitchFamily="34" charset="0"/>
            </a:rPr>
            <a:t>Monatliche </a:t>
          </a:r>
          <a:r>
            <a:rPr lang="de-DE" sz="1800" kern="1200" dirty="0" err="1">
              <a:latin typeface="Calibri" panose="020F0502020204030204" pitchFamily="34" charset="0"/>
              <a:ea typeface="Calibri" panose="020F0502020204030204" pitchFamily="34" charset="0"/>
              <a:cs typeface="Calibri" panose="020F0502020204030204" pitchFamily="34" charset="0"/>
            </a:rPr>
            <a:t>oder vierteljährliche E-Mails, die die Anleger über laufende Aktivitäten informieren</a:t>
          </a:r>
          <a:endParaRPr lang="de-DE" sz="1800" kern="1200" dirty="0">
            <a:latin typeface="Calibri" panose="020F0502020204030204" pitchFamily="34" charset="0"/>
            <a:ea typeface="Calibri" panose="020F0502020204030204" pitchFamily="34" charset="0"/>
            <a:cs typeface="Calibri" panose="020F0502020204030204" pitchFamily="34" charset="0"/>
          </a:endParaRPr>
        </a:p>
      </dsp:txBody>
      <dsp:txXfrm>
        <a:off x="1563595" y="2394660"/>
        <a:ext cx="5708939" cy="713993"/>
      </dsp:txXfrm>
    </dsp:sp>
    <dsp:sp modelId="{EE27700D-F141-4EBA-ABC4-CC1C76133CD7}">
      <dsp:nvSpPr>
        <dsp:cNvPr id="0" name=""/>
        <dsp:cNvSpPr/>
      </dsp:nvSpPr>
      <dsp:spPr>
        <a:xfrm>
          <a:off x="1454506" y="3108654"/>
          <a:ext cx="581802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753174-8A25-4DBA-8B17-64BA9F70B3AB}">
      <dsp:nvSpPr>
        <dsp:cNvPr id="0" name=""/>
        <dsp:cNvSpPr/>
      </dsp:nvSpPr>
      <dsp:spPr>
        <a:xfrm>
          <a:off x="0" y="3145121"/>
          <a:ext cx="727253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5D476-21C3-4762-B2D8-7C8604DDFB2E}">
      <dsp:nvSpPr>
        <dsp:cNvPr id="0" name=""/>
        <dsp:cNvSpPr/>
      </dsp:nvSpPr>
      <dsp:spPr>
        <a:xfrm>
          <a:off x="0" y="3145121"/>
          <a:ext cx="1454507" cy="78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Gewinnanrufe</a:t>
          </a:r>
        </a:p>
      </dsp:txBody>
      <dsp:txXfrm>
        <a:off x="0" y="3145121"/>
        <a:ext cx="1454507" cy="786160"/>
      </dsp:txXfrm>
    </dsp:sp>
    <dsp:sp modelId="{C7D7827E-5FB7-4BD3-946D-BFB2D635E686}">
      <dsp:nvSpPr>
        <dsp:cNvPr id="0" name=""/>
        <dsp:cNvSpPr/>
      </dsp:nvSpPr>
      <dsp:spPr>
        <a:xfrm>
          <a:off x="1563595" y="3180821"/>
          <a:ext cx="5708939" cy="71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latin typeface="Calibri" panose="020F0502020204030204" pitchFamily="34" charset="0"/>
              <a:ea typeface="Calibri" panose="020F0502020204030204" pitchFamily="34" charset="0"/>
              <a:cs typeface="Calibri" panose="020F0502020204030204" pitchFamily="34" charset="0"/>
            </a:rPr>
            <a:t>Öffentlich zugängliche Telefonkonferenzen, in denen die Unternehmensleitung die finanzielle Leistung erörtert und Fragen der Anleger beantwortet</a:t>
          </a:r>
        </a:p>
      </dsp:txBody>
      <dsp:txXfrm>
        <a:off x="1563595" y="3180821"/>
        <a:ext cx="5708939" cy="713993"/>
      </dsp:txXfrm>
    </dsp:sp>
    <dsp:sp modelId="{05542658-4D70-4C35-9F58-C0128864CF37}">
      <dsp:nvSpPr>
        <dsp:cNvPr id="0" name=""/>
        <dsp:cNvSpPr/>
      </dsp:nvSpPr>
      <dsp:spPr>
        <a:xfrm>
          <a:off x="1454506" y="3894814"/>
          <a:ext cx="581802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0" y="51859"/>
          <a:ext cx="3018234" cy="7200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a:t>Finanzdaten </a:t>
          </a:r>
          <a:r>
            <a:rPr lang="de-DE" sz="2000" b="1" kern="1200" dirty="0" err="1"/>
            <a:t>vorbereiten</a:t>
          </a:r>
        </a:p>
      </dsp:txBody>
      <dsp:txXfrm>
        <a:off x="0" y="51859"/>
        <a:ext cx="3018234" cy="720000"/>
      </dsp:txXfrm>
    </dsp:sp>
    <dsp:sp modelId="{DA0F05C3-5D98-4D28-AA8D-930FA1D88EC2}">
      <dsp:nvSpPr>
        <dsp:cNvPr id="0" name=""/>
        <dsp:cNvSpPr/>
      </dsp:nvSpPr>
      <dsp:spPr>
        <a:xfrm>
          <a:off x="3095" y="736572"/>
          <a:ext cx="3018234" cy="10980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22300">
            <a:lnSpc>
              <a:spcPct val="90000"/>
            </a:lnSpc>
            <a:spcBef>
              <a:spcPct val="0"/>
            </a:spcBef>
            <a:spcAft>
              <a:spcPct val="15000"/>
            </a:spcAft>
            <a:buNone/>
          </a:pPr>
          <a:r>
            <a:rPr lang="de-DE" sz="14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Bringen Sie aktuelle </a:t>
          </a:r>
          <a:r>
            <a:rPr lang="de-DE" sz="14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Jahresabschlüsse mit</a:t>
          </a:r>
          <a:r>
            <a:rPr lang="de-DE" sz="14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a:t>
          </a:r>
          <a:r>
            <a:rPr lang="de-DE" sz="14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 einschließlich Gewinn- und Verlustrechnung</a:t>
          </a:r>
          <a:r>
            <a:rPr lang="de-DE" sz="14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4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Bilanz </a:t>
          </a:r>
          <a:r>
            <a:rPr lang="de-DE" sz="14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und </a:t>
          </a:r>
          <a:r>
            <a:rPr lang="de-DE" sz="14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Cashflow</a:t>
          </a:r>
          <a:r>
            <a:rPr lang="de-DE" sz="14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a:t>
          </a:r>
        </a:p>
      </dsp:txBody>
      <dsp:txXfrm>
        <a:off x="3095" y="736572"/>
        <a:ext cx="3018234" cy="1098000"/>
      </dsp:txXfrm>
    </dsp:sp>
    <dsp:sp modelId="{A4209023-4C65-436A-BD0C-A862B4AF7D9D}">
      <dsp:nvSpPr>
        <dsp:cNvPr id="0" name=""/>
        <dsp:cNvSpPr/>
      </dsp:nvSpPr>
      <dsp:spPr>
        <a:xfrm>
          <a:off x="3443883" y="16572"/>
          <a:ext cx="3018234" cy="720000"/>
        </a:xfrm>
        <a:prstGeom prst="rect">
          <a:avLst/>
        </a:prstGeom>
        <a:solidFill>
          <a:schemeClr val="accent4">
            <a:hueOff val="-1462417"/>
            <a:satOff val="30191"/>
            <a:lumOff val="-3235"/>
            <a:alphaOff val="0"/>
          </a:schemeClr>
        </a:solidFill>
        <a:ln w="25400" cap="flat" cmpd="sng" algn="ctr">
          <a:solidFill>
            <a:schemeClr val="accent4">
              <a:hueOff val="-1462417"/>
              <a:satOff val="30191"/>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a:t>Business Updates</a:t>
          </a:r>
        </a:p>
      </dsp:txBody>
      <dsp:txXfrm>
        <a:off x="3443883" y="16572"/>
        <a:ext cx="3018234" cy="720000"/>
      </dsp:txXfrm>
    </dsp:sp>
    <dsp:sp modelId="{663AA321-843D-4D42-8091-F46FA19DC9B8}">
      <dsp:nvSpPr>
        <dsp:cNvPr id="0" name=""/>
        <dsp:cNvSpPr/>
      </dsp:nvSpPr>
      <dsp:spPr>
        <a:xfrm>
          <a:off x="3443883" y="736572"/>
          <a:ext cx="3018234" cy="1098000"/>
        </a:xfrm>
        <a:prstGeom prst="rect">
          <a:avLst/>
        </a:prstGeom>
        <a:solidFill>
          <a:schemeClr val="accent4">
            <a:tint val="40000"/>
            <a:alpha val="90000"/>
            <a:hueOff val="-1715409"/>
            <a:satOff val="28960"/>
            <a:lumOff val="210"/>
            <a:alphaOff val="0"/>
          </a:schemeClr>
        </a:solidFill>
        <a:ln w="25400" cap="flat" cmpd="sng" algn="ctr">
          <a:solidFill>
            <a:schemeClr val="accent4">
              <a:tint val="40000"/>
              <a:alpha val="90000"/>
              <a:hueOff val="-1715409"/>
              <a:satOff val="28960"/>
              <a:lumOff val="2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22300">
            <a:lnSpc>
              <a:spcPct val="90000"/>
            </a:lnSpc>
            <a:spcBef>
              <a:spcPct val="0"/>
            </a:spcBef>
            <a:spcAft>
              <a:spcPct val="15000"/>
            </a:spcAft>
            <a:buNone/>
          </a:pPr>
          <a:r>
            <a:rPr lang="de-DE" sz="14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Heben Sie die </a:t>
          </a:r>
          <a:r>
            <a:rPr lang="de-DE" sz="14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wichtigsten Erfolge</a:t>
          </a:r>
          <a:r>
            <a:rPr lang="de-DE" sz="14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4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laufenden Projekte </a:t>
          </a:r>
          <a:r>
            <a:rPr lang="de-DE" sz="14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und </a:t>
          </a:r>
          <a:r>
            <a:rPr lang="de-DE" sz="14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Herausforderungen </a:t>
          </a:r>
          <a:r>
            <a:rPr lang="de-DE" sz="14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hervor.</a:t>
          </a:r>
        </a:p>
      </dsp:txBody>
      <dsp:txXfrm>
        <a:off x="3443883" y="736572"/>
        <a:ext cx="3018234" cy="1098000"/>
      </dsp:txXfrm>
    </dsp:sp>
    <dsp:sp modelId="{8AEE7BCB-4023-4D8E-ADA3-8D588D19D5C3}">
      <dsp:nvSpPr>
        <dsp:cNvPr id="0" name=""/>
        <dsp:cNvSpPr/>
      </dsp:nvSpPr>
      <dsp:spPr>
        <a:xfrm>
          <a:off x="6884670" y="16572"/>
          <a:ext cx="3018234" cy="720000"/>
        </a:xfrm>
        <a:prstGeom prst="rect">
          <a:avLst/>
        </a:prstGeom>
        <a:solidFill>
          <a:schemeClr val="accent4">
            <a:hueOff val="-2924835"/>
            <a:satOff val="60382"/>
            <a:lumOff val="-6470"/>
            <a:alphaOff val="0"/>
          </a:schemeClr>
        </a:solidFill>
        <a:ln w="25400" cap="flat" cmpd="sng" algn="ctr">
          <a:solidFill>
            <a:schemeClr val="accent4">
              <a:hueOff val="-2924835"/>
              <a:satOff val="60382"/>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a:t>Pläne für Wachstum</a:t>
          </a:r>
        </a:p>
      </dsp:txBody>
      <dsp:txXfrm>
        <a:off x="6884670" y="16572"/>
        <a:ext cx="3018234" cy="720000"/>
      </dsp:txXfrm>
    </dsp:sp>
    <dsp:sp modelId="{D39B2975-38CD-4CEA-959C-B2CE94662102}">
      <dsp:nvSpPr>
        <dsp:cNvPr id="0" name=""/>
        <dsp:cNvSpPr/>
      </dsp:nvSpPr>
      <dsp:spPr>
        <a:xfrm>
          <a:off x="6884670" y="736572"/>
          <a:ext cx="3018234" cy="1098000"/>
        </a:xfrm>
        <a:prstGeom prst="rect">
          <a:avLst/>
        </a:prstGeom>
        <a:solidFill>
          <a:schemeClr val="accent4">
            <a:tint val="40000"/>
            <a:alpha val="90000"/>
            <a:hueOff val="-3430818"/>
            <a:satOff val="57920"/>
            <a:lumOff val="421"/>
            <a:alphaOff val="0"/>
          </a:schemeClr>
        </a:solidFill>
        <a:ln w="25400" cap="flat" cmpd="sng" algn="ctr">
          <a:solidFill>
            <a:schemeClr val="accent4">
              <a:tint val="40000"/>
              <a:alpha val="90000"/>
              <a:hueOff val="-3430818"/>
              <a:satOff val="57920"/>
              <a:lumOff val="4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22300">
            <a:lnSpc>
              <a:spcPct val="90000"/>
            </a:lnSpc>
            <a:spcBef>
              <a:spcPct val="0"/>
            </a:spcBef>
            <a:spcAft>
              <a:spcPct val="15000"/>
            </a:spcAft>
            <a:buNone/>
          </a:pPr>
          <a:r>
            <a:rPr lang="de-DE" sz="14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Teilen Sie uns Ihre Vision für zukünftiges Wachstum mit, einschließlich Strategien für Expansion, neue Märkte...</a:t>
          </a:r>
        </a:p>
      </dsp:txBody>
      <dsp:txXfrm>
        <a:off x="6884670" y="736572"/>
        <a:ext cx="3018234" cy="1098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8958"/>
          <a:ext cx="3018234" cy="735227"/>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Calibri" panose="020F0502020204030204" pitchFamily="34" charset="0"/>
              <a:ea typeface="Calibri" panose="020F0502020204030204" pitchFamily="34" charset="0"/>
              <a:cs typeface="Calibri" panose="020F0502020204030204" pitchFamily="34" charset="0"/>
            </a:rPr>
            <a:t>Beginnen Sie mit den wichtigsten Highlights</a:t>
          </a:r>
        </a:p>
      </dsp:txBody>
      <dsp:txXfrm>
        <a:off x="3095" y="8958"/>
        <a:ext cx="3018234" cy="735227"/>
      </dsp:txXfrm>
    </dsp:sp>
    <dsp:sp modelId="{DA0F05C3-5D98-4D28-AA8D-930FA1D88EC2}">
      <dsp:nvSpPr>
        <dsp:cNvPr id="0" name=""/>
        <dsp:cNvSpPr/>
      </dsp:nvSpPr>
      <dsp:spPr>
        <a:xfrm>
          <a:off x="3095" y="744186"/>
          <a:ext cx="3018234" cy="10980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de-DE" sz="1600" b="1" kern="1200" dirty="0">
              <a:latin typeface="Calibri" panose="020F0502020204030204" pitchFamily="34" charset="0"/>
              <a:ea typeface="Calibri" panose="020F0502020204030204" pitchFamily="34" charset="0"/>
              <a:cs typeface="Calibri" panose="020F0502020204030204" pitchFamily="34" charset="0"/>
            </a:rPr>
            <a:t>Konzentrieren Sie sich auf </a:t>
          </a:r>
          <a:r>
            <a:rPr lang="de-DE" sz="1600" b="1" kern="1200" dirty="0" err="1">
              <a:latin typeface="Calibri" panose="020F0502020204030204" pitchFamily="34" charset="0"/>
              <a:ea typeface="Calibri" panose="020F0502020204030204" pitchFamily="34" charset="0"/>
              <a:cs typeface="Calibri" panose="020F0502020204030204" pitchFamily="34" charset="0"/>
            </a:rPr>
            <a:t>wichtige Metriken </a:t>
          </a:r>
          <a:r>
            <a:rPr lang="de-DE" sz="1600" b="1" kern="1200" dirty="0">
              <a:latin typeface="Calibri" panose="020F0502020204030204" pitchFamily="34" charset="0"/>
              <a:ea typeface="Calibri" panose="020F0502020204030204" pitchFamily="34" charset="0"/>
              <a:cs typeface="Calibri" panose="020F0502020204030204" pitchFamily="34" charset="0"/>
            </a:rPr>
            <a:t>und </a:t>
          </a:r>
          <a:r>
            <a:rPr lang="de-DE" sz="1600" b="1" kern="1200" dirty="0" err="1">
              <a:latin typeface="Calibri" panose="020F0502020204030204" pitchFamily="34" charset="0"/>
              <a:ea typeface="Calibri" panose="020F0502020204030204" pitchFamily="34" charset="0"/>
              <a:cs typeface="Calibri" panose="020F0502020204030204" pitchFamily="34" charset="0"/>
            </a:rPr>
            <a:t>Meilensteine</a:t>
          </a:r>
          <a:r>
            <a:rPr lang="de-DE" sz="1600" b="1" kern="1200" dirty="0">
              <a:latin typeface="Calibri" panose="020F0502020204030204" pitchFamily="34" charset="0"/>
              <a:ea typeface="Calibri" panose="020F0502020204030204" pitchFamily="34" charset="0"/>
              <a:cs typeface="Calibri" panose="020F0502020204030204" pitchFamily="34" charset="0"/>
            </a:rPr>
            <a:t>.</a:t>
          </a:r>
        </a:p>
      </dsp:txBody>
      <dsp:txXfrm>
        <a:off x="3095" y="744186"/>
        <a:ext cx="3018234" cy="1098000"/>
      </dsp:txXfrm>
    </dsp:sp>
    <dsp:sp modelId="{A4209023-4C65-436A-BD0C-A862B4AF7D9D}">
      <dsp:nvSpPr>
        <dsp:cNvPr id="0" name=""/>
        <dsp:cNvSpPr/>
      </dsp:nvSpPr>
      <dsp:spPr>
        <a:xfrm>
          <a:off x="3443883" y="8958"/>
          <a:ext cx="3018234" cy="735227"/>
        </a:xfrm>
        <a:prstGeom prst="rect">
          <a:avLst/>
        </a:prstGeom>
        <a:solidFill>
          <a:schemeClr val="accent4">
            <a:hueOff val="-1462417"/>
            <a:satOff val="30191"/>
            <a:lumOff val="-3235"/>
            <a:alphaOff val="0"/>
          </a:schemeClr>
        </a:solidFill>
        <a:ln w="25400" cap="flat" cmpd="sng" algn="ctr">
          <a:solidFill>
            <a:schemeClr val="accent4">
              <a:hueOff val="-1462417"/>
              <a:satOff val="30191"/>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Calibri" panose="020F0502020204030204" pitchFamily="34" charset="0"/>
              <a:ea typeface="Calibri" panose="020F0502020204030204" pitchFamily="34" charset="0"/>
              <a:cs typeface="Calibri" panose="020F0502020204030204" pitchFamily="34" charset="0"/>
            </a:rPr>
            <a:t>Herausforderungen offensiv </a:t>
          </a:r>
          <a:r>
            <a:rPr lang="de-DE" sz="2000" b="1" kern="1200" dirty="0" err="1">
              <a:latin typeface="Calibri" panose="020F0502020204030204" pitchFamily="34" charset="0"/>
              <a:ea typeface="Calibri" panose="020F0502020204030204" pitchFamily="34" charset="0"/>
              <a:cs typeface="Calibri" panose="020F0502020204030204" pitchFamily="34" charset="0"/>
            </a:rPr>
            <a:t>angehen</a:t>
          </a:r>
        </a:p>
      </dsp:txBody>
      <dsp:txXfrm>
        <a:off x="3443883" y="8958"/>
        <a:ext cx="3018234" cy="735227"/>
      </dsp:txXfrm>
    </dsp:sp>
    <dsp:sp modelId="{663AA321-843D-4D42-8091-F46FA19DC9B8}">
      <dsp:nvSpPr>
        <dsp:cNvPr id="0" name=""/>
        <dsp:cNvSpPr/>
      </dsp:nvSpPr>
      <dsp:spPr>
        <a:xfrm>
          <a:off x="3443883" y="744186"/>
          <a:ext cx="3018234" cy="1098000"/>
        </a:xfrm>
        <a:prstGeom prst="rect">
          <a:avLst/>
        </a:prstGeom>
        <a:solidFill>
          <a:schemeClr val="accent4">
            <a:tint val="40000"/>
            <a:alpha val="90000"/>
            <a:hueOff val="-1715409"/>
            <a:satOff val="28960"/>
            <a:lumOff val="210"/>
            <a:alphaOff val="0"/>
          </a:schemeClr>
        </a:solidFill>
        <a:ln w="25400" cap="flat" cmpd="sng" algn="ctr">
          <a:solidFill>
            <a:schemeClr val="accent4">
              <a:tint val="40000"/>
              <a:alpha val="90000"/>
              <a:hueOff val="-1715409"/>
              <a:satOff val="28960"/>
              <a:lumOff val="2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b="1" kern="1200" dirty="0">
              <a:latin typeface="Calibri" panose="020F0502020204030204" pitchFamily="34" charset="0"/>
              <a:ea typeface="Calibri" panose="020F0502020204030204" pitchFamily="34" charset="0"/>
              <a:cs typeface="Calibri" panose="020F0502020204030204" pitchFamily="34" charset="0"/>
            </a:rPr>
            <a:t>Investoren </a:t>
          </a:r>
          <a:r>
            <a:rPr lang="de-DE" sz="1800" b="1" kern="1200" dirty="0" err="1">
              <a:latin typeface="Calibri" panose="020F0502020204030204" pitchFamily="34" charset="0"/>
              <a:ea typeface="Calibri" panose="020F0502020204030204" pitchFamily="34" charset="0"/>
              <a:cs typeface="Calibri" panose="020F0502020204030204" pitchFamily="34" charset="0"/>
            </a:rPr>
            <a:t>schätzen es, wenn sie bei geschäftlichen Schwierigkeiten ehrlich sind</a:t>
          </a:r>
          <a:r>
            <a:rPr lang="de-DE" sz="1800" b="1" kern="1200" dirty="0">
              <a:latin typeface="Calibri" panose="020F0502020204030204" pitchFamily="34" charset="0"/>
              <a:ea typeface="Calibri" panose="020F0502020204030204" pitchFamily="34" charset="0"/>
              <a:cs typeface="Calibri" panose="020F0502020204030204" pitchFamily="34" charset="0"/>
            </a:rPr>
            <a:t>. </a:t>
          </a:r>
        </a:p>
      </dsp:txBody>
      <dsp:txXfrm>
        <a:off x="3443883" y="744186"/>
        <a:ext cx="3018234" cy="1098000"/>
      </dsp:txXfrm>
    </dsp:sp>
    <dsp:sp modelId="{8AEE7BCB-4023-4D8E-ADA3-8D588D19D5C3}">
      <dsp:nvSpPr>
        <dsp:cNvPr id="0" name=""/>
        <dsp:cNvSpPr/>
      </dsp:nvSpPr>
      <dsp:spPr>
        <a:xfrm>
          <a:off x="6884670" y="8958"/>
          <a:ext cx="3018234" cy="735227"/>
        </a:xfrm>
        <a:prstGeom prst="rect">
          <a:avLst/>
        </a:prstGeom>
        <a:solidFill>
          <a:schemeClr val="accent4">
            <a:hueOff val="-2924835"/>
            <a:satOff val="60382"/>
            <a:lumOff val="-6470"/>
            <a:alphaOff val="0"/>
          </a:schemeClr>
        </a:solidFill>
        <a:ln w="25400" cap="flat" cmpd="sng" algn="ctr">
          <a:solidFill>
            <a:schemeClr val="accent4">
              <a:hueOff val="-2924835"/>
              <a:satOff val="60382"/>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Calibri" panose="020F0502020204030204" pitchFamily="34" charset="0"/>
              <a:ea typeface="Calibri" panose="020F0502020204030204" pitchFamily="34" charset="0"/>
              <a:cs typeface="Calibri" panose="020F0502020204030204" pitchFamily="34" charset="0"/>
            </a:rPr>
            <a:t>Vision </a:t>
          </a:r>
          <a:r>
            <a:rPr lang="de-DE" sz="2000" b="1" kern="1200" dirty="0" err="1">
              <a:latin typeface="Calibri" panose="020F0502020204030204" pitchFamily="34" charset="0"/>
              <a:ea typeface="Calibri" panose="020F0502020204030204" pitchFamily="34" charset="0"/>
              <a:cs typeface="Calibri" panose="020F0502020204030204" pitchFamily="34" charset="0"/>
            </a:rPr>
            <a:t>für die </a:t>
          </a:r>
          <a:r>
            <a:rPr lang="de-DE" sz="2000" b="1" kern="1200" dirty="0">
              <a:latin typeface="Calibri" panose="020F0502020204030204" pitchFamily="34" charset="0"/>
              <a:ea typeface="Calibri" panose="020F0502020204030204" pitchFamily="34" charset="0"/>
              <a:cs typeface="Calibri" panose="020F0502020204030204" pitchFamily="34" charset="0"/>
            </a:rPr>
            <a:t>Zukunft</a:t>
          </a:r>
        </a:p>
      </dsp:txBody>
      <dsp:txXfrm>
        <a:off x="6884670" y="8958"/>
        <a:ext cx="3018234" cy="735227"/>
      </dsp:txXfrm>
    </dsp:sp>
    <dsp:sp modelId="{D39B2975-38CD-4CEA-959C-B2CE94662102}">
      <dsp:nvSpPr>
        <dsp:cNvPr id="0" name=""/>
        <dsp:cNvSpPr/>
      </dsp:nvSpPr>
      <dsp:spPr>
        <a:xfrm>
          <a:off x="6884670" y="744186"/>
          <a:ext cx="3018234" cy="1098000"/>
        </a:xfrm>
        <a:prstGeom prst="rect">
          <a:avLst/>
        </a:prstGeom>
        <a:solidFill>
          <a:schemeClr val="accent4">
            <a:tint val="40000"/>
            <a:alpha val="90000"/>
            <a:hueOff val="-3430818"/>
            <a:satOff val="57920"/>
            <a:lumOff val="421"/>
            <a:alphaOff val="0"/>
          </a:schemeClr>
        </a:solidFill>
        <a:ln w="25400" cap="flat" cmpd="sng" algn="ctr">
          <a:solidFill>
            <a:schemeClr val="accent4">
              <a:tint val="40000"/>
              <a:alpha val="90000"/>
              <a:hueOff val="-3430818"/>
              <a:satOff val="57920"/>
              <a:lumOff val="4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b="1" kern="1200" dirty="0" err="1">
              <a:latin typeface="Calibri" panose="020F0502020204030204" pitchFamily="34" charset="0"/>
              <a:ea typeface="Calibri" panose="020F0502020204030204" pitchFamily="34" charset="0"/>
              <a:cs typeface="Calibri" panose="020F0502020204030204" pitchFamily="34" charset="0"/>
            </a:rPr>
            <a:t>Vertrauen </a:t>
          </a:r>
          <a:r>
            <a:rPr lang="de-DE" sz="1800" b="1" kern="1200" dirty="0">
              <a:latin typeface="Calibri" panose="020F0502020204030204" pitchFamily="34" charset="0"/>
              <a:ea typeface="Calibri" panose="020F0502020204030204" pitchFamily="34" charset="0"/>
              <a:cs typeface="Calibri" panose="020F0502020204030204" pitchFamily="34" charset="0"/>
            </a:rPr>
            <a:t>in den langfristigen </a:t>
          </a:r>
          <a:r>
            <a:rPr lang="de-DE" sz="1800" b="1" kern="1200" dirty="0" err="1">
              <a:latin typeface="Calibri" panose="020F0502020204030204" pitchFamily="34" charset="0"/>
              <a:ea typeface="Calibri" panose="020F0502020204030204" pitchFamily="34" charset="0"/>
              <a:cs typeface="Calibri" panose="020F0502020204030204" pitchFamily="34" charset="0"/>
            </a:rPr>
            <a:t>Erfolg des Unternehmens </a:t>
          </a:r>
          <a:r>
            <a:rPr lang="de-DE" sz="1800" b="1" kern="1200" dirty="0">
              <a:latin typeface="Calibri" panose="020F0502020204030204" pitchFamily="34" charset="0"/>
              <a:ea typeface="Calibri" panose="020F0502020204030204" pitchFamily="34" charset="0"/>
              <a:cs typeface="Calibri" panose="020F0502020204030204" pitchFamily="34" charset="0"/>
            </a:rPr>
            <a:t>zeigen</a:t>
          </a:r>
        </a:p>
      </dsp:txBody>
      <dsp:txXfrm>
        <a:off x="6884670" y="744186"/>
        <a:ext cx="3018234" cy="1098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D786A108-0428-EC95-9670-933B3F357BEF}"/>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C74E1626-F325-8313-6DA5-D0E5BA7D696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ABA8BBFC-DABD-1ECB-3CBE-0F00FFBBDBB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98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7EDBC9DB-3345-987D-A102-C4ED0ABF2C1F}"/>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92667BAB-D85F-4E56-A6B9-BFC8B141FD4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3E53BC0B-FA37-3FFF-0B41-9856D8D1B9F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068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8CAEBEB9-378D-1DAC-F4F9-4F3ACA01D3B3}"/>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C743F1CE-44E9-8809-E6D0-BF8C2AE68AE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8A467530-FF1E-292B-0161-AE2E70F362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8797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C8C4F8F7-1949-E38F-8C0A-D2677DBD05D3}"/>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8C3D5FE5-08C0-B7CD-AE67-B4AEEC089F4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4BBD3E6B-80CE-201E-527C-866200A23E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1969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CEA54653-325A-76C2-D381-8951947275BD}"/>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343F47B9-1225-C0F7-1EF6-4B09EB64A94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94DC761C-4879-A04B-5506-E3F2B8F6A1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6009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77A6F903-EB38-BEF0-6726-8D77EE773D36}"/>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51C7F556-0E27-11AA-60A0-C71E7D0CCCE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3015C66A-590F-0569-907D-2FEF8F40C5B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3983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4438DA74-D977-2FCE-F3CA-9FAE49FD3528}"/>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C5008247-FEDC-669F-7A86-47106C753E8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756D9E04-8DCE-F352-B56A-D72CC9BDEB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8014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E7F289E6-F391-CBB4-7334-2AD7669B1529}"/>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15A4FAF4-4F11-6DBB-4FA2-10B2D4245E6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9DD89679-BA93-A1B8-32FD-313188CD441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669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C0586AE1-4323-43F2-D7C3-68D7D996F2D8}"/>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44085523-A674-E5B4-56AC-36E2598D061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3678AC8B-DB74-3295-8D93-8E2BC21E50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138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a:extLst>
            <a:ext uri="{FF2B5EF4-FFF2-40B4-BE49-F238E27FC236}">
              <a16:creationId xmlns:a16="http://schemas.microsoft.com/office/drawing/2014/main" id="{2D581251-DF56-F3E5-77B6-3FA7CE3DAA62}"/>
            </a:ext>
          </a:extLst>
        </p:cNvPr>
        <p:cNvGrpSpPr/>
        <p:nvPr/>
      </p:nvGrpSpPr>
      <p:grpSpPr>
        <a:xfrm>
          <a:off x="0" y="0"/>
          <a:ext cx="0" cy="0"/>
          <a:chOff x="0" y="0"/>
          <a:chExt cx="0" cy="0"/>
        </a:xfrm>
      </p:grpSpPr>
      <p:sp>
        <p:nvSpPr>
          <p:cNvPr id="394" name="Google Shape;394;p24:notes">
            <a:extLst>
              <a:ext uri="{FF2B5EF4-FFF2-40B4-BE49-F238E27FC236}">
                <a16:creationId xmlns:a16="http://schemas.microsoft.com/office/drawing/2014/main" id="{F72EBFF3-381A-0ECE-D16E-6EC3A489E44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4:notes">
            <a:extLst>
              <a:ext uri="{FF2B5EF4-FFF2-40B4-BE49-F238E27FC236}">
                <a16:creationId xmlns:a16="http://schemas.microsoft.com/office/drawing/2014/main" id="{51F1085C-3140-473E-54FF-2CB2366AADA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1870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B8832D7B-A44E-9085-660D-D4767856CDB4}"/>
            </a:ext>
          </a:extLst>
        </p:cNvPr>
        <p:cNvGrpSpPr/>
        <p:nvPr/>
      </p:nvGrpSpPr>
      <p:grpSpPr>
        <a:xfrm>
          <a:off x="0" y="0"/>
          <a:ext cx="0" cy="0"/>
          <a:chOff x="0" y="0"/>
          <a:chExt cx="0" cy="0"/>
        </a:xfrm>
      </p:grpSpPr>
      <p:sp>
        <p:nvSpPr>
          <p:cNvPr id="241" name="Google Shape;241;p5:notes">
            <a:extLst>
              <a:ext uri="{FF2B5EF4-FFF2-40B4-BE49-F238E27FC236}">
                <a16:creationId xmlns:a16="http://schemas.microsoft.com/office/drawing/2014/main" id="{7F47B6AC-037E-74A2-495D-168F4DE9516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5:notes">
            <a:extLst>
              <a:ext uri="{FF2B5EF4-FFF2-40B4-BE49-F238E27FC236}">
                <a16:creationId xmlns:a16="http://schemas.microsoft.com/office/drawing/2014/main" id="{D32FBAE3-7A35-4DC0-69EF-2ADD31A886C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5:notes">
            <a:extLst>
              <a:ext uri="{FF2B5EF4-FFF2-40B4-BE49-F238E27FC236}">
                <a16:creationId xmlns:a16="http://schemas.microsoft.com/office/drawing/2014/main" id="{12775DC5-23E7-ABF2-C037-0E5FC897E1E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960546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5229E211-FB87-E777-AAB1-3116BC7BC284}"/>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3553960B-14D5-387C-357D-CAC0E16A685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07B52F3C-431F-7044-29A6-216F488373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687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1655295C-9605-7F2A-BD3A-6C100FE74061}"/>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D87CC446-A97D-A85D-9B58-E97C42F31AF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A923904C-57C7-A231-E8BC-3E4BDF8092A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5997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554F89D2-12F8-BCC9-4705-71121AAAD696}"/>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FC3E5F65-1056-13D2-B246-F9ADADB7FCA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994F0C2B-5075-242F-6B9D-95C19F3F497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8898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936FC329-70F2-6933-0947-B0FCCB2B6644}"/>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6C9C6CBD-F6B7-4DB9-8360-8A601BE4E75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1C473696-A1FE-BC7A-E935-09DC73DB22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2791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E48C2BEC-494C-5E04-9F0C-1BDC1978F2A5}"/>
            </a:ext>
          </a:extLst>
        </p:cNvPr>
        <p:cNvGrpSpPr/>
        <p:nvPr/>
      </p:nvGrpSpPr>
      <p:grpSpPr>
        <a:xfrm>
          <a:off x="0" y="0"/>
          <a:ext cx="0" cy="0"/>
          <a:chOff x="0" y="0"/>
          <a:chExt cx="0" cy="0"/>
        </a:xfrm>
      </p:grpSpPr>
      <p:sp>
        <p:nvSpPr>
          <p:cNvPr id="241" name="Google Shape;241;p5:notes">
            <a:extLst>
              <a:ext uri="{FF2B5EF4-FFF2-40B4-BE49-F238E27FC236}">
                <a16:creationId xmlns:a16="http://schemas.microsoft.com/office/drawing/2014/main" id="{FD2E3BDB-E0E4-E5F1-90D8-22AC3B1CA5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5:notes">
            <a:extLst>
              <a:ext uri="{FF2B5EF4-FFF2-40B4-BE49-F238E27FC236}">
                <a16:creationId xmlns:a16="http://schemas.microsoft.com/office/drawing/2014/main" id="{0FCD878A-A350-07C0-9EEF-6EF30974BF8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5:notes">
            <a:extLst>
              <a:ext uri="{FF2B5EF4-FFF2-40B4-BE49-F238E27FC236}">
                <a16:creationId xmlns:a16="http://schemas.microsoft.com/office/drawing/2014/main" id="{21DA735A-493A-0916-4384-449DADDDE1D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760614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59D1BBCD-7896-DEAB-FA39-FC1CB81CCBA5}"/>
            </a:ext>
          </a:extLst>
        </p:cNvPr>
        <p:cNvGrpSpPr/>
        <p:nvPr/>
      </p:nvGrpSpPr>
      <p:grpSpPr>
        <a:xfrm>
          <a:off x="0" y="0"/>
          <a:ext cx="0" cy="0"/>
          <a:chOff x="0" y="0"/>
          <a:chExt cx="0" cy="0"/>
        </a:xfrm>
      </p:grpSpPr>
      <p:sp>
        <p:nvSpPr>
          <p:cNvPr id="241" name="Google Shape;241;p5:notes">
            <a:extLst>
              <a:ext uri="{FF2B5EF4-FFF2-40B4-BE49-F238E27FC236}">
                <a16:creationId xmlns:a16="http://schemas.microsoft.com/office/drawing/2014/main" id="{ACA92158-9289-6950-0AB1-7A6938CBE60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5:notes">
            <a:extLst>
              <a:ext uri="{FF2B5EF4-FFF2-40B4-BE49-F238E27FC236}">
                <a16:creationId xmlns:a16="http://schemas.microsoft.com/office/drawing/2014/main" id="{C0854107-047F-13F4-6A43-769056FE2BC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5:notes">
            <a:extLst>
              <a:ext uri="{FF2B5EF4-FFF2-40B4-BE49-F238E27FC236}">
                <a16:creationId xmlns:a16="http://schemas.microsoft.com/office/drawing/2014/main" id="{6200A076-258F-1860-0AF7-81D5CFE9FEC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4010527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D04E8296-0DC3-3F4D-1BE2-617FA8F44564}"/>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F8ED344C-C43E-C1E8-3F88-C3FF77C6E7C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F85C68E2-137C-0128-9A2B-17EA573758E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03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6B222F4C-21F4-C04E-552A-C82100609C68}"/>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1385756B-E711-5972-E735-B8D7E97C96C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17CCE9AB-CACA-2AF2-0BE6-302C8097064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582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AD9D628B-1DCB-824F-A08A-F9FEE8254AAF}"/>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A1F9205F-36F1-C2B3-D1B1-B291EDAA8D9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B9F890E4-A2FF-6E8C-010B-99DB5BD5F7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1921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79926362-1444-B86B-EF6D-D1EB151F616F}"/>
            </a:ext>
          </a:extLst>
        </p:cNvPr>
        <p:cNvGrpSpPr/>
        <p:nvPr/>
      </p:nvGrpSpPr>
      <p:grpSpPr>
        <a:xfrm>
          <a:off x="0" y="0"/>
          <a:ext cx="0" cy="0"/>
          <a:chOff x="0" y="0"/>
          <a:chExt cx="0" cy="0"/>
        </a:xfrm>
      </p:grpSpPr>
      <p:sp>
        <p:nvSpPr>
          <p:cNvPr id="302" name="Google Shape;302;p12:notes">
            <a:extLst>
              <a:ext uri="{FF2B5EF4-FFF2-40B4-BE49-F238E27FC236}">
                <a16:creationId xmlns:a16="http://schemas.microsoft.com/office/drawing/2014/main" id="{0E6EDAAA-4570-3CDE-3ACD-C1DBB938CEC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2:notes">
            <a:extLst>
              <a:ext uri="{FF2B5EF4-FFF2-40B4-BE49-F238E27FC236}">
                <a16:creationId xmlns:a16="http://schemas.microsoft.com/office/drawing/2014/main" id="{948BC630-D13A-4237-EA44-A042EF5F13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52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766354EB-AF4E-04E5-D6F8-D134E2860E59}"/>
            </a:ext>
          </a:extLst>
        </p:cNvPr>
        <p:cNvGrpSpPr/>
        <p:nvPr/>
      </p:nvGrpSpPr>
      <p:grpSpPr>
        <a:xfrm>
          <a:off x="0" y="0"/>
          <a:ext cx="0" cy="0"/>
          <a:chOff x="0" y="0"/>
          <a:chExt cx="0" cy="0"/>
        </a:xfrm>
      </p:grpSpPr>
      <p:sp>
        <p:nvSpPr>
          <p:cNvPr id="302" name="Google Shape;302;p12:notes">
            <a:extLst>
              <a:ext uri="{FF2B5EF4-FFF2-40B4-BE49-F238E27FC236}">
                <a16:creationId xmlns:a16="http://schemas.microsoft.com/office/drawing/2014/main" id="{209B5125-ABAF-717C-473D-18A9A660803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2:notes">
            <a:extLst>
              <a:ext uri="{FF2B5EF4-FFF2-40B4-BE49-F238E27FC236}">
                <a16:creationId xmlns:a16="http://schemas.microsoft.com/office/drawing/2014/main" id="{4D014774-A15F-3531-7388-1FBA7AB72A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3419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a:extLst>
            <a:ext uri="{FF2B5EF4-FFF2-40B4-BE49-F238E27FC236}">
              <a16:creationId xmlns:a16="http://schemas.microsoft.com/office/drawing/2014/main" id="{6A6FD233-778C-F129-F6CC-D6AC5286C67B}"/>
            </a:ext>
          </a:extLst>
        </p:cNvPr>
        <p:cNvGrpSpPr/>
        <p:nvPr/>
      </p:nvGrpSpPr>
      <p:grpSpPr>
        <a:xfrm>
          <a:off x="0" y="0"/>
          <a:ext cx="0" cy="0"/>
          <a:chOff x="0" y="0"/>
          <a:chExt cx="0" cy="0"/>
        </a:xfrm>
      </p:grpSpPr>
      <p:sp>
        <p:nvSpPr>
          <p:cNvPr id="288" name="Google Shape;288;p10:notes">
            <a:extLst>
              <a:ext uri="{FF2B5EF4-FFF2-40B4-BE49-F238E27FC236}">
                <a16:creationId xmlns:a16="http://schemas.microsoft.com/office/drawing/2014/main" id="{D3A7AB5F-6280-09C3-01DE-26991A1F84F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0:notes">
            <a:extLst>
              <a:ext uri="{FF2B5EF4-FFF2-40B4-BE49-F238E27FC236}">
                <a16:creationId xmlns:a16="http://schemas.microsoft.com/office/drawing/2014/main" id="{4207AD9B-4D0E-7EC0-FB9B-979D2A75926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881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64B783A0-B3FA-028D-0680-BD5EB3167FD1}"/>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70447132-D909-3179-4CF7-A9E9F8F6E0D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FAE78865-94F9-5392-F876-BAB3272AC6F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490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59E4A57A-60C0-F0A5-F03F-214164F9ADDC}"/>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90522418-B78A-4A24-3A20-54AE39316C9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0DE11DBE-89FC-3E4C-EAD3-E6C0EF8DEFD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130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F4995B5B-15C3-ED52-6D4B-242B1BE1822D}"/>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A093BDB6-97F1-1C3F-2B91-037B53A97F1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6C12618C-B384-92B4-6ED1-0BB315001AF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90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27B6C1B6-AD66-B90D-5974-77722FCD098A}"/>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3F79FDAD-9506-EA16-32BB-49E922EF830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795F2DB9-B927-776B-3ABE-92F36E17B1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6464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9505B175-BC8C-812F-B2FF-EC67DC60FFEA}"/>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B8E9E2CF-BDFD-CC49-83F9-19E6814B328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C2298C81-FE2F-1E2B-2BC4-E50099BCB28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735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23"/>
        <p:cNvGrpSpPr/>
        <p:nvPr/>
      </p:nvGrpSpPr>
      <p:grpSpPr>
        <a:xfrm>
          <a:off x="0" y="0"/>
          <a:ext cx="0" cy="0"/>
          <a:chOff x="0" y="0"/>
          <a:chExt cx="0" cy="0"/>
        </a:xfrm>
      </p:grpSpPr>
      <p:grpSp>
        <p:nvGrpSpPr>
          <p:cNvPr id="24" name="Google Shape;24;p30"/>
          <p:cNvGrpSpPr/>
          <p:nvPr/>
        </p:nvGrpSpPr>
        <p:grpSpPr>
          <a:xfrm flipH="1">
            <a:off x="341785" y="2175165"/>
            <a:ext cx="11365744" cy="3343300"/>
            <a:chOff x="-761305" y="3118551"/>
            <a:chExt cx="12551656" cy="3293474"/>
          </a:xfrm>
        </p:grpSpPr>
        <p:sp>
          <p:nvSpPr>
            <p:cNvPr id="25" name="Google Shape;25;p30"/>
            <p:cNvSpPr/>
            <p:nvPr/>
          </p:nvSpPr>
          <p:spPr>
            <a:xfrm>
              <a:off x="-761305" y="3118551"/>
              <a:ext cx="10020399"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6" name="Google Shape;26;p30"/>
            <p:cNvSpPr/>
            <p:nvPr/>
          </p:nvSpPr>
          <p:spPr>
            <a:xfrm>
              <a:off x="1769951" y="3121917"/>
              <a:ext cx="10020400"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grpSp>
      <p:sp>
        <p:nvSpPr>
          <p:cNvPr id="27" name="Google Shape;27;p30"/>
          <p:cNvSpPr txBox="1">
            <a:spLocks noGrp="1"/>
          </p:cNvSpPr>
          <p:nvPr>
            <p:ph type="body" idx="1"/>
          </p:nvPr>
        </p:nvSpPr>
        <p:spPr>
          <a:xfrm>
            <a:off x="858292" y="3606319"/>
            <a:ext cx="5089964"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800"/>
              <a:buFont typeface="Arial"/>
              <a:buNone/>
              <a:defRPr sz="48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858293" y="2983593"/>
            <a:ext cx="5089964"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a:spLocks noGrp="1"/>
          </p:cNvSpPr>
          <p:nvPr>
            <p:ph type="pic" idx="3"/>
          </p:nvPr>
        </p:nvSpPr>
        <p:spPr>
          <a:xfrm>
            <a:off x="6049801" y="1"/>
            <a:ext cx="4661742" cy="5515415"/>
          </a:xfrm>
          <a:prstGeom prst="rect">
            <a:avLst/>
          </a:prstGeom>
          <a:solidFill>
            <a:srgbClr val="D8D8D8"/>
          </a:solidFill>
          <a:ln>
            <a:noFill/>
          </a:ln>
        </p:spPr>
      </p:sp>
      <p:pic>
        <p:nvPicPr>
          <p:cNvPr id="30" name="Google Shape;30;p30"/>
          <p:cNvPicPr preferRelativeResize="0"/>
          <p:nvPr/>
        </p:nvPicPr>
        <p:blipFill rotWithShape="1">
          <a:blip r:embed="rId2">
            <a:alphaModFix/>
          </a:blip>
          <a:srcRect/>
          <a:stretch/>
        </p:blipFill>
        <p:spPr>
          <a:xfrm>
            <a:off x="313699" y="-59590"/>
            <a:ext cx="5533014" cy="2766507"/>
          </a:xfrm>
          <a:prstGeom prst="rect">
            <a:avLst/>
          </a:prstGeom>
          <a:noFill/>
          <a:ln>
            <a:noFill/>
          </a:ln>
        </p:spPr>
      </p:pic>
      <p:sp>
        <p:nvSpPr>
          <p:cNvPr id="31" name="Google Shape;31;p30"/>
          <p:cNvSpPr/>
          <p:nvPr/>
        </p:nvSpPr>
        <p:spPr>
          <a:xfrm>
            <a:off x="-54506" y="4918965"/>
            <a:ext cx="4963395" cy="778675"/>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32" name="Google Shape;32;p30"/>
          <p:cNvSpPr txBox="1">
            <a:spLocks noGrp="1"/>
          </p:cNvSpPr>
          <p:nvPr>
            <p:ph type="body" idx="4"/>
          </p:nvPr>
        </p:nvSpPr>
        <p:spPr>
          <a:xfrm>
            <a:off x="503808" y="5085812"/>
            <a:ext cx="4414577" cy="6793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33" name="Google Shape;33;p30"/>
          <p:cNvGrpSpPr/>
          <p:nvPr/>
        </p:nvGrpSpPr>
        <p:grpSpPr>
          <a:xfrm>
            <a:off x="4766580" y="5791724"/>
            <a:ext cx="6991323" cy="774150"/>
            <a:chOff x="495027" y="5845887"/>
            <a:chExt cx="6991323" cy="774150"/>
          </a:xfrm>
        </p:grpSpPr>
        <p:grpSp>
          <p:nvGrpSpPr>
            <p:cNvPr id="34" name="Google Shape;34;p30"/>
            <p:cNvGrpSpPr/>
            <p:nvPr/>
          </p:nvGrpSpPr>
          <p:grpSpPr>
            <a:xfrm>
              <a:off x="495027" y="5845887"/>
              <a:ext cx="6991323" cy="774150"/>
              <a:chOff x="495027" y="5845887"/>
              <a:chExt cx="6991323" cy="774150"/>
            </a:xfrm>
          </p:grpSpPr>
          <p:sp>
            <p:nvSpPr>
              <p:cNvPr id="35" name="Google Shape;35;p30"/>
              <p:cNvSpPr/>
              <p:nvPr/>
            </p:nvSpPr>
            <p:spPr>
              <a:xfrm>
                <a:off x="3568402" y="6146061"/>
                <a:ext cx="3917948" cy="4739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1A1918"/>
                  </a:buClr>
                  <a:buSzPts val="620"/>
                  <a:buFont typeface="Calibri"/>
                  <a:buNone/>
                </a:pPr>
                <a:r>
                  <a:rPr lang="en-US" sz="620" b="0" i="0">
                    <a:solidFill>
                      <a:srgbClr val="1A1918"/>
                    </a:solidFill>
                    <a:latin typeface="Calibri"/>
                    <a:ea typeface="Calibri"/>
                    <a:cs typeface="Calibri"/>
                    <a:sym typeface="Calibri"/>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endParaRPr/>
              </a:p>
            </p:txBody>
          </p:sp>
          <p:sp>
            <p:nvSpPr>
              <p:cNvPr id="36" name="Google Shape;36;p30"/>
              <p:cNvSpPr/>
              <p:nvPr/>
            </p:nvSpPr>
            <p:spPr>
              <a:xfrm>
                <a:off x="495027" y="5845887"/>
                <a:ext cx="1255337" cy="366319"/>
              </a:xfrm>
              <a:prstGeom prst="rect">
                <a:avLst/>
              </a:prstGeom>
              <a:noFill/>
              <a:ln>
                <a:noFill/>
              </a:ln>
            </p:spPr>
            <p:txBody>
              <a:bodyPr spcFirstLastPara="1" wrap="square" lIns="91425" tIns="45700" rIns="91425" bIns="45700" anchor="t" anchorCtr="0">
                <a:spAutoFit/>
              </a:bodyPr>
              <a:lstStyle/>
              <a:p>
                <a:pPr marL="0" marR="0" lvl="0" indent="0" algn="l" rtl="0">
                  <a:lnSpc>
                    <a:spcPct val="82500"/>
                  </a:lnSpc>
                  <a:spcBef>
                    <a:spcPts val="0"/>
                  </a:spcBef>
                  <a:spcAft>
                    <a:spcPts val="0"/>
                  </a:spcAft>
                  <a:buClr>
                    <a:srgbClr val="1A1918"/>
                  </a:buClr>
                  <a:buSzPts val="800"/>
                  <a:buFont typeface="Calibri"/>
                  <a:buNone/>
                </a:pPr>
                <a:r>
                  <a:rPr lang="en-US" sz="800" b="1" i="0">
                    <a:solidFill>
                      <a:srgbClr val="1A1918"/>
                    </a:solidFill>
                    <a:latin typeface="Calibri"/>
                    <a:ea typeface="Calibri"/>
                    <a:cs typeface="Calibri"/>
                    <a:sym typeface="Calibri"/>
                  </a:rPr>
                  <a:t>This resource is licensed under CC BY 4.0</a:t>
                </a:r>
                <a:endParaRPr/>
              </a:p>
              <a:p>
                <a:pPr marL="0" marR="0" lvl="0" indent="0" algn="l" rtl="0">
                  <a:lnSpc>
                    <a:spcPct val="82500"/>
                  </a:lnSpc>
                  <a:spcBef>
                    <a:spcPts val="0"/>
                  </a:spcBef>
                  <a:spcAft>
                    <a:spcPts val="0"/>
                  </a:spcAft>
                  <a:buClr>
                    <a:schemeClr val="dk1"/>
                  </a:buClr>
                  <a:buSzPts val="800"/>
                  <a:buFont typeface="Calibri"/>
                  <a:buNone/>
                </a:pPr>
                <a:endParaRPr sz="800" b="1" i="0">
                  <a:solidFill>
                    <a:srgbClr val="1A1918"/>
                  </a:solidFill>
                  <a:latin typeface="Calibri"/>
                  <a:ea typeface="Calibri"/>
                  <a:cs typeface="Calibri"/>
                  <a:sym typeface="Calibri"/>
                </a:endParaRPr>
              </a:p>
            </p:txBody>
          </p:sp>
          <p:pic>
            <p:nvPicPr>
              <p:cNvPr id="37" name="Google Shape;37;p30"/>
              <p:cNvPicPr preferRelativeResize="0"/>
              <p:nvPr/>
            </p:nvPicPr>
            <p:blipFill rotWithShape="1">
              <a:blip r:embed="rId3">
                <a:alphaModFix/>
              </a:blip>
              <a:srcRect/>
              <a:stretch/>
            </p:blipFill>
            <p:spPr>
              <a:xfrm>
                <a:off x="568863" y="6130899"/>
                <a:ext cx="1244049" cy="433251"/>
              </a:xfrm>
              <a:prstGeom prst="rect">
                <a:avLst/>
              </a:prstGeom>
              <a:noFill/>
              <a:ln>
                <a:noFill/>
              </a:ln>
            </p:spPr>
          </p:pic>
        </p:grpSp>
        <p:pic>
          <p:nvPicPr>
            <p:cNvPr id="38" name="Google Shape;38;p30" descr="Co-funded by the European Union logo in png for web usage"/>
            <p:cNvPicPr preferRelativeResize="0"/>
            <p:nvPr/>
          </p:nvPicPr>
          <p:blipFill rotWithShape="1">
            <a:blip r:embed="rId4">
              <a:alphaModFix/>
            </a:blip>
            <a:srcRect/>
            <a:stretch/>
          </p:blipFill>
          <p:spPr>
            <a:xfrm>
              <a:off x="1955759" y="6212206"/>
              <a:ext cx="1681655" cy="351944"/>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3">
  <p:cSld name="Text Slide 3">
    <p:spTree>
      <p:nvGrpSpPr>
        <p:cNvPr id="1" name="Shape 198"/>
        <p:cNvGrpSpPr/>
        <p:nvPr/>
      </p:nvGrpSpPr>
      <p:grpSpPr>
        <a:xfrm>
          <a:off x="0" y="0"/>
          <a:ext cx="0" cy="0"/>
          <a:chOff x="0" y="0"/>
          <a:chExt cx="0" cy="0"/>
        </a:xfrm>
      </p:grpSpPr>
      <p:sp>
        <p:nvSpPr>
          <p:cNvPr id="199" name="Google Shape;199;p46"/>
          <p:cNvSpPr/>
          <p:nvPr/>
        </p:nvSpPr>
        <p:spPr>
          <a:xfrm>
            <a:off x="-2873829" y="-373224"/>
            <a:ext cx="2858315" cy="7557795"/>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46"/>
          <p:cNvSpPr txBox="1">
            <a:spLocks noGrp="1"/>
          </p:cNvSpPr>
          <p:nvPr>
            <p:ph type="body" idx="1"/>
          </p:nvPr>
        </p:nvSpPr>
        <p:spPr>
          <a:xfrm>
            <a:off x="798380" y="2045704"/>
            <a:ext cx="1061468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1" name="Google Shape;201;p46"/>
          <p:cNvSpPr txBox="1">
            <a:spLocks noGrp="1"/>
          </p:cNvSpPr>
          <p:nvPr>
            <p:ph type="body" idx="2"/>
          </p:nvPr>
        </p:nvSpPr>
        <p:spPr>
          <a:xfrm>
            <a:off x="798381" y="761603"/>
            <a:ext cx="1061468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95959"/>
              </a:buClr>
              <a:buSzPts val="3600"/>
              <a:buFont typeface="Arial"/>
              <a:buNone/>
              <a:defRPr sz="36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2160148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25459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Tree>
    <p:extLst>
      <p:ext uri="{BB962C8B-B14F-4D97-AF65-F5344CB8AC3E}">
        <p14:creationId xmlns:p14="http://schemas.microsoft.com/office/powerpoint/2010/main" val="2833443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6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39"/>
        <p:cNvGrpSpPr/>
        <p:nvPr/>
      </p:nvGrpSpPr>
      <p:grpSpPr>
        <a:xfrm>
          <a:off x="0" y="0"/>
          <a:ext cx="0" cy="0"/>
          <a:chOff x="0" y="0"/>
          <a:chExt cx="0" cy="0"/>
        </a:xfrm>
      </p:grpSpPr>
      <p:sp>
        <p:nvSpPr>
          <p:cNvPr id="40" name="Google Shape;40;p31"/>
          <p:cNvSpPr/>
          <p:nvPr/>
        </p:nvSpPr>
        <p:spPr>
          <a:xfrm>
            <a:off x="477386" y="748834"/>
            <a:ext cx="6200492" cy="4938629"/>
          </a:xfrm>
          <a:custGeom>
            <a:avLst/>
            <a:gdLst/>
            <a:ahLst/>
            <a:cxnLst/>
            <a:rect l="l" t="t" r="r" b="b"/>
            <a:pathLst>
              <a:path w="6200492" h="4938629" extrusionOk="0">
                <a:moveTo>
                  <a:pt x="0" y="0"/>
                </a:moveTo>
                <a:lnTo>
                  <a:pt x="225150" y="0"/>
                </a:lnTo>
                <a:lnTo>
                  <a:pt x="4936311" y="0"/>
                </a:lnTo>
                <a:lnTo>
                  <a:pt x="5161461" y="0"/>
                </a:lnTo>
                <a:cubicBezTo>
                  <a:pt x="5735664" y="0"/>
                  <a:pt x="6200492" y="427769"/>
                  <a:pt x="6200492" y="956188"/>
                </a:cubicBezTo>
                <a:lnTo>
                  <a:pt x="6200492" y="4938629"/>
                </a:lnTo>
                <a:lnTo>
                  <a:pt x="5975342" y="4938629"/>
                </a:lnTo>
                <a:lnTo>
                  <a:pt x="1750888" y="4938629"/>
                </a:lnTo>
                <a:lnTo>
                  <a:pt x="1525738" y="4938629"/>
                </a:lnTo>
                <a:cubicBezTo>
                  <a:pt x="683575" y="4938629"/>
                  <a:pt x="0" y="4309558"/>
                  <a:pt x="0" y="3534542"/>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41" name="Google Shape;41;p31"/>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DE0A1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42" name="Google Shape;42;p31"/>
          <p:cNvSpPr txBox="1">
            <a:spLocks noGrp="1"/>
          </p:cNvSpPr>
          <p:nvPr>
            <p:ph type="body" idx="1"/>
          </p:nvPr>
        </p:nvSpPr>
        <p:spPr>
          <a:xfrm>
            <a:off x="5891164" y="121893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1"/>
          <p:cNvSpPr txBox="1">
            <a:spLocks noGrp="1"/>
          </p:cNvSpPr>
          <p:nvPr>
            <p:ph type="body" idx="2"/>
          </p:nvPr>
        </p:nvSpPr>
        <p:spPr>
          <a:xfrm>
            <a:off x="6726460" y="1218934"/>
            <a:ext cx="460800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1"/>
          <p:cNvSpPr txBox="1">
            <a:spLocks noGrp="1"/>
          </p:cNvSpPr>
          <p:nvPr>
            <p:ph type="body" idx="3"/>
          </p:nvPr>
        </p:nvSpPr>
        <p:spPr>
          <a:xfrm>
            <a:off x="979124" y="1519186"/>
            <a:ext cx="4198618" cy="467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31"/>
          <p:cNvSpPr txBox="1">
            <a:spLocks noGrp="1"/>
          </p:cNvSpPr>
          <p:nvPr>
            <p:ph type="body" idx="4"/>
          </p:nvPr>
        </p:nvSpPr>
        <p:spPr>
          <a:xfrm>
            <a:off x="5912867" y="213392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31"/>
          <p:cNvSpPr txBox="1">
            <a:spLocks noGrp="1"/>
          </p:cNvSpPr>
          <p:nvPr>
            <p:ph type="body" idx="5"/>
          </p:nvPr>
        </p:nvSpPr>
        <p:spPr>
          <a:xfrm>
            <a:off x="6748163" y="2133922"/>
            <a:ext cx="460800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31"/>
          <p:cNvSpPr txBox="1">
            <a:spLocks noGrp="1"/>
          </p:cNvSpPr>
          <p:nvPr>
            <p:ph type="body" idx="6"/>
          </p:nvPr>
        </p:nvSpPr>
        <p:spPr>
          <a:xfrm>
            <a:off x="5919446" y="3048909"/>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31"/>
          <p:cNvSpPr txBox="1">
            <a:spLocks noGrp="1"/>
          </p:cNvSpPr>
          <p:nvPr>
            <p:ph type="body" idx="7"/>
          </p:nvPr>
        </p:nvSpPr>
        <p:spPr>
          <a:xfrm>
            <a:off x="6754742" y="3048909"/>
            <a:ext cx="460800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31"/>
          <p:cNvSpPr txBox="1">
            <a:spLocks noGrp="1"/>
          </p:cNvSpPr>
          <p:nvPr>
            <p:ph type="body" idx="8"/>
          </p:nvPr>
        </p:nvSpPr>
        <p:spPr>
          <a:xfrm>
            <a:off x="5941149" y="396389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31"/>
          <p:cNvSpPr txBox="1">
            <a:spLocks noGrp="1"/>
          </p:cNvSpPr>
          <p:nvPr>
            <p:ph type="body" idx="9"/>
          </p:nvPr>
        </p:nvSpPr>
        <p:spPr>
          <a:xfrm>
            <a:off x="6776445" y="3963897"/>
            <a:ext cx="460800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31"/>
          <p:cNvSpPr txBox="1">
            <a:spLocks noGrp="1"/>
          </p:cNvSpPr>
          <p:nvPr>
            <p:ph type="body" idx="13"/>
          </p:nvPr>
        </p:nvSpPr>
        <p:spPr>
          <a:xfrm>
            <a:off x="5919446" y="487888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31"/>
          <p:cNvSpPr txBox="1">
            <a:spLocks noGrp="1"/>
          </p:cNvSpPr>
          <p:nvPr>
            <p:ph type="body" idx="14"/>
          </p:nvPr>
        </p:nvSpPr>
        <p:spPr>
          <a:xfrm>
            <a:off x="6754742" y="4878884"/>
            <a:ext cx="460800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31"/>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4" name="Google Shape;54;p31"/>
          <p:cNvCxnSpPr/>
          <p:nvPr/>
        </p:nvCxnSpPr>
        <p:spPr>
          <a:xfrm rot="10800000">
            <a:off x="5686328" y="4732914"/>
            <a:ext cx="5904000" cy="0"/>
          </a:xfrm>
          <a:prstGeom prst="straightConnector1">
            <a:avLst/>
          </a:prstGeom>
          <a:noFill/>
          <a:ln w="19050" cap="flat" cmpd="sng">
            <a:solidFill>
              <a:srgbClr val="FDBD22"/>
            </a:solidFill>
            <a:prstDash val="solid"/>
            <a:miter lim="800000"/>
            <a:headEnd type="none" w="sm" len="sm"/>
            <a:tailEnd type="none" w="sm" len="sm"/>
          </a:ln>
        </p:spPr>
      </p:cxnSp>
      <p:cxnSp>
        <p:nvCxnSpPr>
          <p:cNvPr id="55" name="Google Shape;55;p31"/>
          <p:cNvCxnSpPr/>
          <p:nvPr/>
        </p:nvCxnSpPr>
        <p:spPr>
          <a:xfrm rot="10800000">
            <a:off x="5686328" y="3843616"/>
            <a:ext cx="5904000" cy="0"/>
          </a:xfrm>
          <a:prstGeom prst="straightConnector1">
            <a:avLst/>
          </a:prstGeom>
          <a:noFill/>
          <a:ln w="19050" cap="flat" cmpd="sng">
            <a:solidFill>
              <a:srgbClr val="FDBD22"/>
            </a:solidFill>
            <a:prstDash val="solid"/>
            <a:miter lim="800000"/>
            <a:headEnd type="none" w="sm" len="sm"/>
            <a:tailEnd type="none" w="sm" len="sm"/>
          </a:ln>
        </p:spPr>
      </p:cxnSp>
      <p:cxnSp>
        <p:nvCxnSpPr>
          <p:cNvPr id="56" name="Google Shape;56;p31"/>
          <p:cNvCxnSpPr/>
          <p:nvPr/>
        </p:nvCxnSpPr>
        <p:spPr>
          <a:xfrm rot="10800000">
            <a:off x="5686328" y="2962825"/>
            <a:ext cx="5904000" cy="0"/>
          </a:xfrm>
          <a:prstGeom prst="straightConnector1">
            <a:avLst/>
          </a:prstGeom>
          <a:noFill/>
          <a:ln w="19050" cap="flat" cmpd="sng">
            <a:solidFill>
              <a:srgbClr val="FDBD22"/>
            </a:solidFill>
            <a:prstDash val="solid"/>
            <a:miter lim="800000"/>
            <a:headEnd type="none" w="sm" len="sm"/>
            <a:tailEnd type="none" w="sm" len="sm"/>
          </a:ln>
        </p:spPr>
      </p:cxnSp>
      <p:cxnSp>
        <p:nvCxnSpPr>
          <p:cNvPr id="57" name="Google Shape;57;p31"/>
          <p:cNvCxnSpPr/>
          <p:nvPr/>
        </p:nvCxnSpPr>
        <p:spPr>
          <a:xfrm rot="10800000">
            <a:off x="5686328" y="1984022"/>
            <a:ext cx="5904000" cy="0"/>
          </a:xfrm>
          <a:prstGeom prst="straightConnector1">
            <a:avLst/>
          </a:prstGeom>
          <a:noFill/>
          <a:ln w="19050" cap="flat" cmpd="sng">
            <a:solidFill>
              <a:srgbClr val="FDBD22"/>
            </a:solidFill>
            <a:prstDash val="solid"/>
            <a:miter lim="800000"/>
            <a:headEnd type="none" w="sm" len="sm"/>
            <a:tailEnd type="none" w="sm" len="sm"/>
          </a:ln>
        </p:spPr>
      </p:cxnSp>
      <p:grpSp>
        <p:nvGrpSpPr>
          <p:cNvPr id="58" name="Google Shape;58;p31"/>
          <p:cNvGrpSpPr/>
          <p:nvPr/>
        </p:nvGrpSpPr>
        <p:grpSpPr>
          <a:xfrm>
            <a:off x="558314" y="5787502"/>
            <a:ext cx="6991323" cy="774150"/>
            <a:chOff x="495027" y="5845887"/>
            <a:chExt cx="6991323" cy="774150"/>
          </a:xfrm>
        </p:grpSpPr>
        <p:grpSp>
          <p:nvGrpSpPr>
            <p:cNvPr id="59" name="Google Shape;59;p31"/>
            <p:cNvGrpSpPr/>
            <p:nvPr/>
          </p:nvGrpSpPr>
          <p:grpSpPr>
            <a:xfrm>
              <a:off x="495027" y="5845887"/>
              <a:ext cx="6991323" cy="774150"/>
              <a:chOff x="495027" y="5845887"/>
              <a:chExt cx="6991323" cy="774150"/>
            </a:xfrm>
          </p:grpSpPr>
          <p:sp>
            <p:nvSpPr>
              <p:cNvPr id="60" name="Google Shape;60;p31"/>
              <p:cNvSpPr/>
              <p:nvPr/>
            </p:nvSpPr>
            <p:spPr>
              <a:xfrm>
                <a:off x="3568402" y="6146061"/>
                <a:ext cx="3917948" cy="4739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1A1918"/>
                  </a:buClr>
                  <a:buSzPts val="620"/>
                  <a:buFont typeface="Calibri"/>
                  <a:buNone/>
                </a:pPr>
                <a:r>
                  <a:rPr lang="en-US" sz="620" b="0" i="0">
                    <a:solidFill>
                      <a:srgbClr val="1A1918"/>
                    </a:solidFill>
                    <a:latin typeface="Calibri"/>
                    <a:ea typeface="Calibri"/>
                    <a:cs typeface="Calibri"/>
                    <a:sym typeface="Calibri"/>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endParaRPr/>
              </a:p>
            </p:txBody>
          </p:sp>
          <p:sp>
            <p:nvSpPr>
              <p:cNvPr id="61" name="Google Shape;61;p31"/>
              <p:cNvSpPr/>
              <p:nvPr/>
            </p:nvSpPr>
            <p:spPr>
              <a:xfrm>
                <a:off x="495027" y="5845887"/>
                <a:ext cx="1255337" cy="366319"/>
              </a:xfrm>
              <a:prstGeom prst="rect">
                <a:avLst/>
              </a:prstGeom>
              <a:noFill/>
              <a:ln>
                <a:noFill/>
              </a:ln>
            </p:spPr>
            <p:txBody>
              <a:bodyPr spcFirstLastPara="1" wrap="square" lIns="91425" tIns="45700" rIns="91425" bIns="45700" anchor="t" anchorCtr="0">
                <a:spAutoFit/>
              </a:bodyPr>
              <a:lstStyle/>
              <a:p>
                <a:pPr marL="0" marR="0" lvl="0" indent="0" algn="l" rtl="0">
                  <a:lnSpc>
                    <a:spcPct val="82500"/>
                  </a:lnSpc>
                  <a:spcBef>
                    <a:spcPts val="0"/>
                  </a:spcBef>
                  <a:spcAft>
                    <a:spcPts val="0"/>
                  </a:spcAft>
                  <a:buClr>
                    <a:srgbClr val="1A1918"/>
                  </a:buClr>
                  <a:buSzPts val="800"/>
                  <a:buFont typeface="Calibri"/>
                  <a:buNone/>
                </a:pPr>
                <a:r>
                  <a:rPr lang="en-US" sz="800" b="1" i="0">
                    <a:solidFill>
                      <a:srgbClr val="1A1918"/>
                    </a:solidFill>
                    <a:latin typeface="Calibri"/>
                    <a:ea typeface="Calibri"/>
                    <a:cs typeface="Calibri"/>
                    <a:sym typeface="Calibri"/>
                  </a:rPr>
                  <a:t>This resource is licensed under CC BY 4.0</a:t>
                </a:r>
                <a:endParaRPr/>
              </a:p>
              <a:p>
                <a:pPr marL="0" marR="0" lvl="0" indent="0" algn="l" rtl="0">
                  <a:lnSpc>
                    <a:spcPct val="82500"/>
                  </a:lnSpc>
                  <a:spcBef>
                    <a:spcPts val="0"/>
                  </a:spcBef>
                  <a:spcAft>
                    <a:spcPts val="0"/>
                  </a:spcAft>
                  <a:buClr>
                    <a:schemeClr val="dk1"/>
                  </a:buClr>
                  <a:buSzPts val="800"/>
                  <a:buFont typeface="Calibri"/>
                  <a:buNone/>
                </a:pPr>
                <a:endParaRPr sz="800" b="1" i="0">
                  <a:solidFill>
                    <a:srgbClr val="1A1918"/>
                  </a:solidFill>
                  <a:latin typeface="Calibri"/>
                  <a:ea typeface="Calibri"/>
                  <a:cs typeface="Calibri"/>
                  <a:sym typeface="Calibri"/>
                </a:endParaRPr>
              </a:p>
            </p:txBody>
          </p:sp>
          <p:pic>
            <p:nvPicPr>
              <p:cNvPr id="62" name="Google Shape;62;p31"/>
              <p:cNvPicPr preferRelativeResize="0"/>
              <p:nvPr/>
            </p:nvPicPr>
            <p:blipFill rotWithShape="1">
              <a:blip r:embed="rId2">
                <a:alphaModFix/>
              </a:blip>
              <a:srcRect/>
              <a:stretch/>
            </p:blipFill>
            <p:spPr>
              <a:xfrm>
                <a:off x="568863" y="6130899"/>
                <a:ext cx="1244049" cy="433251"/>
              </a:xfrm>
              <a:prstGeom prst="rect">
                <a:avLst/>
              </a:prstGeom>
              <a:noFill/>
              <a:ln>
                <a:noFill/>
              </a:ln>
            </p:spPr>
          </p:pic>
        </p:grpSp>
        <p:pic>
          <p:nvPicPr>
            <p:cNvPr id="63" name="Google Shape;63;p31" descr="Co-funded by the European Union logo in png for web usage"/>
            <p:cNvPicPr preferRelativeResize="0"/>
            <p:nvPr/>
          </p:nvPicPr>
          <p:blipFill rotWithShape="1">
            <a:blip r:embed="rId3">
              <a:alphaModFix/>
            </a:blip>
            <a:srcRect/>
            <a:stretch/>
          </p:blipFill>
          <p:spPr>
            <a:xfrm>
              <a:off x="1955759" y="6212206"/>
              <a:ext cx="1681655" cy="351944"/>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64"/>
        <p:cNvGrpSpPr/>
        <p:nvPr/>
      </p:nvGrpSpPr>
      <p:grpSpPr>
        <a:xfrm>
          <a:off x="0" y="0"/>
          <a:ext cx="0" cy="0"/>
          <a:chOff x="0" y="0"/>
          <a:chExt cx="0" cy="0"/>
        </a:xfrm>
      </p:grpSpPr>
      <p:sp>
        <p:nvSpPr>
          <p:cNvPr id="65" name="Google Shape;65;p32"/>
          <p:cNvSpPr/>
          <p:nvPr/>
        </p:nvSpPr>
        <p:spPr>
          <a:xfrm>
            <a:off x="0" y="0"/>
            <a:ext cx="12192000" cy="6858000"/>
          </a:xfrm>
          <a:prstGeom prst="rect">
            <a:avLst/>
          </a:prstGeom>
          <a:solidFill>
            <a:srgbClr val="47B5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6" name="Google Shape;66;p32"/>
          <p:cNvPicPr preferRelativeResize="0"/>
          <p:nvPr/>
        </p:nvPicPr>
        <p:blipFill rotWithShape="1">
          <a:blip r:embed="rId2">
            <a:alphaModFix amt="24000"/>
          </a:blip>
          <a:srcRect/>
          <a:stretch/>
        </p:blipFill>
        <p:spPr>
          <a:xfrm>
            <a:off x="6794912" y="-1995672"/>
            <a:ext cx="8391017" cy="8391017"/>
          </a:xfrm>
          <a:prstGeom prst="rect">
            <a:avLst/>
          </a:prstGeom>
          <a:noFill/>
          <a:ln>
            <a:noFill/>
          </a:ln>
        </p:spPr>
      </p:pic>
      <p:sp>
        <p:nvSpPr>
          <p:cNvPr id="67" name="Google Shape;67;p32"/>
          <p:cNvSpPr/>
          <p:nvPr/>
        </p:nvSpPr>
        <p:spPr>
          <a:xfrm rot="5400000" flipH="1">
            <a:off x="2812274" y="-2081754"/>
            <a:ext cx="5761056" cy="10595238"/>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32"/>
          <p:cNvSpPr txBox="1">
            <a:spLocks noGrp="1"/>
          </p:cNvSpPr>
          <p:nvPr>
            <p:ph type="body" idx="1"/>
          </p:nvPr>
        </p:nvSpPr>
        <p:spPr>
          <a:xfrm>
            <a:off x="798380" y="2045704"/>
            <a:ext cx="9632553"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2"/>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95959"/>
              </a:buClr>
              <a:buSzPts val="3600"/>
              <a:buFont typeface="Arial"/>
              <a:buNone/>
              <a:defRPr sz="36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70" name="Google Shape;70;p32"/>
          <p:cNvGrpSpPr/>
          <p:nvPr/>
        </p:nvGrpSpPr>
        <p:grpSpPr>
          <a:xfrm>
            <a:off x="0" y="6213053"/>
            <a:ext cx="12116938" cy="1289893"/>
            <a:chOff x="3911600" y="5376592"/>
            <a:chExt cx="7103963" cy="756243"/>
          </a:xfrm>
        </p:grpSpPr>
        <p:cxnSp>
          <p:nvCxnSpPr>
            <p:cNvPr id="71" name="Google Shape;71;p32"/>
            <p:cNvCxnSpPr/>
            <p:nvPr/>
          </p:nvCxnSpPr>
          <p:spPr>
            <a:xfrm>
              <a:off x="3911600" y="5517665"/>
              <a:ext cx="4416136" cy="0"/>
            </a:xfrm>
            <a:prstGeom prst="straightConnector1">
              <a:avLst/>
            </a:prstGeom>
            <a:noFill/>
            <a:ln w="12700" cap="flat" cmpd="sng">
              <a:solidFill>
                <a:schemeClr val="lt1"/>
              </a:solidFill>
              <a:prstDash val="solid"/>
              <a:miter lim="800000"/>
              <a:headEnd type="none" w="sm" len="sm"/>
              <a:tailEnd type="none" w="sm" len="sm"/>
            </a:ln>
          </p:spPr>
        </p:cxnSp>
        <p:pic>
          <p:nvPicPr>
            <p:cNvPr id="72" name="Google Shape;72;p32"/>
            <p:cNvPicPr preferRelativeResize="0"/>
            <p:nvPr/>
          </p:nvPicPr>
          <p:blipFill rotWithShape="1">
            <a:blip r:embed="rId3">
              <a:alphaModFix/>
            </a:blip>
            <a:srcRect l="31981" t="58177"/>
            <a:stretch/>
          </p:blipFill>
          <p:spPr>
            <a:xfrm>
              <a:off x="8693985" y="5419095"/>
              <a:ext cx="2321578" cy="713740"/>
            </a:xfrm>
            <a:prstGeom prst="rect">
              <a:avLst/>
            </a:prstGeom>
            <a:noFill/>
            <a:ln>
              <a:noFill/>
            </a:ln>
          </p:spPr>
        </p:pic>
        <p:pic>
          <p:nvPicPr>
            <p:cNvPr id="73" name="Google Shape;73;p32"/>
            <p:cNvPicPr preferRelativeResize="0"/>
            <p:nvPr/>
          </p:nvPicPr>
          <p:blipFill rotWithShape="1">
            <a:blip r:embed="rId4">
              <a:alphaModFix/>
            </a:blip>
            <a:srcRect l="6446" t="27942" r="69084" b="22935"/>
            <a:stretch/>
          </p:blipFill>
          <p:spPr>
            <a:xfrm>
              <a:off x="8388482" y="5376592"/>
              <a:ext cx="281099" cy="282147"/>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01">
  <p:cSld name="Divider 01">
    <p:spTree>
      <p:nvGrpSpPr>
        <p:cNvPr id="1" name="Shape 74"/>
        <p:cNvGrpSpPr/>
        <p:nvPr/>
      </p:nvGrpSpPr>
      <p:grpSpPr>
        <a:xfrm>
          <a:off x="0" y="0"/>
          <a:ext cx="0" cy="0"/>
          <a:chOff x="0" y="0"/>
          <a:chExt cx="0" cy="0"/>
        </a:xfrm>
      </p:grpSpPr>
      <p:sp>
        <p:nvSpPr>
          <p:cNvPr id="75" name="Google Shape;75;p33"/>
          <p:cNvSpPr/>
          <p:nvPr/>
        </p:nvSpPr>
        <p:spPr>
          <a:xfrm rot="5400000" flipH="1">
            <a:off x="3745005" y="-2154082"/>
            <a:ext cx="5625069" cy="10595880"/>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33"/>
          <p:cNvSpPr/>
          <p:nvPr/>
        </p:nvSpPr>
        <p:spPr>
          <a:xfrm rot="5400000" flipH="1">
            <a:off x="2821927" y="-2154082"/>
            <a:ext cx="5625069" cy="10595880"/>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33"/>
          <p:cNvSpPr/>
          <p:nvPr/>
        </p:nvSpPr>
        <p:spPr>
          <a:xfrm>
            <a:off x="5280000" y="2582803"/>
            <a:ext cx="6912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FDBD22"/>
          </a:solidFill>
          <a:ln w="24475" cap="flat" cmpd="sng">
            <a:solidFill>
              <a:srgbClr val="FDBD2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33"/>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33"/>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000"/>
              <a:buFont typeface="Arial"/>
              <a:buNone/>
              <a:defRPr sz="90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33"/>
          <p:cNvSpPr/>
          <p:nvPr/>
        </p:nvSpPr>
        <p:spPr>
          <a:xfrm>
            <a:off x="83835" y="914400"/>
            <a:ext cx="236705" cy="20157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1" name="Google Shape;81;p33"/>
          <p:cNvPicPr preferRelativeResize="0"/>
          <p:nvPr/>
        </p:nvPicPr>
        <p:blipFill rotWithShape="1">
          <a:blip r:embed="rId2">
            <a:alphaModFix amt="24000"/>
          </a:blip>
          <a:srcRect/>
          <a:stretch/>
        </p:blipFill>
        <p:spPr>
          <a:xfrm>
            <a:off x="-1626815" y="-1887058"/>
            <a:ext cx="6672147" cy="667214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13"/>
        <p:cNvGrpSpPr/>
        <p:nvPr/>
      </p:nvGrpSpPr>
      <p:grpSpPr>
        <a:xfrm>
          <a:off x="0" y="0"/>
          <a:ext cx="0" cy="0"/>
          <a:chOff x="0" y="0"/>
          <a:chExt cx="0" cy="0"/>
        </a:xfrm>
      </p:grpSpPr>
      <p:sp>
        <p:nvSpPr>
          <p:cNvPr id="114" name="Google Shape;114;p35"/>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15" name="Google Shape;115;p35"/>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35"/>
          <p:cNvSpPr>
            <a:spLocks noGrp="1"/>
          </p:cNvSpPr>
          <p:nvPr>
            <p:ph type="pic" idx="2"/>
          </p:nvPr>
        </p:nvSpPr>
        <p:spPr>
          <a:xfrm>
            <a:off x="6096000" y="1404749"/>
            <a:ext cx="5239644" cy="4704418"/>
          </a:xfrm>
          <a:prstGeom prst="rect">
            <a:avLst/>
          </a:prstGeom>
          <a:solidFill>
            <a:srgbClr val="D8D8D8"/>
          </a:solidFill>
          <a:ln>
            <a:noFill/>
          </a:ln>
        </p:spPr>
      </p:sp>
      <p:sp>
        <p:nvSpPr>
          <p:cNvPr id="117" name="Google Shape;117;p35"/>
          <p:cNvSpPr/>
          <p:nvPr/>
        </p:nvSpPr>
        <p:spPr>
          <a:xfrm>
            <a:off x="-2873829" y="-373224"/>
            <a:ext cx="2858315" cy="7557795"/>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03">
  <p:cSld name="Divider 03">
    <p:spTree>
      <p:nvGrpSpPr>
        <p:cNvPr id="1" name="Shape 138"/>
        <p:cNvGrpSpPr/>
        <p:nvPr/>
      </p:nvGrpSpPr>
      <p:grpSpPr>
        <a:xfrm>
          <a:off x="0" y="0"/>
          <a:ext cx="0" cy="0"/>
          <a:chOff x="0" y="0"/>
          <a:chExt cx="0" cy="0"/>
        </a:xfrm>
      </p:grpSpPr>
      <p:sp>
        <p:nvSpPr>
          <p:cNvPr id="139" name="Google Shape;139;p39"/>
          <p:cNvSpPr/>
          <p:nvPr/>
        </p:nvSpPr>
        <p:spPr>
          <a:xfrm rot="5400000" flipH="1">
            <a:off x="3745005" y="-2154082"/>
            <a:ext cx="5625069" cy="10595880"/>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39"/>
          <p:cNvSpPr/>
          <p:nvPr/>
        </p:nvSpPr>
        <p:spPr>
          <a:xfrm rot="5400000" flipH="1">
            <a:off x="2821927" y="-2154082"/>
            <a:ext cx="5625069" cy="10595880"/>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39"/>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39"/>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000"/>
              <a:buFont typeface="Arial"/>
              <a:buNone/>
              <a:defRPr sz="90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39"/>
          <p:cNvSpPr/>
          <p:nvPr/>
        </p:nvSpPr>
        <p:spPr>
          <a:xfrm>
            <a:off x="83835" y="914400"/>
            <a:ext cx="236705" cy="20157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4" name="Google Shape;144;p39"/>
          <p:cNvPicPr preferRelativeResize="0"/>
          <p:nvPr/>
        </p:nvPicPr>
        <p:blipFill rotWithShape="1">
          <a:blip r:embed="rId2">
            <a:alphaModFix amt="24000"/>
          </a:blip>
          <a:srcRect/>
          <a:stretch/>
        </p:blipFill>
        <p:spPr>
          <a:xfrm>
            <a:off x="-1626815" y="-1887058"/>
            <a:ext cx="6672147" cy="6672147"/>
          </a:xfrm>
          <a:prstGeom prst="rect">
            <a:avLst/>
          </a:prstGeom>
          <a:noFill/>
          <a:ln>
            <a:noFill/>
          </a:ln>
        </p:spPr>
      </p:pic>
      <p:sp>
        <p:nvSpPr>
          <p:cNvPr id="145" name="Google Shape;145;p39"/>
          <p:cNvSpPr/>
          <p:nvPr/>
        </p:nvSpPr>
        <p:spPr>
          <a:xfrm>
            <a:off x="5280000" y="2582803"/>
            <a:ext cx="6912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FDBD22"/>
          </a:solidFill>
          <a:ln w="24475" cap="flat" cmpd="sng">
            <a:solidFill>
              <a:srgbClr val="FDBD2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62"/>
        <p:cNvGrpSpPr/>
        <p:nvPr/>
      </p:nvGrpSpPr>
      <p:grpSpPr>
        <a:xfrm>
          <a:off x="0" y="0"/>
          <a:ext cx="0" cy="0"/>
          <a:chOff x="0" y="0"/>
          <a:chExt cx="0" cy="0"/>
        </a:xfrm>
      </p:grpSpPr>
      <p:grpSp>
        <p:nvGrpSpPr>
          <p:cNvPr id="163" name="Google Shape;163;p43"/>
          <p:cNvGrpSpPr/>
          <p:nvPr/>
        </p:nvGrpSpPr>
        <p:grpSpPr>
          <a:xfrm flipH="1">
            <a:off x="418947" y="2399398"/>
            <a:ext cx="11365744" cy="2982299"/>
            <a:chOff x="-761305" y="3118551"/>
            <a:chExt cx="12551656" cy="3293474"/>
          </a:xfrm>
        </p:grpSpPr>
        <p:sp>
          <p:nvSpPr>
            <p:cNvPr id="164" name="Google Shape;164;p43"/>
            <p:cNvSpPr/>
            <p:nvPr/>
          </p:nvSpPr>
          <p:spPr>
            <a:xfrm>
              <a:off x="-761305" y="3118551"/>
              <a:ext cx="10020399"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65" name="Google Shape;165;p43"/>
            <p:cNvSpPr/>
            <p:nvPr/>
          </p:nvSpPr>
          <p:spPr>
            <a:xfrm>
              <a:off x="1769951" y="3121917"/>
              <a:ext cx="10020400"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grpSp>
      <p:grpSp>
        <p:nvGrpSpPr>
          <p:cNvPr id="166" name="Google Shape;166;p43"/>
          <p:cNvGrpSpPr/>
          <p:nvPr/>
        </p:nvGrpSpPr>
        <p:grpSpPr>
          <a:xfrm flipH="1">
            <a:off x="418947" y="1906465"/>
            <a:ext cx="11365744" cy="2982299"/>
            <a:chOff x="-761305" y="3118551"/>
            <a:chExt cx="12551656" cy="3293474"/>
          </a:xfrm>
        </p:grpSpPr>
        <p:sp>
          <p:nvSpPr>
            <p:cNvPr id="167" name="Google Shape;167;p43"/>
            <p:cNvSpPr/>
            <p:nvPr/>
          </p:nvSpPr>
          <p:spPr>
            <a:xfrm>
              <a:off x="-761305" y="3118551"/>
              <a:ext cx="10020399"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68" name="Google Shape;168;p43"/>
            <p:cNvSpPr/>
            <p:nvPr/>
          </p:nvSpPr>
          <p:spPr>
            <a:xfrm>
              <a:off x="1769951" y="3121917"/>
              <a:ext cx="10020400"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grpSp>
      <p:sp>
        <p:nvSpPr>
          <p:cNvPr id="169" name="Google Shape;169;p43"/>
          <p:cNvSpPr/>
          <p:nvPr/>
        </p:nvSpPr>
        <p:spPr>
          <a:xfrm>
            <a:off x="-94694" y="4852493"/>
            <a:ext cx="4963395" cy="778675"/>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0" name="Google Shape;170;p43"/>
          <p:cNvSpPr txBox="1">
            <a:spLocks noGrp="1"/>
          </p:cNvSpPr>
          <p:nvPr>
            <p:ph type="body" idx="1"/>
          </p:nvPr>
        </p:nvSpPr>
        <p:spPr>
          <a:xfrm>
            <a:off x="454124" y="4987528"/>
            <a:ext cx="4414577" cy="6793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43"/>
          <p:cNvSpPr txBox="1">
            <a:spLocks noGrp="1"/>
          </p:cNvSpPr>
          <p:nvPr>
            <p:ph type="body" idx="2"/>
          </p:nvPr>
        </p:nvSpPr>
        <p:spPr>
          <a:xfrm>
            <a:off x="841205" y="3600861"/>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43"/>
          <p:cNvSpPr txBox="1">
            <a:spLocks noGrp="1"/>
          </p:cNvSpPr>
          <p:nvPr>
            <p:ph type="body" idx="3"/>
          </p:nvPr>
        </p:nvSpPr>
        <p:spPr>
          <a:xfrm>
            <a:off x="841205" y="2791285"/>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chemeClr val="lt1"/>
              </a:buClr>
              <a:buSzPts val="5000"/>
              <a:buFont typeface="Arial"/>
              <a:buNone/>
              <a:defRPr sz="50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3" name="Google Shape;173;p43"/>
          <p:cNvPicPr preferRelativeResize="0"/>
          <p:nvPr/>
        </p:nvPicPr>
        <p:blipFill rotWithShape="1">
          <a:blip r:embed="rId2">
            <a:alphaModFix amt="24000"/>
          </a:blip>
          <a:srcRect/>
          <a:stretch/>
        </p:blipFill>
        <p:spPr>
          <a:xfrm>
            <a:off x="6982383" y="-19302"/>
            <a:ext cx="6672147" cy="6672147"/>
          </a:xfrm>
          <a:prstGeom prst="rect">
            <a:avLst/>
          </a:prstGeom>
          <a:noFill/>
          <a:ln>
            <a:noFill/>
          </a:ln>
        </p:spPr>
      </p:pic>
      <p:pic>
        <p:nvPicPr>
          <p:cNvPr id="174" name="Google Shape;174;p43"/>
          <p:cNvPicPr preferRelativeResize="0"/>
          <p:nvPr/>
        </p:nvPicPr>
        <p:blipFill rotWithShape="1">
          <a:blip r:embed="rId3">
            <a:alphaModFix/>
          </a:blip>
          <a:srcRect/>
          <a:stretch/>
        </p:blipFill>
        <p:spPr>
          <a:xfrm>
            <a:off x="6488227" y="-368633"/>
            <a:ext cx="5533014" cy="2766507"/>
          </a:xfrm>
          <a:prstGeom prst="rect">
            <a:avLst/>
          </a:prstGeom>
          <a:noFill/>
          <a:ln>
            <a:noFill/>
          </a:ln>
        </p:spPr>
      </p:pic>
      <p:grpSp>
        <p:nvGrpSpPr>
          <p:cNvPr id="175" name="Google Shape;175;p43"/>
          <p:cNvGrpSpPr/>
          <p:nvPr/>
        </p:nvGrpSpPr>
        <p:grpSpPr>
          <a:xfrm>
            <a:off x="4793368" y="5795141"/>
            <a:ext cx="6991323" cy="774150"/>
            <a:chOff x="495027" y="5845887"/>
            <a:chExt cx="6991323" cy="774150"/>
          </a:xfrm>
        </p:grpSpPr>
        <p:grpSp>
          <p:nvGrpSpPr>
            <p:cNvPr id="176" name="Google Shape;176;p43"/>
            <p:cNvGrpSpPr/>
            <p:nvPr/>
          </p:nvGrpSpPr>
          <p:grpSpPr>
            <a:xfrm>
              <a:off x="495027" y="5845887"/>
              <a:ext cx="6991323" cy="774150"/>
              <a:chOff x="495027" y="5845887"/>
              <a:chExt cx="6991323" cy="774150"/>
            </a:xfrm>
          </p:grpSpPr>
          <p:sp>
            <p:nvSpPr>
              <p:cNvPr id="177" name="Google Shape;177;p43"/>
              <p:cNvSpPr/>
              <p:nvPr/>
            </p:nvSpPr>
            <p:spPr>
              <a:xfrm>
                <a:off x="3568402" y="6146061"/>
                <a:ext cx="3917948" cy="4739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1A1918"/>
                  </a:buClr>
                  <a:buSzPts val="620"/>
                  <a:buFont typeface="Calibri"/>
                  <a:buNone/>
                </a:pPr>
                <a:r>
                  <a:rPr lang="en-US" sz="620" b="0" i="0">
                    <a:solidFill>
                      <a:srgbClr val="1A1918"/>
                    </a:solidFill>
                    <a:latin typeface="Calibri"/>
                    <a:ea typeface="Calibri"/>
                    <a:cs typeface="Calibri"/>
                    <a:sym typeface="Calibri"/>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endParaRPr/>
              </a:p>
            </p:txBody>
          </p:sp>
          <p:sp>
            <p:nvSpPr>
              <p:cNvPr id="178" name="Google Shape;178;p43"/>
              <p:cNvSpPr/>
              <p:nvPr/>
            </p:nvSpPr>
            <p:spPr>
              <a:xfrm>
                <a:off x="495027" y="5845887"/>
                <a:ext cx="1255337" cy="366319"/>
              </a:xfrm>
              <a:prstGeom prst="rect">
                <a:avLst/>
              </a:prstGeom>
              <a:noFill/>
              <a:ln>
                <a:noFill/>
              </a:ln>
            </p:spPr>
            <p:txBody>
              <a:bodyPr spcFirstLastPara="1" wrap="square" lIns="91425" tIns="45700" rIns="91425" bIns="45700" anchor="t" anchorCtr="0">
                <a:spAutoFit/>
              </a:bodyPr>
              <a:lstStyle/>
              <a:p>
                <a:pPr marL="0" marR="0" lvl="0" indent="0" algn="l" rtl="0">
                  <a:lnSpc>
                    <a:spcPct val="82500"/>
                  </a:lnSpc>
                  <a:spcBef>
                    <a:spcPts val="0"/>
                  </a:spcBef>
                  <a:spcAft>
                    <a:spcPts val="0"/>
                  </a:spcAft>
                  <a:buClr>
                    <a:srgbClr val="1A1918"/>
                  </a:buClr>
                  <a:buSzPts val="800"/>
                  <a:buFont typeface="Calibri"/>
                  <a:buNone/>
                </a:pPr>
                <a:r>
                  <a:rPr lang="en-US" sz="800" b="1" i="0">
                    <a:solidFill>
                      <a:srgbClr val="1A1918"/>
                    </a:solidFill>
                    <a:latin typeface="Calibri"/>
                    <a:ea typeface="Calibri"/>
                    <a:cs typeface="Calibri"/>
                    <a:sym typeface="Calibri"/>
                  </a:rPr>
                  <a:t>This resource is licensed under CC BY 4.0</a:t>
                </a:r>
                <a:endParaRPr/>
              </a:p>
              <a:p>
                <a:pPr marL="0" marR="0" lvl="0" indent="0" algn="l" rtl="0">
                  <a:lnSpc>
                    <a:spcPct val="82500"/>
                  </a:lnSpc>
                  <a:spcBef>
                    <a:spcPts val="0"/>
                  </a:spcBef>
                  <a:spcAft>
                    <a:spcPts val="0"/>
                  </a:spcAft>
                  <a:buClr>
                    <a:schemeClr val="dk1"/>
                  </a:buClr>
                  <a:buSzPts val="800"/>
                  <a:buFont typeface="Calibri"/>
                  <a:buNone/>
                </a:pPr>
                <a:endParaRPr sz="800" b="1" i="0">
                  <a:solidFill>
                    <a:srgbClr val="1A1918"/>
                  </a:solidFill>
                  <a:latin typeface="Calibri"/>
                  <a:ea typeface="Calibri"/>
                  <a:cs typeface="Calibri"/>
                  <a:sym typeface="Calibri"/>
                </a:endParaRPr>
              </a:p>
            </p:txBody>
          </p:sp>
          <p:pic>
            <p:nvPicPr>
              <p:cNvPr id="179" name="Google Shape;179;p43"/>
              <p:cNvPicPr preferRelativeResize="0"/>
              <p:nvPr/>
            </p:nvPicPr>
            <p:blipFill rotWithShape="1">
              <a:blip r:embed="rId4">
                <a:alphaModFix/>
              </a:blip>
              <a:srcRect/>
              <a:stretch/>
            </p:blipFill>
            <p:spPr>
              <a:xfrm>
                <a:off x="568863" y="6130899"/>
                <a:ext cx="1244049" cy="433251"/>
              </a:xfrm>
              <a:prstGeom prst="rect">
                <a:avLst/>
              </a:prstGeom>
              <a:noFill/>
              <a:ln>
                <a:noFill/>
              </a:ln>
            </p:spPr>
          </p:pic>
        </p:grpSp>
        <p:pic>
          <p:nvPicPr>
            <p:cNvPr id="180" name="Google Shape;180;p43" descr="Co-funded by the European Union logo in png for web usage"/>
            <p:cNvPicPr preferRelativeResize="0"/>
            <p:nvPr/>
          </p:nvPicPr>
          <p:blipFill rotWithShape="1">
            <a:blip r:embed="rId5">
              <a:alphaModFix/>
            </a:blip>
            <a:srcRect/>
            <a:stretch/>
          </p:blipFill>
          <p:spPr>
            <a:xfrm>
              <a:off x="1955759" y="6212206"/>
              <a:ext cx="1681655" cy="35194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8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82"/>
        <p:cNvGrpSpPr/>
        <p:nvPr/>
      </p:nvGrpSpPr>
      <p:grpSpPr>
        <a:xfrm>
          <a:off x="0" y="0"/>
          <a:ext cx="0" cy="0"/>
          <a:chOff x="0" y="0"/>
          <a:chExt cx="0" cy="0"/>
        </a:xfrm>
      </p:grpSpPr>
      <p:sp>
        <p:nvSpPr>
          <p:cNvPr id="183" name="Google Shape;183;p45"/>
          <p:cNvSpPr/>
          <p:nvPr/>
        </p:nvSpPr>
        <p:spPr>
          <a:xfrm>
            <a:off x="454233" y="1785867"/>
            <a:ext cx="8389498" cy="3630529"/>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4" name="Google Shape;184;p45"/>
          <p:cNvSpPr/>
          <p:nvPr/>
        </p:nvSpPr>
        <p:spPr>
          <a:xfrm>
            <a:off x="3307475" y="1785867"/>
            <a:ext cx="8389498" cy="3630529"/>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5" name="Google Shape;185;p45"/>
          <p:cNvSpPr txBox="1">
            <a:spLocks noGrp="1"/>
          </p:cNvSpPr>
          <p:nvPr>
            <p:ph type="body" idx="1"/>
          </p:nvPr>
        </p:nvSpPr>
        <p:spPr>
          <a:xfrm>
            <a:off x="5990423" y="3054642"/>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800"/>
              <a:buFont typeface="Arial"/>
              <a:buNone/>
              <a:defRPr sz="48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45"/>
          <p:cNvSpPr txBox="1">
            <a:spLocks noGrp="1"/>
          </p:cNvSpPr>
          <p:nvPr>
            <p:ph type="body" idx="2"/>
          </p:nvPr>
        </p:nvSpPr>
        <p:spPr>
          <a:xfrm>
            <a:off x="5990424" y="2431916"/>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45"/>
          <p:cNvSpPr/>
          <p:nvPr/>
        </p:nvSpPr>
        <p:spPr>
          <a:xfrm>
            <a:off x="5352000" y="4094957"/>
            <a:ext cx="6840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FDBD22"/>
          </a:solidFill>
          <a:ln w="24475" cap="flat" cmpd="sng">
            <a:solidFill>
              <a:srgbClr val="F2A72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8" name="Google Shape;188;p45"/>
          <p:cNvPicPr preferRelativeResize="0"/>
          <p:nvPr/>
        </p:nvPicPr>
        <p:blipFill rotWithShape="1">
          <a:blip r:embed="rId2">
            <a:alphaModFix/>
          </a:blip>
          <a:srcRect/>
          <a:stretch/>
        </p:blipFill>
        <p:spPr>
          <a:xfrm>
            <a:off x="5255883" y="-598417"/>
            <a:ext cx="6248070" cy="3124035"/>
          </a:xfrm>
          <a:prstGeom prst="rect">
            <a:avLst/>
          </a:prstGeom>
          <a:noFill/>
          <a:ln>
            <a:noFill/>
          </a:ln>
        </p:spPr>
      </p:pic>
      <p:grpSp>
        <p:nvGrpSpPr>
          <p:cNvPr id="189" name="Google Shape;189;p45"/>
          <p:cNvGrpSpPr/>
          <p:nvPr/>
        </p:nvGrpSpPr>
        <p:grpSpPr>
          <a:xfrm>
            <a:off x="4705650" y="5776098"/>
            <a:ext cx="6991323" cy="774150"/>
            <a:chOff x="495027" y="5845887"/>
            <a:chExt cx="6991323" cy="774150"/>
          </a:xfrm>
        </p:grpSpPr>
        <p:grpSp>
          <p:nvGrpSpPr>
            <p:cNvPr id="190" name="Google Shape;190;p45"/>
            <p:cNvGrpSpPr/>
            <p:nvPr/>
          </p:nvGrpSpPr>
          <p:grpSpPr>
            <a:xfrm>
              <a:off x="495027" y="5845887"/>
              <a:ext cx="6991323" cy="774150"/>
              <a:chOff x="495027" y="5845887"/>
              <a:chExt cx="6991323" cy="774150"/>
            </a:xfrm>
          </p:grpSpPr>
          <p:sp>
            <p:nvSpPr>
              <p:cNvPr id="191" name="Google Shape;191;p45"/>
              <p:cNvSpPr/>
              <p:nvPr/>
            </p:nvSpPr>
            <p:spPr>
              <a:xfrm>
                <a:off x="3568402" y="6146061"/>
                <a:ext cx="3917948" cy="4739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1A1918"/>
                  </a:buClr>
                  <a:buSzPts val="620"/>
                  <a:buFont typeface="Calibri"/>
                  <a:buNone/>
                </a:pPr>
                <a:r>
                  <a:rPr lang="en-US" sz="620" b="0" i="0">
                    <a:solidFill>
                      <a:srgbClr val="1A1918"/>
                    </a:solidFill>
                    <a:latin typeface="Calibri"/>
                    <a:ea typeface="Calibri"/>
                    <a:cs typeface="Calibri"/>
                    <a:sym typeface="Calibri"/>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endParaRPr/>
              </a:p>
            </p:txBody>
          </p:sp>
          <p:sp>
            <p:nvSpPr>
              <p:cNvPr id="192" name="Google Shape;192;p45"/>
              <p:cNvSpPr/>
              <p:nvPr/>
            </p:nvSpPr>
            <p:spPr>
              <a:xfrm>
                <a:off x="495027" y="5845887"/>
                <a:ext cx="1255337" cy="366319"/>
              </a:xfrm>
              <a:prstGeom prst="rect">
                <a:avLst/>
              </a:prstGeom>
              <a:noFill/>
              <a:ln>
                <a:noFill/>
              </a:ln>
            </p:spPr>
            <p:txBody>
              <a:bodyPr spcFirstLastPara="1" wrap="square" lIns="91425" tIns="45700" rIns="91425" bIns="45700" anchor="t" anchorCtr="0">
                <a:spAutoFit/>
              </a:bodyPr>
              <a:lstStyle/>
              <a:p>
                <a:pPr marL="0" marR="0" lvl="0" indent="0" algn="l" rtl="0">
                  <a:lnSpc>
                    <a:spcPct val="82500"/>
                  </a:lnSpc>
                  <a:spcBef>
                    <a:spcPts val="0"/>
                  </a:spcBef>
                  <a:spcAft>
                    <a:spcPts val="0"/>
                  </a:spcAft>
                  <a:buClr>
                    <a:srgbClr val="1A1918"/>
                  </a:buClr>
                  <a:buSzPts val="800"/>
                  <a:buFont typeface="Calibri"/>
                  <a:buNone/>
                </a:pPr>
                <a:r>
                  <a:rPr lang="en-US" sz="800" b="1" i="0">
                    <a:solidFill>
                      <a:srgbClr val="1A1918"/>
                    </a:solidFill>
                    <a:latin typeface="Calibri"/>
                    <a:ea typeface="Calibri"/>
                    <a:cs typeface="Calibri"/>
                    <a:sym typeface="Calibri"/>
                  </a:rPr>
                  <a:t>This resource is licensed under CC BY 4.0</a:t>
                </a:r>
                <a:endParaRPr/>
              </a:p>
              <a:p>
                <a:pPr marL="0" marR="0" lvl="0" indent="0" algn="l" rtl="0">
                  <a:lnSpc>
                    <a:spcPct val="82500"/>
                  </a:lnSpc>
                  <a:spcBef>
                    <a:spcPts val="0"/>
                  </a:spcBef>
                  <a:spcAft>
                    <a:spcPts val="0"/>
                  </a:spcAft>
                  <a:buClr>
                    <a:schemeClr val="dk1"/>
                  </a:buClr>
                  <a:buSzPts val="800"/>
                  <a:buFont typeface="Calibri"/>
                  <a:buNone/>
                </a:pPr>
                <a:endParaRPr sz="800" b="1" i="0">
                  <a:solidFill>
                    <a:srgbClr val="1A1918"/>
                  </a:solidFill>
                  <a:latin typeface="Calibri"/>
                  <a:ea typeface="Calibri"/>
                  <a:cs typeface="Calibri"/>
                  <a:sym typeface="Calibri"/>
                </a:endParaRPr>
              </a:p>
            </p:txBody>
          </p:sp>
          <p:pic>
            <p:nvPicPr>
              <p:cNvPr id="193" name="Google Shape;193;p45"/>
              <p:cNvPicPr preferRelativeResize="0"/>
              <p:nvPr/>
            </p:nvPicPr>
            <p:blipFill rotWithShape="1">
              <a:blip r:embed="rId3">
                <a:alphaModFix/>
              </a:blip>
              <a:srcRect/>
              <a:stretch/>
            </p:blipFill>
            <p:spPr>
              <a:xfrm>
                <a:off x="568863" y="6130899"/>
                <a:ext cx="1244049" cy="433251"/>
              </a:xfrm>
              <a:prstGeom prst="rect">
                <a:avLst/>
              </a:prstGeom>
              <a:noFill/>
              <a:ln>
                <a:noFill/>
              </a:ln>
            </p:spPr>
          </p:pic>
        </p:grpSp>
        <p:pic>
          <p:nvPicPr>
            <p:cNvPr id="194" name="Google Shape;194;p45" descr="Co-funded by the European Union logo in png for web usage"/>
            <p:cNvPicPr preferRelativeResize="0"/>
            <p:nvPr/>
          </p:nvPicPr>
          <p:blipFill rotWithShape="1">
            <a:blip r:embed="rId4">
              <a:alphaModFix/>
            </a:blip>
            <a:srcRect/>
            <a:stretch/>
          </p:blipFill>
          <p:spPr>
            <a:xfrm>
              <a:off x="1955759" y="6212206"/>
              <a:ext cx="1681655" cy="351944"/>
            </a:xfrm>
            <a:prstGeom prst="rect">
              <a:avLst/>
            </a:prstGeom>
            <a:noFill/>
            <a:ln>
              <a:noFill/>
            </a:ln>
          </p:spPr>
        </p:pic>
      </p:grpSp>
      <p:pic>
        <p:nvPicPr>
          <p:cNvPr id="195" name="Google Shape;195;p45"/>
          <p:cNvPicPr preferRelativeResize="0"/>
          <p:nvPr/>
        </p:nvPicPr>
        <p:blipFill rotWithShape="1">
          <a:blip r:embed="rId5">
            <a:alphaModFix amt="24000"/>
          </a:blip>
          <a:srcRect/>
          <a:stretch/>
        </p:blipFill>
        <p:spPr>
          <a:xfrm>
            <a:off x="-1416264" y="-492247"/>
            <a:ext cx="6672147" cy="6672147"/>
          </a:xfrm>
          <a:prstGeom prst="rect">
            <a:avLst/>
          </a:prstGeom>
          <a:noFill/>
          <a:ln>
            <a:noFill/>
          </a:ln>
        </p:spPr>
      </p:pic>
      <p:sp>
        <p:nvSpPr>
          <p:cNvPr id="196" name="Google Shape;196;p45"/>
          <p:cNvSpPr/>
          <p:nvPr/>
        </p:nvSpPr>
        <p:spPr>
          <a:xfrm>
            <a:off x="0" y="4869500"/>
            <a:ext cx="4963395" cy="778675"/>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97" name="Google Shape;197;p45"/>
          <p:cNvSpPr txBox="1">
            <a:spLocks noGrp="1"/>
          </p:cNvSpPr>
          <p:nvPr>
            <p:ph type="body" idx="3"/>
          </p:nvPr>
        </p:nvSpPr>
        <p:spPr>
          <a:xfrm>
            <a:off x="558314" y="5036347"/>
            <a:ext cx="4414577" cy="6793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0" y="6213053"/>
            <a:ext cx="12116938" cy="1289893"/>
            <a:chOff x="3911600" y="5376592"/>
            <a:chExt cx="7103963" cy="756243"/>
          </a:xfrm>
        </p:grpSpPr>
        <p:cxnSp>
          <p:nvCxnSpPr>
            <p:cNvPr id="11" name="Google Shape;11;p28"/>
            <p:cNvCxnSpPr/>
            <p:nvPr/>
          </p:nvCxnSpPr>
          <p:spPr>
            <a:xfrm>
              <a:off x="3911600" y="5517665"/>
              <a:ext cx="4416136" cy="0"/>
            </a:xfrm>
            <a:prstGeom prst="straightConnector1">
              <a:avLst/>
            </a:prstGeom>
            <a:noFill/>
            <a:ln w="12700" cap="flat" cmpd="sng">
              <a:solidFill>
                <a:srgbClr val="595959"/>
              </a:solidFill>
              <a:prstDash val="solid"/>
              <a:miter lim="800000"/>
              <a:headEnd type="none" w="sm" len="sm"/>
              <a:tailEnd type="none" w="sm" len="sm"/>
            </a:ln>
          </p:spPr>
        </p:cxnSp>
        <p:pic>
          <p:nvPicPr>
            <p:cNvPr id="12" name="Google Shape;12;p28"/>
            <p:cNvPicPr preferRelativeResize="0"/>
            <p:nvPr/>
          </p:nvPicPr>
          <p:blipFill rotWithShape="1">
            <a:blip r:embed="rId16">
              <a:alphaModFix/>
            </a:blip>
            <a:srcRect l="31981" t="58177"/>
            <a:stretch/>
          </p:blipFill>
          <p:spPr>
            <a:xfrm>
              <a:off x="8693985" y="5419095"/>
              <a:ext cx="2321578" cy="713740"/>
            </a:xfrm>
            <a:prstGeom prst="rect">
              <a:avLst/>
            </a:prstGeom>
            <a:noFill/>
            <a:ln>
              <a:noFill/>
            </a:ln>
          </p:spPr>
        </p:pic>
        <p:pic>
          <p:nvPicPr>
            <p:cNvPr id="13" name="Google Shape;13;p28"/>
            <p:cNvPicPr preferRelativeResize="0"/>
            <p:nvPr/>
          </p:nvPicPr>
          <p:blipFill rotWithShape="1">
            <a:blip r:embed="rId17">
              <a:alphaModFix/>
            </a:blip>
            <a:srcRect l="6446" t="27942" r="69084" b="22935"/>
            <a:stretch/>
          </p:blipFill>
          <p:spPr>
            <a:xfrm>
              <a:off x="8388482" y="5376592"/>
              <a:ext cx="281099" cy="282147"/>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9"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wYWJ476o7nE?feature=oembed" TargetMode="External"/><Relationship Id="rId5" Type="http://schemas.openxmlformats.org/officeDocument/2006/relationships/image" Target="../media/image16.jpeg"/><Relationship Id="rId4" Type="http://schemas.openxmlformats.org/officeDocument/2006/relationships/hyperlink" Target="https://www.youtube.com/watch?v=wYWJ476o7n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seedblink.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companisto.com/e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underbeam.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ww.wiseed.com/" TargetMode="External"/><Relationship Id="rId4" Type="http://schemas.openxmlformats.org/officeDocument/2006/relationships/hyperlink" Target="https://www.leapfunder.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YvaCZt_T6Xc"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orenklaff.com/"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www.slideshare.net/slideshow/the-ultimate-pitch-deck-template-by-pitchdeckcoach/46174756" TargetMode="External"/><Relationship Id="rId4" Type="http://schemas.openxmlformats.org/officeDocument/2006/relationships/hyperlink" Target="https://www.carminegallo.com/books/the-storytellers-secre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www.impactxcapital.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s://www.unconventional.vc/"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
          <p:cNvSpPr txBox="1">
            <a:spLocks noGrp="1"/>
          </p:cNvSpPr>
          <p:nvPr>
            <p:ph type="body" idx="2"/>
          </p:nvPr>
        </p:nvSpPr>
        <p:spPr>
          <a:xfrm>
            <a:off x="741354" y="2934930"/>
            <a:ext cx="5089964" cy="7492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Modul 7 Zusammenarbeit mit Investoren </a:t>
            </a:r>
          </a:p>
          <a:p>
            <a:pPr marL="0" lvl="0" indent="0" algn="l" rtl="0">
              <a:lnSpc>
                <a:spcPct val="90000"/>
              </a:lnSpc>
              <a:spcBef>
                <a:spcPts val="0"/>
              </a:spcBef>
              <a:spcAft>
                <a:spcPts val="0"/>
              </a:spcAft>
              <a:buClr>
                <a:schemeClr val="lt1"/>
              </a:buClr>
              <a:buSzPts val="3600"/>
              <a:buNone/>
            </a:pPr>
            <a:endParaRPr lang="en-US" dirty="0"/>
          </a:p>
        </p:txBody>
      </p:sp>
      <p:sp>
        <p:nvSpPr>
          <p:cNvPr id="213" name="Google Shape;213;p2"/>
          <p:cNvSpPr txBox="1">
            <a:spLocks noGrp="1"/>
          </p:cNvSpPr>
          <p:nvPr>
            <p:ph type="body" idx="1"/>
          </p:nvPr>
        </p:nvSpPr>
        <p:spPr>
          <a:xfrm>
            <a:off x="601812" y="5086974"/>
            <a:ext cx="4414577" cy="6793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1" i="0" u="none" strike="noStrike" cap="none" dirty="0">
                <a:solidFill>
                  <a:schemeClr val="lt1"/>
                </a:solidFill>
                <a:latin typeface="Calibri"/>
                <a:ea typeface="Calibri"/>
                <a:cs typeface="Calibri"/>
                <a:sym typeface="Calibri"/>
              </a:rPr>
              <a:t>www.mosaic4investing.eu</a:t>
            </a:r>
            <a:endParaRPr sz="4000" b="1" i="0" u="none" strike="noStrike" cap="none" dirty="0">
              <a:solidFill>
                <a:schemeClr val="lt1"/>
              </a:solidFill>
              <a:latin typeface="Calibri"/>
              <a:ea typeface="Calibri"/>
              <a:cs typeface="Calibri"/>
              <a:sym typeface="Calibri"/>
            </a:endParaRPr>
          </a:p>
        </p:txBody>
      </p:sp>
      <p:pic>
        <p:nvPicPr>
          <p:cNvPr id="214" name="Google Shape;214;p2"/>
          <p:cNvPicPr preferRelativeResize="0">
            <a:picLocks noGrp="1"/>
          </p:cNvPicPr>
          <p:nvPr>
            <p:ph type="pic" idx="3"/>
          </p:nvPr>
        </p:nvPicPr>
        <p:blipFill rotWithShape="1">
          <a:blip r:embed="rId3">
            <a:alphaModFix/>
          </a:blip>
          <a:srcRect l="26422" r="26422"/>
          <a:stretch/>
        </p:blipFill>
        <p:spPr>
          <a:xfrm>
            <a:off x="6049801" y="1"/>
            <a:ext cx="4661742" cy="5541817"/>
          </a:xfrm>
          <a:prstGeom prst="rect">
            <a:avLst/>
          </a:prstGeom>
          <a:solidFill>
            <a:srgbClr val="D8D8D8"/>
          </a:solidFill>
          <a:ln>
            <a:noFill/>
          </a:ln>
        </p:spPr>
      </p:pic>
      <p:pic>
        <p:nvPicPr>
          <p:cNvPr id="215" name="Google Shape;215;p2"/>
          <p:cNvPicPr preferRelativeResize="0"/>
          <p:nvPr/>
        </p:nvPicPr>
        <p:blipFill rotWithShape="1">
          <a:blip r:embed="rId4">
            <a:alphaModFix amt="24000"/>
          </a:blip>
          <a:srcRect/>
          <a:stretch/>
        </p:blipFill>
        <p:spPr>
          <a:xfrm>
            <a:off x="7652110" y="-2424964"/>
            <a:ext cx="6368247" cy="63682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A55FACC6-C125-00FD-5BD0-81279DFA60C9}"/>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5630E93A-E4DF-4157-733B-296482487BB4}"/>
              </a:ext>
            </a:extLst>
          </p:cNvPr>
          <p:cNvSpPr txBox="1">
            <a:spLocks noGrp="1"/>
          </p:cNvSpPr>
          <p:nvPr>
            <p:ph type="body" idx="1"/>
          </p:nvPr>
        </p:nvSpPr>
        <p:spPr>
          <a:xfrm>
            <a:off x="320707" y="1433538"/>
            <a:ext cx="10338194" cy="3849918"/>
          </a:xfrm>
          <a:prstGeom prst="rect">
            <a:avLst/>
          </a:prstGeom>
          <a:noFill/>
          <a:ln>
            <a:noFill/>
          </a:ln>
        </p:spPr>
        <p:txBody>
          <a:bodyPr spcFirstLastPara="1" wrap="square" lIns="91425" tIns="45700" rIns="91425" bIns="45700" anchor="t" anchorCtr="0">
            <a:noAutofit/>
          </a:bodyPr>
          <a:lstStyle/>
          <a:p>
            <a:pPr marL="176213" indent="0" algn="l"/>
            <a:r>
              <a:rPr lang="en-GB" sz="2000" b="1" i="0" dirty="0">
                <a:solidFill>
                  <a:srgbClr val="47B5C8"/>
                </a:solidFill>
                <a:effectLst/>
                <a:latin typeface="var(--font-header)"/>
              </a:rPr>
              <a:t>Seed</a:t>
            </a:r>
          </a:p>
          <a:p>
            <a:pPr marL="176213" indent="0" algn="l"/>
            <a:r>
              <a:rPr lang="en-GB" sz="2000" b="0" i="0" dirty="0">
                <a:solidFill>
                  <a:srgbClr val="2E2E2E"/>
                </a:solidFill>
                <a:effectLst/>
                <a:latin typeface="Inter"/>
              </a:rPr>
              <a:t>Seed-Finanzierungen sind eine deutliche Steigerung gegenüber Pre-Seed-Finanzierungen, und in der Regel kommen Sie dafür in Frage, sobald Ihr Unternehmen eine gewisse Zugkraft erreicht hat. Es gibt sowohl Einzelpersonen als auch Finanzierungsgesellschaften, die an dieser Finanzierungsstufe interessiert sein können, sofern Ihre Unterlagen in Ordnung sind und Sie eine Art Konzeptnachweis erbringen können. Sobald dies geschehen ist, können Sie die nächste Finanzierungsrunde beantragen, die eine beträchtliche Kapitalspritze darstellen kann, die ein sehr schnelles Wachstum ermöglicht.</a:t>
            </a:r>
          </a:p>
          <a:p>
            <a:pPr marL="176213" indent="0" algn="l"/>
            <a:r>
              <a:rPr lang="en-GB" sz="2000" b="0" i="0" dirty="0">
                <a:solidFill>
                  <a:srgbClr val="2E2E2E"/>
                </a:solidFill>
                <a:effectLst/>
                <a:latin typeface="Inter"/>
              </a:rPr>
              <a:t>Sie können wahrscheinlich bis zu fünf Millionen Dollar beantragen. Im Durchschnitt umfassen Seed-Fonds-Runden etwa </a:t>
            </a:r>
            <a:r>
              <a:rPr lang="en-GB" sz="2000" dirty="0">
                <a:solidFill>
                  <a:srgbClr val="2E2E2E"/>
                </a:solidFill>
                <a:latin typeface="Inter"/>
              </a:rPr>
              <a:t>2+ </a:t>
            </a:r>
            <a:r>
              <a:rPr lang="en-GB" sz="2000" b="0" i="0" dirty="0">
                <a:solidFill>
                  <a:srgbClr val="2E2E2E"/>
                </a:solidFill>
                <a:effectLst/>
                <a:latin typeface="Inter"/>
              </a:rPr>
              <a:t>Millionen </a:t>
            </a:r>
            <a:r>
              <a:rPr lang="en-GB" sz="2000" dirty="0">
                <a:solidFill>
                  <a:srgbClr val="2E2E2E"/>
                </a:solidFill>
                <a:latin typeface="Inter"/>
              </a:rPr>
              <a:t>Euro</a:t>
            </a:r>
            <a:r>
              <a:rPr lang="en-GB" sz="2000" b="0" i="0" dirty="0">
                <a:solidFill>
                  <a:srgbClr val="2E2E2E"/>
                </a:solidFill>
                <a:effectLst/>
                <a:latin typeface="Inter"/>
              </a:rPr>
              <a:t>, und in den meisten Fällen </a:t>
            </a:r>
            <a:r>
              <a:rPr lang="en-GB" sz="2000" dirty="0">
                <a:solidFill>
                  <a:srgbClr val="2E2E2E"/>
                </a:solidFill>
                <a:latin typeface="Inter"/>
              </a:rPr>
              <a:t>wird </a:t>
            </a:r>
            <a:r>
              <a:rPr lang="en-GB" sz="2000" b="0" i="0" dirty="0">
                <a:solidFill>
                  <a:srgbClr val="2E2E2E"/>
                </a:solidFill>
                <a:effectLst/>
                <a:latin typeface="Inter"/>
              </a:rPr>
              <a:t>dieser Betrag dafür verwendet, schnell und effizient Marktanteile zu gewinnen.</a:t>
            </a:r>
          </a:p>
        </p:txBody>
      </p:sp>
      <p:sp>
        <p:nvSpPr>
          <p:cNvPr id="252" name="Google Shape;252;p6">
            <a:extLst>
              <a:ext uri="{FF2B5EF4-FFF2-40B4-BE49-F238E27FC236}">
                <a16:creationId xmlns:a16="http://schemas.microsoft.com/office/drawing/2014/main" id="{04EBA897-6719-D3CC-A9BF-18A3652C4907}"/>
              </a:ext>
            </a:extLst>
          </p:cNvPr>
          <p:cNvSpPr/>
          <p:nvPr/>
        </p:nvSpPr>
        <p:spPr>
          <a:xfrm>
            <a:off x="-1" y="600000"/>
            <a:ext cx="8304663"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DEFA538E-E098-906A-E602-B549321FDC77}"/>
              </a:ext>
            </a:extLst>
          </p:cNvPr>
          <p:cNvSpPr txBox="1">
            <a:spLocks noGrp="1"/>
          </p:cNvSpPr>
          <p:nvPr>
            <p:ph type="body" idx="2"/>
          </p:nvPr>
        </p:nvSpPr>
        <p:spPr>
          <a:xfrm>
            <a:off x="320707" y="713836"/>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sz="2400" b="0" i="0" dirty="0">
                <a:solidFill>
                  <a:schemeClr val="bg1"/>
                </a:solidFill>
                <a:effectLst/>
                <a:latin typeface="Inter"/>
              </a:rPr>
              <a:t>Die Arten von Investoren, die Sie möglicherweise benötigen:</a:t>
            </a:r>
            <a:endParaRPr sz="2400" dirty="0">
              <a:solidFill>
                <a:schemeClr val="bg1"/>
              </a:solidFill>
            </a:endParaRPr>
          </a:p>
        </p:txBody>
      </p:sp>
    </p:spTree>
    <p:extLst>
      <p:ext uri="{BB962C8B-B14F-4D97-AF65-F5344CB8AC3E}">
        <p14:creationId xmlns:p14="http://schemas.microsoft.com/office/powerpoint/2010/main" val="71040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20247369-188E-72FB-9A4C-4528E1105864}"/>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9B13B206-C618-1209-1685-5F385A326897}"/>
              </a:ext>
            </a:extLst>
          </p:cNvPr>
          <p:cNvSpPr txBox="1">
            <a:spLocks noGrp="1"/>
          </p:cNvSpPr>
          <p:nvPr>
            <p:ph type="body" idx="1"/>
          </p:nvPr>
        </p:nvSpPr>
        <p:spPr>
          <a:xfrm>
            <a:off x="320707" y="1433538"/>
            <a:ext cx="5486415" cy="3849918"/>
          </a:xfrm>
          <a:prstGeom prst="rect">
            <a:avLst/>
          </a:prstGeom>
          <a:noFill/>
          <a:ln>
            <a:noFill/>
          </a:ln>
        </p:spPr>
        <p:txBody>
          <a:bodyPr spcFirstLastPara="1" wrap="square" lIns="91425" tIns="45700" rIns="91425" bIns="45700" anchor="t" anchorCtr="0">
            <a:noAutofit/>
          </a:bodyPr>
          <a:lstStyle/>
          <a:p>
            <a:pPr algn="l"/>
            <a:r>
              <a:rPr lang="en-GB" sz="2000" b="1" i="0" dirty="0">
                <a:solidFill>
                  <a:srgbClr val="47B5C8"/>
                </a:solidFill>
                <a:effectLst/>
                <a:latin typeface="var(--font-header)"/>
              </a:rPr>
              <a:t>Risikokapitalgeber (VC)</a:t>
            </a:r>
          </a:p>
          <a:p>
            <a:pPr marL="266700" indent="-38100" algn="l"/>
            <a:r>
              <a:rPr lang="en-GB" sz="2000" b="0" i="0" dirty="0">
                <a:solidFill>
                  <a:srgbClr val="2E2E2E"/>
                </a:solidFill>
                <a:effectLst/>
                <a:latin typeface="Inter"/>
              </a:rPr>
              <a:t>Für spätere Investitionsrunden werden viele Unternehmen bei VC-Fonds vorstellig. Diese können von Mikrofonds bis hin zu Kapitalspritzen in Milliardenhöhe reichen, so dass sie vor einer Investition nach dem größten Wachstumspotenzial suchen. Risikokapital kann einem Start-up-Unternehmen erheblichen Auftrieb geben, und es kann von einem Unternehmen oder einer Einzelperson stammen.</a:t>
            </a:r>
          </a:p>
          <a:p>
            <a:pPr marL="266700" indent="-38100" algn="l"/>
            <a:endParaRPr lang="en-GB" sz="2000" dirty="0">
              <a:solidFill>
                <a:srgbClr val="2E2E2E"/>
              </a:solidFill>
              <a:latin typeface="Inter"/>
            </a:endParaRPr>
          </a:p>
        </p:txBody>
      </p:sp>
      <p:sp>
        <p:nvSpPr>
          <p:cNvPr id="252" name="Google Shape;252;p6">
            <a:extLst>
              <a:ext uri="{FF2B5EF4-FFF2-40B4-BE49-F238E27FC236}">
                <a16:creationId xmlns:a16="http://schemas.microsoft.com/office/drawing/2014/main" id="{E871FE13-42B4-87A0-24C0-0E5383ACBEFD}"/>
              </a:ext>
            </a:extLst>
          </p:cNvPr>
          <p:cNvSpPr/>
          <p:nvPr/>
        </p:nvSpPr>
        <p:spPr>
          <a:xfrm>
            <a:off x="-1" y="600000"/>
            <a:ext cx="8304663"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09B57D12-BF1F-A1FE-20E1-F7A0F9F3F46C}"/>
              </a:ext>
            </a:extLst>
          </p:cNvPr>
          <p:cNvSpPr txBox="1">
            <a:spLocks noGrp="1"/>
          </p:cNvSpPr>
          <p:nvPr>
            <p:ph type="body" idx="2"/>
          </p:nvPr>
        </p:nvSpPr>
        <p:spPr>
          <a:xfrm>
            <a:off x="320707" y="713836"/>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sz="2400" b="0" i="0" dirty="0">
                <a:solidFill>
                  <a:schemeClr val="bg1"/>
                </a:solidFill>
                <a:effectLst/>
                <a:latin typeface="Inter"/>
              </a:rPr>
              <a:t>Die Arten von Investoren, die Sie möglicherweise benötigen:</a:t>
            </a:r>
            <a:endParaRPr sz="2400" dirty="0">
              <a:solidFill>
                <a:schemeClr val="bg1"/>
              </a:solidFill>
            </a:endParaRPr>
          </a:p>
        </p:txBody>
      </p:sp>
      <p:sp>
        <p:nvSpPr>
          <p:cNvPr id="3" name="TextBox 2">
            <a:extLst>
              <a:ext uri="{FF2B5EF4-FFF2-40B4-BE49-F238E27FC236}">
                <a16:creationId xmlns:a16="http://schemas.microsoft.com/office/drawing/2014/main" id="{4654DF02-C8FA-583B-E2A0-A83F003CB87F}"/>
              </a:ext>
            </a:extLst>
          </p:cNvPr>
          <p:cNvSpPr txBox="1"/>
          <p:nvPr/>
        </p:nvSpPr>
        <p:spPr>
          <a:xfrm>
            <a:off x="5896516" y="1544660"/>
            <a:ext cx="4461111" cy="4031873"/>
          </a:xfrm>
          <a:prstGeom prst="rect">
            <a:avLst/>
          </a:prstGeom>
          <a:noFill/>
        </p:spPr>
        <p:txBody>
          <a:bodyPr wrap="square">
            <a:spAutoFit/>
          </a:bodyPr>
          <a:lstStyle/>
          <a:p>
            <a:pPr marL="266700" indent="-38100" algn="l"/>
            <a:r>
              <a:rPr lang="en-GB" sz="3200" b="1" i="0" dirty="0">
                <a:solidFill>
                  <a:schemeClr val="bg1"/>
                </a:solidFill>
                <a:effectLst/>
                <a:highlight>
                  <a:srgbClr val="47B5C8"/>
                </a:highlight>
                <a:latin typeface="Inter"/>
              </a:rPr>
              <a:t>Video</a:t>
            </a:r>
            <a:endParaRPr lang="en-GB" sz="3200"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r>
              <a:rPr lang="en-GB" dirty="0">
                <a:hlinkClick r:id="rId4"/>
              </a:rPr>
              <a:t>Wie Startup-Finanzierung funktioniert: Startkapital, Angel-Investoren und Risikokapitalgeber erklärt</a:t>
            </a:r>
            <a:endParaRPr lang="en-GB" b="0" i="0" dirty="0">
              <a:solidFill>
                <a:srgbClr val="2E2E2E"/>
              </a:solidFill>
              <a:effectLst/>
              <a:latin typeface="Inter"/>
            </a:endParaRPr>
          </a:p>
        </p:txBody>
      </p:sp>
      <p:pic>
        <p:nvPicPr>
          <p:cNvPr id="4" name="Online Media 3" title="How Startup Funding works: Seed money, Angel Investors and Venture Capitalists explained">
            <a:hlinkClick r:id="" action="ppaction://media"/>
            <a:extLst>
              <a:ext uri="{FF2B5EF4-FFF2-40B4-BE49-F238E27FC236}">
                <a16:creationId xmlns:a16="http://schemas.microsoft.com/office/drawing/2014/main" id="{E3C6B6E8-FADF-DD0B-89E7-1D4758E2DAC8}"/>
              </a:ext>
            </a:extLst>
          </p:cNvPr>
          <p:cNvPicPr>
            <a:picLocks noRot="1" noChangeAspect="1"/>
          </p:cNvPicPr>
          <p:nvPr>
            <a:videoFile r:link="rId1"/>
          </p:nvPr>
        </p:nvPicPr>
        <p:blipFill>
          <a:blip r:embed="rId5"/>
          <a:stretch>
            <a:fillRect/>
          </a:stretch>
        </p:blipFill>
        <p:spPr>
          <a:xfrm>
            <a:off x="6213599" y="2309645"/>
            <a:ext cx="4428143" cy="2501901"/>
          </a:xfrm>
          <a:prstGeom prst="rect">
            <a:avLst/>
          </a:prstGeom>
        </p:spPr>
      </p:pic>
      <p:cxnSp>
        <p:nvCxnSpPr>
          <p:cNvPr id="6" name="Straight Connector 5">
            <a:extLst>
              <a:ext uri="{FF2B5EF4-FFF2-40B4-BE49-F238E27FC236}">
                <a16:creationId xmlns:a16="http://schemas.microsoft.com/office/drawing/2014/main" id="{BE24801F-2793-C255-8CF6-DB07CE315C5D}"/>
              </a:ext>
            </a:extLst>
          </p:cNvPr>
          <p:cNvCxnSpPr/>
          <p:nvPr/>
        </p:nvCxnSpPr>
        <p:spPr>
          <a:xfrm>
            <a:off x="5881733" y="1639028"/>
            <a:ext cx="61414" cy="396467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218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C2F0346E-7D50-1E49-0675-E492BAA4966F}"/>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7F78C82A-BBEE-181C-AF48-BC25A8EF5BC5}"/>
              </a:ext>
            </a:extLst>
          </p:cNvPr>
          <p:cNvSpPr txBox="1">
            <a:spLocks noGrp="1"/>
          </p:cNvSpPr>
          <p:nvPr>
            <p:ph type="body" idx="1"/>
          </p:nvPr>
        </p:nvSpPr>
        <p:spPr>
          <a:xfrm>
            <a:off x="559557" y="1433538"/>
            <a:ext cx="10099343" cy="3849918"/>
          </a:xfrm>
          <a:prstGeom prst="rect">
            <a:avLst/>
          </a:prstGeom>
          <a:noFill/>
          <a:ln>
            <a:noFill/>
          </a:ln>
        </p:spPr>
        <p:txBody>
          <a:bodyPr spcFirstLastPara="1" wrap="square" lIns="91425" tIns="45700" rIns="91425" bIns="45700" anchor="t" anchorCtr="0">
            <a:noAutofit/>
          </a:bodyPr>
          <a:lstStyle/>
          <a:p>
            <a:pPr marL="266700" indent="-38100" algn="l"/>
            <a:r>
              <a:rPr lang="en-GB" sz="2000" b="0" i="0" dirty="0">
                <a:effectLst/>
                <a:latin typeface="Inter"/>
              </a:rPr>
              <a:t>Die Investoren, die Sie suchen, können aus Ihrem </a:t>
            </a:r>
            <a:r>
              <a:rPr lang="en-GB" sz="2000" dirty="0">
                <a:latin typeface="Inter"/>
              </a:rPr>
              <a:t>eigenen Netzwerk oder aus </a:t>
            </a:r>
            <a:r>
              <a:rPr lang="en-GB" sz="2000" b="0" i="0" dirty="0">
                <a:effectLst/>
                <a:latin typeface="Inter"/>
              </a:rPr>
              <a:t>der virtuellen Welt stammen. </a:t>
            </a:r>
          </a:p>
          <a:p>
            <a:pPr marL="177800" indent="50800" algn="l"/>
            <a:r>
              <a:rPr lang="en-GB" sz="2000" b="0" i="0" dirty="0">
                <a:effectLst/>
                <a:latin typeface="Inter"/>
              </a:rPr>
              <a:t>Eine der besten Möglichkeiten, mit einem Investor in Kontakt zu kommen, besteht darin, direkt an ihn verwiesen zu werden. Das bedeutet, dass Sie von einem vielfältigen und soliden Netzwerk enorm profitieren werden. Mit einer Netzwerkstrategie (siehe Modul 6) kommen Sie in allen Bereichen des Geschäftslebens sehr weit, also gehen Sie raus und knüpfen Sie Kontakte.</a:t>
            </a:r>
            <a:endParaRPr lang="en-GB" sz="2000" dirty="0">
              <a:latin typeface="Inter"/>
            </a:endParaRPr>
          </a:p>
          <a:p>
            <a:pPr marL="266700" indent="-38100" algn="l"/>
            <a:r>
              <a:rPr lang="en-GB" sz="2000" b="0" i="0" dirty="0">
                <a:effectLst/>
                <a:latin typeface="Inter"/>
              </a:rPr>
              <a:t>Es gibt mehrere Online-Websites, die speziell dafür konzipiert sind, Investoren mit Gründern zusammenzubringen, und diese können manchmal der schnellste und effektivste Weg sein, um die richtigen Leute zu finden, die Ihnen helfen. Jede Plattform hat ihre eigene Art der Bezahlung. Einige verlangen eine Abonnementgebühr, während andere einen Prozentsatz der getätigten Investitionen einnehmen.</a:t>
            </a:r>
          </a:p>
        </p:txBody>
      </p:sp>
      <p:sp>
        <p:nvSpPr>
          <p:cNvPr id="252" name="Google Shape;252;p6">
            <a:extLst>
              <a:ext uri="{FF2B5EF4-FFF2-40B4-BE49-F238E27FC236}">
                <a16:creationId xmlns:a16="http://schemas.microsoft.com/office/drawing/2014/main" id="{5220FF10-0C5B-52F1-D5BB-53BC78A6C6DD}"/>
              </a:ext>
            </a:extLst>
          </p:cNvPr>
          <p:cNvSpPr/>
          <p:nvPr/>
        </p:nvSpPr>
        <p:spPr>
          <a:xfrm>
            <a:off x="-1" y="600000"/>
            <a:ext cx="9683088"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B33CAA6C-6059-3DE1-67B6-0C7ABE75DEE5}"/>
              </a:ext>
            </a:extLst>
          </p:cNvPr>
          <p:cNvSpPr txBox="1">
            <a:spLocks noGrp="1"/>
          </p:cNvSpPr>
          <p:nvPr>
            <p:ph type="body" idx="2"/>
          </p:nvPr>
        </p:nvSpPr>
        <p:spPr>
          <a:xfrm>
            <a:off x="-81902" y="654508"/>
            <a:ext cx="9632553" cy="803654"/>
          </a:xfrm>
          <a:prstGeom prst="rect">
            <a:avLst/>
          </a:prstGeom>
          <a:noFill/>
          <a:ln>
            <a:noFill/>
          </a:ln>
        </p:spPr>
        <p:txBody>
          <a:bodyPr spcFirstLastPara="1" wrap="square" lIns="91425" tIns="45700" rIns="91425" bIns="45700" anchor="t" anchorCtr="0">
            <a:noAutofit/>
          </a:bodyPr>
          <a:lstStyle/>
          <a:p>
            <a:pPr algn="l"/>
            <a:r>
              <a:rPr lang="en-GB" b="0" i="0" dirty="0">
                <a:solidFill>
                  <a:schemeClr val="bg1"/>
                </a:solidFill>
                <a:effectLst/>
                <a:latin typeface="var(--font-header)"/>
              </a:rPr>
              <a:t>Wie man Investoren trifft, online und offline</a:t>
            </a:r>
          </a:p>
        </p:txBody>
      </p:sp>
    </p:spTree>
    <p:extLst>
      <p:ext uri="{BB962C8B-B14F-4D97-AF65-F5344CB8AC3E}">
        <p14:creationId xmlns:p14="http://schemas.microsoft.com/office/powerpoint/2010/main" val="3664335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80121B28-7DBB-E34C-E4DE-287F0123D409}"/>
            </a:ext>
          </a:extLst>
        </p:cNvPr>
        <p:cNvGrpSpPr/>
        <p:nvPr/>
      </p:nvGrpSpPr>
      <p:grpSpPr>
        <a:xfrm>
          <a:off x="0" y="0"/>
          <a:ext cx="0" cy="0"/>
          <a:chOff x="0" y="0"/>
          <a:chExt cx="0" cy="0"/>
        </a:xfrm>
      </p:grpSpPr>
      <p:sp>
        <p:nvSpPr>
          <p:cNvPr id="252" name="Google Shape;252;p6">
            <a:extLst>
              <a:ext uri="{FF2B5EF4-FFF2-40B4-BE49-F238E27FC236}">
                <a16:creationId xmlns:a16="http://schemas.microsoft.com/office/drawing/2014/main" id="{4330E6AC-CE00-F0C3-063C-4CD670A4A96A}"/>
              </a:ext>
            </a:extLst>
          </p:cNvPr>
          <p:cNvSpPr/>
          <p:nvPr/>
        </p:nvSpPr>
        <p:spPr>
          <a:xfrm>
            <a:off x="-1" y="600000"/>
            <a:ext cx="9683088"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E98F7B76-E235-8B09-C3EF-5ADFCA9C8D02}"/>
              </a:ext>
            </a:extLst>
          </p:cNvPr>
          <p:cNvSpPr txBox="1">
            <a:spLocks noGrp="1"/>
          </p:cNvSpPr>
          <p:nvPr>
            <p:ph type="body" idx="2"/>
          </p:nvPr>
        </p:nvSpPr>
        <p:spPr>
          <a:xfrm>
            <a:off x="-81902" y="654508"/>
            <a:ext cx="9632553" cy="803654"/>
          </a:xfrm>
          <a:prstGeom prst="rect">
            <a:avLst/>
          </a:prstGeom>
          <a:noFill/>
          <a:ln>
            <a:noFill/>
          </a:ln>
        </p:spPr>
        <p:txBody>
          <a:bodyPr spcFirstLastPara="1" wrap="square" lIns="91425" tIns="45700" rIns="91425" bIns="45700" anchor="t" anchorCtr="0">
            <a:noAutofit/>
          </a:bodyPr>
          <a:lstStyle/>
          <a:p>
            <a:pPr algn="l"/>
            <a:r>
              <a:rPr lang="en-GB" b="0" i="0" dirty="0">
                <a:solidFill>
                  <a:schemeClr val="bg1"/>
                </a:solidFill>
                <a:effectLst/>
                <a:latin typeface="var(--font-header)"/>
              </a:rPr>
              <a:t>Online-Plattformen für Anleger </a:t>
            </a:r>
          </a:p>
        </p:txBody>
      </p:sp>
      <p:sp>
        <p:nvSpPr>
          <p:cNvPr id="6" name="Rectangle 3">
            <a:extLst>
              <a:ext uri="{FF2B5EF4-FFF2-40B4-BE49-F238E27FC236}">
                <a16:creationId xmlns:a16="http://schemas.microsoft.com/office/drawing/2014/main" id="{CEE87562-465E-D0E3-8B7C-60561DBDCD32}"/>
              </a:ext>
            </a:extLst>
          </p:cNvPr>
          <p:cNvSpPr>
            <a:spLocks noGrp="1" noChangeArrowheads="1"/>
          </p:cNvSpPr>
          <p:nvPr>
            <p:ph type="body" idx="1"/>
          </p:nvPr>
        </p:nvSpPr>
        <p:spPr bwMode="auto">
          <a:xfrm>
            <a:off x="791570" y="1873120"/>
            <a:ext cx="102153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SeedBlink </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(Finnland) - </a:t>
            </a:r>
            <a:r>
              <a:rPr lang="en-GB" dirty="0">
                <a:solidFill>
                  <a:srgbClr val="87A66E"/>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Tech Investments &amp; Equity Management für Europa | </a:t>
            </a:r>
            <a:r>
              <a:rPr lang="en-GB" dirty="0" err="1">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SeedBlink </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Diese Plattform ist für ihre starke Präsenz in den nordischen Ländern bekannt und bietet eine Vielzahl von Investitionsmöglichkeiten, einschließlich Aktien- und Kreditinvestitionen. </a:t>
            </a:r>
            <a:r>
              <a:rPr kumimoji="0" lang="en-US" altLang="en-US"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SeedBlink </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prüft jede Anlagemöglichkeit streng und ist damit eine solide Wahl für Anleger, die ihr Portfolio mit hochwertigen, in Europa ansässigen Anlagemöglichkeiten diversifizieren möchten.</a:t>
            </a:r>
          </a:p>
          <a:p>
            <a:pPr marL="0" marR="0" lvl="0" indent="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Companisto </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(Deutschland) </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lang="en-GB" dirty="0">
                <a:solidFill>
                  <a:srgbClr val="87A66E"/>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Kapitalbeteiligungen für Start-ups | </a:t>
            </a:r>
            <a:r>
              <a:rPr lang="en-GB" dirty="0" err="1">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Companisto </a:t>
            </a:r>
            <a:r>
              <a:rPr kumimoji="0" lang="en-US" altLang="en-US"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Companisto </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mit Sitz in Berlin ermöglicht Investoren aus aller Welt, in Start-ups und etablierte Unternehmen zu investieren. Companisto ist bekannt für seine benutzerfreundliche Oberfläche und bietet eine Reihe von Zahlungsoptionen, um globalen Investoren gerecht zu werden.</a:t>
            </a:r>
          </a:p>
        </p:txBody>
      </p:sp>
    </p:spTree>
    <p:extLst>
      <p:ext uri="{BB962C8B-B14F-4D97-AF65-F5344CB8AC3E}">
        <p14:creationId xmlns:p14="http://schemas.microsoft.com/office/powerpoint/2010/main" val="4031916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24D19B04-D7F0-0C1F-0DF6-669E1D5C6228}"/>
            </a:ext>
          </a:extLst>
        </p:cNvPr>
        <p:cNvGrpSpPr/>
        <p:nvPr/>
      </p:nvGrpSpPr>
      <p:grpSpPr>
        <a:xfrm>
          <a:off x="0" y="0"/>
          <a:ext cx="0" cy="0"/>
          <a:chOff x="0" y="0"/>
          <a:chExt cx="0" cy="0"/>
        </a:xfrm>
      </p:grpSpPr>
      <p:sp>
        <p:nvSpPr>
          <p:cNvPr id="252" name="Google Shape;252;p6">
            <a:extLst>
              <a:ext uri="{FF2B5EF4-FFF2-40B4-BE49-F238E27FC236}">
                <a16:creationId xmlns:a16="http://schemas.microsoft.com/office/drawing/2014/main" id="{F0D296E2-A307-9185-BAA9-FE2EECF03503}"/>
              </a:ext>
            </a:extLst>
          </p:cNvPr>
          <p:cNvSpPr/>
          <p:nvPr/>
        </p:nvSpPr>
        <p:spPr>
          <a:xfrm>
            <a:off x="-1" y="600000"/>
            <a:ext cx="9683088"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6C7A75A2-7B7E-3FC6-09E5-7DA6AD0D257D}"/>
              </a:ext>
            </a:extLst>
          </p:cNvPr>
          <p:cNvSpPr txBox="1">
            <a:spLocks noGrp="1"/>
          </p:cNvSpPr>
          <p:nvPr>
            <p:ph type="body" idx="2"/>
          </p:nvPr>
        </p:nvSpPr>
        <p:spPr>
          <a:xfrm>
            <a:off x="-81902" y="654508"/>
            <a:ext cx="9632553" cy="803654"/>
          </a:xfrm>
          <a:prstGeom prst="rect">
            <a:avLst/>
          </a:prstGeom>
          <a:noFill/>
          <a:ln>
            <a:noFill/>
          </a:ln>
        </p:spPr>
        <p:txBody>
          <a:bodyPr spcFirstLastPara="1" wrap="square" lIns="91425" tIns="45700" rIns="91425" bIns="45700" anchor="t" anchorCtr="0">
            <a:noAutofit/>
          </a:bodyPr>
          <a:lstStyle/>
          <a:p>
            <a:pPr algn="l"/>
            <a:r>
              <a:rPr lang="en-GB" b="0" i="0" dirty="0">
                <a:solidFill>
                  <a:schemeClr val="bg1"/>
                </a:solidFill>
                <a:effectLst/>
                <a:latin typeface="var(--font-header)"/>
              </a:rPr>
              <a:t>Online-Plattformen für Anleger </a:t>
            </a:r>
          </a:p>
        </p:txBody>
      </p:sp>
      <p:sp>
        <p:nvSpPr>
          <p:cNvPr id="6" name="Rectangle 3">
            <a:extLst>
              <a:ext uri="{FF2B5EF4-FFF2-40B4-BE49-F238E27FC236}">
                <a16:creationId xmlns:a16="http://schemas.microsoft.com/office/drawing/2014/main" id="{556CF419-3C6D-AB1B-CBA5-0843E29EF6D0}"/>
              </a:ext>
            </a:extLst>
          </p:cNvPr>
          <p:cNvSpPr>
            <a:spLocks noGrp="1" noChangeArrowheads="1"/>
          </p:cNvSpPr>
          <p:nvPr>
            <p:ph type="body" idx="1"/>
          </p:nvPr>
        </p:nvSpPr>
        <p:spPr bwMode="auto">
          <a:xfrm>
            <a:off x="873442" y="1847380"/>
            <a:ext cx="996288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ClrTx/>
              <a:buSzTx/>
            </a:pPr>
            <a:r>
              <a:rPr kumimoji="0" lang="en-US" altLang="en-US"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Funderbeam </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(Estland) </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lang="en-IE" sz="200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Funderbeam - Funderbeam </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bietet einen einzigartigen Ansatz, indem es Investitionen in ein "Syndikat" ermöglicht, das Mittel für Investitionen in Startups bündelt und so eine größere Diversifizierung und geringere Risiken für einzelne Investoren bietet. Es bietet Zugang zu einer breiten Palette von Start-ups aus verschiedenen Branchen.</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err="1">
                <a:ln>
                  <a:noFill/>
                </a:ln>
                <a:solidFill>
                  <a:srgbClr val="086D6E"/>
                </a:solidFill>
                <a:effectLst/>
                <a:latin typeface="Calibri" panose="020F0502020204030204" pitchFamily="34" charset="0"/>
                <a:ea typeface="Calibri" panose="020F0502020204030204" pitchFamily="34" charset="0"/>
                <a:cs typeface="Calibri" panose="020F0502020204030204" pitchFamily="34" charset="0"/>
              </a:rPr>
              <a:t>Leapfunder </a:t>
            </a:r>
            <a:r>
              <a:rPr kumimoji="0" lang="en-US" altLang="en-US" sz="2000" i="0" u="none" strike="noStrike" cap="none" normalizeH="0" baseline="0" dirty="0">
                <a:ln>
                  <a:noFill/>
                </a:ln>
                <a:solidFill>
                  <a:srgbClr val="086D6E"/>
                </a:solidFill>
                <a:effectLst/>
                <a:latin typeface="Calibri" panose="020F0502020204030204" pitchFamily="34" charset="0"/>
                <a:ea typeface="Calibri" panose="020F0502020204030204" pitchFamily="34" charset="0"/>
                <a:cs typeface="Calibri" panose="020F0502020204030204" pitchFamily="34" charset="0"/>
              </a:rPr>
              <a:t>(Niederlande) </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lang="en-GB" sz="2000" dirty="0" err="1">
                <a:hlinkClick r:id="rId4"/>
              </a:rPr>
              <a:t>Leapfunder</a:t>
            </a:r>
            <a:r>
              <a:rPr lang="en-GB" sz="2000" dirty="0">
                <a:hlinkClick r:id="rId4"/>
              </a:rPr>
              <a:t>: Where Angel Investors Find Promising Startups </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zeichnet sich durch einen unkomplizierten Ansatz für Angel Investing aus, der neuen Investoren den Einstieg erleichtert. Leapfunder bietet eine sichere Zahlungsumgebung und die Flexibilität, kleinere Beträge in sehr frühen Phasen von Start-ups zu investieren.</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err="1">
                <a:ln>
                  <a:noFill/>
                </a:ln>
                <a:solidFill>
                  <a:srgbClr val="086D6E"/>
                </a:solidFill>
                <a:effectLst/>
                <a:latin typeface="Calibri" panose="020F0502020204030204" pitchFamily="34" charset="0"/>
                <a:ea typeface="Calibri" panose="020F0502020204030204" pitchFamily="34" charset="0"/>
                <a:cs typeface="Calibri" panose="020F0502020204030204" pitchFamily="34" charset="0"/>
              </a:rPr>
              <a:t>WiSEED </a:t>
            </a:r>
            <a:r>
              <a:rPr kumimoji="0" lang="en-US" altLang="en-US" sz="2000" b="0" i="0" u="none" strike="noStrike" cap="none" normalizeH="0" baseline="0" dirty="0">
                <a:ln>
                  <a:noFill/>
                </a:ln>
                <a:solidFill>
                  <a:srgbClr val="086D6E"/>
                </a:solidFill>
                <a:effectLst/>
                <a:latin typeface="Calibri" panose="020F0502020204030204" pitchFamily="34" charset="0"/>
                <a:ea typeface="Calibri" panose="020F0502020204030204" pitchFamily="34" charset="0"/>
                <a:cs typeface="Calibri" panose="020F0502020204030204" pitchFamily="34" charset="0"/>
              </a:rPr>
              <a:t>(Frankreich) </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lang="fr-FR" sz="2000" dirty="0">
                <a:hlinkClick r:id="rId5"/>
              </a:rPr>
              <a:t>WiSEED - Investir dans le Crowdfunding immobilier et la transition énergétique </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Das 2008 gegründete Unternehmen </a:t>
            </a:r>
            <a:r>
              <a:rPr kumimoji="0" lang="en-US" altLang="en-US" sz="2000"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WiSEED </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gehört zu den Pionieren der Branche und konzentriert sich auf sozial verantwortliche Investitionsmöglichkeiten, was es zu einer guten Wahl für Anleger macht, die sich für Impact Investing interessieren.</a:t>
            </a:r>
          </a:p>
        </p:txBody>
      </p:sp>
    </p:spTree>
    <p:extLst>
      <p:ext uri="{BB962C8B-B14F-4D97-AF65-F5344CB8AC3E}">
        <p14:creationId xmlns:p14="http://schemas.microsoft.com/office/powerpoint/2010/main" val="2101061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CF3D31EC-252D-A12C-34D2-34BEE9B6CE0C}"/>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812DAEFC-B4F3-7A8E-E0EF-0D6FB4461346}"/>
              </a:ext>
            </a:extLst>
          </p:cNvPr>
          <p:cNvSpPr txBox="1">
            <a:spLocks noGrp="1"/>
          </p:cNvSpPr>
          <p:nvPr>
            <p:ph type="body" idx="1"/>
          </p:nvPr>
        </p:nvSpPr>
        <p:spPr>
          <a:xfrm>
            <a:off x="498143" y="1403654"/>
            <a:ext cx="10058400" cy="3849918"/>
          </a:xfrm>
          <a:prstGeom prst="rect">
            <a:avLst/>
          </a:prstGeom>
          <a:noFill/>
          <a:ln>
            <a:noFill/>
          </a:ln>
        </p:spPr>
        <p:txBody>
          <a:bodyPr spcFirstLastPara="1" wrap="square" lIns="91425" tIns="45700" rIns="91425" bIns="45700" anchor="t" anchorCtr="0">
            <a:noAutofit/>
          </a:bodyPr>
          <a:lstStyle/>
          <a:p>
            <a:pPr marL="228600" indent="0"/>
            <a:r>
              <a:rPr lang="en-GB" sz="2000" b="0" i="0" dirty="0">
                <a:effectLst/>
                <a:latin typeface="Calibri" panose="020F0502020204030204" pitchFamily="34" charset="0"/>
                <a:ea typeface="Calibri" panose="020F0502020204030204" pitchFamily="34" charset="0"/>
                <a:cs typeface="Calibri" panose="020F0502020204030204" pitchFamily="34" charset="0"/>
              </a:rPr>
              <a:t>Die Sicherung einer Finanzierung ist ein mehrstufiger Prozess. Ein </a:t>
            </a:r>
            <a:r>
              <a:rPr lang="en-GB" sz="2000" b="0" i="0" u="none" strike="noStrike" dirty="0">
                <a:effectLst/>
                <a:latin typeface="Calibri" panose="020F0502020204030204" pitchFamily="34" charset="0"/>
                <a:ea typeface="Calibri" panose="020F0502020204030204" pitchFamily="34" charset="0"/>
                <a:cs typeface="Calibri" panose="020F0502020204030204" pitchFamily="34" charset="0"/>
              </a:rPr>
              <a:t>überzeugendes Pitch Deck </a:t>
            </a:r>
            <a:r>
              <a:rPr lang="en-GB" sz="2000" b="0" i="0" dirty="0">
                <a:effectLst/>
                <a:latin typeface="Calibri" panose="020F0502020204030204" pitchFamily="34" charset="0"/>
                <a:ea typeface="Calibri" panose="020F0502020204030204" pitchFamily="34" charset="0"/>
                <a:cs typeface="Calibri" panose="020F0502020204030204" pitchFamily="34" charset="0"/>
              </a:rPr>
              <a:t>ist die erste Sprosse auf der Leiter.  Ein Pitch Deck ist eine kurze Präsentation, die potenziellen Investoren oder Kunden einen Überblick über Ihren Geschäftsplan, Ihre Produkte, Dienstleistungen und Ihre Wachstumsaussichten gibt. In vielen Fällen besteht das Hauptziel eines Pitch Decks nicht darin, eine Finanzierung zu sichern, sondern es bis zum nächsten Treffen zu schaffen. </a:t>
            </a:r>
          </a:p>
          <a:p>
            <a:pPr marL="228600" indent="0"/>
            <a:r>
              <a:rPr lang="nl-NL" sz="2000" dirty="0"/>
              <a:t>Schneiden Sie die Pitches auf die verschiedenen Investorentypen (VCs, Angels, Crowdfunding) zu, indem Sie sich an deren Zielen orientieren. Achten Sie auf </a:t>
            </a:r>
          </a:p>
          <a:p>
            <a:pPr marL="571500" indent="-342900">
              <a:buFont typeface="Arial" panose="020B0604020202020204" pitchFamily="34" charset="0"/>
              <a:buChar char="•"/>
            </a:pPr>
            <a:r>
              <a:rPr lang="nl-NL" sz="2000" b="1" dirty="0">
                <a:solidFill>
                  <a:srgbClr val="47B5C8"/>
                </a:solidFill>
              </a:rPr>
              <a:t>Personalisierung: </a:t>
            </a:r>
            <a:r>
              <a:rPr lang="nl-NL" sz="2000" dirty="0"/>
              <a:t>Nutzen Sie Untersuchungen zum Hintergrund der Anleger, um Aspekte hervorzuheben, die auf Resonanz stoßen.</a:t>
            </a:r>
          </a:p>
          <a:p>
            <a:pPr marL="571500" indent="-342900">
              <a:buFont typeface="Arial" panose="020B0604020202020204" pitchFamily="34" charset="0"/>
              <a:buChar char="•"/>
            </a:pPr>
            <a:r>
              <a:rPr lang="nl-NL" sz="2000" b="1" dirty="0">
                <a:solidFill>
                  <a:srgbClr val="47B5C8"/>
                </a:solidFill>
              </a:rPr>
              <a:t>Unbewusste Voreingenommenheit: </a:t>
            </a:r>
            <a:r>
              <a:rPr lang="nl-NL" sz="2000" dirty="0"/>
              <a:t>Gründer mit unterschiedlichem Hintergrund sollten ihre Widerstandsfähigkeit und einzigartigen Stärken hervorheben</a:t>
            </a:r>
            <a:endParaRPr lang="en-GB" sz="2000" b="0" i="0" dirty="0">
              <a:solidFill>
                <a:srgbClr val="333333"/>
              </a:solidFill>
              <a:effectLst/>
              <a:latin typeface="lato" panose="020F0502020204030203" pitchFamily="34" charset="0"/>
            </a:endParaRPr>
          </a:p>
        </p:txBody>
      </p:sp>
      <p:sp>
        <p:nvSpPr>
          <p:cNvPr id="252" name="Google Shape;252;p6">
            <a:extLst>
              <a:ext uri="{FF2B5EF4-FFF2-40B4-BE49-F238E27FC236}">
                <a16:creationId xmlns:a16="http://schemas.microsoft.com/office/drawing/2014/main" id="{5E2C996A-1DB2-742E-AEE1-5384164DF72B}"/>
              </a:ext>
            </a:extLst>
          </p:cNvPr>
          <p:cNvSpPr/>
          <p:nvPr/>
        </p:nvSpPr>
        <p:spPr>
          <a:xfrm>
            <a:off x="-1" y="600000"/>
            <a:ext cx="9683088"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1F657323-CEF7-CE06-E10E-123BC22F2FF0}"/>
              </a:ext>
            </a:extLst>
          </p:cNvPr>
          <p:cNvSpPr txBox="1">
            <a:spLocks noGrp="1"/>
          </p:cNvSpPr>
          <p:nvPr>
            <p:ph type="body" idx="2"/>
          </p:nvPr>
        </p:nvSpPr>
        <p:spPr>
          <a:xfrm>
            <a:off x="-81902" y="654508"/>
            <a:ext cx="9632553" cy="803654"/>
          </a:xfrm>
          <a:prstGeom prst="rect">
            <a:avLst/>
          </a:prstGeom>
          <a:noFill/>
          <a:ln>
            <a:noFill/>
          </a:ln>
        </p:spPr>
        <p:txBody>
          <a:bodyPr spcFirstLastPara="1" wrap="square" lIns="91425" tIns="45700" rIns="91425" bIns="45700" anchor="t" anchorCtr="0">
            <a:noAutofit/>
          </a:bodyPr>
          <a:lstStyle/>
          <a:p>
            <a:pPr algn="l"/>
            <a:r>
              <a:rPr lang="en-GB" dirty="0">
                <a:solidFill>
                  <a:schemeClr val="bg1"/>
                </a:solidFill>
                <a:latin typeface="var(--font-header)"/>
              </a:rPr>
              <a:t>Was ist ein Pitch Deck?</a:t>
            </a:r>
            <a:endParaRPr lang="en-GB" b="0" i="0" dirty="0">
              <a:solidFill>
                <a:schemeClr val="bg1"/>
              </a:solidFill>
              <a:effectLst/>
              <a:latin typeface="var(--font-header)"/>
            </a:endParaRPr>
          </a:p>
        </p:txBody>
      </p:sp>
    </p:spTree>
    <p:extLst>
      <p:ext uri="{BB962C8B-B14F-4D97-AF65-F5344CB8AC3E}">
        <p14:creationId xmlns:p14="http://schemas.microsoft.com/office/powerpoint/2010/main" val="1485362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6"/>
          <p:cNvSpPr txBox="1">
            <a:spLocks noGrp="1"/>
          </p:cNvSpPr>
          <p:nvPr>
            <p:ph type="body" idx="1"/>
          </p:nvPr>
        </p:nvSpPr>
        <p:spPr>
          <a:xfrm>
            <a:off x="330565" y="1449249"/>
            <a:ext cx="10663717" cy="3849918"/>
          </a:xfrm>
          <a:prstGeom prst="rect">
            <a:avLst/>
          </a:prstGeom>
          <a:noFill/>
          <a:ln>
            <a:noFill/>
          </a:ln>
        </p:spPr>
        <p:txBody>
          <a:bodyPr spcFirstLastPara="1" wrap="square" lIns="91425" tIns="45700" rIns="91425" bIns="45700" anchor="t" anchorCtr="0">
            <a:noAutofit/>
          </a:bodyPr>
          <a:lstStyle/>
          <a:p>
            <a:pPr marL="571500" indent="-342900">
              <a:buFont typeface="Arial" panose="020B0604020202020204" pitchFamily="34" charset="0"/>
              <a:buChar char="•"/>
            </a:pPr>
            <a:r>
              <a:rPr lang="nl-NL" sz="2000" b="1" dirty="0"/>
              <a:t>Setzen Sie sich mit dem Problem auseinander</a:t>
            </a:r>
            <a:r>
              <a:rPr lang="nl-NL" sz="2000" dirty="0"/>
              <a:t>: Beginnen Sie mit einer nachvollziehbaren Geschichte oder einem Datenpunkt, der die Bedeutung des Problems hervorhebt.</a:t>
            </a:r>
          </a:p>
          <a:p>
            <a:pPr marL="571500" indent="-342900">
              <a:buFont typeface="Arial" panose="020B0604020202020204" pitchFamily="34" charset="0"/>
              <a:buChar char="•"/>
            </a:pPr>
            <a:r>
              <a:rPr lang="nl-NL" sz="2000" b="1" dirty="0"/>
              <a:t>Präsentieren Sie die Lösung</a:t>
            </a:r>
            <a:r>
              <a:rPr lang="nl-NL" sz="2000" dirty="0"/>
              <a:t>: Erläutern Sie, wie Ihre Lösung das Problem wirksam angeht und sich auf dem Markt abhebt.</a:t>
            </a:r>
          </a:p>
          <a:p>
            <a:pPr marL="571500" indent="-342900">
              <a:buFont typeface="Arial" panose="020B0604020202020204" pitchFamily="34" charset="0"/>
              <a:buChar char="•"/>
            </a:pPr>
            <a:r>
              <a:rPr lang="en-GB" sz="2000" b="1" dirty="0"/>
              <a:t>Marktchancen</a:t>
            </a:r>
            <a:r>
              <a:rPr lang="en-GB" sz="2000" dirty="0"/>
              <a:t>: Einzelheiten zur Größe des Marktes und wie Sie ihn erobern wollen.</a:t>
            </a:r>
          </a:p>
          <a:p>
            <a:pPr marL="571500" indent="-342900">
              <a:buFont typeface="Arial" panose="020B0604020202020204" pitchFamily="34" charset="0"/>
              <a:buChar char="•"/>
            </a:pPr>
            <a:r>
              <a:rPr lang="nl-NL" sz="2000" b="1" dirty="0"/>
              <a:t>Zeigen Sie Traktion</a:t>
            </a:r>
            <a:r>
              <a:rPr lang="nl-NL" sz="2000" dirty="0"/>
              <a:t>: Legen Sie Erfolgsnachweise vor, wie z. B. Kundenwachstum oder Partnerschaften, um die Eignung des Produkts für den Markt zu belegen.</a:t>
            </a:r>
          </a:p>
          <a:p>
            <a:pPr marL="571500" indent="-342900">
              <a:buFont typeface="Arial" panose="020B0604020202020204" pitchFamily="34" charset="0"/>
              <a:buChar char="•"/>
            </a:pPr>
            <a:r>
              <a:rPr lang="nl-NL" sz="2000" b="1" dirty="0"/>
              <a:t>Zeigen Sie Kompetenz: </a:t>
            </a:r>
            <a:r>
              <a:rPr lang="en-GB" sz="2000" dirty="0"/>
              <a:t>Heben Sie die Erfahrung und die Fähigkeiten Ihres Gründungsteams hervor.</a:t>
            </a:r>
          </a:p>
          <a:p>
            <a:pPr marL="571500" indent="-342900">
              <a:buFont typeface="Arial" panose="020B0604020202020204" pitchFamily="34" charset="0"/>
              <a:buChar char="•"/>
            </a:pPr>
            <a:r>
              <a:rPr lang="nl-NL" sz="2000" b="1" dirty="0"/>
              <a:t>Einnahmemodell und Skalierbarkeit:</a:t>
            </a:r>
            <a:r>
              <a:rPr lang="nl-NL" sz="2000" dirty="0"/>
              <a:t> Zeigen Sie, wie Ihr Unternehmen Geld verdient und profitabel wachsen kann.</a:t>
            </a:r>
          </a:p>
        </p:txBody>
      </p:sp>
      <p:sp>
        <p:nvSpPr>
          <p:cNvPr id="252" name="Google Shape;252;p6"/>
          <p:cNvSpPr/>
          <p:nvPr/>
        </p:nvSpPr>
        <p:spPr>
          <a:xfrm>
            <a:off x="0" y="483992"/>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p:cNvSpPr txBox="1">
            <a:spLocks noGrp="1"/>
          </p:cNvSpPr>
          <p:nvPr>
            <p:ph type="body" idx="2"/>
          </p:nvPr>
        </p:nvSpPr>
        <p:spPr>
          <a:xfrm>
            <a:off x="798381" y="645595"/>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Strukturierung der Geschichte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BE2E4249-67D3-95D4-89A8-221B3E4AAB24}"/>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852A4BA6-7F56-BB2A-84AB-5C1D0C9DBDF2}"/>
              </a:ext>
            </a:extLst>
          </p:cNvPr>
          <p:cNvSpPr txBox="1">
            <a:spLocks noGrp="1"/>
          </p:cNvSpPr>
          <p:nvPr>
            <p:ph type="body" idx="1"/>
          </p:nvPr>
        </p:nvSpPr>
        <p:spPr>
          <a:xfrm>
            <a:off x="361665" y="1504041"/>
            <a:ext cx="10426889" cy="3849918"/>
          </a:xfrm>
          <a:prstGeom prst="rect">
            <a:avLst/>
          </a:prstGeom>
          <a:noFill/>
          <a:ln>
            <a:noFill/>
          </a:ln>
        </p:spPr>
        <p:txBody>
          <a:bodyPr spcFirstLastPara="1" wrap="square" lIns="91425" tIns="45700" rIns="91425" bIns="45700" anchor="t" anchorCtr="0">
            <a:noAutofit/>
          </a:bodyPr>
          <a:lstStyle/>
          <a:p>
            <a:pPr marL="571500" indent="-342900">
              <a:buFont typeface="Arial" panose="020B0604020202020204" pitchFamily="34" charset="0"/>
              <a:buChar char="•"/>
            </a:pPr>
            <a:r>
              <a:rPr lang="nl-NL" sz="2400" b="1" dirty="0"/>
              <a:t>Mittelbedarf:</a:t>
            </a:r>
            <a:r>
              <a:rPr lang="nl-NL" sz="2400" dirty="0"/>
              <a:t> Geben Sie klar an, wie viel Geld Sie benötigen und wie Sie es für Ihr Wachstum einsetzen wollen.</a:t>
            </a:r>
          </a:p>
          <a:p>
            <a:pPr marL="571500" indent="-342900">
              <a:buFont typeface="Arial" panose="020B0604020202020204" pitchFamily="34" charset="0"/>
              <a:buChar char="•"/>
            </a:pPr>
            <a:r>
              <a:rPr lang="nl-NL" sz="2400" b="1" dirty="0"/>
              <a:t>Finanzielle Kenntnisse:</a:t>
            </a:r>
            <a:r>
              <a:rPr lang="nl-NL" sz="2400" dirty="0"/>
              <a:t> Kennen Sie die wichtigsten Finanzkennzahlen (z. B. CAC, LTV, Burn-Rate), um mit Investoren sicher diskutieren zu können. Machen Sie sich vertraut mit Begriffen wie </a:t>
            </a:r>
          </a:p>
          <a:p>
            <a:pPr marL="627063" indent="-398463">
              <a:buFontTx/>
              <a:buChar char="-"/>
            </a:pPr>
            <a:r>
              <a:rPr lang="en-GB" b="1" dirty="0">
                <a:solidFill>
                  <a:srgbClr val="47B5C8"/>
                </a:solidFill>
                <a:latin typeface="Calibri" panose="020F0502020204030204" pitchFamily="34" charset="0"/>
                <a:ea typeface="Calibri" panose="020F0502020204030204" pitchFamily="34" charset="0"/>
                <a:cs typeface="Calibri" panose="020F0502020204030204" pitchFamily="34" charset="0"/>
              </a:rPr>
              <a:t>CAC (Customer Acquisition Cost) - </a:t>
            </a:r>
            <a:r>
              <a:rPr lang="en-GB" dirty="0">
                <a:solidFill>
                  <a:srgbClr val="595959"/>
                </a:solidFill>
                <a:latin typeface="Calibri" panose="020F0502020204030204" pitchFamily="34" charset="0"/>
                <a:ea typeface="Calibri" panose="020F0502020204030204" pitchFamily="34" charset="0"/>
                <a:cs typeface="Calibri" panose="020F0502020204030204" pitchFamily="34" charset="0"/>
              </a:rPr>
              <a:t>die Gesamtkosten für die Gewinnung eines neuen Kunden. Dazu gehören alle Marketing- und Vertriebskosten, die erforderlich sind, um einen Kunden zu gewinnen und in einen Kunden zu verwandeln. CAC ist eine wichtige Kennzahl für Unternehmen, um die Wirksamkeit ihrer Marketingstrategien zu verstehen und festzustellen, wie viel sie für jeden neuen Kunden ausgeben.</a:t>
            </a:r>
          </a:p>
          <a:p>
            <a:pPr marL="228600" indent="0"/>
            <a:endParaRPr lang="nl-NL" sz="2400" dirty="0"/>
          </a:p>
        </p:txBody>
      </p:sp>
      <p:sp>
        <p:nvSpPr>
          <p:cNvPr id="252" name="Google Shape;252;p6">
            <a:extLst>
              <a:ext uri="{FF2B5EF4-FFF2-40B4-BE49-F238E27FC236}">
                <a16:creationId xmlns:a16="http://schemas.microsoft.com/office/drawing/2014/main" id="{BFFB636E-72A9-B4F5-A3FD-BD2C073D31AB}"/>
              </a:ext>
            </a:extLst>
          </p:cNvPr>
          <p:cNvSpPr/>
          <p:nvPr/>
        </p:nvSpPr>
        <p:spPr>
          <a:xfrm>
            <a:off x="0" y="483992"/>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D3293D6F-5726-A184-300B-96A9D507B411}"/>
              </a:ext>
            </a:extLst>
          </p:cNvPr>
          <p:cNvSpPr txBox="1">
            <a:spLocks noGrp="1"/>
          </p:cNvSpPr>
          <p:nvPr>
            <p:ph type="body" idx="2"/>
          </p:nvPr>
        </p:nvSpPr>
        <p:spPr>
          <a:xfrm>
            <a:off x="798381" y="645595"/>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Strukturierung der Geschichte</a:t>
            </a:r>
            <a:endParaRPr dirty="0"/>
          </a:p>
        </p:txBody>
      </p:sp>
    </p:spTree>
    <p:extLst>
      <p:ext uri="{BB962C8B-B14F-4D97-AF65-F5344CB8AC3E}">
        <p14:creationId xmlns:p14="http://schemas.microsoft.com/office/powerpoint/2010/main" val="1451505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A461DCA2-D0AA-8301-2E8F-8F9B05F35793}"/>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F3B1D585-EE95-08FB-A25C-1B4D85A5E00A}"/>
              </a:ext>
            </a:extLst>
          </p:cNvPr>
          <p:cNvSpPr txBox="1">
            <a:spLocks noGrp="1"/>
          </p:cNvSpPr>
          <p:nvPr>
            <p:ph type="body" idx="1"/>
          </p:nvPr>
        </p:nvSpPr>
        <p:spPr>
          <a:xfrm>
            <a:off x="180441" y="1504041"/>
            <a:ext cx="10608114" cy="3849918"/>
          </a:xfrm>
          <a:prstGeom prst="rect">
            <a:avLst/>
          </a:prstGeom>
          <a:noFill/>
          <a:ln>
            <a:noFill/>
          </a:ln>
        </p:spPr>
        <p:txBody>
          <a:bodyPr spcFirstLastPara="1" wrap="square" lIns="91425" tIns="45700" rIns="91425" bIns="45700" anchor="t" anchorCtr="0">
            <a:noAutofit/>
          </a:bodyPr>
          <a:lstStyle/>
          <a:p>
            <a:pPr marL="627063" indent="-398463">
              <a:buFontTx/>
              <a:buChar char="-"/>
            </a:pPr>
            <a:r>
              <a:rPr lang="en-GB" b="1" dirty="0">
                <a:solidFill>
                  <a:srgbClr val="47B5C8"/>
                </a:solidFill>
                <a:latin typeface="Calibri" panose="020F0502020204030204" pitchFamily="34" charset="0"/>
                <a:ea typeface="Calibri" panose="020F0502020204030204" pitchFamily="34" charset="0"/>
                <a:cs typeface="Calibri" panose="020F0502020204030204" pitchFamily="34" charset="0"/>
              </a:rPr>
              <a:t>LTV (Lifetime Value) </a:t>
            </a:r>
            <a:r>
              <a:rPr lang="en-GB" dirty="0">
                <a:solidFill>
                  <a:srgbClr val="595959"/>
                </a:solidFill>
                <a:latin typeface="Calibri" panose="020F0502020204030204" pitchFamily="34" charset="0"/>
                <a:ea typeface="Calibri" panose="020F0502020204030204" pitchFamily="34" charset="0"/>
                <a:cs typeface="Calibri" panose="020F0502020204030204" pitchFamily="34" charset="0"/>
              </a:rPr>
              <a:t>- der prognostizierte Umsatz, den ein Kunde während seiner Lebensdauer als Kunde Ihres Unternehmens generiert. Er hilft Unternehmen zu verstehen, wie wertvoll ein Kunde für ihr Unternehmen im Laufe der Zeit ist, was als Entscheidungsgrundlage dafür dienen kann, wie viel Geld in die Gewinnung neuer Kunden und die Bindung bestehender Kunden investiert werden soll.</a:t>
            </a:r>
          </a:p>
          <a:p>
            <a:pPr marL="627063" indent="-398463">
              <a:buFontTx/>
              <a:buChar char="-"/>
            </a:pPr>
            <a:r>
              <a:rPr lang="en-GB" b="1" dirty="0">
                <a:solidFill>
                  <a:srgbClr val="47B5C8"/>
                </a:solidFill>
                <a:latin typeface="Calibri" panose="020F0502020204030204" pitchFamily="34" charset="0"/>
                <a:ea typeface="Calibri" panose="020F0502020204030204" pitchFamily="34" charset="0"/>
                <a:cs typeface="Calibri" panose="020F0502020204030204" pitchFamily="34" charset="0"/>
              </a:rPr>
              <a:t>Burn Rate </a:t>
            </a:r>
            <a:r>
              <a:rPr lang="en-GB" dirty="0">
                <a:solidFill>
                  <a:srgbClr val="595959"/>
                </a:solidFill>
                <a:latin typeface="Calibri" panose="020F0502020204030204" pitchFamily="34" charset="0"/>
                <a:ea typeface="Calibri" panose="020F0502020204030204" pitchFamily="34" charset="0"/>
                <a:cs typeface="Calibri" panose="020F0502020204030204" pitchFamily="34" charset="0"/>
              </a:rPr>
              <a:t>- bezieht sich auf die Rate, mit der ein Unternehmen seine Barreserven aufbraucht, bevor es einen positiven Cashflow erzielt. Sie ist vor allem für Start-ups von entscheidender Bedeutung, da sie angibt, wie lange sie unter den derzeitigen finanziellen Bedingungen weiterarbeiten können, bevor sie rentabel werden oder zusätzliche Finanzmittel beschaffen müssen.</a:t>
            </a:r>
            <a:endParaRPr lang="nl-NL" dirty="0">
              <a:solidFill>
                <a:srgbClr val="595959"/>
              </a:solidFill>
              <a:latin typeface="Calibri" panose="020F0502020204030204" pitchFamily="34" charset="0"/>
              <a:ea typeface="Calibri" panose="020F0502020204030204" pitchFamily="34" charset="0"/>
              <a:cs typeface="Calibri" panose="020F0502020204030204" pitchFamily="34" charset="0"/>
            </a:endParaRPr>
          </a:p>
          <a:p>
            <a:pPr marL="228600" indent="0"/>
            <a:endParaRPr lang="nl-NL" sz="2400" dirty="0"/>
          </a:p>
        </p:txBody>
      </p:sp>
      <p:sp>
        <p:nvSpPr>
          <p:cNvPr id="252" name="Google Shape;252;p6">
            <a:extLst>
              <a:ext uri="{FF2B5EF4-FFF2-40B4-BE49-F238E27FC236}">
                <a16:creationId xmlns:a16="http://schemas.microsoft.com/office/drawing/2014/main" id="{68535C08-3CC0-F8E7-5D4B-F230A70FF736}"/>
              </a:ext>
            </a:extLst>
          </p:cNvPr>
          <p:cNvSpPr/>
          <p:nvPr/>
        </p:nvSpPr>
        <p:spPr>
          <a:xfrm>
            <a:off x="0" y="483992"/>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EC5BC373-CED4-DD4E-CC24-E5371D4D9A32}"/>
              </a:ext>
            </a:extLst>
          </p:cNvPr>
          <p:cNvSpPr txBox="1">
            <a:spLocks noGrp="1"/>
          </p:cNvSpPr>
          <p:nvPr>
            <p:ph type="body" idx="2"/>
          </p:nvPr>
        </p:nvSpPr>
        <p:spPr>
          <a:xfrm>
            <a:off x="798381" y="645595"/>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Strukturierung der Geschichte</a:t>
            </a:r>
            <a:endParaRPr dirty="0"/>
          </a:p>
        </p:txBody>
      </p:sp>
    </p:spTree>
    <p:extLst>
      <p:ext uri="{BB962C8B-B14F-4D97-AF65-F5344CB8AC3E}">
        <p14:creationId xmlns:p14="http://schemas.microsoft.com/office/powerpoint/2010/main" val="44256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2BA93E4A-73B7-EFCB-1F23-A0CCD9E66DCB}"/>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B7833E90-0A4B-A154-ACBB-860DB289E949}"/>
              </a:ext>
            </a:extLst>
          </p:cNvPr>
          <p:cNvSpPr txBox="1">
            <a:spLocks noGrp="1"/>
          </p:cNvSpPr>
          <p:nvPr>
            <p:ph type="body" idx="1"/>
          </p:nvPr>
        </p:nvSpPr>
        <p:spPr>
          <a:xfrm>
            <a:off x="580017" y="1598071"/>
            <a:ext cx="5907220" cy="3849918"/>
          </a:xfrm>
          <a:prstGeom prst="rect">
            <a:avLst/>
          </a:prstGeom>
          <a:noFill/>
          <a:ln>
            <a:noFill/>
          </a:ln>
        </p:spPr>
        <p:txBody>
          <a:bodyPr spcFirstLastPara="1" wrap="square" lIns="91425" tIns="45700" rIns="91425" bIns="45700" anchor="t" anchorCtr="0">
            <a:noAutofit/>
          </a:bodyPr>
          <a:lstStyle/>
          <a:p>
            <a:pPr marL="228600" indent="0"/>
            <a:r>
              <a:rPr lang="nl-NL" sz="2000" b="1" dirty="0" err="1"/>
              <a:t>Übung macht den </a:t>
            </a:r>
            <a:r>
              <a:rPr lang="nl-NL" sz="2000" b="1" dirty="0"/>
              <a:t>Meister: </a:t>
            </a:r>
            <a:r>
              <a:rPr lang="nl-NL" sz="2000" dirty="0" err="1"/>
              <a:t>Gründerinnen und Gründer sollten gründlich proben, um </a:t>
            </a:r>
            <a:r>
              <a:rPr lang="nl-NL" sz="2000" dirty="0"/>
              <a:t>einen </a:t>
            </a:r>
            <a:r>
              <a:rPr lang="nl-NL" sz="2000" dirty="0" err="1"/>
              <a:t>geschliffenen und natürlichen </a:t>
            </a:r>
            <a:r>
              <a:rPr lang="nl-NL" sz="2000" dirty="0"/>
              <a:t>Vortrag zu halten.</a:t>
            </a:r>
          </a:p>
          <a:p>
            <a:pPr marL="228600" indent="0"/>
            <a:r>
              <a:rPr lang="nl-NL" sz="2000" b="1" dirty="0" err="1"/>
              <a:t>Selbstvertrauen </a:t>
            </a:r>
            <a:r>
              <a:rPr lang="nl-NL" sz="2000" b="1" dirty="0"/>
              <a:t>im Vortrag: </a:t>
            </a:r>
            <a:r>
              <a:rPr lang="nl-NL" sz="2000" dirty="0" err="1"/>
              <a:t>Verwenden Sie eine positive Körpersprache</a:t>
            </a:r>
            <a:r>
              <a:rPr lang="nl-NL" sz="2000" dirty="0"/>
              <a:t>, ständigen Augenkontakt </a:t>
            </a:r>
            <a:r>
              <a:rPr lang="nl-NL" sz="2000" dirty="0" err="1"/>
              <a:t>und </a:t>
            </a:r>
            <a:r>
              <a:rPr lang="nl-NL" sz="2000" dirty="0"/>
              <a:t>einen </a:t>
            </a:r>
            <a:r>
              <a:rPr lang="nl-NL" sz="2000" dirty="0" err="1"/>
              <a:t>selbstbewussten Tonfall, um </a:t>
            </a:r>
            <a:r>
              <a:rPr lang="nl-NL" sz="2000" dirty="0"/>
              <a:t>Vertrauen </a:t>
            </a:r>
            <a:r>
              <a:rPr lang="nl-NL" sz="2000" dirty="0" err="1"/>
              <a:t>und </a:t>
            </a:r>
            <a:r>
              <a:rPr lang="nl-NL" sz="2000" dirty="0"/>
              <a:t>Interesse </a:t>
            </a:r>
            <a:r>
              <a:rPr lang="nl-NL" sz="2000" dirty="0" err="1"/>
              <a:t>aufzubauen</a:t>
            </a:r>
            <a:r>
              <a:rPr lang="nl-NL" sz="2000" dirty="0"/>
              <a:t>.</a:t>
            </a:r>
          </a:p>
          <a:p>
            <a:pPr marL="228600" indent="0"/>
            <a:r>
              <a:rPr lang="nl-NL" sz="2000" b="1" dirty="0" err="1"/>
              <a:t>Einprägsamer Abschluss</a:t>
            </a:r>
            <a:r>
              <a:rPr lang="nl-NL" sz="2000" b="1" dirty="0"/>
              <a:t>: </a:t>
            </a:r>
            <a:r>
              <a:rPr lang="nl-NL" sz="2000" dirty="0"/>
              <a:t>Schließen Sie </a:t>
            </a:r>
            <a:r>
              <a:rPr lang="nl-NL" sz="2000" dirty="0" err="1"/>
              <a:t>mit einer </a:t>
            </a:r>
            <a:r>
              <a:rPr lang="nl-NL" sz="2000" dirty="0"/>
              <a:t>starken Aussage</a:t>
            </a:r>
            <a:r>
              <a:rPr lang="nl-NL" sz="2000" dirty="0" err="1"/>
              <a:t>, die das </a:t>
            </a:r>
            <a:r>
              <a:rPr lang="nl-NL" sz="2000" dirty="0"/>
              <a:t>Engagement </a:t>
            </a:r>
            <a:r>
              <a:rPr lang="nl-NL" sz="2000" dirty="0" err="1"/>
              <a:t>und die Vision des Start-ups unterstreicht</a:t>
            </a:r>
            <a:r>
              <a:rPr lang="nl-NL" sz="2000" dirty="0"/>
              <a:t>.</a:t>
            </a:r>
          </a:p>
          <a:p>
            <a:endParaRPr lang="nl-NL" sz="1800" dirty="0"/>
          </a:p>
        </p:txBody>
      </p:sp>
      <p:sp>
        <p:nvSpPr>
          <p:cNvPr id="252" name="Google Shape;252;p6">
            <a:extLst>
              <a:ext uri="{FF2B5EF4-FFF2-40B4-BE49-F238E27FC236}">
                <a16:creationId xmlns:a16="http://schemas.microsoft.com/office/drawing/2014/main" id="{636A0174-0CE9-B2C8-8B08-B1FBF013C852}"/>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298CF62A-6CA8-3F81-9E85-E26EBF6AE8CA}"/>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Pitchen</a:t>
            </a:r>
            <a:endParaRPr dirty="0"/>
          </a:p>
        </p:txBody>
      </p:sp>
      <p:pic>
        <p:nvPicPr>
          <p:cNvPr id="3" name="Afbeelding 2">
            <a:extLst>
              <a:ext uri="{FF2B5EF4-FFF2-40B4-BE49-F238E27FC236}">
                <a16:creationId xmlns:a16="http://schemas.microsoft.com/office/drawing/2014/main" id="{047C66EE-1B4C-5A8A-EB4B-21C2359E3CCC}"/>
              </a:ext>
            </a:extLst>
          </p:cNvPr>
          <p:cNvPicPr>
            <a:picLocks noChangeAspect="1"/>
          </p:cNvPicPr>
          <p:nvPr/>
        </p:nvPicPr>
        <p:blipFill>
          <a:blip r:embed="rId3"/>
          <a:stretch>
            <a:fillRect/>
          </a:stretch>
        </p:blipFill>
        <p:spPr>
          <a:xfrm>
            <a:off x="7179734" y="1827495"/>
            <a:ext cx="3251200" cy="3251200"/>
          </a:xfrm>
          <a:prstGeom prst="rect">
            <a:avLst/>
          </a:prstGeom>
        </p:spPr>
      </p:pic>
    </p:spTree>
    <p:extLst>
      <p:ext uri="{BB962C8B-B14F-4D97-AF65-F5344CB8AC3E}">
        <p14:creationId xmlns:p14="http://schemas.microsoft.com/office/powerpoint/2010/main" val="382997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
          <p:cNvSpPr txBox="1">
            <a:spLocks noGrp="1"/>
          </p:cNvSpPr>
          <p:nvPr>
            <p:ph type="body" idx="1"/>
          </p:nvPr>
        </p:nvSpPr>
        <p:spPr>
          <a:xfrm>
            <a:off x="5891164" y="121893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None/>
            </a:pPr>
            <a:r>
              <a:rPr lang="en-US" dirty="0"/>
              <a:t>01</a:t>
            </a:r>
            <a:endParaRPr dirty="0"/>
          </a:p>
        </p:txBody>
      </p:sp>
      <p:sp>
        <p:nvSpPr>
          <p:cNvPr id="222" name="Google Shape;222;p3"/>
          <p:cNvSpPr txBox="1">
            <a:spLocks noGrp="1"/>
          </p:cNvSpPr>
          <p:nvPr>
            <p:ph type="body" idx="2"/>
          </p:nvPr>
        </p:nvSpPr>
        <p:spPr>
          <a:xfrm>
            <a:off x="6726460" y="1218934"/>
            <a:ext cx="460800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2200"/>
              <a:buNone/>
            </a:pPr>
            <a:r>
              <a:rPr lang="nl-NL" dirty="0">
                <a:solidFill>
                  <a:schemeClr val="bg1">
                    <a:lumMod val="50000"/>
                  </a:schemeClr>
                </a:solidFill>
                <a:effectLst/>
              </a:rPr>
              <a:t>Ein überzeugendes Investitionsargument formulieren</a:t>
            </a:r>
            <a:endParaRPr dirty="0">
              <a:solidFill>
                <a:schemeClr val="bg1">
                  <a:lumMod val="50000"/>
                </a:schemeClr>
              </a:solidFill>
            </a:endParaRPr>
          </a:p>
        </p:txBody>
      </p:sp>
      <p:sp>
        <p:nvSpPr>
          <p:cNvPr id="223" name="Google Shape;223;p3"/>
          <p:cNvSpPr txBox="1">
            <a:spLocks noGrp="1"/>
          </p:cNvSpPr>
          <p:nvPr>
            <p:ph type="body" idx="3"/>
          </p:nvPr>
        </p:nvSpPr>
        <p:spPr>
          <a:xfrm>
            <a:off x="807555" y="1227885"/>
            <a:ext cx="4515072" cy="46715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200"/>
              <a:buNone/>
            </a:pPr>
            <a:r>
              <a:rPr lang="en-US" sz="2000" b="0" i="0" u="none" strike="noStrike" dirty="0"/>
              <a:t>Dieses Modul vermittelt unterrepräsentierten Gründern das Wissen, die Fähigkeiten und das Vertrauen, um Investitionen zu sichern. Nach Abschluss des Moduls werden die Teilnehmer in der Lage sein, überzeugende Investitionsgespräche zu führen, die Due-Diligence-Prüfung zu meistern, die Beziehungen zu Investoren zu pflegen und die Fortschritte nach der Investition effektiv zu überwachen.</a:t>
            </a:r>
            <a:endParaRPr lang="en-US" sz="2000" b="0" dirty="0"/>
          </a:p>
        </p:txBody>
      </p:sp>
      <p:sp>
        <p:nvSpPr>
          <p:cNvPr id="224" name="Google Shape;224;p3"/>
          <p:cNvSpPr txBox="1">
            <a:spLocks noGrp="1"/>
          </p:cNvSpPr>
          <p:nvPr>
            <p:ph type="body" idx="4"/>
          </p:nvPr>
        </p:nvSpPr>
        <p:spPr>
          <a:xfrm>
            <a:off x="5912867" y="2133922"/>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None/>
            </a:pPr>
            <a:r>
              <a:rPr lang="en-US"/>
              <a:t>02</a:t>
            </a:r>
            <a:endParaRPr/>
          </a:p>
        </p:txBody>
      </p:sp>
      <p:sp>
        <p:nvSpPr>
          <p:cNvPr id="225" name="Google Shape;225;p3"/>
          <p:cNvSpPr txBox="1">
            <a:spLocks noGrp="1"/>
          </p:cNvSpPr>
          <p:nvPr>
            <p:ph type="body" idx="5"/>
          </p:nvPr>
        </p:nvSpPr>
        <p:spPr>
          <a:xfrm>
            <a:off x="6748163" y="2133922"/>
            <a:ext cx="460800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2200"/>
              <a:buNone/>
            </a:pPr>
            <a:r>
              <a:rPr lang="nl-NL" dirty="0">
                <a:solidFill>
                  <a:schemeClr val="bg1">
                    <a:lumMod val="50000"/>
                  </a:schemeClr>
                </a:solidFill>
                <a:effectLst/>
              </a:rPr>
              <a:t>Vorbereitung der </a:t>
            </a:r>
            <a:r>
              <a:rPr lang="nl-NL" dirty="0">
                <a:solidFill>
                  <a:schemeClr val="bg1">
                    <a:lumMod val="50000"/>
                  </a:schemeClr>
                </a:solidFill>
              </a:rPr>
              <a:t>Due Diligence</a:t>
            </a:r>
            <a:endParaRPr dirty="0">
              <a:solidFill>
                <a:schemeClr val="bg1">
                  <a:lumMod val="50000"/>
                </a:schemeClr>
              </a:solidFill>
            </a:endParaRPr>
          </a:p>
        </p:txBody>
      </p:sp>
      <p:sp>
        <p:nvSpPr>
          <p:cNvPr id="226" name="Google Shape;226;p3"/>
          <p:cNvSpPr txBox="1">
            <a:spLocks noGrp="1"/>
          </p:cNvSpPr>
          <p:nvPr>
            <p:ph type="body" idx="6"/>
          </p:nvPr>
        </p:nvSpPr>
        <p:spPr>
          <a:xfrm>
            <a:off x="5919446" y="304890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None/>
            </a:pPr>
            <a:r>
              <a:rPr lang="en-US"/>
              <a:t>03</a:t>
            </a:r>
            <a:endParaRPr/>
          </a:p>
        </p:txBody>
      </p:sp>
      <p:sp>
        <p:nvSpPr>
          <p:cNvPr id="227" name="Google Shape;227;p3"/>
          <p:cNvSpPr txBox="1">
            <a:spLocks noGrp="1"/>
          </p:cNvSpPr>
          <p:nvPr>
            <p:ph type="body" idx="7"/>
          </p:nvPr>
        </p:nvSpPr>
        <p:spPr>
          <a:xfrm>
            <a:off x="6619833" y="3048909"/>
            <a:ext cx="4742909" cy="689519"/>
          </a:xfrm>
          <a:prstGeom prst="rect">
            <a:avLst/>
          </a:prstGeom>
          <a:noFill/>
          <a:ln>
            <a:noFill/>
          </a:ln>
        </p:spPr>
        <p:txBody>
          <a:bodyPr spcFirstLastPara="1" wrap="square" lIns="91425" tIns="45700" rIns="91425" bIns="45700" anchor="ctr" anchorCtr="0">
            <a:noAutofit/>
          </a:bodyPr>
          <a:lstStyle/>
          <a:p>
            <a:r>
              <a:rPr lang="nl-NL" dirty="0">
                <a:solidFill>
                  <a:schemeClr val="bg1">
                    <a:lumMod val="50000"/>
                  </a:schemeClr>
                </a:solidFill>
                <a:effectLst/>
              </a:rPr>
              <a:t>Verwaltung der Beziehungen zu Investoren</a:t>
            </a:r>
            <a:endParaRPr lang="nl-NL" dirty="0">
              <a:solidFill>
                <a:schemeClr val="bg1">
                  <a:lumMod val="50000"/>
                </a:schemeClr>
              </a:solidFill>
              <a:effectLst/>
              <a:latin typeface="Helvetica Neue" panose="02000503000000020004" pitchFamily="2" charset="0"/>
            </a:endParaRPr>
          </a:p>
        </p:txBody>
      </p:sp>
      <p:sp>
        <p:nvSpPr>
          <p:cNvPr id="228" name="Google Shape;228;p3"/>
          <p:cNvSpPr txBox="1">
            <a:spLocks noGrp="1"/>
          </p:cNvSpPr>
          <p:nvPr>
            <p:ph type="body" idx="8"/>
          </p:nvPr>
        </p:nvSpPr>
        <p:spPr>
          <a:xfrm>
            <a:off x="5941149" y="3963897"/>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None/>
            </a:pPr>
            <a:r>
              <a:rPr lang="en-US"/>
              <a:t>04</a:t>
            </a:r>
            <a:endParaRPr/>
          </a:p>
        </p:txBody>
      </p:sp>
      <p:sp>
        <p:nvSpPr>
          <p:cNvPr id="229" name="Google Shape;229;p3"/>
          <p:cNvSpPr txBox="1">
            <a:spLocks noGrp="1"/>
          </p:cNvSpPr>
          <p:nvPr>
            <p:ph type="body" idx="9"/>
          </p:nvPr>
        </p:nvSpPr>
        <p:spPr>
          <a:xfrm>
            <a:off x="6776445" y="3963897"/>
            <a:ext cx="460800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2200"/>
              <a:buNone/>
            </a:pPr>
            <a:r>
              <a:rPr lang="nl-NL" dirty="0">
                <a:solidFill>
                  <a:schemeClr val="bg1">
                    <a:lumMod val="50000"/>
                  </a:schemeClr>
                </a:solidFill>
                <a:effectLst/>
              </a:rPr>
              <a:t>Überwachung und Berichterstattung nach der Investition</a:t>
            </a:r>
            <a:endParaRPr dirty="0">
              <a:solidFill>
                <a:schemeClr val="bg1">
                  <a:lumMod val="50000"/>
                </a:schemeClr>
              </a:solidFill>
            </a:endParaRPr>
          </a:p>
        </p:txBody>
      </p:sp>
      <p:sp>
        <p:nvSpPr>
          <p:cNvPr id="230" name="Google Shape;230;p3"/>
          <p:cNvSpPr txBox="1">
            <a:spLocks noGrp="1"/>
          </p:cNvSpPr>
          <p:nvPr>
            <p:ph type="body" idx="13"/>
          </p:nvPr>
        </p:nvSpPr>
        <p:spPr>
          <a:xfrm>
            <a:off x="5919446" y="487888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None/>
            </a:pPr>
            <a:r>
              <a:rPr lang="en-US"/>
              <a:t>05</a:t>
            </a:r>
            <a:endParaRPr/>
          </a:p>
        </p:txBody>
      </p:sp>
      <p:sp>
        <p:nvSpPr>
          <p:cNvPr id="231" name="Google Shape;231;p3"/>
          <p:cNvSpPr txBox="1">
            <a:spLocks noGrp="1"/>
          </p:cNvSpPr>
          <p:nvPr>
            <p:ph type="body" idx="14"/>
          </p:nvPr>
        </p:nvSpPr>
        <p:spPr>
          <a:xfrm>
            <a:off x="6754742" y="4878884"/>
            <a:ext cx="460800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2200"/>
              <a:buNone/>
            </a:pPr>
            <a:r>
              <a:rPr lang="en-US" dirty="0"/>
              <a:t>Selbstreflexion und Referenzen</a:t>
            </a:r>
            <a:endParaRPr dirty="0"/>
          </a:p>
        </p:txBody>
      </p:sp>
      <p:sp>
        <p:nvSpPr>
          <p:cNvPr id="232" name="Google Shape;232;p3"/>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None/>
            </a:pPr>
            <a:r>
              <a:rPr lang="en-US" dirty="0"/>
              <a:t>Einführung</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a:extLst>
            <a:ext uri="{FF2B5EF4-FFF2-40B4-BE49-F238E27FC236}">
              <a16:creationId xmlns:a16="http://schemas.microsoft.com/office/drawing/2014/main" id="{1BA72894-7745-DBEB-BE19-DD273BE2F065}"/>
            </a:ext>
          </a:extLst>
        </p:cNvPr>
        <p:cNvGrpSpPr/>
        <p:nvPr/>
      </p:nvGrpSpPr>
      <p:grpSpPr>
        <a:xfrm>
          <a:off x="0" y="0"/>
          <a:ext cx="0" cy="0"/>
          <a:chOff x="0" y="0"/>
          <a:chExt cx="0" cy="0"/>
        </a:xfrm>
      </p:grpSpPr>
      <p:sp>
        <p:nvSpPr>
          <p:cNvPr id="397" name="Google Shape;397;p24">
            <a:extLst>
              <a:ext uri="{FF2B5EF4-FFF2-40B4-BE49-F238E27FC236}">
                <a16:creationId xmlns:a16="http://schemas.microsoft.com/office/drawing/2014/main" id="{66C42A4B-4767-2177-BB31-CDE796667CA5}"/>
              </a:ext>
            </a:extLst>
          </p:cNvPr>
          <p:cNvSpPr/>
          <p:nvPr/>
        </p:nvSpPr>
        <p:spPr>
          <a:xfrm>
            <a:off x="0" y="418800"/>
            <a:ext cx="8559384" cy="803655"/>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398" name="Google Shape;398;p24">
            <a:extLst>
              <a:ext uri="{FF2B5EF4-FFF2-40B4-BE49-F238E27FC236}">
                <a16:creationId xmlns:a16="http://schemas.microsoft.com/office/drawing/2014/main" id="{C909A986-BFDC-2A54-74C0-C8CAF68FB19A}"/>
              </a:ext>
            </a:extLst>
          </p:cNvPr>
          <p:cNvSpPr txBox="1">
            <a:spLocks noGrp="1"/>
          </p:cNvSpPr>
          <p:nvPr>
            <p:ph type="body" idx="2"/>
          </p:nvPr>
        </p:nvSpPr>
        <p:spPr>
          <a:xfrm>
            <a:off x="798381" y="515940"/>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Siehe</a:t>
            </a:r>
            <a:endParaRPr dirty="0"/>
          </a:p>
        </p:txBody>
      </p:sp>
      <p:sp>
        <p:nvSpPr>
          <p:cNvPr id="399" name="Google Shape;399;p24">
            <a:extLst>
              <a:ext uri="{FF2B5EF4-FFF2-40B4-BE49-F238E27FC236}">
                <a16:creationId xmlns:a16="http://schemas.microsoft.com/office/drawing/2014/main" id="{A1395DBC-056C-FDE6-C9F0-BA2CD75B197D}"/>
              </a:ext>
            </a:extLst>
          </p:cNvPr>
          <p:cNvSpPr txBox="1">
            <a:spLocks noGrp="1"/>
          </p:cNvSpPr>
          <p:nvPr>
            <p:ph type="body" idx="1"/>
          </p:nvPr>
        </p:nvSpPr>
        <p:spPr>
          <a:xfrm>
            <a:off x="560383" y="1565257"/>
            <a:ext cx="9632553" cy="384991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r>
              <a:rPr lang="nl-NL" dirty="0">
                <a:hlinkClick r:id="rId3"/>
              </a:rPr>
              <a:t>                 https://www.youtube.com/watch?v=YvaCZt_T6Xc</a:t>
            </a:r>
            <a:endParaRPr lang="nl-NL" dirty="0"/>
          </a:p>
          <a:p>
            <a:pPr marL="228600" lvl="0" indent="-228600" algn="l" rtl="0">
              <a:lnSpc>
                <a:spcPct val="90000"/>
              </a:lnSpc>
              <a:spcBef>
                <a:spcPts val="0"/>
              </a:spcBef>
              <a:spcAft>
                <a:spcPts val="0"/>
              </a:spcAft>
              <a:buClr>
                <a:srgbClr val="595959"/>
              </a:buClr>
              <a:buSzPts val="2400"/>
              <a:buNone/>
            </a:pPr>
            <a:endParaRPr dirty="0"/>
          </a:p>
        </p:txBody>
      </p:sp>
      <p:pic>
        <p:nvPicPr>
          <p:cNvPr id="2" name="Afbeelding 1">
            <a:extLst>
              <a:ext uri="{FF2B5EF4-FFF2-40B4-BE49-F238E27FC236}">
                <a16:creationId xmlns:a16="http://schemas.microsoft.com/office/drawing/2014/main" id="{2AAD86A3-9A7F-BFEE-6D01-59B365AC5DC1}"/>
              </a:ext>
            </a:extLst>
          </p:cNvPr>
          <p:cNvPicPr>
            <a:picLocks noChangeAspect="1"/>
          </p:cNvPicPr>
          <p:nvPr/>
        </p:nvPicPr>
        <p:blipFill>
          <a:blip r:embed="rId4"/>
          <a:stretch>
            <a:fillRect/>
          </a:stretch>
        </p:blipFill>
        <p:spPr>
          <a:xfrm>
            <a:off x="1845843" y="1629827"/>
            <a:ext cx="6614987" cy="3720778"/>
          </a:xfrm>
          <a:prstGeom prst="rect">
            <a:avLst/>
          </a:prstGeom>
        </p:spPr>
      </p:pic>
    </p:spTree>
    <p:extLst>
      <p:ext uri="{BB962C8B-B14F-4D97-AF65-F5344CB8AC3E}">
        <p14:creationId xmlns:p14="http://schemas.microsoft.com/office/powerpoint/2010/main" val="3491378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9"/>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None/>
            </a:pPr>
            <a:r>
              <a:rPr lang="en-US"/>
              <a:t>Wenn die Leute daran zweifeln, wie weit Sie gehen können, gehen Sie so weit, dass Sie sie nicht mehr hören können.</a:t>
            </a:r>
            <a:endParaRPr/>
          </a:p>
        </p:txBody>
      </p:sp>
      <p:sp>
        <p:nvSpPr>
          <p:cNvPr id="281" name="Google Shape;281;p9"/>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400"/>
              <a:buFont typeface="Arial"/>
              <a:buNone/>
            </a:pPr>
            <a:r>
              <a:rPr lang="en-US" sz="2400" b="1" i="0">
                <a:solidFill>
                  <a:schemeClr val="lt1"/>
                </a:solidFill>
                <a:latin typeface="Calibri"/>
                <a:ea typeface="Calibri"/>
                <a:cs typeface="Calibri"/>
                <a:sym typeface="Calibri"/>
              </a:rPr>
              <a:t>Michèle Ruiz</a:t>
            </a:r>
            <a:endParaRPr sz="2400" b="1" i="1">
              <a:solidFill>
                <a:schemeClr val="lt1"/>
              </a:solidFill>
              <a:latin typeface="Calibri"/>
              <a:ea typeface="Calibri"/>
              <a:cs typeface="Calibri"/>
              <a:sym typeface="Calibri"/>
            </a:endParaRPr>
          </a:p>
        </p:txBody>
      </p:sp>
      <p:pic>
        <p:nvPicPr>
          <p:cNvPr id="282" name="Google Shape;282;p9"/>
          <p:cNvPicPr preferRelativeResize="0">
            <a:picLocks noGrp="1"/>
          </p:cNvPicPr>
          <p:nvPr>
            <p:ph type="pic" idx="2"/>
          </p:nvPr>
        </p:nvPicPr>
        <p:blipFill rotWithShape="1">
          <a:blip r:embed="rId3">
            <a:alphaModFix/>
          </a:blip>
          <a:srcRect l="12876" r="12876"/>
          <a:stretch/>
        </p:blipFill>
        <p:spPr>
          <a:xfrm>
            <a:off x="6096000" y="1404749"/>
            <a:ext cx="5239644" cy="4704418"/>
          </a:xfrm>
          <a:prstGeom prst="rect">
            <a:avLst/>
          </a:prstGeom>
          <a:solidFill>
            <a:srgbClr val="D8D8D8"/>
          </a:solidFill>
          <a:ln>
            <a:noFill/>
          </a:ln>
        </p:spPr>
      </p:pic>
      <p:grpSp>
        <p:nvGrpSpPr>
          <p:cNvPr id="283" name="Google Shape;283;p9"/>
          <p:cNvGrpSpPr/>
          <p:nvPr/>
        </p:nvGrpSpPr>
        <p:grpSpPr>
          <a:xfrm>
            <a:off x="4934388" y="4641330"/>
            <a:ext cx="1487826" cy="1083162"/>
            <a:chOff x="3400450" y="986392"/>
            <a:chExt cx="1487826" cy="1083162"/>
          </a:xfrm>
        </p:grpSpPr>
        <p:sp>
          <p:nvSpPr>
            <p:cNvPr id="284" name="Google Shape;284;p9"/>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9"/>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037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86" name="Google Shape;286;p9"/>
          <p:cNvPicPr preferRelativeResize="0"/>
          <p:nvPr/>
        </p:nvPicPr>
        <p:blipFill rotWithShape="1">
          <a:blip r:embed="rId4">
            <a:alphaModFix amt="24000"/>
          </a:blip>
          <a:srcRect/>
          <a:stretch/>
        </p:blipFill>
        <p:spPr>
          <a:xfrm>
            <a:off x="-2182362" y="-2687518"/>
            <a:ext cx="6368247" cy="636824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a:extLst>
            <a:ext uri="{FF2B5EF4-FFF2-40B4-BE49-F238E27FC236}">
              <a16:creationId xmlns:a16="http://schemas.microsoft.com/office/drawing/2014/main" id="{644B24DB-270D-C7FC-6E22-73D9A38F72E8}"/>
            </a:ext>
          </a:extLst>
        </p:cNvPr>
        <p:cNvGrpSpPr/>
        <p:nvPr/>
      </p:nvGrpSpPr>
      <p:grpSpPr>
        <a:xfrm>
          <a:off x="0" y="0"/>
          <a:ext cx="0" cy="0"/>
          <a:chOff x="0" y="0"/>
          <a:chExt cx="0" cy="0"/>
        </a:xfrm>
      </p:grpSpPr>
      <p:sp>
        <p:nvSpPr>
          <p:cNvPr id="245" name="Google Shape;245;p5">
            <a:extLst>
              <a:ext uri="{FF2B5EF4-FFF2-40B4-BE49-F238E27FC236}">
                <a16:creationId xmlns:a16="http://schemas.microsoft.com/office/drawing/2014/main" id="{9F7C7754-A7E4-4ECE-BED4-A9114C4C990D}"/>
              </a:ext>
            </a:extLst>
          </p:cNvPr>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nl-NL" b="1" dirty="0">
                <a:solidFill>
                  <a:schemeClr val="bg1"/>
                </a:solidFill>
                <a:effectLst/>
              </a:rPr>
              <a:t>Vorbereitung der Due Diligence</a:t>
            </a:r>
            <a:endParaRPr lang="nl-NL" dirty="0">
              <a:solidFill>
                <a:schemeClr val="bg1"/>
              </a:solidFill>
            </a:endParaRPr>
          </a:p>
        </p:txBody>
      </p:sp>
      <p:sp>
        <p:nvSpPr>
          <p:cNvPr id="246" name="Google Shape;246;p5">
            <a:extLst>
              <a:ext uri="{FF2B5EF4-FFF2-40B4-BE49-F238E27FC236}">
                <a16:creationId xmlns:a16="http://schemas.microsoft.com/office/drawing/2014/main" id="{3C44255F-08A3-15CD-B956-1751A4912AFA}"/>
              </a:ext>
            </a:extLst>
          </p:cNvPr>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000"/>
              <a:buNone/>
            </a:pPr>
            <a:r>
              <a:rPr lang="en-US" dirty="0"/>
              <a:t>02</a:t>
            </a:r>
            <a:endParaRPr dirty="0"/>
          </a:p>
        </p:txBody>
      </p:sp>
    </p:spTree>
    <p:extLst>
      <p:ext uri="{BB962C8B-B14F-4D97-AF65-F5344CB8AC3E}">
        <p14:creationId xmlns:p14="http://schemas.microsoft.com/office/powerpoint/2010/main" val="1212852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893519CD-CFD4-7D19-6367-84FAA5C7703D}"/>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42B38BC4-D510-5954-E5F5-A221792499DE}"/>
              </a:ext>
            </a:extLst>
          </p:cNvPr>
          <p:cNvSpPr txBox="1">
            <a:spLocks noGrp="1"/>
          </p:cNvSpPr>
          <p:nvPr>
            <p:ph type="body" idx="1"/>
          </p:nvPr>
        </p:nvSpPr>
        <p:spPr>
          <a:xfrm>
            <a:off x="525764" y="1633694"/>
            <a:ext cx="7567358" cy="3849918"/>
          </a:xfrm>
          <a:prstGeom prst="rect">
            <a:avLst/>
          </a:prstGeom>
          <a:noFill/>
          <a:ln>
            <a:noFill/>
          </a:ln>
        </p:spPr>
        <p:txBody>
          <a:bodyPr spcFirstLastPara="1" wrap="square" lIns="91425" tIns="45700" rIns="91425" bIns="45700" anchor="t" anchorCtr="0">
            <a:noAutofit/>
          </a:bodyPr>
          <a:lstStyle/>
          <a:p>
            <a:pPr marL="228600" indent="0"/>
            <a:r>
              <a:rPr lang="nl-NL" dirty="0"/>
              <a:t>Dabei handelt es sich um eine gründliche Prüfung durch Investoren, um die Lebensfähigkeit, die Finanzen und das Wachstumspotenzial eines Start-ups zu beurteilen.</a:t>
            </a:r>
          </a:p>
          <a:p>
            <a:pPr marL="571500" indent="-342900">
              <a:buFont typeface="Arial" panose="020B0604020202020204" pitchFamily="34" charset="0"/>
              <a:buChar char="•"/>
            </a:pPr>
            <a:r>
              <a:rPr lang="nl-NL" b="1" dirty="0" err="1"/>
              <a:t>Warum </a:t>
            </a:r>
            <a:r>
              <a:rPr lang="nl-NL" b="1" dirty="0"/>
              <a:t>es </a:t>
            </a:r>
            <a:r>
              <a:rPr lang="nl-NL" b="1" dirty="0" err="1"/>
              <a:t>für Gründer wichtig ist</a:t>
            </a:r>
            <a:r>
              <a:rPr lang="nl-NL" b="1" dirty="0"/>
              <a:t>: </a:t>
            </a:r>
            <a:r>
              <a:rPr lang="nl-NL" dirty="0" err="1"/>
              <a:t>Eine gute Vorbereitung schafft Transparenz</a:t>
            </a:r>
            <a:r>
              <a:rPr lang="nl-NL" dirty="0"/>
              <a:t>, </a:t>
            </a:r>
            <a:r>
              <a:rPr lang="nl-NL" dirty="0" err="1"/>
              <a:t>stärkt das </a:t>
            </a:r>
            <a:r>
              <a:rPr lang="nl-NL" dirty="0"/>
              <a:t>Vertrauen </a:t>
            </a:r>
            <a:r>
              <a:rPr lang="nl-NL" dirty="0" err="1"/>
              <a:t>der Investoren und verbessert die Finanzierungschancen</a:t>
            </a:r>
            <a:r>
              <a:rPr lang="nl-NL" dirty="0"/>
              <a:t>.</a:t>
            </a:r>
          </a:p>
          <a:p>
            <a:pPr marL="571500" indent="-342900">
              <a:buFont typeface="Arial" panose="020B0604020202020204" pitchFamily="34" charset="0"/>
              <a:buChar char="•"/>
            </a:pPr>
            <a:r>
              <a:rPr lang="nl-NL" b="1" dirty="0"/>
              <a:t>Schlüsselphasen: </a:t>
            </a:r>
            <a:r>
              <a:rPr lang="nl-NL" dirty="0" err="1"/>
              <a:t>Diese </a:t>
            </a:r>
            <a:r>
              <a:rPr lang="nl-NL" dirty="0"/>
              <a:t>Phase umfasst finanzielle, </a:t>
            </a:r>
            <a:r>
              <a:rPr lang="nl-NL" dirty="0" err="1"/>
              <a:t>rechtliche</a:t>
            </a:r>
            <a:r>
              <a:rPr lang="nl-NL" dirty="0"/>
              <a:t>, </a:t>
            </a:r>
            <a:r>
              <a:rPr lang="nl-NL" dirty="0" err="1"/>
              <a:t>operative und </a:t>
            </a:r>
            <a:r>
              <a:rPr lang="nl-NL" dirty="0"/>
              <a:t>marktbezogene Prüfungen</a:t>
            </a:r>
            <a:r>
              <a:rPr lang="nl-NL" dirty="0" err="1"/>
              <a:t>, um die Richtigkeit des Pitches zu bestätigen</a:t>
            </a:r>
            <a:r>
              <a:rPr lang="nl-NL" dirty="0"/>
              <a:t>.</a:t>
            </a:r>
          </a:p>
          <a:p>
            <a:endParaRPr lang="nl-NL" sz="2000" dirty="0"/>
          </a:p>
        </p:txBody>
      </p:sp>
      <p:sp>
        <p:nvSpPr>
          <p:cNvPr id="252" name="Google Shape;252;p6">
            <a:extLst>
              <a:ext uri="{FF2B5EF4-FFF2-40B4-BE49-F238E27FC236}">
                <a16:creationId xmlns:a16="http://schemas.microsoft.com/office/drawing/2014/main" id="{6107DCF9-BF6E-7E4B-C754-66829D6EB938}"/>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4D94550C-595F-04BD-2BB6-0DF0CA1493FA}"/>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nl-NL" dirty="0">
                <a:solidFill>
                  <a:schemeClr val="bg1"/>
                </a:solidFill>
              </a:rPr>
              <a:t>Was ist Due Digiligence?</a:t>
            </a:r>
            <a:endParaRPr dirty="0">
              <a:solidFill>
                <a:schemeClr val="bg1"/>
              </a:solidFill>
            </a:endParaRPr>
          </a:p>
        </p:txBody>
      </p:sp>
      <p:pic>
        <p:nvPicPr>
          <p:cNvPr id="3" name="Afbeelding 2">
            <a:extLst>
              <a:ext uri="{FF2B5EF4-FFF2-40B4-BE49-F238E27FC236}">
                <a16:creationId xmlns:a16="http://schemas.microsoft.com/office/drawing/2014/main" id="{FD43479F-6A31-767A-C5AA-BCFA7B038943}"/>
              </a:ext>
            </a:extLst>
          </p:cNvPr>
          <p:cNvPicPr>
            <a:picLocks noChangeAspect="1"/>
          </p:cNvPicPr>
          <p:nvPr/>
        </p:nvPicPr>
        <p:blipFill>
          <a:blip r:embed="rId3"/>
          <a:stretch>
            <a:fillRect/>
          </a:stretch>
        </p:blipFill>
        <p:spPr>
          <a:xfrm>
            <a:off x="8230638" y="1922669"/>
            <a:ext cx="2499206" cy="2499206"/>
          </a:xfrm>
          <a:prstGeom prst="rect">
            <a:avLst/>
          </a:prstGeom>
        </p:spPr>
      </p:pic>
    </p:spTree>
    <p:extLst>
      <p:ext uri="{BB962C8B-B14F-4D97-AF65-F5344CB8AC3E}">
        <p14:creationId xmlns:p14="http://schemas.microsoft.com/office/powerpoint/2010/main" val="2168156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F5BB3142-2D2A-32A1-B567-E31C28A60C4E}"/>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95F0AC16-AEE8-B1DA-4A3E-579D8ABADD4D}"/>
              </a:ext>
            </a:extLst>
          </p:cNvPr>
          <p:cNvSpPr txBox="1">
            <a:spLocks noGrp="1"/>
          </p:cNvSpPr>
          <p:nvPr>
            <p:ph type="body" idx="1"/>
          </p:nvPr>
        </p:nvSpPr>
        <p:spPr>
          <a:xfrm>
            <a:off x="533338" y="1565257"/>
            <a:ext cx="7163999" cy="4310104"/>
          </a:xfrm>
          <a:prstGeom prst="rect">
            <a:avLst/>
          </a:prstGeom>
          <a:noFill/>
          <a:ln>
            <a:noFill/>
          </a:ln>
        </p:spPr>
        <p:txBody>
          <a:bodyPr spcFirstLastPara="1" wrap="square" lIns="91425" tIns="45700" rIns="91425" bIns="45700" anchor="t" anchorCtr="0">
            <a:noAutofit/>
          </a:bodyPr>
          <a:lstStyle/>
          <a:p>
            <a:pPr marL="571500" indent="-342900">
              <a:buFont typeface="Arial" panose="020B0604020202020204" pitchFamily="34" charset="0"/>
              <a:buChar char="•"/>
            </a:pPr>
            <a:r>
              <a:rPr lang="nl-NL" b="1" dirty="0"/>
              <a:t>Wichtige Finanzdaten</a:t>
            </a:r>
            <a:r>
              <a:rPr lang="nl-NL" dirty="0"/>
              <a:t>: Erstellen Sie Gewinn- und Verlustrechnungen, Bilanzen, Cashflow und Projektionen, um die finanzielle Gesundheit und das Wachstum aufzuzeigen. Siehe Module 3, 4, 5 und 7 - wir haben alles für Sie!</a:t>
            </a:r>
          </a:p>
          <a:p>
            <a:pPr marL="571500" indent="-342900">
              <a:buFont typeface="Arial" panose="020B0604020202020204" pitchFamily="34" charset="0"/>
              <a:buChar char="•"/>
            </a:pPr>
            <a:r>
              <a:rPr lang="nl-NL" b="1" dirty="0" err="1"/>
              <a:t>Einnahmen </a:t>
            </a:r>
            <a:r>
              <a:rPr lang="nl-NL" b="1" dirty="0"/>
              <a:t>und </a:t>
            </a:r>
            <a:r>
              <a:rPr lang="nl-NL" b="1" dirty="0" err="1"/>
              <a:t>Größenordnung</a:t>
            </a:r>
            <a:r>
              <a:rPr lang="nl-NL" dirty="0"/>
              <a:t>: </a:t>
            </a:r>
            <a:r>
              <a:rPr lang="nl-NL" dirty="0" err="1"/>
              <a:t>Erläutern Sie Ihr </a:t>
            </a:r>
            <a:r>
              <a:rPr lang="nl-NL" dirty="0"/>
              <a:t>Einnahmemodell </a:t>
            </a:r>
            <a:r>
              <a:rPr lang="nl-NL" dirty="0" err="1"/>
              <a:t>und wie die Finanzierung das </a:t>
            </a:r>
            <a:r>
              <a:rPr lang="nl-NL" dirty="0"/>
              <a:t>Geschäft </a:t>
            </a:r>
            <a:r>
              <a:rPr lang="nl-NL" dirty="0" err="1"/>
              <a:t>skaliert</a:t>
            </a:r>
            <a:r>
              <a:rPr lang="nl-NL" dirty="0"/>
              <a:t>.</a:t>
            </a:r>
          </a:p>
          <a:p>
            <a:pPr marL="571500" indent="-342900">
              <a:buFont typeface="Arial" panose="020B0604020202020204" pitchFamily="34" charset="0"/>
              <a:buChar char="•"/>
            </a:pPr>
            <a:r>
              <a:rPr lang="nl-NL" b="1" dirty="0"/>
              <a:t>Transparenz</a:t>
            </a:r>
            <a:r>
              <a:rPr lang="nl-NL" dirty="0"/>
              <a:t>: Transparente Dokumente schaffen Vertrauen und verringern Nachfassaktionen und Verzögerungen bei Geschäftsabschlüssen.</a:t>
            </a:r>
          </a:p>
        </p:txBody>
      </p:sp>
      <p:sp>
        <p:nvSpPr>
          <p:cNvPr id="252" name="Google Shape;252;p6">
            <a:extLst>
              <a:ext uri="{FF2B5EF4-FFF2-40B4-BE49-F238E27FC236}">
                <a16:creationId xmlns:a16="http://schemas.microsoft.com/office/drawing/2014/main" id="{BB2C93D1-695A-09EC-F1CE-DA0BAC6E2F7E}"/>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F8C9C016-EE53-F4A9-F52D-B8AF4EFD9F5B}"/>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Finanzielle </a:t>
            </a:r>
            <a:r>
              <a:rPr lang="en-US" dirty="0" err="1">
                <a:solidFill>
                  <a:schemeClr val="lt1"/>
                </a:solidFill>
              </a:rPr>
              <a:t>Transparenz</a:t>
            </a:r>
            <a:endParaRPr dirty="0"/>
          </a:p>
        </p:txBody>
      </p:sp>
      <p:pic>
        <p:nvPicPr>
          <p:cNvPr id="3" name="Afbeelding 2">
            <a:extLst>
              <a:ext uri="{FF2B5EF4-FFF2-40B4-BE49-F238E27FC236}">
                <a16:creationId xmlns:a16="http://schemas.microsoft.com/office/drawing/2014/main" id="{7F58B837-8ECC-A872-7400-F4FA2AAECB8C}"/>
              </a:ext>
            </a:extLst>
          </p:cNvPr>
          <p:cNvPicPr>
            <a:picLocks noChangeAspect="1"/>
          </p:cNvPicPr>
          <p:nvPr/>
        </p:nvPicPr>
        <p:blipFill>
          <a:blip r:embed="rId3"/>
          <a:stretch>
            <a:fillRect/>
          </a:stretch>
        </p:blipFill>
        <p:spPr>
          <a:xfrm>
            <a:off x="7995808" y="2054406"/>
            <a:ext cx="2640424" cy="2640424"/>
          </a:xfrm>
          <a:prstGeom prst="rect">
            <a:avLst/>
          </a:prstGeom>
        </p:spPr>
      </p:pic>
    </p:spTree>
    <p:extLst>
      <p:ext uri="{BB962C8B-B14F-4D97-AF65-F5344CB8AC3E}">
        <p14:creationId xmlns:p14="http://schemas.microsoft.com/office/powerpoint/2010/main" val="3235489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9DA6B6AB-5AB9-D099-CC67-67AED5C2F27F}"/>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BC1A8CCF-659B-66A8-653D-7075EF69DE26}"/>
              </a:ext>
            </a:extLst>
          </p:cNvPr>
          <p:cNvSpPr txBox="1">
            <a:spLocks noGrp="1"/>
          </p:cNvSpPr>
          <p:nvPr>
            <p:ph type="body" idx="1"/>
          </p:nvPr>
        </p:nvSpPr>
        <p:spPr>
          <a:xfrm>
            <a:off x="798381" y="1846921"/>
            <a:ext cx="6901133" cy="3849918"/>
          </a:xfrm>
          <a:prstGeom prst="rect">
            <a:avLst/>
          </a:prstGeom>
          <a:noFill/>
          <a:ln>
            <a:noFill/>
          </a:ln>
        </p:spPr>
        <p:txBody>
          <a:bodyPr spcFirstLastPara="1" wrap="square" lIns="91425" tIns="45700" rIns="91425" bIns="45700" anchor="t" anchorCtr="0">
            <a:noAutofit/>
          </a:bodyPr>
          <a:lstStyle/>
          <a:p>
            <a:pPr marL="228600" indent="0"/>
            <a:r>
              <a:rPr lang="nl-NL" dirty="0"/>
              <a:t>Bestätigung der rechtlichen Struktur, der Lizenzen und der Einhaltung von Vorschriften</a:t>
            </a:r>
          </a:p>
          <a:p>
            <a:pPr marL="228600" indent="0"/>
            <a:r>
              <a:rPr lang="nl-NL" dirty="0"/>
              <a:t>Dokumentieren Sie den Schutz des geistigen Eigentums (Patente, Marken), um Innovationen zu sichern.</a:t>
            </a:r>
          </a:p>
          <a:p>
            <a:pPr marL="228600" indent="0"/>
            <a:r>
              <a:rPr lang="nl-NL" dirty="0"/>
              <a:t>Halten Sie </a:t>
            </a:r>
            <a:r>
              <a:rPr lang="nl-NL" dirty="0" err="1"/>
              <a:t>juristische Dokumente </a:t>
            </a:r>
            <a:r>
              <a:rPr lang="nl-NL" dirty="0"/>
              <a:t>korrekt </a:t>
            </a:r>
            <a:r>
              <a:rPr lang="nl-NL" dirty="0" err="1"/>
              <a:t>und zugänglich, um </a:t>
            </a:r>
            <a:r>
              <a:rPr lang="nl-NL" dirty="0"/>
              <a:t>Risiken </a:t>
            </a:r>
            <a:r>
              <a:rPr lang="nl-NL" dirty="0" err="1"/>
              <a:t>zu verringern und Investoren zu beruhigen</a:t>
            </a:r>
            <a:r>
              <a:rPr lang="nl-NL" dirty="0"/>
              <a:t>.</a:t>
            </a:r>
          </a:p>
          <a:p>
            <a:pPr marL="228600" indent="0"/>
            <a:endParaRPr lang="nl-NL" sz="1600" b="1" dirty="0"/>
          </a:p>
        </p:txBody>
      </p:sp>
      <p:sp>
        <p:nvSpPr>
          <p:cNvPr id="252" name="Google Shape;252;p6">
            <a:extLst>
              <a:ext uri="{FF2B5EF4-FFF2-40B4-BE49-F238E27FC236}">
                <a16:creationId xmlns:a16="http://schemas.microsoft.com/office/drawing/2014/main" id="{0F9CC5A3-0221-2402-B1B9-C57BF1147073}"/>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12269DB0-2D7C-F16F-6F93-7B9383BC1A60}"/>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sz="2800" dirty="0">
                <a:solidFill>
                  <a:schemeClr val="lt1"/>
                </a:solidFill>
              </a:rPr>
              <a:t>Einhaltung der Vorschriften und IP</a:t>
            </a:r>
            <a:endParaRPr sz="2800" dirty="0"/>
          </a:p>
        </p:txBody>
      </p:sp>
      <p:pic>
        <p:nvPicPr>
          <p:cNvPr id="2" name="Afbeelding 1">
            <a:extLst>
              <a:ext uri="{FF2B5EF4-FFF2-40B4-BE49-F238E27FC236}">
                <a16:creationId xmlns:a16="http://schemas.microsoft.com/office/drawing/2014/main" id="{38B63C72-6AE1-DB45-0702-7112A4342335}"/>
              </a:ext>
            </a:extLst>
          </p:cNvPr>
          <p:cNvPicPr>
            <a:picLocks noChangeAspect="1"/>
          </p:cNvPicPr>
          <p:nvPr/>
        </p:nvPicPr>
        <p:blipFill>
          <a:blip r:embed="rId3"/>
          <a:stretch>
            <a:fillRect/>
          </a:stretch>
        </p:blipFill>
        <p:spPr>
          <a:xfrm>
            <a:off x="7699514" y="1695366"/>
            <a:ext cx="3251200" cy="3251200"/>
          </a:xfrm>
          <a:prstGeom prst="rect">
            <a:avLst/>
          </a:prstGeom>
        </p:spPr>
      </p:pic>
    </p:spTree>
    <p:extLst>
      <p:ext uri="{BB962C8B-B14F-4D97-AF65-F5344CB8AC3E}">
        <p14:creationId xmlns:p14="http://schemas.microsoft.com/office/powerpoint/2010/main" val="2146025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4912FFDE-82EB-9D4B-8964-8076196F444B}"/>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021D12F2-3291-D05E-99C4-F2A78C5A2C29}"/>
              </a:ext>
            </a:extLst>
          </p:cNvPr>
          <p:cNvSpPr txBox="1">
            <a:spLocks noGrp="1"/>
          </p:cNvSpPr>
          <p:nvPr>
            <p:ph type="body" idx="1"/>
          </p:nvPr>
        </p:nvSpPr>
        <p:spPr>
          <a:xfrm>
            <a:off x="798381" y="1827495"/>
            <a:ext cx="6673768" cy="3849918"/>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nl-NL" dirty="0"/>
              <a:t>Nachweis der </a:t>
            </a:r>
            <a:r>
              <a:rPr lang="nl-NL" dirty="0" err="1"/>
              <a:t>operativen Solidität</a:t>
            </a:r>
            <a:r>
              <a:rPr lang="nl-NL" dirty="0"/>
              <a:t>: Lieferkette, Personalwesen </a:t>
            </a:r>
            <a:r>
              <a:rPr lang="nl-NL" dirty="0" err="1"/>
              <a:t>und Managementpraktiken</a:t>
            </a:r>
            <a:r>
              <a:rPr lang="nl-NL" dirty="0"/>
              <a:t>.</a:t>
            </a:r>
          </a:p>
          <a:p>
            <a:pPr>
              <a:buFont typeface="Arial" panose="020B0604020202020204" pitchFamily="34" charset="0"/>
              <a:buChar char="•"/>
            </a:pPr>
            <a:r>
              <a:rPr lang="nl-NL" dirty="0"/>
              <a:t>Darstellung der </a:t>
            </a:r>
            <a:r>
              <a:rPr lang="nl-NL" dirty="0" err="1"/>
              <a:t>Marktposition und </a:t>
            </a:r>
            <a:r>
              <a:rPr lang="nl-NL" dirty="0"/>
              <a:t>Analyse der </a:t>
            </a:r>
            <a:r>
              <a:rPr lang="nl-NL" dirty="0" err="1"/>
              <a:t>Wettbewerber, um Nachfrage und Wettbewerbsvorteile </a:t>
            </a:r>
            <a:r>
              <a:rPr lang="nl-NL" dirty="0"/>
              <a:t>aufzuzeigen.</a:t>
            </a:r>
          </a:p>
          <a:p>
            <a:pPr>
              <a:buFont typeface="Arial" panose="020B0604020202020204" pitchFamily="34" charset="0"/>
              <a:buChar char="•"/>
            </a:pPr>
            <a:r>
              <a:rPr lang="nl-NL" dirty="0"/>
              <a:t>Identifizierung und Erläuterung von Strategien zur Abschwächung operationeller Risiken für eine bessere Planung</a:t>
            </a:r>
            <a:r>
              <a:rPr lang="nl-NL" sz="2000" dirty="0"/>
              <a:t>.</a:t>
            </a:r>
          </a:p>
        </p:txBody>
      </p:sp>
      <p:sp>
        <p:nvSpPr>
          <p:cNvPr id="252" name="Google Shape;252;p6">
            <a:extLst>
              <a:ext uri="{FF2B5EF4-FFF2-40B4-BE49-F238E27FC236}">
                <a16:creationId xmlns:a16="http://schemas.microsoft.com/office/drawing/2014/main" id="{F8D635A8-C290-E7E5-8BC1-C2A69752E336}"/>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9E78C458-2538-45E2-37A1-FCADC78B2AFB}"/>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Vorbereitung auf den Markt</a:t>
            </a:r>
            <a:endParaRPr dirty="0"/>
          </a:p>
        </p:txBody>
      </p:sp>
      <p:pic>
        <p:nvPicPr>
          <p:cNvPr id="2" name="Afbeelding 1">
            <a:extLst>
              <a:ext uri="{FF2B5EF4-FFF2-40B4-BE49-F238E27FC236}">
                <a16:creationId xmlns:a16="http://schemas.microsoft.com/office/drawing/2014/main" id="{12CFA60F-F794-9B52-4C91-5FCBA5826ED8}"/>
              </a:ext>
            </a:extLst>
          </p:cNvPr>
          <p:cNvPicPr>
            <a:picLocks noChangeAspect="1"/>
          </p:cNvPicPr>
          <p:nvPr/>
        </p:nvPicPr>
        <p:blipFill>
          <a:blip r:embed="rId3"/>
          <a:stretch>
            <a:fillRect/>
          </a:stretch>
        </p:blipFill>
        <p:spPr>
          <a:xfrm>
            <a:off x="7777085" y="1771345"/>
            <a:ext cx="3019019" cy="3019019"/>
          </a:xfrm>
          <a:prstGeom prst="rect">
            <a:avLst/>
          </a:prstGeom>
        </p:spPr>
      </p:pic>
    </p:spTree>
    <p:extLst>
      <p:ext uri="{BB962C8B-B14F-4D97-AF65-F5344CB8AC3E}">
        <p14:creationId xmlns:p14="http://schemas.microsoft.com/office/powerpoint/2010/main" val="1384290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a:extLst>
            <a:ext uri="{FF2B5EF4-FFF2-40B4-BE49-F238E27FC236}">
              <a16:creationId xmlns:a16="http://schemas.microsoft.com/office/drawing/2014/main" id="{75958E78-3EF6-2C51-7293-D856C88EEFC9}"/>
            </a:ext>
          </a:extLst>
        </p:cNvPr>
        <p:cNvGrpSpPr/>
        <p:nvPr/>
      </p:nvGrpSpPr>
      <p:grpSpPr>
        <a:xfrm>
          <a:off x="0" y="0"/>
          <a:ext cx="0" cy="0"/>
          <a:chOff x="0" y="0"/>
          <a:chExt cx="0" cy="0"/>
        </a:xfrm>
      </p:grpSpPr>
      <p:sp>
        <p:nvSpPr>
          <p:cNvPr id="245" name="Google Shape;245;p5">
            <a:extLst>
              <a:ext uri="{FF2B5EF4-FFF2-40B4-BE49-F238E27FC236}">
                <a16:creationId xmlns:a16="http://schemas.microsoft.com/office/drawing/2014/main" id="{7DD0C2FB-9976-6ECE-BEE3-9C91F27CCD3C}"/>
              </a:ext>
            </a:extLst>
          </p:cNvPr>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nl-NL" sz="4400" b="1" dirty="0">
                <a:solidFill>
                  <a:schemeClr val="bg1"/>
                </a:solidFill>
                <a:effectLst/>
              </a:rPr>
              <a:t>Beziehungsmanagement zu Investoren</a:t>
            </a:r>
            <a:endParaRPr lang="nl-NL" sz="4400" dirty="0">
              <a:solidFill>
                <a:schemeClr val="bg1"/>
              </a:solidFill>
            </a:endParaRPr>
          </a:p>
        </p:txBody>
      </p:sp>
      <p:sp>
        <p:nvSpPr>
          <p:cNvPr id="246" name="Google Shape;246;p5">
            <a:extLst>
              <a:ext uri="{FF2B5EF4-FFF2-40B4-BE49-F238E27FC236}">
                <a16:creationId xmlns:a16="http://schemas.microsoft.com/office/drawing/2014/main" id="{B9C22975-20F5-01DA-B120-9CDF8CB5AE67}"/>
              </a:ext>
            </a:extLst>
          </p:cNvPr>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000"/>
              <a:buNone/>
            </a:pPr>
            <a:r>
              <a:rPr lang="en-US" dirty="0"/>
              <a:t>03</a:t>
            </a:r>
            <a:endParaRPr dirty="0"/>
          </a:p>
        </p:txBody>
      </p:sp>
    </p:spTree>
    <p:extLst>
      <p:ext uri="{BB962C8B-B14F-4D97-AF65-F5344CB8AC3E}">
        <p14:creationId xmlns:p14="http://schemas.microsoft.com/office/powerpoint/2010/main" val="558553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Was sind Investor Relations?</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1" y="1565257"/>
            <a:ext cx="10336737" cy="1754326"/>
          </a:xfrm>
          <a:prstGeom prst="rect">
            <a:avLst/>
          </a:prstGeom>
          <a:noFill/>
        </p:spPr>
        <p:txBody>
          <a:bodyPr wrap="square">
            <a:spAutoFit/>
          </a:bodyPr>
          <a:lstStyle/>
          <a:p>
            <a:r>
              <a:rPr lang="en-US" sz="1800" dirty="0">
                <a:solidFill>
                  <a:srgbClr val="595959"/>
                </a:solidFill>
              </a:rPr>
              <a:t>Unter Investor Relations (IR) versteht man das kontinuierliche Management der Kommunikation zwischen einem Unternehmen und seinen Investoren. Diese Funktion trägt zum Aufbau von Vertrauen und Transparenz bei und stellt sicher, dass die Anleger weiterhin Vertrauen in den langfristigen Erfolg des Unternehmens haben. Effektive Investor Relations können zu einer kontinuierlichen Finanzierung, zu Unterstützung in schwierigen Zeiten und zu gestärkten Beziehungen führen, die über Jahre hinweg Bestand haben.</a:t>
            </a:r>
            <a:endParaRPr lang="en-IE" sz="1100" dirty="0">
              <a:solidFill>
                <a:srgbClr val="595959"/>
              </a:solidFill>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1406934470"/>
              </p:ext>
            </p:extLst>
          </p:nvPr>
        </p:nvGraphicFramePr>
        <p:xfrm>
          <a:off x="677332" y="3509788"/>
          <a:ext cx="9906001" cy="185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1370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918950" y="1821716"/>
            <a:ext cx="4867011" cy="4013365"/>
          </a:xfrm>
        </p:spPr>
        <p:txBody>
          <a:bodyPr>
            <a:normAutofit fontScale="55000" lnSpcReduction="20000"/>
          </a:bodyPr>
          <a:lstStyle/>
          <a:p>
            <a:pPr marL="0" indent="0"/>
            <a:r>
              <a:rPr lang="en-US" sz="3800" dirty="0">
                <a:latin typeface="Calibri" panose="020F0502020204030204" pitchFamily="34" charset="0"/>
                <a:ea typeface="Calibri" panose="020F0502020204030204" pitchFamily="34" charset="0"/>
                <a:cs typeface="Calibri" panose="020F0502020204030204" pitchFamily="34" charset="0"/>
              </a:rPr>
              <a:t>Transparenz ist entscheidend für den Aufbau und die Aufrechterhaltung von Vertrauen bei Investoren. Eine klare und ehrliche Kommunikation verringert die Unsicherheit und sorgt dafür, dass die Anleger Vertrauen in die Führung des Unternehmens und seine künftige Ausrichtung haben. Die Unternehmen sollten regelmäßig über die finanzielle Leistung, die strategischen Pläne und alle Herausforderungen, mit denen das Unternehmen konfrontiert ist, informieren. Dies erhöht nicht nur die Glaubwürdigkeit, sondern schafft auch realistische Erwartungen.</a:t>
            </a:r>
          </a:p>
          <a:p>
            <a:pPr marL="457200" indent="-457200">
              <a:buAutoNum type="arabicParenR"/>
            </a:pPr>
            <a:endParaRPr lang="de-DE" sz="2000" dirty="0"/>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a:xfrm>
            <a:off x="918950" y="582742"/>
            <a:ext cx="10532800" cy="992652"/>
          </a:xfrm>
        </p:spPr>
        <p:txBody>
          <a:bodyPr/>
          <a:lstStyle/>
          <a:p>
            <a:r>
              <a:rPr lang="de-DE" b="1" dirty="0">
                <a:latin typeface="Calibri" panose="020F0502020204030204" pitchFamily="34" charset="0"/>
                <a:ea typeface="Calibri" panose="020F0502020204030204" pitchFamily="34" charset="0"/>
                <a:cs typeface="Calibri" panose="020F0502020204030204" pitchFamily="34" charset="0"/>
              </a:rPr>
              <a:t>Die Rolle der Transperenz    </a:t>
            </a:r>
          </a:p>
          <a:p>
            <a:r>
              <a:rPr lang="de-DE" b="1" dirty="0">
                <a:latin typeface="Calibri" panose="020F0502020204030204" pitchFamily="34" charset="0"/>
                <a:ea typeface="Calibri" panose="020F0502020204030204" pitchFamily="34" charset="0"/>
                <a:cs typeface="Calibri" panose="020F0502020204030204" pitchFamily="34" charset="0"/>
              </a:rPr>
              <a:t>in Investor Relations</a:t>
            </a:r>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solidFill>
            <a:schemeClr val="bg1"/>
          </a:solidFill>
        </p:spPr>
        <p:txBody>
          <a:bodyPr/>
          <a:lstStyle/>
          <a:p>
            <a:pPr marL="0" indent="0">
              <a:buNone/>
            </a:pPr>
            <a:r>
              <a:rPr lang="en-US" sz="2400" b="1" dirty="0">
                <a:solidFill>
                  <a:srgbClr val="47B5C8"/>
                </a:solidFill>
                <a:latin typeface="Calibri" panose="020F0502020204030204" pitchFamily="34" charset="0"/>
                <a:ea typeface="Calibri" panose="020F0502020204030204" pitchFamily="34" charset="0"/>
                <a:cs typeface="Calibri" panose="020F0502020204030204" pitchFamily="34" charset="0"/>
              </a:rPr>
              <a:t>Was zu teilen:</a:t>
            </a:r>
          </a:p>
          <a:p>
            <a:pPr marL="0" indent="0">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Finanzielle Leistung: </a:t>
            </a:r>
            <a:r>
              <a:rPr lang="en-US" sz="2400" dirty="0">
                <a:latin typeface="Calibri" panose="020F0502020204030204" pitchFamily="34" charset="0"/>
                <a:ea typeface="Calibri" panose="020F0502020204030204" pitchFamily="34" charset="0"/>
                <a:cs typeface="Calibri" panose="020F0502020204030204" pitchFamily="34" charset="0"/>
              </a:rPr>
              <a:t>Vierteljährliche Gewinne, Cashflow, Umsatzwachstum.</a:t>
            </a:r>
          </a:p>
          <a:p>
            <a:pPr marL="342900"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Geschäftliche Herausforderungen: </a:t>
            </a:r>
            <a:r>
              <a:rPr lang="en-US" sz="2400" dirty="0">
                <a:latin typeface="Calibri" panose="020F0502020204030204" pitchFamily="34" charset="0"/>
                <a:ea typeface="Calibri" panose="020F0502020204030204" pitchFamily="34" charset="0"/>
                <a:cs typeface="Calibri" panose="020F0502020204030204" pitchFamily="34" charset="0"/>
              </a:rPr>
              <a:t>Seien Sie offen für alle Schwierigkeiten und Rückschläge.</a:t>
            </a:r>
          </a:p>
          <a:p>
            <a:pPr marL="342900"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Chancen und Zukunftspläne: </a:t>
            </a:r>
            <a:r>
              <a:rPr lang="en-US" sz="2400" dirty="0">
                <a:latin typeface="Calibri" panose="020F0502020204030204" pitchFamily="34" charset="0"/>
                <a:ea typeface="Calibri" panose="020F0502020204030204" pitchFamily="34" charset="0"/>
                <a:cs typeface="Calibri" panose="020F0502020204030204" pitchFamily="34" charset="0"/>
              </a:rPr>
              <a:t>Heben Sie künftige Wachstumschancen und die langfristige Vision des Unternehmens hervor.</a:t>
            </a:r>
          </a:p>
        </p:txBody>
      </p:sp>
    </p:spTree>
    <p:extLst>
      <p:ext uri="{BB962C8B-B14F-4D97-AF65-F5344CB8AC3E}">
        <p14:creationId xmlns:p14="http://schemas.microsoft.com/office/powerpoint/2010/main" val="314557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
          <p:cNvSpPr txBox="1">
            <a:spLocks noGrp="1"/>
          </p:cNvSpPr>
          <p:nvPr>
            <p:ph type="body" idx="1"/>
          </p:nvPr>
        </p:nvSpPr>
        <p:spPr>
          <a:xfrm>
            <a:off x="798381" y="1468118"/>
            <a:ext cx="9915112" cy="384991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595959"/>
              </a:buClr>
              <a:buSzPts val="2400"/>
              <a:buNone/>
            </a:pPr>
            <a:endParaRPr sz="2000" dirty="0"/>
          </a:p>
          <a:p>
            <a:pPr marL="571500" indent="-342900">
              <a:spcBef>
                <a:spcPts val="0"/>
              </a:spcBef>
              <a:spcAft>
                <a:spcPts val="0"/>
              </a:spcAft>
              <a:buFont typeface="Arial" panose="020B0604020202020204" pitchFamily="34" charset="0"/>
              <a:buChar char="•"/>
            </a:pPr>
            <a:r>
              <a:rPr lang="nl-NL" sz="2000" b="1" dirty="0">
                <a:solidFill>
                  <a:schemeClr val="bg1">
                    <a:lumMod val="50000"/>
                  </a:schemeClr>
                </a:solidFill>
                <a:effectLst/>
              </a:rPr>
              <a:t>Wissen</a:t>
            </a:r>
            <a:r>
              <a:rPr lang="nl-NL" sz="2000" dirty="0">
                <a:solidFill>
                  <a:schemeClr val="bg1">
                    <a:lumMod val="50000"/>
                  </a:schemeClr>
                </a:solidFill>
                <a:effectLst/>
              </a:rPr>
              <a:t>: </a:t>
            </a:r>
            <a:r>
              <a:rPr lang="nl-NL" sz="2000" dirty="0" err="1">
                <a:solidFill>
                  <a:schemeClr val="bg1">
                    <a:lumMod val="50000"/>
                  </a:schemeClr>
                </a:solidFill>
                <a:effectLst/>
              </a:rPr>
              <a:t>Die Lernenden verstehen die </a:t>
            </a:r>
            <a:r>
              <a:rPr lang="nl-NL" sz="2000" dirty="0">
                <a:solidFill>
                  <a:schemeClr val="bg1">
                    <a:lumMod val="50000"/>
                  </a:schemeClr>
                </a:solidFill>
                <a:effectLst/>
              </a:rPr>
              <a:t>Investitionslandschaft, die </a:t>
            </a:r>
            <a:r>
              <a:rPr lang="nl-NL" sz="2000" dirty="0" err="1">
                <a:solidFill>
                  <a:schemeClr val="bg1">
                    <a:lumMod val="50000"/>
                  </a:schemeClr>
                </a:solidFill>
                <a:effectLst/>
              </a:rPr>
              <a:t>Erwartungen der Investoren</a:t>
            </a:r>
            <a:r>
              <a:rPr lang="nl-NL" sz="2000" dirty="0">
                <a:solidFill>
                  <a:schemeClr val="bg1">
                    <a:lumMod val="50000"/>
                  </a:schemeClr>
                </a:solidFill>
                <a:effectLst/>
              </a:rPr>
              <a:t>, die </a:t>
            </a:r>
            <a:r>
              <a:rPr lang="nl-NL" sz="2000" dirty="0" err="1">
                <a:solidFill>
                  <a:schemeClr val="bg1">
                    <a:lumMod val="50000"/>
                  </a:schemeClr>
                </a:solidFill>
                <a:effectLst/>
              </a:rPr>
              <a:t>Komponenten der </a:t>
            </a:r>
            <a:r>
              <a:rPr lang="nl-NL" sz="2000" dirty="0">
                <a:solidFill>
                  <a:schemeClr val="bg1">
                    <a:lumMod val="50000"/>
                  </a:schemeClr>
                </a:solidFill>
                <a:effectLst/>
              </a:rPr>
              <a:t>Präsentation, die </a:t>
            </a:r>
            <a:r>
              <a:rPr lang="nl-NL" sz="2000" dirty="0" err="1">
                <a:solidFill>
                  <a:schemeClr val="bg1">
                    <a:lumMod val="50000"/>
                  </a:schemeClr>
                </a:solidFill>
                <a:effectLst/>
              </a:rPr>
              <a:t>Vorbereitung auf die Due </a:t>
            </a:r>
            <a:r>
              <a:rPr lang="nl-NL" sz="2000" dirty="0">
                <a:solidFill>
                  <a:schemeClr val="bg1">
                    <a:lumMod val="50000"/>
                  </a:schemeClr>
                </a:solidFill>
                <a:effectLst/>
              </a:rPr>
              <a:t>Diligence </a:t>
            </a:r>
            <a:r>
              <a:rPr lang="nl-NL" sz="2000" dirty="0" err="1">
                <a:solidFill>
                  <a:schemeClr val="bg1">
                    <a:lumMod val="50000"/>
                  </a:schemeClr>
                </a:solidFill>
                <a:effectLst/>
              </a:rPr>
              <a:t>und die </a:t>
            </a:r>
            <a:r>
              <a:rPr lang="nl-NL" sz="2000" dirty="0">
                <a:solidFill>
                  <a:schemeClr val="bg1">
                    <a:lumMod val="50000"/>
                  </a:schemeClr>
                </a:solidFill>
                <a:effectLst/>
              </a:rPr>
              <a:t>Beziehungen zu den </a:t>
            </a:r>
            <a:r>
              <a:rPr lang="nl-NL" sz="2000" dirty="0" err="1">
                <a:solidFill>
                  <a:schemeClr val="bg1">
                    <a:lumMod val="50000"/>
                  </a:schemeClr>
                </a:solidFill>
                <a:effectLst/>
              </a:rPr>
              <a:t>Investoren</a:t>
            </a:r>
            <a:r>
              <a:rPr lang="nl-NL" sz="2000" dirty="0">
                <a:solidFill>
                  <a:schemeClr val="bg1">
                    <a:lumMod val="50000"/>
                  </a:schemeClr>
                </a:solidFill>
                <a:effectLst/>
              </a:rPr>
              <a:t>.</a:t>
            </a:r>
          </a:p>
          <a:p>
            <a:pPr marL="571500" indent="-342900">
              <a:spcBef>
                <a:spcPts val="0"/>
              </a:spcBef>
              <a:spcAft>
                <a:spcPts val="0"/>
              </a:spcAft>
              <a:buFont typeface="Arial" panose="020B0604020202020204" pitchFamily="34" charset="0"/>
              <a:buChar char="•"/>
            </a:pPr>
            <a:r>
              <a:rPr lang="nl-NL" sz="2000" b="1" dirty="0">
                <a:solidFill>
                  <a:schemeClr val="bg1">
                    <a:lumMod val="50000"/>
                  </a:schemeClr>
                </a:solidFill>
                <a:effectLst/>
              </a:rPr>
              <a:t>Fertigkeiten</a:t>
            </a:r>
            <a:r>
              <a:rPr lang="nl-NL" sz="2000" dirty="0">
                <a:solidFill>
                  <a:schemeClr val="bg1">
                    <a:lumMod val="50000"/>
                  </a:schemeClr>
                </a:solidFill>
                <a:effectLst/>
              </a:rPr>
              <a:t>: </a:t>
            </a:r>
            <a:r>
              <a:rPr lang="nl-NL" sz="2000" dirty="0" err="1">
                <a:solidFill>
                  <a:schemeClr val="bg1">
                    <a:lumMod val="50000"/>
                  </a:schemeClr>
                </a:solidFill>
                <a:effectLst/>
              </a:rPr>
              <a:t>Lernen Sie, Pitches zu gestalten</a:t>
            </a:r>
            <a:r>
              <a:rPr lang="nl-NL" sz="2000" dirty="0">
                <a:solidFill>
                  <a:schemeClr val="bg1">
                    <a:lumMod val="50000"/>
                  </a:schemeClr>
                </a:solidFill>
                <a:effectLst/>
              </a:rPr>
              <a:t>, </a:t>
            </a:r>
            <a:r>
              <a:rPr lang="nl-NL" sz="2000" dirty="0" err="1">
                <a:solidFill>
                  <a:schemeClr val="bg1">
                    <a:lumMod val="50000"/>
                  </a:schemeClr>
                </a:solidFill>
                <a:effectLst/>
              </a:rPr>
              <a:t>Due-Diligence-Dokumente vorzubereiten</a:t>
            </a:r>
            <a:r>
              <a:rPr lang="nl-NL" sz="2000" dirty="0">
                <a:solidFill>
                  <a:schemeClr val="bg1">
                    <a:lumMod val="50000"/>
                  </a:schemeClr>
                </a:solidFill>
                <a:effectLst/>
              </a:rPr>
              <a:t>, </a:t>
            </a:r>
            <a:r>
              <a:rPr lang="nl-NL" sz="2000" dirty="0" err="1">
                <a:solidFill>
                  <a:schemeClr val="bg1">
                    <a:lumMod val="50000"/>
                  </a:schemeClr>
                </a:solidFill>
                <a:effectLst/>
              </a:rPr>
              <a:t>Investor </a:t>
            </a:r>
            <a:r>
              <a:rPr lang="nl-NL" sz="2000" dirty="0">
                <a:solidFill>
                  <a:schemeClr val="bg1">
                    <a:lumMod val="50000"/>
                  </a:schemeClr>
                </a:solidFill>
                <a:effectLst/>
              </a:rPr>
              <a:t>Relations zu managen </a:t>
            </a:r>
            <a:r>
              <a:rPr lang="nl-NL" sz="2000" dirty="0" err="1">
                <a:solidFill>
                  <a:schemeClr val="bg1">
                    <a:lumMod val="50000"/>
                  </a:schemeClr>
                </a:solidFill>
                <a:effectLst/>
              </a:rPr>
              <a:t>und </a:t>
            </a:r>
            <a:r>
              <a:rPr lang="nl-NL" sz="2000" dirty="0">
                <a:solidFill>
                  <a:schemeClr val="bg1">
                    <a:lumMod val="50000"/>
                  </a:schemeClr>
                </a:solidFill>
                <a:effectLst/>
              </a:rPr>
              <a:t>Post-Investment-Berichtssysteme </a:t>
            </a:r>
            <a:r>
              <a:rPr lang="nl-NL" sz="2000" dirty="0" err="1">
                <a:solidFill>
                  <a:schemeClr val="bg1">
                    <a:lumMod val="50000"/>
                  </a:schemeClr>
                </a:solidFill>
                <a:effectLst/>
              </a:rPr>
              <a:t>einzurichten</a:t>
            </a:r>
            <a:r>
              <a:rPr lang="nl-NL" sz="2000" dirty="0">
                <a:solidFill>
                  <a:schemeClr val="bg1">
                    <a:lumMod val="50000"/>
                  </a:schemeClr>
                </a:solidFill>
                <a:effectLst/>
              </a:rPr>
              <a:t>.</a:t>
            </a:r>
          </a:p>
          <a:p>
            <a:pPr marL="571500" indent="-342900">
              <a:spcBef>
                <a:spcPts val="0"/>
              </a:spcBef>
              <a:spcAft>
                <a:spcPts val="0"/>
              </a:spcAft>
              <a:buFont typeface="Arial" panose="020B0604020202020204" pitchFamily="34" charset="0"/>
              <a:buChar char="•"/>
            </a:pPr>
            <a:r>
              <a:rPr lang="nl-NL" sz="2000" b="1" dirty="0" err="1">
                <a:solidFill>
                  <a:schemeClr val="bg1">
                    <a:lumMod val="50000"/>
                  </a:schemeClr>
                </a:solidFill>
                <a:effectLst/>
              </a:rPr>
              <a:t>Verhaltensweisen</a:t>
            </a:r>
            <a:r>
              <a:rPr lang="nl-NL" sz="2000" dirty="0">
                <a:solidFill>
                  <a:schemeClr val="bg1">
                    <a:lumMod val="50000"/>
                  </a:schemeClr>
                </a:solidFill>
                <a:effectLst/>
              </a:rPr>
              <a:t>: </a:t>
            </a:r>
            <a:r>
              <a:rPr lang="nl-NL" sz="2000" dirty="0" err="1">
                <a:solidFill>
                  <a:schemeClr val="bg1">
                    <a:lumMod val="50000"/>
                  </a:schemeClr>
                </a:solidFill>
                <a:effectLst/>
              </a:rPr>
              <a:t>Förderung eines proaktiven </a:t>
            </a:r>
            <a:r>
              <a:rPr lang="nl-NL" sz="2000" dirty="0">
                <a:solidFill>
                  <a:schemeClr val="bg1">
                    <a:lumMod val="50000"/>
                  </a:schemeClr>
                </a:solidFill>
                <a:effectLst/>
              </a:rPr>
              <a:t>Engagements </a:t>
            </a:r>
            <a:r>
              <a:rPr lang="nl-NL" sz="2000" dirty="0" err="1">
                <a:solidFill>
                  <a:schemeClr val="bg1">
                    <a:lumMod val="50000"/>
                  </a:schemeClr>
                </a:solidFill>
                <a:effectLst/>
              </a:rPr>
              <a:t>der Anleger</a:t>
            </a:r>
            <a:r>
              <a:rPr lang="nl-NL" sz="2000" dirty="0">
                <a:solidFill>
                  <a:schemeClr val="bg1">
                    <a:lumMod val="50000"/>
                  </a:schemeClr>
                </a:solidFill>
                <a:effectLst/>
              </a:rPr>
              <a:t>, wobei </a:t>
            </a:r>
            <a:r>
              <a:rPr lang="nl-NL" sz="2000" dirty="0" err="1">
                <a:solidFill>
                  <a:schemeClr val="bg1">
                    <a:lumMod val="50000"/>
                  </a:schemeClr>
                </a:solidFill>
                <a:effectLst/>
              </a:rPr>
              <a:t>Transparenz</a:t>
            </a:r>
            <a:r>
              <a:rPr lang="nl-NL" sz="2000" dirty="0">
                <a:solidFill>
                  <a:schemeClr val="bg1">
                    <a:lumMod val="50000"/>
                  </a:schemeClr>
                </a:solidFill>
                <a:effectLst/>
              </a:rPr>
              <a:t>, </a:t>
            </a:r>
            <a:r>
              <a:rPr lang="nl-NL" sz="2000" dirty="0" err="1">
                <a:solidFill>
                  <a:schemeClr val="bg1">
                    <a:lumMod val="50000"/>
                  </a:schemeClr>
                </a:solidFill>
                <a:effectLst/>
              </a:rPr>
              <a:t>Ehrlichkeit und Bereitschaft während des gesamten Investitionsprozesses betont werden</a:t>
            </a:r>
            <a:r>
              <a:rPr lang="nl-NL" sz="2000" dirty="0">
                <a:solidFill>
                  <a:schemeClr val="bg1">
                    <a:lumMod val="50000"/>
                  </a:schemeClr>
                </a:solidFill>
                <a:effectLst/>
              </a:rPr>
              <a:t>.</a:t>
            </a:r>
          </a:p>
          <a:p>
            <a:pPr marL="571500" indent="-342900">
              <a:spcBef>
                <a:spcPts val="0"/>
              </a:spcBef>
              <a:spcAft>
                <a:spcPts val="0"/>
              </a:spcAft>
              <a:buFont typeface="Arial" panose="020B0604020202020204" pitchFamily="34" charset="0"/>
              <a:buChar char="•"/>
            </a:pPr>
            <a:r>
              <a:rPr lang="nl-NL" sz="2000" b="1" dirty="0">
                <a:solidFill>
                  <a:schemeClr val="bg1">
                    <a:lumMod val="50000"/>
                  </a:schemeClr>
                </a:solidFill>
                <a:effectLst/>
              </a:rPr>
              <a:t>Haltungen</a:t>
            </a:r>
            <a:r>
              <a:rPr lang="nl-NL" sz="2000" dirty="0">
                <a:solidFill>
                  <a:schemeClr val="bg1">
                    <a:lumMod val="50000"/>
                  </a:schemeClr>
                </a:solidFill>
                <a:effectLst/>
              </a:rPr>
              <a:t>: </a:t>
            </a:r>
            <a:r>
              <a:rPr lang="nl-NL" sz="2000" dirty="0" err="1">
                <a:solidFill>
                  <a:schemeClr val="bg1">
                    <a:lumMod val="50000"/>
                  </a:schemeClr>
                </a:solidFill>
                <a:effectLst/>
              </a:rPr>
              <a:t>Entwickeln Sie </a:t>
            </a:r>
            <a:r>
              <a:rPr lang="nl-NL" sz="2000" dirty="0">
                <a:solidFill>
                  <a:schemeClr val="bg1">
                    <a:lumMod val="50000"/>
                  </a:schemeClr>
                </a:solidFill>
                <a:effectLst/>
              </a:rPr>
              <a:t>eine </a:t>
            </a:r>
            <a:r>
              <a:rPr lang="nl-NL" sz="2000" dirty="0" err="1">
                <a:solidFill>
                  <a:schemeClr val="bg1">
                    <a:lumMod val="50000"/>
                  </a:schemeClr>
                </a:solidFill>
                <a:effectLst/>
              </a:rPr>
              <a:t>selbstbewusste</a:t>
            </a:r>
            <a:r>
              <a:rPr lang="nl-NL" sz="2000" dirty="0">
                <a:solidFill>
                  <a:schemeClr val="bg1">
                    <a:lumMod val="50000"/>
                  </a:schemeClr>
                </a:solidFill>
                <a:effectLst/>
              </a:rPr>
              <a:t>, </a:t>
            </a:r>
            <a:r>
              <a:rPr lang="nl-NL" sz="2000" dirty="0" err="1">
                <a:solidFill>
                  <a:schemeClr val="bg1">
                    <a:lumMod val="50000"/>
                  </a:schemeClr>
                </a:solidFill>
                <a:effectLst/>
              </a:rPr>
              <a:t>widerstandsfähige Einstellung</a:t>
            </a:r>
            <a:r>
              <a:rPr lang="nl-NL" sz="2000" dirty="0">
                <a:solidFill>
                  <a:schemeClr val="bg1">
                    <a:lumMod val="50000"/>
                  </a:schemeClr>
                </a:solidFill>
                <a:effectLst/>
              </a:rPr>
              <a:t>, die </a:t>
            </a:r>
            <a:r>
              <a:rPr lang="nl-NL" sz="2000" dirty="0" err="1">
                <a:solidFill>
                  <a:schemeClr val="bg1">
                    <a:lumMod val="50000"/>
                  </a:schemeClr>
                </a:solidFill>
                <a:effectLst/>
              </a:rPr>
              <a:t>es unterrepräsentierten Gründern ermöglicht, klar und professionell </a:t>
            </a:r>
            <a:r>
              <a:rPr lang="nl-NL" sz="2000" dirty="0">
                <a:solidFill>
                  <a:schemeClr val="bg1">
                    <a:lumMod val="50000"/>
                  </a:schemeClr>
                </a:solidFill>
                <a:effectLst/>
              </a:rPr>
              <a:t>auf </a:t>
            </a:r>
            <a:r>
              <a:rPr lang="nl-NL" sz="2000" dirty="0" err="1">
                <a:solidFill>
                  <a:schemeClr val="bg1">
                    <a:lumMod val="50000"/>
                  </a:schemeClr>
                </a:solidFill>
                <a:effectLst/>
              </a:rPr>
              <a:t>Investoren </a:t>
            </a:r>
            <a:r>
              <a:rPr lang="nl-NL" sz="2000" dirty="0">
                <a:solidFill>
                  <a:schemeClr val="bg1">
                    <a:lumMod val="50000"/>
                  </a:schemeClr>
                </a:solidFill>
                <a:effectLst/>
              </a:rPr>
              <a:t>zuzugehen.</a:t>
            </a:r>
          </a:p>
          <a:p>
            <a:pPr marL="228600" lvl="0" indent="-228600" algn="l" rtl="0">
              <a:lnSpc>
                <a:spcPct val="90000"/>
              </a:lnSpc>
              <a:spcBef>
                <a:spcPts val="1000"/>
              </a:spcBef>
              <a:spcAft>
                <a:spcPts val="0"/>
              </a:spcAft>
              <a:buClr>
                <a:srgbClr val="595959"/>
              </a:buClr>
              <a:buSzPts val="2400"/>
              <a:buNone/>
            </a:pPr>
            <a:endParaRPr sz="2000" dirty="0"/>
          </a:p>
        </p:txBody>
      </p:sp>
      <p:sp>
        <p:nvSpPr>
          <p:cNvPr id="238" name="Google Shape;238;p4"/>
          <p:cNvSpPr/>
          <p:nvPr/>
        </p:nvSpPr>
        <p:spPr>
          <a:xfrm>
            <a:off x="0" y="664464"/>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39" name="Google Shape;239;p4"/>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Lernergebnisse </a:t>
            </a:r>
            <a:endParaRPr dirty="0"/>
          </a:p>
          <a:p>
            <a:pPr marL="0" lvl="0" indent="0" algn="l" rtl="0">
              <a:lnSpc>
                <a:spcPct val="90000"/>
              </a:lnSpc>
              <a:spcBef>
                <a:spcPts val="1000"/>
              </a:spcBef>
              <a:spcAft>
                <a:spcPts val="0"/>
              </a:spcAft>
              <a:buClr>
                <a:srgbClr val="595959"/>
              </a:buClr>
              <a:buSzPts val="36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a:xfrm>
            <a:off x="593664" y="704118"/>
            <a:ext cx="10488318" cy="803654"/>
          </a:xfrm>
        </p:spPr>
        <p:txBody>
          <a:bodyPr/>
          <a:lstStyle/>
          <a:p>
            <a:r>
              <a:rPr lang="en-US" sz="2800" b="1" dirty="0">
                <a:solidFill>
                  <a:srgbClr val="086D6E"/>
                </a:solidFill>
                <a:latin typeface="Calibri" panose="020F0502020204030204" pitchFamily="34" charset="0"/>
                <a:ea typeface="Calibri" panose="020F0502020204030204" pitchFamily="34" charset="0"/>
                <a:cs typeface="Calibri" panose="020F0502020204030204" pitchFamily="34" charset="0"/>
              </a:rPr>
              <a:t>Schlüsselelemente einer effektiven Investorenkommunikation</a:t>
            </a:r>
            <a:endParaRPr lang="de-DE" sz="2800" b="1" dirty="0">
              <a:solidFill>
                <a:srgbClr val="086D6E"/>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655078" y="1507772"/>
            <a:ext cx="9751088"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595959"/>
                </a:solidFill>
              </a:rPr>
              <a:t>Gute Kommunikation ist der Schlüssel zu erfolgreichen Investor Relations. Zu den wichtigsten Elementen einer wirksamen Kommunikation gehören </a:t>
            </a:r>
            <a:r>
              <a:rPr lang="en-US" sz="2400" b="1" dirty="0">
                <a:solidFill>
                  <a:srgbClr val="595959"/>
                </a:solidFill>
              </a:rPr>
              <a:t>Klarheit, Konsistenz und Aktualität</a:t>
            </a:r>
            <a:r>
              <a:rPr lang="en-US" sz="2400" dirty="0">
                <a:solidFill>
                  <a:srgbClr val="595959"/>
                </a:solidFill>
              </a:rPr>
              <a:t>:</a:t>
            </a:r>
            <a:endParaRPr lang="de-DE" sz="2400" dirty="0">
              <a:solidFill>
                <a:srgbClr val="595959"/>
              </a:solidFill>
            </a:endParaRPr>
          </a:p>
        </p:txBody>
      </p:sp>
      <p:graphicFrame>
        <p:nvGraphicFramePr>
          <p:cNvPr id="4" name="Diagramm 3">
            <a:extLst>
              <a:ext uri="{FF2B5EF4-FFF2-40B4-BE49-F238E27FC236}">
                <a16:creationId xmlns:a16="http://schemas.microsoft.com/office/drawing/2014/main" id="{612B3EDA-3D3B-F5B7-0664-6E81A0F8B8C0}"/>
              </a:ext>
            </a:extLst>
          </p:cNvPr>
          <p:cNvGraphicFramePr/>
          <p:nvPr/>
        </p:nvGraphicFramePr>
        <p:xfrm>
          <a:off x="798381" y="2887341"/>
          <a:ext cx="9906001" cy="185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platzhalter 2">
            <a:extLst>
              <a:ext uri="{FF2B5EF4-FFF2-40B4-BE49-F238E27FC236}">
                <a16:creationId xmlns:a16="http://schemas.microsoft.com/office/drawing/2014/main" id="{134EF0AB-122E-CEE5-3184-5F98974BA6F7}"/>
              </a:ext>
            </a:extLst>
          </p:cNvPr>
          <p:cNvSpPr txBox="1">
            <a:spLocks/>
          </p:cNvSpPr>
          <p:nvPr/>
        </p:nvSpPr>
        <p:spPr>
          <a:xfrm>
            <a:off x="739113" y="5000571"/>
            <a:ext cx="9751088"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Calibri" panose="020F0502020204030204" pitchFamily="34" charset="0"/>
                <a:ea typeface="Calibri" panose="020F0502020204030204" pitchFamily="34" charset="0"/>
                <a:cs typeface="Calibri" panose="020F0502020204030204" pitchFamily="34" charset="0"/>
              </a:rPr>
              <a:t>Beste Praxis: </a:t>
            </a:r>
            <a:r>
              <a:rPr lang="en-US" sz="2400" dirty="0">
                <a:latin typeface="Calibri" panose="020F0502020204030204" pitchFamily="34" charset="0"/>
                <a:ea typeface="Calibri" panose="020F0502020204030204" pitchFamily="34" charset="0"/>
                <a:cs typeface="Calibri" panose="020F0502020204030204" pitchFamily="34" charset="0"/>
              </a:rPr>
              <a:t>Konzentrieren Sie sich auf das große Ganze. Stimmen Sie Ihre Botschaft auf Ihr Publikum ab. Seien Sie proaktiv, nicht reaktiv. </a:t>
            </a:r>
            <a:endParaRPr lang="de-DE"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1235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a:xfrm>
            <a:off x="682375" y="864560"/>
            <a:ext cx="10614687" cy="803654"/>
          </a:xfrm>
        </p:spPr>
        <p:txBody>
          <a:bodyPr/>
          <a:lstStyle/>
          <a:p>
            <a:r>
              <a:rPr lang="de-DE" sz="3600" b="1" dirty="0" err="1">
                <a:solidFill>
                  <a:srgbClr val="086D6E"/>
                </a:solidFill>
              </a:rPr>
              <a:t>Arten </a:t>
            </a:r>
            <a:r>
              <a:rPr lang="de-DE" sz="3600" b="1" dirty="0">
                <a:solidFill>
                  <a:srgbClr val="086D6E"/>
                </a:solidFill>
              </a:rPr>
              <a:t>der Investorenkommunikation</a:t>
            </a:r>
            <a:endParaRPr lang="de-DE" b="1" dirty="0">
              <a:solidFill>
                <a:srgbClr val="086D6E"/>
              </a:solidFill>
            </a:endParaRPr>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798379" y="2045704"/>
            <a:ext cx="6276676"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graphicFrame>
        <p:nvGraphicFramePr>
          <p:cNvPr id="7" name="Diagramm 6">
            <a:extLst>
              <a:ext uri="{FF2B5EF4-FFF2-40B4-BE49-F238E27FC236}">
                <a16:creationId xmlns:a16="http://schemas.microsoft.com/office/drawing/2014/main" id="{8D34C5E1-0110-30EA-349C-7605F32F2BDB}"/>
              </a:ext>
            </a:extLst>
          </p:cNvPr>
          <p:cNvGraphicFramePr/>
          <p:nvPr>
            <p:extLst>
              <p:ext uri="{D42A27DB-BD31-4B8C-83A1-F6EECF244321}">
                <p14:modId xmlns:p14="http://schemas.microsoft.com/office/powerpoint/2010/main" val="757026377"/>
              </p:ext>
            </p:extLst>
          </p:nvPr>
        </p:nvGraphicFramePr>
        <p:xfrm>
          <a:off x="798380" y="2045704"/>
          <a:ext cx="7272535" cy="3931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4">
            <a:extLst>
              <a:ext uri="{FF2B5EF4-FFF2-40B4-BE49-F238E27FC236}">
                <a16:creationId xmlns:a16="http://schemas.microsoft.com/office/drawing/2014/main" id="{3A67808A-A546-C6DF-42F9-C27DB9E152EF}"/>
              </a:ext>
            </a:extLst>
          </p:cNvPr>
          <p:cNvSpPr txBox="1"/>
          <p:nvPr/>
        </p:nvSpPr>
        <p:spPr>
          <a:xfrm>
            <a:off x="8452702" y="2191814"/>
            <a:ext cx="3403075" cy="3416320"/>
          </a:xfrm>
          <a:prstGeom prst="rect">
            <a:avLst/>
          </a:prstGeom>
          <a:noFill/>
        </p:spPr>
        <p:txBody>
          <a:bodyPr wrap="square">
            <a:spAutoFit/>
          </a:bodyPr>
          <a:lstStyle/>
          <a:p>
            <a:pPr marL="285750" indent="-285750">
              <a:buFont typeface="Wingdings" panose="05000000000000000000" pitchFamily="2" charset="2"/>
              <a:buChar char="ü"/>
            </a:pPr>
            <a:r>
              <a:rPr lang="de-DE" sz="1800" dirty="0">
                <a:solidFill>
                  <a:schemeClr val="accent1"/>
                </a:solidFill>
                <a:latin typeface="Calibri" panose="020F0502020204030204" pitchFamily="34" charset="0"/>
                <a:ea typeface="Calibri" panose="020F0502020204030204" pitchFamily="34" charset="0"/>
                <a:cs typeface="Calibri" panose="020F0502020204030204" pitchFamily="34" charset="0"/>
              </a:rPr>
              <a:t>Vierteljährliche </a:t>
            </a:r>
            <a:r>
              <a:rPr lang="de-DE" sz="1800" dirty="0" err="1">
                <a:solidFill>
                  <a:schemeClr val="accent1"/>
                </a:solidFill>
                <a:latin typeface="Calibri" panose="020F0502020204030204" pitchFamily="34" charset="0"/>
                <a:ea typeface="Calibri" panose="020F0502020204030204" pitchFamily="34" charset="0"/>
                <a:cs typeface="Calibri" panose="020F0502020204030204" pitchFamily="34" charset="0"/>
              </a:rPr>
              <a:t>Berichte für konsistente Aktualisierungen </a:t>
            </a:r>
            <a:r>
              <a:rPr lang="de-DE" sz="1800" dirty="0">
                <a:solidFill>
                  <a:schemeClr val="accent1"/>
                </a:solidFill>
                <a:latin typeface="Calibri" panose="020F0502020204030204" pitchFamily="34" charset="0"/>
                <a:ea typeface="Calibri" panose="020F0502020204030204" pitchFamily="34" charset="0"/>
                <a:cs typeface="Calibri" panose="020F0502020204030204" pitchFamily="34" charset="0"/>
              </a:rPr>
              <a:t>verwenden</a:t>
            </a:r>
          </a:p>
          <a:p>
            <a:pPr marL="285750" indent="-285750">
              <a:buFont typeface="Wingdings" panose="05000000000000000000" pitchFamily="2" charset="2"/>
              <a:buChar char="ü"/>
            </a:pPr>
            <a:endParaRPr lang="de-DE" sz="18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de-DE" sz="1800" dirty="0">
                <a:solidFill>
                  <a:schemeClr val="accent1"/>
                </a:solidFill>
                <a:latin typeface="Calibri" panose="020F0502020204030204" pitchFamily="34" charset="0"/>
                <a:ea typeface="Calibri" panose="020F0502020204030204" pitchFamily="34" charset="0"/>
                <a:cs typeface="Calibri" panose="020F0502020204030204" pitchFamily="34" charset="0"/>
              </a:rPr>
              <a:t>Durchführung von </a:t>
            </a:r>
            <a:r>
              <a:rPr lang="de-DE" sz="1800" dirty="0" err="1">
                <a:solidFill>
                  <a:schemeClr val="accent1"/>
                </a:solidFill>
                <a:latin typeface="Calibri" panose="020F0502020204030204" pitchFamily="34" charset="0"/>
                <a:ea typeface="Calibri" panose="020F0502020204030204" pitchFamily="34" charset="0"/>
                <a:cs typeface="Calibri" panose="020F0502020204030204" pitchFamily="34" charset="0"/>
              </a:rPr>
              <a:t>Investorentreffen bei wichtigen Meilensteinen oder Herausforderungen</a:t>
            </a:r>
            <a:endParaRPr lang="de-DE" sz="18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endParaRPr lang="de-DE" sz="18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de-DE" sz="1800" dirty="0" err="1">
                <a:solidFill>
                  <a:schemeClr val="accent1"/>
                </a:solidFill>
                <a:latin typeface="Calibri" panose="020F0502020204030204" pitchFamily="34" charset="0"/>
                <a:ea typeface="Calibri" panose="020F0502020204030204" pitchFamily="34" charset="0"/>
                <a:cs typeface="Calibri" panose="020F0502020204030204" pitchFamily="34" charset="0"/>
              </a:rPr>
              <a:t>Jahresberichte für Jahresendübersichten </a:t>
            </a:r>
            <a:r>
              <a:rPr lang="de-DE" sz="1800" dirty="0">
                <a:solidFill>
                  <a:schemeClr val="accent1"/>
                </a:solidFill>
                <a:latin typeface="Calibri" panose="020F0502020204030204" pitchFamily="34" charset="0"/>
                <a:ea typeface="Calibri" panose="020F0502020204030204" pitchFamily="34" charset="0"/>
                <a:cs typeface="Calibri" panose="020F0502020204030204" pitchFamily="34" charset="0"/>
              </a:rPr>
              <a:t>reservieren</a:t>
            </a:r>
            <a:endParaRPr lang="en-IE" sz="18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Gleichschenkliges Dreieck 17">
            <a:extLst>
              <a:ext uri="{FF2B5EF4-FFF2-40B4-BE49-F238E27FC236}">
                <a16:creationId xmlns:a16="http://schemas.microsoft.com/office/drawing/2014/main" id="{7D4B7A28-6A98-8C2C-7A8D-16F5F45EC0BC}"/>
              </a:ext>
            </a:extLst>
          </p:cNvPr>
          <p:cNvSpPr/>
          <p:nvPr/>
        </p:nvSpPr>
        <p:spPr>
          <a:xfrm rot="5400000">
            <a:off x="7891807" y="2285987"/>
            <a:ext cx="659876" cy="23567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Gleichschenkliges Dreieck 18">
            <a:extLst>
              <a:ext uri="{FF2B5EF4-FFF2-40B4-BE49-F238E27FC236}">
                <a16:creationId xmlns:a16="http://schemas.microsoft.com/office/drawing/2014/main" id="{26BD931E-9F72-8448-CF94-0B0F507F9D0B}"/>
              </a:ext>
            </a:extLst>
          </p:cNvPr>
          <p:cNvSpPr/>
          <p:nvPr/>
        </p:nvSpPr>
        <p:spPr>
          <a:xfrm rot="5400000">
            <a:off x="7891807" y="3098263"/>
            <a:ext cx="659876" cy="23567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Gleichschenkliges Dreieck 19">
            <a:extLst>
              <a:ext uri="{FF2B5EF4-FFF2-40B4-BE49-F238E27FC236}">
                <a16:creationId xmlns:a16="http://schemas.microsoft.com/office/drawing/2014/main" id="{BC28F8F6-58CB-9E3A-D7C5-09C2CE2909BB}"/>
              </a:ext>
            </a:extLst>
          </p:cNvPr>
          <p:cNvSpPr/>
          <p:nvPr/>
        </p:nvSpPr>
        <p:spPr>
          <a:xfrm rot="5400000">
            <a:off x="7875309" y="3893750"/>
            <a:ext cx="659876" cy="23567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Gleichschenkliges Dreieck 20">
            <a:extLst>
              <a:ext uri="{FF2B5EF4-FFF2-40B4-BE49-F238E27FC236}">
                <a16:creationId xmlns:a16="http://schemas.microsoft.com/office/drawing/2014/main" id="{59F013BE-5173-A58C-A9AD-021D90D283B8}"/>
              </a:ext>
            </a:extLst>
          </p:cNvPr>
          <p:cNvSpPr/>
          <p:nvPr/>
        </p:nvSpPr>
        <p:spPr>
          <a:xfrm rot="5400000">
            <a:off x="7858812" y="4689237"/>
            <a:ext cx="659876" cy="23567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Gleichschenkliges Dreieck 21">
            <a:extLst>
              <a:ext uri="{FF2B5EF4-FFF2-40B4-BE49-F238E27FC236}">
                <a16:creationId xmlns:a16="http://schemas.microsoft.com/office/drawing/2014/main" id="{9F87DBFB-EC59-492F-D873-22C3AC0B2A7A}"/>
              </a:ext>
            </a:extLst>
          </p:cNvPr>
          <p:cNvSpPr/>
          <p:nvPr/>
        </p:nvSpPr>
        <p:spPr>
          <a:xfrm rot="5400000">
            <a:off x="7858812" y="5479053"/>
            <a:ext cx="659876" cy="23567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29791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p:txBody>
          <a:bodyPr/>
          <a:lstStyle/>
          <a:p>
            <a:r>
              <a:rPr lang="en-US" b="1" dirty="0">
                <a:solidFill>
                  <a:srgbClr val="086D6E"/>
                </a:solidFill>
              </a:rPr>
              <a:t>Vorbereitungen für Investorentreffen</a:t>
            </a:r>
            <a:endParaRPr lang="de-DE" b="1" dirty="0">
              <a:solidFill>
                <a:srgbClr val="086D6E"/>
              </a:solidFill>
            </a:endParaRPr>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798381" y="1565257"/>
            <a:ext cx="9751088"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595959"/>
                </a:solidFill>
                <a:latin typeface="Calibri" panose="020F0502020204030204" pitchFamily="34" charset="0"/>
                <a:ea typeface="Calibri" panose="020F0502020204030204" pitchFamily="34" charset="0"/>
                <a:cs typeface="Calibri" panose="020F0502020204030204" pitchFamily="34" charset="0"/>
              </a:rPr>
              <a:t>Investorentreffen sind eine Gelegenheit, die Leistung und die zukünftige Ausrichtung Ihres Unternehmens zu präsentieren. Vorbereitung ist der Schlüssel, um einen positiven Eindruck zu hinterlassen und auf die Bedenken der Investoren einzugehen:</a:t>
            </a:r>
          </a:p>
          <a:p>
            <a:pPr marL="0" indent="0">
              <a:buNone/>
            </a:pPr>
            <a:endParaRPr lang="de-DE" sz="2400"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Diagramm 3">
            <a:extLst>
              <a:ext uri="{FF2B5EF4-FFF2-40B4-BE49-F238E27FC236}">
                <a16:creationId xmlns:a16="http://schemas.microsoft.com/office/drawing/2014/main" id="{612B3EDA-3D3B-F5B7-0664-6E81A0F8B8C0}"/>
              </a:ext>
            </a:extLst>
          </p:cNvPr>
          <p:cNvGraphicFramePr/>
          <p:nvPr>
            <p:extLst>
              <p:ext uri="{D42A27DB-BD31-4B8C-83A1-F6EECF244321}">
                <p14:modId xmlns:p14="http://schemas.microsoft.com/office/powerpoint/2010/main" val="75058457"/>
              </p:ext>
            </p:extLst>
          </p:nvPr>
        </p:nvGraphicFramePr>
        <p:xfrm>
          <a:off x="798381" y="3078410"/>
          <a:ext cx="9906001" cy="185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0501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p:txBody>
          <a:bodyPr/>
          <a:lstStyle/>
          <a:p>
            <a:r>
              <a:rPr lang="en-US" b="1" dirty="0">
                <a:solidFill>
                  <a:srgbClr val="086D6E"/>
                </a:solidFill>
              </a:rPr>
              <a:t>Tipps für erfolgreiche Meetings</a:t>
            </a:r>
            <a:endParaRPr lang="de-DE" b="1" dirty="0">
              <a:solidFill>
                <a:srgbClr val="086D6E"/>
              </a:solidFill>
            </a:endParaRPr>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875837" y="1636271"/>
            <a:ext cx="9751088"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595959"/>
                </a:solidFill>
                <a:latin typeface="Calibri" panose="020F0502020204030204" pitchFamily="34" charset="0"/>
                <a:ea typeface="Calibri" panose="020F0502020204030204" pitchFamily="34" charset="0"/>
                <a:cs typeface="Calibri" panose="020F0502020204030204" pitchFamily="34" charset="0"/>
              </a:rPr>
              <a:t>Investorentreffen sind eine Gelegenheit, die Leistung und die zukünftige Ausrichtung Ihres Unternehmens zu präsentieren. Vorbereitung ist der Schlüssel, um einen positiven Eindruck zu hinterlassen und auf die Bedenken der Investoren einzugehen:</a:t>
            </a:r>
            <a:endParaRPr lang="de-DE" sz="2000"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Diagramm 3">
            <a:extLst>
              <a:ext uri="{FF2B5EF4-FFF2-40B4-BE49-F238E27FC236}">
                <a16:creationId xmlns:a16="http://schemas.microsoft.com/office/drawing/2014/main" id="{612B3EDA-3D3B-F5B7-0664-6E81A0F8B8C0}"/>
              </a:ext>
            </a:extLst>
          </p:cNvPr>
          <p:cNvGraphicFramePr/>
          <p:nvPr>
            <p:extLst>
              <p:ext uri="{D42A27DB-BD31-4B8C-83A1-F6EECF244321}">
                <p14:modId xmlns:p14="http://schemas.microsoft.com/office/powerpoint/2010/main" val="1203074009"/>
              </p:ext>
            </p:extLst>
          </p:nvPr>
        </p:nvGraphicFramePr>
        <p:xfrm>
          <a:off x="798381" y="2887341"/>
          <a:ext cx="9906001" cy="185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2437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898357" y="2267643"/>
            <a:ext cx="4867011" cy="3025975"/>
          </a:xfrm>
        </p:spPr>
        <p:txBody>
          <a:bodyPr/>
          <a:lstStyle/>
          <a:p>
            <a:pPr marL="0" indent="0"/>
            <a:r>
              <a:rPr lang="en-US" dirty="0">
                <a:latin typeface="Calibri" panose="020F0502020204030204" pitchFamily="34" charset="0"/>
                <a:ea typeface="Calibri" panose="020F0502020204030204" pitchFamily="34" charset="0"/>
                <a:cs typeface="Calibri" panose="020F0502020204030204" pitchFamily="34" charset="0"/>
              </a:rPr>
              <a:t>Es ist von entscheidender Bedeutung, die Erwartungen der Anleger zu erfüllen, insbesondere in Zeiten der Unsicherheit. Ehrliche Kommunikation ist unerlässlich, wenn die Unternehmensleistung schwankt.</a:t>
            </a:r>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p:txBody>
          <a:bodyPr/>
          <a:lstStyle/>
          <a:p>
            <a:r>
              <a:rPr lang="de-DE" dirty="0">
                <a:latin typeface="Calibri" panose="020F0502020204030204" pitchFamily="34" charset="0"/>
                <a:ea typeface="Calibri" panose="020F0502020204030204" pitchFamily="34" charset="0"/>
                <a:cs typeface="Calibri" panose="020F0502020204030204" pitchFamily="34" charset="0"/>
              </a:rPr>
              <a:t>Umgang mit den </a:t>
            </a:r>
            <a:r>
              <a:rPr lang="de-DE" dirty="0" err="1">
                <a:latin typeface="Calibri" panose="020F0502020204030204" pitchFamily="34" charset="0"/>
                <a:ea typeface="Calibri" panose="020F0502020204030204" pitchFamily="34" charset="0"/>
                <a:cs typeface="Calibri" panose="020F0502020204030204" pitchFamily="34" charset="0"/>
              </a:rPr>
              <a:t>Erwartungen </a:t>
            </a:r>
            <a:r>
              <a:rPr lang="de-DE" dirty="0">
                <a:latin typeface="Calibri" panose="020F0502020204030204" pitchFamily="34" charset="0"/>
                <a:ea typeface="Calibri" panose="020F0502020204030204" pitchFamily="34" charset="0"/>
                <a:cs typeface="Calibri" panose="020F0502020204030204" pitchFamily="34" charset="0"/>
              </a:rPr>
              <a:t>der Anleger</a:t>
            </a:r>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xfrm>
            <a:off x="6545263" y="1288790"/>
            <a:ext cx="5646737" cy="4656137"/>
          </a:xfrm>
          <a:solidFill>
            <a:schemeClr val="bg1"/>
          </a:solidFill>
        </p:spPr>
        <p:txBody>
          <a:bodyPr/>
          <a:lstStyle/>
          <a:p>
            <a:pPr marL="0" indent="0">
              <a:buNone/>
            </a:pPr>
            <a:r>
              <a:rPr lang="en-US" sz="1800" b="1" dirty="0">
                <a:solidFill>
                  <a:srgbClr val="47B5C8"/>
                </a:solidFill>
                <a:latin typeface="Calibri" panose="020F0502020204030204" pitchFamily="34" charset="0"/>
                <a:ea typeface="Calibri" panose="020F0502020204030204" pitchFamily="34" charset="0"/>
                <a:cs typeface="Calibri" panose="020F0502020204030204" pitchFamily="34" charset="0"/>
              </a:rPr>
              <a:t>Was zu beachten ist:</a:t>
            </a:r>
          </a:p>
          <a:p>
            <a:pPr marL="342900" indent="-34290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Schlechte Nachrichten überbringen: </a:t>
            </a:r>
            <a:r>
              <a:rPr lang="en-US" sz="1800" dirty="0">
                <a:latin typeface="Calibri" panose="020F0502020204030204" pitchFamily="34" charset="0"/>
                <a:ea typeface="Calibri" panose="020F0502020204030204" pitchFamily="34" charset="0"/>
                <a:cs typeface="Calibri" panose="020F0502020204030204" pitchFamily="34" charset="0"/>
              </a:rPr>
              <a:t>Wenn die Leistung nicht den Erwartungen entspricht, sollten Sie das Problem klar kommunizieren und die Schritte erklären, die das Unternehmen unternimmt, um es zu beheben.</a:t>
            </a:r>
          </a:p>
          <a:p>
            <a:pPr marL="342900" indent="-34290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Positive Updates: </a:t>
            </a:r>
            <a:r>
              <a:rPr lang="en-US" sz="1800" dirty="0">
                <a:latin typeface="Calibri" panose="020F0502020204030204" pitchFamily="34" charset="0"/>
                <a:ea typeface="Calibri" panose="020F0502020204030204" pitchFamily="34" charset="0"/>
                <a:cs typeface="Calibri" panose="020F0502020204030204" pitchFamily="34" charset="0"/>
              </a:rPr>
              <a:t>Wenn die Leistung die Erwartungen übertrifft, sollten Sie die Strategien hervorheben, die zu diesem Erfolg geführt haben.</a:t>
            </a:r>
          </a:p>
          <a:p>
            <a:pPr marL="342900" indent="-34290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Proaktive Kommunikation: </a:t>
            </a:r>
            <a:r>
              <a:rPr lang="en-US" sz="1800" dirty="0">
                <a:latin typeface="Calibri" panose="020F0502020204030204" pitchFamily="34" charset="0"/>
                <a:ea typeface="Calibri" panose="020F0502020204030204" pitchFamily="34" charset="0"/>
                <a:cs typeface="Calibri" panose="020F0502020204030204" pitchFamily="34" charset="0"/>
              </a:rPr>
              <a:t>Regelmäßige Aktualisierungen verhindern Überraschungen und sorgen dafür, dass die Investoren mit den Unternehmenszielen übereinstimmen.</a:t>
            </a:r>
          </a:p>
        </p:txBody>
      </p:sp>
    </p:spTree>
    <p:extLst>
      <p:ext uri="{BB962C8B-B14F-4D97-AF65-F5344CB8AC3E}">
        <p14:creationId xmlns:p14="http://schemas.microsoft.com/office/powerpoint/2010/main" val="1719753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914400" y="1484846"/>
            <a:ext cx="10479218" cy="4138032"/>
          </a:xfrm>
        </p:spPr>
        <p:txBody>
          <a:bodyPr>
            <a:normAutofit fontScale="85000" lnSpcReduction="10000"/>
          </a:bodyPr>
          <a:lstStyle/>
          <a:p>
            <a:pPr marL="0" indent="0">
              <a:lnSpc>
                <a:spcPct val="110000"/>
              </a:lnSpc>
            </a:pPr>
            <a:r>
              <a:rPr lang="en-US" dirty="0">
                <a:latin typeface="Calibri" panose="020F0502020204030204" pitchFamily="34" charset="0"/>
                <a:ea typeface="Calibri" panose="020F0502020204030204" pitchFamily="34" charset="0"/>
                <a:cs typeface="Calibri" panose="020F0502020204030204" pitchFamily="34" charset="0"/>
              </a:rPr>
              <a:t>Bedenken von Investoren sind ein natürlicher Bestandteil von Geschäftsbeziehungen, insbesondere in Zeiten der Unsicherheit oder wenn die finanzielle Leistung schwankt. Es ist wichtig, diesen Bedenken mit Transparenz, Einfühlungsvermögen und einem Aktionsplan zu begegnen.</a:t>
            </a:r>
          </a:p>
          <a:p>
            <a:pPr marL="0" indent="0">
              <a:lnSpc>
                <a:spcPct val="110000"/>
              </a:lnSpc>
            </a:pPr>
            <a:endParaRPr lang="en-US" dirty="0">
              <a:latin typeface="Calibri" panose="020F0502020204030204" pitchFamily="34" charset="0"/>
              <a:ea typeface="Calibri" panose="020F0502020204030204" pitchFamily="34" charset="0"/>
              <a:cs typeface="Calibri" panose="020F0502020204030204" pitchFamily="34" charset="0"/>
            </a:endParaRPr>
          </a:p>
          <a:p>
            <a:pPr marL="627063" indent="-271463">
              <a:lnSpc>
                <a:spcPct val="110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Hören Sie auf Feedback</a:t>
            </a:r>
            <a:r>
              <a:rPr lang="en-US" dirty="0">
                <a:latin typeface="Calibri" panose="020F0502020204030204" pitchFamily="34" charset="0"/>
                <a:ea typeface="Calibri" panose="020F0502020204030204" pitchFamily="34" charset="0"/>
                <a:cs typeface="Calibri" panose="020F0502020204030204" pitchFamily="34" charset="0"/>
              </a:rPr>
              <a:t>: Nehmen Sie die Bedenken der Anleger zur Kenntnis und hören Sie sich ihr Feedback aktiv an.</a:t>
            </a:r>
          </a:p>
          <a:p>
            <a:pPr marL="627063" indent="-271463">
              <a:lnSpc>
                <a:spcPct val="110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Geben Sie den Kontext an</a:t>
            </a:r>
            <a:r>
              <a:rPr lang="en-US" dirty="0">
                <a:latin typeface="Calibri" panose="020F0502020204030204" pitchFamily="34" charset="0"/>
                <a:ea typeface="Calibri" panose="020F0502020204030204" pitchFamily="34" charset="0"/>
                <a:cs typeface="Calibri" panose="020F0502020204030204" pitchFamily="34" charset="0"/>
              </a:rPr>
              <a:t>: Erläutern Sie die Gründe für die aufgeworfenen Fragen und wie das Unternehmen sie angehen will.</a:t>
            </a:r>
          </a:p>
          <a:p>
            <a:pPr marL="627063" indent="-271463">
              <a:lnSpc>
                <a:spcPct val="110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Skizzieren Sie Lösungen</a:t>
            </a:r>
            <a:r>
              <a:rPr lang="en-US" dirty="0">
                <a:latin typeface="Calibri" panose="020F0502020204030204" pitchFamily="34" charset="0"/>
                <a:ea typeface="Calibri" panose="020F0502020204030204" pitchFamily="34" charset="0"/>
                <a:cs typeface="Calibri" panose="020F0502020204030204" pitchFamily="34" charset="0"/>
              </a:rPr>
              <a:t>: Bieten Sie klare Schritte an, die das Unternehmen unternimmt, um das Problem zu lösen oder die Risiken zu mindern.</a:t>
            </a:r>
          </a:p>
          <a:p>
            <a:pPr marL="627063" indent="-271463">
              <a:lnSpc>
                <a:spcPct val="110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Bleiben Sie proaktiv</a:t>
            </a:r>
            <a:r>
              <a:rPr lang="en-US" dirty="0">
                <a:latin typeface="Calibri" panose="020F0502020204030204" pitchFamily="34" charset="0"/>
                <a:ea typeface="Calibri" panose="020F0502020204030204" pitchFamily="34" charset="0"/>
                <a:cs typeface="Calibri" panose="020F0502020204030204" pitchFamily="34" charset="0"/>
              </a:rPr>
              <a:t>: Warten Sie nicht darauf, dass sich die Investoren melden. Halten Sie sie regelmäßig auf dem Laufenden und antizipieren Sie mögliche Bedenken, bevor sie eskalieren</a:t>
            </a:r>
            <a:r>
              <a:rPr lang="en-US" dirty="0"/>
              <a:t>.</a:t>
            </a:r>
          </a:p>
          <a:p>
            <a:pPr marL="627063" indent="-271463">
              <a:buFont typeface="Arial" panose="020B0604020202020204" pitchFamily="34" charset="0"/>
              <a:buChar char="•"/>
            </a:pPr>
            <a:endParaRPr lang="en-US" dirty="0"/>
          </a:p>
          <a:p>
            <a:pPr marL="0" indent="0"/>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Umgang mit Anlegerbedenken</a:t>
            </a:r>
          </a:p>
        </p:txBody>
      </p:sp>
    </p:spTree>
    <p:extLst>
      <p:ext uri="{BB962C8B-B14F-4D97-AF65-F5344CB8AC3E}">
        <p14:creationId xmlns:p14="http://schemas.microsoft.com/office/powerpoint/2010/main" val="37294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7025279" y="86276"/>
            <a:ext cx="4990998" cy="992652"/>
          </a:xfrm>
        </p:spPr>
        <p:txBody>
          <a:bodyPr/>
          <a:lstStyle/>
          <a:p>
            <a:r>
              <a:rPr lang="en-US" sz="2800" b="1" dirty="0">
                <a:solidFill>
                  <a:srgbClr val="47B5C8"/>
                </a:solidFill>
              </a:rPr>
              <a:t>Langfristiger Aufbau</a:t>
            </a:r>
            <a:br>
              <a:rPr lang="en-US" sz="2800" b="1" dirty="0">
                <a:solidFill>
                  <a:srgbClr val="47B5C8"/>
                </a:solidFill>
              </a:rPr>
            </a:br>
            <a:r>
              <a:rPr lang="en-US" sz="2800" b="1" dirty="0">
                <a:solidFill>
                  <a:srgbClr val="47B5C8"/>
                </a:solidFill>
              </a:rPr>
              <a:t>Beziehungen zu Anlegern</a:t>
            </a:r>
            <a:endParaRPr lang="de-DE" sz="2800"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14067" y="1258731"/>
            <a:ext cx="5302210"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1800" dirty="0">
                <a:solidFill>
                  <a:srgbClr val="595959"/>
                </a:solidFill>
                <a:latin typeface="Calibri" panose="020F0502020204030204" pitchFamily="34" charset="0"/>
                <a:ea typeface="Calibri" panose="020F0502020204030204" pitchFamily="34" charset="0"/>
                <a:cs typeface="Calibri" panose="020F0502020204030204" pitchFamily="34" charset="0"/>
              </a:rPr>
              <a:t>Investor Relations gehen über Finanzberichte und vierteljährliche Aktualisierungen hinaus. Das ist wichtig:</a:t>
            </a:r>
          </a:p>
          <a:p>
            <a:pPr marL="177800" indent="-177800">
              <a:buFont typeface="Arial" panose="020B0604020202020204" pitchFamily="34" charset="0"/>
              <a:buChar char="•"/>
            </a:pPr>
            <a:r>
              <a:rPr lang="en-US" sz="1800" b="1" dirty="0">
                <a:solidFill>
                  <a:srgbClr val="595959"/>
                </a:solidFill>
                <a:latin typeface="Calibri" panose="020F0502020204030204" pitchFamily="34" charset="0"/>
                <a:ea typeface="Calibri" panose="020F0502020204030204" pitchFamily="34" charset="0"/>
                <a:cs typeface="Calibri" panose="020F0502020204030204" pitchFamily="34" charset="0"/>
              </a:rPr>
              <a:t>Konsistente Kommunikation pflegen: </a:t>
            </a:r>
            <a:r>
              <a:rPr lang="en-US" sz="1800" dirty="0">
                <a:solidFill>
                  <a:srgbClr val="595959"/>
                </a:solidFill>
                <a:latin typeface="Calibri" panose="020F0502020204030204" pitchFamily="34" charset="0"/>
                <a:ea typeface="Calibri" panose="020F0502020204030204" pitchFamily="34" charset="0"/>
                <a:cs typeface="Calibri" panose="020F0502020204030204" pitchFamily="34" charset="0"/>
              </a:rPr>
              <a:t>Halten Sie die Investoren regelmäßig auf dem Laufenden, auch wenn es keine wichtigen Neuigkeiten gibt. </a:t>
            </a:r>
            <a:r>
              <a:rPr lang="en-GB" sz="1800" dirty="0">
                <a:solidFill>
                  <a:srgbClr val="595959"/>
                </a:solidFill>
                <a:latin typeface="Calibri" panose="020F0502020204030204" pitchFamily="34" charset="0"/>
                <a:ea typeface="Calibri" panose="020F0502020204030204" pitchFamily="34" charset="0"/>
                <a:cs typeface="Calibri" panose="020F0502020204030204" pitchFamily="34" charset="0"/>
              </a:rPr>
              <a:t>Stellen Sie sowohl Erfolge als auch Risiken ehrlich dar.</a:t>
            </a:r>
          </a:p>
          <a:p>
            <a:pPr marL="177800" indent="-177800">
              <a:buFont typeface="Arial" panose="020B0604020202020204" pitchFamily="34" charset="0"/>
              <a:buChar char="•"/>
            </a:pPr>
            <a:r>
              <a:rPr lang="en-US" sz="1800" b="1" dirty="0">
                <a:solidFill>
                  <a:srgbClr val="595959"/>
                </a:solidFill>
                <a:latin typeface="Calibri" panose="020F0502020204030204" pitchFamily="34" charset="0"/>
                <a:ea typeface="Calibri" panose="020F0502020204030204" pitchFamily="34" charset="0"/>
                <a:cs typeface="Calibri" panose="020F0502020204030204" pitchFamily="34" charset="0"/>
              </a:rPr>
              <a:t>Bieten Sie persönliche Updates: </a:t>
            </a:r>
            <a:r>
              <a:rPr lang="en-US" sz="1800" dirty="0">
                <a:solidFill>
                  <a:srgbClr val="595959"/>
                </a:solidFill>
                <a:latin typeface="Calibri" panose="020F0502020204030204" pitchFamily="34" charset="0"/>
                <a:ea typeface="Calibri" panose="020F0502020204030204" pitchFamily="34" charset="0"/>
                <a:cs typeface="Calibri" panose="020F0502020204030204" pitchFamily="34" charset="0"/>
              </a:rPr>
              <a:t>Richten Sie Ihre Kommunikation an einzelne Investoren, insbesondere an wichtige Interessengruppen.</a:t>
            </a:r>
          </a:p>
          <a:p>
            <a:pPr marL="177800" indent="-177800">
              <a:buFont typeface="Arial" panose="020B0604020202020204" pitchFamily="34" charset="0"/>
              <a:buChar char="•"/>
            </a:pPr>
            <a:r>
              <a:rPr lang="en-US" sz="1800" b="1" dirty="0">
                <a:solidFill>
                  <a:srgbClr val="595959"/>
                </a:solidFill>
                <a:latin typeface="Calibri" panose="020F0502020204030204" pitchFamily="34" charset="0"/>
                <a:ea typeface="Calibri" panose="020F0502020204030204" pitchFamily="34" charset="0"/>
                <a:cs typeface="Calibri" panose="020F0502020204030204" pitchFamily="34" charset="0"/>
              </a:rPr>
              <a:t>Nachfassen nach wichtigen Meilensteinen: </a:t>
            </a:r>
            <a:r>
              <a:rPr lang="en-US" sz="1800" dirty="0">
                <a:solidFill>
                  <a:srgbClr val="595959"/>
                </a:solidFill>
                <a:latin typeface="Calibri" panose="020F0502020204030204" pitchFamily="34" charset="0"/>
                <a:ea typeface="Calibri" panose="020F0502020204030204" pitchFamily="34" charset="0"/>
                <a:cs typeface="Calibri" panose="020F0502020204030204" pitchFamily="34" charset="0"/>
              </a:rPr>
              <a:t>Melden Sie sich bei den Investoren nach wichtigen Meilensteinen wie Produkteinführungen oder Expansionen. Feiern Sie Meilensteine gemeinsam.</a:t>
            </a:r>
          </a:p>
          <a:p>
            <a:pPr marL="177800" indent="-177800">
              <a:buFont typeface="Arial" panose="020B0604020202020204" pitchFamily="34" charset="0"/>
              <a:buChar char="•"/>
            </a:pPr>
            <a:r>
              <a:rPr lang="en-US" sz="1800" b="1" dirty="0">
                <a:solidFill>
                  <a:srgbClr val="595959"/>
                </a:solidFill>
                <a:latin typeface="Calibri" panose="020F0502020204030204" pitchFamily="34" charset="0"/>
                <a:ea typeface="Calibri" panose="020F0502020204030204" pitchFamily="34" charset="0"/>
                <a:cs typeface="Calibri" panose="020F0502020204030204" pitchFamily="34" charset="0"/>
              </a:rPr>
              <a:t>Ermutigen Sie Investoren zum Mitmachen:</a:t>
            </a:r>
            <a:r>
              <a:rPr lang="en-US" sz="1800" dirty="0">
                <a:solidFill>
                  <a:srgbClr val="595959"/>
                </a:solidFill>
                <a:latin typeface="Calibri" panose="020F0502020204030204" pitchFamily="34" charset="0"/>
                <a:ea typeface="Calibri" panose="020F0502020204030204" pitchFamily="34" charset="0"/>
                <a:cs typeface="Calibri" panose="020F0502020204030204" pitchFamily="34" charset="0"/>
              </a:rPr>
              <a:t> Beziehen Sie die Anleger gegebenenfalls in strategische Entscheidungen ein. Engagierte Anleger sind eher bereit, dem Unternehmen treu zu bleiben.</a:t>
            </a:r>
            <a:endParaRPr lang="en-GB" sz="1800"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platzhalter 1">
            <a:extLst>
              <a:ext uri="{FF2B5EF4-FFF2-40B4-BE49-F238E27FC236}">
                <a16:creationId xmlns:a16="http://schemas.microsoft.com/office/drawing/2014/main" id="{4721AA99-F63B-8CB4-2377-385FA8694F60}"/>
              </a:ext>
            </a:extLst>
          </p:cNvPr>
          <p:cNvSpPr txBox="1">
            <a:spLocks/>
          </p:cNvSpPr>
          <p:nvPr/>
        </p:nvSpPr>
        <p:spPr>
          <a:xfrm>
            <a:off x="1105001" y="2267643"/>
            <a:ext cx="4867011"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latin typeface="Calibri" panose="020F0502020204030204" pitchFamily="34" charset="0"/>
                <a:ea typeface="Calibri" panose="020F0502020204030204" pitchFamily="34" charset="0"/>
                <a:cs typeface="Calibri" panose="020F0502020204030204" pitchFamily="34" charset="0"/>
              </a:rPr>
              <a:t>Langfristige Beziehungen gedeihen durch Vertrauen, Transparenz und Engagement. Halten Sie Ihre Investoren auf dem Laufenden, und sie werden Ihnen in guten wie in schwierigen Zeiten eher zur Seite stehen.</a:t>
            </a:r>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8" name="Textplatzhalter 2">
            <a:extLst>
              <a:ext uri="{FF2B5EF4-FFF2-40B4-BE49-F238E27FC236}">
                <a16:creationId xmlns:a16="http://schemas.microsoft.com/office/drawing/2014/main" id="{46C25DFF-29A0-2454-CC18-EB3C4E01B36C}"/>
              </a:ext>
            </a:extLst>
          </p:cNvPr>
          <p:cNvSpPr txBox="1">
            <a:spLocks/>
          </p:cNvSpPr>
          <p:nvPr/>
        </p:nvSpPr>
        <p:spPr>
          <a:xfrm>
            <a:off x="1105002" y="890242"/>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Schlüssel </a:t>
            </a:r>
            <a:r>
              <a:rPr lang="de-DE" dirty="0" err="1"/>
              <a:t>zum Erfolg</a:t>
            </a:r>
            <a:endParaRPr lang="de-DE" dirty="0"/>
          </a:p>
        </p:txBody>
      </p:sp>
    </p:spTree>
    <p:extLst>
      <p:ext uri="{BB962C8B-B14F-4D97-AF65-F5344CB8AC3E}">
        <p14:creationId xmlns:p14="http://schemas.microsoft.com/office/powerpoint/2010/main" val="220035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Nachdenken - Investor Relations-Praktiken</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256316" cy="2862322"/>
          </a:xfrm>
          <a:prstGeom prst="rect">
            <a:avLst/>
          </a:prstGeom>
          <a:noFill/>
        </p:spPr>
        <p:txBody>
          <a:bodyPr wrap="square">
            <a:spAutoFit/>
          </a:bodyPr>
          <a:lstStyle/>
          <a:p>
            <a:pPr marL="457200" indent="-457200">
              <a:buFont typeface="+mj-lt"/>
              <a:buAutoNum type="arabicPeriod"/>
            </a:pPr>
            <a:r>
              <a:rPr lang="en-US" sz="1800" dirty="0">
                <a:solidFill>
                  <a:srgbClr val="595959"/>
                </a:solidFill>
                <a:latin typeface="Calibri" panose="020F0502020204030204" pitchFamily="34" charset="0"/>
                <a:ea typeface="Calibri" panose="020F0502020204030204" pitchFamily="34" charset="0"/>
                <a:cs typeface="Calibri" panose="020F0502020204030204" pitchFamily="34" charset="0"/>
              </a:rPr>
              <a:t>Wie häufig kommuniziere ich mit meinen Investoren?</a:t>
            </a:r>
          </a:p>
          <a:p>
            <a:pPr marL="457200" indent="-457200">
              <a:buFont typeface="+mj-lt"/>
              <a:buAutoNum type="arabicPeriod"/>
            </a:pPr>
            <a:r>
              <a:rPr lang="en-US" sz="1800" dirty="0">
                <a:solidFill>
                  <a:srgbClr val="595959"/>
                </a:solidFill>
                <a:latin typeface="Calibri" panose="020F0502020204030204" pitchFamily="34" charset="0"/>
                <a:ea typeface="Calibri" panose="020F0502020204030204" pitchFamily="34" charset="0"/>
                <a:cs typeface="Calibri" panose="020F0502020204030204" pitchFamily="34" charset="0"/>
              </a:rPr>
              <a:t>Bin ich transparent über Erfolge und Herausforderungen?</a:t>
            </a:r>
          </a:p>
          <a:p>
            <a:pPr marL="457200" indent="-457200">
              <a:buFont typeface="+mj-lt"/>
              <a:buAutoNum type="arabicPeriod"/>
            </a:pPr>
            <a:r>
              <a:rPr lang="en-US" sz="1800" dirty="0">
                <a:solidFill>
                  <a:srgbClr val="595959"/>
                </a:solidFill>
                <a:latin typeface="Calibri" panose="020F0502020204030204" pitchFamily="34" charset="0"/>
                <a:ea typeface="Calibri" panose="020F0502020204030204" pitchFamily="34" charset="0"/>
                <a:cs typeface="Calibri" panose="020F0502020204030204" pitchFamily="34" charset="0"/>
              </a:rPr>
              <a:t>Wie gehe ich mit den Erwartungen der Anleger um, wenn die Dinge nicht so laufen wie geplant?</a:t>
            </a:r>
          </a:p>
          <a:p>
            <a:pPr marL="457200" indent="-457200">
              <a:buFont typeface="+mj-lt"/>
              <a:buAutoNum type="arabicPeriod"/>
            </a:pPr>
            <a:r>
              <a:rPr lang="en-US" sz="1800" dirty="0">
                <a:solidFill>
                  <a:srgbClr val="595959"/>
                </a:solidFill>
                <a:latin typeface="Calibri" panose="020F0502020204030204" pitchFamily="34" charset="0"/>
                <a:ea typeface="Calibri" panose="020F0502020204030204" pitchFamily="34" charset="0"/>
                <a:cs typeface="Calibri" panose="020F0502020204030204" pitchFamily="34" charset="0"/>
              </a:rPr>
              <a:t>Welche Schritte kann ich unternehmen, um auf die Bedenken der Anleger einzugehen?</a:t>
            </a:r>
          </a:p>
          <a:p>
            <a:pPr marL="457200" indent="-457200">
              <a:buFont typeface="+mj-lt"/>
              <a:buAutoNum type="arabicPeriod"/>
            </a:pPr>
            <a:r>
              <a:rPr lang="en-US" sz="1800" dirty="0">
                <a:solidFill>
                  <a:srgbClr val="595959"/>
                </a:solidFill>
                <a:latin typeface="Calibri" panose="020F0502020204030204" pitchFamily="34" charset="0"/>
                <a:ea typeface="Calibri" panose="020F0502020204030204" pitchFamily="34" charset="0"/>
                <a:cs typeface="Calibri" panose="020F0502020204030204" pitchFamily="34" charset="0"/>
              </a:rPr>
              <a:t>Beziehe ich die Anleger in wichtige Entscheidungen ein, wo dies angebracht ist?</a:t>
            </a:r>
          </a:p>
          <a:p>
            <a:pPr marL="457200" indent="-457200">
              <a:buFont typeface="+mj-lt"/>
              <a:buAutoNum type="arabicPeriod"/>
            </a:pPr>
            <a:r>
              <a:rPr lang="en-US" sz="1800" dirty="0">
                <a:solidFill>
                  <a:srgbClr val="595959"/>
                </a:solidFill>
                <a:latin typeface="Calibri" panose="020F0502020204030204" pitchFamily="34" charset="0"/>
                <a:ea typeface="Calibri" panose="020F0502020204030204" pitchFamily="34" charset="0"/>
                <a:cs typeface="Calibri" panose="020F0502020204030204" pitchFamily="34" charset="0"/>
              </a:rPr>
              <a:t>Baue ich langfristige Beziehungen auf oder kommuniziere ich nur in Zeiten der Geldbeschaffung?</a:t>
            </a:r>
          </a:p>
          <a:p>
            <a:pPr algn="ctr"/>
            <a:r>
              <a:rPr lang="en-US" sz="1800" b="1" dirty="0">
                <a:solidFill>
                  <a:srgbClr val="086D6E"/>
                </a:solidFill>
                <a:latin typeface="Calibri" panose="020F0502020204030204" pitchFamily="34" charset="0"/>
                <a:ea typeface="Calibri" panose="020F0502020204030204" pitchFamily="34" charset="0"/>
                <a:cs typeface="Calibri" panose="020F0502020204030204" pitchFamily="34" charset="0"/>
              </a:rPr>
              <a:t>Schlüsselaktion</a:t>
            </a:r>
            <a:r>
              <a:rPr lang="en-US" sz="1800" dirty="0">
                <a:solidFill>
                  <a:srgbClr val="086D6E"/>
                </a:solidFill>
                <a:latin typeface="Calibri" panose="020F0502020204030204" pitchFamily="34" charset="0"/>
                <a:ea typeface="Calibri" panose="020F0502020204030204" pitchFamily="34" charset="0"/>
                <a:cs typeface="Calibri" panose="020F0502020204030204" pitchFamily="34" charset="0"/>
              </a:rPr>
              <a:t>:</a:t>
            </a:r>
            <a:br>
              <a:rPr lang="en-US" sz="1800" dirty="0">
                <a:solidFill>
                  <a:srgbClr val="086D6E"/>
                </a:solidFill>
                <a:latin typeface="Calibri" panose="020F0502020204030204" pitchFamily="34" charset="0"/>
                <a:ea typeface="Calibri" panose="020F0502020204030204" pitchFamily="34" charset="0"/>
                <a:cs typeface="Calibri" panose="020F0502020204030204" pitchFamily="34" charset="0"/>
              </a:rPr>
            </a:br>
            <a:r>
              <a:rPr lang="en-US" sz="1800" dirty="0">
                <a:solidFill>
                  <a:srgbClr val="086D6E"/>
                </a:solidFill>
                <a:latin typeface="Calibri" panose="020F0502020204030204" pitchFamily="34" charset="0"/>
                <a:ea typeface="Calibri" panose="020F0502020204030204" pitchFamily="34" charset="0"/>
                <a:cs typeface="Calibri" panose="020F0502020204030204" pitchFamily="34" charset="0"/>
              </a:rPr>
              <a:t>Überlegen Sie, welche Verbesserungen Sie vornehmen können, um Ihre Beziehungen zu den Investoren zu verbessern. Regelmäßige Kommunikation, Transparenz und proaktives Engagement sind der Schlüssel zum langfristigen Erfolg.</a:t>
            </a:r>
            <a:endParaRPr lang="en-IE" sz="1800" dirty="0">
              <a:solidFill>
                <a:srgbClr val="086D6E"/>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9351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4">
          <a:extLst>
            <a:ext uri="{FF2B5EF4-FFF2-40B4-BE49-F238E27FC236}">
              <a16:creationId xmlns:a16="http://schemas.microsoft.com/office/drawing/2014/main" id="{C2DD3721-6E30-DE9E-C0F5-634A9F02448A}"/>
            </a:ext>
          </a:extLst>
        </p:cNvPr>
        <p:cNvGrpSpPr/>
        <p:nvPr/>
      </p:nvGrpSpPr>
      <p:grpSpPr>
        <a:xfrm>
          <a:off x="0" y="0"/>
          <a:ext cx="0" cy="0"/>
          <a:chOff x="0" y="0"/>
          <a:chExt cx="0" cy="0"/>
        </a:xfrm>
      </p:grpSpPr>
      <p:sp>
        <p:nvSpPr>
          <p:cNvPr id="245" name="Google Shape;245;p5">
            <a:extLst>
              <a:ext uri="{FF2B5EF4-FFF2-40B4-BE49-F238E27FC236}">
                <a16:creationId xmlns:a16="http://schemas.microsoft.com/office/drawing/2014/main" id="{E15AA84A-D0CD-9261-16C9-3E29F2BA236A}"/>
              </a:ext>
            </a:extLst>
          </p:cNvPr>
          <p:cNvSpPr txBox="1">
            <a:spLocks noGrp="1"/>
          </p:cNvSpPr>
          <p:nvPr>
            <p:ph type="body" idx="1"/>
          </p:nvPr>
        </p:nvSpPr>
        <p:spPr>
          <a:xfrm>
            <a:off x="5045332" y="2814178"/>
            <a:ext cx="6544942"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buNone/>
            </a:pPr>
            <a:r>
              <a:rPr lang="nl-NL" dirty="0">
                <a:solidFill>
                  <a:schemeClr val="bg1"/>
                </a:solidFill>
                <a:effectLst/>
              </a:rPr>
              <a:t>Überwachung und Berichterstattung nach der Investition</a:t>
            </a:r>
            <a:endParaRPr lang="nl-NL" dirty="0">
              <a:solidFill>
                <a:schemeClr val="bg1"/>
              </a:solidFill>
            </a:endParaRPr>
          </a:p>
        </p:txBody>
      </p:sp>
      <p:sp>
        <p:nvSpPr>
          <p:cNvPr id="246" name="Google Shape;246;p5">
            <a:extLst>
              <a:ext uri="{FF2B5EF4-FFF2-40B4-BE49-F238E27FC236}">
                <a16:creationId xmlns:a16="http://schemas.microsoft.com/office/drawing/2014/main" id="{831A9D89-203B-BE06-C30F-2CE3D297F6F7}"/>
              </a:ext>
            </a:extLst>
          </p:cNvPr>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000"/>
              <a:buNone/>
            </a:pPr>
            <a:r>
              <a:rPr lang="en-US" dirty="0"/>
              <a:t>04</a:t>
            </a:r>
            <a:endParaRPr dirty="0"/>
          </a:p>
        </p:txBody>
      </p:sp>
    </p:spTree>
    <p:extLst>
      <p:ext uri="{BB962C8B-B14F-4D97-AF65-F5344CB8AC3E}">
        <p14:creationId xmlns:p14="http://schemas.microsoft.com/office/powerpoint/2010/main" val="2091284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9F372717-13D0-15C8-87ED-01E4CAD84A02}"/>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F1EEC8B9-DAE6-5BCE-8264-F7DCA1BAB3D8}"/>
              </a:ext>
            </a:extLst>
          </p:cNvPr>
          <p:cNvSpPr txBox="1">
            <a:spLocks noGrp="1"/>
          </p:cNvSpPr>
          <p:nvPr>
            <p:ph type="body" idx="1"/>
          </p:nvPr>
        </p:nvSpPr>
        <p:spPr>
          <a:xfrm>
            <a:off x="798381" y="1726860"/>
            <a:ext cx="5755310" cy="3849918"/>
          </a:xfrm>
          <a:prstGeom prst="rect">
            <a:avLst/>
          </a:prstGeom>
          <a:noFill/>
          <a:ln>
            <a:noFill/>
          </a:ln>
        </p:spPr>
        <p:txBody>
          <a:bodyPr spcFirstLastPara="1" wrap="square" lIns="91425" tIns="45700" rIns="91425" bIns="45700" anchor="t" anchorCtr="0">
            <a:noAutofit/>
          </a:bodyPr>
          <a:lstStyle/>
          <a:p>
            <a:r>
              <a:rPr lang="nl-NL" b="1" dirty="0" err="1"/>
              <a:t>Zweck </a:t>
            </a:r>
            <a:r>
              <a:rPr lang="nl-NL" b="1" dirty="0"/>
              <a:t>der Überwachung:</a:t>
            </a:r>
            <a:endParaRPr lang="nl-NL" dirty="0"/>
          </a:p>
          <a:p>
            <a:pPr>
              <a:buFont typeface="Arial" panose="020B0604020202020204" pitchFamily="34" charset="0"/>
              <a:buChar char="•"/>
            </a:pPr>
            <a:r>
              <a:rPr lang="nl-NL" dirty="0"/>
              <a:t>Verfolgt den </a:t>
            </a:r>
            <a:r>
              <a:rPr lang="nl-NL" dirty="0" err="1"/>
              <a:t>Fortschritt </a:t>
            </a:r>
            <a:r>
              <a:rPr lang="nl-NL" dirty="0"/>
              <a:t>des Startups, die finanzielle Gesundheit </a:t>
            </a:r>
            <a:r>
              <a:rPr lang="nl-NL" dirty="0" err="1"/>
              <a:t>und die Übereinstimmung mit den </a:t>
            </a:r>
            <a:r>
              <a:rPr lang="nl-NL" dirty="0"/>
              <a:t>Zielen </a:t>
            </a:r>
            <a:r>
              <a:rPr lang="nl-NL" dirty="0" err="1"/>
              <a:t>der Investoren</a:t>
            </a:r>
            <a:r>
              <a:rPr lang="nl-NL" dirty="0"/>
              <a:t>.</a:t>
            </a:r>
          </a:p>
          <a:p>
            <a:pPr>
              <a:buFont typeface="Arial" panose="020B0604020202020204" pitchFamily="34" charset="0"/>
              <a:buChar char="•"/>
            </a:pPr>
            <a:r>
              <a:rPr lang="nl-NL" dirty="0" err="1"/>
              <a:t>Baut </a:t>
            </a:r>
            <a:r>
              <a:rPr lang="nl-NL" dirty="0"/>
              <a:t>Vertrauen auf, </a:t>
            </a:r>
            <a:r>
              <a:rPr lang="nl-NL" dirty="0" err="1"/>
              <a:t>stärkt die Beziehungen zu den Anlegern und bietet Einblicke in das Wachstum</a:t>
            </a:r>
            <a:r>
              <a:rPr lang="nl-NL" dirty="0"/>
              <a:t>.</a:t>
            </a:r>
          </a:p>
          <a:p>
            <a:pPr>
              <a:defRPr sz="1800"/>
            </a:pPr>
            <a:endParaRPr lang="nl-NL" dirty="0"/>
          </a:p>
          <a:p>
            <a:pPr>
              <a:defRPr sz="1800"/>
            </a:pPr>
            <a:endParaRPr lang="nl-NL" sz="1600" dirty="0"/>
          </a:p>
        </p:txBody>
      </p:sp>
      <p:sp>
        <p:nvSpPr>
          <p:cNvPr id="252" name="Google Shape;252;p6">
            <a:extLst>
              <a:ext uri="{FF2B5EF4-FFF2-40B4-BE49-F238E27FC236}">
                <a16:creationId xmlns:a16="http://schemas.microsoft.com/office/drawing/2014/main" id="{A0B01E71-C674-34B2-2962-2631705478EB}"/>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289B18A5-FA5C-8A03-2AF3-B16602B37F4C}"/>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nl-NL" dirty="0">
                <a:solidFill>
                  <a:schemeClr val="bg1"/>
                </a:solidFill>
              </a:rPr>
              <a:t>Überwachung nach der Investition</a:t>
            </a:r>
            <a:endParaRPr dirty="0">
              <a:solidFill>
                <a:schemeClr val="bg1"/>
              </a:solidFill>
            </a:endParaRPr>
          </a:p>
        </p:txBody>
      </p:sp>
      <p:pic>
        <p:nvPicPr>
          <p:cNvPr id="2" name="Afbeelding 1">
            <a:extLst>
              <a:ext uri="{FF2B5EF4-FFF2-40B4-BE49-F238E27FC236}">
                <a16:creationId xmlns:a16="http://schemas.microsoft.com/office/drawing/2014/main" id="{EE1E12EC-88BA-92EE-A174-779CBDB6F3D9}"/>
              </a:ext>
            </a:extLst>
          </p:cNvPr>
          <p:cNvPicPr>
            <a:picLocks noChangeAspect="1"/>
          </p:cNvPicPr>
          <p:nvPr/>
        </p:nvPicPr>
        <p:blipFill>
          <a:blip r:embed="rId3"/>
          <a:stretch>
            <a:fillRect/>
          </a:stretch>
        </p:blipFill>
        <p:spPr>
          <a:xfrm>
            <a:off x="6789530" y="1636015"/>
            <a:ext cx="3641404" cy="3641404"/>
          </a:xfrm>
          <a:prstGeom prst="rect">
            <a:avLst/>
          </a:prstGeom>
        </p:spPr>
      </p:pic>
    </p:spTree>
    <p:extLst>
      <p:ext uri="{BB962C8B-B14F-4D97-AF65-F5344CB8AC3E}">
        <p14:creationId xmlns:p14="http://schemas.microsoft.com/office/powerpoint/2010/main" val="388325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nl-NL" b="1" dirty="0">
                <a:solidFill>
                  <a:schemeClr val="bg1"/>
                </a:solidFill>
                <a:effectLst/>
              </a:rPr>
              <a:t>Ein überzeugendes Investitionsargument formulieren</a:t>
            </a:r>
            <a:endParaRPr lang="nl-NL" dirty="0">
              <a:solidFill>
                <a:schemeClr val="bg1"/>
              </a:solidFill>
            </a:endParaRPr>
          </a:p>
        </p:txBody>
      </p:sp>
      <p:sp>
        <p:nvSpPr>
          <p:cNvPr id="246" name="Google Shape;246;p5"/>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000"/>
              <a:buNone/>
            </a:pPr>
            <a:r>
              <a:rPr lang="en-US"/>
              <a:t>01</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6F827826-F1F6-A4C7-168A-5819D4ED2145}"/>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61B6A4BB-AD6D-A171-86CC-9CEC88805307}"/>
              </a:ext>
            </a:extLst>
          </p:cNvPr>
          <p:cNvSpPr txBox="1">
            <a:spLocks noGrp="1"/>
          </p:cNvSpPr>
          <p:nvPr>
            <p:ph type="body" idx="1"/>
          </p:nvPr>
        </p:nvSpPr>
        <p:spPr>
          <a:xfrm>
            <a:off x="482800" y="1657436"/>
            <a:ext cx="7196226" cy="3849918"/>
          </a:xfrm>
          <a:prstGeom prst="rect">
            <a:avLst/>
          </a:prstGeom>
          <a:noFill/>
          <a:ln>
            <a:noFill/>
          </a:ln>
        </p:spPr>
        <p:txBody>
          <a:bodyPr spcFirstLastPara="1" wrap="square" lIns="91425" tIns="45700" rIns="91425" bIns="45700" anchor="t" anchorCtr="0">
            <a:noAutofit/>
          </a:bodyPr>
          <a:lstStyle/>
          <a:p>
            <a:pPr marL="571500" indent="-342900">
              <a:buFont typeface="Arial" panose="020B0604020202020204" pitchFamily="34" charset="0"/>
              <a:buChar char="•"/>
            </a:pPr>
            <a:r>
              <a:rPr lang="nl-NL" sz="2000" b="1" dirty="0"/>
              <a:t>Finanzielle </a:t>
            </a:r>
            <a:r>
              <a:rPr lang="nl-NL" sz="2000" b="1" dirty="0" err="1"/>
              <a:t>Metriken</a:t>
            </a:r>
            <a:r>
              <a:rPr lang="nl-NL" sz="2000" b="1" dirty="0"/>
              <a:t>: </a:t>
            </a:r>
            <a:r>
              <a:rPr lang="nl-NL" sz="2000" dirty="0"/>
              <a:t>Verfolgen Sie </a:t>
            </a:r>
            <a:r>
              <a:rPr lang="nl-NL" sz="2000" dirty="0" err="1"/>
              <a:t>Umsatz</a:t>
            </a:r>
            <a:r>
              <a:rPr lang="nl-NL" sz="2000" dirty="0"/>
              <a:t>, </a:t>
            </a:r>
            <a:r>
              <a:rPr lang="nl-NL" sz="2000" dirty="0" err="1"/>
              <a:t>Gewinnspanne</a:t>
            </a:r>
            <a:r>
              <a:rPr lang="nl-NL" sz="2000" dirty="0"/>
              <a:t>, Cashflow </a:t>
            </a:r>
            <a:r>
              <a:rPr lang="nl-NL" sz="2000" dirty="0" err="1"/>
              <a:t>und Verbrennungsrate </a:t>
            </a:r>
            <a:r>
              <a:rPr lang="nl-NL" sz="2000" dirty="0"/>
              <a:t>(z. B. überwachen Tech-Startups die </a:t>
            </a:r>
            <a:r>
              <a:rPr lang="nl-NL" sz="2000" dirty="0" err="1"/>
              <a:t>Verbrennungsrate</a:t>
            </a:r>
            <a:r>
              <a:rPr lang="nl-NL" sz="2000" dirty="0"/>
              <a:t>).</a:t>
            </a:r>
          </a:p>
          <a:p>
            <a:pPr marL="571500" indent="-342900">
              <a:buFont typeface="Arial" panose="020B0604020202020204" pitchFamily="34" charset="0"/>
              <a:buChar char="•"/>
            </a:pPr>
            <a:r>
              <a:rPr lang="nl-NL" sz="2000" b="1" dirty="0"/>
              <a:t>Operative Metriken:</a:t>
            </a:r>
            <a:r>
              <a:rPr lang="nl-NL" sz="2000" dirty="0"/>
              <a:t> Messung von Produktmeilensteinen, Teamwachstum und Kostenkontrolle (z. B. Kosten pro Einheit).</a:t>
            </a:r>
          </a:p>
          <a:p>
            <a:pPr marL="571500" indent="-342900">
              <a:buFont typeface="Arial" panose="020B0604020202020204" pitchFamily="34" charset="0"/>
              <a:buChar char="•"/>
            </a:pPr>
            <a:r>
              <a:rPr lang="nl-NL" sz="2000" b="1" dirty="0"/>
              <a:t>Kunden- und Wachstumsmetriken:</a:t>
            </a:r>
            <a:r>
              <a:rPr lang="nl-NL" sz="2000" dirty="0"/>
              <a:t> Fokus auf Akquisition, Bindung und Abwanderung.</a:t>
            </a:r>
          </a:p>
          <a:p>
            <a:pPr marL="571500" indent="-342900">
              <a:buFont typeface="Arial" panose="020B0604020202020204" pitchFamily="34" charset="0"/>
              <a:buChar char="•"/>
            </a:pPr>
            <a:r>
              <a:rPr lang="nl-NL" sz="2000" b="1" dirty="0"/>
              <a:t>Wirkungsmetriken:</a:t>
            </a:r>
            <a:r>
              <a:rPr lang="nl-NL" sz="2000" dirty="0"/>
              <a:t> Zeigen Sie die Auswirkungen von Gemeinschaft, Nachhaltigkeit und Vielfalt.</a:t>
            </a:r>
          </a:p>
          <a:p>
            <a:pPr marL="228600" indent="0"/>
            <a:r>
              <a:rPr lang="nl-NL" sz="2000" b="1" dirty="0"/>
              <a:t>Wie lauten Ihre 5 wichtigsten Kennzahlen?</a:t>
            </a:r>
          </a:p>
          <a:p>
            <a:pPr>
              <a:defRPr sz="1800"/>
            </a:pPr>
            <a:endParaRPr lang="nl-NL" sz="1600" dirty="0"/>
          </a:p>
          <a:p>
            <a:pPr>
              <a:buFont typeface="Arial" panose="020B0604020202020204" pitchFamily="34" charset="0"/>
              <a:buChar char="•"/>
            </a:pPr>
            <a:endParaRPr lang="nl-NL" sz="1800" dirty="0"/>
          </a:p>
        </p:txBody>
      </p:sp>
      <p:sp>
        <p:nvSpPr>
          <p:cNvPr id="252" name="Google Shape;252;p6">
            <a:extLst>
              <a:ext uri="{FF2B5EF4-FFF2-40B4-BE49-F238E27FC236}">
                <a16:creationId xmlns:a16="http://schemas.microsoft.com/office/drawing/2014/main" id="{625A4267-48C4-000A-88FF-EFF279166AAE}"/>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A0A2B269-E635-DE21-CECA-41FB045717B0}"/>
              </a:ext>
            </a:extLst>
          </p:cNvPr>
          <p:cNvSpPr txBox="1">
            <a:spLocks noGrp="1"/>
          </p:cNvSpPr>
          <p:nvPr>
            <p:ph type="body" idx="2"/>
          </p:nvPr>
        </p:nvSpPr>
        <p:spPr>
          <a:xfrm>
            <a:off x="798381" y="761603"/>
            <a:ext cx="9632553" cy="2007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nl-NL" dirty="0" err="1">
                <a:solidFill>
                  <a:schemeClr val="bg1"/>
                </a:solidFill>
              </a:rPr>
              <a:t>Wichtige Metriken und </a:t>
            </a:r>
            <a:r>
              <a:rPr lang="nl-NL" dirty="0">
                <a:solidFill>
                  <a:schemeClr val="bg1"/>
                </a:solidFill>
              </a:rPr>
              <a:t>Daten</a:t>
            </a:r>
            <a:endParaRPr dirty="0">
              <a:solidFill>
                <a:schemeClr val="bg1"/>
              </a:solidFill>
            </a:endParaRPr>
          </a:p>
        </p:txBody>
      </p:sp>
      <p:pic>
        <p:nvPicPr>
          <p:cNvPr id="2" name="Afbeelding 1">
            <a:extLst>
              <a:ext uri="{FF2B5EF4-FFF2-40B4-BE49-F238E27FC236}">
                <a16:creationId xmlns:a16="http://schemas.microsoft.com/office/drawing/2014/main" id="{703EF6CF-FD6C-8656-6DE7-A0BB7224C297}"/>
              </a:ext>
            </a:extLst>
          </p:cNvPr>
          <p:cNvPicPr>
            <a:picLocks noChangeAspect="1"/>
          </p:cNvPicPr>
          <p:nvPr/>
        </p:nvPicPr>
        <p:blipFill>
          <a:blip r:embed="rId3"/>
          <a:stretch>
            <a:fillRect/>
          </a:stretch>
        </p:blipFill>
        <p:spPr>
          <a:xfrm>
            <a:off x="7679026" y="1896166"/>
            <a:ext cx="2887374" cy="2887374"/>
          </a:xfrm>
          <a:prstGeom prst="rect">
            <a:avLst/>
          </a:prstGeom>
        </p:spPr>
      </p:pic>
    </p:spTree>
    <p:extLst>
      <p:ext uri="{BB962C8B-B14F-4D97-AF65-F5344CB8AC3E}">
        <p14:creationId xmlns:p14="http://schemas.microsoft.com/office/powerpoint/2010/main" val="2489285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FC0173D7-2D0B-67B6-5B1C-9C1272622937}"/>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DE4C4FC3-3165-BF2A-8434-1C3AA610676E}"/>
              </a:ext>
            </a:extLst>
          </p:cNvPr>
          <p:cNvSpPr txBox="1">
            <a:spLocks noGrp="1"/>
          </p:cNvSpPr>
          <p:nvPr>
            <p:ph type="body" idx="1"/>
          </p:nvPr>
        </p:nvSpPr>
        <p:spPr>
          <a:xfrm>
            <a:off x="798381" y="1622623"/>
            <a:ext cx="9416968" cy="3849918"/>
          </a:xfrm>
          <a:prstGeom prst="rect">
            <a:avLst/>
          </a:prstGeom>
          <a:noFill/>
          <a:ln>
            <a:noFill/>
          </a:ln>
        </p:spPr>
        <p:txBody>
          <a:bodyPr spcFirstLastPara="1" wrap="square" lIns="91425" tIns="45700" rIns="91425" bIns="45700" anchor="t" anchorCtr="0">
            <a:noAutofit/>
          </a:bodyPr>
          <a:lstStyle/>
          <a:p>
            <a:pPr marL="571500" indent="-342900">
              <a:buFont typeface="Arial" panose="020B0604020202020204" pitchFamily="34" charset="0"/>
              <a:buChar char="•"/>
            </a:pPr>
            <a:r>
              <a:rPr lang="nl-NL" sz="1800" b="1" dirty="0" err="1"/>
              <a:t>Beständigkeit</a:t>
            </a:r>
            <a:r>
              <a:rPr lang="nl-NL" sz="1800" b="1" dirty="0"/>
              <a:t>: </a:t>
            </a:r>
            <a:r>
              <a:rPr lang="nl-NL" sz="1800" dirty="0"/>
              <a:t>Legen Sie einen </a:t>
            </a:r>
            <a:r>
              <a:rPr lang="nl-NL" sz="1800" dirty="0" err="1"/>
              <a:t>regelmäßigen Zeitplan </a:t>
            </a:r>
            <a:r>
              <a:rPr lang="nl-NL" sz="1800" dirty="0"/>
              <a:t>(</a:t>
            </a:r>
            <a:r>
              <a:rPr lang="nl-NL" sz="1800" dirty="0" err="1"/>
              <a:t>monatlich</a:t>
            </a:r>
            <a:r>
              <a:rPr lang="nl-NL" sz="1800" dirty="0"/>
              <a:t>, </a:t>
            </a:r>
            <a:r>
              <a:rPr lang="nl-NL" sz="1800" dirty="0" err="1"/>
              <a:t>vierteljährlich</a:t>
            </a:r>
            <a:r>
              <a:rPr lang="nl-NL" sz="1800" dirty="0"/>
              <a:t>) </a:t>
            </a:r>
            <a:r>
              <a:rPr lang="nl-NL" sz="1800" dirty="0" err="1"/>
              <a:t>für die </a:t>
            </a:r>
            <a:r>
              <a:rPr lang="nl-NL" sz="1800" dirty="0"/>
              <a:t>Aktualisierung der </a:t>
            </a:r>
            <a:r>
              <a:rPr lang="nl-NL" sz="1800" dirty="0" err="1"/>
              <a:t>Anleger </a:t>
            </a:r>
            <a:r>
              <a:rPr lang="nl-NL" sz="1800" dirty="0"/>
              <a:t>fest</a:t>
            </a:r>
            <a:r>
              <a:rPr lang="nl-NL" sz="1800" dirty="0" err="1"/>
              <a:t>, um </a:t>
            </a:r>
            <a:r>
              <a:rPr lang="nl-NL" sz="1800" dirty="0"/>
              <a:t>Vertrauen </a:t>
            </a:r>
            <a:r>
              <a:rPr lang="nl-NL" sz="1800" dirty="0" err="1"/>
              <a:t>aufzubauen</a:t>
            </a:r>
            <a:r>
              <a:rPr lang="nl-NL" sz="1800" dirty="0"/>
              <a:t>.</a:t>
            </a:r>
          </a:p>
          <a:p>
            <a:pPr marL="571500" indent="-342900">
              <a:buFont typeface="Arial" panose="020B0604020202020204" pitchFamily="34" charset="0"/>
              <a:buChar char="•"/>
            </a:pPr>
            <a:r>
              <a:rPr lang="nl-NL" sz="1800" b="1" dirty="0" err="1"/>
              <a:t>Klarheit </a:t>
            </a:r>
            <a:r>
              <a:rPr lang="nl-NL" sz="1800" b="1" dirty="0"/>
              <a:t>und Zugänglichkeit: </a:t>
            </a:r>
            <a:r>
              <a:rPr lang="nl-NL" sz="1800" dirty="0" err="1"/>
              <a:t>Verwenden Sie visuelle Darstellungen</a:t>
            </a:r>
            <a:r>
              <a:rPr lang="nl-NL" sz="1800" dirty="0"/>
              <a:t>, </a:t>
            </a:r>
            <a:r>
              <a:rPr lang="nl-NL" sz="1800" dirty="0" err="1"/>
              <a:t>vermeiden Sie </a:t>
            </a:r>
            <a:r>
              <a:rPr lang="nl-NL" sz="1800" dirty="0"/>
              <a:t>Fachjargon </a:t>
            </a:r>
            <a:r>
              <a:rPr lang="nl-NL" sz="1800" dirty="0" err="1"/>
              <a:t>und </a:t>
            </a:r>
            <a:r>
              <a:rPr lang="nl-NL" sz="1800" dirty="0"/>
              <a:t>konzentrieren Sie sich auf die </a:t>
            </a:r>
            <a:r>
              <a:rPr lang="nl-NL" sz="1800" dirty="0" err="1"/>
              <a:t>wesentlichen </a:t>
            </a:r>
            <a:r>
              <a:rPr lang="nl-NL" sz="1800" dirty="0"/>
              <a:t>Daten</a:t>
            </a:r>
            <a:r>
              <a:rPr lang="nl-NL" sz="1800" dirty="0" err="1"/>
              <a:t>, um das Verständnis zu </a:t>
            </a:r>
            <a:r>
              <a:rPr lang="nl-NL" sz="1800" dirty="0"/>
              <a:t>erleichtern.</a:t>
            </a:r>
          </a:p>
          <a:p>
            <a:pPr marL="571500" indent="-342900">
              <a:buFont typeface="Arial" panose="020B0604020202020204" pitchFamily="34" charset="0"/>
              <a:buChar char="•"/>
            </a:pPr>
            <a:r>
              <a:rPr lang="nl-NL" sz="1800" b="1" dirty="0"/>
              <a:t>Transparenz:</a:t>
            </a:r>
            <a:r>
              <a:rPr lang="nl-NL" sz="1800" dirty="0"/>
              <a:t> Teilen Sie sowohl Erfolge als auch Herausforderungen mit, um Glaubwürdigkeit zu schaffen.</a:t>
            </a:r>
          </a:p>
          <a:p>
            <a:pPr marL="571500" indent="-342900">
              <a:buFont typeface="Arial" panose="020B0604020202020204" pitchFamily="34" charset="0"/>
              <a:buChar char="•"/>
            </a:pPr>
            <a:r>
              <a:rPr lang="nl-NL" sz="1800" b="1" dirty="0"/>
              <a:t>Verstehen von Feedback:</a:t>
            </a:r>
            <a:r>
              <a:rPr lang="nl-NL" sz="1800" dirty="0"/>
              <a:t> Bitten Sie die Investoren um konkreten, umsetzbaren Input.</a:t>
            </a:r>
          </a:p>
          <a:p>
            <a:pPr marL="571500" indent="-342900">
              <a:buFont typeface="Arial" panose="020B0604020202020204" pitchFamily="34" charset="0"/>
              <a:buChar char="•"/>
            </a:pPr>
            <a:r>
              <a:rPr lang="nl-NL" sz="1800" b="1" dirty="0"/>
              <a:t>Feedback in Maßnahmen umwandeln:</a:t>
            </a:r>
            <a:r>
              <a:rPr lang="nl-NL" sz="1800" dirty="0"/>
              <a:t> Nutzen Sie das Feedback, um Strategien und Ressourcenverteilung zu verfeinern.</a:t>
            </a:r>
          </a:p>
          <a:p>
            <a:pPr marL="571500" indent="-342900">
              <a:buFont typeface="Arial" panose="020B0604020202020204" pitchFamily="34" charset="0"/>
              <a:buChar char="•"/>
            </a:pPr>
            <a:r>
              <a:rPr lang="nl-NL" sz="1800" b="1" dirty="0"/>
              <a:t>Kontinuierliche Verbesserung:</a:t>
            </a:r>
            <a:r>
              <a:rPr lang="nl-NL" sz="1800" dirty="0"/>
              <a:t> Zyklus von Berichterstattung, Feedback, Aktion und Wachstum.</a:t>
            </a:r>
          </a:p>
          <a:p>
            <a:pPr marL="571500" indent="-342900">
              <a:buFont typeface="Arial" panose="020B0604020202020204" pitchFamily="34" charset="0"/>
              <a:buChar char="•"/>
            </a:pPr>
            <a:endParaRPr lang="nl-NL" sz="1800" dirty="0"/>
          </a:p>
        </p:txBody>
      </p:sp>
      <p:sp>
        <p:nvSpPr>
          <p:cNvPr id="252" name="Google Shape;252;p6">
            <a:extLst>
              <a:ext uri="{FF2B5EF4-FFF2-40B4-BE49-F238E27FC236}">
                <a16:creationId xmlns:a16="http://schemas.microsoft.com/office/drawing/2014/main" id="{881659C5-833A-E813-E5C7-AAAA8FFF0D37}"/>
              </a:ext>
            </a:extLst>
          </p:cNvPr>
          <p:cNvSpPr/>
          <p:nvPr/>
        </p:nvSpPr>
        <p:spPr>
          <a:xfrm>
            <a:off x="0" y="600000"/>
            <a:ext cx="9632552"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346A5EF2-0D80-8B22-44B6-7FD075C8790F}"/>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nl-NL" sz="2800" dirty="0">
                <a:solidFill>
                  <a:schemeClr val="bg1"/>
                </a:solidFill>
              </a:rPr>
              <a:t>Grundlagen der Berichterstattung und Feedback nutzen</a:t>
            </a:r>
            <a:endParaRPr sz="2800" dirty="0">
              <a:solidFill>
                <a:schemeClr val="bg1"/>
              </a:solidFill>
            </a:endParaRPr>
          </a:p>
        </p:txBody>
      </p:sp>
    </p:spTree>
    <p:extLst>
      <p:ext uri="{BB962C8B-B14F-4D97-AF65-F5344CB8AC3E}">
        <p14:creationId xmlns:p14="http://schemas.microsoft.com/office/powerpoint/2010/main" val="2732044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1"/>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a:t>Selbstreflexion und Referenzen</a:t>
            </a:r>
            <a:endParaRPr dirty="0"/>
          </a:p>
        </p:txBody>
      </p:sp>
      <p:sp>
        <p:nvSpPr>
          <p:cNvPr id="378" name="Google Shape;378;p21"/>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000"/>
              <a:buNone/>
            </a:pPr>
            <a:r>
              <a:rPr lang="en-US" dirty="0"/>
              <a:t>05</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A98BA1E5-2B2C-FA19-06EB-E13A570F6656}"/>
            </a:ext>
          </a:extLst>
        </p:cNvPr>
        <p:cNvGrpSpPr/>
        <p:nvPr/>
      </p:nvGrpSpPr>
      <p:grpSpPr>
        <a:xfrm>
          <a:off x="0" y="0"/>
          <a:ext cx="0" cy="0"/>
          <a:chOff x="0" y="0"/>
          <a:chExt cx="0" cy="0"/>
        </a:xfrm>
      </p:grpSpPr>
      <p:sp>
        <p:nvSpPr>
          <p:cNvPr id="305" name="Google Shape;305;p12">
            <a:extLst>
              <a:ext uri="{FF2B5EF4-FFF2-40B4-BE49-F238E27FC236}">
                <a16:creationId xmlns:a16="http://schemas.microsoft.com/office/drawing/2014/main" id="{7A54CFEE-8F98-114F-8485-D46354DA972D}"/>
              </a:ext>
            </a:extLst>
          </p:cNvPr>
          <p:cNvSpPr txBox="1">
            <a:spLocks noGrp="1"/>
          </p:cNvSpPr>
          <p:nvPr>
            <p:ph type="body" idx="1"/>
          </p:nvPr>
        </p:nvSpPr>
        <p:spPr>
          <a:xfrm>
            <a:off x="429891" y="1463882"/>
            <a:ext cx="10242658" cy="3849918"/>
          </a:xfrm>
          <a:prstGeom prst="rect">
            <a:avLst/>
          </a:prstGeom>
          <a:noFill/>
          <a:ln>
            <a:noFill/>
          </a:ln>
        </p:spPr>
        <p:txBody>
          <a:bodyPr spcFirstLastPara="1" wrap="square" lIns="91425" tIns="45700" rIns="91425" bIns="45700" anchor="t" anchorCtr="0">
            <a:noAutofit/>
          </a:bodyPr>
          <a:lstStyle/>
          <a:p>
            <a:r>
              <a:rPr lang="en-GB" sz="1800" dirty="0"/>
              <a:t>Wenden Sie die erworbenen Kenntnisse an, um Ihren eigenen Pitch zu entwickeln und zu verfeinern.</a:t>
            </a:r>
          </a:p>
          <a:p>
            <a:pPr>
              <a:buFont typeface="+mj-lt"/>
              <a:buAutoNum type="arabicPeriod"/>
            </a:pPr>
            <a:r>
              <a:rPr lang="en-GB" sz="1800" b="1" dirty="0"/>
              <a:t> Beginnen Sie damit, Ihre Geschäftsidee </a:t>
            </a:r>
            <a:r>
              <a:rPr lang="en-GB" sz="1800" dirty="0"/>
              <a:t>in die wichtigsten Bestandteile eines Pitches zu zerlegen. Erstellen Sie für jeden Teil eine Folie oder ein Dokument.</a:t>
            </a:r>
          </a:p>
          <a:p>
            <a:pPr>
              <a:buFont typeface="+mj-lt"/>
              <a:buAutoNum type="arabicPeriod"/>
            </a:pPr>
            <a:r>
              <a:rPr lang="en-GB" sz="1800" b="1" dirty="0"/>
              <a:t>Integration des Geschichtenerzählens</a:t>
            </a:r>
            <a:r>
              <a:rPr lang="en-GB" sz="1800" dirty="0"/>
              <a:t>: Entwerfen Sie eine fesselnde Geschichte rund um Ihre Geschäftsidee, die sich darauf konzentriert, wie Ihr Produkt oder Ihre Dienstleistung ein wichtiges Problem löst.</a:t>
            </a:r>
          </a:p>
          <a:p>
            <a:pPr>
              <a:buFont typeface="+mj-lt"/>
              <a:buAutoNum type="arabicPeriod"/>
            </a:pPr>
            <a:r>
              <a:rPr lang="en-GB" sz="1800" b="1" dirty="0"/>
              <a:t>Visuelle Aufwertung</a:t>
            </a:r>
            <a:r>
              <a:rPr lang="en-GB" sz="1800" dirty="0"/>
              <a:t>: Entwerfen Sie mit Hilfe von Tools wie PowerPoint oder Canva ein Foliendeck, das Ihre Pitch-Erzählung visuell unterstützt.</a:t>
            </a:r>
          </a:p>
          <a:p>
            <a:pPr>
              <a:buFont typeface="+mj-lt"/>
              <a:buAutoNum type="arabicPeriod"/>
            </a:pPr>
            <a:r>
              <a:rPr lang="en-GB" sz="1800" b="1" dirty="0"/>
              <a:t>Mock Pitching</a:t>
            </a:r>
            <a:r>
              <a:rPr lang="en-GB" sz="1800" dirty="0"/>
              <a:t>: Organisieren Sie eine Sitzung mit Gleichgesinnten, in der Sie Ihren Pitch präsentieren und konstruktives Feedback erhalten können. Besuchen Sie www.meetup.com </a:t>
            </a:r>
          </a:p>
          <a:p>
            <a:pPr>
              <a:buFont typeface="+mj-lt"/>
              <a:buAutoNum type="arabicPeriod"/>
            </a:pPr>
            <a:r>
              <a:rPr lang="en-GB" sz="1800" b="1" dirty="0"/>
              <a:t>Überarbeitung und Feinschliff</a:t>
            </a:r>
            <a:r>
              <a:rPr lang="en-GB" sz="1800" dirty="0"/>
              <a:t>: Verfeinern Sie Ihre Präsentation anhand des Feedbacks und achten Sie dabei auf Klarheit, Prägnanz und überzeugende Elemente.</a:t>
            </a:r>
          </a:p>
        </p:txBody>
      </p:sp>
      <p:sp>
        <p:nvSpPr>
          <p:cNvPr id="306" name="Google Shape;306;p12">
            <a:extLst>
              <a:ext uri="{FF2B5EF4-FFF2-40B4-BE49-F238E27FC236}">
                <a16:creationId xmlns:a16="http://schemas.microsoft.com/office/drawing/2014/main" id="{0C5133AD-75C4-B64C-057F-B40CA5AC5A74}"/>
              </a:ext>
            </a:extLst>
          </p:cNvPr>
          <p:cNvSpPr/>
          <p:nvPr/>
        </p:nvSpPr>
        <p:spPr>
          <a:xfrm>
            <a:off x="0" y="664464"/>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307" name="Google Shape;307;p12">
            <a:extLst>
              <a:ext uri="{FF2B5EF4-FFF2-40B4-BE49-F238E27FC236}">
                <a16:creationId xmlns:a16="http://schemas.microsoft.com/office/drawing/2014/main" id="{00CD0EA5-6989-B54A-C7B2-309A980322DE}"/>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nl-NL" sz="2800" dirty="0">
                <a:solidFill>
                  <a:schemeClr val="bg1"/>
                </a:solidFill>
              </a:rPr>
              <a:t>ÜBUNG:  Vorbereitung des Pitches</a:t>
            </a:r>
            <a:endParaRPr sz="2800" dirty="0">
              <a:solidFill>
                <a:schemeClr val="bg1"/>
              </a:solidFill>
            </a:endParaRPr>
          </a:p>
        </p:txBody>
      </p:sp>
    </p:spTree>
    <p:extLst>
      <p:ext uri="{BB962C8B-B14F-4D97-AF65-F5344CB8AC3E}">
        <p14:creationId xmlns:p14="http://schemas.microsoft.com/office/powerpoint/2010/main" val="3447353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84BA09FC-A391-2F63-9AD1-0C80F0C262F6}"/>
            </a:ext>
          </a:extLst>
        </p:cNvPr>
        <p:cNvGrpSpPr/>
        <p:nvPr/>
      </p:nvGrpSpPr>
      <p:grpSpPr>
        <a:xfrm>
          <a:off x="0" y="0"/>
          <a:ext cx="0" cy="0"/>
          <a:chOff x="0" y="0"/>
          <a:chExt cx="0" cy="0"/>
        </a:xfrm>
      </p:grpSpPr>
      <p:sp>
        <p:nvSpPr>
          <p:cNvPr id="305" name="Google Shape;305;p12">
            <a:extLst>
              <a:ext uri="{FF2B5EF4-FFF2-40B4-BE49-F238E27FC236}">
                <a16:creationId xmlns:a16="http://schemas.microsoft.com/office/drawing/2014/main" id="{B7146B80-949A-3AAF-D0D6-0000E49332C0}"/>
              </a:ext>
            </a:extLst>
          </p:cNvPr>
          <p:cNvSpPr txBox="1">
            <a:spLocks noGrp="1"/>
          </p:cNvSpPr>
          <p:nvPr>
            <p:ph type="body" idx="1"/>
          </p:nvPr>
        </p:nvSpPr>
        <p:spPr>
          <a:xfrm>
            <a:off x="641925" y="1613024"/>
            <a:ext cx="9632553" cy="3849918"/>
          </a:xfrm>
          <a:prstGeom prst="rect">
            <a:avLst/>
          </a:prstGeom>
          <a:noFill/>
          <a:ln>
            <a:noFill/>
          </a:ln>
        </p:spPr>
        <p:txBody>
          <a:bodyPr spcFirstLastPara="1" wrap="square" lIns="91425" tIns="45700" rIns="91425" bIns="45700" anchor="t" anchorCtr="0">
            <a:noAutofit/>
          </a:bodyPr>
          <a:lstStyle/>
          <a:p>
            <a:pPr marL="266700" indent="-38100"/>
            <a:r>
              <a:rPr lang="en-GB" dirty="0"/>
              <a:t>Für diejenigen, die ihr Verständnis für die Vorbereitung eines effektiven Pitches vertiefen möchten, können wir Folgendes empfehlen:-</a:t>
            </a:r>
          </a:p>
          <a:p>
            <a:pPr marL="571500" indent="-342900">
              <a:buFont typeface="Arial" panose="020B0604020202020204" pitchFamily="34" charset="0"/>
              <a:buChar char="•"/>
            </a:pPr>
            <a:r>
              <a:rPr lang="en-GB" b="1" i="1" dirty="0"/>
              <a:t>Pitch Anything </a:t>
            </a:r>
            <a:r>
              <a:rPr lang="en-GB" dirty="0"/>
              <a:t>von Oren </a:t>
            </a:r>
            <a:r>
              <a:rPr lang="en-GB" dirty="0" err="1"/>
              <a:t>Klaff </a:t>
            </a:r>
            <a:r>
              <a:rPr lang="en-GB" dirty="0"/>
              <a:t>bietet tiefgreifende Einblicke in die Strukturierung und Durchführung überzeugender Pitches. </a:t>
            </a:r>
            <a:r>
              <a:rPr lang="en-IE" dirty="0">
                <a:hlinkClick r:id="rId3"/>
              </a:rPr>
              <a:t>Startseite - Oren </a:t>
            </a:r>
            <a:r>
              <a:rPr lang="en-IE" dirty="0" err="1">
                <a:hlinkClick r:id="rId3"/>
              </a:rPr>
              <a:t>Klaff</a:t>
            </a:r>
            <a:endParaRPr lang="en-GB" dirty="0"/>
          </a:p>
          <a:p>
            <a:pPr marL="571500" indent="-342900">
              <a:buFont typeface="Arial" panose="020B0604020202020204" pitchFamily="34" charset="0"/>
              <a:buChar char="•"/>
            </a:pPr>
            <a:r>
              <a:rPr lang="en-GB" b="1" i="1" dirty="0"/>
              <a:t>The Storyteller's Secret </a:t>
            </a:r>
            <a:r>
              <a:rPr lang="en-GB" dirty="0"/>
              <a:t>von </a:t>
            </a:r>
            <a:r>
              <a:rPr lang="en-GB" dirty="0">
                <a:hlinkClick r:id="rId4"/>
              </a:rPr>
              <a:t>Carmine Gallo - The Storyteller's Secret </a:t>
            </a:r>
            <a:r>
              <a:rPr lang="en-GB" dirty="0"/>
              <a:t>erforscht wirkungsvolle Erzähltechniken, die von erfolgreichen Unternehmern eingesetzt werden.</a:t>
            </a:r>
          </a:p>
          <a:p>
            <a:pPr marL="571500" indent="-342900">
              <a:buFont typeface="Arial" panose="020B0604020202020204" pitchFamily="34" charset="0"/>
              <a:buChar char="•"/>
            </a:pPr>
            <a:r>
              <a:rPr lang="en-GB" dirty="0"/>
              <a:t>Auf Websites wie </a:t>
            </a:r>
            <a:r>
              <a:rPr lang="en-GB" b="1" i="1" dirty="0"/>
              <a:t>SlideShare </a:t>
            </a:r>
            <a:r>
              <a:rPr lang="en-GB" dirty="0"/>
              <a:t>finden Sie eine Vielzahl hochwertiger Pitch Decks, die Sie als Inspiration und Anleitung nutzen können, z. B. </a:t>
            </a:r>
            <a:r>
              <a:rPr lang="en-GB" dirty="0">
                <a:hlinkClick r:id="rId5"/>
              </a:rPr>
              <a:t>Pitch Deck Template for startups | PPT</a:t>
            </a:r>
            <a:endParaRPr lang="en-GB" dirty="0"/>
          </a:p>
          <a:p>
            <a:pPr marL="228600" lvl="0" indent="-228600" algn="l" rtl="0">
              <a:lnSpc>
                <a:spcPct val="90000"/>
              </a:lnSpc>
              <a:spcBef>
                <a:spcPts val="1000"/>
              </a:spcBef>
              <a:spcAft>
                <a:spcPts val="0"/>
              </a:spcAft>
              <a:buClr>
                <a:srgbClr val="595959"/>
              </a:buClr>
              <a:buSzPts val="2400"/>
              <a:buNone/>
            </a:pPr>
            <a:endParaRPr dirty="0"/>
          </a:p>
        </p:txBody>
      </p:sp>
      <p:sp>
        <p:nvSpPr>
          <p:cNvPr id="306" name="Google Shape;306;p12">
            <a:extLst>
              <a:ext uri="{FF2B5EF4-FFF2-40B4-BE49-F238E27FC236}">
                <a16:creationId xmlns:a16="http://schemas.microsoft.com/office/drawing/2014/main" id="{A9B61172-BB3C-DEFC-AE7E-A91A45B07ABA}"/>
              </a:ext>
            </a:extLst>
          </p:cNvPr>
          <p:cNvSpPr/>
          <p:nvPr/>
        </p:nvSpPr>
        <p:spPr>
          <a:xfrm>
            <a:off x="0" y="664464"/>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307" name="Google Shape;307;p12">
            <a:extLst>
              <a:ext uri="{FF2B5EF4-FFF2-40B4-BE49-F238E27FC236}">
                <a16:creationId xmlns:a16="http://schemas.microsoft.com/office/drawing/2014/main" id="{D21E7AE4-78ED-C2C0-B608-F78AE5FB1FB6}"/>
              </a:ext>
            </a:extLst>
          </p:cNvPr>
          <p:cNvSpPr txBox="1">
            <a:spLocks noGrp="1"/>
          </p:cNvSpPr>
          <p:nvPr>
            <p:ph type="body" idx="2"/>
          </p:nvPr>
        </p:nvSpPr>
        <p:spPr>
          <a:xfrm>
            <a:off x="641926" y="809370"/>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nl-NL" dirty="0">
                <a:solidFill>
                  <a:schemeClr val="bg1"/>
                </a:solidFill>
              </a:rPr>
              <a:t>Weitere Lektüre</a:t>
            </a:r>
            <a:endParaRPr dirty="0">
              <a:solidFill>
                <a:schemeClr val="bg1"/>
              </a:solidFill>
            </a:endParaRPr>
          </a:p>
        </p:txBody>
      </p:sp>
    </p:spTree>
    <p:extLst>
      <p:ext uri="{BB962C8B-B14F-4D97-AF65-F5344CB8AC3E}">
        <p14:creationId xmlns:p14="http://schemas.microsoft.com/office/powerpoint/2010/main" val="2022384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10"/>
          <p:cNvSpPr/>
          <p:nvPr/>
        </p:nvSpPr>
        <p:spPr>
          <a:xfrm>
            <a:off x="0" y="664464"/>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93" name="Google Shape;293;p10"/>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Lassen Sie sich inspirieren von...</a:t>
            </a:r>
            <a:endParaRPr dirty="0"/>
          </a:p>
          <a:p>
            <a:pPr marL="0" lvl="0" indent="0" algn="l" rtl="0">
              <a:lnSpc>
                <a:spcPct val="90000"/>
              </a:lnSpc>
              <a:spcBef>
                <a:spcPts val="1000"/>
              </a:spcBef>
              <a:spcAft>
                <a:spcPts val="0"/>
              </a:spcAft>
              <a:buClr>
                <a:srgbClr val="595959"/>
              </a:buClr>
              <a:buSzPts val="3600"/>
              <a:buNone/>
            </a:pPr>
            <a:endParaRPr dirty="0"/>
          </a:p>
        </p:txBody>
      </p:sp>
      <p:pic>
        <p:nvPicPr>
          <p:cNvPr id="3" name="Afbeelding 2">
            <a:extLst>
              <a:ext uri="{FF2B5EF4-FFF2-40B4-BE49-F238E27FC236}">
                <a16:creationId xmlns:a16="http://schemas.microsoft.com/office/drawing/2014/main" id="{929EED1C-D5E2-BABF-F3DA-082687F412E0}"/>
              </a:ext>
            </a:extLst>
          </p:cNvPr>
          <p:cNvPicPr>
            <a:picLocks noChangeAspect="1"/>
          </p:cNvPicPr>
          <p:nvPr/>
        </p:nvPicPr>
        <p:blipFill>
          <a:blip r:embed="rId3"/>
          <a:stretch>
            <a:fillRect/>
          </a:stretch>
        </p:blipFill>
        <p:spPr>
          <a:xfrm>
            <a:off x="7205779" y="1468118"/>
            <a:ext cx="3711207" cy="3711207"/>
          </a:xfrm>
          <a:prstGeom prst="rect">
            <a:avLst/>
          </a:prstGeom>
        </p:spPr>
      </p:pic>
      <p:sp>
        <p:nvSpPr>
          <p:cNvPr id="7" name="TextBox 6">
            <a:extLst>
              <a:ext uri="{FF2B5EF4-FFF2-40B4-BE49-F238E27FC236}">
                <a16:creationId xmlns:a16="http://schemas.microsoft.com/office/drawing/2014/main" id="{DE02137B-E708-5595-1B00-E204A036738B}"/>
              </a:ext>
            </a:extLst>
          </p:cNvPr>
          <p:cNvSpPr txBox="1"/>
          <p:nvPr/>
        </p:nvSpPr>
        <p:spPr>
          <a:xfrm>
            <a:off x="694465" y="1565257"/>
            <a:ext cx="6553689" cy="3693319"/>
          </a:xfrm>
          <a:prstGeom prst="rect">
            <a:avLst/>
          </a:prstGeom>
          <a:noFill/>
        </p:spPr>
        <p:txBody>
          <a:bodyPr wrap="square">
            <a:spAutoFit/>
          </a:bodyPr>
          <a:lstStyle/>
          <a:p>
            <a:r>
              <a:rPr lang="en-GB" sz="2000" b="1" i="0" dirty="0">
                <a:solidFill>
                  <a:srgbClr val="444444"/>
                </a:solidFill>
                <a:effectLst/>
                <a:latin typeface="Source Sans Pro" panose="020B0503030403020204" pitchFamily="34" charset="0"/>
              </a:rPr>
              <a:t>Unentdecktes finanzieren, Außergewöhnliches schaffen</a:t>
            </a:r>
            <a:br>
              <a:rPr lang="en-GB" sz="2000" b="1" i="0" dirty="0">
                <a:solidFill>
                  <a:srgbClr val="444444"/>
                </a:solidFill>
                <a:effectLst/>
                <a:latin typeface="Source Sans Pro" panose="020B0503030403020204" pitchFamily="34" charset="0"/>
              </a:rPr>
            </a:br>
            <a:r>
              <a:rPr lang="en-GB" sz="2000" b="1" i="0" dirty="0">
                <a:solidFill>
                  <a:srgbClr val="444444"/>
                </a:solidFill>
                <a:effectLst/>
                <a:latin typeface="Source Sans Pro" panose="020B0503030403020204" pitchFamily="34" charset="0"/>
              </a:rPr>
              <a:t>Außergewöhnliches schaffen, die Welt beeinflussen</a:t>
            </a:r>
          </a:p>
          <a:p>
            <a:r>
              <a:rPr lang="en-IE" sz="2000" dirty="0">
                <a:hlinkClick r:id="rId4"/>
              </a:rPr>
              <a:t>https://www.impactxcapital.com/ </a:t>
            </a:r>
          </a:p>
          <a:p>
            <a:endParaRPr lang="en-IE" sz="2000" dirty="0"/>
          </a:p>
          <a:p>
            <a:r>
              <a:rPr lang="nl-NL" sz="2000" dirty="0">
                <a:solidFill>
                  <a:srgbClr val="595959"/>
                </a:solidFill>
              </a:rPr>
              <a:t>Impact X Capital fördert unterrepräsentierte Gründer, insbesondere aus der afro-karibischen Diaspora, mit dem Ziel, Finanzierungslücken im VC-Bereich zu schließen. Mit einem vielfältigen, erfahrenen Führungsteam treiben sie den sozialen Wandel voran und schaffen Wohlstand für Gemeinschaften, indem sie ein integrativeres Startup-Ökosystem aufbauen.</a:t>
            </a:r>
          </a:p>
          <a:p>
            <a:endParaRPr lang="en-IE" sz="1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0">
          <a:extLst>
            <a:ext uri="{FF2B5EF4-FFF2-40B4-BE49-F238E27FC236}">
              <a16:creationId xmlns:a16="http://schemas.microsoft.com/office/drawing/2014/main" id="{3F71AB2D-1F54-6123-005A-8ECAF973C374}"/>
            </a:ext>
          </a:extLst>
        </p:cNvPr>
        <p:cNvGrpSpPr/>
        <p:nvPr/>
      </p:nvGrpSpPr>
      <p:grpSpPr>
        <a:xfrm>
          <a:off x="0" y="0"/>
          <a:ext cx="0" cy="0"/>
          <a:chOff x="0" y="0"/>
          <a:chExt cx="0" cy="0"/>
        </a:xfrm>
      </p:grpSpPr>
      <p:sp>
        <p:nvSpPr>
          <p:cNvPr id="292" name="Google Shape;292;p10">
            <a:extLst>
              <a:ext uri="{FF2B5EF4-FFF2-40B4-BE49-F238E27FC236}">
                <a16:creationId xmlns:a16="http://schemas.microsoft.com/office/drawing/2014/main" id="{665E5CEE-CBE2-0F53-BC8F-8F9ADF51DAF2}"/>
              </a:ext>
            </a:extLst>
          </p:cNvPr>
          <p:cNvSpPr/>
          <p:nvPr/>
        </p:nvSpPr>
        <p:spPr>
          <a:xfrm>
            <a:off x="0" y="664464"/>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93" name="Google Shape;293;p10">
            <a:extLst>
              <a:ext uri="{FF2B5EF4-FFF2-40B4-BE49-F238E27FC236}">
                <a16:creationId xmlns:a16="http://schemas.microsoft.com/office/drawing/2014/main" id="{7467B206-6F9A-2A44-4295-96CD4804735D}"/>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solidFill>
                  <a:schemeClr val="lt1"/>
                </a:solidFill>
              </a:rPr>
              <a:t>Lassen Sie sich inspirieren von...</a:t>
            </a:r>
            <a:endParaRPr/>
          </a:p>
          <a:p>
            <a:pPr marL="0" lvl="0" indent="0" algn="l" rtl="0">
              <a:lnSpc>
                <a:spcPct val="90000"/>
              </a:lnSpc>
              <a:spcBef>
                <a:spcPts val="1000"/>
              </a:spcBef>
              <a:spcAft>
                <a:spcPts val="0"/>
              </a:spcAft>
              <a:buClr>
                <a:srgbClr val="595959"/>
              </a:buClr>
              <a:buSzPts val="3600"/>
              <a:buNone/>
            </a:pPr>
            <a:endParaRPr/>
          </a:p>
        </p:txBody>
      </p:sp>
      <p:pic>
        <p:nvPicPr>
          <p:cNvPr id="4" name="Afbeelding 3">
            <a:extLst>
              <a:ext uri="{FF2B5EF4-FFF2-40B4-BE49-F238E27FC236}">
                <a16:creationId xmlns:a16="http://schemas.microsoft.com/office/drawing/2014/main" id="{19BEE235-F4C9-A54C-0FA1-2EEB5199A449}"/>
              </a:ext>
            </a:extLst>
          </p:cNvPr>
          <p:cNvPicPr>
            <a:picLocks noChangeAspect="1"/>
          </p:cNvPicPr>
          <p:nvPr/>
        </p:nvPicPr>
        <p:blipFill>
          <a:blip r:embed="rId3"/>
          <a:stretch>
            <a:fillRect/>
          </a:stretch>
        </p:blipFill>
        <p:spPr>
          <a:xfrm>
            <a:off x="7497233" y="2053318"/>
            <a:ext cx="2823722" cy="2654299"/>
          </a:xfrm>
          <a:prstGeom prst="rect">
            <a:avLst/>
          </a:prstGeom>
        </p:spPr>
      </p:pic>
      <p:sp>
        <p:nvSpPr>
          <p:cNvPr id="5" name="TextBox 4">
            <a:extLst>
              <a:ext uri="{FF2B5EF4-FFF2-40B4-BE49-F238E27FC236}">
                <a16:creationId xmlns:a16="http://schemas.microsoft.com/office/drawing/2014/main" id="{F9301147-3369-396A-6079-185DA4B31BBA}"/>
              </a:ext>
            </a:extLst>
          </p:cNvPr>
          <p:cNvSpPr txBox="1"/>
          <p:nvPr/>
        </p:nvSpPr>
        <p:spPr>
          <a:xfrm>
            <a:off x="704566" y="1828562"/>
            <a:ext cx="6553690" cy="3785652"/>
          </a:xfrm>
          <a:prstGeom prst="rect">
            <a:avLst/>
          </a:prstGeom>
          <a:noFill/>
        </p:spPr>
        <p:txBody>
          <a:bodyPr wrap="square">
            <a:spAutoFit/>
          </a:bodyPr>
          <a:lstStyle/>
          <a:p>
            <a:r>
              <a:rPr lang="en-IE" sz="2000" dirty="0">
                <a:latin typeface="Calibri" panose="020F0502020204030204" pitchFamily="34" charset="0"/>
                <a:ea typeface="Calibri" panose="020F0502020204030204" pitchFamily="34" charset="0"/>
                <a:cs typeface="Calibri" panose="020F0502020204030204" pitchFamily="34" charset="0"/>
                <a:hlinkClick r:id="rId4"/>
              </a:rPr>
              <a:t>Unconventional Ventures - Europäischer Impact-Tech-Investor </a:t>
            </a:r>
            <a:endParaRPr lang="en-IE" sz="2000" dirty="0">
              <a:latin typeface="Calibri" panose="020F0502020204030204" pitchFamily="34" charset="0"/>
              <a:ea typeface="Calibri" panose="020F0502020204030204" pitchFamily="34" charset="0"/>
              <a:cs typeface="Calibri" panose="020F0502020204030204" pitchFamily="34" charset="0"/>
            </a:endParaRPr>
          </a:p>
          <a:p>
            <a:endParaRPr lang="en-IE" sz="2000" dirty="0">
              <a:latin typeface="Calibri" panose="020F0502020204030204" pitchFamily="34" charset="0"/>
              <a:ea typeface="Calibri" panose="020F0502020204030204" pitchFamily="34" charset="0"/>
              <a:cs typeface="Calibri" panose="020F0502020204030204" pitchFamily="34" charset="0"/>
            </a:endParaRPr>
          </a:p>
          <a:p>
            <a:r>
              <a:rPr lang="nl-NL" sz="2000" dirty="0">
                <a:solidFill>
                  <a:srgbClr val="595959"/>
                </a:solidFill>
                <a:latin typeface="Calibri" panose="020F0502020204030204" pitchFamily="34" charset="0"/>
                <a:ea typeface="Calibri" panose="020F0502020204030204" pitchFamily="34" charset="0"/>
                <a:cs typeface="Calibri" panose="020F0502020204030204" pitchFamily="34" charset="0"/>
              </a:rPr>
              <a:t>Unconventional Ventures stellt systembedingte Vorurteile in Frage, die in der Vergangenheit diverse Gründer vom Risikokapital ausgeschlossen haben. Durch die Unterstützung von Gründern, die aufgrund ihres Geschlechts, ihrer ethnischen Zugehörigkeit oder ihres Hintergrunds mit Hindernissen konfrontiert sind, setzen sie sich für ein gerechtes Startup-Ökosystem ein und fördern Inklusivität, indem sie Potenziale jenseits traditioneller Normen erkennen.</a:t>
            </a:r>
            <a:endParaRPr lang="en-IE" sz="2000"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895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7"/>
          <p:cNvSpPr txBox="1">
            <a:spLocks noGrp="1"/>
          </p:cNvSpPr>
          <p:nvPr>
            <p:ph type="body" idx="1"/>
          </p:nvPr>
        </p:nvSpPr>
        <p:spPr>
          <a:xfrm>
            <a:off x="68239" y="5032771"/>
            <a:ext cx="4414577" cy="6793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Arial"/>
              <a:buNone/>
            </a:pPr>
            <a:r>
              <a:rPr lang="en-US" b="1" i="0" u="none" strike="noStrike" cap="none" dirty="0">
                <a:solidFill>
                  <a:schemeClr val="lt1"/>
                </a:solidFill>
                <a:latin typeface="Calibri"/>
                <a:ea typeface="Calibri"/>
                <a:cs typeface="Calibri"/>
                <a:sym typeface="Calibri"/>
              </a:rPr>
              <a:t>www.mosaic4investing.eu</a:t>
            </a:r>
          </a:p>
          <a:p>
            <a:pPr marL="0" lvl="0" indent="0" algn="l" rtl="0">
              <a:lnSpc>
                <a:spcPct val="90000"/>
              </a:lnSpc>
              <a:spcBef>
                <a:spcPts val="1000"/>
              </a:spcBef>
              <a:spcAft>
                <a:spcPts val="0"/>
              </a:spcAft>
              <a:buClr>
                <a:schemeClr val="lt1"/>
              </a:buClr>
              <a:buSzPts val="3200"/>
              <a:buNone/>
            </a:pPr>
            <a:endParaRPr sz="3200" dirty="0"/>
          </a:p>
        </p:txBody>
      </p:sp>
      <p:sp>
        <p:nvSpPr>
          <p:cNvPr id="420" name="Google Shape;420;p27"/>
          <p:cNvSpPr txBox="1">
            <a:spLocks noGrp="1"/>
          </p:cNvSpPr>
          <p:nvPr>
            <p:ph type="body" idx="2"/>
          </p:nvPr>
        </p:nvSpPr>
        <p:spPr>
          <a:xfrm>
            <a:off x="706361" y="3284877"/>
            <a:ext cx="7568194" cy="1425651"/>
          </a:xfrm>
          <a:prstGeom prst="rect">
            <a:avLst/>
          </a:prstGeom>
          <a:noFill/>
          <a:ln>
            <a:noFill/>
          </a:ln>
        </p:spPr>
        <p:txBody>
          <a:bodyPr spcFirstLastPara="1" wrap="square" lIns="91425" tIns="45700" rIns="91425" bIns="45700" anchor="ctr" anchorCtr="0">
            <a:normAutofit/>
          </a:bodyPr>
          <a:lstStyle/>
          <a:p>
            <a:pPr marL="265113" indent="0" rtl="0">
              <a:lnSpc>
                <a:spcPct val="120000"/>
              </a:lnSpc>
              <a:spcAft>
                <a:spcPts val="800"/>
              </a:spcAft>
            </a:pPr>
            <a:r>
              <a:rPr lang="en-US" dirty="0"/>
              <a:t>Als nächstes folgt Modul 8: Finanzielle Unterstützung für unterrepräsentierte Gründer</a:t>
            </a:r>
            <a:endParaRPr lang="en-GB" b="0" dirty="0">
              <a:effectLst/>
            </a:endParaRPr>
          </a:p>
        </p:txBody>
      </p:sp>
      <p:sp>
        <p:nvSpPr>
          <p:cNvPr id="421" name="Google Shape;421;p27"/>
          <p:cNvSpPr txBox="1">
            <a:spLocks noGrp="1"/>
          </p:cNvSpPr>
          <p:nvPr>
            <p:ph type="body" idx="3"/>
          </p:nvPr>
        </p:nvSpPr>
        <p:spPr>
          <a:xfrm>
            <a:off x="721961" y="2647162"/>
            <a:ext cx="7684620" cy="837258"/>
          </a:xfrm>
          <a:prstGeom prst="rect">
            <a:avLst/>
          </a:prstGeom>
          <a:noFill/>
          <a:ln>
            <a:noFill/>
          </a:ln>
        </p:spPr>
        <p:txBody>
          <a:bodyPr spcFirstLastPara="1" wrap="square" lIns="91425" tIns="45700" rIns="91425" bIns="45700" anchor="ctr" anchorCtr="0">
            <a:normAutofit fontScale="55000" lnSpcReduction="20000"/>
          </a:bodyPr>
          <a:lstStyle/>
          <a:p>
            <a:r>
              <a:rPr lang="en-US" sz="4800" dirty="0"/>
              <a:t>Herzlichen Glückwunsch zum Abschluss von Modul 7</a:t>
            </a:r>
          </a:p>
        </p:txBody>
      </p:sp>
      <p:grpSp>
        <p:nvGrpSpPr>
          <p:cNvPr id="422" name="Google Shape;422;p27"/>
          <p:cNvGrpSpPr/>
          <p:nvPr/>
        </p:nvGrpSpPr>
        <p:grpSpPr>
          <a:xfrm>
            <a:off x="10130553" y="4266316"/>
            <a:ext cx="545169" cy="545169"/>
            <a:chOff x="1950027" y="2499889"/>
            <a:chExt cx="850463" cy="850463"/>
          </a:xfrm>
        </p:grpSpPr>
        <p:sp>
          <p:nvSpPr>
            <p:cNvPr id="423" name="Google Shape;423;p27"/>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24" name="Google Shape;424;p27"/>
            <p:cNvGrpSpPr/>
            <p:nvPr/>
          </p:nvGrpSpPr>
          <p:grpSpPr>
            <a:xfrm>
              <a:off x="2107521" y="2657382"/>
              <a:ext cx="535476" cy="535477"/>
              <a:chOff x="2107521" y="2657382"/>
              <a:chExt cx="535476" cy="535477"/>
            </a:xfrm>
          </p:grpSpPr>
          <p:sp>
            <p:nvSpPr>
              <p:cNvPr id="425" name="Google Shape;425;p27"/>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27"/>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7"/>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28" name="Google Shape;428;p27"/>
          <p:cNvGrpSpPr/>
          <p:nvPr/>
        </p:nvGrpSpPr>
        <p:grpSpPr>
          <a:xfrm>
            <a:off x="8785801" y="4266316"/>
            <a:ext cx="545169" cy="545169"/>
            <a:chOff x="-147782" y="2499889"/>
            <a:chExt cx="850463" cy="850463"/>
          </a:xfrm>
        </p:grpSpPr>
        <p:sp>
          <p:nvSpPr>
            <p:cNvPr id="429" name="Google Shape;429;p27"/>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7"/>
            <p:cNvSpPr/>
            <p:nvPr/>
          </p:nvSpPr>
          <p:spPr>
            <a:xfrm>
              <a:off x="18529" y="2722898"/>
              <a:ext cx="549967" cy="447282"/>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31" name="Google Shape;431;p27"/>
          <p:cNvGrpSpPr/>
          <p:nvPr/>
        </p:nvGrpSpPr>
        <p:grpSpPr>
          <a:xfrm>
            <a:off x="10802525" y="4266316"/>
            <a:ext cx="545169" cy="545169"/>
            <a:chOff x="2998302" y="2499889"/>
            <a:chExt cx="850463" cy="850463"/>
          </a:xfrm>
        </p:grpSpPr>
        <p:sp>
          <p:nvSpPr>
            <p:cNvPr id="432" name="Google Shape;432;p27"/>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7"/>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34" name="Google Shape;434;p27"/>
          <p:cNvGrpSpPr/>
          <p:nvPr/>
        </p:nvGrpSpPr>
        <p:grpSpPr>
          <a:xfrm>
            <a:off x="8113831" y="4266316"/>
            <a:ext cx="545169" cy="545572"/>
            <a:chOff x="-1196056" y="2499889"/>
            <a:chExt cx="850463" cy="851092"/>
          </a:xfrm>
        </p:grpSpPr>
        <p:sp>
          <p:nvSpPr>
            <p:cNvPr id="435" name="Google Shape;435;p27"/>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7"/>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37" name="Google Shape;437;p27"/>
          <p:cNvSpPr/>
          <p:nvPr/>
        </p:nvSpPr>
        <p:spPr>
          <a:xfrm>
            <a:off x="9458178" y="4266316"/>
            <a:ext cx="545169" cy="545169"/>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38" name="Google Shape;438;p27" descr="World with solid fill"/>
          <p:cNvPicPr preferRelativeResize="0"/>
          <p:nvPr/>
        </p:nvPicPr>
        <p:blipFill rotWithShape="1">
          <a:blip r:embed="rId3">
            <a:alphaModFix/>
          </a:blip>
          <a:srcRect/>
          <a:stretch/>
        </p:blipFill>
        <p:spPr>
          <a:xfrm>
            <a:off x="9487115" y="4298265"/>
            <a:ext cx="478037" cy="4780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8C1723B1-142C-2A89-76A1-4970CCCF01A4}"/>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00ED1A1E-D453-10B2-D196-DB2C8444A464}"/>
              </a:ext>
            </a:extLst>
          </p:cNvPr>
          <p:cNvSpPr txBox="1">
            <a:spLocks noGrp="1"/>
          </p:cNvSpPr>
          <p:nvPr>
            <p:ph type="body" idx="1"/>
          </p:nvPr>
        </p:nvSpPr>
        <p:spPr>
          <a:xfrm>
            <a:off x="382121" y="1296121"/>
            <a:ext cx="7806535" cy="3849918"/>
          </a:xfrm>
          <a:prstGeom prst="rect">
            <a:avLst/>
          </a:prstGeom>
          <a:noFill/>
          <a:ln>
            <a:noFill/>
          </a:ln>
        </p:spPr>
        <p:txBody>
          <a:bodyPr spcFirstLastPara="1" wrap="square" lIns="91425" tIns="45700" rIns="91425" bIns="45700" anchor="t" anchorCtr="0">
            <a:noAutofit/>
          </a:bodyPr>
          <a:lstStyle/>
          <a:p>
            <a:pPr marL="228600" indent="0"/>
            <a:r>
              <a:rPr lang="nl-NL" sz="2000" dirty="0"/>
              <a:t>In Modul 4, Wie sichere ich die Finanzierung meines Unternehmens, haben Sie etwas über Risikokapital und Angel Investment gelernt. Es ist von entscheidender Bedeutung, dass Sie die richtige Lösung für Ihre Unternehmensphase und Ihre Werte finden.</a:t>
            </a:r>
          </a:p>
          <a:p>
            <a:pPr marL="228600" indent="0"/>
            <a:r>
              <a:rPr lang="en-GB" sz="2000" b="0" i="0" dirty="0">
                <a:effectLst/>
                <a:latin typeface="Inter"/>
              </a:rPr>
              <a:t>Um mit Investoren in Kontakt zu treten, muss man wissen, wo man suchen muss, nach wem man suchen muss und wie man die erste Kontaktaufnahme optimal gestaltet. Es ist wichtig, die Investoren von der ersten Kontaktaufnahme bis zur Präsentation Ihrer Idee bei der Stange zu halten. </a:t>
            </a:r>
          </a:p>
          <a:p>
            <a:pPr marL="228600" indent="0"/>
            <a:r>
              <a:rPr lang="en-GB" sz="2000" b="0" i="0" dirty="0">
                <a:effectLst/>
                <a:latin typeface="Inter"/>
              </a:rPr>
              <a:t>Verschiedene Arten von Anlegern sind an verschiedenen Orten zu finden. Wenn Sie also wissen, wen Sie suchen, wissen Sie auch, wo Sie suchen müssen.</a:t>
            </a:r>
            <a:endParaRPr lang="nl-NL" sz="2000" dirty="0"/>
          </a:p>
        </p:txBody>
      </p:sp>
      <p:sp>
        <p:nvSpPr>
          <p:cNvPr id="252" name="Google Shape;252;p6">
            <a:extLst>
              <a:ext uri="{FF2B5EF4-FFF2-40B4-BE49-F238E27FC236}">
                <a16:creationId xmlns:a16="http://schemas.microsoft.com/office/drawing/2014/main" id="{5571A15C-B3F7-1250-7FDC-739CC5E28574}"/>
              </a:ext>
            </a:extLst>
          </p:cNvPr>
          <p:cNvSpPr/>
          <p:nvPr/>
        </p:nvSpPr>
        <p:spPr>
          <a:xfrm>
            <a:off x="0" y="504464"/>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75DAEF15-0DD9-E4AF-8FC8-8C81DA7CDC4D}"/>
              </a:ext>
            </a:extLst>
          </p:cNvPr>
          <p:cNvSpPr txBox="1">
            <a:spLocks noGrp="1"/>
          </p:cNvSpPr>
          <p:nvPr>
            <p:ph type="body" idx="2"/>
          </p:nvPr>
        </p:nvSpPr>
        <p:spPr>
          <a:xfrm>
            <a:off x="798381" y="666067"/>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nl-NL" sz="2800" dirty="0">
                <a:solidFill>
                  <a:schemeClr val="bg1"/>
                </a:solidFill>
              </a:rPr>
              <a:t>Auf die Vorbereitung kommt es an</a:t>
            </a:r>
            <a:endParaRPr sz="2800" dirty="0">
              <a:solidFill>
                <a:schemeClr val="bg1"/>
              </a:solidFill>
            </a:endParaRPr>
          </a:p>
        </p:txBody>
      </p:sp>
      <p:pic>
        <p:nvPicPr>
          <p:cNvPr id="3" name="Afbeelding 2">
            <a:extLst>
              <a:ext uri="{FF2B5EF4-FFF2-40B4-BE49-F238E27FC236}">
                <a16:creationId xmlns:a16="http://schemas.microsoft.com/office/drawing/2014/main" id="{D7E41FBD-E7AE-676E-3F4C-AB5D92F451EF}"/>
              </a:ext>
            </a:extLst>
          </p:cNvPr>
          <p:cNvPicPr>
            <a:picLocks noChangeAspect="1"/>
          </p:cNvPicPr>
          <p:nvPr/>
        </p:nvPicPr>
        <p:blipFill>
          <a:blip r:embed="rId3"/>
          <a:stretch>
            <a:fillRect/>
          </a:stretch>
        </p:blipFill>
        <p:spPr>
          <a:xfrm>
            <a:off x="8047496" y="1726860"/>
            <a:ext cx="2988441" cy="2988441"/>
          </a:xfrm>
          <a:prstGeom prst="rect">
            <a:avLst/>
          </a:prstGeom>
        </p:spPr>
      </p:pic>
    </p:spTree>
    <p:extLst>
      <p:ext uri="{BB962C8B-B14F-4D97-AF65-F5344CB8AC3E}">
        <p14:creationId xmlns:p14="http://schemas.microsoft.com/office/powerpoint/2010/main" val="104731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6AC23873-3853-787F-E74B-220F341F8B31}"/>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ED4325E5-B230-7E82-1173-B03DC32BEBAF}"/>
              </a:ext>
            </a:extLst>
          </p:cNvPr>
          <p:cNvSpPr txBox="1">
            <a:spLocks noGrp="1"/>
          </p:cNvSpPr>
          <p:nvPr>
            <p:ph type="body" idx="1"/>
          </p:nvPr>
        </p:nvSpPr>
        <p:spPr>
          <a:xfrm>
            <a:off x="320707" y="1433538"/>
            <a:ext cx="10590678" cy="3849918"/>
          </a:xfrm>
          <a:prstGeom prst="rect">
            <a:avLst/>
          </a:prstGeom>
          <a:noFill/>
          <a:ln>
            <a:noFill/>
          </a:ln>
        </p:spPr>
        <p:txBody>
          <a:bodyPr spcFirstLastPara="1" wrap="square" lIns="91425" tIns="45700" rIns="91425" bIns="45700" anchor="t" anchorCtr="0">
            <a:noAutofit/>
          </a:bodyPr>
          <a:lstStyle/>
          <a:p>
            <a:pPr marL="228600" indent="-50800" algn="l"/>
            <a:r>
              <a:rPr lang="en-GB" sz="2000" dirty="0"/>
              <a:t>Die Pre-Seed-Finanzierung wird oft als die erste Finanzspritze für ein neues Unternehmen betrachtet, die dazu beitragen soll, dass sich eine Idee zu etwas Greifbarerem entwickelt. In dieser Phase befindet sich das Unternehmen in der Regel in der Konzeptionsphase, und die Mittel werden zur Deckung der Anfangskosten wie Produktentwicklung und Aufbau der grundlegenden Tätigkeiten verwendet.</a:t>
            </a:r>
            <a:endParaRPr lang="en-GB" sz="2000" dirty="0">
              <a:solidFill>
                <a:srgbClr val="2E2E2E"/>
              </a:solidFill>
              <a:latin typeface="Inter"/>
            </a:endParaRPr>
          </a:p>
          <a:p>
            <a:r>
              <a:rPr lang="en-GB" sz="2000" b="1" dirty="0"/>
              <a:t>Wer sind Pre-Seed-Investoren?</a:t>
            </a:r>
          </a:p>
          <a:p>
            <a:pPr>
              <a:buFont typeface="Arial" panose="020B0604020202020204" pitchFamily="34" charset="0"/>
              <a:buChar char="•"/>
            </a:pPr>
            <a:r>
              <a:rPr lang="en-GB" sz="2000" b="1" dirty="0"/>
              <a:t>Persönliches Netzwerk</a:t>
            </a:r>
            <a:r>
              <a:rPr lang="en-GB" sz="2000" dirty="0"/>
              <a:t>: Die häufigsten Pre-Seed-Investoren sind wahrscheinlich Personen aus Ihrem persönlichen Netzwerk, die an Ihre Vision und Ihr Potenzial glauben. Dazu gehören Familie, Freunde und berufliche Bekannte.</a:t>
            </a:r>
          </a:p>
          <a:p>
            <a:pPr>
              <a:buFont typeface="Arial" panose="020B0604020202020204" pitchFamily="34" charset="0"/>
              <a:buChar char="•"/>
            </a:pPr>
            <a:r>
              <a:rPr lang="en-GB" sz="2000" b="1" dirty="0"/>
              <a:t>Angel-Investoren</a:t>
            </a:r>
            <a:r>
              <a:rPr lang="en-GB" sz="2000" dirty="0"/>
              <a:t>: Einige Angel-Investoren sind möglicherweise auch bereit, in der Pre-Seed-Phase zu investieren, insbesondere diejenigen, die ein besonderes Interesse an Ihrer Geschäftsnische haben oder eine persönliche Verbindung zu Ihnen haben.</a:t>
            </a:r>
          </a:p>
          <a:p>
            <a:pPr marL="228600" indent="38100" algn="l"/>
            <a:endParaRPr lang="en-GB" sz="2000" b="0" i="0" dirty="0">
              <a:solidFill>
                <a:srgbClr val="2E2E2E"/>
              </a:solidFill>
              <a:effectLst/>
              <a:latin typeface="Inter"/>
            </a:endParaRPr>
          </a:p>
        </p:txBody>
      </p:sp>
      <p:sp>
        <p:nvSpPr>
          <p:cNvPr id="252" name="Google Shape;252;p6">
            <a:extLst>
              <a:ext uri="{FF2B5EF4-FFF2-40B4-BE49-F238E27FC236}">
                <a16:creationId xmlns:a16="http://schemas.microsoft.com/office/drawing/2014/main" id="{4FDB99F6-3071-38C7-4E2E-FFCFE5C893F3}"/>
              </a:ext>
            </a:extLst>
          </p:cNvPr>
          <p:cNvSpPr/>
          <p:nvPr/>
        </p:nvSpPr>
        <p:spPr>
          <a:xfrm>
            <a:off x="-1" y="600000"/>
            <a:ext cx="8304663"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B8902FCE-ECEA-6EFA-7D4D-1C5AED4C044B}"/>
              </a:ext>
            </a:extLst>
          </p:cNvPr>
          <p:cNvSpPr txBox="1">
            <a:spLocks noGrp="1"/>
          </p:cNvSpPr>
          <p:nvPr>
            <p:ph type="body" idx="2"/>
          </p:nvPr>
        </p:nvSpPr>
        <p:spPr>
          <a:xfrm>
            <a:off x="320707" y="713836"/>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sz="2400" b="0" i="0" dirty="0">
                <a:solidFill>
                  <a:schemeClr val="bg1"/>
                </a:solidFill>
                <a:effectLst/>
                <a:latin typeface="Inter"/>
              </a:rPr>
              <a:t>Die Arten von Investoren, die Sie </a:t>
            </a:r>
            <a:r>
              <a:rPr lang="en-GB" sz="2400" b="0" i="0" dirty="0" err="1">
                <a:solidFill>
                  <a:schemeClr val="bg1"/>
                </a:solidFill>
                <a:effectLst/>
                <a:latin typeface="Inter"/>
              </a:rPr>
              <a:t>möglicherweise</a:t>
            </a:r>
            <a:r>
              <a:rPr lang="en-GB" sz="2400" b="0" i="0" dirty="0">
                <a:solidFill>
                  <a:schemeClr val="bg1"/>
                </a:solidFill>
                <a:effectLst/>
                <a:latin typeface="Inter"/>
              </a:rPr>
              <a:t> </a:t>
            </a:r>
            <a:r>
              <a:rPr lang="en-GB" sz="2400" b="0" i="0" dirty="0" err="1">
                <a:solidFill>
                  <a:schemeClr val="bg1"/>
                </a:solidFill>
                <a:effectLst/>
                <a:latin typeface="Inter"/>
              </a:rPr>
              <a:t>benötigen</a:t>
            </a:r>
            <a:r>
              <a:rPr lang="en-GB" sz="2400" b="0" i="0" dirty="0">
                <a:solidFill>
                  <a:schemeClr val="bg1"/>
                </a:solidFill>
                <a:effectLst/>
                <a:latin typeface="Inter"/>
              </a:rPr>
              <a:t>:</a:t>
            </a:r>
            <a:endParaRPr sz="2400" dirty="0">
              <a:solidFill>
                <a:schemeClr val="bg1"/>
              </a:solidFill>
            </a:endParaRPr>
          </a:p>
        </p:txBody>
      </p:sp>
    </p:spTree>
    <p:extLst>
      <p:ext uri="{BB962C8B-B14F-4D97-AF65-F5344CB8AC3E}">
        <p14:creationId xmlns:p14="http://schemas.microsoft.com/office/powerpoint/2010/main" val="158006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81585AF6-0BFD-F6B7-1842-8F8335964F7A}"/>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5C76A22F-245C-5F9A-6E40-B3A1EA7BC50C}"/>
              </a:ext>
            </a:extLst>
          </p:cNvPr>
          <p:cNvSpPr txBox="1">
            <a:spLocks noGrp="1"/>
          </p:cNvSpPr>
          <p:nvPr>
            <p:ph type="body" idx="1"/>
          </p:nvPr>
        </p:nvSpPr>
        <p:spPr>
          <a:xfrm>
            <a:off x="484480" y="1517490"/>
            <a:ext cx="10338194" cy="3849918"/>
          </a:xfrm>
          <a:prstGeom prst="rect">
            <a:avLst/>
          </a:prstGeom>
          <a:noFill/>
          <a:ln>
            <a:noFill/>
          </a:ln>
        </p:spPr>
        <p:txBody>
          <a:bodyPr spcFirstLastPara="1" wrap="square" lIns="91425" tIns="45700" rIns="91425" bIns="45700" anchor="t" anchorCtr="0">
            <a:noAutofit/>
          </a:bodyPr>
          <a:lstStyle/>
          <a:p>
            <a:pPr marL="177800" indent="-1588"/>
            <a:r>
              <a:rPr lang="en-GB" sz="2000" dirty="0"/>
              <a:t>Bei der Pre-Seed-Finanzierung geht es darum, an das Potenzial einer Idee und an die Fähigkeit des Unternehmers, sie umzusetzen, zu glauben. Für unterrepräsentierte Gründer, die möglicherweise keinen direkten Zugang zu Kapital haben, ist das Verständnis und die Navigation in dieser frühen Finanzierungslandschaft entscheidend, um ihre innovativen Ideen vom Reißbrett auf den Markt zu bringen.</a:t>
            </a:r>
          </a:p>
          <a:p>
            <a:r>
              <a:rPr lang="en-GB" sz="2000" b="1" dirty="0" err="1"/>
              <a:t>Warum</a:t>
            </a:r>
            <a:r>
              <a:rPr lang="en-GB" sz="2000" b="1" dirty="0"/>
              <a:t> Pre-Seed?</a:t>
            </a:r>
          </a:p>
          <a:p>
            <a:pPr>
              <a:buFont typeface="Arial" panose="020B0604020202020204" pitchFamily="34" charset="0"/>
              <a:buChar char="•"/>
            </a:pPr>
            <a:r>
              <a:rPr lang="en-GB" sz="2000" b="1" dirty="0"/>
              <a:t>Hohes Risiko, hohe Belohnung</a:t>
            </a:r>
            <a:r>
              <a:rPr lang="en-GB" sz="2000" dirty="0"/>
              <a:t>: Pre-Seed-Investoren sind in der Regel Personen, die ein hohes Risiko in Kauf nehmen, da sie eher in die Geschäftsidee und das Potenzial des Unternehmers als in nachgewiesene Ergebnisse investieren.</a:t>
            </a:r>
          </a:p>
          <a:p>
            <a:pPr>
              <a:buFont typeface="Arial" panose="020B0604020202020204" pitchFamily="34" charset="0"/>
              <a:buChar char="•"/>
            </a:pPr>
            <a:r>
              <a:rPr lang="en-GB" sz="2000" b="1" dirty="0"/>
              <a:t>Frühe Entwicklung</a:t>
            </a:r>
            <a:r>
              <a:rPr lang="en-GB" sz="2000" dirty="0"/>
              <a:t>: Die Finanzierung in dieser Phase ist entscheidend für die Umsetzung einer Idee in einen Prototyp oder für die Schaffung der Grundlagen für künftige Geschäftsaktivitäten.</a:t>
            </a:r>
          </a:p>
          <a:p>
            <a:pPr marL="228600" indent="38100" algn="l"/>
            <a:endParaRPr lang="en-GB" sz="2000" b="0" i="0" dirty="0">
              <a:solidFill>
                <a:srgbClr val="2E2E2E"/>
              </a:solidFill>
              <a:effectLst/>
              <a:latin typeface="Inter"/>
            </a:endParaRPr>
          </a:p>
        </p:txBody>
      </p:sp>
      <p:sp>
        <p:nvSpPr>
          <p:cNvPr id="252" name="Google Shape;252;p6">
            <a:extLst>
              <a:ext uri="{FF2B5EF4-FFF2-40B4-BE49-F238E27FC236}">
                <a16:creationId xmlns:a16="http://schemas.microsoft.com/office/drawing/2014/main" id="{80D30BB2-BF8B-5B9A-CD6A-6FB998A3A55F}"/>
              </a:ext>
            </a:extLst>
          </p:cNvPr>
          <p:cNvSpPr/>
          <p:nvPr/>
        </p:nvSpPr>
        <p:spPr>
          <a:xfrm>
            <a:off x="-1" y="600000"/>
            <a:ext cx="8304663"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83A26450-9323-6D87-9A51-C500F2F5E9D9}"/>
              </a:ext>
            </a:extLst>
          </p:cNvPr>
          <p:cNvSpPr txBox="1">
            <a:spLocks noGrp="1"/>
          </p:cNvSpPr>
          <p:nvPr>
            <p:ph type="body" idx="2"/>
          </p:nvPr>
        </p:nvSpPr>
        <p:spPr>
          <a:xfrm>
            <a:off x="320707" y="713836"/>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sz="2400" b="0" i="0" dirty="0">
                <a:solidFill>
                  <a:schemeClr val="bg1"/>
                </a:solidFill>
                <a:effectLst/>
                <a:latin typeface="Inter"/>
              </a:rPr>
              <a:t>Die Arten von Investoren, die Sie möglicherweise benötigen:</a:t>
            </a:r>
            <a:endParaRPr sz="2400" dirty="0">
              <a:solidFill>
                <a:schemeClr val="bg1"/>
              </a:solidFill>
            </a:endParaRPr>
          </a:p>
        </p:txBody>
      </p:sp>
    </p:spTree>
    <p:extLst>
      <p:ext uri="{BB962C8B-B14F-4D97-AF65-F5344CB8AC3E}">
        <p14:creationId xmlns:p14="http://schemas.microsoft.com/office/powerpoint/2010/main" val="2383653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E7BF79DC-9E17-F96C-F1F2-92D9F74C9EDB}"/>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937ED6AD-5D5C-F86E-0A0F-1D158B14E00D}"/>
              </a:ext>
            </a:extLst>
          </p:cNvPr>
          <p:cNvSpPr txBox="1">
            <a:spLocks noGrp="1"/>
          </p:cNvSpPr>
          <p:nvPr>
            <p:ph type="body" idx="1"/>
          </p:nvPr>
        </p:nvSpPr>
        <p:spPr>
          <a:xfrm>
            <a:off x="484480" y="1517490"/>
            <a:ext cx="5970911" cy="3849918"/>
          </a:xfrm>
          <a:prstGeom prst="rect">
            <a:avLst/>
          </a:prstGeom>
          <a:noFill/>
          <a:ln>
            <a:noFill/>
          </a:ln>
        </p:spPr>
        <p:txBody>
          <a:bodyPr spcFirstLastPara="1" wrap="square" lIns="91425" tIns="45700" rIns="91425" bIns="45700" anchor="t" anchorCtr="0">
            <a:noAutofit/>
          </a:bodyPr>
          <a:lstStyle/>
          <a:p>
            <a:pPr marL="228600" indent="0"/>
            <a:r>
              <a:rPr lang="en-GB" b="1" dirty="0"/>
              <a:t>Umfang der Investition</a:t>
            </a:r>
            <a:r>
              <a:rPr lang="en-GB" dirty="0"/>
              <a:t>: Die Höhe der Pre-Seed-Finanzierung kann sehr unterschiedlich sein. Er reicht oft von einigen Tausend bis zu Zehntausenden von Euro und hängt in erster Linie vom Netzwerk und den Ressourcen des Unternehmers ab. In einigen Fällen, insbesondere wenn der Unternehmer eine nachgewiesene Erfolgsbilanz oder ein außergewöhnlich hohes Potenzial hat, kann der Betrag in die Hunderttausende gehen</a:t>
            </a:r>
          </a:p>
          <a:p>
            <a:pPr marL="228600" indent="38100" algn="l"/>
            <a:endParaRPr lang="en-GB" b="0" i="0" dirty="0">
              <a:solidFill>
                <a:srgbClr val="2E2E2E"/>
              </a:solidFill>
              <a:effectLst/>
              <a:latin typeface="Inter"/>
            </a:endParaRPr>
          </a:p>
        </p:txBody>
      </p:sp>
      <p:sp>
        <p:nvSpPr>
          <p:cNvPr id="252" name="Google Shape;252;p6">
            <a:extLst>
              <a:ext uri="{FF2B5EF4-FFF2-40B4-BE49-F238E27FC236}">
                <a16:creationId xmlns:a16="http://schemas.microsoft.com/office/drawing/2014/main" id="{1D4EB737-3DE9-CC34-3AE8-FBFC06D24563}"/>
              </a:ext>
            </a:extLst>
          </p:cNvPr>
          <p:cNvSpPr/>
          <p:nvPr/>
        </p:nvSpPr>
        <p:spPr>
          <a:xfrm>
            <a:off x="-1" y="600000"/>
            <a:ext cx="8304663"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3D214BC6-97B0-F33D-8CF4-4C72EB89B373}"/>
              </a:ext>
            </a:extLst>
          </p:cNvPr>
          <p:cNvSpPr txBox="1">
            <a:spLocks noGrp="1"/>
          </p:cNvSpPr>
          <p:nvPr>
            <p:ph type="body" idx="2"/>
          </p:nvPr>
        </p:nvSpPr>
        <p:spPr>
          <a:xfrm>
            <a:off x="320707" y="713836"/>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sz="2400" b="0" i="0" dirty="0">
                <a:solidFill>
                  <a:schemeClr val="bg1"/>
                </a:solidFill>
                <a:effectLst/>
                <a:latin typeface="Inter"/>
              </a:rPr>
              <a:t>Die Arten von Investoren, die Sie möglicherweise benötigen:</a:t>
            </a:r>
            <a:endParaRPr sz="2400" dirty="0">
              <a:solidFill>
                <a:schemeClr val="bg1"/>
              </a:solidFill>
            </a:endParaRPr>
          </a:p>
        </p:txBody>
      </p:sp>
      <p:pic>
        <p:nvPicPr>
          <p:cNvPr id="3" name="Picture 2" descr="Green shoots sprouting from the earth">
            <a:extLst>
              <a:ext uri="{FF2B5EF4-FFF2-40B4-BE49-F238E27FC236}">
                <a16:creationId xmlns:a16="http://schemas.microsoft.com/office/drawing/2014/main" id="{C8FA9DA7-5C25-254E-E523-E5C1821F167B}"/>
              </a:ext>
            </a:extLst>
          </p:cNvPr>
          <p:cNvPicPr>
            <a:picLocks noChangeAspect="1"/>
          </p:cNvPicPr>
          <p:nvPr/>
        </p:nvPicPr>
        <p:blipFill>
          <a:blip r:embed="rId3"/>
          <a:stretch>
            <a:fillRect/>
          </a:stretch>
        </p:blipFill>
        <p:spPr>
          <a:xfrm>
            <a:off x="6827861" y="2156345"/>
            <a:ext cx="4022678" cy="2681785"/>
          </a:xfrm>
          <a:prstGeom prst="rect">
            <a:avLst/>
          </a:prstGeom>
        </p:spPr>
      </p:pic>
    </p:spTree>
    <p:extLst>
      <p:ext uri="{BB962C8B-B14F-4D97-AF65-F5344CB8AC3E}">
        <p14:creationId xmlns:p14="http://schemas.microsoft.com/office/powerpoint/2010/main" val="462088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2E48F37F-92A3-34D5-83E9-95877986EC76}"/>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A9FA3B48-A41E-4992-DBF5-FD3ED4B61FCE}"/>
              </a:ext>
            </a:extLst>
          </p:cNvPr>
          <p:cNvSpPr txBox="1">
            <a:spLocks noGrp="1"/>
          </p:cNvSpPr>
          <p:nvPr>
            <p:ph type="body" idx="1"/>
          </p:nvPr>
        </p:nvSpPr>
        <p:spPr>
          <a:xfrm>
            <a:off x="477670" y="1308120"/>
            <a:ext cx="10522425" cy="3849918"/>
          </a:xfrm>
          <a:prstGeom prst="rect">
            <a:avLst/>
          </a:prstGeom>
          <a:noFill/>
          <a:ln>
            <a:noFill/>
          </a:ln>
        </p:spPr>
        <p:txBody>
          <a:bodyPr spcFirstLastPara="1" wrap="square" lIns="91425" tIns="45700" rIns="91425" bIns="45700" anchor="t" anchorCtr="0">
            <a:noAutofit/>
          </a:bodyPr>
          <a:lstStyle/>
          <a:p>
            <a:pPr algn="l"/>
            <a:r>
              <a:rPr lang="en-GB" sz="2000" b="0" i="0" dirty="0">
                <a:solidFill>
                  <a:srgbClr val="47B5C8"/>
                </a:solidFill>
                <a:effectLst/>
                <a:latin typeface="var(--font-header)"/>
              </a:rPr>
              <a:t>Business-Angel</a:t>
            </a:r>
          </a:p>
          <a:p>
            <a:pPr marL="176213" indent="-1588" algn="l"/>
            <a:r>
              <a:rPr lang="en-GB" sz="2000" dirty="0"/>
              <a:t>Angel-Investoren sind vermögende Privatpersonen, die Kapital für Start-ups zur Verfügung stellen, in der Regel im Austausch gegen Eigenkapital oder wandelbare Schuldtitel. Sie gehören oft zu den ersten externen Investoren in ein Start-up und füllen die Lücke zwischen Eigenfinanzierung und größerer Risikokapitalfinanzierung. </a:t>
            </a:r>
            <a:r>
              <a:rPr lang="en-GB" sz="2000" b="0" i="0" dirty="0">
                <a:effectLst/>
                <a:latin typeface="Inter"/>
              </a:rPr>
              <a:t>Dies ist eine weitere Option in der Frühphase eines Unternehmens, oft bevor die meisten anderen Investoren bereit sind, ein Risiko einzugehen. Angel-Investoren sind Einzelpersonen mit Kapital im Rücken, die sich wahrscheinlich an Ideen beteiligen, die ihnen zusagen. Die Gelder von Angels können von ein paar Tausend Euro bis zu einer Million reichen, und sie können auch eine gewisse Branchenkenntnis mitbringen.</a:t>
            </a:r>
          </a:p>
          <a:p>
            <a:pPr marL="177800" indent="-1588" algn="l"/>
            <a:r>
              <a:rPr lang="en-GB" sz="2000" b="0" i="0" dirty="0">
                <a:effectLst/>
                <a:latin typeface="Inter"/>
              </a:rPr>
              <a:t>Die Suche nach einem Engel mit der richtigen Leidenschaft kann Ihrem Projekt viel mehr als nur Kapital bringen. Im Gegensatz zu institutionellen Anlegern investieren Angel-Investoren ihr eigenes Geld in Start-ups, an die sie glauben, oft aus finanziellen Motiven und aus persönlichem Interesse an der Vision des Unternehmers.</a:t>
            </a:r>
          </a:p>
        </p:txBody>
      </p:sp>
      <p:sp>
        <p:nvSpPr>
          <p:cNvPr id="252" name="Google Shape;252;p6">
            <a:extLst>
              <a:ext uri="{FF2B5EF4-FFF2-40B4-BE49-F238E27FC236}">
                <a16:creationId xmlns:a16="http://schemas.microsoft.com/office/drawing/2014/main" id="{0F87ABD1-0E5F-443F-A377-FF80F06159F1}"/>
              </a:ext>
            </a:extLst>
          </p:cNvPr>
          <p:cNvSpPr/>
          <p:nvPr/>
        </p:nvSpPr>
        <p:spPr>
          <a:xfrm>
            <a:off x="-1" y="600000"/>
            <a:ext cx="8304663"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3A8AD08B-6A1A-D1E9-5189-E8004AD3CA8A}"/>
              </a:ext>
            </a:extLst>
          </p:cNvPr>
          <p:cNvSpPr txBox="1">
            <a:spLocks noGrp="1"/>
          </p:cNvSpPr>
          <p:nvPr>
            <p:ph type="body" idx="2"/>
          </p:nvPr>
        </p:nvSpPr>
        <p:spPr>
          <a:xfrm>
            <a:off x="320707" y="713836"/>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sz="2400" b="0" i="0" dirty="0">
                <a:solidFill>
                  <a:schemeClr val="bg1"/>
                </a:solidFill>
                <a:effectLst/>
                <a:latin typeface="Inter"/>
              </a:rPr>
              <a:t>Die Arten von Investoren, die Sie möglicherweise benötigen:</a:t>
            </a:r>
            <a:endParaRPr sz="2400" dirty="0">
              <a:solidFill>
                <a:schemeClr val="bg1"/>
              </a:solidFill>
            </a:endParaRPr>
          </a:p>
        </p:txBody>
      </p:sp>
    </p:spTree>
    <p:extLst>
      <p:ext uri="{BB962C8B-B14F-4D97-AF65-F5344CB8AC3E}">
        <p14:creationId xmlns:p14="http://schemas.microsoft.com/office/powerpoint/2010/main" val="4243573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7f8f12d-b94b-436d-8303-cf6843bc2c4c}" enabled="1" method="Standard" siteId="{3d44215d-7452-42ba-bfd4-94d4f26cfd84}" contentBits="0" removed="0"/>
</clbl:labelList>
</file>

<file path=docProps/app.xml><?xml version="1.0" encoding="utf-8"?>
<Properties xmlns="http://schemas.openxmlformats.org/officeDocument/2006/extended-properties" xmlns:vt="http://schemas.openxmlformats.org/officeDocument/2006/docPropsVTypes">
  <TotalTime>0</TotalTime>
  <Words>4219</Words>
  <Application>Microsoft Office PowerPoint</Application>
  <PresentationFormat>Breitbild</PresentationFormat>
  <Paragraphs>274</Paragraphs>
  <Slides>47</Slides>
  <Notes>37</Notes>
  <HiddenSlides>0</HiddenSlides>
  <MMClips>1</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47</vt:i4>
      </vt:variant>
    </vt:vector>
  </HeadingPairs>
  <TitlesOfParts>
    <vt:vector size="58" baseType="lpstr">
      <vt:lpstr>Calibri</vt:lpstr>
      <vt:lpstr>var(--font-header)</vt:lpstr>
      <vt:lpstr>Montserrat Light</vt:lpstr>
      <vt:lpstr>Helvetica Neue</vt:lpstr>
      <vt:lpstr>Inter</vt:lpstr>
      <vt:lpstr>Source Sans Pro</vt:lpstr>
      <vt:lpstr>Wingdings</vt:lpstr>
      <vt:lpstr>lato</vt:lpstr>
      <vt:lpstr>Arial</vt:lpstr>
      <vt:lpstr>Office Theme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keywords>, docId:1A4CC7F7D18693AFBD568AE6D8828CB7</cp:keywords>
  <cp:lastModifiedBy>David Blunck</cp:lastModifiedBy>
  <cp:revision>13</cp:revision>
  <dcterms:created xsi:type="dcterms:W3CDTF">2020-10-14T13:32:04Z</dcterms:created>
  <dcterms:modified xsi:type="dcterms:W3CDTF">2025-03-18T17:14:34Z</dcterms:modified>
</cp:coreProperties>
</file>