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60"/>
  </p:notesMasterIdLst>
  <p:sldIdLst>
    <p:sldId id="4346" r:id="rId2"/>
    <p:sldId id="4306" r:id="rId3"/>
    <p:sldId id="4350" r:id="rId4"/>
    <p:sldId id="4351" r:id="rId5"/>
    <p:sldId id="4361" r:id="rId6"/>
    <p:sldId id="4352" r:id="rId7"/>
    <p:sldId id="4323" r:id="rId8"/>
    <p:sldId id="4430" r:id="rId9"/>
    <p:sldId id="4431" r:id="rId10"/>
    <p:sldId id="4432" r:id="rId11"/>
    <p:sldId id="4532" r:id="rId12"/>
    <p:sldId id="4433" r:id="rId13"/>
    <p:sldId id="4438" r:id="rId14"/>
    <p:sldId id="4550" r:id="rId15"/>
    <p:sldId id="4507" r:id="rId16"/>
    <p:sldId id="4551" r:id="rId17"/>
    <p:sldId id="4508" r:id="rId18"/>
    <p:sldId id="4552" r:id="rId19"/>
    <p:sldId id="4511" r:id="rId20"/>
    <p:sldId id="4512" r:id="rId21"/>
    <p:sldId id="4513" r:id="rId22"/>
    <p:sldId id="4514" r:id="rId23"/>
    <p:sldId id="4515" r:id="rId24"/>
    <p:sldId id="4516" r:id="rId25"/>
    <p:sldId id="4517" r:id="rId26"/>
    <p:sldId id="4559" r:id="rId27"/>
    <p:sldId id="4560" r:id="rId28"/>
    <p:sldId id="4522" r:id="rId29"/>
    <p:sldId id="4561" r:id="rId30"/>
    <p:sldId id="4562" r:id="rId31"/>
    <p:sldId id="4520" r:id="rId32"/>
    <p:sldId id="4528" r:id="rId33"/>
    <p:sldId id="4563" r:id="rId34"/>
    <p:sldId id="4519" r:id="rId35"/>
    <p:sldId id="4565" r:id="rId36"/>
    <p:sldId id="4566" r:id="rId37"/>
    <p:sldId id="4567" r:id="rId38"/>
    <p:sldId id="4568" r:id="rId39"/>
    <p:sldId id="4526" r:id="rId40"/>
    <p:sldId id="4569" r:id="rId41"/>
    <p:sldId id="4570" r:id="rId42"/>
    <p:sldId id="4571" r:id="rId43"/>
    <p:sldId id="4535" r:id="rId44"/>
    <p:sldId id="4538" r:id="rId45"/>
    <p:sldId id="4539" r:id="rId46"/>
    <p:sldId id="4540" r:id="rId47"/>
    <p:sldId id="4541" r:id="rId48"/>
    <p:sldId id="4554" r:id="rId49"/>
    <p:sldId id="4542" r:id="rId50"/>
    <p:sldId id="4543" r:id="rId51"/>
    <p:sldId id="4556" r:id="rId52"/>
    <p:sldId id="4544" r:id="rId53"/>
    <p:sldId id="4557" r:id="rId54"/>
    <p:sldId id="4545" r:id="rId55"/>
    <p:sldId id="4546" r:id="rId56"/>
    <p:sldId id="4547" r:id="rId57"/>
    <p:sldId id="4548" r:id="rId58"/>
    <p:sldId id="4263" r:id="rId59"/>
  </p:sldIdLst>
  <p:sldSz cx="12192000" cy="6858000"/>
  <p:notesSz cx="6858000" cy="9144000"/>
  <p:custDataLst>
    <p:tags r:id="rId6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DE0A1D"/>
    <a:srgbClr val="F2A72C"/>
    <a:srgbClr val="47B5C8"/>
    <a:srgbClr val="086575"/>
    <a:srgbClr val="FFD111"/>
    <a:srgbClr val="20376B"/>
    <a:srgbClr val="FDBD22"/>
    <a:srgbClr val="D9552F"/>
    <a:srgbClr val="5796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32" autoAdjust="0"/>
    <p:restoredTop sz="95082"/>
  </p:normalViewPr>
  <p:slideViewPr>
    <p:cSldViewPr snapToGrid="0" snapToObjects="1">
      <p:cViewPr varScale="1">
        <p:scale>
          <a:sx n="102" d="100"/>
          <a:sy n="102" d="100"/>
        </p:scale>
        <p:origin x="2346" y="15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tags" Target="tags/tag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3/18/2025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Klicken Sie auf , um Mastertextstile zu bearbeiten</a:t>
            </a:r>
          </a:p>
          <a:p>
            <a:pPr lvl="1"/>
            <a:r>
              <a:rPr lang="en-GB"/>
              <a:t>Zweite Ebene</a:t>
            </a:r>
          </a:p>
          <a:p>
            <a:pPr lvl="2"/>
            <a:r>
              <a:rPr lang="en-GB"/>
              <a:t>Dritte Ebene</a:t>
            </a:r>
          </a:p>
          <a:p>
            <a:pPr lvl="3"/>
            <a:r>
              <a:rPr lang="en-GB"/>
              <a:t>Vierte Ebene</a:t>
            </a:r>
          </a:p>
          <a:p>
            <a:pPr lvl="4"/>
            <a:r>
              <a:rPr lang="en-GB"/>
              <a:t>Fünfte Ebene</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‹Nr.›</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2160004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a:p>
        </p:txBody>
      </p:sp>
    </p:spTree>
    <p:extLst>
      <p:ext uri="{BB962C8B-B14F-4D97-AF65-F5344CB8AC3E}">
        <p14:creationId xmlns:p14="http://schemas.microsoft.com/office/powerpoint/2010/main" val="4226468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7</a:t>
            </a:fld>
            <a:endParaRPr lang="en-US"/>
          </a:p>
        </p:txBody>
      </p:sp>
    </p:spTree>
    <p:extLst>
      <p:ext uri="{BB962C8B-B14F-4D97-AF65-F5344CB8AC3E}">
        <p14:creationId xmlns:p14="http://schemas.microsoft.com/office/powerpoint/2010/main" val="2284729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25</a:t>
            </a:fld>
            <a:endParaRPr lang="en-US"/>
          </a:p>
        </p:txBody>
      </p:sp>
    </p:spTree>
    <p:extLst>
      <p:ext uri="{BB962C8B-B14F-4D97-AF65-F5344CB8AC3E}">
        <p14:creationId xmlns:p14="http://schemas.microsoft.com/office/powerpoint/2010/main" val="3470719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44</a:t>
            </a:fld>
            <a:endParaRPr lang="en-US"/>
          </a:p>
        </p:txBody>
      </p:sp>
    </p:spTree>
    <p:extLst>
      <p:ext uri="{BB962C8B-B14F-4D97-AF65-F5344CB8AC3E}">
        <p14:creationId xmlns:p14="http://schemas.microsoft.com/office/powerpoint/2010/main" val="4289601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55</a:t>
            </a:fld>
            <a:endParaRPr lang="en-US"/>
          </a:p>
        </p:txBody>
      </p:sp>
    </p:spTree>
    <p:extLst>
      <p:ext uri="{BB962C8B-B14F-4D97-AF65-F5344CB8AC3E}">
        <p14:creationId xmlns:p14="http://schemas.microsoft.com/office/powerpoint/2010/main" val="743182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58</a:t>
            </a:fld>
            <a:endParaRPr lang="en-US"/>
          </a:p>
        </p:txBody>
      </p:sp>
    </p:spTree>
    <p:extLst>
      <p:ext uri="{BB962C8B-B14F-4D97-AF65-F5344CB8AC3E}">
        <p14:creationId xmlns:p14="http://schemas.microsoft.com/office/powerpoint/2010/main" val="717219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7B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Mosaic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47B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B7BAD61-4E14-C4CF-3177-2B4D3D15BB00}"/>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6794912" y="-1995672"/>
            <a:ext cx="8391017" cy="8391017"/>
          </a:xfrm>
          <a:prstGeom prst="rect">
            <a:avLst/>
          </a:prstGeom>
        </p:spPr>
      </p:pic>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2812274" y="-2081754"/>
            <a:ext cx="5761056" cy="10595238"/>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9632553"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9632553"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grpSp>
        <p:nvGrpSpPr>
          <p:cNvPr id="7" name="Group 6">
            <a:extLst>
              <a:ext uri="{FF2B5EF4-FFF2-40B4-BE49-F238E27FC236}">
                <a16:creationId xmlns:a16="http://schemas.microsoft.com/office/drawing/2014/main" id="{E04ACA9F-EDC5-194A-9CC4-EEA1D3B4FDEE}"/>
              </a:ext>
            </a:extLst>
          </p:cNvPr>
          <p:cNvGrpSpPr/>
          <p:nvPr userDrawn="1"/>
        </p:nvGrpSpPr>
        <p:grpSpPr>
          <a:xfrm>
            <a:off x="0" y="6213053"/>
            <a:ext cx="12116938" cy="1289893"/>
            <a:chOff x="3911600" y="5376592"/>
            <a:chExt cx="7103963" cy="756243"/>
          </a:xfrm>
        </p:grpSpPr>
        <p:cxnSp>
          <p:nvCxnSpPr>
            <p:cNvPr id="8" name="Straight Connector 7">
              <a:extLst>
                <a:ext uri="{FF2B5EF4-FFF2-40B4-BE49-F238E27FC236}">
                  <a16:creationId xmlns:a16="http://schemas.microsoft.com/office/drawing/2014/main" id="{8C40175A-66E9-2731-0F4C-6D99C0AD1720}"/>
                </a:ext>
              </a:extLst>
            </p:cNvPr>
            <p:cNvCxnSpPr>
              <a:cxnSpLocks/>
            </p:cNvCxnSpPr>
            <p:nvPr userDrawn="1"/>
          </p:nvCxnSpPr>
          <p:spPr>
            <a:xfrm>
              <a:off x="3911600" y="5517665"/>
              <a:ext cx="441613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A18F33D-08C9-7714-EB15-2B6C2313D6E1}"/>
                </a:ext>
              </a:extLst>
            </p:cNvPr>
            <p:cNvPicPr>
              <a:picLocks noChangeAspect="1"/>
            </p:cNvPicPr>
            <p:nvPr userDrawn="1"/>
          </p:nvPicPr>
          <p:blipFill rotWithShape="1">
            <a:blip r:embed="rId3" cstate="screen">
              <a:lum bright="70000" contrast="-70000"/>
              <a:extLst>
                <a:ext uri="{28A0092B-C50C-407E-A947-70E740481C1C}">
                  <a14:useLocalDpi xmlns:a14="http://schemas.microsoft.com/office/drawing/2010/main"/>
                </a:ext>
              </a:extLst>
            </a:blip>
            <a:srcRect l="31981" t="58177"/>
            <a:stretch/>
          </p:blipFill>
          <p:spPr>
            <a:xfrm>
              <a:off x="8693985" y="5419095"/>
              <a:ext cx="2321578" cy="713740"/>
            </a:xfrm>
            <a:prstGeom prst="rect">
              <a:avLst/>
            </a:prstGeom>
          </p:spPr>
        </p:pic>
        <p:pic>
          <p:nvPicPr>
            <p:cNvPr id="11" name="Picture 10">
              <a:extLst>
                <a:ext uri="{FF2B5EF4-FFF2-40B4-BE49-F238E27FC236}">
                  <a16:creationId xmlns:a16="http://schemas.microsoft.com/office/drawing/2014/main" id="{07FDFEE6-4E8D-9425-4732-5DD60BCC90C4}"/>
                </a:ext>
              </a:extLst>
            </p:cNvPr>
            <p:cNvPicPr>
              <a:picLocks noChangeAspect="1"/>
            </p:cNvPicPr>
            <p:nvPr userDrawn="1"/>
          </p:nvPicPr>
          <p:blipFill rotWithShape="1">
            <a:blip r:embed="rId4" cstate="screen">
              <a:lum bright="70000" contrast="-70000"/>
              <a:extLst>
                <a:ext uri="{28A0092B-C50C-407E-A947-70E740481C1C}">
                  <a14:useLocalDpi xmlns:a14="http://schemas.microsoft.com/office/drawing/2010/main"/>
                </a:ext>
              </a:extLst>
            </a:blip>
            <a:srcRect l="6446" t="27942" r="69084" b="22936"/>
            <a:stretch/>
          </p:blipFill>
          <p:spPr>
            <a:xfrm>
              <a:off x="8388482" y="5376592"/>
              <a:ext cx="281099" cy="282147"/>
            </a:xfrm>
            <a:prstGeom prst="rect">
              <a:avLst/>
            </a:prstGeom>
          </p:spPr>
        </p:pic>
      </p:grpSp>
    </p:spTree>
    <p:extLst>
      <p:ext uri="{BB962C8B-B14F-4D97-AF65-F5344CB8AC3E}">
        <p14:creationId xmlns:p14="http://schemas.microsoft.com/office/powerpoint/2010/main" val="41910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830247"/>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914400" y="462722"/>
            <a:ext cx="10595237"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06024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C457A8-E171-A54A-A815-49359F799BEA}"/>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400" b="0" i="0" spc="0">
                <a:solidFill>
                  <a:srgbClr val="5959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0" i="0">
                <a:solidFill>
                  <a:srgbClr val="595959"/>
                </a:solidFill>
                <a:latin typeface="+mn-lt"/>
              </a:defRPr>
            </a:lvl1pPr>
          </a:lstStyle>
          <a:p>
            <a:pPr lvl="0"/>
            <a:r>
              <a:rPr lang="en-US" dirty="0"/>
              <a:t>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745005"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47B5C8"/>
          </a:solidFill>
          <a:ln w="24491" cap="flat">
            <a:noFill/>
            <a:prstDash val="solid"/>
            <a:miter/>
          </a:ln>
        </p:spPr>
        <p:txBody>
          <a:bodyPr wrap="square" rtlCol="0" anchor="ctr">
            <a:noAutofit/>
          </a:bodyPr>
          <a:lstStyle/>
          <a:p>
            <a:endParaRPr lang="en-US"/>
          </a:p>
        </p:txBody>
      </p:sp>
      <p:sp>
        <p:nvSpPr>
          <p:cNvPr id="33" name="Freeform 32">
            <a:extLst>
              <a:ext uri="{FF2B5EF4-FFF2-40B4-BE49-F238E27FC236}">
                <a16:creationId xmlns:a16="http://schemas.microsoft.com/office/drawing/2014/main" id="{8C433312-A6B2-960A-9678-98978300B183}"/>
              </a:ext>
            </a:extLst>
          </p:cNvPr>
          <p:cNvSpPr/>
          <p:nvPr userDrawn="1"/>
        </p:nvSpPr>
        <p:spPr>
          <a:xfrm rot="5400000" flipH="1">
            <a:off x="2821927"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47B5C8"/>
          </a:solidFill>
          <a:ln w="24491" cap="flat">
            <a:noFill/>
            <a:prstDash val="solid"/>
            <a:miter/>
          </a:ln>
        </p:spPr>
        <p:txBody>
          <a:bodyPr wrap="square" rtlCol="0" anchor="ctr">
            <a:noAutofit/>
          </a:bodyPr>
          <a:lstStyle/>
          <a:p>
            <a:endParaRPr lang="en-US"/>
          </a:p>
        </p:txBody>
      </p:sp>
      <p:sp>
        <p:nvSpPr>
          <p:cNvPr id="8" name="Freeform 7">
            <a:extLst>
              <a:ext uri="{FF2B5EF4-FFF2-40B4-BE49-F238E27FC236}">
                <a16:creationId xmlns:a16="http://schemas.microsoft.com/office/drawing/2014/main" id="{C9191872-FD39-9640-9FBD-E895199BE50F}"/>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DBD22"/>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2" name="Rectangle 1">
            <a:extLst>
              <a:ext uri="{FF2B5EF4-FFF2-40B4-BE49-F238E27FC236}">
                <a16:creationId xmlns:a16="http://schemas.microsoft.com/office/drawing/2014/main" id="{6F5809D2-AB41-534B-BAD5-F7E7CE729519}"/>
              </a:ext>
            </a:extLst>
          </p:cNvPr>
          <p:cNvSpPr/>
          <p:nvPr userDrawn="1"/>
        </p:nvSpPr>
        <p:spPr>
          <a:xfrm>
            <a:off x="83835" y="914400"/>
            <a:ext cx="236705" cy="2015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BC49629-04F1-491D-6393-9F9A636CB4FF}"/>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1626815" y="-1887058"/>
            <a:ext cx="6672147" cy="6672147"/>
          </a:xfrm>
          <a:prstGeom prst="rect">
            <a:avLst/>
          </a:prstGeom>
        </p:spPr>
      </p:pic>
    </p:spTree>
    <p:extLst>
      <p:ext uri="{BB962C8B-B14F-4D97-AF65-F5344CB8AC3E}">
        <p14:creationId xmlns:p14="http://schemas.microsoft.com/office/powerpoint/2010/main" val="220412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745005"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E0A1D"/>
          </a:solidFill>
          <a:ln w="24491" cap="flat">
            <a:noFill/>
            <a:prstDash val="solid"/>
            <a:miter/>
          </a:ln>
        </p:spPr>
        <p:txBody>
          <a:bodyPr wrap="square" rtlCol="0" anchor="ctr">
            <a:noAutofit/>
          </a:bodyPr>
          <a:lstStyle/>
          <a:p>
            <a:endParaRPr lang="en-US"/>
          </a:p>
        </p:txBody>
      </p:sp>
      <p:sp>
        <p:nvSpPr>
          <p:cNvPr id="33" name="Freeform 32">
            <a:extLst>
              <a:ext uri="{FF2B5EF4-FFF2-40B4-BE49-F238E27FC236}">
                <a16:creationId xmlns:a16="http://schemas.microsoft.com/office/drawing/2014/main" id="{8C433312-A6B2-960A-9678-98978300B183}"/>
              </a:ext>
            </a:extLst>
          </p:cNvPr>
          <p:cNvSpPr/>
          <p:nvPr userDrawn="1"/>
        </p:nvSpPr>
        <p:spPr>
          <a:xfrm rot="5400000" flipH="1">
            <a:off x="2821927"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E0A1D"/>
          </a:solidFill>
          <a:ln w="24491" cap="flat">
            <a:noFill/>
            <a:prstDash val="solid"/>
            <a:miter/>
          </a:ln>
        </p:spPr>
        <p:txBody>
          <a:bodyPr wrap="square" rtlCol="0" anchor="ctr">
            <a:noAutofit/>
          </a:bodyP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2" name="Rectangle 1">
            <a:extLst>
              <a:ext uri="{FF2B5EF4-FFF2-40B4-BE49-F238E27FC236}">
                <a16:creationId xmlns:a16="http://schemas.microsoft.com/office/drawing/2014/main" id="{6F5809D2-AB41-534B-BAD5-F7E7CE729519}"/>
              </a:ext>
            </a:extLst>
          </p:cNvPr>
          <p:cNvSpPr/>
          <p:nvPr userDrawn="1"/>
        </p:nvSpPr>
        <p:spPr>
          <a:xfrm>
            <a:off x="83835" y="914400"/>
            <a:ext cx="236705" cy="2015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BC49629-04F1-491D-6393-9F9A636CB4FF}"/>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1626815" y="-1887058"/>
            <a:ext cx="6672147" cy="6672147"/>
          </a:xfrm>
          <a:prstGeom prst="rect">
            <a:avLst/>
          </a:prstGeom>
        </p:spPr>
      </p:pic>
      <p:sp>
        <p:nvSpPr>
          <p:cNvPr id="3" name="Freeform 2">
            <a:extLst>
              <a:ext uri="{FF2B5EF4-FFF2-40B4-BE49-F238E27FC236}">
                <a16:creationId xmlns:a16="http://schemas.microsoft.com/office/drawing/2014/main" id="{50912CE0-BCC5-0DDB-71B2-378E548B72AA}"/>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DBD22"/>
            </a:solidFill>
            <a:prstDash val="solid"/>
            <a:miter/>
          </a:ln>
        </p:spPr>
        <p:txBody>
          <a:bodyPr rtlCol="0" anchor="ctr"/>
          <a:lstStyle/>
          <a:p>
            <a:endParaRPr lang="en-US"/>
          </a:p>
        </p:txBody>
      </p:sp>
    </p:spTree>
    <p:extLst>
      <p:ext uri="{BB962C8B-B14F-4D97-AF65-F5344CB8AC3E}">
        <p14:creationId xmlns:p14="http://schemas.microsoft.com/office/powerpoint/2010/main" val="3178170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745005"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9552F"/>
          </a:solidFill>
          <a:ln w="24491" cap="flat">
            <a:noFill/>
            <a:prstDash val="solid"/>
            <a:miter/>
          </a:ln>
        </p:spPr>
        <p:txBody>
          <a:bodyPr wrap="square" rtlCol="0" anchor="ctr">
            <a:noAutofit/>
          </a:bodyPr>
          <a:lstStyle/>
          <a:p>
            <a:endParaRPr lang="en-US"/>
          </a:p>
        </p:txBody>
      </p:sp>
      <p:sp>
        <p:nvSpPr>
          <p:cNvPr id="33" name="Freeform 32">
            <a:extLst>
              <a:ext uri="{FF2B5EF4-FFF2-40B4-BE49-F238E27FC236}">
                <a16:creationId xmlns:a16="http://schemas.microsoft.com/office/drawing/2014/main" id="{8C433312-A6B2-960A-9678-98978300B183}"/>
              </a:ext>
            </a:extLst>
          </p:cNvPr>
          <p:cNvSpPr/>
          <p:nvPr userDrawn="1"/>
        </p:nvSpPr>
        <p:spPr>
          <a:xfrm rot="5400000" flipH="1">
            <a:off x="2821927" y="-2154082"/>
            <a:ext cx="5625069" cy="10595880"/>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9552F"/>
          </a:solidFill>
          <a:ln w="24491" cap="flat">
            <a:noFill/>
            <a:prstDash val="solid"/>
            <a:miter/>
          </a:ln>
        </p:spPr>
        <p:txBody>
          <a:bodyPr wrap="square" rtlCol="0" anchor="ctr">
            <a:noAutofit/>
          </a:bodyP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2" name="Rectangle 1">
            <a:extLst>
              <a:ext uri="{FF2B5EF4-FFF2-40B4-BE49-F238E27FC236}">
                <a16:creationId xmlns:a16="http://schemas.microsoft.com/office/drawing/2014/main" id="{6F5809D2-AB41-534B-BAD5-F7E7CE729519}"/>
              </a:ext>
            </a:extLst>
          </p:cNvPr>
          <p:cNvSpPr/>
          <p:nvPr userDrawn="1"/>
        </p:nvSpPr>
        <p:spPr>
          <a:xfrm>
            <a:off x="83835" y="914400"/>
            <a:ext cx="236705" cy="2015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BC49629-04F1-491D-6393-9F9A636CB4FF}"/>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1626815" y="-1887058"/>
            <a:ext cx="6672147" cy="6672147"/>
          </a:xfrm>
          <a:prstGeom prst="rect">
            <a:avLst/>
          </a:prstGeom>
        </p:spPr>
      </p:pic>
      <p:sp>
        <p:nvSpPr>
          <p:cNvPr id="3" name="Freeform 2">
            <a:extLst>
              <a:ext uri="{FF2B5EF4-FFF2-40B4-BE49-F238E27FC236}">
                <a16:creationId xmlns:a16="http://schemas.microsoft.com/office/drawing/2014/main" id="{1A7A5842-D3E7-C0E3-A994-451C67B9FF70}"/>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DBD22"/>
            </a:solidFill>
            <a:prstDash val="solid"/>
            <a:miter/>
          </a:ln>
        </p:spPr>
        <p:txBody>
          <a:bodyPr rtlCol="0" anchor="ctr"/>
          <a:lstStyle/>
          <a:p>
            <a:endParaRPr lang="en-US"/>
          </a:p>
        </p:txBody>
      </p:sp>
    </p:spTree>
    <p:extLst>
      <p:ext uri="{BB962C8B-B14F-4D97-AF65-F5344CB8AC3E}">
        <p14:creationId xmlns:p14="http://schemas.microsoft.com/office/powerpoint/2010/main" val="6178138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A5A0CC0-7987-9040-8B8F-D3C665F1CB95}"/>
              </a:ext>
            </a:extLst>
          </p:cNvPr>
          <p:cNvSpPr/>
          <p:nvPr userDrawn="1"/>
        </p:nvSpPr>
        <p:spPr>
          <a:xfrm>
            <a:off x="511444" y="453836"/>
            <a:ext cx="6549756"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10" name="Text Placeholder 17">
            <a:extLst>
              <a:ext uri="{FF2B5EF4-FFF2-40B4-BE49-F238E27FC236}">
                <a16:creationId xmlns:a16="http://schemas.microsoft.com/office/drawing/2014/main" id="{79BB21E1-6301-F340-A3EB-88F8E6615CB4}"/>
              </a:ext>
            </a:extLst>
          </p:cNvPr>
          <p:cNvSpPr>
            <a:spLocks noGrp="1"/>
          </p:cNvSpPr>
          <p:nvPr>
            <p:ph type="body" sz="quarter" idx="18" hasCustomPrompt="1"/>
          </p:nvPr>
        </p:nvSpPr>
        <p:spPr>
          <a:xfrm>
            <a:off x="898357" y="2319301"/>
            <a:ext cx="4867011" cy="329108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9A2F2590-659E-2F4E-9B77-3EF6B78D5416}"/>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chemeClr val="bg1"/>
                </a:solidFill>
                <a:latin typeface="+mn-lt"/>
              </a:defRPr>
            </a:lvl1pPr>
          </a:lstStyle>
          <a:p>
            <a:pPr lvl="0"/>
            <a:r>
              <a:rPr lang="en-US" dirty="0"/>
              <a:t>Heading</a:t>
            </a:r>
          </a:p>
        </p:txBody>
      </p:sp>
      <p:pic>
        <p:nvPicPr>
          <p:cNvPr id="12" name="Picture 11">
            <a:extLst>
              <a:ext uri="{FF2B5EF4-FFF2-40B4-BE49-F238E27FC236}">
                <a16:creationId xmlns:a16="http://schemas.microsoft.com/office/drawing/2014/main" id="{27278AC8-9627-2E4F-865B-D5B6A7F0C215}"/>
              </a:ext>
            </a:extLst>
          </p:cNvPr>
          <p:cNvPicPr>
            <a:picLocks noChangeAspect="1"/>
          </p:cNvPicPr>
          <p:nvPr userDrawn="1"/>
        </p:nvPicPr>
        <p:blipFill rotWithShape="1">
          <a:blip r:embed="rId2"/>
          <a:srcRect l="-18315" t="15976" r="29196" b="11083"/>
          <a:stretch/>
        </p:blipFill>
        <p:spPr>
          <a:xfrm>
            <a:off x="3752900" y="1247613"/>
            <a:ext cx="8439100" cy="5375657"/>
          </a:xfrm>
          <a:prstGeom prst="rect">
            <a:avLst/>
          </a:prstGeom>
        </p:spPr>
      </p:pic>
      <p:sp>
        <p:nvSpPr>
          <p:cNvPr id="13" name="Picture Placeholder 17">
            <a:extLst>
              <a:ext uri="{FF2B5EF4-FFF2-40B4-BE49-F238E27FC236}">
                <a16:creationId xmlns:a16="http://schemas.microsoft.com/office/drawing/2014/main" id="{2E6FA9F7-0C1A-7347-A781-77BB594AB062}"/>
              </a:ext>
            </a:extLst>
          </p:cNvPr>
          <p:cNvSpPr>
            <a:spLocks noGrp="1"/>
          </p:cNvSpPr>
          <p:nvPr>
            <p:ph type="pic" sz="quarter" idx="10"/>
          </p:nvPr>
        </p:nvSpPr>
        <p:spPr>
          <a:xfrm>
            <a:off x="7061200" y="1420553"/>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Tree>
    <p:extLst>
      <p:ext uri="{BB962C8B-B14F-4D97-AF65-F5344CB8AC3E}">
        <p14:creationId xmlns:p14="http://schemas.microsoft.com/office/powerpoint/2010/main" val="9566428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9895090"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16" name="Picture 15" descr="iPhone6_mockup_front_white.png">
            <a:extLst>
              <a:ext uri="{FF2B5EF4-FFF2-40B4-BE49-F238E27FC236}">
                <a16:creationId xmlns:a16="http://schemas.microsoft.com/office/drawing/2014/main" id="{87258D54-E8B8-3B41-A9D8-B88A46AEF4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97746" y="226918"/>
            <a:ext cx="4094254" cy="6404164"/>
          </a:xfrm>
          <a:prstGeom prst="rect">
            <a:avLst/>
          </a:prstGeom>
        </p:spPr>
      </p:pic>
      <p:sp>
        <p:nvSpPr>
          <p:cNvPr id="23" name="Picture Placeholder 17">
            <a:extLst>
              <a:ext uri="{FF2B5EF4-FFF2-40B4-BE49-F238E27FC236}">
                <a16:creationId xmlns:a16="http://schemas.microsoft.com/office/drawing/2014/main" id="{6E7E1AD6-B0FF-1F42-A53A-67F89CF1D0D9}"/>
              </a:ext>
            </a:extLst>
          </p:cNvPr>
          <p:cNvSpPr>
            <a:spLocks noGrp="1"/>
          </p:cNvSpPr>
          <p:nvPr userDrawn="1">
            <p:ph type="pic" sz="quarter" idx="10"/>
          </p:nvPr>
        </p:nvSpPr>
        <p:spPr>
          <a:xfrm>
            <a:off x="8912202" y="124669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98357" y="2319301"/>
            <a:ext cx="7199389" cy="329108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0" y="1104338"/>
            <a:ext cx="7382793" cy="992652"/>
          </a:xfrm>
          <a:prstGeom prst="rect">
            <a:avLst/>
          </a:prstGeom>
        </p:spPr>
        <p:txBody>
          <a:bodyPr>
            <a:noAutofit/>
          </a:bodyPr>
          <a:lstStyle>
            <a:lvl1pPr marL="0" indent="0" algn="l">
              <a:buNone/>
              <a:defRPr sz="3600" b="0"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41087756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C47CD64-0EE0-1949-B325-1AC0282897C8}"/>
              </a:ext>
            </a:extLst>
          </p:cNvPr>
          <p:cNvGrpSpPr/>
          <p:nvPr userDrawn="1"/>
        </p:nvGrpSpPr>
        <p:grpSpPr>
          <a:xfrm flipH="1">
            <a:off x="418947" y="2399398"/>
            <a:ext cx="11365744" cy="2982299"/>
            <a:chOff x="-761305" y="3118551"/>
            <a:chExt cx="12551656" cy="3293474"/>
          </a:xfrm>
          <a:solidFill>
            <a:srgbClr val="47B5C8"/>
          </a:solidFill>
        </p:grpSpPr>
        <p:sp>
          <p:nvSpPr>
            <p:cNvPr id="3" name="Freeform 2">
              <a:extLst>
                <a:ext uri="{FF2B5EF4-FFF2-40B4-BE49-F238E27FC236}">
                  <a16:creationId xmlns:a16="http://schemas.microsoft.com/office/drawing/2014/main" id="{A508E773-DD3C-818A-B0FC-B4BE6FCB7A47}"/>
                </a:ext>
              </a:extLst>
            </p:cNvPr>
            <p:cNvSpPr/>
            <p:nvPr userDrawn="1"/>
          </p:nvSpPr>
          <p:spPr>
            <a:xfrm>
              <a:off x="-761305" y="3118551"/>
              <a:ext cx="10020399"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4" name="Freeform 3">
              <a:extLst>
                <a:ext uri="{FF2B5EF4-FFF2-40B4-BE49-F238E27FC236}">
                  <a16:creationId xmlns:a16="http://schemas.microsoft.com/office/drawing/2014/main" id="{5CD87E2C-CBBA-499C-8954-77D98A6EF3F2}"/>
                </a:ext>
              </a:extLst>
            </p:cNvPr>
            <p:cNvSpPr/>
            <p:nvPr userDrawn="1"/>
          </p:nvSpPr>
          <p:spPr>
            <a:xfrm>
              <a:off x="1769951" y="3121917"/>
              <a:ext cx="10020400"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grpSp>
      <p:grpSp>
        <p:nvGrpSpPr>
          <p:cNvPr id="14" name="Group 13">
            <a:extLst>
              <a:ext uri="{FF2B5EF4-FFF2-40B4-BE49-F238E27FC236}">
                <a16:creationId xmlns:a16="http://schemas.microsoft.com/office/drawing/2014/main" id="{71E46BAE-F0C2-18A1-3EC7-118015DF5B1B}"/>
              </a:ext>
            </a:extLst>
          </p:cNvPr>
          <p:cNvGrpSpPr/>
          <p:nvPr userDrawn="1"/>
        </p:nvGrpSpPr>
        <p:grpSpPr>
          <a:xfrm flipH="1">
            <a:off x="418947" y="1906465"/>
            <a:ext cx="11365744" cy="2982299"/>
            <a:chOff x="-761305" y="3118551"/>
            <a:chExt cx="12551656" cy="3293474"/>
          </a:xfrm>
          <a:solidFill>
            <a:srgbClr val="47B5C8"/>
          </a:solidFill>
        </p:grpSpPr>
        <p:sp>
          <p:nvSpPr>
            <p:cNvPr id="15" name="Freeform 14">
              <a:extLst>
                <a:ext uri="{FF2B5EF4-FFF2-40B4-BE49-F238E27FC236}">
                  <a16:creationId xmlns:a16="http://schemas.microsoft.com/office/drawing/2014/main" id="{CB810B0D-3EBF-40B5-925C-22EAD0B7BF87}"/>
                </a:ext>
              </a:extLst>
            </p:cNvPr>
            <p:cNvSpPr/>
            <p:nvPr userDrawn="1"/>
          </p:nvSpPr>
          <p:spPr>
            <a:xfrm>
              <a:off x="-761305" y="3118551"/>
              <a:ext cx="10020399"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6" name="Freeform 15">
              <a:extLst>
                <a:ext uri="{FF2B5EF4-FFF2-40B4-BE49-F238E27FC236}">
                  <a16:creationId xmlns:a16="http://schemas.microsoft.com/office/drawing/2014/main" id="{A119E9A9-6401-8A9D-F3CF-3E55C7CC18AF}"/>
                </a:ext>
              </a:extLst>
            </p:cNvPr>
            <p:cNvSpPr/>
            <p:nvPr userDrawn="1"/>
          </p:nvSpPr>
          <p:spPr>
            <a:xfrm>
              <a:off x="1769951" y="3121917"/>
              <a:ext cx="10020400"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grpSp>
      <p:sp>
        <p:nvSpPr>
          <p:cNvPr id="5" name="Freeform 4">
            <a:extLst>
              <a:ext uri="{FF2B5EF4-FFF2-40B4-BE49-F238E27FC236}">
                <a16:creationId xmlns:a16="http://schemas.microsoft.com/office/drawing/2014/main" id="{E55AC26C-F446-92EB-66F5-A54F173D924D}"/>
              </a:ext>
            </a:extLst>
          </p:cNvPr>
          <p:cNvSpPr/>
          <p:nvPr userDrawn="1"/>
        </p:nvSpPr>
        <p:spPr>
          <a:xfrm>
            <a:off x="-94694" y="4852493"/>
            <a:ext cx="4963395"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DBD2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23">
            <a:extLst>
              <a:ext uri="{FF2B5EF4-FFF2-40B4-BE49-F238E27FC236}">
                <a16:creationId xmlns:a16="http://schemas.microsoft.com/office/drawing/2014/main" id="{4D213BE5-E5C0-26F7-D8A1-1B72F8AE771D}"/>
              </a:ext>
            </a:extLst>
          </p:cNvPr>
          <p:cNvSpPr>
            <a:spLocks noGrp="1"/>
          </p:cNvSpPr>
          <p:nvPr>
            <p:ph type="body" sz="quarter" idx="17" hasCustomPrompt="1"/>
          </p:nvPr>
        </p:nvSpPr>
        <p:spPr>
          <a:xfrm>
            <a:off x="454124" y="4987528"/>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41205" y="3600861"/>
            <a:ext cx="3195486" cy="731140"/>
          </a:xfrm>
          <a:prstGeom prst="rect">
            <a:avLst/>
          </a:prstGeo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41205" y="2791285"/>
            <a:ext cx="3195485" cy="837258"/>
          </a:xfrm>
          <a:prstGeom prst="rect">
            <a:avLst/>
          </a:prstGeo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pic>
        <p:nvPicPr>
          <p:cNvPr id="11" name="Picture 10">
            <a:extLst>
              <a:ext uri="{FF2B5EF4-FFF2-40B4-BE49-F238E27FC236}">
                <a16:creationId xmlns:a16="http://schemas.microsoft.com/office/drawing/2014/main" id="{A2D7F405-AFF6-A1B5-12BB-E18878F26594}"/>
              </a:ext>
            </a:extLst>
          </p:cNvPr>
          <p:cNvPicPr>
            <a:picLocks noChangeAspect="1"/>
          </p:cNvPicPr>
          <p:nvPr userDrawn="1"/>
        </p:nvPicPr>
        <p:blipFill>
          <a:blip r:embed="rId2" cstate="screen">
            <a:alphaModFix amt="24000"/>
            <a:extLst>
              <a:ext uri="{28A0092B-C50C-407E-A947-70E740481C1C}">
                <a14:useLocalDpi xmlns:a14="http://schemas.microsoft.com/office/drawing/2010/main"/>
              </a:ext>
            </a:extLst>
          </a:blip>
          <a:stretch>
            <a:fillRect/>
          </a:stretch>
        </p:blipFill>
        <p:spPr>
          <a:xfrm>
            <a:off x="6982383" y="-19302"/>
            <a:ext cx="6672147" cy="6672147"/>
          </a:xfrm>
          <a:prstGeom prst="rect">
            <a:avLst/>
          </a:prstGeom>
        </p:spPr>
      </p:pic>
      <p:pic>
        <p:nvPicPr>
          <p:cNvPr id="13" name="Picture 12">
            <a:extLst>
              <a:ext uri="{FF2B5EF4-FFF2-40B4-BE49-F238E27FC236}">
                <a16:creationId xmlns:a16="http://schemas.microsoft.com/office/drawing/2014/main" id="{64D11862-CFAF-B22C-55AE-F5450B9736D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88227" y="-368633"/>
            <a:ext cx="5533014" cy="2766507"/>
          </a:xfrm>
          <a:prstGeom prst="rect">
            <a:avLst/>
          </a:prstGeom>
        </p:spPr>
      </p:pic>
      <p:grpSp>
        <p:nvGrpSpPr>
          <p:cNvPr id="7" name="Group 6">
            <a:extLst>
              <a:ext uri="{FF2B5EF4-FFF2-40B4-BE49-F238E27FC236}">
                <a16:creationId xmlns:a16="http://schemas.microsoft.com/office/drawing/2014/main" id="{CCE91B04-02E4-9818-2946-11C6096CA3C9}"/>
              </a:ext>
            </a:extLst>
          </p:cNvPr>
          <p:cNvGrpSpPr/>
          <p:nvPr userDrawn="1"/>
        </p:nvGrpSpPr>
        <p:grpSpPr>
          <a:xfrm>
            <a:off x="4793368" y="5795141"/>
            <a:ext cx="6991323" cy="774150"/>
            <a:chOff x="495027" y="5845887"/>
            <a:chExt cx="6991323" cy="774150"/>
          </a:xfrm>
        </p:grpSpPr>
        <p:grpSp>
          <p:nvGrpSpPr>
            <p:cNvPr id="8" name="Group 7">
              <a:extLst>
                <a:ext uri="{FF2B5EF4-FFF2-40B4-BE49-F238E27FC236}">
                  <a16:creationId xmlns:a16="http://schemas.microsoft.com/office/drawing/2014/main" id="{42E11B8B-22F5-F7F3-3514-F9EC3F948B57}"/>
                </a:ext>
              </a:extLst>
            </p:cNvPr>
            <p:cNvGrpSpPr/>
            <p:nvPr userDrawn="1"/>
          </p:nvGrpSpPr>
          <p:grpSpPr>
            <a:xfrm>
              <a:off x="495027" y="5845887"/>
              <a:ext cx="6991323" cy="774150"/>
              <a:chOff x="495027" y="5845887"/>
              <a:chExt cx="6991323" cy="774150"/>
            </a:xfrm>
          </p:grpSpPr>
          <p:sp>
            <p:nvSpPr>
              <p:cNvPr id="10" name="Rectangle 9">
                <a:extLst>
                  <a:ext uri="{FF2B5EF4-FFF2-40B4-BE49-F238E27FC236}">
                    <a16:creationId xmlns:a16="http://schemas.microsoft.com/office/drawing/2014/main" id="{1BB53C13-3783-66BF-34A4-E451D1175EE2}"/>
                  </a:ext>
                </a:extLst>
              </p:cNvPr>
              <p:cNvSpPr/>
              <p:nvPr userDrawn="1"/>
            </p:nvSpPr>
            <p:spPr>
              <a:xfrm>
                <a:off x="3568402" y="6146061"/>
                <a:ext cx="3917948" cy="47397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20" b="0"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Deutscher Akademischer Austauschdienst e.V., Nationale Agentur für Erasmus+ Hochschulzusammenarbeit. Neither the European Union nor the granting authority can be held responsible for them.</a:t>
                </a:r>
              </a:p>
            </p:txBody>
          </p:sp>
          <p:sp>
            <p:nvSpPr>
              <p:cNvPr id="12" name="Rectangle 11">
                <a:extLst>
                  <a:ext uri="{FF2B5EF4-FFF2-40B4-BE49-F238E27FC236}">
                    <a16:creationId xmlns:a16="http://schemas.microsoft.com/office/drawing/2014/main" id="{1BEA131D-0421-FE30-8129-AD08F725F6A6}"/>
                  </a:ext>
                </a:extLst>
              </p:cNvPr>
              <p:cNvSpPr/>
              <p:nvPr userDrawn="1"/>
            </p:nvSpPr>
            <p:spPr>
              <a:xfrm>
                <a:off x="495027" y="5845887"/>
                <a:ext cx="1255337" cy="366319"/>
              </a:xfrm>
              <a:prstGeom prst="rect">
                <a:avLst/>
              </a:prstGeom>
            </p:spPr>
            <p:txBody>
              <a:bodyPr wrap="square">
                <a:spAutoFit/>
              </a:bodyPr>
              <a:lstStyle/>
              <a:p>
                <a:pPr marL="0" marR="0" lvl="0" indent="0" algn="l" defTabSz="181904" rtl="0" eaLnBrk="1" fontAlgn="auto" latinLnBrk="0" hangingPunct="0">
                  <a:lnSpc>
                    <a:spcPts val="660"/>
                  </a:lnSpc>
                  <a:spcBef>
                    <a:spcPts val="0"/>
                  </a:spcBef>
                  <a:spcAft>
                    <a:spcPts val="0"/>
                  </a:spcAft>
                  <a:buClrTx/>
                  <a:buSzTx/>
                  <a:buFontTx/>
                  <a:buNone/>
                  <a:tabLst/>
                  <a:defRPr/>
                </a:pPr>
                <a:r>
                  <a:rPr lang="en-IE"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ts val="660"/>
                  </a:lnSpc>
                  <a:spcBef>
                    <a:spcPts val="0"/>
                  </a:spcBef>
                  <a:spcAft>
                    <a:spcPts val="0"/>
                  </a:spcAft>
                  <a:buClrTx/>
                  <a:buSzTx/>
                  <a:buFontTx/>
                  <a:buNone/>
                  <a:tabLst/>
                  <a:defRPr/>
                </a:pPr>
                <a:endParaRPr lang="en-US"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E4A42C7A-9B41-3E56-FE08-9D7E1AEE3FB1}"/>
                  </a:ext>
                </a:extLst>
              </p:cNvPr>
              <p:cNvPicPr>
                <a:picLocks noChangeAspect="1"/>
              </p:cNvPicPr>
              <p:nvPr userDrawn="1"/>
            </p:nvPicPr>
            <p:blipFill>
              <a:blip r:embed="rId4"/>
              <a:stretch>
                <a:fillRect/>
              </a:stretch>
            </p:blipFill>
            <p:spPr>
              <a:xfrm>
                <a:off x="568863" y="6130899"/>
                <a:ext cx="1244049" cy="433251"/>
              </a:xfrm>
              <a:prstGeom prst="rect">
                <a:avLst/>
              </a:prstGeom>
            </p:spPr>
          </p:pic>
        </p:grpSp>
        <p:pic>
          <p:nvPicPr>
            <p:cNvPr id="9" name="Picture 8" descr="Co-funded by the European Union logo in png for web usage">
              <a:extLst>
                <a:ext uri="{FF2B5EF4-FFF2-40B4-BE49-F238E27FC236}">
                  <a16:creationId xmlns:a16="http://schemas.microsoft.com/office/drawing/2014/main" id="{A0FAB638-6670-483E-E981-A02DC51A83FF}"/>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955759" y="6212206"/>
              <a:ext cx="1681655" cy="351944"/>
            </a:xfrm>
            <a:prstGeom prst="rect">
              <a:avLst/>
            </a:prstGeom>
            <a:noFill/>
            <a:ln>
              <a:noFill/>
            </a:ln>
          </p:spPr>
        </p:pic>
      </p:grpSp>
    </p:spTree>
    <p:extLst>
      <p:ext uri="{BB962C8B-B14F-4D97-AF65-F5344CB8AC3E}">
        <p14:creationId xmlns:p14="http://schemas.microsoft.com/office/powerpoint/2010/main" val="309706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438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74" name="Freeform 73">
            <a:extLst>
              <a:ext uri="{FF2B5EF4-FFF2-40B4-BE49-F238E27FC236}">
                <a16:creationId xmlns:a16="http://schemas.microsoft.com/office/drawing/2014/main" id="{A8633C08-83D6-1A6F-8401-8C2AFAB342FE}"/>
              </a:ext>
            </a:extLst>
          </p:cNvPr>
          <p:cNvSpPr/>
          <p:nvPr userDrawn="1"/>
        </p:nvSpPr>
        <p:spPr>
          <a:xfrm>
            <a:off x="454233" y="1785867"/>
            <a:ext cx="8389498" cy="3630529"/>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Freeform 2">
            <a:extLst>
              <a:ext uri="{FF2B5EF4-FFF2-40B4-BE49-F238E27FC236}">
                <a16:creationId xmlns:a16="http://schemas.microsoft.com/office/drawing/2014/main" id="{CF4E39B0-E2CB-8018-448A-5DF13D1CA595}"/>
              </a:ext>
            </a:extLst>
          </p:cNvPr>
          <p:cNvSpPr/>
          <p:nvPr userDrawn="1"/>
        </p:nvSpPr>
        <p:spPr>
          <a:xfrm>
            <a:off x="3307475" y="1785867"/>
            <a:ext cx="8389498" cy="3630529"/>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5990423" y="3054642"/>
            <a:ext cx="5278651"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5990424" y="2431916"/>
            <a:ext cx="5278651"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Cover Design 1</a:t>
            </a:r>
          </a:p>
        </p:txBody>
      </p:sp>
      <p:sp>
        <p:nvSpPr>
          <p:cNvPr id="39" name="Freeform 38">
            <a:extLst>
              <a:ext uri="{FF2B5EF4-FFF2-40B4-BE49-F238E27FC236}">
                <a16:creationId xmlns:a16="http://schemas.microsoft.com/office/drawing/2014/main" id="{40116ABB-45E2-2FFB-CE77-0E389D4442A4}"/>
              </a:ext>
            </a:extLst>
          </p:cNvPr>
          <p:cNvSpPr/>
          <p:nvPr userDrawn="1"/>
        </p:nvSpPr>
        <p:spPr>
          <a:xfrm>
            <a:off x="5352000" y="4094957"/>
            <a:ext cx="684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2A72C"/>
            </a:solidFill>
            <a:prstDash val="solid"/>
            <a:miter/>
          </a:ln>
        </p:spPr>
        <p:txBody>
          <a:bodyPr rtlCol="0" anchor="ctr"/>
          <a:lstStyle/>
          <a:p>
            <a:endParaRPr lang="en-US"/>
          </a:p>
        </p:txBody>
      </p:sp>
      <p:pic>
        <p:nvPicPr>
          <p:cNvPr id="10" name="Picture 9">
            <a:extLst>
              <a:ext uri="{FF2B5EF4-FFF2-40B4-BE49-F238E27FC236}">
                <a16:creationId xmlns:a16="http://schemas.microsoft.com/office/drawing/2014/main" id="{86925E7F-F012-04D4-DB50-53D8F08B9F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55883" y="-598417"/>
            <a:ext cx="6248070" cy="3124035"/>
          </a:xfrm>
          <a:prstGeom prst="rect">
            <a:avLst/>
          </a:prstGeom>
        </p:spPr>
      </p:pic>
      <p:grpSp>
        <p:nvGrpSpPr>
          <p:cNvPr id="2" name="Group 1">
            <a:extLst>
              <a:ext uri="{FF2B5EF4-FFF2-40B4-BE49-F238E27FC236}">
                <a16:creationId xmlns:a16="http://schemas.microsoft.com/office/drawing/2014/main" id="{80101561-9642-9344-AEB3-132DA6DA4580}"/>
              </a:ext>
            </a:extLst>
          </p:cNvPr>
          <p:cNvGrpSpPr/>
          <p:nvPr userDrawn="1"/>
        </p:nvGrpSpPr>
        <p:grpSpPr>
          <a:xfrm>
            <a:off x="4705650" y="5776098"/>
            <a:ext cx="6991323" cy="774150"/>
            <a:chOff x="495027" y="5845887"/>
            <a:chExt cx="6991323" cy="774150"/>
          </a:xfrm>
        </p:grpSpPr>
        <p:grpSp>
          <p:nvGrpSpPr>
            <p:cNvPr id="5" name="Group 4">
              <a:extLst>
                <a:ext uri="{FF2B5EF4-FFF2-40B4-BE49-F238E27FC236}">
                  <a16:creationId xmlns:a16="http://schemas.microsoft.com/office/drawing/2014/main" id="{98949295-1317-D2E1-5CAC-13C6FD7F38C6}"/>
                </a:ext>
              </a:extLst>
            </p:cNvPr>
            <p:cNvGrpSpPr/>
            <p:nvPr userDrawn="1"/>
          </p:nvGrpSpPr>
          <p:grpSpPr>
            <a:xfrm>
              <a:off x="495027" y="5845887"/>
              <a:ext cx="6991323" cy="774150"/>
              <a:chOff x="495027" y="5845887"/>
              <a:chExt cx="6991323" cy="774150"/>
            </a:xfrm>
          </p:grpSpPr>
          <p:sp>
            <p:nvSpPr>
              <p:cNvPr id="12" name="Rectangle 11">
                <a:extLst>
                  <a:ext uri="{FF2B5EF4-FFF2-40B4-BE49-F238E27FC236}">
                    <a16:creationId xmlns:a16="http://schemas.microsoft.com/office/drawing/2014/main" id="{0B16C73E-3734-EA79-EC36-048326E38A9B}"/>
                  </a:ext>
                </a:extLst>
              </p:cNvPr>
              <p:cNvSpPr/>
              <p:nvPr userDrawn="1"/>
            </p:nvSpPr>
            <p:spPr>
              <a:xfrm>
                <a:off x="3568402" y="6146061"/>
                <a:ext cx="3917948" cy="47397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20" b="0"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Deutscher Akademischer Austauschdienst e.V., Nationale Agentur für Erasmus+ Hochschulzusammenarbeit. Neither the European Union nor the granting authority can be held responsible for them.</a:t>
                </a:r>
              </a:p>
            </p:txBody>
          </p:sp>
          <p:sp>
            <p:nvSpPr>
              <p:cNvPr id="13" name="Rectangle 12">
                <a:extLst>
                  <a:ext uri="{FF2B5EF4-FFF2-40B4-BE49-F238E27FC236}">
                    <a16:creationId xmlns:a16="http://schemas.microsoft.com/office/drawing/2014/main" id="{072F022D-23A6-14AE-4724-9C84EC92B0B3}"/>
                  </a:ext>
                </a:extLst>
              </p:cNvPr>
              <p:cNvSpPr/>
              <p:nvPr userDrawn="1"/>
            </p:nvSpPr>
            <p:spPr>
              <a:xfrm>
                <a:off x="495027" y="5845887"/>
                <a:ext cx="1255337" cy="366319"/>
              </a:xfrm>
              <a:prstGeom prst="rect">
                <a:avLst/>
              </a:prstGeom>
            </p:spPr>
            <p:txBody>
              <a:bodyPr wrap="square">
                <a:spAutoFit/>
              </a:bodyPr>
              <a:lstStyle/>
              <a:p>
                <a:pPr marL="0" marR="0" lvl="0" indent="0" algn="l" defTabSz="181904" rtl="0" eaLnBrk="1" fontAlgn="auto" latinLnBrk="0" hangingPunct="0">
                  <a:lnSpc>
                    <a:spcPts val="660"/>
                  </a:lnSpc>
                  <a:spcBef>
                    <a:spcPts val="0"/>
                  </a:spcBef>
                  <a:spcAft>
                    <a:spcPts val="0"/>
                  </a:spcAft>
                  <a:buClrTx/>
                  <a:buSzTx/>
                  <a:buFontTx/>
                  <a:buNone/>
                  <a:tabLst/>
                  <a:defRPr/>
                </a:pPr>
                <a:r>
                  <a:rPr lang="en-IE"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ts val="660"/>
                  </a:lnSpc>
                  <a:spcBef>
                    <a:spcPts val="0"/>
                  </a:spcBef>
                  <a:spcAft>
                    <a:spcPts val="0"/>
                  </a:spcAft>
                  <a:buClrTx/>
                  <a:buSzTx/>
                  <a:buFontTx/>
                  <a:buNone/>
                  <a:tabLst/>
                  <a:defRPr/>
                </a:pPr>
                <a:endParaRPr lang="en-US"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3D69A747-367A-D5FD-721D-34D04AC7995C}"/>
                  </a:ext>
                </a:extLst>
              </p:cNvPr>
              <p:cNvPicPr>
                <a:picLocks noChangeAspect="1"/>
              </p:cNvPicPr>
              <p:nvPr userDrawn="1"/>
            </p:nvPicPr>
            <p:blipFill>
              <a:blip r:embed="rId3"/>
              <a:stretch>
                <a:fillRect/>
              </a:stretch>
            </p:blipFill>
            <p:spPr>
              <a:xfrm>
                <a:off x="568863" y="6130899"/>
                <a:ext cx="1244049" cy="433251"/>
              </a:xfrm>
              <a:prstGeom prst="rect">
                <a:avLst/>
              </a:prstGeom>
            </p:spPr>
          </p:pic>
        </p:grpSp>
        <p:pic>
          <p:nvPicPr>
            <p:cNvPr id="11" name="Picture 10" descr="Co-funded by the European Union logo in png for web usage">
              <a:extLst>
                <a:ext uri="{FF2B5EF4-FFF2-40B4-BE49-F238E27FC236}">
                  <a16:creationId xmlns:a16="http://schemas.microsoft.com/office/drawing/2014/main" id="{6146136B-F898-76BC-5F72-93498130A39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955759" y="6212206"/>
              <a:ext cx="1681655" cy="351944"/>
            </a:xfrm>
            <a:prstGeom prst="rect">
              <a:avLst/>
            </a:prstGeom>
            <a:noFill/>
            <a:ln>
              <a:noFill/>
            </a:ln>
          </p:spPr>
        </p:pic>
      </p:grpSp>
      <p:pic>
        <p:nvPicPr>
          <p:cNvPr id="15" name="Picture 14">
            <a:extLst>
              <a:ext uri="{FF2B5EF4-FFF2-40B4-BE49-F238E27FC236}">
                <a16:creationId xmlns:a16="http://schemas.microsoft.com/office/drawing/2014/main" id="{665C7DFB-6641-4767-F853-F33CBE04518A}"/>
              </a:ext>
            </a:extLst>
          </p:cNvPr>
          <p:cNvPicPr>
            <a:picLocks noChangeAspect="1"/>
          </p:cNvPicPr>
          <p:nvPr userDrawn="1"/>
        </p:nvPicPr>
        <p:blipFill>
          <a:blip r:embed="rId5" cstate="screen">
            <a:alphaModFix amt="24000"/>
            <a:extLst>
              <a:ext uri="{28A0092B-C50C-407E-A947-70E740481C1C}">
                <a14:useLocalDpi xmlns:a14="http://schemas.microsoft.com/office/drawing/2010/main"/>
              </a:ext>
            </a:extLst>
          </a:blip>
          <a:stretch>
            <a:fillRect/>
          </a:stretch>
        </p:blipFill>
        <p:spPr>
          <a:xfrm>
            <a:off x="-1416264" y="-492247"/>
            <a:ext cx="6672147" cy="6672147"/>
          </a:xfrm>
          <a:prstGeom prst="rect">
            <a:avLst/>
          </a:prstGeom>
        </p:spPr>
      </p:pic>
      <p:sp>
        <p:nvSpPr>
          <p:cNvPr id="16" name="Freeform 15">
            <a:extLst>
              <a:ext uri="{FF2B5EF4-FFF2-40B4-BE49-F238E27FC236}">
                <a16:creationId xmlns:a16="http://schemas.microsoft.com/office/drawing/2014/main" id="{8EFFE630-EFEA-3FFE-3301-E27209580E1E}"/>
              </a:ext>
            </a:extLst>
          </p:cNvPr>
          <p:cNvSpPr/>
          <p:nvPr userDrawn="1"/>
        </p:nvSpPr>
        <p:spPr>
          <a:xfrm>
            <a:off x="0" y="4869500"/>
            <a:ext cx="4963395"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DBD2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0" name="Text Placeholder 23">
            <a:extLst>
              <a:ext uri="{FF2B5EF4-FFF2-40B4-BE49-F238E27FC236}">
                <a16:creationId xmlns:a16="http://schemas.microsoft.com/office/drawing/2014/main" id="{94636413-4198-153A-338E-76FF3420B89B}"/>
              </a:ext>
            </a:extLst>
          </p:cNvPr>
          <p:cNvSpPr>
            <a:spLocks noGrp="1"/>
          </p:cNvSpPr>
          <p:nvPr>
            <p:ph type="body" sz="quarter" idx="17" hasCustomPrompt="1"/>
          </p:nvPr>
        </p:nvSpPr>
        <p:spPr>
          <a:xfrm>
            <a:off x="558314" y="5036347"/>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spTree>
    <p:extLst>
      <p:ext uri="{BB962C8B-B14F-4D97-AF65-F5344CB8AC3E}">
        <p14:creationId xmlns:p14="http://schemas.microsoft.com/office/powerpoint/2010/main" val="4220865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Slide  02">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9ACC7C4-8730-4399-5172-EB393A6E9E89}"/>
              </a:ext>
            </a:extLst>
          </p:cNvPr>
          <p:cNvGrpSpPr/>
          <p:nvPr userDrawn="1"/>
        </p:nvGrpSpPr>
        <p:grpSpPr>
          <a:xfrm flipH="1">
            <a:off x="341785" y="2175165"/>
            <a:ext cx="11365744" cy="3343300"/>
            <a:chOff x="-761305" y="3118551"/>
            <a:chExt cx="12551656" cy="3293474"/>
          </a:xfrm>
          <a:solidFill>
            <a:srgbClr val="47B5C8"/>
          </a:solidFill>
        </p:grpSpPr>
        <p:sp>
          <p:nvSpPr>
            <p:cNvPr id="45" name="Freeform 44">
              <a:extLst>
                <a:ext uri="{FF2B5EF4-FFF2-40B4-BE49-F238E27FC236}">
                  <a16:creationId xmlns:a16="http://schemas.microsoft.com/office/drawing/2014/main" id="{890FFFFA-C8FB-2146-9C31-AA95E5D0DE5D}"/>
                </a:ext>
              </a:extLst>
            </p:cNvPr>
            <p:cNvSpPr/>
            <p:nvPr userDrawn="1"/>
          </p:nvSpPr>
          <p:spPr>
            <a:xfrm>
              <a:off x="-761305" y="3118551"/>
              <a:ext cx="10020399"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Freeform 2">
              <a:extLst>
                <a:ext uri="{FF2B5EF4-FFF2-40B4-BE49-F238E27FC236}">
                  <a16:creationId xmlns:a16="http://schemas.microsoft.com/office/drawing/2014/main" id="{8B5B2CF2-DB7E-3965-3496-E0AB92A9740B}"/>
                </a:ext>
              </a:extLst>
            </p:cNvPr>
            <p:cNvSpPr/>
            <p:nvPr userDrawn="1"/>
          </p:nvSpPr>
          <p:spPr>
            <a:xfrm>
              <a:off x="1769951" y="3121917"/>
              <a:ext cx="10020400" cy="3290108"/>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grpFill/>
            <a:ln w="3598" cap="flat">
              <a:noFill/>
              <a:prstDash val="solid"/>
              <a:miter/>
            </a:ln>
          </p:spPr>
          <p:txBody>
            <a:bodyPr wrap="square" rtlCol="0" anchor="ctr">
              <a:noAutofit/>
            </a:bodyPr>
            <a:lstStyle/>
            <a:p>
              <a:endParaRPr lang="en-US" b="0" i="0" dirty="0">
                <a:latin typeface="Calibri" panose="020F0502020204030204" pitchFamily="34" charset="0"/>
              </a:endParaRPr>
            </a:p>
          </p:txBody>
        </p:sp>
      </p:gr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858292" y="3606319"/>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858293" y="2983593"/>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Cover Design 1</a:t>
            </a:r>
          </a:p>
        </p:txBody>
      </p:sp>
      <p:sp>
        <p:nvSpPr>
          <p:cNvPr id="44" name="Picture Placeholder 120">
            <a:extLst>
              <a:ext uri="{FF2B5EF4-FFF2-40B4-BE49-F238E27FC236}">
                <a16:creationId xmlns:a16="http://schemas.microsoft.com/office/drawing/2014/main" id="{0184A1A2-CBFE-5947-AB04-F6865104E08B}"/>
              </a:ext>
            </a:extLst>
          </p:cNvPr>
          <p:cNvSpPr>
            <a:spLocks noGrp="1"/>
          </p:cNvSpPr>
          <p:nvPr>
            <p:ph type="pic" sz="quarter" idx="41"/>
          </p:nvPr>
        </p:nvSpPr>
        <p:spPr>
          <a:xfrm>
            <a:off x="6049801" y="1"/>
            <a:ext cx="4661742" cy="5515415"/>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pic>
        <p:nvPicPr>
          <p:cNvPr id="5" name="Picture 4">
            <a:extLst>
              <a:ext uri="{FF2B5EF4-FFF2-40B4-BE49-F238E27FC236}">
                <a16:creationId xmlns:a16="http://schemas.microsoft.com/office/drawing/2014/main" id="{D0182AC1-344F-FFBA-C2B2-7461462101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3699" y="-59590"/>
            <a:ext cx="5533014" cy="2766507"/>
          </a:xfrm>
          <a:prstGeom prst="rect">
            <a:avLst/>
          </a:prstGeom>
        </p:spPr>
      </p:pic>
      <p:sp>
        <p:nvSpPr>
          <p:cNvPr id="6" name="Freeform 5">
            <a:extLst>
              <a:ext uri="{FF2B5EF4-FFF2-40B4-BE49-F238E27FC236}">
                <a16:creationId xmlns:a16="http://schemas.microsoft.com/office/drawing/2014/main" id="{256894A9-CCB5-9338-9080-6500A87B357E}"/>
              </a:ext>
            </a:extLst>
          </p:cNvPr>
          <p:cNvSpPr/>
          <p:nvPr userDrawn="1"/>
        </p:nvSpPr>
        <p:spPr>
          <a:xfrm>
            <a:off x="-54506" y="4918965"/>
            <a:ext cx="4963395"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DBD2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9" name="Text Placeholder 23">
            <a:extLst>
              <a:ext uri="{FF2B5EF4-FFF2-40B4-BE49-F238E27FC236}">
                <a16:creationId xmlns:a16="http://schemas.microsoft.com/office/drawing/2014/main" id="{7B05F9A5-3621-C756-354D-7506CABFD43B}"/>
              </a:ext>
            </a:extLst>
          </p:cNvPr>
          <p:cNvSpPr>
            <a:spLocks noGrp="1"/>
          </p:cNvSpPr>
          <p:nvPr>
            <p:ph type="body" sz="quarter" idx="17" hasCustomPrompt="1"/>
          </p:nvPr>
        </p:nvSpPr>
        <p:spPr>
          <a:xfrm>
            <a:off x="503808" y="508581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grpSp>
        <p:nvGrpSpPr>
          <p:cNvPr id="2" name="Group 1">
            <a:extLst>
              <a:ext uri="{FF2B5EF4-FFF2-40B4-BE49-F238E27FC236}">
                <a16:creationId xmlns:a16="http://schemas.microsoft.com/office/drawing/2014/main" id="{32315DE4-918D-1532-2675-99E3F91CE1C9}"/>
              </a:ext>
            </a:extLst>
          </p:cNvPr>
          <p:cNvGrpSpPr/>
          <p:nvPr userDrawn="1"/>
        </p:nvGrpSpPr>
        <p:grpSpPr>
          <a:xfrm>
            <a:off x="4766580" y="5791724"/>
            <a:ext cx="6991323" cy="774150"/>
            <a:chOff x="495027" y="5845887"/>
            <a:chExt cx="6991323" cy="774150"/>
          </a:xfrm>
        </p:grpSpPr>
        <p:grpSp>
          <p:nvGrpSpPr>
            <p:cNvPr id="10" name="Group 9">
              <a:extLst>
                <a:ext uri="{FF2B5EF4-FFF2-40B4-BE49-F238E27FC236}">
                  <a16:creationId xmlns:a16="http://schemas.microsoft.com/office/drawing/2014/main" id="{8D0B326B-5474-A843-4802-7569DE9ECD60}"/>
                </a:ext>
              </a:extLst>
            </p:cNvPr>
            <p:cNvGrpSpPr/>
            <p:nvPr userDrawn="1"/>
          </p:nvGrpSpPr>
          <p:grpSpPr>
            <a:xfrm>
              <a:off x="495027" y="5845887"/>
              <a:ext cx="6991323" cy="774150"/>
              <a:chOff x="495027" y="5845887"/>
              <a:chExt cx="6991323" cy="774150"/>
            </a:xfrm>
          </p:grpSpPr>
          <p:sp>
            <p:nvSpPr>
              <p:cNvPr id="15" name="Rectangle 14">
                <a:extLst>
                  <a:ext uri="{FF2B5EF4-FFF2-40B4-BE49-F238E27FC236}">
                    <a16:creationId xmlns:a16="http://schemas.microsoft.com/office/drawing/2014/main" id="{16539BD7-E529-AD47-909A-A658E4A0F51A}"/>
                  </a:ext>
                </a:extLst>
              </p:cNvPr>
              <p:cNvSpPr/>
              <p:nvPr userDrawn="1"/>
            </p:nvSpPr>
            <p:spPr>
              <a:xfrm>
                <a:off x="3568402" y="6146061"/>
                <a:ext cx="3917948" cy="47397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20" b="0"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Deutscher Akademischer Austauschdienst e.V., Nationale Agentur für Erasmus+ Hochschulzusammenarbeit. Neither the European Union nor the granting authority can be held responsible for them.</a:t>
                </a:r>
              </a:p>
            </p:txBody>
          </p:sp>
          <p:sp>
            <p:nvSpPr>
              <p:cNvPr id="16" name="Rectangle 15">
                <a:extLst>
                  <a:ext uri="{FF2B5EF4-FFF2-40B4-BE49-F238E27FC236}">
                    <a16:creationId xmlns:a16="http://schemas.microsoft.com/office/drawing/2014/main" id="{F368AFD4-3D6A-AFE6-EA8A-8AA8835E2E53}"/>
                  </a:ext>
                </a:extLst>
              </p:cNvPr>
              <p:cNvSpPr/>
              <p:nvPr userDrawn="1"/>
            </p:nvSpPr>
            <p:spPr>
              <a:xfrm>
                <a:off x="495027" y="5845887"/>
                <a:ext cx="1255337" cy="366319"/>
              </a:xfrm>
              <a:prstGeom prst="rect">
                <a:avLst/>
              </a:prstGeom>
            </p:spPr>
            <p:txBody>
              <a:bodyPr wrap="square">
                <a:spAutoFit/>
              </a:bodyPr>
              <a:lstStyle/>
              <a:p>
                <a:pPr marL="0" marR="0" lvl="0" indent="0" algn="l" defTabSz="181904" rtl="0" eaLnBrk="1" fontAlgn="auto" latinLnBrk="0" hangingPunct="0">
                  <a:lnSpc>
                    <a:spcPts val="660"/>
                  </a:lnSpc>
                  <a:spcBef>
                    <a:spcPts val="0"/>
                  </a:spcBef>
                  <a:spcAft>
                    <a:spcPts val="0"/>
                  </a:spcAft>
                  <a:buClrTx/>
                  <a:buSzTx/>
                  <a:buFontTx/>
                  <a:buNone/>
                  <a:tabLst/>
                  <a:defRPr/>
                </a:pPr>
                <a:r>
                  <a:rPr lang="en-IE"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ts val="660"/>
                  </a:lnSpc>
                  <a:spcBef>
                    <a:spcPts val="0"/>
                  </a:spcBef>
                  <a:spcAft>
                    <a:spcPts val="0"/>
                  </a:spcAft>
                  <a:buClrTx/>
                  <a:buSzTx/>
                  <a:buFontTx/>
                  <a:buNone/>
                  <a:tabLst/>
                  <a:defRPr/>
                </a:pPr>
                <a:endParaRPr lang="en-US"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9E30F3D8-C1C6-CDCC-6B34-2566F2A0327A}"/>
                  </a:ext>
                </a:extLst>
              </p:cNvPr>
              <p:cNvPicPr>
                <a:picLocks noChangeAspect="1"/>
              </p:cNvPicPr>
              <p:nvPr userDrawn="1"/>
            </p:nvPicPr>
            <p:blipFill>
              <a:blip r:embed="rId3"/>
              <a:stretch>
                <a:fillRect/>
              </a:stretch>
            </p:blipFill>
            <p:spPr>
              <a:xfrm>
                <a:off x="568863" y="6130899"/>
                <a:ext cx="1244049" cy="433251"/>
              </a:xfrm>
              <a:prstGeom prst="rect">
                <a:avLst/>
              </a:prstGeom>
            </p:spPr>
          </p:pic>
        </p:grpSp>
        <p:pic>
          <p:nvPicPr>
            <p:cNvPr id="14" name="Picture 13" descr="Co-funded by the European Union logo in png for web usage">
              <a:extLst>
                <a:ext uri="{FF2B5EF4-FFF2-40B4-BE49-F238E27FC236}">
                  <a16:creationId xmlns:a16="http://schemas.microsoft.com/office/drawing/2014/main" id="{ECFD4D0D-9BFC-82CD-C642-5EE1D0A4709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955759" y="6212206"/>
              <a:ext cx="1681655" cy="351944"/>
            </a:xfrm>
            <a:prstGeom prst="rect">
              <a:avLst/>
            </a:prstGeom>
            <a:noFill/>
            <a:ln>
              <a:noFill/>
            </a:ln>
          </p:spPr>
        </p:pic>
      </p:grpSp>
    </p:spTree>
    <p:extLst>
      <p:ext uri="{BB962C8B-B14F-4D97-AF65-F5344CB8AC3E}">
        <p14:creationId xmlns:p14="http://schemas.microsoft.com/office/powerpoint/2010/main" val="1930813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6AD50608-6941-51D9-90FB-C9C19979971D}"/>
              </a:ext>
            </a:extLst>
          </p:cNvPr>
          <p:cNvSpPr/>
          <p:nvPr userDrawn="1"/>
        </p:nvSpPr>
        <p:spPr>
          <a:xfrm>
            <a:off x="477386" y="748834"/>
            <a:ext cx="6200492" cy="4938629"/>
          </a:xfrm>
          <a:custGeom>
            <a:avLst/>
            <a:gdLst>
              <a:gd name="connsiteX0" fmla="*/ 0 w 6200492"/>
              <a:gd name="connsiteY0" fmla="*/ 0 h 4938629"/>
              <a:gd name="connsiteX1" fmla="*/ 225150 w 6200492"/>
              <a:gd name="connsiteY1" fmla="*/ 0 h 4938629"/>
              <a:gd name="connsiteX2" fmla="*/ 4936311 w 6200492"/>
              <a:gd name="connsiteY2" fmla="*/ 0 h 4938629"/>
              <a:gd name="connsiteX3" fmla="*/ 5161461 w 6200492"/>
              <a:gd name="connsiteY3" fmla="*/ 0 h 4938629"/>
              <a:gd name="connsiteX4" fmla="*/ 6200492 w 6200492"/>
              <a:gd name="connsiteY4" fmla="*/ 956188 h 4938629"/>
              <a:gd name="connsiteX5" fmla="*/ 6200492 w 6200492"/>
              <a:gd name="connsiteY5" fmla="*/ 4938629 h 4938629"/>
              <a:gd name="connsiteX6" fmla="*/ 5975342 w 6200492"/>
              <a:gd name="connsiteY6" fmla="*/ 4938629 h 4938629"/>
              <a:gd name="connsiteX7" fmla="*/ 1750888 w 6200492"/>
              <a:gd name="connsiteY7" fmla="*/ 4938629 h 4938629"/>
              <a:gd name="connsiteX8" fmla="*/ 1525738 w 6200492"/>
              <a:gd name="connsiteY8" fmla="*/ 4938629 h 4938629"/>
              <a:gd name="connsiteX9" fmla="*/ 0 w 6200492"/>
              <a:gd name="connsiteY9" fmla="*/ 3534542 h 4938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00492" h="4938629">
                <a:moveTo>
                  <a:pt x="0" y="0"/>
                </a:moveTo>
                <a:lnTo>
                  <a:pt x="225150" y="0"/>
                </a:lnTo>
                <a:lnTo>
                  <a:pt x="4936311" y="0"/>
                </a:lnTo>
                <a:lnTo>
                  <a:pt x="5161461" y="0"/>
                </a:lnTo>
                <a:cubicBezTo>
                  <a:pt x="5735664" y="0"/>
                  <a:pt x="6200492" y="427769"/>
                  <a:pt x="6200492" y="956188"/>
                </a:cubicBezTo>
                <a:lnTo>
                  <a:pt x="6200492" y="4938629"/>
                </a:lnTo>
                <a:lnTo>
                  <a:pt x="5975342" y="4938629"/>
                </a:lnTo>
                <a:lnTo>
                  <a:pt x="1750888" y="4938629"/>
                </a:lnTo>
                <a:lnTo>
                  <a:pt x="1525738" y="4938629"/>
                </a:lnTo>
                <a:cubicBezTo>
                  <a:pt x="683575" y="4938629"/>
                  <a:pt x="0" y="4309558"/>
                  <a:pt x="0" y="3534542"/>
                </a:cubicBezTo>
                <a:close/>
              </a:path>
            </a:pathLst>
          </a:custGeom>
          <a:solidFill>
            <a:srgbClr val="47B5C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DE0A1D"/>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91164" y="1218934"/>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726460" y="1218934"/>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912867" y="2133922"/>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48163" y="2133922"/>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919446" y="3048909"/>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54742" y="3048909"/>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41149" y="3963897"/>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76445" y="3963897"/>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919446" y="4878884"/>
            <a:ext cx="700387" cy="689518"/>
          </a:xfrm>
          <a:prstGeom prst="rect">
            <a:avLst/>
          </a:prstGeom>
          <a:noFill/>
        </p:spPr>
        <p:txBody>
          <a:bodyPr anchor="ctr">
            <a:noAutofit/>
          </a:bodyPr>
          <a:lstStyle>
            <a:lvl1pPr marL="0" indent="0" algn="ctr">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54742" y="4878884"/>
            <a:ext cx="4608000" cy="689519"/>
          </a:xfrm>
          <a:prstGeom prst="rect">
            <a:avLst/>
          </a:prstGeom>
        </p:spPr>
        <p:txBody>
          <a:bodyPr anchor="ctr">
            <a:noAutofit/>
          </a:bodyPr>
          <a:lstStyle>
            <a:lvl1pPr marL="0" indent="0" algn="l">
              <a:buNone/>
              <a:defRPr sz="2200" baseline="0">
                <a:solidFill>
                  <a:srgbClr val="5959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dirty="0"/>
              <a:t>Project Overview</a:t>
            </a:r>
          </a:p>
        </p:txBody>
      </p:sp>
      <p:grpSp>
        <p:nvGrpSpPr>
          <p:cNvPr id="2" name="Group 1">
            <a:extLst>
              <a:ext uri="{FF2B5EF4-FFF2-40B4-BE49-F238E27FC236}">
                <a16:creationId xmlns:a16="http://schemas.microsoft.com/office/drawing/2014/main" id="{CCBD74BB-51A0-2AE1-F8FE-EE2A5CBE0B75}"/>
              </a:ext>
            </a:extLst>
          </p:cNvPr>
          <p:cNvGrpSpPr/>
          <p:nvPr userDrawn="1"/>
        </p:nvGrpSpPr>
        <p:grpSpPr>
          <a:xfrm>
            <a:off x="558314" y="5787502"/>
            <a:ext cx="6991323" cy="774150"/>
            <a:chOff x="495027" y="5845887"/>
            <a:chExt cx="6991323" cy="774150"/>
          </a:xfrm>
        </p:grpSpPr>
        <p:grpSp>
          <p:nvGrpSpPr>
            <p:cNvPr id="3" name="Group 2">
              <a:extLst>
                <a:ext uri="{FF2B5EF4-FFF2-40B4-BE49-F238E27FC236}">
                  <a16:creationId xmlns:a16="http://schemas.microsoft.com/office/drawing/2014/main" id="{2C10FCAE-DFB5-38B6-DBBC-A220DB0EFEB9}"/>
                </a:ext>
              </a:extLst>
            </p:cNvPr>
            <p:cNvGrpSpPr/>
            <p:nvPr userDrawn="1"/>
          </p:nvGrpSpPr>
          <p:grpSpPr>
            <a:xfrm>
              <a:off x="495027" y="5845887"/>
              <a:ext cx="6991323" cy="774150"/>
              <a:chOff x="495027" y="5845887"/>
              <a:chExt cx="6991323" cy="774150"/>
            </a:xfrm>
          </p:grpSpPr>
          <p:sp>
            <p:nvSpPr>
              <p:cNvPr id="5" name="Rectangle 4">
                <a:extLst>
                  <a:ext uri="{FF2B5EF4-FFF2-40B4-BE49-F238E27FC236}">
                    <a16:creationId xmlns:a16="http://schemas.microsoft.com/office/drawing/2014/main" id="{0D6E4401-D6F7-2ED4-7FE5-531281EFB3BA}"/>
                  </a:ext>
                </a:extLst>
              </p:cNvPr>
              <p:cNvSpPr/>
              <p:nvPr userDrawn="1"/>
            </p:nvSpPr>
            <p:spPr>
              <a:xfrm>
                <a:off x="3568402" y="6146061"/>
                <a:ext cx="3917948" cy="47397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20" b="0"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Deutscher Akademischer Austauschdienst e.V., Nationale Agentur für Erasmus+ Hochschulzusammenarbeit. Neither the European Union nor the granting authority can be held responsible for them.</a:t>
                </a:r>
              </a:p>
            </p:txBody>
          </p:sp>
          <p:sp>
            <p:nvSpPr>
              <p:cNvPr id="6" name="Rectangle 5">
                <a:extLst>
                  <a:ext uri="{FF2B5EF4-FFF2-40B4-BE49-F238E27FC236}">
                    <a16:creationId xmlns:a16="http://schemas.microsoft.com/office/drawing/2014/main" id="{84427A67-7464-7EDB-9F1F-6F0859D45DDF}"/>
                  </a:ext>
                </a:extLst>
              </p:cNvPr>
              <p:cNvSpPr/>
              <p:nvPr userDrawn="1"/>
            </p:nvSpPr>
            <p:spPr>
              <a:xfrm>
                <a:off x="495027" y="5845887"/>
                <a:ext cx="1255337" cy="366319"/>
              </a:xfrm>
              <a:prstGeom prst="rect">
                <a:avLst/>
              </a:prstGeom>
            </p:spPr>
            <p:txBody>
              <a:bodyPr wrap="square">
                <a:spAutoFit/>
              </a:bodyPr>
              <a:lstStyle/>
              <a:p>
                <a:pPr marL="0" marR="0" lvl="0" indent="0" algn="l" defTabSz="181904" rtl="0" eaLnBrk="1" fontAlgn="auto" latinLnBrk="0" hangingPunct="0">
                  <a:lnSpc>
                    <a:spcPts val="660"/>
                  </a:lnSpc>
                  <a:spcBef>
                    <a:spcPts val="0"/>
                  </a:spcBef>
                  <a:spcAft>
                    <a:spcPts val="0"/>
                  </a:spcAft>
                  <a:buClrTx/>
                  <a:buSzTx/>
                  <a:buFontTx/>
                  <a:buNone/>
                  <a:tabLst/>
                  <a:defRPr/>
                </a:pPr>
                <a:r>
                  <a:rPr lang="en-IE"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rPr>
                  <a:t>This resource is licensed under CC BY 4.0</a:t>
                </a:r>
              </a:p>
              <a:p>
                <a:pPr marL="0" marR="0" lvl="0" indent="0" algn="l" defTabSz="181904" rtl="0" eaLnBrk="1" fontAlgn="auto" latinLnBrk="0" hangingPunct="0">
                  <a:lnSpc>
                    <a:spcPts val="660"/>
                  </a:lnSpc>
                  <a:spcBef>
                    <a:spcPts val="0"/>
                  </a:spcBef>
                  <a:spcAft>
                    <a:spcPts val="0"/>
                  </a:spcAft>
                  <a:buClrTx/>
                  <a:buSzTx/>
                  <a:buFontTx/>
                  <a:buNone/>
                  <a:tabLst/>
                  <a:defRPr/>
                </a:pPr>
                <a:endParaRPr lang="en-US" sz="800" b="1" i="0" kern="1200" dirty="0">
                  <a:solidFill>
                    <a:srgbClr val="1A1918"/>
                  </a:solidFill>
                  <a:latin typeface="Calibri" panose="020F0502020204030204" pitchFamily="34" charset="0"/>
                  <a:ea typeface="Open Sans" panose="020B060603050402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41932DF4-5D9D-4F07-71A2-1030C035EBA1}"/>
                  </a:ext>
                </a:extLst>
              </p:cNvPr>
              <p:cNvPicPr>
                <a:picLocks noChangeAspect="1"/>
              </p:cNvPicPr>
              <p:nvPr userDrawn="1"/>
            </p:nvPicPr>
            <p:blipFill>
              <a:blip r:embed="rId2"/>
              <a:stretch>
                <a:fillRect/>
              </a:stretch>
            </p:blipFill>
            <p:spPr>
              <a:xfrm>
                <a:off x="568863" y="6130899"/>
                <a:ext cx="1244049" cy="433251"/>
              </a:xfrm>
              <a:prstGeom prst="rect">
                <a:avLst/>
              </a:prstGeom>
            </p:spPr>
          </p:pic>
        </p:grpSp>
        <p:pic>
          <p:nvPicPr>
            <p:cNvPr id="4" name="Picture 3" descr="Co-funded by the European Union logo in png for web usage">
              <a:extLst>
                <a:ext uri="{FF2B5EF4-FFF2-40B4-BE49-F238E27FC236}">
                  <a16:creationId xmlns:a16="http://schemas.microsoft.com/office/drawing/2014/main" id="{0FB91D32-3A38-9026-57B5-89505476B26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55759" y="6212206"/>
              <a:ext cx="1681655" cy="351944"/>
            </a:xfrm>
            <a:prstGeom prst="rect">
              <a:avLst/>
            </a:prstGeom>
            <a:noFill/>
            <a:ln>
              <a:noFill/>
            </a:ln>
          </p:spPr>
        </p:pic>
      </p:grpSp>
    </p:spTree>
    <p:extLst>
      <p:ext uri="{BB962C8B-B14F-4D97-AF65-F5344CB8AC3E}">
        <p14:creationId xmlns:p14="http://schemas.microsoft.com/office/powerpoint/2010/main" val="2476502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856356" y="1524912"/>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8" name="Rectangle 7">
            <a:extLst>
              <a:ext uri="{FF2B5EF4-FFF2-40B4-BE49-F238E27FC236}">
                <a16:creationId xmlns:a16="http://schemas.microsoft.com/office/drawing/2014/main" id="{7228DF1A-57C4-3D42-A498-715C5ADA04E5}"/>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9323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427670" y="1504602"/>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8" name="Rectangle 7">
            <a:extLst>
              <a:ext uri="{FF2B5EF4-FFF2-40B4-BE49-F238E27FC236}">
                <a16:creationId xmlns:a16="http://schemas.microsoft.com/office/drawing/2014/main" id="{FB69E93D-EB65-544F-B082-6BD372E5C86C}"/>
              </a:ext>
            </a:extLst>
          </p:cNvPr>
          <p:cNvSpPr/>
          <p:nvPr userDrawn="1"/>
        </p:nvSpPr>
        <p:spPr>
          <a:xfrm>
            <a:off x="-2873829" y="-373224"/>
            <a:ext cx="2858315" cy="75577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6949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176238" y="343175"/>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r">
              <a:lnSpc>
                <a:spcPct val="100000"/>
              </a:lnSpc>
              <a:buNone/>
              <a:defRPr sz="2400" b="1" i="0">
                <a:solidFill>
                  <a:srgbClr val="595959"/>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679525" y="1017636"/>
            <a:ext cx="641119" cy="955625"/>
          </a:xfrm>
          <a:prstGeom prst="rect">
            <a:avLst/>
          </a:prstGeom>
          <a:noFill/>
        </p:spPr>
        <p:txBody>
          <a:bodyPr anchor="ctr">
            <a:noAutofit/>
          </a:bodyPr>
          <a:lstStyle>
            <a:lvl1pPr marL="0" indent="0" algn="r">
              <a:lnSpc>
                <a:spcPct val="130000"/>
              </a:lnSpc>
              <a:buNone/>
              <a:defRPr sz="6300" b="1" i="0">
                <a:solidFill>
                  <a:schemeClr val="bg1"/>
                </a:solidFill>
                <a:latin typeface="Calibri" panose="020F0502020204030204" pitchFamily="34" charset="0"/>
                <a:cs typeface="Calibri" panose="020F0502020204030204" pitchFamily="34" charset="0"/>
              </a:defRPr>
            </a:lvl1pPr>
          </a:lstStyle>
          <a:p>
            <a:pPr lvl="0"/>
            <a:r>
              <a:rPr lang="en-US" dirty="0"/>
              <a:t>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r">
              <a:lnSpc>
                <a:spcPct val="100000"/>
              </a:lnSpc>
              <a:buNone/>
              <a:defRPr sz="2400" b="1" i="0">
                <a:solidFill>
                  <a:srgbClr val="595959"/>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679524" y="2940769"/>
            <a:ext cx="641119" cy="955625"/>
          </a:xfrm>
          <a:prstGeom prst="rect">
            <a:avLst/>
          </a:prstGeom>
          <a:noFill/>
        </p:spPr>
        <p:txBody>
          <a:bodyPr anchor="ctr">
            <a:noAutofit/>
          </a:bodyPr>
          <a:lstStyle>
            <a:lvl1pPr marL="0" indent="0" algn="r">
              <a:lnSpc>
                <a:spcPct val="130000"/>
              </a:lnSpc>
              <a:buNone/>
              <a:defRPr sz="6300" b="1" i="0">
                <a:solidFill>
                  <a:schemeClr val="bg1"/>
                </a:solidFill>
                <a:latin typeface="Calibri" panose="020F0502020204030204" pitchFamily="34" charset="0"/>
                <a:cs typeface="Calibri" panose="020F0502020204030204" pitchFamily="34" charset="0"/>
              </a:defRPr>
            </a:lvl1pPr>
          </a:lstStyle>
          <a:p>
            <a:pPr lvl="0"/>
            <a:r>
              <a:rPr lang="en-US" dirty="0"/>
              <a:t>2</a:t>
            </a:r>
          </a:p>
        </p:txBody>
      </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r">
              <a:lnSpc>
                <a:spcPct val="100000"/>
              </a:lnSpc>
              <a:buNone/>
              <a:defRPr sz="2400" b="1" i="0">
                <a:solidFill>
                  <a:srgbClr val="595959"/>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r">
              <a:lnSpc>
                <a:spcPct val="100000"/>
              </a:lnSpc>
              <a:buNone/>
              <a:defRPr lang="en-US" sz="2200" b="0" i="0" smtClean="0">
                <a:solidFill>
                  <a:srgbClr val="595959"/>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695022" y="4804566"/>
            <a:ext cx="641119" cy="955625"/>
          </a:xfrm>
          <a:prstGeom prst="rect">
            <a:avLst/>
          </a:prstGeom>
          <a:noFill/>
        </p:spPr>
        <p:txBody>
          <a:bodyPr anchor="ctr">
            <a:noAutofit/>
          </a:bodyPr>
          <a:lstStyle>
            <a:lvl1pPr marL="0" indent="0" algn="r">
              <a:lnSpc>
                <a:spcPct val="130000"/>
              </a:lnSpc>
              <a:buNone/>
              <a:defRPr sz="6300" b="1" i="0">
                <a:solidFill>
                  <a:schemeClr val="bg1"/>
                </a:solidFill>
                <a:latin typeface="Calibri" panose="020F0502020204030204" pitchFamily="34" charset="0"/>
                <a:cs typeface="Calibri" panose="020F0502020204030204" pitchFamily="34" charset="0"/>
              </a:defRPr>
            </a:lvl1pPr>
          </a:lstStyle>
          <a:p>
            <a:pPr lvl="0"/>
            <a:r>
              <a:rPr lang="en-US" dirty="0"/>
              <a:t>3</a:t>
            </a:r>
          </a:p>
        </p:txBody>
      </p:sp>
      <p:grpSp>
        <p:nvGrpSpPr>
          <p:cNvPr id="2" name="Group 1">
            <a:extLst>
              <a:ext uri="{FF2B5EF4-FFF2-40B4-BE49-F238E27FC236}">
                <a16:creationId xmlns:a16="http://schemas.microsoft.com/office/drawing/2014/main" id="{3041D42B-EF0E-8B47-9470-4319E099B736}"/>
              </a:ext>
            </a:extLst>
          </p:cNvPr>
          <p:cNvGrpSpPr/>
          <p:nvPr userDrawn="1"/>
        </p:nvGrpSpPr>
        <p:grpSpPr>
          <a:xfrm>
            <a:off x="4054159" y="721803"/>
            <a:ext cx="7578908" cy="5461417"/>
            <a:chOff x="4054159" y="721803"/>
            <a:chExt cx="7578908" cy="5461417"/>
          </a:xfrm>
        </p:grpSpPr>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54160" y="2644936"/>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54159" y="3923423"/>
              <a:ext cx="0" cy="39600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69658" y="4311378"/>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69658" y="4508733"/>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69657" y="5787220"/>
              <a:ext cx="0" cy="39600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85156" y="6175175"/>
              <a:ext cx="7547911" cy="0"/>
            </a:xfrm>
            <a:prstGeom prst="line">
              <a:avLst/>
            </a:prstGeom>
            <a:solidFill>
              <a:schemeClr val="tx1">
                <a:lumMod val="85000"/>
                <a:lumOff val="15000"/>
              </a:schemeClr>
            </a:solidFill>
            <a:ln w="28575">
              <a:solidFill>
                <a:srgbClr val="FDBD22"/>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96454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B4ADFE1-8FB8-3C49-B586-197053CCF892}"/>
              </a:ext>
            </a:extLst>
          </p:cNvPr>
          <p:cNvSpPr/>
          <p:nvPr userDrawn="1"/>
        </p:nvSpPr>
        <p:spPr>
          <a:xfrm>
            <a:off x="511444" y="453836"/>
            <a:ext cx="6033735"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7B5C8"/>
          </a:solidFill>
          <a:ln w="3598" cap="flat">
            <a:noFill/>
            <a:prstDash val="solid"/>
            <a:miter/>
          </a:ln>
        </p:spPr>
        <p:txBody>
          <a:bodyPr rtlCol="0" anchor="ctr"/>
          <a:lstStyle/>
          <a:p>
            <a:endParaRPr lang="en-US" b="0" i="0" dirty="0">
              <a:latin typeface="Calibri" panose="020F0502020204030204" pitchFamily="34" charset="0"/>
            </a:endParaRPr>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7" y="2584411"/>
            <a:ext cx="4867011" cy="3025975"/>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chemeClr val="bg1"/>
                </a:solidFill>
                <a:latin typeface="+mn-lt"/>
              </a:defRPr>
            </a:lvl1pPr>
          </a:lstStyle>
          <a:p>
            <a:pPr lvl="0"/>
            <a:r>
              <a:rPr lang="en-US" dirty="0"/>
              <a:t>Heading</a:t>
            </a:r>
          </a:p>
        </p:txBody>
      </p:sp>
      <p:sp>
        <p:nvSpPr>
          <p:cNvPr id="30" name="Freeform 29">
            <a:extLst>
              <a:ext uri="{FF2B5EF4-FFF2-40B4-BE49-F238E27FC236}">
                <a16:creationId xmlns:a16="http://schemas.microsoft.com/office/drawing/2014/main" id="{B36FB2AA-2DBD-1A44-9CC0-277628E9A1B8}"/>
              </a:ext>
            </a:extLst>
          </p:cNvPr>
          <p:cNvSpPr/>
          <p:nvPr userDrawn="1"/>
        </p:nvSpPr>
        <p:spPr>
          <a:xfrm>
            <a:off x="6180000" y="1149469"/>
            <a:ext cx="60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DBD22"/>
          </a:solidFill>
          <a:ln w="24491" cap="flat">
            <a:solidFill>
              <a:srgbClr val="FDBD22"/>
            </a:solidFill>
            <a:prstDash val="solid"/>
            <a:miter/>
          </a:ln>
        </p:spPr>
        <p:txBody>
          <a:bodyPr rtlCol="0" anchor="ctr"/>
          <a:lstStyle/>
          <a:p>
            <a:endParaRPr lang="en-US"/>
          </a:p>
        </p:txBody>
      </p:sp>
      <p:sp>
        <p:nvSpPr>
          <p:cNvPr id="32" name="Picture Placeholder 2">
            <a:extLst>
              <a:ext uri="{FF2B5EF4-FFF2-40B4-BE49-F238E27FC236}">
                <a16:creationId xmlns:a16="http://schemas.microsoft.com/office/drawing/2014/main" id="{4EDE5ADC-BCE4-1B4C-AA43-CAA0D32703DC}"/>
              </a:ext>
            </a:extLst>
          </p:cNvPr>
          <p:cNvSpPr>
            <a:spLocks noGrp="1"/>
          </p:cNvSpPr>
          <p:nvPr>
            <p:ph type="pic" sz="quarter" idx="42"/>
          </p:nvPr>
        </p:nvSpPr>
        <p:spPr>
          <a:xfrm>
            <a:off x="6545263" y="1452563"/>
            <a:ext cx="5646737" cy="4656137"/>
          </a:xfrm>
          <a:prstGeom prst="rect">
            <a:avLst/>
          </a:prstGeom>
          <a:solidFill>
            <a:schemeClr val="bg1">
              <a:lumMod val="85000"/>
            </a:schemeClr>
          </a:solidFill>
        </p:spPr>
        <p:txBody>
          <a:bodyPr/>
          <a:lstStyle>
            <a:lvl1pPr>
              <a:defRPr sz="800"/>
            </a:lvl1pPr>
          </a:lstStyle>
          <a:p>
            <a:endParaRPr lang="en-US"/>
          </a:p>
        </p:txBody>
      </p:sp>
    </p:spTree>
    <p:extLst>
      <p:ext uri="{BB962C8B-B14F-4D97-AF65-F5344CB8AC3E}">
        <p14:creationId xmlns:p14="http://schemas.microsoft.com/office/powerpoint/2010/main" val="49209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oleObject" Target="../embeddings/oleObject1.bin"/><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757E78D3-3F74-675D-ADCF-5530A280D7BB}"/>
              </a:ext>
            </a:extLst>
          </p:cNvPr>
          <p:cNvGraphicFramePr>
            <a:graphicFrameLocks noChangeAspect="1"/>
          </p:cNvGraphicFramePr>
          <p:nvPr userDrawn="1">
            <p:custDataLst>
              <p:tags r:id="rId20"/>
            </p:custDataLst>
            <p:extLst>
              <p:ext uri="{D42A27DB-BD31-4B8C-83A1-F6EECF244321}">
                <p14:modId xmlns:p14="http://schemas.microsoft.com/office/powerpoint/2010/main" val="10531847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21" imgW="538" imgH="540" progId="TCLayout.ActiveDocument.1">
                  <p:embed/>
                </p:oleObj>
              </mc:Choice>
              <mc:Fallback>
                <p:oleObj name="think-cell Folie" r:id="rId21" imgW="538" imgH="540" progId="TCLayout.ActiveDocument.1">
                  <p:embed/>
                  <p:pic>
                    <p:nvPicPr>
                      <p:cNvPr id="0" name=""/>
                      <p:cNvPicPr/>
                      <p:nvPr/>
                    </p:nvPicPr>
                    <p:blipFill>
                      <a:blip r:embed="rId22"/>
                      <a:stretch>
                        <a:fillRect/>
                      </a:stretch>
                    </p:blipFill>
                    <p:spPr>
                      <a:xfrm>
                        <a:off x="1588" y="1588"/>
                        <a:ext cx="1588" cy="1588"/>
                      </a:xfrm>
                      <a:prstGeom prst="rect">
                        <a:avLst/>
                      </a:prstGeom>
                    </p:spPr>
                  </p:pic>
                </p:oleObj>
              </mc:Fallback>
            </mc:AlternateContent>
          </a:graphicData>
        </a:graphic>
      </p:graphicFrame>
      <p:grpSp>
        <p:nvGrpSpPr>
          <p:cNvPr id="9" name="Group 8">
            <a:extLst>
              <a:ext uri="{FF2B5EF4-FFF2-40B4-BE49-F238E27FC236}">
                <a16:creationId xmlns:a16="http://schemas.microsoft.com/office/drawing/2014/main" id="{CE2EFCFD-3DB9-D994-69B3-BE838FCFBD89}"/>
              </a:ext>
            </a:extLst>
          </p:cNvPr>
          <p:cNvGrpSpPr/>
          <p:nvPr userDrawn="1"/>
        </p:nvGrpSpPr>
        <p:grpSpPr>
          <a:xfrm>
            <a:off x="0" y="6213053"/>
            <a:ext cx="12116938" cy="1289893"/>
            <a:chOff x="3911600" y="5376592"/>
            <a:chExt cx="7103963" cy="756243"/>
          </a:xfrm>
        </p:grpSpPr>
        <p:cxnSp>
          <p:nvCxnSpPr>
            <p:cNvPr id="6" name="Straight Connector 5">
              <a:extLst>
                <a:ext uri="{FF2B5EF4-FFF2-40B4-BE49-F238E27FC236}">
                  <a16:creationId xmlns:a16="http://schemas.microsoft.com/office/drawing/2014/main" id="{4F33D689-3398-E2AC-AF51-1AC4D38A3AC1}"/>
                </a:ext>
              </a:extLst>
            </p:cNvPr>
            <p:cNvCxnSpPr>
              <a:cxnSpLocks/>
            </p:cNvCxnSpPr>
            <p:nvPr userDrawn="1"/>
          </p:nvCxnSpPr>
          <p:spPr>
            <a:xfrm>
              <a:off x="3911600" y="5517665"/>
              <a:ext cx="4416136" cy="0"/>
            </a:xfrm>
            <a:prstGeom prst="line">
              <a:avLst/>
            </a:prstGeom>
            <a:ln w="12700">
              <a:solidFill>
                <a:srgbClr val="595959"/>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1A7D87F-EB30-7D53-1383-D973F10F31DB}"/>
                </a:ext>
              </a:extLst>
            </p:cNvPr>
            <p:cNvPicPr>
              <a:picLocks noChangeAspect="1"/>
            </p:cNvPicPr>
            <p:nvPr userDrawn="1"/>
          </p:nvPicPr>
          <p:blipFill rotWithShape="1">
            <a:blip r:embed="rId23" cstate="screen">
              <a:duotone>
                <a:prstClr val="black"/>
                <a:srgbClr val="D9C3A5">
                  <a:tint val="50000"/>
                  <a:satMod val="180000"/>
                </a:srgbClr>
              </a:duotone>
              <a:extLst>
                <a:ext uri="{28A0092B-C50C-407E-A947-70E740481C1C}">
                  <a14:useLocalDpi xmlns:a14="http://schemas.microsoft.com/office/drawing/2010/main"/>
                </a:ext>
              </a:extLst>
            </a:blip>
            <a:srcRect l="31981" t="58177"/>
            <a:stretch/>
          </p:blipFill>
          <p:spPr>
            <a:xfrm>
              <a:off x="8693985" y="5419095"/>
              <a:ext cx="2321578" cy="713740"/>
            </a:xfrm>
            <a:prstGeom prst="rect">
              <a:avLst/>
            </a:prstGeom>
          </p:spPr>
        </p:pic>
        <p:pic>
          <p:nvPicPr>
            <p:cNvPr id="8" name="Picture 7">
              <a:extLst>
                <a:ext uri="{FF2B5EF4-FFF2-40B4-BE49-F238E27FC236}">
                  <a16:creationId xmlns:a16="http://schemas.microsoft.com/office/drawing/2014/main" id="{5CB0CC98-FD0A-87E7-81C2-07982FF9AE0E}"/>
                </a:ext>
              </a:extLst>
            </p:cNvPr>
            <p:cNvPicPr>
              <a:picLocks noChangeAspect="1"/>
            </p:cNvPicPr>
            <p:nvPr userDrawn="1"/>
          </p:nvPicPr>
          <p:blipFill rotWithShape="1">
            <a:blip r:embed="rId24" cstate="screen">
              <a:extLst>
                <a:ext uri="{28A0092B-C50C-407E-A947-70E740481C1C}">
                  <a14:useLocalDpi xmlns:a14="http://schemas.microsoft.com/office/drawing/2010/main"/>
                </a:ext>
              </a:extLst>
            </a:blip>
            <a:srcRect l="6446" t="27942" r="69084" b="22936"/>
            <a:stretch/>
          </p:blipFill>
          <p:spPr>
            <a:xfrm>
              <a:off x="8388482" y="5376592"/>
              <a:ext cx="281099" cy="282147"/>
            </a:xfrm>
            <a:prstGeom prst="rect">
              <a:avLst/>
            </a:prstGeom>
          </p:spPr>
        </p:pic>
      </p:gr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29" r:id="rId3"/>
    <p:sldLayoutId id="2147483881" r:id="rId4"/>
    <p:sldLayoutId id="2147483842" r:id="rId5"/>
    <p:sldLayoutId id="2147483840" r:id="rId6"/>
    <p:sldLayoutId id="2147483880" r:id="rId7"/>
    <p:sldLayoutId id="2147483877" r:id="rId8"/>
    <p:sldLayoutId id="2147483841" r:id="rId9"/>
    <p:sldLayoutId id="2147483879" r:id="rId10"/>
    <p:sldLayoutId id="2147483878" r:id="rId11"/>
    <p:sldLayoutId id="2147483884" r:id="rId12"/>
    <p:sldLayoutId id="2147483861" r:id="rId13"/>
    <p:sldLayoutId id="2147483885" r:id="rId14"/>
    <p:sldLayoutId id="2147483886" r:id="rId15"/>
    <p:sldLayoutId id="2147483833" r:id="rId16"/>
    <p:sldLayoutId id="2147483847" r:id="rId17"/>
    <p:sldLayoutId id="2147483853"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9.xml"/><Relationship Id="rId1" Type="http://schemas.openxmlformats.org/officeDocument/2006/relationships/tags" Target="../tags/tag4.xml"/><Relationship Id="rId4" Type="http://schemas.openxmlformats.org/officeDocument/2006/relationships/image" Target="../media/image1.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hyperlink" Target="https://pixabay.com/en/loan-application-application-form-40681/" TargetMode="External"/><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9.xml"/><Relationship Id="rId1" Type="http://schemas.openxmlformats.org/officeDocument/2006/relationships/tags" Target="../tags/tag5.xml"/><Relationship Id="rId4" Type="http://schemas.openxmlformats.org/officeDocument/2006/relationships/image" Target="../media/image1.emf"/></Relationships>
</file>

<file path=ppt/slides/_rels/slide33.xml.rels><?xml version="1.0" encoding="UTF-8" standalone="yes"?>
<Relationships xmlns="http://schemas.openxmlformats.org/package/2006/relationships"><Relationship Id="rId3" Type="http://schemas.openxmlformats.org/officeDocument/2006/relationships/hyperlink" Target="https://pixabay.com/en/help-button-keyboard-button-help-66608/" TargetMode="External"/><Relationship Id="rId2" Type="http://schemas.openxmlformats.org/officeDocument/2006/relationships/image" Target="../media/image15.jp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9.xml"/><Relationship Id="rId1" Type="http://schemas.openxmlformats.org/officeDocument/2006/relationships/tags" Target="../tags/tag6.xml"/><Relationship Id="rId6" Type="http://schemas.openxmlformats.org/officeDocument/2006/relationships/hyperlink" Target="https://www.pexels.com/video/business-analytics-presentation-7947406/" TargetMode="External"/><Relationship Id="rId5" Type="http://schemas.openxmlformats.org/officeDocument/2006/relationships/image" Target="../media/image16.jpeg"/><Relationship Id="rId4" Type="http://schemas.openxmlformats.org/officeDocument/2006/relationships/image" Target="../media/image1.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hyperlink" Target="https://foto.wuestenigel.com/percentage-symbol-under-magnifying-glass/" TargetMode="External"/><Relationship Id="rId2" Type="http://schemas.openxmlformats.org/officeDocument/2006/relationships/image" Target="../media/image19.jpeg"/><Relationship Id="rId1" Type="http://schemas.openxmlformats.org/officeDocument/2006/relationships/slideLayout" Target="../slideLayouts/slideLayout10.xml"/><Relationship Id="rId4" Type="http://schemas.openxmlformats.org/officeDocument/2006/relationships/hyperlink" Target="https://creativecommons.org/licenses/by/3.0/"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pxhere.com/en/photo/1524647" TargetMode="External"/><Relationship Id="rId2" Type="http://schemas.openxmlformats.org/officeDocument/2006/relationships/image" Target="../media/image20.jp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hyperlink" Target="https://www.thebluediamondgallery.com/wooden-tile/f/fees.html" TargetMode="External"/><Relationship Id="rId2" Type="http://schemas.openxmlformats.org/officeDocument/2006/relationships/image" Target="../media/image21.jp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hyperlink" Target="https://risk-engineering.org/risk-treatment-decisions/" TargetMode="External"/><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25.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9.xml"/><Relationship Id="rId1" Type="http://schemas.openxmlformats.org/officeDocument/2006/relationships/tags" Target="../tags/tag3.xml"/><Relationship Id="rId4" Type="http://schemas.openxmlformats.org/officeDocument/2006/relationships/image" Target="../media/image1.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16"/>
          </p:nvPr>
        </p:nvSpPr>
        <p:spPr>
          <a:xfrm>
            <a:off x="810524" y="2947275"/>
            <a:ext cx="5849068" cy="1751246"/>
          </a:xfrm>
        </p:spPr>
        <p:txBody>
          <a:bodyPr>
            <a:normAutofit/>
          </a:bodyPr>
          <a:lstStyle/>
          <a:p>
            <a:r>
              <a:rPr lang="en-US" b="1" dirty="0"/>
              <a:t>MODUL 8</a:t>
            </a:r>
          </a:p>
          <a:p>
            <a:pPr>
              <a:lnSpc>
                <a:spcPct val="107000"/>
              </a:lnSpc>
              <a:spcAft>
                <a:spcPts val="800"/>
              </a:spcAft>
            </a:pPr>
            <a:r>
              <a:rPr lang="en-US" sz="2800" b="1" dirty="0">
                <a:effectLst/>
                <a:latin typeface="Calibri" panose="020F0502020204030204" pitchFamily="34" charset="0"/>
                <a:ea typeface="Calibri" panose="020F0502020204030204" pitchFamily="34" charset="0"/>
                <a:cs typeface="Calibri" panose="020F0502020204030204" pitchFamily="34" charset="0"/>
              </a:rPr>
              <a:t>Finanzielle Unterstützung für unterrepräsentierte Unternehmer - Vermittler</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 Placeholder 1">
            <a:extLst>
              <a:ext uri="{FF2B5EF4-FFF2-40B4-BE49-F238E27FC236}">
                <a16:creationId xmlns:a16="http://schemas.microsoft.com/office/drawing/2014/main" id="{FA234C8A-2E7F-AD4B-8EF1-4E8ACC53FDBD}"/>
              </a:ext>
            </a:extLst>
          </p:cNvPr>
          <p:cNvSpPr>
            <a:spLocks noGrp="1"/>
          </p:cNvSpPr>
          <p:nvPr>
            <p:ph type="body" sz="quarter" idx="4294967295"/>
          </p:nvPr>
        </p:nvSpPr>
        <p:spPr>
          <a:xfrm>
            <a:off x="607711" y="5033880"/>
            <a:ext cx="4414577" cy="679345"/>
          </a:xfrm>
          <a:prstGeom prst="rect">
            <a:avLst/>
          </a:prstGeom>
        </p:spPr>
        <p:txBody>
          <a:bodyPr/>
          <a:lstStyle/>
          <a:p>
            <a:pPr marL="0" indent="0">
              <a:buNone/>
            </a:pPr>
            <a:r>
              <a:rPr lang="en-US" b="1" dirty="0">
                <a:solidFill>
                  <a:schemeClr val="bg1"/>
                </a:solidFill>
              </a:rPr>
              <a:t>www.mosaic4investing.eu</a:t>
            </a:r>
          </a:p>
        </p:txBody>
      </p:sp>
      <p:pic>
        <p:nvPicPr>
          <p:cNvPr id="3" name="Picture 2">
            <a:extLst>
              <a:ext uri="{FF2B5EF4-FFF2-40B4-BE49-F238E27FC236}">
                <a16:creationId xmlns:a16="http://schemas.microsoft.com/office/drawing/2014/main" id="{5EC5DB28-14FD-EC1D-952C-145E640EB7F8}"/>
              </a:ext>
            </a:extLst>
          </p:cNvPr>
          <p:cNvPicPr>
            <a:picLocks noChangeAspect="1"/>
          </p:cNvPicPr>
          <p:nvPr/>
        </p:nvPicPr>
        <p:blipFill>
          <a:blip r:embed="rId3" cstate="screen">
            <a:alphaModFix amt="24000"/>
            <a:extLst>
              <a:ext uri="{28A0092B-C50C-407E-A947-70E740481C1C}">
                <a14:useLocalDpi xmlns:a14="http://schemas.microsoft.com/office/drawing/2010/main"/>
              </a:ext>
            </a:extLst>
          </a:blip>
          <a:stretch>
            <a:fillRect/>
          </a:stretch>
        </p:blipFill>
        <p:spPr>
          <a:xfrm>
            <a:off x="7652110" y="-2424964"/>
            <a:ext cx="6368247" cy="6368247"/>
          </a:xfrm>
          <a:prstGeom prst="rect">
            <a:avLst/>
          </a:prstGeom>
          <a:ln>
            <a:noFill/>
          </a:ln>
        </p:spPr>
      </p:pic>
      <p:pic>
        <p:nvPicPr>
          <p:cNvPr id="10" name="Picture Placeholder 9" descr="Person assisting customer">
            <a:extLst>
              <a:ext uri="{FF2B5EF4-FFF2-40B4-BE49-F238E27FC236}">
                <a16:creationId xmlns:a16="http://schemas.microsoft.com/office/drawing/2014/main" id="{4C73F917-BF58-4D94-BFA9-556B95D90DE8}"/>
              </a:ext>
            </a:extLst>
          </p:cNvPr>
          <p:cNvPicPr>
            <a:picLocks noGrp="1" noChangeAspect="1"/>
          </p:cNvPicPr>
          <p:nvPr>
            <p:ph type="pic" sz="quarter" idx="41"/>
          </p:nvPr>
        </p:nvPicPr>
        <p:blipFill>
          <a:blip r:embed="rId4"/>
          <a:srcRect l="21829" r="21829"/>
          <a:stretch>
            <a:fillRect/>
          </a:stretch>
        </p:blipFill>
        <p:spPr>
          <a:xfrm>
            <a:off x="7169714" y="189567"/>
            <a:ext cx="4661742" cy="5515415"/>
          </a:xfrm>
        </p:spPr>
      </p:pic>
    </p:spTree>
    <p:extLst>
      <p:ext uri="{BB962C8B-B14F-4D97-AF65-F5344CB8AC3E}">
        <p14:creationId xmlns:p14="http://schemas.microsoft.com/office/powerpoint/2010/main" val="1455332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945698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highlight>
                <a:srgbClr val="FFD111"/>
              </a:highlight>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15898"/>
            <a:ext cx="9632553" cy="803654"/>
          </a:xfrm>
        </p:spPr>
        <p:txBody>
          <a:bodyPr/>
          <a:lstStyle/>
          <a:p>
            <a:r>
              <a:rPr lang="en-US" sz="4800" dirty="0">
                <a:solidFill>
                  <a:schemeClr val="bg1"/>
                </a:solidFill>
              </a:rPr>
              <a:t>Mikrokredite und Bankkredite</a:t>
            </a:r>
            <a:endParaRPr lang="en-US" sz="4800" dirty="0"/>
          </a:p>
        </p:txBody>
      </p:sp>
      <p:sp>
        <p:nvSpPr>
          <p:cNvPr id="5" name="TextBox 4">
            <a:extLst>
              <a:ext uri="{FF2B5EF4-FFF2-40B4-BE49-F238E27FC236}">
                <a16:creationId xmlns:a16="http://schemas.microsoft.com/office/drawing/2014/main" id="{48BC116C-FC28-2B2F-23B2-088FD77A6F59}"/>
              </a:ext>
            </a:extLst>
          </p:cNvPr>
          <p:cNvSpPr txBox="1"/>
          <p:nvPr/>
        </p:nvSpPr>
        <p:spPr>
          <a:xfrm>
            <a:off x="713116" y="1565257"/>
            <a:ext cx="10056483" cy="3970318"/>
          </a:xfrm>
          <a:prstGeom prst="rect">
            <a:avLst/>
          </a:prstGeom>
          <a:noFill/>
        </p:spPr>
        <p:txBody>
          <a:bodyPr wrap="square">
            <a:spAutoFit/>
          </a:bodyPr>
          <a:lstStyle/>
          <a:p>
            <a:pPr algn="just"/>
            <a:r>
              <a:rPr lang="en-US" dirty="0">
                <a:effectLst/>
                <a:latin typeface="Calibri" panose="020F0502020204030204" pitchFamily="34" charset="0"/>
                <a:ea typeface="Calibri" panose="020F0502020204030204" pitchFamily="34" charset="0"/>
              </a:rPr>
              <a:t>Betrachten Sie </a:t>
            </a:r>
            <a:r>
              <a:rPr lang="en-US" b="1" dirty="0" err="1">
                <a:solidFill>
                  <a:srgbClr val="DE0A1D"/>
                </a:solidFill>
                <a:effectLst/>
                <a:latin typeface="Calibri" panose="020F0502020204030204" pitchFamily="34" charset="0"/>
                <a:ea typeface="Calibri" panose="020F0502020204030204" pitchFamily="34" charset="0"/>
              </a:rPr>
              <a:t>Mikrokredite</a:t>
            </a:r>
            <a:r>
              <a:rPr lang="en-US" b="1" dirty="0">
                <a:solidFill>
                  <a:srgbClr val="DE0A1D"/>
                </a:solidFill>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als die freundlichen Nachbarschaftshelfer der Finanzwelt. Es sind kleine Kredite, die speziell für Unternehmer und Kleinunternehmer gedacht sind, die einen kleinen Anschub brauchen. Ganz gleich, ob es darum geht, neue Ausrüstung zu kaufen, den Lagerbestand aufzustocken oder einfach nur das Tagesgeschäft am Laufen zu halten - Mikrokredite können die Rettung sein. Viele Programme bieten auch zusätzliche Unterstützung an, z. B. durch Mentoren und Schulungen, was für neue Unternehmer von unschätzbarem Wert sein kann.</a:t>
            </a:r>
          </a:p>
          <a:p>
            <a:pPr algn="just"/>
            <a:endParaRPr lang="en-US" dirty="0">
              <a:effectLst/>
              <a:latin typeface="Calibri" panose="020F0502020204030204" pitchFamily="34" charset="0"/>
              <a:ea typeface="Calibri" panose="020F0502020204030204" pitchFamily="34" charset="0"/>
            </a:endParaRPr>
          </a:p>
          <a:p>
            <a:pPr algn="just"/>
            <a:r>
              <a:rPr lang="en-US" b="1" dirty="0" err="1">
                <a:solidFill>
                  <a:srgbClr val="DE0A1D"/>
                </a:solidFill>
                <a:effectLst/>
                <a:latin typeface="Calibri" panose="020F0502020204030204" pitchFamily="34" charset="0"/>
                <a:ea typeface="Calibri" panose="020F0502020204030204" pitchFamily="34" charset="0"/>
              </a:rPr>
              <a:t>Bankdarlehen</a:t>
            </a:r>
            <a:r>
              <a:rPr lang="en-US" b="1" dirty="0">
                <a:solidFill>
                  <a:srgbClr val="DE0A1D"/>
                </a:solidFill>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sind mit höheren Kredithöchstbeträgen ausgestattet und eignen sich perfekt, wenn Sie Großes vorhaben - z. B. die Erweiterung Ihres Unternehmens, die Modernisierung Ihrer Ausrüstung oder sogar den Kauf einer Immobilie. Aber denken Sie daran, dass die Banken eine Menge Papierkram sehen wollen und möglicherweise Sicherheiten verlangen, um den Kredit zu sichern. Es ist wichtig, dass Sie einen soliden Geschäftsplan und eine gute Kreditgeschichte vorweisen können, um Ihre Chancen auf eine Genehmigung zu erhöhen.</a:t>
            </a:r>
            <a:endParaRPr lang="en-IE" dirty="0"/>
          </a:p>
          <a:p>
            <a:pPr algn="just"/>
            <a:endParaRPr lang="en-IE" dirty="0"/>
          </a:p>
        </p:txBody>
      </p:sp>
    </p:spTree>
    <p:extLst>
      <p:ext uri="{BB962C8B-B14F-4D97-AF65-F5344CB8AC3E}">
        <p14:creationId xmlns:p14="http://schemas.microsoft.com/office/powerpoint/2010/main" val="29534028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4"/>
            <a:ext cx="945698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61603"/>
            <a:ext cx="8327863" cy="605558"/>
          </a:xfrm>
        </p:spPr>
        <p:txBody>
          <a:bodyPr/>
          <a:lstStyle/>
          <a:p>
            <a:r>
              <a:rPr lang="en-US" sz="4800" dirty="0">
                <a:solidFill>
                  <a:schemeClr val="bg1"/>
                </a:solidFill>
              </a:rPr>
              <a:t>Risikokapital und Zuschüsse</a:t>
            </a:r>
            <a:endParaRPr lang="en-US" sz="4800" dirty="0"/>
          </a:p>
        </p:txBody>
      </p:sp>
      <p:sp>
        <p:nvSpPr>
          <p:cNvPr id="5" name="TextBox 4">
            <a:extLst>
              <a:ext uri="{FF2B5EF4-FFF2-40B4-BE49-F238E27FC236}">
                <a16:creationId xmlns:a16="http://schemas.microsoft.com/office/drawing/2014/main" id="{48BC116C-FC28-2B2F-23B2-088FD77A6F59}"/>
              </a:ext>
            </a:extLst>
          </p:cNvPr>
          <p:cNvSpPr txBox="1"/>
          <p:nvPr/>
        </p:nvSpPr>
        <p:spPr>
          <a:xfrm>
            <a:off x="581472" y="1565257"/>
            <a:ext cx="10188128" cy="3139321"/>
          </a:xfrm>
          <a:prstGeom prst="rect">
            <a:avLst/>
          </a:prstGeom>
          <a:noFill/>
        </p:spPr>
        <p:txBody>
          <a:bodyPr wrap="square">
            <a:spAutoFit/>
          </a:bodyPr>
          <a:lstStyle/>
          <a:p>
            <a:pPr algn="just"/>
            <a:r>
              <a:rPr lang="en-US" dirty="0">
                <a:effectLst/>
                <a:latin typeface="Calibri" panose="020F0502020204030204" pitchFamily="34" charset="0"/>
                <a:ea typeface="Calibri" panose="020F0502020204030204" pitchFamily="34" charset="0"/>
              </a:rPr>
              <a:t>Wenn Ihr Unternehmen das Potenzial hat, schnell zu wachsen, könnte </a:t>
            </a:r>
            <a:r>
              <a:rPr lang="en-US" b="1" dirty="0">
                <a:solidFill>
                  <a:srgbClr val="DE0A1D"/>
                </a:solidFill>
                <a:effectLst/>
                <a:latin typeface="Calibri" panose="020F0502020204030204" pitchFamily="34" charset="0"/>
                <a:ea typeface="Calibri" panose="020F0502020204030204" pitchFamily="34" charset="0"/>
              </a:rPr>
              <a:t>VENTURE CAPITAL </a:t>
            </a:r>
            <a:r>
              <a:rPr lang="en-US" dirty="0">
                <a:effectLst/>
                <a:latin typeface="Calibri" panose="020F0502020204030204" pitchFamily="34" charset="0"/>
                <a:ea typeface="Calibri" panose="020F0502020204030204" pitchFamily="34" charset="0"/>
              </a:rPr>
              <a:t>der richtige Weg sein. Risikokapitalgeber sind wie Geschäftspartner, die im Gegenzug für eine Beteiligung an Ihrem Unternehmen Finanzmittel bereitstellen. Sie sind besonders an Branchen interessiert, die schnell wachsen können. Wenn Sie also eine große Idee haben, könnte dies Ihre Eintrittskarte zum Erfolg sein. Neben der Finanzierung bringen Risikokapitalgeber oft auch wertvolles Fachwissen und Verbindungen mit, um Ihrem Unternehmen zum Erfolg zu verhelfen. Viel mehr in Modul 4 und 7.</a:t>
            </a:r>
          </a:p>
          <a:p>
            <a:pPr algn="just"/>
            <a:endParaRPr lang="en-US" dirty="0">
              <a:latin typeface="Calibri" panose="020F0502020204030204" pitchFamily="34" charset="0"/>
              <a:ea typeface="Calibri" panose="020F0502020204030204" pitchFamily="34" charset="0"/>
            </a:endParaRPr>
          </a:p>
          <a:p>
            <a:pPr algn="just"/>
            <a:r>
              <a:rPr lang="en-US" b="1" dirty="0" err="1">
                <a:solidFill>
                  <a:srgbClr val="DE0A1D"/>
                </a:solidFill>
                <a:effectLst/>
                <a:latin typeface="Calibri" panose="020F0502020204030204" pitchFamily="34" charset="0"/>
                <a:ea typeface="Calibri" panose="020F0502020204030204" pitchFamily="34" charset="0"/>
              </a:rPr>
              <a:t>Zuschüsse</a:t>
            </a:r>
            <a:r>
              <a:rPr lang="en-US" b="1" dirty="0">
                <a:solidFill>
                  <a:srgbClr val="DE0A1D"/>
                </a:solidFill>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sind Gelder, die von staatlichen Stellen, Stiftungen oder privaten Gruppen zur Unterstützung Ihrer unternehmerischen Tätigkeit gewährt werden. Um einen Zuschuss zu erhalten, müssen Sie bestimmte Anforderungen erfüllen und genau darlegen, wie Sie das Geld verwenden wollen. Zuschüsse sind zwar hart umkämpft, können aber einen erheblichen finanziellen Anreiz bieten, ohne Ihre Schulden zu erhöhen.</a:t>
            </a:r>
            <a:endParaRPr lang="en-IE" dirty="0"/>
          </a:p>
        </p:txBody>
      </p:sp>
      <p:sp>
        <p:nvSpPr>
          <p:cNvPr id="6" name="TextBox 5">
            <a:extLst>
              <a:ext uri="{FF2B5EF4-FFF2-40B4-BE49-F238E27FC236}">
                <a16:creationId xmlns:a16="http://schemas.microsoft.com/office/drawing/2014/main" id="{78A34E28-2CFF-9CCC-35F7-C1C23F0C3E27}"/>
              </a:ext>
            </a:extLst>
          </p:cNvPr>
          <p:cNvSpPr txBox="1"/>
          <p:nvPr/>
        </p:nvSpPr>
        <p:spPr>
          <a:xfrm>
            <a:off x="581472" y="3645991"/>
            <a:ext cx="10188128" cy="369332"/>
          </a:xfrm>
          <a:prstGeom prst="rect">
            <a:avLst/>
          </a:prstGeom>
          <a:noFill/>
        </p:spPr>
        <p:txBody>
          <a:bodyPr wrap="square">
            <a:spAutoFit/>
          </a:bodyPr>
          <a:lstStyle/>
          <a:p>
            <a:pPr algn="just"/>
            <a:r>
              <a:rPr lang="en-US" sz="1800" dirty="0">
                <a:effectLst/>
                <a:latin typeface="Calibri" panose="020F0502020204030204" pitchFamily="34" charset="0"/>
                <a:ea typeface="Calibri" panose="020F0502020204030204" pitchFamily="34" charset="0"/>
              </a:rPr>
              <a:t>	</a:t>
            </a:r>
            <a:endParaRPr lang="en-IE" sz="2200" dirty="0"/>
          </a:p>
        </p:txBody>
      </p:sp>
    </p:spTree>
    <p:extLst>
      <p:ext uri="{BB962C8B-B14F-4D97-AF65-F5344CB8AC3E}">
        <p14:creationId xmlns:p14="http://schemas.microsoft.com/office/powerpoint/2010/main" val="12323050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945698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13034"/>
            <a:ext cx="9632553" cy="803654"/>
          </a:xfrm>
        </p:spPr>
        <p:txBody>
          <a:bodyPr/>
          <a:lstStyle/>
          <a:p>
            <a:r>
              <a:rPr lang="en-US" dirty="0">
                <a:solidFill>
                  <a:schemeClr val="bg1"/>
                </a:solidFill>
              </a:rPr>
              <a:t>Die Wahl der richtigen Finanzierung</a:t>
            </a:r>
            <a:endParaRPr lang="en-US" dirty="0"/>
          </a:p>
        </p:txBody>
      </p:sp>
      <p:sp>
        <p:nvSpPr>
          <p:cNvPr id="5" name="TextBox 4">
            <a:extLst>
              <a:ext uri="{FF2B5EF4-FFF2-40B4-BE49-F238E27FC236}">
                <a16:creationId xmlns:a16="http://schemas.microsoft.com/office/drawing/2014/main" id="{48BC116C-FC28-2B2F-23B2-088FD77A6F59}"/>
              </a:ext>
            </a:extLst>
          </p:cNvPr>
          <p:cNvSpPr txBox="1"/>
          <p:nvPr/>
        </p:nvSpPr>
        <p:spPr>
          <a:xfrm>
            <a:off x="581471" y="1565257"/>
            <a:ext cx="10364695" cy="830997"/>
          </a:xfrm>
          <a:prstGeom prst="rect">
            <a:avLst/>
          </a:prstGeom>
          <a:noFill/>
        </p:spPr>
        <p:txBody>
          <a:bodyPr wrap="square">
            <a:spAutoFit/>
          </a:bodyPr>
          <a:lstStyle/>
          <a:p>
            <a:pPr algn="just"/>
            <a:r>
              <a:rPr lang="en-GB" sz="1600" dirty="0"/>
              <a:t>Welche Art von Finanzierung sollten Sie also wählen? Der Schlüssel liegt darin, die Finanzierungsoption auf die individuellen Bedürfnisse und die Entwicklungsphase Ihres Unternehmens abzustimmen. In diesem Abschnitt gehen wir auf die Vor- und Nachteile der verschiedenen Finanzierungsquellen ein und erläutern, was Sie über jede einzelne wissen müssen.</a:t>
            </a:r>
            <a:endParaRPr lang="en-IE" sz="1600" dirty="0"/>
          </a:p>
        </p:txBody>
      </p:sp>
      <p:graphicFrame>
        <p:nvGraphicFramePr>
          <p:cNvPr id="7" name="Table 6">
            <a:extLst>
              <a:ext uri="{FF2B5EF4-FFF2-40B4-BE49-F238E27FC236}">
                <a16:creationId xmlns:a16="http://schemas.microsoft.com/office/drawing/2014/main" id="{A13BF15E-21CB-D880-DAB9-B0F5126D2232}"/>
              </a:ext>
            </a:extLst>
          </p:cNvPr>
          <p:cNvGraphicFramePr>
            <a:graphicFrameLocks noGrp="1"/>
          </p:cNvGraphicFramePr>
          <p:nvPr>
            <p:extLst>
              <p:ext uri="{D42A27DB-BD31-4B8C-83A1-F6EECF244321}">
                <p14:modId xmlns:p14="http://schemas.microsoft.com/office/powerpoint/2010/main" val="778478152"/>
              </p:ext>
            </p:extLst>
          </p:nvPr>
        </p:nvGraphicFramePr>
        <p:xfrm>
          <a:off x="1070696" y="2535936"/>
          <a:ext cx="2965616" cy="3142204"/>
        </p:xfrm>
        <a:graphic>
          <a:graphicData uri="http://schemas.openxmlformats.org/drawingml/2006/table">
            <a:tbl>
              <a:tblPr firstRow="1" bandRow="1">
                <a:tableStyleId>{5C22544A-7EE6-4342-B048-85BDC9FD1C3A}</a:tableStyleId>
              </a:tblPr>
              <a:tblGrid>
                <a:gridCol w="2965616">
                  <a:extLst>
                    <a:ext uri="{9D8B030D-6E8A-4147-A177-3AD203B41FA5}">
                      <a16:colId xmlns:a16="http://schemas.microsoft.com/office/drawing/2014/main" val="2533210767"/>
                    </a:ext>
                  </a:extLst>
                </a:gridCol>
              </a:tblGrid>
              <a:tr h="348610">
                <a:tc>
                  <a:txBody>
                    <a:bodyPr/>
                    <a:lstStyle/>
                    <a:p>
                      <a:pPr algn="ctr"/>
                      <a:r>
                        <a:rPr lang="en-GB" sz="1600" dirty="0"/>
                        <a:t>Start-Ups</a:t>
                      </a:r>
                    </a:p>
                  </a:txBody>
                  <a:tcPr>
                    <a:solidFill>
                      <a:schemeClr val="accent5"/>
                    </a:solidFill>
                  </a:tcPr>
                </a:tc>
                <a:extLst>
                  <a:ext uri="{0D108BD9-81ED-4DB2-BD59-A6C34878D82A}">
                    <a16:rowId xmlns:a16="http://schemas.microsoft.com/office/drawing/2014/main" val="1534491737"/>
                  </a:ext>
                </a:extLst>
              </a:tr>
              <a:tr h="27935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bg1"/>
                          </a:solidFill>
                          <a:effectLst/>
                          <a:latin typeface="+mn-lt"/>
                          <a:ea typeface="+mn-ea"/>
                          <a:cs typeface="+mn-cs"/>
                        </a:rPr>
                        <a:t>Wenn Sie gerade erst anfangen, können Mikrokredite eine gute Option sein. Sie bieten einen einfachen Zugang zu Geldmitteln und sind ideal für die ersten Ausgaben. Bedenken Sie jedoch, dass sie in der Regel mit höheren Zinssätzen und einer Obergrenze für den Kreditbetrag verbunden sind.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bg1"/>
                          </a:solidFill>
                          <a:effectLst/>
                          <a:latin typeface="+mn-lt"/>
                          <a:ea typeface="+mn-ea"/>
                          <a:cs typeface="+mn-cs"/>
                        </a:rPr>
                        <a:t>Zuschüsse sind eine weitere Möglichkeit für Start-ups, obwohl sie sehr wettbewerbsorientiert sind.</a:t>
                      </a:r>
                      <a:endParaRPr lang="en-GB" sz="1400" kern="1200" dirty="0">
                        <a:solidFill>
                          <a:schemeClr val="bg1"/>
                        </a:solidFill>
                        <a:effectLst/>
                        <a:latin typeface="+mn-lt"/>
                        <a:ea typeface="+mn-ea"/>
                        <a:cs typeface="+mn-cs"/>
                      </a:endParaRPr>
                    </a:p>
                  </a:txBody>
                  <a:tcPr>
                    <a:solidFill>
                      <a:srgbClr val="47B5C8"/>
                    </a:solidFill>
                  </a:tcPr>
                </a:tc>
                <a:extLst>
                  <a:ext uri="{0D108BD9-81ED-4DB2-BD59-A6C34878D82A}">
                    <a16:rowId xmlns:a16="http://schemas.microsoft.com/office/drawing/2014/main" val="1433420104"/>
                  </a:ext>
                </a:extLst>
              </a:tr>
            </a:tbl>
          </a:graphicData>
        </a:graphic>
      </p:graphicFrame>
      <p:graphicFrame>
        <p:nvGraphicFramePr>
          <p:cNvPr id="10" name="Table 9">
            <a:extLst>
              <a:ext uri="{FF2B5EF4-FFF2-40B4-BE49-F238E27FC236}">
                <a16:creationId xmlns:a16="http://schemas.microsoft.com/office/drawing/2014/main" id="{64376C38-35D9-BB05-6011-B3FAF20405A9}"/>
              </a:ext>
            </a:extLst>
          </p:cNvPr>
          <p:cNvGraphicFramePr>
            <a:graphicFrameLocks noGrp="1"/>
          </p:cNvGraphicFramePr>
          <p:nvPr>
            <p:extLst>
              <p:ext uri="{D42A27DB-BD31-4B8C-83A1-F6EECF244321}">
                <p14:modId xmlns:p14="http://schemas.microsoft.com/office/powerpoint/2010/main" val="2376507219"/>
              </p:ext>
            </p:extLst>
          </p:nvPr>
        </p:nvGraphicFramePr>
        <p:xfrm>
          <a:off x="4362669" y="2532706"/>
          <a:ext cx="2965616" cy="3474720"/>
        </p:xfrm>
        <a:graphic>
          <a:graphicData uri="http://schemas.openxmlformats.org/drawingml/2006/table">
            <a:tbl>
              <a:tblPr firstRow="1" bandRow="1">
                <a:tableStyleId>{5C22544A-7EE6-4342-B048-85BDC9FD1C3A}</a:tableStyleId>
              </a:tblPr>
              <a:tblGrid>
                <a:gridCol w="2965616">
                  <a:extLst>
                    <a:ext uri="{9D8B030D-6E8A-4147-A177-3AD203B41FA5}">
                      <a16:colId xmlns:a16="http://schemas.microsoft.com/office/drawing/2014/main" val="2533210767"/>
                    </a:ext>
                  </a:extLst>
                </a:gridCol>
              </a:tblGrid>
              <a:tr h="342543">
                <a:tc>
                  <a:txBody>
                    <a:bodyPr/>
                    <a:lstStyle/>
                    <a:p>
                      <a:pPr algn="ctr"/>
                      <a:r>
                        <a:rPr lang="en-GB" sz="1600" dirty="0"/>
                        <a:t>Unternehmen in der Wachstumsphase</a:t>
                      </a:r>
                    </a:p>
                  </a:txBody>
                  <a:tcPr>
                    <a:solidFill>
                      <a:schemeClr val="accent5"/>
                    </a:solidFill>
                  </a:tcPr>
                </a:tc>
                <a:extLst>
                  <a:ext uri="{0D108BD9-81ED-4DB2-BD59-A6C34878D82A}">
                    <a16:rowId xmlns:a16="http://schemas.microsoft.com/office/drawing/2014/main" val="1534491737"/>
                  </a:ext>
                </a:extLst>
              </a:tr>
              <a:tr h="2776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bg1"/>
                          </a:solidFill>
                          <a:effectLst/>
                          <a:latin typeface="+mn-lt"/>
                          <a:ea typeface="+mn-ea"/>
                          <a:cs typeface="+mn-cs"/>
                        </a:rPr>
                        <a:t>Für Unternehmen, die expandieren wollen, sind Bankkredite eine zuverlässige Option. Sie bieten größere Beträge zu niedrigeren Zinssätzen und mit längeren Rückzahlungsfristen. Stellen Sie sich jedoch auf ein gründliches Antragsverfahren ein, das die Vorlage von Finanzberichten und Sicherheiten erfordert. Es ist wichtig, Schulden klug zu verwalten, um eine Überschuldung zu vermeiden. </a:t>
                      </a:r>
                      <a:endParaRPr lang="en-GB" sz="1400" kern="1200" dirty="0">
                        <a:solidFill>
                          <a:schemeClr val="bg1"/>
                        </a:solidFill>
                        <a:effectLst/>
                        <a:latin typeface="+mn-lt"/>
                        <a:ea typeface="+mn-ea"/>
                        <a:cs typeface="+mn-cs"/>
                      </a:endParaRPr>
                    </a:p>
                    <a:p>
                      <a:endParaRPr lang="en-GB" sz="1600" dirty="0"/>
                    </a:p>
                  </a:txBody>
                  <a:tcPr>
                    <a:solidFill>
                      <a:srgbClr val="47B5C8"/>
                    </a:solidFill>
                  </a:tcPr>
                </a:tc>
                <a:extLst>
                  <a:ext uri="{0D108BD9-81ED-4DB2-BD59-A6C34878D82A}">
                    <a16:rowId xmlns:a16="http://schemas.microsoft.com/office/drawing/2014/main" val="1433420104"/>
                  </a:ext>
                </a:extLst>
              </a:tr>
            </a:tbl>
          </a:graphicData>
        </a:graphic>
      </p:graphicFrame>
      <p:graphicFrame>
        <p:nvGraphicFramePr>
          <p:cNvPr id="11" name="Table 10">
            <a:extLst>
              <a:ext uri="{FF2B5EF4-FFF2-40B4-BE49-F238E27FC236}">
                <a16:creationId xmlns:a16="http://schemas.microsoft.com/office/drawing/2014/main" id="{94C23D42-584A-36B5-F87B-678B07A9B01C}"/>
              </a:ext>
            </a:extLst>
          </p:cNvPr>
          <p:cNvGraphicFramePr>
            <a:graphicFrameLocks noGrp="1"/>
          </p:cNvGraphicFramePr>
          <p:nvPr>
            <p:extLst>
              <p:ext uri="{D42A27DB-BD31-4B8C-83A1-F6EECF244321}">
                <p14:modId xmlns:p14="http://schemas.microsoft.com/office/powerpoint/2010/main" val="1728178435"/>
              </p:ext>
            </p:extLst>
          </p:nvPr>
        </p:nvGraphicFramePr>
        <p:xfrm>
          <a:off x="7654642" y="2512905"/>
          <a:ext cx="2965616" cy="3118987"/>
        </p:xfrm>
        <a:graphic>
          <a:graphicData uri="http://schemas.openxmlformats.org/drawingml/2006/table">
            <a:tbl>
              <a:tblPr firstRow="1" bandRow="1">
                <a:tableStyleId>{5C22544A-7EE6-4342-B048-85BDC9FD1C3A}</a:tableStyleId>
              </a:tblPr>
              <a:tblGrid>
                <a:gridCol w="2965616">
                  <a:extLst>
                    <a:ext uri="{9D8B030D-6E8A-4147-A177-3AD203B41FA5}">
                      <a16:colId xmlns:a16="http://schemas.microsoft.com/office/drawing/2014/main" val="2533210767"/>
                    </a:ext>
                  </a:extLst>
                </a:gridCol>
              </a:tblGrid>
              <a:tr h="342543">
                <a:tc>
                  <a:txBody>
                    <a:bodyPr/>
                    <a:lstStyle/>
                    <a:p>
                      <a:pPr algn="ctr"/>
                      <a:r>
                        <a:rPr lang="en-GB" sz="1600" dirty="0"/>
                        <a:t>Etabliertes Unternehmen</a:t>
                      </a:r>
                    </a:p>
                  </a:txBody>
                  <a:tcPr>
                    <a:solidFill>
                      <a:schemeClr val="accent5"/>
                    </a:solidFill>
                  </a:tcPr>
                </a:tc>
                <a:extLst>
                  <a:ext uri="{0D108BD9-81ED-4DB2-BD59-A6C34878D82A}">
                    <a16:rowId xmlns:a16="http://schemas.microsoft.com/office/drawing/2014/main" val="1534491737"/>
                  </a:ext>
                </a:extLst>
              </a:tr>
              <a:tr h="2776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bg1"/>
                          </a:solidFill>
                          <a:effectLst/>
                          <a:latin typeface="+mn-lt"/>
                          <a:ea typeface="+mn-ea"/>
                          <a:cs typeface="+mn-cs"/>
                        </a:rPr>
                        <a:t>Für bereits etablierte Unternehmen sind Bankkredite nach wie vor eine gute Wahl für den laufenden Bedarf und größere Investitionen. Sie bieten Stabilität, aber es ist wichtig, die Schulden sorgfältig zu verwalten, um eine Überschuldung zu vermeiden. Um diese Kredite zu sichern, benötigen Sie detaillierte Finanzunterlagen.</a:t>
                      </a:r>
                      <a:endParaRPr lang="en-GB" sz="1400" kern="1200" dirty="0">
                        <a:solidFill>
                          <a:schemeClr val="bg1"/>
                        </a:solidFill>
                        <a:effectLst/>
                        <a:latin typeface="+mn-lt"/>
                        <a:ea typeface="+mn-ea"/>
                        <a:cs typeface="+mn-cs"/>
                      </a:endParaRPr>
                    </a:p>
                    <a:p>
                      <a:endParaRPr lang="en-GB" sz="1600" dirty="0"/>
                    </a:p>
                  </a:txBody>
                  <a:tcPr>
                    <a:solidFill>
                      <a:srgbClr val="47B5C8"/>
                    </a:solidFill>
                  </a:tcPr>
                </a:tc>
                <a:extLst>
                  <a:ext uri="{0D108BD9-81ED-4DB2-BD59-A6C34878D82A}">
                    <a16:rowId xmlns:a16="http://schemas.microsoft.com/office/drawing/2014/main" val="1433420104"/>
                  </a:ext>
                </a:extLst>
              </a:tr>
            </a:tbl>
          </a:graphicData>
        </a:graphic>
      </p:graphicFrame>
    </p:spTree>
    <p:extLst>
      <p:ext uri="{BB962C8B-B14F-4D97-AF65-F5344CB8AC3E}">
        <p14:creationId xmlns:p14="http://schemas.microsoft.com/office/powerpoint/2010/main" val="10874270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945698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664464"/>
            <a:ext cx="9632553" cy="803654"/>
          </a:xfrm>
        </p:spPr>
        <p:txBody>
          <a:bodyPr/>
          <a:lstStyle/>
          <a:p>
            <a:r>
              <a:rPr lang="en-US" sz="4400" dirty="0">
                <a:solidFill>
                  <a:schemeClr val="bg1"/>
                </a:solidFill>
              </a:rPr>
              <a:t>Mikrodarlehen - Vorteile</a:t>
            </a:r>
            <a:endParaRPr lang="en-US" sz="4400" dirty="0"/>
          </a:p>
        </p:txBody>
      </p:sp>
      <p:graphicFrame>
        <p:nvGraphicFramePr>
          <p:cNvPr id="6" name="Table 5">
            <a:extLst>
              <a:ext uri="{FF2B5EF4-FFF2-40B4-BE49-F238E27FC236}">
                <a16:creationId xmlns:a16="http://schemas.microsoft.com/office/drawing/2014/main" id="{8FD9F708-9715-B9BE-A9FE-AE37DBE73CB8}"/>
              </a:ext>
            </a:extLst>
          </p:cNvPr>
          <p:cNvGraphicFramePr>
            <a:graphicFrameLocks noGrp="1"/>
          </p:cNvGraphicFramePr>
          <p:nvPr>
            <p:extLst>
              <p:ext uri="{D42A27DB-BD31-4B8C-83A1-F6EECF244321}">
                <p14:modId xmlns:p14="http://schemas.microsoft.com/office/powerpoint/2010/main" val="1591322154"/>
              </p:ext>
            </p:extLst>
          </p:nvPr>
        </p:nvGraphicFramePr>
        <p:xfrm>
          <a:off x="913789" y="1532684"/>
          <a:ext cx="9881457" cy="4006982"/>
        </p:xfrm>
        <a:graphic>
          <a:graphicData uri="http://schemas.openxmlformats.org/drawingml/2006/table">
            <a:tbl>
              <a:tblPr firstRow="1" bandRow="1">
                <a:tableStyleId>{5C22544A-7EE6-4342-B048-85BDC9FD1C3A}</a:tableStyleId>
              </a:tblPr>
              <a:tblGrid>
                <a:gridCol w="9881457">
                  <a:extLst>
                    <a:ext uri="{9D8B030D-6E8A-4147-A177-3AD203B41FA5}">
                      <a16:colId xmlns:a16="http://schemas.microsoft.com/office/drawing/2014/main" val="2533210767"/>
                    </a:ext>
                  </a:extLst>
                </a:gridCol>
              </a:tblGrid>
              <a:tr h="406981">
                <a:tc>
                  <a:txBody>
                    <a:bodyPr/>
                    <a:lstStyle/>
                    <a:p>
                      <a:pPr algn="ctr"/>
                      <a:r>
                        <a:rPr lang="en-GB" sz="1800" dirty="0" err="1"/>
                        <a:t>Vorteile</a:t>
                      </a:r>
                      <a:endParaRPr lang="en-GB" sz="1800" dirty="0"/>
                    </a:p>
                  </a:txBody>
                  <a:tcPr>
                    <a:solidFill>
                      <a:srgbClr val="086575"/>
                    </a:solidFill>
                  </a:tcPr>
                </a:tc>
                <a:extLst>
                  <a:ext uri="{0D108BD9-81ED-4DB2-BD59-A6C34878D82A}">
                    <a16:rowId xmlns:a16="http://schemas.microsoft.com/office/drawing/2014/main" val="1534491737"/>
                  </a:ext>
                </a:extLst>
              </a:tr>
              <a:tr h="3600001">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solidFill>
                            <a:schemeClr val="bg1"/>
                          </a:solidFill>
                        </a:rPr>
                        <a:t>Erleichterter Zugang für kleine Unternehmen - zur Unterstützung von kleinen Unternehmen, Neugründungen und Unternehmern, die sich aufgrund fehlender Sicherheiten oder Kreditvergangenheit nicht für herkömmliche Kredite qualifizieren können.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solidFill>
                            <a:schemeClr val="bg1"/>
                          </a:solidFill>
                        </a:rPr>
                        <a:t>Flexible Anforderungen - niedrigere Schwellenwerte für die Kreditwürdigkeit oder Akzeptanz alternativer Formen von Sicherheiten.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solidFill>
                            <a:schemeClr val="bg1"/>
                          </a:solidFill>
                        </a:rPr>
                        <a:t>Zugang zu Unterstützungsdiensten - zusätzliche Unterstützung wie Unternehmensschulung, Mentoring oder Finanzausbildung, um Unternehmern zum Erfolg zu verhelfen.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solidFill>
                            <a:schemeClr val="bg1"/>
                          </a:solidFill>
                        </a:rPr>
                        <a:t>Schnelleres Bewilligungsverfahren - Mikrokredite werden im Allgemeinen schneller bewilligt als herkömmliche Bankkredite, so dass die Unternehmen schneller Zugang zu den Mitteln haben.</a:t>
                      </a:r>
                      <a:endParaRPr lang="en-GB" sz="1800" kern="1200" dirty="0">
                        <a:solidFill>
                          <a:schemeClr val="bg1"/>
                        </a:solidFill>
                        <a:effectLst/>
                        <a:latin typeface="+mn-lt"/>
                        <a:ea typeface="+mn-ea"/>
                        <a:cs typeface="+mn-cs"/>
                      </a:endParaRPr>
                    </a:p>
                  </a:txBody>
                  <a:tcPr>
                    <a:solidFill>
                      <a:srgbClr val="47B5C8"/>
                    </a:solidFill>
                  </a:tcPr>
                </a:tc>
                <a:extLst>
                  <a:ext uri="{0D108BD9-81ED-4DB2-BD59-A6C34878D82A}">
                    <a16:rowId xmlns:a16="http://schemas.microsoft.com/office/drawing/2014/main" val="1433420104"/>
                  </a:ext>
                </a:extLst>
              </a:tr>
            </a:tbl>
          </a:graphicData>
        </a:graphic>
      </p:graphicFrame>
    </p:spTree>
    <p:extLst>
      <p:ext uri="{BB962C8B-B14F-4D97-AF65-F5344CB8AC3E}">
        <p14:creationId xmlns:p14="http://schemas.microsoft.com/office/powerpoint/2010/main" val="23976467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945698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664464"/>
            <a:ext cx="9632553" cy="803654"/>
          </a:xfrm>
        </p:spPr>
        <p:txBody>
          <a:bodyPr/>
          <a:lstStyle/>
          <a:p>
            <a:r>
              <a:rPr lang="en-US" sz="4800" dirty="0">
                <a:solidFill>
                  <a:schemeClr val="bg1"/>
                </a:solidFill>
              </a:rPr>
              <a:t>Mikrodarlehen - Nachteile </a:t>
            </a:r>
            <a:endParaRPr lang="en-US" sz="4800" dirty="0"/>
          </a:p>
        </p:txBody>
      </p:sp>
      <p:graphicFrame>
        <p:nvGraphicFramePr>
          <p:cNvPr id="11" name="Table 10">
            <a:extLst>
              <a:ext uri="{FF2B5EF4-FFF2-40B4-BE49-F238E27FC236}">
                <a16:creationId xmlns:a16="http://schemas.microsoft.com/office/drawing/2014/main" id="{36070D92-78D6-7F86-2807-C1AC43A6CA07}"/>
              </a:ext>
            </a:extLst>
          </p:cNvPr>
          <p:cNvGraphicFramePr>
            <a:graphicFrameLocks noGrp="1"/>
          </p:cNvGraphicFramePr>
          <p:nvPr>
            <p:extLst>
              <p:ext uri="{D42A27DB-BD31-4B8C-83A1-F6EECF244321}">
                <p14:modId xmlns:p14="http://schemas.microsoft.com/office/powerpoint/2010/main" val="1874387982"/>
              </p:ext>
            </p:extLst>
          </p:nvPr>
        </p:nvGraphicFramePr>
        <p:xfrm>
          <a:off x="878280" y="1518490"/>
          <a:ext cx="9943600" cy="4140360"/>
        </p:xfrm>
        <a:graphic>
          <a:graphicData uri="http://schemas.openxmlformats.org/drawingml/2006/table">
            <a:tbl>
              <a:tblPr firstRow="1" bandRow="1">
                <a:tableStyleId>{5C22544A-7EE6-4342-B048-85BDC9FD1C3A}</a:tableStyleId>
              </a:tblPr>
              <a:tblGrid>
                <a:gridCol w="9943600">
                  <a:extLst>
                    <a:ext uri="{9D8B030D-6E8A-4147-A177-3AD203B41FA5}">
                      <a16:colId xmlns:a16="http://schemas.microsoft.com/office/drawing/2014/main" val="2533210767"/>
                    </a:ext>
                  </a:extLst>
                </a:gridCol>
              </a:tblGrid>
              <a:tr h="361714">
                <a:tc>
                  <a:txBody>
                    <a:bodyPr/>
                    <a:lstStyle/>
                    <a:p>
                      <a:pPr algn="ctr"/>
                      <a:r>
                        <a:rPr lang="en-GB" sz="1800" dirty="0"/>
                        <a:t>Nachteile</a:t>
                      </a:r>
                    </a:p>
                  </a:txBody>
                  <a:tcPr>
                    <a:solidFill>
                      <a:srgbClr val="DE0A1D"/>
                    </a:solidFill>
                  </a:tcPr>
                </a:tc>
                <a:extLst>
                  <a:ext uri="{0D108BD9-81ED-4DB2-BD59-A6C34878D82A}">
                    <a16:rowId xmlns:a16="http://schemas.microsoft.com/office/drawing/2014/main" val="1534491737"/>
                  </a:ext>
                </a:extLst>
              </a:tr>
              <a:tr h="377460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solidFill>
                            <a:schemeClr val="bg1"/>
                          </a:solidFill>
                        </a:rPr>
                        <a:t>Kleinere Darlehensbeträge - der Höchstbetrag, den Sie mit einem Mikrokredit aufnehmen können, ist oft begrenzt.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solidFill>
                            <a:schemeClr val="bg1"/>
                          </a:solidFill>
                        </a:rPr>
                        <a:t>Höhere Zinssätze als bei herkömmlichen Darlehen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solidFill>
                            <a:schemeClr val="bg1"/>
                          </a:solidFill>
                        </a:rPr>
                        <a:t>Kürzere Rückzahlungsfristen - haben in der Regel kürzere Rückzahlungsfristen, was den Druck auf das Unternehmen erhöhen kann, schnell Erträge zu erwirtschaften, um die Zahlungsfristen einzuhalten.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solidFill>
                            <a:schemeClr val="bg1"/>
                          </a:solidFill>
                        </a:rPr>
                        <a:t>Möglicherweise werden Sicherheiten verlangt - obwohl sie flexibler sind, verlangen einige Mikrokredite immer noch Sicherheiten, was für Unternehmer ohne wertvolle Vermögenswerte eine Herausforderung darstellen kann.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solidFill>
                            <a:schemeClr val="bg1"/>
                          </a:solidFill>
                        </a:rPr>
                        <a:t>Begrenzte Verfügbarkeit - sie sind nicht überall verfügbar, und ihre Verfügbarkeit kann auf bestimmte Regionen, Branchen oder demografische Gruppen beschränkt sein.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solidFill>
                            <a:schemeClr val="bg1"/>
                          </a:solidFill>
                        </a:rPr>
                        <a:t>Nicht immer ausreichend für eine groß angelegte Expansion</a:t>
                      </a:r>
                    </a:p>
                  </a:txBody>
                  <a:tcPr>
                    <a:solidFill>
                      <a:srgbClr val="47B5C8"/>
                    </a:solidFill>
                  </a:tcPr>
                </a:tc>
                <a:extLst>
                  <a:ext uri="{0D108BD9-81ED-4DB2-BD59-A6C34878D82A}">
                    <a16:rowId xmlns:a16="http://schemas.microsoft.com/office/drawing/2014/main" val="1433420104"/>
                  </a:ext>
                </a:extLst>
              </a:tr>
            </a:tbl>
          </a:graphicData>
        </a:graphic>
      </p:graphicFrame>
    </p:spTree>
    <p:extLst>
      <p:ext uri="{BB962C8B-B14F-4D97-AF65-F5344CB8AC3E}">
        <p14:creationId xmlns:p14="http://schemas.microsoft.com/office/powerpoint/2010/main" val="5130238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945698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4000" dirty="0">
                <a:solidFill>
                  <a:schemeClr val="bg1"/>
                </a:solidFill>
              </a:rPr>
              <a:t>Herkömmliche Bankkredite - Vorteile</a:t>
            </a:r>
            <a:endParaRPr lang="en-US" sz="4000" dirty="0"/>
          </a:p>
        </p:txBody>
      </p:sp>
      <p:graphicFrame>
        <p:nvGraphicFramePr>
          <p:cNvPr id="6" name="Table 5">
            <a:extLst>
              <a:ext uri="{FF2B5EF4-FFF2-40B4-BE49-F238E27FC236}">
                <a16:creationId xmlns:a16="http://schemas.microsoft.com/office/drawing/2014/main" id="{8FD9F708-9715-B9BE-A9FE-AE37DBE73CB8}"/>
              </a:ext>
            </a:extLst>
          </p:cNvPr>
          <p:cNvGraphicFramePr>
            <a:graphicFrameLocks noGrp="1"/>
          </p:cNvGraphicFramePr>
          <p:nvPr>
            <p:extLst>
              <p:ext uri="{D42A27DB-BD31-4B8C-83A1-F6EECF244321}">
                <p14:modId xmlns:p14="http://schemas.microsoft.com/office/powerpoint/2010/main" val="3256206754"/>
              </p:ext>
            </p:extLst>
          </p:nvPr>
        </p:nvGraphicFramePr>
        <p:xfrm>
          <a:off x="913788" y="1537593"/>
          <a:ext cx="9961357" cy="4184715"/>
        </p:xfrm>
        <a:graphic>
          <a:graphicData uri="http://schemas.openxmlformats.org/drawingml/2006/table">
            <a:tbl>
              <a:tblPr firstRow="1" bandRow="1">
                <a:tableStyleId>{5C22544A-7EE6-4342-B048-85BDC9FD1C3A}</a:tableStyleId>
              </a:tblPr>
              <a:tblGrid>
                <a:gridCol w="9961357">
                  <a:extLst>
                    <a:ext uri="{9D8B030D-6E8A-4147-A177-3AD203B41FA5}">
                      <a16:colId xmlns:a16="http://schemas.microsoft.com/office/drawing/2014/main" val="2533210767"/>
                    </a:ext>
                  </a:extLst>
                </a:gridCol>
              </a:tblGrid>
              <a:tr h="412755">
                <a:tc>
                  <a:txBody>
                    <a:bodyPr/>
                    <a:lstStyle/>
                    <a:p>
                      <a:pPr algn="ctr"/>
                      <a:r>
                        <a:rPr lang="en-GB" sz="2200" dirty="0" err="1"/>
                        <a:t>Vorteile</a:t>
                      </a:r>
                      <a:endParaRPr lang="en-GB" sz="2200" dirty="0"/>
                    </a:p>
                  </a:txBody>
                  <a:tcPr>
                    <a:solidFill>
                      <a:srgbClr val="086575"/>
                    </a:solidFill>
                  </a:tcPr>
                </a:tc>
                <a:extLst>
                  <a:ext uri="{0D108BD9-81ED-4DB2-BD59-A6C34878D82A}">
                    <a16:rowId xmlns:a16="http://schemas.microsoft.com/office/drawing/2014/main" val="1534491737"/>
                  </a:ext>
                </a:extLst>
              </a:tr>
              <a:tr h="3757995">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dirty="0" err="1">
                          <a:solidFill>
                            <a:schemeClr val="bg1"/>
                          </a:solidFill>
                        </a:rPr>
                        <a:t>Keine</a:t>
                      </a:r>
                      <a:r>
                        <a:rPr lang="en-GB" sz="2200" dirty="0">
                          <a:solidFill>
                            <a:schemeClr val="bg1"/>
                          </a:solidFill>
                        </a:rPr>
                        <a:t> Verwässerung des Eigenkapitals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dirty="0">
                          <a:solidFill>
                            <a:schemeClr val="bg1"/>
                          </a:solidFill>
                        </a:rPr>
                        <a:t>Nicht-verwässernde Finanzierung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dirty="0">
                          <a:solidFill>
                            <a:schemeClr val="bg1"/>
                          </a:solidFill>
                        </a:rPr>
                        <a:t>Unterstützung für Innovation und soziale Auswirkungen - Viele Zuschüsse dienen der Förderung von Innovation, technologischer Entwicklung oder sozialen Anliegen. Unternehmen, die in Bereichen wie saubere Energie, Bildung oder Gesundheit tätig sind, können erhebliche Möglichkeiten zur Finanzierung von Zuschüssen finden.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dirty="0">
                          <a:solidFill>
                            <a:schemeClr val="bg1"/>
                          </a:solidFill>
                        </a:rPr>
                        <a:t>Glaubwürdigkeit und Anerkennung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dirty="0">
                          <a:solidFill>
                            <a:schemeClr val="bg1"/>
                          </a:solidFill>
                        </a:rPr>
                        <a:t>Zugang zu Ressourcen und Netzwerken - Einige Zuschüsse sind mit zusätzlicher Unterstützung verbunden, z. B. durch Mentoren, Schulungen oder den Zugang zu wertvollen Netzwerken, die Ihrem Unternehmen beim Wachstum helfen können.</a:t>
                      </a:r>
                    </a:p>
                  </a:txBody>
                  <a:tcPr>
                    <a:solidFill>
                      <a:srgbClr val="47B5C8"/>
                    </a:solidFill>
                  </a:tcPr>
                </a:tc>
                <a:extLst>
                  <a:ext uri="{0D108BD9-81ED-4DB2-BD59-A6C34878D82A}">
                    <a16:rowId xmlns:a16="http://schemas.microsoft.com/office/drawing/2014/main" val="1433420104"/>
                  </a:ext>
                </a:extLst>
              </a:tr>
            </a:tbl>
          </a:graphicData>
        </a:graphic>
      </p:graphicFrame>
    </p:spTree>
    <p:extLst>
      <p:ext uri="{BB962C8B-B14F-4D97-AF65-F5344CB8AC3E}">
        <p14:creationId xmlns:p14="http://schemas.microsoft.com/office/powerpoint/2010/main" val="33947279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945698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0" y="759726"/>
            <a:ext cx="9632553" cy="803654"/>
          </a:xfrm>
        </p:spPr>
        <p:txBody>
          <a:bodyPr/>
          <a:lstStyle/>
          <a:p>
            <a:r>
              <a:rPr lang="en-US" sz="4400" dirty="0">
                <a:solidFill>
                  <a:schemeClr val="bg1"/>
                </a:solidFill>
              </a:rPr>
              <a:t>Traditionelle Bankkredite - Nachteile </a:t>
            </a:r>
            <a:endParaRPr lang="en-US" sz="4400" dirty="0"/>
          </a:p>
        </p:txBody>
      </p:sp>
      <p:graphicFrame>
        <p:nvGraphicFramePr>
          <p:cNvPr id="11" name="Table 10">
            <a:extLst>
              <a:ext uri="{FF2B5EF4-FFF2-40B4-BE49-F238E27FC236}">
                <a16:creationId xmlns:a16="http://schemas.microsoft.com/office/drawing/2014/main" id="{36070D92-78D6-7F86-2807-C1AC43A6CA07}"/>
              </a:ext>
            </a:extLst>
          </p:cNvPr>
          <p:cNvGraphicFramePr>
            <a:graphicFrameLocks noGrp="1"/>
          </p:cNvGraphicFramePr>
          <p:nvPr>
            <p:extLst>
              <p:ext uri="{D42A27DB-BD31-4B8C-83A1-F6EECF244321}">
                <p14:modId xmlns:p14="http://schemas.microsoft.com/office/powerpoint/2010/main" val="2723892703"/>
              </p:ext>
            </p:extLst>
          </p:nvPr>
        </p:nvGraphicFramePr>
        <p:xfrm>
          <a:off x="941032" y="1563380"/>
          <a:ext cx="9783193" cy="4138585"/>
        </p:xfrm>
        <a:graphic>
          <a:graphicData uri="http://schemas.openxmlformats.org/drawingml/2006/table">
            <a:tbl>
              <a:tblPr firstRow="1" bandRow="1">
                <a:tableStyleId>{5C22544A-7EE6-4342-B048-85BDC9FD1C3A}</a:tableStyleId>
              </a:tblPr>
              <a:tblGrid>
                <a:gridCol w="9783193">
                  <a:extLst>
                    <a:ext uri="{9D8B030D-6E8A-4147-A177-3AD203B41FA5}">
                      <a16:colId xmlns:a16="http://schemas.microsoft.com/office/drawing/2014/main" val="2533210767"/>
                    </a:ext>
                  </a:extLst>
                </a:gridCol>
              </a:tblGrid>
              <a:tr h="363985">
                <a:tc>
                  <a:txBody>
                    <a:bodyPr/>
                    <a:lstStyle/>
                    <a:p>
                      <a:pPr algn="ctr"/>
                      <a:r>
                        <a:rPr lang="en-GB" sz="1600" dirty="0"/>
                        <a:t>Nachteile</a:t>
                      </a:r>
                    </a:p>
                  </a:txBody>
                  <a:tcPr>
                    <a:solidFill>
                      <a:srgbClr val="DE0A1D"/>
                    </a:solidFill>
                  </a:tcPr>
                </a:tc>
                <a:extLst>
                  <a:ext uri="{0D108BD9-81ED-4DB2-BD59-A6C34878D82A}">
                    <a16:rowId xmlns:a16="http://schemas.microsoft.com/office/drawing/2014/main" val="1534491737"/>
                  </a:ext>
                </a:extLst>
              </a:tr>
              <a:tr h="377460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solidFill>
                            <a:schemeClr val="bg1"/>
                          </a:solidFill>
                        </a:rPr>
                        <a:t>Strenge Kriterien für die Förderungswürdigkeit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solidFill>
                            <a:schemeClr val="bg1"/>
                          </a:solidFill>
                        </a:rPr>
                        <a:t>Langwieriges Antragsverfahren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solidFill>
                            <a:schemeClr val="bg1"/>
                          </a:solidFill>
                        </a:rPr>
                        <a:t>Verwendungsbeschränkungen - </a:t>
                      </a:r>
                      <a:r>
                        <a:rPr lang="en-GB" sz="1800" dirty="0" err="1">
                          <a:solidFill>
                            <a:schemeClr val="bg1"/>
                          </a:solidFill>
                        </a:rPr>
                        <a:t>Kredite</a:t>
                      </a:r>
                      <a:r>
                        <a:rPr lang="en-GB" sz="1800" dirty="0">
                          <a:solidFill>
                            <a:schemeClr val="bg1"/>
                          </a:solidFill>
                        </a:rPr>
                        <a:t> sind oft mit Auflagen für die Verwendung der Mittel verbunden, was Ihre Flexibilität einschränken kann. So kann es beispielsweise erforderlich sein, dass die Mittel für bestimmte Projekte, Forschungsarbeiten oder Einstellungen verwendet werden müssen und nicht für allgemeine Geschäftsausgaben.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solidFill>
                            <a:schemeClr val="bg1"/>
                          </a:solidFill>
                        </a:rPr>
                        <a:t>Laufende Berichtspflichten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dirty="0">
                          <a:solidFill>
                            <a:schemeClr val="bg1"/>
                          </a:solidFill>
                        </a:rPr>
                        <a:t>Nicht verlängerbar - Zuschüsse sind in der Regel einmalige Finanzierungsmöglichkeiten. Wenn die Mittel aufgebraucht sind, gibt es keine Garantie, dass Sie weitere Zuschüsse erhalten, sodass das Unternehmen nachhaltige Wege finden muss, um den Betrieb aufrechtzuerhalten.</a:t>
                      </a:r>
                    </a:p>
                  </a:txBody>
                  <a:tcPr>
                    <a:solidFill>
                      <a:srgbClr val="47B5C8"/>
                    </a:solidFill>
                  </a:tcPr>
                </a:tc>
                <a:extLst>
                  <a:ext uri="{0D108BD9-81ED-4DB2-BD59-A6C34878D82A}">
                    <a16:rowId xmlns:a16="http://schemas.microsoft.com/office/drawing/2014/main" val="1433420104"/>
                  </a:ext>
                </a:extLst>
              </a:tr>
            </a:tbl>
          </a:graphicData>
        </a:graphic>
      </p:graphicFrame>
    </p:spTree>
    <p:extLst>
      <p:ext uri="{BB962C8B-B14F-4D97-AF65-F5344CB8AC3E}">
        <p14:creationId xmlns:p14="http://schemas.microsoft.com/office/powerpoint/2010/main" val="9159961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945698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4400" dirty="0">
                <a:solidFill>
                  <a:schemeClr val="bg1"/>
                </a:solidFill>
              </a:rPr>
              <a:t>Risikokapital - Vorteile</a:t>
            </a:r>
            <a:endParaRPr lang="en-US" sz="4400" dirty="0"/>
          </a:p>
        </p:txBody>
      </p:sp>
      <p:graphicFrame>
        <p:nvGraphicFramePr>
          <p:cNvPr id="6" name="Table 5">
            <a:extLst>
              <a:ext uri="{FF2B5EF4-FFF2-40B4-BE49-F238E27FC236}">
                <a16:creationId xmlns:a16="http://schemas.microsoft.com/office/drawing/2014/main" id="{8FD9F708-9715-B9BE-A9FE-AE37DBE73CB8}"/>
              </a:ext>
            </a:extLst>
          </p:cNvPr>
          <p:cNvGraphicFramePr>
            <a:graphicFrameLocks noGrp="1"/>
          </p:cNvGraphicFramePr>
          <p:nvPr>
            <p:extLst>
              <p:ext uri="{D42A27DB-BD31-4B8C-83A1-F6EECF244321}">
                <p14:modId xmlns:p14="http://schemas.microsoft.com/office/powerpoint/2010/main" val="3922688239"/>
              </p:ext>
            </p:extLst>
          </p:nvPr>
        </p:nvGraphicFramePr>
        <p:xfrm>
          <a:off x="656336" y="1533049"/>
          <a:ext cx="10156665" cy="4149956"/>
        </p:xfrm>
        <a:graphic>
          <a:graphicData uri="http://schemas.openxmlformats.org/drawingml/2006/table">
            <a:tbl>
              <a:tblPr firstRow="1" bandRow="1">
                <a:tableStyleId>{5C22544A-7EE6-4342-B048-85BDC9FD1C3A}</a:tableStyleId>
              </a:tblPr>
              <a:tblGrid>
                <a:gridCol w="10156665">
                  <a:extLst>
                    <a:ext uri="{9D8B030D-6E8A-4147-A177-3AD203B41FA5}">
                      <a16:colId xmlns:a16="http://schemas.microsoft.com/office/drawing/2014/main" val="2533210767"/>
                    </a:ext>
                  </a:extLst>
                </a:gridCol>
              </a:tblGrid>
              <a:tr h="400916">
                <a:tc>
                  <a:txBody>
                    <a:bodyPr/>
                    <a:lstStyle/>
                    <a:p>
                      <a:pPr algn="ctr"/>
                      <a:r>
                        <a:rPr lang="en-GB" sz="2000" dirty="0" err="1"/>
                        <a:t>Vorteile</a:t>
                      </a:r>
                      <a:endParaRPr lang="en-GB" sz="2000" dirty="0"/>
                    </a:p>
                  </a:txBody>
                  <a:tcPr>
                    <a:solidFill>
                      <a:srgbClr val="086575"/>
                    </a:solidFill>
                  </a:tcPr>
                </a:tc>
                <a:extLst>
                  <a:ext uri="{0D108BD9-81ED-4DB2-BD59-A6C34878D82A}">
                    <a16:rowId xmlns:a16="http://schemas.microsoft.com/office/drawing/2014/main" val="1534491737"/>
                  </a:ext>
                </a:extLst>
              </a:tr>
              <a:tr h="3546345">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chemeClr val="bg1"/>
                          </a:solidFill>
                        </a:rPr>
                        <a:t>Zugang zu großen Kapitalbeträgen - dies kann schnelles Wachstum und Skalierung unterstützen.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chemeClr val="bg1"/>
                          </a:solidFill>
                        </a:rPr>
                        <a:t>Keine Rückzahlungsverpflichtungen - VCs übernehmen stattdessen eine Kapitalbeteiligung an dem Unternehmen, was bedeutet, dass sich die Unternehmer nicht um regelmäßige Zahlungen kümmern müssen.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chemeClr val="bg1"/>
                          </a:solidFill>
                        </a:rPr>
                        <a:t>Strategische Führung und Fachwissen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chemeClr val="bg1"/>
                          </a:solidFill>
                        </a:rPr>
                        <a:t>Networking-Möglichkeiten - VCs können Unternehmern wertvolle Netzwerke eröffnen, darunter potenzielle Kunden, Partner und andere Investoren, was das Unternehmenswachstum beschleunigen kann.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chemeClr val="bg1"/>
                          </a:solidFill>
                        </a:rPr>
                        <a:t>Geteiltes Risiko - Wenn das Unternehmen nicht erfolgreich ist, ist der Unternehmer nicht für die Rückzahlung der Investition verantwortlich.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chemeClr val="bg1"/>
                          </a:solidFill>
                        </a:rPr>
                        <a:t>Erhöhte Glaubwürdigkeit</a:t>
                      </a:r>
                    </a:p>
                  </a:txBody>
                  <a:tcPr>
                    <a:solidFill>
                      <a:srgbClr val="47B5C8"/>
                    </a:solidFill>
                  </a:tcPr>
                </a:tc>
                <a:extLst>
                  <a:ext uri="{0D108BD9-81ED-4DB2-BD59-A6C34878D82A}">
                    <a16:rowId xmlns:a16="http://schemas.microsoft.com/office/drawing/2014/main" val="1433420104"/>
                  </a:ext>
                </a:extLst>
              </a:tr>
            </a:tbl>
          </a:graphicData>
        </a:graphic>
      </p:graphicFrame>
    </p:spTree>
    <p:extLst>
      <p:ext uri="{BB962C8B-B14F-4D97-AF65-F5344CB8AC3E}">
        <p14:creationId xmlns:p14="http://schemas.microsoft.com/office/powerpoint/2010/main" val="25068017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9456983"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680343"/>
            <a:ext cx="9632553" cy="803654"/>
          </a:xfrm>
        </p:spPr>
        <p:txBody>
          <a:bodyPr/>
          <a:lstStyle/>
          <a:p>
            <a:r>
              <a:rPr lang="en-US" sz="4800" dirty="0">
                <a:solidFill>
                  <a:schemeClr val="bg1"/>
                </a:solidFill>
              </a:rPr>
              <a:t>Risikokapital - Nachteile </a:t>
            </a:r>
            <a:endParaRPr lang="en-US" sz="4800" dirty="0"/>
          </a:p>
        </p:txBody>
      </p:sp>
      <p:graphicFrame>
        <p:nvGraphicFramePr>
          <p:cNvPr id="11" name="Table 10">
            <a:extLst>
              <a:ext uri="{FF2B5EF4-FFF2-40B4-BE49-F238E27FC236}">
                <a16:creationId xmlns:a16="http://schemas.microsoft.com/office/drawing/2014/main" id="{36070D92-78D6-7F86-2807-C1AC43A6CA07}"/>
              </a:ext>
            </a:extLst>
          </p:cNvPr>
          <p:cNvGraphicFramePr>
            <a:graphicFrameLocks noGrp="1"/>
          </p:cNvGraphicFramePr>
          <p:nvPr>
            <p:extLst>
              <p:ext uri="{D42A27DB-BD31-4B8C-83A1-F6EECF244321}">
                <p14:modId xmlns:p14="http://schemas.microsoft.com/office/powerpoint/2010/main" val="3817446294"/>
              </p:ext>
            </p:extLst>
          </p:nvPr>
        </p:nvGraphicFramePr>
        <p:xfrm>
          <a:off x="886163" y="1499876"/>
          <a:ext cx="9891327" cy="3990127"/>
        </p:xfrm>
        <a:graphic>
          <a:graphicData uri="http://schemas.openxmlformats.org/drawingml/2006/table">
            <a:tbl>
              <a:tblPr firstRow="1" bandRow="1">
                <a:tableStyleId>{5C22544A-7EE6-4342-B048-85BDC9FD1C3A}</a:tableStyleId>
              </a:tblPr>
              <a:tblGrid>
                <a:gridCol w="9891327">
                  <a:extLst>
                    <a:ext uri="{9D8B030D-6E8A-4147-A177-3AD203B41FA5}">
                      <a16:colId xmlns:a16="http://schemas.microsoft.com/office/drawing/2014/main" val="2533210767"/>
                    </a:ext>
                  </a:extLst>
                </a:gridCol>
              </a:tblGrid>
              <a:tr h="348249">
                <a:tc>
                  <a:txBody>
                    <a:bodyPr/>
                    <a:lstStyle/>
                    <a:p>
                      <a:pPr algn="ctr"/>
                      <a:r>
                        <a:rPr lang="en-GB" sz="2000" dirty="0"/>
                        <a:t>Nachteile</a:t>
                      </a:r>
                    </a:p>
                  </a:txBody>
                  <a:tcPr>
                    <a:solidFill>
                      <a:srgbClr val="DE0A1D"/>
                    </a:solidFill>
                  </a:tcPr>
                </a:tc>
                <a:extLst>
                  <a:ext uri="{0D108BD9-81ED-4DB2-BD59-A6C34878D82A}">
                    <a16:rowId xmlns:a16="http://schemas.microsoft.com/office/drawing/2014/main" val="1534491737"/>
                  </a:ext>
                </a:extLst>
              </a:tr>
              <a:tr h="3593887">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chemeClr val="bg1"/>
                          </a:solidFill>
                        </a:rPr>
                        <a:t>Kontrollverlust - Unternehmer können die Kontrolle über die Richtung ihres Unternehmens verlieren, wenn VCs auf hohe Renditen drängen.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chemeClr val="bg1"/>
                          </a:solidFill>
                        </a:rPr>
                        <a:t>Verwässerung der Eigentumsverhältnisse - geringere Eigentumsanteile am Unternehmen, was sich auf die künftigen Erträge und die Entscheidungsgewalt auswirken könnte.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chemeClr val="bg1"/>
                          </a:solidFill>
                        </a:rPr>
                        <a:t>Druck für hohes Wachstum - Druck auf Unternehmer, schnell zu wachsen, manchmal auf Kosten der langfristigen Nachhaltigkeit.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chemeClr val="bg1"/>
                          </a:solidFill>
                        </a:rPr>
                        <a:t>Anforderungen an die Ausstiegsstrategie - Unternehmer können gezwungen sein, das Unternehmen zu verkaufen oder früher als gewünscht an die Börse zu gehen.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chemeClr val="bg1"/>
                          </a:solidFill>
                        </a:rPr>
                        <a:t>Wettbewerbsorientiert und selektiv</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chemeClr val="bg1"/>
                          </a:solidFill>
                        </a:rPr>
                        <a:t>Komplexe Bedingungen und Konditionen</a:t>
                      </a:r>
                    </a:p>
                  </a:txBody>
                  <a:tcPr>
                    <a:solidFill>
                      <a:srgbClr val="47B5C8"/>
                    </a:solidFill>
                  </a:tcPr>
                </a:tc>
                <a:extLst>
                  <a:ext uri="{0D108BD9-81ED-4DB2-BD59-A6C34878D82A}">
                    <a16:rowId xmlns:a16="http://schemas.microsoft.com/office/drawing/2014/main" val="1433420104"/>
                  </a:ext>
                </a:extLst>
              </a:tr>
            </a:tbl>
          </a:graphicData>
        </a:graphic>
      </p:graphicFrame>
    </p:spTree>
    <p:extLst>
      <p:ext uri="{BB962C8B-B14F-4D97-AF65-F5344CB8AC3E}">
        <p14:creationId xmlns:p14="http://schemas.microsoft.com/office/powerpoint/2010/main" val="38394366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82972" y="1468118"/>
            <a:ext cx="10301330" cy="902735"/>
          </a:xfrm>
        </p:spPr>
        <p:txBody>
          <a:bodyPr/>
          <a:lstStyle/>
          <a:p>
            <a:pPr marL="0" indent="0"/>
            <a:r>
              <a:rPr lang="en-GB" sz="1800" dirty="0"/>
              <a:t>Diese kurze Übung wird Ihnen helfen, Ihren Unternehmensbedarf zu bewerten und die am besten geeignete Finanzierungsoption zu wählen. Folgen Sie diesen Schritten, um die wichtigsten Bereiche Ihres Unternehmens zu bewerten und eine fundierte Finanzierungsentscheidung zu treffen.</a:t>
            </a:r>
            <a:endParaRPr kumimoji="0" lang="en-GB" sz="1800" i="0" u="none" strike="noStrike" kern="1200" cap="none" spc="0" normalizeH="0" baseline="0" noProof="0" dirty="0">
              <a:ln>
                <a:noFill/>
              </a:ln>
              <a:solidFill>
                <a:srgbClr val="086D6E"/>
              </a:solidFill>
              <a:effectLst/>
              <a:uLnTx/>
              <a:uFillTx/>
              <a:latin typeface="Calibri" panose="020F0502020204030204"/>
              <a:ea typeface="+mn-ea"/>
              <a:cs typeface="+mn-cs"/>
            </a:endParaRPr>
          </a:p>
          <a:p>
            <a:pPr marL="0" indent="0"/>
            <a:r>
              <a:rPr lang="en-GB" sz="1800" b="1" dirty="0">
                <a:solidFill>
                  <a:srgbClr val="47B5C8"/>
                </a:solidFill>
              </a:rPr>
              <a:t>Schritt 1: Geschäftsphase und Ziele</a:t>
            </a:r>
          </a:p>
          <a:p>
            <a:pPr marL="0" indent="0"/>
            <a:r>
              <a:rPr lang="en-GB" sz="1800" b="1" dirty="0"/>
              <a:t>Frage</a:t>
            </a:r>
            <a:r>
              <a:rPr lang="en-GB" sz="1800" dirty="0"/>
              <a:t>: In welcher Phase befindet sich Ihr Unternehmen derzeit?</a:t>
            </a:r>
          </a:p>
          <a:p>
            <a:pPr>
              <a:buFont typeface="Arial" panose="020B0604020202020204" pitchFamily="34" charset="0"/>
              <a:buChar char="•"/>
            </a:pPr>
            <a:r>
              <a:rPr lang="en-GB" sz="1800" b="1" dirty="0"/>
              <a:t>Antwortmöglichkeiten</a:t>
            </a:r>
            <a:r>
              <a:rPr lang="en-GB" sz="1800" dirty="0"/>
              <a:t>:</a:t>
            </a:r>
          </a:p>
          <a:p>
            <a:pPr marL="0" indent="0"/>
            <a:r>
              <a:rPr lang="en-GB" sz="1800" dirty="0"/>
              <a:t>	a) Inbetriebnahme/Umsatzvorbereitung</a:t>
            </a:r>
          </a:p>
          <a:p>
            <a:pPr marL="0" indent="0"/>
            <a:r>
              <a:rPr lang="en-GB" sz="1800" dirty="0"/>
              <a:t>	b) Frühes Stadium mit wachsenden Umsätzen</a:t>
            </a:r>
          </a:p>
          <a:p>
            <a:pPr marL="0" indent="0"/>
            <a:r>
              <a:rPr lang="en-GB" sz="1800" dirty="0"/>
              <a:t>	c) Etabliertes Unternehmen, das sich vergrößern möchte</a:t>
            </a:r>
          </a:p>
          <a:p>
            <a:pPr marL="0" indent="0"/>
            <a:r>
              <a:rPr lang="en-GB" sz="1800" dirty="0"/>
              <a:t>	d) Ausgereiftes Unternehmen, das expandieren möchte</a:t>
            </a:r>
          </a:p>
          <a:p>
            <a:pPr marL="0" indent="0"/>
            <a:r>
              <a:rPr lang="en-GB" sz="1100" b="1" dirty="0"/>
              <a:t> 	Überlegungen</a:t>
            </a:r>
            <a:r>
              <a:rPr lang="en-GB" sz="1100" dirty="0"/>
              <a:t>: Wenn Sie sich in der Gründungs- oder Frühphase befinden, benötigen Sie möglicherweise kleinere, flexible Finanzierungen wie Mikrokredite, Zuschüsse oder Startkapital. Etablierte Unternehmen benötigen möglicherweise größere Kredite oder Risikokapital, um ihre Expansion voranzutreiben.</a:t>
            </a:r>
            <a:endParaRPr lang="en-GB" sz="1400" dirty="0"/>
          </a:p>
          <a:p>
            <a:pPr marL="0" indent="0"/>
            <a:endParaRPr lang="en-GB" sz="1600" dirty="0"/>
          </a:p>
        </p:txBody>
      </p:sp>
      <p:sp>
        <p:nvSpPr>
          <p:cNvPr id="2" name="Freeform 1">
            <a:extLst>
              <a:ext uri="{FF2B5EF4-FFF2-40B4-BE49-F238E27FC236}">
                <a16:creationId xmlns:a16="http://schemas.microsoft.com/office/drawing/2014/main" id="{7B83FC6B-9FCD-D7A3-CB13-234D96458BFD}"/>
              </a:ext>
            </a:extLst>
          </p:cNvPr>
          <p:cNvSpPr/>
          <p:nvPr/>
        </p:nvSpPr>
        <p:spPr>
          <a:xfrm>
            <a:off x="-1" y="664464"/>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82972" y="761603"/>
            <a:ext cx="9632553" cy="803654"/>
          </a:xfrm>
        </p:spPr>
        <p:txBody>
          <a:bodyPr/>
          <a:lstStyle/>
          <a:p>
            <a:r>
              <a:rPr lang="en-US" sz="3200" dirty="0">
                <a:solidFill>
                  <a:schemeClr val="bg1"/>
                </a:solidFill>
              </a:rPr>
              <a:t>Übung: Suche nach der besten Finanzierungsoption</a:t>
            </a:r>
            <a:endParaRPr lang="en-US" sz="3200" dirty="0"/>
          </a:p>
        </p:txBody>
      </p:sp>
    </p:spTree>
    <p:extLst>
      <p:ext uri="{BB962C8B-B14F-4D97-AF65-F5344CB8AC3E}">
        <p14:creationId xmlns:p14="http://schemas.microsoft.com/office/powerpoint/2010/main" val="27660210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BC8CA0EC-3203-874B-818E-A3951341F2E9}"/>
              </a:ext>
            </a:extLst>
          </p:cNvPr>
          <p:cNvSpPr>
            <a:spLocks noGrp="1"/>
          </p:cNvSpPr>
          <p:nvPr>
            <p:ph type="body" sz="quarter" idx="15"/>
          </p:nvPr>
        </p:nvSpPr>
        <p:spPr/>
        <p:txBody>
          <a:bodyPr/>
          <a:lstStyle/>
          <a:p>
            <a:r>
              <a:rPr lang="en-US" dirty="0"/>
              <a:t>01</a:t>
            </a:r>
          </a:p>
        </p:txBody>
      </p:sp>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a:xfrm>
            <a:off x="6748163" y="1180864"/>
            <a:ext cx="4608000" cy="689519"/>
          </a:xfrm>
        </p:spPr>
        <p:txBody>
          <a:bodyPr/>
          <a:lstStyle/>
          <a:p>
            <a:pPr lvl="0">
              <a:lnSpc>
                <a:spcPct val="107000"/>
              </a:lnSpc>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Arten der Finanzierung durch Mediation</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Text Placeholder 17">
            <a:extLst>
              <a:ext uri="{FF2B5EF4-FFF2-40B4-BE49-F238E27FC236}">
                <a16:creationId xmlns:a16="http://schemas.microsoft.com/office/drawing/2014/main" id="{CD062C7B-9BAE-0E43-A6E9-6E98B3E7EBD7}"/>
              </a:ext>
            </a:extLst>
          </p:cNvPr>
          <p:cNvSpPr>
            <a:spLocks noGrp="1"/>
          </p:cNvSpPr>
          <p:nvPr>
            <p:ph type="body" sz="quarter" idx="28"/>
          </p:nvPr>
        </p:nvSpPr>
        <p:spPr>
          <a:xfrm>
            <a:off x="498297" y="1219894"/>
            <a:ext cx="5071472" cy="4671588"/>
          </a:xfrm>
        </p:spPr>
        <p:txBody>
          <a:bodyPr/>
          <a:lstStyle/>
          <a:p>
            <a:pPr>
              <a:lnSpc>
                <a:spcPct val="107000"/>
              </a:lnSpc>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Dieses Modul vermittelt unterrepräsentierten Unternehmern das Wissen und die Instrumente, die sie benötigen, um sich durch die Vermittlung von Finanzierungsmöglichkeiten, insbesondere von Mikro- und Bankkrediten, zurechtzufinden. Sie werden die verfügbaren Finanzierungsarten verstehen und lernen, wie sie mit Kreditsachbearbeitern zusammenarbeiten können, um die beste Lösung für ihr Unternehmen zu finden.  Es baut auf Modul 4 Wie sichere ich die Finanzierung für mein Unternehmen.</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 Placeholder 18">
            <a:extLst>
              <a:ext uri="{FF2B5EF4-FFF2-40B4-BE49-F238E27FC236}">
                <a16:creationId xmlns:a16="http://schemas.microsoft.com/office/drawing/2014/main" id="{5B018A2C-261B-FE40-8CCB-12ABA36272E0}"/>
              </a:ext>
            </a:extLst>
          </p:cNvPr>
          <p:cNvSpPr>
            <a:spLocks noGrp="1"/>
          </p:cNvSpPr>
          <p:nvPr>
            <p:ph type="body" sz="quarter" idx="29"/>
          </p:nvPr>
        </p:nvSpPr>
        <p:spPr>
          <a:xfrm>
            <a:off x="5912867" y="1973505"/>
            <a:ext cx="700387" cy="689518"/>
          </a:xfrm>
        </p:spPr>
        <p:txBody>
          <a:bodyPr/>
          <a:lstStyle/>
          <a:p>
            <a:r>
              <a:rPr lang="en-US" dirty="0"/>
              <a:t>02</a:t>
            </a:r>
          </a:p>
        </p:txBody>
      </p:sp>
      <p:sp>
        <p:nvSpPr>
          <p:cNvPr id="20" name="Text Placeholder 19">
            <a:extLst>
              <a:ext uri="{FF2B5EF4-FFF2-40B4-BE49-F238E27FC236}">
                <a16:creationId xmlns:a16="http://schemas.microsoft.com/office/drawing/2014/main" id="{F1085800-9569-4843-B00A-CC81BB1D9B93}"/>
              </a:ext>
            </a:extLst>
          </p:cNvPr>
          <p:cNvSpPr>
            <a:spLocks noGrp="1"/>
          </p:cNvSpPr>
          <p:nvPr>
            <p:ph type="body" sz="quarter" idx="30"/>
          </p:nvPr>
        </p:nvSpPr>
        <p:spPr>
          <a:xfrm>
            <a:off x="6748163" y="1975702"/>
            <a:ext cx="4608000" cy="689519"/>
          </a:xfrm>
        </p:spPr>
        <p:txBody>
          <a:bodyPr/>
          <a:lstStyle/>
          <a:p>
            <a:r>
              <a:rPr lang="en-GB" sz="2000" dirty="0"/>
              <a:t>Die Rolle des Finanzmediators </a:t>
            </a:r>
            <a:endParaRPr lang="en-US" sz="2000" dirty="0"/>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1"/>
          </p:nvPr>
        </p:nvSpPr>
        <p:spPr>
          <a:xfrm>
            <a:off x="5919446" y="2728076"/>
            <a:ext cx="700387" cy="689518"/>
          </a:xfrm>
        </p:spPr>
        <p:txBody>
          <a:bodyPr/>
          <a:lstStyle/>
          <a:p>
            <a:r>
              <a:rPr lang="en-US" dirty="0"/>
              <a:t>03</a:t>
            </a:r>
          </a:p>
        </p:txBody>
      </p:sp>
      <p:sp>
        <p:nvSpPr>
          <p:cNvPr id="22" name="Text Placeholder 21">
            <a:extLst>
              <a:ext uri="{FF2B5EF4-FFF2-40B4-BE49-F238E27FC236}">
                <a16:creationId xmlns:a16="http://schemas.microsoft.com/office/drawing/2014/main" id="{4AB945CA-DD37-8744-AC8D-A87A2B36C598}"/>
              </a:ext>
            </a:extLst>
          </p:cNvPr>
          <p:cNvSpPr>
            <a:spLocks noGrp="1"/>
          </p:cNvSpPr>
          <p:nvPr>
            <p:ph type="body" sz="quarter" idx="32"/>
          </p:nvPr>
        </p:nvSpPr>
        <p:spPr>
          <a:xfrm>
            <a:off x="6754742" y="2732470"/>
            <a:ext cx="4608000" cy="689519"/>
          </a:xfrm>
        </p:spPr>
        <p:txBody>
          <a:bodyPr/>
          <a:lstStyle/>
          <a:p>
            <a:pPr marL="0" lvl="0" indent="0" algn="l" rtl="0">
              <a:lnSpc>
                <a:spcPct val="90000"/>
              </a:lnSpc>
              <a:spcBef>
                <a:spcPts val="0"/>
              </a:spcBef>
              <a:spcAft>
                <a:spcPts val="0"/>
              </a:spcAft>
              <a:buClr>
                <a:srgbClr val="595959"/>
              </a:buClr>
              <a:buSzPts val="2200"/>
              <a:buNone/>
            </a:pPr>
            <a:r>
              <a:rPr lang="en-GB" sz="2000" dirty="0"/>
              <a:t>Voraussetzungen für die Beantragung eines Darlehens und Verständnis der Darlehensbedingungen</a:t>
            </a:r>
          </a:p>
        </p:txBody>
      </p:sp>
      <p:sp>
        <p:nvSpPr>
          <p:cNvPr id="23" name="Text Placeholder 22">
            <a:extLst>
              <a:ext uri="{FF2B5EF4-FFF2-40B4-BE49-F238E27FC236}">
                <a16:creationId xmlns:a16="http://schemas.microsoft.com/office/drawing/2014/main" id="{8343CF12-FDE6-8849-AC52-1E26D392F86A}"/>
              </a:ext>
            </a:extLst>
          </p:cNvPr>
          <p:cNvSpPr>
            <a:spLocks noGrp="1"/>
          </p:cNvSpPr>
          <p:nvPr>
            <p:ph type="body" sz="quarter" idx="33"/>
          </p:nvPr>
        </p:nvSpPr>
        <p:spPr>
          <a:xfrm>
            <a:off x="5941149" y="3482647"/>
            <a:ext cx="700387" cy="689518"/>
          </a:xfrm>
        </p:spPr>
        <p:txBody>
          <a:bodyPr/>
          <a:lstStyle/>
          <a:p>
            <a:r>
              <a:rPr lang="en-US" dirty="0"/>
              <a:t>04</a:t>
            </a:r>
          </a:p>
        </p:txBody>
      </p:sp>
      <p:sp>
        <p:nvSpPr>
          <p:cNvPr id="24" name="Text Placeholder 23">
            <a:extLst>
              <a:ext uri="{FF2B5EF4-FFF2-40B4-BE49-F238E27FC236}">
                <a16:creationId xmlns:a16="http://schemas.microsoft.com/office/drawing/2014/main" id="{5691577C-B257-3147-BB4B-29D2F40873AE}"/>
              </a:ext>
            </a:extLst>
          </p:cNvPr>
          <p:cNvSpPr>
            <a:spLocks noGrp="1"/>
          </p:cNvSpPr>
          <p:nvPr>
            <p:ph type="body" sz="quarter" idx="34"/>
          </p:nvPr>
        </p:nvSpPr>
        <p:spPr>
          <a:xfrm>
            <a:off x="6776445" y="3489238"/>
            <a:ext cx="4608000" cy="689519"/>
          </a:xfrm>
        </p:spPr>
        <p:txBody>
          <a:bodyPr/>
          <a:lstStyle/>
          <a:p>
            <a:pPr marL="0" lvl="0" indent="0" algn="l" rtl="0">
              <a:lnSpc>
                <a:spcPct val="90000"/>
              </a:lnSpc>
              <a:spcBef>
                <a:spcPts val="0"/>
              </a:spcBef>
              <a:spcAft>
                <a:spcPts val="0"/>
              </a:spcAft>
              <a:buClr>
                <a:srgbClr val="595959"/>
              </a:buClr>
              <a:buSzPts val="2200"/>
              <a:buNone/>
            </a:pPr>
            <a:r>
              <a:rPr lang="de-DE" sz="2000" dirty="0"/>
              <a:t>Risikobewusstsein</a:t>
            </a:r>
          </a:p>
        </p:txBody>
      </p:sp>
      <p:sp>
        <p:nvSpPr>
          <p:cNvPr id="25" name="Text Placeholder 24">
            <a:extLst>
              <a:ext uri="{FF2B5EF4-FFF2-40B4-BE49-F238E27FC236}">
                <a16:creationId xmlns:a16="http://schemas.microsoft.com/office/drawing/2014/main" id="{C649836C-4763-0A4B-8068-8B6B3A14D501}"/>
              </a:ext>
            </a:extLst>
          </p:cNvPr>
          <p:cNvSpPr>
            <a:spLocks noGrp="1"/>
          </p:cNvSpPr>
          <p:nvPr>
            <p:ph type="body" sz="quarter" idx="35"/>
          </p:nvPr>
        </p:nvSpPr>
        <p:spPr>
          <a:xfrm>
            <a:off x="5941149" y="4237218"/>
            <a:ext cx="700387" cy="689518"/>
          </a:xfrm>
        </p:spPr>
        <p:txBody>
          <a:bodyPr/>
          <a:lstStyle/>
          <a:p>
            <a:r>
              <a:rPr lang="en-US" dirty="0"/>
              <a:t>05</a:t>
            </a:r>
          </a:p>
        </p:txBody>
      </p:sp>
      <p:sp>
        <p:nvSpPr>
          <p:cNvPr id="17" name="Text Placeholder 16">
            <a:extLst>
              <a:ext uri="{FF2B5EF4-FFF2-40B4-BE49-F238E27FC236}">
                <a16:creationId xmlns:a16="http://schemas.microsoft.com/office/drawing/2014/main" id="{10CE7476-953F-E341-9A19-CA8DCFA29416}"/>
              </a:ext>
            </a:extLst>
          </p:cNvPr>
          <p:cNvSpPr>
            <a:spLocks noGrp="1"/>
          </p:cNvSpPr>
          <p:nvPr>
            <p:ph type="body" sz="quarter" idx="27"/>
          </p:nvPr>
        </p:nvSpPr>
        <p:spPr>
          <a:xfrm>
            <a:off x="644405" y="383586"/>
            <a:ext cx="5041923" cy="720752"/>
          </a:xfrm>
        </p:spPr>
        <p:txBody>
          <a:bodyPr/>
          <a:lstStyle/>
          <a:p>
            <a:r>
              <a:rPr lang="en-US" sz="4800" dirty="0"/>
              <a:t>Einführung</a:t>
            </a:r>
            <a:endParaRPr lang="en-US" dirty="0"/>
          </a:p>
        </p:txBody>
      </p:sp>
      <p:cxnSp>
        <p:nvCxnSpPr>
          <p:cNvPr id="4" name="Straight Connector 33">
            <a:extLst>
              <a:ext uri="{FF2B5EF4-FFF2-40B4-BE49-F238E27FC236}">
                <a16:creationId xmlns:a16="http://schemas.microsoft.com/office/drawing/2014/main" id="{9E69BF29-8802-AC17-01E8-1A09F3937D5E}"/>
              </a:ext>
            </a:extLst>
          </p:cNvPr>
          <p:cNvCxnSpPr>
            <a:cxnSpLocks/>
          </p:cNvCxnSpPr>
          <p:nvPr/>
        </p:nvCxnSpPr>
        <p:spPr>
          <a:xfrm flipH="1">
            <a:off x="5686328" y="1935435"/>
            <a:ext cx="5904000" cy="0"/>
          </a:xfrm>
          <a:prstGeom prst="line">
            <a:avLst/>
          </a:prstGeom>
          <a:ln w="19050">
            <a:solidFill>
              <a:srgbClr val="FDBD22"/>
            </a:solidFill>
          </a:ln>
        </p:spPr>
        <p:style>
          <a:lnRef idx="1">
            <a:schemeClr val="accent1"/>
          </a:lnRef>
          <a:fillRef idx="0">
            <a:schemeClr val="accent1"/>
          </a:fillRef>
          <a:effectRef idx="0">
            <a:schemeClr val="accent1"/>
          </a:effectRef>
          <a:fontRef idx="minor">
            <a:schemeClr val="tx1"/>
          </a:fontRef>
        </p:style>
      </p:cxnSp>
      <p:cxnSp>
        <p:nvCxnSpPr>
          <p:cNvPr id="5" name="Straight Connector 33">
            <a:extLst>
              <a:ext uri="{FF2B5EF4-FFF2-40B4-BE49-F238E27FC236}">
                <a16:creationId xmlns:a16="http://schemas.microsoft.com/office/drawing/2014/main" id="{65C78392-D2B7-9ACD-C157-C3964F92898E}"/>
              </a:ext>
            </a:extLst>
          </p:cNvPr>
          <p:cNvCxnSpPr>
            <a:cxnSpLocks/>
          </p:cNvCxnSpPr>
          <p:nvPr/>
        </p:nvCxnSpPr>
        <p:spPr>
          <a:xfrm flipH="1">
            <a:off x="5686328" y="2665221"/>
            <a:ext cx="5904000" cy="0"/>
          </a:xfrm>
          <a:prstGeom prst="line">
            <a:avLst/>
          </a:prstGeom>
          <a:ln w="19050">
            <a:solidFill>
              <a:srgbClr val="FDBD22"/>
            </a:solidFill>
          </a:ln>
        </p:spPr>
        <p:style>
          <a:lnRef idx="1">
            <a:schemeClr val="accent1"/>
          </a:lnRef>
          <a:fillRef idx="0">
            <a:schemeClr val="accent1"/>
          </a:fillRef>
          <a:effectRef idx="0">
            <a:schemeClr val="accent1"/>
          </a:effectRef>
          <a:fontRef idx="minor">
            <a:schemeClr val="tx1"/>
          </a:fontRef>
        </p:style>
      </p:cxnSp>
      <p:cxnSp>
        <p:nvCxnSpPr>
          <p:cNvPr id="6" name="Straight Connector 33">
            <a:extLst>
              <a:ext uri="{FF2B5EF4-FFF2-40B4-BE49-F238E27FC236}">
                <a16:creationId xmlns:a16="http://schemas.microsoft.com/office/drawing/2014/main" id="{72438DED-2C66-785B-3BAE-259E5A0CF28D}"/>
              </a:ext>
            </a:extLst>
          </p:cNvPr>
          <p:cNvCxnSpPr>
            <a:cxnSpLocks/>
          </p:cNvCxnSpPr>
          <p:nvPr/>
        </p:nvCxnSpPr>
        <p:spPr>
          <a:xfrm flipH="1">
            <a:off x="5686328" y="3417594"/>
            <a:ext cx="5904000" cy="0"/>
          </a:xfrm>
          <a:prstGeom prst="line">
            <a:avLst/>
          </a:prstGeom>
          <a:ln w="19050">
            <a:solidFill>
              <a:srgbClr val="FDBD22"/>
            </a:solidFill>
          </a:ln>
        </p:spPr>
        <p:style>
          <a:lnRef idx="1">
            <a:schemeClr val="accent1"/>
          </a:lnRef>
          <a:fillRef idx="0">
            <a:schemeClr val="accent1"/>
          </a:fillRef>
          <a:effectRef idx="0">
            <a:schemeClr val="accent1"/>
          </a:effectRef>
          <a:fontRef idx="minor">
            <a:schemeClr val="tx1"/>
          </a:fontRef>
        </p:style>
      </p:cxnSp>
      <p:cxnSp>
        <p:nvCxnSpPr>
          <p:cNvPr id="7" name="Straight Connector 33">
            <a:extLst>
              <a:ext uri="{FF2B5EF4-FFF2-40B4-BE49-F238E27FC236}">
                <a16:creationId xmlns:a16="http://schemas.microsoft.com/office/drawing/2014/main" id="{D00BA0D9-0C87-97D8-7779-47F0CCFDE0B7}"/>
              </a:ext>
            </a:extLst>
          </p:cNvPr>
          <p:cNvCxnSpPr>
            <a:cxnSpLocks/>
          </p:cNvCxnSpPr>
          <p:nvPr/>
        </p:nvCxnSpPr>
        <p:spPr>
          <a:xfrm flipH="1">
            <a:off x="5686328" y="4246006"/>
            <a:ext cx="5904000" cy="0"/>
          </a:xfrm>
          <a:prstGeom prst="line">
            <a:avLst/>
          </a:prstGeom>
          <a:ln w="19050">
            <a:solidFill>
              <a:srgbClr val="FDBD22"/>
            </a:solidFill>
          </a:ln>
        </p:spPr>
        <p:style>
          <a:lnRef idx="1">
            <a:schemeClr val="accent1"/>
          </a:lnRef>
          <a:fillRef idx="0">
            <a:schemeClr val="accent1"/>
          </a:fillRef>
          <a:effectRef idx="0">
            <a:schemeClr val="accent1"/>
          </a:effectRef>
          <a:fontRef idx="minor">
            <a:schemeClr val="tx1"/>
          </a:fontRef>
        </p:style>
      </p:cxnSp>
      <p:cxnSp>
        <p:nvCxnSpPr>
          <p:cNvPr id="8" name="Straight Connector 33">
            <a:extLst>
              <a:ext uri="{FF2B5EF4-FFF2-40B4-BE49-F238E27FC236}">
                <a16:creationId xmlns:a16="http://schemas.microsoft.com/office/drawing/2014/main" id="{B5927760-6F72-1F16-9332-C5063C522F11}"/>
              </a:ext>
            </a:extLst>
          </p:cNvPr>
          <p:cNvCxnSpPr>
            <a:cxnSpLocks/>
          </p:cNvCxnSpPr>
          <p:nvPr/>
        </p:nvCxnSpPr>
        <p:spPr>
          <a:xfrm flipH="1">
            <a:off x="5686328" y="4991787"/>
            <a:ext cx="5904000" cy="0"/>
          </a:xfrm>
          <a:prstGeom prst="line">
            <a:avLst/>
          </a:prstGeom>
          <a:ln w="19050">
            <a:solidFill>
              <a:srgbClr val="FDBD22"/>
            </a:solidFill>
          </a:ln>
        </p:spPr>
        <p:style>
          <a:lnRef idx="1">
            <a:schemeClr val="accent1"/>
          </a:lnRef>
          <a:fillRef idx="0">
            <a:schemeClr val="accent1"/>
          </a:fillRef>
          <a:effectRef idx="0">
            <a:schemeClr val="accent1"/>
          </a:effectRef>
          <a:fontRef idx="minor">
            <a:schemeClr val="tx1"/>
          </a:fontRef>
        </p:style>
      </p:cxnSp>
      <p:sp>
        <p:nvSpPr>
          <p:cNvPr id="10" name="Text Placeholder 25">
            <a:extLst>
              <a:ext uri="{FF2B5EF4-FFF2-40B4-BE49-F238E27FC236}">
                <a16:creationId xmlns:a16="http://schemas.microsoft.com/office/drawing/2014/main" id="{ED9A7E70-815F-4AA6-E7A5-24FB82E14BDD}"/>
              </a:ext>
            </a:extLst>
          </p:cNvPr>
          <p:cNvSpPr txBox="1">
            <a:spLocks/>
          </p:cNvSpPr>
          <p:nvPr/>
        </p:nvSpPr>
        <p:spPr>
          <a:xfrm>
            <a:off x="6733039" y="5020318"/>
            <a:ext cx="4608000" cy="689519"/>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595959"/>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4" name="TextBox 13">
            <a:extLst>
              <a:ext uri="{FF2B5EF4-FFF2-40B4-BE49-F238E27FC236}">
                <a16:creationId xmlns:a16="http://schemas.microsoft.com/office/drawing/2014/main" id="{32D38F5E-9B95-A381-7397-203FA3C20090}"/>
              </a:ext>
            </a:extLst>
          </p:cNvPr>
          <p:cNvSpPr txBox="1"/>
          <p:nvPr/>
        </p:nvSpPr>
        <p:spPr>
          <a:xfrm>
            <a:off x="6776445" y="4387855"/>
            <a:ext cx="4586297" cy="646331"/>
          </a:xfrm>
          <a:prstGeom prst="rect">
            <a:avLst/>
          </a:prstGeom>
          <a:noFill/>
        </p:spPr>
        <p:txBody>
          <a:bodyPr wrap="square">
            <a:spAutoFit/>
          </a:bodyPr>
          <a:lstStyle/>
          <a:p>
            <a:pPr marL="0" marR="0" lvl="0" indent="0" algn="l" rtl="0">
              <a:lnSpc>
                <a:spcPct val="90000"/>
              </a:lnSpc>
              <a:spcBef>
                <a:spcPts val="0"/>
              </a:spcBef>
              <a:spcAft>
                <a:spcPts val="0"/>
              </a:spcAft>
              <a:buClr>
                <a:srgbClr val="595959"/>
              </a:buClr>
              <a:buSzPts val="2200"/>
              <a:buFont typeface="Arial"/>
              <a:buNone/>
            </a:pPr>
            <a:r>
              <a:rPr lang="en-GB" sz="2000" dirty="0">
                <a:solidFill>
                  <a:srgbClr val="595959"/>
                </a:solidFill>
                <a:latin typeface="Calibri"/>
                <a:ea typeface="Calibri"/>
                <a:cs typeface="Calibri"/>
                <a:sym typeface="Calibri"/>
              </a:rPr>
              <a:t>Präsentation von Erfolgs- und Misserfolgsgeschichten</a:t>
            </a:r>
          </a:p>
        </p:txBody>
      </p:sp>
    </p:spTree>
    <p:extLst>
      <p:ext uri="{BB962C8B-B14F-4D97-AF65-F5344CB8AC3E}">
        <p14:creationId xmlns:p14="http://schemas.microsoft.com/office/powerpoint/2010/main" val="30286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59751" y="1722268"/>
            <a:ext cx="9632553" cy="2974535"/>
          </a:xfrm>
        </p:spPr>
        <p:txBody>
          <a:bodyPr/>
          <a:lstStyle/>
          <a:p>
            <a:pPr marL="0" indent="0"/>
            <a:r>
              <a:rPr lang="en-GB" sz="1800" b="1" dirty="0">
                <a:solidFill>
                  <a:srgbClr val="47B5C8"/>
                </a:solidFill>
              </a:rPr>
              <a:t>Schritt 2: Kapitalbedarf und Zweck</a:t>
            </a:r>
          </a:p>
          <a:p>
            <a:pPr marL="0" indent="0"/>
            <a:r>
              <a:rPr lang="en-GB" sz="1800" b="1" dirty="0"/>
              <a:t>Frage</a:t>
            </a:r>
            <a:r>
              <a:rPr lang="en-GB" sz="1800" dirty="0"/>
              <a:t>: Wie viel Geld brauchen Sie, und wofür brauchen Sie es?</a:t>
            </a:r>
          </a:p>
          <a:p>
            <a:pPr marL="0" indent="0"/>
            <a:r>
              <a:rPr lang="en-GB" sz="1800" b="1" dirty="0"/>
              <a:t>Antwortmöglichkeiten</a:t>
            </a:r>
            <a:r>
              <a:rPr lang="en-GB" sz="1800" dirty="0"/>
              <a:t>:</a:t>
            </a:r>
          </a:p>
          <a:p>
            <a:pPr marL="0" indent="0"/>
            <a:r>
              <a:rPr lang="en-GB" sz="1800" dirty="0"/>
              <a:t>	a) Weniger als 50.000 € (für Ausrüstung, Betriebskapital usw.)</a:t>
            </a:r>
          </a:p>
          <a:p>
            <a:pPr marL="0" indent="0"/>
            <a:r>
              <a:rPr lang="en-GB" sz="1800" dirty="0"/>
              <a:t>	b) 50.000 € - 500.000 € (für Produktentwicklung, Einstellung, Marketing)</a:t>
            </a:r>
          </a:p>
          <a:p>
            <a:pPr marL="0" indent="0"/>
            <a:r>
              <a:rPr lang="en-GB" sz="1800" dirty="0"/>
              <a:t>	c) Mehr als 500.000 € (für Skalierung, Expansion, Großprojekte)</a:t>
            </a:r>
          </a:p>
          <a:p>
            <a:pPr marL="0" indent="0"/>
            <a:r>
              <a:rPr lang="en-GB" sz="1200" dirty="0"/>
              <a:t>	</a:t>
            </a:r>
          </a:p>
          <a:p>
            <a:pPr marL="0" indent="0"/>
            <a:r>
              <a:rPr lang="en-GB" sz="1200" b="1" dirty="0"/>
              <a:t>Überlegungen</a:t>
            </a:r>
            <a:r>
              <a:rPr lang="en-GB" sz="1200" dirty="0"/>
              <a:t>: Für kleinere Bedürfnisse (a) sollten Sie Mikrokredite oder Zuschüsse in Betracht ziehen. Bei größerem Bedarf (b oder c) können herkömmliche Bankkredite oder Risikokapital besser geeignet sein.</a:t>
            </a:r>
            <a:endParaRPr lang="en-GB"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1" y="664464"/>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09604" y="791539"/>
            <a:ext cx="9632553" cy="803654"/>
          </a:xfrm>
        </p:spPr>
        <p:txBody>
          <a:bodyPr/>
          <a:lstStyle/>
          <a:p>
            <a:r>
              <a:rPr lang="en-US" sz="3200" dirty="0">
                <a:solidFill>
                  <a:schemeClr val="bg1"/>
                </a:solidFill>
              </a:rPr>
              <a:t>Übung: Suche nach der besten Finanzierungsoption</a:t>
            </a:r>
            <a:endParaRPr lang="en-US" sz="3200" dirty="0"/>
          </a:p>
        </p:txBody>
      </p:sp>
    </p:spTree>
    <p:extLst>
      <p:ext uri="{BB962C8B-B14F-4D97-AF65-F5344CB8AC3E}">
        <p14:creationId xmlns:p14="http://schemas.microsoft.com/office/powerpoint/2010/main" val="6736567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59751" y="1300713"/>
            <a:ext cx="9632553" cy="902735"/>
          </a:xfrm>
        </p:spPr>
        <p:txBody>
          <a:bodyPr/>
          <a:lstStyle/>
          <a:p>
            <a:pPr marL="0" marR="0" lvl="0" indent="0" algn="l" defTabSz="914400" rtl="0" eaLnBrk="1" fontAlgn="auto" latinLnBrk="0" hangingPunct="1">
              <a:lnSpc>
                <a:spcPct val="100000"/>
              </a:lnSpc>
              <a:spcBef>
                <a:spcPts val="0"/>
              </a:spcBef>
              <a:spcAft>
                <a:spcPts val="0"/>
              </a:spcAft>
              <a:buClrTx/>
              <a:buSzTx/>
              <a:tabLst/>
              <a:defRPr/>
            </a:pPr>
            <a:endParaRPr kumimoji="0" lang="en-GB" sz="1800" i="0" u="none" strike="noStrike" kern="1200" cap="none" spc="0" normalizeH="0" baseline="0" noProof="0" dirty="0">
              <a:ln>
                <a:noFill/>
              </a:ln>
              <a:solidFill>
                <a:srgbClr val="086D6E"/>
              </a:solidFill>
              <a:effectLst/>
              <a:uLnTx/>
              <a:uFillTx/>
              <a:latin typeface="Calibri" panose="020F0502020204030204"/>
              <a:ea typeface="+mn-ea"/>
              <a:cs typeface="+mn-cs"/>
            </a:endParaRPr>
          </a:p>
          <a:p>
            <a:pPr marL="0" indent="0"/>
            <a:r>
              <a:rPr lang="en-GB" sz="1800" b="1" dirty="0">
                <a:solidFill>
                  <a:srgbClr val="47B5C8"/>
                </a:solidFill>
              </a:rPr>
              <a:t>Schritt 3: Risikotoleranz und Finanzlage</a:t>
            </a:r>
          </a:p>
          <a:p>
            <a:pPr marL="0" indent="0"/>
            <a:r>
              <a:rPr lang="en-GB" sz="1800" b="1" dirty="0"/>
              <a:t>Frage</a:t>
            </a:r>
            <a:r>
              <a:rPr lang="en-GB" sz="1800" dirty="0"/>
              <a:t>: Fühlen Sie sich wohl bei der Aufnahme von Schulden oder dem Verzicht auf Eigenkapital?</a:t>
            </a:r>
          </a:p>
          <a:p>
            <a:pPr marL="0" indent="0"/>
            <a:r>
              <a:rPr lang="en-GB" sz="1800" b="1" dirty="0"/>
              <a:t>Antwortmöglichkeiten</a:t>
            </a:r>
            <a:r>
              <a:rPr lang="en-GB" sz="1800" dirty="0"/>
              <a:t>:</a:t>
            </a:r>
          </a:p>
          <a:p>
            <a:pPr marL="0" indent="0"/>
            <a:r>
              <a:rPr lang="en-GB" sz="1800" dirty="0"/>
              <a:t>	a) Ich ziehe es vor, keine Schulden zu machen oder die Kontrolle über mein Unternehmen zu verlieren.</a:t>
            </a:r>
          </a:p>
          <a:p>
            <a:pPr marL="0" indent="0"/>
            <a:r>
              <a:rPr lang="en-GB" sz="1800" dirty="0"/>
              <a:t>	b) Ich bin bereit, Schulden zu machen, möchte aber das volle Eigentum behalten.</a:t>
            </a:r>
          </a:p>
          <a:p>
            <a:pPr marL="0" indent="0"/>
            <a:r>
              <a:rPr lang="en-GB" sz="1800" dirty="0"/>
              <a:t>	c) Ich bin bereit, einen Teil des Eigentums für ein großes Kapital und strategische Unterstützung abzugeben.</a:t>
            </a:r>
          </a:p>
          <a:p>
            <a:pPr marL="0" indent="0"/>
            <a:r>
              <a:rPr lang="en-GB" sz="1200" b="1" dirty="0"/>
              <a:t>Überlegungen</a:t>
            </a:r>
            <a:r>
              <a:rPr lang="en-GB" sz="1200" dirty="0"/>
              <a:t>: Wenn Sie die Kontrolle behalten und Schulden vermeiden wollen, sind Zuschüsse ideal. Wenn Sie mit der Rückzahlung zurechtkommen, aber volles Eigentum haben wollen, sollten Sie Darlehen in Erwägung ziehen. Wenn Sie sich mit einem Miteigentum wohlfühlen, ist Risikokapital vielleicht die beste Lösung für Sie.</a:t>
            </a:r>
            <a:endParaRPr lang="en-GB"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1" y="664464"/>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3200" dirty="0">
                <a:solidFill>
                  <a:schemeClr val="bg1"/>
                </a:solidFill>
              </a:rPr>
              <a:t>Übung: Suche nach der besten Finanzierungsoption</a:t>
            </a:r>
            <a:endParaRPr lang="en-US" sz="3200" dirty="0"/>
          </a:p>
        </p:txBody>
      </p:sp>
    </p:spTree>
    <p:extLst>
      <p:ext uri="{BB962C8B-B14F-4D97-AF65-F5344CB8AC3E}">
        <p14:creationId xmlns:p14="http://schemas.microsoft.com/office/powerpoint/2010/main" val="30778510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59751" y="1415732"/>
            <a:ext cx="9632553" cy="902735"/>
          </a:xfrm>
        </p:spPr>
        <p:txBody>
          <a:bodyPr/>
          <a:lstStyle/>
          <a:p>
            <a:pPr marL="0" marR="0" lvl="0" indent="0" algn="l" defTabSz="914400" rtl="0" eaLnBrk="1" fontAlgn="auto" latinLnBrk="0" hangingPunct="1">
              <a:lnSpc>
                <a:spcPct val="100000"/>
              </a:lnSpc>
              <a:spcBef>
                <a:spcPts val="0"/>
              </a:spcBef>
              <a:spcAft>
                <a:spcPts val="0"/>
              </a:spcAft>
              <a:buClrTx/>
              <a:buSzTx/>
              <a:tabLst/>
              <a:defRPr/>
            </a:pPr>
            <a:endParaRPr kumimoji="0" lang="en-GB" sz="1800" i="0" u="none" strike="noStrike" kern="1200" cap="none" spc="0" normalizeH="0" baseline="0" noProof="0" dirty="0">
              <a:ln>
                <a:noFill/>
              </a:ln>
              <a:solidFill>
                <a:srgbClr val="086D6E"/>
              </a:solidFill>
              <a:effectLst/>
              <a:uLnTx/>
              <a:uFillTx/>
              <a:latin typeface="Calibri" panose="020F0502020204030204"/>
              <a:ea typeface="+mn-ea"/>
              <a:cs typeface="+mn-cs"/>
            </a:endParaRPr>
          </a:p>
          <a:p>
            <a:pPr marL="0" indent="0"/>
            <a:r>
              <a:rPr lang="en-GB" sz="1800" b="1" dirty="0">
                <a:solidFill>
                  <a:srgbClr val="47B5C8"/>
                </a:solidFill>
              </a:rPr>
              <a:t>Schritt 4: Kredit und Sicherheiten</a:t>
            </a:r>
          </a:p>
          <a:p>
            <a:pPr marL="0" indent="0"/>
            <a:r>
              <a:rPr lang="en-GB" sz="1800" b="1" dirty="0"/>
              <a:t>Frage</a:t>
            </a:r>
            <a:r>
              <a:rPr lang="en-GB" sz="1800" dirty="0"/>
              <a:t>: Wie ist Ihre Kreditwürdigkeit und haben Sie Sicherheiten?</a:t>
            </a:r>
          </a:p>
          <a:p>
            <a:pPr marL="0" indent="0"/>
            <a:r>
              <a:rPr lang="en-GB" sz="1800" b="1" dirty="0"/>
              <a:t>Antwortmöglichkeiten</a:t>
            </a:r>
            <a:r>
              <a:rPr lang="en-GB" sz="1800" dirty="0"/>
              <a:t>:</a:t>
            </a:r>
          </a:p>
          <a:p>
            <a:pPr marL="0" indent="0"/>
            <a:r>
              <a:rPr lang="en-GB" sz="1800" dirty="0"/>
              <a:t>	a) Hohe Kreditwürdigkeit und Vermögenswerte, die als Sicherheiten dienen können.</a:t>
            </a:r>
          </a:p>
          <a:p>
            <a:pPr marL="0" indent="0"/>
            <a:r>
              <a:rPr lang="en-GB" sz="1800" dirty="0"/>
              <a:t>	b) Durchschnittlicher Kredit mit begrenzten Sicherheiten.</a:t>
            </a:r>
          </a:p>
          <a:p>
            <a:pPr marL="0" indent="0"/>
            <a:r>
              <a:rPr lang="en-GB" sz="1800" dirty="0"/>
              <a:t>	c) Schlechte Kreditwürdigkeit oder keine Sicherheiten.</a:t>
            </a:r>
          </a:p>
          <a:p>
            <a:pPr marL="0" indent="0"/>
            <a:r>
              <a:rPr lang="en-GB" sz="1200" dirty="0"/>
              <a:t>	</a:t>
            </a:r>
          </a:p>
          <a:p>
            <a:pPr marL="0" indent="0"/>
            <a:r>
              <a:rPr lang="en-GB" sz="1200" b="1" dirty="0"/>
              <a:t>Überlegungen</a:t>
            </a:r>
            <a:r>
              <a:rPr lang="en-GB" sz="1200" dirty="0"/>
              <a:t>: Wenn Sie über eine gute Bonität und Sicherheiten verfügen, sind herkömmliche Bankkredite eine realistische Option. Bei durchschnittlicher oder schlechter Bonität sollten Sie Mikrokredite, Zuschüsse oder Beteiligungsfinanzierungen wie Risikokapital in Betracht ziehen, die flexiblere Anforderungen stellen.</a:t>
            </a:r>
            <a:endParaRPr lang="en-GB"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1" y="664464"/>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3200" dirty="0">
                <a:solidFill>
                  <a:schemeClr val="bg1"/>
                </a:solidFill>
              </a:rPr>
              <a:t>Übung: Suche nach der besten Finanzierungsoption</a:t>
            </a:r>
            <a:endParaRPr lang="en-US" sz="3200" dirty="0"/>
          </a:p>
        </p:txBody>
      </p:sp>
    </p:spTree>
    <p:extLst>
      <p:ext uri="{BB962C8B-B14F-4D97-AF65-F5344CB8AC3E}">
        <p14:creationId xmlns:p14="http://schemas.microsoft.com/office/powerpoint/2010/main" val="40166656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928762" y="1323718"/>
            <a:ext cx="9632553" cy="902735"/>
          </a:xfrm>
        </p:spPr>
        <p:txBody>
          <a:bodyPr/>
          <a:lstStyle/>
          <a:p>
            <a:pPr marL="0" marR="0" lvl="0" indent="0" algn="l" defTabSz="914400" rtl="0" eaLnBrk="1" fontAlgn="auto" latinLnBrk="0" hangingPunct="1">
              <a:lnSpc>
                <a:spcPct val="100000"/>
              </a:lnSpc>
              <a:spcBef>
                <a:spcPts val="0"/>
              </a:spcBef>
              <a:spcAft>
                <a:spcPts val="0"/>
              </a:spcAft>
              <a:buClrTx/>
              <a:buSzTx/>
              <a:tabLst/>
              <a:defRPr/>
            </a:pPr>
            <a:endParaRPr kumimoji="0" lang="en-GB" sz="1800" i="0" u="none" strike="noStrike" kern="1200" cap="none" spc="0" normalizeH="0" baseline="0" noProof="0" dirty="0">
              <a:ln>
                <a:noFill/>
              </a:ln>
              <a:solidFill>
                <a:srgbClr val="086D6E"/>
              </a:solidFill>
              <a:effectLst/>
              <a:uLnTx/>
              <a:uFillTx/>
              <a:latin typeface="Calibri" panose="020F0502020204030204"/>
              <a:ea typeface="+mn-ea"/>
              <a:cs typeface="+mn-cs"/>
            </a:endParaRPr>
          </a:p>
          <a:p>
            <a:pPr marL="0" indent="0"/>
            <a:r>
              <a:rPr lang="en-GB" sz="1800" b="1" dirty="0">
                <a:solidFill>
                  <a:srgbClr val="47B5C8"/>
                </a:solidFill>
              </a:rPr>
              <a:t>Schritt 5: Wachstumsstrategie und langfristige Vision</a:t>
            </a:r>
          </a:p>
          <a:p>
            <a:pPr marL="0" indent="0"/>
            <a:r>
              <a:rPr lang="en-GB" sz="1800" b="1" dirty="0"/>
              <a:t>Frage</a:t>
            </a:r>
            <a:r>
              <a:rPr lang="en-GB" sz="1800" dirty="0"/>
              <a:t>: Wie schnell wollen Sie wachsen, und wie sieht Ihre Ausstiegsstrategie aus?</a:t>
            </a:r>
          </a:p>
          <a:p>
            <a:pPr marL="0" indent="0"/>
            <a:r>
              <a:rPr lang="en-GB" sz="1800" b="1" dirty="0"/>
              <a:t>Antwortmöglichkeiten</a:t>
            </a:r>
            <a:r>
              <a:rPr lang="en-GB" sz="1800" dirty="0"/>
              <a:t>:</a:t>
            </a:r>
          </a:p>
          <a:p>
            <a:pPr marL="0" indent="0"/>
            <a:r>
              <a:rPr lang="en-GB" sz="1800" dirty="0"/>
              <a:t>	a) Stetiges, nachhaltiges Wachstum, wobei kein unmittelbarer Ausstieg geplant ist.</a:t>
            </a:r>
          </a:p>
          <a:p>
            <a:pPr marL="0" indent="0"/>
            <a:r>
              <a:rPr lang="en-GB" sz="1800" dirty="0"/>
              <a:t>	b) Schnelles Wachstum mit dem Ziel eines Börsengangs oder einer Übernahme in naher Zukunft.</a:t>
            </a:r>
          </a:p>
          <a:p>
            <a:pPr marL="0" indent="0"/>
            <a:r>
              <a:rPr lang="en-GB" sz="1800" dirty="0"/>
              <a:t>	c) Fokus auf soziale oder kommunale Auswirkungen mit moderaten Wachstumserwartungen.</a:t>
            </a:r>
          </a:p>
          <a:p>
            <a:pPr marL="0" indent="0"/>
            <a:r>
              <a:rPr lang="en-GB" sz="1200" dirty="0"/>
              <a:t>	</a:t>
            </a:r>
          </a:p>
          <a:p>
            <a:pPr marL="0" indent="0"/>
            <a:r>
              <a:rPr lang="en-GB" sz="1200" b="1" dirty="0"/>
              <a:t>Überlegung</a:t>
            </a:r>
            <a:r>
              <a:rPr lang="en-GB" sz="1200" dirty="0"/>
              <a:t>: Wenn Sie ein schnelles Wachstum und einen klaren Ausstieg planen, ist Risikokapital ideal. Für ein stetiges Wachstum können Darlehen oder Bootstrapping ausreichen. Wenn Sie eine soziale Wirkung anstreben, sind Zuschüsse eine Überlegung wert.</a:t>
            </a:r>
            <a:endParaRPr lang="en-GB"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1" y="664464"/>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3200" dirty="0">
                <a:solidFill>
                  <a:schemeClr val="bg1"/>
                </a:solidFill>
              </a:rPr>
              <a:t>Übung: Suche nach der besten Finanzierungsoption</a:t>
            </a:r>
            <a:endParaRPr lang="en-US" sz="3200" dirty="0"/>
          </a:p>
        </p:txBody>
      </p:sp>
    </p:spTree>
    <p:extLst>
      <p:ext uri="{BB962C8B-B14F-4D97-AF65-F5344CB8AC3E}">
        <p14:creationId xmlns:p14="http://schemas.microsoft.com/office/powerpoint/2010/main" val="16492099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59751" y="1317967"/>
            <a:ext cx="9632553" cy="902735"/>
          </a:xfrm>
        </p:spPr>
        <p:txBody>
          <a:bodyPr/>
          <a:lstStyle/>
          <a:p>
            <a:pPr marL="0" marR="0" lvl="0" indent="0" algn="l" defTabSz="914400" rtl="0" eaLnBrk="1" fontAlgn="auto" latinLnBrk="0" hangingPunct="1">
              <a:lnSpc>
                <a:spcPct val="100000"/>
              </a:lnSpc>
              <a:spcBef>
                <a:spcPts val="0"/>
              </a:spcBef>
              <a:spcAft>
                <a:spcPts val="0"/>
              </a:spcAft>
              <a:buClrTx/>
              <a:buSzTx/>
              <a:tabLst/>
              <a:defRPr/>
            </a:pPr>
            <a:endParaRPr kumimoji="0" lang="en-GB" sz="1800" i="0" u="none" strike="noStrike" kern="1200" cap="none" spc="0" normalizeH="0" baseline="0" noProof="0" dirty="0">
              <a:ln>
                <a:noFill/>
              </a:ln>
              <a:solidFill>
                <a:srgbClr val="086D6E"/>
              </a:solidFill>
              <a:effectLst/>
              <a:uLnTx/>
              <a:uFillTx/>
              <a:latin typeface="Calibri" panose="020F0502020204030204"/>
              <a:ea typeface="+mn-ea"/>
              <a:cs typeface="+mn-cs"/>
            </a:endParaRPr>
          </a:p>
          <a:p>
            <a:pPr marL="0" indent="0"/>
            <a:r>
              <a:rPr lang="en-GB" sz="1800" b="1" dirty="0">
                <a:solidFill>
                  <a:srgbClr val="47B5C8"/>
                </a:solidFill>
              </a:rPr>
              <a:t>Schritt 6: Endgültige Entscheidung</a:t>
            </a:r>
          </a:p>
          <a:p>
            <a:pPr marL="0" indent="0"/>
            <a:r>
              <a:rPr lang="en-GB" sz="1800" dirty="0"/>
              <a:t>Auf der Grundlage Ihrer Antworten auf die obigen Fragen können Sie Ihr Unternehmensprofil mit den besten Finanzierungsmöglichkeiten abgleichen:</a:t>
            </a:r>
          </a:p>
          <a:p>
            <a:pPr marL="342900" indent="-342900">
              <a:buFont typeface="Arial" panose="020B0604020202020204" pitchFamily="34" charset="0"/>
              <a:buChar char="•"/>
            </a:pPr>
            <a:r>
              <a:rPr lang="en-GB" sz="1800" b="1" dirty="0"/>
              <a:t>Mikrodarlehen</a:t>
            </a:r>
            <a:r>
              <a:rPr lang="en-GB" sz="1800" dirty="0"/>
              <a:t>: Geringer Finanzierungsbedarf, flexible Laufzeiten, bescheidenes Wachstum.</a:t>
            </a:r>
          </a:p>
          <a:p>
            <a:pPr marL="342900" indent="-342900">
              <a:buFont typeface="Arial" panose="020B0604020202020204" pitchFamily="34" charset="0"/>
              <a:buChar char="•"/>
            </a:pPr>
            <a:r>
              <a:rPr lang="en-GB" sz="1800" b="1" dirty="0"/>
              <a:t>Zuschüsse</a:t>
            </a:r>
            <a:r>
              <a:rPr lang="en-GB" sz="1800" dirty="0"/>
              <a:t>: Nicht rückzahlbare, sozial wirksame oder innovative Unternehmen, kein Verlust von Schulden oder Eigenkapital.</a:t>
            </a:r>
          </a:p>
          <a:p>
            <a:pPr marL="342900" indent="-342900">
              <a:buFont typeface="Arial" panose="020B0604020202020204" pitchFamily="34" charset="0"/>
              <a:buChar char="•"/>
            </a:pPr>
            <a:r>
              <a:rPr lang="en-GB" sz="1800" b="1" dirty="0"/>
              <a:t>Traditionelle Bankdarlehen</a:t>
            </a:r>
            <a:r>
              <a:rPr lang="en-GB" sz="1800" dirty="0"/>
              <a:t>: Größere Finanzierung mit Rückzahlung, stetiges Wachstum, Sicherheiten erforderlich.</a:t>
            </a:r>
          </a:p>
          <a:p>
            <a:pPr marL="342900" indent="-342900">
              <a:buFont typeface="Arial" panose="020B0604020202020204" pitchFamily="34" charset="0"/>
              <a:buChar char="•"/>
            </a:pPr>
            <a:r>
              <a:rPr lang="en-GB" sz="1800" b="1" dirty="0"/>
              <a:t>Risikokapital</a:t>
            </a:r>
            <a:r>
              <a:rPr lang="en-GB" sz="1800" dirty="0"/>
              <a:t>: Hohe Finanzmittel, hohes Wachstumspotenzial, Bereitschaft, Eigenkapital abzugeben</a:t>
            </a:r>
            <a:r>
              <a:rPr lang="en-GB" sz="1200" dirty="0"/>
              <a:t>.</a:t>
            </a:r>
          </a:p>
        </p:txBody>
      </p:sp>
      <p:sp>
        <p:nvSpPr>
          <p:cNvPr id="2" name="Freeform 1">
            <a:extLst>
              <a:ext uri="{FF2B5EF4-FFF2-40B4-BE49-F238E27FC236}">
                <a16:creationId xmlns:a16="http://schemas.microsoft.com/office/drawing/2014/main" id="{7B83FC6B-9FCD-D7A3-CB13-234D96458BFD}"/>
              </a:ext>
            </a:extLst>
          </p:cNvPr>
          <p:cNvSpPr/>
          <p:nvPr/>
        </p:nvSpPr>
        <p:spPr>
          <a:xfrm>
            <a:off x="-1" y="664464"/>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3200" dirty="0">
                <a:solidFill>
                  <a:schemeClr val="bg1"/>
                </a:solidFill>
              </a:rPr>
              <a:t>Übung: Suche nach der besten Finanzierungsoption</a:t>
            </a:r>
            <a:endParaRPr lang="en-US" sz="3200" dirty="0"/>
          </a:p>
        </p:txBody>
      </p:sp>
    </p:spTree>
    <p:extLst>
      <p:ext uri="{BB962C8B-B14F-4D97-AF65-F5344CB8AC3E}">
        <p14:creationId xmlns:p14="http://schemas.microsoft.com/office/powerpoint/2010/main" val="31462338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4151981" y="2800399"/>
            <a:ext cx="7109888" cy="3066422"/>
          </a:xfrm>
        </p:spPr>
        <p:txBody>
          <a:bodyPr>
            <a:normAutofit/>
          </a:bodyPr>
          <a:lstStyle/>
          <a:p>
            <a:r>
              <a:rPr lang="en-GB" dirty="0"/>
              <a:t>Die Rolle des Finanzmediators </a:t>
            </a:r>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02</a:t>
            </a:r>
          </a:p>
        </p:txBody>
      </p:sp>
    </p:spTree>
    <p:extLst>
      <p:ext uri="{BB962C8B-B14F-4D97-AF65-F5344CB8AC3E}">
        <p14:creationId xmlns:p14="http://schemas.microsoft.com/office/powerpoint/2010/main" val="39275646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9CD1C-D0CE-E2EB-7A38-D4DB4BE672E6}"/>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EB3C93E6-F80A-1BF8-6310-2FC6B1B3FE3B}"/>
              </a:ext>
            </a:extLst>
          </p:cNvPr>
          <p:cNvSpPr>
            <a:spLocks noGrp="1"/>
          </p:cNvSpPr>
          <p:nvPr>
            <p:ph type="body" sz="quarter" idx="18"/>
          </p:nvPr>
        </p:nvSpPr>
        <p:spPr>
          <a:xfrm>
            <a:off x="635464" y="1214712"/>
            <a:ext cx="10182060" cy="902735"/>
          </a:xfrm>
        </p:spPr>
        <p:txBody>
          <a:bodyPr/>
          <a:lstStyle/>
          <a:p>
            <a:pPr marL="0" indent="0" algn="just"/>
            <a:endParaRPr lang="en-GB" sz="1800" b="1" dirty="0">
              <a:solidFill>
                <a:srgbClr val="47B5C8"/>
              </a:solidFill>
            </a:endParaRPr>
          </a:p>
          <a:p>
            <a:pPr marL="0" indent="0" algn="just"/>
            <a:r>
              <a:rPr lang="en-GB" sz="1800" dirty="0"/>
              <a:t>Vermittler in Form von Kreditsachbearbeitern oder Maklern tragen dazu bei, dass sowohl die Banken als auch die Kreditnehmer von dem Kreditverfahren profitieren. Sie vermitteln zwischen den beiden und schaffen einen Ausgleich zwischen dem Sicherheitsbedürfnis der Bank und dem Bedürfnis des Kreditnehmers nach zugänglicher Finanzierung. </a:t>
            </a:r>
          </a:p>
          <a:p>
            <a:pPr marL="0" indent="0" algn="just"/>
            <a:r>
              <a:rPr lang="en-GB" sz="1800" b="1" dirty="0"/>
              <a:t>Zuständigkeiten eines Kreditreferenten/Maklers</a:t>
            </a:r>
          </a:p>
          <a:p>
            <a:pPr marL="342900" indent="-342900">
              <a:buFont typeface="Arial" panose="020B0604020202020204" pitchFamily="34" charset="0"/>
              <a:buChar char="•"/>
            </a:pPr>
            <a:r>
              <a:rPr lang="en-GB" sz="1800" b="1" dirty="0">
                <a:solidFill>
                  <a:srgbClr val="595959"/>
                </a:solidFill>
              </a:rPr>
              <a:t>Antragsbewertung: </a:t>
            </a:r>
            <a:r>
              <a:rPr lang="en-GB" sz="1800" dirty="0">
                <a:solidFill>
                  <a:srgbClr val="595959"/>
                </a:solidFill>
              </a:rPr>
              <a:t>Prüft sorgfältig Kreditanträge, um die Kreditwürdigkeit und finanzielle Stabilität zu beurteilen.</a:t>
            </a:r>
          </a:p>
          <a:p>
            <a:pPr marL="342900" indent="-342900">
              <a:buFont typeface="Arial" panose="020B0604020202020204" pitchFamily="34" charset="0"/>
              <a:buChar char="•"/>
            </a:pPr>
            <a:r>
              <a:rPr lang="en-GB" sz="1800" b="1" dirty="0">
                <a:solidFill>
                  <a:srgbClr val="595959"/>
                </a:solidFill>
              </a:rPr>
              <a:t>Dokumentenanalyse: </a:t>
            </a:r>
            <a:r>
              <a:rPr lang="en-GB" sz="1800" dirty="0">
                <a:solidFill>
                  <a:srgbClr val="595959"/>
                </a:solidFill>
              </a:rPr>
              <a:t>Prüfung von Finanzunterlagen und Geschäftsplänen, um sicherzustellen, dass sie mit den Kreditanforderungen übereinstimmen.</a:t>
            </a:r>
          </a:p>
          <a:p>
            <a:pPr marL="342900" indent="-342900">
              <a:buFont typeface="Arial" panose="020B0604020202020204" pitchFamily="34" charset="0"/>
              <a:buChar char="•"/>
            </a:pPr>
            <a:r>
              <a:rPr lang="en-GB" sz="1800" b="1" dirty="0">
                <a:solidFill>
                  <a:srgbClr val="595959"/>
                </a:solidFill>
              </a:rPr>
              <a:t>Suche nach der besten Lösung für Ihre Bedürfnisse: </a:t>
            </a:r>
            <a:r>
              <a:rPr lang="en-GB" sz="1800" dirty="0">
                <a:solidFill>
                  <a:srgbClr val="595959"/>
                </a:solidFill>
              </a:rPr>
              <a:t>Klärt die verfügbaren Kreditoptionen, Laufzeiten, Zinssätze und Gebühren, um eine auf Ihre Bedürfnisse zugeschnittene Lösung zu finden.</a:t>
            </a:r>
            <a:endParaRPr lang="en-US" sz="1800" dirty="0">
              <a:solidFill>
                <a:srgbClr val="595959"/>
              </a:solidFill>
            </a:endParaRPr>
          </a:p>
          <a:p>
            <a:pPr marL="0" indent="0" algn="just"/>
            <a:endParaRPr lang="en-GB" sz="1800" dirty="0"/>
          </a:p>
        </p:txBody>
      </p:sp>
      <p:sp>
        <p:nvSpPr>
          <p:cNvPr id="2" name="Freeform 1">
            <a:extLst>
              <a:ext uri="{FF2B5EF4-FFF2-40B4-BE49-F238E27FC236}">
                <a16:creationId xmlns:a16="http://schemas.microsoft.com/office/drawing/2014/main" id="{B7E7A120-0E3F-CE50-A297-CFD6BA1DD34B}"/>
              </a:ext>
            </a:extLst>
          </p:cNvPr>
          <p:cNvSpPr/>
          <p:nvPr/>
        </p:nvSpPr>
        <p:spPr>
          <a:xfrm>
            <a:off x="-1" y="664464"/>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DF93B399-CFBF-A23F-9F68-B6310D68E8E3}"/>
              </a:ext>
            </a:extLst>
          </p:cNvPr>
          <p:cNvSpPr>
            <a:spLocks noGrp="1"/>
          </p:cNvSpPr>
          <p:nvPr>
            <p:ph type="body" sz="quarter" idx="16"/>
          </p:nvPr>
        </p:nvSpPr>
        <p:spPr/>
        <p:txBody>
          <a:bodyPr/>
          <a:lstStyle/>
          <a:p>
            <a:r>
              <a:rPr lang="en-GB" sz="3200" b="1" dirty="0"/>
              <a:t>Die Rolle eines Vermittlers</a:t>
            </a:r>
            <a:r>
              <a:rPr lang="en-GB" sz="1800" b="1" dirty="0"/>
              <a:t>, z. B. eines Kreditvermittlers/Brokers</a:t>
            </a:r>
            <a:endParaRPr lang="de-DE" sz="3200" b="1" dirty="0"/>
          </a:p>
          <a:p>
            <a:r>
              <a:rPr lang="en-US" sz="3200" dirty="0">
                <a:solidFill>
                  <a:schemeClr val="bg1"/>
                </a:solidFill>
              </a:rPr>
              <a:t>	</a:t>
            </a:r>
            <a:endParaRPr lang="en-US" sz="3200" dirty="0"/>
          </a:p>
        </p:txBody>
      </p:sp>
    </p:spTree>
    <p:extLst>
      <p:ext uri="{BB962C8B-B14F-4D97-AF65-F5344CB8AC3E}">
        <p14:creationId xmlns:p14="http://schemas.microsoft.com/office/powerpoint/2010/main" val="30708250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702EFB-A704-C4DD-5363-BBA2E3925CEC}"/>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F18D262C-51E4-627B-C068-20F00B1C240E}"/>
              </a:ext>
            </a:extLst>
          </p:cNvPr>
          <p:cNvSpPr>
            <a:spLocks noGrp="1"/>
          </p:cNvSpPr>
          <p:nvPr>
            <p:ph type="body" sz="quarter" idx="18"/>
          </p:nvPr>
        </p:nvSpPr>
        <p:spPr>
          <a:xfrm>
            <a:off x="675721" y="1080616"/>
            <a:ext cx="10182060" cy="902735"/>
          </a:xfrm>
        </p:spPr>
        <p:txBody>
          <a:bodyPr/>
          <a:lstStyle/>
          <a:p>
            <a:pPr marL="0" marR="0" lvl="0" indent="0" algn="l" defTabSz="914400" rtl="0" eaLnBrk="1" fontAlgn="auto" latinLnBrk="0" hangingPunct="1">
              <a:lnSpc>
                <a:spcPct val="100000"/>
              </a:lnSpc>
              <a:spcBef>
                <a:spcPts val="0"/>
              </a:spcBef>
              <a:spcAft>
                <a:spcPts val="0"/>
              </a:spcAft>
              <a:buClrTx/>
              <a:buSzTx/>
              <a:tabLst/>
              <a:defRPr/>
            </a:pPr>
            <a:endParaRPr kumimoji="0" lang="en-GB" sz="1800" i="0" u="none" strike="noStrike" kern="1200" cap="none" spc="0" normalizeH="0" baseline="0" noProof="0" dirty="0">
              <a:ln>
                <a:noFill/>
              </a:ln>
              <a:solidFill>
                <a:srgbClr val="086D6E"/>
              </a:solidFill>
              <a:effectLst/>
              <a:uLnTx/>
              <a:uFillTx/>
              <a:latin typeface="Calibri" panose="020F0502020204030204"/>
              <a:ea typeface="+mn-ea"/>
              <a:cs typeface="+mn-cs"/>
            </a:endParaRPr>
          </a:p>
          <a:p>
            <a:pPr marL="342900" indent="-342900">
              <a:buFont typeface="Arial" panose="020B0604020202020204" pitchFamily="34" charset="0"/>
              <a:buChar char="•"/>
            </a:pPr>
            <a:r>
              <a:rPr lang="en-GB" sz="1800" b="1" dirty="0">
                <a:solidFill>
                  <a:srgbClr val="595959"/>
                </a:solidFill>
              </a:rPr>
              <a:t>Bedingungen verstehen: </a:t>
            </a:r>
            <a:r>
              <a:rPr lang="en-GB" sz="1800" dirty="0">
                <a:solidFill>
                  <a:srgbClr val="595959"/>
                </a:solidFill>
              </a:rPr>
              <a:t>Hilft Ihnen, die Einzelheiten der Kreditbedingungen zu verstehen.</a:t>
            </a:r>
          </a:p>
          <a:p>
            <a:pPr marL="342900" indent="-342900">
              <a:buFont typeface="Arial" panose="020B0604020202020204" pitchFamily="34" charset="0"/>
              <a:buChar char="•"/>
            </a:pPr>
            <a:r>
              <a:rPr lang="en-GB" sz="1800" b="1" dirty="0">
                <a:solidFill>
                  <a:srgbClr val="595959"/>
                </a:solidFill>
              </a:rPr>
              <a:t>Antragsberatung: </a:t>
            </a:r>
            <a:r>
              <a:rPr lang="en-GB" sz="1800" dirty="0">
                <a:solidFill>
                  <a:srgbClr val="595959"/>
                </a:solidFill>
              </a:rPr>
              <a:t>Hier erfahren Sie, wie Sie Ihren Kreditantrag verbessern können, um bessere Chancen auf eine Genehmigung zu haben.</a:t>
            </a:r>
          </a:p>
          <a:p>
            <a:pPr marL="342900" indent="-342900">
              <a:buFont typeface="Arial" panose="020B0604020202020204" pitchFamily="34" charset="0"/>
              <a:buChar char="•"/>
            </a:pPr>
            <a:r>
              <a:rPr lang="en-GB" sz="1800" b="1" dirty="0">
                <a:solidFill>
                  <a:srgbClr val="595959"/>
                </a:solidFill>
              </a:rPr>
              <a:t>Unterstützung bei der Dokumentation: </a:t>
            </a:r>
            <a:r>
              <a:rPr lang="en-GB" sz="1800" dirty="0">
                <a:solidFill>
                  <a:srgbClr val="595959"/>
                </a:solidFill>
              </a:rPr>
              <a:t>Hilft Ihnen bei der Organisation notwendiger Dokumente wie Jahresabschlüsse und Geschäftspläne.</a:t>
            </a:r>
          </a:p>
          <a:p>
            <a:pPr marL="342900" indent="-342900">
              <a:buFont typeface="Arial" panose="020B0604020202020204" pitchFamily="34" charset="0"/>
              <a:buChar char="•"/>
            </a:pPr>
            <a:r>
              <a:rPr lang="en-GB" sz="1800" b="1" dirty="0">
                <a:solidFill>
                  <a:srgbClr val="595959"/>
                </a:solidFill>
              </a:rPr>
              <a:t>Laufende Unterstützung: </a:t>
            </a:r>
            <a:r>
              <a:rPr lang="en-GB" sz="1800" dirty="0">
                <a:solidFill>
                  <a:srgbClr val="595959"/>
                </a:solidFill>
              </a:rPr>
              <a:t>Unterstützung auch nach der Darlehensgenehmigung, um eine langfristige finanzielle Beziehung zu fördern, insbesondere wenn es darum geht, die Einhaltung von Vorschriften und Bestimmungen zu gewährleisten.</a:t>
            </a:r>
          </a:p>
          <a:p>
            <a:pPr marL="342900" indent="-342900">
              <a:buFont typeface="Arial" panose="020B0604020202020204" pitchFamily="34" charset="0"/>
              <a:buChar char="•"/>
            </a:pPr>
            <a:r>
              <a:rPr lang="en-GB" sz="1800" b="1" dirty="0">
                <a:solidFill>
                  <a:srgbClr val="595959"/>
                </a:solidFill>
              </a:rPr>
              <a:t>Unterstützung nach der Kreditvergabe: </a:t>
            </a:r>
            <a:r>
              <a:rPr lang="en-GB" sz="1800" dirty="0">
                <a:solidFill>
                  <a:srgbClr val="595959"/>
                </a:solidFill>
              </a:rPr>
              <a:t>Beratung bei der Verwendung und Rückzahlung des Kredits sowie bei allen auftretenden Problemen</a:t>
            </a:r>
          </a:p>
          <a:p>
            <a:pPr marL="342900" indent="-342900">
              <a:buFont typeface="Arial" panose="020B0604020202020204" pitchFamily="34" charset="0"/>
              <a:buChar char="•"/>
            </a:pPr>
            <a:endParaRPr lang="en-GB" sz="1800" dirty="0">
              <a:solidFill>
                <a:srgbClr val="595959"/>
              </a:solidFill>
            </a:endParaRPr>
          </a:p>
          <a:p>
            <a:pPr marL="0" indent="0" algn="just"/>
            <a:endParaRPr lang="en-GB" sz="1800" dirty="0"/>
          </a:p>
        </p:txBody>
      </p:sp>
      <p:sp>
        <p:nvSpPr>
          <p:cNvPr id="2" name="Freeform 1">
            <a:extLst>
              <a:ext uri="{FF2B5EF4-FFF2-40B4-BE49-F238E27FC236}">
                <a16:creationId xmlns:a16="http://schemas.microsoft.com/office/drawing/2014/main" id="{953675BF-68F9-9C87-635F-E802EA6D80F3}"/>
              </a:ext>
            </a:extLst>
          </p:cNvPr>
          <p:cNvSpPr/>
          <p:nvPr/>
        </p:nvSpPr>
        <p:spPr>
          <a:xfrm>
            <a:off x="-1" y="664464"/>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0B832463-D5AB-48CB-F0F0-E9352A5B7E84}"/>
              </a:ext>
            </a:extLst>
          </p:cNvPr>
          <p:cNvSpPr>
            <a:spLocks noGrp="1"/>
          </p:cNvSpPr>
          <p:nvPr>
            <p:ph type="body" sz="quarter" idx="16"/>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1" i="0" u="none" strike="noStrike" kern="1200" cap="none" spc="0" normalizeH="0" baseline="0" noProof="0" dirty="0">
                <a:ln>
                  <a:noFill/>
                </a:ln>
                <a:solidFill>
                  <a:srgbClr val="595959"/>
                </a:solidFill>
                <a:effectLst/>
                <a:uLnTx/>
                <a:uFillTx/>
                <a:latin typeface="Calibri" panose="020F0502020204030204"/>
                <a:ea typeface="+mn-ea"/>
                <a:cs typeface="+mn-cs"/>
              </a:rPr>
              <a:t>Die Rolle </a:t>
            </a:r>
            <a:r>
              <a:rPr kumimoji="0" lang="en-GB" sz="3200" b="1" i="0" u="none" strike="noStrike" kern="1200" cap="none" spc="0" normalizeH="0" baseline="0" noProof="0" dirty="0" err="1">
                <a:ln>
                  <a:noFill/>
                </a:ln>
                <a:solidFill>
                  <a:srgbClr val="595959"/>
                </a:solidFill>
                <a:effectLst/>
                <a:uLnTx/>
                <a:uFillTx/>
                <a:latin typeface="Calibri" panose="020F0502020204030204"/>
                <a:ea typeface="+mn-ea"/>
                <a:cs typeface="+mn-cs"/>
              </a:rPr>
              <a:t>eines</a:t>
            </a:r>
            <a:r>
              <a:rPr kumimoji="0" lang="en-GB" sz="3200" b="1" i="0" u="none" strike="noStrike" kern="1200" cap="none" spc="0" normalizeH="0" baseline="0" noProof="0" dirty="0">
                <a:ln>
                  <a:noFill/>
                </a:ln>
                <a:solidFill>
                  <a:srgbClr val="595959"/>
                </a:solidFill>
                <a:effectLst/>
                <a:uLnTx/>
                <a:uFillTx/>
                <a:latin typeface="Calibri" panose="020F0502020204030204"/>
                <a:ea typeface="+mn-ea"/>
                <a:cs typeface="+mn-cs"/>
              </a:rPr>
              <a:t> </a:t>
            </a:r>
            <a:r>
              <a:rPr kumimoji="0" lang="en-GB" sz="3200" b="1" i="0" u="none" strike="noStrike" kern="1200" cap="none" spc="0" normalizeH="0" baseline="0" noProof="0" dirty="0" err="1">
                <a:ln>
                  <a:noFill/>
                </a:ln>
                <a:solidFill>
                  <a:srgbClr val="595959"/>
                </a:solidFill>
                <a:effectLst/>
                <a:uLnTx/>
                <a:uFillTx/>
                <a:latin typeface="Calibri" panose="020F0502020204030204"/>
                <a:ea typeface="+mn-ea"/>
                <a:cs typeface="+mn-cs"/>
              </a:rPr>
              <a:t>Vermittlers</a:t>
            </a:r>
            <a:r>
              <a:rPr kumimoji="0" lang="en-GB" sz="1800" b="1" i="0" u="none" strike="noStrike" kern="1200" cap="none" spc="0" normalizeH="0" baseline="0" noProof="0" dirty="0">
                <a:ln>
                  <a:noFill/>
                </a:ln>
                <a:solidFill>
                  <a:srgbClr val="595959"/>
                </a:solidFill>
                <a:effectLst/>
                <a:uLnTx/>
                <a:uFillTx/>
                <a:latin typeface="Calibri" panose="020F0502020204030204"/>
                <a:ea typeface="+mn-ea"/>
                <a:cs typeface="+mn-cs"/>
              </a:rPr>
              <a:t>, z. B. </a:t>
            </a:r>
            <a:r>
              <a:rPr kumimoji="0" lang="en-GB" sz="1800" b="1" i="0" u="none" strike="noStrike" kern="1200" cap="none" spc="0" normalizeH="0" baseline="0" noProof="0" dirty="0" err="1">
                <a:ln>
                  <a:noFill/>
                </a:ln>
                <a:solidFill>
                  <a:srgbClr val="595959"/>
                </a:solidFill>
                <a:effectLst/>
                <a:uLnTx/>
                <a:uFillTx/>
                <a:latin typeface="Calibri" panose="020F0502020204030204"/>
                <a:ea typeface="+mn-ea"/>
                <a:cs typeface="+mn-cs"/>
              </a:rPr>
              <a:t>eines</a:t>
            </a:r>
            <a:r>
              <a:rPr kumimoji="0" lang="en-GB" sz="1800" b="1" i="0" u="none" strike="noStrike" kern="1200" cap="none" spc="0" normalizeH="0" baseline="0" noProof="0" dirty="0">
                <a:ln>
                  <a:noFill/>
                </a:ln>
                <a:solidFill>
                  <a:srgbClr val="595959"/>
                </a:solidFill>
                <a:effectLst/>
                <a:uLnTx/>
                <a:uFillTx/>
                <a:latin typeface="Calibri" panose="020F0502020204030204"/>
                <a:ea typeface="+mn-ea"/>
                <a:cs typeface="+mn-cs"/>
              </a:rPr>
              <a:t> </a:t>
            </a:r>
            <a:r>
              <a:rPr kumimoji="0" lang="en-GB" sz="1800" b="1" i="0" u="none" strike="noStrike" kern="1200" cap="none" spc="0" normalizeH="0" baseline="0" noProof="0" dirty="0" err="1">
                <a:ln>
                  <a:noFill/>
                </a:ln>
                <a:solidFill>
                  <a:srgbClr val="595959"/>
                </a:solidFill>
                <a:effectLst/>
                <a:uLnTx/>
                <a:uFillTx/>
                <a:latin typeface="Calibri" panose="020F0502020204030204"/>
                <a:ea typeface="+mn-ea"/>
                <a:cs typeface="+mn-cs"/>
              </a:rPr>
              <a:t>Kreditvermittlers</a:t>
            </a:r>
            <a:r>
              <a:rPr kumimoji="0" lang="en-GB" sz="1800" b="1" i="0" u="none" strike="noStrike" kern="1200" cap="none" spc="0" normalizeH="0" baseline="0" noProof="0" dirty="0">
                <a:ln>
                  <a:noFill/>
                </a:ln>
                <a:solidFill>
                  <a:srgbClr val="595959"/>
                </a:solidFill>
                <a:effectLst/>
                <a:uLnTx/>
                <a:uFillTx/>
                <a:latin typeface="Calibri" panose="020F0502020204030204"/>
                <a:ea typeface="+mn-ea"/>
                <a:cs typeface="+mn-cs"/>
              </a:rPr>
              <a:t>/Brokers</a:t>
            </a:r>
            <a:endParaRPr kumimoji="0" lang="de-DE" sz="3200" b="1" i="0" u="none" strike="noStrike" kern="1200" cap="none" spc="0" normalizeH="0" baseline="0" noProof="0" dirty="0">
              <a:ln>
                <a:noFill/>
              </a:ln>
              <a:solidFill>
                <a:srgbClr val="595959"/>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FFFFFF"/>
                </a:solidFill>
                <a:effectLst/>
                <a:uLnTx/>
                <a:uFillTx/>
                <a:latin typeface="Calibri" panose="020F0502020204030204"/>
                <a:ea typeface="+mn-ea"/>
                <a:cs typeface="+mn-cs"/>
              </a:rPr>
              <a:t>	</a:t>
            </a:r>
            <a:endParaRPr kumimoji="0" lang="en-US" sz="3200" b="0" i="0" u="none" strike="noStrike" kern="1200" cap="none" spc="0" normalizeH="0" baseline="0" noProof="0" dirty="0">
              <a:ln>
                <a:noFill/>
              </a:ln>
              <a:solidFill>
                <a:srgbClr val="59595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92231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1">
            <a:extLst>
              <a:ext uri="{FF2B5EF4-FFF2-40B4-BE49-F238E27FC236}">
                <a16:creationId xmlns:a16="http://schemas.microsoft.com/office/drawing/2014/main" id="{650BB2FE-4D04-68BE-E4C9-E831FEB881C1}"/>
              </a:ext>
            </a:extLst>
          </p:cNvPr>
          <p:cNvSpPr/>
          <p:nvPr/>
        </p:nvSpPr>
        <p:spPr>
          <a:xfrm>
            <a:off x="3176" y="582914"/>
            <a:ext cx="629997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graphicFrame>
        <p:nvGraphicFramePr>
          <p:cNvPr id="7" name="think-cell data - do not delete" hidden="1">
            <a:extLst>
              <a:ext uri="{FF2B5EF4-FFF2-40B4-BE49-F238E27FC236}">
                <a16:creationId xmlns:a16="http://schemas.microsoft.com/office/drawing/2014/main" id="{7D6D3D22-7D59-C4A6-7B80-486C7C65723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8" imgH="540" progId="TCLayout.ActiveDocument.1">
                  <p:embed/>
                </p:oleObj>
              </mc:Choice>
              <mc:Fallback>
                <p:oleObj name="think-cell Folie" r:id="rId3" imgW="538" imgH="540" progId="TCLayout.ActiveDocument.1">
                  <p:embed/>
                  <p:pic>
                    <p:nvPicPr>
                      <p:cNvPr id="7" name="think-cell data - do not delete" hidden="1">
                        <a:extLst>
                          <a:ext uri="{FF2B5EF4-FFF2-40B4-BE49-F238E27FC236}">
                            <a16:creationId xmlns:a16="http://schemas.microsoft.com/office/drawing/2014/main" id="{7D6D3D22-7D59-C4A6-7B80-486C7C65723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extplatzhalter 1">
            <a:extLst>
              <a:ext uri="{FF2B5EF4-FFF2-40B4-BE49-F238E27FC236}">
                <a16:creationId xmlns:a16="http://schemas.microsoft.com/office/drawing/2014/main" id="{6E3B7129-98E9-6ED0-FD69-42F6BEB7B326}"/>
              </a:ext>
            </a:extLst>
          </p:cNvPr>
          <p:cNvSpPr>
            <a:spLocks noGrp="1"/>
          </p:cNvSpPr>
          <p:nvPr>
            <p:ph type="body" sz="quarter" idx="18"/>
          </p:nvPr>
        </p:nvSpPr>
        <p:spPr>
          <a:xfrm>
            <a:off x="719655" y="1524949"/>
            <a:ext cx="5583491" cy="3662641"/>
          </a:xfrm>
        </p:spPr>
        <p:txBody>
          <a:bodyPr/>
          <a:lstStyle/>
          <a:p>
            <a:pPr marL="0" indent="0" algn="just"/>
            <a:r>
              <a:rPr lang="en-GB" sz="2000" b="1" dirty="0"/>
              <a:t>Die wichtigste Frage, die Sie einem Kreditsachbearbeiter stellen sollten, lautet:</a:t>
            </a:r>
          </a:p>
          <a:p>
            <a:pPr marL="0" indent="0"/>
            <a:r>
              <a:rPr lang="en-GB" sz="2000" i="1" dirty="0"/>
              <a:t>"Was können Sie tun, um mir bei dieser Bewerbung zu helfen? Welche Dienstleistungen bieten Sie zur Unterstützung von Unternehmern wie mir an?"</a:t>
            </a:r>
          </a:p>
          <a:p>
            <a:pPr marL="0" indent="0" algn="just"/>
            <a:endParaRPr lang="en-GB" sz="2000" dirty="0"/>
          </a:p>
          <a:p>
            <a:pPr marL="0" indent="0" algn="just"/>
            <a:r>
              <a:rPr lang="en-US" sz="2000" dirty="0">
                <a:effectLst/>
                <a:latin typeface="Calibri" panose="020F0502020204030204" pitchFamily="34" charset="0"/>
                <a:ea typeface="Calibri" panose="020F0502020204030204" pitchFamily="34" charset="0"/>
                <a:cs typeface="Calibri" panose="020F0502020204030204" pitchFamily="34" charset="0"/>
              </a:rPr>
              <a:t>Darlehensberater können unterrepräsentierte Unternehmer in den folgenden Schlüsselbereichen während des Kreditantrags- und -genehmigungsverfahrens unterstützen: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endParaRPr lang="en-GB" sz="1800" dirty="0"/>
          </a:p>
        </p:txBody>
      </p:sp>
      <p:sp>
        <p:nvSpPr>
          <p:cNvPr id="3" name="Textplatzhalter 2">
            <a:extLst>
              <a:ext uri="{FF2B5EF4-FFF2-40B4-BE49-F238E27FC236}">
                <a16:creationId xmlns:a16="http://schemas.microsoft.com/office/drawing/2014/main" id="{6ECDFA28-505E-08B3-51C9-7E8A03395628}"/>
              </a:ext>
            </a:extLst>
          </p:cNvPr>
          <p:cNvSpPr>
            <a:spLocks noGrp="1"/>
          </p:cNvSpPr>
          <p:nvPr>
            <p:ph type="body" sz="quarter" idx="16"/>
          </p:nvPr>
        </p:nvSpPr>
        <p:spPr>
          <a:xfrm>
            <a:off x="310212" y="726228"/>
            <a:ext cx="6116421" cy="992652"/>
          </a:xfrm>
        </p:spPr>
        <p:txBody>
          <a:bodyPr/>
          <a:lstStyle/>
          <a:p>
            <a:pPr algn="ctr"/>
            <a:r>
              <a:rPr lang="en-GB" sz="3200" b="1" dirty="0">
                <a:solidFill>
                  <a:srgbClr val="595959"/>
                </a:solidFill>
              </a:rPr>
              <a:t>Unterstützung </a:t>
            </a:r>
            <a:r>
              <a:rPr lang="en-GB" sz="3200" b="1" dirty="0" err="1">
                <a:solidFill>
                  <a:srgbClr val="595959"/>
                </a:solidFill>
              </a:rPr>
              <a:t>durch</a:t>
            </a:r>
            <a:r>
              <a:rPr lang="en-GB" sz="3200" b="1" dirty="0">
                <a:solidFill>
                  <a:srgbClr val="595959"/>
                </a:solidFill>
              </a:rPr>
              <a:t> </a:t>
            </a:r>
            <a:r>
              <a:rPr lang="en-GB" sz="3200" b="1" dirty="0" err="1">
                <a:solidFill>
                  <a:srgbClr val="595959"/>
                </a:solidFill>
              </a:rPr>
              <a:t>Mediatoren</a:t>
            </a:r>
            <a:endParaRPr lang="de-DE" sz="3200" b="1" dirty="0">
              <a:solidFill>
                <a:srgbClr val="595959"/>
              </a:solidFill>
            </a:endParaRPr>
          </a:p>
        </p:txBody>
      </p:sp>
      <p:sp>
        <p:nvSpPr>
          <p:cNvPr id="4" name="Bildplatzhalter 3">
            <a:extLst>
              <a:ext uri="{FF2B5EF4-FFF2-40B4-BE49-F238E27FC236}">
                <a16:creationId xmlns:a16="http://schemas.microsoft.com/office/drawing/2014/main" id="{3F9212D8-EAE7-8705-6E7B-EFC19EDAB456}"/>
              </a:ext>
            </a:extLst>
          </p:cNvPr>
          <p:cNvSpPr>
            <a:spLocks noGrp="1"/>
          </p:cNvSpPr>
          <p:nvPr>
            <p:ph type="pic" sz="quarter" idx="42"/>
          </p:nvPr>
        </p:nvSpPr>
        <p:spPr>
          <a:xfrm>
            <a:off x="6426633" y="1216364"/>
            <a:ext cx="5646737" cy="4813961"/>
          </a:xfrm>
          <a:solidFill>
            <a:schemeClr val="bg1"/>
          </a:solidFill>
        </p:spPr>
        <p:txBody>
          <a:bodyPr/>
          <a:lstStyle/>
          <a:p>
            <a:r>
              <a:rPr lang="en-GB" sz="2000" dirty="0">
                <a:solidFill>
                  <a:srgbClr val="595959"/>
                </a:solidFill>
              </a:rPr>
              <a:t>Identifizierung des am besten geeigneten Mikrokredits für Ihre geschäftlichen Anforderungen. Sie bieten Einblicke in Zinssätze, Rückzahlungsbedingungen und Förderkriterien, um Ihnen bei der Auswahl des am besten geeigneten Kredits zu helfen.</a:t>
            </a:r>
          </a:p>
          <a:p>
            <a:r>
              <a:rPr lang="en-GB" sz="2000" dirty="0">
                <a:solidFill>
                  <a:srgbClr val="595959"/>
                </a:solidFill>
              </a:rPr>
              <a:t>Unterstützung von Unternehmern bei der Ausarbeitung wesentlicher Dokumente, die ihre Bewerbung stärken:-</a:t>
            </a:r>
          </a:p>
          <a:p>
            <a:pPr lvl="1"/>
            <a:r>
              <a:rPr lang="en-GB" sz="2000" dirty="0">
                <a:solidFill>
                  <a:srgbClr val="595959"/>
                </a:solidFill>
              </a:rPr>
              <a:t>Geschäftspläne, in denen Wachstumsstrategien und Finanzprognosen dargelegt werden</a:t>
            </a:r>
          </a:p>
          <a:p>
            <a:pPr lvl="1"/>
            <a:r>
              <a:rPr lang="en-GB" sz="2000" dirty="0">
                <a:solidFill>
                  <a:srgbClr val="595959"/>
                </a:solidFill>
              </a:rPr>
              <a:t>Finanzielle Prognosen, Einnahmenprognosen und Ausgabenbudgets</a:t>
            </a:r>
          </a:p>
          <a:p>
            <a:pPr lvl="1"/>
            <a:r>
              <a:rPr lang="en-GB" sz="2000" dirty="0">
                <a:solidFill>
                  <a:srgbClr val="595959"/>
                </a:solidFill>
              </a:rPr>
              <a:t>Durchführbarkeitsanalysen zur Bewertung der Durchführbarkeit und Nachhaltigkeit von Geschäftserweiterungsplänen</a:t>
            </a:r>
          </a:p>
        </p:txBody>
      </p:sp>
    </p:spTree>
    <p:extLst>
      <p:ext uri="{BB962C8B-B14F-4D97-AF65-F5344CB8AC3E}">
        <p14:creationId xmlns:p14="http://schemas.microsoft.com/office/powerpoint/2010/main" val="40647439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B346B-BC6F-8F29-7BB9-AAC9FC7A4887}"/>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D79A5FFC-F8AC-7821-812A-B11DC40C014D}"/>
              </a:ext>
            </a:extLst>
          </p:cNvPr>
          <p:cNvSpPr>
            <a:spLocks noGrp="1"/>
          </p:cNvSpPr>
          <p:nvPr>
            <p:ph type="body" sz="quarter" idx="18"/>
          </p:nvPr>
        </p:nvSpPr>
        <p:spPr>
          <a:xfrm>
            <a:off x="675721" y="1080616"/>
            <a:ext cx="10182060" cy="902735"/>
          </a:xfrm>
        </p:spPr>
        <p:txBody>
          <a:bodyPr/>
          <a:lstStyle/>
          <a:p>
            <a:pPr marL="0" marR="0" lvl="0" indent="0" algn="l" defTabSz="914400" rtl="0" eaLnBrk="1" fontAlgn="auto" latinLnBrk="0" hangingPunct="1">
              <a:lnSpc>
                <a:spcPct val="100000"/>
              </a:lnSpc>
              <a:spcBef>
                <a:spcPts val="0"/>
              </a:spcBef>
              <a:spcAft>
                <a:spcPts val="0"/>
              </a:spcAft>
              <a:buClrTx/>
              <a:buSzTx/>
              <a:tabLst/>
              <a:defRPr/>
            </a:pPr>
            <a:endParaRPr kumimoji="0" lang="en-GB" sz="2000" i="0" u="none" strike="noStrike" kern="1200" cap="none" spc="0" normalizeH="0" baseline="0" noProof="0" dirty="0">
              <a:ln>
                <a:noFill/>
              </a:ln>
              <a:solidFill>
                <a:srgbClr val="086D6E"/>
              </a:solidFill>
              <a:effectLst/>
              <a:uLnTx/>
              <a:uFillTx/>
              <a:latin typeface="Calibri" panose="020F0502020204030204"/>
              <a:ea typeface="+mn-ea"/>
              <a:cs typeface="+mn-cs"/>
            </a:endParaRPr>
          </a:p>
          <a:p>
            <a:pPr marL="342900" indent="-342900">
              <a:buFont typeface="Arial" panose="020B0604020202020204" pitchFamily="34" charset="0"/>
              <a:buChar char="•"/>
            </a:pPr>
            <a:r>
              <a:rPr lang="en-GB" sz="2000" b="1" dirty="0">
                <a:solidFill>
                  <a:srgbClr val="595959"/>
                </a:solidFill>
              </a:rPr>
              <a:t>Zusammentragen und Organisieren der erforderlichen Unterlagen: </a:t>
            </a:r>
            <a:r>
              <a:rPr lang="en-GB" sz="2000" dirty="0">
                <a:solidFill>
                  <a:srgbClr val="595959"/>
                </a:solidFill>
              </a:rPr>
              <a:t>Kreditreferenten können Unternehmern bei der Zusammenstellung und Organisation der für den Kreditantrag erforderlichen Unterlagen helfen, z. B:</a:t>
            </a:r>
          </a:p>
          <a:p>
            <a:pPr marL="800100" lvl="1" indent="-342900">
              <a:buFont typeface="Arial" panose="020B0604020202020204" pitchFamily="34" charset="0"/>
              <a:buChar char="•"/>
            </a:pPr>
            <a:r>
              <a:rPr lang="en-GB" spc="0" dirty="0">
                <a:solidFill>
                  <a:srgbClr val="595959"/>
                </a:solidFill>
                <a:latin typeface="+mn-lt"/>
              </a:rPr>
              <a:t>Dokumente zur Gewerbeanmeldung, die den rechtlichen Status des Unternehmens belegen</a:t>
            </a:r>
          </a:p>
          <a:p>
            <a:pPr marL="800100" lvl="1" indent="-342900">
              <a:buFont typeface="Arial" panose="020B0604020202020204" pitchFamily="34" charset="0"/>
              <a:buChar char="•"/>
            </a:pPr>
            <a:r>
              <a:rPr lang="en-GB" spc="0" dirty="0">
                <a:solidFill>
                  <a:srgbClr val="595959"/>
                </a:solidFill>
                <a:latin typeface="+mn-lt"/>
              </a:rPr>
              <a:t>Einkommensnachweise (z. B. Steuererklärungen, Kontoauszüge), die die finanzielle Stabilität belegen</a:t>
            </a:r>
          </a:p>
          <a:p>
            <a:pPr marL="800100" lvl="1" indent="-342900">
              <a:buFont typeface="Arial" panose="020B0604020202020204" pitchFamily="34" charset="0"/>
              <a:buChar char="•"/>
            </a:pPr>
            <a:r>
              <a:rPr lang="en-GB" spc="0" dirty="0">
                <a:solidFill>
                  <a:srgbClr val="595959"/>
                </a:solidFill>
                <a:latin typeface="+mn-lt"/>
              </a:rPr>
              <a:t>Persönliche und geschäftliche Referenzen, die Glaubwürdigkeit und Reputation bestätigen</a:t>
            </a:r>
          </a:p>
          <a:p>
            <a:pPr marL="342900" indent="-342900">
              <a:buFont typeface="Arial" panose="020B0604020202020204" pitchFamily="34" charset="0"/>
              <a:buChar char="•"/>
            </a:pPr>
            <a:r>
              <a:rPr lang="en-US" sz="2000" b="1" dirty="0">
                <a:solidFill>
                  <a:srgbClr val="595959"/>
                </a:solidFill>
              </a:rPr>
              <a:t>Produkte oder Dienstleistungen: </a:t>
            </a:r>
            <a:r>
              <a:rPr lang="en-US" sz="2000" dirty="0">
                <a:solidFill>
                  <a:srgbClr val="595959"/>
                </a:solidFill>
              </a:rPr>
              <a:t>Produkt-/Dienstleistungsbeschreibung, Problem, das es löst, Preisstrategie, Alleinstellungsmerkmal, Lebenszyklus, geistiges Eigentum.</a:t>
            </a:r>
          </a:p>
          <a:p>
            <a:pPr marL="342900" indent="-342900">
              <a:buFont typeface="Arial" panose="020B0604020202020204" pitchFamily="34" charset="0"/>
              <a:buChar char="•"/>
            </a:pPr>
            <a:r>
              <a:rPr lang="en-US" sz="2000" b="1" dirty="0">
                <a:solidFill>
                  <a:srgbClr val="595959"/>
                </a:solidFill>
              </a:rPr>
              <a:t>Marketing- und Verkaufsstrategie: </a:t>
            </a:r>
            <a:r>
              <a:rPr lang="en-GB" sz="2000" dirty="0">
                <a:solidFill>
                  <a:srgbClr val="595959"/>
                </a:solidFill>
              </a:rPr>
              <a:t>Marketingkanäle, Werbe- und Verkaufsförderungsstrategien, Verkaufstrichter, Kundenbindungsstrategien.</a:t>
            </a:r>
          </a:p>
          <a:p>
            <a:pPr marL="0" indent="0" algn="just"/>
            <a:endParaRPr lang="en-GB" sz="2000" dirty="0"/>
          </a:p>
        </p:txBody>
      </p:sp>
      <p:sp>
        <p:nvSpPr>
          <p:cNvPr id="2" name="Freeform 1">
            <a:extLst>
              <a:ext uri="{FF2B5EF4-FFF2-40B4-BE49-F238E27FC236}">
                <a16:creationId xmlns:a16="http://schemas.microsoft.com/office/drawing/2014/main" id="{35ABC025-AC1C-1B0D-04C0-DF206197A251}"/>
              </a:ext>
            </a:extLst>
          </p:cNvPr>
          <p:cNvSpPr/>
          <p:nvPr/>
        </p:nvSpPr>
        <p:spPr>
          <a:xfrm>
            <a:off x="-1" y="664464"/>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11AA4254-C956-BCE6-7FBA-F1CCDE089F16}"/>
              </a:ext>
            </a:extLst>
          </p:cNvPr>
          <p:cNvSpPr>
            <a:spLocks noGrp="1"/>
          </p:cNvSpPr>
          <p:nvPr>
            <p:ph type="body" sz="quarter" idx="16"/>
          </p:nvPr>
        </p:nvSpPr>
        <p:spPr>
          <a:xfrm>
            <a:off x="-875144" y="728329"/>
            <a:ext cx="9632553" cy="803654"/>
          </a:xfrm>
        </p:spPr>
        <p:txBody>
          <a:bodyPr/>
          <a:lstStyle/>
          <a:p>
            <a:pPr algn="ctr"/>
            <a:r>
              <a:rPr lang="en-GB" sz="4000" b="1" dirty="0">
                <a:solidFill>
                  <a:srgbClr val="595959"/>
                </a:solidFill>
              </a:rPr>
              <a:t>Unterstützung </a:t>
            </a:r>
            <a:r>
              <a:rPr lang="en-GB" sz="4000" b="1" dirty="0" err="1">
                <a:solidFill>
                  <a:srgbClr val="595959"/>
                </a:solidFill>
              </a:rPr>
              <a:t>durch</a:t>
            </a:r>
            <a:r>
              <a:rPr lang="en-GB" sz="4000" b="1" dirty="0">
                <a:solidFill>
                  <a:srgbClr val="595959"/>
                </a:solidFill>
              </a:rPr>
              <a:t> </a:t>
            </a:r>
            <a:r>
              <a:rPr lang="en-GB" sz="4000" b="1" dirty="0" err="1">
                <a:solidFill>
                  <a:srgbClr val="595959"/>
                </a:solidFill>
              </a:rPr>
              <a:t>Mediatoren</a:t>
            </a:r>
            <a:endParaRPr lang="de-DE" sz="4000" b="1" dirty="0">
              <a:solidFill>
                <a:srgbClr val="595959"/>
              </a:solidFill>
            </a:endParaRPr>
          </a:p>
          <a:p>
            <a:r>
              <a:rPr lang="en-US" sz="4000" dirty="0">
                <a:solidFill>
                  <a:schemeClr val="bg1"/>
                </a:solidFill>
              </a:rPr>
              <a:t>	</a:t>
            </a:r>
            <a:endParaRPr lang="en-US" sz="4000" dirty="0"/>
          </a:p>
        </p:txBody>
      </p:sp>
    </p:spTree>
    <p:extLst>
      <p:ext uri="{BB962C8B-B14F-4D97-AF65-F5344CB8AC3E}">
        <p14:creationId xmlns:p14="http://schemas.microsoft.com/office/powerpoint/2010/main" val="1111044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558573"/>
            <a:ext cx="10162618" cy="3849918"/>
          </a:xfrm>
        </p:spPr>
        <p:txBody>
          <a:bodyPr/>
          <a:lstStyle/>
          <a:p>
            <a:r>
              <a:rPr lang="en-GB" b="1" dirty="0">
                <a:solidFill>
                  <a:srgbClr val="47B5C8"/>
                </a:solidFill>
              </a:rPr>
              <a:t>Wissen:</a:t>
            </a:r>
          </a:p>
          <a:p>
            <a:pPr marL="0" indent="0"/>
            <a:r>
              <a:rPr lang="en-GB" b="1" dirty="0">
                <a:solidFill>
                  <a:srgbClr val="F2A72C"/>
                </a:solidFill>
              </a:rPr>
              <a:t>Verfügbare Arten der Finanzierung:</a:t>
            </a:r>
          </a:p>
          <a:p>
            <a:pPr marL="0" indent="0"/>
            <a:r>
              <a:rPr lang="en-GB" sz="2200" dirty="0"/>
              <a:t>Die Unternehmer lernen die verschiedenen Finanzierungsmöglichkeiten kennen, die ihnen zur Verfügung stehen, und werden bei der Beschaffung eines </a:t>
            </a:r>
            <a:r>
              <a:rPr lang="en-GB" sz="2200" dirty="0" err="1"/>
              <a:t>Mikrokredits</a:t>
            </a:r>
            <a:r>
              <a:rPr lang="en-GB" sz="2200" dirty="0"/>
              <a:t> </a:t>
            </a:r>
            <a:r>
              <a:rPr lang="en-GB" sz="2200" dirty="0" err="1"/>
              <a:t>unterstützt</a:t>
            </a:r>
            <a:r>
              <a:rPr lang="en-GB" sz="2200" dirty="0"/>
              <a:t>.</a:t>
            </a:r>
          </a:p>
          <a:p>
            <a:pPr marL="0" indent="0"/>
            <a:r>
              <a:rPr lang="en-GB" b="1" dirty="0">
                <a:solidFill>
                  <a:srgbClr val="F2A72C"/>
                </a:solidFill>
              </a:rPr>
              <a:t>Verfahren zur Sicherung eines Kredits</a:t>
            </a:r>
            <a:r>
              <a:rPr lang="en-GB" dirty="0">
                <a:solidFill>
                  <a:srgbClr val="F2A72C"/>
                </a:solidFill>
              </a:rPr>
              <a:t>: </a:t>
            </a:r>
          </a:p>
          <a:p>
            <a:pPr marL="0" indent="0"/>
            <a:r>
              <a:rPr lang="en-GB" sz="2200" dirty="0"/>
              <a:t>Die Rolle der Kreditsachbearbeiter und die für einen Antrag erforderlichen Unterlagen.</a:t>
            </a:r>
          </a:p>
          <a:p>
            <a:pPr marL="0" indent="0"/>
            <a:r>
              <a:rPr lang="en-GB" b="1" dirty="0">
                <a:solidFill>
                  <a:srgbClr val="F2A72C"/>
                </a:solidFill>
              </a:rPr>
              <a:t>Risikominderung</a:t>
            </a:r>
            <a:r>
              <a:rPr lang="en-GB" dirty="0">
                <a:solidFill>
                  <a:srgbClr val="F2A72C"/>
                </a:solidFill>
              </a:rPr>
              <a:t>: </a:t>
            </a:r>
          </a:p>
          <a:p>
            <a:pPr marL="0" indent="0"/>
            <a:r>
              <a:rPr lang="en-GB" sz="2200" dirty="0"/>
              <a:t>Risikomanagement und Notfallplanung bei der Aufnahme eines Kredits </a:t>
            </a:r>
          </a:p>
        </p:txBody>
      </p:sp>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756082"/>
            <a:ext cx="9632553" cy="803654"/>
          </a:xfrm>
        </p:spPr>
        <p:txBody>
          <a:bodyPr/>
          <a:lstStyle/>
          <a:p>
            <a:r>
              <a:rPr lang="en-IE" dirty="0">
                <a:solidFill>
                  <a:schemeClr val="bg1"/>
                </a:solidFill>
              </a:rPr>
              <a:t>Lernergebnisse</a:t>
            </a:r>
            <a:endParaRPr lang="en-US" dirty="0">
              <a:solidFill>
                <a:schemeClr val="bg1"/>
              </a:solidFill>
            </a:endParaRPr>
          </a:p>
          <a:p>
            <a:endParaRPr lang="en-US" dirty="0"/>
          </a:p>
        </p:txBody>
      </p:sp>
    </p:spTree>
    <p:extLst>
      <p:ext uri="{BB962C8B-B14F-4D97-AF65-F5344CB8AC3E}">
        <p14:creationId xmlns:p14="http://schemas.microsoft.com/office/powerpoint/2010/main" val="32336298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FDF3C-147F-7AD0-CBF9-D88F18DDEF9B}"/>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633F3593-ACE1-36EC-F0AA-F134AB03E893}"/>
              </a:ext>
            </a:extLst>
          </p:cNvPr>
          <p:cNvSpPr>
            <a:spLocks noGrp="1"/>
          </p:cNvSpPr>
          <p:nvPr>
            <p:ph type="body" sz="quarter" idx="18"/>
          </p:nvPr>
        </p:nvSpPr>
        <p:spPr>
          <a:xfrm>
            <a:off x="675721" y="1080616"/>
            <a:ext cx="8002453" cy="902735"/>
          </a:xfrm>
        </p:spPr>
        <p:txBody>
          <a:bodyPr/>
          <a:lstStyle/>
          <a:p>
            <a:pPr marL="0" marR="0" lvl="0" indent="0" algn="l" defTabSz="914400" rtl="0" eaLnBrk="1" fontAlgn="auto" latinLnBrk="0" hangingPunct="1">
              <a:lnSpc>
                <a:spcPct val="100000"/>
              </a:lnSpc>
              <a:spcBef>
                <a:spcPts val="0"/>
              </a:spcBef>
              <a:spcAft>
                <a:spcPts val="0"/>
              </a:spcAft>
              <a:buClrTx/>
              <a:buSzTx/>
              <a:tabLst/>
              <a:defRPr/>
            </a:pPr>
            <a:endParaRPr kumimoji="0" lang="en-GB" sz="2000" i="0" u="none" strike="noStrike" kern="1200" cap="none" spc="0" normalizeH="0" baseline="0" noProof="0" dirty="0">
              <a:ln>
                <a:noFill/>
              </a:ln>
              <a:solidFill>
                <a:srgbClr val="086D6E"/>
              </a:solidFill>
              <a:effectLst/>
              <a:uLnTx/>
              <a:uFillTx/>
              <a:latin typeface="Calibri" panose="020F0502020204030204"/>
              <a:ea typeface="+mn-ea"/>
              <a:cs typeface="+mn-cs"/>
            </a:endParaRPr>
          </a:p>
          <a:p>
            <a:pPr marL="342900" indent="-342900">
              <a:buFont typeface="Arial" panose="020B0604020202020204" pitchFamily="34" charset="0"/>
              <a:buChar char="•"/>
            </a:pPr>
            <a:r>
              <a:rPr lang="en-GB" sz="2000" b="1" dirty="0">
                <a:solidFill>
                  <a:srgbClr val="595959"/>
                </a:solidFill>
              </a:rPr>
              <a:t>Betriebsplan</a:t>
            </a:r>
            <a:r>
              <a:rPr lang="en-GB" sz="2000" dirty="0">
                <a:solidFill>
                  <a:srgbClr val="595959"/>
                </a:solidFill>
              </a:rPr>
              <a:t>: Standort und Einrichtungen, Ausrüstungs- und Technologiebedarf, Bestandsmanagement (falls zutreffend), Versorgungskette und Logistik, Produktionsprozesse (falls zutreffend)</a:t>
            </a:r>
          </a:p>
          <a:p>
            <a:pPr marL="342900" indent="-342900">
              <a:buFont typeface="Arial" panose="020B0604020202020204" pitchFamily="34" charset="0"/>
              <a:buChar char="•"/>
            </a:pPr>
            <a:r>
              <a:rPr lang="en-GB" sz="2000" b="1" dirty="0">
                <a:solidFill>
                  <a:srgbClr val="595959"/>
                </a:solidFill>
              </a:rPr>
              <a:t>Finanzplan</a:t>
            </a:r>
            <a:r>
              <a:rPr lang="en-GB" sz="2000" dirty="0">
                <a:solidFill>
                  <a:srgbClr val="595959"/>
                </a:solidFill>
              </a:rPr>
              <a:t>: Einnahmemodell, Kostenstruktur, Cashflow-Projektionen, Gewinn- und Verlustrechnung, Bilanz, Break-even-Analyse, Finanzierungsbedarf</a:t>
            </a:r>
          </a:p>
          <a:p>
            <a:pPr marL="342900" indent="-342900">
              <a:buFont typeface="Arial" panose="020B0604020202020204" pitchFamily="34" charset="0"/>
              <a:buChar char="•"/>
            </a:pPr>
            <a:r>
              <a:rPr lang="en-GB" sz="2000" b="1" dirty="0">
                <a:solidFill>
                  <a:srgbClr val="595959"/>
                </a:solidFill>
              </a:rPr>
              <a:t>Antrag auf Finanzierung</a:t>
            </a:r>
            <a:r>
              <a:rPr lang="en-GB" sz="2000" dirty="0">
                <a:solidFill>
                  <a:srgbClr val="595959"/>
                </a:solidFill>
              </a:rPr>
              <a:t>: Erforderlicher Finanzierungsbetrag, Aufschlüsselung der Mittelverwendung, gewünschte Bedingungen (Darlehen, Eigenkapital usw.) </a:t>
            </a:r>
            <a:r>
              <a:rPr lang="en-GB" sz="2000" dirty="0"/>
              <a:t>und </a:t>
            </a:r>
            <a:r>
              <a:rPr lang="en-GB" sz="2000" dirty="0">
                <a:solidFill>
                  <a:srgbClr val="595959"/>
                </a:solidFill>
              </a:rPr>
              <a:t>künftiger Finanzierungsbedarf.</a:t>
            </a:r>
          </a:p>
          <a:p>
            <a:pPr marL="342900" indent="-342900">
              <a:buFont typeface="Arial" panose="020B0604020202020204" pitchFamily="34" charset="0"/>
              <a:buChar char="•"/>
            </a:pPr>
            <a:r>
              <a:rPr lang="en-GB" sz="2000" b="1" dirty="0">
                <a:solidFill>
                  <a:srgbClr val="595959"/>
                </a:solidFill>
              </a:rPr>
              <a:t>Anhang</a:t>
            </a:r>
            <a:r>
              <a:rPr lang="en-GB" sz="2000" dirty="0">
                <a:solidFill>
                  <a:srgbClr val="595959"/>
                </a:solidFill>
              </a:rPr>
              <a:t>: Lebensläufe der wichtigsten Teammitglieder, Produktbilder oder -entwürfe, Lizenzen, Patente oder rechtliche Unterlagen, detaillierte Marktforschungsdaten oder Diagramme.</a:t>
            </a:r>
            <a:endParaRPr lang="en-US" sz="2000" dirty="0">
              <a:solidFill>
                <a:srgbClr val="595959"/>
              </a:solidFill>
            </a:endParaRPr>
          </a:p>
          <a:p>
            <a:pPr marL="342900" indent="-342900">
              <a:buFont typeface="Arial" panose="020B0604020202020204" pitchFamily="34" charset="0"/>
              <a:buChar char="•"/>
            </a:pPr>
            <a:endParaRPr lang="en-GB" sz="2000" dirty="0">
              <a:solidFill>
                <a:srgbClr val="595959"/>
              </a:solidFill>
            </a:endParaRPr>
          </a:p>
          <a:p>
            <a:pPr marL="0" indent="0" algn="just"/>
            <a:endParaRPr lang="en-GB" sz="2000" dirty="0"/>
          </a:p>
        </p:txBody>
      </p:sp>
      <p:sp>
        <p:nvSpPr>
          <p:cNvPr id="2" name="Freeform 1">
            <a:extLst>
              <a:ext uri="{FF2B5EF4-FFF2-40B4-BE49-F238E27FC236}">
                <a16:creationId xmlns:a16="http://schemas.microsoft.com/office/drawing/2014/main" id="{954D3B2F-F420-F833-B68E-9572188E8FC2}"/>
              </a:ext>
            </a:extLst>
          </p:cNvPr>
          <p:cNvSpPr/>
          <p:nvPr/>
        </p:nvSpPr>
        <p:spPr>
          <a:xfrm>
            <a:off x="-1" y="664464"/>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197CA58E-33B0-366A-618B-F65DF2095733}"/>
              </a:ext>
            </a:extLst>
          </p:cNvPr>
          <p:cNvSpPr>
            <a:spLocks noGrp="1"/>
          </p:cNvSpPr>
          <p:nvPr>
            <p:ph type="body" sz="quarter" idx="16"/>
          </p:nvPr>
        </p:nvSpPr>
        <p:spPr>
          <a:xfrm>
            <a:off x="-875144" y="728329"/>
            <a:ext cx="9632553" cy="803654"/>
          </a:xfrm>
        </p:spPr>
        <p:txBody>
          <a:bodyPr/>
          <a:lstStyle/>
          <a:p>
            <a:pPr algn="ctr"/>
            <a:r>
              <a:rPr lang="en-GB" b="1" dirty="0">
                <a:solidFill>
                  <a:srgbClr val="595959"/>
                </a:solidFill>
              </a:rPr>
              <a:t>Unterstützung </a:t>
            </a:r>
            <a:r>
              <a:rPr lang="en-GB" b="1" dirty="0" err="1">
                <a:solidFill>
                  <a:srgbClr val="595959"/>
                </a:solidFill>
              </a:rPr>
              <a:t>durch</a:t>
            </a:r>
            <a:r>
              <a:rPr lang="en-GB" b="1" dirty="0">
                <a:solidFill>
                  <a:srgbClr val="595959"/>
                </a:solidFill>
              </a:rPr>
              <a:t> </a:t>
            </a:r>
            <a:r>
              <a:rPr lang="en-GB" b="1" dirty="0" err="1">
                <a:solidFill>
                  <a:srgbClr val="595959"/>
                </a:solidFill>
              </a:rPr>
              <a:t>Mediatoren</a:t>
            </a:r>
            <a:endParaRPr lang="de-DE" b="1" dirty="0">
              <a:solidFill>
                <a:srgbClr val="595959"/>
              </a:solidFill>
            </a:endParaRPr>
          </a:p>
          <a:p>
            <a:r>
              <a:rPr lang="en-US" dirty="0">
                <a:solidFill>
                  <a:schemeClr val="bg1"/>
                </a:solidFill>
              </a:rPr>
              <a:t>	</a:t>
            </a:r>
            <a:endParaRPr lang="en-US" dirty="0"/>
          </a:p>
        </p:txBody>
      </p:sp>
      <p:pic>
        <p:nvPicPr>
          <p:cNvPr id="6" name="Picture 5" descr="A stack of papers with blue lines&#10;&#10;Description automatically generated">
            <a:extLst>
              <a:ext uri="{FF2B5EF4-FFF2-40B4-BE49-F238E27FC236}">
                <a16:creationId xmlns:a16="http://schemas.microsoft.com/office/drawing/2014/main" id="{DDC24093-BF87-1FDD-407A-925E547F3EA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543411" y="1940584"/>
            <a:ext cx="3371255" cy="3223763"/>
          </a:xfrm>
          <a:prstGeom prst="rect">
            <a:avLst/>
          </a:prstGeom>
        </p:spPr>
      </p:pic>
    </p:spTree>
    <p:extLst>
      <p:ext uri="{BB962C8B-B14F-4D97-AF65-F5344CB8AC3E}">
        <p14:creationId xmlns:p14="http://schemas.microsoft.com/office/powerpoint/2010/main" val="17922659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422592"/>
            <a:ext cx="1054869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379562" y="495916"/>
            <a:ext cx="10376911" cy="803654"/>
          </a:xfrm>
        </p:spPr>
        <p:txBody>
          <a:bodyPr/>
          <a:lstStyle/>
          <a:p>
            <a:r>
              <a:rPr lang="en-GB" sz="3200" b="1" dirty="0">
                <a:solidFill>
                  <a:schemeClr val="bg1"/>
                </a:solidFill>
              </a:rPr>
              <a:t>Geschäftsplan zur Unterstützung des </a:t>
            </a:r>
            <a:r>
              <a:rPr lang="en-US" sz="2000" dirty="0">
                <a:solidFill>
                  <a:schemeClr val="bg1"/>
                </a:solidFill>
              </a:rPr>
              <a:t>Kredit-/Finanzierungsantrags</a:t>
            </a:r>
            <a:endParaRPr lang="en-US" sz="2000" dirty="0"/>
          </a:p>
        </p:txBody>
      </p:sp>
      <p:graphicFrame>
        <p:nvGraphicFramePr>
          <p:cNvPr id="11" name="Table 10">
            <a:extLst>
              <a:ext uri="{FF2B5EF4-FFF2-40B4-BE49-F238E27FC236}">
                <a16:creationId xmlns:a16="http://schemas.microsoft.com/office/drawing/2014/main" id="{25E4FFF2-7D30-E70A-10D0-F53F684F386C}"/>
              </a:ext>
            </a:extLst>
          </p:cNvPr>
          <p:cNvGraphicFramePr>
            <a:graphicFrameLocks noGrp="1"/>
          </p:cNvGraphicFramePr>
          <p:nvPr>
            <p:extLst>
              <p:ext uri="{D42A27DB-BD31-4B8C-83A1-F6EECF244321}">
                <p14:modId xmlns:p14="http://schemas.microsoft.com/office/powerpoint/2010/main" val="159056162"/>
              </p:ext>
            </p:extLst>
          </p:nvPr>
        </p:nvGraphicFramePr>
        <p:xfrm>
          <a:off x="1153512" y="1288616"/>
          <a:ext cx="9395182" cy="4231640"/>
        </p:xfrm>
        <a:graphic>
          <a:graphicData uri="http://schemas.openxmlformats.org/drawingml/2006/table">
            <a:tbl>
              <a:tblPr firstRow="1" bandRow="1">
                <a:tableStyleId>{5C22544A-7EE6-4342-B048-85BDC9FD1C3A}</a:tableStyleId>
              </a:tblPr>
              <a:tblGrid>
                <a:gridCol w="1052213">
                  <a:extLst>
                    <a:ext uri="{9D8B030D-6E8A-4147-A177-3AD203B41FA5}">
                      <a16:colId xmlns:a16="http://schemas.microsoft.com/office/drawing/2014/main" val="3331344605"/>
                    </a:ext>
                  </a:extLst>
                </a:gridCol>
                <a:gridCol w="1875415">
                  <a:extLst>
                    <a:ext uri="{9D8B030D-6E8A-4147-A177-3AD203B41FA5}">
                      <a16:colId xmlns:a16="http://schemas.microsoft.com/office/drawing/2014/main" val="3741715521"/>
                    </a:ext>
                  </a:extLst>
                </a:gridCol>
                <a:gridCol w="1927998">
                  <a:extLst>
                    <a:ext uri="{9D8B030D-6E8A-4147-A177-3AD203B41FA5}">
                      <a16:colId xmlns:a16="http://schemas.microsoft.com/office/drawing/2014/main" val="2056632296"/>
                    </a:ext>
                  </a:extLst>
                </a:gridCol>
                <a:gridCol w="4539556">
                  <a:extLst>
                    <a:ext uri="{9D8B030D-6E8A-4147-A177-3AD203B41FA5}">
                      <a16:colId xmlns:a16="http://schemas.microsoft.com/office/drawing/2014/main" val="3899104601"/>
                    </a:ext>
                  </a:extLst>
                </a:gridCol>
              </a:tblGrid>
              <a:tr h="0">
                <a:tc>
                  <a:txBody>
                    <a:bodyPr/>
                    <a:lstStyle/>
                    <a:p>
                      <a:pPr algn="ctr"/>
                      <a:r>
                        <a:rPr lang="en-GB" sz="1100" dirty="0"/>
                        <a:t>Komponente</a:t>
                      </a:r>
                    </a:p>
                  </a:txBody>
                  <a:tcPr/>
                </a:tc>
                <a:tc>
                  <a:txBody>
                    <a:bodyPr/>
                    <a:lstStyle/>
                    <a:p>
                      <a:pPr algn="ctr"/>
                      <a:r>
                        <a:rPr lang="en-GB" sz="1100" dirty="0"/>
                        <a:t>Zweck</a:t>
                      </a:r>
                    </a:p>
                  </a:txBody>
                  <a:tcPr/>
                </a:tc>
                <a:tc>
                  <a:txBody>
                    <a:bodyPr/>
                    <a:lstStyle/>
                    <a:p>
                      <a:pPr algn="ctr"/>
                      <a:r>
                        <a:rPr lang="en-GB" sz="1100" dirty="0"/>
                        <a:t>Vorteile</a:t>
                      </a:r>
                    </a:p>
                  </a:txBody>
                  <a:tcPr/>
                </a:tc>
                <a:tc>
                  <a:txBody>
                    <a:bodyPr/>
                    <a:lstStyle/>
                    <a:p>
                      <a:pPr algn="ctr"/>
                      <a:r>
                        <a:rPr lang="en-GB" sz="1100" dirty="0"/>
                        <a:t>Bedeutung für Stakeholder</a:t>
                      </a:r>
                    </a:p>
                  </a:txBody>
                  <a:tcPr/>
                </a:tc>
                <a:extLst>
                  <a:ext uri="{0D108BD9-81ED-4DB2-BD59-A6C34878D82A}">
                    <a16:rowId xmlns:a16="http://schemas.microsoft.com/office/drawing/2014/main" val="2856057524"/>
                  </a:ext>
                </a:extLst>
              </a:tr>
              <a:tr h="370840">
                <a:tc>
                  <a:txBody>
                    <a:bodyPr/>
                    <a:lstStyle/>
                    <a:p>
                      <a:r>
                        <a:rPr lang="en-GB" sz="900" dirty="0"/>
                        <a:t>Zusammenfassung</a:t>
                      </a:r>
                    </a:p>
                  </a:txBody>
                  <a:tcPr/>
                </a:tc>
                <a:tc>
                  <a:txBody>
                    <a:bodyPr/>
                    <a:lstStyle/>
                    <a:p>
                      <a:pPr algn="ctr"/>
                      <a:r>
                        <a:rPr lang="en-GB" sz="900" dirty="0"/>
                        <a:t>Bietet einen prägnanten Überblick über das Unternehmen.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dirty="0"/>
                        <a:t>Hilft dem Leser, die Geschäftsidee schnell zu verstehen.</a:t>
                      </a:r>
                    </a:p>
                  </a:txBody>
                  <a:tcPr/>
                </a:tc>
                <a:tc>
                  <a:txBody>
                    <a:bodyPr/>
                    <a:lstStyle/>
                    <a:p>
                      <a:r>
                        <a:rPr lang="en-GB" sz="900" b="1" dirty="0"/>
                        <a:t>Investoren und Kreditgeber</a:t>
                      </a:r>
                      <a:r>
                        <a:rPr lang="en-GB" sz="900" dirty="0"/>
                        <a:t>: Sie können schnell beurteilen, ob das Unternehmen weitere Überlegungen wert ist. </a:t>
                      </a:r>
                      <a:r>
                        <a:rPr lang="en-GB" sz="900" b="1" dirty="0"/>
                        <a:t>Entrepreneure</a:t>
                      </a:r>
                      <a:r>
                        <a:rPr lang="en-GB" sz="900" dirty="0"/>
                        <a:t>: Verdeutlicht die Vision.</a:t>
                      </a:r>
                    </a:p>
                  </a:txBody>
                  <a:tcPr/>
                </a:tc>
                <a:extLst>
                  <a:ext uri="{0D108BD9-81ED-4DB2-BD59-A6C34878D82A}">
                    <a16:rowId xmlns:a16="http://schemas.microsoft.com/office/drawing/2014/main" val="834962739"/>
                  </a:ext>
                </a:extLst>
              </a:tr>
              <a:tr h="370840">
                <a:tc>
                  <a:txBody>
                    <a:bodyPr/>
                    <a:lstStyle/>
                    <a:p>
                      <a:r>
                        <a:rPr lang="en-GB" sz="900" dirty="0"/>
                        <a:t>Beschreibung des Unternehmens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dirty="0"/>
                        <a:t>Beschreibt, was das Unternehmen tut und seine Marktposition.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dirty="0"/>
                        <a:t>Definiert, was das Unternehmen von der Konkurrenz unterscheidet.</a:t>
                      </a:r>
                    </a:p>
                  </a:txBody>
                  <a:tcPr/>
                </a:tc>
                <a:tc>
                  <a:txBody>
                    <a:bodyPr/>
                    <a:lstStyle/>
                    <a:p>
                      <a:r>
                        <a:rPr lang="en-GB" sz="900" b="1" dirty="0"/>
                        <a:t>Unternehmer</a:t>
                      </a:r>
                      <a:r>
                        <a:rPr lang="en-GB" sz="900" dirty="0"/>
                        <a:t>: Hilft bei der Ermittlung des einzigartigen Wertbeitrags des Unternehmens. </a:t>
                      </a:r>
                      <a:r>
                        <a:rPr lang="en-GB" sz="900" b="1" dirty="0"/>
                        <a:t>Investoren</a:t>
                      </a:r>
                      <a:r>
                        <a:rPr lang="en-GB" sz="900" dirty="0"/>
                        <a:t>: Zeigt die Marktdifferenzierung.</a:t>
                      </a:r>
                    </a:p>
                  </a:txBody>
                  <a:tcPr/>
                </a:tc>
                <a:extLst>
                  <a:ext uri="{0D108BD9-81ED-4DB2-BD59-A6C34878D82A}">
                    <a16:rowId xmlns:a16="http://schemas.microsoft.com/office/drawing/2014/main" val="1981225835"/>
                  </a:ext>
                </a:extLst>
              </a:tr>
              <a:tr h="370840">
                <a:tc>
                  <a:txBody>
                    <a:bodyPr/>
                    <a:lstStyle/>
                    <a:p>
                      <a:r>
                        <a:rPr lang="en-GB" sz="900" dirty="0"/>
                        <a:t>Marktanalyse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dirty="0"/>
                        <a:t>Bewertet die Branche, den Zielmarkt und die Konkurrenz.</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dirty="0"/>
                        <a:t>Identifizierung von Markttrends und -chancen.</a:t>
                      </a:r>
                    </a:p>
                  </a:txBody>
                  <a:tcPr/>
                </a:tc>
                <a:tc>
                  <a:txBody>
                    <a:bodyPr/>
                    <a:lstStyle/>
                    <a:p>
                      <a:r>
                        <a:rPr lang="en-GB" sz="900" b="1" dirty="0"/>
                        <a:t>Investoren</a:t>
                      </a:r>
                      <a:r>
                        <a:rPr lang="en-GB" sz="900" dirty="0"/>
                        <a:t>: Versteht das Marktpotenzial und die Wettbewerbslandschaft. </a:t>
                      </a:r>
                      <a:r>
                        <a:rPr lang="en-GB" sz="900" b="1" dirty="0"/>
                        <a:t>Unternehmer</a:t>
                      </a:r>
                      <a:r>
                        <a:rPr lang="en-GB" sz="900" dirty="0"/>
                        <a:t>: Leitet Marketing- und Wachstumsstrategien.</a:t>
                      </a:r>
                    </a:p>
                  </a:txBody>
                  <a:tcPr/>
                </a:tc>
                <a:extLst>
                  <a:ext uri="{0D108BD9-81ED-4DB2-BD59-A6C34878D82A}">
                    <a16:rowId xmlns:a16="http://schemas.microsoft.com/office/drawing/2014/main" val="3732244288"/>
                  </a:ext>
                </a:extLst>
              </a:tr>
              <a:tr h="409808">
                <a:tc>
                  <a:txBody>
                    <a:bodyPr/>
                    <a:lstStyle/>
                    <a:p>
                      <a:r>
                        <a:rPr lang="en-GB" sz="900" dirty="0"/>
                        <a:t>Organisation und Verwaltung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dirty="0"/>
                        <a:t>Einzelheiten zur Unternehmensstruktur und zu den Führungsaufgaben.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dirty="0"/>
                        <a:t>Zeigt Fachwissen und Managementfähigkeiten.</a:t>
                      </a:r>
                    </a:p>
                  </a:txBody>
                  <a:tcPr/>
                </a:tc>
                <a:tc>
                  <a:txBody>
                    <a:bodyPr/>
                    <a:lstStyle/>
                    <a:p>
                      <a:r>
                        <a:rPr lang="en-GB" sz="900" b="1" dirty="0"/>
                        <a:t>Kreditgeber</a:t>
                      </a:r>
                      <a:r>
                        <a:rPr lang="en-GB" sz="900" dirty="0"/>
                        <a:t>: Sorgt für eine kompetente Führung, um das Darlehen effektiv zu verwalten. </a:t>
                      </a:r>
                      <a:r>
                        <a:rPr lang="en-GB" sz="900" b="1" dirty="0"/>
                        <a:t>Investoren</a:t>
                      </a:r>
                      <a:r>
                        <a:rPr lang="en-GB" sz="900" dirty="0"/>
                        <a:t>: Bewertet die Erfahrung des Managementteams.</a:t>
                      </a:r>
                    </a:p>
                  </a:txBody>
                  <a:tcPr/>
                </a:tc>
                <a:extLst>
                  <a:ext uri="{0D108BD9-81ED-4DB2-BD59-A6C34878D82A}">
                    <a16:rowId xmlns:a16="http://schemas.microsoft.com/office/drawing/2014/main" val="1260225485"/>
                  </a:ext>
                </a:extLst>
              </a:tr>
              <a:tr h="370840">
                <a:tc>
                  <a:txBody>
                    <a:bodyPr/>
                    <a:lstStyle/>
                    <a:p>
                      <a:r>
                        <a:rPr lang="en-GB" sz="900" dirty="0"/>
                        <a:t>Produkte oder Dienstleistungen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dirty="0"/>
                        <a:t>Beschreibt, was das Unternehmen anbietet und welche Vorteile es bietet.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dirty="0"/>
                        <a:t>Zeigt auf, wie die Produkte die Bedürfnisse der Kunden erfüllen.</a:t>
                      </a:r>
                    </a:p>
                  </a:txBody>
                  <a:tcPr/>
                </a:tc>
                <a:tc>
                  <a:txBody>
                    <a:bodyPr/>
                    <a:lstStyle/>
                    <a:p>
                      <a:r>
                        <a:rPr lang="en-GB" sz="900" b="1" dirty="0"/>
                        <a:t>Investoren</a:t>
                      </a:r>
                      <a:r>
                        <a:rPr lang="en-GB" sz="900" dirty="0"/>
                        <a:t>: Versteht den Wert des Produkts und die Marktfähigkeit. </a:t>
                      </a:r>
                      <a:r>
                        <a:rPr lang="en-GB" sz="900" b="1" dirty="0"/>
                        <a:t>Unternehmer</a:t>
                      </a:r>
                      <a:r>
                        <a:rPr lang="en-GB" sz="900" dirty="0"/>
                        <a:t>: Verfeinert das Produktangebot und die Kundenansprache.</a:t>
                      </a:r>
                    </a:p>
                  </a:txBody>
                  <a:tcPr/>
                </a:tc>
                <a:extLst>
                  <a:ext uri="{0D108BD9-81ED-4DB2-BD59-A6C34878D82A}">
                    <a16:rowId xmlns:a16="http://schemas.microsoft.com/office/drawing/2014/main" val="1904398329"/>
                  </a:ext>
                </a:extLst>
              </a:tr>
              <a:tr h="370840">
                <a:tc>
                  <a:txBody>
                    <a:bodyPr/>
                    <a:lstStyle/>
                    <a:p>
                      <a:r>
                        <a:rPr lang="en-GB" sz="900" dirty="0"/>
                        <a:t>Marketing- und Verkaufsstrategie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dirty="0"/>
                        <a:t>Umreißt, wie das Unternehmen Kunden anziehen wird.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dirty="0"/>
                        <a:t>Nachweis von Plänen zur Kundengewinnung und -bindung.</a:t>
                      </a:r>
                    </a:p>
                  </a:txBody>
                  <a:tcPr/>
                </a:tc>
                <a:tc>
                  <a:txBody>
                    <a:bodyPr/>
                    <a:lstStyle/>
                    <a:p>
                      <a:r>
                        <a:rPr lang="en-GB" sz="900" b="1" dirty="0"/>
                        <a:t>Investoren</a:t>
                      </a:r>
                      <a:r>
                        <a:rPr lang="en-GB" sz="900" dirty="0"/>
                        <a:t>: Bewertet das Wachstumspotenzial. </a:t>
                      </a:r>
                      <a:r>
                        <a:rPr lang="en-GB" sz="900" b="1" dirty="0"/>
                        <a:t>Unternehmer</a:t>
                      </a:r>
                      <a:r>
                        <a:rPr lang="en-GB" sz="900" dirty="0"/>
                        <a:t>: Bietet einen Fahrplan für Marketing- und Vertriebsmaßnahmen.</a:t>
                      </a:r>
                    </a:p>
                  </a:txBody>
                  <a:tcPr/>
                </a:tc>
                <a:extLst>
                  <a:ext uri="{0D108BD9-81ED-4DB2-BD59-A6C34878D82A}">
                    <a16:rowId xmlns:a16="http://schemas.microsoft.com/office/drawing/2014/main" val="3888947073"/>
                  </a:ext>
                </a:extLst>
              </a:tr>
              <a:tr h="370840">
                <a:tc>
                  <a:txBody>
                    <a:bodyPr/>
                    <a:lstStyle/>
                    <a:p>
                      <a:r>
                        <a:rPr lang="en-GB" sz="900" dirty="0"/>
                        <a:t>Einsatzplan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dirty="0"/>
                        <a:t>Einzelheiten zum Tagesgeschäft und zur Logistik.</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dirty="0"/>
                        <a:t>Sorgt für reibungslose Geschäftsprozesse und Lieferketten.</a:t>
                      </a:r>
                    </a:p>
                  </a:txBody>
                  <a:tcPr/>
                </a:tc>
                <a:tc>
                  <a:txBody>
                    <a:bodyPr/>
                    <a:lstStyle/>
                    <a:p>
                      <a:r>
                        <a:rPr lang="en-GB" sz="900" b="1" dirty="0"/>
                        <a:t>Kreditgeber</a:t>
                      </a:r>
                      <a:r>
                        <a:rPr lang="en-GB" sz="900" dirty="0"/>
                        <a:t>: Zeigt die Fähigkeit, ein Unternehmen effektiv zu führen. </a:t>
                      </a:r>
                      <a:r>
                        <a:rPr lang="en-GB" sz="900" b="1" dirty="0"/>
                        <a:t>Unternehmer</a:t>
                      </a:r>
                      <a:r>
                        <a:rPr lang="en-GB" sz="900" dirty="0"/>
                        <a:t>: Hilft bei der effizienten Verwaltung des Betriebs.</a:t>
                      </a:r>
                    </a:p>
                  </a:txBody>
                  <a:tcPr/>
                </a:tc>
                <a:extLst>
                  <a:ext uri="{0D108BD9-81ED-4DB2-BD59-A6C34878D82A}">
                    <a16:rowId xmlns:a16="http://schemas.microsoft.com/office/drawing/2014/main" val="4227770908"/>
                  </a:ext>
                </a:extLst>
              </a:tr>
              <a:tr h="370840">
                <a:tc>
                  <a:txBody>
                    <a:bodyPr/>
                    <a:lstStyle/>
                    <a:p>
                      <a:r>
                        <a:rPr lang="en-GB" sz="900" dirty="0"/>
                        <a:t>Finanzplan</a:t>
                      </a:r>
                    </a:p>
                  </a:txBody>
                  <a:tcPr/>
                </a:tc>
                <a:tc>
                  <a:txBody>
                    <a:bodyPr/>
                    <a:lstStyle/>
                    <a:p>
                      <a:pPr algn="ctr"/>
                      <a:r>
                        <a:rPr lang="en-GB" sz="900" dirty="0"/>
                        <a:t>Erstellt finanzielle Prognosen und Projektionen.</a:t>
                      </a:r>
                    </a:p>
                  </a:txBody>
                  <a:tcPr/>
                </a:tc>
                <a:tc>
                  <a:txBody>
                    <a:bodyPr/>
                    <a:lstStyle/>
                    <a:p>
                      <a:r>
                        <a:rPr lang="en-GB" sz="900" dirty="0"/>
                        <a:t>Zeigt Rentabilität und Cashflow-Potenzial.</a:t>
                      </a:r>
                    </a:p>
                  </a:txBody>
                  <a:tcPr/>
                </a:tc>
                <a:tc>
                  <a:txBody>
                    <a:bodyPr/>
                    <a:lstStyle/>
                    <a:p>
                      <a:r>
                        <a:rPr lang="en-GB" sz="900" b="1" dirty="0"/>
                        <a:t>Kreditgeber</a:t>
                      </a:r>
                      <a:r>
                        <a:rPr lang="en-GB" sz="900" dirty="0"/>
                        <a:t>: Bewertet die Fähigkeit zur Rückzahlung von Darlehen. </a:t>
                      </a:r>
                      <a:r>
                        <a:rPr lang="en-GB" sz="900" b="1" dirty="0"/>
                        <a:t>Investoren</a:t>
                      </a:r>
                      <a:r>
                        <a:rPr lang="en-GB" sz="900" dirty="0"/>
                        <a:t>: Versteht die potenzielle Rendite einer Investition.</a:t>
                      </a:r>
                    </a:p>
                  </a:txBody>
                  <a:tcPr/>
                </a:tc>
                <a:extLst>
                  <a:ext uri="{0D108BD9-81ED-4DB2-BD59-A6C34878D82A}">
                    <a16:rowId xmlns:a16="http://schemas.microsoft.com/office/drawing/2014/main" val="1499157387"/>
                  </a:ext>
                </a:extLst>
              </a:tr>
              <a:tr h="370840">
                <a:tc>
                  <a:txBody>
                    <a:bodyPr/>
                    <a:lstStyle/>
                    <a:p>
                      <a:r>
                        <a:rPr lang="en-GB" sz="900" dirty="0"/>
                        <a:t>Antrag auf Finanzierung</a:t>
                      </a:r>
                    </a:p>
                  </a:txBody>
                  <a:tcPr/>
                </a:tc>
                <a:tc>
                  <a:txBody>
                    <a:bodyPr/>
                    <a:lstStyle/>
                    <a:p>
                      <a:pPr algn="ctr"/>
                      <a:r>
                        <a:rPr lang="en-GB" sz="900" dirty="0"/>
                        <a:t>Gibt an, wie viel Geld benötigt wird und wie es verwendet werden soll.</a:t>
                      </a:r>
                    </a:p>
                  </a:txBody>
                  <a:tcPr/>
                </a:tc>
                <a:tc>
                  <a:txBody>
                    <a:bodyPr/>
                    <a:lstStyle/>
                    <a:p>
                      <a:r>
                        <a:rPr lang="en-GB" sz="900" dirty="0"/>
                        <a:t>Klärt die Verwendung als Investition oder Darlehen.</a:t>
                      </a:r>
                    </a:p>
                  </a:txBody>
                  <a:tcPr/>
                </a:tc>
                <a:tc>
                  <a:txBody>
                    <a:bodyPr/>
                    <a:lstStyle/>
                    <a:p>
                      <a:r>
                        <a:rPr lang="en-GB" sz="900" b="1" dirty="0"/>
                        <a:t>Kreditgeber</a:t>
                      </a:r>
                      <a:r>
                        <a:rPr lang="en-GB" sz="900" dirty="0"/>
                        <a:t>: Bewertet die Kreditanforderungen. </a:t>
                      </a:r>
                      <a:r>
                        <a:rPr lang="en-GB" sz="900" b="1" dirty="0"/>
                        <a:t>Investoren</a:t>
                      </a:r>
                      <a:r>
                        <a:rPr lang="en-GB" sz="900" dirty="0"/>
                        <a:t>: Versteht den Mittelbedarf und die Wachstumspläne.</a:t>
                      </a:r>
                    </a:p>
                  </a:txBody>
                  <a:tcPr/>
                </a:tc>
                <a:extLst>
                  <a:ext uri="{0D108BD9-81ED-4DB2-BD59-A6C34878D82A}">
                    <a16:rowId xmlns:a16="http://schemas.microsoft.com/office/drawing/2014/main" val="2267476344"/>
                  </a:ext>
                </a:extLst>
              </a:tr>
              <a:tr h="370840">
                <a:tc>
                  <a:txBody>
                    <a:bodyPr/>
                    <a:lstStyle/>
                    <a:p>
                      <a:r>
                        <a:rPr lang="en-GB" sz="900" dirty="0"/>
                        <a:t>Anhang</a:t>
                      </a:r>
                    </a:p>
                  </a:txBody>
                  <a:tcPr/>
                </a:tc>
                <a:tc>
                  <a:txBody>
                    <a:bodyPr/>
                    <a:lstStyle/>
                    <a:p>
                      <a:pPr algn="ctr"/>
                      <a:r>
                        <a:rPr lang="en-GB" sz="900" dirty="0"/>
                        <a:t>Enthält unterstützende Dokumente.</a:t>
                      </a:r>
                    </a:p>
                  </a:txBody>
                  <a:tcPr/>
                </a:tc>
                <a:tc>
                  <a:txBody>
                    <a:bodyPr/>
                    <a:lstStyle/>
                    <a:p>
                      <a:r>
                        <a:rPr lang="en-GB" sz="900" dirty="0"/>
                        <a:t>Liefert zusätzliche Beweise für Ansprüche im Plan.</a:t>
                      </a:r>
                    </a:p>
                  </a:txBody>
                  <a:tcPr/>
                </a:tc>
                <a:tc>
                  <a:txBody>
                    <a:bodyPr/>
                    <a:lstStyle/>
                    <a:p>
                      <a:r>
                        <a:rPr lang="en-GB" sz="900" b="1" dirty="0"/>
                        <a:t>Investoren und Kreditgeber</a:t>
                      </a:r>
                      <a:r>
                        <a:rPr lang="en-GB" sz="900" dirty="0"/>
                        <a:t>: Validiert Geschäftsinformationen. </a:t>
                      </a:r>
                      <a:r>
                        <a:rPr lang="en-GB" sz="900" b="1" dirty="0"/>
                        <a:t>Unternehmer</a:t>
                      </a:r>
                      <a:r>
                        <a:rPr lang="en-GB" sz="900" dirty="0"/>
                        <a:t>: Hält die wichtigsten Dokumente organisiert und zugänglich.</a:t>
                      </a:r>
                    </a:p>
                  </a:txBody>
                  <a:tcPr/>
                </a:tc>
                <a:extLst>
                  <a:ext uri="{0D108BD9-81ED-4DB2-BD59-A6C34878D82A}">
                    <a16:rowId xmlns:a16="http://schemas.microsoft.com/office/drawing/2014/main" val="4008832504"/>
                  </a:ext>
                </a:extLst>
              </a:tr>
            </a:tbl>
          </a:graphicData>
        </a:graphic>
      </p:graphicFrame>
    </p:spTree>
    <p:extLst>
      <p:ext uri="{BB962C8B-B14F-4D97-AF65-F5344CB8AC3E}">
        <p14:creationId xmlns:p14="http://schemas.microsoft.com/office/powerpoint/2010/main" val="36933136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1">
            <a:extLst>
              <a:ext uri="{FF2B5EF4-FFF2-40B4-BE49-F238E27FC236}">
                <a16:creationId xmlns:a16="http://schemas.microsoft.com/office/drawing/2014/main" id="{650BB2FE-4D04-68BE-E4C9-E831FEB881C1}"/>
              </a:ext>
            </a:extLst>
          </p:cNvPr>
          <p:cNvSpPr/>
          <p:nvPr/>
        </p:nvSpPr>
        <p:spPr>
          <a:xfrm>
            <a:off x="48054" y="582914"/>
            <a:ext cx="5774935" cy="679295"/>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graphicFrame>
        <p:nvGraphicFramePr>
          <p:cNvPr id="7" name="think-cell data - do not delete" hidden="1">
            <a:extLst>
              <a:ext uri="{FF2B5EF4-FFF2-40B4-BE49-F238E27FC236}">
                <a16:creationId xmlns:a16="http://schemas.microsoft.com/office/drawing/2014/main" id="{7D6D3D22-7D59-C4A6-7B80-486C7C65723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8" imgH="540" progId="TCLayout.ActiveDocument.1">
                  <p:embed/>
                </p:oleObj>
              </mc:Choice>
              <mc:Fallback>
                <p:oleObj name="think-cell Folie" r:id="rId3" imgW="538" imgH="540" progId="TCLayout.ActiveDocument.1">
                  <p:embed/>
                  <p:pic>
                    <p:nvPicPr>
                      <p:cNvPr id="7" name="think-cell data - do not delete" hidden="1">
                        <a:extLst>
                          <a:ext uri="{FF2B5EF4-FFF2-40B4-BE49-F238E27FC236}">
                            <a16:creationId xmlns:a16="http://schemas.microsoft.com/office/drawing/2014/main" id="{7D6D3D22-7D59-C4A6-7B80-486C7C65723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extplatzhalter 2">
            <a:extLst>
              <a:ext uri="{FF2B5EF4-FFF2-40B4-BE49-F238E27FC236}">
                <a16:creationId xmlns:a16="http://schemas.microsoft.com/office/drawing/2014/main" id="{6ECDFA28-505E-08B3-51C9-7E8A03395628}"/>
              </a:ext>
            </a:extLst>
          </p:cNvPr>
          <p:cNvSpPr>
            <a:spLocks noGrp="1"/>
          </p:cNvSpPr>
          <p:nvPr>
            <p:ph type="body" sz="quarter" idx="16"/>
          </p:nvPr>
        </p:nvSpPr>
        <p:spPr>
          <a:xfrm>
            <a:off x="115992" y="698990"/>
            <a:ext cx="6337818" cy="992652"/>
          </a:xfrm>
        </p:spPr>
        <p:txBody>
          <a:bodyPr/>
          <a:lstStyle/>
          <a:p>
            <a:r>
              <a:rPr lang="en-GB" sz="2400" b="1" dirty="0">
                <a:solidFill>
                  <a:srgbClr val="595959"/>
                </a:solidFill>
              </a:rPr>
              <a:t>Hinterfragung Ihres Geschäftsplans</a:t>
            </a:r>
            <a:endParaRPr lang="de-DE" sz="2400" b="1" dirty="0">
              <a:solidFill>
                <a:srgbClr val="595959"/>
              </a:solidFill>
            </a:endParaRPr>
          </a:p>
        </p:txBody>
      </p:sp>
      <p:sp>
        <p:nvSpPr>
          <p:cNvPr id="4" name="Bildplatzhalter 3">
            <a:extLst>
              <a:ext uri="{FF2B5EF4-FFF2-40B4-BE49-F238E27FC236}">
                <a16:creationId xmlns:a16="http://schemas.microsoft.com/office/drawing/2014/main" id="{3F9212D8-EAE7-8705-6E7B-EFC19EDAB456}"/>
              </a:ext>
            </a:extLst>
          </p:cNvPr>
          <p:cNvSpPr>
            <a:spLocks noGrp="1"/>
          </p:cNvSpPr>
          <p:nvPr>
            <p:ph type="pic" sz="quarter" idx="42"/>
          </p:nvPr>
        </p:nvSpPr>
        <p:spPr>
          <a:xfrm>
            <a:off x="6631845" y="1391018"/>
            <a:ext cx="5367552" cy="4900225"/>
          </a:xfrm>
          <a:solidFill>
            <a:schemeClr val="bg1"/>
          </a:solidFill>
        </p:spPr>
        <p:txBody>
          <a:bodyPr/>
          <a:lstStyle/>
          <a:p>
            <a:r>
              <a:rPr lang="en-US" sz="1800" b="1" dirty="0">
                <a:solidFill>
                  <a:srgbClr val="47B5C8"/>
                </a:solidFill>
              </a:rPr>
              <a:t>Geschäftsmodell: </a:t>
            </a:r>
          </a:p>
          <a:p>
            <a:pPr lvl="1"/>
            <a:r>
              <a:rPr lang="en-GB" sz="1800" dirty="0">
                <a:solidFill>
                  <a:srgbClr val="595959"/>
                </a:solidFill>
              </a:rPr>
              <a:t>Wie verdient Ihr Unternehmen Geld?</a:t>
            </a:r>
          </a:p>
          <a:p>
            <a:pPr lvl="1"/>
            <a:r>
              <a:rPr lang="en-GB" sz="1800" dirty="0">
                <a:solidFill>
                  <a:srgbClr val="595959"/>
                </a:solidFill>
              </a:rPr>
              <a:t>Wodurch unterscheidet sich Ihr Unternehmen von anderen?</a:t>
            </a:r>
          </a:p>
          <a:p>
            <a:pPr lvl="1"/>
            <a:r>
              <a:rPr lang="en-GB" sz="1800" dirty="0">
                <a:solidFill>
                  <a:srgbClr val="595959"/>
                </a:solidFill>
              </a:rPr>
              <a:t>Wie werden Sie Ihr Unternehmen mit Hilfe des Kredits ausbauen?</a:t>
            </a:r>
            <a:endParaRPr lang="en-US" sz="1800" dirty="0">
              <a:solidFill>
                <a:srgbClr val="595959"/>
              </a:solidFill>
            </a:endParaRPr>
          </a:p>
          <a:p>
            <a:r>
              <a:rPr lang="en-US" sz="1800" b="1" dirty="0">
                <a:solidFill>
                  <a:srgbClr val="DE0A1D"/>
                </a:solidFill>
              </a:rPr>
              <a:t>Zielmarkt: </a:t>
            </a:r>
          </a:p>
          <a:p>
            <a:pPr lvl="1"/>
            <a:r>
              <a:rPr lang="en-GB" sz="1800" dirty="0">
                <a:solidFill>
                  <a:srgbClr val="595959"/>
                </a:solidFill>
              </a:rPr>
              <a:t>Wer sind Ihre Kunden, und was mögen sie? </a:t>
            </a:r>
          </a:p>
          <a:p>
            <a:pPr lvl="1"/>
            <a:r>
              <a:rPr lang="en-GB" sz="1800" dirty="0">
                <a:solidFill>
                  <a:srgbClr val="595959"/>
                </a:solidFill>
              </a:rPr>
              <a:t>Wie werden Sie sie erreichen und mit ihnen in Kontakt treten? </a:t>
            </a:r>
          </a:p>
          <a:p>
            <a:pPr lvl="1"/>
            <a:r>
              <a:rPr lang="en-GB" sz="1800" dirty="0">
                <a:solidFill>
                  <a:srgbClr val="595959"/>
                </a:solidFill>
              </a:rPr>
              <a:t>Was haben Sie über ihre Bedürfnisse erfahren? </a:t>
            </a:r>
            <a:endParaRPr lang="en-US" sz="1800" b="1" dirty="0">
              <a:solidFill>
                <a:srgbClr val="595959"/>
              </a:solidFill>
            </a:endParaRPr>
          </a:p>
        </p:txBody>
      </p:sp>
      <p:sp>
        <p:nvSpPr>
          <p:cNvPr id="5" name="TextBox 4">
            <a:extLst>
              <a:ext uri="{FF2B5EF4-FFF2-40B4-BE49-F238E27FC236}">
                <a16:creationId xmlns:a16="http://schemas.microsoft.com/office/drawing/2014/main" id="{152CD51B-738E-C932-50CE-9689E23C246D}"/>
              </a:ext>
            </a:extLst>
          </p:cNvPr>
          <p:cNvSpPr txBox="1"/>
          <p:nvPr/>
        </p:nvSpPr>
        <p:spPr>
          <a:xfrm>
            <a:off x="6513562" y="283022"/>
            <a:ext cx="5630384" cy="1231106"/>
          </a:xfrm>
          <a:prstGeom prst="rect">
            <a:avLst/>
          </a:prstGeom>
          <a:noFill/>
        </p:spPr>
        <p:txBody>
          <a:bodyPr wrap="square" rtlCol="0">
            <a:spAutoFit/>
          </a:bodyPr>
          <a:lstStyle/>
          <a:p>
            <a:r>
              <a:rPr lang="en-GB" b="1" dirty="0"/>
              <a:t>Fragen, die der Kreditsachbearbeiter stellen könnte, um Antragstellern bei der Präsentation ihres Geschäftsplans zu helfen </a:t>
            </a:r>
            <a:r>
              <a:rPr lang="en-GB" sz="1600" b="1" dirty="0">
                <a:solidFill>
                  <a:srgbClr val="47B5C8"/>
                </a:solidFill>
              </a:rPr>
              <a:t>(1/2)</a:t>
            </a:r>
            <a:endParaRPr lang="en-GB" sz="2000" b="1" dirty="0">
              <a:solidFill>
                <a:srgbClr val="47B5C8"/>
              </a:solidFill>
            </a:endParaRPr>
          </a:p>
          <a:p>
            <a:endParaRPr lang="en-GB" b="1" dirty="0"/>
          </a:p>
        </p:txBody>
      </p:sp>
      <p:sp>
        <p:nvSpPr>
          <p:cNvPr id="10" name="Textplatzhalter 1">
            <a:extLst>
              <a:ext uri="{FF2B5EF4-FFF2-40B4-BE49-F238E27FC236}">
                <a16:creationId xmlns:a16="http://schemas.microsoft.com/office/drawing/2014/main" id="{126C14EF-856D-7986-1B9F-677236A56D8A}"/>
              </a:ext>
            </a:extLst>
          </p:cNvPr>
          <p:cNvSpPr>
            <a:spLocks noGrp="1"/>
          </p:cNvSpPr>
          <p:nvPr>
            <p:ph type="body" sz="quarter" idx="18"/>
          </p:nvPr>
        </p:nvSpPr>
        <p:spPr>
          <a:xfrm>
            <a:off x="776912" y="1502644"/>
            <a:ext cx="5710867" cy="4049263"/>
          </a:xfrm>
        </p:spPr>
        <p:txBody>
          <a:bodyPr/>
          <a:lstStyle/>
          <a:p>
            <a:pPr marL="0" indent="0"/>
            <a:r>
              <a:rPr lang="en-US" sz="1800" b="1" dirty="0">
                <a:effectLst/>
                <a:latin typeface="Calibri" panose="020F0502020204030204" pitchFamily="34" charset="0"/>
                <a:ea typeface="Calibri" panose="020F0502020204030204" pitchFamily="34" charset="0"/>
              </a:rPr>
              <a:t>Wonach der Kreditsachbearbeiter möglicherweise fragt:</a:t>
            </a:r>
          </a:p>
          <a:p>
            <a:pPr marL="285750" indent="-285750">
              <a:buFont typeface="Arial" panose="020B0604020202020204" pitchFamily="34" charset="0"/>
              <a:buChar char="•"/>
            </a:pPr>
            <a:r>
              <a:rPr lang="en-US" sz="1800" dirty="0">
                <a:effectLst/>
                <a:latin typeface="Calibri" panose="020F0502020204030204" pitchFamily="34" charset="0"/>
                <a:ea typeface="Calibri" panose="020F0502020204030204" pitchFamily="34" charset="0"/>
              </a:rPr>
              <a:t>wie Ihr Unternehmen funktioniert - Geschäftsmodell</a:t>
            </a:r>
          </a:p>
          <a:p>
            <a:pPr marL="285750" indent="-285750">
              <a:buFont typeface="Arial" panose="020B0604020202020204" pitchFamily="34" charset="0"/>
              <a:buChar char="•"/>
            </a:pPr>
            <a:r>
              <a:rPr lang="en-US" sz="1800" dirty="0">
                <a:effectLst/>
                <a:latin typeface="Calibri" panose="020F0502020204030204" pitchFamily="34" charset="0"/>
                <a:ea typeface="Calibri" panose="020F0502020204030204" pitchFamily="34" charset="0"/>
              </a:rPr>
              <a:t>an wen Sie verkaufen - Zielmarkt</a:t>
            </a:r>
          </a:p>
          <a:p>
            <a:pPr marL="285750" indent="-285750">
              <a:buFont typeface="Arial" panose="020B0604020202020204" pitchFamily="34" charset="0"/>
              <a:buChar char="•"/>
            </a:pPr>
            <a:r>
              <a:rPr lang="en-US" sz="1800" dirty="0">
                <a:effectLst/>
                <a:latin typeface="Calibri" panose="020F0502020204030204" pitchFamily="34" charset="0"/>
                <a:ea typeface="Calibri" panose="020F0502020204030204" pitchFamily="34" charset="0"/>
              </a:rPr>
              <a:t>wer Ihre Konkurrenten sind - Wettbewerbslandschaft</a:t>
            </a:r>
          </a:p>
          <a:p>
            <a:pPr marL="285750" indent="-285750">
              <a:buFont typeface="Arial" panose="020B0604020202020204" pitchFamily="34" charset="0"/>
              <a:buChar char="•"/>
            </a:pPr>
            <a:r>
              <a:rPr lang="en-US" sz="1800" dirty="0">
                <a:effectLst/>
                <a:latin typeface="Calibri" panose="020F0502020204030204" pitchFamily="34" charset="0"/>
                <a:ea typeface="Calibri" panose="020F0502020204030204" pitchFamily="34" charset="0"/>
              </a:rPr>
              <a:t>wie Sie für Ihr Unternehmen werben wollen - Marketing-Strategien</a:t>
            </a:r>
          </a:p>
          <a:p>
            <a:pPr marL="285750" indent="-285750">
              <a:buFont typeface="Arial" panose="020B0604020202020204" pitchFamily="34" charset="0"/>
              <a:buChar char="•"/>
            </a:pPr>
            <a:r>
              <a:rPr lang="en-US" sz="1800" dirty="0">
                <a:effectLst/>
                <a:latin typeface="Calibri" panose="020F0502020204030204" pitchFamily="34" charset="0"/>
                <a:ea typeface="Calibri" panose="020F0502020204030204" pitchFamily="34" charset="0"/>
              </a:rPr>
              <a:t>wie Sie das Darlehen zu verwenden gedenken - Vorgeschlagene Verwendung der Darlehensmittel</a:t>
            </a:r>
          </a:p>
        </p:txBody>
      </p:sp>
    </p:spTree>
    <p:extLst>
      <p:ext uri="{BB962C8B-B14F-4D97-AF65-F5344CB8AC3E}">
        <p14:creationId xmlns:p14="http://schemas.microsoft.com/office/powerpoint/2010/main" val="9293926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777D76-AA7A-A1E1-0174-596BD54A9124}"/>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7C6492F8-986E-2FA6-6C77-713762B91C98}"/>
              </a:ext>
            </a:extLst>
          </p:cNvPr>
          <p:cNvSpPr>
            <a:spLocks noGrp="1"/>
          </p:cNvSpPr>
          <p:nvPr>
            <p:ph type="body" sz="quarter" idx="18"/>
          </p:nvPr>
        </p:nvSpPr>
        <p:spPr>
          <a:xfrm>
            <a:off x="813743" y="1437175"/>
            <a:ext cx="10435102" cy="902735"/>
          </a:xfrm>
        </p:spPr>
        <p:txBody>
          <a:bodyPr/>
          <a:lstStyle/>
          <a:p>
            <a:r>
              <a:rPr lang="en-GB" sz="2000" b="1" dirty="0">
                <a:solidFill>
                  <a:srgbClr val="DE0A1D"/>
                </a:solidFill>
              </a:rPr>
              <a:t>Wettbewerbslandschaft: </a:t>
            </a:r>
          </a:p>
          <a:p>
            <a:pPr marL="342900" indent="-342900">
              <a:buFont typeface="Arial" panose="020B0604020202020204" pitchFamily="34" charset="0"/>
              <a:buChar char="•"/>
            </a:pPr>
            <a:r>
              <a:rPr lang="en-GB" sz="2000" dirty="0">
                <a:solidFill>
                  <a:srgbClr val="595959"/>
                </a:solidFill>
              </a:rPr>
              <a:t>Wer sind Ihre Hauptkonkurrenten, was macht Sie besser? </a:t>
            </a:r>
          </a:p>
          <a:p>
            <a:pPr marL="342900" indent="-342900">
              <a:buFont typeface="Arial" panose="020B0604020202020204" pitchFamily="34" charset="0"/>
              <a:buChar char="•"/>
            </a:pPr>
            <a:r>
              <a:rPr lang="en-GB" sz="2000" dirty="0">
                <a:solidFill>
                  <a:srgbClr val="595959"/>
                </a:solidFill>
              </a:rPr>
              <a:t>Wie können Sie sich abheben und mehr Kunden gewinnen?</a:t>
            </a:r>
          </a:p>
          <a:p>
            <a:pPr marL="342900" indent="-342900">
              <a:buFont typeface="Arial" panose="020B0604020202020204" pitchFamily="34" charset="0"/>
              <a:buChar char="•"/>
            </a:pPr>
            <a:r>
              <a:rPr lang="en-GB" sz="2000" dirty="0">
                <a:solidFill>
                  <a:srgbClr val="595959"/>
                </a:solidFill>
              </a:rPr>
              <a:t>Wie werden Sie mit Veränderungen im Wettbewerb umgehen? </a:t>
            </a:r>
          </a:p>
          <a:p>
            <a:r>
              <a:rPr lang="en-GB" sz="2000" b="1" dirty="0">
                <a:solidFill>
                  <a:srgbClr val="F2A72C"/>
                </a:solidFill>
              </a:rPr>
              <a:t>Marketing-Strategien:</a:t>
            </a:r>
          </a:p>
          <a:p>
            <a:pPr marL="357188" lvl="1" indent="-357188">
              <a:buFont typeface="Arial" panose="020B0604020202020204" pitchFamily="34" charset="0"/>
              <a:buChar char="•"/>
            </a:pPr>
            <a:r>
              <a:rPr lang="en-GB" spc="0" dirty="0">
                <a:solidFill>
                  <a:srgbClr val="595959"/>
                </a:solidFill>
                <a:latin typeface="+mn-lt"/>
              </a:rPr>
              <a:t>Wie werben Sie für Ihre Produkte oder Dienstleistungen? </a:t>
            </a:r>
          </a:p>
          <a:p>
            <a:pPr marL="357188" lvl="1" indent="-357188">
              <a:buFont typeface="Arial" panose="020B0604020202020204" pitchFamily="34" charset="0"/>
              <a:buChar char="•"/>
            </a:pPr>
            <a:r>
              <a:rPr lang="en-GB" spc="0" dirty="0">
                <a:solidFill>
                  <a:srgbClr val="595959"/>
                </a:solidFill>
                <a:latin typeface="+mn-lt"/>
              </a:rPr>
              <a:t>Wie werden Sie das Darlehen nutzen, um Ihr Marketing zu verbessern? </a:t>
            </a:r>
          </a:p>
          <a:p>
            <a:pPr marL="357188" lvl="1" indent="-357188">
              <a:buFont typeface="Arial" panose="020B0604020202020204" pitchFamily="34" charset="0"/>
              <a:buChar char="•"/>
            </a:pPr>
            <a:r>
              <a:rPr lang="en-GB" spc="0" dirty="0">
                <a:solidFill>
                  <a:srgbClr val="595959"/>
                </a:solidFill>
                <a:latin typeface="+mn-lt"/>
              </a:rPr>
              <a:t>Wie können Sie messen, ob Ihr Marketing funktioniert? </a:t>
            </a:r>
            <a:endParaRPr lang="en-US" b="1" spc="0" dirty="0">
              <a:solidFill>
                <a:srgbClr val="595959"/>
              </a:solidFill>
              <a:latin typeface="+mn-lt"/>
            </a:endParaRPr>
          </a:p>
          <a:p>
            <a:r>
              <a:rPr lang="en-GB" sz="2000" b="1" dirty="0">
                <a:solidFill>
                  <a:srgbClr val="086575"/>
                </a:solidFill>
              </a:rPr>
              <a:t>Vorgeschlagene Verwendung der Darlehensmittel</a:t>
            </a:r>
            <a:r>
              <a:rPr lang="en-US" sz="2000" b="1" dirty="0">
                <a:solidFill>
                  <a:srgbClr val="086575"/>
                </a:solidFill>
              </a:rPr>
              <a:t>:  </a:t>
            </a:r>
            <a:r>
              <a:rPr lang="en-GB" sz="2000" spc="0" dirty="0">
                <a:solidFill>
                  <a:srgbClr val="595959"/>
                </a:solidFill>
                <a:latin typeface="+mn-lt"/>
              </a:rPr>
              <a:t>Wie werden Sie das Darlehen verwenden, um Ihr Unternehmen auszubauen?  Können Sie erklären, wofür genau das Geld verwendet werden soll?  Welche Ziele möchten Sie mit dem Darlehen erreichen? </a:t>
            </a:r>
            <a:endParaRPr lang="en-US" sz="2000" spc="0" dirty="0">
              <a:solidFill>
                <a:srgbClr val="595959"/>
              </a:solidFill>
              <a:latin typeface="+mn-lt"/>
            </a:endParaRPr>
          </a:p>
          <a:p>
            <a:pPr marL="342900" indent="-342900">
              <a:buFont typeface="Arial" panose="020B0604020202020204" pitchFamily="34" charset="0"/>
              <a:buChar char="•"/>
            </a:pPr>
            <a:endParaRPr lang="en-GB" sz="2000" dirty="0">
              <a:solidFill>
                <a:srgbClr val="595959"/>
              </a:solidFill>
            </a:endParaRPr>
          </a:p>
          <a:p>
            <a:pPr marL="0" indent="0" algn="just"/>
            <a:endParaRPr lang="en-GB" sz="2000" dirty="0"/>
          </a:p>
        </p:txBody>
      </p:sp>
      <p:sp>
        <p:nvSpPr>
          <p:cNvPr id="4" name="Text Placeholder 3">
            <a:extLst>
              <a:ext uri="{FF2B5EF4-FFF2-40B4-BE49-F238E27FC236}">
                <a16:creationId xmlns:a16="http://schemas.microsoft.com/office/drawing/2014/main" id="{74D4739D-8ED0-552C-F518-AD8A4B4CC5BD}"/>
              </a:ext>
            </a:extLst>
          </p:cNvPr>
          <p:cNvSpPr>
            <a:spLocks noGrp="1"/>
          </p:cNvSpPr>
          <p:nvPr>
            <p:ph type="body" sz="quarter" idx="16"/>
          </p:nvPr>
        </p:nvSpPr>
        <p:spPr>
          <a:xfrm>
            <a:off x="675721" y="422790"/>
            <a:ext cx="10366090" cy="803654"/>
          </a:xfrm>
        </p:spPr>
        <p:txBody>
          <a:bodyPr/>
          <a:lstStyle/>
          <a:p>
            <a:r>
              <a:rPr lang="en-GB" sz="2800" b="1" dirty="0">
                <a:solidFill>
                  <a:srgbClr val="47B5C8"/>
                </a:solidFill>
              </a:rPr>
              <a:t>Fragen, die der Kreditsachbearbeiter den Antragstellern bei der Präsentation ihres Geschäftsplans stellen könnte </a:t>
            </a:r>
            <a:r>
              <a:rPr lang="en-GB" sz="2000" b="1" dirty="0">
                <a:solidFill>
                  <a:srgbClr val="47B5C8"/>
                </a:solidFill>
              </a:rPr>
              <a:t>(2/2)</a:t>
            </a:r>
            <a:endParaRPr lang="en-GB" sz="2800" b="1" dirty="0">
              <a:solidFill>
                <a:srgbClr val="47B5C8"/>
              </a:solidFill>
            </a:endParaRPr>
          </a:p>
          <a:p>
            <a:r>
              <a:rPr lang="en-US" dirty="0">
                <a:solidFill>
                  <a:schemeClr val="bg1"/>
                </a:solidFill>
              </a:rPr>
              <a:t>	</a:t>
            </a:r>
            <a:endParaRPr lang="en-US" dirty="0"/>
          </a:p>
        </p:txBody>
      </p:sp>
      <p:pic>
        <p:nvPicPr>
          <p:cNvPr id="7" name="Picture 6" descr="A keyboard with blue buttons&#10;&#10;Description automatically generated">
            <a:extLst>
              <a:ext uri="{FF2B5EF4-FFF2-40B4-BE49-F238E27FC236}">
                <a16:creationId xmlns:a16="http://schemas.microsoft.com/office/drawing/2014/main" id="{E487DA09-1C24-956D-4B8C-049AA9C4A93B}"/>
              </a:ext>
            </a:extLst>
          </p:cNvPr>
          <p:cNvPicPr>
            <a:picLocks noChangeAspect="1"/>
          </p:cNvPicPr>
          <p:nvPr/>
        </p:nvPicPr>
        <p:blipFill>
          <a:blip r:embed="rId2">
            <a:extLst>
              <a:ext uri="{837473B0-CC2E-450A-ABE3-18F120FF3D39}">
                <a1611:picAttrSrcUrl xmlns:a1611="http://schemas.microsoft.com/office/drawing/2016/11/main" r:id="rId3"/>
              </a:ext>
            </a:extLst>
          </a:blip>
          <a:srcRect l="44648"/>
          <a:stretch/>
        </p:blipFill>
        <p:spPr>
          <a:xfrm>
            <a:off x="8419380" y="1948766"/>
            <a:ext cx="2314228" cy="2697996"/>
          </a:xfrm>
          <a:prstGeom prst="rect">
            <a:avLst/>
          </a:prstGeom>
        </p:spPr>
      </p:pic>
    </p:spTree>
    <p:extLst>
      <p:ext uri="{BB962C8B-B14F-4D97-AF65-F5344CB8AC3E}">
        <p14:creationId xmlns:p14="http://schemas.microsoft.com/office/powerpoint/2010/main" val="21724457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1">
            <a:extLst>
              <a:ext uri="{FF2B5EF4-FFF2-40B4-BE49-F238E27FC236}">
                <a16:creationId xmlns:a16="http://schemas.microsoft.com/office/drawing/2014/main" id="{650BB2FE-4D04-68BE-E4C9-E831FEB881C1}"/>
              </a:ext>
            </a:extLst>
          </p:cNvPr>
          <p:cNvSpPr/>
          <p:nvPr/>
        </p:nvSpPr>
        <p:spPr>
          <a:xfrm>
            <a:off x="3176" y="582914"/>
            <a:ext cx="609282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graphicFrame>
        <p:nvGraphicFramePr>
          <p:cNvPr id="7" name="think-cell data - do not delete" hidden="1">
            <a:extLst>
              <a:ext uri="{FF2B5EF4-FFF2-40B4-BE49-F238E27FC236}">
                <a16:creationId xmlns:a16="http://schemas.microsoft.com/office/drawing/2014/main" id="{7D6D3D22-7D59-C4A6-7B80-486C7C65723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8" imgH="540" progId="TCLayout.ActiveDocument.1">
                  <p:embed/>
                </p:oleObj>
              </mc:Choice>
              <mc:Fallback>
                <p:oleObj name="think-cell Folie" r:id="rId3" imgW="538" imgH="540" progId="TCLayout.ActiveDocument.1">
                  <p:embed/>
                  <p:pic>
                    <p:nvPicPr>
                      <p:cNvPr id="7" name="think-cell data - do not delete" hidden="1">
                        <a:extLst>
                          <a:ext uri="{FF2B5EF4-FFF2-40B4-BE49-F238E27FC236}">
                            <a16:creationId xmlns:a16="http://schemas.microsoft.com/office/drawing/2014/main" id="{7D6D3D22-7D59-C4A6-7B80-486C7C65723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extplatzhalter 1">
            <a:extLst>
              <a:ext uri="{FF2B5EF4-FFF2-40B4-BE49-F238E27FC236}">
                <a16:creationId xmlns:a16="http://schemas.microsoft.com/office/drawing/2014/main" id="{6E3B7129-98E9-6ED0-FD69-42F6BEB7B326}"/>
              </a:ext>
            </a:extLst>
          </p:cNvPr>
          <p:cNvSpPr>
            <a:spLocks noGrp="1"/>
          </p:cNvSpPr>
          <p:nvPr>
            <p:ph type="body" sz="quarter" idx="18"/>
          </p:nvPr>
        </p:nvSpPr>
        <p:spPr>
          <a:xfrm>
            <a:off x="818591" y="1773378"/>
            <a:ext cx="5404859" cy="3600497"/>
          </a:xfrm>
        </p:spPr>
        <p:txBody>
          <a:bodyPr/>
          <a:lstStyle/>
          <a:p>
            <a:pPr marL="0" indent="0"/>
            <a:r>
              <a:rPr lang="en-GB" sz="1800" b="1" dirty="0">
                <a:effectLst/>
                <a:latin typeface="Calibri" panose="020F0502020204030204" pitchFamily="34" charset="0"/>
                <a:ea typeface="Calibri" panose="020F0502020204030204" pitchFamily="34" charset="0"/>
              </a:rPr>
              <a:t>	</a:t>
            </a:r>
            <a:endParaRPr lang="en-GB" sz="2000" dirty="0"/>
          </a:p>
          <a:p>
            <a:pPr marL="0" indent="0"/>
            <a:r>
              <a:rPr lang="en-US" sz="2200" dirty="0">
                <a:effectLst/>
                <a:latin typeface="Calibri" panose="020F0502020204030204" pitchFamily="34" charset="0"/>
                <a:ea typeface="Calibri" panose="020F0502020204030204" pitchFamily="34" charset="0"/>
              </a:rPr>
              <a:t>Während Sie in Modul 3 Finanzielle Bildung etwas über Finanzprojekte gelernt haben, wird in diesem Abschnitt das Format der Finanzprojektionen erläutert</a:t>
            </a:r>
            <a:r>
              <a:rPr lang="en-US" sz="2200" dirty="0">
                <a:latin typeface="Calibri" panose="020F0502020204030204" pitchFamily="34" charset="0"/>
                <a:ea typeface="Calibri" panose="020F0502020204030204" pitchFamily="34" charset="0"/>
              </a:rPr>
              <a:t>, die zusammen mit Ihrem Geschäftsplan vorgelegt werden sollten, wenn Sie einen Kredit aufnehmen oder eine Finanzierung sichern. </a:t>
            </a:r>
            <a:endParaRPr lang="en-US" sz="2200" dirty="0">
              <a:effectLst/>
              <a:latin typeface="Calibri" panose="020F0502020204030204" pitchFamily="34" charset="0"/>
              <a:ea typeface="Calibri" panose="020F0502020204030204" pitchFamily="34" charset="0"/>
            </a:endParaRPr>
          </a:p>
        </p:txBody>
      </p:sp>
      <p:sp>
        <p:nvSpPr>
          <p:cNvPr id="3" name="Textplatzhalter 2">
            <a:extLst>
              <a:ext uri="{FF2B5EF4-FFF2-40B4-BE49-F238E27FC236}">
                <a16:creationId xmlns:a16="http://schemas.microsoft.com/office/drawing/2014/main" id="{6ECDFA28-505E-08B3-51C9-7E8A03395628}"/>
              </a:ext>
            </a:extLst>
          </p:cNvPr>
          <p:cNvSpPr>
            <a:spLocks noGrp="1"/>
          </p:cNvSpPr>
          <p:nvPr>
            <p:ph type="body" sz="quarter" idx="16"/>
          </p:nvPr>
        </p:nvSpPr>
        <p:spPr>
          <a:xfrm>
            <a:off x="425904" y="629525"/>
            <a:ext cx="5528275" cy="992652"/>
          </a:xfrm>
        </p:spPr>
        <p:txBody>
          <a:bodyPr/>
          <a:lstStyle/>
          <a:p>
            <a:r>
              <a:rPr lang="en-GB" sz="4000" dirty="0" err="1">
                <a:solidFill>
                  <a:srgbClr val="595959"/>
                </a:solidFill>
                <a:effectLst/>
                <a:latin typeface="Calibri" panose="020F0502020204030204" pitchFamily="34" charset="0"/>
                <a:ea typeface="Calibri" panose="020F0502020204030204" pitchFamily="34" charset="0"/>
              </a:rPr>
              <a:t>Finanzplanung</a:t>
            </a:r>
            <a:endParaRPr lang="de-DE" sz="4000" dirty="0">
              <a:solidFill>
                <a:srgbClr val="595959"/>
              </a:solidFill>
            </a:endParaRPr>
          </a:p>
        </p:txBody>
      </p:sp>
      <p:pic>
        <p:nvPicPr>
          <p:cNvPr id="9" name="Picture Placeholder 8" descr="A magnifying glass and graph paper&#10;&#10;Description automatically generated">
            <a:extLst>
              <a:ext uri="{FF2B5EF4-FFF2-40B4-BE49-F238E27FC236}">
                <a16:creationId xmlns:a16="http://schemas.microsoft.com/office/drawing/2014/main" id="{C6E150C3-2C79-02AA-320F-EF2CB1E51098}"/>
              </a:ext>
            </a:extLst>
          </p:cNvPr>
          <p:cNvPicPr>
            <a:picLocks noGrp="1" noChangeAspect="1"/>
          </p:cNvPicPr>
          <p:nvPr>
            <p:ph type="pic" sz="quarter" idx="42"/>
          </p:nvPr>
        </p:nvPicPr>
        <p:blipFill>
          <a:blip r:embed="rId5">
            <a:extLst>
              <a:ext uri="{837473B0-CC2E-450A-ABE3-18F120FF3D39}">
                <a1611:picAttrSrcUrl xmlns:a1611="http://schemas.microsoft.com/office/drawing/2016/11/main" r:id="rId6"/>
              </a:ext>
            </a:extLst>
          </a:blip>
          <a:srcRect l="15861" r="15861"/>
          <a:stretch>
            <a:fillRect/>
          </a:stretch>
        </p:blipFill>
        <p:spPr>
          <a:xfrm>
            <a:off x="6545263" y="1377950"/>
            <a:ext cx="5646737" cy="4656138"/>
          </a:xfrm>
          <a:solidFill>
            <a:schemeClr val="bg1"/>
          </a:solidFill>
        </p:spPr>
      </p:pic>
      <p:sp>
        <p:nvSpPr>
          <p:cNvPr id="5" name="TextBox 4">
            <a:extLst>
              <a:ext uri="{FF2B5EF4-FFF2-40B4-BE49-F238E27FC236}">
                <a16:creationId xmlns:a16="http://schemas.microsoft.com/office/drawing/2014/main" id="{AAF1B666-5B89-48DC-13EA-A36369C843E6}"/>
              </a:ext>
            </a:extLst>
          </p:cNvPr>
          <p:cNvSpPr txBox="1"/>
          <p:nvPr/>
        </p:nvSpPr>
        <p:spPr>
          <a:xfrm>
            <a:off x="6343979" y="629525"/>
            <a:ext cx="6049303" cy="553998"/>
          </a:xfrm>
          <a:prstGeom prst="rect">
            <a:avLst/>
          </a:prstGeom>
          <a:noFill/>
        </p:spPr>
        <p:txBody>
          <a:bodyPr wrap="square" rtlCol="0">
            <a:spAutoFit/>
          </a:bodyPr>
          <a:lstStyle/>
          <a:p>
            <a:r>
              <a:rPr lang="en-GB" sz="3000" dirty="0"/>
              <a:t>	</a:t>
            </a:r>
          </a:p>
        </p:txBody>
      </p:sp>
    </p:spTree>
    <p:extLst>
      <p:ext uri="{BB962C8B-B14F-4D97-AF65-F5344CB8AC3E}">
        <p14:creationId xmlns:p14="http://schemas.microsoft.com/office/powerpoint/2010/main" val="27048602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5D69B-44A0-AA8C-DBE8-CA22F2B712BB}"/>
            </a:ext>
          </a:extLst>
        </p:cNvPr>
        <p:cNvGrpSpPr/>
        <p:nvPr/>
      </p:nvGrpSpPr>
      <p:grpSpPr>
        <a:xfrm>
          <a:off x="0" y="0"/>
          <a:ext cx="0" cy="0"/>
          <a:chOff x="0" y="0"/>
          <a:chExt cx="0" cy="0"/>
        </a:xfrm>
      </p:grpSpPr>
      <p:sp>
        <p:nvSpPr>
          <p:cNvPr id="2" name="Freeform 1">
            <a:extLst>
              <a:ext uri="{FF2B5EF4-FFF2-40B4-BE49-F238E27FC236}">
                <a16:creationId xmlns:a16="http://schemas.microsoft.com/office/drawing/2014/main" id="{6FEC729A-33F8-3EA8-9866-A735867E3D55}"/>
              </a:ext>
            </a:extLst>
          </p:cNvPr>
          <p:cNvSpPr/>
          <p:nvPr/>
        </p:nvSpPr>
        <p:spPr>
          <a:xfrm>
            <a:off x="0" y="474683"/>
            <a:ext cx="10547230" cy="756019"/>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5" name="Text Placeholder 4">
            <a:extLst>
              <a:ext uri="{FF2B5EF4-FFF2-40B4-BE49-F238E27FC236}">
                <a16:creationId xmlns:a16="http://schemas.microsoft.com/office/drawing/2014/main" id="{4681A121-5A78-214D-0FB0-576F6047AE2F}"/>
              </a:ext>
            </a:extLst>
          </p:cNvPr>
          <p:cNvSpPr>
            <a:spLocks noGrp="1"/>
          </p:cNvSpPr>
          <p:nvPr>
            <p:ph type="body" sz="quarter" idx="18"/>
          </p:nvPr>
        </p:nvSpPr>
        <p:spPr>
          <a:xfrm>
            <a:off x="649826" y="1335875"/>
            <a:ext cx="10078544" cy="902735"/>
          </a:xfrm>
        </p:spPr>
        <p:txBody>
          <a:bodyPr/>
          <a:lstStyle/>
          <a:p>
            <a:pPr marL="342900" indent="-342900">
              <a:buFont typeface="Arial" panose="020B0604020202020204" pitchFamily="34" charset="0"/>
              <a:buChar char="•"/>
            </a:pPr>
            <a:r>
              <a:rPr lang="en-US" sz="1600" b="1" dirty="0">
                <a:solidFill>
                  <a:srgbClr val="47B5C8"/>
                </a:solidFill>
              </a:rPr>
              <a:t>Gewinn- und Verlustrechnung: </a:t>
            </a:r>
            <a:r>
              <a:rPr lang="en-GB" sz="1600" dirty="0">
                <a:solidFill>
                  <a:srgbClr val="595959"/>
                </a:solidFill>
              </a:rPr>
              <a:t>Einnahmen - Umsatzprognose, Kosten der verkauften Waren, Bruttogewinn, Betriebskosten - Gehälter, Miete, Marketing, Versorgungsleistungen und andere feste und variable Kosten, Nettogewinn - Bruttogewinn minus Betriebskosten, Steuern und Zinsen.</a:t>
            </a:r>
          </a:p>
          <a:p>
            <a:pPr marL="342900" indent="-342900">
              <a:buFont typeface="Arial" panose="020B0604020202020204" pitchFamily="34" charset="0"/>
              <a:buChar char="•"/>
            </a:pPr>
            <a:r>
              <a:rPr lang="en-US" sz="1600" b="1" dirty="0">
                <a:solidFill>
                  <a:srgbClr val="F2A72C"/>
                </a:solidFill>
              </a:rPr>
              <a:t>Cashflow-Projektionen: </a:t>
            </a:r>
            <a:r>
              <a:rPr lang="en-GB" sz="1600" dirty="0">
                <a:solidFill>
                  <a:srgbClr val="595959"/>
                </a:solidFill>
              </a:rPr>
              <a:t>Mittelzuflüsse - Einnahmen aus Verkäufen, Investitionen, Krediten oder anderen Quellen; Mittelabflüsse - Zahlungen für Ausgaben wie Miete, Gehälter, Lieferanten, Steuern und Kreditrückzahlungen; Netto-Cashflow; Anfangs- und Endbestand an Barmitteln.</a:t>
            </a:r>
          </a:p>
          <a:p>
            <a:pPr marL="342900" indent="-342900">
              <a:buFont typeface="Arial" panose="020B0604020202020204" pitchFamily="34" charset="0"/>
              <a:buChar char="•"/>
            </a:pPr>
            <a:r>
              <a:rPr lang="en-GB" sz="1600" b="1" dirty="0">
                <a:solidFill>
                  <a:srgbClr val="DE0A1D"/>
                </a:solidFill>
              </a:rPr>
              <a:t>Projektionen der Bilanz</a:t>
            </a:r>
            <a:r>
              <a:rPr lang="en-US" sz="1600" b="1" dirty="0">
                <a:solidFill>
                  <a:srgbClr val="DE0A1D"/>
                </a:solidFill>
              </a:rPr>
              <a:t>: </a:t>
            </a:r>
            <a:r>
              <a:rPr lang="en-US" sz="1600" dirty="0">
                <a:solidFill>
                  <a:srgbClr val="595959"/>
                </a:solidFill>
              </a:rPr>
              <a:t>Aktiva - Umlaufvermögen (Bargeld, Forderungen, Vorräte) und Anlagevermögen (Immobilien, Ausrüstung usw.); Passiva - kurzfristige Verbindlichkeiten (Verbindlichkeiten aus Lieferungen und Leistungen, innerhalb eines Jahres fällige Darlehen) und langfristige Verbindlichkeiten (Darlehen, Hypotheken); Eigenkapital - von den Unternehmenseigentümern gehaltenes Eigenkapital.</a:t>
            </a:r>
          </a:p>
          <a:p>
            <a:pPr marL="0" indent="0" algn="just"/>
            <a:endParaRPr lang="en-GB" sz="1600" dirty="0"/>
          </a:p>
        </p:txBody>
      </p:sp>
      <p:sp>
        <p:nvSpPr>
          <p:cNvPr id="4" name="Text Placeholder 3">
            <a:extLst>
              <a:ext uri="{FF2B5EF4-FFF2-40B4-BE49-F238E27FC236}">
                <a16:creationId xmlns:a16="http://schemas.microsoft.com/office/drawing/2014/main" id="{325846A8-E855-57FB-8662-9BA0C1D4E60F}"/>
              </a:ext>
            </a:extLst>
          </p:cNvPr>
          <p:cNvSpPr>
            <a:spLocks noGrp="1"/>
          </p:cNvSpPr>
          <p:nvPr>
            <p:ph type="body" sz="quarter" idx="16"/>
          </p:nvPr>
        </p:nvSpPr>
        <p:spPr>
          <a:xfrm>
            <a:off x="181140" y="588356"/>
            <a:ext cx="10366090" cy="803654"/>
          </a:xfrm>
        </p:spPr>
        <p:txBody>
          <a:bodyPr/>
          <a:lstStyle/>
          <a:p>
            <a:r>
              <a:rPr lang="en-US" sz="2400" dirty="0">
                <a:effectLst/>
                <a:latin typeface="Calibri" panose="020F0502020204030204" pitchFamily="34" charset="0"/>
                <a:ea typeface="Calibri" panose="020F0502020204030204" pitchFamily="34" charset="0"/>
              </a:rPr>
              <a:t>Format der </a:t>
            </a:r>
            <a:r>
              <a:rPr lang="en-US" sz="2400" dirty="0" err="1">
                <a:effectLst/>
                <a:latin typeface="Calibri" panose="020F0502020204030204" pitchFamily="34" charset="0"/>
                <a:ea typeface="Calibri" panose="020F0502020204030204" pitchFamily="34" charset="0"/>
              </a:rPr>
              <a:t>Finanzplanung</a:t>
            </a:r>
            <a:r>
              <a:rPr lang="en-US" sz="2400" dirty="0">
                <a:effectLst/>
                <a:latin typeface="Calibri" panose="020F0502020204030204" pitchFamily="34" charset="0"/>
                <a:ea typeface="Calibri" panose="020F0502020204030204" pitchFamily="34" charset="0"/>
              </a:rPr>
              <a:t>, die für die </a:t>
            </a:r>
            <a:r>
              <a:rPr lang="en-US" sz="2400" dirty="0">
                <a:solidFill>
                  <a:schemeClr val="bg1"/>
                </a:solidFill>
              </a:rPr>
              <a:t>Kapitalbeschaffung</a:t>
            </a:r>
            <a:r>
              <a:rPr lang="en-US" sz="2400" dirty="0">
                <a:effectLst/>
                <a:latin typeface="Calibri" panose="020F0502020204030204" pitchFamily="34" charset="0"/>
                <a:ea typeface="Calibri" panose="020F0502020204030204" pitchFamily="34" charset="0"/>
              </a:rPr>
              <a:t> </a:t>
            </a:r>
            <a:r>
              <a:rPr lang="en-US" sz="2400" dirty="0" err="1">
                <a:effectLst/>
                <a:latin typeface="Calibri" panose="020F0502020204030204" pitchFamily="34" charset="0"/>
                <a:ea typeface="Calibri" panose="020F0502020204030204" pitchFamily="34" charset="0"/>
              </a:rPr>
              <a:t>erforderlich</a:t>
            </a:r>
            <a:r>
              <a:rPr lang="en-US" sz="2400" dirty="0">
                <a:effectLst/>
                <a:latin typeface="Calibri" panose="020F0502020204030204" pitchFamily="34" charset="0"/>
                <a:ea typeface="Calibri" panose="020F0502020204030204" pitchFamily="34" charset="0"/>
              </a:rPr>
              <a:t> </a:t>
            </a:r>
            <a:r>
              <a:rPr lang="en-US" sz="2400" dirty="0" err="1">
                <a:effectLst/>
                <a:latin typeface="Calibri" panose="020F0502020204030204" pitchFamily="34" charset="0"/>
                <a:ea typeface="Calibri" panose="020F0502020204030204" pitchFamily="34" charset="0"/>
              </a:rPr>
              <a:t>ist</a:t>
            </a:r>
            <a:endParaRPr lang="en-US" sz="2400" dirty="0"/>
          </a:p>
        </p:txBody>
      </p:sp>
    </p:spTree>
    <p:extLst>
      <p:ext uri="{BB962C8B-B14F-4D97-AF65-F5344CB8AC3E}">
        <p14:creationId xmlns:p14="http://schemas.microsoft.com/office/powerpoint/2010/main" val="22298165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B976E-432D-095F-B572-CAF8F2208902}"/>
            </a:ext>
          </a:extLst>
        </p:cNvPr>
        <p:cNvGrpSpPr/>
        <p:nvPr/>
      </p:nvGrpSpPr>
      <p:grpSpPr>
        <a:xfrm>
          <a:off x="0" y="0"/>
          <a:ext cx="0" cy="0"/>
          <a:chOff x="0" y="0"/>
          <a:chExt cx="0" cy="0"/>
        </a:xfrm>
      </p:grpSpPr>
      <p:sp>
        <p:nvSpPr>
          <p:cNvPr id="2" name="Freeform 1">
            <a:extLst>
              <a:ext uri="{FF2B5EF4-FFF2-40B4-BE49-F238E27FC236}">
                <a16:creationId xmlns:a16="http://schemas.microsoft.com/office/drawing/2014/main" id="{B2D1F67C-71C6-7F0E-8593-DFA0F7C5CFC0}"/>
              </a:ext>
            </a:extLst>
          </p:cNvPr>
          <p:cNvSpPr/>
          <p:nvPr/>
        </p:nvSpPr>
        <p:spPr>
          <a:xfrm>
            <a:off x="0" y="474683"/>
            <a:ext cx="10547230" cy="756019"/>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5" name="Text Placeholder 4">
            <a:extLst>
              <a:ext uri="{FF2B5EF4-FFF2-40B4-BE49-F238E27FC236}">
                <a16:creationId xmlns:a16="http://schemas.microsoft.com/office/drawing/2014/main" id="{31C5F02A-E4E8-3F2D-CFF4-F3FE2E65DF90}"/>
              </a:ext>
            </a:extLst>
          </p:cNvPr>
          <p:cNvSpPr>
            <a:spLocks noGrp="1"/>
          </p:cNvSpPr>
          <p:nvPr>
            <p:ph type="body" sz="quarter" idx="18"/>
          </p:nvPr>
        </p:nvSpPr>
        <p:spPr>
          <a:xfrm>
            <a:off x="649826" y="1404886"/>
            <a:ext cx="10299970" cy="902735"/>
          </a:xfrm>
        </p:spPr>
        <p:txBody>
          <a:bodyPr/>
          <a:lstStyle/>
          <a:p>
            <a:pPr marL="342900" indent="-342900">
              <a:buFont typeface="Arial" panose="020B0604020202020204" pitchFamily="34" charset="0"/>
              <a:buChar char="•"/>
            </a:pPr>
            <a:r>
              <a:rPr lang="en-GB" sz="1600" b="1" dirty="0">
                <a:solidFill>
                  <a:srgbClr val="47B5C8"/>
                </a:solidFill>
              </a:rPr>
              <a:t>Break-Even-Analyse</a:t>
            </a:r>
            <a:r>
              <a:rPr lang="en-US" sz="1600" b="1" dirty="0">
                <a:solidFill>
                  <a:srgbClr val="47B5C8"/>
                </a:solidFill>
              </a:rPr>
              <a:t>: </a:t>
            </a:r>
            <a:r>
              <a:rPr lang="en-US" sz="1600" dirty="0">
                <a:solidFill>
                  <a:srgbClr val="595959"/>
                </a:solidFill>
              </a:rPr>
              <a:t>Fixkosten - Kosten, die sich mit der Produktion nicht ändern; variable Kosten - Kosten, die sich mit der Produktion ändern; Break-Even-Punkt - die Anzahl der Einheiten oder Verkäufe, die zur Deckung der fixen und variablen Kosten erforderlich sind.</a:t>
            </a:r>
          </a:p>
          <a:p>
            <a:pPr marL="342900" indent="-342900">
              <a:buFont typeface="Arial" panose="020B0604020202020204" pitchFamily="34" charset="0"/>
              <a:buChar char="•"/>
            </a:pPr>
            <a:r>
              <a:rPr lang="en-US" sz="1600" b="1" dirty="0">
                <a:solidFill>
                  <a:srgbClr val="DE0A1D"/>
                </a:solidFill>
              </a:rPr>
              <a:t>Umsatzprognose: </a:t>
            </a:r>
            <a:r>
              <a:rPr lang="en-US" sz="1600" dirty="0">
                <a:solidFill>
                  <a:srgbClr val="595959"/>
                </a:solidFill>
              </a:rPr>
              <a:t>Aufschlüsselung des Umsatzes nach Produkten oder Dienstleistungen; monatliche, vierteljährliche oder jährliche Schätzungen; für die Prognose verwendete Annahmen (Marktnachfrage, Wachstumsrate, Preisstrategie).</a:t>
            </a:r>
          </a:p>
          <a:p>
            <a:pPr marL="342900" indent="-342900">
              <a:buFont typeface="Arial" panose="020B0604020202020204" pitchFamily="34" charset="0"/>
              <a:buChar char="•"/>
            </a:pPr>
            <a:r>
              <a:rPr lang="en-US" sz="1600" b="1" dirty="0">
                <a:solidFill>
                  <a:srgbClr val="086575"/>
                </a:solidFill>
              </a:rPr>
              <a:t>Annahmen: </a:t>
            </a:r>
            <a:r>
              <a:rPr lang="en-US" sz="1600" dirty="0">
                <a:solidFill>
                  <a:srgbClr val="595959"/>
                </a:solidFill>
              </a:rPr>
              <a:t>Preisannahmen, Umsatzwachstumsrate, Kostenannahmen, Marktgröße und Nachfragetrends.</a:t>
            </a:r>
          </a:p>
          <a:p>
            <a:pPr marL="342900" indent="-342900">
              <a:buFont typeface="Arial" panose="020B0604020202020204" pitchFamily="34" charset="0"/>
              <a:buChar char="•"/>
            </a:pPr>
            <a:r>
              <a:rPr lang="en-US" sz="1600" b="1" dirty="0">
                <a:solidFill>
                  <a:srgbClr val="47B5C8"/>
                </a:solidFill>
              </a:rPr>
              <a:t>Anforderungen an die Finanzierung: </a:t>
            </a:r>
            <a:r>
              <a:rPr lang="en-US" sz="1600" dirty="0">
                <a:solidFill>
                  <a:srgbClr val="595959"/>
                </a:solidFill>
              </a:rPr>
              <a:t>Benötigter Gesamtbetrag; Aufschlüsselung, wie die Mittel ausgegeben werden sollen; Zeitplan für die Verwendung der Mittel.</a:t>
            </a:r>
          </a:p>
          <a:p>
            <a:pPr marL="342900" indent="-342900">
              <a:buFont typeface="Arial" panose="020B0604020202020204" pitchFamily="34" charset="0"/>
              <a:buChar char="•"/>
            </a:pPr>
            <a:r>
              <a:rPr lang="en-GB" sz="1600" b="1" dirty="0">
                <a:solidFill>
                  <a:srgbClr val="F2A72C"/>
                </a:solidFill>
              </a:rPr>
              <a:t>Sensitivitätsanalyse</a:t>
            </a:r>
            <a:r>
              <a:rPr lang="en-GB" sz="1600" dirty="0">
                <a:solidFill>
                  <a:srgbClr val="F2A72C"/>
                </a:solidFill>
              </a:rPr>
              <a:t>: </a:t>
            </a:r>
            <a:r>
              <a:rPr lang="en-GB" sz="1600" dirty="0">
                <a:solidFill>
                  <a:srgbClr val="595959"/>
                </a:solidFill>
              </a:rPr>
              <a:t>Best-Case-, Worst-Case- und höchstwahrscheinliche Szenarien; Wie sich ein 10-prozentiger Anstieg oder Rückgang der Einnahmen oder Kosten auf Rentabilität und Cashflow auswirkt. </a:t>
            </a:r>
            <a:endParaRPr lang="en-US" sz="1600" dirty="0">
              <a:solidFill>
                <a:srgbClr val="595959"/>
              </a:solidFill>
            </a:endParaRPr>
          </a:p>
          <a:p>
            <a:pPr marL="342900" indent="-342900">
              <a:buFont typeface="Arial" panose="020B0604020202020204" pitchFamily="34" charset="0"/>
              <a:buChar char="•"/>
            </a:pPr>
            <a:endParaRPr lang="en-GB" sz="1600" dirty="0">
              <a:solidFill>
                <a:srgbClr val="595959"/>
              </a:solidFill>
            </a:endParaRPr>
          </a:p>
          <a:p>
            <a:pPr marL="0" indent="0" algn="just"/>
            <a:endParaRPr lang="en-GB" sz="1600" dirty="0"/>
          </a:p>
        </p:txBody>
      </p:sp>
      <p:sp>
        <p:nvSpPr>
          <p:cNvPr id="4" name="Text Placeholder 3">
            <a:extLst>
              <a:ext uri="{FF2B5EF4-FFF2-40B4-BE49-F238E27FC236}">
                <a16:creationId xmlns:a16="http://schemas.microsoft.com/office/drawing/2014/main" id="{2AE3DBC5-EF11-351E-444C-380B0F88AF4E}"/>
              </a:ext>
            </a:extLst>
          </p:cNvPr>
          <p:cNvSpPr>
            <a:spLocks noGrp="1"/>
          </p:cNvSpPr>
          <p:nvPr>
            <p:ph type="body" sz="quarter" idx="16"/>
          </p:nvPr>
        </p:nvSpPr>
        <p:spPr>
          <a:xfrm>
            <a:off x="90570" y="601232"/>
            <a:ext cx="10366090" cy="803654"/>
          </a:xfrm>
        </p:spPr>
        <p:txBody>
          <a:bodyPr/>
          <a:lstStyle/>
          <a:p>
            <a:r>
              <a:rPr lang="en-US" sz="2400" dirty="0">
                <a:effectLst/>
                <a:latin typeface="Calibri" panose="020F0502020204030204" pitchFamily="34" charset="0"/>
                <a:ea typeface="Calibri" panose="020F0502020204030204" pitchFamily="34" charset="0"/>
              </a:rPr>
              <a:t>Format der </a:t>
            </a:r>
            <a:r>
              <a:rPr lang="en-US" sz="2400" dirty="0" err="1">
                <a:effectLst/>
                <a:latin typeface="Calibri" panose="020F0502020204030204" pitchFamily="34" charset="0"/>
                <a:ea typeface="Calibri" panose="020F0502020204030204" pitchFamily="34" charset="0"/>
              </a:rPr>
              <a:t>Finanzplanung</a:t>
            </a:r>
            <a:r>
              <a:rPr lang="en-US" sz="2400" dirty="0">
                <a:effectLst/>
                <a:latin typeface="Calibri" panose="020F0502020204030204" pitchFamily="34" charset="0"/>
                <a:ea typeface="Calibri" panose="020F0502020204030204" pitchFamily="34" charset="0"/>
              </a:rPr>
              <a:t>, die für die </a:t>
            </a:r>
            <a:r>
              <a:rPr lang="en-US" sz="2400" dirty="0">
                <a:solidFill>
                  <a:schemeClr val="bg1"/>
                </a:solidFill>
              </a:rPr>
              <a:t>Kapitalbeschaffung</a:t>
            </a:r>
            <a:r>
              <a:rPr lang="en-US" sz="2400" dirty="0">
                <a:effectLst/>
                <a:latin typeface="Calibri" panose="020F0502020204030204" pitchFamily="34" charset="0"/>
                <a:ea typeface="Calibri" panose="020F0502020204030204" pitchFamily="34" charset="0"/>
              </a:rPr>
              <a:t> </a:t>
            </a:r>
            <a:r>
              <a:rPr lang="en-US" sz="2400" dirty="0" err="1">
                <a:effectLst/>
                <a:latin typeface="Calibri" panose="020F0502020204030204" pitchFamily="34" charset="0"/>
                <a:ea typeface="Calibri" panose="020F0502020204030204" pitchFamily="34" charset="0"/>
              </a:rPr>
              <a:t>erforderlich</a:t>
            </a:r>
            <a:r>
              <a:rPr lang="en-US" sz="2400" dirty="0">
                <a:effectLst/>
                <a:latin typeface="Calibri" panose="020F0502020204030204" pitchFamily="34" charset="0"/>
                <a:ea typeface="Calibri" panose="020F0502020204030204" pitchFamily="34" charset="0"/>
              </a:rPr>
              <a:t> </a:t>
            </a:r>
            <a:r>
              <a:rPr lang="en-US" sz="2400" dirty="0" err="1">
                <a:effectLst/>
                <a:latin typeface="Calibri" panose="020F0502020204030204" pitchFamily="34" charset="0"/>
                <a:ea typeface="Calibri" panose="020F0502020204030204" pitchFamily="34" charset="0"/>
              </a:rPr>
              <a:t>ist</a:t>
            </a:r>
            <a:endParaRPr lang="en-US" sz="2400" dirty="0"/>
          </a:p>
        </p:txBody>
      </p:sp>
    </p:spTree>
    <p:extLst>
      <p:ext uri="{BB962C8B-B14F-4D97-AF65-F5344CB8AC3E}">
        <p14:creationId xmlns:p14="http://schemas.microsoft.com/office/powerpoint/2010/main" val="1497730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F3CCC-9204-7B1F-CDA4-4D2A8A38555C}"/>
            </a:ext>
          </a:extLst>
        </p:cNvPr>
        <p:cNvGrpSpPr/>
        <p:nvPr/>
      </p:nvGrpSpPr>
      <p:grpSpPr>
        <a:xfrm>
          <a:off x="0" y="0"/>
          <a:ext cx="0" cy="0"/>
          <a:chOff x="0" y="0"/>
          <a:chExt cx="0" cy="0"/>
        </a:xfrm>
      </p:grpSpPr>
      <p:sp>
        <p:nvSpPr>
          <p:cNvPr id="2" name="Freeform 1">
            <a:extLst>
              <a:ext uri="{FF2B5EF4-FFF2-40B4-BE49-F238E27FC236}">
                <a16:creationId xmlns:a16="http://schemas.microsoft.com/office/drawing/2014/main" id="{2884A3E0-BABA-623E-D6AD-31F94FD965BD}"/>
              </a:ext>
            </a:extLst>
          </p:cNvPr>
          <p:cNvSpPr/>
          <p:nvPr/>
        </p:nvSpPr>
        <p:spPr>
          <a:xfrm>
            <a:off x="0" y="474683"/>
            <a:ext cx="10547230" cy="756019"/>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b="0" i="0" dirty="0">
              <a:latin typeface="Calibri" panose="020F0502020204030204" pitchFamily="34" charset="0"/>
            </a:endParaRPr>
          </a:p>
        </p:txBody>
      </p:sp>
      <p:sp>
        <p:nvSpPr>
          <p:cNvPr id="5" name="Text Placeholder 4">
            <a:extLst>
              <a:ext uri="{FF2B5EF4-FFF2-40B4-BE49-F238E27FC236}">
                <a16:creationId xmlns:a16="http://schemas.microsoft.com/office/drawing/2014/main" id="{2F4EC2F9-81FE-812A-693C-1B2B7CE01965}"/>
              </a:ext>
            </a:extLst>
          </p:cNvPr>
          <p:cNvSpPr>
            <a:spLocks noGrp="1"/>
          </p:cNvSpPr>
          <p:nvPr>
            <p:ph type="body" sz="quarter" idx="18"/>
          </p:nvPr>
        </p:nvSpPr>
        <p:spPr>
          <a:xfrm>
            <a:off x="649826" y="1404886"/>
            <a:ext cx="6705631" cy="902735"/>
          </a:xfrm>
        </p:spPr>
        <p:txBody>
          <a:bodyPr/>
          <a:lstStyle/>
          <a:p>
            <a:pPr marL="342900" indent="-342900">
              <a:buFont typeface="Arial" panose="020B0604020202020204" pitchFamily="34" charset="0"/>
              <a:buChar char="•"/>
            </a:pPr>
            <a:r>
              <a:rPr lang="en-GB" sz="2000" dirty="0">
                <a:solidFill>
                  <a:srgbClr val="595959"/>
                </a:solidFill>
              </a:rPr>
              <a:t>Wie hoch sind die voraussichtlichen Gründungskosten und der anfängliche Finanzbedarf für das Unternehmen? (Gründungskosten und anfänglicher Investitionsbedarf)</a:t>
            </a:r>
          </a:p>
          <a:p>
            <a:pPr marL="342900" indent="-342900">
              <a:buFont typeface="Arial" panose="020B0604020202020204" pitchFamily="34" charset="0"/>
              <a:buChar char="•"/>
            </a:pPr>
            <a:r>
              <a:rPr lang="en-GB" sz="2000" dirty="0">
                <a:solidFill>
                  <a:srgbClr val="595959"/>
                </a:solidFill>
              </a:rPr>
              <a:t>Können Sie Ihre fixen und variablen Kosten, einschließlich der laufenden Kosten und Gemeinkosten, aufschlüsseln? (Betriebskosten und Gemeinkosten)</a:t>
            </a:r>
          </a:p>
          <a:p>
            <a:pPr marL="342900" indent="-342900">
              <a:buFont typeface="Arial" panose="020B0604020202020204" pitchFamily="34" charset="0"/>
              <a:buChar char="•"/>
            </a:pPr>
            <a:r>
              <a:rPr lang="en-GB" sz="2000" dirty="0">
                <a:solidFill>
                  <a:srgbClr val="595959"/>
                </a:solidFill>
              </a:rPr>
              <a:t>Wie werden Sie Ihre Produkte oder Dienstleistungen bepreisen, und welche Faktoren haben Sie bei der Festlegung dieser Preisstrategie berücksichtigt?</a:t>
            </a:r>
          </a:p>
          <a:p>
            <a:pPr marL="342900" indent="-342900">
              <a:buFont typeface="Arial" panose="020B0604020202020204" pitchFamily="34" charset="0"/>
              <a:buChar char="•"/>
            </a:pPr>
            <a:r>
              <a:rPr lang="en-GB" sz="2000" dirty="0">
                <a:solidFill>
                  <a:srgbClr val="595959"/>
                </a:solidFill>
              </a:rPr>
              <a:t>Wie lauten Ihre kurz- und langfristigen Umsatzprognosen bzw. Geldverdienpläne? (Verkaufsprognosen oder Umsatzprognosen)</a:t>
            </a:r>
          </a:p>
          <a:p>
            <a:pPr marL="342900" indent="-342900">
              <a:buFont typeface="Arial" panose="020B0604020202020204" pitchFamily="34" charset="0"/>
              <a:buChar char="•"/>
            </a:pPr>
            <a:endParaRPr lang="en-GB" sz="2000" dirty="0">
              <a:solidFill>
                <a:srgbClr val="595959"/>
              </a:solidFill>
            </a:endParaRPr>
          </a:p>
          <a:p>
            <a:pPr marL="0" indent="0" algn="just"/>
            <a:endParaRPr lang="en-GB" sz="2000" dirty="0"/>
          </a:p>
        </p:txBody>
      </p:sp>
      <p:sp>
        <p:nvSpPr>
          <p:cNvPr id="4" name="Text Placeholder 3">
            <a:extLst>
              <a:ext uri="{FF2B5EF4-FFF2-40B4-BE49-F238E27FC236}">
                <a16:creationId xmlns:a16="http://schemas.microsoft.com/office/drawing/2014/main" id="{36A94CC5-91BD-F6FC-6A95-1A8B14013D54}"/>
              </a:ext>
            </a:extLst>
          </p:cNvPr>
          <p:cNvSpPr>
            <a:spLocks noGrp="1"/>
          </p:cNvSpPr>
          <p:nvPr>
            <p:ph type="body" sz="quarter" idx="16"/>
          </p:nvPr>
        </p:nvSpPr>
        <p:spPr>
          <a:xfrm>
            <a:off x="452879" y="601232"/>
            <a:ext cx="10366090" cy="803654"/>
          </a:xfrm>
        </p:spPr>
        <p:txBody>
          <a:bodyPr/>
          <a:lstStyle/>
          <a:p>
            <a:r>
              <a:rPr lang="en-US" dirty="0">
                <a:latin typeface="Calibri" panose="020F0502020204030204" pitchFamily="34" charset="0"/>
                <a:ea typeface="Calibri" panose="020F0502020204030204" pitchFamily="34" charset="0"/>
              </a:rPr>
              <a:t>Bereiten Sie sich darauf vor, befragt zu werden</a:t>
            </a:r>
            <a:r>
              <a:rPr lang="en-US" dirty="0">
                <a:solidFill>
                  <a:schemeClr val="bg1"/>
                </a:solidFill>
              </a:rPr>
              <a:t>.</a:t>
            </a:r>
            <a:endParaRPr lang="en-US" dirty="0"/>
          </a:p>
        </p:txBody>
      </p:sp>
      <p:pic>
        <p:nvPicPr>
          <p:cNvPr id="9" name="Picture 8" descr="Question mark on green pastel background">
            <a:extLst>
              <a:ext uri="{FF2B5EF4-FFF2-40B4-BE49-F238E27FC236}">
                <a16:creationId xmlns:a16="http://schemas.microsoft.com/office/drawing/2014/main" id="{1D89AEF7-A574-9F49-ECE1-D25FF1A8D556}"/>
              </a:ext>
            </a:extLst>
          </p:cNvPr>
          <p:cNvPicPr>
            <a:picLocks noChangeAspect="1"/>
          </p:cNvPicPr>
          <p:nvPr/>
        </p:nvPicPr>
        <p:blipFill>
          <a:blip r:embed="rId2"/>
          <a:srcRect l="19981"/>
          <a:stretch/>
        </p:blipFill>
        <p:spPr>
          <a:xfrm>
            <a:off x="7477719" y="1736784"/>
            <a:ext cx="3276545" cy="3071005"/>
          </a:xfrm>
          <a:prstGeom prst="rect">
            <a:avLst/>
          </a:prstGeom>
        </p:spPr>
      </p:pic>
    </p:spTree>
    <p:extLst>
      <p:ext uri="{BB962C8B-B14F-4D97-AF65-F5344CB8AC3E}">
        <p14:creationId xmlns:p14="http://schemas.microsoft.com/office/powerpoint/2010/main" val="15217717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48D6E-81F7-6774-559F-F38FF242C3F1}"/>
            </a:ext>
          </a:extLst>
        </p:cNvPr>
        <p:cNvGrpSpPr/>
        <p:nvPr/>
      </p:nvGrpSpPr>
      <p:grpSpPr>
        <a:xfrm>
          <a:off x="0" y="0"/>
          <a:ext cx="0" cy="0"/>
          <a:chOff x="0" y="0"/>
          <a:chExt cx="0" cy="0"/>
        </a:xfrm>
      </p:grpSpPr>
      <p:sp>
        <p:nvSpPr>
          <p:cNvPr id="2" name="Freeform 1">
            <a:extLst>
              <a:ext uri="{FF2B5EF4-FFF2-40B4-BE49-F238E27FC236}">
                <a16:creationId xmlns:a16="http://schemas.microsoft.com/office/drawing/2014/main" id="{9432BCDA-84BC-E3FB-C984-23935ADC01BE}"/>
              </a:ext>
            </a:extLst>
          </p:cNvPr>
          <p:cNvSpPr/>
          <p:nvPr/>
        </p:nvSpPr>
        <p:spPr>
          <a:xfrm>
            <a:off x="0" y="474683"/>
            <a:ext cx="10547230" cy="756019"/>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5" name="Text Placeholder 4">
            <a:extLst>
              <a:ext uri="{FF2B5EF4-FFF2-40B4-BE49-F238E27FC236}">
                <a16:creationId xmlns:a16="http://schemas.microsoft.com/office/drawing/2014/main" id="{3FE6FFB5-1DC9-4A54-3C5F-B287AECB41C5}"/>
              </a:ext>
            </a:extLst>
          </p:cNvPr>
          <p:cNvSpPr>
            <a:spLocks noGrp="1"/>
          </p:cNvSpPr>
          <p:nvPr>
            <p:ph type="body" sz="quarter" idx="18"/>
          </p:nvPr>
        </p:nvSpPr>
        <p:spPr>
          <a:xfrm>
            <a:off x="649826" y="1404886"/>
            <a:ext cx="6331819" cy="902735"/>
          </a:xfrm>
        </p:spPr>
        <p:txBody>
          <a:bodyPr/>
          <a:lstStyle/>
          <a:p>
            <a:pPr marL="342900" indent="-342900">
              <a:buFont typeface="Arial" panose="020B0604020202020204" pitchFamily="34" charset="0"/>
              <a:buChar char="•"/>
            </a:pPr>
            <a:r>
              <a:rPr lang="en-GB" sz="2000" dirty="0">
                <a:solidFill>
                  <a:srgbClr val="595959"/>
                </a:solidFill>
              </a:rPr>
              <a:t>Wie werden Sie den Cashflow verwalten und sicherstellen, dass genügend Geld für den täglichen Bedarf vorhanden ist? (ausreichende Liquidität sicherstellen)</a:t>
            </a:r>
          </a:p>
          <a:p>
            <a:pPr marL="342900" indent="-342900">
              <a:buFont typeface="Arial" panose="020B0604020202020204" pitchFamily="34" charset="0"/>
              <a:buChar char="•"/>
            </a:pPr>
            <a:r>
              <a:rPr lang="en-GB" sz="2000" dirty="0">
                <a:solidFill>
                  <a:srgbClr val="595959"/>
                </a:solidFill>
              </a:rPr>
              <a:t>Welche anderen Finanzierungsmöglichkeiten haben Sie neben diesem Kredit geprüft, und wie passen sie in Ihre Finanzplanung?</a:t>
            </a:r>
          </a:p>
          <a:p>
            <a:pPr marL="342900" indent="-342900">
              <a:buFont typeface="Arial" panose="020B0604020202020204" pitchFamily="34" charset="0"/>
              <a:buChar char="•"/>
            </a:pPr>
            <a:r>
              <a:rPr lang="en-GB" sz="2000" dirty="0">
                <a:solidFill>
                  <a:srgbClr val="595959"/>
                </a:solidFill>
              </a:rPr>
              <a:t>Können Sie Ihre Gewinnziele und Wachstumspläne für die nächsten Jahre skizzieren? (Gewinnmargenziele und Wachstumsprognosen)</a:t>
            </a:r>
          </a:p>
          <a:p>
            <a:pPr marL="342900" indent="-342900">
              <a:buFont typeface="Arial" panose="020B0604020202020204" pitchFamily="34" charset="0"/>
              <a:buChar char="•"/>
            </a:pPr>
            <a:r>
              <a:rPr lang="en-GB" sz="2000" dirty="0">
                <a:solidFill>
                  <a:srgbClr val="595959"/>
                </a:solidFill>
              </a:rPr>
              <a:t>Wie anpassungsfähig ist Ihr Finanzplan bei Veränderungen auf dem Markt oder unerwarteten Herausforderungen?</a:t>
            </a:r>
            <a:endParaRPr lang="en-US" sz="2000" dirty="0">
              <a:solidFill>
                <a:srgbClr val="595959"/>
              </a:solidFill>
            </a:endParaRPr>
          </a:p>
          <a:p>
            <a:pPr marL="342900" indent="-342900">
              <a:buFont typeface="Arial" panose="020B0604020202020204" pitchFamily="34" charset="0"/>
              <a:buChar char="•"/>
            </a:pPr>
            <a:endParaRPr lang="en-GB" sz="2000" dirty="0">
              <a:solidFill>
                <a:srgbClr val="595959"/>
              </a:solidFill>
            </a:endParaRPr>
          </a:p>
          <a:p>
            <a:pPr marL="0" indent="0" algn="just"/>
            <a:endParaRPr lang="en-GB" sz="2000" dirty="0"/>
          </a:p>
        </p:txBody>
      </p:sp>
      <p:sp>
        <p:nvSpPr>
          <p:cNvPr id="4" name="Text Placeholder 3">
            <a:extLst>
              <a:ext uri="{FF2B5EF4-FFF2-40B4-BE49-F238E27FC236}">
                <a16:creationId xmlns:a16="http://schemas.microsoft.com/office/drawing/2014/main" id="{6F5BAA95-9469-8896-4E12-37A920D32EC2}"/>
              </a:ext>
            </a:extLst>
          </p:cNvPr>
          <p:cNvSpPr>
            <a:spLocks noGrp="1"/>
          </p:cNvSpPr>
          <p:nvPr>
            <p:ph type="body" sz="quarter" idx="16"/>
          </p:nvPr>
        </p:nvSpPr>
        <p:spPr>
          <a:xfrm>
            <a:off x="452879" y="601232"/>
            <a:ext cx="10366090" cy="803654"/>
          </a:xfrm>
        </p:spPr>
        <p:txBody>
          <a:bodyPr/>
          <a:lstStyle/>
          <a:p>
            <a:r>
              <a:rPr lang="en-US" sz="3200" dirty="0">
                <a:latin typeface="Calibri" panose="020F0502020204030204" pitchFamily="34" charset="0"/>
                <a:ea typeface="Calibri" panose="020F0502020204030204" pitchFamily="34" charset="0"/>
              </a:rPr>
              <a:t>Bereiten Sie sich darauf vor, befragt zu werden</a:t>
            </a:r>
            <a:r>
              <a:rPr lang="en-US" sz="3200" dirty="0">
                <a:solidFill>
                  <a:schemeClr val="bg1"/>
                </a:solidFill>
              </a:rPr>
              <a:t>.</a:t>
            </a:r>
            <a:endParaRPr lang="en-US" sz="3200" dirty="0"/>
          </a:p>
        </p:txBody>
      </p:sp>
      <p:pic>
        <p:nvPicPr>
          <p:cNvPr id="6" name="Picture 5" descr="Question mark boxes">
            <a:extLst>
              <a:ext uri="{FF2B5EF4-FFF2-40B4-BE49-F238E27FC236}">
                <a16:creationId xmlns:a16="http://schemas.microsoft.com/office/drawing/2014/main" id="{ED4E7118-538D-472E-4908-568ABA78B903}"/>
              </a:ext>
            </a:extLst>
          </p:cNvPr>
          <p:cNvPicPr>
            <a:picLocks noChangeAspect="1"/>
          </p:cNvPicPr>
          <p:nvPr/>
        </p:nvPicPr>
        <p:blipFill>
          <a:blip r:embed="rId2"/>
          <a:srcRect l="25679" b="11044"/>
          <a:stretch/>
        </p:blipFill>
        <p:spPr>
          <a:xfrm>
            <a:off x="7079412" y="2307621"/>
            <a:ext cx="3783896" cy="2547667"/>
          </a:xfrm>
          <a:prstGeom prst="rect">
            <a:avLst/>
          </a:prstGeom>
        </p:spPr>
      </p:pic>
    </p:spTree>
    <p:extLst>
      <p:ext uri="{BB962C8B-B14F-4D97-AF65-F5344CB8AC3E}">
        <p14:creationId xmlns:p14="http://schemas.microsoft.com/office/powerpoint/2010/main" val="33629421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572203" y="1372141"/>
            <a:ext cx="10463857" cy="689671"/>
          </a:xfrm>
        </p:spPr>
        <p:txBody>
          <a:bodyPr/>
          <a:lstStyle/>
          <a:p>
            <a:pPr marL="0" indent="0"/>
            <a:r>
              <a:rPr lang="en-GB" sz="1800" dirty="0"/>
              <a:t>Ziel dieser Übung ist es, einen umfassenden Geschäftsplan zu erstellen, der für die Beantragung eines Mikrokredits geeignet ist. Sie werden lernen, wie Sie Ihre Geschäftsidee wirkungsvoll präsentieren, den Finanzbedarf analysieren und sich auf den Umgang mit einem Kreditsachbearbeiter vorbereiten.</a:t>
            </a:r>
            <a:endParaRPr kumimoji="0" lang="en-GB" sz="1800" i="0" u="none" strike="noStrike" kern="1200" cap="none" spc="0" normalizeH="0" baseline="0" noProof="0" dirty="0">
              <a:ln>
                <a:noFill/>
              </a:ln>
              <a:solidFill>
                <a:srgbClr val="086D6E"/>
              </a:solidFill>
              <a:effectLst/>
              <a:uLnTx/>
              <a:uFillTx/>
              <a:latin typeface="Calibri" panose="020F0502020204030204"/>
              <a:ea typeface="+mn-ea"/>
              <a:cs typeface="+mn-cs"/>
            </a:endParaRPr>
          </a:p>
        </p:txBody>
      </p:sp>
      <p:sp>
        <p:nvSpPr>
          <p:cNvPr id="2" name="Freeform 1">
            <a:extLst>
              <a:ext uri="{FF2B5EF4-FFF2-40B4-BE49-F238E27FC236}">
                <a16:creationId xmlns:a16="http://schemas.microsoft.com/office/drawing/2014/main" id="{7B83FC6B-9FCD-D7A3-CB13-234D96458BFD}"/>
              </a:ext>
            </a:extLst>
          </p:cNvPr>
          <p:cNvSpPr/>
          <p:nvPr/>
        </p:nvSpPr>
        <p:spPr>
          <a:xfrm>
            <a:off x="0" y="482745"/>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349807" y="516448"/>
            <a:ext cx="9632553" cy="803654"/>
          </a:xfrm>
        </p:spPr>
        <p:txBody>
          <a:bodyPr/>
          <a:lstStyle/>
          <a:p>
            <a:r>
              <a:rPr lang="en-US" sz="3200" dirty="0">
                <a:solidFill>
                  <a:schemeClr val="bg1"/>
                </a:solidFill>
              </a:rPr>
              <a:t>Übung: Erstellen eines Geschäftsplans für Mikrokredite</a:t>
            </a:r>
            <a:endParaRPr lang="en-US" sz="4000" dirty="0"/>
          </a:p>
        </p:txBody>
      </p:sp>
      <p:sp>
        <p:nvSpPr>
          <p:cNvPr id="6" name="TextBox 5">
            <a:extLst>
              <a:ext uri="{FF2B5EF4-FFF2-40B4-BE49-F238E27FC236}">
                <a16:creationId xmlns:a16="http://schemas.microsoft.com/office/drawing/2014/main" id="{B482053C-79CE-0F2A-D066-7F1AAF0C5DE4}"/>
              </a:ext>
            </a:extLst>
          </p:cNvPr>
          <p:cNvSpPr txBox="1"/>
          <p:nvPr/>
        </p:nvSpPr>
        <p:spPr>
          <a:xfrm>
            <a:off x="6714211" y="3447200"/>
            <a:ext cx="7594846" cy="3693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1" i="0" u="none" strike="noStrike" kern="1200" cap="none" spc="0" normalizeH="0" baseline="0" noProof="0" dirty="0">
                <a:ln>
                  <a:noFill/>
                </a:ln>
                <a:solidFill>
                  <a:srgbClr val="595959"/>
                </a:solidFill>
                <a:effectLst/>
                <a:uLnTx/>
                <a:uFillTx/>
                <a:latin typeface="Calibri" panose="020F0502020204030204"/>
                <a:ea typeface="+mn-ea"/>
                <a:cs typeface="+mn-cs"/>
              </a:rPr>
              <a:t>	</a:t>
            </a:r>
          </a:p>
        </p:txBody>
      </p:sp>
      <p:sp>
        <p:nvSpPr>
          <p:cNvPr id="7" name="TextBox 6">
            <a:extLst>
              <a:ext uri="{FF2B5EF4-FFF2-40B4-BE49-F238E27FC236}">
                <a16:creationId xmlns:a16="http://schemas.microsoft.com/office/drawing/2014/main" id="{18A4572F-22F3-9A63-FCE5-8ECB344BEC34}"/>
              </a:ext>
            </a:extLst>
          </p:cNvPr>
          <p:cNvSpPr txBox="1"/>
          <p:nvPr/>
        </p:nvSpPr>
        <p:spPr>
          <a:xfrm>
            <a:off x="5992483" y="2472271"/>
            <a:ext cx="4802038" cy="2462213"/>
          </a:xfrm>
          <a:prstGeom prst="rect">
            <a:avLst/>
          </a:prstGeom>
          <a:solidFill>
            <a:srgbClr val="FFD111"/>
          </a:solidFill>
        </p:spPr>
        <p:txBody>
          <a:bodyPr wrap="square" rtlCol="0">
            <a:spAutoFit/>
          </a:bodyPr>
          <a:lstStyle/>
          <a:p>
            <a:pPr marL="0" indent="0"/>
            <a:r>
              <a:rPr kumimoji="0" lang="en-GB" sz="1400" b="1" i="0" u="none" strike="noStrike" kern="1200" cap="none" spc="0" normalizeH="0" baseline="0" noProof="0" dirty="0">
                <a:ln>
                  <a:noFill/>
                </a:ln>
                <a:solidFill>
                  <a:srgbClr val="595959"/>
                </a:solidFill>
                <a:effectLst/>
                <a:uLnTx/>
                <a:uFillTx/>
                <a:latin typeface="Calibri" panose="020F0502020204030204"/>
                <a:ea typeface="+mn-ea"/>
                <a:cs typeface="+mn-cs"/>
              </a:rPr>
              <a:t>Schritt 2: Marktanalyse </a:t>
            </a:r>
          </a:p>
          <a:p>
            <a:pPr marL="0" indent="0"/>
            <a:r>
              <a:rPr lang="en-GB" sz="1400" b="1" dirty="0">
                <a:solidFill>
                  <a:srgbClr val="595959"/>
                </a:solidFill>
              </a:rPr>
              <a:t>Beschreiben Sie Ihre Geschäftsabläufe. </a:t>
            </a:r>
          </a:p>
          <a:p>
            <a:pPr marL="628650" lvl="1" indent="-171450">
              <a:buFont typeface="Arial" panose="020B0604020202020204" pitchFamily="34" charset="0"/>
              <a:buChar char="•"/>
            </a:pPr>
            <a:r>
              <a:rPr lang="en-GB" sz="1400" dirty="0">
                <a:solidFill>
                  <a:srgbClr val="595959"/>
                </a:solidFill>
              </a:rPr>
              <a:t>Was sind die täglichen Aktivitäten, die Ihr Unternehmen am Laufen halten?</a:t>
            </a:r>
          </a:p>
          <a:p>
            <a:pPr marL="628650" lvl="1" indent="-171450">
              <a:buFont typeface="Arial" panose="020B0604020202020204" pitchFamily="34" charset="0"/>
              <a:buChar char="•"/>
            </a:pPr>
            <a:r>
              <a:rPr lang="en-GB" sz="1400" dirty="0">
                <a:solidFill>
                  <a:srgbClr val="595959"/>
                </a:solidFill>
              </a:rPr>
              <a:t>Benötigte Ressourcen und Ausrüstung</a:t>
            </a:r>
          </a:p>
          <a:p>
            <a:pPr marL="628650" lvl="1" indent="-171450">
              <a:buFont typeface="Arial" panose="020B0604020202020204" pitchFamily="34" charset="0"/>
              <a:buChar char="•"/>
            </a:pPr>
            <a:r>
              <a:rPr lang="en-GB" sz="1400" dirty="0">
                <a:solidFill>
                  <a:srgbClr val="595959"/>
                </a:solidFill>
              </a:rPr>
              <a:t>Wo wird Ihr Unternehmen angesiedelt sein?</a:t>
            </a:r>
          </a:p>
          <a:p>
            <a:pPr marL="0" indent="0"/>
            <a:r>
              <a:rPr lang="en-GB" sz="1400" b="1" dirty="0">
                <a:solidFill>
                  <a:srgbClr val="595959"/>
                </a:solidFill>
              </a:rPr>
              <a:t>Fragen an den Kreditsachbearbeiter</a:t>
            </a:r>
            <a:r>
              <a:rPr lang="en-GB" sz="1400" dirty="0">
                <a:solidFill>
                  <a:srgbClr val="595959"/>
                </a:solidFill>
              </a:rPr>
              <a:t>:</a:t>
            </a:r>
          </a:p>
          <a:p>
            <a:pPr marL="628650" lvl="1" indent="-171450">
              <a:buFont typeface="Arial" panose="020B0604020202020204" pitchFamily="34" charset="0"/>
              <a:buChar char="•"/>
            </a:pPr>
            <a:r>
              <a:rPr lang="en-GB" sz="1400" dirty="0">
                <a:solidFill>
                  <a:srgbClr val="595959"/>
                </a:solidFill>
              </a:rPr>
              <a:t>Muss ich Angaben zu meinem Geschäftssitz oder meiner Betriebsstätte machen?</a:t>
            </a:r>
          </a:p>
          <a:p>
            <a:pPr marL="628650" lvl="1" indent="-171450">
              <a:buFont typeface="Arial" panose="020B0604020202020204" pitchFamily="34" charset="0"/>
              <a:buChar char="•"/>
            </a:pPr>
            <a:r>
              <a:rPr lang="en-GB" sz="1400" dirty="0">
                <a:solidFill>
                  <a:srgbClr val="595959"/>
                </a:solidFill>
              </a:rPr>
              <a:t>Welche Art von Unterlagen oder Kostenvoranschlägen benötige ich für den Kauf von Ausrüstung?</a:t>
            </a:r>
          </a:p>
        </p:txBody>
      </p:sp>
      <p:sp>
        <p:nvSpPr>
          <p:cNvPr id="11" name="TextBox 10">
            <a:extLst>
              <a:ext uri="{FF2B5EF4-FFF2-40B4-BE49-F238E27FC236}">
                <a16:creationId xmlns:a16="http://schemas.microsoft.com/office/drawing/2014/main" id="{C23454F8-B880-C950-5AF6-D420D62A3005}"/>
              </a:ext>
            </a:extLst>
          </p:cNvPr>
          <p:cNvSpPr txBox="1"/>
          <p:nvPr/>
        </p:nvSpPr>
        <p:spPr>
          <a:xfrm>
            <a:off x="979099" y="2495592"/>
            <a:ext cx="4802038" cy="2893100"/>
          </a:xfrm>
          <a:prstGeom prst="rect">
            <a:avLst/>
          </a:prstGeom>
          <a:solidFill>
            <a:srgbClr val="47B5C8"/>
          </a:solidFill>
        </p:spPr>
        <p:txBody>
          <a:bodyPr wrap="square">
            <a:spAutoFit/>
          </a:bodyPr>
          <a:lstStyle/>
          <a:p>
            <a:r>
              <a:rPr lang="en-GB" sz="1400" b="1" dirty="0">
                <a:solidFill>
                  <a:schemeClr val="bg1"/>
                </a:solidFill>
              </a:rPr>
              <a:t>Schritt 1: Geschäftsübersicht</a:t>
            </a:r>
          </a:p>
          <a:p>
            <a:pPr marL="0" indent="0"/>
            <a:r>
              <a:rPr lang="en-GB" sz="1400" b="1" dirty="0">
                <a:solidFill>
                  <a:schemeClr val="bg1"/>
                </a:solidFill>
              </a:rPr>
              <a:t>Schreiben Sie eine kurze Beschreibung Ihres Unternehmens. Geben Sie Folgendes an:</a:t>
            </a:r>
          </a:p>
          <a:p>
            <a:pPr marL="628650" lvl="1" indent="-171450">
              <a:buFont typeface="Arial" panose="020B0604020202020204" pitchFamily="34" charset="0"/>
              <a:buChar char="•"/>
            </a:pPr>
            <a:r>
              <a:rPr lang="en-GB" sz="1400" dirty="0">
                <a:solidFill>
                  <a:schemeClr val="bg1"/>
                </a:solidFill>
              </a:rPr>
              <a:t>Welche Produkte oder Dienstleistungen werden Sie anbieten?</a:t>
            </a:r>
          </a:p>
          <a:p>
            <a:pPr marL="628650" lvl="1" indent="-171450">
              <a:buFont typeface="Arial" panose="020B0604020202020204" pitchFamily="34" charset="0"/>
              <a:buChar char="•"/>
            </a:pPr>
            <a:r>
              <a:rPr lang="en-GB" sz="1400" dirty="0">
                <a:solidFill>
                  <a:schemeClr val="bg1"/>
                </a:solidFill>
              </a:rPr>
              <a:t>Wer sind Ihre Zielkunden?</a:t>
            </a:r>
          </a:p>
          <a:p>
            <a:pPr marL="628650" lvl="1" indent="-171450">
              <a:buFont typeface="Arial" panose="020B0604020202020204" pitchFamily="34" charset="0"/>
              <a:buChar char="•"/>
            </a:pPr>
            <a:r>
              <a:rPr lang="en-GB" sz="1400" dirty="0">
                <a:solidFill>
                  <a:schemeClr val="bg1"/>
                </a:solidFill>
              </a:rPr>
              <a:t>Welches Problem löst Ihr Unternehmen für Ihre Kunden?</a:t>
            </a:r>
          </a:p>
          <a:p>
            <a:pPr marL="0" indent="0"/>
            <a:r>
              <a:rPr lang="en-GB" sz="1400" b="1" dirty="0">
                <a:solidFill>
                  <a:schemeClr val="bg1"/>
                </a:solidFill>
              </a:rPr>
              <a:t>Fragen an den Kreditsachbearbeiter</a:t>
            </a:r>
            <a:r>
              <a:rPr lang="en-GB" sz="1400" dirty="0">
                <a:solidFill>
                  <a:schemeClr val="bg1"/>
                </a:solidFill>
              </a:rPr>
              <a:t>:</a:t>
            </a:r>
          </a:p>
          <a:p>
            <a:pPr marL="628650" lvl="1" indent="-171450">
              <a:buFont typeface="Arial" panose="020B0604020202020204" pitchFamily="34" charset="0"/>
              <a:buChar char="•"/>
            </a:pPr>
            <a:r>
              <a:rPr lang="en-GB" sz="1400" dirty="0">
                <a:solidFill>
                  <a:schemeClr val="bg1"/>
                </a:solidFill>
              </a:rPr>
              <a:t>Welche Arten von Unternehmen unterstützt Ihr Mikrokreditprogramm in der Regel?</a:t>
            </a:r>
          </a:p>
          <a:p>
            <a:pPr marL="628650" lvl="1" indent="-171450">
              <a:buFont typeface="Arial" panose="020B0604020202020204" pitchFamily="34" charset="0"/>
              <a:buChar char="•"/>
            </a:pPr>
            <a:r>
              <a:rPr lang="en-GB" sz="1400" dirty="0">
                <a:solidFill>
                  <a:schemeClr val="bg1"/>
                </a:solidFill>
              </a:rPr>
              <a:t>Wie hoch ist der maximale Kreditbetrag, den ich beantragen kann?</a:t>
            </a:r>
          </a:p>
        </p:txBody>
      </p:sp>
    </p:spTree>
    <p:extLst>
      <p:ext uri="{BB962C8B-B14F-4D97-AF65-F5344CB8AC3E}">
        <p14:creationId xmlns:p14="http://schemas.microsoft.com/office/powerpoint/2010/main" val="3111382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2998" y="664464"/>
            <a:ext cx="9632553" cy="4892667"/>
          </a:xfrm>
        </p:spPr>
        <p:txBody>
          <a:bodyPr/>
          <a:lstStyle/>
          <a:p>
            <a:r>
              <a:rPr lang="en-IE" sz="4800" dirty="0">
                <a:solidFill>
                  <a:schemeClr val="bg1"/>
                </a:solidFill>
              </a:rPr>
              <a:t>Lernergebnisse</a:t>
            </a:r>
            <a:endParaRPr lang="en-US" sz="4800" dirty="0">
              <a:solidFill>
                <a:schemeClr val="bg1"/>
              </a:solidFill>
            </a:endParaRPr>
          </a:p>
          <a:p>
            <a:endParaRPr lang="en-GB" sz="2400" b="1" dirty="0">
              <a:solidFill>
                <a:srgbClr val="47B5C8"/>
              </a:solidFill>
            </a:endParaRPr>
          </a:p>
          <a:p>
            <a:pPr algn="just"/>
            <a:r>
              <a:rPr lang="en-GB" b="1" dirty="0">
                <a:solidFill>
                  <a:srgbClr val="47B5C8"/>
                </a:solidFill>
              </a:rPr>
              <a:t>Fertigkeiten</a:t>
            </a:r>
            <a:r>
              <a:rPr lang="en-GB" sz="2400" b="1" dirty="0">
                <a:solidFill>
                  <a:srgbClr val="47B5C8"/>
                </a:solidFill>
              </a:rPr>
              <a:t>:</a:t>
            </a:r>
          </a:p>
          <a:p>
            <a:pPr algn="just"/>
            <a:r>
              <a:rPr lang="en-GB" sz="2200" b="1" dirty="0">
                <a:solidFill>
                  <a:srgbClr val="F2A72C"/>
                </a:solidFill>
              </a:rPr>
              <a:t>Darlehenskompetenz:</a:t>
            </a:r>
            <a:r>
              <a:rPr lang="en-GB" sz="2200" dirty="0"/>
              <a:t> Die Unternehmer werden in der Lage sein, die Bedingungen eines Kredits zu entschlüsseln, spezifische Raten und Gebühren zu berechnen und den Rückzahlungsplan selbst in die Hand zu nehmen. </a:t>
            </a:r>
          </a:p>
          <a:p>
            <a:pPr algn="just"/>
            <a:endParaRPr lang="en-GB" sz="400" dirty="0"/>
          </a:p>
          <a:p>
            <a:pPr algn="just"/>
            <a:r>
              <a:rPr lang="en-GB" sz="2200" b="1" dirty="0">
                <a:solidFill>
                  <a:srgbClr val="F2A72C"/>
                </a:solidFill>
              </a:rPr>
              <a:t>Verfeinerung des Geschäftsplans: </a:t>
            </a:r>
            <a:r>
              <a:rPr lang="en-US" sz="2200" dirty="0"/>
              <a:t>Fähigkeit, </a:t>
            </a:r>
            <a:r>
              <a:rPr lang="en-GB" sz="2200" dirty="0"/>
              <a:t>einen umfassenden Geschäftsplan mit Marktanalyse und Finanzprognosen zu erstellen.</a:t>
            </a:r>
          </a:p>
          <a:p>
            <a:pPr algn="just"/>
            <a:endParaRPr lang="en-GB" sz="400" dirty="0"/>
          </a:p>
          <a:p>
            <a:pPr algn="just"/>
            <a:r>
              <a:rPr lang="en-GB" sz="2200" b="1" dirty="0">
                <a:solidFill>
                  <a:srgbClr val="F2A72C"/>
                </a:solidFill>
              </a:rPr>
              <a:t>Risikobewertung: </a:t>
            </a:r>
            <a:r>
              <a:rPr lang="en-US" sz="2200" dirty="0"/>
              <a:t>Fähigkeit, Risiken im Zusammenhang mit der Sicherung eines Kredits zu erkennen und zu mindern.</a:t>
            </a:r>
          </a:p>
          <a:p>
            <a:pPr algn="just"/>
            <a:endParaRPr lang="en-US" sz="2200" dirty="0"/>
          </a:p>
        </p:txBody>
      </p:sp>
    </p:spTree>
    <p:extLst>
      <p:ext uri="{BB962C8B-B14F-4D97-AF65-F5344CB8AC3E}">
        <p14:creationId xmlns:p14="http://schemas.microsoft.com/office/powerpoint/2010/main" val="4181211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E1BE7-0586-1A37-F6B8-FE3853A9F54E}"/>
            </a:ext>
          </a:extLst>
        </p:cNvPr>
        <p:cNvGrpSpPr/>
        <p:nvPr/>
      </p:nvGrpSpPr>
      <p:grpSpPr>
        <a:xfrm>
          <a:off x="0" y="0"/>
          <a:ext cx="0" cy="0"/>
          <a:chOff x="0" y="0"/>
          <a:chExt cx="0" cy="0"/>
        </a:xfrm>
      </p:grpSpPr>
      <p:sp>
        <p:nvSpPr>
          <p:cNvPr id="2" name="Freeform 1">
            <a:extLst>
              <a:ext uri="{FF2B5EF4-FFF2-40B4-BE49-F238E27FC236}">
                <a16:creationId xmlns:a16="http://schemas.microsoft.com/office/drawing/2014/main" id="{EB0A53EE-018F-D15A-DF05-2CD69A233045}"/>
              </a:ext>
            </a:extLst>
          </p:cNvPr>
          <p:cNvSpPr/>
          <p:nvPr/>
        </p:nvSpPr>
        <p:spPr>
          <a:xfrm>
            <a:off x="0" y="482745"/>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387CE335-DF5A-0BA9-F107-ABA82CBB29F8}"/>
              </a:ext>
            </a:extLst>
          </p:cNvPr>
          <p:cNvSpPr>
            <a:spLocks noGrp="1"/>
          </p:cNvSpPr>
          <p:nvPr>
            <p:ph type="body" sz="quarter" idx="16"/>
          </p:nvPr>
        </p:nvSpPr>
        <p:spPr>
          <a:xfrm>
            <a:off x="349807" y="516448"/>
            <a:ext cx="9632553" cy="803654"/>
          </a:xfrm>
        </p:spPr>
        <p:txBody>
          <a:bodyPr/>
          <a:lstStyle/>
          <a:p>
            <a:r>
              <a:rPr lang="en-US" sz="3200" dirty="0">
                <a:solidFill>
                  <a:schemeClr val="bg1"/>
                </a:solidFill>
              </a:rPr>
              <a:t>Übung: Erstellen eines Geschäftsplans für Mikrokredite</a:t>
            </a:r>
            <a:endParaRPr lang="en-US" sz="4000" dirty="0"/>
          </a:p>
        </p:txBody>
      </p:sp>
      <p:sp>
        <p:nvSpPr>
          <p:cNvPr id="6" name="TextBox 5">
            <a:extLst>
              <a:ext uri="{FF2B5EF4-FFF2-40B4-BE49-F238E27FC236}">
                <a16:creationId xmlns:a16="http://schemas.microsoft.com/office/drawing/2014/main" id="{6B235211-FB16-64D2-939A-B33C13CABB5C}"/>
              </a:ext>
            </a:extLst>
          </p:cNvPr>
          <p:cNvSpPr txBox="1"/>
          <p:nvPr/>
        </p:nvSpPr>
        <p:spPr>
          <a:xfrm>
            <a:off x="6714211" y="3447200"/>
            <a:ext cx="7594846" cy="3693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1" i="0" u="none" strike="noStrike" kern="1200" cap="none" spc="0" normalizeH="0" baseline="0" noProof="0" dirty="0">
                <a:ln>
                  <a:noFill/>
                </a:ln>
                <a:solidFill>
                  <a:srgbClr val="595959"/>
                </a:solidFill>
                <a:effectLst/>
                <a:uLnTx/>
                <a:uFillTx/>
                <a:latin typeface="Calibri" panose="020F0502020204030204"/>
                <a:ea typeface="+mn-ea"/>
                <a:cs typeface="+mn-cs"/>
              </a:rPr>
              <a:t>	</a:t>
            </a:r>
          </a:p>
        </p:txBody>
      </p:sp>
      <p:sp>
        <p:nvSpPr>
          <p:cNvPr id="7" name="TextBox 6">
            <a:extLst>
              <a:ext uri="{FF2B5EF4-FFF2-40B4-BE49-F238E27FC236}">
                <a16:creationId xmlns:a16="http://schemas.microsoft.com/office/drawing/2014/main" id="{64452B94-9CE8-EAEC-C9A6-6A9F41C6551D}"/>
              </a:ext>
            </a:extLst>
          </p:cNvPr>
          <p:cNvSpPr txBox="1"/>
          <p:nvPr/>
        </p:nvSpPr>
        <p:spPr>
          <a:xfrm>
            <a:off x="5992483" y="1567230"/>
            <a:ext cx="4802038" cy="2708434"/>
          </a:xfrm>
          <a:prstGeom prst="rect">
            <a:avLst/>
          </a:prstGeom>
          <a:solidFill>
            <a:srgbClr val="FFD111"/>
          </a:solidFill>
        </p:spPr>
        <p:txBody>
          <a:bodyPr wrap="square" rtlCol="0">
            <a:spAutoFit/>
          </a:bodyPr>
          <a:lstStyle/>
          <a:p>
            <a:r>
              <a:rPr kumimoji="0" lang="en-GB" sz="1400" b="1" i="0" u="none" strike="noStrike" kern="1200" cap="none" spc="0" normalizeH="0" baseline="0" noProof="0" dirty="0">
                <a:ln>
                  <a:noFill/>
                </a:ln>
                <a:solidFill>
                  <a:srgbClr val="595959"/>
                </a:solidFill>
                <a:effectLst/>
                <a:uLnTx/>
                <a:uFillTx/>
                <a:latin typeface="Calibri" panose="020F0502020204030204"/>
                <a:ea typeface="+mn-ea"/>
                <a:cs typeface="+mn-cs"/>
              </a:rPr>
              <a:t>Schritt 4: </a:t>
            </a:r>
            <a:r>
              <a:rPr kumimoji="0" lang="en-GB" sz="1600" b="1" i="0" u="none" strike="noStrike" kern="1200" cap="none" spc="0" normalizeH="0" baseline="0" noProof="0" dirty="0">
                <a:ln>
                  <a:noFill/>
                </a:ln>
                <a:solidFill>
                  <a:srgbClr val="595959"/>
                </a:solidFill>
                <a:effectLst/>
                <a:uLnTx/>
                <a:uFillTx/>
                <a:latin typeface="Calibri" panose="020F0502020204030204"/>
                <a:ea typeface="+mn-ea"/>
                <a:cs typeface="+mn-cs"/>
              </a:rPr>
              <a:t>Einsatzplan</a:t>
            </a:r>
          </a:p>
          <a:p>
            <a:pPr marL="0" indent="0"/>
            <a:r>
              <a:rPr lang="en-GB" sz="1400" b="1" dirty="0">
                <a:solidFill>
                  <a:srgbClr val="595959"/>
                </a:solidFill>
              </a:rPr>
              <a:t>Führen Sie eine Marktanalyse für Ihr Unternehmen durch. Beantworten Sie die folgenden Fragen:</a:t>
            </a:r>
          </a:p>
          <a:p>
            <a:pPr marL="628650" lvl="1" indent="-171450">
              <a:buFont typeface="Arial" panose="020B0604020202020204" pitchFamily="34" charset="0"/>
              <a:buChar char="•"/>
            </a:pPr>
            <a:r>
              <a:rPr lang="en-GB" sz="1400" dirty="0">
                <a:solidFill>
                  <a:srgbClr val="595959"/>
                </a:solidFill>
              </a:rPr>
              <a:t>Wer sind Ihre Konkurrenten, und wodurch unterscheidet sich Ihr Unternehmen?</a:t>
            </a:r>
          </a:p>
          <a:p>
            <a:pPr marL="628650" lvl="1" indent="-171450">
              <a:buFont typeface="Arial" panose="020B0604020202020204" pitchFamily="34" charset="0"/>
              <a:buChar char="•"/>
            </a:pPr>
            <a:r>
              <a:rPr lang="en-GB" sz="1400" dirty="0">
                <a:solidFill>
                  <a:srgbClr val="595959"/>
                </a:solidFill>
              </a:rPr>
              <a:t>Wie groß ist Ihr Zielmarkt?</a:t>
            </a:r>
          </a:p>
          <a:p>
            <a:pPr marL="628650" lvl="1" indent="-171450">
              <a:buFont typeface="Arial" panose="020B0604020202020204" pitchFamily="34" charset="0"/>
              <a:buChar char="•"/>
            </a:pPr>
            <a:r>
              <a:rPr lang="en-GB" sz="1400" dirty="0">
                <a:solidFill>
                  <a:srgbClr val="595959"/>
                </a:solidFill>
              </a:rPr>
              <a:t>Was sind die wichtigsten Trends in Ihrer Branche?</a:t>
            </a:r>
          </a:p>
          <a:p>
            <a:pPr marL="0" indent="0"/>
            <a:r>
              <a:rPr lang="en-GB" sz="1400" b="1" dirty="0">
                <a:solidFill>
                  <a:srgbClr val="595959"/>
                </a:solidFill>
              </a:rPr>
              <a:t>Fragen an den Kreditsachbearbeiter</a:t>
            </a:r>
            <a:r>
              <a:rPr lang="en-GB" sz="1400" dirty="0">
                <a:solidFill>
                  <a:srgbClr val="595959"/>
                </a:solidFill>
              </a:rPr>
              <a:t>:</a:t>
            </a:r>
          </a:p>
          <a:p>
            <a:pPr marL="628650" lvl="1" indent="-171450">
              <a:buFont typeface="Arial" panose="020B0604020202020204" pitchFamily="34" charset="0"/>
              <a:buChar char="•"/>
            </a:pPr>
            <a:r>
              <a:rPr lang="en-GB" sz="1400" dirty="0">
                <a:solidFill>
                  <a:srgbClr val="595959"/>
                </a:solidFill>
              </a:rPr>
              <a:t>Welche Marktforschungsergebnisse oder Daten sollte ich in meinem Antrag angeben?</a:t>
            </a:r>
          </a:p>
          <a:p>
            <a:pPr marL="628650" lvl="1" indent="-171450">
              <a:buFont typeface="Arial" panose="020B0604020202020204" pitchFamily="34" charset="0"/>
              <a:buChar char="•"/>
            </a:pPr>
            <a:r>
              <a:rPr lang="en-GB" sz="1400" dirty="0">
                <a:solidFill>
                  <a:srgbClr val="595959"/>
                </a:solidFill>
              </a:rPr>
              <a:t>Gibt es bestimmte Marktsektoren, die Sie bei Mikrokrediten bevorzugen?</a:t>
            </a:r>
          </a:p>
        </p:txBody>
      </p:sp>
      <p:sp>
        <p:nvSpPr>
          <p:cNvPr id="11" name="TextBox 10">
            <a:extLst>
              <a:ext uri="{FF2B5EF4-FFF2-40B4-BE49-F238E27FC236}">
                <a16:creationId xmlns:a16="http://schemas.microsoft.com/office/drawing/2014/main" id="{0E8481BF-4A85-9E8D-5F07-8C66F2D7384A}"/>
              </a:ext>
            </a:extLst>
          </p:cNvPr>
          <p:cNvSpPr txBox="1"/>
          <p:nvPr/>
        </p:nvSpPr>
        <p:spPr>
          <a:xfrm>
            <a:off x="973348" y="1567230"/>
            <a:ext cx="4802038" cy="3302443"/>
          </a:xfrm>
          <a:prstGeom prst="rect">
            <a:avLst/>
          </a:prstGeom>
          <a:solidFill>
            <a:srgbClr val="47B5C8"/>
          </a:solid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400" b="1" i="0" u="none" strike="noStrike" kern="1200" cap="none" spc="0" normalizeH="0" baseline="0" noProof="0" dirty="0">
                <a:ln>
                  <a:noFill/>
                </a:ln>
                <a:solidFill>
                  <a:schemeClr val="bg1"/>
                </a:solidFill>
                <a:effectLst/>
                <a:uLnTx/>
                <a:uFillTx/>
                <a:latin typeface="Calibri" panose="020F0502020204030204"/>
                <a:ea typeface="+mn-ea"/>
                <a:cs typeface="+mn-cs"/>
              </a:rPr>
              <a:t>Schritt 3: </a:t>
            </a:r>
            <a:r>
              <a:rPr lang="en-GB" sz="1400" b="1" dirty="0">
                <a:solidFill>
                  <a:schemeClr val="bg1"/>
                </a:solidFill>
                <a:latin typeface="Calibri" panose="020F0502020204030204"/>
              </a:rPr>
              <a:t>Marketing- und </a:t>
            </a:r>
            <a:r>
              <a:rPr kumimoji="0" lang="en-GB" sz="1400" b="1" i="0" u="none" strike="noStrike" kern="1200" cap="none" spc="0" normalizeH="0" baseline="0" noProof="0" dirty="0">
                <a:ln>
                  <a:noFill/>
                </a:ln>
                <a:solidFill>
                  <a:schemeClr val="bg1"/>
                </a:solidFill>
                <a:effectLst/>
                <a:uLnTx/>
                <a:uFillTx/>
                <a:latin typeface="Calibri" panose="020F0502020204030204"/>
                <a:ea typeface="+mn-ea"/>
                <a:cs typeface="+mn-cs"/>
              </a:rPr>
              <a:t>Vertriebsstrategie</a:t>
            </a:r>
          </a:p>
          <a:p>
            <a:pPr marL="0" indent="0"/>
            <a:r>
              <a:rPr lang="en-GB" sz="1400" b="1" dirty="0">
                <a:solidFill>
                  <a:schemeClr val="bg1"/>
                </a:solidFill>
              </a:rPr>
              <a:t>Skizzieren Sie Ihre Strategie zur Gewinnung und Bindung von Kunden. Adresse:</a:t>
            </a:r>
          </a:p>
          <a:p>
            <a:pPr marL="628650" lvl="1" indent="-171450">
              <a:buFont typeface="Arial" panose="020B0604020202020204" pitchFamily="34" charset="0"/>
              <a:buChar char="•"/>
            </a:pPr>
            <a:r>
              <a:rPr lang="en-GB" sz="1400" dirty="0">
                <a:solidFill>
                  <a:schemeClr val="bg1"/>
                </a:solidFill>
              </a:rPr>
              <a:t>Welche Kanäle werden Sie nutzen, um Ihre Kunden zu erreichen (z. B. soziale Medien, lokale Werbung, Mundpropaganda)?</a:t>
            </a:r>
          </a:p>
          <a:p>
            <a:pPr marL="628650" lvl="1" indent="-171450">
              <a:buFont typeface="Arial" panose="020B0604020202020204" pitchFamily="34" charset="0"/>
              <a:buChar char="•"/>
            </a:pPr>
            <a:r>
              <a:rPr lang="en-GB" sz="1400" dirty="0">
                <a:solidFill>
                  <a:schemeClr val="bg1"/>
                </a:solidFill>
              </a:rPr>
              <a:t>Wie werden Sie Ihre Produkte oder Dienstleistungen bepreisen?</a:t>
            </a:r>
          </a:p>
          <a:p>
            <a:pPr marL="628650" lvl="1" indent="-171450">
              <a:buFont typeface="Arial" panose="020B0604020202020204" pitchFamily="34" charset="0"/>
              <a:buChar char="•"/>
            </a:pPr>
            <a:r>
              <a:rPr lang="en-GB" sz="1400" dirty="0">
                <a:solidFill>
                  <a:schemeClr val="bg1"/>
                </a:solidFill>
              </a:rPr>
              <a:t>Welche Werbeaktionen oder Anreize werden Sie anbieten?</a:t>
            </a:r>
          </a:p>
          <a:p>
            <a:pPr marL="0" indent="0"/>
            <a:r>
              <a:rPr lang="en-GB" sz="1400" b="1" dirty="0">
                <a:solidFill>
                  <a:schemeClr val="bg1"/>
                </a:solidFill>
              </a:rPr>
              <a:t>Fragen an den Kreditsachbearbeiter</a:t>
            </a:r>
            <a:r>
              <a:rPr lang="en-GB" sz="1400" dirty="0">
                <a:solidFill>
                  <a:schemeClr val="bg1"/>
                </a:solidFill>
              </a:rPr>
              <a:t>:</a:t>
            </a:r>
          </a:p>
          <a:p>
            <a:pPr marL="628650" lvl="1" indent="-171450">
              <a:buFont typeface="Arial" panose="020B0604020202020204" pitchFamily="34" charset="0"/>
              <a:buChar char="•"/>
            </a:pPr>
            <a:r>
              <a:rPr lang="en-GB" sz="1400" dirty="0">
                <a:solidFill>
                  <a:schemeClr val="bg1"/>
                </a:solidFill>
              </a:rPr>
              <a:t>Stimmt mein Marketingplan mit dem überein, was Ihre Einrichtung von einem Geschäftsplan erwartet?</a:t>
            </a:r>
          </a:p>
          <a:p>
            <a:pPr marL="628650" lvl="1" indent="-171450">
              <a:buFont typeface="Arial" panose="020B0604020202020204" pitchFamily="34" charset="0"/>
              <a:buChar char="•"/>
            </a:pPr>
            <a:r>
              <a:rPr lang="en-GB" sz="1400" dirty="0">
                <a:solidFill>
                  <a:schemeClr val="bg1"/>
                </a:solidFill>
              </a:rPr>
              <a:t>Gibt es Ressourcen oder Partnerschaften, die Sie zur Unterstützung des Marketings empfehlen können?</a:t>
            </a:r>
          </a:p>
        </p:txBody>
      </p:sp>
    </p:spTree>
    <p:extLst>
      <p:ext uri="{BB962C8B-B14F-4D97-AF65-F5344CB8AC3E}">
        <p14:creationId xmlns:p14="http://schemas.microsoft.com/office/powerpoint/2010/main" val="25053601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DD4E9-75BE-5F8C-EE53-496D9D0B66B5}"/>
            </a:ext>
          </a:extLst>
        </p:cNvPr>
        <p:cNvGrpSpPr/>
        <p:nvPr/>
      </p:nvGrpSpPr>
      <p:grpSpPr>
        <a:xfrm>
          <a:off x="0" y="0"/>
          <a:ext cx="0" cy="0"/>
          <a:chOff x="0" y="0"/>
          <a:chExt cx="0" cy="0"/>
        </a:xfrm>
      </p:grpSpPr>
      <p:sp>
        <p:nvSpPr>
          <p:cNvPr id="2" name="Freeform 1">
            <a:extLst>
              <a:ext uri="{FF2B5EF4-FFF2-40B4-BE49-F238E27FC236}">
                <a16:creationId xmlns:a16="http://schemas.microsoft.com/office/drawing/2014/main" id="{F798FED2-6E6B-A037-55F9-6B9E8677F9D5}"/>
              </a:ext>
            </a:extLst>
          </p:cNvPr>
          <p:cNvSpPr/>
          <p:nvPr/>
        </p:nvSpPr>
        <p:spPr>
          <a:xfrm>
            <a:off x="0" y="482745"/>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70A2082F-0C05-B268-F592-43A8CAAAA4EA}"/>
              </a:ext>
            </a:extLst>
          </p:cNvPr>
          <p:cNvSpPr>
            <a:spLocks noGrp="1"/>
          </p:cNvSpPr>
          <p:nvPr>
            <p:ph type="body" sz="quarter" idx="16"/>
          </p:nvPr>
        </p:nvSpPr>
        <p:spPr>
          <a:xfrm>
            <a:off x="349807" y="516448"/>
            <a:ext cx="9632553" cy="803654"/>
          </a:xfrm>
        </p:spPr>
        <p:txBody>
          <a:bodyPr/>
          <a:lstStyle/>
          <a:p>
            <a:r>
              <a:rPr lang="en-US" sz="3200" dirty="0">
                <a:solidFill>
                  <a:schemeClr val="bg1"/>
                </a:solidFill>
              </a:rPr>
              <a:t>Übung: Erstellen eines Geschäftsplans für Mikrokredite</a:t>
            </a:r>
            <a:endParaRPr lang="en-US" sz="4000" dirty="0"/>
          </a:p>
        </p:txBody>
      </p:sp>
      <p:sp>
        <p:nvSpPr>
          <p:cNvPr id="6" name="TextBox 5">
            <a:extLst>
              <a:ext uri="{FF2B5EF4-FFF2-40B4-BE49-F238E27FC236}">
                <a16:creationId xmlns:a16="http://schemas.microsoft.com/office/drawing/2014/main" id="{3ACE1CAE-DB8B-1006-AFCB-B20DD68D4BD8}"/>
              </a:ext>
            </a:extLst>
          </p:cNvPr>
          <p:cNvSpPr txBox="1"/>
          <p:nvPr/>
        </p:nvSpPr>
        <p:spPr>
          <a:xfrm>
            <a:off x="6714211" y="3447200"/>
            <a:ext cx="7594846" cy="3693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1" i="0" u="none" strike="noStrike" kern="1200" cap="none" spc="0" normalizeH="0" baseline="0" noProof="0" dirty="0">
                <a:ln>
                  <a:noFill/>
                </a:ln>
                <a:solidFill>
                  <a:srgbClr val="595959"/>
                </a:solidFill>
                <a:effectLst/>
                <a:uLnTx/>
                <a:uFillTx/>
                <a:latin typeface="Calibri" panose="020F0502020204030204"/>
                <a:ea typeface="+mn-ea"/>
                <a:cs typeface="+mn-cs"/>
              </a:rPr>
              <a:t>	</a:t>
            </a:r>
          </a:p>
        </p:txBody>
      </p:sp>
      <p:sp>
        <p:nvSpPr>
          <p:cNvPr id="7" name="TextBox 6">
            <a:extLst>
              <a:ext uri="{FF2B5EF4-FFF2-40B4-BE49-F238E27FC236}">
                <a16:creationId xmlns:a16="http://schemas.microsoft.com/office/drawing/2014/main" id="{A49A58ED-F65D-1FA5-3D1C-D67BAE13378A}"/>
              </a:ext>
            </a:extLst>
          </p:cNvPr>
          <p:cNvSpPr txBox="1"/>
          <p:nvPr/>
        </p:nvSpPr>
        <p:spPr>
          <a:xfrm>
            <a:off x="5992483" y="1567230"/>
            <a:ext cx="4802038" cy="2923877"/>
          </a:xfrm>
          <a:prstGeom prst="rect">
            <a:avLst/>
          </a:prstGeom>
          <a:solidFill>
            <a:srgbClr val="FFD111"/>
          </a:solidFill>
        </p:spPr>
        <p:txBody>
          <a:bodyPr wrap="square" rtlCol="0">
            <a:spAutoFit/>
          </a:bodyPr>
          <a:lstStyle/>
          <a:p>
            <a:r>
              <a:rPr kumimoji="0" lang="en-GB" sz="1400" b="1" i="0" u="none" strike="noStrike" kern="1200" cap="none" spc="0" normalizeH="0" baseline="0" noProof="0" dirty="0">
                <a:ln>
                  <a:noFill/>
                </a:ln>
                <a:solidFill>
                  <a:srgbClr val="595959"/>
                </a:solidFill>
                <a:effectLst/>
                <a:uLnTx/>
                <a:uFillTx/>
                <a:latin typeface="Calibri" panose="020F0502020204030204"/>
                <a:ea typeface="+mn-ea"/>
                <a:cs typeface="+mn-cs"/>
              </a:rPr>
              <a:t>Schritt 6: </a:t>
            </a:r>
            <a:r>
              <a:rPr kumimoji="0" lang="en-GB" sz="1600" b="1" i="0" u="none" strike="noStrike" kern="1200" cap="none" spc="0" normalizeH="0" baseline="0" noProof="0" dirty="0">
                <a:ln>
                  <a:noFill/>
                </a:ln>
                <a:solidFill>
                  <a:srgbClr val="595959"/>
                </a:solidFill>
                <a:effectLst/>
                <a:uLnTx/>
                <a:uFillTx/>
                <a:latin typeface="Calibri" panose="020F0502020204030204"/>
                <a:ea typeface="+mn-ea"/>
                <a:cs typeface="+mn-cs"/>
              </a:rPr>
              <a:t>Antrag auf</a:t>
            </a:r>
            <a:r>
              <a:rPr kumimoji="0" lang="en-GB" sz="1400" b="1" i="0" u="none" strike="noStrike" kern="1200" cap="none" spc="0" normalizeH="0" baseline="0" noProof="0" dirty="0">
                <a:ln>
                  <a:noFill/>
                </a:ln>
                <a:solidFill>
                  <a:srgbClr val="595959"/>
                </a:solidFill>
                <a:effectLst/>
                <a:uLnTx/>
                <a:uFillTx/>
                <a:latin typeface="Calibri" panose="020F0502020204030204"/>
                <a:ea typeface="+mn-ea"/>
                <a:cs typeface="+mn-cs"/>
              </a:rPr>
              <a:t> Finanzierung</a:t>
            </a:r>
          </a:p>
          <a:p>
            <a:pPr marL="0" indent="0"/>
            <a:r>
              <a:rPr lang="en-GB" sz="1400" b="1" dirty="0">
                <a:solidFill>
                  <a:srgbClr val="595959"/>
                </a:solidFill>
              </a:rPr>
              <a:t>Schreiben Sie einen Finanzierungsantrag, in dem Sie angeben, wie viel Geld Sie benötigen und wie es verwendet werden soll. Fügen Sie bei:</a:t>
            </a:r>
          </a:p>
          <a:p>
            <a:pPr marL="628650" lvl="1" indent="-171450">
              <a:buFont typeface="Arial" panose="020B0604020202020204" pitchFamily="34" charset="0"/>
              <a:buChar char="•"/>
            </a:pPr>
            <a:r>
              <a:rPr lang="en-GB" sz="1400" dirty="0">
                <a:solidFill>
                  <a:srgbClr val="595959"/>
                </a:solidFill>
              </a:rPr>
              <a:t>Aufschlüsselung der Ausgaben für das Darlehen (z. B. Inventar, Ausrüstung, Marketing).</a:t>
            </a:r>
          </a:p>
          <a:p>
            <a:pPr marL="628650" lvl="1" indent="-171450">
              <a:buFont typeface="Arial" panose="020B0604020202020204" pitchFamily="34" charset="0"/>
              <a:buChar char="•"/>
            </a:pPr>
            <a:r>
              <a:rPr lang="en-GB" sz="1400" dirty="0">
                <a:solidFill>
                  <a:srgbClr val="595959"/>
                </a:solidFill>
              </a:rPr>
              <a:t>Wie Sie den Kredit zurückzahlen wollen (z. B. monatliche Raten).</a:t>
            </a:r>
          </a:p>
          <a:p>
            <a:pPr marL="0" indent="0"/>
            <a:r>
              <a:rPr lang="en-GB" sz="1400" b="1" dirty="0">
                <a:solidFill>
                  <a:srgbClr val="595959"/>
                </a:solidFill>
              </a:rPr>
              <a:t>Fragen an den Kreditsachbearbeiter</a:t>
            </a:r>
            <a:r>
              <a:rPr lang="en-GB" sz="1400" dirty="0">
                <a:solidFill>
                  <a:srgbClr val="595959"/>
                </a:solidFill>
              </a:rPr>
              <a:t>:</a:t>
            </a:r>
          </a:p>
          <a:p>
            <a:pPr marL="628650" lvl="1" indent="-171450">
              <a:buFont typeface="Arial" panose="020B0604020202020204" pitchFamily="34" charset="0"/>
              <a:buChar char="•"/>
            </a:pPr>
            <a:r>
              <a:rPr lang="en-GB" sz="1400" dirty="0">
                <a:solidFill>
                  <a:srgbClr val="595959"/>
                </a:solidFill>
              </a:rPr>
              <a:t>Muss ich Angaben zu meinem Geschäftssitz oder meiner Betriebsstätte machen?</a:t>
            </a:r>
          </a:p>
          <a:p>
            <a:pPr marL="628650" lvl="1" indent="-171450">
              <a:buFont typeface="Arial" panose="020B0604020202020204" pitchFamily="34" charset="0"/>
              <a:buChar char="•"/>
            </a:pPr>
            <a:r>
              <a:rPr lang="en-GB" sz="1400" dirty="0">
                <a:solidFill>
                  <a:srgbClr val="595959"/>
                </a:solidFill>
              </a:rPr>
              <a:t>Welche Art von Unterlagen oder Kostenvoranschlägen benötige ich für den Kauf von Ausrüstung?</a:t>
            </a:r>
          </a:p>
        </p:txBody>
      </p:sp>
      <p:sp>
        <p:nvSpPr>
          <p:cNvPr id="11" name="TextBox 10">
            <a:extLst>
              <a:ext uri="{FF2B5EF4-FFF2-40B4-BE49-F238E27FC236}">
                <a16:creationId xmlns:a16="http://schemas.microsoft.com/office/drawing/2014/main" id="{01343E51-4CBD-59C3-DD88-6B83D35D0898}"/>
              </a:ext>
            </a:extLst>
          </p:cNvPr>
          <p:cNvSpPr txBox="1"/>
          <p:nvPr/>
        </p:nvSpPr>
        <p:spPr>
          <a:xfrm>
            <a:off x="973348" y="1567230"/>
            <a:ext cx="4802038" cy="2871555"/>
          </a:xfrm>
          <a:prstGeom prst="rect">
            <a:avLst/>
          </a:prstGeom>
          <a:solidFill>
            <a:srgbClr val="47B5C8"/>
          </a:solid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400" b="1" i="0" u="none" strike="noStrike" kern="1200" cap="none" spc="0" normalizeH="0" baseline="0" noProof="0" dirty="0">
                <a:ln>
                  <a:noFill/>
                </a:ln>
                <a:solidFill>
                  <a:schemeClr val="bg1"/>
                </a:solidFill>
                <a:effectLst/>
                <a:uLnTx/>
                <a:uFillTx/>
                <a:latin typeface="Calibri" panose="020F0502020204030204"/>
                <a:ea typeface="+mn-ea"/>
                <a:cs typeface="+mn-cs"/>
              </a:rPr>
              <a:t>Schritt 5: Finanzielle Projektionen</a:t>
            </a:r>
          </a:p>
          <a:p>
            <a:pPr marL="0" indent="0"/>
            <a:r>
              <a:rPr lang="en-GB" sz="1400" b="1" dirty="0">
                <a:solidFill>
                  <a:schemeClr val="bg1"/>
                </a:solidFill>
              </a:rPr>
              <a:t>Erstellen Sie Finanzprognosen für Ihr Unternehmen für die nächsten 12 Monate. Einschließen:</a:t>
            </a:r>
          </a:p>
          <a:p>
            <a:pPr marL="628650" lvl="1" indent="-171450">
              <a:buFont typeface="Arial" panose="020B0604020202020204" pitchFamily="34" charset="0"/>
              <a:buChar char="•"/>
            </a:pPr>
            <a:r>
              <a:rPr lang="en-GB" sz="1400" dirty="0">
                <a:solidFill>
                  <a:schemeClr val="bg1"/>
                </a:solidFill>
              </a:rPr>
              <a:t>Geschätzte monatliche Umsätze und Ausgaben.</a:t>
            </a:r>
          </a:p>
          <a:p>
            <a:pPr marL="628650" lvl="1" indent="-171450">
              <a:buFont typeface="Arial" panose="020B0604020202020204" pitchFamily="34" charset="0"/>
              <a:buChar char="•"/>
            </a:pPr>
            <a:r>
              <a:rPr lang="en-GB" sz="1400" dirty="0">
                <a:solidFill>
                  <a:schemeClr val="bg1"/>
                </a:solidFill>
              </a:rPr>
              <a:t>Prognostizierter Cashflow (Geldeingänge und -ausgänge).</a:t>
            </a:r>
          </a:p>
          <a:p>
            <a:pPr marL="628650" lvl="1" indent="-171450">
              <a:buFont typeface="Arial" panose="020B0604020202020204" pitchFamily="34" charset="0"/>
              <a:buChar char="•"/>
            </a:pPr>
            <a:r>
              <a:rPr lang="en-GB" sz="1400" dirty="0">
                <a:solidFill>
                  <a:schemeClr val="bg1"/>
                </a:solidFill>
              </a:rPr>
              <a:t>Geschätzte Gewinnspanne (wie viel Gewinn Sie nach Abzug der Kosten zu erzielen hoffen).</a:t>
            </a:r>
          </a:p>
          <a:p>
            <a:pPr marL="0" indent="0"/>
            <a:r>
              <a:rPr lang="en-GB" sz="1400" b="1" dirty="0">
                <a:solidFill>
                  <a:schemeClr val="bg1"/>
                </a:solidFill>
              </a:rPr>
              <a:t>Fragen an den Kreditsachbearbeiter</a:t>
            </a:r>
            <a:r>
              <a:rPr lang="en-GB" sz="1400" dirty="0">
                <a:solidFill>
                  <a:schemeClr val="bg1"/>
                </a:solidFill>
              </a:rPr>
              <a:t>:</a:t>
            </a:r>
          </a:p>
          <a:p>
            <a:pPr marL="628650" lvl="1" indent="-171450">
              <a:buFont typeface="Arial" panose="020B0604020202020204" pitchFamily="34" charset="0"/>
              <a:buChar char="•"/>
            </a:pPr>
            <a:r>
              <a:rPr lang="en-GB" sz="1400" dirty="0">
                <a:solidFill>
                  <a:schemeClr val="bg1"/>
                </a:solidFill>
              </a:rPr>
              <a:t>Welchen Detaillierungsgrad benötigen Sie bei den Finanzprognosen?</a:t>
            </a:r>
          </a:p>
          <a:p>
            <a:pPr marL="628650" lvl="1" indent="-171450">
              <a:buFont typeface="Arial" panose="020B0604020202020204" pitchFamily="34" charset="0"/>
              <a:buChar char="•"/>
            </a:pPr>
            <a:r>
              <a:rPr lang="en-GB" sz="1400" dirty="0">
                <a:solidFill>
                  <a:schemeClr val="bg1"/>
                </a:solidFill>
              </a:rPr>
              <a:t>Können Sie Beispiele für allgemeine Ausgaben oder Kosten nennen, die ich berücksichtigen sollte?</a:t>
            </a:r>
          </a:p>
        </p:txBody>
      </p:sp>
    </p:spTree>
    <p:extLst>
      <p:ext uri="{BB962C8B-B14F-4D97-AF65-F5344CB8AC3E}">
        <p14:creationId xmlns:p14="http://schemas.microsoft.com/office/powerpoint/2010/main" val="17956822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304EE3-8446-CC05-10A4-C9288DA7C7DA}"/>
            </a:ext>
          </a:extLst>
        </p:cNvPr>
        <p:cNvGrpSpPr/>
        <p:nvPr/>
      </p:nvGrpSpPr>
      <p:grpSpPr>
        <a:xfrm>
          <a:off x="0" y="0"/>
          <a:ext cx="0" cy="0"/>
          <a:chOff x="0" y="0"/>
          <a:chExt cx="0" cy="0"/>
        </a:xfrm>
      </p:grpSpPr>
      <p:sp>
        <p:nvSpPr>
          <p:cNvPr id="2" name="Freeform 1">
            <a:extLst>
              <a:ext uri="{FF2B5EF4-FFF2-40B4-BE49-F238E27FC236}">
                <a16:creationId xmlns:a16="http://schemas.microsoft.com/office/drawing/2014/main" id="{60CA724C-F96C-4FFB-F613-2E13E5695082}"/>
              </a:ext>
            </a:extLst>
          </p:cNvPr>
          <p:cNvSpPr/>
          <p:nvPr/>
        </p:nvSpPr>
        <p:spPr>
          <a:xfrm>
            <a:off x="0" y="482745"/>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7D0123C8-22CA-C72E-C5C7-E2A96803F6F0}"/>
              </a:ext>
            </a:extLst>
          </p:cNvPr>
          <p:cNvSpPr>
            <a:spLocks noGrp="1"/>
          </p:cNvSpPr>
          <p:nvPr>
            <p:ph type="body" sz="quarter" idx="16"/>
          </p:nvPr>
        </p:nvSpPr>
        <p:spPr>
          <a:xfrm>
            <a:off x="349807" y="516448"/>
            <a:ext cx="9632553" cy="803654"/>
          </a:xfrm>
        </p:spPr>
        <p:txBody>
          <a:bodyPr/>
          <a:lstStyle/>
          <a:p>
            <a:r>
              <a:rPr lang="en-US" sz="3200" dirty="0">
                <a:solidFill>
                  <a:schemeClr val="bg1"/>
                </a:solidFill>
              </a:rPr>
              <a:t>Übung: Erstellen eines Geschäftsplans für Mikrokredite</a:t>
            </a:r>
            <a:endParaRPr lang="en-US" sz="4000" dirty="0"/>
          </a:p>
        </p:txBody>
      </p:sp>
      <p:sp>
        <p:nvSpPr>
          <p:cNvPr id="6" name="TextBox 5">
            <a:extLst>
              <a:ext uri="{FF2B5EF4-FFF2-40B4-BE49-F238E27FC236}">
                <a16:creationId xmlns:a16="http://schemas.microsoft.com/office/drawing/2014/main" id="{C035C1E8-1347-678C-931B-EB7CB9E4C29D}"/>
              </a:ext>
            </a:extLst>
          </p:cNvPr>
          <p:cNvSpPr txBox="1"/>
          <p:nvPr/>
        </p:nvSpPr>
        <p:spPr>
          <a:xfrm>
            <a:off x="6714211" y="3447200"/>
            <a:ext cx="7594846" cy="3693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1" i="0" u="none" strike="noStrike" kern="1200" cap="none" spc="0" normalizeH="0" baseline="0" noProof="0" dirty="0">
                <a:ln>
                  <a:noFill/>
                </a:ln>
                <a:solidFill>
                  <a:srgbClr val="595959"/>
                </a:solidFill>
                <a:effectLst/>
                <a:uLnTx/>
                <a:uFillTx/>
                <a:latin typeface="Calibri" panose="020F0502020204030204"/>
                <a:ea typeface="+mn-ea"/>
                <a:cs typeface="+mn-cs"/>
              </a:rPr>
              <a:t>	</a:t>
            </a:r>
          </a:p>
        </p:txBody>
      </p:sp>
      <p:sp>
        <p:nvSpPr>
          <p:cNvPr id="7" name="TextBox 6">
            <a:extLst>
              <a:ext uri="{FF2B5EF4-FFF2-40B4-BE49-F238E27FC236}">
                <a16:creationId xmlns:a16="http://schemas.microsoft.com/office/drawing/2014/main" id="{58CDE395-CA21-2B4B-610F-C980799FDE45}"/>
              </a:ext>
            </a:extLst>
          </p:cNvPr>
          <p:cNvSpPr txBox="1"/>
          <p:nvPr/>
        </p:nvSpPr>
        <p:spPr>
          <a:xfrm>
            <a:off x="5992483" y="1567230"/>
            <a:ext cx="4802038" cy="2893100"/>
          </a:xfrm>
          <a:prstGeom prst="rect">
            <a:avLst/>
          </a:prstGeom>
          <a:solidFill>
            <a:srgbClr val="FFD111"/>
          </a:solidFill>
        </p:spPr>
        <p:txBody>
          <a:bodyPr wrap="square" rtlCol="0">
            <a:spAutoFit/>
          </a:bodyPr>
          <a:lstStyle/>
          <a:p>
            <a:r>
              <a:rPr kumimoji="0" lang="en-GB" sz="1400" b="1" i="0" u="none" strike="noStrike" kern="1200" cap="none" spc="0" normalizeH="0" baseline="0" noProof="0" dirty="0">
                <a:ln>
                  <a:noFill/>
                </a:ln>
                <a:solidFill>
                  <a:srgbClr val="20376B"/>
                </a:solidFill>
                <a:effectLst/>
                <a:uLnTx/>
                <a:uFillTx/>
                <a:latin typeface="Calibri" panose="020F0502020204030204"/>
                <a:ea typeface="+mn-ea"/>
                <a:cs typeface="+mn-cs"/>
              </a:rPr>
              <a:t>Schritt 8: Zusammenstellung und Präsentation des Geschäftsplans</a:t>
            </a:r>
          </a:p>
          <a:p>
            <a:pPr marL="0" indent="0"/>
            <a:r>
              <a:rPr lang="en-GB" sz="1400" b="1" dirty="0">
                <a:solidFill>
                  <a:srgbClr val="20376B"/>
                </a:solidFill>
              </a:rPr>
              <a:t>Fassen Sie alle Abschnitte in einem einzigen Geschäftsplan zusammen. Achten Sie darauf, dass es klar, prägnant und professionell formatiert ist.</a:t>
            </a:r>
          </a:p>
          <a:p>
            <a:pPr marL="0" indent="0"/>
            <a:endParaRPr lang="en-GB" sz="1400" b="1" dirty="0">
              <a:solidFill>
                <a:srgbClr val="20376B"/>
              </a:solidFill>
            </a:endParaRPr>
          </a:p>
          <a:p>
            <a:pPr marL="0" indent="0"/>
            <a:r>
              <a:rPr lang="en-GB" sz="1400" b="1" dirty="0">
                <a:solidFill>
                  <a:srgbClr val="20376B"/>
                </a:solidFill>
              </a:rPr>
              <a:t>Fragen an den Kreditsachbearbeiter</a:t>
            </a:r>
            <a:r>
              <a:rPr lang="en-GB" sz="1400" dirty="0">
                <a:solidFill>
                  <a:srgbClr val="20376B"/>
                </a:solidFill>
              </a:rPr>
              <a:t>:</a:t>
            </a:r>
          </a:p>
          <a:p>
            <a:pPr marL="628650" lvl="1" indent="-171450">
              <a:buFont typeface="Arial" panose="020B0604020202020204" pitchFamily="34" charset="0"/>
              <a:buChar char="•"/>
            </a:pPr>
            <a:r>
              <a:rPr lang="en-GB" sz="1400" dirty="0">
                <a:solidFill>
                  <a:srgbClr val="20376B"/>
                </a:solidFill>
              </a:rPr>
              <a:t>Können Sie einen Entwurf meines Geschäftsplans vor der endgültigen Einreichung prüfen?</a:t>
            </a:r>
          </a:p>
          <a:p>
            <a:pPr marL="628650" lvl="1" indent="-171450">
              <a:buFont typeface="Arial" panose="020B0604020202020204" pitchFamily="34" charset="0"/>
              <a:buChar char="•"/>
            </a:pPr>
            <a:r>
              <a:rPr lang="en-GB" sz="1400" dirty="0">
                <a:solidFill>
                  <a:srgbClr val="20376B"/>
                </a:solidFill>
              </a:rPr>
              <a:t>Welche weiteren Unterlagen muss ich meinem Geschäftsplan beifügen?</a:t>
            </a:r>
          </a:p>
          <a:p>
            <a:pPr marL="628650" lvl="1" indent="-171450">
              <a:buFont typeface="Arial" panose="020B0604020202020204" pitchFamily="34" charset="0"/>
              <a:buChar char="•"/>
            </a:pPr>
            <a:endParaRPr lang="en-GB" sz="1400" dirty="0">
              <a:solidFill>
                <a:srgbClr val="20376B"/>
              </a:solidFill>
            </a:endParaRPr>
          </a:p>
          <a:p>
            <a:pPr lvl="1"/>
            <a:endParaRPr lang="en-GB" sz="1400" dirty="0">
              <a:solidFill>
                <a:srgbClr val="20376B"/>
              </a:solidFill>
            </a:endParaRPr>
          </a:p>
        </p:txBody>
      </p:sp>
      <p:sp>
        <p:nvSpPr>
          <p:cNvPr id="11" name="TextBox 10">
            <a:extLst>
              <a:ext uri="{FF2B5EF4-FFF2-40B4-BE49-F238E27FC236}">
                <a16:creationId xmlns:a16="http://schemas.microsoft.com/office/drawing/2014/main" id="{B0C697AA-661D-C0A3-78D6-4936557A7E2D}"/>
              </a:ext>
            </a:extLst>
          </p:cNvPr>
          <p:cNvSpPr txBox="1"/>
          <p:nvPr/>
        </p:nvSpPr>
        <p:spPr>
          <a:xfrm>
            <a:off x="973348" y="1567230"/>
            <a:ext cx="4802038" cy="2440668"/>
          </a:xfrm>
          <a:prstGeom prst="rect">
            <a:avLst/>
          </a:prstGeom>
          <a:solidFill>
            <a:srgbClr val="47B5C8"/>
          </a:solid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400" b="1" i="0" u="none" strike="noStrike" kern="1200" cap="none" spc="0" normalizeH="0" baseline="0" noProof="0" dirty="0">
                <a:ln>
                  <a:noFill/>
                </a:ln>
                <a:solidFill>
                  <a:schemeClr val="bg1"/>
                </a:solidFill>
                <a:effectLst/>
                <a:uLnTx/>
                <a:uFillTx/>
                <a:latin typeface="Calibri" panose="020F0502020204030204"/>
                <a:ea typeface="+mn-ea"/>
                <a:cs typeface="+mn-cs"/>
              </a:rPr>
              <a:t>Schritt 7: Risikoanalyse</a:t>
            </a:r>
          </a:p>
          <a:p>
            <a:pPr marL="0" indent="0"/>
            <a:r>
              <a:rPr lang="en-GB" sz="1400" b="1" dirty="0">
                <a:solidFill>
                  <a:schemeClr val="bg1"/>
                </a:solidFill>
              </a:rPr>
              <a:t>Nennen Sie potenzielle Risiken für Ihr Unternehmen und wie Sie ihnen begegnen wollen. Einbeziehen:</a:t>
            </a:r>
          </a:p>
          <a:p>
            <a:pPr marL="628650" lvl="1" indent="-171450">
              <a:buFont typeface="Arial" panose="020B0604020202020204" pitchFamily="34" charset="0"/>
              <a:buChar char="•"/>
            </a:pPr>
            <a:r>
              <a:rPr lang="en-GB" sz="1400" dirty="0">
                <a:solidFill>
                  <a:schemeClr val="bg1"/>
                </a:solidFill>
              </a:rPr>
              <a:t>Welche Risiken bestehen in Bezug auf Kundennachfrage, Wettbewerb oder Lieferkette?</a:t>
            </a:r>
          </a:p>
          <a:p>
            <a:pPr marL="628650" lvl="1" indent="-171450">
              <a:buFont typeface="Arial" panose="020B0604020202020204" pitchFamily="34" charset="0"/>
              <a:buChar char="•"/>
            </a:pPr>
            <a:r>
              <a:rPr lang="en-GB" sz="1400" dirty="0">
                <a:solidFill>
                  <a:schemeClr val="bg1"/>
                </a:solidFill>
              </a:rPr>
              <a:t>Wie werden Sie mit Cashflow-Problemen umgehen?</a:t>
            </a:r>
          </a:p>
          <a:p>
            <a:pPr marL="0" indent="0"/>
            <a:r>
              <a:rPr lang="en-GB" sz="1400" b="1" dirty="0">
                <a:solidFill>
                  <a:schemeClr val="bg1"/>
                </a:solidFill>
              </a:rPr>
              <a:t>Fragen an den Kreditsachbearbeiter</a:t>
            </a:r>
            <a:r>
              <a:rPr lang="en-GB" sz="1400" dirty="0">
                <a:solidFill>
                  <a:schemeClr val="bg1"/>
                </a:solidFill>
              </a:rPr>
              <a:t>:</a:t>
            </a:r>
          </a:p>
          <a:p>
            <a:pPr marL="628650" lvl="1" indent="-171450">
              <a:buFont typeface="Arial" panose="020B0604020202020204" pitchFamily="34" charset="0"/>
              <a:buChar char="•"/>
            </a:pPr>
            <a:r>
              <a:rPr lang="en-GB" sz="1400" dirty="0">
                <a:solidFill>
                  <a:schemeClr val="bg1"/>
                </a:solidFill>
              </a:rPr>
              <a:t>Wie wichtig ist die Risikoanalyse für Ihre Bewertung des Antrags?</a:t>
            </a:r>
          </a:p>
          <a:p>
            <a:pPr marL="628650" lvl="1" indent="-171450">
              <a:buFont typeface="Arial" panose="020B0604020202020204" pitchFamily="34" charset="0"/>
              <a:buChar char="•"/>
            </a:pPr>
            <a:r>
              <a:rPr lang="en-GB" sz="1400" dirty="0">
                <a:solidFill>
                  <a:schemeClr val="bg1"/>
                </a:solidFill>
              </a:rPr>
              <a:t>Welche Risiken sehen Sie bei der Bewertung eines Mikrokreditantrags typischerweise als rote Fahnen?</a:t>
            </a:r>
          </a:p>
        </p:txBody>
      </p:sp>
    </p:spTree>
    <p:extLst>
      <p:ext uri="{BB962C8B-B14F-4D97-AF65-F5344CB8AC3E}">
        <p14:creationId xmlns:p14="http://schemas.microsoft.com/office/powerpoint/2010/main" val="2507678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94389" y="719445"/>
            <a:ext cx="9632553" cy="803654"/>
          </a:xfrm>
        </p:spPr>
        <p:txBody>
          <a:bodyPr/>
          <a:lstStyle/>
          <a:p>
            <a:r>
              <a:rPr lang="en-US" sz="3200" dirty="0">
                <a:solidFill>
                  <a:schemeClr val="bg1"/>
                </a:solidFill>
              </a:rPr>
              <a:t>Übung: Erstellen eines Geschäftsplans für Mikrokredite</a:t>
            </a:r>
            <a:endParaRPr lang="en-US" sz="3200" dirty="0"/>
          </a:p>
        </p:txBody>
      </p:sp>
      <p:sp>
        <p:nvSpPr>
          <p:cNvPr id="6" name="TextBox 5">
            <a:extLst>
              <a:ext uri="{FF2B5EF4-FFF2-40B4-BE49-F238E27FC236}">
                <a16:creationId xmlns:a16="http://schemas.microsoft.com/office/drawing/2014/main" id="{EC63ED75-FF06-FE28-63CA-A6D63859D923}"/>
              </a:ext>
            </a:extLst>
          </p:cNvPr>
          <p:cNvSpPr txBox="1"/>
          <p:nvPr/>
        </p:nvSpPr>
        <p:spPr>
          <a:xfrm>
            <a:off x="699174" y="1672397"/>
            <a:ext cx="9986079" cy="3231654"/>
          </a:xfrm>
          <a:prstGeom prst="rect">
            <a:avLst/>
          </a:prstGeom>
          <a:noFill/>
        </p:spPr>
        <p:txBody>
          <a:bodyPr wrap="square">
            <a:spAutoFit/>
          </a:bodyPr>
          <a:lstStyle/>
          <a:p>
            <a:r>
              <a:rPr lang="en-GB" b="1" dirty="0"/>
              <a:t>Das Ergebnis:</a:t>
            </a:r>
          </a:p>
          <a:p>
            <a:endParaRPr lang="en-GB" sz="200" b="1" dirty="0"/>
          </a:p>
          <a:p>
            <a:r>
              <a:rPr lang="en-GB" dirty="0">
                <a:solidFill>
                  <a:srgbClr val="595959"/>
                </a:solidFill>
              </a:rPr>
              <a:t>Nach Abschluss dieser Übung verfügen Sie über einen maßgeschneiderten Geschäftsplan, der sich gut für einen Antrag auf ein Mikrodarlehen eignet. Sie werden auch darauf vorbereitet sein, mit den Kreditsachbearbeitern ins Gespräch zu kommen, indem Sie relevante Fragen stellen und so Ihre Chancen auf einen Kredit erhöhen.</a:t>
            </a:r>
          </a:p>
          <a:p>
            <a:endParaRPr lang="en-GB" dirty="0">
              <a:solidFill>
                <a:srgbClr val="595959"/>
              </a:solidFill>
            </a:endParaRPr>
          </a:p>
          <a:p>
            <a:endParaRPr lang="en-GB" sz="200" dirty="0"/>
          </a:p>
          <a:p>
            <a:r>
              <a:rPr lang="en-GB" b="1" dirty="0">
                <a:solidFill>
                  <a:srgbClr val="FFD111"/>
                </a:solidFill>
              </a:rPr>
              <a:t>Überlegungen:</a:t>
            </a:r>
          </a:p>
          <a:p>
            <a:endParaRPr lang="en-GB" sz="200" b="1" dirty="0"/>
          </a:p>
          <a:p>
            <a:r>
              <a:rPr lang="en-GB" dirty="0">
                <a:solidFill>
                  <a:srgbClr val="595959"/>
                </a:solidFill>
              </a:rPr>
              <a:t>Schreiben Sie nach Abschluss der Übung einen kurzen Absatz, in dem Sie über Folgendes nachdenken:</a:t>
            </a:r>
          </a:p>
          <a:p>
            <a:pPr>
              <a:buFont typeface="Arial" panose="020B0604020202020204" pitchFamily="34" charset="0"/>
              <a:buChar char="•"/>
            </a:pPr>
            <a:r>
              <a:rPr lang="en-GB" dirty="0">
                <a:solidFill>
                  <a:srgbClr val="595959"/>
                </a:solidFill>
              </a:rPr>
              <a:t>  Was war die größte Herausforderung bei der Erstellung des Geschäftsplans?</a:t>
            </a:r>
          </a:p>
          <a:p>
            <a:pPr>
              <a:buFont typeface="Arial" panose="020B0604020202020204" pitchFamily="34" charset="0"/>
              <a:buChar char="•"/>
            </a:pPr>
            <a:r>
              <a:rPr lang="en-GB" dirty="0">
                <a:solidFill>
                  <a:srgbClr val="595959"/>
                </a:solidFill>
              </a:rPr>
              <a:t>  Welche Fragen lieferten die nützlichsten Informationen vom Kreditsachbearbeiter?</a:t>
            </a:r>
          </a:p>
          <a:p>
            <a:pPr>
              <a:buFont typeface="Arial" panose="020B0604020202020204" pitchFamily="34" charset="0"/>
              <a:buChar char="•"/>
            </a:pPr>
            <a:r>
              <a:rPr lang="en-GB" dirty="0">
                <a:solidFill>
                  <a:srgbClr val="595959"/>
                </a:solidFill>
              </a:rPr>
              <a:t>  Wie haben die Antworten des Kreditsachbearbeiters zur Gestaltung Ihres Geschäftsplans beigetragen?</a:t>
            </a:r>
          </a:p>
        </p:txBody>
      </p:sp>
    </p:spTree>
    <p:extLst>
      <p:ext uri="{BB962C8B-B14F-4D97-AF65-F5344CB8AC3E}">
        <p14:creationId xmlns:p14="http://schemas.microsoft.com/office/powerpoint/2010/main" val="23767486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4151980" y="2800399"/>
            <a:ext cx="7513277" cy="2748145"/>
          </a:xfrm>
        </p:spPr>
        <p:txBody>
          <a:bodyPr>
            <a:normAutofit lnSpcReduction="10000"/>
          </a:bodyPr>
          <a:lstStyle/>
          <a:p>
            <a:r>
              <a:rPr lang="en-GB" dirty="0"/>
              <a:t>Voraussetzungen für die Beantragung eines Darlehens und Verständnis der Darlehensbedingungen</a:t>
            </a:r>
          </a:p>
          <a:p>
            <a:r>
              <a:rPr lang="en-GB" sz="4100" dirty="0"/>
              <a:t>	</a:t>
            </a:r>
            <a:endParaRPr lang="en-US" sz="4100"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a:xfrm>
            <a:off x="4011879" y="1670479"/>
            <a:ext cx="2066906" cy="1237821"/>
          </a:xfrm>
        </p:spPr>
        <p:txBody>
          <a:bodyPr/>
          <a:lstStyle/>
          <a:p>
            <a:r>
              <a:rPr lang="en-US" dirty="0"/>
              <a:t>03</a:t>
            </a:r>
          </a:p>
        </p:txBody>
      </p:sp>
    </p:spTree>
    <p:extLst>
      <p:ext uri="{BB962C8B-B14F-4D97-AF65-F5344CB8AC3E}">
        <p14:creationId xmlns:p14="http://schemas.microsoft.com/office/powerpoint/2010/main" val="8154690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88780" y="764081"/>
            <a:ext cx="9632553" cy="803654"/>
          </a:xfrm>
        </p:spPr>
        <p:txBody>
          <a:bodyPr/>
          <a:lstStyle/>
          <a:p>
            <a:r>
              <a:rPr lang="en-GB" sz="3200" dirty="0">
                <a:solidFill>
                  <a:schemeClr val="bg1"/>
                </a:solidFill>
                <a:latin typeface="Calibri"/>
                <a:ea typeface="Calibri"/>
                <a:cs typeface="Calibri"/>
                <a:sym typeface="Calibri"/>
              </a:rPr>
              <a:t>Allgemeine Anforderungen an einen Darlehensantrag</a:t>
            </a:r>
            <a:endParaRPr lang="en-GB" sz="3200" i="0" dirty="0">
              <a:solidFill>
                <a:schemeClr val="bg1"/>
              </a:solidFill>
              <a:latin typeface="Calibri"/>
              <a:ea typeface="Calibri"/>
              <a:cs typeface="Calibri"/>
              <a:sym typeface="Calibri"/>
            </a:endParaRPr>
          </a:p>
          <a:p>
            <a:r>
              <a:rPr lang="en-US" sz="3200" dirty="0">
                <a:solidFill>
                  <a:schemeClr val="bg1"/>
                </a:solidFill>
              </a:rPr>
              <a:t>	</a:t>
            </a:r>
          </a:p>
        </p:txBody>
      </p:sp>
      <p:sp>
        <p:nvSpPr>
          <p:cNvPr id="6" name="TextBox 5">
            <a:extLst>
              <a:ext uri="{FF2B5EF4-FFF2-40B4-BE49-F238E27FC236}">
                <a16:creationId xmlns:a16="http://schemas.microsoft.com/office/drawing/2014/main" id="{EC63ED75-FF06-FE28-63CA-A6D63859D923}"/>
              </a:ext>
            </a:extLst>
          </p:cNvPr>
          <p:cNvSpPr txBox="1"/>
          <p:nvPr/>
        </p:nvSpPr>
        <p:spPr>
          <a:xfrm>
            <a:off x="74762" y="1468118"/>
            <a:ext cx="11024558" cy="5016758"/>
          </a:xfrm>
          <a:prstGeom prst="rect">
            <a:avLst/>
          </a:prstGeom>
          <a:noFill/>
        </p:spPr>
        <p:txBody>
          <a:bodyPr wrap="square">
            <a:spAutoFit/>
          </a:bodyPr>
          <a:lstStyle/>
          <a:p>
            <a:pPr marL="800100" lvl="1" indent="-342900">
              <a:buFont typeface="+mj-lt"/>
              <a:buAutoNum type="arabicPeriod"/>
            </a:pPr>
            <a:r>
              <a:rPr lang="de-DE" sz="2000" b="1" dirty="0">
                <a:solidFill>
                  <a:srgbClr val="47B5C8"/>
                </a:solidFill>
              </a:rPr>
              <a:t>Persönliche und geschäftliche Identifikation:</a:t>
            </a:r>
          </a:p>
          <a:p>
            <a:pPr marL="1257300" lvl="2" indent="-342900">
              <a:buFont typeface="Arial" panose="020B0604020202020204" pitchFamily="34" charset="0"/>
              <a:buChar char="•"/>
            </a:pPr>
            <a:r>
              <a:rPr lang="en-GB" sz="2000" dirty="0">
                <a:solidFill>
                  <a:srgbClr val="595959"/>
                </a:solidFill>
              </a:rPr>
              <a:t>Staatlicher Ausweis oder Reisepass</a:t>
            </a:r>
          </a:p>
          <a:p>
            <a:pPr marL="1257300" lvl="2" indent="-342900">
              <a:buFont typeface="Arial" panose="020B0604020202020204" pitchFamily="34" charset="0"/>
              <a:buChar char="•"/>
            </a:pPr>
            <a:r>
              <a:rPr lang="en-GB" sz="2000" dirty="0">
                <a:solidFill>
                  <a:srgbClr val="595959"/>
                </a:solidFill>
              </a:rPr>
              <a:t>Dokumente zur Unternehmensregistrierung: Gründungsurkunde, Steuernummer, usw.</a:t>
            </a:r>
          </a:p>
          <a:p>
            <a:pPr marL="800100" lvl="1" indent="-342900">
              <a:buFont typeface="+mj-lt"/>
              <a:buAutoNum type="arabicPeriod"/>
            </a:pPr>
            <a:r>
              <a:rPr lang="de-DE" sz="2000" b="1" dirty="0">
                <a:solidFill>
                  <a:srgbClr val="DE0A1D"/>
                </a:solidFill>
              </a:rPr>
              <a:t>Finanzielle Dokumentation:</a:t>
            </a:r>
          </a:p>
          <a:p>
            <a:pPr marL="1257300" lvl="2" indent="-342900">
              <a:buFont typeface="Arial" panose="020B0604020202020204" pitchFamily="34" charset="0"/>
              <a:buChar char="•"/>
            </a:pPr>
            <a:r>
              <a:rPr lang="en-GB" sz="2000" b="1" dirty="0">
                <a:solidFill>
                  <a:srgbClr val="595959"/>
                </a:solidFill>
              </a:rPr>
              <a:t>Kontoauszüge</a:t>
            </a:r>
            <a:r>
              <a:rPr lang="en-GB" sz="2000" dirty="0">
                <a:solidFill>
                  <a:srgbClr val="595959"/>
                </a:solidFill>
              </a:rPr>
              <a:t>: In der Regel 6-12 Monate Kontoauszüge zur Beurteilung des Cashflows.</a:t>
            </a:r>
          </a:p>
          <a:p>
            <a:pPr marL="1257300" lvl="2" indent="-342900">
              <a:buFont typeface="Arial" panose="020B0604020202020204" pitchFamily="34" charset="0"/>
              <a:buChar char="•"/>
            </a:pPr>
            <a:r>
              <a:rPr lang="en-GB" sz="2000" b="1" dirty="0">
                <a:solidFill>
                  <a:srgbClr val="595959"/>
                </a:solidFill>
              </a:rPr>
              <a:t>Gewinn- und </a:t>
            </a:r>
            <a:r>
              <a:rPr lang="en-GB" sz="2000" dirty="0">
                <a:solidFill>
                  <a:srgbClr val="595959"/>
                </a:solidFill>
              </a:rPr>
              <a:t>Verlustrechnungen (GuV): Zeigt Einnahmen, Ausgaben und Rentabilität.</a:t>
            </a:r>
          </a:p>
          <a:p>
            <a:pPr marL="1257300" lvl="2" indent="-342900">
              <a:buFont typeface="Arial" panose="020B0604020202020204" pitchFamily="34" charset="0"/>
              <a:buChar char="•"/>
            </a:pPr>
            <a:r>
              <a:rPr lang="en-GB" sz="2000" b="1" dirty="0">
                <a:solidFill>
                  <a:srgbClr val="595959"/>
                </a:solidFill>
              </a:rPr>
              <a:t>Steuererklärungen</a:t>
            </a:r>
            <a:r>
              <a:rPr lang="en-GB" sz="2000" dirty="0">
                <a:solidFill>
                  <a:srgbClr val="595959"/>
                </a:solidFill>
              </a:rPr>
              <a:t>: 1-2 Jahre historische Steuererklärungen</a:t>
            </a:r>
            <a:endParaRPr lang="de-DE" sz="2000" dirty="0">
              <a:solidFill>
                <a:srgbClr val="595959"/>
              </a:solidFill>
            </a:endParaRPr>
          </a:p>
          <a:p>
            <a:pPr marL="800100" lvl="1" indent="-342900">
              <a:buFont typeface="+mj-lt"/>
              <a:buAutoNum type="arabicPeriod"/>
            </a:pPr>
            <a:r>
              <a:rPr lang="de-DE" sz="2000" b="1" dirty="0">
                <a:solidFill>
                  <a:srgbClr val="086575"/>
                </a:solidFill>
              </a:rPr>
              <a:t>Sicherheiten/Garantien:</a:t>
            </a:r>
          </a:p>
          <a:p>
            <a:pPr marL="1257300" lvl="2" indent="-342900">
              <a:buFont typeface="Arial" panose="020B0604020202020204" pitchFamily="34" charset="0"/>
              <a:buChar char="•"/>
            </a:pPr>
            <a:r>
              <a:rPr lang="en-GB" sz="2000" dirty="0">
                <a:solidFill>
                  <a:srgbClr val="595959"/>
                </a:solidFill>
                <a:latin typeface="Calibri"/>
                <a:ea typeface="Calibri"/>
                <a:cs typeface="Calibri"/>
                <a:sym typeface="Calibri"/>
              </a:rPr>
              <a:t>Einige Kredite erfordern </a:t>
            </a:r>
            <a:r>
              <a:rPr lang="en-GB" sz="2000" b="1" dirty="0">
                <a:solidFill>
                  <a:srgbClr val="595959"/>
                </a:solidFill>
                <a:latin typeface="Calibri"/>
                <a:ea typeface="Calibri"/>
                <a:cs typeface="Calibri"/>
                <a:sym typeface="Calibri"/>
              </a:rPr>
              <a:t>Sicherheiten </a:t>
            </a:r>
            <a:r>
              <a:rPr lang="en-GB" sz="2000" dirty="0">
                <a:solidFill>
                  <a:srgbClr val="595959"/>
                </a:solidFill>
                <a:latin typeface="Calibri"/>
                <a:ea typeface="Calibri"/>
                <a:cs typeface="Calibri"/>
                <a:sym typeface="Calibri"/>
              </a:rPr>
              <a:t>wie Immobilien, Inventar oder Ausrüstung zur Absicherung des Kredits.</a:t>
            </a:r>
            <a:endParaRPr lang="de-DE" sz="2000" b="1" dirty="0">
              <a:solidFill>
                <a:srgbClr val="595959"/>
              </a:solidFill>
            </a:endParaRPr>
          </a:p>
          <a:p>
            <a:pPr marL="800100" lvl="1" indent="-342900">
              <a:buFont typeface="+mj-lt"/>
              <a:buAutoNum type="arabicPeriod"/>
            </a:pPr>
            <a:r>
              <a:rPr lang="de-DE" sz="2000" b="1" dirty="0">
                <a:solidFill>
                  <a:srgbClr val="F2A72C"/>
                </a:solidFill>
              </a:rPr>
              <a:t>Geschäftsplan</a:t>
            </a:r>
            <a:r>
              <a:rPr lang="de-DE" sz="2000" dirty="0">
                <a:solidFill>
                  <a:srgbClr val="F2A72C"/>
                </a:solidFill>
              </a:rPr>
              <a:t>:</a:t>
            </a:r>
          </a:p>
          <a:p>
            <a:pPr marL="1257300" lvl="2" indent="-342900">
              <a:buFont typeface="Arial" panose="020B0604020202020204" pitchFamily="34" charset="0"/>
              <a:buChar char="•"/>
            </a:pPr>
            <a:r>
              <a:rPr lang="en-GB" sz="2000" dirty="0">
                <a:solidFill>
                  <a:srgbClr val="595959"/>
                </a:solidFill>
                <a:latin typeface="Calibri"/>
                <a:ea typeface="Calibri"/>
                <a:cs typeface="Calibri"/>
                <a:sym typeface="Calibri"/>
              </a:rPr>
              <a:t>Enthält eine klare Beschreibung des Unternehmens, des Einnahmemodells und der Finanzprognosen.</a:t>
            </a:r>
          </a:p>
          <a:p>
            <a:pPr marL="1257300" lvl="2" indent="-342900">
              <a:buFont typeface="Arial" panose="020B0604020202020204" pitchFamily="34" charset="0"/>
              <a:buChar char="•"/>
            </a:pPr>
            <a:endParaRPr lang="de-DE" sz="2000" dirty="0"/>
          </a:p>
          <a:p>
            <a:pPr lvl="1"/>
            <a:endParaRPr lang="en-GB" sz="2000" b="1" dirty="0"/>
          </a:p>
          <a:p>
            <a:pPr lvl="1"/>
            <a:r>
              <a:rPr lang="en-GB" sz="2000" b="1" dirty="0"/>
              <a:t> </a:t>
            </a:r>
          </a:p>
        </p:txBody>
      </p:sp>
    </p:spTree>
    <p:extLst>
      <p:ext uri="{BB962C8B-B14F-4D97-AF65-F5344CB8AC3E}">
        <p14:creationId xmlns:p14="http://schemas.microsoft.com/office/powerpoint/2010/main" val="39774443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2" y="761603"/>
            <a:ext cx="9632553" cy="803654"/>
          </a:xfrm>
        </p:spPr>
        <p:txBody>
          <a:bodyPr/>
          <a:lstStyle/>
          <a:p>
            <a:r>
              <a:rPr lang="en-GB" sz="3200" dirty="0">
                <a:solidFill>
                  <a:schemeClr val="bg1"/>
                </a:solidFill>
                <a:latin typeface="Calibri"/>
                <a:ea typeface="Calibri"/>
                <a:cs typeface="Calibri"/>
                <a:sym typeface="Calibri"/>
              </a:rPr>
              <a:t>Kreditwürdigkeit und Risikobewertung</a:t>
            </a:r>
          </a:p>
          <a:p>
            <a:r>
              <a:rPr lang="en-US" sz="2800" dirty="0">
                <a:solidFill>
                  <a:schemeClr val="bg1"/>
                </a:solidFill>
              </a:rPr>
              <a:t>	</a:t>
            </a:r>
          </a:p>
        </p:txBody>
      </p:sp>
      <p:sp>
        <p:nvSpPr>
          <p:cNvPr id="6" name="TextBox 5">
            <a:extLst>
              <a:ext uri="{FF2B5EF4-FFF2-40B4-BE49-F238E27FC236}">
                <a16:creationId xmlns:a16="http://schemas.microsoft.com/office/drawing/2014/main" id="{EC63ED75-FF06-FE28-63CA-A6D63859D923}"/>
              </a:ext>
            </a:extLst>
          </p:cNvPr>
          <p:cNvSpPr txBox="1"/>
          <p:nvPr/>
        </p:nvSpPr>
        <p:spPr>
          <a:xfrm>
            <a:off x="245652" y="1662396"/>
            <a:ext cx="10738011" cy="3370153"/>
          </a:xfrm>
          <a:prstGeom prst="rect">
            <a:avLst/>
          </a:prstGeom>
          <a:noFill/>
        </p:spPr>
        <p:txBody>
          <a:bodyPr wrap="square">
            <a:spAutoFit/>
          </a:bodyPr>
          <a:lstStyle/>
          <a:p>
            <a:pPr marL="800100" lvl="1" indent="-342900">
              <a:buFont typeface="+mj-lt"/>
              <a:buAutoNum type="arabicPeriod"/>
            </a:pPr>
            <a:r>
              <a:rPr lang="de-DE" b="1" dirty="0">
                <a:solidFill>
                  <a:srgbClr val="47B5C8"/>
                </a:solidFill>
              </a:rPr>
              <a:t>Kreditscore: </a:t>
            </a:r>
            <a:r>
              <a:rPr lang="en-GB" dirty="0"/>
              <a:t>Ihr Kreditscore spiegelt Ihre Kredithistorie wider und hilft Kreditgebern, Ihre Fähigkeit zur Rückzahlung des Kredits zu beurteilen. Ein höherer Score führt in der Regel zu besseren Kreditkonditionen.</a:t>
            </a:r>
          </a:p>
          <a:p>
            <a:pPr lvl="2"/>
            <a:endParaRPr lang="en-GB" sz="800" dirty="0"/>
          </a:p>
          <a:p>
            <a:pPr marL="800100" lvl="1" indent="-342900">
              <a:buFont typeface="+mj-lt"/>
              <a:buAutoNum type="arabicPeriod"/>
            </a:pPr>
            <a:r>
              <a:rPr lang="de-DE" b="1" dirty="0">
                <a:solidFill>
                  <a:srgbClr val="086575"/>
                </a:solidFill>
              </a:rPr>
              <a:t>Schulden-Einkommens-Verhältnis:  </a:t>
            </a:r>
            <a:r>
              <a:rPr lang="en-GB" dirty="0">
                <a:latin typeface="Calibri"/>
                <a:ea typeface="Calibri"/>
                <a:cs typeface="Calibri"/>
                <a:sym typeface="Calibri"/>
              </a:rPr>
              <a:t>Anhand dieses Verhältnisses können Kreditgeber Ihre finanzielle Gesundheit beurteilen, indem sie Ihre monatlichen Schuldenzahlungen mit Ihrem monatlichen Einkommen vergleichen. Niedrigere Verhältnisse sind vorzuziehen. Wenn Sie beispielsweise eine Schulden-Einkommens-Relation von 30 % haben, bedeutet dies, dass 30 % Ihres Monatseinkommens für Schuldenzahlungen aufgewendet werden. Kreditgeber bevorzugen in der Regel ein Verhältnis von unter 40 %.</a:t>
            </a:r>
          </a:p>
          <a:p>
            <a:pPr lvl="2"/>
            <a:endParaRPr lang="de-DE" sz="700" b="1" dirty="0"/>
          </a:p>
          <a:p>
            <a:pPr marL="800100" lvl="1" indent="-342900">
              <a:buFont typeface="+mj-lt"/>
              <a:buAutoNum type="arabicPeriod"/>
            </a:pPr>
            <a:r>
              <a:rPr lang="de-DE" b="1" dirty="0">
                <a:solidFill>
                  <a:srgbClr val="DE0A1D"/>
                </a:solidFill>
              </a:rPr>
              <a:t>Risikofaktoren: </a:t>
            </a:r>
            <a:r>
              <a:rPr lang="en-GB" dirty="0">
                <a:latin typeface="Calibri"/>
                <a:ea typeface="Calibri"/>
                <a:cs typeface="Calibri"/>
                <a:sym typeface="Calibri"/>
              </a:rPr>
              <a:t>Die Kreditgeber bewerten das Risiko einer Kreditvergabe an Ihr Unternehmen. Zu den Faktoren gehören das Alter Ihres Unternehmens, die Stabilität der Branche und Markttrends. </a:t>
            </a:r>
          </a:p>
        </p:txBody>
      </p:sp>
    </p:spTree>
    <p:extLst>
      <p:ext uri="{BB962C8B-B14F-4D97-AF65-F5344CB8AC3E}">
        <p14:creationId xmlns:p14="http://schemas.microsoft.com/office/powerpoint/2010/main" val="41616466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2" y="673657"/>
            <a:ext cx="9632553" cy="803654"/>
          </a:xfrm>
        </p:spPr>
        <p:txBody>
          <a:bodyPr/>
          <a:lstStyle/>
          <a:p>
            <a:r>
              <a:rPr lang="en-GB" sz="4000" dirty="0">
                <a:solidFill>
                  <a:schemeClr val="bg1"/>
                </a:solidFill>
                <a:latin typeface="Calibri"/>
                <a:ea typeface="Calibri"/>
                <a:cs typeface="Calibri"/>
                <a:sym typeface="Calibri"/>
              </a:rPr>
              <a:t>Arten von Darlehensbedingungen</a:t>
            </a:r>
          </a:p>
          <a:p>
            <a:r>
              <a:rPr lang="en-US" sz="2800" dirty="0">
                <a:solidFill>
                  <a:schemeClr val="bg1"/>
                </a:solidFill>
              </a:rPr>
              <a:t>	</a:t>
            </a:r>
          </a:p>
        </p:txBody>
      </p:sp>
      <p:sp>
        <p:nvSpPr>
          <p:cNvPr id="6" name="TextBox 5">
            <a:extLst>
              <a:ext uri="{FF2B5EF4-FFF2-40B4-BE49-F238E27FC236}">
                <a16:creationId xmlns:a16="http://schemas.microsoft.com/office/drawing/2014/main" id="{EC63ED75-FF06-FE28-63CA-A6D63859D923}"/>
              </a:ext>
            </a:extLst>
          </p:cNvPr>
          <p:cNvSpPr txBox="1"/>
          <p:nvPr/>
        </p:nvSpPr>
        <p:spPr>
          <a:xfrm>
            <a:off x="56507" y="1544386"/>
            <a:ext cx="10899039" cy="3354765"/>
          </a:xfrm>
          <a:prstGeom prst="rect">
            <a:avLst/>
          </a:prstGeom>
          <a:noFill/>
        </p:spPr>
        <p:txBody>
          <a:bodyPr wrap="square">
            <a:spAutoFit/>
          </a:bodyPr>
          <a:lstStyle/>
          <a:p>
            <a:pPr marL="800100" lvl="1" indent="-342900">
              <a:buFont typeface="+mj-lt"/>
              <a:buAutoNum type="arabicPeriod"/>
            </a:pPr>
            <a:r>
              <a:rPr lang="de-DE" b="1" dirty="0">
                <a:solidFill>
                  <a:srgbClr val="47B5C8"/>
                </a:solidFill>
              </a:rPr>
              <a:t>Hauptbetrag:</a:t>
            </a:r>
          </a:p>
          <a:p>
            <a:pPr marL="1200150" lvl="2" indent="-285750">
              <a:buFont typeface="Arial" panose="020B0604020202020204" pitchFamily="34" charset="0"/>
              <a:buChar char="•"/>
            </a:pPr>
            <a:r>
              <a:rPr lang="en-GB" dirty="0">
                <a:solidFill>
                  <a:srgbClr val="595959"/>
                </a:solidFill>
              </a:rPr>
              <a:t>Der Betrag, den Sie sich vom Kreditgeber leihen, bevor Zinsen oder Gebühren anfallen. Es handelt sich um den Grundbetrag, den der Kreditnehmer im Laufe der Zeit zurückzahlen wird, in der Regel durch regelmäßige Zahlungen.</a:t>
            </a:r>
          </a:p>
          <a:p>
            <a:pPr lvl="2"/>
            <a:endParaRPr lang="en-GB" dirty="0"/>
          </a:p>
          <a:p>
            <a:pPr marL="800100" lvl="1" indent="-342900">
              <a:buFont typeface="+mj-lt"/>
              <a:buAutoNum type="arabicPeriod"/>
            </a:pPr>
            <a:r>
              <a:rPr lang="de-DE" b="1" dirty="0">
                <a:solidFill>
                  <a:srgbClr val="F2A72C"/>
                </a:solidFill>
              </a:rPr>
              <a:t>Zinssatz:</a:t>
            </a:r>
          </a:p>
          <a:p>
            <a:pPr marL="1200150" lvl="2" indent="-285750">
              <a:buFont typeface="Arial" panose="020B0604020202020204" pitchFamily="34" charset="0"/>
              <a:buChar char="•"/>
            </a:pPr>
            <a:r>
              <a:rPr lang="en-GB" b="1" dirty="0">
                <a:solidFill>
                  <a:srgbClr val="595959"/>
                </a:solidFill>
                <a:latin typeface="Calibri"/>
                <a:ea typeface="Calibri"/>
                <a:cs typeface="Calibri"/>
                <a:sym typeface="Calibri"/>
              </a:rPr>
              <a:t>Fest</a:t>
            </a:r>
            <a:r>
              <a:rPr lang="en-GB" dirty="0">
                <a:solidFill>
                  <a:srgbClr val="595959"/>
                </a:solidFill>
                <a:latin typeface="Calibri"/>
                <a:ea typeface="Calibri"/>
                <a:cs typeface="Calibri"/>
                <a:sym typeface="Calibri"/>
              </a:rPr>
              <a:t>: </a:t>
            </a:r>
            <a:r>
              <a:rPr lang="en-GB" dirty="0">
                <a:solidFill>
                  <a:srgbClr val="595959"/>
                </a:solidFill>
              </a:rPr>
              <a:t>Ein fester Zinssatz ist ein Zinssatz, der während der gesamten Laufzeit eines Kredits konstant bleibt, was zu stabilen und vorhersehbaren monatlichen Zahlungen führt.</a:t>
            </a:r>
          </a:p>
          <a:p>
            <a:pPr marL="1200150" lvl="2" indent="-285750">
              <a:buFont typeface="Arial" panose="020B0604020202020204" pitchFamily="34" charset="0"/>
              <a:buChar char="•"/>
            </a:pPr>
            <a:r>
              <a:rPr lang="en-GB" b="1" dirty="0">
                <a:solidFill>
                  <a:srgbClr val="595959"/>
                </a:solidFill>
              </a:rPr>
              <a:t>Variabel: </a:t>
            </a:r>
            <a:r>
              <a:rPr lang="en-GB" dirty="0">
                <a:solidFill>
                  <a:srgbClr val="595959"/>
                </a:solidFill>
              </a:rPr>
              <a:t>Ein variabler Zinssatz ist ein Zinssatz, der sich im Laufe der Zeit je nach Marktbedingungen ändern kann, wodurch die monatlichen Zahlungen schwanken.</a:t>
            </a:r>
            <a:endParaRPr lang="de-DE" b="1" dirty="0">
              <a:solidFill>
                <a:srgbClr val="595959"/>
              </a:solidFill>
            </a:endParaRPr>
          </a:p>
          <a:p>
            <a:pPr lvl="2"/>
            <a:endParaRPr lang="en-GB" sz="1400" b="1" dirty="0">
              <a:latin typeface="Calibri"/>
              <a:ea typeface="Calibri"/>
              <a:cs typeface="Calibri"/>
              <a:sym typeface="Calibri"/>
            </a:endParaRPr>
          </a:p>
          <a:p>
            <a:pPr lvl="2"/>
            <a:endParaRPr lang="en-GB" sz="1400" b="1" dirty="0">
              <a:latin typeface="Calibri"/>
              <a:ea typeface="Calibri"/>
              <a:cs typeface="Calibri"/>
              <a:sym typeface="Calibri"/>
            </a:endParaRPr>
          </a:p>
        </p:txBody>
      </p:sp>
    </p:spTree>
    <p:extLst>
      <p:ext uri="{BB962C8B-B14F-4D97-AF65-F5344CB8AC3E}">
        <p14:creationId xmlns:p14="http://schemas.microsoft.com/office/powerpoint/2010/main" val="22120043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2" y="673657"/>
            <a:ext cx="9632553" cy="803654"/>
          </a:xfrm>
        </p:spPr>
        <p:txBody>
          <a:bodyPr/>
          <a:lstStyle/>
          <a:p>
            <a:r>
              <a:rPr lang="en-GB" sz="4000" dirty="0">
                <a:solidFill>
                  <a:schemeClr val="bg1"/>
                </a:solidFill>
                <a:latin typeface="Calibri"/>
                <a:ea typeface="Calibri"/>
                <a:cs typeface="Calibri"/>
                <a:sym typeface="Calibri"/>
              </a:rPr>
              <a:t>Arten von Darlehensbedingungen</a:t>
            </a:r>
          </a:p>
          <a:p>
            <a:r>
              <a:rPr lang="en-US" sz="2800" dirty="0">
                <a:solidFill>
                  <a:schemeClr val="bg1"/>
                </a:solidFill>
              </a:rPr>
              <a:t>	</a:t>
            </a:r>
          </a:p>
        </p:txBody>
      </p:sp>
      <p:sp>
        <p:nvSpPr>
          <p:cNvPr id="6" name="TextBox 5">
            <a:extLst>
              <a:ext uri="{FF2B5EF4-FFF2-40B4-BE49-F238E27FC236}">
                <a16:creationId xmlns:a16="http://schemas.microsoft.com/office/drawing/2014/main" id="{EC63ED75-FF06-FE28-63CA-A6D63859D923}"/>
              </a:ext>
            </a:extLst>
          </p:cNvPr>
          <p:cNvSpPr txBox="1"/>
          <p:nvPr/>
        </p:nvSpPr>
        <p:spPr>
          <a:xfrm>
            <a:off x="298050" y="1779314"/>
            <a:ext cx="10404456" cy="2962349"/>
          </a:xfrm>
          <a:prstGeom prst="rect">
            <a:avLst/>
          </a:prstGeom>
          <a:noFill/>
        </p:spPr>
        <p:txBody>
          <a:bodyPr wrap="square">
            <a:spAutoFit/>
          </a:bodyPr>
          <a:lstStyle/>
          <a:p>
            <a:pPr lvl="1"/>
            <a:r>
              <a:rPr lang="de-DE" b="1" dirty="0">
                <a:solidFill>
                  <a:srgbClr val="47B5C8"/>
                </a:solidFill>
              </a:rPr>
              <a:t>3.    Rückzahlungsfrist:</a:t>
            </a:r>
          </a:p>
          <a:p>
            <a:pPr marL="1257300" lvl="2" indent="-342900">
              <a:buFont typeface="Arial" panose="020B0604020202020204" pitchFamily="34" charset="0"/>
              <a:buChar char="•"/>
            </a:pPr>
            <a:r>
              <a:rPr lang="en-GB" dirty="0">
                <a:solidFill>
                  <a:srgbClr val="595959"/>
                </a:solidFill>
                <a:ea typeface="Calibri"/>
                <a:cs typeface="Calibri"/>
                <a:sym typeface="Calibri"/>
              </a:rPr>
              <a:t>Der Zeitrahmen, in dem das Darlehen zurückgezahlt werden muss. Kurzfristige Darlehen (weniger als 3 Jahre) können höhere monatliche Raten, aber niedrigere Gesamtzinskosten haben.</a:t>
            </a:r>
          </a:p>
          <a:p>
            <a:pPr lvl="2"/>
            <a:endParaRPr lang="en-GB" sz="1050" dirty="0">
              <a:solidFill>
                <a:srgbClr val="595959"/>
              </a:solidFill>
              <a:ea typeface="Calibri"/>
              <a:cs typeface="Calibri"/>
              <a:sym typeface="Calibri"/>
            </a:endParaRPr>
          </a:p>
          <a:p>
            <a:pPr lvl="1"/>
            <a:r>
              <a:rPr lang="de-DE" b="1" dirty="0">
                <a:solidFill>
                  <a:srgbClr val="DE0A1D"/>
                </a:solidFill>
              </a:rPr>
              <a:t>4.   Die Gebühren:</a:t>
            </a:r>
          </a:p>
          <a:p>
            <a:pPr marL="1257300" lvl="2" indent="-342900">
              <a:buFont typeface="Arial" panose="020B0604020202020204" pitchFamily="34" charset="0"/>
              <a:buChar char="•"/>
            </a:pPr>
            <a:r>
              <a:rPr lang="en-GB" dirty="0">
                <a:solidFill>
                  <a:srgbClr val="595959"/>
                </a:solidFill>
              </a:rPr>
              <a:t>Darlehensgebühren sind zusätzliche Kosten, die von Kreditgebern für die Bearbeitung, Genehmigung oder Betreuung eines Kredits erhoben werden, wie z. B. Ausfertigungsgebühren, Gebühren für verspätete Zahlungen oder Vorfälligkeitsentschädigungen.</a:t>
            </a:r>
            <a:endParaRPr lang="en-GB" dirty="0">
              <a:solidFill>
                <a:srgbClr val="595959"/>
              </a:solidFill>
              <a:ea typeface="Calibri"/>
              <a:cs typeface="Calibri"/>
              <a:sym typeface="Calibri"/>
            </a:endParaRPr>
          </a:p>
          <a:p>
            <a:pPr marL="1257300" lvl="2" indent="-342900">
              <a:buFont typeface="Arial" panose="020B0604020202020204" pitchFamily="34" charset="0"/>
              <a:buChar char="•"/>
            </a:pPr>
            <a:endParaRPr lang="en-GB" sz="1400" b="1" dirty="0">
              <a:latin typeface="Calibri"/>
              <a:ea typeface="Calibri"/>
              <a:cs typeface="Calibri"/>
              <a:sym typeface="Calibri"/>
            </a:endParaRPr>
          </a:p>
          <a:p>
            <a:pPr lvl="2"/>
            <a:endParaRPr lang="en-GB" sz="1400" b="1" dirty="0">
              <a:latin typeface="Calibri"/>
              <a:ea typeface="Calibri"/>
              <a:cs typeface="Calibri"/>
              <a:sym typeface="Calibri"/>
            </a:endParaRPr>
          </a:p>
        </p:txBody>
      </p:sp>
    </p:spTree>
    <p:extLst>
      <p:ext uri="{BB962C8B-B14F-4D97-AF65-F5344CB8AC3E}">
        <p14:creationId xmlns:p14="http://schemas.microsoft.com/office/powerpoint/2010/main" val="954286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2" y="682535"/>
            <a:ext cx="9632553" cy="803654"/>
          </a:xfrm>
        </p:spPr>
        <p:txBody>
          <a:bodyPr/>
          <a:lstStyle/>
          <a:p>
            <a:r>
              <a:rPr lang="en-GB" sz="4000" dirty="0">
                <a:solidFill>
                  <a:schemeClr val="bg1"/>
                </a:solidFill>
                <a:latin typeface="Calibri"/>
                <a:ea typeface="Calibri"/>
                <a:cs typeface="Calibri"/>
                <a:sym typeface="Calibri"/>
              </a:rPr>
              <a:t>Zu verstehende Darlehensbedingungen</a:t>
            </a:r>
          </a:p>
          <a:p>
            <a:r>
              <a:rPr lang="en-US" sz="2800" dirty="0">
                <a:solidFill>
                  <a:schemeClr val="bg1"/>
                </a:solidFill>
              </a:rPr>
              <a:t>	</a:t>
            </a:r>
          </a:p>
        </p:txBody>
      </p:sp>
      <p:sp>
        <p:nvSpPr>
          <p:cNvPr id="6" name="TextBox 5">
            <a:extLst>
              <a:ext uri="{FF2B5EF4-FFF2-40B4-BE49-F238E27FC236}">
                <a16:creationId xmlns:a16="http://schemas.microsoft.com/office/drawing/2014/main" id="{EC63ED75-FF06-FE28-63CA-A6D63859D923}"/>
              </a:ext>
            </a:extLst>
          </p:cNvPr>
          <p:cNvSpPr txBox="1"/>
          <p:nvPr/>
        </p:nvSpPr>
        <p:spPr>
          <a:xfrm>
            <a:off x="137022" y="1594787"/>
            <a:ext cx="10864531" cy="4678204"/>
          </a:xfrm>
          <a:prstGeom prst="rect">
            <a:avLst/>
          </a:prstGeom>
          <a:noFill/>
        </p:spPr>
        <p:txBody>
          <a:bodyPr wrap="square">
            <a:spAutoFit/>
          </a:bodyPr>
          <a:lstStyle/>
          <a:p>
            <a:pPr marL="800100" lvl="1" indent="-342900">
              <a:buFont typeface="+mj-lt"/>
              <a:buAutoNum type="arabicPeriod"/>
            </a:pPr>
            <a:r>
              <a:rPr lang="de-DE" b="1" dirty="0">
                <a:solidFill>
                  <a:srgbClr val="47B5C8"/>
                </a:solidFill>
              </a:rPr>
              <a:t>Jährlicher Prozentsatz (APR): </a:t>
            </a:r>
            <a:r>
              <a:rPr lang="en-GB" dirty="0">
                <a:solidFill>
                  <a:srgbClr val="595959"/>
                </a:solidFill>
              </a:rPr>
              <a:t>Die jährlichen Gesamtkosten eines Kredits, ausgedrückt als Prozentsatz, der sowohl den Zinssatz als auch alle zusätzlichen Gebühren oder Kosten im Zusammenhang mit dem Kredit umfasst und ein vollständigeres Bild der Kreditkosten vermittelt.</a:t>
            </a:r>
          </a:p>
          <a:p>
            <a:pPr marL="800100" lvl="1" indent="-342900">
              <a:buFont typeface="+mj-lt"/>
              <a:buAutoNum type="arabicPeriod"/>
            </a:pPr>
            <a:r>
              <a:rPr lang="de-DE" b="1" dirty="0">
                <a:solidFill>
                  <a:srgbClr val="F2A72C"/>
                </a:solidFill>
              </a:rPr>
              <a:t>Amortisation: </a:t>
            </a:r>
            <a:r>
              <a:rPr lang="en-GB" dirty="0">
                <a:solidFill>
                  <a:srgbClr val="595959"/>
                </a:solidFill>
                <a:ea typeface="Calibri"/>
                <a:cs typeface="Calibri"/>
                <a:sym typeface="Calibri"/>
              </a:rPr>
              <a:t>Dies bezieht sich darauf, wie die Darlehenszahlungen über die Zeit verteilt werden, wobei ein Teil jeder Zahlung auf die Zinsen und der Rest auf die Tilgung entfällt.</a:t>
            </a:r>
          </a:p>
          <a:p>
            <a:pPr marL="800100" lvl="1" indent="-342900">
              <a:buFont typeface="+mj-lt"/>
              <a:buAutoNum type="arabicPeriod"/>
            </a:pPr>
            <a:r>
              <a:rPr lang="de-DE" b="1" dirty="0"/>
              <a:t>Verzugsbedingungen: </a:t>
            </a:r>
            <a:r>
              <a:rPr lang="en-GB" dirty="0">
                <a:solidFill>
                  <a:srgbClr val="595959"/>
                </a:solidFill>
                <a:ea typeface="Calibri"/>
                <a:cs typeface="Calibri"/>
                <a:sym typeface="Calibri"/>
              </a:rPr>
              <a:t>Die Folgen und Maßnahmen, die eintreten, wenn Sie Ihren Kredit nicht zurückzahlen. Dazu können erhöhte Zinssätze, Strafen oder rechtliche Schritte gehören.</a:t>
            </a:r>
          </a:p>
          <a:p>
            <a:pPr marL="800100" lvl="1" indent="-342900">
              <a:buFont typeface="+mj-lt"/>
              <a:buAutoNum type="arabicPeriod"/>
            </a:pPr>
            <a:r>
              <a:rPr lang="de-DE" b="1" dirty="0">
                <a:solidFill>
                  <a:srgbClr val="DE0A1D"/>
                </a:solidFill>
              </a:rPr>
              <a:t>Kreditzusagen: </a:t>
            </a:r>
            <a:r>
              <a:rPr lang="en-GB" dirty="0">
                <a:solidFill>
                  <a:srgbClr val="595959"/>
                </a:solidFill>
                <a:ea typeface="Calibri"/>
                <a:cs typeface="Calibri"/>
                <a:sym typeface="Calibri"/>
              </a:rPr>
              <a:t>Bestimmte Bedingungen, die Kreditnehmer während der Laufzeit des Kredits erfüllen müssen, wie z. B. die Aufrechterhaltung eines bestimmten Umsatzniveaus oder die Nichtaufnahme zusätzlicher Schulden. Ein Kreditgeber kann zum Beispiel verlangen, dass Sie während der Rückzahlung des Kredits einen Mindestbarbestand auf Ihrem Geschäftskonto halten.</a:t>
            </a:r>
          </a:p>
          <a:p>
            <a:pPr marL="800100" lvl="1" indent="-342900">
              <a:buFont typeface="+mj-lt"/>
              <a:buAutoNum type="arabicPeriod"/>
            </a:pPr>
            <a:endParaRPr lang="en-GB" dirty="0">
              <a:solidFill>
                <a:srgbClr val="595959"/>
              </a:solidFill>
              <a:ea typeface="Calibri"/>
              <a:cs typeface="Calibri"/>
              <a:sym typeface="Calibri"/>
            </a:endParaRPr>
          </a:p>
          <a:p>
            <a:pPr marL="800100" lvl="1" indent="-342900">
              <a:buFont typeface="+mj-lt"/>
              <a:buAutoNum type="arabicPeriod"/>
            </a:pPr>
            <a:endParaRPr lang="en-GB" dirty="0">
              <a:solidFill>
                <a:srgbClr val="595959"/>
              </a:solidFill>
              <a:ea typeface="Calibri"/>
              <a:cs typeface="Calibri"/>
              <a:sym typeface="Calibri"/>
            </a:endParaRPr>
          </a:p>
          <a:p>
            <a:pPr lvl="2"/>
            <a:endParaRPr lang="en-GB" sz="1400" dirty="0">
              <a:solidFill>
                <a:srgbClr val="595959"/>
              </a:solidFill>
              <a:latin typeface="Calibri"/>
              <a:ea typeface="Calibri"/>
              <a:cs typeface="Calibri"/>
              <a:sym typeface="Calibri"/>
            </a:endParaRPr>
          </a:p>
          <a:p>
            <a:pPr lvl="2"/>
            <a:endParaRPr lang="en-GB" sz="1400" dirty="0">
              <a:latin typeface="Calibri"/>
              <a:ea typeface="Calibri"/>
              <a:cs typeface="Calibri"/>
              <a:sym typeface="Calibri"/>
            </a:endParaRPr>
          </a:p>
          <a:p>
            <a:pPr marL="1257300" lvl="2" indent="-342900">
              <a:buFont typeface="Arial" panose="020B0604020202020204" pitchFamily="34" charset="0"/>
              <a:buChar char="•"/>
            </a:pPr>
            <a:endParaRPr lang="en-GB" sz="1400" b="1" dirty="0">
              <a:latin typeface="Calibri"/>
              <a:ea typeface="Calibri"/>
              <a:cs typeface="Calibri"/>
              <a:sym typeface="Calibri"/>
            </a:endParaRPr>
          </a:p>
          <a:p>
            <a:pPr lvl="2"/>
            <a:endParaRPr lang="en-GB" sz="1400" b="1" dirty="0">
              <a:latin typeface="Calibri"/>
              <a:ea typeface="Calibri"/>
              <a:cs typeface="Calibri"/>
              <a:sym typeface="Calibri"/>
            </a:endParaRPr>
          </a:p>
        </p:txBody>
      </p:sp>
    </p:spTree>
    <p:extLst>
      <p:ext uri="{BB962C8B-B14F-4D97-AF65-F5344CB8AC3E}">
        <p14:creationId xmlns:p14="http://schemas.microsoft.com/office/powerpoint/2010/main" val="96205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004637" y="744653"/>
            <a:ext cx="9261115" cy="803654"/>
          </a:xfrm>
        </p:spPr>
        <p:txBody>
          <a:bodyPr/>
          <a:lstStyle/>
          <a:p>
            <a:r>
              <a:rPr lang="en-IE" sz="4800" dirty="0">
                <a:solidFill>
                  <a:schemeClr val="bg1"/>
                </a:solidFill>
              </a:rPr>
              <a:t>Lernergebnisse</a:t>
            </a:r>
            <a:endParaRPr lang="en-US" sz="4800" dirty="0">
              <a:solidFill>
                <a:schemeClr val="bg1"/>
              </a:solidFill>
            </a:endParaRPr>
          </a:p>
          <a:p>
            <a:endParaRPr lang="en-GB" sz="600" b="1" dirty="0"/>
          </a:p>
          <a:p>
            <a:r>
              <a:rPr lang="en-GB" b="1" dirty="0">
                <a:solidFill>
                  <a:srgbClr val="47B5C8"/>
                </a:solidFill>
              </a:rPr>
              <a:t>Verhaltensweisen:</a:t>
            </a:r>
          </a:p>
          <a:p>
            <a:r>
              <a:rPr lang="en-US" sz="2200" b="1" dirty="0">
                <a:solidFill>
                  <a:srgbClr val="F2A72C"/>
                </a:solidFill>
              </a:rPr>
              <a:t>Kooperative Kommunikation: </a:t>
            </a:r>
            <a:r>
              <a:rPr lang="en-GB" sz="2200" dirty="0"/>
              <a:t>Die Unternehmer lernen, während des Antragsprozesses mit den Kreditsachbearbeitern zusammenzuarbeiten und die richtigen Fragen zu stellen.</a:t>
            </a:r>
          </a:p>
          <a:p>
            <a:r>
              <a:rPr lang="en-US" sz="2200" b="1" dirty="0">
                <a:solidFill>
                  <a:srgbClr val="F2A72C"/>
                </a:solidFill>
              </a:rPr>
              <a:t>Proaktives Nachfragen: </a:t>
            </a:r>
            <a:r>
              <a:rPr lang="en-GB" sz="2200" dirty="0"/>
              <a:t>Die Unternehmer lernen, sich aktiv zu engagieren, indem sie fundierte Fragen zu Zinssätzen, Sicherheiten, Fristen und alternativen Optionen stellen.</a:t>
            </a:r>
          </a:p>
          <a:p>
            <a:r>
              <a:rPr lang="en-US" sz="2200" b="1" dirty="0">
                <a:solidFill>
                  <a:srgbClr val="F2A72C"/>
                </a:solidFill>
              </a:rPr>
              <a:t>Verhandlung: </a:t>
            </a:r>
            <a:r>
              <a:rPr lang="en-GB" sz="2200" dirty="0"/>
              <a:t>Unternehmer können Bedingungen aushandeln, die ihren geschäftlichen Bedürfnissen entsprechen, und sich gleichzeitig über Kreditoptionen beraten lassen, die am besten zu ihrer Wachstumsstrategie passen.</a:t>
            </a:r>
            <a:endParaRPr lang="en-US" sz="2200" dirty="0"/>
          </a:p>
        </p:txBody>
      </p:sp>
    </p:spTree>
    <p:extLst>
      <p:ext uri="{BB962C8B-B14F-4D97-AF65-F5344CB8AC3E}">
        <p14:creationId xmlns:p14="http://schemas.microsoft.com/office/powerpoint/2010/main" val="4948806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2" y="682535"/>
            <a:ext cx="9632553" cy="803654"/>
          </a:xfrm>
        </p:spPr>
        <p:txBody>
          <a:bodyPr/>
          <a:lstStyle/>
          <a:p>
            <a:r>
              <a:rPr lang="en-GB" sz="4000" dirty="0">
                <a:solidFill>
                  <a:schemeClr val="bg1"/>
                </a:solidFill>
                <a:latin typeface="Calibri"/>
                <a:ea typeface="Calibri"/>
                <a:cs typeface="Calibri"/>
                <a:sym typeface="Calibri"/>
              </a:rPr>
              <a:t>Vergleich von Darlehensangeboten </a:t>
            </a:r>
          </a:p>
          <a:p>
            <a:r>
              <a:rPr lang="en-US" sz="2800" dirty="0">
                <a:solidFill>
                  <a:schemeClr val="bg1"/>
                </a:solidFill>
              </a:rPr>
              <a:t>	</a:t>
            </a:r>
          </a:p>
        </p:txBody>
      </p:sp>
      <p:sp>
        <p:nvSpPr>
          <p:cNvPr id="6" name="TextBox 5">
            <a:extLst>
              <a:ext uri="{FF2B5EF4-FFF2-40B4-BE49-F238E27FC236}">
                <a16:creationId xmlns:a16="http://schemas.microsoft.com/office/drawing/2014/main" id="{EC63ED75-FF06-FE28-63CA-A6D63859D923}"/>
              </a:ext>
            </a:extLst>
          </p:cNvPr>
          <p:cNvSpPr txBox="1"/>
          <p:nvPr/>
        </p:nvSpPr>
        <p:spPr>
          <a:xfrm>
            <a:off x="798381" y="1678302"/>
            <a:ext cx="6456327" cy="3139321"/>
          </a:xfrm>
          <a:prstGeom prst="rect">
            <a:avLst/>
          </a:prstGeom>
          <a:noFill/>
        </p:spPr>
        <p:txBody>
          <a:bodyPr wrap="square">
            <a:spAutoFit/>
          </a:bodyPr>
          <a:lstStyle/>
          <a:p>
            <a:pPr marL="0" lvl="1"/>
            <a:r>
              <a:rPr lang="de-DE" b="1" dirty="0"/>
              <a:t>Vergleich der Zinssätze:</a:t>
            </a:r>
          </a:p>
          <a:p>
            <a:pPr marL="0" lvl="2"/>
            <a:r>
              <a:rPr lang="en-GB" dirty="0">
                <a:solidFill>
                  <a:srgbClr val="595959"/>
                </a:solidFill>
              </a:rPr>
              <a:t>Beim Vergleich von Kreditzinsen ist es wichtig, nicht nur den Zinssatz selbst, sondern auch Faktoren wie feste oder variable Zinssätze, die Laufzeit des Kredits und die Häufigkeit der Aufzinsung zu berücksichtigen. Ein niedrigerer Zinssatz mag verlockend erscheinen, aber ein Darlehen mit kürzerer Laufzeit und etwas höherem Zinssatz kann aufgrund der kürzeren Zeit, in der die Zinsen anfallen, zu niedrigeren Gesamtzinskosten führen. Außerdem können variable Zinssätze zu Beginn niedriger sein als feste Zinssätze, aber im Laufe der Zeit ansteigen, so dass ein fester Zinssatz auf lange Sicht berechenbarer und kostengünstiger ist. </a:t>
            </a:r>
          </a:p>
        </p:txBody>
      </p:sp>
      <p:pic>
        <p:nvPicPr>
          <p:cNvPr id="5" name="Picture 4" descr="A hand holding a magnifying glass with a percent sign&#10;&#10;Description automatically generated">
            <a:extLst>
              <a:ext uri="{FF2B5EF4-FFF2-40B4-BE49-F238E27FC236}">
                <a16:creationId xmlns:a16="http://schemas.microsoft.com/office/drawing/2014/main" id="{41F35D45-BF73-5528-870A-4E97985CFE4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254709" y="2492832"/>
            <a:ext cx="3612703" cy="2409645"/>
          </a:xfrm>
          <a:prstGeom prst="rect">
            <a:avLst/>
          </a:prstGeom>
        </p:spPr>
      </p:pic>
      <p:sp>
        <p:nvSpPr>
          <p:cNvPr id="7" name="TextBox 6">
            <a:extLst>
              <a:ext uri="{FF2B5EF4-FFF2-40B4-BE49-F238E27FC236}">
                <a16:creationId xmlns:a16="http://schemas.microsoft.com/office/drawing/2014/main" id="{8498DAF3-71F9-662D-7FC5-FA1A760148F1}"/>
              </a:ext>
            </a:extLst>
          </p:cNvPr>
          <p:cNvSpPr txBox="1"/>
          <p:nvPr/>
        </p:nvSpPr>
        <p:spPr>
          <a:xfrm>
            <a:off x="955010" y="6858000"/>
            <a:ext cx="10281980" cy="230832"/>
          </a:xfrm>
          <a:prstGeom prst="rect">
            <a:avLst/>
          </a:prstGeom>
          <a:noFill/>
        </p:spPr>
        <p:txBody>
          <a:bodyPr wrap="square" rtlCol="0">
            <a:spAutoFit/>
          </a:bodyPr>
          <a:lstStyle/>
          <a:p>
            <a:r>
              <a:rPr lang="en-IE" sz="900">
                <a:hlinkClick r:id="rId3" tooltip="https://foto.wuestenigel.com/percentage-symbol-under-magnifying-glass/"/>
              </a:rPr>
              <a:t>Dieses Foto </a:t>
            </a:r>
            <a:r>
              <a:rPr lang="en-IE" sz="900"/>
              <a:t>von Unbekannter Autor ist lizenziert unter </a:t>
            </a:r>
            <a:r>
              <a:rPr lang="en-IE" sz="900">
                <a:hlinkClick r:id="rId4" tooltip="https://creativecommons.org/licenses/by/3.0/"/>
              </a:rPr>
              <a:t>CC BY</a:t>
            </a:r>
            <a:endParaRPr lang="en-IE" sz="900"/>
          </a:p>
        </p:txBody>
      </p:sp>
    </p:spTree>
    <p:extLst>
      <p:ext uri="{BB962C8B-B14F-4D97-AF65-F5344CB8AC3E}">
        <p14:creationId xmlns:p14="http://schemas.microsoft.com/office/powerpoint/2010/main" val="25604571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2" y="682535"/>
            <a:ext cx="9632553" cy="803654"/>
          </a:xfrm>
        </p:spPr>
        <p:txBody>
          <a:bodyPr/>
          <a:lstStyle/>
          <a:p>
            <a:r>
              <a:rPr lang="en-GB" sz="4800" dirty="0">
                <a:solidFill>
                  <a:schemeClr val="bg1"/>
                </a:solidFill>
                <a:latin typeface="Calibri"/>
                <a:ea typeface="Calibri"/>
                <a:cs typeface="Calibri"/>
                <a:sym typeface="Calibri"/>
              </a:rPr>
              <a:t>Vergleich von Darlehensangeboten </a:t>
            </a:r>
          </a:p>
          <a:p>
            <a:r>
              <a:rPr lang="en-US" dirty="0">
                <a:solidFill>
                  <a:schemeClr val="bg1"/>
                </a:solidFill>
              </a:rPr>
              <a:t>	</a:t>
            </a:r>
          </a:p>
        </p:txBody>
      </p:sp>
      <p:sp>
        <p:nvSpPr>
          <p:cNvPr id="6" name="TextBox 5">
            <a:extLst>
              <a:ext uri="{FF2B5EF4-FFF2-40B4-BE49-F238E27FC236}">
                <a16:creationId xmlns:a16="http://schemas.microsoft.com/office/drawing/2014/main" id="{EC63ED75-FF06-FE28-63CA-A6D63859D923}"/>
              </a:ext>
            </a:extLst>
          </p:cNvPr>
          <p:cNvSpPr txBox="1"/>
          <p:nvPr/>
        </p:nvSpPr>
        <p:spPr>
          <a:xfrm>
            <a:off x="694865" y="1723814"/>
            <a:ext cx="6856123" cy="3508653"/>
          </a:xfrm>
          <a:prstGeom prst="rect">
            <a:avLst/>
          </a:prstGeom>
          <a:noFill/>
        </p:spPr>
        <p:txBody>
          <a:bodyPr wrap="square">
            <a:spAutoFit/>
          </a:bodyPr>
          <a:lstStyle/>
          <a:p>
            <a:pPr marL="0" lvl="1"/>
            <a:r>
              <a:rPr lang="de-DE" sz="2400" b="1" dirty="0"/>
              <a:t> Versteckte Kosten</a:t>
            </a:r>
          </a:p>
          <a:p>
            <a:pPr marL="85725" lvl="2"/>
            <a:r>
              <a:rPr lang="en-GB" sz="2200" dirty="0">
                <a:solidFill>
                  <a:srgbClr val="595959"/>
                </a:solidFill>
                <a:ea typeface="Calibri"/>
                <a:cs typeface="Calibri"/>
                <a:sym typeface="Calibri"/>
              </a:rPr>
              <a:t>Zu den versteckten Kosten im Zusammenhang mit Krediten können Gebühren und Kosten gehören, die bei der Aufnahme eines Kredits nicht sofort ersichtlich sind, wie z. B. Ausfertigungsgebühren, Antragsgebühren, Vorfälligkeitsentschädigungen und Gebühren für verspätete Zahlungen. Diese Kosten können die Gesamtkosten des Kredits über den angekündigten Zinssatz hinaus erhöhen. Es ist wichtig, den Kreditvertrag sorgfältig zu prüfen und den Kreditgeber nach möglichen Gebühren zu fragen, um sich ein klares Bild von den Gesamtkosten der Kreditaufnahme zu machen.</a:t>
            </a:r>
          </a:p>
        </p:txBody>
      </p:sp>
      <p:pic>
        <p:nvPicPr>
          <p:cNvPr id="9" name="Picture 8" descr="A hand holding a magnifying glass&#10;&#10;Description automatically generated">
            <a:extLst>
              <a:ext uri="{FF2B5EF4-FFF2-40B4-BE49-F238E27FC236}">
                <a16:creationId xmlns:a16="http://schemas.microsoft.com/office/drawing/2014/main" id="{B3DC44EA-27F0-0681-2AE4-7E2D2963555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745561" y="1765540"/>
            <a:ext cx="2626264" cy="3939396"/>
          </a:xfrm>
          <a:prstGeom prst="rect">
            <a:avLst/>
          </a:prstGeom>
        </p:spPr>
      </p:pic>
    </p:spTree>
    <p:extLst>
      <p:ext uri="{BB962C8B-B14F-4D97-AF65-F5344CB8AC3E}">
        <p14:creationId xmlns:p14="http://schemas.microsoft.com/office/powerpoint/2010/main" val="23156481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2" y="682535"/>
            <a:ext cx="9632553" cy="803654"/>
          </a:xfrm>
        </p:spPr>
        <p:txBody>
          <a:bodyPr/>
          <a:lstStyle/>
          <a:p>
            <a:r>
              <a:rPr lang="en-GB" sz="4000" dirty="0">
                <a:solidFill>
                  <a:schemeClr val="bg1"/>
                </a:solidFill>
                <a:latin typeface="Calibri"/>
                <a:ea typeface="Calibri"/>
                <a:cs typeface="Calibri"/>
                <a:sym typeface="Calibri"/>
              </a:rPr>
              <a:t>Versteckte Gebühren</a:t>
            </a:r>
          </a:p>
          <a:p>
            <a:r>
              <a:rPr lang="en-US" sz="2800" dirty="0">
                <a:solidFill>
                  <a:schemeClr val="bg1"/>
                </a:solidFill>
              </a:rPr>
              <a:t>	</a:t>
            </a:r>
          </a:p>
        </p:txBody>
      </p:sp>
      <p:sp>
        <p:nvSpPr>
          <p:cNvPr id="6" name="TextBox 5">
            <a:extLst>
              <a:ext uri="{FF2B5EF4-FFF2-40B4-BE49-F238E27FC236}">
                <a16:creationId xmlns:a16="http://schemas.microsoft.com/office/drawing/2014/main" id="{EC63ED75-FF06-FE28-63CA-A6D63859D923}"/>
              </a:ext>
            </a:extLst>
          </p:cNvPr>
          <p:cNvSpPr txBox="1"/>
          <p:nvPr/>
        </p:nvSpPr>
        <p:spPr>
          <a:xfrm>
            <a:off x="878895" y="1576058"/>
            <a:ext cx="6200516" cy="3908762"/>
          </a:xfrm>
          <a:prstGeom prst="rect">
            <a:avLst/>
          </a:prstGeom>
          <a:noFill/>
        </p:spPr>
        <p:txBody>
          <a:bodyPr wrap="square">
            <a:spAutoFit/>
          </a:bodyPr>
          <a:lstStyle/>
          <a:p>
            <a:pPr marL="0" lvl="1"/>
            <a:r>
              <a:rPr lang="de-DE" b="1" dirty="0"/>
              <a:t>Anmeldegebühren:</a:t>
            </a:r>
          </a:p>
          <a:p>
            <a:pPr marL="0" lvl="2"/>
            <a:r>
              <a:rPr lang="en-GB" dirty="0">
                <a:solidFill>
                  <a:srgbClr val="595959"/>
                </a:solidFill>
              </a:rPr>
              <a:t>Einige Kreditgeber erheben eine nicht erstattungsfähige Gebühr nur für die Bearbeitung Ihres Kreditantrags. Diese Gebühr kann auch dann erhoben werden, wenn Ihr Kredit nicht genehmigt wird.</a:t>
            </a:r>
          </a:p>
          <a:p>
            <a:pPr marL="0" lvl="2"/>
            <a:endParaRPr lang="en-GB" b="1" dirty="0"/>
          </a:p>
          <a:p>
            <a:pPr marL="0" lvl="2"/>
            <a:r>
              <a:rPr lang="de-DE" b="1" dirty="0"/>
              <a:t>Gebühren für die Kreditvergabe:</a:t>
            </a:r>
          </a:p>
          <a:p>
            <a:pPr marL="0" lvl="2"/>
            <a:r>
              <a:rPr lang="en-GB" dirty="0">
                <a:solidFill>
                  <a:srgbClr val="595959"/>
                </a:solidFill>
                <a:latin typeface="Calibri"/>
                <a:ea typeface="Calibri"/>
                <a:cs typeface="Calibri"/>
                <a:sym typeface="Calibri"/>
              </a:rPr>
              <a:t>Eine einmalige Gebühr, die an den Kreditgeber für die Bearbeitung des Kredits gezahlt wird, in der Regel ein Prozentsatz des Kreditbetrags. Bei einem Darlehen von 100.000,00 € und einer Bearbeitungsgebühr von 2 % müssen Sie beispielsweise 2.000,00 € im Voraus zahlen.</a:t>
            </a:r>
          </a:p>
          <a:p>
            <a:pPr lvl="2"/>
            <a:endParaRPr lang="en-GB" sz="1400" b="1" dirty="0">
              <a:latin typeface="Calibri"/>
              <a:ea typeface="Calibri"/>
              <a:cs typeface="Calibri"/>
              <a:sym typeface="Calibri"/>
            </a:endParaRPr>
          </a:p>
          <a:p>
            <a:pPr lvl="2"/>
            <a:endParaRPr lang="en-GB" sz="1400" b="1" dirty="0">
              <a:latin typeface="Calibri"/>
              <a:ea typeface="Calibri"/>
              <a:cs typeface="Calibri"/>
              <a:sym typeface="Calibri"/>
            </a:endParaRPr>
          </a:p>
        </p:txBody>
      </p:sp>
      <p:pic>
        <p:nvPicPr>
          <p:cNvPr id="5" name="Picture 4" descr="A wooden letter tiles on a wooden stand&#10;&#10;Description automatically generated with medium confidence">
            <a:extLst>
              <a:ext uri="{FF2B5EF4-FFF2-40B4-BE49-F238E27FC236}">
                <a16:creationId xmlns:a16="http://schemas.microsoft.com/office/drawing/2014/main" id="{182D87B2-3F89-5BB0-4995-079C19C25D2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130449" y="2438400"/>
            <a:ext cx="3700733" cy="2467155"/>
          </a:xfrm>
          <a:prstGeom prst="rect">
            <a:avLst/>
          </a:prstGeom>
        </p:spPr>
      </p:pic>
    </p:spTree>
    <p:extLst>
      <p:ext uri="{BB962C8B-B14F-4D97-AF65-F5344CB8AC3E}">
        <p14:creationId xmlns:p14="http://schemas.microsoft.com/office/powerpoint/2010/main" val="34008134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54608" y="682535"/>
            <a:ext cx="9632553" cy="803654"/>
          </a:xfrm>
        </p:spPr>
        <p:txBody>
          <a:bodyPr/>
          <a:lstStyle/>
          <a:p>
            <a:r>
              <a:rPr lang="en-GB" sz="4000" dirty="0">
                <a:solidFill>
                  <a:schemeClr val="bg1"/>
                </a:solidFill>
                <a:latin typeface="Calibri"/>
                <a:ea typeface="Calibri"/>
                <a:cs typeface="Calibri"/>
                <a:sym typeface="Calibri"/>
              </a:rPr>
              <a:t>Versteckte Gebühren</a:t>
            </a:r>
          </a:p>
          <a:p>
            <a:r>
              <a:rPr lang="en-US" sz="2800" dirty="0">
                <a:solidFill>
                  <a:schemeClr val="bg1"/>
                </a:solidFill>
              </a:rPr>
              <a:t>	</a:t>
            </a:r>
          </a:p>
        </p:txBody>
      </p:sp>
      <p:sp>
        <p:nvSpPr>
          <p:cNvPr id="6" name="TextBox 5">
            <a:extLst>
              <a:ext uri="{FF2B5EF4-FFF2-40B4-BE49-F238E27FC236}">
                <a16:creationId xmlns:a16="http://schemas.microsoft.com/office/drawing/2014/main" id="{EC63ED75-FF06-FE28-63CA-A6D63859D923}"/>
              </a:ext>
            </a:extLst>
          </p:cNvPr>
          <p:cNvSpPr txBox="1"/>
          <p:nvPr/>
        </p:nvSpPr>
        <p:spPr>
          <a:xfrm>
            <a:off x="654608" y="1504260"/>
            <a:ext cx="10312718" cy="3416320"/>
          </a:xfrm>
          <a:prstGeom prst="rect">
            <a:avLst/>
          </a:prstGeom>
          <a:noFill/>
        </p:spPr>
        <p:txBody>
          <a:bodyPr wrap="square">
            <a:spAutoFit/>
          </a:bodyPr>
          <a:lstStyle/>
          <a:p>
            <a:pPr marL="0" lvl="1"/>
            <a:r>
              <a:rPr lang="de-DE" b="1" dirty="0"/>
              <a:t>Gebühren für Zahlungsverzug: </a:t>
            </a:r>
            <a:r>
              <a:rPr lang="en-GB" dirty="0">
                <a:solidFill>
                  <a:srgbClr val="595959"/>
                </a:solidFill>
                <a:ea typeface="Calibri"/>
                <a:cs typeface="Calibri"/>
                <a:sym typeface="Calibri"/>
              </a:rPr>
              <a:t>Wenn Sie Zahlungen versäumen oder verzögern, können zusätzliche Gebühren anfallen. Wenn Ihre monatliche Kreditrate 1.000 € beträgt, kann eine Verspätungsgebühr 50 € oder mehr für jede versäumte Frist betragen.</a:t>
            </a:r>
          </a:p>
          <a:p>
            <a:pPr marL="0" lvl="2"/>
            <a:endParaRPr lang="en-GB" dirty="0">
              <a:ea typeface="Calibri"/>
              <a:cs typeface="Calibri"/>
              <a:sym typeface="Calibri"/>
            </a:endParaRPr>
          </a:p>
          <a:p>
            <a:pPr marL="0" lvl="1"/>
            <a:r>
              <a:rPr lang="de-DE" b="1" dirty="0"/>
              <a:t>Vorfälligkeitsentschädigung: </a:t>
            </a:r>
            <a:r>
              <a:rPr lang="en-GB" dirty="0">
                <a:solidFill>
                  <a:srgbClr val="595959"/>
                </a:solidFill>
              </a:rPr>
              <a:t>Bei einigen Krediten wird eine Gebühr für die vorzeitige Rückzahlung des Kredits erhoben, weil dem Kreditgeber mögliche Zinsen entgehen. Bei der vorzeitigen Rückzahlung eines Kredits in Höhe von 50.000 € kann beispielsweise eine Vorfälligkeitsentschädigung von 1.500 € fällig werden.</a:t>
            </a:r>
          </a:p>
          <a:p>
            <a:pPr marL="0" lvl="1"/>
            <a:endParaRPr lang="en-GB" b="1" dirty="0">
              <a:solidFill>
                <a:srgbClr val="595959"/>
              </a:solidFill>
            </a:endParaRPr>
          </a:p>
          <a:p>
            <a:pPr marL="0" lvl="1"/>
            <a:r>
              <a:rPr lang="de-DE" b="1" dirty="0"/>
              <a:t>Ballonzahlungen: </a:t>
            </a:r>
            <a:r>
              <a:rPr lang="en-GB" dirty="0">
                <a:solidFill>
                  <a:srgbClr val="595959"/>
                </a:solidFill>
              </a:rPr>
              <a:t>Bei bestimmten Krediten ist am Ende der Laufzeit eine hohe Abschlusszahlung erforderlich. Nachdem Sie fünf Jahre lang kleinere monatliche Raten gezahlt haben, kann es sein, dass Sie am Ende eine hohe Abschlusszahlung von 10.000 € leisten müssen.</a:t>
            </a:r>
          </a:p>
          <a:p>
            <a:pPr marL="0" lvl="1"/>
            <a:endParaRPr lang="en-GB" b="1" dirty="0">
              <a:solidFill>
                <a:srgbClr val="595959"/>
              </a:solidFill>
              <a:ea typeface="Calibri"/>
              <a:cs typeface="Calibri"/>
              <a:sym typeface="Calibri"/>
            </a:endParaRPr>
          </a:p>
        </p:txBody>
      </p:sp>
    </p:spTree>
    <p:extLst>
      <p:ext uri="{BB962C8B-B14F-4D97-AF65-F5344CB8AC3E}">
        <p14:creationId xmlns:p14="http://schemas.microsoft.com/office/powerpoint/2010/main" val="5137691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2" y="691413"/>
            <a:ext cx="9632553" cy="803654"/>
          </a:xfrm>
        </p:spPr>
        <p:txBody>
          <a:bodyPr/>
          <a:lstStyle/>
          <a:p>
            <a:r>
              <a:rPr lang="en-GB" sz="4000" dirty="0">
                <a:solidFill>
                  <a:schemeClr val="bg1"/>
                </a:solidFill>
                <a:latin typeface="Calibri"/>
                <a:ea typeface="Calibri"/>
                <a:cs typeface="Calibri"/>
                <a:sym typeface="Calibri"/>
              </a:rPr>
              <a:t>Andere zu berücksichtigende Kosten </a:t>
            </a:r>
          </a:p>
          <a:p>
            <a:r>
              <a:rPr lang="en-US" sz="2800" dirty="0">
                <a:solidFill>
                  <a:schemeClr val="bg1"/>
                </a:solidFill>
              </a:rPr>
              <a:t>	</a:t>
            </a:r>
          </a:p>
        </p:txBody>
      </p:sp>
      <p:sp>
        <p:nvSpPr>
          <p:cNvPr id="6" name="TextBox 5">
            <a:extLst>
              <a:ext uri="{FF2B5EF4-FFF2-40B4-BE49-F238E27FC236}">
                <a16:creationId xmlns:a16="http://schemas.microsoft.com/office/drawing/2014/main" id="{EC63ED75-FF06-FE28-63CA-A6D63859D923}"/>
              </a:ext>
            </a:extLst>
          </p:cNvPr>
          <p:cNvSpPr txBox="1"/>
          <p:nvPr/>
        </p:nvSpPr>
        <p:spPr>
          <a:xfrm>
            <a:off x="798383" y="1839949"/>
            <a:ext cx="9632552" cy="3139321"/>
          </a:xfrm>
          <a:prstGeom prst="rect">
            <a:avLst/>
          </a:prstGeom>
          <a:noFill/>
        </p:spPr>
        <p:txBody>
          <a:bodyPr wrap="square">
            <a:spAutoFit/>
          </a:bodyPr>
          <a:lstStyle/>
          <a:p>
            <a:pPr marL="0" lvl="1"/>
            <a:r>
              <a:rPr lang="de-DE" b="1" dirty="0"/>
              <a:t>Erhöhung des variablen Zinssatzes:</a:t>
            </a:r>
          </a:p>
          <a:p>
            <a:pPr marL="0" lvl="2"/>
            <a:r>
              <a:rPr lang="en-GB" dirty="0">
                <a:solidFill>
                  <a:srgbClr val="595959"/>
                </a:solidFill>
                <a:latin typeface="Calibri"/>
                <a:ea typeface="Calibri"/>
                <a:cs typeface="Calibri"/>
                <a:sym typeface="Calibri"/>
              </a:rPr>
              <a:t>Darlehen mit variablem Zinssatz beginnen zwar mit einem niedrigeren Zinssatz, doch kann dieser je nach Marktlage erheblich steigen. Ein Darlehen, das mit 4 % beginnt, kann nach zwei Jahren auf 7 % steigen, was Ihre monatliche Rate drastisch erhöht.</a:t>
            </a:r>
          </a:p>
          <a:p>
            <a:pPr marL="0" lvl="2"/>
            <a:endParaRPr lang="en-GB" dirty="0">
              <a:latin typeface="Calibri"/>
              <a:ea typeface="Calibri"/>
              <a:cs typeface="Calibri"/>
              <a:sym typeface="Calibri"/>
            </a:endParaRPr>
          </a:p>
          <a:p>
            <a:pPr marL="0" lvl="1"/>
            <a:r>
              <a:rPr lang="de-DE" b="1" dirty="0"/>
              <a:t>Versicherungsanforderungen:</a:t>
            </a:r>
          </a:p>
          <a:p>
            <a:pPr marL="0" lvl="2"/>
            <a:r>
              <a:rPr lang="en-GB" dirty="0">
                <a:solidFill>
                  <a:srgbClr val="595959"/>
                </a:solidFill>
                <a:ea typeface="Calibri"/>
                <a:cs typeface="Calibri"/>
                <a:sym typeface="Calibri"/>
              </a:rPr>
              <a:t>Einige Kreditgeber verlangen von Ihnen den Abschluss einer Lebens-, Berufsunfähigkeits- oder Geschäftsversicherung, was die Gesamtkosten des Kredits erhöhen kann. Für ein Darlehen in Höhe von 500.000,00 € kann beispielsweise eine Geschäftsversicherung erforderlich sein, die während der gesamten Laufzeit des Kredits jährlich 1.000,00 € kostet.</a:t>
            </a:r>
          </a:p>
          <a:p>
            <a:pPr marL="0" lvl="2"/>
            <a:endParaRPr lang="en-GB" dirty="0">
              <a:latin typeface="Calibri"/>
              <a:ea typeface="Calibri"/>
              <a:cs typeface="Calibri"/>
              <a:sym typeface="Calibri"/>
            </a:endParaRPr>
          </a:p>
        </p:txBody>
      </p:sp>
    </p:spTree>
    <p:extLst>
      <p:ext uri="{BB962C8B-B14F-4D97-AF65-F5344CB8AC3E}">
        <p14:creationId xmlns:p14="http://schemas.microsoft.com/office/powerpoint/2010/main" val="19308780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4151981" y="2800399"/>
            <a:ext cx="7451134" cy="1644601"/>
          </a:xfrm>
        </p:spPr>
        <p:txBody>
          <a:bodyPr>
            <a:normAutofit/>
          </a:bodyPr>
          <a:lstStyle/>
          <a:p>
            <a:r>
              <a:rPr lang="en-GB" dirty="0"/>
              <a:t>Risikobewusstsein</a:t>
            </a:r>
          </a:p>
          <a:p>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a:xfrm>
            <a:off x="4011879" y="1670479"/>
            <a:ext cx="2066906" cy="1237821"/>
          </a:xfrm>
        </p:spPr>
        <p:txBody>
          <a:bodyPr/>
          <a:lstStyle/>
          <a:p>
            <a:r>
              <a:rPr lang="en-US" dirty="0"/>
              <a:t>04</a:t>
            </a:r>
          </a:p>
        </p:txBody>
      </p:sp>
    </p:spTree>
    <p:extLst>
      <p:ext uri="{BB962C8B-B14F-4D97-AF65-F5344CB8AC3E}">
        <p14:creationId xmlns:p14="http://schemas.microsoft.com/office/powerpoint/2010/main" val="4514670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2" y="723491"/>
            <a:ext cx="9632553" cy="803654"/>
          </a:xfrm>
        </p:spPr>
        <p:txBody>
          <a:bodyPr/>
          <a:lstStyle/>
          <a:p>
            <a:r>
              <a:rPr lang="en-GB" sz="4800" dirty="0">
                <a:solidFill>
                  <a:schemeClr val="bg1"/>
                </a:solidFill>
                <a:latin typeface="Calibri"/>
                <a:ea typeface="Calibri"/>
                <a:cs typeface="Calibri"/>
                <a:sym typeface="Calibri"/>
              </a:rPr>
              <a:t>Risikobewusstsein schaffen </a:t>
            </a:r>
          </a:p>
          <a:p>
            <a:r>
              <a:rPr lang="en-US" dirty="0">
                <a:solidFill>
                  <a:schemeClr val="bg1"/>
                </a:solidFill>
              </a:rPr>
              <a:t>	</a:t>
            </a:r>
          </a:p>
        </p:txBody>
      </p:sp>
      <p:sp>
        <p:nvSpPr>
          <p:cNvPr id="5" name="TextBox 4">
            <a:extLst>
              <a:ext uri="{FF2B5EF4-FFF2-40B4-BE49-F238E27FC236}">
                <a16:creationId xmlns:a16="http://schemas.microsoft.com/office/drawing/2014/main" id="{3B9583CE-4C40-DC56-4A2C-C55284F86DC0}"/>
              </a:ext>
            </a:extLst>
          </p:cNvPr>
          <p:cNvSpPr txBox="1"/>
          <p:nvPr/>
        </p:nvSpPr>
        <p:spPr>
          <a:xfrm>
            <a:off x="880186" y="1527145"/>
            <a:ext cx="9695799" cy="4967194"/>
          </a:xfrm>
          <a:prstGeom prst="rect">
            <a:avLst/>
          </a:prstGeom>
          <a:noFill/>
        </p:spPr>
        <p:txBody>
          <a:bodyPr wrap="square">
            <a:spAutoFit/>
          </a:bodyPr>
          <a:lstStyle/>
          <a:p>
            <a:pPr marL="0" lvl="0" indent="0" algn="just" rtl="0">
              <a:lnSpc>
                <a:spcPct val="115000"/>
              </a:lnSpc>
              <a:spcBef>
                <a:spcPts val="1200"/>
              </a:spcBef>
              <a:spcAft>
                <a:spcPts val="0"/>
              </a:spcAft>
              <a:buNone/>
            </a:pPr>
            <a:r>
              <a:rPr lang="en-GB" sz="2400" b="1" dirty="0"/>
              <a:t>Identifizierung und Bewertung von Risiken</a:t>
            </a:r>
            <a:r>
              <a:rPr lang="en-GB" sz="2400" dirty="0">
                <a:solidFill>
                  <a:srgbClr val="595959"/>
                </a:solidFill>
              </a:rPr>
              <a:t>, die mit der Aufnahme von Krediten verbunden sind, wie z. B.:</a:t>
            </a:r>
          </a:p>
          <a:p>
            <a:pPr marL="342900" lvl="0" indent="-342900" algn="just" rtl="0">
              <a:lnSpc>
                <a:spcPct val="115000"/>
              </a:lnSpc>
              <a:spcBef>
                <a:spcPts val="1200"/>
              </a:spcBef>
              <a:spcAft>
                <a:spcPts val="0"/>
              </a:spcAft>
              <a:buFont typeface="Arial" panose="020B0604020202020204" pitchFamily="34" charset="0"/>
              <a:buChar char="•"/>
            </a:pPr>
            <a:r>
              <a:rPr lang="en-GB" sz="2400" dirty="0">
                <a:solidFill>
                  <a:srgbClr val="595959"/>
                </a:solidFill>
                <a:ea typeface="Calibri"/>
                <a:cs typeface="Calibri"/>
                <a:sym typeface="Calibri"/>
              </a:rPr>
              <a:t>Marktschwankungen mit Auswirkungen auf das Einkommen</a:t>
            </a:r>
          </a:p>
          <a:p>
            <a:pPr marL="342900" lvl="0" indent="-342900" algn="just" rtl="0">
              <a:lnSpc>
                <a:spcPct val="115000"/>
              </a:lnSpc>
              <a:spcBef>
                <a:spcPts val="1200"/>
              </a:spcBef>
              <a:spcAft>
                <a:spcPts val="0"/>
              </a:spcAft>
              <a:buFont typeface="Arial" panose="020B0604020202020204" pitchFamily="34" charset="0"/>
              <a:buChar char="•"/>
            </a:pPr>
            <a:r>
              <a:rPr lang="en-GB" sz="2400" dirty="0">
                <a:solidFill>
                  <a:srgbClr val="595959"/>
                </a:solidFill>
                <a:ea typeface="Calibri"/>
                <a:cs typeface="Calibri"/>
                <a:sym typeface="Calibri"/>
              </a:rPr>
              <a:t>Änderungen der Zinssätze</a:t>
            </a:r>
          </a:p>
          <a:p>
            <a:pPr marL="342900" lvl="0" indent="-342900" algn="just" rtl="0">
              <a:lnSpc>
                <a:spcPct val="115000"/>
              </a:lnSpc>
              <a:spcBef>
                <a:spcPts val="1200"/>
              </a:spcBef>
              <a:spcAft>
                <a:spcPts val="0"/>
              </a:spcAft>
              <a:buFont typeface="Arial" panose="020B0604020202020204" pitchFamily="34" charset="0"/>
              <a:buChar char="•"/>
            </a:pPr>
            <a:r>
              <a:rPr lang="en-GB" sz="2400" dirty="0">
                <a:solidFill>
                  <a:srgbClr val="595959"/>
                </a:solidFill>
                <a:ea typeface="Calibri"/>
                <a:cs typeface="Calibri"/>
                <a:sym typeface="Calibri"/>
              </a:rPr>
              <a:t>Im Voraus zu zahlende Gebühren</a:t>
            </a:r>
          </a:p>
          <a:p>
            <a:pPr marL="342900" lvl="0" indent="-342900" algn="just" rtl="0">
              <a:lnSpc>
                <a:spcPct val="115000"/>
              </a:lnSpc>
              <a:spcBef>
                <a:spcPts val="1200"/>
              </a:spcBef>
              <a:spcAft>
                <a:spcPts val="0"/>
              </a:spcAft>
              <a:buFont typeface="Arial" panose="020B0604020202020204" pitchFamily="34" charset="0"/>
              <a:buChar char="•"/>
            </a:pPr>
            <a:r>
              <a:rPr lang="en-GB" sz="2400" dirty="0">
                <a:solidFill>
                  <a:srgbClr val="595959"/>
                </a:solidFill>
                <a:ea typeface="Calibri"/>
                <a:cs typeface="Calibri"/>
                <a:sym typeface="Calibri"/>
              </a:rPr>
              <a:t>Versicherung/Abtretung auf künftiges Einkommen</a:t>
            </a:r>
          </a:p>
          <a:p>
            <a:pPr marL="342900" lvl="0" indent="-342900" rtl="0">
              <a:lnSpc>
                <a:spcPct val="115000"/>
              </a:lnSpc>
              <a:spcBef>
                <a:spcPts val="1200"/>
              </a:spcBef>
              <a:spcAft>
                <a:spcPts val="0"/>
              </a:spcAft>
              <a:buFont typeface="Arial" panose="020B0604020202020204" pitchFamily="34" charset="0"/>
              <a:buChar char="•"/>
            </a:pPr>
            <a:r>
              <a:rPr lang="en-GB" sz="2400" dirty="0">
                <a:solidFill>
                  <a:srgbClr val="595959"/>
                </a:solidFill>
                <a:ea typeface="Calibri"/>
                <a:cs typeface="Calibri"/>
                <a:sym typeface="Calibri"/>
              </a:rPr>
              <a:t>Rückzahlungsprobleme aufgrund von Cashflow-Problemen.</a:t>
            </a:r>
          </a:p>
          <a:p>
            <a:pPr marL="342900" lvl="0" indent="-342900" algn="just" rtl="0">
              <a:lnSpc>
                <a:spcPct val="115000"/>
              </a:lnSpc>
              <a:spcBef>
                <a:spcPts val="1200"/>
              </a:spcBef>
              <a:spcAft>
                <a:spcPts val="0"/>
              </a:spcAft>
              <a:buFont typeface="Arial" panose="020B0604020202020204" pitchFamily="34" charset="0"/>
              <a:buChar char="•"/>
            </a:pPr>
            <a:r>
              <a:rPr lang="en-GB" sz="2400" dirty="0">
                <a:solidFill>
                  <a:srgbClr val="595959"/>
                </a:solidFill>
                <a:ea typeface="Calibri"/>
                <a:cs typeface="Calibri"/>
                <a:sym typeface="Calibri"/>
              </a:rPr>
              <a:t>Zu zahlender Gesamtbetrag</a:t>
            </a:r>
          </a:p>
          <a:p>
            <a:pPr marL="0" lvl="0" indent="0" algn="just" rtl="0">
              <a:lnSpc>
                <a:spcPct val="115000"/>
              </a:lnSpc>
              <a:spcBef>
                <a:spcPts val="1200"/>
              </a:spcBef>
              <a:spcAft>
                <a:spcPts val="0"/>
              </a:spcAft>
              <a:buNone/>
            </a:pPr>
            <a:endParaRPr lang="en-GB" sz="2400" dirty="0"/>
          </a:p>
        </p:txBody>
      </p:sp>
      <p:pic>
        <p:nvPicPr>
          <p:cNvPr id="6" name="Picture 5" descr="A pen on a white paper&#10;&#10;Description automatically generated">
            <a:extLst>
              <a:ext uri="{FF2B5EF4-FFF2-40B4-BE49-F238E27FC236}">
                <a16:creationId xmlns:a16="http://schemas.microsoft.com/office/drawing/2014/main" id="{884F5A0D-EEFD-6F3B-CA0B-F84BAA25A7D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622552" y="2443139"/>
            <a:ext cx="4222451" cy="2801721"/>
          </a:xfrm>
          <a:prstGeom prst="rect">
            <a:avLst/>
          </a:prstGeom>
        </p:spPr>
      </p:pic>
    </p:spTree>
    <p:extLst>
      <p:ext uri="{BB962C8B-B14F-4D97-AF65-F5344CB8AC3E}">
        <p14:creationId xmlns:p14="http://schemas.microsoft.com/office/powerpoint/2010/main" val="14369617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1" y="664464"/>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2" y="691413"/>
            <a:ext cx="9632553" cy="803654"/>
          </a:xfrm>
        </p:spPr>
        <p:txBody>
          <a:bodyPr/>
          <a:lstStyle/>
          <a:p>
            <a:r>
              <a:rPr lang="en-GB" sz="4000" dirty="0">
                <a:solidFill>
                  <a:schemeClr val="bg1"/>
                </a:solidFill>
                <a:latin typeface="Calibri"/>
                <a:ea typeface="Calibri"/>
                <a:cs typeface="Calibri"/>
                <a:sym typeface="Calibri"/>
              </a:rPr>
              <a:t>Stärkung des Risikomanagements </a:t>
            </a:r>
          </a:p>
          <a:p>
            <a:r>
              <a:rPr lang="en-US" sz="2800" dirty="0">
                <a:solidFill>
                  <a:schemeClr val="bg1"/>
                </a:solidFill>
              </a:rPr>
              <a:t>	</a:t>
            </a:r>
          </a:p>
        </p:txBody>
      </p:sp>
      <p:sp>
        <p:nvSpPr>
          <p:cNvPr id="3" name="Google Shape;829;g30cc5223da3_4_25">
            <a:extLst>
              <a:ext uri="{FF2B5EF4-FFF2-40B4-BE49-F238E27FC236}">
                <a16:creationId xmlns:a16="http://schemas.microsoft.com/office/drawing/2014/main" id="{5E4B597D-8A9C-7183-CC0C-4249BFEE8313}"/>
              </a:ext>
            </a:extLst>
          </p:cNvPr>
          <p:cNvSpPr txBox="1">
            <a:spLocks/>
          </p:cNvSpPr>
          <p:nvPr/>
        </p:nvSpPr>
        <p:spPr>
          <a:xfrm>
            <a:off x="656012" y="1434014"/>
            <a:ext cx="9774923" cy="3989972"/>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5000"/>
              </a:lnSpc>
              <a:spcBef>
                <a:spcPts val="1200"/>
              </a:spcBef>
              <a:buClr>
                <a:schemeClr val="lt1"/>
              </a:buClr>
              <a:buSzPts val="1900"/>
              <a:buNone/>
            </a:pPr>
            <a:r>
              <a:rPr lang="en-GB" sz="1800" b="1" dirty="0">
                <a:solidFill>
                  <a:srgbClr val="595959"/>
                </a:solidFill>
              </a:rPr>
              <a:t>Umsetzung von Strategien </a:t>
            </a:r>
            <a:r>
              <a:rPr lang="en-GB" sz="1800" dirty="0">
                <a:solidFill>
                  <a:srgbClr val="595959"/>
                </a:solidFill>
              </a:rPr>
              <a:t>zur Wahrung der finanziellen Stabilität, wie z. B.</a:t>
            </a:r>
          </a:p>
          <a:p>
            <a:pPr marL="0" lvl="1" indent="0" algn="just">
              <a:lnSpc>
                <a:spcPct val="115000"/>
              </a:lnSpc>
              <a:spcBef>
                <a:spcPts val="0"/>
              </a:spcBef>
              <a:buClr>
                <a:schemeClr val="dk2"/>
              </a:buClr>
              <a:buSzPts val="1900"/>
              <a:buNone/>
            </a:pPr>
            <a:r>
              <a:rPr lang="en-GB" sz="1800" dirty="0">
                <a:solidFill>
                  <a:srgbClr val="595959"/>
                </a:solidFill>
                <a:ea typeface="Calibri"/>
                <a:cs typeface="Calibri"/>
                <a:sym typeface="Calibri"/>
              </a:rPr>
              <a:t>- Einrichtung von Notfallfonds.</a:t>
            </a:r>
          </a:p>
          <a:p>
            <a:pPr marL="0" lvl="1" indent="0" algn="just">
              <a:lnSpc>
                <a:spcPct val="115000"/>
              </a:lnSpc>
              <a:spcBef>
                <a:spcPts val="0"/>
              </a:spcBef>
              <a:buClr>
                <a:schemeClr val="dk2"/>
              </a:buClr>
              <a:buSzPts val="1900"/>
              <a:buNone/>
            </a:pPr>
            <a:r>
              <a:rPr lang="en-GB" sz="1800" dirty="0">
                <a:solidFill>
                  <a:srgbClr val="595959"/>
                </a:solidFill>
                <a:ea typeface="Calibri"/>
                <a:cs typeface="Calibri"/>
                <a:sym typeface="Calibri"/>
              </a:rPr>
              <a:t>- Absicherung gegen Zinserhöhungen.</a:t>
            </a:r>
          </a:p>
          <a:p>
            <a:pPr marL="0" lvl="1" indent="0" algn="just">
              <a:lnSpc>
                <a:spcPct val="115000"/>
              </a:lnSpc>
              <a:spcBef>
                <a:spcPts val="0"/>
              </a:spcBef>
              <a:buClr>
                <a:schemeClr val="dk2"/>
              </a:buClr>
              <a:buSzPts val="1900"/>
              <a:buNone/>
            </a:pPr>
            <a:r>
              <a:rPr lang="en-GB" sz="1800" dirty="0">
                <a:solidFill>
                  <a:srgbClr val="595959"/>
                </a:solidFill>
                <a:ea typeface="Calibri"/>
                <a:cs typeface="Calibri"/>
                <a:sym typeface="Calibri"/>
              </a:rPr>
              <a:t>- Planen Sie die Ausgaben nicht nach dem Bruttoeinkommen</a:t>
            </a:r>
          </a:p>
          <a:p>
            <a:pPr marL="177800" lvl="1" indent="-177800">
              <a:lnSpc>
                <a:spcPct val="115000"/>
              </a:lnSpc>
              <a:spcBef>
                <a:spcPts val="0"/>
              </a:spcBef>
              <a:buClr>
                <a:schemeClr val="dk2"/>
              </a:buClr>
              <a:buSzPts val="1900"/>
              <a:buNone/>
            </a:pPr>
            <a:r>
              <a:rPr lang="en-GB" sz="1800" dirty="0">
                <a:solidFill>
                  <a:srgbClr val="595959"/>
                </a:solidFill>
                <a:ea typeface="Calibri"/>
                <a:cs typeface="Calibri"/>
                <a:sym typeface="Calibri"/>
              </a:rPr>
              <a:t>- Berücksichtigen Sie Cashflow-Probleme, die sich auf Erstattungen auswirken.</a:t>
            </a:r>
          </a:p>
          <a:p>
            <a:pPr marL="0" indent="0" algn="just">
              <a:lnSpc>
                <a:spcPct val="115000"/>
              </a:lnSpc>
              <a:spcBef>
                <a:spcPts val="0"/>
              </a:spcBef>
              <a:buClr>
                <a:schemeClr val="lt1"/>
              </a:buClr>
              <a:buSzPts val="1900"/>
              <a:buNone/>
            </a:pPr>
            <a:r>
              <a:rPr lang="en-GB" sz="1800" b="1" dirty="0">
                <a:solidFill>
                  <a:srgbClr val="595959"/>
                </a:solidFill>
              </a:rPr>
              <a:t>Entwicklung umfassender Pläne </a:t>
            </a:r>
            <a:r>
              <a:rPr lang="en-GB" sz="1800" dirty="0">
                <a:solidFill>
                  <a:srgbClr val="595959"/>
                </a:solidFill>
              </a:rPr>
              <a:t>zur Milderung der Folgen:</a:t>
            </a:r>
          </a:p>
          <a:p>
            <a:pPr marL="0" lvl="1" indent="0" algn="just">
              <a:lnSpc>
                <a:spcPct val="115000"/>
              </a:lnSpc>
              <a:spcBef>
                <a:spcPts val="0"/>
              </a:spcBef>
              <a:buClr>
                <a:schemeClr val="dk2"/>
              </a:buClr>
              <a:buSzPts val="1900"/>
              <a:buNone/>
            </a:pPr>
            <a:r>
              <a:rPr lang="en-GB" sz="1800" dirty="0">
                <a:solidFill>
                  <a:srgbClr val="595959"/>
                </a:solidFill>
                <a:ea typeface="Calibri"/>
                <a:cs typeface="Calibri"/>
                <a:sym typeface="Calibri"/>
              </a:rPr>
              <a:t>- Marktrisiken (z. B. Verschiebung der Kundennachfrage).</a:t>
            </a:r>
          </a:p>
          <a:p>
            <a:pPr marL="0" lvl="1" indent="0" algn="just">
              <a:lnSpc>
                <a:spcPct val="115000"/>
              </a:lnSpc>
              <a:spcBef>
                <a:spcPts val="0"/>
              </a:spcBef>
              <a:buClr>
                <a:schemeClr val="dk2"/>
              </a:buClr>
              <a:buSzPts val="1900"/>
              <a:buNone/>
            </a:pPr>
            <a:r>
              <a:rPr lang="en-GB" sz="1800" dirty="0">
                <a:solidFill>
                  <a:srgbClr val="595959"/>
                </a:solidFill>
                <a:ea typeface="Calibri"/>
                <a:cs typeface="Calibri"/>
                <a:sym typeface="Calibri"/>
              </a:rPr>
              <a:t>- Operative Risiken (z. B. Unterbrechung der Lieferkette).</a:t>
            </a:r>
          </a:p>
          <a:p>
            <a:pPr marL="342900" lvl="1" indent="-342900" algn="just">
              <a:lnSpc>
                <a:spcPct val="115000"/>
              </a:lnSpc>
              <a:spcBef>
                <a:spcPts val="0"/>
              </a:spcBef>
              <a:buClr>
                <a:schemeClr val="dk2"/>
              </a:buClr>
              <a:buSzPts val="1900"/>
              <a:buFont typeface="Wingdings" panose="05000000000000000000" pitchFamily="2" charset="2"/>
              <a:buChar char="§"/>
            </a:pPr>
            <a:r>
              <a:rPr lang="en-GB" sz="1800" dirty="0">
                <a:solidFill>
                  <a:srgbClr val="595959"/>
                </a:solidFill>
                <a:ea typeface="Calibri"/>
                <a:cs typeface="Calibri"/>
                <a:sym typeface="Calibri"/>
              </a:rPr>
              <a:t>- Finanzielle Risiken (z.B. steigende Kosten für Kredite)</a:t>
            </a:r>
          </a:p>
        </p:txBody>
      </p:sp>
      <p:pic>
        <p:nvPicPr>
          <p:cNvPr id="6" name="Picture 5" descr="Graph and data illustration">
            <a:extLst>
              <a:ext uri="{FF2B5EF4-FFF2-40B4-BE49-F238E27FC236}">
                <a16:creationId xmlns:a16="http://schemas.microsoft.com/office/drawing/2014/main" id="{4BDC37E7-161F-A683-3A4C-7D996DFFE2E7}"/>
              </a:ext>
            </a:extLst>
          </p:cNvPr>
          <p:cNvPicPr>
            <a:picLocks noChangeAspect="1"/>
          </p:cNvPicPr>
          <p:nvPr/>
        </p:nvPicPr>
        <p:blipFill>
          <a:blip r:embed="rId2"/>
          <a:stretch>
            <a:fillRect/>
          </a:stretch>
        </p:blipFill>
        <p:spPr>
          <a:xfrm>
            <a:off x="7142639" y="2346385"/>
            <a:ext cx="3806201" cy="2536166"/>
          </a:xfrm>
          <a:prstGeom prst="rect">
            <a:avLst/>
          </a:prstGeom>
        </p:spPr>
      </p:pic>
    </p:spTree>
    <p:extLst>
      <p:ext uri="{BB962C8B-B14F-4D97-AF65-F5344CB8AC3E}">
        <p14:creationId xmlns:p14="http://schemas.microsoft.com/office/powerpoint/2010/main" val="5324653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3BFA2E-31D5-FE15-2615-EB05BE559EDD}"/>
              </a:ext>
            </a:extLst>
          </p:cNvPr>
          <p:cNvSpPr>
            <a:spLocks noGrp="1"/>
          </p:cNvSpPr>
          <p:nvPr>
            <p:ph type="body" sz="quarter" idx="17"/>
          </p:nvPr>
        </p:nvSpPr>
        <p:spPr>
          <a:xfrm>
            <a:off x="51169" y="5028179"/>
            <a:ext cx="4612846" cy="679345"/>
          </a:xfrm>
        </p:spPr>
        <p:txBody>
          <a:bodyPr/>
          <a:lstStyle/>
          <a:p>
            <a:pPr marL="0" indent="0">
              <a:buNone/>
            </a:pPr>
            <a:r>
              <a:rPr lang="en-US" sz="3200" b="1" dirty="0">
                <a:solidFill>
                  <a:schemeClr val="bg1"/>
                </a:solidFill>
              </a:rPr>
              <a:t>www.mosaic4investing.eu</a:t>
            </a:r>
          </a:p>
          <a:p>
            <a:endParaRPr lang="en-US" sz="3200" dirty="0"/>
          </a:p>
        </p:txBody>
      </p:sp>
      <p:sp>
        <p:nvSpPr>
          <p:cNvPr id="19" name="Text Placeholder 18">
            <a:extLst>
              <a:ext uri="{FF2B5EF4-FFF2-40B4-BE49-F238E27FC236}">
                <a16:creationId xmlns:a16="http://schemas.microsoft.com/office/drawing/2014/main" id="{E2CFC547-9849-7F41-990D-A769792DB4FA}"/>
              </a:ext>
            </a:extLst>
          </p:cNvPr>
          <p:cNvSpPr>
            <a:spLocks noGrp="1"/>
          </p:cNvSpPr>
          <p:nvPr>
            <p:ph type="body" sz="quarter" idx="19"/>
          </p:nvPr>
        </p:nvSpPr>
        <p:spPr>
          <a:xfrm>
            <a:off x="756728" y="3686006"/>
            <a:ext cx="6642883" cy="731140"/>
          </a:xfrm>
        </p:spPr>
        <p:txBody>
          <a:bodyPr>
            <a:normAutofit/>
          </a:bodyPr>
          <a:lstStyle/>
          <a:p>
            <a:r>
              <a:rPr lang="en-US" sz="2000" dirty="0"/>
              <a:t>Als nächstes folgt Modul 9 Marketing und Vertrieb für unterrepräsentierte Unternehmer </a:t>
            </a:r>
          </a:p>
          <a:p>
            <a:endParaRPr lang="en-US" sz="2000" dirty="0"/>
          </a:p>
        </p:txBody>
      </p:sp>
      <p:sp>
        <p:nvSpPr>
          <p:cNvPr id="20" name="Text Placeholder 19">
            <a:extLst>
              <a:ext uri="{FF2B5EF4-FFF2-40B4-BE49-F238E27FC236}">
                <a16:creationId xmlns:a16="http://schemas.microsoft.com/office/drawing/2014/main" id="{5328264C-32A9-A14B-88CE-E920BC4BEE14}"/>
              </a:ext>
            </a:extLst>
          </p:cNvPr>
          <p:cNvSpPr>
            <a:spLocks noGrp="1"/>
          </p:cNvSpPr>
          <p:nvPr>
            <p:ph type="body" sz="quarter" idx="20"/>
          </p:nvPr>
        </p:nvSpPr>
        <p:spPr>
          <a:xfrm>
            <a:off x="721961" y="2647162"/>
            <a:ext cx="7185586" cy="837258"/>
          </a:xfrm>
        </p:spPr>
        <p:txBody>
          <a:bodyPr>
            <a:noAutofit/>
          </a:bodyPr>
          <a:lstStyle/>
          <a:p>
            <a:r>
              <a:rPr lang="en-US" sz="3200" dirty="0"/>
              <a:t>Herzlichen Glückwunsch zum Abschluss von Modul 8</a:t>
            </a:r>
          </a:p>
        </p:txBody>
      </p:sp>
      <p:grpSp>
        <p:nvGrpSpPr>
          <p:cNvPr id="62" name="Graphic 3">
            <a:extLst>
              <a:ext uri="{FF2B5EF4-FFF2-40B4-BE49-F238E27FC236}">
                <a16:creationId xmlns:a16="http://schemas.microsoft.com/office/drawing/2014/main" id="{C56D09F9-0ADB-4B95-1F1A-94019801E93B}"/>
              </a:ext>
            </a:extLst>
          </p:cNvPr>
          <p:cNvGrpSpPr/>
          <p:nvPr/>
        </p:nvGrpSpPr>
        <p:grpSpPr>
          <a:xfrm>
            <a:off x="10130553" y="4266316"/>
            <a:ext cx="545169" cy="545169"/>
            <a:chOff x="1950027" y="2499889"/>
            <a:chExt cx="850463" cy="850463"/>
          </a:xfrm>
        </p:grpSpPr>
        <p:sp>
          <p:nvSpPr>
            <p:cNvPr id="63" name="Freeform 62">
              <a:extLst>
                <a:ext uri="{FF2B5EF4-FFF2-40B4-BE49-F238E27FC236}">
                  <a16:creationId xmlns:a16="http://schemas.microsoft.com/office/drawing/2014/main" id="{AEC66B57-00E9-95B1-B844-4A2E91A0D1E2}"/>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64" name="Graphic 3">
              <a:extLst>
                <a:ext uri="{FF2B5EF4-FFF2-40B4-BE49-F238E27FC236}">
                  <a16:creationId xmlns:a16="http://schemas.microsoft.com/office/drawing/2014/main" id="{4000CBF1-ECE7-E504-BF16-948130FF4BA6}"/>
                </a:ext>
              </a:extLst>
            </p:cNvPr>
            <p:cNvGrpSpPr/>
            <p:nvPr/>
          </p:nvGrpSpPr>
          <p:grpSpPr>
            <a:xfrm>
              <a:off x="2107521" y="2657382"/>
              <a:ext cx="535476" cy="535477"/>
              <a:chOff x="2107521" y="2657382"/>
              <a:chExt cx="535476" cy="535477"/>
            </a:xfrm>
            <a:solidFill>
              <a:srgbClr val="FFFFFF"/>
            </a:solidFill>
          </p:grpSpPr>
          <p:sp>
            <p:nvSpPr>
              <p:cNvPr id="65" name="Freeform 64">
                <a:extLst>
                  <a:ext uri="{FF2B5EF4-FFF2-40B4-BE49-F238E27FC236}">
                    <a16:creationId xmlns:a16="http://schemas.microsoft.com/office/drawing/2014/main" id="{D1E57DC2-A653-D0D0-6CE6-DF382C505B0F}"/>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6" name="Freeform 65">
                <a:extLst>
                  <a:ext uri="{FF2B5EF4-FFF2-40B4-BE49-F238E27FC236}">
                    <a16:creationId xmlns:a16="http://schemas.microsoft.com/office/drawing/2014/main" id="{FFA48959-59D3-0971-972C-F25DC52B5CF3}"/>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7" name="Freeform 66">
                <a:extLst>
                  <a:ext uri="{FF2B5EF4-FFF2-40B4-BE49-F238E27FC236}">
                    <a16:creationId xmlns:a16="http://schemas.microsoft.com/office/drawing/2014/main" id="{DEE58745-3A81-E5EA-64BE-8A492B5D7EB9}"/>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68" name="Graphic 3">
            <a:extLst>
              <a:ext uri="{FF2B5EF4-FFF2-40B4-BE49-F238E27FC236}">
                <a16:creationId xmlns:a16="http://schemas.microsoft.com/office/drawing/2014/main" id="{335CB3CC-9F19-6F85-BF5F-A8CCCEAD044E}"/>
              </a:ext>
            </a:extLst>
          </p:cNvPr>
          <p:cNvGrpSpPr/>
          <p:nvPr/>
        </p:nvGrpSpPr>
        <p:grpSpPr>
          <a:xfrm>
            <a:off x="8785801" y="4266316"/>
            <a:ext cx="545169" cy="545169"/>
            <a:chOff x="-147782" y="2499889"/>
            <a:chExt cx="850463" cy="850463"/>
          </a:xfrm>
        </p:grpSpPr>
        <p:sp>
          <p:nvSpPr>
            <p:cNvPr id="69" name="Freeform 68">
              <a:extLst>
                <a:ext uri="{FF2B5EF4-FFF2-40B4-BE49-F238E27FC236}">
                  <a16:creationId xmlns:a16="http://schemas.microsoft.com/office/drawing/2014/main" id="{2724EFA5-B0B7-E508-6946-C21A47EEAE81}"/>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0" name="Freeform 69">
              <a:extLst>
                <a:ext uri="{FF2B5EF4-FFF2-40B4-BE49-F238E27FC236}">
                  <a16:creationId xmlns:a16="http://schemas.microsoft.com/office/drawing/2014/main" id="{0C8ACF1C-D28B-7C08-0DFE-A46AC98255A5}"/>
                </a:ext>
              </a:extLst>
            </p:cNvPr>
            <p:cNvSpPr/>
            <p:nvPr/>
          </p:nvSpPr>
          <p:spPr>
            <a:xfrm>
              <a:off x="18529" y="2722898"/>
              <a:ext cx="549967" cy="447282"/>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71" name="Graphic 3">
            <a:extLst>
              <a:ext uri="{FF2B5EF4-FFF2-40B4-BE49-F238E27FC236}">
                <a16:creationId xmlns:a16="http://schemas.microsoft.com/office/drawing/2014/main" id="{3CA2C9ED-8297-D574-502D-97ABF5ED9D20}"/>
              </a:ext>
            </a:extLst>
          </p:cNvPr>
          <p:cNvGrpSpPr/>
          <p:nvPr/>
        </p:nvGrpSpPr>
        <p:grpSpPr>
          <a:xfrm>
            <a:off x="10802525" y="4266316"/>
            <a:ext cx="545169" cy="545169"/>
            <a:chOff x="2998302" y="2499889"/>
            <a:chExt cx="850463" cy="850463"/>
          </a:xfrm>
        </p:grpSpPr>
        <p:sp>
          <p:nvSpPr>
            <p:cNvPr id="72" name="Freeform 71">
              <a:extLst>
                <a:ext uri="{FF2B5EF4-FFF2-40B4-BE49-F238E27FC236}">
                  <a16:creationId xmlns:a16="http://schemas.microsoft.com/office/drawing/2014/main" id="{76B425F3-5421-4A38-33A4-6C26870648BD}"/>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3" name="Freeform 72">
              <a:extLst>
                <a:ext uri="{FF2B5EF4-FFF2-40B4-BE49-F238E27FC236}">
                  <a16:creationId xmlns:a16="http://schemas.microsoft.com/office/drawing/2014/main" id="{3DCEFF72-DD6C-5669-1EF6-53E1CAD4B9C9}"/>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74" name="Graphic 3">
            <a:extLst>
              <a:ext uri="{FF2B5EF4-FFF2-40B4-BE49-F238E27FC236}">
                <a16:creationId xmlns:a16="http://schemas.microsoft.com/office/drawing/2014/main" id="{D8754C26-B03A-E487-5492-5E212A1DFAE2}"/>
              </a:ext>
            </a:extLst>
          </p:cNvPr>
          <p:cNvGrpSpPr/>
          <p:nvPr/>
        </p:nvGrpSpPr>
        <p:grpSpPr>
          <a:xfrm>
            <a:off x="8113831" y="4266316"/>
            <a:ext cx="545169" cy="545573"/>
            <a:chOff x="-1196056" y="2499889"/>
            <a:chExt cx="850463" cy="851093"/>
          </a:xfrm>
        </p:grpSpPr>
        <p:sp>
          <p:nvSpPr>
            <p:cNvPr id="75" name="Freeform 74">
              <a:extLst>
                <a:ext uri="{FF2B5EF4-FFF2-40B4-BE49-F238E27FC236}">
                  <a16:creationId xmlns:a16="http://schemas.microsoft.com/office/drawing/2014/main" id="{791B3C7C-D450-6968-6C26-9A6F963A7821}"/>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6" name="Freeform 75">
              <a:extLst>
                <a:ext uri="{FF2B5EF4-FFF2-40B4-BE49-F238E27FC236}">
                  <a16:creationId xmlns:a16="http://schemas.microsoft.com/office/drawing/2014/main" id="{D6314C54-AD25-49D4-E254-987A1C313CF7}"/>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77" name="Freeform 76">
            <a:extLst>
              <a:ext uri="{FF2B5EF4-FFF2-40B4-BE49-F238E27FC236}">
                <a16:creationId xmlns:a16="http://schemas.microsoft.com/office/drawing/2014/main" id="{9C3E532C-27B4-C12A-F88D-A3FB1559FEFB}"/>
              </a:ext>
            </a:extLst>
          </p:cNvPr>
          <p:cNvSpPr/>
          <p:nvPr/>
        </p:nvSpPr>
        <p:spPr>
          <a:xfrm>
            <a:off x="9458178" y="4266316"/>
            <a:ext cx="545169" cy="545169"/>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DBD2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78" name="Graphic 77" descr="World with solid fill">
            <a:extLst>
              <a:ext uri="{FF2B5EF4-FFF2-40B4-BE49-F238E27FC236}">
                <a16:creationId xmlns:a16="http://schemas.microsoft.com/office/drawing/2014/main" id="{358EC4EB-32FC-1ABF-498A-9E7B96B1484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487115" y="4298265"/>
            <a:ext cx="478037" cy="478037"/>
          </a:xfrm>
          <a:prstGeom prst="rect">
            <a:avLst/>
          </a:prstGeom>
        </p:spPr>
      </p:pic>
    </p:spTree>
    <p:extLst>
      <p:ext uri="{BB962C8B-B14F-4D97-AF65-F5344CB8AC3E}">
        <p14:creationId xmlns:p14="http://schemas.microsoft.com/office/powerpoint/2010/main" val="4169825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7B83FC6B-9FCD-D7A3-CB13-234D96458BFD}"/>
              </a:ext>
            </a:extLst>
          </p:cNvPr>
          <p:cNvSpPr/>
          <p:nvPr/>
        </p:nvSpPr>
        <p:spPr>
          <a:xfrm>
            <a:off x="0" y="664464"/>
            <a:ext cx="6553690"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DBD2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942844" y="744653"/>
            <a:ext cx="9056578" cy="803654"/>
          </a:xfrm>
        </p:spPr>
        <p:txBody>
          <a:bodyPr/>
          <a:lstStyle/>
          <a:p>
            <a:r>
              <a:rPr lang="en-IE" sz="4800" dirty="0">
                <a:solidFill>
                  <a:schemeClr val="bg1"/>
                </a:solidFill>
              </a:rPr>
              <a:t>Lernergebnisse</a:t>
            </a:r>
            <a:endParaRPr lang="en-US" sz="4800" dirty="0">
              <a:solidFill>
                <a:schemeClr val="bg1"/>
              </a:solidFill>
            </a:endParaRPr>
          </a:p>
          <a:p>
            <a:endParaRPr lang="en-GB" sz="2400" b="1" dirty="0">
              <a:solidFill>
                <a:srgbClr val="47B5C8"/>
              </a:solidFill>
            </a:endParaRPr>
          </a:p>
          <a:p>
            <a:r>
              <a:rPr lang="en-GB" b="1" dirty="0">
                <a:solidFill>
                  <a:srgbClr val="47B5C8"/>
                </a:solidFill>
              </a:rPr>
              <a:t>Haltungen:</a:t>
            </a:r>
          </a:p>
          <a:p>
            <a:r>
              <a:rPr lang="en-US" sz="2200" b="1" dirty="0">
                <a:solidFill>
                  <a:srgbClr val="F2A72C"/>
                </a:solidFill>
              </a:rPr>
              <a:t>Aufgeschlossenheit: </a:t>
            </a:r>
            <a:r>
              <a:rPr lang="en-GB" sz="2200" dirty="0"/>
              <a:t>Unternehmer und Finanzverantwortliche sollten bereit sein, sich die Sichtweise des jeweils anderen ohne vorgefasste Meinungen anzuhören, um das gegenseitige Verständnis zu fördern.</a:t>
            </a:r>
          </a:p>
          <a:p>
            <a:endParaRPr lang="en-GB" sz="2200" dirty="0"/>
          </a:p>
          <a:p>
            <a:r>
              <a:rPr lang="en-US" sz="2200" b="1" dirty="0">
                <a:solidFill>
                  <a:srgbClr val="F2A72C"/>
                </a:solidFill>
              </a:rPr>
              <a:t>Zuversicht: </a:t>
            </a:r>
            <a:r>
              <a:rPr lang="en-GB" sz="2200" dirty="0"/>
              <a:t>Unternehmer sollten mit Vertrauen in ihr Unternehmen an die Gespräche herangehen und gleichzeitig offen für Feedback sein, und die Finanzverantwortlichen sollten Vertrauen zeigen, indem sie klare, hilfreiche Ratschläge geben.</a:t>
            </a:r>
            <a:endParaRPr lang="en-US" sz="2200" dirty="0"/>
          </a:p>
        </p:txBody>
      </p:sp>
    </p:spTree>
    <p:extLst>
      <p:ext uri="{BB962C8B-B14F-4D97-AF65-F5344CB8AC3E}">
        <p14:creationId xmlns:p14="http://schemas.microsoft.com/office/powerpoint/2010/main" val="3621396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4151981" y="2800399"/>
            <a:ext cx="7109888" cy="3066422"/>
          </a:xfrm>
        </p:spPr>
        <p:txBody>
          <a:bodyPr>
            <a:normAutofit/>
          </a:bodyPr>
          <a:lstStyle/>
          <a:p>
            <a:pPr marL="0" lvl="0" indent="0" algn="l" rtl="0">
              <a:lnSpc>
                <a:spcPct val="107000"/>
              </a:lnSpc>
              <a:spcBef>
                <a:spcPts val="0"/>
              </a:spcBef>
              <a:spcAft>
                <a:spcPts val="0"/>
              </a:spcAft>
              <a:buClr>
                <a:srgbClr val="595959"/>
              </a:buClr>
              <a:buSzPts val="2200"/>
              <a:buNone/>
            </a:pPr>
            <a:r>
              <a:rPr lang="en-GB" dirty="0">
                <a:latin typeface="Calibri"/>
                <a:ea typeface="Calibri"/>
                <a:cs typeface="Calibri"/>
                <a:sym typeface="Calibri"/>
              </a:rPr>
              <a:t>Arten der Finanzierung durch Mediation</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01</a:t>
            </a:r>
          </a:p>
        </p:txBody>
      </p:sp>
    </p:spTree>
    <p:extLst>
      <p:ext uri="{BB962C8B-B14F-4D97-AF65-F5344CB8AC3E}">
        <p14:creationId xmlns:p14="http://schemas.microsoft.com/office/powerpoint/2010/main" val="13291860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7D6D3D22-7D59-C4A6-7B80-486C7C65723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8" imgH="540" progId="TCLayout.ActiveDocument.1">
                  <p:embed/>
                </p:oleObj>
              </mc:Choice>
              <mc:Fallback>
                <p:oleObj name="think-cell Folie" r:id="rId3" imgW="538" imgH="540" progId="TCLayout.ActiveDocument.1">
                  <p:embed/>
                  <p:pic>
                    <p:nvPicPr>
                      <p:cNvPr id="7" name="think-cell data - do not delete" hidden="1">
                        <a:extLst>
                          <a:ext uri="{FF2B5EF4-FFF2-40B4-BE49-F238E27FC236}">
                            <a16:creationId xmlns:a16="http://schemas.microsoft.com/office/drawing/2014/main" id="{7D6D3D22-7D59-C4A6-7B80-486C7C65723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extplatzhalter 1">
            <a:extLst>
              <a:ext uri="{FF2B5EF4-FFF2-40B4-BE49-F238E27FC236}">
                <a16:creationId xmlns:a16="http://schemas.microsoft.com/office/drawing/2014/main" id="{6E3B7129-98E9-6ED0-FD69-42F6BEB7B326}"/>
              </a:ext>
            </a:extLst>
          </p:cNvPr>
          <p:cNvSpPr>
            <a:spLocks noGrp="1"/>
          </p:cNvSpPr>
          <p:nvPr>
            <p:ph type="body" sz="quarter" idx="18"/>
          </p:nvPr>
        </p:nvSpPr>
        <p:spPr>
          <a:xfrm>
            <a:off x="886350" y="1144124"/>
            <a:ext cx="5542499" cy="4345413"/>
          </a:xfrm>
        </p:spPr>
        <p:txBody>
          <a:bodyPr/>
          <a:lstStyle/>
          <a:p>
            <a:pPr marL="0" lvl="0" indent="0" algn="l" rtl="0">
              <a:lnSpc>
                <a:spcPct val="90000"/>
              </a:lnSpc>
              <a:spcBef>
                <a:spcPts val="0"/>
              </a:spcBef>
              <a:spcAft>
                <a:spcPts val="0"/>
              </a:spcAft>
              <a:buClr>
                <a:schemeClr val="lt1"/>
              </a:buClr>
              <a:buSzPts val="2000"/>
              <a:buNone/>
            </a:pPr>
            <a:r>
              <a:rPr lang="en-GB" sz="1800" dirty="0"/>
              <a:t>Als Unternehmer hat man natürlich das Gefühl, dass es der sicherste Weg ist, sich auf die eigenen Ersparnisse oder Geschäftseinnahmen zu verlassen. </a:t>
            </a:r>
          </a:p>
          <a:p>
            <a:pPr marL="0" lvl="0" indent="0" algn="l" rtl="0">
              <a:lnSpc>
                <a:spcPct val="90000"/>
              </a:lnSpc>
              <a:spcBef>
                <a:spcPts val="1000"/>
              </a:spcBef>
              <a:spcAft>
                <a:spcPts val="0"/>
              </a:spcAft>
              <a:buClr>
                <a:schemeClr val="lt1"/>
              </a:buClr>
              <a:buSzPts val="2000"/>
              <a:buNone/>
            </a:pPr>
            <a:r>
              <a:rPr lang="en-GB" sz="1800" dirty="0"/>
              <a:t>Es ist jedoch wichtig, daran zu denken, dass Sie nicht die gesamte finanzielle Last allein schultern müssen. Es gibt zahlreiche Finanzierungsmöglichkeiten, um Unternehmer wie Sie zu unterstützen und zu fördern. Diese Ressourcen können das Kapital bereitstellen, das Sie für das Wachstum Ihres Unternehmens benötigen, ohne Ihre persönlichen Finanzen zu belasten. </a:t>
            </a:r>
          </a:p>
          <a:p>
            <a:pPr marL="0" lvl="0" indent="0" algn="l" rtl="0">
              <a:lnSpc>
                <a:spcPct val="90000"/>
              </a:lnSpc>
              <a:spcBef>
                <a:spcPts val="1000"/>
              </a:spcBef>
              <a:spcAft>
                <a:spcPts val="0"/>
              </a:spcAft>
              <a:buClr>
                <a:schemeClr val="lt1"/>
              </a:buClr>
              <a:buSzPts val="2000"/>
              <a:buNone/>
            </a:pPr>
            <a:r>
              <a:rPr lang="en-GB" sz="1800" dirty="0"/>
              <a:t>Indem Sie Optionen wie Mikrokredite, Zuschüsse und Risikokapital ausloten, können Sie Risiken mindern und wertvolle Unterstützung erhalten, so dass Sie sich auf die Verwirklichung Ihrer Unternehmensvision konzentrieren können.</a:t>
            </a:r>
          </a:p>
        </p:txBody>
      </p:sp>
      <p:sp>
        <p:nvSpPr>
          <p:cNvPr id="3" name="Textplatzhalter 2">
            <a:extLst>
              <a:ext uri="{FF2B5EF4-FFF2-40B4-BE49-F238E27FC236}">
                <a16:creationId xmlns:a16="http://schemas.microsoft.com/office/drawing/2014/main" id="{6ECDFA28-505E-08B3-51C9-7E8A03395628}"/>
              </a:ext>
            </a:extLst>
          </p:cNvPr>
          <p:cNvSpPr>
            <a:spLocks noGrp="1"/>
          </p:cNvSpPr>
          <p:nvPr>
            <p:ph type="body" sz="quarter" idx="16"/>
          </p:nvPr>
        </p:nvSpPr>
        <p:spPr>
          <a:xfrm>
            <a:off x="536047" y="467931"/>
            <a:ext cx="6123545" cy="992652"/>
          </a:xfrm>
        </p:spPr>
        <p:txBody>
          <a:bodyPr/>
          <a:lstStyle/>
          <a:p>
            <a:r>
              <a:rPr lang="de-DE" sz="2800" dirty="0"/>
              <a:t>Bedeutung der Finanzierung</a:t>
            </a:r>
          </a:p>
        </p:txBody>
      </p:sp>
      <p:sp>
        <p:nvSpPr>
          <p:cNvPr id="4" name="Bildplatzhalter 3">
            <a:extLst>
              <a:ext uri="{FF2B5EF4-FFF2-40B4-BE49-F238E27FC236}">
                <a16:creationId xmlns:a16="http://schemas.microsoft.com/office/drawing/2014/main" id="{3F9212D8-EAE7-8705-6E7B-EFC19EDAB456}"/>
              </a:ext>
            </a:extLst>
          </p:cNvPr>
          <p:cNvSpPr>
            <a:spLocks noGrp="1"/>
          </p:cNvSpPr>
          <p:nvPr>
            <p:ph type="pic" sz="quarter" idx="42"/>
          </p:nvPr>
        </p:nvSpPr>
        <p:spPr>
          <a:xfrm>
            <a:off x="6659592" y="1339812"/>
            <a:ext cx="5179511" cy="4664173"/>
          </a:xfrm>
          <a:solidFill>
            <a:schemeClr val="bg1"/>
          </a:solidFill>
        </p:spPr>
        <p:txBody>
          <a:bodyPr/>
          <a:lstStyle/>
          <a:p>
            <a:pPr marL="0" indent="0">
              <a:buNone/>
            </a:pPr>
            <a:r>
              <a:rPr lang="en-US" sz="2000" b="1" dirty="0"/>
              <a:t>Wichtigste Erkenntnisse:</a:t>
            </a:r>
          </a:p>
          <a:p>
            <a:pPr algn="just"/>
            <a:r>
              <a:rPr lang="en-US" sz="1800" dirty="0"/>
              <a:t>Selbstfinanzierung ist nicht die einzige Option</a:t>
            </a:r>
          </a:p>
          <a:p>
            <a:pPr algn="just"/>
            <a:r>
              <a:rPr lang="en-US" sz="1800" dirty="0"/>
              <a:t>Reduzierung des persönlichen finanziellen Risikos</a:t>
            </a:r>
          </a:p>
          <a:p>
            <a:r>
              <a:rPr lang="en-GB" sz="1800" dirty="0"/>
              <a:t>Konzentration auf das Unternehmenswachstum: Der Zugang zu zusätzlichen Finanzmitteln ermöglicht es den Unternehmern, sich stärker auf ihre Unternehmensvision und -entwicklung zu konzentrieren, anstatt sich nur um finanzielle Zwänge zu kümmern.</a:t>
            </a:r>
          </a:p>
          <a:p>
            <a:r>
              <a:rPr lang="en-GB" sz="1800" dirty="0"/>
              <a:t>Befähigung durch Ressourcen: Externe Finanzmittel sind dazu da, unterrepräsentierte Unternehmer zu stärken und ihnen dabei zu helfen, ihr Unternehmen zu vergrößern und erfolgreich zu machen.</a:t>
            </a:r>
            <a:endParaRPr lang="en-US" sz="1800" dirty="0"/>
          </a:p>
        </p:txBody>
      </p:sp>
    </p:spTree>
    <p:extLst>
      <p:ext uri="{BB962C8B-B14F-4D97-AF65-F5344CB8AC3E}">
        <p14:creationId xmlns:p14="http://schemas.microsoft.com/office/powerpoint/2010/main" val="18531048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263415"/>
            <a:ext cx="10266435" cy="3619303"/>
          </a:xfrm>
        </p:spPr>
        <p:txBody>
          <a:bodyPr/>
          <a:lstStyle/>
          <a:p>
            <a:pPr marL="0" indent="0"/>
            <a:endParaRPr lang="en-GB" sz="1800" dirty="0"/>
          </a:p>
          <a:p>
            <a:pPr marL="0" indent="0"/>
            <a:r>
              <a:rPr lang="en-GB" sz="2000" dirty="0"/>
              <a:t>Wenn Sie Ihr Unternehmen ausbauen möchten, ist die Finanzierung eine wichtige Ressource. Wenn Sie die verschiedenen Arten von Finanzhilfen kennen, können Sie kluge Entscheidungen treffen, die mit Ihren unternehmerischen Träumen übereinstimmen. Schauen wir uns diese an:</a:t>
            </a:r>
          </a:p>
          <a:p>
            <a:pPr marL="0" indent="0"/>
            <a:endParaRPr lang="en-GB" sz="900" dirty="0"/>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GB" sz="2000" b="0" i="0" u="none" strike="noStrike" kern="1200" cap="none" spc="0" normalizeH="0" baseline="0" noProof="0" dirty="0">
                <a:ln>
                  <a:noFill/>
                </a:ln>
                <a:solidFill>
                  <a:srgbClr val="086D6E"/>
                </a:solidFill>
                <a:effectLst/>
                <a:uLnTx/>
                <a:uFillTx/>
                <a:latin typeface="Calibri" panose="020F0502020204030204"/>
                <a:ea typeface="+mn-ea"/>
                <a:cs typeface="+mn-cs"/>
              </a:rPr>
              <a:t>Mikrodarlehen </a:t>
            </a:r>
          </a:p>
          <a:p>
            <a:pPr marL="342900" indent="-342900">
              <a:lnSpc>
                <a:spcPct val="100000"/>
              </a:lnSpc>
              <a:spcBef>
                <a:spcPts val="0"/>
              </a:spcBef>
              <a:buFontTx/>
              <a:buChar char="-"/>
              <a:defRPr/>
            </a:pPr>
            <a:r>
              <a:rPr kumimoji="0" lang="en-GB" sz="2000" b="0" i="0" u="none" strike="noStrike" kern="1200" cap="none" spc="0" normalizeH="0" baseline="0" noProof="0" dirty="0">
                <a:ln>
                  <a:noFill/>
                </a:ln>
                <a:solidFill>
                  <a:srgbClr val="086D6E"/>
                </a:solidFill>
                <a:effectLst/>
                <a:uLnTx/>
                <a:uFillTx/>
                <a:latin typeface="Calibri" panose="020F0502020204030204"/>
                <a:ea typeface="+mn-ea"/>
                <a:cs typeface="+mn-cs"/>
              </a:rPr>
              <a:t>Bankdarlehen</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GB" sz="2000" i="0" u="none" strike="noStrike" kern="1200" cap="none" spc="0" normalizeH="0" baseline="0" noProof="0" dirty="0">
                <a:ln>
                  <a:noFill/>
                </a:ln>
                <a:solidFill>
                  <a:srgbClr val="086D6E"/>
                </a:solidFill>
                <a:effectLst/>
                <a:uLnTx/>
                <a:uFillTx/>
                <a:latin typeface="Calibri" panose="020F0502020204030204"/>
                <a:ea typeface="+mn-ea"/>
                <a:cs typeface="+mn-cs"/>
              </a:rPr>
              <a:t>Zuschüsse für Neugründungen, Investitionen oder Unternehmenswachstum </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lang="en-GB" sz="2000" dirty="0">
                <a:solidFill>
                  <a:srgbClr val="086D6E"/>
                </a:solidFill>
                <a:latin typeface="Calibri" panose="020F0502020204030204"/>
              </a:rPr>
              <a:t>Risikokapital</a:t>
            </a:r>
          </a:p>
          <a:p>
            <a:pPr marL="0" marR="0" lvl="0" indent="0" algn="l" defTabSz="914400" rtl="0" eaLnBrk="1" fontAlgn="auto" latinLnBrk="0" hangingPunct="1">
              <a:lnSpc>
                <a:spcPct val="100000"/>
              </a:lnSpc>
              <a:spcBef>
                <a:spcPts val="0"/>
              </a:spcBef>
              <a:spcAft>
                <a:spcPts val="0"/>
              </a:spcAft>
              <a:buClrTx/>
              <a:buSzTx/>
              <a:tabLst/>
              <a:defRPr/>
            </a:pPr>
            <a:endParaRPr kumimoji="0" lang="en-GB" sz="2000" i="0" u="none" strike="noStrike" kern="1200" cap="none" spc="0" normalizeH="0" baseline="0" noProof="0" dirty="0">
              <a:ln>
                <a:noFill/>
              </a:ln>
              <a:solidFill>
                <a:srgbClr val="086D6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tabLst/>
              <a:defRPr/>
            </a:pPr>
            <a:endParaRPr kumimoji="0" lang="en-GB" sz="2000" i="0" u="none" strike="noStrike" kern="1200" cap="none" spc="0" normalizeH="0" baseline="0" noProof="0" dirty="0">
              <a:ln>
                <a:noFill/>
              </a:ln>
              <a:solidFill>
                <a:srgbClr val="086D6E"/>
              </a:solidFill>
              <a:effectLst/>
              <a:uLnTx/>
              <a:uFillTx/>
              <a:latin typeface="Calibri" panose="020F0502020204030204"/>
              <a:ea typeface="+mn-ea"/>
              <a:cs typeface="+mn-cs"/>
            </a:endParaRPr>
          </a:p>
          <a:p>
            <a:pPr marL="0" indent="0"/>
            <a:endParaRPr lang="en-GB" sz="2000" dirty="0"/>
          </a:p>
        </p:txBody>
      </p:sp>
      <p:sp>
        <p:nvSpPr>
          <p:cNvPr id="2" name="Freeform 1">
            <a:extLst>
              <a:ext uri="{FF2B5EF4-FFF2-40B4-BE49-F238E27FC236}">
                <a16:creationId xmlns:a16="http://schemas.microsoft.com/office/drawing/2014/main" id="{7B83FC6B-9FCD-D7A3-CB13-234D96458BFD}"/>
              </a:ext>
            </a:extLst>
          </p:cNvPr>
          <p:cNvSpPr/>
          <p:nvPr/>
        </p:nvSpPr>
        <p:spPr>
          <a:xfrm>
            <a:off x="-1" y="664464"/>
            <a:ext cx="9821334" cy="803654"/>
          </a:xfrm>
          <a:custGeom>
            <a:avLst/>
            <a:gdLst>
              <a:gd name="connsiteX0" fmla="*/ 0 w 5834994"/>
              <a:gd name="connsiteY0" fmla="*/ 0 h 715523"/>
              <a:gd name="connsiteX1" fmla="*/ 5444502 w 5834994"/>
              <a:gd name="connsiteY1" fmla="*/ 0 h 715523"/>
              <a:gd name="connsiteX2" fmla="*/ 5834994 w 5834994"/>
              <a:gd name="connsiteY2" fmla="*/ 387166 h 715523"/>
              <a:gd name="connsiteX3" fmla="*/ 5834994 w 5834994"/>
              <a:gd name="connsiteY3" fmla="*/ 715523 h 715523"/>
              <a:gd name="connsiteX4" fmla="*/ 0 w 5834994"/>
              <a:gd name="connsiteY4" fmla="*/ 715523 h 715523"/>
              <a:gd name="connsiteX5" fmla="*/ 0 w 5834994"/>
              <a:gd name="connsiteY5" fmla="*/ 0 h 71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4994" h="715523">
                <a:moveTo>
                  <a:pt x="0" y="0"/>
                </a:moveTo>
                <a:lnTo>
                  <a:pt x="5444502" y="0"/>
                </a:lnTo>
                <a:cubicBezTo>
                  <a:pt x="5659520" y="0"/>
                  <a:pt x="5834994" y="173980"/>
                  <a:pt x="5834994" y="387166"/>
                </a:cubicBezTo>
                <a:lnTo>
                  <a:pt x="5834994" y="715523"/>
                </a:lnTo>
                <a:lnTo>
                  <a:pt x="0" y="715523"/>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Calibri" panose="020F0502020204030204" pitchFamily="34"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698098"/>
            <a:ext cx="9632553" cy="803654"/>
          </a:xfrm>
        </p:spPr>
        <p:txBody>
          <a:bodyPr/>
          <a:lstStyle/>
          <a:p>
            <a:r>
              <a:rPr lang="en-US" dirty="0">
                <a:solidFill>
                  <a:schemeClr val="bg1"/>
                </a:solidFill>
              </a:rPr>
              <a:t>Finanzierungsmöglichkeiten</a:t>
            </a:r>
            <a:endParaRPr lang="en-US" dirty="0"/>
          </a:p>
        </p:txBody>
      </p:sp>
      <p:sp>
        <p:nvSpPr>
          <p:cNvPr id="6" name="TextBox 5">
            <a:extLst>
              <a:ext uri="{FF2B5EF4-FFF2-40B4-BE49-F238E27FC236}">
                <a16:creationId xmlns:a16="http://schemas.microsoft.com/office/drawing/2014/main" id="{DA84D568-9E2D-6BAC-31A4-126171B6E5E0}"/>
              </a:ext>
            </a:extLst>
          </p:cNvPr>
          <p:cNvSpPr txBox="1"/>
          <p:nvPr/>
        </p:nvSpPr>
        <p:spPr>
          <a:xfrm>
            <a:off x="1321128" y="4650672"/>
            <a:ext cx="9549743" cy="707886"/>
          </a:xfrm>
          <a:prstGeom prst="rect">
            <a:avLst/>
          </a:prstGeom>
          <a:noFill/>
        </p:spPr>
        <p:txBody>
          <a:bodyPr wrap="square" rtlCol="0">
            <a:spAutoFit/>
          </a:bodyPr>
          <a:lstStyle/>
          <a:p>
            <a:r>
              <a:rPr lang="en-GB" sz="2000" b="1" dirty="0"/>
              <a:t>Sie können auf Modul 4 zurückgreifen, um sich an die Konzepte zu erinnern, die Sie bereits kennen gelernt haben.</a:t>
            </a:r>
          </a:p>
        </p:txBody>
      </p:sp>
    </p:spTree>
    <p:extLst>
      <p:ext uri="{BB962C8B-B14F-4D97-AF65-F5344CB8AC3E}">
        <p14:creationId xmlns:p14="http://schemas.microsoft.com/office/powerpoint/2010/main" val="36727769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f7f8f12d-b94b-436d-8303-cf6843bc2c4c}" enabled="1" method="Standard" siteId="{3d44215d-7452-42ba-bfd4-94d4f26cfd84}" contentBits="0" removed="0"/>
</clbl:labelList>
</file>

<file path=docProps/app.xml><?xml version="1.0" encoding="utf-8"?>
<Properties xmlns="http://schemas.openxmlformats.org/officeDocument/2006/extended-properties" xmlns:vt="http://schemas.openxmlformats.org/officeDocument/2006/docPropsVTypes">
  <TotalTime>0</TotalTime>
  <Words>6324</Words>
  <Application>Microsoft Office PowerPoint</Application>
  <PresentationFormat>Breitbild</PresentationFormat>
  <Paragraphs>516</Paragraphs>
  <Slides>58</Slides>
  <Notes>7</Notes>
  <HiddenSlides>0</HiddenSlides>
  <MMClips>0</MMClips>
  <ScaleCrop>false</ScaleCrop>
  <HeadingPairs>
    <vt:vector size="8" baseType="variant">
      <vt:variant>
        <vt:lpstr>Verwendete Schriftarten</vt:lpstr>
      </vt:variant>
      <vt:variant>
        <vt:i4>4</vt:i4>
      </vt:variant>
      <vt:variant>
        <vt:lpstr>Design</vt:lpstr>
      </vt:variant>
      <vt:variant>
        <vt:i4>1</vt:i4>
      </vt:variant>
      <vt:variant>
        <vt:lpstr>Eingebettete OLE-Server</vt:lpstr>
      </vt:variant>
      <vt:variant>
        <vt:i4>1</vt:i4>
      </vt:variant>
      <vt:variant>
        <vt:lpstr>Folientitel</vt:lpstr>
      </vt:variant>
      <vt:variant>
        <vt:i4>58</vt:i4>
      </vt:variant>
    </vt:vector>
  </HeadingPairs>
  <TitlesOfParts>
    <vt:vector size="64" baseType="lpstr">
      <vt:lpstr>Arial</vt:lpstr>
      <vt:lpstr>Calibri</vt:lpstr>
      <vt:lpstr>Montserrat Light</vt:lpstr>
      <vt:lpstr>Wingdings</vt:lpstr>
      <vt:lpstr>Office Theme</vt:lpstr>
      <vt:lpstr>think-cell Folie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docId:A6BE439E36C361B0FC94B42C0F0DF591</cp:keywords>
  <cp:lastModifiedBy>David Blunck</cp:lastModifiedBy>
  <cp:revision>232</cp:revision>
  <cp:lastPrinted>2024-09-02T14:18:29Z</cp:lastPrinted>
  <dcterms:created xsi:type="dcterms:W3CDTF">2020-10-14T13:32:04Z</dcterms:created>
  <dcterms:modified xsi:type="dcterms:W3CDTF">2025-03-18T17:41:33Z</dcterms:modified>
</cp:coreProperties>
</file>