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105"/>
  </p:notesMasterIdLst>
  <p:sldIdLst>
    <p:sldId id="4346" r:id="rId2"/>
    <p:sldId id="4306" r:id="rId3"/>
    <p:sldId id="4437" r:id="rId4"/>
    <p:sldId id="4438" r:id="rId5"/>
    <p:sldId id="4439" r:id="rId6"/>
    <p:sldId id="4440" r:id="rId7"/>
    <p:sldId id="4323" r:id="rId8"/>
    <p:sldId id="4350" r:id="rId9"/>
    <p:sldId id="4359" r:id="rId10"/>
    <p:sldId id="4362" r:id="rId11"/>
    <p:sldId id="4442" r:id="rId12"/>
    <p:sldId id="4441" r:id="rId13"/>
    <p:sldId id="4444" r:id="rId14"/>
    <p:sldId id="4443" r:id="rId15"/>
    <p:sldId id="4452" r:id="rId16"/>
    <p:sldId id="4453" r:id="rId17"/>
    <p:sldId id="4454" r:id="rId18"/>
    <p:sldId id="4455" r:id="rId19"/>
    <p:sldId id="4456" r:id="rId20"/>
    <p:sldId id="4457" r:id="rId21"/>
    <p:sldId id="4458" r:id="rId22"/>
    <p:sldId id="4300" r:id="rId23"/>
    <p:sldId id="4446" r:id="rId24"/>
    <p:sldId id="4451" r:id="rId25"/>
    <p:sldId id="4388" r:id="rId26"/>
    <p:sldId id="4389" r:id="rId27"/>
    <p:sldId id="4360" r:id="rId28"/>
    <p:sldId id="4347" r:id="rId29"/>
    <p:sldId id="4349" r:id="rId30"/>
    <p:sldId id="4385" r:id="rId31"/>
    <p:sldId id="4386" r:id="rId32"/>
    <p:sldId id="4447" r:id="rId33"/>
    <p:sldId id="4448" r:id="rId34"/>
    <p:sldId id="4449" r:id="rId35"/>
    <p:sldId id="4450" r:id="rId36"/>
    <p:sldId id="4387" r:id="rId37"/>
    <p:sldId id="4342" r:id="rId38"/>
    <p:sldId id="4363" r:id="rId39"/>
    <p:sldId id="4319" r:id="rId40"/>
    <p:sldId id="4364" r:id="rId41"/>
    <p:sldId id="4343" r:id="rId42"/>
    <p:sldId id="4365" r:id="rId43"/>
    <p:sldId id="4368" r:id="rId44"/>
    <p:sldId id="4369" r:id="rId45"/>
    <p:sldId id="4371" r:id="rId46"/>
    <p:sldId id="4372" r:id="rId47"/>
    <p:sldId id="4348" r:id="rId48"/>
    <p:sldId id="4339" r:id="rId49"/>
    <p:sldId id="4370" r:id="rId50"/>
    <p:sldId id="4373" r:id="rId51"/>
    <p:sldId id="4358" r:id="rId52"/>
    <p:sldId id="4377" r:id="rId53"/>
    <p:sldId id="4381" r:id="rId54"/>
    <p:sldId id="4378" r:id="rId55"/>
    <p:sldId id="4380" r:id="rId56"/>
    <p:sldId id="4383" r:id="rId57"/>
    <p:sldId id="4384" r:id="rId58"/>
    <p:sldId id="4356" r:id="rId59"/>
    <p:sldId id="4390" r:id="rId60"/>
    <p:sldId id="4392" r:id="rId61"/>
    <p:sldId id="4393" r:id="rId62"/>
    <p:sldId id="4394" r:id="rId63"/>
    <p:sldId id="4395" r:id="rId64"/>
    <p:sldId id="4396" r:id="rId65"/>
    <p:sldId id="4397" r:id="rId66"/>
    <p:sldId id="4416" r:id="rId67"/>
    <p:sldId id="4398" r:id="rId68"/>
    <p:sldId id="4399" r:id="rId69"/>
    <p:sldId id="4401" r:id="rId70"/>
    <p:sldId id="4417" r:id="rId71"/>
    <p:sldId id="4402" r:id="rId72"/>
    <p:sldId id="4406" r:id="rId73"/>
    <p:sldId id="4404" r:id="rId74"/>
    <p:sldId id="4403" r:id="rId75"/>
    <p:sldId id="4405" r:id="rId76"/>
    <p:sldId id="4407" r:id="rId77"/>
    <p:sldId id="4408" r:id="rId78"/>
    <p:sldId id="4410" r:id="rId79"/>
    <p:sldId id="4415" r:id="rId80"/>
    <p:sldId id="4414" r:id="rId81"/>
    <p:sldId id="4409" r:id="rId82"/>
    <p:sldId id="4418" r:id="rId83"/>
    <p:sldId id="4419" r:id="rId84"/>
    <p:sldId id="4411" r:id="rId85"/>
    <p:sldId id="4420" r:id="rId86"/>
    <p:sldId id="4421" r:id="rId87"/>
    <p:sldId id="4422" r:id="rId88"/>
    <p:sldId id="4425" r:id="rId89"/>
    <p:sldId id="4424" r:id="rId90"/>
    <p:sldId id="4426" r:id="rId91"/>
    <p:sldId id="4423" r:id="rId92"/>
    <p:sldId id="4427" r:id="rId93"/>
    <p:sldId id="4428" r:id="rId94"/>
    <p:sldId id="4429" r:id="rId95"/>
    <p:sldId id="4432" r:id="rId96"/>
    <p:sldId id="4433" r:id="rId97"/>
    <p:sldId id="4435" r:id="rId98"/>
    <p:sldId id="4436" r:id="rId99"/>
    <p:sldId id="4459" r:id="rId100"/>
    <p:sldId id="4460" r:id="rId101"/>
    <p:sldId id="4461" r:id="rId102"/>
    <p:sldId id="4462" r:id="rId103"/>
    <p:sldId id="4263" r:id="rId10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6575"/>
    <a:srgbClr val="595959"/>
    <a:srgbClr val="47B5C8"/>
    <a:srgbClr val="DE0A1D"/>
    <a:srgbClr val="F2A72C"/>
    <a:srgbClr val="5796D0"/>
    <a:srgbClr val="20376B"/>
    <a:srgbClr val="D9552F"/>
    <a:srgbClr val="FDBD22"/>
    <a:srgbClr val="FFD1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2772" y="90"/>
      </p:cViewPr>
      <p:guideLst/>
    </p:cSldViewPr>
  </p:slideViewPr>
  <p:notesTextViewPr>
    <p:cViewPr>
      <p:scale>
        <a:sx n="1" d="1"/>
        <a:sy n="1" d="1"/>
      </p:scale>
      <p:origin x="0" y="0"/>
    </p:cViewPr>
  </p:notesTextViewPr>
  <p:sorterViewPr>
    <p:cViewPr varScale="1">
      <p:scale>
        <a:sx n="100" d="100"/>
        <a:sy n="100" d="100"/>
      </p:scale>
      <p:origin x="0" y="-652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3/18/2025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Klicken Sie auf , um Mastertextstile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3452931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58</a:t>
            </a:fld>
            <a:endParaRPr lang="en-US"/>
          </a:p>
        </p:txBody>
      </p:sp>
    </p:spTree>
    <p:extLst>
      <p:ext uri="{BB962C8B-B14F-4D97-AF65-F5344CB8AC3E}">
        <p14:creationId xmlns:p14="http://schemas.microsoft.com/office/powerpoint/2010/main" val="3162434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3F744-FFDF-77E0-3860-70C38CCEEE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D1D7CA-171B-FF3D-0D8C-97FCA5AEE2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FDBDE2-AEB0-D364-68A4-614AB6747D1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1A67521-DBE7-DA26-17FF-1BAB138D320B}"/>
              </a:ext>
            </a:extLst>
          </p:cNvPr>
          <p:cNvSpPr>
            <a:spLocks noGrp="1"/>
          </p:cNvSpPr>
          <p:nvPr>
            <p:ph type="sldNum" sz="quarter" idx="5"/>
          </p:nvPr>
        </p:nvSpPr>
        <p:spPr/>
        <p:txBody>
          <a:bodyPr/>
          <a:lstStyle/>
          <a:p>
            <a:fld id="{4BE5DE82-CF29-044D-9158-06A811149881}" type="slidenum">
              <a:rPr lang="en-US" smtClean="0"/>
              <a:t>99</a:t>
            </a:fld>
            <a:endParaRPr lang="en-US"/>
          </a:p>
        </p:txBody>
      </p:sp>
    </p:spTree>
    <p:extLst>
      <p:ext uri="{BB962C8B-B14F-4D97-AF65-F5344CB8AC3E}">
        <p14:creationId xmlns:p14="http://schemas.microsoft.com/office/powerpoint/2010/main" val="6547473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103</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22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Mosaic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www.website.eu</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www.website.eu</a:t>
            </a:r>
            <a:endParaRPr lang="en-US"/>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www.website.eu</a:t>
            </a:r>
            <a:endParaRPr lang="en-US"/>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86328" y="473291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86328" y="384361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86328" y="296282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86328" y="1984022"/>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A263E4CF-D9D5-6448-976F-02037919196A}"/>
              </a:ext>
            </a:extLst>
          </p:cNvPr>
          <p:cNvSpPr/>
          <p:nvPr userDrawn="1"/>
        </p:nvSpPr>
        <p:spPr>
          <a:xfrm>
            <a:off x="632638" y="567428"/>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a:latin typeface="Calibri" panose="020F0502020204030204" pitchFamily="34" charset="0"/>
            </a:endParaRP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096000" y="1404749"/>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484AD6D-BEAF-BFDB-33C0-43B3D319B4E9}"/>
              </a:ext>
            </a:extLst>
          </p:cNvPr>
          <p:cNvGraphicFramePr>
            <a:graphicFrameLocks noChangeAspect="1"/>
          </p:cNvGraphicFramePr>
          <p:nvPr userDrawn="1">
            <p:custDataLst>
              <p:tags r:id="rId20"/>
            </p:custDataLst>
            <p:extLst>
              <p:ext uri="{D42A27DB-BD31-4B8C-83A1-F6EECF244321}">
                <p14:modId xmlns:p14="http://schemas.microsoft.com/office/powerpoint/2010/main" val="20240195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1" imgW="538" imgH="540" progId="TCLayout.ActiveDocument.1">
                  <p:embed/>
                </p:oleObj>
              </mc:Choice>
              <mc:Fallback>
                <p:oleObj name="think-cell Folie" r:id="rId21" imgW="538" imgH="540" progId="TCLayout.ActiveDocument.1">
                  <p:embed/>
                  <p:pic>
                    <p:nvPicPr>
                      <p:cNvPr id="0" name=""/>
                      <p:cNvPicPr/>
                      <p:nvPr/>
                    </p:nvPicPr>
                    <p:blipFill>
                      <a:blip r:embed="rId22"/>
                      <a:stretch>
                        <a:fillRect/>
                      </a:stretch>
                    </p:blipFill>
                    <p:spPr>
                      <a:xfrm>
                        <a:off x="1588" y="1588"/>
                        <a:ext cx="1588" cy="1588"/>
                      </a:xfrm>
                      <a:prstGeom prst="rect">
                        <a:avLst/>
                      </a:prstGeom>
                    </p:spPr>
                  </p:pic>
                </p:oleObj>
              </mc:Fallback>
            </mc:AlternateContent>
          </a:graphicData>
        </a:graphic>
      </p:graphicFrame>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3"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41" r:id="rId9"/>
    <p:sldLayoutId id="2147483879" r:id="rId10"/>
    <p:sldLayoutId id="2147483878" r:id="rId11"/>
    <p:sldLayoutId id="2147483884" r:id="rId12"/>
    <p:sldLayoutId id="2147483861" r:id="rId13"/>
    <p:sldLayoutId id="2147483885" r:id="rId14"/>
    <p:sldLayoutId id="2147483886" r:id="rId15"/>
    <p:sldLayoutId id="2147483833" r:id="rId16"/>
    <p:sldLayoutId id="2147483847"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hyperlink" Target="https://www.lawyersandsettlements.com/blog/got-a-samsung-washer-explosion-story.html" TargetMode="External"/><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93.svg"/></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hyperlink" Target="https://blogs.imperial.ac.uk/imperial-medicine/2019/09/16/poor-diversity-poor-design-the-truth-about-inclusive-research-and-why-it-matters/" TargetMode="External"/><Relationship Id="rId2" Type="http://schemas.openxmlformats.org/officeDocument/2006/relationships/image" Target="../media/image17.jp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hyperlink" Target="https://blog.oxfordcollegeofmarketing.com/2020/10/08/understanding-the-7ps-of-the-marketing-mix/" TargetMode="External"/><Relationship Id="rId2" Type="http://schemas.openxmlformats.org/officeDocument/2006/relationships/hyperlink" Target="https://www.linkedin.com/pulse/history-marketing-mix-from-4ps-7ps-yousef-baalbaki/" TargetMode="External"/><Relationship Id="rId1" Type="http://schemas.openxmlformats.org/officeDocument/2006/relationships/slideLayout" Target="../slideLayouts/slideLayout10.xml"/><Relationship Id="rId5" Type="http://schemas.openxmlformats.org/officeDocument/2006/relationships/hyperlink" Target="https://pixabay.com/fr/alphabet-p-abc-lettre-150779/" TargetMode="Externa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youtube.com/watch?v=ft8QvCJQgik" TargetMode="External"/><Relationship Id="rId1" Type="http://schemas.openxmlformats.org/officeDocument/2006/relationships/slideLayout" Target="../slideLayouts/slideLayout16.xml"/><Relationship Id="rId5" Type="http://schemas.openxmlformats.org/officeDocument/2006/relationships/image" Target="../media/image31.jpg"/><Relationship Id="rId4" Type="http://schemas.openxmlformats.org/officeDocument/2006/relationships/image" Target="../media/image30.svg"/></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hM7aqPW3fxY" TargetMode="External"/><Relationship Id="rId2" Type="http://schemas.openxmlformats.org/officeDocument/2006/relationships/hyperlink" Target="https://www.youtube.com/watch?v=sMlczYnSVYo" TargetMode="External"/><Relationship Id="rId1" Type="http://schemas.openxmlformats.org/officeDocument/2006/relationships/slideLayout" Target="../slideLayouts/slideLayout10.xml"/><Relationship Id="rId4" Type="http://schemas.openxmlformats.org/officeDocument/2006/relationships/hyperlink" Target="https://www.youtube.com/watch?v=blmqKqJ0BMw"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0.xml"/><Relationship Id="rId5" Type="http://schemas.openxmlformats.org/officeDocument/2006/relationships/image" Target="../media/image38.png"/><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0.xml"/><Relationship Id="rId5" Type="http://schemas.openxmlformats.org/officeDocument/2006/relationships/image" Target="../media/image38.png"/><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0.xml"/><Relationship Id="rId5" Type="http://schemas.openxmlformats.org/officeDocument/2006/relationships/image" Target="../media/image38.png"/><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0.xml"/><Relationship Id="rId5" Type="http://schemas.openxmlformats.org/officeDocument/2006/relationships/image" Target="../media/image38.png"/><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0.xml"/><Relationship Id="rId5" Type="http://schemas.openxmlformats.org/officeDocument/2006/relationships/image" Target="../media/image38.png"/><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0.xml"/><Relationship Id="rId4" Type="http://schemas.openxmlformats.org/officeDocument/2006/relationships/image" Target="../media/image42.png"/></Relationships>
</file>

<file path=ppt/slides/_rels/slide3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8.xml"/><Relationship Id="rId1" Type="http://schemas.openxmlformats.org/officeDocument/2006/relationships/tags" Target="../tags/tag2.xml"/><Relationship Id="rId6" Type="http://schemas.openxmlformats.org/officeDocument/2006/relationships/image" Target="../media/image32.png"/><Relationship Id="rId5" Type="http://schemas.openxmlformats.org/officeDocument/2006/relationships/image" Target="../media/image44.jpeg"/><Relationship Id="rId4" Type="http://schemas.openxmlformats.org/officeDocument/2006/relationships/image" Target="../media/image1.emf"/></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7.png"/><Relationship Id="rId1" Type="http://schemas.openxmlformats.org/officeDocument/2006/relationships/slideLayout" Target="../slideLayouts/slideLayout10.xml"/><Relationship Id="rId5" Type="http://schemas.openxmlformats.org/officeDocument/2006/relationships/image" Target="../media/image50.png"/><Relationship Id="rId4" Type="http://schemas.openxmlformats.org/officeDocument/2006/relationships/hyperlink" Target="https://www.lego.com/en-us/aboutus/lego-group/the-lego-brand"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hyperlink" Target="https://www.shopify.ca/tools/business-name-generator" TargetMode="External"/><Relationship Id="rId2" Type="http://schemas.openxmlformats.org/officeDocument/2006/relationships/image" Target="../media/image49.png"/><Relationship Id="rId1" Type="http://schemas.openxmlformats.org/officeDocument/2006/relationships/slideLayout" Target="../slideLayouts/slideLayout10.xml"/><Relationship Id="rId5" Type="http://schemas.openxmlformats.org/officeDocument/2006/relationships/hyperlink" Target="https://www.lego.com/en-us/aboutus/lego-group/the-lego-brand" TargetMode="External"/><Relationship Id="rId4" Type="http://schemas.openxmlformats.org/officeDocument/2006/relationships/image" Target="../media/image5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hyperlink" Target="https://www.zeebahsfoods.ie/" TargetMode="External"/><Relationship Id="rId2" Type="http://schemas.openxmlformats.org/officeDocument/2006/relationships/image" Target="../media/image49.png"/><Relationship Id="rId1" Type="http://schemas.openxmlformats.org/officeDocument/2006/relationships/slideLayout" Target="../slideLayouts/slideLayout10.xml"/><Relationship Id="rId4" Type="http://schemas.openxmlformats.org/officeDocument/2006/relationships/image" Target="../media/image55.jpeg"/></Relationships>
</file>

<file path=ppt/slides/_rels/slide5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10.xml"/><Relationship Id="rId5" Type="http://schemas.openxmlformats.org/officeDocument/2006/relationships/image" Target="../media/image59.jpeg"/><Relationship Id="rId4" Type="http://schemas.openxmlformats.org/officeDocument/2006/relationships/image" Target="../media/image58.png"/></Relationships>
</file>

<file path=ppt/slides/_rels/slide5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10.xml"/><Relationship Id="rId4" Type="http://schemas.openxmlformats.org/officeDocument/2006/relationships/image" Target="../media/image62.jpeg"/></Relationships>
</file>

<file path=ppt/slides/_rels/slide55.xml.rels><?xml version="1.0" encoding="UTF-8" standalone="yes"?>
<Relationships xmlns="http://schemas.openxmlformats.org/package/2006/relationships"><Relationship Id="rId3" Type="http://schemas.openxmlformats.org/officeDocument/2006/relationships/image" Target="../media/image64.jpe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10.xml"/><Relationship Id="rId6" Type="http://schemas.openxmlformats.org/officeDocument/2006/relationships/image" Target="../media/image67.jpeg"/><Relationship Id="rId5" Type="http://schemas.openxmlformats.org/officeDocument/2006/relationships/image" Target="../media/image66.png"/><Relationship Id="rId4" Type="http://schemas.openxmlformats.org/officeDocument/2006/relationships/image" Target="../media/image65.png"/></Relationships>
</file>

<file path=ppt/slides/_rels/slide5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hyperlink" Target="https://www.oberlo.com/blog/color-psychology-color-meanings" TargetMode="External"/><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hyperlink" Target="https://www.oberlo.com/blog/color-psychology-color-meanings" TargetMode="Externa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72.svg"/><Relationship Id="rId2" Type="http://schemas.openxmlformats.org/officeDocument/2006/relationships/image" Target="../media/image71.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hyperlink" Target="https://support.google.com/business" TargetMode="External"/><Relationship Id="rId2" Type="http://schemas.openxmlformats.org/officeDocument/2006/relationships/image" Target="../media/image73.jpeg"/><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hyperlink" Target="http://www.mailchimp.com/" TargetMode="External"/><Relationship Id="rId2" Type="http://schemas.openxmlformats.org/officeDocument/2006/relationships/image" Target="../media/image74.png"/><Relationship Id="rId1" Type="http://schemas.openxmlformats.org/officeDocument/2006/relationships/slideLayout" Target="../slideLayouts/slideLayout10.xml"/><Relationship Id="rId5" Type="http://schemas.openxmlformats.org/officeDocument/2006/relationships/hyperlink" Target="http://www.aweber.com/" TargetMode="External"/><Relationship Id="rId4" Type="http://schemas.openxmlformats.org/officeDocument/2006/relationships/hyperlink" Target="http://www.constantcontact.com/" TargetMode="External"/></Relationships>
</file>

<file path=ppt/slides/_rels/slide6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image" Target="../media/image81.png"/><Relationship Id="rId1" Type="http://schemas.openxmlformats.org/officeDocument/2006/relationships/slideLayout" Target="../slideLayouts/slideLayout1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8.xml"/><Relationship Id="rId1" Type="http://schemas.openxmlformats.org/officeDocument/2006/relationships/tags" Target="../tags/tag3.xml"/><Relationship Id="rId5" Type="http://schemas.openxmlformats.org/officeDocument/2006/relationships/image" Target="../media/image89.jpg"/><Relationship Id="rId4" Type="http://schemas.openxmlformats.org/officeDocument/2006/relationships/image" Target="../media/image1.emf"/></Relationships>
</file>

<file path=ppt/slides/_rels/slide96.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9.xml"/></Relationships>
</file>

<file path=ppt/slides/_rels/slide98.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748178" y="2505025"/>
            <a:ext cx="5089964" cy="749292"/>
          </a:xfrm>
        </p:spPr>
        <p:txBody>
          <a:bodyPr>
            <a:noAutofit/>
          </a:bodyPr>
          <a:lstStyle/>
          <a:p>
            <a:r>
              <a:rPr lang="en-US" sz="3200" dirty="0"/>
              <a:t>Modul 9 </a:t>
            </a:r>
          </a:p>
          <a:p>
            <a:r>
              <a:rPr lang="en-US" sz="3200" dirty="0"/>
              <a:t>Marketing und Vertrieb für unterrepräsentierte Unternehmerinnen und Unternehmer </a:t>
            </a:r>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1812" y="5086974"/>
            <a:ext cx="4414577" cy="679345"/>
          </a:xfrm>
          <a:prstGeom prst="rect">
            <a:avLst/>
          </a:prstGeom>
        </p:spPr>
        <p:txBody>
          <a:bodyPr/>
          <a:lstStyle/>
          <a:p>
            <a:pPr marL="0" indent="0">
              <a:buNone/>
            </a:pPr>
            <a:r>
              <a:rPr lang="en-GB" b="1">
                <a:solidFill>
                  <a:schemeClr val="bg1"/>
                </a:solidFill>
              </a:rPr>
              <a:t>www.mosaic4investing.eu</a:t>
            </a:r>
            <a:endParaRPr lang="en-US" sz="4000" b="1">
              <a:solidFill>
                <a:schemeClr val="bg1"/>
              </a:solidFill>
            </a:endParaRPr>
          </a:p>
        </p:txBody>
      </p:sp>
      <p:pic>
        <p:nvPicPr>
          <p:cNvPr id="3" name="Picture Placeholder 5" descr="3D graphic chart">
            <a:extLst>
              <a:ext uri="{FF2B5EF4-FFF2-40B4-BE49-F238E27FC236}">
                <a16:creationId xmlns:a16="http://schemas.microsoft.com/office/drawing/2014/main" id="{FACFF1CF-772E-E1FA-CE06-5B355590AEFE}"/>
              </a:ext>
            </a:extLst>
          </p:cNvPr>
          <p:cNvPicPr>
            <a:picLocks noGrp="1" noChangeAspect="1"/>
          </p:cNvPicPr>
          <p:nvPr>
            <p:ph type="pic" sz="quarter" idx="41"/>
          </p:nvPr>
        </p:nvPicPr>
        <p:blipFill>
          <a:blip r:embed="rId3"/>
          <a:srcRect l="18215" r="18215"/>
          <a:stretch>
            <a:fillRect/>
          </a:stretch>
        </p:blipFill>
        <p:spPr>
          <a:xfrm>
            <a:off x="6049963" y="0"/>
            <a:ext cx="4660900" cy="5514975"/>
          </a:xfrm>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248732" y="1726860"/>
            <a:ext cx="5182202" cy="3849918"/>
          </a:xfrm>
        </p:spPr>
        <p:txBody>
          <a:bodyPr/>
          <a:lstStyle/>
          <a:p>
            <a:endParaRPr lang="en-US" sz="100" dirty="0"/>
          </a:p>
          <a:p>
            <a:pPr marL="0" indent="0"/>
            <a:r>
              <a:rPr lang="en-US" dirty="0"/>
              <a:t>Marketing hört nie auf. Wie die Wäsche, ist es nie fertig! Es geht darum, </a:t>
            </a:r>
            <a:r>
              <a:rPr lang="en-US" b="1" dirty="0"/>
              <a:t>herauszustechen </a:t>
            </a:r>
            <a:r>
              <a:rPr lang="en-US" dirty="0"/>
              <a:t>und sich jeden Tag mehr anzustrengen (nicht nur, wenn man meint, man sollte oder muss).  </a:t>
            </a:r>
          </a:p>
          <a:p>
            <a:pPr marL="0" indent="0"/>
            <a:r>
              <a:rPr lang="en-US" dirty="0"/>
              <a:t>Beim Marketing geht es um </a:t>
            </a:r>
            <a:r>
              <a:rPr lang="en-US" b="1" dirty="0"/>
              <a:t>Beziehungen</a:t>
            </a:r>
            <a:r>
              <a:rPr lang="en-US" dirty="0"/>
              <a:t>. Sie sind Ihr wichtigstes Marketinginstrument.</a:t>
            </a:r>
          </a:p>
          <a:p>
            <a:pPr marL="0" indent="0"/>
            <a:r>
              <a:rPr lang="en-US" dirty="0"/>
              <a:t>Marketing bedeutet, </a:t>
            </a:r>
            <a:r>
              <a:rPr lang="en-US" b="1" dirty="0"/>
              <a:t>Ihre einzigartige Geschichte</a:t>
            </a:r>
            <a:r>
              <a:rPr lang="en-US" dirty="0"/>
              <a:t>, Ihr </a:t>
            </a:r>
            <a:r>
              <a:rPr lang="en-US" b="1" dirty="0"/>
              <a:t>Angebot </a:t>
            </a:r>
            <a:r>
              <a:rPr lang="en-US" dirty="0"/>
              <a:t>und Ihre </a:t>
            </a:r>
            <a:r>
              <a:rPr lang="en-US" b="1" dirty="0"/>
              <a:t>Lösung </a:t>
            </a:r>
            <a:r>
              <a:rPr lang="en-US" dirty="0"/>
              <a:t>mit den </a:t>
            </a:r>
            <a:r>
              <a:rPr lang="en-US" b="1" dirty="0"/>
              <a:t>richtigen Leuten </a:t>
            </a:r>
            <a:r>
              <a:rPr lang="en-US" dirty="0"/>
              <a:t>zu teilen.</a:t>
            </a:r>
          </a:p>
          <a:p>
            <a:endParaRPr lang="en-US"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Marketing hört nie auf</a:t>
            </a:r>
            <a:endParaRPr lang="en-US"/>
          </a:p>
        </p:txBody>
      </p:sp>
      <p:pic>
        <p:nvPicPr>
          <p:cNvPr id="3" name="Picture 2" descr="A picture containing basket, sitting, blanket, table&#10;&#10;Description automatically generated">
            <a:extLst>
              <a:ext uri="{FF2B5EF4-FFF2-40B4-BE49-F238E27FC236}">
                <a16:creationId xmlns:a16="http://schemas.microsoft.com/office/drawing/2014/main" id="{1927077B-86B7-EAF9-4941-63AF6BB862E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81886" y="1880558"/>
            <a:ext cx="4185905" cy="3157272"/>
          </a:xfrm>
          <a:prstGeom prst="rect">
            <a:avLst/>
          </a:prstGeom>
        </p:spPr>
      </p:pic>
    </p:spTree>
    <p:extLst>
      <p:ext uri="{BB962C8B-B14F-4D97-AF65-F5344CB8AC3E}">
        <p14:creationId xmlns:p14="http://schemas.microsoft.com/office/powerpoint/2010/main" val="3226322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81A3E-B34F-3DBC-EE24-6E030404CDF0}"/>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94AA3F49-C5F3-433E-5477-E25AEDD4947B}"/>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C2874ADE-6CB2-B74E-5F44-A603AA13F16B}"/>
              </a:ext>
            </a:extLst>
          </p:cNvPr>
          <p:cNvSpPr>
            <a:spLocks noGrp="1"/>
          </p:cNvSpPr>
          <p:nvPr>
            <p:ph type="body" sz="quarter" idx="16"/>
          </p:nvPr>
        </p:nvSpPr>
        <p:spPr>
          <a:xfrm>
            <a:off x="381286" y="761603"/>
            <a:ext cx="10659020" cy="803654"/>
          </a:xfrm>
        </p:spPr>
        <p:txBody>
          <a:bodyPr/>
          <a:lstStyle/>
          <a:p>
            <a:r>
              <a:rPr lang="en-US" dirty="0">
                <a:solidFill>
                  <a:schemeClr val="bg1"/>
                </a:solidFill>
              </a:rPr>
              <a:t>Übung</a:t>
            </a:r>
          </a:p>
          <a:p>
            <a:endParaRPr lang="en-US" dirty="0"/>
          </a:p>
        </p:txBody>
      </p:sp>
      <p:sp>
        <p:nvSpPr>
          <p:cNvPr id="7" name="Google Shape;239;p8">
            <a:extLst>
              <a:ext uri="{FF2B5EF4-FFF2-40B4-BE49-F238E27FC236}">
                <a16:creationId xmlns:a16="http://schemas.microsoft.com/office/drawing/2014/main" id="{FC578C78-CB14-614C-4970-38ABF0912CB6}"/>
              </a:ext>
            </a:extLst>
          </p:cNvPr>
          <p:cNvSpPr/>
          <p:nvPr/>
        </p:nvSpPr>
        <p:spPr>
          <a:xfrm>
            <a:off x="8676100" y="1964864"/>
            <a:ext cx="528063" cy="467784"/>
          </a:xfrm>
          <a:custGeom>
            <a:avLst/>
            <a:gdLst/>
            <a:ahLst/>
            <a:cxnLst/>
            <a:rect l="l" t="t" r="r" b="b"/>
            <a:pathLst>
              <a:path w="6693" h="5929" extrusionOk="0">
                <a:moveTo>
                  <a:pt x="224" y="1"/>
                </a:moveTo>
                <a:lnTo>
                  <a:pt x="168" y="20"/>
                </a:lnTo>
                <a:lnTo>
                  <a:pt x="94" y="75"/>
                </a:lnTo>
                <a:lnTo>
                  <a:pt x="19" y="169"/>
                </a:lnTo>
                <a:lnTo>
                  <a:pt x="19" y="225"/>
                </a:lnTo>
                <a:lnTo>
                  <a:pt x="1" y="281"/>
                </a:lnTo>
                <a:lnTo>
                  <a:pt x="1" y="467"/>
                </a:lnTo>
                <a:lnTo>
                  <a:pt x="19" y="523"/>
                </a:lnTo>
                <a:lnTo>
                  <a:pt x="19" y="560"/>
                </a:lnTo>
                <a:lnTo>
                  <a:pt x="94" y="653"/>
                </a:lnTo>
                <a:lnTo>
                  <a:pt x="168" y="709"/>
                </a:lnTo>
                <a:lnTo>
                  <a:pt x="224" y="728"/>
                </a:lnTo>
                <a:lnTo>
                  <a:pt x="280" y="747"/>
                </a:lnTo>
                <a:lnTo>
                  <a:pt x="1100" y="747"/>
                </a:lnTo>
                <a:lnTo>
                  <a:pt x="1902" y="4717"/>
                </a:lnTo>
                <a:lnTo>
                  <a:pt x="1827" y="4773"/>
                </a:lnTo>
                <a:lnTo>
                  <a:pt x="1771" y="4829"/>
                </a:lnTo>
                <a:lnTo>
                  <a:pt x="1715" y="4903"/>
                </a:lnTo>
                <a:lnTo>
                  <a:pt x="1659" y="4978"/>
                </a:lnTo>
                <a:lnTo>
                  <a:pt x="1622" y="5052"/>
                </a:lnTo>
                <a:lnTo>
                  <a:pt x="1604" y="5127"/>
                </a:lnTo>
                <a:lnTo>
                  <a:pt x="1585" y="5220"/>
                </a:lnTo>
                <a:lnTo>
                  <a:pt x="1585" y="5313"/>
                </a:lnTo>
                <a:lnTo>
                  <a:pt x="1604" y="5444"/>
                </a:lnTo>
                <a:lnTo>
                  <a:pt x="1641" y="5556"/>
                </a:lnTo>
                <a:lnTo>
                  <a:pt x="1697" y="5649"/>
                </a:lnTo>
                <a:lnTo>
                  <a:pt x="1771" y="5742"/>
                </a:lnTo>
                <a:lnTo>
                  <a:pt x="1864" y="5817"/>
                </a:lnTo>
                <a:lnTo>
                  <a:pt x="1976" y="5872"/>
                </a:lnTo>
                <a:lnTo>
                  <a:pt x="2088" y="5910"/>
                </a:lnTo>
                <a:lnTo>
                  <a:pt x="2200" y="5928"/>
                </a:lnTo>
                <a:lnTo>
                  <a:pt x="2330" y="5928"/>
                </a:lnTo>
                <a:lnTo>
                  <a:pt x="2461" y="5891"/>
                </a:lnTo>
                <a:lnTo>
                  <a:pt x="2573" y="5835"/>
                </a:lnTo>
                <a:lnTo>
                  <a:pt x="2685" y="5761"/>
                </a:lnTo>
                <a:lnTo>
                  <a:pt x="2759" y="5649"/>
                </a:lnTo>
                <a:lnTo>
                  <a:pt x="2834" y="5537"/>
                </a:lnTo>
                <a:lnTo>
                  <a:pt x="2871" y="5425"/>
                </a:lnTo>
                <a:lnTo>
                  <a:pt x="2890" y="5295"/>
                </a:lnTo>
                <a:lnTo>
                  <a:pt x="2871" y="5146"/>
                </a:lnTo>
                <a:lnTo>
                  <a:pt x="2834" y="5034"/>
                </a:lnTo>
                <a:lnTo>
                  <a:pt x="2759" y="4922"/>
                </a:lnTo>
                <a:lnTo>
                  <a:pt x="2685" y="4829"/>
                </a:lnTo>
                <a:lnTo>
                  <a:pt x="5126" y="4829"/>
                </a:lnTo>
                <a:lnTo>
                  <a:pt x="5033" y="4922"/>
                </a:lnTo>
                <a:lnTo>
                  <a:pt x="4977" y="5034"/>
                </a:lnTo>
                <a:lnTo>
                  <a:pt x="4940" y="5164"/>
                </a:lnTo>
                <a:lnTo>
                  <a:pt x="4921" y="5295"/>
                </a:lnTo>
                <a:lnTo>
                  <a:pt x="4940" y="5425"/>
                </a:lnTo>
                <a:lnTo>
                  <a:pt x="4977" y="5556"/>
                </a:lnTo>
                <a:lnTo>
                  <a:pt x="5033" y="5649"/>
                </a:lnTo>
                <a:lnTo>
                  <a:pt x="5126" y="5742"/>
                </a:lnTo>
                <a:lnTo>
                  <a:pt x="5220" y="5817"/>
                </a:lnTo>
                <a:lnTo>
                  <a:pt x="5313" y="5891"/>
                </a:lnTo>
                <a:lnTo>
                  <a:pt x="5443" y="5928"/>
                </a:lnTo>
                <a:lnTo>
                  <a:pt x="5704" y="5928"/>
                </a:lnTo>
                <a:lnTo>
                  <a:pt x="5816" y="5891"/>
                </a:lnTo>
                <a:lnTo>
                  <a:pt x="5928" y="5835"/>
                </a:lnTo>
                <a:lnTo>
                  <a:pt x="6021" y="5742"/>
                </a:lnTo>
                <a:lnTo>
                  <a:pt x="6114" y="5649"/>
                </a:lnTo>
                <a:lnTo>
                  <a:pt x="6170" y="5537"/>
                </a:lnTo>
                <a:lnTo>
                  <a:pt x="6208" y="5425"/>
                </a:lnTo>
                <a:lnTo>
                  <a:pt x="6226" y="5295"/>
                </a:lnTo>
                <a:lnTo>
                  <a:pt x="6208" y="5183"/>
                </a:lnTo>
                <a:lnTo>
                  <a:pt x="6189" y="5108"/>
                </a:lnTo>
                <a:lnTo>
                  <a:pt x="6170" y="5015"/>
                </a:lnTo>
                <a:lnTo>
                  <a:pt x="6114" y="4940"/>
                </a:lnTo>
                <a:lnTo>
                  <a:pt x="6077" y="4866"/>
                </a:lnTo>
                <a:lnTo>
                  <a:pt x="6003" y="4810"/>
                </a:lnTo>
                <a:lnTo>
                  <a:pt x="5928" y="4754"/>
                </a:lnTo>
                <a:lnTo>
                  <a:pt x="5853" y="4698"/>
                </a:lnTo>
                <a:lnTo>
                  <a:pt x="5928" y="4419"/>
                </a:lnTo>
                <a:lnTo>
                  <a:pt x="5928" y="4363"/>
                </a:lnTo>
                <a:lnTo>
                  <a:pt x="5928" y="4288"/>
                </a:lnTo>
                <a:lnTo>
                  <a:pt x="5891" y="4232"/>
                </a:lnTo>
                <a:lnTo>
                  <a:pt x="5872" y="4176"/>
                </a:lnTo>
                <a:lnTo>
                  <a:pt x="5816" y="4139"/>
                </a:lnTo>
                <a:lnTo>
                  <a:pt x="5779" y="4102"/>
                </a:lnTo>
                <a:lnTo>
                  <a:pt x="5723" y="4083"/>
                </a:lnTo>
                <a:lnTo>
                  <a:pt x="2536" y="4083"/>
                </a:lnTo>
                <a:lnTo>
                  <a:pt x="2461" y="3710"/>
                </a:lnTo>
                <a:lnTo>
                  <a:pt x="5853" y="3710"/>
                </a:lnTo>
                <a:lnTo>
                  <a:pt x="5947" y="3692"/>
                </a:lnTo>
                <a:lnTo>
                  <a:pt x="6040" y="3654"/>
                </a:lnTo>
                <a:lnTo>
                  <a:pt x="6096" y="3580"/>
                </a:lnTo>
                <a:lnTo>
                  <a:pt x="6133" y="3487"/>
                </a:lnTo>
                <a:lnTo>
                  <a:pt x="6674" y="1082"/>
                </a:lnTo>
                <a:lnTo>
                  <a:pt x="6692" y="1007"/>
                </a:lnTo>
                <a:lnTo>
                  <a:pt x="6674" y="952"/>
                </a:lnTo>
                <a:lnTo>
                  <a:pt x="6655" y="896"/>
                </a:lnTo>
                <a:lnTo>
                  <a:pt x="6618" y="840"/>
                </a:lnTo>
                <a:lnTo>
                  <a:pt x="6580" y="802"/>
                </a:lnTo>
                <a:lnTo>
                  <a:pt x="6524" y="765"/>
                </a:lnTo>
                <a:lnTo>
                  <a:pt x="6469" y="747"/>
                </a:lnTo>
                <a:lnTo>
                  <a:pt x="1846" y="747"/>
                </a:lnTo>
                <a:lnTo>
                  <a:pt x="1753" y="225"/>
                </a:lnTo>
                <a:lnTo>
                  <a:pt x="1715" y="131"/>
                </a:lnTo>
                <a:lnTo>
                  <a:pt x="1641" y="57"/>
                </a:lnTo>
                <a:lnTo>
                  <a:pt x="1566" y="20"/>
                </a:lnTo>
                <a:lnTo>
                  <a:pt x="1473" y="1"/>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extBox 13">
            <a:extLst>
              <a:ext uri="{FF2B5EF4-FFF2-40B4-BE49-F238E27FC236}">
                <a16:creationId xmlns:a16="http://schemas.microsoft.com/office/drawing/2014/main" id="{E507F04C-B150-38BF-5044-EB51936BA3D3}"/>
              </a:ext>
            </a:extLst>
          </p:cNvPr>
          <p:cNvSpPr txBox="1"/>
          <p:nvPr/>
        </p:nvSpPr>
        <p:spPr>
          <a:xfrm>
            <a:off x="884115" y="1565257"/>
            <a:ext cx="9984756" cy="3477875"/>
          </a:xfrm>
          <a:prstGeom prst="rect">
            <a:avLst/>
          </a:prstGeom>
          <a:noFill/>
        </p:spPr>
        <p:txBody>
          <a:bodyPr wrap="square">
            <a:spAutoFit/>
          </a:bodyPr>
          <a:lstStyle/>
          <a:p>
            <a:r>
              <a:rPr lang="en-GB" sz="2000" dirty="0">
                <a:solidFill>
                  <a:srgbClr val="595959"/>
                </a:solidFill>
              </a:rPr>
              <a:t>Es ist eine lohnende Übung, um die Wirksamkeit Ihrer derzeitigen oder geplanten Strategien zu bewerten und Möglichkeiten für eine bessere Ausrichtung zu ermitteln.</a:t>
            </a:r>
          </a:p>
          <a:p>
            <a:endParaRPr lang="en-GB" sz="2000" dirty="0">
              <a:solidFill>
                <a:srgbClr val="595959"/>
              </a:solidFill>
            </a:endParaRPr>
          </a:p>
          <a:p>
            <a:r>
              <a:rPr lang="en-GB" sz="2000" b="1" dirty="0"/>
              <a:t>Bewerten Sie die Umwandlung von Marketing in Verkauf</a:t>
            </a:r>
            <a:r>
              <a:rPr lang="en-GB" sz="2000" dirty="0"/>
              <a:t>:</a:t>
            </a:r>
          </a:p>
          <a:p>
            <a:r>
              <a:rPr lang="en-GB" sz="2000" b="1" dirty="0"/>
              <a:t>Reflexion</a:t>
            </a:r>
            <a:r>
              <a:rPr lang="en-GB" sz="2000" dirty="0"/>
              <a:t>: </a:t>
            </a:r>
            <a:r>
              <a:rPr lang="en-GB" sz="2000" dirty="0">
                <a:solidFill>
                  <a:srgbClr val="595959"/>
                </a:solidFill>
              </a:rPr>
              <a:t>Beurteilen Sie, wie effektiv Ihre derzeitigen oder geplanten Marketingmaßnahmen zu Verkäufen führen. Gibt es klare Wege für potenzielle Kunden, die sich mit Ihren Marketinginhalten beschäftigen, um einen Kauf zu tätigen?</a:t>
            </a:r>
          </a:p>
          <a:p>
            <a:r>
              <a:rPr lang="en-GB" sz="2000" b="1" dirty="0"/>
              <a:t>Aktion</a:t>
            </a:r>
            <a:r>
              <a:rPr lang="en-GB" sz="2000" dirty="0"/>
              <a:t>: </a:t>
            </a:r>
            <a:r>
              <a:rPr lang="en-GB" sz="2000" dirty="0">
                <a:solidFill>
                  <a:srgbClr val="595959"/>
                </a:solidFill>
              </a:rPr>
              <a:t>Überprüfen Sie Ihre jüngsten Marketingkampagnen und Verkaufsdaten, selbst in der MPV- oder Pilotphase. Achten Sie auf Trends, wie z. B. Umsatzsteigerungen während bestimmter Kampagnen, oder bewerten Sie die Qualität der Leads, die aus Marketingmaßnahmen stammen.</a:t>
            </a:r>
          </a:p>
        </p:txBody>
      </p:sp>
    </p:spTree>
    <p:extLst>
      <p:ext uri="{BB962C8B-B14F-4D97-AF65-F5344CB8AC3E}">
        <p14:creationId xmlns:p14="http://schemas.microsoft.com/office/powerpoint/2010/main" val="121580244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A51C4-5E35-ECDB-9E5E-A71874532B79}"/>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C3E34F54-75E1-6974-E1E3-B9AF9BD8B5EB}"/>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6CCCFD7A-CAC9-91F4-FD12-E8949A47C9F0}"/>
              </a:ext>
            </a:extLst>
          </p:cNvPr>
          <p:cNvSpPr>
            <a:spLocks noGrp="1"/>
          </p:cNvSpPr>
          <p:nvPr>
            <p:ph type="body" sz="quarter" idx="16"/>
          </p:nvPr>
        </p:nvSpPr>
        <p:spPr>
          <a:xfrm>
            <a:off x="381286" y="761603"/>
            <a:ext cx="10659020" cy="803654"/>
          </a:xfrm>
        </p:spPr>
        <p:txBody>
          <a:bodyPr/>
          <a:lstStyle/>
          <a:p>
            <a:r>
              <a:rPr lang="en-US" dirty="0">
                <a:solidFill>
                  <a:schemeClr val="bg1"/>
                </a:solidFill>
              </a:rPr>
              <a:t>Übung</a:t>
            </a:r>
          </a:p>
          <a:p>
            <a:endParaRPr lang="en-US" dirty="0"/>
          </a:p>
        </p:txBody>
      </p:sp>
      <p:sp>
        <p:nvSpPr>
          <p:cNvPr id="7" name="Google Shape;239;p8">
            <a:extLst>
              <a:ext uri="{FF2B5EF4-FFF2-40B4-BE49-F238E27FC236}">
                <a16:creationId xmlns:a16="http://schemas.microsoft.com/office/drawing/2014/main" id="{02BD8D02-9B98-9370-0FBF-7E2825E46A88}"/>
              </a:ext>
            </a:extLst>
          </p:cNvPr>
          <p:cNvSpPr/>
          <p:nvPr/>
        </p:nvSpPr>
        <p:spPr>
          <a:xfrm>
            <a:off x="8676100" y="1964864"/>
            <a:ext cx="528063" cy="467784"/>
          </a:xfrm>
          <a:custGeom>
            <a:avLst/>
            <a:gdLst/>
            <a:ahLst/>
            <a:cxnLst/>
            <a:rect l="l" t="t" r="r" b="b"/>
            <a:pathLst>
              <a:path w="6693" h="5929" extrusionOk="0">
                <a:moveTo>
                  <a:pt x="224" y="1"/>
                </a:moveTo>
                <a:lnTo>
                  <a:pt x="168" y="20"/>
                </a:lnTo>
                <a:lnTo>
                  <a:pt x="94" y="75"/>
                </a:lnTo>
                <a:lnTo>
                  <a:pt x="19" y="169"/>
                </a:lnTo>
                <a:lnTo>
                  <a:pt x="19" y="225"/>
                </a:lnTo>
                <a:lnTo>
                  <a:pt x="1" y="281"/>
                </a:lnTo>
                <a:lnTo>
                  <a:pt x="1" y="467"/>
                </a:lnTo>
                <a:lnTo>
                  <a:pt x="19" y="523"/>
                </a:lnTo>
                <a:lnTo>
                  <a:pt x="19" y="560"/>
                </a:lnTo>
                <a:lnTo>
                  <a:pt x="94" y="653"/>
                </a:lnTo>
                <a:lnTo>
                  <a:pt x="168" y="709"/>
                </a:lnTo>
                <a:lnTo>
                  <a:pt x="224" y="728"/>
                </a:lnTo>
                <a:lnTo>
                  <a:pt x="280" y="747"/>
                </a:lnTo>
                <a:lnTo>
                  <a:pt x="1100" y="747"/>
                </a:lnTo>
                <a:lnTo>
                  <a:pt x="1902" y="4717"/>
                </a:lnTo>
                <a:lnTo>
                  <a:pt x="1827" y="4773"/>
                </a:lnTo>
                <a:lnTo>
                  <a:pt x="1771" y="4829"/>
                </a:lnTo>
                <a:lnTo>
                  <a:pt x="1715" y="4903"/>
                </a:lnTo>
                <a:lnTo>
                  <a:pt x="1659" y="4978"/>
                </a:lnTo>
                <a:lnTo>
                  <a:pt x="1622" y="5052"/>
                </a:lnTo>
                <a:lnTo>
                  <a:pt x="1604" y="5127"/>
                </a:lnTo>
                <a:lnTo>
                  <a:pt x="1585" y="5220"/>
                </a:lnTo>
                <a:lnTo>
                  <a:pt x="1585" y="5313"/>
                </a:lnTo>
                <a:lnTo>
                  <a:pt x="1604" y="5444"/>
                </a:lnTo>
                <a:lnTo>
                  <a:pt x="1641" y="5556"/>
                </a:lnTo>
                <a:lnTo>
                  <a:pt x="1697" y="5649"/>
                </a:lnTo>
                <a:lnTo>
                  <a:pt x="1771" y="5742"/>
                </a:lnTo>
                <a:lnTo>
                  <a:pt x="1864" y="5817"/>
                </a:lnTo>
                <a:lnTo>
                  <a:pt x="1976" y="5872"/>
                </a:lnTo>
                <a:lnTo>
                  <a:pt x="2088" y="5910"/>
                </a:lnTo>
                <a:lnTo>
                  <a:pt x="2200" y="5928"/>
                </a:lnTo>
                <a:lnTo>
                  <a:pt x="2330" y="5928"/>
                </a:lnTo>
                <a:lnTo>
                  <a:pt x="2461" y="5891"/>
                </a:lnTo>
                <a:lnTo>
                  <a:pt x="2573" y="5835"/>
                </a:lnTo>
                <a:lnTo>
                  <a:pt x="2685" y="5761"/>
                </a:lnTo>
                <a:lnTo>
                  <a:pt x="2759" y="5649"/>
                </a:lnTo>
                <a:lnTo>
                  <a:pt x="2834" y="5537"/>
                </a:lnTo>
                <a:lnTo>
                  <a:pt x="2871" y="5425"/>
                </a:lnTo>
                <a:lnTo>
                  <a:pt x="2890" y="5295"/>
                </a:lnTo>
                <a:lnTo>
                  <a:pt x="2871" y="5146"/>
                </a:lnTo>
                <a:lnTo>
                  <a:pt x="2834" y="5034"/>
                </a:lnTo>
                <a:lnTo>
                  <a:pt x="2759" y="4922"/>
                </a:lnTo>
                <a:lnTo>
                  <a:pt x="2685" y="4829"/>
                </a:lnTo>
                <a:lnTo>
                  <a:pt x="5126" y="4829"/>
                </a:lnTo>
                <a:lnTo>
                  <a:pt x="5033" y="4922"/>
                </a:lnTo>
                <a:lnTo>
                  <a:pt x="4977" y="5034"/>
                </a:lnTo>
                <a:lnTo>
                  <a:pt x="4940" y="5164"/>
                </a:lnTo>
                <a:lnTo>
                  <a:pt x="4921" y="5295"/>
                </a:lnTo>
                <a:lnTo>
                  <a:pt x="4940" y="5425"/>
                </a:lnTo>
                <a:lnTo>
                  <a:pt x="4977" y="5556"/>
                </a:lnTo>
                <a:lnTo>
                  <a:pt x="5033" y="5649"/>
                </a:lnTo>
                <a:lnTo>
                  <a:pt x="5126" y="5742"/>
                </a:lnTo>
                <a:lnTo>
                  <a:pt x="5220" y="5817"/>
                </a:lnTo>
                <a:lnTo>
                  <a:pt x="5313" y="5891"/>
                </a:lnTo>
                <a:lnTo>
                  <a:pt x="5443" y="5928"/>
                </a:lnTo>
                <a:lnTo>
                  <a:pt x="5704" y="5928"/>
                </a:lnTo>
                <a:lnTo>
                  <a:pt x="5816" y="5891"/>
                </a:lnTo>
                <a:lnTo>
                  <a:pt x="5928" y="5835"/>
                </a:lnTo>
                <a:lnTo>
                  <a:pt x="6021" y="5742"/>
                </a:lnTo>
                <a:lnTo>
                  <a:pt x="6114" y="5649"/>
                </a:lnTo>
                <a:lnTo>
                  <a:pt x="6170" y="5537"/>
                </a:lnTo>
                <a:lnTo>
                  <a:pt x="6208" y="5425"/>
                </a:lnTo>
                <a:lnTo>
                  <a:pt x="6226" y="5295"/>
                </a:lnTo>
                <a:lnTo>
                  <a:pt x="6208" y="5183"/>
                </a:lnTo>
                <a:lnTo>
                  <a:pt x="6189" y="5108"/>
                </a:lnTo>
                <a:lnTo>
                  <a:pt x="6170" y="5015"/>
                </a:lnTo>
                <a:lnTo>
                  <a:pt x="6114" y="4940"/>
                </a:lnTo>
                <a:lnTo>
                  <a:pt x="6077" y="4866"/>
                </a:lnTo>
                <a:lnTo>
                  <a:pt x="6003" y="4810"/>
                </a:lnTo>
                <a:lnTo>
                  <a:pt x="5928" y="4754"/>
                </a:lnTo>
                <a:lnTo>
                  <a:pt x="5853" y="4698"/>
                </a:lnTo>
                <a:lnTo>
                  <a:pt x="5928" y="4419"/>
                </a:lnTo>
                <a:lnTo>
                  <a:pt x="5928" y="4363"/>
                </a:lnTo>
                <a:lnTo>
                  <a:pt x="5928" y="4288"/>
                </a:lnTo>
                <a:lnTo>
                  <a:pt x="5891" y="4232"/>
                </a:lnTo>
                <a:lnTo>
                  <a:pt x="5872" y="4176"/>
                </a:lnTo>
                <a:lnTo>
                  <a:pt x="5816" y="4139"/>
                </a:lnTo>
                <a:lnTo>
                  <a:pt x="5779" y="4102"/>
                </a:lnTo>
                <a:lnTo>
                  <a:pt x="5723" y="4083"/>
                </a:lnTo>
                <a:lnTo>
                  <a:pt x="2536" y="4083"/>
                </a:lnTo>
                <a:lnTo>
                  <a:pt x="2461" y="3710"/>
                </a:lnTo>
                <a:lnTo>
                  <a:pt x="5853" y="3710"/>
                </a:lnTo>
                <a:lnTo>
                  <a:pt x="5947" y="3692"/>
                </a:lnTo>
                <a:lnTo>
                  <a:pt x="6040" y="3654"/>
                </a:lnTo>
                <a:lnTo>
                  <a:pt x="6096" y="3580"/>
                </a:lnTo>
                <a:lnTo>
                  <a:pt x="6133" y="3487"/>
                </a:lnTo>
                <a:lnTo>
                  <a:pt x="6674" y="1082"/>
                </a:lnTo>
                <a:lnTo>
                  <a:pt x="6692" y="1007"/>
                </a:lnTo>
                <a:lnTo>
                  <a:pt x="6674" y="952"/>
                </a:lnTo>
                <a:lnTo>
                  <a:pt x="6655" y="896"/>
                </a:lnTo>
                <a:lnTo>
                  <a:pt x="6618" y="840"/>
                </a:lnTo>
                <a:lnTo>
                  <a:pt x="6580" y="802"/>
                </a:lnTo>
                <a:lnTo>
                  <a:pt x="6524" y="765"/>
                </a:lnTo>
                <a:lnTo>
                  <a:pt x="6469" y="747"/>
                </a:lnTo>
                <a:lnTo>
                  <a:pt x="1846" y="747"/>
                </a:lnTo>
                <a:lnTo>
                  <a:pt x="1753" y="225"/>
                </a:lnTo>
                <a:lnTo>
                  <a:pt x="1715" y="131"/>
                </a:lnTo>
                <a:lnTo>
                  <a:pt x="1641" y="57"/>
                </a:lnTo>
                <a:lnTo>
                  <a:pt x="1566" y="20"/>
                </a:lnTo>
                <a:lnTo>
                  <a:pt x="1473" y="1"/>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extBox 13">
            <a:extLst>
              <a:ext uri="{FF2B5EF4-FFF2-40B4-BE49-F238E27FC236}">
                <a16:creationId xmlns:a16="http://schemas.microsoft.com/office/drawing/2014/main" id="{F12BB0DB-EB17-8F1E-D33C-755A4B3C861B}"/>
              </a:ext>
            </a:extLst>
          </p:cNvPr>
          <p:cNvSpPr txBox="1"/>
          <p:nvPr/>
        </p:nvSpPr>
        <p:spPr>
          <a:xfrm>
            <a:off x="918864" y="1468118"/>
            <a:ext cx="10502728" cy="3785652"/>
          </a:xfrm>
          <a:prstGeom prst="rect">
            <a:avLst/>
          </a:prstGeom>
          <a:noFill/>
        </p:spPr>
        <p:txBody>
          <a:bodyPr wrap="square">
            <a:spAutoFit/>
          </a:bodyPr>
          <a:lstStyle/>
          <a:p>
            <a:r>
              <a:rPr lang="en-GB" sz="2000" b="1" dirty="0">
                <a:solidFill>
                  <a:srgbClr val="086575"/>
                </a:solidFill>
              </a:rPr>
              <a:t>Identifizieren Sie Fehlausrichtungen:</a:t>
            </a:r>
          </a:p>
          <a:p>
            <a:r>
              <a:rPr lang="en-GB" sz="2000" b="1" dirty="0">
                <a:solidFill>
                  <a:srgbClr val="086575"/>
                </a:solidFill>
              </a:rPr>
              <a:t>Überlegung: </a:t>
            </a:r>
            <a:r>
              <a:rPr lang="en-GB" sz="2000" dirty="0">
                <a:solidFill>
                  <a:srgbClr val="595959"/>
                </a:solidFill>
              </a:rPr>
              <a:t>Ermitteln Sie spezifische Bereiche, in denen die Abstimmung zwischen Marketing und Vertrieb mangelhaft sein könnte. Gibt es Lücken in der Kommunikation? Stimmen die Marketingbotschaften mit den Verkaufsargumenten Ihres Vertriebsteams überein?</a:t>
            </a:r>
          </a:p>
          <a:p>
            <a:r>
              <a:rPr lang="en-GB" sz="2000" b="1" dirty="0">
                <a:solidFill>
                  <a:srgbClr val="086575"/>
                </a:solidFill>
              </a:rPr>
              <a:t>Aktion: </a:t>
            </a:r>
            <a:r>
              <a:rPr lang="en-GB" sz="2000" dirty="0">
                <a:solidFill>
                  <a:srgbClr val="595959"/>
                </a:solidFill>
              </a:rPr>
              <a:t>Vollständige Überprüfung der Abstimmung von Botschaften und Zielen. </a:t>
            </a:r>
          </a:p>
          <a:p>
            <a:endParaRPr lang="en-GB" sz="2000" dirty="0">
              <a:solidFill>
                <a:srgbClr val="595959"/>
              </a:solidFill>
            </a:endParaRPr>
          </a:p>
          <a:p>
            <a:r>
              <a:rPr lang="en-GB" sz="2000" b="1" dirty="0"/>
              <a:t>Abbildung der Customer Journey</a:t>
            </a:r>
            <a:r>
              <a:rPr lang="en-GB" sz="2000" dirty="0"/>
              <a:t>:</a:t>
            </a:r>
          </a:p>
          <a:p>
            <a:r>
              <a:rPr lang="en-GB" sz="2000" b="1" dirty="0"/>
              <a:t>Überlegung: </a:t>
            </a:r>
            <a:r>
              <a:rPr lang="en-GB" sz="2000" dirty="0">
                <a:solidFill>
                  <a:srgbClr val="595959"/>
                </a:solidFill>
              </a:rPr>
              <a:t>Stellen Sie den Weg des Kunden vom ersten Kontakt bis zum Kauf dar. Gibt es Phasen in der Reise, in denen Kunden typischerweise abspringen? Wie gut unterstützt Ihr Marketing den Verkaufsprozess bei jedem Schritt?</a:t>
            </a:r>
          </a:p>
          <a:p>
            <a:r>
              <a:rPr lang="en-GB" sz="2000" b="1" dirty="0"/>
              <a:t>Aktion</a:t>
            </a:r>
            <a:r>
              <a:rPr lang="en-GB" sz="2000" dirty="0"/>
              <a:t>: </a:t>
            </a:r>
            <a:r>
              <a:rPr lang="en-GB" sz="2000" dirty="0">
                <a:solidFill>
                  <a:srgbClr val="595959"/>
                </a:solidFill>
              </a:rPr>
              <a:t>Erstellen Sie eine detaillierte Customer Journey Map, die die Berührungspunkte mit Marketing und Vertrieb enthält. Identifizieren Sie etwaige Unstimmigkeiten.</a:t>
            </a:r>
            <a:endParaRPr lang="en-GB" sz="2000" b="1" dirty="0">
              <a:solidFill>
                <a:srgbClr val="595959"/>
              </a:solidFill>
            </a:endParaRPr>
          </a:p>
        </p:txBody>
      </p:sp>
    </p:spTree>
    <p:extLst>
      <p:ext uri="{BB962C8B-B14F-4D97-AF65-F5344CB8AC3E}">
        <p14:creationId xmlns:p14="http://schemas.microsoft.com/office/powerpoint/2010/main" val="265145910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5D6DF-1E9C-94E6-D4D7-BF2C06404A0B}"/>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EF26ECCA-1506-2A58-A706-45A3FF671C40}"/>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04591B2C-8DED-0110-C194-6DA94DF3084A}"/>
              </a:ext>
            </a:extLst>
          </p:cNvPr>
          <p:cNvSpPr>
            <a:spLocks noGrp="1"/>
          </p:cNvSpPr>
          <p:nvPr>
            <p:ph type="body" sz="quarter" idx="16"/>
          </p:nvPr>
        </p:nvSpPr>
        <p:spPr>
          <a:xfrm>
            <a:off x="381286" y="761603"/>
            <a:ext cx="10659020" cy="803654"/>
          </a:xfrm>
        </p:spPr>
        <p:txBody>
          <a:bodyPr/>
          <a:lstStyle/>
          <a:p>
            <a:r>
              <a:rPr lang="en-US" dirty="0">
                <a:solidFill>
                  <a:schemeClr val="bg1"/>
                </a:solidFill>
              </a:rPr>
              <a:t>Übung</a:t>
            </a:r>
          </a:p>
          <a:p>
            <a:endParaRPr lang="en-US" dirty="0"/>
          </a:p>
        </p:txBody>
      </p:sp>
      <p:sp>
        <p:nvSpPr>
          <p:cNvPr id="7" name="Google Shape;239;p8">
            <a:extLst>
              <a:ext uri="{FF2B5EF4-FFF2-40B4-BE49-F238E27FC236}">
                <a16:creationId xmlns:a16="http://schemas.microsoft.com/office/drawing/2014/main" id="{8A6053E4-AE58-0302-B1DB-63F7C4E8FACC}"/>
              </a:ext>
            </a:extLst>
          </p:cNvPr>
          <p:cNvSpPr/>
          <p:nvPr/>
        </p:nvSpPr>
        <p:spPr>
          <a:xfrm>
            <a:off x="8676100" y="1964864"/>
            <a:ext cx="528063" cy="467784"/>
          </a:xfrm>
          <a:custGeom>
            <a:avLst/>
            <a:gdLst/>
            <a:ahLst/>
            <a:cxnLst/>
            <a:rect l="l" t="t" r="r" b="b"/>
            <a:pathLst>
              <a:path w="6693" h="5929" extrusionOk="0">
                <a:moveTo>
                  <a:pt x="224" y="1"/>
                </a:moveTo>
                <a:lnTo>
                  <a:pt x="168" y="20"/>
                </a:lnTo>
                <a:lnTo>
                  <a:pt x="94" y="75"/>
                </a:lnTo>
                <a:lnTo>
                  <a:pt x="19" y="169"/>
                </a:lnTo>
                <a:lnTo>
                  <a:pt x="19" y="225"/>
                </a:lnTo>
                <a:lnTo>
                  <a:pt x="1" y="281"/>
                </a:lnTo>
                <a:lnTo>
                  <a:pt x="1" y="467"/>
                </a:lnTo>
                <a:lnTo>
                  <a:pt x="19" y="523"/>
                </a:lnTo>
                <a:lnTo>
                  <a:pt x="19" y="560"/>
                </a:lnTo>
                <a:lnTo>
                  <a:pt x="94" y="653"/>
                </a:lnTo>
                <a:lnTo>
                  <a:pt x="168" y="709"/>
                </a:lnTo>
                <a:lnTo>
                  <a:pt x="224" y="728"/>
                </a:lnTo>
                <a:lnTo>
                  <a:pt x="280" y="747"/>
                </a:lnTo>
                <a:lnTo>
                  <a:pt x="1100" y="747"/>
                </a:lnTo>
                <a:lnTo>
                  <a:pt x="1902" y="4717"/>
                </a:lnTo>
                <a:lnTo>
                  <a:pt x="1827" y="4773"/>
                </a:lnTo>
                <a:lnTo>
                  <a:pt x="1771" y="4829"/>
                </a:lnTo>
                <a:lnTo>
                  <a:pt x="1715" y="4903"/>
                </a:lnTo>
                <a:lnTo>
                  <a:pt x="1659" y="4978"/>
                </a:lnTo>
                <a:lnTo>
                  <a:pt x="1622" y="5052"/>
                </a:lnTo>
                <a:lnTo>
                  <a:pt x="1604" y="5127"/>
                </a:lnTo>
                <a:lnTo>
                  <a:pt x="1585" y="5220"/>
                </a:lnTo>
                <a:lnTo>
                  <a:pt x="1585" y="5313"/>
                </a:lnTo>
                <a:lnTo>
                  <a:pt x="1604" y="5444"/>
                </a:lnTo>
                <a:lnTo>
                  <a:pt x="1641" y="5556"/>
                </a:lnTo>
                <a:lnTo>
                  <a:pt x="1697" y="5649"/>
                </a:lnTo>
                <a:lnTo>
                  <a:pt x="1771" y="5742"/>
                </a:lnTo>
                <a:lnTo>
                  <a:pt x="1864" y="5817"/>
                </a:lnTo>
                <a:lnTo>
                  <a:pt x="1976" y="5872"/>
                </a:lnTo>
                <a:lnTo>
                  <a:pt x="2088" y="5910"/>
                </a:lnTo>
                <a:lnTo>
                  <a:pt x="2200" y="5928"/>
                </a:lnTo>
                <a:lnTo>
                  <a:pt x="2330" y="5928"/>
                </a:lnTo>
                <a:lnTo>
                  <a:pt x="2461" y="5891"/>
                </a:lnTo>
                <a:lnTo>
                  <a:pt x="2573" y="5835"/>
                </a:lnTo>
                <a:lnTo>
                  <a:pt x="2685" y="5761"/>
                </a:lnTo>
                <a:lnTo>
                  <a:pt x="2759" y="5649"/>
                </a:lnTo>
                <a:lnTo>
                  <a:pt x="2834" y="5537"/>
                </a:lnTo>
                <a:lnTo>
                  <a:pt x="2871" y="5425"/>
                </a:lnTo>
                <a:lnTo>
                  <a:pt x="2890" y="5295"/>
                </a:lnTo>
                <a:lnTo>
                  <a:pt x="2871" y="5146"/>
                </a:lnTo>
                <a:lnTo>
                  <a:pt x="2834" y="5034"/>
                </a:lnTo>
                <a:lnTo>
                  <a:pt x="2759" y="4922"/>
                </a:lnTo>
                <a:lnTo>
                  <a:pt x="2685" y="4829"/>
                </a:lnTo>
                <a:lnTo>
                  <a:pt x="5126" y="4829"/>
                </a:lnTo>
                <a:lnTo>
                  <a:pt x="5033" y="4922"/>
                </a:lnTo>
                <a:lnTo>
                  <a:pt x="4977" y="5034"/>
                </a:lnTo>
                <a:lnTo>
                  <a:pt x="4940" y="5164"/>
                </a:lnTo>
                <a:lnTo>
                  <a:pt x="4921" y="5295"/>
                </a:lnTo>
                <a:lnTo>
                  <a:pt x="4940" y="5425"/>
                </a:lnTo>
                <a:lnTo>
                  <a:pt x="4977" y="5556"/>
                </a:lnTo>
                <a:lnTo>
                  <a:pt x="5033" y="5649"/>
                </a:lnTo>
                <a:lnTo>
                  <a:pt x="5126" y="5742"/>
                </a:lnTo>
                <a:lnTo>
                  <a:pt x="5220" y="5817"/>
                </a:lnTo>
                <a:lnTo>
                  <a:pt x="5313" y="5891"/>
                </a:lnTo>
                <a:lnTo>
                  <a:pt x="5443" y="5928"/>
                </a:lnTo>
                <a:lnTo>
                  <a:pt x="5704" y="5928"/>
                </a:lnTo>
                <a:lnTo>
                  <a:pt x="5816" y="5891"/>
                </a:lnTo>
                <a:lnTo>
                  <a:pt x="5928" y="5835"/>
                </a:lnTo>
                <a:lnTo>
                  <a:pt x="6021" y="5742"/>
                </a:lnTo>
                <a:lnTo>
                  <a:pt x="6114" y="5649"/>
                </a:lnTo>
                <a:lnTo>
                  <a:pt x="6170" y="5537"/>
                </a:lnTo>
                <a:lnTo>
                  <a:pt x="6208" y="5425"/>
                </a:lnTo>
                <a:lnTo>
                  <a:pt x="6226" y="5295"/>
                </a:lnTo>
                <a:lnTo>
                  <a:pt x="6208" y="5183"/>
                </a:lnTo>
                <a:lnTo>
                  <a:pt x="6189" y="5108"/>
                </a:lnTo>
                <a:lnTo>
                  <a:pt x="6170" y="5015"/>
                </a:lnTo>
                <a:lnTo>
                  <a:pt x="6114" y="4940"/>
                </a:lnTo>
                <a:lnTo>
                  <a:pt x="6077" y="4866"/>
                </a:lnTo>
                <a:lnTo>
                  <a:pt x="6003" y="4810"/>
                </a:lnTo>
                <a:lnTo>
                  <a:pt x="5928" y="4754"/>
                </a:lnTo>
                <a:lnTo>
                  <a:pt x="5853" y="4698"/>
                </a:lnTo>
                <a:lnTo>
                  <a:pt x="5928" y="4419"/>
                </a:lnTo>
                <a:lnTo>
                  <a:pt x="5928" y="4363"/>
                </a:lnTo>
                <a:lnTo>
                  <a:pt x="5928" y="4288"/>
                </a:lnTo>
                <a:lnTo>
                  <a:pt x="5891" y="4232"/>
                </a:lnTo>
                <a:lnTo>
                  <a:pt x="5872" y="4176"/>
                </a:lnTo>
                <a:lnTo>
                  <a:pt x="5816" y="4139"/>
                </a:lnTo>
                <a:lnTo>
                  <a:pt x="5779" y="4102"/>
                </a:lnTo>
                <a:lnTo>
                  <a:pt x="5723" y="4083"/>
                </a:lnTo>
                <a:lnTo>
                  <a:pt x="2536" y="4083"/>
                </a:lnTo>
                <a:lnTo>
                  <a:pt x="2461" y="3710"/>
                </a:lnTo>
                <a:lnTo>
                  <a:pt x="5853" y="3710"/>
                </a:lnTo>
                <a:lnTo>
                  <a:pt x="5947" y="3692"/>
                </a:lnTo>
                <a:lnTo>
                  <a:pt x="6040" y="3654"/>
                </a:lnTo>
                <a:lnTo>
                  <a:pt x="6096" y="3580"/>
                </a:lnTo>
                <a:lnTo>
                  <a:pt x="6133" y="3487"/>
                </a:lnTo>
                <a:lnTo>
                  <a:pt x="6674" y="1082"/>
                </a:lnTo>
                <a:lnTo>
                  <a:pt x="6692" y="1007"/>
                </a:lnTo>
                <a:lnTo>
                  <a:pt x="6674" y="952"/>
                </a:lnTo>
                <a:lnTo>
                  <a:pt x="6655" y="896"/>
                </a:lnTo>
                <a:lnTo>
                  <a:pt x="6618" y="840"/>
                </a:lnTo>
                <a:lnTo>
                  <a:pt x="6580" y="802"/>
                </a:lnTo>
                <a:lnTo>
                  <a:pt x="6524" y="765"/>
                </a:lnTo>
                <a:lnTo>
                  <a:pt x="6469" y="747"/>
                </a:lnTo>
                <a:lnTo>
                  <a:pt x="1846" y="747"/>
                </a:lnTo>
                <a:lnTo>
                  <a:pt x="1753" y="225"/>
                </a:lnTo>
                <a:lnTo>
                  <a:pt x="1715" y="131"/>
                </a:lnTo>
                <a:lnTo>
                  <a:pt x="1641" y="57"/>
                </a:lnTo>
                <a:lnTo>
                  <a:pt x="1566" y="20"/>
                </a:lnTo>
                <a:lnTo>
                  <a:pt x="1473" y="1"/>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TextBox 13">
            <a:extLst>
              <a:ext uri="{FF2B5EF4-FFF2-40B4-BE49-F238E27FC236}">
                <a16:creationId xmlns:a16="http://schemas.microsoft.com/office/drawing/2014/main" id="{3C949707-89A0-2D42-801B-7C17BA96A983}"/>
              </a:ext>
            </a:extLst>
          </p:cNvPr>
          <p:cNvSpPr txBox="1"/>
          <p:nvPr/>
        </p:nvSpPr>
        <p:spPr>
          <a:xfrm>
            <a:off x="643938" y="1565257"/>
            <a:ext cx="10133716" cy="3477875"/>
          </a:xfrm>
          <a:prstGeom prst="rect">
            <a:avLst/>
          </a:prstGeom>
          <a:noFill/>
        </p:spPr>
        <p:txBody>
          <a:bodyPr wrap="square">
            <a:spAutoFit/>
          </a:bodyPr>
          <a:lstStyle/>
          <a:p>
            <a:r>
              <a:rPr lang="en-GB" sz="2000" b="1" dirty="0">
                <a:solidFill>
                  <a:srgbClr val="086575"/>
                </a:solidFill>
              </a:rPr>
              <a:t>Entwicklung von Integrationsstrategien:</a:t>
            </a:r>
          </a:p>
          <a:p>
            <a:r>
              <a:rPr lang="en-GB" sz="2000" b="1" dirty="0">
                <a:solidFill>
                  <a:srgbClr val="086575"/>
                </a:solidFill>
              </a:rPr>
              <a:t>Reflektion: </a:t>
            </a:r>
            <a:r>
              <a:rPr lang="en-GB" sz="2000" dirty="0">
                <a:solidFill>
                  <a:srgbClr val="595959"/>
                </a:solidFill>
              </a:rPr>
              <a:t>Welche Strategien können Sie auf der Grundlage Ihrer Erkenntnisse aus dem Mapping-Feedback umsetzen, um die Integration von Marketing und Vertrieb zu verbessern?</a:t>
            </a:r>
          </a:p>
          <a:p>
            <a:endParaRPr lang="en-GB" sz="2000" dirty="0">
              <a:solidFill>
                <a:srgbClr val="595959"/>
              </a:solidFill>
            </a:endParaRPr>
          </a:p>
          <a:p>
            <a:r>
              <a:rPr lang="en-GB" sz="2000" b="1" dirty="0">
                <a:solidFill>
                  <a:srgbClr val="086575"/>
                </a:solidFill>
              </a:rPr>
              <a:t>Aktion: </a:t>
            </a:r>
          </a:p>
          <a:p>
            <a:pPr marL="342900" indent="-342900">
              <a:buFont typeface="Arial" panose="020B0604020202020204" pitchFamily="34" charset="0"/>
              <a:buChar char="•"/>
            </a:pPr>
            <a:r>
              <a:rPr lang="en-GB" sz="2000" dirty="0">
                <a:solidFill>
                  <a:srgbClr val="595959"/>
                </a:solidFill>
              </a:rPr>
              <a:t>Entwickeln Sie einen Plan, der integrierte Technologielösungen (z. B. CRM-Systeme) oder Schulungen zur Schaffung eines einheitlichen Kundenerlebnisses umfassen kann.</a:t>
            </a:r>
          </a:p>
          <a:p>
            <a:pPr marL="342900" indent="-342900">
              <a:buFont typeface="Arial" panose="020B0604020202020204" pitchFamily="34" charset="0"/>
              <a:buChar char="•"/>
            </a:pPr>
            <a:r>
              <a:rPr lang="en-GB" sz="2000" dirty="0">
                <a:solidFill>
                  <a:srgbClr val="595959"/>
                </a:solidFill>
              </a:rPr>
              <a:t>Setzen Sie messbare Ziele auf der Grundlage Ihrer Integrationsstrategien. Dazu könnten verbesserte Lead-Konversionsraten, eine höhere Kundenbindung oder konsistentere Upselling-Ergebnisse gehören. Überprüfen Sie diese Metriken regelmäßig und passen Sie Ihre Strategien bei Bedarf an, um die Integration weiter zu verbessern.</a:t>
            </a:r>
          </a:p>
        </p:txBody>
      </p:sp>
    </p:spTree>
    <p:extLst>
      <p:ext uri="{BB962C8B-B14F-4D97-AF65-F5344CB8AC3E}">
        <p14:creationId xmlns:p14="http://schemas.microsoft.com/office/powerpoint/2010/main" val="76442063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882684" y="2254892"/>
            <a:ext cx="6167692" cy="837258"/>
          </a:xfrm>
        </p:spPr>
        <p:txBody>
          <a:bodyPr>
            <a:noAutofit/>
          </a:bodyPr>
          <a:lstStyle/>
          <a:p>
            <a:r>
              <a:rPr lang="en-US" sz="2800" dirty="0"/>
              <a:t>Herzlichen Glückwunsch zum Abschluss von Modul 9</a:t>
            </a:r>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 name="Freeform 1">
            <a:extLst>
              <a:ext uri="{FF2B5EF4-FFF2-40B4-BE49-F238E27FC236}">
                <a16:creationId xmlns:a16="http://schemas.microsoft.com/office/drawing/2014/main" id="{E9824104-FDAB-A720-0EDA-61E965DCF598}"/>
              </a:ext>
            </a:extLst>
          </p:cNvPr>
          <p:cNvSpPr/>
          <p:nvPr/>
        </p:nvSpPr>
        <p:spPr>
          <a:xfrm>
            <a:off x="-62848" y="4871807"/>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
        <p:nvSpPr>
          <p:cNvPr id="3" name="Text Placeholder 2">
            <a:extLst>
              <a:ext uri="{FF2B5EF4-FFF2-40B4-BE49-F238E27FC236}">
                <a16:creationId xmlns:a16="http://schemas.microsoft.com/office/drawing/2014/main" id="{083BFA2E-31D5-FE15-2615-EB05BE559EDD}"/>
              </a:ext>
            </a:extLst>
          </p:cNvPr>
          <p:cNvSpPr>
            <a:spLocks noGrp="1"/>
          </p:cNvSpPr>
          <p:nvPr>
            <p:ph type="body" sz="quarter" idx="17"/>
          </p:nvPr>
        </p:nvSpPr>
        <p:spPr>
          <a:xfrm>
            <a:off x="434893" y="4933961"/>
            <a:ext cx="5918312" cy="679345"/>
          </a:xfrm>
        </p:spPr>
        <p:txBody>
          <a:bodyPr/>
          <a:lstStyle/>
          <a:p>
            <a:pPr marL="0" indent="0">
              <a:buNone/>
            </a:pPr>
            <a:r>
              <a:rPr lang="en-US" sz="4000" b="1" dirty="0">
                <a:solidFill>
                  <a:schemeClr val="bg1"/>
                </a:solidFill>
              </a:rPr>
              <a:t>www.mosaic4investing.eu</a:t>
            </a:r>
          </a:p>
          <a:p>
            <a:endParaRPr lang="en-US" sz="3200" dirty="0"/>
          </a:p>
        </p:txBody>
      </p:sp>
      <p:sp>
        <p:nvSpPr>
          <p:cNvPr id="4" name="Text Placeholder 18">
            <a:extLst>
              <a:ext uri="{FF2B5EF4-FFF2-40B4-BE49-F238E27FC236}">
                <a16:creationId xmlns:a16="http://schemas.microsoft.com/office/drawing/2014/main" id="{6ACD3EE0-88DB-344E-CC85-D9C6C7567810}"/>
              </a:ext>
            </a:extLst>
          </p:cNvPr>
          <p:cNvSpPr txBox="1">
            <a:spLocks/>
          </p:cNvSpPr>
          <p:nvPr/>
        </p:nvSpPr>
        <p:spPr>
          <a:xfrm>
            <a:off x="868272" y="3250838"/>
            <a:ext cx="6852183" cy="731140"/>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Als nächstes folgt Modul 10 Betriebs- und Ressourcenmanagement: Maximierung der Effizienz und Skalierbarkeit von Geschäftsabläufen</a:t>
            </a:r>
            <a:endParaRPr lang="en-US" sz="2400" dirty="0"/>
          </a:p>
        </p:txBody>
      </p:sp>
      <p:sp>
        <p:nvSpPr>
          <p:cNvPr id="6" name="Text Placeholder 5">
            <a:extLst>
              <a:ext uri="{FF2B5EF4-FFF2-40B4-BE49-F238E27FC236}">
                <a16:creationId xmlns:a16="http://schemas.microsoft.com/office/drawing/2014/main" id="{584A870D-BA64-6FB5-F8CA-E669277AF746}"/>
              </a:ext>
            </a:extLst>
          </p:cNvPr>
          <p:cNvSpPr>
            <a:spLocks noGrp="1"/>
          </p:cNvSpPr>
          <p:nvPr>
            <p:ph type="body" sz="quarter" idx="19"/>
          </p:nvPr>
        </p:nvSpPr>
        <p:spPr>
          <a:xfrm>
            <a:off x="882684" y="4140666"/>
            <a:ext cx="3195486" cy="731140"/>
          </a:xfrm>
        </p:spPr>
        <p:txBody>
          <a:bodyPr/>
          <a:lstStyle/>
          <a:p>
            <a:endParaRPr lang="en-IE" dirty="0"/>
          </a:p>
        </p:txBody>
      </p:sp>
    </p:spTree>
    <p:extLst>
      <p:ext uri="{BB962C8B-B14F-4D97-AF65-F5344CB8AC3E}">
        <p14:creationId xmlns:p14="http://schemas.microsoft.com/office/powerpoint/2010/main" val="4169825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3363029" y="1443662"/>
            <a:ext cx="7953438" cy="3849918"/>
          </a:xfrm>
        </p:spPr>
        <p:txBody>
          <a:bodyPr/>
          <a:lstStyle/>
          <a:p>
            <a:pPr marL="0" indent="0"/>
            <a:r>
              <a:rPr lang="en-GB" sz="2000" dirty="0"/>
              <a:t>Großartiges Marketing ist facettenreich und dynamisch. Es kombiniert Kreativität, Strategie und effektive Kommunikation, um bei der Zielgruppe Anklang zu finden und bestimmte Unternehmensziele zu erreichen. Aber wie sieht gutes Marketing aus? </a:t>
            </a:r>
          </a:p>
          <a:p>
            <a:r>
              <a:rPr lang="en-GB" sz="2000" b="1" dirty="0">
                <a:solidFill>
                  <a:srgbClr val="DE0A1D"/>
                </a:solidFill>
              </a:rPr>
              <a:t>Es ist ein kundenorientierter Ansatz</a:t>
            </a:r>
          </a:p>
          <a:p>
            <a:pPr>
              <a:buFont typeface="Arial" panose="020B0604020202020204" pitchFamily="34" charset="0"/>
              <a:buChar char="•"/>
            </a:pPr>
            <a:r>
              <a:rPr lang="en-GB" sz="2000" dirty="0"/>
              <a:t>Großartiges Marketing beginnt mit einem tiefen Verständnis für die Bedürfnisse, Vorlieben und Probleme der Zielgruppe. Diese Erkenntnisse stammen aus gründlicher Marktforschung und direktem Kundenfeedback.</a:t>
            </a:r>
          </a:p>
          <a:p>
            <a:pPr>
              <a:buFont typeface="Arial" panose="020B0604020202020204" pitchFamily="34" charset="0"/>
              <a:buChar char="•"/>
            </a:pPr>
            <a:r>
              <a:rPr lang="en-GB" sz="2000" dirty="0"/>
              <a:t>Ein hohes Maß an Personalisierung und maßgeschneiderte Marketingbotschaften (Präzisionsmarketing), um die sehr spezifischen Bedürfnisse und Interessen der verschiedenen Kundensegmente zu erfüllen.</a:t>
            </a:r>
          </a:p>
          <a:p>
            <a:endParaRPr lang="en-US" sz="2000" dirty="0"/>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70607" y="761603"/>
            <a:ext cx="9632553" cy="803654"/>
          </a:xfrm>
        </p:spPr>
        <p:txBody>
          <a:bodyPr/>
          <a:lstStyle/>
          <a:p>
            <a:r>
              <a:rPr lang="en-US" dirty="0">
                <a:solidFill>
                  <a:schemeClr val="bg1"/>
                </a:solidFill>
              </a:rPr>
              <a:t>Wie sieht gutes Marketing aus?</a:t>
            </a:r>
            <a:endParaRPr lang="en-US" dirty="0"/>
          </a:p>
        </p:txBody>
      </p:sp>
      <p:pic>
        <p:nvPicPr>
          <p:cNvPr id="3" name="Picture 5" descr="Close up of bullseye">
            <a:extLst>
              <a:ext uri="{FF2B5EF4-FFF2-40B4-BE49-F238E27FC236}">
                <a16:creationId xmlns:a16="http://schemas.microsoft.com/office/drawing/2014/main" id="{549DACD0-821D-3575-982C-F291F5A0DCEC}"/>
              </a:ext>
            </a:extLst>
          </p:cNvPr>
          <p:cNvPicPr>
            <a:picLocks noChangeAspect="1"/>
          </p:cNvPicPr>
          <p:nvPr/>
        </p:nvPicPr>
        <p:blipFill>
          <a:blip r:embed="rId2"/>
          <a:srcRect l="10571" r="35695"/>
          <a:stretch/>
        </p:blipFill>
        <p:spPr>
          <a:xfrm>
            <a:off x="525102" y="1744727"/>
            <a:ext cx="2758147" cy="3422009"/>
          </a:xfrm>
          <a:prstGeom prst="rect">
            <a:avLst/>
          </a:prstGeom>
        </p:spPr>
      </p:pic>
    </p:spTree>
    <p:extLst>
      <p:ext uri="{BB962C8B-B14F-4D97-AF65-F5344CB8AC3E}">
        <p14:creationId xmlns:p14="http://schemas.microsoft.com/office/powerpoint/2010/main" val="870711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80646" y="1620642"/>
            <a:ext cx="4884984" cy="3849918"/>
          </a:xfrm>
        </p:spPr>
        <p:txBody>
          <a:bodyPr/>
          <a:lstStyle/>
          <a:p>
            <a:r>
              <a:rPr lang="en-GB" sz="2000" b="1" dirty="0">
                <a:solidFill>
                  <a:srgbClr val="DE0A1D"/>
                </a:solidFill>
              </a:rPr>
              <a:t>Klare und überzeugende Botschaften</a:t>
            </a:r>
          </a:p>
          <a:p>
            <a:pPr>
              <a:buFont typeface="Arial" panose="020B0604020202020204" pitchFamily="34" charset="0"/>
              <a:buChar char="•"/>
            </a:pPr>
            <a:r>
              <a:rPr lang="en-GB" sz="2000" b="1" dirty="0"/>
              <a:t>Wertversprechen</a:t>
            </a:r>
            <a:r>
              <a:rPr lang="en-GB" sz="2000" dirty="0"/>
              <a:t>: Wirksames Marketing formuliert ein klares Wertversprechen, das erklärt, warum ein Produkt oder eine Dienstleistung die beste Lösung für das Problem des Kunden ist.</a:t>
            </a:r>
          </a:p>
          <a:p>
            <a:pPr>
              <a:buFont typeface="Arial" panose="020B0604020202020204" pitchFamily="34" charset="0"/>
              <a:buChar char="•"/>
            </a:pPr>
            <a:r>
              <a:rPr lang="en-GB" sz="2000" b="1" dirty="0"/>
              <a:t>Marken-Storytelling</a:t>
            </a:r>
            <a:r>
              <a:rPr lang="en-GB" sz="2000" dirty="0"/>
              <a:t>: Großartiges Marketing beinhaltet oft ein Storytelling, das die Menschen auf einer emotionalen Ebene anspricht und die Marke einprägsam und sympathisch macht.</a:t>
            </a:r>
          </a:p>
          <a:p>
            <a:endParaRPr lang="en-US" sz="2000" dirty="0"/>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70607" y="761603"/>
            <a:ext cx="9632553" cy="803654"/>
          </a:xfrm>
        </p:spPr>
        <p:txBody>
          <a:bodyPr/>
          <a:lstStyle/>
          <a:p>
            <a:r>
              <a:rPr lang="en-US" dirty="0">
                <a:solidFill>
                  <a:schemeClr val="bg1"/>
                </a:solidFill>
              </a:rPr>
              <a:t>Wie sieht gutes Marketing aus?</a:t>
            </a:r>
            <a:endParaRPr lang="en-US" dirty="0"/>
          </a:p>
        </p:txBody>
      </p:sp>
      <p:cxnSp>
        <p:nvCxnSpPr>
          <p:cNvPr id="10" name="Straight Connector 9">
            <a:extLst>
              <a:ext uri="{FF2B5EF4-FFF2-40B4-BE49-F238E27FC236}">
                <a16:creationId xmlns:a16="http://schemas.microsoft.com/office/drawing/2014/main" id="{73A3ACC7-CCE5-5B1A-8A40-9156D87FE62E}"/>
              </a:ext>
            </a:extLst>
          </p:cNvPr>
          <p:cNvCxnSpPr/>
          <p:nvPr/>
        </p:nvCxnSpPr>
        <p:spPr>
          <a:xfrm>
            <a:off x="5832113" y="1726860"/>
            <a:ext cx="53187" cy="4062636"/>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B0B78AD-1537-CB8C-5E2D-8020C0D8DF0A}"/>
              </a:ext>
            </a:extLst>
          </p:cNvPr>
          <p:cNvSpPr txBox="1"/>
          <p:nvPr/>
        </p:nvSpPr>
        <p:spPr>
          <a:xfrm>
            <a:off x="6018266" y="1565257"/>
            <a:ext cx="4911575" cy="4093428"/>
          </a:xfrm>
          <a:prstGeom prst="rect">
            <a:avLst/>
          </a:prstGeom>
          <a:noFill/>
        </p:spPr>
        <p:txBody>
          <a:bodyPr wrap="square">
            <a:spAutoFit/>
          </a:bodyPr>
          <a:lstStyle/>
          <a:p>
            <a:r>
              <a:rPr lang="en-GB" sz="2000" b="1" dirty="0">
                <a:solidFill>
                  <a:srgbClr val="DE0A1D"/>
                </a:solidFill>
              </a:rPr>
              <a:t>Konsistente Markenidentität</a:t>
            </a:r>
          </a:p>
          <a:p>
            <a:pPr marL="342900" indent="-342900">
              <a:buFont typeface="Arial" panose="020B0604020202020204" pitchFamily="34" charset="0"/>
              <a:buChar char="•"/>
            </a:pPr>
            <a:r>
              <a:rPr lang="en-GB" sz="2000" b="1" dirty="0">
                <a:solidFill>
                  <a:srgbClr val="595959"/>
                </a:solidFill>
              </a:rPr>
              <a:t>Visuelle und verbale Identität</a:t>
            </a:r>
            <a:r>
              <a:rPr lang="en-GB" sz="2000" dirty="0">
                <a:solidFill>
                  <a:srgbClr val="595959"/>
                </a:solidFill>
              </a:rPr>
              <a:t>: Die Konsistenz der visuellen Elemente (wie Logos und Farbschemata) und der verbalen Kommunikation (Tonfall und Botschaft) über alle Plattformen hinweg trägt zum Aufbau einer erkennbaren Marke bei.</a:t>
            </a:r>
          </a:p>
          <a:p>
            <a:pPr marL="342900" indent="-342900">
              <a:buFont typeface="Arial" panose="020B0604020202020204" pitchFamily="34" charset="0"/>
              <a:buChar char="•"/>
            </a:pPr>
            <a:r>
              <a:rPr lang="en-GB" sz="2000" b="1" dirty="0">
                <a:solidFill>
                  <a:srgbClr val="595959"/>
                </a:solidFill>
              </a:rPr>
              <a:t>Vertrauen und Glaubwürdigkeit</a:t>
            </a:r>
            <a:r>
              <a:rPr lang="en-GB" sz="2000" dirty="0">
                <a:solidFill>
                  <a:srgbClr val="595959"/>
                </a:solidFill>
              </a:rPr>
              <a:t>: Konsistente Qualität und Botschaften tragen dazu bei, Vertrauen bei den Kunden aufzubauen, was für langfristige Geschäftsbeziehungen entscheidend ist.</a:t>
            </a:r>
          </a:p>
        </p:txBody>
      </p:sp>
    </p:spTree>
    <p:extLst>
      <p:ext uri="{BB962C8B-B14F-4D97-AF65-F5344CB8AC3E}">
        <p14:creationId xmlns:p14="http://schemas.microsoft.com/office/powerpoint/2010/main" val="1226348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80646" y="1620642"/>
            <a:ext cx="4884984" cy="3849918"/>
          </a:xfrm>
        </p:spPr>
        <p:txBody>
          <a:bodyPr/>
          <a:lstStyle/>
          <a:p>
            <a:pPr marL="0" indent="0"/>
            <a:r>
              <a:rPr lang="en-GB" sz="2000" b="1" dirty="0">
                <a:solidFill>
                  <a:srgbClr val="DE0A1D"/>
                </a:solidFill>
              </a:rPr>
              <a:t>Soziale Verantwortung und ethische Praktiken</a:t>
            </a:r>
          </a:p>
          <a:p>
            <a:pPr>
              <a:buFont typeface="Arial" panose="020B0604020202020204" pitchFamily="34" charset="0"/>
              <a:buChar char="•"/>
            </a:pPr>
            <a:r>
              <a:rPr lang="en-GB" sz="2000" b="1" dirty="0"/>
              <a:t>Nachhaltiges Marketing</a:t>
            </a:r>
            <a:r>
              <a:rPr lang="en-GB" sz="2000" dirty="0"/>
              <a:t>, das den Schwerpunkt auf ökologische, soziale und ethische Faktoren in der Marketingpraxis legt. Die Verbraucher von heute sind eher bereit, sich mit Marken zu beschäftigen, die soziale Verantwortung zeigen.</a:t>
            </a:r>
          </a:p>
          <a:p>
            <a:endParaRPr lang="en-US" sz="2000" dirty="0"/>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70607" y="761603"/>
            <a:ext cx="9632553" cy="803654"/>
          </a:xfrm>
        </p:spPr>
        <p:txBody>
          <a:bodyPr/>
          <a:lstStyle/>
          <a:p>
            <a:r>
              <a:rPr lang="en-US" dirty="0">
                <a:solidFill>
                  <a:schemeClr val="bg1"/>
                </a:solidFill>
              </a:rPr>
              <a:t>Wie sieht gutes Marketing aus?</a:t>
            </a:r>
            <a:endParaRPr lang="en-US" dirty="0"/>
          </a:p>
        </p:txBody>
      </p:sp>
      <p:cxnSp>
        <p:nvCxnSpPr>
          <p:cNvPr id="10" name="Straight Connector 9">
            <a:extLst>
              <a:ext uri="{FF2B5EF4-FFF2-40B4-BE49-F238E27FC236}">
                <a16:creationId xmlns:a16="http://schemas.microsoft.com/office/drawing/2014/main" id="{73A3ACC7-CCE5-5B1A-8A40-9156D87FE62E}"/>
              </a:ext>
            </a:extLst>
          </p:cNvPr>
          <p:cNvCxnSpPr>
            <a:cxnSpLocks/>
          </p:cNvCxnSpPr>
          <p:nvPr/>
        </p:nvCxnSpPr>
        <p:spPr>
          <a:xfrm>
            <a:off x="5716534" y="1726860"/>
            <a:ext cx="20457" cy="3799085"/>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B0B78AD-1537-CB8C-5E2D-8020C0D8DF0A}"/>
              </a:ext>
            </a:extLst>
          </p:cNvPr>
          <p:cNvSpPr txBox="1"/>
          <p:nvPr/>
        </p:nvSpPr>
        <p:spPr>
          <a:xfrm>
            <a:off x="5873026" y="1620642"/>
            <a:ext cx="4884984" cy="3477875"/>
          </a:xfrm>
          <a:prstGeom prst="rect">
            <a:avLst/>
          </a:prstGeom>
          <a:noFill/>
        </p:spPr>
        <p:txBody>
          <a:bodyPr wrap="square">
            <a:spAutoFit/>
          </a:bodyPr>
          <a:lstStyle/>
          <a:p>
            <a:r>
              <a:rPr lang="en-GB" sz="2000" b="1" dirty="0">
                <a:solidFill>
                  <a:srgbClr val="DE0A1D"/>
                </a:solidFill>
              </a:rPr>
              <a:t>Integratives Marketing</a:t>
            </a:r>
          </a:p>
          <a:p>
            <a:pPr marL="342900" indent="-342900">
              <a:buFont typeface="Arial" panose="020B0604020202020204" pitchFamily="34" charset="0"/>
              <a:buChar char="•"/>
            </a:pPr>
            <a:r>
              <a:rPr lang="en-GB" sz="2000" dirty="0">
                <a:solidFill>
                  <a:srgbClr val="595959"/>
                </a:solidFill>
              </a:rPr>
              <a:t>Großartiges Marketing repräsentiert und spricht ein </a:t>
            </a:r>
            <a:r>
              <a:rPr lang="en-GB" sz="2000" b="1" dirty="0">
                <a:solidFill>
                  <a:srgbClr val="595959"/>
                </a:solidFill>
              </a:rPr>
              <a:t>vielfältiges </a:t>
            </a:r>
            <a:r>
              <a:rPr lang="en-GB" sz="2000" dirty="0">
                <a:solidFill>
                  <a:srgbClr val="595959"/>
                </a:solidFill>
              </a:rPr>
              <a:t>Publikum an und stellt sicher, dass die Markenbotschaft inklusiv ist und die verschiedenen Hintergründe und Perspektiven berücksichtigt.</a:t>
            </a:r>
          </a:p>
          <a:p>
            <a:pPr marL="342900" indent="-342900">
              <a:buFont typeface="Arial" panose="020B0604020202020204" pitchFamily="34" charset="0"/>
              <a:buChar char="•"/>
            </a:pPr>
            <a:r>
              <a:rPr lang="en-GB" sz="2000" dirty="0">
                <a:solidFill>
                  <a:srgbClr val="595959"/>
                </a:solidFill>
              </a:rPr>
              <a:t>Dies sollte eine Stärke für unterrepräsentierte Gründer sein. Verwenden Sie Ihre authentische Stimme. </a:t>
            </a:r>
          </a:p>
          <a:p>
            <a:endParaRPr lang="en-GB" sz="2000" dirty="0">
              <a:solidFill>
                <a:srgbClr val="595959"/>
              </a:solidFill>
            </a:endParaRPr>
          </a:p>
        </p:txBody>
      </p:sp>
      <p:pic>
        <p:nvPicPr>
          <p:cNvPr id="7" name="Picture 6" descr="A group of colorful hands&#10;&#10;Description automatically generated">
            <a:extLst>
              <a:ext uri="{FF2B5EF4-FFF2-40B4-BE49-F238E27FC236}">
                <a16:creationId xmlns:a16="http://schemas.microsoft.com/office/drawing/2014/main" id="{12D7A406-52D6-F194-A22B-DCD0D08A1AA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026910" y="4729016"/>
            <a:ext cx="4258700" cy="1593857"/>
          </a:xfrm>
          <a:prstGeom prst="rect">
            <a:avLst/>
          </a:prstGeom>
        </p:spPr>
      </p:pic>
    </p:spTree>
    <p:extLst>
      <p:ext uri="{BB962C8B-B14F-4D97-AF65-F5344CB8AC3E}">
        <p14:creationId xmlns:p14="http://schemas.microsoft.com/office/powerpoint/2010/main" val="2520717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80646" y="1620642"/>
            <a:ext cx="4884984" cy="3849918"/>
          </a:xfrm>
        </p:spPr>
        <p:txBody>
          <a:bodyPr/>
          <a:lstStyle/>
          <a:p>
            <a:r>
              <a:rPr lang="en-GB" sz="2000" b="1" dirty="0">
                <a:solidFill>
                  <a:srgbClr val="DE0A1D"/>
                </a:solidFill>
              </a:rPr>
              <a:t>Innovative und anpassungsfähige Strategien</a:t>
            </a:r>
          </a:p>
          <a:p>
            <a:pPr>
              <a:buFont typeface="Arial" panose="020B0604020202020204" pitchFamily="34" charset="0"/>
              <a:buChar char="•"/>
            </a:pPr>
            <a:r>
              <a:rPr lang="en-GB" sz="2000" b="1" dirty="0"/>
              <a:t>Nutzung von Technologie</a:t>
            </a:r>
            <a:r>
              <a:rPr lang="en-GB" sz="2000" dirty="0"/>
              <a:t>: Einsatz neuester Marketingtechnologien wie KI für die Datenanalyse und automatisiertes Marketing, um Kampagnen zu optimieren und Kundeninteraktionen zu personalisieren.</a:t>
            </a:r>
          </a:p>
          <a:p>
            <a:pPr>
              <a:buFont typeface="Arial" panose="020B0604020202020204" pitchFamily="34" charset="0"/>
              <a:buChar char="•"/>
            </a:pPr>
            <a:r>
              <a:rPr lang="en-GB" sz="2000" b="1" dirty="0"/>
              <a:t>Anpassungsfähigkeit</a:t>
            </a:r>
            <a:r>
              <a:rPr lang="en-GB" sz="2000" dirty="0"/>
              <a:t>: Die Fähigkeit, Marketingstrategien auf der Grundlage von Verbrauchertrends, Chancen und Marktbedingungen rasch anzupassen.</a:t>
            </a:r>
          </a:p>
          <a:p>
            <a:endParaRPr lang="en-US" sz="2000" dirty="0"/>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70607" y="761603"/>
            <a:ext cx="9632553" cy="803654"/>
          </a:xfrm>
        </p:spPr>
        <p:txBody>
          <a:bodyPr/>
          <a:lstStyle/>
          <a:p>
            <a:r>
              <a:rPr lang="en-US" dirty="0">
                <a:solidFill>
                  <a:schemeClr val="bg1"/>
                </a:solidFill>
              </a:rPr>
              <a:t>Wie sieht gutes Marketing aus?</a:t>
            </a:r>
            <a:endParaRPr lang="en-US" dirty="0"/>
          </a:p>
        </p:txBody>
      </p:sp>
      <p:cxnSp>
        <p:nvCxnSpPr>
          <p:cNvPr id="10" name="Straight Connector 9">
            <a:extLst>
              <a:ext uri="{FF2B5EF4-FFF2-40B4-BE49-F238E27FC236}">
                <a16:creationId xmlns:a16="http://schemas.microsoft.com/office/drawing/2014/main" id="{73A3ACC7-CCE5-5B1A-8A40-9156D87FE62E}"/>
              </a:ext>
            </a:extLst>
          </p:cNvPr>
          <p:cNvCxnSpPr>
            <a:cxnSpLocks/>
          </p:cNvCxnSpPr>
          <p:nvPr/>
        </p:nvCxnSpPr>
        <p:spPr>
          <a:xfrm>
            <a:off x="5716534" y="1726860"/>
            <a:ext cx="0" cy="4047975"/>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B0B78AD-1537-CB8C-5E2D-8020C0D8DF0A}"/>
              </a:ext>
            </a:extLst>
          </p:cNvPr>
          <p:cNvSpPr txBox="1"/>
          <p:nvPr/>
        </p:nvSpPr>
        <p:spPr>
          <a:xfrm>
            <a:off x="5873026" y="1620642"/>
            <a:ext cx="5142732" cy="4093428"/>
          </a:xfrm>
          <a:prstGeom prst="rect">
            <a:avLst/>
          </a:prstGeom>
          <a:noFill/>
        </p:spPr>
        <p:txBody>
          <a:bodyPr wrap="square">
            <a:spAutoFit/>
          </a:bodyPr>
          <a:lstStyle/>
          <a:p>
            <a:r>
              <a:rPr lang="en-GB" sz="2000" b="1" dirty="0">
                <a:solidFill>
                  <a:srgbClr val="DE0A1D"/>
                </a:solidFill>
              </a:rPr>
              <a:t>Datengestützte Entscheidungsfindung</a:t>
            </a:r>
          </a:p>
          <a:p>
            <a:pPr marL="342900" indent="-342900">
              <a:buFont typeface="Arial" panose="020B0604020202020204" pitchFamily="34" charset="0"/>
              <a:buChar char="•"/>
            </a:pPr>
            <a:r>
              <a:rPr lang="en-GB" sz="2000" b="1" dirty="0">
                <a:solidFill>
                  <a:srgbClr val="595959"/>
                </a:solidFill>
              </a:rPr>
              <a:t>Metriken und Analysen</a:t>
            </a:r>
            <a:r>
              <a:rPr lang="en-GB" sz="2000" dirty="0">
                <a:solidFill>
                  <a:srgbClr val="595959"/>
                </a:solidFill>
              </a:rPr>
              <a:t>: Erfolgreiche Marketingkampagnen beruhen auf einer soliden Analyse. Vermarkter müssen alles messen, von Klickraten über Engagement-Metriken bis hin zur Umsatzkonversion, um zu verstehen, was funktioniert und was nicht.</a:t>
            </a:r>
          </a:p>
          <a:p>
            <a:pPr marL="342900" indent="-342900">
              <a:buFont typeface="Arial" panose="020B0604020202020204" pitchFamily="34" charset="0"/>
              <a:buChar char="•"/>
            </a:pPr>
            <a:r>
              <a:rPr lang="en-GB" sz="2000" b="1" dirty="0">
                <a:solidFill>
                  <a:srgbClr val="595959"/>
                </a:solidFill>
              </a:rPr>
              <a:t>Kontinuierliche Verbesserung</a:t>
            </a:r>
            <a:r>
              <a:rPr lang="en-GB" sz="2000" dirty="0">
                <a:solidFill>
                  <a:srgbClr val="595959"/>
                </a:solidFill>
              </a:rPr>
              <a:t>: Datengesteuerte Erkenntnisse werden genutzt, um Kampagnen kontinuierlich zu verfeinern und zu optimieren.  </a:t>
            </a:r>
            <a:endParaRPr lang="en-GB" sz="2000" dirty="0"/>
          </a:p>
          <a:p>
            <a:endParaRPr lang="en-GB" sz="2000" dirty="0">
              <a:solidFill>
                <a:srgbClr val="595959"/>
              </a:solidFill>
            </a:endParaRPr>
          </a:p>
        </p:txBody>
      </p:sp>
    </p:spTree>
    <p:extLst>
      <p:ext uri="{BB962C8B-B14F-4D97-AF65-F5344CB8AC3E}">
        <p14:creationId xmlns:p14="http://schemas.microsoft.com/office/powerpoint/2010/main" val="1375534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89C1B-E54E-6BFF-22D6-27FC363A08B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96EE152-ADBA-519A-9676-442DB6E94692}"/>
              </a:ext>
            </a:extLst>
          </p:cNvPr>
          <p:cNvSpPr>
            <a:spLocks noGrp="1"/>
          </p:cNvSpPr>
          <p:nvPr>
            <p:ph type="body" sz="quarter" idx="18"/>
          </p:nvPr>
        </p:nvSpPr>
        <p:spPr>
          <a:xfrm>
            <a:off x="5248732" y="1726860"/>
            <a:ext cx="5182202" cy="3849918"/>
          </a:xfrm>
        </p:spPr>
        <p:txBody>
          <a:bodyPr/>
          <a:lstStyle/>
          <a:p>
            <a:endParaRPr lang="en-US" sz="100" dirty="0"/>
          </a:p>
          <a:p>
            <a:endParaRPr lang="en-US" dirty="0"/>
          </a:p>
          <a:p>
            <a:endParaRPr lang="en-US" dirty="0"/>
          </a:p>
        </p:txBody>
      </p:sp>
      <p:sp>
        <p:nvSpPr>
          <p:cNvPr id="2" name="Freeform 1">
            <a:extLst>
              <a:ext uri="{FF2B5EF4-FFF2-40B4-BE49-F238E27FC236}">
                <a16:creationId xmlns:a16="http://schemas.microsoft.com/office/drawing/2014/main" id="{83465B48-4BE4-2147-9CEE-595844EE8D25}"/>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BFBF5690-391B-222E-C437-9E928A86D5B8}"/>
              </a:ext>
            </a:extLst>
          </p:cNvPr>
          <p:cNvSpPr>
            <a:spLocks noGrp="1"/>
          </p:cNvSpPr>
          <p:nvPr>
            <p:ph type="body" sz="quarter" idx="16"/>
          </p:nvPr>
        </p:nvSpPr>
        <p:spPr>
          <a:xfrm>
            <a:off x="491706" y="761603"/>
            <a:ext cx="9939228" cy="803654"/>
          </a:xfrm>
        </p:spPr>
        <p:txBody>
          <a:bodyPr/>
          <a:lstStyle/>
          <a:p>
            <a:r>
              <a:rPr lang="en-US" sz="2800" dirty="0">
                <a:solidFill>
                  <a:schemeClr val="bg1"/>
                </a:solidFill>
              </a:rPr>
              <a:t>Entwicklung eines großartigen Marketingplans</a:t>
            </a:r>
            <a:endParaRPr lang="en-US" sz="2800" dirty="0"/>
          </a:p>
        </p:txBody>
      </p:sp>
      <p:sp>
        <p:nvSpPr>
          <p:cNvPr id="6" name="TextBox 5">
            <a:extLst>
              <a:ext uri="{FF2B5EF4-FFF2-40B4-BE49-F238E27FC236}">
                <a16:creationId xmlns:a16="http://schemas.microsoft.com/office/drawing/2014/main" id="{51CCE110-940B-6A44-7DB4-C4263A380C95}"/>
              </a:ext>
            </a:extLst>
          </p:cNvPr>
          <p:cNvSpPr txBox="1"/>
          <p:nvPr/>
        </p:nvSpPr>
        <p:spPr>
          <a:xfrm>
            <a:off x="687528" y="1502852"/>
            <a:ext cx="8188051" cy="3485570"/>
          </a:xfrm>
          <a:prstGeom prst="rect">
            <a:avLst/>
          </a:prstGeom>
          <a:noFill/>
        </p:spPr>
        <p:txBody>
          <a:bodyPr wrap="square" rtlCol="0">
            <a:spAutoFit/>
          </a:bodyPr>
          <a:lstStyle/>
          <a:p>
            <a:r>
              <a:rPr lang="en-GB" dirty="0">
                <a:solidFill>
                  <a:srgbClr val="595959"/>
                </a:solidFill>
              </a:rPr>
              <a:t>Erfolgreiche Marketingpläne beruhen auf den vier P's des Marketings:</a:t>
            </a:r>
          </a:p>
          <a:p>
            <a:endParaRPr lang="en-GB" sz="1000" dirty="0">
              <a:solidFill>
                <a:srgbClr val="595959"/>
              </a:solidFill>
            </a:endParaRPr>
          </a:p>
          <a:p>
            <a:r>
              <a:rPr lang="en-GB" b="1" dirty="0">
                <a:solidFill>
                  <a:srgbClr val="47B5C8"/>
                </a:solidFill>
              </a:rPr>
              <a:t>Product 	</a:t>
            </a:r>
            <a:r>
              <a:rPr lang="en-GB" b="1" dirty="0">
                <a:solidFill>
                  <a:srgbClr val="DE0A1D"/>
                </a:solidFill>
              </a:rPr>
              <a:t>Price  </a:t>
            </a:r>
            <a:r>
              <a:rPr lang="en-GB" b="1" dirty="0">
                <a:solidFill>
                  <a:srgbClr val="5796D0"/>
                </a:solidFill>
              </a:rPr>
              <a:t>Place  </a:t>
            </a:r>
            <a:r>
              <a:rPr lang="en-GB" b="1" dirty="0">
                <a:solidFill>
                  <a:srgbClr val="F2A72C"/>
                </a:solidFill>
              </a:rPr>
              <a:t>Promotion</a:t>
            </a:r>
          </a:p>
          <a:p>
            <a:endParaRPr lang="en-GB" b="1" dirty="0">
              <a:solidFill>
                <a:srgbClr val="F2A72C"/>
              </a:solidFill>
            </a:endParaRPr>
          </a:p>
          <a:p>
            <a:r>
              <a:rPr lang="en-GB" dirty="0">
                <a:solidFill>
                  <a:srgbClr val="595959"/>
                </a:solidFill>
              </a:rPr>
              <a:t>Die vier P's als Rahmen können Ihnen auf dem Weg zum Marketingerfolg helfen. In den 1960er Jahren von E. Jerome McCarthy entwickelt, haben andere darauf aufgebaut, um die 7 Ps zu schaffen, die </a:t>
            </a:r>
            <a:r>
              <a:rPr lang="en-GB" dirty="0" err="1">
                <a:solidFill>
                  <a:srgbClr val="595959"/>
                </a:solidFill>
              </a:rPr>
              <a:t>jetzt</a:t>
            </a:r>
            <a:r>
              <a:rPr lang="en-GB" dirty="0">
                <a:solidFill>
                  <a:srgbClr val="595959"/>
                </a:solidFill>
              </a:rPr>
              <a:t> </a:t>
            </a:r>
            <a:r>
              <a:rPr lang="en-GB" b="1" dirty="0">
                <a:solidFill>
                  <a:schemeClr val="accent1"/>
                </a:solidFill>
              </a:rPr>
              <a:t>People</a:t>
            </a:r>
            <a:r>
              <a:rPr lang="en-GB" dirty="0">
                <a:solidFill>
                  <a:srgbClr val="595959"/>
                </a:solidFill>
              </a:rPr>
              <a:t>, </a:t>
            </a:r>
            <a:r>
              <a:rPr lang="en-GB" b="1" dirty="0">
                <a:solidFill>
                  <a:srgbClr val="DE0A1D"/>
                </a:solidFill>
              </a:rPr>
              <a:t>Process </a:t>
            </a:r>
            <a:r>
              <a:rPr lang="en-GB" dirty="0">
                <a:solidFill>
                  <a:srgbClr val="595959"/>
                </a:solidFill>
              </a:rPr>
              <a:t>und </a:t>
            </a:r>
            <a:r>
              <a:rPr lang="en-GB" b="1" dirty="0">
                <a:solidFill>
                  <a:srgbClr val="47B5C8"/>
                </a:solidFill>
              </a:rPr>
              <a:t>Physical Evidence </a:t>
            </a:r>
            <a:r>
              <a:rPr lang="en-GB" dirty="0" err="1">
                <a:solidFill>
                  <a:srgbClr val="595959"/>
                </a:solidFill>
              </a:rPr>
              <a:t>umfassen</a:t>
            </a:r>
            <a:r>
              <a:rPr lang="en-GB" b="1" dirty="0">
                <a:solidFill>
                  <a:srgbClr val="47B5C8"/>
                </a:solidFill>
              </a:rPr>
              <a:t>.</a:t>
            </a:r>
          </a:p>
          <a:p>
            <a:endParaRPr lang="en-GB" sz="1050" b="1" dirty="0">
              <a:solidFill>
                <a:srgbClr val="47B5C8"/>
              </a:solidFill>
            </a:endParaRPr>
          </a:p>
          <a:p>
            <a:endParaRPr lang="en-GB" sz="200" dirty="0">
              <a:solidFill>
                <a:srgbClr val="595959"/>
              </a:solidFill>
            </a:endParaRPr>
          </a:p>
          <a:p>
            <a:r>
              <a:rPr lang="en-GB" b="1" dirty="0">
                <a:solidFill>
                  <a:srgbClr val="595959"/>
                </a:solidFill>
              </a:rPr>
              <a:t>READ MORE </a:t>
            </a:r>
          </a:p>
          <a:p>
            <a:r>
              <a:rPr lang="en-GB" dirty="0">
                <a:hlinkClick r:id="rId2"/>
              </a:rPr>
              <a:t> (2) Geschichte des Marketing-Mix von den 4P's bis zu den 7P's | </a:t>
            </a:r>
            <a:r>
              <a:rPr lang="en-GB" dirty="0"/>
              <a:t>LinkedIn </a:t>
            </a:r>
          </a:p>
          <a:p>
            <a:r>
              <a:rPr lang="en-GB" dirty="0">
                <a:hlinkClick r:id="rId3"/>
              </a:rPr>
              <a:t>Die 7Ps des Marketing-Mix | Oxford College of Marketing</a:t>
            </a:r>
            <a:endParaRPr lang="en-GB" dirty="0">
              <a:solidFill>
                <a:srgbClr val="595959"/>
              </a:solidFill>
            </a:endParaRPr>
          </a:p>
          <a:p>
            <a:endParaRPr lang="en-GB" dirty="0">
              <a:solidFill>
                <a:srgbClr val="595959"/>
              </a:solidFill>
            </a:endParaRPr>
          </a:p>
        </p:txBody>
      </p:sp>
      <p:pic>
        <p:nvPicPr>
          <p:cNvPr id="11" name="Picture 10" descr="A red letter p with black background&#10;&#10;Description automatically generated">
            <a:extLst>
              <a:ext uri="{FF2B5EF4-FFF2-40B4-BE49-F238E27FC236}">
                <a16:creationId xmlns:a16="http://schemas.microsoft.com/office/drawing/2014/main" id="{45FA9B1B-C3A9-8A88-44EB-437C792A8562}"/>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9002852" y="1001827"/>
            <a:ext cx="1555355" cy="2182954"/>
          </a:xfrm>
          <a:prstGeom prst="rect">
            <a:avLst/>
          </a:prstGeom>
        </p:spPr>
      </p:pic>
    </p:spTree>
    <p:extLst>
      <p:ext uri="{BB962C8B-B14F-4D97-AF65-F5344CB8AC3E}">
        <p14:creationId xmlns:p14="http://schemas.microsoft.com/office/powerpoint/2010/main" val="13569141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8CAA5-20F4-FAE5-9837-879CF6E1DFC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CF47CB9-F504-C7B7-1F0D-181421A42C36}"/>
              </a:ext>
            </a:extLst>
          </p:cNvPr>
          <p:cNvSpPr>
            <a:spLocks noGrp="1"/>
          </p:cNvSpPr>
          <p:nvPr>
            <p:ph type="body" sz="quarter" idx="18"/>
          </p:nvPr>
        </p:nvSpPr>
        <p:spPr>
          <a:xfrm>
            <a:off x="5248732" y="1726860"/>
            <a:ext cx="5182202" cy="3849918"/>
          </a:xfrm>
        </p:spPr>
        <p:txBody>
          <a:bodyPr/>
          <a:lstStyle/>
          <a:p>
            <a:endParaRPr lang="en-US" sz="100" dirty="0"/>
          </a:p>
          <a:p>
            <a:endParaRPr lang="en-US" dirty="0"/>
          </a:p>
          <a:p>
            <a:endParaRPr lang="en-US" dirty="0"/>
          </a:p>
        </p:txBody>
      </p:sp>
      <p:sp>
        <p:nvSpPr>
          <p:cNvPr id="2" name="Freeform 1">
            <a:extLst>
              <a:ext uri="{FF2B5EF4-FFF2-40B4-BE49-F238E27FC236}">
                <a16:creationId xmlns:a16="http://schemas.microsoft.com/office/drawing/2014/main" id="{DE1A1FA3-F52C-3CF0-368B-EF10C4FAED0A}"/>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F16ED45-0E80-08E5-8343-DB8378DD9C70}"/>
              </a:ext>
            </a:extLst>
          </p:cNvPr>
          <p:cNvSpPr>
            <a:spLocks noGrp="1"/>
          </p:cNvSpPr>
          <p:nvPr>
            <p:ph type="body" sz="quarter" idx="16"/>
          </p:nvPr>
        </p:nvSpPr>
        <p:spPr>
          <a:xfrm>
            <a:off x="491706" y="761603"/>
            <a:ext cx="9939228" cy="803654"/>
          </a:xfrm>
        </p:spPr>
        <p:txBody>
          <a:bodyPr/>
          <a:lstStyle/>
          <a:p>
            <a:r>
              <a:rPr lang="en-US" dirty="0">
                <a:solidFill>
                  <a:schemeClr val="bg1"/>
                </a:solidFill>
              </a:rPr>
              <a:t>Das erste P: Produkt</a:t>
            </a:r>
          </a:p>
        </p:txBody>
      </p:sp>
      <p:sp>
        <p:nvSpPr>
          <p:cNvPr id="3" name="TextBox 2">
            <a:extLst>
              <a:ext uri="{FF2B5EF4-FFF2-40B4-BE49-F238E27FC236}">
                <a16:creationId xmlns:a16="http://schemas.microsoft.com/office/drawing/2014/main" id="{3CB322BA-6CCD-D035-3D5E-27D22C12ACCB}"/>
              </a:ext>
            </a:extLst>
          </p:cNvPr>
          <p:cNvSpPr txBox="1"/>
          <p:nvPr/>
        </p:nvSpPr>
        <p:spPr>
          <a:xfrm>
            <a:off x="1056244" y="1674576"/>
            <a:ext cx="9763134" cy="3785652"/>
          </a:xfrm>
          <a:prstGeom prst="rect">
            <a:avLst/>
          </a:prstGeom>
          <a:noFill/>
        </p:spPr>
        <p:txBody>
          <a:bodyPr wrap="square" rtlCol="0">
            <a:spAutoFit/>
          </a:bodyPr>
          <a:lstStyle/>
          <a:p>
            <a:r>
              <a:rPr lang="en-GB" sz="2000" dirty="0">
                <a:solidFill>
                  <a:srgbClr val="595959"/>
                </a:solidFill>
              </a:rPr>
              <a:t>Ihr Produkt ist das, was Sie zu verkaufen haben, und die einzigartigen Merkmale, die Ihr Produkt bietet, unterscheiden Sie von Ihrer Konkurrenz.</a:t>
            </a:r>
          </a:p>
          <a:p>
            <a:endParaRPr lang="en-GB" sz="2000" dirty="0">
              <a:solidFill>
                <a:srgbClr val="595959"/>
              </a:solidFill>
            </a:endParaRPr>
          </a:p>
          <a:p>
            <a:r>
              <a:rPr lang="en-GB" sz="2000" dirty="0">
                <a:solidFill>
                  <a:srgbClr val="595959"/>
                </a:solidFill>
              </a:rPr>
              <a:t>Ihr Produkt kann viele Formen annehmen.  Vielleicht ist es ein physisches </a:t>
            </a:r>
          </a:p>
          <a:p>
            <a:r>
              <a:rPr lang="en-GB" sz="2000" dirty="0">
                <a:solidFill>
                  <a:srgbClr val="595959"/>
                </a:solidFill>
              </a:rPr>
              <a:t>Produkt, ein digitales Produkt oder vielleicht bieten Sie eine Dienstleistung, eine Veranstaltung oder ein Erlebnis an.</a:t>
            </a:r>
          </a:p>
          <a:p>
            <a:endParaRPr lang="en-GB" sz="2000" dirty="0">
              <a:solidFill>
                <a:srgbClr val="595959"/>
              </a:solidFill>
            </a:endParaRPr>
          </a:p>
          <a:p>
            <a:r>
              <a:rPr lang="en-GB" sz="2000" dirty="0">
                <a:solidFill>
                  <a:srgbClr val="595959"/>
                </a:solidFill>
              </a:rPr>
              <a:t>Löst Ihr Produkt ein Problem?  Machen Sie sich klar, warum jemand Ihr Produkt kaufen möchte.  </a:t>
            </a:r>
          </a:p>
          <a:p>
            <a:endParaRPr lang="en-GB" sz="2000" dirty="0">
              <a:solidFill>
                <a:srgbClr val="595959"/>
              </a:solidFill>
            </a:endParaRPr>
          </a:p>
          <a:p>
            <a:r>
              <a:rPr lang="en-GB" sz="2000" dirty="0">
                <a:solidFill>
                  <a:srgbClr val="595959"/>
                </a:solidFill>
              </a:rPr>
              <a:t>Überlegen Sie, wie Sie Ihr Produkt, die Verpackung, das Design, die Nachhaltigkeit usw. präsentieren.</a:t>
            </a:r>
            <a:endParaRPr lang="en-IE" sz="2000" dirty="0">
              <a:solidFill>
                <a:srgbClr val="595959"/>
              </a:solidFill>
            </a:endParaRPr>
          </a:p>
        </p:txBody>
      </p:sp>
      <p:pic>
        <p:nvPicPr>
          <p:cNvPr id="7" name="Graphic 6" descr="Shopping cart with solid fill">
            <a:extLst>
              <a:ext uri="{FF2B5EF4-FFF2-40B4-BE49-F238E27FC236}">
                <a16:creationId xmlns:a16="http://schemas.microsoft.com/office/drawing/2014/main" id="{57E92FE9-77E0-ABA8-251A-27C87D046A9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756853" y="319545"/>
            <a:ext cx="1509623" cy="1509623"/>
          </a:xfrm>
          <a:prstGeom prst="rect">
            <a:avLst/>
          </a:prstGeom>
        </p:spPr>
      </p:pic>
    </p:spTree>
    <p:extLst>
      <p:ext uri="{BB962C8B-B14F-4D97-AF65-F5344CB8AC3E}">
        <p14:creationId xmlns:p14="http://schemas.microsoft.com/office/powerpoint/2010/main" val="9141953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65E0A-C00A-7D00-B7BC-37A8CCD21C4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156BA38-1B8F-5564-C7FF-A8B937C2A8F4}"/>
              </a:ext>
            </a:extLst>
          </p:cNvPr>
          <p:cNvSpPr>
            <a:spLocks noGrp="1"/>
          </p:cNvSpPr>
          <p:nvPr>
            <p:ph type="body" sz="quarter" idx="18"/>
          </p:nvPr>
        </p:nvSpPr>
        <p:spPr>
          <a:xfrm>
            <a:off x="5248732" y="1726860"/>
            <a:ext cx="5182202" cy="3849918"/>
          </a:xfrm>
        </p:spPr>
        <p:txBody>
          <a:bodyPr/>
          <a:lstStyle/>
          <a:p>
            <a:endParaRPr lang="en-US" sz="100" dirty="0"/>
          </a:p>
          <a:p>
            <a:endParaRPr lang="en-US" dirty="0"/>
          </a:p>
          <a:p>
            <a:endParaRPr lang="en-US" dirty="0"/>
          </a:p>
        </p:txBody>
      </p:sp>
      <p:sp>
        <p:nvSpPr>
          <p:cNvPr id="2" name="Freeform 1">
            <a:extLst>
              <a:ext uri="{FF2B5EF4-FFF2-40B4-BE49-F238E27FC236}">
                <a16:creationId xmlns:a16="http://schemas.microsoft.com/office/drawing/2014/main" id="{D3B1105A-032B-BDA8-A5D3-D51B5E280B3A}"/>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4CC38F94-850E-2A90-8A76-22135D488789}"/>
              </a:ext>
            </a:extLst>
          </p:cNvPr>
          <p:cNvSpPr>
            <a:spLocks noGrp="1"/>
          </p:cNvSpPr>
          <p:nvPr>
            <p:ph type="body" sz="quarter" idx="16"/>
          </p:nvPr>
        </p:nvSpPr>
        <p:spPr>
          <a:xfrm>
            <a:off x="491706" y="761603"/>
            <a:ext cx="9939228" cy="803654"/>
          </a:xfrm>
        </p:spPr>
        <p:txBody>
          <a:bodyPr/>
          <a:lstStyle/>
          <a:p>
            <a:r>
              <a:rPr lang="en-US" dirty="0">
                <a:solidFill>
                  <a:schemeClr val="bg1"/>
                </a:solidFill>
              </a:rPr>
              <a:t>Das zweite P: Preis</a:t>
            </a:r>
            <a:endParaRPr lang="en-US" dirty="0"/>
          </a:p>
        </p:txBody>
      </p:sp>
      <p:sp>
        <p:nvSpPr>
          <p:cNvPr id="3" name="TextBox 2">
            <a:extLst>
              <a:ext uri="{FF2B5EF4-FFF2-40B4-BE49-F238E27FC236}">
                <a16:creationId xmlns:a16="http://schemas.microsoft.com/office/drawing/2014/main" id="{766C6189-6232-0C19-30D2-CCB71C89C3C7}"/>
              </a:ext>
            </a:extLst>
          </p:cNvPr>
          <p:cNvSpPr txBox="1"/>
          <p:nvPr/>
        </p:nvSpPr>
        <p:spPr>
          <a:xfrm>
            <a:off x="737117" y="1762552"/>
            <a:ext cx="10180451" cy="4893647"/>
          </a:xfrm>
          <a:prstGeom prst="rect">
            <a:avLst/>
          </a:prstGeom>
          <a:noFill/>
        </p:spPr>
        <p:txBody>
          <a:bodyPr wrap="square" rtlCol="0">
            <a:spAutoFit/>
          </a:bodyPr>
          <a:lstStyle/>
          <a:p>
            <a:r>
              <a:rPr lang="en-GB" sz="2400" dirty="0">
                <a:solidFill>
                  <a:srgbClr val="595959"/>
                </a:solidFill>
              </a:rPr>
              <a:t>Sie müssen einen Preis festsetzen, der es Ihnen ermöglicht, rentabel zu arbeiten, aber es gibt noch andere Faktoren zu berücksichtigen.</a:t>
            </a:r>
          </a:p>
          <a:p>
            <a:endParaRPr lang="en-GB" sz="2400" dirty="0">
              <a:solidFill>
                <a:srgbClr val="595959"/>
              </a:solidFill>
            </a:endParaRPr>
          </a:p>
          <a:p>
            <a:r>
              <a:rPr lang="en-GB" sz="2400" dirty="0">
                <a:solidFill>
                  <a:srgbClr val="595959"/>
                </a:solidFill>
              </a:rPr>
              <a:t>Wie vermittelt der Preis die Qualität und den Wert Ihres Produkts?</a:t>
            </a:r>
          </a:p>
          <a:p>
            <a:endParaRPr lang="en-GB" sz="2400" dirty="0">
              <a:solidFill>
                <a:srgbClr val="595959"/>
              </a:solidFill>
            </a:endParaRPr>
          </a:p>
          <a:p>
            <a:r>
              <a:rPr lang="en-GB" sz="2400" dirty="0">
                <a:solidFill>
                  <a:srgbClr val="595959"/>
                </a:solidFill>
              </a:rPr>
              <a:t>Sind Ihre Zielkunden wertorientiert oder qualitätsorientiert?</a:t>
            </a:r>
          </a:p>
          <a:p>
            <a:endParaRPr lang="en-GB" sz="2400" dirty="0">
              <a:solidFill>
                <a:srgbClr val="595959"/>
              </a:solidFill>
            </a:endParaRPr>
          </a:p>
          <a:p>
            <a:r>
              <a:rPr lang="en-GB" sz="2400" dirty="0">
                <a:solidFill>
                  <a:srgbClr val="595959"/>
                </a:solidFill>
              </a:rPr>
              <a:t>Wenn Sie verschiedene Arten von Kunden bedienen, müssen Sie eine Kundensegmentierungsstrategie mit einer Preisstrategie für jedes Ihrer Kundensegmente entwickeln.</a:t>
            </a:r>
          </a:p>
          <a:p>
            <a:r>
              <a:rPr lang="en-GB" sz="2400" dirty="0">
                <a:solidFill>
                  <a:srgbClr val="595959"/>
                </a:solidFill>
              </a:rPr>
              <a:t>		</a:t>
            </a:r>
          </a:p>
          <a:p>
            <a:endParaRPr lang="en-GB" sz="2400" dirty="0">
              <a:solidFill>
                <a:srgbClr val="595959"/>
              </a:solidFill>
            </a:endParaRPr>
          </a:p>
          <a:p>
            <a:endParaRPr lang="en-IE" sz="2400" dirty="0">
              <a:solidFill>
                <a:srgbClr val="595959"/>
              </a:solidFill>
            </a:endParaRPr>
          </a:p>
        </p:txBody>
      </p:sp>
      <p:pic>
        <p:nvPicPr>
          <p:cNvPr id="7" name="Graphic 6" descr="Euro with solid fill">
            <a:extLst>
              <a:ext uri="{FF2B5EF4-FFF2-40B4-BE49-F238E27FC236}">
                <a16:creationId xmlns:a16="http://schemas.microsoft.com/office/drawing/2014/main" id="{4424A85A-A61B-81B2-7483-853D903691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16592" y="402705"/>
            <a:ext cx="1324155" cy="1324155"/>
          </a:xfrm>
          <a:prstGeom prst="rect">
            <a:avLst/>
          </a:prstGeom>
        </p:spPr>
      </p:pic>
    </p:spTree>
    <p:extLst>
      <p:ext uri="{BB962C8B-B14F-4D97-AF65-F5344CB8AC3E}">
        <p14:creationId xmlns:p14="http://schemas.microsoft.com/office/powerpoint/2010/main" val="3314336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C6D83-F17E-F1F1-3261-E765D5BD72B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8E37C2C-5206-791B-C5C5-DA411D7CB0C6}"/>
              </a:ext>
            </a:extLst>
          </p:cNvPr>
          <p:cNvSpPr>
            <a:spLocks noGrp="1"/>
          </p:cNvSpPr>
          <p:nvPr>
            <p:ph type="body" sz="quarter" idx="18"/>
          </p:nvPr>
        </p:nvSpPr>
        <p:spPr>
          <a:xfrm>
            <a:off x="5248732" y="1726860"/>
            <a:ext cx="5182202" cy="3849918"/>
          </a:xfrm>
        </p:spPr>
        <p:txBody>
          <a:bodyPr/>
          <a:lstStyle/>
          <a:p>
            <a:endParaRPr lang="en-US" sz="100" dirty="0"/>
          </a:p>
          <a:p>
            <a:endParaRPr lang="en-US" dirty="0"/>
          </a:p>
          <a:p>
            <a:endParaRPr lang="en-US" dirty="0"/>
          </a:p>
        </p:txBody>
      </p:sp>
      <p:sp>
        <p:nvSpPr>
          <p:cNvPr id="2" name="Freeform 1">
            <a:extLst>
              <a:ext uri="{FF2B5EF4-FFF2-40B4-BE49-F238E27FC236}">
                <a16:creationId xmlns:a16="http://schemas.microsoft.com/office/drawing/2014/main" id="{956C2932-E1F5-CD00-33EC-8061B5E0765B}"/>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b="0" i="0">
              <a:latin typeface="Calibri" panose="020F0502020204030204" pitchFamily="34" charset="0"/>
            </a:endParaRPr>
          </a:p>
        </p:txBody>
      </p:sp>
      <p:sp>
        <p:nvSpPr>
          <p:cNvPr id="4" name="Text Placeholder 3">
            <a:extLst>
              <a:ext uri="{FF2B5EF4-FFF2-40B4-BE49-F238E27FC236}">
                <a16:creationId xmlns:a16="http://schemas.microsoft.com/office/drawing/2014/main" id="{E78795BA-9C68-1F78-0B99-B5C5EC930A86}"/>
              </a:ext>
            </a:extLst>
          </p:cNvPr>
          <p:cNvSpPr>
            <a:spLocks noGrp="1"/>
          </p:cNvSpPr>
          <p:nvPr>
            <p:ph type="body" sz="quarter" idx="16"/>
          </p:nvPr>
        </p:nvSpPr>
        <p:spPr>
          <a:xfrm>
            <a:off x="491706" y="761603"/>
            <a:ext cx="9939228" cy="803654"/>
          </a:xfrm>
        </p:spPr>
        <p:txBody>
          <a:bodyPr/>
          <a:lstStyle/>
          <a:p>
            <a:r>
              <a:rPr lang="en-US" dirty="0">
                <a:solidFill>
                  <a:schemeClr val="bg1"/>
                </a:solidFill>
              </a:rPr>
              <a:t>Das dritte P: Ort (Place)</a:t>
            </a:r>
            <a:endParaRPr lang="en-US" dirty="0"/>
          </a:p>
        </p:txBody>
      </p:sp>
      <p:sp>
        <p:nvSpPr>
          <p:cNvPr id="3" name="TextBox 2">
            <a:extLst>
              <a:ext uri="{FF2B5EF4-FFF2-40B4-BE49-F238E27FC236}">
                <a16:creationId xmlns:a16="http://schemas.microsoft.com/office/drawing/2014/main" id="{37243889-E365-9595-71C8-E90F3EE927FE}"/>
              </a:ext>
            </a:extLst>
          </p:cNvPr>
          <p:cNvSpPr txBox="1"/>
          <p:nvPr/>
        </p:nvSpPr>
        <p:spPr>
          <a:xfrm>
            <a:off x="837919" y="1807661"/>
            <a:ext cx="9445925" cy="3785652"/>
          </a:xfrm>
          <a:prstGeom prst="rect">
            <a:avLst/>
          </a:prstGeom>
          <a:noFill/>
        </p:spPr>
        <p:txBody>
          <a:bodyPr wrap="square" rtlCol="0">
            <a:spAutoFit/>
          </a:bodyPr>
          <a:lstStyle/>
          <a:p>
            <a:r>
              <a:rPr lang="en-GB" sz="2000" dirty="0">
                <a:solidFill>
                  <a:srgbClr val="595959"/>
                </a:solidFill>
              </a:rPr>
              <a:t>Der Begriff "Ort" bezieht sich auf die Orte oder Kanäle, die Sie für den Verkauf Ihres Produkts nutzen werden.</a:t>
            </a:r>
          </a:p>
          <a:p>
            <a:endParaRPr lang="en-GB" sz="2000" dirty="0">
              <a:solidFill>
                <a:srgbClr val="595959"/>
              </a:solidFill>
            </a:endParaRPr>
          </a:p>
          <a:p>
            <a:r>
              <a:rPr lang="en-GB" sz="2000" dirty="0">
                <a:solidFill>
                  <a:srgbClr val="595959"/>
                </a:solidFill>
              </a:rPr>
              <a:t>Werden Sie einen physischen Standort haben?  Wird es sich um einen festen oder einen Pop-up-Standort handeln, oder werden Sie bei bestimmten Veranstaltungen oder Anlässen präsent sein?</a:t>
            </a:r>
          </a:p>
          <a:p>
            <a:endParaRPr lang="en-GB" sz="2000" dirty="0">
              <a:solidFill>
                <a:srgbClr val="595959"/>
              </a:solidFill>
            </a:endParaRPr>
          </a:p>
          <a:p>
            <a:r>
              <a:rPr lang="en-GB" sz="2000" dirty="0">
                <a:solidFill>
                  <a:srgbClr val="595959"/>
                </a:solidFill>
              </a:rPr>
              <a:t>Vielleicht planen Sie, online zu verkaufen. Werden Sie Ihre eigene E-Commerce-Website erstellen oder eine bestehende E-Commerce-Plattform wie Amazon oder eBay nutzen?</a:t>
            </a:r>
          </a:p>
          <a:p>
            <a:endParaRPr lang="en-GB" sz="2000" dirty="0">
              <a:solidFill>
                <a:srgbClr val="595959"/>
              </a:solidFill>
            </a:endParaRPr>
          </a:p>
          <a:p>
            <a:r>
              <a:rPr lang="en-GB" sz="2000" dirty="0">
                <a:solidFill>
                  <a:srgbClr val="595959"/>
                </a:solidFill>
              </a:rPr>
              <a:t>Planen Sie, Ihr Produkt direkt an Endverbraucher zu verkaufen, oder wird es von einem Großhändler, Vertreiber oder einer anderen dritten Partei vertrieben?</a:t>
            </a:r>
            <a:endParaRPr lang="en-IE" sz="2000" dirty="0">
              <a:solidFill>
                <a:srgbClr val="595959"/>
              </a:solidFill>
            </a:endParaRPr>
          </a:p>
        </p:txBody>
      </p:sp>
      <p:pic>
        <p:nvPicPr>
          <p:cNvPr id="7" name="Graphic 6" descr="Bullseye with solid fill">
            <a:extLst>
              <a:ext uri="{FF2B5EF4-FFF2-40B4-BE49-F238E27FC236}">
                <a16:creationId xmlns:a16="http://schemas.microsoft.com/office/drawing/2014/main" id="{ED618C2E-CE23-977F-3E01-D8537A97D6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10758" y="421107"/>
            <a:ext cx="1224951" cy="1224951"/>
          </a:xfrm>
          <a:prstGeom prst="rect">
            <a:avLst/>
          </a:prstGeom>
        </p:spPr>
      </p:pic>
    </p:spTree>
    <p:extLst>
      <p:ext uri="{BB962C8B-B14F-4D97-AF65-F5344CB8AC3E}">
        <p14:creationId xmlns:p14="http://schemas.microsoft.com/office/powerpoint/2010/main" val="1473301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3FC79-1559-7FCA-8EE7-77BC9D9B784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56F026C-CBB5-D8E4-5009-6D8AA533C2B1}"/>
              </a:ext>
            </a:extLst>
          </p:cNvPr>
          <p:cNvSpPr>
            <a:spLocks noGrp="1"/>
          </p:cNvSpPr>
          <p:nvPr>
            <p:ph type="body" sz="quarter" idx="18"/>
          </p:nvPr>
        </p:nvSpPr>
        <p:spPr>
          <a:xfrm>
            <a:off x="5248732" y="1726860"/>
            <a:ext cx="5182202" cy="3849918"/>
          </a:xfrm>
        </p:spPr>
        <p:txBody>
          <a:bodyPr/>
          <a:lstStyle/>
          <a:p>
            <a:endParaRPr lang="en-US" sz="100" dirty="0"/>
          </a:p>
          <a:p>
            <a:endParaRPr lang="en-US" dirty="0"/>
          </a:p>
          <a:p>
            <a:endParaRPr lang="en-US" dirty="0"/>
          </a:p>
        </p:txBody>
      </p:sp>
      <p:sp>
        <p:nvSpPr>
          <p:cNvPr id="2" name="Freeform 1">
            <a:extLst>
              <a:ext uri="{FF2B5EF4-FFF2-40B4-BE49-F238E27FC236}">
                <a16:creationId xmlns:a16="http://schemas.microsoft.com/office/drawing/2014/main" id="{EB2E5880-91CA-C411-EE54-40851F8952A1}"/>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685BCC84-46DF-DF46-553D-A05423A37904}"/>
              </a:ext>
            </a:extLst>
          </p:cNvPr>
          <p:cNvSpPr>
            <a:spLocks noGrp="1"/>
          </p:cNvSpPr>
          <p:nvPr>
            <p:ph type="body" sz="quarter" idx="16"/>
          </p:nvPr>
        </p:nvSpPr>
        <p:spPr>
          <a:xfrm>
            <a:off x="491706" y="761603"/>
            <a:ext cx="9939228" cy="803654"/>
          </a:xfrm>
        </p:spPr>
        <p:txBody>
          <a:bodyPr/>
          <a:lstStyle/>
          <a:p>
            <a:r>
              <a:rPr lang="en-US" sz="3200" dirty="0">
                <a:solidFill>
                  <a:schemeClr val="bg1"/>
                </a:solidFill>
              </a:rPr>
              <a:t>Das vierte P: </a:t>
            </a:r>
            <a:r>
              <a:rPr lang="en-US" sz="3200" dirty="0" err="1">
                <a:solidFill>
                  <a:schemeClr val="bg1"/>
                </a:solidFill>
              </a:rPr>
              <a:t>Kommunikation</a:t>
            </a:r>
            <a:r>
              <a:rPr lang="en-US" sz="3200" dirty="0">
                <a:solidFill>
                  <a:schemeClr val="bg1"/>
                </a:solidFill>
              </a:rPr>
              <a:t> (Promotion )</a:t>
            </a:r>
          </a:p>
        </p:txBody>
      </p:sp>
      <p:sp>
        <p:nvSpPr>
          <p:cNvPr id="3" name="TextBox 2">
            <a:extLst>
              <a:ext uri="{FF2B5EF4-FFF2-40B4-BE49-F238E27FC236}">
                <a16:creationId xmlns:a16="http://schemas.microsoft.com/office/drawing/2014/main" id="{D5A332F1-3C17-52BF-7B05-257BCB77F33E}"/>
              </a:ext>
            </a:extLst>
          </p:cNvPr>
          <p:cNvSpPr txBox="1"/>
          <p:nvPr/>
        </p:nvSpPr>
        <p:spPr>
          <a:xfrm>
            <a:off x="791024" y="1745615"/>
            <a:ext cx="9758329" cy="3785652"/>
          </a:xfrm>
          <a:prstGeom prst="rect">
            <a:avLst/>
          </a:prstGeom>
          <a:noFill/>
        </p:spPr>
        <p:txBody>
          <a:bodyPr wrap="square" rtlCol="0">
            <a:spAutoFit/>
          </a:bodyPr>
          <a:lstStyle/>
          <a:p>
            <a:r>
              <a:rPr lang="en-GB" sz="2400" dirty="0" err="1">
                <a:solidFill>
                  <a:srgbClr val="595959"/>
                </a:solidFill>
              </a:rPr>
              <a:t>Kommunikation</a:t>
            </a:r>
            <a:r>
              <a:rPr lang="en-GB" sz="2400" dirty="0">
                <a:solidFill>
                  <a:srgbClr val="595959"/>
                </a:solidFill>
              </a:rPr>
              <a:t> beschreibt, wie Sie Ihre Zielkunden auf Ihre Produkte aufmerksam machen und wie Sie Interessenten in Käufer verwandeln.</a:t>
            </a:r>
          </a:p>
          <a:p>
            <a:endParaRPr lang="en-GB" sz="2400" dirty="0">
              <a:solidFill>
                <a:srgbClr val="595959"/>
              </a:solidFill>
            </a:endParaRPr>
          </a:p>
          <a:p>
            <a:r>
              <a:rPr lang="en-GB" sz="2400" dirty="0">
                <a:solidFill>
                  <a:srgbClr val="595959"/>
                </a:solidFill>
              </a:rPr>
              <a:t>Zu den Werbestrategien können Werbung, Social Media Marketing, Influencer Marketing, Public Relations, Sponsoring, Content Marketing, Direktmarketing und Sonderangebote gehören.</a:t>
            </a:r>
          </a:p>
          <a:p>
            <a:endParaRPr lang="en-GB" sz="2400" dirty="0">
              <a:solidFill>
                <a:srgbClr val="595959"/>
              </a:solidFill>
            </a:endParaRPr>
          </a:p>
          <a:p>
            <a:r>
              <a:rPr lang="en-GB" sz="2400" dirty="0">
                <a:solidFill>
                  <a:srgbClr val="595959"/>
                </a:solidFill>
              </a:rPr>
              <a:t>Werbung kann teuer sein, und Sie müssen möglicherweise mehrere Arten von Werbung ausprobieren, bevor Sie herausfinden, was für Sie am besten funktioniert. </a:t>
            </a:r>
            <a:endParaRPr lang="en-IE" sz="2400" dirty="0">
              <a:solidFill>
                <a:srgbClr val="595959"/>
              </a:solidFill>
            </a:endParaRPr>
          </a:p>
        </p:txBody>
      </p:sp>
      <p:pic>
        <p:nvPicPr>
          <p:cNvPr id="7" name="Graphic 6" descr="Marketing with solid fill">
            <a:extLst>
              <a:ext uri="{FF2B5EF4-FFF2-40B4-BE49-F238E27FC236}">
                <a16:creationId xmlns:a16="http://schemas.microsoft.com/office/drawing/2014/main" id="{2099D8D3-4953-4069-1B2A-67B2B2A2DB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61586" y="514399"/>
            <a:ext cx="1131659" cy="1131659"/>
          </a:xfrm>
          <a:prstGeom prst="rect">
            <a:avLst/>
          </a:prstGeom>
        </p:spPr>
      </p:pic>
    </p:spTree>
    <p:extLst>
      <p:ext uri="{BB962C8B-B14F-4D97-AF65-F5344CB8AC3E}">
        <p14:creationId xmlns:p14="http://schemas.microsoft.com/office/powerpoint/2010/main" val="2366377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endParaRPr lang="en-GB" dirty="0"/>
          </a:p>
          <a:p>
            <a:r>
              <a:rPr lang="en-GB" dirty="0"/>
              <a:t>Die Beziehung zwischen Marketing und Vertrieb</a:t>
            </a:r>
          </a:p>
          <a:p>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788058" y="1309538"/>
            <a:ext cx="4845284" cy="4671588"/>
          </a:xfrm>
        </p:spPr>
        <p:txBody>
          <a:bodyPr/>
          <a:lstStyle/>
          <a:p>
            <a:pPr marL="0" marR="0" lvl="0" indent="0" algn="l" rtl="0">
              <a:spcBef>
                <a:spcPts val="0"/>
              </a:spcBef>
              <a:spcAft>
                <a:spcPts val="0"/>
              </a:spcAft>
              <a:buNone/>
            </a:pPr>
            <a:r>
              <a:rPr lang="en-GB" sz="2000" dirty="0">
                <a:ea typeface="Century Gothic"/>
                <a:cs typeface="Century Gothic"/>
                <a:sym typeface="Century Gothic"/>
              </a:rPr>
              <a:t>Modul 9 </a:t>
            </a:r>
            <a:r>
              <a:rPr lang="en-GB" sz="2000" b="0" i="0" u="none" strike="noStrike" dirty="0">
                <a:ea typeface="Century Gothic"/>
                <a:cs typeface="Century Gothic"/>
                <a:sym typeface="Century Gothic"/>
              </a:rPr>
              <a:t>erklärt den Unterschied zwischen Marketing und Vertrieb und bietet praktische Tools und Strategien, die aufstrebende, unterrepräsentierte </a:t>
            </a:r>
            <a:r>
              <a:rPr lang="en-GB" sz="2000" dirty="0">
                <a:ea typeface="Century Gothic"/>
                <a:cs typeface="Century Gothic"/>
                <a:sym typeface="Century Gothic"/>
              </a:rPr>
              <a:t>Gründer und </a:t>
            </a:r>
            <a:r>
              <a:rPr lang="en-GB" sz="2000" b="0" i="0" u="none" strike="noStrike" dirty="0">
                <a:ea typeface="Century Gothic"/>
                <a:cs typeface="Century Gothic"/>
                <a:sym typeface="Century Gothic"/>
              </a:rPr>
              <a:t>Unternehmer sofort für ihr Unternehmen einsetzen können.</a:t>
            </a:r>
            <a:endParaRPr lang="en-GB" sz="2000" b="0" dirty="0">
              <a:ea typeface="Calibri"/>
              <a:cs typeface="Calibri"/>
              <a:sym typeface="Calibri"/>
            </a:endParaRPr>
          </a:p>
          <a:p>
            <a:pPr marL="0" marR="0" lvl="0" indent="0" algn="l" rtl="0">
              <a:spcBef>
                <a:spcPts val="0"/>
              </a:spcBef>
              <a:spcAft>
                <a:spcPts val="0"/>
              </a:spcAft>
              <a:buNone/>
            </a:pPr>
            <a:br>
              <a:rPr lang="en-GB" sz="2000" b="0" dirty="0">
                <a:ea typeface="Calibri"/>
                <a:cs typeface="Calibri"/>
                <a:sym typeface="Calibri"/>
              </a:rPr>
            </a:br>
            <a:r>
              <a:rPr lang="en-GB" sz="2000" b="0" i="0" u="none" strike="noStrike" dirty="0">
                <a:ea typeface="Century Gothic"/>
                <a:cs typeface="Century Gothic"/>
                <a:sym typeface="Century Gothic"/>
              </a:rPr>
              <a:t>Die Lernenden können erwarten, dass sie eine strategische Marketingstrategie </a:t>
            </a:r>
            <a:r>
              <a:rPr lang="en-GB" sz="2000" dirty="0">
                <a:ea typeface="Century Gothic"/>
                <a:cs typeface="Century Gothic"/>
                <a:sym typeface="Century Gothic"/>
              </a:rPr>
              <a:t>entwickeln </a:t>
            </a:r>
            <a:r>
              <a:rPr lang="en-GB" sz="2000" b="0" i="0" u="none" strike="noStrike" dirty="0">
                <a:ea typeface="Century Gothic"/>
                <a:cs typeface="Century Gothic"/>
                <a:sym typeface="Century Gothic"/>
              </a:rPr>
              <a:t>und nützliche Instrumente für den Verkaufsabschluss entdecken.</a:t>
            </a:r>
            <a:endParaRPr lang="en-GB" sz="2000" b="0" dirty="0">
              <a:ea typeface="Calibri"/>
              <a:cs typeface="Calibri"/>
              <a:sym typeface="Calibri"/>
            </a:endParaRP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p:txBody>
          <a:bodyPr/>
          <a:lstStyle/>
          <a:p>
            <a:endParaRPr lang="en-US" dirty="0"/>
          </a:p>
          <a:p>
            <a:r>
              <a:rPr lang="en-US" dirty="0"/>
              <a:t>Aufbau Ihrer Marke</a:t>
            </a:r>
          </a:p>
          <a:p>
            <a:r>
              <a:rPr lang="en-US" dirty="0"/>
              <a:t> </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endParaRPr lang="en-US" dirty="0"/>
          </a:p>
          <a:p>
            <a:r>
              <a:rPr lang="en-US" dirty="0"/>
              <a:t>Wer ist Ihr idealer Kunde?</a:t>
            </a:r>
          </a:p>
          <a:p>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p:txBody>
          <a:bodyPr/>
          <a:lstStyle/>
          <a:p>
            <a:endParaRPr lang="en-US" dirty="0"/>
          </a:p>
          <a:p>
            <a:r>
              <a:rPr lang="en-US" dirty="0"/>
              <a:t>Erstellen Sie Ihre Marketing-Toolbox</a:t>
            </a:r>
          </a:p>
          <a:p>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p:txBody>
          <a:bodyPr/>
          <a:lstStyle/>
          <a:p>
            <a:endParaRPr lang="en-US" dirty="0">
              <a:ea typeface="Calibri"/>
              <a:cs typeface="Calibri"/>
            </a:endParaRPr>
          </a:p>
          <a:p>
            <a:r>
              <a:rPr lang="en-US" dirty="0">
                <a:ea typeface="Calibri"/>
                <a:cs typeface="Calibri"/>
              </a:rPr>
              <a:t>Machen Sie den Verkauf!</a:t>
            </a:r>
            <a:endParaRPr lang="en-US" dirty="0"/>
          </a:p>
          <a:p>
            <a:endParaRPr lang="en-US" dirty="0"/>
          </a:p>
        </p:txBody>
      </p:sp>
      <p:sp>
        <p:nvSpPr>
          <p:cNvPr id="3" name="Text Placeholder 2">
            <a:extLst>
              <a:ext uri="{FF2B5EF4-FFF2-40B4-BE49-F238E27FC236}">
                <a16:creationId xmlns:a16="http://schemas.microsoft.com/office/drawing/2014/main" id="{76E7EDF8-DB58-28C6-28A1-145E68FCDB51}"/>
              </a:ext>
            </a:extLst>
          </p:cNvPr>
          <p:cNvSpPr>
            <a:spLocks noGrp="1"/>
          </p:cNvSpPr>
          <p:nvPr>
            <p:ph type="body" sz="quarter" idx="27"/>
          </p:nvPr>
        </p:nvSpPr>
        <p:spPr/>
        <p:txBody>
          <a:bodyPr/>
          <a:lstStyle/>
          <a:p>
            <a:r>
              <a:rPr lang="en-IE" dirty="0"/>
              <a:t>Modul-Übersicht</a:t>
            </a:r>
          </a:p>
        </p:txBody>
      </p:sp>
      <p:sp>
        <p:nvSpPr>
          <p:cNvPr id="4" name="TextBox 3">
            <a:extLst>
              <a:ext uri="{FF2B5EF4-FFF2-40B4-BE49-F238E27FC236}">
                <a16:creationId xmlns:a16="http://schemas.microsoft.com/office/drawing/2014/main" id="{3EAAEC16-C96A-BA8F-6B24-3B88D42DDBDF}"/>
              </a:ext>
            </a:extLst>
          </p:cNvPr>
          <p:cNvSpPr txBox="1"/>
          <p:nvPr/>
        </p:nvSpPr>
        <p:spPr>
          <a:xfrm>
            <a:off x="6795942" y="5639066"/>
            <a:ext cx="4845284" cy="400110"/>
          </a:xfrm>
          <a:prstGeom prst="rect">
            <a:avLst/>
          </a:prstGeom>
          <a:noFill/>
        </p:spPr>
        <p:txBody>
          <a:bodyPr wrap="square" rtlCol="0">
            <a:spAutoFit/>
          </a:bodyPr>
          <a:lstStyle/>
          <a:p>
            <a:r>
              <a:rPr lang="en-IE" sz="2000" dirty="0">
                <a:solidFill>
                  <a:srgbClr val="595959"/>
                </a:solidFill>
              </a:rPr>
              <a:t>Selbstreflexion und Übungen</a:t>
            </a:r>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9E938-ED98-31D5-5239-E0CC16CF96F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051C4F8-F824-222B-B184-2122D21640BF}"/>
              </a:ext>
            </a:extLst>
          </p:cNvPr>
          <p:cNvSpPr>
            <a:spLocks noGrp="1"/>
          </p:cNvSpPr>
          <p:nvPr>
            <p:ph type="body" sz="quarter" idx="18"/>
          </p:nvPr>
        </p:nvSpPr>
        <p:spPr>
          <a:xfrm>
            <a:off x="5248732" y="1726860"/>
            <a:ext cx="5182202" cy="3849918"/>
          </a:xfrm>
        </p:spPr>
        <p:txBody>
          <a:bodyPr/>
          <a:lstStyle/>
          <a:p>
            <a:endParaRPr lang="en-US" sz="100" dirty="0"/>
          </a:p>
          <a:p>
            <a:endParaRPr lang="en-US" dirty="0"/>
          </a:p>
          <a:p>
            <a:endParaRPr lang="en-US" dirty="0"/>
          </a:p>
        </p:txBody>
      </p:sp>
      <p:sp>
        <p:nvSpPr>
          <p:cNvPr id="2" name="Freeform 1">
            <a:extLst>
              <a:ext uri="{FF2B5EF4-FFF2-40B4-BE49-F238E27FC236}">
                <a16:creationId xmlns:a16="http://schemas.microsoft.com/office/drawing/2014/main" id="{E6EBA170-0D3D-3DA7-6192-4DCA51D466B7}"/>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8655AECB-75A4-0A77-DE52-F4A4FAFDFFB2}"/>
              </a:ext>
            </a:extLst>
          </p:cNvPr>
          <p:cNvSpPr>
            <a:spLocks noGrp="1"/>
          </p:cNvSpPr>
          <p:nvPr>
            <p:ph type="body" sz="quarter" idx="16"/>
          </p:nvPr>
        </p:nvSpPr>
        <p:spPr>
          <a:xfrm>
            <a:off x="491706" y="761603"/>
            <a:ext cx="9939228" cy="803654"/>
          </a:xfrm>
        </p:spPr>
        <p:txBody>
          <a:bodyPr/>
          <a:lstStyle/>
          <a:p>
            <a:r>
              <a:rPr lang="en-US" dirty="0">
                <a:solidFill>
                  <a:schemeClr val="bg1"/>
                </a:solidFill>
              </a:rPr>
              <a:t>Die vier P's wirkungsvoll einsetzen</a:t>
            </a:r>
          </a:p>
        </p:txBody>
      </p:sp>
      <p:sp>
        <p:nvSpPr>
          <p:cNvPr id="3" name="TextBox 2">
            <a:extLst>
              <a:ext uri="{FF2B5EF4-FFF2-40B4-BE49-F238E27FC236}">
                <a16:creationId xmlns:a16="http://schemas.microsoft.com/office/drawing/2014/main" id="{1E342C6A-8A69-629C-39A3-CFCFC80553F9}"/>
              </a:ext>
            </a:extLst>
          </p:cNvPr>
          <p:cNvSpPr txBox="1"/>
          <p:nvPr/>
        </p:nvSpPr>
        <p:spPr>
          <a:xfrm>
            <a:off x="741872" y="1565257"/>
            <a:ext cx="9307901" cy="3477875"/>
          </a:xfrm>
          <a:prstGeom prst="rect">
            <a:avLst/>
          </a:prstGeom>
          <a:noFill/>
        </p:spPr>
        <p:txBody>
          <a:bodyPr wrap="square" rtlCol="0">
            <a:spAutoFit/>
          </a:bodyPr>
          <a:lstStyle/>
          <a:p>
            <a:r>
              <a:rPr lang="en-GB" sz="2000" dirty="0">
                <a:solidFill>
                  <a:srgbClr val="595959"/>
                </a:solidFill>
              </a:rPr>
              <a:t>Sobald Sie die vier P's im Kontext Ihres Unternehmens betrachtet haben, können Sie sie nutzen, um einen Fahrplan für die Einführung Ihres Produkts zu erstellen.  </a:t>
            </a:r>
          </a:p>
          <a:p>
            <a:endParaRPr lang="en-GB" sz="2000" dirty="0">
              <a:solidFill>
                <a:srgbClr val="595959"/>
              </a:solidFill>
            </a:endParaRPr>
          </a:p>
          <a:p>
            <a:r>
              <a:rPr lang="en-GB" sz="2000" dirty="0">
                <a:solidFill>
                  <a:srgbClr val="595959"/>
                </a:solidFill>
              </a:rPr>
              <a:t>Es ist wichtig, dass Sie sich einige wichtige Fragen stellen.  Präsentiere ich:</a:t>
            </a:r>
          </a:p>
          <a:p>
            <a:endParaRPr lang="en-GB" sz="2000" dirty="0">
              <a:solidFill>
                <a:srgbClr val="595959"/>
              </a:solidFill>
            </a:endParaRPr>
          </a:p>
          <a:p>
            <a:r>
              <a:rPr lang="en-GB" sz="2000" b="1" dirty="0">
                <a:solidFill>
                  <a:srgbClr val="595959"/>
                </a:solidFill>
              </a:rPr>
              <a:t>Das richtige Produkt </a:t>
            </a:r>
            <a:r>
              <a:rPr lang="en-GB" sz="2000" dirty="0">
                <a:solidFill>
                  <a:srgbClr val="595959"/>
                </a:solidFill>
              </a:rPr>
              <a:t>- entspricht es einem klaren Bedarf oder Wunsch?</a:t>
            </a:r>
          </a:p>
          <a:p>
            <a:r>
              <a:rPr lang="en-GB" sz="2000" b="1" dirty="0">
                <a:solidFill>
                  <a:srgbClr val="595959"/>
                </a:solidFill>
              </a:rPr>
              <a:t>An die richtige Person </a:t>
            </a:r>
            <a:r>
              <a:rPr lang="en-GB" sz="2000" dirty="0">
                <a:solidFill>
                  <a:srgbClr val="595959"/>
                </a:solidFill>
              </a:rPr>
              <a:t>- erreiche ich die Menschen, die am ehesten bei mir kaufen würden?</a:t>
            </a:r>
          </a:p>
          <a:p>
            <a:r>
              <a:rPr lang="en-GB" sz="2000" b="1" dirty="0">
                <a:solidFill>
                  <a:srgbClr val="595959"/>
                </a:solidFill>
              </a:rPr>
              <a:t>Zum richtigen Zeitpunkt </a:t>
            </a:r>
            <a:r>
              <a:rPr lang="en-GB" sz="2000" dirty="0">
                <a:solidFill>
                  <a:srgbClr val="595959"/>
                </a:solidFill>
              </a:rPr>
              <a:t>- ist mein Zielkunde bereit, dies jetzt zu kaufen</a:t>
            </a:r>
          </a:p>
          <a:p>
            <a:r>
              <a:rPr lang="en-GB" sz="2000" b="1" dirty="0">
                <a:solidFill>
                  <a:srgbClr val="595959"/>
                </a:solidFill>
              </a:rPr>
              <a:t>Am richtigen Ort </a:t>
            </a:r>
            <a:r>
              <a:rPr lang="en-GB" sz="2000" dirty="0">
                <a:solidFill>
                  <a:srgbClr val="595959"/>
                </a:solidFill>
              </a:rPr>
              <a:t>- ist mein Produkt dort sichtbar, wo meine Zielkunden nach Lösungen wie der meinen suchen?</a:t>
            </a:r>
          </a:p>
        </p:txBody>
      </p:sp>
      <p:pic>
        <p:nvPicPr>
          <p:cNvPr id="7" name="Graphic 6" descr="Lightbulb and gear with solid fill">
            <a:extLst>
              <a:ext uri="{FF2B5EF4-FFF2-40B4-BE49-F238E27FC236}">
                <a16:creationId xmlns:a16="http://schemas.microsoft.com/office/drawing/2014/main" id="{94CCD960-C859-6423-D649-930C4E75F5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04717" y="4716871"/>
            <a:ext cx="1224484" cy="1224484"/>
          </a:xfrm>
          <a:prstGeom prst="rect">
            <a:avLst/>
          </a:prstGeom>
        </p:spPr>
      </p:pic>
    </p:spTree>
    <p:extLst>
      <p:ext uri="{BB962C8B-B14F-4D97-AF65-F5344CB8AC3E}">
        <p14:creationId xmlns:p14="http://schemas.microsoft.com/office/powerpoint/2010/main" val="422171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F168070-58C8-D0A9-1372-40BBE2497F62}"/>
              </a:ext>
            </a:extLst>
          </p:cNvPr>
          <p:cNvSpPr>
            <a:spLocks noGrp="1"/>
          </p:cNvSpPr>
          <p:nvPr>
            <p:ph type="body" sz="quarter" idx="16"/>
          </p:nvPr>
        </p:nvSpPr>
        <p:spPr/>
        <p:txBody>
          <a:bodyPr/>
          <a:lstStyle/>
          <a:p>
            <a:r>
              <a:rPr lang="en-GB" b="1" dirty="0"/>
              <a:t>WATCH</a:t>
            </a:r>
            <a:endParaRPr lang="en-IE" b="1" dirty="0"/>
          </a:p>
        </p:txBody>
      </p:sp>
      <p:sp>
        <p:nvSpPr>
          <p:cNvPr id="6" name="TextBox 5">
            <a:extLst>
              <a:ext uri="{FF2B5EF4-FFF2-40B4-BE49-F238E27FC236}">
                <a16:creationId xmlns:a16="http://schemas.microsoft.com/office/drawing/2014/main" id="{4C798C67-043E-A3F5-C458-DD708FECE499}"/>
              </a:ext>
            </a:extLst>
          </p:cNvPr>
          <p:cNvSpPr txBox="1"/>
          <p:nvPr/>
        </p:nvSpPr>
        <p:spPr>
          <a:xfrm>
            <a:off x="7061200" y="5237392"/>
            <a:ext cx="6102990" cy="400110"/>
          </a:xfrm>
          <a:prstGeom prst="rect">
            <a:avLst/>
          </a:prstGeom>
          <a:noFill/>
        </p:spPr>
        <p:txBody>
          <a:bodyPr wrap="square">
            <a:spAutoFit/>
          </a:bodyPr>
          <a:lstStyle/>
          <a:p>
            <a:r>
              <a:rPr lang="en-GB" sz="2000" b="1" dirty="0">
                <a:solidFill>
                  <a:schemeClr val="bg1"/>
                </a:solidFill>
                <a:hlinkClick r:id="rId2">
                  <a:extLst>
                    <a:ext uri="{A12FA001-AC4F-418D-AE19-62706E023703}">
                      <ahyp:hlinkClr xmlns:ahyp="http://schemas.microsoft.com/office/drawing/2018/hyperlinkcolor" val="tx"/>
                    </a:ext>
                  </a:extLst>
                </a:hlinkClick>
              </a:rPr>
              <a:t>Der Marketing-Mix und die 4Ps des Marketings</a:t>
            </a:r>
            <a:endParaRPr lang="en-IE" sz="2000" b="1" dirty="0">
              <a:solidFill>
                <a:schemeClr val="bg1"/>
              </a:solidFill>
            </a:endParaRPr>
          </a:p>
        </p:txBody>
      </p:sp>
      <p:pic>
        <p:nvPicPr>
          <p:cNvPr id="10" name="Graphic 9" descr="Arrow: Slight curve with solid fill">
            <a:extLst>
              <a:ext uri="{FF2B5EF4-FFF2-40B4-BE49-F238E27FC236}">
                <a16:creationId xmlns:a16="http://schemas.microsoft.com/office/drawing/2014/main" id="{505F2119-4BE3-A766-336A-02AB12A55D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46436" y="3054094"/>
            <a:ext cx="2556293" cy="2556293"/>
          </a:xfrm>
          <a:prstGeom prst="rect">
            <a:avLst/>
          </a:prstGeom>
        </p:spPr>
      </p:pic>
      <p:sp>
        <p:nvSpPr>
          <p:cNvPr id="12" name="Text Placeholder 11">
            <a:extLst>
              <a:ext uri="{FF2B5EF4-FFF2-40B4-BE49-F238E27FC236}">
                <a16:creationId xmlns:a16="http://schemas.microsoft.com/office/drawing/2014/main" id="{4A81AC97-F606-651A-E66A-ABF6F1AD6836}"/>
              </a:ext>
            </a:extLst>
          </p:cNvPr>
          <p:cNvSpPr>
            <a:spLocks noGrp="1"/>
          </p:cNvSpPr>
          <p:nvPr>
            <p:ph type="body" sz="quarter" idx="18"/>
          </p:nvPr>
        </p:nvSpPr>
        <p:spPr>
          <a:xfrm>
            <a:off x="991076" y="1882894"/>
            <a:ext cx="4357301" cy="3291086"/>
          </a:xfrm>
        </p:spPr>
        <p:txBody>
          <a:bodyPr/>
          <a:lstStyle/>
          <a:p>
            <a:pPr marL="0" indent="0"/>
            <a:r>
              <a:rPr lang="en-GB" dirty="0"/>
              <a:t>Klicken Sie auf den Link unter dem Laptop-Bildschirm und erfahren Sie mehr über den Marketing-Mix und die vier Ps des Marketings</a:t>
            </a:r>
            <a:endParaRPr lang="en-IE" dirty="0"/>
          </a:p>
        </p:txBody>
      </p:sp>
      <p:pic>
        <p:nvPicPr>
          <p:cNvPr id="16" name="Picture Placeholder 15">
            <a:extLst>
              <a:ext uri="{FF2B5EF4-FFF2-40B4-BE49-F238E27FC236}">
                <a16:creationId xmlns:a16="http://schemas.microsoft.com/office/drawing/2014/main" id="{0F93EC4E-5002-B57F-6BE2-8C82F8B3BA1D}"/>
              </a:ext>
            </a:extLst>
          </p:cNvPr>
          <p:cNvPicPr>
            <a:picLocks noGrp="1" noChangeAspect="1"/>
          </p:cNvPicPr>
          <p:nvPr>
            <p:ph type="pic" sz="quarter" idx="10"/>
          </p:nvPr>
        </p:nvPicPr>
        <p:blipFill>
          <a:blip r:embed="rId5"/>
          <a:srcRect l="10101" r="10101"/>
          <a:stretch>
            <a:fillRect/>
          </a:stretch>
        </p:blipFill>
        <p:spPr/>
      </p:pic>
    </p:spTree>
    <p:extLst>
      <p:ext uri="{BB962C8B-B14F-4D97-AF65-F5344CB8AC3E}">
        <p14:creationId xmlns:p14="http://schemas.microsoft.com/office/powerpoint/2010/main" val="30477944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1524912"/>
            <a:ext cx="4676539" cy="3808175"/>
          </a:xfrm>
        </p:spPr>
        <p:txBody>
          <a:bodyPr/>
          <a:lstStyle/>
          <a:p>
            <a:r>
              <a:rPr lang="en-US"/>
              <a:t>Wenn die Leute daran zweifeln, wie weit Sie gehen können, gehen Sie so weit, dass Sie sie nicht mehr hören können.</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a:solidFill>
                  <a:schemeClr val="bg1"/>
                </a:solidFill>
              </a:rPr>
              <a:t>Michèle Ruiz</a:t>
            </a:r>
            <a:endParaRPr lang="en-US" sz="2400" b="1">
              <a:solidFill>
                <a:schemeClr val="bg1"/>
              </a:solidFill>
            </a:endParaRPr>
          </a:p>
        </p:txBody>
      </p:sp>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pic>
        <p:nvPicPr>
          <p:cNvPr id="3" name="Picture Placeholder 6">
            <a:extLst>
              <a:ext uri="{FF2B5EF4-FFF2-40B4-BE49-F238E27FC236}">
                <a16:creationId xmlns:a16="http://schemas.microsoft.com/office/drawing/2014/main" id="{C5E5A041-4CD3-DAAB-C9B6-246D54D4271D}"/>
              </a:ext>
            </a:extLst>
          </p:cNvPr>
          <p:cNvPicPr>
            <a:picLocks noGrp="1" noChangeAspect="1"/>
          </p:cNvPicPr>
          <p:nvPr>
            <p:ph type="pic" sz="quarter" idx="42"/>
          </p:nvPr>
        </p:nvPicPr>
        <p:blipFill>
          <a:blip r:embed="rId3" cstate="screen">
            <a:extLst>
              <a:ext uri="{28A0092B-C50C-407E-A947-70E740481C1C}">
                <a14:useLocalDpi xmlns:a14="http://schemas.microsoft.com/office/drawing/2010/main"/>
              </a:ext>
            </a:extLst>
          </a:blip>
          <a:srcRect l="12864" r="12864"/>
          <a:stretch>
            <a:fillRect/>
          </a:stretch>
        </p:blipFill>
        <p:spPr>
          <a:xfrm>
            <a:off x="6096000" y="1404938"/>
            <a:ext cx="5240338" cy="4703762"/>
          </a:xfrm>
        </p:spPr>
      </p:pic>
    </p:spTree>
    <p:extLst>
      <p:ext uri="{BB962C8B-B14F-4D97-AF65-F5344CB8AC3E}">
        <p14:creationId xmlns:p14="http://schemas.microsoft.com/office/powerpoint/2010/main" val="903574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82731" y="1627243"/>
            <a:ext cx="10257852" cy="3849918"/>
          </a:xfrm>
        </p:spPr>
        <p:txBody>
          <a:bodyPr/>
          <a:lstStyle/>
          <a:p>
            <a:pPr marL="0" indent="0"/>
            <a:r>
              <a:rPr lang="en-GB" sz="1800" dirty="0"/>
              <a:t>Der Verkauf ist eine Kunst und eine Wissenschaft. Ohne Verkauf gibt es kein Geschäft. Der Vertrieb ist im Grunde die treibende Kraft eines jeden Unternehmens. Er generiert Einnahmen, treibt das Wachstum an und erhält den Betrieb aufrecht. </a:t>
            </a:r>
          </a:p>
          <a:p>
            <a:pPr marL="0" indent="0"/>
            <a:r>
              <a:rPr lang="en-GB" sz="1800" dirty="0"/>
              <a:t>Im Grunde besteht die Aufgabe des Vertriebs darin, Leads oder Interessenten in zahlende Kunden umzuwandeln und so Einnahmen zu erzielen. Diese Einnahmen sind entscheidend für die Deckung der Betriebskosten, für Investitionen in das Unternehmenswachstum und für die Schaffung von Shareholder Value.</a:t>
            </a:r>
          </a:p>
          <a:p>
            <a:pPr marL="0" indent="0"/>
            <a:r>
              <a:rPr lang="en-GB" sz="1800" dirty="0"/>
              <a:t>Der Verkauf ist ein systematischer Prozess, der mehrere Stufen umfasst:</a:t>
            </a:r>
          </a:p>
          <a:p>
            <a:pPr marL="0" indent="0"/>
            <a:endParaRPr lang="en-GB" sz="1800" dirty="0"/>
          </a:p>
          <a:p>
            <a:pPr marL="0" indent="0"/>
            <a:endParaRPr lang="en-GB" sz="100" dirty="0"/>
          </a:p>
          <a:p>
            <a:pPr marL="0" indent="0"/>
            <a:r>
              <a:rPr lang="en-GB" sz="1800" dirty="0"/>
              <a:t>Investitionen in das Verständnis und die Beherrschung jeder dieser Phasen durch Schulung und Praxis können die Verkaufsergebnisse erheblich verbessern. Weitere Informationen finden Sie in Abschnitt 5. </a:t>
            </a:r>
            <a:endParaRPr lang="en-US" sz="1800" dirty="0"/>
          </a:p>
          <a:p>
            <a:endParaRPr lang="en-US" sz="18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70607" y="761603"/>
            <a:ext cx="9632553" cy="803654"/>
          </a:xfrm>
        </p:spPr>
        <p:txBody>
          <a:bodyPr/>
          <a:lstStyle/>
          <a:p>
            <a:r>
              <a:rPr lang="en-US" dirty="0">
                <a:solidFill>
                  <a:schemeClr val="bg1"/>
                </a:solidFill>
              </a:rPr>
              <a:t>Vertrieb, der Motor des Geschäfts</a:t>
            </a:r>
            <a:endParaRPr lang="en-US" dirty="0"/>
          </a:p>
        </p:txBody>
      </p:sp>
      <p:graphicFrame>
        <p:nvGraphicFramePr>
          <p:cNvPr id="16" name="Table 15">
            <a:extLst>
              <a:ext uri="{FF2B5EF4-FFF2-40B4-BE49-F238E27FC236}">
                <a16:creationId xmlns:a16="http://schemas.microsoft.com/office/drawing/2014/main" id="{24642028-663F-2345-C979-FE4F401F02BC}"/>
              </a:ext>
            </a:extLst>
          </p:cNvPr>
          <p:cNvGraphicFramePr>
            <a:graphicFrameLocks noGrp="1"/>
          </p:cNvGraphicFramePr>
          <p:nvPr>
            <p:extLst>
              <p:ext uri="{D42A27DB-BD31-4B8C-83A1-F6EECF244321}">
                <p14:modId xmlns:p14="http://schemas.microsoft.com/office/powerpoint/2010/main" val="972193123"/>
              </p:ext>
            </p:extLst>
          </p:nvPr>
        </p:nvGraphicFramePr>
        <p:xfrm>
          <a:off x="682731" y="3897218"/>
          <a:ext cx="10101357" cy="640080"/>
        </p:xfrm>
        <a:graphic>
          <a:graphicData uri="http://schemas.openxmlformats.org/drawingml/2006/table">
            <a:tbl>
              <a:tblPr firstRow="1" bandRow="1">
                <a:tableStyleId>{5C22544A-7EE6-4342-B048-85BDC9FD1C3A}</a:tableStyleId>
              </a:tblPr>
              <a:tblGrid>
                <a:gridCol w="1443051">
                  <a:extLst>
                    <a:ext uri="{9D8B030D-6E8A-4147-A177-3AD203B41FA5}">
                      <a16:colId xmlns:a16="http://schemas.microsoft.com/office/drawing/2014/main" val="3726625455"/>
                    </a:ext>
                  </a:extLst>
                </a:gridCol>
                <a:gridCol w="1443051">
                  <a:extLst>
                    <a:ext uri="{9D8B030D-6E8A-4147-A177-3AD203B41FA5}">
                      <a16:colId xmlns:a16="http://schemas.microsoft.com/office/drawing/2014/main" val="873477872"/>
                    </a:ext>
                  </a:extLst>
                </a:gridCol>
                <a:gridCol w="1443051">
                  <a:extLst>
                    <a:ext uri="{9D8B030D-6E8A-4147-A177-3AD203B41FA5}">
                      <a16:colId xmlns:a16="http://schemas.microsoft.com/office/drawing/2014/main" val="1662147955"/>
                    </a:ext>
                  </a:extLst>
                </a:gridCol>
                <a:gridCol w="1443051">
                  <a:extLst>
                    <a:ext uri="{9D8B030D-6E8A-4147-A177-3AD203B41FA5}">
                      <a16:colId xmlns:a16="http://schemas.microsoft.com/office/drawing/2014/main" val="2781086497"/>
                    </a:ext>
                  </a:extLst>
                </a:gridCol>
                <a:gridCol w="1443051">
                  <a:extLst>
                    <a:ext uri="{9D8B030D-6E8A-4147-A177-3AD203B41FA5}">
                      <a16:colId xmlns:a16="http://schemas.microsoft.com/office/drawing/2014/main" val="629684773"/>
                    </a:ext>
                  </a:extLst>
                </a:gridCol>
                <a:gridCol w="1443051">
                  <a:extLst>
                    <a:ext uri="{9D8B030D-6E8A-4147-A177-3AD203B41FA5}">
                      <a16:colId xmlns:a16="http://schemas.microsoft.com/office/drawing/2014/main" val="1860778064"/>
                    </a:ext>
                  </a:extLst>
                </a:gridCol>
                <a:gridCol w="1443051">
                  <a:extLst>
                    <a:ext uri="{9D8B030D-6E8A-4147-A177-3AD203B41FA5}">
                      <a16:colId xmlns:a16="http://schemas.microsoft.com/office/drawing/2014/main" val="4102652623"/>
                    </a:ext>
                  </a:extLst>
                </a:gridCol>
              </a:tblGrid>
              <a:tr h="370840">
                <a:tc>
                  <a:txBody>
                    <a:bodyPr/>
                    <a:lstStyle/>
                    <a:p>
                      <a:r>
                        <a:rPr lang="en-GB" dirty="0"/>
                        <a:t>Finden</a:t>
                      </a:r>
                      <a:endParaRPr lang="en-IE" dirty="0"/>
                    </a:p>
                  </a:txBody>
                  <a:tcPr>
                    <a:solidFill>
                      <a:srgbClr val="FDBD22"/>
                    </a:solidFill>
                  </a:tcPr>
                </a:tc>
                <a:tc>
                  <a:txBody>
                    <a:bodyPr/>
                    <a:lstStyle/>
                    <a:p>
                      <a:r>
                        <a:rPr lang="en-IE" dirty="0"/>
                        <a:t>Vorbereitung </a:t>
                      </a:r>
                    </a:p>
                  </a:txBody>
                  <a:tcPr>
                    <a:solidFill>
                      <a:srgbClr val="DE0A1D"/>
                    </a:solidFill>
                  </a:tcPr>
                </a:tc>
                <a:tc>
                  <a:txBody>
                    <a:bodyPr/>
                    <a:lstStyle/>
                    <a:p>
                      <a:r>
                        <a:rPr lang="en-IE" dirty="0"/>
                        <a:t>Näherung</a:t>
                      </a:r>
                    </a:p>
                  </a:txBody>
                  <a:tcPr>
                    <a:solidFill>
                      <a:srgbClr val="47B5C8"/>
                    </a:solidFill>
                  </a:tcPr>
                </a:tc>
                <a:tc>
                  <a:txBody>
                    <a:bodyPr/>
                    <a:lstStyle/>
                    <a:p>
                      <a:r>
                        <a:rPr lang="en-IE" dirty="0"/>
                        <a:t>Präsentation </a:t>
                      </a:r>
                    </a:p>
                  </a:txBody>
                  <a:tcPr>
                    <a:solidFill>
                      <a:srgbClr val="D9552F"/>
                    </a:solidFill>
                  </a:tcPr>
                </a:tc>
                <a:tc>
                  <a:txBody>
                    <a:bodyPr/>
                    <a:lstStyle/>
                    <a:p>
                      <a:r>
                        <a:rPr lang="en-IE" dirty="0"/>
                        <a:t>Umgang mit Einwänden </a:t>
                      </a:r>
                    </a:p>
                  </a:txBody>
                  <a:tcPr/>
                </a:tc>
                <a:tc>
                  <a:txBody>
                    <a:bodyPr/>
                    <a:lstStyle/>
                    <a:p>
                      <a:r>
                        <a:rPr lang="en-IE" dirty="0"/>
                        <a:t>Den Verkauf abschließen</a:t>
                      </a:r>
                    </a:p>
                  </a:txBody>
                  <a:tcPr>
                    <a:solidFill>
                      <a:srgbClr val="20376B"/>
                    </a:solidFill>
                  </a:tcPr>
                </a:tc>
                <a:tc>
                  <a:txBody>
                    <a:bodyPr/>
                    <a:lstStyle/>
                    <a:p>
                      <a:r>
                        <a:rPr lang="en-IE" dirty="0"/>
                        <a:t>Weiterverfolgung</a:t>
                      </a:r>
                    </a:p>
                  </a:txBody>
                  <a:tcPr>
                    <a:solidFill>
                      <a:srgbClr val="5796D0"/>
                    </a:solidFill>
                  </a:tcPr>
                </a:tc>
                <a:extLst>
                  <a:ext uri="{0D108BD9-81ED-4DB2-BD59-A6C34878D82A}">
                    <a16:rowId xmlns:a16="http://schemas.microsoft.com/office/drawing/2014/main" val="2023929542"/>
                  </a:ext>
                </a:extLst>
              </a:tr>
            </a:tbl>
          </a:graphicData>
        </a:graphic>
      </p:graphicFrame>
    </p:spTree>
    <p:extLst>
      <p:ext uri="{BB962C8B-B14F-4D97-AF65-F5344CB8AC3E}">
        <p14:creationId xmlns:p14="http://schemas.microsoft.com/office/powerpoint/2010/main" val="39892296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7318D9-C48B-3484-D162-71A82E315320}"/>
              </a:ext>
            </a:extLst>
          </p:cNvPr>
          <p:cNvSpPr>
            <a:spLocks noGrp="1"/>
          </p:cNvSpPr>
          <p:nvPr>
            <p:ph type="body" sz="quarter" idx="18"/>
          </p:nvPr>
        </p:nvSpPr>
        <p:spPr>
          <a:xfrm>
            <a:off x="613692" y="1504041"/>
            <a:ext cx="10303877" cy="3849918"/>
          </a:xfrm>
        </p:spPr>
        <p:txBody>
          <a:bodyPr/>
          <a:lstStyle/>
          <a:p>
            <a:pPr marL="0" indent="0"/>
            <a:r>
              <a:rPr lang="en-GB" sz="2000" dirty="0"/>
              <a:t>Es gibt mehrere Ressourcen, die wertvolle </a:t>
            </a:r>
            <a:r>
              <a:rPr lang="en-GB" sz="2000" b="1" dirty="0"/>
              <a:t>Verkaufsschulungen </a:t>
            </a:r>
            <a:r>
              <a:rPr lang="en-GB" sz="2000" dirty="0"/>
              <a:t>anbieten. Besuchen Sie </a:t>
            </a:r>
          </a:p>
          <a:p>
            <a:pPr marL="342900" indent="-342900">
              <a:buFont typeface="Arial" panose="020B0604020202020204" pitchFamily="34" charset="0"/>
              <a:buChar char="•"/>
            </a:pPr>
            <a:r>
              <a:rPr lang="en-GB" sz="2000" b="1" i="0" dirty="0">
                <a:effectLst/>
              </a:rPr>
              <a:t>Warum Relationship Selling so wichtig ist- </a:t>
            </a:r>
            <a:r>
              <a:rPr lang="en-GB" sz="2000" dirty="0">
                <a:hlinkClick r:id="rId2"/>
              </a:rPr>
              <a:t>Warum Relationship Selling so wichtig ist</a:t>
            </a:r>
            <a:endParaRPr lang="en-GB" sz="2000" dirty="0"/>
          </a:p>
          <a:p>
            <a:pPr marL="342900" indent="-342900">
              <a:buFont typeface="Arial" panose="020B0604020202020204" pitchFamily="34" charset="0"/>
              <a:buChar char="•"/>
            </a:pPr>
            <a:r>
              <a:rPr lang="en-GB" sz="2000" b="1" i="0" dirty="0">
                <a:effectLst/>
              </a:rPr>
              <a:t>Wie man Geschäfte anpreist und gewinnt </a:t>
            </a:r>
            <a:r>
              <a:rPr lang="en-GB" sz="2000" dirty="0">
                <a:hlinkClick r:id="rId3"/>
              </a:rPr>
              <a:t>Simon Sinek: Wie man Geschäfte anpreist und gewinnt | E13</a:t>
            </a:r>
            <a:endParaRPr lang="en-GB" sz="2000" dirty="0"/>
          </a:p>
          <a:p>
            <a:pPr marL="342900" indent="-342900">
              <a:buFont typeface="Arial" panose="020B0604020202020204" pitchFamily="34" charset="0"/>
              <a:buChar char="•"/>
            </a:pPr>
            <a:r>
              <a:rPr lang="en-GB" sz="2000" b="1" i="0" dirty="0">
                <a:effectLst/>
              </a:rPr>
              <a:t>Der Vier-Buchstaben-Code, um alles zu verkaufen </a:t>
            </a:r>
            <a:r>
              <a:rPr lang="en-GB" sz="2000" i="0" dirty="0">
                <a:solidFill>
                  <a:srgbClr val="0F0F0F"/>
                </a:solidFill>
                <a:effectLst/>
              </a:rPr>
              <a:t>https://youtu.be/6pY7EjqD3QA?si=-HvERKjTyDbXMDu9 </a:t>
            </a:r>
          </a:p>
          <a:p>
            <a:pPr marL="342900" indent="-342900">
              <a:buFont typeface="Arial" panose="020B0604020202020204" pitchFamily="34" charset="0"/>
              <a:buChar char="•"/>
            </a:pPr>
            <a:r>
              <a:rPr lang="en-GB" sz="2000" b="1" i="0" dirty="0">
                <a:effectLst/>
              </a:rPr>
              <a:t>Verblüffend ungenutzte Verkaufstechniken </a:t>
            </a:r>
            <a:r>
              <a:rPr lang="en-GB" sz="2000" i="0" dirty="0">
                <a:effectLst/>
              </a:rPr>
              <a:t>https://youtu.be/TsiEfqd613Q?si=2xQpxpX_OL9vIdWk </a:t>
            </a:r>
          </a:p>
          <a:p>
            <a:pPr marL="342900" indent="-342900">
              <a:buFont typeface="Arial" panose="020B0604020202020204" pitchFamily="34" charset="0"/>
              <a:buChar char="•"/>
            </a:pPr>
            <a:r>
              <a:rPr lang="en-GB" sz="2000" b="1" i="0" dirty="0">
                <a:effectLst/>
              </a:rPr>
              <a:t>5 wissenschaftlich belegte Verkaufstechniken </a:t>
            </a:r>
            <a:r>
              <a:rPr lang="en-GB" sz="2000" dirty="0">
                <a:hlinkClick r:id="rId4"/>
              </a:rPr>
              <a:t>5 wissenschaftlich belegte Verkaufstechniken</a:t>
            </a:r>
            <a:endParaRPr lang="en-GB" sz="2000" b="1" i="0" dirty="0">
              <a:solidFill>
                <a:srgbClr val="0F0F0F"/>
              </a:solidFill>
              <a:effectLst/>
            </a:endParaRPr>
          </a:p>
          <a:p>
            <a:pPr marL="0" indent="0"/>
            <a:endParaRPr lang="en-GB" sz="2000" dirty="0"/>
          </a:p>
          <a:p>
            <a:pPr marL="0" indent="0"/>
            <a:endParaRPr lang="en-IE" sz="2000" dirty="0"/>
          </a:p>
        </p:txBody>
      </p:sp>
      <p:sp>
        <p:nvSpPr>
          <p:cNvPr id="4" name="Freeform 1">
            <a:extLst>
              <a:ext uri="{FF2B5EF4-FFF2-40B4-BE49-F238E27FC236}">
                <a16:creationId xmlns:a16="http://schemas.microsoft.com/office/drawing/2014/main" id="{7E11FD03-6D08-CAE9-0458-58FFB295E94A}"/>
              </a:ext>
            </a:extLst>
          </p:cNvPr>
          <p:cNvSpPr/>
          <p:nvPr/>
        </p:nvSpPr>
        <p:spPr>
          <a:xfrm>
            <a:off x="0" y="434303"/>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6" name="Text Placeholder 3">
            <a:extLst>
              <a:ext uri="{FF2B5EF4-FFF2-40B4-BE49-F238E27FC236}">
                <a16:creationId xmlns:a16="http://schemas.microsoft.com/office/drawing/2014/main" id="{FA5774C7-4E10-2713-CC6F-138186BB0FFE}"/>
              </a:ext>
            </a:extLst>
          </p:cNvPr>
          <p:cNvSpPr>
            <a:spLocks noGrp="1"/>
          </p:cNvSpPr>
          <p:nvPr>
            <p:ph type="body" sz="quarter" idx="16"/>
          </p:nvPr>
        </p:nvSpPr>
        <p:spPr>
          <a:xfrm>
            <a:off x="239923" y="567345"/>
            <a:ext cx="9632553" cy="803654"/>
          </a:xfrm>
        </p:spPr>
        <p:txBody>
          <a:bodyPr/>
          <a:lstStyle/>
          <a:p>
            <a:r>
              <a:rPr lang="en-US" dirty="0">
                <a:solidFill>
                  <a:schemeClr val="bg1"/>
                </a:solidFill>
              </a:rPr>
              <a:t>MEHR ERFAHREN </a:t>
            </a:r>
            <a:endParaRPr lang="en-US" dirty="0"/>
          </a:p>
        </p:txBody>
      </p:sp>
    </p:spTree>
    <p:extLst>
      <p:ext uri="{BB962C8B-B14F-4D97-AF65-F5344CB8AC3E}">
        <p14:creationId xmlns:p14="http://schemas.microsoft.com/office/powerpoint/2010/main" val="41974907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9BB0EA97-F277-B5F9-2565-837DF612245D}"/>
              </a:ext>
            </a:extLst>
          </p:cNvPr>
          <p:cNvSpPr/>
          <p:nvPr/>
        </p:nvSpPr>
        <p:spPr>
          <a:xfrm>
            <a:off x="0" y="664464"/>
            <a:ext cx="812738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endParaRPr lang="en-US" b="0" i="0">
              <a:latin typeface="Calibri" panose="020F0502020204030204" pitchFamily="34" charset="0"/>
              <a:cs typeface="Calibri"/>
            </a:endParaRPr>
          </a:p>
        </p:txBody>
      </p:sp>
      <p:sp>
        <p:nvSpPr>
          <p:cNvPr id="2" name="Text Placeholder 1">
            <a:extLst>
              <a:ext uri="{FF2B5EF4-FFF2-40B4-BE49-F238E27FC236}">
                <a16:creationId xmlns:a16="http://schemas.microsoft.com/office/drawing/2014/main" id="{AE8549F6-E558-0966-A596-54F073D152D3}"/>
              </a:ext>
            </a:extLst>
          </p:cNvPr>
          <p:cNvSpPr>
            <a:spLocks noGrp="1"/>
          </p:cNvSpPr>
          <p:nvPr>
            <p:ph type="body" sz="quarter" idx="18"/>
          </p:nvPr>
        </p:nvSpPr>
        <p:spPr>
          <a:xfrm>
            <a:off x="707271" y="1565938"/>
            <a:ext cx="10136654" cy="1116877"/>
          </a:xfrm>
        </p:spPr>
        <p:txBody>
          <a:bodyPr lIns="91440" tIns="45720" rIns="91440" bIns="45720" anchor="t"/>
          <a:lstStyle/>
          <a:p>
            <a:pPr marL="0" indent="0"/>
            <a:r>
              <a:rPr lang="en-US" sz="2000" dirty="0">
                <a:cs typeface="Calibri"/>
              </a:rPr>
              <a:t>Unternehmer können sich sehr stark auf den Verkauf der </a:t>
            </a:r>
            <a:r>
              <a:rPr lang="en-US" sz="2000" b="1" dirty="0">
                <a:cs typeface="Calibri"/>
              </a:rPr>
              <a:t>Funktionen </a:t>
            </a:r>
            <a:r>
              <a:rPr lang="en-US" sz="2000" dirty="0">
                <a:cs typeface="Calibri"/>
              </a:rPr>
              <a:t>konzentrieren, die Ihr Produkt oder Ihre Dienstleistung bietet. Ihr Kunde konzentriert sich mehr auf den </a:t>
            </a:r>
            <a:r>
              <a:rPr lang="en-US" sz="2000" b="1" dirty="0">
                <a:cs typeface="Calibri"/>
              </a:rPr>
              <a:t>Nutzen, den </a:t>
            </a:r>
            <a:r>
              <a:rPr lang="en-US" sz="2000" dirty="0">
                <a:cs typeface="Calibri"/>
              </a:rPr>
              <a:t>Ihr Produkt oder Ihre Dienstleistung ihm bieten kann.</a:t>
            </a:r>
          </a:p>
        </p:txBody>
      </p:sp>
      <p:sp>
        <p:nvSpPr>
          <p:cNvPr id="3" name="Text Placeholder 2">
            <a:extLst>
              <a:ext uri="{FF2B5EF4-FFF2-40B4-BE49-F238E27FC236}">
                <a16:creationId xmlns:a16="http://schemas.microsoft.com/office/drawing/2014/main" id="{85B418BA-D3A5-9DF7-46EE-F1BF375A9736}"/>
              </a:ext>
            </a:extLst>
          </p:cNvPr>
          <p:cNvSpPr>
            <a:spLocks noGrp="1"/>
          </p:cNvSpPr>
          <p:nvPr>
            <p:ph type="body" sz="quarter" idx="16"/>
          </p:nvPr>
        </p:nvSpPr>
        <p:spPr/>
        <p:txBody>
          <a:bodyPr lIns="91440" tIns="45720" rIns="91440" bIns="45720" anchor="t">
            <a:noAutofit/>
          </a:bodyPr>
          <a:lstStyle/>
          <a:p>
            <a:r>
              <a:rPr lang="en-US" sz="3200" dirty="0">
                <a:solidFill>
                  <a:schemeClr val="bg1"/>
                </a:solidFill>
                <a:cs typeface="Calibri"/>
              </a:rPr>
              <a:t>Verkaufen von Merkmalen und Vorteilen</a:t>
            </a:r>
            <a:endParaRPr lang="en-US" sz="3200" dirty="0">
              <a:solidFill>
                <a:schemeClr val="bg1"/>
              </a:solidFill>
            </a:endParaRPr>
          </a:p>
        </p:txBody>
      </p:sp>
      <p:sp>
        <p:nvSpPr>
          <p:cNvPr id="7" name="Text Placeholder 4">
            <a:extLst>
              <a:ext uri="{FF2B5EF4-FFF2-40B4-BE49-F238E27FC236}">
                <a16:creationId xmlns:a16="http://schemas.microsoft.com/office/drawing/2014/main" id="{D8CF4142-38BB-A691-0F68-C9D4991E4BD5}"/>
              </a:ext>
            </a:extLst>
          </p:cNvPr>
          <p:cNvSpPr txBox="1">
            <a:spLocks/>
          </p:cNvSpPr>
          <p:nvPr/>
        </p:nvSpPr>
        <p:spPr>
          <a:xfrm>
            <a:off x="704396" y="3174641"/>
            <a:ext cx="4841626" cy="3665900"/>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4171950" algn="l"/>
              </a:tabLst>
            </a:pPr>
            <a:r>
              <a:rPr lang="en-US" sz="2000" b="1" dirty="0">
                <a:solidFill>
                  <a:srgbClr val="EC2179"/>
                </a:solidFill>
              </a:rPr>
              <a:t>PRODUKTMERKMALE</a:t>
            </a:r>
          </a:p>
          <a:p>
            <a:pPr>
              <a:tabLst>
                <a:tab pos="4171950" algn="l"/>
              </a:tabLst>
            </a:pPr>
            <a:r>
              <a:rPr lang="en-IE" sz="2000" dirty="0">
                <a:solidFill>
                  <a:srgbClr val="086575"/>
                </a:solidFill>
              </a:rPr>
              <a:t>Die mehrsprachige Lern-App für Kinder </a:t>
            </a:r>
            <a:r>
              <a:rPr lang="en-GB" sz="2000" dirty="0">
                <a:solidFill>
                  <a:srgbClr val="086575"/>
                </a:solidFill>
              </a:rPr>
              <a:t>bietet interaktives Lernen in 5 verschiedenen Sprachen.</a:t>
            </a:r>
          </a:p>
          <a:p>
            <a:pPr>
              <a:tabLst>
                <a:tab pos="4171950" algn="l"/>
              </a:tabLst>
            </a:pPr>
            <a:endParaRPr lang="en-GB" sz="2000" b="1" dirty="0">
              <a:solidFill>
                <a:srgbClr val="086575"/>
              </a:solidFill>
            </a:endParaRPr>
          </a:p>
          <a:p>
            <a:pPr>
              <a:tabLst>
                <a:tab pos="4171950" algn="l"/>
              </a:tabLst>
            </a:pPr>
            <a:r>
              <a:rPr lang="en-IE" sz="2000" dirty="0">
                <a:solidFill>
                  <a:srgbClr val="086575"/>
                </a:solidFill>
              </a:rPr>
              <a:t>Umweltfreundliche wiederverwendbare Wasserflaschen </a:t>
            </a:r>
            <a:r>
              <a:rPr lang="en-GB" sz="2000" dirty="0">
                <a:solidFill>
                  <a:srgbClr val="086575"/>
                </a:solidFill>
              </a:rPr>
              <a:t>aus 100 % recycelten Materialien.</a:t>
            </a:r>
            <a:endParaRPr lang="en-US" sz="2000" b="1" dirty="0">
              <a:solidFill>
                <a:srgbClr val="086575"/>
              </a:solidFill>
            </a:endParaRPr>
          </a:p>
          <a:p>
            <a:pPr>
              <a:tabLst>
                <a:tab pos="4171950" algn="l"/>
              </a:tabLst>
            </a:pPr>
            <a:endParaRPr lang="en-US" sz="2000" dirty="0">
              <a:solidFill>
                <a:srgbClr val="003841"/>
              </a:solidFill>
            </a:endParaRPr>
          </a:p>
          <a:p>
            <a:pPr>
              <a:tabLst>
                <a:tab pos="4171950" algn="l"/>
              </a:tabLst>
            </a:pPr>
            <a:endParaRPr lang="en-US" sz="2000" dirty="0">
              <a:solidFill>
                <a:srgbClr val="003841"/>
              </a:solidFill>
            </a:endParaRPr>
          </a:p>
        </p:txBody>
      </p:sp>
      <p:sp>
        <p:nvSpPr>
          <p:cNvPr id="8" name="Text Placeholder 4">
            <a:extLst>
              <a:ext uri="{FF2B5EF4-FFF2-40B4-BE49-F238E27FC236}">
                <a16:creationId xmlns:a16="http://schemas.microsoft.com/office/drawing/2014/main" id="{82F83D47-8B71-AC57-3A18-F6DE06D8BA00}"/>
              </a:ext>
            </a:extLst>
          </p:cNvPr>
          <p:cNvSpPr txBox="1">
            <a:spLocks/>
          </p:cNvSpPr>
          <p:nvPr/>
        </p:nvSpPr>
        <p:spPr>
          <a:xfrm>
            <a:off x="5546022" y="3095566"/>
            <a:ext cx="5546233" cy="3824050"/>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4171950" algn="l"/>
              </a:tabLst>
            </a:pPr>
            <a:r>
              <a:rPr lang="en-US" sz="2000" b="1" dirty="0">
                <a:solidFill>
                  <a:srgbClr val="D9552F"/>
                </a:solidFill>
              </a:rPr>
              <a:t>PRODUKTVORTEILE</a:t>
            </a:r>
          </a:p>
          <a:p>
            <a:pPr>
              <a:tabLst>
                <a:tab pos="4171950" algn="l"/>
              </a:tabLst>
            </a:pPr>
            <a:r>
              <a:rPr lang="en-GB" sz="2000" dirty="0">
                <a:solidFill>
                  <a:srgbClr val="595959"/>
                </a:solidFill>
              </a:rPr>
              <a:t>Ermöglicht es Kindern, frühzeitig Sprachkenntnisse zu entwickeln, was zu besseren Bildungsergebnissen und einer stärkeren kulturellen Bindung führt.</a:t>
            </a:r>
          </a:p>
          <a:p>
            <a:pPr>
              <a:tabLst>
                <a:tab pos="4171950" algn="l"/>
              </a:tabLst>
            </a:pPr>
            <a:endParaRPr lang="en-GB" sz="2000" dirty="0">
              <a:solidFill>
                <a:srgbClr val="595959"/>
              </a:solidFill>
            </a:endParaRPr>
          </a:p>
          <a:p>
            <a:pPr>
              <a:tabLst>
                <a:tab pos="4171950" algn="l"/>
              </a:tabLst>
            </a:pPr>
            <a:r>
              <a:rPr lang="en-GB" sz="2000" dirty="0">
                <a:solidFill>
                  <a:srgbClr val="595959"/>
                </a:solidFill>
              </a:rPr>
              <a:t>Hilft umweltbewussten Verbrauchern, ihren CO2-Fußabdruck zu reduzieren und gleichzeitig hydratisiert zu bleiben.</a:t>
            </a:r>
            <a:endParaRPr lang="en-US" sz="2000" dirty="0">
              <a:solidFill>
                <a:srgbClr val="595959"/>
              </a:solidFill>
            </a:endParaRPr>
          </a:p>
          <a:p>
            <a:pPr>
              <a:tabLst>
                <a:tab pos="4171950" algn="l"/>
              </a:tabLst>
            </a:pPr>
            <a:endParaRPr lang="en-US" sz="1100" dirty="0">
              <a:solidFill>
                <a:srgbClr val="003841"/>
              </a:solidFill>
            </a:endParaRPr>
          </a:p>
        </p:txBody>
      </p:sp>
      <p:sp>
        <p:nvSpPr>
          <p:cNvPr id="4" name="TextBox 3">
            <a:extLst>
              <a:ext uri="{FF2B5EF4-FFF2-40B4-BE49-F238E27FC236}">
                <a16:creationId xmlns:a16="http://schemas.microsoft.com/office/drawing/2014/main" id="{8FB6B08E-B95E-852B-F576-BCCC23F3BBE8}"/>
              </a:ext>
            </a:extLst>
          </p:cNvPr>
          <p:cNvSpPr txBox="1"/>
          <p:nvPr/>
        </p:nvSpPr>
        <p:spPr>
          <a:xfrm>
            <a:off x="704396" y="2574425"/>
            <a:ext cx="1819729" cy="584775"/>
          </a:xfrm>
          <a:prstGeom prst="rect">
            <a:avLst/>
          </a:prstGeom>
          <a:noFill/>
        </p:spPr>
        <p:txBody>
          <a:bodyPr wrap="none" rtlCol="0">
            <a:spAutoFit/>
          </a:bodyPr>
          <a:lstStyle/>
          <a:p>
            <a:r>
              <a:rPr lang="en-GB" sz="3200" b="1" dirty="0">
                <a:solidFill>
                  <a:srgbClr val="D9552F"/>
                </a:solidFill>
              </a:rPr>
              <a:t>BEISPIELE</a:t>
            </a:r>
            <a:endParaRPr lang="en-IE" sz="3200" b="1" dirty="0">
              <a:solidFill>
                <a:srgbClr val="D9552F"/>
              </a:solidFill>
            </a:endParaRPr>
          </a:p>
        </p:txBody>
      </p:sp>
    </p:spTree>
    <p:extLst>
      <p:ext uri="{BB962C8B-B14F-4D97-AF65-F5344CB8AC3E}">
        <p14:creationId xmlns:p14="http://schemas.microsoft.com/office/powerpoint/2010/main" val="1208493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C1D95527-9921-D7A8-01CE-35027D6719AA}"/>
              </a:ext>
            </a:extLst>
          </p:cNvPr>
          <p:cNvSpPr/>
          <p:nvPr/>
        </p:nvSpPr>
        <p:spPr>
          <a:xfrm>
            <a:off x="0" y="664464"/>
            <a:ext cx="812738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endParaRPr lang="en-US" b="0" i="0">
              <a:latin typeface="Calibri" panose="020F0502020204030204" pitchFamily="34" charset="0"/>
              <a:cs typeface="Calibri"/>
            </a:endParaRPr>
          </a:p>
        </p:txBody>
      </p:sp>
      <p:sp>
        <p:nvSpPr>
          <p:cNvPr id="3" name="Text Placeholder 2">
            <a:extLst>
              <a:ext uri="{FF2B5EF4-FFF2-40B4-BE49-F238E27FC236}">
                <a16:creationId xmlns:a16="http://schemas.microsoft.com/office/drawing/2014/main" id="{13919155-C010-73D6-455E-191C5DAA436E}"/>
              </a:ext>
            </a:extLst>
          </p:cNvPr>
          <p:cNvSpPr>
            <a:spLocks noGrp="1"/>
          </p:cNvSpPr>
          <p:nvPr>
            <p:ph type="body" sz="quarter" idx="16"/>
          </p:nvPr>
        </p:nvSpPr>
        <p:spPr/>
        <p:txBody>
          <a:bodyPr lIns="91440" tIns="45720" rIns="91440" bIns="45720" anchor="t">
            <a:noAutofit/>
          </a:bodyPr>
          <a:lstStyle/>
          <a:p>
            <a:r>
              <a:rPr lang="en-US" b="1" dirty="0">
                <a:solidFill>
                  <a:schemeClr val="bg1"/>
                </a:solidFill>
                <a:cs typeface="Calibri"/>
              </a:rPr>
              <a:t>ÜBUNG:  </a:t>
            </a:r>
            <a:r>
              <a:rPr lang="en-US" dirty="0">
                <a:solidFill>
                  <a:schemeClr val="bg1"/>
                </a:solidFill>
                <a:cs typeface="Calibri"/>
              </a:rPr>
              <a:t>Merkmale und Nutzen</a:t>
            </a:r>
            <a:endParaRPr lang="en-US" dirty="0">
              <a:solidFill>
                <a:schemeClr val="bg1"/>
              </a:solidFill>
            </a:endParaRPr>
          </a:p>
        </p:txBody>
      </p:sp>
      <p:sp>
        <p:nvSpPr>
          <p:cNvPr id="6" name="テキスト プレースホルダー 36">
            <a:extLst>
              <a:ext uri="{FF2B5EF4-FFF2-40B4-BE49-F238E27FC236}">
                <a16:creationId xmlns:a16="http://schemas.microsoft.com/office/drawing/2014/main" id="{4E8925EB-5F8E-FEBF-A967-0738ED488739}"/>
              </a:ext>
            </a:extLst>
          </p:cNvPr>
          <p:cNvSpPr txBox="1">
            <a:spLocks/>
          </p:cNvSpPr>
          <p:nvPr/>
        </p:nvSpPr>
        <p:spPr bwMode="auto">
          <a:xfrm>
            <a:off x="468184" y="1881045"/>
            <a:ext cx="4492475" cy="3433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IE" altLang="ja-JP" sz="2000" b="0" i="0" u="none" strike="noStrike" kern="1200" cap="none" spc="0" normalizeH="0" baseline="0" noProof="0" dirty="0" err="1">
                <a:ln>
                  <a:noFill/>
                </a:ln>
                <a:solidFill>
                  <a:srgbClr val="003841"/>
                </a:solidFill>
                <a:effectLst/>
                <a:uLnTx/>
                <a:uFillTx/>
                <a:latin typeface="Calibri" charset="0"/>
                <a:ea typeface="MS PGothic" charset="-128"/>
              </a:rPr>
              <a:t>Geben</a:t>
            </a:r>
            <a:r>
              <a:rPr kumimoji="0" lang="en-IE" altLang="ja-JP" sz="2000" b="0" i="0" u="none" strike="noStrike" kern="1200" cap="none" spc="0" normalizeH="0" baseline="0" noProof="0" dirty="0">
                <a:ln>
                  <a:noFill/>
                </a:ln>
                <a:solidFill>
                  <a:srgbClr val="003841"/>
                </a:solidFill>
                <a:effectLst/>
                <a:uLnTx/>
                <a:uFillTx/>
                <a:latin typeface="Calibri" charset="0"/>
                <a:ea typeface="MS PGothic" charset="-128"/>
              </a:rPr>
              <a:t> Sie vier </a:t>
            </a:r>
            <a:r>
              <a:rPr kumimoji="0" lang="en-IE" altLang="ja-JP" sz="2000" b="0" i="0" u="none" strike="noStrike" kern="1200" cap="none" spc="0" normalizeH="0" baseline="0" noProof="0" dirty="0" err="1">
                <a:ln>
                  <a:noFill/>
                </a:ln>
                <a:solidFill>
                  <a:srgbClr val="003841"/>
                </a:solidFill>
                <a:effectLst/>
                <a:uLnTx/>
                <a:uFillTx/>
                <a:latin typeface="Calibri" charset="0"/>
                <a:ea typeface="MS PGothic" charset="-128"/>
              </a:rPr>
              <a:t>Merkmale</a:t>
            </a:r>
            <a:r>
              <a:rPr kumimoji="0" lang="en-IE" altLang="ja-JP" sz="2000" b="0" i="0" u="none" strike="noStrike" kern="1200" cap="none" spc="0" normalizeH="0" baseline="0" noProof="0" dirty="0">
                <a:ln>
                  <a:noFill/>
                </a:ln>
                <a:solidFill>
                  <a:srgbClr val="003841"/>
                </a:solidFill>
                <a:effectLst/>
                <a:uLnTx/>
                <a:uFillTx/>
                <a:latin typeface="Calibri" charset="0"/>
                <a:ea typeface="MS PGothic" charset="-128"/>
              </a:rPr>
              <a:t> an, die </a:t>
            </a:r>
            <a:r>
              <a:rPr kumimoji="0" lang="en-IE" altLang="ja-JP" sz="2000" b="0" i="0" u="none" strike="noStrike" kern="1200" cap="none" spc="0" normalizeH="0" baseline="0" noProof="0" dirty="0" err="1">
                <a:ln>
                  <a:noFill/>
                </a:ln>
                <a:solidFill>
                  <a:srgbClr val="003841"/>
                </a:solidFill>
                <a:effectLst/>
                <a:uLnTx/>
                <a:uFillTx/>
                <a:latin typeface="Calibri" charset="0"/>
                <a:ea typeface="MS PGothic" charset="-128"/>
              </a:rPr>
              <a:t>Ihr</a:t>
            </a:r>
            <a:r>
              <a:rPr kumimoji="0" lang="en-IE" altLang="ja-JP" sz="2000" b="0" i="0" u="none" strike="noStrike" kern="1200" cap="none" spc="0" normalizeH="0" baseline="0" noProof="0" dirty="0">
                <a:ln>
                  <a:noFill/>
                </a:ln>
                <a:solidFill>
                  <a:srgbClr val="003841"/>
                </a:solidFill>
                <a:effectLst/>
                <a:uLnTx/>
                <a:uFillTx/>
                <a:latin typeface="Calibri" charset="0"/>
                <a:ea typeface="MS PGothic" charset="-128"/>
              </a:rPr>
              <a:t> </a:t>
            </a:r>
            <a:r>
              <a:rPr kumimoji="0" lang="en-IE" altLang="ja-JP" sz="2000" b="0" i="0" u="none" strike="noStrike" kern="1200" cap="none" spc="0" normalizeH="0" baseline="0" noProof="0" dirty="0" err="1">
                <a:ln>
                  <a:noFill/>
                </a:ln>
                <a:solidFill>
                  <a:srgbClr val="003841"/>
                </a:solidFill>
                <a:effectLst/>
                <a:uLnTx/>
                <a:uFillTx/>
                <a:latin typeface="Calibri" charset="0"/>
                <a:ea typeface="MS PGothic" charset="-128"/>
              </a:rPr>
              <a:t>Produkt</a:t>
            </a:r>
            <a:r>
              <a:rPr kumimoji="0" lang="en-IE" altLang="ja-JP" sz="2000" b="0" i="0" u="none" strike="noStrike" kern="1200" cap="none" spc="0" normalizeH="0" baseline="0" noProof="0" dirty="0">
                <a:ln>
                  <a:noFill/>
                </a:ln>
                <a:solidFill>
                  <a:srgbClr val="003841"/>
                </a:solidFill>
                <a:effectLst/>
                <a:uLnTx/>
                <a:uFillTx/>
                <a:latin typeface="Calibri" charset="0"/>
                <a:ea typeface="MS PGothic" charset="-128"/>
              </a:rPr>
              <a:t> </a:t>
            </a:r>
            <a:r>
              <a:rPr kumimoji="0" lang="en-IE" altLang="ja-JP" sz="2000" b="0" i="0" u="none" strike="noStrike" kern="1200" cap="none" spc="0" normalizeH="0" baseline="0" noProof="0" dirty="0" err="1">
                <a:ln>
                  <a:noFill/>
                </a:ln>
                <a:solidFill>
                  <a:srgbClr val="003841"/>
                </a:solidFill>
                <a:effectLst/>
                <a:uLnTx/>
                <a:uFillTx/>
                <a:latin typeface="Calibri" charset="0"/>
                <a:ea typeface="MS PGothic" charset="-128"/>
              </a:rPr>
              <a:t>oder</a:t>
            </a:r>
            <a:r>
              <a:rPr kumimoji="0" lang="en-IE" altLang="ja-JP" sz="2000" b="0" i="0" u="none" strike="noStrike" kern="1200" cap="none" spc="0" normalizeH="0" baseline="0" noProof="0" dirty="0">
                <a:ln>
                  <a:noFill/>
                </a:ln>
                <a:solidFill>
                  <a:srgbClr val="003841"/>
                </a:solidFill>
                <a:effectLst/>
                <a:uLnTx/>
                <a:uFillTx/>
                <a:latin typeface="Calibri" charset="0"/>
                <a:ea typeface="MS PGothic" charset="-128"/>
              </a:rPr>
              <a:t> </a:t>
            </a:r>
            <a:r>
              <a:rPr kumimoji="0" lang="en-IE" altLang="ja-JP" sz="2000" b="0" i="0" u="none" strike="noStrike" kern="1200" cap="none" spc="0" normalizeH="0" baseline="0" noProof="0" dirty="0" err="1">
                <a:ln>
                  <a:noFill/>
                </a:ln>
                <a:solidFill>
                  <a:srgbClr val="003841"/>
                </a:solidFill>
                <a:effectLst/>
                <a:uLnTx/>
                <a:uFillTx/>
                <a:latin typeface="Calibri" charset="0"/>
                <a:ea typeface="MS PGothic" charset="-128"/>
              </a:rPr>
              <a:t>Unternehmen</a:t>
            </a:r>
            <a:r>
              <a:rPr kumimoji="0" lang="en-IE" altLang="ja-JP" sz="2000" b="0" i="0" u="none" strike="noStrike" kern="1200" cap="none" spc="0" normalizeH="0" baseline="0" noProof="0" dirty="0">
                <a:ln>
                  <a:noFill/>
                </a:ln>
                <a:solidFill>
                  <a:srgbClr val="003841"/>
                </a:solidFill>
                <a:effectLst/>
                <a:uLnTx/>
                <a:uFillTx/>
                <a:latin typeface="Calibri" charset="0"/>
                <a:ea typeface="MS PGothic" charset="-128"/>
              </a:rPr>
              <a:t> </a:t>
            </a:r>
            <a:r>
              <a:rPr kumimoji="0" lang="en-IE" altLang="ja-JP" sz="2000" b="0" i="0" u="none" strike="noStrike" kern="1200" cap="none" spc="0" normalizeH="0" baseline="0" noProof="0" dirty="0" err="1">
                <a:ln>
                  <a:noFill/>
                </a:ln>
                <a:solidFill>
                  <a:srgbClr val="003841"/>
                </a:solidFill>
                <a:effectLst/>
                <a:uLnTx/>
                <a:uFillTx/>
                <a:latin typeface="Calibri" charset="0"/>
                <a:ea typeface="MS PGothic" charset="-128"/>
              </a:rPr>
              <a:t>bietet</a:t>
            </a:r>
            <a:r>
              <a:rPr kumimoji="0" lang="en-IE" altLang="ja-JP" sz="2000" b="0" i="0" u="none" strike="noStrike" kern="1200" cap="none" spc="0" normalizeH="0" baseline="0" noProof="0" dirty="0">
                <a:ln>
                  <a:noFill/>
                </a:ln>
                <a:solidFill>
                  <a:srgbClr val="003841"/>
                </a:solidFill>
                <a:effectLst/>
                <a:uLnTx/>
                <a:uFillTx/>
                <a:latin typeface="Calibri" charset="0"/>
                <a:ea typeface="MS PGothic" charset="-128"/>
              </a:rPr>
              <a:t>:</a:t>
            </a:r>
          </a:p>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IE" altLang="ja-JP" sz="2000" b="0" i="0" u="none" strike="noStrike" kern="1200" cap="none" spc="0" normalizeH="0" baseline="0" noProof="0" dirty="0">
              <a:ln>
                <a:noFill/>
              </a:ln>
              <a:solidFill>
                <a:srgbClr val="003841"/>
              </a:solidFill>
              <a:effectLst/>
              <a:uLnTx/>
              <a:uFillTx/>
              <a:latin typeface="Calibri" charset="0"/>
              <a:ea typeface="MS PGothic" charset="-128"/>
            </a:endParaRPr>
          </a:p>
          <a:p>
            <a:pPr marL="457200" lvl="0" indent="-457200">
              <a:buClr>
                <a:srgbClr val="EC2179"/>
              </a:buClr>
              <a:buFont typeface="+mj-lt"/>
              <a:buAutoNum type="arabicPeriod"/>
              <a:defRPr/>
            </a:pPr>
            <a:r>
              <a:rPr lang="en-IE" altLang="ja-JP" sz="2000" dirty="0">
                <a:solidFill>
                  <a:srgbClr val="003841"/>
                </a:solidFill>
                <a:latin typeface="Calibri" charset="0"/>
              </a:rPr>
              <a:t>________________________</a:t>
            </a:r>
            <a:endParaRPr kumimoji="0" lang="en-IE" altLang="ja-JP" sz="2000" b="0" i="0" u="none" strike="noStrike" kern="1200" cap="none" spc="0" normalizeH="0" baseline="0" noProof="0" dirty="0">
              <a:ln>
                <a:noFill/>
              </a:ln>
              <a:solidFill>
                <a:srgbClr val="003841"/>
              </a:solidFill>
              <a:effectLst/>
              <a:uLnTx/>
              <a:uFillTx/>
              <a:latin typeface="Calibri" charset="0"/>
              <a:ea typeface="MS PGothic" charset="-128"/>
            </a:endParaRPr>
          </a:p>
          <a:p>
            <a:pPr marL="457200" lvl="0" indent="-457200">
              <a:buClr>
                <a:srgbClr val="EC2179"/>
              </a:buClr>
              <a:buFont typeface="+mj-lt"/>
              <a:buAutoNum type="arabicPeriod"/>
              <a:defRPr/>
            </a:pPr>
            <a:r>
              <a:rPr lang="en-IE" altLang="ja-JP" sz="2000" dirty="0">
                <a:solidFill>
                  <a:srgbClr val="003841"/>
                </a:solidFill>
                <a:latin typeface="Calibri" charset="0"/>
              </a:rPr>
              <a:t>________________________</a:t>
            </a:r>
          </a:p>
          <a:p>
            <a:pPr marL="457200" lvl="0" indent="-457200">
              <a:buClr>
                <a:srgbClr val="EC2179"/>
              </a:buClr>
              <a:buFont typeface="+mj-lt"/>
              <a:buAutoNum type="arabicPeriod"/>
              <a:defRPr/>
            </a:pPr>
            <a:r>
              <a:rPr lang="en-IE" altLang="ja-JP" sz="2000" dirty="0">
                <a:solidFill>
                  <a:srgbClr val="003841"/>
                </a:solidFill>
                <a:latin typeface="Calibri" charset="0"/>
              </a:rPr>
              <a:t>________________________</a:t>
            </a:r>
          </a:p>
          <a:p>
            <a:pPr marL="457200" lvl="0" indent="-457200">
              <a:buClr>
                <a:srgbClr val="EC2179"/>
              </a:buClr>
              <a:buFont typeface="+mj-lt"/>
              <a:buAutoNum type="arabicPeriod"/>
              <a:defRPr/>
            </a:pPr>
            <a:r>
              <a:rPr lang="en-IE" altLang="ja-JP" sz="2000" dirty="0">
                <a:solidFill>
                  <a:srgbClr val="003841"/>
                </a:solidFill>
                <a:latin typeface="Calibri" charset="0"/>
              </a:rPr>
              <a:t>________________________</a:t>
            </a:r>
          </a:p>
        </p:txBody>
      </p:sp>
      <p:sp>
        <p:nvSpPr>
          <p:cNvPr id="7" name="テキスト プレースホルダー 36">
            <a:extLst>
              <a:ext uri="{FF2B5EF4-FFF2-40B4-BE49-F238E27FC236}">
                <a16:creationId xmlns:a16="http://schemas.microsoft.com/office/drawing/2014/main" id="{4EE0A105-3961-4F55-8A24-DDB6812F72DE}"/>
              </a:ext>
            </a:extLst>
          </p:cNvPr>
          <p:cNvSpPr txBox="1">
            <a:spLocks/>
          </p:cNvSpPr>
          <p:nvPr/>
        </p:nvSpPr>
        <p:spPr bwMode="auto">
          <a:xfrm>
            <a:off x="5491451" y="3196792"/>
            <a:ext cx="4435592" cy="3433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IE" altLang="ja-JP" sz="2000" b="0" i="0" u="none" strike="noStrike" kern="1200" cap="none" spc="0" normalizeH="0" baseline="0" noProof="0" dirty="0">
                <a:ln>
                  <a:noFill/>
                </a:ln>
                <a:solidFill>
                  <a:srgbClr val="003841"/>
                </a:solidFill>
                <a:effectLst/>
                <a:uLnTx/>
                <a:uFillTx/>
                <a:latin typeface="Calibri" charset="0"/>
                <a:ea typeface="MS PGothic" charset="-128"/>
              </a:rPr>
              <a:t>Geben Sie vier Vorteile an, die Ihr Produkt oder Unternehmen bietet:</a:t>
            </a:r>
          </a:p>
          <a:p>
            <a:pPr lvl="0">
              <a:buNone/>
              <a:defRPr/>
            </a:pPr>
            <a:endParaRPr lang="en-IE" altLang="ja-JP" sz="2000" dirty="0">
              <a:solidFill>
                <a:srgbClr val="003841"/>
              </a:solidFill>
              <a:latin typeface="Calibri" charset="0"/>
            </a:endParaRPr>
          </a:p>
          <a:p>
            <a:pPr marL="457200" lvl="0" indent="-457200">
              <a:buClr>
                <a:srgbClr val="EC2179"/>
              </a:buClr>
              <a:buFont typeface="+mj-lt"/>
              <a:buAutoNum type="arabicPeriod"/>
              <a:defRPr/>
            </a:pPr>
            <a:r>
              <a:rPr lang="en-IE" altLang="ja-JP" sz="2000" dirty="0">
                <a:solidFill>
                  <a:srgbClr val="003841"/>
                </a:solidFill>
                <a:latin typeface="Calibri" charset="0"/>
              </a:rPr>
              <a:t>________________________</a:t>
            </a:r>
          </a:p>
          <a:p>
            <a:pPr marL="457200" lvl="0" indent="-457200">
              <a:buClr>
                <a:srgbClr val="EC2179"/>
              </a:buClr>
              <a:buFont typeface="+mj-lt"/>
              <a:buAutoNum type="arabicPeriod"/>
              <a:defRPr/>
            </a:pPr>
            <a:r>
              <a:rPr lang="en-IE" altLang="ja-JP" sz="2000" dirty="0">
                <a:solidFill>
                  <a:srgbClr val="003841"/>
                </a:solidFill>
                <a:latin typeface="Calibri" charset="0"/>
              </a:rPr>
              <a:t>________________________</a:t>
            </a:r>
          </a:p>
          <a:p>
            <a:pPr marL="457200" lvl="0" indent="-457200">
              <a:buClr>
                <a:srgbClr val="EC2179"/>
              </a:buClr>
              <a:buFont typeface="+mj-lt"/>
              <a:buAutoNum type="arabicPeriod"/>
              <a:defRPr/>
            </a:pPr>
            <a:r>
              <a:rPr lang="en-IE" altLang="ja-JP" sz="2000" dirty="0">
                <a:solidFill>
                  <a:srgbClr val="003841"/>
                </a:solidFill>
                <a:latin typeface="Calibri" charset="0"/>
              </a:rPr>
              <a:t>________________________</a:t>
            </a:r>
          </a:p>
          <a:p>
            <a:pPr marL="457200" lvl="0" indent="-457200">
              <a:buClr>
                <a:srgbClr val="EC2179"/>
              </a:buClr>
              <a:buFont typeface="+mj-lt"/>
              <a:buAutoNum type="arabicPeriod"/>
              <a:defRPr/>
            </a:pPr>
            <a:r>
              <a:rPr lang="en-IE" altLang="ja-JP" sz="2000" dirty="0">
                <a:solidFill>
                  <a:srgbClr val="003841"/>
                </a:solidFill>
                <a:latin typeface="Calibri" charset="0"/>
              </a:rPr>
              <a:t>________________________</a:t>
            </a:r>
          </a:p>
        </p:txBody>
      </p:sp>
      <p:sp>
        <p:nvSpPr>
          <p:cNvPr id="8" name="Pentagon 2">
            <a:extLst>
              <a:ext uri="{FF2B5EF4-FFF2-40B4-BE49-F238E27FC236}">
                <a16:creationId xmlns:a16="http://schemas.microsoft.com/office/drawing/2014/main" id="{BD0812D0-8E64-8D32-FBD5-0597DB40D3DB}"/>
              </a:ext>
            </a:extLst>
          </p:cNvPr>
          <p:cNvSpPr/>
          <p:nvPr/>
        </p:nvSpPr>
        <p:spPr>
          <a:xfrm>
            <a:off x="4955699" y="1880087"/>
            <a:ext cx="5502136" cy="1316705"/>
          </a:xfrm>
          <a:prstGeom prst="homePlate">
            <a:avLst/>
          </a:pr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cs typeface="Calibri"/>
              </a:rPr>
              <a:t>Fragen Sie sich nun, warum diese Merkmale wichtig sind - dies wird Ihnen helfen, Ihre Vorteile zu ermitteln</a:t>
            </a:r>
            <a:endParaRPr lang="en-US" sz="1600"/>
          </a:p>
        </p:txBody>
      </p:sp>
    </p:spTree>
    <p:extLst>
      <p:ext uri="{BB962C8B-B14F-4D97-AF65-F5344CB8AC3E}">
        <p14:creationId xmlns:p14="http://schemas.microsoft.com/office/powerpoint/2010/main" val="30727153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963255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761603"/>
            <a:ext cx="9131682" cy="803654"/>
          </a:xfrm>
        </p:spPr>
        <p:txBody>
          <a:bodyPr/>
          <a:lstStyle/>
          <a:p>
            <a:r>
              <a:rPr lang="en-US" sz="3200">
                <a:solidFill>
                  <a:schemeClr val="bg1"/>
                </a:solidFill>
              </a:rPr>
              <a:t>Die Beziehung zwischen Marketing und Vertrieb</a:t>
            </a:r>
            <a:endParaRPr lang="en-US" sz="3200"/>
          </a:p>
        </p:txBody>
      </p:sp>
      <p:sp>
        <p:nvSpPr>
          <p:cNvPr id="7" name="Text Placeholder 1">
            <a:extLst>
              <a:ext uri="{FF2B5EF4-FFF2-40B4-BE49-F238E27FC236}">
                <a16:creationId xmlns:a16="http://schemas.microsoft.com/office/drawing/2014/main" id="{D522593D-85E5-44BC-F15F-728DB8EE28E5}"/>
              </a:ext>
            </a:extLst>
          </p:cNvPr>
          <p:cNvSpPr txBox="1">
            <a:spLocks/>
          </p:cNvSpPr>
          <p:nvPr/>
        </p:nvSpPr>
        <p:spPr>
          <a:xfrm>
            <a:off x="953135" y="1441449"/>
            <a:ext cx="9323043" cy="3975101"/>
          </a:xfrm>
          <a:prstGeom prst="rect">
            <a:avLst/>
          </a:prstGeom>
        </p:spPr>
        <p:txBody>
          <a:bodyPr numCol="2"/>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rgbClr val="47B5C8"/>
                </a:solidFill>
              </a:rPr>
              <a:t>VERMARKTUNG</a:t>
            </a:r>
          </a:p>
          <a:p>
            <a:r>
              <a:rPr lang="en-US" sz="300" b="1" dirty="0">
                <a:solidFill>
                  <a:srgbClr val="595959"/>
                </a:solidFill>
              </a:rPr>
              <a:t> </a:t>
            </a:r>
          </a:p>
          <a:p>
            <a:pPr>
              <a:buClr>
                <a:srgbClr val="EC2179"/>
              </a:buClr>
            </a:pPr>
            <a:r>
              <a:rPr lang="en-US" sz="2400" dirty="0">
                <a:solidFill>
                  <a:srgbClr val="595959"/>
                </a:solidFill>
              </a:rPr>
              <a:t>Langfristig</a:t>
            </a:r>
          </a:p>
          <a:p>
            <a:pPr>
              <a:buClr>
                <a:srgbClr val="EC2179"/>
              </a:buClr>
            </a:pPr>
            <a:r>
              <a:rPr lang="en-US" sz="2400" dirty="0">
                <a:solidFill>
                  <a:srgbClr val="595959"/>
                </a:solidFill>
              </a:rPr>
              <a:t>Ziel ist es, Beziehungen aufzubauen</a:t>
            </a:r>
          </a:p>
          <a:p>
            <a:pPr marL="342900" indent="-342900">
              <a:buClr>
                <a:srgbClr val="EC2179"/>
              </a:buClr>
              <a:buFont typeface="Arial" charset="0"/>
              <a:buChar char="•"/>
            </a:pPr>
            <a:r>
              <a:rPr lang="en-US" sz="2400" dirty="0">
                <a:solidFill>
                  <a:srgbClr val="595959"/>
                </a:solidFill>
              </a:rPr>
              <a:t>Während der Verkauf den "Anstoß" zum Kauf des Produkts gibt, sobald der Kunde da ist, ist das Marketing die "Anziehungskraft", die den Kunden überhaupt erst zu Ihnen bringt.</a:t>
            </a:r>
          </a:p>
          <a:p>
            <a:pPr marL="342900" indent="-342900">
              <a:buClr>
                <a:srgbClr val="EC2179"/>
              </a:buClr>
              <a:buFont typeface="Arial" charset="0"/>
              <a:buChar char="•"/>
            </a:pPr>
            <a:endParaRPr lang="en-US" sz="2400" dirty="0">
              <a:solidFill>
                <a:srgbClr val="595959"/>
              </a:solidFill>
            </a:endParaRPr>
          </a:p>
          <a:p>
            <a:endParaRPr lang="en-US" sz="2400" dirty="0">
              <a:solidFill>
                <a:srgbClr val="595959"/>
              </a:solidFill>
            </a:endParaRPr>
          </a:p>
          <a:p>
            <a:pPr marL="0" indent="0">
              <a:buNone/>
            </a:pPr>
            <a:r>
              <a:rPr lang="en-US" sz="2400" b="1" dirty="0">
                <a:solidFill>
                  <a:srgbClr val="47B5C8"/>
                </a:solidFill>
              </a:rPr>
              <a:t>VERKAUF</a:t>
            </a:r>
          </a:p>
          <a:p>
            <a:endParaRPr lang="en-US" sz="300" b="1" dirty="0">
              <a:solidFill>
                <a:srgbClr val="595959"/>
              </a:solidFill>
            </a:endParaRPr>
          </a:p>
          <a:p>
            <a:pPr marL="342900" indent="-342900">
              <a:buClr>
                <a:srgbClr val="EC2179"/>
              </a:buClr>
              <a:buFont typeface="Arial" charset="0"/>
              <a:buChar char="•"/>
            </a:pPr>
            <a:r>
              <a:rPr lang="en-US" sz="2400" dirty="0">
                <a:solidFill>
                  <a:srgbClr val="595959"/>
                </a:solidFill>
              </a:rPr>
              <a:t>Kurzfristig</a:t>
            </a:r>
          </a:p>
          <a:p>
            <a:pPr marL="342900" indent="-342900">
              <a:buClr>
                <a:srgbClr val="EC2179"/>
              </a:buClr>
              <a:buFont typeface="Arial" charset="0"/>
              <a:buChar char="•"/>
            </a:pPr>
            <a:r>
              <a:rPr lang="en-US" sz="2400" dirty="0">
                <a:solidFill>
                  <a:srgbClr val="595959"/>
                </a:solidFill>
              </a:rPr>
              <a:t>Ziel ist es, einen "Verkauf abzuschließen" (d. h. jemanden zum Kauf Ihres Produkts zu bewegen)</a:t>
            </a:r>
          </a:p>
          <a:p>
            <a:pPr marL="342900" indent="-342900">
              <a:buClr>
                <a:srgbClr val="EC2179"/>
              </a:buClr>
              <a:buFont typeface="Arial" charset="0"/>
              <a:buChar char="•"/>
            </a:pPr>
            <a:r>
              <a:rPr lang="en-US" sz="2400" dirty="0">
                <a:solidFill>
                  <a:srgbClr val="595959"/>
                </a:solidFill>
              </a:rPr>
              <a:t>Die Verkaufsstrategie basiert auf dem einzelnen Käufer und darauf, was getan werden muss, damit er Ihnen sein Geld gibt oder auf die Schaltfläche "Kaufen" klickt.</a:t>
            </a:r>
          </a:p>
          <a:p>
            <a:endParaRPr lang="en-US" sz="2400" dirty="0"/>
          </a:p>
        </p:txBody>
      </p:sp>
    </p:spTree>
    <p:extLst>
      <p:ext uri="{BB962C8B-B14F-4D97-AF65-F5344CB8AC3E}">
        <p14:creationId xmlns:p14="http://schemas.microsoft.com/office/powerpoint/2010/main" val="3624606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Wer ist Ihr idealer Kunde?</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19794012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2" y="1757270"/>
            <a:ext cx="6633420" cy="3849918"/>
          </a:xfrm>
        </p:spPr>
        <p:txBody>
          <a:bodyPr lIns="91440" tIns="45720" rIns="91440" bIns="45720" anchor="t"/>
          <a:lstStyle/>
          <a:p>
            <a:pPr marL="0" indent="0"/>
            <a:r>
              <a:rPr lang="en-US" dirty="0">
                <a:cs typeface="Calibri"/>
              </a:rPr>
              <a:t>In den Modulen 1 und 2 haben wir uns auf die Zielmärkte konzentriert. Lassen Sie uns rekapitulieren: Wer ist Ihr idealer Kunde?   Sie haben das Problem, das Ihr Unternehmen löst, klar definiert, jetzt gehen Sie ein wenig tiefer und identifizieren</a:t>
            </a:r>
          </a:p>
          <a:p>
            <a:pPr marL="342900" indent="-342900">
              <a:buChar char="•"/>
            </a:pPr>
            <a:r>
              <a:rPr lang="en-US" dirty="0">
                <a:cs typeface="Calibri"/>
              </a:rPr>
              <a:t>Die Menschen, für die dieses Problem derzeit eine Herausforderung darstellt</a:t>
            </a:r>
          </a:p>
          <a:p>
            <a:pPr marL="342900" indent="-342900">
              <a:buChar char="•"/>
            </a:pPr>
            <a:r>
              <a:rPr lang="en-US" dirty="0">
                <a:cs typeface="Calibri"/>
              </a:rPr>
              <a:t>Die Menschen, die an Ihrer Lösung für dieses Problem interessiert sind</a:t>
            </a:r>
          </a:p>
          <a:p>
            <a:pPr marL="342900" indent="-342900">
              <a:buChar char="•"/>
            </a:pPr>
            <a:r>
              <a:rPr lang="en-US" dirty="0">
                <a:cs typeface="Calibri"/>
              </a:rPr>
              <a:t>Die Menschen, die Sie für Ihre Lösung angemessen bezahlen werden</a:t>
            </a:r>
          </a:p>
          <a:p>
            <a:pPr marL="342900" indent="-342900">
              <a:buChar char="•"/>
            </a:pPr>
            <a:endParaRPr lang="en-US" dirty="0">
              <a:cs typeface="Calibri"/>
            </a:endParaRPr>
          </a:p>
          <a:p>
            <a:endParaRPr lang="en-US" dirty="0">
              <a:cs typeface="Calibri"/>
            </a:endParaRPr>
          </a:p>
          <a:p>
            <a:endParaRPr lang="en-US" dirty="0">
              <a:cs typeface="Calibri"/>
            </a:endParaRPr>
          </a:p>
          <a:p>
            <a:endParaRPr lang="en-US" dirty="0">
              <a:cs typeface="Calibri"/>
            </a:endParaRP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lIns="91440" tIns="45720" rIns="91440" bIns="45720" anchor="t">
            <a:noAutofit/>
          </a:bodyPr>
          <a:lstStyle/>
          <a:p>
            <a:r>
              <a:rPr lang="en-US" dirty="0">
                <a:solidFill>
                  <a:schemeClr val="bg1"/>
                </a:solidFill>
              </a:rPr>
              <a:t>Wer ist Ihr idealer Kunde?</a:t>
            </a:r>
          </a:p>
        </p:txBody>
      </p:sp>
      <p:pic>
        <p:nvPicPr>
          <p:cNvPr id="6" name="Picture 5" descr="Person holding smiling emoji">
            <a:extLst>
              <a:ext uri="{FF2B5EF4-FFF2-40B4-BE49-F238E27FC236}">
                <a16:creationId xmlns:a16="http://schemas.microsoft.com/office/drawing/2014/main" id="{CC9D4ABF-C05D-E18A-4C93-0E571F74C540}"/>
              </a:ext>
            </a:extLst>
          </p:cNvPr>
          <p:cNvPicPr>
            <a:picLocks noChangeAspect="1"/>
          </p:cNvPicPr>
          <p:nvPr/>
        </p:nvPicPr>
        <p:blipFill>
          <a:blip r:embed="rId2"/>
          <a:srcRect l="33018" r="15086"/>
          <a:stretch/>
        </p:blipFill>
        <p:spPr>
          <a:xfrm>
            <a:off x="7292009" y="1504040"/>
            <a:ext cx="3551916" cy="3849919"/>
          </a:xfrm>
          <a:prstGeom prst="rect">
            <a:avLst/>
          </a:prstGeom>
        </p:spPr>
      </p:pic>
    </p:spTree>
    <p:extLst>
      <p:ext uri="{BB962C8B-B14F-4D97-AF65-F5344CB8AC3E}">
        <p14:creationId xmlns:p14="http://schemas.microsoft.com/office/powerpoint/2010/main" val="2473718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06694" y="1386234"/>
            <a:ext cx="10008355" cy="3849918"/>
          </a:xfrm>
        </p:spPr>
        <p:txBody>
          <a:bodyPr/>
          <a:lstStyle/>
          <a:p>
            <a:endParaRPr lang="en-US" sz="2000" dirty="0"/>
          </a:p>
          <a:p>
            <a:r>
              <a:rPr lang="en-US" sz="2000" b="1" dirty="0">
                <a:solidFill>
                  <a:srgbClr val="47B5C8"/>
                </a:solidFill>
              </a:rPr>
              <a:t>KENNTNISSE:  </a:t>
            </a:r>
          </a:p>
          <a:p>
            <a:pPr marL="342900" indent="-342900">
              <a:buFont typeface="Arial" panose="020B0604020202020204" pitchFamily="34" charset="0"/>
              <a:buChar char="•"/>
            </a:pPr>
            <a:r>
              <a:rPr lang="en-GB" sz="2000" dirty="0"/>
              <a:t>Verstehen Sie die grundlegenden Konzepte von Marketing und Vertrieb und wie sie zusammenhängen.</a:t>
            </a:r>
          </a:p>
          <a:p>
            <a:pPr marL="342900" indent="-342900">
              <a:buFont typeface="Arial" panose="020B0604020202020204" pitchFamily="34" charset="0"/>
              <a:buChar char="•"/>
            </a:pPr>
            <a:r>
              <a:rPr lang="en-GB" sz="2000" dirty="0"/>
              <a:t>Gewinnen Sie einen Einblick in die besonderen Herausforderungen und Chancen, mit denen unterrepräsentierte Unternehmer auf dem Markt konfrontiert sind.</a:t>
            </a:r>
          </a:p>
          <a:p>
            <a:pPr marL="342900" indent="-342900">
              <a:buFont typeface="Arial" panose="020B0604020202020204" pitchFamily="34" charset="0"/>
              <a:buChar char="•"/>
            </a:pPr>
            <a:r>
              <a:rPr lang="en-GB" sz="2000" dirty="0"/>
              <a:t>Lernen Sie verschiedene Marketingstrategien kennen, darunter digitales Marketing, Branding und Techniken zur Kundenbindung.</a:t>
            </a:r>
          </a:p>
          <a:p>
            <a:pPr marL="342900" indent="-342900">
              <a:buFont typeface="Arial" panose="020B0604020202020204" pitchFamily="34" charset="0"/>
              <a:buChar char="•"/>
            </a:pPr>
            <a:r>
              <a:rPr lang="en-GB" sz="2000" dirty="0"/>
              <a:t>Sie wissen, wie wichtig eine gut ausgearbeitete Vertriebsstrategie ist und wie sie mit den Marketingmaßnahmen abgestimmt werden kann, um den Geschäftserfolg zu steigern.</a:t>
            </a:r>
            <a:endParaRPr lang="en-US" sz="2000" dirty="0"/>
          </a:p>
          <a:p>
            <a:endParaRPr lang="en-US" sz="2000" dirty="0"/>
          </a:p>
          <a:p>
            <a:endParaRPr lang="en-US" sz="2000" dirty="0"/>
          </a:p>
          <a:p>
            <a:endParaRPr lang="en-US" sz="2000" dirty="0"/>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Lernergebnisse </a:t>
            </a:r>
          </a:p>
          <a:p>
            <a:endParaRPr lang="en-US"/>
          </a:p>
        </p:txBody>
      </p:sp>
    </p:spTree>
    <p:extLst>
      <p:ext uri="{BB962C8B-B14F-4D97-AF65-F5344CB8AC3E}">
        <p14:creationId xmlns:p14="http://schemas.microsoft.com/office/powerpoint/2010/main" val="24192272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5ABE6423-92B0-DA90-4C8C-31569CDF08F1}"/>
              </a:ext>
            </a:extLst>
          </p:cNvPr>
          <p:cNvCxnSpPr>
            <a:cxnSpLocks/>
          </p:cNvCxnSpPr>
          <p:nvPr/>
        </p:nvCxnSpPr>
        <p:spPr>
          <a:xfrm>
            <a:off x="8944811" y="811962"/>
            <a:ext cx="0" cy="4926263"/>
          </a:xfrm>
          <a:prstGeom prst="line">
            <a:avLst/>
          </a:prstGeom>
          <a:ln>
            <a:solidFill>
              <a:srgbClr val="D9552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79A5D9A8-9653-9DDE-75CD-2B44B71F9772}"/>
              </a:ext>
            </a:extLst>
          </p:cNvPr>
          <p:cNvSpPr/>
          <p:nvPr/>
        </p:nvSpPr>
        <p:spPr>
          <a:xfrm>
            <a:off x="8482104" y="688295"/>
            <a:ext cx="916056" cy="916056"/>
          </a:xfrm>
          <a:prstGeom prst="ellipse">
            <a:avLst/>
          </a:pr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sp>
        <p:nvSpPr>
          <p:cNvPr id="5" name="Freeform 1">
            <a:extLst>
              <a:ext uri="{FF2B5EF4-FFF2-40B4-BE49-F238E27FC236}">
                <a16:creationId xmlns:a16="http://schemas.microsoft.com/office/drawing/2014/main" id="{E740716E-E7F5-4152-9590-1701509BFD6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609BB1F2-4CB0-ECEC-8945-B728FD2C6C10}"/>
              </a:ext>
            </a:extLst>
          </p:cNvPr>
          <p:cNvSpPr>
            <a:spLocks noGrp="1"/>
          </p:cNvSpPr>
          <p:nvPr>
            <p:ph type="body" sz="quarter" idx="18"/>
          </p:nvPr>
        </p:nvSpPr>
        <p:spPr>
          <a:xfrm>
            <a:off x="944043" y="1718219"/>
            <a:ext cx="6512667" cy="1729570"/>
          </a:xfrm>
        </p:spPr>
        <p:txBody>
          <a:bodyPr lIns="91440" tIns="45720" rIns="91440" bIns="45720" anchor="t"/>
          <a:lstStyle/>
          <a:p>
            <a:pPr marL="0" indent="0"/>
            <a:r>
              <a:rPr lang="en-US" dirty="0">
                <a:cs typeface="Calibri"/>
              </a:rPr>
              <a:t>Im Marketing werden Ihre idealen Kunden als Ihr Zielmarkt bezeichnet.</a:t>
            </a:r>
          </a:p>
          <a:p>
            <a:pPr marL="0" indent="0"/>
            <a:r>
              <a:rPr lang="en-US" dirty="0">
                <a:cs typeface="Calibri"/>
              </a:rPr>
              <a:t>Eine der einfachsten und naheliegendsten Möglichkeiten, eine Zielgruppe zu beschreiben, sind ihre demografischen Merkmale.</a:t>
            </a:r>
          </a:p>
          <a:p>
            <a:pPr marL="0" indent="0"/>
            <a:r>
              <a:rPr lang="en-US" dirty="0">
                <a:cs typeface="Calibri"/>
              </a:rPr>
              <a:t>Die Erstellung von Kundenprofilen oder Personas hilft Ihnen, Ihren Zielmarkt und die verschiedenen Kunden zu verstehen, die Sie ansprechen müssen.  Ihre Ziele, ihre Probleme und ihre Bereitschaft, sich für Ihr Produkt oder Ihre Dienstleistung zu entscheiden </a:t>
            </a:r>
          </a:p>
          <a:p>
            <a:endParaRPr lang="en-US" dirty="0">
              <a:cs typeface="Calibri"/>
            </a:endParaRPr>
          </a:p>
        </p:txBody>
      </p:sp>
      <p:sp>
        <p:nvSpPr>
          <p:cNvPr id="3" name="Text Placeholder 2">
            <a:extLst>
              <a:ext uri="{FF2B5EF4-FFF2-40B4-BE49-F238E27FC236}">
                <a16:creationId xmlns:a16="http://schemas.microsoft.com/office/drawing/2014/main" id="{D0277570-4C49-600E-A769-6BEB17689924}"/>
              </a:ext>
            </a:extLst>
          </p:cNvPr>
          <p:cNvSpPr>
            <a:spLocks noGrp="1"/>
          </p:cNvSpPr>
          <p:nvPr>
            <p:ph type="body" sz="quarter" idx="16"/>
          </p:nvPr>
        </p:nvSpPr>
        <p:spPr>
          <a:xfrm>
            <a:off x="798381" y="745038"/>
            <a:ext cx="6278097" cy="853349"/>
          </a:xfrm>
        </p:spPr>
        <p:txBody>
          <a:bodyPr lIns="91440" tIns="45720" rIns="91440" bIns="45720" anchor="t">
            <a:noAutofit/>
          </a:bodyPr>
          <a:lstStyle/>
          <a:p>
            <a:r>
              <a:rPr lang="en-US">
                <a:solidFill>
                  <a:schemeClr val="bg1"/>
                </a:solidFill>
                <a:cs typeface="Calibri"/>
              </a:rPr>
              <a:t>Definieren Sie Ihren Zielmarkt</a:t>
            </a:r>
            <a:endParaRPr lang="en-US">
              <a:solidFill>
                <a:schemeClr val="bg1"/>
              </a:solidFill>
            </a:endParaRPr>
          </a:p>
        </p:txBody>
      </p:sp>
      <p:sp>
        <p:nvSpPr>
          <p:cNvPr id="13" name="Google Shape;522;p39">
            <a:extLst>
              <a:ext uri="{FF2B5EF4-FFF2-40B4-BE49-F238E27FC236}">
                <a16:creationId xmlns:a16="http://schemas.microsoft.com/office/drawing/2014/main" id="{C0364EBF-2017-5BA7-7267-120C5F64C6E1}"/>
              </a:ext>
            </a:extLst>
          </p:cNvPr>
          <p:cNvSpPr/>
          <p:nvPr/>
        </p:nvSpPr>
        <p:spPr>
          <a:xfrm>
            <a:off x="10648319" y="742716"/>
            <a:ext cx="602215" cy="639885"/>
          </a:xfrm>
          <a:custGeom>
            <a:avLst/>
            <a:gdLst/>
            <a:ahLst/>
            <a:cxnLst/>
            <a:rect l="l" t="t" r="r" b="b"/>
            <a:pathLst>
              <a:path w="10473" h="10474" fill="none" extrusionOk="0">
                <a:moveTo>
                  <a:pt x="0" y="10474"/>
                </a:moveTo>
                <a:lnTo>
                  <a:pt x="1047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 name="Google Shape;518;p39">
            <a:extLst>
              <a:ext uri="{FF2B5EF4-FFF2-40B4-BE49-F238E27FC236}">
                <a16:creationId xmlns:a16="http://schemas.microsoft.com/office/drawing/2014/main" id="{E14C6718-6EBA-2F89-33E0-74499CB8C129}"/>
              </a:ext>
            </a:extLst>
          </p:cNvPr>
          <p:cNvGrpSpPr/>
          <p:nvPr/>
        </p:nvGrpSpPr>
        <p:grpSpPr>
          <a:xfrm>
            <a:off x="8618773" y="850463"/>
            <a:ext cx="654961" cy="601570"/>
            <a:chOff x="1923675" y="1633650"/>
            <a:chExt cx="436000" cy="435975"/>
          </a:xfrm>
        </p:grpSpPr>
        <p:sp>
          <p:nvSpPr>
            <p:cNvPr id="15" name="Google Shape;519;p39">
              <a:extLst>
                <a:ext uri="{FF2B5EF4-FFF2-40B4-BE49-F238E27FC236}">
                  <a16:creationId xmlns:a16="http://schemas.microsoft.com/office/drawing/2014/main" id="{EEA79303-C59F-6099-01CF-A8FCE41EB175}"/>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20;p39">
              <a:extLst>
                <a:ext uri="{FF2B5EF4-FFF2-40B4-BE49-F238E27FC236}">
                  <a16:creationId xmlns:a16="http://schemas.microsoft.com/office/drawing/2014/main" id="{3D1D95B7-031C-C9A3-8C30-57E88DFAFF8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521;p39">
              <a:extLst>
                <a:ext uri="{FF2B5EF4-FFF2-40B4-BE49-F238E27FC236}">
                  <a16:creationId xmlns:a16="http://schemas.microsoft.com/office/drawing/2014/main" id="{9C4D51F4-9B1E-7198-567C-9442A53A7F88}"/>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522;p39">
              <a:extLst>
                <a:ext uri="{FF2B5EF4-FFF2-40B4-BE49-F238E27FC236}">
                  <a16:creationId xmlns:a16="http://schemas.microsoft.com/office/drawing/2014/main" id="{D2EAA11B-01AB-22E2-5EDE-99EEDAC2449B}"/>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23;p39">
              <a:extLst>
                <a:ext uri="{FF2B5EF4-FFF2-40B4-BE49-F238E27FC236}">
                  <a16:creationId xmlns:a16="http://schemas.microsoft.com/office/drawing/2014/main" id="{492EAD95-B9AF-EBCB-5E45-2F3220B9E01E}"/>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24;p39">
              <a:extLst>
                <a:ext uri="{FF2B5EF4-FFF2-40B4-BE49-F238E27FC236}">
                  <a16:creationId xmlns:a16="http://schemas.microsoft.com/office/drawing/2014/main" id="{1B08E864-2732-7FDA-251F-F4F70B2AF660}"/>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 name="TextBox 21">
            <a:extLst>
              <a:ext uri="{FF2B5EF4-FFF2-40B4-BE49-F238E27FC236}">
                <a16:creationId xmlns:a16="http://schemas.microsoft.com/office/drawing/2014/main" id="{D1A8EAA0-3566-2DB8-E316-6537570C74D3}"/>
              </a:ext>
            </a:extLst>
          </p:cNvPr>
          <p:cNvSpPr txBox="1"/>
          <p:nvPr/>
        </p:nvSpPr>
        <p:spPr>
          <a:xfrm>
            <a:off x="9188535" y="1718219"/>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dirty="0" err="1">
                <a:solidFill>
                  <a:srgbClr val="D9552F"/>
                </a:solidFill>
                <a:cs typeface="Calibri"/>
              </a:rPr>
              <a:t>Übung</a:t>
            </a:r>
            <a:endParaRPr lang="en-US" b="1" dirty="0">
              <a:solidFill>
                <a:srgbClr val="D9552F"/>
              </a:solidFill>
            </a:endParaRPr>
          </a:p>
        </p:txBody>
      </p:sp>
      <p:sp>
        <p:nvSpPr>
          <p:cNvPr id="23" name="Text Placeholder 3">
            <a:extLst>
              <a:ext uri="{FF2B5EF4-FFF2-40B4-BE49-F238E27FC236}">
                <a16:creationId xmlns:a16="http://schemas.microsoft.com/office/drawing/2014/main" id="{642D1B4C-D94C-6458-AE88-5D9D31D84108}"/>
              </a:ext>
            </a:extLst>
          </p:cNvPr>
          <p:cNvSpPr>
            <a:spLocks noGrp="1"/>
          </p:cNvSpPr>
          <p:nvPr/>
        </p:nvSpPr>
        <p:spPr>
          <a:xfrm>
            <a:off x="795131" y="4449509"/>
            <a:ext cx="6810493" cy="985284"/>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3000" i="1" kern="1200" baseline="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endParaRPr lang="en-US" sz="2400" i="0">
              <a:solidFill>
                <a:srgbClr val="595959"/>
              </a:solidFill>
              <a:cs typeface="Calibri"/>
            </a:endParaRPr>
          </a:p>
        </p:txBody>
      </p:sp>
    </p:spTree>
    <p:extLst>
      <p:ext uri="{BB962C8B-B14F-4D97-AF65-F5344CB8AC3E}">
        <p14:creationId xmlns:p14="http://schemas.microsoft.com/office/powerpoint/2010/main" val="36797544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8A68D502-33E6-82D4-4BC1-647956202BFA}"/>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25D9722E-9932-686A-AE99-22038F2553ED}"/>
              </a:ext>
            </a:extLst>
          </p:cNvPr>
          <p:cNvSpPr>
            <a:spLocks noGrp="1"/>
          </p:cNvSpPr>
          <p:nvPr>
            <p:ph type="body" sz="quarter" idx="18"/>
          </p:nvPr>
        </p:nvSpPr>
        <p:spPr>
          <a:xfrm>
            <a:off x="680661" y="1653735"/>
            <a:ext cx="8837691" cy="3849918"/>
          </a:xfrm>
        </p:spPr>
        <p:txBody>
          <a:bodyPr lIns="91440" tIns="45720" rIns="91440" bIns="45720" anchor="t"/>
          <a:lstStyle/>
          <a:p>
            <a:r>
              <a:rPr lang="en-GB" sz="2000" b="1" dirty="0"/>
              <a:t>Demographische Details:</a:t>
            </a:r>
            <a:endParaRPr lang="en-GB" sz="2000" dirty="0"/>
          </a:p>
          <a:p>
            <a:pPr>
              <a:buFont typeface="Arial" panose="020B0604020202020204" pitchFamily="34" charset="0"/>
              <a:buChar char="•"/>
            </a:pPr>
            <a:r>
              <a:rPr lang="en-GB" sz="2000" b="1" dirty="0"/>
              <a:t>Altersbereich</a:t>
            </a:r>
            <a:r>
              <a:rPr lang="en-GB" sz="2000" dirty="0"/>
              <a:t>: Definieren Sie die Altersgruppe Ihrer Kunden. Sind es Millennials, Gen Z, Gen X oder Boomers? Die Kenntnis der Altersspanne hilft bei der Anpassung der Botschaften und der Auswahl geeigneter Marketingkanäle.</a:t>
            </a:r>
          </a:p>
          <a:p>
            <a:pPr>
              <a:buFont typeface="Arial" panose="020B0604020202020204" pitchFamily="34" charset="0"/>
              <a:buChar char="•"/>
            </a:pPr>
            <a:r>
              <a:rPr lang="en-GB" sz="2000" b="1" dirty="0"/>
              <a:t>Geschlechterzusammensetzung</a:t>
            </a:r>
            <a:r>
              <a:rPr lang="en-GB" sz="2000" dirty="0"/>
              <a:t>: Bestimmen Sie, ob Ihr Produkt vorwiegend Männer oder Frauen anspricht oder ob es geschlechtsneutral ist. Dies wirkt sich auf das Produktdesign, die Marketing-Bilder und die Werbebotschaften aus.</a:t>
            </a:r>
          </a:p>
          <a:p>
            <a:pPr>
              <a:buFont typeface="Arial" panose="020B0604020202020204" pitchFamily="34" charset="0"/>
              <a:buChar char="•"/>
            </a:pPr>
            <a:r>
              <a:rPr lang="en-GB" sz="2000" b="1" dirty="0"/>
              <a:t>Ehe- und Familienstand</a:t>
            </a:r>
            <a:r>
              <a:rPr lang="en-GB" sz="2000" dirty="0"/>
              <a:t>: Sind Ihre typischen Kunden alleinstehend, verheiratet oder in einer Beziehung? Haben sie Kinder oder sind sie wahrscheinlich Pfleger für ältere Eltern? Das Verständnis der Familiendynamik kann sich auf Produktangebote und Marketingkampagnen auswirken.</a:t>
            </a:r>
          </a:p>
          <a:p>
            <a:pPr marL="342900" indent="-342900">
              <a:buChar char="•"/>
            </a:pPr>
            <a:endParaRPr lang="en-US" sz="2000" dirty="0">
              <a:cs typeface="Calibri" panose="020F0502020204030204"/>
            </a:endParaRPr>
          </a:p>
        </p:txBody>
      </p:sp>
      <p:sp>
        <p:nvSpPr>
          <p:cNvPr id="3" name="Text Placeholder 2">
            <a:extLst>
              <a:ext uri="{FF2B5EF4-FFF2-40B4-BE49-F238E27FC236}">
                <a16:creationId xmlns:a16="http://schemas.microsoft.com/office/drawing/2014/main" id="{FA8F15C6-40D0-6F14-66D3-76DD7210B45A}"/>
              </a:ext>
            </a:extLst>
          </p:cNvPr>
          <p:cNvSpPr>
            <a:spLocks noGrp="1"/>
          </p:cNvSpPr>
          <p:nvPr>
            <p:ph type="body" sz="quarter" idx="16"/>
          </p:nvPr>
        </p:nvSpPr>
        <p:spPr>
          <a:xfrm>
            <a:off x="798381" y="761603"/>
            <a:ext cx="5872249" cy="803654"/>
          </a:xfrm>
        </p:spPr>
        <p:txBody>
          <a:bodyPr lIns="91440" tIns="45720" rIns="91440" bIns="45720" anchor="t">
            <a:noAutofit/>
          </a:bodyPr>
          <a:lstStyle/>
          <a:p>
            <a:r>
              <a:rPr lang="en-US" dirty="0">
                <a:solidFill>
                  <a:schemeClr val="bg1"/>
                </a:solidFill>
                <a:cs typeface="Calibri"/>
              </a:rPr>
              <a:t>Definieren Sie Ihren Zielmarkt</a:t>
            </a:r>
            <a:endParaRPr lang="en-US" dirty="0"/>
          </a:p>
        </p:txBody>
      </p:sp>
      <p:pic>
        <p:nvPicPr>
          <p:cNvPr id="14" name="Picture 13" descr="Elderly woman with hand on chin">
            <a:extLst>
              <a:ext uri="{FF2B5EF4-FFF2-40B4-BE49-F238E27FC236}">
                <a16:creationId xmlns:a16="http://schemas.microsoft.com/office/drawing/2014/main" id="{93BB4E86-59B4-E561-FE11-0E0FDA6F1D16}"/>
              </a:ext>
            </a:extLst>
          </p:cNvPr>
          <p:cNvPicPr>
            <a:picLocks noChangeAspect="1"/>
          </p:cNvPicPr>
          <p:nvPr/>
        </p:nvPicPr>
        <p:blipFill>
          <a:blip r:embed="rId2"/>
          <a:stretch>
            <a:fillRect/>
          </a:stretch>
        </p:blipFill>
        <p:spPr>
          <a:xfrm>
            <a:off x="10389147" y="4857124"/>
            <a:ext cx="1055278" cy="1293057"/>
          </a:xfrm>
          <a:prstGeom prst="rect">
            <a:avLst/>
          </a:prstGeom>
        </p:spPr>
      </p:pic>
      <p:pic>
        <p:nvPicPr>
          <p:cNvPr id="16" name="Picture 15" descr="Young boy explaining">
            <a:extLst>
              <a:ext uri="{FF2B5EF4-FFF2-40B4-BE49-F238E27FC236}">
                <a16:creationId xmlns:a16="http://schemas.microsoft.com/office/drawing/2014/main" id="{2DF4AAEA-9CC3-C6C3-2DF3-DDB5A7FB4F0C}"/>
              </a:ext>
            </a:extLst>
          </p:cNvPr>
          <p:cNvPicPr>
            <a:picLocks noChangeAspect="1"/>
          </p:cNvPicPr>
          <p:nvPr/>
        </p:nvPicPr>
        <p:blipFill>
          <a:blip r:embed="rId3"/>
          <a:stretch>
            <a:fillRect/>
          </a:stretch>
        </p:blipFill>
        <p:spPr>
          <a:xfrm>
            <a:off x="10608135" y="93754"/>
            <a:ext cx="1047696" cy="2139351"/>
          </a:xfrm>
          <a:prstGeom prst="rect">
            <a:avLst/>
          </a:prstGeom>
        </p:spPr>
      </p:pic>
      <p:pic>
        <p:nvPicPr>
          <p:cNvPr id="18" name="Picture 17" descr="Businessman using phone">
            <a:extLst>
              <a:ext uri="{FF2B5EF4-FFF2-40B4-BE49-F238E27FC236}">
                <a16:creationId xmlns:a16="http://schemas.microsoft.com/office/drawing/2014/main" id="{37A2E8A5-F932-2CED-76B5-156CF88CC0B1}"/>
              </a:ext>
            </a:extLst>
          </p:cNvPr>
          <p:cNvPicPr>
            <a:picLocks noChangeAspect="1"/>
          </p:cNvPicPr>
          <p:nvPr/>
        </p:nvPicPr>
        <p:blipFill>
          <a:blip r:embed="rId4"/>
          <a:stretch>
            <a:fillRect/>
          </a:stretch>
        </p:blipFill>
        <p:spPr>
          <a:xfrm>
            <a:off x="9641572" y="1642324"/>
            <a:ext cx="1275214" cy="3487083"/>
          </a:xfrm>
          <a:prstGeom prst="rect">
            <a:avLst/>
          </a:prstGeom>
        </p:spPr>
      </p:pic>
      <p:pic>
        <p:nvPicPr>
          <p:cNvPr id="20" name="Picture 19" descr="Businesswoman holding tablet">
            <a:extLst>
              <a:ext uri="{FF2B5EF4-FFF2-40B4-BE49-F238E27FC236}">
                <a16:creationId xmlns:a16="http://schemas.microsoft.com/office/drawing/2014/main" id="{DEF4652A-F668-4B48-A763-1BCF3A02E878}"/>
              </a:ext>
            </a:extLst>
          </p:cNvPr>
          <p:cNvPicPr>
            <a:picLocks noChangeAspect="1"/>
          </p:cNvPicPr>
          <p:nvPr/>
        </p:nvPicPr>
        <p:blipFill>
          <a:blip r:embed="rId5"/>
          <a:stretch>
            <a:fillRect/>
          </a:stretch>
        </p:blipFill>
        <p:spPr>
          <a:xfrm>
            <a:off x="11163634" y="2233105"/>
            <a:ext cx="1028366" cy="3079630"/>
          </a:xfrm>
          <a:prstGeom prst="rect">
            <a:avLst/>
          </a:prstGeom>
        </p:spPr>
      </p:pic>
    </p:spTree>
    <p:extLst>
      <p:ext uri="{BB962C8B-B14F-4D97-AF65-F5344CB8AC3E}">
        <p14:creationId xmlns:p14="http://schemas.microsoft.com/office/powerpoint/2010/main" val="34076303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8A68D502-33E6-82D4-4BC1-647956202BFA}"/>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25D9722E-9932-686A-AE99-22038F2553ED}"/>
              </a:ext>
            </a:extLst>
          </p:cNvPr>
          <p:cNvSpPr>
            <a:spLocks noGrp="1"/>
          </p:cNvSpPr>
          <p:nvPr>
            <p:ph type="body" sz="quarter" idx="18"/>
          </p:nvPr>
        </p:nvSpPr>
        <p:spPr>
          <a:xfrm>
            <a:off x="680661" y="1653735"/>
            <a:ext cx="8837691" cy="3849918"/>
          </a:xfrm>
        </p:spPr>
        <p:txBody>
          <a:bodyPr lIns="91440" tIns="45720" rIns="91440" bIns="45720" anchor="t"/>
          <a:lstStyle/>
          <a:p>
            <a:r>
              <a:rPr lang="en-GB" sz="2000" b="1" dirty="0"/>
              <a:t>Geografischer und sozioökonomischer Kontext:</a:t>
            </a:r>
            <a:endParaRPr lang="en-GB" sz="2000" dirty="0"/>
          </a:p>
          <a:p>
            <a:pPr>
              <a:buFont typeface="Arial" panose="020B0604020202020204" pitchFamily="34" charset="0"/>
              <a:buChar char="•"/>
            </a:pPr>
            <a:r>
              <a:rPr lang="en-GB" sz="2000" b="1" dirty="0"/>
              <a:t>Wohnort</a:t>
            </a:r>
            <a:r>
              <a:rPr lang="en-GB" sz="2000" dirty="0"/>
              <a:t>: Wo wohnen Ihre Kunden? Befinden sie sich in städtischen, vorstädtischen oder ländlichen Gebieten? Der geografische Standort kann sich auf die Produktverfügbarkeit, die Marketingstrategien und sogar die Preisgestaltung auswirken.</a:t>
            </a:r>
          </a:p>
          <a:p>
            <a:pPr>
              <a:buFont typeface="Arial" panose="020B0604020202020204" pitchFamily="34" charset="0"/>
              <a:buChar char="•"/>
            </a:pPr>
            <a:r>
              <a:rPr lang="en-GB" sz="2000" b="1" dirty="0"/>
              <a:t>Arbeitsumgebung</a:t>
            </a:r>
            <a:r>
              <a:rPr lang="en-GB" sz="2000" dirty="0"/>
              <a:t>: Überlegen Sie, ob Ihre Kunden im Büro oder von zu Hause aus arbeiten oder in einem Bereich tätig sind, der körperliche Anwesenheit erfordert, z. B. im Gesundheitswesen oder im Baugewerbe.</a:t>
            </a:r>
          </a:p>
          <a:p>
            <a:pPr>
              <a:buFont typeface="Arial" panose="020B0604020202020204" pitchFamily="34" charset="0"/>
              <a:buChar char="•"/>
            </a:pPr>
            <a:r>
              <a:rPr lang="en-GB" sz="2000" b="1" dirty="0"/>
              <a:t>Beruf und Einkommen</a:t>
            </a:r>
            <a:r>
              <a:rPr lang="en-GB" sz="2000" dirty="0"/>
              <a:t>: In welchen Branchen arbeiten sie, und welche Aufgaben haben sie? Die Kenntnis ihres Einkommensniveaus hilft, ihre Kaufkraft und Preissensibilität zu bestimmen.</a:t>
            </a:r>
          </a:p>
          <a:p>
            <a:pPr marL="342900" indent="-342900">
              <a:buChar char="•"/>
            </a:pPr>
            <a:endParaRPr lang="en-US" sz="2000" dirty="0">
              <a:cs typeface="Calibri" panose="020F0502020204030204"/>
            </a:endParaRPr>
          </a:p>
        </p:txBody>
      </p:sp>
      <p:sp>
        <p:nvSpPr>
          <p:cNvPr id="3" name="Text Placeholder 2">
            <a:extLst>
              <a:ext uri="{FF2B5EF4-FFF2-40B4-BE49-F238E27FC236}">
                <a16:creationId xmlns:a16="http://schemas.microsoft.com/office/drawing/2014/main" id="{FA8F15C6-40D0-6F14-66D3-76DD7210B45A}"/>
              </a:ext>
            </a:extLst>
          </p:cNvPr>
          <p:cNvSpPr>
            <a:spLocks noGrp="1"/>
          </p:cNvSpPr>
          <p:nvPr>
            <p:ph type="body" sz="quarter" idx="16"/>
          </p:nvPr>
        </p:nvSpPr>
        <p:spPr>
          <a:xfrm>
            <a:off x="798381" y="761603"/>
            <a:ext cx="5872249" cy="803654"/>
          </a:xfrm>
        </p:spPr>
        <p:txBody>
          <a:bodyPr lIns="91440" tIns="45720" rIns="91440" bIns="45720" anchor="t">
            <a:noAutofit/>
          </a:bodyPr>
          <a:lstStyle/>
          <a:p>
            <a:r>
              <a:rPr lang="en-US" dirty="0">
                <a:solidFill>
                  <a:schemeClr val="bg1"/>
                </a:solidFill>
                <a:cs typeface="Calibri"/>
              </a:rPr>
              <a:t>Definieren Sie Ihren Zielmarkt</a:t>
            </a:r>
            <a:endParaRPr lang="en-US" dirty="0"/>
          </a:p>
        </p:txBody>
      </p:sp>
      <p:pic>
        <p:nvPicPr>
          <p:cNvPr id="14" name="Picture 13" descr="Elderly woman with hand on chin">
            <a:extLst>
              <a:ext uri="{FF2B5EF4-FFF2-40B4-BE49-F238E27FC236}">
                <a16:creationId xmlns:a16="http://schemas.microsoft.com/office/drawing/2014/main" id="{93BB4E86-59B4-E561-FE11-0E0FDA6F1D16}"/>
              </a:ext>
            </a:extLst>
          </p:cNvPr>
          <p:cNvPicPr>
            <a:picLocks noChangeAspect="1"/>
          </p:cNvPicPr>
          <p:nvPr/>
        </p:nvPicPr>
        <p:blipFill>
          <a:blip r:embed="rId2"/>
          <a:stretch>
            <a:fillRect/>
          </a:stretch>
        </p:blipFill>
        <p:spPr>
          <a:xfrm>
            <a:off x="10389147" y="4857124"/>
            <a:ext cx="1055278" cy="1293057"/>
          </a:xfrm>
          <a:prstGeom prst="rect">
            <a:avLst/>
          </a:prstGeom>
        </p:spPr>
      </p:pic>
      <p:pic>
        <p:nvPicPr>
          <p:cNvPr id="16" name="Picture 15" descr="Young boy explaining">
            <a:extLst>
              <a:ext uri="{FF2B5EF4-FFF2-40B4-BE49-F238E27FC236}">
                <a16:creationId xmlns:a16="http://schemas.microsoft.com/office/drawing/2014/main" id="{2DF4AAEA-9CC3-C6C3-2DF3-DDB5A7FB4F0C}"/>
              </a:ext>
            </a:extLst>
          </p:cNvPr>
          <p:cNvPicPr>
            <a:picLocks noChangeAspect="1"/>
          </p:cNvPicPr>
          <p:nvPr/>
        </p:nvPicPr>
        <p:blipFill>
          <a:blip r:embed="rId3"/>
          <a:stretch>
            <a:fillRect/>
          </a:stretch>
        </p:blipFill>
        <p:spPr>
          <a:xfrm>
            <a:off x="10608135" y="93754"/>
            <a:ext cx="1047696" cy="2139351"/>
          </a:xfrm>
          <a:prstGeom prst="rect">
            <a:avLst/>
          </a:prstGeom>
        </p:spPr>
      </p:pic>
      <p:pic>
        <p:nvPicPr>
          <p:cNvPr id="18" name="Picture 17" descr="Businessman using phone">
            <a:extLst>
              <a:ext uri="{FF2B5EF4-FFF2-40B4-BE49-F238E27FC236}">
                <a16:creationId xmlns:a16="http://schemas.microsoft.com/office/drawing/2014/main" id="{37A2E8A5-F932-2CED-76B5-156CF88CC0B1}"/>
              </a:ext>
            </a:extLst>
          </p:cNvPr>
          <p:cNvPicPr>
            <a:picLocks noChangeAspect="1"/>
          </p:cNvPicPr>
          <p:nvPr/>
        </p:nvPicPr>
        <p:blipFill>
          <a:blip r:embed="rId4"/>
          <a:stretch>
            <a:fillRect/>
          </a:stretch>
        </p:blipFill>
        <p:spPr>
          <a:xfrm>
            <a:off x="9641572" y="1642324"/>
            <a:ext cx="1275214" cy="3487083"/>
          </a:xfrm>
          <a:prstGeom prst="rect">
            <a:avLst/>
          </a:prstGeom>
        </p:spPr>
      </p:pic>
      <p:pic>
        <p:nvPicPr>
          <p:cNvPr id="20" name="Picture 19" descr="Businesswoman holding tablet">
            <a:extLst>
              <a:ext uri="{FF2B5EF4-FFF2-40B4-BE49-F238E27FC236}">
                <a16:creationId xmlns:a16="http://schemas.microsoft.com/office/drawing/2014/main" id="{DEF4652A-F668-4B48-A763-1BCF3A02E878}"/>
              </a:ext>
            </a:extLst>
          </p:cNvPr>
          <p:cNvPicPr>
            <a:picLocks noChangeAspect="1"/>
          </p:cNvPicPr>
          <p:nvPr/>
        </p:nvPicPr>
        <p:blipFill>
          <a:blip r:embed="rId5"/>
          <a:stretch>
            <a:fillRect/>
          </a:stretch>
        </p:blipFill>
        <p:spPr>
          <a:xfrm>
            <a:off x="11163634" y="2233105"/>
            <a:ext cx="1028366" cy="3079630"/>
          </a:xfrm>
          <a:prstGeom prst="rect">
            <a:avLst/>
          </a:prstGeom>
        </p:spPr>
      </p:pic>
    </p:spTree>
    <p:extLst>
      <p:ext uri="{BB962C8B-B14F-4D97-AF65-F5344CB8AC3E}">
        <p14:creationId xmlns:p14="http://schemas.microsoft.com/office/powerpoint/2010/main" val="20265032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8A68D502-33E6-82D4-4BC1-647956202BFA}"/>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25D9722E-9932-686A-AE99-22038F2553ED}"/>
              </a:ext>
            </a:extLst>
          </p:cNvPr>
          <p:cNvSpPr>
            <a:spLocks noGrp="1"/>
          </p:cNvSpPr>
          <p:nvPr>
            <p:ph type="body" sz="quarter" idx="18"/>
          </p:nvPr>
        </p:nvSpPr>
        <p:spPr>
          <a:xfrm>
            <a:off x="680661" y="1653735"/>
            <a:ext cx="8837691" cy="3849918"/>
          </a:xfrm>
        </p:spPr>
        <p:txBody>
          <a:bodyPr lIns="91440" tIns="45720" rIns="91440" bIns="45720" anchor="t"/>
          <a:lstStyle/>
          <a:p>
            <a:r>
              <a:rPr lang="en-GB" sz="2000" b="1" dirty="0"/>
              <a:t>Psychografische und verhaltensbezogene Einblicke:</a:t>
            </a:r>
            <a:endParaRPr lang="en-GB" sz="2000" dirty="0"/>
          </a:p>
          <a:p>
            <a:pPr>
              <a:buFont typeface="Arial" panose="020B0604020202020204" pitchFamily="34" charset="0"/>
              <a:buChar char="•"/>
            </a:pPr>
            <a:r>
              <a:rPr lang="en-GB" sz="2000" b="1" dirty="0"/>
              <a:t>Kulturelle Identität</a:t>
            </a:r>
            <a:r>
              <a:rPr lang="en-GB" sz="2000" dirty="0"/>
              <a:t>: Das Verständnis des kulturellen Hintergrunds Ihrer Kunden kann dazu beitragen, Botschaften zu verfassen, die auf kulturelle Resonanz stoßen, und mögliche kulturelle Unsensibilitäten zu vermeiden. Dazu gehören Sprachpräferenzen, kulturelle Werte und Traditionen.</a:t>
            </a:r>
          </a:p>
          <a:p>
            <a:pPr>
              <a:buFont typeface="Arial" panose="020B0604020202020204" pitchFamily="34" charset="0"/>
              <a:buChar char="•"/>
            </a:pPr>
            <a:r>
              <a:rPr lang="en-GB" sz="2000" b="1" dirty="0"/>
              <a:t>Soziale Gewohnheiten</a:t>
            </a:r>
            <a:r>
              <a:rPr lang="en-GB" sz="2000" dirty="0"/>
              <a:t>: Wie gehen Ihre Kunden am liebsten miteinander um? Sind sie in den sozialen Medien aktiv, besuchen sie Gemeinschaftsveranstaltungen oder bevorzugen sie intime Zusammenkünfte? Daraus lässt sich ableiten, worauf Sie Ihre Marketingaktivitäten oder das Sponsoring von Veranstaltungen konzentrieren sollten.</a:t>
            </a:r>
          </a:p>
          <a:p>
            <a:pPr>
              <a:buFont typeface="Arial" panose="020B0604020202020204" pitchFamily="34" charset="0"/>
              <a:buChar char="•"/>
            </a:pPr>
            <a:endParaRPr lang="en-GB" sz="2000" dirty="0"/>
          </a:p>
          <a:p>
            <a:pPr marL="342900" indent="-342900">
              <a:buChar char="•"/>
            </a:pPr>
            <a:endParaRPr lang="en-US" sz="2000" dirty="0">
              <a:cs typeface="Calibri" panose="020F0502020204030204"/>
            </a:endParaRPr>
          </a:p>
        </p:txBody>
      </p:sp>
      <p:sp>
        <p:nvSpPr>
          <p:cNvPr id="3" name="Text Placeholder 2">
            <a:extLst>
              <a:ext uri="{FF2B5EF4-FFF2-40B4-BE49-F238E27FC236}">
                <a16:creationId xmlns:a16="http://schemas.microsoft.com/office/drawing/2014/main" id="{FA8F15C6-40D0-6F14-66D3-76DD7210B45A}"/>
              </a:ext>
            </a:extLst>
          </p:cNvPr>
          <p:cNvSpPr>
            <a:spLocks noGrp="1"/>
          </p:cNvSpPr>
          <p:nvPr>
            <p:ph type="body" sz="quarter" idx="16"/>
          </p:nvPr>
        </p:nvSpPr>
        <p:spPr>
          <a:xfrm>
            <a:off x="798381" y="761603"/>
            <a:ext cx="5872249" cy="803654"/>
          </a:xfrm>
        </p:spPr>
        <p:txBody>
          <a:bodyPr lIns="91440" tIns="45720" rIns="91440" bIns="45720" anchor="t">
            <a:noAutofit/>
          </a:bodyPr>
          <a:lstStyle/>
          <a:p>
            <a:r>
              <a:rPr lang="en-US" dirty="0">
                <a:solidFill>
                  <a:schemeClr val="bg1"/>
                </a:solidFill>
                <a:cs typeface="Calibri"/>
              </a:rPr>
              <a:t>Definieren Sie Ihren Zielmarkt</a:t>
            </a:r>
            <a:endParaRPr lang="en-US" dirty="0"/>
          </a:p>
        </p:txBody>
      </p:sp>
      <p:pic>
        <p:nvPicPr>
          <p:cNvPr id="14" name="Picture 13" descr="Elderly woman with hand on chin">
            <a:extLst>
              <a:ext uri="{FF2B5EF4-FFF2-40B4-BE49-F238E27FC236}">
                <a16:creationId xmlns:a16="http://schemas.microsoft.com/office/drawing/2014/main" id="{93BB4E86-59B4-E561-FE11-0E0FDA6F1D16}"/>
              </a:ext>
            </a:extLst>
          </p:cNvPr>
          <p:cNvPicPr>
            <a:picLocks noChangeAspect="1"/>
          </p:cNvPicPr>
          <p:nvPr/>
        </p:nvPicPr>
        <p:blipFill>
          <a:blip r:embed="rId2"/>
          <a:stretch>
            <a:fillRect/>
          </a:stretch>
        </p:blipFill>
        <p:spPr>
          <a:xfrm>
            <a:off x="10389147" y="4857124"/>
            <a:ext cx="1055278" cy="1293057"/>
          </a:xfrm>
          <a:prstGeom prst="rect">
            <a:avLst/>
          </a:prstGeom>
        </p:spPr>
      </p:pic>
      <p:pic>
        <p:nvPicPr>
          <p:cNvPr id="16" name="Picture 15" descr="Young boy explaining">
            <a:extLst>
              <a:ext uri="{FF2B5EF4-FFF2-40B4-BE49-F238E27FC236}">
                <a16:creationId xmlns:a16="http://schemas.microsoft.com/office/drawing/2014/main" id="{2DF4AAEA-9CC3-C6C3-2DF3-DDB5A7FB4F0C}"/>
              </a:ext>
            </a:extLst>
          </p:cNvPr>
          <p:cNvPicPr>
            <a:picLocks noChangeAspect="1"/>
          </p:cNvPicPr>
          <p:nvPr/>
        </p:nvPicPr>
        <p:blipFill>
          <a:blip r:embed="rId3"/>
          <a:stretch>
            <a:fillRect/>
          </a:stretch>
        </p:blipFill>
        <p:spPr>
          <a:xfrm>
            <a:off x="10608135" y="93754"/>
            <a:ext cx="1047696" cy="2139351"/>
          </a:xfrm>
          <a:prstGeom prst="rect">
            <a:avLst/>
          </a:prstGeom>
        </p:spPr>
      </p:pic>
      <p:pic>
        <p:nvPicPr>
          <p:cNvPr id="18" name="Picture 17" descr="Businessman using phone">
            <a:extLst>
              <a:ext uri="{FF2B5EF4-FFF2-40B4-BE49-F238E27FC236}">
                <a16:creationId xmlns:a16="http://schemas.microsoft.com/office/drawing/2014/main" id="{37A2E8A5-F932-2CED-76B5-156CF88CC0B1}"/>
              </a:ext>
            </a:extLst>
          </p:cNvPr>
          <p:cNvPicPr>
            <a:picLocks noChangeAspect="1"/>
          </p:cNvPicPr>
          <p:nvPr/>
        </p:nvPicPr>
        <p:blipFill>
          <a:blip r:embed="rId4"/>
          <a:stretch>
            <a:fillRect/>
          </a:stretch>
        </p:blipFill>
        <p:spPr>
          <a:xfrm>
            <a:off x="9641572" y="1642324"/>
            <a:ext cx="1275214" cy="3487083"/>
          </a:xfrm>
          <a:prstGeom prst="rect">
            <a:avLst/>
          </a:prstGeom>
        </p:spPr>
      </p:pic>
      <p:pic>
        <p:nvPicPr>
          <p:cNvPr id="20" name="Picture 19" descr="Businesswoman holding tablet">
            <a:extLst>
              <a:ext uri="{FF2B5EF4-FFF2-40B4-BE49-F238E27FC236}">
                <a16:creationId xmlns:a16="http://schemas.microsoft.com/office/drawing/2014/main" id="{DEF4652A-F668-4B48-A763-1BCF3A02E878}"/>
              </a:ext>
            </a:extLst>
          </p:cNvPr>
          <p:cNvPicPr>
            <a:picLocks noChangeAspect="1"/>
          </p:cNvPicPr>
          <p:nvPr/>
        </p:nvPicPr>
        <p:blipFill>
          <a:blip r:embed="rId5"/>
          <a:stretch>
            <a:fillRect/>
          </a:stretch>
        </p:blipFill>
        <p:spPr>
          <a:xfrm>
            <a:off x="11163634" y="2233105"/>
            <a:ext cx="1028366" cy="3079630"/>
          </a:xfrm>
          <a:prstGeom prst="rect">
            <a:avLst/>
          </a:prstGeom>
        </p:spPr>
      </p:pic>
    </p:spTree>
    <p:extLst>
      <p:ext uri="{BB962C8B-B14F-4D97-AF65-F5344CB8AC3E}">
        <p14:creationId xmlns:p14="http://schemas.microsoft.com/office/powerpoint/2010/main" val="15936943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8A68D502-33E6-82D4-4BC1-647956202BFA}"/>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25D9722E-9932-686A-AE99-22038F2553ED}"/>
              </a:ext>
            </a:extLst>
          </p:cNvPr>
          <p:cNvSpPr>
            <a:spLocks noGrp="1"/>
          </p:cNvSpPr>
          <p:nvPr>
            <p:ph type="body" sz="quarter" idx="18"/>
          </p:nvPr>
        </p:nvSpPr>
        <p:spPr>
          <a:xfrm>
            <a:off x="680661" y="1653735"/>
            <a:ext cx="8837691" cy="3849918"/>
          </a:xfrm>
        </p:spPr>
        <p:txBody>
          <a:bodyPr lIns="91440" tIns="45720" rIns="91440" bIns="45720" anchor="t"/>
          <a:lstStyle/>
          <a:p>
            <a:r>
              <a:rPr lang="en-GB" sz="2000" b="1" dirty="0"/>
              <a:t>Lebensstil und Interessen:</a:t>
            </a:r>
            <a:endParaRPr lang="en-GB" sz="2000" dirty="0"/>
          </a:p>
          <a:p>
            <a:pPr>
              <a:buFont typeface="Arial" panose="020B0604020202020204" pitchFamily="34" charset="0"/>
              <a:buChar char="•"/>
            </a:pPr>
            <a:r>
              <a:rPr lang="en-GB" sz="2000" b="1" dirty="0"/>
              <a:t>Hobbys und Interessen</a:t>
            </a:r>
            <a:r>
              <a:rPr lang="en-GB" sz="2000" dirty="0"/>
              <a:t>: Was sind ihre Hobbys oder Freizeitaktivitäten? Dies kann die Art der Inhalte, die Sie erstellen, und die Partnerschaften oder Sponsorschaften, die Sie anstreben, beeinflussen.</a:t>
            </a:r>
          </a:p>
          <a:p>
            <a:pPr>
              <a:buFont typeface="Arial" panose="020B0604020202020204" pitchFamily="34" charset="0"/>
              <a:buChar char="•"/>
            </a:pPr>
            <a:r>
              <a:rPr lang="en-GB" sz="2000" b="1" dirty="0"/>
              <a:t>Medienkonsum</a:t>
            </a:r>
            <a:r>
              <a:rPr lang="en-GB" sz="2000" dirty="0"/>
              <a:t>: Welche Art von Medien konsumieren sie, und über welche Kanäle? Sehen sie traditionelles Fernsehen, streamen sie Inhalte online oder hören sie Podcasts? Dies hilft bei der Auswahl der richtigen Plattformen für die Werbung.</a:t>
            </a:r>
          </a:p>
          <a:p>
            <a:pPr marL="342900" indent="-342900">
              <a:buChar char="•"/>
            </a:pPr>
            <a:endParaRPr lang="en-US" sz="2000" dirty="0">
              <a:cs typeface="Calibri" panose="020F0502020204030204"/>
            </a:endParaRPr>
          </a:p>
        </p:txBody>
      </p:sp>
      <p:sp>
        <p:nvSpPr>
          <p:cNvPr id="3" name="Text Placeholder 2">
            <a:extLst>
              <a:ext uri="{FF2B5EF4-FFF2-40B4-BE49-F238E27FC236}">
                <a16:creationId xmlns:a16="http://schemas.microsoft.com/office/drawing/2014/main" id="{FA8F15C6-40D0-6F14-66D3-76DD7210B45A}"/>
              </a:ext>
            </a:extLst>
          </p:cNvPr>
          <p:cNvSpPr>
            <a:spLocks noGrp="1"/>
          </p:cNvSpPr>
          <p:nvPr>
            <p:ph type="body" sz="quarter" idx="16"/>
          </p:nvPr>
        </p:nvSpPr>
        <p:spPr>
          <a:xfrm>
            <a:off x="798381" y="761603"/>
            <a:ext cx="5872249" cy="803654"/>
          </a:xfrm>
        </p:spPr>
        <p:txBody>
          <a:bodyPr lIns="91440" tIns="45720" rIns="91440" bIns="45720" anchor="t">
            <a:noAutofit/>
          </a:bodyPr>
          <a:lstStyle/>
          <a:p>
            <a:r>
              <a:rPr lang="en-US" dirty="0">
                <a:solidFill>
                  <a:schemeClr val="bg1"/>
                </a:solidFill>
                <a:cs typeface="Calibri"/>
              </a:rPr>
              <a:t>Definieren Sie Ihren Zielmarkt</a:t>
            </a:r>
            <a:endParaRPr lang="en-US" dirty="0"/>
          </a:p>
        </p:txBody>
      </p:sp>
      <p:pic>
        <p:nvPicPr>
          <p:cNvPr id="14" name="Picture 13" descr="Elderly woman with hand on chin">
            <a:extLst>
              <a:ext uri="{FF2B5EF4-FFF2-40B4-BE49-F238E27FC236}">
                <a16:creationId xmlns:a16="http://schemas.microsoft.com/office/drawing/2014/main" id="{93BB4E86-59B4-E561-FE11-0E0FDA6F1D16}"/>
              </a:ext>
            </a:extLst>
          </p:cNvPr>
          <p:cNvPicPr>
            <a:picLocks noChangeAspect="1"/>
          </p:cNvPicPr>
          <p:nvPr/>
        </p:nvPicPr>
        <p:blipFill>
          <a:blip r:embed="rId2"/>
          <a:stretch>
            <a:fillRect/>
          </a:stretch>
        </p:blipFill>
        <p:spPr>
          <a:xfrm>
            <a:off x="10389147" y="4857124"/>
            <a:ext cx="1055278" cy="1293057"/>
          </a:xfrm>
          <a:prstGeom prst="rect">
            <a:avLst/>
          </a:prstGeom>
        </p:spPr>
      </p:pic>
      <p:pic>
        <p:nvPicPr>
          <p:cNvPr id="16" name="Picture 15" descr="Young boy explaining">
            <a:extLst>
              <a:ext uri="{FF2B5EF4-FFF2-40B4-BE49-F238E27FC236}">
                <a16:creationId xmlns:a16="http://schemas.microsoft.com/office/drawing/2014/main" id="{2DF4AAEA-9CC3-C6C3-2DF3-DDB5A7FB4F0C}"/>
              </a:ext>
            </a:extLst>
          </p:cNvPr>
          <p:cNvPicPr>
            <a:picLocks noChangeAspect="1"/>
          </p:cNvPicPr>
          <p:nvPr/>
        </p:nvPicPr>
        <p:blipFill>
          <a:blip r:embed="rId3"/>
          <a:stretch>
            <a:fillRect/>
          </a:stretch>
        </p:blipFill>
        <p:spPr>
          <a:xfrm>
            <a:off x="10608135" y="93754"/>
            <a:ext cx="1047696" cy="2139351"/>
          </a:xfrm>
          <a:prstGeom prst="rect">
            <a:avLst/>
          </a:prstGeom>
        </p:spPr>
      </p:pic>
      <p:pic>
        <p:nvPicPr>
          <p:cNvPr id="18" name="Picture 17" descr="Businessman using phone">
            <a:extLst>
              <a:ext uri="{FF2B5EF4-FFF2-40B4-BE49-F238E27FC236}">
                <a16:creationId xmlns:a16="http://schemas.microsoft.com/office/drawing/2014/main" id="{37A2E8A5-F932-2CED-76B5-156CF88CC0B1}"/>
              </a:ext>
            </a:extLst>
          </p:cNvPr>
          <p:cNvPicPr>
            <a:picLocks noChangeAspect="1"/>
          </p:cNvPicPr>
          <p:nvPr/>
        </p:nvPicPr>
        <p:blipFill>
          <a:blip r:embed="rId4"/>
          <a:stretch>
            <a:fillRect/>
          </a:stretch>
        </p:blipFill>
        <p:spPr>
          <a:xfrm>
            <a:off x="9641572" y="1642324"/>
            <a:ext cx="1275214" cy="3487083"/>
          </a:xfrm>
          <a:prstGeom prst="rect">
            <a:avLst/>
          </a:prstGeom>
        </p:spPr>
      </p:pic>
      <p:pic>
        <p:nvPicPr>
          <p:cNvPr id="20" name="Picture 19" descr="Businesswoman holding tablet">
            <a:extLst>
              <a:ext uri="{FF2B5EF4-FFF2-40B4-BE49-F238E27FC236}">
                <a16:creationId xmlns:a16="http://schemas.microsoft.com/office/drawing/2014/main" id="{DEF4652A-F668-4B48-A763-1BCF3A02E878}"/>
              </a:ext>
            </a:extLst>
          </p:cNvPr>
          <p:cNvPicPr>
            <a:picLocks noChangeAspect="1"/>
          </p:cNvPicPr>
          <p:nvPr/>
        </p:nvPicPr>
        <p:blipFill>
          <a:blip r:embed="rId5"/>
          <a:stretch>
            <a:fillRect/>
          </a:stretch>
        </p:blipFill>
        <p:spPr>
          <a:xfrm>
            <a:off x="11163634" y="2233105"/>
            <a:ext cx="1028366" cy="3079630"/>
          </a:xfrm>
          <a:prstGeom prst="rect">
            <a:avLst/>
          </a:prstGeom>
        </p:spPr>
      </p:pic>
    </p:spTree>
    <p:extLst>
      <p:ext uri="{BB962C8B-B14F-4D97-AF65-F5344CB8AC3E}">
        <p14:creationId xmlns:p14="http://schemas.microsoft.com/office/powerpoint/2010/main" val="21216726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8A68D502-33E6-82D4-4BC1-647956202BFA}"/>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25D9722E-9932-686A-AE99-22038F2553ED}"/>
              </a:ext>
            </a:extLst>
          </p:cNvPr>
          <p:cNvSpPr>
            <a:spLocks noGrp="1"/>
          </p:cNvSpPr>
          <p:nvPr>
            <p:ph type="body" sz="quarter" idx="18"/>
          </p:nvPr>
        </p:nvSpPr>
        <p:spPr>
          <a:xfrm>
            <a:off x="680661" y="1653735"/>
            <a:ext cx="8837691" cy="3849918"/>
          </a:xfrm>
        </p:spPr>
        <p:txBody>
          <a:bodyPr lIns="91440" tIns="45720" rIns="91440" bIns="45720" anchor="t"/>
          <a:lstStyle/>
          <a:p>
            <a:r>
              <a:rPr lang="en-GB" b="1" dirty="0"/>
              <a:t>Werte und Haltungen:</a:t>
            </a:r>
            <a:endParaRPr lang="en-GB" dirty="0"/>
          </a:p>
          <a:p>
            <a:pPr>
              <a:buFont typeface="Arial" panose="020B0604020202020204" pitchFamily="34" charset="0"/>
              <a:buChar char="•"/>
            </a:pPr>
            <a:r>
              <a:rPr lang="en-GB" b="1" dirty="0"/>
              <a:t>Werte</a:t>
            </a:r>
            <a:r>
              <a:rPr lang="en-GB" dirty="0"/>
              <a:t>: Welche Werte sind für Ihre Kunden wichtig? Legen sie Wert auf Nachhaltigkeit, Erschwinglichkeit, Luxus oder technologische Innovation? Wenn Sie die Werte Ihrer Marke mit denen Ihrer Kunden in Einklang bringen, können Sie die Kundentreue stärken.</a:t>
            </a:r>
          </a:p>
          <a:p>
            <a:pPr>
              <a:buFont typeface="Arial" panose="020B0604020202020204" pitchFamily="34" charset="0"/>
              <a:buChar char="•"/>
            </a:pPr>
            <a:r>
              <a:rPr lang="en-GB" b="1" dirty="0"/>
              <a:t>Kaufmotivationen</a:t>
            </a:r>
            <a:r>
              <a:rPr lang="en-GB" dirty="0"/>
              <a:t>: Wenn Sie verstehen, was Ihre Kunden zum Kauf motiviert - sei es die Qualität, der Preis, der Status oder etwas anderes -, können Sie Ihre Marketingbotschaften und -angebote besser darauf abstimmen.</a:t>
            </a:r>
          </a:p>
          <a:p>
            <a:pPr marL="0" indent="0"/>
            <a:endParaRPr lang="en-US" dirty="0">
              <a:cs typeface="Calibri" panose="020F0502020204030204"/>
            </a:endParaRPr>
          </a:p>
        </p:txBody>
      </p:sp>
      <p:sp>
        <p:nvSpPr>
          <p:cNvPr id="3" name="Text Placeholder 2">
            <a:extLst>
              <a:ext uri="{FF2B5EF4-FFF2-40B4-BE49-F238E27FC236}">
                <a16:creationId xmlns:a16="http://schemas.microsoft.com/office/drawing/2014/main" id="{FA8F15C6-40D0-6F14-66D3-76DD7210B45A}"/>
              </a:ext>
            </a:extLst>
          </p:cNvPr>
          <p:cNvSpPr>
            <a:spLocks noGrp="1"/>
          </p:cNvSpPr>
          <p:nvPr>
            <p:ph type="body" sz="quarter" idx="16"/>
          </p:nvPr>
        </p:nvSpPr>
        <p:spPr>
          <a:xfrm>
            <a:off x="798381" y="761603"/>
            <a:ext cx="5872249" cy="803654"/>
          </a:xfrm>
        </p:spPr>
        <p:txBody>
          <a:bodyPr lIns="91440" tIns="45720" rIns="91440" bIns="45720" anchor="t">
            <a:noAutofit/>
          </a:bodyPr>
          <a:lstStyle/>
          <a:p>
            <a:r>
              <a:rPr lang="en-US" dirty="0">
                <a:solidFill>
                  <a:schemeClr val="bg1"/>
                </a:solidFill>
                <a:cs typeface="Calibri"/>
              </a:rPr>
              <a:t>Definieren Sie Ihren Zielmarkt</a:t>
            </a:r>
            <a:endParaRPr lang="en-US" dirty="0"/>
          </a:p>
        </p:txBody>
      </p:sp>
      <p:pic>
        <p:nvPicPr>
          <p:cNvPr id="14" name="Picture 13" descr="Elderly woman with hand on chin">
            <a:extLst>
              <a:ext uri="{FF2B5EF4-FFF2-40B4-BE49-F238E27FC236}">
                <a16:creationId xmlns:a16="http://schemas.microsoft.com/office/drawing/2014/main" id="{93BB4E86-59B4-E561-FE11-0E0FDA6F1D16}"/>
              </a:ext>
            </a:extLst>
          </p:cNvPr>
          <p:cNvPicPr>
            <a:picLocks noChangeAspect="1"/>
          </p:cNvPicPr>
          <p:nvPr/>
        </p:nvPicPr>
        <p:blipFill>
          <a:blip r:embed="rId2"/>
          <a:stretch>
            <a:fillRect/>
          </a:stretch>
        </p:blipFill>
        <p:spPr>
          <a:xfrm>
            <a:off x="10389147" y="4857124"/>
            <a:ext cx="1055278" cy="1293057"/>
          </a:xfrm>
          <a:prstGeom prst="rect">
            <a:avLst/>
          </a:prstGeom>
        </p:spPr>
      </p:pic>
      <p:pic>
        <p:nvPicPr>
          <p:cNvPr id="16" name="Picture 15" descr="Young boy explaining">
            <a:extLst>
              <a:ext uri="{FF2B5EF4-FFF2-40B4-BE49-F238E27FC236}">
                <a16:creationId xmlns:a16="http://schemas.microsoft.com/office/drawing/2014/main" id="{2DF4AAEA-9CC3-C6C3-2DF3-DDB5A7FB4F0C}"/>
              </a:ext>
            </a:extLst>
          </p:cNvPr>
          <p:cNvPicPr>
            <a:picLocks noChangeAspect="1"/>
          </p:cNvPicPr>
          <p:nvPr/>
        </p:nvPicPr>
        <p:blipFill>
          <a:blip r:embed="rId3"/>
          <a:stretch>
            <a:fillRect/>
          </a:stretch>
        </p:blipFill>
        <p:spPr>
          <a:xfrm>
            <a:off x="10608135" y="93754"/>
            <a:ext cx="1047696" cy="2139351"/>
          </a:xfrm>
          <a:prstGeom prst="rect">
            <a:avLst/>
          </a:prstGeom>
        </p:spPr>
      </p:pic>
      <p:pic>
        <p:nvPicPr>
          <p:cNvPr id="18" name="Picture 17" descr="Businessman using phone">
            <a:extLst>
              <a:ext uri="{FF2B5EF4-FFF2-40B4-BE49-F238E27FC236}">
                <a16:creationId xmlns:a16="http://schemas.microsoft.com/office/drawing/2014/main" id="{37A2E8A5-F932-2CED-76B5-156CF88CC0B1}"/>
              </a:ext>
            </a:extLst>
          </p:cNvPr>
          <p:cNvPicPr>
            <a:picLocks noChangeAspect="1"/>
          </p:cNvPicPr>
          <p:nvPr/>
        </p:nvPicPr>
        <p:blipFill>
          <a:blip r:embed="rId4"/>
          <a:stretch>
            <a:fillRect/>
          </a:stretch>
        </p:blipFill>
        <p:spPr>
          <a:xfrm>
            <a:off x="9641572" y="1642324"/>
            <a:ext cx="1275214" cy="3487083"/>
          </a:xfrm>
          <a:prstGeom prst="rect">
            <a:avLst/>
          </a:prstGeom>
        </p:spPr>
      </p:pic>
      <p:pic>
        <p:nvPicPr>
          <p:cNvPr id="20" name="Picture 19" descr="Businesswoman holding tablet">
            <a:extLst>
              <a:ext uri="{FF2B5EF4-FFF2-40B4-BE49-F238E27FC236}">
                <a16:creationId xmlns:a16="http://schemas.microsoft.com/office/drawing/2014/main" id="{DEF4652A-F668-4B48-A763-1BCF3A02E878}"/>
              </a:ext>
            </a:extLst>
          </p:cNvPr>
          <p:cNvPicPr>
            <a:picLocks noChangeAspect="1"/>
          </p:cNvPicPr>
          <p:nvPr/>
        </p:nvPicPr>
        <p:blipFill>
          <a:blip r:embed="rId5"/>
          <a:stretch>
            <a:fillRect/>
          </a:stretch>
        </p:blipFill>
        <p:spPr>
          <a:xfrm>
            <a:off x="11163634" y="2233105"/>
            <a:ext cx="1028366" cy="3079630"/>
          </a:xfrm>
          <a:prstGeom prst="rect">
            <a:avLst/>
          </a:prstGeom>
        </p:spPr>
      </p:pic>
    </p:spTree>
    <p:extLst>
      <p:ext uri="{BB962C8B-B14F-4D97-AF65-F5344CB8AC3E}">
        <p14:creationId xmlns:p14="http://schemas.microsoft.com/office/powerpoint/2010/main" val="3896363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
            <a:extLst>
              <a:ext uri="{FF2B5EF4-FFF2-40B4-BE49-F238E27FC236}">
                <a16:creationId xmlns:a16="http://schemas.microsoft.com/office/drawing/2014/main" id="{4A94671A-FB16-A2D5-A1E1-9CBAF2107AFC}"/>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D2EFFF0F-70B8-CDBA-CF9F-24B75F8519F9}"/>
              </a:ext>
            </a:extLst>
          </p:cNvPr>
          <p:cNvSpPr>
            <a:spLocks noGrp="1"/>
          </p:cNvSpPr>
          <p:nvPr>
            <p:ph type="body" sz="quarter" idx="18"/>
          </p:nvPr>
        </p:nvSpPr>
        <p:spPr>
          <a:xfrm>
            <a:off x="797943" y="1662396"/>
            <a:ext cx="9632553" cy="3849918"/>
          </a:xfrm>
        </p:spPr>
        <p:txBody>
          <a:bodyPr lIns="91440" tIns="45720" rIns="91440" bIns="45720" anchor="t"/>
          <a:lstStyle/>
          <a:p>
            <a:r>
              <a:rPr lang="en-US" sz="2000" dirty="0">
                <a:cs typeface="Calibri"/>
              </a:rPr>
              <a:t>Erstellen Sie ein visuelles Bild von jeder Ihrer Zielkunden-Personas.  Berücksichtigen Sie ihr Leben, ihre Motivationen und die Faktoren, die ihre Entscheidungen beeinflussen.</a:t>
            </a:r>
            <a:endParaRPr lang="en-US" sz="2000" dirty="0"/>
          </a:p>
        </p:txBody>
      </p:sp>
      <p:sp>
        <p:nvSpPr>
          <p:cNvPr id="3" name="Text Placeholder 2">
            <a:extLst>
              <a:ext uri="{FF2B5EF4-FFF2-40B4-BE49-F238E27FC236}">
                <a16:creationId xmlns:a16="http://schemas.microsoft.com/office/drawing/2014/main" id="{9316B50E-C561-4D56-1AF6-0E8572174833}"/>
              </a:ext>
            </a:extLst>
          </p:cNvPr>
          <p:cNvSpPr>
            <a:spLocks noGrp="1"/>
          </p:cNvSpPr>
          <p:nvPr>
            <p:ph type="body" sz="quarter" idx="16"/>
          </p:nvPr>
        </p:nvSpPr>
        <p:spPr/>
        <p:txBody>
          <a:bodyPr lIns="91440" tIns="45720" rIns="91440" bIns="45720" anchor="t">
            <a:noAutofit/>
          </a:bodyPr>
          <a:lstStyle/>
          <a:p>
            <a:r>
              <a:rPr lang="en-US">
                <a:solidFill>
                  <a:schemeClr val="bg1"/>
                </a:solidFill>
                <a:cs typeface="Calibri"/>
              </a:rPr>
              <a:t>Kunden-Personas erstellen</a:t>
            </a:r>
            <a:endParaRPr lang="en-US">
              <a:solidFill>
                <a:schemeClr val="bg1"/>
              </a:solidFill>
            </a:endParaRPr>
          </a:p>
        </p:txBody>
      </p:sp>
      <p:pic>
        <p:nvPicPr>
          <p:cNvPr id="6" name="Picture 5" descr="A screenshot of a social media post&#10;&#10;Description automatically generated">
            <a:extLst>
              <a:ext uri="{FF2B5EF4-FFF2-40B4-BE49-F238E27FC236}">
                <a16:creationId xmlns:a16="http://schemas.microsoft.com/office/drawing/2014/main" id="{FFF7B420-8228-1AEE-8E7C-4B3EBBAFCB00}"/>
              </a:ext>
            </a:extLst>
          </p:cNvPr>
          <p:cNvPicPr>
            <a:picLocks noChangeAspect="1"/>
          </p:cNvPicPr>
          <p:nvPr/>
        </p:nvPicPr>
        <p:blipFill>
          <a:blip r:embed="rId2"/>
          <a:stretch>
            <a:fillRect/>
          </a:stretch>
        </p:blipFill>
        <p:spPr>
          <a:xfrm>
            <a:off x="1091241" y="2412109"/>
            <a:ext cx="9460302" cy="3522865"/>
          </a:xfrm>
          <a:prstGeom prst="rect">
            <a:avLst/>
          </a:prstGeom>
        </p:spPr>
      </p:pic>
    </p:spTree>
    <p:extLst>
      <p:ext uri="{BB962C8B-B14F-4D97-AF65-F5344CB8AC3E}">
        <p14:creationId xmlns:p14="http://schemas.microsoft.com/office/powerpoint/2010/main" val="35657856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Aufbau Ihrer Marke</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3156689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Aufbau Ihrer Marke</a:t>
            </a:r>
          </a:p>
          <a:p>
            <a:endParaRPr lang="en-US"/>
          </a:p>
        </p:txBody>
      </p:sp>
      <p:pic>
        <p:nvPicPr>
          <p:cNvPr id="7" name="Picture 6">
            <a:extLst>
              <a:ext uri="{FF2B5EF4-FFF2-40B4-BE49-F238E27FC236}">
                <a16:creationId xmlns:a16="http://schemas.microsoft.com/office/drawing/2014/main" id="{704DC605-2746-1120-8ABB-65F8BF4D6FBE}"/>
              </a:ext>
            </a:extLst>
          </p:cNvPr>
          <p:cNvPicPr>
            <a:picLocks noChangeAspect="1"/>
          </p:cNvPicPr>
          <p:nvPr/>
        </p:nvPicPr>
        <p:blipFill>
          <a:blip r:embed="rId2"/>
          <a:stretch>
            <a:fillRect/>
          </a:stretch>
        </p:blipFill>
        <p:spPr>
          <a:xfrm>
            <a:off x="1391898" y="2005263"/>
            <a:ext cx="1884947" cy="1884947"/>
          </a:xfrm>
          <a:prstGeom prst="rect">
            <a:avLst/>
          </a:prstGeom>
        </p:spPr>
      </p:pic>
      <p:pic>
        <p:nvPicPr>
          <p:cNvPr id="8" name="Picture 7">
            <a:extLst>
              <a:ext uri="{FF2B5EF4-FFF2-40B4-BE49-F238E27FC236}">
                <a16:creationId xmlns:a16="http://schemas.microsoft.com/office/drawing/2014/main" id="{5E9BCD73-B45C-2D57-B9CE-156614FA5169}"/>
              </a:ext>
            </a:extLst>
          </p:cNvPr>
          <p:cNvPicPr>
            <a:picLocks noChangeAspect="1"/>
          </p:cNvPicPr>
          <p:nvPr/>
        </p:nvPicPr>
        <p:blipFill>
          <a:blip r:embed="rId3"/>
          <a:stretch>
            <a:fillRect/>
          </a:stretch>
        </p:blipFill>
        <p:spPr>
          <a:xfrm>
            <a:off x="4327033" y="2005263"/>
            <a:ext cx="2575248" cy="1839361"/>
          </a:xfrm>
          <a:prstGeom prst="rect">
            <a:avLst/>
          </a:prstGeom>
        </p:spPr>
      </p:pic>
      <p:pic>
        <p:nvPicPr>
          <p:cNvPr id="9" name="Picture 8">
            <a:extLst>
              <a:ext uri="{FF2B5EF4-FFF2-40B4-BE49-F238E27FC236}">
                <a16:creationId xmlns:a16="http://schemas.microsoft.com/office/drawing/2014/main" id="{39D50652-A863-47E0-F91D-D15BB77ED146}"/>
              </a:ext>
            </a:extLst>
          </p:cNvPr>
          <p:cNvPicPr>
            <a:picLocks noChangeAspect="1"/>
          </p:cNvPicPr>
          <p:nvPr/>
        </p:nvPicPr>
        <p:blipFill>
          <a:blip r:embed="rId4"/>
          <a:stretch>
            <a:fillRect/>
          </a:stretch>
        </p:blipFill>
        <p:spPr>
          <a:xfrm>
            <a:off x="7151258" y="1912596"/>
            <a:ext cx="3544815" cy="1993958"/>
          </a:xfrm>
          <a:prstGeom prst="rect">
            <a:avLst/>
          </a:prstGeom>
        </p:spPr>
      </p:pic>
      <p:sp>
        <p:nvSpPr>
          <p:cNvPr id="10" name="TextBox 9">
            <a:extLst>
              <a:ext uri="{FF2B5EF4-FFF2-40B4-BE49-F238E27FC236}">
                <a16:creationId xmlns:a16="http://schemas.microsoft.com/office/drawing/2014/main" id="{995977BB-9FB2-99A2-7D1A-40BB0DF71D88}"/>
              </a:ext>
            </a:extLst>
          </p:cNvPr>
          <p:cNvSpPr txBox="1"/>
          <p:nvPr/>
        </p:nvSpPr>
        <p:spPr>
          <a:xfrm>
            <a:off x="1319830" y="4145550"/>
            <a:ext cx="2029082" cy="369332"/>
          </a:xfrm>
          <a:prstGeom prst="rect">
            <a:avLst/>
          </a:prstGeom>
          <a:noFill/>
        </p:spPr>
        <p:txBody>
          <a:bodyPr wrap="square" rtlCol="0">
            <a:spAutoFit/>
          </a:bodyPr>
          <a:lstStyle/>
          <a:p>
            <a:r>
              <a:rPr lang="en-GB"/>
              <a:t>Es handelt sich nicht um eine Marke</a:t>
            </a:r>
            <a:endParaRPr lang="en-IE"/>
          </a:p>
        </p:txBody>
      </p:sp>
      <p:sp>
        <p:nvSpPr>
          <p:cNvPr id="12" name="TextBox 11">
            <a:extLst>
              <a:ext uri="{FF2B5EF4-FFF2-40B4-BE49-F238E27FC236}">
                <a16:creationId xmlns:a16="http://schemas.microsoft.com/office/drawing/2014/main" id="{170A01FA-4E09-B1BC-046C-D08A4DB30D76}"/>
              </a:ext>
            </a:extLst>
          </p:cNvPr>
          <p:cNvSpPr txBox="1"/>
          <p:nvPr/>
        </p:nvSpPr>
        <p:spPr>
          <a:xfrm>
            <a:off x="4524608" y="4194404"/>
            <a:ext cx="2029082" cy="369332"/>
          </a:xfrm>
          <a:prstGeom prst="rect">
            <a:avLst/>
          </a:prstGeom>
          <a:noFill/>
        </p:spPr>
        <p:txBody>
          <a:bodyPr wrap="square" rtlCol="0">
            <a:spAutoFit/>
          </a:bodyPr>
          <a:lstStyle/>
          <a:p>
            <a:r>
              <a:rPr lang="en-GB"/>
              <a:t>Es handelt sich nicht um eine Marke</a:t>
            </a:r>
            <a:endParaRPr lang="en-IE"/>
          </a:p>
        </p:txBody>
      </p:sp>
      <p:sp>
        <p:nvSpPr>
          <p:cNvPr id="13" name="TextBox 12">
            <a:extLst>
              <a:ext uri="{FF2B5EF4-FFF2-40B4-BE49-F238E27FC236}">
                <a16:creationId xmlns:a16="http://schemas.microsoft.com/office/drawing/2014/main" id="{6C13087E-35DC-A7F2-AB98-80DDF32BAA8F}"/>
              </a:ext>
            </a:extLst>
          </p:cNvPr>
          <p:cNvSpPr txBox="1"/>
          <p:nvPr/>
        </p:nvSpPr>
        <p:spPr>
          <a:xfrm>
            <a:off x="7909124" y="4194404"/>
            <a:ext cx="2029082" cy="369332"/>
          </a:xfrm>
          <a:prstGeom prst="rect">
            <a:avLst/>
          </a:prstGeom>
          <a:noFill/>
        </p:spPr>
        <p:txBody>
          <a:bodyPr wrap="square" rtlCol="0">
            <a:spAutoFit/>
          </a:bodyPr>
          <a:lstStyle/>
          <a:p>
            <a:r>
              <a:rPr lang="en-GB"/>
              <a:t>Es handelt sich nicht um eine Marke</a:t>
            </a:r>
            <a:endParaRPr lang="en-IE"/>
          </a:p>
        </p:txBody>
      </p:sp>
      <p:sp>
        <p:nvSpPr>
          <p:cNvPr id="14" name="TextBox 13">
            <a:extLst>
              <a:ext uri="{FF2B5EF4-FFF2-40B4-BE49-F238E27FC236}">
                <a16:creationId xmlns:a16="http://schemas.microsoft.com/office/drawing/2014/main" id="{78DBB066-568E-A72F-2A98-1252E7C7CE23}"/>
              </a:ext>
            </a:extLst>
          </p:cNvPr>
          <p:cNvSpPr txBox="1"/>
          <p:nvPr/>
        </p:nvSpPr>
        <p:spPr>
          <a:xfrm>
            <a:off x="3786906" y="5001507"/>
            <a:ext cx="3604256" cy="584775"/>
          </a:xfrm>
          <a:prstGeom prst="rect">
            <a:avLst/>
          </a:prstGeom>
          <a:noFill/>
        </p:spPr>
        <p:txBody>
          <a:bodyPr wrap="none" rtlCol="0">
            <a:spAutoFit/>
          </a:bodyPr>
          <a:lstStyle/>
          <a:p>
            <a:r>
              <a:rPr lang="en-GB" sz="3200" b="1" dirty="0">
                <a:solidFill>
                  <a:srgbClr val="DE0A1D"/>
                </a:solidFill>
              </a:rPr>
              <a:t>Was ist also eine Marke?</a:t>
            </a:r>
            <a:endParaRPr lang="en-IE" sz="3200" b="1" dirty="0">
              <a:solidFill>
                <a:srgbClr val="DE0A1D"/>
              </a:solidFill>
            </a:endParaRPr>
          </a:p>
        </p:txBody>
      </p:sp>
    </p:spTree>
    <p:extLst>
      <p:ext uri="{BB962C8B-B14F-4D97-AF65-F5344CB8AC3E}">
        <p14:creationId xmlns:p14="http://schemas.microsoft.com/office/powerpoint/2010/main" val="18956539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98358" y="1958800"/>
            <a:ext cx="5404288" cy="3025975"/>
          </a:xfrm>
        </p:spPr>
        <p:txBody>
          <a:bodyPr/>
          <a:lstStyle/>
          <a:p>
            <a:pPr marL="0" indent="0"/>
            <a:r>
              <a:rPr lang="en-US" dirty="0"/>
              <a:t>Ihre Marke ist mehr als Ihr Name und Ihr Logo (obwohl diese sehr wichtig sind).</a:t>
            </a:r>
          </a:p>
          <a:p>
            <a:r>
              <a:rPr lang="en-US" dirty="0"/>
              <a:t>Ihre Marke ist die Art und Weise, wie Sie die Menschen </a:t>
            </a:r>
            <a:r>
              <a:rPr lang="en-US" b="1" dirty="0">
                <a:solidFill>
                  <a:srgbClr val="FDBD22"/>
                </a:solidFill>
              </a:rPr>
              <a:t>FÜHLEN </a:t>
            </a:r>
            <a:r>
              <a:rPr lang="en-US" dirty="0"/>
              <a:t>lassen</a:t>
            </a:r>
          </a:p>
          <a:p>
            <a:r>
              <a:rPr lang="en-US" dirty="0"/>
              <a:t>Ihre Marke ist eine emotionale </a:t>
            </a:r>
            <a:r>
              <a:rPr lang="en-US" b="1" dirty="0">
                <a:solidFill>
                  <a:srgbClr val="FDBD22"/>
                </a:solidFill>
              </a:rPr>
              <a:t>VERBINDUNG</a:t>
            </a:r>
          </a:p>
          <a:p>
            <a:r>
              <a:rPr lang="en-US" dirty="0"/>
              <a:t>Ihre Marke ist die </a:t>
            </a:r>
            <a:r>
              <a:rPr lang="en-US" b="1" dirty="0">
                <a:solidFill>
                  <a:srgbClr val="FDBD22"/>
                </a:solidFill>
              </a:rPr>
              <a:t>ERFAHRUNG</a:t>
            </a:r>
            <a:r>
              <a:rPr lang="en-US" dirty="0"/>
              <a:t>, die Sie schaffen</a:t>
            </a:r>
          </a:p>
          <a:p>
            <a:r>
              <a:rPr lang="en-US" dirty="0"/>
              <a:t>Ihre Marke ist eine </a:t>
            </a:r>
            <a:r>
              <a:rPr lang="en-US" b="1" dirty="0">
                <a:solidFill>
                  <a:srgbClr val="FDBD22"/>
                </a:solidFill>
              </a:rPr>
              <a:t>LÖSUNG </a:t>
            </a:r>
            <a:r>
              <a:rPr lang="en-US" dirty="0"/>
              <a:t>für Ihren Kunden</a:t>
            </a:r>
          </a:p>
          <a:p>
            <a:endParaRPr lang="en-US" dirty="0"/>
          </a:p>
          <a:p>
            <a:endParaRPr lang="en-US" dirty="0"/>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p:txBody>
          <a:bodyPr/>
          <a:lstStyle/>
          <a:p>
            <a:r>
              <a:rPr lang="en-US" b="1" dirty="0"/>
              <a:t>Was ist eine Marke?</a:t>
            </a:r>
          </a:p>
          <a:p>
            <a:endParaRPr lang="en-US" sz="1800" dirty="0"/>
          </a:p>
          <a:p>
            <a:endParaRPr lang="en-US" dirty="0"/>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11" name="Picture Placeholder 10">
            <a:extLst>
              <a:ext uri="{FF2B5EF4-FFF2-40B4-BE49-F238E27FC236}">
                <a16:creationId xmlns:a16="http://schemas.microsoft.com/office/drawing/2014/main" id="{F05E130E-F49B-9FD0-6A22-E3D3C1E99189}"/>
              </a:ext>
            </a:extLst>
          </p:cNvPr>
          <p:cNvPicPr>
            <a:picLocks noGrp="1" noChangeAspect="1"/>
          </p:cNvPicPr>
          <p:nvPr>
            <p:ph type="pic" sz="quarter" idx="42"/>
          </p:nvPr>
        </p:nvPicPr>
        <p:blipFill>
          <a:blip r:embed="rId3"/>
          <a:srcRect l="9575" r="9575"/>
          <a:stretch>
            <a:fillRect/>
          </a:stretch>
        </p:blipFill>
        <p:spPr/>
      </p:pic>
    </p:spTree>
    <p:extLst>
      <p:ext uri="{BB962C8B-B14F-4D97-AF65-F5344CB8AC3E}">
        <p14:creationId xmlns:p14="http://schemas.microsoft.com/office/powerpoint/2010/main" val="1963509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06694" y="1386234"/>
            <a:ext cx="10008355" cy="3849918"/>
          </a:xfrm>
        </p:spPr>
        <p:txBody>
          <a:bodyPr/>
          <a:lstStyle/>
          <a:p>
            <a:endParaRPr lang="en-US" sz="2000" dirty="0"/>
          </a:p>
          <a:p>
            <a:r>
              <a:rPr lang="en-US" sz="2000" b="1" dirty="0" err="1">
                <a:solidFill>
                  <a:srgbClr val="47B5C8"/>
                </a:solidFill>
              </a:rPr>
              <a:t>Fähigkeiten</a:t>
            </a:r>
            <a:r>
              <a:rPr lang="en-US" sz="2000" b="1" dirty="0">
                <a:solidFill>
                  <a:srgbClr val="47B5C8"/>
                </a:solidFill>
              </a:rPr>
              <a:t>:  </a:t>
            </a:r>
          </a:p>
          <a:p>
            <a:pPr marL="342900" indent="-342900">
              <a:buFont typeface="Arial" panose="020B0604020202020204" pitchFamily="34" charset="0"/>
              <a:buChar char="•"/>
            </a:pPr>
            <a:r>
              <a:rPr lang="en-GB" sz="2000" dirty="0"/>
              <a:t>Entwicklung von Fähigkeiten zur Erstellung und Umsetzung wirksamer, auf die Zielgruppe zugeschnittener Marketingkampagnen.</a:t>
            </a:r>
          </a:p>
          <a:p>
            <a:pPr marL="342900" indent="-342900">
              <a:buFont typeface="Arial" panose="020B0604020202020204" pitchFamily="34" charset="0"/>
              <a:buChar char="•"/>
            </a:pPr>
            <a:r>
              <a:rPr lang="en-GB" sz="2000" dirty="0"/>
              <a:t>Beherrschen Sie die Kunst, eine fesselnde Markengeschichte zu entwickeln, die bei den Kunden ankommt und sich von der Konkurrenz abhebt.</a:t>
            </a:r>
          </a:p>
          <a:p>
            <a:pPr marL="342900" indent="-342900">
              <a:buFont typeface="Arial" panose="020B0604020202020204" pitchFamily="34" charset="0"/>
              <a:buChar char="•"/>
            </a:pPr>
            <a:r>
              <a:rPr lang="en-GB" sz="2000" dirty="0"/>
              <a:t>Aneignung praktischer Fähigkeiten bei Verkaufsverhandlungen, Geschäftsabschlüssen und der Verwaltung von Kundenbeziehungen</a:t>
            </a:r>
          </a:p>
          <a:p>
            <a:pPr marL="342900" indent="-342900">
              <a:buFont typeface="Arial" panose="020B0604020202020204" pitchFamily="34" charset="0"/>
              <a:buChar char="•"/>
            </a:pPr>
            <a:r>
              <a:rPr lang="en-GB" sz="2000" dirty="0"/>
              <a:t>Lernen Sie, digitale Tools für Marketinganalysen, Kundenbeziehungsmanagement und Online-Engagement zu nutzen.</a:t>
            </a:r>
            <a:endParaRPr lang="en-US" sz="2000" dirty="0"/>
          </a:p>
          <a:p>
            <a:pPr marL="342900" indent="-342900">
              <a:buFont typeface="Arial" panose="020B0604020202020204" pitchFamily="34" charset="0"/>
              <a:buChar char="•"/>
            </a:pPr>
            <a:endParaRPr lang="en-US" sz="2000" dirty="0"/>
          </a:p>
          <a:p>
            <a:endParaRPr lang="en-US" sz="2000" dirty="0"/>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Lernergebnisse</a:t>
            </a:r>
            <a:r>
              <a:rPr lang="en-US" dirty="0">
                <a:solidFill>
                  <a:schemeClr val="bg1"/>
                </a:solidFill>
              </a:rPr>
              <a:t> </a:t>
            </a:r>
          </a:p>
          <a:p>
            <a:endParaRPr lang="en-US" dirty="0"/>
          </a:p>
        </p:txBody>
      </p:sp>
    </p:spTree>
    <p:extLst>
      <p:ext uri="{BB962C8B-B14F-4D97-AF65-F5344CB8AC3E}">
        <p14:creationId xmlns:p14="http://schemas.microsoft.com/office/powerpoint/2010/main" val="16893292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p:txBody>
          <a:bodyPr/>
          <a:lstStyle/>
          <a:p>
            <a:endParaRPr lang="en-US"/>
          </a:p>
          <a:p>
            <a:endParaRPr lang="en-US"/>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Was </a:t>
            </a:r>
            <a:r>
              <a:rPr lang="en-US" dirty="0" err="1">
                <a:solidFill>
                  <a:schemeClr val="bg1"/>
                </a:solidFill>
              </a:rPr>
              <a:t>ist</a:t>
            </a:r>
            <a:r>
              <a:rPr lang="en-US" dirty="0">
                <a:solidFill>
                  <a:schemeClr val="bg1"/>
                </a:solidFill>
              </a:rPr>
              <a:t> </a:t>
            </a:r>
            <a:r>
              <a:rPr lang="en-US" dirty="0" err="1">
                <a:solidFill>
                  <a:schemeClr val="bg1"/>
                </a:solidFill>
              </a:rPr>
              <a:t>eine</a:t>
            </a:r>
            <a:r>
              <a:rPr lang="en-US" dirty="0">
                <a:solidFill>
                  <a:schemeClr val="bg1"/>
                </a:solidFill>
              </a:rPr>
              <a:t> Marke?</a:t>
            </a:r>
          </a:p>
          <a:p>
            <a:endParaRPr lang="en-US" dirty="0"/>
          </a:p>
        </p:txBody>
      </p:sp>
      <p:sp>
        <p:nvSpPr>
          <p:cNvPr id="7" name="TextBox 6">
            <a:extLst>
              <a:ext uri="{FF2B5EF4-FFF2-40B4-BE49-F238E27FC236}">
                <a16:creationId xmlns:a16="http://schemas.microsoft.com/office/drawing/2014/main" id="{D69BB91E-F3C9-F32E-C66C-99CA96D7DA53}"/>
              </a:ext>
            </a:extLst>
          </p:cNvPr>
          <p:cNvSpPr txBox="1"/>
          <p:nvPr/>
        </p:nvSpPr>
        <p:spPr>
          <a:xfrm>
            <a:off x="958514" y="1626944"/>
            <a:ext cx="9632553" cy="3862596"/>
          </a:xfrm>
          <a:prstGeom prst="rect">
            <a:avLst/>
          </a:prstGeom>
          <a:noFill/>
        </p:spPr>
        <p:txBody>
          <a:bodyPr wrap="square">
            <a:spAutoFit/>
          </a:bodyPr>
          <a:lstStyle/>
          <a:p>
            <a:r>
              <a:rPr lang="en-US" sz="2000" dirty="0"/>
              <a:t>Ihre Marke ist auch Ihr </a:t>
            </a:r>
            <a:r>
              <a:rPr lang="en-US" sz="2000" b="1" dirty="0">
                <a:solidFill>
                  <a:srgbClr val="DE0A1D"/>
                </a:solidFill>
              </a:rPr>
              <a:t>Versprechen </a:t>
            </a:r>
            <a:r>
              <a:rPr lang="en-US" sz="2000" dirty="0">
                <a:solidFill>
                  <a:srgbClr val="086575"/>
                </a:solidFill>
              </a:rPr>
              <a:t>und Ihr </a:t>
            </a:r>
            <a:r>
              <a:rPr lang="en-US" sz="2000" b="1" dirty="0">
                <a:solidFill>
                  <a:srgbClr val="DE0A1D"/>
                </a:solidFill>
              </a:rPr>
              <a:t>Ruf. </a:t>
            </a:r>
            <a:r>
              <a:rPr lang="en-US" sz="2000" dirty="0"/>
              <a:t>Sie ist das, was </a:t>
            </a:r>
            <a:r>
              <a:rPr lang="en-US" sz="2000" b="1" dirty="0">
                <a:solidFill>
                  <a:srgbClr val="DE0A1D"/>
                </a:solidFill>
              </a:rPr>
              <a:t>die Leute </a:t>
            </a:r>
            <a:r>
              <a:rPr lang="en-US" sz="2000" dirty="0"/>
              <a:t>über Sie sagen, wenn Sie nicht im Raum sind.</a:t>
            </a:r>
          </a:p>
          <a:p>
            <a:endParaRPr lang="en-US" sz="1600" dirty="0"/>
          </a:p>
          <a:p>
            <a:r>
              <a:rPr lang="en-US" sz="2000" dirty="0"/>
              <a:t>Ihre Marke ist auch Ihre einzigartige </a:t>
            </a:r>
            <a:r>
              <a:rPr lang="en-US" sz="2000" b="1" dirty="0">
                <a:solidFill>
                  <a:srgbClr val="DE0A1D"/>
                </a:solidFill>
              </a:rPr>
              <a:t>Geschichte, </a:t>
            </a:r>
            <a:r>
              <a:rPr lang="en-US" sz="2000" dirty="0">
                <a:solidFill>
                  <a:srgbClr val="086575"/>
                </a:solidFill>
              </a:rPr>
              <a:t>und sie repräsentiert </a:t>
            </a:r>
            <a:r>
              <a:rPr lang="en-US" sz="2000" dirty="0"/>
              <a:t>Ihre </a:t>
            </a:r>
            <a:r>
              <a:rPr lang="en-US" sz="2000" b="1" dirty="0">
                <a:solidFill>
                  <a:srgbClr val="DE0A1D"/>
                </a:solidFill>
              </a:rPr>
              <a:t>Werte.</a:t>
            </a:r>
          </a:p>
          <a:p>
            <a:endParaRPr lang="en-US" sz="1600" dirty="0">
              <a:solidFill>
                <a:srgbClr val="DE0A1D"/>
              </a:solidFill>
            </a:endParaRPr>
          </a:p>
          <a:p>
            <a:pPr marL="0" marR="0" lvl="0" indent="0" algn="just" defTabSz="914400" rtl="0" eaLnBrk="1" fontAlgn="auto" latinLnBrk="0" hangingPunct="1">
              <a:lnSpc>
                <a:spcPct val="90000"/>
              </a:lnSpc>
              <a:spcBef>
                <a:spcPts val="1000"/>
              </a:spcBef>
              <a:spcAft>
                <a:spcPts val="0"/>
              </a:spcAft>
              <a:buClrTx/>
              <a:buSzTx/>
              <a:buFont typeface="Arial"/>
              <a:buNone/>
              <a:tabLst/>
              <a:defRPr/>
            </a:pPr>
            <a:r>
              <a:rPr kumimoji="0" lang="en-US" sz="2000" b="0" i="0" u="none" strike="noStrike" kern="1200" cap="none" spc="0" normalizeH="0" baseline="0" noProof="0" dirty="0">
                <a:ln>
                  <a:noFill/>
                </a:ln>
                <a:solidFill>
                  <a:srgbClr val="086575"/>
                </a:solidFill>
                <a:effectLst/>
                <a:uLnTx/>
                <a:uFillTx/>
                <a:latin typeface="Calibri" panose="020F0502020204030204"/>
                <a:ea typeface="+mn-ea"/>
                <a:cs typeface="+mn-cs"/>
              </a:rPr>
              <a:t>Ihre Marke ist Ihr Versprechen für </a:t>
            </a:r>
            <a:r>
              <a:rPr kumimoji="0" lang="en-US" sz="2000" b="1" i="0" u="none" strike="noStrike" kern="1200" cap="none" spc="0" normalizeH="0" baseline="0" noProof="0" dirty="0">
                <a:ln>
                  <a:noFill/>
                </a:ln>
                <a:solidFill>
                  <a:srgbClr val="DE0A1D"/>
                </a:solidFill>
                <a:effectLst/>
                <a:uLnTx/>
                <a:uFillTx/>
                <a:latin typeface="Calibri" panose="020F0502020204030204"/>
                <a:ea typeface="+mn-ea"/>
                <a:cs typeface="+mn-cs"/>
              </a:rPr>
              <a:t>Qualität</a:t>
            </a:r>
            <a:r>
              <a:rPr kumimoji="0" lang="en-US" sz="2000" b="1" i="0" u="none" strike="noStrike" kern="1200" cap="none" spc="0" normalizeH="0" baseline="0" noProof="0" dirty="0">
                <a:ln>
                  <a:noFill/>
                </a:ln>
                <a:solidFill>
                  <a:srgbClr val="086575"/>
                </a:solidFill>
                <a:effectLst/>
                <a:uLnTx/>
                <a:uFillTx/>
                <a:latin typeface="Calibri" panose="020F0502020204030204"/>
                <a:ea typeface="+mn-ea"/>
                <a:cs typeface="+mn-cs"/>
              </a:rPr>
              <a:t>, </a:t>
            </a:r>
            <a:r>
              <a:rPr kumimoji="0" lang="en-US" sz="2000" b="1" i="0" u="none" strike="noStrike" kern="1200" cap="none" spc="0" normalizeH="0" baseline="0" noProof="0" dirty="0">
                <a:ln>
                  <a:noFill/>
                </a:ln>
                <a:solidFill>
                  <a:srgbClr val="DE0A1D"/>
                </a:solidFill>
                <a:effectLst/>
                <a:uLnTx/>
                <a:uFillTx/>
                <a:latin typeface="Calibri" panose="020F0502020204030204"/>
                <a:ea typeface="+mn-ea"/>
                <a:cs typeface="+mn-cs"/>
              </a:rPr>
              <a:t>Konsistenz</a:t>
            </a:r>
            <a:r>
              <a:rPr kumimoji="0" lang="en-US" sz="2000" b="0" i="0" u="none" strike="noStrike" kern="1200" cap="none" spc="0" normalizeH="0" baseline="0" noProof="0" dirty="0">
                <a:ln>
                  <a:noFill/>
                </a:ln>
                <a:solidFill>
                  <a:srgbClr val="086575"/>
                </a:solidFill>
                <a:effectLst/>
                <a:uLnTx/>
                <a:uFillTx/>
                <a:latin typeface="Calibri" panose="020F0502020204030204"/>
                <a:ea typeface="+mn-ea"/>
                <a:cs typeface="+mn-cs"/>
              </a:rPr>
              <a:t>, Benutzerfreundlichkeit und Langlebigkeit - all die Dinge, die Ihr Produkt oder Ihre Dienstleistung in den Augen Ihrer Kunden zu etwas Besonderem machen.</a:t>
            </a:r>
          </a:p>
          <a:p>
            <a:pPr marL="0" marR="0" lvl="0" indent="0" algn="just" defTabSz="914400" rtl="0" eaLnBrk="1" fontAlgn="auto" latinLnBrk="0" hangingPunct="1">
              <a:lnSpc>
                <a:spcPct val="90000"/>
              </a:lnSpc>
              <a:spcBef>
                <a:spcPts val="1000"/>
              </a:spcBef>
              <a:spcAft>
                <a:spcPts val="0"/>
              </a:spcAft>
              <a:buClrTx/>
              <a:buSzTx/>
              <a:buFont typeface="Arial"/>
              <a:buNone/>
              <a:tabLst/>
              <a:defRPr/>
            </a:pPr>
            <a:endParaRPr kumimoji="0" lang="en-US" sz="2000" b="0" i="0" u="none" strike="noStrike" kern="1200" cap="none" spc="0" normalizeH="0" baseline="0" noProof="0" dirty="0">
              <a:ln>
                <a:noFill/>
              </a:ln>
              <a:solidFill>
                <a:srgbClr val="086575"/>
              </a:solidFill>
              <a:effectLst/>
              <a:uLnTx/>
              <a:uFillTx/>
              <a:latin typeface="Calibri" panose="020F0502020204030204"/>
              <a:ea typeface="+mn-ea"/>
              <a:cs typeface="+mn-cs"/>
            </a:endParaRPr>
          </a:p>
          <a:p>
            <a:pPr marL="0" marR="0" lvl="0" indent="0" algn="just" defTabSz="914400" rtl="0" eaLnBrk="1" fontAlgn="auto" latinLnBrk="0" hangingPunct="1">
              <a:lnSpc>
                <a:spcPct val="90000"/>
              </a:lnSpc>
              <a:spcBef>
                <a:spcPts val="1000"/>
              </a:spcBef>
              <a:spcAft>
                <a:spcPts val="0"/>
              </a:spcAft>
              <a:buClrTx/>
              <a:buSzTx/>
              <a:buFont typeface="Arial"/>
              <a:buNone/>
              <a:tabLst/>
              <a:defRPr/>
            </a:pPr>
            <a:r>
              <a:rPr kumimoji="0" lang="en-US" sz="2000" b="0" i="0" u="none" strike="noStrike" kern="1200" cap="none" spc="0" normalizeH="0" baseline="0" noProof="0" dirty="0">
                <a:ln>
                  <a:noFill/>
                </a:ln>
                <a:solidFill>
                  <a:srgbClr val="086575"/>
                </a:solidFill>
                <a:effectLst/>
                <a:uLnTx/>
                <a:uFillTx/>
                <a:latin typeface="Calibri" panose="020F0502020204030204"/>
                <a:ea typeface="+mn-ea"/>
                <a:cs typeface="+mn-cs"/>
              </a:rPr>
              <a:t>Die wichtigste Stärke des Brandings ist, dass es eine </a:t>
            </a:r>
            <a:r>
              <a:rPr kumimoji="0" lang="en-US" sz="2000" b="1" i="0" u="none" strike="noStrike" kern="1200" cap="none" spc="0" normalizeH="0" baseline="0" noProof="0" dirty="0">
                <a:ln>
                  <a:noFill/>
                </a:ln>
                <a:solidFill>
                  <a:srgbClr val="DE0A1D"/>
                </a:solidFill>
                <a:effectLst/>
                <a:uLnTx/>
                <a:uFillTx/>
                <a:latin typeface="Calibri" panose="020F0502020204030204"/>
                <a:ea typeface="+mn-ea"/>
                <a:cs typeface="+mn-cs"/>
              </a:rPr>
              <a:t>emotionale Verbindung </a:t>
            </a:r>
            <a:r>
              <a:rPr kumimoji="0" lang="en-US" sz="2000" b="0" i="0" u="none" strike="noStrike" kern="1200" cap="none" spc="0" normalizeH="0" baseline="0" noProof="0" dirty="0">
                <a:ln>
                  <a:noFill/>
                </a:ln>
                <a:solidFill>
                  <a:srgbClr val="086575"/>
                </a:solidFill>
                <a:effectLst/>
                <a:uLnTx/>
                <a:uFillTx/>
                <a:latin typeface="Calibri" panose="020F0502020204030204"/>
                <a:ea typeface="+mn-ea"/>
                <a:cs typeface="+mn-cs"/>
              </a:rPr>
              <a:t>mit dem Verbraucher herstellen und in seinem Gedächtnis bleiben sollte.</a:t>
            </a:r>
          </a:p>
          <a:p>
            <a:endParaRPr lang="en-US" sz="2000" dirty="0">
              <a:solidFill>
                <a:srgbClr val="DE0A1D"/>
              </a:solidFill>
            </a:endParaRPr>
          </a:p>
        </p:txBody>
      </p:sp>
    </p:spTree>
    <p:extLst>
      <p:ext uri="{BB962C8B-B14F-4D97-AF65-F5344CB8AC3E}">
        <p14:creationId xmlns:p14="http://schemas.microsoft.com/office/powerpoint/2010/main" val="10047492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F8B61C2F-913C-2FBD-14E5-579CA75731CD}"/>
              </a:ext>
            </a:extLst>
          </p:cNvPr>
          <p:cNvGraphicFramePr>
            <a:graphicFrameLocks noChangeAspect="1"/>
          </p:cNvGraphicFramePr>
          <p:nvPr>
            <p:custDataLst>
              <p:tags r:id="rId1"/>
            </p:custDataLst>
            <p:extLst>
              <p:ext uri="{D42A27DB-BD31-4B8C-83A1-F6EECF244321}">
                <p14:modId xmlns:p14="http://schemas.microsoft.com/office/powerpoint/2010/main" val="29358736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a:solidFill>
                  <a:srgbClr val="47B5C8"/>
                </a:solidFill>
              </a:rPr>
              <a:t>Identifizieren Sie die Persönlichkeit Ihrer Marke </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336141" y="1249559"/>
            <a:ext cx="7183455" cy="999383"/>
          </a:xfrm>
        </p:spPr>
        <p:txBody>
          <a:bodyPr/>
          <a:lstStyle/>
          <a:p>
            <a:r>
              <a:rPr lang="en-GB" sz="1800" dirty="0"/>
              <a:t>Stellen Sie sich Ihre Marke als eine Person vor: Was ist ihre Persönlichkeit? Stellen Sie sicher, dass diese in all Ihren Marketingbotschaften deutlich zum Ausdruck kommt.</a:t>
            </a:r>
          </a:p>
          <a:p>
            <a:endParaRPr lang="en-US" sz="1800" dirty="0"/>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a:solidFill>
                  <a:srgbClr val="47B5C8"/>
                </a:solidFill>
              </a:rPr>
              <a:t>Kennen Sie Ihre Grundwerte</a:t>
            </a:r>
          </a:p>
          <a:p>
            <a:endParaRPr lang="en-US">
              <a:solidFill>
                <a:srgbClr val="47B5C8"/>
              </a:solidFill>
            </a:endParaRP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383356" y="3268749"/>
            <a:ext cx="7129386" cy="999383"/>
          </a:xfrm>
        </p:spPr>
        <p:txBody>
          <a:bodyPr/>
          <a:lstStyle/>
          <a:p>
            <a:r>
              <a:rPr lang="en-US" sz="1800" dirty="0"/>
              <a:t>Diese sollten die Grundlage für alle Entscheidungen bilden, die Sie in Bezug auf Ihre Marke treffen. Indem Sie mitteilen, wofür Sie als Marke stehen, werden Sie Kunden anziehen, die Ihre Überzeugungen teilen.</a:t>
            </a:r>
          </a:p>
          <a:p>
            <a:pPr algn="l"/>
            <a:endParaRPr lang="en-US" sz="1800" dirty="0"/>
          </a:p>
          <a:p>
            <a:pPr algn="l"/>
            <a:endParaRPr lang="en-US" sz="1800" dirty="0"/>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a:solidFill>
                  <a:srgbClr val="47B5C8"/>
                </a:solidFill>
              </a:rPr>
              <a:t>Einzigartig sein</a:t>
            </a:r>
          </a:p>
          <a:p>
            <a:endParaRPr lang="en-US">
              <a:solidFill>
                <a:srgbClr val="47B5C8"/>
              </a:solidFill>
            </a:endParaRP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471177" y="5036489"/>
            <a:ext cx="6953743" cy="999383"/>
          </a:xfrm>
        </p:spPr>
        <p:txBody>
          <a:bodyPr/>
          <a:lstStyle/>
          <a:p>
            <a:r>
              <a:rPr lang="en-GB" sz="1800" dirty="0"/>
              <a:t>Studieren Sie das Branding der Wettbewerber. Identifizieren Sie die Lücke und füllen Sie sie mit Ihrer Marke - große Marken fordern ihre Konkurrenten heraus.  Teilen Sie Ihre einzigartige Geschichte.</a:t>
            </a:r>
          </a:p>
          <a:p>
            <a:pPr algn="l"/>
            <a:endParaRPr lang="en-US" sz="1800" dirty="0"/>
          </a:p>
          <a:p>
            <a:endParaRPr lang="en-US" sz="1800" dirty="0"/>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a:t>3</a:t>
            </a:r>
          </a:p>
        </p:txBody>
      </p:sp>
      <p:sp>
        <p:nvSpPr>
          <p:cNvPr id="2" name="TextBox 1">
            <a:extLst>
              <a:ext uri="{FF2B5EF4-FFF2-40B4-BE49-F238E27FC236}">
                <a16:creationId xmlns:a16="http://schemas.microsoft.com/office/drawing/2014/main" id="{5AC9B147-4E24-B936-1F18-6256B293E87A}"/>
              </a:ext>
            </a:extLst>
          </p:cNvPr>
          <p:cNvSpPr txBox="1"/>
          <p:nvPr/>
        </p:nvSpPr>
        <p:spPr>
          <a:xfrm>
            <a:off x="5473767" y="214984"/>
            <a:ext cx="6175537" cy="461665"/>
          </a:xfrm>
          <a:prstGeom prst="rect">
            <a:avLst/>
          </a:prstGeom>
          <a:noFill/>
        </p:spPr>
        <p:txBody>
          <a:bodyPr wrap="none" rtlCol="0">
            <a:spAutoFit/>
          </a:bodyPr>
          <a:lstStyle/>
          <a:p>
            <a:pPr algn="r"/>
            <a:r>
              <a:rPr lang="en-GB" sz="2400" b="1">
                <a:solidFill>
                  <a:srgbClr val="47B5C8"/>
                </a:solidFill>
              </a:rPr>
              <a:t>DER SCHLÜSSEL ZUM AUFBAU EINER STARKEN MARKE SIND:</a:t>
            </a:r>
            <a:endParaRPr lang="en-IE" sz="2400" b="1">
              <a:solidFill>
                <a:srgbClr val="47B5C8"/>
              </a:solidFill>
            </a:endParaRPr>
          </a:p>
        </p:txBody>
      </p:sp>
      <p:pic>
        <p:nvPicPr>
          <p:cNvPr id="3" name="Picture Placeholder 14">
            <a:extLst>
              <a:ext uri="{FF2B5EF4-FFF2-40B4-BE49-F238E27FC236}">
                <a16:creationId xmlns:a16="http://schemas.microsoft.com/office/drawing/2014/main" id="{FED7B5FE-A9E8-A1BC-9365-7972CB1314EB}"/>
              </a:ext>
            </a:extLst>
          </p:cNvPr>
          <p:cNvPicPr>
            <a:picLocks noGrp="1" noChangeAspect="1"/>
          </p:cNvPicPr>
          <p:nvPr>
            <p:ph type="pic" sz="quarter" idx="41"/>
          </p:nvPr>
        </p:nvPicPr>
        <p:blipFill>
          <a:blip r:embed="rId5"/>
          <a:srcRect l="7161" r="7161"/>
          <a:stretch>
            <a:fillRect/>
          </a:stretch>
        </p:blipFill>
        <p:spPr>
          <a:xfrm>
            <a:off x="7938" y="188913"/>
            <a:ext cx="3354387" cy="5922962"/>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6"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Tree>
    <p:extLst>
      <p:ext uri="{BB962C8B-B14F-4D97-AF65-F5344CB8AC3E}">
        <p14:creationId xmlns:p14="http://schemas.microsoft.com/office/powerpoint/2010/main" val="1614880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1979E4-B678-FFBA-3B16-5034C8C862E5}"/>
              </a:ext>
            </a:extLst>
          </p:cNvPr>
          <p:cNvSpPr>
            <a:spLocks noGrp="1"/>
          </p:cNvSpPr>
          <p:nvPr>
            <p:ph type="body" sz="quarter" idx="35"/>
          </p:nvPr>
        </p:nvSpPr>
        <p:spPr/>
        <p:txBody>
          <a:bodyPr/>
          <a:lstStyle/>
          <a:p>
            <a:r>
              <a:rPr lang="en-GB" sz="2000" dirty="0" err="1">
                <a:solidFill>
                  <a:srgbClr val="47B5C8"/>
                </a:solidFill>
              </a:rPr>
              <a:t>Seien</a:t>
            </a:r>
            <a:r>
              <a:rPr lang="en-GB" sz="2000" dirty="0">
                <a:solidFill>
                  <a:srgbClr val="47B5C8"/>
                </a:solidFill>
              </a:rPr>
              <a:t> Sie </a:t>
            </a:r>
            <a:r>
              <a:rPr lang="en-GB" sz="2000" dirty="0" err="1">
                <a:solidFill>
                  <a:srgbClr val="47B5C8"/>
                </a:solidFill>
              </a:rPr>
              <a:t>konsequent</a:t>
            </a:r>
            <a:endParaRPr lang="en-IE" sz="2000" dirty="0">
              <a:solidFill>
                <a:srgbClr val="47B5C8"/>
              </a:solidFill>
            </a:endParaRPr>
          </a:p>
        </p:txBody>
      </p:sp>
      <p:sp>
        <p:nvSpPr>
          <p:cNvPr id="3" name="Text Placeholder 2">
            <a:extLst>
              <a:ext uri="{FF2B5EF4-FFF2-40B4-BE49-F238E27FC236}">
                <a16:creationId xmlns:a16="http://schemas.microsoft.com/office/drawing/2014/main" id="{BC6068DC-B84A-4B2E-C058-A5BCBF18EEFF}"/>
              </a:ext>
            </a:extLst>
          </p:cNvPr>
          <p:cNvSpPr>
            <a:spLocks noGrp="1"/>
          </p:cNvSpPr>
          <p:nvPr>
            <p:ph type="body" sz="quarter" idx="36"/>
          </p:nvPr>
        </p:nvSpPr>
        <p:spPr>
          <a:xfrm>
            <a:off x="4385113" y="1270026"/>
            <a:ext cx="7080414" cy="999383"/>
          </a:xfrm>
        </p:spPr>
        <p:txBody>
          <a:bodyPr/>
          <a:lstStyle/>
          <a:p>
            <a:r>
              <a:rPr lang="en-US" sz="2000" dirty="0"/>
              <a:t>Stellen Sie sicher, dass Sie Ihre Marke auf dem Markt auf die gleiche Weise präsentieren, egal in welchem Medium - Sie schaffen eine Marke ... nicht 10!</a:t>
            </a:r>
          </a:p>
          <a:p>
            <a:endParaRPr lang="en-IE" sz="2000" dirty="0"/>
          </a:p>
        </p:txBody>
      </p:sp>
      <p:sp>
        <p:nvSpPr>
          <p:cNvPr id="4" name="Text Placeholder 3">
            <a:extLst>
              <a:ext uri="{FF2B5EF4-FFF2-40B4-BE49-F238E27FC236}">
                <a16:creationId xmlns:a16="http://schemas.microsoft.com/office/drawing/2014/main" id="{4AFA8B06-25D1-0B4E-081E-3957DFA35559}"/>
              </a:ext>
            </a:extLst>
          </p:cNvPr>
          <p:cNvSpPr>
            <a:spLocks noGrp="1"/>
          </p:cNvSpPr>
          <p:nvPr>
            <p:ph type="body" sz="quarter" idx="37"/>
          </p:nvPr>
        </p:nvSpPr>
        <p:spPr/>
        <p:txBody>
          <a:bodyPr/>
          <a:lstStyle/>
          <a:p>
            <a:r>
              <a:rPr lang="en-GB"/>
              <a:t>4</a:t>
            </a:r>
            <a:endParaRPr lang="en-IE"/>
          </a:p>
        </p:txBody>
      </p:sp>
      <p:sp>
        <p:nvSpPr>
          <p:cNvPr id="6" name="Text Placeholder 5">
            <a:extLst>
              <a:ext uri="{FF2B5EF4-FFF2-40B4-BE49-F238E27FC236}">
                <a16:creationId xmlns:a16="http://schemas.microsoft.com/office/drawing/2014/main" id="{2FD36D0E-34B2-8F4D-7962-AD8F9F7F0173}"/>
              </a:ext>
            </a:extLst>
          </p:cNvPr>
          <p:cNvSpPr>
            <a:spLocks noGrp="1"/>
          </p:cNvSpPr>
          <p:nvPr>
            <p:ph type="body" sz="quarter" idx="42"/>
          </p:nvPr>
        </p:nvSpPr>
        <p:spPr>
          <a:xfrm>
            <a:off x="4912292" y="2636982"/>
            <a:ext cx="6562677" cy="339415"/>
          </a:xfrm>
        </p:spPr>
        <p:txBody>
          <a:bodyPr/>
          <a:lstStyle/>
          <a:p>
            <a:r>
              <a:rPr lang="en-GB" sz="2000">
                <a:solidFill>
                  <a:srgbClr val="47B5C8"/>
                </a:solidFill>
              </a:rPr>
              <a:t>Dinge richtig tun</a:t>
            </a:r>
            <a:endParaRPr lang="en-IE" sz="2000">
              <a:solidFill>
                <a:srgbClr val="47B5C8"/>
              </a:solidFill>
            </a:endParaRPr>
          </a:p>
        </p:txBody>
      </p:sp>
      <p:sp>
        <p:nvSpPr>
          <p:cNvPr id="7" name="Text Placeholder 6">
            <a:extLst>
              <a:ext uri="{FF2B5EF4-FFF2-40B4-BE49-F238E27FC236}">
                <a16:creationId xmlns:a16="http://schemas.microsoft.com/office/drawing/2014/main" id="{1DF46186-B295-E66E-F137-C175B480948D}"/>
              </a:ext>
            </a:extLst>
          </p:cNvPr>
          <p:cNvSpPr>
            <a:spLocks noGrp="1"/>
          </p:cNvSpPr>
          <p:nvPr>
            <p:ph type="body" sz="quarter" idx="43"/>
          </p:nvPr>
        </p:nvSpPr>
        <p:spPr>
          <a:xfrm>
            <a:off x="4385113" y="2955328"/>
            <a:ext cx="7080415" cy="999383"/>
          </a:xfrm>
        </p:spPr>
        <p:txBody>
          <a:bodyPr/>
          <a:lstStyle/>
          <a:p>
            <a:r>
              <a:rPr lang="en-US" sz="2000" dirty="0"/>
              <a:t>Vermeiden Sie alles, was billig und schlampig ist: Druck, Design, Verpackung oder Fotografie; jede Kommunikation, die an Ihre Kunden geht, ist eine Gelegenheit, Ihre Marke zu stärken. </a:t>
            </a:r>
            <a:r>
              <a:rPr lang="en-GB" sz="2000" dirty="0"/>
              <a:t>Wenn dies bedeutet, weniger zu tun, dann tun Sie weniger. </a:t>
            </a:r>
            <a:endParaRPr lang="en-US" sz="2000" dirty="0"/>
          </a:p>
          <a:p>
            <a:endParaRPr lang="en-IE" sz="2000" dirty="0"/>
          </a:p>
        </p:txBody>
      </p:sp>
      <p:sp>
        <p:nvSpPr>
          <p:cNvPr id="8" name="Text Placeholder 7">
            <a:extLst>
              <a:ext uri="{FF2B5EF4-FFF2-40B4-BE49-F238E27FC236}">
                <a16:creationId xmlns:a16="http://schemas.microsoft.com/office/drawing/2014/main" id="{DC8EC7A4-4630-53AA-91D0-2908E7393B1F}"/>
              </a:ext>
            </a:extLst>
          </p:cNvPr>
          <p:cNvSpPr>
            <a:spLocks noGrp="1"/>
          </p:cNvSpPr>
          <p:nvPr>
            <p:ph type="body" sz="quarter" idx="44"/>
          </p:nvPr>
        </p:nvSpPr>
        <p:spPr/>
        <p:txBody>
          <a:bodyPr/>
          <a:lstStyle/>
          <a:p>
            <a:r>
              <a:rPr lang="en-GB"/>
              <a:t>5</a:t>
            </a:r>
            <a:endParaRPr lang="en-IE"/>
          </a:p>
        </p:txBody>
      </p:sp>
      <p:sp>
        <p:nvSpPr>
          <p:cNvPr id="14" name="Text Placeholder 1">
            <a:extLst>
              <a:ext uri="{FF2B5EF4-FFF2-40B4-BE49-F238E27FC236}">
                <a16:creationId xmlns:a16="http://schemas.microsoft.com/office/drawing/2014/main" id="{D48516CB-C226-C2D1-E470-CDC35333CB2C}"/>
              </a:ext>
            </a:extLst>
          </p:cNvPr>
          <p:cNvSpPr txBox="1">
            <a:spLocks/>
          </p:cNvSpPr>
          <p:nvPr/>
        </p:nvSpPr>
        <p:spPr>
          <a:xfrm>
            <a:off x="4394555" y="4573100"/>
            <a:ext cx="7080415" cy="859721"/>
          </a:xfrm>
          <a:prstGeom prst="rect">
            <a:avLst/>
          </a:prstGeom>
        </p:spPr>
        <p:txBody>
          <a:bodyPr>
            <a:noAutofit/>
          </a:bodyPr>
          <a:lstStyle>
            <a:lvl1pPr marL="0" indent="0" algn="r" defTabSz="914400" rtl="0" eaLnBrk="1" latinLnBrk="0" hangingPunct="1">
              <a:lnSpc>
                <a:spcPct val="100000"/>
              </a:lnSpc>
              <a:spcBef>
                <a:spcPts val="1000"/>
              </a:spcBef>
              <a:buFont typeface="Arial" panose="020B0604020202020204" pitchFamily="34" charset="0"/>
              <a:buNone/>
              <a:defRPr sz="2400" b="1" i="0" kern="1200">
                <a:solidFill>
                  <a:srgbClr val="595959"/>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000" dirty="0">
                <a:solidFill>
                  <a:srgbClr val="47B5C8"/>
                </a:solidFill>
              </a:rPr>
              <a:t>Wenn Sie eine große Marke aufbauen, werden Sie eine große Markentreue erzeugen. </a:t>
            </a:r>
          </a:p>
          <a:p>
            <a:pPr algn="ctr"/>
            <a:r>
              <a:rPr lang="en-GB" sz="2000" dirty="0">
                <a:solidFill>
                  <a:srgbClr val="47B5C8"/>
                </a:solidFill>
              </a:rPr>
              <a:t>Loyale Kunden werden zu Markenbotschaftern und sind kostengünstiger als die Gewinnung neuer Kunden.</a:t>
            </a:r>
            <a:endParaRPr lang="en-IE" sz="2000" dirty="0">
              <a:solidFill>
                <a:srgbClr val="47B5C8"/>
              </a:solidFill>
            </a:endParaRPr>
          </a:p>
        </p:txBody>
      </p:sp>
      <p:pic>
        <p:nvPicPr>
          <p:cNvPr id="5" name="Picture Placeholder 12">
            <a:extLst>
              <a:ext uri="{FF2B5EF4-FFF2-40B4-BE49-F238E27FC236}">
                <a16:creationId xmlns:a16="http://schemas.microsoft.com/office/drawing/2014/main" id="{DBCC1607-ABBD-A294-8B98-04E2FEC203AE}"/>
              </a:ext>
            </a:extLst>
          </p:cNvPr>
          <p:cNvPicPr>
            <a:picLocks noGrp="1" noChangeAspect="1"/>
          </p:cNvPicPr>
          <p:nvPr>
            <p:ph type="pic" sz="quarter" idx="41"/>
          </p:nvPr>
        </p:nvPicPr>
        <p:blipFill>
          <a:blip r:embed="rId2"/>
          <a:srcRect l="31122" r="31122"/>
          <a:stretch>
            <a:fillRect/>
          </a:stretch>
        </p:blipFill>
        <p:spPr>
          <a:xfrm>
            <a:off x="7938" y="188913"/>
            <a:ext cx="3354387" cy="5922962"/>
          </a:xfrm>
        </p:spPr>
      </p:pic>
      <p:pic>
        <p:nvPicPr>
          <p:cNvPr id="10" name="Picture 7">
            <a:extLst>
              <a:ext uri="{FF2B5EF4-FFF2-40B4-BE49-F238E27FC236}">
                <a16:creationId xmlns:a16="http://schemas.microsoft.com/office/drawing/2014/main" id="{4D42A86B-C83A-32DC-8479-FC931373B0D0}"/>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Tree>
    <p:extLst>
      <p:ext uri="{BB962C8B-B14F-4D97-AF65-F5344CB8AC3E}">
        <p14:creationId xmlns:p14="http://schemas.microsoft.com/office/powerpoint/2010/main" val="17908431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7B2039-8394-2C7D-6B4D-A3461594620B}"/>
              </a:ext>
            </a:extLst>
          </p:cNvPr>
          <p:cNvSpPr>
            <a:spLocks noGrp="1"/>
          </p:cNvSpPr>
          <p:nvPr>
            <p:ph type="body" sz="quarter" idx="18"/>
          </p:nvPr>
        </p:nvSpPr>
        <p:spPr>
          <a:xfrm>
            <a:off x="983462" y="2097850"/>
            <a:ext cx="4867011" cy="3025975"/>
          </a:xfrm>
        </p:spPr>
        <p:txBody>
          <a:bodyPr/>
          <a:lstStyle/>
          <a:p>
            <a:pPr marL="0" indent="0"/>
            <a:r>
              <a:rPr lang="en-US" sz="2400" dirty="0"/>
              <a:t>Ihre Herausforderung besteht darin, sich von anderen abzuheben und herauszufinden, wie Ihr Unternehmen den anderen in Ihrer Branche überlegen ist. </a:t>
            </a:r>
          </a:p>
          <a:p>
            <a:endParaRPr lang="en-US" dirty="0"/>
          </a:p>
          <a:p>
            <a:pPr marL="0" indent="0"/>
            <a:r>
              <a:rPr lang="en-US" sz="2400" dirty="0"/>
              <a:t>Sie müssen aufzeigen, warum Ihre Marke die </a:t>
            </a:r>
            <a:r>
              <a:rPr lang="en-US" sz="2400" b="1" dirty="0"/>
              <a:t>beste Lösung </a:t>
            </a:r>
            <a:r>
              <a:rPr lang="en-US" b="1" dirty="0"/>
              <a:t>für Ihren Kunden </a:t>
            </a:r>
            <a:r>
              <a:rPr lang="en-US" sz="2400" dirty="0"/>
              <a:t>ist.</a:t>
            </a:r>
            <a:endParaRPr lang="en-US" sz="2400" b="1" dirty="0"/>
          </a:p>
          <a:p>
            <a:endParaRPr lang="en-IE" dirty="0"/>
          </a:p>
        </p:txBody>
      </p:sp>
      <p:sp>
        <p:nvSpPr>
          <p:cNvPr id="3" name="Text Placeholder 2">
            <a:extLst>
              <a:ext uri="{FF2B5EF4-FFF2-40B4-BE49-F238E27FC236}">
                <a16:creationId xmlns:a16="http://schemas.microsoft.com/office/drawing/2014/main" id="{A901F56B-B9CC-E691-22A5-E2CB7505AFC9}"/>
              </a:ext>
            </a:extLst>
          </p:cNvPr>
          <p:cNvSpPr>
            <a:spLocks noGrp="1"/>
          </p:cNvSpPr>
          <p:nvPr>
            <p:ph type="body" sz="quarter" idx="16"/>
          </p:nvPr>
        </p:nvSpPr>
        <p:spPr>
          <a:xfrm>
            <a:off x="737937" y="890242"/>
            <a:ext cx="5358063" cy="992652"/>
          </a:xfrm>
        </p:spPr>
        <p:txBody>
          <a:bodyPr/>
          <a:lstStyle/>
          <a:p>
            <a:r>
              <a:rPr lang="en-GB"/>
              <a:t>Ihre Marke muss sich abheben</a:t>
            </a:r>
            <a:endParaRPr lang="en-IE"/>
          </a:p>
        </p:txBody>
      </p:sp>
      <p:pic>
        <p:nvPicPr>
          <p:cNvPr id="5" name="Picture Placeholder 5">
            <a:extLst>
              <a:ext uri="{FF2B5EF4-FFF2-40B4-BE49-F238E27FC236}">
                <a16:creationId xmlns:a16="http://schemas.microsoft.com/office/drawing/2014/main" id="{7B2B8A39-E14B-FF8F-3893-513A779B55CA}"/>
              </a:ext>
            </a:extLst>
          </p:cNvPr>
          <p:cNvPicPr>
            <a:picLocks noGrp="1" noChangeAspect="1"/>
          </p:cNvPicPr>
          <p:nvPr>
            <p:ph type="pic" sz="quarter" idx="42"/>
          </p:nvPr>
        </p:nvPicPr>
        <p:blipFill>
          <a:blip r:embed="rId2">
            <a:extLst>
              <a:ext uri="{28A0092B-C50C-407E-A947-70E740481C1C}">
                <a14:useLocalDpi xmlns:a14="http://schemas.microsoft.com/office/drawing/2010/main" val="0"/>
              </a:ext>
            </a:extLst>
          </a:blip>
          <a:srcRect l="4522" r="4522"/>
          <a:stretch>
            <a:fillRect/>
          </a:stretch>
        </p:blipFill>
        <p:spPr>
          <a:xfrm flipH="1">
            <a:off x="6545263" y="1452563"/>
            <a:ext cx="5646737" cy="4656137"/>
          </a:xfrm>
        </p:spPr>
      </p:pic>
    </p:spTree>
    <p:extLst>
      <p:ext uri="{BB962C8B-B14F-4D97-AF65-F5344CB8AC3E}">
        <p14:creationId xmlns:p14="http://schemas.microsoft.com/office/powerpoint/2010/main" val="15953819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888307"/>
            <a:ext cx="5755309" cy="3849918"/>
          </a:xfrm>
        </p:spPr>
        <p:txBody>
          <a:bodyPr/>
          <a:lstStyle/>
          <a:p>
            <a:endParaRPr lang="en-US"/>
          </a:p>
          <a:p>
            <a:r>
              <a:rPr lang="en-US" i="1"/>
              <a:t>"Die Marke LEGO ist mehr als nur unser bekanntes Logo. Sie steht für die Erwartungen, die die Menschen an das Unternehmen, seine Produkte und Dienstleistungen stellen, und für die Verantwortung, die die LEGO Gruppe gegenüber der Welt um sie herum empfindet. Die Marke ist ein Garant für Qualität und Originalität."</a:t>
            </a:r>
          </a:p>
          <a:p>
            <a:endParaRPr lang="en-US"/>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Lass dich von LEGO inspirieren</a:t>
            </a:r>
          </a:p>
          <a:p>
            <a:endParaRPr lang="en-US"/>
          </a:p>
        </p:txBody>
      </p:sp>
      <p:cxnSp>
        <p:nvCxnSpPr>
          <p:cNvPr id="3" name="Straight Connector 2">
            <a:extLst>
              <a:ext uri="{FF2B5EF4-FFF2-40B4-BE49-F238E27FC236}">
                <a16:creationId xmlns:a16="http://schemas.microsoft.com/office/drawing/2014/main" id="{BCDF10CF-65AD-3743-9CD4-1EF33FEE801C}"/>
              </a:ext>
            </a:extLst>
          </p:cNvPr>
          <p:cNvCxnSpPr>
            <a:cxnSpLocks/>
          </p:cNvCxnSpPr>
          <p:nvPr/>
        </p:nvCxnSpPr>
        <p:spPr>
          <a:xfrm>
            <a:off x="8050927" y="1565257"/>
            <a:ext cx="0" cy="429150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6A9C874D-F56F-994C-4613-425F55C0A713}"/>
              </a:ext>
            </a:extLst>
          </p:cNvPr>
          <p:cNvSpPr/>
          <p:nvPr/>
        </p:nvSpPr>
        <p:spPr>
          <a:xfrm>
            <a:off x="7592899" y="664464"/>
            <a:ext cx="916056" cy="866552"/>
          </a:xfrm>
          <a:prstGeom prst="ellipse">
            <a:avLst/>
          </a:prstGeom>
          <a:solidFill>
            <a:srgbClr val="DE0A1D"/>
          </a:solidFill>
          <a:ln>
            <a:solidFill>
              <a:srgbClr val="DE0A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8" name="Picture 7">
            <a:extLst>
              <a:ext uri="{FF2B5EF4-FFF2-40B4-BE49-F238E27FC236}">
                <a16:creationId xmlns:a16="http://schemas.microsoft.com/office/drawing/2014/main" id="{C769518F-A488-4524-9BC1-EEBC640E4E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0336" y="664464"/>
            <a:ext cx="741182" cy="741182"/>
          </a:xfrm>
          <a:prstGeom prst="rect">
            <a:avLst/>
          </a:prstGeom>
        </p:spPr>
      </p:pic>
      <p:sp>
        <p:nvSpPr>
          <p:cNvPr id="9" name="TextBox 8">
            <a:extLst>
              <a:ext uri="{FF2B5EF4-FFF2-40B4-BE49-F238E27FC236}">
                <a16:creationId xmlns:a16="http://schemas.microsoft.com/office/drawing/2014/main" id="{D61D552C-CBBF-21AE-110B-ED851D06D096}"/>
              </a:ext>
            </a:extLst>
          </p:cNvPr>
          <p:cNvSpPr txBox="1"/>
          <p:nvPr/>
        </p:nvSpPr>
        <p:spPr>
          <a:xfrm>
            <a:off x="8508954" y="4200649"/>
            <a:ext cx="2062791" cy="830997"/>
          </a:xfrm>
          <a:prstGeom prst="rect">
            <a:avLst/>
          </a:prstGeom>
          <a:noFill/>
        </p:spPr>
        <p:txBody>
          <a:bodyPr wrap="square" rtlCol="0">
            <a:spAutoFit/>
          </a:bodyPr>
          <a:lstStyle/>
          <a:p>
            <a:r>
              <a:rPr lang="en-GB" sz="1600" b="1" dirty="0">
                <a:solidFill>
                  <a:srgbClr val="DE0A1D"/>
                </a:solidFill>
              </a:rPr>
              <a:t>Das LEGO </a:t>
            </a:r>
            <a:r>
              <a:rPr lang="en-GB" sz="1600" b="1" dirty="0" err="1">
                <a:solidFill>
                  <a:srgbClr val="DE0A1D"/>
                </a:solidFill>
              </a:rPr>
              <a:t>Markenversprechen</a:t>
            </a:r>
            <a:r>
              <a:rPr lang="en-GB" sz="1600" b="1" dirty="0">
                <a:solidFill>
                  <a:srgbClr val="DE0A1D"/>
                </a:solidFill>
              </a:rPr>
              <a:t> </a:t>
            </a:r>
            <a:r>
              <a:rPr lang="en-GB" sz="1600" b="1" dirty="0" err="1">
                <a:solidFill>
                  <a:srgbClr val="DE0A1D"/>
                </a:solidFill>
              </a:rPr>
              <a:t>Beispiel</a:t>
            </a:r>
            <a:endParaRPr lang="en-IE" sz="1600" b="1" dirty="0">
              <a:solidFill>
                <a:srgbClr val="DE0A1D"/>
              </a:solidFill>
            </a:endParaRPr>
          </a:p>
        </p:txBody>
      </p:sp>
    </p:spTree>
    <p:extLst>
      <p:ext uri="{BB962C8B-B14F-4D97-AF65-F5344CB8AC3E}">
        <p14:creationId xmlns:p14="http://schemas.microsoft.com/office/powerpoint/2010/main" val="14457362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888307"/>
            <a:ext cx="5755309" cy="3849918"/>
          </a:xfrm>
        </p:spPr>
        <p:txBody>
          <a:bodyPr/>
          <a:lstStyle/>
          <a:p>
            <a:endParaRPr lang="en-US"/>
          </a:p>
          <a:p>
            <a:endParaRPr lang="en-US"/>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Lass dich von LEGO inspirieren</a:t>
            </a:r>
          </a:p>
          <a:p>
            <a:endParaRPr lang="en-US"/>
          </a:p>
        </p:txBody>
      </p:sp>
      <p:cxnSp>
        <p:nvCxnSpPr>
          <p:cNvPr id="3" name="Straight Connector 2">
            <a:extLst>
              <a:ext uri="{FF2B5EF4-FFF2-40B4-BE49-F238E27FC236}">
                <a16:creationId xmlns:a16="http://schemas.microsoft.com/office/drawing/2014/main" id="{BCDF10CF-65AD-3743-9CD4-1EF33FEE801C}"/>
              </a:ext>
            </a:extLst>
          </p:cNvPr>
          <p:cNvCxnSpPr>
            <a:cxnSpLocks/>
          </p:cNvCxnSpPr>
          <p:nvPr/>
        </p:nvCxnSpPr>
        <p:spPr>
          <a:xfrm>
            <a:off x="8050927" y="1565257"/>
            <a:ext cx="0" cy="429150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6A9C874D-F56F-994C-4613-425F55C0A713}"/>
              </a:ext>
            </a:extLst>
          </p:cNvPr>
          <p:cNvSpPr/>
          <p:nvPr/>
        </p:nvSpPr>
        <p:spPr>
          <a:xfrm>
            <a:off x="7592899" y="664464"/>
            <a:ext cx="916056" cy="866552"/>
          </a:xfrm>
          <a:prstGeom prst="ellipse">
            <a:avLst/>
          </a:prstGeom>
          <a:solidFill>
            <a:srgbClr val="DE0A1D"/>
          </a:solidFill>
          <a:ln>
            <a:solidFill>
              <a:srgbClr val="DE0A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8" name="Picture 7">
            <a:extLst>
              <a:ext uri="{FF2B5EF4-FFF2-40B4-BE49-F238E27FC236}">
                <a16:creationId xmlns:a16="http://schemas.microsoft.com/office/drawing/2014/main" id="{C769518F-A488-4524-9BC1-EEBC640E4E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0336" y="664464"/>
            <a:ext cx="741182" cy="741182"/>
          </a:xfrm>
          <a:prstGeom prst="rect">
            <a:avLst/>
          </a:prstGeom>
        </p:spPr>
      </p:pic>
      <p:sp>
        <p:nvSpPr>
          <p:cNvPr id="9" name="TextBox 8">
            <a:extLst>
              <a:ext uri="{FF2B5EF4-FFF2-40B4-BE49-F238E27FC236}">
                <a16:creationId xmlns:a16="http://schemas.microsoft.com/office/drawing/2014/main" id="{D61D552C-CBBF-21AE-110B-ED851D06D096}"/>
              </a:ext>
            </a:extLst>
          </p:cNvPr>
          <p:cNvSpPr txBox="1"/>
          <p:nvPr/>
        </p:nvSpPr>
        <p:spPr>
          <a:xfrm>
            <a:off x="8508954" y="4200649"/>
            <a:ext cx="2062791" cy="738664"/>
          </a:xfrm>
          <a:prstGeom prst="rect">
            <a:avLst/>
          </a:prstGeom>
          <a:noFill/>
        </p:spPr>
        <p:txBody>
          <a:bodyPr wrap="square" rtlCol="0">
            <a:spAutoFit/>
          </a:bodyPr>
          <a:lstStyle/>
          <a:p>
            <a:r>
              <a:rPr lang="en-GB" sz="1400" b="1" dirty="0">
                <a:solidFill>
                  <a:srgbClr val="DE0A1D"/>
                </a:solidFill>
              </a:rPr>
              <a:t>Das LEGO </a:t>
            </a:r>
            <a:r>
              <a:rPr lang="en-GB" sz="1400" b="1" dirty="0" err="1">
                <a:solidFill>
                  <a:srgbClr val="DE0A1D"/>
                </a:solidFill>
              </a:rPr>
              <a:t>Markenversprechen</a:t>
            </a:r>
            <a:r>
              <a:rPr lang="en-GB" sz="1400" b="1" dirty="0">
                <a:solidFill>
                  <a:srgbClr val="DE0A1D"/>
                </a:solidFill>
              </a:rPr>
              <a:t> </a:t>
            </a:r>
            <a:r>
              <a:rPr lang="en-GB" sz="1400" b="1" dirty="0" err="1">
                <a:solidFill>
                  <a:srgbClr val="DE0A1D"/>
                </a:solidFill>
              </a:rPr>
              <a:t>Beispiel</a:t>
            </a:r>
            <a:endParaRPr lang="en-IE" sz="1400" b="1" dirty="0">
              <a:solidFill>
                <a:srgbClr val="DE0A1D"/>
              </a:solidFill>
            </a:endParaRPr>
          </a:p>
        </p:txBody>
      </p:sp>
      <p:pic>
        <p:nvPicPr>
          <p:cNvPr id="6" name="Picture 2" descr="https://www.lego.com/r/www/r/aboutus/-/media/aboutus/img/lbf16.png?la=en-US&amp;l.r=-167079166">
            <a:extLst>
              <a:ext uri="{FF2B5EF4-FFF2-40B4-BE49-F238E27FC236}">
                <a16:creationId xmlns:a16="http://schemas.microsoft.com/office/drawing/2014/main" id="{5955736E-185A-D78F-E11D-FBCC7DAE09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415" y="1888307"/>
            <a:ext cx="7139317" cy="3141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55914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888307"/>
            <a:ext cx="5755309" cy="3849918"/>
          </a:xfrm>
        </p:spPr>
        <p:txBody>
          <a:bodyPr/>
          <a:lstStyle/>
          <a:p>
            <a:endParaRPr lang="en-US"/>
          </a:p>
          <a:p>
            <a:endParaRPr lang="en-US"/>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77540" y="893226"/>
            <a:ext cx="7485950" cy="803654"/>
          </a:xfrm>
        </p:spPr>
        <p:txBody>
          <a:bodyPr/>
          <a:lstStyle/>
          <a:p>
            <a:r>
              <a:rPr lang="en-US">
                <a:solidFill>
                  <a:schemeClr val="bg1"/>
                </a:solidFill>
              </a:rPr>
              <a:t>Lass dich von LEGO inspirieren</a:t>
            </a:r>
          </a:p>
          <a:p>
            <a:r>
              <a:rPr lang="en-US" sz="2400"/>
              <a:t>Lego erklärt jeden seiner Werte auf seiner Website und das ist eine interessante Lektüre</a:t>
            </a:r>
            <a:r>
              <a:rPr lang="is-IS" sz="2400"/>
              <a:t>...</a:t>
            </a:r>
            <a:endParaRPr lang="en-US" sz="2400"/>
          </a:p>
          <a:p>
            <a:endParaRPr lang="en-US"/>
          </a:p>
        </p:txBody>
      </p:sp>
      <p:cxnSp>
        <p:nvCxnSpPr>
          <p:cNvPr id="3" name="Straight Connector 2">
            <a:extLst>
              <a:ext uri="{FF2B5EF4-FFF2-40B4-BE49-F238E27FC236}">
                <a16:creationId xmlns:a16="http://schemas.microsoft.com/office/drawing/2014/main" id="{BCDF10CF-65AD-3743-9CD4-1EF33FEE801C}"/>
              </a:ext>
            </a:extLst>
          </p:cNvPr>
          <p:cNvCxnSpPr>
            <a:cxnSpLocks/>
          </p:cNvCxnSpPr>
          <p:nvPr/>
        </p:nvCxnSpPr>
        <p:spPr>
          <a:xfrm>
            <a:off x="8050927" y="1565257"/>
            <a:ext cx="0" cy="429150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6A9C874D-F56F-994C-4613-425F55C0A713}"/>
              </a:ext>
            </a:extLst>
          </p:cNvPr>
          <p:cNvSpPr/>
          <p:nvPr/>
        </p:nvSpPr>
        <p:spPr>
          <a:xfrm>
            <a:off x="7592899" y="664464"/>
            <a:ext cx="916056" cy="866552"/>
          </a:xfrm>
          <a:prstGeom prst="ellipse">
            <a:avLst/>
          </a:prstGeom>
          <a:solidFill>
            <a:srgbClr val="DE0A1D"/>
          </a:solidFill>
          <a:ln>
            <a:solidFill>
              <a:srgbClr val="DE0A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8" name="Picture 7">
            <a:extLst>
              <a:ext uri="{FF2B5EF4-FFF2-40B4-BE49-F238E27FC236}">
                <a16:creationId xmlns:a16="http://schemas.microsoft.com/office/drawing/2014/main" id="{C769518F-A488-4524-9BC1-EEBC640E4E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0336" y="664464"/>
            <a:ext cx="741182" cy="741182"/>
          </a:xfrm>
          <a:prstGeom prst="rect">
            <a:avLst/>
          </a:prstGeom>
        </p:spPr>
      </p:pic>
      <p:sp>
        <p:nvSpPr>
          <p:cNvPr id="9" name="TextBox 8">
            <a:extLst>
              <a:ext uri="{FF2B5EF4-FFF2-40B4-BE49-F238E27FC236}">
                <a16:creationId xmlns:a16="http://schemas.microsoft.com/office/drawing/2014/main" id="{D61D552C-CBBF-21AE-110B-ED851D06D096}"/>
              </a:ext>
            </a:extLst>
          </p:cNvPr>
          <p:cNvSpPr txBox="1"/>
          <p:nvPr/>
        </p:nvSpPr>
        <p:spPr>
          <a:xfrm>
            <a:off x="8508954" y="4200649"/>
            <a:ext cx="2062791" cy="738664"/>
          </a:xfrm>
          <a:prstGeom prst="rect">
            <a:avLst/>
          </a:prstGeom>
          <a:noFill/>
        </p:spPr>
        <p:txBody>
          <a:bodyPr wrap="square" rtlCol="0">
            <a:spAutoFit/>
          </a:bodyPr>
          <a:lstStyle/>
          <a:p>
            <a:r>
              <a:rPr lang="en-GB" sz="1400" b="1" dirty="0">
                <a:solidFill>
                  <a:srgbClr val="DE0A1D"/>
                </a:solidFill>
              </a:rPr>
              <a:t>Das LEGO </a:t>
            </a:r>
            <a:r>
              <a:rPr lang="en-GB" sz="1400" b="1" dirty="0" err="1">
                <a:solidFill>
                  <a:srgbClr val="DE0A1D"/>
                </a:solidFill>
              </a:rPr>
              <a:t>Markenversprechen</a:t>
            </a:r>
            <a:r>
              <a:rPr lang="en-GB" sz="1400" b="1" dirty="0">
                <a:solidFill>
                  <a:srgbClr val="DE0A1D"/>
                </a:solidFill>
              </a:rPr>
              <a:t> </a:t>
            </a:r>
            <a:r>
              <a:rPr lang="en-GB" sz="1400" b="1" dirty="0" err="1">
                <a:solidFill>
                  <a:srgbClr val="DE0A1D"/>
                </a:solidFill>
              </a:rPr>
              <a:t>Beispiel</a:t>
            </a:r>
            <a:endParaRPr lang="en-IE" sz="1400" b="1" dirty="0">
              <a:solidFill>
                <a:srgbClr val="DE0A1D"/>
              </a:solidFill>
            </a:endParaRPr>
          </a:p>
        </p:txBody>
      </p:sp>
      <p:pic>
        <p:nvPicPr>
          <p:cNvPr id="10" name="Picture 9">
            <a:extLst>
              <a:ext uri="{FF2B5EF4-FFF2-40B4-BE49-F238E27FC236}">
                <a16:creationId xmlns:a16="http://schemas.microsoft.com/office/drawing/2014/main" id="{C1A57390-A2B8-3492-0EA3-B374FD2A8483}"/>
              </a:ext>
            </a:extLst>
          </p:cNvPr>
          <p:cNvPicPr>
            <a:picLocks noChangeAspect="1"/>
          </p:cNvPicPr>
          <p:nvPr/>
        </p:nvPicPr>
        <p:blipFill rotWithShape="1">
          <a:blip r:embed="rId3">
            <a:extLst>
              <a:ext uri="{28A0092B-C50C-407E-A947-70E740481C1C}">
                <a14:useLocalDpi xmlns:a14="http://schemas.microsoft.com/office/drawing/2010/main" val="0"/>
              </a:ext>
            </a:extLst>
          </a:blip>
          <a:srcRect l="-3424" t="-1173" r="30537" b="12394"/>
          <a:stretch/>
        </p:blipFill>
        <p:spPr>
          <a:xfrm>
            <a:off x="2070571" y="1888307"/>
            <a:ext cx="5971083" cy="4481824"/>
          </a:xfrm>
          <a:prstGeom prst="rect">
            <a:avLst/>
          </a:prstGeom>
        </p:spPr>
      </p:pic>
      <p:sp>
        <p:nvSpPr>
          <p:cNvPr id="11" name="Picture Placeholder 5">
            <a:hlinkClick r:id="rId4"/>
            <a:extLst>
              <a:ext uri="{FF2B5EF4-FFF2-40B4-BE49-F238E27FC236}">
                <a16:creationId xmlns:a16="http://schemas.microsoft.com/office/drawing/2014/main" id="{3E42B0EE-58F9-1FF2-D8D3-DB9D2D3BC25B}"/>
              </a:ext>
            </a:extLst>
          </p:cNvPr>
          <p:cNvSpPr txBox="1">
            <a:spLocks/>
          </p:cNvSpPr>
          <p:nvPr/>
        </p:nvSpPr>
        <p:spPr>
          <a:xfrm>
            <a:off x="3014925" y="2653935"/>
            <a:ext cx="3472360" cy="2262874"/>
          </a:xfrm>
          <a:prstGeom prst="rect">
            <a:avLst/>
          </a:prstGeom>
          <a:blipFill>
            <a:blip r:embed="rId5"/>
            <a:srcRect/>
            <a:stretch>
              <a:fillRect l="-6756" r="-6756"/>
            </a:stretch>
          </a:blip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kern="1200" baseline="0">
                <a:solidFill>
                  <a:schemeClr val="bg1">
                    <a:lumMod val="50000"/>
                  </a:schemeClr>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a:p>
        </p:txBody>
      </p:sp>
      <p:sp>
        <p:nvSpPr>
          <p:cNvPr id="12" name="Oval 11">
            <a:hlinkClick r:id="rId4"/>
            <a:extLst>
              <a:ext uri="{FF2B5EF4-FFF2-40B4-BE49-F238E27FC236}">
                <a16:creationId xmlns:a16="http://schemas.microsoft.com/office/drawing/2014/main" id="{C512EBCD-AAA4-423E-F8A8-965177475068}"/>
              </a:ext>
            </a:extLst>
          </p:cNvPr>
          <p:cNvSpPr/>
          <p:nvPr/>
        </p:nvSpPr>
        <p:spPr>
          <a:xfrm>
            <a:off x="1221503" y="3905006"/>
            <a:ext cx="1685925" cy="1685925"/>
          </a:xfrm>
          <a:prstGeom prst="ellipse">
            <a:avLst/>
          </a:prstGeom>
          <a:solidFill>
            <a:srgbClr val="DE0A1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a:solidFill>
                  <a:schemeClr val="bg1"/>
                </a:solidFill>
              </a:rPr>
              <a:t>ZUM ANSEHEN KLICKEN</a:t>
            </a:r>
          </a:p>
        </p:txBody>
      </p:sp>
      <p:grpSp>
        <p:nvGrpSpPr>
          <p:cNvPr id="13" name="Google Shape;612;p39">
            <a:extLst>
              <a:ext uri="{FF2B5EF4-FFF2-40B4-BE49-F238E27FC236}">
                <a16:creationId xmlns:a16="http://schemas.microsoft.com/office/drawing/2014/main" id="{CFCBAB45-78C7-1C36-F700-8CDBB5447F6E}"/>
              </a:ext>
            </a:extLst>
          </p:cNvPr>
          <p:cNvGrpSpPr/>
          <p:nvPr/>
        </p:nvGrpSpPr>
        <p:grpSpPr>
          <a:xfrm>
            <a:off x="1788617" y="4835660"/>
            <a:ext cx="453026" cy="462520"/>
            <a:chOff x="3951850" y="2985350"/>
            <a:chExt cx="407950" cy="416500"/>
          </a:xfrm>
        </p:grpSpPr>
        <p:sp>
          <p:nvSpPr>
            <p:cNvPr id="14" name="Google Shape;613;p39">
              <a:extLst>
                <a:ext uri="{FF2B5EF4-FFF2-40B4-BE49-F238E27FC236}">
                  <a16:creationId xmlns:a16="http://schemas.microsoft.com/office/drawing/2014/main" id="{0DC08C04-C34F-FE6E-4523-AF2CD453B18A}"/>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4;p39">
              <a:extLst>
                <a:ext uri="{FF2B5EF4-FFF2-40B4-BE49-F238E27FC236}">
                  <a16:creationId xmlns:a16="http://schemas.microsoft.com/office/drawing/2014/main" id="{452E6513-97D9-FD38-32C3-BD877B75BC7F}"/>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15;p39">
              <a:extLst>
                <a:ext uri="{FF2B5EF4-FFF2-40B4-BE49-F238E27FC236}">
                  <a16:creationId xmlns:a16="http://schemas.microsoft.com/office/drawing/2014/main" id="{384B45EA-D4C3-025F-F870-AA422A094BD3}"/>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16;p39">
              <a:extLst>
                <a:ext uri="{FF2B5EF4-FFF2-40B4-BE49-F238E27FC236}">
                  <a16:creationId xmlns:a16="http://schemas.microsoft.com/office/drawing/2014/main" id="{7EED03F2-9366-2FCB-B342-431160EDCF47}"/>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162606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025325" y="1468118"/>
            <a:ext cx="5809454" cy="3849918"/>
          </a:xfrm>
        </p:spPr>
        <p:txBody>
          <a:bodyPr/>
          <a:lstStyle/>
          <a:p>
            <a:r>
              <a:rPr lang="en-US" sz="2000" dirty="0"/>
              <a:t>Ihre Markengeschichte ist sehr wichtig.  Sie sollte eine Mischung sein aus </a:t>
            </a:r>
          </a:p>
          <a:p>
            <a:pPr marL="342900" indent="-342900">
              <a:buFont typeface="Arial" panose="020B0604020202020204" pitchFamily="34" charset="0"/>
              <a:buChar char="•"/>
            </a:pPr>
            <a:r>
              <a:rPr lang="en-US" sz="2000" dirty="0"/>
              <a:t>wie du entstanden bist </a:t>
            </a:r>
          </a:p>
          <a:p>
            <a:pPr marL="342900" indent="-342900">
              <a:buFont typeface="Arial" panose="020B0604020202020204" pitchFamily="34" charset="0"/>
              <a:buChar char="•"/>
            </a:pPr>
            <a:r>
              <a:rPr lang="en-US" sz="2000" dirty="0"/>
              <a:t>wofür Sie sich leidenschaftlich einsetzen</a:t>
            </a:r>
          </a:p>
          <a:p>
            <a:pPr marL="342900" indent="-342900">
              <a:buFont typeface="Arial" panose="020B0604020202020204" pitchFamily="34" charset="0"/>
              <a:buChar char="•"/>
            </a:pPr>
            <a:r>
              <a:rPr lang="en-US" sz="2000" dirty="0"/>
              <a:t>Ihre Unternehmenskultur (z. B. die ethischen Grundsätze Ihres Unternehmens - Umwelt usw.)</a:t>
            </a:r>
          </a:p>
          <a:p>
            <a:pPr marL="342900" indent="-342900">
              <a:buFont typeface="Arial" panose="020B0604020202020204" pitchFamily="34" charset="0"/>
              <a:buChar char="•"/>
            </a:pPr>
            <a:r>
              <a:rPr lang="en-US" sz="2000" dirty="0"/>
              <a:t>wie Ihr Produkt oder Ihre Dienstleistung das Leben der Menschen verbessert</a:t>
            </a:r>
          </a:p>
          <a:p>
            <a:pPr marL="342900" indent="-342900">
              <a:buFont typeface="Arial" panose="020B0604020202020204" pitchFamily="34" charset="0"/>
              <a:buChar char="•"/>
            </a:pPr>
            <a:r>
              <a:rPr lang="en-US" sz="2000" dirty="0"/>
              <a:t>warum Ihr Produkt oder Ihre Dienstleistung bemerkenswert ist.</a:t>
            </a:r>
          </a:p>
          <a:p>
            <a:endParaRPr lang="en-US" sz="2000" dirty="0"/>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Was </a:t>
            </a:r>
            <a:r>
              <a:rPr lang="en-US" sz="3200" dirty="0" err="1">
                <a:solidFill>
                  <a:schemeClr val="bg1"/>
                </a:solidFill>
              </a:rPr>
              <a:t>ist</a:t>
            </a:r>
            <a:r>
              <a:rPr lang="en-US" sz="3200" dirty="0">
                <a:solidFill>
                  <a:schemeClr val="bg1"/>
                </a:solidFill>
              </a:rPr>
              <a:t> </a:t>
            </a:r>
            <a:r>
              <a:rPr lang="en-US" sz="3200" dirty="0" err="1">
                <a:solidFill>
                  <a:schemeClr val="bg1"/>
                </a:solidFill>
              </a:rPr>
              <a:t>Ihre</a:t>
            </a:r>
            <a:r>
              <a:rPr lang="en-US" sz="3200" dirty="0">
                <a:solidFill>
                  <a:schemeClr val="bg1"/>
                </a:solidFill>
              </a:rPr>
              <a:t> </a:t>
            </a:r>
            <a:r>
              <a:rPr lang="en-US" sz="3200" dirty="0" err="1">
                <a:solidFill>
                  <a:schemeClr val="bg1"/>
                </a:solidFill>
              </a:rPr>
              <a:t>Markengeschichte</a:t>
            </a:r>
            <a:r>
              <a:rPr lang="en-US" sz="3200" dirty="0">
                <a:solidFill>
                  <a:schemeClr val="bg1"/>
                </a:solidFill>
              </a:rPr>
              <a:t>?</a:t>
            </a:r>
          </a:p>
          <a:p>
            <a:endParaRPr lang="en-US" sz="3200" dirty="0"/>
          </a:p>
        </p:txBody>
      </p:sp>
      <p:pic>
        <p:nvPicPr>
          <p:cNvPr id="8" name="Picture 7" descr="Two colleagues planning on board with sticky notes">
            <a:extLst>
              <a:ext uri="{FF2B5EF4-FFF2-40B4-BE49-F238E27FC236}">
                <a16:creationId xmlns:a16="http://schemas.microsoft.com/office/drawing/2014/main" id="{9EAFD153-F89F-6DB8-3AD3-81A4DB5B7E36}"/>
              </a:ext>
            </a:extLst>
          </p:cNvPr>
          <p:cNvPicPr>
            <a:picLocks noChangeAspect="1"/>
          </p:cNvPicPr>
          <p:nvPr/>
        </p:nvPicPr>
        <p:blipFill>
          <a:blip r:embed="rId2"/>
          <a:stretch>
            <a:fillRect/>
          </a:stretch>
        </p:blipFill>
        <p:spPr>
          <a:xfrm>
            <a:off x="530711" y="1983782"/>
            <a:ext cx="4371458" cy="2915728"/>
          </a:xfrm>
          <a:prstGeom prst="rect">
            <a:avLst/>
          </a:prstGeom>
        </p:spPr>
      </p:pic>
    </p:spTree>
    <p:extLst>
      <p:ext uri="{BB962C8B-B14F-4D97-AF65-F5344CB8AC3E}">
        <p14:creationId xmlns:p14="http://schemas.microsoft.com/office/powerpoint/2010/main" val="11468466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879C924-631D-6838-9438-B5411A63ADD7}"/>
              </a:ext>
            </a:extLst>
          </p:cNvPr>
          <p:cNvSpPr/>
          <p:nvPr/>
        </p:nvSpPr>
        <p:spPr>
          <a:xfrm>
            <a:off x="-47195" y="595609"/>
            <a:ext cx="821846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5" name="Text Placeholder 4">
            <a:extLst>
              <a:ext uri="{FF2B5EF4-FFF2-40B4-BE49-F238E27FC236}">
                <a16:creationId xmlns:a16="http://schemas.microsoft.com/office/drawing/2014/main" id="{901331F3-1FAA-D347-8B9C-59F1536C295C}"/>
              </a:ext>
            </a:extLst>
          </p:cNvPr>
          <p:cNvSpPr>
            <a:spLocks noGrp="1"/>
          </p:cNvSpPr>
          <p:nvPr>
            <p:ph type="body" sz="quarter" idx="18"/>
          </p:nvPr>
        </p:nvSpPr>
        <p:spPr>
          <a:xfrm>
            <a:off x="741802" y="1674735"/>
            <a:ext cx="7977444" cy="3291086"/>
          </a:xfrm>
        </p:spPr>
        <p:txBody>
          <a:bodyPr/>
          <a:lstStyle/>
          <a:p>
            <a:pPr marL="0" indent="0"/>
            <a:r>
              <a:rPr lang="en-US" sz="1800" dirty="0"/>
              <a:t>Ihre Markengeschichte ist ein komplettes Bild, das sich aus Fakten, Gefühlen und Interpretationen zusammensetzt:</a:t>
            </a:r>
          </a:p>
          <a:p>
            <a:pPr marL="342900" indent="-342900">
              <a:buFont typeface="Arial" panose="020B0604020202020204" pitchFamily="34" charset="0"/>
              <a:buChar char="•"/>
            </a:pPr>
            <a:r>
              <a:rPr lang="en-US" sz="1800" dirty="0"/>
              <a:t>alles, was Sie tun, jedes Element Ihres Produkts und Ihres Geschäfts </a:t>
            </a:r>
          </a:p>
          <a:p>
            <a:pPr marL="342900" indent="-342900">
              <a:buFont typeface="Arial" panose="020B0604020202020204" pitchFamily="34" charset="0"/>
              <a:buChar char="•"/>
            </a:pPr>
            <a:r>
              <a:rPr lang="en-US" sz="1800" dirty="0"/>
              <a:t>die Art und Weise, wie Sie Ihr Produkt vorbereiten und präsentieren</a:t>
            </a:r>
          </a:p>
          <a:p>
            <a:pPr marL="342900" indent="-342900">
              <a:buFont typeface="Arial" panose="020B0604020202020204" pitchFamily="34" charset="0"/>
              <a:buChar char="•"/>
            </a:pPr>
            <a:r>
              <a:rPr lang="en-US" sz="1800" dirty="0"/>
              <a:t>Ihre Verpackung und Ihr Vertrieb</a:t>
            </a:r>
          </a:p>
          <a:p>
            <a:pPr marL="0" indent="0"/>
            <a:r>
              <a:rPr lang="en-US" sz="1800" dirty="0"/>
              <a:t>Gute Marken haben oft menschliche Züge, mit denen sich Ihre Zielgruppen identifizieren können.  Sie haben einen starken emotionalen Kontext. </a:t>
            </a:r>
          </a:p>
          <a:p>
            <a:pPr marL="0" indent="0"/>
            <a:r>
              <a:rPr lang="en-US" sz="1800" dirty="0"/>
              <a:t>Sie möchten, dass Ihre Zielkunden denken: "Er/Sie ist wie ich" oder "So denke ich auch", oder wir teilen dieselben Werte.</a:t>
            </a:r>
          </a:p>
          <a:p>
            <a:pPr marL="0" indent="0"/>
            <a:endParaRPr lang="en-US" sz="1800" dirty="0"/>
          </a:p>
          <a:p>
            <a:endParaRPr lang="en-US" sz="1800" dirty="0"/>
          </a:p>
          <a:p>
            <a:endParaRPr lang="en-US" sz="1800" dirty="0"/>
          </a:p>
        </p:txBody>
      </p:sp>
      <p:sp>
        <p:nvSpPr>
          <p:cNvPr id="2" name="Text Placeholder 1">
            <a:extLst>
              <a:ext uri="{FF2B5EF4-FFF2-40B4-BE49-F238E27FC236}">
                <a16:creationId xmlns:a16="http://schemas.microsoft.com/office/drawing/2014/main" id="{4807231A-8C56-9D46-8B91-D1040E2F919E}"/>
              </a:ext>
            </a:extLst>
          </p:cNvPr>
          <p:cNvSpPr>
            <a:spLocks noGrp="1"/>
          </p:cNvSpPr>
          <p:nvPr>
            <p:ph type="body" sz="quarter" idx="16"/>
          </p:nvPr>
        </p:nvSpPr>
        <p:spPr>
          <a:xfrm>
            <a:off x="245735" y="750369"/>
            <a:ext cx="7382793" cy="992652"/>
          </a:xfrm>
        </p:spPr>
        <p:txBody>
          <a:bodyPr/>
          <a:lstStyle/>
          <a:p>
            <a:r>
              <a:rPr lang="en-US" sz="2800" dirty="0"/>
              <a:t>Warum ist Ihre Markengeschichte so wichtig?</a:t>
            </a:r>
          </a:p>
          <a:p>
            <a:endParaRPr lang="en-US" sz="2800" dirty="0"/>
          </a:p>
        </p:txBody>
      </p:sp>
      <p:pic>
        <p:nvPicPr>
          <p:cNvPr id="13" name="Picture Placeholder 12">
            <a:extLst>
              <a:ext uri="{FF2B5EF4-FFF2-40B4-BE49-F238E27FC236}">
                <a16:creationId xmlns:a16="http://schemas.microsoft.com/office/drawing/2014/main" id="{DAA0FC53-5993-7B9C-A6A4-CCC6F2D5F422}"/>
              </a:ext>
            </a:extLst>
          </p:cNvPr>
          <p:cNvPicPr>
            <a:picLocks noGrp="1" noChangeAspect="1"/>
          </p:cNvPicPr>
          <p:nvPr>
            <p:ph type="pic" sz="quarter" idx="10"/>
          </p:nvPr>
        </p:nvPicPr>
        <p:blipFill>
          <a:blip r:embed="rId2"/>
          <a:srcRect l="8890" r="8890"/>
          <a:stretch>
            <a:fillRect/>
          </a:stretch>
        </p:blipFill>
        <p:spPr/>
      </p:pic>
    </p:spTree>
    <p:extLst>
      <p:ext uri="{BB962C8B-B14F-4D97-AF65-F5344CB8AC3E}">
        <p14:creationId xmlns:p14="http://schemas.microsoft.com/office/powerpoint/2010/main" val="25091418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CC1BEF-7B0A-1797-2A7C-6E4BA43112F3}"/>
              </a:ext>
            </a:extLst>
          </p:cNvPr>
          <p:cNvPicPr>
            <a:picLocks noChangeAspect="1"/>
          </p:cNvPicPr>
          <p:nvPr/>
        </p:nvPicPr>
        <p:blipFill rotWithShape="1">
          <a:blip r:embed="rId2">
            <a:extLst>
              <a:ext uri="{28A0092B-C50C-407E-A947-70E740481C1C}">
                <a14:useLocalDpi xmlns:a14="http://schemas.microsoft.com/office/drawing/2010/main" val="0"/>
              </a:ext>
            </a:extLst>
          </a:blip>
          <a:srcRect b="9198"/>
          <a:stretch/>
        </p:blipFill>
        <p:spPr>
          <a:xfrm>
            <a:off x="7215978" y="3701770"/>
            <a:ext cx="3674519" cy="2359505"/>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888307"/>
            <a:ext cx="8751061" cy="3849918"/>
          </a:xfrm>
        </p:spPr>
        <p:txBody>
          <a:bodyPr/>
          <a:lstStyle/>
          <a:p>
            <a:pPr marL="342900" indent="-342900">
              <a:buClr>
                <a:srgbClr val="DE0A1D"/>
              </a:buClr>
              <a:buFont typeface="Arial" panose="020B0604020202020204" pitchFamily="34" charset="0"/>
              <a:buChar char="•"/>
            </a:pPr>
            <a:r>
              <a:rPr lang="en-US" sz="1800" dirty="0"/>
              <a:t>Beginnen Sie mit Ihrer </a:t>
            </a:r>
            <a:r>
              <a:rPr lang="en-US" sz="1800" b="1" dirty="0"/>
              <a:t>persönlichen Geschichte</a:t>
            </a:r>
            <a:r>
              <a:rPr lang="en-US" sz="1800" dirty="0"/>
              <a:t>: Ihre Geschichte, wie Sie angefangen haben, die Entscheidungen, die Sie getroffen haben, waren andere Personen beteiligt?</a:t>
            </a:r>
          </a:p>
          <a:p>
            <a:pPr marL="342900" indent="-342900">
              <a:buClr>
                <a:srgbClr val="DE0A1D"/>
              </a:buClr>
              <a:buFont typeface="Arial" panose="020B0604020202020204" pitchFamily="34" charset="0"/>
              <a:buChar char="•"/>
            </a:pPr>
            <a:r>
              <a:rPr lang="en-US" sz="1800" dirty="0"/>
              <a:t>Ihre </a:t>
            </a:r>
            <a:r>
              <a:rPr lang="en-US" sz="1800" b="1" dirty="0"/>
              <a:t>Passionsgeschichte</a:t>
            </a:r>
            <a:r>
              <a:rPr lang="en-US" sz="1800" dirty="0"/>
              <a:t>: Was Sie lieben und warum Sie lieben, was Sie tun.</a:t>
            </a:r>
          </a:p>
          <a:p>
            <a:pPr marL="342900" indent="-342900">
              <a:buClr>
                <a:srgbClr val="DE0A1D"/>
              </a:buClr>
              <a:buFont typeface="Arial" panose="020B0604020202020204" pitchFamily="34" charset="0"/>
              <a:buChar char="•"/>
            </a:pPr>
            <a:r>
              <a:rPr lang="en-US" sz="1800" dirty="0"/>
              <a:t>Die </a:t>
            </a:r>
            <a:r>
              <a:rPr lang="en-US" sz="1800" b="1" dirty="0"/>
              <a:t>Persönlichkeitsgeschichte</a:t>
            </a:r>
            <a:r>
              <a:rPr lang="en-US" sz="1800" dirty="0"/>
              <a:t>: Wie die Menschen Ihre Marke, das Kundenerlebnis oder Ihren Arbeitsansatz erleben könnten.</a:t>
            </a:r>
          </a:p>
          <a:p>
            <a:pPr marL="342900" indent="-342900">
              <a:buClr>
                <a:srgbClr val="DE0A1D"/>
              </a:buClr>
              <a:buFont typeface="Arial" panose="020B0604020202020204" pitchFamily="34" charset="0"/>
              <a:buChar char="•"/>
            </a:pPr>
            <a:r>
              <a:rPr lang="en-US" sz="1800" dirty="0"/>
              <a:t>Die </a:t>
            </a:r>
            <a:r>
              <a:rPr lang="en-US" sz="1800" b="1" dirty="0"/>
              <a:t>Kundengeschichte</a:t>
            </a:r>
            <a:r>
              <a:rPr lang="en-US" sz="1800" dirty="0"/>
              <a:t>: Was sagen Ihre Kunden?</a:t>
            </a:r>
          </a:p>
          <a:p>
            <a:pPr marL="0" indent="0">
              <a:buClr>
                <a:srgbClr val="EC2179"/>
              </a:buClr>
            </a:pPr>
            <a:r>
              <a:rPr lang="en-US" sz="1800" dirty="0"/>
              <a:t>     über Sie?</a:t>
            </a:r>
          </a:p>
          <a:p>
            <a:endParaRPr lang="en-US" sz="1800" dirty="0"/>
          </a:p>
        </p:txBody>
      </p:sp>
      <p:sp>
        <p:nvSpPr>
          <p:cNvPr id="2" name="Freeform 1">
            <a:extLst>
              <a:ext uri="{FF2B5EF4-FFF2-40B4-BE49-F238E27FC236}">
                <a16:creationId xmlns:a16="http://schemas.microsoft.com/office/drawing/2014/main" id="{7B83FC6B-9FCD-D7A3-CB13-234D96458BFD}"/>
              </a:ext>
            </a:extLst>
          </p:cNvPr>
          <p:cNvSpPr/>
          <p:nvPr/>
        </p:nvSpPr>
        <p:spPr>
          <a:xfrm>
            <a:off x="-160421" y="664464"/>
            <a:ext cx="105913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Wie </a:t>
            </a:r>
            <a:r>
              <a:rPr lang="en-US" sz="2800" dirty="0" err="1">
                <a:solidFill>
                  <a:schemeClr val="bg1"/>
                </a:solidFill>
              </a:rPr>
              <a:t>erstellen</a:t>
            </a:r>
            <a:r>
              <a:rPr lang="en-US" sz="2800" dirty="0">
                <a:solidFill>
                  <a:schemeClr val="bg1"/>
                </a:solidFill>
              </a:rPr>
              <a:t> </a:t>
            </a:r>
            <a:r>
              <a:rPr lang="en-US" sz="2800" dirty="0" err="1">
                <a:solidFill>
                  <a:schemeClr val="bg1"/>
                </a:solidFill>
              </a:rPr>
              <a:t>oder</a:t>
            </a:r>
            <a:r>
              <a:rPr lang="en-US" sz="2800" dirty="0">
                <a:solidFill>
                  <a:schemeClr val="bg1"/>
                </a:solidFill>
              </a:rPr>
              <a:t> </a:t>
            </a:r>
            <a:r>
              <a:rPr lang="en-US" sz="2800" dirty="0" err="1">
                <a:solidFill>
                  <a:schemeClr val="bg1"/>
                </a:solidFill>
              </a:rPr>
              <a:t>erfassen</a:t>
            </a:r>
            <a:r>
              <a:rPr lang="en-US" sz="2800" dirty="0">
                <a:solidFill>
                  <a:schemeClr val="bg1"/>
                </a:solidFill>
              </a:rPr>
              <a:t> Sie </a:t>
            </a:r>
            <a:r>
              <a:rPr lang="en-US" sz="2800" dirty="0" err="1">
                <a:solidFill>
                  <a:schemeClr val="bg1"/>
                </a:solidFill>
              </a:rPr>
              <a:t>Ihre</a:t>
            </a:r>
            <a:r>
              <a:rPr lang="en-US" sz="2800" dirty="0">
                <a:solidFill>
                  <a:schemeClr val="bg1"/>
                </a:solidFill>
              </a:rPr>
              <a:t> </a:t>
            </a:r>
            <a:r>
              <a:rPr lang="en-US" sz="2800" dirty="0" err="1">
                <a:solidFill>
                  <a:schemeClr val="bg1"/>
                </a:solidFill>
              </a:rPr>
              <a:t>Markengeschichte</a:t>
            </a:r>
            <a:r>
              <a:rPr lang="en-US" sz="2800" dirty="0">
                <a:solidFill>
                  <a:schemeClr val="bg1"/>
                </a:solidFill>
              </a:rPr>
              <a:t>?</a:t>
            </a:r>
          </a:p>
          <a:p>
            <a:endParaRPr lang="en-US" sz="2800" dirty="0"/>
          </a:p>
        </p:txBody>
      </p:sp>
    </p:spTree>
    <p:extLst>
      <p:ext uri="{BB962C8B-B14F-4D97-AF65-F5344CB8AC3E}">
        <p14:creationId xmlns:p14="http://schemas.microsoft.com/office/powerpoint/2010/main" val="4174518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53273" y="809365"/>
            <a:ext cx="9192068" cy="3849918"/>
          </a:xfrm>
        </p:spPr>
        <p:txBody>
          <a:bodyPr/>
          <a:lstStyle/>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553273" y="809365"/>
            <a:ext cx="9632553" cy="803654"/>
          </a:xfrm>
        </p:spPr>
        <p:txBody>
          <a:bodyPr/>
          <a:lstStyle/>
          <a:p>
            <a:r>
              <a:rPr lang="en-US" dirty="0">
                <a:solidFill>
                  <a:schemeClr val="bg1"/>
                </a:solidFill>
              </a:rPr>
              <a:t>Lernergebnisse </a:t>
            </a:r>
          </a:p>
          <a:p>
            <a:endParaRPr lang="en-US" dirty="0"/>
          </a:p>
          <a:p>
            <a:r>
              <a:rPr lang="en-US" sz="2400" b="1" dirty="0" err="1">
                <a:solidFill>
                  <a:srgbClr val="47B5C8"/>
                </a:solidFill>
              </a:rPr>
              <a:t>Einstellungen</a:t>
            </a:r>
            <a:r>
              <a:rPr lang="en-US" sz="2400" b="1" dirty="0">
                <a:solidFill>
                  <a:srgbClr val="47B5C8"/>
                </a:solidFill>
              </a:rPr>
              <a:t>:</a:t>
            </a:r>
          </a:p>
          <a:p>
            <a:pPr marL="571500" indent="-571500">
              <a:buFont typeface="Arial" panose="020B0604020202020204" pitchFamily="34" charset="0"/>
              <a:buChar char="•"/>
            </a:pPr>
            <a:r>
              <a:rPr lang="en-GB" sz="2400" dirty="0"/>
              <a:t>Förderung einer integrativen Haltung, die die Vielfalt auf dem Markt wertschätzt und sie als Stärke in Marketingkampagnen nutzt.</a:t>
            </a:r>
          </a:p>
          <a:p>
            <a:pPr marL="571500" indent="-571500">
              <a:buFont typeface="Arial" panose="020B0604020202020204" pitchFamily="34" charset="0"/>
              <a:buChar char="•"/>
            </a:pPr>
            <a:r>
              <a:rPr lang="en-GB" sz="2400" dirty="0"/>
              <a:t>Ein kundenorientierter Ansatz, der die Bedürfnisse und die Zufriedenheit der Kunden bei allen Marketing- und Verkaufsstrategien in den Vordergrund stellt.</a:t>
            </a:r>
          </a:p>
          <a:p>
            <a:pPr marL="571500" indent="-571500">
              <a:buFont typeface="Arial" panose="020B0604020202020204" pitchFamily="34" charset="0"/>
              <a:buChar char="•"/>
            </a:pPr>
            <a:r>
              <a:rPr lang="en-GB" sz="2400" dirty="0"/>
              <a:t>Kultivieren Sie eine Wachstumsmentalität, die Herausforderungen als Chancen für Innovation und Unternehmenswachstum sieht.</a:t>
            </a:r>
            <a:endParaRPr lang="en-US" sz="2400" dirty="0"/>
          </a:p>
        </p:txBody>
      </p:sp>
    </p:spTree>
    <p:extLst>
      <p:ext uri="{BB962C8B-B14F-4D97-AF65-F5344CB8AC3E}">
        <p14:creationId xmlns:p14="http://schemas.microsoft.com/office/powerpoint/2010/main" val="36932441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795688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Wie </a:t>
            </a:r>
            <a:r>
              <a:rPr lang="en-US" sz="3200" dirty="0" err="1">
                <a:solidFill>
                  <a:schemeClr val="bg1"/>
                </a:solidFill>
              </a:rPr>
              <a:t>wählt</a:t>
            </a:r>
            <a:r>
              <a:rPr lang="en-US" sz="3200" dirty="0">
                <a:solidFill>
                  <a:schemeClr val="bg1"/>
                </a:solidFill>
              </a:rPr>
              <a:t> man </a:t>
            </a:r>
            <a:r>
              <a:rPr lang="en-US" sz="3200" dirty="0" err="1">
                <a:solidFill>
                  <a:schemeClr val="bg1"/>
                </a:solidFill>
              </a:rPr>
              <a:t>einen</a:t>
            </a:r>
            <a:r>
              <a:rPr lang="en-US" sz="3200" dirty="0">
                <a:solidFill>
                  <a:schemeClr val="bg1"/>
                </a:solidFill>
              </a:rPr>
              <a:t> </a:t>
            </a:r>
            <a:r>
              <a:rPr lang="en-US" sz="3200" dirty="0" err="1">
                <a:solidFill>
                  <a:schemeClr val="bg1"/>
                </a:solidFill>
              </a:rPr>
              <a:t>Markennamen</a:t>
            </a:r>
            <a:r>
              <a:rPr lang="en-US" sz="3200" dirty="0">
                <a:solidFill>
                  <a:schemeClr val="bg1"/>
                </a:solidFill>
              </a:rPr>
              <a:t>?</a:t>
            </a:r>
          </a:p>
          <a:p>
            <a:endParaRPr lang="en-US" sz="3200" dirty="0"/>
          </a:p>
        </p:txBody>
      </p:sp>
      <p:sp>
        <p:nvSpPr>
          <p:cNvPr id="6" name="Text Placeholder 6">
            <a:extLst>
              <a:ext uri="{FF2B5EF4-FFF2-40B4-BE49-F238E27FC236}">
                <a16:creationId xmlns:a16="http://schemas.microsoft.com/office/drawing/2014/main" id="{B268C8BA-5EB7-82A2-B0CD-95B22E461345}"/>
              </a:ext>
            </a:extLst>
          </p:cNvPr>
          <p:cNvSpPr>
            <a:spLocks noGrp="1"/>
          </p:cNvSpPr>
          <p:nvPr>
            <p:ph type="body" sz="quarter" idx="18"/>
          </p:nvPr>
        </p:nvSpPr>
        <p:spPr>
          <a:xfrm>
            <a:off x="990585" y="1503362"/>
            <a:ext cx="9632950" cy="3851275"/>
          </a:xfrm>
        </p:spPr>
        <p:txBody>
          <a:bodyPr/>
          <a:lstStyle/>
          <a:p>
            <a:pPr marL="0" indent="0"/>
            <a:r>
              <a:rPr lang="en-US" sz="2000" dirty="0"/>
              <a:t>Die Namensgebung für Ihr Unternehmen ist ein dreigliedriger Ansatz. Sie müssen einen guten Namen, einen kreativen Slogan und einen entsprechenden Domänennamen für Ihre Website finden.</a:t>
            </a:r>
          </a:p>
        </p:txBody>
      </p:sp>
      <p:sp>
        <p:nvSpPr>
          <p:cNvPr id="7" name="Text Placeholder 6">
            <a:extLst>
              <a:ext uri="{FF2B5EF4-FFF2-40B4-BE49-F238E27FC236}">
                <a16:creationId xmlns:a16="http://schemas.microsoft.com/office/drawing/2014/main" id="{6DA2598C-AA52-BEBF-2746-E4C3059219AA}"/>
              </a:ext>
            </a:extLst>
          </p:cNvPr>
          <p:cNvSpPr txBox="1">
            <a:spLocks/>
          </p:cNvSpPr>
          <p:nvPr/>
        </p:nvSpPr>
        <p:spPr>
          <a:xfrm>
            <a:off x="6096000" y="2841752"/>
            <a:ext cx="4682423" cy="401624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r>
              <a:rPr lang="en-US" sz="2000" dirty="0">
                <a:solidFill>
                  <a:srgbClr val="595959"/>
                </a:solidFill>
              </a:rPr>
              <a:t>Shopify hat </a:t>
            </a:r>
            <a:r>
              <a:rPr lang="en-US" sz="2000" dirty="0" err="1">
                <a:solidFill>
                  <a:srgbClr val="595959"/>
                </a:solidFill>
              </a:rPr>
              <a:t>einen</a:t>
            </a:r>
            <a:r>
              <a:rPr lang="en-US" sz="2000" dirty="0">
                <a:solidFill>
                  <a:srgbClr val="595959"/>
                </a:solidFill>
              </a:rPr>
              <a:t> </a:t>
            </a:r>
            <a:r>
              <a:rPr lang="en-US" sz="2000" dirty="0" err="1">
                <a:solidFill>
                  <a:srgbClr val="595959"/>
                </a:solidFill>
              </a:rPr>
              <a:t>automatischen</a:t>
            </a:r>
            <a:r>
              <a:rPr lang="en-US" sz="2000" dirty="0">
                <a:solidFill>
                  <a:srgbClr val="595959"/>
                </a:solidFill>
              </a:rPr>
              <a:t> Business Name Generator! Viele </a:t>
            </a:r>
            <a:r>
              <a:rPr lang="en-US" sz="2000" dirty="0" err="1">
                <a:solidFill>
                  <a:srgbClr val="595959"/>
                </a:solidFill>
              </a:rPr>
              <a:t>andere</a:t>
            </a:r>
            <a:r>
              <a:rPr lang="en-US" sz="2000" dirty="0">
                <a:solidFill>
                  <a:srgbClr val="595959"/>
                </a:solidFill>
              </a:rPr>
              <a:t> </a:t>
            </a:r>
            <a:r>
              <a:rPr lang="en-US" sz="2000" dirty="0" err="1">
                <a:solidFill>
                  <a:srgbClr val="595959"/>
                </a:solidFill>
              </a:rPr>
              <a:t>verkaufen</a:t>
            </a:r>
            <a:r>
              <a:rPr lang="en-US" sz="2000" dirty="0">
                <a:solidFill>
                  <a:srgbClr val="595959"/>
                </a:solidFill>
              </a:rPr>
              <a:t> Namen und Domains - </a:t>
            </a:r>
            <a:r>
              <a:rPr lang="en-US" sz="2000" dirty="0" err="1">
                <a:solidFill>
                  <a:srgbClr val="595959"/>
                </a:solidFill>
              </a:rPr>
              <a:t>gegen</a:t>
            </a:r>
            <a:r>
              <a:rPr lang="en-US" sz="2000" dirty="0">
                <a:solidFill>
                  <a:srgbClr val="595959"/>
                </a:solidFill>
              </a:rPr>
              <a:t> </a:t>
            </a:r>
            <a:r>
              <a:rPr lang="en-US" sz="2000" dirty="0" err="1">
                <a:solidFill>
                  <a:srgbClr val="595959"/>
                </a:solidFill>
              </a:rPr>
              <a:t>Bezahlung</a:t>
            </a:r>
            <a:r>
              <a:rPr lang="en-US" sz="2000" dirty="0">
                <a:solidFill>
                  <a:srgbClr val="595959"/>
                </a:solidFill>
              </a:rPr>
              <a:t>!</a:t>
            </a:r>
          </a:p>
          <a:p>
            <a:pPr algn="r"/>
            <a:endParaRPr lang="en-US" sz="900" dirty="0">
              <a:solidFill>
                <a:srgbClr val="595959"/>
              </a:solidFill>
            </a:endParaRPr>
          </a:p>
          <a:p>
            <a:pPr algn="r"/>
            <a:r>
              <a:rPr lang="en-US" sz="2000" dirty="0" err="1">
                <a:solidFill>
                  <a:srgbClr val="595959"/>
                </a:solidFill>
              </a:rPr>
              <a:t>Sehen</a:t>
            </a:r>
            <a:r>
              <a:rPr lang="en-US" sz="2000" dirty="0">
                <a:solidFill>
                  <a:srgbClr val="595959"/>
                </a:solidFill>
              </a:rPr>
              <a:t> </a:t>
            </a:r>
            <a:r>
              <a:rPr lang="en-US" sz="2000" dirty="0" err="1">
                <a:solidFill>
                  <a:srgbClr val="595959"/>
                </a:solidFill>
              </a:rPr>
              <a:t>wir</a:t>
            </a:r>
            <a:r>
              <a:rPr lang="en-US" sz="2000" dirty="0">
                <a:solidFill>
                  <a:srgbClr val="595959"/>
                </a:solidFill>
              </a:rPr>
              <a:t> </a:t>
            </a:r>
            <a:r>
              <a:rPr lang="en-US" sz="2000" dirty="0" err="1">
                <a:solidFill>
                  <a:srgbClr val="595959"/>
                </a:solidFill>
              </a:rPr>
              <a:t>uns</a:t>
            </a:r>
            <a:r>
              <a:rPr lang="en-US" sz="2000" dirty="0">
                <a:solidFill>
                  <a:srgbClr val="595959"/>
                </a:solidFill>
              </a:rPr>
              <a:t> </a:t>
            </a:r>
            <a:r>
              <a:rPr lang="en-US" sz="2000" dirty="0" err="1">
                <a:solidFill>
                  <a:srgbClr val="595959"/>
                </a:solidFill>
              </a:rPr>
              <a:t>einige</a:t>
            </a:r>
            <a:r>
              <a:rPr lang="en-US" sz="2000" dirty="0">
                <a:solidFill>
                  <a:srgbClr val="595959"/>
                </a:solidFill>
              </a:rPr>
              <a:t> </a:t>
            </a:r>
            <a:r>
              <a:rPr lang="en-US" sz="2000" dirty="0" err="1">
                <a:solidFill>
                  <a:srgbClr val="595959"/>
                </a:solidFill>
              </a:rPr>
              <a:t>Ansätze</a:t>
            </a:r>
            <a:r>
              <a:rPr lang="en-US" sz="2000" dirty="0">
                <a:solidFill>
                  <a:srgbClr val="595959"/>
                </a:solidFill>
              </a:rPr>
              <a:t> an, die Sie in </a:t>
            </a:r>
            <a:r>
              <a:rPr lang="en-US" sz="2000" dirty="0" err="1">
                <a:solidFill>
                  <a:srgbClr val="595959"/>
                </a:solidFill>
              </a:rPr>
              <a:t>Betracht</a:t>
            </a:r>
            <a:r>
              <a:rPr lang="en-US" sz="2000" dirty="0">
                <a:solidFill>
                  <a:srgbClr val="595959"/>
                </a:solidFill>
              </a:rPr>
              <a:t> </a:t>
            </a:r>
            <a:r>
              <a:rPr lang="en-US" sz="2000" dirty="0" err="1">
                <a:solidFill>
                  <a:srgbClr val="595959"/>
                </a:solidFill>
              </a:rPr>
              <a:t>ziehen</a:t>
            </a:r>
            <a:r>
              <a:rPr lang="en-US" sz="2000" dirty="0">
                <a:solidFill>
                  <a:srgbClr val="595959"/>
                </a:solidFill>
              </a:rPr>
              <a:t> </a:t>
            </a:r>
            <a:r>
              <a:rPr lang="en-US" sz="2000" dirty="0" err="1">
                <a:solidFill>
                  <a:srgbClr val="595959"/>
                </a:solidFill>
              </a:rPr>
              <a:t>können</a:t>
            </a:r>
            <a:r>
              <a:rPr lang="is-IS" sz="2000" dirty="0">
                <a:solidFill>
                  <a:srgbClr val="595959"/>
                </a:solidFill>
              </a:rPr>
              <a:t>...</a:t>
            </a:r>
            <a:endParaRPr lang="en-US" sz="2000" dirty="0">
              <a:solidFill>
                <a:srgbClr val="595959"/>
              </a:solidFill>
            </a:endParaRPr>
          </a:p>
          <a:p>
            <a:endParaRPr lang="en-US" sz="2000" dirty="0"/>
          </a:p>
        </p:txBody>
      </p:sp>
      <p:pic>
        <p:nvPicPr>
          <p:cNvPr id="8" name="Picture 7">
            <a:extLst>
              <a:ext uri="{FF2B5EF4-FFF2-40B4-BE49-F238E27FC236}">
                <a16:creationId xmlns:a16="http://schemas.microsoft.com/office/drawing/2014/main" id="{526057F8-E554-B70A-F29E-DD09EE6C7FB2}"/>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0537" b="12394"/>
          <a:stretch/>
        </p:blipFill>
        <p:spPr>
          <a:xfrm flipH="1">
            <a:off x="0" y="2417693"/>
            <a:ext cx="5971083" cy="4481824"/>
          </a:xfrm>
          <a:prstGeom prst="rect">
            <a:avLst/>
          </a:prstGeom>
        </p:spPr>
      </p:pic>
      <p:sp>
        <p:nvSpPr>
          <p:cNvPr id="9" name="Picture Placeholder 5">
            <a:hlinkClick r:id="rId3"/>
            <a:extLst>
              <a:ext uri="{FF2B5EF4-FFF2-40B4-BE49-F238E27FC236}">
                <a16:creationId xmlns:a16="http://schemas.microsoft.com/office/drawing/2014/main" id="{7EF46B4E-478E-D6FB-FA67-B3C27F8571C0}"/>
              </a:ext>
            </a:extLst>
          </p:cNvPr>
          <p:cNvSpPr txBox="1">
            <a:spLocks/>
          </p:cNvSpPr>
          <p:nvPr/>
        </p:nvSpPr>
        <p:spPr>
          <a:xfrm>
            <a:off x="1593733" y="3220286"/>
            <a:ext cx="3338463" cy="2141168"/>
          </a:xfrm>
          <a:prstGeom prst="rect">
            <a:avLst/>
          </a:prstGeom>
          <a:blipFill>
            <a:blip r:embed="rId4"/>
            <a:srcRect/>
            <a:stretch>
              <a:fillRect l="-5556" t="103" r="-8608" b="103"/>
            </a:stretch>
          </a:blip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kern="1200" baseline="0">
                <a:solidFill>
                  <a:schemeClr val="bg1">
                    <a:lumMod val="50000"/>
                  </a:schemeClr>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US"/>
          </a:p>
        </p:txBody>
      </p:sp>
      <p:sp>
        <p:nvSpPr>
          <p:cNvPr id="10" name="Oval 9">
            <a:hlinkClick r:id="rId5"/>
            <a:extLst>
              <a:ext uri="{FF2B5EF4-FFF2-40B4-BE49-F238E27FC236}">
                <a16:creationId xmlns:a16="http://schemas.microsoft.com/office/drawing/2014/main" id="{10BFC5DC-52B5-0517-A89E-464C0362D6D8}"/>
              </a:ext>
            </a:extLst>
          </p:cNvPr>
          <p:cNvSpPr/>
          <p:nvPr/>
        </p:nvSpPr>
        <p:spPr>
          <a:xfrm>
            <a:off x="4869984" y="4692269"/>
            <a:ext cx="1685925" cy="1685925"/>
          </a:xfrm>
          <a:prstGeom prst="ellipse">
            <a:avLst/>
          </a:prstGeom>
          <a:solidFill>
            <a:srgbClr val="DE0A1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a:solidFill>
                  <a:schemeClr val="bg1"/>
                </a:solidFill>
              </a:rPr>
              <a:t>ZUM ANSEHEN KLICKEN</a:t>
            </a:r>
          </a:p>
        </p:txBody>
      </p:sp>
      <p:grpSp>
        <p:nvGrpSpPr>
          <p:cNvPr id="11" name="Google Shape;612;p39">
            <a:extLst>
              <a:ext uri="{FF2B5EF4-FFF2-40B4-BE49-F238E27FC236}">
                <a16:creationId xmlns:a16="http://schemas.microsoft.com/office/drawing/2014/main" id="{CCC99ED2-7052-2DFD-8784-7834CFA6E97B}"/>
              </a:ext>
            </a:extLst>
          </p:cNvPr>
          <p:cNvGrpSpPr/>
          <p:nvPr/>
        </p:nvGrpSpPr>
        <p:grpSpPr>
          <a:xfrm>
            <a:off x="5487413" y="5682990"/>
            <a:ext cx="453026" cy="462520"/>
            <a:chOff x="3951850" y="2985350"/>
            <a:chExt cx="407950" cy="416500"/>
          </a:xfrm>
        </p:grpSpPr>
        <p:sp>
          <p:nvSpPr>
            <p:cNvPr id="12" name="Google Shape;613;p39">
              <a:extLst>
                <a:ext uri="{FF2B5EF4-FFF2-40B4-BE49-F238E27FC236}">
                  <a16:creationId xmlns:a16="http://schemas.microsoft.com/office/drawing/2014/main" id="{E1DA1117-C576-3547-3F0E-E6C3DBF0C991}"/>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4;p39">
              <a:extLst>
                <a:ext uri="{FF2B5EF4-FFF2-40B4-BE49-F238E27FC236}">
                  <a16:creationId xmlns:a16="http://schemas.microsoft.com/office/drawing/2014/main" id="{CD2BCF35-CF0F-C368-C4A3-D63908901715}"/>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15;p39">
              <a:extLst>
                <a:ext uri="{FF2B5EF4-FFF2-40B4-BE49-F238E27FC236}">
                  <a16:creationId xmlns:a16="http://schemas.microsoft.com/office/drawing/2014/main" id="{90534483-AAE5-DECA-063F-AE1C219CCB7B}"/>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16;p39">
              <a:extLst>
                <a:ext uri="{FF2B5EF4-FFF2-40B4-BE49-F238E27FC236}">
                  <a16:creationId xmlns:a16="http://schemas.microsoft.com/office/drawing/2014/main" id="{B3B0A754-DAA6-8313-E35C-E1A795A12D02}"/>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6426651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a:solidFill>
                  <a:schemeClr val="bg1"/>
                </a:solidFill>
              </a:rPr>
              <a:t>Wie wählt man einen Markennamen?</a:t>
            </a:r>
          </a:p>
          <a:p>
            <a:endParaRPr lang="en-US"/>
          </a:p>
        </p:txBody>
      </p:sp>
      <p:sp>
        <p:nvSpPr>
          <p:cNvPr id="3" name="Oval 2">
            <a:extLst>
              <a:ext uri="{FF2B5EF4-FFF2-40B4-BE49-F238E27FC236}">
                <a16:creationId xmlns:a16="http://schemas.microsoft.com/office/drawing/2014/main" id="{1E44C1FD-7676-3D5C-1BA7-C2628947D62A}"/>
              </a:ext>
            </a:extLst>
          </p:cNvPr>
          <p:cNvSpPr/>
          <p:nvPr/>
        </p:nvSpPr>
        <p:spPr>
          <a:xfrm>
            <a:off x="8482104"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8944811"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8482104" y="1717260"/>
            <a:ext cx="916055" cy="769441"/>
          </a:xfrm>
          <a:prstGeom prst="rect">
            <a:avLst/>
          </a:prstGeom>
          <a:noFill/>
        </p:spPr>
        <p:txBody>
          <a:bodyPr wrap="square">
            <a:spAutoFit/>
          </a:bodyPr>
          <a:lstStyle/>
          <a:p>
            <a:pPr algn="ctr"/>
            <a:r>
              <a:rPr lang="en-US" sz="4400">
                <a:solidFill>
                  <a:schemeClr val="bg1"/>
                </a:solidFill>
              </a:rPr>
              <a:t>1</a:t>
            </a:r>
          </a:p>
        </p:txBody>
      </p:sp>
      <p:sp>
        <p:nvSpPr>
          <p:cNvPr id="10" name="Text Placeholder 6">
            <a:extLst>
              <a:ext uri="{FF2B5EF4-FFF2-40B4-BE49-F238E27FC236}">
                <a16:creationId xmlns:a16="http://schemas.microsoft.com/office/drawing/2014/main" id="{1B96726E-F43C-C69B-C28F-9FA0F4FE4304}"/>
              </a:ext>
            </a:extLst>
          </p:cNvPr>
          <p:cNvSpPr txBox="1">
            <a:spLocks noGrp="1"/>
          </p:cNvSpPr>
          <p:nvPr>
            <p:ph type="body" sz="quarter" idx="18"/>
          </p:nvPr>
        </p:nvSpPr>
        <p:spPr>
          <a:xfrm>
            <a:off x="798513" y="2866107"/>
            <a:ext cx="7511296" cy="2251325"/>
          </a:xfrm>
          <a:prstGeom prst="rect">
            <a:avLst/>
          </a:prstGeom>
        </p:spPr>
        <p:txBody>
          <a:bodyPr vert="horz" lIns="91440" tIns="45720" rIns="91440" bIns="45720" numCol="2"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solidFill>
                  <a:srgbClr val="DE0A1D"/>
                </a:solidFill>
              </a:rPr>
              <a:t>PRO</a:t>
            </a:r>
            <a:r>
              <a:rPr lang="en-US" dirty="0">
                <a:solidFill>
                  <a:srgbClr val="DE0A1D"/>
                </a:solidFill>
              </a:rPr>
              <a:t>S </a:t>
            </a:r>
          </a:p>
          <a:p>
            <a:pPr marL="342900" indent="-342900">
              <a:buFont typeface="Arial" panose="020B0604020202020204" pitchFamily="34" charset="0"/>
              <a:buChar char="•"/>
            </a:pPr>
            <a:r>
              <a:rPr lang="en-US" dirty="0"/>
              <a:t>Ihr Stempel des Eigentums </a:t>
            </a:r>
          </a:p>
          <a:p>
            <a:pPr marL="342900" indent="-342900">
              <a:buFont typeface="Arial" panose="020B0604020202020204" pitchFamily="34" charset="0"/>
              <a:buChar char="•"/>
            </a:pPr>
            <a:r>
              <a:rPr lang="en-US" dirty="0"/>
              <a:t>Ein Vermächtnis für Ihre Familie </a:t>
            </a:r>
          </a:p>
          <a:p>
            <a:pPr marL="342900" indent="-342900">
              <a:buFont typeface="Arial" panose="020B0604020202020204" pitchFamily="34" charset="0"/>
              <a:buChar char="•"/>
            </a:pPr>
            <a:r>
              <a:rPr lang="en-US" dirty="0"/>
              <a:t>Signal Nationalität oder nicht</a:t>
            </a:r>
          </a:p>
          <a:p>
            <a:pPr>
              <a:buClr>
                <a:srgbClr val="EC2179"/>
              </a:buClr>
            </a:pPr>
            <a:r>
              <a:rPr lang="en-US" dirty="0"/>
              <a:t> </a:t>
            </a:r>
          </a:p>
          <a:p>
            <a:pPr marL="412750" indent="-222250">
              <a:buClr>
                <a:srgbClr val="EC2179"/>
              </a:buClr>
            </a:pPr>
            <a:r>
              <a:rPr lang="en-US" b="1" dirty="0">
                <a:solidFill>
                  <a:srgbClr val="DE0A1D"/>
                </a:solidFill>
              </a:rPr>
              <a:t>CONS</a:t>
            </a:r>
          </a:p>
          <a:p>
            <a:pPr marL="533400" indent="-342900">
              <a:buFont typeface="Arial" panose="020B0604020202020204" pitchFamily="34" charset="0"/>
              <a:buChar char="•"/>
            </a:pPr>
            <a:r>
              <a:rPr lang="en-US" dirty="0"/>
              <a:t>Es kann länger dauern, sich zu etablieren</a:t>
            </a:r>
          </a:p>
          <a:p>
            <a:pPr marL="533400" indent="-342900">
              <a:buFont typeface="Arial" panose="020B0604020202020204" pitchFamily="34" charset="0"/>
              <a:buChar char="•"/>
            </a:pPr>
            <a:r>
              <a:rPr lang="en-US" dirty="0"/>
              <a:t>Möglicherweise ist eine weitere Beschreibung erforderlich</a:t>
            </a:r>
          </a:p>
        </p:txBody>
      </p: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899097" y="1964864"/>
            <a:ext cx="5209574"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200">
                <a:solidFill>
                  <a:srgbClr val="DE0A1D"/>
                </a:solidFill>
              </a:rPr>
              <a:t>NAMEN DER GRÜNDER:</a:t>
            </a:r>
          </a:p>
        </p:txBody>
      </p:sp>
    </p:spTree>
    <p:extLst>
      <p:ext uri="{BB962C8B-B14F-4D97-AF65-F5344CB8AC3E}">
        <p14:creationId xmlns:p14="http://schemas.microsoft.com/office/powerpoint/2010/main" val="250905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Namen der Gründer</a:t>
            </a:r>
          </a:p>
          <a:p>
            <a:endParaRPr lang="en-US"/>
          </a:p>
        </p:txBody>
      </p:sp>
      <p:sp>
        <p:nvSpPr>
          <p:cNvPr id="3" name="Oval 2">
            <a:extLst>
              <a:ext uri="{FF2B5EF4-FFF2-40B4-BE49-F238E27FC236}">
                <a16:creationId xmlns:a16="http://schemas.microsoft.com/office/drawing/2014/main" id="{1E44C1FD-7676-3D5C-1BA7-C2628947D62A}"/>
              </a:ext>
            </a:extLst>
          </p:cNvPr>
          <p:cNvSpPr/>
          <p:nvPr/>
        </p:nvSpPr>
        <p:spPr>
          <a:xfrm>
            <a:off x="8482104" y="688295"/>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a:off x="8944811" y="811962"/>
            <a:ext cx="0" cy="4926263"/>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8482104" y="761603"/>
            <a:ext cx="916055" cy="769441"/>
          </a:xfrm>
          <a:prstGeom prst="rect">
            <a:avLst/>
          </a:prstGeom>
          <a:noFill/>
        </p:spPr>
        <p:txBody>
          <a:bodyPr wrap="square">
            <a:spAutoFit/>
          </a:bodyPr>
          <a:lstStyle/>
          <a:p>
            <a:pPr algn="ctr"/>
            <a:r>
              <a:rPr lang="en-US" sz="4400">
                <a:solidFill>
                  <a:schemeClr val="bg1"/>
                </a:solidFill>
              </a:rPr>
              <a:t>1</a:t>
            </a:r>
          </a:p>
        </p:txBody>
      </p:sp>
      <p:pic>
        <p:nvPicPr>
          <p:cNvPr id="8" name="Picture 7">
            <a:extLst>
              <a:ext uri="{FF2B5EF4-FFF2-40B4-BE49-F238E27FC236}">
                <a16:creationId xmlns:a16="http://schemas.microsoft.com/office/drawing/2014/main" id="{1F0D63DB-572A-8523-F8CE-DCDAF1B2C1C8}"/>
              </a:ext>
            </a:extLst>
          </p:cNvPr>
          <p:cNvPicPr>
            <a:picLocks noChangeAspect="1"/>
          </p:cNvPicPr>
          <p:nvPr/>
        </p:nvPicPr>
        <p:blipFill rotWithShape="1">
          <a:blip r:embed="rId2">
            <a:extLst>
              <a:ext uri="{28A0092B-C50C-407E-A947-70E740481C1C}">
                <a14:useLocalDpi xmlns:a14="http://schemas.microsoft.com/office/drawing/2010/main" val="0"/>
              </a:ext>
            </a:extLst>
          </a:blip>
          <a:srcRect l="-3424" t="-1173" r="30537" b="12394"/>
          <a:stretch/>
        </p:blipFill>
        <p:spPr>
          <a:xfrm flipH="1">
            <a:off x="0" y="2417693"/>
            <a:ext cx="5971083" cy="4481824"/>
          </a:xfrm>
          <a:prstGeom prst="rect">
            <a:avLst/>
          </a:prstGeom>
        </p:spPr>
      </p:pic>
      <p:pic>
        <p:nvPicPr>
          <p:cNvPr id="11" name="Picture 10">
            <a:hlinkClick r:id="rId3"/>
            <a:extLst>
              <a:ext uri="{FF2B5EF4-FFF2-40B4-BE49-F238E27FC236}">
                <a16:creationId xmlns:a16="http://schemas.microsoft.com/office/drawing/2014/main" id="{128CD0C1-6945-47EB-DC20-DD2BAF09D676}"/>
              </a:ext>
            </a:extLst>
          </p:cNvPr>
          <p:cNvPicPr>
            <a:picLocks noChangeAspect="1"/>
          </p:cNvPicPr>
          <p:nvPr/>
        </p:nvPicPr>
        <p:blipFill>
          <a:blip r:embed="rId4"/>
          <a:stretch>
            <a:fillRect/>
          </a:stretch>
        </p:blipFill>
        <p:spPr>
          <a:xfrm>
            <a:off x="1496372" y="3096126"/>
            <a:ext cx="3560945" cy="2381306"/>
          </a:xfrm>
          <a:prstGeom prst="rect">
            <a:avLst/>
          </a:prstGeom>
        </p:spPr>
      </p:pic>
      <p:sp>
        <p:nvSpPr>
          <p:cNvPr id="13" name="Oval 12">
            <a:hlinkClick r:id="rId3"/>
            <a:extLst>
              <a:ext uri="{FF2B5EF4-FFF2-40B4-BE49-F238E27FC236}">
                <a16:creationId xmlns:a16="http://schemas.microsoft.com/office/drawing/2014/main" id="{16FBB4B2-1444-9115-5F70-8E0A94EC1A11}"/>
              </a:ext>
            </a:extLst>
          </p:cNvPr>
          <p:cNvSpPr/>
          <p:nvPr/>
        </p:nvSpPr>
        <p:spPr>
          <a:xfrm>
            <a:off x="4943836" y="4091794"/>
            <a:ext cx="1685925" cy="1685925"/>
          </a:xfrm>
          <a:prstGeom prst="ellipse">
            <a:avLst/>
          </a:prstGeom>
          <a:solidFill>
            <a:srgbClr val="DE0A1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a:solidFill>
                  <a:schemeClr val="bg1"/>
                </a:solidFill>
              </a:rPr>
              <a:t>ZUM ANSEHEN KLICKEN</a:t>
            </a:r>
          </a:p>
        </p:txBody>
      </p:sp>
      <p:sp>
        <p:nvSpPr>
          <p:cNvPr id="15" name="Text Placeholder 14">
            <a:extLst>
              <a:ext uri="{FF2B5EF4-FFF2-40B4-BE49-F238E27FC236}">
                <a16:creationId xmlns:a16="http://schemas.microsoft.com/office/drawing/2014/main" id="{58DDC0B0-2426-F90B-066C-991EBC33B413}"/>
              </a:ext>
            </a:extLst>
          </p:cNvPr>
          <p:cNvSpPr>
            <a:spLocks noGrp="1"/>
          </p:cNvSpPr>
          <p:nvPr>
            <p:ph type="body" sz="quarter" idx="18"/>
          </p:nvPr>
        </p:nvSpPr>
        <p:spPr>
          <a:xfrm>
            <a:off x="2999877" y="1844128"/>
            <a:ext cx="5689398" cy="564055"/>
          </a:xfrm>
        </p:spPr>
        <p:txBody>
          <a:bodyPr/>
          <a:lstStyle/>
          <a:p>
            <a:r>
              <a:rPr lang="en-GB"/>
              <a:t>Beispiel: </a:t>
            </a:r>
            <a:r>
              <a:rPr lang="en-GB" err="1"/>
              <a:t>Funké </a:t>
            </a:r>
            <a:r>
              <a:rPr lang="en-GB"/>
              <a:t>Afro - Karibische Küche</a:t>
            </a:r>
            <a:endParaRPr lang="en-IE"/>
          </a:p>
        </p:txBody>
      </p:sp>
      <p:grpSp>
        <p:nvGrpSpPr>
          <p:cNvPr id="16" name="Google Shape;612;p39">
            <a:extLst>
              <a:ext uri="{FF2B5EF4-FFF2-40B4-BE49-F238E27FC236}">
                <a16:creationId xmlns:a16="http://schemas.microsoft.com/office/drawing/2014/main" id="{72D5C01D-705A-7D57-24C6-A17735359FEF}"/>
              </a:ext>
            </a:extLst>
          </p:cNvPr>
          <p:cNvGrpSpPr/>
          <p:nvPr/>
        </p:nvGrpSpPr>
        <p:grpSpPr>
          <a:xfrm>
            <a:off x="5567868" y="5142891"/>
            <a:ext cx="453026" cy="462520"/>
            <a:chOff x="3951850" y="2985350"/>
            <a:chExt cx="407950" cy="416500"/>
          </a:xfrm>
        </p:grpSpPr>
        <p:sp>
          <p:nvSpPr>
            <p:cNvPr id="17" name="Google Shape;613;p39">
              <a:extLst>
                <a:ext uri="{FF2B5EF4-FFF2-40B4-BE49-F238E27FC236}">
                  <a16:creationId xmlns:a16="http://schemas.microsoft.com/office/drawing/2014/main" id="{AFE70990-ADCD-23A2-B58D-FFEA2823A966}"/>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14;p39">
              <a:extLst>
                <a:ext uri="{FF2B5EF4-FFF2-40B4-BE49-F238E27FC236}">
                  <a16:creationId xmlns:a16="http://schemas.microsoft.com/office/drawing/2014/main" id="{B4DF8A37-6108-327F-E26C-0A4413F9B3DC}"/>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15;p39">
              <a:extLst>
                <a:ext uri="{FF2B5EF4-FFF2-40B4-BE49-F238E27FC236}">
                  <a16:creationId xmlns:a16="http://schemas.microsoft.com/office/drawing/2014/main" id="{51E2D741-9605-8138-13CC-64DAD006DF25}"/>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16;p39">
              <a:extLst>
                <a:ext uri="{FF2B5EF4-FFF2-40B4-BE49-F238E27FC236}">
                  <a16:creationId xmlns:a16="http://schemas.microsoft.com/office/drawing/2014/main" id="{A09BB111-2A1A-A469-883E-102AF6B22083}"/>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2390356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a:solidFill>
                  <a:schemeClr val="bg1"/>
                </a:solidFill>
              </a:rPr>
              <a:t>Personifizierung</a:t>
            </a:r>
          </a:p>
          <a:p>
            <a:endParaRPr lang="en-US"/>
          </a:p>
        </p:txBody>
      </p:sp>
      <p:sp>
        <p:nvSpPr>
          <p:cNvPr id="3" name="Oval 2">
            <a:extLst>
              <a:ext uri="{FF2B5EF4-FFF2-40B4-BE49-F238E27FC236}">
                <a16:creationId xmlns:a16="http://schemas.microsoft.com/office/drawing/2014/main" id="{1E44C1FD-7676-3D5C-1BA7-C2628947D62A}"/>
              </a:ext>
            </a:extLst>
          </p:cNvPr>
          <p:cNvSpPr/>
          <p:nvPr/>
        </p:nvSpPr>
        <p:spPr>
          <a:xfrm>
            <a:off x="8482104"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8944811"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8482104" y="1717260"/>
            <a:ext cx="916055" cy="769441"/>
          </a:xfrm>
          <a:prstGeom prst="rect">
            <a:avLst/>
          </a:prstGeom>
          <a:noFill/>
        </p:spPr>
        <p:txBody>
          <a:bodyPr wrap="square">
            <a:spAutoFit/>
          </a:bodyPr>
          <a:lstStyle/>
          <a:p>
            <a:pPr algn="ctr"/>
            <a:r>
              <a:rPr lang="en-US" sz="4400">
                <a:solidFill>
                  <a:schemeClr val="bg1"/>
                </a:solidFill>
              </a:rPr>
              <a:t>2</a:t>
            </a:r>
          </a:p>
        </p:txBody>
      </p: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899097" y="1964864"/>
            <a:ext cx="6727584"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a:solidFill>
                  <a:srgbClr val="595959"/>
                </a:solidFill>
              </a:rPr>
              <a:t>Marken, die ihren Namen einem Mythos verdanken</a:t>
            </a:r>
          </a:p>
        </p:txBody>
      </p:sp>
      <p:pic>
        <p:nvPicPr>
          <p:cNvPr id="1026" name="Picture 2" descr="Amazon Logo Font - Dafont Free">
            <a:extLst>
              <a:ext uri="{FF2B5EF4-FFF2-40B4-BE49-F238E27FC236}">
                <a16:creationId xmlns:a16="http://schemas.microsoft.com/office/drawing/2014/main" id="{64FE698C-5F52-7905-E05A-7A0683229B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097" y="2659988"/>
            <a:ext cx="2303265" cy="141982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ike Logo, symbol, meaning, history, PNG, brand">
            <a:extLst>
              <a:ext uri="{FF2B5EF4-FFF2-40B4-BE49-F238E27FC236}">
                <a16:creationId xmlns:a16="http://schemas.microsoft.com/office/drawing/2014/main" id="{2C0B6968-CC11-D6F3-976C-13F7C0968E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80307" y="2633317"/>
            <a:ext cx="2590948" cy="14574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FE6D398D-3CD6-8AB7-E4DD-9104035B3135}"/>
              </a:ext>
            </a:extLst>
          </p:cNvPr>
          <p:cNvPicPr>
            <a:picLocks noChangeAspect="1"/>
          </p:cNvPicPr>
          <p:nvPr/>
        </p:nvPicPr>
        <p:blipFill>
          <a:blip r:embed="rId4"/>
          <a:stretch>
            <a:fillRect/>
          </a:stretch>
        </p:blipFill>
        <p:spPr>
          <a:xfrm>
            <a:off x="4830970" y="4239447"/>
            <a:ext cx="2530059" cy="1419822"/>
          </a:xfrm>
          <a:prstGeom prst="rect">
            <a:avLst/>
          </a:prstGeom>
        </p:spPr>
      </p:pic>
      <p:pic>
        <p:nvPicPr>
          <p:cNvPr id="1034" name="Picture 10" descr="Pandora Logo and symbol, meaning, history, PNG, brand">
            <a:extLst>
              <a:ext uri="{FF2B5EF4-FFF2-40B4-BE49-F238E27FC236}">
                <a16:creationId xmlns:a16="http://schemas.microsoft.com/office/drawing/2014/main" id="{8F5FEEB0-2894-AFB4-CDE2-9689AB2AE5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38761" y="4364794"/>
            <a:ext cx="2524128" cy="1419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487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54002" y="1925583"/>
            <a:ext cx="7415178" cy="803654"/>
          </a:xfrm>
        </p:spPr>
        <p:txBody>
          <a:bodyPr/>
          <a:lstStyle/>
          <a:p>
            <a:pPr marL="0" indent="0"/>
            <a:r>
              <a:rPr lang="en-US" dirty="0"/>
              <a:t>Wählen Sie einen Ort, der für Sie und Ihre Marke eine besondere Bedeutung hat.</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Geographie</a:t>
            </a:r>
          </a:p>
          <a:p>
            <a:endParaRPr lang="en-US"/>
          </a:p>
        </p:txBody>
      </p:sp>
      <p:sp>
        <p:nvSpPr>
          <p:cNvPr id="3" name="Oval 2">
            <a:extLst>
              <a:ext uri="{FF2B5EF4-FFF2-40B4-BE49-F238E27FC236}">
                <a16:creationId xmlns:a16="http://schemas.microsoft.com/office/drawing/2014/main" id="{1E44C1FD-7676-3D5C-1BA7-C2628947D62A}"/>
              </a:ext>
            </a:extLst>
          </p:cNvPr>
          <p:cNvSpPr/>
          <p:nvPr/>
        </p:nvSpPr>
        <p:spPr>
          <a:xfrm>
            <a:off x="8482104" y="688295"/>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a:off x="8944811" y="811962"/>
            <a:ext cx="0" cy="4926263"/>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pic>
        <p:nvPicPr>
          <p:cNvPr id="2050" name="Picture 2" descr="Toyota Logo, Toyota Car Symbol Meaning and History | Car Brand Names.com">
            <a:extLst>
              <a:ext uri="{FF2B5EF4-FFF2-40B4-BE49-F238E27FC236}">
                <a16:creationId xmlns:a16="http://schemas.microsoft.com/office/drawing/2014/main" id="{E71752B4-28CA-08C3-E99E-F756F9FD20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8921" y="3283547"/>
            <a:ext cx="1838447" cy="153263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isco Logo and symbol, meaning, history, PNG, brand">
            <a:extLst>
              <a:ext uri="{FF2B5EF4-FFF2-40B4-BE49-F238E27FC236}">
                <a16:creationId xmlns:a16="http://schemas.microsoft.com/office/drawing/2014/main" id="{499F8FB3-24AB-BD3C-9410-5F69FC53E2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0221" y="3386817"/>
            <a:ext cx="2257424" cy="1289957"/>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38EC7A0F-A324-B08A-6F31-CB3CB6BA77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4356" y="3555074"/>
            <a:ext cx="2257426" cy="135731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8038642-9526-D488-1F63-D7CFDAE936DF}"/>
              </a:ext>
            </a:extLst>
          </p:cNvPr>
          <p:cNvSpPr txBox="1"/>
          <p:nvPr/>
        </p:nvSpPr>
        <p:spPr>
          <a:xfrm>
            <a:off x="8482104" y="704512"/>
            <a:ext cx="916055" cy="769441"/>
          </a:xfrm>
          <a:prstGeom prst="rect">
            <a:avLst/>
          </a:prstGeom>
          <a:noFill/>
        </p:spPr>
        <p:txBody>
          <a:bodyPr wrap="square">
            <a:spAutoFit/>
          </a:bodyPr>
          <a:lstStyle/>
          <a:p>
            <a:pPr algn="ctr"/>
            <a:r>
              <a:rPr lang="en-US" sz="4400">
                <a:solidFill>
                  <a:schemeClr val="bg1"/>
                </a:solidFill>
              </a:rPr>
              <a:t>3</a:t>
            </a:r>
          </a:p>
        </p:txBody>
      </p:sp>
    </p:spTree>
    <p:extLst>
      <p:ext uri="{BB962C8B-B14F-4D97-AF65-F5344CB8AC3E}">
        <p14:creationId xmlns:p14="http://schemas.microsoft.com/office/powerpoint/2010/main" val="22221065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a:extLst>
              <a:ext uri="{FF2B5EF4-FFF2-40B4-BE49-F238E27FC236}">
                <a16:creationId xmlns:a16="http://schemas.microsoft.com/office/drawing/2014/main" id="{C791783D-8ACD-037B-86DA-9B4854EB38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0725" y="4023725"/>
            <a:ext cx="1905000" cy="1714500"/>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65348" y="1758732"/>
            <a:ext cx="9632553" cy="614261"/>
          </a:xfrm>
        </p:spPr>
        <p:txBody>
          <a:bodyPr/>
          <a:lstStyle/>
          <a:p>
            <a:r>
              <a:rPr lang="en-US"/>
              <a:t>Marken, deren Fundament auf ihrer Ethik und Nachhaltigkeit beruht</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Wertebasiert</a:t>
            </a:r>
          </a:p>
          <a:p>
            <a:endParaRPr lang="en-US"/>
          </a:p>
        </p:txBody>
      </p:sp>
      <p:sp>
        <p:nvSpPr>
          <p:cNvPr id="3" name="Oval 2">
            <a:extLst>
              <a:ext uri="{FF2B5EF4-FFF2-40B4-BE49-F238E27FC236}">
                <a16:creationId xmlns:a16="http://schemas.microsoft.com/office/drawing/2014/main" id="{1E44C1FD-7676-3D5C-1BA7-C2628947D62A}"/>
              </a:ext>
            </a:extLst>
          </p:cNvPr>
          <p:cNvSpPr/>
          <p:nvPr/>
        </p:nvSpPr>
        <p:spPr>
          <a:xfrm>
            <a:off x="8482104" y="688295"/>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a:off x="8944811" y="811962"/>
            <a:ext cx="0" cy="4926263"/>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8482104" y="761603"/>
            <a:ext cx="916055" cy="769441"/>
          </a:xfrm>
          <a:prstGeom prst="rect">
            <a:avLst/>
          </a:prstGeom>
          <a:noFill/>
        </p:spPr>
        <p:txBody>
          <a:bodyPr wrap="square">
            <a:spAutoFit/>
          </a:bodyPr>
          <a:lstStyle/>
          <a:p>
            <a:pPr algn="ctr"/>
            <a:r>
              <a:rPr lang="en-US" sz="4400" dirty="0">
                <a:solidFill>
                  <a:schemeClr val="bg1"/>
                </a:solidFill>
              </a:rPr>
              <a:t>4</a:t>
            </a:r>
          </a:p>
        </p:txBody>
      </p:sp>
      <p:pic>
        <p:nvPicPr>
          <p:cNvPr id="3078" name="Picture 6" descr="View large size Patagonia Flying Fish Logo Clipart. This Png image is ...">
            <a:extLst>
              <a:ext uri="{FF2B5EF4-FFF2-40B4-BE49-F238E27FC236}">
                <a16:creationId xmlns:a16="http://schemas.microsoft.com/office/drawing/2014/main" id="{77DAE1F1-C02D-2CB8-429C-FBBBF9C44E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8280" y="3762524"/>
            <a:ext cx="2626380" cy="202932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1481ED9-6816-4062-AC50-7CB1F753249A}"/>
              </a:ext>
            </a:extLst>
          </p:cNvPr>
          <p:cNvPicPr>
            <a:picLocks noChangeAspect="1"/>
          </p:cNvPicPr>
          <p:nvPr/>
        </p:nvPicPr>
        <p:blipFill>
          <a:blip r:embed="rId4"/>
          <a:stretch>
            <a:fillRect/>
          </a:stretch>
        </p:blipFill>
        <p:spPr>
          <a:xfrm>
            <a:off x="112295" y="2502568"/>
            <a:ext cx="2951748" cy="1660358"/>
          </a:xfrm>
          <a:prstGeom prst="rect">
            <a:avLst/>
          </a:prstGeom>
        </p:spPr>
      </p:pic>
      <p:pic>
        <p:nvPicPr>
          <p:cNvPr id="10" name="Picture 9">
            <a:extLst>
              <a:ext uri="{FF2B5EF4-FFF2-40B4-BE49-F238E27FC236}">
                <a16:creationId xmlns:a16="http://schemas.microsoft.com/office/drawing/2014/main" id="{4150A6E0-4F50-A758-6FF0-92B89BE554CA}"/>
              </a:ext>
            </a:extLst>
          </p:cNvPr>
          <p:cNvPicPr>
            <a:picLocks noChangeAspect="1"/>
          </p:cNvPicPr>
          <p:nvPr/>
        </p:nvPicPr>
        <p:blipFill>
          <a:blip r:embed="rId5"/>
          <a:stretch>
            <a:fillRect/>
          </a:stretch>
        </p:blipFill>
        <p:spPr>
          <a:xfrm>
            <a:off x="3247190" y="2502568"/>
            <a:ext cx="1783613" cy="1851345"/>
          </a:xfrm>
          <a:prstGeom prst="rect">
            <a:avLst/>
          </a:prstGeom>
        </p:spPr>
      </p:pic>
      <p:pic>
        <p:nvPicPr>
          <p:cNvPr id="3080" name="Picture 8" descr="See related image detail. PTT Logo / Oil and Energy / Logonoid.com">
            <a:extLst>
              <a:ext uri="{FF2B5EF4-FFF2-40B4-BE49-F238E27FC236}">
                <a16:creationId xmlns:a16="http://schemas.microsoft.com/office/drawing/2014/main" id="{30BBA670-BADC-EA83-C6D5-54012BEF63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08944" y="4106690"/>
            <a:ext cx="142875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Dr. Hauschka logo transparent PNG - StickPNG">
            <a:extLst>
              <a:ext uri="{FF2B5EF4-FFF2-40B4-BE49-F238E27FC236}">
                <a16:creationId xmlns:a16="http://schemas.microsoft.com/office/drawing/2014/main" id="{79B2A7E4-0C72-9BA4-43CA-549D54FAA68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73864" y="2502568"/>
            <a:ext cx="2670334"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69146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E7B06C-B088-3E46-201D-ED28F62BBA35}"/>
              </a:ext>
            </a:extLst>
          </p:cNvPr>
          <p:cNvSpPr>
            <a:spLocks noGrp="1"/>
          </p:cNvSpPr>
          <p:nvPr>
            <p:ph type="body" sz="quarter" idx="18"/>
          </p:nvPr>
        </p:nvSpPr>
        <p:spPr>
          <a:xfrm>
            <a:off x="898358" y="2042655"/>
            <a:ext cx="4867011" cy="3291086"/>
          </a:xfrm>
        </p:spPr>
        <p:txBody>
          <a:bodyPr/>
          <a:lstStyle/>
          <a:p>
            <a:r>
              <a:rPr lang="en-GB" dirty="0"/>
              <a:t>Welche Markenfarben werden Sie wählen?</a:t>
            </a:r>
          </a:p>
          <a:p>
            <a:pPr marL="0" indent="0"/>
            <a:r>
              <a:rPr lang="en-GB" dirty="0"/>
              <a:t>Wussten Sie, dass hinter der klugen Wahl von Farben eine Wissenschaft steckt?</a:t>
            </a:r>
          </a:p>
          <a:p>
            <a:endParaRPr lang="en-GB" dirty="0"/>
          </a:p>
          <a:p>
            <a:pPr marL="0" indent="0"/>
            <a:r>
              <a:rPr lang="en-GB" dirty="0"/>
              <a:t>READ - Was sagen Ihre Markenfarben über Ihr Unternehmen aus? </a:t>
            </a:r>
            <a:endParaRPr lang="en-IE" dirty="0"/>
          </a:p>
        </p:txBody>
      </p:sp>
      <p:sp>
        <p:nvSpPr>
          <p:cNvPr id="3" name="Text Placeholder 2">
            <a:extLst>
              <a:ext uri="{FF2B5EF4-FFF2-40B4-BE49-F238E27FC236}">
                <a16:creationId xmlns:a16="http://schemas.microsoft.com/office/drawing/2014/main" id="{3781C06E-8F5A-2A8C-2229-A6C0E5CB8C57}"/>
              </a:ext>
            </a:extLst>
          </p:cNvPr>
          <p:cNvSpPr>
            <a:spLocks noGrp="1"/>
          </p:cNvSpPr>
          <p:nvPr>
            <p:ph type="body" sz="quarter" idx="16"/>
          </p:nvPr>
        </p:nvSpPr>
        <p:spPr/>
        <p:txBody>
          <a:bodyPr/>
          <a:lstStyle/>
          <a:p>
            <a:r>
              <a:rPr lang="en-GB"/>
              <a:t>Achten Sie auf die Details!</a:t>
            </a:r>
            <a:endParaRPr lang="en-IE"/>
          </a:p>
        </p:txBody>
      </p:sp>
      <p:pic>
        <p:nvPicPr>
          <p:cNvPr id="6" name="Picture Placeholder 5">
            <a:hlinkClick r:id="rId2"/>
            <a:extLst>
              <a:ext uri="{FF2B5EF4-FFF2-40B4-BE49-F238E27FC236}">
                <a16:creationId xmlns:a16="http://schemas.microsoft.com/office/drawing/2014/main" id="{1212B3DB-8CE8-CC49-8DDB-B4AEA5AA7D52}"/>
              </a:ext>
            </a:extLst>
          </p:cNvPr>
          <p:cNvPicPr>
            <a:picLocks noGrp="1" noChangeAspect="1"/>
          </p:cNvPicPr>
          <p:nvPr>
            <p:ph type="pic" sz="quarter" idx="10"/>
          </p:nvPr>
        </p:nvPicPr>
        <p:blipFill>
          <a:blip r:embed="rId3"/>
          <a:srcRect l="16475" r="16475"/>
          <a:stretch>
            <a:fillRect/>
          </a:stretch>
        </p:blipFill>
        <p:spPr/>
      </p:pic>
      <p:sp>
        <p:nvSpPr>
          <p:cNvPr id="7" name="Oval 6">
            <a:hlinkClick r:id="rId2"/>
            <a:extLst>
              <a:ext uri="{FF2B5EF4-FFF2-40B4-BE49-F238E27FC236}">
                <a16:creationId xmlns:a16="http://schemas.microsoft.com/office/drawing/2014/main" id="{63CCAAE2-97D3-5849-D8DC-4B657C18F4C2}"/>
              </a:ext>
            </a:extLst>
          </p:cNvPr>
          <p:cNvSpPr/>
          <p:nvPr/>
        </p:nvSpPr>
        <p:spPr>
          <a:xfrm>
            <a:off x="5889356" y="3751522"/>
            <a:ext cx="1685925" cy="1685925"/>
          </a:xfrm>
          <a:prstGeom prst="ellipse">
            <a:avLst/>
          </a:prstGeom>
          <a:solidFill>
            <a:srgbClr val="DE0A1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b="1">
                <a:solidFill>
                  <a:schemeClr val="bg1"/>
                </a:solidFill>
              </a:rPr>
              <a:t>ZUM ANSEHEN KLICKEN</a:t>
            </a:r>
          </a:p>
        </p:txBody>
      </p:sp>
      <p:grpSp>
        <p:nvGrpSpPr>
          <p:cNvPr id="8" name="Google Shape;612;p39">
            <a:extLst>
              <a:ext uri="{FF2B5EF4-FFF2-40B4-BE49-F238E27FC236}">
                <a16:creationId xmlns:a16="http://schemas.microsoft.com/office/drawing/2014/main" id="{4D859F70-1304-046B-2672-12313B9EE99B}"/>
              </a:ext>
            </a:extLst>
          </p:cNvPr>
          <p:cNvGrpSpPr/>
          <p:nvPr/>
        </p:nvGrpSpPr>
        <p:grpSpPr>
          <a:xfrm>
            <a:off x="6505805" y="4795520"/>
            <a:ext cx="453026" cy="462520"/>
            <a:chOff x="3951850" y="2985350"/>
            <a:chExt cx="407950" cy="416500"/>
          </a:xfrm>
        </p:grpSpPr>
        <p:sp>
          <p:nvSpPr>
            <p:cNvPr id="9" name="Google Shape;613;p39">
              <a:extLst>
                <a:ext uri="{FF2B5EF4-FFF2-40B4-BE49-F238E27FC236}">
                  <a16:creationId xmlns:a16="http://schemas.microsoft.com/office/drawing/2014/main" id="{A82ADDCC-86C6-9144-442B-C8EB8AFCB8A0}"/>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4;p39">
              <a:extLst>
                <a:ext uri="{FF2B5EF4-FFF2-40B4-BE49-F238E27FC236}">
                  <a16:creationId xmlns:a16="http://schemas.microsoft.com/office/drawing/2014/main" id="{0FE65E77-70D0-95EB-E05C-FCD8FB3436F5}"/>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5;p39">
              <a:extLst>
                <a:ext uri="{FF2B5EF4-FFF2-40B4-BE49-F238E27FC236}">
                  <a16:creationId xmlns:a16="http://schemas.microsoft.com/office/drawing/2014/main" id="{95D7DE42-2F74-F0CD-7380-910EC59B9EB1}"/>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16;p39">
              <a:extLst>
                <a:ext uri="{FF2B5EF4-FFF2-40B4-BE49-F238E27FC236}">
                  <a16:creationId xmlns:a16="http://schemas.microsoft.com/office/drawing/2014/main" id="{9783EE73-F9AE-A343-D307-62674AFC1690}"/>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74945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F084FC-3258-D85A-43BB-B965692290C6}"/>
              </a:ext>
            </a:extLst>
          </p:cNvPr>
          <p:cNvSpPr>
            <a:spLocks noGrp="1"/>
          </p:cNvSpPr>
          <p:nvPr>
            <p:ph type="body" sz="quarter" idx="18"/>
          </p:nvPr>
        </p:nvSpPr>
        <p:spPr>
          <a:xfrm>
            <a:off x="914400" y="3310540"/>
            <a:ext cx="10479218" cy="2466610"/>
          </a:xfrm>
        </p:spPr>
        <p:txBody>
          <a:bodyPr/>
          <a:lstStyle/>
          <a:p>
            <a:pPr marL="342900" indent="-342900">
              <a:buFont typeface="Arial" panose="020B0604020202020204" pitchFamily="34" charset="0"/>
              <a:buChar char="•"/>
            </a:pPr>
            <a:r>
              <a:rPr lang="en-GB" sz="1800"/>
              <a:t>Erzählen Sie die Geschichte Ihres Unternehmens durch Bilder</a:t>
            </a:r>
          </a:p>
          <a:p>
            <a:pPr marL="342900" indent="-342900">
              <a:buFont typeface="Arial" panose="020B0604020202020204" pitchFamily="34" charset="0"/>
              <a:buChar char="•"/>
            </a:pPr>
            <a:r>
              <a:rPr lang="en-GB" sz="1800"/>
              <a:t>Fotos von Ihnen, Ihrer Leidenschaft, Ihren Fähigkeiten</a:t>
            </a:r>
          </a:p>
          <a:p>
            <a:pPr marL="342900" indent="-342900">
              <a:buFont typeface="Arial" panose="020B0604020202020204" pitchFamily="34" charset="0"/>
              <a:buChar char="•"/>
            </a:pPr>
            <a:r>
              <a:rPr lang="en-GB" sz="1800"/>
              <a:t>Fotos von Ihrem Produkt oder Ihrer Dienstleistung</a:t>
            </a:r>
          </a:p>
          <a:p>
            <a:pPr marL="342900" indent="-342900">
              <a:buFont typeface="Arial" panose="020B0604020202020204" pitchFamily="34" charset="0"/>
              <a:buChar char="•"/>
            </a:pPr>
            <a:r>
              <a:rPr lang="en-GB" sz="1800"/>
              <a:t>Schnipsel von der Arbeit hinter den Kulissen</a:t>
            </a:r>
          </a:p>
          <a:p>
            <a:pPr marL="342900" indent="-342900">
              <a:buFont typeface="Arial" panose="020B0604020202020204" pitchFamily="34" charset="0"/>
              <a:buChar char="•"/>
            </a:pPr>
            <a:r>
              <a:rPr lang="en-GB" sz="1800"/>
              <a:t>Was motiviert oder inspiriert Sie?</a:t>
            </a:r>
            <a:endParaRPr lang="en-IE" sz="1800"/>
          </a:p>
        </p:txBody>
      </p:sp>
      <p:sp>
        <p:nvSpPr>
          <p:cNvPr id="3" name="Text Placeholder 2">
            <a:extLst>
              <a:ext uri="{FF2B5EF4-FFF2-40B4-BE49-F238E27FC236}">
                <a16:creationId xmlns:a16="http://schemas.microsoft.com/office/drawing/2014/main" id="{1A4FD961-12C1-8FDD-9A7C-C29AC5C01515}"/>
              </a:ext>
            </a:extLst>
          </p:cNvPr>
          <p:cNvSpPr>
            <a:spLocks noGrp="1"/>
          </p:cNvSpPr>
          <p:nvPr>
            <p:ph type="body" sz="quarter" idx="16"/>
          </p:nvPr>
        </p:nvSpPr>
        <p:spPr>
          <a:xfrm>
            <a:off x="914400" y="452505"/>
            <a:ext cx="10595237" cy="803654"/>
          </a:xfrm>
        </p:spPr>
        <p:txBody>
          <a:bodyPr/>
          <a:lstStyle/>
          <a:p>
            <a:r>
              <a:rPr lang="en-GB" sz="2800">
                <a:solidFill>
                  <a:srgbClr val="DE0A1D"/>
                </a:solidFill>
              </a:rPr>
              <a:t>UNSER STORYBOARD "ERZÄHL DEINE GESCHICHTE" AUSFÜLLEN</a:t>
            </a:r>
            <a:endParaRPr lang="en-IE" sz="2800">
              <a:solidFill>
                <a:srgbClr val="DE0A1D"/>
              </a:solidFill>
            </a:endParaRPr>
          </a:p>
        </p:txBody>
      </p:sp>
      <p:sp>
        <p:nvSpPr>
          <p:cNvPr id="11" name="Oval 10">
            <a:hlinkClick r:id="rId2"/>
            <a:extLst>
              <a:ext uri="{FF2B5EF4-FFF2-40B4-BE49-F238E27FC236}">
                <a16:creationId xmlns:a16="http://schemas.microsoft.com/office/drawing/2014/main" id="{FA5D23EA-7C70-04A3-C941-4FA3FEAC57CE}"/>
              </a:ext>
            </a:extLst>
          </p:cNvPr>
          <p:cNvSpPr/>
          <p:nvPr/>
        </p:nvSpPr>
        <p:spPr>
          <a:xfrm>
            <a:off x="10195409" y="269337"/>
            <a:ext cx="1685925" cy="1685925"/>
          </a:xfrm>
          <a:prstGeom prst="ellipse">
            <a:avLst/>
          </a:prstGeom>
          <a:solidFill>
            <a:srgbClr val="DE0A1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2000" b="1">
              <a:solidFill>
                <a:schemeClr val="bg1"/>
              </a:solidFill>
            </a:endParaRPr>
          </a:p>
        </p:txBody>
      </p:sp>
      <p:grpSp>
        <p:nvGrpSpPr>
          <p:cNvPr id="4" name="Google Shape;518;p39">
            <a:extLst>
              <a:ext uri="{FF2B5EF4-FFF2-40B4-BE49-F238E27FC236}">
                <a16:creationId xmlns:a16="http://schemas.microsoft.com/office/drawing/2014/main" id="{57A7620B-EBA9-CAC6-EE60-D92110E6ACFC}"/>
              </a:ext>
            </a:extLst>
          </p:cNvPr>
          <p:cNvGrpSpPr/>
          <p:nvPr/>
        </p:nvGrpSpPr>
        <p:grpSpPr>
          <a:xfrm>
            <a:off x="10532051" y="552290"/>
            <a:ext cx="1002829" cy="1065396"/>
            <a:chOff x="1923675" y="1633650"/>
            <a:chExt cx="436000" cy="435975"/>
          </a:xfrm>
        </p:grpSpPr>
        <p:sp>
          <p:nvSpPr>
            <p:cNvPr id="5" name="Google Shape;519;p39">
              <a:extLst>
                <a:ext uri="{FF2B5EF4-FFF2-40B4-BE49-F238E27FC236}">
                  <a16:creationId xmlns:a16="http://schemas.microsoft.com/office/drawing/2014/main" id="{D29D9E61-8267-1A99-6AB9-94F3876BF533}"/>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3C5772EA-327A-5B1E-0C3A-22E6923F7786}"/>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B63C206F-57C4-4DC1-C77E-105027C4C0CB}"/>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AA799434-3257-CDA2-0867-ADB7D9DF299C}"/>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E7D53947-72CD-F903-94EE-0C3C5A8558F7}"/>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1FF2D1D0-65CA-2F56-D668-0378C6FD97DD}"/>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2" name="Picture 11">
            <a:extLst>
              <a:ext uri="{FF2B5EF4-FFF2-40B4-BE49-F238E27FC236}">
                <a16:creationId xmlns:a16="http://schemas.microsoft.com/office/drawing/2014/main" id="{87C8D7D0-6E8A-F6E6-059F-4A2130C5BB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433" y="1305160"/>
            <a:ext cx="6602850" cy="1031862"/>
          </a:xfrm>
          <a:prstGeom prst="rect">
            <a:avLst/>
          </a:prstGeom>
        </p:spPr>
      </p:pic>
      <p:sp>
        <p:nvSpPr>
          <p:cNvPr id="13" name="Text Placeholder 3">
            <a:extLst>
              <a:ext uri="{FF2B5EF4-FFF2-40B4-BE49-F238E27FC236}">
                <a16:creationId xmlns:a16="http://schemas.microsoft.com/office/drawing/2014/main" id="{9C524206-40A9-13D7-26C3-3B60B0705D9E}"/>
              </a:ext>
            </a:extLst>
          </p:cNvPr>
          <p:cNvSpPr txBox="1">
            <a:spLocks/>
          </p:cNvSpPr>
          <p:nvPr/>
        </p:nvSpPr>
        <p:spPr>
          <a:xfrm>
            <a:off x="643514" y="2718175"/>
            <a:ext cx="11438021" cy="890248"/>
          </a:xfrm>
          <a:prstGeom prst="rect">
            <a:avLst/>
          </a:prstGeom>
        </p:spPr>
        <p:txBody>
          <a:bodyPr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DIESE ÜBUNG WIRD IHNEN HELFEN, IHRE MARKENGESCHICHTE ZU ENTWICKELN</a:t>
            </a:r>
          </a:p>
        </p:txBody>
      </p:sp>
    </p:spTree>
    <p:extLst>
      <p:ext uri="{BB962C8B-B14F-4D97-AF65-F5344CB8AC3E}">
        <p14:creationId xmlns:p14="http://schemas.microsoft.com/office/powerpoint/2010/main" val="32003599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Erstellen Sie Ihren Marketing-Werkzeugkasten</a:t>
            </a:r>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a:t>04</a:t>
            </a:r>
          </a:p>
        </p:txBody>
      </p:sp>
    </p:spTree>
    <p:extLst>
      <p:ext uri="{BB962C8B-B14F-4D97-AF65-F5344CB8AC3E}">
        <p14:creationId xmlns:p14="http://schemas.microsoft.com/office/powerpoint/2010/main" val="30308427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C07A00-1502-597A-D6FB-B997F3D9A82B}"/>
              </a:ext>
            </a:extLst>
          </p:cNvPr>
          <p:cNvSpPr>
            <a:spLocks noGrp="1"/>
          </p:cNvSpPr>
          <p:nvPr>
            <p:ph type="body" sz="quarter" idx="18"/>
          </p:nvPr>
        </p:nvSpPr>
        <p:spPr>
          <a:xfrm>
            <a:off x="914400" y="2169763"/>
            <a:ext cx="6913634" cy="3440624"/>
          </a:xfrm>
        </p:spPr>
        <p:txBody>
          <a:bodyPr lIns="91440" tIns="45720" rIns="91440" bIns="45720" anchor="t"/>
          <a:lstStyle/>
          <a:p>
            <a:r>
              <a:rPr lang="en-US" sz="2000" dirty="0">
                <a:cs typeface="Calibri"/>
              </a:rPr>
              <a:t>Was brauchen Sie in Ihrem Marketing-Werkzeugkasten?</a:t>
            </a:r>
          </a:p>
          <a:p>
            <a:pPr marL="342900" indent="-342900">
              <a:buChar char="•"/>
            </a:pPr>
            <a:r>
              <a:rPr lang="en-US" sz="2000" dirty="0">
                <a:cs typeface="Calibri"/>
              </a:rPr>
              <a:t>Eine Online-Präsenz - Lassen Sie sie für sich arbeiten</a:t>
            </a:r>
          </a:p>
          <a:p>
            <a:pPr marL="342900" indent="-342900">
              <a:buChar char="•"/>
            </a:pPr>
            <a:r>
              <a:rPr lang="en-US" sz="2000" dirty="0">
                <a:cs typeface="Calibri"/>
              </a:rPr>
              <a:t>Werbe- oder Marketingmaterial - ein wesentliches Element</a:t>
            </a:r>
          </a:p>
          <a:p>
            <a:pPr marL="342900" indent="-342900">
              <a:buChar char="•"/>
            </a:pPr>
            <a:r>
              <a:rPr lang="en-US" sz="2000" dirty="0">
                <a:cs typeface="Calibri"/>
              </a:rPr>
              <a:t>E-Mail-Marketing - ein leistungsstarkes datengesteuertes Instrument</a:t>
            </a:r>
          </a:p>
          <a:p>
            <a:pPr marL="342900" indent="-342900">
              <a:buChar char="•"/>
            </a:pPr>
            <a:r>
              <a:rPr lang="en-US" sz="2000" dirty="0">
                <a:cs typeface="Calibri"/>
              </a:rPr>
              <a:t>Starten Sie Ihr Unternehmen - Nutzen Sie die Gemeinschaft</a:t>
            </a:r>
          </a:p>
        </p:txBody>
      </p:sp>
      <p:sp>
        <p:nvSpPr>
          <p:cNvPr id="3" name="Text Placeholder 2">
            <a:extLst>
              <a:ext uri="{FF2B5EF4-FFF2-40B4-BE49-F238E27FC236}">
                <a16:creationId xmlns:a16="http://schemas.microsoft.com/office/drawing/2014/main" id="{BF1FE1BD-677B-B60B-1E59-F398787FF922}"/>
              </a:ext>
            </a:extLst>
          </p:cNvPr>
          <p:cNvSpPr>
            <a:spLocks noGrp="1"/>
          </p:cNvSpPr>
          <p:nvPr>
            <p:ph type="body" sz="quarter" idx="16"/>
          </p:nvPr>
        </p:nvSpPr>
        <p:spPr>
          <a:xfrm>
            <a:off x="141149" y="468321"/>
            <a:ext cx="10595237" cy="803654"/>
          </a:xfrm>
        </p:spPr>
        <p:txBody>
          <a:bodyPr/>
          <a:lstStyle/>
          <a:p>
            <a:endParaRPr lang="en-US" dirty="0"/>
          </a:p>
        </p:txBody>
      </p:sp>
      <p:sp>
        <p:nvSpPr>
          <p:cNvPr id="5" name="Freeform 10">
            <a:extLst>
              <a:ext uri="{FF2B5EF4-FFF2-40B4-BE49-F238E27FC236}">
                <a16:creationId xmlns:a16="http://schemas.microsoft.com/office/drawing/2014/main" id="{6ED5F72A-4FE8-781E-3302-234FD4420F71}"/>
              </a:ext>
            </a:extLst>
          </p:cNvPr>
          <p:cNvSpPr/>
          <p:nvPr/>
        </p:nvSpPr>
        <p:spPr>
          <a:xfrm>
            <a:off x="0" y="443959"/>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r>
              <a:rPr lang="en-US" sz="3600" dirty="0">
                <a:latin typeface="Calibri"/>
                <a:cs typeface="Calibri"/>
              </a:rPr>
              <a:t>Ihre </a:t>
            </a:r>
            <a:r>
              <a:rPr lang="en-US" sz="3600" dirty="0" err="1">
                <a:latin typeface="Calibri"/>
                <a:cs typeface="Calibri"/>
              </a:rPr>
              <a:t>Marketing-Toobox</a:t>
            </a:r>
            <a:endParaRPr lang="en-US" sz="3600" b="0" i="0" dirty="0">
              <a:latin typeface="Calibri" panose="020F0502020204030204" pitchFamily="34" charset="0"/>
            </a:endParaRPr>
          </a:p>
        </p:txBody>
      </p:sp>
      <p:sp>
        <p:nvSpPr>
          <p:cNvPr id="8" name="Oval 7">
            <a:extLst>
              <a:ext uri="{FF2B5EF4-FFF2-40B4-BE49-F238E27FC236}">
                <a16:creationId xmlns:a16="http://schemas.microsoft.com/office/drawing/2014/main" id="{F9925FB6-39F6-8812-F34C-E11A38DBE003}"/>
              </a:ext>
            </a:extLst>
          </p:cNvPr>
          <p:cNvSpPr/>
          <p:nvPr/>
        </p:nvSpPr>
        <p:spPr>
          <a:xfrm>
            <a:off x="7518816" y="1522263"/>
            <a:ext cx="1394790" cy="1394791"/>
          </a:xfrm>
          <a:prstGeom prst="ellipse">
            <a:avLst/>
          </a:prstGeom>
          <a:solidFill>
            <a:srgbClr val="FDBD2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descr="Podcast outline">
            <a:extLst>
              <a:ext uri="{FF2B5EF4-FFF2-40B4-BE49-F238E27FC236}">
                <a16:creationId xmlns:a16="http://schemas.microsoft.com/office/drawing/2014/main" id="{C1BD24C9-B685-5C98-E68E-30F4D73FD2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59148" y="1762539"/>
            <a:ext cx="914400" cy="914400"/>
          </a:xfrm>
          <a:prstGeom prst="rect">
            <a:avLst/>
          </a:prstGeom>
        </p:spPr>
      </p:pic>
    </p:spTree>
    <p:extLst>
      <p:ext uri="{BB962C8B-B14F-4D97-AF65-F5344CB8AC3E}">
        <p14:creationId xmlns:p14="http://schemas.microsoft.com/office/powerpoint/2010/main" val="2971239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53273" y="809365"/>
            <a:ext cx="9192068" cy="3849918"/>
          </a:xfrm>
        </p:spPr>
        <p:txBody>
          <a:bodyPr/>
          <a:lstStyle/>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553273" y="809365"/>
            <a:ext cx="9632553" cy="803654"/>
          </a:xfrm>
        </p:spPr>
        <p:txBody>
          <a:bodyPr/>
          <a:lstStyle/>
          <a:p>
            <a:r>
              <a:rPr lang="en-US" dirty="0">
                <a:solidFill>
                  <a:schemeClr val="bg1"/>
                </a:solidFill>
              </a:rPr>
              <a:t>Lernergebnisse </a:t>
            </a:r>
          </a:p>
          <a:p>
            <a:endParaRPr lang="en-US" dirty="0"/>
          </a:p>
          <a:p>
            <a:r>
              <a:rPr lang="en-US" sz="2400" b="1" dirty="0" err="1">
                <a:solidFill>
                  <a:srgbClr val="47B5C8"/>
                </a:solidFill>
              </a:rPr>
              <a:t>Verhalten</a:t>
            </a:r>
            <a:r>
              <a:rPr lang="en-US" sz="2400" b="1" dirty="0">
                <a:solidFill>
                  <a:srgbClr val="47B5C8"/>
                </a:solidFill>
              </a:rPr>
              <a:t>:</a:t>
            </a:r>
          </a:p>
          <a:p>
            <a:pPr marL="342900" indent="-342900">
              <a:buFont typeface="Arial" panose="020B0604020202020204" pitchFamily="34" charset="0"/>
              <a:buChar char="•"/>
            </a:pPr>
            <a:r>
              <a:rPr lang="en-GB" sz="2400" dirty="0"/>
              <a:t>Beweisen Sie Anpassungsfähigkeit, indem Sie Marketingstrategien auf der Grundlage von Marktfeedback und sich ändernden Marktbedingungen anpassen.</a:t>
            </a:r>
          </a:p>
          <a:p>
            <a:pPr marL="342900" indent="-342900">
              <a:buFont typeface="Arial" panose="020B0604020202020204" pitchFamily="34" charset="0"/>
              <a:buChar char="•"/>
            </a:pPr>
            <a:r>
              <a:rPr lang="en-GB" sz="2400" dirty="0"/>
              <a:t>Sie müssen sich den besonderen Herausforderungen stellen, die sich für unterrepräsentierte Unternehmerinnen und Unternehmer in der Geschäftswelt ergeben, und diese meistern.</a:t>
            </a:r>
          </a:p>
          <a:p>
            <a:pPr marL="342900" indent="-342900">
              <a:buFont typeface="Arial" panose="020B0604020202020204" pitchFamily="34" charset="0"/>
              <a:buChar char="•"/>
            </a:pPr>
            <a:r>
              <a:rPr lang="en-GB" sz="2400" dirty="0"/>
              <a:t>Einhaltung ethischer Marketing- und Verkaufspraktiken, die die Privatsphäre der Kunden respektieren und Transparenz fördern.</a:t>
            </a:r>
            <a:endParaRPr lang="en-US" sz="2400" dirty="0"/>
          </a:p>
          <a:p>
            <a:endParaRPr lang="en-US" dirty="0"/>
          </a:p>
        </p:txBody>
      </p:sp>
    </p:spTree>
    <p:extLst>
      <p:ext uri="{BB962C8B-B14F-4D97-AF65-F5344CB8AC3E}">
        <p14:creationId xmlns:p14="http://schemas.microsoft.com/office/powerpoint/2010/main" val="32279888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0C435D-FEE4-CCF4-409B-B718E6B6DFE2}"/>
              </a:ext>
            </a:extLst>
          </p:cNvPr>
          <p:cNvSpPr>
            <a:spLocks noGrp="1"/>
          </p:cNvSpPr>
          <p:nvPr>
            <p:ph type="body" sz="quarter" idx="16"/>
          </p:nvPr>
        </p:nvSpPr>
        <p:spPr/>
        <p:txBody>
          <a:bodyPr/>
          <a:lstStyle/>
          <a:p>
            <a:endParaRPr lang="en-US"/>
          </a:p>
        </p:txBody>
      </p:sp>
      <p:sp>
        <p:nvSpPr>
          <p:cNvPr id="5" name="Freeform 10">
            <a:extLst>
              <a:ext uri="{FF2B5EF4-FFF2-40B4-BE49-F238E27FC236}">
                <a16:creationId xmlns:a16="http://schemas.microsoft.com/office/drawing/2014/main" id="{C1F92805-D754-118A-BB0E-885D7D7E5EE2}"/>
              </a:ext>
            </a:extLst>
          </p:cNvPr>
          <p:cNvSpPr/>
          <p:nvPr/>
        </p:nvSpPr>
        <p:spPr>
          <a:xfrm>
            <a:off x="415291" y="760927"/>
            <a:ext cx="919471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r>
              <a:rPr lang="en-US" sz="3200" dirty="0" err="1">
                <a:latin typeface="Calibri"/>
                <a:cs typeface="Calibri"/>
              </a:rPr>
              <a:t>Ihre</a:t>
            </a:r>
            <a:r>
              <a:rPr lang="en-US" sz="3200" dirty="0">
                <a:latin typeface="Calibri"/>
                <a:cs typeface="Calibri"/>
              </a:rPr>
              <a:t> Online-</a:t>
            </a:r>
            <a:r>
              <a:rPr lang="en-US" sz="3200" dirty="0" err="1">
                <a:latin typeface="Calibri"/>
                <a:cs typeface="Calibri"/>
              </a:rPr>
              <a:t>Präsenz</a:t>
            </a:r>
            <a:r>
              <a:rPr lang="en-US" sz="3200" dirty="0">
                <a:latin typeface="Calibri"/>
                <a:cs typeface="Calibri"/>
              </a:rPr>
              <a:t> - </a:t>
            </a:r>
            <a:r>
              <a:rPr lang="en-US" sz="3200" dirty="0" err="1">
                <a:latin typeface="Calibri"/>
                <a:cs typeface="Calibri"/>
              </a:rPr>
              <a:t>lassen</a:t>
            </a:r>
            <a:r>
              <a:rPr lang="en-US" sz="3200" dirty="0">
                <a:latin typeface="Calibri"/>
                <a:cs typeface="Calibri"/>
              </a:rPr>
              <a:t> Sie </a:t>
            </a:r>
            <a:r>
              <a:rPr lang="en-US" sz="3200" dirty="0" err="1">
                <a:latin typeface="Calibri"/>
                <a:cs typeface="Calibri"/>
              </a:rPr>
              <a:t>sie</a:t>
            </a:r>
            <a:r>
              <a:rPr lang="en-US" sz="3200" dirty="0">
                <a:latin typeface="Calibri"/>
                <a:cs typeface="Calibri"/>
              </a:rPr>
              <a:t> für </a:t>
            </a:r>
            <a:r>
              <a:rPr lang="en-US" sz="3200" dirty="0" err="1">
                <a:latin typeface="Calibri"/>
                <a:cs typeface="Calibri"/>
              </a:rPr>
              <a:t>sich</a:t>
            </a:r>
            <a:r>
              <a:rPr lang="en-US" sz="3200" dirty="0">
                <a:latin typeface="Calibri"/>
                <a:cs typeface="Calibri"/>
              </a:rPr>
              <a:t> </a:t>
            </a:r>
            <a:r>
              <a:rPr lang="en-US" sz="3200" dirty="0" err="1">
                <a:latin typeface="Calibri"/>
                <a:cs typeface="Calibri"/>
              </a:rPr>
              <a:t>arbeiten</a:t>
            </a:r>
            <a:endParaRPr lang="en-US" sz="3200" b="0" i="0" dirty="0">
              <a:latin typeface="Calibri" panose="020F0502020204030204" pitchFamily="34" charset="0"/>
              <a:cs typeface="Calibri"/>
            </a:endParaRPr>
          </a:p>
        </p:txBody>
      </p:sp>
      <p:sp>
        <p:nvSpPr>
          <p:cNvPr id="6" name="Text Placeholder 4">
            <a:extLst>
              <a:ext uri="{FF2B5EF4-FFF2-40B4-BE49-F238E27FC236}">
                <a16:creationId xmlns:a16="http://schemas.microsoft.com/office/drawing/2014/main" id="{5A07E35C-3202-30E7-DD7A-329CA6C7514D}"/>
              </a:ext>
            </a:extLst>
          </p:cNvPr>
          <p:cNvSpPr>
            <a:spLocks noGrp="1"/>
          </p:cNvSpPr>
          <p:nvPr/>
        </p:nvSpPr>
        <p:spPr>
          <a:xfrm>
            <a:off x="736368" y="1714155"/>
            <a:ext cx="3457748" cy="410648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000">
                <a:solidFill>
                  <a:srgbClr val="47B5C8"/>
                </a:solidFill>
              </a:rPr>
              <a:t>Betrachten Sie Ihre Website als Dreh- und Angelpunkt und als Ihr </a:t>
            </a:r>
            <a:r>
              <a:rPr lang="en-US" sz="2000" b="1">
                <a:solidFill>
                  <a:srgbClr val="47B5C8"/>
                </a:solidFill>
              </a:rPr>
              <a:t>immer offenes Schaufenster</a:t>
            </a:r>
            <a:r>
              <a:rPr lang="en-US" sz="2000">
                <a:solidFill>
                  <a:srgbClr val="47B5C8"/>
                </a:solidFill>
              </a:rPr>
              <a:t>. Sie ist das, was die Leute sehen, wenn sie nach Ihnen suchen. </a:t>
            </a:r>
            <a:endParaRPr lang="en-US" sz="2000">
              <a:solidFill>
                <a:srgbClr val="47B5C8"/>
              </a:solidFill>
              <a:cs typeface="Calibri"/>
            </a:endParaRPr>
          </a:p>
          <a:p>
            <a:r>
              <a:rPr lang="en-US" sz="2000">
                <a:solidFill>
                  <a:srgbClr val="47B5C8"/>
                </a:solidFill>
              </a:rPr>
              <a:t>Sorgen Sie dafür, dass Ihr erster Eindruck ein guter ist.</a:t>
            </a:r>
            <a:endParaRPr lang="en-US" sz="2000">
              <a:solidFill>
                <a:srgbClr val="47B5C8"/>
              </a:solidFill>
              <a:cs typeface="Calibri"/>
            </a:endParaRPr>
          </a:p>
          <a:p>
            <a:r>
              <a:rPr lang="en-US" sz="2000">
                <a:solidFill>
                  <a:srgbClr val="47B5C8"/>
                </a:solidFill>
              </a:rPr>
              <a:t>Der Aufwand für die Gestaltung der Website wird sich auszahlen.</a:t>
            </a:r>
            <a:endParaRPr lang="en-US" sz="2000">
              <a:solidFill>
                <a:srgbClr val="47B5C8"/>
              </a:solidFill>
              <a:cs typeface="Calibri"/>
            </a:endParaRPr>
          </a:p>
        </p:txBody>
      </p:sp>
      <p:sp>
        <p:nvSpPr>
          <p:cNvPr id="7" name="Text Placeholder 4">
            <a:extLst>
              <a:ext uri="{FF2B5EF4-FFF2-40B4-BE49-F238E27FC236}">
                <a16:creationId xmlns:a16="http://schemas.microsoft.com/office/drawing/2014/main" id="{47FBE380-1B26-B2BB-FDA7-A3292040E6ED}"/>
              </a:ext>
            </a:extLst>
          </p:cNvPr>
          <p:cNvSpPr txBox="1">
            <a:spLocks/>
          </p:cNvSpPr>
          <p:nvPr/>
        </p:nvSpPr>
        <p:spPr>
          <a:xfrm>
            <a:off x="4193740" y="1715661"/>
            <a:ext cx="6766559" cy="6434050"/>
          </a:xfrm>
          <a:prstGeom prst="rect">
            <a:avLst/>
          </a:prstGeom>
        </p:spPr>
        <p:txBody>
          <a:bodyPr vert="horz" lIns="91440" tIns="45720" rIns="91440" bIns="45720" numCol="1"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buClr>
                <a:srgbClr val="DE0A1D"/>
              </a:buClr>
              <a:buFont typeface="Arial" panose="020B0604020202020204" pitchFamily="34" charset="0"/>
              <a:buChar char="•"/>
            </a:pPr>
            <a:r>
              <a:rPr lang="en-US" sz="2000" dirty="0">
                <a:solidFill>
                  <a:srgbClr val="595959"/>
                </a:solidFill>
              </a:rPr>
              <a:t>Definieren Sie Ihre Ziele für die Website</a:t>
            </a:r>
            <a:endParaRPr lang="en-US" sz="2000" dirty="0">
              <a:solidFill>
                <a:srgbClr val="595959"/>
              </a:solidFill>
              <a:cs typeface="Calibri"/>
            </a:endParaRPr>
          </a:p>
          <a:p>
            <a:pPr marL="342900" indent="-342900">
              <a:buClr>
                <a:srgbClr val="DE0A1D"/>
              </a:buClr>
              <a:buFont typeface="Arial" panose="020B0604020202020204" pitchFamily="34" charset="0"/>
              <a:buChar char="•"/>
            </a:pPr>
            <a:r>
              <a:rPr lang="en-US" sz="2000" dirty="0">
                <a:solidFill>
                  <a:srgbClr val="595959"/>
                </a:solidFill>
              </a:rPr>
              <a:t>Welche Informationen möchten Sie auf der Website hervorheben?</a:t>
            </a:r>
            <a:endParaRPr lang="en-US" sz="2000" dirty="0">
              <a:solidFill>
                <a:srgbClr val="595959"/>
              </a:solidFill>
              <a:cs typeface="Calibri"/>
            </a:endParaRPr>
          </a:p>
          <a:p>
            <a:pPr marL="342900" indent="-342900">
              <a:buClr>
                <a:srgbClr val="DE0A1D"/>
              </a:buClr>
              <a:buFont typeface="Arial" panose="020B0604020202020204" pitchFamily="34" charset="0"/>
              <a:buChar char="•"/>
            </a:pPr>
            <a:r>
              <a:rPr lang="en-US" sz="2000" dirty="0">
                <a:solidFill>
                  <a:srgbClr val="595959"/>
                </a:solidFill>
              </a:rPr>
              <a:t>Wie können Sie Ihre Unique Selling Points hervorheben?</a:t>
            </a:r>
            <a:endParaRPr lang="en-US" sz="2000" dirty="0">
              <a:solidFill>
                <a:srgbClr val="595959"/>
              </a:solidFill>
              <a:cs typeface="Calibri"/>
            </a:endParaRPr>
          </a:p>
          <a:p>
            <a:pPr marL="342900" indent="-342900">
              <a:buClr>
                <a:srgbClr val="DE0A1D"/>
              </a:buClr>
              <a:buFont typeface="Arial" panose="020B0604020202020204" pitchFamily="34" charset="0"/>
              <a:buChar char="•"/>
            </a:pPr>
            <a:r>
              <a:rPr lang="en-US" sz="2000" dirty="0">
                <a:solidFill>
                  <a:srgbClr val="595959"/>
                </a:solidFill>
              </a:rPr>
              <a:t>Wie soll der Besucher dies erleben? Z.B. durch Video, Bildergalerie, Downloads usw.</a:t>
            </a:r>
          </a:p>
          <a:p>
            <a:pPr marL="342900" indent="-342900">
              <a:buClr>
                <a:srgbClr val="DE0A1D"/>
              </a:buClr>
              <a:buFont typeface="Arial" panose="020B0604020202020204" pitchFamily="34" charset="0"/>
              <a:buChar char="•"/>
            </a:pPr>
            <a:r>
              <a:rPr lang="en-US" sz="2000" dirty="0">
                <a:solidFill>
                  <a:srgbClr val="595959"/>
                </a:solidFill>
              </a:rPr>
              <a:t>Welches Layout für Ihr Unternehmen geeignet ist</a:t>
            </a:r>
          </a:p>
          <a:p>
            <a:pPr marL="342900" indent="-342900">
              <a:buClr>
                <a:srgbClr val="DE0A1D"/>
              </a:buClr>
              <a:buFont typeface="Arial" panose="020B0604020202020204" pitchFamily="34" charset="0"/>
              <a:buChar char="•"/>
            </a:pPr>
            <a:r>
              <a:rPr lang="en-US" sz="2000" dirty="0">
                <a:solidFill>
                  <a:srgbClr val="595959"/>
                </a:solidFill>
              </a:rPr>
              <a:t>Wie kann Ihre Website potenzielle Interessenten einfangen? z. B. Anmeldung zu unserem Newsletter</a:t>
            </a:r>
            <a:endParaRPr lang="en-US" sz="2000" dirty="0">
              <a:solidFill>
                <a:srgbClr val="595959"/>
              </a:solidFill>
              <a:cs typeface="Calibri"/>
            </a:endParaRPr>
          </a:p>
          <a:p>
            <a:pPr marL="342900" indent="-342900">
              <a:buClr>
                <a:srgbClr val="DE0A1D"/>
              </a:buClr>
              <a:buFont typeface="Arial" panose="020B0604020202020204" pitchFamily="34" charset="0"/>
              <a:buChar char="•"/>
            </a:pPr>
            <a:r>
              <a:rPr lang="en-US" sz="2000" dirty="0">
                <a:solidFill>
                  <a:srgbClr val="595959"/>
                </a:solidFill>
              </a:rPr>
              <a:t>Kostenerwägungen - kann eine kostenlose Website die gleiche Funktionalität bieten wie ein individuelles Design?</a:t>
            </a:r>
            <a:endParaRPr lang="en-US" sz="2000" dirty="0">
              <a:solidFill>
                <a:srgbClr val="595959"/>
              </a:solidFill>
              <a:cs typeface="Calibri"/>
            </a:endParaRPr>
          </a:p>
        </p:txBody>
      </p:sp>
    </p:spTree>
    <p:extLst>
      <p:ext uri="{BB962C8B-B14F-4D97-AF65-F5344CB8AC3E}">
        <p14:creationId xmlns:p14="http://schemas.microsoft.com/office/powerpoint/2010/main" val="35854674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EC87C38-9364-3798-7FEF-B2BAE20D8895}"/>
              </a:ext>
            </a:extLst>
          </p:cNvPr>
          <p:cNvSpPr>
            <a:spLocks noGrp="1"/>
          </p:cNvSpPr>
          <p:nvPr>
            <p:ph type="body" sz="quarter" idx="16"/>
          </p:nvPr>
        </p:nvSpPr>
        <p:spPr/>
        <p:txBody>
          <a:bodyPr/>
          <a:lstStyle/>
          <a:p>
            <a:endParaRPr lang="en-US"/>
          </a:p>
        </p:txBody>
      </p:sp>
      <p:sp>
        <p:nvSpPr>
          <p:cNvPr id="5" name="Freeform 10">
            <a:extLst>
              <a:ext uri="{FF2B5EF4-FFF2-40B4-BE49-F238E27FC236}">
                <a16:creationId xmlns:a16="http://schemas.microsoft.com/office/drawing/2014/main" id="{77CB65A8-D7E1-6EBA-37F7-4A696B96055A}"/>
              </a:ext>
            </a:extLst>
          </p:cNvPr>
          <p:cNvSpPr/>
          <p:nvPr/>
        </p:nvSpPr>
        <p:spPr>
          <a:xfrm>
            <a:off x="415291" y="760927"/>
            <a:ext cx="919471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r>
              <a:rPr lang="en-US" sz="3200" dirty="0" err="1">
                <a:latin typeface="Calibri"/>
                <a:cs typeface="Calibri"/>
              </a:rPr>
              <a:t>Ihre</a:t>
            </a:r>
            <a:r>
              <a:rPr lang="en-US" sz="3200" dirty="0">
                <a:latin typeface="Calibri"/>
                <a:cs typeface="Calibri"/>
              </a:rPr>
              <a:t> Website - Das </a:t>
            </a:r>
            <a:r>
              <a:rPr lang="en-US" sz="3200" dirty="0" err="1">
                <a:latin typeface="Calibri"/>
                <a:cs typeface="Calibri"/>
              </a:rPr>
              <a:t>Wichtigste</a:t>
            </a:r>
            <a:endParaRPr lang="en-US" sz="3200" b="0" i="0" dirty="0">
              <a:latin typeface="Calibri" panose="020F0502020204030204" pitchFamily="34" charset="0"/>
              <a:cs typeface="Calibri"/>
            </a:endParaRPr>
          </a:p>
        </p:txBody>
      </p:sp>
      <p:sp>
        <p:nvSpPr>
          <p:cNvPr id="7" name="TextBox 6">
            <a:extLst>
              <a:ext uri="{FF2B5EF4-FFF2-40B4-BE49-F238E27FC236}">
                <a16:creationId xmlns:a16="http://schemas.microsoft.com/office/drawing/2014/main" id="{D209B359-9509-25CB-85D7-04965916AE24}"/>
              </a:ext>
            </a:extLst>
          </p:cNvPr>
          <p:cNvSpPr txBox="1"/>
          <p:nvPr/>
        </p:nvSpPr>
        <p:spPr>
          <a:xfrm>
            <a:off x="3462498" y="1718022"/>
            <a:ext cx="7254585"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595959"/>
                </a:solidFill>
                <a:cs typeface="Calibri"/>
              </a:rPr>
              <a:t>Ihre Homepage ist der erste Kontaktpunkt für Besucher. Sie muss 2 wichtige Fragen beantworten: Was machen Sie? Und: Warum sollte ich Ihnen vertrauen? Geben Sie den Besuchern einen Grund, auf Ihrer Website zu bleiben</a:t>
            </a:r>
            <a:endParaRPr lang="en-US" sz="2000">
              <a:solidFill>
                <a:srgbClr val="595959"/>
              </a:solidFill>
            </a:endParaRPr>
          </a:p>
        </p:txBody>
      </p:sp>
      <p:sp>
        <p:nvSpPr>
          <p:cNvPr id="8" name="TextBox 7">
            <a:extLst>
              <a:ext uri="{FF2B5EF4-FFF2-40B4-BE49-F238E27FC236}">
                <a16:creationId xmlns:a16="http://schemas.microsoft.com/office/drawing/2014/main" id="{A8390758-C05B-B438-3ECB-60B03CFD94E1}"/>
              </a:ext>
            </a:extLst>
          </p:cNvPr>
          <p:cNvSpPr txBox="1"/>
          <p:nvPr/>
        </p:nvSpPr>
        <p:spPr>
          <a:xfrm>
            <a:off x="800619" y="2276557"/>
            <a:ext cx="274319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DE0A1D"/>
                </a:solidFill>
                <a:cs typeface="Calibri"/>
              </a:rPr>
              <a:t>Die Struktur</a:t>
            </a:r>
            <a:endParaRPr lang="en-US" sz="2000" b="1">
              <a:solidFill>
                <a:srgbClr val="DE0A1D"/>
              </a:solidFill>
            </a:endParaRPr>
          </a:p>
        </p:txBody>
      </p:sp>
      <p:sp>
        <p:nvSpPr>
          <p:cNvPr id="9" name="TextBox 8">
            <a:extLst>
              <a:ext uri="{FF2B5EF4-FFF2-40B4-BE49-F238E27FC236}">
                <a16:creationId xmlns:a16="http://schemas.microsoft.com/office/drawing/2014/main" id="{19B96006-3936-CB1B-84FC-B46325B19C5D}"/>
              </a:ext>
            </a:extLst>
          </p:cNvPr>
          <p:cNvSpPr txBox="1"/>
          <p:nvPr/>
        </p:nvSpPr>
        <p:spPr>
          <a:xfrm>
            <a:off x="3475356" y="3427708"/>
            <a:ext cx="7245925"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595959"/>
                </a:solidFill>
                <a:cs typeface="Calibri"/>
              </a:rPr>
              <a:t>Stärken Sie dieses Vertrauen. Teilen Sie Ihr Profil und zeigen Sie, warum Sie etwas Besonderes sind.  Denken Sie daran, dass 78 % der Menschen einer Empfehlung vertrauen und nur 14 % einer Werbung.</a:t>
            </a:r>
            <a:endParaRPr lang="en-US" sz="2000">
              <a:cs typeface="Calibri"/>
            </a:endParaRPr>
          </a:p>
        </p:txBody>
      </p:sp>
      <p:sp>
        <p:nvSpPr>
          <p:cNvPr id="10" name="TextBox 9">
            <a:extLst>
              <a:ext uri="{FF2B5EF4-FFF2-40B4-BE49-F238E27FC236}">
                <a16:creationId xmlns:a16="http://schemas.microsoft.com/office/drawing/2014/main" id="{55A9F933-7C41-729F-B27A-F722D4748DA5}"/>
              </a:ext>
            </a:extLst>
          </p:cNvPr>
          <p:cNvSpPr txBox="1"/>
          <p:nvPr/>
        </p:nvSpPr>
        <p:spPr>
          <a:xfrm>
            <a:off x="800619" y="3566761"/>
            <a:ext cx="274319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DE0A1D"/>
                </a:solidFill>
                <a:cs typeface="Calibri"/>
              </a:rPr>
              <a:t>Die Über-Seite</a:t>
            </a:r>
            <a:endParaRPr lang="en-US" sz="2000" b="1">
              <a:solidFill>
                <a:srgbClr val="DE0A1D"/>
              </a:solidFill>
            </a:endParaRPr>
          </a:p>
        </p:txBody>
      </p:sp>
      <p:sp>
        <p:nvSpPr>
          <p:cNvPr id="11" name="TextBox 10">
            <a:extLst>
              <a:ext uri="{FF2B5EF4-FFF2-40B4-BE49-F238E27FC236}">
                <a16:creationId xmlns:a16="http://schemas.microsoft.com/office/drawing/2014/main" id="{6B83276E-AC1B-3E41-7650-1A241C87712F}"/>
              </a:ext>
            </a:extLst>
          </p:cNvPr>
          <p:cNvSpPr txBox="1"/>
          <p:nvPr/>
        </p:nvSpPr>
        <p:spPr>
          <a:xfrm>
            <a:off x="800619" y="4943557"/>
            <a:ext cx="274319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DE0A1D"/>
                </a:solidFill>
                <a:cs typeface="Calibri"/>
              </a:rPr>
              <a:t>Kontakt Seite</a:t>
            </a:r>
            <a:endParaRPr lang="en-US" sz="2000" b="1">
              <a:solidFill>
                <a:srgbClr val="DE0A1D"/>
              </a:solidFill>
            </a:endParaRPr>
          </a:p>
        </p:txBody>
      </p:sp>
      <p:sp>
        <p:nvSpPr>
          <p:cNvPr id="12" name="TextBox 11">
            <a:extLst>
              <a:ext uri="{FF2B5EF4-FFF2-40B4-BE49-F238E27FC236}">
                <a16:creationId xmlns:a16="http://schemas.microsoft.com/office/drawing/2014/main" id="{7871CAAF-E08E-3185-D00A-9AD2149FF083}"/>
              </a:ext>
            </a:extLst>
          </p:cNvPr>
          <p:cNvSpPr txBox="1"/>
          <p:nvPr/>
        </p:nvSpPr>
        <p:spPr>
          <a:xfrm>
            <a:off x="3466696" y="4804503"/>
            <a:ext cx="7245925"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595959"/>
                </a:solidFill>
                <a:cs typeface="Calibri"/>
              </a:rPr>
              <a:t>Machen Sie es den Leuten leicht, Sie auf JEDER Seite zu kontaktieren. E-Mail, Telefonnummer und Adresse müssen deutlich angezeigt werden, ggf. mit Google Map.</a:t>
            </a:r>
          </a:p>
        </p:txBody>
      </p:sp>
    </p:spTree>
    <p:extLst>
      <p:ext uri="{BB962C8B-B14F-4D97-AF65-F5344CB8AC3E}">
        <p14:creationId xmlns:p14="http://schemas.microsoft.com/office/powerpoint/2010/main" val="19115604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screenshot of a phone&#10;&#10;Description automatically generated">
            <a:extLst>
              <a:ext uri="{FF2B5EF4-FFF2-40B4-BE49-F238E27FC236}">
                <a16:creationId xmlns:a16="http://schemas.microsoft.com/office/drawing/2014/main" id="{D0D409A4-8CC2-3F62-ACD6-67E7C8AB3FFE}"/>
              </a:ext>
            </a:extLst>
          </p:cNvPr>
          <p:cNvPicPr>
            <a:picLocks noGrp="1" noChangeAspect="1"/>
          </p:cNvPicPr>
          <p:nvPr>
            <p:ph type="pic" sz="quarter" idx="10"/>
          </p:nvPr>
        </p:nvPicPr>
        <p:blipFill>
          <a:blip r:embed="rId2"/>
          <a:srcRect t="4125" b="4125"/>
          <a:stretch/>
        </p:blipFill>
        <p:spPr/>
      </p:pic>
      <p:sp>
        <p:nvSpPr>
          <p:cNvPr id="3" name="Text Placeholder 2">
            <a:extLst>
              <a:ext uri="{FF2B5EF4-FFF2-40B4-BE49-F238E27FC236}">
                <a16:creationId xmlns:a16="http://schemas.microsoft.com/office/drawing/2014/main" id="{1134F226-EC58-21D5-B9B9-536FDE00DC5C}"/>
              </a:ext>
            </a:extLst>
          </p:cNvPr>
          <p:cNvSpPr>
            <a:spLocks noGrp="1"/>
          </p:cNvSpPr>
          <p:nvPr>
            <p:ph type="body" sz="quarter" idx="18"/>
          </p:nvPr>
        </p:nvSpPr>
        <p:spPr>
          <a:xfrm>
            <a:off x="835670" y="1966337"/>
            <a:ext cx="7199389" cy="3291086"/>
          </a:xfrm>
        </p:spPr>
        <p:txBody>
          <a:bodyPr lIns="91440" tIns="45720" rIns="91440" bIns="45720" anchor="t"/>
          <a:lstStyle/>
          <a:p>
            <a:pPr marL="0" indent="0"/>
            <a:r>
              <a:rPr lang="en-US" sz="2000" dirty="0">
                <a:cs typeface="Calibri"/>
              </a:rPr>
              <a:t>Wenn Sie eine lokale Seite auf Google My Business erstellen, können Ihre Geschäftsinformationen in der Google-Suche, in Google Earth und in anderen Google-Eigenschaften angezeigt werden.</a:t>
            </a:r>
          </a:p>
          <a:p>
            <a:pPr marL="0" indent="0"/>
            <a:endParaRPr lang="en-US" dirty="0">
              <a:cs typeface="Calibri"/>
              <a:hlinkClick r:id="rId3">
                <a:extLst>
                  <a:ext uri="{A12FA001-AC4F-418D-AE19-62706E023703}">
                    <ahyp:hlinkClr xmlns:ahyp="http://schemas.microsoft.com/office/drawing/2018/hyperlinkcolor" val="tx"/>
                  </a:ext>
                </a:extLst>
              </a:hlinkClick>
            </a:endParaRPr>
          </a:p>
          <a:p>
            <a:pPr marL="0" indent="0"/>
            <a:r>
              <a:rPr lang="en-US" dirty="0">
                <a:cs typeface="Calibri"/>
                <a:hlinkClick r:id="rId3">
                  <a:extLst>
                    <a:ext uri="{A12FA001-AC4F-418D-AE19-62706E023703}">
                      <ahyp:hlinkClr xmlns:ahyp="http://schemas.microsoft.com/office/drawing/2018/hyperlinkcolor" val="tx"/>
                    </a:ext>
                  </a:extLst>
                </a:hlinkClick>
              </a:rPr>
              <a:t>https://support.google.com/business</a:t>
            </a:r>
            <a:endParaRPr lang="en-US" dirty="0">
              <a:cs typeface="Calibri"/>
            </a:endParaRPr>
          </a:p>
          <a:p>
            <a:pPr marL="0" indent="0"/>
            <a:endParaRPr lang="en-US" dirty="0">
              <a:solidFill>
                <a:srgbClr val="000000"/>
              </a:solidFill>
              <a:cs typeface="Calibri"/>
            </a:endParaRPr>
          </a:p>
          <a:p>
            <a:endParaRPr lang="en-US" sz="2000" dirty="0">
              <a:cs typeface="Calibri"/>
            </a:endParaRPr>
          </a:p>
        </p:txBody>
      </p:sp>
      <p:sp>
        <p:nvSpPr>
          <p:cNvPr id="4" name="Text Placeholder 3">
            <a:extLst>
              <a:ext uri="{FF2B5EF4-FFF2-40B4-BE49-F238E27FC236}">
                <a16:creationId xmlns:a16="http://schemas.microsoft.com/office/drawing/2014/main" id="{465B6BD8-C30B-3DE8-586F-2501CD4A804D}"/>
              </a:ext>
            </a:extLst>
          </p:cNvPr>
          <p:cNvSpPr>
            <a:spLocks noGrp="1"/>
          </p:cNvSpPr>
          <p:nvPr>
            <p:ph type="body" sz="quarter" idx="16"/>
          </p:nvPr>
        </p:nvSpPr>
        <p:spPr>
          <a:xfrm>
            <a:off x="581998" y="973685"/>
            <a:ext cx="7954368" cy="992652"/>
          </a:xfrm>
        </p:spPr>
        <p:txBody>
          <a:bodyPr lIns="91440" tIns="45720" rIns="91440" bIns="45720" anchor="t">
            <a:noAutofit/>
          </a:bodyPr>
          <a:lstStyle/>
          <a:p>
            <a:r>
              <a:rPr lang="en-US" sz="3200" b="1" dirty="0">
                <a:cs typeface="Calibri"/>
              </a:rPr>
              <a:t>Beanspruchen Sie Ihren Platz - Google My Business</a:t>
            </a:r>
            <a:endParaRPr lang="en-US" sz="3200" b="1" dirty="0"/>
          </a:p>
        </p:txBody>
      </p:sp>
    </p:spTree>
    <p:extLst>
      <p:ext uri="{BB962C8B-B14F-4D97-AF65-F5344CB8AC3E}">
        <p14:creationId xmlns:p14="http://schemas.microsoft.com/office/powerpoint/2010/main" val="39793843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17A7BE05-8C0D-C64D-166D-284B4BFA022B}"/>
              </a:ext>
            </a:extLst>
          </p:cNvPr>
          <p:cNvSpPr/>
          <p:nvPr/>
        </p:nvSpPr>
        <p:spPr>
          <a:xfrm>
            <a:off x="2433" y="769586"/>
            <a:ext cx="789078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r>
              <a:rPr lang="en-US" sz="3600">
                <a:latin typeface="Calibri"/>
                <a:cs typeface="Calibri"/>
              </a:rPr>
              <a:t>Werbematerial und Marketingmaterial</a:t>
            </a:r>
            <a:endParaRPr lang="en-US" sz="3600" b="0" i="0">
              <a:latin typeface="Calibri" panose="020F0502020204030204" pitchFamily="34" charset="0"/>
            </a:endParaRPr>
          </a:p>
        </p:txBody>
      </p:sp>
      <p:sp>
        <p:nvSpPr>
          <p:cNvPr id="2" name="Text Placeholder 1">
            <a:extLst>
              <a:ext uri="{FF2B5EF4-FFF2-40B4-BE49-F238E27FC236}">
                <a16:creationId xmlns:a16="http://schemas.microsoft.com/office/drawing/2014/main" id="{305916A7-3F25-3583-7BB2-F6B76EC0AA1F}"/>
              </a:ext>
            </a:extLst>
          </p:cNvPr>
          <p:cNvSpPr>
            <a:spLocks noGrp="1"/>
          </p:cNvSpPr>
          <p:nvPr>
            <p:ph type="body" sz="quarter" idx="18"/>
          </p:nvPr>
        </p:nvSpPr>
        <p:spPr>
          <a:xfrm>
            <a:off x="7892433" y="784816"/>
            <a:ext cx="2513658" cy="790318"/>
          </a:xfrm>
        </p:spPr>
        <p:txBody>
          <a:bodyPr lIns="91440" tIns="45720" rIns="91440" bIns="45720" anchor="t"/>
          <a:lstStyle/>
          <a:p>
            <a:r>
              <a:rPr lang="en-US" sz="2000" b="1" dirty="0">
                <a:cs typeface="Calibri"/>
              </a:rPr>
              <a:t>   Priorisieren Sie, was Sie am meisten brauchen</a:t>
            </a:r>
          </a:p>
          <a:p>
            <a:endParaRPr lang="en-US" sz="2000" dirty="0">
              <a:cs typeface="Calibri"/>
            </a:endParaRPr>
          </a:p>
        </p:txBody>
      </p:sp>
      <p:sp>
        <p:nvSpPr>
          <p:cNvPr id="6" name="TextBox 5">
            <a:extLst>
              <a:ext uri="{FF2B5EF4-FFF2-40B4-BE49-F238E27FC236}">
                <a16:creationId xmlns:a16="http://schemas.microsoft.com/office/drawing/2014/main" id="{5451FC98-08ED-0E45-E420-B4A4893871C6}"/>
              </a:ext>
            </a:extLst>
          </p:cNvPr>
          <p:cNvSpPr txBox="1"/>
          <p:nvPr/>
        </p:nvSpPr>
        <p:spPr>
          <a:xfrm>
            <a:off x="454256" y="2061370"/>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DE0A1D"/>
                </a:solidFill>
                <a:cs typeface="Calibri"/>
              </a:rPr>
              <a:t>Visitenkarten</a:t>
            </a:r>
            <a:endParaRPr lang="en-US" sz="2000" b="1">
              <a:solidFill>
                <a:srgbClr val="DE0A1D"/>
              </a:solidFill>
            </a:endParaRPr>
          </a:p>
        </p:txBody>
      </p:sp>
      <p:sp>
        <p:nvSpPr>
          <p:cNvPr id="7" name="TextBox 6">
            <a:extLst>
              <a:ext uri="{FF2B5EF4-FFF2-40B4-BE49-F238E27FC236}">
                <a16:creationId xmlns:a16="http://schemas.microsoft.com/office/drawing/2014/main" id="{15520CC6-C9FD-2532-6F9F-FC9EED43D6D8}"/>
              </a:ext>
            </a:extLst>
          </p:cNvPr>
          <p:cNvSpPr txBox="1"/>
          <p:nvPr/>
        </p:nvSpPr>
        <p:spPr>
          <a:xfrm>
            <a:off x="454255" y="3009452"/>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DE0A1D"/>
                </a:solidFill>
                <a:cs typeface="Calibri"/>
              </a:rPr>
              <a:t>Produktfotografie</a:t>
            </a:r>
            <a:endParaRPr lang="en-US" sz="2000" b="1">
              <a:solidFill>
                <a:srgbClr val="DE0A1D"/>
              </a:solidFill>
            </a:endParaRPr>
          </a:p>
        </p:txBody>
      </p:sp>
      <p:sp>
        <p:nvSpPr>
          <p:cNvPr id="8" name="TextBox 7">
            <a:extLst>
              <a:ext uri="{FF2B5EF4-FFF2-40B4-BE49-F238E27FC236}">
                <a16:creationId xmlns:a16="http://schemas.microsoft.com/office/drawing/2014/main" id="{5E336458-B788-8CF8-042C-81B080AD83E0}"/>
              </a:ext>
            </a:extLst>
          </p:cNvPr>
          <p:cNvSpPr txBox="1"/>
          <p:nvPr/>
        </p:nvSpPr>
        <p:spPr>
          <a:xfrm>
            <a:off x="2582105" y="4017309"/>
            <a:ext cx="8335993"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IE" sz="2000" baseline="0" dirty="0">
                <a:solidFill>
                  <a:srgbClr val="003841"/>
                </a:solidFill>
                <a:latin typeface="Calibri"/>
                <a:ea typeface="Segoe UI"/>
                <a:cs typeface="Segoe UI"/>
              </a:rPr>
              <a:t>Für die lokalen </a:t>
            </a:r>
            <a:r>
              <a:rPr lang="en-IE" sz="2000" dirty="0">
                <a:solidFill>
                  <a:srgbClr val="003841"/>
                </a:solidFill>
                <a:latin typeface="Calibri"/>
                <a:ea typeface="Segoe UI"/>
                <a:cs typeface="Segoe UI"/>
              </a:rPr>
              <a:t>Medien </a:t>
            </a:r>
            <a:r>
              <a:rPr lang="en-IE" sz="2000" baseline="0" dirty="0">
                <a:solidFill>
                  <a:srgbClr val="003841"/>
                </a:solidFill>
                <a:latin typeface="Calibri"/>
                <a:ea typeface="Segoe UI"/>
                <a:cs typeface="Segoe UI"/>
              </a:rPr>
              <a:t>- Journalisten und lokale </a:t>
            </a:r>
            <a:r>
              <a:rPr lang="en-IE" sz="2000" dirty="0">
                <a:solidFill>
                  <a:srgbClr val="003841"/>
                </a:solidFill>
                <a:latin typeface="Calibri"/>
                <a:ea typeface="Segoe UI"/>
                <a:cs typeface="Segoe UI"/>
              </a:rPr>
              <a:t>Nachrichtensender </a:t>
            </a:r>
            <a:r>
              <a:rPr lang="en-IE" sz="2000" baseline="0" dirty="0">
                <a:solidFill>
                  <a:srgbClr val="003841"/>
                </a:solidFill>
                <a:latin typeface="Calibri"/>
                <a:ea typeface="Segoe UI"/>
                <a:cs typeface="Segoe UI"/>
              </a:rPr>
              <a:t>sind immer an lokalen Nachrichten interessiert.</a:t>
            </a:r>
            <a:r>
              <a:rPr lang="en-US" sz="2000" dirty="0">
                <a:latin typeface="Calibri"/>
                <a:ea typeface="Segoe UI"/>
                <a:cs typeface="Segoe UI"/>
              </a:rPr>
              <a:t> </a:t>
            </a:r>
            <a:endParaRPr lang="en-US" sz="1600" dirty="0"/>
          </a:p>
          <a:p>
            <a:r>
              <a:rPr lang="en-IE" sz="2000" baseline="0" dirty="0">
                <a:solidFill>
                  <a:srgbClr val="003841"/>
                </a:solidFill>
                <a:latin typeface="Calibri"/>
                <a:ea typeface="Segoe UI"/>
                <a:cs typeface="Segoe UI"/>
              </a:rPr>
              <a:t>Inzwischen kennen Sie Ihr Alleinstellungsmerkmal, haben den Anfang einer Markengeschichte und vielleicht sogar ein Datum für die Markteinführung </a:t>
            </a:r>
            <a:r>
              <a:rPr lang="en-US" sz="2000" dirty="0">
                <a:latin typeface="Calibri"/>
                <a:ea typeface="Segoe UI"/>
                <a:cs typeface="Segoe UI"/>
              </a:rPr>
              <a:t>- fassen </a:t>
            </a:r>
            <a:r>
              <a:rPr lang="en-IE" sz="2000" baseline="0" dirty="0">
                <a:solidFill>
                  <a:srgbClr val="003841"/>
                </a:solidFill>
                <a:latin typeface="Calibri"/>
                <a:ea typeface="Segoe UI"/>
                <a:cs typeface="Segoe UI"/>
              </a:rPr>
              <a:t>Sie all dies in einer Pressemitteilung zusammen, und </a:t>
            </a:r>
            <a:r>
              <a:rPr lang="en-US" sz="2000" dirty="0">
                <a:latin typeface="Calibri"/>
                <a:ea typeface="Segoe UI"/>
                <a:cs typeface="Segoe UI"/>
              </a:rPr>
              <a:t>Sie </a:t>
            </a:r>
            <a:r>
              <a:rPr lang="en-IE" sz="2000" baseline="0" dirty="0">
                <a:solidFill>
                  <a:srgbClr val="003841"/>
                </a:solidFill>
                <a:latin typeface="Calibri"/>
                <a:ea typeface="Segoe UI"/>
                <a:cs typeface="Segoe UI"/>
              </a:rPr>
              <a:t>werden mit Sicherheit </a:t>
            </a:r>
            <a:r>
              <a:rPr lang="en-IE" sz="2000" dirty="0">
                <a:solidFill>
                  <a:srgbClr val="003841"/>
                </a:solidFill>
                <a:latin typeface="Calibri"/>
                <a:ea typeface="Segoe UI"/>
                <a:cs typeface="Segoe UI"/>
              </a:rPr>
              <a:t>einige Aufmerksamkeit erregen</a:t>
            </a:r>
            <a:r>
              <a:rPr lang="en-IE" sz="2000" baseline="0" dirty="0">
                <a:solidFill>
                  <a:srgbClr val="003841"/>
                </a:solidFill>
                <a:latin typeface="Calibri"/>
                <a:ea typeface="Segoe UI"/>
                <a:cs typeface="Segoe UI"/>
              </a:rPr>
              <a:t>.</a:t>
            </a:r>
            <a:endParaRPr lang="en-US" sz="2000" dirty="0">
              <a:solidFill>
                <a:srgbClr val="086D6E"/>
              </a:solidFill>
              <a:cs typeface="Segoe UI"/>
            </a:endParaRPr>
          </a:p>
        </p:txBody>
      </p:sp>
      <p:sp>
        <p:nvSpPr>
          <p:cNvPr id="10" name="TextBox 9">
            <a:extLst>
              <a:ext uri="{FF2B5EF4-FFF2-40B4-BE49-F238E27FC236}">
                <a16:creationId xmlns:a16="http://schemas.microsoft.com/office/drawing/2014/main" id="{8355892D-8675-4FAF-D2DC-49D8D28D7C84}"/>
              </a:ext>
            </a:extLst>
          </p:cNvPr>
          <p:cNvSpPr txBox="1"/>
          <p:nvPr/>
        </p:nvSpPr>
        <p:spPr>
          <a:xfrm>
            <a:off x="2579957" y="1738143"/>
            <a:ext cx="7800108"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IE" sz="2000">
                <a:solidFill>
                  <a:srgbClr val="595959"/>
                </a:solidFill>
              </a:rPr>
              <a:t>Sie mögen zwar altmodisch sein, aber sie sind ein wichtiges Marketinginstrument, um Ihre Glaubwürdigkeit als </a:t>
            </a:r>
            <a:r>
              <a:rPr lang="en-US" sz="2000">
                <a:solidFill>
                  <a:srgbClr val="595959"/>
                </a:solidFill>
              </a:rPr>
              <a:t>Unternehmer</a:t>
            </a:r>
            <a:r>
              <a:rPr lang="en-IE" sz="2000">
                <a:solidFill>
                  <a:srgbClr val="595959"/>
                </a:solidFill>
              </a:rPr>
              <a:t> aufzubauen, Netzwerke zu knüpfen und Verbindungen herzustellen.</a:t>
            </a:r>
            <a:endParaRPr lang="en-US" sz="2000">
              <a:solidFill>
                <a:srgbClr val="595959"/>
              </a:solidFill>
              <a:cs typeface="Calibri"/>
            </a:endParaRPr>
          </a:p>
        </p:txBody>
      </p:sp>
      <p:sp>
        <p:nvSpPr>
          <p:cNvPr id="11" name="TextBox 10">
            <a:extLst>
              <a:ext uri="{FF2B5EF4-FFF2-40B4-BE49-F238E27FC236}">
                <a16:creationId xmlns:a16="http://schemas.microsoft.com/office/drawing/2014/main" id="{30C40C4F-9668-2E84-BFD2-9930A6FD4C58}"/>
              </a:ext>
            </a:extLst>
          </p:cNvPr>
          <p:cNvSpPr txBox="1"/>
          <p:nvPr/>
        </p:nvSpPr>
        <p:spPr>
          <a:xfrm>
            <a:off x="2579581" y="2825423"/>
            <a:ext cx="848417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IE" sz="2000" dirty="0">
                <a:solidFill>
                  <a:srgbClr val="595959"/>
                </a:solidFill>
                <a:cs typeface="Segoe UI"/>
              </a:rPr>
              <a:t>Experimentieren Sie mit Ihrer Kamera und lernen Sie von anderen auf Instagram, wie man Fotos macht, die zum Mitmachen anregen</a:t>
            </a:r>
            <a:r>
              <a:rPr lang="en-US" sz="2000" dirty="0">
                <a:solidFill>
                  <a:srgbClr val="595959"/>
                </a:solidFill>
                <a:cs typeface="Segoe UI"/>
              </a:rPr>
              <a:t>!</a:t>
            </a:r>
            <a:endParaRPr lang="en-US" sz="1600" dirty="0">
              <a:solidFill>
                <a:srgbClr val="086D6E"/>
              </a:solidFill>
              <a:cs typeface="Calibri"/>
            </a:endParaRPr>
          </a:p>
        </p:txBody>
      </p:sp>
      <p:sp>
        <p:nvSpPr>
          <p:cNvPr id="12" name="TextBox 11">
            <a:extLst>
              <a:ext uri="{FF2B5EF4-FFF2-40B4-BE49-F238E27FC236}">
                <a16:creationId xmlns:a16="http://schemas.microsoft.com/office/drawing/2014/main" id="{5B85E37F-D262-59CF-0C6B-57673E4E6D53}"/>
              </a:ext>
            </a:extLst>
          </p:cNvPr>
          <p:cNvSpPr txBox="1"/>
          <p:nvPr/>
        </p:nvSpPr>
        <p:spPr>
          <a:xfrm>
            <a:off x="454255" y="4462388"/>
            <a:ext cx="27432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rgbClr val="DE0A1D"/>
                </a:solidFill>
                <a:cs typeface="Calibri"/>
              </a:rPr>
              <a:t>Presseinformation</a:t>
            </a:r>
          </a:p>
        </p:txBody>
      </p:sp>
    </p:spTree>
    <p:extLst>
      <p:ext uri="{BB962C8B-B14F-4D97-AF65-F5344CB8AC3E}">
        <p14:creationId xmlns:p14="http://schemas.microsoft.com/office/powerpoint/2010/main" val="6711870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D9B34FA-EE65-360E-646C-F0B1FE15D473}"/>
              </a:ext>
            </a:extLst>
          </p:cNvPr>
          <p:cNvSpPr>
            <a:spLocks noGrp="1"/>
          </p:cNvSpPr>
          <p:nvPr>
            <p:ph type="body" sz="quarter" idx="16"/>
          </p:nvPr>
        </p:nvSpPr>
        <p:spPr/>
        <p:txBody>
          <a:bodyPr/>
          <a:lstStyle/>
          <a:p>
            <a:endParaRPr lang="en-US"/>
          </a:p>
        </p:txBody>
      </p:sp>
      <p:sp>
        <p:nvSpPr>
          <p:cNvPr id="5" name="Freeform 10">
            <a:extLst>
              <a:ext uri="{FF2B5EF4-FFF2-40B4-BE49-F238E27FC236}">
                <a16:creationId xmlns:a16="http://schemas.microsoft.com/office/drawing/2014/main" id="{A1917C91-5363-35EB-6DA0-5BAA24AB7751}"/>
              </a:ext>
            </a:extLst>
          </p:cNvPr>
          <p:cNvSpPr/>
          <p:nvPr/>
        </p:nvSpPr>
        <p:spPr>
          <a:xfrm>
            <a:off x="363337" y="760927"/>
            <a:ext cx="939387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r>
              <a:rPr lang="en-US" sz="3600">
                <a:latin typeface="Calibri"/>
                <a:cs typeface="Calibri"/>
              </a:rPr>
              <a:t>Nutzen Sie die Macht des E-Mail-Marketings</a:t>
            </a:r>
            <a:endParaRPr lang="en-US" sz="3600" b="0" i="0">
              <a:latin typeface="Calibri" panose="020F0502020204030204" pitchFamily="34" charset="0"/>
            </a:endParaRPr>
          </a:p>
        </p:txBody>
      </p:sp>
      <p:pic>
        <p:nvPicPr>
          <p:cNvPr id="6" name="Picture 5" descr="An envelope with a paper and a bell&#10;&#10;Description automatically generated">
            <a:extLst>
              <a:ext uri="{FF2B5EF4-FFF2-40B4-BE49-F238E27FC236}">
                <a16:creationId xmlns:a16="http://schemas.microsoft.com/office/drawing/2014/main" id="{CC2FECC5-5992-5C4D-E6A5-06842F40A844}"/>
              </a:ext>
            </a:extLst>
          </p:cNvPr>
          <p:cNvPicPr>
            <a:picLocks noChangeAspect="1"/>
          </p:cNvPicPr>
          <p:nvPr/>
        </p:nvPicPr>
        <p:blipFill>
          <a:blip r:embed="rId2"/>
          <a:stretch>
            <a:fillRect/>
          </a:stretch>
        </p:blipFill>
        <p:spPr>
          <a:xfrm>
            <a:off x="8184565" y="2419350"/>
            <a:ext cx="2352675" cy="2019300"/>
          </a:xfrm>
          <a:prstGeom prst="rect">
            <a:avLst/>
          </a:prstGeom>
        </p:spPr>
      </p:pic>
      <p:sp>
        <p:nvSpPr>
          <p:cNvPr id="7" name="Text Placeholder 4">
            <a:extLst>
              <a:ext uri="{FF2B5EF4-FFF2-40B4-BE49-F238E27FC236}">
                <a16:creationId xmlns:a16="http://schemas.microsoft.com/office/drawing/2014/main" id="{D63D2301-367C-E12B-8ECE-328AF194B855}"/>
              </a:ext>
            </a:extLst>
          </p:cNvPr>
          <p:cNvSpPr>
            <a:spLocks noGrp="1"/>
          </p:cNvSpPr>
          <p:nvPr/>
        </p:nvSpPr>
        <p:spPr>
          <a:xfrm>
            <a:off x="893707" y="1711862"/>
            <a:ext cx="11298293" cy="404682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spcBef>
                <a:spcPts val="0"/>
              </a:spcBef>
              <a:buClr>
                <a:srgbClr val="EC2179"/>
              </a:buClr>
              <a:buFont typeface="Arial" charset="0"/>
              <a:buChar char="•"/>
            </a:pPr>
            <a:r>
              <a:rPr lang="en-US" dirty="0"/>
              <a:t>Hochwirksame Marketingmaßnahmen</a:t>
            </a:r>
          </a:p>
          <a:p>
            <a:pPr marL="342900" indent="-342900">
              <a:lnSpc>
                <a:spcPct val="100000"/>
              </a:lnSpc>
              <a:spcBef>
                <a:spcPts val="0"/>
              </a:spcBef>
              <a:buClr>
                <a:srgbClr val="EC2179"/>
              </a:buClr>
              <a:buFont typeface="Arial" charset="0"/>
              <a:buChar char="•"/>
            </a:pPr>
            <a:r>
              <a:rPr lang="en-US" dirty="0"/>
              <a:t>Einfache Verfolgung der Anzahl der Empfänger</a:t>
            </a:r>
          </a:p>
          <a:p>
            <a:pPr marL="342900" indent="-342900">
              <a:lnSpc>
                <a:spcPct val="100000"/>
              </a:lnSpc>
              <a:spcBef>
                <a:spcPts val="0"/>
              </a:spcBef>
              <a:buClr>
                <a:srgbClr val="EC2179"/>
              </a:buClr>
              <a:buFont typeface="Arial" charset="0"/>
              <a:buChar char="•"/>
            </a:pPr>
            <a:r>
              <a:rPr lang="en-US" dirty="0"/>
              <a:t>Kostenlose Pakete z.B. http://www.</a:t>
            </a:r>
            <a:r>
              <a:rPr lang="en-US" dirty="0">
                <a:hlinkClick r:id="rId3"/>
              </a:rPr>
              <a:t>mailchimp.com</a:t>
            </a:r>
            <a:endParaRPr lang="en-US" dirty="0"/>
          </a:p>
          <a:p>
            <a:pPr marL="342900" indent="-342900">
              <a:lnSpc>
                <a:spcPct val="100000"/>
              </a:lnSpc>
              <a:spcBef>
                <a:spcPts val="0"/>
              </a:spcBef>
              <a:buClr>
                <a:srgbClr val="EC2179"/>
              </a:buClr>
              <a:buFont typeface="Arial" charset="0"/>
              <a:buChar char="•"/>
            </a:pPr>
            <a:r>
              <a:rPr lang="en-US" dirty="0"/>
              <a:t>Online-Anwendung für Ezine und Newsletter</a:t>
            </a:r>
          </a:p>
          <a:p>
            <a:pPr marL="342900" indent="-342900">
              <a:lnSpc>
                <a:spcPct val="100000"/>
              </a:lnSpc>
              <a:spcBef>
                <a:spcPts val="0"/>
              </a:spcBef>
              <a:buClr>
                <a:srgbClr val="EC2179"/>
              </a:buClr>
              <a:buFont typeface="Arial" charset="0"/>
              <a:buChar char="•"/>
            </a:pPr>
            <a:r>
              <a:rPr lang="en-US" dirty="0"/>
              <a:t>Anmelden - KOSTENLOSES Konto</a:t>
            </a:r>
          </a:p>
          <a:p>
            <a:pPr marL="342900" indent="-342900">
              <a:lnSpc>
                <a:spcPct val="100000"/>
              </a:lnSpc>
              <a:spcBef>
                <a:spcPts val="0"/>
              </a:spcBef>
              <a:buClr>
                <a:srgbClr val="EC2179"/>
              </a:buClr>
              <a:buFont typeface="Arial" charset="0"/>
              <a:buChar char="•"/>
            </a:pPr>
            <a:r>
              <a:rPr lang="en-US" dirty="0"/>
              <a:t>Senden Sie 12.000 E-Mails pro Monat an 2.000 Abonnenten</a:t>
            </a:r>
          </a:p>
          <a:p>
            <a:pPr marL="342900" indent="-342900">
              <a:lnSpc>
                <a:spcPct val="100000"/>
              </a:lnSpc>
              <a:spcBef>
                <a:spcPts val="0"/>
              </a:spcBef>
              <a:buClr>
                <a:srgbClr val="EC2179"/>
              </a:buClr>
              <a:buFont typeface="Arial" charset="0"/>
              <a:buChar char="•"/>
            </a:pPr>
            <a:r>
              <a:rPr lang="en-US" dirty="0"/>
              <a:t>Erstellen Sie einen Newsletter in 3 einfachen Schritten</a:t>
            </a:r>
          </a:p>
          <a:p>
            <a:pPr marL="361950">
              <a:lnSpc>
                <a:spcPct val="100000"/>
              </a:lnSpc>
              <a:spcBef>
                <a:spcPts val="0"/>
              </a:spcBef>
              <a:buClr>
                <a:srgbClr val="EC2179"/>
              </a:buClr>
            </a:pPr>
            <a:r>
              <a:rPr lang="en-US" dirty="0"/>
              <a:t>- Liste erstellen</a:t>
            </a:r>
          </a:p>
          <a:p>
            <a:pPr marL="361950">
              <a:lnSpc>
                <a:spcPct val="100000"/>
              </a:lnSpc>
              <a:spcBef>
                <a:spcPts val="0"/>
              </a:spcBef>
              <a:buClr>
                <a:srgbClr val="EC2179"/>
              </a:buClr>
            </a:pPr>
            <a:r>
              <a:rPr lang="en-US" dirty="0"/>
              <a:t>- Design Anmeldeformular</a:t>
            </a:r>
          </a:p>
          <a:p>
            <a:pPr marL="361950">
              <a:lnSpc>
                <a:spcPct val="100000"/>
              </a:lnSpc>
              <a:spcBef>
                <a:spcPts val="0"/>
              </a:spcBef>
              <a:buClr>
                <a:srgbClr val="EC2179"/>
              </a:buClr>
            </a:pPr>
            <a:r>
              <a:rPr lang="en-US" dirty="0"/>
              <a:t>- Kampagnen erstellen und versenden</a:t>
            </a:r>
          </a:p>
          <a:p>
            <a:pPr marL="361950">
              <a:lnSpc>
                <a:spcPct val="100000"/>
              </a:lnSpc>
              <a:spcBef>
                <a:spcPts val="0"/>
              </a:spcBef>
              <a:buClr>
                <a:srgbClr val="EC2179"/>
              </a:buClr>
            </a:pPr>
            <a:r>
              <a:rPr lang="en-US" dirty="0"/>
              <a:t>- Andere sind </a:t>
            </a:r>
            <a:r>
              <a:rPr lang="en-US" dirty="0">
                <a:hlinkClick r:id="rId4"/>
              </a:rPr>
              <a:t>www.constantcontact.com </a:t>
            </a:r>
            <a:r>
              <a:rPr lang="en-US" dirty="0"/>
              <a:t>und </a:t>
            </a:r>
            <a:r>
              <a:rPr lang="en-US" dirty="0">
                <a:hlinkClick r:id="rId5"/>
              </a:rPr>
              <a:t>www.aweber.com</a:t>
            </a:r>
            <a:endParaRPr lang="en-US" dirty="0"/>
          </a:p>
          <a:p>
            <a:pPr marL="342900" indent="-342900">
              <a:lnSpc>
                <a:spcPct val="100000"/>
              </a:lnSpc>
              <a:spcBef>
                <a:spcPts val="0"/>
              </a:spcBef>
              <a:buClr>
                <a:srgbClr val="EC2179"/>
              </a:buClr>
              <a:buFont typeface="Arial" charset="0"/>
              <a:buChar char="•"/>
            </a:pPr>
            <a:endParaRPr lang="en-US" dirty="0"/>
          </a:p>
        </p:txBody>
      </p:sp>
    </p:spTree>
    <p:extLst>
      <p:ext uri="{BB962C8B-B14F-4D97-AF65-F5344CB8AC3E}">
        <p14:creationId xmlns:p14="http://schemas.microsoft.com/office/powerpoint/2010/main" val="12891683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DFEBC3-F2BA-5E67-997B-E74EC74D16B7}"/>
              </a:ext>
            </a:extLst>
          </p:cNvPr>
          <p:cNvSpPr>
            <a:spLocks noGrp="1"/>
          </p:cNvSpPr>
          <p:nvPr>
            <p:ph type="body" sz="quarter" idx="18"/>
          </p:nvPr>
        </p:nvSpPr>
        <p:spPr>
          <a:xfrm>
            <a:off x="4313970" y="1716659"/>
            <a:ext cx="6272827" cy="3849918"/>
          </a:xfrm>
        </p:spPr>
        <p:txBody>
          <a:bodyPr lIns="91440" tIns="45720" rIns="91440" bIns="45720" anchor="t"/>
          <a:lstStyle/>
          <a:p>
            <a:pPr marL="0" indent="0"/>
            <a:r>
              <a:rPr lang="en-US" sz="1800">
                <a:solidFill>
                  <a:srgbClr val="003841"/>
                </a:solidFill>
                <a:cs typeface="Calibri"/>
              </a:rPr>
              <a:t>Soziale Medien sind eines der besten Marketinginstrumente für Start-up-Unternehmen und Unternehmer. Und warum? Es ist kostenlos, man muss nur etwas Zeit und Mühe hineinstecken. Es kann Ihnen helfen, mit Kunden auf lokaler, regionaler, nationaler und sogar globaler Ebene in Kontakt zu treten!</a:t>
            </a:r>
            <a:endParaRPr lang="en-US" sz="1800">
              <a:solidFill>
                <a:srgbClr val="000000"/>
              </a:solidFill>
              <a:cs typeface="Calibri"/>
            </a:endParaRPr>
          </a:p>
          <a:p>
            <a:pPr marL="0" indent="0"/>
            <a:r>
              <a:rPr lang="en-US" sz="1800">
                <a:solidFill>
                  <a:srgbClr val="003841"/>
                </a:solidFill>
                <a:cs typeface="Calibri"/>
              </a:rPr>
              <a:t>Es gibt eine Social-Media-Plattform für jeden und jede Art von Unternehmen! Sie können mit potenziellen Kunden "Small Talk" führen und starke Kundenbeziehungen aufbauen. Hier können Sie Ihr Unternehmen von einer persönlicheren Seite zeigen, die Atmosphäre ist entspannter und die Umgangsformen sind informeller.</a:t>
            </a:r>
            <a:endParaRPr lang="en-US" sz="1800">
              <a:solidFill>
                <a:srgbClr val="000000"/>
              </a:solidFill>
              <a:cs typeface="Calibri"/>
            </a:endParaRPr>
          </a:p>
          <a:p>
            <a:endParaRPr lang="en-US" sz="1800">
              <a:cs typeface="Calibri"/>
            </a:endParaRPr>
          </a:p>
        </p:txBody>
      </p:sp>
      <p:sp>
        <p:nvSpPr>
          <p:cNvPr id="3" name="Text Placeholder 2">
            <a:extLst>
              <a:ext uri="{FF2B5EF4-FFF2-40B4-BE49-F238E27FC236}">
                <a16:creationId xmlns:a16="http://schemas.microsoft.com/office/drawing/2014/main" id="{46CE18C6-98AF-1C97-0690-31F0B480F982}"/>
              </a:ext>
            </a:extLst>
          </p:cNvPr>
          <p:cNvSpPr>
            <a:spLocks noGrp="1"/>
          </p:cNvSpPr>
          <p:nvPr>
            <p:ph type="body" sz="quarter" idx="16"/>
          </p:nvPr>
        </p:nvSpPr>
        <p:spPr/>
        <p:txBody>
          <a:bodyPr/>
          <a:lstStyle/>
          <a:p>
            <a:endParaRPr lang="en-US"/>
          </a:p>
        </p:txBody>
      </p:sp>
      <p:sp>
        <p:nvSpPr>
          <p:cNvPr id="5" name="Freeform 10">
            <a:extLst>
              <a:ext uri="{FF2B5EF4-FFF2-40B4-BE49-F238E27FC236}">
                <a16:creationId xmlns:a16="http://schemas.microsoft.com/office/drawing/2014/main" id="{85CDBBFC-A337-C5E1-59B1-C8CAFCEBB224}"/>
              </a:ext>
            </a:extLst>
          </p:cNvPr>
          <p:cNvSpPr/>
          <p:nvPr/>
        </p:nvSpPr>
        <p:spPr>
          <a:xfrm>
            <a:off x="-345" y="760927"/>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r>
              <a:rPr lang="en-US" sz="2800" dirty="0" err="1">
                <a:latin typeface="Calibri"/>
                <a:cs typeface="Calibri"/>
              </a:rPr>
              <a:t>Seien</a:t>
            </a:r>
            <a:r>
              <a:rPr lang="en-US" sz="2800" dirty="0">
                <a:latin typeface="Calibri"/>
                <a:cs typeface="Calibri"/>
              </a:rPr>
              <a:t> Sie clever in den </a:t>
            </a:r>
            <a:r>
              <a:rPr lang="en-US" sz="2800" dirty="0" err="1">
                <a:latin typeface="Calibri"/>
                <a:cs typeface="Calibri"/>
              </a:rPr>
              <a:t>sozialen</a:t>
            </a:r>
            <a:r>
              <a:rPr lang="en-US" sz="2800" dirty="0">
                <a:latin typeface="Calibri"/>
                <a:cs typeface="Calibri"/>
              </a:rPr>
              <a:t> </a:t>
            </a:r>
            <a:r>
              <a:rPr lang="en-US" sz="2800" dirty="0" err="1">
                <a:latin typeface="Calibri"/>
                <a:cs typeface="Calibri"/>
              </a:rPr>
              <a:t>Medien</a:t>
            </a:r>
            <a:endParaRPr lang="en-US" sz="2800" b="0" i="0" dirty="0">
              <a:latin typeface="Calibri" panose="020F0502020204030204" pitchFamily="34" charset="0"/>
            </a:endParaRPr>
          </a:p>
        </p:txBody>
      </p:sp>
      <p:pic>
        <p:nvPicPr>
          <p:cNvPr id="6" name="Picture 5" descr="A person&amp;#39;s hands pointing at a tablet&#10;&#10;Description automatically generated">
            <a:extLst>
              <a:ext uri="{FF2B5EF4-FFF2-40B4-BE49-F238E27FC236}">
                <a16:creationId xmlns:a16="http://schemas.microsoft.com/office/drawing/2014/main" id="{ADE44B21-2A6A-45EA-FE68-619F16A06A68}"/>
              </a:ext>
            </a:extLst>
          </p:cNvPr>
          <p:cNvPicPr>
            <a:picLocks noChangeAspect="1"/>
          </p:cNvPicPr>
          <p:nvPr/>
        </p:nvPicPr>
        <p:blipFill>
          <a:blip r:embed="rId2"/>
          <a:stretch>
            <a:fillRect/>
          </a:stretch>
        </p:blipFill>
        <p:spPr>
          <a:xfrm>
            <a:off x="796636" y="1714500"/>
            <a:ext cx="3099955" cy="3887933"/>
          </a:xfrm>
          <a:prstGeom prst="rect">
            <a:avLst/>
          </a:prstGeom>
        </p:spPr>
      </p:pic>
    </p:spTree>
    <p:extLst>
      <p:ext uri="{BB962C8B-B14F-4D97-AF65-F5344CB8AC3E}">
        <p14:creationId xmlns:p14="http://schemas.microsoft.com/office/powerpoint/2010/main" val="243041554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DFEBC3-F2BA-5E67-997B-E74EC74D16B7}"/>
              </a:ext>
            </a:extLst>
          </p:cNvPr>
          <p:cNvSpPr>
            <a:spLocks noGrp="1"/>
          </p:cNvSpPr>
          <p:nvPr>
            <p:ph type="body" sz="quarter" idx="18"/>
          </p:nvPr>
        </p:nvSpPr>
        <p:spPr>
          <a:xfrm>
            <a:off x="3588590" y="1716659"/>
            <a:ext cx="6998208" cy="3849918"/>
          </a:xfrm>
        </p:spPr>
        <p:txBody>
          <a:bodyPr lIns="91440" tIns="45720" rIns="91440" bIns="45720" anchor="t"/>
          <a:lstStyle/>
          <a:p>
            <a:pPr marL="342900" indent="-342900">
              <a:buFont typeface="Arial" panose="020B0604020202020204" pitchFamily="34" charset="0"/>
              <a:buChar char="•"/>
            </a:pPr>
            <a:r>
              <a:rPr lang="en-US" sz="1800" dirty="0">
                <a:cs typeface="Calibri"/>
              </a:rPr>
              <a:t>Ermitteln Sie die sozialen Medienplattformen, die Ihre idealen Kunden bevorzugen - das sind die Kanäle, denen Sie Priorität einräumen</a:t>
            </a:r>
          </a:p>
          <a:p>
            <a:pPr marL="342900" indent="-342900">
              <a:buFont typeface="Arial" panose="020B0604020202020204" pitchFamily="34" charset="0"/>
              <a:buChar char="•"/>
            </a:pPr>
            <a:r>
              <a:rPr lang="en-US" sz="1800" dirty="0">
                <a:cs typeface="Calibri"/>
              </a:rPr>
              <a:t>Recherchieren Sie relevante Hashtags, um Ihre Inhalte an die richtigen Leute zu bringen</a:t>
            </a:r>
          </a:p>
          <a:p>
            <a:pPr marL="342900" indent="-342900">
              <a:buFont typeface="Arial" panose="020B0604020202020204" pitchFamily="34" charset="0"/>
              <a:buChar char="•"/>
            </a:pPr>
            <a:r>
              <a:rPr lang="en-US" sz="1800" dirty="0">
                <a:cs typeface="Calibri"/>
              </a:rPr>
              <a:t>Jeder Beitrag muss ein hochwertiges Bild, eine Schlüsselbotschaft und eine Aufforderung zum Handeln enthalten (z. B. einen Kommentar hinzufügen, auf unsere Website klicken, ein Angebot in Anspruch nehmen usw.).</a:t>
            </a:r>
          </a:p>
          <a:p>
            <a:pPr marL="342900" indent="-342900">
              <a:buFont typeface="Arial" panose="020B0604020202020204" pitchFamily="34" charset="0"/>
              <a:buChar char="•"/>
            </a:pPr>
            <a:r>
              <a:rPr lang="en-US" sz="1800" dirty="0">
                <a:cs typeface="Calibri"/>
              </a:rPr>
              <a:t>Beobachten Sie Ihre Analysen und erfahren Sie, wann und an welchen Tagen Sie am besten posten und welche Art von Beiträgen Ihre idealen Kunden am ehesten anklicken.</a:t>
            </a:r>
          </a:p>
          <a:p>
            <a:pPr marL="342900" indent="-342900">
              <a:buFont typeface="Arial" panose="020B0604020202020204" pitchFamily="34" charset="0"/>
              <a:buChar char="•"/>
            </a:pPr>
            <a:endParaRPr lang="en-US" sz="1800" dirty="0">
              <a:cs typeface="Calibri"/>
            </a:endParaRPr>
          </a:p>
        </p:txBody>
      </p:sp>
      <p:sp>
        <p:nvSpPr>
          <p:cNvPr id="3" name="Text Placeholder 2">
            <a:extLst>
              <a:ext uri="{FF2B5EF4-FFF2-40B4-BE49-F238E27FC236}">
                <a16:creationId xmlns:a16="http://schemas.microsoft.com/office/drawing/2014/main" id="{46CE18C6-98AF-1C97-0690-31F0B480F982}"/>
              </a:ext>
            </a:extLst>
          </p:cNvPr>
          <p:cNvSpPr>
            <a:spLocks noGrp="1"/>
          </p:cNvSpPr>
          <p:nvPr>
            <p:ph type="body" sz="quarter" idx="16"/>
          </p:nvPr>
        </p:nvSpPr>
        <p:spPr/>
        <p:txBody>
          <a:bodyPr/>
          <a:lstStyle/>
          <a:p>
            <a:endParaRPr lang="en-US"/>
          </a:p>
        </p:txBody>
      </p:sp>
      <p:sp>
        <p:nvSpPr>
          <p:cNvPr id="5" name="Freeform 10">
            <a:extLst>
              <a:ext uri="{FF2B5EF4-FFF2-40B4-BE49-F238E27FC236}">
                <a16:creationId xmlns:a16="http://schemas.microsoft.com/office/drawing/2014/main" id="{85CDBBFC-A337-C5E1-59B1-C8CAFCEBB224}"/>
              </a:ext>
            </a:extLst>
          </p:cNvPr>
          <p:cNvSpPr/>
          <p:nvPr/>
        </p:nvSpPr>
        <p:spPr>
          <a:xfrm>
            <a:off x="-345" y="760927"/>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r>
              <a:rPr lang="en-US" sz="2800" dirty="0" err="1">
                <a:latin typeface="Calibri"/>
                <a:cs typeface="Calibri"/>
              </a:rPr>
              <a:t>Seien</a:t>
            </a:r>
            <a:r>
              <a:rPr lang="en-US" sz="2800" dirty="0">
                <a:latin typeface="Calibri"/>
                <a:cs typeface="Calibri"/>
              </a:rPr>
              <a:t> Sie clever in den </a:t>
            </a:r>
            <a:r>
              <a:rPr lang="en-US" sz="2800" dirty="0" err="1">
                <a:latin typeface="Calibri"/>
                <a:cs typeface="Calibri"/>
              </a:rPr>
              <a:t>sozialen</a:t>
            </a:r>
            <a:r>
              <a:rPr lang="en-US" sz="2800" dirty="0">
                <a:latin typeface="Calibri"/>
                <a:cs typeface="Calibri"/>
              </a:rPr>
              <a:t> </a:t>
            </a:r>
            <a:r>
              <a:rPr lang="en-US" sz="2800" dirty="0" err="1">
                <a:latin typeface="Calibri"/>
                <a:cs typeface="Calibri"/>
              </a:rPr>
              <a:t>Medien</a:t>
            </a:r>
            <a:endParaRPr lang="en-US" sz="2800" b="0" i="0" dirty="0">
              <a:latin typeface="Calibri" panose="020F0502020204030204" pitchFamily="34" charset="0"/>
            </a:endParaRPr>
          </a:p>
        </p:txBody>
      </p:sp>
      <p:pic>
        <p:nvPicPr>
          <p:cNvPr id="6" name="Picture 5" descr="A person&amp;#39;s hands pointing at a tablet&#10;&#10;Description automatically generated">
            <a:extLst>
              <a:ext uri="{FF2B5EF4-FFF2-40B4-BE49-F238E27FC236}">
                <a16:creationId xmlns:a16="http://schemas.microsoft.com/office/drawing/2014/main" id="{ADE44B21-2A6A-45EA-FE68-619F16A06A68}"/>
              </a:ext>
            </a:extLst>
          </p:cNvPr>
          <p:cNvPicPr>
            <a:picLocks noChangeAspect="1"/>
          </p:cNvPicPr>
          <p:nvPr/>
        </p:nvPicPr>
        <p:blipFill>
          <a:blip r:embed="rId2"/>
          <a:stretch>
            <a:fillRect/>
          </a:stretch>
        </p:blipFill>
        <p:spPr>
          <a:xfrm>
            <a:off x="796636" y="1714500"/>
            <a:ext cx="3099955" cy="3887933"/>
          </a:xfrm>
          <a:prstGeom prst="rect">
            <a:avLst/>
          </a:prstGeom>
        </p:spPr>
      </p:pic>
    </p:spTree>
    <p:extLst>
      <p:ext uri="{BB962C8B-B14F-4D97-AF65-F5344CB8AC3E}">
        <p14:creationId xmlns:p14="http://schemas.microsoft.com/office/powerpoint/2010/main" val="7455336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81E5307D-B018-999C-F29C-D700CE67674E}"/>
              </a:ext>
            </a:extLst>
          </p:cNvPr>
          <p:cNvSpPr/>
          <p:nvPr/>
        </p:nvSpPr>
        <p:spPr>
          <a:xfrm>
            <a:off x="-345" y="466518"/>
            <a:ext cx="850198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AA29D7F3-46C6-A1EC-BCFF-C66B6156A8D4}"/>
              </a:ext>
            </a:extLst>
          </p:cNvPr>
          <p:cNvSpPr>
            <a:spLocks noGrp="1"/>
          </p:cNvSpPr>
          <p:nvPr>
            <p:ph type="body" sz="quarter" idx="18"/>
          </p:nvPr>
        </p:nvSpPr>
        <p:spPr>
          <a:xfrm>
            <a:off x="986287" y="2025989"/>
            <a:ext cx="10479218" cy="3440624"/>
          </a:xfrm>
        </p:spPr>
        <p:txBody>
          <a:bodyPr lIns="91440" tIns="45720" rIns="91440" bIns="45720" anchor="t"/>
          <a:lstStyle/>
          <a:p>
            <a:pPr marL="342900" indent="-342900">
              <a:spcBef>
                <a:spcPts val="1400"/>
              </a:spcBef>
              <a:buFont typeface="Arial,Sans-Serif"/>
              <a:buChar char="•"/>
            </a:pPr>
            <a:r>
              <a:rPr lang="en-US" dirty="0">
                <a:cs typeface="Calibri"/>
              </a:rPr>
              <a:t>Die Online-Werbung für Ihre Marke trägt dazu bei, dass Ihr Unternehmen weithin bekannt wird und sein Angebot bekannt ist.</a:t>
            </a:r>
          </a:p>
          <a:p>
            <a:pPr marL="342900" indent="-342900">
              <a:spcBef>
                <a:spcPts val="1400"/>
              </a:spcBef>
              <a:buFont typeface="Arial,Sans-Serif"/>
              <a:buChar char="•"/>
            </a:pPr>
            <a:r>
              <a:rPr lang="en-US" dirty="0">
                <a:cs typeface="Calibri"/>
              </a:rPr>
              <a:t>Der Aufbau Ihrer Online-Marke bietet uns sofortige Möglichkeiten, Sympathie zu schaffen und das Wachstum einer Fangemeinde zu fördern.</a:t>
            </a:r>
          </a:p>
          <a:p>
            <a:pPr marL="342900" indent="-342900">
              <a:spcBef>
                <a:spcPts val="1400"/>
              </a:spcBef>
              <a:buFont typeface="Arial,Sans-Serif"/>
              <a:buChar char="•"/>
            </a:pPr>
            <a:r>
              <a:rPr lang="en-US" dirty="0">
                <a:cs typeface="Calibri"/>
              </a:rPr>
              <a:t>Der Aufbau einer Online-Marke steigert Ihre Glaubwürdigkeit, weil Sie sich der Welt präsentieren können.</a:t>
            </a:r>
          </a:p>
          <a:p>
            <a:pPr marL="342900" indent="-342900">
              <a:spcBef>
                <a:spcPts val="1400"/>
              </a:spcBef>
              <a:buFont typeface="Arial,Sans-Serif"/>
              <a:buChar char="•"/>
            </a:pPr>
            <a:r>
              <a:rPr lang="en-US" dirty="0">
                <a:cs typeface="Calibri"/>
              </a:rPr>
              <a:t>Der Aufbau einer Online-Marke ermöglicht es Ihnen, Vertrauen zu gewinnen - der wichtigste Teil des "Verkaufsprozesses" - was zu mehr Interessenten, mehr Kunden und mehr Gewinn führt!</a:t>
            </a:r>
          </a:p>
        </p:txBody>
      </p:sp>
      <p:sp>
        <p:nvSpPr>
          <p:cNvPr id="3" name="Text Placeholder 2">
            <a:extLst>
              <a:ext uri="{FF2B5EF4-FFF2-40B4-BE49-F238E27FC236}">
                <a16:creationId xmlns:a16="http://schemas.microsoft.com/office/drawing/2014/main" id="{1895BBF7-1CF5-9D08-7C60-11E20EBA542D}"/>
              </a:ext>
            </a:extLst>
          </p:cNvPr>
          <p:cNvSpPr>
            <a:spLocks noGrp="1"/>
          </p:cNvSpPr>
          <p:nvPr>
            <p:ph type="body" sz="quarter" idx="16"/>
          </p:nvPr>
        </p:nvSpPr>
        <p:spPr/>
        <p:txBody>
          <a:bodyPr lIns="91440" tIns="45720" rIns="91440" bIns="45720" anchor="t">
            <a:noAutofit/>
          </a:bodyPr>
          <a:lstStyle/>
          <a:p>
            <a:r>
              <a:rPr lang="en-US">
                <a:solidFill>
                  <a:schemeClr val="bg1"/>
                </a:solidFill>
                <a:cs typeface="Calibri"/>
              </a:rPr>
              <a:t>Bauen Sie Ihre Marke online auf</a:t>
            </a:r>
            <a:endParaRPr lang="en-US">
              <a:solidFill>
                <a:schemeClr val="bg1"/>
              </a:solidFill>
            </a:endParaRPr>
          </a:p>
        </p:txBody>
      </p:sp>
    </p:spTree>
    <p:extLst>
      <p:ext uri="{BB962C8B-B14F-4D97-AF65-F5344CB8AC3E}">
        <p14:creationId xmlns:p14="http://schemas.microsoft.com/office/powerpoint/2010/main" val="6698008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662DA26A-80C4-187B-66FE-EA0E1187C45C}"/>
              </a:ext>
            </a:extLst>
          </p:cNvPr>
          <p:cNvSpPr/>
          <p:nvPr/>
        </p:nvSpPr>
        <p:spPr>
          <a:xfrm>
            <a:off x="2432" y="467662"/>
            <a:ext cx="721002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B613B262-69DF-49EC-9F53-8C28E1E4973E}"/>
              </a:ext>
            </a:extLst>
          </p:cNvPr>
          <p:cNvSpPr>
            <a:spLocks noGrp="1"/>
          </p:cNvSpPr>
          <p:nvPr>
            <p:ph type="body" sz="quarter" idx="18"/>
          </p:nvPr>
        </p:nvSpPr>
        <p:spPr/>
        <p:txBody>
          <a:bodyPr lIns="91440" tIns="45720" rIns="91440" bIns="45720" anchor="t"/>
          <a:lstStyle/>
          <a:p>
            <a:pPr marL="342900" indent="-342900">
              <a:spcBef>
                <a:spcPts val="1200"/>
              </a:spcBef>
              <a:buFont typeface="Arial,Sans-Serif"/>
              <a:buChar char="•"/>
            </a:pPr>
            <a:r>
              <a:rPr lang="en-IE" dirty="0">
                <a:cs typeface="Calibri"/>
              </a:rPr>
              <a:t>Alle Zutaten für großartige Inhalte sind um Sie herum!</a:t>
            </a:r>
            <a:endParaRPr lang="en-US" dirty="0">
              <a:cs typeface="Calibri"/>
            </a:endParaRPr>
          </a:p>
          <a:p>
            <a:pPr marL="342900" indent="-342900">
              <a:spcBef>
                <a:spcPts val="1200"/>
              </a:spcBef>
              <a:buFont typeface="Arial,Sans-Serif"/>
              <a:buChar char="•"/>
            </a:pPr>
            <a:r>
              <a:rPr lang="en-IE" dirty="0">
                <a:cs typeface="Calibri"/>
              </a:rPr>
              <a:t>Ein improvisiertes Video von Ihrer Werkstatt/Küche kann in ein YouTube-Video "Hinter den Kulissen" verwandelt werden.  </a:t>
            </a:r>
            <a:endParaRPr lang="en-US" dirty="0">
              <a:cs typeface="Calibri"/>
            </a:endParaRPr>
          </a:p>
          <a:p>
            <a:pPr marL="342900" indent="-342900">
              <a:spcBef>
                <a:spcPts val="1200"/>
              </a:spcBef>
              <a:buFont typeface="Arial,Sans-Serif"/>
              <a:buChar char="•"/>
            </a:pPr>
            <a:r>
              <a:rPr lang="en-IE" dirty="0">
                <a:cs typeface="Calibri"/>
              </a:rPr>
              <a:t>Vorbereitungsarbeiten für eine Verkaufssitzung/Präsentation können in einen fesselnden Einblick in die Branche umgewandelt werden</a:t>
            </a:r>
            <a:endParaRPr lang="en-US" dirty="0">
              <a:cs typeface="Calibri"/>
            </a:endParaRPr>
          </a:p>
          <a:p>
            <a:pPr marL="342900" indent="-342900">
              <a:spcBef>
                <a:spcPts val="1200"/>
              </a:spcBef>
              <a:buFont typeface="Arial,Sans-Serif"/>
              <a:buChar char="•"/>
            </a:pPr>
            <a:r>
              <a:rPr lang="en-IE" dirty="0">
                <a:cs typeface="Calibri"/>
              </a:rPr>
              <a:t>Kundenfallstudien können in aufschlussreiche Blogbeiträge verwandelt werden</a:t>
            </a:r>
            <a:endParaRPr lang="en-US" dirty="0"/>
          </a:p>
        </p:txBody>
      </p:sp>
      <p:sp>
        <p:nvSpPr>
          <p:cNvPr id="3" name="Text Placeholder 2">
            <a:extLst>
              <a:ext uri="{FF2B5EF4-FFF2-40B4-BE49-F238E27FC236}">
                <a16:creationId xmlns:a16="http://schemas.microsoft.com/office/drawing/2014/main" id="{A1B74ACB-BA0A-9805-EE73-C374817B6449}"/>
              </a:ext>
            </a:extLst>
          </p:cNvPr>
          <p:cNvSpPr>
            <a:spLocks noGrp="1"/>
          </p:cNvSpPr>
          <p:nvPr>
            <p:ph type="body" sz="quarter" idx="16"/>
          </p:nvPr>
        </p:nvSpPr>
        <p:spPr/>
        <p:txBody>
          <a:bodyPr lIns="91440" tIns="45720" rIns="91440" bIns="45720" anchor="t">
            <a:noAutofit/>
          </a:bodyPr>
          <a:lstStyle/>
          <a:p>
            <a:r>
              <a:rPr lang="en-US">
                <a:solidFill>
                  <a:schemeClr val="bg1"/>
                </a:solidFill>
                <a:cs typeface="Calibri"/>
              </a:rPr>
              <a:t>Bauen Sie Ihre Marke online auf</a:t>
            </a:r>
            <a:endParaRPr lang="en-US">
              <a:solidFill>
                <a:schemeClr val="bg1"/>
              </a:solidFill>
            </a:endParaRPr>
          </a:p>
        </p:txBody>
      </p:sp>
    </p:spTree>
    <p:extLst>
      <p:ext uri="{BB962C8B-B14F-4D97-AF65-F5344CB8AC3E}">
        <p14:creationId xmlns:p14="http://schemas.microsoft.com/office/powerpoint/2010/main" val="273485961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3155D1-55B0-AF3B-34BB-783F7EFCDA0D}"/>
              </a:ext>
            </a:extLst>
          </p:cNvPr>
          <p:cNvSpPr>
            <a:spLocks noGrp="1"/>
          </p:cNvSpPr>
          <p:nvPr>
            <p:ph type="body" sz="quarter" idx="16"/>
          </p:nvPr>
        </p:nvSpPr>
        <p:spPr/>
        <p:txBody>
          <a:bodyPr lIns="91440" tIns="45720" rIns="91440" bIns="45720" anchor="t">
            <a:normAutofit/>
          </a:bodyPr>
          <a:lstStyle/>
          <a:p>
            <a:r>
              <a:rPr lang="en-US" dirty="0">
                <a:ea typeface="Calibri"/>
                <a:cs typeface="Calibri"/>
              </a:rPr>
              <a:t>Machen Sie den Verkauf!</a:t>
            </a:r>
            <a:endParaRPr lang="en-US" dirty="0"/>
          </a:p>
        </p:txBody>
      </p:sp>
      <p:sp>
        <p:nvSpPr>
          <p:cNvPr id="3" name="Text Placeholder 2">
            <a:extLst>
              <a:ext uri="{FF2B5EF4-FFF2-40B4-BE49-F238E27FC236}">
                <a16:creationId xmlns:a16="http://schemas.microsoft.com/office/drawing/2014/main" id="{7FC3AB9A-F852-71DC-57DF-683A7631C138}"/>
              </a:ext>
            </a:extLst>
          </p:cNvPr>
          <p:cNvSpPr>
            <a:spLocks noGrp="1"/>
          </p:cNvSpPr>
          <p:nvPr>
            <p:ph type="body" sz="quarter" idx="17"/>
          </p:nvPr>
        </p:nvSpPr>
        <p:spPr/>
        <p:txBody>
          <a:bodyPr lIns="91440" tIns="45720" rIns="91440" bIns="45720" anchor="t">
            <a:noAutofit/>
          </a:bodyPr>
          <a:lstStyle/>
          <a:p>
            <a:r>
              <a:rPr lang="en-US">
                <a:ea typeface="Calibri"/>
                <a:cs typeface="Calibri"/>
              </a:rPr>
              <a:t>05</a:t>
            </a:r>
            <a:endParaRPr lang="en-US"/>
          </a:p>
        </p:txBody>
      </p:sp>
    </p:spTree>
    <p:extLst>
      <p:ext uri="{BB962C8B-B14F-4D97-AF65-F5344CB8AC3E}">
        <p14:creationId xmlns:p14="http://schemas.microsoft.com/office/powerpoint/2010/main" val="2978942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Die Beziehung zwischen Marketing und Vertrieb</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a:t>01</a:t>
            </a:r>
          </a:p>
        </p:txBody>
      </p:sp>
    </p:spTree>
    <p:extLst>
      <p:ext uri="{BB962C8B-B14F-4D97-AF65-F5344CB8AC3E}">
        <p14:creationId xmlns:p14="http://schemas.microsoft.com/office/powerpoint/2010/main" val="13291860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61E0160D-D27B-6216-FD7D-8F5CC2FFE801}"/>
              </a:ext>
            </a:extLst>
          </p:cNvPr>
          <p:cNvSpPr/>
          <p:nvPr/>
        </p:nvSpPr>
        <p:spPr>
          <a:xfrm>
            <a:off x="2433" y="769586"/>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2" name="Text Placeholder 1">
            <a:extLst>
              <a:ext uri="{FF2B5EF4-FFF2-40B4-BE49-F238E27FC236}">
                <a16:creationId xmlns:a16="http://schemas.microsoft.com/office/drawing/2014/main" id="{16791E75-2E5D-11FB-EF4C-50A97A1C8BD6}"/>
              </a:ext>
            </a:extLst>
          </p:cNvPr>
          <p:cNvSpPr>
            <a:spLocks noGrp="1"/>
          </p:cNvSpPr>
          <p:nvPr>
            <p:ph type="body" sz="quarter" idx="18"/>
          </p:nvPr>
        </p:nvSpPr>
        <p:spPr>
          <a:xfrm>
            <a:off x="629572" y="1996609"/>
            <a:ext cx="4959913" cy="3849918"/>
          </a:xfrm>
        </p:spPr>
        <p:txBody>
          <a:bodyPr lIns="91440" tIns="45720" rIns="91440" bIns="45720" anchor="t"/>
          <a:lstStyle/>
          <a:p>
            <a:pPr marL="0" indent="0"/>
            <a:r>
              <a:rPr lang="en-US" dirty="0">
                <a:solidFill>
                  <a:srgbClr val="003841"/>
                </a:solidFill>
                <a:ea typeface="Calibri"/>
                <a:cs typeface="Calibri"/>
              </a:rPr>
              <a:t>Manchmal ist der Verkauf der Bereich des Unternehmens, der für Gründer die größte Herausforderung darstellt. </a:t>
            </a:r>
            <a:endParaRPr lang="en-US" dirty="0"/>
          </a:p>
          <a:p>
            <a:pPr marL="0" indent="0"/>
            <a:r>
              <a:rPr lang="en-US" dirty="0">
                <a:solidFill>
                  <a:srgbClr val="003841"/>
                </a:solidFill>
                <a:ea typeface="Calibri"/>
                <a:cs typeface="Calibri"/>
              </a:rPr>
              <a:t>Aber lassen Sie uns von Gründern hören, die ihre besten Tipps für den Erfolg weitergeben. </a:t>
            </a:r>
            <a:endParaRPr lang="en-US" dirty="0"/>
          </a:p>
          <a:p>
            <a:endParaRPr lang="en-US" dirty="0">
              <a:ea typeface="Calibri"/>
              <a:cs typeface="Calibri"/>
            </a:endParaRPr>
          </a:p>
        </p:txBody>
      </p:sp>
      <p:sp>
        <p:nvSpPr>
          <p:cNvPr id="3" name="Text Placeholder 2">
            <a:extLst>
              <a:ext uri="{FF2B5EF4-FFF2-40B4-BE49-F238E27FC236}">
                <a16:creationId xmlns:a16="http://schemas.microsoft.com/office/drawing/2014/main" id="{F9329D8B-1520-2171-BB80-18F0A600424F}"/>
              </a:ext>
            </a:extLst>
          </p:cNvPr>
          <p:cNvSpPr>
            <a:spLocks noGrp="1"/>
          </p:cNvSpPr>
          <p:nvPr>
            <p:ph type="body" sz="quarter" idx="16"/>
          </p:nvPr>
        </p:nvSpPr>
        <p:spPr>
          <a:xfrm>
            <a:off x="798381" y="905377"/>
            <a:ext cx="5520629" cy="803654"/>
          </a:xfrm>
        </p:spPr>
        <p:txBody>
          <a:bodyPr lIns="91440" tIns="45720" rIns="91440" bIns="45720" anchor="t">
            <a:noAutofit/>
          </a:bodyPr>
          <a:lstStyle/>
          <a:p>
            <a:r>
              <a:rPr lang="en-US">
                <a:solidFill>
                  <a:schemeClr val="bg1"/>
                </a:solidFill>
                <a:ea typeface="Calibri"/>
                <a:cs typeface="Calibri"/>
              </a:rPr>
              <a:t>Einstieg in den Verkauf</a:t>
            </a:r>
          </a:p>
        </p:txBody>
      </p:sp>
      <p:pic>
        <p:nvPicPr>
          <p:cNvPr id="4" name="Picture 5" descr="Person working late at the office">
            <a:extLst>
              <a:ext uri="{FF2B5EF4-FFF2-40B4-BE49-F238E27FC236}">
                <a16:creationId xmlns:a16="http://schemas.microsoft.com/office/drawing/2014/main" id="{EF6F1BAA-E6DB-99FD-B2C4-B18C1E63C234}"/>
              </a:ext>
            </a:extLst>
          </p:cNvPr>
          <p:cNvPicPr>
            <a:picLocks noChangeAspect="1"/>
          </p:cNvPicPr>
          <p:nvPr/>
        </p:nvPicPr>
        <p:blipFill>
          <a:blip r:embed="rId2"/>
          <a:stretch>
            <a:fillRect/>
          </a:stretch>
        </p:blipFill>
        <p:spPr>
          <a:xfrm>
            <a:off x="5589485" y="2045704"/>
            <a:ext cx="4805345" cy="3206469"/>
          </a:xfrm>
          <a:prstGeom prst="rect">
            <a:avLst/>
          </a:prstGeom>
        </p:spPr>
      </p:pic>
    </p:spTree>
    <p:extLst>
      <p:ext uri="{BB962C8B-B14F-4D97-AF65-F5344CB8AC3E}">
        <p14:creationId xmlns:p14="http://schemas.microsoft.com/office/powerpoint/2010/main" val="9476155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D65C31-892D-C4E8-15AD-79DBBB9063FF}"/>
              </a:ext>
            </a:extLst>
          </p:cNvPr>
          <p:cNvSpPr>
            <a:spLocks noGrp="1"/>
          </p:cNvSpPr>
          <p:nvPr>
            <p:ph type="body" sz="quarter" idx="35"/>
          </p:nvPr>
        </p:nvSpPr>
        <p:spPr>
          <a:xfrm>
            <a:off x="4912292" y="756845"/>
            <a:ext cx="6562677" cy="339415"/>
          </a:xfrm>
        </p:spPr>
        <p:txBody>
          <a:bodyPr lIns="91440" tIns="45720" rIns="91440" bIns="45720" anchor="t">
            <a:noAutofit/>
          </a:bodyPr>
          <a:lstStyle/>
          <a:p>
            <a:r>
              <a:rPr lang="en-US" dirty="0">
                <a:solidFill>
                  <a:srgbClr val="DE0A1D"/>
                </a:solidFill>
                <a:latin typeface="Calibri"/>
                <a:ea typeface="Calibri"/>
                <a:cs typeface="Calibri"/>
              </a:rPr>
              <a:t>Menschen kaufen von Menschen</a:t>
            </a:r>
            <a:endParaRPr lang="en-US" dirty="0">
              <a:solidFill>
                <a:srgbClr val="DE0A1D"/>
              </a:solidFill>
              <a:ea typeface="Calibri"/>
            </a:endParaRPr>
          </a:p>
        </p:txBody>
      </p:sp>
      <p:sp>
        <p:nvSpPr>
          <p:cNvPr id="3" name="Text Placeholder 2">
            <a:extLst>
              <a:ext uri="{FF2B5EF4-FFF2-40B4-BE49-F238E27FC236}">
                <a16:creationId xmlns:a16="http://schemas.microsoft.com/office/drawing/2014/main" id="{174084B9-AECC-E33E-904E-E9B668D10310}"/>
              </a:ext>
            </a:extLst>
          </p:cNvPr>
          <p:cNvSpPr>
            <a:spLocks noGrp="1"/>
          </p:cNvSpPr>
          <p:nvPr>
            <p:ph type="body" sz="quarter" idx="36"/>
          </p:nvPr>
        </p:nvSpPr>
        <p:spPr>
          <a:xfrm>
            <a:off x="4927790" y="1236308"/>
            <a:ext cx="6754517" cy="999383"/>
          </a:xfrm>
        </p:spPr>
        <p:txBody>
          <a:bodyPr lIns="91440" tIns="45720" rIns="91440" bIns="45720" anchor="t">
            <a:noAutofit/>
          </a:bodyPr>
          <a:lstStyle/>
          <a:p>
            <a:r>
              <a:rPr lang="en-US" sz="2000" dirty="0">
                <a:solidFill>
                  <a:srgbClr val="003841"/>
                </a:solidFill>
                <a:ea typeface="Calibri"/>
              </a:rPr>
              <a:t>Keiner kennt Ihr Produkt/Ihre Dienstleistung so gut wie Sie selbst. Lassen Sie Ihre natürliche Begeisterung durchscheinen. Sie ist ansteckend. </a:t>
            </a:r>
            <a:endParaRPr lang="en-US" sz="2000" dirty="0"/>
          </a:p>
          <a:p>
            <a:endParaRPr lang="en-US" sz="2000" dirty="0">
              <a:ea typeface="Calibri"/>
            </a:endParaRPr>
          </a:p>
        </p:txBody>
      </p:sp>
      <p:sp>
        <p:nvSpPr>
          <p:cNvPr id="4" name="Text Placeholder 3">
            <a:extLst>
              <a:ext uri="{FF2B5EF4-FFF2-40B4-BE49-F238E27FC236}">
                <a16:creationId xmlns:a16="http://schemas.microsoft.com/office/drawing/2014/main" id="{C14E24BD-41D5-46D2-CB8A-F83B3EC93889}"/>
              </a:ext>
            </a:extLst>
          </p:cNvPr>
          <p:cNvSpPr>
            <a:spLocks noGrp="1"/>
          </p:cNvSpPr>
          <p:nvPr>
            <p:ph type="body" sz="quarter" idx="37"/>
          </p:nvPr>
        </p:nvSpPr>
        <p:spPr/>
        <p:txBody>
          <a:bodyPr/>
          <a:lstStyle/>
          <a:p>
            <a:endParaRPr lang="en-US"/>
          </a:p>
        </p:txBody>
      </p:sp>
      <p:sp>
        <p:nvSpPr>
          <p:cNvPr id="6" name="Text Placeholder 5">
            <a:extLst>
              <a:ext uri="{FF2B5EF4-FFF2-40B4-BE49-F238E27FC236}">
                <a16:creationId xmlns:a16="http://schemas.microsoft.com/office/drawing/2014/main" id="{E61D5A69-0BD8-75DE-3FEA-73017A57756B}"/>
              </a:ext>
            </a:extLst>
          </p:cNvPr>
          <p:cNvSpPr>
            <a:spLocks noGrp="1"/>
          </p:cNvSpPr>
          <p:nvPr>
            <p:ph type="body" sz="quarter" idx="42"/>
          </p:nvPr>
        </p:nvSpPr>
        <p:spPr/>
        <p:txBody>
          <a:bodyPr lIns="91440" tIns="45720" rIns="91440" bIns="45720" anchor="t">
            <a:noAutofit/>
          </a:bodyPr>
          <a:lstStyle/>
          <a:p>
            <a:r>
              <a:rPr lang="en-US">
                <a:solidFill>
                  <a:srgbClr val="DE0A1D"/>
                </a:solidFill>
                <a:latin typeface="Calibri"/>
                <a:ea typeface="Calibri"/>
                <a:cs typeface="Calibri"/>
              </a:rPr>
              <a:t>Das richtige Timing</a:t>
            </a:r>
            <a:endParaRPr lang="en-US">
              <a:solidFill>
                <a:srgbClr val="DE0A1D"/>
              </a:solidFill>
              <a:ea typeface="Calibri"/>
            </a:endParaRPr>
          </a:p>
        </p:txBody>
      </p:sp>
      <p:sp>
        <p:nvSpPr>
          <p:cNvPr id="7" name="Text Placeholder 6">
            <a:extLst>
              <a:ext uri="{FF2B5EF4-FFF2-40B4-BE49-F238E27FC236}">
                <a16:creationId xmlns:a16="http://schemas.microsoft.com/office/drawing/2014/main" id="{2184863C-FA28-47A7-B4F0-5D2963F417C1}"/>
              </a:ext>
            </a:extLst>
          </p:cNvPr>
          <p:cNvSpPr>
            <a:spLocks noGrp="1"/>
          </p:cNvSpPr>
          <p:nvPr>
            <p:ph type="body" sz="quarter" idx="43"/>
          </p:nvPr>
        </p:nvSpPr>
        <p:spPr/>
        <p:txBody>
          <a:bodyPr lIns="91440" tIns="45720" rIns="91440" bIns="45720" anchor="t">
            <a:noAutofit/>
          </a:bodyPr>
          <a:lstStyle/>
          <a:p>
            <a:pPr algn="ctr"/>
            <a:r>
              <a:rPr lang="en-US" sz="2000" dirty="0">
                <a:solidFill>
                  <a:srgbClr val="003841"/>
                </a:solidFill>
                <a:ea typeface="Calibri"/>
              </a:rPr>
              <a:t>"Ist das ein guter Zeitpunkt für ein Gespräch? Wenn nicht, können wir uns vielleicht an einem anderen Tag treffen".</a:t>
            </a:r>
            <a:endParaRPr lang="en-US" sz="2000" dirty="0"/>
          </a:p>
          <a:p>
            <a:endParaRPr lang="en-US" sz="2000" dirty="0">
              <a:ea typeface="Calibri"/>
            </a:endParaRPr>
          </a:p>
        </p:txBody>
      </p:sp>
      <p:sp>
        <p:nvSpPr>
          <p:cNvPr id="8" name="Text Placeholder 7">
            <a:extLst>
              <a:ext uri="{FF2B5EF4-FFF2-40B4-BE49-F238E27FC236}">
                <a16:creationId xmlns:a16="http://schemas.microsoft.com/office/drawing/2014/main" id="{07C24723-32AE-4C4F-97CB-D13AC0791B33}"/>
              </a:ext>
            </a:extLst>
          </p:cNvPr>
          <p:cNvSpPr>
            <a:spLocks noGrp="1"/>
          </p:cNvSpPr>
          <p:nvPr>
            <p:ph type="body" sz="quarter" idx="44"/>
          </p:nvPr>
        </p:nvSpPr>
        <p:spPr/>
        <p:txBody>
          <a:bodyPr/>
          <a:lstStyle/>
          <a:p>
            <a:endParaRPr lang="en-US"/>
          </a:p>
        </p:txBody>
      </p:sp>
      <p:sp>
        <p:nvSpPr>
          <p:cNvPr id="9" name="Text Placeholder 8">
            <a:extLst>
              <a:ext uri="{FF2B5EF4-FFF2-40B4-BE49-F238E27FC236}">
                <a16:creationId xmlns:a16="http://schemas.microsoft.com/office/drawing/2014/main" id="{4768FB33-7969-AB7F-7F9D-1A8048115D73}"/>
              </a:ext>
            </a:extLst>
          </p:cNvPr>
          <p:cNvSpPr>
            <a:spLocks noGrp="1"/>
          </p:cNvSpPr>
          <p:nvPr>
            <p:ph type="body" sz="quarter" idx="45"/>
          </p:nvPr>
        </p:nvSpPr>
        <p:spPr>
          <a:xfrm>
            <a:off x="4927790" y="4461305"/>
            <a:ext cx="6562677" cy="339415"/>
          </a:xfrm>
        </p:spPr>
        <p:txBody>
          <a:bodyPr lIns="91440" tIns="45720" rIns="91440" bIns="45720" anchor="t">
            <a:noAutofit/>
          </a:bodyPr>
          <a:lstStyle/>
          <a:p>
            <a:r>
              <a:rPr lang="en-US">
                <a:solidFill>
                  <a:srgbClr val="DE0A1D"/>
                </a:solidFill>
                <a:latin typeface="Calibri"/>
                <a:ea typeface="Calibri"/>
                <a:cs typeface="Calibri"/>
              </a:rPr>
              <a:t>Offen, ehrlich und transparent sein</a:t>
            </a:r>
            <a:endParaRPr lang="en-US">
              <a:solidFill>
                <a:srgbClr val="DE0A1D"/>
              </a:solidFill>
              <a:ea typeface="Calibri"/>
            </a:endParaRPr>
          </a:p>
        </p:txBody>
      </p:sp>
      <p:sp>
        <p:nvSpPr>
          <p:cNvPr id="10" name="Text Placeholder 9">
            <a:extLst>
              <a:ext uri="{FF2B5EF4-FFF2-40B4-BE49-F238E27FC236}">
                <a16:creationId xmlns:a16="http://schemas.microsoft.com/office/drawing/2014/main" id="{59378B78-E274-0FA6-0843-CF1FE7DA8082}"/>
              </a:ext>
            </a:extLst>
          </p:cNvPr>
          <p:cNvSpPr>
            <a:spLocks noGrp="1"/>
          </p:cNvSpPr>
          <p:nvPr>
            <p:ph type="body" sz="quarter" idx="46"/>
          </p:nvPr>
        </p:nvSpPr>
        <p:spPr>
          <a:xfrm>
            <a:off x="4525225" y="4974395"/>
            <a:ext cx="6955800" cy="985006"/>
          </a:xfrm>
        </p:spPr>
        <p:txBody>
          <a:bodyPr lIns="91440" tIns="45720" rIns="91440" bIns="45720" anchor="t">
            <a:noAutofit/>
          </a:bodyPr>
          <a:lstStyle/>
          <a:p>
            <a:r>
              <a:rPr lang="en-US" sz="2000">
                <a:solidFill>
                  <a:srgbClr val="003841"/>
                </a:solidFill>
                <a:latin typeface="Calibri"/>
                <a:ea typeface="Calibri"/>
                <a:cs typeface="Calibri"/>
              </a:rPr>
              <a:t>Kulturelle Sensibilität ist unerlässlich. Kulturelle Unterschiede zu verstehen und zu kennen, ist eine entscheidende Fähigkeit, um im Geschäftsleben und im Vertrieb erfolgreich zu sein. </a:t>
            </a:r>
            <a:endParaRPr lang="en-US" sz="2000">
              <a:latin typeface="Calibri"/>
              <a:ea typeface="Calibri"/>
              <a:cs typeface="Calibri"/>
            </a:endParaRPr>
          </a:p>
        </p:txBody>
      </p:sp>
      <p:sp>
        <p:nvSpPr>
          <p:cNvPr id="11" name="Text Placeholder 10">
            <a:extLst>
              <a:ext uri="{FF2B5EF4-FFF2-40B4-BE49-F238E27FC236}">
                <a16:creationId xmlns:a16="http://schemas.microsoft.com/office/drawing/2014/main" id="{FD65B05F-90C3-A355-8630-911B18510BF4}"/>
              </a:ext>
            </a:extLst>
          </p:cNvPr>
          <p:cNvSpPr>
            <a:spLocks noGrp="1"/>
          </p:cNvSpPr>
          <p:nvPr>
            <p:ph type="body" sz="quarter" idx="47"/>
          </p:nvPr>
        </p:nvSpPr>
        <p:spPr/>
        <p:txBody>
          <a:bodyPr/>
          <a:lstStyle/>
          <a:p>
            <a:endParaRPr lang="en-US"/>
          </a:p>
        </p:txBody>
      </p:sp>
      <p:pic>
        <p:nvPicPr>
          <p:cNvPr id="5" name="Picture Placeholder 11" descr="A person holding a notebook and talking on the phone&#10;&#10;Description automatically generated">
            <a:extLst>
              <a:ext uri="{FF2B5EF4-FFF2-40B4-BE49-F238E27FC236}">
                <a16:creationId xmlns:a16="http://schemas.microsoft.com/office/drawing/2014/main" id="{9AC877E8-207A-13FF-1776-ABAC8376114E}"/>
              </a:ext>
            </a:extLst>
          </p:cNvPr>
          <p:cNvPicPr>
            <a:picLocks noGrp="1" noChangeAspect="1"/>
          </p:cNvPicPr>
          <p:nvPr>
            <p:ph type="pic" sz="quarter" idx="41"/>
          </p:nvPr>
        </p:nvPicPr>
        <p:blipFill>
          <a:blip r:embed="rId2"/>
          <a:srcRect l="31122" r="31122"/>
          <a:stretch/>
        </p:blipFill>
        <p:spPr>
          <a:xfrm>
            <a:off x="7938" y="188913"/>
            <a:ext cx="3354387" cy="5922962"/>
          </a:xfrm>
        </p:spPr>
      </p:pic>
    </p:spTree>
    <p:extLst>
      <p:ext uri="{BB962C8B-B14F-4D97-AF65-F5344CB8AC3E}">
        <p14:creationId xmlns:p14="http://schemas.microsoft.com/office/powerpoint/2010/main" val="20660582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455A9E-8382-C594-9ABE-05205B874C03}"/>
              </a:ext>
            </a:extLst>
          </p:cNvPr>
          <p:cNvSpPr>
            <a:spLocks noGrp="1"/>
          </p:cNvSpPr>
          <p:nvPr>
            <p:ph type="body" sz="quarter" idx="35"/>
          </p:nvPr>
        </p:nvSpPr>
        <p:spPr>
          <a:xfrm>
            <a:off x="4912292" y="770324"/>
            <a:ext cx="6562677" cy="339415"/>
          </a:xfrm>
        </p:spPr>
        <p:txBody>
          <a:bodyPr lIns="91440" tIns="45720" rIns="91440" bIns="45720" anchor="t">
            <a:noAutofit/>
          </a:bodyPr>
          <a:lstStyle/>
          <a:p>
            <a:r>
              <a:rPr lang="en-US" dirty="0">
                <a:latin typeface="Calibri"/>
                <a:ea typeface="Calibri"/>
                <a:cs typeface="Calibri"/>
              </a:rPr>
              <a:t>Auftragsannahme</a:t>
            </a:r>
            <a:endParaRPr lang="en-US" dirty="0"/>
          </a:p>
        </p:txBody>
      </p:sp>
      <p:sp>
        <p:nvSpPr>
          <p:cNvPr id="3" name="Text Placeholder 2">
            <a:extLst>
              <a:ext uri="{FF2B5EF4-FFF2-40B4-BE49-F238E27FC236}">
                <a16:creationId xmlns:a16="http://schemas.microsoft.com/office/drawing/2014/main" id="{716E7CFE-E5CE-E3A3-0CEC-0C23EA0B26BF}"/>
              </a:ext>
            </a:extLst>
          </p:cNvPr>
          <p:cNvSpPr>
            <a:spLocks noGrp="1"/>
          </p:cNvSpPr>
          <p:nvPr>
            <p:ph type="body" sz="quarter" idx="36"/>
          </p:nvPr>
        </p:nvSpPr>
        <p:spPr>
          <a:xfrm>
            <a:off x="4164540" y="1201843"/>
            <a:ext cx="7315365" cy="1143156"/>
          </a:xfrm>
        </p:spPr>
        <p:txBody>
          <a:bodyPr lIns="91440" tIns="45720" rIns="91440" bIns="45720" anchor="t">
            <a:noAutofit/>
          </a:bodyPr>
          <a:lstStyle/>
          <a:p>
            <a:r>
              <a:rPr lang="en-US" sz="2000" dirty="0">
                <a:solidFill>
                  <a:srgbClr val="000000"/>
                </a:solidFill>
                <a:latin typeface="Calibri"/>
                <a:ea typeface="Calibri"/>
                <a:cs typeface="Calibri"/>
              </a:rPr>
              <a:t>Auftragserfasser im Innendienst, z. B. im Einzelhandel.                                                   Auftragserfasser im Außendienst - Kontakt zum Kunden, um Bestellungen entgegenzunehmen Verkäufer im Außendienst </a:t>
            </a:r>
            <a:endParaRPr lang="en-US" sz="2000" dirty="0">
              <a:latin typeface="Calibri"/>
              <a:ea typeface="Calibri"/>
              <a:cs typeface="Calibri"/>
            </a:endParaRPr>
          </a:p>
          <a:p>
            <a:endParaRPr lang="en-US" sz="2000" dirty="0">
              <a:ea typeface="Calibri"/>
            </a:endParaRPr>
          </a:p>
        </p:txBody>
      </p:sp>
      <p:sp>
        <p:nvSpPr>
          <p:cNvPr id="4" name="Text Placeholder 3">
            <a:extLst>
              <a:ext uri="{FF2B5EF4-FFF2-40B4-BE49-F238E27FC236}">
                <a16:creationId xmlns:a16="http://schemas.microsoft.com/office/drawing/2014/main" id="{E17B7E1A-8F66-272E-2BB8-F7ADFD67ED7D}"/>
              </a:ext>
            </a:extLst>
          </p:cNvPr>
          <p:cNvSpPr>
            <a:spLocks noGrp="1"/>
          </p:cNvSpPr>
          <p:nvPr>
            <p:ph type="body" sz="quarter" idx="37"/>
          </p:nvPr>
        </p:nvSpPr>
        <p:spPr/>
        <p:txBody>
          <a:bodyPr/>
          <a:lstStyle/>
          <a:p>
            <a:endParaRPr lang="en-US"/>
          </a:p>
        </p:txBody>
      </p:sp>
      <p:sp>
        <p:nvSpPr>
          <p:cNvPr id="6" name="Text Placeholder 5">
            <a:extLst>
              <a:ext uri="{FF2B5EF4-FFF2-40B4-BE49-F238E27FC236}">
                <a16:creationId xmlns:a16="http://schemas.microsoft.com/office/drawing/2014/main" id="{6578B963-BF2A-C1E2-4AE3-1DF0EAC81D57}"/>
              </a:ext>
            </a:extLst>
          </p:cNvPr>
          <p:cNvSpPr>
            <a:spLocks noGrp="1"/>
          </p:cNvSpPr>
          <p:nvPr>
            <p:ph type="body" sz="quarter" idx="42"/>
          </p:nvPr>
        </p:nvSpPr>
        <p:spPr/>
        <p:txBody>
          <a:bodyPr lIns="91440" tIns="45720" rIns="91440" bIns="45720" anchor="t">
            <a:noAutofit/>
          </a:bodyPr>
          <a:lstStyle/>
          <a:p>
            <a:r>
              <a:rPr lang="en-US">
                <a:latin typeface="Calibri"/>
                <a:ea typeface="Calibri"/>
                <a:cs typeface="Calibri"/>
              </a:rPr>
              <a:t>Schöpfer der Bestellung</a:t>
            </a:r>
            <a:endParaRPr lang="en-US"/>
          </a:p>
        </p:txBody>
      </p:sp>
      <p:sp>
        <p:nvSpPr>
          <p:cNvPr id="7" name="Text Placeholder 6">
            <a:extLst>
              <a:ext uri="{FF2B5EF4-FFF2-40B4-BE49-F238E27FC236}">
                <a16:creationId xmlns:a16="http://schemas.microsoft.com/office/drawing/2014/main" id="{D7CE1F6F-43B5-2FDC-3C6F-8254DE6B411E}"/>
              </a:ext>
            </a:extLst>
          </p:cNvPr>
          <p:cNvSpPr>
            <a:spLocks noGrp="1"/>
          </p:cNvSpPr>
          <p:nvPr>
            <p:ph type="body" sz="quarter" idx="43"/>
          </p:nvPr>
        </p:nvSpPr>
        <p:spPr>
          <a:xfrm>
            <a:off x="4638514" y="3290243"/>
            <a:ext cx="6851953" cy="1071269"/>
          </a:xfrm>
        </p:spPr>
        <p:txBody>
          <a:bodyPr lIns="91440" tIns="45720" rIns="91440" bIns="45720" anchor="t">
            <a:noAutofit/>
          </a:bodyPr>
          <a:lstStyle/>
          <a:p>
            <a:r>
              <a:rPr lang="en-US" sz="2000" dirty="0">
                <a:solidFill>
                  <a:srgbClr val="000000"/>
                </a:solidFill>
                <a:latin typeface="Calibri"/>
                <a:ea typeface="Calibri"/>
                <a:cs typeface="Calibri"/>
              </a:rPr>
              <a:t>Die Verkaufsaufgabe besteht darin, aufzuklären und Wohlwollen zu schaffen. z.B. Wohlfühlunternehmen</a:t>
            </a:r>
            <a:endParaRPr lang="en-US" sz="2000" dirty="0">
              <a:latin typeface="Calibri"/>
              <a:cs typeface="Calibri"/>
            </a:endParaRPr>
          </a:p>
          <a:p>
            <a:endParaRPr lang="en-US" sz="2000" dirty="0">
              <a:ea typeface="Calibri"/>
            </a:endParaRPr>
          </a:p>
        </p:txBody>
      </p:sp>
      <p:sp>
        <p:nvSpPr>
          <p:cNvPr id="8" name="Text Placeholder 7">
            <a:extLst>
              <a:ext uri="{FF2B5EF4-FFF2-40B4-BE49-F238E27FC236}">
                <a16:creationId xmlns:a16="http://schemas.microsoft.com/office/drawing/2014/main" id="{E2C16750-82A4-F3CE-CCF7-D44130005545}"/>
              </a:ext>
            </a:extLst>
          </p:cNvPr>
          <p:cNvSpPr>
            <a:spLocks noGrp="1"/>
          </p:cNvSpPr>
          <p:nvPr>
            <p:ph type="body" sz="quarter" idx="44"/>
          </p:nvPr>
        </p:nvSpPr>
        <p:spPr/>
        <p:txBody>
          <a:bodyPr/>
          <a:lstStyle/>
          <a:p>
            <a:endParaRPr lang="en-US"/>
          </a:p>
        </p:txBody>
      </p:sp>
      <p:sp>
        <p:nvSpPr>
          <p:cNvPr id="9" name="Text Placeholder 8">
            <a:extLst>
              <a:ext uri="{FF2B5EF4-FFF2-40B4-BE49-F238E27FC236}">
                <a16:creationId xmlns:a16="http://schemas.microsoft.com/office/drawing/2014/main" id="{B8FF6E81-79A7-C113-7EF9-669EB2ED890E}"/>
              </a:ext>
            </a:extLst>
          </p:cNvPr>
          <p:cNvSpPr>
            <a:spLocks noGrp="1"/>
          </p:cNvSpPr>
          <p:nvPr>
            <p:ph type="body" sz="quarter" idx="45"/>
          </p:nvPr>
        </p:nvSpPr>
        <p:spPr/>
        <p:txBody>
          <a:bodyPr lIns="91440" tIns="45720" rIns="91440" bIns="45720" anchor="t">
            <a:noAutofit/>
          </a:bodyPr>
          <a:lstStyle/>
          <a:p>
            <a:r>
              <a:rPr lang="en-US" dirty="0">
                <a:latin typeface="Calibri"/>
                <a:ea typeface="Calibri"/>
                <a:cs typeface="Calibri"/>
              </a:rPr>
              <a:t>Getter bestellen</a:t>
            </a:r>
            <a:endParaRPr lang="en-US" dirty="0"/>
          </a:p>
        </p:txBody>
      </p:sp>
      <p:sp>
        <p:nvSpPr>
          <p:cNvPr id="10" name="Text Placeholder 9">
            <a:extLst>
              <a:ext uri="{FF2B5EF4-FFF2-40B4-BE49-F238E27FC236}">
                <a16:creationId xmlns:a16="http://schemas.microsoft.com/office/drawing/2014/main" id="{237A4DBF-C748-EAE8-ADCF-E2A2C39AEE21}"/>
              </a:ext>
            </a:extLst>
          </p:cNvPr>
          <p:cNvSpPr>
            <a:spLocks noGrp="1"/>
          </p:cNvSpPr>
          <p:nvPr>
            <p:ph type="body" sz="quarter" idx="46"/>
          </p:nvPr>
        </p:nvSpPr>
        <p:spPr>
          <a:xfrm>
            <a:off x="5026251" y="5132546"/>
            <a:ext cx="6440398" cy="985006"/>
          </a:xfrm>
        </p:spPr>
        <p:txBody>
          <a:bodyPr lIns="91440" tIns="45720" rIns="91440" bIns="45720" anchor="t">
            <a:noAutofit/>
          </a:bodyPr>
          <a:lstStyle/>
          <a:p>
            <a:r>
              <a:rPr lang="en-US" sz="2000" dirty="0">
                <a:solidFill>
                  <a:srgbClr val="000000"/>
                </a:solidFill>
                <a:latin typeface="Calibri"/>
                <a:ea typeface="Calibri"/>
                <a:cs typeface="Calibri"/>
              </a:rPr>
              <a:t>Neugeschäft - Generierung von Neugeschäft und Betreuung von Bestandskunden</a:t>
            </a:r>
            <a:endParaRPr lang="en-US" sz="2000" dirty="0">
              <a:latin typeface="Calibri"/>
              <a:cs typeface="Calibri"/>
            </a:endParaRPr>
          </a:p>
          <a:p>
            <a:endParaRPr lang="en-US" sz="2000" dirty="0">
              <a:ea typeface="Calibri"/>
            </a:endParaRPr>
          </a:p>
        </p:txBody>
      </p:sp>
      <p:sp>
        <p:nvSpPr>
          <p:cNvPr id="11" name="Text Placeholder 10">
            <a:extLst>
              <a:ext uri="{FF2B5EF4-FFF2-40B4-BE49-F238E27FC236}">
                <a16:creationId xmlns:a16="http://schemas.microsoft.com/office/drawing/2014/main" id="{40CE3535-94E5-9D84-A821-37E10F1C0582}"/>
              </a:ext>
            </a:extLst>
          </p:cNvPr>
          <p:cNvSpPr>
            <a:spLocks noGrp="1"/>
          </p:cNvSpPr>
          <p:nvPr>
            <p:ph type="body" sz="quarter" idx="47"/>
          </p:nvPr>
        </p:nvSpPr>
        <p:spPr/>
        <p:txBody>
          <a:bodyPr/>
          <a:lstStyle/>
          <a:p>
            <a:endParaRPr lang="en-US"/>
          </a:p>
        </p:txBody>
      </p:sp>
      <p:sp>
        <p:nvSpPr>
          <p:cNvPr id="12" name="TextBox 11">
            <a:extLst>
              <a:ext uri="{FF2B5EF4-FFF2-40B4-BE49-F238E27FC236}">
                <a16:creationId xmlns:a16="http://schemas.microsoft.com/office/drawing/2014/main" id="{38F9E69B-0A24-7B5B-3632-79361D34365C}"/>
              </a:ext>
            </a:extLst>
          </p:cNvPr>
          <p:cNvSpPr txBox="1"/>
          <p:nvPr/>
        </p:nvSpPr>
        <p:spPr>
          <a:xfrm>
            <a:off x="4320643" y="0"/>
            <a:ext cx="731536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dirty="0">
                <a:solidFill>
                  <a:srgbClr val="DE0A1D"/>
                </a:solidFill>
                <a:ea typeface="Calibri"/>
                <a:cs typeface="Calibri"/>
              </a:rPr>
              <a:t>Welcher Verkäufertyp sind Sie?</a:t>
            </a:r>
            <a:endParaRPr lang="en-US" sz="3600" b="1" dirty="0">
              <a:solidFill>
                <a:srgbClr val="DE0A1D"/>
              </a:solidFill>
            </a:endParaRPr>
          </a:p>
        </p:txBody>
      </p:sp>
      <p:pic>
        <p:nvPicPr>
          <p:cNvPr id="5" name="Picture Placeholder 13">
            <a:extLst>
              <a:ext uri="{FF2B5EF4-FFF2-40B4-BE49-F238E27FC236}">
                <a16:creationId xmlns:a16="http://schemas.microsoft.com/office/drawing/2014/main" id="{2C90574A-760E-835F-56A1-55302ACAC9AC}"/>
              </a:ext>
            </a:extLst>
          </p:cNvPr>
          <p:cNvPicPr>
            <a:picLocks noGrp="1" noChangeAspect="1"/>
          </p:cNvPicPr>
          <p:nvPr>
            <p:ph type="pic" sz="quarter" idx="41"/>
          </p:nvPr>
        </p:nvPicPr>
        <p:blipFill>
          <a:blip r:embed="rId2"/>
          <a:srcRect l="7547" r="7547"/>
          <a:stretch>
            <a:fillRect/>
          </a:stretch>
        </p:blipFill>
        <p:spPr>
          <a:xfrm>
            <a:off x="7938" y="188913"/>
            <a:ext cx="3354387" cy="5922962"/>
          </a:xfrm>
        </p:spPr>
      </p:pic>
    </p:spTree>
    <p:extLst>
      <p:ext uri="{BB962C8B-B14F-4D97-AF65-F5344CB8AC3E}">
        <p14:creationId xmlns:p14="http://schemas.microsoft.com/office/powerpoint/2010/main" val="6960546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2E755C1-436A-1CCB-22DD-D1EEFAA52183}"/>
              </a:ext>
            </a:extLst>
          </p:cNvPr>
          <p:cNvSpPr>
            <a:spLocks noGrp="1"/>
          </p:cNvSpPr>
          <p:nvPr>
            <p:ph type="body" sz="quarter" idx="13"/>
          </p:nvPr>
        </p:nvSpPr>
        <p:spPr>
          <a:xfrm>
            <a:off x="856356" y="1091775"/>
            <a:ext cx="5055171" cy="3808175"/>
          </a:xfrm>
        </p:spPr>
        <p:txBody>
          <a:bodyPr lIns="91440" tIns="45720" rIns="91440" bIns="45720" anchor="ctr">
            <a:normAutofit/>
          </a:bodyPr>
          <a:lstStyle/>
          <a:p>
            <a:r>
              <a:rPr lang="en-US" dirty="0">
                <a:ea typeface="Calibri"/>
                <a:cs typeface="Calibri"/>
              </a:rPr>
              <a:t>Jeder Interessent oder Kunde nimmt einen bestimmten Platz im </a:t>
            </a:r>
            <a:r>
              <a:rPr lang="en-US" b="1" dirty="0">
                <a:ea typeface="Calibri"/>
                <a:cs typeface="Calibri"/>
              </a:rPr>
              <a:t>Kunden-Kaufzyklus </a:t>
            </a:r>
            <a:r>
              <a:rPr lang="en-US" dirty="0">
                <a:ea typeface="Calibri"/>
                <a:cs typeface="Calibri"/>
              </a:rPr>
              <a:t>ein.</a:t>
            </a:r>
          </a:p>
          <a:p>
            <a:endParaRPr lang="en-US" dirty="0">
              <a:ea typeface="Calibri"/>
              <a:cs typeface="Calibri"/>
            </a:endParaRPr>
          </a:p>
          <a:p>
            <a:r>
              <a:rPr lang="en-US" dirty="0">
                <a:ea typeface="Calibri"/>
                <a:cs typeface="Calibri"/>
              </a:rPr>
              <a:t>Eine einfache Möglichkeit, den </a:t>
            </a:r>
            <a:r>
              <a:rPr lang="en-US" b="1" dirty="0">
                <a:ea typeface="Calibri"/>
                <a:cs typeface="Calibri"/>
              </a:rPr>
              <a:t>Kaufzyklus eines Kunden </a:t>
            </a:r>
            <a:r>
              <a:rPr lang="en-US" dirty="0">
                <a:ea typeface="Calibri"/>
                <a:cs typeface="Calibri"/>
              </a:rPr>
              <a:t>zu betrachten, besteht darin, ihn in </a:t>
            </a:r>
            <a:r>
              <a:rPr lang="en-US" b="1" dirty="0">
                <a:ea typeface="Calibri"/>
                <a:cs typeface="Calibri"/>
              </a:rPr>
              <a:t>drei Phasen </a:t>
            </a:r>
            <a:r>
              <a:rPr lang="en-US" dirty="0">
                <a:ea typeface="Calibri"/>
                <a:cs typeface="Calibri"/>
              </a:rPr>
              <a:t>zu unterteilen</a:t>
            </a:r>
          </a:p>
        </p:txBody>
      </p:sp>
      <p:pic>
        <p:nvPicPr>
          <p:cNvPr id="3" name="Picture Placeholder 4">
            <a:extLst>
              <a:ext uri="{FF2B5EF4-FFF2-40B4-BE49-F238E27FC236}">
                <a16:creationId xmlns:a16="http://schemas.microsoft.com/office/drawing/2014/main" id="{BAE57CD8-8627-3001-AA6B-065F3181D1D2}"/>
              </a:ext>
            </a:extLst>
          </p:cNvPr>
          <p:cNvPicPr>
            <a:picLocks noGrp="1" noChangeAspect="1"/>
          </p:cNvPicPr>
          <p:nvPr>
            <p:ph type="pic" sz="quarter" idx="42"/>
          </p:nvPr>
        </p:nvPicPr>
        <p:blipFill>
          <a:blip r:embed="rId2"/>
          <a:srcRect l="8222" r="8222"/>
          <a:stretch>
            <a:fillRect/>
          </a:stretch>
        </p:blipFill>
        <p:spPr>
          <a:xfrm>
            <a:off x="6096000" y="1404938"/>
            <a:ext cx="5240338" cy="4703762"/>
          </a:xfrm>
        </p:spPr>
      </p:pic>
    </p:spTree>
    <p:extLst>
      <p:ext uri="{BB962C8B-B14F-4D97-AF65-F5344CB8AC3E}">
        <p14:creationId xmlns:p14="http://schemas.microsoft.com/office/powerpoint/2010/main" val="33235879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01A243-8D35-A18A-79C3-0F79900A2F23}"/>
              </a:ext>
            </a:extLst>
          </p:cNvPr>
          <p:cNvSpPr>
            <a:spLocks noGrp="1"/>
          </p:cNvSpPr>
          <p:nvPr>
            <p:ph type="body" sz="quarter" idx="35"/>
          </p:nvPr>
        </p:nvSpPr>
        <p:spPr/>
        <p:txBody>
          <a:bodyPr lIns="91440" tIns="45720" rIns="91440" bIns="45720" anchor="t">
            <a:noAutofit/>
          </a:bodyPr>
          <a:lstStyle/>
          <a:p>
            <a:r>
              <a:rPr lang="en-US">
                <a:solidFill>
                  <a:srgbClr val="DE0A1D"/>
                </a:solidFill>
                <a:latin typeface="Calibri"/>
                <a:ea typeface="Calibri"/>
                <a:cs typeface="Calibri"/>
              </a:rPr>
              <a:t>Bewusstseinsbildung</a:t>
            </a:r>
            <a:endParaRPr lang="en-US">
              <a:solidFill>
                <a:srgbClr val="DE0A1D"/>
              </a:solidFill>
              <a:ea typeface="Calibri"/>
            </a:endParaRPr>
          </a:p>
        </p:txBody>
      </p:sp>
      <p:sp>
        <p:nvSpPr>
          <p:cNvPr id="3" name="Text Placeholder 2">
            <a:extLst>
              <a:ext uri="{FF2B5EF4-FFF2-40B4-BE49-F238E27FC236}">
                <a16:creationId xmlns:a16="http://schemas.microsoft.com/office/drawing/2014/main" id="{72A00614-4D82-BBCE-57BA-022165E689DB}"/>
              </a:ext>
            </a:extLst>
          </p:cNvPr>
          <p:cNvSpPr>
            <a:spLocks noGrp="1"/>
          </p:cNvSpPr>
          <p:nvPr>
            <p:ph type="body" sz="quarter" idx="36"/>
          </p:nvPr>
        </p:nvSpPr>
        <p:spPr>
          <a:xfrm>
            <a:off x="4538483" y="1216220"/>
            <a:ext cx="6955799" cy="999383"/>
          </a:xfrm>
        </p:spPr>
        <p:txBody>
          <a:bodyPr lIns="91440" tIns="45720" rIns="91440" bIns="45720" anchor="t">
            <a:noAutofit/>
          </a:bodyPr>
          <a:lstStyle/>
          <a:p>
            <a:r>
              <a:rPr lang="en-US" sz="2000" dirty="0">
                <a:solidFill>
                  <a:srgbClr val="003841"/>
                </a:solidFill>
                <a:ea typeface="Calibri"/>
              </a:rPr>
              <a:t>Wenn </a:t>
            </a:r>
            <a:r>
              <a:rPr lang="en-US" sz="2000" dirty="0" err="1">
                <a:solidFill>
                  <a:srgbClr val="003841"/>
                </a:solidFill>
                <a:ea typeface="Calibri"/>
              </a:rPr>
              <a:t>ein</a:t>
            </a:r>
            <a:r>
              <a:rPr lang="en-US" sz="2000" dirty="0">
                <a:solidFill>
                  <a:srgbClr val="003841"/>
                </a:solidFill>
                <a:ea typeface="Calibri"/>
              </a:rPr>
              <a:t> Kunde das </a:t>
            </a:r>
            <a:r>
              <a:rPr lang="en-US" sz="2000" dirty="0" err="1">
                <a:solidFill>
                  <a:srgbClr val="003841"/>
                </a:solidFill>
                <a:ea typeface="Calibri"/>
              </a:rPr>
              <a:t>erste</a:t>
            </a:r>
            <a:r>
              <a:rPr lang="en-US" sz="2000" dirty="0">
                <a:solidFill>
                  <a:srgbClr val="003841"/>
                </a:solidFill>
                <a:ea typeface="Calibri"/>
              </a:rPr>
              <a:t> Mal auf </a:t>
            </a:r>
            <a:r>
              <a:rPr lang="en-US" sz="2000" dirty="0" err="1">
                <a:solidFill>
                  <a:srgbClr val="003841"/>
                </a:solidFill>
                <a:ea typeface="Calibri"/>
              </a:rPr>
              <a:t>Ihr</a:t>
            </a:r>
            <a:r>
              <a:rPr lang="en-US" sz="2000" dirty="0">
                <a:solidFill>
                  <a:srgbClr val="003841"/>
                </a:solidFill>
                <a:ea typeface="Calibri"/>
              </a:rPr>
              <a:t> </a:t>
            </a:r>
            <a:r>
              <a:rPr lang="en-US" sz="2000" dirty="0" err="1">
                <a:solidFill>
                  <a:srgbClr val="003841"/>
                </a:solidFill>
                <a:ea typeface="Calibri"/>
              </a:rPr>
              <a:t>Produkt</a:t>
            </a:r>
            <a:r>
              <a:rPr lang="en-US" sz="2000" dirty="0">
                <a:solidFill>
                  <a:srgbClr val="003841"/>
                </a:solidFill>
                <a:ea typeface="Calibri"/>
              </a:rPr>
              <a:t> </a:t>
            </a:r>
            <a:r>
              <a:rPr lang="en-US" sz="2000" dirty="0" err="1">
                <a:solidFill>
                  <a:srgbClr val="003841"/>
                </a:solidFill>
                <a:ea typeface="Calibri"/>
              </a:rPr>
              <a:t>aufmerksam</a:t>
            </a:r>
            <a:r>
              <a:rPr lang="en-US" sz="2000" dirty="0">
                <a:solidFill>
                  <a:srgbClr val="003841"/>
                </a:solidFill>
                <a:ea typeface="Calibri"/>
              </a:rPr>
              <a:t> </a:t>
            </a:r>
            <a:r>
              <a:rPr lang="en-US" sz="2000" dirty="0" err="1">
                <a:solidFill>
                  <a:srgbClr val="003841"/>
                </a:solidFill>
                <a:ea typeface="Calibri"/>
              </a:rPr>
              <a:t>wird</a:t>
            </a:r>
            <a:r>
              <a:rPr lang="en-US" sz="2000" dirty="0">
                <a:solidFill>
                  <a:srgbClr val="003841"/>
                </a:solidFill>
                <a:ea typeface="Calibri"/>
              </a:rPr>
              <a:t>. Oder wo </a:t>
            </a:r>
            <a:r>
              <a:rPr lang="en-US" sz="2000" dirty="0" err="1">
                <a:solidFill>
                  <a:srgbClr val="003841"/>
                </a:solidFill>
                <a:ea typeface="Calibri"/>
              </a:rPr>
              <a:t>ein</a:t>
            </a:r>
            <a:r>
              <a:rPr lang="en-US" sz="2000" dirty="0">
                <a:solidFill>
                  <a:srgbClr val="003841"/>
                </a:solidFill>
                <a:ea typeface="Calibri"/>
              </a:rPr>
              <a:t> Kunde </a:t>
            </a:r>
            <a:r>
              <a:rPr lang="en-US" sz="2000" dirty="0" err="1">
                <a:solidFill>
                  <a:srgbClr val="003841"/>
                </a:solidFill>
                <a:ea typeface="Calibri"/>
              </a:rPr>
              <a:t>zum</a:t>
            </a:r>
            <a:r>
              <a:rPr lang="en-US" sz="2000" dirty="0">
                <a:solidFill>
                  <a:srgbClr val="003841"/>
                </a:solidFill>
                <a:ea typeface="Calibri"/>
              </a:rPr>
              <a:t> </a:t>
            </a:r>
            <a:r>
              <a:rPr lang="en-US" sz="2000" dirty="0" err="1">
                <a:solidFill>
                  <a:srgbClr val="003841"/>
                </a:solidFill>
                <a:ea typeface="Calibri"/>
              </a:rPr>
              <a:t>ersten</a:t>
            </a:r>
            <a:r>
              <a:rPr lang="en-US" sz="2000" dirty="0">
                <a:solidFill>
                  <a:srgbClr val="003841"/>
                </a:solidFill>
                <a:ea typeface="Calibri"/>
              </a:rPr>
              <a:t> Mal </a:t>
            </a:r>
            <a:r>
              <a:rPr lang="en-US" sz="2000" dirty="0" err="1">
                <a:solidFill>
                  <a:srgbClr val="003841"/>
                </a:solidFill>
                <a:ea typeface="Calibri"/>
              </a:rPr>
              <a:t>ein</a:t>
            </a:r>
            <a:r>
              <a:rPr lang="en-US" sz="2000" dirty="0">
                <a:solidFill>
                  <a:srgbClr val="003841"/>
                </a:solidFill>
                <a:ea typeface="Calibri"/>
              </a:rPr>
              <a:t> </a:t>
            </a:r>
            <a:r>
              <a:rPr lang="en-US" sz="2000" dirty="0" err="1">
                <a:solidFill>
                  <a:srgbClr val="003841"/>
                </a:solidFill>
                <a:ea typeface="Calibri"/>
              </a:rPr>
              <a:t>Bedürfnis</a:t>
            </a:r>
            <a:r>
              <a:rPr lang="en-US" sz="2000" dirty="0">
                <a:solidFill>
                  <a:srgbClr val="003841"/>
                </a:solidFill>
                <a:ea typeface="Calibri"/>
              </a:rPr>
              <a:t> </a:t>
            </a:r>
            <a:r>
              <a:rPr lang="en-US" sz="2000" dirty="0" err="1">
                <a:solidFill>
                  <a:srgbClr val="003841"/>
                </a:solidFill>
                <a:ea typeface="Calibri"/>
              </a:rPr>
              <a:t>erkennt</a:t>
            </a:r>
            <a:r>
              <a:rPr lang="en-US" sz="2000" dirty="0">
                <a:solidFill>
                  <a:srgbClr val="003841"/>
                </a:solidFill>
                <a:ea typeface="Calibri"/>
              </a:rPr>
              <a:t>, das er </a:t>
            </a:r>
            <a:r>
              <a:rPr lang="en-US" sz="2000" dirty="0" err="1">
                <a:solidFill>
                  <a:srgbClr val="003841"/>
                </a:solidFill>
                <a:ea typeface="Calibri"/>
              </a:rPr>
              <a:t>erfüllen</a:t>
            </a:r>
            <a:r>
              <a:rPr lang="en-US" sz="2000" dirty="0">
                <a:solidFill>
                  <a:srgbClr val="003841"/>
                </a:solidFill>
                <a:ea typeface="Calibri"/>
              </a:rPr>
              <a:t> </a:t>
            </a:r>
            <a:r>
              <a:rPr lang="en-US" sz="2000" dirty="0" err="1">
                <a:solidFill>
                  <a:srgbClr val="003841"/>
                </a:solidFill>
                <a:ea typeface="Calibri"/>
              </a:rPr>
              <a:t>möchte</a:t>
            </a:r>
            <a:endParaRPr lang="en-US" sz="2000" dirty="0">
              <a:ea typeface="Calibri" panose="020F0502020204030204" pitchFamily="34" charset="0"/>
            </a:endParaRPr>
          </a:p>
          <a:p>
            <a:endParaRPr lang="en-US" sz="2000" dirty="0">
              <a:ea typeface="Calibri"/>
            </a:endParaRPr>
          </a:p>
        </p:txBody>
      </p:sp>
      <p:sp>
        <p:nvSpPr>
          <p:cNvPr id="4" name="Text Placeholder 3">
            <a:extLst>
              <a:ext uri="{FF2B5EF4-FFF2-40B4-BE49-F238E27FC236}">
                <a16:creationId xmlns:a16="http://schemas.microsoft.com/office/drawing/2014/main" id="{7550355A-3087-59C6-7248-2261C56D6332}"/>
              </a:ext>
            </a:extLst>
          </p:cNvPr>
          <p:cNvSpPr>
            <a:spLocks noGrp="1"/>
          </p:cNvSpPr>
          <p:nvPr>
            <p:ph type="body" sz="quarter" idx="37"/>
          </p:nvPr>
        </p:nvSpPr>
        <p:spPr/>
        <p:txBody>
          <a:bodyPr/>
          <a:lstStyle/>
          <a:p>
            <a:endParaRPr lang="en-US"/>
          </a:p>
        </p:txBody>
      </p:sp>
      <p:sp>
        <p:nvSpPr>
          <p:cNvPr id="6" name="Text Placeholder 5">
            <a:extLst>
              <a:ext uri="{FF2B5EF4-FFF2-40B4-BE49-F238E27FC236}">
                <a16:creationId xmlns:a16="http://schemas.microsoft.com/office/drawing/2014/main" id="{BB257891-13A2-D3D5-25E1-00CE1F3B7EE0}"/>
              </a:ext>
            </a:extLst>
          </p:cNvPr>
          <p:cNvSpPr>
            <a:spLocks noGrp="1"/>
          </p:cNvSpPr>
          <p:nvPr>
            <p:ph type="body" sz="quarter" idx="42"/>
          </p:nvPr>
        </p:nvSpPr>
        <p:spPr/>
        <p:txBody>
          <a:bodyPr lIns="91440" tIns="45720" rIns="91440" bIns="45720" anchor="t">
            <a:noAutofit/>
          </a:bodyPr>
          <a:lstStyle/>
          <a:p>
            <a:r>
              <a:rPr lang="en-US">
                <a:solidFill>
                  <a:srgbClr val="DE0A1D"/>
                </a:solidFill>
                <a:latin typeface="Calibri"/>
                <a:ea typeface="Calibri"/>
                <a:cs typeface="Calibri"/>
              </a:rPr>
              <a:t>Betrachtung</a:t>
            </a:r>
            <a:endParaRPr lang="en-US">
              <a:solidFill>
                <a:srgbClr val="DE0A1D"/>
              </a:solidFill>
              <a:ea typeface="Calibri"/>
            </a:endParaRPr>
          </a:p>
        </p:txBody>
      </p:sp>
      <p:sp>
        <p:nvSpPr>
          <p:cNvPr id="7" name="Text Placeholder 6">
            <a:extLst>
              <a:ext uri="{FF2B5EF4-FFF2-40B4-BE49-F238E27FC236}">
                <a16:creationId xmlns:a16="http://schemas.microsoft.com/office/drawing/2014/main" id="{55267720-41E2-B2CA-8C8C-084BB4D74843}"/>
              </a:ext>
            </a:extLst>
          </p:cNvPr>
          <p:cNvSpPr>
            <a:spLocks noGrp="1"/>
          </p:cNvSpPr>
          <p:nvPr>
            <p:ph type="body" sz="quarter" idx="43"/>
          </p:nvPr>
        </p:nvSpPr>
        <p:spPr/>
        <p:txBody>
          <a:bodyPr lIns="91440" tIns="45720" rIns="91440" bIns="45720" anchor="t">
            <a:noAutofit/>
          </a:bodyPr>
          <a:lstStyle/>
          <a:p>
            <a:r>
              <a:rPr lang="en-US" sz="2000" dirty="0">
                <a:solidFill>
                  <a:srgbClr val="003841"/>
                </a:solidFill>
                <a:latin typeface="Calibri"/>
                <a:ea typeface="Calibri"/>
                <a:cs typeface="Calibri"/>
              </a:rPr>
              <a:t>Wenn ein Kunde beginnt, Lösungen für seine Bedürfnisse zu evaluieren</a:t>
            </a:r>
            <a:endParaRPr lang="en-US" sz="2000" dirty="0">
              <a:latin typeface="Calibri"/>
              <a:cs typeface="Calibri"/>
            </a:endParaRPr>
          </a:p>
          <a:p>
            <a:endParaRPr lang="en-US" sz="2000" dirty="0">
              <a:ea typeface="Calibri"/>
            </a:endParaRPr>
          </a:p>
        </p:txBody>
      </p:sp>
      <p:sp>
        <p:nvSpPr>
          <p:cNvPr id="8" name="Text Placeholder 7">
            <a:extLst>
              <a:ext uri="{FF2B5EF4-FFF2-40B4-BE49-F238E27FC236}">
                <a16:creationId xmlns:a16="http://schemas.microsoft.com/office/drawing/2014/main" id="{BF9B81E3-5223-E6BA-5878-D4C8D3BCB604}"/>
              </a:ext>
            </a:extLst>
          </p:cNvPr>
          <p:cNvSpPr>
            <a:spLocks noGrp="1"/>
          </p:cNvSpPr>
          <p:nvPr>
            <p:ph type="body" sz="quarter" idx="44"/>
          </p:nvPr>
        </p:nvSpPr>
        <p:spPr/>
        <p:txBody>
          <a:bodyPr/>
          <a:lstStyle/>
          <a:p>
            <a:endParaRPr lang="en-US"/>
          </a:p>
        </p:txBody>
      </p:sp>
      <p:sp>
        <p:nvSpPr>
          <p:cNvPr id="9" name="Text Placeholder 8">
            <a:extLst>
              <a:ext uri="{FF2B5EF4-FFF2-40B4-BE49-F238E27FC236}">
                <a16:creationId xmlns:a16="http://schemas.microsoft.com/office/drawing/2014/main" id="{90CF109F-144D-BC8B-3D8C-3B69B5AE352A}"/>
              </a:ext>
            </a:extLst>
          </p:cNvPr>
          <p:cNvSpPr>
            <a:spLocks noGrp="1"/>
          </p:cNvSpPr>
          <p:nvPr>
            <p:ph type="body" sz="quarter" idx="45"/>
          </p:nvPr>
        </p:nvSpPr>
        <p:spPr/>
        <p:txBody>
          <a:bodyPr lIns="91440" tIns="45720" rIns="91440" bIns="45720" anchor="t">
            <a:noAutofit/>
          </a:bodyPr>
          <a:lstStyle/>
          <a:p>
            <a:r>
              <a:rPr lang="en-US">
                <a:solidFill>
                  <a:srgbClr val="DE0A1D"/>
                </a:solidFill>
                <a:latin typeface="Calibri"/>
                <a:ea typeface="Calibri"/>
                <a:cs typeface="Calibri"/>
              </a:rPr>
              <a:t>Kaufen Sie</a:t>
            </a:r>
            <a:endParaRPr lang="en-US">
              <a:solidFill>
                <a:srgbClr val="DE0A1D"/>
              </a:solidFill>
            </a:endParaRPr>
          </a:p>
        </p:txBody>
      </p:sp>
      <p:sp>
        <p:nvSpPr>
          <p:cNvPr id="10" name="Text Placeholder 9">
            <a:extLst>
              <a:ext uri="{FF2B5EF4-FFF2-40B4-BE49-F238E27FC236}">
                <a16:creationId xmlns:a16="http://schemas.microsoft.com/office/drawing/2014/main" id="{38CB4658-C2C2-41B6-0AFE-E8025C86DA24}"/>
              </a:ext>
            </a:extLst>
          </p:cNvPr>
          <p:cNvSpPr>
            <a:spLocks noGrp="1"/>
          </p:cNvSpPr>
          <p:nvPr>
            <p:ph type="body" sz="quarter" idx="46"/>
          </p:nvPr>
        </p:nvSpPr>
        <p:spPr/>
        <p:txBody>
          <a:bodyPr lIns="91440" tIns="45720" rIns="91440" bIns="45720" anchor="t">
            <a:noAutofit/>
          </a:bodyPr>
          <a:lstStyle/>
          <a:p>
            <a:r>
              <a:rPr lang="en-US" sz="2000" dirty="0">
                <a:solidFill>
                  <a:srgbClr val="003841"/>
                </a:solidFill>
                <a:ea typeface="Calibri"/>
              </a:rPr>
              <a:t>Wenn ein Kunde die Entscheidung trifft und den Kauf abschließt</a:t>
            </a:r>
            <a:endParaRPr lang="en-US" sz="2000" dirty="0"/>
          </a:p>
          <a:p>
            <a:endParaRPr lang="en-US" sz="2000" dirty="0">
              <a:ea typeface="Calibri"/>
            </a:endParaRPr>
          </a:p>
        </p:txBody>
      </p:sp>
      <p:sp>
        <p:nvSpPr>
          <p:cNvPr id="11" name="Text Placeholder 10">
            <a:extLst>
              <a:ext uri="{FF2B5EF4-FFF2-40B4-BE49-F238E27FC236}">
                <a16:creationId xmlns:a16="http://schemas.microsoft.com/office/drawing/2014/main" id="{23535843-3938-BE17-9B02-0BCC2A691A36}"/>
              </a:ext>
            </a:extLst>
          </p:cNvPr>
          <p:cNvSpPr>
            <a:spLocks noGrp="1"/>
          </p:cNvSpPr>
          <p:nvPr>
            <p:ph type="body" sz="quarter" idx="47"/>
          </p:nvPr>
        </p:nvSpPr>
        <p:spPr/>
        <p:txBody>
          <a:bodyPr/>
          <a:lstStyle/>
          <a:p>
            <a:endParaRPr lang="en-US"/>
          </a:p>
        </p:txBody>
      </p:sp>
      <p:pic>
        <p:nvPicPr>
          <p:cNvPr id="5" name="Picture Placeholder 12">
            <a:extLst>
              <a:ext uri="{FF2B5EF4-FFF2-40B4-BE49-F238E27FC236}">
                <a16:creationId xmlns:a16="http://schemas.microsoft.com/office/drawing/2014/main" id="{80C5DEB6-73DA-0D49-8F21-91DD18A942F8}"/>
              </a:ext>
            </a:extLst>
          </p:cNvPr>
          <p:cNvPicPr>
            <a:picLocks noGrp="1" noChangeAspect="1"/>
          </p:cNvPicPr>
          <p:nvPr>
            <p:ph type="pic" sz="quarter" idx="41"/>
          </p:nvPr>
        </p:nvPicPr>
        <p:blipFill>
          <a:blip r:embed="rId2"/>
          <a:srcRect l="7525" r="7525"/>
          <a:stretch>
            <a:fillRect/>
          </a:stretch>
        </p:blipFill>
        <p:spPr>
          <a:xfrm>
            <a:off x="7938" y="188913"/>
            <a:ext cx="3354387" cy="5922962"/>
          </a:xfrm>
        </p:spPr>
      </p:pic>
    </p:spTree>
    <p:extLst>
      <p:ext uri="{BB962C8B-B14F-4D97-AF65-F5344CB8AC3E}">
        <p14:creationId xmlns:p14="http://schemas.microsoft.com/office/powerpoint/2010/main" val="10204559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A6DB12-43F2-F102-5375-4BBDD109090E}"/>
              </a:ext>
            </a:extLst>
          </p:cNvPr>
          <p:cNvSpPr>
            <a:spLocks noGrp="1"/>
          </p:cNvSpPr>
          <p:nvPr>
            <p:ph type="body" sz="quarter" idx="16"/>
          </p:nvPr>
        </p:nvSpPr>
        <p:spPr>
          <a:xfrm>
            <a:off x="804006" y="237964"/>
            <a:ext cx="10614687" cy="803654"/>
          </a:xfrm>
        </p:spPr>
        <p:txBody>
          <a:bodyPr lIns="91440" tIns="45720" rIns="91440" bIns="45720" anchor="t">
            <a:noAutofit/>
          </a:bodyPr>
          <a:lstStyle/>
          <a:p>
            <a:r>
              <a:rPr lang="en-US" b="1" dirty="0">
                <a:solidFill>
                  <a:srgbClr val="DE0A1D"/>
                </a:solidFill>
                <a:ea typeface="Calibri"/>
                <a:cs typeface="Calibri"/>
              </a:rPr>
              <a:t>Ihre Verkaufsaktionen innerhalb des Kundenkaufzyklus</a:t>
            </a:r>
            <a:endParaRPr lang="en-US" b="1" dirty="0">
              <a:solidFill>
                <a:srgbClr val="DE0A1D"/>
              </a:solidFill>
            </a:endParaRPr>
          </a:p>
        </p:txBody>
      </p:sp>
      <p:sp>
        <p:nvSpPr>
          <p:cNvPr id="4" name="Rectangle 3">
            <a:extLst>
              <a:ext uri="{FF2B5EF4-FFF2-40B4-BE49-F238E27FC236}">
                <a16:creationId xmlns:a16="http://schemas.microsoft.com/office/drawing/2014/main" id="{ABE6CEC0-70B8-CF33-0BED-9F50D1C694AD}"/>
              </a:ext>
            </a:extLst>
          </p:cNvPr>
          <p:cNvSpPr/>
          <p:nvPr/>
        </p:nvSpPr>
        <p:spPr>
          <a:xfrm>
            <a:off x="11037" y="873226"/>
            <a:ext cx="12157493" cy="1115682"/>
          </a:xfrm>
          <a:prstGeom prst="rect">
            <a:avLst/>
          </a:prstGeom>
          <a:solidFill>
            <a:srgbClr val="DE0A1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2134A8D-067F-C85A-875C-185103DFC8AC}"/>
              </a:ext>
            </a:extLst>
          </p:cNvPr>
          <p:cNvSpPr/>
          <p:nvPr/>
        </p:nvSpPr>
        <p:spPr>
          <a:xfrm>
            <a:off x="0" y="2270073"/>
            <a:ext cx="12157493" cy="1475116"/>
          </a:xfrm>
          <a:prstGeom prst="rect">
            <a:avLst/>
          </a:prstGeom>
          <a:solidFill>
            <a:srgbClr val="FDBD2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6EC6C6F-5D55-CCFB-6D37-BCCB9C36C59B}"/>
              </a:ext>
            </a:extLst>
          </p:cNvPr>
          <p:cNvSpPr/>
          <p:nvPr/>
        </p:nvSpPr>
        <p:spPr>
          <a:xfrm>
            <a:off x="0" y="4106401"/>
            <a:ext cx="12143116" cy="1058174"/>
          </a:xfrm>
          <a:prstGeom prst="rect">
            <a:avLst/>
          </a:prstGeom>
          <a:solidFill>
            <a:srgbClr val="47B5C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ack background with white text&#10;&#10;Description automatically generated">
            <a:extLst>
              <a:ext uri="{FF2B5EF4-FFF2-40B4-BE49-F238E27FC236}">
                <a16:creationId xmlns:a16="http://schemas.microsoft.com/office/drawing/2014/main" id="{4120A67A-8195-E8B0-0F70-8BF78CF03367}"/>
              </a:ext>
            </a:extLst>
          </p:cNvPr>
          <p:cNvPicPr>
            <a:picLocks noChangeAspect="1"/>
          </p:cNvPicPr>
          <p:nvPr/>
        </p:nvPicPr>
        <p:blipFill>
          <a:blip r:embed="rId2"/>
          <a:stretch>
            <a:fillRect/>
          </a:stretch>
        </p:blipFill>
        <p:spPr>
          <a:xfrm>
            <a:off x="-65113" y="489980"/>
            <a:ext cx="5514975" cy="2028825"/>
          </a:xfrm>
          <a:prstGeom prst="rect">
            <a:avLst/>
          </a:prstGeom>
        </p:spPr>
      </p:pic>
      <p:pic>
        <p:nvPicPr>
          <p:cNvPr id="8" name="Picture 7" descr="A black background with white text&#10;&#10;Description automatically generated">
            <a:extLst>
              <a:ext uri="{FF2B5EF4-FFF2-40B4-BE49-F238E27FC236}">
                <a16:creationId xmlns:a16="http://schemas.microsoft.com/office/drawing/2014/main" id="{CABE7BDA-D1A2-B407-D100-FA1EFF6A6E8B}"/>
              </a:ext>
            </a:extLst>
          </p:cNvPr>
          <p:cNvPicPr>
            <a:picLocks noChangeAspect="1"/>
          </p:cNvPicPr>
          <p:nvPr/>
        </p:nvPicPr>
        <p:blipFill>
          <a:blip r:embed="rId3"/>
          <a:stretch>
            <a:fillRect/>
          </a:stretch>
        </p:blipFill>
        <p:spPr>
          <a:xfrm>
            <a:off x="-303127" y="2087101"/>
            <a:ext cx="5505450" cy="2019300"/>
          </a:xfrm>
          <a:prstGeom prst="rect">
            <a:avLst/>
          </a:prstGeom>
        </p:spPr>
      </p:pic>
      <p:pic>
        <p:nvPicPr>
          <p:cNvPr id="9" name="Picture 8" descr="A black background with white text&#10;&#10;Description automatically generated">
            <a:extLst>
              <a:ext uri="{FF2B5EF4-FFF2-40B4-BE49-F238E27FC236}">
                <a16:creationId xmlns:a16="http://schemas.microsoft.com/office/drawing/2014/main" id="{5D23EFD2-8B79-B2B8-4F2B-0AB621E7A350}"/>
              </a:ext>
            </a:extLst>
          </p:cNvPr>
          <p:cNvPicPr>
            <a:picLocks noChangeAspect="1"/>
          </p:cNvPicPr>
          <p:nvPr/>
        </p:nvPicPr>
        <p:blipFill>
          <a:blip r:embed="rId4"/>
          <a:stretch>
            <a:fillRect/>
          </a:stretch>
        </p:blipFill>
        <p:spPr>
          <a:xfrm>
            <a:off x="-94146" y="3577573"/>
            <a:ext cx="5505450" cy="2019300"/>
          </a:xfrm>
          <a:prstGeom prst="rect">
            <a:avLst/>
          </a:prstGeom>
        </p:spPr>
      </p:pic>
      <p:pic>
        <p:nvPicPr>
          <p:cNvPr id="10" name="Picture 9" descr="A black background with white text&#10;&#10;Description automatically generated">
            <a:extLst>
              <a:ext uri="{FF2B5EF4-FFF2-40B4-BE49-F238E27FC236}">
                <a16:creationId xmlns:a16="http://schemas.microsoft.com/office/drawing/2014/main" id="{50C227E8-777A-CD4A-A817-81F6B51802E0}"/>
              </a:ext>
            </a:extLst>
          </p:cNvPr>
          <p:cNvPicPr>
            <a:picLocks noChangeAspect="1"/>
          </p:cNvPicPr>
          <p:nvPr/>
        </p:nvPicPr>
        <p:blipFill>
          <a:blip r:embed="rId5"/>
          <a:stretch>
            <a:fillRect/>
          </a:stretch>
        </p:blipFill>
        <p:spPr>
          <a:xfrm>
            <a:off x="4376246" y="880840"/>
            <a:ext cx="8295738" cy="1148351"/>
          </a:xfrm>
          <a:prstGeom prst="rect">
            <a:avLst/>
          </a:prstGeom>
        </p:spPr>
      </p:pic>
      <p:pic>
        <p:nvPicPr>
          <p:cNvPr id="11" name="Picture 10" descr="A black background with white text&#10;&#10;Description automatically generated">
            <a:extLst>
              <a:ext uri="{FF2B5EF4-FFF2-40B4-BE49-F238E27FC236}">
                <a16:creationId xmlns:a16="http://schemas.microsoft.com/office/drawing/2014/main" id="{5FE79C8F-D921-DD23-B902-CE0808880730}"/>
              </a:ext>
            </a:extLst>
          </p:cNvPr>
          <p:cNvPicPr>
            <a:picLocks noChangeAspect="1"/>
          </p:cNvPicPr>
          <p:nvPr/>
        </p:nvPicPr>
        <p:blipFill>
          <a:blip r:embed="rId6"/>
          <a:stretch>
            <a:fillRect/>
          </a:stretch>
        </p:blipFill>
        <p:spPr>
          <a:xfrm>
            <a:off x="4478494" y="2323512"/>
            <a:ext cx="7873010" cy="1368238"/>
          </a:xfrm>
          <a:prstGeom prst="rect">
            <a:avLst/>
          </a:prstGeom>
        </p:spPr>
      </p:pic>
      <p:pic>
        <p:nvPicPr>
          <p:cNvPr id="12" name="Picture 11" descr="A black background with white text&#10;&#10;Description automatically generated">
            <a:extLst>
              <a:ext uri="{FF2B5EF4-FFF2-40B4-BE49-F238E27FC236}">
                <a16:creationId xmlns:a16="http://schemas.microsoft.com/office/drawing/2014/main" id="{9E747EFF-F017-710A-37AE-EF3A39E686F0}"/>
              </a:ext>
            </a:extLst>
          </p:cNvPr>
          <p:cNvPicPr>
            <a:picLocks noChangeAspect="1"/>
          </p:cNvPicPr>
          <p:nvPr/>
        </p:nvPicPr>
        <p:blipFill>
          <a:blip r:embed="rId7"/>
          <a:stretch>
            <a:fillRect/>
          </a:stretch>
        </p:blipFill>
        <p:spPr>
          <a:xfrm>
            <a:off x="4478494" y="3928161"/>
            <a:ext cx="9949133" cy="1496125"/>
          </a:xfrm>
          <a:prstGeom prst="rect">
            <a:avLst/>
          </a:prstGeom>
        </p:spPr>
      </p:pic>
      <p:sp>
        <p:nvSpPr>
          <p:cNvPr id="2" name="TextBox 1">
            <a:extLst>
              <a:ext uri="{FF2B5EF4-FFF2-40B4-BE49-F238E27FC236}">
                <a16:creationId xmlns:a16="http://schemas.microsoft.com/office/drawing/2014/main" id="{A8163628-8719-2C71-2C8A-59839EA24FEF}"/>
              </a:ext>
            </a:extLst>
          </p:cNvPr>
          <p:cNvSpPr txBox="1"/>
          <p:nvPr/>
        </p:nvSpPr>
        <p:spPr>
          <a:xfrm>
            <a:off x="9100799" y="5329996"/>
            <a:ext cx="2823465" cy="707886"/>
          </a:xfrm>
          <a:prstGeom prst="rect">
            <a:avLst/>
          </a:prstGeom>
          <a:noFill/>
        </p:spPr>
        <p:txBody>
          <a:bodyPr wrap="none" rtlCol="0">
            <a:spAutoFit/>
          </a:bodyPr>
          <a:lstStyle/>
          <a:p>
            <a:r>
              <a:rPr lang="en-GB" sz="4000" b="1" dirty="0">
                <a:solidFill>
                  <a:srgbClr val="DE0A1D"/>
                </a:solidFill>
              </a:rPr>
              <a:t>EVALUIEREN</a:t>
            </a:r>
            <a:endParaRPr lang="en-IE" sz="4000" b="1" dirty="0">
              <a:solidFill>
                <a:srgbClr val="DE0A1D"/>
              </a:solidFill>
            </a:endParaRPr>
          </a:p>
        </p:txBody>
      </p:sp>
      <p:sp>
        <p:nvSpPr>
          <p:cNvPr id="13" name="TextBox 12">
            <a:extLst>
              <a:ext uri="{FF2B5EF4-FFF2-40B4-BE49-F238E27FC236}">
                <a16:creationId xmlns:a16="http://schemas.microsoft.com/office/drawing/2014/main" id="{8A4ABB97-D7E9-B24D-BE29-B277FC3F8F3D}"/>
              </a:ext>
            </a:extLst>
          </p:cNvPr>
          <p:cNvSpPr txBox="1"/>
          <p:nvPr/>
        </p:nvSpPr>
        <p:spPr>
          <a:xfrm>
            <a:off x="-2517" y="5422330"/>
            <a:ext cx="7568097" cy="523220"/>
          </a:xfrm>
          <a:prstGeom prst="rect">
            <a:avLst/>
          </a:prstGeom>
          <a:noFill/>
        </p:spPr>
        <p:txBody>
          <a:bodyPr wrap="none" rtlCol="0">
            <a:spAutoFit/>
          </a:bodyPr>
          <a:lstStyle/>
          <a:p>
            <a:r>
              <a:rPr lang="en-GB" sz="2800" b="1" dirty="0">
                <a:solidFill>
                  <a:srgbClr val="DE0A1D"/>
                </a:solidFill>
              </a:rPr>
              <a:t>Wo befindet sich Ihr Kunde in diesem Kaufzyklus?</a:t>
            </a:r>
            <a:endParaRPr lang="en-IE" sz="2800" b="1" dirty="0">
              <a:solidFill>
                <a:srgbClr val="DE0A1D"/>
              </a:solidFill>
            </a:endParaRPr>
          </a:p>
        </p:txBody>
      </p:sp>
    </p:spTree>
    <p:extLst>
      <p:ext uri="{BB962C8B-B14F-4D97-AF65-F5344CB8AC3E}">
        <p14:creationId xmlns:p14="http://schemas.microsoft.com/office/powerpoint/2010/main" val="19151225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0">
            <a:extLst>
              <a:ext uri="{FF2B5EF4-FFF2-40B4-BE49-F238E27FC236}">
                <a16:creationId xmlns:a16="http://schemas.microsoft.com/office/drawing/2014/main" id="{3C6BEE93-6DB5-BF5B-6B1C-5988F4D5D40F}"/>
              </a:ext>
            </a:extLst>
          </p:cNvPr>
          <p:cNvSpPr/>
          <p:nvPr/>
        </p:nvSpPr>
        <p:spPr>
          <a:xfrm>
            <a:off x="2433" y="769586"/>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a:r>
              <a:rPr lang="en-US" sz="2400" dirty="0">
                <a:latin typeface="Calibri"/>
                <a:ea typeface="Calibri"/>
                <a:cs typeface="Calibri"/>
              </a:rPr>
              <a:t>Entwickeln Sie ein überzeugendes Verkaufsargument</a:t>
            </a:r>
            <a:endParaRPr lang="en-US" sz="2400" b="0" i="0" dirty="0">
              <a:latin typeface="Calibri" panose="020F0502020204030204" pitchFamily="34" charset="0"/>
            </a:endParaRPr>
          </a:p>
        </p:txBody>
      </p:sp>
      <p:sp>
        <p:nvSpPr>
          <p:cNvPr id="2" name="Text Placeholder 1">
            <a:extLst>
              <a:ext uri="{FF2B5EF4-FFF2-40B4-BE49-F238E27FC236}">
                <a16:creationId xmlns:a16="http://schemas.microsoft.com/office/drawing/2014/main" id="{FFF5DC01-5611-DA43-7232-C4916D654B58}"/>
              </a:ext>
            </a:extLst>
          </p:cNvPr>
          <p:cNvSpPr>
            <a:spLocks noGrp="1"/>
          </p:cNvSpPr>
          <p:nvPr>
            <p:ph type="body" sz="quarter" idx="18"/>
          </p:nvPr>
        </p:nvSpPr>
        <p:spPr>
          <a:xfrm>
            <a:off x="1129059" y="1715025"/>
            <a:ext cx="9934477" cy="3849918"/>
          </a:xfrm>
        </p:spPr>
        <p:txBody>
          <a:bodyPr lIns="91440" tIns="45720" rIns="91440" bIns="45720" anchor="t"/>
          <a:lstStyle/>
          <a:p>
            <a:r>
              <a:rPr lang="en-US" sz="1600" b="1" dirty="0">
                <a:solidFill>
                  <a:srgbClr val="DE0A1D"/>
                </a:solidFill>
                <a:ea typeface="Calibri"/>
                <a:cs typeface="Calibri"/>
              </a:rPr>
              <a:t>Schritt 1: </a:t>
            </a:r>
            <a:r>
              <a:rPr lang="en-US" sz="1600" dirty="0">
                <a:solidFill>
                  <a:srgbClr val="DE0A1D"/>
                </a:solidFill>
                <a:ea typeface="Calibri"/>
                <a:cs typeface="Calibri"/>
              </a:rPr>
              <a:t>Identifizieren Sie Ihre Alleinstellungsmerkmale (USP)</a:t>
            </a:r>
            <a:endParaRPr lang="en-US" sz="1600" dirty="0">
              <a:solidFill>
                <a:srgbClr val="DE0A1D"/>
              </a:solidFill>
            </a:endParaRPr>
          </a:p>
          <a:p>
            <a:pPr marL="0" indent="0"/>
            <a:r>
              <a:rPr lang="en-US" sz="1600" dirty="0">
                <a:solidFill>
                  <a:srgbClr val="003841"/>
                </a:solidFill>
                <a:ea typeface="Calibri"/>
                <a:cs typeface="Calibri"/>
              </a:rPr>
              <a:t>Definieren Sie aufbauend auf dem, was Sie zu den Besten macht, die 5 wichtigsten Dinge, die Sie tun, um Ihren Kunden einen Mehrwert zu bieten, der sich von dem Ihrer Wettbewerber unterscheidet.</a:t>
            </a:r>
            <a:endParaRPr lang="en-US" sz="1600" dirty="0"/>
          </a:p>
          <a:p>
            <a:r>
              <a:rPr lang="en-US" sz="1600" b="1" dirty="0">
                <a:solidFill>
                  <a:srgbClr val="DE0A1D"/>
                </a:solidFill>
                <a:ea typeface="Calibri"/>
                <a:cs typeface="Calibri"/>
              </a:rPr>
              <a:t>Schritt 2: </a:t>
            </a:r>
            <a:r>
              <a:rPr lang="en-US" sz="1600" dirty="0">
                <a:solidFill>
                  <a:srgbClr val="DE0A1D"/>
                </a:solidFill>
                <a:ea typeface="Calibri"/>
                <a:cs typeface="Calibri"/>
              </a:rPr>
              <a:t>Verstehen Sie den Nutzen dessen, was Sie verkaufen, aus der Sicht des Kunden </a:t>
            </a:r>
            <a:endParaRPr lang="en-US" sz="1600" dirty="0">
              <a:solidFill>
                <a:srgbClr val="DE0A1D"/>
              </a:solidFill>
            </a:endParaRPr>
          </a:p>
          <a:p>
            <a:r>
              <a:rPr lang="en-US" sz="1600" dirty="0">
                <a:solidFill>
                  <a:srgbClr val="003841"/>
                </a:solidFill>
                <a:ea typeface="Calibri"/>
                <a:cs typeface="Calibri"/>
              </a:rPr>
              <a:t>Geben Sie Beispiele dafür, wie Ihr Produkt oder Ihre Dienstleistung anderen Kunden einen Nutzen gebracht hat</a:t>
            </a:r>
            <a:endParaRPr lang="en-US" sz="1600" dirty="0">
              <a:ea typeface="Calibri"/>
              <a:cs typeface="Calibri"/>
            </a:endParaRPr>
          </a:p>
          <a:p>
            <a:pPr marL="0" indent="0"/>
            <a:r>
              <a:rPr lang="en-US" sz="1600" dirty="0">
                <a:solidFill>
                  <a:srgbClr val="003841"/>
                </a:solidFill>
                <a:ea typeface="Calibri"/>
                <a:cs typeface="Calibri"/>
              </a:rPr>
              <a:t>Wählen Sie relevante, ansprechende Beispiele, die den Bedürfnissen/Schmerzpunkten des Käufers, an den Sie verkaufen wollen, entsprechen oder diese erfüllen. </a:t>
            </a:r>
          </a:p>
          <a:p>
            <a:pPr marL="0" indent="0"/>
            <a:r>
              <a:rPr lang="en-US" sz="1600" b="1" dirty="0">
                <a:solidFill>
                  <a:srgbClr val="DE0A1D"/>
                </a:solidFill>
                <a:ea typeface="Calibri"/>
                <a:cs typeface="Calibri"/>
              </a:rPr>
              <a:t>Schritt 3: </a:t>
            </a:r>
            <a:r>
              <a:rPr lang="en-US" sz="1600" dirty="0">
                <a:solidFill>
                  <a:srgbClr val="DE0A1D"/>
                </a:solidFill>
                <a:ea typeface="Calibri"/>
                <a:cs typeface="Calibri"/>
              </a:rPr>
              <a:t>Mit Einwänden umgehen</a:t>
            </a:r>
            <a:endParaRPr lang="en-US" sz="1600" dirty="0">
              <a:solidFill>
                <a:srgbClr val="DE0A1D"/>
              </a:solidFill>
            </a:endParaRPr>
          </a:p>
          <a:p>
            <a:r>
              <a:rPr lang="en-US" sz="1600" b="1" dirty="0">
                <a:solidFill>
                  <a:srgbClr val="DE0A1D"/>
                </a:solidFill>
                <a:ea typeface="Calibri"/>
                <a:cs typeface="Calibri"/>
              </a:rPr>
              <a:t>Schritt 4: </a:t>
            </a:r>
            <a:r>
              <a:rPr lang="en-US" sz="1600" dirty="0">
                <a:solidFill>
                  <a:srgbClr val="DE0A1D"/>
                </a:solidFill>
                <a:ea typeface="Calibri"/>
                <a:cs typeface="Calibri"/>
              </a:rPr>
              <a:t>Schließen Sie das Geschäft ab!</a:t>
            </a:r>
            <a:endParaRPr lang="en-US" sz="1600" dirty="0">
              <a:ea typeface="Calibri"/>
              <a:cs typeface="Calibri"/>
            </a:endParaRPr>
          </a:p>
          <a:p>
            <a:endParaRPr lang="en-US" sz="1600" dirty="0">
              <a:ea typeface="Calibri"/>
              <a:cs typeface="Calibri"/>
            </a:endParaRPr>
          </a:p>
        </p:txBody>
      </p:sp>
      <p:sp>
        <p:nvSpPr>
          <p:cNvPr id="3" name="Text Placeholder 2">
            <a:extLst>
              <a:ext uri="{FF2B5EF4-FFF2-40B4-BE49-F238E27FC236}">
                <a16:creationId xmlns:a16="http://schemas.microsoft.com/office/drawing/2014/main" id="{F9C00CAB-C841-2C3C-C795-42D2D5169E08}"/>
              </a:ext>
            </a:extLst>
          </p:cNvPr>
          <p:cNvSpPr>
            <a:spLocks noGrp="1"/>
          </p:cNvSpPr>
          <p:nvPr>
            <p:ph type="body" sz="quarter" idx="16"/>
          </p:nvPr>
        </p:nvSpPr>
        <p:spPr>
          <a:xfrm>
            <a:off x="6556123" y="911371"/>
            <a:ext cx="4059171" cy="803654"/>
          </a:xfrm>
        </p:spPr>
        <p:txBody>
          <a:bodyPr lIns="91440" tIns="45720" rIns="91440" bIns="45720" anchor="t">
            <a:noAutofit/>
          </a:bodyPr>
          <a:lstStyle/>
          <a:p>
            <a:r>
              <a:rPr lang="en-US" sz="2400" b="1" dirty="0">
                <a:solidFill>
                  <a:srgbClr val="DE0A1D"/>
                </a:solidFill>
                <a:ea typeface="Calibri"/>
                <a:cs typeface="Calibri"/>
              </a:rPr>
              <a:t>Es ist ein 4-stufiger Prozess</a:t>
            </a:r>
          </a:p>
        </p:txBody>
      </p:sp>
    </p:spTree>
    <p:extLst>
      <p:ext uri="{BB962C8B-B14F-4D97-AF65-F5344CB8AC3E}">
        <p14:creationId xmlns:p14="http://schemas.microsoft.com/office/powerpoint/2010/main" val="25698076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sz="2400" dirty="0">
                <a:solidFill>
                  <a:schemeClr val="bg1"/>
                </a:solidFill>
              </a:rPr>
              <a:t>Identifizieren Sie Ihren USP und innovatives Verkaufen</a:t>
            </a:r>
          </a:p>
          <a:p>
            <a:endParaRPr lang="en-US" sz="2400" dirty="0"/>
          </a:p>
        </p:txBody>
      </p:sp>
      <p:sp>
        <p:nvSpPr>
          <p:cNvPr id="3" name="Oval 2">
            <a:extLst>
              <a:ext uri="{FF2B5EF4-FFF2-40B4-BE49-F238E27FC236}">
                <a16:creationId xmlns:a16="http://schemas.microsoft.com/office/drawing/2014/main" id="{1E44C1FD-7676-3D5C-1BA7-C2628947D62A}"/>
              </a:ext>
            </a:extLst>
          </p:cNvPr>
          <p:cNvSpPr/>
          <p:nvPr/>
        </p:nvSpPr>
        <p:spPr>
          <a:xfrm>
            <a:off x="8482104"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8944811"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8482104" y="1964864"/>
            <a:ext cx="916056" cy="769441"/>
          </a:xfrm>
          <a:prstGeom prst="rect">
            <a:avLst/>
          </a:prstGeom>
          <a:noFill/>
        </p:spPr>
        <p:txBody>
          <a:bodyPr wrap="square">
            <a:spAutoFit/>
          </a:bodyPr>
          <a:lstStyle/>
          <a:p>
            <a:pPr algn="ctr"/>
            <a:r>
              <a:rPr lang="en-US" sz="4400" dirty="0">
                <a:solidFill>
                  <a:schemeClr val="bg1"/>
                </a:solidFill>
              </a:rPr>
              <a:t>1</a:t>
            </a:r>
          </a:p>
        </p:txBody>
      </p: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899096" y="1964864"/>
            <a:ext cx="7282377"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595959"/>
                </a:solidFill>
                <a:effectLst/>
                <a:uLnTx/>
                <a:uFillTx/>
                <a:latin typeface="Calibri" panose="020F0502020204030204"/>
                <a:ea typeface="+mn-ea"/>
                <a:cs typeface="+mn-cs"/>
              </a:rPr>
              <a:t>Was bieten Sie Ihren Kunden, das sich von dem Ihrer Konkurrenten unterscheidet?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600" dirty="0">
                <a:solidFill>
                  <a:srgbClr val="595959"/>
                </a:solidFill>
                <a:latin typeface="Calibri" panose="020F0502020204030204"/>
              </a:rPr>
              <a:t>Fragen Sie sich, welche Aspekte Ihres Produkts oder Ihrer Dienstleistung innovativ und einzigartig sind</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595959"/>
                </a:solidFill>
                <a:effectLst/>
                <a:uLnTx/>
                <a:uFillTx/>
                <a:latin typeface="Calibri" panose="020F0502020204030204"/>
                <a:ea typeface="+mn-ea"/>
                <a:cs typeface="+mn-cs"/>
              </a:rPr>
              <a:t>Warum sollte Ihr Kunde </a:t>
            </a:r>
            <a:r>
              <a:rPr lang="en-US" sz="1600" dirty="0">
                <a:solidFill>
                  <a:srgbClr val="595959"/>
                </a:solidFill>
                <a:latin typeface="Calibri" panose="020F0502020204030204"/>
              </a:rPr>
              <a:t>Ihnen vertrauen?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595959"/>
                </a:solidFill>
                <a:effectLst/>
                <a:uLnTx/>
                <a:uFillTx/>
                <a:latin typeface="Calibri" panose="020F0502020204030204"/>
                <a:ea typeface="+mn-ea"/>
                <a:cs typeface="+mn-cs"/>
              </a:rPr>
              <a:t>Warum sollte sich Ihr Kunde für Ihre Lösung entscheiden?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595959"/>
                </a:solidFill>
                <a:effectLst/>
                <a:uLnTx/>
                <a:uFillTx/>
                <a:latin typeface="Calibri" panose="020F0502020204030204"/>
                <a:ea typeface="+mn-ea"/>
                <a:cs typeface="+mn-cs"/>
              </a:rPr>
              <a:t>Welchen Nutzen hat der Kunde von der Investition in Ihre Lösung?</a:t>
            </a:r>
          </a:p>
        </p:txBody>
      </p:sp>
      <p:sp>
        <p:nvSpPr>
          <p:cNvPr id="5" name="TextBox 4">
            <a:extLst>
              <a:ext uri="{FF2B5EF4-FFF2-40B4-BE49-F238E27FC236}">
                <a16:creationId xmlns:a16="http://schemas.microsoft.com/office/drawing/2014/main" id="{703FC9D5-4D45-542C-7C8D-0C65D8BD9614}"/>
              </a:ext>
            </a:extLst>
          </p:cNvPr>
          <p:cNvSpPr txBox="1"/>
          <p:nvPr/>
        </p:nvSpPr>
        <p:spPr>
          <a:xfrm>
            <a:off x="8630820" y="1780198"/>
            <a:ext cx="632662" cy="369332"/>
          </a:xfrm>
          <a:prstGeom prst="rect">
            <a:avLst/>
          </a:prstGeom>
          <a:noFill/>
        </p:spPr>
        <p:txBody>
          <a:bodyPr wrap="square" rtlCol="0">
            <a:spAutoFit/>
          </a:bodyPr>
          <a:lstStyle/>
          <a:p>
            <a:r>
              <a:rPr lang="en-GB" dirty="0">
                <a:solidFill>
                  <a:schemeClr val="bg1"/>
                </a:solidFill>
              </a:rPr>
              <a:t>STEP</a:t>
            </a:r>
            <a:endParaRPr lang="en-IE" dirty="0">
              <a:solidFill>
                <a:schemeClr val="bg1"/>
              </a:solidFill>
            </a:endParaRPr>
          </a:p>
        </p:txBody>
      </p:sp>
    </p:spTree>
    <p:extLst>
      <p:ext uri="{BB962C8B-B14F-4D97-AF65-F5344CB8AC3E}">
        <p14:creationId xmlns:p14="http://schemas.microsoft.com/office/powerpoint/2010/main" val="142046049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797429"/>
            <a:ext cx="8033435" cy="136707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16591" y="906002"/>
            <a:ext cx="9632553" cy="803654"/>
          </a:xfrm>
        </p:spPr>
        <p:txBody>
          <a:bodyPr/>
          <a:lstStyle/>
          <a:p>
            <a:r>
              <a:rPr lang="en-US" sz="2800" dirty="0">
                <a:solidFill>
                  <a:schemeClr val="bg1"/>
                </a:solidFill>
              </a:rPr>
              <a:t>Verstehen Sie die Vorteile dessen, was Sie sind </a:t>
            </a:r>
          </a:p>
          <a:p>
            <a:r>
              <a:rPr lang="en-US" sz="2800" dirty="0">
                <a:solidFill>
                  <a:schemeClr val="bg1"/>
                </a:solidFill>
              </a:rPr>
              <a:t>Verkaufen aus der Kundenperspektive</a:t>
            </a:r>
          </a:p>
          <a:p>
            <a:endParaRPr lang="en-US" sz="2800" dirty="0"/>
          </a:p>
        </p:txBody>
      </p:sp>
      <p:sp>
        <p:nvSpPr>
          <p:cNvPr id="3" name="Oval 2">
            <a:extLst>
              <a:ext uri="{FF2B5EF4-FFF2-40B4-BE49-F238E27FC236}">
                <a16:creationId xmlns:a16="http://schemas.microsoft.com/office/drawing/2014/main" id="{1E44C1FD-7676-3D5C-1BA7-C2628947D62A}"/>
              </a:ext>
            </a:extLst>
          </p:cNvPr>
          <p:cNvSpPr/>
          <p:nvPr/>
        </p:nvSpPr>
        <p:spPr>
          <a:xfrm>
            <a:off x="8482104"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8944811"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8482104" y="1964864"/>
            <a:ext cx="916056" cy="769441"/>
          </a:xfrm>
          <a:prstGeom prst="rect">
            <a:avLst/>
          </a:prstGeom>
          <a:noFill/>
        </p:spPr>
        <p:txBody>
          <a:bodyPr wrap="square">
            <a:spAutoFit/>
          </a:bodyPr>
          <a:lstStyle/>
          <a:p>
            <a:pPr algn="ctr"/>
            <a:r>
              <a:rPr lang="en-US" sz="4400" dirty="0">
                <a:solidFill>
                  <a:schemeClr val="bg1"/>
                </a:solidFill>
              </a:rPr>
              <a:t>2</a:t>
            </a:r>
          </a:p>
        </p:txBody>
      </p:sp>
      <p:sp>
        <p:nvSpPr>
          <p:cNvPr id="5" name="TextBox 4">
            <a:extLst>
              <a:ext uri="{FF2B5EF4-FFF2-40B4-BE49-F238E27FC236}">
                <a16:creationId xmlns:a16="http://schemas.microsoft.com/office/drawing/2014/main" id="{703FC9D5-4D45-542C-7C8D-0C65D8BD9614}"/>
              </a:ext>
            </a:extLst>
          </p:cNvPr>
          <p:cNvSpPr txBox="1"/>
          <p:nvPr/>
        </p:nvSpPr>
        <p:spPr>
          <a:xfrm>
            <a:off x="8630820" y="1780198"/>
            <a:ext cx="632662" cy="369332"/>
          </a:xfrm>
          <a:prstGeom prst="rect">
            <a:avLst/>
          </a:prstGeom>
          <a:noFill/>
        </p:spPr>
        <p:txBody>
          <a:bodyPr wrap="square" rtlCol="0">
            <a:spAutoFit/>
          </a:bodyPr>
          <a:lstStyle/>
          <a:p>
            <a:r>
              <a:rPr lang="en-GB" dirty="0">
                <a:solidFill>
                  <a:schemeClr val="bg1"/>
                </a:solidFill>
              </a:rPr>
              <a:t>STEP</a:t>
            </a:r>
            <a:endParaRPr lang="en-IE" dirty="0">
              <a:solidFill>
                <a:schemeClr val="bg1"/>
              </a:solidFill>
            </a:endParaRPr>
          </a:p>
        </p:txBody>
      </p:sp>
      <p:sp>
        <p:nvSpPr>
          <p:cNvPr id="7" name="Text Placeholder 2">
            <a:extLst>
              <a:ext uri="{FF2B5EF4-FFF2-40B4-BE49-F238E27FC236}">
                <a16:creationId xmlns:a16="http://schemas.microsoft.com/office/drawing/2014/main" id="{CCE44D61-3DF6-E273-F3C9-12F7DE6C3A00}"/>
              </a:ext>
            </a:extLst>
          </p:cNvPr>
          <p:cNvSpPr txBox="1">
            <a:spLocks/>
          </p:cNvSpPr>
          <p:nvPr/>
        </p:nvSpPr>
        <p:spPr>
          <a:xfrm>
            <a:off x="7972531" y="707249"/>
            <a:ext cx="3553225"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a:solidFill>
                  <a:srgbClr val="DE0A1D"/>
                </a:solidFill>
              </a:rPr>
              <a:t>Eine tolle Geschichte erzählen Artikulieren</a:t>
            </a:r>
            <a:endParaRPr lang="en-IE" sz="2400" b="1" dirty="0">
              <a:solidFill>
                <a:srgbClr val="DE0A1D"/>
              </a:solidFill>
            </a:endParaRPr>
          </a:p>
        </p:txBody>
      </p:sp>
      <p:sp>
        <p:nvSpPr>
          <p:cNvPr id="8" name="Text Placeholder 1">
            <a:extLst>
              <a:ext uri="{FF2B5EF4-FFF2-40B4-BE49-F238E27FC236}">
                <a16:creationId xmlns:a16="http://schemas.microsoft.com/office/drawing/2014/main" id="{B42781A1-A76A-90B8-9ABC-AB13D29FE229}"/>
              </a:ext>
            </a:extLst>
          </p:cNvPr>
          <p:cNvSpPr txBox="1">
            <a:spLocks/>
          </p:cNvSpPr>
          <p:nvPr/>
        </p:nvSpPr>
        <p:spPr>
          <a:xfrm>
            <a:off x="475390" y="2175288"/>
            <a:ext cx="7872036" cy="10739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Arial" panose="020B0604020202020204" pitchFamily="34" charset="0"/>
              <a:buChar char="•"/>
            </a:pPr>
            <a:r>
              <a:rPr lang="en-GB" sz="1800" dirty="0"/>
              <a:t>Der beste Weg, um Vertrauen zu gewinnen und Ihren Wert zu beweisen, ist eine persönliche Perspektive, z.B. eine frühere Kundenerfahrung</a:t>
            </a:r>
          </a:p>
          <a:p>
            <a:pPr marL="342900" indent="-342900" algn="just">
              <a:buFont typeface="Arial" panose="020B0604020202020204" pitchFamily="34" charset="0"/>
              <a:buChar char="•"/>
            </a:pPr>
            <a:r>
              <a:rPr lang="en-GB" sz="1800" dirty="0"/>
              <a:t>Beweisen Sie den Wert, den Sie bieten können </a:t>
            </a:r>
          </a:p>
          <a:p>
            <a:pPr marL="0" indent="0" algn="just"/>
            <a:endParaRPr lang="en-IE" sz="1800" i="1" dirty="0"/>
          </a:p>
        </p:txBody>
      </p:sp>
      <p:sp>
        <p:nvSpPr>
          <p:cNvPr id="10" name="Text Placeholder 1">
            <a:extLst>
              <a:ext uri="{FF2B5EF4-FFF2-40B4-BE49-F238E27FC236}">
                <a16:creationId xmlns:a16="http://schemas.microsoft.com/office/drawing/2014/main" id="{BB0AD65C-0DBA-690B-143A-A49A4378574F}"/>
              </a:ext>
            </a:extLst>
          </p:cNvPr>
          <p:cNvSpPr>
            <a:spLocks noGrp="1"/>
          </p:cNvSpPr>
          <p:nvPr>
            <p:ph type="body" sz="quarter" idx="18"/>
          </p:nvPr>
        </p:nvSpPr>
        <p:spPr>
          <a:xfrm>
            <a:off x="475390" y="3807254"/>
            <a:ext cx="8342747" cy="3050746"/>
          </a:xfrm>
        </p:spPr>
        <p:txBody>
          <a:bodyPr/>
          <a:lstStyle/>
          <a:p>
            <a:pPr marL="342900" indent="-342900" algn="just">
              <a:buFont typeface="Arial" panose="020B0604020202020204" pitchFamily="34" charset="0"/>
              <a:buChar char="•"/>
            </a:pPr>
            <a:r>
              <a:rPr lang="en-GB" sz="1800" i="1" dirty="0"/>
              <a:t> Kim hatte Schwierigkeiten, die steigenden Verwaltungskosten zu bewältigen, die durch die zunehmende Regulierung im Bereich der Lebensmittelproduktion verursacht wurden. Sie hatte einen manuellen Produktvertriebsprozess, der auf Mindesthaltbarkeitsdaten und Auftragsabwicklung basierte. Ich habe eine KI-Lösung entwickelt, die den Verwaltungsaufwand um 80 % reduziert und zu einem Umsatzwachstum von 8 % beigetragen hat.</a:t>
            </a:r>
            <a:endParaRPr lang="en-IE" sz="1800" i="1" dirty="0"/>
          </a:p>
        </p:txBody>
      </p:sp>
    </p:spTree>
    <p:extLst>
      <p:ext uri="{BB962C8B-B14F-4D97-AF65-F5344CB8AC3E}">
        <p14:creationId xmlns:p14="http://schemas.microsoft.com/office/powerpoint/2010/main" val="222784814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E1896B-EB07-5380-8FD1-DA26AE28C3A9}"/>
              </a:ext>
            </a:extLst>
          </p:cNvPr>
          <p:cNvSpPr>
            <a:spLocks noGrp="1"/>
          </p:cNvSpPr>
          <p:nvPr>
            <p:ph type="body" sz="quarter" idx="18"/>
          </p:nvPr>
        </p:nvSpPr>
        <p:spPr>
          <a:xfrm>
            <a:off x="850231" y="544359"/>
            <a:ext cx="5767138" cy="3291086"/>
          </a:xfrm>
        </p:spPr>
        <p:txBody>
          <a:bodyPr/>
          <a:lstStyle/>
          <a:p>
            <a:pPr marL="0" indent="0">
              <a:spcBef>
                <a:spcPts val="0"/>
              </a:spcBef>
              <a:buClr>
                <a:srgbClr val="EC2179"/>
              </a:buClr>
            </a:pPr>
            <a:r>
              <a:rPr lang="en-US" sz="1800" dirty="0"/>
              <a:t>Es geht nicht darum, Versprechungen zu machen, sondern darum, Beweise zu liefern!</a:t>
            </a:r>
          </a:p>
          <a:p>
            <a:pPr marL="342900" indent="-342900">
              <a:spcBef>
                <a:spcPts val="0"/>
              </a:spcBef>
              <a:buClr>
                <a:srgbClr val="EC2179"/>
              </a:buClr>
              <a:buFont typeface="Arial" charset="0"/>
              <a:buChar char="•"/>
            </a:pPr>
            <a:endParaRPr lang="en-US" sz="1000" dirty="0"/>
          </a:p>
          <a:p>
            <a:pPr marL="0" indent="0">
              <a:spcBef>
                <a:spcPts val="0"/>
              </a:spcBef>
              <a:buClr>
                <a:srgbClr val="EC2179"/>
              </a:buClr>
            </a:pPr>
            <a:r>
              <a:rPr lang="en-US" sz="1800" dirty="0"/>
              <a:t>Können Sie Ihr Produkt oder Ihre Dienstleistung </a:t>
            </a:r>
            <a:r>
              <a:rPr lang="en-US" sz="1800" b="1" dirty="0">
                <a:solidFill>
                  <a:srgbClr val="DE0A1D"/>
                </a:solidFill>
              </a:rPr>
              <a:t>demonstrieren</a:t>
            </a:r>
            <a:r>
              <a:rPr lang="en-US" sz="1800" dirty="0"/>
              <a:t>?</a:t>
            </a:r>
          </a:p>
          <a:p>
            <a:pPr marL="0" indent="0">
              <a:spcBef>
                <a:spcPts val="0"/>
              </a:spcBef>
              <a:buClr>
                <a:srgbClr val="EC2179"/>
              </a:buClr>
            </a:pPr>
            <a:endParaRPr lang="en-US" sz="1800" dirty="0"/>
          </a:p>
          <a:p>
            <a:pPr marL="0" indent="0">
              <a:spcBef>
                <a:spcPts val="0"/>
              </a:spcBef>
              <a:buClr>
                <a:srgbClr val="EC2179"/>
              </a:buClr>
            </a:pPr>
            <a:r>
              <a:rPr lang="en-US" sz="1800" dirty="0"/>
              <a:t>Nutzen Sie Video, VR oder andere </a:t>
            </a:r>
            <a:r>
              <a:rPr lang="en-US" sz="1800" b="1" dirty="0">
                <a:solidFill>
                  <a:srgbClr val="DE0A1D"/>
                </a:solidFill>
              </a:rPr>
              <a:t>Tools </a:t>
            </a:r>
            <a:r>
              <a:rPr lang="en-US" sz="1800" dirty="0"/>
              <a:t>zu Ihrer Unterstützung </a:t>
            </a:r>
          </a:p>
          <a:p>
            <a:pPr marL="0" indent="0">
              <a:spcBef>
                <a:spcPts val="0"/>
              </a:spcBef>
              <a:buClr>
                <a:srgbClr val="EC2179"/>
              </a:buClr>
            </a:pPr>
            <a:endParaRPr lang="en-US" sz="1800" dirty="0"/>
          </a:p>
          <a:p>
            <a:pPr marL="0" marR="0" lvl="0" indent="0" algn="l" defTabSz="914400" rtl="0" eaLnBrk="1" fontAlgn="auto" latinLnBrk="0" hangingPunct="1">
              <a:lnSpc>
                <a:spcPct val="90000"/>
              </a:lnSpc>
              <a:spcBef>
                <a:spcPts val="0"/>
              </a:spcBef>
              <a:spcAft>
                <a:spcPts val="0"/>
              </a:spcAft>
              <a:buClr>
                <a:srgbClr val="EC2179"/>
              </a:buClr>
              <a:buSzTx/>
              <a:buFont typeface="Arial" panose="020B0604020202020204" pitchFamily="34" charset="0"/>
              <a:buNone/>
              <a:tabLst/>
              <a:defRPr/>
            </a:pPr>
            <a:r>
              <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rPr>
              <a:t>Können Sie ein Dienstleistungsangebot </a:t>
            </a:r>
            <a:r>
              <a:rPr kumimoji="0" lang="en-US" sz="1800" b="1" i="0" u="none" strike="noStrike" kern="1200" cap="none" spc="0" normalizeH="0" baseline="0" noProof="0" dirty="0">
                <a:ln>
                  <a:noFill/>
                </a:ln>
                <a:solidFill>
                  <a:srgbClr val="DE0A1D"/>
                </a:solidFill>
                <a:effectLst/>
                <a:uLnTx/>
                <a:uFillTx/>
                <a:latin typeface="Calibri" panose="020F0502020204030204"/>
                <a:ea typeface="+mn-ea"/>
                <a:cs typeface="+mn-cs"/>
              </a:rPr>
              <a:t>vorweisen</a:t>
            </a:r>
            <a:r>
              <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rPr>
              <a:t>?</a:t>
            </a:r>
          </a:p>
          <a:p>
            <a:pPr marL="363537" indent="0">
              <a:spcBef>
                <a:spcPts val="0"/>
              </a:spcBef>
              <a:buClr>
                <a:srgbClr val="EC2179"/>
              </a:buClr>
            </a:pPr>
            <a:endParaRPr lang="en-US" sz="1000" dirty="0"/>
          </a:p>
          <a:p>
            <a:pPr marL="0" indent="0">
              <a:spcBef>
                <a:spcPts val="0"/>
              </a:spcBef>
              <a:buClr>
                <a:srgbClr val="EC2179"/>
              </a:buClr>
            </a:pPr>
            <a:r>
              <a:rPr lang="en-US" sz="1800" dirty="0"/>
              <a:t>Wenn Ihr </a:t>
            </a:r>
            <a:r>
              <a:rPr lang="en-US" sz="1800" b="1" dirty="0">
                <a:solidFill>
                  <a:srgbClr val="DE0A1D"/>
                </a:solidFill>
              </a:rPr>
              <a:t>Fachwissen Ihr Produkt ist</a:t>
            </a:r>
            <a:r>
              <a:rPr lang="en-US" sz="1800" dirty="0"/>
              <a:t>, dann sollten Sie Materialien erstellen, die Ihre Intelligenz unterstreichen.</a:t>
            </a:r>
          </a:p>
          <a:p>
            <a:pPr marL="669925" indent="-306388">
              <a:spcBef>
                <a:spcPts val="0"/>
              </a:spcBef>
              <a:buClr>
                <a:srgbClr val="EC2179"/>
              </a:buClr>
            </a:pPr>
            <a:r>
              <a:rPr lang="en-US" sz="1800" dirty="0"/>
              <a:t>Unser Leitfaden zum Herunterladen...</a:t>
            </a:r>
          </a:p>
          <a:p>
            <a:pPr marL="669925" indent="-306388">
              <a:spcBef>
                <a:spcPts val="0"/>
              </a:spcBef>
              <a:buClr>
                <a:srgbClr val="EC2179"/>
              </a:buClr>
            </a:pPr>
            <a:r>
              <a:rPr lang="en-US" sz="1800" dirty="0"/>
              <a:t>Unsere Podcast-Serie über...</a:t>
            </a:r>
          </a:p>
          <a:p>
            <a:pPr marL="669925" indent="-306388">
              <a:spcBef>
                <a:spcPts val="0"/>
              </a:spcBef>
              <a:buClr>
                <a:srgbClr val="EC2179"/>
              </a:buClr>
            </a:pPr>
            <a:r>
              <a:rPr lang="en-US" sz="1800" dirty="0"/>
              <a:t>Unser YouTube-Kanal...</a:t>
            </a:r>
          </a:p>
          <a:p>
            <a:pPr marL="669925" indent="-306388">
              <a:spcBef>
                <a:spcPts val="0"/>
              </a:spcBef>
              <a:buClr>
                <a:srgbClr val="EC2179"/>
              </a:buClr>
            </a:pPr>
            <a:endParaRPr lang="en-US" sz="1800" dirty="0"/>
          </a:p>
          <a:p>
            <a:endParaRPr lang="en-IE" sz="1800" dirty="0"/>
          </a:p>
        </p:txBody>
      </p:sp>
      <p:sp>
        <p:nvSpPr>
          <p:cNvPr id="3" name="Text Placeholder 2">
            <a:extLst>
              <a:ext uri="{FF2B5EF4-FFF2-40B4-BE49-F238E27FC236}">
                <a16:creationId xmlns:a16="http://schemas.microsoft.com/office/drawing/2014/main" id="{681FF18C-FBA4-0A8F-9092-6F816935DD99}"/>
              </a:ext>
            </a:extLst>
          </p:cNvPr>
          <p:cNvSpPr>
            <a:spLocks noGrp="1"/>
          </p:cNvSpPr>
          <p:nvPr>
            <p:ph type="body" sz="quarter" idx="16"/>
          </p:nvPr>
        </p:nvSpPr>
        <p:spPr>
          <a:xfrm>
            <a:off x="8774130" y="427901"/>
            <a:ext cx="3281513" cy="992652"/>
          </a:xfrm>
        </p:spPr>
        <p:txBody>
          <a:bodyPr/>
          <a:lstStyle/>
          <a:p>
            <a:r>
              <a:rPr lang="en-GB" b="1" dirty="0" err="1">
                <a:solidFill>
                  <a:srgbClr val="DE0A1D"/>
                </a:solidFill>
              </a:rPr>
              <a:t>Demonstrieren</a:t>
            </a:r>
            <a:endParaRPr lang="en-IE" b="1" dirty="0">
              <a:solidFill>
                <a:srgbClr val="DE0A1D"/>
              </a:solidFill>
            </a:endParaRPr>
          </a:p>
        </p:txBody>
      </p:sp>
      <p:pic>
        <p:nvPicPr>
          <p:cNvPr id="4" name="Picture Placeholder 9">
            <a:extLst>
              <a:ext uri="{FF2B5EF4-FFF2-40B4-BE49-F238E27FC236}">
                <a16:creationId xmlns:a16="http://schemas.microsoft.com/office/drawing/2014/main" id="{66AC81E2-799E-56D3-7DAD-B77D450A9BD8}"/>
              </a:ext>
            </a:extLst>
          </p:cNvPr>
          <p:cNvPicPr>
            <a:picLocks noGrp="1" noChangeAspect="1"/>
          </p:cNvPicPr>
          <p:nvPr>
            <p:ph type="pic" sz="quarter" idx="10"/>
          </p:nvPr>
        </p:nvPicPr>
        <p:blipFill>
          <a:blip r:embed="rId2"/>
          <a:srcRect l="6295" r="6295"/>
          <a:stretch>
            <a:fillRect/>
          </a:stretch>
        </p:blipFill>
        <p:spPr>
          <a:xfrm>
            <a:off x="7061200" y="1420813"/>
            <a:ext cx="5130800" cy="3913187"/>
          </a:xfrm>
        </p:spPr>
      </p:pic>
    </p:spTree>
    <p:extLst>
      <p:ext uri="{BB962C8B-B14F-4D97-AF65-F5344CB8AC3E}">
        <p14:creationId xmlns:p14="http://schemas.microsoft.com/office/powerpoint/2010/main" val="858132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462127" y="2172725"/>
            <a:ext cx="6067480" cy="3849918"/>
          </a:xfrm>
        </p:spPr>
        <p:txBody>
          <a:bodyPr/>
          <a:lstStyle/>
          <a:p>
            <a:pPr marL="0" indent="0"/>
            <a:r>
              <a:rPr lang="en-US" sz="2400" dirty="0"/>
              <a:t>Viele Menschen fragen sich, was der Unterschied zwischen Vertrieb und Marketing ist. Um es klar zu sagen: Marketing und Vertrieb sind zwar im Geschäftsleben miteinander verbunden, aber sie sind nicht dasselbe. </a:t>
            </a:r>
            <a:endParaRPr lang="en-US" sz="1800" dirty="0"/>
          </a:p>
          <a:p>
            <a:pPr marL="0" indent="0"/>
            <a:r>
              <a:rPr lang="en-US" sz="2400" dirty="0"/>
              <a:t>In diesem Modul befassen wir uns zunächst mit dem Marketing und was das für Sie und Ihr Unternehmen bedeutet, und dann mit dem Motor Ihres Unternehmens, dem Vertrieb.</a:t>
            </a:r>
          </a:p>
          <a:p>
            <a:endParaRPr lang="en-US"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930442" y="718623"/>
            <a:ext cx="10106526" cy="1064720"/>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481137" y="761603"/>
            <a:ext cx="6949797" cy="803654"/>
          </a:xfrm>
        </p:spPr>
        <p:txBody>
          <a:bodyPr/>
          <a:lstStyle/>
          <a:p>
            <a:r>
              <a:rPr lang="en-US">
                <a:solidFill>
                  <a:schemeClr val="bg1"/>
                </a:solidFill>
              </a:rPr>
              <a:t>Die Beziehung zwischen Marketing und Vertrieb</a:t>
            </a:r>
            <a:endParaRPr lang="en-US"/>
          </a:p>
        </p:txBody>
      </p:sp>
      <p:pic>
        <p:nvPicPr>
          <p:cNvPr id="3" name="Picture Placeholder 8">
            <a:extLst>
              <a:ext uri="{FF2B5EF4-FFF2-40B4-BE49-F238E27FC236}">
                <a16:creationId xmlns:a16="http://schemas.microsoft.com/office/drawing/2014/main" id="{3669CD0E-1BDC-32C5-79FD-7CF070B93BFF}"/>
              </a:ext>
            </a:extLst>
          </p:cNvPr>
          <p:cNvPicPr>
            <a:picLocks noChangeAspect="1"/>
          </p:cNvPicPr>
          <p:nvPr/>
        </p:nvPicPr>
        <p:blipFill rotWithShape="1">
          <a:blip r:embed="rId2">
            <a:extLst>
              <a:ext uri="{28A0092B-C50C-407E-A947-70E740481C1C}">
                <a14:useLocalDpi xmlns:a14="http://schemas.microsoft.com/office/drawing/2010/main" val="0"/>
              </a:ext>
            </a:extLst>
          </a:blip>
          <a:srcRect l="18891" r="27347"/>
          <a:stretch/>
        </p:blipFill>
        <p:spPr>
          <a:xfrm>
            <a:off x="402070" y="329241"/>
            <a:ext cx="3829479" cy="4751105"/>
          </a:xfrm>
          <a:custGeom>
            <a:avLst/>
            <a:gdLst>
              <a:gd name="connsiteX0" fmla="*/ 0 w 5527675"/>
              <a:gd name="connsiteY0" fmla="*/ 0 h 6858000"/>
              <a:gd name="connsiteX1" fmla="*/ 5527675 w 5527675"/>
              <a:gd name="connsiteY1" fmla="*/ 0 h 6858000"/>
              <a:gd name="connsiteX2" fmla="*/ 5527675 w 5527675"/>
              <a:gd name="connsiteY2" fmla="*/ 572817 h 6858000"/>
              <a:gd name="connsiteX3" fmla="*/ 4339988 w 5527675"/>
              <a:gd name="connsiteY3" fmla="*/ 572817 h 6858000"/>
              <a:gd name="connsiteX4" fmla="*/ 4339988 w 5527675"/>
              <a:gd name="connsiteY4" fmla="*/ 2129051 h 6858000"/>
              <a:gd name="connsiteX5" fmla="*/ 5527675 w 5527675"/>
              <a:gd name="connsiteY5" fmla="*/ 2129051 h 6858000"/>
              <a:gd name="connsiteX6" fmla="*/ 5527675 w 5527675"/>
              <a:gd name="connsiteY6" fmla="*/ 6858000 h 6858000"/>
              <a:gd name="connsiteX7" fmla="*/ 0 w 55276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27675" h="6858000">
                <a:moveTo>
                  <a:pt x="0" y="0"/>
                </a:moveTo>
                <a:lnTo>
                  <a:pt x="5527675" y="0"/>
                </a:lnTo>
                <a:lnTo>
                  <a:pt x="5527675" y="572817"/>
                </a:lnTo>
                <a:lnTo>
                  <a:pt x="4339988" y="572817"/>
                </a:lnTo>
                <a:lnTo>
                  <a:pt x="4339988" y="2129051"/>
                </a:lnTo>
                <a:lnTo>
                  <a:pt x="5527675" y="2129051"/>
                </a:lnTo>
                <a:lnTo>
                  <a:pt x="5527675" y="6858000"/>
                </a:lnTo>
                <a:lnTo>
                  <a:pt x="0" y="6858000"/>
                </a:lnTo>
                <a:close/>
              </a:path>
            </a:pathLst>
          </a:custGeom>
        </p:spPr>
      </p:pic>
    </p:spTree>
    <p:extLst>
      <p:ext uri="{BB962C8B-B14F-4D97-AF65-F5344CB8AC3E}">
        <p14:creationId xmlns:p14="http://schemas.microsoft.com/office/powerpoint/2010/main" val="91643867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A6ECAD-F059-757E-CEF4-837FAA102E83}"/>
              </a:ext>
            </a:extLst>
          </p:cNvPr>
          <p:cNvSpPr>
            <a:spLocks noGrp="1"/>
          </p:cNvSpPr>
          <p:nvPr>
            <p:ph type="body" sz="quarter" idx="18"/>
          </p:nvPr>
        </p:nvSpPr>
        <p:spPr>
          <a:xfrm>
            <a:off x="1509269" y="1505882"/>
            <a:ext cx="10188149" cy="3440624"/>
          </a:xfrm>
        </p:spPr>
        <p:txBody>
          <a:bodyPr/>
          <a:lstStyle/>
          <a:p>
            <a:pPr marL="342900" indent="-342900">
              <a:lnSpc>
                <a:spcPct val="150000"/>
              </a:lnSpc>
              <a:spcBef>
                <a:spcPts val="0"/>
              </a:spcBef>
              <a:buClr>
                <a:srgbClr val="DE0A1D"/>
              </a:buClr>
              <a:buFont typeface="Arial" panose="020B0604020202020204" pitchFamily="34" charset="0"/>
              <a:buChar char="•"/>
            </a:pPr>
            <a:r>
              <a:rPr lang="en-US" sz="2000" dirty="0"/>
              <a:t>Identifizieren Sie Kaufmotive - rationale und emotionale</a:t>
            </a:r>
          </a:p>
          <a:p>
            <a:pPr marL="342900" indent="-342900">
              <a:lnSpc>
                <a:spcPct val="150000"/>
              </a:lnSpc>
              <a:spcBef>
                <a:spcPts val="0"/>
              </a:spcBef>
              <a:buClr>
                <a:srgbClr val="DE0A1D"/>
              </a:buClr>
              <a:buFont typeface="Arial" panose="020B0604020202020204" pitchFamily="34" charset="0"/>
              <a:buChar char="•"/>
            </a:pPr>
            <a:r>
              <a:rPr lang="en-US" sz="2000" dirty="0"/>
              <a:t>Rational - Gewinn, Gesundheit, Sicherheit, Nützlichkeit, Vorsicht</a:t>
            </a:r>
          </a:p>
          <a:p>
            <a:pPr marL="342900" indent="-342900">
              <a:lnSpc>
                <a:spcPct val="150000"/>
              </a:lnSpc>
              <a:spcBef>
                <a:spcPts val="0"/>
              </a:spcBef>
              <a:buClr>
                <a:srgbClr val="DE0A1D"/>
              </a:buClr>
              <a:buFont typeface="Arial" panose="020B0604020202020204" pitchFamily="34" charset="0"/>
              <a:buChar char="•"/>
            </a:pPr>
            <a:r>
              <a:rPr lang="en-US" sz="2000" dirty="0"/>
              <a:t>Emotional - Furcht, Neid, Liebe, Unterhaltung, Stolz, Vergnügen</a:t>
            </a:r>
          </a:p>
          <a:p>
            <a:pPr marL="342900" indent="-342900">
              <a:lnSpc>
                <a:spcPct val="150000"/>
              </a:lnSpc>
              <a:spcBef>
                <a:spcPts val="0"/>
              </a:spcBef>
              <a:buClr>
                <a:srgbClr val="DE0A1D"/>
              </a:buClr>
              <a:buFont typeface="Arial" panose="020B0604020202020204" pitchFamily="34" charset="0"/>
              <a:buChar char="•"/>
            </a:pPr>
            <a:r>
              <a:rPr lang="en-US" sz="2000" dirty="0"/>
              <a:t>Identifizieren Sie den vorherrschenden Kaufdrang</a:t>
            </a:r>
          </a:p>
          <a:p>
            <a:pPr marL="342900" indent="-342900">
              <a:lnSpc>
                <a:spcPct val="150000"/>
              </a:lnSpc>
              <a:spcBef>
                <a:spcPts val="0"/>
              </a:spcBef>
              <a:buClr>
                <a:srgbClr val="DE0A1D"/>
              </a:buClr>
              <a:buFont typeface="Arial" panose="020B0604020202020204" pitchFamily="34" charset="0"/>
              <a:buChar char="•"/>
            </a:pPr>
            <a:r>
              <a:rPr lang="en-US" sz="2000" dirty="0"/>
              <a:t>Was ist der wichtigste Grund, warum der Interessent ein Produkt oder eine Dienstleistung dieser Art haben möchte?</a:t>
            </a:r>
          </a:p>
          <a:p>
            <a:pPr marL="342900" indent="-342900">
              <a:lnSpc>
                <a:spcPct val="150000"/>
              </a:lnSpc>
              <a:spcBef>
                <a:spcPts val="0"/>
              </a:spcBef>
              <a:buClr>
                <a:srgbClr val="DE0A1D"/>
              </a:buClr>
              <a:buFont typeface="Arial" panose="020B0604020202020204" pitchFamily="34" charset="0"/>
              <a:buChar char="•"/>
            </a:pPr>
            <a:r>
              <a:rPr lang="en-US" sz="2000" dirty="0"/>
              <a:t>Beweisen und untermauern Sie Ihre Behauptungen, z. B. durch Mundpropaganda und Empfehlungen, verwenden Sie visuelle Hilfsmittel - betonen Sie das Vorher und Nachher</a:t>
            </a:r>
          </a:p>
          <a:p>
            <a:endParaRPr lang="en-IE" sz="2000" dirty="0"/>
          </a:p>
        </p:txBody>
      </p:sp>
      <p:sp>
        <p:nvSpPr>
          <p:cNvPr id="3" name="Text Placeholder 2">
            <a:extLst>
              <a:ext uri="{FF2B5EF4-FFF2-40B4-BE49-F238E27FC236}">
                <a16:creationId xmlns:a16="http://schemas.microsoft.com/office/drawing/2014/main" id="{274CEA54-BD05-70AF-EE8F-7756B20E1C7A}"/>
              </a:ext>
            </a:extLst>
          </p:cNvPr>
          <p:cNvSpPr>
            <a:spLocks noGrp="1"/>
          </p:cNvSpPr>
          <p:nvPr>
            <p:ph type="body" sz="quarter" idx="16"/>
          </p:nvPr>
        </p:nvSpPr>
        <p:spPr/>
        <p:txBody>
          <a:bodyPr/>
          <a:lstStyle/>
          <a:p>
            <a:r>
              <a:rPr lang="en-GB" b="1" dirty="0">
                <a:solidFill>
                  <a:srgbClr val="DE0A1D"/>
                </a:solidFill>
              </a:rPr>
              <a:t>Gewinnen Sie das Vertrauen Ihres Interessenten</a:t>
            </a:r>
            <a:endParaRPr lang="en-IE" b="1" dirty="0">
              <a:solidFill>
                <a:srgbClr val="DE0A1D"/>
              </a:solidFill>
            </a:endParaRPr>
          </a:p>
        </p:txBody>
      </p:sp>
    </p:spTree>
    <p:extLst>
      <p:ext uri="{BB962C8B-B14F-4D97-AF65-F5344CB8AC3E}">
        <p14:creationId xmlns:p14="http://schemas.microsoft.com/office/powerpoint/2010/main" val="232342809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Wie man mit Einwänden umgeht</a:t>
            </a:r>
          </a:p>
          <a:p>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8482104"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8944811"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8482104" y="1964864"/>
            <a:ext cx="916056" cy="769441"/>
          </a:xfrm>
          <a:prstGeom prst="rect">
            <a:avLst/>
          </a:prstGeom>
          <a:noFill/>
        </p:spPr>
        <p:txBody>
          <a:bodyPr wrap="square">
            <a:spAutoFit/>
          </a:bodyPr>
          <a:lstStyle/>
          <a:p>
            <a:pPr algn="ctr"/>
            <a:r>
              <a:rPr lang="en-US" sz="4400" dirty="0">
                <a:solidFill>
                  <a:schemeClr val="bg1"/>
                </a:solidFill>
              </a:rPr>
              <a:t>3</a:t>
            </a:r>
          </a:p>
        </p:txBody>
      </p: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622972" y="1964864"/>
            <a:ext cx="7849772"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solidFill>
                  <a:srgbClr val="595959"/>
                </a:solidFill>
                <a:latin typeface="Calibri" panose="020F0502020204030204"/>
              </a:rPr>
              <a:t>Nachdem Sie nun erfolgreich </a:t>
            </a:r>
            <a:r>
              <a:rPr lang="en-US" b="1" dirty="0">
                <a:solidFill>
                  <a:srgbClr val="DE0A1D"/>
                </a:solidFill>
                <a:latin typeface="Calibri" panose="020F0502020204030204"/>
              </a:rPr>
              <a:t>formuliert </a:t>
            </a:r>
            <a:r>
              <a:rPr lang="en-US" dirty="0">
                <a:solidFill>
                  <a:srgbClr val="595959"/>
                </a:solidFill>
                <a:latin typeface="Calibri" panose="020F0502020204030204"/>
              </a:rPr>
              <a:t>haben, was Sie verkaufen, und Ihrem potenziellen Kunden </a:t>
            </a:r>
            <a:r>
              <a:rPr lang="en-US" b="1" dirty="0">
                <a:solidFill>
                  <a:srgbClr val="DE0A1D"/>
                </a:solidFill>
                <a:latin typeface="Calibri" panose="020F0502020204030204"/>
              </a:rPr>
              <a:t>die Vorteile </a:t>
            </a:r>
            <a:r>
              <a:rPr lang="en-US" dirty="0">
                <a:solidFill>
                  <a:srgbClr val="595959"/>
                </a:solidFill>
                <a:latin typeface="Calibri" panose="020F0502020204030204"/>
              </a:rPr>
              <a:t>Ihres Produkts oder Ihrer Dienstleistung erläutert haben, müssen Sie darauf vorbereitet sein, </a:t>
            </a:r>
            <a:r>
              <a:rPr lang="en-US" b="1" dirty="0">
                <a:solidFill>
                  <a:srgbClr val="DE0A1D"/>
                </a:solidFill>
                <a:latin typeface="Calibri" panose="020F0502020204030204"/>
              </a:rPr>
              <a:t>Einwände zu behandeln</a:t>
            </a:r>
            <a:r>
              <a:rPr lang="en-US" dirty="0">
                <a:solidFill>
                  <a:srgbClr val="595959"/>
                </a:solidFill>
                <a:latin typeface="Calibri" panose="020F0502020204030204"/>
              </a:rPr>
              <a:t>, bevor Sie </a:t>
            </a:r>
            <a:r>
              <a:rPr lang="en-US" b="1" dirty="0">
                <a:solidFill>
                  <a:srgbClr val="DE0A1D"/>
                </a:solidFill>
                <a:latin typeface="Calibri" panose="020F0502020204030204"/>
              </a:rPr>
              <a:t>den Verkauf abschließen</a:t>
            </a:r>
            <a:r>
              <a:rPr lang="en-US" dirty="0">
                <a:solidFill>
                  <a:srgbClr val="595959"/>
                </a:solidFill>
                <a:latin typeface="Calibri" panose="020F0502020204030204"/>
              </a:rPr>
              <a:t>.</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rPr>
              <a:t>Sie müssen mit Widerstand umgehen können </a:t>
            </a:r>
            <a:r>
              <a:rPr lang="en-US" dirty="0">
                <a:solidFill>
                  <a:srgbClr val="595959"/>
                </a:solidFill>
                <a:latin typeface="Calibri" panose="020F0502020204030204"/>
              </a:rPr>
              <a:t>und auch mit der Bitte um den Verkauf.</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rPr>
              <a:t>Sie müssen die richtigen Techniken kennen - und wissen, wann Sie sie einsetzen sollten!</a:t>
            </a:r>
          </a:p>
        </p:txBody>
      </p:sp>
      <p:sp>
        <p:nvSpPr>
          <p:cNvPr id="5" name="TextBox 4">
            <a:extLst>
              <a:ext uri="{FF2B5EF4-FFF2-40B4-BE49-F238E27FC236}">
                <a16:creationId xmlns:a16="http://schemas.microsoft.com/office/drawing/2014/main" id="{703FC9D5-4D45-542C-7C8D-0C65D8BD9614}"/>
              </a:ext>
            </a:extLst>
          </p:cNvPr>
          <p:cNvSpPr txBox="1"/>
          <p:nvPr/>
        </p:nvSpPr>
        <p:spPr>
          <a:xfrm>
            <a:off x="8630820" y="1780198"/>
            <a:ext cx="632662" cy="369332"/>
          </a:xfrm>
          <a:prstGeom prst="rect">
            <a:avLst/>
          </a:prstGeom>
          <a:noFill/>
        </p:spPr>
        <p:txBody>
          <a:bodyPr wrap="square" rtlCol="0">
            <a:spAutoFit/>
          </a:bodyPr>
          <a:lstStyle/>
          <a:p>
            <a:r>
              <a:rPr lang="en-GB" dirty="0">
                <a:solidFill>
                  <a:schemeClr val="bg1"/>
                </a:solidFill>
              </a:rPr>
              <a:t>STEP</a:t>
            </a:r>
            <a:endParaRPr lang="en-IE" dirty="0">
              <a:solidFill>
                <a:schemeClr val="bg1"/>
              </a:solidFill>
            </a:endParaRPr>
          </a:p>
        </p:txBody>
      </p:sp>
    </p:spTree>
    <p:extLst>
      <p:ext uri="{BB962C8B-B14F-4D97-AF65-F5344CB8AC3E}">
        <p14:creationId xmlns:p14="http://schemas.microsoft.com/office/powerpoint/2010/main" val="21513679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Wie man mit Einwänden umgeht</a:t>
            </a:r>
          </a:p>
          <a:p>
            <a:endParaRPr lang="en-US" dirty="0"/>
          </a:p>
        </p:txBody>
      </p:sp>
      <p:sp>
        <p:nvSpPr>
          <p:cNvPr id="8" name="TextBox 7">
            <a:extLst>
              <a:ext uri="{FF2B5EF4-FFF2-40B4-BE49-F238E27FC236}">
                <a16:creationId xmlns:a16="http://schemas.microsoft.com/office/drawing/2014/main" id="{2BB58133-E930-3DFD-5B29-B40CA050D9B6}"/>
              </a:ext>
            </a:extLst>
          </p:cNvPr>
          <p:cNvSpPr txBox="1"/>
          <p:nvPr/>
        </p:nvSpPr>
        <p:spPr>
          <a:xfrm>
            <a:off x="616936" y="1828800"/>
            <a:ext cx="9963102" cy="2743508"/>
          </a:xfrm>
          <a:prstGeom prst="rect">
            <a:avLst/>
          </a:prstGeom>
          <a:noFill/>
        </p:spPr>
        <p:txBody>
          <a:bodyPr wrap="square">
            <a:spAutoFit/>
          </a:bodyPr>
          <a:lstStyle/>
          <a:p>
            <a:pPr marL="17463" lvl="1" algn="l"/>
            <a:r>
              <a:rPr lang="en-US" altLang="en-US" sz="2400" b="1" dirty="0">
                <a:solidFill>
                  <a:srgbClr val="DE0A1D"/>
                </a:solidFill>
              </a:rPr>
              <a:t>Hören Sie zu und unterbrechen Sie nicht</a:t>
            </a:r>
            <a:r>
              <a:rPr lang="is-IS" altLang="en-US" sz="2400" b="1" dirty="0">
                <a:solidFill>
                  <a:srgbClr val="D9552F"/>
                </a:solidFill>
              </a:rPr>
              <a:t>...</a:t>
            </a:r>
          </a:p>
          <a:p>
            <a:pPr marL="17463" lvl="1" algn="l"/>
            <a:endParaRPr lang="en-US" altLang="en-US" sz="800" b="1" i="1" dirty="0">
              <a:solidFill>
                <a:srgbClr val="EC2179"/>
              </a:solidFill>
            </a:endParaRPr>
          </a:p>
          <a:p>
            <a:pPr marL="360363" lvl="1" indent="-342900" algn="l">
              <a:lnSpc>
                <a:spcPct val="150000"/>
              </a:lnSpc>
              <a:buClr>
                <a:srgbClr val="DE0A1D"/>
              </a:buClr>
              <a:buFont typeface="Arial" charset="0"/>
              <a:buChar char="•"/>
            </a:pPr>
            <a:r>
              <a:rPr lang="en-US" altLang="en-US" sz="2400" dirty="0">
                <a:solidFill>
                  <a:srgbClr val="003841"/>
                </a:solidFill>
              </a:rPr>
              <a:t>Zustimmung und Gegenstimme (die Ja...aber-Technik)</a:t>
            </a:r>
          </a:p>
          <a:p>
            <a:pPr marL="360363" lvl="1" indent="-342900" algn="l">
              <a:lnSpc>
                <a:spcPct val="150000"/>
              </a:lnSpc>
              <a:buClr>
                <a:srgbClr val="DE0A1D"/>
              </a:buClr>
              <a:buFont typeface="Arial" charset="0"/>
              <a:buChar char="•"/>
            </a:pPr>
            <a:r>
              <a:rPr lang="en-US" altLang="en-US" sz="2400" dirty="0">
                <a:solidFill>
                  <a:srgbClr val="003841"/>
                </a:solidFill>
              </a:rPr>
              <a:t>Direkte Ablehnung - kann verwendet werden, wenn der Käufer nach sachlichen Informationen sucht</a:t>
            </a:r>
          </a:p>
          <a:p>
            <a:pPr marL="360363" lvl="1" indent="-342900" algn="l">
              <a:lnSpc>
                <a:spcPct val="150000"/>
              </a:lnSpc>
              <a:buClr>
                <a:srgbClr val="DE0A1D"/>
              </a:buClr>
              <a:buFont typeface="Arial" charset="0"/>
              <a:buChar char="•"/>
            </a:pPr>
            <a:r>
              <a:rPr lang="en-US" altLang="en-US" sz="2400" dirty="0">
                <a:solidFill>
                  <a:srgbClr val="003841"/>
                </a:solidFill>
              </a:rPr>
              <a:t>Hinterfragen Sie den Einwand - Käufer </a:t>
            </a:r>
            <a:r>
              <a:rPr lang="en-US" altLang="en-US" sz="2400" i="1" dirty="0">
                <a:solidFill>
                  <a:srgbClr val="003841"/>
                </a:solidFill>
              </a:rPr>
              <a:t>"Mir gefällt das Aussehen dieser Handtasche nicht". </a:t>
            </a:r>
            <a:r>
              <a:rPr lang="en-US" altLang="en-US" sz="2400" dirty="0">
                <a:solidFill>
                  <a:srgbClr val="003841"/>
                </a:solidFill>
              </a:rPr>
              <a:t>Verkäufer </a:t>
            </a:r>
            <a:r>
              <a:rPr lang="en-US" altLang="en-US" sz="2400" i="1" dirty="0">
                <a:solidFill>
                  <a:srgbClr val="003841"/>
                </a:solidFill>
              </a:rPr>
              <a:t>"Können Sie mir genau sagen, was Ihnen nicht gefällt?"</a:t>
            </a:r>
          </a:p>
        </p:txBody>
      </p:sp>
    </p:spTree>
    <p:extLst>
      <p:ext uri="{BB962C8B-B14F-4D97-AF65-F5344CB8AC3E}">
        <p14:creationId xmlns:p14="http://schemas.microsoft.com/office/powerpoint/2010/main" val="23479551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Techniken der Einwandbehandlung</a:t>
            </a:r>
            <a:endParaRPr lang="en-US" dirty="0"/>
          </a:p>
        </p:txBody>
      </p:sp>
      <p:sp>
        <p:nvSpPr>
          <p:cNvPr id="8" name="TextBox 7">
            <a:extLst>
              <a:ext uri="{FF2B5EF4-FFF2-40B4-BE49-F238E27FC236}">
                <a16:creationId xmlns:a16="http://schemas.microsoft.com/office/drawing/2014/main" id="{2BB58133-E930-3DFD-5B29-B40CA050D9B6}"/>
              </a:ext>
            </a:extLst>
          </p:cNvPr>
          <p:cNvSpPr txBox="1"/>
          <p:nvPr/>
        </p:nvSpPr>
        <p:spPr>
          <a:xfrm>
            <a:off x="1164483" y="4092468"/>
            <a:ext cx="1324007" cy="646331"/>
          </a:xfrm>
          <a:prstGeom prst="rect">
            <a:avLst/>
          </a:prstGeom>
          <a:noFill/>
        </p:spPr>
        <p:txBody>
          <a:bodyPr wrap="square">
            <a:spAutoFit/>
          </a:bodyPr>
          <a:lstStyle/>
          <a:p>
            <a:pPr marL="17463" lvl="1" algn="l"/>
            <a:r>
              <a:rPr lang="en-US" altLang="en-US" dirty="0">
                <a:solidFill>
                  <a:srgbClr val="47B5C8"/>
                </a:solidFill>
              </a:rPr>
              <a:t>PUSHBACK-TECHNIK</a:t>
            </a:r>
            <a:endParaRPr lang="is-IS" altLang="en-US" dirty="0">
              <a:solidFill>
                <a:srgbClr val="47B5C8"/>
              </a:solidFill>
            </a:endParaRPr>
          </a:p>
        </p:txBody>
      </p:sp>
      <p:cxnSp>
        <p:nvCxnSpPr>
          <p:cNvPr id="5" name="Straight Connector 4">
            <a:extLst>
              <a:ext uri="{FF2B5EF4-FFF2-40B4-BE49-F238E27FC236}">
                <a16:creationId xmlns:a16="http://schemas.microsoft.com/office/drawing/2014/main" id="{4407558B-CE70-4C34-0495-5FB713400527}"/>
              </a:ext>
            </a:extLst>
          </p:cNvPr>
          <p:cNvCxnSpPr>
            <a:cxnSpLocks/>
          </p:cNvCxnSpPr>
          <p:nvPr/>
        </p:nvCxnSpPr>
        <p:spPr>
          <a:xfrm>
            <a:off x="381286" y="3429000"/>
            <a:ext cx="10660525"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51C01154-BAF5-429D-CCFD-593AFE52A0D5}"/>
              </a:ext>
            </a:extLst>
          </p:cNvPr>
          <p:cNvSpPr/>
          <p:nvPr/>
        </p:nvSpPr>
        <p:spPr>
          <a:xfrm>
            <a:off x="1330806" y="2734576"/>
            <a:ext cx="1127722" cy="1119596"/>
          </a:xfrm>
          <a:prstGeom prst="ellipse">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3" name="Oval 12">
            <a:extLst>
              <a:ext uri="{FF2B5EF4-FFF2-40B4-BE49-F238E27FC236}">
                <a16:creationId xmlns:a16="http://schemas.microsoft.com/office/drawing/2014/main" id="{AF70BB4C-F533-C805-8E41-7C60E5F92B8F}"/>
              </a:ext>
            </a:extLst>
          </p:cNvPr>
          <p:cNvSpPr/>
          <p:nvPr/>
        </p:nvSpPr>
        <p:spPr>
          <a:xfrm>
            <a:off x="3679529" y="2734576"/>
            <a:ext cx="1127721" cy="1119596"/>
          </a:xfrm>
          <a:prstGeom prst="ellipse">
            <a:avLst/>
          </a:pr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5" name="Oval 14">
            <a:extLst>
              <a:ext uri="{FF2B5EF4-FFF2-40B4-BE49-F238E27FC236}">
                <a16:creationId xmlns:a16="http://schemas.microsoft.com/office/drawing/2014/main" id="{8CA0C4C8-E2AE-F870-A921-B3E4B6A54B44}"/>
              </a:ext>
            </a:extLst>
          </p:cNvPr>
          <p:cNvSpPr/>
          <p:nvPr/>
        </p:nvSpPr>
        <p:spPr>
          <a:xfrm>
            <a:off x="6096000" y="2671315"/>
            <a:ext cx="1127722" cy="1119596"/>
          </a:xfrm>
          <a:prstGeom prst="ellipse">
            <a:avLst/>
          </a:pr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6" name="Oval 15">
            <a:extLst>
              <a:ext uri="{FF2B5EF4-FFF2-40B4-BE49-F238E27FC236}">
                <a16:creationId xmlns:a16="http://schemas.microsoft.com/office/drawing/2014/main" id="{29CE3B80-CE16-CCE4-08B1-4BCA7AB39393}"/>
              </a:ext>
            </a:extLst>
          </p:cNvPr>
          <p:cNvSpPr/>
          <p:nvPr/>
        </p:nvSpPr>
        <p:spPr>
          <a:xfrm>
            <a:off x="8444723" y="2671315"/>
            <a:ext cx="1127722" cy="111959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grpSp>
        <p:nvGrpSpPr>
          <p:cNvPr id="17" name="Google Shape;822;p39">
            <a:extLst>
              <a:ext uri="{FF2B5EF4-FFF2-40B4-BE49-F238E27FC236}">
                <a16:creationId xmlns:a16="http://schemas.microsoft.com/office/drawing/2014/main" id="{96F5FB1B-8494-897E-8E59-A2CE7F0F5876}"/>
              </a:ext>
            </a:extLst>
          </p:cNvPr>
          <p:cNvGrpSpPr/>
          <p:nvPr/>
        </p:nvGrpSpPr>
        <p:grpSpPr>
          <a:xfrm>
            <a:off x="1527940" y="3138559"/>
            <a:ext cx="733453" cy="446316"/>
            <a:chOff x="3269900" y="3064500"/>
            <a:chExt cx="432325" cy="263075"/>
          </a:xfrm>
        </p:grpSpPr>
        <p:sp>
          <p:nvSpPr>
            <p:cNvPr id="18" name="Google Shape;823;p39">
              <a:extLst>
                <a:ext uri="{FF2B5EF4-FFF2-40B4-BE49-F238E27FC236}">
                  <a16:creationId xmlns:a16="http://schemas.microsoft.com/office/drawing/2014/main" id="{C0928E59-ADF4-C563-A3E4-477B935C505B}"/>
                </a:ext>
              </a:extLst>
            </p:cNvPr>
            <p:cNvSpPr/>
            <p:nvPr/>
          </p:nvSpPr>
          <p:spPr>
            <a:xfrm>
              <a:off x="3269900" y="3064500"/>
              <a:ext cx="432325" cy="263075"/>
            </a:xfrm>
            <a:custGeom>
              <a:avLst/>
              <a:gdLst/>
              <a:ahLst/>
              <a:cxnLst/>
              <a:rect l="l" t="t" r="r" b="b"/>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24;p39">
              <a:extLst>
                <a:ext uri="{FF2B5EF4-FFF2-40B4-BE49-F238E27FC236}">
                  <a16:creationId xmlns:a16="http://schemas.microsoft.com/office/drawing/2014/main" id="{8F41F588-BDDB-3582-C707-527ED725CE04}"/>
                </a:ext>
              </a:extLst>
            </p:cNvPr>
            <p:cNvSpPr/>
            <p:nvPr/>
          </p:nvSpPr>
          <p:spPr>
            <a:xfrm>
              <a:off x="3445875" y="3155825"/>
              <a:ext cx="80400" cy="80400"/>
            </a:xfrm>
            <a:custGeom>
              <a:avLst/>
              <a:gdLst/>
              <a:ahLst/>
              <a:cxnLst/>
              <a:rect l="l" t="t" r="r" b="b"/>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25;p39">
              <a:extLst>
                <a:ext uri="{FF2B5EF4-FFF2-40B4-BE49-F238E27FC236}">
                  <a16:creationId xmlns:a16="http://schemas.microsoft.com/office/drawing/2014/main" id="{8205EE5A-5A21-1D56-DA4C-6356285C42A8}"/>
                </a:ext>
              </a:extLst>
            </p:cNvPr>
            <p:cNvSpPr/>
            <p:nvPr/>
          </p:nvSpPr>
          <p:spPr>
            <a:xfrm>
              <a:off x="3381925" y="3091900"/>
              <a:ext cx="208275" cy="208275"/>
            </a:xfrm>
            <a:custGeom>
              <a:avLst/>
              <a:gdLst/>
              <a:ahLst/>
              <a:cxnLst/>
              <a:rect l="l" t="t" r="r" b="b"/>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530;p39">
            <a:extLst>
              <a:ext uri="{FF2B5EF4-FFF2-40B4-BE49-F238E27FC236}">
                <a16:creationId xmlns:a16="http://schemas.microsoft.com/office/drawing/2014/main" id="{7A3C977A-AE9B-029A-17F4-E66A605B3750}"/>
              </a:ext>
            </a:extLst>
          </p:cNvPr>
          <p:cNvSpPr/>
          <p:nvPr/>
        </p:nvSpPr>
        <p:spPr>
          <a:xfrm>
            <a:off x="3940893" y="2990999"/>
            <a:ext cx="604991" cy="604991"/>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612;p39">
            <a:extLst>
              <a:ext uri="{FF2B5EF4-FFF2-40B4-BE49-F238E27FC236}">
                <a16:creationId xmlns:a16="http://schemas.microsoft.com/office/drawing/2014/main" id="{91895FB1-9BDE-00E8-B017-AE2023777EE0}"/>
              </a:ext>
            </a:extLst>
          </p:cNvPr>
          <p:cNvGrpSpPr/>
          <p:nvPr/>
        </p:nvGrpSpPr>
        <p:grpSpPr>
          <a:xfrm>
            <a:off x="6383633" y="2929050"/>
            <a:ext cx="591724" cy="604125"/>
            <a:chOff x="3951850" y="2985350"/>
            <a:chExt cx="407950" cy="416500"/>
          </a:xfrm>
        </p:grpSpPr>
        <p:sp>
          <p:nvSpPr>
            <p:cNvPr id="23" name="Google Shape;613;p39">
              <a:extLst>
                <a:ext uri="{FF2B5EF4-FFF2-40B4-BE49-F238E27FC236}">
                  <a16:creationId xmlns:a16="http://schemas.microsoft.com/office/drawing/2014/main" id="{787E9B25-A92F-5107-8F3D-FCC740B77631}"/>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14;p39">
              <a:extLst>
                <a:ext uri="{FF2B5EF4-FFF2-40B4-BE49-F238E27FC236}">
                  <a16:creationId xmlns:a16="http://schemas.microsoft.com/office/drawing/2014/main" id="{F1EC8FE6-6508-2E30-FF06-6D71D5016DC8}"/>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615;p39">
              <a:extLst>
                <a:ext uri="{FF2B5EF4-FFF2-40B4-BE49-F238E27FC236}">
                  <a16:creationId xmlns:a16="http://schemas.microsoft.com/office/drawing/2014/main" id="{EF5B9E1C-9DD1-CD89-9A3A-4C4A4EF48ED0}"/>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16;p39">
              <a:extLst>
                <a:ext uri="{FF2B5EF4-FFF2-40B4-BE49-F238E27FC236}">
                  <a16:creationId xmlns:a16="http://schemas.microsoft.com/office/drawing/2014/main" id="{ACDAD81C-6399-3BFD-E62B-E4463E85DA22}"/>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543;p39">
            <a:extLst>
              <a:ext uri="{FF2B5EF4-FFF2-40B4-BE49-F238E27FC236}">
                <a16:creationId xmlns:a16="http://schemas.microsoft.com/office/drawing/2014/main" id="{5087CE59-643C-3DB4-A114-3EA668BE5DF0}"/>
              </a:ext>
            </a:extLst>
          </p:cNvPr>
          <p:cNvGrpSpPr/>
          <p:nvPr/>
        </p:nvGrpSpPr>
        <p:grpSpPr>
          <a:xfrm>
            <a:off x="8698701" y="2886248"/>
            <a:ext cx="619765" cy="649814"/>
            <a:chOff x="5961125" y="1623900"/>
            <a:chExt cx="427450" cy="448175"/>
          </a:xfrm>
        </p:grpSpPr>
        <p:sp>
          <p:nvSpPr>
            <p:cNvPr id="28" name="Google Shape;544;p39">
              <a:extLst>
                <a:ext uri="{FF2B5EF4-FFF2-40B4-BE49-F238E27FC236}">
                  <a16:creationId xmlns:a16="http://schemas.microsoft.com/office/drawing/2014/main" id="{553083B1-6506-81ED-6E52-6E8590C2ED58}"/>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45;p39">
              <a:extLst>
                <a:ext uri="{FF2B5EF4-FFF2-40B4-BE49-F238E27FC236}">
                  <a16:creationId xmlns:a16="http://schemas.microsoft.com/office/drawing/2014/main" id="{0654FF7B-30FD-C8D0-DD77-37124C22FC05}"/>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546;p39">
              <a:extLst>
                <a:ext uri="{FF2B5EF4-FFF2-40B4-BE49-F238E27FC236}">
                  <a16:creationId xmlns:a16="http://schemas.microsoft.com/office/drawing/2014/main" id="{4912E620-B7C1-4A71-117C-CEEE14553983}"/>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547;p39">
              <a:extLst>
                <a:ext uri="{FF2B5EF4-FFF2-40B4-BE49-F238E27FC236}">
                  <a16:creationId xmlns:a16="http://schemas.microsoft.com/office/drawing/2014/main" id="{75CA379A-C0BD-8431-B730-2CD35F3D3988}"/>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548;p39">
              <a:extLst>
                <a:ext uri="{FF2B5EF4-FFF2-40B4-BE49-F238E27FC236}">
                  <a16:creationId xmlns:a16="http://schemas.microsoft.com/office/drawing/2014/main" id="{1E3E8197-A6ED-1EBF-3544-5CCB36EBF1AC}"/>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549;p39">
              <a:extLst>
                <a:ext uri="{FF2B5EF4-FFF2-40B4-BE49-F238E27FC236}">
                  <a16:creationId xmlns:a16="http://schemas.microsoft.com/office/drawing/2014/main" id="{9EC69D6B-98BC-3215-79F4-9420DAA3C603}"/>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50;p39">
              <a:extLst>
                <a:ext uri="{FF2B5EF4-FFF2-40B4-BE49-F238E27FC236}">
                  <a16:creationId xmlns:a16="http://schemas.microsoft.com/office/drawing/2014/main" id="{9B861B81-510D-1081-3234-2A9DEE3DB119}"/>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TextBox 34">
            <a:extLst>
              <a:ext uri="{FF2B5EF4-FFF2-40B4-BE49-F238E27FC236}">
                <a16:creationId xmlns:a16="http://schemas.microsoft.com/office/drawing/2014/main" id="{0B68FD6B-D72E-4E33-2480-F4AADE47AEB5}"/>
              </a:ext>
            </a:extLst>
          </p:cNvPr>
          <p:cNvSpPr txBox="1"/>
          <p:nvPr/>
        </p:nvSpPr>
        <p:spPr>
          <a:xfrm>
            <a:off x="3581384" y="4054119"/>
            <a:ext cx="1447816" cy="646331"/>
          </a:xfrm>
          <a:prstGeom prst="rect">
            <a:avLst/>
          </a:prstGeom>
          <a:noFill/>
        </p:spPr>
        <p:txBody>
          <a:bodyPr wrap="square">
            <a:spAutoFit/>
          </a:bodyPr>
          <a:lstStyle/>
          <a:p>
            <a:pPr marL="17463" lvl="1" algn="l"/>
            <a:r>
              <a:rPr lang="en-US" altLang="en-US" dirty="0">
                <a:solidFill>
                  <a:srgbClr val="FDBD22"/>
                </a:solidFill>
              </a:rPr>
              <a:t>REFRAMING-TECHNIK</a:t>
            </a:r>
            <a:endParaRPr lang="is-IS" altLang="en-US" dirty="0">
              <a:solidFill>
                <a:srgbClr val="FDBD22"/>
              </a:solidFill>
            </a:endParaRPr>
          </a:p>
        </p:txBody>
      </p:sp>
      <p:sp>
        <p:nvSpPr>
          <p:cNvPr id="36" name="TextBox 35">
            <a:extLst>
              <a:ext uri="{FF2B5EF4-FFF2-40B4-BE49-F238E27FC236}">
                <a16:creationId xmlns:a16="http://schemas.microsoft.com/office/drawing/2014/main" id="{6ABFD330-474A-7DD1-34BD-DF47895C9E4B}"/>
              </a:ext>
            </a:extLst>
          </p:cNvPr>
          <p:cNvSpPr txBox="1"/>
          <p:nvPr/>
        </p:nvSpPr>
        <p:spPr>
          <a:xfrm>
            <a:off x="5846128" y="4080121"/>
            <a:ext cx="1627466" cy="646331"/>
          </a:xfrm>
          <a:prstGeom prst="rect">
            <a:avLst/>
          </a:prstGeom>
          <a:noFill/>
        </p:spPr>
        <p:txBody>
          <a:bodyPr wrap="square">
            <a:spAutoFit/>
          </a:bodyPr>
          <a:lstStyle/>
          <a:p>
            <a:pPr marL="17463" lvl="1" algn="l"/>
            <a:r>
              <a:rPr lang="en-US" altLang="en-US" dirty="0">
                <a:solidFill>
                  <a:srgbClr val="D9552F"/>
                </a:solidFill>
              </a:rPr>
              <a:t>RECHTFERTIGUNGSTECHNIK</a:t>
            </a:r>
            <a:endParaRPr lang="is-IS" altLang="en-US" dirty="0">
              <a:solidFill>
                <a:srgbClr val="D9552F"/>
              </a:solidFill>
            </a:endParaRPr>
          </a:p>
        </p:txBody>
      </p:sp>
      <p:sp>
        <p:nvSpPr>
          <p:cNvPr id="37" name="TextBox 36">
            <a:extLst>
              <a:ext uri="{FF2B5EF4-FFF2-40B4-BE49-F238E27FC236}">
                <a16:creationId xmlns:a16="http://schemas.microsoft.com/office/drawing/2014/main" id="{6C9C66EB-BD51-0B00-98E6-665908809798}"/>
              </a:ext>
            </a:extLst>
          </p:cNvPr>
          <p:cNvSpPr txBox="1"/>
          <p:nvPr/>
        </p:nvSpPr>
        <p:spPr>
          <a:xfrm>
            <a:off x="8380610" y="4054119"/>
            <a:ext cx="1729478" cy="646331"/>
          </a:xfrm>
          <a:prstGeom prst="rect">
            <a:avLst/>
          </a:prstGeom>
          <a:noFill/>
        </p:spPr>
        <p:txBody>
          <a:bodyPr wrap="square">
            <a:spAutoFit/>
          </a:bodyPr>
          <a:lstStyle/>
          <a:p>
            <a:pPr marL="17463" lvl="1" algn="l"/>
            <a:r>
              <a:rPr lang="en-US" altLang="en-US" dirty="0">
                <a:solidFill>
                  <a:srgbClr val="DE0A1D"/>
                </a:solidFill>
              </a:rPr>
              <a:t>PRÄVENTIVTECHNIK</a:t>
            </a:r>
            <a:endParaRPr lang="is-IS" altLang="en-US" dirty="0">
              <a:solidFill>
                <a:srgbClr val="DE0A1D"/>
              </a:solidFill>
            </a:endParaRPr>
          </a:p>
        </p:txBody>
      </p:sp>
    </p:spTree>
    <p:extLst>
      <p:ext uri="{BB962C8B-B14F-4D97-AF65-F5344CB8AC3E}">
        <p14:creationId xmlns:p14="http://schemas.microsoft.com/office/powerpoint/2010/main" val="406527663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Pushback-Technik</a:t>
            </a:r>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9052838"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9515545"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899096" y="1964864"/>
            <a:ext cx="7282377"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grpSp>
        <p:nvGrpSpPr>
          <p:cNvPr id="7" name="Google Shape;822;p39">
            <a:extLst>
              <a:ext uri="{FF2B5EF4-FFF2-40B4-BE49-F238E27FC236}">
                <a16:creationId xmlns:a16="http://schemas.microsoft.com/office/drawing/2014/main" id="{FDBC4C61-56F4-93C7-77AB-648CEB584688}"/>
              </a:ext>
            </a:extLst>
          </p:cNvPr>
          <p:cNvGrpSpPr/>
          <p:nvPr/>
        </p:nvGrpSpPr>
        <p:grpSpPr>
          <a:xfrm>
            <a:off x="9144139" y="1964864"/>
            <a:ext cx="733453" cy="446316"/>
            <a:chOff x="3269900" y="3064500"/>
            <a:chExt cx="432325" cy="263075"/>
          </a:xfrm>
        </p:grpSpPr>
        <p:sp>
          <p:nvSpPr>
            <p:cNvPr id="8" name="Google Shape;823;p39">
              <a:extLst>
                <a:ext uri="{FF2B5EF4-FFF2-40B4-BE49-F238E27FC236}">
                  <a16:creationId xmlns:a16="http://schemas.microsoft.com/office/drawing/2014/main" id="{7FB463C4-0128-4907-C53B-B3D8171BB52A}"/>
                </a:ext>
              </a:extLst>
            </p:cNvPr>
            <p:cNvSpPr/>
            <p:nvPr/>
          </p:nvSpPr>
          <p:spPr>
            <a:xfrm>
              <a:off x="3269900" y="3064500"/>
              <a:ext cx="432325" cy="263075"/>
            </a:xfrm>
            <a:custGeom>
              <a:avLst/>
              <a:gdLst/>
              <a:ahLst/>
              <a:cxnLst/>
              <a:rect l="l" t="t" r="r" b="b"/>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824;p39">
              <a:extLst>
                <a:ext uri="{FF2B5EF4-FFF2-40B4-BE49-F238E27FC236}">
                  <a16:creationId xmlns:a16="http://schemas.microsoft.com/office/drawing/2014/main" id="{062740D8-C706-7F0A-A743-CED219841EDC}"/>
                </a:ext>
              </a:extLst>
            </p:cNvPr>
            <p:cNvSpPr/>
            <p:nvPr/>
          </p:nvSpPr>
          <p:spPr>
            <a:xfrm>
              <a:off x="3445875" y="3155825"/>
              <a:ext cx="80400" cy="80400"/>
            </a:xfrm>
            <a:custGeom>
              <a:avLst/>
              <a:gdLst/>
              <a:ahLst/>
              <a:cxnLst/>
              <a:rect l="l" t="t" r="r" b="b"/>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25;p39">
              <a:extLst>
                <a:ext uri="{FF2B5EF4-FFF2-40B4-BE49-F238E27FC236}">
                  <a16:creationId xmlns:a16="http://schemas.microsoft.com/office/drawing/2014/main" id="{E46D0668-7755-94D2-A2BF-66B6C0D0AB68}"/>
                </a:ext>
              </a:extLst>
            </p:cNvPr>
            <p:cNvSpPr/>
            <p:nvPr/>
          </p:nvSpPr>
          <p:spPr>
            <a:xfrm>
              <a:off x="3381925" y="3091900"/>
              <a:ext cx="208275" cy="208275"/>
            </a:xfrm>
            <a:custGeom>
              <a:avLst/>
              <a:gdLst/>
              <a:ahLst/>
              <a:cxnLst/>
              <a:rect l="l" t="t" r="r" b="b"/>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Text Placeholder 6">
            <a:extLst>
              <a:ext uri="{FF2B5EF4-FFF2-40B4-BE49-F238E27FC236}">
                <a16:creationId xmlns:a16="http://schemas.microsoft.com/office/drawing/2014/main" id="{A35BF5FD-2178-4EEF-E949-3E6F6CAEB068}"/>
              </a:ext>
            </a:extLst>
          </p:cNvPr>
          <p:cNvSpPr txBox="1">
            <a:spLocks/>
          </p:cNvSpPr>
          <p:nvPr/>
        </p:nvSpPr>
        <p:spPr>
          <a:xfrm>
            <a:off x="805172" y="1724449"/>
            <a:ext cx="8257024" cy="56071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rgbClr val="19753C"/>
              </a:buClr>
              <a:buNone/>
              <a:tabLst>
                <a:tab pos="398463" algn="l"/>
                <a:tab pos="574675" algn="l"/>
                <a:tab pos="833438" algn="l"/>
              </a:tabLst>
            </a:pPr>
            <a:r>
              <a:rPr lang="en-US" sz="2000" dirty="0">
                <a:solidFill>
                  <a:srgbClr val="595959"/>
                </a:solidFill>
              </a:rPr>
              <a:t>Erwidern Sie den Einwand, indem Sie selbstbewusst, aber </a:t>
            </a:r>
            <a:r>
              <a:rPr lang="en-US" sz="2000" dirty="0">
                <a:solidFill>
                  <a:srgbClr val="DE0A1D"/>
                </a:solidFill>
              </a:rPr>
              <a:t>NICHT arrogant </a:t>
            </a:r>
            <a:r>
              <a:rPr lang="en-US" sz="2000" dirty="0">
                <a:solidFill>
                  <a:srgbClr val="595959"/>
                </a:solidFill>
              </a:rPr>
              <a:t>sind.</a:t>
            </a:r>
          </a:p>
          <a:p>
            <a:pPr marL="0" indent="0">
              <a:spcBef>
                <a:spcPts val="0"/>
              </a:spcBef>
              <a:buClr>
                <a:srgbClr val="19753C"/>
              </a:buClr>
              <a:buNone/>
              <a:tabLst>
                <a:tab pos="398463" algn="l"/>
                <a:tab pos="574675" algn="l"/>
                <a:tab pos="833438" algn="l"/>
              </a:tabLst>
            </a:pPr>
            <a:r>
              <a:rPr lang="en-US" sz="2000" b="1" dirty="0">
                <a:solidFill>
                  <a:srgbClr val="595959"/>
                </a:solidFill>
              </a:rPr>
              <a:t>	</a:t>
            </a:r>
          </a:p>
          <a:p>
            <a:pPr marL="0" indent="0">
              <a:spcBef>
                <a:spcPts val="0"/>
              </a:spcBef>
              <a:buClr>
                <a:srgbClr val="19753C"/>
              </a:buClr>
              <a:buNone/>
              <a:tabLst>
                <a:tab pos="398463" algn="l"/>
                <a:tab pos="574675" algn="l"/>
                <a:tab pos="833438" algn="l"/>
              </a:tabLst>
            </a:pPr>
            <a:r>
              <a:rPr lang="en-US" sz="2000" b="1" dirty="0">
                <a:solidFill>
                  <a:srgbClr val="DE0A1D"/>
                </a:solidFill>
              </a:rPr>
              <a:t>      Interessent: </a:t>
            </a:r>
            <a:r>
              <a:rPr lang="en-US" sz="2000" i="1" dirty="0">
                <a:solidFill>
                  <a:srgbClr val="595959"/>
                </a:solidFill>
              </a:rPr>
              <a:t>Ich habe gehört, dass Sie keine Rabatte anbieten.</a:t>
            </a:r>
          </a:p>
          <a:p>
            <a:pPr marL="0" indent="0">
              <a:spcBef>
                <a:spcPts val="0"/>
              </a:spcBef>
              <a:buClr>
                <a:srgbClr val="19753C"/>
              </a:buClr>
              <a:buNone/>
              <a:tabLst>
                <a:tab pos="398463" algn="l"/>
                <a:tab pos="574675" algn="l"/>
                <a:tab pos="833438" algn="l"/>
              </a:tabLst>
            </a:pPr>
            <a:endParaRPr lang="en-US" sz="2000" i="1" dirty="0">
              <a:solidFill>
                <a:srgbClr val="595959"/>
              </a:solidFill>
            </a:endParaRPr>
          </a:p>
          <a:p>
            <a:pPr marL="0" indent="0">
              <a:spcBef>
                <a:spcPts val="0"/>
              </a:spcBef>
              <a:buClr>
                <a:srgbClr val="19753C"/>
              </a:buClr>
              <a:buNone/>
              <a:tabLst>
                <a:tab pos="398463" algn="l"/>
                <a:tab pos="574675" algn="l"/>
                <a:tab pos="833438" algn="l"/>
              </a:tabLst>
            </a:pPr>
            <a:r>
              <a:rPr lang="en-US" sz="2000" b="1" dirty="0">
                <a:solidFill>
                  <a:srgbClr val="DE0A1D"/>
                </a:solidFill>
              </a:rPr>
              <a:t>	Sie</a:t>
            </a:r>
            <a:r>
              <a:rPr lang="en-US" sz="2000" dirty="0">
                <a:solidFill>
                  <a:srgbClr val="595959"/>
                </a:solidFill>
              </a:rPr>
              <a:t>: </a:t>
            </a:r>
            <a:r>
              <a:rPr lang="en-US" sz="2000" i="1" dirty="0">
                <a:solidFill>
                  <a:srgbClr val="595959"/>
                </a:solidFill>
              </a:rPr>
              <a:t>Ich kann verstehen, dass Sie das denken, aber wir bieten tatsächlich Mengenrabatte an.</a:t>
            </a:r>
          </a:p>
          <a:p>
            <a:pPr marL="342900" indent="-342900">
              <a:spcBef>
                <a:spcPts val="0"/>
              </a:spcBef>
              <a:buClr>
                <a:srgbClr val="19753C"/>
              </a:buClr>
              <a:tabLst>
                <a:tab pos="398463" algn="l"/>
                <a:tab pos="574675" algn="l"/>
                <a:tab pos="833438" algn="l"/>
              </a:tabLst>
            </a:pPr>
            <a:endParaRPr lang="en-US" sz="2000" dirty="0">
              <a:solidFill>
                <a:srgbClr val="595959"/>
              </a:solidFill>
            </a:endParaRPr>
          </a:p>
          <a:p>
            <a:pPr marL="0" indent="0">
              <a:spcBef>
                <a:spcPts val="0"/>
              </a:spcBef>
              <a:buClr>
                <a:srgbClr val="19753C"/>
              </a:buClr>
              <a:buNone/>
              <a:tabLst>
                <a:tab pos="398463" algn="l"/>
                <a:tab pos="574675" algn="l"/>
                <a:tab pos="833438" algn="l"/>
              </a:tabLst>
            </a:pPr>
            <a:r>
              <a:rPr lang="en-US" sz="2000" dirty="0">
                <a:solidFill>
                  <a:srgbClr val="595959"/>
                </a:solidFill>
              </a:rPr>
              <a:t>Auf diese Weise können Sie dem Kunden sagen, dass er im Unrecht ist, ohne dem Kunden zu sagen, dass er im Unrecht ist, d.h. die Aussage wird diskreditiert und NICHT der Kunde. Dieser Ansatz vermeidet eine Konfrontation und zeigt Empathie, indem er das Anliegen bestätigt.</a:t>
            </a:r>
          </a:p>
        </p:txBody>
      </p:sp>
    </p:spTree>
    <p:extLst>
      <p:ext uri="{BB962C8B-B14F-4D97-AF65-F5344CB8AC3E}">
        <p14:creationId xmlns:p14="http://schemas.microsoft.com/office/powerpoint/2010/main" val="27149482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Technik des Reframings</a:t>
            </a:r>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9069790" y="1662396"/>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9527818" y="2175287"/>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899096" y="1964864"/>
            <a:ext cx="7282377"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tabLst/>
              <a:defRPr/>
            </a:pPr>
            <a:endPar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sp>
        <p:nvSpPr>
          <p:cNvPr id="7" name="Google Shape;530;p39">
            <a:extLst>
              <a:ext uri="{FF2B5EF4-FFF2-40B4-BE49-F238E27FC236}">
                <a16:creationId xmlns:a16="http://schemas.microsoft.com/office/drawing/2014/main" id="{04184C7E-E564-5136-01F0-F0F39049A939}"/>
              </a:ext>
            </a:extLst>
          </p:cNvPr>
          <p:cNvSpPr/>
          <p:nvPr/>
        </p:nvSpPr>
        <p:spPr>
          <a:xfrm>
            <a:off x="9225322" y="1817928"/>
            <a:ext cx="604991" cy="604991"/>
          </a:xfrm>
          <a:custGeom>
            <a:avLst/>
            <a:gdLst/>
            <a:ahLst/>
            <a:cxnLst/>
            <a:rect l="l" t="t" r="r" b="b"/>
            <a:pathLst>
              <a:path w="16027" h="16027" fill="none" extrusionOk="0">
                <a:moveTo>
                  <a:pt x="14029" y="4019"/>
                </a:moveTo>
                <a:lnTo>
                  <a:pt x="14029" y="4019"/>
                </a:lnTo>
                <a:lnTo>
                  <a:pt x="14200" y="3849"/>
                </a:lnTo>
                <a:lnTo>
                  <a:pt x="14395" y="3752"/>
                </a:lnTo>
                <a:lnTo>
                  <a:pt x="14614" y="3678"/>
                </a:lnTo>
                <a:lnTo>
                  <a:pt x="14809" y="3630"/>
                </a:lnTo>
                <a:lnTo>
                  <a:pt x="15028" y="3581"/>
                </a:lnTo>
                <a:lnTo>
                  <a:pt x="15247" y="3484"/>
                </a:lnTo>
                <a:lnTo>
                  <a:pt x="15442" y="3362"/>
                </a:lnTo>
                <a:lnTo>
                  <a:pt x="15661" y="3191"/>
                </a:lnTo>
                <a:lnTo>
                  <a:pt x="15661" y="3191"/>
                </a:lnTo>
                <a:lnTo>
                  <a:pt x="15832" y="2997"/>
                </a:lnTo>
                <a:lnTo>
                  <a:pt x="15929" y="2777"/>
                </a:lnTo>
                <a:lnTo>
                  <a:pt x="16002" y="2534"/>
                </a:lnTo>
                <a:lnTo>
                  <a:pt x="16026" y="2266"/>
                </a:lnTo>
                <a:lnTo>
                  <a:pt x="16026" y="2266"/>
                </a:lnTo>
                <a:lnTo>
                  <a:pt x="16002" y="2047"/>
                </a:lnTo>
                <a:lnTo>
                  <a:pt x="15978" y="1827"/>
                </a:lnTo>
                <a:lnTo>
                  <a:pt x="15905" y="1633"/>
                </a:lnTo>
                <a:lnTo>
                  <a:pt x="15807" y="1413"/>
                </a:lnTo>
                <a:lnTo>
                  <a:pt x="15710" y="1243"/>
                </a:lnTo>
                <a:lnTo>
                  <a:pt x="15588" y="1048"/>
                </a:lnTo>
                <a:lnTo>
                  <a:pt x="15466" y="878"/>
                </a:lnTo>
                <a:lnTo>
                  <a:pt x="15320" y="707"/>
                </a:lnTo>
                <a:lnTo>
                  <a:pt x="15320" y="707"/>
                </a:lnTo>
                <a:lnTo>
                  <a:pt x="15150" y="561"/>
                </a:lnTo>
                <a:lnTo>
                  <a:pt x="14979" y="439"/>
                </a:lnTo>
                <a:lnTo>
                  <a:pt x="14784" y="317"/>
                </a:lnTo>
                <a:lnTo>
                  <a:pt x="14590" y="196"/>
                </a:lnTo>
                <a:lnTo>
                  <a:pt x="14395" y="123"/>
                </a:lnTo>
                <a:lnTo>
                  <a:pt x="14175" y="50"/>
                </a:lnTo>
                <a:lnTo>
                  <a:pt x="13981" y="25"/>
                </a:lnTo>
                <a:lnTo>
                  <a:pt x="13761" y="1"/>
                </a:lnTo>
                <a:lnTo>
                  <a:pt x="13761" y="1"/>
                </a:lnTo>
                <a:lnTo>
                  <a:pt x="13494" y="25"/>
                </a:lnTo>
                <a:lnTo>
                  <a:pt x="13250" y="98"/>
                </a:lnTo>
                <a:lnTo>
                  <a:pt x="13031" y="196"/>
                </a:lnTo>
                <a:lnTo>
                  <a:pt x="12836" y="366"/>
                </a:lnTo>
                <a:lnTo>
                  <a:pt x="12836" y="366"/>
                </a:lnTo>
                <a:lnTo>
                  <a:pt x="12665" y="561"/>
                </a:lnTo>
                <a:lnTo>
                  <a:pt x="12544" y="780"/>
                </a:lnTo>
                <a:lnTo>
                  <a:pt x="12471" y="975"/>
                </a:lnTo>
                <a:lnTo>
                  <a:pt x="12422" y="1194"/>
                </a:lnTo>
                <a:lnTo>
                  <a:pt x="12349" y="1413"/>
                </a:lnTo>
                <a:lnTo>
                  <a:pt x="12276" y="1608"/>
                </a:lnTo>
                <a:lnTo>
                  <a:pt x="12178" y="1827"/>
                </a:lnTo>
                <a:lnTo>
                  <a:pt x="12008" y="1998"/>
                </a:lnTo>
                <a:lnTo>
                  <a:pt x="12008" y="1998"/>
                </a:lnTo>
                <a:lnTo>
                  <a:pt x="11740" y="2266"/>
                </a:lnTo>
                <a:lnTo>
                  <a:pt x="11496" y="2436"/>
                </a:lnTo>
                <a:lnTo>
                  <a:pt x="11277" y="2534"/>
                </a:lnTo>
                <a:lnTo>
                  <a:pt x="11082" y="2582"/>
                </a:lnTo>
                <a:lnTo>
                  <a:pt x="10888" y="2582"/>
                </a:lnTo>
                <a:lnTo>
                  <a:pt x="10717" y="2534"/>
                </a:lnTo>
                <a:lnTo>
                  <a:pt x="10547" y="2412"/>
                </a:lnTo>
                <a:lnTo>
                  <a:pt x="10376" y="2290"/>
                </a:lnTo>
                <a:lnTo>
                  <a:pt x="10206" y="2095"/>
                </a:lnTo>
                <a:lnTo>
                  <a:pt x="10035" y="1901"/>
                </a:lnTo>
                <a:lnTo>
                  <a:pt x="9670" y="1413"/>
                </a:lnTo>
                <a:lnTo>
                  <a:pt x="9231" y="878"/>
                </a:lnTo>
                <a:lnTo>
                  <a:pt x="8988" y="585"/>
                </a:lnTo>
                <a:lnTo>
                  <a:pt x="8720" y="293"/>
                </a:lnTo>
                <a:lnTo>
                  <a:pt x="8720" y="293"/>
                </a:lnTo>
                <a:lnTo>
                  <a:pt x="8574" y="171"/>
                </a:lnTo>
                <a:lnTo>
                  <a:pt x="8379" y="74"/>
                </a:lnTo>
                <a:lnTo>
                  <a:pt x="8209" y="25"/>
                </a:lnTo>
                <a:lnTo>
                  <a:pt x="8014" y="1"/>
                </a:lnTo>
                <a:lnTo>
                  <a:pt x="8014" y="1"/>
                </a:lnTo>
                <a:lnTo>
                  <a:pt x="7916" y="25"/>
                </a:lnTo>
                <a:lnTo>
                  <a:pt x="7770" y="98"/>
                </a:lnTo>
                <a:lnTo>
                  <a:pt x="7307" y="366"/>
                </a:lnTo>
                <a:lnTo>
                  <a:pt x="7039" y="537"/>
                </a:lnTo>
                <a:lnTo>
                  <a:pt x="6747" y="756"/>
                </a:lnTo>
                <a:lnTo>
                  <a:pt x="6431" y="975"/>
                </a:lnTo>
                <a:lnTo>
                  <a:pt x="6138" y="1243"/>
                </a:lnTo>
                <a:lnTo>
                  <a:pt x="5870" y="1511"/>
                </a:lnTo>
                <a:lnTo>
                  <a:pt x="5627" y="1803"/>
                </a:lnTo>
                <a:lnTo>
                  <a:pt x="5432" y="2095"/>
                </a:lnTo>
                <a:lnTo>
                  <a:pt x="5359" y="2242"/>
                </a:lnTo>
                <a:lnTo>
                  <a:pt x="5310" y="2412"/>
                </a:lnTo>
                <a:lnTo>
                  <a:pt x="5262" y="2558"/>
                </a:lnTo>
                <a:lnTo>
                  <a:pt x="5237" y="2704"/>
                </a:lnTo>
                <a:lnTo>
                  <a:pt x="5237" y="2850"/>
                </a:lnTo>
                <a:lnTo>
                  <a:pt x="5262" y="3021"/>
                </a:lnTo>
                <a:lnTo>
                  <a:pt x="5310" y="3167"/>
                </a:lnTo>
                <a:lnTo>
                  <a:pt x="5383" y="3313"/>
                </a:lnTo>
                <a:lnTo>
                  <a:pt x="5481" y="3459"/>
                </a:lnTo>
                <a:lnTo>
                  <a:pt x="5603" y="3605"/>
                </a:lnTo>
                <a:lnTo>
                  <a:pt x="5603" y="3605"/>
                </a:lnTo>
                <a:lnTo>
                  <a:pt x="5797" y="3752"/>
                </a:lnTo>
                <a:lnTo>
                  <a:pt x="5992" y="3849"/>
                </a:lnTo>
                <a:lnTo>
                  <a:pt x="6187" y="3946"/>
                </a:lnTo>
                <a:lnTo>
                  <a:pt x="6406" y="3995"/>
                </a:lnTo>
                <a:lnTo>
                  <a:pt x="6625" y="4044"/>
                </a:lnTo>
                <a:lnTo>
                  <a:pt x="6845" y="4141"/>
                </a:lnTo>
                <a:lnTo>
                  <a:pt x="7039" y="4239"/>
                </a:lnTo>
                <a:lnTo>
                  <a:pt x="7234" y="4409"/>
                </a:lnTo>
                <a:lnTo>
                  <a:pt x="7234" y="4409"/>
                </a:lnTo>
                <a:lnTo>
                  <a:pt x="7405" y="4604"/>
                </a:lnTo>
                <a:lnTo>
                  <a:pt x="7502" y="4823"/>
                </a:lnTo>
                <a:lnTo>
                  <a:pt x="7575" y="5067"/>
                </a:lnTo>
                <a:lnTo>
                  <a:pt x="7600" y="5359"/>
                </a:lnTo>
                <a:lnTo>
                  <a:pt x="7600" y="5359"/>
                </a:lnTo>
                <a:lnTo>
                  <a:pt x="7575" y="5554"/>
                </a:lnTo>
                <a:lnTo>
                  <a:pt x="7551" y="5773"/>
                </a:lnTo>
                <a:lnTo>
                  <a:pt x="7478" y="5968"/>
                </a:lnTo>
                <a:lnTo>
                  <a:pt x="7405" y="6163"/>
                </a:lnTo>
                <a:lnTo>
                  <a:pt x="7307" y="6357"/>
                </a:lnTo>
                <a:lnTo>
                  <a:pt x="7186" y="6552"/>
                </a:lnTo>
                <a:lnTo>
                  <a:pt x="7039" y="6723"/>
                </a:lnTo>
                <a:lnTo>
                  <a:pt x="6893" y="6893"/>
                </a:lnTo>
                <a:lnTo>
                  <a:pt x="6893" y="6893"/>
                </a:lnTo>
                <a:lnTo>
                  <a:pt x="6723" y="7039"/>
                </a:lnTo>
                <a:lnTo>
                  <a:pt x="6552" y="7186"/>
                </a:lnTo>
                <a:lnTo>
                  <a:pt x="6382" y="7283"/>
                </a:lnTo>
                <a:lnTo>
                  <a:pt x="6187" y="7405"/>
                </a:lnTo>
                <a:lnTo>
                  <a:pt x="5992" y="7478"/>
                </a:lnTo>
                <a:lnTo>
                  <a:pt x="5773" y="7551"/>
                </a:lnTo>
                <a:lnTo>
                  <a:pt x="5554" y="7575"/>
                </a:lnTo>
                <a:lnTo>
                  <a:pt x="5359" y="7600"/>
                </a:lnTo>
                <a:lnTo>
                  <a:pt x="5359" y="7600"/>
                </a:lnTo>
                <a:lnTo>
                  <a:pt x="5091" y="7575"/>
                </a:lnTo>
                <a:lnTo>
                  <a:pt x="4848" y="7502"/>
                </a:lnTo>
                <a:lnTo>
                  <a:pt x="4604" y="7405"/>
                </a:lnTo>
                <a:lnTo>
                  <a:pt x="4409" y="7234"/>
                </a:lnTo>
                <a:lnTo>
                  <a:pt x="4409" y="7234"/>
                </a:lnTo>
                <a:lnTo>
                  <a:pt x="4239" y="7039"/>
                </a:lnTo>
                <a:lnTo>
                  <a:pt x="4117" y="6820"/>
                </a:lnTo>
                <a:lnTo>
                  <a:pt x="4044" y="6601"/>
                </a:lnTo>
                <a:lnTo>
                  <a:pt x="3971" y="6382"/>
                </a:lnTo>
                <a:lnTo>
                  <a:pt x="3922" y="6187"/>
                </a:lnTo>
                <a:lnTo>
                  <a:pt x="3849" y="5992"/>
                </a:lnTo>
                <a:lnTo>
                  <a:pt x="3752" y="5797"/>
                </a:lnTo>
                <a:lnTo>
                  <a:pt x="3605" y="5602"/>
                </a:lnTo>
                <a:lnTo>
                  <a:pt x="3605" y="5602"/>
                </a:lnTo>
                <a:lnTo>
                  <a:pt x="3459" y="5481"/>
                </a:lnTo>
                <a:lnTo>
                  <a:pt x="3313" y="5383"/>
                </a:lnTo>
                <a:lnTo>
                  <a:pt x="3167" y="5310"/>
                </a:lnTo>
                <a:lnTo>
                  <a:pt x="3021" y="5262"/>
                </a:lnTo>
                <a:lnTo>
                  <a:pt x="2850" y="5237"/>
                </a:lnTo>
                <a:lnTo>
                  <a:pt x="2704" y="5237"/>
                </a:lnTo>
                <a:lnTo>
                  <a:pt x="2558" y="5262"/>
                </a:lnTo>
                <a:lnTo>
                  <a:pt x="2412" y="5310"/>
                </a:lnTo>
                <a:lnTo>
                  <a:pt x="2242" y="5359"/>
                </a:lnTo>
                <a:lnTo>
                  <a:pt x="2095" y="5432"/>
                </a:lnTo>
                <a:lnTo>
                  <a:pt x="1803" y="5627"/>
                </a:lnTo>
                <a:lnTo>
                  <a:pt x="1511" y="5870"/>
                </a:lnTo>
                <a:lnTo>
                  <a:pt x="1243" y="6138"/>
                </a:lnTo>
                <a:lnTo>
                  <a:pt x="975" y="6431"/>
                </a:lnTo>
                <a:lnTo>
                  <a:pt x="756" y="6747"/>
                </a:lnTo>
                <a:lnTo>
                  <a:pt x="537" y="7039"/>
                </a:lnTo>
                <a:lnTo>
                  <a:pt x="366" y="7307"/>
                </a:lnTo>
                <a:lnTo>
                  <a:pt x="98" y="7770"/>
                </a:lnTo>
                <a:lnTo>
                  <a:pt x="25" y="7916"/>
                </a:lnTo>
                <a:lnTo>
                  <a:pt x="1" y="8014"/>
                </a:lnTo>
                <a:lnTo>
                  <a:pt x="1" y="8014"/>
                </a:lnTo>
                <a:lnTo>
                  <a:pt x="25" y="8208"/>
                </a:lnTo>
                <a:lnTo>
                  <a:pt x="74" y="8379"/>
                </a:lnTo>
                <a:lnTo>
                  <a:pt x="171" y="8574"/>
                </a:lnTo>
                <a:lnTo>
                  <a:pt x="293" y="8720"/>
                </a:lnTo>
                <a:lnTo>
                  <a:pt x="293" y="8720"/>
                </a:lnTo>
                <a:lnTo>
                  <a:pt x="585" y="8988"/>
                </a:lnTo>
                <a:lnTo>
                  <a:pt x="878" y="9231"/>
                </a:lnTo>
                <a:lnTo>
                  <a:pt x="1413" y="9670"/>
                </a:lnTo>
                <a:lnTo>
                  <a:pt x="1901" y="10035"/>
                </a:lnTo>
                <a:lnTo>
                  <a:pt x="2095" y="10206"/>
                </a:lnTo>
                <a:lnTo>
                  <a:pt x="2290" y="10376"/>
                </a:lnTo>
                <a:lnTo>
                  <a:pt x="2412" y="10547"/>
                </a:lnTo>
                <a:lnTo>
                  <a:pt x="2534" y="10717"/>
                </a:lnTo>
                <a:lnTo>
                  <a:pt x="2583" y="10888"/>
                </a:lnTo>
                <a:lnTo>
                  <a:pt x="2583" y="11082"/>
                </a:lnTo>
                <a:lnTo>
                  <a:pt x="2534" y="11277"/>
                </a:lnTo>
                <a:lnTo>
                  <a:pt x="2436" y="11496"/>
                </a:lnTo>
                <a:lnTo>
                  <a:pt x="2266" y="11740"/>
                </a:lnTo>
                <a:lnTo>
                  <a:pt x="1998" y="12008"/>
                </a:lnTo>
                <a:lnTo>
                  <a:pt x="1998" y="12008"/>
                </a:lnTo>
                <a:lnTo>
                  <a:pt x="1828" y="12178"/>
                </a:lnTo>
                <a:lnTo>
                  <a:pt x="1633" y="12276"/>
                </a:lnTo>
                <a:lnTo>
                  <a:pt x="1413" y="12349"/>
                </a:lnTo>
                <a:lnTo>
                  <a:pt x="1219" y="12398"/>
                </a:lnTo>
                <a:lnTo>
                  <a:pt x="999" y="12446"/>
                </a:lnTo>
                <a:lnTo>
                  <a:pt x="780" y="12544"/>
                </a:lnTo>
                <a:lnTo>
                  <a:pt x="585" y="12665"/>
                </a:lnTo>
                <a:lnTo>
                  <a:pt x="366" y="12836"/>
                </a:lnTo>
                <a:lnTo>
                  <a:pt x="366" y="12836"/>
                </a:lnTo>
                <a:lnTo>
                  <a:pt x="196" y="13031"/>
                </a:lnTo>
                <a:lnTo>
                  <a:pt x="98" y="13250"/>
                </a:lnTo>
                <a:lnTo>
                  <a:pt x="25" y="13493"/>
                </a:lnTo>
                <a:lnTo>
                  <a:pt x="1" y="13761"/>
                </a:lnTo>
                <a:lnTo>
                  <a:pt x="1" y="13761"/>
                </a:lnTo>
                <a:lnTo>
                  <a:pt x="25" y="13981"/>
                </a:lnTo>
                <a:lnTo>
                  <a:pt x="50" y="14200"/>
                </a:lnTo>
                <a:lnTo>
                  <a:pt x="123" y="14395"/>
                </a:lnTo>
                <a:lnTo>
                  <a:pt x="220" y="14614"/>
                </a:lnTo>
                <a:lnTo>
                  <a:pt x="318" y="14784"/>
                </a:lnTo>
                <a:lnTo>
                  <a:pt x="439" y="14979"/>
                </a:lnTo>
                <a:lnTo>
                  <a:pt x="561" y="15150"/>
                </a:lnTo>
                <a:lnTo>
                  <a:pt x="707" y="15320"/>
                </a:lnTo>
                <a:lnTo>
                  <a:pt x="707" y="15320"/>
                </a:lnTo>
                <a:lnTo>
                  <a:pt x="878" y="15466"/>
                </a:lnTo>
                <a:lnTo>
                  <a:pt x="1048" y="15588"/>
                </a:lnTo>
                <a:lnTo>
                  <a:pt x="1243" y="15710"/>
                </a:lnTo>
                <a:lnTo>
                  <a:pt x="1438" y="15832"/>
                </a:lnTo>
                <a:lnTo>
                  <a:pt x="1633" y="15905"/>
                </a:lnTo>
                <a:lnTo>
                  <a:pt x="1852" y="15978"/>
                </a:lnTo>
                <a:lnTo>
                  <a:pt x="2047" y="16002"/>
                </a:lnTo>
                <a:lnTo>
                  <a:pt x="2266" y="16026"/>
                </a:lnTo>
                <a:lnTo>
                  <a:pt x="2266" y="16026"/>
                </a:lnTo>
                <a:lnTo>
                  <a:pt x="2534" y="16002"/>
                </a:lnTo>
                <a:lnTo>
                  <a:pt x="2777" y="15929"/>
                </a:lnTo>
                <a:lnTo>
                  <a:pt x="2997" y="15832"/>
                </a:lnTo>
                <a:lnTo>
                  <a:pt x="3191" y="15661"/>
                </a:lnTo>
                <a:lnTo>
                  <a:pt x="3191" y="15661"/>
                </a:lnTo>
                <a:lnTo>
                  <a:pt x="3362" y="15466"/>
                </a:lnTo>
                <a:lnTo>
                  <a:pt x="3484" y="15247"/>
                </a:lnTo>
                <a:lnTo>
                  <a:pt x="3557" y="15052"/>
                </a:lnTo>
                <a:lnTo>
                  <a:pt x="3605" y="14833"/>
                </a:lnTo>
                <a:lnTo>
                  <a:pt x="3679" y="14614"/>
                </a:lnTo>
                <a:lnTo>
                  <a:pt x="3752" y="14419"/>
                </a:lnTo>
                <a:lnTo>
                  <a:pt x="3849" y="14200"/>
                </a:lnTo>
                <a:lnTo>
                  <a:pt x="4019" y="14029"/>
                </a:lnTo>
                <a:lnTo>
                  <a:pt x="4019" y="14029"/>
                </a:lnTo>
                <a:lnTo>
                  <a:pt x="4287" y="13786"/>
                </a:lnTo>
                <a:lnTo>
                  <a:pt x="4531" y="13591"/>
                </a:lnTo>
                <a:lnTo>
                  <a:pt x="4750" y="13493"/>
                </a:lnTo>
                <a:lnTo>
                  <a:pt x="4945" y="13445"/>
                </a:lnTo>
                <a:lnTo>
                  <a:pt x="5140" y="13445"/>
                </a:lnTo>
                <a:lnTo>
                  <a:pt x="5310" y="13493"/>
                </a:lnTo>
                <a:lnTo>
                  <a:pt x="5481" y="13615"/>
                </a:lnTo>
                <a:lnTo>
                  <a:pt x="5651" y="13737"/>
                </a:lnTo>
                <a:lnTo>
                  <a:pt x="5822" y="13932"/>
                </a:lnTo>
                <a:lnTo>
                  <a:pt x="5992" y="14127"/>
                </a:lnTo>
                <a:lnTo>
                  <a:pt x="6358" y="14614"/>
                </a:lnTo>
                <a:lnTo>
                  <a:pt x="6796" y="15150"/>
                </a:lnTo>
                <a:lnTo>
                  <a:pt x="7039" y="15442"/>
                </a:lnTo>
                <a:lnTo>
                  <a:pt x="7307" y="15734"/>
                </a:lnTo>
                <a:lnTo>
                  <a:pt x="7307" y="15734"/>
                </a:lnTo>
                <a:lnTo>
                  <a:pt x="7454" y="15856"/>
                </a:lnTo>
                <a:lnTo>
                  <a:pt x="7648" y="15953"/>
                </a:lnTo>
                <a:lnTo>
                  <a:pt x="7819" y="16002"/>
                </a:lnTo>
                <a:lnTo>
                  <a:pt x="8014" y="16026"/>
                </a:lnTo>
                <a:lnTo>
                  <a:pt x="8014" y="16026"/>
                </a:lnTo>
                <a:lnTo>
                  <a:pt x="8111" y="16002"/>
                </a:lnTo>
                <a:lnTo>
                  <a:pt x="8257" y="15929"/>
                </a:lnTo>
                <a:lnTo>
                  <a:pt x="8720" y="15661"/>
                </a:lnTo>
                <a:lnTo>
                  <a:pt x="8988" y="15491"/>
                </a:lnTo>
                <a:lnTo>
                  <a:pt x="9280" y="15271"/>
                </a:lnTo>
                <a:lnTo>
                  <a:pt x="9597" y="15052"/>
                </a:lnTo>
                <a:lnTo>
                  <a:pt x="9889" y="14784"/>
                </a:lnTo>
                <a:lnTo>
                  <a:pt x="10157" y="14516"/>
                </a:lnTo>
                <a:lnTo>
                  <a:pt x="10400" y="14224"/>
                </a:lnTo>
                <a:lnTo>
                  <a:pt x="10595" y="13932"/>
                </a:lnTo>
                <a:lnTo>
                  <a:pt x="10668" y="13786"/>
                </a:lnTo>
                <a:lnTo>
                  <a:pt x="10717" y="13615"/>
                </a:lnTo>
                <a:lnTo>
                  <a:pt x="10766" y="13469"/>
                </a:lnTo>
                <a:lnTo>
                  <a:pt x="10790" y="13323"/>
                </a:lnTo>
                <a:lnTo>
                  <a:pt x="10790" y="13177"/>
                </a:lnTo>
                <a:lnTo>
                  <a:pt x="10766" y="13006"/>
                </a:lnTo>
                <a:lnTo>
                  <a:pt x="10717" y="12860"/>
                </a:lnTo>
                <a:lnTo>
                  <a:pt x="10644" y="12714"/>
                </a:lnTo>
                <a:lnTo>
                  <a:pt x="10547" y="12568"/>
                </a:lnTo>
                <a:lnTo>
                  <a:pt x="10425" y="12422"/>
                </a:lnTo>
                <a:lnTo>
                  <a:pt x="10425" y="12422"/>
                </a:lnTo>
                <a:lnTo>
                  <a:pt x="10230" y="12276"/>
                </a:lnTo>
                <a:lnTo>
                  <a:pt x="10035" y="12178"/>
                </a:lnTo>
                <a:lnTo>
                  <a:pt x="9840" y="12105"/>
                </a:lnTo>
                <a:lnTo>
                  <a:pt x="9621" y="12032"/>
                </a:lnTo>
                <a:lnTo>
                  <a:pt x="9402" y="11983"/>
                </a:lnTo>
                <a:lnTo>
                  <a:pt x="9183" y="11886"/>
                </a:lnTo>
                <a:lnTo>
                  <a:pt x="8988" y="11789"/>
                </a:lnTo>
                <a:lnTo>
                  <a:pt x="8793" y="11618"/>
                </a:lnTo>
                <a:lnTo>
                  <a:pt x="8793" y="11618"/>
                </a:lnTo>
                <a:lnTo>
                  <a:pt x="8623" y="11423"/>
                </a:lnTo>
                <a:lnTo>
                  <a:pt x="8525" y="11204"/>
                </a:lnTo>
                <a:lnTo>
                  <a:pt x="8452" y="10961"/>
                </a:lnTo>
                <a:lnTo>
                  <a:pt x="8428" y="10668"/>
                </a:lnTo>
                <a:lnTo>
                  <a:pt x="8428" y="10668"/>
                </a:lnTo>
                <a:lnTo>
                  <a:pt x="8452" y="10473"/>
                </a:lnTo>
                <a:lnTo>
                  <a:pt x="8476" y="10254"/>
                </a:lnTo>
                <a:lnTo>
                  <a:pt x="8549" y="10059"/>
                </a:lnTo>
                <a:lnTo>
                  <a:pt x="8623" y="9865"/>
                </a:lnTo>
                <a:lnTo>
                  <a:pt x="8720" y="9670"/>
                </a:lnTo>
                <a:lnTo>
                  <a:pt x="8842" y="9475"/>
                </a:lnTo>
                <a:lnTo>
                  <a:pt x="8988" y="9304"/>
                </a:lnTo>
                <a:lnTo>
                  <a:pt x="9134" y="9134"/>
                </a:lnTo>
                <a:lnTo>
                  <a:pt x="9134" y="9134"/>
                </a:lnTo>
                <a:lnTo>
                  <a:pt x="9304" y="8988"/>
                </a:lnTo>
                <a:lnTo>
                  <a:pt x="9475" y="8866"/>
                </a:lnTo>
                <a:lnTo>
                  <a:pt x="9645" y="8744"/>
                </a:lnTo>
                <a:lnTo>
                  <a:pt x="9840" y="8622"/>
                </a:lnTo>
                <a:lnTo>
                  <a:pt x="10035" y="8549"/>
                </a:lnTo>
                <a:lnTo>
                  <a:pt x="10254" y="8476"/>
                </a:lnTo>
                <a:lnTo>
                  <a:pt x="10474" y="8452"/>
                </a:lnTo>
                <a:lnTo>
                  <a:pt x="10668" y="8428"/>
                </a:lnTo>
                <a:lnTo>
                  <a:pt x="10668" y="8428"/>
                </a:lnTo>
                <a:lnTo>
                  <a:pt x="10936" y="8452"/>
                </a:lnTo>
                <a:lnTo>
                  <a:pt x="11180" y="8525"/>
                </a:lnTo>
                <a:lnTo>
                  <a:pt x="11423" y="8622"/>
                </a:lnTo>
                <a:lnTo>
                  <a:pt x="11618" y="8793"/>
                </a:lnTo>
                <a:lnTo>
                  <a:pt x="11618" y="8793"/>
                </a:lnTo>
                <a:lnTo>
                  <a:pt x="11789" y="8988"/>
                </a:lnTo>
                <a:lnTo>
                  <a:pt x="11910" y="9207"/>
                </a:lnTo>
                <a:lnTo>
                  <a:pt x="11984" y="9426"/>
                </a:lnTo>
                <a:lnTo>
                  <a:pt x="12057" y="9645"/>
                </a:lnTo>
                <a:lnTo>
                  <a:pt x="12105" y="9840"/>
                </a:lnTo>
                <a:lnTo>
                  <a:pt x="12178" y="10035"/>
                </a:lnTo>
                <a:lnTo>
                  <a:pt x="12276" y="10230"/>
                </a:lnTo>
                <a:lnTo>
                  <a:pt x="12422" y="10425"/>
                </a:lnTo>
                <a:lnTo>
                  <a:pt x="12422" y="10425"/>
                </a:lnTo>
                <a:lnTo>
                  <a:pt x="12568" y="10547"/>
                </a:lnTo>
                <a:lnTo>
                  <a:pt x="12714" y="10644"/>
                </a:lnTo>
                <a:lnTo>
                  <a:pt x="12860" y="10717"/>
                </a:lnTo>
                <a:lnTo>
                  <a:pt x="13006" y="10766"/>
                </a:lnTo>
                <a:lnTo>
                  <a:pt x="13177" y="10790"/>
                </a:lnTo>
                <a:lnTo>
                  <a:pt x="13323" y="10790"/>
                </a:lnTo>
                <a:lnTo>
                  <a:pt x="13469" y="10766"/>
                </a:lnTo>
                <a:lnTo>
                  <a:pt x="13615" y="10717"/>
                </a:lnTo>
                <a:lnTo>
                  <a:pt x="13786" y="10668"/>
                </a:lnTo>
                <a:lnTo>
                  <a:pt x="13932" y="10595"/>
                </a:lnTo>
                <a:lnTo>
                  <a:pt x="14224" y="10400"/>
                </a:lnTo>
                <a:lnTo>
                  <a:pt x="14516" y="10157"/>
                </a:lnTo>
                <a:lnTo>
                  <a:pt x="14784" y="9889"/>
                </a:lnTo>
                <a:lnTo>
                  <a:pt x="15052" y="9597"/>
                </a:lnTo>
                <a:lnTo>
                  <a:pt x="15271" y="9280"/>
                </a:lnTo>
                <a:lnTo>
                  <a:pt x="15491" y="8988"/>
                </a:lnTo>
                <a:lnTo>
                  <a:pt x="15661" y="8720"/>
                </a:lnTo>
                <a:lnTo>
                  <a:pt x="15929" y="8257"/>
                </a:lnTo>
                <a:lnTo>
                  <a:pt x="16002" y="8111"/>
                </a:lnTo>
                <a:lnTo>
                  <a:pt x="16026" y="8014"/>
                </a:lnTo>
                <a:lnTo>
                  <a:pt x="16026" y="8014"/>
                </a:lnTo>
                <a:lnTo>
                  <a:pt x="16002" y="7819"/>
                </a:lnTo>
                <a:lnTo>
                  <a:pt x="15953" y="7648"/>
                </a:lnTo>
                <a:lnTo>
                  <a:pt x="15856" y="7453"/>
                </a:lnTo>
                <a:lnTo>
                  <a:pt x="15734" y="7307"/>
                </a:lnTo>
                <a:lnTo>
                  <a:pt x="15734" y="7307"/>
                </a:lnTo>
                <a:lnTo>
                  <a:pt x="15442" y="7039"/>
                </a:lnTo>
                <a:lnTo>
                  <a:pt x="15150" y="6796"/>
                </a:lnTo>
                <a:lnTo>
                  <a:pt x="14614" y="6357"/>
                </a:lnTo>
                <a:lnTo>
                  <a:pt x="14127" y="5992"/>
                </a:lnTo>
                <a:lnTo>
                  <a:pt x="13932" y="5822"/>
                </a:lnTo>
                <a:lnTo>
                  <a:pt x="13737" y="5651"/>
                </a:lnTo>
                <a:lnTo>
                  <a:pt x="13615" y="5481"/>
                </a:lnTo>
                <a:lnTo>
                  <a:pt x="13494" y="5310"/>
                </a:lnTo>
                <a:lnTo>
                  <a:pt x="13445" y="5140"/>
                </a:lnTo>
                <a:lnTo>
                  <a:pt x="13445" y="4945"/>
                </a:lnTo>
                <a:lnTo>
                  <a:pt x="13494" y="4750"/>
                </a:lnTo>
                <a:lnTo>
                  <a:pt x="13591" y="4531"/>
                </a:lnTo>
                <a:lnTo>
                  <a:pt x="13761" y="4287"/>
                </a:lnTo>
                <a:lnTo>
                  <a:pt x="14029" y="4019"/>
                </a:lnTo>
                <a:lnTo>
                  <a:pt x="14029" y="4019"/>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 Placeholder 6">
            <a:extLst>
              <a:ext uri="{FF2B5EF4-FFF2-40B4-BE49-F238E27FC236}">
                <a16:creationId xmlns:a16="http://schemas.microsoft.com/office/drawing/2014/main" id="{22E39D54-B4A6-FB31-DAEA-60901A66F6D6}"/>
              </a:ext>
            </a:extLst>
          </p:cNvPr>
          <p:cNvSpPr txBox="1">
            <a:spLocks/>
          </p:cNvSpPr>
          <p:nvPr/>
        </p:nvSpPr>
        <p:spPr>
          <a:xfrm>
            <a:off x="643577" y="1553327"/>
            <a:ext cx="8581745" cy="565215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Clr>
                <a:srgbClr val="DE0A1D"/>
              </a:buClr>
              <a:buNone/>
              <a:tabLst>
                <a:tab pos="398463" algn="l"/>
                <a:tab pos="657225" algn="l"/>
              </a:tabLst>
            </a:pPr>
            <a:r>
              <a:rPr lang="en-US" sz="2000" dirty="0">
                <a:solidFill>
                  <a:srgbClr val="595959"/>
                </a:solidFill>
              </a:rPr>
              <a:t>Umformulieren Sie den Einwand so, dass Sie das Gespräch in eine positive Richtung lenken und mit Ihrer Verkaufspräsentation fortfahren.</a:t>
            </a:r>
          </a:p>
          <a:p>
            <a:pPr marL="0" indent="0">
              <a:spcBef>
                <a:spcPts val="0"/>
              </a:spcBef>
              <a:buClr>
                <a:srgbClr val="EC2179"/>
              </a:buClr>
              <a:buNone/>
              <a:tabLst>
                <a:tab pos="398463" algn="l"/>
                <a:tab pos="657225" algn="l"/>
              </a:tabLst>
            </a:pPr>
            <a:endParaRPr lang="en-US" sz="1200" dirty="0">
              <a:solidFill>
                <a:srgbClr val="595959"/>
              </a:solidFill>
            </a:endParaRPr>
          </a:p>
          <a:p>
            <a:pPr marL="0" indent="0">
              <a:spcBef>
                <a:spcPts val="0"/>
              </a:spcBef>
              <a:buClr>
                <a:srgbClr val="EC2179"/>
              </a:buClr>
              <a:buNone/>
              <a:tabLst>
                <a:tab pos="398463" algn="l"/>
                <a:tab pos="657225" algn="l"/>
              </a:tabLst>
            </a:pPr>
            <a:r>
              <a:rPr lang="en-US" sz="2000" dirty="0">
                <a:solidFill>
                  <a:srgbClr val="DE0A1D"/>
                </a:solidFill>
              </a:rPr>
              <a:t>Aussichten</a:t>
            </a:r>
            <a:r>
              <a:rPr lang="en-US" sz="2000" dirty="0">
                <a:solidFill>
                  <a:srgbClr val="595959"/>
                </a:solidFill>
              </a:rPr>
              <a:t>: </a:t>
            </a:r>
            <a:r>
              <a:rPr lang="en-US" sz="2000" i="1" dirty="0">
                <a:solidFill>
                  <a:srgbClr val="595959"/>
                </a:solidFill>
              </a:rPr>
              <a:t>Ich muss nicht noch mehr Geld für geschäftliche Unterstützung/Buchhaltung ausgeben, wir geben schon genug für Verwaltungskosten aus.</a:t>
            </a:r>
          </a:p>
          <a:p>
            <a:pPr marL="0" indent="0">
              <a:spcBef>
                <a:spcPts val="0"/>
              </a:spcBef>
              <a:buClr>
                <a:srgbClr val="EC2179"/>
              </a:buClr>
              <a:buNone/>
              <a:tabLst>
                <a:tab pos="398463" algn="l"/>
                <a:tab pos="657225" algn="l"/>
              </a:tabLst>
            </a:pPr>
            <a:endParaRPr lang="en-US" sz="1100" dirty="0">
              <a:solidFill>
                <a:srgbClr val="595959"/>
              </a:solidFill>
            </a:endParaRPr>
          </a:p>
          <a:p>
            <a:pPr marL="0" indent="0">
              <a:spcBef>
                <a:spcPts val="0"/>
              </a:spcBef>
              <a:buClr>
                <a:srgbClr val="EC2179"/>
              </a:buClr>
              <a:buNone/>
              <a:tabLst>
                <a:tab pos="398463" algn="l"/>
                <a:tab pos="657225" algn="l"/>
              </a:tabLst>
            </a:pPr>
            <a:r>
              <a:rPr lang="en-US" sz="2000" dirty="0">
                <a:solidFill>
                  <a:srgbClr val="DE0A1D"/>
                </a:solidFill>
              </a:rPr>
              <a:t>Sie</a:t>
            </a:r>
            <a:r>
              <a:rPr lang="en-US" sz="2000" dirty="0">
                <a:solidFill>
                  <a:srgbClr val="595959"/>
                </a:solidFill>
              </a:rPr>
              <a:t>: </a:t>
            </a:r>
            <a:r>
              <a:rPr lang="en-US" sz="2000" i="1" dirty="0">
                <a:solidFill>
                  <a:srgbClr val="595959"/>
                </a:solidFill>
              </a:rPr>
              <a:t>Genau das ist der Grund, warum Sie in unsere Lösungen investieren sollten, damit Sie Geld sparen können, indem Sie Ihre gesamte Verwaltung in einem erschwinglichen und effizienten Dienst zusammenfassen. </a:t>
            </a:r>
          </a:p>
          <a:p>
            <a:pPr marL="0" indent="0">
              <a:spcBef>
                <a:spcPts val="0"/>
              </a:spcBef>
              <a:buClr>
                <a:srgbClr val="EC2179"/>
              </a:buClr>
              <a:buNone/>
              <a:tabLst>
                <a:tab pos="398463" algn="l"/>
                <a:tab pos="657225" algn="l"/>
              </a:tabLst>
            </a:pPr>
            <a:endParaRPr lang="en-US" sz="800" dirty="0">
              <a:solidFill>
                <a:srgbClr val="595959"/>
              </a:solidFill>
            </a:endParaRPr>
          </a:p>
          <a:p>
            <a:pPr marL="0" indent="0" algn="ctr">
              <a:spcBef>
                <a:spcPts val="0"/>
              </a:spcBef>
              <a:buClr>
                <a:srgbClr val="EC2179"/>
              </a:buClr>
              <a:buNone/>
              <a:tabLst>
                <a:tab pos="398463" algn="l"/>
                <a:tab pos="657225" algn="l"/>
              </a:tabLst>
            </a:pPr>
            <a:r>
              <a:rPr lang="en-US" sz="2000" dirty="0">
                <a:solidFill>
                  <a:srgbClr val="595959"/>
                </a:solidFill>
              </a:rPr>
              <a:t>	Sie können ein Ziel in ein Kaufmotiv umwandeln. Das hilft Ihrem potenziellen Kunden, über einen Kauf in einer ganz anderen Dimension nachzudenken. </a:t>
            </a:r>
          </a:p>
        </p:txBody>
      </p:sp>
    </p:spTree>
    <p:extLst>
      <p:ext uri="{BB962C8B-B14F-4D97-AF65-F5344CB8AC3E}">
        <p14:creationId xmlns:p14="http://schemas.microsoft.com/office/powerpoint/2010/main" val="406309031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Technik der Rechtfertigung</a:t>
            </a:r>
          </a:p>
        </p:txBody>
      </p:sp>
      <p:sp>
        <p:nvSpPr>
          <p:cNvPr id="3" name="Oval 2">
            <a:extLst>
              <a:ext uri="{FF2B5EF4-FFF2-40B4-BE49-F238E27FC236}">
                <a16:creationId xmlns:a16="http://schemas.microsoft.com/office/drawing/2014/main" id="{1E44C1FD-7676-3D5C-1BA7-C2628947D62A}"/>
              </a:ext>
            </a:extLst>
          </p:cNvPr>
          <p:cNvSpPr/>
          <p:nvPr/>
        </p:nvSpPr>
        <p:spPr>
          <a:xfrm>
            <a:off x="9240314" y="1624867"/>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9708778" y="2175938"/>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463378" y="1624867"/>
            <a:ext cx="8816318"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buClr>
                <a:srgbClr val="DE0A1D"/>
              </a:buClr>
              <a:tabLst>
                <a:tab pos="398463" algn="l"/>
                <a:tab pos="611188" algn="l"/>
              </a:tabLst>
            </a:pPr>
            <a:r>
              <a:rPr lang="en-US" sz="2000" dirty="0"/>
              <a:t>Begründen Sie, warum der Einwand vernünftig ist, anstatt ihn zu bekämpfen</a:t>
            </a:r>
          </a:p>
          <a:p>
            <a:pPr>
              <a:lnSpc>
                <a:spcPct val="100000"/>
              </a:lnSpc>
              <a:spcBef>
                <a:spcPts val="0"/>
              </a:spcBef>
              <a:buClr>
                <a:srgbClr val="DACA3C"/>
              </a:buClr>
              <a:tabLst>
                <a:tab pos="398463" algn="l"/>
                <a:tab pos="611188" algn="l"/>
              </a:tabLst>
            </a:pPr>
            <a:endParaRPr lang="en-US" sz="1050" dirty="0"/>
          </a:p>
          <a:p>
            <a:pPr>
              <a:lnSpc>
                <a:spcPct val="100000"/>
              </a:lnSpc>
              <a:spcBef>
                <a:spcPts val="0"/>
              </a:spcBef>
              <a:buClr>
                <a:srgbClr val="DACA3C"/>
              </a:buClr>
              <a:tabLst>
                <a:tab pos="398463" algn="l"/>
                <a:tab pos="611188" algn="l"/>
              </a:tabLst>
            </a:pPr>
            <a:r>
              <a:rPr lang="en-US" sz="2000" b="1" dirty="0">
                <a:solidFill>
                  <a:srgbClr val="DE0A1D"/>
                </a:solidFill>
              </a:rPr>
              <a:t>	Aussichten: </a:t>
            </a:r>
            <a:r>
              <a:rPr lang="en-US" sz="2000" i="1" dirty="0"/>
              <a:t>Diese Produkte sind sehr teuer</a:t>
            </a:r>
          </a:p>
          <a:p>
            <a:pPr>
              <a:lnSpc>
                <a:spcPct val="100000"/>
              </a:lnSpc>
              <a:spcBef>
                <a:spcPts val="0"/>
              </a:spcBef>
              <a:buClr>
                <a:srgbClr val="DACA3C"/>
              </a:buClr>
              <a:tabLst>
                <a:tab pos="398463" algn="l"/>
                <a:tab pos="611188" algn="l"/>
              </a:tabLst>
            </a:pPr>
            <a:endParaRPr lang="en-US" sz="1000" i="1" dirty="0"/>
          </a:p>
          <a:p>
            <a:pPr marL="447675" indent="-447675">
              <a:lnSpc>
                <a:spcPct val="100000"/>
              </a:lnSpc>
              <a:spcBef>
                <a:spcPts val="0"/>
              </a:spcBef>
              <a:buClr>
                <a:srgbClr val="DACA3C"/>
              </a:buClr>
              <a:tabLst>
                <a:tab pos="398463" algn="l"/>
                <a:tab pos="611188" algn="l"/>
              </a:tabLst>
            </a:pPr>
            <a:r>
              <a:rPr lang="en-US" sz="2000" b="1" dirty="0">
                <a:solidFill>
                  <a:srgbClr val="DE0A1D"/>
                </a:solidFill>
              </a:rPr>
              <a:t>	Sie: </a:t>
            </a:r>
            <a:r>
              <a:rPr lang="en-US" sz="2000" i="1" dirty="0"/>
              <a:t>Ja, es mag auf den ersten Blick teurer erscheinen</a:t>
            </a:r>
            <a:r>
              <a:rPr lang="en-GB" sz="2000" i="1" dirty="0"/>
              <a:t>, aber unsere Produkte halten 30 % länger als die Ihres derzeitigen Anbieters, </a:t>
            </a:r>
            <a:r>
              <a:rPr lang="en-US" sz="2000" i="1" dirty="0"/>
              <a:t>so dass Sie auf lange Sicht tatsächlich Geld bei Ihrer jährlichen Rechnung sparen, weil Sie weniger verbrauchen - das ist gut für Ihren Geldbeutel UND die Umwelt. </a:t>
            </a:r>
            <a:endParaRPr lang="en-US" sz="2000" dirty="0"/>
          </a:p>
          <a:p>
            <a:pPr>
              <a:lnSpc>
                <a:spcPct val="100000"/>
              </a:lnSpc>
              <a:spcBef>
                <a:spcPts val="0"/>
              </a:spcBef>
              <a:buClr>
                <a:srgbClr val="DACA3C"/>
              </a:buClr>
              <a:tabLst>
                <a:tab pos="398463" algn="l"/>
                <a:tab pos="611188" algn="l"/>
              </a:tabLst>
            </a:pPr>
            <a:endParaRPr lang="en-US" sz="2000" dirty="0"/>
          </a:p>
          <a:p>
            <a:pPr algn="ctr">
              <a:lnSpc>
                <a:spcPct val="100000"/>
              </a:lnSpc>
              <a:spcBef>
                <a:spcPts val="0"/>
              </a:spcBef>
              <a:buClr>
                <a:srgbClr val="DACA3C"/>
              </a:buClr>
              <a:tabLst>
                <a:tab pos="398463" algn="l"/>
                <a:tab pos="611188" algn="l"/>
              </a:tabLst>
            </a:pPr>
            <a:r>
              <a:rPr lang="en-US" sz="2000" dirty="0">
                <a:solidFill>
                  <a:srgbClr val="595959"/>
                </a:solidFill>
              </a:rPr>
              <a:t>Diese Technik </a:t>
            </a:r>
            <a:r>
              <a:rPr lang="en-US" sz="2000" dirty="0"/>
              <a:t>ermöglicht es Ihnen, sich auf Qualität und Preis zu konzentrieren, anstatt nur auf den Preis. Betonen Sie Ihren Erfahrungsschatz und die Produktvorteile. Stützen Sie sich auf Empfehlungen und Zeugnisse, um den Preiseinwand zu entkräften.</a:t>
            </a:r>
          </a:p>
          <a:p>
            <a:pPr>
              <a:spcBef>
                <a:spcPts val="0"/>
              </a:spcBef>
              <a:buClr>
                <a:srgbClr val="DACA3C"/>
              </a:buClr>
              <a:tabLst>
                <a:tab pos="398463" algn="l"/>
                <a:tab pos="611188" algn="l"/>
              </a:tabLst>
            </a:pPr>
            <a:endParaRPr lang="en-US" sz="1600" dirty="0"/>
          </a:p>
          <a:p>
            <a:pPr marR="0" lvl="0" algn="l" defTabSz="914400" rtl="0" eaLnBrk="1" fontAlgn="auto" latinLnBrk="0" hangingPunct="1">
              <a:lnSpc>
                <a:spcPct val="90000"/>
              </a:lnSpc>
              <a:spcBef>
                <a:spcPts val="1000"/>
              </a:spcBef>
              <a:spcAft>
                <a:spcPts val="0"/>
              </a:spcAft>
              <a:buClrTx/>
              <a:buSzTx/>
              <a:tabLst/>
              <a:defRPr/>
            </a:pPr>
            <a:endParaRPr kumimoji="0" lang="en-US" sz="20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grpSp>
        <p:nvGrpSpPr>
          <p:cNvPr id="7" name="Google Shape;612;p39">
            <a:extLst>
              <a:ext uri="{FF2B5EF4-FFF2-40B4-BE49-F238E27FC236}">
                <a16:creationId xmlns:a16="http://schemas.microsoft.com/office/drawing/2014/main" id="{099B1C97-C001-9D88-5926-FF1F362A853F}"/>
              </a:ext>
            </a:extLst>
          </p:cNvPr>
          <p:cNvGrpSpPr/>
          <p:nvPr/>
        </p:nvGrpSpPr>
        <p:grpSpPr>
          <a:xfrm>
            <a:off x="9402480" y="1814265"/>
            <a:ext cx="591724" cy="604125"/>
            <a:chOff x="3951850" y="2985350"/>
            <a:chExt cx="407950" cy="416500"/>
          </a:xfrm>
        </p:grpSpPr>
        <p:sp>
          <p:nvSpPr>
            <p:cNvPr id="8" name="Google Shape;613;p39">
              <a:extLst>
                <a:ext uri="{FF2B5EF4-FFF2-40B4-BE49-F238E27FC236}">
                  <a16:creationId xmlns:a16="http://schemas.microsoft.com/office/drawing/2014/main" id="{7B607C5F-F5AC-EF67-3982-E0236FB334AD}"/>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14;p39">
              <a:extLst>
                <a:ext uri="{FF2B5EF4-FFF2-40B4-BE49-F238E27FC236}">
                  <a16:creationId xmlns:a16="http://schemas.microsoft.com/office/drawing/2014/main" id="{1161C841-DB6C-8F4E-206F-CF644E2454C7}"/>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615;p39">
              <a:extLst>
                <a:ext uri="{FF2B5EF4-FFF2-40B4-BE49-F238E27FC236}">
                  <a16:creationId xmlns:a16="http://schemas.microsoft.com/office/drawing/2014/main" id="{EDBA12F4-C3D7-E53B-8F7B-A20B3500ECAA}"/>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16;p39">
              <a:extLst>
                <a:ext uri="{FF2B5EF4-FFF2-40B4-BE49-F238E27FC236}">
                  <a16:creationId xmlns:a16="http://schemas.microsoft.com/office/drawing/2014/main" id="{1AF1365E-02F1-16F9-8D31-EC00BABB6090}"/>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575089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285750" indent="-285750" algn="ctr">
              <a:buClr>
                <a:srgbClr val="DE0A1D"/>
              </a:buClr>
              <a:buFont typeface="Arial" panose="020B0604020202020204" pitchFamily="34" charset="0"/>
              <a:buChar char="•"/>
            </a:pP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Präemptive Technik</a:t>
            </a:r>
          </a:p>
        </p:txBody>
      </p:sp>
      <p:sp>
        <p:nvSpPr>
          <p:cNvPr id="3" name="Oval 2">
            <a:extLst>
              <a:ext uri="{FF2B5EF4-FFF2-40B4-BE49-F238E27FC236}">
                <a16:creationId xmlns:a16="http://schemas.microsoft.com/office/drawing/2014/main" id="{1E44C1FD-7676-3D5C-1BA7-C2628947D62A}"/>
              </a:ext>
            </a:extLst>
          </p:cNvPr>
          <p:cNvSpPr/>
          <p:nvPr/>
        </p:nvSpPr>
        <p:spPr>
          <a:xfrm>
            <a:off x="9569378" y="1645617"/>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10080140" y="2200865"/>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1063223" y="1518000"/>
            <a:ext cx="8770077"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Bef>
                <a:spcPts val="0"/>
              </a:spcBef>
              <a:buClr>
                <a:srgbClr val="DE0A1D"/>
              </a:buClr>
              <a:tabLst>
                <a:tab pos="398463" algn="l"/>
                <a:tab pos="611188" algn="l"/>
              </a:tabLst>
            </a:pPr>
            <a:r>
              <a:rPr lang="en-US" sz="2000" dirty="0">
                <a:solidFill>
                  <a:srgbClr val="595959"/>
                </a:solidFill>
              </a:rPr>
              <a:t>Kümmern Sie sich um den Einwand, bevor der Interessent Zeit hat, ihn vorzubringen.</a:t>
            </a:r>
          </a:p>
          <a:p>
            <a:pPr marL="342900" indent="-342900">
              <a:spcBef>
                <a:spcPts val="0"/>
              </a:spcBef>
              <a:buClr>
                <a:srgbClr val="EC2179"/>
              </a:buClr>
              <a:buFont typeface="Arial" charset="0"/>
              <a:buChar char="•"/>
              <a:tabLst>
                <a:tab pos="398463" algn="l"/>
                <a:tab pos="611188" algn="l"/>
              </a:tabLst>
            </a:pPr>
            <a:endParaRPr lang="en-US" sz="2000" dirty="0">
              <a:solidFill>
                <a:srgbClr val="595959"/>
              </a:solidFill>
            </a:endParaRPr>
          </a:p>
          <a:p>
            <a:pPr marL="342900" indent="-342900">
              <a:spcBef>
                <a:spcPts val="0"/>
              </a:spcBef>
              <a:buClr>
                <a:srgbClr val="EC2179"/>
              </a:buClr>
              <a:tabLst>
                <a:tab pos="398463" algn="l"/>
                <a:tab pos="611188" algn="l"/>
              </a:tabLst>
            </a:pPr>
            <a:r>
              <a:rPr lang="en-US" sz="2000" b="1" dirty="0">
                <a:solidFill>
                  <a:srgbClr val="DE0A1D"/>
                </a:solidFill>
              </a:rPr>
              <a:t>	Sie</a:t>
            </a:r>
            <a:r>
              <a:rPr lang="en-US" sz="2000" b="1" dirty="0">
                <a:solidFill>
                  <a:srgbClr val="595959"/>
                </a:solidFill>
              </a:rPr>
              <a:t>: </a:t>
            </a:r>
            <a:r>
              <a:rPr lang="en-US" sz="2000" i="1" dirty="0">
                <a:solidFill>
                  <a:srgbClr val="595959"/>
                </a:solidFill>
              </a:rPr>
              <a:t>Sie finden das vielleicht teuer, aber wir können einen monatlichen Zahlungsplan ausarbeiten</a:t>
            </a:r>
            <a:endParaRPr lang="en-US" sz="2000" dirty="0">
              <a:solidFill>
                <a:srgbClr val="595959"/>
              </a:solidFill>
            </a:endParaRPr>
          </a:p>
          <a:p>
            <a:pPr>
              <a:spcBef>
                <a:spcPts val="0"/>
              </a:spcBef>
              <a:buClr>
                <a:srgbClr val="EC2179"/>
              </a:buClr>
              <a:tabLst>
                <a:tab pos="398463" algn="l"/>
                <a:tab pos="611188" algn="l"/>
              </a:tabLst>
            </a:pPr>
            <a:r>
              <a:rPr lang="en-US" sz="2000" b="1" dirty="0">
                <a:solidFill>
                  <a:srgbClr val="DE0A1D"/>
                </a:solidFill>
              </a:rPr>
              <a:t>	Sie</a:t>
            </a:r>
            <a:r>
              <a:rPr lang="en-US" sz="2000" b="1" dirty="0">
                <a:solidFill>
                  <a:srgbClr val="595959"/>
                </a:solidFill>
              </a:rPr>
              <a:t>: </a:t>
            </a:r>
            <a:r>
              <a:rPr lang="en-US" sz="2000" i="1" dirty="0">
                <a:solidFill>
                  <a:srgbClr val="595959"/>
                </a:solidFill>
              </a:rPr>
              <a:t>Ein Kunde von mir war nicht begeistert davon, die Verwaltung extern auszulagern, bis ich ihm von den enormen Kosteneinsparungen erzählte, die dadurch erzielt werden. </a:t>
            </a:r>
            <a:endParaRPr lang="en-US" sz="2000" dirty="0">
              <a:solidFill>
                <a:srgbClr val="595959"/>
              </a:solidFill>
            </a:endParaRPr>
          </a:p>
          <a:p>
            <a:pPr>
              <a:spcBef>
                <a:spcPts val="0"/>
              </a:spcBef>
              <a:buClr>
                <a:srgbClr val="EC2179"/>
              </a:buClr>
              <a:tabLst>
                <a:tab pos="398463" algn="l"/>
                <a:tab pos="611188" algn="l"/>
              </a:tabLst>
            </a:pPr>
            <a:endParaRPr lang="en-US" sz="2000" i="1" dirty="0">
              <a:solidFill>
                <a:srgbClr val="595959"/>
              </a:solidFill>
            </a:endParaRPr>
          </a:p>
          <a:p>
            <a:r>
              <a:rPr lang="en-GB" sz="2000" dirty="0">
                <a:solidFill>
                  <a:srgbClr val="595959"/>
                </a:solidFill>
              </a:rPr>
              <a:t>Das bringt Sie als Verkäufer in eine Position der Stärke. Sie bringen den Einwand zuerst vor, damit er nicht noch einmal vorgebracht werden kann.  Der Einwand wird schwächer, und die Bearbeitung wird stärker.  Frühere Kundenbeispiele sind wichtig, um Einfühlungsvermögen zu zeigen und eine Isolierung zu vermeiden. </a:t>
            </a:r>
          </a:p>
          <a:p>
            <a:pPr>
              <a:spcBef>
                <a:spcPts val="0"/>
              </a:spcBef>
              <a:buClr>
                <a:srgbClr val="EC2179"/>
              </a:buClr>
              <a:tabLst>
                <a:tab pos="398463" algn="l"/>
                <a:tab pos="611188" algn="l"/>
              </a:tabLst>
            </a:pPr>
            <a:endParaRPr lang="en-US" sz="1600" dirty="0">
              <a:solidFill>
                <a:srgbClr val="595959"/>
              </a:solidFill>
            </a:endParaRPr>
          </a:p>
          <a:p>
            <a:pPr marR="0" lvl="0" algn="l" defTabSz="914400" rtl="0" eaLnBrk="1" fontAlgn="auto" latinLnBrk="0" hangingPunct="1">
              <a:lnSpc>
                <a:spcPct val="90000"/>
              </a:lnSpc>
              <a:spcBef>
                <a:spcPts val="1000"/>
              </a:spcBef>
              <a:spcAft>
                <a:spcPts val="0"/>
              </a:spcAft>
              <a:buClrTx/>
              <a:buSzTx/>
              <a:tabLst/>
              <a:defRPr/>
            </a:pPr>
            <a:endParaRPr kumimoji="0" lang="en-US" sz="20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grpSp>
        <p:nvGrpSpPr>
          <p:cNvPr id="7" name="Google Shape;543;p39">
            <a:extLst>
              <a:ext uri="{FF2B5EF4-FFF2-40B4-BE49-F238E27FC236}">
                <a16:creationId xmlns:a16="http://schemas.microsoft.com/office/drawing/2014/main" id="{7DC74D54-8E37-8B03-7230-CA8FE22EF979}"/>
              </a:ext>
            </a:extLst>
          </p:cNvPr>
          <p:cNvGrpSpPr/>
          <p:nvPr/>
        </p:nvGrpSpPr>
        <p:grpSpPr>
          <a:xfrm>
            <a:off x="9742317" y="1759776"/>
            <a:ext cx="570177" cy="597822"/>
            <a:chOff x="5961125" y="1623900"/>
            <a:chExt cx="427450" cy="448175"/>
          </a:xfrm>
        </p:grpSpPr>
        <p:sp>
          <p:nvSpPr>
            <p:cNvPr id="8" name="Google Shape;544;p39">
              <a:extLst>
                <a:ext uri="{FF2B5EF4-FFF2-40B4-BE49-F238E27FC236}">
                  <a16:creationId xmlns:a16="http://schemas.microsoft.com/office/drawing/2014/main" id="{9E36E320-4E3E-82E6-90A6-F55403D01498}"/>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id="{77283CFE-7A5A-C9A4-2214-8DC15258BDC1}"/>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id="{F667C1DC-9C38-E9E4-C9F0-1F845E416C8C}"/>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7;p39">
              <a:extLst>
                <a:ext uri="{FF2B5EF4-FFF2-40B4-BE49-F238E27FC236}">
                  <a16:creationId xmlns:a16="http://schemas.microsoft.com/office/drawing/2014/main" id="{FA916ABE-804C-3536-E2E8-0B7B071C2829}"/>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8;p39">
              <a:extLst>
                <a:ext uri="{FF2B5EF4-FFF2-40B4-BE49-F238E27FC236}">
                  <a16:creationId xmlns:a16="http://schemas.microsoft.com/office/drawing/2014/main" id="{39E007C4-5917-E744-F13E-4F79D4B99C5E}"/>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49;p39">
              <a:extLst>
                <a:ext uri="{FF2B5EF4-FFF2-40B4-BE49-F238E27FC236}">
                  <a16:creationId xmlns:a16="http://schemas.microsoft.com/office/drawing/2014/main" id="{B8F12D73-FED0-337C-D27E-1A204FEA8AD2}"/>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50;p39">
              <a:extLst>
                <a:ext uri="{FF2B5EF4-FFF2-40B4-BE49-F238E27FC236}">
                  <a16:creationId xmlns:a16="http://schemas.microsoft.com/office/drawing/2014/main" id="{01407163-0C52-632F-9819-80A69E7F8493}"/>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6357773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3EC5B8-1353-E6CA-9142-D7C219EE9B3C}"/>
              </a:ext>
            </a:extLst>
          </p:cNvPr>
          <p:cNvSpPr>
            <a:spLocks noGrp="1"/>
          </p:cNvSpPr>
          <p:nvPr>
            <p:ph type="body" sz="quarter" idx="18"/>
          </p:nvPr>
        </p:nvSpPr>
        <p:spPr>
          <a:xfrm>
            <a:off x="960351" y="3616257"/>
            <a:ext cx="4867011" cy="3025975"/>
          </a:xfrm>
        </p:spPr>
        <p:txBody>
          <a:bodyPr/>
          <a:lstStyle/>
          <a:p>
            <a:pPr marL="0" indent="0"/>
            <a:r>
              <a:rPr lang="en-GB" dirty="0"/>
              <a:t>Sie müssen in der Lage sein, den Verkauf abzuschließen, wenn Sie glauben, dass der Käufer zum Kauf bereit ist.</a:t>
            </a:r>
          </a:p>
          <a:p>
            <a:endParaRPr lang="en-IE" dirty="0"/>
          </a:p>
        </p:txBody>
      </p:sp>
      <p:sp>
        <p:nvSpPr>
          <p:cNvPr id="3" name="Text Placeholder 2">
            <a:extLst>
              <a:ext uri="{FF2B5EF4-FFF2-40B4-BE49-F238E27FC236}">
                <a16:creationId xmlns:a16="http://schemas.microsoft.com/office/drawing/2014/main" id="{6660F4E4-7F58-4254-C4E1-A0ABF398CF50}"/>
              </a:ext>
            </a:extLst>
          </p:cNvPr>
          <p:cNvSpPr>
            <a:spLocks noGrp="1"/>
          </p:cNvSpPr>
          <p:nvPr>
            <p:ph type="body" sz="quarter" idx="16"/>
          </p:nvPr>
        </p:nvSpPr>
        <p:spPr>
          <a:xfrm>
            <a:off x="960351" y="1964033"/>
            <a:ext cx="4990998" cy="992652"/>
          </a:xfrm>
        </p:spPr>
        <p:txBody>
          <a:bodyPr/>
          <a:lstStyle/>
          <a:p>
            <a:r>
              <a:rPr lang="en-GB" dirty="0"/>
              <a:t>Sind Sie bereit, den Verkauf </a:t>
            </a:r>
            <a:r>
              <a:rPr lang="en-GB" dirty="0" err="1"/>
              <a:t>zu</a:t>
            </a:r>
            <a:r>
              <a:rPr lang="en-GB" dirty="0"/>
              <a:t> </a:t>
            </a:r>
            <a:r>
              <a:rPr lang="en-GB" dirty="0" err="1"/>
              <a:t>abzuschließen</a:t>
            </a:r>
            <a:r>
              <a:rPr lang="en-GB" dirty="0"/>
              <a:t>?</a:t>
            </a:r>
            <a:endParaRPr lang="en-IE" dirty="0"/>
          </a:p>
        </p:txBody>
      </p:sp>
      <p:pic>
        <p:nvPicPr>
          <p:cNvPr id="4" name="Picture Placeholder 5">
            <a:extLst>
              <a:ext uri="{FF2B5EF4-FFF2-40B4-BE49-F238E27FC236}">
                <a16:creationId xmlns:a16="http://schemas.microsoft.com/office/drawing/2014/main" id="{E6500F5F-BC93-53EF-38D9-22F11990A1B9}"/>
              </a:ext>
            </a:extLst>
          </p:cNvPr>
          <p:cNvPicPr>
            <a:picLocks noGrp="1" noChangeAspect="1"/>
          </p:cNvPicPr>
          <p:nvPr>
            <p:ph type="pic" sz="quarter" idx="42"/>
          </p:nvPr>
        </p:nvPicPr>
        <p:blipFill>
          <a:blip r:embed="rId2"/>
          <a:srcRect l="9519" r="9519"/>
          <a:stretch>
            <a:fillRect/>
          </a:stretch>
        </p:blipFill>
        <p:spPr>
          <a:xfrm>
            <a:off x="6545263" y="1452563"/>
            <a:ext cx="5646737" cy="4656137"/>
          </a:xfrm>
        </p:spPr>
      </p:pic>
    </p:spTree>
    <p:extLst>
      <p:ext uri="{BB962C8B-B14F-4D97-AF65-F5344CB8AC3E}">
        <p14:creationId xmlns:p14="http://schemas.microsoft.com/office/powerpoint/2010/main" val="14299290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sz="3200" dirty="0">
                <a:solidFill>
                  <a:schemeClr val="bg1"/>
                </a:solidFill>
              </a:rPr>
              <a:t>Sind Sie bereit, das Geschäft abzuschließen?</a:t>
            </a:r>
          </a:p>
          <a:p>
            <a:endParaRPr lang="en-US" sz="3200" dirty="0"/>
          </a:p>
        </p:txBody>
      </p:sp>
      <p:sp>
        <p:nvSpPr>
          <p:cNvPr id="3" name="Oval 2">
            <a:extLst>
              <a:ext uri="{FF2B5EF4-FFF2-40B4-BE49-F238E27FC236}">
                <a16:creationId xmlns:a16="http://schemas.microsoft.com/office/drawing/2014/main" id="{1E44C1FD-7676-3D5C-1BA7-C2628947D62A}"/>
              </a:ext>
            </a:extLst>
          </p:cNvPr>
          <p:cNvSpPr/>
          <p:nvPr/>
        </p:nvSpPr>
        <p:spPr>
          <a:xfrm>
            <a:off x="9458532" y="1631004"/>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9883759" y="2257340"/>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grpSp>
        <p:nvGrpSpPr>
          <p:cNvPr id="7" name="Google Shape;543;p39">
            <a:extLst>
              <a:ext uri="{FF2B5EF4-FFF2-40B4-BE49-F238E27FC236}">
                <a16:creationId xmlns:a16="http://schemas.microsoft.com/office/drawing/2014/main" id="{7DC74D54-8E37-8B03-7230-CA8FE22EF979}"/>
              </a:ext>
            </a:extLst>
          </p:cNvPr>
          <p:cNvGrpSpPr/>
          <p:nvPr/>
        </p:nvGrpSpPr>
        <p:grpSpPr>
          <a:xfrm>
            <a:off x="9598670" y="1790121"/>
            <a:ext cx="570177" cy="597822"/>
            <a:chOff x="5961125" y="1623900"/>
            <a:chExt cx="427450" cy="448175"/>
          </a:xfrm>
        </p:grpSpPr>
        <p:sp>
          <p:nvSpPr>
            <p:cNvPr id="8" name="Google Shape;544;p39">
              <a:extLst>
                <a:ext uri="{FF2B5EF4-FFF2-40B4-BE49-F238E27FC236}">
                  <a16:creationId xmlns:a16="http://schemas.microsoft.com/office/drawing/2014/main" id="{9E36E320-4E3E-82E6-90A6-F55403D01498}"/>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a16="http://schemas.microsoft.com/office/drawing/2014/main" id="{77283CFE-7A5A-C9A4-2214-8DC15258BDC1}"/>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a16="http://schemas.microsoft.com/office/drawing/2014/main" id="{F667C1DC-9C38-E9E4-C9F0-1F845E416C8C}"/>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7;p39">
              <a:extLst>
                <a:ext uri="{FF2B5EF4-FFF2-40B4-BE49-F238E27FC236}">
                  <a16:creationId xmlns:a16="http://schemas.microsoft.com/office/drawing/2014/main" id="{FA916ABE-804C-3536-E2E8-0B7B071C2829}"/>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8;p39">
              <a:extLst>
                <a:ext uri="{FF2B5EF4-FFF2-40B4-BE49-F238E27FC236}">
                  <a16:creationId xmlns:a16="http://schemas.microsoft.com/office/drawing/2014/main" id="{39E007C4-5917-E744-F13E-4F79D4B99C5E}"/>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49;p39">
              <a:extLst>
                <a:ext uri="{FF2B5EF4-FFF2-40B4-BE49-F238E27FC236}">
                  <a16:creationId xmlns:a16="http://schemas.microsoft.com/office/drawing/2014/main" id="{B8F12D73-FED0-337C-D27E-1A204FEA8AD2}"/>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50;p39">
              <a:extLst>
                <a:ext uri="{FF2B5EF4-FFF2-40B4-BE49-F238E27FC236}">
                  <a16:creationId xmlns:a16="http://schemas.microsoft.com/office/drawing/2014/main" id="{01407163-0C52-632F-9819-80A69E7F8493}"/>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TextBox 8">
            <a:extLst>
              <a:ext uri="{FF2B5EF4-FFF2-40B4-BE49-F238E27FC236}">
                <a16:creationId xmlns:a16="http://schemas.microsoft.com/office/drawing/2014/main" id="{A6319E8D-B8E9-F377-2BA0-8B7BE95EE031}"/>
              </a:ext>
            </a:extLst>
          </p:cNvPr>
          <p:cNvSpPr txBox="1"/>
          <p:nvPr/>
        </p:nvSpPr>
        <p:spPr>
          <a:xfrm>
            <a:off x="594910" y="1729194"/>
            <a:ext cx="8647567" cy="3477875"/>
          </a:xfrm>
          <a:prstGeom prst="rect">
            <a:avLst/>
          </a:prstGeom>
          <a:noFill/>
        </p:spPr>
        <p:txBody>
          <a:bodyPr wrap="square">
            <a:spAutoFit/>
          </a:bodyPr>
          <a:lstStyle/>
          <a:p>
            <a:pPr marL="285750" indent="-285750">
              <a:buClr>
                <a:srgbClr val="DE0A1D"/>
              </a:buClr>
              <a:buFont typeface="Wingdings" panose="05000000000000000000" pitchFamily="2" charset="2"/>
              <a:buChar char="ü"/>
            </a:pPr>
            <a:r>
              <a:rPr lang="en-GB" sz="2000" dirty="0">
                <a:solidFill>
                  <a:srgbClr val="595959"/>
                </a:solidFill>
              </a:rPr>
              <a:t>Haben Sie alle Anstrengungen unternommen, um die Bedürfnisse des potenziellen Kunden richtig einzuschätzen?</a:t>
            </a:r>
          </a:p>
          <a:p>
            <a:pPr marL="285750" indent="-285750">
              <a:buClr>
                <a:srgbClr val="DE0A1D"/>
              </a:buClr>
              <a:buFont typeface="Wingdings" panose="05000000000000000000" pitchFamily="2" charset="2"/>
              <a:buChar char="ü"/>
            </a:pPr>
            <a:r>
              <a:rPr lang="en-GB" sz="2000" dirty="0">
                <a:solidFill>
                  <a:srgbClr val="595959"/>
                </a:solidFill>
              </a:rPr>
              <a:t>Haben Sie alle Einwände bearbeitet?</a:t>
            </a:r>
          </a:p>
          <a:p>
            <a:pPr marL="285750" indent="-285750">
              <a:buClr>
                <a:srgbClr val="DE0A1D"/>
              </a:buClr>
              <a:buFont typeface="Wingdings" panose="05000000000000000000" pitchFamily="2" charset="2"/>
              <a:buChar char="ü"/>
            </a:pPr>
            <a:r>
              <a:rPr lang="en-GB" sz="2000" dirty="0">
                <a:solidFill>
                  <a:srgbClr val="595959"/>
                </a:solidFill>
              </a:rPr>
              <a:t>Haben Sie alle Fragen beantwortet?</a:t>
            </a:r>
          </a:p>
          <a:p>
            <a:pPr marL="285750" indent="-285750">
              <a:buClr>
                <a:srgbClr val="DE0A1D"/>
              </a:buClr>
              <a:buFont typeface="Wingdings" panose="05000000000000000000" pitchFamily="2" charset="2"/>
              <a:buChar char="ü"/>
            </a:pPr>
            <a:r>
              <a:rPr lang="en-GB" sz="2000" dirty="0">
                <a:solidFill>
                  <a:srgbClr val="595959"/>
                </a:solidFill>
              </a:rPr>
              <a:t>Haben Sie visuelle Hilfsmittel verwendet, um die Behauptungen über das Produkt zu untermauern oder um zu zeigen, was es leisten kann?</a:t>
            </a:r>
          </a:p>
          <a:p>
            <a:pPr marL="285750" indent="-285750">
              <a:buClr>
                <a:srgbClr val="DE0A1D"/>
              </a:buClr>
              <a:buFont typeface="Wingdings" panose="05000000000000000000" pitchFamily="2" charset="2"/>
              <a:buChar char="ü"/>
            </a:pPr>
            <a:r>
              <a:rPr lang="en-GB" sz="2000" dirty="0">
                <a:solidFill>
                  <a:srgbClr val="595959"/>
                </a:solidFill>
              </a:rPr>
              <a:t>Haben Sie Erfahrungsberichte von anderen Kunden angeboten, die das Produkt/die Dienstleistung nutzen?</a:t>
            </a:r>
          </a:p>
          <a:p>
            <a:pPr marL="285750" indent="-285750">
              <a:buClr>
                <a:srgbClr val="DE0A1D"/>
              </a:buClr>
              <a:buFont typeface="Wingdings" panose="05000000000000000000" pitchFamily="2" charset="2"/>
              <a:buChar char="ü"/>
            </a:pPr>
            <a:r>
              <a:rPr lang="en-GB" sz="2000" dirty="0">
                <a:solidFill>
                  <a:srgbClr val="595959"/>
                </a:solidFill>
              </a:rPr>
              <a:t>Haben Sie herausgefunden, ob es weitere Personen gibt, die an der Kaufentscheidung beteiligt werden müssen? Wenn ja, haben Sie sich mit ihnen getroffen?</a:t>
            </a:r>
          </a:p>
        </p:txBody>
      </p:sp>
    </p:spTree>
    <p:extLst>
      <p:ext uri="{BB962C8B-B14F-4D97-AF65-F5344CB8AC3E}">
        <p14:creationId xmlns:p14="http://schemas.microsoft.com/office/powerpoint/2010/main" val="196356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70044" y="1637782"/>
            <a:ext cx="4901986" cy="3849918"/>
          </a:xfrm>
        </p:spPr>
        <p:txBody>
          <a:bodyPr/>
          <a:lstStyle/>
          <a:p>
            <a:pPr marL="0" indent="0"/>
            <a:r>
              <a:rPr lang="en-US" sz="2000" dirty="0"/>
              <a:t>Im Grunde genommen ist Marketing jeder Kontakt zwischen Ihnen und jemandem, der bei Ihnen kaufen könnte. </a:t>
            </a:r>
          </a:p>
          <a:p>
            <a:pPr marL="0" indent="0"/>
            <a:r>
              <a:rPr lang="en-US" sz="2000" dirty="0"/>
              <a:t>Es ist alles, was Sie tun, um Ihr Produkt oder Ihre Dienstleistung in die Hände potenzieller Kunden zu legen.</a:t>
            </a:r>
          </a:p>
          <a:p>
            <a:pPr marL="0" indent="0"/>
            <a:r>
              <a:rPr lang="en-US" sz="2000" dirty="0"/>
              <a:t> Es ist wichtig, Marketing als einen Prozess und nicht als ein Ereignis zu betrachten.</a:t>
            </a:r>
          </a:p>
          <a:p>
            <a:pPr marL="0" indent="0"/>
            <a:r>
              <a:rPr lang="en-US" sz="2000" dirty="0"/>
              <a:t> Es handelt sich nicht um eine Funktion, sondern um eine Art, Geschäfte zu machen. Es ist eine Denkweise.</a:t>
            </a:r>
          </a:p>
          <a:p>
            <a:endParaRPr lang="en-US" sz="100" dirty="0"/>
          </a:p>
          <a:p>
            <a:endParaRPr lang="en-US" sz="2000" dirty="0"/>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80691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Beim Marketing geht es darum, sich abzuheben</a:t>
            </a:r>
            <a:endParaRPr lang="en-US"/>
          </a:p>
        </p:txBody>
      </p:sp>
      <p:sp>
        <p:nvSpPr>
          <p:cNvPr id="9" name="TextBox 8">
            <a:extLst>
              <a:ext uri="{FF2B5EF4-FFF2-40B4-BE49-F238E27FC236}">
                <a16:creationId xmlns:a16="http://schemas.microsoft.com/office/drawing/2014/main" id="{44690549-DBB9-DFC6-EF6E-5A33B7E6F374}"/>
              </a:ext>
            </a:extLst>
          </p:cNvPr>
          <p:cNvSpPr txBox="1"/>
          <p:nvPr/>
        </p:nvSpPr>
        <p:spPr>
          <a:xfrm>
            <a:off x="5807242" y="4978296"/>
            <a:ext cx="4720389" cy="830997"/>
          </a:xfrm>
          <a:prstGeom prst="rect">
            <a:avLst/>
          </a:prstGeom>
          <a:noFill/>
        </p:spPr>
        <p:txBody>
          <a:bodyPr wrap="square">
            <a:spAutoFit/>
          </a:bodyPr>
          <a:lstStyle/>
          <a:p>
            <a:r>
              <a:rPr lang="en-US" sz="2400">
                <a:solidFill>
                  <a:srgbClr val="47B5C8"/>
                </a:solidFill>
              </a:rPr>
              <a:t>Es geht darum, dass Sie in einem überfüllten Markt wahrgenommen werden.</a:t>
            </a:r>
          </a:p>
        </p:txBody>
      </p:sp>
      <p:pic>
        <p:nvPicPr>
          <p:cNvPr id="3" name="Picture 6">
            <a:extLst>
              <a:ext uri="{FF2B5EF4-FFF2-40B4-BE49-F238E27FC236}">
                <a16:creationId xmlns:a16="http://schemas.microsoft.com/office/drawing/2014/main" id="{27AF7849-2065-4C93-2002-29E473C1E047}"/>
              </a:ext>
            </a:extLst>
          </p:cNvPr>
          <p:cNvPicPr>
            <a:picLocks noChangeAspect="1"/>
          </p:cNvPicPr>
          <p:nvPr/>
        </p:nvPicPr>
        <p:blipFill>
          <a:blip r:embed="rId2"/>
          <a:stretch>
            <a:fillRect/>
          </a:stretch>
        </p:blipFill>
        <p:spPr>
          <a:xfrm>
            <a:off x="5807242" y="1637781"/>
            <a:ext cx="4901987" cy="3267991"/>
          </a:xfrm>
          <a:prstGeom prst="rect">
            <a:avLst/>
          </a:prstGeom>
        </p:spPr>
      </p:pic>
    </p:spTree>
    <p:extLst>
      <p:ext uri="{BB962C8B-B14F-4D97-AF65-F5344CB8AC3E}">
        <p14:creationId xmlns:p14="http://schemas.microsoft.com/office/powerpoint/2010/main" val="270665332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381286" y="54533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2900" y="662704"/>
            <a:ext cx="9632553" cy="803654"/>
          </a:xfrm>
        </p:spPr>
        <p:txBody>
          <a:bodyPr/>
          <a:lstStyle/>
          <a:p>
            <a:r>
              <a:rPr lang="en-US" dirty="0">
                <a:solidFill>
                  <a:schemeClr val="bg1"/>
                </a:solidFill>
              </a:rPr>
              <a:t>Abschlusstechniken</a:t>
            </a:r>
            <a:endParaRPr lang="en-US" dirty="0"/>
          </a:p>
        </p:txBody>
      </p:sp>
      <p:sp>
        <p:nvSpPr>
          <p:cNvPr id="8" name="TextBox 7">
            <a:extLst>
              <a:ext uri="{FF2B5EF4-FFF2-40B4-BE49-F238E27FC236}">
                <a16:creationId xmlns:a16="http://schemas.microsoft.com/office/drawing/2014/main" id="{2BB58133-E930-3DFD-5B29-B40CA050D9B6}"/>
              </a:ext>
            </a:extLst>
          </p:cNvPr>
          <p:cNvSpPr txBox="1"/>
          <p:nvPr/>
        </p:nvSpPr>
        <p:spPr>
          <a:xfrm>
            <a:off x="1164483" y="4092468"/>
            <a:ext cx="1447816" cy="461665"/>
          </a:xfrm>
          <a:prstGeom prst="rect">
            <a:avLst/>
          </a:prstGeom>
          <a:noFill/>
        </p:spPr>
        <p:txBody>
          <a:bodyPr wrap="square">
            <a:spAutoFit/>
          </a:bodyPr>
          <a:lstStyle/>
          <a:p>
            <a:pPr marL="17463" lvl="1" algn="ctr"/>
            <a:r>
              <a:rPr lang="en-US" altLang="en-US" sz="1200" dirty="0">
                <a:solidFill>
                  <a:srgbClr val="47B5C8"/>
                </a:solidFill>
              </a:rPr>
              <a:t>ANZUNEHMENDER ABSCHLUSS</a:t>
            </a:r>
            <a:endParaRPr lang="is-IS" altLang="en-US" sz="1200" dirty="0">
              <a:solidFill>
                <a:srgbClr val="47B5C8"/>
              </a:solidFill>
            </a:endParaRPr>
          </a:p>
        </p:txBody>
      </p:sp>
      <p:cxnSp>
        <p:nvCxnSpPr>
          <p:cNvPr id="5" name="Straight Connector 4">
            <a:extLst>
              <a:ext uri="{FF2B5EF4-FFF2-40B4-BE49-F238E27FC236}">
                <a16:creationId xmlns:a16="http://schemas.microsoft.com/office/drawing/2014/main" id="{4407558B-CE70-4C34-0495-5FB713400527}"/>
              </a:ext>
            </a:extLst>
          </p:cNvPr>
          <p:cNvCxnSpPr>
            <a:cxnSpLocks/>
          </p:cNvCxnSpPr>
          <p:nvPr/>
        </p:nvCxnSpPr>
        <p:spPr>
          <a:xfrm>
            <a:off x="381286" y="3429000"/>
            <a:ext cx="10660525"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51C01154-BAF5-429D-CCFD-593AFE52A0D5}"/>
              </a:ext>
            </a:extLst>
          </p:cNvPr>
          <p:cNvSpPr/>
          <p:nvPr/>
        </p:nvSpPr>
        <p:spPr>
          <a:xfrm>
            <a:off x="1263057" y="2772885"/>
            <a:ext cx="1127722" cy="1119596"/>
          </a:xfrm>
          <a:prstGeom prst="ellipse">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3" name="Oval 12">
            <a:extLst>
              <a:ext uri="{FF2B5EF4-FFF2-40B4-BE49-F238E27FC236}">
                <a16:creationId xmlns:a16="http://schemas.microsoft.com/office/drawing/2014/main" id="{AF70BB4C-F533-C805-8E41-7C60E5F92B8F}"/>
              </a:ext>
            </a:extLst>
          </p:cNvPr>
          <p:cNvSpPr/>
          <p:nvPr/>
        </p:nvSpPr>
        <p:spPr>
          <a:xfrm>
            <a:off x="3719188" y="2803881"/>
            <a:ext cx="1127721" cy="1119596"/>
          </a:xfrm>
          <a:prstGeom prst="ellipse">
            <a:avLst/>
          </a:pr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5" name="Oval 14">
            <a:extLst>
              <a:ext uri="{FF2B5EF4-FFF2-40B4-BE49-F238E27FC236}">
                <a16:creationId xmlns:a16="http://schemas.microsoft.com/office/drawing/2014/main" id="{8CA0C4C8-E2AE-F870-A921-B3E4B6A54B44}"/>
              </a:ext>
            </a:extLst>
          </p:cNvPr>
          <p:cNvSpPr/>
          <p:nvPr/>
        </p:nvSpPr>
        <p:spPr>
          <a:xfrm>
            <a:off x="6175319" y="2740545"/>
            <a:ext cx="1127722" cy="1119596"/>
          </a:xfrm>
          <a:prstGeom prst="ellipse">
            <a:avLst/>
          </a:pr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16" name="Oval 15">
            <a:extLst>
              <a:ext uri="{FF2B5EF4-FFF2-40B4-BE49-F238E27FC236}">
                <a16:creationId xmlns:a16="http://schemas.microsoft.com/office/drawing/2014/main" id="{29CE3B80-CE16-CCE4-08B1-4BCA7AB39393}"/>
              </a:ext>
            </a:extLst>
          </p:cNvPr>
          <p:cNvSpPr/>
          <p:nvPr/>
        </p:nvSpPr>
        <p:spPr>
          <a:xfrm>
            <a:off x="8444723" y="2671315"/>
            <a:ext cx="1127722" cy="111959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sp>
        <p:nvSpPr>
          <p:cNvPr id="35" name="TextBox 34">
            <a:extLst>
              <a:ext uri="{FF2B5EF4-FFF2-40B4-BE49-F238E27FC236}">
                <a16:creationId xmlns:a16="http://schemas.microsoft.com/office/drawing/2014/main" id="{0B68FD6B-D72E-4E33-2480-F4AADE47AEB5}"/>
              </a:ext>
            </a:extLst>
          </p:cNvPr>
          <p:cNvSpPr txBox="1"/>
          <p:nvPr/>
        </p:nvSpPr>
        <p:spPr>
          <a:xfrm>
            <a:off x="3581383" y="4054119"/>
            <a:ext cx="1559959" cy="461665"/>
          </a:xfrm>
          <a:prstGeom prst="rect">
            <a:avLst/>
          </a:prstGeom>
          <a:noFill/>
        </p:spPr>
        <p:txBody>
          <a:bodyPr wrap="square">
            <a:spAutoFit/>
          </a:bodyPr>
          <a:lstStyle/>
          <a:p>
            <a:pPr marL="17463" lvl="1" algn="ctr"/>
            <a:r>
              <a:rPr lang="is-IS" altLang="en-US" sz="1200" dirty="0">
                <a:solidFill>
                  <a:srgbClr val="FDBD22"/>
                </a:solidFill>
              </a:rPr>
              <a:t>BEDINGTER ABSCHLUSS</a:t>
            </a:r>
          </a:p>
        </p:txBody>
      </p:sp>
      <p:sp>
        <p:nvSpPr>
          <p:cNvPr id="36" name="TextBox 35">
            <a:extLst>
              <a:ext uri="{FF2B5EF4-FFF2-40B4-BE49-F238E27FC236}">
                <a16:creationId xmlns:a16="http://schemas.microsoft.com/office/drawing/2014/main" id="{6ABFD330-474A-7DD1-34BD-DF47895C9E4B}"/>
              </a:ext>
            </a:extLst>
          </p:cNvPr>
          <p:cNvSpPr txBox="1"/>
          <p:nvPr/>
        </p:nvSpPr>
        <p:spPr>
          <a:xfrm>
            <a:off x="6072179" y="4054119"/>
            <a:ext cx="1377594" cy="461665"/>
          </a:xfrm>
          <a:prstGeom prst="rect">
            <a:avLst/>
          </a:prstGeom>
          <a:noFill/>
        </p:spPr>
        <p:txBody>
          <a:bodyPr wrap="square">
            <a:spAutoFit/>
          </a:bodyPr>
          <a:lstStyle/>
          <a:p>
            <a:pPr marL="17463" lvl="1" algn="ctr"/>
            <a:r>
              <a:rPr lang="en-US" altLang="en-US" sz="1200" dirty="0">
                <a:solidFill>
                  <a:srgbClr val="D9552F"/>
                </a:solidFill>
              </a:rPr>
              <a:t>BONUS SCHLIESSEN</a:t>
            </a:r>
            <a:endParaRPr lang="is-IS" altLang="en-US" sz="1200" dirty="0">
              <a:solidFill>
                <a:srgbClr val="D9552F"/>
              </a:solidFill>
            </a:endParaRPr>
          </a:p>
        </p:txBody>
      </p:sp>
      <p:sp>
        <p:nvSpPr>
          <p:cNvPr id="37" name="TextBox 36">
            <a:extLst>
              <a:ext uri="{FF2B5EF4-FFF2-40B4-BE49-F238E27FC236}">
                <a16:creationId xmlns:a16="http://schemas.microsoft.com/office/drawing/2014/main" id="{6C9C66EB-BD51-0B00-98E6-665908809798}"/>
              </a:ext>
            </a:extLst>
          </p:cNvPr>
          <p:cNvSpPr txBox="1"/>
          <p:nvPr/>
        </p:nvSpPr>
        <p:spPr>
          <a:xfrm>
            <a:off x="8143845" y="4054119"/>
            <a:ext cx="2007022" cy="461665"/>
          </a:xfrm>
          <a:prstGeom prst="rect">
            <a:avLst/>
          </a:prstGeom>
          <a:noFill/>
        </p:spPr>
        <p:txBody>
          <a:bodyPr wrap="square">
            <a:spAutoFit/>
          </a:bodyPr>
          <a:lstStyle/>
          <a:p>
            <a:pPr marL="17463" lvl="1" algn="ctr"/>
            <a:r>
              <a:rPr lang="en-US" altLang="en-US" sz="1200" dirty="0">
                <a:solidFill>
                  <a:srgbClr val="DE0A1D"/>
                </a:solidFill>
              </a:rPr>
              <a:t>KUNDENREFERENZ SCHLIESSEN</a:t>
            </a:r>
            <a:endParaRPr lang="is-IS" altLang="en-US" sz="1200" dirty="0">
              <a:solidFill>
                <a:srgbClr val="DE0A1D"/>
              </a:solidFill>
            </a:endParaRPr>
          </a:p>
        </p:txBody>
      </p:sp>
      <p:sp>
        <p:nvSpPr>
          <p:cNvPr id="3" name="Google Shape;232;p8">
            <a:extLst>
              <a:ext uri="{FF2B5EF4-FFF2-40B4-BE49-F238E27FC236}">
                <a16:creationId xmlns:a16="http://schemas.microsoft.com/office/drawing/2014/main" id="{5C1722B2-2672-2946-49D7-DA8D84DCCE32}"/>
              </a:ext>
            </a:extLst>
          </p:cNvPr>
          <p:cNvSpPr/>
          <p:nvPr/>
        </p:nvSpPr>
        <p:spPr>
          <a:xfrm>
            <a:off x="1445883" y="3164150"/>
            <a:ext cx="674968" cy="431840"/>
          </a:xfrm>
          <a:custGeom>
            <a:avLst/>
            <a:gdLst/>
            <a:ahLst/>
            <a:cxnLst/>
            <a:rect l="l" t="t" r="r" b="b"/>
            <a:pathLst>
              <a:path w="6674" h="4270" extrusionOk="0">
                <a:moveTo>
                  <a:pt x="3058" y="578"/>
                </a:moveTo>
                <a:lnTo>
                  <a:pt x="3132" y="672"/>
                </a:lnTo>
                <a:lnTo>
                  <a:pt x="3207" y="765"/>
                </a:lnTo>
                <a:lnTo>
                  <a:pt x="3244" y="895"/>
                </a:lnTo>
                <a:lnTo>
                  <a:pt x="3244" y="1026"/>
                </a:lnTo>
                <a:lnTo>
                  <a:pt x="3225" y="1156"/>
                </a:lnTo>
                <a:lnTo>
                  <a:pt x="3188" y="1268"/>
                </a:lnTo>
                <a:lnTo>
                  <a:pt x="3132" y="1380"/>
                </a:lnTo>
                <a:lnTo>
                  <a:pt x="3058" y="1473"/>
                </a:lnTo>
                <a:lnTo>
                  <a:pt x="2965" y="1566"/>
                </a:lnTo>
                <a:lnTo>
                  <a:pt x="2853" y="1622"/>
                </a:lnTo>
                <a:lnTo>
                  <a:pt x="2722" y="1659"/>
                </a:lnTo>
                <a:lnTo>
                  <a:pt x="2592" y="1678"/>
                </a:lnTo>
                <a:lnTo>
                  <a:pt x="2461" y="1659"/>
                </a:lnTo>
                <a:lnTo>
                  <a:pt x="2349" y="1622"/>
                </a:lnTo>
                <a:lnTo>
                  <a:pt x="2238" y="1566"/>
                </a:lnTo>
                <a:lnTo>
                  <a:pt x="2144" y="1473"/>
                </a:lnTo>
                <a:lnTo>
                  <a:pt x="2051" y="1380"/>
                </a:lnTo>
                <a:lnTo>
                  <a:pt x="1995" y="1268"/>
                </a:lnTo>
                <a:lnTo>
                  <a:pt x="1958" y="1156"/>
                </a:lnTo>
                <a:lnTo>
                  <a:pt x="1958" y="1026"/>
                </a:lnTo>
                <a:lnTo>
                  <a:pt x="1865" y="1193"/>
                </a:lnTo>
                <a:lnTo>
                  <a:pt x="1809" y="1380"/>
                </a:lnTo>
                <a:lnTo>
                  <a:pt x="1772" y="1566"/>
                </a:lnTo>
                <a:lnTo>
                  <a:pt x="1772" y="1771"/>
                </a:lnTo>
                <a:lnTo>
                  <a:pt x="1772" y="1920"/>
                </a:lnTo>
                <a:lnTo>
                  <a:pt x="1790" y="2088"/>
                </a:lnTo>
                <a:lnTo>
                  <a:pt x="1827" y="2237"/>
                </a:lnTo>
                <a:lnTo>
                  <a:pt x="1883" y="2386"/>
                </a:lnTo>
                <a:lnTo>
                  <a:pt x="1958" y="2517"/>
                </a:lnTo>
                <a:lnTo>
                  <a:pt x="2033" y="2647"/>
                </a:lnTo>
                <a:lnTo>
                  <a:pt x="2126" y="2759"/>
                </a:lnTo>
                <a:lnTo>
                  <a:pt x="2219" y="2871"/>
                </a:lnTo>
                <a:lnTo>
                  <a:pt x="2331" y="2983"/>
                </a:lnTo>
                <a:lnTo>
                  <a:pt x="2461" y="3076"/>
                </a:lnTo>
                <a:lnTo>
                  <a:pt x="2592" y="3151"/>
                </a:lnTo>
                <a:lnTo>
                  <a:pt x="2722" y="3225"/>
                </a:lnTo>
                <a:lnTo>
                  <a:pt x="2871" y="3263"/>
                </a:lnTo>
                <a:lnTo>
                  <a:pt x="3020" y="3318"/>
                </a:lnTo>
                <a:lnTo>
                  <a:pt x="3188" y="3337"/>
                </a:lnTo>
                <a:lnTo>
                  <a:pt x="3505" y="3337"/>
                </a:lnTo>
                <a:lnTo>
                  <a:pt x="3654" y="3318"/>
                </a:lnTo>
                <a:lnTo>
                  <a:pt x="3803" y="3263"/>
                </a:lnTo>
                <a:lnTo>
                  <a:pt x="3952" y="3225"/>
                </a:lnTo>
                <a:lnTo>
                  <a:pt x="4102" y="3151"/>
                </a:lnTo>
                <a:lnTo>
                  <a:pt x="4232" y="3076"/>
                </a:lnTo>
                <a:lnTo>
                  <a:pt x="4344" y="2983"/>
                </a:lnTo>
                <a:lnTo>
                  <a:pt x="4456" y="2871"/>
                </a:lnTo>
                <a:lnTo>
                  <a:pt x="4568" y="2759"/>
                </a:lnTo>
                <a:lnTo>
                  <a:pt x="4642" y="2647"/>
                </a:lnTo>
                <a:lnTo>
                  <a:pt x="4735" y="2517"/>
                </a:lnTo>
                <a:lnTo>
                  <a:pt x="4791" y="2386"/>
                </a:lnTo>
                <a:lnTo>
                  <a:pt x="4847" y="2237"/>
                </a:lnTo>
                <a:lnTo>
                  <a:pt x="4884" y="2088"/>
                </a:lnTo>
                <a:lnTo>
                  <a:pt x="4903" y="1920"/>
                </a:lnTo>
                <a:lnTo>
                  <a:pt x="4922" y="1771"/>
                </a:lnTo>
                <a:lnTo>
                  <a:pt x="4922" y="1622"/>
                </a:lnTo>
                <a:lnTo>
                  <a:pt x="4903" y="1492"/>
                </a:lnTo>
                <a:lnTo>
                  <a:pt x="4829" y="1249"/>
                </a:lnTo>
                <a:lnTo>
                  <a:pt x="4735" y="1026"/>
                </a:lnTo>
                <a:lnTo>
                  <a:pt x="4586" y="802"/>
                </a:lnTo>
                <a:lnTo>
                  <a:pt x="4829" y="914"/>
                </a:lnTo>
                <a:lnTo>
                  <a:pt x="5052" y="1044"/>
                </a:lnTo>
                <a:lnTo>
                  <a:pt x="5276" y="1193"/>
                </a:lnTo>
                <a:lnTo>
                  <a:pt x="5462" y="1343"/>
                </a:lnTo>
                <a:lnTo>
                  <a:pt x="5667" y="1529"/>
                </a:lnTo>
                <a:lnTo>
                  <a:pt x="5835" y="1715"/>
                </a:lnTo>
                <a:lnTo>
                  <a:pt x="5984" y="1920"/>
                </a:lnTo>
                <a:lnTo>
                  <a:pt x="6133" y="2144"/>
                </a:lnTo>
                <a:lnTo>
                  <a:pt x="6021" y="2312"/>
                </a:lnTo>
                <a:lnTo>
                  <a:pt x="5891" y="2480"/>
                </a:lnTo>
                <a:lnTo>
                  <a:pt x="5761" y="2629"/>
                </a:lnTo>
                <a:lnTo>
                  <a:pt x="5630" y="2778"/>
                </a:lnTo>
                <a:lnTo>
                  <a:pt x="5481" y="2927"/>
                </a:lnTo>
                <a:lnTo>
                  <a:pt x="5313" y="3057"/>
                </a:lnTo>
                <a:lnTo>
                  <a:pt x="5145" y="3169"/>
                </a:lnTo>
                <a:lnTo>
                  <a:pt x="4978" y="3281"/>
                </a:lnTo>
                <a:lnTo>
                  <a:pt x="4791" y="3374"/>
                </a:lnTo>
                <a:lnTo>
                  <a:pt x="4605" y="3468"/>
                </a:lnTo>
                <a:lnTo>
                  <a:pt x="4400" y="3542"/>
                </a:lnTo>
                <a:lnTo>
                  <a:pt x="4195" y="3598"/>
                </a:lnTo>
                <a:lnTo>
                  <a:pt x="3990" y="3654"/>
                </a:lnTo>
                <a:lnTo>
                  <a:pt x="3785" y="3691"/>
                </a:lnTo>
                <a:lnTo>
                  <a:pt x="3561" y="3710"/>
                </a:lnTo>
                <a:lnTo>
                  <a:pt x="3114" y="3710"/>
                </a:lnTo>
                <a:lnTo>
                  <a:pt x="2909" y="3691"/>
                </a:lnTo>
                <a:lnTo>
                  <a:pt x="2685" y="3654"/>
                </a:lnTo>
                <a:lnTo>
                  <a:pt x="2480" y="3598"/>
                </a:lnTo>
                <a:lnTo>
                  <a:pt x="2275" y="3542"/>
                </a:lnTo>
                <a:lnTo>
                  <a:pt x="2088" y="3468"/>
                </a:lnTo>
                <a:lnTo>
                  <a:pt x="1902" y="3374"/>
                </a:lnTo>
                <a:lnTo>
                  <a:pt x="1716" y="3281"/>
                </a:lnTo>
                <a:lnTo>
                  <a:pt x="1529" y="3169"/>
                </a:lnTo>
                <a:lnTo>
                  <a:pt x="1361" y="3057"/>
                </a:lnTo>
                <a:lnTo>
                  <a:pt x="1212" y="2927"/>
                </a:lnTo>
                <a:lnTo>
                  <a:pt x="1063" y="2778"/>
                </a:lnTo>
                <a:lnTo>
                  <a:pt x="914" y="2629"/>
                </a:lnTo>
                <a:lnTo>
                  <a:pt x="784" y="2480"/>
                </a:lnTo>
                <a:lnTo>
                  <a:pt x="672" y="2312"/>
                </a:lnTo>
                <a:lnTo>
                  <a:pt x="560" y="2144"/>
                </a:lnTo>
                <a:lnTo>
                  <a:pt x="653" y="1976"/>
                </a:lnTo>
                <a:lnTo>
                  <a:pt x="765" y="1827"/>
                </a:lnTo>
                <a:lnTo>
                  <a:pt x="1007" y="1529"/>
                </a:lnTo>
                <a:lnTo>
                  <a:pt x="1287" y="1287"/>
                </a:lnTo>
                <a:lnTo>
                  <a:pt x="1436" y="1175"/>
                </a:lnTo>
                <a:lnTo>
                  <a:pt x="1604" y="1063"/>
                </a:lnTo>
                <a:lnTo>
                  <a:pt x="1772" y="970"/>
                </a:lnTo>
                <a:lnTo>
                  <a:pt x="1939" y="877"/>
                </a:lnTo>
                <a:lnTo>
                  <a:pt x="2107" y="802"/>
                </a:lnTo>
                <a:lnTo>
                  <a:pt x="2293" y="727"/>
                </a:lnTo>
                <a:lnTo>
                  <a:pt x="2480" y="672"/>
                </a:lnTo>
                <a:lnTo>
                  <a:pt x="2666" y="634"/>
                </a:lnTo>
                <a:lnTo>
                  <a:pt x="2871" y="597"/>
                </a:lnTo>
                <a:lnTo>
                  <a:pt x="3058" y="578"/>
                </a:lnTo>
                <a:close/>
                <a:moveTo>
                  <a:pt x="3337" y="1"/>
                </a:moveTo>
                <a:lnTo>
                  <a:pt x="3076" y="19"/>
                </a:lnTo>
                <a:lnTo>
                  <a:pt x="2834" y="38"/>
                </a:lnTo>
                <a:lnTo>
                  <a:pt x="2573" y="75"/>
                </a:lnTo>
                <a:lnTo>
                  <a:pt x="2331" y="131"/>
                </a:lnTo>
                <a:lnTo>
                  <a:pt x="2107" y="206"/>
                </a:lnTo>
                <a:lnTo>
                  <a:pt x="1865" y="299"/>
                </a:lnTo>
                <a:lnTo>
                  <a:pt x="1641" y="392"/>
                </a:lnTo>
                <a:lnTo>
                  <a:pt x="1436" y="504"/>
                </a:lnTo>
                <a:lnTo>
                  <a:pt x="1231" y="634"/>
                </a:lnTo>
                <a:lnTo>
                  <a:pt x="1026" y="783"/>
                </a:lnTo>
                <a:lnTo>
                  <a:pt x="840" y="933"/>
                </a:lnTo>
                <a:lnTo>
                  <a:pt x="672" y="1100"/>
                </a:lnTo>
                <a:lnTo>
                  <a:pt x="504" y="1268"/>
                </a:lnTo>
                <a:lnTo>
                  <a:pt x="355" y="1454"/>
                </a:lnTo>
                <a:lnTo>
                  <a:pt x="206" y="1641"/>
                </a:lnTo>
                <a:lnTo>
                  <a:pt x="75" y="1846"/>
                </a:lnTo>
                <a:lnTo>
                  <a:pt x="19" y="1995"/>
                </a:lnTo>
                <a:lnTo>
                  <a:pt x="1" y="2144"/>
                </a:lnTo>
                <a:lnTo>
                  <a:pt x="19" y="2275"/>
                </a:lnTo>
                <a:lnTo>
                  <a:pt x="75" y="2424"/>
                </a:lnTo>
                <a:lnTo>
                  <a:pt x="206" y="2629"/>
                </a:lnTo>
                <a:lnTo>
                  <a:pt x="355" y="2815"/>
                </a:lnTo>
                <a:lnTo>
                  <a:pt x="504" y="3002"/>
                </a:lnTo>
                <a:lnTo>
                  <a:pt x="672" y="3169"/>
                </a:lnTo>
                <a:lnTo>
                  <a:pt x="840" y="3337"/>
                </a:lnTo>
                <a:lnTo>
                  <a:pt x="1026" y="3486"/>
                </a:lnTo>
                <a:lnTo>
                  <a:pt x="1231" y="3635"/>
                </a:lnTo>
                <a:lnTo>
                  <a:pt x="1436" y="3766"/>
                </a:lnTo>
                <a:lnTo>
                  <a:pt x="1641" y="3878"/>
                </a:lnTo>
                <a:lnTo>
                  <a:pt x="1865" y="3971"/>
                </a:lnTo>
                <a:lnTo>
                  <a:pt x="2107" y="4064"/>
                </a:lnTo>
                <a:lnTo>
                  <a:pt x="2331" y="4139"/>
                </a:lnTo>
                <a:lnTo>
                  <a:pt x="2573" y="4195"/>
                </a:lnTo>
                <a:lnTo>
                  <a:pt x="2834" y="4232"/>
                </a:lnTo>
                <a:lnTo>
                  <a:pt x="3076" y="4269"/>
                </a:lnTo>
                <a:lnTo>
                  <a:pt x="3598" y="4269"/>
                </a:lnTo>
                <a:lnTo>
                  <a:pt x="3859" y="4232"/>
                </a:lnTo>
                <a:lnTo>
                  <a:pt x="4102" y="4195"/>
                </a:lnTo>
                <a:lnTo>
                  <a:pt x="4344" y="4139"/>
                </a:lnTo>
                <a:lnTo>
                  <a:pt x="4586" y="4064"/>
                </a:lnTo>
                <a:lnTo>
                  <a:pt x="4810" y="3971"/>
                </a:lnTo>
                <a:lnTo>
                  <a:pt x="5034" y="3878"/>
                </a:lnTo>
                <a:lnTo>
                  <a:pt x="5257" y="3766"/>
                </a:lnTo>
                <a:lnTo>
                  <a:pt x="5462" y="3635"/>
                </a:lnTo>
                <a:lnTo>
                  <a:pt x="5649" y="3486"/>
                </a:lnTo>
                <a:lnTo>
                  <a:pt x="5835" y="3337"/>
                </a:lnTo>
                <a:lnTo>
                  <a:pt x="6021" y="3169"/>
                </a:lnTo>
                <a:lnTo>
                  <a:pt x="6189" y="3002"/>
                </a:lnTo>
                <a:lnTo>
                  <a:pt x="6338" y="2815"/>
                </a:lnTo>
                <a:lnTo>
                  <a:pt x="6469" y="2629"/>
                </a:lnTo>
                <a:lnTo>
                  <a:pt x="6599" y="2424"/>
                </a:lnTo>
                <a:lnTo>
                  <a:pt x="6655" y="2275"/>
                </a:lnTo>
                <a:lnTo>
                  <a:pt x="6674" y="2144"/>
                </a:lnTo>
                <a:lnTo>
                  <a:pt x="6655" y="1995"/>
                </a:lnTo>
                <a:lnTo>
                  <a:pt x="6599" y="1846"/>
                </a:lnTo>
                <a:lnTo>
                  <a:pt x="6469" y="1641"/>
                </a:lnTo>
                <a:lnTo>
                  <a:pt x="6338" y="1454"/>
                </a:lnTo>
                <a:lnTo>
                  <a:pt x="6171" y="1268"/>
                </a:lnTo>
                <a:lnTo>
                  <a:pt x="6021" y="1100"/>
                </a:lnTo>
                <a:lnTo>
                  <a:pt x="5835" y="933"/>
                </a:lnTo>
                <a:lnTo>
                  <a:pt x="5649" y="783"/>
                </a:lnTo>
                <a:lnTo>
                  <a:pt x="5462" y="634"/>
                </a:lnTo>
                <a:lnTo>
                  <a:pt x="5257" y="504"/>
                </a:lnTo>
                <a:lnTo>
                  <a:pt x="5034" y="392"/>
                </a:lnTo>
                <a:lnTo>
                  <a:pt x="4810" y="299"/>
                </a:lnTo>
                <a:lnTo>
                  <a:pt x="4586" y="206"/>
                </a:lnTo>
                <a:lnTo>
                  <a:pt x="4344" y="131"/>
                </a:lnTo>
                <a:lnTo>
                  <a:pt x="4102" y="75"/>
                </a:lnTo>
                <a:lnTo>
                  <a:pt x="3859" y="38"/>
                </a:lnTo>
                <a:lnTo>
                  <a:pt x="3598" y="19"/>
                </a:lnTo>
                <a:lnTo>
                  <a:pt x="3337" y="1"/>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26;p7">
            <a:extLst>
              <a:ext uri="{FF2B5EF4-FFF2-40B4-BE49-F238E27FC236}">
                <a16:creationId xmlns:a16="http://schemas.microsoft.com/office/drawing/2014/main" id="{2E676BE1-2C60-1442-BBAF-4BBD6B5BCC4F}"/>
              </a:ext>
            </a:extLst>
          </p:cNvPr>
          <p:cNvSpPr/>
          <p:nvPr/>
        </p:nvSpPr>
        <p:spPr>
          <a:xfrm>
            <a:off x="6459879" y="2908191"/>
            <a:ext cx="602193" cy="604020"/>
          </a:xfrm>
          <a:custGeom>
            <a:avLst/>
            <a:gdLst/>
            <a:ahLst/>
            <a:cxnLst/>
            <a:rect l="l" t="t" r="r" b="b"/>
            <a:pathLst>
              <a:path w="5929" h="5947" extrusionOk="0">
                <a:moveTo>
                  <a:pt x="784" y="4940"/>
                </a:moveTo>
                <a:lnTo>
                  <a:pt x="839" y="4958"/>
                </a:lnTo>
                <a:lnTo>
                  <a:pt x="933" y="5014"/>
                </a:lnTo>
                <a:lnTo>
                  <a:pt x="989" y="5107"/>
                </a:lnTo>
                <a:lnTo>
                  <a:pt x="1007" y="5145"/>
                </a:lnTo>
                <a:lnTo>
                  <a:pt x="1007" y="5201"/>
                </a:lnTo>
                <a:lnTo>
                  <a:pt x="1007" y="5257"/>
                </a:lnTo>
                <a:lnTo>
                  <a:pt x="989" y="5313"/>
                </a:lnTo>
                <a:lnTo>
                  <a:pt x="933" y="5406"/>
                </a:lnTo>
                <a:lnTo>
                  <a:pt x="839" y="5462"/>
                </a:lnTo>
                <a:lnTo>
                  <a:pt x="784" y="5480"/>
                </a:lnTo>
                <a:lnTo>
                  <a:pt x="672" y="5480"/>
                </a:lnTo>
                <a:lnTo>
                  <a:pt x="634" y="5462"/>
                </a:lnTo>
                <a:lnTo>
                  <a:pt x="541" y="5406"/>
                </a:lnTo>
                <a:lnTo>
                  <a:pt x="485" y="5313"/>
                </a:lnTo>
                <a:lnTo>
                  <a:pt x="467" y="5257"/>
                </a:lnTo>
                <a:lnTo>
                  <a:pt x="448" y="5201"/>
                </a:lnTo>
                <a:lnTo>
                  <a:pt x="467" y="5145"/>
                </a:lnTo>
                <a:lnTo>
                  <a:pt x="485" y="5107"/>
                </a:lnTo>
                <a:lnTo>
                  <a:pt x="541" y="5014"/>
                </a:lnTo>
                <a:lnTo>
                  <a:pt x="634" y="4958"/>
                </a:lnTo>
                <a:lnTo>
                  <a:pt x="672" y="4940"/>
                </a:lnTo>
                <a:close/>
                <a:moveTo>
                  <a:pt x="206" y="2610"/>
                </a:moveTo>
                <a:lnTo>
                  <a:pt x="168" y="2628"/>
                </a:lnTo>
                <a:lnTo>
                  <a:pt x="75" y="2684"/>
                </a:lnTo>
                <a:lnTo>
                  <a:pt x="19" y="2777"/>
                </a:lnTo>
                <a:lnTo>
                  <a:pt x="1" y="2833"/>
                </a:lnTo>
                <a:lnTo>
                  <a:pt x="1" y="2889"/>
                </a:lnTo>
                <a:lnTo>
                  <a:pt x="1" y="5667"/>
                </a:lnTo>
                <a:lnTo>
                  <a:pt x="1" y="5723"/>
                </a:lnTo>
                <a:lnTo>
                  <a:pt x="19" y="5779"/>
                </a:lnTo>
                <a:lnTo>
                  <a:pt x="75" y="5872"/>
                </a:lnTo>
                <a:lnTo>
                  <a:pt x="168" y="5928"/>
                </a:lnTo>
                <a:lnTo>
                  <a:pt x="206" y="5946"/>
                </a:lnTo>
                <a:lnTo>
                  <a:pt x="1250" y="5946"/>
                </a:lnTo>
                <a:lnTo>
                  <a:pt x="1305" y="5928"/>
                </a:lnTo>
                <a:lnTo>
                  <a:pt x="1399" y="5872"/>
                </a:lnTo>
                <a:lnTo>
                  <a:pt x="1455" y="5779"/>
                </a:lnTo>
                <a:lnTo>
                  <a:pt x="1473" y="5723"/>
                </a:lnTo>
                <a:lnTo>
                  <a:pt x="1473" y="5667"/>
                </a:lnTo>
                <a:lnTo>
                  <a:pt x="1473" y="2889"/>
                </a:lnTo>
                <a:lnTo>
                  <a:pt x="1473" y="2833"/>
                </a:lnTo>
                <a:lnTo>
                  <a:pt x="1455" y="2777"/>
                </a:lnTo>
                <a:lnTo>
                  <a:pt x="1399" y="2684"/>
                </a:lnTo>
                <a:lnTo>
                  <a:pt x="1305" y="2628"/>
                </a:lnTo>
                <a:lnTo>
                  <a:pt x="1250" y="2610"/>
                </a:lnTo>
                <a:close/>
                <a:moveTo>
                  <a:pt x="3617" y="0"/>
                </a:moveTo>
                <a:lnTo>
                  <a:pt x="3524" y="19"/>
                </a:lnTo>
                <a:lnTo>
                  <a:pt x="3468" y="75"/>
                </a:lnTo>
                <a:lnTo>
                  <a:pt x="3393" y="168"/>
                </a:lnTo>
                <a:lnTo>
                  <a:pt x="3337" y="261"/>
                </a:lnTo>
                <a:lnTo>
                  <a:pt x="3263" y="485"/>
                </a:lnTo>
                <a:lnTo>
                  <a:pt x="3225" y="671"/>
                </a:lnTo>
                <a:lnTo>
                  <a:pt x="3169" y="858"/>
                </a:lnTo>
                <a:lnTo>
                  <a:pt x="3114" y="1044"/>
                </a:lnTo>
                <a:lnTo>
                  <a:pt x="3039" y="1212"/>
                </a:lnTo>
                <a:lnTo>
                  <a:pt x="2983" y="1286"/>
                </a:lnTo>
                <a:lnTo>
                  <a:pt x="2927" y="1361"/>
                </a:lnTo>
                <a:lnTo>
                  <a:pt x="2797" y="1510"/>
                </a:lnTo>
                <a:lnTo>
                  <a:pt x="2666" y="1659"/>
                </a:lnTo>
                <a:lnTo>
                  <a:pt x="2442" y="1995"/>
                </a:lnTo>
                <a:lnTo>
                  <a:pt x="2200" y="2330"/>
                </a:lnTo>
                <a:lnTo>
                  <a:pt x="2051" y="2498"/>
                </a:lnTo>
                <a:lnTo>
                  <a:pt x="1883" y="2666"/>
                </a:lnTo>
                <a:lnTo>
                  <a:pt x="1865" y="2722"/>
                </a:lnTo>
                <a:lnTo>
                  <a:pt x="1846" y="2777"/>
                </a:lnTo>
                <a:lnTo>
                  <a:pt x="1846" y="5257"/>
                </a:lnTo>
                <a:lnTo>
                  <a:pt x="1865" y="5313"/>
                </a:lnTo>
                <a:lnTo>
                  <a:pt x="1883" y="5350"/>
                </a:lnTo>
                <a:lnTo>
                  <a:pt x="1939" y="5387"/>
                </a:lnTo>
                <a:lnTo>
                  <a:pt x="1995" y="5387"/>
                </a:lnTo>
                <a:lnTo>
                  <a:pt x="2126" y="5406"/>
                </a:lnTo>
                <a:lnTo>
                  <a:pt x="2293" y="5462"/>
                </a:lnTo>
                <a:lnTo>
                  <a:pt x="2592" y="5573"/>
                </a:lnTo>
                <a:lnTo>
                  <a:pt x="2890" y="5704"/>
                </a:lnTo>
                <a:lnTo>
                  <a:pt x="3225" y="5816"/>
                </a:lnTo>
                <a:lnTo>
                  <a:pt x="3393" y="5872"/>
                </a:lnTo>
                <a:lnTo>
                  <a:pt x="3580" y="5909"/>
                </a:lnTo>
                <a:lnTo>
                  <a:pt x="3785" y="5946"/>
                </a:lnTo>
                <a:lnTo>
                  <a:pt x="4400" y="5946"/>
                </a:lnTo>
                <a:lnTo>
                  <a:pt x="4586" y="5928"/>
                </a:lnTo>
                <a:lnTo>
                  <a:pt x="4772" y="5909"/>
                </a:lnTo>
                <a:lnTo>
                  <a:pt x="4940" y="5853"/>
                </a:lnTo>
                <a:lnTo>
                  <a:pt x="5108" y="5797"/>
                </a:lnTo>
                <a:lnTo>
                  <a:pt x="5238" y="5723"/>
                </a:lnTo>
                <a:lnTo>
                  <a:pt x="5332" y="5611"/>
                </a:lnTo>
                <a:lnTo>
                  <a:pt x="5388" y="5499"/>
                </a:lnTo>
                <a:lnTo>
                  <a:pt x="5425" y="5368"/>
                </a:lnTo>
                <a:lnTo>
                  <a:pt x="5425" y="5238"/>
                </a:lnTo>
                <a:lnTo>
                  <a:pt x="5406" y="5089"/>
                </a:lnTo>
                <a:lnTo>
                  <a:pt x="5481" y="4996"/>
                </a:lnTo>
                <a:lnTo>
                  <a:pt x="5537" y="4902"/>
                </a:lnTo>
                <a:lnTo>
                  <a:pt x="5574" y="4809"/>
                </a:lnTo>
                <a:lnTo>
                  <a:pt x="5611" y="4697"/>
                </a:lnTo>
                <a:lnTo>
                  <a:pt x="5630" y="4567"/>
                </a:lnTo>
                <a:lnTo>
                  <a:pt x="5630" y="4455"/>
                </a:lnTo>
                <a:lnTo>
                  <a:pt x="5630" y="4325"/>
                </a:lnTo>
                <a:lnTo>
                  <a:pt x="5593" y="4213"/>
                </a:lnTo>
                <a:lnTo>
                  <a:pt x="5667" y="4101"/>
                </a:lnTo>
                <a:lnTo>
                  <a:pt x="5723" y="3989"/>
                </a:lnTo>
                <a:lnTo>
                  <a:pt x="5742" y="3877"/>
                </a:lnTo>
                <a:lnTo>
                  <a:pt x="5779" y="3747"/>
                </a:lnTo>
                <a:lnTo>
                  <a:pt x="5779" y="3635"/>
                </a:lnTo>
                <a:lnTo>
                  <a:pt x="5760" y="3523"/>
                </a:lnTo>
                <a:lnTo>
                  <a:pt x="5742" y="3393"/>
                </a:lnTo>
                <a:lnTo>
                  <a:pt x="5704" y="3299"/>
                </a:lnTo>
                <a:lnTo>
                  <a:pt x="5798" y="3169"/>
                </a:lnTo>
                <a:lnTo>
                  <a:pt x="5872" y="3038"/>
                </a:lnTo>
                <a:lnTo>
                  <a:pt x="5909" y="2889"/>
                </a:lnTo>
                <a:lnTo>
                  <a:pt x="5928" y="2722"/>
                </a:lnTo>
                <a:lnTo>
                  <a:pt x="5909" y="2591"/>
                </a:lnTo>
                <a:lnTo>
                  <a:pt x="5872" y="2461"/>
                </a:lnTo>
                <a:lnTo>
                  <a:pt x="5816" y="2349"/>
                </a:lnTo>
                <a:lnTo>
                  <a:pt x="5723" y="2256"/>
                </a:lnTo>
                <a:lnTo>
                  <a:pt x="5630" y="2162"/>
                </a:lnTo>
                <a:lnTo>
                  <a:pt x="5518" y="2106"/>
                </a:lnTo>
                <a:lnTo>
                  <a:pt x="5388" y="2069"/>
                </a:lnTo>
                <a:lnTo>
                  <a:pt x="5238" y="2051"/>
                </a:lnTo>
                <a:lnTo>
                  <a:pt x="4064" y="2051"/>
                </a:lnTo>
                <a:lnTo>
                  <a:pt x="4101" y="1920"/>
                </a:lnTo>
                <a:lnTo>
                  <a:pt x="4157" y="1808"/>
                </a:lnTo>
                <a:lnTo>
                  <a:pt x="4288" y="1566"/>
                </a:lnTo>
                <a:lnTo>
                  <a:pt x="4344" y="1435"/>
                </a:lnTo>
                <a:lnTo>
                  <a:pt x="4400" y="1286"/>
                </a:lnTo>
                <a:lnTo>
                  <a:pt x="4437" y="1119"/>
                </a:lnTo>
                <a:lnTo>
                  <a:pt x="4456" y="951"/>
                </a:lnTo>
                <a:lnTo>
                  <a:pt x="4437" y="802"/>
                </a:lnTo>
                <a:lnTo>
                  <a:pt x="4418" y="671"/>
                </a:lnTo>
                <a:lnTo>
                  <a:pt x="4400" y="541"/>
                </a:lnTo>
                <a:lnTo>
                  <a:pt x="4362" y="447"/>
                </a:lnTo>
                <a:lnTo>
                  <a:pt x="4306" y="354"/>
                </a:lnTo>
                <a:lnTo>
                  <a:pt x="4251" y="280"/>
                </a:lnTo>
                <a:lnTo>
                  <a:pt x="4195" y="205"/>
                </a:lnTo>
                <a:lnTo>
                  <a:pt x="4139" y="168"/>
                </a:lnTo>
                <a:lnTo>
                  <a:pt x="3990" y="75"/>
                </a:lnTo>
                <a:lnTo>
                  <a:pt x="3859" y="37"/>
                </a:lnTo>
                <a:lnTo>
                  <a:pt x="3729" y="19"/>
                </a:lnTo>
                <a:lnTo>
                  <a:pt x="3617" y="0"/>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13;p8">
            <a:extLst>
              <a:ext uri="{FF2B5EF4-FFF2-40B4-BE49-F238E27FC236}">
                <a16:creationId xmlns:a16="http://schemas.microsoft.com/office/drawing/2014/main" id="{179DE9F5-D5B3-A852-A5FD-6347EED1E939}"/>
              </a:ext>
            </a:extLst>
          </p:cNvPr>
          <p:cNvSpPr/>
          <p:nvPr/>
        </p:nvSpPr>
        <p:spPr>
          <a:xfrm>
            <a:off x="3976736" y="3150648"/>
            <a:ext cx="566898" cy="440611"/>
          </a:xfrm>
          <a:custGeom>
            <a:avLst/>
            <a:gdLst/>
            <a:ahLst/>
            <a:cxnLst/>
            <a:rect l="l" t="t" r="r" b="b"/>
            <a:pathLst>
              <a:path w="6693" h="5202" extrusionOk="0">
                <a:moveTo>
                  <a:pt x="2424" y="1"/>
                </a:moveTo>
                <a:lnTo>
                  <a:pt x="2163" y="19"/>
                </a:lnTo>
                <a:lnTo>
                  <a:pt x="1939" y="38"/>
                </a:lnTo>
                <a:lnTo>
                  <a:pt x="1697" y="94"/>
                </a:lnTo>
                <a:lnTo>
                  <a:pt x="1473" y="150"/>
                </a:lnTo>
                <a:lnTo>
                  <a:pt x="1268" y="224"/>
                </a:lnTo>
                <a:lnTo>
                  <a:pt x="1063" y="318"/>
                </a:lnTo>
                <a:lnTo>
                  <a:pt x="877" y="429"/>
                </a:lnTo>
                <a:lnTo>
                  <a:pt x="709" y="541"/>
                </a:lnTo>
                <a:lnTo>
                  <a:pt x="560" y="672"/>
                </a:lnTo>
                <a:lnTo>
                  <a:pt x="411" y="821"/>
                </a:lnTo>
                <a:lnTo>
                  <a:pt x="299" y="970"/>
                </a:lnTo>
                <a:lnTo>
                  <a:pt x="187" y="1138"/>
                </a:lnTo>
                <a:lnTo>
                  <a:pt x="113" y="1305"/>
                </a:lnTo>
                <a:lnTo>
                  <a:pt x="57" y="1492"/>
                </a:lnTo>
                <a:lnTo>
                  <a:pt x="19" y="1678"/>
                </a:lnTo>
                <a:lnTo>
                  <a:pt x="1" y="1865"/>
                </a:lnTo>
                <a:lnTo>
                  <a:pt x="19" y="2014"/>
                </a:lnTo>
                <a:lnTo>
                  <a:pt x="38" y="2144"/>
                </a:lnTo>
                <a:lnTo>
                  <a:pt x="75" y="2293"/>
                </a:lnTo>
                <a:lnTo>
                  <a:pt x="131" y="2424"/>
                </a:lnTo>
                <a:lnTo>
                  <a:pt x="187" y="2554"/>
                </a:lnTo>
                <a:lnTo>
                  <a:pt x="262" y="2685"/>
                </a:lnTo>
                <a:lnTo>
                  <a:pt x="355" y="2815"/>
                </a:lnTo>
                <a:lnTo>
                  <a:pt x="448" y="2927"/>
                </a:lnTo>
                <a:lnTo>
                  <a:pt x="318" y="3169"/>
                </a:lnTo>
                <a:lnTo>
                  <a:pt x="187" y="3375"/>
                </a:lnTo>
                <a:lnTo>
                  <a:pt x="38" y="3561"/>
                </a:lnTo>
                <a:lnTo>
                  <a:pt x="1" y="3617"/>
                </a:lnTo>
                <a:lnTo>
                  <a:pt x="19" y="3654"/>
                </a:lnTo>
                <a:lnTo>
                  <a:pt x="57" y="3710"/>
                </a:lnTo>
                <a:lnTo>
                  <a:pt x="262" y="3710"/>
                </a:lnTo>
                <a:lnTo>
                  <a:pt x="411" y="3691"/>
                </a:lnTo>
                <a:lnTo>
                  <a:pt x="672" y="3635"/>
                </a:lnTo>
                <a:lnTo>
                  <a:pt x="914" y="3542"/>
                </a:lnTo>
                <a:lnTo>
                  <a:pt x="1119" y="3430"/>
                </a:lnTo>
                <a:lnTo>
                  <a:pt x="1417" y="3542"/>
                </a:lnTo>
                <a:lnTo>
                  <a:pt x="1734" y="3635"/>
                </a:lnTo>
                <a:lnTo>
                  <a:pt x="2070" y="3691"/>
                </a:lnTo>
                <a:lnTo>
                  <a:pt x="2424" y="3710"/>
                </a:lnTo>
                <a:lnTo>
                  <a:pt x="2666" y="3710"/>
                </a:lnTo>
                <a:lnTo>
                  <a:pt x="2909" y="3673"/>
                </a:lnTo>
                <a:lnTo>
                  <a:pt x="3132" y="3635"/>
                </a:lnTo>
                <a:lnTo>
                  <a:pt x="3356" y="3580"/>
                </a:lnTo>
                <a:lnTo>
                  <a:pt x="3561" y="3486"/>
                </a:lnTo>
                <a:lnTo>
                  <a:pt x="3766" y="3393"/>
                </a:lnTo>
                <a:lnTo>
                  <a:pt x="3952" y="3300"/>
                </a:lnTo>
                <a:lnTo>
                  <a:pt x="4120" y="3169"/>
                </a:lnTo>
                <a:lnTo>
                  <a:pt x="4288" y="3039"/>
                </a:lnTo>
                <a:lnTo>
                  <a:pt x="4418" y="2890"/>
                </a:lnTo>
                <a:lnTo>
                  <a:pt x="4549" y="2741"/>
                </a:lnTo>
                <a:lnTo>
                  <a:pt x="4642" y="2592"/>
                </a:lnTo>
                <a:lnTo>
                  <a:pt x="4717" y="2405"/>
                </a:lnTo>
                <a:lnTo>
                  <a:pt x="4791" y="2237"/>
                </a:lnTo>
                <a:lnTo>
                  <a:pt x="4810" y="2051"/>
                </a:lnTo>
                <a:lnTo>
                  <a:pt x="4828" y="1865"/>
                </a:lnTo>
                <a:lnTo>
                  <a:pt x="4810" y="1678"/>
                </a:lnTo>
                <a:lnTo>
                  <a:pt x="4791" y="1492"/>
                </a:lnTo>
                <a:lnTo>
                  <a:pt x="4717" y="1305"/>
                </a:lnTo>
                <a:lnTo>
                  <a:pt x="4642" y="1138"/>
                </a:lnTo>
                <a:lnTo>
                  <a:pt x="4549" y="970"/>
                </a:lnTo>
                <a:lnTo>
                  <a:pt x="4418" y="821"/>
                </a:lnTo>
                <a:lnTo>
                  <a:pt x="4288" y="672"/>
                </a:lnTo>
                <a:lnTo>
                  <a:pt x="4120" y="541"/>
                </a:lnTo>
                <a:lnTo>
                  <a:pt x="3952" y="429"/>
                </a:lnTo>
                <a:lnTo>
                  <a:pt x="3766" y="318"/>
                </a:lnTo>
                <a:lnTo>
                  <a:pt x="3561" y="224"/>
                </a:lnTo>
                <a:lnTo>
                  <a:pt x="3356" y="150"/>
                </a:lnTo>
                <a:lnTo>
                  <a:pt x="3132" y="94"/>
                </a:lnTo>
                <a:lnTo>
                  <a:pt x="2909" y="38"/>
                </a:lnTo>
                <a:lnTo>
                  <a:pt x="2666" y="19"/>
                </a:lnTo>
                <a:lnTo>
                  <a:pt x="2424" y="1"/>
                </a:lnTo>
                <a:close/>
                <a:moveTo>
                  <a:pt x="5183" y="1622"/>
                </a:moveTo>
                <a:lnTo>
                  <a:pt x="5201" y="1865"/>
                </a:lnTo>
                <a:lnTo>
                  <a:pt x="5183" y="2088"/>
                </a:lnTo>
                <a:lnTo>
                  <a:pt x="5145" y="2312"/>
                </a:lnTo>
                <a:lnTo>
                  <a:pt x="5071" y="2517"/>
                </a:lnTo>
                <a:lnTo>
                  <a:pt x="4978" y="2722"/>
                </a:lnTo>
                <a:lnTo>
                  <a:pt x="4866" y="2927"/>
                </a:lnTo>
                <a:lnTo>
                  <a:pt x="4735" y="3114"/>
                </a:lnTo>
                <a:lnTo>
                  <a:pt x="4568" y="3281"/>
                </a:lnTo>
                <a:lnTo>
                  <a:pt x="4381" y="3430"/>
                </a:lnTo>
                <a:lnTo>
                  <a:pt x="4195" y="3580"/>
                </a:lnTo>
                <a:lnTo>
                  <a:pt x="3971" y="3710"/>
                </a:lnTo>
                <a:lnTo>
                  <a:pt x="3747" y="3822"/>
                </a:lnTo>
                <a:lnTo>
                  <a:pt x="3505" y="3915"/>
                </a:lnTo>
                <a:lnTo>
                  <a:pt x="3244" y="3990"/>
                </a:lnTo>
                <a:lnTo>
                  <a:pt x="2983" y="4046"/>
                </a:lnTo>
                <a:lnTo>
                  <a:pt x="2704" y="4083"/>
                </a:lnTo>
                <a:lnTo>
                  <a:pt x="2238" y="4083"/>
                </a:lnTo>
                <a:lnTo>
                  <a:pt x="2051" y="4064"/>
                </a:lnTo>
                <a:lnTo>
                  <a:pt x="2126" y="4195"/>
                </a:lnTo>
                <a:lnTo>
                  <a:pt x="2219" y="4306"/>
                </a:lnTo>
                <a:lnTo>
                  <a:pt x="2312" y="4418"/>
                </a:lnTo>
                <a:lnTo>
                  <a:pt x="2405" y="4530"/>
                </a:lnTo>
                <a:lnTo>
                  <a:pt x="2648" y="4717"/>
                </a:lnTo>
                <a:lnTo>
                  <a:pt x="2927" y="4884"/>
                </a:lnTo>
                <a:lnTo>
                  <a:pt x="3225" y="5015"/>
                </a:lnTo>
                <a:lnTo>
                  <a:pt x="3561" y="5127"/>
                </a:lnTo>
                <a:lnTo>
                  <a:pt x="3915" y="5183"/>
                </a:lnTo>
                <a:lnTo>
                  <a:pt x="4269" y="5201"/>
                </a:lnTo>
                <a:lnTo>
                  <a:pt x="4623" y="5183"/>
                </a:lnTo>
                <a:lnTo>
                  <a:pt x="4959" y="5127"/>
                </a:lnTo>
                <a:lnTo>
                  <a:pt x="5276" y="5033"/>
                </a:lnTo>
                <a:lnTo>
                  <a:pt x="5574" y="4903"/>
                </a:lnTo>
                <a:lnTo>
                  <a:pt x="5779" y="5015"/>
                </a:lnTo>
                <a:lnTo>
                  <a:pt x="6021" y="5108"/>
                </a:lnTo>
                <a:lnTo>
                  <a:pt x="6282" y="5183"/>
                </a:lnTo>
                <a:lnTo>
                  <a:pt x="6432" y="5201"/>
                </a:lnTo>
                <a:lnTo>
                  <a:pt x="6599" y="5201"/>
                </a:lnTo>
                <a:lnTo>
                  <a:pt x="6655" y="5183"/>
                </a:lnTo>
                <a:lnTo>
                  <a:pt x="6674" y="5145"/>
                </a:lnTo>
                <a:lnTo>
                  <a:pt x="6692" y="5089"/>
                </a:lnTo>
                <a:lnTo>
                  <a:pt x="6655" y="5052"/>
                </a:lnTo>
                <a:lnTo>
                  <a:pt x="6506" y="4866"/>
                </a:lnTo>
                <a:lnTo>
                  <a:pt x="6376" y="4661"/>
                </a:lnTo>
                <a:lnTo>
                  <a:pt x="6245" y="4418"/>
                </a:lnTo>
                <a:lnTo>
                  <a:pt x="6338" y="4288"/>
                </a:lnTo>
                <a:lnTo>
                  <a:pt x="6432" y="4176"/>
                </a:lnTo>
                <a:lnTo>
                  <a:pt x="6506" y="4046"/>
                </a:lnTo>
                <a:lnTo>
                  <a:pt x="6562" y="3915"/>
                </a:lnTo>
                <a:lnTo>
                  <a:pt x="6618" y="3785"/>
                </a:lnTo>
                <a:lnTo>
                  <a:pt x="6655" y="3635"/>
                </a:lnTo>
                <a:lnTo>
                  <a:pt x="6674" y="3486"/>
                </a:lnTo>
                <a:lnTo>
                  <a:pt x="6692" y="3337"/>
                </a:lnTo>
                <a:lnTo>
                  <a:pt x="6674" y="3207"/>
                </a:lnTo>
                <a:lnTo>
                  <a:pt x="6655" y="3058"/>
                </a:lnTo>
                <a:lnTo>
                  <a:pt x="6618" y="2927"/>
                </a:lnTo>
                <a:lnTo>
                  <a:pt x="6581" y="2797"/>
                </a:lnTo>
                <a:lnTo>
                  <a:pt x="6525" y="2666"/>
                </a:lnTo>
                <a:lnTo>
                  <a:pt x="6450" y="2536"/>
                </a:lnTo>
                <a:lnTo>
                  <a:pt x="6357" y="2405"/>
                </a:lnTo>
                <a:lnTo>
                  <a:pt x="6264" y="2293"/>
                </a:lnTo>
                <a:lnTo>
                  <a:pt x="6171" y="2200"/>
                </a:lnTo>
                <a:lnTo>
                  <a:pt x="6040" y="2088"/>
                </a:lnTo>
                <a:lnTo>
                  <a:pt x="5798" y="1902"/>
                </a:lnTo>
                <a:lnTo>
                  <a:pt x="5500" y="1753"/>
                </a:lnTo>
                <a:lnTo>
                  <a:pt x="5183" y="1622"/>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39;p8">
            <a:extLst>
              <a:ext uri="{FF2B5EF4-FFF2-40B4-BE49-F238E27FC236}">
                <a16:creationId xmlns:a16="http://schemas.microsoft.com/office/drawing/2014/main" id="{2D6CE58E-D270-F405-43C1-3E7C5CAABA7D}"/>
              </a:ext>
            </a:extLst>
          </p:cNvPr>
          <p:cNvSpPr/>
          <p:nvPr/>
        </p:nvSpPr>
        <p:spPr>
          <a:xfrm>
            <a:off x="8744552" y="3046766"/>
            <a:ext cx="528063" cy="467784"/>
          </a:xfrm>
          <a:custGeom>
            <a:avLst/>
            <a:gdLst/>
            <a:ahLst/>
            <a:cxnLst/>
            <a:rect l="l" t="t" r="r" b="b"/>
            <a:pathLst>
              <a:path w="6693" h="5929" extrusionOk="0">
                <a:moveTo>
                  <a:pt x="224" y="1"/>
                </a:moveTo>
                <a:lnTo>
                  <a:pt x="168" y="20"/>
                </a:lnTo>
                <a:lnTo>
                  <a:pt x="94" y="75"/>
                </a:lnTo>
                <a:lnTo>
                  <a:pt x="19" y="169"/>
                </a:lnTo>
                <a:lnTo>
                  <a:pt x="19" y="225"/>
                </a:lnTo>
                <a:lnTo>
                  <a:pt x="1" y="281"/>
                </a:lnTo>
                <a:lnTo>
                  <a:pt x="1" y="467"/>
                </a:lnTo>
                <a:lnTo>
                  <a:pt x="19" y="523"/>
                </a:lnTo>
                <a:lnTo>
                  <a:pt x="19" y="560"/>
                </a:lnTo>
                <a:lnTo>
                  <a:pt x="94" y="653"/>
                </a:lnTo>
                <a:lnTo>
                  <a:pt x="168" y="709"/>
                </a:lnTo>
                <a:lnTo>
                  <a:pt x="224" y="728"/>
                </a:lnTo>
                <a:lnTo>
                  <a:pt x="280" y="747"/>
                </a:lnTo>
                <a:lnTo>
                  <a:pt x="1100" y="747"/>
                </a:lnTo>
                <a:lnTo>
                  <a:pt x="1902" y="4717"/>
                </a:lnTo>
                <a:lnTo>
                  <a:pt x="1827" y="4773"/>
                </a:lnTo>
                <a:lnTo>
                  <a:pt x="1771" y="4829"/>
                </a:lnTo>
                <a:lnTo>
                  <a:pt x="1715" y="4903"/>
                </a:lnTo>
                <a:lnTo>
                  <a:pt x="1659" y="4978"/>
                </a:lnTo>
                <a:lnTo>
                  <a:pt x="1622" y="5052"/>
                </a:lnTo>
                <a:lnTo>
                  <a:pt x="1604" y="5127"/>
                </a:lnTo>
                <a:lnTo>
                  <a:pt x="1585" y="5220"/>
                </a:lnTo>
                <a:lnTo>
                  <a:pt x="1585" y="5313"/>
                </a:lnTo>
                <a:lnTo>
                  <a:pt x="1604" y="5444"/>
                </a:lnTo>
                <a:lnTo>
                  <a:pt x="1641" y="5556"/>
                </a:lnTo>
                <a:lnTo>
                  <a:pt x="1697" y="5649"/>
                </a:lnTo>
                <a:lnTo>
                  <a:pt x="1771" y="5742"/>
                </a:lnTo>
                <a:lnTo>
                  <a:pt x="1864" y="5817"/>
                </a:lnTo>
                <a:lnTo>
                  <a:pt x="1976" y="5872"/>
                </a:lnTo>
                <a:lnTo>
                  <a:pt x="2088" y="5910"/>
                </a:lnTo>
                <a:lnTo>
                  <a:pt x="2200" y="5928"/>
                </a:lnTo>
                <a:lnTo>
                  <a:pt x="2330" y="5928"/>
                </a:lnTo>
                <a:lnTo>
                  <a:pt x="2461" y="5891"/>
                </a:lnTo>
                <a:lnTo>
                  <a:pt x="2573" y="5835"/>
                </a:lnTo>
                <a:lnTo>
                  <a:pt x="2685" y="5761"/>
                </a:lnTo>
                <a:lnTo>
                  <a:pt x="2759" y="5649"/>
                </a:lnTo>
                <a:lnTo>
                  <a:pt x="2834" y="5537"/>
                </a:lnTo>
                <a:lnTo>
                  <a:pt x="2871" y="5425"/>
                </a:lnTo>
                <a:lnTo>
                  <a:pt x="2890" y="5295"/>
                </a:lnTo>
                <a:lnTo>
                  <a:pt x="2871" y="5146"/>
                </a:lnTo>
                <a:lnTo>
                  <a:pt x="2834" y="5034"/>
                </a:lnTo>
                <a:lnTo>
                  <a:pt x="2759" y="4922"/>
                </a:lnTo>
                <a:lnTo>
                  <a:pt x="2685" y="4829"/>
                </a:lnTo>
                <a:lnTo>
                  <a:pt x="5126" y="4829"/>
                </a:lnTo>
                <a:lnTo>
                  <a:pt x="5033" y="4922"/>
                </a:lnTo>
                <a:lnTo>
                  <a:pt x="4977" y="5034"/>
                </a:lnTo>
                <a:lnTo>
                  <a:pt x="4940" y="5164"/>
                </a:lnTo>
                <a:lnTo>
                  <a:pt x="4921" y="5295"/>
                </a:lnTo>
                <a:lnTo>
                  <a:pt x="4940" y="5425"/>
                </a:lnTo>
                <a:lnTo>
                  <a:pt x="4977" y="5556"/>
                </a:lnTo>
                <a:lnTo>
                  <a:pt x="5033" y="5649"/>
                </a:lnTo>
                <a:lnTo>
                  <a:pt x="5126" y="5742"/>
                </a:lnTo>
                <a:lnTo>
                  <a:pt x="5220" y="5817"/>
                </a:lnTo>
                <a:lnTo>
                  <a:pt x="5313" y="5891"/>
                </a:lnTo>
                <a:lnTo>
                  <a:pt x="5443" y="5928"/>
                </a:lnTo>
                <a:lnTo>
                  <a:pt x="5704" y="5928"/>
                </a:lnTo>
                <a:lnTo>
                  <a:pt x="5816" y="5891"/>
                </a:lnTo>
                <a:lnTo>
                  <a:pt x="5928" y="5835"/>
                </a:lnTo>
                <a:lnTo>
                  <a:pt x="6021" y="5742"/>
                </a:lnTo>
                <a:lnTo>
                  <a:pt x="6114" y="5649"/>
                </a:lnTo>
                <a:lnTo>
                  <a:pt x="6170" y="5537"/>
                </a:lnTo>
                <a:lnTo>
                  <a:pt x="6208" y="5425"/>
                </a:lnTo>
                <a:lnTo>
                  <a:pt x="6226" y="5295"/>
                </a:lnTo>
                <a:lnTo>
                  <a:pt x="6208" y="5183"/>
                </a:lnTo>
                <a:lnTo>
                  <a:pt x="6189" y="5108"/>
                </a:lnTo>
                <a:lnTo>
                  <a:pt x="6170" y="5015"/>
                </a:lnTo>
                <a:lnTo>
                  <a:pt x="6114" y="4940"/>
                </a:lnTo>
                <a:lnTo>
                  <a:pt x="6077" y="4866"/>
                </a:lnTo>
                <a:lnTo>
                  <a:pt x="6003" y="4810"/>
                </a:lnTo>
                <a:lnTo>
                  <a:pt x="5928" y="4754"/>
                </a:lnTo>
                <a:lnTo>
                  <a:pt x="5853" y="4698"/>
                </a:lnTo>
                <a:lnTo>
                  <a:pt x="5928" y="4419"/>
                </a:lnTo>
                <a:lnTo>
                  <a:pt x="5928" y="4363"/>
                </a:lnTo>
                <a:lnTo>
                  <a:pt x="5928" y="4288"/>
                </a:lnTo>
                <a:lnTo>
                  <a:pt x="5891" y="4232"/>
                </a:lnTo>
                <a:lnTo>
                  <a:pt x="5872" y="4176"/>
                </a:lnTo>
                <a:lnTo>
                  <a:pt x="5816" y="4139"/>
                </a:lnTo>
                <a:lnTo>
                  <a:pt x="5779" y="4102"/>
                </a:lnTo>
                <a:lnTo>
                  <a:pt x="5723" y="4083"/>
                </a:lnTo>
                <a:lnTo>
                  <a:pt x="2536" y="4083"/>
                </a:lnTo>
                <a:lnTo>
                  <a:pt x="2461" y="3710"/>
                </a:lnTo>
                <a:lnTo>
                  <a:pt x="5853" y="3710"/>
                </a:lnTo>
                <a:lnTo>
                  <a:pt x="5947" y="3692"/>
                </a:lnTo>
                <a:lnTo>
                  <a:pt x="6040" y="3654"/>
                </a:lnTo>
                <a:lnTo>
                  <a:pt x="6096" y="3580"/>
                </a:lnTo>
                <a:lnTo>
                  <a:pt x="6133" y="3487"/>
                </a:lnTo>
                <a:lnTo>
                  <a:pt x="6674" y="1082"/>
                </a:lnTo>
                <a:lnTo>
                  <a:pt x="6692" y="1007"/>
                </a:lnTo>
                <a:lnTo>
                  <a:pt x="6674" y="952"/>
                </a:lnTo>
                <a:lnTo>
                  <a:pt x="6655" y="896"/>
                </a:lnTo>
                <a:lnTo>
                  <a:pt x="6618" y="840"/>
                </a:lnTo>
                <a:lnTo>
                  <a:pt x="6580" y="802"/>
                </a:lnTo>
                <a:lnTo>
                  <a:pt x="6524" y="765"/>
                </a:lnTo>
                <a:lnTo>
                  <a:pt x="6469" y="747"/>
                </a:lnTo>
                <a:lnTo>
                  <a:pt x="1846" y="747"/>
                </a:lnTo>
                <a:lnTo>
                  <a:pt x="1753" y="225"/>
                </a:lnTo>
                <a:lnTo>
                  <a:pt x="1715" y="131"/>
                </a:lnTo>
                <a:lnTo>
                  <a:pt x="1641" y="57"/>
                </a:lnTo>
                <a:lnTo>
                  <a:pt x="1566" y="20"/>
                </a:lnTo>
                <a:lnTo>
                  <a:pt x="1473" y="1"/>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189665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Angenommenes Schließen</a:t>
            </a:r>
          </a:p>
          <a:p>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9057516" y="1613325"/>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9515544" y="2135161"/>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1696F3-F128-0E88-E0D9-ADA8D3E8D92A}"/>
              </a:ext>
            </a:extLst>
          </p:cNvPr>
          <p:cNvSpPr txBox="1"/>
          <p:nvPr/>
        </p:nvSpPr>
        <p:spPr>
          <a:xfrm>
            <a:off x="9057516" y="1808008"/>
            <a:ext cx="846218" cy="769441"/>
          </a:xfrm>
          <a:prstGeom prst="rect">
            <a:avLst/>
          </a:prstGeom>
          <a:noFill/>
        </p:spPr>
        <p:txBody>
          <a:bodyPr wrap="square">
            <a:spAutoFit/>
          </a:bodyPr>
          <a:lstStyle/>
          <a:p>
            <a:pPr algn="ctr"/>
            <a:endParaRPr lang="en-US" sz="4400" dirty="0">
              <a:solidFill>
                <a:schemeClr val="bg1"/>
              </a:solidFill>
            </a:endParaRPr>
          </a:p>
        </p:txBody>
      </p: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935838" y="1581957"/>
            <a:ext cx="7909418"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Bef>
                <a:spcPts val="0"/>
              </a:spcBef>
            </a:pPr>
            <a:r>
              <a:rPr lang="en-US" dirty="0"/>
              <a:t>Sie gehen davon aus, dass der Kunde kaufen wird, es sei denn, Sie werden eines Besseren belehrt.</a:t>
            </a:r>
          </a:p>
          <a:p>
            <a:pPr>
              <a:spcBef>
                <a:spcPts val="0"/>
              </a:spcBef>
            </a:pPr>
            <a:endParaRPr lang="en-US" dirty="0"/>
          </a:p>
          <a:p>
            <a:pPr marL="342900" indent="-342900">
              <a:spcBef>
                <a:spcPts val="0"/>
              </a:spcBef>
              <a:buClr>
                <a:srgbClr val="DE0A1D"/>
              </a:buClr>
              <a:buFont typeface="Arial" panose="020B0604020202020204" pitchFamily="34" charset="0"/>
              <a:buChar char="•"/>
            </a:pPr>
            <a:r>
              <a:rPr lang="en-US" i="1" dirty="0"/>
              <a:t>"Wir können nächsten Freitagabend liefern, wenn Ihnen das lieber ist."</a:t>
            </a:r>
          </a:p>
          <a:p>
            <a:pPr marL="342900" indent="-342900">
              <a:spcBef>
                <a:spcPts val="0"/>
              </a:spcBef>
              <a:buClr>
                <a:srgbClr val="DE0A1D"/>
              </a:buClr>
              <a:buFont typeface="Arial" panose="020B0604020202020204" pitchFamily="34" charset="0"/>
              <a:buChar char="•"/>
            </a:pPr>
            <a:r>
              <a:rPr lang="en-US" i="1" dirty="0"/>
              <a:t>"Würden 2 Kisten ausreichen oder brauchen Sie mehr?"</a:t>
            </a:r>
          </a:p>
          <a:p>
            <a:pPr marL="342900" indent="-342900">
              <a:spcBef>
                <a:spcPts val="0"/>
              </a:spcBef>
              <a:buClr>
                <a:srgbClr val="DE0A1D"/>
              </a:buClr>
              <a:buFont typeface="Arial" panose="020B0604020202020204" pitchFamily="34" charset="0"/>
              <a:buChar char="•"/>
            </a:pPr>
            <a:r>
              <a:rPr lang="en-US" i="1" dirty="0"/>
              <a:t>"Ich trage Sie für eine Lieferung ein und wir können den genauen Betrag vor der Lieferung bestätigen.</a:t>
            </a:r>
          </a:p>
          <a:p>
            <a:pPr>
              <a:spcBef>
                <a:spcPts val="0"/>
              </a:spcBef>
              <a:buClr>
                <a:srgbClr val="DE0A1D"/>
              </a:buClr>
            </a:pPr>
            <a:endParaRPr lang="en-US" sz="1800" dirty="0"/>
          </a:p>
          <a:p>
            <a:pPr>
              <a:spcBef>
                <a:spcPts val="0"/>
              </a:spcBef>
            </a:pPr>
            <a:r>
              <a:rPr lang="en-US" b="1" dirty="0">
                <a:solidFill>
                  <a:srgbClr val="DE0A1D"/>
                </a:solidFill>
              </a:rPr>
              <a:t>Grundlegende Philosophie: </a:t>
            </a:r>
            <a:r>
              <a:rPr lang="en-US" dirty="0">
                <a:solidFill>
                  <a:srgbClr val="DE0A1D"/>
                </a:solidFill>
              </a:rPr>
              <a:t>Basierend auf der Annahme, dass es für die andere Partei schwer ist, etwas zu leugnen, wenn man ihr Vertrauen in die Wahrheit zeigt</a:t>
            </a:r>
          </a:p>
          <a:p>
            <a:pPr marR="0" lvl="0" algn="l" defTabSz="914400" rtl="0" eaLnBrk="1" fontAlgn="auto" latinLnBrk="0" hangingPunct="1">
              <a:lnSpc>
                <a:spcPct val="90000"/>
              </a:lnSpc>
              <a:spcBef>
                <a:spcPts val="1000"/>
              </a:spcBef>
              <a:spcAft>
                <a:spcPts val="0"/>
              </a:spcAft>
              <a:buClrTx/>
              <a:buSzTx/>
              <a:tabLst/>
              <a:defRPr/>
            </a:pPr>
            <a:endPar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sp>
        <p:nvSpPr>
          <p:cNvPr id="7" name="Google Shape;232;p8">
            <a:extLst>
              <a:ext uri="{FF2B5EF4-FFF2-40B4-BE49-F238E27FC236}">
                <a16:creationId xmlns:a16="http://schemas.microsoft.com/office/drawing/2014/main" id="{65DF3276-7500-4E20-43D9-CED50FC220F7}"/>
              </a:ext>
            </a:extLst>
          </p:cNvPr>
          <p:cNvSpPr/>
          <p:nvPr/>
        </p:nvSpPr>
        <p:spPr>
          <a:xfrm>
            <a:off x="9178060" y="1855433"/>
            <a:ext cx="674968" cy="431840"/>
          </a:xfrm>
          <a:custGeom>
            <a:avLst/>
            <a:gdLst/>
            <a:ahLst/>
            <a:cxnLst/>
            <a:rect l="l" t="t" r="r" b="b"/>
            <a:pathLst>
              <a:path w="6674" h="4270" extrusionOk="0">
                <a:moveTo>
                  <a:pt x="3058" y="578"/>
                </a:moveTo>
                <a:lnTo>
                  <a:pt x="3132" y="672"/>
                </a:lnTo>
                <a:lnTo>
                  <a:pt x="3207" y="765"/>
                </a:lnTo>
                <a:lnTo>
                  <a:pt x="3244" y="895"/>
                </a:lnTo>
                <a:lnTo>
                  <a:pt x="3244" y="1026"/>
                </a:lnTo>
                <a:lnTo>
                  <a:pt x="3225" y="1156"/>
                </a:lnTo>
                <a:lnTo>
                  <a:pt x="3188" y="1268"/>
                </a:lnTo>
                <a:lnTo>
                  <a:pt x="3132" y="1380"/>
                </a:lnTo>
                <a:lnTo>
                  <a:pt x="3058" y="1473"/>
                </a:lnTo>
                <a:lnTo>
                  <a:pt x="2965" y="1566"/>
                </a:lnTo>
                <a:lnTo>
                  <a:pt x="2853" y="1622"/>
                </a:lnTo>
                <a:lnTo>
                  <a:pt x="2722" y="1659"/>
                </a:lnTo>
                <a:lnTo>
                  <a:pt x="2592" y="1678"/>
                </a:lnTo>
                <a:lnTo>
                  <a:pt x="2461" y="1659"/>
                </a:lnTo>
                <a:lnTo>
                  <a:pt x="2349" y="1622"/>
                </a:lnTo>
                <a:lnTo>
                  <a:pt x="2238" y="1566"/>
                </a:lnTo>
                <a:lnTo>
                  <a:pt x="2144" y="1473"/>
                </a:lnTo>
                <a:lnTo>
                  <a:pt x="2051" y="1380"/>
                </a:lnTo>
                <a:lnTo>
                  <a:pt x="1995" y="1268"/>
                </a:lnTo>
                <a:lnTo>
                  <a:pt x="1958" y="1156"/>
                </a:lnTo>
                <a:lnTo>
                  <a:pt x="1958" y="1026"/>
                </a:lnTo>
                <a:lnTo>
                  <a:pt x="1865" y="1193"/>
                </a:lnTo>
                <a:lnTo>
                  <a:pt x="1809" y="1380"/>
                </a:lnTo>
                <a:lnTo>
                  <a:pt x="1772" y="1566"/>
                </a:lnTo>
                <a:lnTo>
                  <a:pt x="1772" y="1771"/>
                </a:lnTo>
                <a:lnTo>
                  <a:pt x="1772" y="1920"/>
                </a:lnTo>
                <a:lnTo>
                  <a:pt x="1790" y="2088"/>
                </a:lnTo>
                <a:lnTo>
                  <a:pt x="1827" y="2237"/>
                </a:lnTo>
                <a:lnTo>
                  <a:pt x="1883" y="2386"/>
                </a:lnTo>
                <a:lnTo>
                  <a:pt x="1958" y="2517"/>
                </a:lnTo>
                <a:lnTo>
                  <a:pt x="2033" y="2647"/>
                </a:lnTo>
                <a:lnTo>
                  <a:pt x="2126" y="2759"/>
                </a:lnTo>
                <a:lnTo>
                  <a:pt x="2219" y="2871"/>
                </a:lnTo>
                <a:lnTo>
                  <a:pt x="2331" y="2983"/>
                </a:lnTo>
                <a:lnTo>
                  <a:pt x="2461" y="3076"/>
                </a:lnTo>
                <a:lnTo>
                  <a:pt x="2592" y="3151"/>
                </a:lnTo>
                <a:lnTo>
                  <a:pt x="2722" y="3225"/>
                </a:lnTo>
                <a:lnTo>
                  <a:pt x="2871" y="3263"/>
                </a:lnTo>
                <a:lnTo>
                  <a:pt x="3020" y="3318"/>
                </a:lnTo>
                <a:lnTo>
                  <a:pt x="3188" y="3337"/>
                </a:lnTo>
                <a:lnTo>
                  <a:pt x="3505" y="3337"/>
                </a:lnTo>
                <a:lnTo>
                  <a:pt x="3654" y="3318"/>
                </a:lnTo>
                <a:lnTo>
                  <a:pt x="3803" y="3263"/>
                </a:lnTo>
                <a:lnTo>
                  <a:pt x="3952" y="3225"/>
                </a:lnTo>
                <a:lnTo>
                  <a:pt x="4102" y="3151"/>
                </a:lnTo>
                <a:lnTo>
                  <a:pt x="4232" y="3076"/>
                </a:lnTo>
                <a:lnTo>
                  <a:pt x="4344" y="2983"/>
                </a:lnTo>
                <a:lnTo>
                  <a:pt x="4456" y="2871"/>
                </a:lnTo>
                <a:lnTo>
                  <a:pt x="4568" y="2759"/>
                </a:lnTo>
                <a:lnTo>
                  <a:pt x="4642" y="2647"/>
                </a:lnTo>
                <a:lnTo>
                  <a:pt x="4735" y="2517"/>
                </a:lnTo>
                <a:lnTo>
                  <a:pt x="4791" y="2386"/>
                </a:lnTo>
                <a:lnTo>
                  <a:pt x="4847" y="2237"/>
                </a:lnTo>
                <a:lnTo>
                  <a:pt x="4884" y="2088"/>
                </a:lnTo>
                <a:lnTo>
                  <a:pt x="4903" y="1920"/>
                </a:lnTo>
                <a:lnTo>
                  <a:pt x="4922" y="1771"/>
                </a:lnTo>
                <a:lnTo>
                  <a:pt x="4922" y="1622"/>
                </a:lnTo>
                <a:lnTo>
                  <a:pt x="4903" y="1492"/>
                </a:lnTo>
                <a:lnTo>
                  <a:pt x="4829" y="1249"/>
                </a:lnTo>
                <a:lnTo>
                  <a:pt x="4735" y="1026"/>
                </a:lnTo>
                <a:lnTo>
                  <a:pt x="4586" y="802"/>
                </a:lnTo>
                <a:lnTo>
                  <a:pt x="4829" y="914"/>
                </a:lnTo>
                <a:lnTo>
                  <a:pt x="5052" y="1044"/>
                </a:lnTo>
                <a:lnTo>
                  <a:pt x="5276" y="1193"/>
                </a:lnTo>
                <a:lnTo>
                  <a:pt x="5462" y="1343"/>
                </a:lnTo>
                <a:lnTo>
                  <a:pt x="5667" y="1529"/>
                </a:lnTo>
                <a:lnTo>
                  <a:pt x="5835" y="1715"/>
                </a:lnTo>
                <a:lnTo>
                  <a:pt x="5984" y="1920"/>
                </a:lnTo>
                <a:lnTo>
                  <a:pt x="6133" y="2144"/>
                </a:lnTo>
                <a:lnTo>
                  <a:pt x="6021" y="2312"/>
                </a:lnTo>
                <a:lnTo>
                  <a:pt x="5891" y="2480"/>
                </a:lnTo>
                <a:lnTo>
                  <a:pt x="5761" y="2629"/>
                </a:lnTo>
                <a:lnTo>
                  <a:pt x="5630" y="2778"/>
                </a:lnTo>
                <a:lnTo>
                  <a:pt x="5481" y="2927"/>
                </a:lnTo>
                <a:lnTo>
                  <a:pt x="5313" y="3057"/>
                </a:lnTo>
                <a:lnTo>
                  <a:pt x="5145" y="3169"/>
                </a:lnTo>
                <a:lnTo>
                  <a:pt x="4978" y="3281"/>
                </a:lnTo>
                <a:lnTo>
                  <a:pt x="4791" y="3374"/>
                </a:lnTo>
                <a:lnTo>
                  <a:pt x="4605" y="3468"/>
                </a:lnTo>
                <a:lnTo>
                  <a:pt x="4400" y="3542"/>
                </a:lnTo>
                <a:lnTo>
                  <a:pt x="4195" y="3598"/>
                </a:lnTo>
                <a:lnTo>
                  <a:pt x="3990" y="3654"/>
                </a:lnTo>
                <a:lnTo>
                  <a:pt x="3785" y="3691"/>
                </a:lnTo>
                <a:lnTo>
                  <a:pt x="3561" y="3710"/>
                </a:lnTo>
                <a:lnTo>
                  <a:pt x="3114" y="3710"/>
                </a:lnTo>
                <a:lnTo>
                  <a:pt x="2909" y="3691"/>
                </a:lnTo>
                <a:lnTo>
                  <a:pt x="2685" y="3654"/>
                </a:lnTo>
                <a:lnTo>
                  <a:pt x="2480" y="3598"/>
                </a:lnTo>
                <a:lnTo>
                  <a:pt x="2275" y="3542"/>
                </a:lnTo>
                <a:lnTo>
                  <a:pt x="2088" y="3468"/>
                </a:lnTo>
                <a:lnTo>
                  <a:pt x="1902" y="3374"/>
                </a:lnTo>
                <a:lnTo>
                  <a:pt x="1716" y="3281"/>
                </a:lnTo>
                <a:lnTo>
                  <a:pt x="1529" y="3169"/>
                </a:lnTo>
                <a:lnTo>
                  <a:pt x="1361" y="3057"/>
                </a:lnTo>
                <a:lnTo>
                  <a:pt x="1212" y="2927"/>
                </a:lnTo>
                <a:lnTo>
                  <a:pt x="1063" y="2778"/>
                </a:lnTo>
                <a:lnTo>
                  <a:pt x="914" y="2629"/>
                </a:lnTo>
                <a:lnTo>
                  <a:pt x="784" y="2480"/>
                </a:lnTo>
                <a:lnTo>
                  <a:pt x="672" y="2312"/>
                </a:lnTo>
                <a:lnTo>
                  <a:pt x="560" y="2144"/>
                </a:lnTo>
                <a:lnTo>
                  <a:pt x="653" y="1976"/>
                </a:lnTo>
                <a:lnTo>
                  <a:pt x="765" y="1827"/>
                </a:lnTo>
                <a:lnTo>
                  <a:pt x="1007" y="1529"/>
                </a:lnTo>
                <a:lnTo>
                  <a:pt x="1287" y="1287"/>
                </a:lnTo>
                <a:lnTo>
                  <a:pt x="1436" y="1175"/>
                </a:lnTo>
                <a:lnTo>
                  <a:pt x="1604" y="1063"/>
                </a:lnTo>
                <a:lnTo>
                  <a:pt x="1772" y="970"/>
                </a:lnTo>
                <a:lnTo>
                  <a:pt x="1939" y="877"/>
                </a:lnTo>
                <a:lnTo>
                  <a:pt x="2107" y="802"/>
                </a:lnTo>
                <a:lnTo>
                  <a:pt x="2293" y="727"/>
                </a:lnTo>
                <a:lnTo>
                  <a:pt x="2480" y="672"/>
                </a:lnTo>
                <a:lnTo>
                  <a:pt x="2666" y="634"/>
                </a:lnTo>
                <a:lnTo>
                  <a:pt x="2871" y="597"/>
                </a:lnTo>
                <a:lnTo>
                  <a:pt x="3058" y="578"/>
                </a:lnTo>
                <a:close/>
                <a:moveTo>
                  <a:pt x="3337" y="1"/>
                </a:moveTo>
                <a:lnTo>
                  <a:pt x="3076" y="19"/>
                </a:lnTo>
                <a:lnTo>
                  <a:pt x="2834" y="38"/>
                </a:lnTo>
                <a:lnTo>
                  <a:pt x="2573" y="75"/>
                </a:lnTo>
                <a:lnTo>
                  <a:pt x="2331" y="131"/>
                </a:lnTo>
                <a:lnTo>
                  <a:pt x="2107" y="206"/>
                </a:lnTo>
                <a:lnTo>
                  <a:pt x="1865" y="299"/>
                </a:lnTo>
                <a:lnTo>
                  <a:pt x="1641" y="392"/>
                </a:lnTo>
                <a:lnTo>
                  <a:pt x="1436" y="504"/>
                </a:lnTo>
                <a:lnTo>
                  <a:pt x="1231" y="634"/>
                </a:lnTo>
                <a:lnTo>
                  <a:pt x="1026" y="783"/>
                </a:lnTo>
                <a:lnTo>
                  <a:pt x="840" y="933"/>
                </a:lnTo>
                <a:lnTo>
                  <a:pt x="672" y="1100"/>
                </a:lnTo>
                <a:lnTo>
                  <a:pt x="504" y="1268"/>
                </a:lnTo>
                <a:lnTo>
                  <a:pt x="355" y="1454"/>
                </a:lnTo>
                <a:lnTo>
                  <a:pt x="206" y="1641"/>
                </a:lnTo>
                <a:lnTo>
                  <a:pt x="75" y="1846"/>
                </a:lnTo>
                <a:lnTo>
                  <a:pt x="19" y="1995"/>
                </a:lnTo>
                <a:lnTo>
                  <a:pt x="1" y="2144"/>
                </a:lnTo>
                <a:lnTo>
                  <a:pt x="19" y="2275"/>
                </a:lnTo>
                <a:lnTo>
                  <a:pt x="75" y="2424"/>
                </a:lnTo>
                <a:lnTo>
                  <a:pt x="206" y="2629"/>
                </a:lnTo>
                <a:lnTo>
                  <a:pt x="355" y="2815"/>
                </a:lnTo>
                <a:lnTo>
                  <a:pt x="504" y="3002"/>
                </a:lnTo>
                <a:lnTo>
                  <a:pt x="672" y="3169"/>
                </a:lnTo>
                <a:lnTo>
                  <a:pt x="840" y="3337"/>
                </a:lnTo>
                <a:lnTo>
                  <a:pt x="1026" y="3486"/>
                </a:lnTo>
                <a:lnTo>
                  <a:pt x="1231" y="3635"/>
                </a:lnTo>
                <a:lnTo>
                  <a:pt x="1436" y="3766"/>
                </a:lnTo>
                <a:lnTo>
                  <a:pt x="1641" y="3878"/>
                </a:lnTo>
                <a:lnTo>
                  <a:pt x="1865" y="3971"/>
                </a:lnTo>
                <a:lnTo>
                  <a:pt x="2107" y="4064"/>
                </a:lnTo>
                <a:lnTo>
                  <a:pt x="2331" y="4139"/>
                </a:lnTo>
                <a:lnTo>
                  <a:pt x="2573" y="4195"/>
                </a:lnTo>
                <a:lnTo>
                  <a:pt x="2834" y="4232"/>
                </a:lnTo>
                <a:lnTo>
                  <a:pt x="3076" y="4269"/>
                </a:lnTo>
                <a:lnTo>
                  <a:pt x="3598" y="4269"/>
                </a:lnTo>
                <a:lnTo>
                  <a:pt x="3859" y="4232"/>
                </a:lnTo>
                <a:lnTo>
                  <a:pt x="4102" y="4195"/>
                </a:lnTo>
                <a:lnTo>
                  <a:pt x="4344" y="4139"/>
                </a:lnTo>
                <a:lnTo>
                  <a:pt x="4586" y="4064"/>
                </a:lnTo>
                <a:lnTo>
                  <a:pt x="4810" y="3971"/>
                </a:lnTo>
                <a:lnTo>
                  <a:pt x="5034" y="3878"/>
                </a:lnTo>
                <a:lnTo>
                  <a:pt x="5257" y="3766"/>
                </a:lnTo>
                <a:lnTo>
                  <a:pt x="5462" y="3635"/>
                </a:lnTo>
                <a:lnTo>
                  <a:pt x="5649" y="3486"/>
                </a:lnTo>
                <a:lnTo>
                  <a:pt x="5835" y="3337"/>
                </a:lnTo>
                <a:lnTo>
                  <a:pt x="6021" y="3169"/>
                </a:lnTo>
                <a:lnTo>
                  <a:pt x="6189" y="3002"/>
                </a:lnTo>
                <a:lnTo>
                  <a:pt x="6338" y="2815"/>
                </a:lnTo>
                <a:lnTo>
                  <a:pt x="6469" y="2629"/>
                </a:lnTo>
                <a:lnTo>
                  <a:pt x="6599" y="2424"/>
                </a:lnTo>
                <a:lnTo>
                  <a:pt x="6655" y="2275"/>
                </a:lnTo>
                <a:lnTo>
                  <a:pt x="6674" y="2144"/>
                </a:lnTo>
                <a:lnTo>
                  <a:pt x="6655" y="1995"/>
                </a:lnTo>
                <a:lnTo>
                  <a:pt x="6599" y="1846"/>
                </a:lnTo>
                <a:lnTo>
                  <a:pt x="6469" y="1641"/>
                </a:lnTo>
                <a:lnTo>
                  <a:pt x="6338" y="1454"/>
                </a:lnTo>
                <a:lnTo>
                  <a:pt x="6171" y="1268"/>
                </a:lnTo>
                <a:lnTo>
                  <a:pt x="6021" y="1100"/>
                </a:lnTo>
                <a:lnTo>
                  <a:pt x="5835" y="933"/>
                </a:lnTo>
                <a:lnTo>
                  <a:pt x="5649" y="783"/>
                </a:lnTo>
                <a:lnTo>
                  <a:pt x="5462" y="634"/>
                </a:lnTo>
                <a:lnTo>
                  <a:pt x="5257" y="504"/>
                </a:lnTo>
                <a:lnTo>
                  <a:pt x="5034" y="392"/>
                </a:lnTo>
                <a:lnTo>
                  <a:pt x="4810" y="299"/>
                </a:lnTo>
                <a:lnTo>
                  <a:pt x="4586" y="206"/>
                </a:lnTo>
                <a:lnTo>
                  <a:pt x="4344" y="131"/>
                </a:lnTo>
                <a:lnTo>
                  <a:pt x="4102" y="75"/>
                </a:lnTo>
                <a:lnTo>
                  <a:pt x="3859" y="38"/>
                </a:lnTo>
                <a:lnTo>
                  <a:pt x="3598" y="19"/>
                </a:lnTo>
                <a:lnTo>
                  <a:pt x="3337" y="1"/>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613101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Bedingtes Schließen</a:t>
            </a:r>
          </a:p>
          <a:p>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9180254" y="1637141"/>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9638282" y="2175288"/>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7" name="Google Shape;213;p8">
            <a:extLst>
              <a:ext uri="{FF2B5EF4-FFF2-40B4-BE49-F238E27FC236}">
                <a16:creationId xmlns:a16="http://schemas.microsoft.com/office/drawing/2014/main" id="{B2F1CC79-83D0-6235-CADF-FA539F8CA6A3}"/>
              </a:ext>
            </a:extLst>
          </p:cNvPr>
          <p:cNvSpPr/>
          <p:nvPr/>
        </p:nvSpPr>
        <p:spPr>
          <a:xfrm>
            <a:off x="9354833" y="1874863"/>
            <a:ext cx="566898" cy="440611"/>
          </a:xfrm>
          <a:custGeom>
            <a:avLst/>
            <a:gdLst/>
            <a:ahLst/>
            <a:cxnLst/>
            <a:rect l="l" t="t" r="r" b="b"/>
            <a:pathLst>
              <a:path w="6693" h="5202" extrusionOk="0">
                <a:moveTo>
                  <a:pt x="2424" y="1"/>
                </a:moveTo>
                <a:lnTo>
                  <a:pt x="2163" y="19"/>
                </a:lnTo>
                <a:lnTo>
                  <a:pt x="1939" y="38"/>
                </a:lnTo>
                <a:lnTo>
                  <a:pt x="1697" y="94"/>
                </a:lnTo>
                <a:lnTo>
                  <a:pt x="1473" y="150"/>
                </a:lnTo>
                <a:lnTo>
                  <a:pt x="1268" y="224"/>
                </a:lnTo>
                <a:lnTo>
                  <a:pt x="1063" y="318"/>
                </a:lnTo>
                <a:lnTo>
                  <a:pt x="877" y="429"/>
                </a:lnTo>
                <a:lnTo>
                  <a:pt x="709" y="541"/>
                </a:lnTo>
                <a:lnTo>
                  <a:pt x="560" y="672"/>
                </a:lnTo>
                <a:lnTo>
                  <a:pt x="411" y="821"/>
                </a:lnTo>
                <a:lnTo>
                  <a:pt x="299" y="970"/>
                </a:lnTo>
                <a:lnTo>
                  <a:pt x="187" y="1138"/>
                </a:lnTo>
                <a:lnTo>
                  <a:pt x="113" y="1305"/>
                </a:lnTo>
                <a:lnTo>
                  <a:pt x="57" y="1492"/>
                </a:lnTo>
                <a:lnTo>
                  <a:pt x="19" y="1678"/>
                </a:lnTo>
                <a:lnTo>
                  <a:pt x="1" y="1865"/>
                </a:lnTo>
                <a:lnTo>
                  <a:pt x="19" y="2014"/>
                </a:lnTo>
                <a:lnTo>
                  <a:pt x="38" y="2144"/>
                </a:lnTo>
                <a:lnTo>
                  <a:pt x="75" y="2293"/>
                </a:lnTo>
                <a:lnTo>
                  <a:pt x="131" y="2424"/>
                </a:lnTo>
                <a:lnTo>
                  <a:pt x="187" y="2554"/>
                </a:lnTo>
                <a:lnTo>
                  <a:pt x="262" y="2685"/>
                </a:lnTo>
                <a:lnTo>
                  <a:pt x="355" y="2815"/>
                </a:lnTo>
                <a:lnTo>
                  <a:pt x="448" y="2927"/>
                </a:lnTo>
                <a:lnTo>
                  <a:pt x="318" y="3169"/>
                </a:lnTo>
                <a:lnTo>
                  <a:pt x="187" y="3375"/>
                </a:lnTo>
                <a:lnTo>
                  <a:pt x="38" y="3561"/>
                </a:lnTo>
                <a:lnTo>
                  <a:pt x="1" y="3617"/>
                </a:lnTo>
                <a:lnTo>
                  <a:pt x="19" y="3654"/>
                </a:lnTo>
                <a:lnTo>
                  <a:pt x="57" y="3710"/>
                </a:lnTo>
                <a:lnTo>
                  <a:pt x="262" y="3710"/>
                </a:lnTo>
                <a:lnTo>
                  <a:pt x="411" y="3691"/>
                </a:lnTo>
                <a:lnTo>
                  <a:pt x="672" y="3635"/>
                </a:lnTo>
                <a:lnTo>
                  <a:pt x="914" y="3542"/>
                </a:lnTo>
                <a:lnTo>
                  <a:pt x="1119" y="3430"/>
                </a:lnTo>
                <a:lnTo>
                  <a:pt x="1417" y="3542"/>
                </a:lnTo>
                <a:lnTo>
                  <a:pt x="1734" y="3635"/>
                </a:lnTo>
                <a:lnTo>
                  <a:pt x="2070" y="3691"/>
                </a:lnTo>
                <a:lnTo>
                  <a:pt x="2424" y="3710"/>
                </a:lnTo>
                <a:lnTo>
                  <a:pt x="2666" y="3710"/>
                </a:lnTo>
                <a:lnTo>
                  <a:pt x="2909" y="3673"/>
                </a:lnTo>
                <a:lnTo>
                  <a:pt x="3132" y="3635"/>
                </a:lnTo>
                <a:lnTo>
                  <a:pt x="3356" y="3580"/>
                </a:lnTo>
                <a:lnTo>
                  <a:pt x="3561" y="3486"/>
                </a:lnTo>
                <a:lnTo>
                  <a:pt x="3766" y="3393"/>
                </a:lnTo>
                <a:lnTo>
                  <a:pt x="3952" y="3300"/>
                </a:lnTo>
                <a:lnTo>
                  <a:pt x="4120" y="3169"/>
                </a:lnTo>
                <a:lnTo>
                  <a:pt x="4288" y="3039"/>
                </a:lnTo>
                <a:lnTo>
                  <a:pt x="4418" y="2890"/>
                </a:lnTo>
                <a:lnTo>
                  <a:pt x="4549" y="2741"/>
                </a:lnTo>
                <a:lnTo>
                  <a:pt x="4642" y="2592"/>
                </a:lnTo>
                <a:lnTo>
                  <a:pt x="4717" y="2405"/>
                </a:lnTo>
                <a:lnTo>
                  <a:pt x="4791" y="2237"/>
                </a:lnTo>
                <a:lnTo>
                  <a:pt x="4810" y="2051"/>
                </a:lnTo>
                <a:lnTo>
                  <a:pt x="4828" y="1865"/>
                </a:lnTo>
                <a:lnTo>
                  <a:pt x="4810" y="1678"/>
                </a:lnTo>
                <a:lnTo>
                  <a:pt x="4791" y="1492"/>
                </a:lnTo>
                <a:lnTo>
                  <a:pt x="4717" y="1305"/>
                </a:lnTo>
                <a:lnTo>
                  <a:pt x="4642" y="1138"/>
                </a:lnTo>
                <a:lnTo>
                  <a:pt x="4549" y="970"/>
                </a:lnTo>
                <a:lnTo>
                  <a:pt x="4418" y="821"/>
                </a:lnTo>
                <a:lnTo>
                  <a:pt x="4288" y="672"/>
                </a:lnTo>
                <a:lnTo>
                  <a:pt x="4120" y="541"/>
                </a:lnTo>
                <a:lnTo>
                  <a:pt x="3952" y="429"/>
                </a:lnTo>
                <a:lnTo>
                  <a:pt x="3766" y="318"/>
                </a:lnTo>
                <a:lnTo>
                  <a:pt x="3561" y="224"/>
                </a:lnTo>
                <a:lnTo>
                  <a:pt x="3356" y="150"/>
                </a:lnTo>
                <a:lnTo>
                  <a:pt x="3132" y="94"/>
                </a:lnTo>
                <a:lnTo>
                  <a:pt x="2909" y="38"/>
                </a:lnTo>
                <a:lnTo>
                  <a:pt x="2666" y="19"/>
                </a:lnTo>
                <a:lnTo>
                  <a:pt x="2424" y="1"/>
                </a:lnTo>
                <a:close/>
                <a:moveTo>
                  <a:pt x="5183" y="1622"/>
                </a:moveTo>
                <a:lnTo>
                  <a:pt x="5201" y="1865"/>
                </a:lnTo>
                <a:lnTo>
                  <a:pt x="5183" y="2088"/>
                </a:lnTo>
                <a:lnTo>
                  <a:pt x="5145" y="2312"/>
                </a:lnTo>
                <a:lnTo>
                  <a:pt x="5071" y="2517"/>
                </a:lnTo>
                <a:lnTo>
                  <a:pt x="4978" y="2722"/>
                </a:lnTo>
                <a:lnTo>
                  <a:pt x="4866" y="2927"/>
                </a:lnTo>
                <a:lnTo>
                  <a:pt x="4735" y="3114"/>
                </a:lnTo>
                <a:lnTo>
                  <a:pt x="4568" y="3281"/>
                </a:lnTo>
                <a:lnTo>
                  <a:pt x="4381" y="3430"/>
                </a:lnTo>
                <a:lnTo>
                  <a:pt x="4195" y="3580"/>
                </a:lnTo>
                <a:lnTo>
                  <a:pt x="3971" y="3710"/>
                </a:lnTo>
                <a:lnTo>
                  <a:pt x="3747" y="3822"/>
                </a:lnTo>
                <a:lnTo>
                  <a:pt x="3505" y="3915"/>
                </a:lnTo>
                <a:lnTo>
                  <a:pt x="3244" y="3990"/>
                </a:lnTo>
                <a:lnTo>
                  <a:pt x="2983" y="4046"/>
                </a:lnTo>
                <a:lnTo>
                  <a:pt x="2704" y="4083"/>
                </a:lnTo>
                <a:lnTo>
                  <a:pt x="2238" y="4083"/>
                </a:lnTo>
                <a:lnTo>
                  <a:pt x="2051" y="4064"/>
                </a:lnTo>
                <a:lnTo>
                  <a:pt x="2126" y="4195"/>
                </a:lnTo>
                <a:lnTo>
                  <a:pt x="2219" y="4306"/>
                </a:lnTo>
                <a:lnTo>
                  <a:pt x="2312" y="4418"/>
                </a:lnTo>
                <a:lnTo>
                  <a:pt x="2405" y="4530"/>
                </a:lnTo>
                <a:lnTo>
                  <a:pt x="2648" y="4717"/>
                </a:lnTo>
                <a:lnTo>
                  <a:pt x="2927" y="4884"/>
                </a:lnTo>
                <a:lnTo>
                  <a:pt x="3225" y="5015"/>
                </a:lnTo>
                <a:lnTo>
                  <a:pt x="3561" y="5127"/>
                </a:lnTo>
                <a:lnTo>
                  <a:pt x="3915" y="5183"/>
                </a:lnTo>
                <a:lnTo>
                  <a:pt x="4269" y="5201"/>
                </a:lnTo>
                <a:lnTo>
                  <a:pt x="4623" y="5183"/>
                </a:lnTo>
                <a:lnTo>
                  <a:pt x="4959" y="5127"/>
                </a:lnTo>
                <a:lnTo>
                  <a:pt x="5276" y="5033"/>
                </a:lnTo>
                <a:lnTo>
                  <a:pt x="5574" y="4903"/>
                </a:lnTo>
                <a:lnTo>
                  <a:pt x="5779" y="5015"/>
                </a:lnTo>
                <a:lnTo>
                  <a:pt x="6021" y="5108"/>
                </a:lnTo>
                <a:lnTo>
                  <a:pt x="6282" y="5183"/>
                </a:lnTo>
                <a:lnTo>
                  <a:pt x="6432" y="5201"/>
                </a:lnTo>
                <a:lnTo>
                  <a:pt x="6599" y="5201"/>
                </a:lnTo>
                <a:lnTo>
                  <a:pt x="6655" y="5183"/>
                </a:lnTo>
                <a:lnTo>
                  <a:pt x="6674" y="5145"/>
                </a:lnTo>
                <a:lnTo>
                  <a:pt x="6692" y="5089"/>
                </a:lnTo>
                <a:lnTo>
                  <a:pt x="6655" y="5052"/>
                </a:lnTo>
                <a:lnTo>
                  <a:pt x="6506" y="4866"/>
                </a:lnTo>
                <a:lnTo>
                  <a:pt x="6376" y="4661"/>
                </a:lnTo>
                <a:lnTo>
                  <a:pt x="6245" y="4418"/>
                </a:lnTo>
                <a:lnTo>
                  <a:pt x="6338" y="4288"/>
                </a:lnTo>
                <a:lnTo>
                  <a:pt x="6432" y="4176"/>
                </a:lnTo>
                <a:lnTo>
                  <a:pt x="6506" y="4046"/>
                </a:lnTo>
                <a:lnTo>
                  <a:pt x="6562" y="3915"/>
                </a:lnTo>
                <a:lnTo>
                  <a:pt x="6618" y="3785"/>
                </a:lnTo>
                <a:lnTo>
                  <a:pt x="6655" y="3635"/>
                </a:lnTo>
                <a:lnTo>
                  <a:pt x="6674" y="3486"/>
                </a:lnTo>
                <a:lnTo>
                  <a:pt x="6692" y="3337"/>
                </a:lnTo>
                <a:lnTo>
                  <a:pt x="6674" y="3207"/>
                </a:lnTo>
                <a:lnTo>
                  <a:pt x="6655" y="3058"/>
                </a:lnTo>
                <a:lnTo>
                  <a:pt x="6618" y="2927"/>
                </a:lnTo>
                <a:lnTo>
                  <a:pt x="6581" y="2797"/>
                </a:lnTo>
                <a:lnTo>
                  <a:pt x="6525" y="2666"/>
                </a:lnTo>
                <a:lnTo>
                  <a:pt x="6450" y="2536"/>
                </a:lnTo>
                <a:lnTo>
                  <a:pt x="6357" y="2405"/>
                </a:lnTo>
                <a:lnTo>
                  <a:pt x="6264" y="2293"/>
                </a:lnTo>
                <a:lnTo>
                  <a:pt x="6171" y="2200"/>
                </a:lnTo>
                <a:lnTo>
                  <a:pt x="6040" y="2088"/>
                </a:lnTo>
                <a:lnTo>
                  <a:pt x="5798" y="1902"/>
                </a:lnTo>
                <a:lnTo>
                  <a:pt x="5500" y="1753"/>
                </a:lnTo>
                <a:lnTo>
                  <a:pt x="5183" y="1622"/>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extBox 9">
            <a:extLst>
              <a:ext uri="{FF2B5EF4-FFF2-40B4-BE49-F238E27FC236}">
                <a16:creationId xmlns:a16="http://schemas.microsoft.com/office/drawing/2014/main" id="{81F53D56-2CB2-10BF-7A75-2BF5C760D65C}"/>
              </a:ext>
            </a:extLst>
          </p:cNvPr>
          <p:cNvSpPr txBox="1"/>
          <p:nvPr/>
        </p:nvSpPr>
        <p:spPr>
          <a:xfrm>
            <a:off x="830560" y="1637141"/>
            <a:ext cx="8245504" cy="4081117"/>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 typeface="Arial"/>
              <a:buNone/>
              <a:tabLst/>
              <a:defRPr/>
            </a:pPr>
            <a:r>
              <a:rPr kumimoji="0" lang="en-US" sz="2400" b="0" i="0" u="none" strike="noStrike" kern="1200" cap="none" spc="0" normalizeH="0" baseline="0" noProof="0" dirty="0">
                <a:ln>
                  <a:noFill/>
                </a:ln>
                <a:solidFill>
                  <a:srgbClr val="003841"/>
                </a:solidFill>
                <a:effectLst/>
                <a:uLnTx/>
                <a:uFillTx/>
                <a:latin typeface="Calibri" panose="020F0502020204030204"/>
                <a:ea typeface="+mn-ea"/>
                <a:cs typeface="+mn-cs"/>
              </a:rPr>
              <a:t>Wirft es dem Kunden direkt zurück, indem er eine verlockende "Bedingung" stellt, jetzt bei Ihnen zu kaufen!</a:t>
            </a:r>
          </a:p>
          <a:p>
            <a:pPr marL="0" marR="0" lvl="0" indent="0" algn="l" defTabSz="914400" rtl="0" eaLnBrk="1" fontAlgn="auto" latinLnBrk="0" hangingPunct="1">
              <a:lnSpc>
                <a:spcPct val="90000"/>
              </a:lnSpc>
              <a:spcBef>
                <a:spcPts val="0"/>
              </a:spcBef>
              <a:spcAft>
                <a:spcPts val="0"/>
              </a:spcAft>
              <a:buClrTx/>
              <a:buSzTx/>
              <a:buFont typeface="Arial"/>
              <a:buNone/>
              <a:tabLst/>
              <a:defRPr/>
            </a:pPr>
            <a:endParaRPr kumimoji="0" lang="en-US" sz="2400" b="0" i="0" u="none" strike="noStrike" kern="1200" cap="none" spc="0" normalizeH="0" baseline="0" noProof="0" dirty="0">
              <a:ln>
                <a:noFill/>
              </a:ln>
              <a:solidFill>
                <a:srgbClr val="003841"/>
              </a:solidFill>
              <a:effectLst/>
              <a:uLnTx/>
              <a:uFillTx/>
              <a:latin typeface="Calibri" panose="020F0502020204030204"/>
              <a:ea typeface="+mn-ea"/>
              <a:cs typeface="+mn-cs"/>
            </a:endParaRPr>
          </a:p>
          <a:p>
            <a:pPr marL="285750" marR="0" lvl="0" indent="-285750" algn="l" defTabSz="914400" rtl="0" eaLnBrk="1" fontAlgn="auto" latinLnBrk="0" hangingPunct="1">
              <a:lnSpc>
                <a:spcPct val="90000"/>
              </a:lnSpc>
              <a:spcBef>
                <a:spcPts val="0"/>
              </a:spcBef>
              <a:spcAft>
                <a:spcPts val="0"/>
              </a:spcAft>
              <a:buClr>
                <a:srgbClr val="DE0A1D"/>
              </a:buClr>
              <a:buSzTx/>
              <a:buFont typeface="Arial" panose="020B0604020202020204" pitchFamily="34" charset="0"/>
              <a:buChar char="•"/>
              <a:tabLst/>
              <a:defRPr/>
            </a:pPr>
            <a:r>
              <a:rPr kumimoji="0" lang="en-US" sz="2400" b="0" i="1" u="none" strike="noStrike" kern="1200" cap="none" spc="0" normalizeH="0" baseline="0" noProof="0" dirty="0">
                <a:ln>
                  <a:noFill/>
                </a:ln>
                <a:solidFill>
                  <a:srgbClr val="003841"/>
                </a:solidFill>
                <a:effectLst/>
                <a:uLnTx/>
                <a:uFillTx/>
                <a:latin typeface="Calibri" panose="020F0502020204030204"/>
                <a:ea typeface="+mn-ea"/>
                <a:cs typeface="+mn-cs"/>
              </a:rPr>
              <a:t>"Wenn ich </a:t>
            </a:r>
            <a:r>
              <a:rPr lang="en-US" sz="2400" i="1" dirty="0">
                <a:solidFill>
                  <a:srgbClr val="003841"/>
                </a:solidFill>
                <a:latin typeface="Calibri" panose="020F0502020204030204"/>
              </a:rPr>
              <a:t>einen Zahlungsplan </a:t>
            </a:r>
            <a:r>
              <a:rPr kumimoji="0" lang="en-US" sz="2400" b="0" i="1" u="none" strike="noStrike" kern="1200" cap="none" spc="0" normalizeH="0" baseline="0" noProof="0" dirty="0">
                <a:ln>
                  <a:noFill/>
                </a:ln>
                <a:solidFill>
                  <a:srgbClr val="003841"/>
                </a:solidFill>
                <a:effectLst/>
                <a:uLnTx/>
                <a:uFillTx/>
                <a:latin typeface="Calibri" panose="020F0502020204030204"/>
                <a:ea typeface="+mn-ea"/>
                <a:cs typeface="+mn-cs"/>
              </a:rPr>
              <a:t>für Sie einrichte, werden Sie dann in Betracht ziehen, mit uns Geschäfte zu machen?</a:t>
            </a:r>
          </a:p>
          <a:p>
            <a:pPr marL="285750" marR="0" lvl="0" indent="-285750" algn="l" defTabSz="914400" rtl="0" eaLnBrk="1" fontAlgn="auto" latinLnBrk="0" hangingPunct="1">
              <a:lnSpc>
                <a:spcPct val="90000"/>
              </a:lnSpc>
              <a:spcBef>
                <a:spcPts val="0"/>
              </a:spcBef>
              <a:spcAft>
                <a:spcPts val="0"/>
              </a:spcAft>
              <a:buClr>
                <a:srgbClr val="DE0A1D"/>
              </a:buClr>
              <a:buSzTx/>
              <a:buFont typeface="Arial" panose="020B0604020202020204" pitchFamily="34" charset="0"/>
              <a:buChar char="•"/>
              <a:tabLst/>
              <a:defRPr/>
            </a:pPr>
            <a:r>
              <a:rPr kumimoji="0" lang="en-US" sz="2400" b="0" i="1" u="none" strike="noStrike" kern="1200" cap="none" spc="0" normalizeH="0" baseline="0" noProof="0" dirty="0">
                <a:ln>
                  <a:noFill/>
                </a:ln>
                <a:solidFill>
                  <a:srgbClr val="003841"/>
                </a:solidFill>
                <a:effectLst/>
                <a:uLnTx/>
                <a:uFillTx/>
                <a:latin typeface="Calibri" panose="020F0502020204030204"/>
                <a:ea typeface="+mn-ea"/>
                <a:cs typeface="+mn-cs"/>
              </a:rPr>
              <a:t>"Wäre es Ihnen lieber, wenn wir unseren Termin auf den Abend legen könnten, wenn Sie nicht so beschäftigt sind?"</a:t>
            </a:r>
          </a:p>
          <a:p>
            <a:pPr marL="285750" marR="0" lvl="0" indent="-285750" algn="l" defTabSz="914400" rtl="0" eaLnBrk="1" fontAlgn="auto" latinLnBrk="0" hangingPunct="1">
              <a:lnSpc>
                <a:spcPct val="90000"/>
              </a:lnSpc>
              <a:spcBef>
                <a:spcPts val="0"/>
              </a:spcBef>
              <a:spcAft>
                <a:spcPts val="0"/>
              </a:spcAft>
              <a:buClr>
                <a:srgbClr val="DE0A1D"/>
              </a:buClr>
              <a:buSzTx/>
              <a:buFont typeface="Arial" panose="020B0604020202020204" pitchFamily="34" charset="0"/>
              <a:buChar char="•"/>
              <a:tabLst/>
              <a:defRPr/>
            </a:pPr>
            <a:r>
              <a:rPr kumimoji="0" lang="en-US" sz="2400" b="0" i="1" u="none" strike="noStrike" kern="1200" cap="none" spc="0" normalizeH="0" baseline="0" noProof="0" dirty="0">
                <a:ln>
                  <a:noFill/>
                </a:ln>
                <a:solidFill>
                  <a:srgbClr val="003841"/>
                </a:solidFill>
                <a:effectLst/>
                <a:uLnTx/>
                <a:uFillTx/>
                <a:latin typeface="Calibri" panose="020F0502020204030204"/>
                <a:ea typeface="+mn-ea"/>
                <a:cs typeface="+mn-cs"/>
              </a:rPr>
              <a:t>"Wenn wir eine Lieferung vor </a:t>
            </a:r>
            <a:r>
              <a:rPr lang="en-US" sz="2400" i="1" dirty="0">
                <a:solidFill>
                  <a:srgbClr val="003841"/>
                </a:solidFill>
                <a:latin typeface="Calibri" panose="020F0502020204030204"/>
              </a:rPr>
              <a:t>&lt;Datum&gt; </a:t>
            </a:r>
            <a:r>
              <a:rPr kumimoji="0" lang="en-US" sz="2400" b="0" i="1" u="none" strike="noStrike" kern="1200" cap="none" spc="0" normalizeH="0" baseline="0" noProof="0" dirty="0">
                <a:ln>
                  <a:noFill/>
                </a:ln>
                <a:solidFill>
                  <a:srgbClr val="003841"/>
                </a:solidFill>
                <a:effectLst/>
                <a:uLnTx/>
                <a:uFillTx/>
                <a:latin typeface="Calibri" panose="020F0502020204030204"/>
                <a:ea typeface="+mn-ea"/>
                <a:cs typeface="+mn-cs"/>
              </a:rPr>
              <a:t>garantieren können</a:t>
            </a:r>
            <a:r>
              <a:rPr lang="en-US" sz="2400" i="1" dirty="0">
                <a:solidFill>
                  <a:srgbClr val="003841"/>
                </a:solidFill>
                <a:latin typeface="Calibri" panose="020F0502020204030204"/>
              </a:rPr>
              <a:t>, </a:t>
            </a:r>
            <a:r>
              <a:rPr kumimoji="0" lang="en-US" sz="2400" b="0" i="1" u="none" strike="noStrike" kern="1200" cap="none" spc="0" normalizeH="0" baseline="0" noProof="0" dirty="0">
                <a:ln>
                  <a:noFill/>
                </a:ln>
                <a:solidFill>
                  <a:srgbClr val="003841"/>
                </a:solidFill>
                <a:effectLst/>
                <a:uLnTx/>
                <a:uFillTx/>
                <a:latin typeface="Calibri" panose="020F0502020204030204"/>
                <a:ea typeface="+mn-ea"/>
                <a:cs typeface="+mn-cs"/>
              </a:rPr>
              <a:t>werden Sie die Bestellung heute aufgeben?"</a:t>
            </a:r>
          </a:p>
          <a:p>
            <a:pPr marL="342900" marR="0" lvl="0" indent="-342900" algn="l" defTabSz="914400" rtl="0" eaLnBrk="1" fontAlgn="auto" latinLnBrk="0" hangingPunct="1">
              <a:lnSpc>
                <a:spcPct val="90000"/>
              </a:lnSpc>
              <a:spcBef>
                <a:spcPts val="0"/>
              </a:spcBef>
              <a:spcAft>
                <a:spcPts val="0"/>
              </a:spcAft>
              <a:buClr>
                <a:srgbClr val="EC2179"/>
              </a:buClr>
              <a:buSzTx/>
              <a:buFont typeface="Arial" charset="0"/>
              <a:buChar char="•"/>
              <a:tabLst/>
              <a:defRPr/>
            </a:pPr>
            <a:endParaRPr kumimoji="0" lang="en-US" sz="2400" b="0" i="1" u="none" strike="noStrike" kern="1200" cap="none" spc="0" normalizeH="0" baseline="0" noProof="0" dirty="0">
              <a:ln>
                <a:noFill/>
              </a:ln>
              <a:solidFill>
                <a:srgbClr val="003841"/>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 typeface="Arial"/>
              <a:buNone/>
              <a:tabLst/>
              <a:defRPr/>
            </a:pPr>
            <a:r>
              <a:rPr kumimoji="0" lang="en-US" sz="2400" b="1" i="0" u="none" strike="noStrike" kern="1200" cap="none" spc="0" normalizeH="0" baseline="0" noProof="0" dirty="0">
                <a:ln>
                  <a:noFill/>
                </a:ln>
                <a:solidFill>
                  <a:srgbClr val="DE0A1D"/>
                </a:solidFill>
                <a:effectLst/>
                <a:uLnTx/>
                <a:uFillTx/>
                <a:latin typeface="Calibri" panose="020F0502020204030204"/>
                <a:ea typeface="+mn-ea"/>
                <a:cs typeface="+mn-cs"/>
              </a:rPr>
              <a:t>Grundlegende Philosophie: </a:t>
            </a:r>
            <a:r>
              <a:rPr kumimoji="0" lang="en-US" sz="2400" b="0" i="0" u="none" strike="noStrike" kern="1200" cap="none" spc="0" normalizeH="0" baseline="0" noProof="0" dirty="0">
                <a:ln>
                  <a:noFill/>
                </a:ln>
                <a:solidFill>
                  <a:srgbClr val="DE0A1D"/>
                </a:solidFill>
                <a:effectLst/>
                <a:uLnTx/>
                <a:uFillTx/>
                <a:latin typeface="Calibri" panose="020F0502020204030204"/>
                <a:ea typeface="+mn-ea"/>
                <a:cs typeface="+mn-cs"/>
              </a:rPr>
              <a:t>Basierend auf dem Tauschprinzip. </a:t>
            </a:r>
          </a:p>
          <a:p>
            <a:pPr marL="0" marR="0" lvl="0" indent="0" algn="l" defTabSz="914400" rtl="0" eaLnBrk="1" fontAlgn="auto" latinLnBrk="0" hangingPunct="1">
              <a:lnSpc>
                <a:spcPct val="90000"/>
              </a:lnSpc>
              <a:spcBef>
                <a:spcPts val="0"/>
              </a:spcBef>
              <a:spcAft>
                <a:spcPts val="0"/>
              </a:spcAft>
              <a:buClrTx/>
              <a:buSzTx/>
              <a:buFont typeface="Arial"/>
              <a:buNone/>
              <a:tabLst/>
              <a:defRPr/>
            </a:pPr>
            <a:r>
              <a:rPr kumimoji="0" lang="en-US" sz="2400" b="0" i="0" u="none" strike="noStrike" kern="1200" cap="none" spc="0" normalizeH="0" baseline="0" noProof="0" dirty="0">
                <a:ln>
                  <a:noFill/>
                </a:ln>
                <a:solidFill>
                  <a:srgbClr val="DE0A1D"/>
                </a:solidFill>
                <a:effectLst/>
                <a:uLnTx/>
                <a:uFillTx/>
                <a:latin typeface="Calibri" panose="020F0502020204030204"/>
                <a:ea typeface="+mn-ea"/>
                <a:cs typeface="+mn-cs"/>
              </a:rPr>
              <a:t>Wenn ich Ihr Problem löse, werden Sie bei mir kaufen.</a:t>
            </a:r>
          </a:p>
        </p:txBody>
      </p:sp>
    </p:spTree>
    <p:extLst>
      <p:ext uri="{BB962C8B-B14F-4D97-AF65-F5344CB8AC3E}">
        <p14:creationId xmlns:p14="http://schemas.microsoft.com/office/powerpoint/2010/main" val="195706407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Bonus Schließen</a:t>
            </a:r>
          </a:p>
          <a:p>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8482104"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8944811"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12" name="Text Placeholder 6">
            <a:extLst>
              <a:ext uri="{FF2B5EF4-FFF2-40B4-BE49-F238E27FC236}">
                <a16:creationId xmlns:a16="http://schemas.microsoft.com/office/drawing/2014/main" id="{97082FD8-7554-3632-4EEA-B848EAD335CA}"/>
              </a:ext>
            </a:extLst>
          </p:cNvPr>
          <p:cNvSpPr txBox="1">
            <a:spLocks/>
          </p:cNvSpPr>
          <p:nvPr/>
        </p:nvSpPr>
        <p:spPr>
          <a:xfrm>
            <a:off x="751058" y="1717260"/>
            <a:ext cx="7282377" cy="104367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spcBef>
                <a:spcPts val="0"/>
              </a:spcBef>
            </a:pPr>
            <a:r>
              <a:rPr lang="en-US" dirty="0"/>
              <a:t>Wird verwendet, wenn Sie fast am Ziel sind!  Hier geht es darum, dem Kunden etwas Besonderes zu bieten.</a:t>
            </a:r>
          </a:p>
          <a:p>
            <a:pPr>
              <a:spcBef>
                <a:spcPts val="0"/>
              </a:spcBef>
            </a:pPr>
            <a:endParaRPr lang="en-US" dirty="0"/>
          </a:p>
          <a:p>
            <a:pPr marL="342900" indent="-342900">
              <a:spcBef>
                <a:spcPts val="0"/>
              </a:spcBef>
              <a:buClr>
                <a:srgbClr val="DE0A1D"/>
              </a:buClr>
              <a:buFont typeface="Arial" charset="0"/>
              <a:buChar char="•"/>
            </a:pPr>
            <a:r>
              <a:rPr lang="en-US" i="1" dirty="0"/>
              <a:t>Weil Sie einer unserer treuen Kunden sind, gebe ich Ihnen einen zusätzlichen Rabatt von 10 %/ein kostenloses Geschenk, wenn Sie heute buchen</a:t>
            </a:r>
          </a:p>
          <a:p>
            <a:pPr>
              <a:spcBef>
                <a:spcPts val="0"/>
              </a:spcBef>
            </a:pPr>
            <a:endParaRPr lang="en-US" dirty="0"/>
          </a:p>
          <a:p>
            <a:pPr>
              <a:spcBef>
                <a:spcPts val="0"/>
              </a:spcBef>
            </a:pPr>
            <a:r>
              <a:rPr lang="en-US" b="1" dirty="0">
                <a:solidFill>
                  <a:srgbClr val="DE0A1D"/>
                </a:solidFill>
              </a:rPr>
              <a:t>Grundlegende Philosophie: </a:t>
            </a:r>
            <a:r>
              <a:rPr lang="en-US" dirty="0">
                <a:solidFill>
                  <a:srgbClr val="DE0A1D"/>
                </a:solidFill>
              </a:rPr>
              <a:t>Basierend auf dem Prinzip der </a:t>
            </a:r>
            <a:r>
              <a:rPr lang="en-US" b="1" dirty="0">
                <a:solidFill>
                  <a:srgbClr val="DE0A1D"/>
                </a:solidFill>
              </a:rPr>
              <a:t>Freude </a:t>
            </a:r>
            <a:r>
              <a:rPr lang="en-US" dirty="0">
                <a:solidFill>
                  <a:srgbClr val="DE0A1D"/>
                </a:solidFill>
              </a:rPr>
              <a:t>und der Tatsache, dass man die Erwartungen des Kunden nicht nur erfüllen, sondern übertreffen kann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595959"/>
              </a:solidFill>
              <a:effectLst/>
              <a:uLnTx/>
              <a:uFillTx/>
              <a:latin typeface="Calibri" panose="020F0502020204030204"/>
              <a:ea typeface="+mn-ea"/>
              <a:cs typeface="+mn-cs"/>
            </a:endParaRPr>
          </a:p>
        </p:txBody>
      </p:sp>
      <p:sp>
        <p:nvSpPr>
          <p:cNvPr id="7" name="Google Shape;126;p7">
            <a:extLst>
              <a:ext uri="{FF2B5EF4-FFF2-40B4-BE49-F238E27FC236}">
                <a16:creationId xmlns:a16="http://schemas.microsoft.com/office/drawing/2014/main" id="{1FC548A2-0047-A4DD-D63D-72C2D7C75CF1}"/>
              </a:ext>
            </a:extLst>
          </p:cNvPr>
          <p:cNvSpPr/>
          <p:nvPr/>
        </p:nvSpPr>
        <p:spPr>
          <a:xfrm>
            <a:off x="8646054" y="1799263"/>
            <a:ext cx="602193" cy="604020"/>
          </a:xfrm>
          <a:custGeom>
            <a:avLst/>
            <a:gdLst/>
            <a:ahLst/>
            <a:cxnLst/>
            <a:rect l="l" t="t" r="r" b="b"/>
            <a:pathLst>
              <a:path w="5929" h="5947" extrusionOk="0">
                <a:moveTo>
                  <a:pt x="784" y="4940"/>
                </a:moveTo>
                <a:lnTo>
                  <a:pt x="839" y="4958"/>
                </a:lnTo>
                <a:lnTo>
                  <a:pt x="933" y="5014"/>
                </a:lnTo>
                <a:lnTo>
                  <a:pt x="989" y="5107"/>
                </a:lnTo>
                <a:lnTo>
                  <a:pt x="1007" y="5145"/>
                </a:lnTo>
                <a:lnTo>
                  <a:pt x="1007" y="5201"/>
                </a:lnTo>
                <a:lnTo>
                  <a:pt x="1007" y="5257"/>
                </a:lnTo>
                <a:lnTo>
                  <a:pt x="989" y="5313"/>
                </a:lnTo>
                <a:lnTo>
                  <a:pt x="933" y="5406"/>
                </a:lnTo>
                <a:lnTo>
                  <a:pt x="839" y="5462"/>
                </a:lnTo>
                <a:lnTo>
                  <a:pt x="784" y="5480"/>
                </a:lnTo>
                <a:lnTo>
                  <a:pt x="672" y="5480"/>
                </a:lnTo>
                <a:lnTo>
                  <a:pt x="634" y="5462"/>
                </a:lnTo>
                <a:lnTo>
                  <a:pt x="541" y="5406"/>
                </a:lnTo>
                <a:lnTo>
                  <a:pt x="485" y="5313"/>
                </a:lnTo>
                <a:lnTo>
                  <a:pt x="467" y="5257"/>
                </a:lnTo>
                <a:lnTo>
                  <a:pt x="448" y="5201"/>
                </a:lnTo>
                <a:lnTo>
                  <a:pt x="467" y="5145"/>
                </a:lnTo>
                <a:lnTo>
                  <a:pt x="485" y="5107"/>
                </a:lnTo>
                <a:lnTo>
                  <a:pt x="541" y="5014"/>
                </a:lnTo>
                <a:lnTo>
                  <a:pt x="634" y="4958"/>
                </a:lnTo>
                <a:lnTo>
                  <a:pt x="672" y="4940"/>
                </a:lnTo>
                <a:close/>
                <a:moveTo>
                  <a:pt x="206" y="2610"/>
                </a:moveTo>
                <a:lnTo>
                  <a:pt x="168" y="2628"/>
                </a:lnTo>
                <a:lnTo>
                  <a:pt x="75" y="2684"/>
                </a:lnTo>
                <a:lnTo>
                  <a:pt x="19" y="2777"/>
                </a:lnTo>
                <a:lnTo>
                  <a:pt x="1" y="2833"/>
                </a:lnTo>
                <a:lnTo>
                  <a:pt x="1" y="2889"/>
                </a:lnTo>
                <a:lnTo>
                  <a:pt x="1" y="5667"/>
                </a:lnTo>
                <a:lnTo>
                  <a:pt x="1" y="5723"/>
                </a:lnTo>
                <a:lnTo>
                  <a:pt x="19" y="5779"/>
                </a:lnTo>
                <a:lnTo>
                  <a:pt x="75" y="5872"/>
                </a:lnTo>
                <a:lnTo>
                  <a:pt x="168" y="5928"/>
                </a:lnTo>
                <a:lnTo>
                  <a:pt x="206" y="5946"/>
                </a:lnTo>
                <a:lnTo>
                  <a:pt x="1250" y="5946"/>
                </a:lnTo>
                <a:lnTo>
                  <a:pt x="1305" y="5928"/>
                </a:lnTo>
                <a:lnTo>
                  <a:pt x="1399" y="5872"/>
                </a:lnTo>
                <a:lnTo>
                  <a:pt x="1455" y="5779"/>
                </a:lnTo>
                <a:lnTo>
                  <a:pt x="1473" y="5723"/>
                </a:lnTo>
                <a:lnTo>
                  <a:pt x="1473" y="5667"/>
                </a:lnTo>
                <a:lnTo>
                  <a:pt x="1473" y="2889"/>
                </a:lnTo>
                <a:lnTo>
                  <a:pt x="1473" y="2833"/>
                </a:lnTo>
                <a:lnTo>
                  <a:pt x="1455" y="2777"/>
                </a:lnTo>
                <a:lnTo>
                  <a:pt x="1399" y="2684"/>
                </a:lnTo>
                <a:lnTo>
                  <a:pt x="1305" y="2628"/>
                </a:lnTo>
                <a:lnTo>
                  <a:pt x="1250" y="2610"/>
                </a:lnTo>
                <a:close/>
                <a:moveTo>
                  <a:pt x="3617" y="0"/>
                </a:moveTo>
                <a:lnTo>
                  <a:pt x="3524" y="19"/>
                </a:lnTo>
                <a:lnTo>
                  <a:pt x="3468" y="75"/>
                </a:lnTo>
                <a:lnTo>
                  <a:pt x="3393" y="168"/>
                </a:lnTo>
                <a:lnTo>
                  <a:pt x="3337" y="261"/>
                </a:lnTo>
                <a:lnTo>
                  <a:pt x="3263" y="485"/>
                </a:lnTo>
                <a:lnTo>
                  <a:pt x="3225" y="671"/>
                </a:lnTo>
                <a:lnTo>
                  <a:pt x="3169" y="858"/>
                </a:lnTo>
                <a:lnTo>
                  <a:pt x="3114" y="1044"/>
                </a:lnTo>
                <a:lnTo>
                  <a:pt x="3039" y="1212"/>
                </a:lnTo>
                <a:lnTo>
                  <a:pt x="2983" y="1286"/>
                </a:lnTo>
                <a:lnTo>
                  <a:pt x="2927" y="1361"/>
                </a:lnTo>
                <a:lnTo>
                  <a:pt x="2797" y="1510"/>
                </a:lnTo>
                <a:lnTo>
                  <a:pt x="2666" y="1659"/>
                </a:lnTo>
                <a:lnTo>
                  <a:pt x="2442" y="1995"/>
                </a:lnTo>
                <a:lnTo>
                  <a:pt x="2200" y="2330"/>
                </a:lnTo>
                <a:lnTo>
                  <a:pt x="2051" y="2498"/>
                </a:lnTo>
                <a:lnTo>
                  <a:pt x="1883" y="2666"/>
                </a:lnTo>
                <a:lnTo>
                  <a:pt x="1865" y="2722"/>
                </a:lnTo>
                <a:lnTo>
                  <a:pt x="1846" y="2777"/>
                </a:lnTo>
                <a:lnTo>
                  <a:pt x="1846" y="5257"/>
                </a:lnTo>
                <a:lnTo>
                  <a:pt x="1865" y="5313"/>
                </a:lnTo>
                <a:lnTo>
                  <a:pt x="1883" y="5350"/>
                </a:lnTo>
                <a:lnTo>
                  <a:pt x="1939" y="5387"/>
                </a:lnTo>
                <a:lnTo>
                  <a:pt x="1995" y="5387"/>
                </a:lnTo>
                <a:lnTo>
                  <a:pt x="2126" y="5406"/>
                </a:lnTo>
                <a:lnTo>
                  <a:pt x="2293" y="5462"/>
                </a:lnTo>
                <a:lnTo>
                  <a:pt x="2592" y="5573"/>
                </a:lnTo>
                <a:lnTo>
                  <a:pt x="2890" y="5704"/>
                </a:lnTo>
                <a:lnTo>
                  <a:pt x="3225" y="5816"/>
                </a:lnTo>
                <a:lnTo>
                  <a:pt x="3393" y="5872"/>
                </a:lnTo>
                <a:lnTo>
                  <a:pt x="3580" y="5909"/>
                </a:lnTo>
                <a:lnTo>
                  <a:pt x="3785" y="5946"/>
                </a:lnTo>
                <a:lnTo>
                  <a:pt x="4400" y="5946"/>
                </a:lnTo>
                <a:lnTo>
                  <a:pt x="4586" y="5928"/>
                </a:lnTo>
                <a:lnTo>
                  <a:pt x="4772" y="5909"/>
                </a:lnTo>
                <a:lnTo>
                  <a:pt x="4940" y="5853"/>
                </a:lnTo>
                <a:lnTo>
                  <a:pt x="5108" y="5797"/>
                </a:lnTo>
                <a:lnTo>
                  <a:pt x="5238" y="5723"/>
                </a:lnTo>
                <a:lnTo>
                  <a:pt x="5332" y="5611"/>
                </a:lnTo>
                <a:lnTo>
                  <a:pt x="5388" y="5499"/>
                </a:lnTo>
                <a:lnTo>
                  <a:pt x="5425" y="5368"/>
                </a:lnTo>
                <a:lnTo>
                  <a:pt x="5425" y="5238"/>
                </a:lnTo>
                <a:lnTo>
                  <a:pt x="5406" y="5089"/>
                </a:lnTo>
                <a:lnTo>
                  <a:pt x="5481" y="4996"/>
                </a:lnTo>
                <a:lnTo>
                  <a:pt x="5537" y="4902"/>
                </a:lnTo>
                <a:lnTo>
                  <a:pt x="5574" y="4809"/>
                </a:lnTo>
                <a:lnTo>
                  <a:pt x="5611" y="4697"/>
                </a:lnTo>
                <a:lnTo>
                  <a:pt x="5630" y="4567"/>
                </a:lnTo>
                <a:lnTo>
                  <a:pt x="5630" y="4455"/>
                </a:lnTo>
                <a:lnTo>
                  <a:pt x="5630" y="4325"/>
                </a:lnTo>
                <a:lnTo>
                  <a:pt x="5593" y="4213"/>
                </a:lnTo>
                <a:lnTo>
                  <a:pt x="5667" y="4101"/>
                </a:lnTo>
                <a:lnTo>
                  <a:pt x="5723" y="3989"/>
                </a:lnTo>
                <a:lnTo>
                  <a:pt x="5742" y="3877"/>
                </a:lnTo>
                <a:lnTo>
                  <a:pt x="5779" y="3747"/>
                </a:lnTo>
                <a:lnTo>
                  <a:pt x="5779" y="3635"/>
                </a:lnTo>
                <a:lnTo>
                  <a:pt x="5760" y="3523"/>
                </a:lnTo>
                <a:lnTo>
                  <a:pt x="5742" y="3393"/>
                </a:lnTo>
                <a:lnTo>
                  <a:pt x="5704" y="3299"/>
                </a:lnTo>
                <a:lnTo>
                  <a:pt x="5798" y="3169"/>
                </a:lnTo>
                <a:lnTo>
                  <a:pt x="5872" y="3038"/>
                </a:lnTo>
                <a:lnTo>
                  <a:pt x="5909" y="2889"/>
                </a:lnTo>
                <a:lnTo>
                  <a:pt x="5928" y="2722"/>
                </a:lnTo>
                <a:lnTo>
                  <a:pt x="5909" y="2591"/>
                </a:lnTo>
                <a:lnTo>
                  <a:pt x="5872" y="2461"/>
                </a:lnTo>
                <a:lnTo>
                  <a:pt x="5816" y="2349"/>
                </a:lnTo>
                <a:lnTo>
                  <a:pt x="5723" y="2256"/>
                </a:lnTo>
                <a:lnTo>
                  <a:pt x="5630" y="2162"/>
                </a:lnTo>
                <a:lnTo>
                  <a:pt x="5518" y="2106"/>
                </a:lnTo>
                <a:lnTo>
                  <a:pt x="5388" y="2069"/>
                </a:lnTo>
                <a:lnTo>
                  <a:pt x="5238" y="2051"/>
                </a:lnTo>
                <a:lnTo>
                  <a:pt x="4064" y="2051"/>
                </a:lnTo>
                <a:lnTo>
                  <a:pt x="4101" y="1920"/>
                </a:lnTo>
                <a:lnTo>
                  <a:pt x="4157" y="1808"/>
                </a:lnTo>
                <a:lnTo>
                  <a:pt x="4288" y="1566"/>
                </a:lnTo>
                <a:lnTo>
                  <a:pt x="4344" y="1435"/>
                </a:lnTo>
                <a:lnTo>
                  <a:pt x="4400" y="1286"/>
                </a:lnTo>
                <a:lnTo>
                  <a:pt x="4437" y="1119"/>
                </a:lnTo>
                <a:lnTo>
                  <a:pt x="4456" y="951"/>
                </a:lnTo>
                <a:lnTo>
                  <a:pt x="4437" y="802"/>
                </a:lnTo>
                <a:lnTo>
                  <a:pt x="4418" y="671"/>
                </a:lnTo>
                <a:lnTo>
                  <a:pt x="4400" y="541"/>
                </a:lnTo>
                <a:lnTo>
                  <a:pt x="4362" y="447"/>
                </a:lnTo>
                <a:lnTo>
                  <a:pt x="4306" y="354"/>
                </a:lnTo>
                <a:lnTo>
                  <a:pt x="4251" y="280"/>
                </a:lnTo>
                <a:lnTo>
                  <a:pt x="4195" y="205"/>
                </a:lnTo>
                <a:lnTo>
                  <a:pt x="4139" y="168"/>
                </a:lnTo>
                <a:lnTo>
                  <a:pt x="3990" y="75"/>
                </a:lnTo>
                <a:lnTo>
                  <a:pt x="3859" y="37"/>
                </a:lnTo>
                <a:lnTo>
                  <a:pt x="3729" y="19"/>
                </a:lnTo>
                <a:lnTo>
                  <a:pt x="3617" y="0"/>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698224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18147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286" y="761603"/>
            <a:ext cx="9632553" cy="803654"/>
          </a:xfrm>
        </p:spPr>
        <p:txBody>
          <a:bodyPr/>
          <a:lstStyle/>
          <a:p>
            <a:r>
              <a:rPr lang="en-US" dirty="0">
                <a:solidFill>
                  <a:schemeClr val="bg1"/>
                </a:solidFill>
              </a:rPr>
              <a:t>Kundenreferenz Schließen</a:t>
            </a:r>
          </a:p>
          <a:p>
            <a:endParaRPr lang="en-US" dirty="0"/>
          </a:p>
        </p:txBody>
      </p:sp>
      <p:sp>
        <p:nvSpPr>
          <p:cNvPr id="3" name="Oval 2">
            <a:extLst>
              <a:ext uri="{FF2B5EF4-FFF2-40B4-BE49-F238E27FC236}">
                <a16:creationId xmlns:a16="http://schemas.microsoft.com/office/drawing/2014/main" id="{1E44C1FD-7676-3D5C-1BA7-C2628947D62A}"/>
              </a:ext>
            </a:extLst>
          </p:cNvPr>
          <p:cNvSpPr/>
          <p:nvPr/>
        </p:nvSpPr>
        <p:spPr>
          <a:xfrm>
            <a:off x="8482104" y="1717260"/>
            <a:ext cx="916056" cy="916056"/>
          </a:xfrm>
          <a:prstGeom prst="ellipse">
            <a:avLst/>
          </a:pr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p>
        </p:txBody>
      </p:sp>
      <p:cxnSp>
        <p:nvCxnSpPr>
          <p:cNvPr id="6" name="Straight Connector 5">
            <a:extLst>
              <a:ext uri="{FF2B5EF4-FFF2-40B4-BE49-F238E27FC236}">
                <a16:creationId xmlns:a16="http://schemas.microsoft.com/office/drawing/2014/main" id="{78B5F934-09AD-550B-6AB8-03CAF01005E1}"/>
              </a:ext>
            </a:extLst>
          </p:cNvPr>
          <p:cNvCxnSpPr>
            <a:cxnSpLocks/>
          </p:cNvCxnSpPr>
          <p:nvPr/>
        </p:nvCxnSpPr>
        <p:spPr>
          <a:xfrm flipH="1">
            <a:off x="8944811" y="2031539"/>
            <a:ext cx="4680" cy="3920459"/>
          </a:xfrm>
          <a:prstGeom prst="line">
            <a:avLst/>
          </a:prstGeom>
          <a:ln>
            <a:solidFill>
              <a:srgbClr val="DE0A1D"/>
            </a:solidFill>
          </a:ln>
        </p:spPr>
        <p:style>
          <a:lnRef idx="1">
            <a:schemeClr val="accent1"/>
          </a:lnRef>
          <a:fillRef idx="0">
            <a:schemeClr val="accent1"/>
          </a:fillRef>
          <a:effectRef idx="0">
            <a:schemeClr val="accent1"/>
          </a:effectRef>
          <a:fontRef idx="minor">
            <a:schemeClr val="tx1"/>
          </a:fontRef>
        </p:style>
      </p:cxnSp>
      <p:sp>
        <p:nvSpPr>
          <p:cNvPr id="7" name="Google Shape;239;p8">
            <a:extLst>
              <a:ext uri="{FF2B5EF4-FFF2-40B4-BE49-F238E27FC236}">
                <a16:creationId xmlns:a16="http://schemas.microsoft.com/office/drawing/2014/main" id="{43584A08-4F37-2687-2522-E7F485C161F4}"/>
              </a:ext>
            </a:extLst>
          </p:cNvPr>
          <p:cNvSpPr/>
          <p:nvPr/>
        </p:nvSpPr>
        <p:spPr>
          <a:xfrm>
            <a:off x="8676100" y="1964864"/>
            <a:ext cx="528063" cy="467784"/>
          </a:xfrm>
          <a:custGeom>
            <a:avLst/>
            <a:gdLst/>
            <a:ahLst/>
            <a:cxnLst/>
            <a:rect l="l" t="t" r="r" b="b"/>
            <a:pathLst>
              <a:path w="6693" h="5929" extrusionOk="0">
                <a:moveTo>
                  <a:pt x="224" y="1"/>
                </a:moveTo>
                <a:lnTo>
                  <a:pt x="168" y="20"/>
                </a:lnTo>
                <a:lnTo>
                  <a:pt x="94" y="75"/>
                </a:lnTo>
                <a:lnTo>
                  <a:pt x="19" y="169"/>
                </a:lnTo>
                <a:lnTo>
                  <a:pt x="19" y="225"/>
                </a:lnTo>
                <a:lnTo>
                  <a:pt x="1" y="281"/>
                </a:lnTo>
                <a:lnTo>
                  <a:pt x="1" y="467"/>
                </a:lnTo>
                <a:lnTo>
                  <a:pt x="19" y="523"/>
                </a:lnTo>
                <a:lnTo>
                  <a:pt x="19" y="560"/>
                </a:lnTo>
                <a:lnTo>
                  <a:pt x="94" y="653"/>
                </a:lnTo>
                <a:lnTo>
                  <a:pt x="168" y="709"/>
                </a:lnTo>
                <a:lnTo>
                  <a:pt x="224" y="728"/>
                </a:lnTo>
                <a:lnTo>
                  <a:pt x="280" y="747"/>
                </a:lnTo>
                <a:lnTo>
                  <a:pt x="1100" y="747"/>
                </a:lnTo>
                <a:lnTo>
                  <a:pt x="1902" y="4717"/>
                </a:lnTo>
                <a:lnTo>
                  <a:pt x="1827" y="4773"/>
                </a:lnTo>
                <a:lnTo>
                  <a:pt x="1771" y="4829"/>
                </a:lnTo>
                <a:lnTo>
                  <a:pt x="1715" y="4903"/>
                </a:lnTo>
                <a:lnTo>
                  <a:pt x="1659" y="4978"/>
                </a:lnTo>
                <a:lnTo>
                  <a:pt x="1622" y="5052"/>
                </a:lnTo>
                <a:lnTo>
                  <a:pt x="1604" y="5127"/>
                </a:lnTo>
                <a:lnTo>
                  <a:pt x="1585" y="5220"/>
                </a:lnTo>
                <a:lnTo>
                  <a:pt x="1585" y="5313"/>
                </a:lnTo>
                <a:lnTo>
                  <a:pt x="1604" y="5444"/>
                </a:lnTo>
                <a:lnTo>
                  <a:pt x="1641" y="5556"/>
                </a:lnTo>
                <a:lnTo>
                  <a:pt x="1697" y="5649"/>
                </a:lnTo>
                <a:lnTo>
                  <a:pt x="1771" y="5742"/>
                </a:lnTo>
                <a:lnTo>
                  <a:pt x="1864" y="5817"/>
                </a:lnTo>
                <a:lnTo>
                  <a:pt x="1976" y="5872"/>
                </a:lnTo>
                <a:lnTo>
                  <a:pt x="2088" y="5910"/>
                </a:lnTo>
                <a:lnTo>
                  <a:pt x="2200" y="5928"/>
                </a:lnTo>
                <a:lnTo>
                  <a:pt x="2330" y="5928"/>
                </a:lnTo>
                <a:lnTo>
                  <a:pt x="2461" y="5891"/>
                </a:lnTo>
                <a:lnTo>
                  <a:pt x="2573" y="5835"/>
                </a:lnTo>
                <a:lnTo>
                  <a:pt x="2685" y="5761"/>
                </a:lnTo>
                <a:lnTo>
                  <a:pt x="2759" y="5649"/>
                </a:lnTo>
                <a:lnTo>
                  <a:pt x="2834" y="5537"/>
                </a:lnTo>
                <a:lnTo>
                  <a:pt x="2871" y="5425"/>
                </a:lnTo>
                <a:lnTo>
                  <a:pt x="2890" y="5295"/>
                </a:lnTo>
                <a:lnTo>
                  <a:pt x="2871" y="5146"/>
                </a:lnTo>
                <a:lnTo>
                  <a:pt x="2834" y="5034"/>
                </a:lnTo>
                <a:lnTo>
                  <a:pt x="2759" y="4922"/>
                </a:lnTo>
                <a:lnTo>
                  <a:pt x="2685" y="4829"/>
                </a:lnTo>
                <a:lnTo>
                  <a:pt x="5126" y="4829"/>
                </a:lnTo>
                <a:lnTo>
                  <a:pt x="5033" y="4922"/>
                </a:lnTo>
                <a:lnTo>
                  <a:pt x="4977" y="5034"/>
                </a:lnTo>
                <a:lnTo>
                  <a:pt x="4940" y="5164"/>
                </a:lnTo>
                <a:lnTo>
                  <a:pt x="4921" y="5295"/>
                </a:lnTo>
                <a:lnTo>
                  <a:pt x="4940" y="5425"/>
                </a:lnTo>
                <a:lnTo>
                  <a:pt x="4977" y="5556"/>
                </a:lnTo>
                <a:lnTo>
                  <a:pt x="5033" y="5649"/>
                </a:lnTo>
                <a:lnTo>
                  <a:pt x="5126" y="5742"/>
                </a:lnTo>
                <a:lnTo>
                  <a:pt x="5220" y="5817"/>
                </a:lnTo>
                <a:lnTo>
                  <a:pt x="5313" y="5891"/>
                </a:lnTo>
                <a:lnTo>
                  <a:pt x="5443" y="5928"/>
                </a:lnTo>
                <a:lnTo>
                  <a:pt x="5704" y="5928"/>
                </a:lnTo>
                <a:lnTo>
                  <a:pt x="5816" y="5891"/>
                </a:lnTo>
                <a:lnTo>
                  <a:pt x="5928" y="5835"/>
                </a:lnTo>
                <a:lnTo>
                  <a:pt x="6021" y="5742"/>
                </a:lnTo>
                <a:lnTo>
                  <a:pt x="6114" y="5649"/>
                </a:lnTo>
                <a:lnTo>
                  <a:pt x="6170" y="5537"/>
                </a:lnTo>
                <a:lnTo>
                  <a:pt x="6208" y="5425"/>
                </a:lnTo>
                <a:lnTo>
                  <a:pt x="6226" y="5295"/>
                </a:lnTo>
                <a:lnTo>
                  <a:pt x="6208" y="5183"/>
                </a:lnTo>
                <a:lnTo>
                  <a:pt x="6189" y="5108"/>
                </a:lnTo>
                <a:lnTo>
                  <a:pt x="6170" y="5015"/>
                </a:lnTo>
                <a:lnTo>
                  <a:pt x="6114" y="4940"/>
                </a:lnTo>
                <a:lnTo>
                  <a:pt x="6077" y="4866"/>
                </a:lnTo>
                <a:lnTo>
                  <a:pt x="6003" y="4810"/>
                </a:lnTo>
                <a:lnTo>
                  <a:pt x="5928" y="4754"/>
                </a:lnTo>
                <a:lnTo>
                  <a:pt x="5853" y="4698"/>
                </a:lnTo>
                <a:lnTo>
                  <a:pt x="5928" y="4419"/>
                </a:lnTo>
                <a:lnTo>
                  <a:pt x="5928" y="4363"/>
                </a:lnTo>
                <a:lnTo>
                  <a:pt x="5928" y="4288"/>
                </a:lnTo>
                <a:lnTo>
                  <a:pt x="5891" y="4232"/>
                </a:lnTo>
                <a:lnTo>
                  <a:pt x="5872" y="4176"/>
                </a:lnTo>
                <a:lnTo>
                  <a:pt x="5816" y="4139"/>
                </a:lnTo>
                <a:lnTo>
                  <a:pt x="5779" y="4102"/>
                </a:lnTo>
                <a:lnTo>
                  <a:pt x="5723" y="4083"/>
                </a:lnTo>
                <a:lnTo>
                  <a:pt x="2536" y="4083"/>
                </a:lnTo>
                <a:lnTo>
                  <a:pt x="2461" y="3710"/>
                </a:lnTo>
                <a:lnTo>
                  <a:pt x="5853" y="3710"/>
                </a:lnTo>
                <a:lnTo>
                  <a:pt x="5947" y="3692"/>
                </a:lnTo>
                <a:lnTo>
                  <a:pt x="6040" y="3654"/>
                </a:lnTo>
                <a:lnTo>
                  <a:pt x="6096" y="3580"/>
                </a:lnTo>
                <a:lnTo>
                  <a:pt x="6133" y="3487"/>
                </a:lnTo>
                <a:lnTo>
                  <a:pt x="6674" y="1082"/>
                </a:lnTo>
                <a:lnTo>
                  <a:pt x="6692" y="1007"/>
                </a:lnTo>
                <a:lnTo>
                  <a:pt x="6674" y="952"/>
                </a:lnTo>
                <a:lnTo>
                  <a:pt x="6655" y="896"/>
                </a:lnTo>
                <a:lnTo>
                  <a:pt x="6618" y="840"/>
                </a:lnTo>
                <a:lnTo>
                  <a:pt x="6580" y="802"/>
                </a:lnTo>
                <a:lnTo>
                  <a:pt x="6524" y="765"/>
                </a:lnTo>
                <a:lnTo>
                  <a:pt x="6469" y="747"/>
                </a:lnTo>
                <a:lnTo>
                  <a:pt x="1846" y="747"/>
                </a:lnTo>
                <a:lnTo>
                  <a:pt x="1753" y="225"/>
                </a:lnTo>
                <a:lnTo>
                  <a:pt x="1715" y="131"/>
                </a:lnTo>
                <a:lnTo>
                  <a:pt x="1641" y="57"/>
                </a:lnTo>
                <a:lnTo>
                  <a:pt x="1566" y="20"/>
                </a:lnTo>
                <a:lnTo>
                  <a:pt x="1473" y="1"/>
                </a:lnTo>
                <a:close/>
              </a:path>
            </a:pathLst>
          </a:custGeom>
          <a:noFill/>
          <a:ln w="19050">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extBox 9">
            <a:extLst>
              <a:ext uri="{FF2B5EF4-FFF2-40B4-BE49-F238E27FC236}">
                <a16:creationId xmlns:a16="http://schemas.microsoft.com/office/drawing/2014/main" id="{EDD1EC26-CC1C-69B4-38EE-70C71DA37E15}"/>
              </a:ext>
            </a:extLst>
          </p:cNvPr>
          <p:cNvSpPr txBox="1"/>
          <p:nvPr/>
        </p:nvSpPr>
        <p:spPr>
          <a:xfrm>
            <a:off x="812148" y="1565257"/>
            <a:ext cx="7863952" cy="3477875"/>
          </a:xfrm>
          <a:prstGeom prst="rect">
            <a:avLst/>
          </a:prstGeom>
          <a:noFill/>
        </p:spPr>
        <p:txBody>
          <a:bodyPr wrap="square">
            <a:spAutoFit/>
          </a:bodyPr>
          <a:lstStyle/>
          <a:p>
            <a:pPr>
              <a:spcBef>
                <a:spcPts val="0"/>
              </a:spcBef>
            </a:pPr>
            <a:r>
              <a:rPr lang="en-US" sz="2000" dirty="0">
                <a:solidFill>
                  <a:srgbClr val="595959"/>
                </a:solidFill>
              </a:rPr>
              <a:t>Nutzen Sie die Empfehlung eines zufriedenen Kunden zum Abschluss</a:t>
            </a:r>
          </a:p>
          <a:p>
            <a:pPr>
              <a:spcBef>
                <a:spcPts val="0"/>
              </a:spcBef>
            </a:pPr>
            <a:r>
              <a:rPr lang="en-US" sz="2000" dirty="0">
                <a:solidFill>
                  <a:srgbClr val="595959"/>
                </a:solidFill>
              </a:rPr>
              <a:t>das Geschäft</a:t>
            </a:r>
          </a:p>
          <a:p>
            <a:pPr>
              <a:spcBef>
                <a:spcPts val="0"/>
              </a:spcBef>
            </a:pPr>
            <a:endParaRPr lang="en-US" sz="2000" dirty="0">
              <a:solidFill>
                <a:srgbClr val="595959"/>
              </a:solidFill>
            </a:endParaRPr>
          </a:p>
          <a:p>
            <a:pPr marL="285750" indent="-285750">
              <a:spcBef>
                <a:spcPts val="0"/>
              </a:spcBef>
              <a:buClr>
                <a:srgbClr val="DE0A1D"/>
              </a:buClr>
              <a:buFont typeface="Arial" panose="020B0604020202020204" pitchFamily="34" charset="0"/>
              <a:buChar char="•"/>
            </a:pPr>
            <a:r>
              <a:rPr lang="en-US" sz="2000" i="1" dirty="0">
                <a:solidFill>
                  <a:srgbClr val="595959"/>
                </a:solidFill>
              </a:rPr>
              <a:t>Wir haben eine Reihe zufriedener Kunden, die mit unseren Dienstleistungen sehr zufrieden sind - möchten Sie, dass ich einen Anruf/Besuch mit einem von ihnen vereinbare?</a:t>
            </a:r>
          </a:p>
          <a:p>
            <a:pPr marL="285750" indent="-285750">
              <a:spcBef>
                <a:spcPts val="0"/>
              </a:spcBef>
              <a:buClr>
                <a:srgbClr val="DE0A1D"/>
              </a:buClr>
              <a:buFont typeface="Arial" panose="020B0604020202020204" pitchFamily="34" charset="0"/>
              <a:buChar char="•"/>
            </a:pPr>
            <a:r>
              <a:rPr lang="en-US" sz="2000" i="1" dirty="0">
                <a:solidFill>
                  <a:srgbClr val="595959"/>
                </a:solidFill>
              </a:rPr>
              <a:t>Hier ist ein Referenzschreiben von einer Kundin, die vor einem Monat bei mir gekauft hat. Möchten Sie ihr Feedback lesen?</a:t>
            </a:r>
          </a:p>
          <a:p>
            <a:pPr marL="342900" indent="-342900">
              <a:spcBef>
                <a:spcPts val="0"/>
              </a:spcBef>
              <a:buClr>
                <a:srgbClr val="EC2179"/>
              </a:buClr>
              <a:buFont typeface="Arial" charset="0"/>
              <a:buChar char="•"/>
            </a:pPr>
            <a:endParaRPr lang="en-US" sz="2000" i="1" dirty="0"/>
          </a:p>
          <a:p>
            <a:pPr>
              <a:spcBef>
                <a:spcPts val="0"/>
              </a:spcBef>
            </a:pPr>
            <a:r>
              <a:rPr lang="en-US" sz="2000" b="1" dirty="0">
                <a:solidFill>
                  <a:srgbClr val="DE0A1D"/>
                </a:solidFill>
              </a:rPr>
              <a:t>Grundlegende Philosophie: </a:t>
            </a:r>
            <a:r>
              <a:rPr lang="en-US" sz="2000" dirty="0">
                <a:solidFill>
                  <a:srgbClr val="DE0A1D"/>
                </a:solidFill>
              </a:rPr>
              <a:t>Der Interessent soll durch Beweise aus einer glaubwürdigen dritten Quelle überzeugt werden.</a:t>
            </a:r>
          </a:p>
        </p:txBody>
      </p:sp>
    </p:spTree>
    <p:extLst>
      <p:ext uri="{BB962C8B-B14F-4D97-AF65-F5344CB8AC3E}">
        <p14:creationId xmlns:p14="http://schemas.microsoft.com/office/powerpoint/2010/main" val="103215265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5CB42B5B-EE50-B026-56FE-43C4E56FC3A9}"/>
              </a:ext>
            </a:extLst>
          </p:cNvPr>
          <p:cNvGraphicFramePr>
            <a:graphicFrameLocks noChangeAspect="1"/>
          </p:cNvGraphicFramePr>
          <p:nvPr>
            <p:custDataLst>
              <p:tags r:id="rId1"/>
            </p:custDataLst>
            <p:extLst>
              <p:ext uri="{D42A27DB-BD31-4B8C-83A1-F6EECF244321}">
                <p14:modId xmlns:p14="http://schemas.microsoft.com/office/powerpoint/2010/main" val="2195380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 Placeholder 1">
            <a:extLst>
              <a:ext uri="{FF2B5EF4-FFF2-40B4-BE49-F238E27FC236}">
                <a16:creationId xmlns:a16="http://schemas.microsoft.com/office/drawing/2014/main" id="{A7474C93-C61B-CBCC-1438-A349A9569886}"/>
              </a:ext>
            </a:extLst>
          </p:cNvPr>
          <p:cNvSpPr>
            <a:spLocks noGrp="1"/>
          </p:cNvSpPr>
          <p:nvPr>
            <p:ph type="body" sz="quarter" idx="35"/>
          </p:nvPr>
        </p:nvSpPr>
        <p:spPr/>
        <p:txBody>
          <a:bodyPr/>
          <a:lstStyle/>
          <a:p>
            <a:r>
              <a:rPr lang="en-GB" dirty="0">
                <a:solidFill>
                  <a:srgbClr val="DE0A1D"/>
                </a:solidFill>
              </a:rPr>
              <a:t>Starke einleitende Verben</a:t>
            </a:r>
            <a:endParaRPr lang="en-IE" dirty="0">
              <a:solidFill>
                <a:srgbClr val="DE0A1D"/>
              </a:solidFill>
            </a:endParaRPr>
          </a:p>
        </p:txBody>
      </p:sp>
      <p:sp>
        <p:nvSpPr>
          <p:cNvPr id="3" name="Text Placeholder 2">
            <a:extLst>
              <a:ext uri="{FF2B5EF4-FFF2-40B4-BE49-F238E27FC236}">
                <a16:creationId xmlns:a16="http://schemas.microsoft.com/office/drawing/2014/main" id="{C0AC6FBE-C78E-0C67-F1E3-96FE424E8CE2}"/>
              </a:ext>
            </a:extLst>
          </p:cNvPr>
          <p:cNvSpPr>
            <a:spLocks noGrp="1"/>
          </p:cNvSpPr>
          <p:nvPr>
            <p:ph type="body" sz="quarter" idx="36"/>
          </p:nvPr>
        </p:nvSpPr>
        <p:spPr>
          <a:xfrm>
            <a:off x="4141347" y="1345616"/>
            <a:ext cx="7324181" cy="999383"/>
          </a:xfrm>
        </p:spPr>
        <p:txBody>
          <a:bodyPr/>
          <a:lstStyle/>
          <a:p>
            <a:pPr marL="134938" lvl="1" indent="0" algn="r">
              <a:lnSpc>
                <a:spcPts val="2400"/>
              </a:lnSpc>
              <a:buClr>
                <a:srgbClr val="EC2179"/>
              </a:buClr>
              <a:buNone/>
              <a:tabLst>
                <a:tab pos="657225" algn="l"/>
              </a:tabLst>
            </a:pPr>
            <a:r>
              <a:rPr lang="en-GB" altLang="en-US" sz="1800" dirty="0">
                <a:solidFill>
                  <a:srgbClr val="003841"/>
                </a:solidFill>
              </a:rPr>
              <a:t>Hier klicken, jetzt buchen, dies lesen, hier herunterladen,</a:t>
            </a:r>
          </a:p>
          <a:p>
            <a:pPr marL="134938" lvl="1" indent="0" algn="r">
              <a:lnSpc>
                <a:spcPts val="2400"/>
              </a:lnSpc>
              <a:buClr>
                <a:srgbClr val="EC2179"/>
              </a:buClr>
              <a:buNone/>
              <a:tabLst>
                <a:tab pos="657225" algn="l"/>
              </a:tabLst>
            </a:pPr>
            <a:r>
              <a:rPr lang="en-GB" altLang="en-US" sz="1800" dirty="0">
                <a:solidFill>
                  <a:srgbClr val="003841"/>
                </a:solidFill>
              </a:rPr>
              <a:t>Jetzt anrufen, E-Mail für weitere Informationen, jetzt bestellen, jetzt kaufen usw. </a:t>
            </a:r>
            <a:endParaRPr lang="en-IE" sz="1800" dirty="0"/>
          </a:p>
        </p:txBody>
      </p:sp>
      <p:sp>
        <p:nvSpPr>
          <p:cNvPr id="4" name="Text Placeholder 3">
            <a:extLst>
              <a:ext uri="{FF2B5EF4-FFF2-40B4-BE49-F238E27FC236}">
                <a16:creationId xmlns:a16="http://schemas.microsoft.com/office/drawing/2014/main" id="{11FE7F97-059E-BF74-7CD0-00C72C893CE1}"/>
              </a:ext>
            </a:extLst>
          </p:cNvPr>
          <p:cNvSpPr>
            <a:spLocks noGrp="1"/>
          </p:cNvSpPr>
          <p:nvPr>
            <p:ph type="body" sz="quarter" idx="37"/>
          </p:nvPr>
        </p:nvSpPr>
        <p:spPr/>
        <p:txBody>
          <a:bodyPr/>
          <a:lstStyle/>
          <a:p>
            <a:endParaRPr lang="en-IE"/>
          </a:p>
        </p:txBody>
      </p:sp>
      <p:sp>
        <p:nvSpPr>
          <p:cNvPr id="6" name="Text Placeholder 5">
            <a:extLst>
              <a:ext uri="{FF2B5EF4-FFF2-40B4-BE49-F238E27FC236}">
                <a16:creationId xmlns:a16="http://schemas.microsoft.com/office/drawing/2014/main" id="{DA2E220A-8BFF-7F58-24BA-A2CB07E96299}"/>
              </a:ext>
            </a:extLst>
          </p:cNvPr>
          <p:cNvSpPr>
            <a:spLocks noGrp="1"/>
          </p:cNvSpPr>
          <p:nvPr>
            <p:ph type="body" sz="quarter" idx="42"/>
          </p:nvPr>
        </p:nvSpPr>
        <p:spPr/>
        <p:txBody>
          <a:bodyPr/>
          <a:lstStyle/>
          <a:p>
            <a:r>
              <a:rPr lang="en-GB" dirty="0">
                <a:solidFill>
                  <a:srgbClr val="DE0A1D"/>
                </a:solidFill>
              </a:rPr>
              <a:t>Zeigen, nicht erzählen</a:t>
            </a:r>
            <a:endParaRPr lang="en-IE" dirty="0">
              <a:solidFill>
                <a:srgbClr val="DE0A1D"/>
              </a:solidFill>
            </a:endParaRPr>
          </a:p>
        </p:txBody>
      </p:sp>
      <p:sp>
        <p:nvSpPr>
          <p:cNvPr id="7" name="Text Placeholder 6">
            <a:extLst>
              <a:ext uri="{FF2B5EF4-FFF2-40B4-BE49-F238E27FC236}">
                <a16:creationId xmlns:a16="http://schemas.microsoft.com/office/drawing/2014/main" id="{6197DA87-21E0-D7A9-5D22-C5DCE78ACB2C}"/>
              </a:ext>
            </a:extLst>
          </p:cNvPr>
          <p:cNvSpPr>
            <a:spLocks noGrp="1"/>
          </p:cNvSpPr>
          <p:nvPr>
            <p:ph type="body" sz="quarter" idx="43"/>
          </p:nvPr>
        </p:nvSpPr>
        <p:spPr>
          <a:xfrm>
            <a:off x="4345583" y="3216223"/>
            <a:ext cx="7144884" cy="999383"/>
          </a:xfrm>
        </p:spPr>
        <p:txBody>
          <a:bodyPr/>
          <a:lstStyle/>
          <a:p>
            <a:r>
              <a:rPr lang="en-GB" altLang="en-US" sz="1800" dirty="0">
                <a:solidFill>
                  <a:srgbClr val="003841"/>
                </a:solidFill>
              </a:rPr>
              <a:t>Wenn Sie möchten, dass sie anrufen.  Geben Sie Ihre direkte Telefonnummer an.                            Wenn Ihre Aufforderung zum Handeln über das Internet erfolgt, dann verlinken Sie sie mit der entsprechenden Seite. Verwenden Sie eine Schaltfläche für die Aufforderung zum Handeln</a:t>
            </a:r>
            <a:endParaRPr lang="en-IE" sz="1800" dirty="0"/>
          </a:p>
        </p:txBody>
      </p:sp>
      <p:sp>
        <p:nvSpPr>
          <p:cNvPr id="8" name="Text Placeholder 7">
            <a:extLst>
              <a:ext uri="{FF2B5EF4-FFF2-40B4-BE49-F238E27FC236}">
                <a16:creationId xmlns:a16="http://schemas.microsoft.com/office/drawing/2014/main" id="{42C01080-5CD8-F5C6-D61A-E1B784012F97}"/>
              </a:ext>
            </a:extLst>
          </p:cNvPr>
          <p:cNvSpPr>
            <a:spLocks noGrp="1"/>
          </p:cNvSpPr>
          <p:nvPr>
            <p:ph type="body" sz="quarter" idx="44"/>
          </p:nvPr>
        </p:nvSpPr>
        <p:spPr/>
        <p:txBody>
          <a:bodyPr/>
          <a:lstStyle/>
          <a:p>
            <a:endParaRPr lang="en-IE"/>
          </a:p>
        </p:txBody>
      </p:sp>
      <p:sp>
        <p:nvSpPr>
          <p:cNvPr id="9" name="Text Placeholder 8">
            <a:extLst>
              <a:ext uri="{FF2B5EF4-FFF2-40B4-BE49-F238E27FC236}">
                <a16:creationId xmlns:a16="http://schemas.microsoft.com/office/drawing/2014/main" id="{27E36A96-473A-F206-B3E6-1ED742121BA1}"/>
              </a:ext>
            </a:extLst>
          </p:cNvPr>
          <p:cNvSpPr>
            <a:spLocks noGrp="1"/>
          </p:cNvSpPr>
          <p:nvPr>
            <p:ph type="body" sz="quarter" idx="45"/>
          </p:nvPr>
        </p:nvSpPr>
        <p:spPr/>
        <p:txBody>
          <a:bodyPr/>
          <a:lstStyle/>
          <a:p>
            <a:r>
              <a:rPr lang="en-GB" dirty="0">
                <a:solidFill>
                  <a:srgbClr val="DE0A1D"/>
                </a:solidFill>
              </a:rPr>
              <a:t>Mach es zackig</a:t>
            </a:r>
            <a:endParaRPr lang="en-IE" dirty="0">
              <a:solidFill>
                <a:srgbClr val="DE0A1D"/>
              </a:solidFill>
            </a:endParaRPr>
          </a:p>
        </p:txBody>
      </p:sp>
      <p:sp>
        <p:nvSpPr>
          <p:cNvPr id="10" name="Text Placeholder 9">
            <a:extLst>
              <a:ext uri="{FF2B5EF4-FFF2-40B4-BE49-F238E27FC236}">
                <a16:creationId xmlns:a16="http://schemas.microsoft.com/office/drawing/2014/main" id="{810FB509-A900-32F9-FED4-957C88604475}"/>
              </a:ext>
            </a:extLst>
          </p:cNvPr>
          <p:cNvSpPr>
            <a:spLocks noGrp="1"/>
          </p:cNvSpPr>
          <p:nvPr>
            <p:ph type="body" sz="quarter" idx="46"/>
          </p:nvPr>
        </p:nvSpPr>
        <p:spPr>
          <a:xfrm>
            <a:off x="4345583" y="5132546"/>
            <a:ext cx="7135442" cy="999383"/>
          </a:xfrm>
        </p:spPr>
        <p:txBody>
          <a:bodyPr/>
          <a:lstStyle/>
          <a:p>
            <a:r>
              <a:rPr lang="en-GB" altLang="en-US" sz="1800" dirty="0">
                <a:solidFill>
                  <a:srgbClr val="003841"/>
                </a:solidFill>
              </a:rPr>
              <a:t>Sie haben nur Sekunden, um die Aufmerksamkeit Ihres Kunden zu erregen. Denken Sie sich einen guten Slogan aus, z. B. "Wir </a:t>
            </a:r>
            <a:r>
              <a:rPr lang="en-GB" altLang="en-US" sz="1800" i="1" dirty="0">
                <a:solidFill>
                  <a:srgbClr val="003841"/>
                </a:solidFill>
              </a:rPr>
              <a:t>könnten Ihnen 15 % oder mehr bei </a:t>
            </a:r>
            <a:r>
              <a:rPr lang="en-GB" altLang="en-US" sz="1400" i="1" dirty="0">
                <a:solidFill>
                  <a:srgbClr val="003841"/>
                </a:solidFill>
              </a:rPr>
              <a:t>..........</a:t>
            </a:r>
            <a:r>
              <a:rPr lang="en-GB" altLang="en-US" sz="1800" i="1" dirty="0">
                <a:solidFill>
                  <a:srgbClr val="003841"/>
                </a:solidFill>
              </a:rPr>
              <a:t> sparen</a:t>
            </a:r>
            <a:r>
              <a:rPr lang="en-GB" altLang="en-US" sz="1400" i="1" dirty="0">
                <a:solidFill>
                  <a:srgbClr val="003841"/>
                </a:solidFill>
              </a:rPr>
              <a:t>".</a:t>
            </a:r>
            <a:endParaRPr lang="en-IE" sz="1400" dirty="0"/>
          </a:p>
        </p:txBody>
      </p:sp>
      <p:sp>
        <p:nvSpPr>
          <p:cNvPr id="11" name="Text Placeholder 10">
            <a:extLst>
              <a:ext uri="{FF2B5EF4-FFF2-40B4-BE49-F238E27FC236}">
                <a16:creationId xmlns:a16="http://schemas.microsoft.com/office/drawing/2014/main" id="{9D98BD04-3C25-D6F6-1C85-3B42C86CBBE1}"/>
              </a:ext>
            </a:extLst>
          </p:cNvPr>
          <p:cNvSpPr>
            <a:spLocks noGrp="1"/>
          </p:cNvSpPr>
          <p:nvPr>
            <p:ph type="body" sz="quarter" idx="47"/>
          </p:nvPr>
        </p:nvSpPr>
        <p:spPr/>
        <p:txBody>
          <a:bodyPr/>
          <a:lstStyle/>
          <a:p>
            <a:endParaRPr lang="en-IE"/>
          </a:p>
        </p:txBody>
      </p:sp>
      <p:sp>
        <p:nvSpPr>
          <p:cNvPr id="15" name="TextBox 14">
            <a:extLst>
              <a:ext uri="{FF2B5EF4-FFF2-40B4-BE49-F238E27FC236}">
                <a16:creationId xmlns:a16="http://schemas.microsoft.com/office/drawing/2014/main" id="{4E405A46-9DE1-727B-0F71-C350EE3FB481}"/>
              </a:ext>
            </a:extLst>
          </p:cNvPr>
          <p:cNvSpPr txBox="1"/>
          <p:nvPr/>
        </p:nvSpPr>
        <p:spPr>
          <a:xfrm>
            <a:off x="9731229" y="121760"/>
            <a:ext cx="1858137" cy="646331"/>
          </a:xfrm>
          <a:prstGeom prst="rect">
            <a:avLst/>
          </a:prstGeom>
          <a:noFill/>
        </p:spPr>
        <p:txBody>
          <a:bodyPr wrap="none" rtlCol="0">
            <a:spAutoFit/>
          </a:bodyPr>
          <a:lstStyle/>
          <a:p>
            <a:r>
              <a:rPr lang="en-GB" sz="3600" b="1" dirty="0">
                <a:solidFill>
                  <a:srgbClr val="DE0A1D"/>
                </a:solidFill>
              </a:rPr>
              <a:t>INKLUSIVE</a:t>
            </a:r>
            <a:endParaRPr lang="en-IE" sz="3600" b="1" dirty="0">
              <a:solidFill>
                <a:srgbClr val="DE0A1D"/>
              </a:solidFill>
            </a:endParaRPr>
          </a:p>
        </p:txBody>
      </p:sp>
      <p:pic>
        <p:nvPicPr>
          <p:cNvPr id="5" name="Picture Placeholder 12">
            <a:extLst>
              <a:ext uri="{FF2B5EF4-FFF2-40B4-BE49-F238E27FC236}">
                <a16:creationId xmlns:a16="http://schemas.microsoft.com/office/drawing/2014/main" id="{0ADCC9A7-2979-264B-27DF-111AEA1AD6A5}"/>
              </a:ext>
            </a:extLst>
          </p:cNvPr>
          <p:cNvPicPr>
            <a:picLocks noGrp="1" noChangeAspect="1"/>
          </p:cNvPicPr>
          <p:nvPr>
            <p:ph type="pic" sz="quarter" idx="41"/>
          </p:nvPr>
        </p:nvPicPr>
        <p:blipFill>
          <a:blip r:embed="rId5"/>
          <a:srcRect l="7529" r="7529"/>
          <a:stretch>
            <a:fillRect/>
          </a:stretch>
        </p:blipFill>
        <p:spPr>
          <a:xfrm>
            <a:off x="7938" y="188913"/>
            <a:ext cx="3354387" cy="5922962"/>
          </a:xfrm>
        </p:spPr>
      </p:pic>
      <p:sp>
        <p:nvSpPr>
          <p:cNvPr id="14" name="Freeform 10">
            <a:extLst>
              <a:ext uri="{FF2B5EF4-FFF2-40B4-BE49-F238E27FC236}">
                <a16:creationId xmlns:a16="http://schemas.microsoft.com/office/drawing/2014/main" id="{56171945-83FC-CDB7-75BF-5115113135E1}"/>
              </a:ext>
            </a:extLst>
          </p:cNvPr>
          <p:cNvSpPr/>
          <p:nvPr/>
        </p:nvSpPr>
        <p:spPr>
          <a:xfrm>
            <a:off x="-1" y="-9010"/>
            <a:ext cx="8829677" cy="69661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3600" b="0" i="0" dirty="0">
                <a:latin typeface="Calibri" panose="020F0502020204030204" pitchFamily="34" charset="0"/>
              </a:rPr>
              <a:t>Erstellen Sie überzeugende Handlungsaufrufe</a:t>
            </a:r>
          </a:p>
        </p:txBody>
      </p:sp>
    </p:spTree>
    <p:extLst>
      <p:ext uri="{BB962C8B-B14F-4D97-AF65-F5344CB8AC3E}">
        <p14:creationId xmlns:p14="http://schemas.microsoft.com/office/powerpoint/2010/main" val="214794056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474C93-C61B-CBCC-1438-A349A9569886}"/>
              </a:ext>
            </a:extLst>
          </p:cNvPr>
          <p:cNvSpPr>
            <a:spLocks noGrp="1"/>
          </p:cNvSpPr>
          <p:nvPr>
            <p:ph type="body" sz="quarter" idx="35"/>
          </p:nvPr>
        </p:nvSpPr>
        <p:spPr/>
        <p:txBody>
          <a:bodyPr/>
          <a:lstStyle/>
          <a:p>
            <a:r>
              <a:rPr lang="en-GB" dirty="0">
                <a:solidFill>
                  <a:srgbClr val="DE0A1D"/>
                </a:solidFill>
              </a:rPr>
              <a:t>Nachweis verwenden</a:t>
            </a:r>
            <a:endParaRPr lang="en-IE" dirty="0">
              <a:solidFill>
                <a:srgbClr val="DE0A1D"/>
              </a:solidFill>
            </a:endParaRPr>
          </a:p>
        </p:txBody>
      </p:sp>
      <p:sp>
        <p:nvSpPr>
          <p:cNvPr id="3" name="Text Placeholder 2">
            <a:extLst>
              <a:ext uri="{FF2B5EF4-FFF2-40B4-BE49-F238E27FC236}">
                <a16:creationId xmlns:a16="http://schemas.microsoft.com/office/drawing/2014/main" id="{C0AC6FBE-C78E-0C67-F1E3-96FE424E8CE2}"/>
              </a:ext>
            </a:extLst>
          </p:cNvPr>
          <p:cNvSpPr>
            <a:spLocks noGrp="1"/>
          </p:cNvSpPr>
          <p:nvPr>
            <p:ph type="body" sz="quarter" idx="36"/>
          </p:nvPr>
        </p:nvSpPr>
        <p:spPr>
          <a:xfrm>
            <a:off x="4345582" y="1271940"/>
            <a:ext cx="7129387" cy="999383"/>
          </a:xfrm>
        </p:spPr>
        <p:txBody>
          <a:bodyPr/>
          <a:lstStyle/>
          <a:p>
            <a:r>
              <a:rPr lang="en-GB" altLang="en-US" sz="2000" dirty="0">
                <a:solidFill>
                  <a:srgbClr val="003841"/>
                </a:solidFill>
              </a:rPr>
              <a:t>Untermauern Sie Ihre Vorteile nach Möglichkeit mit Daten, z. B. "Über 90 % unserer Kunden geben an, dass die Verwaltungskosten mit dieser Software gesenkt werden". </a:t>
            </a:r>
            <a:endParaRPr lang="en-IE" sz="2000" dirty="0"/>
          </a:p>
        </p:txBody>
      </p:sp>
      <p:sp>
        <p:nvSpPr>
          <p:cNvPr id="4" name="Text Placeholder 3">
            <a:extLst>
              <a:ext uri="{FF2B5EF4-FFF2-40B4-BE49-F238E27FC236}">
                <a16:creationId xmlns:a16="http://schemas.microsoft.com/office/drawing/2014/main" id="{11FE7F97-059E-BF74-7CD0-00C72C893CE1}"/>
              </a:ext>
            </a:extLst>
          </p:cNvPr>
          <p:cNvSpPr>
            <a:spLocks noGrp="1"/>
          </p:cNvSpPr>
          <p:nvPr>
            <p:ph type="body" sz="quarter" idx="37"/>
          </p:nvPr>
        </p:nvSpPr>
        <p:spPr/>
        <p:txBody>
          <a:bodyPr/>
          <a:lstStyle/>
          <a:p>
            <a:r>
              <a:rPr lang="en-GB" dirty="0"/>
              <a:t>4</a:t>
            </a:r>
            <a:endParaRPr lang="en-IE" dirty="0"/>
          </a:p>
        </p:txBody>
      </p:sp>
      <p:sp>
        <p:nvSpPr>
          <p:cNvPr id="6" name="Text Placeholder 5">
            <a:extLst>
              <a:ext uri="{FF2B5EF4-FFF2-40B4-BE49-F238E27FC236}">
                <a16:creationId xmlns:a16="http://schemas.microsoft.com/office/drawing/2014/main" id="{DA2E220A-8BFF-7F58-24BA-A2CB07E96299}"/>
              </a:ext>
            </a:extLst>
          </p:cNvPr>
          <p:cNvSpPr>
            <a:spLocks noGrp="1"/>
          </p:cNvSpPr>
          <p:nvPr>
            <p:ph type="body" sz="quarter" idx="42"/>
          </p:nvPr>
        </p:nvSpPr>
        <p:spPr/>
        <p:txBody>
          <a:bodyPr/>
          <a:lstStyle/>
          <a:p>
            <a:r>
              <a:rPr lang="en-GB" dirty="0">
                <a:solidFill>
                  <a:srgbClr val="DE0A1D"/>
                </a:solidFill>
              </a:rPr>
              <a:t>Test, Test und nochmals Test</a:t>
            </a:r>
            <a:endParaRPr lang="en-IE" dirty="0">
              <a:solidFill>
                <a:srgbClr val="DE0A1D"/>
              </a:solidFill>
            </a:endParaRPr>
          </a:p>
        </p:txBody>
      </p:sp>
      <p:sp>
        <p:nvSpPr>
          <p:cNvPr id="7" name="Text Placeholder 6">
            <a:extLst>
              <a:ext uri="{FF2B5EF4-FFF2-40B4-BE49-F238E27FC236}">
                <a16:creationId xmlns:a16="http://schemas.microsoft.com/office/drawing/2014/main" id="{6197DA87-21E0-D7A9-5D22-C5DCE78ACB2C}"/>
              </a:ext>
            </a:extLst>
          </p:cNvPr>
          <p:cNvSpPr>
            <a:spLocks noGrp="1"/>
          </p:cNvSpPr>
          <p:nvPr>
            <p:ph type="body" sz="quarter" idx="43"/>
          </p:nvPr>
        </p:nvSpPr>
        <p:spPr>
          <a:xfrm>
            <a:off x="4638514" y="3268749"/>
            <a:ext cx="6827013" cy="999383"/>
          </a:xfrm>
        </p:spPr>
        <p:txBody>
          <a:bodyPr/>
          <a:lstStyle/>
          <a:p>
            <a:r>
              <a:rPr lang="en-GB" altLang="en-US" sz="2000" dirty="0">
                <a:solidFill>
                  <a:srgbClr val="003841"/>
                </a:solidFill>
              </a:rPr>
              <a:t>Testen Sie, um herauszufinden, welche Aktionsaufrufe besser funktionieren, wenn es darum geht, Kunden in die Kaufphase zu bringen. Überwachen Sie die Analyse Ihrer Verkaufsdaten und reagieren Sie entsprechend</a:t>
            </a:r>
          </a:p>
          <a:p>
            <a:endParaRPr lang="en-IE" sz="2000" dirty="0"/>
          </a:p>
        </p:txBody>
      </p:sp>
      <p:sp>
        <p:nvSpPr>
          <p:cNvPr id="8" name="Text Placeholder 7">
            <a:extLst>
              <a:ext uri="{FF2B5EF4-FFF2-40B4-BE49-F238E27FC236}">
                <a16:creationId xmlns:a16="http://schemas.microsoft.com/office/drawing/2014/main" id="{42C01080-5CD8-F5C6-D61A-E1B784012F97}"/>
              </a:ext>
            </a:extLst>
          </p:cNvPr>
          <p:cNvSpPr>
            <a:spLocks noGrp="1"/>
          </p:cNvSpPr>
          <p:nvPr>
            <p:ph type="body" sz="quarter" idx="44"/>
          </p:nvPr>
        </p:nvSpPr>
        <p:spPr/>
        <p:txBody>
          <a:bodyPr/>
          <a:lstStyle/>
          <a:p>
            <a:r>
              <a:rPr lang="en-GB" dirty="0"/>
              <a:t>5</a:t>
            </a:r>
            <a:endParaRPr lang="en-IE" dirty="0"/>
          </a:p>
        </p:txBody>
      </p:sp>
      <p:sp>
        <p:nvSpPr>
          <p:cNvPr id="9" name="Text Placeholder 8">
            <a:extLst>
              <a:ext uri="{FF2B5EF4-FFF2-40B4-BE49-F238E27FC236}">
                <a16:creationId xmlns:a16="http://schemas.microsoft.com/office/drawing/2014/main" id="{27E36A96-473A-F206-B3E6-1ED742121BA1}"/>
              </a:ext>
            </a:extLst>
          </p:cNvPr>
          <p:cNvSpPr>
            <a:spLocks noGrp="1"/>
          </p:cNvSpPr>
          <p:nvPr>
            <p:ph type="body" sz="quarter" idx="45"/>
          </p:nvPr>
        </p:nvSpPr>
        <p:spPr>
          <a:xfrm>
            <a:off x="4336141" y="5022174"/>
            <a:ext cx="7019135" cy="339415"/>
          </a:xfrm>
        </p:spPr>
        <p:txBody>
          <a:bodyPr/>
          <a:lstStyle/>
          <a:p>
            <a:r>
              <a:rPr lang="en-GB" sz="2800" dirty="0">
                <a:solidFill>
                  <a:srgbClr val="47B5C8"/>
                </a:solidFill>
              </a:rPr>
              <a:t>Denken Sie immer daran, um den Verkauf zu bitten</a:t>
            </a:r>
            <a:endParaRPr lang="en-IE" sz="2800" dirty="0">
              <a:solidFill>
                <a:srgbClr val="47B5C8"/>
              </a:solidFill>
            </a:endParaRPr>
          </a:p>
        </p:txBody>
      </p:sp>
      <p:sp>
        <p:nvSpPr>
          <p:cNvPr id="14" name="Freeform 10">
            <a:extLst>
              <a:ext uri="{FF2B5EF4-FFF2-40B4-BE49-F238E27FC236}">
                <a16:creationId xmlns:a16="http://schemas.microsoft.com/office/drawing/2014/main" id="{56171945-83FC-CDB7-75BF-5115113135E1}"/>
              </a:ext>
            </a:extLst>
          </p:cNvPr>
          <p:cNvSpPr/>
          <p:nvPr/>
        </p:nvSpPr>
        <p:spPr>
          <a:xfrm>
            <a:off x="-1" y="-9010"/>
            <a:ext cx="8928243" cy="69661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sz="3600" b="0" i="0" dirty="0">
                <a:latin typeface="Calibri" panose="020F0502020204030204" pitchFamily="34" charset="0"/>
              </a:rPr>
              <a:t>Erstellen Sie überzeugende Handlungsaufrufe</a:t>
            </a:r>
          </a:p>
        </p:txBody>
      </p:sp>
      <p:sp>
        <p:nvSpPr>
          <p:cNvPr id="15" name="TextBox 14">
            <a:extLst>
              <a:ext uri="{FF2B5EF4-FFF2-40B4-BE49-F238E27FC236}">
                <a16:creationId xmlns:a16="http://schemas.microsoft.com/office/drawing/2014/main" id="{4E405A46-9DE1-727B-0F71-C350EE3FB481}"/>
              </a:ext>
            </a:extLst>
          </p:cNvPr>
          <p:cNvSpPr txBox="1"/>
          <p:nvPr/>
        </p:nvSpPr>
        <p:spPr>
          <a:xfrm>
            <a:off x="9731229" y="121760"/>
            <a:ext cx="1858137" cy="646331"/>
          </a:xfrm>
          <a:prstGeom prst="rect">
            <a:avLst/>
          </a:prstGeom>
          <a:noFill/>
        </p:spPr>
        <p:txBody>
          <a:bodyPr wrap="none" rtlCol="0">
            <a:spAutoFit/>
          </a:bodyPr>
          <a:lstStyle/>
          <a:p>
            <a:r>
              <a:rPr lang="en-GB" sz="3600" b="1" dirty="0">
                <a:solidFill>
                  <a:srgbClr val="DE0A1D"/>
                </a:solidFill>
              </a:rPr>
              <a:t>INKLUSIVE</a:t>
            </a:r>
            <a:endParaRPr lang="en-IE" sz="3600" b="1" dirty="0">
              <a:solidFill>
                <a:srgbClr val="DE0A1D"/>
              </a:solidFill>
            </a:endParaRPr>
          </a:p>
        </p:txBody>
      </p:sp>
      <p:pic>
        <p:nvPicPr>
          <p:cNvPr id="5" name="Picture Placeholder 12">
            <a:extLst>
              <a:ext uri="{FF2B5EF4-FFF2-40B4-BE49-F238E27FC236}">
                <a16:creationId xmlns:a16="http://schemas.microsoft.com/office/drawing/2014/main" id="{357970DA-D655-D613-F501-887A9E8BE89C}"/>
              </a:ext>
            </a:extLst>
          </p:cNvPr>
          <p:cNvPicPr>
            <a:picLocks noGrp="1" noChangeAspect="1"/>
          </p:cNvPicPr>
          <p:nvPr>
            <p:ph type="pic" sz="quarter" idx="41"/>
          </p:nvPr>
        </p:nvPicPr>
        <p:blipFill>
          <a:blip r:embed="rId2"/>
          <a:srcRect l="7529" r="7529"/>
          <a:stretch>
            <a:fillRect/>
          </a:stretch>
        </p:blipFill>
        <p:spPr>
          <a:xfrm>
            <a:off x="7938" y="188913"/>
            <a:ext cx="3354387" cy="5922962"/>
          </a:xfrm>
        </p:spPr>
      </p:pic>
    </p:spTree>
    <p:extLst>
      <p:ext uri="{BB962C8B-B14F-4D97-AF65-F5344CB8AC3E}">
        <p14:creationId xmlns:p14="http://schemas.microsoft.com/office/powerpoint/2010/main" val="44469298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CE426CC5-F5BB-B309-B3C9-8A99CECCD113}"/>
              </a:ext>
            </a:extLst>
          </p:cNvPr>
          <p:cNvSpPr>
            <a:spLocks noGrp="1"/>
          </p:cNvSpPr>
          <p:nvPr>
            <p:ph type="body" sz="quarter" idx="18"/>
          </p:nvPr>
        </p:nvSpPr>
        <p:spPr>
          <a:xfrm>
            <a:off x="779463" y="754856"/>
            <a:ext cx="5316537" cy="3025775"/>
          </a:xfrm>
        </p:spPr>
        <p:txBody>
          <a:bodyPr/>
          <a:lstStyle/>
          <a:p>
            <a:pPr marL="0" indent="0">
              <a:spcBef>
                <a:spcPts val="0"/>
              </a:spcBef>
            </a:pPr>
            <a:r>
              <a:rPr lang="en-US" sz="2000" dirty="0"/>
              <a:t>Eine ordnungsgemäße und gut dokumentierte Nachbereitung eines Verkaufsbesuchs ist von wesentlicher Bedeutung</a:t>
            </a:r>
            <a:r>
              <a:rPr lang="en-US" sz="2000" b="1" dirty="0"/>
              <a:t>, auch wenn kein Verkauf zustande kommt</a:t>
            </a:r>
            <a:r>
              <a:rPr lang="en-US" sz="2000" dirty="0"/>
              <a:t>, da sie von Höflichkeit zeugt und bestimmte potenzielle Chancen eröffnet</a:t>
            </a:r>
            <a:endParaRPr lang="en-US" sz="1600" dirty="0"/>
          </a:p>
          <a:p>
            <a:pPr>
              <a:spcBef>
                <a:spcPts val="0"/>
              </a:spcBef>
              <a:tabLst>
                <a:tab pos="1281113" algn="l"/>
              </a:tabLst>
            </a:pPr>
            <a:endParaRPr lang="en-US" sz="700" dirty="0"/>
          </a:p>
          <a:p>
            <a:pPr marL="365125" indent="-342900">
              <a:spcBef>
                <a:spcPts val="0"/>
              </a:spcBef>
              <a:buClr>
                <a:srgbClr val="DE0A1D"/>
              </a:buClr>
              <a:buFont typeface="Arial" panose="020B0604020202020204" pitchFamily="34" charset="0"/>
              <a:buChar char="•"/>
            </a:pPr>
            <a:r>
              <a:rPr lang="en-US" sz="2000" dirty="0"/>
              <a:t>Verfassen eines schriftlichen Dankesschreibens an den Kunden</a:t>
            </a:r>
          </a:p>
          <a:p>
            <a:pPr marL="365125" indent="-342900">
              <a:spcBef>
                <a:spcPts val="0"/>
              </a:spcBef>
              <a:buClr>
                <a:srgbClr val="DE0A1D"/>
              </a:buClr>
              <a:buFont typeface="Arial" panose="020B0604020202020204" pitchFamily="34" charset="0"/>
              <a:buChar char="•"/>
            </a:pPr>
            <a:r>
              <a:rPr lang="en-US" sz="2000" dirty="0"/>
              <a:t>Legen Sie ein paar Visitenkarten bei</a:t>
            </a:r>
          </a:p>
          <a:p>
            <a:pPr marL="365125" indent="-342900">
              <a:spcBef>
                <a:spcPts val="0"/>
              </a:spcBef>
              <a:buClr>
                <a:srgbClr val="DE0A1D"/>
              </a:buClr>
              <a:buFont typeface="Arial" panose="020B0604020202020204" pitchFamily="34" charset="0"/>
              <a:buChar char="•"/>
            </a:pPr>
            <a:r>
              <a:rPr lang="en-US" sz="2000" dirty="0"/>
              <a:t>Bitten Sie um die Möglichkeit, sie in 6 Monaten wieder zu besuchen</a:t>
            </a:r>
          </a:p>
          <a:p>
            <a:pPr marL="365125" indent="-342900">
              <a:spcBef>
                <a:spcPts val="0"/>
              </a:spcBef>
              <a:buClr>
                <a:srgbClr val="DE0A1D"/>
              </a:buClr>
              <a:buFont typeface="Arial" panose="020B0604020202020204" pitchFamily="34" charset="0"/>
              <a:buChar char="•"/>
            </a:pPr>
            <a:r>
              <a:rPr lang="en-US" sz="2000" dirty="0"/>
              <a:t>Scheuen Sie sich nicht, um Empfehlungen zu bitten</a:t>
            </a:r>
          </a:p>
          <a:p>
            <a:pPr marL="365125" indent="-342900">
              <a:spcBef>
                <a:spcPts val="0"/>
              </a:spcBef>
              <a:buClr>
                <a:srgbClr val="DE0A1D"/>
              </a:buClr>
              <a:buFont typeface="Arial" panose="020B0604020202020204" pitchFamily="34" charset="0"/>
              <a:buChar char="•"/>
            </a:pPr>
            <a:r>
              <a:rPr lang="en-US" sz="2000" dirty="0"/>
              <a:t>Bitten Sie um Feedback zu Ihrem Produkt, Ihrer Dienstleistung und Ihrer Präsentation</a:t>
            </a:r>
          </a:p>
          <a:p>
            <a:pPr marL="365125" indent="-342900">
              <a:spcBef>
                <a:spcPts val="0"/>
              </a:spcBef>
              <a:buClr>
                <a:srgbClr val="DE0A1D"/>
              </a:buClr>
              <a:buFont typeface="Arial" panose="020B0604020202020204" pitchFamily="34" charset="0"/>
              <a:buChar char="•"/>
            </a:pPr>
            <a:r>
              <a:rPr lang="en-US" sz="2000" dirty="0"/>
              <a:t>Fragen Sie nach Verbesserungsvorschlägen für das aktuelle Produkt oder die Dienstleistung</a:t>
            </a:r>
          </a:p>
        </p:txBody>
      </p:sp>
      <p:sp>
        <p:nvSpPr>
          <p:cNvPr id="8" name="Freeform 1">
            <a:extLst>
              <a:ext uri="{FF2B5EF4-FFF2-40B4-BE49-F238E27FC236}">
                <a16:creationId xmlns:a16="http://schemas.microsoft.com/office/drawing/2014/main" id="{A34BB102-24A5-343F-BA9D-17E1CBA0BF49}"/>
              </a:ext>
            </a:extLst>
          </p:cNvPr>
          <p:cNvSpPr/>
          <p:nvPr/>
        </p:nvSpPr>
        <p:spPr>
          <a:xfrm rot="10800000">
            <a:off x="6325298" y="292239"/>
            <a:ext cx="586670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 name="Text Placeholder 2">
            <a:extLst>
              <a:ext uri="{FF2B5EF4-FFF2-40B4-BE49-F238E27FC236}">
                <a16:creationId xmlns:a16="http://schemas.microsoft.com/office/drawing/2014/main" id="{E78042A1-47E7-D148-2CB5-73B51BD66FF2}"/>
              </a:ext>
            </a:extLst>
          </p:cNvPr>
          <p:cNvSpPr>
            <a:spLocks noGrp="1"/>
          </p:cNvSpPr>
          <p:nvPr>
            <p:ph type="body" sz="quarter" idx="16"/>
          </p:nvPr>
        </p:nvSpPr>
        <p:spPr>
          <a:xfrm>
            <a:off x="8369122" y="380185"/>
            <a:ext cx="4990998" cy="992652"/>
          </a:xfrm>
        </p:spPr>
        <p:txBody>
          <a:bodyPr/>
          <a:lstStyle/>
          <a:p>
            <a:r>
              <a:rPr lang="en-GB" dirty="0"/>
              <a:t>Immer nachfassen</a:t>
            </a:r>
            <a:endParaRPr lang="en-IE" dirty="0"/>
          </a:p>
        </p:txBody>
      </p:sp>
      <p:pic>
        <p:nvPicPr>
          <p:cNvPr id="2" name="Picture Placeholder 5">
            <a:extLst>
              <a:ext uri="{FF2B5EF4-FFF2-40B4-BE49-F238E27FC236}">
                <a16:creationId xmlns:a16="http://schemas.microsoft.com/office/drawing/2014/main" id="{0392F905-4B84-6FBA-2B23-45CE61CB9E26}"/>
              </a:ext>
            </a:extLst>
          </p:cNvPr>
          <p:cNvPicPr>
            <a:picLocks noGrp="1" noChangeAspect="1"/>
          </p:cNvPicPr>
          <p:nvPr>
            <p:ph type="pic" sz="quarter" idx="42"/>
          </p:nvPr>
        </p:nvPicPr>
        <p:blipFill>
          <a:blip r:embed="rId2"/>
          <a:srcRect t="16192" b="16192"/>
          <a:stretch>
            <a:fillRect/>
          </a:stretch>
        </p:blipFill>
        <p:spPr>
          <a:xfrm>
            <a:off x="6545263" y="1452563"/>
            <a:ext cx="5646737" cy="4656137"/>
          </a:xfrm>
        </p:spPr>
      </p:pic>
    </p:spTree>
    <p:extLst>
      <p:ext uri="{BB962C8B-B14F-4D97-AF65-F5344CB8AC3E}">
        <p14:creationId xmlns:p14="http://schemas.microsoft.com/office/powerpoint/2010/main" val="360189698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43EDC4-FD06-DABA-ADA3-1E58A592D451}"/>
              </a:ext>
            </a:extLst>
          </p:cNvPr>
          <p:cNvSpPr>
            <a:spLocks noGrp="1"/>
          </p:cNvSpPr>
          <p:nvPr>
            <p:ph type="body" sz="quarter" idx="13"/>
          </p:nvPr>
        </p:nvSpPr>
        <p:spPr>
          <a:xfrm>
            <a:off x="1250830" y="1274746"/>
            <a:ext cx="3873261" cy="3808175"/>
          </a:xfrm>
        </p:spPr>
        <p:txBody>
          <a:bodyPr/>
          <a:lstStyle/>
          <a:p>
            <a:pPr algn="l"/>
            <a:r>
              <a:rPr lang="en-GB" dirty="0"/>
              <a:t>"Feiern Sie nicht den Abschluss eines Verkaufs, sondern den Beginn einer Beziehung".</a:t>
            </a:r>
            <a:endParaRPr lang="en-IE" dirty="0"/>
          </a:p>
        </p:txBody>
      </p:sp>
      <p:sp>
        <p:nvSpPr>
          <p:cNvPr id="4" name="TextBox 3">
            <a:extLst>
              <a:ext uri="{FF2B5EF4-FFF2-40B4-BE49-F238E27FC236}">
                <a16:creationId xmlns:a16="http://schemas.microsoft.com/office/drawing/2014/main" id="{D1FE88CD-CC29-40C8-790C-C053EE9BC554}"/>
              </a:ext>
            </a:extLst>
          </p:cNvPr>
          <p:cNvSpPr txBox="1"/>
          <p:nvPr/>
        </p:nvSpPr>
        <p:spPr>
          <a:xfrm>
            <a:off x="3838755" y="5477774"/>
            <a:ext cx="1413528" cy="369332"/>
          </a:xfrm>
          <a:prstGeom prst="rect">
            <a:avLst/>
          </a:prstGeom>
          <a:noFill/>
        </p:spPr>
        <p:txBody>
          <a:bodyPr wrap="none" rtlCol="0">
            <a:spAutoFit/>
          </a:bodyPr>
          <a:lstStyle/>
          <a:p>
            <a:r>
              <a:rPr lang="en-GB" dirty="0">
                <a:solidFill>
                  <a:schemeClr val="bg1"/>
                </a:solidFill>
              </a:rPr>
              <a:t>Patricia </a:t>
            </a:r>
            <a:r>
              <a:rPr lang="en-GB" dirty="0" err="1">
                <a:solidFill>
                  <a:schemeClr val="bg1"/>
                </a:solidFill>
              </a:rPr>
              <a:t>Fripp</a:t>
            </a:r>
            <a:endParaRPr lang="en-IE" dirty="0">
              <a:solidFill>
                <a:schemeClr val="bg1"/>
              </a:solidFill>
            </a:endParaRPr>
          </a:p>
        </p:txBody>
      </p:sp>
      <p:grpSp>
        <p:nvGrpSpPr>
          <p:cNvPr id="5" name="Group 4">
            <a:extLst>
              <a:ext uri="{FF2B5EF4-FFF2-40B4-BE49-F238E27FC236}">
                <a16:creationId xmlns:a16="http://schemas.microsoft.com/office/drawing/2014/main" id="{B78C2641-68B0-4289-9475-30421D62152A}"/>
              </a:ext>
            </a:extLst>
          </p:cNvPr>
          <p:cNvGrpSpPr/>
          <p:nvPr/>
        </p:nvGrpSpPr>
        <p:grpSpPr>
          <a:xfrm>
            <a:off x="5124091" y="4115119"/>
            <a:ext cx="1487826" cy="1083162"/>
            <a:chOff x="3400450" y="986392"/>
            <a:chExt cx="1487826" cy="1083162"/>
          </a:xfrm>
        </p:grpSpPr>
        <p:sp>
          <p:nvSpPr>
            <p:cNvPr id="6" name="Freeform 9">
              <a:extLst>
                <a:ext uri="{FF2B5EF4-FFF2-40B4-BE49-F238E27FC236}">
                  <a16:creationId xmlns:a16="http://schemas.microsoft.com/office/drawing/2014/main" id="{7CAF83C5-195F-CAE5-664A-B98B0BAAB51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7" name="Freeform 10">
              <a:extLst>
                <a:ext uri="{FF2B5EF4-FFF2-40B4-BE49-F238E27FC236}">
                  <a16:creationId xmlns:a16="http://schemas.microsoft.com/office/drawing/2014/main" id="{9F2DBC0F-F865-BE6D-D602-C24B6DCF9F7E}"/>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3" name="Picture Placeholder 10">
            <a:extLst>
              <a:ext uri="{FF2B5EF4-FFF2-40B4-BE49-F238E27FC236}">
                <a16:creationId xmlns:a16="http://schemas.microsoft.com/office/drawing/2014/main" id="{A250A08E-E1BC-25EE-AC54-E3B9B7858190}"/>
              </a:ext>
            </a:extLst>
          </p:cNvPr>
          <p:cNvPicPr>
            <a:picLocks noGrp="1" noChangeAspect="1"/>
          </p:cNvPicPr>
          <p:nvPr>
            <p:ph type="pic" sz="quarter" idx="42"/>
          </p:nvPr>
        </p:nvPicPr>
        <p:blipFill>
          <a:blip r:embed="rId2"/>
          <a:srcRect l="12815" r="12815"/>
          <a:stretch>
            <a:fillRect/>
          </a:stretch>
        </p:blipFill>
        <p:spPr>
          <a:xfrm>
            <a:off x="6096000" y="1404938"/>
            <a:ext cx="5240338" cy="4703762"/>
          </a:xfrm>
        </p:spPr>
      </p:pic>
    </p:spTree>
    <p:extLst>
      <p:ext uri="{BB962C8B-B14F-4D97-AF65-F5344CB8AC3E}">
        <p14:creationId xmlns:p14="http://schemas.microsoft.com/office/powerpoint/2010/main" val="346318699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ABF53-931D-F3FD-1DC6-2BEEDCC8D91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8FBE6C3-DB24-8569-0C09-B92261552330}"/>
              </a:ext>
            </a:extLst>
          </p:cNvPr>
          <p:cNvSpPr>
            <a:spLocks noGrp="1"/>
          </p:cNvSpPr>
          <p:nvPr>
            <p:ph type="body" sz="quarter" idx="16"/>
          </p:nvPr>
        </p:nvSpPr>
        <p:spPr>
          <a:xfrm>
            <a:off x="5148972" y="1214136"/>
            <a:ext cx="6010480" cy="3066422"/>
          </a:xfrm>
        </p:spPr>
        <p:txBody>
          <a:bodyPr/>
          <a:lstStyle/>
          <a:p>
            <a:r>
              <a:rPr lang="en-US" dirty="0"/>
              <a:t>Übungen zur Selbstreflexion</a:t>
            </a:r>
          </a:p>
        </p:txBody>
      </p:sp>
    </p:spTree>
    <p:extLst>
      <p:ext uri="{BB962C8B-B14F-4D97-AF65-F5344CB8AC3E}">
        <p14:creationId xmlns:p14="http://schemas.microsoft.com/office/powerpoint/2010/main" val="39009755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7f8f12d-b94b-436d-8303-cf6843bc2c4c}" enabled="1" method="Standard" siteId="{3d44215d-7452-42ba-bfd4-94d4f26cfd84}" contentBits="0" removed="0"/>
</clbl:labelList>
</file>

<file path=docProps/app.xml><?xml version="1.0" encoding="utf-8"?>
<Properties xmlns="http://schemas.openxmlformats.org/officeDocument/2006/extended-properties" xmlns:vt="http://schemas.openxmlformats.org/officeDocument/2006/docPropsVTypes">
  <TotalTime>0</TotalTime>
  <Words>7426</Words>
  <Application>Microsoft Office PowerPoint</Application>
  <PresentationFormat>Breitbild</PresentationFormat>
  <Paragraphs>670</Paragraphs>
  <Slides>103</Slides>
  <Notes>8</Notes>
  <HiddenSlides>0</HiddenSlides>
  <MMClips>0</MMClips>
  <ScaleCrop>false</ScaleCrop>
  <HeadingPairs>
    <vt:vector size="8" baseType="variant">
      <vt:variant>
        <vt:lpstr>Verwendete Schriftarten</vt:lpstr>
      </vt:variant>
      <vt:variant>
        <vt:i4>7</vt:i4>
      </vt:variant>
      <vt:variant>
        <vt:lpstr>Design</vt:lpstr>
      </vt:variant>
      <vt:variant>
        <vt:i4>1</vt:i4>
      </vt:variant>
      <vt:variant>
        <vt:lpstr>Eingebettete OLE-Server</vt:lpstr>
      </vt:variant>
      <vt:variant>
        <vt:i4>1</vt:i4>
      </vt:variant>
      <vt:variant>
        <vt:lpstr>Folientitel</vt:lpstr>
      </vt:variant>
      <vt:variant>
        <vt:i4>103</vt:i4>
      </vt:variant>
    </vt:vector>
  </HeadingPairs>
  <TitlesOfParts>
    <vt:vector size="112" baseType="lpstr">
      <vt:lpstr>Arial</vt:lpstr>
      <vt:lpstr>Arial,Sans-Serif</vt:lpstr>
      <vt:lpstr>Calibri</vt:lpstr>
      <vt:lpstr>Century Gothic</vt:lpstr>
      <vt:lpstr>Montserrat Light</vt:lpstr>
      <vt:lpstr>Segoe UI</vt:lpstr>
      <vt:lpstr>Wingdings</vt:lpstr>
      <vt:lpstr>Office Theme</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docId:9895927D73E6E5ACE5BF23F0A0598607</cp:keywords>
  <cp:lastModifiedBy>David Blunck</cp:lastModifiedBy>
  <cp:revision>15</cp:revision>
  <dcterms:created xsi:type="dcterms:W3CDTF">2020-10-14T13:32:04Z</dcterms:created>
  <dcterms:modified xsi:type="dcterms:W3CDTF">2025-03-18T17:59:03Z</dcterms:modified>
</cp:coreProperties>
</file>