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8"/>
  </p:notesMasterIdLst>
  <p:sldIdLst>
    <p:sldId id="4346" r:id="rId2"/>
    <p:sldId id="4306" r:id="rId3"/>
    <p:sldId id="4350" r:id="rId4"/>
    <p:sldId id="4351" r:id="rId5"/>
    <p:sldId id="4352" r:id="rId6"/>
    <p:sldId id="4323" r:id="rId7"/>
    <p:sldId id="4322" r:id="rId8"/>
    <p:sldId id="4354" r:id="rId9"/>
    <p:sldId id="4300" r:id="rId10"/>
    <p:sldId id="4355" r:id="rId11"/>
    <p:sldId id="4356" r:id="rId12"/>
    <p:sldId id="4357" r:id="rId13"/>
    <p:sldId id="4358" r:id="rId14"/>
    <p:sldId id="4359" r:id="rId15"/>
    <p:sldId id="4343" r:id="rId16"/>
    <p:sldId id="4387" r:id="rId17"/>
    <p:sldId id="4388" r:id="rId18"/>
    <p:sldId id="4389" r:id="rId19"/>
    <p:sldId id="4342" r:id="rId20"/>
    <p:sldId id="4348" r:id="rId21"/>
    <p:sldId id="4391" r:id="rId22"/>
    <p:sldId id="4393" r:id="rId23"/>
    <p:sldId id="4390" r:id="rId24"/>
    <p:sldId id="4319" r:id="rId25"/>
    <p:sldId id="4396" r:id="rId26"/>
    <p:sldId id="4394" r:id="rId27"/>
    <p:sldId id="4397" r:id="rId28"/>
    <p:sldId id="4347" r:id="rId29"/>
    <p:sldId id="4341" r:id="rId30"/>
    <p:sldId id="4395" r:id="rId31"/>
    <p:sldId id="4398" r:id="rId32"/>
    <p:sldId id="4402" r:id="rId33"/>
    <p:sldId id="4399" r:id="rId34"/>
    <p:sldId id="4403" r:id="rId35"/>
    <p:sldId id="4404" r:id="rId36"/>
    <p:sldId id="4338" r:id="rId37"/>
    <p:sldId id="4400" r:id="rId38"/>
    <p:sldId id="4401" r:id="rId39"/>
    <p:sldId id="4406" r:id="rId40"/>
    <p:sldId id="4407" r:id="rId41"/>
    <p:sldId id="4405" r:id="rId42"/>
    <p:sldId id="4349" r:id="rId43"/>
    <p:sldId id="4408" r:id="rId44"/>
    <p:sldId id="4409" r:id="rId45"/>
    <p:sldId id="4410" r:id="rId46"/>
    <p:sldId id="4411" r:id="rId47"/>
    <p:sldId id="4412" r:id="rId48"/>
    <p:sldId id="4433" r:id="rId49"/>
    <p:sldId id="4430" r:id="rId50"/>
    <p:sldId id="4339" r:id="rId51"/>
    <p:sldId id="4413" r:id="rId52"/>
    <p:sldId id="4414" r:id="rId53"/>
    <p:sldId id="4415" r:id="rId54"/>
    <p:sldId id="4416" r:id="rId55"/>
    <p:sldId id="4417" r:id="rId56"/>
    <p:sldId id="4418" r:id="rId57"/>
    <p:sldId id="4419" r:id="rId58"/>
    <p:sldId id="4420" r:id="rId59"/>
    <p:sldId id="4421" r:id="rId60"/>
    <p:sldId id="4422" r:id="rId61"/>
    <p:sldId id="4423" r:id="rId62"/>
    <p:sldId id="4424" r:id="rId63"/>
    <p:sldId id="4428" r:id="rId64"/>
    <p:sldId id="4441" r:id="rId65"/>
    <p:sldId id="4442" r:id="rId66"/>
    <p:sldId id="4444" r:id="rId67"/>
    <p:sldId id="4449" r:id="rId68"/>
    <p:sldId id="4429" r:id="rId69"/>
    <p:sldId id="4425" r:id="rId70"/>
    <p:sldId id="4426" r:id="rId71"/>
    <p:sldId id="4450" r:id="rId72"/>
    <p:sldId id="4452" r:id="rId73"/>
    <p:sldId id="4453" r:id="rId74"/>
    <p:sldId id="4427" r:id="rId75"/>
    <p:sldId id="4454" r:id="rId76"/>
    <p:sldId id="4263"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167868-B4D9-2FF6-E904-A98C4897717E}" name="Denise Callan" initials="DC" userId="S::denise@momentumconsulting.ie::00d439ad-816e-4f74-93c5-c4df3c7a2e0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552F"/>
    <a:srgbClr val="595959"/>
    <a:srgbClr val="47B5C8"/>
    <a:srgbClr val="FDBD22"/>
    <a:srgbClr val="93BCE1"/>
    <a:srgbClr val="EEB4A4"/>
    <a:srgbClr val="5796D0"/>
    <a:srgbClr val="A1A1A1"/>
    <a:srgbClr val="20376B"/>
    <a:srgbClr val="F2A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80" autoAdjust="0"/>
    <p:restoredTop sz="95082"/>
  </p:normalViewPr>
  <p:slideViewPr>
    <p:cSldViewPr snapToGrid="0" snapToObjects="1">
      <p:cViewPr>
        <p:scale>
          <a:sx n="64" d="100"/>
          <a:sy n="64" d="100"/>
        </p:scale>
        <p:origin x="1190" y="83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‹nr.›</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1423489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1625581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4083167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76</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696373" y="2952795"/>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705816" y="3646444"/>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336144" y="483860"/>
            <a:ext cx="7563410" cy="4913817"/>
            <a:chOff x="4054160" y="721803"/>
            <a:chExt cx="7563410" cy="3597620"/>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63410" cy="1674487"/>
              <a:chOff x="4061909" y="1565906"/>
              <a:chExt cx="7563410"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77408" y="3448687"/>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grpSp>
      <p:cxnSp>
        <p:nvCxnSpPr>
          <p:cNvPr id="3" name="Straight Connector 2">
            <a:extLst>
              <a:ext uri="{FF2B5EF4-FFF2-40B4-BE49-F238E27FC236}">
                <a16:creationId xmlns:a16="http://schemas.microsoft.com/office/drawing/2014/main" id="{CBC02F7D-793C-EF4E-6EB6-CA643819CA22}"/>
              </a:ext>
            </a:extLst>
          </p:cNvPr>
          <p:cNvCxnSpPr>
            <a:cxnSpLocks/>
          </p:cNvCxnSpPr>
          <p:nvPr userDrawn="1"/>
        </p:nvCxnSpPr>
        <p:spPr>
          <a:xfrm>
            <a:off x="4351643" y="4893359"/>
            <a:ext cx="0" cy="540878"/>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268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3178170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617813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86328" y="473291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86328" y="384361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86328" y="296282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86328" y="1984022"/>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696373" y="2952795"/>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705816" y="3646444"/>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336144" y="483860"/>
            <a:ext cx="7563410" cy="4913817"/>
            <a:chOff x="4054160" y="721803"/>
            <a:chExt cx="7563410" cy="3597620"/>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63410" cy="1674487"/>
              <a:chOff x="4061909" y="1565906"/>
              <a:chExt cx="7563410"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77408" y="3448687"/>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grpSp>
      <p:cxnSp>
        <p:nvCxnSpPr>
          <p:cNvPr id="3" name="Straight Connector 2">
            <a:extLst>
              <a:ext uri="{FF2B5EF4-FFF2-40B4-BE49-F238E27FC236}">
                <a16:creationId xmlns:a16="http://schemas.microsoft.com/office/drawing/2014/main" id="{CBC02F7D-793C-EF4E-6EB6-CA643819CA22}"/>
              </a:ext>
            </a:extLst>
          </p:cNvPr>
          <p:cNvCxnSpPr>
            <a:cxnSpLocks/>
          </p:cNvCxnSpPr>
          <p:nvPr userDrawn="1"/>
        </p:nvCxnSpPr>
        <p:spPr>
          <a:xfrm>
            <a:off x="4351643" y="4893359"/>
            <a:ext cx="0" cy="540878"/>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11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2"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87" r:id="rId9"/>
    <p:sldLayoutId id="2147483888" r:id="rId10"/>
    <p:sldLayoutId id="2147483841" r:id="rId11"/>
    <p:sldLayoutId id="2147483879" r:id="rId12"/>
    <p:sldLayoutId id="2147483878" r:id="rId13"/>
    <p:sldLayoutId id="2147483884" r:id="rId14"/>
    <p:sldLayoutId id="2147483861" r:id="rId15"/>
    <p:sldLayoutId id="2147483885" r:id="rId16"/>
    <p:sldLayoutId id="2147483886" r:id="rId17"/>
    <p:sldLayoutId id="2147483833" r:id="rId18"/>
    <p:sldLayoutId id="2147483847" r:id="rId19"/>
    <p:sldLayoutId id="214748385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6.xml"/><Relationship Id="rId1" Type="http://schemas.openxmlformats.org/officeDocument/2006/relationships/video" Target="https://www.youtube.com/embed/8TN4II0iAck?start=2&amp;feature=oembed" TargetMode="External"/><Relationship Id="rId5" Type="http://schemas.openxmlformats.org/officeDocument/2006/relationships/hyperlink" Target="https://www.redi-school.org/s/Presse_Vita_AnneKjaerBathel_e_06_2024_finaldocx.pdf" TargetMode="External"/><Relationship Id="rId4" Type="http://schemas.openxmlformats.org/officeDocument/2006/relationships/hyperlink" Target="https://www.redi-school.or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nsmbl.nl/" TargetMode="External"/><Relationship Id="rId2" Type="http://schemas.openxmlformats.org/officeDocument/2006/relationships/slideLayout" Target="../slideLayouts/slideLayout12.xml"/><Relationship Id="rId1" Type="http://schemas.openxmlformats.org/officeDocument/2006/relationships/video" Target="https://www.youtube.com/embed/iaNwKbR5av0?feature=oembed" TargetMode="Externa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instagram.com/funkeskitchen_/"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hyperlink" Target="https://www.mckinsey.com/featured-insights/diversity-and-inclusion/underestimated-start-up-founders-the-untapped-opportunity"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x.com/lolitataub" TargetMode="External"/><Relationship Id="rId2" Type="http://schemas.openxmlformats.org/officeDocument/2006/relationships/slideLayout" Target="../slideLayouts/slideLayout18.xml"/><Relationship Id="rId1" Type="http://schemas.openxmlformats.org/officeDocument/2006/relationships/video" Target="https://www.youtube.com/embed/llgkmUH2dFo?feature=oembed" TargetMode="External"/><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hyperlink" Target="https://www.birchbox.co.uk/" TargetMode="External"/><Relationship Id="rId7" Type="http://schemas.openxmlformats.org/officeDocument/2006/relationships/hyperlink" Target="https://www.mtctutorials.com/download/3d-subscribe-button-png-mtc-tutorials/" TargetMode="External"/><Relationship Id="rId2" Type="http://schemas.openxmlformats.org/officeDocument/2006/relationships/hyperlink" Target="https://www.hellofresh.ie/" TargetMode="Externa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hyperlink" Target="https://blog.hubspot.com/service/subscription-business-model" TargetMode="External"/><Relationship Id="rId4" Type="http://schemas.openxmlformats.org/officeDocument/2006/relationships/hyperlink" Target="https://startupmindset.com/subscription-business-mode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picserver.org/f/franchise.html" TargetMode="External"/><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hyperlink" Target="https://www.rawpixel.com/image/398757/cheerful-business-owner" TargetMode="External"/><Relationship Id="rId2" Type="http://schemas.openxmlformats.org/officeDocument/2006/relationships/image" Target="../media/image32.1"/><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blog.dropcommerce.com/posts/dropshipping-store-examples" TargetMode="External"/><Relationship Id="rId1" Type="http://schemas.openxmlformats.org/officeDocument/2006/relationships/slideLayout" Target="../slideLayouts/slideLayout9.xml"/><Relationship Id="rId4" Type="http://schemas.openxmlformats.org/officeDocument/2006/relationships/hyperlink" Target="https://researchleap.com/female-entrepreneurship-from-womens-empowerment-to-shared-value-creation/"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https://pxhere.com/en/photo/941920" TargetMode="External"/><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goodreads.com/work/quotes/49604402" TargetMode="Externa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2.xml"/><Relationship Id="rId1" Type="http://schemas.openxmlformats.org/officeDocument/2006/relationships/video" Target="https://www.youtube.com/embed/a-J_SwmMJyo?feature=oembed"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44.sv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10524" y="2947275"/>
            <a:ext cx="5089964" cy="1521051"/>
          </a:xfrm>
        </p:spPr>
        <p:txBody>
          <a:bodyPr>
            <a:normAutofit/>
          </a:bodyPr>
          <a:lstStyle/>
          <a:p>
            <a:r>
              <a:rPr lang="en-US" b="1" dirty="0"/>
              <a:t>MODULE 1</a:t>
            </a:r>
          </a:p>
          <a:p>
            <a:r>
              <a:rPr lang="en-GB" b="1" dirty="0"/>
              <a:t>Ik </a:t>
            </a:r>
            <a:r>
              <a:rPr lang="en-GB" b="1" dirty="0" err="1"/>
              <a:t>wil</a:t>
            </a:r>
            <a:r>
              <a:rPr lang="en-GB" b="1" dirty="0"/>
              <a:t> </a:t>
            </a:r>
            <a:r>
              <a:rPr lang="en-GB" b="1" dirty="0" err="1"/>
              <a:t>een</a:t>
            </a:r>
            <a:r>
              <a:rPr lang="en-GB" b="1" dirty="0"/>
              <a:t> </a:t>
            </a:r>
            <a:r>
              <a:rPr lang="en-GB" b="1" dirty="0" err="1"/>
              <a:t>bedrijf</a:t>
            </a:r>
            <a:r>
              <a:rPr lang="en-GB" b="1" dirty="0"/>
              <a:t> </a:t>
            </a:r>
            <a:r>
              <a:rPr lang="en-GB" b="1" dirty="0" err="1"/>
              <a:t>starten</a:t>
            </a:r>
            <a:endParaRPr lang="en-US" b="1" dirty="0"/>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7711" y="5033880"/>
            <a:ext cx="4414577" cy="679345"/>
          </a:xfrm>
          <a:prstGeom prst="rect">
            <a:avLst/>
          </a:prstGeom>
        </p:spPr>
        <p:txBody>
          <a:bodyPr/>
          <a:lstStyle/>
          <a:p>
            <a:pPr marL="0" indent="0">
              <a:buNone/>
            </a:pPr>
            <a:r>
              <a:rPr lang="en-US" b="1" dirty="0">
                <a:solidFill>
                  <a:schemeClr val="bg1"/>
                </a:solidFill>
              </a:rPr>
              <a:t>www.mosaic4investing</a:t>
            </a:r>
            <a:r>
              <a:rPr lang="en-US" sz="3200" b="1" dirty="0">
                <a:solidFill>
                  <a:schemeClr val="bg1"/>
                </a:solidFill>
              </a:rPr>
              <a:t>.</a:t>
            </a:r>
            <a:r>
              <a:rPr lang="en-US" b="1" dirty="0">
                <a:solidFill>
                  <a:schemeClr val="bg1"/>
                </a:solidFill>
              </a:rPr>
              <a:t>eu</a:t>
            </a:r>
          </a:p>
        </p:txBody>
      </p:sp>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pic>
        <p:nvPicPr>
          <p:cNvPr id="10" name="Picture Placeholder 9" descr="Person assisting customer">
            <a:extLst>
              <a:ext uri="{FF2B5EF4-FFF2-40B4-BE49-F238E27FC236}">
                <a16:creationId xmlns:a16="http://schemas.microsoft.com/office/drawing/2014/main" id="{4C73F917-BF58-4D94-BFA9-556B95D90DE8}"/>
              </a:ext>
            </a:extLst>
          </p:cNvPr>
          <p:cNvPicPr>
            <a:picLocks noGrp="1" noChangeAspect="1"/>
          </p:cNvPicPr>
          <p:nvPr>
            <p:ph type="pic" sz="quarter" idx="41"/>
          </p:nvPr>
        </p:nvPicPr>
        <p:blipFill>
          <a:blip r:embed="rId4"/>
          <a:srcRect l="21829" r="21829"/>
          <a:stretch>
            <a:fillRect/>
          </a:stretch>
        </p:blipFill>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4" name="Text Placeholder 3">
            <a:extLst>
              <a:ext uri="{FF2B5EF4-FFF2-40B4-BE49-F238E27FC236}">
                <a16:creationId xmlns:a16="http://schemas.microsoft.com/office/drawing/2014/main" id="{A76072B5-76E1-624D-FC74-4C1B52F19CE4}"/>
              </a:ext>
            </a:extLst>
          </p:cNvPr>
          <p:cNvSpPr>
            <a:spLocks noGrp="1"/>
          </p:cNvSpPr>
          <p:nvPr>
            <p:ph type="body" sz="quarter" idx="13"/>
          </p:nvPr>
        </p:nvSpPr>
        <p:spPr>
          <a:xfrm>
            <a:off x="141150" y="1394691"/>
            <a:ext cx="11506710" cy="5527883"/>
          </a:xfrm>
        </p:spPr>
        <p:txBody>
          <a:bodyPr>
            <a:normAutofit lnSpcReduction="10000"/>
          </a:bodyPr>
          <a:lstStyle/>
          <a:p>
            <a:pPr algn="l"/>
            <a:r>
              <a:rPr lang="en-GB" sz="2400" b="1" i="0" dirty="0" err="1">
                <a:solidFill>
                  <a:srgbClr val="F2A72C"/>
                </a:solidFill>
              </a:rPr>
              <a:t>Waarden</a:t>
            </a:r>
            <a:r>
              <a:rPr lang="en-GB" sz="2400" b="1" i="0" dirty="0">
                <a:solidFill>
                  <a:srgbClr val="F2A72C"/>
                </a:solidFill>
              </a:rPr>
              <a:t>: </a:t>
            </a:r>
            <a:r>
              <a:rPr lang="nl-NL" sz="2400" i="0" dirty="0" err="1">
                <a:solidFill>
                  <a:srgbClr val="595959"/>
                </a:solidFill>
              </a:rPr>
              <a:t>Anne's</a:t>
            </a:r>
            <a:r>
              <a:rPr lang="nl-NL" sz="2400" i="0" dirty="0">
                <a:solidFill>
                  <a:srgbClr val="595959"/>
                </a:solidFill>
              </a:rPr>
              <a:t> benadering van </a:t>
            </a:r>
            <a:r>
              <a:rPr lang="nl-NL" sz="2400" i="0" dirty="0" err="1">
                <a:solidFill>
                  <a:srgbClr val="595959"/>
                </a:solidFill>
              </a:rPr>
              <a:t>ReDI</a:t>
            </a:r>
            <a:r>
              <a:rPr lang="nl-NL" sz="2400" i="0" dirty="0">
                <a:solidFill>
                  <a:srgbClr val="595959"/>
                </a:solidFill>
              </a:rPr>
              <a:t> School is diep geworteld in waarden van gelijkheid, inclusiviteit en gemeenschap. Ze gelooft dat technologie een grote gelijkmaker kan zijn, en via </a:t>
            </a:r>
            <a:r>
              <a:rPr lang="nl-NL" sz="2400" i="0" dirty="0" err="1">
                <a:solidFill>
                  <a:srgbClr val="595959"/>
                </a:solidFill>
              </a:rPr>
              <a:t>ReDI</a:t>
            </a:r>
            <a:r>
              <a:rPr lang="nl-NL" sz="2400" i="0" dirty="0">
                <a:solidFill>
                  <a:srgbClr val="595959"/>
                </a:solidFill>
              </a:rPr>
              <a:t> School wil ze ervoor zorgen dat niemand achterblijft bij digitale transformatie. Haar toewijding aan deze waarden drijft de gemeenschapsgerichte aanpak van de school.</a:t>
            </a:r>
          </a:p>
          <a:p>
            <a:pPr algn="l"/>
            <a:r>
              <a:rPr lang="en-GB" sz="2400" b="1" i="0" dirty="0">
                <a:solidFill>
                  <a:srgbClr val="F2A72C"/>
                </a:solidFill>
              </a:rPr>
              <a:t>Impact: </a:t>
            </a:r>
            <a:r>
              <a:rPr lang="nl-NL" sz="2400" i="0" dirty="0">
                <a:solidFill>
                  <a:srgbClr val="595959"/>
                </a:solidFill>
              </a:rPr>
              <a:t>Onder leiding van Anne heeft </a:t>
            </a:r>
            <a:r>
              <a:rPr lang="nl-NL" sz="2400" i="0" dirty="0" err="1">
                <a:solidFill>
                  <a:srgbClr val="595959"/>
                </a:solidFill>
              </a:rPr>
              <a:t>ReDI</a:t>
            </a:r>
            <a:r>
              <a:rPr lang="nl-NL" sz="2400" i="0" dirty="0">
                <a:solidFill>
                  <a:srgbClr val="595959"/>
                </a:solidFill>
              </a:rPr>
              <a:t> School:</a:t>
            </a:r>
          </a:p>
          <a:p>
            <a:pPr algn="l"/>
            <a:r>
              <a:rPr lang="en-GB" sz="2400" b="1" i="0" dirty="0">
                <a:solidFill>
                  <a:srgbClr val="595959"/>
                </a:solidFill>
              </a:rPr>
              <a:t>- </a:t>
            </a:r>
            <a:r>
              <a:rPr lang="en-GB" sz="2400" b="1" i="0" dirty="0" err="1">
                <a:solidFill>
                  <a:srgbClr val="595959"/>
                </a:solidFill>
              </a:rPr>
              <a:t>Uitgebreide</a:t>
            </a:r>
            <a:r>
              <a:rPr lang="en-GB" sz="2400" b="1" i="0" dirty="0">
                <a:solidFill>
                  <a:srgbClr val="595959"/>
                </a:solidFill>
              </a:rPr>
              <a:t> </a:t>
            </a:r>
            <a:r>
              <a:rPr lang="en-GB" sz="2400" b="1" i="0" dirty="0" err="1">
                <a:solidFill>
                  <a:srgbClr val="595959"/>
                </a:solidFill>
              </a:rPr>
              <a:t>leermogelijkheden</a:t>
            </a:r>
            <a:r>
              <a:rPr lang="en-GB" sz="2400" b="1" i="0" dirty="0">
                <a:solidFill>
                  <a:srgbClr val="595959"/>
                </a:solidFill>
              </a:rPr>
              <a:t>: </a:t>
            </a:r>
            <a:r>
              <a:rPr lang="nl-NL" sz="2400" i="0" dirty="0">
                <a:solidFill>
                  <a:srgbClr val="595959"/>
                </a:solidFill>
              </a:rPr>
              <a:t>Honderden migranten en gemarginaliseerde lokale bewoners gratis toegang gegeven tot digitaal onderwijs van hoge kwaliteit, van programmeerlessen tot basiscomputervaardigheden.</a:t>
            </a:r>
          </a:p>
          <a:p>
            <a:pPr algn="l"/>
            <a:r>
              <a:rPr lang="en-GB" sz="2400" b="1" i="0" dirty="0">
                <a:solidFill>
                  <a:srgbClr val="595959"/>
                </a:solidFill>
              </a:rPr>
              <a:t>- </a:t>
            </a:r>
            <a:r>
              <a:rPr lang="en-GB" sz="2400" b="1" i="0" dirty="0" err="1">
                <a:solidFill>
                  <a:srgbClr val="595959"/>
                </a:solidFill>
              </a:rPr>
              <a:t>Bevorderde</a:t>
            </a:r>
            <a:r>
              <a:rPr lang="en-GB" sz="2400" b="1" i="0" dirty="0">
                <a:solidFill>
                  <a:srgbClr val="595959"/>
                </a:solidFill>
              </a:rPr>
              <a:t> </a:t>
            </a:r>
            <a:r>
              <a:rPr lang="en-GB" sz="2400" b="1" i="0" dirty="0" err="1">
                <a:solidFill>
                  <a:srgbClr val="595959"/>
                </a:solidFill>
              </a:rPr>
              <a:t>industriële</a:t>
            </a:r>
            <a:r>
              <a:rPr lang="en-GB" sz="2400" b="1" i="0" dirty="0">
                <a:solidFill>
                  <a:srgbClr val="595959"/>
                </a:solidFill>
              </a:rPr>
              <a:t> </a:t>
            </a:r>
            <a:r>
              <a:rPr lang="en-GB" sz="2400" b="1" i="0" dirty="0" err="1">
                <a:solidFill>
                  <a:srgbClr val="595959"/>
                </a:solidFill>
              </a:rPr>
              <a:t>connecties</a:t>
            </a:r>
            <a:r>
              <a:rPr lang="en-GB" sz="2400" b="1" i="0" dirty="0">
                <a:solidFill>
                  <a:srgbClr val="595959"/>
                </a:solidFill>
              </a:rPr>
              <a:t>: </a:t>
            </a:r>
            <a:r>
              <a:rPr lang="nl-NL" sz="2400" i="0" dirty="0">
                <a:solidFill>
                  <a:srgbClr val="595959"/>
                </a:solidFill>
              </a:rPr>
              <a:t>Gevestigde partnerschappen met toonaangevende technologiebedrijven en startups, het faciliteren van mentorschapsmogelijkheden en directe carrièrepaden voor studenten.</a:t>
            </a:r>
          </a:p>
          <a:p>
            <a:pPr algn="l"/>
            <a:r>
              <a:rPr lang="en-GB" sz="2400" b="1" i="0" dirty="0">
                <a:solidFill>
                  <a:srgbClr val="595959"/>
                </a:solidFill>
              </a:rPr>
              <a:t>- Een </a:t>
            </a:r>
            <a:r>
              <a:rPr lang="en-GB" sz="2400" b="1" i="0" dirty="0" err="1">
                <a:solidFill>
                  <a:srgbClr val="595959"/>
                </a:solidFill>
              </a:rPr>
              <a:t>ondersteunende</a:t>
            </a:r>
            <a:r>
              <a:rPr lang="en-GB" sz="2400" b="1" i="0" dirty="0">
                <a:solidFill>
                  <a:srgbClr val="595959"/>
                </a:solidFill>
              </a:rPr>
              <a:t> community </a:t>
            </a:r>
            <a:r>
              <a:rPr lang="en-GB" sz="2400" b="1" i="0" dirty="0" err="1">
                <a:solidFill>
                  <a:srgbClr val="595959"/>
                </a:solidFill>
              </a:rPr>
              <a:t>opgebouwd</a:t>
            </a:r>
            <a:r>
              <a:rPr lang="en-GB" sz="2400" i="0" dirty="0">
                <a:solidFill>
                  <a:srgbClr val="595959"/>
                </a:solidFill>
              </a:rPr>
              <a:t>: </a:t>
            </a:r>
            <a:r>
              <a:rPr lang="nl-NL" sz="2400" i="0" dirty="0">
                <a:solidFill>
                  <a:srgbClr val="595959"/>
                </a:solidFill>
              </a:rPr>
              <a:t>Een levendige gemeenschap gecreëerd waar studenten, docenten en technische professionals samenkomen om elkaar te ondersteunen, kennis te delen en netwerken op te bouwen die culturele en economische barrières overstijgen</a:t>
            </a:r>
            <a:r>
              <a:rPr lang="en-GB" sz="2400" i="0" dirty="0">
                <a:solidFill>
                  <a:srgbClr val="595959"/>
                </a:solidFill>
              </a:rPr>
              <a:t>.</a:t>
            </a:r>
          </a:p>
          <a:p>
            <a:pPr algn="l"/>
            <a:endParaRPr lang="en-IE" dirty="0">
              <a:solidFill>
                <a:srgbClr val="595959"/>
              </a:solidFill>
            </a:endParaRPr>
          </a:p>
        </p:txBody>
      </p:sp>
      <p:sp>
        <p:nvSpPr>
          <p:cNvPr id="6" name="Freeform 1">
            <a:extLst>
              <a:ext uri="{FF2B5EF4-FFF2-40B4-BE49-F238E27FC236}">
                <a16:creationId xmlns:a16="http://schemas.microsoft.com/office/drawing/2014/main" id="{9AA58773-369F-F5C7-1DF0-64AF3FF03552}"/>
              </a:ext>
            </a:extLst>
          </p:cNvPr>
          <p:cNvSpPr/>
          <p:nvPr/>
        </p:nvSpPr>
        <p:spPr>
          <a:xfrm>
            <a:off x="0" y="26323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460851" y="466545"/>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solidFill>
                  <a:schemeClr val="bg1"/>
                </a:solidFill>
              </a:rPr>
              <a:t>Persoonlijke</a:t>
            </a:r>
            <a:r>
              <a:rPr lang="en-US" dirty="0">
                <a:solidFill>
                  <a:schemeClr val="bg1"/>
                </a:solidFill>
              </a:rPr>
              <a:t> </a:t>
            </a:r>
            <a:r>
              <a:rPr lang="en-US" dirty="0" err="1">
                <a:solidFill>
                  <a:schemeClr val="bg1"/>
                </a:solidFill>
              </a:rPr>
              <a:t>motivatie</a:t>
            </a:r>
            <a:r>
              <a:rPr lang="en-US" dirty="0">
                <a:solidFill>
                  <a:schemeClr val="bg1"/>
                </a:solidFill>
              </a:rPr>
              <a:t> in </a:t>
            </a:r>
            <a:r>
              <a:rPr lang="en-US" dirty="0" err="1">
                <a:solidFill>
                  <a:schemeClr val="bg1"/>
                </a:solidFill>
              </a:rPr>
              <a:t>actie</a:t>
            </a:r>
            <a:endParaRPr lang="en-US" dirty="0"/>
          </a:p>
        </p:txBody>
      </p:sp>
      <p:grpSp>
        <p:nvGrpSpPr>
          <p:cNvPr id="9" name="Group 8">
            <a:extLst>
              <a:ext uri="{FF2B5EF4-FFF2-40B4-BE49-F238E27FC236}">
                <a16:creationId xmlns:a16="http://schemas.microsoft.com/office/drawing/2014/main" id="{427795D2-C1D1-403C-7C5F-F70975929169}"/>
              </a:ext>
            </a:extLst>
          </p:cNvPr>
          <p:cNvGrpSpPr/>
          <p:nvPr/>
        </p:nvGrpSpPr>
        <p:grpSpPr>
          <a:xfrm rot="10800000">
            <a:off x="5277127"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407421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4" name="Text Placeholder 3">
            <a:extLst>
              <a:ext uri="{FF2B5EF4-FFF2-40B4-BE49-F238E27FC236}">
                <a16:creationId xmlns:a16="http://schemas.microsoft.com/office/drawing/2014/main" id="{A76072B5-76E1-624D-FC74-4C1B52F19CE4}"/>
              </a:ext>
            </a:extLst>
          </p:cNvPr>
          <p:cNvSpPr>
            <a:spLocks noGrp="1"/>
          </p:cNvSpPr>
          <p:nvPr>
            <p:ph type="body" sz="quarter" idx="13"/>
          </p:nvPr>
        </p:nvSpPr>
        <p:spPr>
          <a:xfrm>
            <a:off x="204118" y="813366"/>
            <a:ext cx="6810423" cy="5527883"/>
          </a:xfrm>
        </p:spPr>
        <p:txBody>
          <a:bodyPr>
            <a:normAutofit/>
          </a:bodyPr>
          <a:lstStyle/>
          <a:p>
            <a:pPr algn="l"/>
            <a:r>
              <a:rPr lang="nl-NL" sz="2400" i="0" dirty="0" err="1">
                <a:solidFill>
                  <a:srgbClr val="595959"/>
                </a:solidFill>
              </a:rPr>
              <a:t>Anne's</a:t>
            </a:r>
            <a:r>
              <a:rPr lang="nl-NL" sz="2400" i="0" dirty="0">
                <a:solidFill>
                  <a:srgbClr val="595959"/>
                </a:solidFill>
              </a:rPr>
              <a:t> werk wordt alom erkend ... 
- Editie F als een van de "25 vrouwen" die een revolutie teweegbracht in de Duitse industrie 
- </a:t>
            </a:r>
            <a:r>
              <a:rPr lang="nl-NL" sz="2400" i="0" dirty="0" err="1">
                <a:solidFill>
                  <a:srgbClr val="595959"/>
                </a:solidFill>
              </a:rPr>
              <a:t>Handelsblatt</a:t>
            </a:r>
            <a:r>
              <a:rPr lang="nl-NL" sz="2400" i="0" dirty="0">
                <a:solidFill>
                  <a:srgbClr val="595959"/>
                </a:solidFill>
              </a:rPr>
              <a:t> uitgeroepen tot "</a:t>
            </a:r>
            <a:r>
              <a:rPr lang="nl-NL" sz="2400" i="0" dirty="0" err="1">
                <a:solidFill>
                  <a:srgbClr val="595959"/>
                </a:solidFill>
              </a:rPr>
              <a:t>Mutmacher</a:t>
            </a:r>
            <a:r>
              <a:rPr lang="nl-NL" sz="2400" i="0" dirty="0">
                <a:solidFill>
                  <a:srgbClr val="595959"/>
                </a:solidFill>
              </a:rPr>
              <a:t> van het Jaar" in 2018
- Beste vrouwelijke sociale ondernemer van het jaar in Duitsland 2020,
- </a:t>
            </a:r>
            <a:r>
              <a:rPr lang="nl-NL" sz="2400" i="0" dirty="0" err="1">
                <a:solidFill>
                  <a:srgbClr val="595959"/>
                </a:solidFill>
              </a:rPr>
              <a:t>Ashoka</a:t>
            </a:r>
            <a:r>
              <a:rPr lang="nl-NL" sz="2400" i="0" dirty="0">
                <a:solidFill>
                  <a:srgbClr val="595959"/>
                </a:solidFill>
              </a:rPr>
              <a:t> Fellow in 2021 
- Een van de 50 beste vrouwelijke oprichters van Duitsland door </a:t>
            </a:r>
            <a:r>
              <a:rPr lang="nl-NL" sz="2400" i="0" dirty="0" err="1">
                <a:solidFill>
                  <a:srgbClr val="595959"/>
                </a:solidFill>
              </a:rPr>
              <a:t>Handelsblatt</a:t>
            </a:r>
            <a:r>
              <a:rPr lang="nl-NL" sz="2400" i="0" dirty="0">
                <a:solidFill>
                  <a:srgbClr val="595959"/>
                </a:solidFill>
              </a:rPr>
              <a:t> 2022
- Duitse CIO van het Jaar "Digitale Toekomst" 2023.</a:t>
            </a:r>
            <a:endParaRPr lang="en-IE" sz="2400" dirty="0">
              <a:solidFill>
                <a:srgbClr val="595959"/>
              </a:solidFill>
            </a:endParaRPr>
          </a:p>
        </p:txBody>
      </p:sp>
      <p:sp>
        <p:nvSpPr>
          <p:cNvPr id="6" name="Freeform 1">
            <a:extLst>
              <a:ext uri="{FF2B5EF4-FFF2-40B4-BE49-F238E27FC236}">
                <a16:creationId xmlns:a16="http://schemas.microsoft.com/office/drawing/2014/main" id="{9AA58773-369F-F5C7-1DF0-64AF3FF03552}"/>
              </a:ext>
            </a:extLst>
          </p:cNvPr>
          <p:cNvSpPr/>
          <p:nvPr/>
        </p:nvSpPr>
        <p:spPr>
          <a:xfrm>
            <a:off x="13824" y="32037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460851" y="466545"/>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solidFill>
                  <a:schemeClr val="bg1"/>
                </a:solidFill>
              </a:rPr>
              <a:t>Persoonlijke</a:t>
            </a:r>
            <a:r>
              <a:rPr lang="en-US" dirty="0">
                <a:solidFill>
                  <a:schemeClr val="bg1"/>
                </a:solidFill>
              </a:rPr>
              <a:t> </a:t>
            </a:r>
            <a:r>
              <a:rPr lang="en-US" dirty="0" err="1">
                <a:solidFill>
                  <a:schemeClr val="bg1"/>
                </a:solidFill>
              </a:rPr>
              <a:t>motivatie</a:t>
            </a:r>
            <a:r>
              <a:rPr lang="en-US" dirty="0">
                <a:solidFill>
                  <a:schemeClr val="bg1"/>
                </a:solidFill>
              </a:rPr>
              <a:t> in </a:t>
            </a:r>
            <a:r>
              <a:rPr lang="en-US" dirty="0" err="1">
                <a:solidFill>
                  <a:schemeClr val="bg1"/>
                </a:solidFill>
              </a:rPr>
              <a:t>actie</a:t>
            </a:r>
            <a:endParaRPr lang="en-US" dirty="0"/>
          </a:p>
        </p:txBody>
      </p:sp>
      <p:grpSp>
        <p:nvGrpSpPr>
          <p:cNvPr id="9" name="Group 8">
            <a:extLst>
              <a:ext uri="{FF2B5EF4-FFF2-40B4-BE49-F238E27FC236}">
                <a16:creationId xmlns:a16="http://schemas.microsoft.com/office/drawing/2014/main" id="{427795D2-C1D1-403C-7C5F-F70975929169}"/>
              </a:ext>
            </a:extLst>
          </p:cNvPr>
          <p:cNvGrpSpPr/>
          <p:nvPr/>
        </p:nvGrpSpPr>
        <p:grpSpPr>
          <a:xfrm rot="10800000">
            <a:off x="5277127"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2" name="Online Media 1" title="ReDI School of Digital Integration">
            <a:hlinkClick r:id="" action="ppaction://media"/>
            <a:extLst>
              <a:ext uri="{FF2B5EF4-FFF2-40B4-BE49-F238E27FC236}">
                <a16:creationId xmlns:a16="http://schemas.microsoft.com/office/drawing/2014/main" id="{56C12B8F-F5B9-2BEC-82A6-7ED16D30C957}"/>
              </a:ext>
            </a:extLst>
          </p:cNvPr>
          <p:cNvPicPr>
            <a:picLocks noRot="1" noChangeAspect="1"/>
          </p:cNvPicPr>
          <p:nvPr>
            <a:videoFile r:link="rId1"/>
          </p:nvPr>
        </p:nvPicPr>
        <p:blipFill>
          <a:blip r:embed="rId3"/>
          <a:stretch>
            <a:fillRect/>
          </a:stretch>
        </p:blipFill>
        <p:spPr>
          <a:xfrm>
            <a:off x="7071769" y="1573039"/>
            <a:ext cx="4730536" cy="2672753"/>
          </a:xfrm>
          <a:prstGeom prst="rect">
            <a:avLst/>
          </a:prstGeom>
        </p:spPr>
      </p:pic>
      <p:sp>
        <p:nvSpPr>
          <p:cNvPr id="5" name="TextBox 4">
            <a:extLst>
              <a:ext uri="{FF2B5EF4-FFF2-40B4-BE49-F238E27FC236}">
                <a16:creationId xmlns:a16="http://schemas.microsoft.com/office/drawing/2014/main" id="{274FB321-FFE1-2361-210C-F4B2272E75D3}"/>
              </a:ext>
            </a:extLst>
          </p:cNvPr>
          <p:cNvSpPr txBox="1"/>
          <p:nvPr/>
        </p:nvSpPr>
        <p:spPr>
          <a:xfrm>
            <a:off x="6944247" y="1011848"/>
            <a:ext cx="7533060" cy="461665"/>
          </a:xfrm>
          <a:prstGeom prst="rect">
            <a:avLst/>
          </a:prstGeom>
          <a:noFill/>
        </p:spPr>
        <p:txBody>
          <a:bodyPr wrap="square">
            <a:spAutoFit/>
          </a:bodyPr>
          <a:lstStyle/>
          <a:p>
            <a:r>
              <a:rPr lang="en-GB" sz="2400" b="1" dirty="0">
                <a:solidFill>
                  <a:schemeClr val="bg1"/>
                </a:solidFill>
                <a:highlight>
                  <a:srgbClr val="20376B"/>
                </a:highlight>
              </a:rPr>
              <a:t>KIJK</a:t>
            </a:r>
            <a:r>
              <a:rPr lang="en-GB" sz="2400" b="1" i="0" dirty="0">
                <a:solidFill>
                  <a:schemeClr val="bg1"/>
                </a:solidFill>
                <a:effectLst/>
                <a:highlight>
                  <a:srgbClr val="20376B"/>
                </a:highlight>
              </a:rPr>
              <a:t> </a:t>
            </a:r>
            <a:r>
              <a:rPr lang="en-GB" sz="2400" b="0" i="0" dirty="0">
                <a:solidFill>
                  <a:srgbClr val="595959"/>
                </a:solidFill>
                <a:effectLst/>
                <a:highlight>
                  <a:srgbClr val="FFFFFF"/>
                </a:highlight>
              </a:rPr>
              <a:t> </a:t>
            </a:r>
            <a:r>
              <a:rPr lang="en-GB" dirty="0">
                <a:solidFill>
                  <a:srgbClr val="595959"/>
                </a:solidFill>
              </a:rPr>
              <a:t>Druk op play</a:t>
            </a:r>
            <a:endParaRPr lang="en-GB" sz="1800" b="0" i="0" dirty="0">
              <a:solidFill>
                <a:srgbClr val="595959"/>
              </a:solidFill>
              <a:effectLst/>
              <a:highlight>
                <a:srgbClr val="FFFFFF"/>
              </a:highlight>
            </a:endParaRPr>
          </a:p>
        </p:txBody>
      </p:sp>
      <p:sp>
        <p:nvSpPr>
          <p:cNvPr id="13" name="TextBox 12">
            <a:extLst>
              <a:ext uri="{FF2B5EF4-FFF2-40B4-BE49-F238E27FC236}">
                <a16:creationId xmlns:a16="http://schemas.microsoft.com/office/drawing/2014/main" id="{A2E1D2C0-871E-6B3E-5F1F-6B9A7D47E67B}"/>
              </a:ext>
            </a:extLst>
          </p:cNvPr>
          <p:cNvSpPr txBox="1"/>
          <p:nvPr/>
        </p:nvSpPr>
        <p:spPr>
          <a:xfrm>
            <a:off x="6955987" y="4494590"/>
            <a:ext cx="4846317" cy="1846659"/>
          </a:xfrm>
          <a:prstGeom prst="rect">
            <a:avLst/>
          </a:prstGeom>
          <a:noFill/>
        </p:spPr>
        <p:txBody>
          <a:bodyPr wrap="square">
            <a:spAutoFit/>
          </a:bodyPr>
          <a:lstStyle/>
          <a:p>
            <a:pPr algn="l"/>
            <a:r>
              <a:rPr lang="en-GB" sz="2400" b="1" dirty="0">
                <a:solidFill>
                  <a:schemeClr val="bg1"/>
                </a:solidFill>
                <a:highlight>
                  <a:srgbClr val="20376B"/>
                </a:highlight>
              </a:rPr>
              <a:t>MEER LEZEN</a:t>
            </a:r>
            <a:endParaRPr lang="en-GB" sz="1600" b="1" dirty="0">
              <a:solidFill>
                <a:schemeClr val="bg1"/>
              </a:solidFill>
              <a:highlight>
                <a:srgbClr val="20376B"/>
              </a:highlight>
            </a:endParaRPr>
          </a:p>
          <a:p>
            <a:pPr algn="l"/>
            <a:r>
              <a:rPr lang="en-GB" i="0" dirty="0">
                <a:solidFill>
                  <a:srgbClr val="595959"/>
                </a:solidFill>
                <a:effectLst/>
                <a:hlinkClick r:id="rId4"/>
              </a:rPr>
              <a:t>https://www.redi-school.org/</a:t>
            </a:r>
            <a:r>
              <a:rPr lang="en-GB" i="0" dirty="0">
                <a:solidFill>
                  <a:srgbClr val="595959"/>
                </a:solidFill>
                <a:effectLst/>
              </a:rPr>
              <a:t>  </a:t>
            </a:r>
          </a:p>
          <a:p>
            <a:pPr algn="l"/>
            <a:endParaRPr lang="en-GB" dirty="0">
              <a:solidFill>
                <a:srgbClr val="595959"/>
              </a:solidFill>
            </a:endParaRPr>
          </a:p>
          <a:p>
            <a:pPr algn="l"/>
            <a:r>
              <a:rPr lang="en-GB" i="0" dirty="0">
                <a:solidFill>
                  <a:srgbClr val="595959"/>
                </a:solidFill>
                <a:effectLst/>
                <a:hlinkClick r:id="rId5"/>
              </a:rPr>
              <a:t>https://www.redi-school.org/s/Presse_Vita_AnneKjaerBathel_e_06_2024_finaldocx.pdf</a:t>
            </a:r>
            <a:r>
              <a:rPr lang="en-GB" i="0" dirty="0">
                <a:solidFill>
                  <a:srgbClr val="595959"/>
                </a:solidFill>
                <a:effectLst/>
              </a:rPr>
              <a:t>  </a:t>
            </a:r>
            <a:endParaRPr lang="en-GB" sz="1400" i="0" dirty="0">
              <a:solidFill>
                <a:srgbClr val="595959"/>
              </a:solidFill>
              <a:effectLst/>
            </a:endParaRPr>
          </a:p>
        </p:txBody>
      </p:sp>
    </p:spTree>
    <p:extLst>
      <p:ext uri="{BB962C8B-B14F-4D97-AF65-F5344CB8AC3E}">
        <p14:creationId xmlns:p14="http://schemas.microsoft.com/office/powerpoint/2010/main" val="137331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502176"/>
            <a:ext cx="1025631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23763" y="563089"/>
            <a:ext cx="9632553" cy="803654"/>
          </a:xfrm>
        </p:spPr>
        <p:txBody>
          <a:bodyPr/>
          <a:lstStyle/>
          <a:p>
            <a:r>
              <a:rPr lang="nl-NL" dirty="0">
                <a:solidFill>
                  <a:schemeClr val="bg1"/>
                </a:solidFill>
              </a:rPr>
              <a:t>Reflecteren – Wat is jouw persoonlijke motivatie?</a:t>
            </a:r>
            <a:endParaRPr lang="en-US" dirty="0"/>
          </a:p>
        </p:txBody>
      </p:sp>
      <p:sp>
        <p:nvSpPr>
          <p:cNvPr id="5" name="TextBox 4">
            <a:extLst>
              <a:ext uri="{FF2B5EF4-FFF2-40B4-BE49-F238E27FC236}">
                <a16:creationId xmlns:a16="http://schemas.microsoft.com/office/drawing/2014/main" id="{48BC116C-FC28-2B2F-23B2-088FD77A6F59}"/>
              </a:ext>
            </a:extLst>
          </p:cNvPr>
          <p:cNvSpPr txBox="1"/>
          <p:nvPr/>
        </p:nvSpPr>
        <p:spPr>
          <a:xfrm>
            <a:off x="667286" y="1339066"/>
            <a:ext cx="10432623" cy="5016758"/>
          </a:xfrm>
          <a:prstGeom prst="rect">
            <a:avLst/>
          </a:prstGeom>
          <a:noFill/>
        </p:spPr>
        <p:txBody>
          <a:bodyPr wrap="square">
            <a:spAutoFit/>
          </a:bodyPr>
          <a:lstStyle/>
          <a:p>
            <a:r>
              <a:rPr lang="nl-NL" sz="2400" dirty="0">
                <a:solidFill>
                  <a:srgbClr val="595959"/>
                </a:solidFill>
              </a:rPr>
              <a:t>Om u te helpen uw persoonlijke motivaties voor het oprichten van een bedrijf te identificeren en te begrijpen, laten we uw drijfveren verduidelijken.</a:t>
            </a:r>
          </a:p>
          <a:p>
            <a:endParaRPr lang="en-GB" sz="2000" dirty="0">
              <a:solidFill>
                <a:srgbClr val="595959"/>
              </a:solidFill>
            </a:endParaRPr>
          </a:p>
          <a:p>
            <a:r>
              <a:rPr lang="en-GB" sz="2400" b="1" dirty="0">
                <a:solidFill>
                  <a:srgbClr val="47B5C8"/>
                </a:solidFill>
              </a:rPr>
              <a:t>STAP EEN</a:t>
            </a:r>
            <a:r>
              <a:rPr lang="en-GB" sz="2400" dirty="0">
                <a:solidFill>
                  <a:srgbClr val="595959"/>
                </a:solidFill>
              </a:rPr>
              <a:t>: </a:t>
            </a:r>
            <a:r>
              <a:rPr lang="nl-NL" sz="2400" dirty="0">
                <a:solidFill>
                  <a:srgbClr val="595959"/>
                </a:solidFill>
              </a:rPr>
              <a:t>Begin met het opschrijven van uw eerste gedachten over waarom u een bedrijf wilt starten. Deze 7 vragen zijn een goed begin..... </a:t>
            </a:r>
          </a:p>
          <a:p>
            <a:r>
              <a:rPr lang="nl-NL" sz="2400" dirty="0">
                <a:solidFill>
                  <a:srgbClr val="595959"/>
                </a:solidFill>
              </a:rPr>
              <a:t>1. Wat komt er als eerste in je op als je nadenkt over je motivaties?
2. Wat zijn je persoonlijke doelen voor de komende vijf jaar en hoe past ondernemerschap in deze doelen? 
3. Waar ben je het meest gepassioneerd over en hoe kan je bedrijf je helpen om je meer met deze passie bezig te houden?
4. Wat inspireerde je om ondernemerschap te overwegen? Denk na over momenten van inspiratie of noodzaak die je naar deze beslissing hebben geduwd.</a:t>
            </a:r>
            <a:endParaRPr lang="en-GB" dirty="0"/>
          </a:p>
          <a:p>
            <a:endParaRPr lang="en-GB" dirty="0"/>
          </a:p>
          <a:p>
            <a:endParaRPr lang="en-IE" dirty="0"/>
          </a:p>
        </p:txBody>
      </p:sp>
    </p:spTree>
    <p:extLst>
      <p:ext uri="{BB962C8B-B14F-4D97-AF65-F5344CB8AC3E}">
        <p14:creationId xmlns:p14="http://schemas.microsoft.com/office/powerpoint/2010/main" val="278426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0" y="770171"/>
            <a:ext cx="9632553" cy="803654"/>
          </a:xfrm>
        </p:spPr>
        <p:txBody>
          <a:bodyPr/>
          <a:lstStyle/>
          <a:p>
            <a:r>
              <a:rPr lang="nl-NL" dirty="0">
                <a:solidFill>
                  <a:schemeClr val="bg1"/>
                </a:solidFill>
              </a:rPr>
              <a:t>Reflecteren – Wat is jouw persoonlijke motivatie</a:t>
            </a:r>
            <a:r>
              <a:rPr lang="en-US" dirty="0">
                <a:solidFill>
                  <a:schemeClr val="bg1"/>
                </a:solidFill>
              </a:rPr>
              <a:t>?</a:t>
            </a:r>
            <a:endParaRPr lang="en-US" dirty="0"/>
          </a:p>
        </p:txBody>
      </p:sp>
      <p:sp>
        <p:nvSpPr>
          <p:cNvPr id="5" name="TextBox 4">
            <a:extLst>
              <a:ext uri="{FF2B5EF4-FFF2-40B4-BE49-F238E27FC236}">
                <a16:creationId xmlns:a16="http://schemas.microsoft.com/office/drawing/2014/main" id="{48BC116C-FC28-2B2F-23B2-088FD77A6F59}"/>
              </a:ext>
            </a:extLst>
          </p:cNvPr>
          <p:cNvSpPr txBox="1"/>
          <p:nvPr/>
        </p:nvSpPr>
        <p:spPr>
          <a:xfrm>
            <a:off x="692081" y="1468118"/>
            <a:ext cx="10183900" cy="5147563"/>
          </a:xfrm>
          <a:prstGeom prst="rect">
            <a:avLst/>
          </a:prstGeom>
          <a:noFill/>
        </p:spPr>
        <p:txBody>
          <a:bodyPr wrap="square">
            <a:spAutoFit/>
          </a:bodyPr>
          <a:lstStyle/>
          <a:p>
            <a:pPr marL="539750" indent="-539750"/>
            <a:r>
              <a:rPr lang="en-GB" sz="2400" dirty="0">
                <a:solidFill>
                  <a:srgbClr val="595959"/>
                </a:solidFill>
              </a:rPr>
              <a:t>5. </a:t>
            </a:r>
            <a:r>
              <a:rPr lang="nl-NL" sz="2400" dirty="0">
                <a:solidFill>
                  <a:srgbClr val="595959"/>
                </a:solidFill>
              </a:rPr>
              <a:t>Welke waarden zijn voor jou het belangrijkst in je werk? Denk bijvoorbeeld</a:t>
            </a:r>
          </a:p>
          <a:p>
            <a:pPr marL="539750" indent="-539750"/>
            <a:r>
              <a:rPr lang="nl-NL" sz="2400" dirty="0">
                <a:solidFill>
                  <a:srgbClr val="595959"/>
                </a:solidFill>
              </a:rPr>
              <a:t>aan zelfstandigheid, innovatie, financieel succes, creativiteit, of het helpen van</a:t>
            </a:r>
          </a:p>
          <a:p>
            <a:pPr marL="539750" indent="-539750"/>
            <a:r>
              <a:rPr lang="nl-NL" sz="2400" dirty="0">
                <a:solidFill>
                  <a:srgbClr val="595959"/>
                </a:solidFill>
              </a:rPr>
              <a:t>anderen.
6. Welke impact hoop je te hebben met je bedrijf? Denk na over de bredere</a:t>
            </a:r>
          </a:p>
          <a:p>
            <a:pPr marL="539750" indent="-539750"/>
            <a:r>
              <a:rPr lang="nl-NL" sz="2400" dirty="0">
                <a:solidFill>
                  <a:srgbClr val="595959"/>
                </a:solidFill>
              </a:rPr>
              <a:t>effecten op uw gemeenschap, branche of zelfs wereldwijd. 
7. Als je voor uitdagingen staat, wat houdt je dan op de been? Overweeg de</a:t>
            </a:r>
          </a:p>
          <a:p>
            <a:pPr marL="539750" indent="-539750"/>
            <a:r>
              <a:rPr lang="nl-NL" sz="2400" dirty="0">
                <a:solidFill>
                  <a:srgbClr val="595959"/>
                </a:solidFill>
              </a:rPr>
              <a:t>interne of externe krachtbronnen die u in moeilijke tijden kunt aanboren.</a:t>
            </a:r>
          </a:p>
          <a:p>
            <a:pPr marL="539750" indent="-539750"/>
            <a:endParaRPr lang="en-GB" sz="1050" dirty="0">
              <a:solidFill>
                <a:srgbClr val="47B5C8"/>
              </a:solidFill>
            </a:endParaRPr>
          </a:p>
          <a:p>
            <a:r>
              <a:rPr lang="en-GB" sz="2400" b="1" dirty="0">
                <a:solidFill>
                  <a:srgbClr val="47B5C8"/>
                </a:solidFill>
              </a:rPr>
              <a:t>STAP TWEE: </a:t>
            </a:r>
            <a:r>
              <a:rPr lang="en-GB" sz="2400" b="1" dirty="0" err="1">
                <a:solidFill>
                  <a:srgbClr val="47B5C8"/>
                </a:solidFill>
              </a:rPr>
              <a:t>Visualisatie</a:t>
            </a:r>
            <a:endParaRPr lang="en-GB" sz="2400" b="1" dirty="0">
              <a:solidFill>
                <a:srgbClr val="47B5C8"/>
              </a:solidFill>
            </a:endParaRPr>
          </a:p>
          <a:p>
            <a:r>
              <a:rPr lang="nl-NL" sz="2400" dirty="0">
                <a:solidFill>
                  <a:srgbClr val="20376B"/>
                </a:solidFill>
              </a:rPr>
              <a:t>Sluit je ogen en stel je een dag in je leven voor, over vijf jaar, waarop je je droom hebt nagejaagd om een bedrijf op te richten. Hoe ziet het eruit? Hoe voel je je over het werk dat je doet? Visualiseer de resultaten van uw inspanningen.</a:t>
            </a:r>
            <a:endParaRPr lang="en-GB" sz="2400" dirty="0">
              <a:solidFill>
                <a:srgbClr val="595959"/>
              </a:solidFill>
            </a:endParaRPr>
          </a:p>
          <a:p>
            <a:endParaRPr lang="en-GB" dirty="0"/>
          </a:p>
          <a:p>
            <a:endParaRPr lang="en-GB" dirty="0"/>
          </a:p>
          <a:p>
            <a:endParaRPr lang="en-IE" dirty="0"/>
          </a:p>
        </p:txBody>
      </p:sp>
    </p:spTree>
    <p:extLst>
      <p:ext uri="{BB962C8B-B14F-4D97-AF65-F5344CB8AC3E}">
        <p14:creationId xmlns:p14="http://schemas.microsoft.com/office/powerpoint/2010/main" val="1650090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nl-NL" dirty="0">
                <a:solidFill>
                  <a:schemeClr val="bg1"/>
                </a:solidFill>
              </a:rPr>
              <a:t>Reflecteren – Wat is jouw persoonlijke motivatie?</a:t>
            </a:r>
            <a:endParaRPr lang="en-US" dirty="0"/>
          </a:p>
        </p:txBody>
      </p:sp>
      <p:sp>
        <p:nvSpPr>
          <p:cNvPr id="5" name="TextBox 4">
            <a:extLst>
              <a:ext uri="{FF2B5EF4-FFF2-40B4-BE49-F238E27FC236}">
                <a16:creationId xmlns:a16="http://schemas.microsoft.com/office/drawing/2014/main" id="{48BC116C-FC28-2B2F-23B2-088FD77A6F59}"/>
              </a:ext>
            </a:extLst>
          </p:cNvPr>
          <p:cNvSpPr txBox="1"/>
          <p:nvPr/>
        </p:nvSpPr>
        <p:spPr>
          <a:xfrm>
            <a:off x="606020" y="1565257"/>
            <a:ext cx="9918786" cy="4616648"/>
          </a:xfrm>
          <a:prstGeom prst="rect">
            <a:avLst/>
          </a:prstGeom>
          <a:noFill/>
        </p:spPr>
        <p:txBody>
          <a:bodyPr wrap="square">
            <a:spAutoFit/>
          </a:bodyPr>
          <a:lstStyle/>
          <a:p>
            <a:pPr marL="539750" indent="-539750"/>
            <a:r>
              <a:rPr lang="nl-NL" sz="2400" b="1" dirty="0">
                <a:solidFill>
                  <a:srgbClr val="47B5C8"/>
                </a:solidFill>
              </a:rPr>
              <a:t>STAP DRIE: Reflectie op reacties:</a:t>
            </a:r>
          </a:p>
          <a:p>
            <a:pPr marL="539750" indent="-539750"/>
            <a:r>
              <a:rPr lang="nl-NL" sz="2400" dirty="0">
                <a:solidFill>
                  <a:srgbClr val="595959"/>
                </a:solidFill>
              </a:rPr>
              <a:t>Bekijk uw antwoorden en zoek naar terugkerende thema's of ideeën die</a:t>
            </a:r>
          </a:p>
          <a:p>
            <a:pPr marL="539750" indent="-539750"/>
            <a:r>
              <a:rPr lang="nl-NL" sz="2400" dirty="0">
                <a:solidFill>
                  <a:srgbClr val="595959"/>
                </a:solidFill>
              </a:rPr>
              <a:t>opvallen.
Zijn er consistente waarden of doelen die in uw antwoorden voorkomen? Deze</a:t>
            </a:r>
          </a:p>
          <a:p>
            <a:pPr marL="539750" indent="-539750"/>
            <a:r>
              <a:rPr lang="nl-NL" sz="2400" dirty="0">
                <a:solidFill>
                  <a:srgbClr val="595959"/>
                </a:solidFill>
              </a:rPr>
              <a:t>hoogtepunten kunnen de belangrijkste motivaties onthullen die uw</a:t>
            </a:r>
          </a:p>
          <a:p>
            <a:pPr marL="539750" indent="-539750"/>
            <a:r>
              <a:rPr lang="nl-NL" sz="2400" dirty="0">
                <a:solidFill>
                  <a:srgbClr val="595959"/>
                </a:solidFill>
              </a:rPr>
              <a:t>ondernemersgeest drijven.</a:t>
            </a:r>
            <a:endParaRPr lang="en-GB" sz="2400" dirty="0">
              <a:solidFill>
                <a:srgbClr val="595959"/>
              </a:solidFill>
            </a:endParaRPr>
          </a:p>
          <a:p>
            <a:pPr marL="539750" indent="-539750"/>
            <a:r>
              <a:rPr lang="nl-NL" sz="2400" b="1" dirty="0">
                <a:solidFill>
                  <a:srgbClr val="47B5C8"/>
                </a:solidFill>
              </a:rPr>
              <a:t>STAP VIER: Vat je motivatie samen:</a:t>
            </a:r>
          </a:p>
          <a:p>
            <a:pPr marL="539750" indent="-539750"/>
            <a:r>
              <a:rPr lang="nl-NL" sz="2400" dirty="0">
                <a:solidFill>
                  <a:srgbClr val="595959"/>
                </a:solidFill>
              </a:rPr>
              <a:t>Vat op basis van deze oefening in een paar zinnen uw belangrijkste</a:t>
            </a:r>
          </a:p>
          <a:p>
            <a:pPr marL="539750" indent="-539750"/>
            <a:r>
              <a:rPr lang="nl-NL" sz="2400" dirty="0">
                <a:solidFill>
                  <a:srgbClr val="595959"/>
                </a:solidFill>
              </a:rPr>
              <a:t>persoonlijke motivaties samen om ondernemerschap na te streven. Deze</a:t>
            </a:r>
          </a:p>
          <a:p>
            <a:pPr marL="539750" indent="-539750"/>
            <a:r>
              <a:rPr lang="nl-NL" sz="2400" dirty="0">
                <a:solidFill>
                  <a:srgbClr val="595959"/>
                </a:solidFill>
              </a:rPr>
              <a:t>samenvatting kan dienen als uw motiverende verklaring.</a:t>
            </a:r>
            <a:endParaRPr lang="en-GB" sz="2400" dirty="0">
              <a:solidFill>
                <a:srgbClr val="595959"/>
              </a:solidFill>
            </a:endParaRPr>
          </a:p>
          <a:p>
            <a:endParaRPr lang="en-GB" dirty="0"/>
          </a:p>
          <a:p>
            <a:endParaRPr lang="en-GB" dirty="0"/>
          </a:p>
          <a:p>
            <a:endParaRPr lang="en-IE" dirty="0"/>
          </a:p>
        </p:txBody>
      </p:sp>
    </p:spTree>
    <p:extLst>
      <p:ext uri="{BB962C8B-B14F-4D97-AF65-F5344CB8AC3E}">
        <p14:creationId xmlns:p14="http://schemas.microsoft.com/office/powerpoint/2010/main" val="2376802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sp>
        <p:nvSpPr>
          <p:cNvPr id="11" name="TextBox 10">
            <a:extLst>
              <a:ext uri="{FF2B5EF4-FFF2-40B4-BE49-F238E27FC236}">
                <a16:creationId xmlns:a16="http://schemas.microsoft.com/office/drawing/2014/main" id="{3B472642-306C-3629-EB97-0DCBBA1CB24B}"/>
              </a:ext>
            </a:extLst>
          </p:cNvPr>
          <p:cNvSpPr txBox="1"/>
          <p:nvPr/>
        </p:nvSpPr>
        <p:spPr>
          <a:xfrm>
            <a:off x="4449261" y="745962"/>
            <a:ext cx="7180189" cy="4985980"/>
          </a:xfrm>
          <a:prstGeom prst="rect">
            <a:avLst/>
          </a:prstGeom>
          <a:noFill/>
        </p:spPr>
        <p:txBody>
          <a:bodyPr wrap="square" rtlCol="0">
            <a:spAutoFit/>
          </a:bodyPr>
          <a:lstStyle/>
          <a:p>
            <a:r>
              <a:rPr lang="nl-NL" i="1" dirty="0">
                <a:solidFill>
                  <a:srgbClr val="595959"/>
                </a:solidFill>
              </a:rPr>
              <a:t>Mijn drive komt voort uit een persoonlijke reis van het overwinnen van gezondheidsuitdagingen door middel van natuurlijke remedies, die mijn kwaliteit van leven hebben veranderd. Deze persoonlijke ervaring gaf me een diepe waardering voor holistische gezondheidsbenaderingen en een passie om deze oplossingen toegankelijk te maken voor anderen.</a:t>
            </a:r>
            <a:endParaRPr lang="en-GB" i="1" dirty="0">
              <a:solidFill>
                <a:srgbClr val="595959"/>
              </a:solidFill>
            </a:endParaRPr>
          </a:p>
          <a:p>
            <a:endParaRPr lang="nl-NL" sz="2100" i="1" dirty="0">
              <a:solidFill>
                <a:srgbClr val="595959"/>
              </a:solidFill>
            </a:endParaRPr>
          </a:p>
          <a:p>
            <a:endParaRPr lang="nl-NL" sz="2100" i="1" dirty="0">
              <a:solidFill>
                <a:srgbClr val="595959"/>
              </a:solidFill>
            </a:endParaRPr>
          </a:p>
          <a:p>
            <a:r>
              <a:rPr lang="nl-NL" i="1" dirty="0">
                <a:solidFill>
                  <a:srgbClr val="595959"/>
                </a:solidFill>
              </a:rPr>
              <a:t>Mijn achtergrond is voedingswetenschap, en ik heb 3 jaar natuurgeneeskunde gestudeerd. Mijn doel is om een winstgevend merk en bedrijf voor gezondheidssupplementen te creëren dat bekend staat om zijn integriteit, kwaliteit en toewijding aan het welzijn van de klant.</a:t>
            </a:r>
            <a:endParaRPr lang="en-GB" i="1" dirty="0">
              <a:solidFill>
                <a:srgbClr val="595959"/>
              </a:solidFill>
            </a:endParaRPr>
          </a:p>
          <a:p>
            <a:endParaRPr lang="en-GB" sz="2100" i="1" dirty="0">
              <a:solidFill>
                <a:srgbClr val="595959"/>
              </a:solidFill>
            </a:endParaRPr>
          </a:p>
          <a:p>
            <a:endParaRPr lang="en-GB" sz="2100" i="1" dirty="0">
              <a:solidFill>
                <a:srgbClr val="595959"/>
              </a:solidFill>
            </a:endParaRPr>
          </a:p>
          <a:p>
            <a:r>
              <a:rPr lang="nl-NL" i="1" dirty="0">
                <a:solidFill>
                  <a:srgbClr val="595959"/>
                </a:solidFill>
              </a:rPr>
              <a:t>Ik zie mijn merk in de komende vijf jaar een gerespecteerde speler worden op de markt voor gezondheidssupplementen.  Ik zal een bedrijf leiden met een reeks innovatieve, wetenschappelijk onderbouwde producten, terwijl ik voortdurend persoonlijke en industriële uitdagingen overwin</a:t>
            </a:r>
            <a:endParaRPr lang="en-IE" i="1" dirty="0">
              <a:solidFill>
                <a:srgbClr val="595959"/>
              </a:solidFill>
            </a:endParaRPr>
          </a:p>
        </p:txBody>
      </p:sp>
      <p:pic>
        <p:nvPicPr>
          <p:cNvPr id="44" name="Picture Placeholder 43" descr="Smiling businesswoman with digital tablet looking out office window">
            <a:extLst>
              <a:ext uri="{FF2B5EF4-FFF2-40B4-BE49-F238E27FC236}">
                <a16:creationId xmlns:a16="http://schemas.microsoft.com/office/drawing/2014/main" id="{54856037-ED41-4BFE-099D-2C4D5419C950}"/>
              </a:ext>
            </a:extLst>
          </p:cNvPr>
          <p:cNvPicPr>
            <a:picLocks noGrp="1" noChangeAspect="1"/>
          </p:cNvPicPr>
          <p:nvPr>
            <p:ph type="pic" sz="quarter" idx="41"/>
          </p:nvPr>
        </p:nvPicPr>
        <p:blipFill>
          <a:blip r:embed="rId2"/>
          <a:srcRect l="31127" r="31127"/>
          <a:stretch>
            <a:fillRect/>
          </a:stretch>
        </p:blipFill>
        <p:spPr/>
      </p:pic>
      <p:sp>
        <p:nvSpPr>
          <p:cNvPr id="2" name="TextBox 1">
            <a:extLst>
              <a:ext uri="{FF2B5EF4-FFF2-40B4-BE49-F238E27FC236}">
                <a16:creationId xmlns:a16="http://schemas.microsoft.com/office/drawing/2014/main" id="{E2C19C6E-335F-F23B-D3F5-27B4605CD8FE}"/>
              </a:ext>
            </a:extLst>
          </p:cNvPr>
          <p:cNvSpPr txBox="1"/>
          <p:nvPr/>
        </p:nvSpPr>
        <p:spPr>
          <a:xfrm>
            <a:off x="4403234" y="117987"/>
            <a:ext cx="6988420" cy="461665"/>
          </a:xfrm>
          <a:prstGeom prst="rect">
            <a:avLst/>
          </a:prstGeom>
          <a:noFill/>
        </p:spPr>
        <p:txBody>
          <a:bodyPr wrap="square" rtlCol="0">
            <a:spAutoFit/>
          </a:bodyPr>
          <a:lstStyle/>
          <a:p>
            <a:r>
              <a:rPr lang="en-IE" sz="2400" b="1"/>
              <a:t>Voorbeelden van persoonlijke motivaties</a:t>
            </a:r>
            <a:endParaRPr lang="en-IE" sz="2400" b="1" dirty="0"/>
          </a:p>
        </p:txBody>
      </p:sp>
    </p:spTree>
    <p:extLst>
      <p:ext uri="{BB962C8B-B14F-4D97-AF65-F5344CB8AC3E}">
        <p14:creationId xmlns:p14="http://schemas.microsoft.com/office/powerpoint/2010/main" val="161488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35286" y="1570398"/>
            <a:ext cx="10301829" cy="1681170"/>
          </a:xfrm>
        </p:spPr>
        <p:txBody>
          <a:bodyPr/>
          <a:lstStyle/>
          <a:p>
            <a:pPr marL="0" indent="0" algn="just"/>
            <a:r>
              <a:rPr lang="nl-NL" sz="2100" dirty="0"/>
              <a:t>Een ondernemersmentaliteit gaat niet alleen over het starten van een bedrijf, niet over een manier van denken die mensen in staat stelt uitdagingen te overwinnen, kansen te benutten en innovatie te stimuleren. Laten we eens kijken naar de belangrijkste kenmerken van de </a:t>
            </a:r>
            <a:r>
              <a:rPr lang="nl-NL" sz="2100" dirty="0" err="1"/>
              <a:t>mindset</a:t>
            </a:r>
            <a:r>
              <a:rPr lang="nl-NL" sz="2100" dirty="0"/>
              <a:t>:</a:t>
            </a:r>
            <a:endParaRPr lang="en-US" sz="21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820600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Wat is </a:t>
            </a:r>
            <a:r>
              <a:rPr lang="en-US" dirty="0" err="1">
                <a:solidFill>
                  <a:schemeClr val="bg1"/>
                </a:solidFill>
              </a:rPr>
              <a:t>een</a:t>
            </a:r>
            <a:r>
              <a:rPr lang="en-US" dirty="0">
                <a:solidFill>
                  <a:schemeClr val="bg1"/>
                </a:solidFill>
              </a:rPr>
              <a:t> </a:t>
            </a:r>
            <a:r>
              <a:rPr lang="en-US" dirty="0" err="1">
                <a:solidFill>
                  <a:schemeClr val="bg1"/>
                </a:solidFill>
              </a:rPr>
              <a:t>ondernemersmentaliteit</a:t>
            </a:r>
            <a:r>
              <a:rPr lang="en-US" dirty="0">
                <a:solidFill>
                  <a:schemeClr val="bg1"/>
                </a:solidFill>
              </a:rPr>
              <a:t>?</a:t>
            </a:r>
            <a:endParaRPr lang="en-US" dirty="0"/>
          </a:p>
        </p:txBody>
      </p:sp>
      <p:graphicFrame>
        <p:nvGraphicFramePr>
          <p:cNvPr id="3" name="Table 2">
            <a:extLst>
              <a:ext uri="{FF2B5EF4-FFF2-40B4-BE49-F238E27FC236}">
                <a16:creationId xmlns:a16="http://schemas.microsoft.com/office/drawing/2014/main" id="{92CA5145-51B0-C403-E286-8C7401CAE1AA}"/>
              </a:ext>
            </a:extLst>
          </p:cNvPr>
          <p:cNvGraphicFramePr>
            <a:graphicFrameLocks noGrp="1"/>
          </p:cNvGraphicFramePr>
          <p:nvPr>
            <p:extLst>
              <p:ext uri="{D42A27DB-BD31-4B8C-83A1-F6EECF244321}">
                <p14:modId xmlns:p14="http://schemas.microsoft.com/office/powerpoint/2010/main" val="1381835826"/>
              </p:ext>
            </p:extLst>
          </p:nvPr>
        </p:nvGraphicFramePr>
        <p:xfrm>
          <a:off x="1028507" y="2772501"/>
          <a:ext cx="9808607" cy="2773680"/>
        </p:xfrm>
        <a:graphic>
          <a:graphicData uri="http://schemas.openxmlformats.org/drawingml/2006/table">
            <a:tbl>
              <a:tblPr firstRow="1" bandRow="1">
                <a:tableStyleId>{5C22544A-7EE6-4342-B048-85BDC9FD1C3A}</a:tableStyleId>
              </a:tblPr>
              <a:tblGrid>
                <a:gridCol w="2556966">
                  <a:extLst>
                    <a:ext uri="{9D8B030D-6E8A-4147-A177-3AD203B41FA5}">
                      <a16:colId xmlns:a16="http://schemas.microsoft.com/office/drawing/2014/main" val="1053933426"/>
                    </a:ext>
                  </a:extLst>
                </a:gridCol>
                <a:gridCol w="7251641">
                  <a:extLst>
                    <a:ext uri="{9D8B030D-6E8A-4147-A177-3AD203B41FA5}">
                      <a16:colId xmlns:a16="http://schemas.microsoft.com/office/drawing/2014/main" val="2486313998"/>
                    </a:ext>
                  </a:extLst>
                </a:gridCol>
              </a:tblGrid>
              <a:tr h="625388">
                <a:tc>
                  <a:txBody>
                    <a:bodyPr/>
                    <a:lstStyle/>
                    <a:p>
                      <a:r>
                        <a:rPr lang="nl-NL" sz="2200" b="1" dirty="0"/>
                        <a:t>Veerkracht:
Het vermogen om snel te herstellen van moeilijkheden; taaiheid.</a:t>
                      </a:r>
                      <a:endParaRPr lang="en-IE" sz="2200" dirty="0"/>
                    </a:p>
                  </a:txBody>
                  <a:tcPr>
                    <a:solidFill>
                      <a:srgbClr val="FDBD22"/>
                    </a:solidFill>
                  </a:tcPr>
                </a:tc>
                <a:tc>
                  <a:txBody>
                    <a:bodyPr/>
                    <a:lstStyle/>
                    <a:p>
                      <a:r>
                        <a:rPr lang="en-GB" sz="2200" b="1" dirty="0">
                          <a:solidFill>
                            <a:srgbClr val="595959"/>
                          </a:solidFill>
                        </a:rPr>
                        <a:t>Context </a:t>
                      </a:r>
                      <a:r>
                        <a:rPr lang="en-GB" sz="2200" b="1" dirty="0" err="1">
                          <a:solidFill>
                            <a:srgbClr val="595959"/>
                          </a:solidFill>
                        </a:rPr>
                        <a:t>voor</a:t>
                      </a:r>
                      <a:r>
                        <a:rPr lang="en-GB" sz="2200" b="1" dirty="0">
                          <a:solidFill>
                            <a:srgbClr val="595959"/>
                          </a:solidFill>
                        </a:rPr>
                        <a:t> </a:t>
                      </a:r>
                      <a:r>
                        <a:rPr lang="en-GB" sz="2200" b="1" dirty="0" err="1">
                          <a:solidFill>
                            <a:srgbClr val="595959"/>
                          </a:solidFill>
                        </a:rPr>
                        <a:t>ondervertegenwoordigde</a:t>
                      </a:r>
                      <a:r>
                        <a:rPr lang="en-GB" sz="2200" b="1" dirty="0">
                          <a:solidFill>
                            <a:srgbClr val="595959"/>
                          </a:solidFill>
                        </a:rPr>
                        <a:t> </a:t>
                      </a:r>
                      <a:r>
                        <a:rPr lang="en-GB" sz="2200" b="1" dirty="0" err="1">
                          <a:solidFill>
                            <a:srgbClr val="595959"/>
                          </a:solidFill>
                        </a:rPr>
                        <a:t>oprichters</a:t>
                      </a:r>
                      <a:r>
                        <a:rPr lang="en-GB" sz="2200" b="1" dirty="0">
                          <a:solidFill>
                            <a:srgbClr val="595959"/>
                          </a:solidFill>
                        </a:rPr>
                        <a:t>:</a:t>
                      </a:r>
                    </a:p>
                    <a:p>
                      <a:r>
                        <a:rPr lang="nl-NL" sz="2200" b="0" dirty="0">
                          <a:solidFill>
                            <a:srgbClr val="595959"/>
                          </a:solidFill>
                        </a:rPr>
                        <a:t>Veerkracht gaat over het terugveren van tegenslagen. Voor oprichters met een ondervertegenwoordigde achtergrond gaat het erom uitdagingen om te zetten in katalysatoren voor groei en innovatie. 
Het betekent volharden door systemische barrières, twijfelaars weerleggen en vaak een nieuw pad plaveien waar dat voorheen niet bestond.</a:t>
                      </a:r>
                      <a:endParaRPr lang="en-IE" sz="2200" b="0" dirty="0">
                        <a:solidFill>
                          <a:srgbClr val="595959"/>
                        </a:solidFill>
                      </a:endParaRPr>
                    </a:p>
                  </a:txBody>
                  <a:tcPr>
                    <a:noFill/>
                  </a:tcPr>
                </a:tc>
                <a:extLst>
                  <a:ext uri="{0D108BD9-81ED-4DB2-BD59-A6C34878D82A}">
                    <a16:rowId xmlns:a16="http://schemas.microsoft.com/office/drawing/2014/main" val="1344272746"/>
                  </a:ext>
                </a:extLst>
              </a:tr>
            </a:tbl>
          </a:graphicData>
        </a:graphic>
      </p:graphicFrame>
    </p:spTree>
    <p:extLst>
      <p:ext uri="{BB962C8B-B14F-4D97-AF65-F5344CB8AC3E}">
        <p14:creationId xmlns:p14="http://schemas.microsoft.com/office/powerpoint/2010/main" val="1808398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74950" y="447106"/>
            <a:ext cx="820600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52072" y="599279"/>
            <a:ext cx="9632553" cy="803654"/>
          </a:xfrm>
        </p:spPr>
        <p:txBody>
          <a:bodyPr/>
          <a:lstStyle/>
          <a:p>
            <a:r>
              <a:rPr lang="en-US" dirty="0">
                <a:solidFill>
                  <a:schemeClr val="bg1"/>
                </a:solidFill>
              </a:rPr>
              <a:t>Wat is </a:t>
            </a:r>
            <a:r>
              <a:rPr lang="en-US" dirty="0" err="1">
                <a:solidFill>
                  <a:schemeClr val="bg1"/>
                </a:solidFill>
              </a:rPr>
              <a:t>een</a:t>
            </a:r>
            <a:r>
              <a:rPr lang="en-US" dirty="0">
                <a:solidFill>
                  <a:schemeClr val="bg1"/>
                </a:solidFill>
              </a:rPr>
              <a:t> </a:t>
            </a:r>
            <a:r>
              <a:rPr lang="en-US" dirty="0" err="1">
                <a:solidFill>
                  <a:schemeClr val="bg1"/>
                </a:solidFill>
              </a:rPr>
              <a:t>ondernemersmentaliteit</a:t>
            </a:r>
            <a:r>
              <a:rPr lang="en-US" dirty="0">
                <a:solidFill>
                  <a:schemeClr val="bg1"/>
                </a:solidFill>
              </a:rPr>
              <a:t>?</a:t>
            </a:r>
            <a:endParaRPr lang="en-US" dirty="0"/>
          </a:p>
        </p:txBody>
      </p:sp>
      <p:graphicFrame>
        <p:nvGraphicFramePr>
          <p:cNvPr id="3" name="Table 2">
            <a:extLst>
              <a:ext uri="{FF2B5EF4-FFF2-40B4-BE49-F238E27FC236}">
                <a16:creationId xmlns:a16="http://schemas.microsoft.com/office/drawing/2014/main" id="{92CA5145-51B0-C403-E286-8C7401CAE1AA}"/>
              </a:ext>
            </a:extLst>
          </p:cNvPr>
          <p:cNvGraphicFramePr>
            <a:graphicFrameLocks noGrp="1"/>
          </p:cNvGraphicFramePr>
          <p:nvPr>
            <p:extLst>
              <p:ext uri="{D42A27DB-BD31-4B8C-83A1-F6EECF244321}">
                <p14:modId xmlns:p14="http://schemas.microsoft.com/office/powerpoint/2010/main" val="3211383413"/>
              </p:ext>
            </p:extLst>
          </p:nvPr>
        </p:nvGraphicFramePr>
        <p:xfrm>
          <a:off x="652072" y="1356352"/>
          <a:ext cx="10256182" cy="2560320"/>
        </p:xfrm>
        <a:graphic>
          <a:graphicData uri="http://schemas.openxmlformats.org/drawingml/2006/table">
            <a:tbl>
              <a:tblPr firstRow="1" bandRow="1">
                <a:tableStyleId>{5C22544A-7EE6-4342-B048-85BDC9FD1C3A}</a:tableStyleId>
              </a:tblPr>
              <a:tblGrid>
                <a:gridCol w="2413857">
                  <a:extLst>
                    <a:ext uri="{9D8B030D-6E8A-4147-A177-3AD203B41FA5}">
                      <a16:colId xmlns:a16="http://schemas.microsoft.com/office/drawing/2014/main" val="1053933426"/>
                    </a:ext>
                  </a:extLst>
                </a:gridCol>
                <a:gridCol w="7842325">
                  <a:extLst>
                    <a:ext uri="{9D8B030D-6E8A-4147-A177-3AD203B41FA5}">
                      <a16:colId xmlns:a16="http://schemas.microsoft.com/office/drawing/2014/main" val="2486313998"/>
                    </a:ext>
                  </a:extLst>
                </a:gridCol>
              </a:tblGrid>
              <a:tr h="625388">
                <a:tc>
                  <a:txBody>
                    <a:bodyPr/>
                    <a:lstStyle/>
                    <a:p>
                      <a:r>
                        <a:rPr lang="nl-NL" sz="1800" b="1" dirty="0">
                          <a:solidFill>
                            <a:schemeClr val="bg1"/>
                          </a:solidFill>
                        </a:rPr>
                        <a:t>Aanpassingsvermogen:
Het vermogen om zich snel en efficiënt aan te passen aan nieuwe of veranderende omstandigheden.</a:t>
                      </a:r>
                      <a:endParaRPr lang="en-GB" sz="1800" dirty="0">
                        <a:solidFill>
                          <a:schemeClr val="bg1"/>
                        </a:solidFill>
                      </a:endParaRPr>
                    </a:p>
                  </a:txBody>
                  <a:tcPr>
                    <a:solidFill>
                      <a:srgbClr val="D9552F"/>
                    </a:solidFill>
                  </a:tcPr>
                </a:tc>
                <a:tc>
                  <a:txBody>
                    <a:bodyPr/>
                    <a:lstStyle/>
                    <a:p>
                      <a:r>
                        <a:rPr lang="nl-NL" sz="2200" b="1" dirty="0">
                          <a:solidFill>
                            <a:srgbClr val="595959"/>
                          </a:solidFill>
                        </a:rPr>
                        <a:t>Context voor ondervertegenwoordigde oprichters:
</a:t>
                      </a:r>
                      <a:r>
                        <a:rPr lang="nl-NL" sz="2000" b="0" dirty="0">
                          <a:solidFill>
                            <a:srgbClr val="595959"/>
                          </a:solidFill>
                        </a:rPr>
                        <a:t>In een zakenwereld waar verandering de enige constante is, is aanpassingsvermogen een noodzaak. Deze eigenschap is vooral cruciaal voor ondervertegenwoordigde oprichters, die vaak door complexere landschappen navigeren als gevolg van culturele, systemische of economische barrières en wiens achtergrond en ervaringen hen unieke inzichten geven in markten en behoeften die voor anderen misschien onzichtbaar zijn.</a:t>
                      </a:r>
                      <a:endParaRPr lang="en-IE" sz="2000" b="0" dirty="0">
                        <a:solidFill>
                          <a:srgbClr val="595959"/>
                        </a:solidFill>
                      </a:endParaRPr>
                    </a:p>
                  </a:txBody>
                  <a:tcPr>
                    <a:noFill/>
                  </a:tcPr>
                </a:tc>
                <a:extLst>
                  <a:ext uri="{0D108BD9-81ED-4DB2-BD59-A6C34878D82A}">
                    <a16:rowId xmlns:a16="http://schemas.microsoft.com/office/drawing/2014/main" val="1344272746"/>
                  </a:ext>
                </a:extLst>
              </a:tr>
            </a:tbl>
          </a:graphicData>
        </a:graphic>
      </p:graphicFrame>
      <p:graphicFrame>
        <p:nvGraphicFramePr>
          <p:cNvPr id="10" name="Table 9">
            <a:extLst>
              <a:ext uri="{FF2B5EF4-FFF2-40B4-BE49-F238E27FC236}">
                <a16:creationId xmlns:a16="http://schemas.microsoft.com/office/drawing/2014/main" id="{F6531BD9-B1F2-9E1A-4BD3-138014E1434F}"/>
              </a:ext>
            </a:extLst>
          </p:cNvPr>
          <p:cNvGraphicFramePr>
            <a:graphicFrameLocks noGrp="1"/>
          </p:cNvGraphicFramePr>
          <p:nvPr>
            <p:extLst>
              <p:ext uri="{D42A27DB-BD31-4B8C-83A1-F6EECF244321}">
                <p14:modId xmlns:p14="http://schemas.microsoft.com/office/powerpoint/2010/main" val="3833859771"/>
              </p:ext>
            </p:extLst>
          </p:nvPr>
        </p:nvGraphicFramePr>
        <p:xfrm>
          <a:off x="652072" y="3885152"/>
          <a:ext cx="10065895" cy="2103120"/>
        </p:xfrm>
        <a:graphic>
          <a:graphicData uri="http://schemas.openxmlformats.org/drawingml/2006/table">
            <a:tbl>
              <a:tblPr firstRow="1" bandRow="1">
                <a:tableStyleId>{5C22544A-7EE6-4342-B048-85BDC9FD1C3A}</a:tableStyleId>
              </a:tblPr>
              <a:tblGrid>
                <a:gridCol w="2376383">
                  <a:extLst>
                    <a:ext uri="{9D8B030D-6E8A-4147-A177-3AD203B41FA5}">
                      <a16:colId xmlns:a16="http://schemas.microsoft.com/office/drawing/2014/main" val="1053933426"/>
                    </a:ext>
                  </a:extLst>
                </a:gridCol>
                <a:gridCol w="7689512">
                  <a:extLst>
                    <a:ext uri="{9D8B030D-6E8A-4147-A177-3AD203B41FA5}">
                      <a16:colId xmlns:a16="http://schemas.microsoft.com/office/drawing/2014/main" val="2486313998"/>
                    </a:ext>
                  </a:extLst>
                </a:gridCol>
              </a:tblGrid>
              <a:tr h="625388">
                <a:tc>
                  <a:txBody>
                    <a:bodyPr/>
                    <a:lstStyle/>
                    <a:p>
                      <a:r>
                        <a:rPr lang="nl-NL" sz="1800" dirty="0">
                          <a:solidFill>
                            <a:schemeClr val="bg1"/>
                          </a:solidFill>
                        </a:rPr>
                        <a:t>Initiatief: 
Het vermogen om zelfstandig dingen te beoordelen en te initiëren.</a:t>
                      </a:r>
                      <a:endParaRPr lang="en-GB" sz="1800" dirty="0">
                        <a:solidFill>
                          <a:schemeClr val="bg1"/>
                        </a:solidFill>
                      </a:endParaRPr>
                    </a:p>
                  </a:txBody>
                  <a:tcPr>
                    <a:solidFill>
                      <a:schemeClr val="accent4">
                        <a:lumMod val="75000"/>
                      </a:schemeClr>
                    </a:solidFill>
                  </a:tcPr>
                </a:tc>
                <a:tc>
                  <a:txBody>
                    <a:bodyPr/>
                    <a:lstStyle/>
                    <a:p>
                      <a:r>
                        <a:rPr lang="en-GB" sz="2200" b="1" dirty="0">
                          <a:solidFill>
                            <a:srgbClr val="595959"/>
                          </a:solidFill>
                        </a:rPr>
                        <a:t>Context </a:t>
                      </a:r>
                      <a:r>
                        <a:rPr lang="en-GB" sz="2200" b="1" dirty="0" err="1">
                          <a:solidFill>
                            <a:srgbClr val="595959"/>
                          </a:solidFill>
                        </a:rPr>
                        <a:t>voor</a:t>
                      </a:r>
                      <a:r>
                        <a:rPr lang="en-GB" sz="2200" b="1" dirty="0">
                          <a:solidFill>
                            <a:srgbClr val="595959"/>
                          </a:solidFill>
                        </a:rPr>
                        <a:t> </a:t>
                      </a:r>
                      <a:r>
                        <a:rPr lang="en-GB" sz="2200" b="1" dirty="0" err="1">
                          <a:solidFill>
                            <a:srgbClr val="595959"/>
                          </a:solidFill>
                        </a:rPr>
                        <a:t>ondervertegenwoordigde</a:t>
                      </a:r>
                      <a:r>
                        <a:rPr lang="en-GB" sz="2200" b="1" dirty="0">
                          <a:solidFill>
                            <a:srgbClr val="595959"/>
                          </a:solidFill>
                        </a:rPr>
                        <a:t> </a:t>
                      </a:r>
                      <a:r>
                        <a:rPr lang="en-GB" sz="2200" b="1" dirty="0" err="1">
                          <a:solidFill>
                            <a:srgbClr val="595959"/>
                          </a:solidFill>
                        </a:rPr>
                        <a:t>oprichters</a:t>
                      </a:r>
                      <a:r>
                        <a:rPr lang="en-GB" sz="2200" b="1" dirty="0">
                          <a:solidFill>
                            <a:srgbClr val="595959"/>
                          </a:solidFill>
                        </a:rPr>
                        <a:t>:</a:t>
                      </a:r>
                    </a:p>
                    <a:p>
                      <a:r>
                        <a:rPr lang="nl-NL" sz="2200" b="0" dirty="0">
                          <a:solidFill>
                            <a:srgbClr val="595959"/>
                          </a:solidFill>
                        </a:rPr>
                        <a:t>Initiatief nemen is fundamenteel in ondernemerschap. Het gaat om proactieve probleemoplossing en preventieve actie. Voor mensen in ondervertegenwoordigde groepen kan initiatief nemen ook betekenen dat ze netwerken moeten starten en actief op zoek moeten gaan naar nieuwe partnerschappen.</a:t>
                      </a:r>
                      <a:endParaRPr lang="en-GB" sz="2200" b="0" dirty="0">
                        <a:solidFill>
                          <a:srgbClr val="595959"/>
                        </a:solidFill>
                      </a:endParaRPr>
                    </a:p>
                  </a:txBody>
                  <a:tcPr>
                    <a:noFill/>
                  </a:tcPr>
                </a:tc>
                <a:extLst>
                  <a:ext uri="{0D108BD9-81ED-4DB2-BD59-A6C34878D82A}">
                    <a16:rowId xmlns:a16="http://schemas.microsoft.com/office/drawing/2014/main" val="1344272746"/>
                  </a:ext>
                </a:extLst>
              </a:tr>
            </a:tbl>
          </a:graphicData>
        </a:graphic>
      </p:graphicFrame>
    </p:spTree>
    <p:extLst>
      <p:ext uri="{BB962C8B-B14F-4D97-AF65-F5344CB8AC3E}">
        <p14:creationId xmlns:p14="http://schemas.microsoft.com/office/powerpoint/2010/main" val="3516654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74950" y="447106"/>
            <a:ext cx="820600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52072" y="599279"/>
            <a:ext cx="9632553" cy="803654"/>
          </a:xfrm>
        </p:spPr>
        <p:txBody>
          <a:bodyPr/>
          <a:lstStyle/>
          <a:p>
            <a:r>
              <a:rPr lang="en-US" dirty="0">
                <a:solidFill>
                  <a:schemeClr val="bg1"/>
                </a:solidFill>
              </a:rPr>
              <a:t>Wat is </a:t>
            </a:r>
            <a:r>
              <a:rPr lang="en-US" dirty="0" err="1">
                <a:solidFill>
                  <a:schemeClr val="bg1"/>
                </a:solidFill>
              </a:rPr>
              <a:t>een</a:t>
            </a:r>
            <a:r>
              <a:rPr lang="en-US" dirty="0">
                <a:solidFill>
                  <a:schemeClr val="bg1"/>
                </a:solidFill>
              </a:rPr>
              <a:t> </a:t>
            </a:r>
            <a:r>
              <a:rPr lang="en-US" dirty="0" err="1">
                <a:solidFill>
                  <a:schemeClr val="bg1"/>
                </a:solidFill>
              </a:rPr>
              <a:t>ondernemersmentaliteit</a:t>
            </a:r>
            <a:r>
              <a:rPr lang="en-US" dirty="0">
                <a:solidFill>
                  <a:schemeClr val="bg1"/>
                </a:solidFill>
              </a:rPr>
              <a:t>?</a:t>
            </a:r>
            <a:endParaRPr lang="en-US" dirty="0"/>
          </a:p>
        </p:txBody>
      </p:sp>
      <p:graphicFrame>
        <p:nvGraphicFramePr>
          <p:cNvPr id="3" name="Table 2">
            <a:extLst>
              <a:ext uri="{FF2B5EF4-FFF2-40B4-BE49-F238E27FC236}">
                <a16:creationId xmlns:a16="http://schemas.microsoft.com/office/drawing/2014/main" id="{92CA5145-51B0-C403-E286-8C7401CAE1AA}"/>
              </a:ext>
            </a:extLst>
          </p:cNvPr>
          <p:cNvGraphicFramePr>
            <a:graphicFrameLocks noGrp="1"/>
          </p:cNvGraphicFramePr>
          <p:nvPr>
            <p:extLst>
              <p:ext uri="{D42A27DB-BD31-4B8C-83A1-F6EECF244321}">
                <p14:modId xmlns:p14="http://schemas.microsoft.com/office/powerpoint/2010/main" val="1983266489"/>
              </p:ext>
            </p:extLst>
          </p:nvPr>
        </p:nvGraphicFramePr>
        <p:xfrm>
          <a:off x="652072" y="1626175"/>
          <a:ext cx="10140845" cy="3108960"/>
        </p:xfrm>
        <a:graphic>
          <a:graphicData uri="http://schemas.openxmlformats.org/drawingml/2006/table">
            <a:tbl>
              <a:tblPr firstRow="1" bandRow="1">
                <a:tableStyleId>{5C22544A-7EE6-4342-B048-85BDC9FD1C3A}</a:tableStyleId>
              </a:tblPr>
              <a:tblGrid>
                <a:gridCol w="3192905">
                  <a:extLst>
                    <a:ext uri="{9D8B030D-6E8A-4147-A177-3AD203B41FA5}">
                      <a16:colId xmlns:a16="http://schemas.microsoft.com/office/drawing/2014/main" val="1053933426"/>
                    </a:ext>
                  </a:extLst>
                </a:gridCol>
                <a:gridCol w="6947940">
                  <a:extLst>
                    <a:ext uri="{9D8B030D-6E8A-4147-A177-3AD203B41FA5}">
                      <a16:colId xmlns:a16="http://schemas.microsoft.com/office/drawing/2014/main" val="2486313998"/>
                    </a:ext>
                  </a:extLst>
                </a:gridCol>
              </a:tblGrid>
              <a:tr h="625388">
                <a:tc>
                  <a:txBody>
                    <a:bodyPr/>
                    <a:lstStyle/>
                    <a:p>
                      <a:r>
                        <a:rPr lang="nl-NL" sz="1800" dirty="0">
                          <a:solidFill>
                            <a:schemeClr val="bg1"/>
                          </a:solidFill>
                        </a:rPr>
                        <a:t>Innovatie: een dynamisch proces van het implementeren van nieuwe ideeën die op verschillende manieren waarde toevoegen. Innovatie omvat technologie, design thinking en strategische vooruitziendheid om oplossingen te ontwikkelen die duurzaam en schaalbaar zijn</a:t>
                      </a:r>
                      <a:endParaRPr lang="en-GB" sz="1800" b="1" dirty="0">
                        <a:solidFill>
                          <a:schemeClr val="bg1"/>
                        </a:solidFill>
                      </a:endParaRPr>
                    </a:p>
                  </a:txBody>
                  <a:tcPr>
                    <a:solidFill>
                      <a:srgbClr val="D9552F"/>
                    </a:solidFill>
                  </a:tcPr>
                </a:tc>
                <a:tc>
                  <a:txBody>
                    <a:bodyPr/>
                    <a:lstStyle/>
                    <a:p>
                      <a:r>
                        <a:rPr lang="en-GB" sz="2200" b="1" dirty="0">
                          <a:solidFill>
                            <a:srgbClr val="595959"/>
                          </a:solidFill>
                        </a:rPr>
                        <a:t>Context </a:t>
                      </a:r>
                      <a:r>
                        <a:rPr lang="en-GB" sz="2200" b="1" dirty="0" err="1">
                          <a:solidFill>
                            <a:srgbClr val="595959"/>
                          </a:solidFill>
                        </a:rPr>
                        <a:t>voor</a:t>
                      </a:r>
                      <a:r>
                        <a:rPr lang="en-GB" sz="2200" b="1" dirty="0">
                          <a:solidFill>
                            <a:srgbClr val="595959"/>
                          </a:solidFill>
                        </a:rPr>
                        <a:t> </a:t>
                      </a:r>
                      <a:r>
                        <a:rPr lang="en-GB" sz="2200" b="1" dirty="0" err="1">
                          <a:solidFill>
                            <a:srgbClr val="595959"/>
                          </a:solidFill>
                        </a:rPr>
                        <a:t>ondervertegenwoordigde</a:t>
                      </a:r>
                      <a:r>
                        <a:rPr lang="en-GB" sz="2200" b="1" dirty="0">
                          <a:solidFill>
                            <a:srgbClr val="595959"/>
                          </a:solidFill>
                        </a:rPr>
                        <a:t> </a:t>
                      </a:r>
                      <a:r>
                        <a:rPr lang="en-GB" sz="2200" b="1" dirty="0" err="1">
                          <a:solidFill>
                            <a:srgbClr val="595959"/>
                          </a:solidFill>
                        </a:rPr>
                        <a:t>oprichters</a:t>
                      </a:r>
                      <a:r>
                        <a:rPr lang="en-GB" sz="2200" b="1" dirty="0">
                          <a:solidFill>
                            <a:srgbClr val="595959"/>
                          </a:solidFill>
                        </a:rPr>
                        <a:t>:</a:t>
                      </a:r>
                    </a:p>
                    <a:p>
                      <a:r>
                        <a:rPr lang="nl-NL" sz="2200" b="0" dirty="0">
                          <a:solidFill>
                            <a:srgbClr val="595959"/>
                          </a:solidFill>
                        </a:rPr>
                        <a:t>Innovatie is het hart van ondernemerschap. Het gaat om het creëren van nieuwe producten of diensten door de manier waarop we denken over sociale of culturele uitdagingen te innoveren en deze aan te pakken. Voor ondervertegenwoordigde oprichters gaat innovatie over het benutten van hun unieke levenservaringen en inzichten om oplossingen te ontwikkelen die voldoen aan de behoeften van een breder publiek.</a:t>
                      </a:r>
                      <a:endParaRPr lang="en-GB" sz="2200" b="0" dirty="0">
                        <a:solidFill>
                          <a:srgbClr val="595959"/>
                        </a:solidFill>
                      </a:endParaRPr>
                    </a:p>
                  </a:txBody>
                  <a:tcPr>
                    <a:noFill/>
                  </a:tcPr>
                </a:tc>
                <a:extLst>
                  <a:ext uri="{0D108BD9-81ED-4DB2-BD59-A6C34878D82A}">
                    <a16:rowId xmlns:a16="http://schemas.microsoft.com/office/drawing/2014/main" val="1344272746"/>
                  </a:ext>
                </a:extLst>
              </a:tr>
            </a:tbl>
          </a:graphicData>
        </a:graphic>
      </p:graphicFrame>
      <p:sp>
        <p:nvSpPr>
          <p:cNvPr id="6" name="TextBox 5">
            <a:extLst>
              <a:ext uri="{FF2B5EF4-FFF2-40B4-BE49-F238E27FC236}">
                <a16:creationId xmlns:a16="http://schemas.microsoft.com/office/drawing/2014/main" id="{3DD68C97-03E5-99D3-512E-B9DE3707408A}"/>
              </a:ext>
            </a:extLst>
          </p:cNvPr>
          <p:cNvSpPr txBox="1"/>
          <p:nvPr/>
        </p:nvSpPr>
        <p:spPr>
          <a:xfrm>
            <a:off x="1049310" y="4735135"/>
            <a:ext cx="9743607" cy="1200329"/>
          </a:xfrm>
          <a:prstGeom prst="rect">
            <a:avLst/>
          </a:prstGeom>
          <a:noFill/>
        </p:spPr>
        <p:txBody>
          <a:bodyPr wrap="square">
            <a:spAutoFit/>
          </a:bodyPr>
          <a:lstStyle/>
          <a:p>
            <a:r>
              <a:rPr lang="en-GB" sz="2400" i="1" dirty="0"/>
              <a:t>"Innovation starts with seeing the potential in the ordinary. It's about looking at everyday problems and dreaming up simple solutions that can make a big impact." </a:t>
            </a:r>
            <a:r>
              <a:rPr lang="en-GB" sz="2400" dirty="0"/>
              <a:t>- </a:t>
            </a:r>
            <a:r>
              <a:rPr lang="en-GB" sz="2400" dirty="0">
                <a:solidFill>
                  <a:srgbClr val="595959"/>
                </a:solidFill>
              </a:rPr>
              <a:t>Jane </a:t>
            </a:r>
            <a:r>
              <a:rPr lang="en-GB" sz="2400" dirty="0" err="1">
                <a:solidFill>
                  <a:srgbClr val="595959"/>
                </a:solidFill>
              </a:rPr>
              <a:t>ní</a:t>
            </a:r>
            <a:r>
              <a:rPr lang="en-GB" sz="2400" dirty="0">
                <a:solidFill>
                  <a:srgbClr val="595959"/>
                </a:solidFill>
              </a:rPr>
              <a:t> </a:t>
            </a:r>
            <a:r>
              <a:rPr lang="en-GB" sz="2400" dirty="0" err="1">
                <a:solidFill>
                  <a:srgbClr val="595959"/>
                </a:solidFill>
              </a:rPr>
              <a:t>Dhulchaointigh</a:t>
            </a:r>
            <a:r>
              <a:rPr lang="en-GB" sz="2400" dirty="0">
                <a:solidFill>
                  <a:srgbClr val="595959"/>
                </a:solidFill>
              </a:rPr>
              <a:t>, t</a:t>
            </a:r>
            <a:r>
              <a:rPr lang="en-IE" sz="2400" dirty="0">
                <a:solidFill>
                  <a:srgbClr val="595959"/>
                </a:solidFill>
              </a:rPr>
              <a:t>he Irish inventor of </a:t>
            </a:r>
            <a:r>
              <a:rPr lang="en-IE" sz="2400" dirty="0" err="1">
                <a:solidFill>
                  <a:srgbClr val="595959"/>
                </a:solidFill>
              </a:rPr>
              <a:t>Sugru</a:t>
            </a:r>
            <a:r>
              <a:rPr lang="en-IE" sz="2400" dirty="0">
                <a:solidFill>
                  <a:srgbClr val="595959"/>
                </a:solidFill>
              </a:rPr>
              <a:t>, </a:t>
            </a:r>
          </a:p>
        </p:txBody>
      </p:sp>
    </p:spTree>
    <p:extLst>
      <p:ext uri="{BB962C8B-B14F-4D97-AF65-F5344CB8AC3E}">
        <p14:creationId xmlns:p14="http://schemas.microsoft.com/office/powerpoint/2010/main" val="2303024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727816"/>
            <a:ext cx="6010480" cy="3066422"/>
          </a:xfrm>
        </p:spPr>
        <p:txBody>
          <a:bodyPr/>
          <a:lstStyle/>
          <a:p>
            <a:r>
              <a:rPr lang="nl-NL" dirty="0"/>
              <a:t>Persoonlijke talenten identificeren en benutten voor zakelijk succes</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15668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nl-NL" dirty="0"/>
              <a:t>Het ontdekken van persoonlijke motivatie en ondernemende </a:t>
            </a:r>
            <a:r>
              <a:rPr lang="nl-NL" dirty="0" err="1"/>
              <a:t>mindset</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979123" y="1519186"/>
            <a:ext cx="4607999" cy="4671588"/>
          </a:xfrm>
        </p:spPr>
        <p:txBody>
          <a:bodyPr/>
          <a:lstStyle/>
          <a:p>
            <a:pPr marL="0" indent="0"/>
            <a:r>
              <a:rPr lang="nl-NL" dirty="0"/>
              <a:t>Module 1 is ontworpen om aspirant-ondervertegenwoordigde ondernemers uit te rusten met de fundamentele kennis en vaardigheden die nodig zijn om hun ondernemersavontuur te beginnen. 
Belangrijk is dat we ernaar streven uw unieke uitdagingen aan te pakken en de tools te bieden die nodig zijn voor succes.</a:t>
            </a:r>
            <a:endParaRPr lang="en-US" dirty="0"/>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nl-NL" dirty="0"/>
              <a:t>Persoonlijke talenten identificeren en benutten voor zakelijk succes</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726460" y="3048909"/>
            <a:ext cx="5893417" cy="689519"/>
          </a:xfrm>
        </p:spPr>
        <p:txBody>
          <a:bodyPr/>
          <a:lstStyle/>
          <a:p>
            <a:r>
              <a:rPr lang="nl-NL" dirty="0"/>
              <a:t>Met welke uitdagingen worden ondervertegenwoordigde ondernemers geconfronteerd bij het starten van een bedrijf?</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776445" y="3963897"/>
            <a:ext cx="5073048" cy="689519"/>
          </a:xfrm>
        </p:spPr>
        <p:txBody>
          <a:bodyPr/>
          <a:lstStyle/>
          <a:p>
            <a:r>
              <a:rPr lang="en-IE" dirty="0" err="1"/>
              <a:t>Inzicht</a:t>
            </a:r>
            <a:r>
              <a:rPr lang="en-IE" dirty="0"/>
              <a:t> in </a:t>
            </a:r>
            <a:r>
              <a:rPr lang="en-IE" dirty="0" err="1"/>
              <a:t>verschillende</a:t>
            </a:r>
            <a:r>
              <a:rPr lang="en-IE" dirty="0"/>
              <a:t> </a:t>
            </a:r>
            <a:r>
              <a:rPr lang="en-IE" dirty="0" err="1"/>
              <a:t>bedrijfsmodellen</a:t>
            </a:r>
            <a:endParaRPr lang="en-US" dirty="0"/>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en-IE" dirty="0" err="1"/>
              <a:t>Positionering</a:t>
            </a:r>
            <a:r>
              <a:rPr lang="en-IE" dirty="0"/>
              <a:t> is de </a:t>
            </a:r>
            <a:r>
              <a:rPr lang="en-IE" dirty="0" err="1"/>
              <a:t>sleutel</a:t>
            </a:r>
            <a:endParaRPr lang="en-IE" dirty="0"/>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dirty="0" err="1"/>
              <a:t>Introductie</a:t>
            </a:r>
            <a:endParaRPr lang="en-US" dirty="0"/>
          </a:p>
        </p:txBody>
      </p:sp>
      <p:sp>
        <p:nvSpPr>
          <p:cNvPr id="3" name="TextBox 2">
            <a:extLst>
              <a:ext uri="{FF2B5EF4-FFF2-40B4-BE49-F238E27FC236}">
                <a16:creationId xmlns:a16="http://schemas.microsoft.com/office/drawing/2014/main" id="{2A991BA8-04EE-BA28-F212-071180BE1E27}"/>
              </a:ext>
            </a:extLst>
          </p:cNvPr>
          <p:cNvSpPr txBox="1"/>
          <p:nvPr/>
        </p:nvSpPr>
        <p:spPr>
          <a:xfrm>
            <a:off x="6746083" y="5573875"/>
            <a:ext cx="6114552" cy="400110"/>
          </a:xfrm>
          <a:prstGeom prst="rect">
            <a:avLst/>
          </a:prstGeom>
          <a:noFill/>
        </p:spPr>
        <p:txBody>
          <a:bodyPr wrap="square">
            <a:spAutoFit/>
          </a:bodyPr>
          <a:lstStyle/>
          <a:p>
            <a:r>
              <a:rPr lang="en-IE" sz="2000"/>
              <a:t>Zelfreflectie en referenties</a:t>
            </a:r>
            <a:endParaRPr lang="en-US" sz="2000" dirty="0"/>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3897441" y="1650958"/>
            <a:ext cx="7037883" cy="3849918"/>
          </a:xfrm>
        </p:spPr>
        <p:txBody>
          <a:bodyPr/>
          <a:lstStyle/>
          <a:p>
            <a:pPr marL="0" indent="0"/>
            <a:r>
              <a:rPr lang="nl-NL" sz="2000" dirty="0"/>
              <a:t>Persoonlijke talenten zijn die aangeboren unieke vaardigheden, sterke punten en eigenschappen die iedereen bezit en kan inbrengen in een onderneming. Talenten omvatten zowel aangeboren vaardigheden als ontwikkelde competenties. Het zijn de gebieden waar je een natuurlijke neiging of vaardigheid vertoont zonder uitgebreid te leren of moeite te doen. Ze kunnen worden gezien als het kruispunt van je passies, vaardigheden en inherente capaciteiten.
Het begrijpen en benutten van uw persoonlijke talenten kan u een aanzienlijk voordeel opleveren in het competitieve zakelijke landschap. Het stelt u in staat een bedrijf op te bouwen dat</a:t>
            </a:r>
            <a:br>
              <a:rPr lang="nl-NL" sz="2000" dirty="0"/>
            </a:br>
            <a:r>
              <a:rPr lang="nl-NL" sz="2000" dirty="0"/>
              <a:t>resoneert met uw persoonlijke identiteit en waarden</a:t>
            </a:r>
            <a:r>
              <a:rPr lang="en-GB" dirty="0"/>
              <a:t>. </a:t>
            </a:r>
          </a:p>
          <a:p>
            <a:pPr marL="0" indent="0"/>
            <a:endParaRPr lang="en-GB" dirty="0"/>
          </a:p>
          <a:p>
            <a:pPr marL="0" indent="0"/>
            <a:endParaRPr lang="en-GB" dirty="0"/>
          </a:p>
          <a:p>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solidFill>
                  <a:schemeClr val="bg1"/>
                </a:solidFill>
              </a:rPr>
              <a:t>Persoonlijke</a:t>
            </a:r>
            <a:r>
              <a:rPr lang="en-US" dirty="0">
                <a:solidFill>
                  <a:schemeClr val="bg1"/>
                </a:solidFill>
              </a:rPr>
              <a:t> </a:t>
            </a:r>
            <a:r>
              <a:rPr lang="en-US" dirty="0" err="1">
                <a:solidFill>
                  <a:schemeClr val="bg1"/>
                </a:solidFill>
              </a:rPr>
              <a:t>Talenten</a:t>
            </a:r>
            <a:endParaRPr lang="en-US" dirty="0"/>
          </a:p>
        </p:txBody>
      </p:sp>
      <p:pic>
        <p:nvPicPr>
          <p:cNvPr id="2052" name="Picture 4" descr="Free Man Drawing a Tattoo on the Woman's Elbow Stock Photo">
            <a:extLst>
              <a:ext uri="{FF2B5EF4-FFF2-40B4-BE49-F238E27FC236}">
                <a16:creationId xmlns:a16="http://schemas.microsoft.com/office/drawing/2014/main" id="{B5C2F671-F408-343F-2B3A-FE9D075F9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864" y="1738345"/>
            <a:ext cx="2633735" cy="394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846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468118"/>
            <a:ext cx="10471022" cy="3849918"/>
          </a:xfrm>
        </p:spPr>
        <p:txBody>
          <a:bodyPr/>
          <a:lstStyle/>
          <a:p>
            <a:pPr marL="0" indent="0"/>
            <a:r>
              <a:rPr lang="nl-NL" dirty="0"/>
              <a:t>Talenten manifesteren zich als een gemak en plezier in het uitvoeren van bepaalde activiteiten, wat leidt tot een hogere vaardigheid en tevredenheid.  Enkele ideeën...</a:t>
            </a:r>
          </a:p>
          <a:p>
            <a:pPr marL="342900" indent="-342900">
              <a:buFontTx/>
              <a:buChar char="-"/>
            </a:pPr>
            <a:r>
              <a:rPr lang="en-GB" sz="2000" b="1" dirty="0" err="1"/>
              <a:t>Aangeboren</a:t>
            </a:r>
            <a:r>
              <a:rPr lang="en-GB" sz="2000" b="1" dirty="0"/>
              <a:t> </a:t>
            </a:r>
            <a:r>
              <a:rPr lang="en-GB" sz="2000" b="1" dirty="0" err="1"/>
              <a:t>vermogen</a:t>
            </a:r>
            <a:r>
              <a:rPr lang="en-GB" sz="2000" dirty="0"/>
              <a:t>: </a:t>
            </a:r>
            <a:r>
              <a:rPr lang="nl-NL" sz="2000" dirty="0"/>
              <a:t>Talenten zitten vaak ingebakken, iets waar je 'mee geboren' bent of intuïtief al vroeg in je leven hebt ontwikkeld.</a:t>
            </a:r>
            <a:r>
              <a:rPr lang="nl-NL" sz="2000" b="1" dirty="0">
                <a:solidFill>
                  <a:srgbClr val="47B5C8"/>
                </a:solidFill>
              </a:rPr>
              <a:t> Wat zijn je aangeboren vaardigheden?</a:t>
            </a:r>
          </a:p>
          <a:p>
            <a:pPr marL="342900" indent="-342900">
              <a:buFontTx/>
              <a:buChar char="-"/>
            </a:pPr>
            <a:r>
              <a:rPr lang="en-GB" sz="2000" b="1" dirty="0" err="1"/>
              <a:t>Gemak</a:t>
            </a:r>
            <a:r>
              <a:rPr lang="en-GB" sz="2000" b="1" dirty="0"/>
              <a:t> van </a:t>
            </a:r>
            <a:r>
              <a:rPr lang="en-GB" sz="2000" b="1" dirty="0" err="1"/>
              <a:t>prestaties</a:t>
            </a:r>
            <a:r>
              <a:rPr lang="en-GB" sz="2000" b="1" dirty="0"/>
              <a:t>: </a:t>
            </a:r>
            <a:r>
              <a:rPr lang="nl-NL" sz="2000" dirty="0"/>
              <a:t>Activiteiten die aansluiten bij uw talenten kunnen meestal met een natuurlijk gemak worden uitgevoerd in vergelijking met taken die niet aansluiten bij uw talenten.</a:t>
            </a:r>
            <a:r>
              <a:rPr lang="nl-NL" sz="2000" b="1" dirty="0">
                <a:solidFill>
                  <a:srgbClr val="47B5C8"/>
                </a:solidFill>
              </a:rPr>
              <a:t> Welke activiteiten vinden we gemakkelijk om te doen?</a:t>
            </a:r>
          </a:p>
          <a:p>
            <a:pPr marL="342900" indent="-342900">
              <a:buFontTx/>
              <a:buChar char="-"/>
            </a:pPr>
            <a:r>
              <a:rPr lang="en-GB" sz="2000" b="1" dirty="0"/>
              <a:t>Snel </a:t>
            </a:r>
            <a:r>
              <a:rPr lang="en-GB" sz="2000" b="1" dirty="0" err="1"/>
              <a:t>leren</a:t>
            </a:r>
            <a:r>
              <a:rPr lang="en-GB" sz="2000" dirty="0"/>
              <a:t>: </a:t>
            </a:r>
            <a:r>
              <a:rPr lang="nl-NL" sz="2000" dirty="0"/>
              <a:t>Wanneer u zich bezighoudt met activiteiten die verband houden met uw talenten, zult u merken dat u veel sneller vaardigheden leert en onder de knie krijgt.</a:t>
            </a:r>
            <a:r>
              <a:rPr lang="nl-NL" sz="2000" b="1" dirty="0">
                <a:solidFill>
                  <a:srgbClr val="47B5C8"/>
                </a:solidFill>
              </a:rPr>
              <a:t> Wat zijn dit voor jou?</a:t>
            </a:r>
          </a:p>
          <a:p>
            <a:pPr marL="342900" indent="-342900">
              <a:buFontTx/>
              <a:buChar char="-"/>
            </a:pPr>
            <a:r>
              <a:rPr lang="en-GB" sz="2000" b="1" dirty="0" err="1"/>
              <a:t>Vreugde</a:t>
            </a:r>
            <a:r>
              <a:rPr lang="en-GB" sz="2000" b="1" dirty="0"/>
              <a:t> </a:t>
            </a:r>
            <a:r>
              <a:rPr lang="en-GB" sz="2000" b="1" dirty="0" err="1"/>
              <a:t>en</a:t>
            </a:r>
            <a:r>
              <a:rPr lang="en-GB" sz="2000" b="1" dirty="0"/>
              <a:t> </a:t>
            </a:r>
            <a:r>
              <a:rPr lang="en-GB" sz="2000" b="1" dirty="0" err="1"/>
              <a:t>energie</a:t>
            </a:r>
            <a:r>
              <a:rPr lang="en-GB" sz="2000" b="1" dirty="0"/>
              <a:t>: </a:t>
            </a:r>
            <a:r>
              <a:rPr lang="nl-NL" sz="2000" dirty="0"/>
              <a:t>Het benutten van je talenten geeft meestal plezier en kan je energie geven, in tegenstelling tot taken die uitputtend of overdreven uitdagend aanvoelen. </a:t>
            </a:r>
            <a:r>
              <a:rPr lang="nl-NL" sz="2000" b="1" dirty="0">
                <a:solidFill>
                  <a:srgbClr val="47B5C8"/>
                </a:solidFill>
              </a:rPr>
              <a:t>Wat geeft jou vreugde en energie?</a:t>
            </a:r>
            <a:endParaRPr lang="en-US" b="1" dirty="0">
              <a:solidFill>
                <a:srgbClr val="47B5C8"/>
              </a:solidFill>
            </a:endParaRP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Persoonlijke Talenten</a:t>
            </a:r>
            <a:endParaRPr lang="en-US" dirty="0"/>
          </a:p>
        </p:txBody>
      </p:sp>
    </p:spTree>
    <p:extLst>
      <p:ext uri="{BB962C8B-B14F-4D97-AF65-F5344CB8AC3E}">
        <p14:creationId xmlns:p14="http://schemas.microsoft.com/office/powerpoint/2010/main" val="742036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03048" y="1662396"/>
            <a:ext cx="9780381" cy="3849918"/>
          </a:xfrm>
        </p:spPr>
        <p:txBody>
          <a:bodyPr/>
          <a:lstStyle/>
          <a:p>
            <a:pPr marL="342900" indent="-342900">
              <a:buFont typeface="Calibri" panose="020F0502020204030204" pitchFamily="34" charset="0"/>
              <a:buChar char="₋"/>
            </a:pPr>
            <a:r>
              <a:rPr lang="en-GB" sz="2000" b="1" dirty="0" err="1"/>
              <a:t>Interpersoonlijke</a:t>
            </a:r>
            <a:r>
              <a:rPr lang="en-GB" sz="2000" b="1" dirty="0"/>
              <a:t> </a:t>
            </a:r>
            <a:r>
              <a:rPr lang="en-GB" sz="2000" b="1" dirty="0" err="1"/>
              <a:t>communicatie</a:t>
            </a:r>
            <a:r>
              <a:rPr lang="en-GB" sz="2000" dirty="0"/>
              <a:t>: </a:t>
            </a:r>
            <a:r>
              <a:rPr lang="nl-NL" sz="2000" dirty="0"/>
              <a:t>Sommige mensen hebben een natuurlijk talent om te communiceren en contact te maken met anderen, waardoor ze effectief zijn in klantgerichte bedrijven.</a:t>
            </a:r>
          </a:p>
          <a:p>
            <a:pPr marL="342900" indent="-342900">
              <a:buFont typeface="Calibri" panose="020F0502020204030204" pitchFamily="34" charset="0"/>
              <a:buChar char="₋"/>
            </a:pPr>
            <a:r>
              <a:rPr lang="en-GB" sz="2000" b="1" dirty="0" err="1"/>
              <a:t>Analytisch</a:t>
            </a:r>
            <a:r>
              <a:rPr lang="en-GB" sz="2000" b="1" dirty="0"/>
              <a:t> </a:t>
            </a:r>
            <a:r>
              <a:rPr lang="en-GB" sz="2000" b="1" dirty="0" err="1"/>
              <a:t>denken</a:t>
            </a:r>
            <a:r>
              <a:rPr lang="en-GB" sz="2000" b="1" dirty="0"/>
              <a:t>: </a:t>
            </a:r>
            <a:r>
              <a:rPr lang="nl-NL" sz="2000" dirty="0"/>
              <a:t>Dit talent omvat het vermogen om complexe problemen op te lossen en patronen te identificeren, wat cruciaal is bij het starten van bedrijven in financiën, onderzoek en technologie.</a:t>
            </a:r>
          </a:p>
          <a:p>
            <a:pPr marL="342900" indent="-342900">
              <a:buFont typeface="Calibri" panose="020F0502020204030204" pitchFamily="34" charset="0"/>
              <a:buChar char="₋"/>
            </a:pPr>
            <a:r>
              <a:rPr lang="nl-NL" sz="2000" b="1" dirty="0"/>
              <a:t>Fysieke talenten, bijv. atletisch vermogen</a:t>
            </a:r>
            <a:r>
              <a:rPr lang="en-GB" sz="2000" b="1" dirty="0"/>
              <a:t>: </a:t>
            </a:r>
            <a:r>
              <a:rPr lang="nl-NL" sz="2000" dirty="0"/>
              <a:t>Natuurlijke fysieke vermogens die kunnen leiden tot </a:t>
            </a:r>
            <a:r>
              <a:rPr lang="nl-NL" sz="2000" dirty="0" err="1"/>
              <a:t>start-ups</a:t>
            </a:r>
            <a:r>
              <a:rPr lang="nl-NL" sz="2000" dirty="0"/>
              <a:t> in sport, fitnesstraining of dans.</a:t>
            </a:r>
          </a:p>
          <a:p>
            <a:pPr marL="342900" indent="-342900">
              <a:buFont typeface="Calibri" panose="020F0502020204030204" pitchFamily="34" charset="0"/>
              <a:buChar char="₋"/>
            </a:pPr>
            <a:r>
              <a:rPr lang="en-GB" sz="2000" b="1" dirty="0" err="1"/>
              <a:t>Creatieve</a:t>
            </a:r>
            <a:r>
              <a:rPr lang="en-GB" sz="2000" b="1" dirty="0"/>
              <a:t> </a:t>
            </a:r>
            <a:r>
              <a:rPr lang="en-GB" sz="2000" b="1" dirty="0" err="1"/>
              <a:t>innovatie</a:t>
            </a:r>
            <a:r>
              <a:rPr lang="en-GB" sz="2000" dirty="0"/>
              <a:t>: </a:t>
            </a:r>
            <a:r>
              <a:rPr lang="nl-NL" sz="2000" dirty="0"/>
              <a:t>Degenen met een talent voor creativiteit blinken uit in het genereren van nieuwe ideeën, het ontwerpen van producten en creatieve output</a:t>
            </a:r>
            <a:endParaRPr lang="en-GB" sz="2000" dirty="0"/>
          </a:p>
          <a:p>
            <a:pPr marL="342900" indent="-342900">
              <a:buFont typeface="Calibri" panose="020F0502020204030204" pitchFamily="34" charset="0"/>
              <a:buChar char="₋"/>
            </a:pPr>
            <a:r>
              <a:rPr lang="en-GB" sz="2000" b="1" dirty="0"/>
              <a:t>Culinaire </a:t>
            </a:r>
            <a:r>
              <a:rPr lang="en-GB" sz="2000" b="1" dirty="0" err="1"/>
              <a:t>talenten</a:t>
            </a:r>
            <a:r>
              <a:rPr lang="en-GB" sz="2000" b="1" dirty="0"/>
              <a:t>: </a:t>
            </a:r>
            <a:r>
              <a:rPr lang="nl-NL" sz="2000" dirty="0"/>
              <a:t>Die liefde en flair voor koken</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86151" y="858742"/>
            <a:ext cx="9632553" cy="803654"/>
          </a:xfrm>
        </p:spPr>
        <p:txBody>
          <a:bodyPr/>
          <a:lstStyle/>
          <a:p>
            <a:r>
              <a:rPr lang="en-GB" b="1">
                <a:solidFill>
                  <a:schemeClr val="bg1"/>
                </a:solidFill>
              </a:rPr>
              <a:t>Voorbeelden van persoonlijke talenten</a:t>
            </a:r>
            <a:endParaRPr lang="en-US" dirty="0"/>
          </a:p>
        </p:txBody>
      </p:sp>
    </p:spTree>
    <p:extLst>
      <p:ext uri="{BB962C8B-B14F-4D97-AF65-F5344CB8AC3E}">
        <p14:creationId xmlns:p14="http://schemas.microsoft.com/office/powerpoint/2010/main" val="1494879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81366" y="1615757"/>
            <a:ext cx="6112085" cy="3849918"/>
          </a:xfrm>
        </p:spPr>
        <p:txBody>
          <a:bodyPr/>
          <a:lstStyle/>
          <a:p>
            <a:pPr marL="0" indent="0"/>
            <a:r>
              <a:rPr lang="nl-NL" sz="2000" b="1" dirty="0">
                <a:solidFill>
                  <a:srgbClr val="47B5C8"/>
                </a:solidFill>
              </a:rPr>
              <a:t>Anna </a:t>
            </a:r>
            <a:r>
              <a:rPr lang="nl-NL" sz="2000" b="1" dirty="0" err="1">
                <a:solidFill>
                  <a:srgbClr val="47B5C8"/>
                </a:solidFill>
              </a:rPr>
              <a:t>Nooshin</a:t>
            </a:r>
            <a:r>
              <a:rPr lang="nl-NL" sz="2000" b="1" dirty="0">
                <a:solidFill>
                  <a:srgbClr val="47B5C8"/>
                </a:solidFill>
              </a:rPr>
              <a:t>: Van vluchteling tot ondernemer. Mijn specialiteit</a:t>
            </a:r>
          </a:p>
          <a:p>
            <a:pPr marL="0" indent="0"/>
            <a:r>
              <a:rPr lang="nl-NL" sz="2000" dirty="0">
                <a:solidFill>
                  <a:srgbClr val="222222"/>
                </a:solidFill>
              </a:rPr>
              <a:t>Anna </a:t>
            </a:r>
            <a:r>
              <a:rPr lang="nl-NL" sz="2000" dirty="0" err="1">
                <a:solidFill>
                  <a:srgbClr val="222222"/>
                </a:solidFill>
              </a:rPr>
              <a:t>Nooshin</a:t>
            </a:r>
            <a:r>
              <a:rPr lang="nl-NL" sz="2000" dirty="0">
                <a:solidFill>
                  <a:srgbClr val="222222"/>
                </a:solidFill>
              </a:rPr>
              <a:t> is een online ondernemer, </a:t>
            </a:r>
            <a:r>
              <a:rPr lang="nl-NL" sz="2000" dirty="0" err="1">
                <a:solidFill>
                  <a:srgbClr val="222222"/>
                </a:solidFill>
              </a:rPr>
              <a:t>modeblogger</a:t>
            </a:r>
            <a:r>
              <a:rPr lang="nl-NL" sz="2000" dirty="0">
                <a:solidFill>
                  <a:srgbClr val="222222"/>
                </a:solidFill>
              </a:rPr>
              <a:t> en auteur. De onderneemster die in 1993 haar geboorteplaats Teheran ontvluchtte om Nederland te bereiken, richtte het webzine </a:t>
            </a:r>
            <a:r>
              <a:rPr lang="en-GB" sz="2000" b="0" i="0" u="none" strike="noStrike" dirty="0">
                <a:solidFill>
                  <a:srgbClr val="999999"/>
                </a:solidFill>
                <a:effectLst/>
                <a:hlinkClick r:id="rId3"/>
              </a:rPr>
              <a:t>NSMBL</a:t>
            </a:r>
            <a:r>
              <a:rPr lang="en-GB" sz="2000" b="0" i="0" dirty="0">
                <a:solidFill>
                  <a:srgbClr val="222222"/>
                </a:solidFill>
                <a:effectLst/>
              </a:rPr>
              <a:t>,</a:t>
            </a:r>
            <a:r>
              <a:rPr lang="nl-NL" sz="2000" dirty="0">
                <a:solidFill>
                  <a:srgbClr val="222222"/>
                </a:solidFill>
              </a:rPr>
              <a:t> op, een van de grootste lifestyle-websites van Nederland; en sinds het ongelooflijke succes heeft ze haar eigen lingerielijn gelanceerd, haar eigen boek gepubliceerd en een sieradenlijn gestart, Anna + Nina.  Anna heeft een inspirerend verhaal te vertellen.</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1059055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46308" y="656704"/>
            <a:ext cx="10444243" cy="881239"/>
          </a:xfrm>
        </p:spPr>
        <p:txBody>
          <a:bodyPr/>
          <a:lstStyle/>
          <a:p>
            <a:r>
              <a:rPr lang="nl-NL" sz="2600" dirty="0">
                <a:solidFill>
                  <a:schemeClr val="bg1"/>
                </a:solidFill>
              </a:rPr>
              <a:t>Voorbeelden van persoonlijke talenten die het opstarten van bedrijven inspireren</a:t>
            </a:r>
            <a:endParaRPr lang="en-US" sz="2600" dirty="0"/>
          </a:p>
        </p:txBody>
      </p:sp>
      <p:pic>
        <p:nvPicPr>
          <p:cNvPr id="6" name="Online Media 5" title="From refugee to entrepreneur | Anna Nooshin | TEDxAmsterdamWomen">
            <a:hlinkClick r:id="" action="ppaction://media"/>
            <a:extLst>
              <a:ext uri="{FF2B5EF4-FFF2-40B4-BE49-F238E27FC236}">
                <a16:creationId xmlns:a16="http://schemas.microsoft.com/office/drawing/2014/main" id="{63D6CBC6-EC74-8412-D528-00A171C41B92}"/>
              </a:ext>
            </a:extLst>
          </p:cNvPr>
          <p:cNvPicPr>
            <a:picLocks noRot="1" noChangeAspect="1"/>
          </p:cNvPicPr>
          <p:nvPr>
            <a:videoFile r:link="rId1"/>
          </p:nvPr>
        </p:nvPicPr>
        <p:blipFill>
          <a:blip r:embed="rId4"/>
          <a:stretch>
            <a:fillRect/>
          </a:stretch>
        </p:blipFill>
        <p:spPr>
          <a:xfrm>
            <a:off x="6893451" y="2272457"/>
            <a:ext cx="4056723" cy="2292048"/>
          </a:xfrm>
          <a:prstGeom prst="rect">
            <a:avLst/>
          </a:prstGeom>
        </p:spPr>
      </p:pic>
      <p:sp>
        <p:nvSpPr>
          <p:cNvPr id="3" name="TextBox 2">
            <a:extLst>
              <a:ext uri="{FF2B5EF4-FFF2-40B4-BE49-F238E27FC236}">
                <a16:creationId xmlns:a16="http://schemas.microsoft.com/office/drawing/2014/main" id="{47945F9B-B78C-CFAD-EEF8-4C899ABFAF42}"/>
              </a:ext>
            </a:extLst>
          </p:cNvPr>
          <p:cNvSpPr txBox="1"/>
          <p:nvPr/>
        </p:nvSpPr>
        <p:spPr>
          <a:xfrm>
            <a:off x="6815837" y="4642319"/>
            <a:ext cx="3941810" cy="369332"/>
          </a:xfrm>
          <a:prstGeom prst="rect">
            <a:avLst/>
          </a:prstGeom>
          <a:noFill/>
        </p:spPr>
        <p:txBody>
          <a:bodyPr wrap="square" rtlCol="0">
            <a:spAutoFit/>
          </a:bodyPr>
          <a:lstStyle/>
          <a:p>
            <a:r>
              <a:rPr lang="nl-NL" dirty="0"/>
              <a:t>Klik op afspelen om de video te zien</a:t>
            </a:r>
            <a:endParaRPr lang="en-IE" dirty="0"/>
          </a:p>
        </p:txBody>
      </p:sp>
    </p:spTree>
    <p:extLst>
      <p:ext uri="{BB962C8B-B14F-4D97-AF65-F5344CB8AC3E}">
        <p14:creationId xmlns:p14="http://schemas.microsoft.com/office/powerpoint/2010/main" val="2983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73185" y="836803"/>
            <a:ext cx="5561437" cy="3025975"/>
          </a:xfrm>
        </p:spPr>
        <p:txBody>
          <a:bodyPr/>
          <a:lstStyle/>
          <a:p>
            <a:pPr marL="0" indent="0"/>
            <a:r>
              <a:rPr lang="nl-NL" sz="2000" dirty="0">
                <a:solidFill>
                  <a:schemeClr val="bg2"/>
                </a:solidFill>
              </a:rPr>
              <a:t>De reis van de in Ierland woonachtige </a:t>
            </a:r>
            <a:r>
              <a:rPr lang="nl-NL" sz="2000" dirty="0" err="1">
                <a:solidFill>
                  <a:schemeClr val="bg2"/>
                </a:solidFill>
              </a:rPr>
              <a:t>Funké</a:t>
            </a:r>
            <a:r>
              <a:rPr lang="nl-NL" sz="2000" dirty="0">
                <a:solidFill>
                  <a:schemeClr val="bg2"/>
                </a:solidFill>
              </a:rPr>
              <a:t> </a:t>
            </a:r>
            <a:r>
              <a:rPr lang="nl-NL" sz="2000" dirty="0" err="1">
                <a:solidFill>
                  <a:schemeClr val="bg2"/>
                </a:solidFill>
              </a:rPr>
              <a:t>Egberongbe</a:t>
            </a:r>
            <a:r>
              <a:rPr lang="nl-NL" sz="2000" dirty="0">
                <a:solidFill>
                  <a:schemeClr val="bg2"/>
                </a:solidFill>
              </a:rPr>
              <a:t>, van vluchteling tot restauranteigenaar, kenmerkt de kracht van persoonlijke talenten in combinatie met dromen en vastberadenheid. </a:t>
            </a:r>
            <a:r>
              <a:rPr lang="nl-NL" sz="2000" dirty="0" err="1">
                <a:solidFill>
                  <a:schemeClr val="bg2"/>
                </a:solidFill>
              </a:rPr>
              <a:t>Funké</a:t>
            </a:r>
            <a:r>
              <a:rPr lang="nl-NL" sz="2000" dirty="0">
                <a:solidFill>
                  <a:schemeClr val="bg2"/>
                </a:solidFill>
              </a:rPr>
              <a:t> komt oorspronkelijk uit Nigeria en arriveerde 19 jaar geleden als asielzoeker in Ierland. 
Zwanger en alleen navigeerde ze door de onbekende omgeving en doorstond ze de ontberingen van het verhuizen tussen verschillende vluchtelingenopvangcentra. Het was in deze uitdagende tijd dat ze haar passie voor koken ontdekte, toen ze begon met het bereiden van maaltijden om de kwaliteit van het voedsel in de vluchtelingencentra te verbeteren</a:t>
            </a:r>
            <a:r>
              <a:rPr lang="en-GB" sz="2000" b="0" i="0" dirty="0">
                <a:solidFill>
                  <a:schemeClr val="bg2"/>
                </a:solidFill>
                <a:effectLst/>
              </a:rPr>
              <a:t>.</a:t>
            </a:r>
            <a:endParaRPr lang="en-IE" sz="2000" dirty="0">
              <a:solidFill>
                <a:schemeClr val="bg2"/>
              </a:solidFill>
            </a:endParaRPr>
          </a:p>
          <a:p>
            <a:endParaRPr lang="en-US" sz="2000" dirty="0"/>
          </a:p>
          <a:p>
            <a:endParaRPr lang="en-US" sz="2000" dirty="0"/>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
        <p:nvSpPr>
          <p:cNvPr id="7" name="Picture Placeholder 6">
            <a:extLst>
              <a:ext uri="{FF2B5EF4-FFF2-40B4-BE49-F238E27FC236}">
                <a16:creationId xmlns:a16="http://schemas.microsoft.com/office/drawing/2014/main" id="{AD20E161-2DEE-1C2E-2519-7A705DEBF36E}"/>
              </a:ext>
            </a:extLst>
          </p:cNvPr>
          <p:cNvSpPr>
            <a:spLocks noGrp="1"/>
          </p:cNvSpPr>
          <p:nvPr>
            <p:ph type="pic" sz="quarter" idx="42"/>
          </p:nvPr>
        </p:nvSpPr>
        <p:spPr/>
        <p:txBody>
          <a:bodyPr/>
          <a:lstStyle/>
          <a:p>
            <a:endParaRPr lang="en-IE"/>
          </a:p>
        </p:txBody>
      </p:sp>
      <p:sp>
        <p:nvSpPr>
          <p:cNvPr id="8" name="Freeform 1">
            <a:extLst>
              <a:ext uri="{FF2B5EF4-FFF2-40B4-BE49-F238E27FC236}">
                <a16:creationId xmlns:a16="http://schemas.microsoft.com/office/drawing/2014/main" id="{3F081880-E161-84F3-2FC0-F9419700C195}"/>
              </a:ext>
            </a:extLst>
          </p:cNvPr>
          <p:cNvSpPr/>
          <p:nvPr/>
        </p:nvSpPr>
        <p:spPr>
          <a:xfrm>
            <a:off x="6465955" y="291510"/>
            <a:ext cx="5740721" cy="1090586"/>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11" name="Text Placeholder 3">
            <a:extLst>
              <a:ext uri="{FF2B5EF4-FFF2-40B4-BE49-F238E27FC236}">
                <a16:creationId xmlns:a16="http://schemas.microsoft.com/office/drawing/2014/main" id="{E63C2323-B3E4-0D90-665D-9DD7F0A2F3D8}"/>
              </a:ext>
            </a:extLst>
          </p:cNvPr>
          <p:cNvSpPr>
            <a:spLocks noGrp="1"/>
          </p:cNvSpPr>
          <p:nvPr>
            <p:ph type="body" sz="quarter" idx="16"/>
          </p:nvPr>
        </p:nvSpPr>
        <p:spPr>
          <a:xfrm>
            <a:off x="6545263" y="431205"/>
            <a:ext cx="5661413" cy="1408681"/>
          </a:xfrm>
        </p:spPr>
        <p:txBody>
          <a:bodyPr/>
          <a:lstStyle/>
          <a:p>
            <a:r>
              <a:rPr lang="nl-NL" sz="2400" dirty="0"/>
              <a:t>Voorbeelden van persoonlijke talenten die het opstarten van bedrijven inspireren</a:t>
            </a:r>
            <a:endParaRPr lang="en-US" sz="2400" dirty="0"/>
          </a:p>
        </p:txBody>
      </p:sp>
      <p:pic>
        <p:nvPicPr>
          <p:cNvPr id="17" name="Picture 16">
            <a:extLst>
              <a:ext uri="{FF2B5EF4-FFF2-40B4-BE49-F238E27FC236}">
                <a16:creationId xmlns:a16="http://schemas.microsoft.com/office/drawing/2014/main" id="{EFB7D68C-E175-A074-5BA8-9799EC325779}"/>
              </a:ext>
            </a:extLst>
          </p:cNvPr>
          <p:cNvPicPr>
            <a:picLocks noChangeAspect="1"/>
          </p:cNvPicPr>
          <p:nvPr/>
        </p:nvPicPr>
        <p:blipFill>
          <a:blip r:embed="rId3"/>
          <a:stretch>
            <a:fillRect/>
          </a:stretch>
        </p:blipFill>
        <p:spPr>
          <a:xfrm>
            <a:off x="6545263" y="1495944"/>
            <a:ext cx="5661413" cy="5507755"/>
          </a:xfrm>
          <a:prstGeom prst="rect">
            <a:avLst/>
          </a:prstGeom>
        </p:spPr>
      </p:pic>
    </p:spTree>
    <p:extLst>
      <p:ext uri="{BB962C8B-B14F-4D97-AF65-F5344CB8AC3E}">
        <p14:creationId xmlns:p14="http://schemas.microsoft.com/office/powerpoint/2010/main" val="1963509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73154" y="134238"/>
            <a:ext cx="1059055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46308" y="364614"/>
            <a:ext cx="10444243" cy="881239"/>
          </a:xfrm>
        </p:spPr>
        <p:txBody>
          <a:bodyPr/>
          <a:lstStyle/>
          <a:p>
            <a:r>
              <a:rPr lang="nl-NL" sz="2400" dirty="0">
                <a:solidFill>
                  <a:schemeClr val="bg1"/>
                </a:solidFill>
              </a:rPr>
              <a:t>Voorbeelden van persoonlijke talenten die het opstarten van bedrijven inspireren</a:t>
            </a:r>
            <a:endParaRPr lang="en-US" sz="2400" dirty="0"/>
          </a:p>
        </p:txBody>
      </p:sp>
      <p:sp>
        <p:nvSpPr>
          <p:cNvPr id="7" name="Text Placeholder 6">
            <a:extLst>
              <a:ext uri="{FF2B5EF4-FFF2-40B4-BE49-F238E27FC236}">
                <a16:creationId xmlns:a16="http://schemas.microsoft.com/office/drawing/2014/main" id="{2B5BAB48-F47A-DFBC-7129-336615E3A206}"/>
              </a:ext>
            </a:extLst>
          </p:cNvPr>
          <p:cNvSpPr>
            <a:spLocks noGrp="1"/>
          </p:cNvSpPr>
          <p:nvPr>
            <p:ph type="body" sz="quarter" idx="18"/>
          </p:nvPr>
        </p:nvSpPr>
        <p:spPr>
          <a:xfrm>
            <a:off x="778715" y="1019460"/>
            <a:ext cx="7570456" cy="3682529"/>
          </a:xfrm>
        </p:spPr>
        <p:txBody>
          <a:bodyPr/>
          <a:lstStyle/>
          <a:p>
            <a:pPr marL="0" indent="0"/>
            <a:r>
              <a:rPr lang="nl-NL" sz="2000" dirty="0" err="1">
                <a:solidFill>
                  <a:srgbClr val="372A1A"/>
                </a:solidFill>
                <a:latin typeface="Calibri "/>
              </a:rPr>
              <a:t>Funké</a:t>
            </a:r>
            <a:r>
              <a:rPr lang="nl-NL" sz="2000" dirty="0">
                <a:solidFill>
                  <a:srgbClr val="372A1A"/>
                </a:solidFill>
                <a:latin typeface="Calibri "/>
              </a:rPr>
              <a:t> bracht zeven jaar door in de asielprocedure voordat haar familie zich bij haar in Ierland kon voegen. In deze tijd verbeterde ze haar kookkunsten en volgde ze een opleiding toen de gelegenheid zich voordeed. Na het behalen van haar residentie ging </a:t>
            </a:r>
            <a:r>
              <a:rPr lang="nl-NL" sz="2000" dirty="0" err="1">
                <a:solidFill>
                  <a:srgbClr val="372A1A"/>
                </a:solidFill>
                <a:latin typeface="Calibri "/>
              </a:rPr>
              <a:t>Funké</a:t>
            </a:r>
            <a:r>
              <a:rPr lang="nl-NL" sz="2000" dirty="0">
                <a:solidFill>
                  <a:srgbClr val="372A1A"/>
                </a:solidFill>
                <a:latin typeface="Calibri "/>
              </a:rPr>
              <a:t> naar het College of </a:t>
            </a:r>
            <a:r>
              <a:rPr lang="nl-NL" sz="2000" dirty="0" err="1">
                <a:solidFill>
                  <a:srgbClr val="372A1A"/>
                </a:solidFill>
                <a:latin typeface="Calibri "/>
              </a:rPr>
              <a:t>Further</a:t>
            </a:r>
            <a:r>
              <a:rPr lang="nl-NL" sz="2000" dirty="0">
                <a:solidFill>
                  <a:srgbClr val="372A1A"/>
                </a:solidFill>
                <a:latin typeface="Calibri "/>
              </a:rPr>
              <a:t> </a:t>
            </a:r>
            <a:r>
              <a:rPr lang="nl-NL" sz="2000" dirty="0" err="1">
                <a:solidFill>
                  <a:srgbClr val="372A1A"/>
                </a:solidFill>
                <a:latin typeface="Calibri "/>
              </a:rPr>
              <a:t>Education</a:t>
            </a:r>
            <a:r>
              <a:rPr lang="nl-NL" sz="2000" dirty="0">
                <a:solidFill>
                  <a:srgbClr val="372A1A"/>
                </a:solidFill>
                <a:latin typeface="Calibri "/>
              </a:rPr>
              <a:t>. Later behaalde ze een graad in voedingswetenschappen. De COVID-19-lockdown werd een keerpunt voor </a:t>
            </a:r>
            <a:r>
              <a:rPr lang="nl-NL" sz="2000" dirty="0" err="1">
                <a:solidFill>
                  <a:srgbClr val="372A1A"/>
                </a:solidFill>
                <a:latin typeface="Calibri "/>
              </a:rPr>
              <a:t>Funké</a:t>
            </a:r>
            <a:r>
              <a:rPr lang="nl-NL" sz="2000" dirty="0">
                <a:solidFill>
                  <a:srgbClr val="372A1A"/>
                </a:solidFill>
                <a:latin typeface="Calibri "/>
              </a:rPr>
              <a:t>. Met meer tijd thuis, begon ze uitgebreid te koken en deelde ze haar creaties op Instagram: </a:t>
            </a:r>
            <a:r>
              <a:rPr lang="en-GB" sz="2000" b="0" i="0" u="none" strike="noStrike" dirty="0">
                <a:solidFill>
                  <a:srgbClr val="372A1A"/>
                </a:solidFill>
                <a:effectLst/>
                <a:hlinkClick r:id="rId2"/>
              </a:rPr>
              <a:t>https://www.instagram.com/funkeskitchen_/</a:t>
            </a:r>
            <a:r>
              <a:rPr lang="en-GB" sz="2000" b="0" i="0" dirty="0">
                <a:solidFill>
                  <a:srgbClr val="372A1A"/>
                </a:solidFill>
                <a:effectLst/>
              </a:rPr>
              <a:t>. </a:t>
            </a:r>
          </a:p>
          <a:p>
            <a:pPr marL="0" indent="0"/>
            <a:r>
              <a:rPr lang="nl-NL" sz="2000" dirty="0">
                <a:solidFill>
                  <a:srgbClr val="372A1A"/>
                </a:solidFill>
              </a:rPr>
              <a:t>Haar online aanwezigheid groeide snel, wat leidde tot de opening van </a:t>
            </a:r>
            <a:r>
              <a:rPr lang="nl-NL" sz="2000" dirty="0" err="1">
                <a:solidFill>
                  <a:srgbClr val="372A1A"/>
                </a:solidFill>
              </a:rPr>
              <a:t>Funké</a:t>
            </a:r>
            <a:r>
              <a:rPr lang="nl-NL" sz="2000" dirty="0">
                <a:solidFill>
                  <a:srgbClr val="372A1A"/>
                </a:solidFill>
              </a:rPr>
              <a:t> Afro Caribbean Restaurant in oktober 2023. Haar restaurant biedt een verscheidenheid aan Afrikaanse en Caribische gerechten, afgestemd op de lokale smaak, en ze heeft nu een reeks bekroonde sauzen gelanceerd.</a:t>
            </a:r>
            <a:endParaRPr lang="en-GB" sz="2000" b="0" i="0" dirty="0">
              <a:solidFill>
                <a:srgbClr val="372A1A"/>
              </a:solidFill>
              <a:effectLst/>
            </a:endParaRPr>
          </a:p>
        </p:txBody>
      </p:sp>
      <p:pic>
        <p:nvPicPr>
          <p:cNvPr id="13" name="Picture 12">
            <a:extLst>
              <a:ext uri="{FF2B5EF4-FFF2-40B4-BE49-F238E27FC236}">
                <a16:creationId xmlns:a16="http://schemas.microsoft.com/office/drawing/2014/main" id="{A69F9E2E-7DA8-91A7-4150-0AABDDF28B76}"/>
              </a:ext>
            </a:extLst>
          </p:cNvPr>
          <p:cNvPicPr>
            <a:picLocks noChangeAspect="1"/>
          </p:cNvPicPr>
          <p:nvPr/>
        </p:nvPicPr>
        <p:blipFill>
          <a:blip r:embed="rId3"/>
          <a:stretch>
            <a:fillRect/>
          </a:stretch>
        </p:blipFill>
        <p:spPr>
          <a:xfrm>
            <a:off x="8349170" y="1554249"/>
            <a:ext cx="3842830" cy="3896755"/>
          </a:xfrm>
          <a:prstGeom prst="rect">
            <a:avLst/>
          </a:prstGeom>
        </p:spPr>
      </p:pic>
    </p:spTree>
    <p:extLst>
      <p:ext uri="{BB962C8B-B14F-4D97-AF65-F5344CB8AC3E}">
        <p14:creationId xmlns:p14="http://schemas.microsoft.com/office/powerpoint/2010/main" val="3517111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1059055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46308" y="881535"/>
            <a:ext cx="10444243" cy="881239"/>
          </a:xfrm>
        </p:spPr>
        <p:txBody>
          <a:bodyPr/>
          <a:lstStyle/>
          <a:p>
            <a:r>
              <a:rPr lang="nl-NL" sz="2400" dirty="0">
                <a:solidFill>
                  <a:schemeClr val="bg1"/>
                </a:solidFill>
              </a:rPr>
              <a:t>Voorbeelden van persoonlijke talenten die het opstarten van bedrijven inspireren</a:t>
            </a:r>
            <a:endParaRPr lang="en-US" sz="2400" dirty="0"/>
          </a:p>
        </p:txBody>
      </p:sp>
      <p:sp>
        <p:nvSpPr>
          <p:cNvPr id="7" name="Text Placeholder 6">
            <a:extLst>
              <a:ext uri="{FF2B5EF4-FFF2-40B4-BE49-F238E27FC236}">
                <a16:creationId xmlns:a16="http://schemas.microsoft.com/office/drawing/2014/main" id="{2B5BAB48-F47A-DFBC-7129-336615E3A206}"/>
              </a:ext>
            </a:extLst>
          </p:cNvPr>
          <p:cNvSpPr>
            <a:spLocks noGrp="1"/>
          </p:cNvSpPr>
          <p:nvPr>
            <p:ph type="body" sz="quarter" idx="18"/>
          </p:nvPr>
        </p:nvSpPr>
        <p:spPr>
          <a:xfrm>
            <a:off x="916369" y="1615757"/>
            <a:ext cx="7325030" cy="3849918"/>
          </a:xfrm>
        </p:spPr>
        <p:txBody>
          <a:bodyPr/>
          <a:lstStyle/>
          <a:p>
            <a:pPr marL="0" indent="0"/>
            <a:r>
              <a:rPr lang="en-GB" sz="2000" b="1" i="0" dirty="0" err="1">
                <a:effectLst/>
                <a:latin typeface="figtree"/>
              </a:rPr>
              <a:t>TransTech</a:t>
            </a:r>
            <a:r>
              <a:rPr lang="en-GB" sz="2000" b="1" i="0" dirty="0">
                <a:effectLst/>
                <a:latin typeface="figtree"/>
              </a:rPr>
              <a:t> Social </a:t>
            </a:r>
            <a:r>
              <a:rPr lang="nl-NL" sz="2000" dirty="0">
                <a:latin typeface="inter"/>
              </a:rPr>
              <a:t>is een co-</a:t>
            </a:r>
            <a:r>
              <a:rPr lang="nl-NL" sz="2000" dirty="0" err="1">
                <a:latin typeface="inter"/>
              </a:rPr>
              <a:t>learning</a:t>
            </a:r>
            <a:r>
              <a:rPr lang="nl-NL" sz="2000" dirty="0">
                <a:latin typeface="inter"/>
              </a:rPr>
              <a:t>- en co-</a:t>
            </a:r>
            <a:r>
              <a:rPr lang="nl-NL" sz="2000" dirty="0" err="1">
                <a:latin typeface="inter"/>
              </a:rPr>
              <a:t>working</a:t>
            </a:r>
            <a:r>
              <a:rPr lang="nl-NL" sz="2000" dirty="0">
                <a:latin typeface="inter"/>
              </a:rPr>
              <a:t>-gemeenschap die is opgericht om de LGBTQ+-gemeenschap te versterken, op te leiden en in dienst te nemen door middel van toegankelijke onderwijsprogramma's, inclusieve evenementen en gelijke werkgelegenheid die praktische carrièreklare vaardigheden aanleren.
Het in de VS gevestigde </a:t>
            </a:r>
            <a:r>
              <a:rPr lang="nl-NL" sz="2000" dirty="0" err="1">
                <a:latin typeface="inter"/>
              </a:rPr>
              <a:t>TransTech</a:t>
            </a:r>
            <a:r>
              <a:rPr lang="nl-NL" sz="2000" dirty="0">
                <a:latin typeface="inter"/>
              </a:rPr>
              <a:t> </a:t>
            </a:r>
            <a:r>
              <a:rPr lang="nl-NL" sz="2000" dirty="0" err="1">
                <a:latin typeface="inter"/>
              </a:rPr>
              <a:t>Social</a:t>
            </a:r>
            <a:r>
              <a:rPr lang="nl-NL" sz="2000" dirty="0">
                <a:latin typeface="inter"/>
              </a:rPr>
              <a:t> werd in 2014 opgericht door Angelica Ross. Nadat ze zichzelf grafisch ontwerp, fotobewerking en codering had geleerd, realiseerde ze zich dat technologie een katalysator was voor verandering in haar leven! Ze gebruikte haar vaardigheden om een basis te leggen voor financiële zekerheid en nam vervolgens contact op met de gemeenschap om haar heen om die vaardigheden te delen.</a:t>
            </a:r>
            <a:endParaRPr lang="en-IE" sz="2000" dirty="0"/>
          </a:p>
        </p:txBody>
      </p:sp>
      <p:sp>
        <p:nvSpPr>
          <p:cNvPr id="5" name="TextBox 4">
            <a:extLst>
              <a:ext uri="{FF2B5EF4-FFF2-40B4-BE49-F238E27FC236}">
                <a16:creationId xmlns:a16="http://schemas.microsoft.com/office/drawing/2014/main" id="{D2A70545-02D9-CF3A-6D21-BAA52D28462F}"/>
              </a:ext>
            </a:extLst>
          </p:cNvPr>
          <p:cNvSpPr txBox="1"/>
          <p:nvPr/>
        </p:nvSpPr>
        <p:spPr>
          <a:xfrm>
            <a:off x="8241399" y="2839079"/>
            <a:ext cx="7607218" cy="369332"/>
          </a:xfrm>
          <a:prstGeom prst="rect">
            <a:avLst/>
          </a:prstGeom>
          <a:noFill/>
        </p:spPr>
        <p:txBody>
          <a:bodyPr wrap="square">
            <a:spAutoFit/>
          </a:bodyPr>
          <a:lstStyle/>
          <a:p>
            <a:r>
              <a:rPr lang="en-IE" dirty="0"/>
              <a:t>https://transtechsocial.org/</a:t>
            </a:r>
          </a:p>
        </p:txBody>
      </p:sp>
      <p:pic>
        <p:nvPicPr>
          <p:cNvPr id="8" name="Picture 7">
            <a:extLst>
              <a:ext uri="{FF2B5EF4-FFF2-40B4-BE49-F238E27FC236}">
                <a16:creationId xmlns:a16="http://schemas.microsoft.com/office/drawing/2014/main" id="{524BA17F-B569-0FDF-0C59-5C06DE4877C8}"/>
              </a:ext>
            </a:extLst>
          </p:cNvPr>
          <p:cNvPicPr>
            <a:picLocks noChangeAspect="1"/>
          </p:cNvPicPr>
          <p:nvPr/>
        </p:nvPicPr>
        <p:blipFill>
          <a:blip r:embed="rId2"/>
          <a:stretch>
            <a:fillRect/>
          </a:stretch>
        </p:blipFill>
        <p:spPr>
          <a:xfrm>
            <a:off x="8300573" y="1722590"/>
            <a:ext cx="2494367" cy="1127888"/>
          </a:xfrm>
          <a:prstGeom prst="rect">
            <a:avLst/>
          </a:prstGeom>
        </p:spPr>
      </p:pic>
    </p:spTree>
    <p:extLst>
      <p:ext uri="{BB962C8B-B14F-4D97-AF65-F5344CB8AC3E}">
        <p14:creationId xmlns:p14="http://schemas.microsoft.com/office/powerpoint/2010/main" val="2950574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1059055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46308" y="734518"/>
            <a:ext cx="10444243" cy="881239"/>
          </a:xfrm>
        </p:spPr>
        <p:txBody>
          <a:bodyPr/>
          <a:lstStyle/>
          <a:p>
            <a:r>
              <a:rPr lang="en-US" sz="3500" dirty="0">
                <a:solidFill>
                  <a:schemeClr val="bg1"/>
                </a:solidFill>
              </a:rPr>
              <a:t>Reflect – </a:t>
            </a:r>
            <a:r>
              <a:rPr lang="en-US" sz="3500" dirty="0" err="1">
                <a:solidFill>
                  <a:schemeClr val="bg1"/>
                </a:solidFill>
              </a:rPr>
              <a:t>uw</a:t>
            </a:r>
            <a:r>
              <a:rPr lang="en-US" sz="3500" dirty="0">
                <a:solidFill>
                  <a:schemeClr val="bg1"/>
                </a:solidFill>
              </a:rPr>
              <a:t> </a:t>
            </a:r>
            <a:r>
              <a:rPr lang="en-US" sz="3500" dirty="0" err="1">
                <a:solidFill>
                  <a:schemeClr val="bg1"/>
                </a:solidFill>
              </a:rPr>
              <a:t>talenteninventaris</a:t>
            </a:r>
            <a:endParaRPr lang="en-US" dirty="0"/>
          </a:p>
        </p:txBody>
      </p:sp>
      <p:graphicFrame>
        <p:nvGraphicFramePr>
          <p:cNvPr id="3" name="Table 2">
            <a:extLst>
              <a:ext uri="{FF2B5EF4-FFF2-40B4-BE49-F238E27FC236}">
                <a16:creationId xmlns:a16="http://schemas.microsoft.com/office/drawing/2014/main" id="{DD95F58E-9705-2CBF-801D-E988F3160875}"/>
              </a:ext>
            </a:extLst>
          </p:cNvPr>
          <p:cNvGraphicFramePr>
            <a:graphicFrameLocks noGrp="1"/>
          </p:cNvGraphicFramePr>
          <p:nvPr>
            <p:extLst>
              <p:ext uri="{D42A27DB-BD31-4B8C-83A1-F6EECF244321}">
                <p14:modId xmlns:p14="http://schemas.microsoft.com/office/powerpoint/2010/main" val="4220537373"/>
              </p:ext>
            </p:extLst>
          </p:nvPr>
        </p:nvGraphicFramePr>
        <p:xfrm>
          <a:off x="1067243" y="1538172"/>
          <a:ext cx="9090907" cy="3657600"/>
        </p:xfrm>
        <a:graphic>
          <a:graphicData uri="http://schemas.openxmlformats.org/drawingml/2006/table">
            <a:tbl>
              <a:tblPr firstRow="1" bandRow="1">
                <a:tableStyleId>{5C22544A-7EE6-4342-B048-85BDC9FD1C3A}</a:tableStyleId>
              </a:tblPr>
              <a:tblGrid>
                <a:gridCol w="1552104">
                  <a:extLst>
                    <a:ext uri="{9D8B030D-6E8A-4147-A177-3AD203B41FA5}">
                      <a16:colId xmlns:a16="http://schemas.microsoft.com/office/drawing/2014/main" val="1310610363"/>
                    </a:ext>
                  </a:extLst>
                </a:gridCol>
                <a:gridCol w="4157194">
                  <a:extLst>
                    <a:ext uri="{9D8B030D-6E8A-4147-A177-3AD203B41FA5}">
                      <a16:colId xmlns:a16="http://schemas.microsoft.com/office/drawing/2014/main" val="3322660753"/>
                    </a:ext>
                  </a:extLst>
                </a:gridCol>
                <a:gridCol w="3381609">
                  <a:extLst>
                    <a:ext uri="{9D8B030D-6E8A-4147-A177-3AD203B41FA5}">
                      <a16:colId xmlns:a16="http://schemas.microsoft.com/office/drawing/2014/main" val="2503416706"/>
                    </a:ext>
                  </a:extLst>
                </a:gridCol>
              </a:tblGrid>
              <a:tr h="370840">
                <a:tc>
                  <a:txBody>
                    <a:bodyPr/>
                    <a:lstStyle/>
                    <a:p>
                      <a:r>
                        <a:rPr lang="en-IE" b="1" dirty="0"/>
                        <a:t>Talent </a:t>
                      </a:r>
                      <a:r>
                        <a:rPr lang="en-IE" b="1" dirty="0" err="1"/>
                        <a:t>Categorie</a:t>
                      </a:r>
                      <a:endParaRPr lang="en-IE" dirty="0"/>
                    </a:p>
                  </a:txBody>
                  <a:tcPr/>
                </a:tc>
                <a:tc>
                  <a:txBody>
                    <a:bodyPr/>
                    <a:lstStyle/>
                    <a:p>
                      <a:r>
                        <a:rPr lang="en-IE" b="1" dirty="0" err="1"/>
                        <a:t>Voorbeelden</a:t>
                      </a:r>
                      <a:r>
                        <a:rPr lang="en-IE" b="1" dirty="0"/>
                        <a:t> van talent</a:t>
                      </a:r>
                      <a:endParaRPr lang="en-IE" dirty="0"/>
                    </a:p>
                  </a:txBody>
                  <a:tcPr/>
                </a:tc>
                <a:tc>
                  <a:txBody>
                    <a:bodyPr/>
                    <a:lstStyle/>
                    <a:p>
                      <a:r>
                        <a:rPr lang="nl-NL" dirty="0"/>
                        <a:t>Denk nu na en schrijf specifieke persoonlijke voorbeelden op waarin deze talenten zijn aangetoond:</a:t>
                      </a:r>
                      <a:endParaRPr lang="en-IE" dirty="0"/>
                    </a:p>
                  </a:txBody>
                  <a:tcPr/>
                </a:tc>
                <a:extLst>
                  <a:ext uri="{0D108BD9-81ED-4DB2-BD59-A6C34878D82A}">
                    <a16:rowId xmlns:a16="http://schemas.microsoft.com/office/drawing/2014/main" val="3450452255"/>
                  </a:ext>
                </a:extLst>
              </a:tr>
              <a:tr h="370840">
                <a:tc>
                  <a:txBody>
                    <a:bodyPr/>
                    <a:lstStyle/>
                    <a:p>
                      <a:r>
                        <a:rPr lang="en-IE" dirty="0" err="1"/>
                        <a:t>Technische</a:t>
                      </a:r>
                      <a:r>
                        <a:rPr lang="en-IE" dirty="0"/>
                        <a:t> </a:t>
                      </a:r>
                      <a:r>
                        <a:rPr lang="en-IE" dirty="0" err="1"/>
                        <a:t>Talenten</a:t>
                      </a:r>
                      <a:endParaRPr lang="en-IE" dirty="0"/>
                    </a:p>
                  </a:txBody>
                  <a:tcPr/>
                </a:tc>
                <a:tc>
                  <a:txBody>
                    <a:bodyPr/>
                    <a:lstStyle/>
                    <a:p>
                      <a:r>
                        <a:rPr lang="nl-NL" dirty="0"/>
                        <a:t>Technisch (bijv. .</a:t>
                      </a:r>
                      <a:r>
                        <a:rPr lang="nl-NL" dirty="0" err="1"/>
                        <a:t>talents</a:t>
                      </a:r>
                      <a:r>
                        <a:rPr lang="nl-NL" dirty="0"/>
                        <a:t>, coderen, grafisch ontwerp), Projectmanagement</a:t>
                      </a:r>
                      <a:endParaRPr lang="en-IE" dirty="0"/>
                    </a:p>
                  </a:txBody>
                  <a:tcPr/>
                </a:tc>
                <a:tc>
                  <a:txBody>
                    <a:bodyPr/>
                    <a:lstStyle/>
                    <a:p>
                      <a:r>
                        <a:rPr lang="nl-NL" dirty="0"/>
                        <a:t>Maak een lijst van voorbeelden waar u deze vaardigheden effectief hebt gebruikt.</a:t>
                      </a:r>
                      <a:endParaRPr lang="en-IE" dirty="0"/>
                    </a:p>
                  </a:txBody>
                  <a:tcPr/>
                </a:tc>
                <a:extLst>
                  <a:ext uri="{0D108BD9-81ED-4DB2-BD59-A6C34878D82A}">
                    <a16:rowId xmlns:a16="http://schemas.microsoft.com/office/drawing/2014/main" val="582995892"/>
                  </a:ext>
                </a:extLst>
              </a:tr>
              <a:tr h="370840">
                <a:tc>
                  <a:txBody>
                    <a:bodyPr/>
                    <a:lstStyle/>
                    <a:p>
                      <a:r>
                        <a:rPr lang="en-IE" dirty="0" err="1"/>
                        <a:t>Interpersoonlijke</a:t>
                      </a:r>
                      <a:r>
                        <a:rPr lang="en-IE" dirty="0"/>
                        <a:t> </a:t>
                      </a:r>
                      <a:r>
                        <a:rPr lang="en-IE" dirty="0" err="1"/>
                        <a:t>talenten</a:t>
                      </a:r>
                      <a:endParaRPr lang="en-IE" dirty="0"/>
                    </a:p>
                  </a:txBody>
                  <a:tcPr/>
                </a:tc>
                <a:tc>
                  <a:txBody>
                    <a:bodyPr/>
                    <a:lstStyle/>
                    <a:p>
                      <a:r>
                        <a:rPr lang="nl-NL" dirty="0"/>
                        <a:t>Empathische communicatie, overtuigende verkoop, teamsamenwerking.</a:t>
                      </a:r>
                      <a:endParaRPr lang="en-IE" dirty="0"/>
                    </a:p>
                  </a:txBody>
                  <a:tcPr/>
                </a:tc>
                <a:tc>
                  <a:txBody>
                    <a:bodyPr/>
                    <a:lstStyle/>
                    <a:p>
                      <a:r>
                        <a:rPr lang="nl-NL" dirty="0"/>
                        <a:t>Beschrijf situaties waarin deze sterke punten duidelijk waren</a:t>
                      </a:r>
                      <a:endParaRPr lang="en-IE" dirty="0"/>
                    </a:p>
                  </a:txBody>
                  <a:tcPr/>
                </a:tc>
                <a:extLst>
                  <a:ext uri="{0D108BD9-81ED-4DB2-BD59-A6C34878D82A}">
                    <a16:rowId xmlns:a16="http://schemas.microsoft.com/office/drawing/2014/main" val="2177891815"/>
                  </a:ext>
                </a:extLst>
              </a:tr>
              <a:tr h="370840">
                <a:tc>
                  <a:txBody>
                    <a:bodyPr/>
                    <a:lstStyle/>
                    <a:p>
                      <a:r>
                        <a:rPr lang="en-IE" dirty="0" err="1"/>
                        <a:t>Karakter</a:t>
                      </a:r>
                      <a:r>
                        <a:rPr lang="en-IE" dirty="0"/>
                        <a:t> </a:t>
                      </a:r>
                      <a:r>
                        <a:rPr lang="en-IE" dirty="0" err="1"/>
                        <a:t>Talenten</a:t>
                      </a:r>
                      <a:endParaRPr lang="en-IE" dirty="0"/>
                    </a:p>
                  </a:txBody>
                  <a:tcPr/>
                </a:tc>
                <a:tc>
                  <a:txBody>
                    <a:bodyPr/>
                    <a:lstStyle/>
                    <a:p>
                      <a:r>
                        <a:rPr lang="nl-NL" dirty="0"/>
                        <a:t>Veerkracht onder druk, integriteit in besluitvorming, proactief leiderschap.</a:t>
                      </a:r>
                      <a:endParaRPr lang="en-IE" dirty="0"/>
                    </a:p>
                  </a:txBody>
                  <a:tcPr/>
                </a:tc>
                <a:tc>
                  <a:txBody>
                    <a:bodyPr/>
                    <a:lstStyle/>
                    <a:p>
                      <a:r>
                        <a:rPr lang="nl-NL" dirty="0"/>
                        <a:t>Denk na over hoe deze eigenschappen uw interacties of beslissingen hebben beïnvloed.</a:t>
                      </a:r>
                      <a:endParaRPr lang="en-IE" dirty="0"/>
                    </a:p>
                  </a:txBody>
                  <a:tcPr/>
                </a:tc>
                <a:extLst>
                  <a:ext uri="{0D108BD9-81ED-4DB2-BD59-A6C34878D82A}">
                    <a16:rowId xmlns:a16="http://schemas.microsoft.com/office/drawing/2014/main" val="908517934"/>
                  </a:ext>
                </a:extLst>
              </a:tr>
            </a:tbl>
          </a:graphicData>
        </a:graphic>
      </p:graphicFrame>
      <p:sp>
        <p:nvSpPr>
          <p:cNvPr id="9" name="TextBox 8">
            <a:extLst>
              <a:ext uri="{FF2B5EF4-FFF2-40B4-BE49-F238E27FC236}">
                <a16:creationId xmlns:a16="http://schemas.microsoft.com/office/drawing/2014/main" id="{EEDD11A0-19F7-4056-D2D0-C0F041CA1639}"/>
              </a:ext>
            </a:extLst>
          </p:cNvPr>
          <p:cNvSpPr txBox="1"/>
          <p:nvPr/>
        </p:nvSpPr>
        <p:spPr>
          <a:xfrm>
            <a:off x="1067243" y="5115113"/>
            <a:ext cx="8862583" cy="830997"/>
          </a:xfrm>
          <a:prstGeom prst="rect">
            <a:avLst/>
          </a:prstGeom>
          <a:noFill/>
        </p:spPr>
        <p:txBody>
          <a:bodyPr wrap="square">
            <a:spAutoFit/>
          </a:bodyPr>
          <a:lstStyle/>
          <a:p>
            <a:r>
              <a:rPr lang="nl-NL" sz="2400" dirty="0"/>
              <a:t>Bedenk hoe deze talenten kunnen worden toegepast of ontwikkeld moeten worden in uw toekomstige ondernemersplannen.</a:t>
            </a:r>
            <a:endParaRPr lang="en-IE" sz="2400" dirty="0"/>
          </a:p>
        </p:txBody>
      </p:sp>
    </p:spTree>
    <p:extLst>
      <p:ext uri="{BB962C8B-B14F-4D97-AF65-F5344CB8AC3E}">
        <p14:creationId xmlns:p14="http://schemas.microsoft.com/office/powerpoint/2010/main" val="4113576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930184"/>
            <a:ext cx="6730990" cy="3066422"/>
          </a:xfrm>
        </p:spPr>
        <p:txBody>
          <a:bodyPr>
            <a:normAutofit fontScale="92500" lnSpcReduction="20000"/>
          </a:bodyPr>
          <a:lstStyle/>
          <a:p>
            <a:r>
              <a:rPr lang="nl-NL" dirty="0"/>
              <a:t>Met welke uitdagingen worden ondervertegenwoordigde ondernemers geconfronteerd bij het starten van een bedrijf?</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822393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0363F28F-BFF7-CE80-6F46-4083A2BD23F9}"/>
              </a:ext>
            </a:extLst>
          </p:cNvPr>
          <p:cNvPicPr>
            <a:picLocks noGrp="1" noChangeAspect="1"/>
          </p:cNvPicPr>
          <p:nvPr>
            <p:ph type="pic" sz="quarter" idx="42"/>
          </p:nvPr>
        </p:nvPicPr>
        <p:blipFill rotWithShape="1">
          <a:blip r:embed="rId2" cstate="screen">
            <a:extLst>
              <a:ext uri="{28A0092B-C50C-407E-A947-70E740481C1C}">
                <a14:useLocalDpi xmlns:a14="http://schemas.microsoft.com/office/drawing/2010/main"/>
              </a:ext>
            </a:extLst>
          </a:blip>
          <a:srcRect l="-461" t="9643" r="20957" b="10172"/>
          <a:stretch/>
        </p:blipFill>
        <p:spPr>
          <a:xfrm>
            <a:off x="320540" y="335338"/>
            <a:ext cx="11578483" cy="6146707"/>
          </a:xfrm>
        </p:spPr>
      </p:pic>
      <p:sp>
        <p:nvSpPr>
          <p:cNvPr id="6" name="Text Placeholder 6">
            <a:extLst>
              <a:ext uri="{FF2B5EF4-FFF2-40B4-BE49-F238E27FC236}">
                <a16:creationId xmlns:a16="http://schemas.microsoft.com/office/drawing/2014/main" id="{7969364C-8E3B-094E-ACE7-238CBF727800}"/>
              </a:ext>
            </a:extLst>
          </p:cNvPr>
          <p:cNvSpPr txBox="1">
            <a:spLocks/>
          </p:cNvSpPr>
          <p:nvPr/>
        </p:nvSpPr>
        <p:spPr>
          <a:xfrm>
            <a:off x="1530181" y="5138745"/>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US" sz="2400" b="1" dirty="0">
              <a:solidFill>
                <a:schemeClr val="bg1"/>
              </a:solidFill>
            </a:endParaRPr>
          </a:p>
        </p:txBody>
      </p:sp>
      <p:sp>
        <p:nvSpPr>
          <p:cNvPr id="3" name="Text Placeholder 2">
            <a:extLst>
              <a:ext uri="{FF2B5EF4-FFF2-40B4-BE49-F238E27FC236}">
                <a16:creationId xmlns:a16="http://schemas.microsoft.com/office/drawing/2014/main" id="{6FFD7A09-E96F-2CB8-2F22-C8629AE913BD}"/>
              </a:ext>
            </a:extLst>
          </p:cNvPr>
          <p:cNvSpPr>
            <a:spLocks noGrp="1"/>
          </p:cNvSpPr>
          <p:nvPr>
            <p:ph type="body" sz="quarter" idx="13"/>
          </p:nvPr>
        </p:nvSpPr>
        <p:spPr>
          <a:xfrm>
            <a:off x="427670" y="1504602"/>
            <a:ext cx="5055171" cy="3808175"/>
          </a:xfrm>
        </p:spPr>
        <p:txBody>
          <a:bodyPr/>
          <a:lstStyle/>
          <a:p>
            <a:r>
              <a:rPr lang="nl-NL" sz="3200" dirty="0">
                <a:latin typeface="Calibri "/>
              </a:rPr>
              <a:t>"Deze oprichters zijn niet alleen ondervertegenwoordigd, ze worden ook onderschat".</a:t>
            </a:r>
            <a:endParaRPr lang="en-GB" sz="2800" b="1" dirty="0">
              <a:latin typeface="Calibri "/>
            </a:endParaRPr>
          </a:p>
          <a:p>
            <a:r>
              <a:rPr lang="en-GB" sz="3200" b="1" dirty="0">
                <a:latin typeface="Calibri "/>
              </a:rPr>
              <a:t>McKinsey </a:t>
            </a:r>
            <a:endParaRPr lang="en-US" dirty="0"/>
          </a:p>
        </p:txBody>
      </p:sp>
      <p:grpSp>
        <p:nvGrpSpPr>
          <p:cNvPr id="19" name="Group 18">
            <a:extLst>
              <a:ext uri="{FF2B5EF4-FFF2-40B4-BE49-F238E27FC236}">
                <a16:creationId xmlns:a16="http://schemas.microsoft.com/office/drawing/2014/main" id="{9190B8D4-17A0-A129-EAE0-BE3DBA389004}"/>
              </a:ext>
            </a:extLst>
          </p:cNvPr>
          <p:cNvGrpSpPr/>
          <p:nvPr/>
        </p:nvGrpSpPr>
        <p:grpSpPr>
          <a:xfrm>
            <a:off x="2025912" y="421440"/>
            <a:ext cx="1487826" cy="1083162"/>
            <a:chOff x="3400450" y="986392"/>
            <a:chExt cx="1487826" cy="1083162"/>
          </a:xfrm>
        </p:grpSpPr>
        <p:sp>
          <p:nvSpPr>
            <p:cNvPr id="20" name="Freeform 19">
              <a:extLst>
                <a:ext uri="{FF2B5EF4-FFF2-40B4-BE49-F238E27FC236}">
                  <a16:creationId xmlns:a16="http://schemas.microsoft.com/office/drawing/2014/main" id="{E2A6233D-39DA-6EFA-4E89-B5DAD757DDB7}"/>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9552F"/>
            </a:solidFill>
            <a:ln w="897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15FA9A5-7371-5493-CC3A-67B8B13922F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22" name="Picture 21">
            <a:extLst>
              <a:ext uri="{FF2B5EF4-FFF2-40B4-BE49-F238E27FC236}">
                <a16:creationId xmlns:a16="http://schemas.microsoft.com/office/drawing/2014/main" id="{831BB1A2-9303-214D-0D21-2C47827F6D8B}"/>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7186821" y="1699509"/>
            <a:ext cx="6368247" cy="6368247"/>
          </a:xfrm>
          <a:prstGeom prst="rect">
            <a:avLst/>
          </a:prstGeom>
          <a:ln>
            <a:noFill/>
          </a:ln>
        </p:spPr>
      </p:pic>
    </p:spTree>
    <p:extLst>
      <p:ext uri="{BB962C8B-B14F-4D97-AF65-F5344CB8AC3E}">
        <p14:creationId xmlns:p14="http://schemas.microsoft.com/office/powerpoint/2010/main" val="2996603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23762"/>
            <a:ext cx="10002970" cy="4882728"/>
          </a:xfrm>
        </p:spPr>
        <p:txBody>
          <a:bodyPr/>
          <a:lstStyle/>
          <a:p>
            <a:r>
              <a:rPr lang="en-GB" b="1" dirty="0">
                <a:solidFill>
                  <a:srgbClr val="47B5C8"/>
                </a:solidFill>
              </a:rPr>
              <a:t>Kennis:</a:t>
            </a:r>
          </a:p>
          <a:p>
            <a:r>
              <a:rPr lang="en-GB" b="1" dirty="0" err="1">
                <a:solidFill>
                  <a:srgbClr val="F2A72C"/>
                </a:solidFill>
              </a:rPr>
              <a:t>Persoonlijke</a:t>
            </a:r>
            <a:r>
              <a:rPr lang="en-GB" b="1" dirty="0">
                <a:solidFill>
                  <a:srgbClr val="F2A72C"/>
                </a:solidFill>
              </a:rPr>
              <a:t> </a:t>
            </a:r>
            <a:r>
              <a:rPr lang="en-GB" b="1" dirty="0" err="1">
                <a:solidFill>
                  <a:srgbClr val="F2A72C"/>
                </a:solidFill>
              </a:rPr>
              <a:t>en</a:t>
            </a:r>
            <a:r>
              <a:rPr lang="en-GB" b="1" dirty="0">
                <a:solidFill>
                  <a:srgbClr val="F2A72C"/>
                </a:solidFill>
              </a:rPr>
              <a:t> externe </a:t>
            </a:r>
            <a:r>
              <a:rPr lang="en-GB" b="1" dirty="0" err="1">
                <a:solidFill>
                  <a:srgbClr val="F2A72C"/>
                </a:solidFill>
              </a:rPr>
              <a:t>factoren</a:t>
            </a:r>
            <a:r>
              <a:rPr lang="en-GB" b="1" dirty="0">
                <a:solidFill>
                  <a:srgbClr val="F2A72C"/>
                </a:solidFill>
              </a:rPr>
              <a:t>:</a:t>
            </a:r>
          </a:p>
          <a:p>
            <a:pPr marL="0" indent="0"/>
            <a:r>
              <a:rPr lang="nl-NL" dirty="0"/>
              <a:t>Bouw een basis van zelfbewustzijn en begrip van het  ondernemersecosysteem dat cruciaal is voor ondervertegenwoordigde oprichters aan het begin van hun zakelijke inspanningen. 
Bereid leerlingen voor op de ondernemersreis door zich te concentreren op</a:t>
            </a:r>
            <a:br>
              <a:rPr lang="nl-NL" dirty="0"/>
            </a:br>
            <a:r>
              <a:rPr lang="nl-NL" dirty="0"/>
              <a:t>persoonlijke motivatie en basiskennis, en de weg vrij te maken voor een meer    gedetailleerde planning en uitvoering in latere modules.</a:t>
            </a:r>
          </a:p>
          <a:p>
            <a:pPr marL="0" indent="0"/>
            <a:r>
              <a:rPr lang="en-GB" b="1" dirty="0" err="1">
                <a:solidFill>
                  <a:srgbClr val="F2A72C"/>
                </a:solidFill>
              </a:rPr>
              <a:t>Begrijp</a:t>
            </a:r>
            <a:r>
              <a:rPr lang="en-GB" b="1" dirty="0">
                <a:solidFill>
                  <a:srgbClr val="F2A72C"/>
                </a:solidFill>
              </a:rPr>
              <a:t> het </a:t>
            </a:r>
            <a:r>
              <a:rPr lang="en-GB" b="1" dirty="0" err="1">
                <a:solidFill>
                  <a:srgbClr val="F2A72C"/>
                </a:solidFill>
              </a:rPr>
              <a:t>ondernemerslandschap</a:t>
            </a:r>
            <a:r>
              <a:rPr lang="en-GB" b="1" dirty="0">
                <a:solidFill>
                  <a:srgbClr val="F2A72C"/>
                </a:solidFill>
              </a:rPr>
              <a:t>:                                                                            </a:t>
            </a:r>
            <a:r>
              <a:rPr lang="nl-NL" dirty="0"/>
              <a:t>Lees meer over de specifieke uitdagingen en kansen waarmee ondervertegenwoordigde</a:t>
            </a:r>
            <a:br>
              <a:rPr lang="nl-NL" dirty="0"/>
            </a:br>
            <a:r>
              <a:rPr lang="nl-NL" dirty="0"/>
              <a:t>oprichters worden geconfronteerd bij het starten van een bedrijf.</a:t>
            </a:r>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42849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20108"/>
            <a:ext cx="9632553" cy="803654"/>
          </a:xfrm>
        </p:spPr>
        <p:txBody>
          <a:bodyPr/>
          <a:lstStyle/>
          <a:p>
            <a:r>
              <a:rPr lang="en-IE" dirty="0" err="1">
                <a:solidFill>
                  <a:schemeClr val="bg1"/>
                </a:solidFill>
              </a:rPr>
              <a:t>Leerresultaten</a:t>
            </a:r>
            <a:endParaRPr lang="en-US" dirty="0"/>
          </a:p>
        </p:txBody>
      </p:sp>
    </p:spTree>
    <p:extLst>
      <p:ext uri="{BB962C8B-B14F-4D97-AF65-F5344CB8AC3E}">
        <p14:creationId xmlns:p14="http://schemas.microsoft.com/office/powerpoint/2010/main" val="3233629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err="1">
                <a:solidFill>
                  <a:schemeClr val="bg1"/>
                </a:solidFill>
              </a:rPr>
              <a:t>Invloedrijk</a:t>
            </a:r>
            <a:r>
              <a:rPr lang="en-IE" b="1" dirty="0">
                <a:solidFill>
                  <a:schemeClr val="bg1"/>
                </a:solidFill>
              </a:rPr>
              <a:t> </a:t>
            </a:r>
            <a:r>
              <a:rPr lang="en-IE" b="1" dirty="0" err="1">
                <a:solidFill>
                  <a:schemeClr val="bg1"/>
                </a:solidFill>
              </a:rPr>
              <a:t>artikel</a:t>
            </a:r>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716055" y="1572670"/>
            <a:ext cx="9942111" cy="4339650"/>
          </a:xfrm>
          <a:prstGeom prst="rect">
            <a:avLst/>
          </a:prstGeom>
          <a:noFill/>
        </p:spPr>
        <p:txBody>
          <a:bodyPr wrap="square">
            <a:spAutoFit/>
          </a:bodyPr>
          <a:lstStyle/>
          <a:p>
            <a:r>
              <a:rPr lang="en-GB" sz="2000" b="1" dirty="0">
                <a:latin typeface="Calibri "/>
              </a:rPr>
              <a:t>McKinsey Artikel: </a:t>
            </a:r>
            <a:r>
              <a:rPr lang="en-IE" sz="2000" dirty="0">
                <a:latin typeface="Calibri "/>
                <a:hlinkClick r:id="rId2"/>
              </a:rPr>
              <a:t>Underrepresented start-up founders | McKinsey</a:t>
            </a:r>
            <a:endParaRPr lang="en-GB" sz="2000" b="1" dirty="0">
              <a:latin typeface="Calibri "/>
            </a:endParaRPr>
          </a:p>
          <a:p>
            <a:pPr algn="l"/>
            <a:endParaRPr lang="en-GB" sz="2000" b="0" i="0" dirty="0">
              <a:solidFill>
                <a:srgbClr val="333333"/>
              </a:solidFill>
              <a:effectLst/>
              <a:latin typeface="Calibri "/>
            </a:endParaRPr>
          </a:p>
          <a:p>
            <a:r>
              <a:rPr lang="en-GB" sz="2000" b="0" i="0" dirty="0">
                <a:solidFill>
                  <a:srgbClr val="333333"/>
                </a:solidFill>
                <a:effectLst/>
                <a:latin typeface="Calibri "/>
              </a:rPr>
              <a:t>“</a:t>
            </a:r>
            <a:r>
              <a:rPr lang="nl-NL" sz="2000" dirty="0">
                <a:solidFill>
                  <a:srgbClr val="333333"/>
                </a:solidFill>
                <a:latin typeface="Calibri "/>
              </a:rPr>
              <a:t>Alle oprichters ervaren obstakels bij het creëren van nieuwe, innovatieve bedrijven. Ondervertegenwoordigde oprichters ervaren echter grotere hindernissen. Deze uitdagingen vallen meestal </a:t>
            </a:r>
            <a:r>
              <a:rPr lang="nl-NL" sz="2000" b="1" dirty="0">
                <a:solidFill>
                  <a:srgbClr val="333333"/>
                </a:solidFill>
                <a:latin typeface="Calibri "/>
              </a:rPr>
              <a:t>in vier "Big </a:t>
            </a:r>
            <a:r>
              <a:rPr lang="nl-NL" sz="2000" b="1" dirty="0" err="1">
                <a:solidFill>
                  <a:srgbClr val="333333"/>
                </a:solidFill>
                <a:latin typeface="Calibri "/>
              </a:rPr>
              <a:t>Rock"categorieën</a:t>
            </a:r>
            <a:r>
              <a:rPr lang="nl-NL" sz="2000" b="1" dirty="0">
                <a:solidFill>
                  <a:srgbClr val="333333"/>
                </a:solidFill>
                <a:latin typeface="Calibri "/>
              </a:rPr>
              <a:t> </a:t>
            </a:r>
            <a:r>
              <a:rPr lang="nl-NL" sz="2000" dirty="0">
                <a:solidFill>
                  <a:srgbClr val="333333"/>
                </a:solidFill>
                <a:latin typeface="Calibri "/>
              </a:rPr>
              <a:t>die in de loop van de tijd toenemen en leiden tot de representatiekloof in de totale stichterspopulatie</a:t>
            </a:r>
            <a:r>
              <a:rPr lang="en-GB" sz="2000" b="0" i="0" dirty="0">
                <a:solidFill>
                  <a:srgbClr val="333333"/>
                </a:solidFill>
                <a:effectLst/>
                <a:latin typeface="Calibri "/>
              </a:rPr>
              <a:t>.</a:t>
            </a:r>
          </a:p>
          <a:p>
            <a:r>
              <a:rPr lang="en-GB" sz="2000" b="1" i="0" dirty="0">
                <a:effectLst/>
                <a:latin typeface="Calibri "/>
              </a:rPr>
              <a:t>Big Rock #1: </a:t>
            </a:r>
            <a:r>
              <a:rPr lang="nl-NL" sz="2000" dirty="0">
                <a:solidFill>
                  <a:srgbClr val="000000"/>
                </a:solidFill>
                <a:latin typeface="Calibri "/>
              </a:rPr>
              <a:t>Systemische beperkte toegang tot start-</a:t>
            </a:r>
            <a:r>
              <a:rPr lang="nl-NL" sz="2000" dirty="0" err="1">
                <a:solidFill>
                  <a:srgbClr val="000000"/>
                </a:solidFill>
                <a:latin typeface="Calibri "/>
              </a:rPr>
              <a:t>upnetwerk</a:t>
            </a:r>
            <a:r>
              <a:rPr lang="nl-NL" sz="2000" dirty="0">
                <a:solidFill>
                  <a:srgbClr val="000000"/>
                </a:solidFill>
                <a:latin typeface="Calibri "/>
              </a:rPr>
              <a:t>, gemeenschapsondersteuning en middelen</a:t>
            </a:r>
            <a:endParaRPr lang="en-GB" sz="2000" b="0" i="0" dirty="0">
              <a:solidFill>
                <a:srgbClr val="000000"/>
              </a:solidFill>
              <a:effectLst/>
              <a:latin typeface="Calibri "/>
            </a:endParaRPr>
          </a:p>
          <a:p>
            <a:r>
              <a:rPr lang="en-GB" sz="2000" b="1" i="0" dirty="0">
                <a:effectLst/>
                <a:latin typeface="Calibri "/>
              </a:rPr>
              <a:t>Big Rock #2: </a:t>
            </a:r>
            <a:r>
              <a:rPr lang="nl-NL" sz="2000" dirty="0">
                <a:solidFill>
                  <a:srgbClr val="000000"/>
                </a:solidFill>
                <a:latin typeface="Calibri "/>
              </a:rPr>
              <a:t>De noodzaak om vooroordelen met betrekking tot de perceptie van oprichters te overwinnen</a:t>
            </a:r>
            <a:endParaRPr lang="en-GB" sz="2000" dirty="0">
              <a:solidFill>
                <a:srgbClr val="000000"/>
              </a:solidFill>
              <a:latin typeface="Calibri "/>
            </a:endParaRPr>
          </a:p>
          <a:p>
            <a:r>
              <a:rPr lang="en-GB" sz="2000" b="1" i="0" dirty="0">
                <a:effectLst/>
                <a:latin typeface="Calibri "/>
              </a:rPr>
              <a:t>Big Rock #3:</a:t>
            </a:r>
            <a:r>
              <a:rPr lang="en-GB" sz="2000" b="1" i="0" dirty="0">
                <a:solidFill>
                  <a:srgbClr val="000000"/>
                </a:solidFill>
                <a:effectLst/>
                <a:latin typeface="Calibri "/>
              </a:rPr>
              <a:t> </a:t>
            </a:r>
            <a:r>
              <a:rPr lang="nl-NL" sz="2000" dirty="0">
                <a:solidFill>
                  <a:srgbClr val="000000"/>
                </a:solidFill>
                <a:latin typeface="Calibri "/>
              </a:rPr>
              <a:t>Beperkte gevestigde blauwdruk voor succes</a:t>
            </a:r>
            <a:endParaRPr lang="en-GB" sz="2000" b="0" i="0" dirty="0">
              <a:solidFill>
                <a:srgbClr val="000000"/>
              </a:solidFill>
              <a:effectLst/>
              <a:latin typeface="Calibri "/>
            </a:endParaRPr>
          </a:p>
          <a:p>
            <a:r>
              <a:rPr lang="en-GB" sz="2000" b="1" i="0" dirty="0">
                <a:effectLst/>
                <a:latin typeface="Calibri "/>
              </a:rPr>
              <a:t>Big Rock #4</a:t>
            </a:r>
            <a:r>
              <a:rPr lang="en-GB" sz="2000" b="0" i="0" dirty="0">
                <a:solidFill>
                  <a:srgbClr val="000000"/>
                </a:solidFill>
                <a:effectLst/>
                <a:latin typeface="Calibri "/>
              </a:rPr>
              <a:t>: </a:t>
            </a:r>
            <a:r>
              <a:rPr lang="nl-NL" sz="2000" dirty="0">
                <a:solidFill>
                  <a:srgbClr val="000000"/>
                </a:solidFill>
                <a:latin typeface="Calibri "/>
              </a:rPr>
              <a:t>Een grotere behoefte aan veerkracht op het gebied van geestelijke gezondheid</a:t>
            </a:r>
            <a:endParaRPr lang="en-GB" sz="2000" b="0" i="0" dirty="0">
              <a:solidFill>
                <a:srgbClr val="333333"/>
              </a:solidFill>
              <a:effectLst/>
              <a:latin typeface="Calibri "/>
            </a:endParaRPr>
          </a:p>
          <a:p>
            <a:pPr algn="l"/>
            <a:endParaRPr lang="en-GB" b="0" i="0" dirty="0">
              <a:solidFill>
                <a:srgbClr val="333333"/>
              </a:solidFill>
              <a:effectLst/>
              <a:latin typeface="McKinsey Sans"/>
            </a:endParaRPr>
          </a:p>
          <a:p>
            <a:endParaRPr lang="en-GB" dirty="0"/>
          </a:p>
        </p:txBody>
      </p:sp>
    </p:spTree>
    <p:extLst>
      <p:ext uri="{BB962C8B-B14F-4D97-AF65-F5344CB8AC3E}">
        <p14:creationId xmlns:p14="http://schemas.microsoft.com/office/powerpoint/2010/main" val="492693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08879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Big Rock #1   </a:t>
            </a:r>
            <a:r>
              <a:rPr lang="en-GB" b="1" dirty="0" err="1">
                <a:solidFill>
                  <a:schemeClr val="bg2"/>
                </a:solidFill>
                <a:latin typeface="Calibri "/>
              </a:rPr>
              <a:t>Systemische</a:t>
            </a:r>
            <a:r>
              <a:rPr lang="en-GB" b="1" dirty="0">
                <a:solidFill>
                  <a:schemeClr val="bg2"/>
                </a:solidFill>
                <a:latin typeface="Calibri "/>
              </a:rPr>
              <a:t> </a:t>
            </a:r>
            <a:r>
              <a:rPr lang="en-GB" b="1" dirty="0" err="1">
                <a:solidFill>
                  <a:schemeClr val="bg2"/>
                </a:solidFill>
                <a:latin typeface="Calibri "/>
              </a:rPr>
              <a:t>beperkte</a:t>
            </a:r>
            <a:r>
              <a:rPr lang="en-GB" b="1" dirty="0">
                <a:solidFill>
                  <a:schemeClr val="bg2"/>
                </a:solidFill>
                <a:latin typeface="Calibri "/>
              </a:rPr>
              <a:t> </a:t>
            </a:r>
            <a:r>
              <a:rPr lang="en-GB" b="1" dirty="0" err="1">
                <a:solidFill>
                  <a:schemeClr val="bg2"/>
                </a:solidFill>
                <a:latin typeface="Calibri "/>
              </a:rPr>
              <a:t>toegang</a:t>
            </a:r>
            <a:endParaRPr lang="en-GB" sz="3600" b="1" i="0" dirty="0">
              <a:solidFill>
                <a:schemeClr val="bg2"/>
              </a:solidFill>
              <a:effectLst/>
              <a:latin typeface="Calibri "/>
            </a:endParaRPr>
          </a:p>
          <a:p>
            <a:endParaRPr lang="en-US"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16859" y="1534075"/>
            <a:ext cx="6809894" cy="2246769"/>
          </a:xfrm>
          <a:prstGeom prst="rect">
            <a:avLst/>
          </a:prstGeom>
          <a:noFill/>
        </p:spPr>
        <p:txBody>
          <a:bodyPr wrap="square">
            <a:spAutoFit/>
          </a:bodyPr>
          <a:lstStyle/>
          <a:p>
            <a:r>
              <a:rPr lang="nl-NL" sz="2000" dirty="0">
                <a:solidFill>
                  <a:srgbClr val="000000"/>
                </a:solidFill>
                <a:latin typeface="Calibri "/>
              </a:rPr>
              <a:t>Veel ondervertegenwoordigde oprichters worden uitgedaagd met systemische beperkingen of barrières. Deze barrières zijn niet altijd openlijk discriminerend, maar kunnen voortkomen uit al lang bestaande praktijken en vooroordelen die bepaalde groepen bevoordelen ten opzichte van andere, waardoor het voor ondervertegenwoordigde oprichters moeilijk wordt om voet aan de grond te krijgen.</a:t>
            </a:r>
            <a:endParaRPr lang="en-GB" sz="2000" dirty="0"/>
          </a:p>
        </p:txBody>
      </p:sp>
      <p:pic>
        <p:nvPicPr>
          <p:cNvPr id="7" name="Picture 6" descr="Foot of a rock climber in action">
            <a:extLst>
              <a:ext uri="{FF2B5EF4-FFF2-40B4-BE49-F238E27FC236}">
                <a16:creationId xmlns:a16="http://schemas.microsoft.com/office/drawing/2014/main" id="{FCB20429-49E3-5AAF-D357-49611E043624}"/>
              </a:ext>
            </a:extLst>
          </p:cNvPr>
          <p:cNvPicPr>
            <a:picLocks noChangeAspect="1"/>
          </p:cNvPicPr>
          <p:nvPr/>
        </p:nvPicPr>
        <p:blipFill>
          <a:blip r:embed="rId2"/>
          <a:stretch>
            <a:fillRect/>
          </a:stretch>
        </p:blipFill>
        <p:spPr>
          <a:xfrm>
            <a:off x="7327021" y="1780236"/>
            <a:ext cx="3573318" cy="2385120"/>
          </a:xfrm>
          <a:prstGeom prst="rect">
            <a:avLst/>
          </a:prstGeom>
        </p:spPr>
      </p:pic>
      <p:sp>
        <p:nvSpPr>
          <p:cNvPr id="9" name="TextBox 8">
            <a:extLst>
              <a:ext uri="{FF2B5EF4-FFF2-40B4-BE49-F238E27FC236}">
                <a16:creationId xmlns:a16="http://schemas.microsoft.com/office/drawing/2014/main" id="{2FCE8B5C-936A-CF92-E37E-317F084E8617}"/>
              </a:ext>
            </a:extLst>
          </p:cNvPr>
          <p:cNvSpPr txBox="1"/>
          <p:nvPr/>
        </p:nvSpPr>
        <p:spPr>
          <a:xfrm>
            <a:off x="633199" y="3751163"/>
            <a:ext cx="10051330" cy="1631216"/>
          </a:xfrm>
          <a:prstGeom prst="rect">
            <a:avLst/>
          </a:prstGeom>
          <a:noFill/>
        </p:spPr>
        <p:txBody>
          <a:bodyPr wrap="square">
            <a:spAutoFit/>
          </a:bodyPr>
          <a:lstStyle/>
          <a:p>
            <a:r>
              <a:rPr lang="nl-NL" sz="2000" dirty="0">
                <a:solidFill>
                  <a:srgbClr val="000000"/>
                </a:solidFill>
                <a:latin typeface="Calibri "/>
              </a:rPr>
              <a:t>Ze zijn vooral uitgesproken in 
- Uitdagingen bij het verkrijgen van financiering 
het vinden van mentoren, ondersteuning van de gemeenschap en middelen. 
- Toegang krijgen tot cruciale startup- en gevestigde bedrijfsnetwerken, vaak vanwege een gebrek aan zichtbaarheid en systemische vooroordelen binnen deze structuren.</a:t>
            </a:r>
            <a:endParaRPr lang="en-GB" sz="2000" b="0" i="0" dirty="0">
              <a:solidFill>
                <a:srgbClr val="000000"/>
              </a:solidFill>
              <a:effectLst/>
              <a:latin typeface="Calibri "/>
            </a:endParaRPr>
          </a:p>
        </p:txBody>
      </p:sp>
    </p:spTree>
    <p:extLst>
      <p:ext uri="{BB962C8B-B14F-4D97-AF65-F5344CB8AC3E}">
        <p14:creationId xmlns:p14="http://schemas.microsoft.com/office/powerpoint/2010/main" val="2285617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493433"/>
            <a:ext cx="108879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14864" y="557561"/>
            <a:ext cx="9632553" cy="803654"/>
          </a:xfrm>
        </p:spPr>
        <p:txBody>
          <a:bodyPr/>
          <a:lstStyle/>
          <a:p>
            <a:r>
              <a:rPr lang="en-IE" b="1" dirty="0">
                <a:solidFill>
                  <a:schemeClr val="bg1"/>
                </a:solidFill>
              </a:rPr>
              <a:t>Big Rock #1   </a:t>
            </a:r>
            <a:r>
              <a:rPr lang="en-GB" b="1" dirty="0" err="1">
                <a:solidFill>
                  <a:schemeClr val="bg2"/>
                </a:solidFill>
                <a:latin typeface="Calibri "/>
              </a:rPr>
              <a:t>Systemische</a:t>
            </a:r>
            <a:r>
              <a:rPr lang="en-GB" b="1" dirty="0">
                <a:solidFill>
                  <a:schemeClr val="bg2"/>
                </a:solidFill>
                <a:latin typeface="Calibri "/>
              </a:rPr>
              <a:t> </a:t>
            </a:r>
            <a:r>
              <a:rPr lang="en-GB" b="1" dirty="0" err="1">
                <a:solidFill>
                  <a:schemeClr val="bg2"/>
                </a:solidFill>
                <a:latin typeface="Calibri "/>
              </a:rPr>
              <a:t>beperkte</a:t>
            </a:r>
            <a:r>
              <a:rPr lang="en-GB" b="1" dirty="0">
                <a:solidFill>
                  <a:schemeClr val="bg2"/>
                </a:solidFill>
                <a:latin typeface="Calibri "/>
              </a:rPr>
              <a:t> </a:t>
            </a:r>
            <a:r>
              <a:rPr lang="en-GB" b="1" dirty="0" err="1">
                <a:solidFill>
                  <a:schemeClr val="bg2"/>
                </a:solidFill>
                <a:latin typeface="Calibri "/>
              </a:rPr>
              <a:t>toegang</a:t>
            </a:r>
            <a:endParaRPr lang="en-US" b="1" dirty="0">
              <a:solidFill>
                <a:schemeClr val="bg1"/>
              </a:solidFill>
            </a:endParaRPr>
          </a:p>
          <a:p>
            <a:endParaRPr lang="en-GB" sz="600" b="1" dirty="0"/>
          </a:p>
          <a:p>
            <a:endParaRPr lang="en-US" sz="2400" dirty="0"/>
          </a:p>
        </p:txBody>
      </p:sp>
      <p:sp>
        <p:nvSpPr>
          <p:cNvPr id="9" name="TextBox 8">
            <a:extLst>
              <a:ext uri="{FF2B5EF4-FFF2-40B4-BE49-F238E27FC236}">
                <a16:creationId xmlns:a16="http://schemas.microsoft.com/office/drawing/2014/main" id="{2FCE8B5C-936A-CF92-E37E-317F084E8617}"/>
              </a:ext>
            </a:extLst>
          </p:cNvPr>
          <p:cNvSpPr txBox="1"/>
          <p:nvPr/>
        </p:nvSpPr>
        <p:spPr>
          <a:xfrm>
            <a:off x="812309" y="1543690"/>
            <a:ext cx="7568120" cy="4154984"/>
          </a:xfrm>
          <a:prstGeom prst="rect">
            <a:avLst/>
          </a:prstGeom>
          <a:noFill/>
        </p:spPr>
        <p:txBody>
          <a:bodyPr wrap="square">
            <a:spAutoFit/>
          </a:bodyPr>
          <a:lstStyle/>
          <a:p>
            <a:r>
              <a:rPr lang="nl-NL" sz="2400" b="1" dirty="0"/>
              <a:t>Uitdagingen bij het verkrijgen van financiering</a:t>
            </a:r>
          </a:p>
          <a:p>
            <a:r>
              <a:rPr lang="nl-NL" sz="2000" dirty="0">
                <a:solidFill>
                  <a:srgbClr val="595959"/>
                </a:solidFill>
              </a:rPr>
              <a:t>- Toegang tot kapitaal is een fundamentele behoefte voor alle nieuwe bedrijven, maar ondervertegenwoordigde oprichters worden vaak geconfronteerd met hogere hindernissen bij het aantrekken van investeringen. 
- Onderzoek is duidelijk; Bedrijven die worden geleid door personen met een ondervertegenwoordigde achtergrond ontvangen een aanzienlijk kleiner percentage durfkapitaalfinanciering in vergelijking met hun tegenhangers.
- De redenen voor deze ongelijkheid zijn onder meer een gebrek aan vertegenwoordiging binnen durfkapitaalbedrijven, onbewuste vooroordelen die de besluitvorming beïnvloeden en een kleinere kans om connecties te hebben met potentiële investeerders.</a:t>
            </a:r>
            <a:endParaRPr lang="en-GB" sz="2000" dirty="0">
              <a:solidFill>
                <a:srgbClr val="595959"/>
              </a:solidFill>
            </a:endParaRPr>
          </a:p>
        </p:txBody>
      </p:sp>
      <p:sp>
        <p:nvSpPr>
          <p:cNvPr id="3" name="TextBox 2">
            <a:extLst>
              <a:ext uri="{FF2B5EF4-FFF2-40B4-BE49-F238E27FC236}">
                <a16:creationId xmlns:a16="http://schemas.microsoft.com/office/drawing/2014/main" id="{9F3D4EB4-11BE-C3DD-5DF6-5D44E8E54620}"/>
              </a:ext>
            </a:extLst>
          </p:cNvPr>
          <p:cNvSpPr txBox="1"/>
          <p:nvPr/>
        </p:nvSpPr>
        <p:spPr>
          <a:xfrm>
            <a:off x="8620792" y="1297087"/>
            <a:ext cx="2139885" cy="4801314"/>
          </a:xfrm>
          <a:prstGeom prst="rect">
            <a:avLst/>
          </a:prstGeom>
          <a:solidFill>
            <a:schemeClr val="bg1"/>
          </a:solidFill>
        </p:spPr>
        <p:txBody>
          <a:bodyPr wrap="square" rtlCol="0">
            <a:spAutoFit/>
          </a:bodyPr>
          <a:lstStyle/>
          <a:p>
            <a:r>
              <a:rPr lang="nl-NL" b="1" dirty="0"/>
              <a:t>Ons trainingsprogramma heeft inhoud die echt zal helpen. Bekijk INSERT PIC OF</a:t>
            </a:r>
          </a:p>
          <a:p>
            <a:endParaRPr lang="en-IE" dirty="0"/>
          </a:p>
          <a:p>
            <a:r>
              <a:rPr lang="nl-NL" b="1" dirty="0">
                <a:solidFill>
                  <a:srgbClr val="000000"/>
                </a:solidFill>
                <a:latin typeface="Calibri" panose="020F0502020204030204" pitchFamily="34" charset="0"/>
              </a:rPr>
              <a:t>Module 4</a:t>
            </a:r>
            <a:r>
              <a:rPr lang="nl-NL" dirty="0">
                <a:solidFill>
                  <a:srgbClr val="000000"/>
                </a:solidFill>
                <a:latin typeface="Calibri" panose="020F0502020204030204" pitchFamily="34" charset="0"/>
              </a:rPr>
              <a:t>: Hoe zorg ik voor financiering voor mijn idee?</a:t>
            </a:r>
          </a:p>
          <a:p>
            <a:endParaRPr lang="nl-NL" b="1" dirty="0">
              <a:solidFill>
                <a:srgbClr val="000000"/>
              </a:solidFill>
              <a:latin typeface="Calibri" panose="020F0502020204030204" pitchFamily="34" charset="0"/>
            </a:endParaRPr>
          </a:p>
          <a:p>
            <a:r>
              <a:rPr lang="nl-NL" b="1" dirty="0">
                <a:solidFill>
                  <a:srgbClr val="000000"/>
                </a:solidFill>
                <a:latin typeface="Calibri" panose="020F0502020204030204" pitchFamily="34" charset="0"/>
              </a:rPr>
              <a:t>Module 7: </a:t>
            </a:r>
            <a:r>
              <a:rPr lang="nl-NL" dirty="0">
                <a:solidFill>
                  <a:srgbClr val="000000"/>
                </a:solidFill>
                <a:latin typeface="Calibri" panose="020F0502020204030204" pitchFamily="34" charset="0"/>
              </a:rPr>
              <a:t>Laat me het geld zien! Hoe investeerders te overtuigen om een idee te steunen</a:t>
            </a:r>
            <a:endParaRPr lang="en-GB" dirty="0">
              <a:solidFill>
                <a:srgbClr val="000000"/>
              </a:solidFill>
              <a:latin typeface="Calibri" panose="020F0502020204030204" pitchFamily="34" charset="0"/>
            </a:endParaRPr>
          </a:p>
          <a:p>
            <a:endParaRPr lang="en-IE" dirty="0"/>
          </a:p>
        </p:txBody>
      </p:sp>
    </p:spTree>
    <p:extLst>
      <p:ext uri="{BB962C8B-B14F-4D97-AF65-F5344CB8AC3E}">
        <p14:creationId xmlns:p14="http://schemas.microsoft.com/office/powerpoint/2010/main" val="1243588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71087"/>
            <a:ext cx="1109534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6796" y="520674"/>
            <a:ext cx="11538408" cy="803654"/>
          </a:xfrm>
        </p:spPr>
        <p:txBody>
          <a:bodyPr/>
          <a:lstStyle/>
          <a:p>
            <a:r>
              <a:rPr lang="en-IE" b="1" dirty="0">
                <a:solidFill>
                  <a:schemeClr val="bg1"/>
                </a:solidFill>
              </a:rPr>
              <a:t>Big Rock #2     </a:t>
            </a:r>
            <a:r>
              <a:rPr lang="nl-NL" sz="2400" b="1" dirty="0">
                <a:solidFill>
                  <a:schemeClr val="bg1"/>
                </a:solidFill>
              </a:rPr>
              <a:t>Vooroordelen met betrekking tot de perceptie van oprichters</a:t>
            </a:r>
            <a:endParaRPr lang="en-GB" sz="2400" b="0" i="0" dirty="0">
              <a:solidFill>
                <a:srgbClr val="000000"/>
              </a:solidFill>
              <a:effectLst/>
              <a:latin typeface="Calibri "/>
            </a:endParaRPr>
          </a:p>
          <a:p>
            <a:pPr algn="l"/>
            <a:endParaRPr lang="en-US"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919915" y="1373914"/>
            <a:ext cx="10175433" cy="4647426"/>
          </a:xfrm>
          <a:prstGeom prst="rect">
            <a:avLst/>
          </a:prstGeom>
          <a:noFill/>
        </p:spPr>
        <p:txBody>
          <a:bodyPr wrap="square">
            <a:spAutoFit/>
          </a:bodyPr>
          <a:lstStyle/>
          <a:p>
            <a:r>
              <a:rPr lang="nl-NL" sz="2000" dirty="0">
                <a:solidFill>
                  <a:srgbClr val="595959"/>
                </a:solidFill>
              </a:rPr>
              <a:t>Een vooringenomenheid verwijst naar een neiging of vooroordeel voor of tegen een persoon of groep, vooral op een manier die als oneerlijk wordt beschouwd.  Wist je dat er twee soorten vooroordelen zijn?</a:t>
            </a:r>
          </a:p>
          <a:p>
            <a:endParaRPr lang="nl-NL" sz="2000" dirty="0">
              <a:solidFill>
                <a:srgbClr val="595959"/>
              </a:solidFill>
            </a:endParaRPr>
          </a:p>
          <a:p>
            <a:pPr marL="457200" indent="-457200">
              <a:buAutoNum type="arabicPeriod"/>
            </a:pPr>
            <a:r>
              <a:rPr lang="nl-NL" sz="2000" b="1" dirty="0"/>
              <a:t>Bewuste (expliciete) vooroordelen:</a:t>
            </a:r>
            <a:endParaRPr lang="en-GB" sz="2000" dirty="0"/>
          </a:p>
          <a:p>
            <a:r>
              <a:rPr lang="nl-NL" sz="2000" dirty="0">
                <a:solidFill>
                  <a:srgbClr val="595959"/>
                </a:solidFill>
              </a:rPr>
              <a:t>Dit zijn vooroordelen waarvan een individu zich bewust is en die gebaseerd zijn op bewuste gedachten. Mensen met expliciete vooroordelen zijn zich bewust van hun vooroordelen en houding ten opzichte van bepaalde groepen.</a:t>
            </a:r>
            <a:endParaRPr lang="en-GB" sz="2000" b="1" dirty="0">
              <a:solidFill>
                <a:srgbClr val="595959"/>
              </a:solidFill>
            </a:endParaRPr>
          </a:p>
          <a:p>
            <a:r>
              <a:rPr lang="en-GB" sz="2000" b="1" dirty="0">
                <a:solidFill>
                  <a:srgbClr val="595959"/>
                </a:solidFill>
              </a:rPr>
              <a:t>2. </a:t>
            </a:r>
            <a:r>
              <a:rPr lang="en-GB" sz="2000" b="1" dirty="0" err="1"/>
              <a:t>Onbewuste</a:t>
            </a:r>
            <a:r>
              <a:rPr lang="en-GB" sz="2000" b="1" dirty="0"/>
              <a:t> (</a:t>
            </a:r>
            <a:r>
              <a:rPr lang="en-GB" sz="2000" b="1" dirty="0" err="1"/>
              <a:t>impliciete</a:t>
            </a:r>
            <a:r>
              <a:rPr lang="en-GB" sz="2000" b="1" dirty="0"/>
              <a:t>) </a:t>
            </a:r>
            <a:r>
              <a:rPr lang="en-GB" sz="2000" b="1" dirty="0" err="1"/>
              <a:t>vooroordelen</a:t>
            </a:r>
            <a:r>
              <a:rPr lang="en-GB" sz="2000" b="1" dirty="0"/>
              <a:t>:</a:t>
            </a:r>
          </a:p>
          <a:p>
            <a:r>
              <a:rPr lang="en-GB" sz="2000" dirty="0">
                <a:solidFill>
                  <a:srgbClr val="595959"/>
                </a:solidFill>
              </a:rPr>
              <a:t>Unconscious biases are social stereotypes about certain groups of people that individuals form outside of their conscious awareness. Everyone holds unconscious beliefs about various social and identity groups, and these biases stem from one’s tendency to organize social worlds by categorizing.</a:t>
            </a:r>
          </a:p>
          <a:p>
            <a:pPr algn="l"/>
            <a:endParaRPr lang="en-GB" b="0" i="0" dirty="0">
              <a:solidFill>
                <a:srgbClr val="333333"/>
              </a:solidFill>
              <a:effectLst/>
              <a:latin typeface="McKinsey Sans"/>
            </a:endParaRPr>
          </a:p>
          <a:p>
            <a:endParaRPr lang="en-GB" dirty="0"/>
          </a:p>
        </p:txBody>
      </p:sp>
    </p:spTree>
    <p:extLst>
      <p:ext uri="{BB962C8B-B14F-4D97-AF65-F5344CB8AC3E}">
        <p14:creationId xmlns:p14="http://schemas.microsoft.com/office/powerpoint/2010/main" val="1501085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71087"/>
            <a:ext cx="1109534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6796" y="520674"/>
            <a:ext cx="11538408" cy="803654"/>
          </a:xfrm>
        </p:spPr>
        <p:txBody>
          <a:bodyPr/>
          <a:lstStyle/>
          <a:p>
            <a:r>
              <a:rPr lang="en-IE" b="1" dirty="0">
                <a:solidFill>
                  <a:schemeClr val="bg1"/>
                </a:solidFill>
              </a:rPr>
              <a:t>Big Rock #2     </a:t>
            </a:r>
            <a:r>
              <a:rPr lang="nl-NL" sz="2400" b="1" dirty="0">
                <a:solidFill>
                  <a:schemeClr val="bg1"/>
                </a:solidFill>
              </a:rPr>
              <a:t>Vooroordelen met betrekking tot de perceptie van oprichters</a:t>
            </a:r>
            <a:endParaRPr lang="en-GB" sz="24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25157" y="1373915"/>
            <a:ext cx="7197750" cy="4616648"/>
          </a:xfrm>
          <a:prstGeom prst="rect">
            <a:avLst/>
          </a:prstGeom>
          <a:noFill/>
        </p:spPr>
        <p:txBody>
          <a:bodyPr wrap="square">
            <a:spAutoFit/>
          </a:bodyPr>
          <a:lstStyle/>
          <a:p>
            <a:r>
              <a:rPr lang="nl-NL" sz="2400" b="1" dirty="0"/>
              <a:t>Het is nuttig om een stapje terug te doen en na te denken over veelvoorkomende bronnen van vooroordelen</a:t>
            </a:r>
          </a:p>
          <a:p>
            <a:endParaRPr lang="en-GB" sz="2400" b="1" dirty="0"/>
          </a:p>
          <a:p>
            <a:pPr marL="342900" indent="-342900">
              <a:buFont typeface="Arial" panose="020B0604020202020204" pitchFamily="34" charset="0"/>
              <a:buChar char="•"/>
            </a:pPr>
            <a:r>
              <a:rPr lang="nl-NL" sz="2000" b="1" dirty="0"/>
              <a:t>Culturele achtergrond: </a:t>
            </a:r>
            <a:r>
              <a:rPr lang="nl-NL" sz="2000" dirty="0"/>
              <a:t>De cultuur waarin individuen opgroeien, kan hun opvattingen en houding ten opzichte van andere groepen beïnvloeden. Culturele verhalen en media-uitbeeldingen geven vaak vorm aan deze onbewuste houdingen.</a:t>
            </a:r>
            <a:r>
              <a:rPr lang="nl-NL" sz="2000" b="1" dirty="0"/>
              <a:t>
Persoonlijke ervaringen: </a:t>
            </a:r>
            <a:r>
              <a:rPr lang="nl-NL" sz="2000" dirty="0"/>
              <a:t>Individuele ervaringen, inclusief het soort interacties dat men heeft met leden van verschillende groepen, kunnen vooroordelen versterken of uitdagen. Positieve of negatieve ervaringen kunnen een aanzienlijke invloed hebben op iemands onbewuste waarnemingen.</a:t>
            </a:r>
            <a:endParaRPr lang="en-GB" sz="2000" i="0" dirty="0">
              <a:solidFill>
                <a:srgbClr val="595959"/>
              </a:solidFill>
              <a:effectLst/>
              <a:latin typeface="McKinsey Sans"/>
            </a:endParaRPr>
          </a:p>
          <a:p>
            <a:endParaRPr lang="en-GB" dirty="0"/>
          </a:p>
        </p:txBody>
      </p:sp>
      <p:pic>
        <p:nvPicPr>
          <p:cNvPr id="5" name="Picture 4">
            <a:extLst>
              <a:ext uri="{FF2B5EF4-FFF2-40B4-BE49-F238E27FC236}">
                <a16:creationId xmlns:a16="http://schemas.microsoft.com/office/drawing/2014/main" id="{18F4A67F-88E6-5192-6A58-90793068157B}"/>
              </a:ext>
            </a:extLst>
          </p:cNvPr>
          <p:cNvPicPr>
            <a:picLocks noChangeAspect="1"/>
          </p:cNvPicPr>
          <p:nvPr/>
        </p:nvPicPr>
        <p:blipFill>
          <a:blip r:embed="rId2"/>
          <a:stretch>
            <a:fillRect/>
          </a:stretch>
        </p:blipFill>
        <p:spPr>
          <a:xfrm>
            <a:off x="7822907" y="1913040"/>
            <a:ext cx="4219606" cy="3314724"/>
          </a:xfrm>
          <a:prstGeom prst="rect">
            <a:avLst/>
          </a:prstGeom>
        </p:spPr>
      </p:pic>
    </p:spTree>
    <p:extLst>
      <p:ext uri="{BB962C8B-B14F-4D97-AF65-F5344CB8AC3E}">
        <p14:creationId xmlns:p14="http://schemas.microsoft.com/office/powerpoint/2010/main" val="3873843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71087"/>
            <a:ext cx="1109534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6796" y="520674"/>
            <a:ext cx="11538408" cy="803654"/>
          </a:xfrm>
        </p:spPr>
        <p:txBody>
          <a:bodyPr/>
          <a:lstStyle/>
          <a:p>
            <a:r>
              <a:rPr lang="en-IE" b="1" dirty="0">
                <a:solidFill>
                  <a:schemeClr val="bg1"/>
                </a:solidFill>
              </a:rPr>
              <a:t>Big Rock #2     </a:t>
            </a:r>
            <a:r>
              <a:rPr lang="nl-NL" sz="2400" b="1" dirty="0">
                <a:solidFill>
                  <a:schemeClr val="bg1"/>
                </a:solidFill>
              </a:rPr>
              <a:t>Vooroordelen met betrekking tot de perceptie van oprichters</a:t>
            </a:r>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573079" y="1373915"/>
            <a:ext cx="5171505" cy="4370427"/>
          </a:xfrm>
          <a:prstGeom prst="rect">
            <a:avLst/>
          </a:prstGeom>
          <a:noFill/>
        </p:spPr>
        <p:txBody>
          <a:bodyPr wrap="square">
            <a:spAutoFit/>
          </a:bodyPr>
          <a:lstStyle/>
          <a:p>
            <a:pPr marL="342900" indent="-342900">
              <a:buFontTx/>
              <a:buChar char="-"/>
            </a:pPr>
            <a:r>
              <a:rPr lang="en-GB" sz="2000" b="1" dirty="0" err="1"/>
              <a:t>Opleiding</a:t>
            </a:r>
            <a:r>
              <a:rPr lang="en-GB" sz="2000" b="1" dirty="0"/>
              <a:t> </a:t>
            </a:r>
            <a:r>
              <a:rPr lang="en-GB" sz="2000" b="1" dirty="0" err="1"/>
              <a:t>en</a:t>
            </a:r>
            <a:r>
              <a:rPr lang="en-GB" sz="2000" b="1" dirty="0"/>
              <a:t> </a:t>
            </a:r>
            <a:r>
              <a:rPr lang="en-GB" sz="2000" b="1" dirty="0" err="1"/>
              <a:t>socialisatie</a:t>
            </a:r>
            <a:r>
              <a:rPr lang="en-GB" sz="2000" b="1" dirty="0"/>
              <a:t>:</a:t>
            </a:r>
            <a:r>
              <a:rPr lang="en-GB" sz="2000" b="1" dirty="0">
                <a:solidFill>
                  <a:srgbClr val="595959"/>
                </a:solidFill>
              </a:rPr>
              <a:t> </a:t>
            </a:r>
            <a:r>
              <a:rPr lang="nl-NL" sz="2000" dirty="0">
                <a:solidFill>
                  <a:srgbClr val="595959"/>
                </a:solidFill>
              </a:rPr>
              <a:t>Opleiding of het gebrek daaraan over verschillende culturen, rassen en sociale groepen kan de ontwikkeling van vooroordelen beïnvloeden.</a:t>
            </a:r>
            <a:r>
              <a:rPr lang="nl-NL" sz="2000" b="1" dirty="0"/>
              <a:t> </a:t>
            </a:r>
          </a:p>
          <a:p>
            <a:pPr marL="342900" indent="-342900">
              <a:buFontTx/>
              <a:buChar char="-"/>
            </a:pPr>
            <a:endParaRPr lang="nl-NL" sz="2000" b="1" dirty="0"/>
          </a:p>
          <a:p>
            <a:pPr marL="342900" indent="-342900">
              <a:buFontTx/>
              <a:buChar char="-"/>
            </a:pPr>
            <a:r>
              <a:rPr lang="nl-NL" sz="2000" b="1" dirty="0"/>
              <a:t>De neiging van het menselijk brein om te categoriseren:</a:t>
            </a:r>
            <a:r>
              <a:rPr lang="en-GB" sz="2000" dirty="0"/>
              <a:t> </a:t>
            </a:r>
            <a:r>
              <a:rPr lang="nl-NL" sz="2000" dirty="0">
                <a:solidFill>
                  <a:srgbClr val="595959"/>
                </a:solidFill>
              </a:rPr>
              <a:t>Het menselijk brein categoriseert automatisch informatie om de complexe wereld eromheen te vereenvoudigen. Deze cognitieve snelkoppeling kan leiden tot algemene aannames over groepen mensen op basis van beperkte ervaringen of leringen.</a:t>
            </a:r>
            <a:endParaRPr lang="en-GB" sz="2000" b="0" i="0" dirty="0">
              <a:solidFill>
                <a:srgbClr val="333333"/>
              </a:solidFill>
              <a:effectLst/>
              <a:latin typeface="McKinsey Sans"/>
            </a:endParaRPr>
          </a:p>
          <a:p>
            <a:endParaRPr lang="en-GB" dirty="0"/>
          </a:p>
        </p:txBody>
      </p:sp>
      <p:pic>
        <p:nvPicPr>
          <p:cNvPr id="5" name="Picture 4">
            <a:extLst>
              <a:ext uri="{FF2B5EF4-FFF2-40B4-BE49-F238E27FC236}">
                <a16:creationId xmlns:a16="http://schemas.microsoft.com/office/drawing/2014/main" id="{F964F04C-E3C9-5488-F985-57387C9BE1E4}"/>
              </a:ext>
            </a:extLst>
          </p:cNvPr>
          <p:cNvPicPr>
            <a:picLocks noChangeAspect="1"/>
          </p:cNvPicPr>
          <p:nvPr/>
        </p:nvPicPr>
        <p:blipFill>
          <a:blip r:embed="rId2"/>
          <a:stretch>
            <a:fillRect/>
          </a:stretch>
        </p:blipFill>
        <p:spPr>
          <a:xfrm>
            <a:off x="6708777" y="1846137"/>
            <a:ext cx="5301491" cy="3563585"/>
          </a:xfrm>
          <a:prstGeom prst="rect">
            <a:avLst/>
          </a:prstGeom>
        </p:spPr>
      </p:pic>
    </p:spTree>
    <p:extLst>
      <p:ext uri="{BB962C8B-B14F-4D97-AF65-F5344CB8AC3E}">
        <p14:creationId xmlns:p14="http://schemas.microsoft.com/office/powerpoint/2010/main" val="500270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2AB8EBE-F1F1-1188-342A-4122043F08B0}"/>
              </a:ext>
            </a:extLst>
          </p:cNvPr>
          <p:cNvSpPr/>
          <p:nvPr/>
        </p:nvSpPr>
        <p:spPr>
          <a:xfrm>
            <a:off x="0" y="52294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600855" y="1557423"/>
            <a:ext cx="6125997" cy="3291086"/>
          </a:xfrm>
        </p:spPr>
        <p:txBody>
          <a:bodyPr/>
          <a:lstStyle/>
          <a:p>
            <a:pPr marL="0" indent="0">
              <a:lnSpc>
                <a:spcPct val="100000"/>
              </a:lnSpc>
            </a:pPr>
            <a:r>
              <a:rPr lang="en-GB" b="1" dirty="0"/>
              <a:t>Hoe D</a:t>
            </a:r>
            <a:r>
              <a:rPr lang="nl-NL" b="1" dirty="0"/>
              <a:t>e vooringenomenheid van investeerders ten opzichte van ondervertegenwoordigde oprichters manifesteert zich</a:t>
            </a:r>
            <a:r>
              <a:rPr lang="en-GB" b="1" i="0" dirty="0">
                <a:effectLst/>
              </a:rPr>
              <a:t>| Lolita Taub</a:t>
            </a:r>
          </a:p>
          <a:p>
            <a:pPr marL="0" indent="0"/>
            <a:endParaRPr lang="en-GB" b="1" dirty="0">
              <a:solidFill>
                <a:srgbClr val="0F0F0F"/>
              </a:solidFill>
              <a:latin typeface="Roboto" panose="02000000000000000000" pitchFamily="2" charset="0"/>
            </a:endParaRPr>
          </a:p>
          <a:p>
            <a:pPr marL="0" indent="0"/>
            <a:r>
              <a:rPr lang="nl-NL" dirty="0"/>
              <a:t>Een kort en boeiend interview met Lolita </a:t>
            </a:r>
            <a:r>
              <a:rPr lang="nl-NL" dirty="0" err="1"/>
              <a:t>Taub</a:t>
            </a:r>
            <a:r>
              <a:rPr lang="nl-NL" dirty="0"/>
              <a:t> geeft inzicht. Lolita richtte </a:t>
            </a:r>
            <a:r>
              <a:rPr lang="nl-NL" dirty="0" err="1"/>
              <a:t>Ganas</a:t>
            </a:r>
            <a:r>
              <a:rPr lang="nl-NL" dirty="0"/>
              <a:t> Ventures op, dat investeert in beginnende community-</a:t>
            </a:r>
            <a:r>
              <a:rPr lang="nl-NL" dirty="0" err="1"/>
              <a:t>driven</a:t>
            </a:r>
            <a:r>
              <a:rPr lang="nl-NL" dirty="0"/>
              <a:t> startups in de VS en Latijns-Amerika. 100% eigendom van Latina en geleid door</a:t>
            </a:r>
            <a:r>
              <a:rPr lang="en-GB" i="0" u="none" strike="noStrike" dirty="0">
                <a:effectLst/>
                <a:hlinkClick r:id="rId3">
                  <a:extLst>
                    <a:ext uri="{A12FA001-AC4F-418D-AE19-62706E023703}">
                      <ahyp:hlinkClr xmlns:ahyp="http://schemas.microsoft.com/office/drawing/2018/hyperlinkcolor" val="tx"/>
                    </a:ext>
                  </a:extLst>
                </a:hlinkClick>
              </a:rPr>
              <a:t>@lolitataub</a:t>
            </a:r>
            <a:endParaRPr lang="en-GB" i="0" u="none" strike="noStrike" dirty="0">
              <a:effectLst/>
            </a:endParaRPr>
          </a:p>
          <a:p>
            <a:r>
              <a:rPr lang="en-GB" b="0" i="0" u="none" strike="noStrike" dirty="0">
                <a:solidFill>
                  <a:srgbClr val="E7E9EA"/>
                </a:solidFill>
                <a:effectLst/>
                <a:latin typeface="TwitterChirp"/>
              </a:rPr>
              <a:t>.</a:t>
            </a:r>
            <a:endParaRPr lang="en-GB" b="1" i="0" dirty="0">
              <a:solidFill>
                <a:srgbClr val="0F0F0F"/>
              </a:solidFill>
              <a:effectLst/>
              <a:latin typeface="Roboto" panose="02000000000000000000" pitchFamily="2" charset="0"/>
            </a:endParaRPr>
          </a:p>
          <a:p>
            <a:endParaRPr lang="en-US" dirty="0"/>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74152" y="564771"/>
            <a:ext cx="4990998" cy="992652"/>
          </a:xfrm>
        </p:spPr>
        <p:txBody>
          <a:bodyPr/>
          <a:lstStyle/>
          <a:p>
            <a:r>
              <a:rPr lang="en-US" b="1" dirty="0"/>
              <a:t>VIDEO</a:t>
            </a:r>
          </a:p>
        </p:txBody>
      </p:sp>
      <p:sp>
        <p:nvSpPr>
          <p:cNvPr id="4" name="Picture Placeholder 3">
            <a:extLst>
              <a:ext uri="{FF2B5EF4-FFF2-40B4-BE49-F238E27FC236}">
                <a16:creationId xmlns:a16="http://schemas.microsoft.com/office/drawing/2014/main" id="{1A1FDF56-5C01-EB1E-33D8-50CA79A0449E}"/>
              </a:ext>
            </a:extLst>
          </p:cNvPr>
          <p:cNvSpPr>
            <a:spLocks noGrp="1"/>
          </p:cNvSpPr>
          <p:nvPr>
            <p:ph type="pic" sz="quarter" idx="10"/>
          </p:nvPr>
        </p:nvSpPr>
        <p:spPr/>
        <p:txBody>
          <a:bodyPr/>
          <a:lstStyle/>
          <a:p>
            <a:endParaRPr lang="en-IE"/>
          </a:p>
        </p:txBody>
      </p:sp>
      <p:pic>
        <p:nvPicPr>
          <p:cNvPr id="6" name="Online Media 5" title="How Investor Bias Towards Underrepresented Founders Manifests Itself | Lolita Taub">
            <a:hlinkClick r:id="" action="ppaction://media"/>
            <a:extLst>
              <a:ext uri="{FF2B5EF4-FFF2-40B4-BE49-F238E27FC236}">
                <a16:creationId xmlns:a16="http://schemas.microsoft.com/office/drawing/2014/main" id="{299521C3-883B-6A6A-3565-2949DA6C86A8}"/>
              </a:ext>
            </a:extLst>
          </p:cNvPr>
          <p:cNvPicPr>
            <a:picLocks noRot="1" noChangeAspect="1"/>
          </p:cNvPicPr>
          <p:nvPr>
            <a:videoFile r:link="rId1"/>
          </p:nvPr>
        </p:nvPicPr>
        <p:blipFill>
          <a:blip r:embed="rId4"/>
          <a:stretch>
            <a:fillRect/>
          </a:stretch>
        </p:blipFill>
        <p:spPr>
          <a:xfrm>
            <a:off x="7106569" y="1557423"/>
            <a:ext cx="5085431" cy="3570929"/>
          </a:xfrm>
          <a:prstGeom prst="rect">
            <a:avLst/>
          </a:prstGeom>
        </p:spPr>
      </p:pic>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10358455" cy="803654"/>
          </a:xfrm>
        </p:spPr>
        <p:txBody>
          <a:bodyPr/>
          <a:lstStyle/>
          <a:p>
            <a:r>
              <a:rPr lang="en-IE" b="1" dirty="0">
                <a:solidFill>
                  <a:schemeClr val="bg1"/>
                </a:solidFill>
              </a:rPr>
              <a:t>Big Rock #3   </a:t>
            </a:r>
            <a:r>
              <a:rPr lang="nl-NL" sz="3200" b="1" dirty="0">
                <a:solidFill>
                  <a:schemeClr val="bg1"/>
                </a:solidFill>
              </a:rPr>
              <a:t>Beperkte gevestigde blauwdruk voor succes</a:t>
            </a:r>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567210" y="1541191"/>
            <a:ext cx="6493466" cy="4031873"/>
          </a:xfrm>
          <a:prstGeom prst="rect">
            <a:avLst/>
          </a:prstGeom>
          <a:noFill/>
        </p:spPr>
        <p:txBody>
          <a:bodyPr wrap="square">
            <a:spAutoFit/>
          </a:bodyPr>
          <a:lstStyle/>
          <a:p>
            <a:r>
              <a:rPr lang="nl-NL" sz="2400" b="1" dirty="0"/>
              <a:t>Navigeren zonder kaart: de blauwdrukkloof aanpakken</a:t>
            </a:r>
          </a:p>
          <a:p>
            <a:r>
              <a:rPr lang="nl-NL" sz="2000" dirty="0">
                <a:solidFill>
                  <a:srgbClr val="595959"/>
                </a:solidFill>
              </a:rPr>
              <a:t>Ondervertegenwoordigde oprichters bevinden zich vaak op onbekend terrein, met weinig precedenten of rolmodellen die hun achtergrond of ervaringen delen. Dit gebrek aan een 'blauwdruk' of een vast pad naar succes kan de reis </a:t>
            </a:r>
            <a:r>
              <a:rPr lang="nl-NL" sz="2000" dirty="0" err="1">
                <a:solidFill>
                  <a:srgbClr val="595959"/>
                </a:solidFill>
              </a:rPr>
              <a:t>ontmoedigender</a:t>
            </a:r>
            <a:r>
              <a:rPr lang="nl-NL" sz="2000" dirty="0">
                <a:solidFill>
                  <a:srgbClr val="595959"/>
                </a:solidFill>
              </a:rPr>
              <a:t> en complexer maken.</a:t>
            </a:r>
          </a:p>
          <a:p>
            <a:endParaRPr lang="en-GB" sz="2000" dirty="0">
              <a:solidFill>
                <a:srgbClr val="595959"/>
              </a:solidFill>
            </a:endParaRPr>
          </a:p>
          <a:p>
            <a:r>
              <a:rPr lang="nl-NL" sz="2000" dirty="0">
                <a:solidFill>
                  <a:srgbClr val="595959"/>
                </a:solidFill>
              </a:rPr>
              <a:t>Tijdens onze cursus hebben we ervoor gezorgd dat we casestudy's en persoonlijke ervaringen hebben opgenomen.</a:t>
            </a:r>
            <a:r>
              <a:rPr lang="en-GB" sz="2000" dirty="0">
                <a:solidFill>
                  <a:srgbClr val="595959"/>
                </a:solidFill>
              </a:rPr>
              <a:t>                                         </a:t>
            </a:r>
            <a:r>
              <a:rPr lang="en-GB" sz="2400" dirty="0">
                <a:solidFill>
                  <a:srgbClr val="595959"/>
                </a:solidFill>
              </a:rPr>
              <a:t>	</a:t>
            </a:r>
          </a:p>
          <a:p>
            <a:pPr algn="l"/>
            <a:endParaRPr lang="en-GB" sz="2400" dirty="0">
              <a:solidFill>
                <a:srgbClr val="595959"/>
              </a:solidFill>
            </a:endParaRPr>
          </a:p>
        </p:txBody>
      </p:sp>
      <p:pic>
        <p:nvPicPr>
          <p:cNvPr id="7" name="Picture 6" descr="Red drawing pins on a map">
            <a:extLst>
              <a:ext uri="{FF2B5EF4-FFF2-40B4-BE49-F238E27FC236}">
                <a16:creationId xmlns:a16="http://schemas.microsoft.com/office/drawing/2014/main" id="{4C366A09-320E-A32B-F011-6CB16A122DCD}"/>
              </a:ext>
            </a:extLst>
          </p:cNvPr>
          <p:cNvPicPr>
            <a:picLocks noChangeAspect="1"/>
          </p:cNvPicPr>
          <p:nvPr/>
        </p:nvPicPr>
        <p:blipFill>
          <a:blip r:embed="rId2"/>
          <a:stretch>
            <a:fillRect/>
          </a:stretch>
        </p:blipFill>
        <p:spPr>
          <a:xfrm>
            <a:off x="7060676" y="2059564"/>
            <a:ext cx="4103479" cy="3073602"/>
          </a:xfrm>
          <a:prstGeom prst="rect">
            <a:avLst/>
          </a:prstGeom>
        </p:spPr>
      </p:pic>
      <p:sp>
        <p:nvSpPr>
          <p:cNvPr id="9" name="TextBox 8">
            <a:extLst>
              <a:ext uri="{FF2B5EF4-FFF2-40B4-BE49-F238E27FC236}">
                <a16:creationId xmlns:a16="http://schemas.microsoft.com/office/drawing/2014/main" id="{E30287C9-E86F-8ABA-DE03-DABBDFD66A3B}"/>
              </a:ext>
            </a:extLst>
          </p:cNvPr>
          <p:cNvSpPr txBox="1"/>
          <p:nvPr/>
        </p:nvSpPr>
        <p:spPr>
          <a:xfrm>
            <a:off x="3539267" y="5828298"/>
            <a:ext cx="7452388" cy="369332"/>
          </a:xfrm>
          <a:prstGeom prst="rect">
            <a:avLst/>
          </a:prstGeom>
          <a:solidFill>
            <a:srgbClr val="FDBD22"/>
          </a:solidFill>
        </p:spPr>
        <p:txBody>
          <a:bodyPr wrap="square">
            <a:spAutoFit/>
          </a:bodyPr>
          <a:lstStyle/>
          <a:p>
            <a:r>
              <a:rPr lang="nl-NL" b="1" dirty="0">
                <a:solidFill>
                  <a:srgbClr val="595959"/>
                </a:solidFill>
              </a:rPr>
              <a:t>Bekijk ook Module 6 - Netwerken voor ondervertegenwoordigde oprichters.</a:t>
            </a:r>
            <a:endParaRPr lang="en-GB" sz="1800" b="1" dirty="0">
              <a:solidFill>
                <a:srgbClr val="595959"/>
              </a:solidFill>
            </a:endParaRPr>
          </a:p>
        </p:txBody>
      </p:sp>
    </p:spTree>
    <p:extLst>
      <p:ext uri="{BB962C8B-B14F-4D97-AF65-F5344CB8AC3E}">
        <p14:creationId xmlns:p14="http://schemas.microsoft.com/office/powerpoint/2010/main" val="1895177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126503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11961011" cy="803654"/>
          </a:xfrm>
        </p:spPr>
        <p:txBody>
          <a:bodyPr/>
          <a:lstStyle/>
          <a:p>
            <a:r>
              <a:rPr lang="en-IE" b="1" dirty="0">
                <a:solidFill>
                  <a:schemeClr val="bg1"/>
                </a:solidFill>
              </a:rPr>
              <a:t>Big Rock #4   </a:t>
            </a:r>
            <a:r>
              <a:rPr lang="nl-NL" sz="2000" b="1" dirty="0">
                <a:solidFill>
                  <a:schemeClr val="bg1"/>
                </a:solidFill>
                <a:latin typeface="Calibri "/>
              </a:rPr>
              <a:t>Grotere behoefte aan veerkracht in de geestelijke gezondheidszorg</a:t>
            </a:r>
            <a:endParaRPr lang="en-GB" sz="2000" b="1" i="0" dirty="0">
              <a:solidFill>
                <a:schemeClr val="bg1"/>
              </a:solidFill>
              <a:effectLst/>
              <a:latin typeface="Calibri "/>
            </a:endParaRPr>
          </a:p>
          <a:p>
            <a:endParaRPr lang="en-US"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793456" y="1548307"/>
            <a:ext cx="10358454" cy="4524315"/>
          </a:xfrm>
          <a:prstGeom prst="rect">
            <a:avLst/>
          </a:prstGeom>
          <a:noFill/>
        </p:spPr>
        <p:txBody>
          <a:bodyPr wrap="square">
            <a:spAutoFit/>
          </a:bodyPr>
          <a:lstStyle/>
          <a:p>
            <a:r>
              <a:rPr lang="nl-NL" sz="2400" dirty="0">
                <a:solidFill>
                  <a:srgbClr val="595959"/>
                </a:solidFill>
              </a:rPr>
              <a:t>De mentale tol van ondernemerschap is goed gedocumenteerd, maar voor mensen uit ondervertegenwoordigde groepen worden deze uitdagingen versterkt door ervaringen met discriminatie, gebrek aan steun en soms de druk om hun hele gemeenschap te vertegenwoordigen. Ondervertegenwoordigde oprichters worden vaak geconfronteerd met een samengestelde reeks stressfactoren die hun geestelijke gezondheid sterker kunnen beïnvloeden dan hun tegenhangers:</a:t>
            </a:r>
          </a:p>
          <a:p>
            <a:pPr marL="342900" indent="-342900">
              <a:buFontTx/>
              <a:buChar char="-"/>
            </a:pPr>
            <a:r>
              <a:rPr lang="en-GB" sz="2400" b="1" dirty="0">
                <a:solidFill>
                  <a:srgbClr val="47B5C8"/>
                </a:solidFill>
              </a:rPr>
              <a:t>Je </a:t>
            </a:r>
            <a:r>
              <a:rPr lang="en-GB" sz="2400" b="1" dirty="0" err="1">
                <a:solidFill>
                  <a:srgbClr val="47B5C8"/>
                </a:solidFill>
              </a:rPr>
              <a:t>geïsoleerd</a:t>
            </a:r>
            <a:r>
              <a:rPr lang="en-GB" sz="2400" b="1" dirty="0">
                <a:solidFill>
                  <a:srgbClr val="47B5C8"/>
                </a:solidFill>
              </a:rPr>
              <a:t> </a:t>
            </a:r>
            <a:r>
              <a:rPr lang="en-GB" sz="2400" b="1" dirty="0" err="1">
                <a:solidFill>
                  <a:srgbClr val="47B5C8"/>
                </a:solidFill>
              </a:rPr>
              <a:t>voelen</a:t>
            </a:r>
            <a:r>
              <a:rPr lang="en-GB" sz="2400" b="1" dirty="0">
                <a:solidFill>
                  <a:srgbClr val="47B5C8"/>
                </a:solidFill>
              </a:rPr>
              <a:t>,</a:t>
            </a:r>
            <a:r>
              <a:rPr lang="nl-NL" sz="2400" dirty="0">
                <a:solidFill>
                  <a:srgbClr val="595959"/>
                </a:solidFill>
              </a:rPr>
              <a:t> zonder een ondersteunend netwerk dat hun unieke uitdagingen begrijpt, kan dit leiden tot een gevoel van eenzaamheid en verminderde mentale veerkracht.</a:t>
            </a:r>
          </a:p>
          <a:p>
            <a:pPr marL="342900" indent="-342900">
              <a:buFontTx/>
              <a:buChar char="-"/>
            </a:pPr>
            <a:r>
              <a:rPr lang="en-GB" sz="2400" b="1" i="0" dirty="0">
                <a:solidFill>
                  <a:srgbClr val="47B5C8"/>
                </a:solidFill>
                <a:effectLst/>
              </a:rPr>
              <a:t>Burn-out: </a:t>
            </a:r>
            <a:r>
              <a:rPr lang="nl-NL" sz="2400" dirty="0">
                <a:solidFill>
                  <a:srgbClr val="595959"/>
                </a:solidFill>
              </a:rPr>
              <a:t>Langdurige blootstelling aan stress zonder voldoende ondersteuning kan leiden tot burn-out, wat een aanzienlijke invloed heeft op het vermogen van een ondernemer om zijn bedrijf effectief te blijven runnen.</a:t>
            </a:r>
            <a:endParaRPr lang="en-GB" dirty="0"/>
          </a:p>
        </p:txBody>
      </p:sp>
    </p:spTree>
    <p:extLst>
      <p:ext uri="{BB962C8B-B14F-4D97-AF65-F5344CB8AC3E}">
        <p14:creationId xmlns:p14="http://schemas.microsoft.com/office/powerpoint/2010/main" val="3444078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126503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56411" y="744653"/>
            <a:ext cx="12437799" cy="803654"/>
          </a:xfrm>
        </p:spPr>
        <p:txBody>
          <a:bodyPr/>
          <a:lstStyle/>
          <a:p>
            <a:r>
              <a:rPr lang="en-IE" b="1" dirty="0">
                <a:solidFill>
                  <a:schemeClr val="bg1"/>
                </a:solidFill>
              </a:rPr>
              <a:t>Big Rock #4 </a:t>
            </a:r>
            <a:r>
              <a:rPr lang="nl-NL" sz="2400" b="1" dirty="0">
                <a:solidFill>
                  <a:schemeClr val="bg1"/>
                </a:solidFill>
                <a:latin typeface="Calibri "/>
              </a:rPr>
              <a:t>Grotere behoefte aan veerkracht in de geestelijke gezondheidszorg</a:t>
            </a:r>
            <a:endParaRPr lang="en-GB" sz="2400" b="1" i="0" dirty="0">
              <a:solidFill>
                <a:schemeClr val="bg1"/>
              </a:solidFill>
              <a:effectLst/>
              <a:latin typeface="Calibri "/>
            </a:endParaRPr>
          </a:p>
          <a:p>
            <a:endParaRPr lang="en-US" b="1" dirty="0">
              <a:solidFill>
                <a:schemeClr val="bg1"/>
              </a:solidFill>
            </a:endParaRPr>
          </a:p>
          <a:p>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793456" y="1434998"/>
            <a:ext cx="9971954" cy="3908762"/>
          </a:xfrm>
          <a:prstGeom prst="rect">
            <a:avLst/>
          </a:prstGeom>
          <a:noFill/>
        </p:spPr>
        <p:txBody>
          <a:bodyPr wrap="square">
            <a:spAutoFit/>
          </a:bodyPr>
          <a:lstStyle/>
          <a:p>
            <a:r>
              <a:rPr lang="en-GB" sz="2400" b="1" dirty="0" err="1"/>
              <a:t>Enkele</a:t>
            </a:r>
            <a:r>
              <a:rPr lang="en-GB" sz="2400" b="1" dirty="0"/>
              <a:t> tips</a:t>
            </a:r>
          </a:p>
          <a:p>
            <a:r>
              <a:rPr lang="nl-NL" sz="2400" b="1" dirty="0">
                <a:solidFill>
                  <a:srgbClr val="595959"/>
                </a:solidFill>
              </a:rPr>
              <a:t>- </a:t>
            </a:r>
            <a:r>
              <a:rPr lang="nl-NL" sz="2000" dirty="0">
                <a:solidFill>
                  <a:srgbClr val="595959"/>
                </a:solidFill>
              </a:rPr>
              <a:t>Ontwikkel een diep begrip van uw eigen behoeften op het gebied van geestelijke gezondheid. Herken de tekenen van stress, angst en burn-out vroegtijdig en leer uzelf over geestelijke gezondheid om de symptomen beter te beheersen voordat ze escaleren.
- Neem regelmatige welzijnspraktijken op in uw dagelijkse routine om stress te beheersen en de geestelijke gezondheid te behouden. Dit kan regelmatige lichaamsbeweging, mindfulness-oefeningen, rust en uitgebalanceerde voeding omvatten
- Als je kunt, stel dan duidelijke grenzen tussen werk en privéleven om burn-out te voorkomen. 
- Maak gebruik van digitale tools en apps die zijn ontworpen om de geestelijke gezondheid te ondersteunen, zoals meditatie-apps, </a:t>
            </a:r>
            <a:r>
              <a:rPr lang="nl-NL" sz="2000" dirty="0" err="1">
                <a:solidFill>
                  <a:srgbClr val="595959"/>
                </a:solidFill>
              </a:rPr>
              <a:t>stemmingstrackers</a:t>
            </a:r>
            <a:r>
              <a:rPr lang="nl-NL" sz="2000" dirty="0">
                <a:solidFill>
                  <a:srgbClr val="595959"/>
                </a:solidFill>
              </a:rPr>
              <a:t> of online therapieplatforms. Deze tools kunnen toegankelijke manieren bieden om met stress om te gaan en mentaal welzijn te behouden.</a:t>
            </a:r>
            <a:endParaRPr lang="en-GB" sz="2000" dirty="0">
              <a:solidFill>
                <a:srgbClr val="595959"/>
              </a:solidFill>
            </a:endParaRPr>
          </a:p>
        </p:txBody>
      </p:sp>
    </p:spTree>
    <p:extLst>
      <p:ext uri="{BB962C8B-B14F-4D97-AF65-F5344CB8AC3E}">
        <p14:creationId xmlns:p14="http://schemas.microsoft.com/office/powerpoint/2010/main" val="1847161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50444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664643"/>
            <a:ext cx="9632553" cy="803654"/>
          </a:xfrm>
        </p:spPr>
        <p:txBody>
          <a:bodyPr/>
          <a:lstStyle/>
          <a:p>
            <a:r>
              <a:rPr lang="en-IE" dirty="0" err="1">
                <a:solidFill>
                  <a:schemeClr val="bg1"/>
                </a:solidFill>
              </a:rPr>
              <a:t>Leerresultaten</a:t>
            </a:r>
            <a:endParaRPr lang="en-GB" sz="600" b="1" dirty="0"/>
          </a:p>
          <a:p>
            <a:r>
              <a:rPr lang="en-GB" sz="2400" b="1" dirty="0" err="1">
                <a:solidFill>
                  <a:srgbClr val="47B5C8"/>
                </a:solidFill>
              </a:rPr>
              <a:t>Vaardigheden</a:t>
            </a:r>
            <a:r>
              <a:rPr lang="en-GB" sz="2400" b="1" dirty="0">
                <a:solidFill>
                  <a:srgbClr val="47B5C8"/>
                </a:solidFill>
              </a:rPr>
              <a:t>:</a:t>
            </a:r>
          </a:p>
          <a:p>
            <a:r>
              <a:rPr lang="nl-NL" sz="2400" dirty="0"/>
              <a:t>Ontwikkel het vermogen om de eigen motivaties en de initiële haalbaarheid van het ondernemerschap te beoordelen. Dit omvat het begrijpen van persoonlijke sterke en zwakke punten en het potentieel voor groei.</a:t>
            </a:r>
          </a:p>
          <a:p>
            <a:r>
              <a:rPr lang="en-GB" sz="2400" b="1" dirty="0">
                <a:solidFill>
                  <a:srgbClr val="47B5C8"/>
                </a:solidFill>
              </a:rPr>
              <a:t>Gedrag:</a:t>
            </a:r>
          </a:p>
          <a:p>
            <a:r>
              <a:rPr lang="en-GB" sz="2400" b="1" dirty="0" err="1">
                <a:solidFill>
                  <a:srgbClr val="F2A72C"/>
                </a:solidFill>
              </a:rPr>
              <a:t>Openheid</a:t>
            </a:r>
            <a:r>
              <a:rPr lang="en-GB" sz="2400" b="1" dirty="0">
                <a:solidFill>
                  <a:srgbClr val="F2A72C"/>
                </a:solidFill>
              </a:rPr>
              <a:t> om </a:t>
            </a:r>
            <a:r>
              <a:rPr lang="en-GB" sz="2400" b="1" dirty="0" err="1">
                <a:solidFill>
                  <a:srgbClr val="F2A72C"/>
                </a:solidFill>
              </a:rPr>
              <a:t>te</a:t>
            </a:r>
            <a:r>
              <a:rPr lang="en-GB" sz="2400" b="1" dirty="0">
                <a:solidFill>
                  <a:srgbClr val="F2A72C"/>
                </a:solidFill>
              </a:rPr>
              <a:t> </a:t>
            </a:r>
            <a:r>
              <a:rPr lang="en-GB" sz="2400" b="1" dirty="0" err="1">
                <a:solidFill>
                  <a:srgbClr val="F2A72C"/>
                </a:solidFill>
              </a:rPr>
              <a:t>leren</a:t>
            </a:r>
            <a:r>
              <a:rPr lang="en-GB" sz="2400" b="1" dirty="0">
                <a:solidFill>
                  <a:srgbClr val="F2A72C"/>
                </a:solidFill>
              </a:rPr>
              <a:t>:</a:t>
            </a:r>
          </a:p>
          <a:p>
            <a:r>
              <a:rPr lang="nl-NL" sz="2400" dirty="0"/>
              <a:t>Stimuleer gedrag dat gericht is op openheid en leergierigheid over ondernemerschap, met name de nuances die van invloed zijn op ondervertegenwoordigde groepen.</a:t>
            </a:r>
            <a:r>
              <a:rPr lang="en-GB" sz="2400" b="1" dirty="0">
                <a:solidFill>
                  <a:srgbClr val="F2A72C"/>
                </a:solidFill>
              </a:rPr>
              <a:t> </a:t>
            </a:r>
          </a:p>
          <a:p>
            <a:r>
              <a:rPr lang="en-GB" sz="2400" b="1" dirty="0" err="1">
                <a:solidFill>
                  <a:srgbClr val="F2A72C"/>
                </a:solidFill>
              </a:rPr>
              <a:t>Initiatief</a:t>
            </a:r>
            <a:r>
              <a:rPr lang="en-GB" sz="2400" b="1" dirty="0">
                <a:solidFill>
                  <a:srgbClr val="F2A72C"/>
                </a:solidFill>
              </a:rPr>
              <a:t>:</a:t>
            </a:r>
            <a:r>
              <a:rPr lang="en-GB" sz="2400" dirty="0"/>
              <a:t> </a:t>
            </a:r>
            <a:r>
              <a:rPr lang="nl-NL" sz="2400" dirty="0"/>
              <a:t>Begrijp het gedrag van het nemen van initiatief als een fundamentele vereiste voor het starten van een bedrijf.</a:t>
            </a:r>
            <a:endParaRPr lang="en-GB" sz="2400" dirty="0"/>
          </a:p>
          <a:p>
            <a:endParaRPr lang="en-US" sz="2400" dirty="0"/>
          </a:p>
        </p:txBody>
      </p:sp>
    </p:spTree>
    <p:extLst>
      <p:ext uri="{BB962C8B-B14F-4D97-AF65-F5344CB8AC3E}">
        <p14:creationId xmlns:p14="http://schemas.microsoft.com/office/powerpoint/2010/main" val="418121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71087"/>
            <a:ext cx="1109534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26796" y="520674"/>
            <a:ext cx="11538408" cy="803654"/>
          </a:xfrm>
        </p:spPr>
        <p:txBody>
          <a:bodyPr/>
          <a:lstStyle/>
          <a:p>
            <a:r>
              <a:rPr lang="nl-NL" b="1" dirty="0">
                <a:solidFill>
                  <a:schemeClr val="bg1"/>
                </a:solidFill>
                <a:latin typeface="Calibri "/>
              </a:rPr>
              <a:t>Laten we het samenvatten, wat weten we tot nu toe?</a:t>
            </a:r>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555698" y="1262916"/>
            <a:ext cx="10272723" cy="3785652"/>
          </a:xfrm>
          <a:prstGeom prst="rect">
            <a:avLst/>
          </a:prstGeom>
          <a:noFill/>
        </p:spPr>
        <p:txBody>
          <a:bodyPr wrap="square">
            <a:spAutoFit/>
          </a:bodyPr>
          <a:lstStyle/>
          <a:p>
            <a:r>
              <a:rPr lang="nl-NL" sz="2000" dirty="0">
                <a:solidFill>
                  <a:srgbClr val="595959"/>
                </a:solidFill>
              </a:rPr>
              <a:t>-Ondernemerschap begint vaak vanuit een diep zelfbewustzijn van iemands ambities en veerkracht.
- Succesvolle ondernemers maken effectief gebruik van hun unieke vaardigheden om niches te creëren waar ze kunnen inspelen op de behoeften van de markt en kunnen uitblinken. Deze afstemming van persoonlijke sterke punten en zakelijke kansen is cruciaal voor het behalen van zinvol en duurzaam succes.
- Ondervertegenwoordigde ondernemers worden geconfronteerd met unieke uitdagingen die verder gaan dan de gebruikelijke hindernissen voor ondernemers. Deze omvatten het overwinnen van alomtegenwoordige vooroordelen en systemische barrières die de toegang tot essentiële bronnen en netwerken beperken. Dergelijke uitdagingen vereisen het navigeren door een ingewikkelder landschap, vaak zonder vaste paden om te volgen, wat zowel aanzienlijke obstakels als kansen biedt om veerkracht en innovatieve probleemoplossing te tonen.</a:t>
            </a:r>
            <a:endParaRPr lang="en-GB" sz="2000" dirty="0"/>
          </a:p>
        </p:txBody>
      </p:sp>
    </p:spTree>
    <p:extLst>
      <p:ext uri="{BB962C8B-B14F-4D97-AF65-F5344CB8AC3E}">
        <p14:creationId xmlns:p14="http://schemas.microsoft.com/office/powerpoint/2010/main" val="1732914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lstStyle/>
          <a:p>
            <a:r>
              <a:rPr lang="en-GB" dirty="0" err="1"/>
              <a:t>Inzicht</a:t>
            </a:r>
            <a:r>
              <a:rPr lang="en-GB" dirty="0"/>
              <a:t> in </a:t>
            </a:r>
            <a:r>
              <a:rPr lang="en-GB" dirty="0" err="1"/>
              <a:t>verschillende</a:t>
            </a:r>
            <a:r>
              <a:rPr lang="en-GB" dirty="0"/>
              <a:t> </a:t>
            </a:r>
            <a:r>
              <a:rPr lang="en-GB" dirty="0" err="1"/>
              <a:t>bedrijfsmodellen</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524645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108433" cy="3849918"/>
          </a:xfrm>
        </p:spPr>
        <p:txBody>
          <a:bodyPr/>
          <a:lstStyle/>
          <a:p>
            <a:pPr marL="0" indent="0"/>
            <a:r>
              <a:rPr lang="nl-NL" dirty="0"/>
              <a:t>Het starten van een bedrijf vereist een duidelijke visie, niet alleen op wat u wilt bereiken, maar ook op </a:t>
            </a:r>
            <a:r>
              <a:rPr lang="nl-NL" b="1" dirty="0">
                <a:solidFill>
                  <a:srgbClr val="47B5C8"/>
                </a:solidFill>
              </a:rPr>
              <a:t>hoe u van plan bent dit te bereiken</a:t>
            </a:r>
            <a:r>
              <a:rPr lang="nl-NL" dirty="0">
                <a:solidFill>
                  <a:srgbClr val="47B5C8"/>
                </a:solidFill>
              </a:rPr>
              <a:t>. </a:t>
            </a:r>
            <a:r>
              <a:rPr lang="nl-NL" dirty="0"/>
              <a:t>Dit is waar het begrijpen van verschillende bedrijfsmodellen in het spel komt. 
Een bedrijfsmodel gaat niet over hoe een bedrijf geld verdient, het gaat over het hele systeem van hoe waarde wordt gecreëerd en geleverd aan klanten en hoe inkomsten worden gegenereerd uit die operaties. 
Het begrijpen van verschillende bedrijfsmodellen is een cruciaal aspect van wat het starten van een bedrijf inhoudt. Het kiezen van het juiste bedrijfsmodel is cruciaal, omdat het rechtstreeks van invloed is op uw operationele beslissingen, groeistrategie en uiteindelijk het succes van uw onderneming.</a:t>
            </a:r>
            <a:endParaRPr lang="en-US"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err="1">
                <a:solidFill>
                  <a:schemeClr val="bg2"/>
                </a:solidFill>
              </a:rPr>
              <a:t>Inzicht</a:t>
            </a:r>
            <a:r>
              <a:rPr lang="en-GB" dirty="0">
                <a:solidFill>
                  <a:schemeClr val="bg2"/>
                </a:solidFill>
              </a:rPr>
              <a:t> in </a:t>
            </a:r>
            <a:r>
              <a:rPr lang="en-GB" dirty="0" err="1">
                <a:solidFill>
                  <a:schemeClr val="bg2"/>
                </a:solidFill>
              </a:rPr>
              <a:t>verschillende</a:t>
            </a:r>
            <a:r>
              <a:rPr lang="en-GB" dirty="0">
                <a:solidFill>
                  <a:schemeClr val="bg2"/>
                </a:solidFill>
              </a:rPr>
              <a:t> </a:t>
            </a:r>
            <a:r>
              <a:rPr lang="en-GB" dirty="0" err="1">
                <a:solidFill>
                  <a:schemeClr val="bg2"/>
                </a:solidFill>
              </a:rPr>
              <a:t>bedrijfsmodellen</a:t>
            </a:r>
            <a:endParaRPr lang="en-US" dirty="0"/>
          </a:p>
        </p:txBody>
      </p:sp>
    </p:spTree>
    <p:extLst>
      <p:ext uri="{BB962C8B-B14F-4D97-AF65-F5344CB8AC3E}">
        <p14:creationId xmlns:p14="http://schemas.microsoft.com/office/powerpoint/2010/main" val="3035048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4869430" y="550824"/>
            <a:ext cx="6562677" cy="339415"/>
          </a:xfrm>
        </p:spPr>
        <p:txBody>
          <a:bodyPr/>
          <a:lstStyle/>
          <a:p>
            <a:r>
              <a:rPr lang="en-IE" dirty="0">
                <a:solidFill>
                  <a:srgbClr val="47B5C8"/>
                </a:solidFill>
              </a:rPr>
              <a:t>Product-</a:t>
            </a:r>
            <a:r>
              <a:rPr lang="en-IE" dirty="0" err="1">
                <a:solidFill>
                  <a:srgbClr val="47B5C8"/>
                </a:solidFill>
              </a:rPr>
              <a:t>gebaseerd</a:t>
            </a:r>
            <a:r>
              <a:rPr lang="en-IE" dirty="0">
                <a:solidFill>
                  <a:srgbClr val="47B5C8"/>
                </a:solidFill>
              </a:rPr>
              <a:t> model</a:t>
            </a: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696372" y="1029752"/>
            <a:ext cx="6690765" cy="1603911"/>
          </a:xfrm>
        </p:spPr>
        <p:txBody>
          <a:bodyPr/>
          <a:lstStyle/>
          <a:p>
            <a:r>
              <a:rPr lang="nl-NL" sz="2000" dirty="0"/>
              <a:t>Dit model draait om de creatie en verkoop van fysieke goederen. Bedrijven investeren in de productie of het verwerven van producten om tegen een toeslag te verkopen.
</a:t>
            </a:r>
            <a:r>
              <a:rPr lang="nl-NL" sz="2000" b="1" dirty="0"/>
              <a:t>Voorbeelden: </a:t>
            </a:r>
            <a:r>
              <a:rPr lang="nl-NL" sz="2000" dirty="0"/>
              <a:t>winkels, productiebedrijven</a:t>
            </a:r>
            <a:r>
              <a:rPr lang="en-GB" sz="2000" dirty="0"/>
              <a:t>.</a:t>
            </a:r>
            <a:endParaRPr lang="en-IE" sz="2000"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1</a:t>
            </a:r>
          </a:p>
        </p:txBody>
      </p:sp>
      <p:pic>
        <p:nvPicPr>
          <p:cNvPr id="12" name="Picture Placeholder 11" descr="Metal open sign leaning on wall">
            <a:extLst>
              <a:ext uri="{FF2B5EF4-FFF2-40B4-BE49-F238E27FC236}">
                <a16:creationId xmlns:a16="http://schemas.microsoft.com/office/drawing/2014/main" id="{6B88547E-4410-AD4C-803B-9C4C99EFBEB7}"/>
              </a:ext>
            </a:extLst>
          </p:cNvPr>
          <p:cNvPicPr>
            <a:picLocks noGrp="1" noChangeAspect="1"/>
          </p:cNvPicPr>
          <p:nvPr>
            <p:ph type="pic" sz="quarter" idx="41"/>
          </p:nvPr>
        </p:nvPicPr>
        <p:blipFill>
          <a:blip r:embed="rId2"/>
          <a:srcRect t="361" b="361"/>
          <a:stretch>
            <a:fillRect/>
          </a:stretch>
        </p:blipFill>
        <p:spPr/>
      </p:pic>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p:txBody>
          <a:bodyPr/>
          <a:lstStyle/>
          <a:p>
            <a:r>
              <a:rPr lang="en-IE" dirty="0">
                <a:solidFill>
                  <a:srgbClr val="47B5C8"/>
                </a:solidFill>
              </a:rPr>
              <a:t>Service-</a:t>
            </a:r>
            <a:r>
              <a:rPr lang="en-IE" dirty="0" err="1">
                <a:solidFill>
                  <a:srgbClr val="47B5C8"/>
                </a:solidFill>
              </a:rPr>
              <a:t>gebaseerd</a:t>
            </a:r>
            <a:r>
              <a:rPr lang="en-IE" dirty="0">
                <a:solidFill>
                  <a:srgbClr val="47B5C8"/>
                </a:solidFill>
              </a:rPr>
              <a:t> model</a:t>
            </a:r>
            <a:endParaRPr lang="en-IE" b="0" dirty="0">
              <a:solidFill>
                <a:srgbClr val="47B5C8"/>
              </a:solidFill>
            </a:endParaRPr>
          </a:p>
        </p:txBody>
      </p:sp>
      <p:sp>
        <p:nvSpPr>
          <p:cNvPr id="8" name="Text Placeholder 7">
            <a:extLst>
              <a:ext uri="{FF2B5EF4-FFF2-40B4-BE49-F238E27FC236}">
                <a16:creationId xmlns:a16="http://schemas.microsoft.com/office/drawing/2014/main" id="{8DFB73E0-993D-588B-59D7-B632991BF3D0}"/>
              </a:ext>
            </a:extLst>
          </p:cNvPr>
          <p:cNvSpPr>
            <a:spLocks noGrp="1"/>
          </p:cNvSpPr>
          <p:nvPr>
            <p:ph type="body" sz="quarter" idx="44"/>
          </p:nvPr>
        </p:nvSpPr>
        <p:spPr/>
        <p:txBody>
          <a:bodyPr/>
          <a:lstStyle/>
          <a:p>
            <a:r>
              <a:rPr lang="en-IE" dirty="0"/>
              <a:t>2</a:t>
            </a:r>
          </a:p>
        </p:txBody>
      </p:sp>
      <p:sp>
        <p:nvSpPr>
          <p:cNvPr id="14" name="Rectangle 2">
            <a:extLst>
              <a:ext uri="{FF2B5EF4-FFF2-40B4-BE49-F238E27FC236}">
                <a16:creationId xmlns:a16="http://schemas.microsoft.com/office/drawing/2014/main" id="{EFA46F92-D704-330B-0E2D-BB79C580E40E}"/>
              </a:ext>
            </a:extLst>
          </p:cNvPr>
          <p:cNvSpPr>
            <a:spLocks noGrp="1" noChangeArrowheads="1"/>
          </p:cNvSpPr>
          <p:nvPr>
            <p:ph type="body" sz="quarter" idx="43"/>
          </p:nvPr>
        </p:nvSpPr>
        <p:spPr bwMode="auto">
          <a:xfrm>
            <a:off x="4824460" y="3195335"/>
            <a:ext cx="6562677"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ndParaRPr>
          </a:p>
          <a:p>
            <a:pPr lvl="0" eaLnBrk="0" fontAlgn="base" hangingPunct="0">
              <a:spcBef>
                <a:spcPct val="0"/>
              </a:spcBef>
              <a:spcAft>
                <a:spcPct val="0"/>
              </a:spcAft>
            </a:pPr>
            <a:r>
              <a:rPr lang="nl-NL" altLang="en-US" dirty="0">
                <a:latin typeface="+mn-lt"/>
              </a:rPr>
              <a:t>Richt zich op het aanbieden van professionele diensten in plaats van "producten". Inkomsten worden gegenereerd door kosten in rekening te brengen voor de geleverde arbeid en expertise.
</a:t>
            </a:r>
            <a:r>
              <a:rPr lang="nl-NL" altLang="en-US" b="1" dirty="0">
                <a:latin typeface="+mn-lt"/>
              </a:rPr>
              <a:t>Voorbeelden: </a:t>
            </a:r>
            <a:r>
              <a:rPr lang="nl-NL" altLang="en-US" dirty="0">
                <a:latin typeface="+mn-lt"/>
              </a:rPr>
              <a:t>adviesbureaus, marketingbureaus.</a:t>
            </a:r>
            <a:endParaRPr kumimoji="0" lang="en-US" altLang="en-US" b="0" i="0" u="none" strike="noStrike" cap="none" normalizeH="0" baseline="0" dirty="0">
              <a:ln>
                <a:noFill/>
              </a:ln>
              <a:effectLst/>
              <a:latin typeface="+mn-lt"/>
            </a:endParaRPr>
          </a:p>
        </p:txBody>
      </p:sp>
    </p:spTree>
    <p:extLst>
      <p:ext uri="{BB962C8B-B14F-4D97-AF65-F5344CB8AC3E}">
        <p14:creationId xmlns:p14="http://schemas.microsoft.com/office/powerpoint/2010/main" val="3780221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4696373" y="593686"/>
            <a:ext cx="6562677" cy="339415"/>
          </a:xfrm>
        </p:spPr>
        <p:txBody>
          <a:bodyPr/>
          <a:lstStyle/>
          <a:p>
            <a:r>
              <a:rPr lang="en-IE" dirty="0">
                <a:solidFill>
                  <a:srgbClr val="47B5C8"/>
                </a:solidFill>
              </a:rPr>
              <a:t>Abonnement Model</a:t>
            </a: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282034" y="965862"/>
            <a:ext cx="7677355" cy="1603911"/>
          </a:xfrm>
        </p:spPr>
        <p:txBody>
          <a:bodyPr/>
          <a:lstStyle/>
          <a:p>
            <a:r>
              <a:rPr lang="nl-NL" sz="2000" dirty="0"/>
              <a:t>Brengt klanten een terugkerende vergoeding in rekening - meestal maandelijks of jaarlijks - om toegang te krijgen tot een product of dienst. Dit model zorgt in de loop van de tijd voor een stabiele omzet en bouwt klantloyaliteit op</a:t>
            </a:r>
            <a:r>
              <a:rPr lang="en-GB" sz="2000" dirty="0"/>
              <a:t>.</a:t>
            </a:r>
          </a:p>
          <a:p>
            <a:r>
              <a:rPr lang="en-GB" sz="2000" dirty="0"/>
              <a:t> </a:t>
            </a:r>
            <a:r>
              <a:rPr lang="en-IE" sz="2000" b="1" dirty="0" err="1"/>
              <a:t>Voorbeelden</a:t>
            </a:r>
            <a:r>
              <a:rPr lang="en-IE" sz="2000" b="1" dirty="0"/>
              <a:t>:</a:t>
            </a:r>
            <a:r>
              <a:rPr lang="en-IE" sz="2000" dirty="0"/>
              <a:t> </a:t>
            </a:r>
            <a:r>
              <a:rPr lang="en-IE" sz="1600" dirty="0">
                <a:hlinkClick r:id="rId2"/>
              </a:rPr>
              <a:t>https://www.hellofresh.ie/</a:t>
            </a:r>
            <a:r>
              <a:rPr lang="en-IE" sz="1600" dirty="0"/>
              <a:t> </a:t>
            </a:r>
            <a:r>
              <a:rPr lang="en-IE" sz="1600" b="0" i="0" dirty="0">
                <a:effectLst/>
                <a:latin typeface="Crimson Text"/>
              </a:rPr>
              <a:t>, </a:t>
            </a:r>
            <a:r>
              <a:rPr lang="en-GB" sz="1600" dirty="0">
                <a:hlinkClick r:id="rId3"/>
              </a:rPr>
              <a:t>Beauty Subscriptions and More | Birchbox</a:t>
            </a:r>
            <a:endParaRPr lang="en-IE" b="0" dirty="0"/>
          </a:p>
          <a:p>
            <a:r>
              <a:rPr lang="en-GB" dirty="0"/>
              <a:t> </a:t>
            </a:r>
            <a:endParaRPr lang="en-IE"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3</a:t>
            </a:r>
          </a:p>
        </p:txBody>
      </p:sp>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a:xfrm>
            <a:off x="4696372" y="2722350"/>
            <a:ext cx="6562677" cy="339415"/>
          </a:xfrm>
        </p:spPr>
        <p:txBody>
          <a:bodyPr/>
          <a:lstStyle/>
          <a:p>
            <a:r>
              <a:rPr lang="en-IE" dirty="0">
                <a:solidFill>
                  <a:srgbClr val="47B5C8"/>
                </a:solidFill>
              </a:rPr>
              <a:t>Lees </a:t>
            </a:r>
            <a:r>
              <a:rPr lang="en-IE" dirty="0" err="1">
                <a:solidFill>
                  <a:srgbClr val="47B5C8"/>
                </a:solidFill>
              </a:rPr>
              <a:t>meer</a:t>
            </a:r>
            <a:endParaRPr lang="en-IE" dirty="0">
              <a:solidFill>
                <a:srgbClr val="47B5C8"/>
              </a:solidFill>
            </a:endParaRPr>
          </a:p>
        </p:txBody>
      </p:sp>
      <p:sp>
        <p:nvSpPr>
          <p:cNvPr id="14" name="Rectangle 2">
            <a:extLst>
              <a:ext uri="{FF2B5EF4-FFF2-40B4-BE49-F238E27FC236}">
                <a16:creationId xmlns:a16="http://schemas.microsoft.com/office/drawing/2014/main" id="{EFA46F92-D704-330B-0E2D-BB79C580E40E}"/>
              </a:ext>
            </a:extLst>
          </p:cNvPr>
          <p:cNvSpPr>
            <a:spLocks noGrp="1" noChangeArrowheads="1"/>
          </p:cNvSpPr>
          <p:nvPr>
            <p:ph type="body" sz="quarter" idx="43"/>
          </p:nvPr>
        </p:nvSpPr>
        <p:spPr bwMode="auto">
          <a:xfrm>
            <a:off x="4320644" y="2954579"/>
            <a:ext cx="7638745"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ndParaRPr>
          </a:p>
          <a:p>
            <a:pPr lvl="0" eaLnBrk="0" fontAlgn="base" hangingPunct="0">
              <a:spcBef>
                <a:spcPct val="0"/>
              </a:spcBef>
              <a:spcAft>
                <a:spcPct val="0"/>
              </a:spcAft>
            </a:pPr>
            <a:r>
              <a:rPr lang="nl-NL" sz="2000" dirty="0">
                <a:solidFill>
                  <a:srgbClr val="414141"/>
                </a:solidFill>
                <a:latin typeface="+mn-lt"/>
              </a:rPr>
              <a:t>De trend in abonnementsdiensten en het gebruik door het publiek heeft de manier waarop veel bedrijven werken veranderd. Bedrijven zijn niet langer op zoek naar eenmalige verkopen. In plaats daarvan willen ze een voortdurende relatie met hun klanten hebben</a:t>
            </a:r>
            <a:r>
              <a:rPr lang="en-GB" sz="2000" b="0" i="0" dirty="0">
                <a:solidFill>
                  <a:srgbClr val="414141"/>
                </a:solidFill>
                <a:effectLst/>
                <a:latin typeface="+mn-lt"/>
              </a:rPr>
              <a:t>.</a:t>
            </a:r>
            <a:r>
              <a:rPr lang="en-GB" sz="1400" b="0" i="0" dirty="0">
                <a:solidFill>
                  <a:srgbClr val="414141"/>
                </a:solidFill>
                <a:effectLst/>
                <a:latin typeface="+mn-lt"/>
              </a:rPr>
              <a:t> </a:t>
            </a:r>
          </a:p>
          <a:p>
            <a:pPr marL="0" marR="0" lvl="0" indent="0" defTabSz="914400" rtl="0" eaLnBrk="0" fontAlgn="base" latinLnBrk="0" hangingPunct="0">
              <a:lnSpc>
                <a:spcPct val="100000"/>
              </a:lnSpc>
              <a:spcBef>
                <a:spcPct val="0"/>
              </a:spcBef>
              <a:spcAft>
                <a:spcPct val="0"/>
              </a:spcAft>
              <a:buClrTx/>
              <a:buSzTx/>
              <a:tabLst/>
            </a:pPr>
            <a:r>
              <a:rPr lang="en-GB" sz="1600" dirty="0">
                <a:hlinkClick r:id="rId4"/>
              </a:rPr>
              <a:t>The Subscription Business Model: Definition, Examples, Advantages, and Disadvantages - </a:t>
            </a:r>
            <a:r>
              <a:rPr lang="en-GB" sz="1600" dirty="0" err="1">
                <a:hlinkClick r:id="rId4"/>
              </a:rPr>
              <a:t>StartUp</a:t>
            </a:r>
            <a:r>
              <a:rPr lang="en-GB" sz="1600" dirty="0">
                <a:hlinkClick r:id="rId4"/>
              </a:rPr>
              <a:t> Mindset</a:t>
            </a:r>
            <a:r>
              <a:rPr lang="en-US" sz="1800" dirty="0">
                <a:latin typeface="Arial" panose="020B0604020202020204" pitchFamily="34" charset="0"/>
              </a:rPr>
              <a:t> and </a:t>
            </a:r>
            <a:r>
              <a:rPr lang="en-GB" sz="1400" dirty="0">
                <a:hlinkClick r:id="rId5"/>
              </a:rPr>
              <a:t>What’s a Subscription Business Model &amp; How Does It Work? (hubspot.com)</a:t>
            </a:r>
            <a:r>
              <a:rPr kumimoji="0" lang="en-US" altLang="en-US" sz="1800" b="0" i="0" u="none" strike="noStrike" cap="none" normalizeH="0" baseline="0" dirty="0">
                <a:ln>
                  <a:noFill/>
                </a:ln>
                <a:effectLst/>
                <a:latin typeface="Arial" panose="020B0604020202020204" pitchFamily="34" charset="0"/>
              </a:rPr>
              <a:t> </a:t>
            </a:r>
          </a:p>
        </p:txBody>
      </p:sp>
      <p:sp>
        <p:nvSpPr>
          <p:cNvPr id="7" name="Text Placeholder 6">
            <a:extLst>
              <a:ext uri="{FF2B5EF4-FFF2-40B4-BE49-F238E27FC236}">
                <a16:creationId xmlns:a16="http://schemas.microsoft.com/office/drawing/2014/main" id="{B01BAF6F-5FF4-3A7E-6C7C-38211751DFA2}"/>
              </a:ext>
            </a:extLst>
          </p:cNvPr>
          <p:cNvSpPr>
            <a:spLocks noGrp="1"/>
          </p:cNvSpPr>
          <p:nvPr>
            <p:ph type="body" sz="quarter" idx="44"/>
          </p:nvPr>
        </p:nvSpPr>
        <p:spPr/>
        <p:txBody>
          <a:bodyPr/>
          <a:lstStyle/>
          <a:p>
            <a:endParaRPr lang="en-IE" dirty="0"/>
          </a:p>
        </p:txBody>
      </p:sp>
      <p:pic>
        <p:nvPicPr>
          <p:cNvPr id="24" name="Picture 23" descr="A red rectangle with white text">
            <a:extLst>
              <a:ext uri="{FF2B5EF4-FFF2-40B4-BE49-F238E27FC236}">
                <a16:creationId xmlns:a16="http://schemas.microsoft.com/office/drawing/2014/main" id="{3A1D37EC-276B-69DE-EF3C-6D4D5D88BD2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rot="16200000">
            <a:off x="-3379557" y="877311"/>
            <a:ext cx="9035625" cy="5082539"/>
          </a:xfrm>
          <a:prstGeom prst="rect">
            <a:avLst/>
          </a:prstGeom>
        </p:spPr>
      </p:pic>
      <p:sp>
        <p:nvSpPr>
          <p:cNvPr id="25" name="TextBox 24">
            <a:extLst>
              <a:ext uri="{FF2B5EF4-FFF2-40B4-BE49-F238E27FC236}">
                <a16:creationId xmlns:a16="http://schemas.microsoft.com/office/drawing/2014/main" id="{54AA2381-F05F-6169-6C5F-86D0B83E5559}"/>
              </a:ext>
            </a:extLst>
          </p:cNvPr>
          <p:cNvSpPr txBox="1"/>
          <p:nvPr/>
        </p:nvSpPr>
        <p:spPr>
          <a:xfrm rot="16200000">
            <a:off x="-3252083" y="6882224"/>
            <a:ext cx="12192000" cy="230832"/>
          </a:xfrm>
          <a:prstGeom prst="rect">
            <a:avLst/>
          </a:prstGeom>
          <a:noFill/>
        </p:spPr>
        <p:txBody>
          <a:bodyPr wrap="square" rtlCol="0">
            <a:spAutoFit/>
          </a:bodyPr>
          <a:lstStyle/>
          <a:p>
            <a:r>
              <a:rPr lang="en-IE" sz="900">
                <a:hlinkClick r:id="rId7" tooltip="https://www.mtctutorials.com/download/3d-subscribe-button-png-mtc-tutorials/"/>
              </a:rPr>
              <a:t>This Photo</a:t>
            </a:r>
            <a:r>
              <a:rPr lang="en-IE" sz="900"/>
              <a:t> by Unknown Author is licensed under </a:t>
            </a:r>
            <a:r>
              <a:rPr lang="en-IE" sz="900">
                <a:hlinkClick r:id="rId8" tooltip="https://creativecommons.org/licenses/by-nc/3.0/"/>
              </a:rPr>
              <a:t>CC BY-NC</a:t>
            </a:r>
            <a:endParaRPr lang="en-IE" sz="900"/>
          </a:p>
        </p:txBody>
      </p:sp>
    </p:spTree>
    <p:extLst>
      <p:ext uri="{BB962C8B-B14F-4D97-AF65-F5344CB8AC3E}">
        <p14:creationId xmlns:p14="http://schemas.microsoft.com/office/powerpoint/2010/main" val="3540584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4869430" y="550824"/>
            <a:ext cx="6562677" cy="339415"/>
          </a:xfrm>
        </p:spPr>
        <p:txBody>
          <a:bodyPr/>
          <a:lstStyle/>
          <a:p>
            <a:r>
              <a:rPr lang="en-IE" dirty="0">
                <a:solidFill>
                  <a:srgbClr val="47B5C8"/>
                </a:solidFill>
              </a:rPr>
              <a:t>Freemium-model</a:t>
            </a: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696372" y="1029752"/>
            <a:ext cx="6690765" cy="1603911"/>
          </a:xfrm>
        </p:spPr>
        <p:txBody>
          <a:bodyPr/>
          <a:lstStyle/>
          <a:p>
            <a:r>
              <a:rPr lang="nl-NL" sz="2000" dirty="0"/>
              <a:t>Biedt gratis basisdiensten en brengt kosten in rekening voor premiumfuncties. Dit model kan een groot gebruikersbestand aantrekken en een deel omzetten in betalende klanten.</a:t>
            </a:r>
          </a:p>
          <a:p>
            <a:r>
              <a:rPr lang="nl-NL" sz="2000" b="1" dirty="0"/>
              <a:t>Voorbeelden: </a:t>
            </a:r>
            <a:r>
              <a:rPr lang="nl-NL" sz="2000" dirty="0"/>
              <a:t>LinkedIn, </a:t>
            </a:r>
            <a:r>
              <a:rPr lang="nl-NL" sz="2000" dirty="0" err="1"/>
              <a:t>Spotify</a:t>
            </a:r>
            <a:r>
              <a:rPr lang="en-GB" dirty="0"/>
              <a:t>.</a:t>
            </a:r>
            <a:endParaRPr lang="en-IE"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4</a:t>
            </a:r>
          </a:p>
        </p:txBody>
      </p:sp>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p:txBody>
          <a:bodyPr/>
          <a:lstStyle/>
          <a:p>
            <a:r>
              <a:rPr lang="en-IE" dirty="0">
                <a:solidFill>
                  <a:srgbClr val="47B5C8"/>
                </a:solidFill>
              </a:rPr>
              <a:t>Franchise-model</a:t>
            </a:r>
            <a:endParaRPr lang="en-IE" b="0" dirty="0">
              <a:solidFill>
                <a:srgbClr val="47B5C8"/>
              </a:solidFill>
            </a:endParaRPr>
          </a:p>
        </p:txBody>
      </p:sp>
      <p:sp>
        <p:nvSpPr>
          <p:cNvPr id="8" name="Text Placeholder 7">
            <a:extLst>
              <a:ext uri="{FF2B5EF4-FFF2-40B4-BE49-F238E27FC236}">
                <a16:creationId xmlns:a16="http://schemas.microsoft.com/office/drawing/2014/main" id="{8DFB73E0-993D-588B-59D7-B632991BF3D0}"/>
              </a:ext>
            </a:extLst>
          </p:cNvPr>
          <p:cNvSpPr>
            <a:spLocks noGrp="1"/>
          </p:cNvSpPr>
          <p:nvPr>
            <p:ph type="body" sz="quarter" idx="44"/>
          </p:nvPr>
        </p:nvSpPr>
        <p:spPr/>
        <p:txBody>
          <a:bodyPr/>
          <a:lstStyle/>
          <a:p>
            <a:r>
              <a:rPr lang="en-IE" dirty="0"/>
              <a:t>5</a:t>
            </a:r>
          </a:p>
        </p:txBody>
      </p:sp>
      <p:sp>
        <p:nvSpPr>
          <p:cNvPr id="14" name="Rectangle 2">
            <a:extLst>
              <a:ext uri="{FF2B5EF4-FFF2-40B4-BE49-F238E27FC236}">
                <a16:creationId xmlns:a16="http://schemas.microsoft.com/office/drawing/2014/main" id="{EFA46F92-D704-330B-0E2D-BB79C580E40E}"/>
              </a:ext>
            </a:extLst>
          </p:cNvPr>
          <p:cNvSpPr>
            <a:spLocks noGrp="1" noChangeArrowheads="1"/>
          </p:cNvSpPr>
          <p:nvPr>
            <p:ph type="body" sz="quarter" idx="43"/>
          </p:nvPr>
        </p:nvSpPr>
        <p:spPr bwMode="auto">
          <a:xfrm>
            <a:off x="4559968" y="3456945"/>
            <a:ext cx="682716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nl-NL" altLang="en-US" sz="2000" dirty="0">
                <a:latin typeface="+mn-lt"/>
              </a:rPr>
              <a:t>Het in licentie geven van een operatie, inclusief een merk en bedrijfsmodel, aan franchisenemers in ruil voor een vergoeding of een deel van de inkomsten.
</a:t>
            </a:r>
          </a:p>
          <a:p>
            <a:pPr lvl="0" eaLnBrk="0" fontAlgn="base" hangingPunct="0">
              <a:spcBef>
                <a:spcPct val="0"/>
              </a:spcBef>
              <a:spcAft>
                <a:spcPct val="0"/>
              </a:spcAft>
            </a:pPr>
            <a:r>
              <a:rPr lang="nl-NL" altLang="en-US" sz="2000" b="1" dirty="0">
                <a:latin typeface="+mn-lt"/>
              </a:rPr>
              <a:t>Voorbeelden: </a:t>
            </a:r>
            <a:r>
              <a:rPr lang="nl-NL" altLang="en-US" sz="2000" dirty="0">
                <a:latin typeface="+mn-lt"/>
              </a:rPr>
              <a:t>McDonald's, Subway.</a:t>
            </a:r>
            <a:endParaRPr kumimoji="0" lang="en-US" altLang="en-US" sz="2000" b="0" i="0" u="none" strike="noStrike" cap="none" normalizeH="0" baseline="0" dirty="0">
              <a:ln>
                <a:noFill/>
              </a:ln>
              <a:solidFill>
                <a:schemeClr val="tx1"/>
              </a:solidFill>
              <a:effectLst/>
              <a:latin typeface="+mn-lt"/>
            </a:endParaRPr>
          </a:p>
        </p:txBody>
      </p:sp>
      <p:pic>
        <p:nvPicPr>
          <p:cNvPr id="17" name="Picture 16" descr="A green street sign with white text&#10;&#10;Description automatically generated">
            <a:extLst>
              <a:ext uri="{FF2B5EF4-FFF2-40B4-BE49-F238E27FC236}">
                <a16:creationId xmlns:a16="http://schemas.microsoft.com/office/drawing/2014/main" id="{1862914B-70D7-83CB-827C-897F6197352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16200000">
            <a:off x="-1242548" y="1944470"/>
            <a:ext cx="4579950" cy="2356065"/>
          </a:xfrm>
          <a:prstGeom prst="rect">
            <a:avLst/>
          </a:prstGeom>
        </p:spPr>
      </p:pic>
    </p:spTree>
    <p:extLst>
      <p:ext uri="{BB962C8B-B14F-4D97-AF65-F5344CB8AC3E}">
        <p14:creationId xmlns:p14="http://schemas.microsoft.com/office/powerpoint/2010/main" val="3479406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4912293" y="846903"/>
            <a:ext cx="6562677" cy="339415"/>
          </a:xfrm>
        </p:spPr>
        <p:txBody>
          <a:bodyPr>
            <a:noAutofit/>
          </a:bodyPr>
          <a:lstStyle/>
          <a:p>
            <a:pPr>
              <a:lnSpc>
                <a:spcPct val="90000"/>
              </a:lnSpc>
            </a:pPr>
            <a:r>
              <a:rPr lang="en-US" dirty="0" err="1">
                <a:solidFill>
                  <a:srgbClr val="47B5C8"/>
                </a:solidFill>
              </a:rPr>
              <a:t>Marktplaats</a:t>
            </a:r>
            <a:r>
              <a:rPr lang="en-US" dirty="0">
                <a:solidFill>
                  <a:srgbClr val="47B5C8"/>
                </a:solidFill>
              </a:rPr>
              <a:t>-model</a:t>
            </a:r>
            <a:endParaRPr lang="en-US" b="1" i="0" kern="1200" dirty="0">
              <a:solidFill>
                <a:srgbClr val="47B5C8"/>
              </a:solidFill>
              <a:latin typeface="Calibri" panose="020F0502020204030204" pitchFamily="34" charset="0"/>
              <a:ea typeface="+mn-ea"/>
              <a:cs typeface="Calibri" panose="020F0502020204030204" pitchFamily="34" charset="0"/>
            </a:endParaRP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912294" y="1186318"/>
            <a:ext cx="6553234" cy="1302440"/>
          </a:xfrm>
        </p:spPr>
        <p:txBody>
          <a:bodyPr>
            <a:noAutofit/>
          </a:bodyPr>
          <a:lstStyle/>
          <a:p>
            <a:pPr>
              <a:lnSpc>
                <a:spcPct val="90000"/>
              </a:lnSpc>
            </a:pPr>
            <a:r>
              <a:rPr lang="nl-NL" dirty="0"/>
              <a:t>Verbindt kopers en verkopers binnen een platform en verdient geld door middel van vergoedingen of commissies van de gefaciliteerde transacties.
</a:t>
            </a:r>
            <a:r>
              <a:rPr lang="nl-NL" b="1" dirty="0"/>
              <a:t>Voorbeelden: </a:t>
            </a:r>
            <a:r>
              <a:rPr lang="nl-NL" dirty="0"/>
              <a:t>ETSY, eBay, Amazon</a:t>
            </a:r>
            <a:r>
              <a:rPr lang="en-US" b="0" i="0" kern="1200" dirty="0">
                <a:effectLst/>
                <a:latin typeface="Calibri" panose="020F0502020204030204" pitchFamily="34" charset="0"/>
                <a:ea typeface="+mn-ea"/>
                <a:cs typeface="Calibri" panose="020F0502020204030204" pitchFamily="34" charset="0"/>
              </a:rPr>
              <a:t>.</a:t>
            </a:r>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a:xfrm>
            <a:off x="3679525" y="1017636"/>
            <a:ext cx="641119" cy="955625"/>
          </a:xfrm>
        </p:spPr>
        <p:txBody>
          <a:bodyPr anchor="ctr">
            <a:normAutofit/>
          </a:bodyPr>
          <a:lstStyle/>
          <a:p>
            <a:pPr>
              <a:lnSpc>
                <a:spcPct val="120000"/>
              </a:lnSpc>
            </a:pPr>
            <a:r>
              <a:rPr lang="en-US" sz="4900" b="1" i="0" kern="1200">
                <a:latin typeface="Calibri" panose="020F0502020204030204" pitchFamily="34" charset="0"/>
                <a:ea typeface="+mn-ea"/>
                <a:cs typeface="Calibri" panose="020F0502020204030204" pitchFamily="34" charset="0"/>
              </a:rPr>
              <a:t>6</a:t>
            </a:r>
          </a:p>
        </p:txBody>
      </p:sp>
      <p:pic>
        <p:nvPicPr>
          <p:cNvPr id="13" name="Picture Placeholder 12" descr="A person holding a sign&#10;&#10;Description automatically generated">
            <a:extLst>
              <a:ext uri="{FF2B5EF4-FFF2-40B4-BE49-F238E27FC236}">
                <a16:creationId xmlns:a16="http://schemas.microsoft.com/office/drawing/2014/main" id="{B76A930C-6F65-06DE-352C-3AB83075E607}"/>
              </a:ext>
            </a:extLst>
          </p:cNvPr>
          <p:cNvPicPr>
            <a:picLocks noGrp="1" noChangeAspect="1"/>
          </p:cNvPicPr>
          <p:nvPr>
            <p:ph type="pic" sz="quarter" idx="41"/>
          </p:nvPr>
        </p:nvPicPr>
        <p:blipFill>
          <a:blip r:embed="rId2">
            <a:extLst>
              <a:ext uri="{837473B0-CC2E-450A-ABE3-18F120FF3D39}">
                <a1611:picAttrSrcUrl xmlns:a1611="http://schemas.microsoft.com/office/drawing/2016/11/main" r:id="rId3"/>
              </a:ext>
            </a:extLst>
          </a:blip>
          <a:srcRect l="54988" r="-3" b="-3"/>
          <a:stretch/>
        </p:blipFill>
        <p:spPr>
          <a:xfrm>
            <a:off x="7559" y="188180"/>
            <a:ext cx="3354094" cy="5923858"/>
          </a:xfrm>
          <a:noFill/>
        </p:spPr>
      </p:pic>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a:xfrm>
            <a:off x="4696373" y="2952795"/>
            <a:ext cx="6562677" cy="339415"/>
          </a:xfrm>
        </p:spPr>
        <p:txBody>
          <a:bodyPr>
            <a:noAutofit/>
          </a:bodyPr>
          <a:lstStyle/>
          <a:p>
            <a:pPr>
              <a:lnSpc>
                <a:spcPct val="90000"/>
              </a:lnSpc>
            </a:pPr>
            <a:r>
              <a:rPr lang="en-US" b="1" i="0" kern="1200" dirty="0">
                <a:solidFill>
                  <a:srgbClr val="47B5C8"/>
                </a:solidFill>
                <a:latin typeface="Calibri" panose="020F0502020204030204" pitchFamily="34" charset="0"/>
                <a:ea typeface="+mn-ea"/>
                <a:cs typeface="Calibri" panose="020F0502020204030204" pitchFamily="34" charset="0"/>
              </a:rPr>
              <a:t>Peer-to-Peer (P2P) -model</a:t>
            </a:r>
          </a:p>
        </p:txBody>
      </p:sp>
      <p:sp>
        <p:nvSpPr>
          <p:cNvPr id="7" name="TextBox 6">
            <a:extLst>
              <a:ext uri="{FF2B5EF4-FFF2-40B4-BE49-F238E27FC236}">
                <a16:creationId xmlns:a16="http://schemas.microsoft.com/office/drawing/2014/main" id="{ECE56A26-B9C8-5187-0ED4-44FA16EADF79}"/>
              </a:ext>
            </a:extLst>
          </p:cNvPr>
          <p:cNvSpPr txBox="1"/>
          <p:nvPr/>
        </p:nvSpPr>
        <p:spPr>
          <a:xfrm>
            <a:off x="4705816" y="3646444"/>
            <a:ext cx="6553234" cy="999383"/>
          </a:xfrm>
          <a:prstGeom prst="rect">
            <a:avLst/>
          </a:prstGeom>
        </p:spPr>
        <p:txBody>
          <a:bodyPr>
            <a:noAutofit/>
          </a:bodyPr>
          <a:lstStyle/>
          <a:p>
            <a:pPr algn="r">
              <a:lnSpc>
                <a:spcPct val="90000"/>
              </a:lnSpc>
              <a:spcBef>
                <a:spcPts val="1000"/>
              </a:spcBef>
            </a:pPr>
            <a:r>
              <a:rPr lang="nl-NL" sz="2200" dirty="0">
                <a:solidFill>
                  <a:srgbClr val="595959"/>
                </a:solidFill>
                <a:latin typeface="Calibri" panose="020F0502020204030204" pitchFamily="34" charset="0"/>
                <a:cs typeface="Calibri" panose="020F0502020204030204" pitchFamily="34" charset="0"/>
              </a:rPr>
              <a:t>Vergemakkelijkt transacties rechtstreeks tussen particulieren zonder de noodzaak van traditionele tussenpersonen. Dit model wordt vaak gebruikt in accommodatie en diensten.
</a:t>
            </a:r>
            <a:r>
              <a:rPr lang="nl-NL" sz="2200" b="1" dirty="0">
                <a:solidFill>
                  <a:srgbClr val="595959"/>
                </a:solidFill>
                <a:latin typeface="Calibri" panose="020F0502020204030204" pitchFamily="34" charset="0"/>
                <a:cs typeface="Calibri" panose="020F0502020204030204" pitchFamily="34" charset="0"/>
              </a:rPr>
              <a:t>Voorbeeld</a:t>
            </a:r>
            <a:r>
              <a:rPr lang="nl-NL" sz="2200" dirty="0">
                <a:solidFill>
                  <a:srgbClr val="595959"/>
                </a:solidFill>
                <a:latin typeface="Calibri" panose="020F0502020204030204" pitchFamily="34" charset="0"/>
                <a:cs typeface="Calibri" panose="020F0502020204030204" pitchFamily="34" charset="0"/>
              </a:rPr>
              <a:t>: </a:t>
            </a:r>
            <a:r>
              <a:rPr lang="nl-NL" sz="2200" dirty="0" err="1">
                <a:solidFill>
                  <a:srgbClr val="595959"/>
                </a:solidFill>
                <a:latin typeface="Calibri" panose="020F0502020204030204" pitchFamily="34" charset="0"/>
                <a:cs typeface="Calibri" panose="020F0502020204030204" pitchFamily="34" charset="0"/>
              </a:rPr>
              <a:t>Airbnb</a:t>
            </a:r>
            <a:endParaRPr lang="en-US" sz="2200" b="0" i="0" kern="1200" dirty="0">
              <a:solidFill>
                <a:srgbClr val="595959"/>
              </a:solidFill>
              <a:effectLst/>
              <a:latin typeface="Calibri" panose="020F0502020204030204" pitchFamily="34" charset="0"/>
              <a:ea typeface="+mn-ea"/>
              <a:cs typeface="Calibri" panose="020F0502020204030204" pitchFamily="34" charset="0"/>
            </a:endParaRPr>
          </a:p>
        </p:txBody>
      </p:sp>
      <p:sp>
        <p:nvSpPr>
          <p:cNvPr id="8" name="Text Placeholder 7">
            <a:extLst>
              <a:ext uri="{FF2B5EF4-FFF2-40B4-BE49-F238E27FC236}">
                <a16:creationId xmlns:a16="http://schemas.microsoft.com/office/drawing/2014/main" id="{8DFB73E0-993D-588B-59D7-B632991BF3D0}"/>
              </a:ext>
            </a:extLst>
          </p:cNvPr>
          <p:cNvSpPr>
            <a:spLocks noGrp="1"/>
          </p:cNvSpPr>
          <p:nvPr>
            <p:ph type="body" sz="quarter" idx="44"/>
          </p:nvPr>
        </p:nvSpPr>
        <p:spPr>
          <a:xfrm>
            <a:off x="3679524" y="2940769"/>
            <a:ext cx="641119" cy="955625"/>
          </a:xfrm>
        </p:spPr>
        <p:txBody>
          <a:bodyPr anchor="ctr">
            <a:normAutofit/>
          </a:bodyPr>
          <a:lstStyle/>
          <a:p>
            <a:pPr>
              <a:lnSpc>
                <a:spcPct val="120000"/>
              </a:lnSpc>
            </a:pPr>
            <a:r>
              <a:rPr lang="en-US" sz="4900" b="1" i="0" kern="1200">
                <a:latin typeface="Calibri" panose="020F0502020204030204" pitchFamily="34" charset="0"/>
                <a:ea typeface="+mn-ea"/>
                <a:cs typeface="Calibri" panose="020F0502020204030204" pitchFamily="34" charset="0"/>
              </a:rPr>
              <a:t>7</a:t>
            </a:r>
          </a:p>
        </p:txBody>
      </p:sp>
    </p:spTree>
    <p:extLst>
      <p:ext uri="{BB962C8B-B14F-4D97-AF65-F5344CB8AC3E}">
        <p14:creationId xmlns:p14="http://schemas.microsoft.com/office/powerpoint/2010/main" val="211328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4869430" y="550824"/>
            <a:ext cx="6562677" cy="339415"/>
          </a:xfrm>
        </p:spPr>
        <p:txBody>
          <a:bodyPr/>
          <a:lstStyle/>
          <a:p>
            <a:r>
              <a:rPr lang="en-IE" dirty="0" err="1">
                <a:solidFill>
                  <a:srgbClr val="47B5C8"/>
                </a:solidFill>
              </a:rPr>
              <a:t>Dropshipping</a:t>
            </a:r>
            <a:r>
              <a:rPr lang="en-IE" dirty="0">
                <a:solidFill>
                  <a:srgbClr val="47B5C8"/>
                </a:solidFill>
              </a:rPr>
              <a:t>-model</a:t>
            </a: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320644" y="943979"/>
            <a:ext cx="7542493" cy="1603911"/>
          </a:xfrm>
        </p:spPr>
        <p:txBody>
          <a:bodyPr/>
          <a:lstStyle/>
          <a:p>
            <a:r>
              <a:rPr lang="nl-NL" sz="2000" dirty="0"/>
              <a:t>Een fulfilmentmethode voor de detailhandel waarbij een winkel de producten die hij verkoopt niet op voorraad houdt. In plaats daarvan, wanneer een winkel een product verkoopt, koopt het </a:t>
            </a:r>
            <a:r>
              <a:rPr lang="nl-NL" sz="2000" dirty="0" err="1"/>
              <a:t>het</a:t>
            </a:r>
            <a:r>
              <a:rPr lang="nl-NL" sz="2000" dirty="0"/>
              <a:t> artikel van een 3e partij en laat het rechtstreeks naar de klant verzenden.</a:t>
            </a:r>
          </a:p>
          <a:p>
            <a:r>
              <a:rPr lang="en-GB" sz="2000" b="1" dirty="0" err="1"/>
              <a:t>Voorbeeld</a:t>
            </a:r>
            <a:r>
              <a:rPr lang="en-GB" sz="2000" b="1" dirty="0"/>
              <a:t>:</a:t>
            </a:r>
            <a:r>
              <a:rPr lang="en-GB" sz="2000" dirty="0">
                <a:hlinkClick r:id="rId2"/>
              </a:rPr>
              <a:t> </a:t>
            </a:r>
            <a:r>
              <a:rPr lang="en-GB" sz="1400" dirty="0">
                <a:hlinkClick r:id="rId2"/>
              </a:rPr>
              <a:t>13 Successful </a:t>
            </a:r>
            <a:r>
              <a:rPr lang="en-GB" sz="1400" dirty="0" err="1">
                <a:hlinkClick r:id="rId2"/>
              </a:rPr>
              <a:t>Dropshipping</a:t>
            </a:r>
            <a:r>
              <a:rPr lang="en-GB" sz="1400" dirty="0">
                <a:hlinkClick r:id="rId2"/>
              </a:rPr>
              <a:t> Store Examples For Inspiration (dropcommerce.com)</a:t>
            </a:r>
            <a:endParaRPr lang="en-IE"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8</a:t>
            </a:r>
          </a:p>
        </p:txBody>
      </p:sp>
      <p:sp>
        <p:nvSpPr>
          <p:cNvPr id="7" name="TextBox 6">
            <a:extLst>
              <a:ext uri="{FF2B5EF4-FFF2-40B4-BE49-F238E27FC236}">
                <a16:creationId xmlns:a16="http://schemas.microsoft.com/office/drawing/2014/main" id="{ECE56A26-B9C8-5187-0ED4-44FA16EADF79}"/>
              </a:ext>
            </a:extLst>
          </p:cNvPr>
          <p:cNvSpPr txBox="1"/>
          <p:nvPr/>
        </p:nvSpPr>
        <p:spPr>
          <a:xfrm>
            <a:off x="4424362" y="3150109"/>
            <a:ext cx="7343775" cy="1631216"/>
          </a:xfrm>
          <a:prstGeom prst="rect">
            <a:avLst/>
          </a:prstGeom>
          <a:noFill/>
        </p:spPr>
        <p:txBody>
          <a:bodyPr wrap="square">
            <a:spAutoFit/>
          </a:bodyPr>
          <a:lstStyle/>
          <a:p>
            <a:r>
              <a:rPr lang="nl-NL" sz="2000" dirty="0">
                <a:solidFill>
                  <a:srgbClr val="595959"/>
                </a:solidFill>
              </a:rPr>
              <a:t>Ondernemers moeten een model kiezen dat rekening houdt met levensvatbaarheid op lange termijn en afstemming op hun kerncompetenties en waarden. Vaak combineren bedrijven verschillende modellen of evolueren ze hun strategieën in de loop van de tijd om te reageren op nieuwe kansen en uitdagingen.</a:t>
            </a:r>
            <a:endParaRPr lang="en-IE" sz="2000" dirty="0">
              <a:solidFill>
                <a:srgbClr val="595959"/>
              </a:solidFill>
            </a:endParaRPr>
          </a:p>
        </p:txBody>
      </p:sp>
      <p:pic>
        <p:nvPicPr>
          <p:cNvPr id="16" name="Picture Placeholder 15" descr="A person with her hands up&#10;&#10;Description automatically generated">
            <a:extLst>
              <a:ext uri="{FF2B5EF4-FFF2-40B4-BE49-F238E27FC236}">
                <a16:creationId xmlns:a16="http://schemas.microsoft.com/office/drawing/2014/main" id="{5ED5136C-7A83-D0B4-A137-C31FFA562D3D}"/>
              </a:ext>
            </a:extLst>
          </p:cNvPr>
          <p:cNvPicPr>
            <a:picLocks noGrp="1" noChangeAspect="1"/>
          </p:cNvPicPr>
          <p:nvPr>
            <p:ph type="pic" sz="quarter" idx="41"/>
          </p:nvPr>
        </p:nvPicPr>
        <p:blipFill>
          <a:blip r:embed="rId3">
            <a:extLst>
              <a:ext uri="{837473B0-CC2E-450A-ABE3-18F120FF3D39}">
                <a1611:picAttrSrcUrl xmlns:a1611="http://schemas.microsoft.com/office/drawing/2016/11/main" r:id="rId4"/>
              </a:ext>
            </a:extLst>
          </a:blip>
          <a:srcRect l="31141" r="31141"/>
          <a:stretch>
            <a:fillRect/>
          </a:stretch>
        </p:blipFill>
        <p:spPr/>
      </p:pic>
    </p:spTree>
    <p:extLst>
      <p:ext uri="{BB962C8B-B14F-4D97-AF65-F5344CB8AC3E}">
        <p14:creationId xmlns:p14="http://schemas.microsoft.com/office/powerpoint/2010/main" val="87493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108433" cy="3849918"/>
          </a:xfrm>
        </p:spPr>
        <p:txBody>
          <a:bodyPr/>
          <a:lstStyle/>
          <a:p>
            <a:r>
              <a:rPr lang="nl-NL" dirty="0"/>
              <a:t>Op basis van uw eigen culturele achtergrond, persoonlijke voorkeuren en de kansen die u ziet, zijn er drie belangrijke manieren om zaken te doen: - </a:t>
            </a:r>
          </a:p>
          <a:p>
            <a:pPr marL="342900" indent="-342900">
              <a:buFontTx/>
              <a:buChar char="-"/>
            </a:pPr>
            <a:r>
              <a:rPr lang="en-US" b="1" dirty="0" err="1">
                <a:solidFill>
                  <a:srgbClr val="47B5C8"/>
                </a:solidFill>
              </a:rPr>
              <a:t>Zakelijke</a:t>
            </a:r>
            <a:r>
              <a:rPr lang="en-US" b="1" dirty="0">
                <a:solidFill>
                  <a:srgbClr val="47B5C8"/>
                </a:solidFill>
              </a:rPr>
              <a:t> </a:t>
            </a:r>
            <a:r>
              <a:rPr lang="en-US" b="1" dirty="0" err="1">
                <a:solidFill>
                  <a:srgbClr val="47B5C8"/>
                </a:solidFill>
              </a:rPr>
              <a:t>onderneming</a:t>
            </a:r>
            <a:r>
              <a:rPr lang="en-US" b="1" dirty="0">
                <a:solidFill>
                  <a:srgbClr val="47B5C8"/>
                </a:solidFill>
              </a:rPr>
              <a:t> </a:t>
            </a:r>
            <a:r>
              <a:rPr lang="en-US" dirty="0"/>
              <a:t>- </a:t>
            </a:r>
            <a:r>
              <a:rPr lang="nl-NL" dirty="0"/>
              <a:t>Meer focus op winst en vermogen</a:t>
            </a:r>
          </a:p>
          <a:p>
            <a:pPr marL="342900" indent="-342900">
              <a:buFontTx/>
              <a:buChar char="-"/>
            </a:pPr>
            <a:r>
              <a:rPr lang="en-US" b="1" dirty="0" err="1">
                <a:solidFill>
                  <a:srgbClr val="D9552F"/>
                </a:solidFill>
              </a:rPr>
              <a:t>Sociale</a:t>
            </a:r>
            <a:r>
              <a:rPr lang="en-US" b="1" dirty="0">
                <a:solidFill>
                  <a:srgbClr val="D9552F"/>
                </a:solidFill>
              </a:rPr>
              <a:t> </a:t>
            </a:r>
            <a:r>
              <a:rPr lang="en-US" b="1" dirty="0" err="1">
                <a:solidFill>
                  <a:srgbClr val="D9552F"/>
                </a:solidFill>
              </a:rPr>
              <a:t>onderneming</a:t>
            </a:r>
            <a:r>
              <a:rPr lang="en-US" dirty="0"/>
              <a:t>- </a:t>
            </a:r>
            <a:r>
              <a:rPr lang="nl-NL" dirty="0"/>
              <a:t>De focus ligt op het oplossen van maatschappelijke problemen ten behoeve van de gemeenschap, bijvoorbeeld het aanpakken van klimaatverandering, milieu-uitdagingen, gezondheid en welzijn</a:t>
            </a:r>
          </a:p>
          <a:p>
            <a:pPr marL="342900" indent="-342900">
              <a:buFontTx/>
              <a:buChar char="-"/>
            </a:pPr>
            <a:r>
              <a:rPr lang="en-US" b="1" dirty="0" err="1">
                <a:solidFill>
                  <a:srgbClr val="FDBD22"/>
                </a:solidFill>
              </a:rPr>
              <a:t>Maatschappelijke</a:t>
            </a:r>
            <a:r>
              <a:rPr lang="en-US" b="1" dirty="0">
                <a:solidFill>
                  <a:srgbClr val="FDBD22"/>
                </a:solidFill>
              </a:rPr>
              <a:t> </a:t>
            </a:r>
            <a:r>
              <a:rPr lang="en-US" b="1" dirty="0" err="1">
                <a:solidFill>
                  <a:srgbClr val="FDBD22"/>
                </a:solidFill>
              </a:rPr>
              <a:t>onderneming</a:t>
            </a:r>
            <a:r>
              <a:rPr lang="en-US" b="1" dirty="0">
                <a:solidFill>
                  <a:srgbClr val="FDBD22"/>
                </a:solidFill>
              </a:rPr>
              <a:t> </a:t>
            </a:r>
            <a:r>
              <a:rPr lang="en-US" dirty="0"/>
              <a:t>- </a:t>
            </a:r>
            <a:r>
              <a:rPr lang="nl-NL" dirty="0"/>
              <a:t>Gebruik het bedrijfsleven om het leven van een gemeenschap te verbeteren</a:t>
            </a:r>
            <a:endParaRPr lang="en-US" dirty="0"/>
          </a:p>
          <a:p>
            <a:r>
              <a:rPr lang="nl-NL" dirty="0"/>
              <a:t>Later in deze cursus leer je over de mechanica van elke optie.</a:t>
            </a:r>
            <a:endParaRPr lang="en-US"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nl-NL" dirty="0">
                <a:solidFill>
                  <a:schemeClr val="bg2"/>
                </a:solidFill>
              </a:rPr>
              <a:t>Drie manieren om zaken te doen</a:t>
            </a:r>
            <a:endParaRPr lang="en-US" dirty="0"/>
          </a:p>
        </p:txBody>
      </p:sp>
    </p:spTree>
    <p:extLst>
      <p:ext uri="{BB962C8B-B14F-4D97-AF65-F5344CB8AC3E}">
        <p14:creationId xmlns:p14="http://schemas.microsoft.com/office/powerpoint/2010/main" val="3808407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930184"/>
            <a:ext cx="6730990" cy="3066422"/>
          </a:xfrm>
        </p:spPr>
        <p:txBody>
          <a:bodyPr>
            <a:normAutofit/>
          </a:bodyPr>
          <a:lstStyle/>
          <a:p>
            <a:r>
              <a:rPr lang="en-GB" dirty="0" err="1"/>
              <a:t>Positionering</a:t>
            </a:r>
            <a:r>
              <a:rPr lang="en-GB" dirty="0"/>
              <a:t> is de </a:t>
            </a:r>
            <a:r>
              <a:rPr lang="en-GB" dirty="0" err="1"/>
              <a:t>sleutel</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3377713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dirty="0">
                <a:solidFill>
                  <a:schemeClr val="bg1"/>
                </a:solidFill>
              </a:rPr>
              <a:t>Learning Outcomes</a:t>
            </a:r>
            <a:endParaRPr lang="en-US" dirty="0">
              <a:solidFill>
                <a:schemeClr val="bg1"/>
              </a:solidFill>
            </a:endParaRPr>
          </a:p>
          <a:p>
            <a:endParaRPr lang="en-GB" sz="600" b="1" dirty="0"/>
          </a:p>
          <a:p>
            <a:r>
              <a:rPr lang="en-GB" sz="2400" b="1" dirty="0">
                <a:solidFill>
                  <a:srgbClr val="47B5C8"/>
                </a:solidFill>
              </a:rPr>
              <a:t>Attitudes:</a:t>
            </a:r>
          </a:p>
          <a:p>
            <a:r>
              <a:rPr lang="en-GB" sz="2400" b="1" dirty="0">
                <a:solidFill>
                  <a:srgbClr val="F2A72C"/>
                </a:solidFill>
              </a:rPr>
              <a:t>Embrace Entrepreneurial Challenges: </a:t>
            </a:r>
            <a:r>
              <a:rPr lang="en-GB" sz="2400" dirty="0"/>
              <a:t>Promote an attitude of resilience and readiness to tackle the unique challenges that come with starting a business.</a:t>
            </a:r>
          </a:p>
          <a:p>
            <a:r>
              <a:rPr lang="en-GB" sz="2400" b="1" dirty="0">
                <a:solidFill>
                  <a:srgbClr val="F2A72C"/>
                </a:solidFill>
              </a:rPr>
              <a:t>Valuing Diverse Perspectives: </a:t>
            </a:r>
            <a:r>
              <a:rPr lang="en-GB" sz="2400" dirty="0"/>
              <a:t>Foster a mindset that appreciates and promotes diverse perspectives, which is critical for underrepresented founders to leverage their unique backgrounds.</a:t>
            </a:r>
          </a:p>
          <a:p>
            <a:endParaRPr lang="en-US" sz="2400" dirty="0"/>
          </a:p>
        </p:txBody>
      </p:sp>
    </p:spTree>
    <p:extLst>
      <p:ext uri="{BB962C8B-B14F-4D97-AF65-F5344CB8AC3E}">
        <p14:creationId xmlns:p14="http://schemas.microsoft.com/office/powerpoint/2010/main" val="362139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879C924-631D-6838-9438-B5411A63ADD7}"/>
              </a:ext>
            </a:extLst>
          </p:cNvPr>
          <p:cNvSpPr/>
          <p:nvPr/>
        </p:nvSpPr>
        <p:spPr>
          <a:xfrm>
            <a:off x="0" y="365136"/>
            <a:ext cx="869077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593557" y="1424737"/>
            <a:ext cx="7946144" cy="3291086"/>
          </a:xfrm>
        </p:spPr>
        <p:txBody>
          <a:bodyPr/>
          <a:lstStyle/>
          <a:p>
            <a:pPr marL="0" indent="0"/>
            <a:r>
              <a:rPr lang="nl-NL" sz="2000" dirty="0"/>
              <a:t>Nu we uw persoonlijke motivaties, ondernemersmentaliteit en unieke sterke punten hebben geïdentificeerd en de belangrijkste bedrijfsmodellen hebben overwogen, is het essentieel om deze inzichten te gebruiken om uw kansen op de markt te begrijpen. 
Als u het concurrentielandschap begrijpt, kunt u bepalen waar u uw sterke punten het meest effectief kunt toepassen om aan de marktbehoeften te voldoen en u te onderscheiden van concurrenten.
Om echt effectief te zijn, analyseert deze stap zowel de markt als positioneert u uzelf strategisch op een manier die uw unieke perspectieven en vaardigheden maximaliseert.</a:t>
            </a:r>
            <a:endParaRPr lang="en-GB" sz="2000"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49538" y="504388"/>
            <a:ext cx="8485578" cy="992652"/>
          </a:xfrm>
        </p:spPr>
        <p:txBody>
          <a:bodyPr/>
          <a:lstStyle/>
          <a:p>
            <a:r>
              <a:rPr lang="en-GB" sz="1800" b="0" i="0" u="none" strike="noStrike" dirty="0">
                <a:solidFill>
                  <a:srgbClr val="000000"/>
                </a:solidFill>
                <a:effectLst/>
                <a:latin typeface="Times New Roman" panose="02020603050405020304" pitchFamily="18" charset="0"/>
              </a:rPr>
              <a:t>   </a:t>
            </a:r>
            <a:r>
              <a:rPr lang="en-IE" sz="3200" dirty="0" err="1"/>
              <a:t>Positionering</a:t>
            </a:r>
            <a:r>
              <a:rPr lang="en-IE" sz="3200" dirty="0"/>
              <a:t> is de </a:t>
            </a:r>
            <a:r>
              <a:rPr lang="en-IE" sz="3200" dirty="0" err="1"/>
              <a:t>sleutel</a:t>
            </a:r>
            <a:endParaRPr lang="en-US" dirty="0"/>
          </a:p>
        </p:txBody>
      </p:sp>
      <p:pic>
        <p:nvPicPr>
          <p:cNvPr id="8" name="Picture Placeholder 7" descr="Close-up of a chess piece&#10;&#10;Description automatically generated">
            <a:extLst>
              <a:ext uri="{FF2B5EF4-FFF2-40B4-BE49-F238E27FC236}">
                <a16:creationId xmlns:a16="http://schemas.microsoft.com/office/drawing/2014/main" id="{52DE02D7-9CDF-8B33-773E-C5D06F9103C6}"/>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31281" r="31281"/>
          <a:stretch>
            <a:fillRect/>
          </a:stretch>
        </p:blipFill>
        <p:spPr/>
      </p:pic>
    </p:spTree>
    <p:extLst>
      <p:ext uri="{BB962C8B-B14F-4D97-AF65-F5344CB8AC3E}">
        <p14:creationId xmlns:p14="http://schemas.microsoft.com/office/powerpoint/2010/main" val="2509141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108433" cy="3849918"/>
          </a:xfrm>
        </p:spPr>
        <p:txBody>
          <a:bodyPr/>
          <a:lstStyle/>
          <a:p>
            <a:pPr marL="457200" indent="-457200">
              <a:buAutoNum type="arabicPeriod"/>
            </a:pPr>
            <a:r>
              <a:rPr lang="en-GB" b="1" dirty="0" err="1">
                <a:solidFill>
                  <a:srgbClr val="D9552F"/>
                </a:solidFill>
              </a:rPr>
              <a:t>Persoonlijke</a:t>
            </a:r>
            <a:r>
              <a:rPr lang="en-GB" b="1" dirty="0">
                <a:solidFill>
                  <a:srgbClr val="D9552F"/>
                </a:solidFill>
              </a:rPr>
              <a:t> </a:t>
            </a:r>
            <a:r>
              <a:rPr lang="en-GB" b="1" dirty="0" err="1">
                <a:solidFill>
                  <a:srgbClr val="D9552F"/>
                </a:solidFill>
              </a:rPr>
              <a:t>inzichten</a:t>
            </a:r>
            <a:endParaRPr lang="en-GB" b="1" dirty="0">
              <a:solidFill>
                <a:srgbClr val="D9552F"/>
              </a:solidFill>
            </a:endParaRPr>
          </a:p>
          <a:p>
            <a:pPr marL="0" indent="0"/>
            <a:r>
              <a:rPr lang="nl-NL" dirty="0"/>
              <a:t>Gebruik uw kennis van persoonlijke motivaties en sterke punten om marktkansen te identificeren waar deze het meest effectief kunnen zijn. Deze afstemming zorgt ervoor dat uw bedrijf authentiek en duurzaam is.</a:t>
            </a:r>
          </a:p>
          <a:p>
            <a:pPr marL="0" indent="0"/>
            <a:r>
              <a:rPr lang="en-GB" b="1" dirty="0">
                <a:solidFill>
                  <a:srgbClr val="47B5C8"/>
                </a:solidFill>
              </a:rPr>
              <a:t>ACTIE</a:t>
            </a:r>
          </a:p>
          <a:p>
            <a:pPr marL="0" indent="0"/>
            <a:r>
              <a:rPr lang="nl-NL" dirty="0"/>
              <a:t>Denk na over eerdere inschattingen van je persoonlijke talenten en drijfveren. Bedenk hoe deze problemen kunnen oplossen of de waarde voor uw doelmarkt kunnen vergroten.</a:t>
            </a:r>
            <a:endParaRPr lang="en-US"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err="1">
                <a:solidFill>
                  <a:schemeClr val="bg1"/>
                </a:solidFill>
              </a:rPr>
              <a:t>Positionering</a:t>
            </a:r>
            <a:r>
              <a:rPr lang="en-GB" dirty="0">
                <a:solidFill>
                  <a:schemeClr val="bg1"/>
                </a:solidFill>
              </a:rPr>
              <a:t> is de </a:t>
            </a:r>
            <a:r>
              <a:rPr lang="en-GB" dirty="0" err="1">
                <a:solidFill>
                  <a:schemeClr val="bg1"/>
                </a:solidFill>
              </a:rPr>
              <a:t>sleutel</a:t>
            </a:r>
            <a:endParaRPr lang="en-US" dirty="0">
              <a:solidFill>
                <a:schemeClr val="bg1"/>
              </a:solidFill>
            </a:endParaRPr>
          </a:p>
        </p:txBody>
      </p:sp>
    </p:spTree>
    <p:extLst>
      <p:ext uri="{BB962C8B-B14F-4D97-AF65-F5344CB8AC3E}">
        <p14:creationId xmlns:p14="http://schemas.microsoft.com/office/powerpoint/2010/main" val="4032510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42307" y="1628341"/>
            <a:ext cx="5889570" cy="4364645"/>
          </a:xfrm>
        </p:spPr>
        <p:txBody>
          <a:bodyPr/>
          <a:lstStyle/>
          <a:p>
            <a:r>
              <a:rPr lang="en-GB" b="1" dirty="0">
                <a:solidFill>
                  <a:srgbClr val="D9552F"/>
                </a:solidFill>
              </a:rPr>
              <a:t>2. </a:t>
            </a:r>
            <a:r>
              <a:rPr lang="en-GB" b="1" dirty="0" err="1">
                <a:solidFill>
                  <a:srgbClr val="D9552F"/>
                </a:solidFill>
              </a:rPr>
              <a:t>Marktanalyse</a:t>
            </a:r>
            <a:endParaRPr lang="en-GB" b="1" dirty="0">
              <a:solidFill>
                <a:srgbClr val="D9552F"/>
              </a:solidFill>
            </a:endParaRPr>
          </a:p>
          <a:p>
            <a:r>
              <a:rPr lang="nl-NL" dirty="0"/>
              <a:t>Voer een grondige analyse van de branche uit om trends, omvang, groei en de economische, sociale en technologische factoren die van invloed kunnen zijn op de markt te identificeren.</a:t>
            </a:r>
          </a:p>
          <a:p>
            <a:r>
              <a:rPr lang="en-GB" b="1" dirty="0">
                <a:solidFill>
                  <a:srgbClr val="47B5C8"/>
                </a:solidFill>
              </a:rPr>
              <a:t>ACTIE</a:t>
            </a:r>
          </a:p>
          <a:p>
            <a:r>
              <a:rPr lang="nl-NL" dirty="0"/>
              <a:t>Gebruik analytische tools zoals een SWOT-analyse om marktkansen af te stemmen op uw persoonlijke motivaties en de unieke sterke punten die u hebt geïdentificeerd.</a:t>
            </a:r>
            <a:endParaRPr lang="en-US"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err="1">
                <a:solidFill>
                  <a:schemeClr val="bg1"/>
                </a:solidFill>
              </a:rPr>
              <a:t>Inzicht</a:t>
            </a:r>
            <a:r>
              <a:rPr lang="en-GB" dirty="0">
                <a:solidFill>
                  <a:schemeClr val="bg1"/>
                </a:solidFill>
              </a:rPr>
              <a:t> in </a:t>
            </a:r>
            <a:r>
              <a:rPr lang="en-GB" dirty="0" err="1">
                <a:solidFill>
                  <a:schemeClr val="bg1"/>
                </a:solidFill>
              </a:rPr>
              <a:t>uw</a:t>
            </a:r>
            <a:r>
              <a:rPr lang="en-GB" dirty="0">
                <a:solidFill>
                  <a:schemeClr val="bg1"/>
                </a:solidFill>
              </a:rPr>
              <a:t> </a:t>
            </a:r>
            <a:r>
              <a:rPr lang="en-GB" dirty="0" err="1">
                <a:solidFill>
                  <a:schemeClr val="bg1"/>
                </a:solidFill>
              </a:rPr>
              <a:t>concurrentielandschap</a:t>
            </a:r>
            <a:endParaRPr lang="en-US" dirty="0">
              <a:solidFill>
                <a:schemeClr val="bg1"/>
              </a:solidFill>
            </a:endParaRPr>
          </a:p>
        </p:txBody>
      </p:sp>
      <p:pic>
        <p:nvPicPr>
          <p:cNvPr id="9" name="Picture 8">
            <a:extLst>
              <a:ext uri="{FF2B5EF4-FFF2-40B4-BE49-F238E27FC236}">
                <a16:creationId xmlns:a16="http://schemas.microsoft.com/office/drawing/2014/main" id="{C1EC6508-9EE4-565B-05D4-3C8AB56C9F7B}"/>
              </a:ext>
            </a:extLst>
          </p:cNvPr>
          <p:cNvPicPr>
            <a:picLocks noChangeAspect="1"/>
          </p:cNvPicPr>
          <p:nvPr/>
        </p:nvPicPr>
        <p:blipFill>
          <a:blip r:embed="rId2"/>
          <a:stretch>
            <a:fillRect/>
          </a:stretch>
        </p:blipFill>
        <p:spPr>
          <a:xfrm>
            <a:off x="6731877" y="1731752"/>
            <a:ext cx="3919273" cy="3919273"/>
          </a:xfrm>
          <a:prstGeom prst="rect">
            <a:avLst/>
          </a:prstGeom>
        </p:spPr>
      </p:pic>
    </p:spTree>
    <p:extLst>
      <p:ext uri="{BB962C8B-B14F-4D97-AF65-F5344CB8AC3E}">
        <p14:creationId xmlns:p14="http://schemas.microsoft.com/office/powerpoint/2010/main" val="1420569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nl-NL" dirty="0">
                <a:solidFill>
                  <a:schemeClr val="bg1"/>
                </a:solidFill>
              </a:rPr>
              <a:t>Voorbeeld van SWOT-analyse in actie</a:t>
            </a:r>
            <a:endParaRPr lang="en-US" dirty="0">
              <a:solidFill>
                <a:schemeClr val="bg1"/>
              </a:solidFill>
            </a:endParaRPr>
          </a:p>
        </p:txBody>
      </p:sp>
      <p:sp>
        <p:nvSpPr>
          <p:cNvPr id="6" name="Text Placeholder 5">
            <a:extLst>
              <a:ext uri="{FF2B5EF4-FFF2-40B4-BE49-F238E27FC236}">
                <a16:creationId xmlns:a16="http://schemas.microsoft.com/office/drawing/2014/main" id="{19B22BD5-C8F4-FDAA-886F-24DE2E457DD8}"/>
              </a:ext>
            </a:extLst>
          </p:cNvPr>
          <p:cNvSpPr>
            <a:spLocks noGrp="1"/>
          </p:cNvSpPr>
          <p:nvPr>
            <p:ph type="body" sz="quarter" idx="18"/>
          </p:nvPr>
        </p:nvSpPr>
        <p:spPr>
          <a:xfrm>
            <a:off x="666405" y="1502716"/>
            <a:ext cx="10206225" cy="1539760"/>
          </a:xfrm>
        </p:spPr>
        <p:txBody>
          <a:bodyPr/>
          <a:lstStyle/>
          <a:p>
            <a:r>
              <a:rPr lang="en-GB" sz="2000" b="1" dirty="0" err="1"/>
              <a:t>Bedrijfsnaam</a:t>
            </a:r>
            <a:r>
              <a:rPr lang="en-GB" sz="2000" b="1" dirty="0"/>
              <a:t>: Green Bites</a:t>
            </a:r>
            <a:r>
              <a:rPr lang="en-GB" sz="2000" dirty="0"/>
              <a:t> </a:t>
            </a:r>
          </a:p>
          <a:p>
            <a:r>
              <a:rPr lang="en-GB" sz="2000" b="1" dirty="0" err="1"/>
              <a:t>Bedrijfsidee</a:t>
            </a:r>
            <a:r>
              <a:rPr lang="en-GB" sz="2000" b="1" dirty="0"/>
              <a:t>: </a:t>
            </a:r>
            <a:r>
              <a:rPr lang="nl-NL" sz="2000" dirty="0"/>
              <a:t>Green </a:t>
            </a:r>
            <a:r>
              <a:rPr lang="nl-NL" sz="2000" dirty="0" err="1"/>
              <a:t>Bites</a:t>
            </a:r>
            <a:r>
              <a:rPr lang="nl-NL" sz="2000" dirty="0"/>
              <a:t> is een </a:t>
            </a:r>
            <a:r>
              <a:rPr lang="nl-NL" sz="2000" dirty="0" err="1"/>
              <a:t>start-up</a:t>
            </a:r>
            <a:r>
              <a:rPr lang="nl-NL" sz="2000" dirty="0"/>
              <a:t> die een maandelijkse </a:t>
            </a:r>
            <a:r>
              <a:rPr lang="nl-NL" sz="2000" dirty="0" err="1"/>
              <a:t>abonnementsbox</a:t>
            </a:r>
            <a:r>
              <a:rPr lang="nl-NL" sz="2000" dirty="0"/>
              <a:t> met veganistische snacks aan klanten levert en producten van ethische producenten inkoopt.</a:t>
            </a:r>
            <a:endParaRPr lang="en-IE" sz="2000" dirty="0"/>
          </a:p>
        </p:txBody>
      </p:sp>
      <p:sp>
        <p:nvSpPr>
          <p:cNvPr id="8" name="TextBox 7">
            <a:extLst>
              <a:ext uri="{FF2B5EF4-FFF2-40B4-BE49-F238E27FC236}">
                <a16:creationId xmlns:a16="http://schemas.microsoft.com/office/drawing/2014/main" id="{23F49FC4-587D-702C-9B0A-AD74887C64D5}"/>
              </a:ext>
            </a:extLst>
          </p:cNvPr>
          <p:cNvSpPr txBox="1"/>
          <p:nvPr/>
        </p:nvSpPr>
        <p:spPr>
          <a:xfrm>
            <a:off x="666405" y="2630965"/>
            <a:ext cx="9385519" cy="2893100"/>
          </a:xfrm>
          <a:prstGeom prst="rect">
            <a:avLst/>
          </a:prstGeom>
          <a:solidFill>
            <a:srgbClr val="47B5C8"/>
          </a:solidFill>
        </p:spPr>
        <p:txBody>
          <a:bodyPr wrap="square">
            <a:spAutoFit/>
          </a:bodyPr>
          <a:lstStyle/>
          <a:p>
            <a:r>
              <a:rPr lang="en-GB" sz="2200" b="1" dirty="0">
                <a:solidFill>
                  <a:schemeClr val="bg1"/>
                </a:solidFill>
              </a:rPr>
              <a:t> </a:t>
            </a:r>
            <a:r>
              <a:rPr lang="en-GB" sz="2000" b="1" dirty="0" err="1">
                <a:solidFill>
                  <a:schemeClr val="bg1"/>
                </a:solidFill>
              </a:rPr>
              <a:t>Sterktes</a:t>
            </a:r>
            <a:r>
              <a:rPr lang="en-GB" sz="2000" b="1" dirty="0">
                <a:solidFill>
                  <a:schemeClr val="bg1"/>
                </a:solidFill>
              </a:rPr>
              <a:t>:</a:t>
            </a:r>
          </a:p>
          <a:p>
            <a:pPr marL="342900" indent="-342900">
              <a:buFontTx/>
              <a:buChar char="-"/>
            </a:pPr>
            <a:r>
              <a:rPr lang="en-GB" sz="2000" b="1" dirty="0" err="1">
                <a:solidFill>
                  <a:schemeClr val="bg1"/>
                </a:solidFill>
              </a:rPr>
              <a:t>Uniek</a:t>
            </a:r>
            <a:r>
              <a:rPr lang="en-GB" sz="2000" b="1" dirty="0">
                <a:solidFill>
                  <a:schemeClr val="bg1"/>
                </a:solidFill>
              </a:rPr>
              <a:t> </a:t>
            </a:r>
            <a:r>
              <a:rPr lang="en-GB" sz="2000" b="1" dirty="0" err="1">
                <a:solidFill>
                  <a:schemeClr val="bg1"/>
                </a:solidFill>
              </a:rPr>
              <a:t>productaanbod</a:t>
            </a:r>
            <a:r>
              <a:rPr lang="en-GB" sz="2000" b="1" dirty="0">
                <a:solidFill>
                  <a:schemeClr val="bg1"/>
                </a:solidFill>
              </a:rPr>
              <a:t>: </a:t>
            </a:r>
            <a:r>
              <a:rPr lang="nl-NL" sz="2000" dirty="0">
                <a:solidFill>
                  <a:schemeClr val="bg1"/>
                </a:solidFill>
              </a:rPr>
              <a:t>Biedt een samengestelde selectie van veganistische snacks van hoge kwaliteit, aantrekkelijk voor gezondheidsbewuste consumenten en ethische eters. Ze smaken heerlijk.</a:t>
            </a:r>
          </a:p>
          <a:p>
            <a:pPr marL="342900" indent="-342900">
              <a:buFontTx/>
              <a:buChar char="-"/>
            </a:pPr>
            <a:r>
              <a:rPr lang="nl-NL" sz="2000" b="1" dirty="0">
                <a:solidFill>
                  <a:schemeClr val="bg1"/>
                </a:solidFill>
              </a:rPr>
              <a:t>Persoonlijk verhaal van de oprichter: </a:t>
            </a:r>
            <a:r>
              <a:rPr lang="nl-NL" sz="2000" dirty="0">
                <a:solidFill>
                  <a:schemeClr val="bg1"/>
                </a:solidFill>
              </a:rPr>
              <a:t>De oprichter is een bekende veganistische chef-kok en pleitbezorger voor duurzaam leven, het verlenen van geloofwaardigheid en een persoonlijk tintje dat resoneert met de doelmarkt.</a:t>
            </a:r>
          </a:p>
          <a:p>
            <a:pPr marL="342900" indent="-342900">
              <a:buFontTx/>
              <a:buChar char="-"/>
            </a:pPr>
            <a:r>
              <a:rPr lang="en-GB" sz="2000" b="1" dirty="0" err="1">
                <a:solidFill>
                  <a:schemeClr val="bg1"/>
                </a:solidFill>
              </a:rPr>
              <a:t>Sterke</a:t>
            </a:r>
            <a:r>
              <a:rPr lang="en-GB" sz="2000" b="1" dirty="0">
                <a:solidFill>
                  <a:schemeClr val="bg1"/>
                </a:solidFill>
              </a:rPr>
              <a:t> </a:t>
            </a:r>
            <a:r>
              <a:rPr lang="en-GB" sz="2000" b="1" dirty="0" err="1">
                <a:solidFill>
                  <a:schemeClr val="bg1"/>
                </a:solidFill>
              </a:rPr>
              <a:t>relaties</a:t>
            </a:r>
            <a:r>
              <a:rPr lang="en-GB" sz="2000" b="1" dirty="0">
                <a:solidFill>
                  <a:schemeClr val="bg1"/>
                </a:solidFill>
              </a:rPr>
              <a:t> met </a:t>
            </a:r>
            <a:r>
              <a:rPr lang="en-GB" sz="2000" b="1" dirty="0" err="1">
                <a:solidFill>
                  <a:schemeClr val="bg1"/>
                </a:solidFill>
              </a:rPr>
              <a:t>producenten</a:t>
            </a:r>
            <a:r>
              <a:rPr lang="en-GB" sz="2000" b="1" dirty="0">
                <a:solidFill>
                  <a:schemeClr val="bg1"/>
                </a:solidFill>
              </a:rPr>
              <a:t>: </a:t>
            </a:r>
            <a:r>
              <a:rPr lang="nl-NL" sz="2000" dirty="0">
                <a:solidFill>
                  <a:schemeClr val="bg1"/>
                </a:solidFill>
              </a:rPr>
              <a:t>Partnerschappen met lokale boerderijen en kleinschalige producenten zorgen voor een uniek en hoogwaardig productaanbod</a:t>
            </a:r>
            <a:endParaRPr lang="en-GB" sz="2000" dirty="0">
              <a:solidFill>
                <a:schemeClr val="bg1"/>
              </a:solidFill>
            </a:endParaRPr>
          </a:p>
        </p:txBody>
      </p:sp>
    </p:spTree>
    <p:extLst>
      <p:ext uri="{BB962C8B-B14F-4D97-AF65-F5344CB8AC3E}">
        <p14:creationId xmlns:p14="http://schemas.microsoft.com/office/powerpoint/2010/main" val="4134669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nl-NL" dirty="0">
                <a:solidFill>
                  <a:schemeClr val="bg1"/>
                </a:solidFill>
              </a:rPr>
              <a:t>Voorbeeld van SWOT-analyse in actie</a:t>
            </a:r>
            <a:endParaRPr lang="en-US" dirty="0">
              <a:solidFill>
                <a:schemeClr val="bg1"/>
              </a:solidFill>
            </a:endParaRPr>
          </a:p>
        </p:txBody>
      </p:sp>
      <p:sp>
        <p:nvSpPr>
          <p:cNvPr id="8" name="TextBox 7">
            <a:extLst>
              <a:ext uri="{FF2B5EF4-FFF2-40B4-BE49-F238E27FC236}">
                <a16:creationId xmlns:a16="http://schemas.microsoft.com/office/drawing/2014/main" id="{23F49FC4-587D-702C-9B0A-AD74887C64D5}"/>
              </a:ext>
            </a:extLst>
          </p:cNvPr>
          <p:cNvSpPr txBox="1"/>
          <p:nvPr/>
        </p:nvSpPr>
        <p:spPr>
          <a:xfrm>
            <a:off x="982982" y="1765109"/>
            <a:ext cx="9385519" cy="3293209"/>
          </a:xfrm>
          <a:prstGeom prst="rect">
            <a:avLst/>
          </a:prstGeom>
          <a:solidFill>
            <a:srgbClr val="93BCE1"/>
          </a:solidFill>
        </p:spPr>
        <p:txBody>
          <a:bodyPr wrap="square">
            <a:spAutoFit/>
          </a:bodyPr>
          <a:lstStyle/>
          <a:p>
            <a:r>
              <a:rPr lang="en-GB" sz="2800" b="1" dirty="0" err="1">
                <a:solidFill>
                  <a:srgbClr val="595959"/>
                </a:solidFill>
              </a:rPr>
              <a:t>Zwakke</a:t>
            </a:r>
            <a:r>
              <a:rPr lang="en-GB" sz="2800" b="1" dirty="0">
                <a:solidFill>
                  <a:srgbClr val="595959"/>
                </a:solidFill>
              </a:rPr>
              <a:t> </a:t>
            </a:r>
            <a:r>
              <a:rPr lang="en-GB" sz="2800" b="1" dirty="0" err="1">
                <a:solidFill>
                  <a:srgbClr val="595959"/>
                </a:solidFill>
              </a:rPr>
              <a:t>punten</a:t>
            </a:r>
            <a:endParaRPr lang="en-GB" sz="2800" b="1" dirty="0">
              <a:solidFill>
                <a:srgbClr val="595959"/>
              </a:solidFill>
            </a:endParaRPr>
          </a:p>
          <a:p>
            <a:pPr marL="342900" indent="-342900">
              <a:buFontTx/>
              <a:buChar char="-"/>
            </a:pPr>
            <a:r>
              <a:rPr lang="en-GB" sz="2000" b="1" dirty="0" err="1">
                <a:solidFill>
                  <a:srgbClr val="595959"/>
                </a:solidFill>
              </a:rPr>
              <a:t>Beperkt</a:t>
            </a:r>
            <a:r>
              <a:rPr lang="en-GB" sz="2000" b="1" dirty="0">
                <a:solidFill>
                  <a:srgbClr val="595959"/>
                </a:solidFill>
              </a:rPr>
              <a:t> budget </a:t>
            </a:r>
            <a:r>
              <a:rPr lang="en-GB" sz="2000" b="1" dirty="0" err="1">
                <a:solidFill>
                  <a:srgbClr val="595959"/>
                </a:solidFill>
              </a:rPr>
              <a:t>voor</a:t>
            </a:r>
            <a:r>
              <a:rPr lang="en-GB" sz="2000" b="1" dirty="0">
                <a:solidFill>
                  <a:srgbClr val="595959"/>
                </a:solidFill>
              </a:rPr>
              <a:t> marketing: </a:t>
            </a:r>
            <a:r>
              <a:rPr lang="nl-NL" sz="2000" dirty="0">
                <a:solidFill>
                  <a:srgbClr val="595959"/>
                </a:solidFill>
              </a:rPr>
              <a:t>Als </a:t>
            </a:r>
            <a:r>
              <a:rPr lang="nl-NL" sz="2000" dirty="0" err="1">
                <a:solidFill>
                  <a:srgbClr val="595959"/>
                </a:solidFill>
              </a:rPr>
              <a:t>start-up</a:t>
            </a:r>
            <a:r>
              <a:rPr lang="nl-NL" sz="2000" dirty="0">
                <a:solidFill>
                  <a:srgbClr val="595959"/>
                </a:solidFill>
              </a:rPr>
              <a:t> heeft Green </a:t>
            </a:r>
            <a:r>
              <a:rPr lang="nl-NL" sz="2000" dirty="0" err="1">
                <a:solidFill>
                  <a:srgbClr val="595959"/>
                </a:solidFill>
              </a:rPr>
              <a:t>Bites</a:t>
            </a:r>
            <a:r>
              <a:rPr lang="nl-NL" sz="2000" dirty="0">
                <a:solidFill>
                  <a:srgbClr val="595959"/>
                </a:solidFill>
              </a:rPr>
              <a:t> beperkte middelen om te investeren in uitgebreide marketingcampagnes, wat de marktpenetratie en merkherkenning kan vertragen.</a:t>
            </a:r>
          </a:p>
          <a:p>
            <a:pPr marL="342900" indent="-342900">
              <a:buFontTx/>
              <a:buChar char="-"/>
            </a:pPr>
            <a:r>
              <a:rPr lang="en-GB" sz="2000" b="1" dirty="0" err="1">
                <a:solidFill>
                  <a:srgbClr val="595959"/>
                </a:solidFill>
              </a:rPr>
              <a:t>Complexiteit</a:t>
            </a:r>
            <a:r>
              <a:rPr lang="en-GB" sz="2000" b="1" dirty="0">
                <a:solidFill>
                  <a:srgbClr val="595959"/>
                </a:solidFill>
              </a:rPr>
              <a:t> van de </a:t>
            </a:r>
            <a:r>
              <a:rPr lang="en-GB" sz="2000" b="1" dirty="0" err="1">
                <a:solidFill>
                  <a:srgbClr val="595959"/>
                </a:solidFill>
              </a:rPr>
              <a:t>toeleveringsketen</a:t>
            </a:r>
            <a:r>
              <a:rPr lang="en-GB" sz="2000" b="1" dirty="0">
                <a:solidFill>
                  <a:srgbClr val="595959"/>
                </a:solidFill>
              </a:rPr>
              <a:t>: </a:t>
            </a:r>
            <a:r>
              <a:rPr lang="nl-NL" sz="2000" dirty="0">
                <a:solidFill>
                  <a:srgbClr val="595959"/>
                </a:solidFill>
              </a:rPr>
              <a:t>Vertrouwen op meerdere kleine producenten kan leiden tot mogelijke problemen met de toeleveringsketen, waaronder inconsistente productbeschikbaarheid en vertragingen in de levering.</a:t>
            </a:r>
          </a:p>
          <a:p>
            <a:pPr marL="342900" indent="-342900">
              <a:buFontTx/>
              <a:buChar char="-"/>
            </a:pPr>
            <a:r>
              <a:rPr lang="en-GB" sz="2000" b="1" dirty="0">
                <a:solidFill>
                  <a:srgbClr val="595959"/>
                </a:solidFill>
              </a:rPr>
              <a:t>Hoge </a:t>
            </a:r>
            <a:r>
              <a:rPr lang="en-GB" sz="2000" b="1" dirty="0" err="1">
                <a:solidFill>
                  <a:srgbClr val="595959"/>
                </a:solidFill>
              </a:rPr>
              <a:t>productkosten</a:t>
            </a:r>
            <a:r>
              <a:rPr lang="nl-NL" sz="2000" b="1" dirty="0">
                <a:solidFill>
                  <a:srgbClr val="595959"/>
                </a:solidFill>
              </a:rPr>
              <a:t>: </a:t>
            </a:r>
            <a:r>
              <a:rPr lang="nl-NL" sz="2000" dirty="0">
                <a:solidFill>
                  <a:srgbClr val="595959"/>
                </a:solidFill>
              </a:rPr>
              <a:t>Het inkopen van ethisch geproduceerde, hoogwaardige ingrediënten brengt vaak hogere kosten met zich mee, die mogelijk moeten worden doorberekend aan de klant, waardoor de marktbasis mogelijk wordt beperkt.</a:t>
            </a:r>
            <a:endParaRPr lang="en-GB" sz="2000" dirty="0">
              <a:solidFill>
                <a:srgbClr val="595959"/>
              </a:solidFill>
            </a:endParaRPr>
          </a:p>
        </p:txBody>
      </p:sp>
    </p:spTree>
    <p:extLst>
      <p:ext uri="{BB962C8B-B14F-4D97-AF65-F5344CB8AC3E}">
        <p14:creationId xmlns:p14="http://schemas.microsoft.com/office/powerpoint/2010/main" val="12286138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28585" y="761603"/>
            <a:ext cx="9632553" cy="803654"/>
          </a:xfrm>
        </p:spPr>
        <p:txBody>
          <a:bodyPr/>
          <a:lstStyle/>
          <a:p>
            <a:r>
              <a:rPr lang="nl-NL" dirty="0">
                <a:solidFill>
                  <a:schemeClr val="bg1"/>
                </a:solidFill>
              </a:rPr>
              <a:t>Voorbeeld van SWOT-analyse in actie</a:t>
            </a:r>
            <a:endParaRPr lang="en-US" dirty="0">
              <a:solidFill>
                <a:schemeClr val="bg1"/>
              </a:solidFill>
            </a:endParaRPr>
          </a:p>
        </p:txBody>
      </p:sp>
      <p:sp>
        <p:nvSpPr>
          <p:cNvPr id="8" name="TextBox 7">
            <a:extLst>
              <a:ext uri="{FF2B5EF4-FFF2-40B4-BE49-F238E27FC236}">
                <a16:creationId xmlns:a16="http://schemas.microsoft.com/office/drawing/2014/main" id="{23F49FC4-587D-702C-9B0A-AD74887C64D5}"/>
              </a:ext>
            </a:extLst>
          </p:cNvPr>
          <p:cNvSpPr txBox="1"/>
          <p:nvPr/>
        </p:nvSpPr>
        <p:spPr>
          <a:xfrm>
            <a:off x="982982" y="1765109"/>
            <a:ext cx="9385519" cy="3293209"/>
          </a:xfrm>
          <a:prstGeom prst="rect">
            <a:avLst/>
          </a:prstGeom>
          <a:solidFill>
            <a:schemeClr val="accent3">
              <a:lumMod val="60000"/>
              <a:lumOff val="40000"/>
            </a:schemeClr>
          </a:solidFill>
        </p:spPr>
        <p:txBody>
          <a:bodyPr wrap="square">
            <a:spAutoFit/>
          </a:bodyPr>
          <a:lstStyle/>
          <a:p>
            <a:r>
              <a:rPr lang="en-GB" sz="2800" b="1" dirty="0">
                <a:solidFill>
                  <a:srgbClr val="595959"/>
                </a:solidFill>
              </a:rPr>
              <a:t>Kansen</a:t>
            </a:r>
          </a:p>
          <a:p>
            <a:pPr marL="342900" indent="-342900">
              <a:buFontTx/>
              <a:buChar char="-"/>
            </a:pPr>
            <a:r>
              <a:rPr lang="nl-NL" sz="2000" b="1" dirty="0">
                <a:solidFill>
                  <a:srgbClr val="595959"/>
                </a:solidFill>
              </a:rPr>
              <a:t>Groeiende markt voor veganistische producten: </a:t>
            </a:r>
            <a:r>
              <a:rPr lang="nl-NL" sz="2000" dirty="0">
                <a:solidFill>
                  <a:srgbClr val="595959"/>
                </a:solidFill>
              </a:rPr>
              <a:t>De vraag naar veganistische en plantaardige producten neemt wereldwijd toe en biedt een groeiende markt om aan te boren.</a:t>
            </a:r>
          </a:p>
          <a:p>
            <a:pPr marL="342900" indent="-342900">
              <a:buFontTx/>
              <a:buChar char="-"/>
            </a:pPr>
            <a:r>
              <a:rPr lang="en-GB" sz="2000" b="1" dirty="0" err="1">
                <a:solidFill>
                  <a:srgbClr val="595959"/>
                </a:solidFill>
              </a:rPr>
              <a:t>Uitbreiding</a:t>
            </a:r>
            <a:r>
              <a:rPr lang="en-GB" sz="2000" b="1" dirty="0">
                <a:solidFill>
                  <a:srgbClr val="595959"/>
                </a:solidFill>
              </a:rPr>
              <a:t> </a:t>
            </a:r>
            <a:r>
              <a:rPr lang="en-GB" sz="2000" b="1" dirty="0" err="1">
                <a:solidFill>
                  <a:srgbClr val="595959"/>
                </a:solidFill>
              </a:rPr>
              <a:t>naar</a:t>
            </a:r>
            <a:r>
              <a:rPr lang="en-GB" sz="2000" b="1" dirty="0">
                <a:solidFill>
                  <a:srgbClr val="595959"/>
                </a:solidFill>
              </a:rPr>
              <a:t> </a:t>
            </a:r>
            <a:r>
              <a:rPr lang="en-GB" sz="2000" b="1" dirty="0" err="1">
                <a:solidFill>
                  <a:srgbClr val="595959"/>
                </a:solidFill>
              </a:rPr>
              <a:t>andere</a:t>
            </a:r>
            <a:r>
              <a:rPr lang="en-GB" sz="2000" b="1" dirty="0">
                <a:solidFill>
                  <a:srgbClr val="595959"/>
                </a:solidFill>
              </a:rPr>
              <a:t> niches: </a:t>
            </a:r>
            <a:r>
              <a:rPr lang="nl-NL" sz="2000" dirty="0">
                <a:solidFill>
                  <a:srgbClr val="595959"/>
                </a:solidFill>
              </a:rPr>
              <a:t>Potentieel om het productaanbod uit te breiden met veganistische maaltijdpakketten, milieuvriendelijke verpakkingsoplossingen of zelfs uit te breiden naar een veganistisch café of winkel.</a:t>
            </a:r>
          </a:p>
          <a:p>
            <a:pPr marL="342900" indent="-342900">
              <a:buFontTx/>
              <a:buChar char="-"/>
            </a:pPr>
            <a:r>
              <a:rPr lang="en-GB" sz="2000" b="1" dirty="0" err="1">
                <a:solidFill>
                  <a:srgbClr val="595959"/>
                </a:solidFill>
              </a:rPr>
              <a:t>Partnerschappen</a:t>
            </a:r>
            <a:r>
              <a:rPr lang="en-GB" sz="2000" b="1" dirty="0">
                <a:solidFill>
                  <a:srgbClr val="595959"/>
                </a:solidFill>
              </a:rPr>
              <a:t>: </a:t>
            </a:r>
            <a:r>
              <a:rPr lang="nl-NL" sz="2000" dirty="0">
                <a:solidFill>
                  <a:srgbClr val="595959"/>
                </a:solidFill>
              </a:rPr>
              <a:t>Mogelijkheid om samen te werken met gevestigde voedings- en gezondheidsretailers om een breder publiek te bereiken en geloofwaardigheid te winnen.</a:t>
            </a:r>
            <a:endParaRPr lang="en-GB" sz="2000" dirty="0">
              <a:solidFill>
                <a:srgbClr val="595959"/>
              </a:solidFill>
            </a:endParaRPr>
          </a:p>
        </p:txBody>
      </p:sp>
    </p:spTree>
    <p:extLst>
      <p:ext uri="{BB962C8B-B14F-4D97-AF65-F5344CB8AC3E}">
        <p14:creationId xmlns:p14="http://schemas.microsoft.com/office/powerpoint/2010/main" val="2479802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nl-NL" dirty="0">
                <a:solidFill>
                  <a:schemeClr val="bg1"/>
                </a:solidFill>
              </a:rPr>
              <a:t>Voorbeeld van SWOT-analyse in actie</a:t>
            </a:r>
            <a:endParaRPr lang="en-US" dirty="0">
              <a:solidFill>
                <a:schemeClr val="bg1"/>
              </a:solidFill>
            </a:endParaRPr>
          </a:p>
        </p:txBody>
      </p:sp>
      <p:sp>
        <p:nvSpPr>
          <p:cNvPr id="8" name="TextBox 7">
            <a:extLst>
              <a:ext uri="{FF2B5EF4-FFF2-40B4-BE49-F238E27FC236}">
                <a16:creationId xmlns:a16="http://schemas.microsoft.com/office/drawing/2014/main" id="{23F49FC4-587D-702C-9B0A-AD74887C64D5}"/>
              </a:ext>
            </a:extLst>
          </p:cNvPr>
          <p:cNvSpPr txBox="1"/>
          <p:nvPr/>
        </p:nvSpPr>
        <p:spPr>
          <a:xfrm>
            <a:off x="982982" y="1765109"/>
            <a:ext cx="9385519" cy="2677656"/>
          </a:xfrm>
          <a:prstGeom prst="rect">
            <a:avLst/>
          </a:prstGeom>
          <a:solidFill>
            <a:srgbClr val="EEB4A4"/>
          </a:solidFill>
        </p:spPr>
        <p:txBody>
          <a:bodyPr wrap="square">
            <a:spAutoFit/>
          </a:bodyPr>
          <a:lstStyle/>
          <a:p>
            <a:r>
              <a:rPr lang="en-GB" sz="2800" b="1" dirty="0" err="1">
                <a:solidFill>
                  <a:srgbClr val="595959"/>
                </a:solidFill>
              </a:rPr>
              <a:t>Bedreigingen</a:t>
            </a:r>
            <a:endParaRPr lang="en-GB" sz="2800" b="1" dirty="0">
              <a:solidFill>
                <a:srgbClr val="595959"/>
              </a:solidFill>
            </a:endParaRPr>
          </a:p>
          <a:p>
            <a:pPr marL="342900" indent="-342900">
              <a:buFontTx/>
              <a:buChar char="-"/>
            </a:pPr>
            <a:r>
              <a:rPr lang="en-GB" sz="2000" b="1" dirty="0" err="1">
                <a:solidFill>
                  <a:srgbClr val="595959"/>
                </a:solidFill>
              </a:rPr>
              <a:t>Concurrentie</a:t>
            </a:r>
            <a:r>
              <a:rPr lang="en-GB" sz="2000" b="1" dirty="0">
                <a:solidFill>
                  <a:srgbClr val="595959"/>
                </a:solidFill>
              </a:rPr>
              <a:t>: </a:t>
            </a:r>
            <a:r>
              <a:rPr lang="nl-NL" sz="2000" dirty="0">
                <a:solidFill>
                  <a:srgbClr val="595959"/>
                </a:solidFill>
              </a:rPr>
              <a:t>De markt voor veganistische producten wordt steeds drukker, met veel nieuwkomers en gevestigde spelers die hun veganistische aanbod uitbreiden.</a:t>
            </a:r>
          </a:p>
          <a:p>
            <a:pPr marL="342900" indent="-342900">
              <a:buFontTx/>
              <a:buChar char="-"/>
            </a:pPr>
            <a:r>
              <a:rPr lang="en-GB" sz="2000" b="1" dirty="0" err="1">
                <a:solidFill>
                  <a:srgbClr val="595959"/>
                </a:solidFill>
              </a:rPr>
              <a:t>Economische</a:t>
            </a:r>
            <a:r>
              <a:rPr lang="en-GB" sz="2000" b="1" dirty="0">
                <a:solidFill>
                  <a:srgbClr val="595959"/>
                </a:solidFill>
              </a:rPr>
              <a:t> </a:t>
            </a:r>
            <a:r>
              <a:rPr lang="en-GB" sz="2000" b="1" dirty="0" err="1">
                <a:solidFill>
                  <a:srgbClr val="595959"/>
                </a:solidFill>
              </a:rPr>
              <a:t>neergang</a:t>
            </a:r>
            <a:r>
              <a:rPr lang="en-GB" sz="2000" b="1" dirty="0">
                <a:solidFill>
                  <a:srgbClr val="595959"/>
                </a:solidFill>
              </a:rPr>
              <a:t>: </a:t>
            </a:r>
            <a:r>
              <a:rPr lang="nl-NL" sz="2000" dirty="0">
                <a:solidFill>
                  <a:srgbClr val="595959"/>
                </a:solidFill>
              </a:rPr>
              <a:t>Economische instabiliteit kan ertoe leiden dat consumenten bezuinigen op niet-essentiële aankopen, zoals abonnementsdiensten.</a:t>
            </a:r>
          </a:p>
          <a:p>
            <a:pPr marL="342900" indent="-342900">
              <a:buFontTx/>
              <a:buChar char="-"/>
            </a:pPr>
            <a:r>
              <a:rPr lang="en-GB" sz="2000" b="1" dirty="0" err="1">
                <a:solidFill>
                  <a:srgbClr val="595959"/>
                </a:solidFill>
              </a:rPr>
              <a:t>Veranderingen</a:t>
            </a:r>
            <a:r>
              <a:rPr lang="en-GB" sz="2000" b="1" dirty="0">
                <a:solidFill>
                  <a:srgbClr val="595959"/>
                </a:solidFill>
              </a:rPr>
              <a:t> in </a:t>
            </a:r>
            <a:r>
              <a:rPr lang="en-GB" sz="2000" b="1" dirty="0" err="1">
                <a:solidFill>
                  <a:srgbClr val="595959"/>
                </a:solidFill>
              </a:rPr>
              <a:t>consumentenvoorkeuren</a:t>
            </a:r>
            <a:r>
              <a:rPr lang="en-GB" sz="2000" b="1" dirty="0">
                <a:solidFill>
                  <a:srgbClr val="595959"/>
                </a:solidFill>
              </a:rPr>
              <a:t>: </a:t>
            </a:r>
            <a:r>
              <a:rPr lang="nl-NL" sz="2000" dirty="0">
                <a:solidFill>
                  <a:srgbClr val="595959"/>
                </a:solidFill>
              </a:rPr>
              <a:t>Verschuivingen in consumentenvoorkeuren of een afname van de populariteit van de veganistische levensstijl kunnen de vraag beïnvloeden.</a:t>
            </a:r>
            <a:endParaRPr lang="en-GB" sz="2000" dirty="0">
              <a:solidFill>
                <a:srgbClr val="595959"/>
              </a:solidFill>
            </a:endParaRPr>
          </a:p>
        </p:txBody>
      </p:sp>
    </p:spTree>
    <p:extLst>
      <p:ext uri="{BB962C8B-B14F-4D97-AF65-F5344CB8AC3E}">
        <p14:creationId xmlns:p14="http://schemas.microsoft.com/office/powerpoint/2010/main" val="3802221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108433" cy="3849918"/>
          </a:xfrm>
        </p:spPr>
        <p:txBody>
          <a:bodyPr/>
          <a:lstStyle/>
          <a:p>
            <a:r>
              <a:rPr lang="en-GB" b="1" dirty="0">
                <a:solidFill>
                  <a:srgbClr val="D9552F"/>
                </a:solidFill>
              </a:rPr>
              <a:t>3. Analyse van de </a:t>
            </a:r>
            <a:r>
              <a:rPr lang="en-GB" b="1" dirty="0" err="1">
                <a:solidFill>
                  <a:srgbClr val="D9552F"/>
                </a:solidFill>
              </a:rPr>
              <a:t>concurrentie</a:t>
            </a:r>
            <a:endParaRPr lang="en-GB" b="1" dirty="0">
              <a:solidFill>
                <a:srgbClr val="D9552F"/>
              </a:solidFill>
            </a:endParaRPr>
          </a:p>
          <a:p>
            <a:r>
              <a:rPr lang="nl-NL" dirty="0"/>
              <a:t>Identificeer en evalueer directe en indirecte concurrenten, waarbij u zich richt op hoe hun aanbod zich verhoudt tot de unieke kenmerken die u op de markt brengt.</a:t>
            </a:r>
          </a:p>
          <a:p>
            <a:endParaRPr lang="nl-NL" dirty="0"/>
          </a:p>
          <a:p>
            <a:r>
              <a:rPr lang="en-GB" b="1" dirty="0">
                <a:solidFill>
                  <a:srgbClr val="47B5C8"/>
                </a:solidFill>
              </a:rPr>
              <a:t>ACTIE</a:t>
            </a:r>
          </a:p>
          <a:p>
            <a:r>
              <a:rPr lang="nl-NL" dirty="0"/>
              <a:t>Analyseer de sterke en zwakke punten van uw concurrenten ten opzichte van die van uzelf, waarbij u zich concentreert op gebieden waar uw unieke sterke punten u een concurrentievoordeel kunnen opleveren.</a:t>
            </a:r>
            <a:endParaRPr lang="en-US"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err="1">
                <a:solidFill>
                  <a:schemeClr val="bg1"/>
                </a:solidFill>
              </a:rPr>
              <a:t>Inzicht</a:t>
            </a:r>
            <a:r>
              <a:rPr lang="en-GB" dirty="0">
                <a:solidFill>
                  <a:schemeClr val="bg1"/>
                </a:solidFill>
              </a:rPr>
              <a:t> in </a:t>
            </a:r>
            <a:r>
              <a:rPr lang="en-GB" dirty="0" err="1">
                <a:solidFill>
                  <a:schemeClr val="bg1"/>
                </a:solidFill>
              </a:rPr>
              <a:t>uw</a:t>
            </a:r>
            <a:r>
              <a:rPr lang="en-GB" dirty="0">
                <a:solidFill>
                  <a:schemeClr val="bg1"/>
                </a:solidFill>
              </a:rPr>
              <a:t> </a:t>
            </a:r>
            <a:r>
              <a:rPr lang="en-GB" dirty="0" err="1">
                <a:solidFill>
                  <a:schemeClr val="bg1"/>
                </a:solidFill>
              </a:rPr>
              <a:t>concurrentielandschap</a:t>
            </a:r>
            <a:endParaRPr lang="en-US" dirty="0">
              <a:solidFill>
                <a:schemeClr val="bg1"/>
              </a:solidFill>
            </a:endParaRPr>
          </a:p>
        </p:txBody>
      </p:sp>
    </p:spTree>
    <p:extLst>
      <p:ext uri="{BB962C8B-B14F-4D97-AF65-F5344CB8AC3E}">
        <p14:creationId xmlns:p14="http://schemas.microsoft.com/office/powerpoint/2010/main" val="3653300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47894"/>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53584" y="515829"/>
            <a:ext cx="9632553" cy="803654"/>
          </a:xfrm>
        </p:spPr>
        <p:txBody>
          <a:bodyPr/>
          <a:lstStyle/>
          <a:p>
            <a:r>
              <a:rPr lang="en-GB" dirty="0" err="1">
                <a:solidFill>
                  <a:schemeClr val="bg1"/>
                </a:solidFill>
              </a:rPr>
              <a:t>Voorbeeld</a:t>
            </a:r>
            <a:r>
              <a:rPr lang="en-GB" dirty="0">
                <a:solidFill>
                  <a:schemeClr val="bg1"/>
                </a:solidFill>
              </a:rPr>
              <a:t> van </a:t>
            </a:r>
            <a:r>
              <a:rPr lang="en-GB" dirty="0" err="1">
                <a:solidFill>
                  <a:schemeClr val="bg1"/>
                </a:solidFill>
              </a:rPr>
              <a:t>concurrentieanalyse</a:t>
            </a:r>
            <a:endParaRPr lang="en-US" dirty="0">
              <a:solidFill>
                <a:schemeClr val="bg1"/>
              </a:solidFill>
            </a:endParaRPr>
          </a:p>
        </p:txBody>
      </p:sp>
      <p:sp>
        <p:nvSpPr>
          <p:cNvPr id="5" name="TextBox 4">
            <a:extLst>
              <a:ext uri="{FF2B5EF4-FFF2-40B4-BE49-F238E27FC236}">
                <a16:creationId xmlns:a16="http://schemas.microsoft.com/office/drawing/2014/main" id="{AEBB1702-4224-9FB7-B3F1-F2C40017E899}"/>
              </a:ext>
            </a:extLst>
          </p:cNvPr>
          <p:cNvSpPr txBox="1"/>
          <p:nvPr/>
        </p:nvSpPr>
        <p:spPr>
          <a:xfrm>
            <a:off x="558121" y="1251549"/>
            <a:ext cx="10242785" cy="4708981"/>
          </a:xfrm>
          <a:prstGeom prst="rect">
            <a:avLst/>
          </a:prstGeom>
          <a:noFill/>
        </p:spPr>
        <p:txBody>
          <a:bodyPr wrap="square">
            <a:spAutoFit/>
          </a:bodyPr>
          <a:lstStyle/>
          <a:p>
            <a:r>
              <a:rPr lang="en-GB" sz="2000" b="1" dirty="0">
                <a:solidFill>
                  <a:srgbClr val="595959"/>
                </a:solidFill>
              </a:rPr>
              <a:t>Concurrent 1: </a:t>
            </a:r>
            <a:r>
              <a:rPr lang="en-GB" sz="2000" b="1" dirty="0" err="1">
                <a:solidFill>
                  <a:srgbClr val="595959"/>
                </a:solidFill>
              </a:rPr>
              <a:t>VeggieCrunch</a:t>
            </a:r>
            <a:r>
              <a:rPr lang="en-GB" sz="2000" b="1" dirty="0">
                <a:solidFill>
                  <a:srgbClr val="595959"/>
                </a:solidFill>
              </a:rPr>
              <a:t> </a:t>
            </a:r>
            <a:r>
              <a:rPr lang="en-GB" sz="2000" b="1" dirty="0" err="1">
                <a:solidFill>
                  <a:srgbClr val="595959"/>
                </a:solidFill>
              </a:rPr>
              <a:t>abonnementen</a:t>
            </a:r>
            <a:r>
              <a:rPr lang="nl-NL" sz="2000" b="1" dirty="0">
                <a:solidFill>
                  <a:srgbClr val="595959"/>
                </a:solidFill>
              </a:rPr>
              <a:t>.  Een gevestigde landelijke abonnementsservice die een verscheidenheid aan veganistische snacks aanbiedt.</a:t>
            </a:r>
          </a:p>
          <a:p>
            <a:r>
              <a:rPr lang="en-GB" sz="2000" b="1" dirty="0" err="1">
                <a:solidFill>
                  <a:srgbClr val="595959"/>
                </a:solidFill>
              </a:rPr>
              <a:t>Sterktes</a:t>
            </a:r>
            <a:r>
              <a:rPr lang="en-GB" sz="2000" b="1" dirty="0">
                <a:solidFill>
                  <a:srgbClr val="595959"/>
                </a:solidFill>
              </a:rPr>
              <a:t>:</a:t>
            </a:r>
          </a:p>
          <a:p>
            <a:pPr marL="342900" indent="-342900">
              <a:buFontTx/>
              <a:buChar char="-"/>
            </a:pPr>
            <a:r>
              <a:rPr lang="en-GB" sz="2000" b="1" dirty="0" err="1">
                <a:solidFill>
                  <a:srgbClr val="595959"/>
                </a:solidFill>
              </a:rPr>
              <a:t>Merkherkenning</a:t>
            </a:r>
            <a:r>
              <a:rPr lang="en-GB" sz="2000" dirty="0">
                <a:solidFill>
                  <a:srgbClr val="595959"/>
                </a:solidFill>
              </a:rPr>
              <a:t>: </a:t>
            </a:r>
            <a:r>
              <a:rPr lang="en-GB" sz="2000" dirty="0" err="1">
                <a:solidFill>
                  <a:srgbClr val="595959"/>
                </a:solidFill>
              </a:rPr>
              <a:t>VeggieCrunch</a:t>
            </a:r>
            <a:r>
              <a:rPr lang="en-GB" sz="2000" dirty="0">
                <a:solidFill>
                  <a:srgbClr val="595959"/>
                </a:solidFill>
              </a:rPr>
              <a:t> </a:t>
            </a:r>
            <a:r>
              <a:rPr lang="nl-NL" sz="2000" dirty="0">
                <a:solidFill>
                  <a:srgbClr val="595959"/>
                </a:solidFill>
              </a:rPr>
              <a:t>heeft een sterke aanwezigheid op de markt met merkherkenning</a:t>
            </a:r>
            <a:r>
              <a:rPr lang="en-GB" sz="2000" dirty="0">
                <a:solidFill>
                  <a:srgbClr val="595959"/>
                </a:solidFill>
              </a:rPr>
              <a:t> </a:t>
            </a:r>
          </a:p>
          <a:p>
            <a:pPr marL="342900" indent="-342900">
              <a:buFontTx/>
              <a:buChar char="-"/>
            </a:pPr>
            <a:r>
              <a:rPr lang="en-GB" sz="2000" b="1" dirty="0">
                <a:solidFill>
                  <a:srgbClr val="595959"/>
                </a:solidFill>
              </a:rPr>
              <a:t>Marketing budget</a:t>
            </a:r>
            <a:r>
              <a:rPr lang="en-GB" sz="2000" dirty="0">
                <a:solidFill>
                  <a:srgbClr val="595959"/>
                </a:solidFill>
              </a:rPr>
              <a:t>: </a:t>
            </a:r>
            <a:r>
              <a:rPr lang="nl-NL" sz="2000" dirty="0">
                <a:solidFill>
                  <a:srgbClr val="595959"/>
                </a:solidFill>
              </a:rPr>
              <a:t>Aanzienlijke marketingmiddelen die frequente reclamecampagnes met een grote impact mogelijk maken.</a:t>
            </a:r>
            <a:endParaRPr lang="en-GB" sz="2000" dirty="0">
              <a:solidFill>
                <a:srgbClr val="595959"/>
              </a:solidFill>
            </a:endParaRPr>
          </a:p>
          <a:p>
            <a:pPr marL="342900" indent="-342900">
              <a:buFontTx/>
              <a:buChar char="-"/>
            </a:pPr>
            <a:r>
              <a:rPr lang="en-GB" sz="2000" b="1" dirty="0" err="1">
                <a:solidFill>
                  <a:srgbClr val="595959"/>
                </a:solidFill>
              </a:rPr>
              <a:t>Distributienetwerk</a:t>
            </a:r>
            <a:r>
              <a:rPr lang="en-GB" sz="2000" b="1" dirty="0">
                <a:solidFill>
                  <a:srgbClr val="595959"/>
                </a:solidFill>
              </a:rPr>
              <a:t>: </a:t>
            </a:r>
            <a:r>
              <a:rPr lang="nl-NL" sz="2000" dirty="0">
                <a:solidFill>
                  <a:srgbClr val="595959"/>
                </a:solidFill>
              </a:rPr>
              <a:t>Een uitgebreid distributienetwerk in alle grote stedelijke centra.</a:t>
            </a:r>
          </a:p>
          <a:p>
            <a:r>
              <a:rPr lang="en-GB" sz="2000" b="1" dirty="0" err="1">
                <a:solidFill>
                  <a:srgbClr val="595959"/>
                </a:solidFill>
              </a:rPr>
              <a:t>Zwakke</a:t>
            </a:r>
            <a:r>
              <a:rPr lang="en-GB" sz="2000" b="1" dirty="0">
                <a:solidFill>
                  <a:srgbClr val="595959"/>
                </a:solidFill>
              </a:rPr>
              <a:t> </a:t>
            </a:r>
            <a:r>
              <a:rPr lang="en-GB" sz="2000" b="1" dirty="0" err="1">
                <a:solidFill>
                  <a:srgbClr val="595959"/>
                </a:solidFill>
              </a:rPr>
              <a:t>punten</a:t>
            </a:r>
            <a:r>
              <a:rPr lang="en-GB" sz="2000" b="1" dirty="0">
                <a:solidFill>
                  <a:srgbClr val="595959"/>
                </a:solidFill>
              </a:rPr>
              <a:t>: </a:t>
            </a:r>
          </a:p>
          <a:p>
            <a:pPr marL="342900" indent="-342900">
              <a:buFontTx/>
              <a:buChar char="-"/>
            </a:pPr>
            <a:r>
              <a:rPr lang="en-GB" sz="2000" b="1" dirty="0" err="1">
                <a:solidFill>
                  <a:srgbClr val="595959"/>
                </a:solidFill>
              </a:rPr>
              <a:t>Generiek</a:t>
            </a:r>
            <a:r>
              <a:rPr lang="en-GB" sz="2000" b="1" dirty="0">
                <a:solidFill>
                  <a:srgbClr val="595959"/>
                </a:solidFill>
              </a:rPr>
              <a:t> </a:t>
            </a:r>
            <a:r>
              <a:rPr lang="en-GB" sz="2000" b="1" dirty="0" err="1">
                <a:solidFill>
                  <a:srgbClr val="595959"/>
                </a:solidFill>
              </a:rPr>
              <a:t>productassortiment</a:t>
            </a:r>
            <a:r>
              <a:rPr lang="en-GB" sz="2000" dirty="0">
                <a:solidFill>
                  <a:srgbClr val="595959"/>
                </a:solidFill>
              </a:rPr>
              <a:t>: </a:t>
            </a:r>
            <a:r>
              <a:rPr lang="nl-NL" sz="2000" dirty="0">
                <a:solidFill>
                  <a:srgbClr val="595959"/>
                </a:solidFill>
              </a:rPr>
              <a:t>Hoewel uitgebreid, is het productassortiment generiek en vergelijkbaar met wat verkrijgbaar is in reguliere retailers</a:t>
            </a:r>
          </a:p>
          <a:p>
            <a:pPr marL="342900" indent="-342900">
              <a:buFontTx/>
              <a:buChar char="-"/>
            </a:pPr>
            <a:r>
              <a:rPr lang="en-GB" sz="2000" b="1" dirty="0">
                <a:solidFill>
                  <a:srgbClr val="595959"/>
                </a:solidFill>
              </a:rPr>
              <a:t>Minder focus op </a:t>
            </a:r>
            <a:r>
              <a:rPr lang="en-GB" sz="2000" b="1" dirty="0" err="1">
                <a:solidFill>
                  <a:srgbClr val="595959"/>
                </a:solidFill>
              </a:rPr>
              <a:t>lokale</a:t>
            </a:r>
            <a:r>
              <a:rPr lang="en-GB" sz="2000" b="1" dirty="0">
                <a:solidFill>
                  <a:srgbClr val="595959"/>
                </a:solidFill>
              </a:rPr>
              <a:t> </a:t>
            </a:r>
            <a:r>
              <a:rPr lang="en-GB" sz="2000" b="1" dirty="0" err="1">
                <a:solidFill>
                  <a:srgbClr val="595959"/>
                </a:solidFill>
              </a:rPr>
              <a:t>producten</a:t>
            </a:r>
            <a:r>
              <a:rPr lang="en-GB" sz="2000" dirty="0">
                <a:solidFill>
                  <a:srgbClr val="595959"/>
                </a:solidFill>
              </a:rPr>
              <a:t>: </a:t>
            </a:r>
            <a:r>
              <a:rPr lang="nl-NL" sz="2000" dirty="0">
                <a:solidFill>
                  <a:srgbClr val="595959"/>
                </a:solidFill>
              </a:rPr>
              <a:t>Beperkte betrokkenheid bij lokale producenten, meer gericht op reguliere veganistische producten.</a:t>
            </a:r>
          </a:p>
          <a:p>
            <a:pPr marL="342900" indent="-342900">
              <a:buFontTx/>
              <a:buChar char="-"/>
            </a:pPr>
            <a:r>
              <a:rPr lang="en-GB" sz="2000" b="1" dirty="0" err="1">
                <a:solidFill>
                  <a:srgbClr val="595959"/>
                </a:solidFill>
              </a:rPr>
              <a:t>Klachten</a:t>
            </a:r>
            <a:r>
              <a:rPr lang="en-GB" sz="2000" b="1" dirty="0">
                <a:solidFill>
                  <a:srgbClr val="595959"/>
                </a:solidFill>
              </a:rPr>
              <a:t> over de </a:t>
            </a:r>
            <a:r>
              <a:rPr lang="en-GB" sz="2000" b="1" dirty="0" err="1">
                <a:solidFill>
                  <a:srgbClr val="595959"/>
                </a:solidFill>
              </a:rPr>
              <a:t>klantenservice</a:t>
            </a:r>
            <a:r>
              <a:rPr lang="en-GB" sz="2000" dirty="0">
                <a:solidFill>
                  <a:srgbClr val="595959"/>
                </a:solidFill>
              </a:rPr>
              <a:t>: </a:t>
            </a:r>
            <a:r>
              <a:rPr lang="nl-NL" sz="2000" dirty="0">
                <a:solidFill>
                  <a:srgbClr val="595959"/>
                </a:solidFill>
              </a:rPr>
              <a:t>Er zijn enkele terugkerende problemen met de klantenservice opgemerkt, die van invloed zijn op de klanttevredenheid.</a:t>
            </a:r>
            <a:endParaRPr lang="en-GB" sz="2000" dirty="0">
              <a:solidFill>
                <a:srgbClr val="595959"/>
              </a:solidFill>
            </a:endParaRPr>
          </a:p>
        </p:txBody>
      </p:sp>
    </p:spTree>
    <p:extLst>
      <p:ext uri="{BB962C8B-B14F-4D97-AF65-F5344CB8AC3E}">
        <p14:creationId xmlns:p14="http://schemas.microsoft.com/office/powerpoint/2010/main" val="1236974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583762"/>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25774" y="672683"/>
            <a:ext cx="9632553" cy="803654"/>
          </a:xfrm>
        </p:spPr>
        <p:txBody>
          <a:bodyPr/>
          <a:lstStyle/>
          <a:p>
            <a:r>
              <a:rPr lang="en-GB" dirty="0" err="1">
                <a:solidFill>
                  <a:schemeClr val="bg1"/>
                </a:solidFill>
              </a:rPr>
              <a:t>Voorbeeld</a:t>
            </a:r>
            <a:r>
              <a:rPr lang="en-GB" dirty="0">
                <a:solidFill>
                  <a:schemeClr val="bg1"/>
                </a:solidFill>
              </a:rPr>
              <a:t> van </a:t>
            </a:r>
            <a:r>
              <a:rPr lang="en-GB" dirty="0" err="1">
                <a:solidFill>
                  <a:schemeClr val="bg1"/>
                </a:solidFill>
              </a:rPr>
              <a:t>concurrentieanalyse</a:t>
            </a:r>
            <a:endParaRPr lang="en-US" dirty="0">
              <a:solidFill>
                <a:schemeClr val="bg1"/>
              </a:solidFill>
            </a:endParaRPr>
          </a:p>
        </p:txBody>
      </p:sp>
      <p:sp>
        <p:nvSpPr>
          <p:cNvPr id="5" name="TextBox 4">
            <a:extLst>
              <a:ext uri="{FF2B5EF4-FFF2-40B4-BE49-F238E27FC236}">
                <a16:creationId xmlns:a16="http://schemas.microsoft.com/office/drawing/2014/main" id="{AEBB1702-4224-9FB7-B3F1-F2C40017E899}"/>
              </a:ext>
            </a:extLst>
          </p:cNvPr>
          <p:cNvSpPr txBox="1"/>
          <p:nvPr/>
        </p:nvSpPr>
        <p:spPr>
          <a:xfrm>
            <a:off x="666404" y="1347775"/>
            <a:ext cx="10242785" cy="4708981"/>
          </a:xfrm>
          <a:prstGeom prst="rect">
            <a:avLst/>
          </a:prstGeom>
          <a:noFill/>
        </p:spPr>
        <p:txBody>
          <a:bodyPr wrap="square">
            <a:spAutoFit/>
          </a:bodyPr>
          <a:lstStyle/>
          <a:p>
            <a:r>
              <a:rPr lang="en-GB" sz="2000" b="1" dirty="0">
                <a:solidFill>
                  <a:srgbClr val="595959"/>
                </a:solidFill>
              </a:rPr>
              <a:t>Concurrent 2: </a:t>
            </a:r>
            <a:r>
              <a:rPr lang="en-IE" sz="2000" b="1" dirty="0" err="1">
                <a:solidFill>
                  <a:srgbClr val="595959"/>
                </a:solidFill>
              </a:rPr>
              <a:t>EcoSnackBox</a:t>
            </a:r>
            <a:r>
              <a:rPr lang="nl-NL" sz="2000" b="1" dirty="0">
                <a:solidFill>
                  <a:srgbClr val="595959"/>
                </a:solidFill>
              </a:rPr>
              <a:t>. Een niche startup die zich richt op milieuvriendelijke, zero-waste verpakkingen met een verscheidenheid aan veganistische snacks.</a:t>
            </a:r>
          </a:p>
          <a:p>
            <a:r>
              <a:rPr lang="en-GB" sz="2000" b="1" dirty="0" err="1">
                <a:solidFill>
                  <a:srgbClr val="595959"/>
                </a:solidFill>
              </a:rPr>
              <a:t>Sterktes</a:t>
            </a:r>
            <a:r>
              <a:rPr lang="en-GB" sz="2000" b="1" dirty="0">
                <a:solidFill>
                  <a:srgbClr val="595959"/>
                </a:solidFill>
              </a:rPr>
              <a:t>:</a:t>
            </a:r>
          </a:p>
          <a:p>
            <a:pPr marL="342900" indent="-342900">
              <a:buFontTx/>
              <a:buChar char="-"/>
            </a:pPr>
            <a:r>
              <a:rPr lang="en-GB" sz="2000" b="1" dirty="0" err="1">
                <a:solidFill>
                  <a:srgbClr val="595959"/>
                </a:solidFill>
              </a:rPr>
              <a:t>Milieubewuste</a:t>
            </a:r>
            <a:r>
              <a:rPr lang="en-GB" sz="2000" b="1" dirty="0">
                <a:solidFill>
                  <a:srgbClr val="595959"/>
                </a:solidFill>
              </a:rPr>
              <a:t> branding</a:t>
            </a:r>
            <a:r>
              <a:rPr lang="nl-NL" sz="2000" b="1" dirty="0">
                <a:solidFill>
                  <a:srgbClr val="595959"/>
                </a:solidFill>
              </a:rPr>
              <a:t>: </a:t>
            </a:r>
            <a:r>
              <a:rPr lang="nl-NL" sz="2000" dirty="0">
                <a:solidFill>
                  <a:srgbClr val="595959"/>
                </a:solidFill>
              </a:rPr>
              <a:t>Sterke aantrekkingskracht op milieubewuste consumenten vanwege het streven naar afvalvrije verpakkingen.</a:t>
            </a:r>
          </a:p>
          <a:p>
            <a:pPr marL="342900" indent="-342900">
              <a:buFontTx/>
              <a:buChar char="-"/>
            </a:pPr>
            <a:r>
              <a:rPr lang="en-GB" sz="2000" b="1" dirty="0" err="1">
                <a:solidFill>
                  <a:srgbClr val="595959"/>
                </a:solidFill>
              </a:rPr>
              <a:t>Innovatieve</a:t>
            </a:r>
            <a:r>
              <a:rPr lang="en-GB" sz="2000" b="1" dirty="0">
                <a:solidFill>
                  <a:srgbClr val="595959"/>
                </a:solidFill>
              </a:rPr>
              <a:t> </a:t>
            </a:r>
            <a:r>
              <a:rPr lang="en-GB" sz="2000" b="1" dirty="0" err="1">
                <a:solidFill>
                  <a:srgbClr val="595959"/>
                </a:solidFill>
              </a:rPr>
              <a:t>verpakkingsoplossingen</a:t>
            </a:r>
            <a:r>
              <a:rPr lang="nl-NL" sz="2000" dirty="0">
                <a:solidFill>
                  <a:srgbClr val="595959"/>
                </a:solidFill>
              </a:rPr>
              <a:t>: Het gebruik van biologisch afbreekbare en herbruikbare verpakkingen is een onderscheidende factor op de markt</a:t>
            </a:r>
          </a:p>
          <a:p>
            <a:pPr marL="342900" indent="-342900">
              <a:buFontTx/>
              <a:buChar char="-"/>
            </a:pPr>
            <a:r>
              <a:rPr lang="en-GB" sz="2000" b="1" dirty="0">
                <a:solidFill>
                  <a:srgbClr val="595959"/>
                </a:solidFill>
              </a:rPr>
              <a:t>Betrokkenheid </a:t>
            </a:r>
            <a:r>
              <a:rPr lang="en-GB" sz="2000" b="1" dirty="0" err="1">
                <a:solidFill>
                  <a:srgbClr val="595959"/>
                </a:solidFill>
              </a:rPr>
              <a:t>bij</a:t>
            </a:r>
            <a:r>
              <a:rPr lang="en-GB" sz="2000" b="1" dirty="0">
                <a:solidFill>
                  <a:srgbClr val="595959"/>
                </a:solidFill>
              </a:rPr>
              <a:t> het </a:t>
            </a:r>
            <a:r>
              <a:rPr lang="en-GB" sz="2000" b="1" dirty="0" err="1">
                <a:solidFill>
                  <a:srgbClr val="595959"/>
                </a:solidFill>
              </a:rPr>
              <a:t>publiek</a:t>
            </a:r>
            <a:r>
              <a:rPr lang="en-GB" sz="2000" b="1" dirty="0">
                <a:solidFill>
                  <a:srgbClr val="595959"/>
                </a:solidFill>
              </a:rPr>
              <a:t>: </a:t>
            </a:r>
            <a:r>
              <a:rPr lang="nl-NL" sz="2000" dirty="0">
                <a:solidFill>
                  <a:srgbClr val="595959"/>
                </a:solidFill>
              </a:rPr>
              <a:t>Uitstekende betrokkenheid bij sociale media en gemeenschapsvorming</a:t>
            </a:r>
            <a:endParaRPr lang="en-GB" sz="2000" dirty="0">
              <a:solidFill>
                <a:srgbClr val="595959"/>
              </a:solidFill>
            </a:endParaRPr>
          </a:p>
          <a:p>
            <a:pPr marL="342900" indent="-342900">
              <a:buFont typeface="Arial" panose="020B0604020202020204" pitchFamily="34" charset="0"/>
              <a:buChar char="•"/>
            </a:pPr>
            <a:endParaRPr lang="en-GB" sz="2000" b="1" dirty="0">
              <a:solidFill>
                <a:srgbClr val="595959"/>
              </a:solidFill>
            </a:endParaRPr>
          </a:p>
          <a:p>
            <a:r>
              <a:rPr lang="en-GB" sz="2000" b="1" dirty="0" err="1">
                <a:solidFill>
                  <a:srgbClr val="595959"/>
                </a:solidFill>
              </a:rPr>
              <a:t>Zwakke</a:t>
            </a:r>
            <a:r>
              <a:rPr lang="en-GB" sz="2000" b="1" dirty="0">
                <a:solidFill>
                  <a:srgbClr val="595959"/>
                </a:solidFill>
              </a:rPr>
              <a:t> </a:t>
            </a:r>
            <a:r>
              <a:rPr lang="en-GB" sz="2000" b="1" dirty="0" err="1">
                <a:solidFill>
                  <a:srgbClr val="595959"/>
                </a:solidFill>
              </a:rPr>
              <a:t>punten</a:t>
            </a:r>
            <a:r>
              <a:rPr lang="en-GB" sz="2000" b="1" dirty="0">
                <a:solidFill>
                  <a:srgbClr val="595959"/>
                </a:solidFill>
              </a:rPr>
              <a:t>:</a:t>
            </a:r>
          </a:p>
          <a:p>
            <a:pPr marL="342900" indent="-342900">
              <a:buFont typeface="Calibri" panose="020F0502020204030204" pitchFamily="34" charset="0"/>
              <a:buChar char="₋"/>
            </a:pPr>
            <a:r>
              <a:rPr lang="en-GB" sz="2000" b="1" dirty="0" err="1">
                <a:solidFill>
                  <a:srgbClr val="595959"/>
                </a:solidFill>
              </a:rPr>
              <a:t>Hogere</a:t>
            </a:r>
            <a:r>
              <a:rPr lang="en-GB" sz="2000" b="1" dirty="0">
                <a:solidFill>
                  <a:srgbClr val="595959"/>
                </a:solidFill>
              </a:rPr>
              <a:t> </a:t>
            </a:r>
            <a:r>
              <a:rPr lang="en-GB" sz="2000" b="1" dirty="0" err="1">
                <a:solidFill>
                  <a:srgbClr val="595959"/>
                </a:solidFill>
              </a:rPr>
              <a:t>prijs</a:t>
            </a:r>
            <a:r>
              <a:rPr lang="en-GB" sz="2000" b="1" dirty="0">
                <a:solidFill>
                  <a:srgbClr val="595959"/>
                </a:solidFill>
              </a:rPr>
              <a:t>: </a:t>
            </a:r>
            <a:r>
              <a:rPr lang="nl-NL" sz="2000" dirty="0">
                <a:solidFill>
                  <a:srgbClr val="595959"/>
                </a:solidFill>
              </a:rPr>
              <a:t>De focus op milieuvriendelijke verpakkingen en processen resulteert in een hogere prijs, wat sommige prijsbewuste consumenten kan vervreemden.</a:t>
            </a:r>
          </a:p>
          <a:p>
            <a:pPr marL="342900" indent="-342900">
              <a:buFont typeface="Calibri" panose="020F0502020204030204" pitchFamily="34" charset="0"/>
              <a:buChar char="₋"/>
            </a:pPr>
            <a:r>
              <a:rPr lang="en-GB" sz="2000" b="1" dirty="0" err="1">
                <a:solidFill>
                  <a:srgbClr val="595959"/>
                </a:solidFill>
              </a:rPr>
              <a:t>Problemen</a:t>
            </a:r>
            <a:r>
              <a:rPr lang="en-GB" sz="2000" b="1" dirty="0">
                <a:solidFill>
                  <a:srgbClr val="595959"/>
                </a:solidFill>
              </a:rPr>
              <a:t> met </a:t>
            </a:r>
            <a:r>
              <a:rPr lang="en-GB" sz="2000" b="1" dirty="0" err="1">
                <a:solidFill>
                  <a:srgbClr val="595959"/>
                </a:solidFill>
              </a:rPr>
              <a:t>schaalbaarheid</a:t>
            </a:r>
            <a:r>
              <a:rPr lang="en-GB" sz="2000" b="1" dirty="0">
                <a:solidFill>
                  <a:srgbClr val="595959"/>
                </a:solidFill>
              </a:rPr>
              <a:t>: </a:t>
            </a:r>
            <a:r>
              <a:rPr lang="nl-NL" sz="2000" dirty="0">
                <a:solidFill>
                  <a:srgbClr val="595959"/>
                </a:solidFill>
              </a:rPr>
              <a:t>Uitdagingen bij het opschalen van activiteiten met behoud van een toewijding aan milieuvriendelijke praktijken.</a:t>
            </a:r>
            <a:endParaRPr lang="en-GB" sz="2000" dirty="0">
              <a:solidFill>
                <a:srgbClr val="595959"/>
              </a:solidFill>
            </a:endParaRPr>
          </a:p>
        </p:txBody>
      </p:sp>
    </p:spTree>
    <p:extLst>
      <p:ext uri="{BB962C8B-B14F-4D97-AF65-F5344CB8AC3E}">
        <p14:creationId xmlns:p14="http://schemas.microsoft.com/office/powerpoint/2010/main" val="1119361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lstStyle/>
          <a:p>
            <a:r>
              <a:rPr lang="nl-NL" dirty="0"/>
              <a:t>Het ontdekken van persoonlijke motivatie en ondernemende </a:t>
            </a:r>
            <a:r>
              <a:rPr lang="nl-NL" dirty="0" err="1"/>
              <a:t>mindset</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nl-NL" dirty="0">
                <a:solidFill>
                  <a:schemeClr val="bg1"/>
                </a:solidFill>
              </a:rPr>
              <a:t>Strategische implicaties voor Green </a:t>
            </a:r>
            <a:r>
              <a:rPr lang="nl-NL" dirty="0" err="1">
                <a:solidFill>
                  <a:schemeClr val="bg1"/>
                </a:solidFill>
              </a:rPr>
              <a:t>Bites</a:t>
            </a:r>
            <a:endParaRPr lang="en-US" dirty="0">
              <a:solidFill>
                <a:schemeClr val="bg1"/>
              </a:solidFill>
            </a:endParaRPr>
          </a:p>
        </p:txBody>
      </p:sp>
      <p:sp>
        <p:nvSpPr>
          <p:cNvPr id="5" name="TextBox 4">
            <a:extLst>
              <a:ext uri="{FF2B5EF4-FFF2-40B4-BE49-F238E27FC236}">
                <a16:creationId xmlns:a16="http://schemas.microsoft.com/office/drawing/2014/main" id="{AEBB1702-4224-9FB7-B3F1-F2C40017E899}"/>
              </a:ext>
            </a:extLst>
          </p:cNvPr>
          <p:cNvSpPr txBox="1"/>
          <p:nvPr/>
        </p:nvSpPr>
        <p:spPr>
          <a:xfrm>
            <a:off x="666405" y="1565257"/>
            <a:ext cx="10242785" cy="3785652"/>
          </a:xfrm>
          <a:prstGeom prst="rect">
            <a:avLst/>
          </a:prstGeom>
          <a:noFill/>
        </p:spPr>
        <p:txBody>
          <a:bodyPr wrap="square">
            <a:spAutoFit/>
          </a:bodyPr>
          <a:lstStyle/>
          <a:p>
            <a:r>
              <a:rPr lang="nl-NL" sz="2000" dirty="0">
                <a:solidFill>
                  <a:srgbClr val="595959"/>
                </a:solidFill>
              </a:rPr>
              <a:t>Positionering is de sleutel.  Niche is de sleutel. Met behulp van deze inzichten kan Green </a:t>
            </a:r>
            <a:r>
              <a:rPr lang="nl-NL" sz="2000" dirty="0" err="1">
                <a:solidFill>
                  <a:srgbClr val="595959"/>
                </a:solidFill>
              </a:rPr>
              <a:t>Bites</a:t>
            </a:r>
            <a:r>
              <a:rPr lang="nl-NL" sz="2000" dirty="0">
                <a:solidFill>
                  <a:srgbClr val="595959"/>
                </a:solidFill>
              </a:rPr>
              <a:t> zich dus effectief positioneren in het concurrentielandschap. Elk element van de strategie - van </a:t>
            </a:r>
            <a:r>
              <a:rPr lang="nl-NL" sz="2000" dirty="0" err="1">
                <a:solidFill>
                  <a:srgbClr val="595959"/>
                </a:solidFill>
              </a:rPr>
              <a:t>sourcing</a:t>
            </a:r>
            <a:r>
              <a:rPr lang="nl-NL" sz="2000" dirty="0">
                <a:solidFill>
                  <a:srgbClr val="595959"/>
                </a:solidFill>
              </a:rPr>
              <a:t> tot marketing - moet zorgvuldig worden berekend om ervoor te zorgen dat het een positieve bijdrage levert aan de algemene bedrijfsdoelstellingen en financiële stabiliteit.</a:t>
            </a:r>
          </a:p>
          <a:p>
            <a:endParaRPr lang="en-GB" sz="2000" b="1" dirty="0"/>
          </a:p>
          <a:p>
            <a:r>
              <a:rPr lang="en-GB" sz="2000" b="1" dirty="0" err="1"/>
              <a:t>Unieke</a:t>
            </a:r>
            <a:r>
              <a:rPr lang="en-GB" sz="2000" b="1" dirty="0"/>
              <a:t> </a:t>
            </a:r>
            <a:r>
              <a:rPr lang="en-GB" sz="2000" b="1" dirty="0" err="1"/>
              <a:t>verkooppropositie</a:t>
            </a:r>
            <a:r>
              <a:rPr lang="en-GB" sz="2000" b="1" dirty="0"/>
              <a:t> (USP): </a:t>
            </a:r>
            <a:r>
              <a:rPr lang="en-GB" sz="2000" dirty="0">
                <a:solidFill>
                  <a:srgbClr val="595959"/>
                </a:solidFill>
              </a:rPr>
              <a:t>Highlight Green Bites' </a:t>
            </a:r>
            <a:r>
              <a:rPr lang="nl-NL" sz="2000" dirty="0">
                <a:solidFill>
                  <a:srgbClr val="595959"/>
                </a:solidFill>
              </a:rPr>
              <a:t>toewijding aan lokale en ethische inkoop als een belangrijke onderscheidende factor ten opzichte van concurrenten zoals</a:t>
            </a:r>
            <a:r>
              <a:rPr lang="en-GB" sz="2000" dirty="0" err="1">
                <a:solidFill>
                  <a:srgbClr val="595959"/>
                </a:solidFill>
              </a:rPr>
              <a:t>VeggieCrunch</a:t>
            </a:r>
            <a:r>
              <a:rPr lang="en-GB" sz="2000" dirty="0">
                <a:solidFill>
                  <a:srgbClr val="595959"/>
                </a:solidFill>
              </a:rPr>
              <a:t>.</a:t>
            </a:r>
          </a:p>
          <a:p>
            <a:endParaRPr lang="en-GB" sz="2000" dirty="0">
              <a:solidFill>
                <a:srgbClr val="595959"/>
              </a:solidFill>
            </a:endParaRPr>
          </a:p>
          <a:p>
            <a:r>
              <a:rPr lang="en-GB" sz="2000" b="1" dirty="0"/>
              <a:t>Marketing focus: </a:t>
            </a:r>
            <a:r>
              <a:rPr lang="nl-NL" sz="2000" dirty="0">
                <a:solidFill>
                  <a:srgbClr val="595959"/>
                </a:solidFill>
              </a:rPr>
              <a:t>Lanceer een gerichte marketingcampagne die het verhaal vertelt van de lokale producenten en de duurzame praktijken achter de snacks. Dit kan gaan om videorondleidingen door boerderijen, interviews met producenten en inhoud achter de schermen die de nadruk legt op transparantie en impact op de gemeenschap.</a:t>
            </a:r>
            <a:endParaRPr lang="en-GB" sz="2400" b="1" dirty="0"/>
          </a:p>
        </p:txBody>
      </p:sp>
    </p:spTree>
    <p:extLst>
      <p:ext uri="{BB962C8B-B14F-4D97-AF65-F5344CB8AC3E}">
        <p14:creationId xmlns:p14="http://schemas.microsoft.com/office/powerpoint/2010/main" val="16357763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nl-NL" dirty="0">
                <a:solidFill>
                  <a:schemeClr val="bg1"/>
                </a:solidFill>
              </a:rPr>
              <a:t>Strategische implicaties voor Green </a:t>
            </a:r>
            <a:r>
              <a:rPr lang="nl-NL" dirty="0" err="1">
                <a:solidFill>
                  <a:schemeClr val="bg1"/>
                </a:solidFill>
              </a:rPr>
              <a:t>Bites</a:t>
            </a:r>
            <a:endParaRPr lang="en-US" dirty="0">
              <a:solidFill>
                <a:schemeClr val="bg1"/>
              </a:solidFill>
            </a:endParaRPr>
          </a:p>
        </p:txBody>
      </p:sp>
      <p:sp>
        <p:nvSpPr>
          <p:cNvPr id="5" name="TextBox 4">
            <a:extLst>
              <a:ext uri="{FF2B5EF4-FFF2-40B4-BE49-F238E27FC236}">
                <a16:creationId xmlns:a16="http://schemas.microsoft.com/office/drawing/2014/main" id="{AEBB1702-4224-9FB7-B3F1-F2C40017E899}"/>
              </a:ext>
            </a:extLst>
          </p:cNvPr>
          <p:cNvSpPr txBox="1"/>
          <p:nvPr/>
        </p:nvSpPr>
        <p:spPr>
          <a:xfrm>
            <a:off x="666404" y="1565257"/>
            <a:ext cx="10242785" cy="4093428"/>
          </a:xfrm>
          <a:prstGeom prst="rect">
            <a:avLst/>
          </a:prstGeom>
          <a:noFill/>
        </p:spPr>
        <p:txBody>
          <a:bodyPr wrap="square">
            <a:spAutoFit/>
          </a:bodyPr>
          <a:lstStyle/>
          <a:p>
            <a:r>
              <a:rPr lang="en-GB" sz="2000" b="1" dirty="0" err="1"/>
              <a:t>Aanpassingsmogelijkheden</a:t>
            </a:r>
            <a:r>
              <a:rPr lang="en-GB" sz="2000" b="1" dirty="0"/>
              <a:t>: </a:t>
            </a:r>
            <a:r>
              <a:rPr lang="nl-NL" sz="2000" dirty="0">
                <a:solidFill>
                  <a:srgbClr val="595959"/>
                </a:solidFill>
              </a:rPr>
              <a:t>Bied gepersonaliseerde </a:t>
            </a:r>
            <a:r>
              <a:rPr lang="nl-NL" sz="2000" dirty="0" err="1">
                <a:solidFill>
                  <a:srgbClr val="595959"/>
                </a:solidFill>
              </a:rPr>
              <a:t>boxopties</a:t>
            </a:r>
            <a:r>
              <a:rPr lang="nl-NL" sz="2000" dirty="0">
                <a:solidFill>
                  <a:srgbClr val="595959"/>
                </a:solidFill>
              </a:rPr>
              <a:t> die </a:t>
            </a:r>
            <a:r>
              <a:rPr lang="nl-NL" sz="2000" dirty="0" err="1">
                <a:solidFill>
                  <a:srgbClr val="595959"/>
                </a:solidFill>
              </a:rPr>
              <a:t>EcoSnackBox</a:t>
            </a:r>
            <a:r>
              <a:rPr lang="nl-NL" sz="2000" dirty="0">
                <a:solidFill>
                  <a:srgbClr val="595959"/>
                </a:solidFill>
              </a:rPr>
              <a:t> en </a:t>
            </a:r>
            <a:r>
              <a:rPr lang="nl-NL" sz="2000" dirty="0" err="1">
                <a:solidFill>
                  <a:srgbClr val="595959"/>
                </a:solidFill>
              </a:rPr>
              <a:t>VeggieCrunch</a:t>
            </a:r>
            <a:r>
              <a:rPr lang="nl-NL" sz="2000" dirty="0">
                <a:solidFill>
                  <a:srgbClr val="595959"/>
                </a:solidFill>
              </a:rPr>
              <a:t> niet hebben, zodat klanten hun abonnement kunnen afstemmen op basis van dieetvoorkeuren of snacktypes. Let op de kostenimplicaties.</a:t>
            </a:r>
            <a:endParaRPr lang="en-GB" sz="2000" dirty="0">
              <a:solidFill>
                <a:srgbClr val="595959"/>
              </a:solidFill>
            </a:endParaRPr>
          </a:p>
          <a:p>
            <a:endParaRPr lang="en-GB" sz="2000" b="1" dirty="0"/>
          </a:p>
          <a:p>
            <a:r>
              <a:rPr lang="nl-NL" sz="2000" b="1" dirty="0"/>
              <a:t>Maak gebruik van persoonlijk verhaal: </a:t>
            </a:r>
            <a:r>
              <a:rPr lang="nl-NL" sz="2000" dirty="0">
                <a:solidFill>
                  <a:srgbClr val="595959"/>
                </a:solidFill>
              </a:rPr>
              <a:t>Gebruik de achtergrond van de oprichter als veganistische chef-kok en pleitbezorger van duurzaam leven om een authentiek merkverhaal te creëren. Ga groots in het opbouwen van profielen door middel van </a:t>
            </a:r>
            <a:r>
              <a:rPr lang="nl-NL" sz="2000" dirty="0" err="1">
                <a:solidFill>
                  <a:srgbClr val="595959"/>
                </a:solidFill>
              </a:rPr>
              <a:t>blogposts</a:t>
            </a:r>
            <a:r>
              <a:rPr lang="nl-NL" sz="2000" dirty="0">
                <a:solidFill>
                  <a:srgbClr val="595959"/>
                </a:solidFill>
              </a:rPr>
              <a:t>, podcasts en spreekbeurten in het openbaar die het persoonlijke ethos van de oprichter afstemmen op de merkwaarden van Green </a:t>
            </a:r>
            <a:r>
              <a:rPr lang="nl-NL" sz="2000" dirty="0" err="1">
                <a:solidFill>
                  <a:srgbClr val="595959"/>
                </a:solidFill>
              </a:rPr>
              <a:t>Bites</a:t>
            </a:r>
            <a:r>
              <a:rPr lang="nl-NL" sz="2000" dirty="0">
                <a:solidFill>
                  <a:srgbClr val="595959"/>
                </a:solidFill>
              </a:rPr>
              <a:t>.</a:t>
            </a:r>
          </a:p>
          <a:p>
            <a:endParaRPr lang="en-GB" sz="2000" dirty="0">
              <a:solidFill>
                <a:srgbClr val="595959"/>
              </a:solidFill>
            </a:endParaRPr>
          </a:p>
          <a:p>
            <a:r>
              <a:rPr lang="en-GB" sz="2000" b="1" dirty="0" err="1"/>
              <a:t>Superieure</a:t>
            </a:r>
            <a:r>
              <a:rPr lang="en-GB" sz="2000" b="1" dirty="0"/>
              <a:t> </a:t>
            </a:r>
            <a:r>
              <a:rPr lang="en-GB" sz="2000" b="1" dirty="0" err="1"/>
              <a:t>klantenservice</a:t>
            </a:r>
            <a:r>
              <a:rPr lang="nl-NL" sz="2000" dirty="0"/>
              <a:t>: </a:t>
            </a:r>
            <a:r>
              <a:rPr lang="nl-NL" sz="2000" dirty="0">
                <a:solidFill>
                  <a:srgbClr val="595959"/>
                </a:solidFill>
              </a:rPr>
              <a:t>Zet structuren en middelen op voor uitzonderlijke klantenservice door een proactief ondersteuningssysteem te implementeren dat snelle reactietijden, persoonlijke service en actieve betrokkenheid op sociale media omvat.</a:t>
            </a:r>
            <a:endParaRPr lang="en-GB" sz="2400" dirty="0">
              <a:solidFill>
                <a:srgbClr val="595959"/>
              </a:solidFill>
            </a:endParaRPr>
          </a:p>
        </p:txBody>
      </p:sp>
    </p:spTree>
    <p:extLst>
      <p:ext uri="{BB962C8B-B14F-4D97-AF65-F5344CB8AC3E}">
        <p14:creationId xmlns:p14="http://schemas.microsoft.com/office/powerpoint/2010/main" val="39509646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9" y="1731752"/>
            <a:ext cx="6470014" cy="3849918"/>
          </a:xfrm>
        </p:spPr>
        <p:txBody>
          <a:bodyPr/>
          <a:lstStyle/>
          <a:p>
            <a:r>
              <a:rPr lang="en-GB" b="1" dirty="0">
                <a:solidFill>
                  <a:srgbClr val="D9552F"/>
                </a:solidFill>
              </a:rPr>
              <a:t>4. </a:t>
            </a:r>
            <a:r>
              <a:rPr lang="en-IE" b="1" dirty="0" err="1">
                <a:solidFill>
                  <a:srgbClr val="D9552F"/>
                </a:solidFill>
              </a:rPr>
              <a:t>Segmentatie</a:t>
            </a:r>
            <a:r>
              <a:rPr lang="en-IE" b="1" dirty="0">
                <a:solidFill>
                  <a:srgbClr val="D9552F"/>
                </a:solidFill>
              </a:rPr>
              <a:t> van </a:t>
            </a:r>
            <a:r>
              <a:rPr lang="en-IE" b="1" dirty="0" err="1">
                <a:solidFill>
                  <a:srgbClr val="D9552F"/>
                </a:solidFill>
              </a:rPr>
              <a:t>klanten</a:t>
            </a:r>
            <a:endParaRPr lang="en-IE" b="1" dirty="0">
              <a:solidFill>
                <a:srgbClr val="D9552F"/>
              </a:solidFill>
            </a:endParaRPr>
          </a:p>
          <a:p>
            <a:r>
              <a:rPr lang="nl-NL" sz="2000" dirty="0"/>
              <a:t>Definieer uw doelgroep nauwkeuriger op basis van de motivaties en sterke punten die resoneren met specifieke klantsegmenten.</a:t>
            </a:r>
          </a:p>
          <a:p>
            <a:endParaRPr lang="en-GB" sz="2000" b="1" dirty="0">
              <a:solidFill>
                <a:srgbClr val="47B5C8"/>
              </a:solidFill>
            </a:endParaRPr>
          </a:p>
          <a:p>
            <a:pPr marL="0" indent="0"/>
            <a:r>
              <a:rPr lang="en-GB" b="1" dirty="0">
                <a:solidFill>
                  <a:srgbClr val="47B5C8"/>
                </a:solidFill>
              </a:rPr>
              <a:t>ACTIE</a:t>
            </a:r>
          </a:p>
          <a:p>
            <a:pPr marL="0" indent="0"/>
            <a:r>
              <a:rPr lang="nl-NL" sz="2000" dirty="0"/>
              <a:t>Voer diepgaand marktonderzoek uit om inzicht te krijgen in de voorkeuren en pijnpunten van potentiële klanten, met name die welke aansluiten bij uw sterke punten en bedrijfswaarden.</a:t>
            </a:r>
            <a:endParaRPr lang="en-US" sz="2000" b="1"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err="1">
                <a:solidFill>
                  <a:schemeClr val="bg1"/>
                </a:solidFill>
              </a:rPr>
              <a:t>Positionering</a:t>
            </a:r>
            <a:r>
              <a:rPr lang="en-GB" dirty="0">
                <a:solidFill>
                  <a:schemeClr val="bg1"/>
                </a:solidFill>
              </a:rPr>
              <a:t> is de </a:t>
            </a:r>
            <a:r>
              <a:rPr lang="en-GB" dirty="0" err="1">
                <a:solidFill>
                  <a:schemeClr val="bg1"/>
                </a:solidFill>
              </a:rPr>
              <a:t>sleutel</a:t>
            </a:r>
            <a:endParaRPr lang="en-US" dirty="0">
              <a:solidFill>
                <a:schemeClr val="bg1"/>
              </a:solidFill>
            </a:endParaRPr>
          </a:p>
        </p:txBody>
      </p:sp>
      <p:pic>
        <p:nvPicPr>
          <p:cNvPr id="6" name="Picture 5" descr="3D grapefruits pattern">
            <a:extLst>
              <a:ext uri="{FF2B5EF4-FFF2-40B4-BE49-F238E27FC236}">
                <a16:creationId xmlns:a16="http://schemas.microsoft.com/office/drawing/2014/main" id="{5FEE7E45-CD79-F30D-E860-600638232D3D}"/>
              </a:ext>
            </a:extLst>
          </p:cNvPr>
          <p:cNvPicPr>
            <a:picLocks noChangeAspect="1"/>
          </p:cNvPicPr>
          <p:nvPr/>
        </p:nvPicPr>
        <p:blipFill>
          <a:blip r:embed="rId2"/>
          <a:stretch>
            <a:fillRect/>
          </a:stretch>
        </p:blipFill>
        <p:spPr>
          <a:xfrm>
            <a:off x="7337537" y="2242268"/>
            <a:ext cx="3560510" cy="2373464"/>
          </a:xfrm>
          <a:prstGeom prst="rect">
            <a:avLst/>
          </a:prstGeom>
        </p:spPr>
      </p:pic>
    </p:spTree>
    <p:extLst>
      <p:ext uri="{BB962C8B-B14F-4D97-AF65-F5344CB8AC3E}">
        <p14:creationId xmlns:p14="http://schemas.microsoft.com/office/powerpoint/2010/main" val="36740460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59670" y="1797423"/>
            <a:ext cx="7348511" cy="3849918"/>
          </a:xfrm>
        </p:spPr>
        <p:txBody>
          <a:bodyPr/>
          <a:lstStyle/>
          <a:p>
            <a:r>
              <a:rPr lang="nl-NL" dirty="0"/>
              <a:t>Er is een theorie.  Je kunt onmogelijk succesvol zijn in het bedrijfsleven als je niet erg nieuwsgierig bent naar andere mensen.</a:t>
            </a:r>
          </a:p>
          <a:p>
            <a:r>
              <a:rPr lang="en-GB" sz="2000" b="0" i="1" dirty="0">
                <a:solidFill>
                  <a:srgbClr val="47B5C8"/>
                </a:solidFill>
                <a:effectLst/>
                <a:latin typeface="Merriweather"/>
              </a:rPr>
              <a:t>“</a:t>
            </a:r>
            <a:r>
              <a:rPr lang="nl-NL" sz="2000" i="1" dirty="0">
                <a:solidFill>
                  <a:srgbClr val="47B5C8"/>
                </a:solidFill>
                <a:latin typeface="Merriweather"/>
              </a:rPr>
              <a:t>Geniet van elke stap die je zet. Als je nieuwsgierig bent, is er altijd iets nieuws te ontdekken op de achtergrond van je dagelijks leven</a:t>
            </a:r>
            <a:r>
              <a:rPr lang="en-GB" sz="2000" b="0" i="1" dirty="0">
                <a:solidFill>
                  <a:srgbClr val="47B5C8"/>
                </a:solidFill>
                <a:effectLst/>
                <a:latin typeface="Merriweather"/>
              </a:rPr>
              <a:t>.”</a:t>
            </a:r>
            <a:br>
              <a:rPr lang="en-GB" dirty="0"/>
            </a:br>
            <a:r>
              <a:rPr lang="en-GB" b="0" i="0" dirty="0">
                <a:effectLst/>
                <a:latin typeface="Merriweather"/>
              </a:rPr>
              <a:t>― </a:t>
            </a:r>
            <a:r>
              <a:rPr lang="en-GB" b="1" i="0" dirty="0">
                <a:effectLst/>
              </a:rPr>
              <a:t>Roy T. Bennett, </a:t>
            </a:r>
            <a:r>
              <a:rPr lang="en-GB" b="1" i="0" u="none" strike="noStrike" dirty="0">
                <a:effectLst/>
                <a:hlinkClick r:id="rId2">
                  <a:extLst>
                    <a:ext uri="{A12FA001-AC4F-418D-AE19-62706E023703}">
                      <ahyp:hlinkClr xmlns:ahyp="http://schemas.microsoft.com/office/drawing/2018/hyperlinkcolor" val="tx"/>
                    </a:ext>
                  </a:extLst>
                </a:hlinkClick>
              </a:rPr>
              <a:t>The Light in the Heart</a:t>
            </a:r>
            <a:endParaRPr lang="en-GB" b="1" i="0" u="none" strike="noStrike" dirty="0">
              <a:effectLst/>
            </a:endParaRPr>
          </a:p>
          <a:p>
            <a:pPr algn="ctr"/>
            <a:endParaRPr lang="en-GB" b="1" dirty="0"/>
          </a:p>
          <a:p>
            <a:pPr algn="ctr"/>
            <a:r>
              <a:rPr lang="nl-NL" dirty="0"/>
              <a:t>Marktonderzoek is de ultieme curiositeit.  Het is een formule die gemakkelijk kan worden geleerd en toegepast.</a:t>
            </a:r>
            <a:endParaRPr lang="en-GB" i="0" u="none" strike="noStrike" dirty="0">
              <a:effectLst/>
            </a:endParaRPr>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a:solidFill>
                  <a:schemeClr val="bg1"/>
                </a:solidFill>
              </a:rPr>
              <a:t>De </a:t>
            </a:r>
            <a:r>
              <a:rPr lang="en-GB" dirty="0" err="1">
                <a:solidFill>
                  <a:schemeClr val="bg1"/>
                </a:solidFill>
              </a:rPr>
              <a:t>waarde</a:t>
            </a:r>
            <a:r>
              <a:rPr lang="en-GB" dirty="0">
                <a:solidFill>
                  <a:schemeClr val="bg1"/>
                </a:solidFill>
              </a:rPr>
              <a:t> van </a:t>
            </a:r>
            <a:r>
              <a:rPr lang="en-GB" dirty="0" err="1">
                <a:solidFill>
                  <a:schemeClr val="bg1"/>
                </a:solidFill>
              </a:rPr>
              <a:t>nieuwsgierigheid</a:t>
            </a:r>
            <a:endParaRPr lang="en-US" dirty="0">
              <a:solidFill>
                <a:schemeClr val="bg1"/>
              </a:solidFill>
            </a:endParaRPr>
          </a:p>
        </p:txBody>
      </p:sp>
      <p:grpSp>
        <p:nvGrpSpPr>
          <p:cNvPr id="3" name="Group 2">
            <a:extLst>
              <a:ext uri="{FF2B5EF4-FFF2-40B4-BE49-F238E27FC236}">
                <a16:creationId xmlns:a16="http://schemas.microsoft.com/office/drawing/2014/main" id="{E72FEECB-44CA-411E-B966-174E2596F6D1}"/>
              </a:ext>
            </a:extLst>
          </p:cNvPr>
          <p:cNvGrpSpPr/>
          <p:nvPr/>
        </p:nvGrpSpPr>
        <p:grpSpPr>
          <a:xfrm>
            <a:off x="8013589" y="2162678"/>
            <a:ext cx="3015413" cy="2801933"/>
            <a:chOff x="397853" y="4577628"/>
            <a:chExt cx="2201592" cy="2045728"/>
          </a:xfrm>
        </p:grpSpPr>
        <p:pic>
          <p:nvPicPr>
            <p:cNvPr id="7" name="Picture 6" descr="Icon&#10;&#10;Description automatically generated">
              <a:extLst>
                <a:ext uri="{FF2B5EF4-FFF2-40B4-BE49-F238E27FC236}">
                  <a16:creationId xmlns:a16="http://schemas.microsoft.com/office/drawing/2014/main" id="{960C6A4C-0C4C-475D-A5DA-E1FA6422CAF6}"/>
                </a:ext>
              </a:extLst>
            </p:cNvPr>
            <p:cNvPicPr>
              <a:picLocks noChangeAspect="1"/>
            </p:cNvPicPr>
            <p:nvPr/>
          </p:nvPicPr>
          <p:blipFill>
            <a:blip r:embed="rId3"/>
            <a:stretch>
              <a:fillRect/>
            </a:stretch>
          </p:blipFill>
          <p:spPr>
            <a:xfrm>
              <a:off x="397853" y="4577628"/>
              <a:ext cx="2201592" cy="2045728"/>
            </a:xfrm>
            <a:prstGeom prst="rect">
              <a:avLst/>
            </a:prstGeom>
          </p:spPr>
        </p:pic>
        <p:pic>
          <p:nvPicPr>
            <p:cNvPr id="8" name="Picture 7" descr="Icon&#10;&#10;Description automatically generated">
              <a:extLst>
                <a:ext uri="{FF2B5EF4-FFF2-40B4-BE49-F238E27FC236}">
                  <a16:creationId xmlns:a16="http://schemas.microsoft.com/office/drawing/2014/main" id="{F1692A35-8674-4982-9A8D-46B597F5D887}"/>
                </a:ext>
              </a:extLst>
            </p:cNvPr>
            <p:cNvPicPr>
              <a:picLocks noChangeAspect="1"/>
            </p:cNvPicPr>
            <p:nvPr/>
          </p:nvPicPr>
          <p:blipFill>
            <a:blip r:embed="rId4"/>
            <a:stretch>
              <a:fillRect/>
            </a:stretch>
          </p:blipFill>
          <p:spPr>
            <a:xfrm>
              <a:off x="586697" y="5273006"/>
              <a:ext cx="241903" cy="263817"/>
            </a:xfrm>
            <a:prstGeom prst="rect">
              <a:avLst/>
            </a:prstGeom>
          </p:spPr>
        </p:pic>
      </p:grpSp>
    </p:spTree>
    <p:extLst>
      <p:ext uri="{BB962C8B-B14F-4D97-AF65-F5344CB8AC3E}">
        <p14:creationId xmlns:p14="http://schemas.microsoft.com/office/powerpoint/2010/main" val="34940745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66404" y="1686105"/>
            <a:ext cx="10234833" cy="3849918"/>
          </a:xfrm>
        </p:spPr>
        <p:txBody>
          <a:bodyPr/>
          <a:lstStyle/>
          <a:p>
            <a:pPr marL="0" indent="0"/>
            <a:r>
              <a:rPr lang="nl-NL" dirty="0"/>
              <a:t>Klantsegmentatie omvat het verdelen van een markt in kleinere groepen kopers met verschillende behoeften, kenmerken of gedragingen die baat kunnen hebben bij afzonderlijke marketingstrategieën of producten.</a:t>
            </a:r>
            <a:endParaRPr lang="en-GB" sz="100" dirty="0"/>
          </a:p>
          <a:p>
            <a:pPr marL="0" indent="0"/>
            <a:r>
              <a:rPr lang="en-US" b="1" dirty="0" err="1"/>
              <a:t>Belangrijkste</a:t>
            </a:r>
            <a:r>
              <a:rPr lang="en-US" b="1" dirty="0"/>
              <a:t> </a:t>
            </a:r>
            <a:r>
              <a:rPr lang="en-US" b="1" dirty="0" err="1"/>
              <a:t>segmentatiecriteria</a:t>
            </a:r>
            <a:endParaRPr lang="en-US" b="1" dirty="0"/>
          </a:p>
          <a:p>
            <a:pPr marL="342900" indent="-342900">
              <a:buFont typeface="Calibri" panose="020F0502020204030204" pitchFamily="34" charset="0"/>
              <a:buChar char="₋"/>
            </a:pPr>
            <a:r>
              <a:rPr lang="nl-NL" dirty="0"/>
              <a:t>Demografische factoren: leeftijd, inkomen, geslacht, opleidingsniveau.
Geografische factoren: stad versus landelijk, lokaal versus nationaal.
Psychografische factoren: levensstijl, waarden (bijv. milieubewustzijn) en houding ten opzichte van gezondheid en duurzaamheid.
Gedragsfactoren: Aankooppatronen, consumptiepercentages, merkloyaliteit en feedback.</a:t>
            </a:r>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err="1">
                <a:solidFill>
                  <a:schemeClr val="bg1"/>
                </a:solidFill>
              </a:rPr>
              <a:t>Segmentatie</a:t>
            </a:r>
            <a:r>
              <a:rPr lang="en-GB" dirty="0">
                <a:solidFill>
                  <a:schemeClr val="bg1"/>
                </a:solidFill>
              </a:rPr>
              <a:t> van </a:t>
            </a:r>
            <a:r>
              <a:rPr lang="en-GB" dirty="0" err="1">
                <a:solidFill>
                  <a:schemeClr val="bg1"/>
                </a:solidFill>
              </a:rPr>
              <a:t>klanten</a:t>
            </a:r>
            <a:endParaRPr lang="en-US" dirty="0">
              <a:solidFill>
                <a:schemeClr val="bg1"/>
              </a:solidFill>
            </a:endParaRPr>
          </a:p>
        </p:txBody>
      </p:sp>
    </p:spTree>
    <p:extLst>
      <p:ext uri="{BB962C8B-B14F-4D97-AF65-F5344CB8AC3E}">
        <p14:creationId xmlns:p14="http://schemas.microsoft.com/office/powerpoint/2010/main" val="36304494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66404" y="1686105"/>
            <a:ext cx="10234833" cy="3849918"/>
          </a:xfrm>
        </p:spPr>
        <p:txBody>
          <a:bodyPr/>
          <a:lstStyle/>
          <a:p>
            <a:pPr marL="0" indent="0"/>
            <a:r>
              <a:rPr lang="nl-NL" dirty="0"/>
              <a:t>Marktonderzoek is een logische en systematische zoektocht naar nieuwe en nuttige informatie voor uw bedrijf. Het is uiterst belangrijk en nuttig om;</a:t>
            </a:r>
          </a:p>
          <a:p>
            <a:pPr marL="342900" indent="-342900">
              <a:buFont typeface="Calibri" panose="020F0502020204030204" pitchFamily="34" charset="0"/>
              <a:buChar char="₋"/>
            </a:pPr>
            <a:r>
              <a:rPr lang="nl-NL" dirty="0"/>
              <a:t>Meet het risico, zodat u kunt beslissen of het risico het waard is, en u gaat door of niet met uw bedrijfsidee
U informeren over wie uw doelgroep is; wie de meest winstgevende en waardevolle klant is, zodat u uw producten en diensten kunt afstemmen op hun behoeften en wensen 
Door uw publiek specifieke vragen te stellen, krijgt u direct waardevolle en eerlijke feedback.</a:t>
            </a:r>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22348" y="640755"/>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nl-NL" dirty="0">
                <a:solidFill>
                  <a:schemeClr val="bg1"/>
                </a:solidFill>
              </a:rPr>
              <a:t>Marktonderzoek, waarom is het nodig</a:t>
            </a:r>
            <a:r>
              <a:rPr lang="en-GB" sz="3600" i="0" u="none" strike="noStrike" dirty="0">
                <a:solidFill>
                  <a:schemeClr val="bg1"/>
                </a:solidFill>
                <a:effectLst/>
              </a:rPr>
              <a:t>?</a:t>
            </a:r>
            <a:endParaRPr lang="en-US" dirty="0">
              <a:solidFill>
                <a:schemeClr val="bg1"/>
              </a:solidFill>
            </a:endParaRPr>
          </a:p>
        </p:txBody>
      </p:sp>
    </p:spTree>
    <p:extLst>
      <p:ext uri="{BB962C8B-B14F-4D97-AF65-F5344CB8AC3E}">
        <p14:creationId xmlns:p14="http://schemas.microsoft.com/office/powerpoint/2010/main" val="32549823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7423" y="1597490"/>
            <a:ext cx="10066350" cy="3849918"/>
          </a:xfrm>
        </p:spPr>
        <p:txBody>
          <a:bodyPr/>
          <a:lstStyle/>
          <a:p>
            <a:r>
              <a:rPr lang="nl-NL" dirty="0"/>
              <a:t>Er zijn twee hoofdtypen marktonderzoek</a:t>
            </a:r>
          </a:p>
          <a:p>
            <a:r>
              <a:rPr lang="nl-NL" sz="2400" b="1" dirty="0">
                <a:solidFill>
                  <a:srgbClr val="47B5C8"/>
                </a:solidFill>
              </a:rPr>
              <a:t>1. </a:t>
            </a:r>
            <a:r>
              <a:rPr lang="en-US" b="1" dirty="0" err="1">
                <a:solidFill>
                  <a:srgbClr val="47B5C8"/>
                </a:solidFill>
              </a:rPr>
              <a:t>Kwalitatief</a:t>
            </a:r>
            <a:r>
              <a:rPr lang="en-US" b="1" dirty="0">
                <a:solidFill>
                  <a:srgbClr val="47B5C8"/>
                </a:solidFill>
              </a:rPr>
              <a:t> </a:t>
            </a:r>
            <a:r>
              <a:rPr lang="en-US" b="1" dirty="0" err="1">
                <a:solidFill>
                  <a:srgbClr val="47B5C8"/>
                </a:solidFill>
              </a:rPr>
              <a:t>onderzoek</a:t>
            </a:r>
            <a:r>
              <a:rPr lang="en-US" b="1" dirty="0">
                <a:solidFill>
                  <a:srgbClr val="47B5C8"/>
                </a:solidFill>
              </a:rPr>
              <a:t> (de WAT)</a:t>
            </a:r>
            <a:endParaRPr lang="en-US" sz="2400" b="1" dirty="0">
              <a:solidFill>
                <a:srgbClr val="47B5C8"/>
              </a:solidFill>
            </a:endParaRPr>
          </a:p>
          <a:p>
            <a:pPr marL="0" indent="0" algn="just"/>
            <a:r>
              <a:rPr lang="nl-NL" sz="2000" dirty="0"/>
              <a:t>Krijg betrouwbare, feiten en statistieken als leidraad voor belangrijke zakelijke beslissingen, bijvoorbeeld: hoeveel doelklanten geven om dit voordeel?  Alle bevindingen zijn feitelijk, vaak cijfermatig. De rol van data is om u in staat te stellen beslissingen te nemen op basis van feiten, trends en statistische cijfers. Maar met zoveel informatie die er is, moet je in staat zijn om door de ruis heen te ziften en de juiste informatie te krijgen, zodat je de beste beslissingen kunt nemen over strategie en groei. 
Kwantitatief onderzoek omvat het verzamelen van gegevens door middel van deskresearch, enquêtes en vragenlijsten. Het is jouw taak om het te vinden, te ordenen, te analyseren en eenvoudig te communiceren. Dit is de </a:t>
            </a:r>
            <a:r>
              <a:rPr lang="en-US" sz="2000" dirty="0">
                <a:solidFill>
                  <a:srgbClr val="D9552F"/>
                </a:solidFill>
              </a:rPr>
              <a:t>‘wat'.</a:t>
            </a:r>
            <a:endParaRPr lang="en-US" sz="2000" dirty="0">
              <a:solidFill>
                <a:srgbClr val="C54A9A"/>
              </a:solidFill>
            </a:endParaRPr>
          </a:p>
          <a:p>
            <a:pPr marL="0" indent="0"/>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22348" y="640755"/>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US" dirty="0" err="1">
                <a:solidFill>
                  <a:schemeClr val="bg1"/>
                </a:solidFill>
              </a:rPr>
              <a:t>Soorten</a:t>
            </a:r>
            <a:r>
              <a:rPr lang="en-US" dirty="0">
                <a:solidFill>
                  <a:schemeClr val="bg1"/>
                </a:solidFill>
              </a:rPr>
              <a:t> </a:t>
            </a:r>
            <a:r>
              <a:rPr lang="en-US" dirty="0" err="1">
                <a:solidFill>
                  <a:schemeClr val="bg1"/>
                </a:solidFill>
              </a:rPr>
              <a:t>marktonderzoek</a:t>
            </a:r>
            <a:endParaRPr lang="en-US" dirty="0">
              <a:solidFill>
                <a:schemeClr val="bg1"/>
              </a:solidFill>
            </a:endParaRPr>
          </a:p>
        </p:txBody>
      </p:sp>
    </p:spTree>
    <p:extLst>
      <p:ext uri="{BB962C8B-B14F-4D97-AF65-F5344CB8AC3E}">
        <p14:creationId xmlns:p14="http://schemas.microsoft.com/office/powerpoint/2010/main" val="16971475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39108" y="1193995"/>
            <a:ext cx="6803313" cy="3849918"/>
          </a:xfrm>
        </p:spPr>
        <p:txBody>
          <a:bodyPr/>
          <a:lstStyle/>
          <a:p>
            <a:pPr marL="0" indent="0"/>
            <a:r>
              <a:rPr lang="en-US" sz="2400" b="1" dirty="0">
                <a:solidFill>
                  <a:srgbClr val="47B5C8"/>
                </a:solidFill>
              </a:rPr>
              <a:t>2</a:t>
            </a:r>
            <a:r>
              <a:rPr lang="en-US" b="1" dirty="0">
                <a:solidFill>
                  <a:srgbClr val="47B5C8"/>
                </a:solidFill>
              </a:rPr>
              <a:t>. </a:t>
            </a:r>
            <a:r>
              <a:rPr lang="en-US" b="1" dirty="0" err="1">
                <a:solidFill>
                  <a:srgbClr val="47B5C8"/>
                </a:solidFill>
              </a:rPr>
              <a:t>Kwalitatief</a:t>
            </a:r>
            <a:r>
              <a:rPr lang="en-US" b="1" dirty="0">
                <a:solidFill>
                  <a:srgbClr val="47B5C8"/>
                </a:solidFill>
              </a:rPr>
              <a:t> </a:t>
            </a:r>
            <a:r>
              <a:rPr lang="en-US" b="1" dirty="0" err="1">
                <a:solidFill>
                  <a:srgbClr val="47B5C8"/>
                </a:solidFill>
              </a:rPr>
              <a:t>onderzoek</a:t>
            </a:r>
            <a:r>
              <a:rPr lang="en-US" b="1" dirty="0">
                <a:solidFill>
                  <a:srgbClr val="47B5C8"/>
                </a:solidFill>
              </a:rPr>
              <a:t> (de WAT)</a:t>
            </a:r>
            <a:r>
              <a:rPr lang="en-US" sz="2400" b="1" dirty="0">
                <a:solidFill>
                  <a:srgbClr val="47B5C8"/>
                </a:solidFill>
              </a:rPr>
              <a:t> </a:t>
            </a:r>
          </a:p>
          <a:p>
            <a:pPr marL="0" indent="0"/>
            <a:r>
              <a:rPr lang="nl-NL" sz="2000" dirty="0"/>
              <a:t>Kwalitatief onderzoek, zoals Steve Blank het stelt</a:t>
            </a:r>
            <a:r>
              <a:rPr lang="en-GB" sz="2000" dirty="0"/>
              <a:t>,  “</a:t>
            </a:r>
            <a:r>
              <a:rPr lang="en-GB" sz="2000" b="1" dirty="0"/>
              <a:t>Ga het </a:t>
            </a:r>
            <a:r>
              <a:rPr lang="en-GB" sz="2000" b="1" dirty="0" err="1"/>
              <a:t>gebouw</a:t>
            </a:r>
            <a:r>
              <a:rPr lang="en-GB" sz="2000" b="1" dirty="0"/>
              <a:t> </a:t>
            </a:r>
            <a:r>
              <a:rPr lang="en-GB" sz="2000" b="1" dirty="0" err="1"/>
              <a:t>uit</a:t>
            </a:r>
            <a:r>
              <a:rPr lang="en-GB" sz="2000" b="1" dirty="0"/>
              <a:t>.” </a:t>
            </a:r>
            <a:r>
              <a:rPr lang="en-GB" sz="2000" dirty="0"/>
              <a:t>De </a:t>
            </a:r>
            <a:r>
              <a:rPr lang="en-GB" sz="2000" dirty="0" err="1"/>
              <a:t>belangrijkste</a:t>
            </a:r>
            <a:r>
              <a:rPr lang="en-GB" sz="2000" dirty="0"/>
              <a:t> </a:t>
            </a:r>
            <a:r>
              <a:rPr lang="en-GB" sz="2000" dirty="0" err="1"/>
              <a:t>technieken</a:t>
            </a:r>
            <a:r>
              <a:rPr lang="en-GB" sz="2000" dirty="0"/>
              <a:t> </a:t>
            </a:r>
            <a:r>
              <a:rPr lang="en-GB" sz="2000" dirty="0" err="1"/>
              <a:t>zijn</a:t>
            </a:r>
            <a:r>
              <a:rPr lang="en-GB" sz="2000" dirty="0"/>
              <a:t>:</a:t>
            </a:r>
          </a:p>
          <a:p>
            <a:pPr marL="342900" indent="-342900">
              <a:buFont typeface="Calibri" panose="020F0502020204030204" pitchFamily="34" charset="0"/>
              <a:buChar char="₋"/>
            </a:pPr>
            <a:r>
              <a:rPr lang="en-GB" sz="2000" dirty="0" err="1"/>
              <a:t>Diepte</a:t>
            </a:r>
            <a:r>
              <a:rPr lang="en-GB" sz="2000" dirty="0"/>
              <a:t>-interview 
</a:t>
            </a:r>
            <a:r>
              <a:rPr lang="en-GB" sz="2000" dirty="0" err="1"/>
              <a:t>Focusgroep</a:t>
            </a:r>
            <a:r>
              <a:rPr lang="en-GB" sz="2000" dirty="0"/>
              <a:t> 
</a:t>
            </a:r>
            <a:r>
              <a:rPr lang="en-GB" sz="2000" dirty="0" err="1"/>
              <a:t>Marktonderzoek</a:t>
            </a:r>
            <a:r>
              <a:rPr lang="en-GB" sz="2000" dirty="0"/>
              <a:t> Online Communities (MROC) </a:t>
            </a:r>
            <a:r>
              <a:rPr lang="en-GB" sz="2000" dirty="0" err="1"/>
              <a:t>b.v.</a:t>
            </a:r>
            <a:r>
              <a:rPr lang="en-GB" sz="2000" dirty="0"/>
              <a:t> LinkedIn </a:t>
            </a:r>
            <a:r>
              <a:rPr lang="en-GB" sz="2000" dirty="0" err="1"/>
              <a:t>Groepen</a:t>
            </a:r>
            <a:r>
              <a:rPr lang="en-GB" sz="2000" dirty="0"/>
              <a:t> 
"</a:t>
            </a:r>
            <a:r>
              <a:rPr lang="en-GB" sz="2000" dirty="0" err="1"/>
              <a:t>Luisterplatforms</a:t>
            </a:r>
            <a:r>
              <a:rPr lang="en-GB" sz="2000" dirty="0"/>
              <a:t>", </a:t>
            </a:r>
            <a:r>
              <a:rPr lang="en-GB" sz="2000" dirty="0" err="1"/>
              <a:t>d.w.z</a:t>
            </a:r>
            <a:r>
              <a:rPr lang="en-GB" sz="2000" dirty="0"/>
              <a:t>. blogs, forums </a:t>
            </a:r>
            <a:r>
              <a:rPr lang="en-GB" sz="2000" dirty="0" err="1"/>
              <a:t>enz</a:t>
            </a:r>
            <a:r>
              <a:rPr lang="en-GB" sz="2000" dirty="0"/>
              <a:t> 
</a:t>
            </a:r>
            <a:r>
              <a:rPr lang="en-GB" sz="2000" dirty="0" err="1"/>
              <a:t>Vragenlijsten</a:t>
            </a:r>
            <a:r>
              <a:rPr lang="en-GB" sz="2000" dirty="0"/>
              <a:t> / </a:t>
            </a:r>
            <a:r>
              <a:rPr lang="en-GB" sz="2000" dirty="0" err="1"/>
              <a:t>Enquêtes</a:t>
            </a:r>
            <a:r>
              <a:rPr lang="en-GB" sz="2000" dirty="0"/>
              <a:t> - Online, face-to-face etc
</a:t>
            </a:r>
            <a:r>
              <a:rPr lang="en-GB" sz="2000" dirty="0" err="1"/>
              <a:t>Mysterie</a:t>
            </a:r>
            <a:r>
              <a:rPr lang="en-GB" sz="2000" dirty="0"/>
              <a:t> </a:t>
            </a:r>
            <a:r>
              <a:rPr lang="en-GB" sz="2000" dirty="0" err="1"/>
              <a:t>winkelen</a:t>
            </a:r>
            <a:r>
              <a:rPr lang="en-GB" sz="2000" dirty="0"/>
              <a:t> 
</a:t>
            </a:r>
            <a:r>
              <a:rPr lang="en-GB" sz="2000" dirty="0" err="1"/>
              <a:t>Observatie</a:t>
            </a:r>
            <a:endParaRPr lang="en-GB" sz="2000" i="1" dirty="0"/>
          </a:p>
          <a:p>
            <a:pPr marL="0" indent="0" algn="ctr"/>
            <a:endParaRPr lang="en-US" sz="2400" dirty="0">
              <a:solidFill>
                <a:srgbClr val="C54A9A"/>
              </a:solidFill>
            </a:endParaRPr>
          </a:p>
          <a:p>
            <a:pPr marL="0" indent="0"/>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238927"/>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6060" y="314634"/>
            <a:ext cx="9632553" cy="803654"/>
          </a:xfrm>
        </p:spPr>
        <p:txBody>
          <a:bodyPr/>
          <a:lstStyle/>
          <a:p>
            <a:r>
              <a:rPr lang="en-US" dirty="0">
                <a:solidFill>
                  <a:schemeClr val="bg1"/>
                </a:solidFill>
              </a:rPr>
              <a:t>Types of Market Research</a:t>
            </a:r>
          </a:p>
        </p:txBody>
      </p:sp>
      <p:sp>
        <p:nvSpPr>
          <p:cNvPr id="6" name="TextBox 5">
            <a:extLst>
              <a:ext uri="{FF2B5EF4-FFF2-40B4-BE49-F238E27FC236}">
                <a16:creationId xmlns:a16="http://schemas.microsoft.com/office/drawing/2014/main" id="{65A304D1-AE06-F211-865F-58678255D00B}"/>
              </a:ext>
            </a:extLst>
          </p:cNvPr>
          <p:cNvSpPr txBox="1"/>
          <p:nvPr/>
        </p:nvSpPr>
        <p:spPr>
          <a:xfrm>
            <a:off x="7442421" y="1490008"/>
            <a:ext cx="3370108" cy="2246769"/>
          </a:xfrm>
          <a:prstGeom prst="rect">
            <a:avLst/>
          </a:prstGeom>
          <a:noFill/>
        </p:spPr>
        <p:txBody>
          <a:bodyPr wrap="square">
            <a:spAutoFit/>
          </a:bodyPr>
          <a:lstStyle/>
          <a:p>
            <a:r>
              <a:rPr lang="en-GB" sz="2000" b="1" i="0" dirty="0">
                <a:solidFill>
                  <a:schemeClr val="bg1"/>
                </a:solidFill>
                <a:effectLst/>
                <a:highlight>
                  <a:srgbClr val="1EB3DD"/>
                </a:highlight>
              </a:rPr>
              <a:t>KIJK</a:t>
            </a:r>
          </a:p>
          <a:p>
            <a:r>
              <a:rPr lang="nl-NL" sz="2000" dirty="0">
                <a:solidFill>
                  <a:srgbClr val="142D55"/>
                </a:solidFill>
              </a:rPr>
              <a:t>Serie-ondernemer </a:t>
            </a:r>
            <a:r>
              <a:rPr lang="nl-NL" sz="2000" b="1" dirty="0">
                <a:solidFill>
                  <a:srgbClr val="142D55"/>
                </a:solidFill>
              </a:rPr>
              <a:t>Steve Blank </a:t>
            </a:r>
            <a:r>
              <a:rPr lang="nl-NL" sz="2000" dirty="0">
                <a:solidFill>
                  <a:srgbClr val="142D55"/>
                </a:solidFill>
              </a:rPr>
              <a:t>legt uit hoe ondernemers falen als ze te lang wachten om de echte interesse van klanten in hun producten te peilen.</a:t>
            </a:r>
            <a:endParaRPr lang="en-IE" sz="2000" dirty="0">
              <a:solidFill>
                <a:srgbClr val="142D55"/>
              </a:solidFill>
            </a:endParaRPr>
          </a:p>
        </p:txBody>
      </p:sp>
      <p:pic>
        <p:nvPicPr>
          <p:cNvPr id="7" name="Online Media 1" title="Steve Blank: Want Your Startup to Succeed? 'Get Out of the Building' | Inc. Magazine">
            <a:hlinkClick r:id="" action="ppaction://media"/>
            <a:extLst>
              <a:ext uri="{FF2B5EF4-FFF2-40B4-BE49-F238E27FC236}">
                <a16:creationId xmlns:a16="http://schemas.microsoft.com/office/drawing/2014/main" id="{B253FFA0-8C66-483F-8C91-82BE05069BE5}"/>
              </a:ext>
            </a:extLst>
          </p:cNvPr>
          <p:cNvPicPr>
            <a:picLocks noRot="1" noChangeAspect="1"/>
          </p:cNvPicPr>
          <p:nvPr>
            <a:videoFile r:link="rId1"/>
          </p:nvPr>
        </p:nvPicPr>
        <p:blipFill>
          <a:blip r:embed="rId3"/>
          <a:stretch>
            <a:fillRect/>
          </a:stretch>
        </p:blipFill>
        <p:spPr>
          <a:xfrm>
            <a:off x="7532136" y="3888188"/>
            <a:ext cx="3280393" cy="1853422"/>
          </a:xfrm>
          <a:prstGeom prst="rect">
            <a:avLst/>
          </a:prstGeom>
        </p:spPr>
      </p:pic>
    </p:spTree>
    <p:extLst>
      <p:ext uri="{BB962C8B-B14F-4D97-AF65-F5344CB8AC3E}">
        <p14:creationId xmlns:p14="http://schemas.microsoft.com/office/powerpoint/2010/main" val="267980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06160" y="1390664"/>
            <a:ext cx="10290494" cy="3849918"/>
          </a:xfrm>
        </p:spPr>
        <p:txBody>
          <a:bodyPr/>
          <a:lstStyle/>
          <a:p>
            <a:pPr marL="0" indent="0"/>
            <a:r>
              <a:rPr lang="nl-NL" sz="2000" dirty="0"/>
              <a:t>Ja, marktonderzoek gaat over het verzamelen van gegevens, maar het gaat echt over het begrijpen van de polsslag van de markt, waardoor bedrijven kunnen anticiperen op behoeften, concurrenten te slim af zijn en een aantrekkelijk aanbod kunnen doen dat rechtstreeks tot het hart van hun publiek spreekt.  Benader het met detail en zorg.</a:t>
            </a:r>
          </a:p>
          <a:p>
            <a:pPr marL="342900" indent="-342900">
              <a:buFont typeface="Calibri" panose="020F0502020204030204" pitchFamily="34" charset="0"/>
              <a:buChar char="₋"/>
            </a:pPr>
            <a:r>
              <a:rPr lang="nl-NL" sz="2000" b="1" dirty="0"/>
              <a:t>Enquêtes en vragenlijsten: </a:t>
            </a:r>
            <a:r>
              <a:rPr lang="nl-NL" sz="2000" dirty="0"/>
              <a:t>Voer enquêtes uit om gegevens te verzamelen over de voorkeuren en het koopgedrag van klanten. Stem vragen op maat om de houding van potentiële klanten ten opzichte van uw voorgestelde producten/dienst te ontdekken. </a:t>
            </a:r>
            <a:r>
              <a:rPr lang="nl-NL" sz="2000" b="1" dirty="0"/>
              <a:t>
Focusgroepen: </a:t>
            </a:r>
            <a:r>
              <a:rPr lang="nl-NL" sz="2000" dirty="0"/>
              <a:t>Hiermee kunt u dieper ingaan op de motivaties en bedenkingen van potentiële klanten</a:t>
            </a:r>
            <a:r>
              <a:rPr lang="nl-NL" sz="2000" b="1" dirty="0"/>
              <a:t>
Tools voor gegevensanalyse: </a:t>
            </a:r>
            <a:r>
              <a:rPr lang="nl-NL" sz="2000" dirty="0"/>
              <a:t>Gebruik data-analyse om klantgegevens te doorzoeken die zijn verzameld via enquêtes, interacties op sociale media en website-analyse om patronen en trends te identificeren."</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473632"/>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83526" y="587010"/>
            <a:ext cx="9632553" cy="803654"/>
          </a:xfrm>
        </p:spPr>
        <p:txBody>
          <a:bodyPr/>
          <a:lstStyle/>
          <a:p>
            <a:r>
              <a:rPr lang="en-GB" dirty="0" err="1">
                <a:solidFill>
                  <a:schemeClr val="bg1"/>
                </a:solidFill>
              </a:rPr>
              <a:t>Marktonderzoek</a:t>
            </a:r>
            <a:r>
              <a:rPr lang="en-GB" dirty="0">
                <a:solidFill>
                  <a:schemeClr val="bg1"/>
                </a:solidFill>
              </a:rPr>
              <a:t> </a:t>
            </a:r>
            <a:r>
              <a:rPr lang="en-GB" dirty="0" err="1">
                <a:solidFill>
                  <a:schemeClr val="bg1"/>
                </a:solidFill>
              </a:rPr>
              <a:t>uitvoeren</a:t>
            </a:r>
            <a:endParaRPr lang="en-US" dirty="0">
              <a:solidFill>
                <a:schemeClr val="bg1"/>
              </a:solidFill>
            </a:endParaRPr>
          </a:p>
        </p:txBody>
      </p:sp>
    </p:spTree>
    <p:extLst>
      <p:ext uri="{BB962C8B-B14F-4D97-AF65-F5344CB8AC3E}">
        <p14:creationId xmlns:p14="http://schemas.microsoft.com/office/powerpoint/2010/main" val="3926091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9" y="1731752"/>
            <a:ext cx="10087858" cy="3849918"/>
          </a:xfrm>
        </p:spPr>
        <p:txBody>
          <a:bodyPr/>
          <a:lstStyle/>
          <a:p>
            <a:r>
              <a:rPr lang="en-IE" b="1" dirty="0">
                <a:solidFill>
                  <a:srgbClr val="D9552F"/>
                </a:solidFill>
              </a:rPr>
              <a:t>5. </a:t>
            </a:r>
            <a:r>
              <a:rPr lang="en-IE" b="1" dirty="0" err="1">
                <a:solidFill>
                  <a:srgbClr val="D9552F"/>
                </a:solidFill>
              </a:rPr>
              <a:t>Waardepropositie</a:t>
            </a:r>
            <a:r>
              <a:rPr lang="en-IE" b="1" dirty="0">
                <a:solidFill>
                  <a:srgbClr val="D9552F"/>
                </a:solidFill>
              </a:rPr>
              <a:t> </a:t>
            </a:r>
            <a:r>
              <a:rPr lang="en-IE" b="1" dirty="0" err="1">
                <a:solidFill>
                  <a:srgbClr val="D9552F"/>
                </a:solidFill>
              </a:rPr>
              <a:t>en</a:t>
            </a:r>
            <a:r>
              <a:rPr lang="en-IE" b="1" dirty="0">
                <a:solidFill>
                  <a:srgbClr val="D9552F"/>
                </a:solidFill>
              </a:rPr>
              <a:t> </a:t>
            </a:r>
            <a:r>
              <a:rPr lang="en-IE" b="1" dirty="0" err="1">
                <a:solidFill>
                  <a:srgbClr val="D9552F"/>
                </a:solidFill>
              </a:rPr>
              <a:t>positionering</a:t>
            </a:r>
            <a:endParaRPr lang="en-IE" b="1" dirty="0">
              <a:solidFill>
                <a:srgbClr val="D9552F"/>
              </a:solidFill>
            </a:endParaRPr>
          </a:p>
          <a:p>
            <a:pPr marL="0" indent="0"/>
            <a:r>
              <a:rPr lang="nl-NL" dirty="0"/>
              <a:t>Uitgerust met persoonlijke sterke punten, marktanalyse en marktonderzoek, definieert u de specifieke niche of het specifieke segment waar uw bedrijf de meeste impact zal hebben. Positionering kan zich richten op gebieden waar uw achtergrond of ervaringen unieke inzichten of oplossingen bieden</a:t>
            </a:r>
            <a:r>
              <a:rPr lang="en-GB" dirty="0"/>
              <a:t>. </a:t>
            </a:r>
          </a:p>
          <a:p>
            <a:pPr marL="0" indent="0"/>
            <a:r>
              <a:rPr lang="nl-NL" dirty="0"/>
              <a:t>Het gaat erom een ruimte te creëren waar uw producten of diensten kunnen opvallen en kunnen voldoen aan specifieke behoeften die niet volledig door anderen worden aangepakt.</a:t>
            </a:r>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err="1">
                <a:solidFill>
                  <a:schemeClr val="bg1"/>
                </a:solidFill>
              </a:rPr>
              <a:t>Positionering</a:t>
            </a:r>
            <a:r>
              <a:rPr lang="en-GB" dirty="0">
                <a:solidFill>
                  <a:schemeClr val="bg1"/>
                </a:solidFill>
              </a:rPr>
              <a:t> is de </a:t>
            </a:r>
            <a:r>
              <a:rPr lang="en-GB" dirty="0" err="1">
                <a:solidFill>
                  <a:schemeClr val="bg1"/>
                </a:solidFill>
              </a:rPr>
              <a:t>sleutel</a:t>
            </a:r>
            <a:endParaRPr lang="en-US" dirty="0">
              <a:solidFill>
                <a:schemeClr val="bg1"/>
              </a:solidFill>
            </a:endParaRPr>
          </a:p>
        </p:txBody>
      </p:sp>
    </p:spTree>
    <p:extLst>
      <p:ext uri="{BB962C8B-B14F-4D97-AF65-F5344CB8AC3E}">
        <p14:creationId xmlns:p14="http://schemas.microsoft.com/office/powerpoint/2010/main" val="1161380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565257"/>
            <a:ext cx="9632553" cy="1681170"/>
          </a:xfrm>
        </p:spPr>
        <p:txBody>
          <a:bodyPr/>
          <a:lstStyle/>
          <a:p>
            <a:pPr marL="0" indent="0"/>
            <a:r>
              <a:rPr lang="nl-NL" dirty="0"/>
              <a:t>Persoonlijke motivatie is de interne drive die een individu ertoe aanzet om naar een doel te handelen. Het is de interne vonk die je aanzet tot actie.  Het is een meedogenloze rit die je 's ochtends wakker maakt, gretig om je visie vooruit te helpen. In de context van het oprichten van een bedrijf is het een krachtige mix van:</a:t>
            </a:r>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Wat is </a:t>
            </a:r>
            <a:r>
              <a:rPr lang="en-US" dirty="0" err="1">
                <a:solidFill>
                  <a:schemeClr val="bg1"/>
                </a:solidFill>
              </a:rPr>
              <a:t>persoonlijke</a:t>
            </a:r>
            <a:r>
              <a:rPr lang="en-US" dirty="0">
                <a:solidFill>
                  <a:schemeClr val="bg1"/>
                </a:solidFill>
              </a:rPr>
              <a:t> </a:t>
            </a:r>
            <a:r>
              <a:rPr lang="en-US" dirty="0" err="1">
                <a:solidFill>
                  <a:schemeClr val="bg1"/>
                </a:solidFill>
              </a:rPr>
              <a:t>motivatie</a:t>
            </a:r>
            <a:r>
              <a:rPr lang="en-US" dirty="0">
                <a:solidFill>
                  <a:schemeClr val="bg1"/>
                </a:solidFill>
              </a:rPr>
              <a:t>?</a:t>
            </a:r>
            <a:endParaRPr lang="en-US" dirty="0"/>
          </a:p>
        </p:txBody>
      </p:sp>
      <p:sp>
        <p:nvSpPr>
          <p:cNvPr id="6" name="TextBox 5">
            <a:extLst>
              <a:ext uri="{FF2B5EF4-FFF2-40B4-BE49-F238E27FC236}">
                <a16:creationId xmlns:a16="http://schemas.microsoft.com/office/drawing/2014/main" id="{698AB702-B08C-1D84-F8A6-3197B822A930}"/>
              </a:ext>
            </a:extLst>
          </p:cNvPr>
          <p:cNvSpPr txBox="1"/>
          <p:nvPr/>
        </p:nvSpPr>
        <p:spPr>
          <a:xfrm>
            <a:off x="859750" y="3372234"/>
            <a:ext cx="7804190" cy="2585323"/>
          </a:xfrm>
          <a:prstGeom prst="rect">
            <a:avLst/>
          </a:prstGeom>
          <a:noFill/>
        </p:spPr>
        <p:txBody>
          <a:bodyPr wrap="square" rtlCol="0">
            <a:spAutoFit/>
          </a:bodyPr>
          <a:lstStyle/>
          <a:p>
            <a:r>
              <a:rPr lang="nl-NL" sz="2400" b="1" dirty="0"/>
              <a:t>Waarden: </a:t>
            </a:r>
            <a:r>
              <a:rPr lang="nl-NL" sz="2400" dirty="0"/>
              <a:t>Uw bedrijf fungeert als een weerspiegeling van uw kernprincipes. Beschouw uw waarden als uw kompas, dat u begeleidt bij elke beslissing en operatie. Ze zorgen ervoor dat uw bedrijf uw persoonlijke ethiek weerspiegelt, of het nu gaat om duurzaamheid, eerlijkheid of innovatie. Deze zijn niet onderhandelbaar en bepalen hoe u zaken doet.</a:t>
            </a:r>
            <a:endParaRPr lang="en-GB" sz="2400" dirty="0"/>
          </a:p>
          <a:p>
            <a:endParaRPr lang="en-IE" dirty="0"/>
          </a:p>
        </p:txBody>
      </p:sp>
      <p:pic>
        <p:nvPicPr>
          <p:cNvPr id="10" name="Picture 9" descr="Compass">
            <a:extLst>
              <a:ext uri="{FF2B5EF4-FFF2-40B4-BE49-F238E27FC236}">
                <a16:creationId xmlns:a16="http://schemas.microsoft.com/office/drawing/2014/main" id="{DF17ED31-43A4-06EC-9ACA-E1ACFD246310}"/>
              </a:ext>
            </a:extLst>
          </p:cNvPr>
          <p:cNvPicPr>
            <a:picLocks noChangeAspect="1"/>
          </p:cNvPicPr>
          <p:nvPr/>
        </p:nvPicPr>
        <p:blipFill>
          <a:blip r:embed="rId2"/>
          <a:srcRect l="25576" r="15054"/>
          <a:stretch/>
        </p:blipFill>
        <p:spPr>
          <a:xfrm>
            <a:off x="8663940" y="3246427"/>
            <a:ext cx="2011680" cy="2431000"/>
          </a:xfrm>
          <a:prstGeom prst="rect">
            <a:avLst/>
          </a:prstGeom>
        </p:spPr>
      </p:pic>
    </p:spTree>
    <p:extLst>
      <p:ext uri="{BB962C8B-B14F-4D97-AF65-F5344CB8AC3E}">
        <p14:creationId xmlns:p14="http://schemas.microsoft.com/office/powerpoint/2010/main" val="39335636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9" y="1731752"/>
            <a:ext cx="6430258" cy="3849918"/>
          </a:xfrm>
        </p:spPr>
        <p:txBody>
          <a:bodyPr/>
          <a:lstStyle/>
          <a:p>
            <a:r>
              <a:rPr lang="en-GB" b="1" dirty="0">
                <a:solidFill>
                  <a:srgbClr val="D9552F"/>
                </a:solidFill>
              </a:rPr>
              <a:t>6. </a:t>
            </a:r>
            <a:r>
              <a:rPr lang="en-GB" b="1" dirty="0" err="1">
                <a:solidFill>
                  <a:srgbClr val="D9552F"/>
                </a:solidFill>
              </a:rPr>
              <a:t>Toetredingsdrempels</a:t>
            </a:r>
            <a:r>
              <a:rPr lang="en-GB" b="1" dirty="0">
                <a:solidFill>
                  <a:srgbClr val="D9552F"/>
                </a:solidFill>
              </a:rPr>
              <a:t> </a:t>
            </a:r>
            <a:r>
              <a:rPr lang="en-GB" b="1" dirty="0" err="1">
                <a:solidFill>
                  <a:srgbClr val="D9552F"/>
                </a:solidFill>
              </a:rPr>
              <a:t>en</a:t>
            </a:r>
            <a:r>
              <a:rPr lang="en-GB" b="1" dirty="0">
                <a:solidFill>
                  <a:srgbClr val="D9552F"/>
                </a:solidFill>
              </a:rPr>
              <a:t> </a:t>
            </a:r>
            <a:r>
              <a:rPr lang="en-GB" b="1" dirty="0" err="1">
                <a:solidFill>
                  <a:srgbClr val="D9552F"/>
                </a:solidFill>
              </a:rPr>
              <a:t>strategische</a:t>
            </a:r>
            <a:r>
              <a:rPr lang="en-GB" b="1" dirty="0">
                <a:solidFill>
                  <a:srgbClr val="D9552F"/>
                </a:solidFill>
              </a:rPr>
              <a:t> </a:t>
            </a:r>
            <a:r>
              <a:rPr lang="en-GB" b="1" dirty="0" err="1">
                <a:solidFill>
                  <a:srgbClr val="D9552F"/>
                </a:solidFill>
              </a:rPr>
              <a:t>positionering</a:t>
            </a:r>
            <a:endParaRPr lang="en-GB" b="1" dirty="0">
              <a:solidFill>
                <a:srgbClr val="D9552F"/>
              </a:solidFill>
            </a:endParaRPr>
          </a:p>
          <a:p>
            <a:pPr marL="0" indent="0"/>
            <a:r>
              <a:rPr lang="nl-NL" sz="2000" dirty="0"/>
              <a:t>Beoordeel eventuele toetredingsdrempels in de door u gekozen markt en overweeg hoe uw unieke perspectief en vaardigheden kunnen helpen deze uitdagingen te overwinnen.</a:t>
            </a:r>
          </a:p>
          <a:p>
            <a:pPr marL="0" indent="0"/>
            <a:r>
              <a:rPr lang="en-GB" b="1" dirty="0">
                <a:solidFill>
                  <a:srgbClr val="47B5C8"/>
                </a:solidFill>
              </a:rPr>
              <a:t>ACTIE</a:t>
            </a:r>
          </a:p>
          <a:p>
            <a:pPr marL="0" indent="0"/>
            <a:r>
              <a:rPr lang="nl-NL" sz="2000" dirty="0"/>
              <a:t>Ontwikkel strategieën die gebruikmaken van uw persoonlijke en zakelijke sterke punten om deze barrières effectief te navigeren of te ontmantelen.
Laten we eens kijken naar een voorbeeld.....</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err="1">
                <a:solidFill>
                  <a:schemeClr val="bg1"/>
                </a:solidFill>
              </a:rPr>
              <a:t>Inzicht</a:t>
            </a:r>
            <a:r>
              <a:rPr lang="en-GB" dirty="0">
                <a:solidFill>
                  <a:schemeClr val="bg1"/>
                </a:solidFill>
              </a:rPr>
              <a:t> in </a:t>
            </a:r>
            <a:r>
              <a:rPr lang="en-GB" dirty="0" err="1">
                <a:solidFill>
                  <a:schemeClr val="bg1"/>
                </a:solidFill>
              </a:rPr>
              <a:t>uw</a:t>
            </a:r>
            <a:r>
              <a:rPr lang="en-GB" dirty="0">
                <a:solidFill>
                  <a:schemeClr val="bg1"/>
                </a:solidFill>
              </a:rPr>
              <a:t> </a:t>
            </a:r>
            <a:r>
              <a:rPr lang="en-GB" dirty="0" err="1">
                <a:solidFill>
                  <a:schemeClr val="bg1"/>
                </a:solidFill>
              </a:rPr>
              <a:t>concurrentielandschap</a:t>
            </a:r>
            <a:endParaRPr lang="en-US" dirty="0">
              <a:solidFill>
                <a:schemeClr val="bg1"/>
              </a:solidFill>
            </a:endParaRPr>
          </a:p>
        </p:txBody>
      </p:sp>
      <p:pic>
        <p:nvPicPr>
          <p:cNvPr id="7" name="Picture 6" descr="Wooden brown maze">
            <a:extLst>
              <a:ext uri="{FF2B5EF4-FFF2-40B4-BE49-F238E27FC236}">
                <a16:creationId xmlns:a16="http://schemas.microsoft.com/office/drawing/2014/main" id="{3F916827-AA76-16BC-1BB1-484D968A494A}"/>
              </a:ext>
            </a:extLst>
          </p:cNvPr>
          <p:cNvPicPr>
            <a:picLocks noChangeAspect="1"/>
          </p:cNvPicPr>
          <p:nvPr/>
        </p:nvPicPr>
        <p:blipFill>
          <a:blip r:embed="rId2"/>
          <a:stretch>
            <a:fillRect/>
          </a:stretch>
        </p:blipFill>
        <p:spPr>
          <a:xfrm>
            <a:off x="7297974" y="2480807"/>
            <a:ext cx="3775803" cy="2516588"/>
          </a:xfrm>
          <a:prstGeom prst="rect">
            <a:avLst/>
          </a:prstGeom>
        </p:spPr>
      </p:pic>
    </p:spTree>
    <p:extLst>
      <p:ext uri="{BB962C8B-B14F-4D97-AF65-F5344CB8AC3E}">
        <p14:creationId xmlns:p14="http://schemas.microsoft.com/office/powerpoint/2010/main" val="12793045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8" y="1731752"/>
            <a:ext cx="10071955" cy="3849918"/>
          </a:xfrm>
        </p:spPr>
        <p:txBody>
          <a:bodyPr/>
          <a:lstStyle/>
          <a:p>
            <a:r>
              <a:rPr lang="en-GB" b="1" dirty="0" err="1">
                <a:solidFill>
                  <a:srgbClr val="47B5C8"/>
                </a:solidFill>
              </a:rPr>
              <a:t>CulturaCrafts</a:t>
            </a:r>
            <a:r>
              <a:rPr lang="en-GB" b="1" dirty="0">
                <a:solidFill>
                  <a:srgbClr val="47B5C8"/>
                </a:solidFill>
              </a:rPr>
              <a:t> — </a:t>
            </a:r>
            <a:r>
              <a:rPr lang="nl-NL" b="1" dirty="0">
                <a:solidFill>
                  <a:srgbClr val="47B5C8"/>
                </a:solidFill>
              </a:rPr>
              <a:t>Belemmeringen voor de toegang tot de markt voor ambachtelijke benodigdheden wegnemen</a:t>
            </a:r>
            <a:endParaRPr lang="en-GB" b="1" dirty="0">
              <a:solidFill>
                <a:srgbClr val="47B5C8"/>
              </a:solidFill>
            </a:endParaRPr>
          </a:p>
          <a:p>
            <a:pPr marL="0" indent="0"/>
            <a:r>
              <a:rPr lang="nl-NL" sz="2000" b="1" dirty="0"/>
              <a:t>- Achtergrond: </a:t>
            </a:r>
            <a:r>
              <a:rPr lang="nl-NL" sz="2000" dirty="0" err="1"/>
              <a:t>CulturaCrafts</a:t>
            </a:r>
            <a:r>
              <a:rPr lang="nl-NL" sz="2000" dirty="0"/>
              <a:t> is een </a:t>
            </a:r>
            <a:r>
              <a:rPr lang="nl-NL" sz="2000" dirty="0" err="1"/>
              <a:t>start-up</a:t>
            </a:r>
            <a:r>
              <a:rPr lang="nl-NL" sz="2000" dirty="0"/>
              <a:t> opgericht door Maria, een ondernemer van Latijns-Amerikaanse afkomst, met als doel ambachtelijke benodigdheden te leveren die Latijns-Amerikaanse culturen vieren en promoten. Het bedrijf richt zich op het leveren van unieke, hoogwaardige knutselmaterialen die ethisch afkomstig zijn van ambachtslieden in heel Latijns-Amerika.</a:t>
            </a:r>
            <a:r>
              <a:rPr lang="nl-NL" sz="2000" b="1" dirty="0"/>
              <a:t>
- Marktanalyse: </a:t>
            </a:r>
            <a:r>
              <a:rPr lang="nl-NL" sz="2000" dirty="0"/>
              <a:t>De markt voor ambachtelijke benodigdheden is goed ingeburgerd met grote spelers die het landschap domineren en een breed scala aan producten aanbieden tegen concurrerende prijzen. Maria identificeerde een nichemarkt die zich richt op cultureel specifieke ambachtelijke benodigdheden, die niet op grote schaal verkrijgbaar zijn in reguliere verkooppunten.</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err="1">
                <a:solidFill>
                  <a:schemeClr val="bg1"/>
                </a:solidFill>
              </a:rPr>
              <a:t>Voorbeeld</a:t>
            </a:r>
            <a:r>
              <a:rPr lang="en-GB" dirty="0">
                <a:solidFill>
                  <a:schemeClr val="bg1"/>
                </a:solidFill>
              </a:rPr>
              <a:t> van </a:t>
            </a:r>
            <a:r>
              <a:rPr lang="en-GB" dirty="0" err="1">
                <a:solidFill>
                  <a:schemeClr val="bg1"/>
                </a:solidFill>
              </a:rPr>
              <a:t>een</a:t>
            </a:r>
            <a:r>
              <a:rPr lang="en-GB" dirty="0">
                <a:solidFill>
                  <a:schemeClr val="bg1"/>
                </a:solidFill>
              </a:rPr>
              <a:t> </a:t>
            </a:r>
            <a:r>
              <a:rPr lang="en-GB" dirty="0" err="1">
                <a:solidFill>
                  <a:schemeClr val="bg1"/>
                </a:solidFill>
              </a:rPr>
              <a:t>casestudy</a:t>
            </a:r>
            <a:endParaRPr lang="en-US" dirty="0">
              <a:solidFill>
                <a:schemeClr val="bg1"/>
              </a:solidFill>
            </a:endParaRPr>
          </a:p>
        </p:txBody>
      </p:sp>
    </p:spTree>
    <p:extLst>
      <p:ext uri="{BB962C8B-B14F-4D97-AF65-F5344CB8AC3E}">
        <p14:creationId xmlns:p14="http://schemas.microsoft.com/office/powerpoint/2010/main" val="9272997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5256075" y="551277"/>
            <a:ext cx="6562677" cy="339415"/>
          </a:xfrm>
        </p:spPr>
        <p:txBody>
          <a:bodyPr/>
          <a:lstStyle/>
          <a:p>
            <a:r>
              <a:rPr lang="en-GB" dirty="0">
                <a:solidFill>
                  <a:srgbClr val="47B5C8"/>
                </a:solidFill>
              </a:rPr>
              <a:t> </a:t>
            </a:r>
            <a:r>
              <a:rPr lang="nl-NL" dirty="0">
                <a:solidFill>
                  <a:srgbClr val="47B5C8"/>
                </a:solidFill>
              </a:rPr>
              <a:t>Sterke concurrentie van gevestigde merken</a:t>
            </a:r>
            <a:r>
              <a:rPr lang="en-GB" dirty="0">
                <a:solidFill>
                  <a:srgbClr val="47B5C8"/>
                </a:solidFill>
              </a:rPr>
              <a:t>: </a:t>
            </a:r>
          </a:p>
          <a:p>
            <a:endParaRPr lang="en-IE" dirty="0">
              <a:solidFill>
                <a:srgbClr val="47B5C8"/>
              </a:solidFill>
            </a:endParaRP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395319" y="970461"/>
            <a:ext cx="7510897" cy="1815882"/>
          </a:xfrm>
        </p:spPr>
        <p:txBody>
          <a:bodyPr/>
          <a:lstStyle/>
          <a:p>
            <a:r>
              <a:rPr lang="nl-NL" sz="1900" dirty="0"/>
              <a:t>Grote, gevestigde bedrijven hebben schaalvoordelen, uitgebreide distributie en merkloyaliteit, wat intimiderend kan zijn voor een nieuwkomer als </a:t>
            </a:r>
            <a:r>
              <a:rPr lang="nl-NL" sz="1900" dirty="0" err="1"/>
              <a:t>CulturaCrafts</a:t>
            </a:r>
            <a:r>
              <a:rPr lang="en-GB" sz="1900" dirty="0"/>
              <a:t>.</a:t>
            </a:r>
          </a:p>
          <a:p>
            <a:r>
              <a:rPr lang="en-GB" sz="1900" b="1" dirty="0" err="1">
                <a:solidFill>
                  <a:srgbClr val="D9552F"/>
                </a:solidFill>
              </a:rPr>
              <a:t>Strategische</a:t>
            </a:r>
            <a:r>
              <a:rPr lang="en-GB" sz="1900" b="1" dirty="0">
                <a:solidFill>
                  <a:srgbClr val="D9552F"/>
                </a:solidFill>
              </a:rPr>
              <a:t> </a:t>
            </a:r>
            <a:r>
              <a:rPr lang="en-GB" sz="1900" b="1" dirty="0" err="1">
                <a:solidFill>
                  <a:srgbClr val="D9552F"/>
                </a:solidFill>
              </a:rPr>
              <a:t>positionering</a:t>
            </a:r>
            <a:r>
              <a:rPr lang="en-GB" sz="1900" b="1" dirty="0">
                <a:solidFill>
                  <a:srgbClr val="D9552F"/>
                </a:solidFill>
              </a:rPr>
              <a:t>: </a:t>
            </a:r>
            <a:r>
              <a:rPr lang="nl-NL" sz="1900" dirty="0"/>
              <a:t>Bied authentieke, cultureel rijke producten aan die grote concurrenten niet bieden.</a:t>
            </a:r>
            <a:endParaRPr lang="en-IE" sz="1900"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1</a:t>
            </a:r>
          </a:p>
        </p:txBody>
      </p:sp>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a:xfrm>
            <a:off x="4771048" y="2746886"/>
            <a:ext cx="7047704" cy="411817"/>
          </a:xfrm>
        </p:spPr>
        <p:txBody>
          <a:bodyPr/>
          <a:lstStyle/>
          <a:p>
            <a:r>
              <a:rPr lang="nl-NL" dirty="0">
                <a:solidFill>
                  <a:srgbClr val="47B5C8"/>
                </a:solidFill>
              </a:rPr>
              <a:t>Bewustmaking van de consument en markteducatie:</a:t>
            </a:r>
            <a:endParaRPr lang="en-IE" dirty="0">
              <a:solidFill>
                <a:srgbClr val="47B5C8"/>
              </a:solidFill>
            </a:endParaRPr>
          </a:p>
        </p:txBody>
      </p:sp>
      <p:sp>
        <p:nvSpPr>
          <p:cNvPr id="8" name="Text Placeholder 7">
            <a:extLst>
              <a:ext uri="{FF2B5EF4-FFF2-40B4-BE49-F238E27FC236}">
                <a16:creationId xmlns:a16="http://schemas.microsoft.com/office/drawing/2014/main" id="{8DFB73E0-993D-588B-59D7-B632991BF3D0}"/>
              </a:ext>
            </a:extLst>
          </p:cNvPr>
          <p:cNvSpPr>
            <a:spLocks noGrp="1"/>
          </p:cNvSpPr>
          <p:nvPr>
            <p:ph type="body" sz="quarter" idx="44"/>
          </p:nvPr>
        </p:nvSpPr>
        <p:spPr/>
        <p:txBody>
          <a:bodyPr/>
          <a:lstStyle/>
          <a:p>
            <a:r>
              <a:rPr lang="en-IE" dirty="0"/>
              <a:t>2</a:t>
            </a:r>
          </a:p>
        </p:txBody>
      </p:sp>
      <p:sp>
        <p:nvSpPr>
          <p:cNvPr id="14" name="Rectangle 2">
            <a:extLst>
              <a:ext uri="{FF2B5EF4-FFF2-40B4-BE49-F238E27FC236}">
                <a16:creationId xmlns:a16="http://schemas.microsoft.com/office/drawing/2014/main" id="{EFA46F92-D704-330B-0E2D-BB79C580E40E}"/>
              </a:ext>
            </a:extLst>
          </p:cNvPr>
          <p:cNvSpPr>
            <a:spLocks noGrp="1" noChangeArrowheads="1"/>
          </p:cNvSpPr>
          <p:nvPr>
            <p:ph type="body" sz="quarter" idx="43"/>
          </p:nvPr>
        </p:nvSpPr>
        <p:spPr bwMode="auto">
          <a:xfrm>
            <a:off x="4187814" y="2763981"/>
            <a:ext cx="7628415" cy="250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mn-lt"/>
            </a:endParaRPr>
          </a:p>
          <a:p>
            <a:pPr lvl="0" eaLnBrk="0" fontAlgn="base" hangingPunct="0">
              <a:spcBef>
                <a:spcPct val="0"/>
              </a:spcBef>
              <a:spcAft>
                <a:spcPct val="0"/>
              </a:spcAft>
            </a:pPr>
            <a:r>
              <a:rPr lang="nl-NL" sz="1900" dirty="0"/>
              <a:t>Er is een gebrek aan bewustzijn en begrip bij potentiële klanten over de unieke waarde van cultureel specifieke ambachtelijke benodigdheden.
</a:t>
            </a:r>
            <a:r>
              <a:rPr lang="nl-NL" sz="1900" b="1" dirty="0">
                <a:solidFill>
                  <a:srgbClr val="D9552F"/>
                </a:solidFill>
              </a:rPr>
              <a:t>Strategische positionering </a:t>
            </a:r>
            <a:r>
              <a:rPr lang="nl-NL" sz="1900" dirty="0"/>
              <a:t>Implementeer educatieve marketingstrategieën, waaronder verhalen vertellen over de ambachtslieden, de culturele betekenis van de materialen en doe-het-zelf-projectideeën die deze benodigdheden gebruiken. Gebruik sociale mediaplatforms en evenementen om een community rond het merk op te bouwen.</a:t>
            </a:r>
            <a:endParaRPr kumimoji="0" lang="en-US" altLang="en-US" sz="1900" b="0" i="0" u="none" strike="noStrike" cap="none" normalizeH="0" baseline="0" dirty="0">
              <a:ln>
                <a:noFill/>
              </a:ln>
              <a:effectLst/>
              <a:latin typeface="+mn-lt"/>
            </a:endParaRPr>
          </a:p>
        </p:txBody>
      </p:sp>
      <p:pic>
        <p:nvPicPr>
          <p:cNvPr id="10" name="Picture Placeholder 9" descr="Close up of person weaving">
            <a:extLst>
              <a:ext uri="{FF2B5EF4-FFF2-40B4-BE49-F238E27FC236}">
                <a16:creationId xmlns:a16="http://schemas.microsoft.com/office/drawing/2014/main" id="{8483FCEA-45DC-2429-7792-AB2D1D31AD13}"/>
              </a:ext>
            </a:extLst>
          </p:cNvPr>
          <p:cNvPicPr>
            <a:picLocks noGrp="1" noChangeAspect="1"/>
          </p:cNvPicPr>
          <p:nvPr>
            <p:ph type="pic" sz="quarter" idx="41"/>
          </p:nvPr>
        </p:nvPicPr>
        <p:blipFill>
          <a:blip r:embed="rId2"/>
          <a:srcRect l="31127" r="31127"/>
          <a:stretch>
            <a:fillRect/>
          </a:stretch>
        </p:blipFill>
        <p:spPr/>
      </p:pic>
    </p:spTree>
    <p:extLst>
      <p:ext uri="{BB962C8B-B14F-4D97-AF65-F5344CB8AC3E}">
        <p14:creationId xmlns:p14="http://schemas.microsoft.com/office/powerpoint/2010/main" val="21457991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0DDA11-AC31-BB3A-2420-6EC91A170254}"/>
              </a:ext>
            </a:extLst>
          </p:cNvPr>
          <p:cNvSpPr>
            <a:spLocks noGrp="1"/>
          </p:cNvSpPr>
          <p:nvPr>
            <p:ph type="body" sz="quarter" idx="35"/>
          </p:nvPr>
        </p:nvSpPr>
        <p:spPr>
          <a:xfrm>
            <a:off x="5181400" y="428393"/>
            <a:ext cx="6562677" cy="339415"/>
          </a:xfrm>
        </p:spPr>
        <p:txBody>
          <a:bodyPr/>
          <a:lstStyle/>
          <a:p>
            <a:r>
              <a:rPr lang="en-GB" dirty="0" err="1">
                <a:solidFill>
                  <a:srgbClr val="47B5C8"/>
                </a:solidFill>
              </a:rPr>
              <a:t>Complexiteit</a:t>
            </a:r>
            <a:r>
              <a:rPr lang="en-GB" dirty="0">
                <a:solidFill>
                  <a:srgbClr val="47B5C8"/>
                </a:solidFill>
              </a:rPr>
              <a:t> van de </a:t>
            </a:r>
            <a:r>
              <a:rPr lang="en-GB" dirty="0" err="1">
                <a:solidFill>
                  <a:srgbClr val="47B5C8"/>
                </a:solidFill>
              </a:rPr>
              <a:t>toeleveringsketen</a:t>
            </a:r>
            <a:r>
              <a:rPr lang="en-GB" dirty="0">
                <a:solidFill>
                  <a:srgbClr val="47B5C8"/>
                </a:solidFill>
              </a:rPr>
              <a:t>:</a:t>
            </a:r>
            <a:endParaRPr lang="en-IE" dirty="0">
              <a:solidFill>
                <a:srgbClr val="47B5C8"/>
              </a:solidFill>
            </a:endParaRPr>
          </a:p>
        </p:txBody>
      </p:sp>
      <p:sp>
        <p:nvSpPr>
          <p:cNvPr id="3" name="Text Placeholder 2">
            <a:extLst>
              <a:ext uri="{FF2B5EF4-FFF2-40B4-BE49-F238E27FC236}">
                <a16:creationId xmlns:a16="http://schemas.microsoft.com/office/drawing/2014/main" id="{7A7B2145-F78F-AB05-AC03-528F5EE94202}"/>
              </a:ext>
            </a:extLst>
          </p:cNvPr>
          <p:cNvSpPr>
            <a:spLocks noGrp="1"/>
          </p:cNvSpPr>
          <p:nvPr>
            <p:ph type="body" sz="quarter" idx="36"/>
          </p:nvPr>
        </p:nvSpPr>
        <p:spPr>
          <a:xfrm>
            <a:off x="4395319" y="769673"/>
            <a:ext cx="7510897" cy="1815882"/>
          </a:xfrm>
        </p:spPr>
        <p:txBody>
          <a:bodyPr/>
          <a:lstStyle/>
          <a:p>
            <a:r>
              <a:rPr lang="nl-NL" sz="1900" dirty="0"/>
              <a:t>Het opzetten van een betrouwbare toeleveringsketen met internationale inkoop en eerlijke handelspraktijken is complex en risicogevoelig.</a:t>
            </a:r>
          </a:p>
          <a:p>
            <a:r>
              <a:rPr lang="en-GB" sz="1900" b="1" dirty="0" err="1">
                <a:solidFill>
                  <a:srgbClr val="D9552F"/>
                </a:solidFill>
              </a:rPr>
              <a:t>Strategische</a:t>
            </a:r>
            <a:r>
              <a:rPr lang="en-GB" sz="1900" b="1" dirty="0">
                <a:solidFill>
                  <a:srgbClr val="D9552F"/>
                </a:solidFill>
              </a:rPr>
              <a:t> </a:t>
            </a:r>
            <a:r>
              <a:rPr lang="nl-NL" sz="1900" b="1" dirty="0">
                <a:solidFill>
                  <a:srgbClr val="D9552F"/>
                </a:solidFill>
              </a:rPr>
              <a:t>positionering</a:t>
            </a:r>
            <a:r>
              <a:rPr lang="nl-NL" sz="1900" dirty="0"/>
              <a:t> Maria maakt gebruik van haar achtergrond en connecties in Latijns-Amerika om sterke, directe relaties op te bouwen met ambachtslieden, waardoor ethische inkoop en kwaliteitscontrole worden gegarandeerd</a:t>
            </a:r>
            <a:r>
              <a:rPr lang="nl-NL" sz="2000" b="1" dirty="0">
                <a:solidFill>
                  <a:srgbClr val="D9552F"/>
                </a:solidFill>
              </a:rPr>
              <a:t>.</a:t>
            </a:r>
            <a:endParaRPr lang="en-IE" sz="2000" dirty="0"/>
          </a:p>
        </p:txBody>
      </p:sp>
      <p:sp>
        <p:nvSpPr>
          <p:cNvPr id="4" name="Text Placeholder 3">
            <a:extLst>
              <a:ext uri="{FF2B5EF4-FFF2-40B4-BE49-F238E27FC236}">
                <a16:creationId xmlns:a16="http://schemas.microsoft.com/office/drawing/2014/main" id="{6E9E29C2-9C95-40A8-811F-D1420B51F195}"/>
              </a:ext>
            </a:extLst>
          </p:cNvPr>
          <p:cNvSpPr>
            <a:spLocks noGrp="1"/>
          </p:cNvSpPr>
          <p:nvPr>
            <p:ph type="body" sz="quarter" idx="37"/>
          </p:nvPr>
        </p:nvSpPr>
        <p:spPr/>
        <p:txBody>
          <a:bodyPr/>
          <a:lstStyle/>
          <a:p>
            <a:r>
              <a:rPr lang="en-IE" dirty="0"/>
              <a:t>3</a:t>
            </a:r>
          </a:p>
        </p:txBody>
      </p:sp>
      <p:sp>
        <p:nvSpPr>
          <p:cNvPr id="6" name="Text Placeholder 5">
            <a:extLst>
              <a:ext uri="{FF2B5EF4-FFF2-40B4-BE49-F238E27FC236}">
                <a16:creationId xmlns:a16="http://schemas.microsoft.com/office/drawing/2014/main" id="{785CA305-79B4-1574-2DB0-3D27966ACDD1}"/>
              </a:ext>
            </a:extLst>
          </p:cNvPr>
          <p:cNvSpPr>
            <a:spLocks noGrp="1"/>
          </p:cNvSpPr>
          <p:nvPr>
            <p:ph type="body" sz="quarter" idx="42"/>
          </p:nvPr>
        </p:nvSpPr>
        <p:spPr>
          <a:xfrm>
            <a:off x="4126832" y="2952795"/>
            <a:ext cx="7617245" cy="411817"/>
          </a:xfrm>
        </p:spPr>
        <p:txBody>
          <a:bodyPr/>
          <a:lstStyle/>
          <a:p>
            <a:r>
              <a:rPr lang="nl-NL" dirty="0">
                <a:solidFill>
                  <a:srgbClr val="47B5C8"/>
                </a:solidFill>
              </a:rPr>
              <a:t>Naleving van de regelgeving voor internationale handel:</a:t>
            </a:r>
            <a:endParaRPr lang="en-IE" dirty="0">
              <a:solidFill>
                <a:srgbClr val="47B5C8"/>
              </a:solidFill>
            </a:endParaRPr>
          </a:p>
        </p:txBody>
      </p:sp>
      <p:sp>
        <p:nvSpPr>
          <p:cNvPr id="8" name="Text Placeholder 7">
            <a:extLst>
              <a:ext uri="{FF2B5EF4-FFF2-40B4-BE49-F238E27FC236}">
                <a16:creationId xmlns:a16="http://schemas.microsoft.com/office/drawing/2014/main" id="{8DFB73E0-993D-588B-59D7-B632991BF3D0}"/>
              </a:ext>
            </a:extLst>
          </p:cNvPr>
          <p:cNvSpPr>
            <a:spLocks noGrp="1"/>
          </p:cNvSpPr>
          <p:nvPr>
            <p:ph type="body" sz="quarter" idx="44"/>
          </p:nvPr>
        </p:nvSpPr>
        <p:spPr/>
        <p:txBody>
          <a:bodyPr/>
          <a:lstStyle/>
          <a:p>
            <a:r>
              <a:rPr lang="en-IE" dirty="0"/>
              <a:t>4</a:t>
            </a:r>
          </a:p>
        </p:txBody>
      </p:sp>
      <p:sp>
        <p:nvSpPr>
          <p:cNvPr id="14" name="Rectangle 2">
            <a:extLst>
              <a:ext uri="{FF2B5EF4-FFF2-40B4-BE49-F238E27FC236}">
                <a16:creationId xmlns:a16="http://schemas.microsoft.com/office/drawing/2014/main" id="{EFA46F92-D704-330B-0E2D-BB79C580E40E}"/>
              </a:ext>
            </a:extLst>
          </p:cNvPr>
          <p:cNvSpPr>
            <a:spLocks noGrp="1" noChangeArrowheads="1"/>
          </p:cNvSpPr>
          <p:nvPr>
            <p:ph type="body" sz="quarter" idx="43"/>
          </p:nvPr>
        </p:nvSpPr>
        <p:spPr bwMode="auto">
          <a:xfrm>
            <a:off x="4395319" y="3364612"/>
            <a:ext cx="7423433" cy="202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nl-NL" sz="1900" dirty="0"/>
              <a:t>Navigeren door de wet- en regelgeving voor het importeren van goederen kan ontmoedigend zijn voor een nieuw bedrijf.</a:t>
            </a:r>
          </a:p>
          <a:p>
            <a:r>
              <a:rPr lang="en-GB" sz="1900" b="1" dirty="0" err="1">
                <a:solidFill>
                  <a:srgbClr val="D9552F"/>
                </a:solidFill>
              </a:rPr>
              <a:t>Strategische</a:t>
            </a:r>
            <a:r>
              <a:rPr lang="en-GB" sz="1900" b="1" dirty="0">
                <a:solidFill>
                  <a:srgbClr val="D9552F"/>
                </a:solidFill>
              </a:rPr>
              <a:t> </a:t>
            </a:r>
            <a:r>
              <a:rPr lang="en-GB" sz="1900" b="1" dirty="0" err="1">
                <a:solidFill>
                  <a:srgbClr val="D9552F"/>
                </a:solidFill>
              </a:rPr>
              <a:t>positionering</a:t>
            </a:r>
            <a:r>
              <a:rPr lang="en-GB" sz="1900" b="1" dirty="0">
                <a:solidFill>
                  <a:srgbClr val="D9552F"/>
                </a:solidFill>
              </a:rPr>
              <a:t> </a:t>
            </a:r>
            <a:r>
              <a:rPr lang="en-GB" sz="1900" dirty="0" err="1"/>
              <a:t>CulturaCrafts</a:t>
            </a:r>
            <a:r>
              <a:rPr lang="en-GB" sz="1900" dirty="0"/>
              <a:t> </a:t>
            </a:r>
            <a:r>
              <a:rPr lang="nl-NL" sz="1900" dirty="0"/>
              <a:t>huurt een consultant in die gespecialiseerd is in internationale handelswetten om ervoor te zorgen dat aan alle regelgeving wordt voldaan, mogelijke juridische problemen worden vermeden en een vlotte bedrijfsvoering wordt bevorderd.</a:t>
            </a:r>
            <a:endParaRPr kumimoji="0" lang="en-US" altLang="en-US" sz="1900" b="0" i="0" u="none" strike="noStrike" cap="none" normalizeH="0" baseline="0" dirty="0">
              <a:ln>
                <a:noFill/>
              </a:ln>
              <a:effectLst/>
              <a:latin typeface="+mn-lt"/>
            </a:endParaRPr>
          </a:p>
        </p:txBody>
      </p:sp>
      <p:pic>
        <p:nvPicPr>
          <p:cNvPr id="11" name="Picture Placeholder 10" descr="Day of the Dead skulls">
            <a:extLst>
              <a:ext uri="{FF2B5EF4-FFF2-40B4-BE49-F238E27FC236}">
                <a16:creationId xmlns:a16="http://schemas.microsoft.com/office/drawing/2014/main" id="{A8697A25-379F-EF2D-9E71-20C613C04CEF}"/>
              </a:ext>
            </a:extLst>
          </p:cNvPr>
          <p:cNvPicPr>
            <a:picLocks noGrp="1" noChangeAspect="1"/>
          </p:cNvPicPr>
          <p:nvPr>
            <p:ph type="pic" sz="quarter" idx="41"/>
          </p:nvPr>
        </p:nvPicPr>
        <p:blipFill>
          <a:blip r:embed="rId2"/>
          <a:srcRect l="31122" r="31122"/>
          <a:stretch>
            <a:fillRect/>
          </a:stretch>
        </p:blipFill>
        <p:spPr/>
      </p:pic>
    </p:spTree>
    <p:extLst>
      <p:ext uri="{BB962C8B-B14F-4D97-AF65-F5344CB8AC3E}">
        <p14:creationId xmlns:p14="http://schemas.microsoft.com/office/powerpoint/2010/main" val="26561724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66405" y="1565257"/>
            <a:ext cx="10024247" cy="3849918"/>
          </a:xfrm>
        </p:spPr>
        <p:txBody>
          <a:bodyPr/>
          <a:lstStyle/>
          <a:p>
            <a:pPr>
              <a:buFont typeface="Arial" panose="020B0604020202020204" pitchFamily="34" charset="0"/>
              <a:buChar char="•"/>
            </a:pPr>
            <a:r>
              <a:rPr lang="nl-NL" sz="2000" b="1" dirty="0"/>
              <a:t>Culturele authenticiteit en expertise: </a:t>
            </a:r>
            <a:r>
              <a:rPr lang="nl-NL" sz="2000" dirty="0"/>
              <a:t>Maria's diepgaande kennis van Latijns-Amerikaanse culturen en ambachten stelt </a:t>
            </a:r>
            <a:r>
              <a:rPr lang="nl-NL" sz="2000" dirty="0" err="1"/>
              <a:t>CulturaCrafts</a:t>
            </a:r>
            <a:r>
              <a:rPr lang="nl-NL" sz="2000" dirty="0"/>
              <a:t> in staat om een ongeëvenaarde productauthenticiteit te bieden, die wordt gecommuniceerd door middel van gedetailleerde productverhalen en ambachtelijke kenmerken.</a:t>
            </a:r>
            <a:r>
              <a:rPr lang="nl-NL" sz="2000" b="1" dirty="0"/>
              <a:t>
Community Building: </a:t>
            </a:r>
            <a:r>
              <a:rPr lang="nl-NL" sz="2000" dirty="0"/>
              <a:t>Door een online platform en community te creëren voor mensen die geïnteresseerd zijn in culturele ambachten, vestigt </a:t>
            </a:r>
            <a:r>
              <a:rPr lang="nl-NL" sz="2000" dirty="0" err="1"/>
              <a:t>CulturaCrafts</a:t>
            </a:r>
            <a:r>
              <a:rPr lang="nl-NL" sz="2000" dirty="0"/>
              <a:t> zich als meer dan een voorraadwinkel, maar als een centrum voor culturele verkenning en waardering.</a:t>
            </a:r>
            <a:r>
              <a:rPr lang="nl-NL" sz="2000" b="1" dirty="0"/>
              <a:t>
Partnerschappen en samenwerkingen: </a:t>
            </a:r>
            <a:r>
              <a:rPr lang="nl-NL" sz="2000" dirty="0" err="1"/>
              <a:t>CulturaCrafts</a:t>
            </a:r>
            <a:r>
              <a:rPr lang="nl-NL" sz="2000" dirty="0"/>
              <a:t> werkt samen met culturele instellingen, zoals musea en culturele festivals, om producten te presenteren en workshops te geven, wat helpt bij het penetreren van de markt en het opbouwen van merkgeloofwaardigheid.</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nl-NL" dirty="0">
                <a:solidFill>
                  <a:schemeClr val="bg1"/>
                </a:solidFill>
              </a:rPr>
              <a:t>Strategische toepassing van sterke punten</a:t>
            </a:r>
            <a:endParaRPr lang="en-US" dirty="0">
              <a:solidFill>
                <a:schemeClr val="bg1"/>
              </a:solidFill>
            </a:endParaRPr>
          </a:p>
        </p:txBody>
      </p:sp>
    </p:spTree>
    <p:extLst>
      <p:ext uri="{BB962C8B-B14F-4D97-AF65-F5344CB8AC3E}">
        <p14:creationId xmlns:p14="http://schemas.microsoft.com/office/powerpoint/2010/main" val="2228287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1819" y="1731752"/>
            <a:ext cx="5953180" cy="3849918"/>
          </a:xfrm>
        </p:spPr>
        <p:txBody>
          <a:bodyPr/>
          <a:lstStyle/>
          <a:p>
            <a:r>
              <a:rPr lang="en-GB" b="1" dirty="0">
                <a:solidFill>
                  <a:srgbClr val="D9552F"/>
                </a:solidFill>
              </a:rPr>
              <a:t>7. </a:t>
            </a:r>
            <a:r>
              <a:rPr lang="en-IE" b="1" dirty="0" err="1">
                <a:solidFill>
                  <a:srgbClr val="D9552F"/>
                </a:solidFill>
              </a:rPr>
              <a:t>Netwerken</a:t>
            </a:r>
            <a:r>
              <a:rPr lang="en-IE" b="1" dirty="0">
                <a:solidFill>
                  <a:srgbClr val="D9552F"/>
                </a:solidFill>
              </a:rPr>
              <a:t> </a:t>
            </a:r>
            <a:r>
              <a:rPr lang="en-IE" b="1" dirty="0" err="1">
                <a:solidFill>
                  <a:srgbClr val="D9552F"/>
                </a:solidFill>
              </a:rPr>
              <a:t>en</a:t>
            </a:r>
            <a:r>
              <a:rPr lang="en-IE" b="1" dirty="0">
                <a:solidFill>
                  <a:srgbClr val="D9552F"/>
                </a:solidFill>
              </a:rPr>
              <a:t> </a:t>
            </a:r>
            <a:r>
              <a:rPr lang="en-IE" b="1" dirty="0" err="1">
                <a:solidFill>
                  <a:srgbClr val="D9552F"/>
                </a:solidFill>
              </a:rPr>
              <a:t>strategische</a:t>
            </a:r>
            <a:r>
              <a:rPr lang="en-IE" b="1" dirty="0">
                <a:solidFill>
                  <a:srgbClr val="D9552F"/>
                </a:solidFill>
              </a:rPr>
              <a:t> </a:t>
            </a:r>
            <a:r>
              <a:rPr lang="en-IE" b="1" dirty="0" err="1">
                <a:solidFill>
                  <a:srgbClr val="D9552F"/>
                </a:solidFill>
              </a:rPr>
              <a:t>partnerschappen</a:t>
            </a:r>
            <a:endParaRPr lang="en-IE" b="1" dirty="0">
              <a:solidFill>
                <a:srgbClr val="D9552F"/>
              </a:solidFill>
            </a:endParaRPr>
          </a:p>
          <a:p>
            <a:pPr marL="0" indent="0"/>
            <a:r>
              <a:rPr lang="nl-NL" dirty="0"/>
              <a:t>Gebruik uw unieke eigenschappen om verbindingen en partnerschappen te smeden die uw strategische positie en marktbereik vergroten.</a:t>
            </a:r>
          </a:p>
          <a:p>
            <a:pPr marL="0" indent="0"/>
            <a:r>
              <a:rPr lang="en-GB" b="1" dirty="0">
                <a:solidFill>
                  <a:srgbClr val="47B5C8"/>
                </a:solidFill>
              </a:rPr>
              <a:t>ACTIE</a:t>
            </a:r>
          </a:p>
          <a:p>
            <a:pPr marL="0" indent="0"/>
            <a:r>
              <a:rPr lang="nl-NL" dirty="0"/>
              <a:t>Ga in gesprek met netwerken en partners die uw ondernemersvisie waarderen of delen en die u kunnen helpen uw impact te vergroten.</a:t>
            </a:r>
            <a:endParaRPr lang="en-GB" b="1" dirty="0">
              <a:solidFill>
                <a:srgbClr val="47B5C8"/>
              </a:solidFill>
            </a:endParaRPr>
          </a:p>
          <a:p>
            <a:pPr marL="0" indent="0"/>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3"/>
            <a:ext cx="8691514" cy="80365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66405" y="761603"/>
            <a:ext cx="9632553" cy="803654"/>
          </a:xfrm>
        </p:spPr>
        <p:txBody>
          <a:bodyPr/>
          <a:lstStyle/>
          <a:p>
            <a:r>
              <a:rPr lang="en-GB" dirty="0" err="1">
                <a:solidFill>
                  <a:schemeClr val="bg1"/>
                </a:solidFill>
              </a:rPr>
              <a:t>Positionering</a:t>
            </a:r>
            <a:r>
              <a:rPr lang="en-GB" dirty="0">
                <a:solidFill>
                  <a:schemeClr val="bg1"/>
                </a:solidFill>
              </a:rPr>
              <a:t> is de </a:t>
            </a:r>
            <a:r>
              <a:rPr lang="en-GB" dirty="0" err="1">
                <a:solidFill>
                  <a:schemeClr val="bg1"/>
                </a:solidFill>
              </a:rPr>
              <a:t>sleutel</a:t>
            </a:r>
            <a:endParaRPr lang="en-US" dirty="0">
              <a:solidFill>
                <a:schemeClr val="bg1"/>
              </a:solidFill>
            </a:endParaRPr>
          </a:p>
        </p:txBody>
      </p:sp>
      <p:sp>
        <p:nvSpPr>
          <p:cNvPr id="6" name="TextBox 5">
            <a:extLst>
              <a:ext uri="{FF2B5EF4-FFF2-40B4-BE49-F238E27FC236}">
                <a16:creationId xmlns:a16="http://schemas.microsoft.com/office/drawing/2014/main" id="{98B0119D-5C26-7767-932A-F1D968E3E159}"/>
              </a:ext>
            </a:extLst>
          </p:cNvPr>
          <p:cNvSpPr txBox="1"/>
          <p:nvPr/>
        </p:nvSpPr>
        <p:spPr>
          <a:xfrm>
            <a:off x="7521934" y="1877964"/>
            <a:ext cx="2719346" cy="2308324"/>
          </a:xfrm>
          <a:prstGeom prst="rect">
            <a:avLst/>
          </a:prstGeom>
          <a:noFill/>
        </p:spPr>
        <p:txBody>
          <a:bodyPr wrap="square">
            <a:spAutoFit/>
          </a:bodyPr>
          <a:lstStyle/>
          <a:p>
            <a:r>
              <a:rPr lang="nl-NL" b="1" dirty="0"/>
              <a:t>Ons trainingsprogramma heeft inhoud die echt zal helpen. Bekijk:</a:t>
            </a:r>
          </a:p>
          <a:p>
            <a:endParaRPr lang="nl-NL" b="1" dirty="0"/>
          </a:p>
          <a:p>
            <a:r>
              <a:rPr lang="en-IE" dirty="0"/>
              <a:t>MODULE 4</a:t>
            </a:r>
          </a:p>
          <a:p>
            <a:r>
              <a:rPr lang="en-IE" dirty="0" err="1"/>
              <a:t>Netwerken</a:t>
            </a:r>
            <a:r>
              <a:rPr lang="en-IE" dirty="0"/>
              <a:t> </a:t>
            </a:r>
            <a:r>
              <a:rPr lang="en-IE" dirty="0" err="1"/>
              <a:t>voor</a:t>
            </a:r>
            <a:r>
              <a:rPr lang="en-IE" dirty="0"/>
              <a:t> </a:t>
            </a:r>
            <a:r>
              <a:rPr lang="en-IE" dirty="0" err="1"/>
              <a:t>ondervertegenwoordigde</a:t>
            </a:r>
            <a:r>
              <a:rPr lang="en-IE" dirty="0"/>
              <a:t> </a:t>
            </a:r>
            <a:r>
              <a:rPr lang="en-IE" dirty="0" err="1"/>
              <a:t>ondernemers</a:t>
            </a:r>
            <a:endParaRPr lang="en-IE" dirty="0"/>
          </a:p>
        </p:txBody>
      </p:sp>
    </p:spTree>
    <p:extLst>
      <p:ext uri="{BB962C8B-B14F-4D97-AF65-F5344CB8AC3E}">
        <p14:creationId xmlns:p14="http://schemas.microsoft.com/office/powerpoint/2010/main" val="2898029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3BFA2E-31D5-FE15-2615-EB05BE559EDD}"/>
              </a:ext>
            </a:extLst>
          </p:cNvPr>
          <p:cNvSpPr>
            <a:spLocks noGrp="1"/>
          </p:cNvSpPr>
          <p:nvPr>
            <p:ph type="body" sz="quarter" idx="17"/>
          </p:nvPr>
        </p:nvSpPr>
        <p:spPr>
          <a:xfrm>
            <a:off x="0" y="4930413"/>
            <a:ext cx="4818490" cy="679345"/>
          </a:xfrm>
        </p:spPr>
        <p:txBody>
          <a:bodyPr/>
          <a:lstStyle/>
          <a:p>
            <a:pPr marL="0" indent="0">
              <a:buNone/>
            </a:pPr>
            <a:r>
              <a:rPr lang="en-US" sz="3200" b="1" dirty="0">
                <a:solidFill>
                  <a:schemeClr val="bg1"/>
                </a:solidFill>
              </a:rPr>
              <a:t>www.mosaic4investing</a:t>
            </a:r>
            <a:r>
              <a:rPr lang="en-US" sz="3600" b="1" dirty="0">
                <a:solidFill>
                  <a:schemeClr val="bg1"/>
                </a:solidFill>
              </a:rPr>
              <a:t>.</a:t>
            </a:r>
            <a:r>
              <a:rPr lang="en-US" sz="3200" b="1" dirty="0">
                <a:solidFill>
                  <a:schemeClr val="bg1"/>
                </a:solidFill>
              </a:rPr>
              <a:t>eu</a:t>
            </a:r>
          </a:p>
          <a:p>
            <a:endParaRPr lang="en-US" sz="3200"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721961" y="3301251"/>
            <a:ext cx="7580486" cy="731140"/>
          </a:xfrm>
        </p:spPr>
        <p:txBody>
          <a:bodyPr>
            <a:normAutofit fontScale="92500"/>
          </a:bodyPr>
          <a:lstStyle/>
          <a:p>
            <a:r>
              <a:rPr lang="en-US" dirty="0"/>
              <a:t>Next up, </a:t>
            </a:r>
            <a:r>
              <a:rPr lang="en-US" b="1" dirty="0"/>
              <a:t>Module 2</a:t>
            </a:r>
            <a:r>
              <a:rPr lang="nl-NL" b="1" dirty="0"/>
              <a:t>, Ik heb een </a:t>
            </a:r>
            <a:r>
              <a:rPr lang="nl-NL" b="1" dirty="0" err="1"/>
              <a:t>bedrijfs</a:t>
            </a:r>
            <a:r>
              <a:rPr lang="nl-NL" b="1" dirty="0"/>
              <a:t> idee, wat nu?</a:t>
            </a:r>
            <a:endParaRPr lang="en-US" b="1"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21961" y="2647162"/>
            <a:ext cx="8883215" cy="837258"/>
          </a:xfrm>
        </p:spPr>
        <p:txBody>
          <a:bodyPr>
            <a:normAutofit/>
          </a:bodyPr>
          <a:lstStyle/>
          <a:p>
            <a:r>
              <a:rPr lang="nl-NL" sz="2800" dirty="0"/>
              <a:t>Goed gedaan met het voltooien van module 1</a:t>
            </a:r>
            <a:endParaRPr lang="en-US" sz="2800" dirty="0"/>
          </a:p>
        </p:txBody>
      </p:sp>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68" name="Graphic 3">
            <a:extLst>
              <a:ext uri="{FF2B5EF4-FFF2-40B4-BE49-F238E27FC236}">
                <a16:creationId xmlns:a16="http://schemas.microsoft.com/office/drawing/2014/main" id="{335CB3CC-9F19-6F85-BF5F-A8CCCEAD044E}"/>
              </a:ext>
            </a:extLst>
          </p:cNvPr>
          <p:cNvGrpSpPr/>
          <p:nvPr/>
        </p:nvGrpSpPr>
        <p:grpSpPr>
          <a:xfrm>
            <a:off x="8785801" y="4266316"/>
            <a:ext cx="545169" cy="545169"/>
            <a:chOff x="-147782" y="2499889"/>
            <a:chExt cx="850463" cy="850463"/>
          </a:xfrm>
        </p:grpSpPr>
        <p:sp>
          <p:nvSpPr>
            <p:cNvPr id="69" name="Freeform 68">
              <a:extLst>
                <a:ext uri="{FF2B5EF4-FFF2-40B4-BE49-F238E27FC236}">
                  <a16:creationId xmlns:a16="http://schemas.microsoft.com/office/drawing/2014/main" id="{2724EFA5-B0B7-E508-6946-C21A47EEAE81}"/>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0C8ACF1C-D28B-7C08-0DFE-A46AC98255A5}"/>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113831"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Wat is </a:t>
            </a:r>
            <a:r>
              <a:rPr lang="en-US" dirty="0" err="1">
                <a:solidFill>
                  <a:schemeClr val="bg1"/>
                </a:solidFill>
              </a:rPr>
              <a:t>persoonlijke</a:t>
            </a:r>
            <a:r>
              <a:rPr lang="en-US" dirty="0">
                <a:solidFill>
                  <a:schemeClr val="bg1"/>
                </a:solidFill>
              </a:rPr>
              <a:t> </a:t>
            </a:r>
            <a:r>
              <a:rPr lang="en-US" dirty="0" err="1">
                <a:solidFill>
                  <a:schemeClr val="bg1"/>
                </a:solidFill>
              </a:rPr>
              <a:t>motivatie</a:t>
            </a:r>
            <a:r>
              <a:rPr lang="en-US" dirty="0">
                <a:solidFill>
                  <a:schemeClr val="bg1"/>
                </a:solidFill>
              </a:rPr>
              <a:t>?</a:t>
            </a:r>
            <a:endParaRPr lang="en-US" dirty="0"/>
          </a:p>
        </p:txBody>
      </p:sp>
      <p:sp>
        <p:nvSpPr>
          <p:cNvPr id="6" name="TextBox 5">
            <a:extLst>
              <a:ext uri="{FF2B5EF4-FFF2-40B4-BE49-F238E27FC236}">
                <a16:creationId xmlns:a16="http://schemas.microsoft.com/office/drawing/2014/main" id="{698AB702-B08C-1D84-F8A6-3197B822A930}"/>
              </a:ext>
            </a:extLst>
          </p:cNvPr>
          <p:cNvSpPr txBox="1"/>
          <p:nvPr/>
        </p:nvSpPr>
        <p:spPr>
          <a:xfrm>
            <a:off x="859751" y="1664414"/>
            <a:ext cx="9830751" cy="3785652"/>
          </a:xfrm>
          <a:prstGeom prst="rect">
            <a:avLst/>
          </a:prstGeom>
          <a:noFill/>
        </p:spPr>
        <p:txBody>
          <a:bodyPr wrap="square" rtlCol="0">
            <a:spAutoFit/>
          </a:bodyPr>
          <a:lstStyle/>
          <a:p>
            <a:r>
              <a:rPr lang="en-GB" sz="2400" b="1" dirty="0" err="1"/>
              <a:t>Verlangens</a:t>
            </a:r>
            <a:r>
              <a:rPr lang="en-GB" sz="2400" b="1" dirty="0"/>
              <a:t>: </a:t>
            </a:r>
            <a:r>
              <a:rPr lang="nl-NL" sz="2400" dirty="0"/>
              <a:t>Stelt u zich eens voor dat u een bedrijf vormgeeft dat niet alleen voldoet aan uw behoeften op het gebied van financiële onafhankelijkheid, maar ook voldoet aan uw diepste wens om een betekenisvolle impact te maken. Als ondervertegenwoordigde oprichter, of het nu gaat om het revolutioneren van een industrie, het transformeren van uw gemeenschap of het bieden van innovatieve oplossingen, deze verlangens voeden uw ondernemersgeest.</a:t>
            </a:r>
          </a:p>
          <a:p>
            <a:endParaRPr lang="en-GB" sz="2400" dirty="0"/>
          </a:p>
          <a:p>
            <a:r>
              <a:rPr lang="en-GB" sz="2400" b="1" dirty="0" err="1"/>
              <a:t>Doelen</a:t>
            </a:r>
            <a:r>
              <a:rPr lang="en-GB" sz="2400" b="1" dirty="0"/>
              <a:t>: </a:t>
            </a:r>
            <a:r>
              <a:rPr lang="nl-NL" sz="2400" dirty="0"/>
              <a:t>Doelen houden ons gefocust en vooruit. 
Ben je goed in het omzetten van het abstracte in realiteit?</a:t>
            </a:r>
            <a:endParaRPr lang="en-IE" dirty="0"/>
          </a:p>
        </p:txBody>
      </p:sp>
      <p:pic>
        <p:nvPicPr>
          <p:cNvPr id="9" name="Picture 8" descr="Arrows piercing notes">
            <a:extLst>
              <a:ext uri="{FF2B5EF4-FFF2-40B4-BE49-F238E27FC236}">
                <a16:creationId xmlns:a16="http://schemas.microsoft.com/office/drawing/2014/main" id="{DADA6725-63E7-704A-834E-D887A637E6E1}"/>
              </a:ext>
            </a:extLst>
          </p:cNvPr>
          <p:cNvPicPr>
            <a:picLocks noChangeAspect="1"/>
          </p:cNvPicPr>
          <p:nvPr/>
        </p:nvPicPr>
        <p:blipFill>
          <a:blip r:embed="rId2"/>
          <a:stretch>
            <a:fillRect/>
          </a:stretch>
        </p:blipFill>
        <p:spPr>
          <a:xfrm>
            <a:off x="7167867" y="3725906"/>
            <a:ext cx="3661803" cy="2313616"/>
          </a:xfrm>
          <a:prstGeom prst="rect">
            <a:avLst/>
          </a:prstGeom>
        </p:spPr>
      </p:pic>
    </p:spTree>
    <p:extLst>
      <p:ext uri="{BB962C8B-B14F-4D97-AF65-F5344CB8AC3E}">
        <p14:creationId xmlns:p14="http://schemas.microsoft.com/office/powerpoint/2010/main" val="2600966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4" name="Text Placeholder 3">
            <a:extLst>
              <a:ext uri="{FF2B5EF4-FFF2-40B4-BE49-F238E27FC236}">
                <a16:creationId xmlns:a16="http://schemas.microsoft.com/office/drawing/2014/main" id="{A76072B5-76E1-624D-FC74-4C1B52F19CE4}"/>
              </a:ext>
            </a:extLst>
          </p:cNvPr>
          <p:cNvSpPr>
            <a:spLocks noGrp="1"/>
          </p:cNvSpPr>
          <p:nvPr>
            <p:ph type="body" sz="quarter" idx="13"/>
          </p:nvPr>
        </p:nvSpPr>
        <p:spPr>
          <a:xfrm>
            <a:off x="196382" y="1206398"/>
            <a:ext cx="7941163" cy="5231223"/>
          </a:xfrm>
        </p:spPr>
        <p:txBody>
          <a:bodyPr>
            <a:normAutofit fontScale="92500" lnSpcReduction="10000"/>
          </a:bodyPr>
          <a:lstStyle/>
          <a:p>
            <a:pPr algn="l">
              <a:lnSpc>
                <a:spcPct val="100000"/>
              </a:lnSpc>
            </a:pPr>
            <a:r>
              <a:rPr lang="nl-NL" sz="2400" i="0" dirty="0">
                <a:solidFill>
                  <a:srgbClr val="595959"/>
                </a:solidFill>
              </a:rPr>
              <a:t>Het is nuttig om stil te staan bij de persoonlijke motivatie van </a:t>
            </a:r>
            <a:r>
              <a:rPr lang="nl-NL" sz="2400" b="1" i="0" dirty="0">
                <a:solidFill>
                  <a:srgbClr val="595959"/>
                </a:solidFill>
              </a:rPr>
              <a:t>Anne </a:t>
            </a:r>
            <a:r>
              <a:rPr lang="nl-NL" sz="2400" b="1" i="0" dirty="0" err="1">
                <a:solidFill>
                  <a:srgbClr val="595959"/>
                </a:solidFill>
              </a:rPr>
              <a:t>Kjaer</a:t>
            </a:r>
            <a:r>
              <a:rPr lang="nl-NL" sz="2400" b="1" i="0" dirty="0">
                <a:solidFill>
                  <a:srgbClr val="595959"/>
                </a:solidFill>
              </a:rPr>
              <a:t> </a:t>
            </a:r>
            <a:r>
              <a:rPr lang="nl-NL" sz="2400" b="1" i="0" dirty="0" err="1">
                <a:solidFill>
                  <a:srgbClr val="595959"/>
                </a:solidFill>
              </a:rPr>
              <a:t>Riechert</a:t>
            </a:r>
            <a:r>
              <a:rPr lang="nl-NL" sz="2400" i="0" dirty="0">
                <a:solidFill>
                  <a:srgbClr val="595959"/>
                </a:solidFill>
              </a:rPr>
              <a:t>, </a:t>
            </a:r>
            <a:r>
              <a:rPr lang="nl-NL" sz="2400" i="0" dirty="0" err="1">
                <a:solidFill>
                  <a:srgbClr val="595959"/>
                </a:solidFill>
              </a:rPr>
              <a:t>mede-oprichter</a:t>
            </a:r>
            <a:r>
              <a:rPr lang="nl-NL" sz="2400" i="0" dirty="0">
                <a:solidFill>
                  <a:srgbClr val="595959"/>
                </a:solidFill>
              </a:rPr>
              <a:t> van </a:t>
            </a:r>
            <a:r>
              <a:rPr lang="nl-NL" sz="2400" b="1" i="0" dirty="0" err="1">
                <a:solidFill>
                  <a:srgbClr val="595959"/>
                </a:solidFill>
              </a:rPr>
              <a:t>ReDI</a:t>
            </a:r>
            <a:r>
              <a:rPr lang="nl-NL" sz="2400" b="1" i="0" dirty="0">
                <a:solidFill>
                  <a:srgbClr val="595959"/>
                </a:solidFill>
              </a:rPr>
              <a:t> School of Digital Integration</a:t>
            </a:r>
            <a:r>
              <a:rPr lang="nl-NL" sz="2400" i="0" dirty="0">
                <a:solidFill>
                  <a:srgbClr val="595959"/>
                </a:solidFill>
              </a:rPr>
              <a:t>. Anne, gevestigd in Duitsland, was in 2015 medeoprichter van de </a:t>
            </a:r>
            <a:r>
              <a:rPr lang="nl-NL" sz="2400" i="0" dirty="0" err="1">
                <a:solidFill>
                  <a:srgbClr val="595959"/>
                </a:solidFill>
              </a:rPr>
              <a:t>ReDI</a:t>
            </a:r>
            <a:r>
              <a:rPr lang="nl-NL" sz="2400" i="0" dirty="0">
                <a:solidFill>
                  <a:srgbClr val="595959"/>
                </a:solidFill>
              </a:rPr>
              <a:t> School om de uitdagingen aan te gaan waarmee vluchtelingen en immigranten worden geconfronteerd die willen integreren op de Europese digitale arbeidsmarkt</a:t>
            </a:r>
            <a:r>
              <a:rPr lang="en-GB" sz="2400" i="0" dirty="0">
                <a:solidFill>
                  <a:srgbClr val="595959"/>
                </a:solidFill>
              </a:rPr>
              <a:t>.</a:t>
            </a:r>
          </a:p>
          <a:p>
            <a:pPr algn="l"/>
            <a:r>
              <a:rPr lang="en-GB" sz="2400" b="1" i="0" dirty="0" err="1">
                <a:solidFill>
                  <a:srgbClr val="F2A72C"/>
                </a:solidFill>
              </a:rPr>
              <a:t>Motivatie</a:t>
            </a:r>
            <a:r>
              <a:rPr lang="en-GB" sz="2400" b="1" i="0" dirty="0">
                <a:solidFill>
                  <a:srgbClr val="F2A72C"/>
                </a:solidFill>
              </a:rPr>
              <a:t>: </a:t>
            </a:r>
            <a:r>
              <a:rPr lang="nl-NL" sz="2400" i="0" dirty="0" err="1">
                <a:solidFill>
                  <a:srgbClr val="595959"/>
                </a:solidFill>
              </a:rPr>
              <a:t>Anne's</a:t>
            </a:r>
            <a:r>
              <a:rPr lang="nl-NL" sz="2400" i="0" dirty="0">
                <a:solidFill>
                  <a:srgbClr val="595959"/>
                </a:solidFill>
              </a:rPr>
              <a:t> motivatie kwam voort uit haar observaties uit de eerste hand van de uitdagingen waarmee migranten en de lokale bevolking worden geconfronteerd met uitdagende omstandigheden bij het verkrijgen van toegang tot kwaliteitsonderwijs en zinvol werk in de technische industrie. Ze was ook gemotiveerd om de vaardigheidskloof in de Europese technologie-industrie aan te pakken.</a:t>
            </a:r>
            <a:endParaRPr lang="en-GB" sz="2400" b="1" i="0" dirty="0">
              <a:solidFill>
                <a:srgbClr val="F2A72C"/>
              </a:solidFill>
            </a:endParaRPr>
          </a:p>
          <a:p>
            <a:pPr algn="l"/>
            <a:r>
              <a:rPr lang="en-GB" sz="2400" b="1" i="0" dirty="0">
                <a:solidFill>
                  <a:srgbClr val="F2A72C"/>
                </a:solidFill>
              </a:rPr>
              <a:t>Doel: </a:t>
            </a:r>
            <a:r>
              <a:rPr lang="nl-NL" sz="2400" i="0" dirty="0">
                <a:solidFill>
                  <a:srgbClr val="595959"/>
                </a:solidFill>
              </a:rPr>
              <a:t>Haar doelen zijn om studenten uit te rusten met cruciale digitale vaardigheden, een </a:t>
            </a:r>
            <a:r>
              <a:rPr lang="nl-NL" sz="2400" i="0" dirty="0" err="1">
                <a:solidFill>
                  <a:srgbClr val="595959"/>
                </a:solidFill>
              </a:rPr>
              <a:t>groeimindset</a:t>
            </a:r>
            <a:r>
              <a:rPr lang="nl-NL" sz="2400" i="0" dirty="0">
                <a:solidFill>
                  <a:srgbClr val="595959"/>
                </a:solidFill>
              </a:rPr>
              <a:t> te bevorderen en carrièrevaardigheden te verbeteren door middel van praktische, hoogwaardige onderwijsaanbiedingen.</a:t>
            </a:r>
            <a:endParaRPr lang="en-IE" dirty="0"/>
          </a:p>
        </p:txBody>
      </p:sp>
      <p:sp>
        <p:nvSpPr>
          <p:cNvPr id="6" name="Freeform 1">
            <a:extLst>
              <a:ext uri="{FF2B5EF4-FFF2-40B4-BE49-F238E27FC236}">
                <a16:creationId xmlns:a16="http://schemas.microsoft.com/office/drawing/2014/main" id="{9AA58773-369F-F5C7-1DF0-64AF3FF03552}"/>
              </a:ext>
            </a:extLst>
          </p:cNvPr>
          <p:cNvSpPr/>
          <p:nvPr/>
        </p:nvSpPr>
        <p:spPr>
          <a:xfrm>
            <a:off x="0" y="26323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460851" y="466545"/>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solidFill>
                  <a:schemeClr val="bg1"/>
                </a:solidFill>
              </a:rPr>
              <a:t>Persoonlijke</a:t>
            </a:r>
            <a:r>
              <a:rPr lang="en-US" dirty="0">
                <a:solidFill>
                  <a:schemeClr val="bg1"/>
                </a:solidFill>
              </a:rPr>
              <a:t> </a:t>
            </a:r>
            <a:r>
              <a:rPr lang="en-US" dirty="0" err="1">
                <a:solidFill>
                  <a:schemeClr val="bg1"/>
                </a:solidFill>
              </a:rPr>
              <a:t>motivatie</a:t>
            </a:r>
            <a:r>
              <a:rPr lang="en-US" dirty="0">
                <a:solidFill>
                  <a:schemeClr val="bg1"/>
                </a:solidFill>
              </a:rPr>
              <a:t> in </a:t>
            </a:r>
            <a:r>
              <a:rPr lang="en-US" dirty="0" err="1">
                <a:solidFill>
                  <a:schemeClr val="bg1"/>
                </a:solidFill>
              </a:rPr>
              <a:t>actie</a:t>
            </a:r>
            <a:endParaRPr lang="en-US" dirty="0"/>
          </a:p>
        </p:txBody>
      </p:sp>
      <p:pic>
        <p:nvPicPr>
          <p:cNvPr id="17" name="Picture 16">
            <a:extLst>
              <a:ext uri="{FF2B5EF4-FFF2-40B4-BE49-F238E27FC236}">
                <a16:creationId xmlns:a16="http://schemas.microsoft.com/office/drawing/2014/main" id="{21D7FE5C-FBF6-89B3-9D90-C4249AAA47E9}"/>
              </a:ext>
            </a:extLst>
          </p:cNvPr>
          <p:cNvPicPr>
            <a:picLocks noChangeAspect="1"/>
          </p:cNvPicPr>
          <p:nvPr/>
        </p:nvPicPr>
        <p:blipFill>
          <a:blip r:embed="rId2"/>
          <a:stretch>
            <a:fillRect/>
          </a:stretch>
        </p:blipFill>
        <p:spPr>
          <a:xfrm>
            <a:off x="8455736" y="306845"/>
            <a:ext cx="3125493" cy="6130776"/>
          </a:xfrm>
          <a:prstGeom prst="rect">
            <a:avLst/>
          </a:prstGeom>
        </p:spPr>
      </p:pic>
      <p:grpSp>
        <p:nvGrpSpPr>
          <p:cNvPr id="9" name="Group 8">
            <a:extLst>
              <a:ext uri="{FF2B5EF4-FFF2-40B4-BE49-F238E27FC236}">
                <a16:creationId xmlns:a16="http://schemas.microsoft.com/office/drawing/2014/main" id="{427795D2-C1D1-403C-7C5F-F70975929169}"/>
              </a:ext>
            </a:extLst>
          </p:cNvPr>
          <p:cNvGrpSpPr/>
          <p:nvPr/>
        </p:nvGrpSpPr>
        <p:grpSpPr>
          <a:xfrm rot="10800000">
            <a:off x="5277127"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90357444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1130</TotalTime>
  <Words>7662</Words>
  <Application>Microsoft Office PowerPoint</Application>
  <PresentationFormat>Breedbeeld</PresentationFormat>
  <Paragraphs>421</Paragraphs>
  <Slides>76</Slides>
  <Notes>8</Notes>
  <HiddenSlides>0</HiddenSlides>
  <MMClips>4</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76</vt:i4>
      </vt:variant>
    </vt:vector>
  </HeadingPairs>
  <TitlesOfParts>
    <vt:vector size="89" baseType="lpstr">
      <vt:lpstr>Arial</vt:lpstr>
      <vt:lpstr>Calibri</vt:lpstr>
      <vt:lpstr>Calibri </vt:lpstr>
      <vt:lpstr>Crimson Text</vt:lpstr>
      <vt:lpstr>figtree</vt:lpstr>
      <vt:lpstr>inter</vt:lpstr>
      <vt:lpstr>McKinsey Sans</vt:lpstr>
      <vt:lpstr>Merriweather</vt:lpstr>
      <vt:lpstr>Montserrat Light</vt:lpstr>
      <vt:lpstr>Roboto</vt:lpstr>
      <vt:lpstr>Times New Roman</vt:lpstr>
      <vt:lpstr>TwitterChirp</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Oosterkamp, Roos van den (223688)</cp:lastModifiedBy>
  <cp:revision>215</cp:revision>
  <dcterms:created xsi:type="dcterms:W3CDTF">2020-10-14T13:32:04Z</dcterms:created>
  <dcterms:modified xsi:type="dcterms:W3CDTF">2025-04-29T08:04:17Z</dcterms:modified>
</cp:coreProperties>
</file>