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7"/>
  </p:notesMasterIdLst>
  <p:sldIdLst>
    <p:sldId id="4346" r:id="rId2"/>
    <p:sldId id="4306" r:id="rId3"/>
    <p:sldId id="4350" r:id="rId4"/>
    <p:sldId id="4352" r:id="rId5"/>
    <p:sldId id="4323" r:id="rId6"/>
    <p:sldId id="4348" r:id="rId7"/>
    <p:sldId id="4456" r:id="rId8"/>
    <p:sldId id="4496" r:id="rId9"/>
    <p:sldId id="4500" r:id="rId10"/>
    <p:sldId id="4455" r:id="rId11"/>
    <p:sldId id="4497" r:id="rId12"/>
    <p:sldId id="4498" r:id="rId13"/>
    <p:sldId id="4499" r:id="rId14"/>
    <p:sldId id="4457" r:id="rId15"/>
    <p:sldId id="4322" r:id="rId16"/>
    <p:sldId id="4460" r:id="rId17"/>
    <p:sldId id="4354" r:id="rId18"/>
    <p:sldId id="4458" r:id="rId19"/>
    <p:sldId id="4459" r:id="rId20"/>
    <p:sldId id="4461" r:id="rId21"/>
    <p:sldId id="4462" r:id="rId22"/>
    <p:sldId id="4300" r:id="rId23"/>
    <p:sldId id="4355" r:id="rId24"/>
    <p:sldId id="4463" r:id="rId25"/>
    <p:sldId id="4464" r:id="rId26"/>
    <p:sldId id="4342" r:id="rId27"/>
    <p:sldId id="4391" r:id="rId28"/>
    <p:sldId id="4465" r:id="rId29"/>
    <p:sldId id="4467" r:id="rId30"/>
    <p:sldId id="4472" r:id="rId31"/>
    <p:sldId id="4470" r:id="rId32"/>
    <p:sldId id="4473" r:id="rId33"/>
    <p:sldId id="4468" r:id="rId34"/>
    <p:sldId id="4471" r:id="rId35"/>
    <p:sldId id="4474" r:id="rId36"/>
    <p:sldId id="4475" r:id="rId37"/>
    <p:sldId id="4476" r:id="rId38"/>
    <p:sldId id="4469" r:id="rId39"/>
    <p:sldId id="4466" r:id="rId40"/>
    <p:sldId id="4477" r:id="rId41"/>
    <p:sldId id="4478" r:id="rId42"/>
    <p:sldId id="4479" r:id="rId43"/>
    <p:sldId id="4502" r:id="rId44"/>
    <p:sldId id="4480" r:id="rId45"/>
    <p:sldId id="4481" r:id="rId46"/>
    <p:sldId id="4501" r:id="rId47"/>
    <p:sldId id="4347" r:id="rId48"/>
    <p:sldId id="4395" r:id="rId49"/>
    <p:sldId id="4398" r:id="rId50"/>
    <p:sldId id="4482" r:id="rId51"/>
    <p:sldId id="4400" r:id="rId52"/>
    <p:sldId id="4483" r:id="rId53"/>
    <p:sldId id="4484" r:id="rId54"/>
    <p:sldId id="4338" r:id="rId55"/>
    <p:sldId id="4341" r:id="rId56"/>
    <p:sldId id="4485" r:id="rId57"/>
    <p:sldId id="4486" r:id="rId58"/>
    <p:sldId id="4487" r:id="rId59"/>
    <p:sldId id="4490" r:id="rId60"/>
    <p:sldId id="4489" r:id="rId61"/>
    <p:sldId id="4491" r:id="rId62"/>
    <p:sldId id="4493" r:id="rId63"/>
    <p:sldId id="4494" r:id="rId64"/>
    <p:sldId id="4495" r:id="rId65"/>
    <p:sldId id="4492" r:id="rId66"/>
    <p:sldId id="4430" r:id="rId67"/>
    <p:sldId id="4503" r:id="rId68"/>
    <p:sldId id="4504" r:id="rId69"/>
    <p:sldId id="4505" r:id="rId70"/>
    <p:sldId id="4506" r:id="rId71"/>
    <p:sldId id="4507" r:id="rId72"/>
    <p:sldId id="4508" r:id="rId73"/>
    <p:sldId id="4509" r:id="rId74"/>
    <p:sldId id="4510" r:id="rId75"/>
    <p:sldId id="4263" r:id="rId7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B5C8"/>
    <a:srgbClr val="595959"/>
    <a:srgbClr val="D9552F"/>
    <a:srgbClr val="FDBD22"/>
    <a:srgbClr val="FFF1CD"/>
    <a:srgbClr val="5796D0"/>
    <a:srgbClr val="93BCE1"/>
    <a:srgbClr val="D2E3F2"/>
    <a:srgbClr val="EEB4A4"/>
    <a:srgbClr val="A1A1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5082"/>
  </p:normalViewPr>
  <p:slideViewPr>
    <p:cSldViewPr snapToGrid="0" snapToObjects="1">
      <p:cViewPr varScale="1">
        <p:scale>
          <a:sx n="78" d="100"/>
          <a:sy n="78" d="100"/>
        </p:scale>
        <p:origin x="730"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E6B282E-B117-B940-84DA-9267D4C22CBD}" type="datetimeFigureOut">
              <a:rPr lang="en-US" smtClean="0"/>
              <a:t>4/30/2025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BE5DE82-CF29-044D-9158-06A811149881}" type="slidenum">
              <a:rPr lang="en-US" smtClean="0"/>
              <a:t>‹nr.›</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2250601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1423489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66</a:t>
            </a:fld>
            <a:endParaRPr lang="en-US"/>
          </a:p>
        </p:txBody>
      </p:sp>
    </p:spTree>
    <p:extLst>
      <p:ext uri="{BB962C8B-B14F-4D97-AF65-F5344CB8AC3E}">
        <p14:creationId xmlns:p14="http://schemas.microsoft.com/office/powerpoint/2010/main" val="4083167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75</a:t>
            </a:fld>
            <a:endParaRPr lang="en-US"/>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Mosaic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696373" y="2952795"/>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705816" y="3646444"/>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336144" y="483860"/>
            <a:ext cx="7563410" cy="4913817"/>
            <a:chOff x="4054160" y="721803"/>
            <a:chExt cx="7563410" cy="3597620"/>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63410" cy="1674487"/>
              <a:chOff x="4061909" y="1565906"/>
              <a:chExt cx="7563410"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77408" y="3448687"/>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grpSp>
      <p:cxnSp>
        <p:nvCxnSpPr>
          <p:cNvPr id="3" name="Straight Connector 2">
            <a:extLst>
              <a:ext uri="{FF2B5EF4-FFF2-40B4-BE49-F238E27FC236}">
                <a16:creationId xmlns:a16="http://schemas.microsoft.com/office/drawing/2014/main" id="{CBC02F7D-793C-EF4E-6EB6-CA643819CA22}"/>
              </a:ext>
            </a:extLst>
          </p:cNvPr>
          <p:cNvCxnSpPr>
            <a:cxnSpLocks/>
          </p:cNvCxnSpPr>
          <p:nvPr userDrawn="1"/>
        </p:nvCxnSpPr>
        <p:spPr>
          <a:xfrm>
            <a:off x="4351643" y="4893359"/>
            <a:ext cx="0" cy="540878"/>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268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50912CE0-BCC5-0DDB-71B2-378E548B72AA}"/>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3178170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1A7A5842-D3E7-C0E3-A994-451C67B9FF70}"/>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617813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1087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47CD64-0EE0-1949-B325-1AC0282897C8}"/>
              </a:ext>
            </a:extLst>
          </p:cNvPr>
          <p:cNvGrpSpPr/>
          <p:nvPr userDrawn="1"/>
        </p:nvGrpSpPr>
        <p:grpSpPr>
          <a:xfrm flipH="1">
            <a:off x="418947" y="2399398"/>
            <a:ext cx="11365744" cy="2982299"/>
            <a:chOff x="-761305" y="3118551"/>
            <a:chExt cx="12551656" cy="3293474"/>
          </a:xfrm>
          <a:solidFill>
            <a:srgbClr val="47B5C8"/>
          </a:solidFill>
        </p:grpSpPr>
        <p:sp>
          <p:nvSpPr>
            <p:cNvPr id="3" name="Freeform 2">
              <a:extLst>
                <a:ext uri="{FF2B5EF4-FFF2-40B4-BE49-F238E27FC236}">
                  <a16:creationId xmlns:a16="http://schemas.microsoft.com/office/drawing/2014/main" id="{A508E773-DD3C-818A-B0FC-B4BE6FCB7A4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 name="Freeform 3">
              <a:extLst>
                <a:ext uri="{FF2B5EF4-FFF2-40B4-BE49-F238E27FC236}">
                  <a16:creationId xmlns:a16="http://schemas.microsoft.com/office/drawing/2014/main" id="{5CD87E2C-CBBA-499C-8954-77D98A6EF3F2}"/>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grpSp>
        <p:nvGrpSpPr>
          <p:cNvPr id="14" name="Group 13">
            <a:extLst>
              <a:ext uri="{FF2B5EF4-FFF2-40B4-BE49-F238E27FC236}">
                <a16:creationId xmlns:a16="http://schemas.microsoft.com/office/drawing/2014/main" id="{71E46BAE-F0C2-18A1-3EC7-118015DF5B1B}"/>
              </a:ext>
            </a:extLst>
          </p:cNvPr>
          <p:cNvGrpSpPr/>
          <p:nvPr userDrawn="1"/>
        </p:nvGrpSpPr>
        <p:grpSpPr>
          <a:xfrm flipH="1">
            <a:off x="418947" y="1906465"/>
            <a:ext cx="11365744" cy="2982299"/>
            <a:chOff x="-761305" y="3118551"/>
            <a:chExt cx="12551656" cy="3293474"/>
          </a:xfrm>
          <a:solidFill>
            <a:srgbClr val="47B5C8"/>
          </a:solidFill>
        </p:grpSpPr>
        <p:sp>
          <p:nvSpPr>
            <p:cNvPr id="15" name="Freeform 14">
              <a:extLst>
                <a:ext uri="{FF2B5EF4-FFF2-40B4-BE49-F238E27FC236}">
                  <a16:creationId xmlns:a16="http://schemas.microsoft.com/office/drawing/2014/main" id="{CB810B0D-3EBF-40B5-925C-22EAD0B7BF8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A119E9A9-6401-8A9D-F3CF-3E55C7CC18AF}"/>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5" name="Freeform 4">
            <a:extLst>
              <a:ext uri="{FF2B5EF4-FFF2-40B4-BE49-F238E27FC236}">
                <a16:creationId xmlns:a16="http://schemas.microsoft.com/office/drawing/2014/main" id="{E55AC26C-F446-92EB-66F5-A54F173D924D}"/>
              </a:ext>
            </a:extLst>
          </p:cNvPr>
          <p:cNvSpPr/>
          <p:nvPr userDrawn="1"/>
        </p:nvSpPr>
        <p:spPr>
          <a:xfrm>
            <a:off x="-94694" y="4852493"/>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4D213BE5-E5C0-26F7-D8A1-1B72F8AE771D}"/>
              </a:ext>
            </a:extLst>
          </p:cNvPr>
          <p:cNvSpPr>
            <a:spLocks noGrp="1"/>
          </p:cNvSpPr>
          <p:nvPr>
            <p:ph type="body" sz="quarter" idx="17" hasCustomPrompt="1"/>
          </p:nvPr>
        </p:nvSpPr>
        <p:spPr>
          <a:xfrm>
            <a:off x="454124" y="4987528"/>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41205" y="360086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41205" y="2791285"/>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11" name="Picture 10">
            <a:extLst>
              <a:ext uri="{FF2B5EF4-FFF2-40B4-BE49-F238E27FC236}">
                <a16:creationId xmlns:a16="http://schemas.microsoft.com/office/drawing/2014/main" id="{A2D7F405-AFF6-A1B5-12BB-E18878F26594}"/>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982383" y="-19302"/>
            <a:ext cx="6672147" cy="6672147"/>
          </a:xfrm>
          <a:prstGeom prst="rect">
            <a:avLst/>
          </a:prstGeom>
        </p:spPr>
      </p:pic>
      <p:pic>
        <p:nvPicPr>
          <p:cNvPr id="13" name="Picture 12">
            <a:extLst>
              <a:ext uri="{FF2B5EF4-FFF2-40B4-BE49-F238E27FC236}">
                <a16:creationId xmlns:a16="http://schemas.microsoft.com/office/drawing/2014/main" id="{64D11862-CFAF-B22C-55AE-F5450B9736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88227" y="-368633"/>
            <a:ext cx="5533014" cy="2766507"/>
          </a:xfrm>
          <a:prstGeom prst="rect">
            <a:avLst/>
          </a:prstGeom>
        </p:spPr>
      </p:pic>
      <p:grpSp>
        <p:nvGrpSpPr>
          <p:cNvPr id="7" name="Group 6">
            <a:extLst>
              <a:ext uri="{FF2B5EF4-FFF2-40B4-BE49-F238E27FC236}">
                <a16:creationId xmlns:a16="http://schemas.microsoft.com/office/drawing/2014/main" id="{CCE91B04-02E4-9818-2946-11C6096CA3C9}"/>
              </a:ext>
            </a:extLst>
          </p:cNvPr>
          <p:cNvGrpSpPr/>
          <p:nvPr userDrawn="1"/>
        </p:nvGrpSpPr>
        <p:grpSpPr>
          <a:xfrm>
            <a:off x="4793368" y="5795141"/>
            <a:ext cx="6991323" cy="774150"/>
            <a:chOff x="495027" y="5845887"/>
            <a:chExt cx="6991323" cy="774150"/>
          </a:xfrm>
        </p:grpSpPr>
        <p:grpSp>
          <p:nvGrpSpPr>
            <p:cNvPr id="8" name="Group 7">
              <a:extLst>
                <a:ext uri="{FF2B5EF4-FFF2-40B4-BE49-F238E27FC236}">
                  <a16:creationId xmlns:a16="http://schemas.microsoft.com/office/drawing/2014/main" id="{42E11B8B-22F5-F7F3-3514-F9EC3F948B57}"/>
                </a:ext>
              </a:extLst>
            </p:cNvPr>
            <p:cNvGrpSpPr/>
            <p:nvPr userDrawn="1"/>
          </p:nvGrpSpPr>
          <p:grpSpPr>
            <a:xfrm>
              <a:off x="495027" y="5845887"/>
              <a:ext cx="6991323" cy="774150"/>
              <a:chOff x="495027" y="5845887"/>
              <a:chExt cx="6991323" cy="774150"/>
            </a:xfrm>
          </p:grpSpPr>
          <p:sp>
            <p:nvSpPr>
              <p:cNvPr id="10" name="Rectangle 9">
                <a:extLst>
                  <a:ext uri="{FF2B5EF4-FFF2-40B4-BE49-F238E27FC236}">
                    <a16:creationId xmlns:a16="http://schemas.microsoft.com/office/drawing/2014/main" id="{1BB53C13-3783-66BF-34A4-E451D1175EE2}"/>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2" name="Rectangle 11">
                <a:extLst>
                  <a:ext uri="{FF2B5EF4-FFF2-40B4-BE49-F238E27FC236}">
                    <a16:creationId xmlns:a16="http://schemas.microsoft.com/office/drawing/2014/main" id="{1BEA131D-0421-FE30-8129-AD08F725F6A6}"/>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E4A42C7A-9B41-3E56-FE08-9D7E1AEE3FB1}"/>
                  </a:ext>
                </a:extLst>
              </p:cNvPr>
              <p:cNvPicPr>
                <a:picLocks noChangeAspect="1"/>
              </p:cNvPicPr>
              <p:nvPr userDrawn="1"/>
            </p:nvPicPr>
            <p:blipFill>
              <a:blip r:embed="rId4"/>
              <a:stretch>
                <a:fillRect/>
              </a:stretch>
            </p:blipFill>
            <p:spPr>
              <a:xfrm>
                <a:off x="568863" y="6130899"/>
                <a:ext cx="1244049" cy="433251"/>
              </a:xfrm>
              <a:prstGeom prst="rect">
                <a:avLst/>
              </a:prstGeom>
            </p:spPr>
          </p:pic>
        </p:grpSp>
        <p:pic>
          <p:nvPicPr>
            <p:cNvPr id="9" name="Picture 8" descr="Co-funded by the European Union logo in png for web usage">
              <a:extLst>
                <a:ext uri="{FF2B5EF4-FFF2-40B4-BE49-F238E27FC236}">
                  <a16:creationId xmlns:a16="http://schemas.microsoft.com/office/drawing/2014/main" id="{A0FAB638-6670-483E-E981-A02DC51A83F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3097068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74" name="Freeform 73">
            <a:extLst>
              <a:ext uri="{FF2B5EF4-FFF2-40B4-BE49-F238E27FC236}">
                <a16:creationId xmlns:a16="http://schemas.microsoft.com/office/drawing/2014/main" id="{A8633C08-83D6-1A6F-8401-8C2AFAB342FE}"/>
              </a:ext>
            </a:extLst>
          </p:cNvPr>
          <p:cNvSpPr/>
          <p:nvPr userDrawn="1"/>
        </p:nvSpPr>
        <p:spPr>
          <a:xfrm>
            <a:off x="454233"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CF4E39B0-E2CB-8018-448A-5DF13D1CA595}"/>
              </a:ext>
            </a:extLst>
          </p:cNvPr>
          <p:cNvSpPr/>
          <p:nvPr userDrawn="1"/>
        </p:nvSpPr>
        <p:spPr>
          <a:xfrm>
            <a:off x="3307475"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5990423" y="3054642"/>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5990424" y="2431916"/>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39" name="Freeform 38">
            <a:extLst>
              <a:ext uri="{FF2B5EF4-FFF2-40B4-BE49-F238E27FC236}">
                <a16:creationId xmlns:a16="http://schemas.microsoft.com/office/drawing/2014/main" id="{40116ABB-45E2-2FFB-CE77-0E389D4442A4}"/>
              </a:ext>
            </a:extLst>
          </p:cNvPr>
          <p:cNvSpPr/>
          <p:nvPr userDrawn="1"/>
        </p:nvSpPr>
        <p:spPr>
          <a:xfrm>
            <a:off x="5352000" y="4094957"/>
            <a:ext cx="684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2A72C"/>
            </a:solid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86925E7F-F012-04D4-DB50-53D8F08B9F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5883" y="-598417"/>
            <a:ext cx="6248070" cy="3124035"/>
          </a:xfrm>
          <a:prstGeom prst="rect">
            <a:avLst/>
          </a:prstGeom>
        </p:spPr>
      </p:pic>
      <p:grpSp>
        <p:nvGrpSpPr>
          <p:cNvPr id="2" name="Group 1">
            <a:extLst>
              <a:ext uri="{FF2B5EF4-FFF2-40B4-BE49-F238E27FC236}">
                <a16:creationId xmlns:a16="http://schemas.microsoft.com/office/drawing/2014/main" id="{80101561-9642-9344-AEB3-132DA6DA4580}"/>
              </a:ext>
            </a:extLst>
          </p:cNvPr>
          <p:cNvGrpSpPr/>
          <p:nvPr userDrawn="1"/>
        </p:nvGrpSpPr>
        <p:grpSpPr>
          <a:xfrm>
            <a:off x="4705650" y="5776098"/>
            <a:ext cx="6991323" cy="774150"/>
            <a:chOff x="495027" y="5845887"/>
            <a:chExt cx="6991323" cy="774150"/>
          </a:xfrm>
        </p:grpSpPr>
        <p:grpSp>
          <p:nvGrpSpPr>
            <p:cNvPr id="5" name="Group 4">
              <a:extLst>
                <a:ext uri="{FF2B5EF4-FFF2-40B4-BE49-F238E27FC236}">
                  <a16:creationId xmlns:a16="http://schemas.microsoft.com/office/drawing/2014/main" id="{98949295-1317-D2E1-5CAC-13C6FD7F38C6}"/>
                </a:ext>
              </a:extLst>
            </p:cNvPr>
            <p:cNvGrpSpPr/>
            <p:nvPr userDrawn="1"/>
          </p:nvGrpSpPr>
          <p:grpSpPr>
            <a:xfrm>
              <a:off x="495027" y="5845887"/>
              <a:ext cx="6991323" cy="774150"/>
              <a:chOff x="495027" y="5845887"/>
              <a:chExt cx="6991323" cy="774150"/>
            </a:xfrm>
          </p:grpSpPr>
          <p:sp>
            <p:nvSpPr>
              <p:cNvPr id="12" name="Rectangle 11">
                <a:extLst>
                  <a:ext uri="{FF2B5EF4-FFF2-40B4-BE49-F238E27FC236}">
                    <a16:creationId xmlns:a16="http://schemas.microsoft.com/office/drawing/2014/main" id="{0B16C73E-3734-EA79-EC36-048326E38A9B}"/>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3" name="Rectangle 12">
                <a:extLst>
                  <a:ext uri="{FF2B5EF4-FFF2-40B4-BE49-F238E27FC236}">
                    <a16:creationId xmlns:a16="http://schemas.microsoft.com/office/drawing/2014/main" id="{072F022D-23A6-14AE-4724-9C84EC92B0B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D69A747-367A-D5FD-721D-34D04AC7995C}"/>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1" name="Picture 10" descr="Co-funded by the European Union logo in png for web usage">
              <a:extLst>
                <a:ext uri="{FF2B5EF4-FFF2-40B4-BE49-F238E27FC236}">
                  <a16:creationId xmlns:a16="http://schemas.microsoft.com/office/drawing/2014/main" id="{6146136B-F898-76BC-5F72-93498130A3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pic>
        <p:nvPicPr>
          <p:cNvPr id="15" name="Picture 14">
            <a:extLst>
              <a:ext uri="{FF2B5EF4-FFF2-40B4-BE49-F238E27FC236}">
                <a16:creationId xmlns:a16="http://schemas.microsoft.com/office/drawing/2014/main" id="{665C7DFB-6641-4767-F853-F33CBE04518A}"/>
              </a:ext>
            </a:extLst>
          </p:cNvPr>
          <p:cNvPicPr>
            <a:picLocks noChangeAspect="1"/>
          </p:cNvPicPr>
          <p:nvPr userDrawn="1"/>
        </p:nvPicPr>
        <p:blipFill>
          <a:blip r:embed="rId5" cstate="screen">
            <a:alphaModFix amt="24000"/>
            <a:extLst>
              <a:ext uri="{28A0092B-C50C-407E-A947-70E740481C1C}">
                <a14:useLocalDpi xmlns:a14="http://schemas.microsoft.com/office/drawing/2010/main"/>
              </a:ext>
            </a:extLst>
          </a:blip>
          <a:stretch>
            <a:fillRect/>
          </a:stretch>
        </p:blipFill>
        <p:spPr>
          <a:xfrm>
            <a:off x="-1416264" y="-492247"/>
            <a:ext cx="6672147" cy="6672147"/>
          </a:xfrm>
          <a:prstGeom prst="rect">
            <a:avLst/>
          </a:prstGeom>
        </p:spPr>
      </p:pic>
      <p:sp>
        <p:nvSpPr>
          <p:cNvPr id="16" name="Freeform 15">
            <a:extLst>
              <a:ext uri="{FF2B5EF4-FFF2-40B4-BE49-F238E27FC236}">
                <a16:creationId xmlns:a16="http://schemas.microsoft.com/office/drawing/2014/main" id="{8EFFE630-EFEA-3FFE-3301-E27209580E1E}"/>
              </a:ext>
            </a:extLst>
          </p:cNvPr>
          <p:cNvSpPr/>
          <p:nvPr userDrawn="1"/>
        </p:nvSpPr>
        <p:spPr>
          <a:xfrm>
            <a:off x="0" y="4869500"/>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0" name="Text Placeholder 23">
            <a:extLst>
              <a:ext uri="{FF2B5EF4-FFF2-40B4-BE49-F238E27FC236}">
                <a16:creationId xmlns:a16="http://schemas.microsoft.com/office/drawing/2014/main" id="{94636413-4198-153A-338E-76FF3420B89B}"/>
              </a:ext>
            </a:extLst>
          </p:cNvPr>
          <p:cNvSpPr>
            <a:spLocks noGrp="1"/>
          </p:cNvSpPr>
          <p:nvPr>
            <p:ph type="body" sz="quarter" idx="17" hasCustomPrompt="1"/>
          </p:nvPr>
        </p:nvSpPr>
        <p:spPr>
          <a:xfrm>
            <a:off x="558314" y="5036347"/>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ACC7C4-8730-4399-5172-EB393A6E9E89}"/>
              </a:ext>
            </a:extLst>
          </p:cNvPr>
          <p:cNvGrpSpPr/>
          <p:nvPr userDrawn="1"/>
        </p:nvGrpSpPr>
        <p:grpSpPr>
          <a:xfrm flipH="1">
            <a:off x="341785" y="2175165"/>
            <a:ext cx="11365744" cy="3343300"/>
            <a:chOff x="-761305" y="3118551"/>
            <a:chExt cx="12551656" cy="3293474"/>
          </a:xfrm>
          <a:solidFill>
            <a:srgbClr val="47B5C8"/>
          </a:solidFill>
        </p:grpSpPr>
        <p:sp>
          <p:nvSpPr>
            <p:cNvPr id="45" name="Freeform 44">
              <a:extLst>
                <a:ext uri="{FF2B5EF4-FFF2-40B4-BE49-F238E27FC236}">
                  <a16:creationId xmlns:a16="http://schemas.microsoft.com/office/drawing/2014/main" id="{890FFFFA-C8FB-2146-9C31-AA95E5D0DE5D}"/>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B5B2CF2-DB7E-3965-3496-E0AB92A9740B}"/>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58292" y="3606319"/>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58293" y="2983593"/>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44" name="Picture Placeholder 120">
            <a:extLst>
              <a:ext uri="{FF2B5EF4-FFF2-40B4-BE49-F238E27FC236}">
                <a16:creationId xmlns:a16="http://schemas.microsoft.com/office/drawing/2014/main" id="{0184A1A2-CBFE-5947-AB04-F6865104E08B}"/>
              </a:ext>
            </a:extLst>
          </p:cNvPr>
          <p:cNvSpPr>
            <a:spLocks noGrp="1"/>
          </p:cNvSpPr>
          <p:nvPr>
            <p:ph type="pic" sz="quarter" idx="41"/>
          </p:nvPr>
        </p:nvSpPr>
        <p:spPr>
          <a:xfrm>
            <a:off x="6049801" y="1"/>
            <a:ext cx="4661742" cy="551541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pic>
        <p:nvPicPr>
          <p:cNvPr id="5" name="Picture 4">
            <a:extLst>
              <a:ext uri="{FF2B5EF4-FFF2-40B4-BE49-F238E27FC236}">
                <a16:creationId xmlns:a16="http://schemas.microsoft.com/office/drawing/2014/main" id="{D0182AC1-344F-FFBA-C2B2-746146210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699" y="-59590"/>
            <a:ext cx="5533014" cy="2766507"/>
          </a:xfrm>
          <a:prstGeom prst="rect">
            <a:avLst/>
          </a:prstGeom>
        </p:spPr>
      </p:pic>
      <p:sp>
        <p:nvSpPr>
          <p:cNvPr id="6" name="Freeform 5">
            <a:extLst>
              <a:ext uri="{FF2B5EF4-FFF2-40B4-BE49-F238E27FC236}">
                <a16:creationId xmlns:a16="http://schemas.microsoft.com/office/drawing/2014/main" id="{256894A9-CCB5-9338-9080-6500A87B357E}"/>
              </a:ext>
            </a:extLst>
          </p:cNvPr>
          <p:cNvSpPr/>
          <p:nvPr userDrawn="1"/>
        </p:nvSpPr>
        <p:spPr>
          <a:xfrm>
            <a:off x="-54506" y="491896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23">
            <a:extLst>
              <a:ext uri="{FF2B5EF4-FFF2-40B4-BE49-F238E27FC236}">
                <a16:creationId xmlns:a16="http://schemas.microsoft.com/office/drawing/2014/main" id="{7B05F9A5-3621-C756-354D-7506CABFD43B}"/>
              </a:ext>
            </a:extLst>
          </p:cNvPr>
          <p:cNvSpPr>
            <a:spLocks noGrp="1"/>
          </p:cNvSpPr>
          <p:nvPr>
            <p:ph type="body" sz="quarter" idx="17" hasCustomPrompt="1"/>
          </p:nvPr>
        </p:nvSpPr>
        <p:spPr>
          <a:xfrm>
            <a:off x="503808" y="508581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grpSp>
        <p:nvGrpSpPr>
          <p:cNvPr id="2" name="Group 1">
            <a:extLst>
              <a:ext uri="{FF2B5EF4-FFF2-40B4-BE49-F238E27FC236}">
                <a16:creationId xmlns:a16="http://schemas.microsoft.com/office/drawing/2014/main" id="{32315DE4-918D-1532-2675-99E3F91CE1C9}"/>
              </a:ext>
            </a:extLst>
          </p:cNvPr>
          <p:cNvGrpSpPr/>
          <p:nvPr userDrawn="1"/>
        </p:nvGrpSpPr>
        <p:grpSpPr>
          <a:xfrm>
            <a:off x="4766580" y="5791724"/>
            <a:ext cx="6991323" cy="774150"/>
            <a:chOff x="495027" y="5845887"/>
            <a:chExt cx="6991323" cy="774150"/>
          </a:xfrm>
        </p:grpSpPr>
        <p:grpSp>
          <p:nvGrpSpPr>
            <p:cNvPr id="10" name="Group 9">
              <a:extLst>
                <a:ext uri="{FF2B5EF4-FFF2-40B4-BE49-F238E27FC236}">
                  <a16:creationId xmlns:a16="http://schemas.microsoft.com/office/drawing/2014/main" id="{8D0B326B-5474-A843-4802-7569DE9ECD60}"/>
                </a:ext>
              </a:extLst>
            </p:cNvPr>
            <p:cNvGrpSpPr/>
            <p:nvPr userDrawn="1"/>
          </p:nvGrpSpPr>
          <p:grpSpPr>
            <a:xfrm>
              <a:off x="495027" y="5845887"/>
              <a:ext cx="6991323" cy="774150"/>
              <a:chOff x="495027" y="5845887"/>
              <a:chExt cx="6991323" cy="774150"/>
            </a:xfrm>
          </p:grpSpPr>
          <p:sp>
            <p:nvSpPr>
              <p:cNvPr id="15" name="Rectangle 14">
                <a:extLst>
                  <a:ext uri="{FF2B5EF4-FFF2-40B4-BE49-F238E27FC236}">
                    <a16:creationId xmlns:a16="http://schemas.microsoft.com/office/drawing/2014/main" id="{16539BD7-E529-AD47-909A-A658E4A0F51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6" name="Rectangle 15">
                <a:extLst>
                  <a:ext uri="{FF2B5EF4-FFF2-40B4-BE49-F238E27FC236}">
                    <a16:creationId xmlns:a16="http://schemas.microsoft.com/office/drawing/2014/main" id="{F368AFD4-3D6A-AFE6-EA8A-8AA8835E2E5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9E30F3D8-C1C6-CDCC-6B34-2566F2A0327A}"/>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4" name="Picture 13" descr="Co-funded by the European Union logo in png for web usage">
              <a:extLst>
                <a:ext uri="{FF2B5EF4-FFF2-40B4-BE49-F238E27FC236}">
                  <a16:creationId xmlns:a16="http://schemas.microsoft.com/office/drawing/2014/main" id="{ECFD4D0D-9BFC-82CD-C642-5EE1D0A4709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6AD50608-6941-51D9-90FB-C9C19979971D}"/>
              </a:ext>
            </a:extLst>
          </p:cNvPr>
          <p:cNvSpPr/>
          <p:nvPr userDrawn="1"/>
        </p:nvSpPr>
        <p:spPr>
          <a:xfrm>
            <a:off x="477386" y="748834"/>
            <a:ext cx="6200492" cy="4938629"/>
          </a:xfrm>
          <a:custGeom>
            <a:avLst/>
            <a:gdLst>
              <a:gd name="connsiteX0" fmla="*/ 0 w 6200492"/>
              <a:gd name="connsiteY0" fmla="*/ 0 h 4938629"/>
              <a:gd name="connsiteX1" fmla="*/ 225150 w 6200492"/>
              <a:gd name="connsiteY1" fmla="*/ 0 h 4938629"/>
              <a:gd name="connsiteX2" fmla="*/ 4936311 w 6200492"/>
              <a:gd name="connsiteY2" fmla="*/ 0 h 4938629"/>
              <a:gd name="connsiteX3" fmla="*/ 5161461 w 6200492"/>
              <a:gd name="connsiteY3" fmla="*/ 0 h 4938629"/>
              <a:gd name="connsiteX4" fmla="*/ 6200492 w 6200492"/>
              <a:gd name="connsiteY4" fmla="*/ 956188 h 4938629"/>
              <a:gd name="connsiteX5" fmla="*/ 6200492 w 6200492"/>
              <a:gd name="connsiteY5" fmla="*/ 4938629 h 4938629"/>
              <a:gd name="connsiteX6" fmla="*/ 5975342 w 6200492"/>
              <a:gd name="connsiteY6" fmla="*/ 4938629 h 4938629"/>
              <a:gd name="connsiteX7" fmla="*/ 1750888 w 6200492"/>
              <a:gd name="connsiteY7" fmla="*/ 4938629 h 4938629"/>
              <a:gd name="connsiteX8" fmla="*/ 1525738 w 6200492"/>
              <a:gd name="connsiteY8" fmla="*/ 4938629 h 4938629"/>
              <a:gd name="connsiteX9" fmla="*/ 0 w 6200492"/>
              <a:gd name="connsiteY9" fmla="*/ 3534542 h 493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0492" h="4938629">
                <a:moveTo>
                  <a:pt x="0" y="0"/>
                </a:moveTo>
                <a:lnTo>
                  <a:pt x="225150" y="0"/>
                </a:lnTo>
                <a:lnTo>
                  <a:pt x="4936311" y="0"/>
                </a:lnTo>
                <a:lnTo>
                  <a:pt x="5161461" y="0"/>
                </a:lnTo>
                <a:cubicBezTo>
                  <a:pt x="5735664" y="0"/>
                  <a:pt x="6200492" y="427769"/>
                  <a:pt x="6200492" y="956188"/>
                </a:cubicBezTo>
                <a:lnTo>
                  <a:pt x="6200492" y="4938629"/>
                </a:lnTo>
                <a:lnTo>
                  <a:pt x="5975342" y="4938629"/>
                </a:lnTo>
                <a:lnTo>
                  <a:pt x="1750888" y="4938629"/>
                </a:lnTo>
                <a:lnTo>
                  <a:pt x="1525738" y="4938629"/>
                </a:lnTo>
                <a:cubicBezTo>
                  <a:pt x="683575" y="4938629"/>
                  <a:pt x="0" y="4309558"/>
                  <a:pt x="0" y="3534542"/>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E0A1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91164" y="121893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26460" y="121893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12867" y="2133922"/>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48163" y="2133922"/>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19446" y="3048909"/>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54742" y="3048909"/>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41149" y="3963897"/>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6445" y="3963897"/>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19446" y="487888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54742" y="487888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86328" y="4732914"/>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86328" y="3843616"/>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86328" y="2962825"/>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86328" y="1984022"/>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CBD74BB-51A0-2AE1-F8FE-EE2A5CBE0B75}"/>
              </a:ext>
            </a:extLst>
          </p:cNvPr>
          <p:cNvGrpSpPr/>
          <p:nvPr userDrawn="1"/>
        </p:nvGrpSpPr>
        <p:grpSpPr>
          <a:xfrm>
            <a:off x="558314" y="5787502"/>
            <a:ext cx="6991323" cy="774150"/>
            <a:chOff x="495027" y="5845887"/>
            <a:chExt cx="6991323" cy="774150"/>
          </a:xfrm>
        </p:grpSpPr>
        <p:grpSp>
          <p:nvGrpSpPr>
            <p:cNvPr id="3" name="Group 2">
              <a:extLst>
                <a:ext uri="{FF2B5EF4-FFF2-40B4-BE49-F238E27FC236}">
                  <a16:creationId xmlns:a16="http://schemas.microsoft.com/office/drawing/2014/main" id="{2C10FCAE-DFB5-38B6-DBBC-A220DB0EFEB9}"/>
                </a:ext>
              </a:extLst>
            </p:cNvPr>
            <p:cNvGrpSpPr/>
            <p:nvPr userDrawn="1"/>
          </p:nvGrpSpPr>
          <p:grpSpPr>
            <a:xfrm>
              <a:off x="495027" y="5845887"/>
              <a:ext cx="6991323" cy="774150"/>
              <a:chOff x="495027" y="5845887"/>
              <a:chExt cx="6991323" cy="774150"/>
            </a:xfrm>
          </p:grpSpPr>
          <p:sp>
            <p:nvSpPr>
              <p:cNvPr id="5" name="Rectangle 4">
                <a:extLst>
                  <a:ext uri="{FF2B5EF4-FFF2-40B4-BE49-F238E27FC236}">
                    <a16:creationId xmlns:a16="http://schemas.microsoft.com/office/drawing/2014/main" id="{0D6E4401-D6F7-2ED4-7FE5-531281EFB3B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6" name="Rectangle 5">
                <a:extLst>
                  <a:ext uri="{FF2B5EF4-FFF2-40B4-BE49-F238E27FC236}">
                    <a16:creationId xmlns:a16="http://schemas.microsoft.com/office/drawing/2014/main" id="{84427A67-7464-7EDB-9F1F-6F0859D45DDF}"/>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1932DF4-5D9D-4F07-71A2-1030C035EBA1}"/>
                  </a:ext>
                </a:extLst>
              </p:cNvPr>
              <p:cNvPicPr>
                <a:picLocks noChangeAspect="1"/>
              </p:cNvPicPr>
              <p:nvPr userDrawn="1"/>
            </p:nvPicPr>
            <p:blipFill>
              <a:blip r:embed="rId2"/>
              <a:stretch>
                <a:fillRect/>
              </a:stretch>
            </p:blipFill>
            <p:spPr>
              <a:xfrm>
                <a:off x="568863" y="6130899"/>
                <a:ext cx="1244049" cy="433251"/>
              </a:xfrm>
              <a:prstGeom prst="rect">
                <a:avLst/>
              </a:prstGeom>
            </p:spPr>
          </p:pic>
        </p:grpSp>
        <p:pic>
          <p:nvPicPr>
            <p:cNvPr id="4" name="Picture 3" descr="Co-funded by the European Union logo in png for web usage">
              <a:extLst>
                <a:ext uri="{FF2B5EF4-FFF2-40B4-BE49-F238E27FC236}">
                  <a16:creationId xmlns:a16="http://schemas.microsoft.com/office/drawing/2014/main" id="{0FB91D32-3A38-9026-57B5-89505476B2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FB69E93D-EB65-544F-B082-6BD372E5C86C}"/>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94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696373" y="2952795"/>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705816" y="3646444"/>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336144" y="483860"/>
            <a:ext cx="7563410" cy="4913817"/>
            <a:chOff x="4054160" y="721803"/>
            <a:chExt cx="7563410" cy="3597620"/>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63410" cy="1674487"/>
              <a:chOff x="4061909" y="1565906"/>
              <a:chExt cx="7563410"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77408" y="3448687"/>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grpSp>
      <p:cxnSp>
        <p:nvCxnSpPr>
          <p:cNvPr id="3" name="Straight Connector 2">
            <a:extLst>
              <a:ext uri="{FF2B5EF4-FFF2-40B4-BE49-F238E27FC236}">
                <a16:creationId xmlns:a16="http://schemas.microsoft.com/office/drawing/2014/main" id="{CBC02F7D-793C-EF4E-6EB6-CA643819CA22}"/>
              </a:ext>
            </a:extLst>
          </p:cNvPr>
          <p:cNvCxnSpPr>
            <a:cxnSpLocks/>
          </p:cNvCxnSpPr>
          <p:nvPr userDrawn="1"/>
        </p:nvCxnSpPr>
        <p:spPr>
          <a:xfrm>
            <a:off x="4351643" y="4893359"/>
            <a:ext cx="0" cy="540878"/>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111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E2EFCFD-3DB9-D994-69B3-BE838FCFBD89}"/>
              </a:ext>
            </a:extLst>
          </p:cNvPr>
          <p:cNvGrpSpPr/>
          <p:nvPr userDrawn="1"/>
        </p:nvGrpSpPr>
        <p:grpSpPr>
          <a:xfrm>
            <a:off x="0" y="6213053"/>
            <a:ext cx="12116938" cy="1289893"/>
            <a:chOff x="3911600" y="5376592"/>
            <a:chExt cx="7103963" cy="756243"/>
          </a:xfrm>
        </p:grpSpPr>
        <p:cxnSp>
          <p:nvCxnSpPr>
            <p:cNvPr id="6" name="Straight Connector 5">
              <a:extLst>
                <a:ext uri="{FF2B5EF4-FFF2-40B4-BE49-F238E27FC236}">
                  <a16:creationId xmlns:a16="http://schemas.microsoft.com/office/drawing/2014/main" id="{4F33D689-3398-E2AC-AF51-1AC4D38A3AC1}"/>
                </a:ext>
              </a:extLst>
            </p:cNvPr>
            <p:cNvCxnSpPr>
              <a:cxnSpLocks/>
            </p:cNvCxnSpPr>
            <p:nvPr userDrawn="1"/>
          </p:nvCxnSpPr>
          <p:spPr>
            <a:xfrm>
              <a:off x="3911600" y="5517665"/>
              <a:ext cx="4416136" cy="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1A7D87F-EB30-7D53-1383-D973F10F31DB}"/>
                </a:ext>
              </a:extLst>
            </p:cNvPr>
            <p:cNvPicPr>
              <a:picLocks noChangeAspect="1"/>
            </p:cNvPicPr>
            <p:nvPr userDrawn="1"/>
          </p:nvPicPr>
          <p:blipFill rotWithShape="1">
            <a:blip r:embed="rId22" cstate="screen">
              <a:duotone>
                <a:prstClr val="black"/>
                <a:srgbClr val="D9C3A5">
                  <a:tint val="50000"/>
                  <a:satMod val="180000"/>
                </a:srgbClr>
              </a:duotone>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8" name="Picture 7">
              <a:extLst>
                <a:ext uri="{FF2B5EF4-FFF2-40B4-BE49-F238E27FC236}">
                  <a16:creationId xmlns:a16="http://schemas.microsoft.com/office/drawing/2014/main" id="{5CB0CC98-FD0A-87E7-81C2-07982FF9AE0E}"/>
                </a:ext>
              </a:extLst>
            </p:cNvPr>
            <p:cNvPicPr>
              <a:picLocks noChangeAspect="1"/>
            </p:cNvPicPr>
            <p:nvPr userDrawn="1"/>
          </p:nvPicPr>
          <p:blipFill rotWithShape="1">
            <a:blip r:embed="rId23" cstate="screen">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1" r:id="rId4"/>
    <p:sldLayoutId id="2147483842" r:id="rId5"/>
    <p:sldLayoutId id="2147483840" r:id="rId6"/>
    <p:sldLayoutId id="2147483880" r:id="rId7"/>
    <p:sldLayoutId id="2147483877" r:id="rId8"/>
    <p:sldLayoutId id="2147483887" r:id="rId9"/>
    <p:sldLayoutId id="2147483888" r:id="rId10"/>
    <p:sldLayoutId id="2147483841" r:id="rId11"/>
    <p:sldLayoutId id="2147483879" r:id="rId12"/>
    <p:sldLayoutId id="2147483878" r:id="rId13"/>
    <p:sldLayoutId id="2147483884" r:id="rId14"/>
    <p:sldLayoutId id="2147483861" r:id="rId15"/>
    <p:sldLayoutId id="2147483885" r:id="rId16"/>
    <p:sldLayoutId id="2147483886" r:id="rId17"/>
    <p:sldLayoutId id="2147483833" r:id="rId18"/>
    <p:sldLayoutId id="2147483847" r:id="rId19"/>
    <p:sldLayoutId id="214748385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hyperlink" Target="https://wise.com/gb/about/our-story" TargetMode="External"/><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hyperlink" Target="https://fortune.com/2021/07/07/fintech-wise-public-london-stock-exchange-direct-listing/"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https://pixabay.com/en/question-mark-why-icon-blue-usa-1332062/" TargetMode="External"/><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8.xml"/><Relationship Id="rId1" Type="http://schemas.openxmlformats.org/officeDocument/2006/relationships/video" Target="https://www.youtube.com/embed/Oh2KRQPaKOU?feature=oembed" TargetMode="External"/><Relationship Id="rId5" Type="http://schemas.openxmlformats.org/officeDocument/2006/relationships/hyperlink" Target="https://www.youtube.com/hashtag/simonsinek" TargetMode="External"/><Relationship Id="rId4" Type="http://schemas.openxmlformats.org/officeDocument/2006/relationships/hyperlink" Target="https://youtu.be/Oh2KRQPaKOU"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pixabay.com/en/question-mark-why-icon-blue-usa-1332062/" TargetMode="External"/><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hyperlink" Target="https://www.dpma.de/english/trade_marks/index.html" TargetMode="External"/><Relationship Id="rId2" Type="http://schemas.openxmlformats.org/officeDocument/2006/relationships/hyperlink" Target="https://www.wipo.int/portal/en/index.html" TargetMode="External"/><Relationship Id="rId1" Type="http://schemas.openxmlformats.org/officeDocument/2006/relationships/slideLayout" Target="../slideLayouts/slideLayout12.xml"/><Relationship Id="rId4" Type="http://schemas.openxmlformats.org/officeDocument/2006/relationships/hyperlink" Target="https://www.inpi.fr/e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hyperlink" Target="https://nulab.com/cacoo/" TargetMode="External"/><Relationship Id="rId2" Type="http://schemas.openxmlformats.org/officeDocument/2006/relationships/hyperlink" Target="https://start.mural.co/" TargetMode="External"/><Relationship Id="rId1" Type="http://schemas.openxmlformats.org/officeDocument/2006/relationships/slideLayout" Target="../slideLayouts/slideLayout12.xml"/><Relationship Id="rId4" Type="http://schemas.openxmlformats.org/officeDocument/2006/relationships/hyperlink" Target="https://conceptboard.com/"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miro.com/how-to-use-miro/" TargetMode="External"/><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entm.ag/QZniH3" TargetMode="External"/><Relationship Id="rId2" Type="http://schemas.openxmlformats.org/officeDocument/2006/relationships/hyperlink" Target="https://www.fundera.com/blog/what-percentage-of-small-businesses-fail" TargetMode="Externa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hyperlink" Target="https://userpilot.com/blog/user-persona-examples/" TargetMode="External"/><Relationship Id="rId2" Type="http://schemas.openxmlformats.org/officeDocument/2006/relationships/hyperlink" Target="https://nulab.com/cacoo/templates/user-persona-template/?utm_source=bing&amp;utm_medium=cpc&amp;utm_campaign=604067364&amp;utm_term=customer%20persona%20template&amp;msclkid=e81b8bcccea718db7adcece0b8a1637e&amp;utm_content=User%20Persona" TargetMode="Externa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hyperlink" Target="https://youtu.be/Ve3JZtWrFh0?si=qFDGtw_ztKbnEtVH" TargetMode="External"/><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810524" y="2947275"/>
            <a:ext cx="5089964" cy="1521051"/>
          </a:xfrm>
        </p:spPr>
        <p:txBody>
          <a:bodyPr>
            <a:noAutofit/>
          </a:bodyPr>
          <a:lstStyle/>
          <a:p>
            <a:r>
              <a:rPr lang="en-US" b="1" dirty="0"/>
              <a:t>MODULE 2</a:t>
            </a:r>
          </a:p>
          <a:p>
            <a:r>
              <a:rPr lang="nl-NL" b="1" dirty="0">
                <a:latin typeface="Google Sans"/>
              </a:rPr>
              <a:t>Ik heb een bedrijfsidee, wat nu?</a:t>
            </a:r>
            <a:endParaRPr lang="en-US" b="1" dirty="0"/>
          </a:p>
        </p:txBody>
      </p:sp>
      <p:sp>
        <p:nvSpPr>
          <p:cNvPr id="2" name="Text Placeholder 1">
            <a:extLst>
              <a:ext uri="{FF2B5EF4-FFF2-40B4-BE49-F238E27FC236}">
                <a16:creationId xmlns:a16="http://schemas.microsoft.com/office/drawing/2014/main" id="{FA234C8A-2E7F-AD4B-8EF1-4E8ACC53FDBD}"/>
              </a:ext>
            </a:extLst>
          </p:cNvPr>
          <p:cNvSpPr>
            <a:spLocks noGrp="1"/>
          </p:cNvSpPr>
          <p:nvPr>
            <p:ph type="body" sz="quarter" idx="4294967295"/>
          </p:nvPr>
        </p:nvSpPr>
        <p:spPr>
          <a:xfrm>
            <a:off x="607711" y="5033880"/>
            <a:ext cx="4414577" cy="679345"/>
          </a:xfrm>
          <a:prstGeom prst="rect">
            <a:avLst/>
          </a:prstGeom>
        </p:spPr>
        <p:txBody>
          <a:bodyPr/>
          <a:lstStyle/>
          <a:p>
            <a:pPr marL="0" indent="0">
              <a:buNone/>
            </a:pPr>
            <a:r>
              <a:rPr lang="en-US" b="1" dirty="0">
                <a:solidFill>
                  <a:schemeClr val="bg1"/>
                </a:solidFill>
              </a:rPr>
              <a:t>www.mosaic4investing</a:t>
            </a:r>
            <a:r>
              <a:rPr lang="en-US" sz="3200" b="1" dirty="0">
                <a:solidFill>
                  <a:schemeClr val="bg1"/>
                </a:solidFill>
              </a:rPr>
              <a:t>.</a:t>
            </a:r>
            <a:r>
              <a:rPr lang="en-US" b="1" dirty="0">
                <a:solidFill>
                  <a:schemeClr val="bg1"/>
                </a:solidFill>
              </a:rPr>
              <a:t>eu</a:t>
            </a:r>
          </a:p>
        </p:txBody>
      </p:sp>
      <p:pic>
        <p:nvPicPr>
          <p:cNvPr id="3" name="Picture 2">
            <a:extLst>
              <a:ext uri="{FF2B5EF4-FFF2-40B4-BE49-F238E27FC236}">
                <a16:creationId xmlns:a16="http://schemas.microsoft.com/office/drawing/2014/main" id="{5EC5DB28-14FD-EC1D-952C-145E640EB7F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7652110" y="-2424964"/>
            <a:ext cx="6368247" cy="6368247"/>
          </a:xfrm>
          <a:prstGeom prst="rect">
            <a:avLst/>
          </a:prstGeom>
          <a:ln>
            <a:noFill/>
          </a:ln>
        </p:spPr>
      </p:pic>
      <p:pic>
        <p:nvPicPr>
          <p:cNvPr id="17" name="Picture Placeholder 16" descr="Falcon landing">
            <a:extLst>
              <a:ext uri="{FF2B5EF4-FFF2-40B4-BE49-F238E27FC236}">
                <a16:creationId xmlns:a16="http://schemas.microsoft.com/office/drawing/2014/main" id="{E7E5B274-A8BF-7332-E2E9-234A860BF4DB}"/>
              </a:ext>
            </a:extLst>
          </p:cNvPr>
          <p:cNvPicPr>
            <a:picLocks noGrp="1" noChangeAspect="1"/>
          </p:cNvPicPr>
          <p:nvPr>
            <p:ph type="pic" sz="quarter" idx="41"/>
          </p:nvPr>
        </p:nvPicPr>
        <p:blipFill>
          <a:blip r:embed="rId4"/>
          <a:srcRect l="21836" r="21836"/>
          <a:stretch>
            <a:fillRect/>
          </a:stretch>
        </p:blipFill>
        <p:spPr/>
      </p:pic>
    </p:spTree>
    <p:extLst>
      <p:ext uri="{BB962C8B-B14F-4D97-AF65-F5344CB8AC3E}">
        <p14:creationId xmlns:p14="http://schemas.microsoft.com/office/powerpoint/2010/main" val="14553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78992" y="1365597"/>
            <a:ext cx="7488868" cy="3849918"/>
          </a:xfrm>
        </p:spPr>
        <p:txBody>
          <a:bodyPr/>
          <a:lstStyle/>
          <a:p>
            <a:r>
              <a:rPr lang="en-GB" dirty="0"/>
              <a:t>Wise, </a:t>
            </a:r>
            <a:r>
              <a:rPr lang="en-GB" dirty="0" err="1"/>
              <a:t>voorheen</a:t>
            </a:r>
            <a:r>
              <a:rPr lang="en-GB" dirty="0"/>
              <a:t> </a:t>
            </a:r>
            <a:r>
              <a:rPr lang="en-GB" dirty="0" err="1"/>
              <a:t>bekend</a:t>
            </a:r>
            <a:r>
              <a:rPr lang="en-GB" dirty="0"/>
              <a:t> </a:t>
            </a:r>
            <a:r>
              <a:rPr lang="en-GB" dirty="0" err="1"/>
              <a:t>als</a:t>
            </a:r>
            <a:r>
              <a:rPr lang="en-GB" dirty="0"/>
              <a:t> TransferWise</a:t>
            </a:r>
          </a:p>
          <a:p>
            <a:pPr marL="0" indent="0"/>
            <a:r>
              <a:rPr lang="en-GB" sz="2000" b="1" dirty="0" err="1">
                <a:solidFill>
                  <a:srgbClr val="47B5C8"/>
                </a:solidFill>
              </a:rPr>
              <a:t>Oprichters</a:t>
            </a:r>
            <a:r>
              <a:rPr lang="en-GB" sz="2000" b="1" dirty="0">
                <a:solidFill>
                  <a:srgbClr val="47B5C8"/>
                </a:solidFill>
              </a:rPr>
              <a:t>:</a:t>
            </a:r>
            <a:r>
              <a:rPr lang="en-GB" dirty="0"/>
              <a:t>	</a:t>
            </a:r>
            <a:r>
              <a:rPr lang="en-GB" sz="2000" dirty="0"/>
              <a:t>Taavet </a:t>
            </a:r>
            <a:r>
              <a:rPr lang="en-GB" sz="2000" dirty="0" err="1"/>
              <a:t>Hinrikus</a:t>
            </a:r>
            <a:r>
              <a:rPr lang="en-GB" sz="2000" dirty="0"/>
              <a:t> and Kristo </a:t>
            </a:r>
            <a:r>
              <a:rPr lang="en-GB" sz="2000" dirty="0" err="1"/>
              <a:t>Käärmann</a:t>
            </a:r>
            <a:r>
              <a:rPr lang="en-GB" sz="2000" dirty="0"/>
              <a:t>, </a:t>
            </a:r>
            <a:r>
              <a:rPr lang="en-GB" sz="2000" dirty="0" err="1"/>
              <a:t>beide</a:t>
            </a:r>
            <a:r>
              <a:rPr lang="en-GB" dirty="0"/>
              <a:t>		             </a:t>
            </a:r>
            <a:r>
              <a:rPr lang="en-GB" sz="2000" dirty="0" err="1"/>
              <a:t>uit</a:t>
            </a:r>
            <a:r>
              <a:rPr lang="en-GB" sz="2000" dirty="0"/>
              <a:t> Estland, </a:t>
            </a:r>
            <a:r>
              <a:rPr lang="nl-NL" sz="2000" dirty="0"/>
              <a:t>richtte het bedrijf op in</a:t>
            </a:r>
            <a:r>
              <a:rPr lang="en-GB" sz="2000" dirty="0"/>
              <a:t> </a:t>
            </a:r>
            <a:r>
              <a:rPr lang="en-GB" sz="2000" dirty="0" err="1"/>
              <a:t>januari</a:t>
            </a:r>
            <a:r>
              <a:rPr lang="en-GB" sz="2000" dirty="0"/>
              <a:t> 2011    </a:t>
            </a:r>
          </a:p>
          <a:p>
            <a:pPr marL="0" indent="0"/>
            <a:r>
              <a:rPr lang="en-GB" sz="2000" dirty="0"/>
              <a:t>Wat: </a:t>
            </a:r>
            <a:r>
              <a:rPr lang="en-GB" dirty="0"/>
              <a:t>		</a:t>
            </a:r>
          </a:p>
          <a:p>
            <a:pPr marL="0" indent="0"/>
            <a:endParaRPr lang="en-GB" dirty="0"/>
          </a:p>
          <a:p>
            <a:pPr marL="0" indent="0"/>
            <a:endParaRPr lang="en-GB" dirty="0"/>
          </a:p>
          <a:p>
            <a:pPr marL="0" indent="0"/>
            <a:endParaRPr lang="en-GB" dirty="0"/>
          </a:p>
          <a:p>
            <a:pPr marL="0" indent="0"/>
            <a:r>
              <a:rPr lang="en-GB" sz="2000" dirty="0" err="1"/>
              <a:t>Producten</a:t>
            </a:r>
            <a:r>
              <a:rPr lang="en-GB" sz="2000" dirty="0"/>
              <a:t>:</a:t>
            </a:r>
            <a:r>
              <a:rPr lang="en-GB" dirty="0"/>
              <a:t>	</a:t>
            </a:r>
          </a:p>
          <a:p>
            <a:endParaRPr lang="en-GB" dirty="0"/>
          </a:p>
        </p:txBody>
      </p:sp>
      <p:sp>
        <p:nvSpPr>
          <p:cNvPr id="2" name="Freeform 1">
            <a:extLst>
              <a:ext uri="{FF2B5EF4-FFF2-40B4-BE49-F238E27FC236}">
                <a16:creationId xmlns:a16="http://schemas.microsoft.com/office/drawing/2014/main" id="{7B83FC6B-9FCD-D7A3-CB13-234D96458BFD}"/>
              </a:ext>
            </a:extLst>
          </p:cNvPr>
          <p:cNvSpPr/>
          <p:nvPr/>
        </p:nvSpPr>
        <p:spPr>
          <a:xfrm>
            <a:off x="0" y="440175"/>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37314"/>
            <a:ext cx="9632553" cy="803654"/>
          </a:xfrm>
        </p:spPr>
        <p:txBody>
          <a:bodyPr/>
          <a:lstStyle/>
          <a:p>
            <a:r>
              <a:rPr lang="en-US" dirty="0">
                <a:solidFill>
                  <a:schemeClr val="bg1"/>
                </a:solidFill>
              </a:rPr>
              <a:t>Een </a:t>
            </a:r>
            <a:r>
              <a:rPr lang="en-US" dirty="0" err="1">
                <a:solidFill>
                  <a:schemeClr val="bg1"/>
                </a:solidFill>
              </a:rPr>
              <a:t>voorbeeld</a:t>
            </a:r>
            <a:r>
              <a:rPr lang="en-US" dirty="0">
                <a:solidFill>
                  <a:schemeClr val="bg1"/>
                </a:solidFill>
              </a:rPr>
              <a:t> van </a:t>
            </a:r>
            <a:r>
              <a:rPr lang="en-US" dirty="0" err="1">
                <a:solidFill>
                  <a:schemeClr val="bg1"/>
                </a:solidFill>
              </a:rPr>
              <a:t>ideevalidatie</a:t>
            </a:r>
            <a:endParaRPr lang="en-US" dirty="0">
              <a:solidFill>
                <a:schemeClr val="bg1"/>
              </a:solidFill>
            </a:endParaRPr>
          </a:p>
        </p:txBody>
      </p:sp>
      <p:pic>
        <p:nvPicPr>
          <p:cNvPr id="6" name="Picture 5">
            <a:extLst>
              <a:ext uri="{FF2B5EF4-FFF2-40B4-BE49-F238E27FC236}">
                <a16:creationId xmlns:a16="http://schemas.microsoft.com/office/drawing/2014/main" id="{1A2FB9FB-7FCB-1A44-DAB1-795F54F4C5E9}"/>
              </a:ext>
            </a:extLst>
          </p:cNvPr>
          <p:cNvPicPr>
            <a:picLocks noChangeAspect="1"/>
          </p:cNvPicPr>
          <p:nvPr/>
        </p:nvPicPr>
        <p:blipFill>
          <a:blip r:embed="rId2"/>
          <a:stretch>
            <a:fillRect/>
          </a:stretch>
        </p:blipFill>
        <p:spPr>
          <a:xfrm>
            <a:off x="7978162" y="2122098"/>
            <a:ext cx="2939482" cy="2508594"/>
          </a:xfrm>
          <a:prstGeom prst="rect">
            <a:avLst/>
          </a:prstGeom>
        </p:spPr>
      </p:pic>
      <p:sp>
        <p:nvSpPr>
          <p:cNvPr id="8" name="TextBox 7">
            <a:extLst>
              <a:ext uri="{FF2B5EF4-FFF2-40B4-BE49-F238E27FC236}">
                <a16:creationId xmlns:a16="http://schemas.microsoft.com/office/drawing/2014/main" id="{D9E64CDB-48BC-C8CF-FAAE-5609D6C8BC6B}"/>
              </a:ext>
            </a:extLst>
          </p:cNvPr>
          <p:cNvSpPr txBox="1"/>
          <p:nvPr/>
        </p:nvSpPr>
        <p:spPr>
          <a:xfrm>
            <a:off x="8242540" y="4630692"/>
            <a:ext cx="7594120" cy="369332"/>
          </a:xfrm>
          <a:prstGeom prst="rect">
            <a:avLst/>
          </a:prstGeom>
          <a:noFill/>
        </p:spPr>
        <p:txBody>
          <a:bodyPr wrap="square">
            <a:spAutoFit/>
          </a:bodyPr>
          <a:lstStyle/>
          <a:p>
            <a:r>
              <a:rPr lang="en-GB" dirty="0">
                <a:hlinkClick r:id="rId3"/>
              </a:rPr>
              <a:t>The Story of Wise - Wise</a:t>
            </a:r>
            <a:endParaRPr lang="en-IE" dirty="0"/>
          </a:p>
        </p:txBody>
      </p:sp>
      <p:sp>
        <p:nvSpPr>
          <p:cNvPr id="3" name="Text Placeholder 4">
            <a:extLst>
              <a:ext uri="{FF2B5EF4-FFF2-40B4-BE49-F238E27FC236}">
                <a16:creationId xmlns:a16="http://schemas.microsoft.com/office/drawing/2014/main" id="{AE08775C-4313-EFAC-1D81-A7E565DAE6BE}"/>
              </a:ext>
            </a:extLst>
          </p:cNvPr>
          <p:cNvSpPr txBox="1">
            <a:spLocks/>
          </p:cNvSpPr>
          <p:nvPr/>
        </p:nvSpPr>
        <p:spPr>
          <a:xfrm>
            <a:off x="2493806" y="2575734"/>
            <a:ext cx="5410674"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nl-NL" sz="2000" dirty="0" err="1"/>
              <a:t>Wise</a:t>
            </a:r>
            <a:r>
              <a:rPr lang="nl-NL" sz="2000" dirty="0"/>
              <a:t> is een financieel technologiebedrijf dat zich richt op het leveren van internationale </a:t>
            </a:r>
            <a:r>
              <a:rPr lang="nl-NL" sz="2000" dirty="0" err="1"/>
              <a:t>geldovermakingsdiensten</a:t>
            </a:r>
            <a:r>
              <a:rPr lang="nl-NL" sz="2000" dirty="0"/>
              <a:t>. Het gebruikt de reële, </a:t>
            </a:r>
            <a:r>
              <a:rPr lang="nl-NL" sz="2000" dirty="0" err="1"/>
              <a:t>middenmarktwisselkoersen</a:t>
            </a:r>
            <a:r>
              <a:rPr lang="nl-NL" sz="2000" dirty="0"/>
              <a:t> voor het overmaken van geld naar het buitenland, wat vaak </a:t>
            </a:r>
            <a:r>
              <a:rPr lang="nl-NL" sz="2000" dirty="0" err="1"/>
              <a:t>kosteneffectiever</a:t>
            </a:r>
            <a:r>
              <a:rPr lang="nl-NL" sz="2000" dirty="0"/>
              <a:t> is dan traditionele bankoverschrijvingen.
Rekeningen met meerdere valuta's waarmee klanten saldi in meer dan 50 valuta's kunnen aanhouden en grensoverschrijdende transacties kunnen uitvoeren.</a:t>
            </a:r>
            <a:endParaRPr lang="en-GB" sz="2000" dirty="0"/>
          </a:p>
        </p:txBody>
      </p:sp>
    </p:spTree>
    <p:extLst>
      <p:ext uri="{BB962C8B-B14F-4D97-AF65-F5344CB8AC3E}">
        <p14:creationId xmlns:p14="http://schemas.microsoft.com/office/powerpoint/2010/main" val="3824237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0CB41-ED8D-33A8-0147-C00D1F583AB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2549C1A-3B24-EB7B-4EDD-6FE51CBA1D1C}"/>
              </a:ext>
            </a:extLst>
          </p:cNvPr>
          <p:cNvSpPr>
            <a:spLocks noGrp="1"/>
          </p:cNvSpPr>
          <p:nvPr>
            <p:ph type="body" sz="quarter" idx="18"/>
          </p:nvPr>
        </p:nvSpPr>
        <p:spPr>
          <a:xfrm>
            <a:off x="637215" y="1504041"/>
            <a:ext cx="9954884" cy="3849918"/>
          </a:xfrm>
        </p:spPr>
        <p:txBody>
          <a:bodyPr/>
          <a:lstStyle/>
          <a:p>
            <a:pPr marL="457200" indent="-457200">
              <a:buAutoNum type="arabicPeriod"/>
            </a:pPr>
            <a:r>
              <a:rPr lang="en-GB" sz="2000" b="1" dirty="0"/>
              <a:t>Het </a:t>
            </a:r>
            <a:r>
              <a:rPr lang="en-GB" sz="2000" b="1" dirty="0" err="1"/>
              <a:t>probleem</a:t>
            </a:r>
            <a:r>
              <a:rPr lang="en-GB" sz="2000" b="1" dirty="0"/>
              <a:t> </a:t>
            </a:r>
            <a:r>
              <a:rPr lang="en-GB" sz="2000" b="1" dirty="0" err="1"/>
              <a:t>identificeren</a:t>
            </a:r>
            <a:r>
              <a:rPr lang="en-GB" sz="2000" dirty="0">
                <a:effectLst/>
              </a:rPr>
              <a:t>: </a:t>
            </a:r>
            <a:r>
              <a:rPr lang="nl-NL" sz="2000" dirty="0"/>
              <a:t>De oprichters valideerden hun bedrijfsidee door het probleem uit de eerste hand te ervaren. </a:t>
            </a:r>
            <a:r>
              <a:rPr lang="nl-NL" sz="2000" dirty="0" err="1"/>
              <a:t>Taavet</a:t>
            </a:r>
            <a:r>
              <a:rPr lang="nl-NL" sz="2000" dirty="0"/>
              <a:t>, de eerste werknemer bij Skype, woonde in Londen, maar werd in euro's uitbetaald. </a:t>
            </a:r>
            <a:r>
              <a:rPr lang="nl-NL" sz="2000" dirty="0" err="1"/>
              <a:t>Kristo</a:t>
            </a:r>
            <a:r>
              <a:rPr lang="nl-NL" sz="2000" dirty="0"/>
              <a:t> werkte voor Deloitte, woonde ook in Londen en werd betaald in ponden, maar had een hypotheek in euro's in Estland. Ze verhuisden allebei hun geld met hun banken, die dure kosten en slechte wisselkoersen hadden. Ze wisten dat er een betere manier moest zijn, dus staken ze de koppen bij elkaar en bedachten ze een prachtig eenvoudige oplossing. Deze ervaring uit de eerste hand gaf hen een diep begrip van het probleem dat ze wilden oplossen.</a:t>
            </a:r>
          </a:p>
          <a:p>
            <a:pPr marL="457200" indent="-457200">
              <a:buAutoNum type="arabicPeriod"/>
            </a:pPr>
            <a:r>
              <a:rPr lang="nl-NL" sz="2000" b="1" dirty="0"/>
              <a:t>Testen met een kleine groep</a:t>
            </a:r>
            <a:r>
              <a:rPr lang="en-GB" sz="2000" dirty="0">
                <a:effectLst/>
              </a:rPr>
              <a:t>: </a:t>
            </a:r>
            <a:r>
              <a:rPr lang="nl-NL" sz="2000" dirty="0"/>
              <a:t>In eerste instantie testten ze hun oplossing binnen een klein netwerk van vrienden en familie. Dit stelde hen in staat om feedback te verzamelen en de nodige aanpassingen te maken voor een bredere lancering.</a:t>
            </a:r>
            <a:endParaRPr lang="en-GB" sz="2000" dirty="0">
              <a:effectLst/>
            </a:endParaRPr>
          </a:p>
          <a:p>
            <a:endParaRPr lang="en-US" dirty="0"/>
          </a:p>
          <a:p>
            <a:endParaRPr lang="en-US" dirty="0"/>
          </a:p>
        </p:txBody>
      </p:sp>
      <p:sp>
        <p:nvSpPr>
          <p:cNvPr id="2" name="Freeform 1">
            <a:extLst>
              <a:ext uri="{FF2B5EF4-FFF2-40B4-BE49-F238E27FC236}">
                <a16:creationId xmlns:a16="http://schemas.microsoft.com/office/drawing/2014/main" id="{7134FC14-D573-A244-85A5-D9FFEC403EF5}"/>
              </a:ext>
            </a:extLst>
          </p:cNvPr>
          <p:cNvSpPr/>
          <p:nvPr/>
        </p:nvSpPr>
        <p:spPr>
          <a:xfrm>
            <a:off x="0" y="440175"/>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ED7A4248-785B-98CD-F57C-C81790A50585}"/>
              </a:ext>
            </a:extLst>
          </p:cNvPr>
          <p:cNvSpPr>
            <a:spLocks noGrp="1"/>
          </p:cNvSpPr>
          <p:nvPr>
            <p:ph type="body" sz="quarter" idx="16"/>
          </p:nvPr>
        </p:nvSpPr>
        <p:spPr>
          <a:xfrm>
            <a:off x="798381" y="537314"/>
            <a:ext cx="9632553" cy="803654"/>
          </a:xfrm>
        </p:spPr>
        <p:txBody>
          <a:bodyPr/>
          <a:lstStyle/>
          <a:p>
            <a:r>
              <a:rPr lang="en-US" dirty="0" err="1">
                <a:solidFill>
                  <a:schemeClr val="bg1"/>
                </a:solidFill>
              </a:rPr>
              <a:t>Validatie</a:t>
            </a:r>
            <a:r>
              <a:rPr lang="en-US" dirty="0">
                <a:solidFill>
                  <a:schemeClr val="bg1"/>
                </a:solidFill>
              </a:rPr>
              <a:t> </a:t>
            </a:r>
            <a:r>
              <a:rPr lang="en-US" dirty="0" err="1">
                <a:solidFill>
                  <a:schemeClr val="bg1"/>
                </a:solidFill>
              </a:rPr>
              <a:t>aanpak</a:t>
            </a:r>
            <a:endParaRPr lang="en-US" dirty="0">
              <a:solidFill>
                <a:schemeClr val="bg1"/>
              </a:solidFill>
            </a:endParaRPr>
          </a:p>
        </p:txBody>
      </p:sp>
    </p:spTree>
    <p:extLst>
      <p:ext uri="{BB962C8B-B14F-4D97-AF65-F5344CB8AC3E}">
        <p14:creationId xmlns:p14="http://schemas.microsoft.com/office/powerpoint/2010/main" val="3209005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23BD6-B2C5-80E0-27AE-AA12491DA4A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D47F5FC-0359-956E-75BC-D9E86D0026EF}"/>
              </a:ext>
            </a:extLst>
          </p:cNvPr>
          <p:cNvSpPr>
            <a:spLocks noGrp="1"/>
          </p:cNvSpPr>
          <p:nvPr>
            <p:ph type="body" sz="quarter" idx="18"/>
          </p:nvPr>
        </p:nvSpPr>
        <p:spPr>
          <a:xfrm>
            <a:off x="637215" y="1340968"/>
            <a:ext cx="9954884" cy="3849918"/>
          </a:xfrm>
        </p:spPr>
        <p:txBody>
          <a:bodyPr/>
          <a:lstStyle/>
          <a:p>
            <a:pPr marL="457200" indent="-457200">
              <a:spcBef>
                <a:spcPts val="900"/>
              </a:spcBef>
              <a:buAutoNum type="arabicPeriod" startAt="3"/>
            </a:pPr>
            <a:r>
              <a:rPr lang="en-GB" sz="2000" b="1" dirty="0"/>
              <a:t>Een </a:t>
            </a:r>
            <a:r>
              <a:rPr lang="en-GB" sz="2000" b="1" dirty="0" err="1"/>
              <a:t>transparant</a:t>
            </a:r>
            <a:r>
              <a:rPr lang="en-GB" sz="2000" b="1" dirty="0"/>
              <a:t> model </a:t>
            </a:r>
            <a:r>
              <a:rPr lang="en-GB" sz="2000" b="1" dirty="0" err="1"/>
              <a:t>maken</a:t>
            </a:r>
            <a:r>
              <a:rPr lang="en-GB" sz="2000" b="1" dirty="0"/>
              <a:t>: </a:t>
            </a:r>
            <a:r>
              <a:rPr lang="nl-NL" sz="2000" dirty="0" err="1"/>
              <a:t>Wise</a:t>
            </a:r>
            <a:r>
              <a:rPr lang="nl-NL" sz="2000" dirty="0"/>
              <a:t> onderscheidde zich door transparantie te bieden in vergoedingen en wisselkoersen. Ze gebruikten de middenkoers, het middelpunt tussen de koop- en verkoopprijzen van de valuta, en brachten een lage vooruitbetaling in rekening.</a:t>
            </a:r>
          </a:p>
          <a:p>
            <a:pPr marL="457200" indent="-457200">
              <a:spcBef>
                <a:spcPts val="900"/>
              </a:spcBef>
              <a:buAutoNum type="arabicPeriod" startAt="3"/>
            </a:pPr>
            <a:r>
              <a:rPr lang="en-GB" sz="2000" b="1" dirty="0" err="1"/>
              <a:t>Gebruikmaken</a:t>
            </a:r>
            <a:r>
              <a:rPr lang="en-GB" sz="2000" b="1" dirty="0"/>
              <a:t> van </a:t>
            </a:r>
            <a:r>
              <a:rPr lang="en-GB" sz="2000" b="1" dirty="0" err="1"/>
              <a:t>mond</a:t>
            </a:r>
            <a:r>
              <a:rPr lang="en-GB" sz="2000" b="1" dirty="0"/>
              <a:t>-tot-</a:t>
            </a:r>
            <a:r>
              <a:rPr lang="en-GB" sz="2000" b="1" dirty="0" err="1"/>
              <a:t>mondreclame</a:t>
            </a:r>
            <a:r>
              <a:rPr lang="en-GB" sz="2000" dirty="0">
                <a:effectLst/>
              </a:rPr>
              <a:t>: </a:t>
            </a:r>
            <a:r>
              <a:rPr lang="nl-NL" sz="2000" dirty="0"/>
              <a:t>Tevreden klanten begonnen het woord over de service te verspreiden, waardoor </a:t>
            </a:r>
            <a:r>
              <a:rPr lang="nl-NL" sz="2000" dirty="0" err="1"/>
              <a:t>Wise</a:t>
            </a:r>
            <a:r>
              <a:rPr lang="nl-NL" sz="2000" dirty="0"/>
              <a:t> organisch kon groeien. Deze mond-tot-mondreclame was in de beginfase cruciaal</a:t>
            </a:r>
            <a:r>
              <a:rPr lang="en-GB" sz="2000" dirty="0">
                <a:effectLst/>
              </a:rPr>
              <a:t>.</a:t>
            </a:r>
          </a:p>
          <a:p>
            <a:pPr marL="457200" indent="-457200">
              <a:spcBef>
                <a:spcPts val="900"/>
              </a:spcBef>
              <a:buAutoNum type="arabicPeriod" startAt="3"/>
            </a:pPr>
            <a:r>
              <a:rPr lang="en-GB" sz="2000" b="1" dirty="0" err="1"/>
              <a:t>Focussen</a:t>
            </a:r>
            <a:r>
              <a:rPr lang="en-GB" sz="2000" b="1" dirty="0"/>
              <a:t> op </a:t>
            </a:r>
            <a:r>
              <a:rPr lang="en-GB" sz="2000" b="1" dirty="0" err="1"/>
              <a:t>klantervaring</a:t>
            </a:r>
            <a:r>
              <a:rPr lang="en-GB" sz="2000" b="1" dirty="0"/>
              <a:t>: </a:t>
            </a:r>
            <a:r>
              <a:rPr lang="nl-NL" sz="2000" dirty="0"/>
              <a:t>Ze gaven prioriteit aan de klantervaring en zorgden ervoor dat het proces eenvoudig, snel en betrouwbaar was. Positieve ervaringen leidden tot terugkerende klanten en verwijzingen.</a:t>
            </a:r>
          </a:p>
          <a:p>
            <a:pPr marL="457200" indent="-457200">
              <a:spcBef>
                <a:spcPts val="900"/>
              </a:spcBef>
              <a:buAutoNum type="arabicPeriod" startAt="3"/>
            </a:pPr>
            <a:r>
              <a:rPr lang="en-GB" sz="2000" b="1" dirty="0" err="1"/>
              <a:t>Iteratieve</a:t>
            </a:r>
            <a:r>
              <a:rPr lang="en-GB" sz="2000" b="1" dirty="0"/>
              <a:t> </a:t>
            </a:r>
            <a:r>
              <a:rPr lang="en-GB" sz="2000" b="1" dirty="0" err="1"/>
              <a:t>ontwikkeling</a:t>
            </a:r>
            <a:r>
              <a:rPr lang="en-GB" sz="2000" dirty="0">
                <a:effectLst/>
              </a:rPr>
              <a:t>: </a:t>
            </a:r>
            <a:r>
              <a:rPr lang="nl-NL" sz="2000" dirty="0" err="1"/>
              <a:t>Wise</a:t>
            </a:r>
            <a:r>
              <a:rPr lang="nl-NL" sz="2000" dirty="0"/>
              <a:t> koos voor een iteratieve aanpak en verbeterde hun service voortdurend op basis van feedback van klanten en het veranderende marktlandschap.</a:t>
            </a:r>
            <a:endParaRPr lang="en-US" sz="2000" dirty="0"/>
          </a:p>
        </p:txBody>
      </p:sp>
      <p:sp>
        <p:nvSpPr>
          <p:cNvPr id="2" name="Freeform 1">
            <a:extLst>
              <a:ext uri="{FF2B5EF4-FFF2-40B4-BE49-F238E27FC236}">
                <a16:creationId xmlns:a16="http://schemas.microsoft.com/office/drawing/2014/main" id="{E78F999E-5A53-6E3C-FA50-99121F5D7837}"/>
              </a:ext>
            </a:extLst>
          </p:cNvPr>
          <p:cNvSpPr/>
          <p:nvPr/>
        </p:nvSpPr>
        <p:spPr>
          <a:xfrm>
            <a:off x="0" y="440175"/>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374F85A5-D562-67C4-6E91-3B77D21BE5E4}"/>
              </a:ext>
            </a:extLst>
          </p:cNvPr>
          <p:cNvSpPr>
            <a:spLocks noGrp="1"/>
          </p:cNvSpPr>
          <p:nvPr>
            <p:ph type="body" sz="quarter" idx="16"/>
          </p:nvPr>
        </p:nvSpPr>
        <p:spPr>
          <a:xfrm>
            <a:off x="798381" y="537314"/>
            <a:ext cx="9632553" cy="803654"/>
          </a:xfrm>
        </p:spPr>
        <p:txBody>
          <a:bodyPr/>
          <a:lstStyle/>
          <a:p>
            <a:r>
              <a:rPr lang="en-US" dirty="0" err="1">
                <a:solidFill>
                  <a:schemeClr val="bg1"/>
                </a:solidFill>
              </a:rPr>
              <a:t>Validatie</a:t>
            </a:r>
            <a:r>
              <a:rPr lang="en-US" dirty="0">
                <a:solidFill>
                  <a:schemeClr val="bg1"/>
                </a:solidFill>
              </a:rPr>
              <a:t> </a:t>
            </a:r>
            <a:r>
              <a:rPr lang="en-US" dirty="0" err="1">
                <a:solidFill>
                  <a:schemeClr val="bg1"/>
                </a:solidFill>
              </a:rPr>
              <a:t>aanpak</a:t>
            </a:r>
            <a:endParaRPr lang="en-US" dirty="0">
              <a:solidFill>
                <a:schemeClr val="bg1"/>
              </a:solidFill>
            </a:endParaRPr>
          </a:p>
        </p:txBody>
      </p:sp>
    </p:spTree>
    <p:extLst>
      <p:ext uri="{BB962C8B-B14F-4D97-AF65-F5344CB8AC3E}">
        <p14:creationId xmlns:p14="http://schemas.microsoft.com/office/powerpoint/2010/main" val="1106088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D878E-ECD2-2FB5-0E92-28BDDA4A5AA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E043A6B-5A53-39DC-623C-A2D222BF75F8}"/>
              </a:ext>
            </a:extLst>
          </p:cNvPr>
          <p:cNvSpPr>
            <a:spLocks noGrp="1"/>
          </p:cNvSpPr>
          <p:nvPr>
            <p:ph type="body" sz="quarter" idx="18"/>
          </p:nvPr>
        </p:nvSpPr>
        <p:spPr>
          <a:xfrm>
            <a:off x="753373" y="1340968"/>
            <a:ext cx="10196423" cy="3849918"/>
          </a:xfrm>
        </p:spPr>
        <p:txBody>
          <a:bodyPr/>
          <a:lstStyle/>
          <a:p>
            <a:pPr marL="457200" indent="-457200">
              <a:spcBef>
                <a:spcPts val="900"/>
              </a:spcBef>
              <a:buAutoNum type="arabicPeriod" startAt="7"/>
            </a:pPr>
            <a:r>
              <a:rPr lang="en-GB" sz="2000" b="1" dirty="0" err="1"/>
              <a:t>Naleving</a:t>
            </a:r>
            <a:r>
              <a:rPr lang="en-GB" sz="2000" b="1" dirty="0"/>
              <a:t> van </a:t>
            </a:r>
            <a:r>
              <a:rPr lang="en-GB" sz="2000" b="1" dirty="0" err="1"/>
              <a:t>regelgeving</a:t>
            </a:r>
            <a:r>
              <a:rPr lang="en-GB" sz="2000" dirty="0">
                <a:effectLst/>
              </a:rPr>
              <a:t>: </a:t>
            </a:r>
            <a:r>
              <a:rPr lang="nl-NL" sz="2000" dirty="0"/>
              <a:t>Ze zorgden voor naleving van de financiële regelgeving, wat hielp om het vertrouwen van klanten op te bouwen. Dit omvatte het verifiëren van de identiteit van gebruikers en het naleven van </a:t>
            </a:r>
            <a:r>
              <a:rPr lang="nl-NL" sz="2000" dirty="0" err="1"/>
              <a:t>antiwitwaswetten</a:t>
            </a:r>
            <a:r>
              <a:rPr lang="nl-NL" sz="2000" dirty="0"/>
              <a:t>.</a:t>
            </a:r>
          </a:p>
          <a:p>
            <a:pPr marL="457200" indent="-457200">
              <a:spcBef>
                <a:spcPts val="900"/>
              </a:spcBef>
              <a:buAutoNum type="arabicPeriod" startAt="7"/>
            </a:pPr>
            <a:r>
              <a:rPr lang="en-GB" sz="2000" b="1" dirty="0" err="1"/>
              <a:t>Uitbreiding</a:t>
            </a:r>
            <a:r>
              <a:rPr lang="en-GB" sz="2000" b="1" dirty="0"/>
              <a:t> van de service</a:t>
            </a:r>
            <a:r>
              <a:rPr lang="nl-NL" sz="2000" dirty="0"/>
              <a:t>: Naarmate het gebruikersbestand groeide, breidde </a:t>
            </a:r>
            <a:r>
              <a:rPr lang="nl-NL" sz="2000" dirty="0" err="1"/>
              <a:t>Wise</a:t>
            </a:r>
            <a:r>
              <a:rPr lang="nl-NL" sz="2000" dirty="0"/>
              <a:t> hun diensten uit met meer valuta's en landen, waardoor de vraag naar hun oplossing verder werd gevalideerd.</a:t>
            </a:r>
          </a:p>
          <a:p>
            <a:pPr marL="457200" indent="-457200">
              <a:spcBef>
                <a:spcPts val="900"/>
              </a:spcBef>
              <a:buAutoNum type="arabicPeriod" startAt="7"/>
            </a:pPr>
            <a:r>
              <a:rPr lang="en-GB" sz="2000" b="1" dirty="0"/>
              <a:t>Financiering </a:t>
            </a:r>
            <a:r>
              <a:rPr lang="en-GB" sz="2000" b="1" dirty="0" err="1"/>
              <a:t>veiligstellen</a:t>
            </a:r>
            <a:r>
              <a:rPr lang="en-GB" sz="2000" b="1" dirty="0"/>
              <a:t>: </a:t>
            </a:r>
            <a:r>
              <a:rPr lang="nl-NL" sz="2000" dirty="0"/>
              <a:t>De tractie die ze kregen, hielp hen om financiering van investeerders binnen te halen, wat een verdere bevestiging was van hun bedrijfsmodel en groeipotentieel.</a:t>
            </a:r>
          </a:p>
          <a:p>
            <a:pPr marL="457200" indent="-457200">
              <a:spcBef>
                <a:spcPts val="900"/>
              </a:spcBef>
              <a:buAutoNum type="arabicPeriod" startAt="7"/>
            </a:pPr>
            <a:r>
              <a:rPr lang="en-GB" sz="2000" b="1" dirty="0" err="1"/>
              <a:t>Openbare</a:t>
            </a:r>
            <a:r>
              <a:rPr lang="en-GB" sz="2000" b="1" dirty="0"/>
              <a:t> </a:t>
            </a:r>
            <a:r>
              <a:rPr lang="en-GB" sz="2000" b="1" dirty="0" err="1"/>
              <a:t>vermelding</a:t>
            </a:r>
            <a:r>
              <a:rPr lang="en-GB" sz="2000" dirty="0">
                <a:effectLst/>
              </a:rPr>
              <a:t>: </a:t>
            </a:r>
            <a:r>
              <a:rPr lang="nl-NL" sz="2000" dirty="0"/>
              <a:t>Uiteindelijk ging </a:t>
            </a:r>
            <a:r>
              <a:rPr lang="nl-NL" sz="2000" dirty="0" err="1"/>
              <a:t>Wise</a:t>
            </a:r>
            <a:r>
              <a:rPr lang="nl-NL" sz="2000" dirty="0"/>
              <a:t> naar de beurs met een directe notering aan de London Stock Exchange, wat een belangrijke mijlpaal was en een bewijs van het succes en de validatie van hun bedrijfsidee</a:t>
            </a:r>
            <a:r>
              <a:rPr lang="en-GB" sz="2000" dirty="0">
                <a:effectLst/>
              </a:rPr>
              <a:t>. </a:t>
            </a:r>
            <a:r>
              <a:rPr lang="en-GB" sz="2000" dirty="0">
                <a:hlinkClick r:id="rId2"/>
              </a:rPr>
              <a:t>WISE goes public on the London market | Fortune</a:t>
            </a:r>
            <a:endParaRPr lang="en-GB" sz="2000" dirty="0">
              <a:effectLst/>
            </a:endParaRPr>
          </a:p>
          <a:p>
            <a:endParaRPr lang="en-US" dirty="0"/>
          </a:p>
        </p:txBody>
      </p:sp>
      <p:sp>
        <p:nvSpPr>
          <p:cNvPr id="2" name="Freeform 1">
            <a:extLst>
              <a:ext uri="{FF2B5EF4-FFF2-40B4-BE49-F238E27FC236}">
                <a16:creationId xmlns:a16="http://schemas.microsoft.com/office/drawing/2014/main" id="{F132D43F-D51E-2547-2410-69BC7E77B79F}"/>
              </a:ext>
            </a:extLst>
          </p:cNvPr>
          <p:cNvSpPr/>
          <p:nvPr/>
        </p:nvSpPr>
        <p:spPr>
          <a:xfrm>
            <a:off x="0" y="440175"/>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AC7D5821-1761-EB4A-1C8F-C7075F24E4C0}"/>
              </a:ext>
            </a:extLst>
          </p:cNvPr>
          <p:cNvSpPr>
            <a:spLocks noGrp="1"/>
          </p:cNvSpPr>
          <p:nvPr>
            <p:ph type="body" sz="quarter" idx="16"/>
          </p:nvPr>
        </p:nvSpPr>
        <p:spPr>
          <a:xfrm>
            <a:off x="798381" y="537314"/>
            <a:ext cx="9632553" cy="803654"/>
          </a:xfrm>
        </p:spPr>
        <p:txBody>
          <a:bodyPr/>
          <a:lstStyle/>
          <a:p>
            <a:r>
              <a:rPr lang="en-US" dirty="0">
                <a:solidFill>
                  <a:schemeClr val="bg1"/>
                </a:solidFill>
              </a:rPr>
              <a:t>Validation Approach</a:t>
            </a:r>
          </a:p>
        </p:txBody>
      </p:sp>
    </p:spTree>
    <p:extLst>
      <p:ext uri="{BB962C8B-B14F-4D97-AF65-F5344CB8AC3E}">
        <p14:creationId xmlns:p14="http://schemas.microsoft.com/office/powerpoint/2010/main" val="3173739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1" y="2800399"/>
            <a:ext cx="7109888" cy="3066422"/>
          </a:xfrm>
        </p:spPr>
        <p:txBody>
          <a:bodyPr/>
          <a:lstStyle/>
          <a:p>
            <a:r>
              <a:rPr lang="en-US" dirty="0" err="1"/>
              <a:t>Inzicht</a:t>
            </a:r>
            <a:r>
              <a:rPr lang="en-US" dirty="0"/>
              <a:t> in </a:t>
            </a:r>
            <a:r>
              <a:rPr lang="en-US" dirty="0" err="1"/>
              <a:t>haalbaarheidsanalyse</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360068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04078" y="1203604"/>
            <a:ext cx="7515180" cy="1681170"/>
          </a:xfrm>
        </p:spPr>
        <p:txBody>
          <a:bodyPr/>
          <a:lstStyle/>
          <a:p>
            <a:pPr marL="0" indent="0"/>
            <a:endParaRPr lang="en-GB" dirty="0"/>
          </a:p>
          <a:p>
            <a:pPr marL="0" indent="0"/>
            <a:r>
              <a:rPr lang="nl-NL" dirty="0"/>
              <a:t>Haalbaarheidsanalyse wordt uitgevoerd om het potentiële succes van een nieuw bedrijfsidee of -project te evalueren voordat er veel tijd en middelen worden geïnvesteerd. Het helpt ondernemers mogelijke obstakels te identificeren, de kans op succes te evalueren en te bepalen of het idee moet doorgaan, aanpassen of worden opgegeven.
 Deze analyse is vooral cruciaal voor ondervertegenwoordigde ondernemers die mogelijk te maken krijgen met extra belemmeringen voor middelen, waardoor elke investeringsbeslissing van cruciaal belang is.</a:t>
            </a:r>
            <a:endParaRPr lang="en-GB"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89831" y="735501"/>
            <a:ext cx="9632553" cy="803654"/>
          </a:xfrm>
        </p:spPr>
        <p:txBody>
          <a:bodyPr/>
          <a:lstStyle/>
          <a:p>
            <a:r>
              <a:rPr lang="en-US" dirty="0">
                <a:solidFill>
                  <a:schemeClr val="bg1"/>
                </a:solidFill>
              </a:rPr>
              <a:t>Doel van de </a:t>
            </a:r>
            <a:r>
              <a:rPr lang="en-US" dirty="0" err="1">
                <a:solidFill>
                  <a:schemeClr val="bg1"/>
                </a:solidFill>
              </a:rPr>
              <a:t>haalbaarheidsanalyse</a:t>
            </a:r>
            <a:endParaRPr lang="en-US" dirty="0"/>
          </a:p>
        </p:txBody>
      </p:sp>
      <p:pic>
        <p:nvPicPr>
          <p:cNvPr id="7" name="Picture 6" descr="Magnifying glass and question mark">
            <a:extLst>
              <a:ext uri="{FF2B5EF4-FFF2-40B4-BE49-F238E27FC236}">
                <a16:creationId xmlns:a16="http://schemas.microsoft.com/office/drawing/2014/main" id="{591F6DDD-B707-2374-4E94-10C92106DC69}"/>
              </a:ext>
            </a:extLst>
          </p:cNvPr>
          <p:cNvPicPr>
            <a:picLocks noChangeAspect="1"/>
          </p:cNvPicPr>
          <p:nvPr/>
        </p:nvPicPr>
        <p:blipFill>
          <a:blip r:embed="rId2"/>
          <a:srcRect l="22495" r="16123"/>
          <a:stretch/>
        </p:blipFill>
        <p:spPr>
          <a:xfrm>
            <a:off x="7919258" y="2204720"/>
            <a:ext cx="2958127" cy="2710684"/>
          </a:xfrm>
          <a:prstGeom prst="rect">
            <a:avLst/>
          </a:prstGeom>
        </p:spPr>
      </p:pic>
    </p:spTree>
    <p:extLst>
      <p:ext uri="{BB962C8B-B14F-4D97-AF65-F5344CB8AC3E}">
        <p14:creationId xmlns:p14="http://schemas.microsoft.com/office/powerpoint/2010/main" val="3933563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836477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41790" y="762612"/>
            <a:ext cx="9632553" cy="803654"/>
          </a:xfrm>
        </p:spPr>
        <p:txBody>
          <a:bodyPr/>
          <a:lstStyle/>
          <a:p>
            <a:r>
              <a:rPr lang="en-IE" dirty="0" err="1">
                <a:solidFill>
                  <a:schemeClr val="bg1"/>
                </a:solidFill>
              </a:rPr>
              <a:t>Uitvoeren</a:t>
            </a:r>
            <a:r>
              <a:rPr lang="en-IE" dirty="0">
                <a:solidFill>
                  <a:schemeClr val="bg1"/>
                </a:solidFill>
              </a:rPr>
              <a:t> van </a:t>
            </a:r>
            <a:r>
              <a:rPr lang="en-IE" dirty="0" err="1">
                <a:solidFill>
                  <a:schemeClr val="bg1"/>
                </a:solidFill>
              </a:rPr>
              <a:t>een</a:t>
            </a:r>
            <a:r>
              <a:rPr lang="en-IE" dirty="0">
                <a:solidFill>
                  <a:schemeClr val="bg1"/>
                </a:solidFill>
              </a:rPr>
              <a:t> </a:t>
            </a:r>
            <a:r>
              <a:rPr lang="en-IE" dirty="0" err="1">
                <a:solidFill>
                  <a:schemeClr val="bg1"/>
                </a:solidFill>
              </a:rPr>
              <a:t>haalbaarheidsstudie</a:t>
            </a:r>
            <a:endParaRPr lang="en-US" dirty="0">
              <a:solidFill>
                <a:schemeClr val="bg1"/>
              </a:solidFill>
            </a:endParaRPr>
          </a:p>
        </p:txBody>
      </p:sp>
      <p:sp>
        <p:nvSpPr>
          <p:cNvPr id="5" name="TextBox 4">
            <a:extLst>
              <a:ext uri="{FF2B5EF4-FFF2-40B4-BE49-F238E27FC236}">
                <a16:creationId xmlns:a16="http://schemas.microsoft.com/office/drawing/2014/main" id="{0FFC6DC4-150B-6233-DA21-7E4C02382072}"/>
              </a:ext>
            </a:extLst>
          </p:cNvPr>
          <p:cNvSpPr txBox="1"/>
          <p:nvPr/>
        </p:nvSpPr>
        <p:spPr>
          <a:xfrm>
            <a:off x="807312" y="1664414"/>
            <a:ext cx="9676738" cy="2585323"/>
          </a:xfrm>
          <a:prstGeom prst="rect">
            <a:avLst/>
          </a:prstGeom>
          <a:noFill/>
        </p:spPr>
        <p:txBody>
          <a:bodyPr wrap="square" rtlCol="0">
            <a:spAutoFit/>
          </a:bodyPr>
          <a:lstStyle/>
          <a:p>
            <a:r>
              <a:rPr lang="en-GB" sz="2400" b="1" dirty="0">
                <a:solidFill>
                  <a:srgbClr val="5796D0"/>
                </a:solidFill>
              </a:rPr>
              <a:t>Analyse </a:t>
            </a:r>
            <a:r>
              <a:rPr lang="en-GB" sz="2400" b="1" dirty="0" err="1">
                <a:solidFill>
                  <a:srgbClr val="5796D0"/>
                </a:solidFill>
              </a:rPr>
              <a:t>en</a:t>
            </a:r>
            <a:r>
              <a:rPr lang="en-GB" sz="2400" b="1" dirty="0">
                <a:solidFill>
                  <a:srgbClr val="5796D0"/>
                </a:solidFill>
              </a:rPr>
              <a:t> </a:t>
            </a:r>
            <a:r>
              <a:rPr lang="en-GB" sz="2400" b="1" dirty="0" err="1">
                <a:solidFill>
                  <a:srgbClr val="5796D0"/>
                </a:solidFill>
              </a:rPr>
              <a:t>evaluatie</a:t>
            </a:r>
            <a:r>
              <a:rPr lang="en-GB" sz="2400" b="1" dirty="0">
                <a:solidFill>
                  <a:srgbClr val="5796D0"/>
                </a:solidFill>
              </a:rPr>
              <a:t>:</a:t>
            </a:r>
          </a:p>
          <a:p>
            <a:r>
              <a:rPr lang="nl-NL" sz="2400" dirty="0">
                <a:solidFill>
                  <a:srgbClr val="595959"/>
                </a:solidFill>
              </a:rPr>
              <a:t>In de volgende dia's schetsen we 5 belangrijke gebieden die moeten worden behandeld om tot een haalbaarheidsconclusie te komen, maar pas ze aan uw eigen bedrijf aan.</a:t>
            </a:r>
            <a:endParaRPr lang="en-GB" sz="2400" dirty="0">
              <a:solidFill>
                <a:srgbClr val="595959"/>
              </a:solidFill>
            </a:endParaRPr>
          </a:p>
          <a:p>
            <a:endParaRPr lang="en-GB" sz="2400" dirty="0">
              <a:solidFill>
                <a:srgbClr val="595959"/>
              </a:solidFill>
            </a:endParaRPr>
          </a:p>
          <a:p>
            <a:endParaRPr lang="en-GB" sz="2400" b="1" dirty="0">
              <a:solidFill>
                <a:srgbClr val="5796D0"/>
              </a:solidFill>
            </a:endParaRPr>
          </a:p>
          <a:p>
            <a:endParaRPr lang="en-IE" dirty="0"/>
          </a:p>
        </p:txBody>
      </p:sp>
      <p:graphicFrame>
        <p:nvGraphicFramePr>
          <p:cNvPr id="3" name="Table 2">
            <a:extLst>
              <a:ext uri="{FF2B5EF4-FFF2-40B4-BE49-F238E27FC236}">
                <a16:creationId xmlns:a16="http://schemas.microsoft.com/office/drawing/2014/main" id="{CF26A56A-8C5C-F7A2-86CD-842966C4E460}"/>
              </a:ext>
            </a:extLst>
          </p:cNvPr>
          <p:cNvGraphicFramePr>
            <a:graphicFrameLocks noGrp="1"/>
          </p:cNvGraphicFramePr>
          <p:nvPr>
            <p:extLst>
              <p:ext uri="{D42A27DB-BD31-4B8C-83A1-F6EECF244321}">
                <p14:modId xmlns:p14="http://schemas.microsoft.com/office/powerpoint/2010/main" val="1843769350"/>
              </p:ext>
            </p:extLst>
          </p:nvPr>
        </p:nvGraphicFramePr>
        <p:xfrm>
          <a:off x="1658189" y="3243580"/>
          <a:ext cx="8128000" cy="6400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3679917932"/>
                    </a:ext>
                  </a:extLst>
                </a:gridCol>
                <a:gridCol w="1625600">
                  <a:extLst>
                    <a:ext uri="{9D8B030D-6E8A-4147-A177-3AD203B41FA5}">
                      <a16:colId xmlns:a16="http://schemas.microsoft.com/office/drawing/2014/main" val="3024125175"/>
                    </a:ext>
                  </a:extLst>
                </a:gridCol>
                <a:gridCol w="1625600">
                  <a:extLst>
                    <a:ext uri="{9D8B030D-6E8A-4147-A177-3AD203B41FA5}">
                      <a16:colId xmlns:a16="http://schemas.microsoft.com/office/drawing/2014/main" val="2206137792"/>
                    </a:ext>
                  </a:extLst>
                </a:gridCol>
                <a:gridCol w="1625600">
                  <a:extLst>
                    <a:ext uri="{9D8B030D-6E8A-4147-A177-3AD203B41FA5}">
                      <a16:colId xmlns:a16="http://schemas.microsoft.com/office/drawing/2014/main" val="1404528121"/>
                    </a:ext>
                  </a:extLst>
                </a:gridCol>
                <a:gridCol w="1625600">
                  <a:extLst>
                    <a:ext uri="{9D8B030D-6E8A-4147-A177-3AD203B41FA5}">
                      <a16:colId xmlns:a16="http://schemas.microsoft.com/office/drawing/2014/main" val="1438820303"/>
                    </a:ext>
                  </a:extLst>
                </a:gridCol>
              </a:tblGrid>
              <a:tr h="370840">
                <a:tc>
                  <a:txBody>
                    <a:bodyPr/>
                    <a:lstStyle/>
                    <a:p>
                      <a:r>
                        <a:rPr lang="en-GB" sz="1800" b="1" dirty="0" err="1"/>
                        <a:t>Haalbaarheid</a:t>
                      </a:r>
                      <a:r>
                        <a:rPr lang="en-GB" sz="1800" b="1" dirty="0"/>
                        <a:t> van de </a:t>
                      </a:r>
                      <a:r>
                        <a:rPr lang="en-GB" sz="1800" b="1" dirty="0" err="1"/>
                        <a:t>markt</a:t>
                      </a:r>
                      <a:endParaRPr lang="en-IE" dirty="0"/>
                    </a:p>
                  </a:txBody>
                  <a:tcPr/>
                </a:tc>
                <a:tc>
                  <a:txBody>
                    <a:bodyPr/>
                    <a:lstStyle/>
                    <a:p>
                      <a:r>
                        <a:rPr lang="en-GB" sz="1800" b="1" dirty="0" err="1"/>
                        <a:t>Technische</a:t>
                      </a:r>
                      <a:r>
                        <a:rPr lang="en-GB" sz="1800" b="1" dirty="0"/>
                        <a:t> </a:t>
                      </a:r>
                      <a:r>
                        <a:rPr lang="en-GB" sz="1800" b="1" dirty="0" err="1"/>
                        <a:t>haalbaarheid</a:t>
                      </a:r>
                      <a:endParaRPr lang="en-IE" dirty="0"/>
                    </a:p>
                  </a:txBody>
                  <a:tcPr>
                    <a:solidFill>
                      <a:srgbClr val="FDBD22"/>
                    </a:solidFill>
                  </a:tcPr>
                </a:tc>
                <a:tc>
                  <a:txBody>
                    <a:bodyPr/>
                    <a:lstStyle/>
                    <a:p>
                      <a:r>
                        <a:rPr lang="en-GB" sz="1800" b="1" dirty="0" err="1"/>
                        <a:t>Economische</a:t>
                      </a:r>
                      <a:r>
                        <a:rPr lang="en-GB" sz="1800" b="1" dirty="0"/>
                        <a:t> </a:t>
                      </a:r>
                      <a:r>
                        <a:rPr lang="en-GB" sz="1800" b="1" dirty="0" err="1"/>
                        <a:t>haalbaarheid</a:t>
                      </a:r>
                      <a:endParaRPr lang="en-IE" dirty="0"/>
                    </a:p>
                  </a:txBody>
                  <a:tcPr>
                    <a:solidFill>
                      <a:srgbClr val="D9552F"/>
                    </a:solidFill>
                  </a:tcPr>
                </a:tc>
                <a:tc>
                  <a:txBody>
                    <a:bodyPr/>
                    <a:lstStyle/>
                    <a:p>
                      <a:r>
                        <a:rPr lang="en-GB" sz="1800" b="1" dirty="0" err="1"/>
                        <a:t>Juridische</a:t>
                      </a:r>
                      <a:r>
                        <a:rPr lang="en-GB" sz="1800" b="1" dirty="0"/>
                        <a:t> </a:t>
                      </a:r>
                      <a:r>
                        <a:rPr lang="en-GB" sz="1800" b="1" dirty="0" err="1"/>
                        <a:t>haalbaarheid</a:t>
                      </a:r>
                      <a:endParaRPr lang="en-IE" dirty="0"/>
                    </a:p>
                  </a:txBody>
                  <a:tcPr>
                    <a:solidFill>
                      <a:srgbClr val="47B5C8"/>
                    </a:solidFill>
                  </a:tcPr>
                </a:tc>
                <a:tc>
                  <a:txBody>
                    <a:bodyPr/>
                    <a:lstStyle/>
                    <a:p>
                      <a:r>
                        <a:rPr lang="en-GB" sz="1800" b="1" dirty="0" err="1"/>
                        <a:t>Operationele</a:t>
                      </a:r>
                      <a:r>
                        <a:rPr lang="en-GB" sz="1800" b="1" dirty="0"/>
                        <a:t> </a:t>
                      </a:r>
                      <a:r>
                        <a:rPr lang="en-GB" sz="1800" b="1" dirty="0" err="1"/>
                        <a:t>haalbaarheid</a:t>
                      </a:r>
                      <a:endParaRPr lang="en-IE" dirty="0"/>
                    </a:p>
                  </a:txBody>
                  <a:tcPr/>
                </a:tc>
                <a:extLst>
                  <a:ext uri="{0D108BD9-81ED-4DB2-BD59-A6C34878D82A}">
                    <a16:rowId xmlns:a16="http://schemas.microsoft.com/office/drawing/2014/main" val="2247486392"/>
                  </a:ext>
                </a:extLst>
              </a:tr>
            </a:tbl>
          </a:graphicData>
        </a:graphic>
      </p:graphicFrame>
    </p:spTree>
    <p:extLst>
      <p:ext uri="{BB962C8B-B14F-4D97-AF65-F5344CB8AC3E}">
        <p14:creationId xmlns:p14="http://schemas.microsoft.com/office/powerpoint/2010/main" val="2866245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836477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41790" y="762612"/>
            <a:ext cx="9632553" cy="803654"/>
          </a:xfrm>
        </p:spPr>
        <p:txBody>
          <a:bodyPr/>
          <a:lstStyle/>
          <a:p>
            <a:r>
              <a:rPr lang="en-IE" dirty="0" err="1">
                <a:solidFill>
                  <a:schemeClr val="bg1"/>
                </a:solidFill>
              </a:rPr>
              <a:t>Onderdelen</a:t>
            </a:r>
            <a:r>
              <a:rPr lang="en-IE" dirty="0">
                <a:solidFill>
                  <a:schemeClr val="bg1"/>
                </a:solidFill>
              </a:rPr>
              <a:t> van </a:t>
            </a:r>
            <a:r>
              <a:rPr lang="en-IE" dirty="0" err="1">
                <a:solidFill>
                  <a:schemeClr val="bg1"/>
                </a:solidFill>
              </a:rPr>
              <a:t>haalbaarheidsanalyse</a:t>
            </a:r>
            <a:endParaRPr lang="en-US" dirty="0">
              <a:solidFill>
                <a:schemeClr val="bg1"/>
              </a:solidFill>
            </a:endParaRPr>
          </a:p>
        </p:txBody>
      </p:sp>
      <p:sp>
        <p:nvSpPr>
          <p:cNvPr id="6" name="TextBox 5">
            <a:extLst>
              <a:ext uri="{FF2B5EF4-FFF2-40B4-BE49-F238E27FC236}">
                <a16:creationId xmlns:a16="http://schemas.microsoft.com/office/drawing/2014/main" id="{698AB702-B08C-1D84-F8A6-3197B822A930}"/>
              </a:ext>
            </a:extLst>
          </p:cNvPr>
          <p:cNvSpPr txBox="1"/>
          <p:nvPr/>
        </p:nvSpPr>
        <p:spPr>
          <a:xfrm>
            <a:off x="640080" y="1566265"/>
            <a:ext cx="5140960" cy="3170099"/>
          </a:xfrm>
          <a:prstGeom prst="rect">
            <a:avLst/>
          </a:prstGeom>
          <a:solidFill>
            <a:schemeClr val="accent3">
              <a:lumMod val="20000"/>
              <a:lumOff val="80000"/>
            </a:schemeClr>
          </a:solidFill>
        </p:spPr>
        <p:txBody>
          <a:bodyPr wrap="square" rtlCol="0">
            <a:spAutoFit/>
          </a:bodyPr>
          <a:lstStyle/>
          <a:p>
            <a:r>
              <a:rPr lang="en-GB" sz="2000" b="1" dirty="0" err="1"/>
              <a:t>Haalbaarheid</a:t>
            </a:r>
            <a:r>
              <a:rPr lang="en-GB" sz="2000" b="1" dirty="0"/>
              <a:t> van de </a:t>
            </a:r>
            <a:r>
              <a:rPr lang="en-GB" sz="2000" b="1" dirty="0" err="1"/>
              <a:t>markt</a:t>
            </a:r>
            <a:r>
              <a:rPr lang="en-GB" sz="2000" b="1" dirty="0"/>
              <a:t>:</a:t>
            </a:r>
          </a:p>
          <a:p>
            <a:r>
              <a:rPr lang="nl-NL" sz="2000" dirty="0">
                <a:solidFill>
                  <a:srgbClr val="595959"/>
                </a:solidFill>
              </a:rPr>
              <a:t>Omvat het onderzoeken van het huidige marktlandschap om inzicht te krijgen in de vraag, demografische gegevens van klanten, concurrentie en markttrends. Het doel is om na te gaan of er een duurzame markt is voor het product of de dienst en hoe het voorgestelde bedrijf zich concurrerend kan positioneren.</a:t>
            </a:r>
          </a:p>
          <a:p>
            <a:endParaRPr lang="en-GB" sz="2000" dirty="0">
              <a:solidFill>
                <a:srgbClr val="595959"/>
              </a:solidFill>
            </a:endParaRPr>
          </a:p>
          <a:p>
            <a:r>
              <a:rPr lang="nl-NL" sz="2000" b="1" dirty="0">
                <a:solidFill>
                  <a:srgbClr val="47B5C8"/>
                </a:solidFill>
              </a:rPr>
              <a:t>Je bent dit proces begonnen in Module 1.</a:t>
            </a:r>
            <a:endParaRPr lang="en-IE" sz="2000" b="1" dirty="0">
              <a:solidFill>
                <a:srgbClr val="47B5C8"/>
              </a:solidFill>
            </a:endParaRPr>
          </a:p>
        </p:txBody>
      </p:sp>
      <p:sp>
        <p:nvSpPr>
          <p:cNvPr id="3" name="TextBox 2">
            <a:extLst>
              <a:ext uri="{FF2B5EF4-FFF2-40B4-BE49-F238E27FC236}">
                <a16:creationId xmlns:a16="http://schemas.microsoft.com/office/drawing/2014/main" id="{9885696B-4F22-3344-E7FC-C479BF768A04}"/>
              </a:ext>
            </a:extLst>
          </p:cNvPr>
          <p:cNvSpPr txBox="1"/>
          <p:nvPr/>
        </p:nvSpPr>
        <p:spPr>
          <a:xfrm>
            <a:off x="6001909" y="1566266"/>
            <a:ext cx="4725725" cy="3416320"/>
          </a:xfrm>
          <a:prstGeom prst="rect">
            <a:avLst/>
          </a:prstGeom>
          <a:solidFill>
            <a:schemeClr val="accent6">
              <a:lumMod val="20000"/>
              <a:lumOff val="80000"/>
            </a:schemeClr>
          </a:solidFill>
        </p:spPr>
        <p:txBody>
          <a:bodyPr wrap="square" rtlCol="0">
            <a:spAutoFit/>
          </a:bodyPr>
          <a:lstStyle/>
          <a:p>
            <a:r>
              <a:rPr lang="en-GB" sz="2000" b="1" dirty="0" err="1"/>
              <a:t>Technische</a:t>
            </a:r>
            <a:r>
              <a:rPr lang="en-GB" sz="2000" b="1" dirty="0"/>
              <a:t> </a:t>
            </a:r>
            <a:r>
              <a:rPr lang="en-GB" sz="2000" b="1" dirty="0" err="1"/>
              <a:t>haalbaarheid</a:t>
            </a:r>
            <a:r>
              <a:rPr lang="en-GB" sz="2000" b="1" dirty="0"/>
              <a:t>:</a:t>
            </a:r>
          </a:p>
          <a:p>
            <a:r>
              <a:rPr lang="nl-NL" sz="2000" dirty="0">
                <a:solidFill>
                  <a:srgbClr val="595959"/>
                </a:solidFill>
              </a:rPr>
              <a:t>Beoordeelt de technische middelen die nodig zijn om het idee om te zetten in een tastbaar product of dienst. Dit omvat het evalueren van de benodigde technologie, de beschikbaarheid van technische vaardigheden en de technische hindernissen die zich kunnen voordoen.</a:t>
            </a:r>
            <a:endParaRPr lang="en-GB" sz="2400" dirty="0">
              <a:solidFill>
                <a:srgbClr val="595959"/>
              </a:solidFill>
            </a:endParaRPr>
          </a:p>
          <a:p>
            <a:endParaRPr lang="en-GB" sz="2400" dirty="0">
              <a:solidFill>
                <a:srgbClr val="595959"/>
              </a:solidFill>
            </a:endParaRPr>
          </a:p>
          <a:p>
            <a:endParaRPr lang="en-GB" sz="2800" dirty="0">
              <a:solidFill>
                <a:srgbClr val="595959"/>
              </a:solidFill>
            </a:endParaRPr>
          </a:p>
        </p:txBody>
      </p:sp>
    </p:spTree>
    <p:extLst>
      <p:ext uri="{BB962C8B-B14F-4D97-AF65-F5344CB8AC3E}">
        <p14:creationId xmlns:p14="http://schemas.microsoft.com/office/powerpoint/2010/main" val="2600966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836477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41790" y="762612"/>
            <a:ext cx="9632553" cy="803654"/>
          </a:xfrm>
        </p:spPr>
        <p:txBody>
          <a:bodyPr/>
          <a:lstStyle/>
          <a:p>
            <a:r>
              <a:rPr lang="en-IE" dirty="0" err="1">
                <a:solidFill>
                  <a:schemeClr val="bg1"/>
                </a:solidFill>
              </a:rPr>
              <a:t>Onderdelen</a:t>
            </a:r>
            <a:r>
              <a:rPr lang="en-IE" dirty="0">
                <a:solidFill>
                  <a:schemeClr val="bg1"/>
                </a:solidFill>
              </a:rPr>
              <a:t> van </a:t>
            </a:r>
            <a:r>
              <a:rPr lang="en-IE" dirty="0" err="1">
                <a:solidFill>
                  <a:schemeClr val="bg1"/>
                </a:solidFill>
              </a:rPr>
              <a:t>haalbaarheidsanalyse</a:t>
            </a:r>
            <a:endParaRPr lang="en-US" dirty="0">
              <a:solidFill>
                <a:schemeClr val="bg1"/>
              </a:solidFill>
            </a:endParaRPr>
          </a:p>
        </p:txBody>
      </p:sp>
      <p:sp>
        <p:nvSpPr>
          <p:cNvPr id="6" name="TextBox 5">
            <a:extLst>
              <a:ext uri="{FF2B5EF4-FFF2-40B4-BE49-F238E27FC236}">
                <a16:creationId xmlns:a16="http://schemas.microsoft.com/office/drawing/2014/main" id="{698AB702-B08C-1D84-F8A6-3197B822A930}"/>
              </a:ext>
            </a:extLst>
          </p:cNvPr>
          <p:cNvSpPr txBox="1"/>
          <p:nvPr/>
        </p:nvSpPr>
        <p:spPr>
          <a:xfrm>
            <a:off x="1082388" y="1566265"/>
            <a:ext cx="4841333" cy="4047262"/>
          </a:xfrm>
          <a:prstGeom prst="rect">
            <a:avLst/>
          </a:prstGeom>
          <a:solidFill>
            <a:schemeClr val="accent5">
              <a:lumMod val="20000"/>
              <a:lumOff val="80000"/>
            </a:schemeClr>
          </a:solidFill>
        </p:spPr>
        <p:txBody>
          <a:bodyPr wrap="square" rtlCol="0">
            <a:spAutoFit/>
          </a:bodyPr>
          <a:lstStyle/>
          <a:p>
            <a:r>
              <a:rPr lang="en-GB" sz="2000" b="1" dirty="0" err="1"/>
              <a:t>Economische</a:t>
            </a:r>
            <a:r>
              <a:rPr lang="en-GB" sz="2000" b="1" dirty="0"/>
              <a:t> </a:t>
            </a:r>
            <a:r>
              <a:rPr lang="en-GB" sz="2000" b="1" dirty="0" err="1"/>
              <a:t>haalbaarheid</a:t>
            </a:r>
            <a:r>
              <a:rPr lang="en-GB" sz="2000" b="1" dirty="0"/>
              <a:t>:</a:t>
            </a:r>
          </a:p>
          <a:p>
            <a:r>
              <a:rPr lang="nl-NL" sz="2000" dirty="0">
                <a:solidFill>
                  <a:srgbClr val="595959"/>
                </a:solidFill>
              </a:rPr>
              <a:t>Onderzoekt of de financiële aspecten van een project levensvatbaar zijn. Het omvat gedetailleerde kosten- en inkomstenprognoses, financieringsbronnen en financiële risico's. Dit onderdeel is van cruciaal belang om ervoor te zorgen dat het bedrijf winstgevend en zelfvoorzienend kan zijn</a:t>
            </a:r>
            <a:r>
              <a:rPr lang="en-GB" sz="2400" dirty="0">
                <a:solidFill>
                  <a:srgbClr val="595959"/>
                </a:solidFill>
              </a:rPr>
              <a:t>.</a:t>
            </a:r>
          </a:p>
          <a:p>
            <a:endParaRPr lang="en-GB" sz="900" dirty="0">
              <a:solidFill>
                <a:srgbClr val="595959"/>
              </a:solidFill>
            </a:endParaRPr>
          </a:p>
          <a:p>
            <a:r>
              <a:rPr lang="nl-NL" sz="2000" b="1" dirty="0">
                <a:solidFill>
                  <a:srgbClr val="47B5C8"/>
                </a:solidFill>
              </a:rPr>
              <a:t>We hebben 5 speciale MOSAIC-modules gemaakt voor financiën en fondsenwerving – bekijk de modules 3,4,5, 7 en 8</a:t>
            </a:r>
            <a:endParaRPr lang="en-GB" sz="2000" b="1" dirty="0">
              <a:solidFill>
                <a:srgbClr val="47B5C8"/>
              </a:solidFill>
            </a:endParaRPr>
          </a:p>
        </p:txBody>
      </p:sp>
      <p:sp>
        <p:nvSpPr>
          <p:cNvPr id="3" name="TextBox 2">
            <a:extLst>
              <a:ext uri="{FF2B5EF4-FFF2-40B4-BE49-F238E27FC236}">
                <a16:creationId xmlns:a16="http://schemas.microsoft.com/office/drawing/2014/main" id="{9885696B-4F22-3344-E7FC-C479BF768A04}"/>
              </a:ext>
            </a:extLst>
          </p:cNvPr>
          <p:cNvSpPr txBox="1"/>
          <p:nvPr/>
        </p:nvSpPr>
        <p:spPr>
          <a:xfrm>
            <a:off x="6096000" y="1558314"/>
            <a:ext cx="4725725" cy="3108543"/>
          </a:xfrm>
          <a:prstGeom prst="rect">
            <a:avLst/>
          </a:prstGeom>
          <a:solidFill>
            <a:srgbClr val="D2E3F2"/>
          </a:solidFill>
        </p:spPr>
        <p:txBody>
          <a:bodyPr wrap="square" rtlCol="0">
            <a:spAutoFit/>
          </a:bodyPr>
          <a:lstStyle/>
          <a:p>
            <a:r>
              <a:rPr lang="en-GB" sz="2000" b="1" dirty="0" err="1"/>
              <a:t>Juridische</a:t>
            </a:r>
            <a:r>
              <a:rPr lang="en-GB" sz="2000" b="1" dirty="0"/>
              <a:t> </a:t>
            </a:r>
            <a:r>
              <a:rPr lang="en-GB" sz="2000" b="1" dirty="0" err="1"/>
              <a:t>haalbaarheid</a:t>
            </a:r>
            <a:r>
              <a:rPr lang="en-GB" sz="2400" dirty="0"/>
              <a:t>: </a:t>
            </a:r>
          </a:p>
          <a:p>
            <a:r>
              <a:rPr lang="en-GB" sz="2000" dirty="0">
                <a:solidFill>
                  <a:srgbClr val="595959"/>
                </a:solidFill>
              </a:rPr>
              <a:t>Checks for any potential legal issues associated with the business idea, including zoning laws, licensing requirements, and other regulatory constraints that could impact the ability to launch and operate the business.</a:t>
            </a:r>
          </a:p>
          <a:p>
            <a:endParaRPr lang="en-GB" sz="2400" dirty="0">
              <a:solidFill>
                <a:srgbClr val="595959"/>
              </a:solidFill>
            </a:endParaRPr>
          </a:p>
          <a:p>
            <a:endParaRPr lang="en-GB" sz="2800" dirty="0">
              <a:solidFill>
                <a:srgbClr val="595959"/>
              </a:solidFill>
            </a:endParaRPr>
          </a:p>
        </p:txBody>
      </p:sp>
    </p:spTree>
    <p:extLst>
      <p:ext uri="{BB962C8B-B14F-4D97-AF65-F5344CB8AC3E}">
        <p14:creationId xmlns:p14="http://schemas.microsoft.com/office/powerpoint/2010/main" val="3771255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836477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41790" y="762612"/>
            <a:ext cx="9632553" cy="803654"/>
          </a:xfrm>
        </p:spPr>
        <p:txBody>
          <a:bodyPr/>
          <a:lstStyle/>
          <a:p>
            <a:r>
              <a:rPr lang="en-IE" dirty="0" err="1">
                <a:solidFill>
                  <a:schemeClr val="bg1"/>
                </a:solidFill>
              </a:rPr>
              <a:t>Onderdelen</a:t>
            </a:r>
            <a:r>
              <a:rPr lang="en-IE" dirty="0">
                <a:solidFill>
                  <a:schemeClr val="bg1"/>
                </a:solidFill>
              </a:rPr>
              <a:t> van </a:t>
            </a:r>
            <a:r>
              <a:rPr lang="en-IE" dirty="0" err="1">
                <a:solidFill>
                  <a:schemeClr val="bg1"/>
                </a:solidFill>
              </a:rPr>
              <a:t>haalbaarheidsanalyse</a:t>
            </a:r>
            <a:endParaRPr lang="en-US" dirty="0">
              <a:solidFill>
                <a:schemeClr val="bg1"/>
              </a:solidFill>
            </a:endParaRPr>
          </a:p>
        </p:txBody>
      </p:sp>
      <p:sp>
        <p:nvSpPr>
          <p:cNvPr id="6" name="TextBox 5">
            <a:extLst>
              <a:ext uri="{FF2B5EF4-FFF2-40B4-BE49-F238E27FC236}">
                <a16:creationId xmlns:a16="http://schemas.microsoft.com/office/drawing/2014/main" id="{698AB702-B08C-1D84-F8A6-3197B822A930}"/>
              </a:ext>
            </a:extLst>
          </p:cNvPr>
          <p:cNvSpPr txBox="1"/>
          <p:nvPr/>
        </p:nvSpPr>
        <p:spPr>
          <a:xfrm>
            <a:off x="750419" y="1601344"/>
            <a:ext cx="10035524" cy="1323439"/>
          </a:xfrm>
          <a:prstGeom prst="rect">
            <a:avLst/>
          </a:prstGeom>
          <a:solidFill>
            <a:schemeClr val="accent5">
              <a:lumMod val="20000"/>
              <a:lumOff val="80000"/>
            </a:schemeClr>
          </a:solidFill>
        </p:spPr>
        <p:txBody>
          <a:bodyPr wrap="square" rtlCol="0">
            <a:spAutoFit/>
          </a:bodyPr>
          <a:lstStyle/>
          <a:p>
            <a:r>
              <a:rPr lang="en-GB" sz="2000" b="1" dirty="0" err="1"/>
              <a:t>Operationele</a:t>
            </a:r>
            <a:r>
              <a:rPr lang="en-GB" sz="2000" b="1" dirty="0"/>
              <a:t> </a:t>
            </a:r>
            <a:r>
              <a:rPr lang="en-GB" sz="2000" b="1" dirty="0" err="1"/>
              <a:t>haalbaarheid</a:t>
            </a:r>
            <a:r>
              <a:rPr lang="en-GB" sz="2000" dirty="0"/>
              <a:t>: </a:t>
            </a:r>
          </a:p>
          <a:p>
            <a:r>
              <a:rPr lang="nl-NL" sz="2000" dirty="0">
                <a:solidFill>
                  <a:srgbClr val="595959"/>
                </a:solidFill>
              </a:rPr>
              <a:t>Kijk naar de logistieke aspecten van het opzetten en runnen van het bedrijf, beoordeel of de operaties kunnen worden uitgevoerd met de beschikbare middelen en welke operationele uitdagingen zich kunnen voordoen.</a:t>
            </a:r>
            <a:endParaRPr lang="en-GB" sz="2000" b="1" dirty="0">
              <a:solidFill>
                <a:srgbClr val="595959"/>
              </a:solidFill>
            </a:endParaRPr>
          </a:p>
        </p:txBody>
      </p:sp>
      <p:sp>
        <p:nvSpPr>
          <p:cNvPr id="8" name="TextBox 7">
            <a:extLst>
              <a:ext uri="{FF2B5EF4-FFF2-40B4-BE49-F238E27FC236}">
                <a16:creationId xmlns:a16="http://schemas.microsoft.com/office/drawing/2014/main" id="{E339262B-D542-49F2-DA4C-8127F259769A}"/>
              </a:ext>
            </a:extLst>
          </p:cNvPr>
          <p:cNvSpPr txBox="1"/>
          <p:nvPr/>
        </p:nvSpPr>
        <p:spPr>
          <a:xfrm>
            <a:off x="750419" y="3114642"/>
            <a:ext cx="9946071" cy="2000548"/>
          </a:xfrm>
          <a:prstGeom prst="rect">
            <a:avLst/>
          </a:prstGeom>
          <a:noFill/>
        </p:spPr>
        <p:txBody>
          <a:bodyPr wrap="square">
            <a:spAutoFit/>
          </a:bodyPr>
          <a:lstStyle/>
          <a:p>
            <a:r>
              <a:rPr lang="en-GB" sz="2000" b="1" dirty="0">
                <a:solidFill>
                  <a:srgbClr val="5796D0"/>
                </a:solidFill>
              </a:rPr>
              <a:t>3. </a:t>
            </a:r>
            <a:r>
              <a:rPr lang="en-GB" sz="2000" b="1" dirty="0" err="1">
                <a:solidFill>
                  <a:srgbClr val="5796D0"/>
                </a:solidFill>
              </a:rPr>
              <a:t>Synthese</a:t>
            </a:r>
            <a:r>
              <a:rPr lang="en-GB" sz="2000" b="1" dirty="0">
                <a:solidFill>
                  <a:srgbClr val="5796D0"/>
                </a:solidFill>
              </a:rPr>
              <a:t> van de </a:t>
            </a:r>
            <a:r>
              <a:rPr lang="en-GB" sz="2000" b="1" dirty="0" err="1">
                <a:solidFill>
                  <a:srgbClr val="5796D0"/>
                </a:solidFill>
              </a:rPr>
              <a:t>bevindingen</a:t>
            </a:r>
            <a:endParaRPr lang="en-GB" sz="2000" b="1" dirty="0">
              <a:solidFill>
                <a:srgbClr val="5796D0"/>
              </a:solidFill>
            </a:endParaRPr>
          </a:p>
          <a:p>
            <a:r>
              <a:rPr lang="nl-NL" sz="2000" dirty="0">
                <a:solidFill>
                  <a:srgbClr val="595959"/>
                </a:solidFill>
              </a:rPr>
              <a:t>Breng nu alle gegevens en analyses samen om de algehele haalbaarheid van het bedrijfsidee te beoordelen. Dit omvat het vergelijken van de voordelen en kosten, het afwegen van risico's en het overwegen van de operationele en financiële implicaties van het voortzetten van het bedrijf. Komen er duidelijke conclusies naar voren? Zoals we in Module 1 hebben behandeld, gebruik een SWOT-analyse (Sterke en zwakke punten, kansen, bedreigingen)</a:t>
            </a:r>
            <a:endParaRPr lang="en-GB" sz="2000" dirty="0">
              <a:solidFill>
                <a:srgbClr val="595959"/>
              </a:solidFill>
            </a:endParaRPr>
          </a:p>
        </p:txBody>
      </p:sp>
    </p:spTree>
    <p:extLst>
      <p:ext uri="{BB962C8B-B14F-4D97-AF65-F5344CB8AC3E}">
        <p14:creationId xmlns:p14="http://schemas.microsoft.com/office/powerpoint/2010/main" val="2523647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nl-NL" dirty="0"/>
              <a:t>Inleiding tot validatie van bedrijfsideeën</a:t>
            </a:r>
            <a:endParaRPr lang="en-US"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p:txBody>
          <a:bodyPr/>
          <a:lstStyle/>
          <a:p>
            <a:pPr marL="0" indent="0"/>
            <a:r>
              <a:rPr lang="nl-NL" dirty="0"/>
              <a:t>In module 2 verschuift de focus naar een grondige haalbaarheidsanalyse om het bedrijfsconcept te valideren voordat verder wordt gegaan. 
Deze module begeleidt ondervertegenwoordigde ondernemers/oprichters door de essentiële stappen van het testen en verfijnen van hun zakelijke ideeën.</a:t>
            </a:r>
            <a:endParaRPr lang="en-US" dirty="0"/>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IE" dirty="0" err="1"/>
              <a:t>Inzicht</a:t>
            </a:r>
            <a:r>
              <a:rPr lang="en-IE" dirty="0"/>
              <a:t> in </a:t>
            </a:r>
            <a:r>
              <a:rPr lang="en-IE" dirty="0" err="1"/>
              <a:t>haalbaarheidsanalyse</a:t>
            </a:r>
            <a:endParaRPr lang="en-US" dirty="0"/>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6748163" y="3084240"/>
            <a:ext cx="5437258" cy="689519"/>
          </a:xfrm>
        </p:spPr>
        <p:txBody>
          <a:bodyPr/>
          <a:lstStyle/>
          <a:p>
            <a:r>
              <a:rPr lang="en-GB" dirty="0" err="1"/>
              <a:t>Minimaal</a:t>
            </a:r>
            <a:r>
              <a:rPr lang="en-GB" dirty="0"/>
              <a:t> </a:t>
            </a:r>
            <a:r>
              <a:rPr lang="en-GB" dirty="0" err="1"/>
              <a:t>levensvatbaar</a:t>
            </a:r>
            <a:r>
              <a:rPr lang="en-GB" dirty="0"/>
              <a:t> product (MVP)</a:t>
            </a:r>
            <a:endParaRPr lang="en-US" dirty="0"/>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776445" y="3963897"/>
            <a:ext cx="5073048" cy="689519"/>
          </a:xfrm>
        </p:spPr>
        <p:txBody>
          <a:bodyPr/>
          <a:lstStyle/>
          <a:p>
            <a:r>
              <a:rPr lang="nl-NL" dirty="0"/>
              <a:t>Vooruit met uw gevalideerde idee</a:t>
            </a:r>
            <a:endParaRPr lang="en-US" dirty="0"/>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a:xfrm>
            <a:off x="6776445" y="4883936"/>
            <a:ext cx="4608000" cy="689519"/>
          </a:xfrm>
        </p:spPr>
        <p:txBody>
          <a:bodyPr/>
          <a:lstStyle/>
          <a:p>
            <a:r>
              <a:rPr lang="en-IE" dirty="0" err="1"/>
              <a:t>Zelfreflectie</a:t>
            </a:r>
            <a:r>
              <a:rPr lang="en-IE" dirty="0"/>
              <a:t> </a:t>
            </a:r>
            <a:r>
              <a:rPr lang="en-IE" dirty="0" err="1"/>
              <a:t>en</a:t>
            </a:r>
            <a:r>
              <a:rPr lang="en-IE" dirty="0"/>
              <a:t> </a:t>
            </a:r>
            <a:r>
              <a:rPr lang="en-IE" dirty="0" err="1"/>
              <a:t>referenties</a:t>
            </a:r>
            <a:endParaRPr lang="en-IE" dirty="0"/>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dirty="0" err="1"/>
              <a:t>Introductie</a:t>
            </a:r>
            <a:endParaRPr lang="en-US" dirty="0"/>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836477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41790" y="762612"/>
            <a:ext cx="9632553" cy="803654"/>
          </a:xfrm>
        </p:spPr>
        <p:txBody>
          <a:bodyPr/>
          <a:lstStyle/>
          <a:p>
            <a:r>
              <a:rPr lang="en-IE" dirty="0" err="1">
                <a:solidFill>
                  <a:schemeClr val="bg1"/>
                </a:solidFill>
              </a:rPr>
              <a:t>Uitvoeren</a:t>
            </a:r>
            <a:r>
              <a:rPr lang="en-IE" dirty="0">
                <a:solidFill>
                  <a:schemeClr val="bg1"/>
                </a:solidFill>
              </a:rPr>
              <a:t> van </a:t>
            </a:r>
            <a:r>
              <a:rPr lang="en-IE" dirty="0" err="1">
                <a:solidFill>
                  <a:schemeClr val="bg1"/>
                </a:solidFill>
              </a:rPr>
              <a:t>een</a:t>
            </a:r>
            <a:r>
              <a:rPr lang="en-IE" dirty="0">
                <a:solidFill>
                  <a:schemeClr val="bg1"/>
                </a:solidFill>
              </a:rPr>
              <a:t> </a:t>
            </a:r>
            <a:r>
              <a:rPr lang="en-IE" dirty="0" err="1">
                <a:solidFill>
                  <a:schemeClr val="bg1"/>
                </a:solidFill>
              </a:rPr>
              <a:t>haalbaarheidsstudie</a:t>
            </a:r>
            <a:endParaRPr lang="en-US" dirty="0">
              <a:solidFill>
                <a:schemeClr val="bg1"/>
              </a:solidFill>
            </a:endParaRPr>
          </a:p>
        </p:txBody>
      </p:sp>
      <p:sp>
        <p:nvSpPr>
          <p:cNvPr id="5" name="TextBox 4">
            <a:extLst>
              <a:ext uri="{FF2B5EF4-FFF2-40B4-BE49-F238E27FC236}">
                <a16:creationId xmlns:a16="http://schemas.microsoft.com/office/drawing/2014/main" id="{0FFC6DC4-150B-6233-DA21-7E4C02382072}"/>
              </a:ext>
            </a:extLst>
          </p:cNvPr>
          <p:cNvSpPr txBox="1"/>
          <p:nvPr/>
        </p:nvSpPr>
        <p:spPr>
          <a:xfrm>
            <a:off x="672896" y="1164439"/>
            <a:ext cx="9676738" cy="3847207"/>
          </a:xfrm>
          <a:prstGeom prst="rect">
            <a:avLst/>
          </a:prstGeom>
          <a:noFill/>
        </p:spPr>
        <p:txBody>
          <a:bodyPr wrap="square" rtlCol="0">
            <a:spAutoFit/>
          </a:bodyPr>
          <a:lstStyle/>
          <a:p>
            <a:endParaRPr lang="en-GB" sz="2400" b="1" dirty="0">
              <a:solidFill>
                <a:srgbClr val="5796D0"/>
              </a:solidFill>
            </a:endParaRPr>
          </a:p>
          <a:p>
            <a:r>
              <a:rPr lang="en-GB" sz="2000" b="1" dirty="0">
                <a:solidFill>
                  <a:srgbClr val="5796D0"/>
                </a:solidFill>
              </a:rPr>
              <a:t>4. </a:t>
            </a:r>
            <a:r>
              <a:rPr lang="en-GB" sz="2000" b="1" dirty="0" err="1">
                <a:solidFill>
                  <a:srgbClr val="5796D0"/>
                </a:solidFill>
              </a:rPr>
              <a:t>Haalbaarheidsrapport</a:t>
            </a:r>
            <a:r>
              <a:rPr lang="en-GB" sz="2000" b="1" dirty="0">
                <a:solidFill>
                  <a:srgbClr val="5796D0"/>
                </a:solidFill>
              </a:rPr>
              <a:t>:</a:t>
            </a:r>
          </a:p>
          <a:p>
            <a:r>
              <a:rPr lang="nl-NL" sz="2000" dirty="0">
                <a:solidFill>
                  <a:srgbClr val="595959"/>
                </a:solidFill>
              </a:rPr>
              <a:t>Breng de bevindingen samen in een gedetailleerd haalbaarheidsrapport. Het rapport moet een samenvatting geven van het onderzoek, de analyse en de conclusies en een duidelijk en uitgebreid overzicht geven van de levensvatbaarheid van het bedrijfsidee</a:t>
            </a:r>
            <a:r>
              <a:rPr lang="en-GB" sz="2000" dirty="0">
                <a:solidFill>
                  <a:srgbClr val="595959"/>
                </a:solidFill>
              </a:rPr>
              <a:t>.</a:t>
            </a:r>
          </a:p>
          <a:p>
            <a:endParaRPr lang="en-GB" sz="2000" b="1" dirty="0">
              <a:solidFill>
                <a:srgbClr val="5796D0"/>
              </a:solidFill>
            </a:endParaRPr>
          </a:p>
          <a:p>
            <a:r>
              <a:rPr lang="en-GB" sz="2000" b="1" dirty="0">
                <a:solidFill>
                  <a:srgbClr val="5796D0"/>
                </a:solidFill>
              </a:rPr>
              <a:t>5. </a:t>
            </a:r>
            <a:r>
              <a:rPr lang="en-GB" sz="2000" b="1" dirty="0" err="1">
                <a:solidFill>
                  <a:srgbClr val="5796D0"/>
                </a:solidFill>
              </a:rPr>
              <a:t>Besluitvorming</a:t>
            </a:r>
            <a:r>
              <a:rPr lang="en-GB" sz="2000" b="1" dirty="0">
                <a:solidFill>
                  <a:srgbClr val="5796D0"/>
                </a:solidFill>
              </a:rPr>
              <a:t>:</a:t>
            </a:r>
          </a:p>
          <a:p>
            <a:r>
              <a:rPr lang="nl-NL" sz="2000" dirty="0">
                <a:solidFill>
                  <a:srgbClr val="595959"/>
                </a:solidFill>
              </a:rPr>
              <a:t>Gebruik het rapport als basis voor het nemen van een weloverwogen beslissing. Beslis of u doorgaat met het bedrijfsidee, breng de nodige aanpassingen aan op basis van de bevindingen. Als uit de haalbaarheidsstudie blijkt dat er aanzienlijke hindernissen zijn die niet kunnen worden overwonnen, kan het verstandig zijn om te overwegen het idee om te gooien of verschillende mogelijkheden te verkennen.</a:t>
            </a:r>
            <a:endParaRPr lang="en-IE" sz="2000" dirty="0"/>
          </a:p>
        </p:txBody>
      </p:sp>
    </p:spTree>
    <p:extLst>
      <p:ext uri="{BB962C8B-B14F-4D97-AF65-F5344CB8AC3E}">
        <p14:creationId xmlns:p14="http://schemas.microsoft.com/office/powerpoint/2010/main" val="4204942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41199"/>
            <a:ext cx="836477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0" y="762612"/>
            <a:ext cx="9632553" cy="803654"/>
          </a:xfrm>
        </p:spPr>
        <p:txBody>
          <a:bodyPr/>
          <a:lstStyle/>
          <a:p>
            <a:r>
              <a:rPr lang="nl-NL" dirty="0">
                <a:solidFill>
                  <a:schemeClr val="bg1"/>
                </a:solidFill>
              </a:rPr>
              <a:t>Haalbaarheid is een dynamisch hulpmiddel</a:t>
            </a:r>
            <a:endParaRPr lang="en-US" dirty="0">
              <a:solidFill>
                <a:schemeClr val="bg1"/>
              </a:solidFill>
            </a:endParaRPr>
          </a:p>
        </p:txBody>
      </p:sp>
      <p:sp>
        <p:nvSpPr>
          <p:cNvPr id="5" name="TextBox 4">
            <a:extLst>
              <a:ext uri="{FF2B5EF4-FFF2-40B4-BE49-F238E27FC236}">
                <a16:creationId xmlns:a16="http://schemas.microsoft.com/office/drawing/2014/main" id="{0FFC6DC4-150B-6233-DA21-7E4C02382072}"/>
              </a:ext>
            </a:extLst>
          </p:cNvPr>
          <p:cNvSpPr txBox="1"/>
          <p:nvPr/>
        </p:nvSpPr>
        <p:spPr>
          <a:xfrm>
            <a:off x="733856" y="1566266"/>
            <a:ext cx="5256902" cy="3046988"/>
          </a:xfrm>
          <a:prstGeom prst="rect">
            <a:avLst/>
          </a:prstGeom>
          <a:noFill/>
        </p:spPr>
        <p:txBody>
          <a:bodyPr wrap="square" rtlCol="0">
            <a:spAutoFit/>
          </a:bodyPr>
          <a:lstStyle/>
          <a:p>
            <a:endParaRPr lang="en-GB" sz="2400" b="1" dirty="0">
              <a:solidFill>
                <a:srgbClr val="5796D0"/>
              </a:solidFill>
            </a:endParaRPr>
          </a:p>
          <a:p>
            <a:r>
              <a:rPr lang="nl-NL" sz="2400" dirty="0">
                <a:solidFill>
                  <a:srgbClr val="595959"/>
                </a:solidFill>
              </a:rPr>
              <a:t>Behandel de haalbaarheidsstudie als een dynamisch instrument. Als de omstandigheden veranderen of er nieuwe informatie beschikbaar komt, moet u het onderzoek opnieuw bekijken om ervoor te zorgen dat het bedrijfsidee levensvatbaar en relevant blijft.</a:t>
            </a:r>
            <a:endParaRPr lang="en-IE" dirty="0">
              <a:solidFill>
                <a:srgbClr val="595959"/>
              </a:solidFill>
            </a:endParaRPr>
          </a:p>
        </p:txBody>
      </p:sp>
      <p:pic>
        <p:nvPicPr>
          <p:cNvPr id="6" name="Picture 5" descr="People doing teamwork illustration">
            <a:extLst>
              <a:ext uri="{FF2B5EF4-FFF2-40B4-BE49-F238E27FC236}">
                <a16:creationId xmlns:a16="http://schemas.microsoft.com/office/drawing/2014/main" id="{3835181C-D3E2-3442-78A0-AB0D3FA0630F}"/>
              </a:ext>
            </a:extLst>
          </p:cNvPr>
          <p:cNvPicPr>
            <a:picLocks noChangeAspect="1"/>
          </p:cNvPicPr>
          <p:nvPr/>
        </p:nvPicPr>
        <p:blipFill>
          <a:blip r:embed="rId2"/>
          <a:stretch>
            <a:fillRect/>
          </a:stretch>
        </p:blipFill>
        <p:spPr>
          <a:xfrm>
            <a:off x="6422586" y="1920814"/>
            <a:ext cx="4091405" cy="2585049"/>
          </a:xfrm>
          <a:prstGeom prst="rect">
            <a:avLst/>
          </a:prstGeom>
        </p:spPr>
      </p:pic>
    </p:spTree>
    <p:extLst>
      <p:ext uri="{BB962C8B-B14F-4D97-AF65-F5344CB8AC3E}">
        <p14:creationId xmlns:p14="http://schemas.microsoft.com/office/powerpoint/2010/main" val="657201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4" name="Text Placeholder 3">
            <a:extLst>
              <a:ext uri="{FF2B5EF4-FFF2-40B4-BE49-F238E27FC236}">
                <a16:creationId xmlns:a16="http://schemas.microsoft.com/office/drawing/2014/main" id="{A76072B5-76E1-624D-FC74-4C1B52F19CE4}"/>
              </a:ext>
            </a:extLst>
          </p:cNvPr>
          <p:cNvSpPr>
            <a:spLocks noGrp="1"/>
          </p:cNvSpPr>
          <p:nvPr>
            <p:ph type="body" sz="quarter" idx="13"/>
          </p:nvPr>
        </p:nvSpPr>
        <p:spPr>
          <a:xfrm>
            <a:off x="222361" y="642207"/>
            <a:ext cx="7016863" cy="5231223"/>
          </a:xfrm>
        </p:spPr>
        <p:txBody>
          <a:bodyPr>
            <a:normAutofit/>
          </a:bodyPr>
          <a:lstStyle/>
          <a:p>
            <a:pPr algn="l"/>
            <a:r>
              <a:rPr lang="nl-NL" sz="2000" b="1" i="0" dirty="0">
                <a:solidFill>
                  <a:srgbClr val="47B5C8"/>
                </a:solidFill>
                <a:latin typeface="Calibri "/>
              </a:rPr>
              <a:t>Voorbeeld haalbaarheidsstudie: kleinschalige ambachtelijke bakkerij in België</a:t>
            </a:r>
            <a:endParaRPr lang="en-GB" sz="2000" b="1" i="0" dirty="0">
              <a:solidFill>
                <a:srgbClr val="47B5C8"/>
              </a:solidFill>
              <a:latin typeface="Calibri "/>
            </a:endParaRPr>
          </a:p>
          <a:p>
            <a:pPr algn="l"/>
            <a:r>
              <a:rPr lang="en-GB" sz="2000" b="1" i="0" dirty="0" err="1">
                <a:solidFill>
                  <a:srgbClr val="595959"/>
                </a:solidFill>
                <a:latin typeface="Calibri "/>
              </a:rPr>
              <a:t>Overzicht</a:t>
            </a:r>
            <a:r>
              <a:rPr lang="en-GB" sz="2000" b="1" i="0" dirty="0">
                <a:solidFill>
                  <a:srgbClr val="595959"/>
                </a:solidFill>
                <a:latin typeface="Calibri "/>
              </a:rPr>
              <a:t> van het project:</a:t>
            </a:r>
            <a:r>
              <a:rPr lang="en-GB" sz="2000" i="0" dirty="0">
                <a:solidFill>
                  <a:srgbClr val="595959"/>
                </a:solidFill>
                <a:latin typeface="Calibri "/>
              </a:rPr>
              <a:t> </a:t>
            </a:r>
            <a:r>
              <a:rPr lang="nl-NL" sz="2000" i="0" dirty="0">
                <a:solidFill>
                  <a:srgbClr val="595959"/>
                </a:solidFill>
                <a:latin typeface="Calibri "/>
              </a:rPr>
              <a:t>Twee migranten van de tweede generatie overwegen om in België een kleinschalige ambachtelijke bakkerij te openen, gespecialiseerd in hoogwaardige, handgemaakte bakkerijproducten die traditionele Belgische technieken combineren met wereldwijde smaken.</a:t>
            </a:r>
          </a:p>
          <a:p>
            <a:pPr algn="l"/>
            <a:r>
              <a:rPr lang="en-GB" sz="2000" b="1" i="0" dirty="0" err="1">
                <a:solidFill>
                  <a:srgbClr val="595959"/>
                </a:solidFill>
                <a:latin typeface="Calibri "/>
              </a:rPr>
              <a:t>Objectief</a:t>
            </a:r>
            <a:r>
              <a:rPr lang="en-GB" sz="2000" b="1" i="0" dirty="0">
                <a:solidFill>
                  <a:srgbClr val="595959"/>
                </a:solidFill>
                <a:latin typeface="Calibri "/>
              </a:rPr>
              <a:t>:</a:t>
            </a:r>
            <a:r>
              <a:rPr lang="en-GB" sz="2000" i="0" dirty="0">
                <a:solidFill>
                  <a:srgbClr val="595959"/>
                </a:solidFill>
                <a:latin typeface="Calibri "/>
              </a:rPr>
              <a:t> </a:t>
            </a:r>
            <a:r>
              <a:rPr lang="nl-NL" sz="2000" i="0" dirty="0">
                <a:solidFill>
                  <a:srgbClr val="595959"/>
                </a:solidFill>
                <a:latin typeface="Calibri "/>
              </a:rPr>
              <a:t>Het primaire doel is om de vraag naar unieke, handgemaakte bakkerijproducten te beoordelen die internationale invloeden combineren met lokale Belgische baktradities, en om de levensvatbaarheid van het bedrijf in een concurrerende markt te bepalen.</a:t>
            </a:r>
            <a:endParaRPr lang="en-IE" sz="2000" dirty="0"/>
          </a:p>
        </p:txBody>
      </p:sp>
      <p:sp>
        <p:nvSpPr>
          <p:cNvPr id="6" name="Freeform 1">
            <a:extLst>
              <a:ext uri="{FF2B5EF4-FFF2-40B4-BE49-F238E27FC236}">
                <a16:creationId xmlns:a16="http://schemas.microsoft.com/office/drawing/2014/main" id="{9AA58773-369F-F5C7-1DF0-64AF3FF03552}"/>
              </a:ext>
            </a:extLst>
          </p:cNvPr>
          <p:cNvSpPr/>
          <p:nvPr/>
        </p:nvSpPr>
        <p:spPr>
          <a:xfrm>
            <a:off x="0" y="263231"/>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1C693211-46AD-C0A0-F596-F06A20848692}"/>
              </a:ext>
            </a:extLst>
          </p:cNvPr>
          <p:cNvSpPr txBox="1">
            <a:spLocks/>
          </p:cNvSpPr>
          <p:nvPr/>
        </p:nvSpPr>
        <p:spPr>
          <a:xfrm>
            <a:off x="460851" y="466545"/>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a:solidFill>
                  <a:schemeClr val="bg1"/>
                </a:solidFill>
              </a:rPr>
              <a:t>Haalbaarheidsstudie</a:t>
            </a:r>
            <a:r>
              <a:rPr lang="en-US" dirty="0">
                <a:solidFill>
                  <a:schemeClr val="bg1"/>
                </a:solidFill>
              </a:rPr>
              <a:t> in </a:t>
            </a:r>
            <a:r>
              <a:rPr lang="en-US" dirty="0" err="1">
                <a:solidFill>
                  <a:schemeClr val="bg1"/>
                </a:solidFill>
              </a:rPr>
              <a:t>actie</a:t>
            </a:r>
            <a:endParaRPr lang="en-US" dirty="0"/>
          </a:p>
        </p:txBody>
      </p:sp>
      <p:grpSp>
        <p:nvGrpSpPr>
          <p:cNvPr id="9" name="Group 8">
            <a:extLst>
              <a:ext uri="{FF2B5EF4-FFF2-40B4-BE49-F238E27FC236}">
                <a16:creationId xmlns:a16="http://schemas.microsoft.com/office/drawing/2014/main" id="{427795D2-C1D1-403C-7C5F-F70975929169}"/>
              </a:ext>
            </a:extLst>
          </p:cNvPr>
          <p:cNvGrpSpPr/>
          <p:nvPr/>
        </p:nvGrpSpPr>
        <p:grpSpPr>
          <a:xfrm rot="10800000">
            <a:off x="5277127" y="137785"/>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3" name="Picture 2" descr="Woman reaching for bread on shelf">
            <a:extLst>
              <a:ext uri="{FF2B5EF4-FFF2-40B4-BE49-F238E27FC236}">
                <a16:creationId xmlns:a16="http://schemas.microsoft.com/office/drawing/2014/main" id="{F6F2E14F-3697-9BF5-2154-7BAAC969B87A}"/>
              </a:ext>
            </a:extLst>
          </p:cNvPr>
          <p:cNvPicPr>
            <a:picLocks noChangeAspect="1"/>
          </p:cNvPicPr>
          <p:nvPr/>
        </p:nvPicPr>
        <p:blipFill>
          <a:blip r:embed="rId2"/>
          <a:srcRect l="26573" r="27451"/>
          <a:stretch/>
        </p:blipFill>
        <p:spPr>
          <a:xfrm>
            <a:off x="7713496" y="466545"/>
            <a:ext cx="3901871" cy="5665669"/>
          </a:xfrm>
          <a:prstGeom prst="rect">
            <a:avLst/>
          </a:prstGeom>
        </p:spPr>
      </p:pic>
    </p:spTree>
    <p:extLst>
      <p:ext uri="{BB962C8B-B14F-4D97-AF65-F5344CB8AC3E}">
        <p14:creationId xmlns:p14="http://schemas.microsoft.com/office/powerpoint/2010/main" val="903574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4" name="Text Placeholder 3">
            <a:extLst>
              <a:ext uri="{FF2B5EF4-FFF2-40B4-BE49-F238E27FC236}">
                <a16:creationId xmlns:a16="http://schemas.microsoft.com/office/drawing/2014/main" id="{A76072B5-76E1-624D-FC74-4C1B52F19CE4}"/>
              </a:ext>
            </a:extLst>
          </p:cNvPr>
          <p:cNvSpPr>
            <a:spLocks noGrp="1"/>
          </p:cNvSpPr>
          <p:nvPr>
            <p:ph type="body" sz="quarter" idx="13"/>
          </p:nvPr>
        </p:nvSpPr>
        <p:spPr>
          <a:xfrm>
            <a:off x="141150" y="1014500"/>
            <a:ext cx="11506710" cy="5527883"/>
          </a:xfrm>
        </p:spPr>
        <p:txBody>
          <a:bodyPr>
            <a:normAutofit/>
          </a:bodyPr>
          <a:lstStyle/>
          <a:p>
            <a:pPr algn="l"/>
            <a:r>
              <a:rPr lang="en-GB" sz="2000" b="1" i="0" dirty="0">
                <a:solidFill>
                  <a:srgbClr val="F2A72C"/>
                </a:solidFill>
              </a:rPr>
              <a:t>1.   </a:t>
            </a:r>
            <a:r>
              <a:rPr lang="en-GB" sz="2000" b="1" i="0" dirty="0" err="1">
                <a:solidFill>
                  <a:srgbClr val="F2A72C"/>
                </a:solidFill>
              </a:rPr>
              <a:t>Marktanalyse</a:t>
            </a:r>
            <a:r>
              <a:rPr lang="en-GB" sz="2000" b="1" i="0" dirty="0">
                <a:solidFill>
                  <a:srgbClr val="F2A72C"/>
                </a:solidFill>
              </a:rPr>
              <a:t>:</a:t>
            </a:r>
          </a:p>
          <a:p>
            <a:pPr marL="342900" indent="-342900" algn="l">
              <a:buFontTx/>
              <a:buChar char="-"/>
            </a:pPr>
            <a:r>
              <a:rPr lang="en-GB" sz="2000" b="1" i="0" dirty="0" err="1">
                <a:solidFill>
                  <a:srgbClr val="595959"/>
                </a:solidFill>
              </a:rPr>
              <a:t>Lokale</a:t>
            </a:r>
            <a:r>
              <a:rPr lang="en-GB" sz="2000" b="1" i="0" dirty="0">
                <a:solidFill>
                  <a:srgbClr val="595959"/>
                </a:solidFill>
              </a:rPr>
              <a:t> </a:t>
            </a:r>
            <a:r>
              <a:rPr lang="en-GB" sz="2000" b="1" i="0" dirty="0" err="1">
                <a:solidFill>
                  <a:srgbClr val="595959"/>
                </a:solidFill>
              </a:rPr>
              <a:t>vraag</a:t>
            </a:r>
            <a:r>
              <a:rPr lang="en-GB" sz="2000" b="1" i="0" dirty="0">
                <a:solidFill>
                  <a:srgbClr val="595959"/>
                </a:solidFill>
              </a:rPr>
              <a:t>: </a:t>
            </a:r>
            <a:r>
              <a:rPr lang="nl-NL" sz="2000" i="0" dirty="0">
                <a:solidFill>
                  <a:srgbClr val="595959"/>
                </a:solidFill>
              </a:rPr>
              <a:t>Voer marktonderzoek uit om inzicht te krijgen in de lokale voorkeuren van consumenten voor ambachtelijk gebak en hun openheid voor nieuwe, cultureel diverse smaken.</a:t>
            </a:r>
          </a:p>
          <a:p>
            <a:pPr marL="342900" indent="-342900" algn="l">
              <a:buFontTx/>
              <a:buChar char="-"/>
            </a:pPr>
            <a:r>
              <a:rPr lang="en-GB" sz="2000" b="1" i="0" dirty="0" err="1">
                <a:solidFill>
                  <a:srgbClr val="595959"/>
                </a:solidFill>
              </a:rPr>
              <a:t>Competitief</a:t>
            </a:r>
            <a:r>
              <a:rPr lang="en-GB" sz="2000" b="1" i="0" dirty="0">
                <a:solidFill>
                  <a:srgbClr val="595959"/>
                </a:solidFill>
              </a:rPr>
              <a:t> </a:t>
            </a:r>
            <a:r>
              <a:rPr lang="en-GB" sz="2000" b="1" i="0" dirty="0" err="1">
                <a:solidFill>
                  <a:srgbClr val="595959"/>
                </a:solidFill>
              </a:rPr>
              <a:t>landschap</a:t>
            </a:r>
            <a:r>
              <a:rPr lang="en-GB" sz="2000" b="1" i="0" dirty="0">
                <a:solidFill>
                  <a:srgbClr val="595959"/>
                </a:solidFill>
              </a:rPr>
              <a:t>: </a:t>
            </a:r>
            <a:r>
              <a:rPr lang="nl-NL" sz="2000" i="0" dirty="0">
                <a:solidFill>
                  <a:srgbClr val="595959"/>
                </a:solidFill>
              </a:rPr>
              <a:t>Evalueer de aanwezigheid en prestaties van bestaande bakkerijen, vooral die welke ambachtelijke of cultureel unieke producten aanbieden. Vul een SWOT in voor elke concurrent en vergelijk deze met die van u om mogelijke hiaten in de markt te identificeren.</a:t>
            </a:r>
          </a:p>
          <a:p>
            <a:pPr algn="l"/>
            <a:r>
              <a:rPr lang="en-GB" sz="2000" b="1" i="0" dirty="0">
                <a:solidFill>
                  <a:srgbClr val="F2A72C"/>
                </a:solidFill>
              </a:rPr>
              <a:t>2.   </a:t>
            </a:r>
            <a:r>
              <a:rPr lang="en-GB" sz="2000" b="1" i="0" dirty="0" err="1">
                <a:solidFill>
                  <a:srgbClr val="F2A72C"/>
                </a:solidFill>
              </a:rPr>
              <a:t>Financiële</a:t>
            </a:r>
            <a:r>
              <a:rPr lang="en-GB" sz="2000" b="1" i="0" dirty="0">
                <a:solidFill>
                  <a:srgbClr val="F2A72C"/>
                </a:solidFill>
              </a:rPr>
              <a:t> prognoses:</a:t>
            </a:r>
          </a:p>
          <a:p>
            <a:pPr marL="342900" indent="-342900" algn="l">
              <a:buFontTx/>
              <a:buChar char="-"/>
            </a:pPr>
            <a:r>
              <a:rPr lang="en-GB" sz="2000" b="1" i="0" dirty="0">
                <a:solidFill>
                  <a:srgbClr val="595959"/>
                </a:solidFill>
              </a:rPr>
              <a:t>Start-Up </a:t>
            </a:r>
            <a:r>
              <a:rPr lang="en-GB" sz="2000" b="1" i="0" dirty="0" err="1">
                <a:solidFill>
                  <a:srgbClr val="595959"/>
                </a:solidFill>
              </a:rPr>
              <a:t>kosten</a:t>
            </a:r>
            <a:r>
              <a:rPr lang="en-GB" sz="2000" b="1" i="0" dirty="0">
                <a:solidFill>
                  <a:srgbClr val="595959"/>
                </a:solidFill>
              </a:rPr>
              <a:t>: </a:t>
            </a:r>
            <a:r>
              <a:rPr lang="nl-NL" sz="2000" i="0" dirty="0">
                <a:solidFill>
                  <a:srgbClr val="595959"/>
                </a:solidFill>
              </a:rPr>
              <a:t>Onderzoekskosten in verband met het verwerven van een geschikte locatie, de aanschaf van bakapparatuur, eerste ingrediënten en andere opstartbenodigdheden.</a:t>
            </a:r>
          </a:p>
          <a:p>
            <a:pPr marL="342900" indent="-342900" algn="l">
              <a:buFontTx/>
              <a:buChar char="-"/>
            </a:pPr>
            <a:r>
              <a:rPr lang="en-GB" sz="2000" b="1" i="0" dirty="0" err="1">
                <a:solidFill>
                  <a:srgbClr val="595959"/>
                </a:solidFill>
              </a:rPr>
              <a:t>Productkostenberekening</a:t>
            </a:r>
            <a:r>
              <a:rPr lang="en-GB" sz="2000" b="1" i="0" dirty="0">
                <a:solidFill>
                  <a:srgbClr val="595959"/>
                </a:solidFill>
              </a:rPr>
              <a:t> </a:t>
            </a:r>
            <a:r>
              <a:rPr lang="en-GB" sz="2000" b="1" i="0" dirty="0" err="1">
                <a:solidFill>
                  <a:srgbClr val="595959"/>
                </a:solidFill>
              </a:rPr>
              <a:t>en</a:t>
            </a:r>
            <a:r>
              <a:rPr lang="en-GB" sz="2000" b="1" i="0" dirty="0">
                <a:solidFill>
                  <a:srgbClr val="595959"/>
                </a:solidFill>
              </a:rPr>
              <a:t> break-</a:t>
            </a:r>
            <a:r>
              <a:rPr lang="en-GB" sz="2000" b="1" i="0" dirty="0" err="1">
                <a:solidFill>
                  <a:srgbClr val="595959"/>
                </a:solidFill>
              </a:rPr>
              <a:t>evenanalyse</a:t>
            </a:r>
            <a:r>
              <a:rPr lang="en-GB" sz="2000" b="1" i="0" dirty="0">
                <a:solidFill>
                  <a:srgbClr val="595959"/>
                </a:solidFill>
              </a:rPr>
              <a:t>: </a:t>
            </a:r>
            <a:r>
              <a:rPr lang="nl-NL" sz="2000" i="0" dirty="0">
                <a:solidFill>
                  <a:srgbClr val="595959"/>
                </a:solidFill>
              </a:rPr>
              <a:t>Bereken hoeveel product er moet worden verkocht om alle operationele kosten te dekken en help inzicht te krijgen in de financiële risico's die ermee gemoeid zijn.</a:t>
            </a:r>
          </a:p>
          <a:p>
            <a:pPr marL="342900" indent="-342900" algn="l">
              <a:buFontTx/>
              <a:buChar char="-"/>
            </a:pPr>
            <a:r>
              <a:rPr lang="en-GB" sz="2000" b="1" i="0" dirty="0">
                <a:solidFill>
                  <a:srgbClr val="595959"/>
                </a:solidFill>
              </a:rPr>
              <a:t>Prognoses van de </a:t>
            </a:r>
            <a:r>
              <a:rPr lang="en-GB" sz="2000" b="1" i="0" dirty="0" err="1">
                <a:solidFill>
                  <a:srgbClr val="595959"/>
                </a:solidFill>
              </a:rPr>
              <a:t>inkomsten</a:t>
            </a:r>
            <a:r>
              <a:rPr lang="en-GB" sz="2000" b="1" i="0" dirty="0">
                <a:solidFill>
                  <a:srgbClr val="595959"/>
                </a:solidFill>
              </a:rPr>
              <a:t>: </a:t>
            </a:r>
            <a:r>
              <a:rPr lang="nl-NL" sz="2000" i="0" dirty="0">
                <a:solidFill>
                  <a:srgbClr val="595959"/>
                </a:solidFill>
              </a:rPr>
              <a:t>Projecteer potentiële verkopen op basis van de prijsstrategie, het verwachte klantenbestand en potentiële groothandelskansen.</a:t>
            </a:r>
            <a:endParaRPr lang="en-GB" sz="2000" i="0" dirty="0">
              <a:solidFill>
                <a:srgbClr val="595959"/>
              </a:solidFill>
            </a:endParaRPr>
          </a:p>
        </p:txBody>
      </p:sp>
      <p:sp>
        <p:nvSpPr>
          <p:cNvPr id="6" name="Freeform 1">
            <a:extLst>
              <a:ext uri="{FF2B5EF4-FFF2-40B4-BE49-F238E27FC236}">
                <a16:creationId xmlns:a16="http://schemas.microsoft.com/office/drawing/2014/main" id="{9AA58773-369F-F5C7-1DF0-64AF3FF03552}"/>
              </a:ext>
            </a:extLst>
          </p:cNvPr>
          <p:cNvSpPr/>
          <p:nvPr/>
        </p:nvSpPr>
        <p:spPr>
          <a:xfrm>
            <a:off x="-142240" y="315617"/>
            <a:ext cx="850132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1C693211-46AD-C0A0-F596-F06A20848692}"/>
              </a:ext>
            </a:extLst>
          </p:cNvPr>
          <p:cNvSpPr txBox="1">
            <a:spLocks/>
          </p:cNvSpPr>
          <p:nvPr/>
        </p:nvSpPr>
        <p:spPr>
          <a:xfrm>
            <a:off x="214361" y="431186"/>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solidFill>
                  <a:schemeClr val="bg2"/>
                </a:solidFill>
              </a:rPr>
              <a:t>Belangrijkste onderdelen van de haalbaarheidsstudie</a:t>
            </a:r>
            <a:r>
              <a:rPr lang="en-GB" dirty="0">
                <a:solidFill>
                  <a:schemeClr val="bg2"/>
                </a:solidFill>
              </a:rPr>
              <a:t>:</a:t>
            </a:r>
            <a:endParaRPr lang="en-US" dirty="0">
              <a:solidFill>
                <a:schemeClr val="bg2"/>
              </a:solidFill>
            </a:endParaRPr>
          </a:p>
        </p:txBody>
      </p:sp>
      <p:grpSp>
        <p:nvGrpSpPr>
          <p:cNvPr id="9" name="Group 8">
            <a:extLst>
              <a:ext uri="{FF2B5EF4-FFF2-40B4-BE49-F238E27FC236}">
                <a16:creationId xmlns:a16="http://schemas.microsoft.com/office/drawing/2014/main" id="{427795D2-C1D1-403C-7C5F-F70975929169}"/>
              </a:ext>
            </a:extLst>
          </p:cNvPr>
          <p:cNvGrpSpPr/>
          <p:nvPr/>
        </p:nvGrpSpPr>
        <p:grpSpPr>
          <a:xfrm rot="10800000">
            <a:off x="9025269" y="137785"/>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407421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6" name="Freeform 1">
            <a:extLst>
              <a:ext uri="{FF2B5EF4-FFF2-40B4-BE49-F238E27FC236}">
                <a16:creationId xmlns:a16="http://schemas.microsoft.com/office/drawing/2014/main" id="{9AA58773-369F-F5C7-1DF0-64AF3FF03552}"/>
              </a:ext>
            </a:extLst>
          </p:cNvPr>
          <p:cNvSpPr/>
          <p:nvPr/>
        </p:nvSpPr>
        <p:spPr>
          <a:xfrm>
            <a:off x="0" y="315617"/>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1C693211-46AD-C0A0-F596-F06A20848692}"/>
              </a:ext>
            </a:extLst>
          </p:cNvPr>
          <p:cNvSpPr txBox="1">
            <a:spLocks/>
          </p:cNvSpPr>
          <p:nvPr/>
        </p:nvSpPr>
        <p:spPr>
          <a:xfrm>
            <a:off x="214361" y="431186"/>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2"/>
                </a:solidFill>
              </a:rPr>
              <a:t>Key Components of the Feasibility Study:</a:t>
            </a:r>
            <a:endParaRPr lang="en-US" dirty="0">
              <a:solidFill>
                <a:schemeClr val="bg2"/>
              </a:solidFill>
            </a:endParaRPr>
          </a:p>
        </p:txBody>
      </p:sp>
      <p:grpSp>
        <p:nvGrpSpPr>
          <p:cNvPr id="9" name="Group 8">
            <a:extLst>
              <a:ext uri="{FF2B5EF4-FFF2-40B4-BE49-F238E27FC236}">
                <a16:creationId xmlns:a16="http://schemas.microsoft.com/office/drawing/2014/main" id="{427795D2-C1D1-403C-7C5F-F70975929169}"/>
              </a:ext>
            </a:extLst>
          </p:cNvPr>
          <p:cNvGrpSpPr/>
          <p:nvPr/>
        </p:nvGrpSpPr>
        <p:grpSpPr>
          <a:xfrm rot="10800000">
            <a:off x="6515749" y="137785"/>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
        <p:nvSpPr>
          <p:cNvPr id="2" name="Text Placeholder 1">
            <a:extLst>
              <a:ext uri="{FF2B5EF4-FFF2-40B4-BE49-F238E27FC236}">
                <a16:creationId xmlns:a16="http://schemas.microsoft.com/office/drawing/2014/main" id="{FDA95917-39B4-1970-5D05-5E83074106F5}"/>
              </a:ext>
            </a:extLst>
          </p:cNvPr>
          <p:cNvSpPr>
            <a:spLocks noGrp="1" noChangeArrowheads="1"/>
          </p:cNvSpPr>
          <p:nvPr>
            <p:ph type="body" sz="quarter" idx="13"/>
          </p:nvPr>
        </p:nvSpPr>
        <p:spPr bwMode="auto">
          <a:xfrm>
            <a:off x="337818" y="1256168"/>
            <a:ext cx="11147729"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l" eaLnBrk="0" fontAlgn="base" hangingPunct="0">
              <a:lnSpc>
                <a:spcPct val="100000"/>
              </a:lnSpc>
              <a:spcBef>
                <a:spcPct val="0"/>
              </a:spcBef>
              <a:spcAft>
                <a:spcPct val="0"/>
              </a:spcAft>
            </a:pPr>
            <a:r>
              <a:rPr kumimoji="0" lang="en-US" altLang="en-US" sz="2400" b="1" i="0" u="none" strike="noStrike" cap="none" normalizeH="0" baseline="0" dirty="0">
                <a:ln>
                  <a:noFill/>
                </a:ln>
                <a:solidFill>
                  <a:srgbClr val="FDBD22"/>
                </a:solidFill>
                <a:effectLst/>
              </a:rPr>
              <a:t>3. </a:t>
            </a:r>
            <a:r>
              <a:rPr lang="en-US" altLang="en-US" sz="2400" b="1" i="0" dirty="0" err="1">
                <a:solidFill>
                  <a:srgbClr val="FDBD22"/>
                </a:solidFill>
              </a:rPr>
              <a:t>Voorschriften</a:t>
            </a:r>
            <a:r>
              <a:rPr kumimoji="0" lang="en-US" altLang="en-US" sz="2400" b="1" i="0" u="none" strike="noStrike" cap="none" normalizeH="0" baseline="0" dirty="0">
                <a:ln>
                  <a:noFill/>
                </a:ln>
                <a:solidFill>
                  <a:srgbClr val="FDBD22"/>
                </a:solidFill>
                <a:effectLst/>
              </a:rPr>
              <a:t>:</a:t>
            </a:r>
            <a:endParaRPr kumimoji="0" lang="en-US" altLang="en-US" sz="2400" b="0" i="0" u="none" strike="noStrike" cap="none" normalizeH="0" baseline="0" dirty="0">
              <a:ln>
                <a:noFill/>
              </a:ln>
              <a:solidFill>
                <a:srgbClr val="FDBD22"/>
              </a:solidFill>
              <a:effectLst/>
            </a:endParaRPr>
          </a:p>
          <a:p>
            <a:pPr marL="285750" lvl="0" indent="-285750" algn="l" eaLnBrk="0" fontAlgn="base" hangingPunct="0">
              <a:lnSpc>
                <a:spcPct val="100000"/>
              </a:lnSpc>
              <a:spcBef>
                <a:spcPct val="0"/>
              </a:spcBef>
              <a:spcAft>
                <a:spcPct val="0"/>
              </a:spcAft>
              <a:buFont typeface="Arial" panose="020B0604020202020204" pitchFamily="34" charset="0"/>
              <a:buChar char="•"/>
            </a:pPr>
            <a:r>
              <a:rPr lang="en-US" altLang="en-US" sz="2400" b="1" i="0" dirty="0" err="1">
                <a:solidFill>
                  <a:srgbClr val="595959"/>
                </a:solidFill>
              </a:rPr>
              <a:t>Licenties</a:t>
            </a:r>
            <a:r>
              <a:rPr lang="en-US" altLang="en-US" sz="2400" b="1" i="0" dirty="0">
                <a:solidFill>
                  <a:srgbClr val="595959"/>
                </a:solidFill>
              </a:rPr>
              <a:t> </a:t>
            </a:r>
            <a:r>
              <a:rPr lang="en-US" altLang="en-US" sz="2400" b="1" i="0" dirty="0" err="1">
                <a:solidFill>
                  <a:srgbClr val="595959"/>
                </a:solidFill>
              </a:rPr>
              <a:t>en</a:t>
            </a:r>
            <a:r>
              <a:rPr lang="en-US" altLang="en-US" sz="2400" b="1" i="0" dirty="0">
                <a:solidFill>
                  <a:srgbClr val="595959"/>
                </a:solidFill>
              </a:rPr>
              <a:t> </a:t>
            </a:r>
            <a:r>
              <a:rPr lang="en-US" altLang="en-US" sz="2400" b="1" i="0" dirty="0" err="1">
                <a:solidFill>
                  <a:srgbClr val="595959"/>
                </a:solidFill>
              </a:rPr>
              <a:t>vergunningen</a:t>
            </a:r>
            <a:r>
              <a:rPr lang="nl-NL" altLang="en-US" sz="2400" i="0" dirty="0">
                <a:solidFill>
                  <a:srgbClr val="595959"/>
                </a:solidFill>
              </a:rPr>
              <a:t>: Identificeer de nodige vergunningen voor het exploiteren van een voedingsbedrijf in België, inclusief voedselveiligheidscertificeringen en exploitatievergunningen.</a:t>
            </a:r>
          </a:p>
          <a:p>
            <a:pPr marL="285750" lvl="0" indent="-285750" algn="l" eaLnBrk="0" fontAlgn="base" hangingPunct="0">
              <a:lnSpc>
                <a:spcPct val="100000"/>
              </a:lnSpc>
              <a:spcBef>
                <a:spcPct val="0"/>
              </a:spcBef>
              <a:spcAft>
                <a:spcPct val="0"/>
              </a:spcAft>
              <a:buFont typeface="Arial" panose="020B0604020202020204" pitchFamily="34" charset="0"/>
              <a:buChar char="•"/>
            </a:pPr>
            <a:r>
              <a:rPr lang="en-US" altLang="en-US" sz="2400" b="1" i="0" dirty="0" err="1">
                <a:solidFill>
                  <a:srgbClr val="595959"/>
                </a:solidFill>
              </a:rPr>
              <a:t>Gezondheids</a:t>
            </a:r>
            <a:r>
              <a:rPr lang="en-US" altLang="en-US" sz="2400" b="1" i="0" dirty="0">
                <a:solidFill>
                  <a:srgbClr val="595959"/>
                </a:solidFill>
              </a:rPr>
              <a:t>- </a:t>
            </a:r>
            <a:r>
              <a:rPr lang="en-US" altLang="en-US" sz="2400" b="1" i="0" dirty="0" err="1">
                <a:solidFill>
                  <a:srgbClr val="595959"/>
                </a:solidFill>
              </a:rPr>
              <a:t>en</a:t>
            </a:r>
            <a:r>
              <a:rPr lang="en-US" altLang="en-US" sz="2400" b="1" i="0" dirty="0">
                <a:solidFill>
                  <a:srgbClr val="595959"/>
                </a:solidFill>
              </a:rPr>
              <a:t> </a:t>
            </a:r>
            <a:r>
              <a:rPr lang="en-US" altLang="en-US" sz="2400" b="1" i="0" dirty="0" err="1">
                <a:solidFill>
                  <a:srgbClr val="595959"/>
                </a:solidFill>
              </a:rPr>
              <a:t>veiligheidsvoorschriften</a:t>
            </a:r>
            <a:r>
              <a:rPr kumimoji="0" lang="en-US" altLang="en-US" sz="2400" b="0" i="0" u="none" strike="noStrike" cap="none" normalizeH="0" baseline="0" dirty="0">
                <a:ln>
                  <a:noFill/>
                </a:ln>
                <a:solidFill>
                  <a:srgbClr val="595959"/>
                </a:solidFill>
                <a:effectLst/>
              </a:rPr>
              <a:t>: </a:t>
            </a:r>
            <a:r>
              <a:rPr lang="nl-NL" altLang="en-US" sz="2400" i="0" dirty="0">
                <a:solidFill>
                  <a:srgbClr val="595959"/>
                </a:solidFill>
              </a:rPr>
              <a:t>Zorgen voor naleving van de Belgische gezondheids- en veiligheidsnormen voor de productie en verkoop van levensmiddelen.</a:t>
            </a:r>
          </a:p>
          <a:p>
            <a:pPr marL="285750" lvl="0" indent="-285750" algn="l" eaLnBrk="0" fontAlgn="base" hangingPunct="0">
              <a:lnSpc>
                <a:spcPct val="100000"/>
              </a:lnSpc>
              <a:spcBef>
                <a:spcPct val="0"/>
              </a:spcBef>
              <a:spcAft>
                <a:spcPct val="0"/>
              </a:spcAft>
              <a:buFont typeface="Arial" panose="020B0604020202020204" pitchFamily="34" charset="0"/>
              <a:buChar char="•"/>
            </a:pPr>
            <a:endParaRPr lang="en-US" altLang="en-US" sz="2400" i="0" dirty="0">
              <a:solidFill>
                <a:srgbClr val="595959"/>
              </a:solidFill>
            </a:endParaRPr>
          </a:p>
          <a:p>
            <a:pPr lvl="0" algn="l" eaLnBrk="0" fontAlgn="base" hangingPunct="0">
              <a:lnSpc>
                <a:spcPct val="100000"/>
              </a:lnSpc>
              <a:spcBef>
                <a:spcPct val="0"/>
              </a:spcBef>
              <a:spcAft>
                <a:spcPct val="0"/>
              </a:spcAft>
            </a:pPr>
            <a:r>
              <a:rPr lang="nl-NL" altLang="en-US" sz="2400" dirty="0">
                <a:solidFill>
                  <a:srgbClr val="47B5C8"/>
                </a:solidFill>
              </a:rPr>
              <a:t>Perspectief:
Tussen de elementen in de punten 2 en 3, en wanneer we fiscale en sociale bijdragestructuren (nationaal en Europees) toevoegen, is het een grote uitdaging voor nieuwe ondernemers. Onderzoek in detail uw haalbaarheid om onaangename verrassingen te voorkomen</a:t>
            </a:r>
            <a:endParaRPr lang="en-US" altLang="en-US" sz="2400" b="1" i="0"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26465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6" name="Freeform 1">
            <a:extLst>
              <a:ext uri="{FF2B5EF4-FFF2-40B4-BE49-F238E27FC236}">
                <a16:creationId xmlns:a16="http://schemas.microsoft.com/office/drawing/2014/main" id="{9AA58773-369F-F5C7-1DF0-64AF3FF03552}"/>
              </a:ext>
            </a:extLst>
          </p:cNvPr>
          <p:cNvSpPr/>
          <p:nvPr/>
        </p:nvSpPr>
        <p:spPr>
          <a:xfrm>
            <a:off x="0" y="315617"/>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1C693211-46AD-C0A0-F596-F06A20848692}"/>
              </a:ext>
            </a:extLst>
          </p:cNvPr>
          <p:cNvSpPr txBox="1">
            <a:spLocks/>
          </p:cNvSpPr>
          <p:nvPr/>
        </p:nvSpPr>
        <p:spPr>
          <a:xfrm>
            <a:off x="214361" y="431186"/>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2"/>
                </a:solidFill>
              </a:rPr>
              <a:t>Key Components of the Feasibility Study:</a:t>
            </a:r>
            <a:endParaRPr lang="en-US" dirty="0">
              <a:solidFill>
                <a:schemeClr val="bg2"/>
              </a:solidFill>
            </a:endParaRPr>
          </a:p>
        </p:txBody>
      </p:sp>
      <p:grpSp>
        <p:nvGrpSpPr>
          <p:cNvPr id="9" name="Group 8">
            <a:extLst>
              <a:ext uri="{FF2B5EF4-FFF2-40B4-BE49-F238E27FC236}">
                <a16:creationId xmlns:a16="http://schemas.microsoft.com/office/drawing/2014/main" id="{427795D2-C1D1-403C-7C5F-F70975929169}"/>
              </a:ext>
            </a:extLst>
          </p:cNvPr>
          <p:cNvGrpSpPr/>
          <p:nvPr/>
        </p:nvGrpSpPr>
        <p:grpSpPr>
          <a:xfrm rot="10800000">
            <a:off x="6515749" y="137785"/>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
        <p:nvSpPr>
          <p:cNvPr id="2" name="Text Placeholder 1">
            <a:extLst>
              <a:ext uri="{FF2B5EF4-FFF2-40B4-BE49-F238E27FC236}">
                <a16:creationId xmlns:a16="http://schemas.microsoft.com/office/drawing/2014/main" id="{FDA95917-39B4-1970-5D05-5E83074106F5}"/>
              </a:ext>
            </a:extLst>
          </p:cNvPr>
          <p:cNvSpPr>
            <a:spLocks noGrp="1" noChangeArrowheads="1"/>
          </p:cNvSpPr>
          <p:nvPr>
            <p:ph type="body" sz="quarter" idx="13"/>
          </p:nvPr>
        </p:nvSpPr>
        <p:spPr bwMode="auto">
          <a:xfrm>
            <a:off x="295641" y="1297104"/>
            <a:ext cx="11103879" cy="481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dirty="0">
                <a:ln>
                  <a:noFill/>
                </a:ln>
                <a:solidFill>
                  <a:srgbClr val="FDBD22"/>
                </a:solidFill>
                <a:effectLst/>
              </a:rPr>
              <a:t>4. Technical Feasibility:</a:t>
            </a:r>
            <a:endParaRPr kumimoji="0" lang="en-US" altLang="en-US" sz="2000" b="0" i="0" u="none" strike="noStrike" cap="none" normalizeH="0" baseline="0" dirty="0">
              <a:ln>
                <a:noFill/>
              </a:ln>
              <a:solidFill>
                <a:srgbClr val="FDBD22"/>
              </a:solidFill>
              <a:effectLst/>
            </a:endParaRPr>
          </a:p>
          <a:p>
            <a:pPr marL="285750" lvl="0" indent="-285750" algn="l" eaLnBrk="0" fontAlgn="base" hangingPunct="0">
              <a:lnSpc>
                <a:spcPct val="100000"/>
              </a:lnSpc>
              <a:spcBef>
                <a:spcPct val="0"/>
              </a:spcBef>
              <a:spcAft>
                <a:spcPct val="0"/>
              </a:spcAft>
              <a:buFont typeface="Arial" panose="020B0604020202020204" pitchFamily="34" charset="0"/>
              <a:buChar char="•"/>
            </a:pPr>
            <a:r>
              <a:rPr lang="en-US" altLang="en-US" sz="2000" b="1" i="0" dirty="0" err="1">
                <a:solidFill>
                  <a:srgbClr val="595959"/>
                </a:solidFill>
              </a:rPr>
              <a:t>Receptuurontwikkeling</a:t>
            </a:r>
            <a:r>
              <a:rPr lang="en-US" altLang="en-US" sz="2000" b="1" i="0" dirty="0">
                <a:solidFill>
                  <a:srgbClr val="595959"/>
                </a:solidFill>
              </a:rPr>
              <a:t> </a:t>
            </a:r>
            <a:r>
              <a:rPr lang="en-US" altLang="en-US" sz="2000" b="1" i="0" dirty="0" err="1">
                <a:solidFill>
                  <a:srgbClr val="595959"/>
                </a:solidFill>
              </a:rPr>
              <a:t>en</a:t>
            </a:r>
            <a:r>
              <a:rPr lang="en-US" altLang="en-US" sz="2000" b="1" i="0" dirty="0">
                <a:solidFill>
                  <a:srgbClr val="595959"/>
                </a:solidFill>
              </a:rPr>
              <a:t> </a:t>
            </a:r>
            <a:r>
              <a:rPr lang="en-US" altLang="en-US" sz="2000" b="1" i="0" dirty="0" err="1">
                <a:solidFill>
                  <a:srgbClr val="595959"/>
                </a:solidFill>
              </a:rPr>
              <a:t>productieplanning</a:t>
            </a:r>
            <a:endParaRPr lang="en-US" altLang="en-US" sz="2000" b="1" i="0" dirty="0">
              <a:solidFill>
                <a:srgbClr val="595959"/>
              </a:solidFill>
            </a:endParaRPr>
          </a:p>
          <a:p>
            <a:pPr marL="285750" lvl="0" indent="-285750" algn="l" eaLnBrk="0" fontAlgn="base" hangingPunct="0">
              <a:lnSpc>
                <a:spcPct val="100000"/>
              </a:lnSpc>
              <a:spcBef>
                <a:spcPct val="0"/>
              </a:spcBef>
              <a:spcAft>
                <a:spcPct val="0"/>
              </a:spcAft>
              <a:buFont typeface="Arial" panose="020B0604020202020204" pitchFamily="34" charset="0"/>
              <a:buChar char="•"/>
            </a:pPr>
            <a:r>
              <a:rPr lang="en-US" altLang="en-US" sz="2000" b="1" i="0" dirty="0" err="1">
                <a:solidFill>
                  <a:srgbClr val="595959"/>
                </a:solidFill>
              </a:rPr>
              <a:t>Productietechnologie</a:t>
            </a:r>
            <a:r>
              <a:rPr lang="nl-NL" altLang="en-US" sz="2000" i="0" dirty="0">
                <a:solidFill>
                  <a:srgbClr val="595959"/>
                </a:solidFill>
              </a:rPr>
              <a:t>: Bepaal de specifieke baktechnologieën en apparatuur die nodig zijn om ambachtelijk brood en gebak van hoge kwaliteit te produceren.</a:t>
            </a:r>
          </a:p>
          <a:p>
            <a:pPr marL="285750" lvl="0" indent="-285750" algn="l" eaLnBrk="0" fontAlgn="base" hangingPunct="0">
              <a:lnSpc>
                <a:spcPct val="100000"/>
              </a:lnSpc>
              <a:spcBef>
                <a:spcPct val="0"/>
              </a:spcBef>
              <a:spcAft>
                <a:spcPct val="0"/>
              </a:spcAft>
              <a:buFont typeface="Arial" panose="020B0604020202020204" pitchFamily="34" charset="0"/>
              <a:buChar char="•"/>
            </a:pPr>
            <a:r>
              <a:rPr lang="en-US" altLang="en-US" sz="2000" b="1" i="0" dirty="0" err="1">
                <a:solidFill>
                  <a:srgbClr val="595959"/>
                </a:solidFill>
              </a:rPr>
              <a:t>Toeleveringsketen</a:t>
            </a:r>
            <a:r>
              <a:rPr kumimoji="0" lang="en-US" altLang="en-US" sz="2000" b="0" i="0" u="none" strike="noStrike" cap="none" normalizeH="0" baseline="0" dirty="0">
                <a:ln>
                  <a:noFill/>
                </a:ln>
                <a:solidFill>
                  <a:srgbClr val="595959"/>
                </a:solidFill>
                <a:effectLst/>
              </a:rPr>
              <a:t>: </a:t>
            </a:r>
            <a:r>
              <a:rPr lang="nl-NL" altLang="en-US" sz="2000" i="0" dirty="0">
                <a:solidFill>
                  <a:srgbClr val="595959"/>
                </a:solidFill>
              </a:rPr>
              <a:t>Beoordeel de beschikbaarheid van hoogwaardige lokale en internationale ingrediënten die nodig zijn voor unieke recepten.</a:t>
            </a:r>
          </a:p>
          <a:p>
            <a:pPr lvl="0" algn="l" eaLnBrk="0" fontAlgn="base" hangingPunct="0">
              <a:lnSpc>
                <a:spcPct val="100000"/>
              </a:lnSpc>
              <a:spcBef>
                <a:spcPct val="0"/>
              </a:spcBef>
              <a:spcAft>
                <a:spcPct val="0"/>
              </a:spcAft>
            </a:pPr>
            <a:endParaRPr kumimoji="0" lang="en-US" altLang="en-US" sz="2000" b="0" i="0" u="none" strike="noStrike" cap="none" normalizeH="0" baseline="0" dirty="0">
              <a:ln>
                <a:noFill/>
              </a:ln>
              <a:solidFill>
                <a:srgbClr val="595959"/>
              </a:solidFill>
              <a:effectLst/>
            </a:endParaRPr>
          </a:p>
          <a:p>
            <a:pPr lvl="0" algn="l" eaLnBrk="0" fontAlgn="base" hangingPunct="0">
              <a:lnSpc>
                <a:spcPct val="100000"/>
              </a:lnSpc>
              <a:spcBef>
                <a:spcPct val="0"/>
              </a:spcBef>
              <a:spcAft>
                <a:spcPct val="0"/>
              </a:spcAft>
            </a:pPr>
            <a:r>
              <a:rPr lang="en-US" altLang="en-US" sz="2000" b="1" i="0" dirty="0">
                <a:solidFill>
                  <a:srgbClr val="FDBD22"/>
                </a:solidFill>
              </a:rPr>
              <a:t>5</a:t>
            </a:r>
            <a:r>
              <a:rPr kumimoji="0" lang="en-US" altLang="en-US" sz="2000" b="1" i="0" u="none" strike="noStrike" cap="none" normalizeH="0" baseline="0" dirty="0">
                <a:ln>
                  <a:noFill/>
                </a:ln>
                <a:solidFill>
                  <a:srgbClr val="FDBD22"/>
                </a:solidFill>
                <a:effectLst/>
              </a:rPr>
              <a:t>. </a:t>
            </a:r>
            <a:r>
              <a:rPr lang="en-US" altLang="en-US" sz="2000" b="1" i="0" dirty="0" err="1">
                <a:solidFill>
                  <a:srgbClr val="FDBD22"/>
                </a:solidFill>
              </a:rPr>
              <a:t>Operationele</a:t>
            </a:r>
            <a:r>
              <a:rPr lang="en-US" altLang="en-US" sz="2000" b="1" i="0" dirty="0">
                <a:solidFill>
                  <a:srgbClr val="FDBD22"/>
                </a:solidFill>
              </a:rPr>
              <a:t> </a:t>
            </a:r>
            <a:r>
              <a:rPr lang="en-US" altLang="en-US" sz="2000" b="1" i="0" dirty="0" err="1">
                <a:solidFill>
                  <a:srgbClr val="FDBD22"/>
                </a:solidFill>
              </a:rPr>
              <a:t>overwegingen</a:t>
            </a:r>
            <a:r>
              <a:rPr lang="en-US" altLang="en-US" sz="2000" b="1" i="0" dirty="0">
                <a:solidFill>
                  <a:srgbClr val="FDBD22"/>
                </a:solidFill>
              </a:rPr>
              <a:t>:</a:t>
            </a:r>
          </a:p>
          <a:p>
            <a:pPr marL="342900" lvl="0" indent="-342900" algn="l" eaLnBrk="0" fontAlgn="base" hangingPunct="0">
              <a:lnSpc>
                <a:spcPct val="100000"/>
              </a:lnSpc>
              <a:spcBef>
                <a:spcPct val="0"/>
              </a:spcBef>
              <a:spcAft>
                <a:spcPct val="0"/>
              </a:spcAft>
              <a:buFont typeface="Arial" panose="020B0604020202020204" pitchFamily="34" charset="0"/>
              <a:buChar char="•"/>
            </a:pPr>
            <a:r>
              <a:rPr lang="en-GB" sz="2000" b="1" i="0" dirty="0" err="1">
                <a:solidFill>
                  <a:srgbClr val="595959"/>
                </a:solidFill>
              </a:rPr>
              <a:t>Plaats</a:t>
            </a:r>
            <a:r>
              <a:rPr lang="en-GB" sz="2000" b="1" i="0" dirty="0">
                <a:solidFill>
                  <a:srgbClr val="595959"/>
                </a:solidFill>
              </a:rPr>
              <a:t>: </a:t>
            </a:r>
            <a:r>
              <a:rPr lang="en-GB" sz="2000" i="0" dirty="0">
                <a:solidFill>
                  <a:srgbClr val="595959"/>
                </a:solidFill>
              </a:rPr>
              <a:t>Scout for strategically located retail spaces that attract significant foot traffic, such as city centres or local markets known for artisan products.</a:t>
            </a:r>
          </a:p>
          <a:p>
            <a:pPr marL="342900" indent="-342900" algn="l">
              <a:buFont typeface="Arial" panose="020B0604020202020204" pitchFamily="34" charset="0"/>
              <a:buChar char="•"/>
            </a:pPr>
            <a:r>
              <a:rPr lang="en-GB" sz="2000" b="1" i="0" dirty="0" err="1">
                <a:solidFill>
                  <a:srgbClr val="595959"/>
                </a:solidFill>
              </a:rPr>
              <a:t>Personeelsbehoeften</a:t>
            </a:r>
            <a:r>
              <a:rPr lang="en-GB" sz="2000" i="0" dirty="0">
                <a:solidFill>
                  <a:srgbClr val="595959"/>
                </a:solidFill>
              </a:rPr>
              <a:t>: </a:t>
            </a:r>
            <a:r>
              <a:rPr lang="nl-NL" sz="2000" i="0" dirty="0">
                <a:solidFill>
                  <a:srgbClr val="595959"/>
                </a:solidFill>
              </a:rPr>
              <a:t>Plan voor het inhuren van bekwame bakkers die bedreven zijn in diverse baktechnieken, evenals verkoop- en ondersteunend personeel.</a:t>
            </a:r>
          </a:p>
          <a:p>
            <a:pPr marL="342900" indent="-342900" algn="l">
              <a:buFont typeface="Arial" panose="020B0604020202020204" pitchFamily="34" charset="0"/>
              <a:buChar char="•"/>
            </a:pPr>
            <a:r>
              <a:rPr lang="nl-NL" sz="2000" b="1" i="0" dirty="0">
                <a:solidFill>
                  <a:srgbClr val="595959"/>
                </a:solidFill>
              </a:rPr>
              <a:t>Overweeg en bereken marketing- en verkooptactieken</a:t>
            </a:r>
            <a:r>
              <a:rPr lang="en-GB" sz="2000" b="1" i="0" dirty="0">
                <a:solidFill>
                  <a:srgbClr val="595959"/>
                </a:solidFill>
              </a:rPr>
              <a:t> </a:t>
            </a:r>
            <a:r>
              <a:rPr lang="en-GB" sz="2000" i="0" dirty="0">
                <a:solidFill>
                  <a:srgbClr val="595959"/>
                </a:solidFill>
              </a:rPr>
              <a:t>m</a:t>
            </a:r>
            <a:r>
              <a:rPr lang="nl-NL" sz="2000" i="0" dirty="0">
                <a:solidFill>
                  <a:srgbClr val="595959"/>
                </a:solidFill>
              </a:rPr>
              <a:t>et een branding die het multiculturele erfgoed van de bakkerij benadrukt en een promotieplan om ervoor te zorgen dat de verkoopdoelstellingen worden gehaald.</a:t>
            </a:r>
            <a:endParaRPr kumimoji="0" lang="en-GB" altLang="en-US" sz="2000" b="0" i="0" u="none" strike="noStrike" cap="none" normalizeH="0" baseline="0" dirty="0">
              <a:ln>
                <a:noFill/>
              </a:ln>
              <a:solidFill>
                <a:srgbClr val="595959"/>
              </a:solidFill>
              <a:effectLst/>
              <a:latin typeface="Arial" panose="020B0604020202020204" pitchFamily="34" charset="0"/>
            </a:endParaRPr>
          </a:p>
        </p:txBody>
      </p:sp>
    </p:spTree>
    <p:extLst>
      <p:ext uri="{BB962C8B-B14F-4D97-AF65-F5344CB8AC3E}">
        <p14:creationId xmlns:p14="http://schemas.microsoft.com/office/powerpoint/2010/main" val="2925270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78758" y="2727816"/>
            <a:ext cx="6010480" cy="3066422"/>
          </a:xfrm>
        </p:spPr>
        <p:txBody>
          <a:bodyPr/>
          <a:lstStyle/>
          <a:p>
            <a:r>
              <a:rPr lang="en-US" dirty="0" err="1"/>
              <a:t>Minimaal</a:t>
            </a:r>
            <a:r>
              <a:rPr lang="en-US" dirty="0"/>
              <a:t> </a:t>
            </a:r>
            <a:r>
              <a:rPr lang="en-US" dirty="0" err="1"/>
              <a:t>levensvatbaar</a:t>
            </a:r>
            <a:r>
              <a:rPr lang="en-US" dirty="0"/>
              <a:t> product</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315668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5697" y="1322457"/>
            <a:ext cx="10218546" cy="3849918"/>
          </a:xfrm>
        </p:spPr>
        <p:txBody>
          <a:bodyPr/>
          <a:lstStyle/>
          <a:p>
            <a:pPr marL="0" indent="0"/>
            <a:r>
              <a:rPr lang="en-GB" sz="2000" dirty="0"/>
              <a:t>Een MVP, of Minimum Viable Product, </a:t>
            </a:r>
            <a:r>
              <a:rPr lang="nl-NL" sz="2000" dirty="0"/>
              <a:t>is een strategie die wordt gebruikt om snel zakelijke ideeën te valideren met minimale middelen.</a:t>
            </a:r>
            <a:endParaRPr lang="en-GB" sz="2000" dirty="0"/>
          </a:p>
          <a:p>
            <a:pPr marL="0" indent="0"/>
            <a:r>
              <a:rPr lang="nl-NL" sz="2000" dirty="0"/>
              <a:t>Voor ondervertegenwoordigde oprichters, die vaak te maken hebben met extra barrières op het gebied van toegang tot kapitaal en netwerken, is de MVP-aanpak cruciaal. Het maakt het mogelijk om te testen, te leren en te itereren op basis van echte feedback van klanten voordat aanzienlijke investeringen worden gedaan. De MVP gaat over slim resourcemanagement en leren:</a:t>
            </a:r>
          </a:p>
          <a:p>
            <a:pPr marL="342900" indent="-342900">
              <a:buFont typeface="Arial" panose="020B0604020202020204" pitchFamily="34" charset="0"/>
              <a:buChar char="•"/>
            </a:pPr>
            <a:r>
              <a:rPr lang="en-GB" sz="2000" b="1" dirty="0"/>
              <a:t>Markt fit test:</a:t>
            </a:r>
            <a:r>
              <a:rPr lang="en-GB" sz="2000" dirty="0"/>
              <a:t> </a:t>
            </a:r>
            <a:r>
              <a:rPr lang="nl-NL" sz="2000" dirty="0"/>
              <a:t>Controleer met de minste inspanning of er daadwerkelijk vraag is naar uw product.</a:t>
            </a:r>
          </a:p>
          <a:p>
            <a:pPr marL="342900" indent="-342900">
              <a:buFont typeface="Arial" panose="020B0604020202020204" pitchFamily="34" charset="0"/>
              <a:buChar char="•"/>
            </a:pPr>
            <a:r>
              <a:rPr lang="en-GB" sz="2000" b="1" dirty="0" err="1"/>
              <a:t>Verzamel</a:t>
            </a:r>
            <a:r>
              <a:rPr lang="en-GB" sz="2000" b="1" dirty="0"/>
              <a:t> </a:t>
            </a:r>
            <a:r>
              <a:rPr lang="en-GB" sz="2000" b="1" dirty="0" err="1"/>
              <a:t>inzichten</a:t>
            </a:r>
            <a:r>
              <a:rPr lang="en-GB" sz="2000" dirty="0"/>
              <a:t>: </a:t>
            </a:r>
            <a:r>
              <a:rPr lang="nl-NL" sz="2000" dirty="0"/>
              <a:t>Verzamel waardevolle feedback van klanten om uw aanbod te verfijnen.</a:t>
            </a:r>
          </a:p>
          <a:p>
            <a:pPr marL="342900" indent="-342900">
              <a:buFont typeface="Arial" panose="020B0604020202020204" pitchFamily="34" charset="0"/>
              <a:buChar char="•"/>
            </a:pPr>
            <a:r>
              <a:rPr lang="en-GB" sz="2000" b="1" dirty="0" err="1"/>
              <a:t>Verminder</a:t>
            </a:r>
            <a:r>
              <a:rPr lang="en-GB" sz="2000" b="1" dirty="0"/>
              <a:t> </a:t>
            </a:r>
            <a:r>
              <a:rPr lang="en-GB" sz="2000" b="1" dirty="0" err="1"/>
              <a:t>risico</a:t>
            </a:r>
            <a:r>
              <a:rPr lang="en-GB" sz="2000" b="1" dirty="0"/>
              <a:t>:</a:t>
            </a:r>
            <a:r>
              <a:rPr lang="nl-NL" sz="2000" dirty="0"/>
              <a:t>Beperk de financiële blootstelling door grootschalige investeringen vooraf te vermijden.</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39072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US">
                <a:solidFill>
                  <a:schemeClr val="bg1"/>
                </a:solidFill>
              </a:rPr>
              <a:t>Minimum Viable Product</a:t>
            </a:r>
            <a:endParaRPr lang="en-US" dirty="0">
              <a:solidFill>
                <a:schemeClr val="bg1"/>
              </a:solidFill>
            </a:endParaRPr>
          </a:p>
        </p:txBody>
      </p:sp>
    </p:spTree>
    <p:extLst>
      <p:ext uri="{BB962C8B-B14F-4D97-AF65-F5344CB8AC3E}">
        <p14:creationId xmlns:p14="http://schemas.microsoft.com/office/powerpoint/2010/main" val="742036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67457" y="1322457"/>
            <a:ext cx="7087823" cy="3849918"/>
          </a:xfrm>
        </p:spPr>
        <p:txBody>
          <a:bodyPr/>
          <a:lstStyle/>
          <a:p>
            <a:pPr marL="0" indent="0"/>
            <a:r>
              <a:rPr lang="nl-NL" sz="2000" dirty="0"/>
              <a:t>Het creëren van een Minimum </a:t>
            </a:r>
            <a:r>
              <a:rPr lang="nl-NL" sz="2000" dirty="0" err="1"/>
              <a:t>Viable</a:t>
            </a:r>
            <a:r>
              <a:rPr lang="nl-NL" sz="2000" dirty="0"/>
              <a:t> Product omvat het identificeren van de meest elementaire versie van uw product of dienst waarmee u de leercyclus met echte gebruikers kunt starten. 
Laten we eens kijken naar de betrokken stappen:</a:t>
            </a:r>
            <a:r>
              <a:rPr lang="en-GB" sz="2000" b="1" dirty="0">
                <a:solidFill>
                  <a:srgbClr val="D9552F"/>
                </a:solidFill>
              </a:rPr>
              <a:t> </a:t>
            </a:r>
            <a:r>
              <a:rPr lang="en-GB" sz="2000" b="1" dirty="0" err="1">
                <a:solidFill>
                  <a:srgbClr val="D9552F"/>
                </a:solidFill>
              </a:rPr>
              <a:t>Identificeer</a:t>
            </a:r>
            <a:r>
              <a:rPr lang="en-GB" sz="2000" b="1" dirty="0">
                <a:solidFill>
                  <a:srgbClr val="D9552F"/>
                </a:solidFill>
              </a:rPr>
              <a:t> de </a:t>
            </a:r>
            <a:r>
              <a:rPr lang="en-GB" sz="2000" b="1" dirty="0" err="1">
                <a:solidFill>
                  <a:srgbClr val="D9552F"/>
                </a:solidFill>
              </a:rPr>
              <a:t>kernwaardepropositie</a:t>
            </a:r>
            <a:r>
              <a:rPr lang="en-GB" sz="2000" b="1" dirty="0">
                <a:solidFill>
                  <a:srgbClr val="D9552F"/>
                </a:solidFill>
              </a:rPr>
              <a:t>:</a:t>
            </a:r>
            <a:endParaRPr lang="en-GB" sz="2000" dirty="0">
              <a:solidFill>
                <a:srgbClr val="D9552F"/>
              </a:solidFill>
            </a:endParaRPr>
          </a:p>
          <a:p>
            <a:pPr marL="0" indent="0"/>
            <a:r>
              <a:rPr lang="nl-NL" sz="2000" b="1" dirty="0"/>
              <a:t>Definieer het primaire probleem dat uw product of dienst oplost.</a:t>
            </a:r>
          </a:p>
          <a:p>
            <a:pPr marL="0" indent="0"/>
            <a:r>
              <a:rPr lang="en-GB" sz="2000" b="1" dirty="0">
                <a:solidFill>
                  <a:srgbClr val="FDBD22"/>
                </a:solidFill>
              </a:rPr>
              <a:t>HOE? </a:t>
            </a:r>
          </a:p>
          <a:p>
            <a:pPr marL="0" indent="0"/>
            <a:r>
              <a:rPr lang="nl-NL" sz="2000" dirty="0"/>
              <a:t>Methode: Gebruik uw marktonderzoek, interviews, enquêtes en secundair onderzoek om de behoeften en pijnpunten van uw doelmarkt vast te stellen. Concentreer u op wat voor hen het meest essentieel is.</a:t>
            </a:r>
            <a:r>
              <a:rPr lang="en-GB" sz="2000" dirty="0"/>
              <a:t>most essential to them.</a:t>
            </a:r>
          </a:p>
          <a:p>
            <a:pPr marL="0" indent="0"/>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97056"/>
            <a:ext cx="9632553" cy="803654"/>
          </a:xfrm>
        </p:spPr>
        <p:txBody>
          <a:bodyPr/>
          <a:lstStyle/>
          <a:p>
            <a:r>
              <a:rPr lang="en-GB" sz="2800" dirty="0">
                <a:solidFill>
                  <a:schemeClr val="bg1"/>
                </a:solidFill>
              </a:rPr>
              <a:t>Het </a:t>
            </a:r>
            <a:r>
              <a:rPr lang="en-GB" sz="2800" dirty="0" err="1">
                <a:solidFill>
                  <a:schemeClr val="bg1"/>
                </a:solidFill>
              </a:rPr>
              <a:t>bouwen</a:t>
            </a:r>
            <a:r>
              <a:rPr lang="en-GB" sz="2800" dirty="0">
                <a:solidFill>
                  <a:schemeClr val="bg1"/>
                </a:solidFill>
              </a:rPr>
              <a:t> van </a:t>
            </a:r>
            <a:r>
              <a:rPr lang="en-GB" sz="2800" dirty="0" err="1">
                <a:solidFill>
                  <a:schemeClr val="bg1"/>
                </a:solidFill>
              </a:rPr>
              <a:t>uw</a:t>
            </a:r>
            <a:r>
              <a:rPr lang="en-GB" sz="2800" dirty="0">
                <a:solidFill>
                  <a:schemeClr val="bg1"/>
                </a:solidFill>
              </a:rPr>
              <a:t> MVP: Een stap-</a:t>
            </a:r>
            <a:r>
              <a:rPr lang="en-GB" sz="2800" dirty="0" err="1">
                <a:solidFill>
                  <a:schemeClr val="bg1"/>
                </a:solidFill>
              </a:rPr>
              <a:t>voor</a:t>
            </a:r>
            <a:r>
              <a:rPr lang="en-GB" sz="2800" dirty="0">
                <a:solidFill>
                  <a:schemeClr val="bg1"/>
                </a:solidFill>
              </a:rPr>
              <a:t>-stap </a:t>
            </a:r>
            <a:r>
              <a:rPr lang="en-GB" sz="2800" dirty="0" err="1">
                <a:solidFill>
                  <a:schemeClr val="bg1"/>
                </a:solidFill>
              </a:rPr>
              <a:t>handleiding</a:t>
            </a:r>
            <a:endParaRPr lang="en-US" sz="2800" dirty="0">
              <a:solidFill>
                <a:schemeClr val="bg1"/>
              </a:solidFill>
            </a:endParaRPr>
          </a:p>
        </p:txBody>
      </p:sp>
      <p:pic>
        <p:nvPicPr>
          <p:cNvPr id="6" name="Picture 5" descr="Dart on a dartboard">
            <a:extLst>
              <a:ext uri="{FF2B5EF4-FFF2-40B4-BE49-F238E27FC236}">
                <a16:creationId xmlns:a16="http://schemas.microsoft.com/office/drawing/2014/main" id="{97854DE6-5A3A-3C29-DA97-1859E11B205C}"/>
              </a:ext>
            </a:extLst>
          </p:cNvPr>
          <p:cNvPicPr>
            <a:picLocks noChangeAspect="1"/>
          </p:cNvPicPr>
          <p:nvPr/>
        </p:nvPicPr>
        <p:blipFill>
          <a:blip r:embed="rId2"/>
          <a:srcRect l="56988" t="6793" r="13966" b="4990"/>
          <a:stretch/>
        </p:blipFill>
        <p:spPr>
          <a:xfrm>
            <a:off x="8419382" y="1322457"/>
            <a:ext cx="2240522" cy="4536660"/>
          </a:xfrm>
          <a:prstGeom prst="rect">
            <a:avLst/>
          </a:prstGeom>
        </p:spPr>
      </p:pic>
    </p:spTree>
    <p:extLst>
      <p:ext uri="{BB962C8B-B14F-4D97-AF65-F5344CB8AC3E}">
        <p14:creationId xmlns:p14="http://schemas.microsoft.com/office/powerpoint/2010/main" val="1095817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27203" y="1450540"/>
            <a:ext cx="10174352" cy="3849918"/>
          </a:xfrm>
        </p:spPr>
        <p:txBody>
          <a:bodyPr/>
          <a:lstStyle/>
          <a:p>
            <a:pPr marL="0" indent="0">
              <a:buAutoNum type="arabicPeriod" startAt="2"/>
            </a:pPr>
            <a:r>
              <a:rPr lang="en-GB" b="1" dirty="0">
                <a:solidFill>
                  <a:srgbClr val="D9552F"/>
                </a:solidFill>
              </a:rPr>
              <a:t>   </a:t>
            </a:r>
            <a:r>
              <a:rPr lang="en-GB" b="1" dirty="0" err="1">
                <a:solidFill>
                  <a:srgbClr val="D9552F"/>
                </a:solidFill>
              </a:rPr>
              <a:t>Selecteer</a:t>
            </a:r>
            <a:r>
              <a:rPr lang="en-GB" b="1" dirty="0">
                <a:solidFill>
                  <a:srgbClr val="D9552F"/>
                </a:solidFill>
              </a:rPr>
              <a:t> </a:t>
            </a:r>
            <a:r>
              <a:rPr lang="en-GB" b="1" dirty="0" err="1">
                <a:solidFill>
                  <a:srgbClr val="D9552F"/>
                </a:solidFill>
              </a:rPr>
              <a:t>belangrijke</a:t>
            </a:r>
            <a:r>
              <a:rPr lang="en-GB" b="1" dirty="0">
                <a:solidFill>
                  <a:srgbClr val="D9552F"/>
                </a:solidFill>
              </a:rPr>
              <a:t> </a:t>
            </a:r>
            <a:r>
              <a:rPr lang="en-GB" b="1" dirty="0" err="1">
                <a:solidFill>
                  <a:srgbClr val="D9552F"/>
                </a:solidFill>
              </a:rPr>
              <a:t>kenmerken</a:t>
            </a:r>
            <a:r>
              <a:rPr lang="en-GB" b="1" dirty="0">
                <a:solidFill>
                  <a:srgbClr val="D9552F"/>
                </a:solidFill>
              </a:rPr>
              <a:t>: </a:t>
            </a:r>
            <a:r>
              <a:rPr lang="nl-NL" b="1" dirty="0"/>
              <a:t>Kies functies die rechtstreeks ingaan op de </a:t>
            </a:r>
            <a:r>
              <a:rPr lang="nl-NL" b="1" dirty="0" err="1"/>
              <a:t>kernwaardepropositie</a:t>
            </a:r>
            <a:r>
              <a:rPr lang="nl-NL" b="1" dirty="0"/>
              <a:t> en die van cruciaal belang zijn voor het oplossen van het probleem van de gebruiker.</a:t>
            </a:r>
          </a:p>
          <a:p>
            <a:pPr marL="0" indent="0"/>
            <a:r>
              <a:rPr lang="en-GB" b="1" dirty="0">
                <a:solidFill>
                  <a:srgbClr val="FDBD22"/>
                </a:solidFill>
              </a:rPr>
              <a:t>HOE: </a:t>
            </a:r>
            <a:r>
              <a:rPr lang="nl-NL" dirty="0"/>
              <a:t>Houd bij het definiëren van de functies van uw product of service rekening met de kostenimplicaties van elke functie. Dit is waar je begint met het afwegen van wat essentieel is voor de lancering versus wat later kan worden toegevoegd, aangezien elke functie van invloed is op de kosten en dus op de prijsstelling.
Gebruik tools zoals feature ranking, waarbij potentiële gebruikers of teamleden features scoren op basis van belang en haalbaarheid. Geef prioriteit aan de dingen die essentieel zijn voor de eerste lancering.</a:t>
            </a:r>
            <a:endParaRPr lang="en-GB"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GB" sz="2800" dirty="0">
                <a:solidFill>
                  <a:schemeClr val="bg1"/>
                </a:solidFill>
              </a:rPr>
              <a:t>Het </a:t>
            </a:r>
            <a:r>
              <a:rPr lang="en-GB" sz="2800" dirty="0" err="1">
                <a:solidFill>
                  <a:schemeClr val="bg1"/>
                </a:solidFill>
              </a:rPr>
              <a:t>bouwen</a:t>
            </a:r>
            <a:r>
              <a:rPr lang="en-GB" sz="2800" dirty="0">
                <a:solidFill>
                  <a:schemeClr val="bg1"/>
                </a:solidFill>
              </a:rPr>
              <a:t> van </a:t>
            </a:r>
            <a:r>
              <a:rPr lang="en-GB" sz="2800" dirty="0" err="1">
                <a:solidFill>
                  <a:schemeClr val="bg1"/>
                </a:solidFill>
              </a:rPr>
              <a:t>uw</a:t>
            </a:r>
            <a:r>
              <a:rPr lang="en-GB" sz="2800" dirty="0">
                <a:solidFill>
                  <a:schemeClr val="bg1"/>
                </a:solidFill>
              </a:rPr>
              <a:t> MVP: Een stap-</a:t>
            </a:r>
            <a:r>
              <a:rPr lang="en-GB" sz="2800" dirty="0" err="1">
                <a:solidFill>
                  <a:schemeClr val="bg1"/>
                </a:solidFill>
              </a:rPr>
              <a:t>voor</a:t>
            </a:r>
            <a:r>
              <a:rPr lang="en-GB" sz="2800" dirty="0">
                <a:solidFill>
                  <a:schemeClr val="bg1"/>
                </a:solidFill>
              </a:rPr>
              <a:t>-stap </a:t>
            </a:r>
            <a:r>
              <a:rPr lang="en-GB" sz="2800" dirty="0" err="1">
                <a:solidFill>
                  <a:schemeClr val="bg1"/>
                </a:solidFill>
              </a:rPr>
              <a:t>handleiding</a:t>
            </a:r>
            <a:endParaRPr lang="en-US" sz="2800" dirty="0">
              <a:solidFill>
                <a:schemeClr val="bg1"/>
              </a:solidFill>
            </a:endParaRPr>
          </a:p>
        </p:txBody>
      </p:sp>
    </p:spTree>
    <p:extLst>
      <p:ext uri="{BB962C8B-B14F-4D97-AF65-F5344CB8AC3E}">
        <p14:creationId xmlns:p14="http://schemas.microsoft.com/office/powerpoint/2010/main" val="3702576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61275"/>
            <a:ext cx="10162618" cy="3849918"/>
          </a:xfrm>
        </p:spPr>
        <p:txBody>
          <a:bodyPr/>
          <a:lstStyle/>
          <a:p>
            <a:r>
              <a:rPr lang="en-GB" b="1" dirty="0">
                <a:solidFill>
                  <a:srgbClr val="47B5C8"/>
                </a:solidFill>
              </a:rPr>
              <a:t>Kennis:</a:t>
            </a:r>
          </a:p>
          <a:p>
            <a:r>
              <a:rPr lang="nl-NL" dirty="0"/>
              <a:t>Krijg een grondig inzicht in wat haalbaarheidsanalyse inhoudt, inclusief het belang ervan in het bedrijfsplanningsproces.</a:t>
            </a:r>
          </a:p>
          <a:p>
            <a:r>
              <a:rPr lang="nl-NL" dirty="0"/>
              <a:t>Leer verschillende technieken om hun markt te valideren, waaronder het ontwikkelen en gebruiken van een Minimum </a:t>
            </a:r>
            <a:r>
              <a:rPr lang="nl-NL" dirty="0" err="1"/>
              <a:t>Viable</a:t>
            </a:r>
            <a:r>
              <a:rPr lang="nl-NL" dirty="0"/>
              <a:t> Product (MVP).</a:t>
            </a:r>
          </a:p>
          <a:p>
            <a:r>
              <a:rPr lang="en-GB" sz="2400" b="1" dirty="0">
                <a:solidFill>
                  <a:srgbClr val="47B5C8"/>
                </a:solidFill>
              </a:rPr>
              <a:t>Skills:</a:t>
            </a:r>
          </a:p>
          <a:p>
            <a:pPr marL="0" indent="0"/>
            <a:r>
              <a:rPr lang="nl-NL" dirty="0"/>
              <a:t>Verwerf flexibiliteit en reactievermogen in het productontwikkelingsproces
Kritisch denken en strategische analyse om weloverwogen beslissingen te nemen over de haalbaarheid en het potentieel van hun zakelijke ideeën.</a:t>
            </a:r>
            <a:endParaRPr lang="en-GB"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56082"/>
            <a:ext cx="9632553" cy="803654"/>
          </a:xfrm>
        </p:spPr>
        <p:txBody>
          <a:bodyPr/>
          <a:lstStyle/>
          <a:p>
            <a:r>
              <a:rPr lang="en-IE" dirty="0" err="1">
                <a:solidFill>
                  <a:schemeClr val="bg1"/>
                </a:solidFill>
              </a:rPr>
              <a:t>Leerresultaten</a:t>
            </a:r>
            <a:endParaRPr lang="en-US" dirty="0"/>
          </a:p>
        </p:txBody>
      </p:sp>
    </p:spTree>
    <p:extLst>
      <p:ext uri="{BB962C8B-B14F-4D97-AF65-F5344CB8AC3E}">
        <p14:creationId xmlns:p14="http://schemas.microsoft.com/office/powerpoint/2010/main" val="3233629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1011233" y="1248997"/>
            <a:ext cx="9564752" cy="3849918"/>
          </a:xfrm>
        </p:spPr>
        <p:txBody>
          <a:bodyPr/>
          <a:lstStyle/>
          <a:p>
            <a:pPr marL="0" indent="0"/>
            <a:r>
              <a:rPr lang="en-GB" sz="2000" b="1" dirty="0">
                <a:solidFill>
                  <a:srgbClr val="D9552F"/>
                </a:solidFill>
              </a:rPr>
              <a:t>3. </a:t>
            </a:r>
            <a:r>
              <a:rPr lang="en-GB" sz="2000" b="1" dirty="0" err="1">
                <a:solidFill>
                  <a:srgbClr val="D9552F"/>
                </a:solidFill>
              </a:rPr>
              <a:t>Ontwerp</a:t>
            </a:r>
            <a:r>
              <a:rPr lang="en-GB" sz="2000" b="1" dirty="0">
                <a:solidFill>
                  <a:srgbClr val="D9552F"/>
                </a:solidFill>
              </a:rPr>
              <a:t> </a:t>
            </a:r>
            <a:r>
              <a:rPr lang="en-GB" sz="2000" b="1" dirty="0" err="1">
                <a:solidFill>
                  <a:srgbClr val="D9552F"/>
                </a:solidFill>
              </a:rPr>
              <a:t>een</a:t>
            </a:r>
            <a:r>
              <a:rPr lang="en-GB" sz="2000" b="1" dirty="0">
                <a:solidFill>
                  <a:srgbClr val="D9552F"/>
                </a:solidFill>
              </a:rPr>
              <a:t> </a:t>
            </a:r>
            <a:r>
              <a:rPr lang="en-GB" sz="2000" b="1" dirty="0" err="1">
                <a:solidFill>
                  <a:srgbClr val="D9552F"/>
                </a:solidFill>
              </a:rPr>
              <a:t>eenvoudig</a:t>
            </a:r>
            <a:r>
              <a:rPr lang="en-GB" sz="2000" b="1" dirty="0">
                <a:solidFill>
                  <a:srgbClr val="D9552F"/>
                </a:solidFill>
              </a:rPr>
              <a:t> prototype: </a:t>
            </a:r>
            <a:r>
              <a:rPr lang="nl-NL" sz="2000" b="1" dirty="0"/>
              <a:t>Ontwikkel een eenvoudig, functioneel model van het product waarin de door u geselecteerde functies zijn verwerkt.</a:t>
            </a:r>
          </a:p>
          <a:p>
            <a:pPr marL="0" indent="0"/>
            <a:r>
              <a:rPr lang="nl-NL" sz="2000" dirty="0"/>
              <a:t>Met deze stap kunt u de functionaliteit van uw idee visualiseren en testen, feedback van gebruikers vroeg in het ontwikkelingsproces verzamelen en eventuele ontwerp- of functionele fouten identificeren voordat u overgaat tot meer resource-intensieve productiefasen.</a:t>
            </a:r>
          </a:p>
          <a:p>
            <a:pPr marL="0" indent="0"/>
            <a:r>
              <a:rPr lang="en-GB" sz="2000" b="1" dirty="0">
                <a:solidFill>
                  <a:srgbClr val="FDBD22"/>
                </a:solidFill>
              </a:rPr>
              <a:t>HOE</a:t>
            </a:r>
            <a:r>
              <a:rPr lang="nl-NL" sz="2000" b="1" dirty="0">
                <a:solidFill>
                  <a:srgbClr val="FDBD22"/>
                </a:solidFill>
              </a:rPr>
              <a:t>: Benaderingen van prototyping: digitale producten</a:t>
            </a:r>
          </a:p>
          <a:p>
            <a:pPr marL="0" indent="0"/>
            <a:r>
              <a:rPr lang="en-GB" sz="2000" b="1" dirty="0">
                <a:solidFill>
                  <a:srgbClr val="FDBD22"/>
                </a:solidFill>
              </a:rPr>
              <a:t>Wireframes</a:t>
            </a:r>
            <a:r>
              <a:rPr lang="nl-NL" sz="2000" dirty="0"/>
              <a:t>: Begin met eenvoudige </a:t>
            </a:r>
            <a:r>
              <a:rPr lang="nl-NL" sz="2000" dirty="0" err="1"/>
              <a:t>wireframes</a:t>
            </a:r>
            <a:r>
              <a:rPr lang="nl-NL" sz="2000" dirty="0"/>
              <a:t> om de structuur en componenten van uw digitale product op te maken. </a:t>
            </a:r>
            <a:r>
              <a:rPr lang="nl-NL" sz="2000" dirty="0" err="1"/>
              <a:t>Wireframes</a:t>
            </a:r>
            <a:r>
              <a:rPr lang="nl-NL" sz="2000" dirty="0"/>
              <a:t> zijn meestal low-</a:t>
            </a:r>
            <a:r>
              <a:rPr lang="nl-NL" sz="2000" dirty="0" err="1"/>
              <a:t>fidelity</a:t>
            </a:r>
            <a:r>
              <a:rPr lang="nl-NL" sz="2000" dirty="0"/>
              <a:t> ontwerpen die elementen schetsen zoals navigatie, plaatsing van inhoud en kernfuncties van de gebruikersinterface. Tools zoals </a:t>
            </a:r>
            <a:r>
              <a:rPr lang="nl-NL" sz="2000" dirty="0" err="1"/>
              <a:t>Balsamiq</a:t>
            </a:r>
            <a:r>
              <a:rPr lang="nl-NL" sz="2000" dirty="0"/>
              <a:t> zijn hiervoor ideaal omdat ze eenvoudig te gebruiken zijn en zich richten op structuur in plaats van esthetiek.</a:t>
            </a:r>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GB" sz="2800" dirty="0">
                <a:solidFill>
                  <a:schemeClr val="bg1"/>
                </a:solidFill>
              </a:rPr>
              <a:t>Het </a:t>
            </a:r>
            <a:r>
              <a:rPr lang="en-GB" sz="2800" dirty="0" err="1">
                <a:solidFill>
                  <a:schemeClr val="bg1"/>
                </a:solidFill>
              </a:rPr>
              <a:t>bouwen</a:t>
            </a:r>
            <a:r>
              <a:rPr lang="en-GB" sz="2800" dirty="0">
                <a:solidFill>
                  <a:schemeClr val="bg1"/>
                </a:solidFill>
              </a:rPr>
              <a:t> van </a:t>
            </a:r>
            <a:r>
              <a:rPr lang="en-GB" sz="2800" dirty="0" err="1">
                <a:solidFill>
                  <a:schemeClr val="bg1"/>
                </a:solidFill>
              </a:rPr>
              <a:t>uw</a:t>
            </a:r>
            <a:r>
              <a:rPr lang="en-GB" sz="2800" dirty="0">
                <a:solidFill>
                  <a:schemeClr val="bg1"/>
                </a:solidFill>
              </a:rPr>
              <a:t> MVP: Een stap-</a:t>
            </a:r>
            <a:r>
              <a:rPr lang="en-GB" sz="2800" dirty="0" err="1">
                <a:solidFill>
                  <a:schemeClr val="bg1"/>
                </a:solidFill>
              </a:rPr>
              <a:t>voor</a:t>
            </a:r>
            <a:r>
              <a:rPr lang="en-GB" sz="2800" dirty="0">
                <a:solidFill>
                  <a:schemeClr val="bg1"/>
                </a:solidFill>
              </a:rPr>
              <a:t>-stap </a:t>
            </a:r>
            <a:r>
              <a:rPr lang="en-GB" sz="2800" dirty="0" err="1">
                <a:solidFill>
                  <a:schemeClr val="bg1"/>
                </a:solidFill>
              </a:rPr>
              <a:t>handleiding</a:t>
            </a:r>
            <a:endParaRPr lang="en-US" sz="2800" dirty="0">
              <a:solidFill>
                <a:schemeClr val="bg1"/>
              </a:solidFill>
            </a:endParaRPr>
          </a:p>
        </p:txBody>
      </p:sp>
    </p:spTree>
    <p:extLst>
      <p:ext uri="{BB962C8B-B14F-4D97-AF65-F5344CB8AC3E}">
        <p14:creationId xmlns:p14="http://schemas.microsoft.com/office/powerpoint/2010/main" val="1632879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33427" y="1504041"/>
            <a:ext cx="7390895" cy="3849918"/>
          </a:xfrm>
        </p:spPr>
        <p:txBody>
          <a:bodyPr/>
          <a:lstStyle/>
          <a:p>
            <a:pPr marL="342900" indent="-342900">
              <a:buFont typeface="Arial" panose="020B0604020202020204" pitchFamily="34" charset="0"/>
              <a:buChar char="•"/>
            </a:pPr>
            <a:r>
              <a:rPr lang="en-GB" sz="2000" b="1" dirty="0" err="1">
                <a:solidFill>
                  <a:srgbClr val="FDBD22"/>
                </a:solidFill>
              </a:rPr>
              <a:t>Mockups</a:t>
            </a:r>
            <a:r>
              <a:rPr lang="en-GB" sz="2000" b="1" dirty="0">
                <a:solidFill>
                  <a:srgbClr val="FDBD22"/>
                </a:solidFill>
              </a:rPr>
              <a:t>: </a:t>
            </a:r>
            <a:r>
              <a:rPr lang="nl-NL" sz="2000" dirty="0"/>
              <a:t>Ga verder met </a:t>
            </a:r>
            <a:r>
              <a:rPr lang="nl-NL" sz="2000" dirty="0" err="1"/>
              <a:t>mockups</a:t>
            </a:r>
            <a:r>
              <a:rPr lang="nl-NL" sz="2000" dirty="0"/>
              <a:t> met een hogere getrouwheid, die visuele ontwerpelementen bevatten, zoals kleuren, logo's en typografie. Deze fase gaat over het verfijnen van de visuele aantrekkingskracht en gebruikerservaring. Sketch of Adobe XD zijn krachtige tools voor het maken van gedetailleerde en visueel aantrekkelijke </a:t>
            </a:r>
            <a:r>
              <a:rPr lang="nl-NL" sz="2000" dirty="0" err="1"/>
              <a:t>mockups</a:t>
            </a:r>
            <a:r>
              <a:rPr lang="nl-NL" sz="2000" dirty="0"/>
              <a:t>.</a:t>
            </a:r>
          </a:p>
          <a:p>
            <a:pPr marL="342900" indent="-342900">
              <a:buFont typeface="Arial" panose="020B0604020202020204" pitchFamily="34" charset="0"/>
              <a:buChar char="•"/>
            </a:pPr>
            <a:r>
              <a:rPr lang="en-GB" sz="2000" b="1" dirty="0" err="1">
                <a:solidFill>
                  <a:srgbClr val="FDBD22"/>
                </a:solidFill>
              </a:rPr>
              <a:t>Interactieve</a:t>
            </a:r>
            <a:r>
              <a:rPr lang="en-GB" sz="2000" b="1" dirty="0">
                <a:solidFill>
                  <a:srgbClr val="FDBD22"/>
                </a:solidFill>
              </a:rPr>
              <a:t> prototypes: </a:t>
            </a:r>
            <a:r>
              <a:rPr lang="nl-NL" sz="2000" dirty="0"/>
              <a:t>Ontwikkel interactieve prototypes waar gebruikers doorheen kunnen klikken om de gebruikerservaring te simuleren. </a:t>
            </a:r>
            <a:r>
              <a:rPr lang="nl-NL" sz="2000" dirty="0" err="1"/>
              <a:t>InVision</a:t>
            </a:r>
            <a:r>
              <a:rPr lang="nl-NL" sz="2000" dirty="0"/>
              <a:t> en </a:t>
            </a:r>
            <a:r>
              <a:rPr lang="nl-NL" sz="2000" dirty="0" err="1"/>
              <a:t>Figma</a:t>
            </a:r>
            <a:r>
              <a:rPr lang="nl-NL" sz="2000" dirty="0"/>
              <a:t> bieden mogelijkheden om prototypes te maken die er zowel uitzien als zich gedragen als een afgewerkt product, waardoor gebruikersinteracties effectiever kunnen worden getest.</a:t>
            </a:r>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60086"/>
            <a:ext cx="9632553" cy="803654"/>
          </a:xfrm>
        </p:spPr>
        <p:txBody>
          <a:bodyPr/>
          <a:lstStyle/>
          <a:p>
            <a:r>
              <a:rPr lang="en-GB" sz="2800" dirty="0">
                <a:solidFill>
                  <a:schemeClr val="bg1"/>
                </a:solidFill>
              </a:rPr>
              <a:t>Het </a:t>
            </a:r>
            <a:r>
              <a:rPr lang="en-GB" sz="2800" dirty="0" err="1">
                <a:solidFill>
                  <a:schemeClr val="bg1"/>
                </a:solidFill>
              </a:rPr>
              <a:t>bouwen</a:t>
            </a:r>
            <a:r>
              <a:rPr lang="en-GB" sz="2800" dirty="0">
                <a:solidFill>
                  <a:schemeClr val="bg1"/>
                </a:solidFill>
              </a:rPr>
              <a:t> van </a:t>
            </a:r>
            <a:r>
              <a:rPr lang="en-GB" sz="2800" dirty="0" err="1">
                <a:solidFill>
                  <a:schemeClr val="bg1"/>
                </a:solidFill>
              </a:rPr>
              <a:t>uw</a:t>
            </a:r>
            <a:r>
              <a:rPr lang="en-GB" sz="2800" dirty="0">
                <a:solidFill>
                  <a:schemeClr val="bg1"/>
                </a:solidFill>
              </a:rPr>
              <a:t> MVP: Een stap-</a:t>
            </a:r>
            <a:r>
              <a:rPr lang="en-GB" sz="2800" dirty="0" err="1">
                <a:solidFill>
                  <a:schemeClr val="bg1"/>
                </a:solidFill>
              </a:rPr>
              <a:t>voor</a:t>
            </a:r>
            <a:r>
              <a:rPr lang="en-GB" sz="2800" dirty="0">
                <a:solidFill>
                  <a:schemeClr val="bg1"/>
                </a:solidFill>
              </a:rPr>
              <a:t>-stap </a:t>
            </a:r>
            <a:r>
              <a:rPr lang="en-GB" sz="2800" dirty="0" err="1">
                <a:solidFill>
                  <a:schemeClr val="bg1"/>
                </a:solidFill>
              </a:rPr>
              <a:t>handleiding</a:t>
            </a:r>
            <a:endParaRPr lang="en-US" sz="2800" dirty="0">
              <a:solidFill>
                <a:schemeClr val="bg1"/>
              </a:solidFill>
            </a:endParaRPr>
          </a:p>
        </p:txBody>
      </p:sp>
      <p:pic>
        <p:nvPicPr>
          <p:cNvPr id="13" name="Picture 12" descr="Person using tablet and digital pen">
            <a:extLst>
              <a:ext uri="{FF2B5EF4-FFF2-40B4-BE49-F238E27FC236}">
                <a16:creationId xmlns:a16="http://schemas.microsoft.com/office/drawing/2014/main" id="{BA8B7B01-1595-83BC-4FB2-EEB0DE2A59C6}"/>
              </a:ext>
            </a:extLst>
          </p:cNvPr>
          <p:cNvPicPr>
            <a:picLocks noChangeAspect="1"/>
          </p:cNvPicPr>
          <p:nvPr/>
        </p:nvPicPr>
        <p:blipFill>
          <a:blip r:embed="rId2"/>
          <a:srcRect l="10120" r="51398" b="24612"/>
          <a:stretch/>
        </p:blipFill>
        <p:spPr>
          <a:xfrm>
            <a:off x="8124322" y="1746849"/>
            <a:ext cx="2574683" cy="3364302"/>
          </a:xfrm>
          <a:prstGeom prst="rect">
            <a:avLst/>
          </a:prstGeom>
        </p:spPr>
      </p:pic>
    </p:spTree>
    <p:extLst>
      <p:ext uri="{BB962C8B-B14F-4D97-AF65-F5344CB8AC3E}">
        <p14:creationId xmlns:p14="http://schemas.microsoft.com/office/powerpoint/2010/main" val="1514339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66650" y="1227395"/>
            <a:ext cx="10383146" cy="3849918"/>
          </a:xfrm>
        </p:spPr>
        <p:txBody>
          <a:bodyPr/>
          <a:lstStyle/>
          <a:p>
            <a:pPr marL="0" indent="0"/>
            <a:r>
              <a:rPr lang="nl-NL" sz="2000" b="1" dirty="0">
                <a:solidFill>
                  <a:srgbClr val="FDBD22"/>
                </a:solidFill>
              </a:rPr>
              <a:t>Benaderingen van prototyping: fysieke producten</a:t>
            </a:r>
          </a:p>
          <a:p>
            <a:pPr marL="342900" indent="-342900">
              <a:buFont typeface="Arial" panose="020B0604020202020204" pitchFamily="34" charset="0"/>
              <a:buChar char="•"/>
            </a:pPr>
            <a:r>
              <a:rPr lang="en-GB" sz="2000" b="1" dirty="0">
                <a:solidFill>
                  <a:srgbClr val="FDBD22"/>
                </a:solidFill>
              </a:rPr>
              <a:t>Concept </a:t>
            </a:r>
            <a:r>
              <a:rPr lang="en-GB" sz="2000" b="1" dirty="0" err="1">
                <a:solidFill>
                  <a:srgbClr val="FDBD22"/>
                </a:solidFill>
              </a:rPr>
              <a:t>schetsen</a:t>
            </a:r>
            <a:r>
              <a:rPr lang="en-GB" sz="2000" b="1" dirty="0">
                <a:solidFill>
                  <a:srgbClr val="FDBD22"/>
                </a:solidFill>
              </a:rPr>
              <a:t>: </a:t>
            </a:r>
            <a:r>
              <a:rPr lang="nl-NL" sz="2000" dirty="0"/>
              <a:t>Begin met gedetailleerde schetsen van het product om verschillende ontwerpen en vormfactoren te verkennen. Deze traditionele methode is nog steeds zeer effectief om ideeën snel vast te leggen en het ontwerp te herhalen.</a:t>
            </a:r>
          </a:p>
          <a:p>
            <a:pPr marL="342900" indent="-342900">
              <a:buFont typeface="Arial" panose="020B0604020202020204" pitchFamily="34" charset="0"/>
              <a:buChar char="•"/>
            </a:pPr>
            <a:r>
              <a:rPr lang="en-GB" sz="2000" b="1" dirty="0">
                <a:solidFill>
                  <a:srgbClr val="FDBD22"/>
                </a:solidFill>
              </a:rPr>
              <a:t>3D-modellen: </a:t>
            </a:r>
            <a:r>
              <a:rPr lang="nl-NL" sz="2000" dirty="0"/>
              <a:t>Gebruik CAD-software (Computer-</a:t>
            </a:r>
            <a:r>
              <a:rPr lang="nl-NL" sz="2000" dirty="0" err="1"/>
              <a:t>Aided</a:t>
            </a:r>
            <a:r>
              <a:rPr lang="nl-NL" sz="2000" dirty="0"/>
              <a:t> Design) om 3D-modellen van uw product te maken. Met tools zoals </a:t>
            </a:r>
            <a:r>
              <a:rPr lang="nl-NL" sz="2000" dirty="0" err="1"/>
              <a:t>AutoCAD</a:t>
            </a:r>
            <a:r>
              <a:rPr lang="nl-NL" sz="2000" dirty="0"/>
              <a:t>, </a:t>
            </a:r>
            <a:r>
              <a:rPr lang="nl-NL" sz="2000" dirty="0" err="1"/>
              <a:t>SolidWorks</a:t>
            </a:r>
            <a:r>
              <a:rPr lang="nl-NL" sz="2000" dirty="0"/>
              <a:t> of zelfs meer toegankelijke opties zoals </a:t>
            </a:r>
            <a:r>
              <a:rPr lang="nl-NL" sz="2000" dirty="0" err="1"/>
              <a:t>Tinkercad</a:t>
            </a:r>
            <a:r>
              <a:rPr lang="nl-NL" sz="2000" dirty="0"/>
              <a:t> kunt u het product in drie dimensies visualiseren, wat cruciaal is voor het onderzoeken van de ergonomie en functionaliteit.</a:t>
            </a:r>
          </a:p>
          <a:p>
            <a:pPr marL="342900" indent="-342900">
              <a:buFont typeface="Arial" panose="020B0604020202020204" pitchFamily="34" charset="0"/>
              <a:buChar char="•"/>
            </a:pPr>
            <a:r>
              <a:rPr lang="en-GB" sz="2000" b="1" dirty="0">
                <a:solidFill>
                  <a:srgbClr val="FDBD22"/>
                </a:solidFill>
              </a:rPr>
              <a:t>Prototype </a:t>
            </a:r>
            <a:r>
              <a:rPr lang="en-GB" sz="2000" b="1" dirty="0" err="1">
                <a:solidFill>
                  <a:srgbClr val="FDBD22"/>
                </a:solidFill>
              </a:rPr>
              <a:t>fabricage</a:t>
            </a:r>
            <a:r>
              <a:rPr lang="en-GB" sz="2000" b="1" dirty="0">
                <a:solidFill>
                  <a:srgbClr val="FDBD22"/>
                </a:solidFill>
              </a:rPr>
              <a:t>: </a:t>
            </a:r>
            <a:r>
              <a:rPr lang="nl-NL" sz="2000" dirty="0"/>
              <a:t>Stap over van digitale of papieren modellen naar een fysiek prototype. Afhankelijk van de complexiteit en het materiaal kan het gaan om methoden zoals 3D-printen, CNC-bewerking of handbouw met eenvoudigere materialen. Bekijk een </a:t>
            </a:r>
            <a:r>
              <a:rPr lang="nl-NL" sz="2000" dirty="0" err="1"/>
              <a:t>FabLab</a:t>
            </a:r>
            <a:r>
              <a:rPr lang="nl-NL" sz="2000" dirty="0"/>
              <a:t>-faciliteit. Het doel is om een werkend prototype te produceren dat het ontwerp van het product weerspiegelt en kan worden gebruikt om te testen.</a:t>
            </a:r>
            <a:endParaRPr lang="en-GB"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GB" sz="2800" dirty="0">
                <a:solidFill>
                  <a:schemeClr val="bg1"/>
                </a:solidFill>
              </a:rPr>
              <a:t>Het </a:t>
            </a:r>
            <a:r>
              <a:rPr lang="en-GB" sz="2800" dirty="0" err="1">
                <a:solidFill>
                  <a:schemeClr val="bg1"/>
                </a:solidFill>
              </a:rPr>
              <a:t>bouwen</a:t>
            </a:r>
            <a:r>
              <a:rPr lang="en-GB" sz="2800" dirty="0">
                <a:solidFill>
                  <a:schemeClr val="bg1"/>
                </a:solidFill>
              </a:rPr>
              <a:t> van </a:t>
            </a:r>
            <a:r>
              <a:rPr lang="en-GB" sz="2800" dirty="0" err="1">
                <a:solidFill>
                  <a:schemeClr val="bg1"/>
                </a:solidFill>
              </a:rPr>
              <a:t>uw</a:t>
            </a:r>
            <a:r>
              <a:rPr lang="en-GB" sz="2800" dirty="0">
                <a:solidFill>
                  <a:schemeClr val="bg1"/>
                </a:solidFill>
              </a:rPr>
              <a:t> MVP: Een stap-</a:t>
            </a:r>
            <a:r>
              <a:rPr lang="en-GB" sz="2800" dirty="0" err="1">
                <a:solidFill>
                  <a:schemeClr val="bg1"/>
                </a:solidFill>
              </a:rPr>
              <a:t>voor</a:t>
            </a:r>
            <a:r>
              <a:rPr lang="en-GB" sz="2800" dirty="0">
                <a:solidFill>
                  <a:schemeClr val="bg1"/>
                </a:solidFill>
              </a:rPr>
              <a:t>-stap </a:t>
            </a:r>
            <a:r>
              <a:rPr lang="en-GB" sz="2800" dirty="0" err="1">
                <a:solidFill>
                  <a:schemeClr val="bg1"/>
                </a:solidFill>
              </a:rPr>
              <a:t>handleiding</a:t>
            </a:r>
            <a:endParaRPr lang="en-US" sz="2800" dirty="0">
              <a:solidFill>
                <a:schemeClr val="bg1"/>
              </a:solidFill>
            </a:endParaRPr>
          </a:p>
        </p:txBody>
      </p:sp>
    </p:spTree>
    <p:extLst>
      <p:ext uri="{BB962C8B-B14F-4D97-AF65-F5344CB8AC3E}">
        <p14:creationId xmlns:p14="http://schemas.microsoft.com/office/powerpoint/2010/main" val="2194317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24577" y="1322457"/>
            <a:ext cx="10142471" cy="3849918"/>
          </a:xfrm>
        </p:spPr>
        <p:txBody>
          <a:bodyPr/>
          <a:lstStyle/>
          <a:p>
            <a:pPr marL="0" indent="0">
              <a:buAutoNum type="arabicPeriod" startAt="4"/>
            </a:pPr>
            <a:r>
              <a:rPr lang="en-GB" sz="2000" b="1" dirty="0">
                <a:solidFill>
                  <a:srgbClr val="D9552F"/>
                </a:solidFill>
              </a:rPr>
              <a:t>   </a:t>
            </a:r>
            <a:r>
              <a:rPr lang="en-GB" sz="2000" b="1" dirty="0" err="1">
                <a:solidFill>
                  <a:srgbClr val="D9552F"/>
                </a:solidFill>
              </a:rPr>
              <a:t>Ontwikkel</a:t>
            </a:r>
            <a:r>
              <a:rPr lang="en-GB" sz="2000" b="1" dirty="0">
                <a:solidFill>
                  <a:srgbClr val="D9552F"/>
                </a:solidFill>
              </a:rPr>
              <a:t> de MVP:  </a:t>
            </a:r>
            <a:r>
              <a:rPr lang="nl-NL" sz="2000" b="1" dirty="0"/>
              <a:t>Verander het prototype in een bruikbaar product met prijzen</a:t>
            </a:r>
            <a:r>
              <a:rPr lang="en-GB" sz="2000" b="1" dirty="0"/>
              <a:t>.</a:t>
            </a:r>
          </a:p>
          <a:p>
            <a:pPr marL="0" indent="0"/>
            <a:r>
              <a:rPr lang="en-GB" sz="2000" b="1" dirty="0">
                <a:solidFill>
                  <a:srgbClr val="FDBD22"/>
                </a:solidFill>
              </a:rPr>
              <a:t>HOE. </a:t>
            </a:r>
            <a:r>
              <a:rPr lang="nl-NL" sz="2000" dirty="0"/>
              <a:t>Gebruik de slankste ontwikkelingsmethoden die beschikbaar zijn. Voor software kan dit betekenen dat de eenvoudigste functionele versie van de applicatie moet worden gecodeerd. Maak voor fysieke producten een kleine batch met behulp van kosteneffectieve productieprocessen</a:t>
            </a:r>
            <a:r>
              <a:rPr lang="en-GB" sz="2000" dirty="0"/>
              <a:t>.</a:t>
            </a:r>
          </a:p>
          <a:p>
            <a:pPr marL="0" indent="0"/>
            <a:r>
              <a:rPr lang="en-GB" sz="2000" b="1" dirty="0" err="1">
                <a:solidFill>
                  <a:srgbClr val="FDBD22"/>
                </a:solidFill>
              </a:rPr>
              <a:t>Verdienmodellen</a:t>
            </a:r>
            <a:r>
              <a:rPr lang="en-GB" sz="2000" b="1" dirty="0">
                <a:solidFill>
                  <a:srgbClr val="FDBD22"/>
                </a:solidFill>
              </a:rPr>
              <a:t>: </a:t>
            </a:r>
            <a:r>
              <a:rPr lang="nl-NL" sz="2000" dirty="0"/>
              <a:t>Ontwikkel en test verschillende scenario's op basis van verschillende prijsstrategieën. Dit kan zijn</a:t>
            </a:r>
          </a:p>
          <a:p>
            <a:pPr marL="342900" indent="-342900">
              <a:buFont typeface="Arial" panose="020B0604020202020204" pitchFamily="34" charset="0"/>
              <a:buChar char="•"/>
            </a:pPr>
            <a:r>
              <a:rPr lang="en-GB" sz="2000" b="1" dirty="0" err="1"/>
              <a:t>Waardepropositie</a:t>
            </a:r>
            <a:r>
              <a:rPr lang="en-GB" sz="2000" b="1" dirty="0"/>
              <a:t> </a:t>
            </a:r>
            <a:r>
              <a:rPr lang="en-GB" sz="2000" b="1" dirty="0" err="1"/>
              <a:t>en</a:t>
            </a:r>
            <a:r>
              <a:rPr lang="en-GB" sz="2000" b="1" dirty="0"/>
              <a:t> </a:t>
            </a:r>
            <a:r>
              <a:rPr lang="en-GB" sz="2000" b="1" dirty="0" err="1"/>
              <a:t>prijzen</a:t>
            </a:r>
            <a:r>
              <a:rPr lang="nl-NL" sz="2000" dirty="0"/>
              <a:t>: Stem uw prijsstrategie af op uw </a:t>
            </a:r>
            <a:r>
              <a:rPr lang="nl-NL" sz="2000" dirty="0" err="1"/>
              <a:t>waardepropositie</a:t>
            </a:r>
            <a:r>
              <a:rPr lang="nl-NL" sz="2000" dirty="0"/>
              <a:t>. Als u een premium product aanbiedt, moet uw prijs dat weerspiegelen. Omgekeerd, als u een kosteneffectieve oplossing wilt bieden, moet uw prijsstelling een meer prijsgevoelig segment aanspreken.</a:t>
            </a:r>
          </a:p>
          <a:p>
            <a:pPr marL="342900" indent="-342900">
              <a:buFont typeface="Arial" panose="020B0604020202020204" pitchFamily="34" charset="0"/>
              <a:buChar char="•"/>
            </a:pPr>
            <a:r>
              <a:rPr lang="en-GB" sz="2000" b="1" dirty="0" err="1"/>
              <a:t>Concurrentiepositie</a:t>
            </a:r>
            <a:r>
              <a:rPr lang="en-GB" sz="2000" b="1" dirty="0"/>
              <a:t>: </a:t>
            </a:r>
            <a:r>
              <a:rPr lang="nl-NL" sz="2000" dirty="0"/>
              <a:t>Stel uw prijzen zo in dat uw bedrijf concurrerend in de markt staat.</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60086"/>
            <a:ext cx="9632553" cy="803654"/>
          </a:xfrm>
        </p:spPr>
        <p:txBody>
          <a:bodyPr/>
          <a:lstStyle/>
          <a:p>
            <a:r>
              <a:rPr lang="en-GB" sz="2800" dirty="0">
                <a:solidFill>
                  <a:schemeClr val="bg1"/>
                </a:solidFill>
              </a:rPr>
              <a:t>Het </a:t>
            </a:r>
            <a:r>
              <a:rPr lang="en-GB" sz="2800" dirty="0" err="1">
                <a:solidFill>
                  <a:schemeClr val="bg1"/>
                </a:solidFill>
              </a:rPr>
              <a:t>bouwen</a:t>
            </a:r>
            <a:r>
              <a:rPr lang="en-GB" sz="2800" dirty="0">
                <a:solidFill>
                  <a:schemeClr val="bg1"/>
                </a:solidFill>
              </a:rPr>
              <a:t> van </a:t>
            </a:r>
            <a:r>
              <a:rPr lang="en-GB" sz="2800" dirty="0" err="1">
                <a:solidFill>
                  <a:schemeClr val="bg1"/>
                </a:solidFill>
              </a:rPr>
              <a:t>uw</a:t>
            </a:r>
            <a:r>
              <a:rPr lang="en-GB" sz="2800" dirty="0">
                <a:solidFill>
                  <a:schemeClr val="bg1"/>
                </a:solidFill>
              </a:rPr>
              <a:t> MVP: Een stap-</a:t>
            </a:r>
            <a:r>
              <a:rPr lang="en-GB" sz="2800" dirty="0" err="1">
                <a:solidFill>
                  <a:schemeClr val="bg1"/>
                </a:solidFill>
              </a:rPr>
              <a:t>voor</a:t>
            </a:r>
            <a:r>
              <a:rPr lang="en-GB" sz="2800" dirty="0">
                <a:solidFill>
                  <a:schemeClr val="bg1"/>
                </a:solidFill>
              </a:rPr>
              <a:t>-stap </a:t>
            </a:r>
            <a:r>
              <a:rPr lang="en-GB" sz="2800" dirty="0" err="1">
                <a:solidFill>
                  <a:schemeClr val="bg1"/>
                </a:solidFill>
              </a:rPr>
              <a:t>handleiding</a:t>
            </a:r>
            <a:endParaRPr lang="en-US" sz="2800" dirty="0">
              <a:solidFill>
                <a:schemeClr val="bg1"/>
              </a:solidFill>
            </a:endParaRPr>
          </a:p>
        </p:txBody>
      </p:sp>
    </p:spTree>
    <p:extLst>
      <p:ext uri="{BB962C8B-B14F-4D97-AF65-F5344CB8AC3E}">
        <p14:creationId xmlns:p14="http://schemas.microsoft.com/office/powerpoint/2010/main" val="3777036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43610" y="1194374"/>
            <a:ext cx="10504780" cy="3849918"/>
          </a:xfrm>
        </p:spPr>
        <p:txBody>
          <a:bodyPr/>
          <a:lstStyle/>
          <a:p>
            <a:pPr marL="0" indent="0">
              <a:buAutoNum type="arabicPeriod" startAt="5"/>
            </a:pPr>
            <a:r>
              <a:rPr lang="en-GB" b="1" dirty="0">
                <a:solidFill>
                  <a:srgbClr val="D9552F"/>
                </a:solidFill>
              </a:rPr>
              <a:t>   </a:t>
            </a:r>
            <a:r>
              <a:rPr lang="en-GB" sz="2000" b="1" dirty="0" err="1">
                <a:solidFill>
                  <a:srgbClr val="D9552F"/>
                </a:solidFill>
              </a:rPr>
              <a:t>Definieer</a:t>
            </a:r>
            <a:r>
              <a:rPr lang="en-GB" sz="2000" b="1" dirty="0">
                <a:solidFill>
                  <a:srgbClr val="D9552F"/>
                </a:solidFill>
              </a:rPr>
              <a:t> </a:t>
            </a:r>
            <a:r>
              <a:rPr lang="en-GB" sz="2000" b="1" dirty="0" err="1">
                <a:solidFill>
                  <a:srgbClr val="D9552F"/>
                </a:solidFill>
              </a:rPr>
              <a:t>successtatistieken</a:t>
            </a:r>
            <a:r>
              <a:rPr lang="en-GB" sz="2000" b="1" dirty="0">
                <a:solidFill>
                  <a:srgbClr val="D9552F"/>
                </a:solidFill>
              </a:rPr>
              <a:t>: </a:t>
            </a:r>
            <a:r>
              <a:rPr lang="nl-NL" sz="2000" b="1" dirty="0"/>
              <a:t>Stel duidelijke, meetbare doelen vast voor de MVP om zijn prestaties te beoordelen.</a:t>
            </a:r>
          </a:p>
          <a:p>
            <a:pPr marL="0" indent="0"/>
            <a:r>
              <a:rPr lang="nl-NL" sz="2000" dirty="0"/>
              <a:t>Door duidelijke, meetbare doelen te definiëren, kunt u bepalen of uw MVP voldoet aan de behoeften van de markt, waar deze mogelijk tekortschiet en welke veranderingen nodig zijn voor een bredere implementatie.</a:t>
            </a:r>
            <a:endParaRPr lang="en-GB" sz="2000" dirty="0"/>
          </a:p>
          <a:p>
            <a:pPr marL="0" indent="0"/>
            <a:r>
              <a:rPr lang="en-GB" sz="2000" b="1" dirty="0">
                <a:solidFill>
                  <a:srgbClr val="FDBD22"/>
                </a:solidFill>
              </a:rPr>
              <a:t>HOE. </a:t>
            </a:r>
            <a:r>
              <a:rPr lang="en-GB" sz="2000" b="1" dirty="0" err="1">
                <a:solidFill>
                  <a:srgbClr val="FDBD22"/>
                </a:solidFill>
              </a:rPr>
              <a:t>Statistieken</a:t>
            </a:r>
            <a:r>
              <a:rPr lang="en-GB" sz="2000" b="1" dirty="0">
                <a:solidFill>
                  <a:srgbClr val="FDBD22"/>
                </a:solidFill>
              </a:rPr>
              <a:t> </a:t>
            </a:r>
            <a:r>
              <a:rPr lang="en-GB" sz="2000" b="1" dirty="0" err="1">
                <a:solidFill>
                  <a:srgbClr val="FDBD22"/>
                </a:solidFill>
              </a:rPr>
              <a:t>vaststellen</a:t>
            </a:r>
            <a:r>
              <a:rPr lang="en-GB" sz="2000" b="1" dirty="0">
                <a:solidFill>
                  <a:srgbClr val="FDBD22"/>
                </a:solidFill>
              </a:rPr>
              <a:t>:  </a:t>
            </a:r>
            <a:r>
              <a:rPr lang="en-GB" sz="2000" b="1" dirty="0" err="1">
                <a:solidFill>
                  <a:srgbClr val="FDBD22"/>
                </a:solidFill>
              </a:rPr>
              <a:t>Digitale</a:t>
            </a:r>
            <a:r>
              <a:rPr lang="en-GB" sz="2000" b="1" dirty="0">
                <a:solidFill>
                  <a:srgbClr val="FDBD22"/>
                </a:solidFill>
              </a:rPr>
              <a:t> </a:t>
            </a:r>
            <a:r>
              <a:rPr lang="en-GB" sz="2000" b="1" dirty="0" err="1">
                <a:solidFill>
                  <a:srgbClr val="FDBD22"/>
                </a:solidFill>
              </a:rPr>
              <a:t>producten</a:t>
            </a:r>
            <a:endParaRPr lang="en-GB" sz="2000" b="1" dirty="0">
              <a:solidFill>
                <a:srgbClr val="FDBD22"/>
              </a:solidFill>
            </a:endParaRPr>
          </a:p>
          <a:p>
            <a:pPr marL="342900" indent="-342900">
              <a:buFont typeface="Arial" panose="020B0604020202020204" pitchFamily="34" charset="0"/>
              <a:buChar char="•"/>
            </a:pPr>
            <a:r>
              <a:rPr lang="en-GB" sz="2000" b="1" dirty="0" err="1"/>
              <a:t>Metrische</a:t>
            </a:r>
            <a:r>
              <a:rPr lang="en-GB" sz="2000" b="1" dirty="0"/>
              <a:t> </a:t>
            </a:r>
            <a:r>
              <a:rPr lang="en-GB" sz="2000" b="1" dirty="0" err="1"/>
              <a:t>gegevens</a:t>
            </a:r>
            <a:r>
              <a:rPr lang="en-GB" sz="2000" b="1" dirty="0"/>
              <a:t> </a:t>
            </a:r>
            <a:r>
              <a:rPr lang="en-GB" sz="2000" b="1" dirty="0" err="1"/>
              <a:t>voor</a:t>
            </a:r>
            <a:r>
              <a:rPr lang="en-GB" sz="2000" b="1" dirty="0"/>
              <a:t> </a:t>
            </a:r>
            <a:r>
              <a:rPr lang="en-GB" sz="2000" b="1" dirty="0" err="1"/>
              <a:t>gebruikersacquisitie</a:t>
            </a:r>
            <a:r>
              <a:rPr lang="en-GB" sz="2000" dirty="0"/>
              <a:t>: Aantal </a:t>
            </a:r>
            <a:r>
              <a:rPr lang="en-GB" sz="2000" dirty="0" err="1"/>
              <a:t>aanmeldingen</a:t>
            </a:r>
            <a:r>
              <a:rPr lang="en-GB" sz="2000" dirty="0"/>
              <a:t>, app-downloads, </a:t>
            </a:r>
            <a:r>
              <a:rPr lang="en-GB" sz="2000" dirty="0" err="1"/>
              <a:t>websitebezoeken</a:t>
            </a:r>
            <a:r>
              <a:rPr lang="en-GB" sz="2000" dirty="0"/>
              <a:t>. </a:t>
            </a:r>
          </a:p>
          <a:p>
            <a:pPr marL="342900" indent="-342900">
              <a:buFont typeface="Arial" panose="020B0604020202020204" pitchFamily="34" charset="0"/>
              <a:buChar char="•"/>
            </a:pPr>
            <a:r>
              <a:rPr lang="en-GB" sz="2000" b="1" dirty="0" err="1"/>
              <a:t>Statistieken</a:t>
            </a:r>
            <a:r>
              <a:rPr lang="en-GB" sz="2000" b="1" dirty="0"/>
              <a:t> </a:t>
            </a:r>
            <a:r>
              <a:rPr lang="en-GB" sz="2000" b="1" dirty="0" err="1"/>
              <a:t>voor</a:t>
            </a:r>
            <a:r>
              <a:rPr lang="en-GB" sz="2000" b="1" dirty="0"/>
              <a:t> </a:t>
            </a:r>
            <a:r>
              <a:rPr lang="en-GB" sz="2000" b="1" dirty="0" err="1"/>
              <a:t>betrokkenheid</a:t>
            </a:r>
            <a:r>
              <a:rPr lang="en-GB" sz="2000" dirty="0"/>
              <a:t>: </a:t>
            </a:r>
            <a:r>
              <a:rPr lang="nl-NL" sz="2000" dirty="0"/>
              <a:t>Dagelijkse of maandelijkse actieve gebruikers, sessieduur, paginaweergaven per bezoek en interactiepercentages met belangrijke functies. Tools zoals Google Analytics kunnen uitgebreide gegevens bieden over hoe gebruikers omgaan met uw product.</a:t>
            </a:r>
            <a:r>
              <a:rPr lang="en-GB" sz="2000" b="1" dirty="0"/>
              <a:t> </a:t>
            </a:r>
          </a:p>
          <a:p>
            <a:pPr marL="342900" indent="-342900">
              <a:buFont typeface="Arial" panose="020B0604020202020204" pitchFamily="34" charset="0"/>
              <a:buChar char="•"/>
            </a:pPr>
            <a:r>
              <a:rPr lang="en-GB" sz="2000" b="1" dirty="0" err="1"/>
              <a:t>Metrische</a:t>
            </a:r>
            <a:r>
              <a:rPr lang="en-GB" sz="2000" b="1" dirty="0"/>
              <a:t> </a:t>
            </a:r>
            <a:r>
              <a:rPr lang="en-GB" sz="2000" b="1" dirty="0" err="1"/>
              <a:t>gegevens</a:t>
            </a:r>
            <a:r>
              <a:rPr lang="en-GB" sz="2000" b="1" dirty="0"/>
              <a:t> </a:t>
            </a:r>
            <a:r>
              <a:rPr lang="en-GB" sz="2000" b="1" dirty="0" err="1"/>
              <a:t>voor</a:t>
            </a:r>
            <a:r>
              <a:rPr lang="en-GB" sz="2000" b="1" dirty="0"/>
              <a:t> </a:t>
            </a:r>
            <a:r>
              <a:rPr lang="en-GB" sz="2000" b="1" dirty="0" err="1"/>
              <a:t>conversies</a:t>
            </a:r>
            <a:r>
              <a:rPr lang="en-GB" sz="2000" dirty="0"/>
              <a:t>: </a:t>
            </a:r>
            <a:r>
              <a:rPr lang="nl-NL" sz="2000" dirty="0"/>
              <a:t>Conversieratio's van bezoeker naar gebruiker, van gebruiker naar betalende klant, of voltooiing van andere gewenste acties (bijv. het invullen van een formulier, het abonneren op een nieuwsbrief).</a:t>
            </a:r>
            <a:endParaRPr lang="en-GB" sz="2000" dirty="0"/>
          </a:p>
          <a:p>
            <a:pPr marL="0" indent="0"/>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GB" dirty="0">
                <a:solidFill>
                  <a:schemeClr val="bg1"/>
                </a:solidFill>
              </a:rPr>
              <a:t>Building Your MVP: A Step-by-Step Guide</a:t>
            </a:r>
            <a:endParaRPr lang="en-US" dirty="0">
              <a:solidFill>
                <a:schemeClr val="bg1"/>
              </a:solidFill>
            </a:endParaRPr>
          </a:p>
        </p:txBody>
      </p:sp>
    </p:spTree>
    <p:extLst>
      <p:ext uri="{BB962C8B-B14F-4D97-AF65-F5344CB8AC3E}">
        <p14:creationId xmlns:p14="http://schemas.microsoft.com/office/powerpoint/2010/main" val="3851157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80805" y="1246133"/>
            <a:ext cx="10343753" cy="3849918"/>
          </a:xfrm>
        </p:spPr>
        <p:txBody>
          <a:bodyPr/>
          <a:lstStyle/>
          <a:p>
            <a:pPr marL="0" indent="0"/>
            <a:r>
              <a:rPr lang="nl-NL" b="1" dirty="0">
                <a:solidFill>
                  <a:srgbClr val="FDBD22"/>
                </a:solidFill>
              </a:rPr>
              <a:t>HOE. Statistieken vaststellen: fysieke producten</a:t>
            </a:r>
          </a:p>
          <a:p>
            <a:pPr marL="342900" indent="-342900">
              <a:buFont typeface="Arial" panose="020B0604020202020204" pitchFamily="34" charset="0"/>
              <a:buChar char="•"/>
            </a:pPr>
            <a:r>
              <a:rPr lang="en-GB" sz="2000" b="1" dirty="0" err="1"/>
              <a:t>Verkoop</a:t>
            </a:r>
            <a:r>
              <a:rPr lang="en-GB" sz="2000" b="1" dirty="0"/>
              <a:t> </a:t>
            </a:r>
            <a:r>
              <a:rPr lang="en-GB" sz="2000" b="1" dirty="0" err="1"/>
              <a:t>statistieken</a:t>
            </a:r>
            <a:r>
              <a:rPr lang="en-GB" sz="2000" b="1" dirty="0"/>
              <a:t>: </a:t>
            </a:r>
            <a:r>
              <a:rPr lang="nl-NL" sz="2000" dirty="0"/>
              <a:t>Aantal verkochte eenheden, snelheid van voorraadomloop en ordergrootte. Deze statistieken beoordelen de marktvraag en verkoopsnelheid van uw fysieke MVP.</a:t>
            </a:r>
            <a:endParaRPr lang="en-GB" sz="2000" dirty="0"/>
          </a:p>
          <a:p>
            <a:pPr marL="342900" indent="-342900">
              <a:buFont typeface="Arial" panose="020B0604020202020204" pitchFamily="34" charset="0"/>
              <a:buChar char="•"/>
            </a:pPr>
            <a:r>
              <a:rPr lang="en-GB" sz="2000" b="1" dirty="0" err="1"/>
              <a:t>Klantentevredenheid</a:t>
            </a:r>
            <a:r>
              <a:rPr lang="nl-NL" sz="2000" dirty="0"/>
              <a:t>: Net </a:t>
            </a:r>
            <a:r>
              <a:rPr lang="nl-NL" sz="2000" dirty="0" err="1"/>
              <a:t>Promoter</a:t>
            </a:r>
            <a:r>
              <a:rPr lang="nl-NL" sz="2000" dirty="0"/>
              <a:t> Score (NPS), tevredenheidsbeoordelingen en rendementspercentages. Verzamel deze gegevens via directe feedbackformulieren die bij het product worden meegeleverd of digitale feedbackplatforms die via QR-codes op de verpakking zijn gekoppeld. NPS is een veelgebruikte maatstaf in het bedrijfsleven om klanttevredenheid en loyaliteit te meten. Het is een eenvoudige tool die klanten een enkele vraag stelt: "Op een schaal van 0 tot 10, hoe waarschijnlijk is het dat u ons bedrijf/product/dienst aanbeveelt aan een vriend of collega?“</a:t>
            </a:r>
          </a:p>
          <a:p>
            <a:pPr marL="342900" indent="-342900">
              <a:buFont typeface="Arial" panose="020B0604020202020204" pitchFamily="34" charset="0"/>
              <a:buChar char="•"/>
            </a:pPr>
            <a:r>
              <a:rPr lang="en-GB" sz="2000" b="1" dirty="0" err="1"/>
              <a:t>Productgebruik</a:t>
            </a:r>
            <a:r>
              <a:rPr lang="en-GB" sz="2000" b="1" dirty="0"/>
              <a:t> </a:t>
            </a:r>
            <a:r>
              <a:rPr lang="en-GB" sz="2000" b="1" dirty="0" err="1"/>
              <a:t>en</a:t>
            </a:r>
            <a:r>
              <a:rPr lang="en-GB" sz="2000" b="1" dirty="0"/>
              <a:t> </a:t>
            </a:r>
            <a:r>
              <a:rPr lang="en-GB" sz="2000" b="1" dirty="0" err="1"/>
              <a:t>betrouwbaarheid</a:t>
            </a:r>
            <a:r>
              <a:rPr lang="en-GB" sz="2000" b="1" dirty="0"/>
              <a:t>: </a:t>
            </a:r>
            <a:r>
              <a:rPr lang="nl-NL" sz="2000" dirty="0"/>
              <a:t>Gebruiksfrequentie, levensduur van het product vóór storing of incidenten met productretournering als gevolg van defecten.</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10854330" cy="803654"/>
          </a:xfrm>
        </p:spPr>
        <p:txBody>
          <a:bodyPr/>
          <a:lstStyle/>
          <a:p>
            <a:r>
              <a:rPr lang="en-GB" sz="2800" dirty="0">
                <a:solidFill>
                  <a:schemeClr val="bg1"/>
                </a:solidFill>
              </a:rPr>
              <a:t>Het </a:t>
            </a:r>
            <a:r>
              <a:rPr lang="en-GB" sz="2800" dirty="0" err="1">
                <a:solidFill>
                  <a:schemeClr val="bg1"/>
                </a:solidFill>
              </a:rPr>
              <a:t>bouwen</a:t>
            </a:r>
            <a:r>
              <a:rPr lang="en-GB" sz="2800" dirty="0">
                <a:solidFill>
                  <a:schemeClr val="bg1"/>
                </a:solidFill>
              </a:rPr>
              <a:t> van </a:t>
            </a:r>
            <a:r>
              <a:rPr lang="en-GB" sz="2800" dirty="0" err="1">
                <a:solidFill>
                  <a:schemeClr val="bg1"/>
                </a:solidFill>
              </a:rPr>
              <a:t>uw</a:t>
            </a:r>
            <a:r>
              <a:rPr lang="en-GB" sz="2800" dirty="0">
                <a:solidFill>
                  <a:schemeClr val="bg1"/>
                </a:solidFill>
              </a:rPr>
              <a:t> MVP: Een stap-</a:t>
            </a:r>
            <a:r>
              <a:rPr lang="en-GB" sz="2800" dirty="0" err="1">
                <a:solidFill>
                  <a:schemeClr val="bg1"/>
                </a:solidFill>
              </a:rPr>
              <a:t>voor</a:t>
            </a:r>
            <a:r>
              <a:rPr lang="en-GB" sz="2800" dirty="0">
                <a:solidFill>
                  <a:schemeClr val="bg1"/>
                </a:solidFill>
              </a:rPr>
              <a:t>-stap </a:t>
            </a:r>
            <a:r>
              <a:rPr lang="en-GB" sz="2800" dirty="0" err="1">
                <a:solidFill>
                  <a:schemeClr val="bg1"/>
                </a:solidFill>
              </a:rPr>
              <a:t>handleiding</a:t>
            </a:r>
            <a:endParaRPr lang="en-US" sz="2800" dirty="0">
              <a:solidFill>
                <a:schemeClr val="bg1"/>
              </a:solidFill>
            </a:endParaRPr>
          </a:p>
        </p:txBody>
      </p:sp>
    </p:spTree>
    <p:extLst>
      <p:ext uri="{BB962C8B-B14F-4D97-AF65-F5344CB8AC3E}">
        <p14:creationId xmlns:p14="http://schemas.microsoft.com/office/powerpoint/2010/main" val="2558924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07343" y="1322457"/>
            <a:ext cx="8250409" cy="3849918"/>
          </a:xfrm>
        </p:spPr>
        <p:txBody>
          <a:bodyPr/>
          <a:lstStyle/>
          <a:p>
            <a:pPr marL="0" indent="0"/>
            <a:r>
              <a:rPr lang="en-GB" b="1" dirty="0">
                <a:solidFill>
                  <a:srgbClr val="FDBD22"/>
                </a:solidFill>
              </a:rPr>
              <a:t>HOE. </a:t>
            </a:r>
            <a:r>
              <a:rPr lang="en-GB" b="1" dirty="0" err="1">
                <a:solidFill>
                  <a:srgbClr val="FDBD22"/>
                </a:solidFill>
              </a:rPr>
              <a:t>Metriek</a:t>
            </a:r>
            <a:r>
              <a:rPr lang="en-GB" b="1" dirty="0">
                <a:solidFill>
                  <a:srgbClr val="FDBD22"/>
                </a:solidFill>
              </a:rPr>
              <a:t> </a:t>
            </a:r>
            <a:r>
              <a:rPr lang="en-GB" b="1" dirty="0" err="1">
                <a:solidFill>
                  <a:srgbClr val="FDBD22"/>
                </a:solidFill>
              </a:rPr>
              <a:t>vaststellen</a:t>
            </a:r>
            <a:r>
              <a:rPr lang="en-GB" b="1" dirty="0">
                <a:solidFill>
                  <a:srgbClr val="FDBD22"/>
                </a:solidFill>
              </a:rPr>
              <a:t>: </a:t>
            </a:r>
            <a:r>
              <a:rPr lang="en-GB" b="1" dirty="0" err="1">
                <a:solidFill>
                  <a:srgbClr val="FDBD22"/>
                </a:solidFill>
              </a:rPr>
              <a:t>diensten</a:t>
            </a:r>
            <a:endParaRPr lang="en-GB" b="1" dirty="0">
              <a:solidFill>
                <a:srgbClr val="FDBD22"/>
              </a:solidFill>
            </a:endParaRPr>
          </a:p>
          <a:p>
            <a:pPr marL="342900" indent="-342900">
              <a:buFont typeface="Arial" panose="020B0604020202020204" pitchFamily="34" charset="0"/>
              <a:buChar char="•"/>
            </a:pPr>
            <a:r>
              <a:rPr lang="nl-NL" sz="2000" b="1" dirty="0"/>
              <a:t>Acquisitie- en retentiepercentages van klanten: </a:t>
            </a:r>
            <a:r>
              <a:rPr lang="nl-NL" sz="2000" dirty="0"/>
              <a:t>Meet hoeveel klanten zich aangetrokken voelen tot de service en de snelheid waarmee ze terugkeren of zich voor een langere periode abonneren.</a:t>
            </a:r>
            <a:r>
              <a:rPr lang="nl-NL" sz="2000" b="1" dirty="0"/>
              <a:t>
Statistieken voor servicekwaliteit: </a:t>
            </a:r>
            <a:r>
              <a:rPr lang="nl-NL" sz="2000" dirty="0"/>
              <a:t>klanttevredenheidsonderzoeken, servicesnelheid en naleving van service level </a:t>
            </a:r>
            <a:r>
              <a:rPr lang="nl-NL" sz="2000" dirty="0" err="1"/>
              <a:t>agreements</a:t>
            </a:r>
            <a:r>
              <a:rPr lang="nl-NL" sz="2000" dirty="0"/>
              <a:t> (</a:t>
            </a:r>
            <a:r>
              <a:rPr lang="nl-NL" sz="2000" dirty="0" err="1"/>
              <a:t>SLA's</a:t>
            </a:r>
            <a:r>
              <a:rPr lang="nl-NL" sz="2000" dirty="0"/>
              <a:t>). Deze statistieken zijn cruciaal om te begrijpen hoe goed de service voldoet aan de verwachtingen van de klant.</a:t>
            </a:r>
            <a:r>
              <a:rPr lang="nl-NL" sz="2000" b="1" dirty="0"/>
              <a:t>
Operationele efficiëntie: </a:t>
            </a:r>
            <a:r>
              <a:rPr lang="nl-NL" sz="2000" dirty="0"/>
              <a:t>Maatregelen zoals de tijd die nodig is om een service te leveren, de kosten per servicelevering en het gebruik van middelen. Deze helpen bij het beoordelen van de efficiëntie en schaalbaarheid van het servicemodel.</a:t>
            </a:r>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GB" sz="2800" dirty="0">
                <a:solidFill>
                  <a:schemeClr val="bg1"/>
                </a:solidFill>
              </a:rPr>
              <a:t>Het </a:t>
            </a:r>
            <a:r>
              <a:rPr lang="en-GB" sz="2800" dirty="0" err="1">
                <a:solidFill>
                  <a:schemeClr val="bg1"/>
                </a:solidFill>
              </a:rPr>
              <a:t>bouwen</a:t>
            </a:r>
            <a:r>
              <a:rPr lang="en-GB" sz="2800" dirty="0">
                <a:solidFill>
                  <a:schemeClr val="bg1"/>
                </a:solidFill>
              </a:rPr>
              <a:t> van </a:t>
            </a:r>
            <a:r>
              <a:rPr lang="en-GB" sz="2800" dirty="0" err="1">
                <a:solidFill>
                  <a:schemeClr val="bg1"/>
                </a:solidFill>
              </a:rPr>
              <a:t>uw</a:t>
            </a:r>
            <a:r>
              <a:rPr lang="en-GB" sz="2800" dirty="0">
                <a:solidFill>
                  <a:schemeClr val="bg1"/>
                </a:solidFill>
              </a:rPr>
              <a:t> MVP: Een stap-</a:t>
            </a:r>
            <a:r>
              <a:rPr lang="en-GB" sz="2800" dirty="0" err="1">
                <a:solidFill>
                  <a:schemeClr val="bg1"/>
                </a:solidFill>
              </a:rPr>
              <a:t>voor</a:t>
            </a:r>
            <a:r>
              <a:rPr lang="en-GB" sz="2800" dirty="0">
                <a:solidFill>
                  <a:schemeClr val="bg1"/>
                </a:solidFill>
              </a:rPr>
              <a:t>-stap </a:t>
            </a:r>
            <a:r>
              <a:rPr lang="en-GB" sz="2800" dirty="0" err="1">
                <a:solidFill>
                  <a:schemeClr val="bg1"/>
                </a:solidFill>
              </a:rPr>
              <a:t>handleiding</a:t>
            </a:r>
            <a:endParaRPr lang="en-US" sz="2800" dirty="0">
              <a:solidFill>
                <a:schemeClr val="bg1"/>
              </a:solidFill>
            </a:endParaRPr>
          </a:p>
        </p:txBody>
      </p:sp>
      <p:pic>
        <p:nvPicPr>
          <p:cNvPr id="6" name="Picture 5" descr="Hand placing stars">
            <a:extLst>
              <a:ext uri="{FF2B5EF4-FFF2-40B4-BE49-F238E27FC236}">
                <a16:creationId xmlns:a16="http://schemas.microsoft.com/office/drawing/2014/main" id="{41117C94-790D-7D03-FF86-51056F430A5D}"/>
              </a:ext>
            </a:extLst>
          </p:cNvPr>
          <p:cNvPicPr>
            <a:picLocks noChangeAspect="1"/>
          </p:cNvPicPr>
          <p:nvPr/>
        </p:nvPicPr>
        <p:blipFill>
          <a:blip r:embed="rId2"/>
          <a:srcRect l="24280" t="34731" r="20756" b="27664"/>
          <a:stretch/>
        </p:blipFill>
        <p:spPr>
          <a:xfrm rot="5400000">
            <a:off x="7795759" y="2683759"/>
            <a:ext cx="4080901" cy="1956916"/>
          </a:xfrm>
          <a:prstGeom prst="rect">
            <a:avLst/>
          </a:prstGeom>
        </p:spPr>
      </p:pic>
    </p:spTree>
    <p:extLst>
      <p:ext uri="{BB962C8B-B14F-4D97-AF65-F5344CB8AC3E}">
        <p14:creationId xmlns:p14="http://schemas.microsoft.com/office/powerpoint/2010/main" val="2974266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07343" y="1328663"/>
            <a:ext cx="10411465" cy="3849918"/>
          </a:xfrm>
        </p:spPr>
        <p:txBody>
          <a:bodyPr/>
          <a:lstStyle/>
          <a:p>
            <a:pPr marL="342900" indent="-342900">
              <a:buFont typeface="Arial" panose="020B0604020202020204" pitchFamily="34" charset="0"/>
              <a:buChar char="•"/>
            </a:pPr>
            <a:r>
              <a:rPr lang="nl-NL" sz="2000" dirty="0"/>
              <a:t>Enkele gratis service management software die kan helpen in deze fase</a:t>
            </a:r>
          </a:p>
          <a:p>
            <a:pPr marL="342900" indent="-342900">
              <a:buFont typeface="Arial" panose="020B0604020202020204" pitchFamily="34" charset="0"/>
              <a:buChar char="•"/>
            </a:pPr>
            <a:r>
              <a:rPr lang="nl-NL" sz="2000" b="1" dirty="0" err="1"/>
              <a:t>Zoho</a:t>
            </a:r>
            <a:r>
              <a:rPr lang="nl-NL" sz="2000" b="1" dirty="0"/>
              <a:t> Desk </a:t>
            </a:r>
            <a:r>
              <a:rPr lang="nl-NL" sz="2000" dirty="0"/>
              <a:t>maakt deel uit van de </a:t>
            </a:r>
            <a:r>
              <a:rPr lang="nl-NL" sz="2000" dirty="0" err="1"/>
              <a:t>Zoho</a:t>
            </a:r>
            <a:r>
              <a:rPr lang="nl-NL" sz="2000" dirty="0"/>
              <a:t>-suite die een gratis abonnement biedt voor degenen die basisfuncties voor de helpdesk nodig hebben. Het omvat e-</a:t>
            </a:r>
            <a:r>
              <a:rPr lang="nl-NL" sz="2000" dirty="0" err="1"/>
              <a:t>mailticketing</a:t>
            </a:r>
            <a:r>
              <a:rPr lang="nl-NL" sz="2000" dirty="0"/>
              <a:t>, kennisbeheer en een helpcentrum voor klanten.</a:t>
            </a:r>
            <a:r>
              <a:rPr lang="nl-NL" sz="2000" b="1" dirty="0"/>
              <a:t>
</a:t>
            </a:r>
            <a:r>
              <a:rPr lang="nl-NL" sz="2000" b="1" dirty="0" err="1"/>
              <a:t>HubSpot</a:t>
            </a:r>
            <a:r>
              <a:rPr lang="nl-NL" sz="2000" b="1" dirty="0"/>
              <a:t> Service Hub </a:t>
            </a:r>
            <a:r>
              <a:rPr lang="nl-NL" sz="2000" dirty="0"/>
              <a:t>biedt een gratis versie van zijn Service Hub met </a:t>
            </a:r>
            <a:r>
              <a:rPr lang="nl-NL" sz="2000" dirty="0" err="1"/>
              <a:t>ticketing</a:t>
            </a:r>
            <a:r>
              <a:rPr lang="nl-NL" sz="2000" dirty="0"/>
              <a:t>, </a:t>
            </a:r>
            <a:r>
              <a:rPr lang="nl-NL" sz="2000" dirty="0" err="1"/>
              <a:t>livechat</a:t>
            </a:r>
            <a:r>
              <a:rPr lang="nl-NL" sz="2000" dirty="0"/>
              <a:t> en team-e-mailfuncties, evenals rapportagedashboards om verzoeken en feedback van klanten efficiënt te volgen. </a:t>
            </a:r>
            <a:r>
              <a:rPr lang="nl-NL" sz="2000" b="1" dirty="0"/>
              <a:t>
</a:t>
            </a:r>
            <a:r>
              <a:rPr lang="nl-NL" sz="2000" b="1" dirty="0" err="1"/>
              <a:t>Freshdesk</a:t>
            </a:r>
            <a:r>
              <a:rPr lang="nl-NL" sz="2000" b="1" dirty="0"/>
              <a:t> </a:t>
            </a:r>
            <a:r>
              <a:rPr lang="nl-NL" sz="2000" dirty="0"/>
              <a:t>biedt een gratis abonnement genaamd het '</a:t>
            </a:r>
            <a:r>
              <a:rPr lang="nl-NL" sz="2000" dirty="0" err="1"/>
              <a:t>Sprout</a:t>
            </a:r>
            <a:r>
              <a:rPr lang="nl-NL" sz="2000" dirty="0"/>
              <a:t>'-abonnement, dat e-mail en sociale </a:t>
            </a:r>
            <a:r>
              <a:rPr lang="nl-NL" sz="2000" dirty="0" err="1"/>
              <a:t>ticketing</a:t>
            </a:r>
            <a:r>
              <a:rPr lang="nl-NL" sz="2000" dirty="0"/>
              <a:t>, een kennisbank en rapportage van tickettrends biedt </a:t>
            </a:r>
            <a:r>
              <a:rPr lang="nl-NL" sz="2000" b="1" dirty="0"/>
              <a:t>
</a:t>
            </a:r>
            <a:r>
              <a:rPr lang="nl-NL" sz="2000" b="1" dirty="0" err="1"/>
              <a:t>Trello</a:t>
            </a:r>
            <a:r>
              <a:rPr lang="nl-NL" sz="2000" b="1" dirty="0"/>
              <a:t> </a:t>
            </a:r>
            <a:r>
              <a:rPr lang="nl-NL" sz="2000" dirty="0"/>
              <a:t>(met sjablonen voor servicebeheer). Hoewel </a:t>
            </a:r>
            <a:r>
              <a:rPr lang="nl-NL" sz="2000" dirty="0" err="1"/>
              <a:t>Trello</a:t>
            </a:r>
            <a:r>
              <a:rPr lang="nl-NL" sz="2000" dirty="0"/>
              <a:t> in de eerste plaats een tool voor projectbeheer is, kan het effectief worden gebruikt voor servicebeheer met sjablonen en kan het worden geïntegreerd met andere apps om de functionaliteit te verbeteren.</a:t>
            </a:r>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170228"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GB" sz="2800" dirty="0">
                <a:solidFill>
                  <a:schemeClr val="bg1"/>
                </a:solidFill>
              </a:rPr>
              <a:t>Het </a:t>
            </a:r>
            <a:r>
              <a:rPr lang="en-GB" sz="2800" dirty="0" err="1">
                <a:solidFill>
                  <a:schemeClr val="bg1"/>
                </a:solidFill>
              </a:rPr>
              <a:t>bouwen</a:t>
            </a:r>
            <a:r>
              <a:rPr lang="en-GB" sz="2800" dirty="0">
                <a:solidFill>
                  <a:schemeClr val="bg1"/>
                </a:solidFill>
              </a:rPr>
              <a:t> van </a:t>
            </a:r>
            <a:r>
              <a:rPr lang="en-GB" sz="2800" dirty="0" err="1">
                <a:solidFill>
                  <a:schemeClr val="bg1"/>
                </a:solidFill>
              </a:rPr>
              <a:t>uw</a:t>
            </a:r>
            <a:r>
              <a:rPr lang="en-GB" sz="2800" dirty="0">
                <a:solidFill>
                  <a:schemeClr val="bg1"/>
                </a:solidFill>
              </a:rPr>
              <a:t> MVP: Een stap-</a:t>
            </a:r>
            <a:r>
              <a:rPr lang="en-GB" sz="2800" dirty="0" err="1">
                <a:solidFill>
                  <a:schemeClr val="bg1"/>
                </a:solidFill>
              </a:rPr>
              <a:t>voor</a:t>
            </a:r>
            <a:r>
              <a:rPr lang="en-GB" sz="2800" dirty="0">
                <a:solidFill>
                  <a:schemeClr val="bg1"/>
                </a:solidFill>
              </a:rPr>
              <a:t>-stap </a:t>
            </a:r>
            <a:r>
              <a:rPr lang="en-GB" sz="2800" dirty="0" err="1">
                <a:solidFill>
                  <a:schemeClr val="bg1"/>
                </a:solidFill>
              </a:rPr>
              <a:t>handleiding</a:t>
            </a:r>
            <a:endParaRPr lang="en-US" sz="2800" dirty="0">
              <a:solidFill>
                <a:schemeClr val="bg1"/>
              </a:solidFill>
            </a:endParaRPr>
          </a:p>
        </p:txBody>
      </p:sp>
    </p:spTree>
    <p:extLst>
      <p:ext uri="{BB962C8B-B14F-4D97-AF65-F5344CB8AC3E}">
        <p14:creationId xmlns:p14="http://schemas.microsoft.com/office/powerpoint/2010/main" val="3023491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94737" y="1322457"/>
            <a:ext cx="7850973" cy="3849918"/>
          </a:xfrm>
        </p:spPr>
        <p:txBody>
          <a:bodyPr/>
          <a:lstStyle/>
          <a:p>
            <a:pPr marL="0" indent="0"/>
            <a:r>
              <a:rPr lang="en-GB" sz="2000" b="1" dirty="0">
                <a:solidFill>
                  <a:srgbClr val="D9552F"/>
                </a:solidFill>
              </a:rPr>
              <a:t>6. </a:t>
            </a:r>
            <a:r>
              <a:rPr lang="nl-NL" sz="2000" b="1" dirty="0">
                <a:solidFill>
                  <a:srgbClr val="D9552F"/>
                </a:solidFill>
              </a:rPr>
              <a:t>Bereid je voor op de lancering</a:t>
            </a:r>
            <a:r>
              <a:rPr lang="en-GB" sz="2000" b="1" dirty="0">
                <a:solidFill>
                  <a:srgbClr val="D9552F"/>
                </a:solidFill>
              </a:rPr>
              <a:t>:  </a:t>
            </a:r>
            <a:r>
              <a:rPr lang="nl-NL" sz="2000" dirty="0"/>
              <a:t>Breng uw MVP onder de aandacht van echte gebruikers om te beginnen met het verzamelen van gegevens.</a:t>
            </a:r>
            <a:endParaRPr lang="en-GB" sz="2000" dirty="0"/>
          </a:p>
          <a:p>
            <a:pPr marL="0" indent="0"/>
            <a:r>
              <a:rPr lang="en-GB" sz="2000" b="1" dirty="0">
                <a:solidFill>
                  <a:srgbClr val="FDBD22"/>
                </a:solidFill>
              </a:rPr>
              <a:t>HOE: </a:t>
            </a:r>
            <a:r>
              <a:rPr lang="nl-NL" sz="2000" dirty="0"/>
              <a:t>Plan een kleinschalige lancering die gericht is op een segment van uw potentiële klantenbestand. Denk aan verkoopkanalen zoals een soft </a:t>
            </a:r>
            <a:r>
              <a:rPr lang="nl-NL" sz="2000" dirty="0" err="1"/>
              <a:t>launch</a:t>
            </a:r>
            <a:r>
              <a:rPr lang="nl-NL" sz="2000" dirty="0"/>
              <a:t> online, deelname aan een handels- of consumentenevenement (waar uw doelklanten kunnen worden bereikt) of een beperkte release in een gecontroleerde omgeving.</a:t>
            </a:r>
          </a:p>
          <a:p>
            <a:pPr marL="0" indent="0"/>
            <a:r>
              <a:rPr lang="en-GB" sz="2000" b="1" dirty="0">
                <a:solidFill>
                  <a:srgbClr val="D9552F"/>
                </a:solidFill>
              </a:rPr>
              <a:t>7. Feedback loop:  </a:t>
            </a:r>
            <a:r>
              <a:rPr lang="nl-NL" sz="2000" dirty="0"/>
              <a:t>Creëer een systeem voor het effectief verzamelen en analyseren van gebruikersfeedback.</a:t>
            </a:r>
            <a:endParaRPr lang="en-GB" sz="2000" dirty="0"/>
          </a:p>
          <a:p>
            <a:pPr marL="0" indent="0"/>
            <a:r>
              <a:rPr lang="en-GB" sz="2000" b="1" dirty="0">
                <a:solidFill>
                  <a:srgbClr val="FDBD22"/>
                </a:solidFill>
              </a:rPr>
              <a:t>HOE: </a:t>
            </a:r>
            <a:r>
              <a:rPr lang="nl-NL" sz="2000" dirty="0"/>
              <a:t>Implementeer eenvoudige feedbacktools zoals gebruikersenquêtes, één-op-één-interviews of bruikbaarheidstests. Overweeg voor digitale producten om functies in de app of website te gebruiken om direct na gebruik feedback van gebruikers te vragen.</a:t>
            </a:r>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57103"/>
            <a:ext cx="9632553" cy="803654"/>
          </a:xfrm>
        </p:spPr>
        <p:txBody>
          <a:bodyPr/>
          <a:lstStyle/>
          <a:p>
            <a:r>
              <a:rPr lang="en-GB" sz="2800" dirty="0">
                <a:solidFill>
                  <a:schemeClr val="bg1"/>
                </a:solidFill>
              </a:rPr>
              <a:t>Het </a:t>
            </a:r>
            <a:r>
              <a:rPr lang="en-GB" sz="2800" dirty="0" err="1">
                <a:solidFill>
                  <a:schemeClr val="bg1"/>
                </a:solidFill>
              </a:rPr>
              <a:t>bouwen</a:t>
            </a:r>
            <a:r>
              <a:rPr lang="en-GB" sz="2800" dirty="0">
                <a:solidFill>
                  <a:schemeClr val="bg1"/>
                </a:solidFill>
              </a:rPr>
              <a:t> van </a:t>
            </a:r>
            <a:r>
              <a:rPr lang="en-GB" sz="2800" dirty="0" err="1">
                <a:solidFill>
                  <a:schemeClr val="bg1"/>
                </a:solidFill>
              </a:rPr>
              <a:t>uw</a:t>
            </a:r>
            <a:r>
              <a:rPr lang="en-GB" sz="2800" dirty="0">
                <a:solidFill>
                  <a:schemeClr val="bg1"/>
                </a:solidFill>
              </a:rPr>
              <a:t> MVP: Een stap-</a:t>
            </a:r>
            <a:r>
              <a:rPr lang="en-GB" sz="2800" dirty="0" err="1">
                <a:solidFill>
                  <a:schemeClr val="bg1"/>
                </a:solidFill>
              </a:rPr>
              <a:t>voor</a:t>
            </a:r>
            <a:r>
              <a:rPr lang="en-GB" sz="2800" dirty="0">
                <a:solidFill>
                  <a:schemeClr val="bg1"/>
                </a:solidFill>
              </a:rPr>
              <a:t>-stap </a:t>
            </a:r>
            <a:r>
              <a:rPr lang="en-GB" sz="2800" dirty="0" err="1">
                <a:solidFill>
                  <a:schemeClr val="bg1"/>
                </a:solidFill>
              </a:rPr>
              <a:t>handleiding</a:t>
            </a:r>
            <a:endParaRPr lang="en-US" sz="2800" dirty="0">
              <a:solidFill>
                <a:schemeClr val="bg1"/>
              </a:solidFill>
            </a:endParaRPr>
          </a:p>
        </p:txBody>
      </p:sp>
      <p:pic>
        <p:nvPicPr>
          <p:cNvPr id="6" name="Picture 5" descr="3D rocket graphic">
            <a:extLst>
              <a:ext uri="{FF2B5EF4-FFF2-40B4-BE49-F238E27FC236}">
                <a16:creationId xmlns:a16="http://schemas.microsoft.com/office/drawing/2014/main" id="{8B50ACAA-DC14-6A52-603E-DCAAC75ECF0F}"/>
              </a:ext>
            </a:extLst>
          </p:cNvPr>
          <p:cNvPicPr>
            <a:picLocks noChangeAspect="1"/>
          </p:cNvPicPr>
          <p:nvPr/>
        </p:nvPicPr>
        <p:blipFill>
          <a:blip r:embed="rId2"/>
          <a:srcRect l="36751" t="8973" r="37980"/>
          <a:stretch/>
        </p:blipFill>
        <p:spPr>
          <a:xfrm>
            <a:off x="8827239" y="1322457"/>
            <a:ext cx="1951084" cy="4685620"/>
          </a:xfrm>
          <a:prstGeom prst="rect">
            <a:avLst/>
          </a:prstGeom>
        </p:spPr>
      </p:pic>
    </p:spTree>
    <p:extLst>
      <p:ext uri="{BB962C8B-B14F-4D97-AF65-F5344CB8AC3E}">
        <p14:creationId xmlns:p14="http://schemas.microsoft.com/office/powerpoint/2010/main" val="1606666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78088" y="1149480"/>
            <a:ext cx="10151351" cy="3849918"/>
          </a:xfrm>
        </p:spPr>
        <p:txBody>
          <a:bodyPr/>
          <a:lstStyle/>
          <a:p>
            <a:pPr marL="0" indent="0"/>
            <a:r>
              <a:rPr lang="en-GB" sz="2000" b="1" dirty="0" err="1"/>
              <a:t>Achtergrond</a:t>
            </a:r>
            <a:r>
              <a:rPr lang="en-GB" sz="2000" dirty="0"/>
              <a:t>: </a:t>
            </a:r>
            <a:r>
              <a:rPr lang="nl-NL" sz="2000" dirty="0"/>
              <a:t>Lena, een sociaal ondernemer met een achtergrond in stedenbouw en persoonlijke ervaring met mobiliteitsbeperkingen, heeft aanzienlijke toegankelijkheidsuitdagingen opgemerkt in stedelijke gebieden, van openbare gebouwen tot transportsystemen. Ze is gemotiveerd om dit te verbeteren door het opzetten van een adviesbureau.</a:t>
            </a:r>
          </a:p>
          <a:p>
            <a:pPr marL="0" indent="0"/>
            <a:r>
              <a:rPr lang="en-GB" sz="2000" b="1" dirty="0" err="1">
                <a:solidFill>
                  <a:srgbClr val="D9552F"/>
                </a:solidFill>
              </a:rPr>
              <a:t>Identificeer</a:t>
            </a:r>
            <a:r>
              <a:rPr lang="en-GB" sz="2000" b="1" dirty="0">
                <a:solidFill>
                  <a:srgbClr val="D9552F"/>
                </a:solidFill>
              </a:rPr>
              <a:t> de </a:t>
            </a:r>
            <a:r>
              <a:rPr lang="en-GB" sz="2000" b="1" dirty="0" err="1">
                <a:solidFill>
                  <a:srgbClr val="D9552F"/>
                </a:solidFill>
              </a:rPr>
              <a:t>kernwaardepropositie</a:t>
            </a:r>
            <a:endParaRPr lang="en-GB" sz="2000" b="1" dirty="0">
              <a:solidFill>
                <a:srgbClr val="D9552F"/>
              </a:solidFill>
            </a:endParaRPr>
          </a:p>
          <a:p>
            <a:pPr marL="0" indent="0"/>
            <a:r>
              <a:rPr lang="en-GB" sz="2000" b="1" dirty="0" err="1">
                <a:solidFill>
                  <a:srgbClr val="FDBD22"/>
                </a:solidFill>
              </a:rPr>
              <a:t>Identificeer</a:t>
            </a:r>
            <a:r>
              <a:rPr lang="en-GB" sz="2000" b="1" dirty="0">
                <a:solidFill>
                  <a:srgbClr val="FDBD22"/>
                </a:solidFill>
              </a:rPr>
              <a:t> het </a:t>
            </a:r>
            <a:r>
              <a:rPr lang="en-GB" sz="2000" b="1" dirty="0" err="1">
                <a:solidFill>
                  <a:srgbClr val="FDBD22"/>
                </a:solidFill>
              </a:rPr>
              <a:t>probleem</a:t>
            </a:r>
            <a:r>
              <a:rPr lang="en-GB" sz="2000" b="1" dirty="0">
                <a:solidFill>
                  <a:srgbClr val="FDBD22"/>
                </a:solidFill>
              </a:rPr>
              <a:t>: </a:t>
            </a:r>
            <a:r>
              <a:rPr lang="nl-NL" sz="2000" dirty="0"/>
              <a:t>In stedelijke omgevingen ontbreken vaak de nodige aanpassingen voor mensen met een handicap, waardoor navigatie en toegang tot diensten een uitdaging zijn en hun deelname aan gemeenschaps- en economische activiteiten wordt beperkt.
Lena's bedrijf, </a:t>
            </a:r>
            <a:r>
              <a:rPr lang="nl-NL" sz="2000" b="1" dirty="0"/>
              <a:t>Access Urban</a:t>
            </a:r>
            <a:r>
              <a:rPr lang="nl-NL" sz="2000" dirty="0"/>
              <a:t>, is een adviesdienst die stedenbouwkundigen, bedrijven en openbare instellingen zal helpen bij het ontwerpen en aanpassen van stedelijke ruimtes om volledig toegankelijk te zijn voor mensen van alle niveaus.</a:t>
            </a:r>
            <a:r>
              <a:rPr lang="en-GB" b="1" dirty="0"/>
              <a:t>   </a:t>
            </a:r>
            <a:endParaRPr lang="en-GB" dirty="0"/>
          </a:p>
          <a:p>
            <a:pPr marL="0" indent="0"/>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0" y="326595"/>
            <a:ext cx="918479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nl-NL" sz="2400" b="1" dirty="0">
                <a:solidFill>
                  <a:schemeClr val="bg1"/>
                </a:solidFill>
              </a:rPr>
              <a:t>VOORBEELD: </a:t>
            </a:r>
            <a:r>
              <a:rPr lang="nl-NL" sz="2400" dirty="0">
                <a:solidFill>
                  <a:schemeClr val="bg1"/>
                </a:solidFill>
              </a:rPr>
              <a:t>Het bouwen van uw </a:t>
            </a:r>
            <a:r>
              <a:rPr lang="en-GB" sz="2400" dirty="0">
                <a:solidFill>
                  <a:schemeClr val="bg1"/>
                </a:solidFill>
              </a:rPr>
              <a:t>MVP: Een stap-</a:t>
            </a:r>
            <a:r>
              <a:rPr lang="en-GB" sz="2400" dirty="0" err="1">
                <a:solidFill>
                  <a:schemeClr val="bg1"/>
                </a:solidFill>
              </a:rPr>
              <a:t>voor</a:t>
            </a:r>
            <a:r>
              <a:rPr lang="en-GB" sz="2400" dirty="0">
                <a:solidFill>
                  <a:schemeClr val="bg1"/>
                </a:solidFill>
              </a:rPr>
              <a:t>-stap </a:t>
            </a:r>
            <a:r>
              <a:rPr lang="en-GB" sz="2400" dirty="0" err="1">
                <a:solidFill>
                  <a:schemeClr val="bg1"/>
                </a:solidFill>
              </a:rPr>
              <a:t>handleiding</a:t>
            </a:r>
            <a:endParaRPr lang="en-US" sz="2400" dirty="0">
              <a:solidFill>
                <a:schemeClr val="bg1"/>
              </a:solidFill>
            </a:endParaRPr>
          </a:p>
        </p:txBody>
      </p:sp>
      <p:grpSp>
        <p:nvGrpSpPr>
          <p:cNvPr id="3" name="Group 2">
            <a:extLst>
              <a:ext uri="{FF2B5EF4-FFF2-40B4-BE49-F238E27FC236}">
                <a16:creationId xmlns:a16="http://schemas.microsoft.com/office/drawing/2014/main" id="{2C4EC144-47DA-0709-23C2-F5BE94683155}"/>
              </a:ext>
            </a:extLst>
          </p:cNvPr>
          <p:cNvGrpSpPr/>
          <p:nvPr/>
        </p:nvGrpSpPr>
        <p:grpSpPr>
          <a:xfrm rot="10800000">
            <a:off x="9341613" y="239295"/>
            <a:ext cx="1487826" cy="1083162"/>
            <a:chOff x="3400450" y="986392"/>
            <a:chExt cx="1487826" cy="1083162"/>
          </a:xfrm>
        </p:grpSpPr>
        <p:sp>
          <p:nvSpPr>
            <p:cNvPr id="7" name="Freeform 9">
              <a:extLst>
                <a:ext uri="{FF2B5EF4-FFF2-40B4-BE49-F238E27FC236}">
                  <a16:creationId xmlns:a16="http://schemas.microsoft.com/office/drawing/2014/main" id="{852C25A7-1A3F-5B2B-3281-CECD83F930F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6FDFF2BA-F375-6A10-17DE-D6D4B31CFFA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2518127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836093"/>
            <a:ext cx="10196478" cy="803654"/>
          </a:xfrm>
        </p:spPr>
        <p:txBody>
          <a:bodyPr/>
          <a:lstStyle/>
          <a:p>
            <a:r>
              <a:rPr lang="en-IE" dirty="0" err="1">
                <a:solidFill>
                  <a:schemeClr val="bg1"/>
                </a:solidFill>
              </a:rPr>
              <a:t>Leerresultaten</a:t>
            </a:r>
            <a:endParaRPr lang="en-IE" dirty="0">
              <a:solidFill>
                <a:schemeClr val="bg1"/>
              </a:solidFill>
            </a:endParaRPr>
          </a:p>
          <a:p>
            <a:endParaRPr lang="en-GB" sz="600" b="1" dirty="0"/>
          </a:p>
          <a:p>
            <a:r>
              <a:rPr lang="en-GB" sz="2400" b="1" dirty="0">
                <a:solidFill>
                  <a:srgbClr val="47B5C8"/>
                </a:solidFill>
              </a:rPr>
              <a:t>Gedrag:</a:t>
            </a:r>
          </a:p>
          <a:p>
            <a:r>
              <a:rPr lang="nl-NL" sz="2400" dirty="0"/>
              <a:t>Deelnemers zullen een iteratieve benadering van productontwikkeling hanteren, waarbij feedback wordt verwerkt om hun aanbod voortdurend te verbeteren.</a:t>
            </a:r>
          </a:p>
          <a:p>
            <a:r>
              <a:rPr lang="en-GB" sz="2400" b="1" dirty="0" err="1">
                <a:solidFill>
                  <a:srgbClr val="47B5C8"/>
                </a:solidFill>
              </a:rPr>
              <a:t>Houding</a:t>
            </a:r>
            <a:r>
              <a:rPr lang="en-GB" sz="2400" b="1" dirty="0">
                <a:solidFill>
                  <a:srgbClr val="47B5C8"/>
                </a:solidFill>
              </a:rPr>
              <a:t>:</a:t>
            </a:r>
          </a:p>
          <a:p>
            <a:r>
              <a:rPr lang="nl-NL" sz="2400" dirty="0"/>
              <a:t>Deelnemers zullen een houding van openheid en ontvankelijkheid cultiveren voor feedback van alle belanghebbenden, inclusief klanten en collega's.
Deelnemers zullen veerkracht ontwikkelen en een positieve en vastberaden houding behouden, zelfs wanneer ze worden geconfronteerd met tegenslagen of negatieve bevindingen tijdens de marktvalidatiefase.</a:t>
            </a:r>
            <a:endParaRPr lang="en-GB" sz="2400" b="1" dirty="0">
              <a:solidFill>
                <a:srgbClr val="47B5C8"/>
              </a:solidFill>
            </a:endParaRPr>
          </a:p>
        </p:txBody>
      </p:sp>
    </p:spTree>
    <p:extLst>
      <p:ext uri="{BB962C8B-B14F-4D97-AF65-F5344CB8AC3E}">
        <p14:creationId xmlns:p14="http://schemas.microsoft.com/office/powerpoint/2010/main" val="3621396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20167" y="1322457"/>
            <a:ext cx="10318127" cy="3849918"/>
          </a:xfrm>
        </p:spPr>
        <p:txBody>
          <a:bodyPr/>
          <a:lstStyle/>
          <a:p>
            <a:pPr marL="0" indent="0"/>
            <a:r>
              <a:rPr lang="nl-NL" sz="2000" i="1" dirty="0"/>
              <a:t>Perspectief: Lena's reis als sociaal ondernemer met een handicap geeft haar een uniek uitkijkpunt in de stedenbouwkundige sector, traditioneel niet divers in termen van vertegenwoordiging van handicaps</a:t>
            </a:r>
            <a:r>
              <a:rPr lang="en-GB" sz="2000" i="1" dirty="0"/>
              <a:t>.</a:t>
            </a:r>
          </a:p>
          <a:p>
            <a:r>
              <a:rPr lang="en-GB" sz="2000" b="1" dirty="0">
                <a:solidFill>
                  <a:srgbClr val="D9552F"/>
                </a:solidFill>
              </a:rPr>
              <a:t>2. </a:t>
            </a:r>
            <a:r>
              <a:rPr lang="en-GB" sz="2000" b="1" dirty="0" err="1">
                <a:solidFill>
                  <a:srgbClr val="D9552F"/>
                </a:solidFill>
              </a:rPr>
              <a:t>Definieer</a:t>
            </a:r>
            <a:r>
              <a:rPr lang="en-GB" sz="2000" b="1" dirty="0">
                <a:solidFill>
                  <a:srgbClr val="D9552F"/>
                </a:solidFill>
              </a:rPr>
              <a:t> de MVP-</a:t>
            </a:r>
            <a:r>
              <a:rPr lang="en-GB" sz="2000" b="1" dirty="0" err="1">
                <a:solidFill>
                  <a:srgbClr val="D9552F"/>
                </a:solidFill>
              </a:rPr>
              <a:t>functies</a:t>
            </a:r>
            <a:endParaRPr lang="en-GB" sz="2000" b="1" dirty="0">
              <a:solidFill>
                <a:srgbClr val="D9552F"/>
              </a:solidFill>
            </a:endParaRPr>
          </a:p>
          <a:p>
            <a:pPr marL="342900" indent="-342900">
              <a:buFont typeface="Arial" panose="020B0604020202020204" pitchFamily="34" charset="0"/>
              <a:buChar char="•"/>
            </a:pPr>
            <a:r>
              <a:rPr lang="en-GB" sz="2000" b="1" dirty="0">
                <a:solidFill>
                  <a:srgbClr val="FDBD22"/>
                </a:solidFill>
              </a:rPr>
              <a:t>Lena's </a:t>
            </a:r>
            <a:r>
              <a:rPr lang="en-GB" sz="2000" b="1" dirty="0" err="1">
                <a:solidFill>
                  <a:srgbClr val="FDBD22"/>
                </a:solidFill>
              </a:rPr>
              <a:t>aanpak</a:t>
            </a:r>
            <a:r>
              <a:rPr lang="en-GB" sz="2000" dirty="0">
                <a:solidFill>
                  <a:srgbClr val="FDBD22"/>
                </a:solidFill>
              </a:rPr>
              <a:t>: </a:t>
            </a:r>
            <a:r>
              <a:rPr lang="nl-NL" sz="2000" dirty="0"/>
              <a:t>Door gebruik te maken van haar expertise op het gebied van stedenbouw en persoonlijke inzichten in mobiliteitsuitdagingen, selecteert Lena de meest kritische diensten die onmiddellijke waarde aantonen voor potentiële klanten.</a:t>
            </a:r>
          </a:p>
          <a:p>
            <a:pPr marL="342900" indent="-342900">
              <a:buFont typeface="Arial" panose="020B0604020202020204" pitchFamily="34" charset="0"/>
              <a:buChar char="•"/>
            </a:pPr>
            <a:r>
              <a:rPr lang="en-GB" sz="2000" b="1" dirty="0" err="1">
                <a:solidFill>
                  <a:srgbClr val="FDBD22"/>
                </a:solidFill>
              </a:rPr>
              <a:t>Eerste</a:t>
            </a:r>
            <a:r>
              <a:rPr lang="en-GB" sz="2000" b="1" dirty="0">
                <a:solidFill>
                  <a:srgbClr val="FDBD22"/>
                </a:solidFill>
              </a:rPr>
              <a:t> </a:t>
            </a:r>
            <a:r>
              <a:rPr lang="en-GB" sz="2000" b="1" dirty="0" err="1">
                <a:solidFill>
                  <a:srgbClr val="FDBD22"/>
                </a:solidFill>
              </a:rPr>
              <a:t>serviceaanbod</a:t>
            </a:r>
            <a:r>
              <a:rPr lang="en-GB" sz="2000" b="1" dirty="0">
                <a:solidFill>
                  <a:srgbClr val="FDBD22"/>
                </a:solidFill>
              </a:rPr>
              <a:t>: </a:t>
            </a:r>
            <a:r>
              <a:rPr lang="nl-NL" sz="2000" dirty="0"/>
              <a:t>Lena besluit zich te concentreren op toegankelijkheidsaudits, dit zijn uitgebreide evaluaties van openbare ruimtes om hun huidige toegankelijkheid te beoordelen en aanbevelingen te doen voor verbetering.</a:t>
            </a:r>
          </a:p>
          <a:p>
            <a:pPr marL="342900" indent="-342900">
              <a:buFont typeface="Arial" panose="020B0604020202020204" pitchFamily="34" charset="0"/>
              <a:buChar char="•"/>
            </a:pPr>
            <a:r>
              <a:rPr lang="en-GB" sz="2000" b="1" dirty="0" err="1">
                <a:solidFill>
                  <a:srgbClr val="FDBD22"/>
                </a:solidFill>
              </a:rPr>
              <a:t>Belangrijkste</a:t>
            </a:r>
            <a:r>
              <a:rPr lang="en-GB" sz="2000" b="1" dirty="0">
                <a:solidFill>
                  <a:srgbClr val="FDBD22"/>
                </a:solidFill>
              </a:rPr>
              <a:t> </a:t>
            </a:r>
            <a:r>
              <a:rPr lang="en-GB" sz="2000" b="1" dirty="0" err="1">
                <a:solidFill>
                  <a:srgbClr val="FDBD22"/>
                </a:solidFill>
              </a:rPr>
              <a:t>kenmerken</a:t>
            </a:r>
            <a:r>
              <a:rPr lang="en-GB" sz="2000" b="1" dirty="0">
                <a:solidFill>
                  <a:srgbClr val="FDBD22"/>
                </a:solidFill>
              </a:rPr>
              <a:t>: </a:t>
            </a:r>
            <a:r>
              <a:rPr lang="nl-NL" sz="2000" dirty="0"/>
              <a:t>Deze audits omvatten gedetailleerde inspecties ter plaatse, controles op de naleving van de toegankelijkheid aan de hand van nationale normen en praktische, innovatieve aanbevelingen die zijn afgestemd op elke locatie.</a:t>
            </a:r>
            <a:r>
              <a:rPr lang="en-GB" b="1" dirty="0"/>
              <a:t>   </a:t>
            </a:r>
            <a:endParaRPr lang="en-GB" dirty="0"/>
          </a:p>
          <a:p>
            <a:pPr marL="0" indent="0"/>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252258" y="397821"/>
            <a:ext cx="950521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80407"/>
            <a:ext cx="9632553" cy="803654"/>
          </a:xfrm>
        </p:spPr>
        <p:txBody>
          <a:bodyPr/>
          <a:lstStyle/>
          <a:p>
            <a:r>
              <a:rPr lang="nl-NL" sz="2400" b="1" dirty="0">
                <a:solidFill>
                  <a:schemeClr val="bg1"/>
                </a:solidFill>
              </a:rPr>
              <a:t>VOORBEELD: </a:t>
            </a:r>
            <a:r>
              <a:rPr lang="nl-NL" sz="2400" dirty="0">
                <a:solidFill>
                  <a:schemeClr val="bg1"/>
                </a:solidFill>
              </a:rPr>
              <a:t>Het bouwen van uw </a:t>
            </a:r>
            <a:r>
              <a:rPr lang="en-GB" sz="2400" dirty="0">
                <a:solidFill>
                  <a:schemeClr val="bg1"/>
                </a:solidFill>
              </a:rPr>
              <a:t>MVP: Een stap-</a:t>
            </a:r>
            <a:r>
              <a:rPr lang="en-GB" sz="2400" dirty="0" err="1">
                <a:solidFill>
                  <a:schemeClr val="bg1"/>
                </a:solidFill>
              </a:rPr>
              <a:t>voor</a:t>
            </a:r>
            <a:r>
              <a:rPr lang="en-GB" sz="2400" dirty="0">
                <a:solidFill>
                  <a:schemeClr val="bg1"/>
                </a:solidFill>
              </a:rPr>
              <a:t>-stap </a:t>
            </a:r>
            <a:r>
              <a:rPr lang="en-GB" sz="2400" dirty="0" err="1">
                <a:solidFill>
                  <a:schemeClr val="bg1"/>
                </a:solidFill>
              </a:rPr>
              <a:t>handleiding</a:t>
            </a:r>
            <a:endParaRPr lang="en-US" sz="2400" dirty="0">
              <a:solidFill>
                <a:schemeClr val="bg1"/>
              </a:solidFill>
            </a:endParaRPr>
          </a:p>
        </p:txBody>
      </p:sp>
      <p:grpSp>
        <p:nvGrpSpPr>
          <p:cNvPr id="3" name="Group 2">
            <a:extLst>
              <a:ext uri="{FF2B5EF4-FFF2-40B4-BE49-F238E27FC236}">
                <a16:creationId xmlns:a16="http://schemas.microsoft.com/office/drawing/2014/main" id="{2C4EC144-47DA-0709-23C2-F5BE94683155}"/>
              </a:ext>
            </a:extLst>
          </p:cNvPr>
          <p:cNvGrpSpPr/>
          <p:nvPr/>
        </p:nvGrpSpPr>
        <p:grpSpPr>
          <a:xfrm rot="10800000">
            <a:off x="9252952" y="263902"/>
            <a:ext cx="1487826" cy="1083162"/>
            <a:chOff x="3400450" y="986392"/>
            <a:chExt cx="1487826" cy="1083162"/>
          </a:xfrm>
        </p:grpSpPr>
        <p:sp>
          <p:nvSpPr>
            <p:cNvPr id="7" name="Freeform 9">
              <a:extLst>
                <a:ext uri="{FF2B5EF4-FFF2-40B4-BE49-F238E27FC236}">
                  <a16:creationId xmlns:a16="http://schemas.microsoft.com/office/drawing/2014/main" id="{852C25A7-1A3F-5B2B-3281-CECD83F930FD}"/>
                </a:ext>
              </a:extLst>
            </p:cNvPr>
            <p:cNvSpPr/>
            <p:nvPr/>
          </p:nvSpPr>
          <p:spPr>
            <a:xfrm>
              <a:off x="3460450" y="1035059"/>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dirty="0"/>
            </a:p>
          </p:txBody>
        </p:sp>
        <p:sp>
          <p:nvSpPr>
            <p:cNvPr id="8" name="Freeform 10">
              <a:extLst>
                <a:ext uri="{FF2B5EF4-FFF2-40B4-BE49-F238E27FC236}">
                  <a16:creationId xmlns:a16="http://schemas.microsoft.com/office/drawing/2014/main" id="{6FDFF2BA-F375-6A10-17DE-D6D4B31CFFA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2359539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6687" y="1517512"/>
            <a:ext cx="10151351" cy="3849918"/>
          </a:xfrm>
        </p:spPr>
        <p:txBody>
          <a:bodyPr/>
          <a:lstStyle/>
          <a:p>
            <a:r>
              <a:rPr lang="en-GB" sz="2000" b="1" dirty="0">
                <a:solidFill>
                  <a:srgbClr val="D9552F"/>
                </a:solidFill>
              </a:rPr>
              <a:t>3. </a:t>
            </a:r>
            <a:r>
              <a:rPr lang="en-GB" sz="2000" b="1" dirty="0" err="1">
                <a:solidFill>
                  <a:srgbClr val="D9552F"/>
                </a:solidFill>
              </a:rPr>
              <a:t>Ontwerp</a:t>
            </a:r>
            <a:r>
              <a:rPr lang="en-GB" sz="2000" b="1" dirty="0">
                <a:solidFill>
                  <a:srgbClr val="D9552F"/>
                </a:solidFill>
              </a:rPr>
              <a:t> </a:t>
            </a:r>
            <a:r>
              <a:rPr lang="en-GB" sz="2000" b="1" dirty="0" err="1">
                <a:solidFill>
                  <a:srgbClr val="D9552F"/>
                </a:solidFill>
              </a:rPr>
              <a:t>een</a:t>
            </a:r>
            <a:r>
              <a:rPr lang="en-GB" sz="2000" b="1" dirty="0">
                <a:solidFill>
                  <a:srgbClr val="D9552F"/>
                </a:solidFill>
              </a:rPr>
              <a:t> </a:t>
            </a:r>
            <a:r>
              <a:rPr lang="en-GB" sz="2000" b="1" dirty="0" err="1">
                <a:solidFill>
                  <a:srgbClr val="D9552F"/>
                </a:solidFill>
              </a:rPr>
              <a:t>eenvoudig</a:t>
            </a:r>
            <a:r>
              <a:rPr lang="en-GB" sz="2000" b="1" dirty="0">
                <a:solidFill>
                  <a:srgbClr val="D9552F"/>
                </a:solidFill>
              </a:rPr>
              <a:t> prototype:</a:t>
            </a:r>
          </a:p>
          <a:p>
            <a:pPr marL="342900" indent="-342900">
              <a:buFont typeface="Arial" panose="020B0604020202020204" pitchFamily="34" charset="0"/>
              <a:buChar char="•"/>
            </a:pPr>
            <a:r>
              <a:rPr lang="en-GB" sz="2000" b="1" dirty="0">
                <a:solidFill>
                  <a:srgbClr val="FDBD22"/>
                </a:solidFill>
              </a:rPr>
              <a:t>Lena's prototype </a:t>
            </a:r>
            <a:r>
              <a:rPr lang="en-GB" sz="2000" b="1" dirty="0" err="1">
                <a:solidFill>
                  <a:srgbClr val="FDBD22"/>
                </a:solidFill>
              </a:rPr>
              <a:t>ontwikkeling</a:t>
            </a:r>
            <a:r>
              <a:rPr lang="en-GB" sz="2000" b="1" dirty="0">
                <a:solidFill>
                  <a:srgbClr val="FDBD22"/>
                </a:solidFill>
              </a:rPr>
              <a:t>: </a:t>
            </a:r>
            <a:r>
              <a:rPr lang="nl-NL" sz="2000" dirty="0"/>
              <a:t>Op basis van haar eerdere projectervaring maakt Lena een gedetailleerd voorbeeld van een auditrapport. Dit rapport schetst mogelijke barrières in stedelijke ruimtes en stelt specifieke aanpassingen voor om de toegankelijkheid te verbeteren.</a:t>
            </a:r>
          </a:p>
          <a:p>
            <a:pPr marL="342900" indent="-342900">
              <a:buFont typeface="Arial" panose="020B0604020202020204" pitchFamily="34" charset="0"/>
              <a:buChar char="•"/>
            </a:pPr>
            <a:r>
              <a:rPr lang="en-GB" sz="2000" b="1" dirty="0">
                <a:solidFill>
                  <a:srgbClr val="FDBD22"/>
                </a:solidFill>
              </a:rPr>
              <a:t>Tools</a:t>
            </a:r>
            <a:r>
              <a:rPr lang="en-GB" sz="2000" dirty="0">
                <a:solidFill>
                  <a:srgbClr val="FDBD22"/>
                </a:solidFill>
              </a:rPr>
              <a:t>: </a:t>
            </a:r>
            <a:r>
              <a:rPr lang="nl-NL" sz="2000" dirty="0"/>
              <a:t>Lena maakt gebruik van CAD-software om visuele wijzigingen en verbeteringen in het rapport aan te brengen. Ze ontwikkelt ook een professioneel portfolio op haar nieuw ontworpen maar eenvoudige website, die voorbeeldrapporten en visuele illustraties van mogelijke verbeteringen toont</a:t>
            </a:r>
            <a:r>
              <a:rPr lang="en-GB" sz="2000" dirty="0"/>
              <a:t>.</a:t>
            </a:r>
          </a:p>
          <a:p>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71119" y="379049"/>
            <a:ext cx="924998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nl-NL" sz="2400" b="1" dirty="0">
                <a:solidFill>
                  <a:schemeClr val="bg1"/>
                </a:solidFill>
              </a:rPr>
              <a:t>VOORBEELD: </a:t>
            </a:r>
            <a:r>
              <a:rPr lang="nl-NL" sz="2400" dirty="0">
                <a:solidFill>
                  <a:schemeClr val="bg1"/>
                </a:solidFill>
              </a:rPr>
              <a:t>Het bouwen van uw </a:t>
            </a:r>
            <a:r>
              <a:rPr lang="en-GB" sz="2400" dirty="0">
                <a:solidFill>
                  <a:schemeClr val="bg1"/>
                </a:solidFill>
              </a:rPr>
              <a:t>MVP: Een stap-</a:t>
            </a:r>
            <a:r>
              <a:rPr lang="en-GB" sz="2400" dirty="0" err="1">
                <a:solidFill>
                  <a:schemeClr val="bg1"/>
                </a:solidFill>
              </a:rPr>
              <a:t>voor</a:t>
            </a:r>
            <a:r>
              <a:rPr lang="en-GB" sz="2400" dirty="0">
                <a:solidFill>
                  <a:schemeClr val="bg1"/>
                </a:solidFill>
              </a:rPr>
              <a:t>-stap </a:t>
            </a:r>
            <a:r>
              <a:rPr lang="en-GB" sz="2400" dirty="0" err="1">
                <a:solidFill>
                  <a:schemeClr val="bg1"/>
                </a:solidFill>
              </a:rPr>
              <a:t>handleiding</a:t>
            </a:r>
            <a:endParaRPr lang="en-US" sz="2400" dirty="0">
              <a:solidFill>
                <a:schemeClr val="bg1"/>
              </a:solidFill>
            </a:endParaRPr>
          </a:p>
        </p:txBody>
      </p:sp>
      <p:grpSp>
        <p:nvGrpSpPr>
          <p:cNvPr id="3" name="Group 2">
            <a:extLst>
              <a:ext uri="{FF2B5EF4-FFF2-40B4-BE49-F238E27FC236}">
                <a16:creationId xmlns:a16="http://schemas.microsoft.com/office/drawing/2014/main" id="{2C4EC144-47DA-0709-23C2-F5BE94683155}"/>
              </a:ext>
            </a:extLst>
          </p:cNvPr>
          <p:cNvGrpSpPr/>
          <p:nvPr/>
        </p:nvGrpSpPr>
        <p:grpSpPr>
          <a:xfrm rot="10800000">
            <a:off x="9058868" y="239295"/>
            <a:ext cx="1487826" cy="1083162"/>
            <a:chOff x="3400450" y="986392"/>
            <a:chExt cx="1487826" cy="1083162"/>
          </a:xfrm>
        </p:grpSpPr>
        <p:sp>
          <p:nvSpPr>
            <p:cNvPr id="7" name="Freeform 9">
              <a:extLst>
                <a:ext uri="{FF2B5EF4-FFF2-40B4-BE49-F238E27FC236}">
                  <a16:creationId xmlns:a16="http://schemas.microsoft.com/office/drawing/2014/main" id="{852C25A7-1A3F-5B2B-3281-CECD83F930F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6FDFF2BA-F375-6A10-17DE-D6D4B31CFFA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41234151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79912" y="1283937"/>
            <a:ext cx="10285312" cy="3849918"/>
          </a:xfrm>
        </p:spPr>
        <p:txBody>
          <a:bodyPr/>
          <a:lstStyle/>
          <a:p>
            <a:r>
              <a:rPr lang="en-GB" sz="2000" b="1" dirty="0">
                <a:solidFill>
                  <a:srgbClr val="D9552F"/>
                </a:solidFill>
              </a:rPr>
              <a:t>4. </a:t>
            </a:r>
            <a:r>
              <a:rPr lang="en-GB" sz="2000" b="1" dirty="0" err="1">
                <a:solidFill>
                  <a:srgbClr val="D9552F"/>
                </a:solidFill>
              </a:rPr>
              <a:t>Ontwikkel</a:t>
            </a:r>
            <a:r>
              <a:rPr lang="en-GB" sz="2000" b="1" dirty="0">
                <a:solidFill>
                  <a:srgbClr val="D9552F"/>
                </a:solidFill>
              </a:rPr>
              <a:t> de MVP</a:t>
            </a:r>
            <a:r>
              <a:rPr lang="en-GB" sz="2000" dirty="0">
                <a:solidFill>
                  <a:srgbClr val="D9552F"/>
                </a:solidFill>
              </a:rPr>
              <a:t>: </a:t>
            </a:r>
            <a:r>
              <a:rPr lang="nl-NL" sz="2000" b="1" dirty="0"/>
              <a:t>Optimalisatie van MVP-ontwikkeling voor Access Urban</a:t>
            </a:r>
          </a:p>
          <a:p>
            <a:r>
              <a:rPr lang="nl-NL" sz="2000" dirty="0"/>
              <a:t>Lena moet sterke relaties opbouwen met overheidsinstanties die verantwoordelijk zijn voor het handhaven van toegankelijkheidsnormen en het geven van opdrachten voor openbare infrastructuurprojecten.</a:t>
            </a:r>
          </a:p>
          <a:p>
            <a:r>
              <a:rPr lang="en-GB" sz="2000" b="1" dirty="0">
                <a:solidFill>
                  <a:srgbClr val="FDBD22"/>
                </a:solidFill>
              </a:rPr>
              <a:t>Build Awareness</a:t>
            </a:r>
            <a:r>
              <a:rPr lang="en-GB" sz="2000" dirty="0">
                <a:solidFill>
                  <a:srgbClr val="FDBD22"/>
                </a:solidFill>
              </a:rPr>
              <a:t>:  </a:t>
            </a:r>
          </a:p>
          <a:p>
            <a:r>
              <a:rPr lang="nl-NL" sz="2000" dirty="0"/>
              <a:t>Lena neemt actief deel aan gemeenteraadsvergaderingen, openbare planningssessies en workshops met betrekking tot stedelijke ontwikkeling. Ze biedt inzichten, put uit haar persoonlijke ervaringen en geeft constructieve feedback op voorgestelde plannen, waardoor ze geleidelijk haar reputatie opbouwt als een deskundige en gepassioneerde pleitbezorger voor toegankelijkheid.
</a:t>
            </a:r>
            <a:r>
              <a:rPr lang="nl-NL" sz="2000" b="1" dirty="0"/>
              <a:t>Wat betreft het overwinnen van barrières, </a:t>
            </a:r>
            <a:r>
              <a:rPr lang="nl-NL" sz="2000" dirty="0"/>
              <a:t>zou Lena kunnen kiezen voor een </a:t>
            </a:r>
            <a:r>
              <a:rPr lang="nl-NL" sz="2000" dirty="0" err="1"/>
              <a:t>crowdfunding</a:t>
            </a:r>
            <a:r>
              <a:rPr lang="nl-NL" sz="2000" dirty="0"/>
              <a:t>-aanpak om financieringsvooroordelen te overwinnen, waarbij haar project rechtstreeks wordt gepresenteerd aan potentiële gebruikers en bondgenoten die haar missie begrijpen en waarderen.</a:t>
            </a:r>
            <a:endParaRPr lang="en-GB" sz="2000" i="1"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9276081"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0" y="601922"/>
            <a:ext cx="11084560" cy="803654"/>
          </a:xfrm>
        </p:spPr>
        <p:txBody>
          <a:bodyPr/>
          <a:lstStyle/>
          <a:p>
            <a:r>
              <a:rPr lang="nl-NL" sz="2400" b="1" dirty="0">
                <a:solidFill>
                  <a:schemeClr val="bg1"/>
                </a:solidFill>
              </a:rPr>
              <a:t>VOORBEELD: </a:t>
            </a:r>
            <a:r>
              <a:rPr lang="nl-NL" sz="2400" dirty="0">
                <a:solidFill>
                  <a:schemeClr val="bg1"/>
                </a:solidFill>
              </a:rPr>
              <a:t>Het bouwen van uw </a:t>
            </a:r>
            <a:r>
              <a:rPr lang="en-GB" sz="2400" dirty="0">
                <a:solidFill>
                  <a:schemeClr val="bg1"/>
                </a:solidFill>
              </a:rPr>
              <a:t>MVP: Een stap-</a:t>
            </a:r>
            <a:r>
              <a:rPr lang="en-GB" sz="2400" dirty="0" err="1">
                <a:solidFill>
                  <a:schemeClr val="bg1"/>
                </a:solidFill>
              </a:rPr>
              <a:t>voor</a:t>
            </a:r>
            <a:r>
              <a:rPr lang="en-GB" sz="2400" dirty="0">
                <a:solidFill>
                  <a:schemeClr val="bg1"/>
                </a:solidFill>
              </a:rPr>
              <a:t>-stap </a:t>
            </a:r>
            <a:r>
              <a:rPr lang="en-GB" sz="2400" dirty="0" err="1">
                <a:solidFill>
                  <a:schemeClr val="bg1"/>
                </a:solidFill>
              </a:rPr>
              <a:t>handleiding</a:t>
            </a:r>
            <a:endParaRPr lang="en-US" sz="2400" dirty="0">
              <a:solidFill>
                <a:schemeClr val="bg1"/>
              </a:solidFill>
            </a:endParaRPr>
          </a:p>
        </p:txBody>
      </p:sp>
      <p:grpSp>
        <p:nvGrpSpPr>
          <p:cNvPr id="3" name="Group 2">
            <a:extLst>
              <a:ext uri="{FF2B5EF4-FFF2-40B4-BE49-F238E27FC236}">
                <a16:creationId xmlns:a16="http://schemas.microsoft.com/office/drawing/2014/main" id="{2C4EC144-47DA-0709-23C2-F5BE94683155}"/>
              </a:ext>
            </a:extLst>
          </p:cNvPr>
          <p:cNvGrpSpPr/>
          <p:nvPr/>
        </p:nvGrpSpPr>
        <p:grpSpPr>
          <a:xfrm rot="10800000">
            <a:off x="9027981" y="239295"/>
            <a:ext cx="1487826" cy="1083162"/>
            <a:chOff x="3400450" y="986392"/>
            <a:chExt cx="1487826" cy="1083162"/>
          </a:xfrm>
        </p:grpSpPr>
        <p:sp>
          <p:nvSpPr>
            <p:cNvPr id="7" name="Freeform 9">
              <a:extLst>
                <a:ext uri="{FF2B5EF4-FFF2-40B4-BE49-F238E27FC236}">
                  <a16:creationId xmlns:a16="http://schemas.microsoft.com/office/drawing/2014/main" id="{852C25A7-1A3F-5B2B-3281-CECD83F930F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6FDFF2BA-F375-6A10-17DE-D6D4B31CFFA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311971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7619-D006-67BA-8342-75E9CAE022D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52D9C78-AE8B-41C3-82A2-77515DCC0B73}"/>
              </a:ext>
            </a:extLst>
          </p:cNvPr>
          <p:cNvSpPr>
            <a:spLocks noGrp="1"/>
          </p:cNvSpPr>
          <p:nvPr>
            <p:ph type="body" sz="quarter" idx="18"/>
          </p:nvPr>
        </p:nvSpPr>
        <p:spPr>
          <a:xfrm>
            <a:off x="579912" y="1522896"/>
            <a:ext cx="10507908" cy="3849918"/>
          </a:xfrm>
        </p:spPr>
        <p:txBody>
          <a:bodyPr/>
          <a:lstStyle/>
          <a:p>
            <a:r>
              <a:rPr lang="en-GB" sz="2000" b="1" dirty="0">
                <a:solidFill>
                  <a:srgbClr val="D9552F"/>
                </a:solidFill>
              </a:rPr>
              <a:t>4. </a:t>
            </a:r>
            <a:r>
              <a:rPr lang="en-GB" sz="2000" b="1" dirty="0" err="1">
                <a:solidFill>
                  <a:srgbClr val="D9552F"/>
                </a:solidFill>
              </a:rPr>
              <a:t>Ontwikkel</a:t>
            </a:r>
            <a:r>
              <a:rPr lang="en-GB" sz="2000" b="1" dirty="0">
                <a:solidFill>
                  <a:srgbClr val="D9552F"/>
                </a:solidFill>
              </a:rPr>
              <a:t> de MVP</a:t>
            </a:r>
            <a:r>
              <a:rPr lang="en-GB" sz="2000" dirty="0">
                <a:solidFill>
                  <a:srgbClr val="D9552F"/>
                </a:solidFill>
              </a:rPr>
              <a:t>: </a:t>
            </a:r>
            <a:r>
              <a:rPr lang="nl-NL" sz="2000" b="1" dirty="0"/>
              <a:t>Optimalisatie van MVP-ontwikkeling voor Access Urban</a:t>
            </a:r>
            <a:endParaRPr lang="en-GB" sz="2000" b="1" dirty="0">
              <a:solidFill>
                <a:srgbClr val="D9552F"/>
              </a:solidFill>
            </a:endParaRPr>
          </a:p>
          <a:p>
            <a:pPr marL="342900" indent="-342900">
              <a:buFont typeface="Arial" panose="020B0604020202020204" pitchFamily="34" charset="0"/>
              <a:buChar char="•"/>
            </a:pPr>
            <a:r>
              <a:rPr lang="en-GB" sz="2000" b="1" dirty="0">
                <a:solidFill>
                  <a:srgbClr val="FDBD22"/>
                </a:solidFill>
              </a:rPr>
              <a:t>Bied </a:t>
            </a:r>
            <a:r>
              <a:rPr lang="en-GB" sz="2000" b="1" dirty="0" err="1">
                <a:solidFill>
                  <a:srgbClr val="FDBD22"/>
                </a:solidFill>
              </a:rPr>
              <a:t>een</a:t>
            </a:r>
            <a:r>
              <a:rPr lang="en-GB" sz="2000" b="1" dirty="0">
                <a:solidFill>
                  <a:srgbClr val="FDBD22"/>
                </a:solidFill>
              </a:rPr>
              <a:t> pilot-audit </a:t>
            </a:r>
            <a:r>
              <a:rPr lang="en-GB" sz="2000" b="1" dirty="0" err="1">
                <a:solidFill>
                  <a:srgbClr val="FDBD22"/>
                </a:solidFill>
              </a:rPr>
              <a:t>aan</a:t>
            </a:r>
            <a:r>
              <a:rPr lang="en-GB" sz="2000" b="1" dirty="0">
                <a:solidFill>
                  <a:srgbClr val="FDBD22"/>
                </a:solidFill>
              </a:rPr>
              <a:t>: </a:t>
            </a:r>
            <a:r>
              <a:rPr lang="nl-NL" sz="2000" dirty="0"/>
              <a:t>Lena benadert het bibliotheekmanagement en lokale overheidsfunctionarissen die verantwoordelijk zijn voor het onderhoud van openbare gebouwen met een voorstel voor een gratis toegankelijkheidsaudit voor een oude bibliotheek in haar gemeenschap. Ze presenteert dit als een win-</a:t>
            </a:r>
            <a:r>
              <a:rPr lang="nl-NL" sz="2000" dirty="0" err="1"/>
              <a:t>winkans</a:t>
            </a:r>
            <a:r>
              <a:rPr lang="nl-NL" sz="2000" dirty="0"/>
              <a:t>: de bibliotheek krijgt gratis waardevolle inzichten en aanbevelingen, en Lena krijgt een showcaseproject voor haar portfolio.</a:t>
            </a:r>
            <a:r>
              <a:rPr lang="en-GB" sz="2000" dirty="0">
                <a:solidFill>
                  <a:srgbClr val="D9552F"/>
                </a:solidFill>
              </a:rPr>
              <a:t>     </a:t>
            </a:r>
          </a:p>
          <a:p>
            <a:pPr marL="0" indent="0"/>
            <a:r>
              <a:rPr lang="nl-NL" sz="2000" b="1" i="1" dirty="0"/>
              <a:t>In termen van het overwinnen van barrières</a:t>
            </a:r>
            <a:r>
              <a:rPr lang="nl-NL" sz="2000" i="1" dirty="0"/>
              <a:t>, gaan de audits van Lena verder dan compliance; Ze weerspiegelen real-</a:t>
            </a:r>
            <a:r>
              <a:rPr lang="nl-NL" sz="2000" i="1" dirty="0" err="1"/>
              <a:t>world</a:t>
            </a:r>
            <a:r>
              <a:rPr lang="nl-NL" sz="2000" i="1" dirty="0"/>
              <a:t> bruikbaarheidsverbeteringen op basis van geleefde ervaringen, waardoor haar diensten zich onderscheiden van conventionele adviesbureaus. Haar bedrijfsstijl is om als medewerkers met klanten samen te werken en samen oplossingen te ontwerpen die echt inclusief en effectief zijn.</a:t>
            </a:r>
            <a:endParaRPr lang="en-GB" sz="2000" i="1" dirty="0">
              <a:solidFill>
                <a:srgbClr val="D9552F"/>
              </a:solidFill>
            </a:endParaRPr>
          </a:p>
        </p:txBody>
      </p:sp>
      <p:sp>
        <p:nvSpPr>
          <p:cNvPr id="2" name="Freeform 1">
            <a:extLst>
              <a:ext uri="{FF2B5EF4-FFF2-40B4-BE49-F238E27FC236}">
                <a16:creationId xmlns:a16="http://schemas.microsoft.com/office/drawing/2014/main" id="{2BC66CFA-AFDE-837C-A570-A61EB913BD36}"/>
              </a:ext>
            </a:extLst>
          </p:cNvPr>
          <p:cNvSpPr/>
          <p:nvPr/>
        </p:nvSpPr>
        <p:spPr>
          <a:xfrm>
            <a:off x="-1" y="390720"/>
            <a:ext cx="93490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4D93F1CA-8ADE-CF4C-5388-194F83A564D0}"/>
              </a:ext>
            </a:extLst>
          </p:cNvPr>
          <p:cNvSpPr>
            <a:spLocks noGrp="1"/>
          </p:cNvSpPr>
          <p:nvPr>
            <p:ph type="body" sz="quarter" idx="16"/>
          </p:nvPr>
        </p:nvSpPr>
        <p:spPr>
          <a:xfrm>
            <a:off x="170228" y="591158"/>
            <a:ext cx="9632553" cy="803654"/>
          </a:xfrm>
        </p:spPr>
        <p:txBody>
          <a:bodyPr/>
          <a:lstStyle/>
          <a:p>
            <a:r>
              <a:rPr lang="nl-NL" sz="2400" b="1" dirty="0">
                <a:solidFill>
                  <a:schemeClr val="bg1"/>
                </a:solidFill>
              </a:rPr>
              <a:t>VOORBEELD: </a:t>
            </a:r>
            <a:r>
              <a:rPr lang="nl-NL" sz="2400" dirty="0">
                <a:solidFill>
                  <a:schemeClr val="bg1"/>
                </a:solidFill>
              </a:rPr>
              <a:t>Het bouwen van uw </a:t>
            </a:r>
            <a:r>
              <a:rPr lang="en-GB" sz="2400" dirty="0">
                <a:solidFill>
                  <a:schemeClr val="bg1"/>
                </a:solidFill>
              </a:rPr>
              <a:t>MVP: Een stap-</a:t>
            </a:r>
            <a:r>
              <a:rPr lang="en-GB" sz="2400" dirty="0" err="1">
                <a:solidFill>
                  <a:schemeClr val="bg1"/>
                </a:solidFill>
              </a:rPr>
              <a:t>voor</a:t>
            </a:r>
            <a:r>
              <a:rPr lang="en-GB" sz="2400" dirty="0">
                <a:solidFill>
                  <a:schemeClr val="bg1"/>
                </a:solidFill>
              </a:rPr>
              <a:t>-stap </a:t>
            </a:r>
            <a:r>
              <a:rPr lang="en-GB" sz="2400" dirty="0" err="1">
                <a:solidFill>
                  <a:schemeClr val="bg1"/>
                </a:solidFill>
              </a:rPr>
              <a:t>handleiding</a:t>
            </a:r>
            <a:endParaRPr lang="en-US" sz="2400" dirty="0">
              <a:solidFill>
                <a:schemeClr val="bg1"/>
              </a:solidFill>
            </a:endParaRPr>
          </a:p>
        </p:txBody>
      </p:sp>
      <p:grpSp>
        <p:nvGrpSpPr>
          <p:cNvPr id="3" name="Group 2">
            <a:extLst>
              <a:ext uri="{FF2B5EF4-FFF2-40B4-BE49-F238E27FC236}">
                <a16:creationId xmlns:a16="http://schemas.microsoft.com/office/drawing/2014/main" id="{9A1FF3BE-7AEC-F912-9D0D-AC3CEE60BAB3}"/>
              </a:ext>
            </a:extLst>
          </p:cNvPr>
          <p:cNvGrpSpPr/>
          <p:nvPr/>
        </p:nvGrpSpPr>
        <p:grpSpPr>
          <a:xfrm rot="10800000">
            <a:off x="9229097" y="239295"/>
            <a:ext cx="1487826" cy="1083162"/>
            <a:chOff x="3400450" y="986392"/>
            <a:chExt cx="1487826" cy="1083162"/>
          </a:xfrm>
        </p:grpSpPr>
        <p:sp>
          <p:nvSpPr>
            <p:cNvPr id="7" name="Freeform 9">
              <a:extLst>
                <a:ext uri="{FF2B5EF4-FFF2-40B4-BE49-F238E27FC236}">
                  <a16:creationId xmlns:a16="http://schemas.microsoft.com/office/drawing/2014/main" id="{28A5E0E5-01FB-7653-1DB3-017175E995F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27CC17A1-B53B-8AC2-DE5D-BD8B7F02286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2060184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79912" y="1398407"/>
            <a:ext cx="10341130" cy="3849918"/>
          </a:xfrm>
        </p:spPr>
        <p:txBody>
          <a:bodyPr/>
          <a:lstStyle/>
          <a:p>
            <a:r>
              <a:rPr lang="en-GB" b="1" dirty="0">
                <a:solidFill>
                  <a:srgbClr val="D9552F"/>
                </a:solidFill>
              </a:rPr>
              <a:t>4</a:t>
            </a:r>
            <a:r>
              <a:rPr lang="en-GB" sz="2000" b="1" dirty="0">
                <a:solidFill>
                  <a:srgbClr val="D9552F"/>
                </a:solidFill>
              </a:rPr>
              <a:t>. De MVP </a:t>
            </a:r>
            <a:r>
              <a:rPr lang="en-GB" sz="2000" b="1" dirty="0" err="1">
                <a:solidFill>
                  <a:srgbClr val="D9552F"/>
                </a:solidFill>
              </a:rPr>
              <a:t>schalen</a:t>
            </a:r>
            <a:r>
              <a:rPr lang="en-GB" sz="2000" dirty="0">
                <a:solidFill>
                  <a:srgbClr val="D9552F"/>
                </a:solidFill>
              </a:rPr>
              <a:t>:</a:t>
            </a:r>
          </a:p>
          <a:p>
            <a:pPr>
              <a:buFont typeface="Arial" panose="020B0604020202020204" pitchFamily="34" charset="0"/>
              <a:buChar char="•"/>
            </a:pPr>
            <a:r>
              <a:rPr lang="en-GB" sz="2000" b="1" dirty="0" err="1">
                <a:solidFill>
                  <a:srgbClr val="FDBD22"/>
                </a:solidFill>
              </a:rPr>
              <a:t>Reikwijdte</a:t>
            </a:r>
            <a:r>
              <a:rPr lang="en-GB" sz="2000" b="1" dirty="0">
                <a:solidFill>
                  <a:srgbClr val="FDBD22"/>
                </a:solidFill>
              </a:rPr>
              <a:t> </a:t>
            </a:r>
            <a:r>
              <a:rPr lang="en-GB" sz="2000" b="1" dirty="0" err="1">
                <a:solidFill>
                  <a:srgbClr val="FDBD22"/>
                </a:solidFill>
              </a:rPr>
              <a:t>en</a:t>
            </a:r>
            <a:r>
              <a:rPr lang="en-GB" sz="2000" b="1" dirty="0">
                <a:solidFill>
                  <a:srgbClr val="FDBD22"/>
                </a:solidFill>
              </a:rPr>
              <a:t> </a:t>
            </a:r>
            <a:r>
              <a:rPr lang="en-GB" sz="2000" b="1" dirty="0" err="1">
                <a:solidFill>
                  <a:srgbClr val="FDBD22"/>
                </a:solidFill>
              </a:rPr>
              <a:t>schaal</a:t>
            </a:r>
            <a:r>
              <a:rPr lang="en-GB" sz="2000" b="1" dirty="0">
                <a:solidFill>
                  <a:srgbClr val="FDBD22"/>
                </a:solidFill>
              </a:rPr>
              <a:t>: </a:t>
            </a:r>
            <a:r>
              <a:rPr lang="nl-NL" sz="2000" dirty="0"/>
              <a:t>Lena selecteert één tot drie proefprojecten om de beheersbaarheid te behouden en de kwaliteit te waarborgen. Ze kiest voor projecten die variëren in schaal en complexiteit, zoals een klein openbaar park, een gemeenschapscentrum en een particuliere ontwikkeling die wordt gerenoveerd.</a:t>
            </a:r>
          </a:p>
          <a:p>
            <a:pPr>
              <a:buFont typeface="Arial" panose="020B0604020202020204" pitchFamily="34" charset="0"/>
              <a:buChar char="•"/>
            </a:pPr>
            <a:r>
              <a:rPr lang="en-GB" sz="2000" b="1" dirty="0" err="1">
                <a:solidFill>
                  <a:srgbClr val="FDBD22"/>
                </a:solidFill>
              </a:rPr>
              <a:t>Metriek</a:t>
            </a:r>
            <a:r>
              <a:rPr lang="en-GB" sz="2000" b="1" dirty="0">
                <a:solidFill>
                  <a:srgbClr val="FDBD22"/>
                </a:solidFill>
              </a:rPr>
              <a:t> </a:t>
            </a:r>
            <a:r>
              <a:rPr lang="en-GB" sz="2000" b="1" dirty="0" err="1">
                <a:solidFill>
                  <a:srgbClr val="FDBD22"/>
                </a:solidFill>
              </a:rPr>
              <a:t>voor</a:t>
            </a:r>
            <a:r>
              <a:rPr lang="en-GB" sz="2000" b="1" dirty="0">
                <a:solidFill>
                  <a:srgbClr val="FDBD22"/>
                </a:solidFill>
              </a:rPr>
              <a:t> </a:t>
            </a:r>
            <a:r>
              <a:rPr lang="en-GB" sz="2000" b="1" dirty="0" err="1">
                <a:solidFill>
                  <a:srgbClr val="FDBD22"/>
                </a:solidFill>
              </a:rPr>
              <a:t>schaling</a:t>
            </a:r>
            <a:r>
              <a:rPr lang="en-GB" sz="2000" b="1" dirty="0">
                <a:solidFill>
                  <a:srgbClr val="FDBD22"/>
                </a:solidFill>
              </a:rPr>
              <a:t>: </a:t>
            </a:r>
            <a:r>
              <a:rPr lang="nl-NL" sz="2000" dirty="0"/>
              <a:t>Succesmaatstaven voor schaalvergroting zijn onder meer klanttevredenheid, de mate van implementatie van haar aanbevelingen en daaropvolgende verwijzingen van proefprojecten. Positieve resultaten zullen een bredere uitrol van haar diensten valideren.</a:t>
            </a:r>
          </a:p>
          <a:p>
            <a:pPr>
              <a:buFont typeface="Arial" panose="020B0604020202020204" pitchFamily="34" charset="0"/>
              <a:buChar char="•"/>
            </a:pPr>
            <a:r>
              <a:rPr lang="en-GB" sz="2000" b="1" dirty="0">
                <a:solidFill>
                  <a:srgbClr val="FDBD22"/>
                </a:solidFill>
              </a:rPr>
              <a:t>Scale-Up </a:t>
            </a:r>
            <a:r>
              <a:rPr lang="en-GB" sz="2000" b="1" dirty="0" err="1">
                <a:solidFill>
                  <a:srgbClr val="FDBD22"/>
                </a:solidFill>
              </a:rPr>
              <a:t>prijzen</a:t>
            </a:r>
            <a:r>
              <a:rPr lang="en-GB" sz="2000" b="1" dirty="0">
                <a:solidFill>
                  <a:srgbClr val="FDBD22"/>
                </a:solidFill>
              </a:rPr>
              <a:t>: </a:t>
            </a:r>
            <a:r>
              <a:rPr lang="nl-NL" sz="2000" dirty="0"/>
              <a:t>Na de pilot plant Lena een gedifferentieerd prijsmodel op basis van de reikwijdte van het project en het type klant (publieke versus private sector). Dit model weerspiegelt de complexiteit van het werk en de waarde die het oplevert in termen van naleving, bruikbaarheid en verbetering van het publieke imago.</a:t>
            </a:r>
            <a:endParaRPr lang="en-GB" dirty="0"/>
          </a:p>
          <a:p>
            <a:endParaRPr lang="en-GB" b="1" dirty="0">
              <a:solidFill>
                <a:srgbClr val="D9552F"/>
              </a:solidFill>
            </a:endParaRPr>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93490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85208"/>
            <a:ext cx="10546695" cy="803654"/>
          </a:xfrm>
        </p:spPr>
        <p:txBody>
          <a:bodyPr/>
          <a:lstStyle/>
          <a:p>
            <a:r>
              <a:rPr lang="nl-NL" sz="2400" b="1" dirty="0">
                <a:solidFill>
                  <a:schemeClr val="bg1"/>
                </a:solidFill>
              </a:rPr>
              <a:t>VOORBEELD: </a:t>
            </a:r>
            <a:r>
              <a:rPr lang="nl-NL" sz="2400" dirty="0">
                <a:solidFill>
                  <a:schemeClr val="bg1"/>
                </a:solidFill>
              </a:rPr>
              <a:t>Het bouwen van uw </a:t>
            </a:r>
            <a:r>
              <a:rPr lang="en-GB" sz="2400" dirty="0">
                <a:solidFill>
                  <a:schemeClr val="bg1"/>
                </a:solidFill>
              </a:rPr>
              <a:t>MVP: Een stap-</a:t>
            </a:r>
            <a:r>
              <a:rPr lang="en-GB" sz="2400" dirty="0" err="1">
                <a:solidFill>
                  <a:schemeClr val="bg1"/>
                </a:solidFill>
              </a:rPr>
              <a:t>voor</a:t>
            </a:r>
            <a:r>
              <a:rPr lang="en-GB" sz="2400" dirty="0">
                <a:solidFill>
                  <a:schemeClr val="bg1"/>
                </a:solidFill>
              </a:rPr>
              <a:t>-stap </a:t>
            </a:r>
            <a:r>
              <a:rPr lang="en-GB" sz="2400" dirty="0" err="1">
                <a:solidFill>
                  <a:schemeClr val="bg1"/>
                </a:solidFill>
              </a:rPr>
              <a:t>handleiding</a:t>
            </a:r>
            <a:endParaRPr lang="en-US" sz="2400" dirty="0">
              <a:solidFill>
                <a:schemeClr val="bg1"/>
              </a:solidFill>
            </a:endParaRPr>
          </a:p>
        </p:txBody>
      </p:sp>
      <p:grpSp>
        <p:nvGrpSpPr>
          <p:cNvPr id="3" name="Group 2">
            <a:extLst>
              <a:ext uri="{FF2B5EF4-FFF2-40B4-BE49-F238E27FC236}">
                <a16:creationId xmlns:a16="http://schemas.microsoft.com/office/drawing/2014/main" id="{2C4EC144-47DA-0709-23C2-F5BE94683155}"/>
              </a:ext>
            </a:extLst>
          </p:cNvPr>
          <p:cNvGrpSpPr/>
          <p:nvPr/>
        </p:nvGrpSpPr>
        <p:grpSpPr>
          <a:xfrm rot="10800000">
            <a:off x="9229097" y="250966"/>
            <a:ext cx="1487826" cy="1083162"/>
            <a:chOff x="3400450" y="986392"/>
            <a:chExt cx="1487826" cy="1083162"/>
          </a:xfrm>
        </p:grpSpPr>
        <p:sp>
          <p:nvSpPr>
            <p:cNvPr id="7" name="Freeform 9">
              <a:extLst>
                <a:ext uri="{FF2B5EF4-FFF2-40B4-BE49-F238E27FC236}">
                  <a16:creationId xmlns:a16="http://schemas.microsoft.com/office/drawing/2014/main" id="{852C25A7-1A3F-5B2B-3281-CECD83F930F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6FDFF2BA-F375-6A10-17DE-D6D4B31CFFA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29987581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79912" y="1400229"/>
            <a:ext cx="10341130" cy="3849918"/>
          </a:xfrm>
        </p:spPr>
        <p:txBody>
          <a:bodyPr/>
          <a:lstStyle/>
          <a:p>
            <a:r>
              <a:rPr lang="en-GB" b="1" dirty="0">
                <a:solidFill>
                  <a:srgbClr val="D9552F"/>
                </a:solidFill>
              </a:rPr>
              <a:t>5. </a:t>
            </a:r>
            <a:r>
              <a:rPr lang="en-GB" sz="2000" b="1" dirty="0">
                <a:solidFill>
                  <a:srgbClr val="D9552F"/>
                </a:solidFill>
              </a:rPr>
              <a:t>Feedback </a:t>
            </a:r>
            <a:r>
              <a:rPr lang="en-GB" sz="2000" b="1" dirty="0" err="1">
                <a:solidFill>
                  <a:srgbClr val="D9552F"/>
                </a:solidFill>
              </a:rPr>
              <a:t>integratie</a:t>
            </a:r>
            <a:endParaRPr lang="en-GB" sz="2000" b="1" dirty="0">
              <a:solidFill>
                <a:srgbClr val="D9552F"/>
              </a:solidFill>
            </a:endParaRPr>
          </a:p>
          <a:p>
            <a:pPr marL="342900" indent="-342900">
              <a:buFont typeface="Arial" panose="020B0604020202020204" pitchFamily="34" charset="0"/>
              <a:buChar char="•"/>
            </a:pPr>
            <a:r>
              <a:rPr lang="nl-NL" sz="2000" b="1" dirty="0"/>
              <a:t>Gestructureerde vervolgvergaderingen: </a:t>
            </a:r>
            <a:r>
              <a:rPr lang="nl-NL" sz="2000" dirty="0"/>
              <a:t>Lena plant vervolgvergaderingen met alle belanghebbenden na de implementatie van haar aanbevelingen. Deze bijeenkomsten zijn bedoeld om de mening van de klant over de impact van de toegankelijkheidsaudit te beoordelen, eventuele uitdagingen te bespreken en de algehele tevredenheid te meten.</a:t>
            </a:r>
            <a:r>
              <a:rPr lang="nl-NL" sz="2000" b="1" dirty="0"/>
              <a:t>
Digitale enquêtes: </a:t>
            </a:r>
            <a:r>
              <a:rPr lang="nl-NL" sz="2000" dirty="0"/>
              <a:t>Lena ontwikkelt en verspreidt digitale enquêtes onder een breder publiek, waaronder bibliotheekgebruikers en -medewerkers, om specifieke feedback te verzamelen over verschillende aspecten van de aanbevolen toegankelijkheidsverbeteringen en het auditproces zelf.</a:t>
            </a:r>
            <a:r>
              <a:rPr lang="nl-NL" sz="2000" b="1" dirty="0"/>
              <a:t>
Getuigenisverzameling: </a:t>
            </a:r>
            <a:r>
              <a:rPr lang="nl-NL" sz="2000" dirty="0"/>
              <a:t>Als klanten tevreden zijn met de resultaten, vraagt Lena om schriftelijke of videogetuigenissen die kunnen worden gebruikt voor marketingdoeleinden en om vertrouwen op te bouwen bij potentiële klanten.</a:t>
            </a:r>
            <a:endParaRPr lang="en-GB" sz="2000" dirty="0">
              <a:solidFill>
                <a:srgbClr val="D9552F"/>
              </a:solidFill>
            </a:endParaRPr>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935177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87058"/>
            <a:ext cx="9632553" cy="803654"/>
          </a:xfrm>
        </p:spPr>
        <p:txBody>
          <a:bodyPr/>
          <a:lstStyle/>
          <a:p>
            <a:r>
              <a:rPr lang="nl-NL" sz="2400" b="1" dirty="0">
                <a:solidFill>
                  <a:schemeClr val="bg1"/>
                </a:solidFill>
              </a:rPr>
              <a:t>VOORBEELD: </a:t>
            </a:r>
            <a:r>
              <a:rPr lang="nl-NL" sz="2400" dirty="0">
                <a:solidFill>
                  <a:schemeClr val="bg1"/>
                </a:solidFill>
              </a:rPr>
              <a:t>Het bouwen van uw </a:t>
            </a:r>
            <a:r>
              <a:rPr lang="en-GB" sz="2400" dirty="0">
                <a:solidFill>
                  <a:schemeClr val="bg1"/>
                </a:solidFill>
              </a:rPr>
              <a:t>MVP: Een stap-</a:t>
            </a:r>
            <a:r>
              <a:rPr lang="en-GB" sz="2400" dirty="0" err="1">
                <a:solidFill>
                  <a:schemeClr val="bg1"/>
                </a:solidFill>
              </a:rPr>
              <a:t>voor</a:t>
            </a:r>
            <a:r>
              <a:rPr lang="en-GB" sz="2400" dirty="0">
                <a:solidFill>
                  <a:schemeClr val="bg1"/>
                </a:solidFill>
              </a:rPr>
              <a:t>-stap </a:t>
            </a:r>
            <a:r>
              <a:rPr lang="en-GB" sz="2400" dirty="0" err="1">
                <a:solidFill>
                  <a:schemeClr val="bg1"/>
                </a:solidFill>
              </a:rPr>
              <a:t>handleiding</a:t>
            </a:r>
            <a:endParaRPr lang="en-US" sz="2400" dirty="0">
              <a:solidFill>
                <a:schemeClr val="bg1"/>
              </a:solidFill>
            </a:endParaRPr>
          </a:p>
        </p:txBody>
      </p:sp>
      <p:grpSp>
        <p:nvGrpSpPr>
          <p:cNvPr id="3" name="Group 2">
            <a:extLst>
              <a:ext uri="{FF2B5EF4-FFF2-40B4-BE49-F238E27FC236}">
                <a16:creationId xmlns:a16="http://schemas.microsoft.com/office/drawing/2014/main" id="{2C4EC144-47DA-0709-23C2-F5BE94683155}"/>
              </a:ext>
            </a:extLst>
          </p:cNvPr>
          <p:cNvGrpSpPr/>
          <p:nvPr/>
        </p:nvGrpSpPr>
        <p:grpSpPr>
          <a:xfrm rot="10800000">
            <a:off x="9351773" y="239295"/>
            <a:ext cx="1487826" cy="1083162"/>
            <a:chOff x="3400450" y="986392"/>
            <a:chExt cx="1487826" cy="1083162"/>
          </a:xfrm>
        </p:grpSpPr>
        <p:sp>
          <p:nvSpPr>
            <p:cNvPr id="7" name="Freeform 9">
              <a:extLst>
                <a:ext uri="{FF2B5EF4-FFF2-40B4-BE49-F238E27FC236}">
                  <a16:creationId xmlns:a16="http://schemas.microsoft.com/office/drawing/2014/main" id="{852C25A7-1A3F-5B2B-3281-CECD83F930F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6FDFF2BA-F375-6A10-17DE-D6D4B31CFFA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767618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E7894-A5D9-1EC1-E3B1-C1D9B8F0640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A6932C7-CC75-880F-3FCD-EE77D0DC5B35}"/>
              </a:ext>
            </a:extLst>
          </p:cNvPr>
          <p:cNvSpPr>
            <a:spLocks noGrp="1"/>
          </p:cNvSpPr>
          <p:nvPr>
            <p:ph type="body" sz="quarter" idx="18"/>
          </p:nvPr>
        </p:nvSpPr>
        <p:spPr>
          <a:xfrm>
            <a:off x="819830" y="1313653"/>
            <a:ext cx="4827935" cy="4422967"/>
          </a:xfrm>
          <a:ln>
            <a:solidFill>
              <a:srgbClr val="D9552F"/>
            </a:solidFill>
          </a:ln>
        </p:spPr>
        <p:txBody>
          <a:bodyPr/>
          <a:lstStyle/>
          <a:p>
            <a:pPr marL="0" indent="0"/>
            <a:r>
              <a:rPr lang="en-GB" sz="2300" b="1" dirty="0" err="1">
                <a:solidFill>
                  <a:srgbClr val="D9552F"/>
                </a:solidFill>
              </a:rPr>
              <a:t>Voordelen</a:t>
            </a:r>
            <a:r>
              <a:rPr lang="en-GB" sz="2300" dirty="0">
                <a:solidFill>
                  <a:srgbClr val="D9552F"/>
                </a:solidFill>
              </a:rPr>
              <a:t>:</a:t>
            </a:r>
          </a:p>
          <a:p>
            <a:pPr>
              <a:buFont typeface="Arial" panose="020B0604020202020204" pitchFamily="34" charset="0"/>
              <a:buChar char="•"/>
            </a:pPr>
            <a:r>
              <a:rPr lang="nl-NL" sz="2000" b="1" dirty="0"/>
              <a:t>Authentiek inzicht: </a:t>
            </a:r>
            <a:r>
              <a:rPr lang="nl-NL" sz="2000" dirty="0"/>
              <a:t>Lena's persoonlijke ervaring met mobiliteitsbeperkingen geeft haar authentieke inzichten in toegankelijkheidsbehoeften, waardoor haar serviceaanbod inherent gebruikersgericht en zeer empathisch is.</a:t>
            </a:r>
            <a:r>
              <a:rPr lang="nl-NL" sz="2000" b="1" dirty="0"/>
              <a:t>
Vertrouwen in de gemeenschap: </a:t>
            </a:r>
            <a:r>
              <a:rPr lang="nl-NL" sz="2000" dirty="0"/>
              <a:t>Haar status als lid van de gehandicapte gemeenschap helpt bij het opbouwen van onmiddellijk vertrouwen en een goede verstandhouding met haar doelgroep, waardoor meer open feedback mogelijk wordt.</a:t>
            </a:r>
            <a:endParaRPr lang="en-GB" sz="2000" dirty="0">
              <a:solidFill>
                <a:srgbClr val="D9552F"/>
              </a:solidFill>
            </a:endParaRPr>
          </a:p>
        </p:txBody>
      </p:sp>
      <p:sp>
        <p:nvSpPr>
          <p:cNvPr id="2" name="Freeform 1">
            <a:extLst>
              <a:ext uri="{FF2B5EF4-FFF2-40B4-BE49-F238E27FC236}">
                <a16:creationId xmlns:a16="http://schemas.microsoft.com/office/drawing/2014/main" id="{BBCC7B46-C905-A660-01E6-93F57C307AAD}"/>
              </a:ext>
            </a:extLst>
          </p:cNvPr>
          <p:cNvSpPr/>
          <p:nvPr/>
        </p:nvSpPr>
        <p:spPr>
          <a:xfrm>
            <a:off x="-1" y="390720"/>
            <a:ext cx="1066391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F404B1D6-A3B0-6411-B33A-6AD496523514}"/>
              </a:ext>
            </a:extLst>
          </p:cNvPr>
          <p:cNvSpPr>
            <a:spLocks noGrp="1"/>
          </p:cNvSpPr>
          <p:nvPr>
            <p:ph type="body" sz="quarter" idx="16"/>
          </p:nvPr>
        </p:nvSpPr>
        <p:spPr>
          <a:xfrm>
            <a:off x="137706" y="542146"/>
            <a:ext cx="10388504" cy="803654"/>
          </a:xfrm>
        </p:spPr>
        <p:txBody>
          <a:bodyPr/>
          <a:lstStyle/>
          <a:p>
            <a:r>
              <a:rPr lang="nl-NL" sz="2800" b="1" dirty="0">
                <a:solidFill>
                  <a:schemeClr val="bg1"/>
                </a:solidFill>
              </a:rPr>
              <a:t>VOORBEELD: MVP-ontwikkeling, Lena's onderscheidende factoren</a:t>
            </a:r>
            <a:endParaRPr lang="en-GB" sz="2800" dirty="0">
              <a:solidFill>
                <a:schemeClr val="bg1"/>
              </a:solidFill>
            </a:endParaRPr>
          </a:p>
        </p:txBody>
      </p:sp>
      <p:grpSp>
        <p:nvGrpSpPr>
          <p:cNvPr id="3" name="Group 2">
            <a:extLst>
              <a:ext uri="{FF2B5EF4-FFF2-40B4-BE49-F238E27FC236}">
                <a16:creationId xmlns:a16="http://schemas.microsoft.com/office/drawing/2014/main" id="{9D954BEB-DFEC-BBFF-1F33-5048B7A7ABB8}"/>
              </a:ext>
            </a:extLst>
          </p:cNvPr>
          <p:cNvGrpSpPr/>
          <p:nvPr/>
        </p:nvGrpSpPr>
        <p:grpSpPr>
          <a:xfrm rot="10800000">
            <a:off x="10663918" y="239294"/>
            <a:ext cx="1487826" cy="1083162"/>
            <a:chOff x="3400450" y="986392"/>
            <a:chExt cx="1487826" cy="1083162"/>
          </a:xfrm>
        </p:grpSpPr>
        <p:sp>
          <p:nvSpPr>
            <p:cNvPr id="7" name="Freeform 9">
              <a:extLst>
                <a:ext uri="{FF2B5EF4-FFF2-40B4-BE49-F238E27FC236}">
                  <a16:creationId xmlns:a16="http://schemas.microsoft.com/office/drawing/2014/main" id="{A8E00F59-72AF-E84E-073B-E5739BEA8F9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19711135-7216-0EE6-8560-1601B464028E}"/>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
        <p:nvSpPr>
          <p:cNvPr id="6" name="Text Placeholder 4">
            <a:extLst>
              <a:ext uri="{FF2B5EF4-FFF2-40B4-BE49-F238E27FC236}">
                <a16:creationId xmlns:a16="http://schemas.microsoft.com/office/drawing/2014/main" id="{64EC5387-DC3F-EAAC-E7FB-BC6E7B45C85B}"/>
              </a:ext>
            </a:extLst>
          </p:cNvPr>
          <p:cNvSpPr txBox="1">
            <a:spLocks/>
          </p:cNvSpPr>
          <p:nvPr/>
        </p:nvSpPr>
        <p:spPr>
          <a:xfrm>
            <a:off x="5785473" y="1313653"/>
            <a:ext cx="4998446" cy="4422967"/>
          </a:xfrm>
          <a:prstGeom prst="rect">
            <a:avLst/>
          </a:prstGeom>
          <a:ln>
            <a:solidFill>
              <a:srgbClr val="D9552F"/>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GB" b="1" dirty="0" err="1">
                <a:solidFill>
                  <a:srgbClr val="D9552F"/>
                </a:solidFill>
              </a:rPr>
              <a:t>Uitdagingen</a:t>
            </a:r>
            <a:r>
              <a:rPr lang="en-GB" b="1" dirty="0">
                <a:solidFill>
                  <a:srgbClr val="D9552F"/>
                </a:solidFill>
              </a:rPr>
              <a:t>:</a:t>
            </a:r>
          </a:p>
          <a:p>
            <a:pPr marL="342900" indent="-342900">
              <a:buFont typeface="Arial" panose="020B0604020202020204" pitchFamily="34" charset="0"/>
              <a:buChar char="•"/>
            </a:pPr>
            <a:r>
              <a:rPr lang="nl-NL" sz="2000" b="1" dirty="0"/>
              <a:t>Vooringenomenheid in financiering</a:t>
            </a:r>
            <a:r>
              <a:rPr lang="nl-NL" sz="2000" dirty="0"/>
              <a:t>: Vooroordelen ondervinden van potentiële investeerders die Lena's capaciteiten misschien onderschatten vanwege haar handicap, wat van invloed is op haar vermogen om initiële financiering veilig te stellen.
</a:t>
            </a:r>
            <a:r>
              <a:rPr lang="nl-NL" sz="2000" b="1" dirty="0"/>
              <a:t>Beperkte middelen: </a:t>
            </a:r>
            <a:r>
              <a:rPr lang="nl-NL" sz="2000" dirty="0"/>
              <a:t>Beperkte toegang tot bepaalde netwerkmogelijkheden die niet-gehandicapte collega's als vanzelfsprekend kunnen beschouwen, wat van invloed is op de zichtbaarheid in een vroeg stadium en partnerschappen.</a:t>
            </a:r>
            <a:endParaRPr lang="en-GB" sz="2000" dirty="0"/>
          </a:p>
        </p:txBody>
      </p:sp>
    </p:spTree>
    <p:extLst>
      <p:ext uri="{BB962C8B-B14F-4D97-AF65-F5344CB8AC3E}">
        <p14:creationId xmlns:p14="http://schemas.microsoft.com/office/powerpoint/2010/main" val="2009731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78758" y="2930184"/>
            <a:ext cx="5653785" cy="3066422"/>
          </a:xfrm>
        </p:spPr>
        <p:txBody>
          <a:bodyPr>
            <a:normAutofit/>
          </a:bodyPr>
          <a:lstStyle/>
          <a:p>
            <a:r>
              <a:rPr lang="nl-NL" dirty="0"/>
              <a:t>Vooruit met uw gevalideerde idee</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822393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12808"/>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54919" y="518861"/>
            <a:ext cx="9632553" cy="803654"/>
          </a:xfrm>
        </p:spPr>
        <p:txBody>
          <a:bodyPr/>
          <a:lstStyle/>
          <a:p>
            <a:r>
              <a:rPr lang="en-IE" b="1" dirty="0" err="1">
                <a:solidFill>
                  <a:schemeClr val="bg1"/>
                </a:solidFill>
              </a:rPr>
              <a:t>Vooruit</a:t>
            </a:r>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3582838" y="1495994"/>
            <a:ext cx="7125419" cy="3785652"/>
          </a:xfrm>
          <a:prstGeom prst="rect">
            <a:avLst/>
          </a:prstGeom>
          <a:noFill/>
        </p:spPr>
        <p:txBody>
          <a:bodyPr wrap="square">
            <a:spAutoFit/>
          </a:bodyPr>
          <a:lstStyle/>
          <a:p>
            <a:r>
              <a:rPr lang="nl-NL" sz="2000" dirty="0">
                <a:solidFill>
                  <a:srgbClr val="595959"/>
                </a:solidFill>
              </a:rPr>
              <a:t>Na het succesvol ontwikkelen van een haalbaarheidsstudie en het testen van uw Minimum </a:t>
            </a:r>
            <a:r>
              <a:rPr lang="nl-NL" sz="2000" dirty="0" err="1">
                <a:solidFill>
                  <a:srgbClr val="595959"/>
                </a:solidFill>
              </a:rPr>
              <a:t>Viable</a:t>
            </a:r>
            <a:r>
              <a:rPr lang="nl-NL" sz="2000" dirty="0">
                <a:solidFill>
                  <a:srgbClr val="595959"/>
                </a:solidFill>
              </a:rPr>
              <a:t> Product (MVP), heeft u waardevolle inzichten verzameld in de behoeften van de markt en uw product- of servicepotentieel</a:t>
            </a:r>
            <a:r>
              <a:rPr lang="en-GB" sz="2000" dirty="0">
                <a:solidFill>
                  <a:srgbClr val="595959"/>
                </a:solidFill>
              </a:rPr>
              <a:t>. </a:t>
            </a:r>
            <a:r>
              <a:rPr lang="nl-NL" sz="2000" b="1" dirty="0">
                <a:solidFill>
                  <a:srgbClr val="595959"/>
                </a:solidFill>
              </a:rPr>
              <a:t>Deze eerste validatie is cruciaal, maar het is nog maar het begin. </a:t>
            </a:r>
            <a:r>
              <a:rPr lang="nl-NL" sz="2000" dirty="0">
                <a:solidFill>
                  <a:srgbClr val="595959"/>
                </a:solidFill>
              </a:rPr>
              <a:t>Nu is het tijd om het momentum en de lessen die u van uw MVP hebt geleerd, te benutten om uw activiteiten op te schalen, uw aanbod te verbeteren en uw bedrijf te starten. 
De volgende stappen zijn het uitbreiden van de sterke basis die u hebt gebouwd, het aanspreken van bredere markten en het implementeren van robuuste systemen om duurzame groei te ondersteunen.</a:t>
            </a:r>
            <a:endParaRPr lang="en-GB" sz="2000" dirty="0"/>
          </a:p>
        </p:txBody>
      </p:sp>
      <p:pic>
        <p:nvPicPr>
          <p:cNvPr id="5" name="Picture 4" descr="Big and small arrows">
            <a:extLst>
              <a:ext uri="{FF2B5EF4-FFF2-40B4-BE49-F238E27FC236}">
                <a16:creationId xmlns:a16="http://schemas.microsoft.com/office/drawing/2014/main" id="{5B42DD9B-D358-4DFE-D33F-00C0BC4C437D}"/>
              </a:ext>
            </a:extLst>
          </p:cNvPr>
          <p:cNvPicPr>
            <a:picLocks noChangeAspect="1"/>
          </p:cNvPicPr>
          <p:nvPr/>
        </p:nvPicPr>
        <p:blipFill>
          <a:blip r:embed="rId2"/>
          <a:srcRect l="19395" t="2684" r="31328"/>
          <a:stretch/>
        </p:blipFill>
        <p:spPr>
          <a:xfrm>
            <a:off x="546340" y="1578634"/>
            <a:ext cx="2810840" cy="3700732"/>
          </a:xfrm>
          <a:prstGeom prst="rect">
            <a:avLst/>
          </a:prstGeom>
        </p:spPr>
      </p:pic>
    </p:spTree>
    <p:extLst>
      <p:ext uri="{BB962C8B-B14F-4D97-AF65-F5344CB8AC3E}">
        <p14:creationId xmlns:p14="http://schemas.microsoft.com/office/powerpoint/2010/main" val="492693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31344"/>
            <a:ext cx="108879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nl-NL" b="1" dirty="0">
                <a:solidFill>
                  <a:schemeClr val="bg1"/>
                </a:solidFill>
              </a:rPr>
              <a:t>Wat we tot nu toe weten</a:t>
            </a:r>
            <a:endParaRPr lang="en-US" b="1" dirty="0">
              <a:solidFill>
                <a:schemeClr val="bg1"/>
              </a:solidFill>
            </a:endParaRPr>
          </a:p>
          <a:p>
            <a:endParaRPr lang="en-GB" sz="600" b="1" dirty="0"/>
          </a:p>
          <a:p>
            <a:endParaRPr lang="en-US" sz="2400" dirty="0"/>
          </a:p>
        </p:txBody>
      </p:sp>
      <p:sp>
        <p:nvSpPr>
          <p:cNvPr id="7" name="TextBox 6">
            <a:extLst>
              <a:ext uri="{FF2B5EF4-FFF2-40B4-BE49-F238E27FC236}">
                <a16:creationId xmlns:a16="http://schemas.microsoft.com/office/drawing/2014/main" id="{4B52AE79-83E3-6D21-AD8D-7C0AB8E977EE}"/>
              </a:ext>
            </a:extLst>
          </p:cNvPr>
          <p:cNvSpPr txBox="1"/>
          <p:nvPr/>
        </p:nvSpPr>
        <p:spPr>
          <a:xfrm>
            <a:off x="575689" y="1548307"/>
            <a:ext cx="10103812" cy="3477875"/>
          </a:xfrm>
          <a:prstGeom prst="rect">
            <a:avLst/>
          </a:prstGeom>
          <a:noFill/>
        </p:spPr>
        <p:txBody>
          <a:bodyPr wrap="square" rtlCol="0">
            <a:spAutoFit/>
          </a:bodyPr>
          <a:lstStyle/>
          <a:p>
            <a:r>
              <a:rPr lang="nl-NL" sz="2000" dirty="0">
                <a:solidFill>
                  <a:srgbClr val="595959"/>
                </a:solidFill>
              </a:rPr>
              <a:t>We hebben alle feedback van onze MVP verzameld en geanalyseerd, die zowel kwalitatieve inzichten uit klantinteracties als kwantitatieve gegevens omvat, zoals productkosten, productie- of service-</a:t>
            </a:r>
            <a:r>
              <a:rPr lang="nl-NL" sz="2000" dirty="0" err="1">
                <a:solidFill>
                  <a:srgbClr val="595959"/>
                </a:solidFill>
              </a:rPr>
              <a:t>inputs</a:t>
            </a:r>
            <a:r>
              <a:rPr lang="nl-NL" sz="2000" dirty="0">
                <a:solidFill>
                  <a:srgbClr val="595959"/>
                </a:solidFill>
              </a:rPr>
              <a:t> en zelfs verkoopcijfers.</a:t>
            </a:r>
          </a:p>
          <a:p>
            <a:endParaRPr lang="en-GB" sz="2000" dirty="0">
              <a:solidFill>
                <a:srgbClr val="595959"/>
              </a:solidFill>
            </a:endParaRPr>
          </a:p>
          <a:p>
            <a:pPr marL="285750" indent="-285750">
              <a:buFont typeface="Arial" panose="020B0604020202020204" pitchFamily="34" charset="0"/>
              <a:buChar char="•"/>
            </a:pPr>
            <a:r>
              <a:rPr lang="nl-NL" sz="2000" dirty="0">
                <a:solidFill>
                  <a:srgbClr val="595959"/>
                </a:solidFill>
              </a:rPr>
              <a:t>We beginnen te zien hoe ons bedrijfsmodel zich verhoudt tot de industrienormen en onze aanvankelijke verwachtingen. Dit stelt ons in staat om de meest effectieve gebieden van ons bedrijf te identificeren en de gebieden die strategische aanpassingen vereisen. Module 1 Sectie 4 is inzichtelijk in termen van het begrijpen van bedrijfsmodellen. Hebben we het best passende model voor ons bedrijf gekozen? Op basis van feedback van gebruikers geven we prioriteit aan functieverbeteringen en kwaliteitsverbeteringen die de gebruikerstevredenheid en productfunctionaliteit direct verbeteren.</a:t>
            </a:r>
            <a:endParaRPr lang="en-GB" sz="2000" dirty="0">
              <a:solidFill>
                <a:srgbClr val="595959"/>
              </a:solidFill>
            </a:endParaRPr>
          </a:p>
        </p:txBody>
      </p:sp>
    </p:spTree>
    <p:extLst>
      <p:ext uri="{BB962C8B-B14F-4D97-AF65-F5344CB8AC3E}">
        <p14:creationId xmlns:p14="http://schemas.microsoft.com/office/powerpoint/2010/main" val="2285617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1" y="2800399"/>
            <a:ext cx="7109888" cy="3066422"/>
          </a:xfrm>
        </p:spPr>
        <p:txBody>
          <a:bodyPr/>
          <a:lstStyle/>
          <a:p>
            <a:r>
              <a:rPr lang="nl-NL" dirty="0"/>
              <a:t>Inleiding tot validatie van bedrijfsideeën</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31344"/>
            <a:ext cx="108879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nl-NL" b="1" dirty="0">
                <a:solidFill>
                  <a:schemeClr val="bg1"/>
                </a:solidFill>
              </a:rPr>
              <a:t>Wat we tot nu toe weten</a:t>
            </a:r>
            <a:endParaRPr lang="en-US" b="1" dirty="0">
              <a:solidFill>
                <a:schemeClr val="bg1"/>
              </a:solidFill>
            </a:endParaRPr>
          </a:p>
          <a:p>
            <a:endParaRPr lang="en-GB" sz="600" b="1" dirty="0"/>
          </a:p>
          <a:p>
            <a:endParaRPr lang="en-US" sz="2400" dirty="0"/>
          </a:p>
        </p:txBody>
      </p:sp>
      <p:sp>
        <p:nvSpPr>
          <p:cNvPr id="7" name="TextBox 6">
            <a:extLst>
              <a:ext uri="{FF2B5EF4-FFF2-40B4-BE49-F238E27FC236}">
                <a16:creationId xmlns:a16="http://schemas.microsoft.com/office/drawing/2014/main" id="{4B52AE79-83E3-6D21-AD8D-7C0AB8E977EE}"/>
              </a:ext>
            </a:extLst>
          </p:cNvPr>
          <p:cNvSpPr txBox="1"/>
          <p:nvPr/>
        </p:nvSpPr>
        <p:spPr>
          <a:xfrm>
            <a:off x="392072" y="1767006"/>
            <a:ext cx="6336532" cy="3416320"/>
          </a:xfrm>
          <a:prstGeom prst="rect">
            <a:avLst/>
          </a:prstGeom>
          <a:noFill/>
        </p:spPr>
        <p:txBody>
          <a:bodyPr wrap="square" rtlCol="0">
            <a:spAutoFit/>
          </a:bodyPr>
          <a:lstStyle/>
          <a:p>
            <a:pPr marL="285750" indent="-285750">
              <a:buFont typeface="Arial" panose="020B0604020202020204" pitchFamily="34" charset="0"/>
              <a:buChar char="•"/>
            </a:pPr>
            <a:r>
              <a:rPr lang="nl-NL" sz="2400" dirty="0">
                <a:solidFill>
                  <a:srgbClr val="595959"/>
                </a:solidFill>
              </a:rPr>
              <a:t>We verfijnen onze prijsstrategie om beter aan te sluiten bij de perceptie van de klantwaarde en de marktvraag.
Inzichten uit gesprekken met belanghebbenden, waaronder teamleden, partners en adviseurs, zijn van onschatbare waarde geweest. Ze hebben een breder perspectief geboden op operationele effectiviteit en marktpositionering.</a:t>
            </a:r>
            <a:endParaRPr lang="en-GB" dirty="0">
              <a:solidFill>
                <a:srgbClr val="595959"/>
              </a:solidFill>
            </a:endParaRPr>
          </a:p>
        </p:txBody>
      </p:sp>
      <p:pic>
        <p:nvPicPr>
          <p:cNvPr id="8" name="Picture 7" descr="Range of moods sticky notes">
            <a:extLst>
              <a:ext uri="{FF2B5EF4-FFF2-40B4-BE49-F238E27FC236}">
                <a16:creationId xmlns:a16="http://schemas.microsoft.com/office/drawing/2014/main" id="{F78B8054-914B-07DB-5713-6BC60300C2D0}"/>
              </a:ext>
            </a:extLst>
          </p:cNvPr>
          <p:cNvPicPr>
            <a:picLocks noChangeAspect="1"/>
          </p:cNvPicPr>
          <p:nvPr/>
        </p:nvPicPr>
        <p:blipFill>
          <a:blip r:embed="rId2"/>
          <a:stretch>
            <a:fillRect/>
          </a:stretch>
        </p:blipFill>
        <p:spPr>
          <a:xfrm>
            <a:off x="6728604" y="2035832"/>
            <a:ext cx="3944797" cy="2631057"/>
          </a:xfrm>
          <a:prstGeom prst="rect">
            <a:avLst/>
          </a:prstGeom>
        </p:spPr>
      </p:pic>
    </p:spTree>
    <p:extLst>
      <p:ext uri="{BB962C8B-B14F-4D97-AF65-F5344CB8AC3E}">
        <p14:creationId xmlns:p14="http://schemas.microsoft.com/office/powerpoint/2010/main" val="3051932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err="1">
                <a:solidFill>
                  <a:schemeClr val="bg1"/>
                </a:solidFill>
              </a:rPr>
              <a:t>Vooruit</a:t>
            </a:r>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633199" y="1495183"/>
            <a:ext cx="8053454" cy="3785652"/>
          </a:xfrm>
          <a:prstGeom prst="rect">
            <a:avLst/>
          </a:prstGeom>
          <a:noFill/>
        </p:spPr>
        <p:txBody>
          <a:bodyPr wrap="square">
            <a:spAutoFit/>
          </a:bodyPr>
          <a:lstStyle/>
          <a:p>
            <a:r>
              <a:rPr lang="nl-NL" sz="2000" dirty="0">
                <a:solidFill>
                  <a:srgbClr val="595959"/>
                </a:solidFill>
              </a:rPr>
              <a:t>We zijn al zo ver gekomen, maar de weg is lang. Terwijl je op dit moment staat, nadenkt over je vooruitgang en naar de toekomst kijkt, is het belangrijk om de mijlpalen te erkennen die je hebt bereikt en de hindernissen die je hebt overwonnen</a:t>
            </a:r>
            <a:r>
              <a:rPr lang="en-GB" sz="2000" dirty="0">
                <a:solidFill>
                  <a:srgbClr val="595959"/>
                </a:solidFill>
              </a:rPr>
              <a:t>. </a:t>
            </a:r>
          </a:p>
          <a:p>
            <a:endParaRPr lang="en-GB" sz="2000" dirty="0">
              <a:solidFill>
                <a:srgbClr val="595959"/>
              </a:solidFill>
            </a:endParaRPr>
          </a:p>
          <a:p>
            <a:pPr marL="457200" indent="-457200">
              <a:buAutoNum type="arabicPeriod"/>
            </a:pPr>
            <a:r>
              <a:rPr lang="nl-NL" sz="2000" b="1" dirty="0">
                <a:solidFill>
                  <a:srgbClr val="D9552F"/>
                </a:solidFill>
              </a:rPr>
              <a:t>Het is niet te vroeg om je prestaties te vieren.</a:t>
            </a:r>
          </a:p>
          <a:p>
            <a:pPr marL="342900" indent="-342900">
              <a:buFont typeface="Arial" panose="020B0604020202020204" pitchFamily="34" charset="0"/>
              <a:buChar char="•"/>
            </a:pPr>
            <a:r>
              <a:rPr lang="nl-NL" sz="2000" dirty="0">
                <a:solidFill>
                  <a:srgbClr val="595959"/>
                </a:solidFill>
              </a:rPr>
              <a:t>Beschrijf de belangrijkste mijlpalen die tot nu toe in uw reis zijn bereikt, zoals succesvolle MVP-ontwikkeling, integratie van kritische feedback en initiële marktpenetratie.
Benadruk de waardevolle lessen die vorm geven aan uw opkomende bedrijfsstrategie en groei. Erken en erken hoe deze lessen cruciaal zijn bij de voorbereiding op de uitdagingen die voor ons liggen.</a:t>
            </a:r>
            <a:endParaRPr lang="en-GB" sz="2000" dirty="0">
              <a:solidFill>
                <a:srgbClr val="595959"/>
              </a:solidFill>
            </a:endParaRPr>
          </a:p>
        </p:txBody>
      </p:sp>
      <p:pic>
        <p:nvPicPr>
          <p:cNvPr id="10" name="Picture 9" descr="Close-up of hand holding sparkler">
            <a:extLst>
              <a:ext uri="{FF2B5EF4-FFF2-40B4-BE49-F238E27FC236}">
                <a16:creationId xmlns:a16="http://schemas.microsoft.com/office/drawing/2014/main" id="{9735AF28-9FE1-638E-3E22-45CE2345BCB4}"/>
              </a:ext>
            </a:extLst>
          </p:cNvPr>
          <p:cNvPicPr>
            <a:picLocks noChangeAspect="1"/>
          </p:cNvPicPr>
          <p:nvPr/>
        </p:nvPicPr>
        <p:blipFill>
          <a:blip r:embed="rId2"/>
          <a:stretch>
            <a:fillRect/>
          </a:stretch>
        </p:blipFill>
        <p:spPr>
          <a:xfrm>
            <a:off x="8637919" y="1892061"/>
            <a:ext cx="2286000" cy="3429000"/>
          </a:xfrm>
          <a:prstGeom prst="rect">
            <a:avLst/>
          </a:prstGeom>
        </p:spPr>
      </p:pic>
    </p:spTree>
    <p:extLst>
      <p:ext uri="{BB962C8B-B14F-4D97-AF65-F5344CB8AC3E}">
        <p14:creationId xmlns:p14="http://schemas.microsoft.com/office/powerpoint/2010/main" val="1895177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err="1">
                <a:solidFill>
                  <a:schemeClr val="bg1"/>
                </a:solidFill>
              </a:rPr>
              <a:t>Vooruit</a:t>
            </a:r>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633199" y="1766843"/>
            <a:ext cx="5810584" cy="3231654"/>
          </a:xfrm>
          <a:prstGeom prst="rect">
            <a:avLst/>
          </a:prstGeom>
          <a:noFill/>
        </p:spPr>
        <p:txBody>
          <a:bodyPr wrap="square">
            <a:spAutoFit/>
          </a:bodyPr>
          <a:lstStyle/>
          <a:p>
            <a:r>
              <a:rPr lang="en-GB" sz="2400" b="1" dirty="0">
                <a:solidFill>
                  <a:srgbClr val="D9552F"/>
                </a:solidFill>
              </a:rPr>
              <a:t>2. </a:t>
            </a:r>
            <a:r>
              <a:rPr lang="en-GB" sz="2000" b="1" dirty="0">
                <a:solidFill>
                  <a:srgbClr val="D9552F"/>
                </a:solidFill>
              </a:rPr>
              <a:t>Erken de </a:t>
            </a:r>
            <a:r>
              <a:rPr lang="en-GB" sz="2000" b="1" dirty="0" err="1">
                <a:solidFill>
                  <a:srgbClr val="D9552F"/>
                </a:solidFill>
              </a:rPr>
              <a:t>huidige</a:t>
            </a:r>
            <a:r>
              <a:rPr lang="en-GB" sz="2000" b="1" dirty="0">
                <a:solidFill>
                  <a:srgbClr val="D9552F"/>
                </a:solidFill>
              </a:rPr>
              <a:t> </a:t>
            </a:r>
            <a:r>
              <a:rPr lang="en-GB" sz="2000" b="1" dirty="0" err="1">
                <a:solidFill>
                  <a:srgbClr val="D9552F"/>
                </a:solidFill>
              </a:rPr>
              <a:t>obstakels</a:t>
            </a:r>
            <a:r>
              <a:rPr lang="en-GB" sz="2000" b="1" dirty="0">
                <a:solidFill>
                  <a:srgbClr val="D9552F"/>
                </a:solidFill>
              </a:rPr>
              <a:t>. </a:t>
            </a:r>
          </a:p>
          <a:p>
            <a:pPr marL="342900" indent="-342900">
              <a:buFont typeface="Arial" panose="020B0604020202020204" pitchFamily="34" charset="0"/>
              <a:buChar char="•"/>
            </a:pPr>
            <a:r>
              <a:rPr lang="nl-NL" sz="2000" dirty="0">
                <a:solidFill>
                  <a:srgbClr val="595959"/>
                </a:solidFill>
              </a:rPr>
              <a:t>Identificeer de belangrijke uitdagingen waarmee het bedrijf momenteel wordt geconfronteerd, zoals het opschalen van activiteiten, het diversifiëren van productlijnen of het betreden van nieuwe markten.
Bedenk hoe u deze obstakels gaat overwinnen, waaronder innovaties in productontwikkeling, verbeteringen in klantbetrokkenheid en versterking van operationele capaciteiten.</a:t>
            </a:r>
            <a:endParaRPr lang="en-GB" sz="2000" dirty="0">
              <a:solidFill>
                <a:srgbClr val="595959"/>
              </a:solidFill>
            </a:endParaRPr>
          </a:p>
        </p:txBody>
      </p:sp>
      <p:pic>
        <p:nvPicPr>
          <p:cNvPr id="5" name="Picture 4" descr="Person standing in front of gap in wall">
            <a:extLst>
              <a:ext uri="{FF2B5EF4-FFF2-40B4-BE49-F238E27FC236}">
                <a16:creationId xmlns:a16="http://schemas.microsoft.com/office/drawing/2014/main" id="{A5128F55-2390-9930-76BC-B408C27F2823}"/>
              </a:ext>
            </a:extLst>
          </p:cNvPr>
          <p:cNvPicPr>
            <a:picLocks noChangeAspect="1"/>
          </p:cNvPicPr>
          <p:nvPr/>
        </p:nvPicPr>
        <p:blipFill>
          <a:blip r:embed="rId2"/>
          <a:stretch>
            <a:fillRect/>
          </a:stretch>
        </p:blipFill>
        <p:spPr>
          <a:xfrm>
            <a:off x="6426408" y="2106149"/>
            <a:ext cx="4472544" cy="2948930"/>
          </a:xfrm>
          <a:prstGeom prst="rect">
            <a:avLst/>
          </a:prstGeom>
        </p:spPr>
      </p:pic>
    </p:spTree>
    <p:extLst>
      <p:ext uri="{BB962C8B-B14F-4D97-AF65-F5344CB8AC3E}">
        <p14:creationId xmlns:p14="http://schemas.microsoft.com/office/powerpoint/2010/main" val="7579837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err="1">
                <a:solidFill>
                  <a:schemeClr val="bg1"/>
                </a:solidFill>
              </a:rPr>
              <a:t>Vooruit</a:t>
            </a:r>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633198" y="1766843"/>
            <a:ext cx="7132014" cy="2246769"/>
          </a:xfrm>
          <a:prstGeom prst="rect">
            <a:avLst/>
          </a:prstGeom>
          <a:noFill/>
        </p:spPr>
        <p:txBody>
          <a:bodyPr wrap="square">
            <a:spAutoFit/>
          </a:bodyPr>
          <a:lstStyle/>
          <a:p>
            <a:r>
              <a:rPr lang="en-GB" sz="2000" b="1" dirty="0">
                <a:solidFill>
                  <a:srgbClr val="D9552F"/>
                </a:solidFill>
              </a:rPr>
              <a:t>3. </a:t>
            </a:r>
            <a:r>
              <a:rPr lang="nl-NL" sz="2000" b="1" dirty="0">
                <a:solidFill>
                  <a:srgbClr val="D9552F"/>
                </a:solidFill>
              </a:rPr>
              <a:t>Ga terug naar je WAAROM.</a:t>
            </a:r>
            <a:endParaRPr lang="en-GB" sz="2000" b="1" dirty="0">
              <a:solidFill>
                <a:srgbClr val="D9552F"/>
              </a:solidFill>
            </a:endParaRPr>
          </a:p>
          <a:p>
            <a:pPr marL="342900" indent="-342900">
              <a:buFont typeface="Arial" panose="020B0604020202020204" pitchFamily="34" charset="0"/>
              <a:buChar char="•"/>
            </a:pPr>
            <a:r>
              <a:rPr lang="nl-NL" sz="2000" dirty="0">
                <a:solidFill>
                  <a:srgbClr val="595959"/>
                </a:solidFill>
              </a:rPr>
              <a:t>Denk aan je emotionele basis, het moment waarop dit idee werd geboren, de uitdagingen die je bewogen en de visie die je inspireerde om te beginnen. 
Herhaal de langetermijnvisie voor het bedrijf. 
Hoe ziet het bedrijf zichzelf de komende vijf jaar evolueren? 
Welke impact wilt u maken in uw branche of gemeenschap?</a:t>
            </a:r>
            <a:endParaRPr lang="en-GB" sz="2000" dirty="0">
              <a:solidFill>
                <a:srgbClr val="595959"/>
              </a:solidFill>
            </a:endParaRPr>
          </a:p>
        </p:txBody>
      </p:sp>
      <p:pic>
        <p:nvPicPr>
          <p:cNvPr id="7" name="Picture 6" descr="A blue background with a question mark&#10;&#10;Description automatically generated">
            <a:extLst>
              <a:ext uri="{FF2B5EF4-FFF2-40B4-BE49-F238E27FC236}">
                <a16:creationId xmlns:a16="http://schemas.microsoft.com/office/drawing/2014/main" id="{DEEE20EC-A9A2-E298-E3EC-BF2591A69BE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65212" y="1928004"/>
            <a:ext cx="3099758" cy="3099758"/>
          </a:xfrm>
          <a:prstGeom prst="rect">
            <a:avLst/>
          </a:prstGeom>
        </p:spPr>
      </p:pic>
      <p:sp>
        <p:nvSpPr>
          <p:cNvPr id="9" name="TextBox 8">
            <a:extLst>
              <a:ext uri="{FF2B5EF4-FFF2-40B4-BE49-F238E27FC236}">
                <a16:creationId xmlns:a16="http://schemas.microsoft.com/office/drawing/2014/main" id="{3FA3C51B-9C40-E240-FB37-A4ED463CE4FC}"/>
              </a:ext>
            </a:extLst>
          </p:cNvPr>
          <p:cNvSpPr txBox="1"/>
          <p:nvPr/>
        </p:nvSpPr>
        <p:spPr>
          <a:xfrm>
            <a:off x="1941663" y="5396851"/>
            <a:ext cx="7227497" cy="461665"/>
          </a:xfrm>
          <a:prstGeom prst="rect">
            <a:avLst/>
          </a:prstGeom>
          <a:solidFill>
            <a:srgbClr val="FFF1CD"/>
          </a:solidFill>
        </p:spPr>
        <p:txBody>
          <a:bodyPr wrap="square">
            <a:spAutoFit/>
          </a:bodyPr>
          <a:lstStyle/>
          <a:p>
            <a:r>
              <a:rPr lang="nl-NL" sz="2400" b="1" dirty="0">
                <a:solidFill>
                  <a:srgbClr val="D9552F"/>
                </a:solidFill>
              </a:rPr>
              <a:t>Hernieuw uw toewijding aan uw kernwaarden en visie</a:t>
            </a:r>
            <a:endParaRPr lang="en-IE" sz="2400" b="1" dirty="0">
              <a:solidFill>
                <a:srgbClr val="D9552F"/>
              </a:solidFill>
            </a:endParaRPr>
          </a:p>
        </p:txBody>
      </p:sp>
    </p:spTree>
    <p:extLst>
      <p:ext uri="{BB962C8B-B14F-4D97-AF65-F5344CB8AC3E}">
        <p14:creationId xmlns:p14="http://schemas.microsoft.com/office/powerpoint/2010/main" val="15514208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2AB8EBE-F1F1-1188-342A-4122043F08B0}"/>
              </a:ext>
            </a:extLst>
          </p:cNvPr>
          <p:cNvSpPr/>
          <p:nvPr/>
        </p:nvSpPr>
        <p:spPr>
          <a:xfrm>
            <a:off x="0" y="522941"/>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600855" y="1557423"/>
            <a:ext cx="5969897" cy="3291086"/>
          </a:xfrm>
        </p:spPr>
        <p:txBody>
          <a:bodyPr/>
          <a:lstStyle/>
          <a:p>
            <a:endParaRPr lang="en-US" dirty="0"/>
          </a:p>
          <a:p>
            <a:endParaRPr lang="en-US"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74152" y="564771"/>
            <a:ext cx="4990998" cy="992652"/>
          </a:xfrm>
        </p:spPr>
        <p:txBody>
          <a:bodyPr/>
          <a:lstStyle/>
          <a:p>
            <a:r>
              <a:rPr lang="en-US" b="1" dirty="0"/>
              <a:t>VIDEO</a:t>
            </a:r>
          </a:p>
        </p:txBody>
      </p:sp>
      <p:sp>
        <p:nvSpPr>
          <p:cNvPr id="4" name="Picture Placeholder 3">
            <a:extLst>
              <a:ext uri="{FF2B5EF4-FFF2-40B4-BE49-F238E27FC236}">
                <a16:creationId xmlns:a16="http://schemas.microsoft.com/office/drawing/2014/main" id="{1A1FDF56-5C01-EB1E-33D8-50CA79A0449E}"/>
              </a:ext>
            </a:extLst>
          </p:cNvPr>
          <p:cNvSpPr>
            <a:spLocks noGrp="1"/>
          </p:cNvSpPr>
          <p:nvPr>
            <p:ph type="pic" sz="quarter" idx="10"/>
          </p:nvPr>
        </p:nvSpPr>
        <p:spPr/>
        <p:txBody>
          <a:bodyPr/>
          <a:lstStyle/>
          <a:p>
            <a:endParaRPr lang="en-IE"/>
          </a:p>
        </p:txBody>
      </p:sp>
      <p:pic>
        <p:nvPicPr>
          <p:cNvPr id="3" name="Online Media 2" title="The Story of Discovering WHY | Simon Sinek">
            <a:hlinkClick r:id="" action="ppaction://media"/>
            <a:extLst>
              <a:ext uri="{FF2B5EF4-FFF2-40B4-BE49-F238E27FC236}">
                <a16:creationId xmlns:a16="http://schemas.microsoft.com/office/drawing/2014/main" id="{DBCF8674-8F1F-933A-3470-EE5CA6227BB7}"/>
              </a:ext>
            </a:extLst>
          </p:cNvPr>
          <p:cNvPicPr>
            <a:picLocks noRot="1" noChangeAspect="1"/>
          </p:cNvPicPr>
          <p:nvPr>
            <a:videoFile r:link="rId1"/>
          </p:nvPr>
        </p:nvPicPr>
        <p:blipFill>
          <a:blip r:embed="rId3"/>
          <a:stretch>
            <a:fillRect/>
          </a:stretch>
        </p:blipFill>
        <p:spPr>
          <a:xfrm>
            <a:off x="6983095" y="1475381"/>
            <a:ext cx="5144732" cy="3595893"/>
          </a:xfrm>
          <a:prstGeom prst="rect">
            <a:avLst/>
          </a:prstGeom>
        </p:spPr>
      </p:pic>
      <p:sp>
        <p:nvSpPr>
          <p:cNvPr id="8" name="TextBox 7">
            <a:extLst>
              <a:ext uri="{FF2B5EF4-FFF2-40B4-BE49-F238E27FC236}">
                <a16:creationId xmlns:a16="http://schemas.microsoft.com/office/drawing/2014/main" id="{5C5F94C5-59FB-0BCF-02D7-F40098CAB7AB}"/>
              </a:ext>
            </a:extLst>
          </p:cNvPr>
          <p:cNvSpPr txBox="1"/>
          <p:nvPr/>
        </p:nvSpPr>
        <p:spPr>
          <a:xfrm>
            <a:off x="8072525" y="5013287"/>
            <a:ext cx="6103480" cy="369332"/>
          </a:xfrm>
          <a:prstGeom prst="rect">
            <a:avLst/>
          </a:prstGeom>
          <a:noFill/>
        </p:spPr>
        <p:txBody>
          <a:bodyPr wrap="square">
            <a:spAutoFit/>
          </a:bodyPr>
          <a:lstStyle/>
          <a:p>
            <a:r>
              <a:rPr lang="en-IE" dirty="0">
                <a:hlinkClick r:id="rId4"/>
              </a:rPr>
              <a:t>https://youtu.be/Oh2KRQPaKOU</a:t>
            </a:r>
            <a:r>
              <a:rPr lang="en-IE" dirty="0"/>
              <a:t> </a:t>
            </a:r>
          </a:p>
        </p:txBody>
      </p:sp>
      <p:sp>
        <p:nvSpPr>
          <p:cNvPr id="10" name="TextBox 9">
            <a:extLst>
              <a:ext uri="{FF2B5EF4-FFF2-40B4-BE49-F238E27FC236}">
                <a16:creationId xmlns:a16="http://schemas.microsoft.com/office/drawing/2014/main" id="{99F5CFA3-7A78-7552-7595-8643F154C56B}"/>
              </a:ext>
            </a:extLst>
          </p:cNvPr>
          <p:cNvSpPr txBox="1"/>
          <p:nvPr/>
        </p:nvSpPr>
        <p:spPr>
          <a:xfrm>
            <a:off x="703686" y="1407936"/>
            <a:ext cx="6194916" cy="3970318"/>
          </a:xfrm>
          <a:prstGeom prst="rect">
            <a:avLst/>
          </a:prstGeom>
          <a:noFill/>
        </p:spPr>
        <p:txBody>
          <a:bodyPr wrap="square">
            <a:spAutoFit/>
          </a:bodyPr>
          <a:lstStyle/>
          <a:p>
            <a:r>
              <a:rPr lang="en-IE" b="1" i="0" dirty="0">
                <a:solidFill>
                  <a:srgbClr val="595959"/>
                </a:solidFill>
                <a:effectLst/>
                <a:latin typeface="Roboto" panose="02000000000000000000" pitchFamily="2" charset="0"/>
                <a:hlinkClick r:id="rId5">
                  <a:extLst>
                    <a:ext uri="{A12FA001-AC4F-418D-AE19-62706E023703}">
                      <ahyp:hlinkClr xmlns:ahyp="http://schemas.microsoft.com/office/drawing/2018/hyperlinkcolor" val="tx"/>
                    </a:ext>
                  </a:extLst>
                </a:hlinkClick>
              </a:rPr>
              <a:t>Simon Sinek</a:t>
            </a:r>
            <a:r>
              <a:rPr lang="en-IE" b="1" i="0" dirty="0">
                <a:solidFill>
                  <a:srgbClr val="595959"/>
                </a:solidFill>
                <a:effectLst/>
                <a:latin typeface="Roboto" panose="02000000000000000000" pitchFamily="2" charset="0"/>
              </a:rPr>
              <a:t>’s </a:t>
            </a:r>
            <a:r>
              <a:rPr lang="nl-NL" dirty="0">
                <a:solidFill>
                  <a:schemeClr val="bg1"/>
                </a:solidFill>
                <a:latin typeface="Roboto" panose="02000000000000000000" pitchFamily="2" charset="0"/>
              </a:rPr>
              <a:t>Begin met WAAROM is een geweldige video</a:t>
            </a:r>
          </a:p>
          <a:p>
            <a:endParaRPr lang="en-IE" b="1" i="0" dirty="0">
              <a:solidFill>
                <a:schemeClr val="bg1"/>
              </a:solidFill>
              <a:effectLst/>
              <a:latin typeface="Roboto" panose="02000000000000000000" pitchFamily="2" charset="0"/>
            </a:endParaRPr>
          </a:p>
          <a:p>
            <a:r>
              <a:rPr lang="nl-NL" dirty="0">
                <a:solidFill>
                  <a:schemeClr val="bg1"/>
                </a:solidFill>
                <a:latin typeface="Roboto" panose="02000000000000000000" pitchFamily="2" charset="0"/>
              </a:rPr>
              <a:t>Simon is een onwankelbare optimist. Hij gelooft in een mooie toekomst en ons vermogen om die samen op te bouwen. Beschreven als "een visionaire denker met een zeldzaam intellect", heeft Simon zijn professionele leven gewijd aan het bevorderen van een visie op de wereld die nog niet bestaat; Een wereld waarin de overgrote meerderheid van de mensen elke ochtend geïnspireerd wakker wordt, zich veilig voelt waar ze ook zijn en de dag tevreden afsluit met het werk dat ze doen.
Simon is de auteur van meerdere bestsellers, waaronder Start </a:t>
            </a:r>
            <a:r>
              <a:rPr lang="nl-NL" dirty="0" err="1">
                <a:solidFill>
                  <a:schemeClr val="bg1"/>
                </a:solidFill>
                <a:latin typeface="Roboto" panose="02000000000000000000" pitchFamily="2" charset="0"/>
              </a:rPr>
              <a:t>With</a:t>
            </a:r>
            <a:r>
              <a:rPr lang="nl-NL" dirty="0">
                <a:solidFill>
                  <a:schemeClr val="bg1"/>
                </a:solidFill>
                <a:latin typeface="Roboto" panose="02000000000000000000" pitchFamily="2" charset="0"/>
              </a:rPr>
              <a:t> </a:t>
            </a:r>
            <a:r>
              <a:rPr lang="nl-NL" dirty="0" err="1">
                <a:solidFill>
                  <a:schemeClr val="bg1"/>
                </a:solidFill>
                <a:latin typeface="Roboto" panose="02000000000000000000" pitchFamily="2" charset="0"/>
              </a:rPr>
              <a:t>Why</a:t>
            </a:r>
            <a:r>
              <a:rPr lang="nl-NL" dirty="0">
                <a:solidFill>
                  <a:schemeClr val="bg1"/>
                </a:solidFill>
                <a:latin typeface="Roboto" panose="02000000000000000000" pitchFamily="2" charset="0"/>
              </a:rPr>
              <a:t>, Leaders </a:t>
            </a:r>
            <a:r>
              <a:rPr lang="nl-NL" dirty="0" err="1">
                <a:solidFill>
                  <a:schemeClr val="bg1"/>
                </a:solidFill>
                <a:latin typeface="Roboto" panose="02000000000000000000" pitchFamily="2" charset="0"/>
              </a:rPr>
              <a:t>Eat</a:t>
            </a:r>
            <a:r>
              <a:rPr lang="nl-NL" dirty="0">
                <a:solidFill>
                  <a:schemeClr val="bg1"/>
                </a:solidFill>
                <a:latin typeface="Roboto" panose="02000000000000000000" pitchFamily="2" charset="0"/>
              </a:rPr>
              <a:t> Last, </a:t>
            </a:r>
            <a:r>
              <a:rPr lang="nl-NL" dirty="0" err="1">
                <a:solidFill>
                  <a:schemeClr val="bg1"/>
                </a:solidFill>
                <a:latin typeface="Roboto" panose="02000000000000000000" pitchFamily="2" charset="0"/>
              </a:rPr>
              <a:t>Together</a:t>
            </a:r>
            <a:r>
              <a:rPr lang="nl-NL" dirty="0">
                <a:solidFill>
                  <a:schemeClr val="bg1"/>
                </a:solidFill>
                <a:latin typeface="Roboto" panose="02000000000000000000" pitchFamily="2" charset="0"/>
              </a:rPr>
              <a:t> is </a:t>
            </a:r>
            <a:r>
              <a:rPr lang="nl-NL" dirty="0" err="1">
                <a:solidFill>
                  <a:schemeClr val="bg1"/>
                </a:solidFill>
                <a:latin typeface="Roboto" panose="02000000000000000000" pitchFamily="2" charset="0"/>
              </a:rPr>
              <a:t>Better</a:t>
            </a:r>
            <a:r>
              <a:rPr lang="nl-NL" dirty="0">
                <a:solidFill>
                  <a:schemeClr val="bg1"/>
                </a:solidFill>
                <a:latin typeface="Roboto" panose="02000000000000000000" pitchFamily="2" charset="0"/>
              </a:rPr>
              <a:t> en The </a:t>
            </a:r>
            <a:r>
              <a:rPr lang="nl-NL" dirty="0" err="1">
                <a:solidFill>
                  <a:schemeClr val="bg1"/>
                </a:solidFill>
                <a:latin typeface="Roboto" panose="02000000000000000000" pitchFamily="2" charset="0"/>
              </a:rPr>
              <a:t>Infinite</a:t>
            </a:r>
            <a:r>
              <a:rPr lang="nl-NL" dirty="0">
                <a:solidFill>
                  <a:schemeClr val="bg1"/>
                </a:solidFill>
                <a:latin typeface="Roboto" panose="02000000000000000000" pitchFamily="2" charset="0"/>
              </a:rPr>
              <a:t> Game.</a:t>
            </a:r>
            <a:endParaRPr lang="en-IE" dirty="0">
              <a:solidFill>
                <a:schemeClr val="bg1"/>
              </a:solidFill>
            </a:endParaRPr>
          </a:p>
        </p:txBody>
      </p:sp>
    </p:spTree>
    <p:extLst>
      <p:ext uri="{BB962C8B-B14F-4D97-AF65-F5344CB8AC3E}">
        <p14:creationId xmlns:p14="http://schemas.microsoft.com/office/powerpoint/2010/main" val="215573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7969364C-8E3B-094E-ACE7-238CBF727800}"/>
              </a:ext>
            </a:extLst>
          </p:cNvPr>
          <p:cNvSpPr txBox="1">
            <a:spLocks/>
          </p:cNvSpPr>
          <p:nvPr/>
        </p:nvSpPr>
        <p:spPr>
          <a:xfrm>
            <a:off x="1530181" y="5138745"/>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US" sz="2400" b="1" dirty="0">
              <a:solidFill>
                <a:schemeClr val="bg1"/>
              </a:solidFill>
            </a:endParaRPr>
          </a:p>
        </p:txBody>
      </p:sp>
      <p:sp>
        <p:nvSpPr>
          <p:cNvPr id="3" name="Text Placeholder 2">
            <a:extLst>
              <a:ext uri="{FF2B5EF4-FFF2-40B4-BE49-F238E27FC236}">
                <a16:creationId xmlns:a16="http://schemas.microsoft.com/office/drawing/2014/main" id="{6FFD7A09-E96F-2CB8-2F22-C8629AE913BD}"/>
              </a:ext>
            </a:extLst>
          </p:cNvPr>
          <p:cNvSpPr>
            <a:spLocks noGrp="1"/>
          </p:cNvSpPr>
          <p:nvPr>
            <p:ph type="body" sz="quarter" idx="13"/>
          </p:nvPr>
        </p:nvSpPr>
        <p:spPr>
          <a:xfrm>
            <a:off x="427670" y="1504602"/>
            <a:ext cx="5055171" cy="3808175"/>
          </a:xfrm>
        </p:spPr>
        <p:txBody>
          <a:bodyPr/>
          <a:lstStyle/>
          <a:p>
            <a:r>
              <a:rPr lang="en-GB" sz="3200" dirty="0">
                <a:latin typeface="Calibri "/>
              </a:rPr>
              <a:t>“</a:t>
            </a:r>
            <a:r>
              <a:rPr lang="nl-NL" sz="2000" b="1" i="0" dirty="0">
                <a:latin typeface="Montserrat" panose="00000500000000000000" pitchFamily="2" charset="0"/>
              </a:rPr>
              <a:t>Wat heb je aan een idee als het een idee blijft? Probeer het</a:t>
            </a:r>
            <a:r>
              <a:rPr lang="en-GB" sz="3200" b="1" dirty="0">
                <a:latin typeface="Calibri "/>
              </a:rPr>
              <a:t>”.</a:t>
            </a:r>
          </a:p>
          <a:p>
            <a:endParaRPr lang="en-GB" sz="2800" b="1" dirty="0">
              <a:latin typeface="Calibri "/>
            </a:endParaRPr>
          </a:p>
          <a:p>
            <a:r>
              <a:rPr lang="en-GB" sz="3200" b="1" dirty="0">
                <a:latin typeface="Calibri "/>
              </a:rPr>
              <a:t>Simon Sinek </a:t>
            </a:r>
            <a:endParaRPr lang="en-US" dirty="0"/>
          </a:p>
        </p:txBody>
      </p:sp>
      <p:grpSp>
        <p:nvGrpSpPr>
          <p:cNvPr id="19" name="Group 18">
            <a:extLst>
              <a:ext uri="{FF2B5EF4-FFF2-40B4-BE49-F238E27FC236}">
                <a16:creationId xmlns:a16="http://schemas.microsoft.com/office/drawing/2014/main" id="{9190B8D4-17A0-A129-EAE0-BE3DBA389004}"/>
              </a:ext>
            </a:extLst>
          </p:cNvPr>
          <p:cNvGrpSpPr/>
          <p:nvPr/>
        </p:nvGrpSpPr>
        <p:grpSpPr>
          <a:xfrm>
            <a:off x="1979905" y="754995"/>
            <a:ext cx="1487826" cy="1083162"/>
            <a:chOff x="3400450" y="986392"/>
            <a:chExt cx="1487826" cy="1083162"/>
          </a:xfrm>
        </p:grpSpPr>
        <p:sp>
          <p:nvSpPr>
            <p:cNvPr id="20" name="Freeform 19">
              <a:extLst>
                <a:ext uri="{FF2B5EF4-FFF2-40B4-BE49-F238E27FC236}">
                  <a16:creationId xmlns:a16="http://schemas.microsoft.com/office/drawing/2014/main" id="{E2A6233D-39DA-6EFA-4E89-B5DAD757DDB7}"/>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9552F"/>
            </a:solidFill>
            <a:ln w="897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15FA9A5-7371-5493-CC3A-67B8B13922F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22" name="Picture 21">
            <a:extLst>
              <a:ext uri="{FF2B5EF4-FFF2-40B4-BE49-F238E27FC236}">
                <a16:creationId xmlns:a16="http://schemas.microsoft.com/office/drawing/2014/main" id="{831BB1A2-9303-214D-0D21-2C47827F6D8B}"/>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7186821" y="1699509"/>
            <a:ext cx="6368247" cy="6368247"/>
          </a:xfrm>
          <a:prstGeom prst="rect">
            <a:avLst/>
          </a:prstGeom>
          <a:ln>
            <a:noFill/>
          </a:ln>
        </p:spPr>
      </p:pic>
      <p:pic>
        <p:nvPicPr>
          <p:cNvPr id="7" name="Picture Placeholder 6" descr="Woman holding white mug">
            <a:extLst>
              <a:ext uri="{FF2B5EF4-FFF2-40B4-BE49-F238E27FC236}">
                <a16:creationId xmlns:a16="http://schemas.microsoft.com/office/drawing/2014/main" id="{B49DE055-A8EE-3FC0-9F40-EF49B4F61901}"/>
              </a:ext>
            </a:extLst>
          </p:cNvPr>
          <p:cNvPicPr>
            <a:picLocks noGrp="1" noChangeAspect="1"/>
          </p:cNvPicPr>
          <p:nvPr>
            <p:ph type="pic" sz="quarter" idx="42"/>
          </p:nvPr>
        </p:nvPicPr>
        <p:blipFill>
          <a:blip r:embed="rId3"/>
          <a:srcRect t="10221" b="10221"/>
          <a:stretch>
            <a:fillRect/>
          </a:stretch>
        </p:blipFill>
        <p:spPr/>
      </p:pic>
    </p:spTree>
    <p:extLst>
      <p:ext uri="{BB962C8B-B14F-4D97-AF65-F5344CB8AC3E}">
        <p14:creationId xmlns:p14="http://schemas.microsoft.com/office/powerpoint/2010/main" val="29966035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err="1">
                <a:solidFill>
                  <a:schemeClr val="bg1"/>
                </a:solidFill>
              </a:rPr>
              <a:t>Vooruit</a:t>
            </a:r>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633198" y="1766843"/>
            <a:ext cx="7132014" cy="2308324"/>
          </a:xfrm>
          <a:prstGeom prst="rect">
            <a:avLst/>
          </a:prstGeom>
          <a:noFill/>
        </p:spPr>
        <p:txBody>
          <a:bodyPr wrap="square">
            <a:spAutoFit/>
          </a:bodyPr>
          <a:lstStyle/>
          <a:p>
            <a:r>
              <a:rPr lang="en-GB" sz="2400" b="1" dirty="0">
                <a:solidFill>
                  <a:srgbClr val="D9552F"/>
                </a:solidFill>
              </a:rPr>
              <a:t>3. </a:t>
            </a:r>
            <a:r>
              <a:rPr lang="nl-NL" sz="2000" b="1" dirty="0">
                <a:solidFill>
                  <a:srgbClr val="D9552F"/>
                </a:solidFill>
              </a:rPr>
              <a:t>Ga terug naar je WAAROM.</a:t>
            </a:r>
            <a:endParaRPr lang="en-GB" sz="2000" b="1" dirty="0">
              <a:solidFill>
                <a:srgbClr val="D9552F"/>
              </a:solidFill>
            </a:endParaRPr>
          </a:p>
          <a:p>
            <a:pPr marL="342900" indent="-342900">
              <a:buFont typeface="Arial" panose="020B0604020202020204" pitchFamily="34" charset="0"/>
              <a:buChar char="•"/>
            </a:pPr>
            <a:r>
              <a:rPr lang="nl-NL" sz="2000" dirty="0">
                <a:solidFill>
                  <a:srgbClr val="595959"/>
                </a:solidFill>
              </a:rPr>
              <a:t>Denk aan je emotionele basis, het moment waarop dit idee werd geboren, de uitdagingen die je bewogen en de visie die je inspireerde om te beginnen. 
Herhaal de langetermijnvisie voor het bedrijf. 
Hoe ziet het bedrijf zichzelf de komende vijf jaar evolueren? 
Welke impact wilt u maken in uw branche of gemeenschap?</a:t>
            </a:r>
            <a:endParaRPr lang="en-GB" sz="2000" dirty="0">
              <a:solidFill>
                <a:srgbClr val="595959"/>
              </a:solidFill>
            </a:endParaRPr>
          </a:p>
        </p:txBody>
      </p:sp>
      <p:pic>
        <p:nvPicPr>
          <p:cNvPr id="7" name="Picture 6" descr="A blue background with a question mark&#10;&#10;Description automatically generated">
            <a:extLst>
              <a:ext uri="{FF2B5EF4-FFF2-40B4-BE49-F238E27FC236}">
                <a16:creationId xmlns:a16="http://schemas.microsoft.com/office/drawing/2014/main" id="{DEEE20EC-A9A2-E298-E3EC-BF2591A69BE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65212" y="1928004"/>
            <a:ext cx="3099758" cy="3099758"/>
          </a:xfrm>
          <a:prstGeom prst="rect">
            <a:avLst/>
          </a:prstGeom>
        </p:spPr>
      </p:pic>
      <p:sp>
        <p:nvSpPr>
          <p:cNvPr id="9" name="TextBox 8">
            <a:extLst>
              <a:ext uri="{FF2B5EF4-FFF2-40B4-BE49-F238E27FC236}">
                <a16:creationId xmlns:a16="http://schemas.microsoft.com/office/drawing/2014/main" id="{3FA3C51B-9C40-E240-FB37-A4ED463CE4FC}"/>
              </a:ext>
            </a:extLst>
          </p:cNvPr>
          <p:cNvSpPr txBox="1"/>
          <p:nvPr/>
        </p:nvSpPr>
        <p:spPr>
          <a:xfrm>
            <a:off x="1941663" y="5396851"/>
            <a:ext cx="7227497" cy="461665"/>
          </a:xfrm>
          <a:prstGeom prst="rect">
            <a:avLst/>
          </a:prstGeom>
          <a:solidFill>
            <a:srgbClr val="FFF1CD"/>
          </a:solidFill>
        </p:spPr>
        <p:txBody>
          <a:bodyPr wrap="square">
            <a:spAutoFit/>
          </a:bodyPr>
          <a:lstStyle/>
          <a:p>
            <a:r>
              <a:rPr lang="nl-NL" sz="2400" b="1" dirty="0">
                <a:solidFill>
                  <a:srgbClr val="D9552F"/>
                </a:solidFill>
              </a:rPr>
              <a:t>Hernieuw uw toewijding aan uw kernwaarden en visie</a:t>
            </a:r>
            <a:endParaRPr lang="en-IE" sz="2400" b="1" dirty="0">
              <a:solidFill>
                <a:srgbClr val="D9552F"/>
              </a:solidFill>
            </a:endParaRPr>
          </a:p>
        </p:txBody>
      </p:sp>
    </p:spTree>
    <p:extLst>
      <p:ext uri="{BB962C8B-B14F-4D97-AF65-F5344CB8AC3E}">
        <p14:creationId xmlns:p14="http://schemas.microsoft.com/office/powerpoint/2010/main" val="36227889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84031"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13380" y="750835"/>
            <a:ext cx="10594243" cy="803654"/>
          </a:xfrm>
        </p:spPr>
        <p:txBody>
          <a:bodyPr/>
          <a:lstStyle/>
          <a:p>
            <a:r>
              <a:rPr lang="nl-NL" sz="2800" b="1" dirty="0">
                <a:solidFill>
                  <a:schemeClr val="bg1"/>
                </a:solidFill>
              </a:rPr>
              <a:t>Volgende stappen om verder te gaan met uw gevalideerde idee</a:t>
            </a:r>
            <a:endParaRPr lang="en-US" sz="28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587191" y="1434998"/>
            <a:ext cx="7979858" cy="3908762"/>
          </a:xfrm>
          <a:prstGeom prst="rect">
            <a:avLst/>
          </a:prstGeom>
          <a:noFill/>
        </p:spPr>
        <p:txBody>
          <a:bodyPr wrap="square">
            <a:spAutoFit/>
          </a:bodyPr>
          <a:lstStyle/>
          <a:p>
            <a:r>
              <a:rPr lang="nl-NL" sz="2000" b="1" dirty="0">
                <a:solidFill>
                  <a:srgbClr val="D9552F"/>
                </a:solidFill>
              </a:rPr>
              <a:t>Bescherm uw idee - 4 aspecten van bescherming van intellectueel eigendom:</a:t>
            </a:r>
          </a:p>
          <a:p>
            <a:pPr marL="342900" indent="-342900">
              <a:buFont typeface="Arial" panose="020B0604020202020204" pitchFamily="34" charset="0"/>
              <a:buChar char="•"/>
            </a:pPr>
            <a:r>
              <a:rPr lang="en-GB" sz="2000" b="1" dirty="0" err="1">
                <a:solidFill>
                  <a:srgbClr val="47B5C8"/>
                </a:solidFill>
              </a:rPr>
              <a:t>Octrooien</a:t>
            </a:r>
            <a:r>
              <a:rPr lang="en-GB" sz="2000" dirty="0">
                <a:solidFill>
                  <a:srgbClr val="47B5C8"/>
                </a:solidFill>
              </a:rPr>
              <a:t>:</a:t>
            </a:r>
            <a:r>
              <a:rPr lang="en-GB" sz="2000" dirty="0">
                <a:solidFill>
                  <a:srgbClr val="595959"/>
                </a:solidFill>
              </a:rPr>
              <a:t> </a:t>
            </a:r>
            <a:r>
              <a:rPr lang="nl-NL" sz="2000" dirty="0">
                <a:solidFill>
                  <a:srgbClr val="595959"/>
                </a:solidFill>
              </a:rPr>
              <a:t>Indien van toepassing, dien octrooien in om uw innovatieve producten of unieke processen te beschermen tegen kopiëren of gebruik zonder toestemming. Octrooien bieden een wettelijk recht om anderen uit te sluiten van het repliceren van uw uitvinding gedurende maximaal 20 jaar. Maar het kan een duur proces zijn.</a:t>
            </a:r>
          </a:p>
          <a:p>
            <a:pPr marL="342900" indent="-342900">
              <a:buFont typeface="Arial" panose="020B0604020202020204" pitchFamily="34" charset="0"/>
              <a:buChar char="•"/>
            </a:pPr>
            <a:r>
              <a:rPr lang="en-GB" sz="2000" b="1" dirty="0" err="1">
                <a:solidFill>
                  <a:srgbClr val="47B5C8"/>
                </a:solidFill>
              </a:rPr>
              <a:t>Auteursrechten</a:t>
            </a:r>
            <a:r>
              <a:rPr lang="en-GB" sz="2000" b="1" dirty="0">
                <a:solidFill>
                  <a:srgbClr val="47B5C8"/>
                </a:solidFill>
              </a:rPr>
              <a:t>: </a:t>
            </a:r>
            <a:r>
              <a:rPr lang="nl-NL" sz="2000" dirty="0">
                <a:solidFill>
                  <a:srgbClr val="595959"/>
                </a:solidFill>
              </a:rPr>
              <a:t>Beveilig auteursrechten voor originele werken zoals geschreven inhoud, software, afbeeldingen en marketingmateriaal. Auteursrechten voorkomen dat anderen uw originele werk zonder toestemming gebruiken en gaan lang mee gedurende het leven van de auteur plus 70 jaar.</a:t>
            </a:r>
            <a:endParaRPr lang="en-GB" sz="2000" dirty="0">
              <a:solidFill>
                <a:srgbClr val="595959"/>
              </a:solidFill>
            </a:endParaRPr>
          </a:p>
        </p:txBody>
      </p:sp>
      <p:pic>
        <p:nvPicPr>
          <p:cNvPr id="5" name="Picture 4" descr="Transparent padlock">
            <a:extLst>
              <a:ext uri="{FF2B5EF4-FFF2-40B4-BE49-F238E27FC236}">
                <a16:creationId xmlns:a16="http://schemas.microsoft.com/office/drawing/2014/main" id="{365CB253-97E4-29B0-F6D7-CA31A1A0ED74}"/>
              </a:ext>
            </a:extLst>
          </p:cNvPr>
          <p:cNvPicPr>
            <a:picLocks noChangeAspect="1"/>
          </p:cNvPicPr>
          <p:nvPr/>
        </p:nvPicPr>
        <p:blipFill>
          <a:blip r:embed="rId2"/>
          <a:srcRect l="14182" t="7800" r="50000" b="10773"/>
          <a:stretch/>
        </p:blipFill>
        <p:spPr>
          <a:xfrm>
            <a:off x="8567048" y="1972573"/>
            <a:ext cx="2371247" cy="3531173"/>
          </a:xfrm>
          <a:prstGeom prst="rect">
            <a:avLst/>
          </a:prstGeom>
        </p:spPr>
      </p:pic>
    </p:spTree>
    <p:extLst>
      <p:ext uri="{BB962C8B-B14F-4D97-AF65-F5344CB8AC3E}">
        <p14:creationId xmlns:p14="http://schemas.microsoft.com/office/powerpoint/2010/main" val="23153868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53359" y="602288"/>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13380" y="738902"/>
            <a:ext cx="9632553" cy="803654"/>
          </a:xfrm>
        </p:spPr>
        <p:txBody>
          <a:bodyPr/>
          <a:lstStyle/>
          <a:p>
            <a:r>
              <a:rPr lang="nl-NL" sz="2800" b="1" dirty="0">
                <a:solidFill>
                  <a:schemeClr val="bg1"/>
                </a:solidFill>
              </a:rPr>
              <a:t>Volgende stappen om verder te gaan met uw gevalideerde idee</a:t>
            </a:r>
            <a:endParaRPr lang="en-US" sz="28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524140" y="1542556"/>
            <a:ext cx="7979858" cy="3170099"/>
          </a:xfrm>
          <a:prstGeom prst="rect">
            <a:avLst/>
          </a:prstGeom>
          <a:noFill/>
        </p:spPr>
        <p:txBody>
          <a:bodyPr wrap="square">
            <a:spAutoFit/>
          </a:bodyPr>
          <a:lstStyle/>
          <a:p>
            <a:r>
              <a:rPr lang="nl-NL" sz="2000" b="1" dirty="0">
                <a:solidFill>
                  <a:srgbClr val="D9552F"/>
                </a:solidFill>
              </a:rPr>
              <a:t>Bescherm uw idee - 4 aspecten van bescherming van intellectueel eigendom:</a:t>
            </a:r>
          </a:p>
          <a:p>
            <a:pPr marL="342900" indent="-342900">
              <a:buFont typeface="Arial" panose="020B0604020202020204" pitchFamily="34" charset="0"/>
              <a:buChar char="•"/>
            </a:pPr>
            <a:r>
              <a:rPr lang="en-GB" sz="2000" b="1" dirty="0" err="1">
                <a:solidFill>
                  <a:srgbClr val="47B5C8"/>
                </a:solidFill>
              </a:rPr>
              <a:t>Handelsmerken</a:t>
            </a:r>
            <a:r>
              <a:rPr lang="en-GB" sz="2000" b="1" dirty="0">
                <a:solidFill>
                  <a:srgbClr val="47B5C8"/>
                </a:solidFill>
              </a:rPr>
              <a:t>: </a:t>
            </a:r>
            <a:r>
              <a:rPr lang="nl-NL" sz="2000" dirty="0">
                <a:solidFill>
                  <a:srgbClr val="595959"/>
                </a:solidFill>
              </a:rPr>
              <a:t>Registreer handelsmerken voor uw merknaam, logo's en slogans. Handelsmerken beschermen de symbolen en woorden die uw merk bij het publiek vertegenwoordigen, en voorkomen dat anderen soortgelijke tekens gebruiken die verwarring kunnen veroorzaken.</a:t>
            </a:r>
          </a:p>
          <a:p>
            <a:pPr marL="342900" indent="-342900">
              <a:buFont typeface="Arial" panose="020B0604020202020204" pitchFamily="34" charset="0"/>
              <a:buChar char="•"/>
            </a:pPr>
            <a:r>
              <a:rPr lang="en-GB" sz="2000" b="1" dirty="0" err="1">
                <a:solidFill>
                  <a:srgbClr val="47B5C8"/>
                </a:solidFill>
              </a:rPr>
              <a:t>Bedrijfsgeheimen</a:t>
            </a:r>
            <a:r>
              <a:rPr lang="en-GB" sz="2000" b="1" dirty="0">
                <a:solidFill>
                  <a:srgbClr val="47B5C8"/>
                </a:solidFill>
              </a:rPr>
              <a:t>: </a:t>
            </a:r>
            <a:r>
              <a:rPr lang="nl-NL" sz="2000" dirty="0">
                <a:solidFill>
                  <a:srgbClr val="595959"/>
                </a:solidFill>
              </a:rPr>
              <a:t>Bescherm vertrouwelijke bedrijfsinformatie door middel van geheimhoudingsovereenkomsten en de juiste interne beveiligingsmaatregelen. Dit omvat recepten, praktijken of ontwerpen die u een concurrentievoordeel geven.</a:t>
            </a:r>
            <a:endParaRPr lang="en-GB" sz="2000" dirty="0">
              <a:solidFill>
                <a:srgbClr val="595959"/>
              </a:solidFill>
            </a:endParaRPr>
          </a:p>
        </p:txBody>
      </p:sp>
      <p:pic>
        <p:nvPicPr>
          <p:cNvPr id="5" name="Picture 4" descr="Transparent padlock">
            <a:extLst>
              <a:ext uri="{FF2B5EF4-FFF2-40B4-BE49-F238E27FC236}">
                <a16:creationId xmlns:a16="http://schemas.microsoft.com/office/drawing/2014/main" id="{365CB253-97E4-29B0-F6D7-CA31A1A0ED74}"/>
              </a:ext>
            </a:extLst>
          </p:cNvPr>
          <p:cNvPicPr>
            <a:picLocks noChangeAspect="1"/>
          </p:cNvPicPr>
          <p:nvPr/>
        </p:nvPicPr>
        <p:blipFill>
          <a:blip r:embed="rId2"/>
          <a:srcRect l="14182" t="7800" r="50000" b="10773"/>
          <a:stretch/>
        </p:blipFill>
        <p:spPr>
          <a:xfrm>
            <a:off x="8567048" y="1972573"/>
            <a:ext cx="2371247" cy="3531173"/>
          </a:xfrm>
          <a:prstGeom prst="rect">
            <a:avLst/>
          </a:prstGeom>
        </p:spPr>
      </p:pic>
    </p:spTree>
    <p:extLst>
      <p:ext uri="{BB962C8B-B14F-4D97-AF65-F5344CB8AC3E}">
        <p14:creationId xmlns:p14="http://schemas.microsoft.com/office/powerpoint/2010/main" val="22465865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84031"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13380" y="830917"/>
            <a:ext cx="10594243" cy="803654"/>
          </a:xfrm>
        </p:spPr>
        <p:txBody>
          <a:bodyPr/>
          <a:lstStyle/>
          <a:p>
            <a:r>
              <a:rPr lang="nl-NL" sz="2400" b="1" dirty="0">
                <a:solidFill>
                  <a:schemeClr val="bg1"/>
                </a:solidFill>
              </a:rPr>
              <a:t>ACTIE: Bescherming van intellectueel eigendom wereldwijd en nationaal</a:t>
            </a:r>
            <a:endParaRPr lang="en-US" sz="2400" b="1" dirty="0">
              <a:solidFill>
                <a:schemeClr val="bg1"/>
              </a:solidFill>
            </a:endParaRPr>
          </a:p>
        </p:txBody>
      </p:sp>
      <p:sp>
        <p:nvSpPr>
          <p:cNvPr id="7" name="TextBox 6">
            <a:extLst>
              <a:ext uri="{FF2B5EF4-FFF2-40B4-BE49-F238E27FC236}">
                <a16:creationId xmlns:a16="http://schemas.microsoft.com/office/drawing/2014/main" id="{46BA8420-DF99-6B12-07FA-E02F0D9849B1}"/>
              </a:ext>
            </a:extLst>
          </p:cNvPr>
          <p:cNvSpPr txBox="1"/>
          <p:nvPr/>
        </p:nvSpPr>
        <p:spPr>
          <a:xfrm>
            <a:off x="866997" y="1781647"/>
            <a:ext cx="4274346" cy="3477875"/>
          </a:xfrm>
          <a:prstGeom prst="rect">
            <a:avLst/>
          </a:prstGeom>
          <a:noFill/>
          <a:ln w="19050">
            <a:solidFill>
              <a:srgbClr val="D9552F"/>
            </a:solidFill>
          </a:ln>
        </p:spPr>
        <p:txBody>
          <a:bodyPr wrap="square">
            <a:spAutoFit/>
          </a:bodyPr>
          <a:lstStyle/>
          <a:p>
            <a:r>
              <a:rPr lang="en-GB" sz="2000" b="1" dirty="0">
                <a:solidFill>
                  <a:srgbClr val="47B5C8"/>
                </a:solidFill>
              </a:rPr>
              <a:t>World Intellectual Property Organization (WIPO)</a:t>
            </a:r>
            <a:r>
              <a:rPr lang="en-GB" sz="2000" dirty="0">
                <a:solidFill>
                  <a:srgbClr val="47B5C8"/>
                </a:solidFill>
              </a:rPr>
              <a:t>:  </a:t>
            </a:r>
            <a:r>
              <a:rPr lang="en-GB" sz="2000" dirty="0">
                <a:hlinkClick r:id="rId2"/>
              </a:rPr>
              <a:t>WIPO - World Intellectual Property Organization</a:t>
            </a:r>
            <a:endParaRPr lang="en-GB" sz="2000" dirty="0">
              <a:solidFill>
                <a:srgbClr val="47B5C8"/>
              </a:solidFill>
            </a:endParaRPr>
          </a:p>
          <a:p>
            <a:r>
              <a:rPr lang="nl-NL" sz="2000" dirty="0">
                <a:solidFill>
                  <a:srgbClr val="595959"/>
                </a:solidFill>
              </a:rPr>
              <a:t>Hoewel WIPO een wereldwijde organisatie is, biedt zij essentiële instrumenten en databanken die nuttig zijn voor in de EU gevestigde entiteiten, waaronder internationaal octrooionderzoek en bronnen over verschillende aspecten van het intellectuele-eigendomsrecht.</a:t>
            </a:r>
            <a:endParaRPr lang="en-GB" sz="2000" dirty="0">
              <a:solidFill>
                <a:srgbClr val="595959"/>
              </a:solidFill>
            </a:endParaRPr>
          </a:p>
        </p:txBody>
      </p:sp>
      <p:sp>
        <p:nvSpPr>
          <p:cNvPr id="10" name="TextBox 9">
            <a:extLst>
              <a:ext uri="{FF2B5EF4-FFF2-40B4-BE49-F238E27FC236}">
                <a16:creationId xmlns:a16="http://schemas.microsoft.com/office/drawing/2014/main" id="{4F3BBB67-0228-B86E-250A-F2783F80E5A0}"/>
              </a:ext>
            </a:extLst>
          </p:cNvPr>
          <p:cNvSpPr txBox="1"/>
          <p:nvPr/>
        </p:nvSpPr>
        <p:spPr>
          <a:xfrm>
            <a:off x="5578282" y="1781647"/>
            <a:ext cx="5229341" cy="3785652"/>
          </a:xfrm>
          <a:prstGeom prst="rect">
            <a:avLst/>
          </a:prstGeom>
          <a:noFill/>
          <a:ln w="19050">
            <a:solidFill>
              <a:srgbClr val="D9552F"/>
            </a:solidFill>
          </a:ln>
        </p:spPr>
        <p:txBody>
          <a:bodyPr wrap="square">
            <a:spAutoFit/>
          </a:bodyPr>
          <a:lstStyle/>
          <a:p>
            <a:r>
              <a:rPr lang="nl-NL" sz="2000" dirty="0">
                <a:solidFill>
                  <a:srgbClr val="595959"/>
                </a:solidFill>
              </a:rPr>
              <a:t>Elk EU-land heeft zijn eigen </a:t>
            </a:r>
            <a:r>
              <a:rPr lang="nl-NL" sz="2000" b="1" dirty="0">
                <a:solidFill>
                  <a:srgbClr val="47B5C8"/>
                </a:solidFill>
              </a:rPr>
              <a:t>Nationaal Bureau voor Intellectuele Eigendom </a:t>
            </a:r>
            <a:r>
              <a:rPr lang="nl-NL" sz="2000" dirty="0">
                <a:solidFill>
                  <a:srgbClr val="595959"/>
                </a:solidFill>
              </a:rPr>
              <a:t>die specifieke richtsnoeren en middelen biedt die relevant zijn voor het rechtskader van dat land. Deze kantoren bieden vaak gedetailleerde handleidingen, diensten voor het registreren van IP en educatieve seminars.</a:t>
            </a:r>
          </a:p>
          <a:p>
            <a:pPr marL="342900" indent="-342900">
              <a:buFont typeface="Arial" panose="020B0604020202020204" pitchFamily="34" charset="0"/>
              <a:buChar char="•"/>
            </a:pPr>
            <a:r>
              <a:rPr lang="nl-NL" sz="2000" dirty="0">
                <a:solidFill>
                  <a:srgbClr val="595959"/>
                </a:solidFill>
              </a:rPr>
              <a:t>Duitsland: Duits octrooi- en merkenbureau </a:t>
            </a:r>
            <a:r>
              <a:rPr lang="en-IE" sz="2000" dirty="0">
                <a:hlinkClick r:id="rId3"/>
              </a:rPr>
              <a:t>DPMA | Trade Marks</a:t>
            </a:r>
            <a:endParaRPr lang="en-GB" sz="2000" dirty="0">
              <a:solidFill>
                <a:srgbClr val="595959"/>
              </a:solidFill>
            </a:endParaRPr>
          </a:p>
          <a:p>
            <a:pPr marL="342900" indent="-342900">
              <a:buFont typeface="Arial" panose="020B0604020202020204" pitchFamily="34" charset="0"/>
              <a:buChar char="•"/>
            </a:pPr>
            <a:r>
              <a:rPr lang="nl-NL" sz="2000" dirty="0">
                <a:solidFill>
                  <a:srgbClr val="595959"/>
                </a:solidFill>
              </a:rPr>
              <a:t>Frankrijk: Nationaal Instituut voor Industriële Eigendom </a:t>
            </a:r>
            <a:r>
              <a:rPr lang="en-GB" sz="2000" dirty="0">
                <a:hlinkClick r:id="rId4"/>
              </a:rPr>
              <a:t>INPI.fr | Welcome to the home of innovators</a:t>
            </a:r>
            <a:endParaRPr lang="en-GB" sz="2000" dirty="0">
              <a:solidFill>
                <a:srgbClr val="595959"/>
              </a:solidFill>
            </a:endParaRPr>
          </a:p>
        </p:txBody>
      </p:sp>
    </p:spTree>
    <p:extLst>
      <p:ext uri="{BB962C8B-B14F-4D97-AF65-F5344CB8AC3E}">
        <p14:creationId xmlns:p14="http://schemas.microsoft.com/office/powerpoint/2010/main" val="1666560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96347" y="1291224"/>
            <a:ext cx="10433961" cy="3849918"/>
          </a:xfrm>
        </p:spPr>
        <p:txBody>
          <a:bodyPr/>
          <a:lstStyle/>
          <a:p>
            <a:pPr marL="0" indent="0"/>
            <a:r>
              <a:rPr lang="nl-NL" sz="2000" dirty="0"/>
              <a:t>Visie en passie zijn niet genoeg. Na het identificeren van een veelbelovend bedrijfsidee en het verkrijgen van inzichten in het marktlandschap, is de volgende essentiële stap </a:t>
            </a:r>
            <a:r>
              <a:rPr lang="nl-NL" sz="2000" b="1" dirty="0"/>
              <a:t>validatie</a:t>
            </a:r>
            <a:r>
              <a:rPr lang="nl-NL" sz="2000" dirty="0"/>
              <a:t>. Deze cruciale fase gaat over het rigoureus testen van uw bedrijfsidee tegen de realiteit van de markt en operationele capaciteiten om ervoor te zorgen dat het levensvatbaar is en in staat is om te gedijen in een concurrerende markt.</a:t>
            </a:r>
          </a:p>
          <a:p>
            <a:pPr marL="0" indent="0"/>
            <a:r>
              <a:rPr lang="nl-NL" sz="2000" b="1" dirty="0"/>
              <a:t>- Doel van validatie: </a:t>
            </a:r>
            <a:r>
              <a:rPr lang="nl-NL" sz="2000" dirty="0"/>
              <a:t>Validatie bouwt voort op initiële beoordelingen en omvat ... </a:t>
            </a:r>
            <a:r>
              <a:rPr lang="nl-NL" sz="2000" b="1" dirty="0"/>
              <a:t>
- Evaluatie van product-market fit: </a:t>
            </a:r>
            <a:r>
              <a:rPr lang="nl-NL" sz="2000" dirty="0"/>
              <a:t>Ervoor zorgen dat uw product of dienst voldoet aan de behoeften en voorkeuren van uw doelmarkt.</a:t>
            </a:r>
            <a:r>
              <a:rPr lang="nl-NL" sz="2000" b="1" dirty="0"/>
              <a:t>
- Beoordeling van de economische levensvatbaarheid: </a:t>
            </a:r>
            <a:r>
              <a:rPr lang="nl-NL" sz="2000" dirty="0"/>
              <a:t>Analyseren of het bedrijf kan werken met financiële stabiliteit en groeipotentieel.</a:t>
            </a:r>
            <a:r>
              <a:rPr lang="nl-NL" sz="2000" b="1" dirty="0"/>
              <a:t>
- Testen van operationele haalbaarheid: </a:t>
            </a:r>
            <a:r>
              <a:rPr lang="nl-NL" sz="2000" dirty="0"/>
              <a:t>Inzicht in de praktische aspecten van het opstarten en onderhouden van uw bedrijfsvoering.</a:t>
            </a:r>
            <a:endParaRPr lang="en-GB" sz="2000" dirty="0"/>
          </a:p>
          <a:p>
            <a:pPr marL="0" indent="0"/>
            <a:endParaRPr lang="en-GB" dirty="0"/>
          </a:p>
          <a:p>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63611" y="262637"/>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72377" y="359776"/>
            <a:ext cx="9632553" cy="803654"/>
          </a:xfrm>
        </p:spPr>
        <p:txBody>
          <a:bodyPr/>
          <a:lstStyle/>
          <a:p>
            <a:r>
              <a:rPr lang="nl-NL" dirty="0">
                <a:solidFill>
                  <a:schemeClr val="bg1"/>
                </a:solidFill>
              </a:rPr>
              <a:t>Wat is validatie van bedrijfsideeën?</a:t>
            </a:r>
            <a:endParaRPr lang="en-US" dirty="0"/>
          </a:p>
        </p:txBody>
      </p:sp>
    </p:spTree>
    <p:extLst>
      <p:ext uri="{BB962C8B-B14F-4D97-AF65-F5344CB8AC3E}">
        <p14:creationId xmlns:p14="http://schemas.microsoft.com/office/powerpoint/2010/main" val="11468466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30038"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91659" y="761906"/>
            <a:ext cx="9632553" cy="803654"/>
          </a:xfrm>
        </p:spPr>
        <p:txBody>
          <a:bodyPr/>
          <a:lstStyle/>
          <a:p>
            <a:r>
              <a:rPr lang="nl-NL" sz="2800" b="1" dirty="0">
                <a:solidFill>
                  <a:schemeClr val="bg1"/>
                </a:solidFill>
              </a:rPr>
              <a:t>Een sterke online aanwezigheid opbouwen</a:t>
            </a:r>
            <a:endParaRPr lang="en-US" sz="2800" b="1" dirty="0">
              <a:solidFill>
                <a:schemeClr val="bg1"/>
              </a:solidFill>
            </a:endParaRPr>
          </a:p>
        </p:txBody>
      </p:sp>
      <p:sp>
        <p:nvSpPr>
          <p:cNvPr id="5" name="TextBox 4">
            <a:extLst>
              <a:ext uri="{FF2B5EF4-FFF2-40B4-BE49-F238E27FC236}">
                <a16:creationId xmlns:a16="http://schemas.microsoft.com/office/drawing/2014/main" id="{39F5A670-8241-871F-EDD7-4B97AB6DCF55}"/>
              </a:ext>
            </a:extLst>
          </p:cNvPr>
          <p:cNvSpPr txBox="1"/>
          <p:nvPr/>
        </p:nvSpPr>
        <p:spPr>
          <a:xfrm>
            <a:off x="620755" y="1565560"/>
            <a:ext cx="10154729" cy="3970318"/>
          </a:xfrm>
          <a:prstGeom prst="rect">
            <a:avLst/>
          </a:prstGeom>
          <a:noFill/>
        </p:spPr>
        <p:txBody>
          <a:bodyPr wrap="square">
            <a:spAutoFit/>
          </a:bodyPr>
          <a:lstStyle/>
          <a:p>
            <a:r>
              <a:rPr lang="nl-NL" dirty="0">
                <a:solidFill>
                  <a:srgbClr val="595959"/>
                </a:solidFill>
              </a:rPr>
              <a:t>Misschien heb je tijdens je MVP-proces een eenvoudige website gebouwd, maar het is tijd om op dat proces voort te bouwen of te beginnen met de ontwikkeling van een nieuwe website.</a:t>
            </a:r>
          </a:p>
          <a:p>
            <a:pPr marL="285750" indent="-285750">
              <a:buFont typeface="Arial" panose="020B0604020202020204" pitchFamily="34" charset="0"/>
              <a:buChar char="•"/>
            </a:pPr>
            <a:r>
              <a:rPr lang="nl-NL" b="1" dirty="0">
                <a:solidFill>
                  <a:srgbClr val="47B5C8"/>
                </a:solidFill>
              </a:rPr>
              <a:t>Beveilig een sterk domein</a:t>
            </a:r>
            <a:r>
              <a:rPr lang="nl-NL" dirty="0">
                <a:solidFill>
                  <a:srgbClr val="595959"/>
                </a:solidFill>
              </a:rPr>
              <a:t>. Investeer zoveel mogelijk in een professionele website. Als uw eerste webpagina snel of zonder professionele hulp in elkaar is gezet, overweeg dan om te investeren in een professionele </a:t>
            </a:r>
            <a:r>
              <a:rPr lang="nl-NL" dirty="0" err="1">
                <a:solidFill>
                  <a:srgbClr val="595959"/>
                </a:solidFill>
              </a:rPr>
              <a:t>website-ontwerper</a:t>
            </a:r>
            <a:r>
              <a:rPr lang="nl-NL" dirty="0">
                <a:solidFill>
                  <a:srgbClr val="595959"/>
                </a:solidFill>
              </a:rPr>
              <a:t> om de visuele aantrekkingskracht en bruikbaarheid te verbeteren. </a:t>
            </a:r>
            <a:r>
              <a:rPr lang="nl-NL" b="1" dirty="0">
                <a:solidFill>
                  <a:srgbClr val="47B5C8"/>
                </a:solidFill>
              </a:rPr>
              <a:t>
Zorg ervoor dat uw website </a:t>
            </a:r>
            <a:r>
              <a:rPr lang="nl-NL" b="1" dirty="0" err="1">
                <a:solidFill>
                  <a:srgbClr val="47B5C8"/>
                </a:solidFill>
              </a:rPr>
              <a:t>responsive</a:t>
            </a:r>
            <a:r>
              <a:rPr lang="nl-NL" b="1" dirty="0">
                <a:solidFill>
                  <a:srgbClr val="47B5C8"/>
                </a:solidFill>
              </a:rPr>
              <a:t> is</a:t>
            </a:r>
            <a:r>
              <a:rPr lang="nl-NL" dirty="0">
                <a:solidFill>
                  <a:srgbClr val="595959"/>
                </a:solidFill>
              </a:rPr>
              <a:t>. Breng de user </a:t>
            </a:r>
            <a:r>
              <a:rPr lang="nl-NL" dirty="0" err="1">
                <a:solidFill>
                  <a:srgbClr val="595959"/>
                </a:solidFill>
              </a:rPr>
              <a:t>journey</a:t>
            </a:r>
            <a:r>
              <a:rPr lang="nl-NL" dirty="0">
                <a:solidFill>
                  <a:srgbClr val="595959"/>
                </a:solidFill>
              </a:rPr>
              <a:t> in kaart om ervoor te zorgen dat deze zo intuïtief mogelijk is. Vereenvoudig de navigatie, stroomlijn de inhoud en zorg ervoor dat call-</a:t>
            </a:r>
            <a:r>
              <a:rPr lang="nl-NL" dirty="0" err="1">
                <a:solidFill>
                  <a:srgbClr val="595959"/>
                </a:solidFill>
              </a:rPr>
              <a:t>to</a:t>
            </a:r>
            <a:r>
              <a:rPr lang="nl-NL" dirty="0">
                <a:solidFill>
                  <a:srgbClr val="595959"/>
                </a:solidFill>
              </a:rPr>
              <a:t>-actions (</a:t>
            </a:r>
            <a:r>
              <a:rPr lang="nl-NL" dirty="0" err="1">
                <a:solidFill>
                  <a:srgbClr val="595959"/>
                </a:solidFill>
              </a:rPr>
              <a:t>CTA's</a:t>
            </a:r>
            <a:r>
              <a:rPr lang="nl-NL" dirty="0">
                <a:solidFill>
                  <a:srgbClr val="595959"/>
                </a:solidFill>
              </a:rPr>
              <a:t>) duidelijk en overtuigend zijn.</a:t>
            </a:r>
            <a:r>
              <a:rPr lang="nl-NL" b="1" dirty="0">
                <a:solidFill>
                  <a:srgbClr val="47B5C8"/>
                </a:solidFill>
              </a:rPr>
              <a:t>
Extra functies. </a:t>
            </a:r>
            <a:r>
              <a:rPr lang="nl-NL" dirty="0">
                <a:solidFill>
                  <a:srgbClr val="595959"/>
                </a:solidFill>
              </a:rPr>
              <a:t>Als u een volledige bedrijfslancering nadert, kunt u overwegen nieuwe functies toe te voegen, zoals e-commercemogelijkheden, gebruikersforums, chatbots voor klantenondersteuning of interactieve tools.</a:t>
            </a:r>
            <a:r>
              <a:rPr lang="nl-NL" b="1" dirty="0">
                <a:solidFill>
                  <a:srgbClr val="47B5C8"/>
                </a:solidFill>
              </a:rPr>
              <a:t>
Beveiligingsverbeteringen</a:t>
            </a:r>
            <a:r>
              <a:rPr lang="nl-NL" dirty="0">
                <a:solidFill>
                  <a:srgbClr val="595959"/>
                </a:solidFill>
              </a:rPr>
              <a:t>. Zorg ervoor dat uw website veilig is, vooral als u omgaat met gevoelige gebruikersgegevens. Implementeer beveiligingsmaatregelen zoals SSL-certificaten, regelmatige beveiligingsaudits en naleving van relevante gegevensbeschermingsvoorschriften zoals de AVG.</a:t>
            </a:r>
            <a:endParaRPr lang="en-GB" dirty="0">
              <a:solidFill>
                <a:srgbClr val="595959"/>
              </a:solidFill>
            </a:endParaRPr>
          </a:p>
        </p:txBody>
      </p:sp>
    </p:spTree>
    <p:extLst>
      <p:ext uri="{BB962C8B-B14F-4D97-AF65-F5344CB8AC3E}">
        <p14:creationId xmlns:p14="http://schemas.microsoft.com/office/powerpoint/2010/main" val="37879802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30038"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91659" y="761906"/>
            <a:ext cx="9632553" cy="803654"/>
          </a:xfrm>
        </p:spPr>
        <p:txBody>
          <a:bodyPr/>
          <a:lstStyle/>
          <a:p>
            <a:r>
              <a:rPr lang="nl-NL" sz="2800" b="1" dirty="0">
                <a:solidFill>
                  <a:schemeClr val="bg1"/>
                </a:solidFill>
              </a:rPr>
              <a:t>Een sterke online aanwezigheid opbouwen</a:t>
            </a:r>
            <a:endParaRPr lang="en-US" sz="2800" b="1" dirty="0">
              <a:solidFill>
                <a:schemeClr val="bg1"/>
              </a:solidFill>
            </a:endParaRPr>
          </a:p>
        </p:txBody>
      </p:sp>
      <p:sp>
        <p:nvSpPr>
          <p:cNvPr id="5" name="TextBox 4">
            <a:extLst>
              <a:ext uri="{FF2B5EF4-FFF2-40B4-BE49-F238E27FC236}">
                <a16:creationId xmlns:a16="http://schemas.microsoft.com/office/drawing/2014/main" id="{39F5A670-8241-871F-EDD7-4B97AB6DCF55}"/>
              </a:ext>
            </a:extLst>
          </p:cNvPr>
          <p:cNvSpPr txBox="1"/>
          <p:nvPr/>
        </p:nvSpPr>
        <p:spPr>
          <a:xfrm>
            <a:off x="731326" y="1503670"/>
            <a:ext cx="9821175" cy="4247317"/>
          </a:xfrm>
          <a:prstGeom prst="rect">
            <a:avLst/>
          </a:prstGeom>
          <a:noFill/>
        </p:spPr>
        <p:txBody>
          <a:bodyPr wrap="square">
            <a:spAutoFit/>
          </a:bodyPr>
          <a:lstStyle/>
          <a:p>
            <a:r>
              <a:rPr lang="nl-NL" dirty="0">
                <a:solidFill>
                  <a:srgbClr val="595959"/>
                </a:solidFill>
              </a:rPr>
              <a:t>Het is nooit te vroeg om je </a:t>
            </a:r>
            <a:r>
              <a:rPr lang="nl-NL" b="1" dirty="0" err="1">
                <a:solidFill>
                  <a:srgbClr val="595959"/>
                </a:solidFill>
              </a:rPr>
              <a:t>social</a:t>
            </a:r>
            <a:r>
              <a:rPr lang="nl-NL" b="1" dirty="0">
                <a:solidFill>
                  <a:srgbClr val="595959"/>
                </a:solidFill>
              </a:rPr>
              <a:t> </a:t>
            </a:r>
            <a:r>
              <a:rPr lang="nl-NL" b="1" dirty="0" err="1">
                <a:solidFill>
                  <a:srgbClr val="595959"/>
                </a:solidFill>
              </a:rPr>
              <a:t>media-strategie</a:t>
            </a:r>
            <a:r>
              <a:rPr lang="nl-NL" b="1" dirty="0">
                <a:solidFill>
                  <a:srgbClr val="595959"/>
                </a:solidFill>
              </a:rPr>
              <a:t> te plannen.</a:t>
            </a:r>
          </a:p>
          <a:p>
            <a:endParaRPr lang="en-GB" b="1" dirty="0">
              <a:solidFill>
                <a:srgbClr val="47B5C8"/>
              </a:solidFill>
            </a:endParaRPr>
          </a:p>
          <a:p>
            <a:pPr marL="285750" indent="-285750">
              <a:buFont typeface="Arial" panose="020B0604020202020204" pitchFamily="34" charset="0"/>
              <a:buChar char="•"/>
            </a:pPr>
            <a:r>
              <a:rPr lang="nl-NL" b="1" dirty="0">
                <a:solidFill>
                  <a:srgbClr val="47B5C8"/>
                </a:solidFill>
              </a:rPr>
              <a:t>Richt u op platforms waar uw doelgroep het meest actief is.</a:t>
            </a:r>
            <a:r>
              <a:rPr lang="en-GB" b="1" dirty="0">
                <a:solidFill>
                  <a:srgbClr val="595959"/>
                </a:solidFill>
              </a:rPr>
              <a:t> </a:t>
            </a:r>
            <a:r>
              <a:rPr lang="nl-NL" dirty="0">
                <a:solidFill>
                  <a:srgbClr val="595959"/>
                </a:solidFill>
              </a:rPr>
              <a:t>Waar brengt uw doelgroep het grootste deel van hun tijd online door? Richt u op twee of drie platforms die het beste aansluiten bij de voorkeuren van uw publiek en uw zakelijke doelen. Als je je bijvoorbeeld richt op een jongere doelgroep, kunnen Instagram en </a:t>
            </a:r>
            <a:r>
              <a:rPr lang="nl-NL" dirty="0" err="1">
                <a:solidFill>
                  <a:srgbClr val="595959"/>
                </a:solidFill>
              </a:rPr>
              <a:t>TikTok</a:t>
            </a:r>
            <a:r>
              <a:rPr lang="nl-NL" dirty="0">
                <a:solidFill>
                  <a:srgbClr val="595959"/>
                </a:solidFill>
              </a:rPr>
              <a:t> prioriteiten zijn, terwijl een B2B-focus meer naar LinkedIn kan neigen.</a:t>
            </a:r>
          </a:p>
          <a:p>
            <a:pPr marL="285750" indent="-285750">
              <a:buFont typeface="Arial" panose="020B0604020202020204" pitchFamily="34" charset="0"/>
              <a:buChar char="•"/>
            </a:pPr>
            <a:r>
              <a:rPr lang="en-GB" b="1" dirty="0">
                <a:solidFill>
                  <a:srgbClr val="47B5C8"/>
                </a:solidFill>
              </a:rPr>
              <a:t>Leg </a:t>
            </a:r>
            <a:r>
              <a:rPr lang="en-GB" b="1" dirty="0" err="1">
                <a:solidFill>
                  <a:srgbClr val="47B5C8"/>
                </a:solidFill>
              </a:rPr>
              <a:t>een</a:t>
            </a:r>
            <a:r>
              <a:rPr lang="en-GB" b="1" dirty="0">
                <a:solidFill>
                  <a:srgbClr val="47B5C8"/>
                </a:solidFill>
              </a:rPr>
              <a:t> e-</a:t>
            </a:r>
            <a:r>
              <a:rPr lang="en-GB" b="1" dirty="0" err="1">
                <a:solidFill>
                  <a:srgbClr val="47B5C8"/>
                </a:solidFill>
              </a:rPr>
              <a:t>mailmarketinglijst</a:t>
            </a:r>
            <a:r>
              <a:rPr lang="en-GB" b="1" dirty="0">
                <a:solidFill>
                  <a:srgbClr val="47B5C8"/>
                </a:solidFill>
              </a:rPr>
              <a:t> vast. </a:t>
            </a:r>
            <a:r>
              <a:rPr lang="nl-NL" dirty="0">
                <a:solidFill>
                  <a:srgbClr val="595959"/>
                </a:solidFill>
              </a:rPr>
              <a:t>Implementeer strategieën om e-mailadressen effectiever vast te leggen. Dit kan het aanbieden van incentives omvatten, zoals gratis downloads, exclusieve inhoud of kortingen bij de eerste bestelling in ruil voor e-mailaanmeldingen.</a:t>
            </a:r>
          </a:p>
          <a:p>
            <a:endParaRPr lang="en-GB" dirty="0">
              <a:solidFill>
                <a:srgbClr val="595959"/>
              </a:solidFill>
            </a:endParaRPr>
          </a:p>
          <a:p>
            <a:r>
              <a:rPr lang="nl-NL" b="1" dirty="0">
                <a:solidFill>
                  <a:srgbClr val="D9552F"/>
                </a:solidFill>
              </a:rPr>
              <a:t>Het is nooit te vroeg om uw strategieën voor sociale media en e-mailmarketing te plannen.</a:t>
            </a:r>
          </a:p>
          <a:p>
            <a:endParaRPr lang="nl-NL" b="1" dirty="0">
              <a:solidFill>
                <a:srgbClr val="D9552F"/>
              </a:solidFill>
            </a:endParaRPr>
          </a:p>
          <a:p>
            <a:r>
              <a:rPr lang="nl-NL" b="1" dirty="0">
                <a:solidFill>
                  <a:srgbClr val="47B5C8"/>
                </a:solidFill>
              </a:rPr>
              <a:t>Bekijk Module 8 Marketing en verkoop voor ondervertegenwoordigde ondernemers 
om een plan uit te stippelen voor dit vitale gebied</a:t>
            </a:r>
            <a:r>
              <a:rPr lang="en-GB" b="1" dirty="0">
                <a:solidFill>
                  <a:srgbClr val="D9552F"/>
                </a:solidFill>
              </a:rPr>
              <a:t> </a:t>
            </a:r>
          </a:p>
        </p:txBody>
      </p:sp>
    </p:spTree>
    <p:extLst>
      <p:ext uri="{BB962C8B-B14F-4D97-AF65-F5344CB8AC3E}">
        <p14:creationId xmlns:p14="http://schemas.microsoft.com/office/powerpoint/2010/main" val="860542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30038"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91659" y="761906"/>
            <a:ext cx="9632553" cy="803654"/>
          </a:xfrm>
        </p:spPr>
        <p:txBody>
          <a:bodyPr/>
          <a:lstStyle/>
          <a:p>
            <a:r>
              <a:rPr lang="nl-NL" sz="2800" b="1" dirty="0">
                <a:solidFill>
                  <a:schemeClr val="bg1"/>
                </a:solidFill>
              </a:rPr>
              <a:t>Bouwen aan een sterk team</a:t>
            </a:r>
            <a:endParaRPr lang="en-US" sz="2800" b="1" dirty="0">
              <a:solidFill>
                <a:schemeClr val="bg1"/>
              </a:solidFill>
            </a:endParaRPr>
          </a:p>
        </p:txBody>
      </p:sp>
      <p:sp>
        <p:nvSpPr>
          <p:cNvPr id="5" name="TextBox 4">
            <a:extLst>
              <a:ext uri="{FF2B5EF4-FFF2-40B4-BE49-F238E27FC236}">
                <a16:creationId xmlns:a16="http://schemas.microsoft.com/office/drawing/2014/main" id="{39F5A670-8241-871F-EDD7-4B97AB6DCF55}"/>
              </a:ext>
            </a:extLst>
          </p:cNvPr>
          <p:cNvSpPr txBox="1"/>
          <p:nvPr/>
        </p:nvSpPr>
        <p:spPr>
          <a:xfrm>
            <a:off x="772063" y="1503670"/>
            <a:ext cx="9821175" cy="3477875"/>
          </a:xfrm>
          <a:prstGeom prst="rect">
            <a:avLst/>
          </a:prstGeom>
          <a:noFill/>
        </p:spPr>
        <p:txBody>
          <a:bodyPr wrap="square">
            <a:spAutoFit/>
          </a:bodyPr>
          <a:lstStyle/>
          <a:p>
            <a:r>
              <a:rPr lang="nl-NL" sz="2000" dirty="0">
                <a:solidFill>
                  <a:srgbClr val="595959"/>
                </a:solidFill>
              </a:rPr>
              <a:t>Misschien ben je in je eentje aan dit avontuur begonnen. Maar het opbouwen van een sterk team is cruciaal naarmate uw bedrijf groeit. Het is een sleutelfactor bij de beslissingen van beleggers.  De overgang van een solo-onderneming naar een collaboratieve zakelijke </a:t>
            </a:r>
          </a:p>
          <a:p>
            <a:endParaRPr lang="nl-NL" sz="2000" dirty="0">
              <a:solidFill>
                <a:srgbClr val="595959"/>
              </a:solidFill>
            </a:endParaRPr>
          </a:p>
          <a:p>
            <a:pPr marL="342900" indent="-342900">
              <a:buFont typeface="Arial" panose="020B0604020202020204" pitchFamily="34" charset="0"/>
              <a:buChar char="•"/>
            </a:pPr>
            <a:r>
              <a:rPr lang="nl-NL" sz="2000" dirty="0">
                <a:solidFill>
                  <a:srgbClr val="595959"/>
                </a:solidFill>
              </a:rPr>
              <a:t>Stel een team samen dat zich bezighoudt met kritieke bedrijfsgebieden: operations, marketing, financiën en productontwikkeling.
Laat zien dat uw team over de vaardigheden en ervaring beschikt om het businessplan met succes uit te voeren.
Adviesraad: Overweeg om een adviesraad te vormen van ervaren professionals die strategisch advies kunnen geven en uw geloofwaardigheid bij investeerders kunnen vergroten.</a:t>
            </a:r>
            <a:endParaRPr lang="en-GB" sz="2000" dirty="0">
              <a:solidFill>
                <a:srgbClr val="595959"/>
              </a:solidFill>
            </a:endParaRPr>
          </a:p>
        </p:txBody>
      </p:sp>
    </p:spTree>
    <p:extLst>
      <p:ext uri="{BB962C8B-B14F-4D97-AF65-F5344CB8AC3E}">
        <p14:creationId xmlns:p14="http://schemas.microsoft.com/office/powerpoint/2010/main" val="5162203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30038"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91659" y="761906"/>
            <a:ext cx="9632553" cy="803654"/>
          </a:xfrm>
        </p:spPr>
        <p:txBody>
          <a:bodyPr/>
          <a:lstStyle/>
          <a:p>
            <a:r>
              <a:rPr lang="en-IE" sz="2800" b="1" dirty="0" err="1">
                <a:solidFill>
                  <a:schemeClr val="bg1"/>
                </a:solidFill>
              </a:rPr>
              <a:t>Uw</a:t>
            </a:r>
            <a:r>
              <a:rPr lang="en-IE" sz="2800" b="1" dirty="0">
                <a:solidFill>
                  <a:schemeClr val="bg1"/>
                </a:solidFill>
              </a:rPr>
              <a:t> </a:t>
            </a:r>
            <a:r>
              <a:rPr lang="en-IE" sz="2800" b="1" dirty="0" err="1">
                <a:solidFill>
                  <a:schemeClr val="bg1"/>
                </a:solidFill>
              </a:rPr>
              <a:t>bedrijfsplan</a:t>
            </a:r>
            <a:r>
              <a:rPr lang="en-IE" sz="2800" b="1" dirty="0">
                <a:solidFill>
                  <a:schemeClr val="bg1"/>
                </a:solidFill>
              </a:rPr>
              <a:t> </a:t>
            </a:r>
            <a:r>
              <a:rPr lang="en-IE" sz="2800" b="1" dirty="0" err="1">
                <a:solidFill>
                  <a:schemeClr val="bg1"/>
                </a:solidFill>
              </a:rPr>
              <a:t>verstevigen</a:t>
            </a:r>
            <a:endParaRPr lang="en-US" sz="2800" b="1" dirty="0">
              <a:solidFill>
                <a:schemeClr val="bg1"/>
              </a:solidFill>
            </a:endParaRPr>
          </a:p>
        </p:txBody>
      </p:sp>
      <p:sp>
        <p:nvSpPr>
          <p:cNvPr id="5" name="TextBox 4">
            <a:extLst>
              <a:ext uri="{FF2B5EF4-FFF2-40B4-BE49-F238E27FC236}">
                <a16:creationId xmlns:a16="http://schemas.microsoft.com/office/drawing/2014/main" id="{39F5A670-8241-871F-EDD7-4B97AB6DCF55}"/>
              </a:ext>
            </a:extLst>
          </p:cNvPr>
          <p:cNvSpPr txBox="1"/>
          <p:nvPr/>
        </p:nvSpPr>
        <p:spPr>
          <a:xfrm>
            <a:off x="563593" y="1434998"/>
            <a:ext cx="10029646" cy="630942"/>
          </a:xfrm>
          <a:prstGeom prst="rect">
            <a:avLst/>
          </a:prstGeom>
          <a:noFill/>
        </p:spPr>
        <p:txBody>
          <a:bodyPr wrap="square">
            <a:spAutoFit/>
          </a:bodyPr>
          <a:lstStyle/>
          <a:p>
            <a:r>
              <a:rPr lang="nl-NL" sz="2400" dirty="0">
                <a:solidFill>
                  <a:srgbClr val="595959"/>
                </a:solidFill>
              </a:rPr>
              <a:t>Breng alles wat je nu weet samen in een robuust businessplan....</a:t>
            </a:r>
            <a:endParaRPr lang="en-GB" sz="2400" dirty="0">
              <a:solidFill>
                <a:srgbClr val="595959"/>
              </a:solidFill>
            </a:endParaRPr>
          </a:p>
          <a:p>
            <a:endParaRPr lang="en-GB" sz="1100" dirty="0">
              <a:solidFill>
                <a:srgbClr val="595959"/>
              </a:solidFill>
            </a:endParaRPr>
          </a:p>
        </p:txBody>
      </p:sp>
      <p:graphicFrame>
        <p:nvGraphicFramePr>
          <p:cNvPr id="7" name="Table 6">
            <a:extLst>
              <a:ext uri="{FF2B5EF4-FFF2-40B4-BE49-F238E27FC236}">
                <a16:creationId xmlns:a16="http://schemas.microsoft.com/office/drawing/2014/main" id="{94FBF163-5830-F8BC-CB4F-964B31E9B0B6}"/>
              </a:ext>
            </a:extLst>
          </p:cNvPr>
          <p:cNvGraphicFramePr>
            <a:graphicFrameLocks noGrp="1"/>
          </p:cNvGraphicFramePr>
          <p:nvPr>
            <p:extLst>
              <p:ext uri="{D42A27DB-BD31-4B8C-83A1-F6EECF244321}">
                <p14:modId xmlns:p14="http://schemas.microsoft.com/office/powerpoint/2010/main" val="1036003920"/>
              </p:ext>
            </p:extLst>
          </p:nvPr>
        </p:nvGraphicFramePr>
        <p:xfrm>
          <a:off x="764875" y="2025129"/>
          <a:ext cx="10106326" cy="3657600"/>
        </p:xfrm>
        <a:graphic>
          <a:graphicData uri="http://schemas.openxmlformats.org/drawingml/2006/table">
            <a:tbl>
              <a:tblPr firstRow="1" bandRow="1">
                <a:tableStyleId>{3B4B98B0-60AC-42C2-AFA5-B58CD77FA1E5}</a:tableStyleId>
              </a:tblPr>
              <a:tblGrid>
                <a:gridCol w="2478921">
                  <a:extLst>
                    <a:ext uri="{9D8B030D-6E8A-4147-A177-3AD203B41FA5}">
                      <a16:colId xmlns:a16="http://schemas.microsoft.com/office/drawing/2014/main" val="1144508315"/>
                    </a:ext>
                  </a:extLst>
                </a:gridCol>
                <a:gridCol w="2565679">
                  <a:extLst>
                    <a:ext uri="{9D8B030D-6E8A-4147-A177-3AD203B41FA5}">
                      <a16:colId xmlns:a16="http://schemas.microsoft.com/office/drawing/2014/main" val="2913548055"/>
                    </a:ext>
                  </a:extLst>
                </a:gridCol>
                <a:gridCol w="2530863">
                  <a:extLst>
                    <a:ext uri="{9D8B030D-6E8A-4147-A177-3AD203B41FA5}">
                      <a16:colId xmlns:a16="http://schemas.microsoft.com/office/drawing/2014/main" val="3098510056"/>
                    </a:ext>
                  </a:extLst>
                </a:gridCol>
                <a:gridCol w="2530863">
                  <a:extLst>
                    <a:ext uri="{9D8B030D-6E8A-4147-A177-3AD203B41FA5}">
                      <a16:colId xmlns:a16="http://schemas.microsoft.com/office/drawing/2014/main" val="255224053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chemeClr val="bg2"/>
                          </a:solidFill>
                          <a:highlight>
                            <a:srgbClr val="FF0000"/>
                          </a:highlight>
                        </a:rPr>
                        <a:t>Beschrijf uw bedrijfsmodel, marktanalyse, concurrentielandschap, verkoop- en marketingstrategie, operationeel plan en financiële prognoses: </a:t>
                      </a:r>
                      <a:r>
                        <a:rPr lang="nl-NL" sz="1800" b="0" dirty="0">
                          <a:solidFill>
                            <a:srgbClr val="595959"/>
                          </a:solidFill>
                        </a:rPr>
                        <a:t>Deel lessen uit haalbaarheidsstudie en MVP en validatie voor de vraag naar uw product of dienst.</a:t>
                      </a:r>
                      <a:endParaRPr lang="en-IE" sz="18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bg1"/>
                          </a:solidFill>
                          <a:highlight>
                            <a:srgbClr val="FF0000"/>
                          </a:highlight>
                        </a:rPr>
                        <a:t>Iteratieve</a:t>
                      </a:r>
                      <a:r>
                        <a:rPr lang="en-GB" sz="1800" dirty="0">
                          <a:solidFill>
                            <a:schemeClr val="bg1"/>
                          </a:solidFill>
                          <a:highlight>
                            <a:srgbClr val="FF0000"/>
                          </a:highlight>
                        </a:rPr>
                        <a:t> </a:t>
                      </a:r>
                      <a:r>
                        <a:rPr lang="en-GB" sz="1800" dirty="0" err="1">
                          <a:solidFill>
                            <a:schemeClr val="bg1"/>
                          </a:solidFill>
                          <a:highlight>
                            <a:srgbClr val="FF0000"/>
                          </a:highlight>
                        </a:rPr>
                        <a:t>ontwikkeling</a:t>
                      </a:r>
                      <a:r>
                        <a:rPr lang="en-GB" sz="1800" dirty="0">
                          <a:solidFill>
                            <a:schemeClr val="bg1"/>
                          </a:solidFill>
                          <a:highlight>
                            <a:srgbClr val="FF0000"/>
                          </a:highligh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0" dirty="0">
                          <a:solidFill>
                            <a:srgbClr val="595959"/>
                          </a:solidFill>
                        </a:rPr>
                        <a:t>Laat zien dat u reageert op feedback en dat u uw product hebt herhaald op basis van echte gebruikersinput, waardoor de product-markt-fit wordt verbeterd.</a:t>
                      </a:r>
                      <a:endParaRPr lang="en-IE"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chemeClr val="bg1"/>
                          </a:solidFill>
                          <a:highlight>
                            <a:srgbClr val="FF0000"/>
                          </a:highlight>
                        </a:rPr>
                        <a:t>Grote duidelijkheid en communicatie in uw </a:t>
                      </a:r>
                      <a:r>
                        <a:rPr lang="nl-NL" sz="1800" dirty="0" err="1">
                          <a:solidFill>
                            <a:schemeClr val="bg1"/>
                          </a:solidFill>
                          <a:highlight>
                            <a:srgbClr val="FF0000"/>
                          </a:highlight>
                        </a:rPr>
                        <a:t>waardepropositie</a:t>
                      </a:r>
                      <a:r>
                        <a:rPr lang="en-GB" sz="1800" dirty="0">
                          <a:solidFill>
                            <a:schemeClr val="bg1"/>
                          </a:solidFill>
                          <a:highlight>
                            <a:srgbClr val="D9552F"/>
                          </a:highligh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0" dirty="0">
                          <a:solidFill>
                            <a:srgbClr val="595959"/>
                          </a:solidFill>
                        </a:rPr>
                        <a:t>Definieer duidelijk wat uw bedrijf uniek maakt en waarom het een levensvatbare investering is</a:t>
                      </a:r>
                      <a:endParaRPr lang="en-IE"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highlight>
                            <a:srgbClr val="FF0000"/>
                          </a:highlight>
                        </a:rPr>
                        <a:t>Het team:</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0" dirty="0">
                          <a:solidFill>
                            <a:srgbClr val="595959"/>
                          </a:solidFill>
                        </a:rPr>
                        <a:t>Laat zien dat uw team over de vaardigheden en ervaring beschikt om 
Voer het businessplan succesvol uit.</a:t>
                      </a:r>
                      <a:endParaRPr lang="en-IE" sz="1800" dirty="0"/>
                    </a:p>
                  </a:txBody>
                  <a:tcPr/>
                </a:tc>
                <a:extLst>
                  <a:ext uri="{0D108BD9-81ED-4DB2-BD59-A6C34878D82A}">
                    <a16:rowId xmlns:a16="http://schemas.microsoft.com/office/drawing/2014/main" val="1297219052"/>
                  </a:ext>
                </a:extLst>
              </a:tr>
            </a:tbl>
          </a:graphicData>
        </a:graphic>
      </p:graphicFrame>
    </p:spTree>
    <p:extLst>
      <p:ext uri="{BB962C8B-B14F-4D97-AF65-F5344CB8AC3E}">
        <p14:creationId xmlns:p14="http://schemas.microsoft.com/office/powerpoint/2010/main" val="36860520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30038"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91659" y="761906"/>
            <a:ext cx="9632553" cy="803654"/>
          </a:xfrm>
        </p:spPr>
        <p:txBody>
          <a:bodyPr/>
          <a:lstStyle/>
          <a:p>
            <a:r>
              <a:rPr lang="en-IE" sz="2800" b="1" dirty="0" err="1">
                <a:solidFill>
                  <a:schemeClr val="bg1"/>
                </a:solidFill>
              </a:rPr>
              <a:t>Uw</a:t>
            </a:r>
            <a:r>
              <a:rPr lang="en-IE" sz="2800" b="1" dirty="0">
                <a:solidFill>
                  <a:schemeClr val="bg1"/>
                </a:solidFill>
              </a:rPr>
              <a:t> </a:t>
            </a:r>
            <a:r>
              <a:rPr lang="en-IE" sz="2800" b="1" dirty="0" err="1">
                <a:solidFill>
                  <a:schemeClr val="bg1"/>
                </a:solidFill>
              </a:rPr>
              <a:t>bedrijfsplan</a:t>
            </a:r>
            <a:r>
              <a:rPr lang="en-IE" sz="2800" b="1" dirty="0">
                <a:solidFill>
                  <a:schemeClr val="bg1"/>
                </a:solidFill>
              </a:rPr>
              <a:t> </a:t>
            </a:r>
            <a:r>
              <a:rPr lang="en-IE" sz="2800" b="1" dirty="0" err="1">
                <a:solidFill>
                  <a:schemeClr val="bg1"/>
                </a:solidFill>
              </a:rPr>
              <a:t>verstevigen</a:t>
            </a:r>
            <a:endParaRPr lang="en-US" sz="2800" b="1" dirty="0">
              <a:solidFill>
                <a:schemeClr val="bg1"/>
              </a:solidFill>
            </a:endParaRPr>
          </a:p>
        </p:txBody>
      </p:sp>
      <p:sp>
        <p:nvSpPr>
          <p:cNvPr id="5" name="TextBox 4">
            <a:extLst>
              <a:ext uri="{FF2B5EF4-FFF2-40B4-BE49-F238E27FC236}">
                <a16:creationId xmlns:a16="http://schemas.microsoft.com/office/drawing/2014/main" id="{39F5A670-8241-871F-EDD7-4B97AB6DCF55}"/>
              </a:ext>
            </a:extLst>
          </p:cNvPr>
          <p:cNvSpPr txBox="1"/>
          <p:nvPr/>
        </p:nvSpPr>
        <p:spPr>
          <a:xfrm>
            <a:off x="616263" y="1549878"/>
            <a:ext cx="6669164" cy="5062924"/>
          </a:xfrm>
          <a:prstGeom prst="rect">
            <a:avLst/>
          </a:prstGeom>
          <a:noFill/>
        </p:spPr>
        <p:txBody>
          <a:bodyPr wrap="square">
            <a:spAutoFit/>
          </a:bodyPr>
          <a:lstStyle/>
          <a:p>
            <a:r>
              <a:rPr lang="nl-NL" sz="2000" dirty="0">
                <a:solidFill>
                  <a:srgbClr val="595959"/>
                </a:solidFill>
              </a:rPr>
              <a:t>Breng alles wat je nu weet samen in een robuust businessplan....</a:t>
            </a:r>
            <a:endParaRPr lang="en-GB" sz="2000" dirty="0">
              <a:solidFill>
                <a:srgbClr val="595959"/>
              </a:solidFill>
            </a:endParaRPr>
          </a:p>
          <a:p>
            <a:r>
              <a:rPr lang="nl-NL" sz="2000" b="1" dirty="0">
                <a:solidFill>
                  <a:schemeClr val="bg2"/>
                </a:solidFill>
                <a:highlight>
                  <a:srgbClr val="FF0000"/>
                </a:highlight>
              </a:rPr>
              <a:t>Inzicht in financiële gegevens en financieringsbehoeften:</a:t>
            </a:r>
          </a:p>
          <a:p>
            <a:r>
              <a:rPr lang="nl-NL" sz="2000" dirty="0">
                <a:solidFill>
                  <a:srgbClr val="595959"/>
                </a:solidFill>
              </a:rPr>
              <a:t>Breng uw inkomstenstromen in detail en geef realistische financiële prognoses</a:t>
            </a:r>
            <a:r>
              <a:rPr lang="en-GB" sz="2000" dirty="0">
                <a:solidFill>
                  <a:srgbClr val="595959"/>
                </a:solidFill>
              </a:rPr>
              <a:t>. </a:t>
            </a:r>
          </a:p>
          <a:p>
            <a:pPr marL="342900" indent="-342900">
              <a:buFont typeface="Arial" panose="020B0604020202020204" pitchFamily="34" charset="0"/>
              <a:buChar char="•"/>
            </a:pPr>
            <a:r>
              <a:rPr lang="nl-NL" sz="2000" dirty="0">
                <a:solidFill>
                  <a:srgbClr val="595959"/>
                </a:solidFill>
              </a:rPr>
              <a:t>Wees transparant over uw aannames en de risico's die eraan verbonden zijn.
Geef aan hoeveel financiering u nodig heeft, waarvoor het zal worden gebruikt en hoe het uw bedrijf zal helpen groeien. 
Wees specifiek over de mijlpalen die u met deze financiering verwacht te bereiken.</a:t>
            </a:r>
            <a:endParaRPr lang="en-GB" sz="2000" dirty="0">
              <a:solidFill>
                <a:srgbClr val="595959"/>
              </a:solidFill>
            </a:endParaRPr>
          </a:p>
          <a:p>
            <a:endParaRPr lang="en-GB" sz="2400" dirty="0">
              <a:solidFill>
                <a:srgbClr val="595959"/>
              </a:solidFill>
            </a:endParaRPr>
          </a:p>
          <a:p>
            <a:endParaRPr lang="en-GB" sz="2400" dirty="0">
              <a:solidFill>
                <a:srgbClr val="595959"/>
              </a:solidFill>
            </a:endParaRPr>
          </a:p>
          <a:p>
            <a:endParaRPr lang="en-GB" sz="2400" dirty="0">
              <a:solidFill>
                <a:srgbClr val="595959"/>
              </a:solidFill>
            </a:endParaRPr>
          </a:p>
          <a:p>
            <a:endParaRPr lang="en-GB" sz="1100" dirty="0">
              <a:solidFill>
                <a:srgbClr val="595959"/>
              </a:solidFill>
            </a:endParaRPr>
          </a:p>
        </p:txBody>
      </p:sp>
      <p:pic>
        <p:nvPicPr>
          <p:cNvPr id="6" name="Picture 5" descr="A pile of 3D yellow numbers">
            <a:extLst>
              <a:ext uri="{FF2B5EF4-FFF2-40B4-BE49-F238E27FC236}">
                <a16:creationId xmlns:a16="http://schemas.microsoft.com/office/drawing/2014/main" id="{09AFE9AC-511A-337A-3B0E-0EFAD405717B}"/>
              </a:ext>
            </a:extLst>
          </p:cNvPr>
          <p:cNvPicPr>
            <a:picLocks noChangeAspect="1"/>
          </p:cNvPicPr>
          <p:nvPr/>
        </p:nvPicPr>
        <p:blipFill>
          <a:blip r:embed="rId2"/>
          <a:srcRect r="20934"/>
          <a:stretch/>
        </p:blipFill>
        <p:spPr>
          <a:xfrm>
            <a:off x="7285427" y="2743201"/>
            <a:ext cx="3476189" cy="2564921"/>
          </a:xfrm>
          <a:prstGeom prst="rect">
            <a:avLst/>
          </a:prstGeom>
        </p:spPr>
      </p:pic>
    </p:spTree>
    <p:extLst>
      <p:ext uri="{BB962C8B-B14F-4D97-AF65-F5344CB8AC3E}">
        <p14:creationId xmlns:p14="http://schemas.microsoft.com/office/powerpoint/2010/main" val="20111041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30038"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91659" y="761906"/>
            <a:ext cx="9632553" cy="803654"/>
          </a:xfrm>
        </p:spPr>
        <p:txBody>
          <a:bodyPr/>
          <a:lstStyle/>
          <a:p>
            <a:r>
              <a:rPr lang="nl-NL" sz="2800" dirty="0">
                <a:solidFill>
                  <a:schemeClr val="bg1"/>
                </a:solidFill>
              </a:rPr>
              <a:t>Uw bedrijf op gang brengen: voorbereiden op investeringen</a:t>
            </a:r>
            <a:endParaRPr lang="en-US" sz="4800" b="1" dirty="0">
              <a:solidFill>
                <a:schemeClr val="bg1"/>
              </a:solidFill>
            </a:endParaRPr>
          </a:p>
        </p:txBody>
      </p:sp>
      <p:sp>
        <p:nvSpPr>
          <p:cNvPr id="6" name="TextBox 5">
            <a:extLst>
              <a:ext uri="{FF2B5EF4-FFF2-40B4-BE49-F238E27FC236}">
                <a16:creationId xmlns:a16="http://schemas.microsoft.com/office/drawing/2014/main" id="{E1951040-1664-4C51-764E-BA9C2942C502}"/>
              </a:ext>
            </a:extLst>
          </p:cNvPr>
          <p:cNvSpPr txBox="1"/>
          <p:nvPr/>
        </p:nvSpPr>
        <p:spPr>
          <a:xfrm>
            <a:off x="576533" y="1517163"/>
            <a:ext cx="10338756" cy="2308324"/>
          </a:xfrm>
          <a:prstGeom prst="rect">
            <a:avLst/>
          </a:prstGeom>
          <a:noFill/>
        </p:spPr>
        <p:txBody>
          <a:bodyPr wrap="square">
            <a:spAutoFit/>
          </a:bodyPr>
          <a:lstStyle/>
          <a:p>
            <a:r>
              <a:rPr lang="nl-NL" sz="2400" dirty="0">
                <a:solidFill>
                  <a:srgbClr val="595959"/>
                </a:solidFill>
              </a:rPr>
              <a:t>De overgang naar het veiligstellen van financiering voor uw bedrijf en het voorbereiden van investeringsgesprekken zijn de volgende kritieke fasen. </a:t>
            </a:r>
          </a:p>
          <a:p>
            <a:r>
              <a:rPr lang="nl-NL" sz="2400" dirty="0">
                <a:solidFill>
                  <a:srgbClr val="595959"/>
                </a:solidFill>
              </a:rPr>
              <a:t>  
Met onze MOSAIC-cursus zit je goed!</a:t>
            </a:r>
            <a:endParaRPr lang="en-GB" sz="2400" dirty="0">
              <a:solidFill>
                <a:srgbClr val="595959"/>
              </a:solidFill>
            </a:endParaRPr>
          </a:p>
          <a:p>
            <a:endParaRPr lang="en-GB" sz="2400" dirty="0">
              <a:solidFill>
                <a:srgbClr val="595959"/>
              </a:solidFill>
            </a:endParaRPr>
          </a:p>
          <a:p>
            <a:endParaRPr lang="en-IE" sz="2400" dirty="0">
              <a:solidFill>
                <a:srgbClr val="595959"/>
              </a:solidFill>
            </a:endParaRPr>
          </a:p>
        </p:txBody>
      </p:sp>
      <p:graphicFrame>
        <p:nvGraphicFramePr>
          <p:cNvPr id="7" name="Table 6">
            <a:extLst>
              <a:ext uri="{FF2B5EF4-FFF2-40B4-BE49-F238E27FC236}">
                <a16:creationId xmlns:a16="http://schemas.microsoft.com/office/drawing/2014/main" id="{E492A9E6-8F74-987A-1B85-3407C8169959}"/>
              </a:ext>
            </a:extLst>
          </p:cNvPr>
          <p:cNvGraphicFramePr>
            <a:graphicFrameLocks noGrp="1"/>
          </p:cNvGraphicFramePr>
          <p:nvPr>
            <p:extLst>
              <p:ext uri="{D42A27DB-BD31-4B8C-83A1-F6EECF244321}">
                <p14:modId xmlns:p14="http://schemas.microsoft.com/office/powerpoint/2010/main" val="6051304"/>
              </p:ext>
            </p:extLst>
          </p:nvPr>
        </p:nvGraphicFramePr>
        <p:xfrm>
          <a:off x="2032000" y="719666"/>
          <a:ext cx="8127999" cy="370840"/>
        </p:xfrm>
        <a:graphic>
          <a:graphicData uri="http://schemas.openxmlformats.org/drawingml/2006/table">
            <a:tbl>
              <a:tblPr firstRow="1" bandRow="1">
                <a:tableStyleId>{2D5ABB26-0587-4C30-8999-92F81FD0307C}</a:tableStyleId>
              </a:tblPr>
              <a:tblGrid>
                <a:gridCol w="2709333">
                  <a:extLst>
                    <a:ext uri="{9D8B030D-6E8A-4147-A177-3AD203B41FA5}">
                      <a16:colId xmlns:a16="http://schemas.microsoft.com/office/drawing/2014/main" val="2831505369"/>
                    </a:ext>
                  </a:extLst>
                </a:gridCol>
                <a:gridCol w="2709333">
                  <a:extLst>
                    <a:ext uri="{9D8B030D-6E8A-4147-A177-3AD203B41FA5}">
                      <a16:colId xmlns:a16="http://schemas.microsoft.com/office/drawing/2014/main" val="624899376"/>
                    </a:ext>
                  </a:extLst>
                </a:gridCol>
                <a:gridCol w="2709333">
                  <a:extLst>
                    <a:ext uri="{9D8B030D-6E8A-4147-A177-3AD203B41FA5}">
                      <a16:colId xmlns:a16="http://schemas.microsoft.com/office/drawing/2014/main" val="31272902"/>
                    </a:ext>
                  </a:extLst>
                </a:gridCol>
              </a:tblGrid>
              <a:tr h="370840">
                <a:tc>
                  <a:txBody>
                    <a:bodyPr/>
                    <a:lstStyle/>
                    <a:p>
                      <a:endParaRPr lang="en-IE"/>
                    </a:p>
                  </a:txBody>
                  <a:tcPr/>
                </a:tc>
                <a:tc>
                  <a:txBody>
                    <a:bodyPr/>
                    <a:lstStyle/>
                    <a:p>
                      <a:endParaRPr lang="en-IE"/>
                    </a:p>
                  </a:txBody>
                  <a:tcPr/>
                </a:tc>
                <a:tc>
                  <a:txBody>
                    <a:bodyPr/>
                    <a:lstStyle/>
                    <a:p>
                      <a:endParaRPr lang="en-IE" dirty="0"/>
                    </a:p>
                  </a:txBody>
                  <a:tcPr/>
                </a:tc>
                <a:extLst>
                  <a:ext uri="{0D108BD9-81ED-4DB2-BD59-A6C34878D82A}">
                    <a16:rowId xmlns:a16="http://schemas.microsoft.com/office/drawing/2014/main" val="3122065895"/>
                  </a:ext>
                </a:extLst>
              </a:tr>
            </a:tbl>
          </a:graphicData>
        </a:graphic>
      </p:graphicFrame>
      <p:graphicFrame>
        <p:nvGraphicFramePr>
          <p:cNvPr id="8" name="Table 7">
            <a:extLst>
              <a:ext uri="{FF2B5EF4-FFF2-40B4-BE49-F238E27FC236}">
                <a16:creationId xmlns:a16="http://schemas.microsoft.com/office/drawing/2014/main" id="{4D4241F7-D972-2708-A76B-FF20982B8C3D}"/>
              </a:ext>
            </a:extLst>
          </p:cNvPr>
          <p:cNvGraphicFramePr>
            <a:graphicFrameLocks noGrp="1"/>
          </p:cNvGraphicFramePr>
          <p:nvPr>
            <p:extLst>
              <p:ext uri="{D42A27DB-BD31-4B8C-83A1-F6EECF244321}">
                <p14:modId xmlns:p14="http://schemas.microsoft.com/office/powerpoint/2010/main" val="255484870"/>
              </p:ext>
            </p:extLst>
          </p:nvPr>
        </p:nvGraphicFramePr>
        <p:xfrm>
          <a:off x="629893" y="3260894"/>
          <a:ext cx="10131723" cy="914400"/>
        </p:xfrm>
        <a:graphic>
          <a:graphicData uri="http://schemas.openxmlformats.org/drawingml/2006/table">
            <a:tbl>
              <a:tblPr firstRow="1" bandRow="1">
                <a:tableStyleId>{5C22544A-7EE6-4342-B048-85BDC9FD1C3A}</a:tableStyleId>
              </a:tblPr>
              <a:tblGrid>
                <a:gridCol w="3377241">
                  <a:extLst>
                    <a:ext uri="{9D8B030D-6E8A-4147-A177-3AD203B41FA5}">
                      <a16:colId xmlns:a16="http://schemas.microsoft.com/office/drawing/2014/main" val="3238548695"/>
                    </a:ext>
                  </a:extLst>
                </a:gridCol>
                <a:gridCol w="3377241">
                  <a:extLst>
                    <a:ext uri="{9D8B030D-6E8A-4147-A177-3AD203B41FA5}">
                      <a16:colId xmlns:a16="http://schemas.microsoft.com/office/drawing/2014/main" val="3363312090"/>
                    </a:ext>
                  </a:extLst>
                </a:gridCol>
                <a:gridCol w="3377241">
                  <a:extLst>
                    <a:ext uri="{9D8B030D-6E8A-4147-A177-3AD203B41FA5}">
                      <a16:colId xmlns:a16="http://schemas.microsoft.com/office/drawing/2014/main" val="1632692605"/>
                    </a:ext>
                  </a:extLst>
                </a:gridCol>
              </a:tblGrid>
              <a:tr h="370840">
                <a:tc>
                  <a:txBody>
                    <a:bodyPr/>
                    <a:lstStyle/>
                    <a:p>
                      <a:r>
                        <a:rPr lang="nl-NL" sz="1800" b="1" dirty="0"/>
                        <a:t>Module 4: Hoe zorg ik voor financiering voor mijn idee?</a:t>
                      </a:r>
                      <a:endParaRPr lang="en-GB" sz="1800" dirty="0"/>
                    </a:p>
                  </a:txBody>
                  <a:tcPr/>
                </a:tc>
                <a:tc>
                  <a:txBody>
                    <a:bodyPr/>
                    <a:lstStyle/>
                    <a:p>
                      <a:r>
                        <a:rPr lang="nl-NL" sz="1800" b="1" dirty="0"/>
                        <a:t>Module 5: Hoe beheer ik mijn financiën?</a:t>
                      </a:r>
                      <a:r>
                        <a:rPr lang="en-GB" sz="1800" dirty="0"/>
                        <a:t> </a:t>
                      </a:r>
                      <a:endParaRPr lang="en-IE" dirty="0"/>
                    </a:p>
                  </a:txBody>
                  <a:tcPr>
                    <a:solidFill>
                      <a:srgbClr val="D9552F"/>
                    </a:solidFill>
                  </a:tcPr>
                </a:tc>
                <a:tc>
                  <a:txBody>
                    <a:bodyPr/>
                    <a:lstStyle/>
                    <a:p>
                      <a:r>
                        <a:rPr lang="nl-NL" sz="1800" b="1" dirty="0"/>
                        <a:t>Module 8: Financiële hulp voor ondervertegenwoordigde ondernemers, Bemiddeling</a:t>
                      </a:r>
                      <a:endParaRPr lang="en-IE" dirty="0"/>
                    </a:p>
                  </a:txBody>
                  <a:tcPr>
                    <a:solidFill>
                      <a:srgbClr val="FDBD22"/>
                    </a:solidFill>
                  </a:tcPr>
                </a:tc>
                <a:extLst>
                  <a:ext uri="{0D108BD9-81ED-4DB2-BD59-A6C34878D82A}">
                    <a16:rowId xmlns:a16="http://schemas.microsoft.com/office/drawing/2014/main" val="2868685872"/>
                  </a:ext>
                </a:extLst>
              </a:tr>
            </a:tbl>
          </a:graphicData>
        </a:graphic>
      </p:graphicFrame>
    </p:spTree>
    <p:extLst>
      <p:ext uri="{BB962C8B-B14F-4D97-AF65-F5344CB8AC3E}">
        <p14:creationId xmlns:p14="http://schemas.microsoft.com/office/powerpoint/2010/main" val="25170252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658998" y="2930184"/>
            <a:ext cx="6730990" cy="3066422"/>
          </a:xfrm>
        </p:spPr>
        <p:txBody>
          <a:bodyPr>
            <a:normAutofit/>
          </a:bodyPr>
          <a:lstStyle/>
          <a:p>
            <a:r>
              <a:rPr lang="en-IE" dirty="0" err="1"/>
              <a:t>Zelfreflectie</a:t>
            </a:r>
            <a:r>
              <a:rPr lang="en-IE" dirty="0"/>
              <a:t> </a:t>
            </a:r>
            <a:r>
              <a:rPr lang="en-IE" dirty="0" err="1"/>
              <a:t>en</a:t>
            </a:r>
            <a:r>
              <a:rPr lang="en-IE" dirty="0"/>
              <a:t> </a:t>
            </a:r>
            <a:r>
              <a:rPr lang="en-IE" dirty="0" err="1"/>
              <a:t>referenties</a:t>
            </a:r>
            <a:endParaRPr lang="en-IE"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33777135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F29A2-C969-6AEE-7FC2-78B81F09D548}"/>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BBE07D41-1A5C-55C6-67B5-D0B0A9EFFE23}"/>
              </a:ext>
            </a:extLst>
          </p:cNvPr>
          <p:cNvSpPr/>
          <p:nvPr/>
        </p:nvSpPr>
        <p:spPr>
          <a:xfrm>
            <a:off x="-230038"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FB0D998D-6AC1-53F2-1123-CF021E545BB3}"/>
              </a:ext>
            </a:extLst>
          </p:cNvPr>
          <p:cNvSpPr>
            <a:spLocks noGrp="1"/>
          </p:cNvSpPr>
          <p:nvPr>
            <p:ph type="body" sz="quarter" idx="16"/>
          </p:nvPr>
        </p:nvSpPr>
        <p:spPr>
          <a:xfrm>
            <a:off x="391659" y="761906"/>
            <a:ext cx="9632553" cy="803654"/>
          </a:xfrm>
        </p:spPr>
        <p:txBody>
          <a:bodyPr/>
          <a:lstStyle/>
          <a:p>
            <a:r>
              <a:rPr lang="nl-NL" sz="2800" b="1" dirty="0"/>
              <a:t>OEFENING 1: Validatie van bedrijfsideeën</a:t>
            </a:r>
            <a:endParaRPr lang="en-US" sz="4800" b="1" dirty="0">
              <a:solidFill>
                <a:schemeClr val="bg1"/>
              </a:solidFill>
            </a:endParaRPr>
          </a:p>
        </p:txBody>
      </p:sp>
      <p:sp>
        <p:nvSpPr>
          <p:cNvPr id="6" name="TextBox 5">
            <a:extLst>
              <a:ext uri="{FF2B5EF4-FFF2-40B4-BE49-F238E27FC236}">
                <a16:creationId xmlns:a16="http://schemas.microsoft.com/office/drawing/2014/main" id="{E04E3DC3-AEC2-6231-FE4C-B66B7AB4F576}"/>
              </a:ext>
            </a:extLst>
          </p:cNvPr>
          <p:cNvSpPr txBox="1"/>
          <p:nvPr/>
        </p:nvSpPr>
        <p:spPr>
          <a:xfrm>
            <a:off x="657215" y="1477238"/>
            <a:ext cx="10338756" cy="3785652"/>
          </a:xfrm>
          <a:prstGeom prst="rect">
            <a:avLst/>
          </a:prstGeom>
          <a:noFill/>
        </p:spPr>
        <p:txBody>
          <a:bodyPr wrap="square">
            <a:spAutoFit/>
          </a:bodyPr>
          <a:lstStyle/>
          <a:p>
            <a:r>
              <a:rPr lang="en-GB" sz="2000" b="1" dirty="0" err="1">
                <a:solidFill>
                  <a:srgbClr val="47B5C8"/>
                </a:solidFill>
              </a:rPr>
              <a:t>Objectief</a:t>
            </a:r>
            <a:r>
              <a:rPr lang="en-GB" sz="2000" b="1" dirty="0">
                <a:solidFill>
                  <a:srgbClr val="47B5C8"/>
                </a:solidFill>
              </a:rPr>
              <a:t>: </a:t>
            </a:r>
            <a:r>
              <a:rPr lang="nl-NL" sz="2000" dirty="0">
                <a:solidFill>
                  <a:srgbClr val="595959"/>
                </a:solidFill>
              </a:rPr>
              <a:t>Om leerlingen te helpen de levensvatbaarheid en potentiële impact van hun bedrijfsidee kritisch te beoordelen voordat ze verder gaan.</a:t>
            </a:r>
          </a:p>
          <a:p>
            <a:endParaRPr lang="en-GB" sz="2000" dirty="0"/>
          </a:p>
          <a:p>
            <a:r>
              <a:rPr lang="en-GB" sz="2000" b="1" dirty="0" err="1">
                <a:solidFill>
                  <a:srgbClr val="47B5C8"/>
                </a:solidFill>
              </a:rPr>
              <a:t>Oefening</a:t>
            </a:r>
            <a:r>
              <a:rPr lang="en-GB" sz="2000" b="1" dirty="0">
                <a:solidFill>
                  <a:srgbClr val="47B5C8"/>
                </a:solidFill>
              </a:rPr>
              <a:t>:</a:t>
            </a:r>
          </a:p>
          <a:p>
            <a:r>
              <a:rPr lang="nl-NL" sz="2000" dirty="0">
                <a:solidFill>
                  <a:srgbClr val="595959"/>
                </a:solidFill>
              </a:rPr>
              <a:t>Het creëren van een dynamisch en interactief sjabloon voor het evalueren van uw bedrijfsidee in een tool als </a:t>
            </a:r>
            <a:r>
              <a:rPr lang="nl-NL" sz="2000" dirty="0" err="1">
                <a:solidFill>
                  <a:srgbClr val="595959"/>
                </a:solidFill>
              </a:rPr>
              <a:t>Miro</a:t>
            </a:r>
            <a:r>
              <a:rPr lang="nl-NL" sz="2000" dirty="0">
                <a:solidFill>
                  <a:srgbClr val="595959"/>
                </a:solidFill>
              </a:rPr>
              <a:t> om het proces visueel intuïtief te maken. </a:t>
            </a:r>
            <a:r>
              <a:rPr lang="nl-NL" sz="2000" dirty="0" err="1">
                <a:solidFill>
                  <a:srgbClr val="595959"/>
                </a:solidFill>
              </a:rPr>
              <a:t>Miro</a:t>
            </a:r>
            <a:r>
              <a:rPr lang="nl-NL" sz="2000" dirty="0">
                <a:solidFill>
                  <a:srgbClr val="595959"/>
                </a:solidFill>
              </a:rPr>
              <a:t> is een online whiteboardplatform voor samenwerking dat kan helpen bij het visualiseren van concepten en het effectief faciliteren van brainstormsessies. Met een gratis account kunnen veel functies worden bereikt.</a:t>
            </a:r>
          </a:p>
          <a:p>
            <a:endParaRPr lang="en-GB" sz="2000" dirty="0">
              <a:solidFill>
                <a:srgbClr val="595959"/>
              </a:solidFill>
            </a:endParaRPr>
          </a:p>
          <a:p>
            <a:r>
              <a:rPr lang="en-GB" sz="2000" dirty="0">
                <a:solidFill>
                  <a:srgbClr val="595959"/>
                </a:solidFill>
              </a:rPr>
              <a:t>Andere </a:t>
            </a:r>
            <a:r>
              <a:rPr lang="en-GB" sz="2000" dirty="0" err="1">
                <a:solidFill>
                  <a:srgbClr val="595959"/>
                </a:solidFill>
              </a:rPr>
              <a:t>opties</a:t>
            </a:r>
            <a:r>
              <a:rPr lang="en-GB" sz="2000" dirty="0">
                <a:solidFill>
                  <a:srgbClr val="595959"/>
                </a:solidFill>
              </a:rPr>
              <a:t> </a:t>
            </a:r>
            <a:r>
              <a:rPr lang="en-GB" sz="2000" dirty="0" err="1">
                <a:solidFill>
                  <a:srgbClr val="595959"/>
                </a:solidFill>
              </a:rPr>
              <a:t>zijn</a:t>
            </a:r>
            <a:r>
              <a:rPr lang="en-GB" sz="2000" b="1" dirty="0" err="1">
                <a:solidFill>
                  <a:srgbClr val="47B5C8"/>
                </a:solidFill>
                <a:hlinkClick r:id="rId2">
                  <a:extLst>
                    <a:ext uri="{A12FA001-AC4F-418D-AE19-62706E023703}">
                      <ahyp:hlinkClr xmlns:ahyp="http://schemas.microsoft.com/office/drawing/2018/hyperlinkcolor" val="tx"/>
                    </a:ext>
                  </a:extLst>
                </a:hlinkClick>
              </a:rPr>
              <a:t>Mural</a:t>
            </a:r>
            <a:r>
              <a:rPr lang="en-GB" sz="2000" dirty="0">
                <a:solidFill>
                  <a:srgbClr val="87A66E"/>
                </a:solidFill>
                <a:hlinkClick r:id="rId2">
                  <a:extLst>
                    <a:ext uri="{A12FA001-AC4F-418D-AE19-62706E023703}">
                      <ahyp:hlinkClr xmlns:ahyp="http://schemas.microsoft.com/office/drawing/2018/hyperlinkcolor" val="tx"/>
                    </a:ext>
                  </a:extLst>
                </a:hlinkClick>
              </a:rPr>
              <a:t> is a collaborative intelligence company | Mural</a:t>
            </a:r>
            <a:r>
              <a:rPr lang="en-GB" sz="2000" dirty="0">
                <a:solidFill>
                  <a:srgbClr val="595959"/>
                </a:solidFill>
              </a:rPr>
              <a:t>, </a:t>
            </a:r>
            <a:r>
              <a:rPr lang="en-IE" sz="2000" b="1" dirty="0">
                <a:solidFill>
                  <a:srgbClr val="47B5C8"/>
                </a:solidFill>
                <a:hlinkClick r:id="rId3">
                  <a:extLst>
                    <a:ext uri="{A12FA001-AC4F-418D-AE19-62706E023703}">
                      <ahyp:hlinkClr xmlns:ahyp="http://schemas.microsoft.com/office/drawing/2018/hyperlinkcolor" val="tx"/>
                    </a:ext>
                  </a:extLst>
                </a:hlinkClick>
              </a:rPr>
              <a:t>Cacoo</a:t>
            </a:r>
            <a:r>
              <a:rPr lang="en-IE" sz="2000" dirty="0">
                <a:solidFill>
                  <a:srgbClr val="87A66E"/>
                </a:solidFill>
                <a:hlinkClick r:id="rId3">
                  <a:extLst>
                    <a:ext uri="{A12FA001-AC4F-418D-AE19-62706E023703}">
                      <ahyp:hlinkClr xmlns:ahyp="http://schemas.microsoft.com/office/drawing/2018/hyperlinkcolor" val="tx"/>
                    </a:ext>
                  </a:extLst>
                </a:hlinkClick>
              </a:rPr>
              <a:t> | Online diagramming tool for collaborative diagramming | </a:t>
            </a:r>
            <a:r>
              <a:rPr lang="en-IE" sz="2000" dirty="0" err="1">
                <a:solidFill>
                  <a:srgbClr val="87A66E"/>
                </a:solidFill>
                <a:hlinkClick r:id="rId3">
                  <a:extLst>
                    <a:ext uri="{A12FA001-AC4F-418D-AE19-62706E023703}">
                      <ahyp:hlinkClr xmlns:ahyp="http://schemas.microsoft.com/office/drawing/2018/hyperlinkcolor" val="tx"/>
                    </a:ext>
                  </a:extLst>
                </a:hlinkClick>
              </a:rPr>
              <a:t>Nulab</a:t>
            </a:r>
            <a:r>
              <a:rPr lang="en-IE" sz="2000" dirty="0">
                <a:solidFill>
                  <a:srgbClr val="595959"/>
                </a:solidFill>
              </a:rPr>
              <a:t> </a:t>
            </a:r>
            <a:r>
              <a:rPr lang="en-IE" sz="2000" dirty="0" err="1">
                <a:solidFill>
                  <a:srgbClr val="595959"/>
                </a:solidFill>
              </a:rPr>
              <a:t>en</a:t>
            </a:r>
            <a:r>
              <a:rPr lang="en-IE" sz="2000" dirty="0">
                <a:solidFill>
                  <a:srgbClr val="595959"/>
                </a:solidFill>
              </a:rPr>
              <a:t> </a:t>
            </a:r>
            <a:r>
              <a:rPr lang="en-GB" sz="2000" dirty="0">
                <a:solidFill>
                  <a:srgbClr val="87A66E"/>
                </a:solidFill>
                <a:hlinkClick r:id="rId4">
                  <a:extLst>
                    <a:ext uri="{A12FA001-AC4F-418D-AE19-62706E023703}">
                      <ahyp:hlinkClr xmlns:ahyp="http://schemas.microsoft.com/office/drawing/2018/hyperlinkcolor" val="tx"/>
                    </a:ext>
                  </a:extLst>
                </a:hlinkClick>
              </a:rPr>
              <a:t>Secure Collaboration Tool for Hybrid teams | </a:t>
            </a:r>
            <a:r>
              <a:rPr lang="en-GB" sz="2000" b="1" dirty="0" err="1">
                <a:solidFill>
                  <a:srgbClr val="47B5C8"/>
                </a:solidFill>
                <a:hlinkClick r:id="rId4">
                  <a:extLst>
                    <a:ext uri="{A12FA001-AC4F-418D-AE19-62706E023703}">
                      <ahyp:hlinkClr xmlns:ahyp="http://schemas.microsoft.com/office/drawing/2018/hyperlinkcolor" val="tx"/>
                    </a:ext>
                  </a:extLst>
                </a:hlinkClick>
              </a:rPr>
              <a:t>Conceptboard</a:t>
            </a:r>
            <a:endParaRPr lang="en-IE" sz="2000" b="1" dirty="0">
              <a:solidFill>
                <a:srgbClr val="47B5C8"/>
              </a:solidFill>
            </a:endParaRPr>
          </a:p>
        </p:txBody>
      </p:sp>
      <p:graphicFrame>
        <p:nvGraphicFramePr>
          <p:cNvPr id="7" name="Table 6">
            <a:extLst>
              <a:ext uri="{FF2B5EF4-FFF2-40B4-BE49-F238E27FC236}">
                <a16:creationId xmlns:a16="http://schemas.microsoft.com/office/drawing/2014/main" id="{B5403BC8-A67C-D943-D0C3-7F410EC9C3E6}"/>
              </a:ext>
            </a:extLst>
          </p:cNvPr>
          <p:cNvGraphicFramePr>
            <a:graphicFrameLocks noGrp="1"/>
          </p:cNvGraphicFramePr>
          <p:nvPr/>
        </p:nvGraphicFramePr>
        <p:xfrm>
          <a:off x="2032000" y="719666"/>
          <a:ext cx="8127999" cy="370840"/>
        </p:xfrm>
        <a:graphic>
          <a:graphicData uri="http://schemas.openxmlformats.org/drawingml/2006/table">
            <a:tbl>
              <a:tblPr firstRow="1" bandRow="1">
                <a:tableStyleId>{2D5ABB26-0587-4C30-8999-92F81FD0307C}</a:tableStyleId>
              </a:tblPr>
              <a:tblGrid>
                <a:gridCol w="2709333">
                  <a:extLst>
                    <a:ext uri="{9D8B030D-6E8A-4147-A177-3AD203B41FA5}">
                      <a16:colId xmlns:a16="http://schemas.microsoft.com/office/drawing/2014/main" val="2831505369"/>
                    </a:ext>
                  </a:extLst>
                </a:gridCol>
                <a:gridCol w="2709333">
                  <a:extLst>
                    <a:ext uri="{9D8B030D-6E8A-4147-A177-3AD203B41FA5}">
                      <a16:colId xmlns:a16="http://schemas.microsoft.com/office/drawing/2014/main" val="624899376"/>
                    </a:ext>
                  </a:extLst>
                </a:gridCol>
                <a:gridCol w="2709333">
                  <a:extLst>
                    <a:ext uri="{9D8B030D-6E8A-4147-A177-3AD203B41FA5}">
                      <a16:colId xmlns:a16="http://schemas.microsoft.com/office/drawing/2014/main" val="31272902"/>
                    </a:ext>
                  </a:extLst>
                </a:gridCol>
              </a:tblGrid>
              <a:tr h="370840">
                <a:tc>
                  <a:txBody>
                    <a:bodyPr/>
                    <a:lstStyle/>
                    <a:p>
                      <a:endParaRPr lang="en-IE"/>
                    </a:p>
                  </a:txBody>
                  <a:tcPr/>
                </a:tc>
                <a:tc>
                  <a:txBody>
                    <a:bodyPr/>
                    <a:lstStyle/>
                    <a:p>
                      <a:endParaRPr lang="en-IE"/>
                    </a:p>
                  </a:txBody>
                  <a:tcPr/>
                </a:tc>
                <a:tc>
                  <a:txBody>
                    <a:bodyPr/>
                    <a:lstStyle/>
                    <a:p>
                      <a:endParaRPr lang="en-IE" dirty="0"/>
                    </a:p>
                  </a:txBody>
                  <a:tcPr/>
                </a:tc>
                <a:extLst>
                  <a:ext uri="{0D108BD9-81ED-4DB2-BD59-A6C34878D82A}">
                    <a16:rowId xmlns:a16="http://schemas.microsoft.com/office/drawing/2014/main" val="3122065895"/>
                  </a:ext>
                </a:extLst>
              </a:tr>
            </a:tbl>
          </a:graphicData>
        </a:graphic>
      </p:graphicFrame>
    </p:spTree>
    <p:extLst>
      <p:ext uri="{BB962C8B-B14F-4D97-AF65-F5344CB8AC3E}">
        <p14:creationId xmlns:p14="http://schemas.microsoft.com/office/powerpoint/2010/main" val="38278541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6608E-B117-B3B0-08BE-EA86CD4F8B8E}"/>
            </a:ext>
          </a:extLst>
        </p:cNvPr>
        <p:cNvGrpSpPr/>
        <p:nvPr/>
      </p:nvGrpSpPr>
      <p:grpSpPr>
        <a:xfrm>
          <a:off x="0" y="0"/>
          <a:ext cx="0" cy="0"/>
          <a:chOff x="0" y="0"/>
          <a:chExt cx="0" cy="0"/>
        </a:xfrm>
      </p:grpSpPr>
      <p:sp>
        <p:nvSpPr>
          <p:cNvPr id="12" name="Text Placeholder 6">
            <a:extLst>
              <a:ext uri="{FF2B5EF4-FFF2-40B4-BE49-F238E27FC236}">
                <a16:creationId xmlns:a16="http://schemas.microsoft.com/office/drawing/2014/main" id="{B2F3052F-13F0-6090-E400-37E537067B1B}"/>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6" name="Freeform 1">
            <a:extLst>
              <a:ext uri="{FF2B5EF4-FFF2-40B4-BE49-F238E27FC236}">
                <a16:creationId xmlns:a16="http://schemas.microsoft.com/office/drawing/2014/main" id="{02702AD4-E59D-97B3-1B3A-4646EBC6853B}"/>
              </a:ext>
            </a:extLst>
          </p:cNvPr>
          <p:cNvSpPr/>
          <p:nvPr/>
        </p:nvSpPr>
        <p:spPr>
          <a:xfrm>
            <a:off x="-1" y="315617"/>
            <a:ext cx="107240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92365DFF-8EA4-E5F4-F552-F1747F9E6FAE}"/>
              </a:ext>
            </a:extLst>
          </p:cNvPr>
          <p:cNvSpPr txBox="1">
            <a:spLocks/>
          </p:cNvSpPr>
          <p:nvPr/>
        </p:nvSpPr>
        <p:spPr>
          <a:xfrm>
            <a:off x="214361" y="503973"/>
            <a:ext cx="10646679"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bg2"/>
                </a:solidFill>
              </a:rPr>
              <a:t>Stappen om een evaluatiebord voor bedrijfsideeën te maken in </a:t>
            </a:r>
            <a:r>
              <a:rPr lang="nl-NL" b="1" dirty="0" err="1">
                <a:solidFill>
                  <a:schemeClr val="bg2"/>
                </a:solidFill>
              </a:rPr>
              <a:t>Miro</a:t>
            </a:r>
            <a:endParaRPr lang="en-GB" b="1" dirty="0">
              <a:solidFill>
                <a:schemeClr val="bg2"/>
              </a:solidFill>
            </a:endParaRPr>
          </a:p>
        </p:txBody>
      </p:sp>
      <p:sp>
        <p:nvSpPr>
          <p:cNvPr id="2" name="Text Placeholder 1">
            <a:extLst>
              <a:ext uri="{FF2B5EF4-FFF2-40B4-BE49-F238E27FC236}">
                <a16:creationId xmlns:a16="http://schemas.microsoft.com/office/drawing/2014/main" id="{5F466273-71AD-33C6-42D0-E1395AD3A4A7}"/>
              </a:ext>
            </a:extLst>
          </p:cNvPr>
          <p:cNvSpPr>
            <a:spLocks noGrp="1" noChangeArrowheads="1"/>
          </p:cNvSpPr>
          <p:nvPr>
            <p:ph type="body" sz="quarter" idx="13"/>
          </p:nvPr>
        </p:nvSpPr>
        <p:spPr bwMode="auto">
          <a:xfrm>
            <a:off x="-179894" y="1505858"/>
            <a:ext cx="8537241" cy="5368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lvl="1" indent="0">
              <a:buNone/>
            </a:pPr>
            <a:r>
              <a:rPr lang="en-GB" sz="2000" b="1" dirty="0">
                <a:solidFill>
                  <a:srgbClr val="47B5C8"/>
                </a:solidFill>
              </a:rPr>
              <a:t>Maak </a:t>
            </a:r>
            <a:r>
              <a:rPr lang="en-GB" sz="2000" b="1" dirty="0" err="1">
                <a:solidFill>
                  <a:srgbClr val="47B5C8"/>
                </a:solidFill>
              </a:rPr>
              <a:t>een</a:t>
            </a:r>
            <a:r>
              <a:rPr lang="en-GB" sz="2000" b="1" dirty="0">
                <a:solidFill>
                  <a:srgbClr val="47B5C8"/>
                </a:solidFill>
              </a:rPr>
              <a:t> </a:t>
            </a:r>
            <a:r>
              <a:rPr lang="en-GB" sz="2000" b="1" dirty="0" err="1">
                <a:solidFill>
                  <a:srgbClr val="47B5C8"/>
                </a:solidFill>
              </a:rPr>
              <a:t>nieuw</a:t>
            </a:r>
            <a:r>
              <a:rPr lang="en-GB" sz="2000" b="1" dirty="0">
                <a:solidFill>
                  <a:srgbClr val="47B5C8"/>
                </a:solidFill>
              </a:rPr>
              <a:t> bord</a:t>
            </a:r>
            <a:r>
              <a:rPr lang="en-GB" sz="2000" dirty="0">
                <a:solidFill>
                  <a:srgbClr val="47B5C8"/>
                </a:solidFill>
              </a:rPr>
              <a:t>:</a:t>
            </a:r>
          </a:p>
          <a:p>
            <a:pPr lvl="1"/>
            <a:r>
              <a:rPr lang="nl-NL" sz="2000" dirty="0">
                <a:solidFill>
                  <a:srgbClr val="595959"/>
                </a:solidFill>
              </a:rPr>
              <a:t>Log in op </a:t>
            </a:r>
            <a:r>
              <a:rPr lang="nl-NL" sz="2000" dirty="0" err="1">
                <a:solidFill>
                  <a:srgbClr val="595959"/>
                </a:solidFill>
              </a:rPr>
              <a:t>Miro</a:t>
            </a:r>
            <a:r>
              <a:rPr lang="nl-NL" sz="2000" dirty="0">
                <a:solidFill>
                  <a:srgbClr val="595959"/>
                </a:solidFill>
              </a:rPr>
              <a:t> of meld je aan als je nog geen account hebt.
Start een nieuw bord vanuit het dashboard.
Gebruik de kadertool om afzonderlijke secties te maken voor elk evaluatiecriterium.
Geef elk frame een titel met een criterium, zoals marktomvang, geschiktheid voor doelgroep, initiële kostenanalyse, schaalbaarheid en potentiële uitdagingen. 
Gebruik in elk kader plaknotities of tekstvakken om beschrijvingen of vragen toe te voegen die aangeven welke specifieke aspecten gebruikers voor elk criterium in overweging moeten nemen
Onder Marktgrootte kunt u zich bijvoorbeeld afvragen: Wat is de geschatte omvang van uw doelmarkt? Wat zijn de groeiprognoses?</a:t>
            </a:r>
            <a:endParaRPr lang="en-GB" sz="2400" dirty="0">
              <a:solidFill>
                <a:srgbClr val="595959"/>
              </a:solidFill>
            </a:endParaRPr>
          </a:p>
          <a:p>
            <a:endParaRPr lang="en-GB" sz="2400" dirty="0">
              <a:solidFill>
                <a:srgbClr val="595959"/>
              </a:solidFill>
            </a:endParaRPr>
          </a:p>
          <a:p>
            <a:pPr marL="0" marR="0" lvl="0" indent="0" algn="l" defTabSz="914400" rtl="0" eaLnBrk="0" fontAlgn="base" latinLnBrk="0" hangingPunct="0">
              <a:lnSpc>
                <a:spcPct val="100000"/>
              </a:lnSpc>
              <a:spcBef>
                <a:spcPct val="0"/>
              </a:spcBef>
              <a:spcAft>
                <a:spcPct val="0"/>
              </a:spcAft>
              <a:buClrTx/>
              <a:buSzTx/>
              <a:tabLst/>
            </a:pPr>
            <a:endParaRPr lang="en-US" altLang="en-US" sz="2400" b="1" i="0"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EE99E96D-F7D6-F055-998E-AE668C7E012E}"/>
              </a:ext>
            </a:extLst>
          </p:cNvPr>
          <p:cNvPicPr>
            <a:picLocks noChangeAspect="1"/>
          </p:cNvPicPr>
          <p:nvPr/>
        </p:nvPicPr>
        <p:blipFill>
          <a:blip r:embed="rId2"/>
          <a:stretch>
            <a:fillRect/>
          </a:stretch>
        </p:blipFill>
        <p:spPr>
          <a:xfrm>
            <a:off x="8169089" y="2013857"/>
            <a:ext cx="3683511" cy="2520541"/>
          </a:xfrm>
          <a:prstGeom prst="rect">
            <a:avLst/>
          </a:prstGeom>
        </p:spPr>
      </p:pic>
      <p:sp>
        <p:nvSpPr>
          <p:cNvPr id="7" name="TextBox 6">
            <a:extLst>
              <a:ext uri="{FF2B5EF4-FFF2-40B4-BE49-F238E27FC236}">
                <a16:creationId xmlns:a16="http://schemas.microsoft.com/office/drawing/2014/main" id="{DBB32021-2003-8D64-CC8F-30FBD0F9EBBC}"/>
              </a:ext>
            </a:extLst>
          </p:cNvPr>
          <p:cNvSpPr txBox="1"/>
          <p:nvPr/>
        </p:nvSpPr>
        <p:spPr>
          <a:xfrm>
            <a:off x="8811637" y="4726505"/>
            <a:ext cx="2528046" cy="1200329"/>
          </a:xfrm>
          <a:prstGeom prst="rect">
            <a:avLst/>
          </a:prstGeom>
          <a:noFill/>
        </p:spPr>
        <p:txBody>
          <a:bodyPr wrap="square">
            <a:spAutoFit/>
          </a:bodyPr>
          <a:lstStyle/>
          <a:p>
            <a:r>
              <a:rPr lang="en-GB" b="1" dirty="0"/>
              <a:t>GA AAN DE SLAG</a:t>
            </a:r>
          </a:p>
          <a:p>
            <a:r>
              <a:rPr lang="en-GB" b="1" dirty="0">
                <a:hlinkClick r:id="rId3"/>
              </a:rPr>
              <a:t>How To Use Miro | Your Guide To Getting Started</a:t>
            </a:r>
            <a:endParaRPr lang="en-GB" b="1" dirty="0"/>
          </a:p>
          <a:p>
            <a:endParaRPr lang="en-IE" b="1" dirty="0"/>
          </a:p>
        </p:txBody>
      </p:sp>
    </p:spTree>
    <p:extLst>
      <p:ext uri="{BB962C8B-B14F-4D97-AF65-F5344CB8AC3E}">
        <p14:creationId xmlns:p14="http://schemas.microsoft.com/office/powerpoint/2010/main" val="10652022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C740E-0B42-ED7A-FE9F-CFE22D0F0981}"/>
            </a:ext>
          </a:extLst>
        </p:cNvPr>
        <p:cNvGrpSpPr/>
        <p:nvPr/>
      </p:nvGrpSpPr>
      <p:grpSpPr>
        <a:xfrm>
          <a:off x="0" y="0"/>
          <a:ext cx="0" cy="0"/>
          <a:chOff x="0" y="0"/>
          <a:chExt cx="0" cy="0"/>
        </a:xfrm>
      </p:grpSpPr>
      <p:sp>
        <p:nvSpPr>
          <p:cNvPr id="12" name="Text Placeholder 6">
            <a:extLst>
              <a:ext uri="{FF2B5EF4-FFF2-40B4-BE49-F238E27FC236}">
                <a16:creationId xmlns:a16="http://schemas.microsoft.com/office/drawing/2014/main" id="{067B6FD8-EB11-D426-B8CC-8DF239944140}"/>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6" name="Freeform 1">
            <a:extLst>
              <a:ext uri="{FF2B5EF4-FFF2-40B4-BE49-F238E27FC236}">
                <a16:creationId xmlns:a16="http://schemas.microsoft.com/office/drawing/2014/main" id="{D74A0F17-13A8-B88F-CFBA-DF80CE6CBACA}"/>
              </a:ext>
            </a:extLst>
          </p:cNvPr>
          <p:cNvSpPr/>
          <p:nvPr/>
        </p:nvSpPr>
        <p:spPr>
          <a:xfrm>
            <a:off x="0" y="407714"/>
            <a:ext cx="107240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95713612-06C3-94F6-3DD1-1EF66B36E0E1}"/>
              </a:ext>
            </a:extLst>
          </p:cNvPr>
          <p:cNvSpPr txBox="1">
            <a:spLocks/>
          </p:cNvSpPr>
          <p:nvPr/>
        </p:nvSpPr>
        <p:spPr>
          <a:xfrm>
            <a:off x="214361" y="626169"/>
            <a:ext cx="10724029"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bg2"/>
                </a:solidFill>
              </a:rPr>
              <a:t>Stappen om een evaluatiebord voor bedrijfsideeën te maken in </a:t>
            </a:r>
            <a:r>
              <a:rPr lang="nl-NL" b="1" dirty="0" err="1">
                <a:solidFill>
                  <a:schemeClr val="bg2"/>
                </a:solidFill>
              </a:rPr>
              <a:t>Miro</a:t>
            </a:r>
            <a:endParaRPr lang="en-GB" b="1" dirty="0">
              <a:solidFill>
                <a:schemeClr val="bg2"/>
              </a:solidFill>
            </a:endParaRPr>
          </a:p>
        </p:txBody>
      </p:sp>
      <p:sp>
        <p:nvSpPr>
          <p:cNvPr id="2" name="Text Placeholder 1">
            <a:extLst>
              <a:ext uri="{FF2B5EF4-FFF2-40B4-BE49-F238E27FC236}">
                <a16:creationId xmlns:a16="http://schemas.microsoft.com/office/drawing/2014/main" id="{64A28C5E-06F8-AF53-8F98-9DAE41845E17}"/>
              </a:ext>
            </a:extLst>
          </p:cNvPr>
          <p:cNvSpPr>
            <a:spLocks noGrp="1" noChangeArrowheads="1"/>
          </p:cNvSpPr>
          <p:nvPr>
            <p:ph type="body" sz="quarter" idx="13"/>
          </p:nvPr>
        </p:nvSpPr>
        <p:spPr bwMode="auto">
          <a:xfrm>
            <a:off x="190828" y="1429823"/>
            <a:ext cx="11810343"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en-GB" sz="2000" b="1" i="0" dirty="0">
                <a:solidFill>
                  <a:srgbClr val="47B5C8"/>
                </a:solidFill>
              </a:rPr>
              <a:t>Word nu </a:t>
            </a:r>
            <a:r>
              <a:rPr lang="en-GB" sz="2000" b="1" i="0" dirty="0" err="1">
                <a:solidFill>
                  <a:srgbClr val="47B5C8"/>
                </a:solidFill>
              </a:rPr>
              <a:t>interactief</a:t>
            </a:r>
            <a:r>
              <a:rPr lang="en-GB" sz="2000" b="1" i="0" dirty="0">
                <a:solidFill>
                  <a:srgbClr val="47B5C8"/>
                </a:solidFill>
              </a:rPr>
              <a:t>:</a:t>
            </a:r>
          </a:p>
          <a:p>
            <a:pPr marL="342900" indent="-342900" algn="l">
              <a:buFont typeface="Arial" panose="020B0604020202020204" pitchFamily="34" charset="0"/>
              <a:buChar char="•"/>
            </a:pPr>
            <a:r>
              <a:rPr lang="nl-NL" sz="2000" i="0" dirty="0">
                <a:solidFill>
                  <a:srgbClr val="595959"/>
                </a:solidFill>
              </a:rPr>
              <a:t>Neem peilingen of stemstickers op in elk frame, zodat vertrouwde medewerkers kunnen beoordelen hoe goed het bedrijfsidee aan elk criterium voldoet.
Gebruik pijlen of verbindingslijnen om relaties of afhankelijkheden tussen verschillende factoren weer te geven. 
Schakel opmerkingen in voor teamleden om rechtstreeks op het bord gedetailleerde feedback te geven.
Gebruik pictogrammen en markeringen om verschillende aspecten van de analyse visueel weer te geven, zoals risico's, kansen en sterke punten.</a:t>
            </a:r>
          </a:p>
          <a:p>
            <a:pPr algn="l"/>
            <a:r>
              <a:rPr lang="en-GB" sz="2000" b="1" i="0" dirty="0">
                <a:solidFill>
                  <a:srgbClr val="47B5C8"/>
                </a:solidFill>
              </a:rPr>
              <a:t>Resources </a:t>
            </a:r>
            <a:r>
              <a:rPr lang="en-GB" sz="2000" b="1" i="0" dirty="0" err="1">
                <a:solidFill>
                  <a:srgbClr val="47B5C8"/>
                </a:solidFill>
              </a:rPr>
              <a:t>toevoegen</a:t>
            </a:r>
            <a:r>
              <a:rPr lang="en-GB" sz="2000" b="1" i="0" dirty="0">
                <a:solidFill>
                  <a:srgbClr val="47B5C8"/>
                </a:solidFill>
              </a:rPr>
              <a:t>:</a:t>
            </a:r>
          </a:p>
          <a:p>
            <a:pPr marL="342900" indent="-342900" algn="l">
              <a:buFont typeface="Arial" panose="020B0604020202020204" pitchFamily="34" charset="0"/>
              <a:buChar char="•"/>
            </a:pPr>
            <a:r>
              <a:rPr lang="nl-NL" sz="2000" i="0" dirty="0">
                <a:solidFill>
                  <a:srgbClr val="595959"/>
                </a:solidFill>
              </a:rPr>
              <a:t>Link naar externe bronnen, </a:t>
            </a:r>
            <a:r>
              <a:rPr lang="nl-NL" sz="2000" i="0" dirty="0" err="1">
                <a:solidFill>
                  <a:srgbClr val="595959"/>
                </a:solidFill>
              </a:rPr>
              <a:t>onderzoekspapers</a:t>
            </a:r>
            <a:r>
              <a:rPr lang="nl-NL" sz="2000" i="0" dirty="0">
                <a:solidFill>
                  <a:srgbClr val="595959"/>
                </a:solidFill>
              </a:rPr>
              <a:t> of marktanalyserapporten rechtstreeks in de relevante secties voor gemakkelijke toegang tijdens discussies. Sluit afbeeldingen of video's in die extra context bieden of een voorbeeld zijn van vergelijkbare bedrijfsmodelanalyses.</a:t>
            </a:r>
            <a:endParaRPr lang="en-US" altLang="en-US" sz="2400" b="1" i="0"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12690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39638" y="1650958"/>
            <a:ext cx="9995140" cy="3849918"/>
          </a:xfrm>
        </p:spPr>
        <p:txBody>
          <a:bodyPr/>
          <a:lstStyle/>
          <a:p>
            <a:pPr marL="0" indent="0"/>
            <a:r>
              <a:rPr lang="nl-NL" sz="2000" dirty="0"/>
              <a:t>Volgens Amerikaanse gegevens, maar te vergelijken met dat van de EU, zoals gerapporteerd in</a:t>
            </a:r>
            <a:r>
              <a:rPr lang="en-GB" sz="2000" dirty="0"/>
              <a:t> </a:t>
            </a:r>
            <a:r>
              <a:rPr lang="en-GB" sz="2000" dirty="0">
                <a:hlinkClick r:id="rId2"/>
              </a:rPr>
              <a:t>What Percentage of Small Businesses Fail? (fundera.com)</a:t>
            </a:r>
            <a:r>
              <a:rPr lang="en-GB" sz="2000" dirty="0"/>
              <a:t>, </a:t>
            </a:r>
            <a:r>
              <a:rPr lang="nl-NL" sz="2000" dirty="0"/>
              <a:t>Ongeveer 20 procent van de kleine bedrijven faalt binnen het eerste jaar. Tegen het einde van het tweede jaar zal 30 procent van de bedrijven failliet zijn gegaan. Aan het einde van het vijfde jaar zal ongeveer de helft gezakt zijn. En tegen het einde van het decennium zal slechts 30 procent van de bedrijven overblijven - een mislukkingspercentage van 70 procent.</a:t>
            </a:r>
          </a:p>
          <a:p>
            <a:pPr marL="0" indent="0"/>
            <a:r>
              <a:rPr lang="en-GB" sz="2000" b="1" dirty="0">
                <a:solidFill>
                  <a:schemeClr val="bg1"/>
                </a:solidFill>
                <a:highlight>
                  <a:srgbClr val="47B5C8"/>
                </a:highlight>
              </a:rPr>
              <a:t>Lees </a:t>
            </a:r>
            <a:r>
              <a:rPr lang="en-GB" sz="2000" b="1" dirty="0" err="1">
                <a:solidFill>
                  <a:schemeClr val="bg1"/>
                </a:solidFill>
                <a:highlight>
                  <a:srgbClr val="47B5C8"/>
                </a:highlight>
              </a:rPr>
              <a:t>meer</a:t>
            </a:r>
            <a:r>
              <a:rPr lang="en-GB" sz="2000" b="1" dirty="0">
                <a:solidFill>
                  <a:schemeClr val="bg1"/>
                </a:solidFill>
                <a:highlight>
                  <a:srgbClr val="47B5C8"/>
                </a:highlight>
              </a:rPr>
              <a:t>:</a:t>
            </a:r>
            <a:r>
              <a:rPr lang="en-US" sz="2000" dirty="0">
                <a:hlinkClick r:id="rId3"/>
              </a:rPr>
              <a:t>https://entm.ag/QZniH3</a:t>
            </a:r>
            <a:r>
              <a:rPr lang="en-GB" sz="2000" dirty="0"/>
              <a:t> </a:t>
            </a:r>
            <a:endParaRPr lang="en-US" sz="2000" dirty="0"/>
          </a:p>
          <a:p>
            <a:pPr marL="0" indent="0"/>
            <a:r>
              <a:rPr lang="nl-NL" sz="2000" dirty="0"/>
              <a:t>In 2023 is het aantal faillissementen in Europa aanzienlijk gestegen. Volgens de </a:t>
            </a:r>
            <a:r>
              <a:rPr lang="nl-NL" sz="2000" dirty="0" err="1"/>
              <a:t>PwC</a:t>
            </a:r>
            <a:r>
              <a:rPr lang="nl-NL" sz="2000" dirty="0"/>
              <a:t> </a:t>
            </a:r>
            <a:r>
              <a:rPr lang="nl-NL" sz="2000" dirty="0" err="1"/>
              <a:t>Restructuring</a:t>
            </a:r>
            <a:r>
              <a:rPr lang="nl-NL" sz="2000" dirty="0"/>
              <a:t> Update is het aantal faillissementen in Q1 2023 met 19% gestegen ten opzichte van dezelfde periode in het voorgaande jaar.</a:t>
            </a:r>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solidFill>
                  <a:schemeClr val="bg1"/>
                </a:solidFill>
              </a:rPr>
              <a:t>Waarom</a:t>
            </a:r>
            <a:r>
              <a:rPr lang="en-US" dirty="0">
                <a:solidFill>
                  <a:schemeClr val="bg1"/>
                </a:solidFill>
              </a:rPr>
              <a:t> is het </a:t>
            </a:r>
            <a:r>
              <a:rPr lang="en-US" dirty="0" err="1">
                <a:solidFill>
                  <a:schemeClr val="bg1"/>
                </a:solidFill>
              </a:rPr>
              <a:t>belangrijk</a:t>
            </a:r>
            <a:r>
              <a:rPr lang="en-US" dirty="0">
                <a:solidFill>
                  <a:schemeClr val="bg1"/>
                </a:solidFill>
              </a:rPr>
              <a:t>?</a:t>
            </a:r>
          </a:p>
        </p:txBody>
      </p:sp>
    </p:spTree>
    <p:extLst>
      <p:ext uri="{BB962C8B-B14F-4D97-AF65-F5344CB8AC3E}">
        <p14:creationId xmlns:p14="http://schemas.microsoft.com/office/powerpoint/2010/main" val="28504307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669E6-1CBA-A6E6-DCD1-97508D4ED10B}"/>
            </a:ext>
          </a:extLst>
        </p:cNvPr>
        <p:cNvGrpSpPr/>
        <p:nvPr/>
      </p:nvGrpSpPr>
      <p:grpSpPr>
        <a:xfrm>
          <a:off x="0" y="0"/>
          <a:ext cx="0" cy="0"/>
          <a:chOff x="0" y="0"/>
          <a:chExt cx="0" cy="0"/>
        </a:xfrm>
      </p:grpSpPr>
      <p:sp>
        <p:nvSpPr>
          <p:cNvPr id="12" name="Text Placeholder 6">
            <a:extLst>
              <a:ext uri="{FF2B5EF4-FFF2-40B4-BE49-F238E27FC236}">
                <a16:creationId xmlns:a16="http://schemas.microsoft.com/office/drawing/2014/main" id="{146A86CB-729D-92A4-D029-DD2E6E66CFA4}"/>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6" name="Freeform 1">
            <a:extLst>
              <a:ext uri="{FF2B5EF4-FFF2-40B4-BE49-F238E27FC236}">
                <a16:creationId xmlns:a16="http://schemas.microsoft.com/office/drawing/2014/main" id="{358ABEC8-E632-15F1-FB15-7DD438C91EF0}"/>
              </a:ext>
            </a:extLst>
          </p:cNvPr>
          <p:cNvSpPr/>
          <p:nvPr/>
        </p:nvSpPr>
        <p:spPr>
          <a:xfrm>
            <a:off x="-1" y="315617"/>
            <a:ext cx="107240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CE456785-798B-3612-4684-8C9376651801}"/>
              </a:ext>
            </a:extLst>
          </p:cNvPr>
          <p:cNvSpPr txBox="1">
            <a:spLocks/>
          </p:cNvSpPr>
          <p:nvPr/>
        </p:nvSpPr>
        <p:spPr>
          <a:xfrm>
            <a:off x="107179" y="476727"/>
            <a:ext cx="1050966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bg2"/>
                </a:solidFill>
              </a:rPr>
              <a:t>Stappen om een evaluatiebord voor bedrijfsideeën te maken in </a:t>
            </a:r>
            <a:r>
              <a:rPr lang="nl-NL" b="1" dirty="0" err="1">
                <a:solidFill>
                  <a:schemeClr val="bg2"/>
                </a:solidFill>
              </a:rPr>
              <a:t>Miro</a:t>
            </a:r>
            <a:endParaRPr lang="en-GB" b="1" dirty="0">
              <a:solidFill>
                <a:schemeClr val="bg2"/>
              </a:solidFill>
            </a:endParaRPr>
          </a:p>
        </p:txBody>
      </p:sp>
      <p:sp>
        <p:nvSpPr>
          <p:cNvPr id="2" name="Text Placeholder 1">
            <a:extLst>
              <a:ext uri="{FF2B5EF4-FFF2-40B4-BE49-F238E27FC236}">
                <a16:creationId xmlns:a16="http://schemas.microsoft.com/office/drawing/2014/main" id="{DA630C00-3F80-3199-8C9F-70B8E94EC2DA}"/>
              </a:ext>
            </a:extLst>
          </p:cNvPr>
          <p:cNvSpPr>
            <a:spLocks noGrp="1" noChangeArrowheads="1"/>
          </p:cNvSpPr>
          <p:nvPr>
            <p:ph type="body" sz="quarter" idx="13"/>
          </p:nvPr>
        </p:nvSpPr>
        <p:spPr bwMode="auto">
          <a:xfrm>
            <a:off x="190828" y="1382286"/>
            <a:ext cx="11810343"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l" eaLnBrk="0" fontAlgn="base" hangingPunct="0">
              <a:lnSpc>
                <a:spcPct val="100000"/>
              </a:lnSpc>
              <a:spcBef>
                <a:spcPct val="0"/>
              </a:spcBef>
              <a:spcAft>
                <a:spcPct val="0"/>
              </a:spcAft>
            </a:pPr>
            <a:r>
              <a:rPr lang="en-GB" altLang="en-US" sz="2000" b="1" i="0" dirty="0" err="1">
                <a:solidFill>
                  <a:srgbClr val="47B5C8"/>
                </a:solidFill>
              </a:rPr>
              <a:t>Voorbereiding</a:t>
            </a:r>
            <a:r>
              <a:rPr lang="en-GB" altLang="en-US" sz="2000" b="1" i="0" dirty="0">
                <a:solidFill>
                  <a:srgbClr val="47B5C8"/>
                </a:solidFill>
              </a:rPr>
              <a:t> op </a:t>
            </a:r>
            <a:r>
              <a:rPr lang="en-GB" altLang="en-US" sz="2000" b="1" i="0" dirty="0" err="1">
                <a:solidFill>
                  <a:srgbClr val="47B5C8"/>
                </a:solidFill>
              </a:rPr>
              <a:t>beoordeling</a:t>
            </a:r>
            <a:r>
              <a:rPr lang="en-GB" altLang="en-US" sz="2000" b="1" i="0" dirty="0">
                <a:solidFill>
                  <a:srgbClr val="47B5C8"/>
                </a:solidFill>
              </a:rPr>
              <a:t>:</a:t>
            </a:r>
          </a:p>
          <a:p>
            <a:pPr marL="342900" lvl="0" indent="-342900" algn="l" eaLnBrk="0" fontAlgn="base" hangingPunct="0">
              <a:lnSpc>
                <a:spcPct val="100000"/>
              </a:lnSpc>
              <a:spcBef>
                <a:spcPct val="0"/>
              </a:spcBef>
              <a:spcAft>
                <a:spcPct val="0"/>
              </a:spcAft>
              <a:buFont typeface="Arial" panose="020B0604020202020204" pitchFamily="34" charset="0"/>
              <a:buChar char="•"/>
            </a:pPr>
            <a:r>
              <a:rPr lang="nl-NL" altLang="en-US" sz="2000" i="0" dirty="0">
                <a:solidFill>
                  <a:srgbClr val="595959"/>
                </a:solidFill>
              </a:rPr>
              <a:t>Plaats een sectie aan de onderkant of zijkant van het bord voor laatste gedachten en algemene beoordeling
Bereid een samenvattend gebied voor waar de belangrijkste conclusies en beslissingspunten na de evaluatie kunnen worden benadrukt</a:t>
            </a:r>
          </a:p>
          <a:p>
            <a:pPr lvl="0" algn="l" eaLnBrk="0" fontAlgn="base" hangingPunct="0">
              <a:lnSpc>
                <a:spcPct val="100000"/>
              </a:lnSpc>
              <a:spcBef>
                <a:spcPct val="0"/>
              </a:spcBef>
              <a:spcAft>
                <a:spcPct val="0"/>
              </a:spcAft>
            </a:pPr>
            <a:endParaRPr lang="en-GB" altLang="en-US" sz="2000" i="0" dirty="0">
              <a:solidFill>
                <a:srgbClr val="595959"/>
              </a:solidFill>
            </a:endParaRPr>
          </a:p>
          <a:p>
            <a:pPr lvl="0" algn="l" eaLnBrk="0" fontAlgn="base" hangingPunct="0">
              <a:lnSpc>
                <a:spcPct val="100000"/>
              </a:lnSpc>
              <a:spcBef>
                <a:spcPct val="0"/>
              </a:spcBef>
              <a:spcAft>
                <a:spcPct val="0"/>
              </a:spcAft>
            </a:pPr>
            <a:r>
              <a:rPr lang="en-GB" altLang="en-US" sz="2000" b="1" i="0" dirty="0" err="1">
                <a:solidFill>
                  <a:srgbClr val="47B5C8"/>
                </a:solidFill>
              </a:rPr>
              <a:t>Nodig</a:t>
            </a:r>
            <a:r>
              <a:rPr lang="en-GB" altLang="en-US" sz="2000" b="1" i="0" dirty="0">
                <a:solidFill>
                  <a:srgbClr val="47B5C8"/>
                </a:solidFill>
              </a:rPr>
              <a:t> </a:t>
            </a:r>
            <a:r>
              <a:rPr lang="en-GB" altLang="en-US" sz="2000" b="1" i="0" dirty="0" err="1">
                <a:solidFill>
                  <a:srgbClr val="47B5C8"/>
                </a:solidFill>
              </a:rPr>
              <a:t>deelnemers</a:t>
            </a:r>
            <a:r>
              <a:rPr lang="en-GB" altLang="en-US" sz="2000" b="1" i="0" dirty="0">
                <a:solidFill>
                  <a:srgbClr val="47B5C8"/>
                </a:solidFill>
              </a:rPr>
              <a:t> </a:t>
            </a:r>
            <a:r>
              <a:rPr lang="en-GB" altLang="en-US" sz="2000" b="1" i="0" dirty="0" err="1">
                <a:solidFill>
                  <a:srgbClr val="47B5C8"/>
                </a:solidFill>
              </a:rPr>
              <a:t>uit</a:t>
            </a:r>
            <a:r>
              <a:rPr lang="en-GB" altLang="en-US" sz="2000" b="1" i="0" dirty="0">
                <a:solidFill>
                  <a:srgbClr val="47B5C8"/>
                </a:solidFill>
              </a:rPr>
              <a:t>:</a:t>
            </a:r>
          </a:p>
          <a:p>
            <a:pPr marL="342900" lvl="0" indent="-342900" algn="l" eaLnBrk="0" fontAlgn="base" hangingPunct="0">
              <a:lnSpc>
                <a:spcPct val="100000"/>
              </a:lnSpc>
              <a:spcBef>
                <a:spcPct val="0"/>
              </a:spcBef>
              <a:spcAft>
                <a:spcPct val="0"/>
              </a:spcAft>
              <a:buFont typeface="Arial" panose="020B0604020202020204" pitchFamily="34" charset="0"/>
              <a:buChar char="•"/>
            </a:pPr>
            <a:r>
              <a:rPr lang="nl-NL" altLang="en-US" sz="2000" i="0" dirty="0">
                <a:solidFill>
                  <a:srgbClr val="595959"/>
                </a:solidFill>
              </a:rPr>
              <a:t>Deel het bord met je teamleden, mentoren of adviseurs.
Plan een livesessie waarin iedereen in </a:t>
            </a:r>
            <a:r>
              <a:rPr lang="nl-NL" altLang="en-US" sz="2000" i="0" dirty="0" err="1">
                <a:solidFill>
                  <a:srgbClr val="595959"/>
                </a:solidFill>
              </a:rPr>
              <a:t>realtime</a:t>
            </a:r>
            <a:r>
              <a:rPr lang="nl-NL" altLang="en-US" sz="2000" i="0" dirty="0">
                <a:solidFill>
                  <a:srgbClr val="595959"/>
                </a:solidFill>
              </a:rPr>
              <a:t> kan bijdragen, waardoor de sessie dynamischer en collaboratiever wordt</a:t>
            </a:r>
          </a:p>
          <a:p>
            <a:pPr marL="342900" lvl="0" indent="-342900" algn="l" eaLnBrk="0" fontAlgn="base" hangingPunct="0">
              <a:lnSpc>
                <a:spcPct val="100000"/>
              </a:lnSpc>
              <a:spcBef>
                <a:spcPct val="0"/>
              </a:spcBef>
              <a:spcAft>
                <a:spcPct val="0"/>
              </a:spcAft>
              <a:buFont typeface="Arial" panose="020B0604020202020204" pitchFamily="34" charset="0"/>
              <a:buChar char="•"/>
            </a:pPr>
            <a:endParaRPr lang="en-GB" altLang="en-US" sz="2000" i="0" dirty="0">
              <a:solidFill>
                <a:srgbClr val="595959"/>
              </a:solidFill>
            </a:endParaRPr>
          </a:p>
          <a:p>
            <a:pPr lvl="0" algn="l" eaLnBrk="0" fontAlgn="base" hangingPunct="0">
              <a:lnSpc>
                <a:spcPct val="100000"/>
              </a:lnSpc>
              <a:spcBef>
                <a:spcPct val="0"/>
              </a:spcBef>
              <a:spcAft>
                <a:spcPct val="0"/>
              </a:spcAft>
            </a:pPr>
            <a:r>
              <a:rPr lang="nl-NL" altLang="en-US" sz="2000" b="1" i="0" dirty="0">
                <a:solidFill>
                  <a:srgbClr val="47B5C8"/>
                </a:solidFill>
              </a:rPr>
              <a:t>Opties voor opslaan en exporteren</a:t>
            </a:r>
            <a:r>
              <a:rPr lang="en-GB" altLang="en-US" sz="2000" b="1" i="0" dirty="0">
                <a:solidFill>
                  <a:srgbClr val="47B5C8"/>
                </a:solidFill>
              </a:rPr>
              <a:t>:</a:t>
            </a:r>
          </a:p>
          <a:p>
            <a:pPr marL="342900" lvl="0" indent="-342900" algn="l" eaLnBrk="0" fontAlgn="base" hangingPunct="0">
              <a:lnSpc>
                <a:spcPct val="100000"/>
              </a:lnSpc>
              <a:spcBef>
                <a:spcPct val="0"/>
              </a:spcBef>
              <a:spcAft>
                <a:spcPct val="0"/>
              </a:spcAft>
              <a:buFont typeface="Arial" panose="020B0604020202020204" pitchFamily="34" charset="0"/>
              <a:buChar char="•"/>
            </a:pPr>
            <a:r>
              <a:rPr lang="nl-NL" altLang="en-US" sz="2000" i="0" dirty="0">
                <a:solidFill>
                  <a:srgbClr val="595959"/>
                </a:solidFill>
              </a:rPr>
              <a:t>Zorg ervoor dat alle wijzigingen worden opgeslagen en bied deelnemers de mogelijkheid om het bord als PDF te exporteren voor verdere beoordeling of documentatiedoeleinden</a:t>
            </a:r>
            <a:endParaRPr kumimoji="0" lang="en-US" altLang="en-US" sz="180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552206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875C6-65B4-1F2F-643F-864723A9FB13}"/>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BFE14624-806D-FB9D-6FCE-1CD819A40420}"/>
              </a:ext>
            </a:extLst>
          </p:cNvPr>
          <p:cNvSpPr/>
          <p:nvPr/>
        </p:nvSpPr>
        <p:spPr>
          <a:xfrm>
            <a:off x="-230038" y="631344"/>
            <a:ext cx="8005313" cy="69712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C334680F-FE1F-B50D-6D60-05EBB5A568A0}"/>
              </a:ext>
            </a:extLst>
          </p:cNvPr>
          <p:cNvSpPr>
            <a:spLocks noGrp="1"/>
          </p:cNvSpPr>
          <p:nvPr>
            <p:ph type="body" sz="quarter" idx="16"/>
          </p:nvPr>
        </p:nvSpPr>
        <p:spPr>
          <a:xfrm>
            <a:off x="391659" y="761906"/>
            <a:ext cx="9632553" cy="803654"/>
          </a:xfrm>
        </p:spPr>
        <p:txBody>
          <a:bodyPr/>
          <a:lstStyle/>
          <a:p>
            <a:r>
              <a:rPr lang="en-GB" sz="2800" b="1" dirty="0"/>
              <a:t>EXERCISE 2:</a:t>
            </a:r>
            <a:r>
              <a:rPr lang="en-GB" sz="2800" dirty="0">
                <a:solidFill>
                  <a:schemeClr val="bg1"/>
                </a:solidFill>
              </a:rPr>
              <a:t> </a:t>
            </a:r>
            <a:r>
              <a:rPr lang="en-GB" sz="2800" b="1" dirty="0"/>
              <a:t>MVP Planning and Feedback Loop</a:t>
            </a:r>
            <a:endParaRPr lang="en-US" sz="2800" b="1" dirty="0">
              <a:solidFill>
                <a:schemeClr val="bg1"/>
              </a:solidFill>
            </a:endParaRPr>
          </a:p>
        </p:txBody>
      </p:sp>
      <p:sp>
        <p:nvSpPr>
          <p:cNvPr id="6" name="TextBox 5">
            <a:extLst>
              <a:ext uri="{FF2B5EF4-FFF2-40B4-BE49-F238E27FC236}">
                <a16:creationId xmlns:a16="http://schemas.microsoft.com/office/drawing/2014/main" id="{CD7F362A-E111-AE1D-7FA6-D86406FFDCA1}"/>
              </a:ext>
            </a:extLst>
          </p:cNvPr>
          <p:cNvSpPr txBox="1"/>
          <p:nvPr/>
        </p:nvSpPr>
        <p:spPr>
          <a:xfrm>
            <a:off x="818241" y="1459030"/>
            <a:ext cx="10114302" cy="3947234"/>
          </a:xfrm>
          <a:prstGeom prst="rect">
            <a:avLst/>
          </a:prstGeom>
          <a:noFill/>
        </p:spPr>
        <p:txBody>
          <a:bodyPr wrap="square">
            <a:spAutoFit/>
          </a:bodyPr>
          <a:lstStyle/>
          <a:p>
            <a:r>
              <a:rPr lang="en-GB" sz="2000" b="1" dirty="0" err="1">
                <a:solidFill>
                  <a:srgbClr val="47B5C8"/>
                </a:solidFill>
              </a:rPr>
              <a:t>Objectief</a:t>
            </a:r>
            <a:r>
              <a:rPr lang="en-GB" sz="2000" dirty="0">
                <a:solidFill>
                  <a:srgbClr val="47B5C8"/>
                </a:solidFill>
              </a:rPr>
              <a:t>: </a:t>
            </a:r>
            <a:r>
              <a:rPr lang="nl-NL" sz="2000" dirty="0">
                <a:solidFill>
                  <a:srgbClr val="595959"/>
                </a:solidFill>
              </a:rPr>
              <a:t>Om leerlingen te helpen </a:t>
            </a:r>
            <a:r>
              <a:rPr lang="nl-NL" sz="2000" dirty="0" err="1">
                <a:solidFill>
                  <a:srgbClr val="595959"/>
                </a:solidFill>
              </a:rPr>
              <a:t>lean</a:t>
            </a:r>
            <a:r>
              <a:rPr lang="nl-NL" sz="2000" dirty="0">
                <a:solidFill>
                  <a:srgbClr val="595959"/>
                </a:solidFill>
              </a:rPr>
              <a:t> startup-principes toe te passen om een product te bouwen met minimale functies die voldoen aan de behoeften van de klant en om een proces voor iteratieve ontwikkeling op te zetten op basis van echte feedback van gebruikers.</a:t>
            </a:r>
          </a:p>
          <a:p>
            <a:endParaRPr lang="en-GB" sz="2000" dirty="0">
              <a:solidFill>
                <a:srgbClr val="595959"/>
              </a:solidFill>
            </a:endParaRPr>
          </a:p>
          <a:p>
            <a:pPr marL="457200" indent="-457200">
              <a:buAutoNum type="arabicPeriod"/>
            </a:pPr>
            <a:r>
              <a:rPr lang="nl-NL" sz="2000" b="1" dirty="0">
                <a:solidFill>
                  <a:srgbClr val="47B5C8"/>
                </a:solidFill>
              </a:rPr>
              <a:t>Definieer het doel van de MVP:</a:t>
            </a:r>
          </a:p>
          <a:p>
            <a:pPr marL="342900" indent="-342900">
              <a:buFont typeface="Arial" panose="020B0604020202020204" pitchFamily="34" charset="0"/>
              <a:buChar char="•"/>
            </a:pPr>
            <a:r>
              <a:rPr lang="en-GB" sz="2000" b="1" dirty="0"/>
              <a:t>Taak</a:t>
            </a:r>
            <a:r>
              <a:rPr lang="en-GB" sz="2000" dirty="0"/>
              <a:t>: </a:t>
            </a:r>
            <a:r>
              <a:rPr lang="nl-NL" sz="2000" dirty="0">
                <a:solidFill>
                  <a:srgbClr val="595959"/>
                </a:solidFill>
              </a:rPr>
              <a:t>Identificeer en noteer het primaire probleem dat uw MVP zal oplossen. Verduidelijk hoe het aansluit bij de behoeften van uw doelmarkt.</a:t>
            </a:r>
          </a:p>
          <a:p>
            <a:pPr marL="342900" indent="-342900">
              <a:buFont typeface="Arial" panose="020B0604020202020204" pitchFamily="34" charset="0"/>
              <a:buChar char="•"/>
            </a:pPr>
            <a:r>
              <a:rPr lang="en-GB" sz="2000" b="1" dirty="0"/>
              <a:t>Tool: </a:t>
            </a:r>
            <a:r>
              <a:rPr lang="nl-NL" sz="2000" dirty="0">
                <a:solidFill>
                  <a:srgbClr val="595959"/>
                </a:solidFill>
              </a:rPr>
              <a:t>Gebruik tools zoals sjablonen voor </a:t>
            </a:r>
            <a:r>
              <a:rPr lang="nl-NL" sz="2000" dirty="0" err="1">
                <a:solidFill>
                  <a:srgbClr val="595959"/>
                </a:solidFill>
              </a:rPr>
              <a:t>klantpersona's</a:t>
            </a:r>
            <a:r>
              <a:rPr lang="nl-NL" sz="2000" dirty="0">
                <a:solidFill>
                  <a:srgbClr val="595959"/>
                </a:solidFill>
              </a:rPr>
              <a:t> en kaders voor probleemstellingen om het probleem duidelijk te definiëren en hoe uw MVP het aanpakt.</a:t>
            </a:r>
          </a:p>
          <a:p>
            <a:endParaRPr lang="nl-NL" sz="2000" dirty="0">
              <a:solidFill>
                <a:srgbClr val="595959"/>
              </a:solidFill>
            </a:endParaRPr>
          </a:p>
          <a:p>
            <a:r>
              <a:rPr lang="en-GB" sz="2000" dirty="0">
                <a:solidFill>
                  <a:srgbClr val="595959"/>
                </a:solidFill>
              </a:rPr>
              <a:t>These tools include </a:t>
            </a:r>
            <a:r>
              <a:rPr lang="en-GB" sz="2000" b="1" dirty="0">
                <a:solidFill>
                  <a:srgbClr val="595959"/>
                </a:solidFill>
              </a:rPr>
              <a:t>VISME</a:t>
            </a:r>
            <a:r>
              <a:rPr lang="en-GB" sz="2000" dirty="0">
                <a:solidFill>
                  <a:srgbClr val="595959"/>
                </a:solidFill>
              </a:rPr>
              <a:t> (see next page) </a:t>
            </a:r>
            <a:r>
              <a:rPr lang="it-IT" sz="2000" dirty="0">
                <a:hlinkClick r:id="rId2"/>
              </a:rPr>
              <a:t>User Persona Template | </a:t>
            </a:r>
            <a:r>
              <a:rPr lang="it-IT" sz="2000" b="1" dirty="0">
                <a:hlinkClick r:id="rId2"/>
              </a:rPr>
              <a:t>Cacoo | Nulab</a:t>
            </a:r>
            <a:r>
              <a:rPr lang="it-IT" sz="2000" b="1" dirty="0"/>
              <a:t> </a:t>
            </a:r>
            <a:r>
              <a:rPr lang="it-IT" sz="2000" dirty="0">
                <a:solidFill>
                  <a:srgbClr val="595959"/>
                </a:solidFill>
              </a:rPr>
              <a:t>and</a:t>
            </a:r>
            <a:r>
              <a:rPr lang="it-IT" sz="2000" b="1" dirty="0"/>
              <a:t> </a:t>
            </a:r>
            <a:r>
              <a:rPr lang="it-IT" sz="2000" b="1" dirty="0">
                <a:solidFill>
                  <a:srgbClr val="595959"/>
                </a:solidFill>
              </a:rPr>
              <a:t>Userpilot</a:t>
            </a:r>
            <a:r>
              <a:rPr lang="it-IT" sz="2000" b="1" dirty="0"/>
              <a:t> </a:t>
            </a:r>
            <a:r>
              <a:rPr lang="en-GB" sz="2000" dirty="0">
                <a:hlinkClick r:id="rId3"/>
              </a:rPr>
              <a:t>11 User Persona Examples and Templates to Create Your Own</a:t>
            </a:r>
            <a:endParaRPr lang="en-GB" sz="2000" b="1" dirty="0">
              <a:solidFill>
                <a:srgbClr val="595959"/>
              </a:solidFill>
            </a:endParaRPr>
          </a:p>
          <a:p>
            <a:endParaRPr lang="en-GB" sz="1050" dirty="0">
              <a:solidFill>
                <a:srgbClr val="595959"/>
              </a:solidFill>
            </a:endParaRPr>
          </a:p>
        </p:txBody>
      </p:sp>
    </p:spTree>
    <p:extLst>
      <p:ext uri="{BB962C8B-B14F-4D97-AF65-F5344CB8AC3E}">
        <p14:creationId xmlns:p14="http://schemas.microsoft.com/office/powerpoint/2010/main" val="26551645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E3C71-74E8-9D10-AEB5-CB6BB00AD75C}"/>
            </a:ext>
          </a:extLst>
        </p:cNvPr>
        <p:cNvGrpSpPr/>
        <p:nvPr/>
      </p:nvGrpSpPr>
      <p:grpSpPr>
        <a:xfrm>
          <a:off x="0" y="0"/>
          <a:ext cx="0" cy="0"/>
          <a:chOff x="0" y="0"/>
          <a:chExt cx="0" cy="0"/>
        </a:xfrm>
      </p:grpSpPr>
      <p:sp>
        <p:nvSpPr>
          <p:cNvPr id="12" name="Text Placeholder 6">
            <a:extLst>
              <a:ext uri="{FF2B5EF4-FFF2-40B4-BE49-F238E27FC236}">
                <a16:creationId xmlns:a16="http://schemas.microsoft.com/office/drawing/2014/main" id="{C961656B-001F-6FD4-E572-1646D11AECF5}"/>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6" name="Freeform 1">
            <a:extLst>
              <a:ext uri="{FF2B5EF4-FFF2-40B4-BE49-F238E27FC236}">
                <a16:creationId xmlns:a16="http://schemas.microsoft.com/office/drawing/2014/main" id="{EA5B41B1-9D7B-7EC5-C914-C5D82352BB90}"/>
              </a:ext>
            </a:extLst>
          </p:cNvPr>
          <p:cNvSpPr/>
          <p:nvPr/>
        </p:nvSpPr>
        <p:spPr>
          <a:xfrm>
            <a:off x="-1" y="315617"/>
            <a:ext cx="10932161"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9A0C87AA-18A0-E0A5-0B13-28427307716E}"/>
              </a:ext>
            </a:extLst>
          </p:cNvPr>
          <p:cNvSpPr txBox="1">
            <a:spLocks/>
          </p:cNvSpPr>
          <p:nvPr/>
        </p:nvSpPr>
        <p:spPr>
          <a:xfrm>
            <a:off x="28180" y="569343"/>
            <a:ext cx="11603828" cy="860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b="1" dirty="0">
                <a:solidFill>
                  <a:schemeClr val="bg2"/>
                </a:solidFill>
              </a:rPr>
              <a:t>Stappen om vooruitgang te boeken VISME-tool voor MVP-planning en feedbackloop</a:t>
            </a:r>
            <a:endParaRPr lang="en-GB" sz="2400" b="1" dirty="0">
              <a:solidFill>
                <a:schemeClr val="bg1"/>
              </a:solidFill>
            </a:endParaRPr>
          </a:p>
        </p:txBody>
      </p:sp>
      <p:sp>
        <p:nvSpPr>
          <p:cNvPr id="2" name="Text Placeholder 1">
            <a:extLst>
              <a:ext uri="{FF2B5EF4-FFF2-40B4-BE49-F238E27FC236}">
                <a16:creationId xmlns:a16="http://schemas.microsoft.com/office/drawing/2014/main" id="{A6FF3DB3-914E-0D72-F728-B6D06EF1EFF8}"/>
              </a:ext>
            </a:extLst>
          </p:cNvPr>
          <p:cNvSpPr>
            <a:spLocks noGrp="1" noChangeArrowheads="1"/>
          </p:cNvSpPr>
          <p:nvPr>
            <p:ph type="body" sz="quarter" idx="13"/>
          </p:nvPr>
        </p:nvSpPr>
        <p:spPr bwMode="auto">
          <a:xfrm>
            <a:off x="287243" y="3661829"/>
            <a:ext cx="8330343" cy="107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endParaRPr lang="en-GB" sz="2400" i="0" dirty="0">
              <a:solidFill>
                <a:srgbClr val="595959"/>
              </a:solidFill>
            </a:endParaRPr>
          </a:p>
          <a:p>
            <a:pPr marL="0" marR="0" lvl="0" indent="0" algn="l" defTabSz="914400" rtl="0" eaLnBrk="0" fontAlgn="base" latinLnBrk="0" hangingPunct="0">
              <a:lnSpc>
                <a:spcPct val="100000"/>
              </a:lnSpc>
              <a:spcBef>
                <a:spcPct val="0"/>
              </a:spcBef>
              <a:spcAft>
                <a:spcPct val="0"/>
              </a:spcAft>
              <a:buClrTx/>
              <a:buSzTx/>
              <a:tabLst/>
            </a:pPr>
            <a:endParaRPr lang="en-US" altLang="en-US" sz="2400" b="1" i="0"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0981D0D8-5FFE-BD53-0CB2-70499AAC8FAA}"/>
              </a:ext>
            </a:extLst>
          </p:cNvPr>
          <p:cNvSpPr txBox="1"/>
          <p:nvPr/>
        </p:nvSpPr>
        <p:spPr>
          <a:xfrm>
            <a:off x="373811" y="1342080"/>
            <a:ext cx="6573329" cy="4093428"/>
          </a:xfrm>
          <a:prstGeom prst="rect">
            <a:avLst/>
          </a:prstGeom>
          <a:noFill/>
        </p:spPr>
        <p:txBody>
          <a:bodyPr wrap="square">
            <a:spAutoFit/>
          </a:bodyPr>
          <a:lstStyle/>
          <a:p>
            <a:r>
              <a:rPr lang="en-GB" sz="2000" b="1" dirty="0">
                <a:solidFill>
                  <a:srgbClr val="47B5C8"/>
                </a:solidFill>
              </a:rPr>
              <a:t>2. </a:t>
            </a:r>
            <a:r>
              <a:rPr lang="en-GB" sz="2000" b="1" dirty="0" err="1">
                <a:solidFill>
                  <a:srgbClr val="47B5C8"/>
                </a:solidFill>
              </a:rPr>
              <a:t>Identificeer</a:t>
            </a:r>
            <a:r>
              <a:rPr lang="en-GB" sz="2000" b="1" dirty="0">
                <a:solidFill>
                  <a:srgbClr val="47B5C8"/>
                </a:solidFill>
              </a:rPr>
              <a:t> </a:t>
            </a:r>
            <a:r>
              <a:rPr lang="en-GB" sz="2000" b="1" dirty="0" err="1">
                <a:solidFill>
                  <a:srgbClr val="47B5C8"/>
                </a:solidFill>
              </a:rPr>
              <a:t>kernfuncties</a:t>
            </a:r>
            <a:endParaRPr lang="en-GB" sz="2000" b="1" dirty="0">
              <a:solidFill>
                <a:srgbClr val="47B5C8"/>
              </a:solidFill>
            </a:endParaRPr>
          </a:p>
          <a:p>
            <a:pPr marL="285750" indent="-285750">
              <a:buFont typeface="Arial" panose="020B0604020202020204" pitchFamily="34" charset="0"/>
              <a:buChar char="•"/>
            </a:pPr>
            <a:r>
              <a:rPr lang="en-GB" sz="2000" b="1" dirty="0" err="1">
                <a:solidFill>
                  <a:srgbClr val="47B5C8"/>
                </a:solidFill>
              </a:rPr>
              <a:t>Bepaal</a:t>
            </a:r>
            <a:r>
              <a:rPr lang="en-GB" sz="2000" b="1" dirty="0">
                <a:solidFill>
                  <a:srgbClr val="47B5C8"/>
                </a:solidFill>
              </a:rPr>
              <a:t> de </a:t>
            </a:r>
            <a:r>
              <a:rPr lang="en-GB" sz="2000" b="1" dirty="0" err="1">
                <a:solidFill>
                  <a:srgbClr val="47B5C8"/>
                </a:solidFill>
              </a:rPr>
              <a:t>essentiële</a:t>
            </a:r>
            <a:r>
              <a:rPr lang="en-GB" sz="2000" b="1" dirty="0">
                <a:solidFill>
                  <a:srgbClr val="47B5C8"/>
                </a:solidFill>
              </a:rPr>
              <a:t> </a:t>
            </a:r>
            <a:r>
              <a:rPr lang="en-GB" sz="2000" b="1" dirty="0" err="1">
                <a:solidFill>
                  <a:srgbClr val="47B5C8"/>
                </a:solidFill>
              </a:rPr>
              <a:t>kenmerken</a:t>
            </a:r>
            <a:r>
              <a:rPr lang="en-GB" sz="2000" b="1" dirty="0">
                <a:solidFill>
                  <a:srgbClr val="47B5C8"/>
                </a:solidFill>
              </a:rPr>
              <a:t> </a:t>
            </a:r>
            <a:r>
              <a:rPr lang="nl-NL" sz="2000" dirty="0">
                <a:solidFill>
                  <a:srgbClr val="595959"/>
                </a:solidFill>
              </a:rPr>
              <a:t>die uw MVP moet bevatten om effectief in te spelen op de primaire behoeften van uw doelmarkt. Prioriteer deze functies op basis van hun potentiële impact en haalbaarheid.</a:t>
            </a:r>
          </a:p>
          <a:p>
            <a:pPr marL="285750" indent="-285750">
              <a:buFont typeface="Arial" panose="020B0604020202020204" pitchFamily="34" charset="0"/>
              <a:buChar char="•"/>
            </a:pPr>
            <a:r>
              <a:rPr lang="en-GB" sz="2000" b="1" dirty="0" err="1">
                <a:solidFill>
                  <a:srgbClr val="47B5C8"/>
                </a:solidFill>
              </a:rPr>
              <a:t>Visme</a:t>
            </a:r>
            <a:r>
              <a:rPr lang="en-GB" sz="2000" b="1" dirty="0">
                <a:solidFill>
                  <a:srgbClr val="47B5C8"/>
                </a:solidFill>
              </a:rPr>
              <a:t> </a:t>
            </a:r>
            <a:r>
              <a:rPr lang="en-GB" sz="2000" b="1" dirty="0" err="1">
                <a:solidFill>
                  <a:srgbClr val="47B5C8"/>
                </a:solidFill>
              </a:rPr>
              <a:t>gebruiken</a:t>
            </a:r>
            <a:r>
              <a:rPr lang="en-GB" sz="2000" dirty="0">
                <a:solidFill>
                  <a:srgbClr val="47B5C8"/>
                </a:solidFill>
              </a:rPr>
              <a:t>: </a:t>
            </a:r>
            <a:r>
              <a:rPr lang="en-GB" sz="2000" dirty="0">
                <a:solidFill>
                  <a:srgbClr val="595959"/>
                </a:solidFill>
              </a:rPr>
              <a:t>Maak </a:t>
            </a:r>
            <a:r>
              <a:rPr lang="en-GB" sz="2000" dirty="0" err="1">
                <a:solidFill>
                  <a:srgbClr val="595959"/>
                </a:solidFill>
              </a:rPr>
              <a:t>rasters</a:t>
            </a:r>
            <a:r>
              <a:rPr lang="en-GB" sz="2000" dirty="0">
                <a:solidFill>
                  <a:srgbClr val="595959"/>
                </a:solidFill>
              </a:rPr>
              <a:t> </a:t>
            </a:r>
            <a:r>
              <a:rPr lang="en-GB" sz="2000" dirty="0" err="1">
                <a:solidFill>
                  <a:srgbClr val="595959"/>
                </a:solidFill>
              </a:rPr>
              <a:t>voor</a:t>
            </a:r>
            <a:r>
              <a:rPr lang="en-GB" sz="2000" dirty="0">
                <a:solidFill>
                  <a:srgbClr val="595959"/>
                </a:solidFill>
              </a:rPr>
              <a:t> het </a:t>
            </a:r>
            <a:r>
              <a:rPr lang="en-GB" sz="2000" dirty="0" err="1">
                <a:solidFill>
                  <a:srgbClr val="595959"/>
                </a:solidFill>
              </a:rPr>
              <a:t>prioriteren</a:t>
            </a:r>
            <a:r>
              <a:rPr lang="en-GB" sz="2000" dirty="0">
                <a:solidFill>
                  <a:srgbClr val="595959"/>
                </a:solidFill>
              </a:rPr>
              <a:t> van </a:t>
            </a:r>
            <a:r>
              <a:rPr lang="en-GB" sz="2000" dirty="0" err="1">
                <a:solidFill>
                  <a:srgbClr val="595959"/>
                </a:solidFill>
              </a:rPr>
              <a:t>functies</a:t>
            </a:r>
            <a:r>
              <a:rPr lang="en-GB" sz="2000" dirty="0">
                <a:solidFill>
                  <a:srgbClr val="595959"/>
                </a:solidFill>
              </a:rPr>
              <a:t> of </a:t>
            </a:r>
            <a:r>
              <a:rPr lang="en-GB" sz="2000" dirty="0" err="1">
                <a:solidFill>
                  <a:srgbClr val="595959"/>
                </a:solidFill>
              </a:rPr>
              <a:t>gebruik</a:t>
            </a:r>
            <a:r>
              <a:rPr lang="en-GB" sz="2000" dirty="0">
                <a:solidFill>
                  <a:srgbClr val="595959"/>
                </a:solidFill>
              </a:rPr>
              <a:t> de </a:t>
            </a:r>
            <a:r>
              <a:rPr lang="en-GB" sz="2000" dirty="0" err="1">
                <a:solidFill>
                  <a:srgbClr val="595959"/>
                </a:solidFill>
              </a:rPr>
              <a:t>MoSCoW-methode</a:t>
            </a:r>
            <a:r>
              <a:rPr lang="en-GB" sz="2000" dirty="0">
                <a:solidFill>
                  <a:srgbClr val="595959"/>
                </a:solidFill>
              </a:rPr>
              <a:t> (Must have, Should have, Could have, Won't have this time) met </a:t>
            </a:r>
            <a:r>
              <a:rPr lang="en-GB" sz="2000" dirty="0" err="1">
                <a:solidFill>
                  <a:srgbClr val="595959"/>
                </a:solidFill>
              </a:rPr>
              <a:t>behulp</a:t>
            </a:r>
            <a:r>
              <a:rPr lang="en-GB" sz="2000" dirty="0">
                <a:solidFill>
                  <a:srgbClr val="595959"/>
                </a:solidFill>
              </a:rPr>
              <a:t> van de </a:t>
            </a:r>
            <a:r>
              <a:rPr lang="en-GB" sz="2000" dirty="0" err="1">
                <a:solidFill>
                  <a:srgbClr val="595959"/>
                </a:solidFill>
              </a:rPr>
              <a:t>aanpasbare</a:t>
            </a:r>
            <a:r>
              <a:rPr lang="en-GB" sz="2000" dirty="0">
                <a:solidFill>
                  <a:srgbClr val="595959"/>
                </a:solidFill>
              </a:rPr>
              <a:t> </a:t>
            </a:r>
            <a:r>
              <a:rPr lang="en-GB" sz="2000" dirty="0" err="1">
                <a:solidFill>
                  <a:srgbClr val="595959"/>
                </a:solidFill>
              </a:rPr>
              <a:t>grafieken</a:t>
            </a:r>
            <a:r>
              <a:rPr lang="en-GB" sz="2000" dirty="0">
                <a:solidFill>
                  <a:srgbClr val="595959"/>
                </a:solidFill>
              </a:rPr>
              <a:t> </a:t>
            </a:r>
            <a:r>
              <a:rPr lang="en-GB" sz="2000" dirty="0" err="1">
                <a:solidFill>
                  <a:srgbClr val="595959"/>
                </a:solidFill>
              </a:rPr>
              <a:t>en</a:t>
            </a:r>
            <a:r>
              <a:rPr lang="en-GB" sz="2000" dirty="0">
                <a:solidFill>
                  <a:srgbClr val="595959"/>
                </a:solidFill>
              </a:rPr>
              <a:t> </a:t>
            </a:r>
            <a:r>
              <a:rPr lang="en-GB" sz="2000" dirty="0" err="1">
                <a:solidFill>
                  <a:srgbClr val="595959"/>
                </a:solidFill>
              </a:rPr>
              <a:t>sjablonen</a:t>
            </a:r>
            <a:r>
              <a:rPr lang="en-GB" sz="2000" dirty="0">
                <a:solidFill>
                  <a:srgbClr val="595959"/>
                </a:solidFill>
              </a:rPr>
              <a:t> van </a:t>
            </a:r>
            <a:r>
              <a:rPr lang="en-GB" sz="2000" dirty="0" err="1">
                <a:solidFill>
                  <a:srgbClr val="595959"/>
                </a:solidFill>
              </a:rPr>
              <a:t>Visme</a:t>
            </a:r>
            <a:r>
              <a:rPr lang="en-GB" sz="2000" dirty="0">
                <a:solidFill>
                  <a:srgbClr val="595959"/>
                </a:solidFill>
              </a:rPr>
              <a:t> om </a:t>
            </a:r>
            <a:r>
              <a:rPr lang="en-GB" sz="2000" dirty="0" err="1">
                <a:solidFill>
                  <a:srgbClr val="595959"/>
                </a:solidFill>
              </a:rPr>
              <a:t>deze</a:t>
            </a:r>
            <a:r>
              <a:rPr lang="en-GB" sz="2000" dirty="0">
                <a:solidFill>
                  <a:srgbClr val="595959"/>
                </a:solidFill>
              </a:rPr>
              <a:t> </a:t>
            </a:r>
            <a:r>
              <a:rPr lang="en-GB" sz="2000" dirty="0" err="1">
                <a:solidFill>
                  <a:srgbClr val="595959"/>
                </a:solidFill>
              </a:rPr>
              <a:t>prioriteiten</a:t>
            </a:r>
            <a:r>
              <a:rPr lang="en-GB" sz="2000" dirty="0">
                <a:solidFill>
                  <a:srgbClr val="595959"/>
                </a:solidFill>
              </a:rPr>
              <a:t> </a:t>
            </a:r>
            <a:r>
              <a:rPr lang="en-GB" sz="2000" dirty="0" err="1">
                <a:solidFill>
                  <a:srgbClr val="595959"/>
                </a:solidFill>
              </a:rPr>
              <a:t>te</a:t>
            </a:r>
            <a:r>
              <a:rPr lang="en-GB" sz="2000" dirty="0">
                <a:solidFill>
                  <a:srgbClr val="595959"/>
                </a:solidFill>
              </a:rPr>
              <a:t> </a:t>
            </a:r>
            <a:r>
              <a:rPr lang="en-GB" sz="2000" dirty="0" err="1">
                <a:solidFill>
                  <a:srgbClr val="595959"/>
                </a:solidFill>
              </a:rPr>
              <a:t>visualiseren</a:t>
            </a:r>
            <a:r>
              <a:rPr lang="en-GB" sz="2000" dirty="0">
                <a:solidFill>
                  <a:srgbClr val="595959"/>
                </a:solidFill>
              </a:rPr>
              <a:t>.</a:t>
            </a:r>
          </a:p>
          <a:p>
            <a:pPr marL="285750" indent="-285750">
              <a:buFont typeface="Arial" panose="020B0604020202020204" pitchFamily="34" charset="0"/>
              <a:buChar char="•"/>
            </a:pPr>
            <a:r>
              <a:rPr lang="en-GB" sz="2000" b="1" dirty="0">
                <a:solidFill>
                  <a:srgbClr val="47B5C8"/>
                </a:solidFill>
              </a:rPr>
              <a:t>Actie: </a:t>
            </a:r>
            <a:r>
              <a:rPr lang="nl-NL" sz="2000" dirty="0">
                <a:solidFill>
                  <a:srgbClr val="595959"/>
                </a:solidFill>
              </a:rPr>
              <a:t>Kies een grafiek of rastersjabloon in </a:t>
            </a:r>
            <a:r>
              <a:rPr lang="nl-NL" sz="2000" dirty="0" err="1">
                <a:solidFill>
                  <a:srgbClr val="595959"/>
                </a:solidFill>
              </a:rPr>
              <a:t>Visme</a:t>
            </a:r>
            <a:r>
              <a:rPr lang="nl-NL" sz="2000" dirty="0">
                <a:solidFill>
                  <a:srgbClr val="595959"/>
                </a:solidFill>
              </a:rPr>
              <a:t> en maak een lijst van je functies, waarbij je verschillende kleuren of symbolen gebruikt om prioriteitsniveaus aan te geven.</a:t>
            </a:r>
            <a:endParaRPr lang="en-GB" dirty="0">
              <a:solidFill>
                <a:srgbClr val="595959"/>
              </a:solidFill>
            </a:endParaRPr>
          </a:p>
        </p:txBody>
      </p:sp>
      <p:pic>
        <p:nvPicPr>
          <p:cNvPr id="11" name="Picture 10">
            <a:extLst>
              <a:ext uri="{FF2B5EF4-FFF2-40B4-BE49-F238E27FC236}">
                <a16:creationId xmlns:a16="http://schemas.microsoft.com/office/drawing/2014/main" id="{B5154EAB-4901-C351-E531-129803F69889}"/>
              </a:ext>
            </a:extLst>
          </p:cNvPr>
          <p:cNvPicPr>
            <a:picLocks noChangeAspect="1"/>
          </p:cNvPicPr>
          <p:nvPr/>
        </p:nvPicPr>
        <p:blipFill>
          <a:blip r:embed="rId2"/>
          <a:stretch>
            <a:fillRect/>
          </a:stretch>
        </p:blipFill>
        <p:spPr>
          <a:xfrm>
            <a:off x="6855619" y="1891489"/>
            <a:ext cx="5194381" cy="2913723"/>
          </a:xfrm>
          <a:prstGeom prst="rect">
            <a:avLst/>
          </a:prstGeom>
        </p:spPr>
      </p:pic>
      <p:sp>
        <p:nvSpPr>
          <p:cNvPr id="14" name="TextBox 13">
            <a:extLst>
              <a:ext uri="{FF2B5EF4-FFF2-40B4-BE49-F238E27FC236}">
                <a16:creationId xmlns:a16="http://schemas.microsoft.com/office/drawing/2014/main" id="{114ECE0A-3872-6411-FEEA-7E445CF07691}"/>
              </a:ext>
            </a:extLst>
          </p:cNvPr>
          <p:cNvSpPr txBox="1"/>
          <p:nvPr/>
        </p:nvSpPr>
        <p:spPr>
          <a:xfrm>
            <a:off x="7033708" y="4966511"/>
            <a:ext cx="4826225" cy="923330"/>
          </a:xfrm>
          <a:prstGeom prst="rect">
            <a:avLst/>
          </a:prstGeom>
          <a:noFill/>
        </p:spPr>
        <p:txBody>
          <a:bodyPr wrap="square">
            <a:spAutoFit/>
          </a:bodyPr>
          <a:lstStyle/>
          <a:p>
            <a:r>
              <a:rPr lang="en-GB" b="1" dirty="0">
                <a:solidFill>
                  <a:srgbClr val="595959"/>
                </a:solidFill>
              </a:rPr>
              <a:t>VIDEO</a:t>
            </a:r>
            <a:r>
              <a:rPr lang="en-GB" dirty="0">
                <a:solidFill>
                  <a:srgbClr val="595959"/>
                </a:solidFill>
              </a:rPr>
              <a:t>: </a:t>
            </a:r>
            <a:r>
              <a:rPr lang="en-GB" dirty="0">
                <a:solidFill>
                  <a:srgbClr val="595959"/>
                </a:solidFill>
                <a:hlinkClick r:id="rId3"/>
              </a:rPr>
              <a:t>https://youtu.be/Ve3JZtWrFh0?si=qFDGtw_ztKbnEtVH</a:t>
            </a:r>
            <a:r>
              <a:rPr lang="en-GB" dirty="0">
                <a:solidFill>
                  <a:srgbClr val="595959"/>
                </a:solidFill>
              </a:rPr>
              <a:t> </a:t>
            </a:r>
          </a:p>
        </p:txBody>
      </p:sp>
    </p:spTree>
    <p:extLst>
      <p:ext uri="{BB962C8B-B14F-4D97-AF65-F5344CB8AC3E}">
        <p14:creationId xmlns:p14="http://schemas.microsoft.com/office/powerpoint/2010/main" val="3211504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16D7A-D8C3-1DB3-BCE7-0CA3EC4907D8}"/>
            </a:ext>
          </a:extLst>
        </p:cNvPr>
        <p:cNvGrpSpPr/>
        <p:nvPr/>
      </p:nvGrpSpPr>
      <p:grpSpPr>
        <a:xfrm>
          <a:off x="0" y="0"/>
          <a:ext cx="0" cy="0"/>
          <a:chOff x="0" y="0"/>
          <a:chExt cx="0" cy="0"/>
        </a:xfrm>
      </p:grpSpPr>
      <p:sp>
        <p:nvSpPr>
          <p:cNvPr id="12" name="Text Placeholder 6">
            <a:extLst>
              <a:ext uri="{FF2B5EF4-FFF2-40B4-BE49-F238E27FC236}">
                <a16:creationId xmlns:a16="http://schemas.microsoft.com/office/drawing/2014/main" id="{C7AE0009-FAF2-A854-FB3C-1CC32A99B8E8}"/>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6" name="Freeform 1">
            <a:extLst>
              <a:ext uri="{FF2B5EF4-FFF2-40B4-BE49-F238E27FC236}">
                <a16:creationId xmlns:a16="http://schemas.microsoft.com/office/drawing/2014/main" id="{82FA31F4-29E7-6941-8BF9-C5683332DC8B}"/>
              </a:ext>
            </a:extLst>
          </p:cNvPr>
          <p:cNvSpPr/>
          <p:nvPr/>
        </p:nvSpPr>
        <p:spPr>
          <a:xfrm>
            <a:off x="-1" y="315617"/>
            <a:ext cx="1112807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A85FE36A-FE53-65B0-5204-03C91251D534}"/>
              </a:ext>
            </a:extLst>
          </p:cNvPr>
          <p:cNvSpPr txBox="1">
            <a:spLocks/>
          </p:cNvSpPr>
          <p:nvPr/>
        </p:nvSpPr>
        <p:spPr>
          <a:xfrm>
            <a:off x="214360" y="569343"/>
            <a:ext cx="10900680" cy="860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b="1" dirty="0">
                <a:solidFill>
                  <a:schemeClr val="bg2"/>
                </a:solidFill>
              </a:rPr>
              <a:t>Stappen om vooruitgang te boeken VISME-tool voor MVP-planning en feedbackloop</a:t>
            </a:r>
            <a:endParaRPr lang="en-GB" sz="2400" b="1" dirty="0">
              <a:solidFill>
                <a:schemeClr val="bg1"/>
              </a:solidFill>
            </a:endParaRPr>
          </a:p>
        </p:txBody>
      </p:sp>
      <p:sp>
        <p:nvSpPr>
          <p:cNvPr id="2" name="Text Placeholder 1">
            <a:extLst>
              <a:ext uri="{FF2B5EF4-FFF2-40B4-BE49-F238E27FC236}">
                <a16:creationId xmlns:a16="http://schemas.microsoft.com/office/drawing/2014/main" id="{C77D506B-D145-38EE-7D5D-0F9CB12878C2}"/>
              </a:ext>
            </a:extLst>
          </p:cNvPr>
          <p:cNvSpPr>
            <a:spLocks noGrp="1" noChangeArrowheads="1"/>
          </p:cNvSpPr>
          <p:nvPr>
            <p:ph type="body" sz="quarter" idx="13"/>
          </p:nvPr>
        </p:nvSpPr>
        <p:spPr bwMode="auto">
          <a:xfrm>
            <a:off x="287243" y="3661829"/>
            <a:ext cx="8330343" cy="107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endParaRPr lang="en-GB" sz="2400" i="0" dirty="0">
              <a:solidFill>
                <a:srgbClr val="595959"/>
              </a:solidFill>
            </a:endParaRPr>
          </a:p>
          <a:p>
            <a:pPr marL="0" marR="0" lvl="0" indent="0" algn="l" defTabSz="914400" rtl="0" eaLnBrk="0" fontAlgn="base" latinLnBrk="0" hangingPunct="0">
              <a:lnSpc>
                <a:spcPct val="100000"/>
              </a:lnSpc>
              <a:spcBef>
                <a:spcPct val="0"/>
              </a:spcBef>
              <a:spcAft>
                <a:spcPct val="0"/>
              </a:spcAft>
              <a:buClrTx/>
              <a:buSzTx/>
              <a:tabLst/>
            </a:pPr>
            <a:endParaRPr lang="en-US" altLang="en-US" sz="2400" b="1" i="0"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DDAF7386-55E8-3328-FE6C-2F8339993444}"/>
              </a:ext>
            </a:extLst>
          </p:cNvPr>
          <p:cNvSpPr txBox="1"/>
          <p:nvPr/>
        </p:nvSpPr>
        <p:spPr>
          <a:xfrm>
            <a:off x="373811" y="1342080"/>
            <a:ext cx="11128076" cy="5078313"/>
          </a:xfrm>
          <a:prstGeom prst="rect">
            <a:avLst/>
          </a:prstGeom>
          <a:noFill/>
        </p:spPr>
        <p:txBody>
          <a:bodyPr wrap="square">
            <a:spAutoFit/>
          </a:bodyPr>
          <a:lstStyle/>
          <a:p>
            <a:r>
              <a:rPr lang="en-GB" b="1" dirty="0">
                <a:solidFill>
                  <a:srgbClr val="47B5C8"/>
                </a:solidFill>
              </a:rPr>
              <a:t>3. </a:t>
            </a:r>
            <a:r>
              <a:rPr lang="en-GB" b="1" dirty="0" err="1">
                <a:solidFill>
                  <a:srgbClr val="47B5C8"/>
                </a:solidFill>
              </a:rPr>
              <a:t>Ontwikkel</a:t>
            </a:r>
            <a:r>
              <a:rPr lang="en-GB" b="1" dirty="0">
                <a:solidFill>
                  <a:srgbClr val="47B5C8"/>
                </a:solidFill>
              </a:rPr>
              <a:t> de MVP</a:t>
            </a:r>
          </a:p>
          <a:p>
            <a:pPr marL="285750" indent="-285750">
              <a:buFont typeface="Arial" panose="020B0604020202020204" pitchFamily="34" charset="0"/>
              <a:buChar char="•"/>
            </a:pPr>
            <a:r>
              <a:rPr lang="en-GB" b="1" dirty="0">
                <a:solidFill>
                  <a:srgbClr val="47B5C8"/>
                </a:solidFill>
              </a:rPr>
              <a:t>Taak:</a:t>
            </a:r>
            <a:r>
              <a:rPr lang="en-GB" dirty="0">
                <a:solidFill>
                  <a:srgbClr val="47B5C8"/>
                </a:solidFill>
              </a:rPr>
              <a:t> </a:t>
            </a:r>
            <a:r>
              <a:rPr lang="nl-NL" dirty="0">
                <a:solidFill>
                  <a:srgbClr val="595959"/>
                </a:solidFill>
              </a:rPr>
              <a:t>Bouw een basisversie van uw product die alleen de kernfuncties bevat. Deze versie moet functioneel genoeg zijn om aan de primaire behoeften te voldoen en geschikt zijn voor introductie bij </a:t>
            </a:r>
            <a:r>
              <a:rPr lang="nl-NL" dirty="0" err="1">
                <a:solidFill>
                  <a:srgbClr val="595959"/>
                </a:solidFill>
              </a:rPr>
              <a:t>early</a:t>
            </a:r>
            <a:r>
              <a:rPr lang="nl-NL" dirty="0">
                <a:solidFill>
                  <a:srgbClr val="595959"/>
                </a:solidFill>
              </a:rPr>
              <a:t> adopters.</a:t>
            </a:r>
          </a:p>
          <a:p>
            <a:pPr marL="285750" indent="-285750">
              <a:buFont typeface="Arial" panose="020B0604020202020204" pitchFamily="34" charset="0"/>
              <a:buChar char="•"/>
            </a:pPr>
            <a:r>
              <a:rPr lang="en-GB" b="1" dirty="0" err="1">
                <a:solidFill>
                  <a:srgbClr val="47B5C8"/>
                </a:solidFill>
              </a:rPr>
              <a:t>Visme</a:t>
            </a:r>
            <a:r>
              <a:rPr lang="en-GB" b="1" dirty="0">
                <a:solidFill>
                  <a:srgbClr val="47B5C8"/>
                </a:solidFill>
              </a:rPr>
              <a:t> </a:t>
            </a:r>
            <a:r>
              <a:rPr lang="en-GB" b="1" dirty="0" err="1">
                <a:solidFill>
                  <a:srgbClr val="47B5C8"/>
                </a:solidFill>
              </a:rPr>
              <a:t>gebruiken</a:t>
            </a:r>
            <a:r>
              <a:rPr lang="en-GB" dirty="0">
                <a:solidFill>
                  <a:srgbClr val="47B5C8"/>
                </a:solidFill>
              </a:rPr>
              <a:t>: </a:t>
            </a:r>
            <a:r>
              <a:rPr lang="nl-NL" dirty="0">
                <a:solidFill>
                  <a:srgbClr val="595959"/>
                </a:solidFill>
              </a:rPr>
              <a:t>Gebruik </a:t>
            </a:r>
            <a:r>
              <a:rPr lang="nl-NL" dirty="0" err="1">
                <a:solidFill>
                  <a:srgbClr val="595959"/>
                </a:solidFill>
              </a:rPr>
              <a:t>Visme</a:t>
            </a:r>
            <a:r>
              <a:rPr lang="nl-NL" dirty="0">
                <a:solidFill>
                  <a:srgbClr val="595959"/>
                </a:solidFill>
              </a:rPr>
              <a:t> om de lay-out of architectuur van de MVP visueel te schetsen. U kunt rechtstreeks in </a:t>
            </a:r>
            <a:r>
              <a:rPr lang="nl-NL" dirty="0" err="1">
                <a:solidFill>
                  <a:srgbClr val="595959"/>
                </a:solidFill>
              </a:rPr>
              <a:t>Visme</a:t>
            </a:r>
            <a:r>
              <a:rPr lang="nl-NL" dirty="0">
                <a:solidFill>
                  <a:srgbClr val="595959"/>
                </a:solidFill>
              </a:rPr>
              <a:t> stroomdiagrammen of </a:t>
            </a:r>
            <a:r>
              <a:rPr lang="nl-NL" dirty="0" err="1">
                <a:solidFill>
                  <a:srgbClr val="595959"/>
                </a:solidFill>
              </a:rPr>
              <a:t>mockups</a:t>
            </a:r>
            <a:r>
              <a:rPr lang="nl-NL" dirty="0">
                <a:solidFill>
                  <a:srgbClr val="595959"/>
                </a:solidFill>
              </a:rPr>
              <a:t> maken die de gebruikersinterface en gebruikerservaring weergeven.</a:t>
            </a:r>
            <a:endParaRPr lang="en-GB" dirty="0">
              <a:solidFill>
                <a:srgbClr val="595959"/>
              </a:solidFill>
            </a:endParaRPr>
          </a:p>
          <a:p>
            <a:pPr marL="285750" indent="-285750">
              <a:buFont typeface="Arial" panose="020B0604020202020204" pitchFamily="34" charset="0"/>
              <a:buChar char="•"/>
            </a:pPr>
            <a:r>
              <a:rPr lang="en-GB" b="1" dirty="0">
                <a:solidFill>
                  <a:srgbClr val="47B5C8"/>
                </a:solidFill>
              </a:rPr>
              <a:t>Actie</a:t>
            </a:r>
            <a:r>
              <a:rPr lang="en-GB" dirty="0">
                <a:solidFill>
                  <a:srgbClr val="47B5C8"/>
                </a:solidFill>
              </a:rPr>
              <a:t>: </a:t>
            </a:r>
            <a:r>
              <a:rPr lang="nl-NL" dirty="0">
                <a:solidFill>
                  <a:srgbClr val="595959"/>
                </a:solidFill>
              </a:rPr>
              <a:t>Ontwerp een eenvoudige </a:t>
            </a:r>
            <a:r>
              <a:rPr lang="nl-NL" dirty="0" err="1">
                <a:solidFill>
                  <a:srgbClr val="595959"/>
                </a:solidFill>
              </a:rPr>
              <a:t>productmockup</a:t>
            </a:r>
            <a:r>
              <a:rPr lang="nl-NL" dirty="0">
                <a:solidFill>
                  <a:srgbClr val="595959"/>
                </a:solidFill>
              </a:rPr>
              <a:t> of een architectuurdiagram in </a:t>
            </a:r>
            <a:r>
              <a:rPr lang="nl-NL" dirty="0" err="1">
                <a:solidFill>
                  <a:srgbClr val="595959"/>
                </a:solidFill>
              </a:rPr>
              <a:t>Visme</a:t>
            </a:r>
            <a:r>
              <a:rPr lang="nl-NL" dirty="0">
                <a:solidFill>
                  <a:srgbClr val="595959"/>
                </a:solidFill>
              </a:rPr>
              <a:t> dat illustreert hoe de MVP functioneert vanuit het perspectief van een gebruiker.</a:t>
            </a:r>
          </a:p>
          <a:p>
            <a:pPr marL="285750" indent="-285750">
              <a:buFont typeface="Arial" panose="020B0604020202020204" pitchFamily="34" charset="0"/>
              <a:buChar char="•"/>
            </a:pPr>
            <a:endParaRPr lang="en-GB" dirty="0">
              <a:solidFill>
                <a:srgbClr val="595959"/>
              </a:solidFill>
            </a:endParaRPr>
          </a:p>
          <a:p>
            <a:r>
              <a:rPr lang="en-GB" b="1" dirty="0">
                <a:solidFill>
                  <a:srgbClr val="47B5C8"/>
                </a:solidFill>
              </a:rPr>
              <a:t>4. </a:t>
            </a:r>
            <a:r>
              <a:rPr lang="en-GB" b="1" dirty="0" err="1">
                <a:solidFill>
                  <a:srgbClr val="47B5C8"/>
                </a:solidFill>
              </a:rPr>
              <a:t>Feedbackmechanismen</a:t>
            </a:r>
            <a:r>
              <a:rPr lang="en-GB" b="1" dirty="0">
                <a:solidFill>
                  <a:srgbClr val="47B5C8"/>
                </a:solidFill>
              </a:rPr>
              <a:t> </a:t>
            </a:r>
            <a:r>
              <a:rPr lang="en-GB" b="1" dirty="0" err="1">
                <a:solidFill>
                  <a:srgbClr val="47B5C8"/>
                </a:solidFill>
              </a:rPr>
              <a:t>instellen</a:t>
            </a:r>
            <a:endParaRPr lang="en-GB" b="1" dirty="0">
              <a:solidFill>
                <a:srgbClr val="47B5C8"/>
              </a:solidFill>
            </a:endParaRPr>
          </a:p>
          <a:p>
            <a:pPr marL="285750" indent="-285750">
              <a:buFont typeface="Arial" panose="020B0604020202020204" pitchFamily="34" charset="0"/>
              <a:buChar char="•"/>
            </a:pPr>
            <a:r>
              <a:rPr lang="en-GB" b="1" dirty="0">
                <a:solidFill>
                  <a:srgbClr val="47B5C8"/>
                </a:solidFill>
              </a:rPr>
              <a:t>Taak:</a:t>
            </a:r>
            <a:r>
              <a:rPr lang="en-GB" dirty="0">
                <a:solidFill>
                  <a:srgbClr val="47B5C8"/>
                </a:solidFill>
              </a:rPr>
              <a:t> </a:t>
            </a:r>
            <a:r>
              <a:rPr lang="nl-NL" dirty="0">
                <a:solidFill>
                  <a:srgbClr val="595959"/>
                </a:solidFill>
              </a:rPr>
              <a:t>Zet effectieve kanalen en tools op om feedback te verzamelen van de eerste gebruikers van uw MVP. Dit kunnen enquêtes, interviews en analyse van gebruiksgegevens zijn.</a:t>
            </a:r>
          </a:p>
          <a:p>
            <a:pPr marL="285750" indent="-285750">
              <a:buFont typeface="Arial" panose="020B0604020202020204" pitchFamily="34" charset="0"/>
              <a:buChar char="•"/>
            </a:pPr>
            <a:r>
              <a:rPr lang="en-GB" b="1" dirty="0" err="1">
                <a:solidFill>
                  <a:srgbClr val="47B5C8"/>
                </a:solidFill>
              </a:rPr>
              <a:t>Visme</a:t>
            </a:r>
            <a:r>
              <a:rPr lang="en-GB" b="1" dirty="0">
                <a:solidFill>
                  <a:srgbClr val="47B5C8"/>
                </a:solidFill>
              </a:rPr>
              <a:t> </a:t>
            </a:r>
            <a:r>
              <a:rPr lang="en-GB" b="1" dirty="0" err="1">
                <a:solidFill>
                  <a:srgbClr val="47B5C8"/>
                </a:solidFill>
              </a:rPr>
              <a:t>gebruiken</a:t>
            </a:r>
            <a:r>
              <a:rPr lang="en-GB" dirty="0">
                <a:solidFill>
                  <a:srgbClr val="47B5C8"/>
                </a:solidFill>
              </a:rPr>
              <a:t>: </a:t>
            </a:r>
            <a:r>
              <a:rPr lang="nl-NL" dirty="0">
                <a:solidFill>
                  <a:srgbClr val="595959"/>
                </a:solidFill>
              </a:rPr>
              <a:t>Ontwerp interactieve enquêtes of feedbackformulieren in </a:t>
            </a:r>
            <a:r>
              <a:rPr lang="nl-NL" dirty="0" err="1">
                <a:solidFill>
                  <a:srgbClr val="595959"/>
                </a:solidFill>
              </a:rPr>
              <a:t>Visme</a:t>
            </a:r>
            <a:r>
              <a:rPr lang="nl-NL" dirty="0">
                <a:solidFill>
                  <a:srgbClr val="595959"/>
                </a:solidFill>
              </a:rPr>
              <a:t> die je kunt integreren in je MVP of naar gebruikers kunt sturen nadat ze het product hebben getest.</a:t>
            </a:r>
          </a:p>
          <a:p>
            <a:pPr marL="285750" indent="-285750">
              <a:buFont typeface="Arial" panose="020B0604020202020204" pitchFamily="34" charset="0"/>
              <a:buChar char="•"/>
            </a:pPr>
            <a:r>
              <a:rPr lang="en-GB" b="1" dirty="0">
                <a:solidFill>
                  <a:srgbClr val="47B5C8"/>
                </a:solidFill>
              </a:rPr>
              <a:t>Actie: </a:t>
            </a:r>
            <a:r>
              <a:rPr lang="nl-NL" dirty="0">
                <a:solidFill>
                  <a:srgbClr val="595959"/>
                </a:solidFill>
              </a:rPr>
              <a:t>Maak een visueel aantrekkelijke enquête in </a:t>
            </a:r>
            <a:r>
              <a:rPr lang="nl-NL" dirty="0" err="1">
                <a:solidFill>
                  <a:srgbClr val="595959"/>
                </a:solidFill>
              </a:rPr>
              <a:t>Visme</a:t>
            </a:r>
            <a:r>
              <a:rPr lang="nl-NL" dirty="0">
                <a:solidFill>
                  <a:srgbClr val="595959"/>
                </a:solidFill>
              </a:rPr>
              <a:t>, pas deze aan je merk aan en sluit hem in of deel hem met je gebruikers</a:t>
            </a:r>
            <a:r>
              <a:rPr lang="en-GB" dirty="0">
                <a:solidFill>
                  <a:srgbClr val="595959"/>
                </a:solidFill>
              </a:rPr>
              <a:t>.</a:t>
            </a:r>
          </a:p>
          <a:p>
            <a:endParaRPr lang="en-GB" dirty="0">
              <a:solidFill>
                <a:srgbClr val="595959"/>
              </a:solidFill>
            </a:endParaRPr>
          </a:p>
          <a:p>
            <a:pPr marL="285750" indent="-285750">
              <a:buFont typeface="Arial" panose="020B0604020202020204" pitchFamily="34" charset="0"/>
              <a:buChar char="•"/>
            </a:pPr>
            <a:endParaRPr lang="en-GB" dirty="0">
              <a:solidFill>
                <a:srgbClr val="595959"/>
              </a:solidFill>
            </a:endParaRPr>
          </a:p>
        </p:txBody>
      </p:sp>
    </p:spTree>
    <p:extLst>
      <p:ext uri="{BB962C8B-B14F-4D97-AF65-F5344CB8AC3E}">
        <p14:creationId xmlns:p14="http://schemas.microsoft.com/office/powerpoint/2010/main" val="26327245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62F20-3335-3ECD-6295-6BABC24D9404}"/>
            </a:ext>
          </a:extLst>
        </p:cNvPr>
        <p:cNvGrpSpPr/>
        <p:nvPr/>
      </p:nvGrpSpPr>
      <p:grpSpPr>
        <a:xfrm>
          <a:off x="0" y="0"/>
          <a:ext cx="0" cy="0"/>
          <a:chOff x="0" y="0"/>
          <a:chExt cx="0" cy="0"/>
        </a:xfrm>
      </p:grpSpPr>
      <p:sp>
        <p:nvSpPr>
          <p:cNvPr id="12" name="Text Placeholder 6">
            <a:extLst>
              <a:ext uri="{FF2B5EF4-FFF2-40B4-BE49-F238E27FC236}">
                <a16:creationId xmlns:a16="http://schemas.microsoft.com/office/drawing/2014/main" id="{0BEB5605-B8AD-425F-D505-E9188444CFB3}"/>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6" name="Freeform 1">
            <a:extLst>
              <a:ext uri="{FF2B5EF4-FFF2-40B4-BE49-F238E27FC236}">
                <a16:creationId xmlns:a16="http://schemas.microsoft.com/office/drawing/2014/main" id="{9CC33F4A-361B-97CA-9668-25B2E6566FAC}"/>
              </a:ext>
            </a:extLst>
          </p:cNvPr>
          <p:cNvSpPr/>
          <p:nvPr/>
        </p:nvSpPr>
        <p:spPr>
          <a:xfrm>
            <a:off x="-1" y="329850"/>
            <a:ext cx="11054081"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3A9C4EF2-05B5-2F72-D931-962234F00586}"/>
              </a:ext>
            </a:extLst>
          </p:cNvPr>
          <p:cNvSpPr txBox="1">
            <a:spLocks/>
          </p:cNvSpPr>
          <p:nvPr/>
        </p:nvSpPr>
        <p:spPr>
          <a:xfrm>
            <a:off x="214361" y="569343"/>
            <a:ext cx="11374094" cy="860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b="1" dirty="0">
                <a:solidFill>
                  <a:schemeClr val="bg2"/>
                </a:solidFill>
              </a:rPr>
              <a:t>Stappen om vooruitgang te boeken VISME-tool voor MVP-planning en feedbackloop</a:t>
            </a:r>
            <a:endParaRPr lang="en-GB" sz="2400" b="1" dirty="0">
              <a:solidFill>
                <a:schemeClr val="bg1"/>
              </a:solidFill>
            </a:endParaRPr>
          </a:p>
        </p:txBody>
      </p:sp>
      <p:sp>
        <p:nvSpPr>
          <p:cNvPr id="2" name="Text Placeholder 1">
            <a:extLst>
              <a:ext uri="{FF2B5EF4-FFF2-40B4-BE49-F238E27FC236}">
                <a16:creationId xmlns:a16="http://schemas.microsoft.com/office/drawing/2014/main" id="{8F4B3CA2-035F-401B-50A0-3DFF2A48A81B}"/>
              </a:ext>
            </a:extLst>
          </p:cNvPr>
          <p:cNvSpPr>
            <a:spLocks noGrp="1" noChangeArrowheads="1"/>
          </p:cNvSpPr>
          <p:nvPr>
            <p:ph type="body" sz="quarter" idx="13"/>
          </p:nvPr>
        </p:nvSpPr>
        <p:spPr bwMode="auto">
          <a:xfrm>
            <a:off x="287243" y="3661829"/>
            <a:ext cx="8330343" cy="107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endParaRPr lang="en-GB" sz="2400" i="0" dirty="0">
              <a:solidFill>
                <a:srgbClr val="595959"/>
              </a:solidFill>
            </a:endParaRPr>
          </a:p>
          <a:p>
            <a:pPr marL="0" marR="0" lvl="0" indent="0" algn="l" defTabSz="914400" rtl="0" eaLnBrk="0" fontAlgn="base" latinLnBrk="0" hangingPunct="0">
              <a:lnSpc>
                <a:spcPct val="100000"/>
              </a:lnSpc>
              <a:spcBef>
                <a:spcPct val="0"/>
              </a:spcBef>
              <a:spcAft>
                <a:spcPct val="0"/>
              </a:spcAft>
              <a:buClrTx/>
              <a:buSzTx/>
              <a:tabLst/>
            </a:pPr>
            <a:endParaRPr lang="en-US" altLang="en-US" sz="2400" b="1" i="0"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E9867ED7-6194-785E-19B4-4DC4181997B9}"/>
              </a:ext>
            </a:extLst>
          </p:cNvPr>
          <p:cNvSpPr txBox="1"/>
          <p:nvPr/>
        </p:nvSpPr>
        <p:spPr>
          <a:xfrm>
            <a:off x="373811" y="1194118"/>
            <a:ext cx="11128076" cy="5355312"/>
          </a:xfrm>
          <a:prstGeom prst="rect">
            <a:avLst/>
          </a:prstGeom>
          <a:noFill/>
        </p:spPr>
        <p:txBody>
          <a:bodyPr wrap="square">
            <a:spAutoFit/>
          </a:bodyPr>
          <a:lstStyle/>
          <a:p>
            <a:r>
              <a:rPr lang="en-GB" b="1" dirty="0">
                <a:solidFill>
                  <a:srgbClr val="47B5C8"/>
                </a:solidFill>
              </a:rPr>
              <a:t>5. Feedback </a:t>
            </a:r>
            <a:r>
              <a:rPr lang="en-GB" b="1" dirty="0" err="1">
                <a:solidFill>
                  <a:srgbClr val="47B5C8"/>
                </a:solidFill>
              </a:rPr>
              <a:t>verzamelen</a:t>
            </a:r>
            <a:r>
              <a:rPr lang="en-GB" b="1" dirty="0">
                <a:solidFill>
                  <a:srgbClr val="47B5C8"/>
                </a:solidFill>
              </a:rPr>
              <a:t> </a:t>
            </a:r>
            <a:r>
              <a:rPr lang="en-GB" b="1" dirty="0" err="1">
                <a:solidFill>
                  <a:srgbClr val="47B5C8"/>
                </a:solidFill>
              </a:rPr>
              <a:t>en</a:t>
            </a:r>
            <a:r>
              <a:rPr lang="en-GB" b="1" dirty="0">
                <a:solidFill>
                  <a:srgbClr val="47B5C8"/>
                </a:solidFill>
              </a:rPr>
              <a:t> </a:t>
            </a:r>
            <a:r>
              <a:rPr lang="en-GB" b="1" dirty="0" err="1">
                <a:solidFill>
                  <a:srgbClr val="47B5C8"/>
                </a:solidFill>
              </a:rPr>
              <a:t>analyseren</a:t>
            </a:r>
            <a:endParaRPr lang="en-GB" b="1" dirty="0">
              <a:solidFill>
                <a:srgbClr val="47B5C8"/>
              </a:solidFill>
            </a:endParaRPr>
          </a:p>
          <a:p>
            <a:pPr marL="285750" indent="-285750">
              <a:buFont typeface="Arial" panose="020B0604020202020204" pitchFamily="34" charset="0"/>
              <a:buChar char="•"/>
            </a:pPr>
            <a:r>
              <a:rPr lang="en-GB" b="1" dirty="0">
                <a:solidFill>
                  <a:srgbClr val="47B5C8"/>
                </a:solidFill>
              </a:rPr>
              <a:t>Taak</a:t>
            </a:r>
            <a:r>
              <a:rPr lang="en-GB" dirty="0">
                <a:solidFill>
                  <a:srgbClr val="47B5C8"/>
                </a:solidFill>
              </a:rPr>
              <a:t>: </a:t>
            </a:r>
            <a:r>
              <a:rPr lang="nl-NL" dirty="0">
                <a:solidFill>
                  <a:srgbClr val="595959"/>
                </a:solidFill>
              </a:rPr>
              <a:t>Verzamel systematisch feedback wanneer gebruikers interactie hebben met uw MVP. Besteed aandacht aan zowel de kwalitatieve inzichten als de kwantitatieve data.</a:t>
            </a:r>
          </a:p>
          <a:p>
            <a:pPr marL="285750" indent="-285750">
              <a:buFont typeface="Arial" panose="020B0604020202020204" pitchFamily="34" charset="0"/>
              <a:buChar char="•"/>
            </a:pPr>
            <a:r>
              <a:rPr lang="en-GB" b="1" dirty="0" err="1">
                <a:solidFill>
                  <a:srgbClr val="47B5C8"/>
                </a:solidFill>
              </a:rPr>
              <a:t>Visme</a:t>
            </a:r>
            <a:r>
              <a:rPr lang="en-GB" b="1" dirty="0">
                <a:solidFill>
                  <a:srgbClr val="47B5C8"/>
                </a:solidFill>
              </a:rPr>
              <a:t> </a:t>
            </a:r>
            <a:r>
              <a:rPr lang="en-GB" b="1" dirty="0" err="1">
                <a:solidFill>
                  <a:srgbClr val="47B5C8"/>
                </a:solidFill>
              </a:rPr>
              <a:t>gebruiken</a:t>
            </a:r>
            <a:r>
              <a:rPr lang="en-GB" dirty="0">
                <a:solidFill>
                  <a:srgbClr val="47B5C8"/>
                </a:solidFill>
              </a:rPr>
              <a:t>: </a:t>
            </a:r>
            <a:r>
              <a:rPr lang="nl-NL" dirty="0">
                <a:solidFill>
                  <a:srgbClr val="595959"/>
                </a:solidFill>
              </a:rPr>
              <a:t>Verzamel en visualiseer feedbackgegevens met behulp van </a:t>
            </a:r>
            <a:r>
              <a:rPr lang="nl-NL" dirty="0" err="1">
                <a:solidFill>
                  <a:srgbClr val="595959"/>
                </a:solidFill>
              </a:rPr>
              <a:t>Visme's</a:t>
            </a:r>
            <a:r>
              <a:rPr lang="nl-NL" dirty="0">
                <a:solidFill>
                  <a:srgbClr val="595959"/>
                </a:solidFill>
              </a:rPr>
              <a:t> </a:t>
            </a:r>
            <a:r>
              <a:rPr lang="nl-NL" dirty="0" err="1">
                <a:solidFill>
                  <a:srgbClr val="595959"/>
                </a:solidFill>
              </a:rPr>
              <a:t>datavisualisatietools</a:t>
            </a:r>
            <a:r>
              <a:rPr lang="nl-NL" dirty="0">
                <a:solidFill>
                  <a:srgbClr val="595959"/>
                </a:solidFill>
              </a:rPr>
              <a:t> zoals grafieken, cirkeldiagrammen en </a:t>
            </a:r>
            <a:r>
              <a:rPr lang="nl-NL" dirty="0" err="1">
                <a:solidFill>
                  <a:srgbClr val="595959"/>
                </a:solidFill>
              </a:rPr>
              <a:t>heatmaps</a:t>
            </a:r>
            <a:r>
              <a:rPr lang="nl-NL" dirty="0">
                <a:solidFill>
                  <a:srgbClr val="595959"/>
                </a:solidFill>
              </a:rPr>
              <a:t>.</a:t>
            </a:r>
            <a:endParaRPr lang="en-GB" dirty="0">
              <a:solidFill>
                <a:srgbClr val="595959"/>
              </a:solidFill>
            </a:endParaRPr>
          </a:p>
          <a:p>
            <a:pPr marL="285750" indent="-285750">
              <a:buFont typeface="Arial" panose="020B0604020202020204" pitchFamily="34" charset="0"/>
              <a:buChar char="•"/>
            </a:pPr>
            <a:r>
              <a:rPr lang="en-GB" b="1" dirty="0">
                <a:solidFill>
                  <a:srgbClr val="47B5C8"/>
                </a:solidFill>
              </a:rPr>
              <a:t>Actie</a:t>
            </a:r>
            <a:r>
              <a:rPr lang="en-GB" dirty="0">
                <a:solidFill>
                  <a:srgbClr val="47B5C8"/>
                </a:solidFill>
              </a:rPr>
              <a:t>: </a:t>
            </a:r>
            <a:r>
              <a:rPr lang="nl-NL" dirty="0">
                <a:solidFill>
                  <a:srgbClr val="595959"/>
                </a:solidFill>
              </a:rPr>
              <a:t>Werk je visuele gegevens in </a:t>
            </a:r>
            <a:r>
              <a:rPr lang="nl-NL" dirty="0" err="1">
                <a:solidFill>
                  <a:srgbClr val="595959"/>
                </a:solidFill>
              </a:rPr>
              <a:t>Visme</a:t>
            </a:r>
            <a:r>
              <a:rPr lang="nl-NL" dirty="0">
                <a:solidFill>
                  <a:srgbClr val="595959"/>
                </a:solidFill>
              </a:rPr>
              <a:t> regelmatig bij als er nieuwe feedback binnenkomt, waardoor real-time analyse en snelle reactie op de behoeften van de gebruiker mogelijk zijn.</a:t>
            </a:r>
          </a:p>
          <a:p>
            <a:pPr marL="285750" indent="-285750">
              <a:buFont typeface="Arial" panose="020B0604020202020204" pitchFamily="34" charset="0"/>
              <a:buChar char="•"/>
            </a:pPr>
            <a:endParaRPr lang="en-GB" dirty="0">
              <a:solidFill>
                <a:srgbClr val="595959"/>
              </a:solidFill>
            </a:endParaRPr>
          </a:p>
          <a:p>
            <a:r>
              <a:rPr lang="en-GB" b="1" dirty="0">
                <a:solidFill>
                  <a:srgbClr val="47B5C8"/>
                </a:solidFill>
              </a:rPr>
              <a:t>6. </a:t>
            </a:r>
            <a:r>
              <a:rPr lang="nl-NL" b="1" dirty="0">
                <a:solidFill>
                  <a:srgbClr val="47B5C8"/>
                </a:solidFill>
              </a:rPr>
              <a:t>Itereren op basis van feedback</a:t>
            </a:r>
            <a:endParaRPr lang="en-GB" b="1" dirty="0">
              <a:solidFill>
                <a:srgbClr val="47B5C8"/>
              </a:solidFill>
            </a:endParaRPr>
          </a:p>
          <a:p>
            <a:pPr marL="285750" indent="-285750">
              <a:buFont typeface="Arial" panose="020B0604020202020204" pitchFamily="34" charset="0"/>
              <a:buChar char="•"/>
            </a:pPr>
            <a:r>
              <a:rPr lang="en-GB" b="1" dirty="0">
                <a:solidFill>
                  <a:srgbClr val="47B5C8"/>
                </a:solidFill>
              </a:rPr>
              <a:t>Taak</a:t>
            </a:r>
            <a:r>
              <a:rPr lang="en-GB" dirty="0">
                <a:solidFill>
                  <a:srgbClr val="47B5C8"/>
                </a:solidFill>
              </a:rPr>
              <a:t>: </a:t>
            </a:r>
            <a:r>
              <a:rPr lang="nl-NL" dirty="0">
                <a:solidFill>
                  <a:srgbClr val="595959"/>
                </a:solidFill>
              </a:rPr>
              <a:t>Verfijn uw MVP op basis van de feedback: wijzig functies, los problemen op en voeg mogelijk nieuwe elementen toe waarvan gebruikers hebben aangegeven dat ze ontbreken.</a:t>
            </a:r>
          </a:p>
          <a:p>
            <a:pPr marL="285750" indent="-285750">
              <a:buFont typeface="Arial" panose="020B0604020202020204" pitchFamily="34" charset="0"/>
              <a:buChar char="•"/>
            </a:pPr>
            <a:r>
              <a:rPr lang="en-GB" b="1" dirty="0" err="1">
                <a:solidFill>
                  <a:srgbClr val="47B5C8"/>
                </a:solidFill>
              </a:rPr>
              <a:t>Visme</a:t>
            </a:r>
            <a:r>
              <a:rPr lang="en-GB" b="1" dirty="0">
                <a:solidFill>
                  <a:srgbClr val="47B5C8"/>
                </a:solidFill>
              </a:rPr>
              <a:t> </a:t>
            </a:r>
            <a:r>
              <a:rPr lang="en-GB" b="1" dirty="0" err="1">
                <a:solidFill>
                  <a:srgbClr val="47B5C8"/>
                </a:solidFill>
              </a:rPr>
              <a:t>gebruiken</a:t>
            </a:r>
            <a:r>
              <a:rPr lang="en-GB" dirty="0">
                <a:solidFill>
                  <a:srgbClr val="47B5C8"/>
                </a:solidFill>
              </a:rPr>
              <a:t>: </a:t>
            </a:r>
            <a:r>
              <a:rPr lang="nl-NL" dirty="0">
                <a:solidFill>
                  <a:srgbClr val="595959"/>
                </a:solidFill>
              </a:rPr>
              <a:t>Werk je MVP-diagrammen en </a:t>
            </a:r>
            <a:r>
              <a:rPr lang="nl-NL" dirty="0" err="1">
                <a:solidFill>
                  <a:srgbClr val="595959"/>
                </a:solidFill>
              </a:rPr>
              <a:t>mockups</a:t>
            </a:r>
            <a:r>
              <a:rPr lang="nl-NL" dirty="0">
                <a:solidFill>
                  <a:srgbClr val="595959"/>
                </a:solidFill>
              </a:rPr>
              <a:t> in </a:t>
            </a:r>
            <a:r>
              <a:rPr lang="nl-NL" dirty="0" err="1">
                <a:solidFill>
                  <a:srgbClr val="595959"/>
                </a:solidFill>
              </a:rPr>
              <a:t>Visme</a:t>
            </a:r>
            <a:r>
              <a:rPr lang="nl-NL" dirty="0">
                <a:solidFill>
                  <a:srgbClr val="595959"/>
                </a:solidFill>
              </a:rPr>
              <a:t> bij om elke iteratie weer te geven. Gebruik de presentatietools van </a:t>
            </a:r>
            <a:r>
              <a:rPr lang="nl-NL" dirty="0" err="1">
                <a:solidFill>
                  <a:srgbClr val="595959"/>
                </a:solidFill>
              </a:rPr>
              <a:t>Visme</a:t>
            </a:r>
            <a:r>
              <a:rPr lang="nl-NL" dirty="0">
                <a:solidFill>
                  <a:srgbClr val="595959"/>
                </a:solidFill>
              </a:rPr>
              <a:t> om wijzigingen te documenteren en updates te communiceren naar belanghebbenden.</a:t>
            </a:r>
          </a:p>
          <a:p>
            <a:pPr marL="285750" indent="-285750">
              <a:buFont typeface="Arial" panose="020B0604020202020204" pitchFamily="34" charset="0"/>
              <a:buChar char="•"/>
            </a:pPr>
            <a:r>
              <a:rPr lang="en-GB" b="1" dirty="0">
                <a:solidFill>
                  <a:srgbClr val="47B5C8"/>
                </a:solidFill>
              </a:rPr>
              <a:t>Actie:</a:t>
            </a:r>
            <a:r>
              <a:rPr lang="en-GB" dirty="0">
                <a:solidFill>
                  <a:srgbClr val="47B5C8"/>
                </a:solidFill>
              </a:rPr>
              <a:t> </a:t>
            </a:r>
            <a:r>
              <a:rPr lang="nl-NL" dirty="0">
                <a:solidFill>
                  <a:srgbClr val="595959"/>
                </a:solidFill>
              </a:rPr>
              <a:t>Houd een iteratief logboek bij in </a:t>
            </a:r>
            <a:r>
              <a:rPr lang="nl-NL" dirty="0" err="1">
                <a:solidFill>
                  <a:srgbClr val="595959"/>
                </a:solidFill>
              </a:rPr>
              <a:t>Visme</a:t>
            </a:r>
            <a:r>
              <a:rPr lang="nl-NL" dirty="0">
                <a:solidFill>
                  <a:srgbClr val="595959"/>
                </a:solidFill>
              </a:rPr>
              <a:t>, waarin de evolutie van je MVP bij elke feedbackcyclus wordt getoond.</a:t>
            </a:r>
            <a:endParaRPr lang="en-GB" dirty="0">
              <a:solidFill>
                <a:srgbClr val="595959"/>
              </a:solidFill>
            </a:endParaRPr>
          </a:p>
          <a:p>
            <a:pPr algn="ctr"/>
            <a:r>
              <a:rPr lang="nl-NL" b="1" dirty="0">
                <a:solidFill>
                  <a:schemeClr val="bg2"/>
                </a:solidFill>
                <a:highlight>
                  <a:srgbClr val="47B5C8"/>
                </a:highlight>
              </a:rPr>
              <a:t>Dit gestructureerde gebruik van </a:t>
            </a:r>
            <a:r>
              <a:rPr lang="nl-NL" b="1" dirty="0" err="1">
                <a:solidFill>
                  <a:schemeClr val="bg2"/>
                </a:solidFill>
                <a:highlight>
                  <a:srgbClr val="47B5C8"/>
                </a:highlight>
              </a:rPr>
              <a:t>Visme</a:t>
            </a:r>
            <a:r>
              <a:rPr lang="nl-NL" b="1" dirty="0">
                <a:solidFill>
                  <a:schemeClr val="bg2"/>
                </a:solidFill>
                <a:highlight>
                  <a:srgbClr val="47B5C8"/>
                </a:highlight>
              </a:rPr>
              <a:t> helpt bij het behouden van duidelijkheid en efficiëntie tijdens het MVP-ontwikkelingsproces, waardoor complexe informatie en wijzigingen gemakkelijker te beheren en te begrijpen zijn</a:t>
            </a:r>
            <a:r>
              <a:rPr lang="en-GB" dirty="0">
                <a:highlight>
                  <a:srgbClr val="47B5C8"/>
                </a:highlight>
              </a:rPr>
              <a:t>.</a:t>
            </a:r>
            <a:endParaRPr lang="en-GB" dirty="0">
              <a:solidFill>
                <a:srgbClr val="595959"/>
              </a:solidFill>
              <a:highlight>
                <a:srgbClr val="47B5C8"/>
              </a:highlight>
            </a:endParaRPr>
          </a:p>
          <a:p>
            <a:endParaRPr lang="en-GB" dirty="0">
              <a:solidFill>
                <a:srgbClr val="595959"/>
              </a:solidFill>
            </a:endParaRPr>
          </a:p>
        </p:txBody>
      </p:sp>
    </p:spTree>
    <p:extLst>
      <p:ext uri="{BB962C8B-B14F-4D97-AF65-F5344CB8AC3E}">
        <p14:creationId xmlns:p14="http://schemas.microsoft.com/office/powerpoint/2010/main" val="41547694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3BFA2E-31D5-FE15-2615-EB05BE559EDD}"/>
              </a:ext>
            </a:extLst>
          </p:cNvPr>
          <p:cNvSpPr>
            <a:spLocks noGrp="1"/>
          </p:cNvSpPr>
          <p:nvPr>
            <p:ph type="body" sz="quarter" idx="17"/>
          </p:nvPr>
        </p:nvSpPr>
        <p:spPr>
          <a:xfrm>
            <a:off x="0" y="4930413"/>
            <a:ext cx="4818490" cy="679345"/>
          </a:xfrm>
        </p:spPr>
        <p:txBody>
          <a:bodyPr/>
          <a:lstStyle/>
          <a:p>
            <a:pPr marL="0" indent="0">
              <a:buNone/>
            </a:pPr>
            <a:r>
              <a:rPr lang="en-US" sz="3200" b="1" dirty="0">
                <a:solidFill>
                  <a:schemeClr val="bg1"/>
                </a:solidFill>
              </a:rPr>
              <a:t>www.mosaic4investing</a:t>
            </a:r>
            <a:r>
              <a:rPr lang="en-US" sz="3600" b="1" dirty="0">
                <a:solidFill>
                  <a:schemeClr val="bg1"/>
                </a:solidFill>
              </a:rPr>
              <a:t>.</a:t>
            </a:r>
            <a:r>
              <a:rPr lang="en-US" sz="3200" b="1" dirty="0">
                <a:solidFill>
                  <a:schemeClr val="bg1"/>
                </a:solidFill>
              </a:rPr>
              <a:t>eu</a:t>
            </a:r>
          </a:p>
          <a:p>
            <a:endParaRPr lang="en-US" sz="3200" dirty="0"/>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721961" y="3301251"/>
            <a:ext cx="7580486" cy="731140"/>
          </a:xfrm>
        </p:spPr>
        <p:txBody>
          <a:bodyPr>
            <a:normAutofit fontScale="85000" lnSpcReduction="10000"/>
          </a:bodyPr>
          <a:lstStyle/>
          <a:p>
            <a:r>
              <a:rPr lang="nl-NL" dirty="0"/>
              <a:t>Vervolgens, Module 3, Financiële Geletterdheid en bedrijfsplanning voor ondervertegenwoordigde oprichters</a:t>
            </a:r>
            <a:endParaRPr lang="en-US" b="1" dirty="0"/>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721961" y="2647162"/>
            <a:ext cx="8883215" cy="837258"/>
          </a:xfrm>
        </p:spPr>
        <p:txBody>
          <a:bodyPr>
            <a:normAutofit/>
          </a:bodyPr>
          <a:lstStyle/>
          <a:p>
            <a:r>
              <a:rPr lang="nl-NL" sz="2800" b="1" dirty="0"/>
              <a:t>Goed gedaan met het voltooien van Module 2</a:t>
            </a:r>
            <a:endParaRPr lang="en-US" sz="2800" b="1" dirty="0"/>
          </a:p>
        </p:txBody>
      </p:sp>
      <p:grpSp>
        <p:nvGrpSpPr>
          <p:cNvPr id="62" name="Graphic 3">
            <a:extLst>
              <a:ext uri="{FF2B5EF4-FFF2-40B4-BE49-F238E27FC236}">
                <a16:creationId xmlns:a16="http://schemas.microsoft.com/office/drawing/2014/main" id="{C56D09F9-0ADB-4B95-1F1A-94019801E93B}"/>
              </a:ext>
            </a:extLst>
          </p:cNvPr>
          <p:cNvGrpSpPr/>
          <p:nvPr/>
        </p:nvGrpSpPr>
        <p:grpSpPr>
          <a:xfrm>
            <a:off x="10130553" y="4266316"/>
            <a:ext cx="545169" cy="545169"/>
            <a:chOff x="1950027" y="2499889"/>
            <a:chExt cx="850463" cy="850463"/>
          </a:xfrm>
        </p:grpSpPr>
        <p:sp>
          <p:nvSpPr>
            <p:cNvPr id="63" name="Freeform 62">
              <a:extLst>
                <a:ext uri="{FF2B5EF4-FFF2-40B4-BE49-F238E27FC236}">
                  <a16:creationId xmlns:a16="http://schemas.microsoft.com/office/drawing/2014/main" id="{AEC66B57-00E9-95B1-B844-4A2E91A0D1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4" name="Graphic 3">
              <a:extLst>
                <a:ext uri="{FF2B5EF4-FFF2-40B4-BE49-F238E27FC236}">
                  <a16:creationId xmlns:a16="http://schemas.microsoft.com/office/drawing/2014/main" id="{4000CBF1-ECE7-E504-BF16-948130FF4BA6}"/>
                </a:ext>
              </a:extLst>
            </p:cNvPr>
            <p:cNvGrpSpPr/>
            <p:nvPr/>
          </p:nvGrpSpPr>
          <p:grpSpPr>
            <a:xfrm>
              <a:off x="2107521" y="2657382"/>
              <a:ext cx="535476" cy="535477"/>
              <a:chOff x="2107521" y="2657382"/>
              <a:chExt cx="535476" cy="535477"/>
            </a:xfrm>
            <a:solidFill>
              <a:srgbClr val="FFFFFF"/>
            </a:solidFill>
          </p:grpSpPr>
          <p:sp>
            <p:nvSpPr>
              <p:cNvPr id="65" name="Freeform 64">
                <a:extLst>
                  <a:ext uri="{FF2B5EF4-FFF2-40B4-BE49-F238E27FC236}">
                    <a16:creationId xmlns:a16="http://schemas.microsoft.com/office/drawing/2014/main" id="{D1E57DC2-A653-D0D0-6CE6-DF382C505B0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FFA48959-59D3-0971-972C-F25DC52B5CF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DEE58745-3A81-E5EA-64BE-8A492B5D7EB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68" name="Graphic 3">
            <a:extLst>
              <a:ext uri="{FF2B5EF4-FFF2-40B4-BE49-F238E27FC236}">
                <a16:creationId xmlns:a16="http://schemas.microsoft.com/office/drawing/2014/main" id="{335CB3CC-9F19-6F85-BF5F-A8CCCEAD044E}"/>
              </a:ext>
            </a:extLst>
          </p:cNvPr>
          <p:cNvGrpSpPr/>
          <p:nvPr/>
        </p:nvGrpSpPr>
        <p:grpSpPr>
          <a:xfrm>
            <a:off x="8785801" y="4266316"/>
            <a:ext cx="545169" cy="545169"/>
            <a:chOff x="-147782" y="2499889"/>
            <a:chExt cx="850463" cy="850463"/>
          </a:xfrm>
        </p:grpSpPr>
        <p:sp>
          <p:nvSpPr>
            <p:cNvPr id="69" name="Freeform 68">
              <a:extLst>
                <a:ext uri="{FF2B5EF4-FFF2-40B4-BE49-F238E27FC236}">
                  <a16:creationId xmlns:a16="http://schemas.microsoft.com/office/drawing/2014/main" id="{2724EFA5-B0B7-E508-6946-C21A47EEAE81}"/>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0C8ACF1C-D28B-7C08-0DFE-A46AC98255A5}"/>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1" name="Graphic 3">
            <a:extLst>
              <a:ext uri="{FF2B5EF4-FFF2-40B4-BE49-F238E27FC236}">
                <a16:creationId xmlns:a16="http://schemas.microsoft.com/office/drawing/2014/main" id="{3CA2C9ED-8297-D574-502D-97ABF5ED9D20}"/>
              </a:ext>
            </a:extLst>
          </p:cNvPr>
          <p:cNvGrpSpPr/>
          <p:nvPr/>
        </p:nvGrpSpPr>
        <p:grpSpPr>
          <a:xfrm>
            <a:off x="10802525" y="4266316"/>
            <a:ext cx="545169" cy="545169"/>
            <a:chOff x="2998302" y="2499889"/>
            <a:chExt cx="850463" cy="850463"/>
          </a:xfrm>
        </p:grpSpPr>
        <p:sp>
          <p:nvSpPr>
            <p:cNvPr id="72" name="Freeform 71">
              <a:extLst>
                <a:ext uri="{FF2B5EF4-FFF2-40B4-BE49-F238E27FC236}">
                  <a16:creationId xmlns:a16="http://schemas.microsoft.com/office/drawing/2014/main" id="{76B425F3-5421-4A38-33A4-6C26870648BD}"/>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3DCEFF72-DD6C-5669-1EF6-53E1CAD4B9C9}"/>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4" name="Graphic 3">
            <a:extLst>
              <a:ext uri="{FF2B5EF4-FFF2-40B4-BE49-F238E27FC236}">
                <a16:creationId xmlns:a16="http://schemas.microsoft.com/office/drawing/2014/main" id="{D8754C26-B03A-E487-5492-5E212A1DFAE2}"/>
              </a:ext>
            </a:extLst>
          </p:cNvPr>
          <p:cNvGrpSpPr/>
          <p:nvPr/>
        </p:nvGrpSpPr>
        <p:grpSpPr>
          <a:xfrm>
            <a:off x="8113831" y="4266316"/>
            <a:ext cx="545169" cy="545573"/>
            <a:chOff x="-1196056" y="2499889"/>
            <a:chExt cx="850463" cy="851093"/>
          </a:xfrm>
        </p:grpSpPr>
        <p:sp>
          <p:nvSpPr>
            <p:cNvPr id="75" name="Freeform 74">
              <a:extLst>
                <a:ext uri="{FF2B5EF4-FFF2-40B4-BE49-F238E27FC236}">
                  <a16:creationId xmlns:a16="http://schemas.microsoft.com/office/drawing/2014/main" id="{791B3C7C-D450-6968-6C26-9A6F963A7821}"/>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D6314C54-AD25-49D4-E254-987A1C313CF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77" name="Freeform 76">
            <a:extLst>
              <a:ext uri="{FF2B5EF4-FFF2-40B4-BE49-F238E27FC236}">
                <a16:creationId xmlns:a16="http://schemas.microsoft.com/office/drawing/2014/main" id="{9C3E532C-27B4-C12A-F88D-A3FB1559FEFB}"/>
              </a:ext>
            </a:extLst>
          </p:cNvPr>
          <p:cNvSpPr/>
          <p:nvPr/>
        </p:nvSpPr>
        <p:spPr>
          <a:xfrm>
            <a:off x="9458178" y="4266316"/>
            <a:ext cx="545169" cy="545169"/>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78" name="Graphic 77" descr="World with solid fill">
            <a:extLst>
              <a:ext uri="{FF2B5EF4-FFF2-40B4-BE49-F238E27FC236}">
                <a16:creationId xmlns:a16="http://schemas.microsoft.com/office/drawing/2014/main" id="{358EC4EB-32FC-1ABF-498A-9E7B96B1484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87115" y="4298265"/>
            <a:ext cx="478037" cy="478037"/>
          </a:xfrm>
          <a:prstGeom prst="rect">
            <a:avLst/>
          </a:prstGeom>
        </p:spPr>
      </p:pic>
    </p:spTree>
    <p:extLst>
      <p:ext uri="{BB962C8B-B14F-4D97-AF65-F5344CB8AC3E}">
        <p14:creationId xmlns:p14="http://schemas.microsoft.com/office/powerpoint/2010/main" val="4169825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A2C95-859A-3DEE-B110-2048BED1A60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99D2820-5FE3-CF99-18F2-C951218C0649}"/>
              </a:ext>
            </a:extLst>
          </p:cNvPr>
          <p:cNvSpPr>
            <a:spLocks noGrp="1"/>
          </p:cNvSpPr>
          <p:nvPr>
            <p:ph type="body" sz="quarter" idx="18"/>
          </p:nvPr>
        </p:nvSpPr>
        <p:spPr>
          <a:xfrm>
            <a:off x="664009" y="1544062"/>
            <a:ext cx="10323074" cy="3849918"/>
          </a:xfrm>
        </p:spPr>
        <p:txBody>
          <a:bodyPr/>
          <a:lstStyle/>
          <a:p>
            <a:pPr marL="0" indent="0">
              <a:spcBef>
                <a:spcPts val="900"/>
              </a:spcBef>
            </a:pPr>
            <a:r>
              <a:rPr lang="nl-NL" sz="2000" dirty="0">
                <a:latin typeface="-apple-system"/>
              </a:rPr>
              <a:t>Voor ondervertegenwoordigde ondernemers is het validatieproces een middel om uw onderneming te beschermen tegen de veelvoorkomende valkuilen waarmee veel startups worden geconfronteerd, en tegelijkertijd geloofwaardigheid en vertrouwen op te bouwen bij potentiële investeerders, partners en klanten. In ecosystemen waar extra barrières kunnen bestaan, wordt een grondig gevalideerd bedrijfsidee een krachtig hulpmiddel. Het gaat er goed voor om het speelveld gelijk te trekken en tegelijkertijd uw paraatheid en zakelijk inzicht te laten zien.
Validatie gaat echter verder dan alleen het overwinnen van barrières; Het gaat om het hebben van een alomvattende visie op het ecosysteem en zijn cultuur. Ondervertegenwoordigde oprichters hebben vaak geen toegang tot dezelfde tools en netwerken als hun tegenhangers, wat het een uitdaging kan maken om een volledig begrip van het marktlandschap te krijgen. Door je te concentreren op validatie, bewijs je de levensvatbaarheid van je bedrijfsidee en krijg je onschatbare inzichten in het ecosysteem dat je betreedt.</a:t>
            </a:r>
            <a:endParaRPr lang="en-US" sz="2000" dirty="0"/>
          </a:p>
        </p:txBody>
      </p:sp>
      <p:sp>
        <p:nvSpPr>
          <p:cNvPr id="2" name="Freeform 1">
            <a:extLst>
              <a:ext uri="{FF2B5EF4-FFF2-40B4-BE49-F238E27FC236}">
                <a16:creationId xmlns:a16="http://schemas.microsoft.com/office/drawing/2014/main" id="{D4B9278E-D771-B461-F755-50332B9BE980}"/>
              </a:ext>
            </a:extLst>
          </p:cNvPr>
          <p:cNvSpPr/>
          <p:nvPr/>
        </p:nvSpPr>
        <p:spPr>
          <a:xfrm>
            <a:off x="0" y="537942"/>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04BB5DDB-22D0-4163-3200-A06BC209430A}"/>
              </a:ext>
            </a:extLst>
          </p:cNvPr>
          <p:cNvSpPr>
            <a:spLocks noGrp="1"/>
          </p:cNvSpPr>
          <p:nvPr>
            <p:ph type="body" sz="quarter" idx="16"/>
          </p:nvPr>
        </p:nvSpPr>
        <p:spPr>
          <a:xfrm>
            <a:off x="798381" y="635081"/>
            <a:ext cx="9632553" cy="803654"/>
          </a:xfrm>
        </p:spPr>
        <p:txBody>
          <a:bodyPr/>
          <a:lstStyle/>
          <a:p>
            <a:r>
              <a:rPr lang="en-US" dirty="0" err="1">
                <a:solidFill>
                  <a:schemeClr val="bg1"/>
                </a:solidFill>
              </a:rPr>
              <a:t>Waarom</a:t>
            </a:r>
            <a:r>
              <a:rPr lang="en-US" dirty="0">
                <a:solidFill>
                  <a:schemeClr val="bg1"/>
                </a:solidFill>
              </a:rPr>
              <a:t> is het </a:t>
            </a:r>
            <a:r>
              <a:rPr lang="en-US" dirty="0" err="1">
                <a:solidFill>
                  <a:schemeClr val="bg1"/>
                </a:solidFill>
              </a:rPr>
              <a:t>belangrijk</a:t>
            </a:r>
            <a:r>
              <a:rPr lang="en-US" dirty="0">
                <a:solidFill>
                  <a:schemeClr val="bg1"/>
                </a:solidFill>
              </a:rPr>
              <a:t>?</a:t>
            </a:r>
          </a:p>
        </p:txBody>
      </p:sp>
    </p:spTree>
    <p:extLst>
      <p:ext uri="{BB962C8B-B14F-4D97-AF65-F5344CB8AC3E}">
        <p14:creationId xmlns:p14="http://schemas.microsoft.com/office/powerpoint/2010/main" val="965059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22329-4031-5BDC-E02D-C47EC92BEA5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925EA8A-F10E-C663-F48C-6360868D9402}"/>
              </a:ext>
            </a:extLst>
          </p:cNvPr>
          <p:cNvSpPr>
            <a:spLocks noGrp="1"/>
          </p:cNvSpPr>
          <p:nvPr>
            <p:ph type="body" sz="quarter" idx="18"/>
          </p:nvPr>
        </p:nvSpPr>
        <p:spPr>
          <a:xfrm>
            <a:off x="675512" y="1562369"/>
            <a:ext cx="10176519" cy="3849918"/>
          </a:xfrm>
        </p:spPr>
        <p:txBody>
          <a:bodyPr/>
          <a:lstStyle/>
          <a:p>
            <a:pPr>
              <a:spcBef>
                <a:spcPts val="900"/>
              </a:spcBef>
              <a:buFont typeface="Arial" panose="020B0604020202020204" pitchFamily="34" charset="0"/>
              <a:buChar char="•"/>
            </a:pPr>
            <a:r>
              <a:rPr lang="nl-NL" sz="2000" b="1" dirty="0">
                <a:latin typeface="-apple-system"/>
              </a:rPr>
              <a:t>De markt begrijpen: </a:t>
            </a:r>
            <a:r>
              <a:rPr lang="nl-NL" sz="2000" dirty="0">
                <a:latin typeface="-apple-system"/>
              </a:rPr>
              <a:t>In gesprek gaan met de markt om inzicht te krijgen in zijn behoeften, voorkeuren en pijnpunten.</a:t>
            </a:r>
            <a:r>
              <a:rPr lang="nl-NL" sz="2000" b="1" dirty="0">
                <a:latin typeface="-apple-system"/>
              </a:rPr>
              <a:t>
Relaties opbouwen: </a:t>
            </a:r>
            <a:r>
              <a:rPr lang="nl-NL" sz="2000" dirty="0">
                <a:latin typeface="-apple-system"/>
              </a:rPr>
              <a:t>Verbindingen leggen met belanghebbenden die feedback en ondersteuning kunnen bieden.</a:t>
            </a:r>
            <a:r>
              <a:rPr lang="nl-NL" sz="2000" b="1" dirty="0">
                <a:latin typeface="-apple-system"/>
              </a:rPr>
              <a:t>
Aanpassen aan cultuur: </a:t>
            </a:r>
            <a:r>
              <a:rPr lang="nl-NL" sz="2000" dirty="0">
                <a:latin typeface="-apple-system"/>
              </a:rPr>
              <a:t>Het leren van de culturele nuances die van invloed kunnen zijn op de bedrijfsvoering en het gedrag van klanten.</a:t>
            </a:r>
            <a:r>
              <a:rPr lang="nl-NL" sz="2000" b="1" dirty="0">
                <a:latin typeface="-apple-system"/>
              </a:rPr>
              <a:t>
Middelen benutten: </a:t>
            </a:r>
            <a:r>
              <a:rPr lang="nl-NL" sz="2000" dirty="0">
                <a:latin typeface="-apple-system"/>
              </a:rPr>
              <a:t>Beschikbare middelen identificeren en gebruiken, zelfs als ze niet meteen voor de hand liggen.</a:t>
            </a:r>
          </a:p>
          <a:p>
            <a:pPr marL="0" indent="0">
              <a:spcBef>
                <a:spcPts val="900"/>
              </a:spcBef>
            </a:pPr>
            <a:r>
              <a:rPr lang="en-GB" sz="2000" b="0" i="0" dirty="0">
                <a:effectLst/>
                <a:latin typeface="-apple-system"/>
              </a:rPr>
              <a:t>By meticulously validating your business idea, you create a solid foundation that considers the full vision of the ecosystem, including its culture and the unique challenges it presents. </a:t>
            </a:r>
            <a:endParaRPr lang="en-US" sz="2000" dirty="0"/>
          </a:p>
        </p:txBody>
      </p:sp>
      <p:sp>
        <p:nvSpPr>
          <p:cNvPr id="2" name="Freeform 1">
            <a:extLst>
              <a:ext uri="{FF2B5EF4-FFF2-40B4-BE49-F238E27FC236}">
                <a16:creationId xmlns:a16="http://schemas.microsoft.com/office/drawing/2014/main" id="{294AD5C4-C474-DB05-3FF9-15246257EAA0}"/>
              </a:ext>
            </a:extLst>
          </p:cNvPr>
          <p:cNvSpPr/>
          <p:nvPr/>
        </p:nvSpPr>
        <p:spPr>
          <a:xfrm>
            <a:off x="0" y="537942"/>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C2DB38B0-7B1B-43C6-4A5D-61BD03546EEA}"/>
              </a:ext>
            </a:extLst>
          </p:cNvPr>
          <p:cNvSpPr>
            <a:spLocks noGrp="1"/>
          </p:cNvSpPr>
          <p:nvPr>
            <p:ph type="body" sz="quarter" idx="16"/>
          </p:nvPr>
        </p:nvSpPr>
        <p:spPr>
          <a:xfrm>
            <a:off x="798381" y="635081"/>
            <a:ext cx="9632553" cy="803654"/>
          </a:xfrm>
        </p:spPr>
        <p:txBody>
          <a:bodyPr/>
          <a:lstStyle/>
          <a:p>
            <a:r>
              <a:rPr lang="en-US" dirty="0" err="1">
                <a:solidFill>
                  <a:schemeClr val="bg1"/>
                </a:solidFill>
              </a:rPr>
              <a:t>Dit</a:t>
            </a:r>
            <a:r>
              <a:rPr lang="en-US" dirty="0">
                <a:solidFill>
                  <a:schemeClr val="bg1"/>
                </a:solidFill>
              </a:rPr>
              <a:t> </a:t>
            </a:r>
            <a:r>
              <a:rPr lang="en-US" dirty="0" err="1">
                <a:solidFill>
                  <a:schemeClr val="bg1"/>
                </a:solidFill>
              </a:rPr>
              <a:t>proces</a:t>
            </a:r>
            <a:r>
              <a:rPr lang="en-US" dirty="0">
                <a:solidFill>
                  <a:schemeClr val="bg1"/>
                </a:solidFill>
              </a:rPr>
              <a:t> </a:t>
            </a:r>
            <a:r>
              <a:rPr lang="en-US" dirty="0" err="1">
                <a:solidFill>
                  <a:schemeClr val="bg1"/>
                </a:solidFill>
              </a:rPr>
              <a:t>omvat</a:t>
            </a:r>
            <a:r>
              <a:rPr lang="en-US" dirty="0">
                <a:solidFill>
                  <a:schemeClr val="bg1"/>
                </a:solidFill>
              </a:rPr>
              <a:t>...</a:t>
            </a:r>
          </a:p>
        </p:txBody>
      </p:sp>
    </p:spTree>
    <p:extLst>
      <p:ext uri="{BB962C8B-B14F-4D97-AF65-F5344CB8AC3E}">
        <p14:creationId xmlns:p14="http://schemas.microsoft.com/office/powerpoint/2010/main" val="3042044078"/>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8366</Words>
  <Application>Microsoft Office PowerPoint</Application>
  <PresentationFormat>Breedbeeld</PresentationFormat>
  <Paragraphs>403</Paragraphs>
  <Slides>75</Slides>
  <Notes>8</Notes>
  <HiddenSlides>0</HiddenSlides>
  <MMClips>1</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75</vt:i4>
      </vt:variant>
    </vt:vector>
  </HeadingPairs>
  <TitlesOfParts>
    <vt:vector size="84" baseType="lpstr">
      <vt:lpstr>-apple-system</vt:lpstr>
      <vt:lpstr>Arial</vt:lpstr>
      <vt:lpstr>Calibri</vt:lpstr>
      <vt:lpstr>Calibri </vt:lpstr>
      <vt:lpstr>Google Sans</vt:lpstr>
      <vt:lpstr>Montserrat</vt:lpstr>
      <vt:lpstr>Montserrat Light</vt:lpstr>
      <vt:lpstr>Roboto</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Oosterkamp, Roos van den (223688)</cp:lastModifiedBy>
  <cp:revision>226</cp:revision>
  <dcterms:created xsi:type="dcterms:W3CDTF">2020-10-14T13:32:04Z</dcterms:created>
  <dcterms:modified xsi:type="dcterms:W3CDTF">2025-04-30T07:07:42Z</dcterms:modified>
</cp:coreProperties>
</file>