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8"/>
  </p:notesMasterIdLst>
  <p:sldIdLst>
    <p:sldId id="4346" r:id="rId2"/>
    <p:sldId id="4306" r:id="rId3"/>
    <p:sldId id="4350" r:id="rId4"/>
    <p:sldId id="4351" r:id="rId5"/>
    <p:sldId id="4361" r:id="rId6"/>
    <p:sldId id="4352" r:id="rId7"/>
    <p:sldId id="4323" r:id="rId8"/>
    <p:sldId id="4399" r:id="rId9"/>
    <p:sldId id="4430" r:id="rId10"/>
    <p:sldId id="4431" r:id="rId11"/>
    <p:sldId id="4432" r:id="rId12"/>
    <p:sldId id="4439" r:id="rId13"/>
    <p:sldId id="4433" r:id="rId14"/>
    <p:sldId id="4438" r:id="rId15"/>
    <p:sldId id="4507" r:id="rId16"/>
    <p:sldId id="4508" r:id="rId17"/>
    <p:sldId id="4434" r:id="rId18"/>
    <p:sldId id="4435" r:id="rId19"/>
    <p:sldId id="4436" r:id="rId20"/>
    <p:sldId id="4437" r:id="rId21"/>
    <p:sldId id="4381" r:id="rId22"/>
    <p:sldId id="4440" r:id="rId23"/>
    <p:sldId id="4441" r:id="rId24"/>
    <p:sldId id="4442" r:id="rId25"/>
    <p:sldId id="4443" r:id="rId26"/>
    <p:sldId id="4444" r:id="rId27"/>
    <p:sldId id="4445" r:id="rId28"/>
    <p:sldId id="4400" r:id="rId29"/>
    <p:sldId id="4446" r:id="rId30"/>
    <p:sldId id="4407" r:id="rId31"/>
    <p:sldId id="4509" r:id="rId32"/>
    <p:sldId id="4420" r:id="rId33"/>
    <p:sldId id="4449" r:id="rId34"/>
    <p:sldId id="4383" r:id="rId35"/>
    <p:sldId id="4450" r:id="rId36"/>
    <p:sldId id="4417" r:id="rId37"/>
    <p:sldId id="4510" r:id="rId38"/>
    <p:sldId id="4511" r:id="rId39"/>
    <p:sldId id="4513" r:id="rId40"/>
    <p:sldId id="4512" r:id="rId41"/>
    <p:sldId id="4514" r:id="rId42"/>
    <p:sldId id="4515" r:id="rId43"/>
    <p:sldId id="4452" r:id="rId44"/>
    <p:sldId id="4453" r:id="rId45"/>
    <p:sldId id="4502" r:id="rId46"/>
    <p:sldId id="4459" r:id="rId47"/>
    <p:sldId id="4461" r:id="rId48"/>
    <p:sldId id="4460" r:id="rId49"/>
    <p:sldId id="4462" r:id="rId50"/>
    <p:sldId id="4463" r:id="rId51"/>
    <p:sldId id="4401" r:id="rId52"/>
    <p:sldId id="4398" r:id="rId53"/>
    <p:sldId id="4465" r:id="rId54"/>
    <p:sldId id="4464" r:id="rId55"/>
    <p:sldId id="4466" r:id="rId56"/>
    <p:sldId id="4467" r:id="rId57"/>
    <p:sldId id="4468" r:id="rId58"/>
    <p:sldId id="4469" r:id="rId59"/>
    <p:sldId id="4470" r:id="rId60"/>
    <p:sldId id="4471" r:id="rId61"/>
    <p:sldId id="4472" r:id="rId62"/>
    <p:sldId id="4473" r:id="rId63"/>
    <p:sldId id="267" r:id="rId64"/>
    <p:sldId id="4474" r:id="rId65"/>
    <p:sldId id="4475" r:id="rId66"/>
    <p:sldId id="4476" r:id="rId67"/>
    <p:sldId id="4477" r:id="rId68"/>
    <p:sldId id="4478" r:id="rId69"/>
    <p:sldId id="4479" r:id="rId70"/>
    <p:sldId id="4480" r:id="rId71"/>
    <p:sldId id="4481" r:id="rId72"/>
    <p:sldId id="4482" r:id="rId73"/>
    <p:sldId id="4483" r:id="rId74"/>
    <p:sldId id="4484" r:id="rId75"/>
    <p:sldId id="4485" r:id="rId76"/>
    <p:sldId id="4486" r:id="rId77"/>
    <p:sldId id="4487" r:id="rId78"/>
    <p:sldId id="4488" r:id="rId79"/>
    <p:sldId id="4489" r:id="rId80"/>
    <p:sldId id="4490" r:id="rId81"/>
    <p:sldId id="4491" r:id="rId82"/>
    <p:sldId id="4492" r:id="rId83"/>
    <p:sldId id="4493" r:id="rId84"/>
    <p:sldId id="4494" r:id="rId85"/>
    <p:sldId id="4496" r:id="rId86"/>
    <p:sldId id="4497" r:id="rId87"/>
    <p:sldId id="4498" r:id="rId88"/>
    <p:sldId id="4499" r:id="rId89"/>
    <p:sldId id="4500" r:id="rId90"/>
    <p:sldId id="4384" r:id="rId91"/>
    <p:sldId id="4380" r:id="rId92"/>
    <p:sldId id="4503" r:id="rId93"/>
    <p:sldId id="4504" r:id="rId94"/>
    <p:sldId id="4505" r:id="rId95"/>
    <p:sldId id="4506" r:id="rId96"/>
    <p:sldId id="4263" r:id="rId97"/>
  </p:sldIdLst>
  <p:sldSz cx="12192000" cy="6858000"/>
  <p:notesSz cx="6858000" cy="9144000"/>
  <p:custDataLst>
    <p:tags r:id="rId9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575"/>
    <a:srgbClr val="DE0A1D"/>
    <a:srgbClr val="595959"/>
    <a:srgbClr val="47B5C8"/>
    <a:srgbClr val="F2A72C"/>
    <a:srgbClr val="FDBD22"/>
    <a:srgbClr val="20376B"/>
    <a:srgbClr val="D9552F"/>
    <a:srgbClr val="FFD111"/>
    <a:srgbClr val="579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2" autoAdjust="0"/>
    <p:restoredTop sz="95082"/>
  </p:normalViewPr>
  <p:slideViewPr>
    <p:cSldViewPr snapToGrid="0" snapToObjects="1">
      <p:cViewPr varScale="1">
        <p:scale>
          <a:sx n="70" d="100"/>
          <a:sy n="70" d="100"/>
        </p:scale>
        <p:origin x="-586" y="2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r>
              <a:rPr lang="de-DE" dirty="0" err="1"/>
              <a:t>Liquidity</a:t>
            </a:r>
            <a:r>
              <a:rPr lang="de-DE" dirty="0"/>
              <a:t> </a:t>
            </a:r>
            <a:r>
              <a:rPr lang="de-DE" dirty="0" err="1"/>
              <a:t>development</a:t>
            </a:r>
            <a:endParaRPr lang="de-DE" dirty="0"/>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endParaRPr lang="de-DE"/>
        </a:p>
      </c:txPr>
    </c:title>
    <c:autoTitleDeleted val="0"/>
    <c:plotArea>
      <c:layout/>
      <c:barChart>
        <c:barDir val="col"/>
        <c:grouping val="clustered"/>
        <c:varyColors val="0"/>
        <c:ser>
          <c:idx val="1"/>
          <c:order val="1"/>
          <c:tx>
            <c:strRef>
              <c:f>Tabelle1!$C$1</c:f>
              <c:strCache>
                <c:ptCount val="1"/>
                <c:pt idx="0">
                  <c:v>Cash in</c:v>
                </c:pt>
              </c:strCache>
            </c:strRef>
          </c:tx>
          <c:spPr>
            <a:solidFill>
              <a:schemeClr val="accent1"/>
            </a:solidFill>
            <a:ln>
              <a:noFill/>
            </a:ln>
            <a:effectLst/>
          </c:spPr>
          <c:invertIfNegative val="0"/>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Tabelle1!$C$2:$C$14</c:f>
              <c:numCache>
                <c:formatCode>General</c:formatCode>
                <c:ptCount val="13"/>
                <c:pt idx="0">
                  <c:v>0</c:v>
                </c:pt>
                <c:pt idx="1">
                  <c:v>100</c:v>
                </c:pt>
                <c:pt idx="2">
                  <c:v>90</c:v>
                </c:pt>
                <c:pt idx="3">
                  <c:v>60</c:v>
                </c:pt>
                <c:pt idx="4">
                  <c:v>20</c:v>
                </c:pt>
                <c:pt idx="5">
                  <c:v>20</c:v>
                </c:pt>
                <c:pt idx="6">
                  <c:v>20</c:v>
                </c:pt>
                <c:pt idx="7">
                  <c:v>60</c:v>
                </c:pt>
                <c:pt idx="8">
                  <c:v>30</c:v>
                </c:pt>
                <c:pt idx="9">
                  <c:v>70</c:v>
                </c:pt>
                <c:pt idx="10">
                  <c:v>70</c:v>
                </c:pt>
                <c:pt idx="11">
                  <c:v>80</c:v>
                </c:pt>
                <c:pt idx="12">
                  <c:v>100</c:v>
                </c:pt>
              </c:numCache>
            </c:numRef>
          </c:val>
          <c:extLst>
            <c:ext xmlns:c16="http://schemas.microsoft.com/office/drawing/2014/chart" uri="{C3380CC4-5D6E-409C-BE32-E72D297353CC}">
              <c16:uniqueId val="{00000000-03AF-432A-B460-6DFFA9CC08EE}"/>
            </c:ext>
          </c:extLst>
        </c:ser>
        <c:ser>
          <c:idx val="2"/>
          <c:order val="2"/>
          <c:tx>
            <c:strRef>
              <c:f>Tabelle1!$D$1</c:f>
              <c:strCache>
                <c:ptCount val="1"/>
                <c:pt idx="0">
                  <c:v>Cash out</c:v>
                </c:pt>
              </c:strCache>
            </c:strRef>
          </c:tx>
          <c:spPr>
            <a:solidFill>
              <a:schemeClr val="accent5">
                <a:lumMod val="75000"/>
              </a:schemeClr>
            </a:solidFill>
            <a:ln>
              <a:noFill/>
            </a:ln>
            <a:effectLst/>
          </c:spPr>
          <c:invertIfNegative val="0"/>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Tabelle1!$D$2:$D$14</c:f>
              <c:numCache>
                <c:formatCode>General</c:formatCode>
                <c:ptCount val="13"/>
                <c:pt idx="0">
                  <c:v>0</c:v>
                </c:pt>
                <c:pt idx="1">
                  <c:v>67</c:v>
                </c:pt>
                <c:pt idx="2">
                  <c:v>62</c:v>
                </c:pt>
                <c:pt idx="3">
                  <c:v>47</c:v>
                </c:pt>
                <c:pt idx="4">
                  <c:v>27</c:v>
                </c:pt>
                <c:pt idx="5">
                  <c:v>27</c:v>
                </c:pt>
                <c:pt idx="6">
                  <c:v>122</c:v>
                </c:pt>
                <c:pt idx="7">
                  <c:v>47</c:v>
                </c:pt>
                <c:pt idx="8">
                  <c:v>32</c:v>
                </c:pt>
                <c:pt idx="9">
                  <c:v>52</c:v>
                </c:pt>
                <c:pt idx="10">
                  <c:v>52</c:v>
                </c:pt>
                <c:pt idx="11">
                  <c:v>57</c:v>
                </c:pt>
                <c:pt idx="12">
                  <c:v>67</c:v>
                </c:pt>
              </c:numCache>
            </c:numRef>
          </c:val>
          <c:extLst>
            <c:ext xmlns:c16="http://schemas.microsoft.com/office/drawing/2014/chart" uri="{C3380CC4-5D6E-409C-BE32-E72D297353CC}">
              <c16:uniqueId val="{00000001-03AF-432A-B460-6DFFA9CC08EE}"/>
            </c:ext>
          </c:extLst>
        </c:ser>
        <c:dLbls>
          <c:showLegendKey val="0"/>
          <c:showVal val="0"/>
          <c:showCatName val="0"/>
          <c:showSerName val="0"/>
          <c:showPercent val="0"/>
          <c:showBubbleSize val="0"/>
        </c:dLbls>
        <c:gapWidth val="219"/>
        <c:axId val="1408063359"/>
        <c:axId val="1408060031"/>
      </c:barChart>
      <c:lineChart>
        <c:grouping val="standard"/>
        <c:varyColors val="0"/>
        <c:ser>
          <c:idx val="0"/>
          <c:order val="0"/>
          <c:tx>
            <c:strRef>
              <c:f>Tabelle1!$B$1</c:f>
              <c:strCache>
                <c:ptCount val="1"/>
                <c:pt idx="0">
                  <c:v>Liquidity End of Period</c:v>
                </c:pt>
              </c:strCache>
            </c:strRef>
          </c:tx>
          <c:spPr>
            <a:ln w="28575" cap="rnd">
              <a:solidFill>
                <a:schemeClr val="accent3">
                  <a:lumMod val="50000"/>
                </a:schemeClr>
              </a:solidFill>
              <a:round/>
            </a:ln>
            <a:effectLst/>
          </c:spPr>
          <c:marker>
            <c:symbol val="none"/>
          </c:marker>
          <c:cat>
            <c:strRef>
              <c:f>Tabelle1!$A$2:$A$14</c:f>
              <c:strCache>
                <c:ptCount val="13"/>
                <c:pt idx="0">
                  <c:v>Status Quo</c:v>
                </c:pt>
                <c:pt idx="1">
                  <c:v>Month 1</c:v>
                </c:pt>
                <c:pt idx="2">
                  <c:v>Month 2</c:v>
                </c:pt>
                <c:pt idx="3">
                  <c:v>Month 3</c:v>
                </c:pt>
                <c:pt idx="4">
                  <c:v>Month 4</c:v>
                </c:pt>
                <c:pt idx="5">
                  <c:v>Month 5</c:v>
                </c:pt>
                <c:pt idx="6">
                  <c:v>Month 6</c:v>
                </c:pt>
                <c:pt idx="7">
                  <c:v>Month 7</c:v>
                </c:pt>
                <c:pt idx="8">
                  <c:v>Month 8</c:v>
                </c:pt>
                <c:pt idx="9">
                  <c:v>Month 9</c:v>
                </c:pt>
                <c:pt idx="10">
                  <c:v>Month 10</c:v>
                </c:pt>
                <c:pt idx="11">
                  <c:v>Month 11</c:v>
                </c:pt>
                <c:pt idx="12">
                  <c:v>Month 12</c:v>
                </c:pt>
              </c:strCache>
            </c:strRef>
          </c:cat>
          <c:val>
            <c:numRef>
              <c:f>Tabelle1!$B$2:$B$14</c:f>
              <c:numCache>
                <c:formatCode>General</c:formatCode>
                <c:ptCount val="13"/>
                <c:pt idx="0">
                  <c:v>100</c:v>
                </c:pt>
                <c:pt idx="1">
                  <c:v>133</c:v>
                </c:pt>
                <c:pt idx="2">
                  <c:v>161</c:v>
                </c:pt>
                <c:pt idx="3">
                  <c:v>174</c:v>
                </c:pt>
                <c:pt idx="4">
                  <c:v>167</c:v>
                </c:pt>
                <c:pt idx="5">
                  <c:v>160</c:v>
                </c:pt>
                <c:pt idx="6">
                  <c:v>58</c:v>
                </c:pt>
                <c:pt idx="7">
                  <c:v>71</c:v>
                </c:pt>
                <c:pt idx="8">
                  <c:v>101</c:v>
                </c:pt>
                <c:pt idx="9">
                  <c:v>119</c:v>
                </c:pt>
                <c:pt idx="10">
                  <c:v>137</c:v>
                </c:pt>
                <c:pt idx="11">
                  <c:v>160</c:v>
                </c:pt>
                <c:pt idx="12">
                  <c:v>193</c:v>
                </c:pt>
              </c:numCache>
            </c:numRef>
          </c:val>
          <c:smooth val="0"/>
          <c:extLst>
            <c:ext xmlns:c16="http://schemas.microsoft.com/office/drawing/2014/chart" uri="{C3380CC4-5D6E-409C-BE32-E72D297353CC}">
              <c16:uniqueId val="{00000002-03AF-432A-B460-6DFFA9CC08EE}"/>
            </c:ext>
          </c:extLst>
        </c:ser>
        <c:dLbls>
          <c:showLegendKey val="0"/>
          <c:showVal val="0"/>
          <c:showCatName val="0"/>
          <c:showSerName val="0"/>
          <c:showPercent val="0"/>
          <c:showBubbleSize val="0"/>
        </c:dLbls>
        <c:marker val="1"/>
        <c:smooth val="0"/>
        <c:axId val="1408063359"/>
        <c:axId val="1408060031"/>
      </c:lineChart>
      <c:catAx>
        <c:axId val="140806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0031"/>
        <c:crosses val="autoZero"/>
        <c:auto val="1"/>
        <c:lblAlgn val="ctr"/>
        <c:lblOffset val="100"/>
        <c:noMultiLvlLbl val="0"/>
      </c:catAx>
      <c:valAx>
        <c:axId val="1408060031"/>
        <c:scaling>
          <c:orientation val="minMax"/>
        </c:scaling>
        <c:delete val="0"/>
        <c:axPos val="l"/>
        <c:majorGridlines>
          <c:spPr>
            <a:ln w="9525" cap="flat" cmpd="sng" algn="ctr">
              <a:solidFill>
                <a:srgbClr val="D7C6D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95A59"/>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Omzet</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custT="1"/>
      <dgm:spPr/>
      <dgm:t>
        <a:bodyPr/>
        <a:lstStyle/>
        <a:p>
          <a:pPr marL="0" indent="0">
            <a:buNone/>
          </a:pPr>
          <a:r>
            <a:rPr lang="nl-NL" sz="1600" b="0" i="0" dirty="0"/>
            <a:t>De totale inkomsten die worden gegenereerd door de verkoop van goederen of diensten</a:t>
          </a:r>
          <a:endParaRPr lang="de-DE" sz="1600"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Nettowinst</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custT="1"/>
      <dgm:spPr/>
      <dgm:t>
        <a:bodyPr/>
        <a:lstStyle/>
        <a:p>
          <a:pPr marL="0" indent="0">
            <a:buNone/>
          </a:pPr>
          <a:r>
            <a:rPr lang="nl-NL" sz="1600" dirty="0"/>
            <a:t>De inkomsten die overblijven nadat alle kosten zijn afgetrokken</a:t>
          </a:r>
          <a:endParaRPr lang="de-DE" sz="1600"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Brutomarge</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custT="1"/>
      <dgm:spPr/>
      <dgm:t>
        <a:bodyPr/>
        <a:lstStyle/>
        <a:p>
          <a:pPr marL="0" indent="0">
            <a:buNone/>
          </a:pPr>
          <a:r>
            <a:rPr lang="nl-NL" sz="1600"/>
            <a:t>Het verschil tussen de omzet en de kosten van het produceren van goederen of diensten, uitgedrukt als een percentage.</a:t>
          </a:r>
          <a:endParaRPr lang="de-DE" sz="1600"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custAng="10800000" custFlipVert="1" custScaleY="100000">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custLinFactNeighborY="-1562">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2000" dirty="0" err="1"/>
            <a:t>Introductie</a:t>
          </a:r>
          <a:endParaRPr lang="de-DE" sz="2000" dirty="0"/>
        </a:p>
      </dgm:t>
    </dgm:pt>
    <dgm:pt modelId="{44BC80F4-F260-4663-8DC5-80C371DF4BB6}" type="parTrans" cxnId="{17D72FC8-0A1C-4ED4-B682-64D27F63B7AD}">
      <dgm:prSet/>
      <dgm:spPr/>
      <dgm:t>
        <a:bodyPr/>
        <a:lstStyle/>
        <a:p>
          <a:endParaRPr lang="de-DE" sz="2400"/>
        </a:p>
      </dgm:t>
    </dgm:pt>
    <dgm:pt modelId="{74189D1B-2FB2-4D97-BEFE-CDC1490C220B}" type="sibTrans" cxnId="{17D72FC8-0A1C-4ED4-B682-64D27F63B7AD}">
      <dgm:prSet/>
      <dgm:spPr/>
      <dgm:t>
        <a:bodyPr/>
        <a:lstStyle/>
        <a:p>
          <a:endParaRPr lang="de-DE" sz="2400"/>
        </a:p>
      </dgm:t>
    </dgm:pt>
    <dgm:pt modelId="{9DE2F0F5-B48D-46DC-8241-0C0658FB7208}">
      <dgm:prSet phldrT="[Text]" custT="1"/>
      <dgm:spPr/>
      <dgm:t>
        <a:bodyPr/>
        <a:lstStyle/>
        <a:p>
          <a:pPr marL="0" indent="0">
            <a:buNone/>
          </a:pPr>
          <a:r>
            <a:rPr lang="nl-NL" sz="1800" dirty="0"/>
            <a:t>Een kort overzicht van uw bedrijf, zijn missie en uw product / dienst</a:t>
          </a:r>
          <a:endParaRPr lang="de-DE" sz="1800" dirty="0"/>
        </a:p>
      </dgm:t>
    </dgm:pt>
    <dgm:pt modelId="{1D2DED9C-3FD8-45A9-BF68-37EB5237812B}" type="parTrans" cxnId="{8F323346-57F5-4DC1-ABDB-138F65112194}">
      <dgm:prSet/>
      <dgm:spPr/>
      <dgm:t>
        <a:bodyPr/>
        <a:lstStyle/>
        <a:p>
          <a:endParaRPr lang="de-DE"/>
        </a:p>
      </dgm:t>
    </dgm:pt>
    <dgm:pt modelId="{E32144F3-0BC6-4E11-8618-6FF056D01E56}" type="sibTrans" cxnId="{8F323346-57F5-4DC1-ABDB-138F65112194}">
      <dgm:prSet/>
      <dgm:spPr/>
      <dgm:t>
        <a:bodyPr/>
        <a:lstStyle/>
        <a:p>
          <a:endParaRPr lang="de-DE"/>
        </a:p>
      </dgm:t>
    </dgm:pt>
    <dgm:pt modelId="{04543FBC-D1F4-4455-910F-60FB2EB4C7D3}">
      <dgm:prSet phldrT="[Text]" custT="1"/>
      <dgm:spPr/>
      <dgm:t>
        <a:bodyPr/>
        <a:lstStyle/>
        <a:p>
          <a:pPr marL="0" indent="0">
            <a:buNone/>
          </a:pPr>
          <a:r>
            <a:rPr lang="de-DE" sz="1800" dirty="0" err="1"/>
            <a:t>Marktkans</a:t>
          </a:r>
          <a:endParaRPr lang="de-DE" sz="1800" dirty="0"/>
        </a:p>
      </dgm:t>
    </dgm:pt>
    <dgm:pt modelId="{7F044194-1EE7-4080-9152-0FE95A4F1A1E}" type="parTrans" cxnId="{A6B3A771-7293-4AF6-988D-1E8222170158}">
      <dgm:prSet/>
      <dgm:spPr/>
      <dgm:t>
        <a:bodyPr/>
        <a:lstStyle/>
        <a:p>
          <a:endParaRPr lang="de-DE"/>
        </a:p>
      </dgm:t>
    </dgm:pt>
    <dgm:pt modelId="{8959EC75-B76B-4AC8-BFE9-54E26ACE16DF}" type="sibTrans" cxnId="{A6B3A771-7293-4AF6-988D-1E8222170158}">
      <dgm:prSet/>
      <dgm:spPr/>
      <dgm:t>
        <a:bodyPr/>
        <a:lstStyle/>
        <a:p>
          <a:endParaRPr lang="de-DE"/>
        </a:p>
      </dgm:t>
    </dgm:pt>
    <dgm:pt modelId="{FC9D5D9A-2AA8-4802-9B46-3A2040FE018F}">
      <dgm:prSet phldrT="[Text]" custT="1"/>
      <dgm:spPr/>
      <dgm:t>
        <a:bodyPr/>
        <a:lstStyle/>
        <a:p>
          <a:pPr marL="0" indent="0">
            <a:buNone/>
          </a:pPr>
          <a:r>
            <a:rPr lang="nl-NL" sz="1800" dirty="0"/>
            <a:t>Toon de omvang van de markt, uw doelgroep en de vraag naar uw product.</a:t>
          </a:r>
          <a:endParaRPr lang="de-DE" sz="1800" dirty="0"/>
        </a:p>
      </dgm:t>
    </dgm:pt>
    <dgm:pt modelId="{61B95B20-FA04-4318-A3F8-13AE2ED1F57F}" type="parTrans" cxnId="{0893085E-660C-4890-B0B8-83FD42E5E50D}">
      <dgm:prSet/>
      <dgm:spPr/>
      <dgm:t>
        <a:bodyPr/>
        <a:lstStyle/>
        <a:p>
          <a:endParaRPr lang="de-DE"/>
        </a:p>
      </dgm:t>
    </dgm:pt>
    <dgm:pt modelId="{B48B1A5F-2B85-4AE4-A4D2-788F80B1DA1C}" type="sibTrans" cxnId="{0893085E-660C-4890-B0B8-83FD42E5E50D}">
      <dgm:prSet/>
      <dgm:spPr/>
      <dgm:t>
        <a:bodyPr/>
        <a:lstStyle/>
        <a:p>
          <a:endParaRPr lang="de-DE"/>
        </a:p>
      </dgm:t>
    </dgm:pt>
    <dgm:pt modelId="{1A9F7BB2-7278-466E-ADEB-3C98BC2009E2}">
      <dgm:prSet phldrT="[Text]" custT="1"/>
      <dgm:spPr/>
      <dgm:t>
        <a:bodyPr/>
        <a:lstStyle/>
        <a:p>
          <a:pPr marL="0" indent="0">
            <a:buNone/>
          </a:pPr>
          <a:r>
            <a:rPr lang="de-DE" sz="1800" dirty="0" err="1"/>
            <a:t>Verdienmodel</a:t>
          </a:r>
          <a:endParaRPr lang="de-DE" sz="1800" dirty="0"/>
        </a:p>
      </dgm:t>
    </dgm:pt>
    <dgm:pt modelId="{2231DEB0-FB02-4E05-B107-7EB5D777BAF1}" type="parTrans" cxnId="{29499C33-C9FD-4F06-8610-72D54313797A}">
      <dgm:prSet/>
      <dgm:spPr/>
      <dgm:t>
        <a:bodyPr/>
        <a:lstStyle/>
        <a:p>
          <a:endParaRPr lang="de-DE"/>
        </a:p>
      </dgm:t>
    </dgm:pt>
    <dgm:pt modelId="{9FE44E7F-F1F7-41E1-A474-2C8900AF969B}" type="sibTrans" cxnId="{29499C33-C9FD-4F06-8610-72D54313797A}">
      <dgm:prSet/>
      <dgm:spPr/>
      <dgm:t>
        <a:bodyPr/>
        <a:lstStyle/>
        <a:p>
          <a:endParaRPr lang="de-DE"/>
        </a:p>
      </dgm:t>
    </dgm:pt>
    <dgm:pt modelId="{2CDDEEEA-1158-4A1C-966B-3AD2EB52067A}">
      <dgm:prSet phldrT="[Text]" custT="1"/>
      <dgm:spPr/>
      <dgm:t>
        <a:bodyPr/>
        <a:lstStyle/>
        <a:p>
          <a:pPr marL="0" indent="0">
            <a:buNone/>
          </a:pPr>
          <a:r>
            <a:rPr lang="nl-NL" sz="1800" dirty="0"/>
            <a:t>Leg duidelijk uit hoe uw bedrijf inkomsten genereert</a:t>
          </a:r>
          <a:endParaRPr lang="de-DE" sz="1800" dirty="0"/>
        </a:p>
      </dgm:t>
    </dgm:pt>
    <dgm:pt modelId="{9408907C-AF3E-4EEF-BA69-146195F04666}" type="parTrans" cxnId="{C3AB94CE-DC40-4F95-AD47-302AF996170A}">
      <dgm:prSet/>
      <dgm:spPr/>
      <dgm:t>
        <a:bodyPr/>
        <a:lstStyle/>
        <a:p>
          <a:endParaRPr lang="de-DE"/>
        </a:p>
      </dgm:t>
    </dgm:pt>
    <dgm:pt modelId="{051F8471-8854-4629-81CC-A89337206DD5}" type="sibTrans" cxnId="{C3AB94CE-DC40-4F95-AD47-302AF996170A}">
      <dgm:prSet/>
      <dgm:spPr/>
      <dgm:t>
        <a:bodyPr/>
        <a:lstStyle/>
        <a:p>
          <a:endParaRPr lang="de-DE"/>
        </a:p>
      </dgm:t>
    </dgm:pt>
    <dgm:pt modelId="{D1A0F39B-1FCB-48CF-9154-1977ECFC250A}">
      <dgm:prSet phldrT="[Text]" custT="1"/>
      <dgm:spPr/>
      <dgm:t>
        <a:bodyPr/>
        <a:lstStyle/>
        <a:p>
          <a:pPr marL="0" indent="0">
            <a:buNone/>
          </a:pPr>
          <a:r>
            <a:rPr lang="de-DE" sz="1800" dirty="0" err="1"/>
            <a:t>Financiële</a:t>
          </a:r>
          <a:r>
            <a:rPr lang="de-DE" sz="1800" dirty="0"/>
            <a:t> </a:t>
          </a:r>
          <a:r>
            <a:rPr lang="de-DE" sz="1800" dirty="0" err="1"/>
            <a:t>projecties</a:t>
          </a:r>
          <a:endParaRPr lang="de-DE" sz="1800" dirty="0"/>
        </a:p>
      </dgm:t>
    </dgm:pt>
    <dgm:pt modelId="{0FE191CE-B9B6-4397-A49F-E2F519AFBFC5}" type="parTrans" cxnId="{1F61C484-D53E-44FE-BC35-469855964A0C}">
      <dgm:prSet/>
      <dgm:spPr/>
      <dgm:t>
        <a:bodyPr/>
        <a:lstStyle/>
        <a:p>
          <a:endParaRPr lang="de-DE"/>
        </a:p>
      </dgm:t>
    </dgm:pt>
    <dgm:pt modelId="{FBD70076-38D2-4D8C-BCCF-9897B305915B}" type="sibTrans" cxnId="{1F61C484-D53E-44FE-BC35-469855964A0C}">
      <dgm:prSet/>
      <dgm:spPr/>
      <dgm:t>
        <a:bodyPr/>
        <a:lstStyle/>
        <a:p>
          <a:endParaRPr lang="de-DE"/>
        </a:p>
      </dgm:t>
    </dgm:pt>
    <dgm:pt modelId="{E0DF0A4A-E923-45CE-9ADD-EE60422FF35D}">
      <dgm:prSet phldrT="[Text]" custT="1"/>
      <dgm:spPr/>
      <dgm:t>
        <a:bodyPr/>
        <a:lstStyle/>
        <a:p>
          <a:pPr marL="0" indent="0">
            <a:buNone/>
          </a:pPr>
          <a:r>
            <a:rPr lang="de-DE" sz="1800" dirty="0" err="1"/>
            <a:t>Voeg</a:t>
          </a:r>
          <a:r>
            <a:rPr lang="de-DE" sz="1800" dirty="0"/>
            <a:t> </a:t>
          </a:r>
          <a:r>
            <a:rPr lang="de-DE" sz="1800" dirty="0" err="1"/>
            <a:t>omzetprognoses</a:t>
          </a:r>
          <a:r>
            <a:rPr lang="de-DE" sz="1800" dirty="0"/>
            <a:t>, </a:t>
          </a:r>
          <a:r>
            <a:rPr lang="de-DE" sz="1800" dirty="0" err="1"/>
            <a:t>cashflowprognoses</a:t>
          </a:r>
          <a:r>
            <a:rPr lang="de-DE" sz="1800" dirty="0"/>
            <a:t> en break-</a:t>
          </a:r>
          <a:r>
            <a:rPr lang="de-DE" sz="1800" dirty="0" err="1"/>
            <a:t>evenanalyses</a:t>
          </a:r>
          <a:r>
            <a:rPr lang="de-DE" sz="1800" dirty="0"/>
            <a:t> </a:t>
          </a:r>
          <a:r>
            <a:rPr lang="de-DE" sz="1800" dirty="0" err="1"/>
            <a:t>toe</a:t>
          </a:r>
          <a:endParaRPr lang="de-DE" sz="1800" dirty="0"/>
        </a:p>
      </dgm:t>
    </dgm:pt>
    <dgm:pt modelId="{BDBA90A7-432B-4F98-B43E-11B8206394D4}" type="parTrans" cxnId="{EF544B6F-64E8-453E-98AF-9BC451288452}">
      <dgm:prSet/>
      <dgm:spPr/>
      <dgm:t>
        <a:bodyPr/>
        <a:lstStyle/>
        <a:p>
          <a:endParaRPr lang="de-DE"/>
        </a:p>
      </dgm:t>
    </dgm:pt>
    <dgm:pt modelId="{64AC36A0-E9CD-4470-B6B2-FFD6561C705C}" type="sibTrans" cxnId="{EF544B6F-64E8-453E-98AF-9BC451288452}">
      <dgm:prSet/>
      <dgm:spPr/>
      <dgm:t>
        <a:bodyPr/>
        <a:lstStyle/>
        <a:p>
          <a:endParaRPr lang="de-DE"/>
        </a:p>
      </dgm:t>
    </dgm:pt>
    <dgm:pt modelId="{F31BDE59-1081-4EF3-96E7-6F43F6306F9C}">
      <dgm:prSet phldrT="[Text]" custT="1"/>
      <dgm:spPr/>
      <dgm:t>
        <a:bodyPr/>
        <a:lstStyle/>
        <a:p>
          <a:pPr marL="0" indent="0">
            <a:buNone/>
          </a:pPr>
          <a:r>
            <a:rPr lang="de-DE" sz="1800" dirty="0" err="1"/>
            <a:t>Investering</a:t>
          </a:r>
          <a:r>
            <a:rPr lang="de-DE" sz="1800" dirty="0"/>
            <a:t> </a:t>
          </a:r>
          <a:r>
            <a:rPr lang="de-DE" sz="1800" dirty="0" err="1"/>
            <a:t>Vraag</a:t>
          </a:r>
          <a:endParaRPr lang="de-DE" sz="1800" dirty="0"/>
        </a:p>
      </dgm:t>
    </dgm:pt>
    <dgm:pt modelId="{D1C65A6B-7835-421A-8397-BE2DA20A7E4B}" type="parTrans" cxnId="{C0A28256-783D-4185-927F-199281BA3AD0}">
      <dgm:prSet/>
      <dgm:spPr/>
      <dgm:t>
        <a:bodyPr/>
        <a:lstStyle/>
        <a:p>
          <a:endParaRPr lang="de-DE"/>
        </a:p>
      </dgm:t>
    </dgm:pt>
    <dgm:pt modelId="{569ADBCD-D506-4D55-AE79-23611FCCACE3}" type="sibTrans" cxnId="{C0A28256-783D-4185-927F-199281BA3AD0}">
      <dgm:prSet/>
      <dgm:spPr/>
      <dgm:t>
        <a:bodyPr/>
        <a:lstStyle/>
        <a:p>
          <a:endParaRPr lang="de-DE"/>
        </a:p>
      </dgm:t>
    </dgm:pt>
    <dgm:pt modelId="{BCF74BE5-C10E-4294-980B-AAD80EB2DEB4}">
      <dgm:prSet phldrT="[Text]" custT="1"/>
      <dgm:spPr/>
      <dgm:t>
        <a:bodyPr/>
        <a:lstStyle/>
        <a:p>
          <a:pPr marL="0" indent="0">
            <a:buNone/>
          </a:pPr>
          <a:r>
            <a:rPr lang="nl-NL" sz="1800" dirty="0"/>
            <a:t>Wees duidelijk over hoeveel geld u vraagt en waarvoor het zal worden gebruikt (bijv. marketing, uitbreiding, productontwikkeling)</a:t>
          </a:r>
          <a:endParaRPr lang="de-DE" sz="1800" dirty="0"/>
        </a:p>
      </dgm:t>
    </dgm:pt>
    <dgm:pt modelId="{A5BCCB7E-DA0F-473C-8324-3B9238CFF441}" type="parTrans" cxnId="{F79ABA74-EEEE-43C7-895E-F3F9FB1DC2D0}">
      <dgm:prSet/>
      <dgm:spPr/>
      <dgm:t>
        <a:bodyPr/>
        <a:lstStyle/>
        <a:p>
          <a:endParaRPr lang="de-DE"/>
        </a:p>
      </dgm:t>
    </dgm:pt>
    <dgm:pt modelId="{4B79063C-5551-4486-A9CD-EE4D472B7E7C}" type="sibTrans" cxnId="{F79ABA74-EEEE-43C7-895E-F3F9FB1DC2D0}">
      <dgm:prSet/>
      <dgm:spPr/>
      <dgm:t>
        <a:bodyPr/>
        <a:lstStyle/>
        <a:p>
          <a:endParaRPr lang="de-DE"/>
        </a:p>
      </dgm:t>
    </dgm:pt>
    <dgm:pt modelId="{9C0E1C69-FB47-43B2-AA39-3BCC117D6210}">
      <dgm:prSet phldrT="[Text]" custT="1"/>
      <dgm:spPr/>
      <dgm:t>
        <a:bodyPr/>
        <a:lstStyle/>
        <a:p>
          <a:pPr marL="0" indent="0">
            <a:buNone/>
          </a:pPr>
          <a:r>
            <a:rPr lang="de-DE" sz="1800" dirty="0"/>
            <a:t>Exit-strategie</a:t>
          </a:r>
        </a:p>
      </dgm:t>
    </dgm:pt>
    <dgm:pt modelId="{B7A534B9-5800-4577-A42C-6CE287E57EA1}" type="parTrans" cxnId="{CB7CE08B-DA30-4904-A04E-46FB41C52C6C}">
      <dgm:prSet/>
      <dgm:spPr/>
      <dgm:t>
        <a:bodyPr/>
        <a:lstStyle/>
        <a:p>
          <a:endParaRPr lang="de-DE"/>
        </a:p>
      </dgm:t>
    </dgm:pt>
    <dgm:pt modelId="{7423AADC-1281-426E-B5F8-3A9513D8237B}" type="sibTrans" cxnId="{CB7CE08B-DA30-4904-A04E-46FB41C52C6C}">
      <dgm:prSet/>
      <dgm:spPr/>
      <dgm:t>
        <a:bodyPr/>
        <a:lstStyle/>
        <a:p>
          <a:endParaRPr lang="de-DE"/>
        </a:p>
      </dgm:t>
    </dgm:pt>
    <dgm:pt modelId="{EE5AC09F-0FA6-4746-9E67-D9CACB34CADB}">
      <dgm:prSet phldrT="[Text]" custT="1"/>
      <dgm:spPr/>
      <dgm:t>
        <a:bodyPr/>
        <a:lstStyle/>
        <a:p>
          <a:pPr marL="0" indent="0">
            <a:buNone/>
          </a:pPr>
          <a:r>
            <a:rPr lang="nl-NL" sz="1800" dirty="0"/>
            <a:t>Geef een overzicht van mogelijke manieren waarop beleggers uit de investering kunnen stappen, bijvoorbeeld door middel van acquisitie of openbare aanbieding</a:t>
          </a:r>
          <a:endParaRPr lang="de-DE" sz="1800" dirty="0"/>
        </a:p>
      </dgm:t>
    </dgm:pt>
    <dgm:pt modelId="{AD7C68E8-86F2-40A4-B9BC-C59EC573BC2F}" type="parTrans" cxnId="{827C7F64-4216-45A3-B80C-4BE09266898F}">
      <dgm:prSet/>
      <dgm:spPr/>
      <dgm:t>
        <a:bodyPr/>
        <a:lstStyle/>
        <a:p>
          <a:endParaRPr lang="de-DE"/>
        </a:p>
      </dgm:t>
    </dgm:pt>
    <dgm:pt modelId="{B144E14E-DCB5-480E-B06D-294E2037EB71}" type="sibTrans" cxnId="{827C7F64-4216-45A3-B80C-4BE09266898F}">
      <dgm:prSet/>
      <dgm:spPr/>
      <dgm:t>
        <a:bodyPr/>
        <a:lstStyle/>
        <a:p>
          <a:endParaRPr lang="de-DE"/>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6"/>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2"/>
      <dgm:spPr/>
    </dgm:pt>
    <dgm:pt modelId="{F2CF0DCC-C2FC-4413-BC6E-15E6DD62BBB1}" type="pres">
      <dgm:prSet presAssocID="{78E423B0-342E-4AA7-B868-10A480325E0F}" presName="vert1" presStyleCnt="0"/>
      <dgm:spPr/>
    </dgm:pt>
    <dgm:pt modelId="{0E90069E-B966-42E6-875A-FF483B6A0FC4}" type="pres">
      <dgm:prSet presAssocID="{9DE2F0F5-B48D-46DC-8241-0C0658FB7208}" presName="vertSpace2a" presStyleCnt="0"/>
      <dgm:spPr/>
    </dgm:pt>
    <dgm:pt modelId="{5F721E38-71D5-4A65-8791-935ED0C3D15E}" type="pres">
      <dgm:prSet presAssocID="{9DE2F0F5-B48D-46DC-8241-0C0658FB7208}" presName="horz2" presStyleCnt="0"/>
      <dgm:spPr/>
    </dgm:pt>
    <dgm:pt modelId="{04F3EE78-9404-4176-8B51-3D179F9796DF}" type="pres">
      <dgm:prSet presAssocID="{9DE2F0F5-B48D-46DC-8241-0C0658FB7208}" presName="horzSpace2" presStyleCnt="0"/>
      <dgm:spPr/>
    </dgm:pt>
    <dgm:pt modelId="{E89FEE0B-F624-45E1-B0FB-C02D83F72373}" type="pres">
      <dgm:prSet presAssocID="{9DE2F0F5-B48D-46DC-8241-0C0658FB7208}" presName="tx2" presStyleLbl="revTx" presStyleIdx="1" presStyleCnt="12"/>
      <dgm:spPr/>
    </dgm:pt>
    <dgm:pt modelId="{D52EDD21-3D82-4564-B17F-B7B0394C4133}" type="pres">
      <dgm:prSet presAssocID="{9DE2F0F5-B48D-46DC-8241-0C0658FB7208}" presName="vert2" presStyleCnt="0"/>
      <dgm:spPr/>
    </dgm:pt>
    <dgm:pt modelId="{DC95ED7B-9BC0-429B-83C6-8680BD48CC9D}" type="pres">
      <dgm:prSet presAssocID="{9DE2F0F5-B48D-46DC-8241-0C0658FB7208}" presName="thinLine2b" presStyleLbl="callout" presStyleIdx="0" presStyleCnt="6"/>
      <dgm:spPr/>
    </dgm:pt>
    <dgm:pt modelId="{687DE3DE-E673-4A17-91A2-F619B06532B1}" type="pres">
      <dgm:prSet presAssocID="{9DE2F0F5-B48D-46DC-8241-0C0658FB7208}" presName="vertSpace2b" presStyleCnt="0"/>
      <dgm:spPr/>
    </dgm:pt>
    <dgm:pt modelId="{F4DBC634-C267-440C-A47C-5F06A4B4922C}" type="pres">
      <dgm:prSet presAssocID="{04543FBC-D1F4-4455-910F-60FB2EB4C7D3}" presName="thickLine" presStyleLbl="alignNode1" presStyleIdx="1" presStyleCnt="6"/>
      <dgm:spPr/>
    </dgm:pt>
    <dgm:pt modelId="{5CD05101-8BE2-40EF-A3FB-78ADDAEE22FE}" type="pres">
      <dgm:prSet presAssocID="{04543FBC-D1F4-4455-910F-60FB2EB4C7D3}" presName="horz1" presStyleCnt="0"/>
      <dgm:spPr/>
    </dgm:pt>
    <dgm:pt modelId="{760B3AD3-1233-4720-A080-65DB2F6FF7D5}" type="pres">
      <dgm:prSet presAssocID="{04543FBC-D1F4-4455-910F-60FB2EB4C7D3}" presName="tx1" presStyleLbl="revTx" presStyleIdx="2" presStyleCnt="12"/>
      <dgm:spPr/>
    </dgm:pt>
    <dgm:pt modelId="{3022FFF6-9AD8-4191-AE8F-8B593725CD5C}" type="pres">
      <dgm:prSet presAssocID="{04543FBC-D1F4-4455-910F-60FB2EB4C7D3}" presName="vert1" presStyleCnt="0"/>
      <dgm:spPr/>
    </dgm:pt>
    <dgm:pt modelId="{EAAC9488-4BB8-4BBF-99B1-C4595893B8A7}" type="pres">
      <dgm:prSet presAssocID="{FC9D5D9A-2AA8-4802-9B46-3A2040FE018F}" presName="vertSpace2a" presStyleCnt="0"/>
      <dgm:spPr/>
    </dgm:pt>
    <dgm:pt modelId="{004A2767-019D-4663-849C-72808A2D8AAB}" type="pres">
      <dgm:prSet presAssocID="{FC9D5D9A-2AA8-4802-9B46-3A2040FE018F}" presName="horz2" presStyleCnt="0"/>
      <dgm:spPr/>
    </dgm:pt>
    <dgm:pt modelId="{B4797AD4-AF62-48A4-8CF1-724197D77C79}" type="pres">
      <dgm:prSet presAssocID="{FC9D5D9A-2AA8-4802-9B46-3A2040FE018F}" presName="horzSpace2" presStyleCnt="0"/>
      <dgm:spPr/>
    </dgm:pt>
    <dgm:pt modelId="{60FD2EFD-2310-4746-AF3B-E1E41FE4C92C}" type="pres">
      <dgm:prSet presAssocID="{FC9D5D9A-2AA8-4802-9B46-3A2040FE018F}" presName="tx2" presStyleLbl="revTx" presStyleIdx="3" presStyleCnt="12"/>
      <dgm:spPr/>
    </dgm:pt>
    <dgm:pt modelId="{A2447118-DC62-4824-AB7E-93524866BEC3}" type="pres">
      <dgm:prSet presAssocID="{FC9D5D9A-2AA8-4802-9B46-3A2040FE018F}" presName="vert2" presStyleCnt="0"/>
      <dgm:spPr/>
    </dgm:pt>
    <dgm:pt modelId="{F65D036D-E244-4934-A2A0-56DCFEBB5ABF}" type="pres">
      <dgm:prSet presAssocID="{FC9D5D9A-2AA8-4802-9B46-3A2040FE018F}" presName="thinLine2b" presStyleLbl="callout" presStyleIdx="1" presStyleCnt="6"/>
      <dgm:spPr/>
    </dgm:pt>
    <dgm:pt modelId="{36BA5B31-CC3F-4449-B2C3-BAF5020E89BB}" type="pres">
      <dgm:prSet presAssocID="{FC9D5D9A-2AA8-4802-9B46-3A2040FE018F}" presName="vertSpace2b" presStyleCnt="0"/>
      <dgm:spPr/>
    </dgm:pt>
    <dgm:pt modelId="{EA5DAD46-321E-4102-8AF5-20BCC233496E}" type="pres">
      <dgm:prSet presAssocID="{1A9F7BB2-7278-466E-ADEB-3C98BC2009E2}" presName="thickLine" presStyleLbl="alignNode1" presStyleIdx="2" presStyleCnt="6"/>
      <dgm:spPr/>
    </dgm:pt>
    <dgm:pt modelId="{7C032FC9-939D-451F-B536-71C20A9E2078}" type="pres">
      <dgm:prSet presAssocID="{1A9F7BB2-7278-466E-ADEB-3C98BC2009E2}" presName="horz1" presStyleCnt="0"/>
      <dgm:spPr/>
    </dgm:pt>
    <dgm:pt modelId="{3A7006D2-0AA6-4B9F-83D4-F25FC35409DD}" type="pres">
      <dgm:prSet presAssocID="{1A9F7BB2-7278-466E-ADEB-3C98BC2009E2}" presName="tx1" presStyleLbl="revTx" presStyleIdx="4" presStyleCnt="12"/>
      <dgm:spPr/>
    </dgm:pt>
    <dgm:pt modelId="{22A0DA27-2ABC-4DD8-837E-251D4024D4A8}" type="pres">
      <dgm:prSet presAssocID="{1A9F7BB2-7278-466E-ADEB-3C98BC2009E2}" presName="vert1" presStyleCnt="0"/>
      <dgm:spPr/>
    </dgm:pt>
    <dgm:pt modelId="{50AE0DE9-D07E-4AB0-8440-572BD5B432A4}" type="pres">
      <dgm:prSet presAssocID="{2CDDEEEA-1158-4A1C-966B-3AD2EB52067A}" presName="vertSpace2a" presStyleCnt="0"/>
      <dgm:spPr/>
    </dgm:pt>
    <dgm:pt modelId="{24564F0A-07DF-4585-A269-FA8CA1A5F17E}" type="pres">
      <dgm:prSet presAssocID="{2CDDEEEA-1158-4A1C-966B-3AD2EB52067A}" presName="horz2" presStyleCnt="0"/>
      <dgm:spPr/>
    </dgm:pt>
    <dgm:pt modelId="{B9A8FA90-84CC-4051-B393-91697C491451}" type="pres">
      <dgm:prSet presAssocID="{2CDDEEEA-1158-4A1C-966B-3AD2EB52067A}" presName="horzSpace2" presStyleCnt="0"/>
      <dgm:spPr/>
    </dgm:pt>
    <dgm:pt modelId="{35E3ECC1-309E-46DC-B75A-AF6F7D9F396F}" type="pres">
      <dgm:prSet presAssocID="{2CDDEEEA-1158-4A1C-966B-3AD2EB52067A}" presName="tx2" presStyleLbl="revTx" presStyleIdx="5" presStyleCnt="12"/>
      <dgm:spPr/>
    </dgm:pt>
    <dgm:pt modelId="{86D160BA-3251-4C47-B861-128B712C1E63}" type="pres">
      <dgm:prSet presAssocID="{2CDDEEEA-1158-4A1C-966B-3AD2EB52067A}" presName="vert2" presStyleCnt="0"/>
      <dgm:spPr/>
    </dgm:pt>
    <dgm:pt modelId="{233C1C5C-6276-4CD5-A996-904B460AE0FB}" type="pres">
      <dgm:prSet presAssocID="{2CDDEEEA-1158-4A1C-966B-3AD2EB52067A}" presName="thinLine2b" presStyleLbl="callout" presStyleIdx="2" presStyleCnt="6"/>
      <dgm:spPr/>
    </dgm:pt>
    <dgm:pt modelId="{B103D792-D1CC-43F8-8814-1BF1427EB2CC}" type="pres">
      <dgm:prSet presAssocID="{2CDDEEEA-1158-4A1C-966B-3AD2EB52067A}" presName="vertSpace2b" presStyleCnt="0"/>
      <dgm:spPr/>
    </dgm:pt>
    <dgm:pt modelId="{4A60065B-B91D-4896-A95F-92AEEC7AAC1F}" type="pres">
      <dgm:prSet presAssocID="{D1A0F39B-1FCB-48CF-9154-1977ECFC250A}" presName="thickLine" presStyleLbl="alignNode1" presStyleIdx="3" presStyleCnt="6"/>
      <dgm:spPr/>
    </dgm:pt>
    <dgm:pt modelId="{7A450F8C-E575-408F-A481-F2AFCD1A3F67}" type="pres">
      <dgm:prSet presAssocID="{D1A0F39B-1FCB-48CF-9154-1977ECFC250A}" presName="horz1" presStyleCnt="0"/>
      <dgm:spPr/>
    </dgm:pt>
    <dgm:pt modelId="{62CE20EA-07DF-481A-B151-E4B9BA020FF6}" type="pres">
      <dgm:prSet presAssocID="{D1A0F39B-1FCB-48CF-9154-1977ECFC250A}" presName="tx1" presStyleLbl="revTx" presStyleIdx="6" presStyleCnt="12"/>
      <dgm:spPr/>
    </dgm:pt>
    <dgm:pt modelId="{1D2DED6C-3E98-4AFA-9EE0-794E2AB6E821}" type="pres">
      <dgm:prSet presAssocID="{D1A0F39B-1FCB-48CF-9154-1977ECFC250A}" presName="vert1" presStyleCnt="0"/>
      <dgm:spPr/>
    </dgm:pt>
    <dgm:pt modelId="{ABFCD62D-74EB-401C-B9B3-C97BDB548048}" type="pres">
      <dgm:prSet presAssocID="{E0DF0A4A-E923-45CE-9ADD-EE60422FF35D}" presName="vertSpace2a" presStyleCnt="0"/>
      <dgm:spPr/>
    </dgm:pt>
    <dgm:pt modelId="{0D4B3044-9706-4453-AA4D-B14853B1D417}" type="pres">
      <dgm:prSet presAssocID="{E0DF0A4A-E923-45CE-9ADD-EE60422FF35D}" presName="horz2" presStyleCnt="0"/>
      <dgm:spPr/>
    </dgm:pt>
    <dgm:pt modelId="{E67AB4DB-C5B0-46CC-9707-CC9F66A19EA9}" type="pres">
      <dgm:prSet presAssocID="{E0DF0A4A-E923-45CE-9ADD-EE60422FF35D}" presName="horzSpace2" presStyleCnt="0"/>
      <dgm:spPr/>
    </dgm:pt>
    <dgm:pt modelId="{583B3360-A4D6-4DA0-8278-5C40C9EF91AF}" type="pres">
      <dgm:prSet presAssocID="{E0DF0A4A-E923-45CE-9ADD-EE60422FF35D}" presName="tx2" presStyleLbl="revTx" presStyleIdx="7" presStyleCnt="12"/>
      <dgm:spPr/>
    </dgm:pt>
    <dgm:pt modelId="{361C1DED-6148-444C-9C3F-986006D467B5}" type="pres">
      <dgm:prSet presAssocID="{E0DF0A4A-E923-45CE-9ADD-EE60422FF35D}" presName="vert2" presStyleCnt="0"/>
      <dgm:spPr/>
    </dgm:pt>
    <dgm:pt modelId="{CA6F6655-2CED-4D7E-B25D-F446F6309E48}" type="pres">
      <dgm:prSet presAssocID="{E0DF0A4A-E923-45CE-9ADD-EE60422FF35D}" presName="thinLine2b" presStyleLbl="callout" presStyleIdx="3" presStyleCnt="6"/>
      <dgm:spPr/>
    </dgm:pt>
    <dgm:pt modelId="{FB9A5269-6247-4BB7-BFD2-638D54211CBB}" type="pres">
      <dgm:prSet presAssocID="{E0DF0A4A-E923-45CE-9ADD-EE60422FF35D}" presName="vertSpace2b" presStyleCnt="0"/>
      <dgm:spPr/>
    </dgm:pt>
    <dgm:pt modelId="{E4255483-B805-4AA3-A7A9-3C496744E5A5}" type="pres">
      <dgm:prSet presAssocID="{F31BDE59-1081-4EF3-96E7-6F43F6306F9C}" presName="thickLine" presStyleLbl="alignNode1" presStyleIdx="4" presStyleCnt="6"/>
      <dgm:spPr/>
    </dgm:pt>
    <dgm:pt modelId="{69884C5D-0B83-41D8-B367-A8A5C686F654}" type="pres">
      <dgm:prSet presAssocID="{F31BDE59-1081-4EF3-96E7-6F43F6306F9C}" presName="horz1" presStyleCnt="0"/>
      <dgm:spPr/>
    </dgm:pt>
    <dgm:pt modelId="{12791BF6-879B-48DA-B093-8EEA4AE60658}" type="pres">
      <dgm:prSet presAssocID="{F31BDE59-1081-4EF3-96E7-6F43F6306F9C}" presName="tx1" presStyleLbl="revTx" presStyleIdx="8" presStyleCnt="12"/>
      <dgm:spPr/>
    </dgm:pt>
    <dgm:pt modelId="{0024EA82-7D35-4DBF-AACC-0AB5CDA5A954}" type="pres">
      <dgm:prSet presAssocID="{F31BDE59-1081-4EF3-96E7-6F43F6306F9C}" presName="vert1" presStyleCnt="0"/>
      <dgm:spPr/>
    </dgm:pt>
    <dgm:pt modelId="{1FC05887-0580-432E-B24C-5024438F23C9}" type="pres">
      <dgm:prSet presAssocID="{BCF74BE5-C10E-4294-980B-AAD80EB2DEB4}" presName="vertSpace2a" presStyleCnt="0"/>
      <dgm:spPr/>
    </dgm:pt>
    <dgm:pt modelId="{3A698DFD-665D-43B1-977E-A1321A3C0BB7}" type="pres">
      <dgm:prSet presAssocID="{BCF74BE5-C10E-4294-980B-AAD80EB2DEB4}" presName="horz2" presStyleCnt="0"/>
      <dgm:spPr/>
    </dgm:pt>
    <dgm:pt modelId="{9564D177-8118-4FE9-AFE9-CF3CD6277E71}" type="pres">
      <dgm:prSet presAssocID="{BCF74BE5-C10E-4294-980B-AAD80EB2DEB4}" presName="horzSpace2" presStyleCnt="0"/>
      <dgm:spPr/>
    </dgm:pt>
    <dgm:pt modelId="{47CD3CD3-FB18-45B9-A0C1-90AF3B486CCC}" type="pres">
      <dgm:prSet presAssocID="{BCF74BE5-C10E-4294-980B-AAD80EB2DEB4}" presName="tx2" presStyleLbl="revTx" presStyleIdx="9" presStyleCnt="12" custLinFactNeighborX="-544" custLinFactNeighborY="-7144"/>
      <dgm:spPr/>
    </dgm:pt>
    <dgm:pt modelId="{C4F578BC-8D37-43E8-87DE-8EADF9E9EFE9}" type="pres">
      <dgm:prSet presAssocID="{BCF74BE5-C10E-4294-980B-AAD80EB2DEB4}" presName="vert2" presStyleCnt="0"/>
      <dgm:spPr/>
    </dgm:pt>
    <dgm:pt modelId="{4DCC1696-103C-4B6A-95B9-C0CEBC83849B}" type="pres">
      <dgm:prSet presAssocID="{BCF74BE5-C10E-4294-980B-AAD80EB2DEB4}" presName="thinLine2b" presStyleLbl="callout" presStyleIdx="4" presStyleCnt="6"/>
      <dgm:spPr/>
    </dgm:pt>
    <dgm:pt modelId="{AB76903E-71E8-4E87-BCD6-5DCFE2244060}" type="pres">
      <dgm:prSet presAssocID="{BCF74BE5-C10E-4294-980B-AAD80EB2DEB4}" presName="vertSpace2b" presStyleCnt="0"/>
      <dgm:spPr/>
    </dgm:pt>
    <dgm:pt modelId="{488317D1-C5F8-4D36-B62D-1B5DE8B648A2}" type="pres">
      <dgm:prSet presAssocID="{9C0E1C69-FB47-43B2-AA39-3BCC117D6210}" presName="thickLine" presStyleLbl="alignNode1" presStyleIdx="5" presStyleCnt="6"/>
      <dgm:spPr/>
    </dgm:pt>
    <dgm:pt modelId="{01E607AD-4048-496E-A142-863EBFA06564}" type="pres">
      <dgm:prSet presAssocID="{9C0E1C69-FB47-43B2-AA39-3BCC117D6210}" presName="horz1" presStyleCnt="0"/>
      <dgm:spPr/>
    </dgm:pt>
    <dgm:pt modelId="{039D4A70-8428-4750-8117-7A79213B8EE1}" type="pres">
      <dgm:prSet presAssocID="{9C0E1C69-FB47-43B2-AA39-3BCC117D6210}" presName="tx1" presStyleLbl="revTx" presStyleIdx="10" presStyleCnt="12"/>
      <dgm:spPr/>
    </dgm:pt>
    <dgm:pt modelId="{28D40566-B6C4-42EA-9FCC-CAE4E81E2A3C}" type="pres">
      <dgm:prSet presAssocID="{9C0E1C69-FB47-43B2-AA39-3BCC117D6210}" presName="vert1" presStyleCnt="0"/>
      <dgm:spPr/>
    </dgm:pt>
    <dgm:pt modelId="{6F3C6FA2-7504-4D83-8A11-359ECA94F654}" type="pres">
      <dgm:prSet presAssocID="{EE5AC09F-0FA6-4746-9E67-D9CACB34CADB}" presName="vertSpace2a" presStyleCnt="0"/>
      <dgm:spPr/>
    </dgm:pt>
    <dgm:pt modelId="{92BCDBCB-1798-42DA-BA49-077F8766BEDD}" type="pres">
      <dgm:prSet presAssocID="{EE5AC09F-0FA6-4746-9E67-D9CACB34CADB}" presName="horz2" presStyleCnt="0"/>
      <dgm:spPr/>
    </dgm:pt>
    <dgm:pt modelId="{EBECEAD3-DE00-44AE-A326-494D8244CAE9}" type="pres">
      <dgm:prSet presAssocID="{EE5AC09F-0FA6-4746-9E67-D9CACB34CADB}" presName="horzSpace2" presStyleCnt="0"/>
      <dgm:spPr/>
    </dgm:pt>
    <dgm:pt modelId="{819523CE-5D22-4897-947B-448100437A31}" type="pres">
      <dgm:prSet presAssocID="{EE5AC09F-0FA6-4746-9E67-D9CACB34CADB}" presName="tx2" presStyleLbl="revTx" presStyleIdx="11" presStyleCnt="12"/>
      <dgm:spPr/>
    </dgm:pt>
    <dgm:pt modelId="{AEB41E79-C957-4345-8E12-211534A5FAEA}" type="pres">
      <dgm:prSet presAssocID="{EE5AC09F-0FA6-4746-9E67-D9CACB34CADB}" presName="vert2" presStyleCnt="0"/>
      <dgm:spPr/>
    </dgm:pt>
    <dgm:pt modelId="{2EFE1D0B-862D-43F8-B45E-60E7A3FD6A35}" type="pres">
      <dgm:prSet presAssocID="{EE5AC09F-0FA6-4746-9E67-D9CACB34CADB}" presName="thinLine2b" presStyleLbl="callout" presStyleIdx="5" presStyleCnt="6"/>
      <dgm:spPr/>
    </dgm:pt>
    <dgm:pt modelId="{C2288950-6248-4BE3-8686-B445EDE7DBE6}" type="pres">
      <dgm:prSet presAssocID="{EE5AC09F-0FA6-4746-9E67-D9CACB34CADB}" presName="vertSpace2b" presStyleCnt="0"/>
      <dgm:spPr/>
    </dgm:pt>
  </dgm:ptLst>
  <dgm:cxnLst>
    <dgm:cxn modelId="{A0BF0B1A-0CF9-4D72-8045-FA2BF0E776AD}" type="presOf" srcId="{D3A0F79B-6370-4ADB-ABC1-90EEDEDD30A4}" destId="{DE8F21CC-3A50-4E8E-A567-B918B3C0875C}" srcOrd="0" destOrd="0" presId="urn:microsoft.com/office/officeart/2008/layout/LinedList"/>
    <dgm:cxn modelId="{B0291E23-0190-47B0-9E1D-52D0E1725637}" type="presOf" srcId="{F31BDE59-1081-4EF3-96E7-6F43F6306F9C}" destId="{12791BF6-879B-48DA-B093-8EEA4AE60658}" srcOrd="0" destOrd="0" presId="urn:microsoft.com/office/officeart/2008/layout/LinedList"/>
    <dgm:cxn modelId="{51785926-42EB-4DDF-97AD-90D762286975}" type="presOf" srcId="{2CDDEEEA-1158-4A1C-966B-3AD2EB52067A}" destId="{35E3ECC1-309E-46DC-B75A-AF6F7D9F396F}" srcOrd="0" destOrd="0" presId="urn:microsoft.com/office/officeart/2008/layout/LinedList"/>
    <dgm:cxn modelId="{29499C33-C9FD-4F06-8610-72D54313797A}" srcId="{D3A0F79B-6370-4ADB-ABC1-90EEDEDD30A4}" destId="{1A9F7BB2-7278-466E-ADEB-3C98BC2009E2}" srcOrd="2" destOrd="0" parTransId="{2231DEB0-FB02-4E05-B107-7EB5D777BAF1}" sibTransId="{9FE44E7F-F1F7-41E1-A474-2C8900AF969B}"/>
    <dgm:cxn modelId="{0893085E-660C-4890-B0B8-83FD42E5E50D}" srcId="{04543FBC-D1F4-4455-910F-60FB2EB4C7D3}" destId="{FC9D5D9A-2AA8-4802-9B46-3A2040FE018F}" srcOrd="0" destOrd="0" parTransId="{61B95B20-FA04-4318-A3F8-13AE2ED1F57F}" sibTransId="{B48B1A5F-2B85-4AE4-A4D2-788F80B1DA1C}"/>
    <dgm:cxn modelId="{827C7F64-4216-45A3-B80C-4BE09266898F}" srcId="{9C0E1C69-FB47-43B2-AA39-3BCC117D6210}" destId="{EE5AC09F-0FA6-4746-9E67-D9CACB34CADB}" srcOrd="0" destOrd="0" parTransId="{AD7C68E8-86F2-40A4-B9BC-C59EC573BC2F}" sibTransId="{B144E14E-DCB5-480E-B06D-294E2037EB71}"/>
    <dgm:cxn modelId="{8F323346-57F5-4DC1-ABDB-138F65112194}" srcId="{78E423B0-342E-4AA7-B868-10A480325E0F}" destId="{9DE2F0F5-B48D-46DC-8241-0C0658FB7208}" srcOrd="0" destOrd="0" parTransId="{1D2DED9C-3FD8-45A9-BF68-37EB5237812B}" sibTransId="{E32144F3-0BC6-4E11-8618-6FF056D01E56}"/>
    <dgm:cxn modelId="{EF544B6F-64E8-453E-98AF-9BC451288452}" srcId="{D1A0F39B-1FCB-48CF-9154-1977ECFC250A}" destId="{E0DF0A4A-E923-45CE-9ADD-EE60422FF35D}" srcOrd="0" destOrd="0" parTransId="{BDBA90A7-432B-4F98-B43E-11B8206394D4}" sibTransId="{64AC36A0-E9CD-4470-B6B2-FFD6561C705C}"/>
    <dgm:cxn modelId="{EC5EA870-55E0-4834-9CCC-70E47DAE113B}" type="presOf" srcId="{BCF74BE5-C10E-4294-980B-AAD80EB2DEB4}" destId="{47CD3CD3-FB18-45B9-A0C1-90AF3B486CCC}" srcOrd="0" destOrd="0" presId="urn:microsoft.com/office/officeart/2008/layout/LinedList"/>
    <dgm:cxn modelId="{8C220971-447C-48FD-BF11-F820BD40642C}" type="presOf" srcId="{EE5AC09F-0FA6-4746-9E67-D9CACB34CADB}" destId="{819523CE-5D22-4897-947B-448100437A31}" srcOrd="0" destOrd="0" presId="urn:microsoft.com/office/officeart/2008/layout/LinedList"/>
    <dgm:cxn modelId="{A6B3A771-7293-4AF6-988D-1E8222170158}" srcId="{D3A0F79B-6370-4ADB-ABC1-90EEDEDD30A4}" destId="{04543FBC-D1F4-4455-910F-60FB2EB4C7D3}" srcOrd="1" destOrd="0" parTransId="{7F044194-1EE7-4080-9152-0FE95A4F1A1E}" sibTransId="{8959EC75-B76B-4AC8-BFE9-54E26ACE16DF}"/>
    <dgm:cxn modelId="{F9340353-9C2D-4398-81D2-65592E1767F4}" type="presOf" srcId="{D1A0F39B-1FCB-48CF-9154-1977ECFC250A}" destId="{62CE20EA-07DF-481A-B151-E4B9BA020FF6}" srcOrd="0" destOrd="0" presId="urn:microsoft.com/office/officeart/2008/layout/LinedList"/>
    <dgm:cxn modelId="{F79ABA74-EEEE-43C7-895E-F3F9FB1DC2D0}" srcId="{F31BDE59-1081-4EF3-96E7-6F43F6306F9C}" destId="{BCF74BE5-C10E-4294-980B-AAD80EB2DEB4}" srcOrd="0" destOrd="0" parTransId="{A5BCCB7E-DA0F-473C-8324-3B9238CFF441}" sibTransId="{4B79063C-5551-4486-A9CD-EE4D472B7E7C}"/>
    <dgm:cxn modelId="{C0A28256-783D-4185-927F-199281BA3AD0}" srcId="{D3A0F79B-6370-4ADB-ABC1-90EEDEDD30A4}" destId="{F31BDE59-1081-4EF3-96E7-6F43F6306F9C}" srcOrd="4" destOrd="0" parTransId="{D1C65A6B-7835-421A-8397-BE2DA20A7E4B}" sibTransId="{569ADBCD-D506-4D55-AE79-23611FCCACE3}"/>
    <dgm:cxn modelId="{23C5BD79-2E09-4EB2-B4E6-E404A1A9B523}" type="presOf" srcId="{04543FBC-D1F4-4455-910F-60FB2EB4C7D3}" destId="{760B3AD3-1233-4720-A080-65DB2F6FF7D5}" srcOrd="0" destOrd="0" presId="urn:microsoft.com/office/officeart/2008/layout/LinedList"/>
    <dgm:cxn modelId="{382CDA80-9C02-4451-809F-C59718545472}" type="presOf" srcId="{9DE2F0F5-B48D-46DC-8241-0C0658FB7208}" destId="{E89FEE0B-F624-45E1-B0FB-C02D83F72373}" srcOrd="0" destOrd="0" presId="urn:microsoft.com/office/officeart/2008/layout/LinedList"/>
    <dgm:cxn modelId="{1F61C484-D53E-44FE-BC35-469855964A0C}" srcId="{D3A0F79B-6370-4ADB-ABC1-90EEDEDD30A4}" destId="{D1A0F39B-1FCB-48CF-9154-1977ECFC250A}" srcOrd="3" destOrd="0" parTransId="{0FE191CE-B9B6-4397-A49F-E2F519AFBFC5}" sibTransId="{FBD70076-38D2-4D8C-BCCF-9897B305915B}"/>
    <dgm:cxn modelId="{7C95DA88-7BAF-45C7-96E0-EF69CA3B6B24}" type="presOf" srcId="{78E423B0-342E-4AA7-B868-10A480325E0F}" destId="{ADA65290-F57F-486A-B417-6DC27A6B604D}" srcOrd="0" destOrd="0" presId="urn:microsoft.com/office/officeart/2008/layout/LinedList"/>
    <dgm:cxn modelId="{CB7CE08B-DA30-4904-A04E-46FB41C52C6C}" srcId="{D3A0F79B-6370-4ADB-ABC1-90EEDEDD30A4}" destId="{9C0E1C69-FB47-43B2-AA39-3BCC117D6210}" srcOrd="5" destOrd="0" parTransId="{B7A534B9-5800-4577-A42C-6CE287E57EA1}" sibTransId="{7423AADC-1281-426E-B5F8-3A9513D8237B}"/>
    <dgm:cxn modelId="{4DF709A1-7F70-4A2E-A58B-3B32DE9B250D}" type="presOf" srcId="{1A9F7BB2-7278-466E-ADEB-3C98BC2009E2}" destId="{3A7006D2-0AA6-4B9F-83D4-F25FC35409DD}" srcOrd="0" destOrd="0" presId="urn:microsoft.com/office/officeart/2008/layout/LinedList"/>
    <dgm:cxn modelId="{D3A775AA-8686-4CEB-8170-13334E3FA439}" type="presOf" srcId="{E0DF0A4A-E923-45CE-9ADD-EE60422FF35D}" destId="{583B3360-A4D6-4DA0-8278-5C40C9EF91AF}"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C3AB94CE-DC40-4F95-AD47-302AF996170A}" srcId="{1A9F7BB2-7278-466E-ADEB-3C98BC2009E2}" destId="{2CDDEEEA-1158-4A1C-966B-3AD2EB52067A}" srcOrd="0" destOrd="0" parTransId="{9408907C-AF3E-4EEF-BA69-146195F04666}" sibTransId="{051F8471-8854-4629-81CC-A89337206DD5}"/>
    <dgm:cxn modelId="{5994F7E4-75F5-4EFE-AFFF-B2B34AD53A0F}" type="presOf" srcId="{9C0E1C69-FB47-43B2-AA39-3BCC117D6210}" destId="{039D4A70-8428-4750-8117-7A79213B8EE1}" srcOrd="0" destOrd="0" presId="urn:microsoft.com/office/officeart/2008/layout/LinedList"/>
    <dgm:cxn modelId="{F2AC64F9-8A46-4D1A-9ED2-69682A92C65D}" type="presOf" srcId="{FC9D5D9A-2AA8-4802-9B46-3A2040FE018F}" destId="{60FD2EFD-2310-4746-AF3B-E1E41FE4C92C}" srcOrd="0" destOrd="0" presId="urn:microsoft.com/office/officeart/2008/layout/LinedList"/>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801FB59C-5CE3-46B0-BB65-07D6737DB6E8}" type="presParOf" srcId="{F2CF0DCC-C2FC-4413-BC6E-15E6DD62BBB1}" destId="{0E90069E-B966-42E6-875A-FF483B6A0FC4}" srcOrd="0" destOrd="0" presId="urn:microsoft.com/office/officeart/2008/layout/LinedList"/>
    <dgm:cxn modelId="{E573B8C7-9D4B-498E-8D4B-6649311BC0DD}" type="presParOf" srcId="{F2CF0DCC-C2FC-4413-BC6E-15E6DD62BBB1}" destId="{5F721E38-71D5-4A65-8791-935ED0C3D15E}" srcOrd="1" destOrd="0" presId="urn:microsoft.com/office/officeart/2008/layout/LinedList"/>
    <dgm:cxn modelId="{44DF386C-2259-4D05-999E-0CBC296A0A6B}" type="presParOf" srcId="{5F721E38-71D5-4A65-8791-935ED0C3D15E}" destId="{04F3EE78-9404-4176-8B51-3D179F9796DF}" srcOrd="0" destOrd="0" presId="urn:microsoft.com/office/officeart/2008/layout/LinedList"/>
    <dgm:cxn modelId="{262AC071-E555-4859-8428-38E1D96FFDE8}" type="presParOf" srcId="{5F721E38-71D5-4A65-8791-935ED0C3D15E}" destId="{E89FEE0B-F624-45E1-B0FB-C02D83F72373}" srcOrd="1" destOrd="0" presId="urn:microsoft.com/office/officeart/2008/layout/LinedList"/>
    <dgm:cxn modelId="{07A3A1B6-318E-446E-8666-7A23DD99AB0C}" type="presParOf" srcId="{5F721E38-71D5-4A65-8791-935ED0C3D15E}" destId="{D52EDD21-3D82-4564-B17F-B7B0394C4133}" srcOrd="2" destOrd="0" presId="urn:microsoft.com/office/officeart/2008/layout/LinedList"/>
    <dgm:cxn modelId="{ABFCC9DC-4E8D-49BF-9B4D-0CB752AEA185}" type="presParOf" srcId="{F2CF0DCC-C2FC-4413-BC6E-15E6DD62BBB1}" destId="{DC95ED7B-9BC0-429B-83C6-8680BD48CC9D}" srcOrd="2" destOrd="0" presId="urn:microsoft.com/office/officeart/2008/layout/LinedList"/>
    <dgm:cxn modelId="{B849E2CA-DCC1-4BA1-89A9-436419453CF3}" type="presParOf" srcId="{F2CF0DCC-C2FC-4413-BC6E-15E6DD62BBB1}" destId="{687DE3DE-E673-4A17-91A2-F619B06532B1}" srcOrd="3" destOrd="0" presId="urn:microsoft.com/office/officeart/2008/layout/LinedList"/>
    <dgm:cxn modelId="{3ACCF05D-0DFF-4650-9D1D-3DDC9A29F27C}" type="presParOf" srcId="{DE8F21CC-3A50-4E8E-A567-B918B3C0875C}" destId="{F4DBC634-C267-440C-A47C-5F06A4B4922C}" srcOrd="2" destOrd="0" presId="urn:microsoft.com/office/officeart/2008/layout/LinedList"/>
    <dgm:cxn modelId="{B9D19742-1D17-44CB-8D68-B1F4A84D8F1A}" type="presParOf" srcId="{DE8F21CC-3A50-4E8E-A567-B918B3C0875C}" destId="{5CD05101-8BE2-40EF-A3FB-78ADDAEE22FE}" srcOrd="3" destOrd="0" presId="urn:microsoft.com/office/officeart/2008/layout/LinedList"/>
    <dgm:cxn modelId="{3062C7DF-FD8C-40CF-A809-7C85B5987FF9}" type="presParOf" srcId="{5CD05101-8BE2-40EF-A3FB-78ADDAEE22FE}" destId="{760B3AD3-1233-4720-A080-65DB2F6FF7D5}" srcOrd="0" destOrd="0" presId="urn:microsoft.com/office/officeart/2008/layout/LinedList"/>
    <dgm:cxn modelId="{BB576C6D-3027-4908-843B-8F9ED0EDEC7B}" type="presParOf" srcId="{5CD05101-8BE2-40EF-A3FB-78ADDAEE22FE}" destId="{3022FFF6-9AD8-4191-AE8F-8B593725CD5C}" srcOrd="1" destOrd="0" presId="urn:microsoft.com/office/officeart/2008/layout/LinedList"/>
    <dgm:cxn modelId="{F5B490BC-08C7-4D18-82DE-6D793D24A5B1}" type="presParOf" srcId="{3022FFF6-9AD8-4191-AE8F-8B593725CD5C}" destId="{EAAC9488-4BB8-4BBF-99B1-C4595893B8A7}" srcOrd="0" destOrd="0" presId="urn:microsoft.com/office/officeart/2008/layout/LinedList"/>
    <dgm:cxn modelId="{D7D8EED7-0D56-46EF-922D-91A4F0698677}" type="presParOf" srcId="{3022FFF6-9AD8-4191-AE8F-8B593725CD5C}" destId="{004A2767-019D-4663-849C-72808A2D8AAB}" srcOrd="1" destOrd="0" presId="urn:microsoft.com/office/officeart/2008/layout/LinedList"/>
    <dgm:cxn modelId="{9ED1DA87-68F8-47A5-A15E-7027A5705988}" type="presParOf" srcId="{004A2767-019D-4663-849C-72808A2D8AAB}" destId="{B4797AD4-AF62-48A4-8CF1-724197D77C79}" srcOrd="0" destOrd="0" presId="urn:microsoft.com/office/officeart/2008/layout/LinedList"/>
    <dgm:cxn modelId="{E0CF7CF6-B5F1-4A30-9259-EFE40462CEC2}" type="presParOf" srcId="{004A2767-019D-4663-849C-72808A2D8AAB}" destId="{60FD2EFD-2310-4746-AF3B-E1E41FE4C92C}" srcOrd="1" destOrd="0" presId="urn:microsoft.com/office/officeart/2008/layout/LinedList"/>
    <dgm:cxn modelId="{34D7168B-4DA6-47EA-B68C-2A37FAE624F1}" type="presParOf" srcId="{004A2767-019D-4663-849C-72808A2D8AAB}" destId="{A2447118-DC62-4824-AB7E-93524866BEC3}" srcOrd="2" destOrd="0" presId="urn:microsoft.com/office/officeart/2008/layout/LinedList"/>
    <dgm:cxn modelId="{58225D49-CB0A-4272-AA35-4E21D300FCA8}" type="presParOf" srcId="{3022FFF6-9AD8-4191-AE8F-8B593725CD5C}" destId="{F65D036D-E244-4934-A2A0-56DCFEBB5ABF}" srcOrd="2" destOrd="0" presId="urn:microsoft.com/office/officeart/2008/layout/LinedList"/>
    <dgm:cxn modelId="{8A053BD5-CFFC-4305-8A1B-D521E0B95A46}" type="presParOf" srcId="{3022FFF6-9AD8-4191-AE8F-8B593725CD5C}" destId="{36BA5B31-CC3F-4449-B2C3-BAF5020E89BB}" srcOrd="3" destOrd="0" presId="urn:microsoft.com/office/officeart/2008/layout/LinedList"/>
    <dgm:cxn modelId="{DBBE9619-F3FF-4F96-997C-CA2B8BD2CDC8}" type="presParOf" srcId="{DE8F21CC-3A50-4E8E-A567-B918B3C0875C}" destId="{EA5DAD46-321E-4102-8AF5-20BCC233496E}" srcOrd="4" destOrd="0" presId="urn:microsoft.com/office/officeart/2008/layout/LinedList"/>
    <dgm:cxn modelId="{9FB35EB8-6700-46F1-933F-DB2A505CAE7F}" type="presParOf" srcId="{DE8F21CC-3A50-4E8E-A567-B918B3C0875C}" destId="{7C032FC9-939D-451F-B536-71C20A9E2078}" srcOrd="5" destOrd="0" presId="urn:microsoft.com/office/officeart/2008/layout/LinedList"/>
    <dgm:cxn modelId="{410D5C4A-E57D-448D-8877-A8CDC2F02731}" type="presParOf" srcId="{7C032FC9-939D-451F-B536-71C20A9E2078}" destId="{3A7006D2-0AA6-4B9F-83D4-F25FC35409DD}" srcOrd="0" destOrd="0" presId="urn:microsoft.com/office/officeart/2008/layout/LinedList"/>
    <dgm:cxn modelId="{E70218D8-7565-471A-8320-C7707069D8A8}" type="presParOf" srcId="{7C032FC9-939D-451F-B536-71C20A9E2078}" destId="{22A0DA27-2ABC-4DD8-837E-251D4024D4A8}" srcOrd="1" destOrd="0" presId="urn:microsoft.com/office/officeart/2008/layout/LinedList"/>
    <dgm:cxn modelId="{41EA4E1B-716A-46EF-81F5-22CED6417CF3}" type="presParOf" srcId="{22A0DA27-2ABC-4DD8-837E-251D4024D4A8}" destId="{50AE0DE9-D07E-4AB0-8440-572BD5B432A4}" srcOrd="0" destOrd="0" presId="urn:microsoft.com/office/officeart/2008/layout/LinedList"/>
    <dgm:cxn modelId="{F2D472B5-F42B-4BAB-816E-CEAA6C751B42}" type="presParOf" srcId="{22A0DA27-2ABC-4DD8-837E-251D4024D4A8}" destId="{24564F0A-07DF-4585-A269-FA8CA1A5F17E}" srcOrd="1" destOrd="0" presId="urn:microsoft.com/office/officeart/2008/layout/LinedList"/>
    <dgm:cxn modelId="{978AB89E-0952-4DF6-8ED0-593FD58874D4}" type="presParOf" srcId="{24564F0A-07DF-4585-A269-FA8CA1A5F17E}" destId="{B9A8FA90-84CC-4051-B393-91697C491451}" srcOrd="0" destOrd="0" presId="urn:microsoft.com/office/officeart/2008/layout/LinedList"/>
    <dgm:cxn modelId="{DB401811-4648-481D-8771-D11DBC819628}" type="presParOf" srcId="{24564F0A-07DF-4585-A269-FA8CA1A5F17E}" destId="{35E3ECC1-309E-46DC-B75A-AF6F7D9F396F}" srcOrd="1" destOrd="0" presId="urn:microsoft.com/office/officeart/2008/layout/LinedList"/>
    <dgm:cxn modelId="{6F955ADF-3DE0-464B-9D1A-F9F4BAC1BA7B}" type="presParOf" srcId="{24564F0A-07DF-4585-A269-FA8CA1A5F17E}" destId="{86D160BA-3251-4C47-B861-128B712C1E63}" srcOrd="2" destOrd="0" presId="urn:microsoft.com/office/officeart/2008/layout/LinedList"/>
    <dgm:cxn modelId="{AADAB48B-9DB3-4DD1-B8CB-38DD45628FC4}" type="presParOf" srcId="{22A0DA27-2ABC-4DD8-837E-251D4024D4A8}" destId="{233C1C5C-6276-4CD5-A996-904B460AE0FB}" srcOrd="2" destOrd="0" presId="urn:microsoft.com/office/officeart/2008/layout/LinedList"/>
    <dgm:cxn modelId="{B818968C-502E-4990-807E-F5A56FD38D8B}" type="presParOf" srcId="{22A0DA27-2ABC-4DD8-837E-251D4024D4A8}" destId="{B103D792-D1CC-43F8-8814-1BF1427EB2CC}" srcOrd="3" destOrd="0" presId="urn:microsoft.com/office/officeart/2008/layout/LinedList"/>
    <dgm:cxn modelId="{9BFC9338-D883-4463-9687-9F3478F3065D}" type="presParOf" srcId="{DE8F21CC-3A50-4E8E-A567-B918B3C0875C}" destId="{4A60065B-B91D-4896-A95F-92AEEC7AAC1F}" srcOrd="6" destOrd="0" presId="urn:microsoft.com/office/officeart/2008/layout/LinedList"/>
    <dgm:cxn modelId="{E5C5E639-50CF-4B1E-8E85-8B77B1BB1E67}" type="presParOf" srcId="{DE8F21CC-3A50-4E8E-A567-B918B3C0875C}" destId="{7A450F8C-E575-408F-A481-F2AFCD1A3F67}" srcOrd="7" destOrd="0" presId="urn:microsoft.com/office/officeart/2008/layout/LinedList"/>
    <dgm:cxn modelId="{1DBC22B1-E72F-45A8-8A62-47F5159E8A89}" type="presParOf" srcId="{7A450F8C-E575-408F-A481-F2AFCD1A3F67}" destId="{62CE20EA-07DF-481A-B151-E4B9BA020FF6}" srcOrd="0" destOrd="0" presId="urn:microsoft.com/office/officeart/2008/layout/LinedList"/>
    <dgm:cxn modelId="{CEA4DD5B-AFD3-46C8-BD20-1CC19CF5695E}" type="presParOf" srcId="{7A450F8C-E575-408F-A481-F2AFCD1A3F67}" destId="{1D2DED6C-3E98-4AFA-9EE0-794E2AB6E821}" srcOrd="1" destOrd="0" presId="urn:microsoft.com/office/officeart/2008/layout/LinedList"/>
    <dgm:cxn modelId="{41E8952E-FBC0-4B7B-9A5A-89CE63066631}" type="presParOf" srcId="{1D2DED6C-3E98-4AFA-9EE0-794E2AB6E821}" destId="{ABFCD62D-74EB-401C-B9B3-C97BDB548048}" srcOrd="0" destOrd="0" presId="urn:microsoft.com/office/officeart/2008/layout/LinedList"/>
    <dgm:cxn modelId="{64A155EF-A8F7-4F9C-8EE6-36D742B5A79B}" type="presParOf" srcId="{1D2DED6C-3E98-4AFA-9EE0-794E2AB6E821}" destId="{0D4B3044-9706-4453-AA4D-B14853B1D417}" srcOrd="1" destOrd="0" presId="urn:microsoft.com/office/officeart/2008/layout/LinedList"/>
    <dgm:cxn modelId="{1D11F4F8-10B0-4696-9CE2-03B80CE115DF}" type="presParOf" srcId="{0D4B3044-9706-4453-AA4D-B14853B1D417}" destId="{E67AB4DB-C5B0-46CC-9707-CC9F66A19EA9}" srcOrd="0" destOrd="0" presId="urn:microsoft.com/office/officeart/2008/layout/LinedList"/>
    <dgm:cxn modelId="{472CEDF2-C84C-4B70-9D89-737921A59410}" type="presParOf" srcId="{0D4B3044-9706-4453-AA4D-B14853B1D417}" destId="{583B3360-A4D6-4DA0-8278-5C40C9EF91AF}" srcOrd="1" destOrd="0" presId="urn:microsoft.com/office/officeart/2008/layout/LinedList"/>
    <dgm:cxn modelId="{0E412F89-111A-41D0-B9C1-EE7DACAD7825}" type="presParOf" srcId="{0D4B3044-9706-4453-AA4D-B14853B1D417}" destId="{361C1DED-6148-444C-9C3F-986006D467B5}" srcOrd="2" destOrd="0" presId="urn:microsoft.com/office/officeart/2008/layout/LinedList"/>
    <dgm:cxn modelId="{106DD0D6-6551-4CC9-AAFD-93B3A46FE21D}" type="presParOf" srcId="{1D2DED6C-3E98-4AFA-9EE0-794E2AB6E821}" destId="{CA6F6655-2CED-4D7E-B25D-F446F6309E48}" srcOrd="2" destOrd="0" presId="urn:microsoft.com/office/officeart/2008/layout/LinedList"/>
    <dgm:cxn modelId="{18CB4551-81AD-4CF8-93B4-CA38C430C2E7}" type="presParOf" srcId="{1D2DED6C-3E98-4AFA-9EE0-794E2AB6E821}" destId="{FB9A5269-6247-4BB7-BFD2-638D54211CBB}" srcOrd="3" destOrd="0" presId="urn:microsoft.com/office/officeart/2008/layout/LinedList"/>
    <dgm:cxn modelId="{48CB031F-F9E5-418E-84CE-930E26F15879}" type="presParOf" srcId="{DE8F21CC-3A50-4E8E-A567-B918B3C0875C}" destId="{E4255483-B805-4AA3-A7A9-3C496744E5A5}" srcOrd="8" destOrd="0" presId="urn:microsoft.com/office/officeart/2008/layout/LinedList"/>
    <dgm:cxn modelId="{0D422E30-D663-44D7-AC94-8EE4E591987F}" type="presParOf" srcId="{DE8F21CC-3A50-4E8E-A567-B918B3C0875C}" destId="{69884C5D-0B83-41D8-B367-A8A5C686F654}" srcOrd="9" destOrd="0" presId="urn:microsoft.com/office/officeart/2008/layout/LinedList"/>
    <dgm:cxn modelId="{B1790FE7-378B-449C-BEA0-F9633DC9F778}" type="presParOf" srcId="{69884C5D-0B83-41D8-B367-A8A5C686F654}" destId="{12791BF6-879B-48DA-B093-8EEA4AE60658}" srcOrd="0" destOrd="0" presId="urn:microsoft.com/office/officeart/2008/layout/LinedList"/>
    <dgm:cxn modelId="{3A157284-4941-47B7-BED0-BB7772744324}" type="presParOf" srcId="{69884C5D-0B83-41D8-B367-A8A5C686F654}" destId="{0024EA82-7D35-4DBF-AACC-0AB5CDA5A954}" srcOrd="1" destOrd="0" presId="urn:microsoft.com/office/officeart/2008/layout/LinedList"/>
    <dgm:cxn modelId="{48CDF648-F32B-413D-8A5E-B12F8EB35FE5}" type="presParOf" srcId="{0024EA82-7D35-4DBF-AACC-0AB5CDA5A954}" destId="{1FC05887-0580-432E-B24C-5024438F23C9}" srcOrd="0" destOrd="0" presId="urn:microsoft.com/office/officeart/2008/layout/LinedList"/>
    <dgm:cxn modelId="{455B9EB1-90ED-4693-8413-CA10856F6B53}" type="presParOf" srcId="{0024EA82-7D35-4DBF-AACC-0AB5CDA5A954}" destId="{3A698DFD-665D-43B1-977E-A1321A3C0BB7}" srcOrd="1" destOrd="0" presId="urn:microsoft.com/office/officeart/2008/layout/LinedList"/>
    <dgm:cxn modelId="{309EA831-525B-492D-97EE-E3CDB3613F2B}" type="presParOf" srcId="{3A698DFD-665D-43B1-977E-A1321A3C0BB7}" destId="{9564D177-8118-4FE9-AFE9-CF3CD6277E71}" srcOrd="0" destOrd="0" presId="urn:microsoft.com/office/officeart/2008/layout/LinedList"/>
    <dgm:cxn modelId="{A44D1F58-DCE7-4A7C-AC56-EFEB4C1B14BD}" type="presParOf" srcId="{3A698DFD-665D-43B1-977E-A1321A3C0BB7}" destId="{47CD3CD3-FB18-45B9-A0C1-90AF3B486CCC}" srcOrd="1" destOrd="0" presId="urn:microsoft.com/office/officeart/2008/layout/LinedList"/>
    <dgm:cxn modelId="{F77430AC-A5A7-4C5D-A73E-E17EB0354E21}" type="presParOf" srcId="{3A698DFD-665D-43B1-977E-A1321A3C0BB7}" destId="{C4F578BC-8D37-43E8-87DE-8EADF9E9EFE9}" srcOrd="2" destOrd="0" presId="urn:microsoft.com/office/officeart/2008/layout/LinedList"/>
    <dgm:cxn modelId="{653E50C7-4916-4559-80D0-4295C8E8898F}" type="presParOf" srcId="{0024EA82-7D35-4DBF-AACC-0AB5CDA5A954}" destId="{4DCC1696-103C-4B6A-95B9-C0CEBC83849B}" srcOrd="2" destOrd="0" presId="urn:microsoft.com/office/officeart/2008/layout/LinedList"/>
    <dgm:cxn modelId="{E7718BE6-D68E-4CC7-8E63-EC52190DB318}" type="presParOf" srcId="{0024EA82-7D35-4DBF-AACC-0AB5CDA5A954}" destId="{AB76903E-71E8-4E87-BCD6-5DCFE2244060}" srcOrd="3" destOrd="0" presId="urn:microsoft.com/office/officeart/2008/layout/LinedList"/>
    <dgm:cxn modelId="{0F1DDE2F-0D99-4D14-A40F-6E8FD14EFD3C}" type="presParOf" srcId="{DE8F21CC-3A50-4E8E-A567-B918B3C0875C}" destId="{488317D1-C5F8-4D36-B62D-1B5DE8B648A2}" srcOrd="10" destOrd="0" presId="urn:microsoft.com/office/officeart/2008/layout/LinedList"/>
    <dgm:cxn modelId="{855C6A84-B786-4AEF-84D2-9AA0127BE336}" type="presParOf" srcId="{DE8F21CC-3A50-4E8E-A567-B918B3C0875C}" destId="{01E607AD-4048-496E-A142-863EBFA06564}" srcOrd="11" destOrd="0" presId="urn:microsoft.com/office/officeart/2008/layout/LinedList"/>
    <dgm:cxn modelId="{1ABBEF37-3F86-4CD8-A9D4-8454961A8F89}" type="presParOf" srcId="{01E607AD-4048-496E-A142-863EBFA06564}" destId="{039D4A70-8428-4750-8117-7A79213B8EE1}" srcOrd="0" destOrd="0" presId="urn:microsoft.com/office/officeart/2008/layout/LinedList"/>
    <dgm:cxn modelId="{F9D0F927-1B0B-4D0D-BAE1-1A2405969002}" type="presParOf" srcId="{01E607AD-4048-496E-A142-863EBFA06564}" destId="{28D40566-B6C4-42EA-9FCC-CAE4E81E2A3C}" srcOrd="1" destOrd="0" presId="urn:microsoft.com/office/officeart/2008/layout/LinedList"/>
    <dgm:cxn modelId="{38C66815-F38C-46A8-A9E5-FAB52775E7B6}" type="presParOf" srcId="{28D40566-B6C4-42EA-9FCC-CAE4E81E2A3C}" destId="{6F3C6FA2-7504-4D83-8A11-359ECA94F654}" srcOrd="0" destOrd="0" presId="urn:microsoft.com/office/officeart/2008/layout/LinedList"/>
    <dgm:cxn modelId="{725479C5-A0BD-4F80-8B59-8857CCB102F4}" type="presParOf" srcId="{28D40566-B6C4-42EA-9FCC-CAE4E81E2A3C}" destId="{92BCDBCB-1798-42DA-BA49-077F8766BEDD}" srcOrd="1" destOrd="0" presId="urn:microsoft.com/office/officeart/2008/layout/LinedList"/>
    <dgm:cxn modelId="{6A0C1AED-4AC3-4897-9DAE-4D9E3C5AB6F5}" type="presParOf" srcId="{92BCDBCB-1798-42DA-BA49-077F8766BEDD}" destId="{EBECEAD3-DE00-44AE-A326-494D8244CAE9}" srcOrd="0" destOrd="0" presId="urn:microsoft.com/office/officeart/2008/layout/LinedList"/>
    <dgm:cxn modelId="{DD32176D-F33B-48EE-93A7-275C3944DD3B}" type="presParOf" srcId="{92BCDBCB-1798-42DA-BA49-077F8766BEDD}" destId="{819523CE-5D22-4897-947B-448100437A31}" srcOrd="1" destOrd="0" presId="urn:microsoft.com/office/officeart/2008/layout/LinedList"/>
    <dgm:cxn modelId="{06EDECA6-EAC9-41A9-A5DE-B0D36EC92A7E}" type="presParOf" srcId="{92BCDBCB-1798-42DA-BA49-077F8766BEDD}" destId="{AEB41E79-C957-4345-8E12-211534A5FAEA}" srcOrd="2" destOrd="0" presId="urn:microsoft.com/office/officeart/2008/layout/LinedList"/>
    <dgm:cxn modelId="{85D5D8E2-1CB3-48BA-AC69-352135FDADE2}" type="presParOf" srcId="{28D40566-B6C4-42EA-9FCC-CAE4E81E2A3C}" destId="{2EFE1D0B-862D-43F8-B45E-60E7A3FD6A35}" srcOrd="2" destOrd="0" presId="urn:microsoft.com/office/officeart/2008/layout/LinedList"/>
    <dgm:cxn modelId="{F543BE14-54BF-4C0F-905B-891092B7B066}" type="presParOf" srcId="{28D40566-B6C4-42EA-9FCC-CAE4E81E2A3C}" destId="{C2288950-6248-4BE3-8686-B445EDE7DBE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Op</a:t>
          </a:r>
          <a:r>
            <a:rPr lang="de-DE" sz="2800" b="1" dirty="0"/>
            <a:t> </a:t>
          </a:r>
          <a:r>
            <a:rPr lang="de-DE" sz="2800" b="1" dirty="0" err="1"/>
            <a:t>basis</a:t>
          </a:r>
          <a:r>
            <a:rPr lang="de-DE" sz="2800" b="1" dirty="0"/>
            <a:t> van </a:t>
          </a:r>
          <a:r>
            <a:rPr lang="de-DE" sz="2800" b="1" dirty="0" err="1"/>
            <a:t>donaties</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Backers dragen bij aan uw project zonder een financieel rendement te verwachten. Veelvoorkomend in sociale ondernemingen of gemeenschapsprojecten</a:t>
          </a:r>
          <a:r>
            <a:rPr lang="de-DE" dirty="0"/>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Op</a:t>
          </a:r>
          <a:r>
            <a:rPr lang="de-DE" sz="2800" b="1" dirty="0"/>
            <a:t> </a:t>
          </a:r>
          <a:r>
            <a:rPr lang="de-DE" sz="2800" b="1" dirty="0" err="1"/>
            <a:t>basis</a:t>
          </a:r>
          <a:r>
            <a:rPr lang="de-DE" sz="2800" b="1" dirty="0"/>
            <a:t> van </a:t>
          </a:r>
          <a:r>
            <a:rPr lang="de-DE" sz="2800" b="1" dirty="0" err="1"/>
            <a:t>beloningen</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Backers dragen bij in ruil voor een beloning, meestal het product of de dienst die u ontwikkelt (bijv. vroege toegang tot een nieuw product).</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Op</a:t>
          </a:r>
          <a:r>
            <a:rPr lang="de-DE" sz="2800" b="1" dirty="0"/>
            <a:t> </a:t>
          </a:r>
          <a:r>
            <a:rPr lang="de-DE" sz="2800" b="1" dirty="0" err="1"/>
            <a:t>aandelen</a:t>
          </a:r>
          <a:r>
            <a:rPr lang="de-DE" sz="2800" b="1" dirty="0"/>
            <a:t> </a:t>
          </a:r>
          <a:r>
            <a:rPr lang="de-DE" sz="2800" b="1" dirty="0" err="1"/>
            <a:t>gebaseerd</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nl-NL" dirty="0"/>
            <a:t>Investeerders verstrekken financiering in ruil voor aandelen in het bedrijf. Dit is geschikt voor startups die willen opschalen en bereid zijn eigendomsaandelen aan te bieden</a:t>
          </a:r>
          <a:endParaRPr lang="de-DE"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0DDF7E-F579-43B1-9EDE-0A1AA10459A3}" type="doc">
      <dgm:prSet loTypeId="urn:microsoft.com/office/officeart/2005/8/layout/cycle8" loCatId="cycle" qsTypeId="urn:microsoft.com/office/officeart/2005/8/quickstyle/simple1" qsCatId="simple" csTypeId="urn:microsoft.com/office/officeart/2005/8/colors/accent1_2" csCatId="accent1" phldr="1"/>
      <dgm:spPr/>
    </dgm:pt>
    <dgm:pt modelId="{71CCB85B-8CB3-4DC2-A3FD-868C72CB095B}">
      <dgm:prSet phldrT="[Text]"/>
      <dgm:spPr/>
      <dgm:t>
        <a:bodyPr/>
        <a:lstStyle/>
        <a:p>
          <a:r>
            <a:rPr lang="de-DE" dirty="0"/>
            <a:t>1. </a:t>
          </a:r>
          <a:r>
            <a:rPr lang="de-DE" dirty="0" err="1"/>
            <a:t>Vertel</a:t>
          </a:r>
          <a:r>
            <a:rPr lang="de-DE" dirty="0"/>
            <a:t> je </a:t>
          </a:r>
          <a:r>
            <a:rPr lang="de-DE" dirty="0" err="1"/>
            <a:t>verhaal</a:t>
          </a:r>
          <a:endParaRPr lang="de-DE" dirty="0"/>
        </a:p>
      </dgm:t>
    </dgm:pt>
    <dgm:pt modelId="{767C06B1-C6CE-438E-A066-A43E02D56DAD}" type="parTrans" cxnId="{DC095E6C-135A-4C43-8EE4-B19921B6103A}">
      <dgm:prSet/>
      <dgm:spPr/>
      <dgm:t>
        <a:bodyPr/>
        <a:lstStyle/>
        <a:p>
          <a:endParaRPr lang="de-DE"/>
        </a:p>
      </dgm:t>
    </dgm:pt>
    <dgm:pt modelId="{ADCB6CBE-5C27-4721-863E-14EE00D2CFD3}" type="sibTrans" cxnId="{DC095E6C-135A-4C43-8EE4-B19921B6103A}">
      <dgm:prSet/>
      <dgm:spPr/>
      <dgm:t>
        <a:bodyPr/>
        <a:lstStyle/>
        <a:p>
          <a:endParaRPr lang="de-DE"/>
        </a:p>
      </dgm:t>
    </dgm:pt>
    <dgm:pt modelId="{34DC4E3F-109B-4445-9410-B5440DCB6FF6}">
      <dgm:prSet phldrT="[Text]"/>
      <dgm:spPr/>
      <dgm:t>
        <a:bodyPr/>
        <a:lstStyle/>
        <a:p>
          <a:r>
            <a:rPr lang="nl-NL" dirty="0"/>
            <a:t>2. Stel een realistisch doel</a:t>
          </a:r>
          <a:endParaRPr lang="de-DE" dirty="0"/>
        </a:p>
      </dgm:t>
    </dgm:pt>
    <dgm:pt modelId="{C0242B3A-63FB-473E-BD60-41DFF326056B}" type="parTrans" cxnId="{5C620E9D-8935-4A7A-AC50-8154D6DAF1B3}">
      <dgm:prSet/>
      <dgm:spPr/>
      <dgm:t>
        <a:bodyPr/>
        <a:lstStyle/>
        <a:p>
          <a:endParaRPr lang="de-DE"/>
        </a:p>
      </dgm:t>
    </dgm:pt>
    <dgm:pt modelId="{64C456C5-0254-4713-8AE7-FBEEBAE4A07C}" type="sibTrans" cxnId="{5C620E9D-8935-4A7A-AC50-8154D6DAF1B3}">
      <dgm:prSet/>
      <dgm:spPr/>
      <dgm:t>
        <a:bodyPr/>
        <a:lstStyle/>
        <a:p>
          <a:endParaRPr lang="de-DE"/>
        </a:p>
      </dgm:t>
    </dgm:pt>
    <dgm:pt modelId="{655372DC-6BB7-46CE-AC7A-3BD0B92FD6BA}">
      <dgm:prSet phldrT="[Text]"/>
      <dgm:spPr/>
      <dgm:t>
        <a:bodyPr/>
        <a:lstStyle/>
        <a:p>
          <a:r>
            <a:rPr lang="nl-NL" dirty="0"/>
            <a:t>3. Bied boeiende beloningen aan</a:t>
          </a:r>
          <a:endParaRPr lang="de-DE" dirty="0"/>
        </a:p>
      </dgm:t>
    </dgm:pt>
    <dgm:pt modelId="{DF137160-F95A-4556-9BB5-6EC17F2493D0}" type="parTrans" cxnId="{5CA1023A-D0EB-4FB8-97B6-4F571F10823D}">
      <dgm:prSet/>
      <dgm:spPr/>
      <dgm:t>
        <a:bodyPr/>
        <a:lstStyle/>
        <a:p>
          <a:endParaRPr lang="de-DE"/>
        </a:p>
      </dgm:t>
    </dgm:pt>
    <dgm:pt modelId="{DB761678-E3BC-4E61-9FA7-A3D5070E27C8}" type="sibTrans" cxnId="{5CA1023A-D0EB-4FB8-97B6-4F571F10823D}">
      <dgm:prSet/>
      <dgm:spPr/>
      <dgm:t>
        <a:bodyPr/>
        <a:lstStyle/>
        <a:p>
          <a:endParaRPr lang="de-DE"/>
        </a:p>
      </dgm:t>
    </dgm:pt>
    <dgm:pt modelId="{C3D145CD-1F17-4047-9E17-8DC098E7CC44}">
      <dgm:prSet phldrT="[Text]"/>
      <dgm:spPr/>
      <dgm:t>
        <a:bodyPr/>
        <a:lstStyle/>
        <a:p>
          <a:r>
            <a:rPr lang="nl-NL" dirty="0"/>
            <a:t>4. Bouw een community op</a:t>
          </a:r>
          <a:endParaRPr lang="de-DE" dirty="0"/>
        </a:p>
      </dgm:t>
    </dgm:pt>
    <dgm:pt modelId="{92C9CD33-790D-44F5-ACAD-FD7EFDDC8EB2}" type="parTrans" cxnId="{E17CE635-BA42-4D77-AE3D-1D11142F3683}">
      <dgm:prSet/>
      <dgm:spPr/>
      <dgm:t>
        <a:bodyPr/>
        <a:lstStyle/>
        <a:p>
          <a:endParaRPr lang="de-DE"/>
        </a:p>
      </dgm:t>
    </dgm:pt>
    <dgm:pt modelId="{D64AAF90-C2F5-4457-AF6E-3045922A9598}" type="sibTrans" cxnId="{E17CE635-BA42-4D77-AE3D-1D11142F3683}">
      <dgm:prSet/>
      <dgm:spPr/>
      <dgm:t>
        <a:bodyPr/>
        <a:lstStyle/>
        <a:p>
          <a:endParaRPr lang="de-DE"/>
        </a:p>
      </dgm:t>
    </dgm:pt>
    <dgm:pt modelId="{2E52DE74-F3AE-4E03-B5C1-C83BE301BA61}">
      <dgm:prSet phldrT="[Text]"/>
      <dgm:spPr/>
      <dgm:t>
        <a:bodyPr/>
        <a:lstStyle/>
        <a:p>
          <a:r>
            <a:rPr lang="de-DE" dirty="0"/>
            <a:t>5. </a:t>
          </a:r>
          <a:r>
            <a:rPr lang="de-DE" dirty="0" err="1"/>
            <a:t>Voortgang</a:t>
          </a:r>
          <a:r>
            <a:rPr lang="de-DE" dirty="0"/>
            <a:t> </a:t>
          </a:r>
          <a:r>
            <a:rPr lang="de-DE" dirty="0" err="1"/>
            <a:t>bijhouden</a:t>
          </a:r>
          <a:endParaRPr lang="de-DE" dirty="0"/>
        </a:p>
      </dgm:t>
    </dgm:pt>
    <dgm:pt modelId="{54FCDF00-1651-449A-BC83-13FBFDD677CF}" type="parTrans" cxnId="{156D093E-7018-4248-923E-126CFECE069D}">
      <dgm:prSet/>
      <dgm:spPr/>
      <dgm:t>
        <a:bodyPr/>
        <a:lstStyle/>
        <a:p>
          <a:endParaRPr lang="de-DE"/>
        </a:p>
      </dgm:t>
    </dgm:pt>
    <dgm:pt modelId="{6C41F55F-22BC-41F6-9FF1-F784B6501E0D}" type="sibTrans" cxnId="{156D093E-7018-4248-923E-126CFECE069D}">
      <dgm:prSet/>
      <dgm:spPr/>
      <dgm:t>
        <a:bodyPr/>
        <a:lstStyle/>
        <a:p>
          <a:endParaRPr lang="de-DE"/>
        </a:p>
      </dgm:t>
    </dgm:pt>
    <dgm:pt modelId="{DD2A55A9-187D-4C6B-82B7-E6F86F9FFA82}" type="pres">
      <dgm:prSet presAssocID="{A50DDF7E-F579-43B1-9EDE-0A1AA10459A3}" presName="compositeShape" presStyleCnt="0">
        <dgm:presLayoutVars>
          <dgm:chMax val="7"/>
          <dgm:dir/>
          <dgm:resizeHandles val="exact"/>
        </dgm:presLayoutVars>
      </dgm:prSet>
      <dgm:spPr/>
    </dgm:pt>
    <dgm:pt modelId="{A72E4D25-32A5-4DDD-86ED-03FFA194EC17}" type="pres">
      <dgm:prSet presAssocID="{A50DDF7E-F579-43B1-9EDE-0A1AA10459A3}" presName="wedge1" presStyleLbl="node1" presStyleIdx="0" presStyleCnt="5"/>
      <dgm:spPr/>
    </dgm:pt>
    <dgm:pt modelId="{60E1EBDB-B5DD-4EB2-8FEF-CA82144C3BD6}" type="pres">
      <dgm:prSet presAssocID="{A50DDF7E-F579-43B1-9EDE-0A1AA10459A3}" presName="dummy1a" presStyleCnt="0"/>
      <dgm:spPr/>
    </dgm:pt>
    <dgm:pt modelId="{C0A29215-866B-4492-A614-1D45BB86C326}" type="pres">
      <dgm:prSet presAssocID="{A50DDF7E-F579-43B1-9EDE-0A1AA10459A3}" presName="dummy1b" presStyleCnt="0"/>
      <dgm:spPr/>
    </dgm:pt>
    <dgm:pt modelId="{B709AFB9-1D30-4550-B170-F45D4056B9CF}" type="pres">
      <dgm:prSet presAssocID="{A50DDF7E-F579-43B1-9EDE-0A1AA10459A3}" presName="wedge1Tx" presStyleLbl="node1" presStyleIdx="0" presStyleCnt="5">
        <dgm:presLayoutVars>
          <dgm:chMax val="0"/>
          <dgm:chPref val="0"/>
          <dgm:bulletEnabled val="1"/>
        </dgm:presLayoutVars>
      </dgm:prSet>
      <dgm:spPr/>
    </dgm:pt>
    <dgm:pt modelId="{D8C25A20-B62E-428C-8119-3AD6E83FEB05}" type="pres">
      <dgm:prSet presAssocID="{A50DDF7E-F579-43B1-9EDE-0A1AA10459A3}" presName="wedge2" presStyleLbl="node1" presStyleIdx="1" presStyleCnt="5"/>
      <dgm:spPr/>
    </dgm:pt>
    <dgm:pt modelId="{12A4109E-6DB4-4D21-BEF4-0B81EDA98AFD}" type="pres">
      <dgm:prSet presAssocID="{A50DDF7E-F579-43B1-9EDE-0A1AA10459A3}" presName="dummy2a" presStyleCnt="0"/>
      <dgm:spPr/>
    </dgm:pt>
    <dgm:pt modelId="{BAD206F3-2A9F-4EEB-9A08-07DDFECC0BD0}" type="pres">
      <dgm:prSet presAssocID="{A50DDF7E-F579-43B1-9EDE-0A1AA10459A3}" presName="dummy2b" presStyleCnt="0"/>
      <dgm:spPr/>
    </dgm:pt>
    <dgm:pt modelId="{92D71FAD-A616-4792-BF2F-AB77F98EE87A}" type="pres">
      <dgm:prSet presAssocID="{A50DDF7E-F579-43B1-9EDE-0A1AA10459A3}" presName="wedge2Tx" presStyleLbl="node1" presStyleIdx="1" presStyleCnt="5">
        <dgm:presLayoutVars>
          <dgm:chMax val="0"/>
          <dgm:chPref val="0"/>
          <dgm:bulletEnabled val="1"/>
        </dgm:presLayoutVars>
      </dgm:prSet>
      <dgm:spPr/>
    </dgm:pt>
    <dgm:pt modelId="{D2D8E9DC-515D-4742-BA68-DE3D3AF3E0F1}" type="pres">
      <dgm:prSet presAssocID="{A50DDF7E-F579-43B1-9EDE-0A1AA10459A3}" presName="wedge3" presStyleLbl="node1" presStyleIdx="2" presStyleCnt="5"/>
      <dgm:spPr/>
    </dgm:pt>
    <dgm:pt modelId="{E03D3CDE-3F31-4A01-910D-04463DFA704F}" type="pres">
      <dgm:prSet presAssocID="{A50DDF7E-F579-43B1-9EDE-0A1AA10459A3}" presName="dummy3a" presStyleCnt="0"/>
      <dgm:spPr/>
    </dgm:pt>
    <dgm:pt modelId="{BC2B0E96-AFA7-4B03-8215-72C5675CDBB4}" type="pres">
      <dgm:prSet presAssocID="{A50DDF7E-F579-43B1-9EDE-0A1AA10459A3}" presName="dummy3b" presStyleCnt="0"/>
      <dgm:spPr/>
    </dgm:pt>
    <dgm:pt modelId="{6FFC9598-6EAA-4767-A536-AA9AE9C573AC}" type="pres">
      <dgm:prSet presAssocID="{A50DDF7E-F579-43B1-9EDE-0A1AA10459A3}" presName="wedge3Tx" presStyleLbl="node1" presStyleIdx="2" presStyleCnt="5">
        <dgm:presLayoutVars>
          <dgm:chMax val="0"/>
          <dgm:chPref val="0"/>
          <dgm:bulletEnabled val="1"/>
        </dgm:presLayoutVars>
      </dgm:prSet>
      <dgm:spPr/>
    </dgm:pt>
    <dgm:pt modelId="{A4CF47A1-4CFB-4C49-8DE0-69A7835CFF43}" type="pres">
      <dgm:prSet presAssocID="{A50DDF7E-F579-43B1-9EDE-0A1AA10459A3}" presName="wedge4" presStyleLbl="node1" presStyleIdx="3" presStyleCnt="5"/>
      <dgm:spPr/>
    </dgm:pt>
    <dgm:pt modelId="{EB24E0A9-8A22-4D74-9FC3-B8647180E3CC}" type="pres">
      <dgm:prSet presAssocID="{A50DDF7E-F579-43B1-9EDE-0A1AA10459A3}" presName="dummy4a" presStyleCnt="0"/>
      <dgm:spPr/>
    </dgm:pt>
    <dgm:pt modelId="{F01B106E-32DC-4C1C-9436-F8ABD9B41670}" type="pres">
      <dgm:prSet presAssocID="{A50DDF7E-F579-43B1-9EDE-0A1AA10459A3}" presName="dummy4b" presStyleCnt="0"/>
      <dgm:spPr/>
    </dgm:pt>
    <dgm:pt modelId="{8F261A0F-0A4E-4C71-BE40-C1E75B7191FC}" type="pres">
      <dgm:prSet presAssocID="{A50DDF7E-F579-43B1-9EDE-0A1AA10459A3}" presName="wedge4Tx" presStyleLbl="node1" presStyleIdx="3" presStyleCnt="5">
        <dgm:presLayoutVars>
          <dgm:chMax val="0"/>
          <dgm:chPref val="0"/>
          <dgm:bulletEnabled val="1"/>
        </dgm:presLayoutVars>
      </dgm:prSet>
      <dgm:spPr/>
    </dgm:pt>
    <dgm:pt modelId="{18D0555D-64A3-44F6-A18A-66145F12D8BE}" type="pres">
      <dgm:prSet presAssocID="{A50DDF7E-F579-43B1-9EDE-0A1AA10459A3}" presName="wedge5" presStyleLbl="node1" presStyleIdx="4" presStyleCnt="5"/>
      <dgm:spPr/>
    </dgm:pt>
    <dgm:pt modelId="{6CA5A341-4F39-42C7-86A8-520EF55E6B03}" type="pres">
      <dgm:prSet presAssocID="{A50DDF7E-F579-43B1-9EDE-0A1AA10459A3}" presName="dummy5a" presStyleCnt="0"/>
      <dgm:spPr/>
    </dgm:pt>
    <dgm:pt modelId="{4B70AA08-F748-4725-8270-6333798513FC}" type="pres">
      <dgm:prSet presAssocID="{A50DDF7E-F579-43B1-9EDE-0A1AA10459A3}" presName="dummy5b" presStyleCnt="0"/>
      <dgm:spPr/>
    </dgm:pt>
    <dgm:pt modelId="{5C270D94-9492-4278-8C14-8CF65F3D7037}" type="pres">
      <dgm:prSet presAssocID="{A50DDF7E-F579-43B1-9EDE-0A1AA10459A3}" presName="wedge5Tx" presStyleLbl="node1" presStyleIdx="4" presStyleCnt="5">
        <dgm:presLayoutVars>
          <dgm:chMax val="0"/>
          <dgm:chPref val="0"/>
          <dgm:bulletEnabled val="1"/>
        </dgm:presLayoutVars>
      </dgm:prSet>
      <dgm:spPr/>
    </dgm:pt>
    <dgm:pt modelId="{CD85E126-A86B-44BD-B7CA-64F371B5559B}" type="pres">
      <dgm:prSet presAssocID="{ADCB6CBE-5C27-4721-863E-14EE00D2CFD3}" presName="arrowWedge1" presStyleLbl="fgSibTrans2D1" presStyleIdx="0" presStyleCnt="5"/>
      <dgm:spPr/>
    </dgm:pt>
    <dgm:pt modelId="{413F8AF1-AE38-4064-B935-D74979EB4907}" type="pres">
      <dgm:prSet presAssocID="{64C456C5-0254-4713-8AE7-FBEEBAE4A07C}" presName="arrowWedge2" presStyleLbl="fgSibTrans2D1" presStyleIdx="1" presStyleCnt="5"/>
      <dgm:spPr/>
    </dgm:pt>
    <dgm:pt modelId="{349DE0EC-C2ED-45BE-A00F-41DB849A4050}" type="pres">
      <dgm:prSet presAssocID="{DB761678-E3BC-4E61-9FA7-A3D5070E27C8}" presName="arrowWedge3" presStyleLbl="fgSibTrans2D1" presStyleIdx="2" presStyleCnt="5"/>
      <dgm:spPr/>
    </dgm:pt>
    <dgm:pt modelId="{CF2F7031-AEB8-4599-BB7A-569800B76E69}" type="pres">
      <dgm:prSet presAssocID="{D64AAF90-C2F5-4457-AF6E-3045922A9598}" presName="arrowWedge4" presStyleLbl="fgSibTrans2D1" presStyleIdx="3" presStyleCnt="5"/>
      <dgm:spPr/>
    </dgm:pt>
    <dgm:pt modelId="{FAD5404A-3F0E-4171-8A06-6C69BBE94C47}" type="pres">
      <dgm:prSet presAssocID="{6C41F55F-22BC-41F6-9FF1-F784B6501E0D}" presName="arrowWedge5" presStyleLbl="fgSibTrans2D1" presStyleIdx="4" presStyleCnt="5"/>
      <dgm:spPr/>
    </dgm:pt>
  </dgm:ptLst>
  <dgm:cxnLst>
    <dgm:cxn modelId="{C42B5E04-9CE3-4347-AABF-D95198C9AC14}" type="presOf" srcId="{34DC4E3F-109B-4445-9410-B5440DCB6FF6}" destId="{92D71FAD-A616-4792-BF2F-AB77F98EE87A}" srcOrd="1" destOrd="0" presId="urn:microsoft.com/office/officeart/2005/8/layout/cycle8"/>
    <dgm:cxn modelId="{47473D1D-8E36-46D6-AA03-8A60EFAF7CD9}" type="presOf" srcId="{C3D145CD-1F17-4047-9E17-8DC098E7CC44}" destId="{A4CF47A1-4CFB-4C49-8DE0-69A7835CFF43}" srcOrd="0" destOrd="0" presId="urn:microsoft.com/office/officeart/2005/8/layout/cycle8"/>
    <dgm:cxn modelId="{AA8CAE2A-ECC9-45B8-B21D-0244EE0ED208}" type="presOf" srcId="{71CCB85B-8CB3-4DC2-A3FD-868C72CB095B}" destId="{B709AFB9-1D30-4550-B170-F45D4056B9CF}" srcOrd="1" destOrd="0" presId="urn:microsoft.com/office/officeart/2005/8/layout/cycle8"/>
    <dgm:cxn modelId="{E17CE635-BA42-4D77-AE3D-1D11142F3683}" srcId="{A50DDF7E-F579-43B1-9EDE-0A1AA10459A3}" destId="{C3D145CD-1F17-4047-9E17-8DC098E7CC44}" srcOrd="3" destOrd="0" parTransId="{92C9CD33-790D-44F5-ACAD-FD7EFDDC8EB2}" sibTransId="{D64AAF90-C2F5-4457-AF6E-3045922A9598}"/>
    <dgm:cxn modelId="{5CA1023A-D0EB-4FB8-97B6-4F571F10823D}" srcId="{A50DDF7E-F579-43B1-9EDE-0A1AA10459A3}" destId="{655372DC-6BB7-46CE-AC7A-3BD0B92FD6BA}" srcOrd="2" destOrd="0" parTransId="{DF137160-F95A-4556-9BB5-6EC17F2493D0}" sibTransId="{DB761678-E3BC-4E61-9FA7-A3D5070E27C8}"/>
    <dgm:cxn modelId="{156D093E-7018-4248-923E-126CFECE069D}" srcId="{A50DDF7E-F579-43B1-9EDE-0A1AA10459A3}" destId="{2E52DE74-F3AE-4E03-B5C1-C83BE301BA61}" srcOrd="4" destOrd="0" parTransId="{54FCDF00-1651-449A-BC83-13FBFDD677CF}" sibTransId="{6C41F55F-22BC-41F6-9FF1-F784B6501E0D}"/>
    <dgm:cxn modelId="{80D46A61-2942-4D95-AD0B-00C247ACED8C}" type="presOf" srcId="{34DC4E3F-109B-4445-9410-B5440DCB6FF6}" destId="{D8C25A20-B62E-428C-8119-3AD6E83FEB05}" srcOrd="0" destOrd="0" presId="urn:microsoft.com/office/officeart/2005/8/layout/cycle8"/>
    <dgm:cxn modelId="{CB668A44-9250-4DAE-8101-73F327CFB93B}" type="presOf" srcId="{2E52DE74-F3AE-4E03-B5C1-C83BE301BA61}" destId="{5C270D94-9492-4278-8C14-8CF65F3D7037}" srcOrd="1" destOrd="0" presId="urn:microsoft.com/office/officeart/2005/8/layout/cycle8"/>
    <dgm:cxn modelId="{58956045-0CF5-48FD-A546-BB850FB4DDAE}" type="presOf" srcId="{71CCB85B-8CB3-4DC2-A3FD-868C72CB095B}" destId="{A72E4D25-32A5-4DDD-86ED-03FFA194EC17}" srcOrd="0" destOrd="0" presId="urn:microsoft.com/office/officeart/2005/8/layout/cycle8"/>
    <dgm:cxn modelId="{DC095E6C-135A-4C43-8EE4-B19921B6103A}" srcId="{A50DDF7E-F579-43B1-9EDE-0A1AA10459A3}" destId="{71CCB85B-8CB3-4DC2-A3FD-868C72CB095B}" srcOrd="0" destOrd="0" parTransId="{767C06B1-C6CE-438E-A066-A43E02D56DAD}" sibTransId="{ADCB6CBE-5C27-4721-863E-14EE00D2CFD3}"/>
    <dgm:cxn modelId="{3714BD78-27FA-46AF-85FB-360B3814DCDA}" type="presOf" srcId="{2E52DE74-F3AE-4E03-B5C1-C83BE301BA61}" destId="{18D0555D-64A3-44F6-A18A-66145F12D8BE}" srcOrd="0" destOrd="0" presId="urn:microsoft.com/office/officeart/2005/8/layout/cycle8"/>
    <dgm:cxn modelId="{DCDC938A-F251-43E8-B5F9-C505B51F4D5B}" type="presOf" srcId="{655372DC-6BB7-46CE-AC7A-3BD0B92FD6BA}" destId="{D2D8E9DC-515D-4742-BA68-DE3D3AF3E0F1}" srcOrd="0" destOrd="0" presId="urn:microsoft.com/office/officeart/2005/8/layout/cycle8"/>
    <dgm:cxn modelId="{5C620E9D-8935-4A7A-AC50-8154D6DAF1B3}" srcId="{A50DDF7E-F579-43B1-9EDE-0A1AA10459A3}" destId="{34DC4E3F-109B-4445-9410-B5440DCB6FF6}" srcOrd="1" destOrd="0" parTransId="{C0242B3A-63FB-473E-BD60-41DFF326056B}" sibTransId="{64C456C5-0254-4713-8AE7-FBEEBAE4A07C}"/>
    <dgm:cxn modelId="{6FC4AFBD-F059-4DC3-BB13-91F2A02C35B3}" type="presOf" srcId="{C3D145CD-1F17-4047-9E17-8DC098E7CC44}" destId="{8F261A0F-0A4E-4C71-BE40-C1E75B7191FC}" srcOrd="1" destOrd="0" presId="urn:microsoft.com/office/officeart/2005/8/layout/cycle8"/>
    <dgm:cxn modelId="{3E0F77F1-85FA-41ED-B642-94237249415C}" type="presOf" srcId="{655372DC-6BB7-46CE-AC7A-3BD0B92FD6BA}" destId="{6FFC9598-6EAA-4767-A536-AA9AE9C573AC}" srcOrd="1" destOrd="0" presId="urn:microsoft.com/office/officeart/2005/8/layout/cycle8"/>
    <dgm:cxn modelId="{81F9D2F1-99A5-4D7E-BEDF-4F09186EF012}" type="presOf" srcId="{A50DDF7E-F579-43B1-9EDE-0A1AA10459A3}" destId="{DD2A55A9-187D-4C6B-82B7-E6F86F9FFA82}" srcOrd="0" destOrd="0" presId="urn:microsoft.com/office/officeart/2005/8/layout/cycle8"/>
    <dgm:cxn modelId="{3DBB4085-DBC2-4B41-AE89-F7FBE9291284}" type="presParOf" srcId="{DD2A55A9-187D-4C6B-82B7-E6F86F9FFA82}" destId="{A72E4D25-32A5-4DDD-86ED-03FFA194EC17}" srcOrd="0" destOrd="0" presId="urn:microsoft.com/office/officeart/2005/8/layout/cycle8"/>
    <dgm:cxn modelId="{4C61BB38-D21F-4F91-9BB7-BB514904E966}" type="presParOf" srcId="{DD2A55A9-187D-4C6B-82B7-E6F86F9FFA82}" destId="{60E1EBDB-B5DD-4EB2-8FEF-CA82144C3BD6}" srcOrd="1" destOrd="0" presId="urn:microsoft.com/office/officeart/2005/8/layout/cycle8"/>
    <dgm:cxn modelId="{0DD5EAB6-944E-42D1-A252-8888C615FF2A}" type="presParOf" srcId="{DD2A55A9-187D-4C6B-82B7-E6F86F9FFA82}" destId="{C0A29215-866B-4492-A614-1D45BB86C326}" srcOrd="2" destOrd="0" presId="urn:microsoft.com/office/officeart/2005/8/layout/cycle8"/>
    <dgm:cxn modelId="{96034F38-C859-4A90-A2D2-7ADBC2903072}" type="presParOf" srcId="{DD2A55A9-187D-4C6B-82B7-E6F86F9FFA82}" destId="{B709AFB9-1D30-4550-B170-F45D4056B9CF}" srcOrd="3" destOrd="0" presId="urn:microsoft.com/office/officeart/2005/8/layout/cycle8"/>
    <dgm:cxn modelId="{E93074FB-9036-4CF6-AC3A-EE262D4EE117}" type="presParOf" srcId="{DD2A55A9-187D-4C6B-82B7-E6F86F9FFA82}" destId="{D8C25A20-B62E-428C-8119-3AD6E83FEB05}" srcOrd="4" destOrd="0" presId="urn:microsoft.com/office/officeart/2005/8/layout/cycle8"/>
    <dgm:cxn modelId="{93987F83-D6BD-4D4B-A753-F7B2FCC7D278}" type="presParOf" srcId="{DD2A55A9-187D-4C6B-82B7-E6F86F9FFA82}" destId="{12A4109E-6DB4-4D21-BEF4-0B81EDA98AFD}" srcOrd="5" destOrd="0" presId="urn:microsoft.com/office/officeart/2005/8/layout/cycle8"/>
    <dgm:cxn modelId="{D14C6DA5-E4F9-484D-ACD3-32010FADFBB7}" type="presParOf" srcId="{DD2A55A9-187D-4C6B-82B7-E6F86F9FFA82}" destId="{BAD206F3-2A9F-4EEB-9A08-07DDFECC0BD0}" srcOrd="6" destOrd="0" presId="urn:microsoft.com/office/officeart/2005/8/layout/cycle8"/>
    <dgm:cxn modelId="{8A898F0B-6A00-4CDE-94F1-2D5E94ACF476}" type="presParOf" srcId="{DD2A55A9-187D-4C6B-82B7-E6F86F9FFA82}" destId="{92D71FAD-A616-4792-BF2F-AB77F98EE87A}" srcOrd="7" destOrd="0" presId="urn:microsoft.com/office/officeart/2005/8/layout/cycle8"/>
    <dgm:cxn modelId="{6834AFFE-114F-493A-AEBE-7FCDD0B2912D}" type="presParOf" srcId="{DD2A55A9-187D-4C6B-82B7-E6F86F9FFA82}" destId="{D2D8E9DC-515D-4742-BA68-DE3D3AF3E0F1}" srcOrd="8" destOrd="0" presId="urn:microsoft.com/office/officeart/2005/8/layout/cycle8"/>
    <dgm:cxn modelId="{23708EA9-F12C-42F3-B116-D58A54C6061B}" type="presParOf" srcId="{DD2A55A9-187D-4C6B-82B7-E6F86F9FFA82}" destId="{E03D3CDE-3F31-4A01-910D-04463DFA704F}" srcOrd="9" destOrd="0" presId="urn:microsoft.com/office/officeart/2005/8/layout/cycle8"/>
    <dgm:cxn modelId="{D035E627-9548-4C42-931F-C2921F6876CF}" type="presParOf" srcId="{DD2A55A9-187D-4C6B-82B7-E6F86F9FFA82}" destId="{BC2B0E96-AFA7-4B03-8215-72C5675CDBB4}" srcOrd="10" destOrd="0" presId="urn:microsoft.com/office/officeart/2005/8/layout/cycle8"/>
    <dgm:cxn modelId="{C5E7D366-FAC4-4FAC-B50A-2BCE6B4D4165}" type="presParOf" srcId="{DD2A55A9-187D-4C6B-82B7-E6F86F9FFA82}" destId="{6FFC9598-6EAA-4767-A536-AA9AE9C573AC}" srcOrd="11" destOrd="0" presId="urn:microsoft.com/office/officeart/2005/8/layout/cycle8"/>
    <dgm:cxn modelId="{D4D096B1-036E-4FD6-940D-648D5F0DBA8B}" type="presParOf" srcId="{DD2A55A9-187D-4C6B-82B7-E6F86F9FFA82}" destId="{A4CF47A1-4CFB-4C49-8DE0-69A7835CFF43}" srcOrd="12" destOrd="0" presId="urn:microsoft.com/office/officeart/2005/8/layout/cycle8"/>
    <dgm:cxn modelId="{CA2F2E25-F432-4043-A077-D18D8B525C2B}" type="presParOf" srcId="{DD2A55A9-187D-4C6B-82B7-E6F86F9FFA82}" destId="{EB24E0A9-8A22-4D74-9FC3-B8647180E3CC}" srcOrd="13" destOrd="0" presId="urn:microsoft.com/office/officeart/2005/8/layout/cycle8"/>
    <dgm:cxn modelId="{500695A9-45A4-4CC7-BBA1-F27709239E45}" type="presParOf" srcId="{DD2A55A9-187D-4C6B-82B7-E6F86F9FFA82}" destId="{F01B106E-32DC-4C1C-9436-F8ABD9B41670}" srcOrd="14" destOrd="0" presId="urn:microsoft.com/office/officeart/2005/8/layout/cycle8"/>
    <dgm:cxn modelId="{99306A93-C885-4926-B99B-D31754F659FA}" type="presParOf" srcId="{DD2A55A9-187D-4C6B-82B7-E6F86F9FFA82}" destId="{8F261A0F-0A4E-4C71-BE40-C1E75B7191FC}" srcOrd="15" destOrd="0" presId="urn:microsoft.com/office/officeart/2005/8/layout/cycle8"/>
    <dgm:cxn modelId="{06CD8121-A994-46EE-87D7-97096BF14B6A}" type="presParOf" srcId="{DD2A55A9-187D-4C6B-82B7-E6F86F9FFA82}" destId="{18D0555D-64A3-44F6-A18A-66145F12D8BE}" srcOrd="16" destOrd="0" presId="urn:microsoft.com/office/officeart/2005/8/layout/cycle8"/>
    <dgm:cxn modelId="{6EC14041-6245-4C88-8D1E-CA11914BC00E}" type="presParOf" srcId="{DD2A55A9-187D-4C6B-82B7-E6F86F9FFA82}" destId="{6CA5A341-4F39-42C7-86A8-520EF55E6B03}" srcOrd="17" destOrd="0" presId="urn:microsoft.com/office/officeart/2005/8/layout/cycle8"/>
    <dgm:cxn modelId="{7CF55932-2020-40EB-8656-1C92477480A7}" type="presParOf" srcId="{DD2A55A9-187D-4C6B-82B7-E6F86F9FFA82}" destId="{4B70AA08-F748-4725-8270-6333798513FC}" srcOrd="18" destOrd="0" presId="urn:microsoft.com/office/officeart/2005/8/layout/cycle8"/>
    <dgm:cxn modelId="{29F14241-1580-4EC1-8C3B-DD2FB93F616B}" type="presParOf" srcId="{DD2A55A9-187D-4C6B-82B7-E6F86F9FFA82}" destId="{5C270D94-9492-4278-8C14-8CF65F3D7037}" srcOrd="19" destOrd="0" presId="urn:microsoft.com/office/officeart/2005/8/layout/cycle8"/>
    <dgm:cxn modelId="{A08F750F-80D4-402B-82B5-29C35F52FABC}" type="presParOf" srcId="{DD2A55A9-187D-4C6B-82B7-E6F86F9FFA82}" destId="{CD85E126-A86B-44BD-B7CA-64F371B5559B}" srcOrd="20" destOrd="0" presId="urn:microsoft.com/office/officeart/2005/8/layout/cycle8"/>
    <dgm:cxn modelId="{7CC87A87-7E41-417B-BE02-DF0D6FFDFB66}" type="presParOf" srcId="{DD2A55A9-187D-4C6B-82B7-E6F86F9FFA82}" destId="{413F8AF1-AE38-4064-B935-D74979EB4907}" srcOrd="21" destOrd="0" presId="urn:microsoft.com/office/officeart/2005/8/layout/cycle8"/>
    <dgm:cxn modelId="{E26806D4-DF24-47B2-B760-B6D3DD11FA5E}" type="presParOf" srcId="{DD2A55A9-187D-4C6B-82B7-E6F86F9FFA82}" destId="{349DE0EC-C2ED-45BE-A00F-41DB849A4050}" srcOrd="22" destOrd="0" presId="urn:microsoft.com/office/officeart/2005/8/layout/cycle8"/>
    <dgm:cxn modelId="{E494BA6A-5EA0-496D-B1B6-85242697A5AB}" type="presParOf" srcId="{DD2A55A9-187D-4C6B-82B7-E6F86F9FFA82}" destId="{CF2F7031-AEB8-4599-BB7A-569800B76E69}" srcOrd="23" destOrd="0" presId="urn:microsoft.com/office/officeart/2005/8/layout/cycle8"/>
    <dgm:cxn modelId="{6FAF656A-1ED6-4682-A0AC-D71F4DC8A7E0}" type="presParOf" srcId="{DD2A55A9-187D-4C6B-82B7-E6F86F9FFA82}" destId="{FAD5404A-3F0E-4171-8A06-6C69BBE94C47}"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0DDF7E-F579-43B1-9EDE-0A1AA10459A3}" type="doc">
      <dgm:prSet loTypeId="urn:microsoft.com/office/officeart/2005/8/layout/cycle8" loCatId="cycle" qsTypeId="urn:microsoft.com/office/officeart/2005/8/quickstyle/simple1" qsCatId="simple" csTypeId="urn:microsoft.com/office/officeart/2005/8/colors/accent1_2" csCatId="accent1" phldr="1"/>
      <dgm:spPr/>
    </dgm:pt>
    <dgm:pt modelId="{71CCB85B-8CB3-4DC2-A3FD-868C72CB095B}">
      <dgm:prSet phldrT="[Text]"/>
      <dgm:spPr/>
      <dgm:t>
        <a:bodyPr/>
        <a:lstStyle/>
        <a:p>
          <a:r>
            <a:rPr lang="de-DE" dirty="0"/>
            <a:t>1. Tell </a:t>
          </a:r>
          <a:r>
            <a:rPr lang="de-DE" dirty="0" err="1"/>
            <a:t>your</a:t>
          </a:r>
          <a:r>
            <a:rPr lang="de-DE" dirty="0"/>
            <a:t> </a:t>
          </a:r>
          <a:r>
            <a:rPr lang="de-DE" dirty="0" err="1"/>
            <a:t>story</a:t>
          </a:r>
          <a:endParaRPr lang="de-DE" dirty="0"/>
        </a:p>
      </dgm:t>
    </dgm:pt>
    <dgm:pt modelId="{767C06B1-C6CE-438E-A066-A43E02D56DAD}" type="parTrans" cxnId="{DC095E6C-135A-4C43-8EE4-B19921B6103A}">
      <dgm:prSet/>
      <dgm:spPr/>
      <dgm:t>
        <a:bodyPr/>
        <a:lstStyle/>
        <a:p>
          <a:endParaRPr lang="de-DE"/>
        </a:p>
      </dgm:t>
    </dgm:pt>
    <dgm:pt modelId="{ADCB6CBE-5C27-4721-863E-14EE00D2CFD3}" type="sibTrans" cxnId="{DC095E6C-135A-4C43-8EE4-B19921B6103A}">
      <dgm:prSet/>
      <dgm:spPr/>
      <dgm:t>
        <a:bodyPr/>
        <a:lstStyle/>
        <a:p>
          <a:endParaRPr lang="de-DE"/>
        </a:p>
      </dgm:t>
    </dgm:pt>
    <dgm:pt modelId="{34DC4E3F-109B-4445-9410-B5440DCB6FF6}">
      <dgm:prSet phldrT="[Text]"/>
      <dgm:spPr/>
      <dgm:t>
        <a:bodyPr/>
        <a:lstStyle/>
        <a:p>
          <a:r>
            <a:rPr lang="de-DE" dirty="0"/>
            <a:t>2. Set a </a:t>
          </a:r>
          <a:r>
            <a:rPr lang="de-DE" dirty="0" err="1"/>
            <a:t>Realistic</a:t>
          </a:r>
          <a:r>
            <a:rPr lang="de-DE" dirty="0"/>
            <a:t> Goal</a:t>
          </a:r>
        </a:p>
      </dgm:t>
    </dgm:pt>
    <dgm:pt modelId="{C0242B3A-63FB-473E-BD60-41DFF326056B}" type="parTrans" cxnId="{5C620E9D-8935-4A7A-AC50-8154D6DAF1B3}">
      <dgm:prSet/>
      <dgm:spPr/>
      <dgm:t>
        <a:bodyPr/>
        <a:lstStyle/>
        <a:p>
          <a:endParaRPr lang="de-DE"/>
        </a:p>
      </dgm:t>
    </dgm:pt>
    <dgm:pt modelId="{64C456C5-0254-4713-8AE7-FBEEBAE4A07C}" type="sibTrans" cxnId="{5C620E9D-8935-4A7A-AC50-8154D6DAF1B3}">
      <dgm:prSet/>
      <dgm:spPr/>
      <dgm:t>
        <a:bodyPr/>
        <a:lstStyle/>
        <a:p>
          <a:endParaRPr lang="de-DE"/>
        </a:p>
      </dgm:t>
    </dgm:pt>
    <dgm:pt modelId="{655372DC-6BB7-46CE-AC7A-3BD0B92FD6BA}">
      <dgm:prSet phldrT="[Text]"/>
      <dgm:spPr/>
      <dgm:t>
        <a:bodyPr/>
        <a:lstStyle/>
        <a:p>
          <a:r>
            <a:rPr lang="de-DE" dirty="0"/>
            <a:t>3. </a:t>
          </a:r>
          <a:r>
            <a:rPr lang="de-DE" dirty="0" err="1"/>
            <a:t>Offer</a:t>
          </a:r>
          <a:r>
            <a:rPr lang="de-DE" dirty="0"/>
            <a:t> </a:t>
          </a:r>
          <a:r>
            <a:rPr lang="de-DE" dirty="0" err="1"/>
            <a:t>Engaging</a:t>
          </a:r>
          <a:r>
            <a:rPr lang="de-DE" dirty="0"/>
            <a:t> </a:t>
          </a:r>
          <a:r>
            <a:rPr lang="de-DE" dirty="0" err="1"/>
            <a:t>Rewards</a:t>
          </a:r>
          <a:endParaRPr lang="de-DE" dirty="0"/>
        </a:p>
      </dgm:t>
    </dgm:pt>
    <dgm:pt modelId="{DF137160-F95A-4556-9BB5-6EC17F2493D0}" type="parTrans" cxnId="{5CA1023A-D0EB-4FB8-97B6-4F571F10823D}">
      <dgm:prSet/>
      <dgm:spPr/>
      <dgm:t>
        <a:bodyPr/>
        <a:lstStyle/>
        <a:p>
          <a:endParaRPr lang="de-DE"/>
        </a:p>
      </dgm:t>
    </dgm:pt>
    <dgm:pt modelId="{DB761678-E3BC-4E61-9FA7-A3D5070E27C8}" type="sibTrans" cxnId="{5CA1023A-D0EB-4FB8-97B6-4F571F10823D}">
      <dgm:prSet/>
      <dgm:spPr/>
      <dgm:t>
        <a:bodyPr/>
        <a:lstStyle/>
        <a:p>
          <a:endParaRPr lang="de-DE"/>
        </a:p>
      </dgm:t>
    </dgm:pt>
    <dgm:pt modelId="{C3D145CD-1F17-4047-9E17-8DC098E7CC44}">
      <dgm:prSet phldrT="[Text]"/>
      <dgm:spPr/>
      <dgm:t>
        <a:bodyPr/>
        <a:lstStyle/>
        <a:p>
          <a:r>
            <a:rPr lang="de-DE" dirty="0"/>
            <a:t>4. </a:t>
          </a:r>
          <a:r>
            <a:rPr lang="de-DE" dirty="0" err="1"/>
            <a:t>Build</a:t>
          </a:r>
          <a:r>
            <a:rPr lang="de-DE" dirty="0"/>
            <a:t> a Community</a:t>
          </a:r>
        </a:p>
      </dgm:t>
    </dgm:pt>
    <dgm:pt modelId="{92C9CD33-790D-44F5-ACAD-FD7EFDDC8EB2}" type="parTrans" cxnId="{E17CE635-BA42-4D77-AE3D-1D11142F3683}">
      <dgm:prSet/>
      <dgm:spPr/>
      <dgm:t>
        <a:bodyPr/>
        <a:lstStyle/>
        <a:p>
          <a:endParaRPr lang="de-DE"/>
        </a:p>
      </dgm:t>
    </dgm:pt>
    <dgm:pt modelId="{D64AAF90-C2F5-4457-AF6E-3045922A9598}" type="sibTrans" cxnId="{E17CE635-BA42-4D77-AE3D-1D11142F3683}">
      <dgm:prSet/>
      <dgm:spPr/>
      <dgm:t>
        <a:bodyPr/>
        <a:lstStyle/>
        <a:p>
          <a:endParaRPr lang="de-DE"/>
        </a:p>
      </dgm:t>
    </dgm:pt>
    <dgm:pt modelId="{2E52DE74-F3AE-4E03-B5C1-C83BE301BA61}">
      <dgm:prSet phldrT="[Text]"/>
      <dgm:spPr/>
      <dgm:t>
        <a:bodyPr/>
        <a:lstStyle/>
        <a:p>
          <a:r>
            <a:rPr lang="de-DE" dirty="0"/>
            <a:t>5. Track Progress</a:t>
          </a:r>
        </a:p>
      </dgm:t>
    </dgm:pt>
    <dgm:pt modelId="{54FCDF00-1651-449A-BC83-13FBFDD677CF}" type="parTrans" cxnId="{156D093E-7018-4248-923E-126CFECE069D}">
      <dgm:prSet/>
      <dgm:spPr/>
      <dgm:t>
        <a:bodyPr/>
        <a:lstStyle/>
        <a:p>
          <a:endParaRPr lang="de-DE"/>
        </a:p>
      </dgm:t>
    </dgm:pt>
    <dgm:pt modelId="{6C41F55F-22BC-41F6-9FF1-F784B6501E0D}" type="sibTrans" cxnId="{156D093E-7018-4248-923E-126CFECE069D}">
      <dgm:prSet/>
      <dgm:spPr/>
      <dgm:t>
        <a:bodyPr/>
        <a:lstStyle/>
        <a:p>
          <a:endParaRPr lang="de-DE"/>
        </a:p>
      </dgm:t>
    </dgm:pt>
    <dgm:pt modelId="{DD2A55A9-187D-4C6B-82B7-E6F86F9FFA82}" type="pres">
      <dgm:prSet presAssocID="{A50DDF7E-F579-43B1-9EDE-0A1AA10459A3}" presName="compositeShape" presStyleCnt="0">
        <dgm:presLayoutVars>
          <dgm:chMax val="7"/>
          <dgm:dir/>
          <dgm:resizeHandles val="exact"/>
        </dgm:presLayoutVars>
      </dgm:prSet>
      <dgm:spPr/>
    </dgm:pt>
    <dgm:pt modelId="{A72E4D25-32A5-4DDD-86ED-03FFA194EC17}" type="pres">
      <dgm:prSet presAssocID="{A50DDF7E-F579-43B1-9EDE-0A1AA10459A3}" presName="wedge1" presStyleLbl="node1" presStyleIdx="0" presStyleCnt="5"/>
      <dgm:spPr/>
    </dgm:pt>
    <dgm:pt modelId="{60E1EBDB-B5DD-4EB2-8FEF-CA82144C3BD6}" type="pres">
      <dgm:prSet presAssocID="{A50DDF7E-F579-43B1-9EDE-0A1AA10459A3}" presName="dummy1a" presStyleCnt="0"/>
      <dgm:spPr/>
    </dgm:pt>
    <dgm:pt modelId="{C0A29215-866B-4492-A614-1D45BB86C326}" type="pres">
      <dgm:prSet presAssocID="{A50DDF7E-F579-43B1-9EDE-0A1AA10459A3}" presName="dummy1b" presStyleCnt="0"/>
      <dgm:spPr/>
    </dgm:pt>
    <dgm:pt modelId="{B709AFB9-1D30-4550-B170-F45D4056B9CF}" type="pres">
      <dgm:prSet presAssocID="{A50DDF7E-F579-43B1-9EDE-0A1AA10459A3}" presName="wedge1Tx" presStyleLbl="node1" presStyleIdx="0" presStyleCnt="5">
        <dgm:presLayoutVars>
          <dgm:chMax val="0"/>
          <dgm:chPref val="0"/>
          <dgm:bulletEnabled val="1"/>
        </dgm:presLayoutVars>
      </dgm:prSet>
      <dgm:spPr/>
    </dgm:pt>
    <dgm:pt modelId="{D8C25A20-B62E-428C-8119-3AD6E83FEB05}" type="pres">
      <dgm:prSet presAssocID="{A50DDF7E-F579-43B1-9EDE-0A1AA10459A3}" presName="wedge2" presStyleLbl="node1" presStyleIdx="1" presStyleCnt="5"/>
      <dgm:spPr/>
    </dgm:pt>
    <dgm:pt modelId="{12A4109E-6DB4-4D21-BEF4-0B81EDA98AFD}" type="pres">
      <dgm:prSet presAssocID="{A50DDF7E-F579-43B1-9EDE-0A1AA10459A3}" presName="dummy2a" presStyleCnt="0"/>
      <dgm:spPr/>
    </dgm:pt>
    <dgm:pt modelId="{BAD206F3-2A9F-4EEB-9A08-07DDFECC0BD0}" type="pres">
      <dgm:prSet presAssocID="{A50DDF7E-F579-43B1-9EDE-0A1AA10459A3}" presName="dummy2b" presStyleCnt="0"/>
      <dgm:spPr/>
    </dgm:pt>
    <dgm:pt modelId="{92D71FAD-A616-4792-BF2F-AB77F98EE87A}" type="pres">
      <dgm:prSet presAssocID="{A50DDF7E-F579-43B1-9EDE-0A1AA10459A3}" presName="wedge2Tx" presStyleLbl="node1" presStyleIdx="1" presStyleCnt="5">
        <dgm:presLayoutVars>
          <dgm:chMax val="0"/>
          <dgm:chPref val="0"/>
          <dgm:bulletEnabled val="1"/>
        </dgm:presLayoutVars>
      </dgm:prSet>
      <dgm:spPr/>
    </dgm:pt>
    <dgm:pt modelId="{D2D8E9DC-515D-4742-BA68-DE3D3AF3E0F1}" type="pres">
      <dgm:prSet presAssocID="{A50DDF7E-F579-43B1-9EDE-0A1AA10459A3}" presName="wedge3" presStyleLbl="node1" presStyleIdx="2" presStyleCnt="5"/>
      <dgm:spPr/>
    </dgm:pt>
    <dgm:pt modelId="{E03D3CDE-3F31-4A01-910D-04463DFA704F}" type="pres">
      <dgm:prSet presAssocID="{A50DDF7E-F579-43B1-9EDE-0A1AA10459A3}" presName="dummy3a" presStyleCnt="0"/>
      <dgm:spPr/>
    </dgm:pt>
    <dgm:pt modelId="{BC2B0E96-AFA7-4B03-8215-72C5675CDBB4}" type="pres">
      <dgm:prSet presAssocID="{A50DDF7E-F579-43B1-9EDE-0A1AA10459A3}" presName="dummy3b" presStyleCnt="0"/>
      <dgm:spPr/>
    </dgm:pt>
    <dgm:pt modelId="{6FFC9598-6EAA-4767-A536-AA9AE9C573AC}" type="pres">
      <dgm:prSet presAssocID="{A50DDF7E-F579-43B1-9EDE-0A1AA10459A3}" presName="wedge3Tx" presStyleLbl="node1" presStyleIdx="2" presStyleCnt="5">
        <dgm:presLayoutVars>
          <dgm:chMax val="0"/>
          <dgm:chPref val="0"/>
          <dgm:bulletEnabled val="1"/>
        </dgm:presLayoutVars>
      </dgm:prSet>
      <dgm:spPr/>
    </dgm:pt>
    <dgm:pt modelId="{A4CF47A1-4CFB-4C49-8DE0-69A7835CFF43}" type="pres">
      <dgm:prSet presAssocID="{A50DDF7E-F579-43B1-9EDE-0A1AA10459A3}" presName="wedge4" presStyleLbl="node1" presStyleIdx="3" presStyleCnt="5"/>
      <dgm:spPr/>
    </dgm:pt>
    <dgm:pt modelId="{EB24E0A9-8A22-4D74-9FC3-B8647180E3CC}" type="pres">
      <dgm:prSet presAssocID="{A50DDF7E-F579-43B1-9EDE-0A1AA10459A3}" presName="dummy4a" presStyleCnt="0"/>
      <dgm:spPr/>
    </dgm:pt>
    <dgm:pt modelId="{F01B106E-32DC-4C1C-9436-F8ABD9B41670}" type="pres">
      <dgm:prSet presAssocID="{A50DDF7E-F579-43B1-9EDE-0A1AA10459A3}" presName="dummy4b" presStyleCnt="0"/>
      <dgm:spPr/>
    </dgm:pt>
    <dgm:pt modelId="{8F261A0F-0A4E-4C71-BE40-C1E75B7191FC}" type="pres">
      <dgm:prSet presAssocID="{A50DDF7E-F579-43B1-9EDE-0A1AA10459A3}" presName="wedge4Tx" presStyleLbl="node1" presStyleIdx="3" presStyleCnt="5">
        <dgm:presLayoutVars>
          <dgm:chMax val="0"/>
          <dgm:chPref val="0"/>
          <dgm:bulletEnabled val="1"/>
        </dgm:presLayoutVars>
      </dgm:prSet>
      <dgm:spPr/>
    </dgm:pt>
    <dgm:pt modelId="{18D0555D-64A3-44F6-A18A-66145F12D8BE}" type="pres">
      <dgm:prSet presAssocID="{A50DDF7E-F579-43B1-9EDE-0A1AA10459A3}" presName="wedge5" presStyleLbl="node1" presStyleIdx="4" presStyleCnt="5"/>
      <dgm:spPr/>
    </dgm:pt>
    <dgm:pt modelId="{6CA5A341-4F39-42C7-86A8-520EF55E6B03}" type="pres">
      <dgm:prSet presAssocID="{A50DDF7E-F579-43B1-9EDE-0A1AA10459A3}" presName="dummy5a" presStyleCnt="0"/>
      <dgm:spPr/>
    </dgm:pt>
    <dgm:pt modelId="{4B70AA08-F748-4725-8270-6333798513FC}" type="pres">
      <dgm:prSet presAssocID="{A50DDF7E-F579-43B1-9EDE-0A1AA10459A3}" presName="dummy5b" presStyleCnt="0"/>
      <dgm:spPr/>
    </dgm:pt>
    <dgm:pt modelId="{5C270D94-9492-4278-8C14-8CF65F3D7037}" type="pres">
      <dgm:prSet presAssocID="{A50DDF7E-F579-43B1-9EDE-0A1AA10459A3}" presName="wedge5Tx" presStyleLbl="node1" presStyleIdx="4" presStyleCnt="5">
        <dgm:presLayoutVars>
          <dgm:chMax val="0"/>
          <dgm:chPref val="0"/>
          <dgm:bulletEnabled val="1"/>
        </dgm:presLayoutVars>
      </dgm:prSet>
      <dgm:spPr/>
    </dgm:pt>
    <dgm:pt modelId="{CD85E126-A86B-44BD-B7CA-64F371B5559B}" type="pres">
      <dgm:prSet presAssocID="{ADCB6CBE-5C27-4721-863E-14EE00D2CFD3}" presName="arrowWedge1" presStyleLbl="fgSibTrans2D1" presStyleIdx="0" presStyleCnt="5"/>
      <dgm:spPr/>
    </dgm:pt>
    <dgm:pt modelId="{413F8AF1-AE38-4064-B935-D74979EB4907}" type="pres">
      <dgm:prSet presAssocID="{64C456C5-0254-4713-8AE7-FBEEBAE4A07C}" presName="arrowWedge2" presStyleLbl="fgSibTrans2D1" presStyleIdx="1" presStyleCnt="5"/>
      <dgm:spPr/>
    </dgm:pt>
    <dgm:pt modelId="{349DE0EC-C2ED-45BE-A00F-41DB849A4050}" type="pres">
      <dgm:prSet presAssocID="{DB761678-E3BC-4E61-9FA7-A3D5070E27C8}" presName="arrowWedge3" presStyleLbl="fgSibTrans2D1" presStyleIdx="2" presStyleCnt="5"/>
      <dgm:spPr/>
    </dgm:pt>
    <dgm:pt modelId="{CF2F7031-AEB8-4599-BB7A-569800B76E69}" type="pres">
      <dgm:prSet presAssocID="{D64AAF90-C2F5-4457-AF6E-3045922A9598}" presName="arrowWedge4" presStyleLbl="fgSibTrans2D1" presStyleIdx="3" presStyleCnt="5"/>
      <dgm:spPr/>
    </dgm:pt>
    <dgm:pt modelId="{FAD5404A-3F0E-4171-8A06-6C69BBE94C47}" type="pres">
      <dgm:prSet presAssocID="{6C41F55F-22BC-41F6-9FF1-F784B6501E0D}" presName="arrowWedge5" presStyleLbl="fgSibTrans2D1" presStyleIdx="4" presStyleCnt="5"/>
      <dgm:spPr/>
    </dgm:pt>
  </dgm:ptLst>
  <dgm:cxnLst>
    <dgm:cxn modelId="{C42B5E04-9CE3-4347-AABF-D95198C9AC14}" type="presOf" srcId="{34DC4E3F-109B-4445-9410-B5440DCB6FF6}" destId="{92D71FAD-A616-4792-BF2F-AB77F98EE87A}" srcOrd="1" destOrd="0" presId="urn:microsoft.com/office/officeart/2005/8/layout/cycle8"/>
    <dgm:cxn modelId="{47473D1D-8E36-46D6-AA03-8A60EFAF7CD9}" type="presOf" srcId="{C3D145CD-1F17-4047-9E17-8DC098E7CC44}" destId="{A4CF47A1-4CFB-4C49-8DE0-69A7835CFF43}" srcOrd="0" destOrd="0" presId="urn:microsoft.com/office/officeart/2005/8/layout/cycle8"/>
    <dgm:cxn modelId="{AA8CAE2A-ECC9-45B8-B21D-0244EE0ED208}" type="presOf" srcId="{71CCB85B-8CB3-4DC2-A3FD-868C72CB095B}" destId="{B709AFB9-1D30-4550-B170-F45D4056B9CF}" srcOrd="1" destOrd="0" presId="urn:microsoft.com/office/officeart/2005/8/layout/cycle8"/>
    <dgm:cxn modelId="{E17CE635-BA42-4D77-AE3D-1D11142F3683}" srcId="{A50DDF7E-F579-43B1-9EDE-0A1AA10459A3}" destId="{C3D145CD-1F17-4047-9E17-8DC098E7CC44}" srcOrd="3" destOrd="0" parTransId="{92C9CD33-790D-44F5-ACAD-FD7EFDDC8EB2}" sibTransId="{D64AAF90-C2F5-4457-AF6E-3045922A9598}"/>
    <dgm:cxn modelId="{5CA1023A-D0EB-4FB8-97B6-4F571F10823D}" srcId="{A50DDF7E-F579-43B1-9EDE-0A1AA10459A3}" destId="{655372DC-6BB7-46CE-AC7A-3BD0B92FD6BA}" srcOrd="2" destOrd="0" parTransId="{DF137160-F95A-4556-9BB5-6EC17F2493D0}" sibTransId="{DB761678-E3BC-4E61-9FA7-A3D5070E27C8}"/>
    <dgm:cxn modelId="{156D093E-7018-4248-923E-126CFECE069D}" srcId="{A50DDF7E-F579-43B1-9EDE-0A1AA10459A3}" destId="{2E52DE74-F3AE-4E03-B5C1-C83BE301BA61}" srcOrd="4" destOrd="0" parTransId="{54FCDF00-1651-449A-BC83-13FBFDD677CF}" sibTransId="{6C41F55F-22BC-41F6-9FF1-F784B6501E0D}"/>
    <dgm:cxn modelId="{80D46A61-2942-4D95-AD0B-00C247ACED8C}" type="presOf" srcId="{34DC4E3F-109B-4445-9410-B5440DCB6FF6}" destId="{D8C25A20-B62E-428C-8119-3AD6E83FEB05}" srcOrd="0" destOrd="0" presId="urn:microsoft.com/office/officeart/2005/8/layout/cycle8"/>
    <dgm:cxn modelId="{CB668A44-9250-4DAE-8101-73F327CFB93B}" type="presOf" srcId="{2E52DE74-F3AE-4E03-B5C1-C83BE301BA61}" destId="{5C270D94-9492-4278-8C14-8CF65F3D7037}" srcOrd="1" destOrd="0" presId="urn:microsoft.com/office/officeart/2005/8/layout/cycle8"/>
    <dgm:cxn modelId="{58956045-0CF5-48FD-A546-BB850FB4DDAE}" type="presOf" srcId="{71CCB85B-8CB3-4DC2-A3FD-868C72CB095B}" destId="{A72E4D25-32A5-4DDD-86ED-03FFA194EC17}" srcOrd="0" destOrd="0" presId="urn:microsoft.com/office/officeart/2005/8/layout/cycle8"/>
    <dgm:cxn modelId="{DC095E6C-135A-4C43-8EE4-B19921B6103A}" srcId="{A50DDF7E-F579-43B1-9EDE-0A1AA10459A3}" destId="{71CCB85B-8CB3-4DC2-A3FD-868C72CB095B}" srcOrd="0" destOrd="0" parTransId="{767C06B1-C6CE-438E-A066-A43E02D56DAD}" sibTransId="{ADCB6CBE-5C27-4721-863E-14EE00D2CFD3}"/>
    <dgm:cxn modelId="{3714BD78-27FA-46AF-85FB-360B3814DCDA}" type="presOf" srcId="{2E52DE74-F3AE-4E03-B5C1-C83BE301BA61}" destId="{18D0555D-64A3-44F6-A18A-66145F12D8BE}" srcOrd="0" destOrd="0" presId="urn:microsoft.com/office/officeart/2005/8/layout/cycle8"/>
    <dgm:cxn modelId="{DCDC938A-F251-43E8-B5F9-C505B51F4D5B}" type="presOf" srcId="{655372DC-6BB7-46CE-AC7A-3BD0B92FD6BA}" destId="{D2D8E9DC-515D-4742-BA68-DE3D3AF3E0F1}" srcOrd="0" destOrd="0" presId="urn:microsoft.com/office/officeart/2005/8/layout/cycle8"/>
    <dgm:cxn modelId="{5C620E9D-8935-4A7A-AC50-8154D6DAF1B3}" srcId="{A50DDF7E-F579-43B1-9EDE-0A1AA10459A3}" destId="{34DC4E3F-109B-4445-9410-B5440DCB6FF6}" srcOrd="1" destOrd="0" parTransId="{C0242B3A-63FB-473E-BD60-41DFF326056B}" sibTransId="{64C456C5-0254-4713-8AE7-FBEEBAE4A07C}"/>
    <dgm:cxn modelId="{6FC4AFBD-F059-4DC3-BB13-91F2A02C35B3}" type="presOf" srcId="{C3D145CD-1F17-4047-9E17-8DC098E7CC44}" destId="{8F261A0F-0A4E-4C71-BE40-C1E75B7191FC}" srcOrd="1" destOrd="0" presId="urn:microsoft.com/office/officeart/2005/8/layout/cycle8"/>
    <dgm:cxn modelId="{3E0F77F1-85FA-41ED-B642-94237249415C}" type="presOf" srcId="{655372DC-6BB7-46CE-AC7A-3BD0B92FD6BA}" destId="{6FFC9598-6EAA-4767-A536-AA9AE9C573AC}" srcOrd="1" destOrd="0" presId="urn:microsoft.com/office/officeart/2005/8/layout/cycle8"/>
    <dgm:cxn modelId="{81F9D2F1-99A5-4D7E-BEDF-4F09186EF012}" type="presOf" srcId="{A50DDF7E-F579-43B1-9EDE-0A1AA10459A3}" destId="{DD2A55A9-187D-4C6B-82B7-E6F86F9FFA82}" srcOrd="0" destOrd="0" presId="urn:microsoft.com/office/officeart/2005/8/layout/cycle8"/>
    <dgm:cxn modelId="{3DBB4085-DBC2-4B41-AE89-F7FBE9291284}" type="presParOf" srcId="{DD2A55A9-187D-4C6B-82B7-E6F86F9FFA82}" destId="{A72E4D25-32A5-4DDD-86ED-03FFA194EC17}" srcOrd="0" destOrd="0" presId="urn:microsoft.com/office/officeart/2005/8/layout/cycle8"/>
    <dgm:cxn modelId="{4C61BB38-D21F-4F91-9BB7-BB514904E966}" type="presParOf" srcId="{DD2A55A9-187D-4C6B-82B7-E6F86F9FFA82}" destId="{60E1EBDB-B5DD-4EB2-8FEF-CA82144C3BD6}" srcOrd="1" destOrd="0" presId="urn:microsoft.com/office/officeart/2005/8/layout/cycle8"/>
    <dgm:cxn modelId="{0DD5EAB6-944E-42D1-A252-8888C615FF2A}" type="presParOf" srcId="{DD2A55A9-187D-4C6B-82B7-E6F86F9FFA82}" destId="{C0A29215-866B-4492-A614-1D45BB86C326}" srcOrd="2" destOrd="0" presId="urn:microsoft.com/office/officeart/2005/8/layout/cycle8"/>
    <dgm:cxn modelId="{96034F38-C859-4A90-A2D2-7ADBC2903072}" type="presParOf" srcId="{DD2A55A9-187D-4C6B-82B7-E6F86F9FFA82}" destId="{B709AFB9-1D30-4550-B170-F45D4056B9CF}" srcOrd="3" destOrd="0" presId="urn:microsoft.com/office/officeart/2005/8/layout/cycle8"/>
    <dgm:cxn modelId="{E93074FB-9036-4CF6-AC3A-EE262D4EE117}" type="presParOf" srcId="{DD2A55A9-187D-4C6B-82B7-E6F86F9FFA82}" destId="{D8C25A20-B62E-428C-8119-3AD6E83FEB05}" srcOrd="4" destOrd="0" presId="urn:microsoft.com/office/officeart/2005/8/layout/cycle8"/>
    <dgm:cxn modelId="{93987F83-D6BD-4D4B-A753-F7B2FCC7D278}" type="presParOf" srcId="{DD2A55A9-187D-4C6B-82B7-E6F86F9FFA82}" destId="{12A4109E-6DB4-4D21-BEF4-0B81EDA98AFD}" srcOrd="5" destOrd="0" presId="urn:microsoft.com/office/officeart/2005/8/layout/cycle8"/>
    <dgm:cxn modelId="{D14C6DA5-E4F9-484D-ACD3-32010FADFBB7}" type="presParOf" srcId="{DD2A55A9-187D-4C6B-82B7-E6F86F9FFA82}" destId="{BAD206F3-2A9F-4EEB-9A08-07DDFECC0BD0}" srcOrd="6" destOrd="0" presId="urn:microsoft.com/office/officeart/2005/8/layout/cycle8"/>
    <dgm:cxn modelId="{8A898F0B-6A00-4CDE-94F1-2D5E94ACF476}" type="presParOf" srcId="{DD2A55A9-187D-4C6B-82B7-E6F86F9FFA82}" destId="{92D71FAD-A616-4792-BF2F-AB77F98EE87A}" srcOrd="7" destOrd="0" presId="urn:microsoft.com/office/officeart/2005/8/layout/cycle8"/>
    <dgm:cxn modelId="{6834AFFE-114F-493A-AEBE-7FCDD0B2912D}" type="presParOf" srcId="{DD2A55A9-187D-4C6B-82B7-E6F86F9FFA82}" destId="{D2D8E9DC-515D-4742-BA68-DE3D3AF3E0F1}" srcOrd="8" destOrd="0" presId="urn:microsoft.com/office/officeart/2005/8/layout/cycle8"/>
    <dgm:cxn modelId="{23708EA9-F12C-42F3-B116-D58A54C6061B}" type="presParOf" srcId="{DD2A55A9-187D-4C6B-82B7-E6F86F9FFA82}" destId="{E03D3CDE-3F31-4A01-910D-04463DFA704F}" srcOrd="9" destOrd="0" presId="urn:microsoft.com/office/officeart/2005/8/layout/cycle8"/>
    <dgm:cxn modelId="{D035E627-9548-4C42-931F-C2921F6876CF}" type="presParOf" srcId="{DD2A55A9-187D-4C6B-82B7-E6F86F9FFA82}" destId="{BC2B0E96-AFA7-4B03-8215-72C5675CDBB4}" srcOrd="10" destOrd="0" presId="urn:microsoft.com/office/officeart/2005/8/layout/cycle8"/>
    <dgm:cxn modelId="{C5E7D366-FAC4-4FAC-B50A-2BCE6B4D4165}" type="presParOf" srcId="{DD2A55A9-187D-4C6B-82B7-E6F86F9FFA82}" destId="{6FFC9598-6EAA-4767-A536-AA9AE9C573AC}" srcOrd="11" destOrd="0" presId="urn:microsoft.com/office/officeart/2005/8/layout/cycle8"/>
    <dgm:cxn modelId="{D4D096B1-036E-4FD6-940D-648D5F0DBA8B}" type="presParOf" srcId="{DD2A55A9-187D-4C6B-82B7-E6F86F9FFA82}" destId="{A4CF47A1-4CFB-4C49-8DE0-69A7835CFF43}" srcOrd="12" destOrd="0" presId="urn:microsoft.com/office/officeart/2005/8/layout/cycle8"/>
    <dgm:cxn modelId="{CA2F2E25-F432-4043-A077-D18D8B525C2B}" type="presParOf" srcId="{DD2A55A9-187D-4C6B-82B7-E6F86F9FFA82}" destId="{EB24E0A9-8A22-4D74-9FC3-B8647180E3CC}" srcOrd="13" destOrd="0" presId="urn:microsoft.com/office/officeart/2005/8/layout/cycle8"/>
    <dgm:cxn modelId="{500695A9-45A4-4CC7-BBA1-F27709239E45}" type="presParOf" srcId="{DD2A55A9-187D-4C6B-82B7-E6F86F9FFA82}" destId="{F01B106E-32DC-4C1C-9436-F8ABD9B41670}" srcOrd="14" destOrd="0" presId="urn:microsoft.com/office/officeart/2005/8/layout/cycle8"/>
    <dgm:cxn modelId="{99306A93-C885-4926-B99B-D31754F659FA}" type="presParOf" srcId="{DD2A55A9-187D-4C6B-82B7-E6F86F9FFA82}" destId="{8F261A0F-0A4E-4C71-BE40-C1E75B7191FC}" srcOrd="15" destOrd="0" presId="urn:microsoft.com/office/officeart/2005/8/layout/cycle8"/>
    <dgm:cxn modelId="{06CD8121-A994-46EE-87D7-97096BF14B6A}" type="presParOf" srcId="{DD2A55A9-187D-4C6B-82B7-E6F86F9FFA82}" destId="{18D0555D-64A3-44F6-A18A-66145F12D8BE}" srcOrd="16" destOrd="0" presId="urn:microsoft.com/office/officeart/2005/8/layout/cycle8"/>
    <dgm:cxn modelId="{6EC14041-6245-4C88-8D1E-CA11914BC00E}" type="presParOf" srcId="{DD2A55A9-187D-4C6B-82B7-E6F86F9FFA82}" destId="{6CA5A341-4F39-42C7-86A8-520EF55E6B03}" srcOrd="17" destOrd="0" presId="urn:microsoft.com/office/officeart/2005/8/layout/cycle8"/>
    <dgm:cxn modelId="{7CF55932-2020-40EB-8656-1C92477480A7}" type="presParOf" srcId="{DD2A55A9-187D-4C6B-82B7-E6F86F9FFA82}" destId="{4B70AA08-F748-4725-8270-6333798513FC}" srcOrd="18" destOrd="0" presId="urn:microsoft.com/office/officeart/2005/8/layout/cycle8"/>
    <dgm:cxn modelId="{29F14241-1580-4EC1-8C3B-DD2FB93F616B}" type="presParOf" srcId="{DD2A55A9-187D-4C6B-82B7-E6F86F9FFA82}" destId="{5C270D94-9492-4278-8C14-8CF65F3D7037}" srcOrd="19" destOrd="0" presId="urn:microsoft.com/office/officeart/2005/8/layout/cycle8"/>
    <dgm:cxn modelId="{A08F750F-80D4-402B-82B5-29C35F52FABC}" type="presParOf" srcId="{DD2A55A9-187D-4C6B-82B7-E6F86F9FFA82}" destId="{CD85E126-A86B-44BD-B7CA-64F371B5559B}" srcOrd="20" destOrd="0" presId="urn:microsoft.com/office/officeart/2005/8/layout/cycle8"/>
    <dgm:cxn modelId="{7CC87A87-7E41-417B-BE02-DF0D6FFDFB66}" type="presParOf" srcId="{DD2A55A9-187D-4C6B-82B7-E6F86F9FFA82}" destId="{413F8AF1-AE38-4064-B935-D74979EB4907}" srcOrd="21" destOrd="0" presId="urn:microsoft.com/office/officeart/2005/8/layout/cycle8"/>
    <dgm:cxn modelId="{E26806D4-DF24-47B2-B760-B6D3DD11FA5E}" type="presParOf" srcId="{DD2A55A9-187D-4C6B-82B7-E6F86F9FFA82}" destId="{349DE0EC-C2ED-45BE-A00F-41DB849A4050}" srcOrd="22" destOrd="0" presId="urn:microsoft.com/office/officeart/2005/8/layout/cycle8"/>
    <dgm:cxn modelId="{E494BA6A-5EA0-496D-B1B6-85242697A5AB}" type="presParOf" srcId="{DD2A55A9-187D-4C6B-82B7-E6F86F9FFA82}" destId="{CF2F7031-AEB8-4599-BB7A-569800B76E69}" srcOrd="23" destOrd="0" presId="urn:microsoft.com/office/officeart/2005/8/layout/cycle8"/>
    <dgm:cxn modelId="{6FAF656A-1ED6-4682-A0AC-D71F4DC8A7E0}" type="presParOf" srcId="{DD2A55A9-187D-4C6B-82B7-E6F86F9FFA82}" destId="{FAD5404A-3F0E-4171-8A06-6C69BBE94C47}"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9EC495DF-7899-4C87-B945-2AFBBBE02372}">
      <dgm:prSet phldrT="[Text]"/>
      <dgm:spPr/>
      <dgm:t>
        <a:bodyPr/>
        <a:lstStyle/>
        <a:p>
          <a:r>
            <a:rPr lang="de-DE" dirty="0"/>
            <a:t>1. </a:t>
          </a:r>
          <a:r>
            <a:rPr lang="de-DE" dirty="0" err="1"/>
            <a:t>Ontwikkel</a:t>
          </a:r>
          <a:r>
            <a:rPr lang="de-DE" dirty="0"/>
            <a:t> </a:t>
          </a:r>
          <a:r>
            <a:rPr lang="de-DE" dirty="0" err="1"/>
            <a:t>een</a:t>
          </a:r>
          <a:r>
            <a:rPr lang="de-DE" dirty="0"/>
            <a:t> </a:t>
          </a:r>
          <a:r>
            <a:rPr lang="de-DE" dirty="0" err="1"/>
            <a:t>duidelijk</a:t>
          </a:r>
          <a:r>
            <a:rPr lang="de-DE" dirty="0"/>
            <a:t> </a:t>
          </a:r>
          <a:r>
            <a:rPr lang="de-DE" dirty="0" err="1"/>
            <a:t>budget</a:t>
          </a:r>
          <a:endParaRPr lang="de-DE" dirty="0"/>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40BD9EA8-2BF2-41DF-8E28-A3A29658518D}">
      <dgm:prSet phldrT="[Text]" custT="1"/>
      <dgm:spPr/>
      <dgm:t>
        <a:bodyPr/>
        <a:lstStyle/>
        <a:p>
          <a:pPr marL="0" indent="0">
            <a:buNone/>
            <a:tabLst/>
          </a:pPr>
          <a:r>
            <a:rPr lang="nl-NL" sz="1200" dirty="0"/>
            <a:t>Verdeel uw financiering over verschillende gebieden, zoals marketing, operaties, productontwikkeling en werving. Houd de uitgaven bij en houd u aan het budget</a:t>
          </a:r>
          <a:endParaRPr lang="de-DE" sz="1200" dirty="0"/>
        </a:p>
      </dgm:t>
    </dgm:pt>
    <dgm:pt modelId="{31108663-D026-4722-B5FC-71B26AB032C3}" type="parTrans" cxnId="{7AA5D3FF-D843-4B00-B947-CA05B678C9EC}">
      <dgm:prSet/>
      <dgm:spPr/>
      <dgm:t>
        <a:bodyPr/>
        <a:lstStyle/>
        <a:p>
          <a:endParaRPr lang="de-DE"/>
        </a:p>
      </dgm:t>
    </dgm:pt>
    <dgm:pt modelId="{034F955F-322A-499D-A290-EA349E36CF58}" type="sibTrans" cxnId="{7AA5D3FF-D843-4B00-B947-CA05B678C9EC}">
      <dgm:prSet/>
      <dgm:spPr/>
      <dgm:t>
        <a:bodyPr/>
        <a:lstStyle/>
        <a:p>
          <a:endParaRPr lang="de-DE"/>
        </a:p>
      </dgm:t>
    </dgm:pt>
    <dgm:pt modelId="{729D5F30-B674-4748-873F-E83E72FBC616}">
      <dgm:prSet phldrT="[Text]"/>
      <dgm:spPr/>
      <dgm:t>
        <a:bodyPr/>
        <a:lstStyle/>
        <a:p>
          <a:pPr marL="0" indent="0">
            <a:buNone/>
          </a:pPr>
          <a:r>
            <a:rPr lang="de-DE" dirty="0"/>
            <a:t>2. Cashflow </a:t>
          </a:r>
          <a:r>
            <a:rPr lang="de-DE" dirty="0" err="1"/>
            <a:t>behouden</a:t>
          </a:r>
          <a:endParaRPr lang="de-DE" dirty="0"/>
        </a:p>
      </dgm:t>
    </dgm:pt>
    <dgm:pt modelId="{DE2D8960-C69D-4B37-A7C0-A0748F18E3C2}" type="parTrans" cxnId="{EB2514F1-428F-4E06-83AA-C809F52D22CE}">
      <dgm:prSet/>
      <dgm:spPr/>
      <dgm:t>
        <a:bodyPr/>
        <a:lstStyle/>
        <a:p>
          <a:endParaRPr lang="de-DE"/>
        </a:p>
      </dgm:t>
    </dgm:pt>
    <dgm:pt modelId="{FA50DB96-85F5-4FA9-9B7A-1330C0A41DB5}" type="sibTrans" cxnId="{EB2514F1-428F-4E06-83AA-C809F52D22CE}">
      <dgm:prSet/>
      <dgm:spPr/>
      <dgm:t>
        <a:bodyPr/>
        <a:lstStyle/>
        <a:p>
          <a:endParaRPr lang="de-DE"/>
        </a:p>
      </dgm:t>
    </dgm:pt>
    <dgm:pt modelId="{173C43A9-076C-4694-B85F-7DBCD0CA5786}">
      <dgm:prSet phldrT="[Text]" custT="1"/>
      <dgm:spPr/>
      <dgm:t>
        <a:bodyPr/>
        <a:lstStyle/>
        <a:p>
          <a:pPr marL="0" indent="0" algn="r">
            <a:buNone/>
          </a:pPr>
          <a:r>
            <a:rPr lang="nl-NL" sz="1200" dirty="0"/>
            <a:t>Blijf de cashflow monitoren om ervoor te zorgen dat uw bedrijf voldoende liquiditeit heeft om de dagelijkse uitgaven te dekken</a:t>
          </a:r>
          <a:endParaRPr lang="de-DE" sz="1200" dirty="0"/>
        </a:p>
      </dgm:t>
    </dgm:pt>
    <dgm:pt modelId="{43E04EFC-01B7-4807-9C50-E4CC28A0476C}" type="parTrans" cxnId="{E8E50482-4E60-475D-9E3B-F05AB72EDC16}">
      <dgm:prSet/>
      <dgm:spPr/>
      <dgm:t>
        <a:bodyPr/>
        <a:lstStyle/>
        <a:p>
          <a:endParaRPr lang="de-DE"/>
        </a:p>
      </dgm:t>
    </dgm:pt>
    <dgm:pt modelId="{16196155-2495-48C5-B412-36E1EB398FBD}" type="sibTrans" cxnId="{E8E50482-4E60-475D-9E3B-F05AB72EDC16}">
      <dgm:prSet/>
      <dgm:spPr/>
      <dgm:t>
        <a:bodyPr/>
        <a:lstStyle/>
        <a:p>
          <a:endParaRPr lang="de-DE"/>
        </a:p>
      </dgm:t>
    </dgm:pt>
    <dgm:pt modelId="{CEEAE520-9254-43D7-A1B7-F4C35C7ECC01}">
      <dgm:prSet phldrT="[Text]"/>
      <dgm:spPr/>
      <dgm:t>
        <a:bodyPr/>
        <a:lstStyle/>
        <a:p>
          <a:pPr marL="0" indent="0">
            <a:buNone/>
          </a:pPr>
          <a:r>
            <a:rPr lang="de-DE" dirty="0"/>
            <a:t>3. </a:t>
          </a:r>
          <a:r>
            <a:rPr lang="de-DE" dirty="0" err="1"/>
            <a:t>Prestatiestatistieken</a:t>
          </a:r>
          <a:r>
            <a:rPr lang="de-DE" dirty="0"/>
            <a:t> </a:t>
          </a:r>
          <a:r>
            <a:rPr lang="de-DE" dirty="0" err="1"/>
            <a:t>bijhouden</a:t>
          </a:r>
          <a:endParaRPr lang="de-DE" dirty="0"/>
        </a:p>
      </dgm:t>
    </dgm:pt>
    <dgm:pt modelId="{59303703-6746-4655-992E-F1FBC4D17083}" type="parTrans" cxnId="{201C4956-D4FC-4396-9DC9-AA367722242E}">
      <dgm:prSet/>
      <dgm:spPr/>
      <dgm:t>
        <a:bodyPr/>
        <a:lstStyle/>
        <a:p>
          <a:endParaRPr lang="de-DE"/>
        </a:p>
      </dgm:t>
    </dgm:pt>
    <dgm:pt modelId="{135F33B1-C49C-4261-B6ED-F189C7187429}" type="sibTrans" cxnId="{201C4956-D4FC-4396-9DC9-AA367722242E}">
      <dgm:prSet/>
      <dgm:spPr/>
      <dgm:t>
        <a:bodyPr/>
        <a:lstStyle/>
        <a:p>
          <a:endParaRPr lang="de-DE"/>
        </a:p>
      </dgm:t>
    </dgm:pt>
    <dgm:pt modelId="{29C2F96F-1D1E-415A-9FE5-BDA8FAD8775B}">
      <dgm:prSet phldrT="[Text]" custT="1"/>
      <dgm:spPr/>
      <dgm:t>
        <a:bodyPr/>
        <a:lstStyle/>
        <a:p>
          <a:pPr marL="0" indent="0" algn="r">
            <a:buNone/>
          </a:pPr>
          <a:r>
            <a:rPr lang="nl-NL" sz="1200" dirty="0"/>
            <a:t>Controleer regelmatig de belangrijkste prestatie-indicatoren (</a:t>
          </a:r>
          <a:r>
            <a:rPr lang="nl-NL" sz="1200" dirty="0" err="1"/>
            <a:t>KPI's</a:t>
          </a:r>
          <a:r>
            <a:rPr lang="nl-NL" sz="1200" dirty="0"/>
            <a:t>), zoals omzetgroei, winstmarges en kosten voor klantenwerving. Deel deze statistieken met beleggers om transparantie te behouden</a:t>
          </a:r>
          <a:r>
            <a:rPr lang="de-DE" sz="1200" dirty="0"/>
            <a:t>.</a:t>
          </a:r>
        </a:p>
      </dgm:t>
    </dgm:pt>
    <dgm:pt modelId="{926123CC-A2E2-483E-99AF-6835B894F1E2}" type="parTrans" cxnId="{343190E5-B7F2-4287-839C-7A78CE73D7C8}">
      <dgm:prSet/>
      <dgm:spPr/>
      <dgm:t>
        <a:bodyPr/>
        <a:lstStyle/>
        <a:p>
          <a:endParaRPr lang="de-DE"/>
        </a:p>
      </dgm:t>
    </dgm:pt>
    <dgm:pt modelId="{7B654F71-081E-4C05-9613-9F37D6324A49}" type="sibTrans" cxnId="{343190E5-B7F2-4287-839C-7A78CE73D7C8}">
      <dgm:prSet/>
      <dgm:spPr/>
      <dgm:t>
        <a:bodyPr/>
        <a:lstStyle/>
        <a:p>
          <a:endParaRPr lang="de-DE"/>
        </a:p>
      </dgm:t>
    </dgm:pt>
    <dgm:pt modelId="{7E027E2C-8BFC-4B47-B062-9421265F32E0}">
      <dgm:prSet phldrT="[Text]"/>
      <dgm:spPr/>
      <dgm:t>
        <a:bodyPr/>
        <a:lstStyle/>
        <a:p>
          <a:pPr marL="0" indent="0">
            <a:buNone/>
          </a:pPr>
          <a:r>
            <a:rPr lang="de-DE" dirty="0"/>
            <a:t>4</a:t>
          </a:r>
          <a:r>
            <a:rPr lang="nl-NL" dirty="0"/>
            <a:t>. Bereid je voor op toekomstige financieringsrondes</a:t>
          </a:r>
          <a:endParaRPr lang="de-DE" dirty="0"/>
        </a:p>
      </dgm:t>
    </dgm:pt>
    <dgm:pt modelId="{B11B2047-428F-409D-A84B-9C9EB667CEB6}" type="parTrans" cxnId="{BFE4E96B-E8F1-4178-84CD-A85C29C50412}">
      <dgm:prSet/>
      <dgm:spPr/>
      <dgm:t>
        <a:bodyPr/>
        <a:lstStyle/>
        <a:p>
          <a:endParaRPr lang="de-DE"/>
        </a:p>
      </dgm:t>
    </dgm:pt>
    <dgm:pt modelId="{17B52936-714A-44EA-88D3-BC09E2811F40}" type="sibTrans" cxnId="{BFE4E96B-E8F1-4178-84CD-A85C29C50412}">
      <dgm:prSet/>
      <dgm:spPr/>
      <dgm:t>
        <a:bodyPr/>
        <a:lstStyle/>
        <a:p>
          <a:endParaRPr lang="de-DE"/>
        </a:p>
      </dgm:t>
    </dgm:pt>
    <dgm:pt modelId="{5DE54599-BDE0-452B-9318-09B0869F5CDB}">
      <dgm:prSet phldrT="[Text]" custT="1"/>
      <dgm:spPr/>
      <dgm:t>
        <a:bodyPr/>
        <a:lstStyle/>
        <a:p>
          <a:pPr marL="0" indent="0">
            <a:buNone/>
          </a:pPr>
          <a:r>
            <a:rPr lang="nl-NL" sz="1200" dirty="0"/>
            <a:t>Behaal de mijlpalen
klaar voor de volgende financieringsronde. Dit kan het behalen van omzetdoelstellingen zijn, het lanceren van nieuwe producten of het uitbreiden naar nieuwe markten</a:t>
          </a:r>
          <a:endParaRPr lang="de-DE" sz="1200" dirty="0"/>
        </a:p>
      </dgm:t>
    </dgm:pt>
    <dgm:pt modelId="{5FB0AB6E-F903-414F-9240-AEC18D7A4A84}" type="parTrans" cxnId="{0851802A-E746-4F7D-BE20-3C841FCA0D8F}">
      <dgm:prSet/>
      <dgm:spPr/>
      <dgm:t>
        <a:bodyPr/>
        <a:lstStyle/>
        <a:p>
          <a:endParaRPr lang="de-DE"/>
        </a:p>
      </dgm:t>
    </dgm:pt>
    <dgm:pt modelId="{51E88F69-D47B-49C5-8E0C-918CB89BCE09}" type="sibTrans" cxnId="{0851802A-E746-4F7D-BE20-3C841FCA0D8F}">
      <dgm:prSet/>
      <dgm:spPr/>
      <dgm:t>
        <a:bodyPr/>
        <a:lstStyle/>
        <a:p>
          <a:endParaRPr lang="de-DE"/>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617468C1-B58C-440B-B2C0-1C62A0B9468E}" type="pres">
      <dgm:prSet presAssocID="{487ABA2E-6ABA-433E-8B30-F7C26E27DF34}" presName="child1group" presStyleCnt="0"/>
      <dgm:spPr/>
    </dgm:pt>
    <dgm:pt modelId="{C4CDE0E3-BEC3-4D34-8BDD-BEDFB808657E}" type="pres">
      <dgm:prSet presAssocID="{487ABA2E-6ABA-433E-8B30-F7C26E27DF34}" presName="child1" presStyleLbl="bgAcc1" presStyleIdx="0" presStyleCnt="4" custScaleX="123317" custScaleY="129751" custLinFactNeighborX="-36072"/>
      <dgm:spPr/>
    </dgm:pt>
    <dgm:pt modelId="{A372AD8A-A892-4610-BEF1-1CB952012203}" type="pres">
      <dgm:prSet presAssocID="{487ABA2E-6ABA-433E-8B30-F7C26E27DF34}" presName="child1Text" presStyleLbl="bgAcc1" presStyleIdx="0" presStyleCnt="4">
        <dgm:presLayoutVars>
          <dgm:bulletEnabled val="1"/>
        </dgm:presLayoutVars>
      </dgm:prSet>
      <dgm:spPr/>
    </dgm:pt>
    <dgm:pt modelId="{19C4577C-883F-48C8-99F8-DE8E423A006D}" type="pres">
      <dgm:prSet presAssocID="{487ABA2E-6ABA-433E-8B30-F7C26E27DF34}" presName="child2group" presStyleCnt="0"/>
      <dgm:spPr/>
    </dgm:pt>
    <dgm:pt modelId="{1F6630A1-1C1B-4768-8A60-F60FB29464A2}" type="pres">
      <dgm:prSet presAssocID="{487ABA2E-6ABA-433E-8B30-F7C26E27DF34}" presName="child2" presStyleLbl="bgAcc1" presStyleIdx="1" presStyleCnt="4" custScaleX="133547" custLinFactNeighborX="12473"/>
      <dgm:spPr/>
    </dgm:pt>
    <dgm:pt modelId="{3328FE3A-0692-4D1D-9E22-E406EC5F66BE}" type="pres">
      <dgm:prSet presAssocID="{487ABA2E-6ABA-433E-8B30-F7C26E27DF34}" presName="child2Text" presStyleLbl="bgAcc1" presStyleIdx="1" presStyleCnt="4">
        <dgm:presLayoutVars>
          <dgm:bulletEnabled val="1"/>
        </dgm:presLayoutVars>
      </dgm:prSet>
      <dgm:spPr/>
    </dgm:pt>
    <dgm:pt modelId="{85781777-1A3E-438F-8FC1-659F272F958C}" type="pres">
      <dgm:prSet presAssocID="{487ABA2E-6ABA-433E-8B30-F7C26E27DF34}" presName="child3group" presStyleCnt="0"/>
      <dgm:spPr/>
    </dgm:pt>
    <dgm:pt modelId="{291CB1B1-69A3-46F7-B511-D7BCF852BF61}" type="pres">
      <dgm:prSet presAssocID="{487ABA2E-6ABA-433E-8B30-F7C26E27DF34}" presName="child3" presStyleLbl="bgAcc1" presStyleIdx="2" presStyleCnt="4" custScaleX="147051" custScaleY="153126" custLinFactNeighborX="16758" custLinFactNeighborY="-787"/>
      <dgm:spPr/>
    </dgm:pt>
    <dgm:pt modelId="{9555DBEB-9649-4244-8B99-79ED75B717F1}" type="pres">
      <dgm:prSet presAssocID="{487ABA2E-6ABA-433E-8B30-F7C26E27DF34}" presName="child3Text" presStyleLbl="bgAcc1" presStyleIdx="2" presStyleCnt="4">
        <dgm:presLayoutVars>
          <dgm:bulletEnabled val="1"/>
        </dgm:presLayoutVars>
      </dgm:prSet>
      <dgm:spPr/>
    </dgm:pt>
    <dgm:pt modelId="{FA8DB739-80F5-42A9-9C14-5A2C0B2FC795}" type="pres">
      <dgm:prSet presAssocID="{487ABA2E-6ABA-433E-8B30-F7C26E27DF34}" presName="child4group" presStyleCnt="0"/>
      <dgm:spPr/>
    </dgm:pt>
    <dgm:pt modelId="{9CA2032C-2051-47E0-86E5-8F5684FF1798}" type="pres">
      <dgm:prSet presAssocID="{487ABA2E-6ABA-433E-8B30-F7C26E27DF34}" presName="child4" presStyleLbl="bgAcc1" presStyleIdx="3" presStyleCnt="4" custScaleX="157265" custScaleY="150089" custLinFactNeighborX="-21587" custLinFactNeighborY="-787"/>
      <dgm:spPr/>
    </dgm:pt>
    <dgm:pt modelId="{3A0C058D-F371-4B51-854A-5C99E72BB761}" type="pres">
      <dgm:prSet presAssocID="{487ABA2E-6ABA-433E-8B30-F7C26E27DF34}" presName="child4Text" presStyleLbl="bgAcc1" presStyleIdx="3" presStyleCnt="4">
        <dgm:presLayoutVars>
          <dgm:bulletEnabled val="1"/>
        </dgm:presLayoutVars>
      </dgm:prSet>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05411A11-29ED-4B60-96AD-5C3C7862D4DF}" type="presOf" srcId="{173C43A9-076C-4694-B85F-7DBCD0CA5786}" destId="{1F6630A1-1C1B-4768-8A60-F60FB29464A2}" srcOrd="0" destOrd="0" presId="urn:microsoft.com/office/officeart/2005/8/layout/cycle4"/>
    <dgm:cxn modelId="{0851802A-E746-4F7D-BE20-3C841FCA0D8F}" srcId="{7E027E2C-8BFC-4B47-B062-9421265F32E0}" destId="{5DE54599-BDE0-452B-9318-09B0869F5CDB}" srcOrd="0" destOrd="0" parTransId="{5FB0AB6E-F903-414F-9240-AEC18D7A4A84}" sibTransId="{51E88F69-D47B-49C5-8E0C-918CB89BCE09}"/>
    <dgm:cxn modelId="{8B1F6A3A-3539-4AD2-B02B-48D021FFD3A9}" type="presOf" srcId="{487ABA2E-6ABA-433E-8B30-F7C26E27DF34}" destId="{FDBB7C19-3C62-4128-93CD-D03F4DD92910}" srcOrd="0" destOrd="0" presId="urn:microsoft.com/office/officeart/2005/8/layout/cycle4"/>
    <dgm:cxn modelId="{139CCE40-1E68-4A21-8835-0D16456B9F80}" type="presOf" srcId="{5DE54599-BDE0-452B-9318-09B0869F5CDB}" destId="{9CA2032C-2051-47E0-86E5-8F5684FF1798}" srcOrd="0" destOrd="0" presId="urn:microsoft.com/office/officeart/2005/8/layout/cycle4"/>
    <dgm:cxn modelId="{2B0F9D5F-A142-4357-B85E-F371C6266CFF}" type="presOf" srcId="{40BD9EA8-2BF2-41DF-8E28-A3A29658518D}" destId="{A372AD8A-A892-4610-BEF1-1CB952012203}" srcOrd="1" destOrd="0" presId="urn:microsoft.com/office/officeart/2005/8/layout/cycle4"/>
    <dgm:cxn modelId="{1A7CFD67-11DC-4275-93FB-0C2BF10A22E9}" type="presOf" srcId="{173C43A9-076C-4694-B85F-7DBCD0CA5786}" destId="{3328FE3A-0692-4D1D-9E22-E406EC5F66BE}" srcOrd="1" destOrd="0" presId="urn:microsoft.com/office/officeart/2005/8/layout/cycle4"/>
    <dgm:cxn modelId="{9EEA2068-BBC1-45F7-AA17-AA98F3A0CB55}" type="presOf" srcId="{9EC495DF-7899-4C87-B945-2AFBBBE02372}" destId="{D3D64788-8E6C-4AD2-9F47-82BE9C3EDAD3}" srcOrd="0" destOrd="0" presId="urn:microsoft.com/office/officeart/2005/8/layout/cycle4"/>
    <dgm:cxn modelId="{B90E964A-9A79-4B80-A3EF-5342A49C79A2}" type="presOf" srcId="{7E027E2C-8BFC-4B47-B062-9421265F32E0}" destId="{8FE9928E-0062-439A-9922-54F66ADE950A}" srcOrd="0" destOrd="0" presId="urn:microsoft.com/office/officeart/2005/8/layout/cycle4"/>
    <dgm:cxn modelId="{BFE4E96B-E8F1-4178-84CD-A85C29C50412}" srcId="{487ABA2E-6ABA-433E-8B30-F7C26E27DF34}" destId="{7E027E2C-8BFC-4B47-B062-9421265F32E0}" srcOrd="3" destOrd="0" parTransId="{B11B2047-428F-409D-A84B-9C9EB667CEB6}" sibTransId="{17B52936-714A-44EA-88D3-BC09E2811F40}"/>
    <dgm:cxn modelId="{201C4956-D4FC-4396-9DC9-AA367722242E}" srcId="{487ABA2E-6ABA-433E-8B30-F7C26E27DF34}" destId="{CEEAE520-9254-43D7-A1B7-F4C35C7ECC01}" srcOrd="2" destOrd="0" parTransId="{59303703-6746-4655-992E-F1FBC4D17083}" sibTransId="{135F33B1-C49C-4261-B6ED-F189C7187429}"/>
    <dgm:cxn modelId="{9ED67B77-EC9C-4966-A90A-933708FCA501}" type="presOf" srcId="{29C2F96F-1D1E-415A-9FE5-BDA8FAD8775B}" destId="{9555DBEB-9649-4244-8B99-79ED75B717F1}" srcOrd="1" destOrd="0" presId="urn:microsoft.com/office/officeart/2005/8/layout/cycle4"/>
    <dgm:cxn modelId="{FE41FA7F-D6E4-467D-921F-7AD206B1D27C}" type="presOf" srcId="{5DE54599-BDE0-452B-9318-09B0869F5CDB}" destId="{3A0C058D-F371-4B51-854A-5C99E72BB761}" srcOrd="1" destOrd="0" presId="urn:microsoft.com/office/officeart/2005/8/layout/cycle4"/>
    <dgm:cxn modelId="{E8E50482-4E60-475D-9E3B-F05AB72EDC16}" srcId="{729D5F30-B674-4748-873F-E83E72FBC616}" destId="{173C43A9-076C-4694-B85F-7DBCD0CA5786}" srcOrd="0" destOrd="0" parTransId="{43E04EFC-01B7-4807-9C50-E4CC28A0476C}" sibTransId="{16196155-2495-48C5-B412-36E1EB398FBD}"/>
    <dgm:cxn modelId="{DE538990-A1F5-4132-830F-F1B41526CBFF}" srcId="{487ABA2E-6ABA-433E-8B30-F7C26E27DF34}" destId="{9EC495DF-7899-4C87-B945-2AFBBBE02372}" srcOrd="0" destOrd="0" parTransId="{621FB35D-88B3-4E59-99AB-1FA9354ABCF8}" sibTransId="{2E63E38D-23B3-4CAC-B34F-6CEF51C2E6FE}"/>
    <dgm:cxn modelId="{B0511992-AEF3-4CE8-9EDB-DA873F0BADF8}" type="presOf" srcId="{CEEAE520-9254-43D7-A1B7-F4C35C7ECC01}" destId="{54DB47E1-C276-4B09-8FDE-C3537B6AA74B}" srcOrd="0" destOrd="0" presId="urn:microsoft.com/office/officeart/2005/8/layout/cycle4"/>
    <dgm:cxn modelId="{8E8831A4-E6A9-4393-836E-4A0D1EEE0FC4}" type="presOf" srcId="{729D5F30-B674-4748-873F-E83E72FBC616}" destId="{F262C5B8-E2AB-4E0E-8857-FAC4155D24EA}" srcOrd="0" destOrd="0" presId="urn:microsoft.com/office/officeart/2005/8/layout/cycle4"/>
    <dgm:cxn modelId="{FB55ADA7-90C5-48DE-A65C-3E8E83D28577}" type="presOf" srcId="{29C2F96F-1D1E-415A-9FE5-BDA8FAD8775B}" destId="{291CB1B1-69A3-46F7-B511-D7BCF852BF61}" srcOrd="0" destOrd="0" presId="urn:microsoft.com/office/officeart/2005/8/layout/cycle4"/>
    <dgm:cxn modelId="{343190E5-B7F2-4287-839C-7A78CE73D7C8}" srcId="{CEEAE520-9254-43D7-A1B7-F4C35C7ECC01}" destId="{29C2F96F-1D1E-415A-9FE5-BDA8FAD8775B}" srcOrd="0" destOrd="0" parTransId="{926123CC-A2E2-483E-99AF-6835B894F1E2}" sibTransId="{7B654F71-081E-4C05-9613-9F37D6324A49}"/>
    <dgm:cxn modelId="{EB2514F1-428F-4E06-83AA-C809F52D22CE}" srcId="{487ABA2E-6ABA-433E-8B30-F7C26E27DF34}" destId="{729D5F30-B674-4748-873F-E83E72FBC616}" srcOrd="1" destOrd="0" parTransId="{DE2D8960-C69D-4B37-A7C0-A0748F18E3C2}" sibTransId="{FA50DB96-85F5-4FA9-9B7A-1330C0A41DB5}"/>
    <dgm:cxn modelId="{485754F3-30AC-4069-A332-DB54B6997772}" type="presOf" srcId="{40BD9EA8-2BF2-41DF-8E28-A3A29658518D}" destId="{C4CDE0E3-BEC3-4D34-8BDD-BEDFB808657E}" srcOrd="0" destOrd="0" presId="urn:microsoft.com/office/officeart/2005/8/layout/cycle4"/>
    <dgm:cxn modelId="{7AA5D3FF-D843-4B00-B947-CA05B678C9EC}" srcId="{9EC495DF-7899-4C87-B945-2AFBBBE02372}" destId="{40BD9EA8-2BF2-41DF-8E28-A3A29658518D}" srcOrd="0" destOrd="0" parTransId="{31108663-D026-4722-B5FC-71B26AB032C3}" sibTransId="{034F955F-322A-499D-A290-EA349E36CF58}"/>
    <dgm:cxn modelId="{8858D06C-8EC5-4DF4-ABDD-ACC78D70BBD7}" type="presParOf" srcId="{FDBB7C19-3C62-4128-93CD-D03F4DD92910}" destId="{D37E7E13-4311-4CFC-AFD1-D57DBCDBACBC}" srcOrd="0" destOrd="0" presId="urn:microsoft.com/office/officeart/2005/8/layout/cycle4"/>
    <dgm:cxn modelId="{DA98A3F6-F92E-4D6A-A847-6F28D4255DDA}" type="presParOf" srcId="{D37E7E13-4311-4CFC-AFD1-D57DBCDBACBC}" destId="{617468C1-B58C-440B-B2C0-1C62A0B9468E}" srcOrd="0" destOrd="0" presId="urn:microsoft.com/office/officeart/2005/8/layout/cycle4"/>
    <dgm:cxn modelId="{38D034F6-7B10-4761-AFB7-5EEFAD824147}" type="presParOf" srcId="{617468C1-B58C-440B-B2C0-1C62A0B9468E}" destId="{C4CDE0E3-BEC3-4D34-8BDD-BEDFB808657E}" srcOrd="0" destOrd="0" presId="urn:microsoft.com/office/officeart/2005/8/layout/cycle4"/>
    <dgm:cxn modelId="{7772F567-017F-47C7-BEE2-B527936F63A8}" type="presParOf" srcId="{617468C1-B58C-440B-B2C0-1C62A0B9468E}" destId="{A372AD8A-A892-4610-BEF1-1CB952012203}" srcOrd="1" destOrd="0" presId="urn:microsoft.com/office/officeart/2005/8/layout/cycle4"/>
    <dgm:cxn modelId="{04C1254E-1BEB-4C25-807A-F3966150E230}" type="presParOf" srcId="{D37E7E13-4311-4CFC-AFD1-D57DBCDBACBC}" destId="{19C4577C-883F-48C8-99F8-DE8E423A006D}" srcOrd="1" destOrd="0" presId="urn:microsoft.com/office/officeart/2005/8/layout/cycle4"/>
    <dgm:cxn modelId="{63F22C19-AF82-4DAB-B8B9-DCBAF69D7E95}" type="presParOf" srcId="{19C4577C-883F-48C8-99F8-DE8E423A006D}" destId="{1F6630A1-1C1B-4768-8A60-F60FB29464A2}" srcOrd="0" destOrd="0" presId="urn:microsoft.com/office/officeart/2005/8/layout/cycle4"/>
    <dgm:cxn modelId="{D21087C6-EE3C-4FE3-9A13-D0E264DDFFCF}" type="presParOf" srcId="{19C4577C-883F-48C8-99F8-DE8E423A006D}" destId="{3328FE3A-0692-4D1D-9E22-E406EC5F66BE}" srcOrd="1" destOrd="0" presId="urn:microsoft.com/office/officeart/2005/8/layout/cycle4"/>
    <dgm:cxn modelId="{4ECA767A-C217-43B1-8BA2-4ECF35BDDD0C}" type="presParOf" srcId="{D37E7E13-4311-4CFC-AFD1-D57DBCDBACBC}" destId="{85781777-1A3E-438F-8FC1-659F272F958C}" srcOrd="2" destOrd="0" presId="urn:microsoft.com/office/officeart/2005/8/layout/cycle4"/>
    <dgm:cxn modelId="{E8718E16-18EE-4B3B-952B-97F90A9F3A7C}" type="presParOf" srcId="{85781777-1A3E-438F-8FC1-659F272F958C}" destId="{291CB1B1-69A3-46F7-B511-D7BCF852BF61}" srcOrd="0" destOrd="0" presId="urn:microsoft.com/office/officeart/2005/8/layout/cycle4"/>
    <dgm:cxn modelId="{E72ADB19-6317-4DA3-A390-F8C129B7A0A4}" type="presParOf" srcId="{85781777-1A3E-438F-8FC1-659F272F958C}" destId="{9555DBEB-9649-4244-8B99-79ED75B717F1}" srcOrd="1" destOrd="0" presId="urn:microsoft.com/office/officeart/2005/8/layout/cycle4"/>
    <dgm:cxn modelId="{39A0D468-E9F2-4B5A-9B3B-AF1473155589}" type="presParOf" srcId="{D37E7E13-4311-4CFC-AFD1-D57DBCDBACBC}" destId="{FA8DB739-80F5-42A9-9C14-5A2C0B2FC795}" srcOrd="3" destOrd="0" presId="urn:microsoft.com/office/officeart/2005/8/layout/cycle4"/>
    <dgm:cxn modelId="{DF4CEBE1-FC0D-45CB-A28B-E1DE4396120B}" type="presParOf" srcId="{FA8DB739-80F5-42A9-9C14-5A2C0B2FC795}" destId="{9CA2032C-2051-47E0-86E5-8F5684FF1798}" srcOrd="0" destOrd="0" presId="urn:microsoft.com/office/officeart/2005/8/layout/cycle4"/>
    <dgm:cxn modelId="{168F3DB3-5D58-4426-903C-43C5334A1391}" type="presParOf" srcId="{FA8DB739-80F5-42A9-9C14-5A2C0B2FC795}" destId="{3A0C058D-F371-4B51-854A-5C99E72BB761}" srcOrd="1" destOrd="0" presId="urn:microsoft.com/office/officeart/2005/8/layout/cycle4"/>
    <dgm:cxn modelId="{33C8B5A3-78CD-45C3-82AA-0D7EA475CD15}" type="presParOf" srcId="{D37E7E13-4311-4CFC-AFD1-D57DBCDBACBC}" destId="{D5F5F1E7-39B7-4B85-BBD7-9574269AAC4D}" srcOrd="4"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9EC495DF-7899-4C87-B945-2AFBBBE02372}">
      <dgm:prSet phldrT="[Text]"/>
      <dgm:spPr/>
      <dgm:t>
        <a:bodyPr/>
        <a:lstStyle/>
        <a:p>
          <a:r>
            <a:rPr lang="de-DE" dirty="0" err="1"/>
            <a:t>Financiële</a:t>
          </a:r>
          <a:r>
            <a:rPr lang="de-DE" dirty="0"/>
            <a:t> </a:t>
          </a:r>
          <a:r>
            <a:rPr lang="de-DE" dirty="0" err="1"/>
            <a:t>trends</a:t>
          </a:r>
          <a:r>
            <a:rPr lang="de-DE" dirty="0"/>
            <a:t> </a:t>
          </a:r>
          <a:r>
            <a:rPr lang="de-DE" dirty="0" err="1"/>
            <a:t>identificeren</a:t>
          </a:r>
          <a:endParaRPr lang="de-DE" dirty="0"/>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908E06D8-09D0-4B04-BAB0-1E8D49EAA1AB}">
      <dgm:prSet phldrT="[Text]"/>
      <dgm:spPr/>
      <dgm:t>
        <a:bodyPr/>
        <a:lstStyle/>
        <a:p>
          <a:pPr algn="l">
            <a:buNone/>
          </a:pPr>
          <a:r>
            <a:rPr lang="nl-NL" dirty="0"/>
            <a:t>Ontdek trends in inkomsten, uitgaven en winstgevendheid</a:t>
          </a:r>
          <a:endParaRPr lang="de-DE" dirty="0"/>
        </a:p>
      </dgm:t>
    </dgm:pt>
    <dgm:pt modelId="{2BCD4585-8CE2-49CC-AAFB-1924205D18C8}" type="parTrans" cxnId="{D97F81F9-E7AF-4328-81E4-88308EEE3E78}">
      <dgm:prSet/>
      <dgm:spPr/>
      <dgm:t>
        <a:bodyPr/>
        <a:lstStyle/>
        <a:p>
          <a:endParaRPr lang="en-IE"/>
        </a:p>
      </dgm:t>
    </dgm:pt>
    <dgm:pt modelId="{FF102E99-DE43-4754-93F1-592F510885E9}" type="sibTrans" cxnId="{D97F81F9-E7AF-4328-81E4-88308EEE3E78}">
      <dgm:prSet/>
      <dgm:spPr/>
      <dgm:t>
        <a:bodyPr/>
        <a:lstStyle/>
        <a:p>
          <a:endParaRPr lang="en-IE"/>
        </a:p>
      </dgm:t>
    </dgm:pt>
    <dgm:pt modelId="{E34B6017-5C26-4D77-972F-5720DB759E5E}">
      <dgm:prSet phldrT="[Text]"/>
      <dgm:spPr/>
      <dgm:t>
        <a:bodyPr/>
        <a:lstStyle/>
        <a:p>
          <a:r>
            <a:rPr lang="de-DE" dirty="0"/>
            <a:t>Problemen </a:t>
          </a:r>
          <a:r>
            <a:rPr lang="de-DE" dirty="0" err="1"/>
            <a:t>vroegtijdig</a:t>
          </a:r>
          <a:r>
            <a:rPr lang="de-DE" dirty="0"/>
            <a:t> </a:t>
          </a:r>
          <a:r>
            <a:rPr lang="de-DE" dirty="0" err="1"/>
            <a:t>opsporen</a:t>
          </a:r>
          <a:endParaRPr lang="de-DE" dirty="0"/>
        </a:p>
      </dgm:t>
    </dgm:pt>
    <dgm:pt modelId="{EBE9EFDD-A781-4BBF-9055-D759BF138DFE}" type="parTrans" cxnId="{EE62AC0C-CCCC-4078-AA65-37251C9A2BC3}">
      <dgm:prSet/>
      <dgm:spPr/>
      <dgm:t>
        <a:bodyPr/>
        <a:lstStyle/>
        <a:p>
          <a:endParaRPr lang="en-IE"/>
        </a:p>
      </dgm:t>
    </dgm:pt>
    <dgm:pt modelId="{2CDB98C2-E0E6-4BC0-B692-96876DE583CC}" type="sibTrans" cxnId="{EE62AC0C-CCCC-4078-AA65-37251C9A2BC3}">
      <dgm:prSet/>
      <dgm:spPr/>
      <dgm:t>
        <a:bodyPr/>
        <a:lstStyle/>
        <a:p>
          <a:endParaRPr lang="en-IE"/>
        </a:p>
      </dgm:t>
    </dgm:pt>
    <dgm:pt modelId="{830A5CE9-B0E0-4105-AD4A-B69EFD7028CA}">
      <dgm:prSet phldrT="[Text]"/>
      <dgm:spPr/>
      <dgm:t>
        <a:bodyPr/>
        <a:lstStyle/>
        <a:p>
          <a:pPr algn="r">
            <a:buNone/>
          </a:pPr>
          <a:r>
            <a:rPr lang="nl-NL" dirty="0"/>
            <a:t>Herken problemen zoals cashflowtekorten of stijgende kosten voordat ze grote problemen worden</a:t>
          </a:r>
          <a:endParaRPr lang="de-DE" dirty="0"/>
        </a:p>
      </dgm:t>
    </dgm:pt>
    <dgm:pt modelId="{25DC4DAB-F92C-408A-A7A9-8322C403DDED}" type="parTrans" cxnId="{7FB4C33E-C614-4948-BD51-F339B901DDFA}">
      <dgm:prSet/>
      <dgm:spPr/>
      <dgm:t>
        <a:bodyPr/>
        <a:lstStyle/>
        <a:p>
          <a:endParaRPr lang="en-IE"/>
        </a:p>
      </dgm:t>
    </dgm:pt>
    <dgm:pt modelId="{A6B450D5-44B1-40C5-9BA9-F257B154CD9C}" type="sibTrans" cxnId="{7FB4C33E-C614-4948-BD51-F339B901DDFA}">
      <dgm:prSet/>
      <dgm:spPr/>
      <dgm:t>
        <a:bodyPr/>
        <a:lstStyle/>
        <a:p>
          <a:endParaRPr lang="en-IE"/>
        </a:p>
      </dgm:t>
    </dgm:pt>
    <dgm:pt modelId="{284ABA3C-3C14-4CA1-99B7-64A56FFB8101}">
      <dgm:prSet phldrT="[Text]"/>
      <dgm:spPr/>
      <dgm:t>
        <a:bodyPr/>
        <a:lstStyle/>
        <a:p>
          <a:r>
            <a:rPr lang="de-DE" dirty="0" err="1"/>
            <a:t>Verantwoordelijk</a:t>
          </a:r>
          <a:r>
            <a:rPr lang="de-DE" dirty="0"/>
            <a:t> </a:t>
          </a:r>
          <a:r>
            <a:rPr lang="de-DE" dirty="0" err="1"/>
            <a:t>blijven</a:t>
          </a:r>
          <a:endParaRPr lang="de-DE" dirty="0"/>
        </a:p>
      </dgm:t>
    </dgm:pt>
    <dgm:pt modelId="{BB78C87D-7D4C-4781-8DFF-6FD0BE2866AD}" type="parTrans" cxnId="{7980B50E-38B1-4B71-AEC1-C5DB2BAF48C5}">
      <dgm:prSet/>
      <dgm:spPr/>
      <dgm:t>
        <a:bodyPr/>
        <a:lstStyle/>
        <a:p>
          <a:endParaRPr lang="en-IE"/>
        </a:p>
      </dgm:t>
    </dgm:pt>
    <dgm:pt modelId="{F675C986-AB76-4068-9FDE-27F59E871F0F}" type="sibTrans" cxnId="{7980B50E-38B1-4B71-AEC1-C5DB2BAF48C5}">
      <dgm:prSet/>
      <dgm:spPr/>
      <dgm:t>
        <a:bodyPr/>
        <a:lstStyle/>
        <a:p>
          <a:endParaRPr lang="en-IE"/>
        </a:p>
      </dgm:t>
    </dgm:pt>
    <dgm:pt modelId="{3D38DB57-4914-4D26-9B39-7B1C750D69A8}">
      <dgm:prSet phldrT="[Text]"/>
      <dgm:spPr/>
      <dgm:t>
        <a:bodyPr/>
        <a:lstStyle/>
        <a:p>
          <a:pPr algn="r"/>
          <a:r>
            <a:rPr lang="nl-NL" dirty="0"/>
            <a:t>Houd uzelf verantwoordelijk voor uw businessplan en financiële doelen</a:t>
          </a:r>
          <a:endParaRPr lang="de-DE" dirty="0"/>
        </a:p>
      </dgm:t>
    </dgm:pt>
    <dgm:pt modelId="{D9C5D19B-3C23-4AFE-8178-FD086F603142}" type="parTrans" cxnId="{4EE0650F-3BE9-4BCB-904C-A187407A2BA8}">
      <dgm:prSet/>
      <dgm:spPr/>
      <dgm:t>
        <a:bodyPr/>
        <a:lstStyle/>
        <a:p>
          <a:endParaRPr lang="en-IE"/>
        </a:p>
      </dgm:t>
    </dgm:pt>
    <dgm:pt modelId="{8378E8A4-EA89-42AF-8A0D-D2E4E38AC5BF}" type="sibTrans" cxnId="{4EE0650F-3BE9-4BCB-904C-A187407A2BA8}">
      <dgm:prSet/>
      <dgm:spPr/>
      <dgm:t>
        <a:bodyPr/>
        <a:lstStyle/>
        <a:p>
          <a:endParaRPr lang="en-IE"/>
        </a:p>
      </dgm:t>
    </dgm:pt>
    <dgm:pt modelId="{03CAE9C7-22A7-417D-A1DA-DFB547AC8F79}">
      <dgm:prSet phldrT="[Text]"/>
      <dgm:spPr/>
      <dgm:t>
        <a:bodyPr/>
        <a:lstStyle/>
        <a:p>
          <a:r>
            <a:rPr lang="de-DE" dirty="0" err="1"/>
            <a:t>Weloverwogen</a:t>
          </a:r>
          <a:r>
            <a:rPr lang="de-DE" dirty="0"/>
            <a:t> </a:t>
          </a:r>
          <a:r>
            <a:rPr lang="de-DE" dirty="0" err="1"/>
            <a:t>beslissingen</a:t>
          </a:r>
          <a:r>
            <a:rPr lang="de-DE" dirty="0"/>
            <a:t> </a:t>
          </a:r>
          <a:r>
            <a:rPr lang="de-DE" dirty="0" err="1"/>
            <a:t>nemen</a:t>
          </a:r>
          <a:endParaRPr lang="de-DE" dirty="0"/>
        </a:p>
      </dgm:t>
    </dgm:pt>
    <dgm:pt modelId="{8667C085-87BF-47C4-B47B-5F0AFBCB3DA0}" type="parTrans" cxnId="{87B3E7AC-56A4-4FDC-B5D5-8F1BA82A799A}">
      <dgm:prSet/>
      <dgm:spPr/>
      <dgm:t>
        <a:bodyPr/>
        <a:lstStyle/>
        <a:p>
          <a:endParaRPr lang="en-IE"/>
        </a:p>
      </dgm:t>
    </dgm:pt>
    <dgm:pt modelId="{EC55695A-AFB5-43B5-B8B6-FB3D322999E7}" type="sibTrans" cxnId="{87B3E7AC-56A4-4FDC-B5D5-8F1BA82A799A}">
      <dgm:prSet/>
      <dgm:spPr/>
      <dgm:t>
        <a:bodyPr/>
        <a:lstStyle/>
        <a:p>
          <a:endParaRPr lang="en-IE"/>
        </a:p>
      </dgm:t>
    </dgm:pt>
    <dgm:pt modelId="{1133A3C8-400F-407F-82BA-CB60837C310B}">
      <dgm:prSet phldrT="[Text]"/>
      <dgm:spPr/>
      <dgm:t>
        <a:bodyPr/>
        <a:lstStyle/>
        <a:p>
          <a:pPr>
            <a:buNone/>
          </a:pPr>
          <a:r>
            <a:rPr lang="nl-NL" dirty="0"/>
            <a:t>Gebruik </a:t>
          </a:r>
          <a:r>
            <a:rPr lang="nl-NL" dirty="0" err="1"/>
            <a:t>realtime</a:t>
          </a:r>
          <a:r>
            <a:rPr lang="nl-NL" dirty="0"/>
            <a:t> gegevens om slimme zakelijke beslissingen te nemen, zoals het uitbreiden van activiteiten of het verlagen van kosten</a:t>
          </a:r>
          <a:endParaRPr lang="de-DE" dirty="0"/>
        </a:p>
      </dgm:t>
    </dgm:pt>
    <dgm:pt modelId="{FE050D5F-A1F9-4035-8495-0178AB0ADC7C}" type="parTrans" cxnId="{7B8F1EEF-A5B6-47CA-94E4-70FE3171439A}">
      <dgm:prSet/>
      <dgm:spPr/>
      <dgm:t>
        <a:bodyPr/>
        <a:lstStyle/>
        <a:p>
          <a:endParaRPr lang="en-IE"/>
        </a:p>
      </dgm:t>
    </dgm:pt>
    <dgm:pt modelId="{55180439-72B2-462A-ADFE-45EE2B0AACCA}" type="sibTrans" cxnId="{7B8F1EEF-A5B6-47CA-94E4-70FE3171439A}">
      <dgm:prSet/>
      <dgm:spPr/>
      <dgm:t>
        <a:bodyPr/>
        <a:lstStyle/>
        <a:p>
          <a:endParaRPr lang="en-IE"/>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D0E926E8-0F36-4E7C-B094-05DE601EB1F1}" type="pres">
      <dgm:prSet presAssocID="{487ABA2E-6ABA-433E-8B30-F7C26E27DF34}" presName="child1group" presStyleCnt="0"/>
      <dgm:spPr/>
    </dgm:pt>
    <dgm:pt modelId="{9863E045-358F-48BF-8CDE-89B0B2023159}" type="pres">
      <dgm:prSet presAssocID="{487ABA2E-6ABA-433E-8B30-F7C26E27DF34}" presName="child1" presStyleLbl="bgAcc1" presStyleIdx="0" presStyleCnt="4"/>
      <dgm:spPr/>
    </dgm:pt>
    <dgm:pt modelId="{8C55536E-96B5-4117-9FF7-A23C9C906192}" type="pres">
      <dgm:prSet presAssocID="{487ABA2E-6ABA-433E-8B30-F7C26E27DF34}" presName="child1Text" presStyleLbl="bgAcc1" presStyleIdx="0" presStyleCnt="4">
        <dgm:presLayoutVars>
          <dgm:bulletEnabled val="1"/>
        </dgm:presLayoutVars>
      </dgm:prSet>
      <dgm:spPr/>
    </dgm:pt>
    <dgm:pt modelId="{90A8BFB2-F431-44A8-A90E-37B712CC02EE}" type="pres">
      <dgm:prSet presAssocID="{487ABA2E-6ABA-433E-8B30-F7C26E27DF34}" presName="child2group" presStyleCnt="0"/>
      <dgm:spPr/>
    </dgm:pt>
    <dgm:pt modelId="{5C77EFFA-C7C4-4BB2-924D-D2DDF175FFC4}" type="pres">
      <dgm:prSet presAssocID="{487ABA2E-6ABA-433E-8B30-F7C26E27DF34}" presName="child2" presStyleLbl="bgAcc1" presStyleIdx="1" presStyleCnt="4"/>
      <dgm:spPr/>
    </dgm:pt>
    <dgm:pt modelId="{4DCB1FC0-AB16-41B5-A332-DBE73BD7666D}" type="pres">
      <dgm:prSet presAssocID="{487ABA2E-6ABA-433E-8B30-F7C26E27DF34}" presName="child2Text" presStyleLbl="bgAcc1" presStyleIdx="1" presStyleCnt="4">
        <dgm:presLayoutVars>
          <dgm:bulletEnabled val="1"/>
        </dgm:presLayoutVars>
      </dgm:prSet>
      <dgm:spPr/>
    </dgm:pt>
    <dgm:pt modelId="{C390683C-CA7E-4619-8DE9-A73ACE873A1C}" type="pres">
      <dgm:prSet presAssocID="{487ABA2E-6ABA-433E-8B30-F7C26E27DF34}" presName="child3group" presStyleCnt="0"/>
      <dgm:spPr/>
    </dgm:pt>
    <dgm:pt modelId="{4A85AF0A-6009-4B10-AE68-857AC94D1931}" type="pres">
      <dgm:prSet presAssocID="{487ABA2E-6ABA-433E-8B30-F7C26E27DF34}" presName="child3" presStyleLbl="bgAcc1" presStyleIdx="2" presStyleCnt="4"/>
      <dgm:spPr/>
    </dgm:pt>
    <dgm:pt modelId="{BCBEDF01-9B94-4381-8D37-8F9802F9B5E2}" type="pres">
      <dgm:prSet presAssocID="{487ABA2E-6ABA-433E-8B30-F7C26E27DF34}" presName="child3Text" presStyleLbl="bgAcc1" presStyleIdx="2" presStyleCnt="4">
        <dgm:presLayoutVars>
          <dgm:bulletEnabled val="1"/>
        </dgm:presLayoutVars>
      </dgm:prSet>
      <dgm:spPr/>
    </dgm:pt>
    <dgm:pt modelId="{1628D60A-D36C-4A4C-9C94-A5AAEB1407DE}" type="pres">
      <dgm:prSet presAssocID="{487ABA2E-6ABA-433E-8B30-F7C26E27DF34}" presName="child4group" presStyleCnt="0"/>
      <dgm:spPr/>
    </dgm:pt>
    <dgm:pt modelId="{84918AE7-1F32-4D1C-8994-A50B671850FB}" type="pres">
      <dgm:prSet presAssocID="{487ABA2E-6ABA-433E-8B30-F7C26E27DF34}" presName="child4" presStyleLbl="bgAcc1" presStyleIdx="3" presStyleCnt="4"/>
      <dgm:spPr/>
    </dgm:pt>
    <dgm:pt modelId="{2EFCACBE-33B4-498A-9214-2044DB722D00}" type="pres">
      <dgm:prSet presAssocID="{487ABA2E-6ABA-433E-8B30-F7C26E27DF34}" presName="child4Text" presStyleLbl="bgAcc1" presStyleIdx="3" presStyleCnt="4">
        <dgm:presLayoutVars>
          <dgm:bulletEnabled val="1"/>
        </dgm:presLayoutVars>
      </dgm:prSet>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AAF4E809-04A6-470D-91B3-B1CC1BF7DA84}" type="presOf" srcId="{3D38DB57-4914-4D26-9B39-7B1C750D69A8}" destId="{4A85AF0A-6009-4B10-AE68-857AC94D1931}" srcOrd="0" destOrd="0" presId="urn:microsoft.com/office/officeart/2005/8/layout/cycle4"/>
    <dgm:cxn modelId="{EE62AC0C-CCCC-4078-AA65-37251C9A2BC3}" srcId="{487ABA2E-6ABA-433E-8B30-F7C26E27DF34}" destId="{E34B6017-5C26-4D77-972F-5720DB759E5E}" srcOrd="1" destOrd="0" parTransId="{EBE9EFDD-A781-4BBF-9055-D759BF138DFE}" sibTransId="{2CDB98C2-E0E6-4BC0-B692-96876DE583CC}"/>
    <dgm:cxn modelId="{7980B50E-38B1-4B71-AEC1-C5DB2BAF48C5}" srcId="{487ABA2E-6ABA-433E-8B30-F7C26E27DF34}" destId="{284ABA3C-3C14-4CA1-99B7-64A56FFB8101}" srcOrd="2" destOrd="0" parTransId="{BB78C87D-7D4C-4781-8DFF-6FD0BE2866AD}" sibTransId="{F675C986-AB76-4068-9FDE-27F59E871F0F}"/>
    <dgm:cxn modelId="{4EE0650F-3BE9-4BCB-904C-A187407A2BA8}" srcId="{284ABA3C-3C14-4CA1-99B7-64A56FFB8101}" destId="{3D38DB57-4914-4D26-9B39-7B1C750D69A8}" srcOrd="0" destOrd="0" parTransId="{D9C5D19B-3C23-4AFE-8178-FD086F603142}" sibTransId="{8378E8A4-EA89-42AF-8A0D-D2E4E38AC5BF}"/>
    <dgm:cxn modelId="{2C287C31-015D-4E5E-B8B4-7B7B2FE8C775}" type="presOf" srcId="{908E06D8-09D0-4B04-BAB0-1E8D49EAA1AB}" destId="{8C55536E-96B5-4117-9FF7-A23C9C906192}" srcOrd="1" destOrd="0" presId="urn:microsoft.com/office/officeart/2005/8/layout/cycle4"/>
    <dgm:cxn modelId="{8374FA34-2440-4FEE-B31C-4DEB11B696A0}" type="presOf" srcId="{830A5CE9-B0E0-4105-AD4A-B69EFD7028CA}" destId="{4DCB1FC0-AB16-41B5-A332-DBE73BD7666D}" srcOrd="1" destOrd="0" presId="urn:microsoft.com/office/officeart/2005/8/layout/cycle4"/>
    <dgm:cxn modelId="{8B1F6A3A-3539-4AD2-B02B-48D021FFD3A9}" type="presOf" srcId="{487ABA2E-6ABA-433E-8B30-F7C26E27DF34}" destId="{FDBB7C19-3C62-4128-93CD-D03F4DD92910}" srcOrd="0" destOrd="0" presId="urn:microsoft.com/office/officeart/2005/8/layout/cycle4"/>
    <dgm:cxn modelId="{7FB4C33E-C614-4948-BD51-F339B901DDFA}" srcId="{E34B6017-5C26-4D77-972F-5720DB759E5E}" destId="{830A5CE9-B0E0-4105-AD4A-B69EFD7028CA}" srcOrd="0" destOrd="0" parTransId="{25DC4DAB-F92C-408A-A7A9-8322C403DDED}" sibTransId="{A6B450D5-44B1-40C5-9BA9-F257B154CD9C}"/>
    <dgm:cxn modelId="{9EEA2068-BBC1-45F7-AA17-AA98F3A0CB55}" type="presOf" srcId="{9EC495DF-7899-4C87-B945-2AFBBBE02372}" destId="{D3D64788-8E6C-4AD2-9F47-82BE9C3EDAD3}" srcOrd="0" destOrd="0" presId="urn:microsoft.com/office/officeart/2005/8/layout/cycle4"/>
    <dgm:cxn modelId="{6393BC77-3C7F-462C-B239-675BE09F5F1D}" type="presOf" srcId="{830A5CE9-B0E0-4105-AD4A-B69EFD7028CA}" destId="{5C77EFFA-C7C4-4BB2-924D-D2DDF175FFC4}" srcOrd="0" destOrd="0" presId="urn:microsoft.com/office/officeart/2005/8/layout/cycle4"/>
    <dgm:cxn modelId="{2C62C77F-C08F-40C9-A567-19153E019F9F}" type="presOf" srcId="{908E06D8-09D0-4B04-BAB0-1E8D49EAA1AB}" destId="{9863E045-358F-48BF-8CDE-89B0B2023159}" srcOrd="0" destOrd="0" presId="urn:microsoft.com/office/officeart/2005/8/layout/cycle4"/>
    <dgm:cxn modelId="{D48ED382-B168-4C9E-9AE6-1704D4855C7B}" type="presOf" srcId="{03CAE9C7-22A7-417D-A1DA-DFB547AC8F79}" destId="{8FE9928E-0062-439A-9922-54F66ADE950A}" srcOrd="0" destOrd="0" presId="urn:microsoft.com/office/officeart/2005/8/layout/cycle4"/>
    <dgm:cxn modelId="{DE538990-A1F5-4132-830F-F1B41526CBFF}" srcId="{487ABA2E-6ABA-433E-8B30-F7C26E27DF34}" destId="{9EC495DF-7899-4C87-B945-2AFBBBE02372}" srcOrd="0" destOrd="0" parTransId="{621FB35D-88B3-4E59-99AB-1FA9354ABCF8}" sibTransId="{2E63E38D-23B3-4CAC-B34F-6CEF51C2E6FE}"/>
    <dgm:cxn modelId="{87B3E7AC-56A4-4FDC-B5D5-8F1BA82A799A}" srcId="{487ABA2E-6ABA-433E-8B30-F7C26E27DF34}" destId="{03CAE9C7-22A7-417D-A1DA-DFB547AC8F79}" srcOrd="3" destOrd="0" parTransId="{8667C085-87BF-47C4-B47B-5F0AFBCB3DA0}" sibTransId="{EC55695A-AFB5-43B5-B8B6-FB3D322999E7}"/>
    <dgm:cxn modelId="{45F763B7-08F8-415B-97B2-A60C46218AAA}" type="presOf" srcId="{E34B6017-5C26-4D77-972F-5720DB759E5E}" destId="{F262C5B8-E2AB-4E0E-8857-FAC4155D24EA}" srcOrd="0" destOrd="0" presId="urn:microsoft.com/office/officeart/2005/8/layout/cycle4"/>
    <dgm:cxn modelId="{24A503D8-0AF7-4736-A9D5-518A8D4A594F}" type="presOf" srcId="{284ABA3C-3C14-4CA1-99B7-64A56FFB8101}" destId="{54DB47E1-C276-4B09-8FDE-C3537B6AA74B}" srcOrd="0" destOrd="0" presId="urn:microsoft.com/office/officeart/2005/8/layout/cycle4"/>
    <dgm:cxn modelId="{A8A546E3-4F1B-4DE1-A6E7-9C29C623D389}" type="presOf" srcId="{3D38DB57-4914-4D26-9B39-7B1C750D69A8}" destId="{BCBEDF01-9B94-4381-8D37-8F9802F9B5E2}" srcOrd="1" destOrd="0" presId="urn:microsoft.com/office/officeart/2005/8/layout/cycle4"/>
    <dgm:cxn modelId="{4B365FED-A4FF-44DC-92E5-CEBC9CFA8EC0}" type="presOf" srcId="{1133A3C8-400F-407F-82BA-CB60837C310B}" destId="{84918AE7-1F32-4D1C-8994-A50B671850FB}" srcOrd="0" destOrd="0" presId="urn:microsoft.com/office/officeart/2005/8/layout/cycle4"/>
    <dgm:cxn modelId="{7B8F1EEF-A5B6-47CA-94E4-70FE3171439A}" srcId="{03CAE9C7-22A7-417D-A1DA-DFB547AC8F79}" destId="{1133A3C8-400F-407F-82BA-CB60837C310B}" srcOrd="0" destOrd="0" parTransId="{FE050D5F-A1F9-4035-8495-0178AB0ADC7C}" sibTransId="{55180439-72B2-462A-ADFE-45EE2B0AACCA}"/>
    <dgm:cxn modelId="{D97F81F9-E7AF-4328-81E4-88308EEE3E78}" srcId="{9EC495DF-7899-4C87-B945-2AFBBBE02372}" destId="{908E06D8-09D0-4B04-BAB0-1E8D49EAA1AB}" srcOrd="0" destOrd="0" parTransId="{2BCD4585-8CE2-49CC-AAFB-1924205D18C8}" sibTransId="{FF102E99-DE43-4754-93F1-592F510885E9}"/>
    <dgm:cxn modelId="{634C11FA-6B6E-4A33-BAD0-74CDB1887F00}" type="presOf" srcId="{1133A3C8-400F-407F-82BA-CB60837C310B}" destId="{2EFCACBE-33B4-498A-9214-2044DB722D00}" srcOrd="1" destOrd="0" presId="urn:microsoft.com/office/officeart/2005/8/layout/cycle4"/>
    <dgm:cxn modelId="{8858D06C-8EC5-4DF4-ABDD-ACC78D70BBD7}" type="presParOf" srcId="{FDBB7C19-3C62-4128-93CD-D03F4DD92910}" destId="{D37E7E13-4311-4CFC-AFD1-D57DBCDBACBC}" srcOrd="0" destOrd="0" presId="urn:microsoft.com/office/officeart/2005/8/layout/cycle4"/>
    <dgm:cxn modelId="{17FD7112-0381-477F-A563-FC13F862D6FD}" type="presParOf" srcId="{D37E7E13-4311-4CFC-AFD1-D57DBCDBACBC}" destId="{D0E926E8-0F36-4E7C-B094-05DE601EB1F1}" srcOrd="0" destOrd="0" presId="urn:microsoft.com/office/officeart/2005/8/layout/cycle4"/>
    <dgm:cxn modelId="{B73F38BB-4D8A-4140-B0FD-3A4037E54642}" type="presParOf" srcId="{D0E926E8-0F36-4E7C-B094-05DE601EB1F1}" destId="{9863E045-358F-48BF-8CDE-89B0B2023159}" srcOrd="0" destOrd="0" presId="urn:microsoft.com/office/officeart/2005/8/layout/cycle4"/>
    <dgm:cxn modelId="{05DE231A-58C6-4575-B49C-3B42E8D7DBEB}" type="presParOf" srcId="{D0E926E8-0F36-4E7C-B094-05DE601EB1F1}" destId="{8C55536E-96B5-4117-9FF7-A23C9C906192}" srcOrd="1" destOrd="0" presId="urn:microsoft.com/office/officeart/2005/8/layout/cycle4"/>
    <dgm:cxn modelId="{7723F46B-8CCB-4100-A84C-5E9EAF566D59}" type="presParOf" srcId="{D37E7E13-4311-4CFC-AFD1-D57DBCDBACBC}" destId="{90A8BFB2-F431-44A8-A90E-37B712CC02EE}" srcOrd="1" destOrd="0" presId="urn:microsoft.com/office/officeart/2005/8/layout/cycle4"/>
    <dgm:cxn modelId="{42DB10ED-164C-4802-896B-68536E541F41}" type="presParOf" srcId="{90A8BFB2-F431-44A8-A90E-37B712CC02EE}" destId="{5C77EFFA-C7C4-4BB2-924D-D2DDF175FFC4}" srcOrd="0" destOrd="0" presId="urn:microsoft.com/office/officeart/2005/8/layout/cycle4"/>
    <dgm:cxn modelId="{0003857B-C2A1-4D52-8B62-765D7685046B}" type="presParOf" srcId="{90A8BFB2-F431-44A8-A90E-37B712CC02EE}" destId="{4DCB1FC0-AB16-41B5-A332-DBE73BD7666D}" srcOrd="1" destOrd="0" presId="urn:microsoft.com/office/officeart/2005/8/layout/cycle4"/>
    <dgm:cxn modelId="{B0E594E1-8789-4B6B-9B30-09F59E6DA9F8}" type="presParOf" srcId="{D37E7E13-4311-4CFC-AFD1-D57DBCDBACBC}" destId="{C390683C-CA7E-4619-8DE9-A73ACE873A1C}" srcOrd="2" destOrd="0" presId="urn:microsoft.com/office/officeart/2005/8/layout/cycle4"/>
    <dgm:cxn modelId="{EC32E871-2253-4316-AA3E-550ADBB3FD3A}" type="presParOf" srcId="{C390683C-CA7E-4619-8DE9-A73ACE873A1C}" destId="{4A85AF0A-6009-4B10-AE68-857AC94D1931}" srcOrd="0" destOrd="0" presId="urn:microsoft.com/office/officeart/2005/8/layout/cycle4"/>
    <dgm:cxn modelId="{1D642AC2-D2D5-4D18-A91B-BD7F7C582A36}" type="presParOf" srcId="{C390683C-CA7E-4619-8DE9-A73ACE873A1C}" destId="{BCBEDF01-9B94-4381-8D37-8F9802F9B5E2}" srcOrd="1" destOrd="0" presId="urn:microsoft.com/office/officeart/2005/8/layout/cycle4"/>
    <dgm:cxn modelId="{7F97EE1D-453C-4D0E-A829-A6CE6BB2B6C5}" type="presParOf" srcId="{D37E7E13-4311-4CFC-AFD1-D57DBCDBACBC}" destId="{1628D60A-D36C-4A4C-9C94-A5AAEB1407DE}" srcOrd="3" destOrd="0" presId="urn:microsoft.com/office/officeart/2005/8/layout/cycle4"/>
    <dgm:cxn modelId="{B4793CA6-B883-41AB-8BA2-8CF9D85D9D75}" type="presParOf" srcId="{1628D60A-D36C-4A4C-9C94-A5AAEB1407DE}" destId="{84918AE7-1F32-4D1C-8994-A50B671850FB}" srcOrd="0" destOrd="0" presId="urn:microsoft.com/office/officeart/2005/8/layout/cycle4"/>
    <dgm:cxn modelId="{1426F59D-D35C-4B95-B3BB-77105F8C6969}" type="presParOf" srcId="{1628D60A-D36C-4A4C-9C94-A5AAEB1407DE}" destId="{2EFCACBE-33B4-498A-9214-2044DB722D00}" srcOrd="1" destOrd="0" presId="urn:microsoft.com/office/officeart/2005/8/layout/cycle4"/>
    <dgm:cxn modelId="{33C8B5A3-78CD-45C3-82AA-0D7EA475CD15}" type="presParOf" srcId="{D37E7E13-4311-4CFC-AFD1-D57DBCDBACBC}" destId="{D5F5F1E7-39B7-4B85-BBD7-9574269AAC4D}" srcOrd="4"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custT="1"/>
      <dgm:spPr/>
      <dgm:t>
        <a:bodyPr/>
        <a:lstStyle/>
        <a:p>
          <a:r>
            <a:rPr lang="nl-NL" sz="1800" b="0" dirty="0"/>
            <a:t>Resultatenrekening; Controleer inkomsten, uitgaven en nettowinst voor de maand</a:t>
          </a:r>
          <a:r>
            <a:rPr lang="de-DE" sz="1800" b="0" dirty="0"/>
            <a:t>.</a:t>
          </a:r>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4639A7BE-F7C9-4E41-8140-3562BE063B64}">
      <dgm:prSet phldrT="[Text]" custT="1"/>
      <dgm:spPr/>
      <dgm:t>
        <a:bodyPr/>
        <a:lstStyle/>
        <a:p>
          <a:r>
            <a:rPr lang="nl-NL" sz="1600" dirty="0">
              <a:solidFill>
                <a:srgbClr val="595959"/>
              </a:solidFill>
            </a:rPr>
            <a:t>Kasstroomoverzicht; Zorg ervoor dat de instroom van contanten de uitstroom dekt en dat u over voldoende liquiditeit beschikt om aan uw verplichtingen te voldoen.</a:t>
          </a:r>
          <a:endParaRPr lang="de-DE" sz="1600" dirty="0">
            <a:solidFill>
              <a:srgbClr val="595959"/>
            </a:solidFill>
          </a:endParaRPr>
        </a:p>
      </dgm:t>
    </dgm:pt>
    <dgm:pt modelId="{92286E71-6B4C-4952-9E71-3D95CD4B56D5}" type="parTrans" cxnId="{A9271AF2-7975-4DEF-AEAF-9E88A6BF2EB9}">
      <dgm:prSet/>
      <dgm:spPr/>
      <dgm:t>
        <a:bodyPr/>
        <a:lstStyle/>
        <a:p>
          <a:endParaRPr lang="de-DE"/>
        </a:p>
      </dgm:t>
    </dgm:pt>
    <dgm:pt modelId="{7984DA68-8425-449B-85BC-A69EBA8B4E87}" type="sibTrans" cxnId="{A9271AF2-7975-4DEF-AEAF-9E88A6BF2EB9}">
      <dgm:prSet/>
      <dgm:spPr/>
      <dgm:t>
        <a:bodyPr/>
        <a:lstStyle/>
        <a:p>
          <a:endParaRPr lang="de-DE"/>
        </a:p>
      </dgm:t>
    </dgm:pt>
    <dgm:pt modelId="{F77CB51F-D305-4799-B803-EFB890E0CF97}">
      <dgm:prSet phldrT="[Text]" custT="1"/>
      <dgm:spPr/>
      <dgm:t>
        <a:bodyPr/>
        <a:lstStyle/>
        <a:p>
          <a:r>
            <a:rPr lang="nl-NL" sz="1600" dirty="0">
              <a:solidFill>
                <a:srgbClr val="595959"/>
              </a:solidFill>
            </a:rPr>
            <a:t>Balans; Bekijk uw activa, passiva en eigen vermogen om de algehele financiële gezondheid van het bedrijf te beoordelen.</a:t>
          </a:r>
          <a:endParaRPr lang="de-DE" sz="1600" dirty="0">
            <a:solidFill>
              <a:srgbClr val="595959"/>
            </a:solidFill>
          </a:endParaRPr>
        </a:p>
      </dgm:t>
    </dgm:pt>
    <dgm:pt modelId="{281F95F7-1B50-48A3-A89E-3FB87632DEF6}" type="parTrans" cxnId="{1F0CFE1D-0525-4904-92B5-CE6EF2ABC9B1}">
      <dgm:prSet/>
      <dgm:spPr/>
      <dgm:t>
        <a:bodyPr/>
        <a:lstStyle/>
        <a:p>
          <a:endParaRPr lang="de-DE"/>
        </a:p>
      </dgm:t>
    </dgm:pt>
    <dgm:pt modelId="{6468E802-2624-4552-B2E6-821B6547E80D}" type="sibTrans" cxnId="{1F0CFE1D-0525-4904-92B5-CE6EF2ABC9B1}">
      <dgm:prSet/>
      <dgm:spPr/>
      <dgm:t>
        <a:bodyPr/>
        <a:lstStyle/>
        <a:p>
          <a:endParaRPr lang="de-DE"/>
        </a:p>
      </dgm:t>
    </dgm:pt>
    <dgm:pt modelId="{E52A180E-A932-4462-948F-28C976DB8AC7}">
      <dgm:prSet phldrT="[Text]" custT="1"/>
      <dgm:spPr/>
      <dgm:t>
        <a:bodyPr/>
        <a:lstStyle/>
        <a:p>
          <a:r>
            <a:rPr lang="nl-NL" sz="1600" dirty="0"/>
            <a:t>Belangrijkste statistieken: Kijk naar belangrijke prestatie-indicatoren zoals winstmarges, debiteuren en crediteuren.</a:t>
          </a:r>
          <a:endParaRPr lang="de-DE" sz="1600" dirty="0"/>
        </a:p>
      </dgm:t>
    </dgm:pt>
    <dgm:pt modelId="{0C99BE4C-F586-46BD-B780-5BD7EBD38821}" type="parTrans" cxnId="{ACC10960-68E7-4D06-8503-442B8EDB537D}">
      <dgm:prSet/>
      <dgm:spPr/>
      <dgm:t>
        <a:bodyPr/>
        <a:lstStyle/>
        <a:p>
          <a:endParaRPr lang="de-DE"/>
        </a:p>
      </dgm:t>
    </dgm:pt>
    <dgm:pt modelId="{C2C6922D-3D31-4C40-90BC-2B7EB42DC563}" type="sibTrans" cxnId="{ACC10960-68E7-4D06-8503-442B8EDB537D}">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4"/>
      <dgm:spPr/>
    </dgm:pt>
    <dgm:pt modelId="{2E7D2BCB-884E-4E68-8918-4041975A0C3A}" type="pres">
      <dgm:prSet presAssocID="{60F45C68-2BF1-4650-AC3E-924B1407DEF2}" presName="parentText" presStyleLbl="node1" presStyleIdx="0" presStyleCnt="4" custScaleX="142857" custScaleY="79533">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4">
        <dgm:presLayoutVars>
          <dgm:bulletEnabled val="1"/>
        </dgm:presLayoutVars>
      </dgm:prSet>
      <dgm:spPr/>
    </dgm:pt>
    <dgm:pt modelId="{D41142A5-CA6F-425E-9293-E1D96FDCD787}" type="pres">
      <dgm:prSet presAssocID="{5A68F9AE-7A10-4B06-831E-0E0AB6873F65}" presName="spaceBetweenRectangles" presStyleCnt="0"/>
      <dgm:spPr/>
    </dgm:pt>
    <dgm:pt modelId="{ADA84B7A-EB15-433B-A3AB-2B44EC838FE0}" type="pres">
      <dgm:prSet presAssocID="{4639A7BE-F7C9-4E41-8140-3562BE063B64}" presName="parentLin" presStyleCnt="0"/>
      <dgm:spPr/>
    </dgm:pt>
    <dgm:pt modelId="{F27630CD-02C8-4419-9686-F047AB5D099B}" type="pres">
      <dgm:prSet presAssocID="{4639A7BE-F7C9-4E41-8140-3562BE063B64}" presName="parentLeftMargin" presStyleLbl="node1" presStyleIdx="0" presStyleCnt="4"/>
      <dgm:spPr/>
    </dgm:pt>
    <dgm:pt modelId="{8A65B3C3-E028-455B-8A15-30070BD2401C}" type="pres">
      <dgm:prSet presAssocID="{4639A7BE-F7C9-4E41-8140-3562BE063B64}" presName="parentText" presStyleLbl="node1" presStyleIdx="1" presStyleCnt="4" custScaleX="142857" custScaleY="79533">
        <dgm:presLayoutVars>
          <dgm:chMax val="0"/>
          <dgm:bulletEnabled val="1"/>
        </dgm:presLayoutVars>
      </dgm:prSet>
      <dgm:spPr/>
    </dgm:pt>
    <dgm:pt modelId="{4C98CEA2-6227-477E-BA00-D4CFB8073BED}" type="pres">
      <dgm:prSet presAssocID="{4639A7BE-F7C9-4E41-8140-3562BE063B64}" presName="negativeSpace" presStyleCnt="0"/>
      <dgm:spPr/>
    </dgm:pt>
    <dgm:pt modelId="{D6945B09-0CD8-4A2C-80B9-31A7E2C409A7}" type="pres">
      <dgm:prSet presAssocID="{4639A7BE-F7C9-4E41-8140-3562BE063B64}" presName="childText" presStyleLbl="conFgAcc1" presStyleIdx="1" presStyleCnt="4">
        <dgm:presLayoutVars>
          <dgm:bulletEnabled val="1"/>
        </dgm:presLayoutVars>
      </dgm:prSet>
      <dgm:spPr/>
    </dgm:pt>
    <dgm:pt modelId="{4A119359-E281-4E20-AAC4-41DD6AEB051E}" type="pres">
      <dgm:prSet presAssocID="{7984DA68-8425-449B-85BC-A69EBA8B4E87}" presName="spaceBetweenRectangles" presStyleCnt="0"/>
      <dgm:spPr/>
    </dgm:pt>
    <dgm:pt modelId="{7D745D0B-18CE-4306-9023-5337DBBF75AC}" type="pres">
      <dgm:prSet presAssocID="{F77CB51F-D305-4799-B803-EFB890E0CF97}" presName="parentLin" presStyleCnt="0"/>
      <dgm:spPr/>
    </dgm:pt>
    <dgm:pt modelId="{71777719-FB8F-44B9-9077-2D84EAA4E30B}" type="pres">
      <dgm:prSet presAssocID="{F77CB51F-D305-4799-B803-EFB890E0CF97}" presName="parentLeftMargin" presStyleLbl="node1" presStyleIdx="1" presStyleCnt="4"/>
      <dgm:spPr/>
    </dgm:pt>
    <dgm:pt modelId="{710C04B0-D0AC-401A-A4F3-CED73492B034}" type="pres">
      <dgm:prSet presAssocID="{F77CB51F-D305-4799-B803-EFB890E0CF97}" presName="parentText" presStyleLbl="node1" presStyleIdx="2" presStyleCnt="4" custScaleX="142857" custScaleY="73898" custLinFactNeighborX="10905" custLinFactNeighborY="-5829">
        <dgm:presLayoutVars>
          <dgm:chMax val="0"/>
          <dgm:bulletEnabled val="1"/>
        </dgm:presLayoutVars>
      </dgm:prSet>
      <dgm:spPr/>
    </dgm:pt>
    <dgm:pt modelId="{7DD5DEC1-5061-4E5A-9D6C-825113A52705}" type="pres">
      <dgm:prSet presAssocID="{F77CB51F-D305-4799-B803-EFB890E0CF97}" presName="negativeSpace" presStyleCnt="0"/>
      <dgm:spPr/>
    </dgm:pt>
    <dgm:pt modelId="{6534BB54-0645-41D5-8156-C439B19A67DC}" type="pres">
      <dgm:prSet presAssocID="{F77CB51F-D305-4799-B803-EFB890E0CF97}" presName="childText" presStyleLbl="conFgAcc1" presStyleIdx="2" presStyleCnt="4">
        <dgm:presLayoutVars>
          <dgm:bulletEnabled val="1"/>
        </dgm:presLayoutVars>
      </dgm:prSet>
      <dgm:spPr/>
    </dgm:pt>
    <dgm:pt modelId="{1842B6F2-B745-40A6-8B8E-572B654C53C8}" type="pres">
      <dgm:prSet presAssocID="{6468E802-2624-4552-B2E6-821B6547E80D}" presName="spaceBetweenRectangles" presStyleCnt="0"/>
      <dgm:spPr/>
    </dgm:pt>
    <dgm:pt modelId="{805FB3D2-B52C-4963-B55A-F11B84A5BBC5}" type="pres">
      <dgm:prSet presAssocID="{E52A180E-A932-4462-948F-28C976DB8AC7}" presName="parentLin" presStyleCnt="0"/>
      <dgm:spPr/>
    </dgm:pt>
    <dgm:pt modelId="{D7E8BAF4-6E45-4B31-900E-EDE0EFE8A238}" type="pres">
      <dgm:prSet presAssocID="{E52A180E-A932-4462-948F-28C976DB8AC7}" presName="parentLeftMargin" presStyleLbl="node1" presStyleIdx="2" presStyleCnt="4"/>
      <dgm:spPr/>
    </dgm:pt>
    <dgm:pt modelId="{DBE7D587-CCC3-4C00-898D-7F190C784DDA}" type="pres">
      <dgm:prSet presAssocID="{E52A180E-A932-4462-948F-28C976DB8AC7}" presName="parentText" presStyleLbl="node1" presStyleIdx="3" presStyleCnt="4" custScaleX="142857" custScaleY="66759" custLinFactNeighborX="8179" custLinFactNeighborY="-1816">
        <dgm:presLayoutVars>
          <dgm:chMax val="0"/>
          <dgm:bulletEnabled val="1"/>
        </dgm:presLayoutVars>
      </dgm:prSet>
      <dgm:spPr/>
    </dgm:pt>
    <dgm:pt modelId="{408BAC77-877D-4508-993B-930295CAFEFF}" type="pres">
      <dgm:prSet presAssocID="{E52A180E-A932-4462-948F-28C976DB8AC7}" presName="negativeSpace" presStyleCnt="0"/>
      <dgm:spPr/>
    </dgm:pt>
    <dgm:pt modelId="{A8DD8F36-02ED-4E1B-8ED9-E6566B619A24}" type="pres">
      <dgm:prSet presAssocID="{E52A180E-A932-4462-948F-28C976DB8AC7}" presName="childText" presStyleLbl="conFgAcc1" presStyleIdx="3" presStyleCnt="4">
        <dgm:presLayoutVars>
          <dgm:bulletEnabled val="1"/>
        </dgm:presLayoutVars>
      </dgm:prSet>
      <dgm:spPr/>
    </dgm:pt>
  </dgm:ptLst>
  <dgm:cxnLst>
    <dgm:cxn modelId="{1F0CFE1D-0525-4904-92B5-CE6EF2ABC9B1}" srcId="{D086F760-137D-41A4-B618-D2D71D706ECE}" destId="{F77CB51F-D305-4799-B803-EFB890E0CF97}" srcOrd="2" destOrd="0" parTransId="{281F95F7-1B50-48A3-A89E-3FB87632DEF6}" sibTransId="{6468E802-2624-4552-B2E6-821B6547E80D}"/>
    <dgm:cxn modelId="{AF86CB1E-F9CC-45C3-BB92-6E94519604F1}" srcId="{D086F760-137D-41A4-B618-D2D71D706ECE}" destId="{60F45C68-2BF1-4650-AC3E-924B1407DEF2}" srcOrd="0" destOrd="0" parTransId="{D65C419B-ABC1-48B1-AD61-82D3BF20B011}" sibTransId="{5A68F9AE-7A10-4B06-831E-0E0AB6873F65}"/>
    <dgm:cxn modelId="{0EA4EE24-B8F1-4F45-8405-7C7902F833FB}" type="presOf" srcId="{D086F760-137D-41A4-B618-D2D71D706ECE}" destId="{E8FE1ED5-98AE-4010-B94E-9AC2A68594A5}" srcOrd="0" destOrd="0" presId="urn:microsoft.com/office/officeart/2005/8/layout/list1"/>
    <dgm:cxn modelId="{5F017933-1976-48C2-B0FD-39CC7BD4AFB7}" type="presOf" srcId="{4639A7BE-F7C9-4E41-8140-3562BE063B64}" destId="{F27630CD-02C8-4419-9686-F047AB5D099B}" srcOrd="0" destOrd="0" presId="urn:microsoft.com/office/officeart/2005/8/layout/list1"/>
    <dgm:cxn modelId="{ACC10960-68E7-4D06-8503-442B8EDB537D}" srcId="{D086F760-137D-41A4-B618-D2D71D706ECE}" destId="{E52A180E-A932-4462-948F-28C976DB8AC7}" srcOrd="3" destOrd="0" parTransId="{0C99BE4C-F586-46BD-B780-5BD7EBD38821}" sibTransId="{C2C6922D-3D31-4C40-90BC-2B7EB42DC563}"/>
    <dgm:cxn modelId="{99B81243-85DB-4841-B46B-106B957FAD21}" type="presOf" srcId="{E52A180E-A932-4462-948F-28C976DB8AC7}" destId="{DBE7D587-CCC3-4C00-898D-7F190C784DDA}" srcOrd="1" destOrd="0" presId="urn:microsoft.com/office/officeart/2005/8/layout/list1"/>
    <dgm:cxn modelId="{7C9B174C-8EBE-41C5-BE49-E4FB7AC9DCDC}" type="presOf" srcId="{E52A180E-A932-4462-948F-28C976DB8AC7}" destId="{D7E8BAF4-6E45-4B31-900E-EDE0EFE8A238}" srcOrd="0" destOrd="0" presId="urn:microsoft.com/office/officeart/2005/8/layout/list1"/>
    <dgm:cxn modelId="{AA03F06D-4D27-45E2-8ED0-5D98F3A3C758}" type="presOf" srcId="{4639A7BE-F7C9-4E41-8140-3562BE063B64}" destId="{8A65B3C3-E028-455B-8A15-30070BD2401C}" srcOrd="1"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258B9DB5-D3FC-4CF8-9867-F89D32EDEDD3}" type="presOf" srcId="{F77CB51F-D305-4799-B803-EFB890E0CF97}" destId="{710C04B0-D0AC-401A-A4F3-CED73492B034}" srcOrd="1" destOrd="0" presId="urn:microsoft.com/office/officeart/2005/8/layout/list1"/>
    <dgm:cxn modelId="{99F508DD-F561-4C47-A724-C6F0A2F08D66}" type="presOf" srcId="{60F45C68-2BF1-4650-AC3E-924B1407DEF2}" destId="{900B54AB-9921-4AFD-87B3-58EF81A5B6F3}" srcOrd="0" destOrd="0" presId="urn:microsoft.com/office/officeart/2005/8/layout/list1"/>
    <dgm:cxn modelId="{A9271AF2-7975-4DEF-AEAF-9E88A6BF2EB9}" srcId="{D086F760-137D-41A4-B618-D2D71D706ECE}" destId="{4639A7BE-F7C9-4E41-8140-3562BE063B64}" srcOrd="1" destOrd="0" parTransId="{92286E71-6B4C-4952-9E71-3D95CD4B56D5}" sibTransId="{7984DA68-8425-449B-85BC-A69EBA8B4E87}"/>
    <dgm:cxn modelId="{B3136DFF-7D54-4790-9C39-258BCCAE0D3A}" type="presOf" srcId="{F77CB51F-D305-4799-B803-EFB890E0CF97}" destId="{71777719-FB8F-44B9-9077-2D84EAA4E30B}" srcOrd="0" destOrd="0" presId="urn:microsoft.com/office/officeart/2005/8/layout/list1"/>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8D47098D-4FF5-4941-BF71-CC26D5382BFC}" type="presParOf" srcId="{E8FE1ED5-98AE-4010-B94E-9AC2A68594A5}" destId="{D41142A5-CA6F-425E-9293-E1D96FDCD787}" srcOrd="3" destOrd="0" presId="urn:microsoft.com/office/officeart/2005/8/layout/list1"/>
    <dgm:cxn modelId="{2F49E3ED-B40A-49F8-B094-48F7CD775091}" type="presParOf" srcId="{E8FE1ED5-98AE-4010-B94E-9AC2A68594A5}" destId="{ADA84B7A-EB15-433B-A3AB-2B44EC838FE0}" srcOrd="4" destOrd="0" presId="urn:microsoft.com/office/officeart/2005/8/layout/list1"/>
    <dgm:cxn modelId="{398B60D6-E130-41C0-B604-904DF899787E}" type="presParOf" srcId="{ADA84B7A-EB15-433B-A3AB-2B44EC838FE0}" destId="{F27630CD-02C8-4419-9686-F047AB5D099B}" srcOrd="0" destOrd="0" presId="urn:microsoft.com/office/officeart/2005/8/layout/list1"/>
    <dgm:cxn modelId="{F2A21227-50EF-4022-A0DF-CCFB78115D18}" type="presParOf" srcId="{ADA84B7A-EB15-433B-A3AB-2B44EC838FE0}" destId="{8A65B3C3-E028-455B-8A15-30070BD2401C}" srcOrd="1" destOrd="0" presId="urn:microsoft.com/office/officeart/2005/8/layout/list1"/>
    <dgm:cxn modelId="{40698123-57A4-430A-8175-CBEC6BB2BDF8}" type="presParOf" srcId="{E8FE1ED5-98AE-4010-B94E-9AC2A68594A5}" destId="{4C98CEA2-6227-477E-BA00-D4CFB8073BED}" srcOrd="5" destOrd="0" presId="urn:microsoft.com/office/officeart/2005/8/layout/list1"/>
    <dgm:cxn modelId="{09816948-AB69-4145-8CFC-8FB662195B62}" type="presParOf" srcId="{E8FE1ED5-98AE-4010-B94E-9AC2A68594A5}" destId="{D6945B09-0CD8-4A2C-80B9-31A7E2C409A7}" srcOrd="6" destOrd="0" presId="urn:microsoft.com/office/officeart/2005/8/layout/list1"/>
    <dgm:cxn modelId="{F72147A3-765A-454A-9038-3B4334EC3177}" type="presParOf" srcId="{E8FE1ED5-98AE-4010-B94E-9AC2A68594A5}" destId="{4A119359-E281-4E20-AAC4-41DD6AEB051E}" srcOrd="7" destOrd="0" presId="urn:microsoft.com/office/officeart/2005/8/layout/list1"/>
    <dgm:cxn modelId="{71C6D269-74DA-4641-B9AC-B1005A255C56}" type="presParOf" srcId="{E8FE1ED5-98AE-4010-B94E-9AC2A68594A5}" destId="{7D745D0B-18CE-4306-9023-5337DBBF75AC}" srcOrd="8" destOrd="0" presId="urn:microsoft.com/office/officeart/2005/8/layout/list1"/>
    <dgm:cxn modelId="{36E08198-FB18-4F7B-8362-FC8907E71AA2}" type="presParOf" srcId="{7D745D0B-18CE-4306-9023-5337DBBF75AC}" destId="{71777719-FB8F-44B9-9077-2D84EAA4E30B}" srcOrd="0" destOrd="0" presId="urn:microsoft.com/office/officeart/2005/8/layout/list1"/>
    <dgm:cxn modelId="{CD1F9742-4A6C-40CB-9471-A43DAB94AC53}" type="presParOf" srcId="{7D745D0B-18CE-4306-9023-5337DBBF75AC}" destId="{710C04B0-D0AC-401A-A4F3-CED73492B034}" srcOrd="1" destOrd="0" presId="urn:microsoft.com/office/officeart/2005/8/layout/list1"/>
    <dgm:cxn modelId="{44A813A0-875A-4B41-9534-4815E9CD3990}" type="presParOf" srcId="{E8FE1ED5-98AE-4010-B94E-9AC2A68594A5}" destId="{7DD5DEC1-5061-4E5A-9D6C-825113A52705}" srcOrd="9" destOrd="0" presId="urn:microsoft.com/office/officeart/2005/8/layout/list1"/>
    <dgm:cxn modelId="{E36A33F6-B222-4142-AD4B-6ECE9FC4C899}" type="presParOf" srcId="{E8FE1ED5-98AE-4010-B94E-9AC2A68594A5}" destId="{6534BB54-0645-41D5-8156-C439B19A67DC}" srcOrd="10" destOrd="0" presId="urn:microsoft.com/office/officeart/2005/8/layout/list1"/>
    <dgm:cxn modelId="{3F0C08BF-0F3A-4BC1-A7BE-EEB3D84F9755}" type="presParOf" srcId="{E8FE1ED5-98AE-4010-B94E-9AC2A68594A5}" destId="{1842B6F2-B745-40A6-8B8E-572B654C53C8}" srcOrd="11" destOrd="0" presId="urn:microsoft.com/office/officeart/2005/8/layout/list1"/>
    <dgm:cxn modelId="{4844BC2E-A05E-4ACE-B827-6BD9D575D69C}" type="presParOf" srcId="{E8FE1ED5-98AE-4010-B94E-9AC2A68594A5}" destId="{805FB3D2-B52C-4963-B55A-F11B84A5BBC5}" srcOrd="12" destOrd="0" presId="urn:microsoft.com/office/officeart/2005/8/layout/list1"/>
    <dgm:cxn modelId="{A8F9B79C-A627-41FB-BDC7-D87F8C581C1A}" type="presParOf" srcId="{805FB3D2-B52C-4963-B55A-F11B84A5BBC5}" destId="{D7E8BAF4-6E45-4B31-900E-EDE0EFE8A238}" srcOrd="0" destOrd="0" presId="urn:microsoft.com/office/officeart/2005/8/layout/list1"/>
    <dgm:cxn modelId="{4725874A-2105-4CF1-B26C-B14A2E272D8E}" type="presParOf" srcId="{805FB3D2-B52C-4963-B55A-F11B84A5BBC5}" destId="{DBE7D587-CCC3-4C00-898D-7F190C784DDA}" srcOrd="1" destOrd="0" presId="urn:microsoft.com/office/officeart/2005/8/layout/list1"/>
    <dgm:cxn modelId="{48A7DAD2-E098-438E-B897-EBFE5864F1A1}" type="presParOf" srcId="{E8FE1ED5-98AE-4010-B94E-9AC2A68594A5}" destId="{408BAC77-877D-4508-993B-930295CAFEFF}" srcOrd="13" destOrd="0" presId="urn:microsoft.com/office/officeart/2005/8/layout/list1"/>
    <dgm:cxn modelId="{9F22E2AA-DECA-4B3A-8B73-DFB99BE4481A}" type="presParOf" srcId="{E8FE1ED5-98AE-4010-B94E-9AC2A68594A5}" destId="{A8DD8F36-02ED-4E1B-8ED9-E6566B619A2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Winstmarge</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Meet hoeveel winst uw bedrijf genereert met elke euro aan inkomsten. </a:t>
          </a:r>
          <a:br>
            <a:rPr lang="nl-NL" dirty="0"/>
          </a:br>
          <a:br>
            <a:rPr lang="nl-NL" dirty="0"/>
          </a:br>
          <a:r>
            <a:rPr lang="nl-NL" b="1" dirty="0"/>
            <a:t>Formule</a:t>
          </a:r>
          <a:r>
            <a:rPr lang="nl-NL" dirty="0"/>
            <a:t>: Nettowinst / Omzet</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Huidige</a:t>
          </a:r>
          <a:r>
            <a:rPr lang="de-DE" sz="2800" b="1" dirty="0"/>
            <a:t> </a:t>
          </a:r>
          <a:r>
            <a:rPr lang="de-DE" sz="2800" b="1" dirty="0" err="1"/>
            <a:t>verhouding</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Beoordeelt uw vermogen om kortlopende verplichtingen te betalen met kortlopende activa. </a:t>
          </a:r>
          <a:br>
            <a:rPr lang="nl-NL" dirty="0"/>
          </a:br>
          <a:br>
            <a:rPr lang="nl-NL" dirty="0"/>
          </a:br>
          <a:r>
            <a:rPr lang="nl-NL" b="1" dirty="0"/>
            <a:t>Formule</a:t>
          </a:r>
          <a:r>
            <a:rPr lang="nl-NL" dirty="0"/>
            <a:t>: Vlottende activa / kortlopende passiva</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000" b="1" dirty="0" err="1"/>
            <a:t>Verhouding</a:t>
          </a:r>
          <a:r>
            <a:rPr lang="de-DE" sz="2000" b="1" dirty="0"/>
            <a:t> schuld/eigen </a:t>
          </a:r>
          <a:r>
            <a:rPr lang="de-DE" sz="2000" b="1" dirty="0" err="1"/>
            <a:t>vermogen</a:t>
          </a:r>
          <a:endParaRPr lang="de-DE" sz="2000" b="1" dirty="0"/>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nl-NL" dirty="0"/>
            <a:t>Toont het deel van de schuld dat wordt gebruikt om de activa van het bedrijf te financieren.</a:t>
          </a:r>
          <a:br>
            <a:rPr lang="nl-NL" dirty="0"/>
          </a:br>
          <a:br>
            <a:rPr lang="nl-NL" dirty="0"/>
          </a:br>
          <a:r>
            <a:rPr lang="nl-NL" b="1" dirty="0"/>
            <a:t>Formule: </a:t>
          </a:r>
          <a:r>
            <a:rPr lang="nl-NL" dirty="0"/>
            <a:t>Totale passiva / eigen vermogen</a:t>
          </a:r>
          <a:endParaRPr lang="de-DE" dirty="0"/>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Bruto</a:t>
          </a:r>
          <a:r>
            <a:rPr lang="de-DE" sz="2800" b="1" dirty="0"/>
            <a:t> </a:t>
          </a:r>
          <a:r>
            <a:rPr lang="de-DE" sz="2800" b="1" dirty="0" err="1"/>
            <a:t>winstmarge</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Meet het percentage van de omzet dat hoger is dan de kosten van verkochte goederen (COGS)</a:t>
          </a:r>
          <a:br>
            <a:rPr lang="nl-NL" dirty="0"/>
          </a:br>
          <a:br>
            <a:rPr lang="nl-NL" dirty="0"/>
          </a:b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Bedrijfswinst</a:t>
          </a:r>
          <a:r>
            <a:rPr lang="de-DE" sz="2800" b="1" dirty="0"/>
            <a:t> Maring</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Laat zien hoe efficiënt een bedrijf winst kan genereren uit zijn activiteiten voordat belastingen en rente worden afgetrokken.</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Rendement </a:t>
          </a:r>
          <a:r>
            <a:rPr lang="de-DE" sz="2800" b="1" dirty="0" err="1"/>
            <a:t>op</a:t>
          </a:r>
          <a:r>
            <a:rPr lang="de-DE" sz="2800" b="1" dirty="0"/>
            <a:t> </a:t>
          </a:r>
          <a:r>
            <a:rPr lang="de-DE" sz="2800" b="1" dirty="0" err="1"/>
            <a:t>activa</a:t>
          </a:r>
          <a:endParaRPr lang="de-DE" sz="2800" b="1" dirty="0"/>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nl-NL" dirty="0"/>
            <a:t>Geeft aan hoe winstgevend een bedrijf is in verhouding tot zijn totale activa.</a:t>
          </a:r>
          <a:br>
            <a:rPr lang="nl-NL" dirty="0"/>
          </a:br>
          <a:br>
            <a:rPr lang="nl-NL" dirty="0"/>
          </a:br>
          <a:endParaRPr lang="de-DE" dirty="0"/>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6C3D1200-B1AB-41FF-B0AA-031FE2F711A1}">
      <dgm:prSet phldrT="[Text]"/>
      <dgm:spPr/>
      <dgm:t>
        <a:bodyPr/>
        <a:lstStyle/>
        <a:p>
          <a:pPr marL="0" indent="0">
            <a:buNone/>
          </a:pPr>
          <a:br>
            <a:rPr lang="nl-NL" dirty="0"/>
          </a:br>
          <a:r>
            <a:rPr lang="nl-NL" b="1" dirty="0"/>
            <a:t>Formule</a:t>
          </a:r>
          <a:r>
            <a:rPr lang="nl-NL" dirty="0"/>
            <a:t>: Bedrijfsresultaat / Omzet</a:t>
          </a:r>
          <a:endParaRPr lang="de-DE" dirty="0"/>
        </a:p>
      </dgm:t>
    </dgm:pt>
    <dgm:pt modelId="{F266CF88-08AB-4E72-A044-22220C02AC63}" type="parTrans" cxnId="{F45B30A9-2A72-4D00-855B-C7D2157DA07D}">
      <dgm:prSet/>
      <dgm:spPr/>
      <dgm:t>
        <a:bodyPr/>
        <a:lstStyle/>
        <a:p>
          <a:endParaRPr lang="nl-NL"/>
        </a:p>
      </dgm:t>
    </dgm:pt>
    <dgm:pt modelId="{8A23D8D9-4C91-4A3B-ACBA-2821CA3950BA}" type="sibTrans" cxnId="{F45B30A9-2A72-4D00-855B-C7D2157DA07D}">
      <dgm:prSet/>
      <dgm:spPr/>
      <dgm:t>
        <a:bodyPr/>
        <a:lstStyle/>
        <a:p>
          <a:endParaRPr lang="nl-NL"/>
        </a:p>
      </dgm:t>
    </dgm:pt>
    <dgm:pt modelId="{604D797A-1CA0-41AD-B251-1EA7B535A8AE}">
      <dgm:prSet phldrT="[Text]"/>
      <dgm:spPr/>
      <dgm:t>
        <a:bodyPr/>
        <a:lstStyle/>
        <a:p>
          <a:pPr marL="0" indent="0">
            <a:buNone/>
          </a:pPr>
          <a:r>
            <a:rPr lang="nl-NL" b="1" dirty="0"/>
            <a:t>Formule:</a:t>
          </a:r>
          <a:r>
            <a:rPr lang="nl-NL" dirty="0"/>
            <a:t> (Inkomsten – COGS) / Inkomsten</a:t>
          </a:r>
          <a:endParaRPr lang="de-DE" dirty="0"/>
        </a:p>
      </dgm:t>
    </dgm:pt>
    <dgm:pt modelId="{1B636904-C1D3-4CA1-9F0C-D36931E41701}" type="parTrans" cxnId="{22582515-60F4-4966-826B-B39A11EE4D74}">
      <dgm:prSet/>
      <dgm:spPr/>
      <dgm:t>
        <a:bodyPr/>
        <a:lstStyle/>
        <a:p>
          <a:endParaRPr lang="nl-NL"/>
        </a:p>
      </dgm:t>
    </dgm:pt>
    <dgm:pt modelId="{B0C86149-4A62-4D9A-9E7C-43BF3C252C81}" type="sibTrans" cxnId="{22582515-60F4-4966-826B-B39A11EE4D74}">
      <dgm:prSet/>
      <dgm:spPr/>
      <dgm:t>
        <a:bodyPr/>
        <a:lstStyle/>
        <a:p>
          <a:endParaRPr lang="nl-NL"/>
        </a:p>
      </dgm:t>
    </dgm:pt>
    <dgm:pt modelId="{2B4F9182-064F-4104-85B0-EE381FE9C50C}">
      <dgm:prSet phldrT="[Text]"/>
      <dgm:spPr/>
      <dgm:t>
        <a:bodyPr/>
        <a:lstStyle/>
        <a:p>
          <a:pPr marL="0" indent="0">
            <a:buNone/>
          </a:pPr>
          <a:r>
            <a:rPr lang="nl-NL" b="1" dirty="0"/>
            <a:t>Formule</a:t>
          </a:r>
          <a:r>
            <a:rPr lang="nl-NL" dirty="0"/>
            <a:t>: Netto-inkomen / Totale activa</a:t>
          </a:r>
          <a:endParaRPr lang="de-DE" dirty="0"/>
        </a:p>
      </dgm:t>
    </dgm:pt>
    <dgm:pt modelId="{702AAD7A-F8A7-491F-8B85-0C30893634F7}" type="parTrans" cxnId="{D07D9EBA-04CF-4733-AA57-769A2F528E1D}">
      <dgm:prSet/>
      <dgm:spPr/>
      <dgm:t>
        <a:bodyPr/>
        <a:lstStyle/>
        <a:p>
          <a:endParaRPr lang="nl-NL"/>
        </a:p>
      </dgm:t>
    </dgm:pt>
    <dgm:pt modelId="{916F18FC-932D-48A9-BA31-5FD38689F048}" type="sibTrans" cxnId="{D07D9EBA-04CF-4733-AA57-769A2F528E1D}">
      <dgm:prSet/>
      <dgm:spPr/>
      <dgm:t>
        <a:bodyPr/>
        <a:lstStyle/>
        <a:p>
          <a:endParaRPr lang="nl-NL"/>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custLinFactNeighborX="103" custLinFactNeighborY="-2959">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custLinFactNeighborX="103" custLinFactNeighborY="94">
        <dgm:presLayoutVars>
          <dgm:bulletEnabled val="1"/>
        </dgm:presLayoutVars>
      </dgm:prSet>
      <dgm:spPr/>
    </dgm:pt>
  </dgm:ptLst>
  <dgm:cxnLst>
    <dgm:cxn modelId="{22582515-60F4-4966-826B-B39A11EE4D74}" srcId="{769B0C17-EF09-4574-9F94-09592A7C476F}" destId="{604D797A-1CA0-41AD-B251-1EA7B535A8AE}" srcOrd="1" destOrd="0" parTransId="{1B636904-C1D3-4CA1-9F0C-D36931E41701}" sibTransId="{B0C86149-4A62-4D9A-9E7C-43BF3C252C81}"/>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9EA45337-4A12-4E79-B466-3E3D311E2ED9}" type="presOf" srcId="{2B4F9182-064F-4104-85B0-EE381FE9C50C}" destId="{050543CF-55EE-44BD-A6AC-B309343A9B36}" srcOrd="0" destOrd="1"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AD12FD9E-F6B4-4DF2-BF4B-D09A87A844F9}" type="presOf" srcId="{604D797A-1CA0-41AD-B251-1EA7B535A8AE}" destId="{DA0F05C3-5D98-4D28-AA8D-930FA1D88EC2}" srcOrd="0" destOrd="1" presId="urn:microsoft.com/office/officeart/2005/8/layout/hList1"/>
    <dgm:cxn modelId="{F45B30A9-2A72-4D00-855B-C7D2157DA07D}" srcId="{3A81E653-BDB4-439F-8558-A1744ED182CD}" destId="{6C3D1200-B1AB-41FF-B0AA-031FE2F711A1}" srcOrd="1" destOrd="0" parTransId="{F266CF88-08AB-4E72-A044-22220C02AC63}" sibTransId="{8A23D8D9-4C91-4A3B-ACBA-2821CA3950BA}"/>
    <dgm:cxn modelId="{D07D9EBA-04CF-4733-AA57-769A2F528E1D}" srcId="{7CA469E1-5F1B-44D3-B410-255D4BDA4C5D}" destId="{2B4F9182-064F-4104-85B0-EE381FE9C50C}" srcOrd="1" destOrd="0" parTransId="{702AAD7A-F8A7-491F-8B85-0C30893634F7}" sibTransId="{916F18FC-932D-48A9-BA31-5FD38689F048}"/>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357339E8-E0BE-4339-8E7B-EACF05406396}" type="presOf" srcId="{6C3D1200-B1AB-41FF-B0AA-031FE2F711A1}" destId="{663AA321-843D-4D42-8091-F46FA19DC9B8}" srcOrd="0" destOrd="1"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Snelle</a:t>
          </a:r>
          <a:r>
            <a:rPr lang="de-DE" sz="2800" b="1" dirty="0"/>
            <a:t> </a:t>
          </a:r>
          <a:r>
            <a:rPr lang="de-DE" sz="2800" b="1" dirty="0" err="1"/>
            <a:t>verhouding</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Meet het vermogen van een bedrijf om aan zijn </a:t>
          </a:r>
          <a:r>
            <a:rPr lang="nl-NL" dirty="0" err="1"/>
            <a:t>kortetermijnverplichtingen</a:t>
          </a:r>
          <a:r>
            <a:rPr lang="nl-NL" dirty="0"/>
            <a:t> te voldoen met de meeste liquide middelen.</a:t>
          </a:r>
          <a:br>
            <a:rPr lang="nl-NL" dirty="0"/>
          </a:br>
          <a:r>
            <a:rPr lang="nl-NL" b="1" dirty="0"/>
            <a:t>Formule: </a:t>
          </a:r>
          <a:r>
            <a:rPr lang="nl-NL" dirty="0"/>
            <a:t>(Vlottende activa - Voorraad) / Vlottende passiva</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Verhouding</a:t>
          </a:r>
          <a:r>
            <a:rPr lang="de-DE" sz="2800" b="1" dirty="0"/>
            <a:t> schuld/</a:t>
          </a:r>
          <a:r>
            <a:rPr lang="de-DE" sz="2800" b="1" dirty="0" err="1"/>
            <a:t>activa</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Geeft de </a:t>
          </a:r>
          <a:r>
            <a:rPr lang="nl-NL" dirty="0" err="1"/>
            <a:t>perentage</a:t>
          </a:r>
          <a:r>
            <a:rPr lang="nl-NL" dirty="0"/>
            <a:t> aan van de activa van een bedrijf die worden gefinancierd met schulden. </a:t>
          </a:r>
          <a:br>
            <a:rPr lang="nl-NL" dirty="0"/>
          </a:br>
          <a:br>
            <a:rPr lang="nl-NL" dirty="0"/>
          </a:br>
          <a:r>
            <a:rPr lang="nl-NL" b="1" dirty="0"/>
            <a:t>Formule: </a:t>
          </a:r>
          <a:r>
            <a:rPr lang="nl-NL" dirty="0"/>
            <a:t>Totale schuld / Totale activa</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Rente </a:t>
          </a:r>
          <a:r>
            <a:rPr lang="de-DE" sz="2800" b="1" dirty="0" err="1"/>
            <a:t>dekkingsgraad</a:t>
          </a:r>
          <a:endParaRPr lang="de-DE" sz="2800" b="1" dirty="0"/>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nl-NL" dirty="0"/>
            <a:t>Meet hoe goed een bedrijf zijn renteverplichtingen kan dekken met zijn winst.</a:t>
          </a:r>
          <a:br>
            <a:rPr lang="nl-NL" dirty="0"/>
          </a:br>
          <a:br>
            <a:rPr lang="nl-NL" dirty="0"/>
          </a:br>
          <a:r>
            <a:rPr lang="nl-NL" b="1" dirty="0"/>
            <a:t>Formule: </a:t>
          </a:r>
          <a:r>
            <a:rPr lang="nl-NL" dirty="0"/>
            <a:t>Bedrijfsopbrengsten / Rentelasten</a:t>
          </a:r>
          <a:endParaRPr lang="de-DE" dirty="0"/>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custLinFactNeighborX="-103" custLinFactNeighborY="-144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Cashflow</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Het verplaatsen van geld in en uit uw bedrijf. Positieve cashflow betekent dat er meer geld binnenkomt dan uitgaat</a:t>
          </a:r>
          <a:r>
            <a:rPr lang="de-DE" dirty="0"/>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Eigen </a:t>
          </a:r>
          <a:r>
            <a:rPr lang="de-DE" sz="2800" b="1" dirty="0" err="1"/>
            <a:t>vermogen</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De eigendomswaarde van het bedrijf na aftrek van verplichtingen van activa.</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Passiva</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nl-NL" dirty="0"/>
            <a:t>Schulden of verplichtingen die uw bedrijf aan anderen verschuldigd is.</a:t>
          </a:r>
          <a:endParaRPr lang="de-DE"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nl-NL" sz="2400" b="1" dirty="0"/>
            <a:t>Verhouding van de omloopsnelheid van de voorraad</a:t>
          </a:r>
          <a:endParaRPr lang="de-DE" sz="24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Meet hoe efficiënt een bedrijf zijn voorraad verkoopt en vervangt.</a:t>
          </a:r>
          <a:br>
            <a:rPr lang="nl-NL" dirty="0"/>
          </a:br>
          <a:br>
            <a:rPr lang="nl-NL" b="1" dirty="0"/>
          </a:br>
          <a:r>
            <a:rPr lang="nl-NL" b="1" dirty="0"/>
            <a:t>Formule: </a:t>
          </a:r>
          <a:r>
            <a:rPr lang="nl-NL" dirty="0"/>
            <a:t>COGS / Gemiddelde voorraad</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Omzet</a:t>
          </a:r>
          <a:r>
            <a:rPr lang="de-DE" sz="2800" b="1" dirty="0"/>
            <a:t> </a:t>
          </a:r>
          <a:r>
            <a:rPr lang="de-DE" sz="2800" b="1" dirty="0" err="1"/>
            <a:t>debiteuren</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Geeft aan hoe efficiënt een bedrijf inkomsten van zijn klanten verzamelt</a:t>
          </a:r>
          <a:br>
            <a:rPr lang="nl-NL" dirty="0"/>
          </a:br>
          <a:br>
            <a:rPr lang="nl-NL" dirty="0"/>
          </a:br>
          <a:r>
            <a:rPr lang="nl-NL" b="1" dirty="0"/>
            <a:t>Formule: </a:t>
          </a:r>
          <a:r>
            <a:rPr lang="nl-NL" dirty="0"/>
            <a:t>Netto kredietverkopen / gemiddelde debiteuren</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nl-NL" sz="2800" b="1" dirty="0"/>
            <a:t>Rendement op eigen vermogen (ROE)</a:t>
          </a:r>
          <a:endParaRPr lang="de-DE" sz="2800" b="1" dirty="0"/>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nl-NL" dirty="0"/>
            <a:t>Meet de winstgevendheid van een bedrijf bij het genereren van winst uit het eigen vermogen van aandeelhouders</a:t>
          </a:r>
          <a:br>
            <a:rPr lang="nl-NL" dirty="0"/>
          </a:br>
          <a:br>
            <a:rPr lang="nl-NL" b="1" dirty="0"/>
          </a:br>
          <a:r>
            <a:rPr lang="nl-NL" b="1" dirty="0"/>
            <a:t>Formule: </a:t>
          </a:r>
          <a:r>
            <a:rPr lang="nl-NL" dirty="0"/>
            <a:t>Netto-inkomen / eigen vermogen.</a:t>
          </a:r>
          <a:endParaRPr lang="de-DE" dirty="0"/>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Debiteuren</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Geld dat aan uw bedrijf verschuldigd is door klanten die goederen of services hebben gekocht maar nog niet hebben betaald.</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Crediteuren</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Geld dat uw bedrijf verschuldigd is aan leveranciers voor goederen of diensten die zijn gekocht maar nog niet zijn betaald.</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400" b="1" dirty="0" err="1"/>
            <a:t>Investeringsuitgaven</a:t>
          </a:r>
          <a:endParaRPr lang="de-DE" sz="24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nl-NL" dirty="0"/>
            <a:t>Geld dat een bedrijf uitgeeft om fysieke activa zoals apparatuur, gebouwen of machines te kopen, te onderhouden of te upgraden.</a:t>
          </a:r>
          <a:endParaRPr lang="de-DE"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Rendement </a:t>
          </a:r>
          <a:r>
            <a:rPr lang="de-DE" sz="2800" b="1" dirty="0" err="1"/>
            <a:t>op</a:t>
          </a:r>
          <a:r>
            <a:rPr lang="de-DE" sz="2800" b="1" dirty="0"/>
            <a:t> </a:t>
          </a:r>
          <a:r>
            <a:rPr lang="de-DE" sz="2800" b="1" dirty="0" err="1"/>
            <a:t>investering</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Een maatstaf voor de rentabiliteit van een investering, berekend als de winst van de investering gedeeld door de kosten.</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Werkkapitaal</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Het verschil tussen de vlottende activa van een bedrijf (zoals liquide middelen en vorderingen) en de kortlopende verplichtingen (zoals schulden). Het meet de financiële gezondheid van een bedrijf op korte termijn.</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Afschrijving</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nl-NL" dirty="0"/>
            <a:t>De geleidelijke waardevermindering van een actief in de loop van de tijd, meestal toegepast op </a:t>
          </a:r>
          <a:r>
            <a:rPr lang="nl-NL" dirty="0" err="1"/>
            <a:t>langetermijnactiva</a:t>
          </a:r>
          <a:r>
            <a:rPr lang="nl-NL" dirty="0"/>
            <a:t> zoals voertuigen, gebouwen of uitrusting.</a:t>
          </a:r>
          <a:endParaRPr lang="de-DE"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2000" dirty="0" err="1"/>
            <a:t>Prognoses</a:t>
          </a:r>
          <a:r>
            <a:rPr lang="de-DE" sz="2000" dirty="0"/>
            <a:t> van de </a:t>
          </a:r>
          <a:r>
            <a:rPr lang="de-DE" sz="2000" dirty="0" err="1"/>
            <a:t>omzet</a:t>
          </a:r>
          <a:endParaRPr lang="de-DE" sz="2000" dirty="0"/>
        </a:p>
      </dgm:t>
    </dgm:pt>
    <dgm:pt modelId="{44BC80F4-F260-4663-8DC5-80C371DF4BB6}" type="parTrans" cxnId="{17D72FC8-0A1C-4ED4-B682-64D27F63B7AD}">
      <dgm:prSet/>
      <dgm:spPr/>
      <dgm:t>
        <a:bodyPr/>
        <a:lstStyle/>
        <a:p>
          <a:endParaRPr lang="de-DE" sz="2400"/>
        </a:p>
      </dgm:t>
    </dgm:pt>
    <dgm:pt modelId="{74189D1B-2FB2-4D97-BEFE-CDC1490C220B}" type="sibTrans" cxnId="{17D72FC8-0A1C-4ED4-B682-64D27F63B7AD}">
      <dgm:prSet/>
      <dgm:spPr/>
      <dgm:t>
        <a:bodyPr/>
        <a:lstStyle/>
        <a:p>
          <a:endParaRPr lang="de-DE" sz="2400"/>
        </a:p>
      </dgm:t>
    </dgm:pt>
    <dgm:pt modelId="{FC324B8B-C738-427A-AF7A-048D506B92F3}">
      <dgm:prSet phldrT="[Text]" custT="1"/>
      <dgm:spPr/>
      <dgm:t>
        <a:bodyPr/>
        <a:lstStyle/>
        <a:p>
          <a:pPr>
            <a:buNone/>
          </a:pPr>
          <a:r>
            <a:rPr lang="nl-NL" sz="2000" dirty="0">
              <a:solidFill>
                <a:srgbClr val="595959"/>
              </a:solidFill>
            </a:rPr>
            <a:t>Schattingen van toekomstige verkopen, inclusief wanneer en hoe inkomsten zullen worden gegenereerd.</a:t>
          </a:r>
          <a:endParaRPr lang="de-DE" sz="2000" dirty="0">
            <a:solidFill>
              <a:srgbClr val="595959"/>
            </a:solidFill>
          </a:endParaRPr>
        </a:p>
      </dgm:t>
    </dgm:pt>
    <dgm:pt modelId="{00CBBDCB-BD76-46CA-80D8-C7BAF5AECDC1}" type="parTrans" cxnId="{87476A6C-C47B-46CC-B031-638ABD529861}">
      <dgm:prSet/>
      <dgm:spPr/>
      <dgm:t>
        <a:bodyPr/>
        <a:lstStyle/>
        <a:p>
          <a:endParaRPr lang="de-DE" sz="2400"/>
        </a:p>
      </dgm:t>
    </dgm:pt>
    <dgm:pt modelId="{BE518FBB-EF6C-4592-A62D-AA054E5EA5D6}" type="sibTrans" cxnId="{87476A6C-C47B-46CC-B031-638ABD529861}">
      <dgm:prSet/>
      <dgm:spPr/>
      <dgm:t>
        <a:bodyPr/>
        <a:lstStyle/>
        <a:p>
          <a:endParaRPr lang="de-DE" sz="2400"/>
        </a:p>
      </dgm:t>
    </dgm:pt>
    <dgm:pt modelId="{5D493A21-D7BE-42A2-9FE7-1E16D4FBDB34}">
      <dgm:prSet phldrT="[Text]" custT="1"/>
      <dgm:spPr/>
      <dgm:t>
        <a:bodyPr/>
        <a:lstStyle/>
        <a:p>
          <a:pPr marL="0">
            <a:buNone/>
          </a:pPr>
          <a:r>
            <a:rPr lang="de-DE" sz="2000" dirty="0" err="1"/>
            <a:t>Onkostenprognoses</a:t>
          </a:r>
          <a:endParaRPr lang="de-DE" sz="2000" dirty="0"/>
        </a:p>
      </dgm:t>
    </dgm:pt>
    <dgm:pt modelId="{0430867E-EACF-4058-BAC4-A6F21DB6DF41}" type="parTrans" cxnId="{F6E3CA3D-ADCD-4BA1-86D8-1B8D769F7B92}">
      <dgm:prSet/>
      <dgm:spPr/>
      <dgm:t>
        <a:bodyPr/>
        <a:lstStyle/>
        <a:p>
          <a:endParaRPr lang="de-DE" sz="2400"/>
        </a:p>
      </dgm:t>
    </dgm:pt>
    <dgm:pt modelId="{77749EFF-1CD6-4BAF-AF2E-30182DCDE5CA}" type="sibTrans" cxnId="{F6E3CA3D-ADCD-4BA1-86D8-1B8D769F7B92}">
      <dgm:prSet/>
      <dgm:spPr/>
      <dgm:t>
        <a:bodyPr/>
        <a:lstStyle/>
        <a:p>
          <a:endParaRPr lang="de-DE" sz="2400"/>
        </a:p>
      </dgm:t>
    </dgm:pt>
    <dgm:pt modelId="{A0571A7A-C0F6-47C2-8579-343F3EE7ADA6}">
      <dgm:prSet phldrT="[Text]" custT="1"/>
      <dgm:spPr/>
      <dgm:t>
        <a:bodyPr/>
        <a:lstStyle/>
        <a:p>
          <a:pPr marL="0" indent="0">
            <a:buNone/>
          </a:pPr>
          <a:r>
            <a:rPr lang="nl-NL" sz="2000" dirty="0">
              <a:solidFill>
                <a:srgbClr val="595959"/>
              </a:solidFill>
            </a:rPr>
            <a:t>Projecties van alle bedrijfskosten, zowel vaste als variabele.</a:t>
          </a:r>
          <a:endParaRPr lang="de-DE" sz="2000" dirty="0">
            <a:solidFill>
              <a:srgbClr val="595959"/>
            </a:solidFill>
          </a:endParaRPr>
        </a:p>
      </dgm:t>
    </dgm:pt>
    <dgm:pt modelId="{B9203EAD-6AFC-4AB7-981F-9C8E433F87BB}" type="parTrans" cxnId="{BD847E87-F532-45C5-B5CD-FBFC6D7B823A}">
      <dgm:prSet/>
      <dgm:spPr/>
      <dgm:t>
        <a:bodyPr/>
        <a:lstStyle/>
        <a:p>
          <a:endParaRPr lang="de-DE" sz="2400"/>
        </a:p>
      </dgm:t>
    </dgm:pt>
    <dgm:pt modelId="{958E8D72-D7EA-4D70-B27E-C434F92716AA}" type="sibTrans" cxnId="{BD847E87-F532-45C5-B5CD-FBFC6D7B823A}">
      <dgm:prSet/>
      <dgm:spPr/>
      <dgm:t>
        <a:bodyPr/>
        <a:lstStyle/>
        <a:p>
          <a:endParaRPr lang="de-DE" sz="2400"/>
        </a:p>
      </dgm:t>
    </dgm:pt>
    <dgm:pt modelId="{FBFE825C-F3CE-4555-A2F9-D5411A0CA525}">
      <dgm:prSet phldrT="[Text]" custT="1"/>
      <dgm:spPr/>
      <dgm:t>
        <a:bodyPr/>
        <a:lstStyle/>
        <a:p>
          <a:pPr marL="0">
            <a:buNone/>
          </a:pPr>
          <a:r>
            <a:rPr lang="de-DE" sz="2000" dirty="0"/>
            <a:t>Cash Flow </a:t>
          </a:r>
          <a:r>
            <a:rPr lang="de-DE" sz="2000" dirty="0" err="1"/>
            <a:t>prognoses</a:t>
          </a:r>
          <a:endParaRPr lang="de-DE" sz="2000" dirty="0"/>
        </a:p>
      </dgm:t>
    </dgm:pt>
    <dgm:pt modelId="{2250CF3C-670E-4BF3-A606-7038C263D1B7}" type="parTrans" cxnId="{B0B341FF-873A-4D14-BDAB-8C08559C5077}">
      <dgm:prSet/>
      <dgm:spPr/>
      <dgm:t>
        <a:bodyPr/>
        <a:lstStyle/>
        <a:p>
          <a:endParaRPr lang="de-DE" sz="2400"/>
        </a:p>
      </dgm:t>
    </dgm:pt>
    <dgm:pt modelId="{EABF1C65-6282-4097-A914-80DB8BD2443F}" type="sibTrans" cxnId="{B0B341FF-873A-4D14-BDAB-8C08559C5077}">
      <dgm:prSet/>
      <dgm:spPr/>
      <dgm:t>
        <a:bodyPr/>
        <a:lstStyle/>
        <a:p>
          <a:endParaRPr lang="de-DE" sz="2400"/>
        </a:p>
      </dgm:t>
    </dgm:pt>
    <dgm:pt modelId="{F5D77958-F083-4B70-8751-A0DA0880BA40}">
      <dgm:prSet phldrT="[Text]" custT="1"/>
      <dgm:spPr/>
      <dgm:t>
        <a:bodyPr/>
        <a:lstStyle/>
        <a:p>
          <a:pPr marL="0" indent="0">
            <a:buNone/>
          </a:pPr>
          <a:r>
            <a:rPr lang="nl-NL" sz="2000" dirty="0">
              <a:solidFill>
                <a:srgbClr val="595959"/>
              </a:solidFill>
            </a:rPr>
            <a:t>Inschatten wanneer contant geld het bedrijf binnenkomt en verlaat, waardoor liquiditeit wordt gegarandeerd</a:t>
          </a:r>
          <a:endParaRPr lang="de-DE" sz="2000" dirty="0">
            <a:solidFill>
              <a:srgbClr val="595959"/>
            </a:solidFill>
          </a:endParaRPr>
        </a:p>
      </dgm:t>
    </dgm:pt>
    <dgm:pt modelId="{485AF3E7-3248-4875-9EA9-5E2A999FD1CB}" type="sibTrans" cxnId="{BC57FE75-1507-4C72-BE21-9FDCFF24DE6C}">
      <dgm:prSet/>
      <dgm:spPr/>
      <dgm:t>
        <a:bodyPr/>
        <a:lstStyle/>
        <a:p>
          <a:endParaRPr lang="de-DE" sz="2400"/>
        </a:p>
      </dgm:t>
    </dgm:pt>
    <dgm:pt modelId="{FCADE643-2BAA-449D-8FEE-FB793D9C1753}" type="parTrans" cxnId="{BC57FE75-1507-4C72-BE21-9FDCFF24DE6C}">
      <dgm:prSet/>
      <dgm:spPr/>
      <dgm:t>
        <a:bodyPr/>
        <a:lstStyle/>
        <a:p>
          <a:endParaRPr lang="de-DE" sz="2400"/>
        </a:p>
      </dgm:t>
    </dgm:pt>
    <dgm:pt modelId="{6E9B0F44-5313-4454-B902-B053003B4FC1}">
      <dgm:prSet phldrT="[Text]" custT="1"/>
      <dgm:spPr/>
      <dgm:t>
        <a:bodyPr/>
        <a:lstStyle/>
        <a:p>
          <a:pPr marL="0" indent="0">
            <a:buNone/>
          </a:pPr>
          <a:r>
            <a:rPr lang="de-DE" sz="2000" dirty="0"/>
            <a:t>Break-even </a:t>
          </a:r>
          <a:r>
            <a:rPr lang="de-DE" sz="2000" dirty="0" err="1"/>
            <a:t>analyse</a:t>
          </a:r>
          <a:endParaRPr lang="de-DE" sz="2000" dirty="0"/>
        </a:p>
      </dgm:t>
    </dgm:pt>
    <dgm:pt modelId="{BF6E3AF8-A0D8-4F6A-9860-8A375C22AE57}" type="parTrans" cxnId="{341CC3E3-A3F9-4944-8A53-301035F05219}">
      <dgm:prSet/>
      <dgm:spPr/>
      <dgm:t>
        <a:bodyPr/>
        <a:lstStyle/>
        <a:p>
          <a:endParaRPr lang="de-DE" sz="2400"/>
        </a:p>
      </dgm:t>
    </dgm:pt>
    <dgm:pt modelId="{D2E6C660-BFC9-41D2-B15C-B9241B6D32D4}" type="sibTrans" cxnId="{341CC3E3-A3F9-4944-8A53-301035F05219}">
      <dgm:prSet/>
      <dgm:spPr/>
      <dgm:t>
        <a:bodyPr/>
        <a:lstStyle/>
        <a:p>
          <a:endParaRPr lang="de-DE" sz="2400"/>
        </a:p>
      </dgm:t>
    </dgm:pt>
    <dgm:pt modelId="{F7E3A421-4EE7-4C01-947F-A2085AC87EFD}">
      <dgm:prSet phldrT="[Text]" custT="1"/>
      <dgm:spPr/>
      <dgm:t>
        <a:bodyPr/>
        <a:lstStyle/>
        <a:p>
          <a:pPr marL="0" indent="0">
            <a:buNone/>
          </a:pPr>
          <a:r>
            <a:rPr lang="de-DE" sz="2000" dirty="0" err="1"/>
            <a:t>Winst</a:t>
          </a:r>
          <a:r>
            <a:rPr lang="de-DE" sz="2000" dirty="0"/>
            <a:t>- en </a:t>
          </a:r>
          <a:r>
            <a:rPr lang="de-DE" sz="2000" dirty="0" err="1"/>
            <a:t>verliesprognoses</a:t>
          </a:r>
          <a:endParaRPr lang="de-DE" sz="2000" dirty="0"/>
        </a:p>
      </dgm:t>
    </dgm:pt>
    <dgm:pt modelId="{2A4D352C-7F19-45D0-B63D-5425DCBDD1D6}" type="parTrans" cxnId="{2D8DB931-0877-4F3D-8C84-F5BCE5896CC3}">
      <dgm:prSet/>
      <dgm:spPr/>
      <dgm:t>
        <a:bodyPr/>
        <a:lstStyle/>
        <a:p>
          <a:endParaRPr lang="de-DE" sz="2400"/>
        </a:p>
      </dgm:t>
    </dgm:pt>
    <dgm:pt modelId="{FA7BA25B-95B9-4ED6-93C0-B6A38B7144E3}" type="sibTrans" cxnId="{2D8DB931-0877-4F3D-8C84-F5BCE5896CC3}">
      <dgm:prSet/>
      <dgm:spPr/>
      <dgm:t>
        <a:bodyPr/>
        <a:lstStyle/>
        <a:p>
          <a:endParaRPr lang="de-DE" sz="2400"/>
        </a:p>
      </dgm:t>
    </dgm:pt>
    <dgm:pt modelId="{D3460C03-534C-4E45-9F54-B4B351673982}">
      <dgm:prSet phldrT="[Text]" custT="1"/>
      <dgm:spPr/>
      <dgm:t>
        <a:bodyPr/>
        <a:lstStyle/>
        <a:p>
          <a:pPr marL="0" indent="0">
            <a:buNone/>
          </a:pPr>
          <a:r>
            <a:rPr lang="nl-NL" sz="2000" dirty="0">
              <a:solidFill>
                <a:srgbClr val="595959"/>
              </a:solidFill>
            </a:rPr>
            <a:t>Verwachte winst nadat alle kosten zijn betaald</a:t>
          </a:r>
          <a:endParaRPr lang="de-DE" sz="2000" dirty="0">
            <a:solidFill>
              <a:srgbClr val="595959"/>
            </a:solidFill>
          </a:endParaRPr>
        </a:p>
      </dgm:t>
    </dgm:pt>
    <dgm:pt modelId="{20A0FD29-C600-4B9D-BCA2-511989123E21}" type="parTrans" cxnId="{274EF56F-9D0E-486D-8598-2E9D85193379}">
      <dgm:prSet/>
      <dgm:spPr/>
      <dgm:t>
        <a:bodyPr/>
        <a:lstStyle/>
        <a:p>
          <a:endParaRPr lang="de-DE" sz="2400"/>
        </a:p>
      </dgm:t>
    </dgm:pt>
    <dgm:pt modelId="{0A90CB1C-46DD-4994-A616-CF898CAB6957}" type="sibTrans" cxnId="{274EF56F-9D0E-486D-8598-2E9D85193379}">
      <dgm:prSet/>
      <dgm:spPr/>
      <dgm:t>
        <a:bodyPr/>
        <a:lstStyle/>
        <a:p>
          <a:endParaRPr lang="de-DE" sz="2400"/>
        </a:p>
      </dgm:t>
    </dgm:pt>
    <dgm:pt modelId="{A6F00DAF-1939-4F6B-9F5D-4D558C050D1F}">
      <dgm:prSet phldrT="[Text]" custT="1"/>
      <dgm:spPr/>
      <dgm:t>
        <a:bodyPr/>
        <a:lstStyle/>
        <a:p>
          <a:pPr marL="0" indent="0">
            <a:buNone/>
          </a:pPr>
          <a:r>
            <a:rPr lang="nl-NL" sz="1800" dirty="0">
              <a:solidFill>
                <a:srgbClr val="595959"/>
              </a:solidFill>
            </a:rPr>
            <a:t>Het punt waarop de omzet gelijk is aan de uitgaven, wat aangeeft op welk moment uw bedrijf winstgevend wordt.</a:t>
          </a:r>
          <a:endParaRPr lang="de-DE" sz="1800" dirty="0">
            <a:solidFill>
              <a:srgbClr val="595959"/>
            </a:solidFill>
          </a:endParaRPr>
        </a:p>
      </dgm:t>
    </dgm:pt>
    <dgm:pt modelId="{63CA5CE9-5520-49E8-9C62-E3DD2477D857}" type="parTrans" cxnId="{7AF65C2A-6104-4BD6-99D3-0EAB16D5F690}">
      <dgm:prSet/>
      <dgm:spPr/>
      <dgm:t>
        <a:bodyPr/>
        <a:lstStyle/>
        <a:p>
          <a:endParaRPr lang="de-DE" sz="2400"/>
        </a:p>
      </dgm:t>
    </dgm:pt>
    <dgm:pt modelId="{8DE2B3F7-493F-4730-A8A0-BE42A2A7B935}" type="sibTrans" cxnId="{7AF65C2A-6104-4BD6-99D3-0EAB16D5F690}">
      <dgm:prSet/>
      <dgm:spPr/>
      <dgm:t>
        <a:bodyPr/>
        <a:lstStyle/>
        <a:p>
          <a:endParaRPr lang="de-DE" sz="2400"/>
        </a:p>
      </dgm:t>
    </dgm:pt>
    <dgm:pt modelId="{159CA10F-92A7-40FA-A92B-7D6CB5E213B2}">
      <dgm:prSet phldrT="[Text]" custT="1"/>
      <dgm:spPr/>
      <dgm:t>
        <a:bodyPr/>
        <a:lstStyle/>
        <a:p>
          <a:pPr marL="0" indent="0">
            <a:buNone/>
          </a:pPr>
          <a:r>
            <a:rPr lang="de-DE" sz="1800" dirty="0" err="1"/>
            <a:t>Kapitaalvereisten</a:t>
          </a:r>
          <a:endParaRPr lang="de-DE" sz="1800" dirty="0"/>
        </a:p>
      </dgm:t>
    </dgm:pt>
    <dgm:pt modelId="{1EEF2881-E561-4F10-A101-18D31B093F2F}" type="parTrans" cxnId="{A5B04E48-8725-44A9-8D71-47CE6E48539C}">
      <dgm:prSet/>
      <dgm:spPr/>
      <dgm:t>
        <a:bodyPr/>
        <a:lstStyle/>
        <a:p>
          <a:endParaRPr lang="de-DE"/>
        </a:p>
      </dgm:t>
    </dgm:pt>
    <dgm:pt modelId="{4642ABDB-7836-4BF4-9988-A630D5AFEE0F}" type="sibTrans" cxnId="{A5B04E48-8725-44A9-8D71-47CE6E48539C}">
      <dgm:prSet/>
      <dgm:spPr/>
      <dgm:t>
        <a:bodyPr/>
        <a:lstStyle/>
        <a:p>
          <a:endParaRPr lang="de-DE"/>
        </a:p>
      </dgm:t>
    </dgm:pt>
    <dgm:pt modelId="{9DE2F0F5-B48D-46DC-8241-0C0658FB7208}">
      <dgm:prSet phldrT="[Text]" custT="1"/>
      <dgm:spPr/>
      <dgm:t>
        <a:bodyPr/>
        <a:lstStyle/>
        <a:p>
          <a:pPr marL="0" indent="0">
            <a:buNone/>
          </a:pPr>
          <a:r>
            <a:rPr lang="nl-NL" sz="2000" dirty="0">
              <a:solidFill>
                <a:srgbClr val="595959"/>
              </a:solidFill>
            </a:rPr>
            <a:t>Schattingen van de middelen die nodig zijn om het bedrijf te laten groeien of op te schalen</a:t>
          </a:r>
          <a:r>
            <a:rPr lang="de-DE" sz="1800" dirty="0"/>
            <a:t>. </a:t>
          </a:r>
        </a:p>
      </dgm:t>
    </dgm:pt>
    <dgm:pt modelId="{1D2DED9C-3FD8-45A9-BF68-37EB5237812B}" type="parTrans" cxnId="{8F323346-57F5-4DC1-ABDB-138F65112194}">
      <dgm:prSet/>
      <dgm:spPr/>
      <dgm:t>
        <a:bodyPr/>
        <a:lstStyle/>
        <a:p>
          <a:endParaRPr lang="de-DE"/>
        </a:p>
      </dgm:t>
    </dgm:pt>
    <dgm:pt modelId="{E32144F3-0BC6-4E11-8618-6FF056D01E56}" type="sibTrans" cxnId="{8F323346-57F5-4DC1-ABDB-138F65112194}">
      <dgm:prSet/>
      <dgm:spPr/>
      <dgm:t>
        <a:bodyPr/>
        <a:lstStyle/>
        <a:p>
          <a:endParaRPr lang="de-DE"/>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6"/>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2"/>
      <dgm:spPr/>
    </dgm:pt>
    <dgm:pt modelId="{F2CF0DCC-C2FC-4413-BC6E-15E6DD62BBB1}" type="pres">
      <dgm:prSet presAssocID="{78E423B0-342E-4AA7-B868-10A480325E0F}" presName="vert1" presStyleCnt="0"/>
      <dgm:spPr/>
    </dgm:pt>
    <dgm:pt modelId="{E3008362-2C32-4FCD-BB67-E95F63BAE020}" type="pres">
      <dgm:prSet presAssocID="{FC324B8B-C738-427A-AF7A-048D506B92F3}" presName="vertSpace2a" presStyleCnt="0"/>
      <dgm:spPr/>
    </dgm:pt>
    <dgm:pt modelId="{860FB56F-1508-46A1-830E-6FE68AF3C0F2}" type="pres">
      <dgm:prSet presAssocID="{FC324B8B-C738-427A-AF7A-048D506B92F3}" presName="horz2" presStyleCnt="0"/>
      <dgm:spPr/>
    </dgm:pt>
    <dgm:pt modelId="{AF5D4213-58BA-4313-8836-8D3EEAA5986E}" type="pres">
      <dgm:prSet presAssocID="{FC324B8B-C738-427A-AF7A-048D506B92F3}" presName="horzSpace2" presStyleCnt="0"/>
      <dgm:spPr/>
    </dgm:pt>
    <dgm:pt modelId="{561CF158-BC4A-4458-814C-784463965FC7}" type="pres">
      <dgm:prSet presAssocID="{FC324B8B-C738-427A-AF7A-048D506B92F3}" presName="tx2" presStyleLbl="revTx" presStyleIdx="1" presStyleCnt="12"/>
      <dgm:spPr/>
    </dgm:pt>
    <dgm:pt modelId="{6126F349-DE76-4C5B-9C67-0E4A61498842}" type="pres">
      <dgm:prSet presAssocID="{FC324B8B-C738-427A-AF7A-048D506B92F3}" presName="vert2" presStyleCnt="0"/>
      <dgm:spPr/>
    </dgm:pt>
    <dgm:pt modelId="{0AC5D576-3205-425D-956C-FE659BB1795F}" type="pres">
      <dgm:prSet presAssocID="{FC324B8B-C738-427A-AF7A-048D506B92F3}" presName="thinLine2b" presStyleLbl="callout" presStyleIdx="0" presStyleCnt="6"/>
      <dgm:spPr/>
    </dgm:pt>
    <dgm:pt modelId="{35673415-671B-4B0B-ABD5-3F929152901B}" type="pres">
      <dgm:prSet presAssocID="{FC324B8B-C738-427A-AF7A-048D506B92F3}" presName="vertSpace2b" presStyleCnt="0"/>
      <dgm:spPr/>
    </dgm:pt>
    <dgm:pt modelId="{5F07C887-3715-480F-A6B0-8AF190B49350}" type="pres">
      <dgm:prSet presAssocID="{5D493A21-D7BE-42A2-9FE7-1E16D4FBDB34}" presName="thickLine" presStyleLbl="alignNode1" presStyleIdx="1" presStyleCnt="6"/>
      <dgm:spPr/>
    </dgm:pt>
    <dgm:pt modelId="{79467D08-5985-4EFA-970D-37708C30CB24}" type="pres">
      <dgm:prSet presAssocID="{5D493A21-D7BE-42A2-9FE7-1E16D4FBDB34}" presName="horz1" presStyleCnt="0"/>
      <dgm:spPr/>
    </dgm:pt>
    <dgm:pt modelId="{13B0069F-8FEA-4123-8ADF-D0DD651F227D}" type="pres">
      <dgm:prSet presAssocID="{5D493A21-D7BE-42A2-9FE7-1E16D4FBDB34}" presName="tx1" presStyleLbl="revTx" presStyleIdx="2" presStyleCnt="12"/>
      <dgm:spPr/>
    </dgm:pt>
    <dgm:pt modelId="{932EAE2A-31EE-443B-B473-308BCC18B9CC}" type="pres">
      <dgm:prSet presAssocID="{5D493A21-D7BE-42A2-9FE7-1E16D4FBDB34}" presName="vert1" presStyleCnt="0"/>
      <dgm:spPr/>
    </dgm:pt>
    <dgm:pt modelId="{76EEB277-0443-42D7-9F1A-11436F7EC5D4}" type="pres">
      <dgm:prSet presAssocID="{A0571A7A-C0F6-47C2-8579-343F3EE7ADA6}" presName="vertSpace2a" presStyleCnt="0"/>
      <dgm:spPr/>
    </dgm:pt>
    <dgm:pt modelId="{74D5DFFC-8FB6-443B-8D4D-DEC931D23EDE}" type="pres">
      <dgm:prSet presAssocID="{A0571A7A-C0F6-47C2-8579-343F3EE7ADA6}" presName="horz2" presStyleCnt="0"/>
      <dgm:spPr/>
    </dgm:pt>
    <dgm:pt modelId="{4C14361A-D662-462B-B6E1-2AF828E337E7}" type="pres">
      <dgm:prSet presAssocID="{A0571A7A-C0F6-47C2-8579-343F3EE7ADA6}" presName="horzSpace2" presStyleCnt="0"/>
      <dgm:spPr/>
    </dgm:pt>
    <dgm:pt modelId="{D3EDE53F-4021-4BC4-8B07-0B383959CDA6}" type="pres">
      <dgm:prSet presAssocID="{A0571A7A-C0F6-47C2-8579-343F3EE7ADA6}" presName="tx2" presStyleLbl="revTx" presStyleIdx="3" presStyleCnt="12"/>
      <dgm:spPr/>
    </dgm:pt>
    <dgm:pt modelId="{C0C72FBB-064D-454D-ABBC-2F59B491862B}" type="pres">
      <dgm:prSet presAssocID="{A0571A7A-C0F6-47C2-8579-343F3EE7ADA6}" presName="vert2" presStyleCnt="0"/>
      <dgm:spPr/>
    </dgm:pt>
    <dgm:pt modelId="{7B4B7867-315E-45C3-AB58-03EB8DAEDF0D}" type="pres">
      <dgm:prSet presAssocID="{A0571A7A-C0F6-47C2-8579-343F3EE7ADA6}" presName="thinLine2b" presStyleLbl="callout" presStyleIdx="1" presStyleCnt="6"/>
      <dgm:spPr/>
    </dgm:pt>
    <dgm:pt modelId="{875B1E44-E450-4619-8BF4-1A0D353C452A}" type="pres">
      <dgm:prSet presAssocID="{A0571A7A-C0F6-47C2-8579-343F3EE7ADA6}" presName="vertSpace2b" presStyleCnt="0"/>
      <dgm:spPr/>
    </dgm:pt>
    <dgm:pt modelId="{D2F2EAE3-01E0-406B-8DB9-C0224445E31F}" type="pres">
      <dgm:prSet presAssocID="{FBFE825C-F3CE-4555-A2F9-D5411A0CA525}" presName="thickLine" presStyleLbl="alignNode1" presStyleIdx="2" presStyleCnt="6"/>
      <dgm:spPr/>
    </dgm:pt>
    <dgm:pt modelId="{3FCB9ECC-E79A-4F75-826B-B96CA6B812C9}" type="pres">
      <dgm:prSet presAssocID="{FBFE825C-F3CE-4555-A2F9-D5411A0CA525}" presName="horz1" presStyleCnt="0"/>
      <dgm:spPr/>
    </dgm:pt>
    <dgm:pt modelId="{37E30F1F-F69C-4F6E-9519-D46D3DAF6FEE}" type="pres">
      <dgm:prSet presAssocID="{FBFE825C-F3CE-4555-A2F9-D5411A0CA525}" presName="tx1" presStyleLbl="revTx" presStyleIdx="4" presStyleCnt="12"/>
      <dgm:spPr/>
    </dgm:pt>
    <dgm:pt modelId="{F77A0BD8-A4C7-47E7-A7FD-868C8E878E85}" type="pres">
      <dgm:prSet presAssocID="{FBFE825C-F3CE-4555-A2F9-D5411A0CA525}" presName="vert1" presStyleCnt="0"/>
      <dgm:spPr/>
    </dgm:pt>
    <dgm:pt modelId="{BAD1A0C0-C041-4D0B-98EC-5E5385BF58A5}" type="pres">
      <dgm:prSet presAssocID="{F5D77958-F083-4B70-8751-A0DA0880BA40}" presName="vertSpace2a" presStyleCnt="0"/>
      <dgm:spPr/>
    </dgm:pt>
    <dgm:pt modelId="{F4E71447-6B30-4A1B-A45C-9B1CA2C48E79}" type="pres">
      <dgm:prSet presAssocID="{F5D77958-F083-4B70-8751-A0DA0880BA40}" presName="horz2" presStyleCnt="0"/>
      <dgm:spPr/>
    </dgm:pt>
    <dgm:pt modelId="{191DA3DC-7D24-45A7-9AEC-62170B956F38}" type="pres">
      <dgm:prSet presAssocID="{F5D77958-F083-4B70-8751-A0DA0880BA40}" presName="horzSpace2" presStyleCnt="0"/>
      <dgm:spPr/>
    </dgm:pt>
    <dgm:pt modelId="{3B82D7AC-9B58-4250-A761-8DD88D854F1B}" type="pres">
      <dgm:prSet presAssocID="{F5D77958-F083-4B70-8751-A0DA0880BA40}" presName="tx2" presStyleLbl="revTx" presStyleIdx="5" presStyleCnt="12"/>
      <dgm:spPr/>
    </dgm:pt>
    <dgm:pt modelId="{666F6422-32B8-4973-BBEC-FD50985400AE}" type="pres">
      <dgm:prSet presAssocID="{F5D77958-F083-4B70-8751-A0DA0880BA40}" presName="vert2" presStyleCnt="0"/>
      <dgm:spPr/>
    </dgm:pt>
    <dgm:pt modelId="{6139B360-5908-4172-AB45-4C2B8B29AED6}" type="pres">
      <dgm:prSet presAssocID="{F5D77958-F083-4B70-8751-A0DA0880BA40}" presName="thinLine2b" presStyleLbl="callout" presStyleIdx="2" presStyleCnt="6"/>
      <dgm:spPr/>
    </dgm:pt>
    <dgm:pt modelId="{701CCDE7-F777-4034-BD27-AA94FD36D0F1}" type="pres">
      <dgm:prSet presAssocID="{F5D77958-F083-4B70-8751-A0DA0880BA40}" presName="vertSpace2b" presStyleCnt="0"/>
      <dgm:spPr/>
    </dgm:pt>
    <dgm:pt modelId="{E3FC1F2D-C5DC-45AE-B0E5-916E44198F7D}" type="pres">
      <dgm:prSet presAssocID="{F7E3A421-4EE7-4C01-947F-A2085AC87EFD}" presName="thickLine" presStyleLbl="alignNode1" presStyleIdx="3" presStyleCnt="6"/>
      <dgm:spPr/>
    </dgm:pt>
    <dgm:pt modelId="{8DAF3BA3-E174-42B7-81A2-3E9077A22ABE}" type="pres">
      <dgm:prSet presAssocID="{F7E3A421-4EE7-4C01-947F-A2085AC87EFD}" presName="horz1" presStyleCnt="0"/>
      <dgm:spPr/>
    </dgm:pt>
    <dgm:pt modelId="{E8A21D48-25B5-470A-B543-96CEFE01AF61}" type="pres">
      <dgm:prSet presAssocID="{F7E3A421-4EE7-4C01-947F-A2085AC87EFD}" presName="tx1" presStyleLbl="revTx" presStyleIdx="6" presStyleCnt="12"/>
      <dgm:spPr/>
    </dgm:pt>
    <dgm:pt modelId="{34457944-FD77-416D-BEC2-96337623F7FB}" type="pres">
      <dgm:prSet presAssocID="{F7E3A421-4EE7-4C01-947F-A2085AC87EFD}" presName="vert1" presStyleCnt="0"/>
      <dgm:spPr/>
    </dgm:pt>
    <dgm:pt modelId="{F1519B12-A5A9-4A8A-AF79-6AE0CB9C335B}" type="pres">
      <dgm:prSet presAssocID="{D3460C03-534C-4E45-9F54-B4B351673982}" presName="vertSpace2a" presStyleCnt="0"/>
      <dgm:spPr/>
    </dgm:pt>
    <dgm:pt modelId="{6F17D79F-BEA0-4016-A340-A4FA258E3D59}" type="pres">
      <dgm:prSet presAssocID="{D3460C03-534C-4E45-9F54-B4B351673982}" presName="horz2" presStyleCnt="0"/>
      <dgm:spPr/>
    </dgm:pt>
    <dgm:pt modelId="{F3A254C1-808B-4B17-929A-DF122B1DB6F9}" type="pres">
      <dgm:prSet presAssocID="{D3460C03-534C-4E45-9F54-B4B351673982}" presName="horzSpace2" presStyleCnt="0"/>
      <dgm:spPr/>
    </dgm:pt>
    <dgm:pt modelId="{BBBB6549-0955-452B-870D-A45DBDE1C065}" type="pres">
      <dgm:prSet presAssocID="{D3460C03-534C-4E45-9F54-B4B351673982}" presName="tx2" presStyleLbl="revTx" presStyleIdx="7" presStyleCnt="12"/>
      <dgm:spPr/>
    </dgm:pt>
    <dgm:pt modelId="{68FF9A58-6FE8-4DF9-958B-266AFBF75635}" type="pres">
      <dgm:prSet presAssocID="{D3460C03-534C-4E45-9F54-B4B351673982}" presName="vert2" presStyleCnt="0"/>
      <dgm:spPr/>
    </dgm:pt>
    <dgm:pt modelId="{EE27700D-F141-4EBA-ABC4-CC1C76133CD7}" type="pres">
      <dgm:prSet presAssocID="{D3460C03-534C-4E45-9F54-B4B351673982}" presName="thinLine2b" presStyleLbl="callout" presStyleIdx="3" presStyleCnt="6"/>
      <dgm:spPr/>
    </dgm:pt>
    <dgm:pt modelId="{B7DCCC29-14BE-4357-B98B-B7AFCC984C40}" type="pres">
      <dgm:prSet presAssocID="{D3460C03-534C-4E45-9F54-B4B351673982}" presName="vertSpace2b" presStyleCnt="0"/>
      <dgm:spPr/>
    </dgm:pt>
    <dgm:pt modelId="{6D753174-8A25-4DBA-8B17-64BA9F70B3AB}" type="pres">
      <dgm:prSet presAssocID="{6E9B0F44-5313-4454-B902-B053003B4FC1}" presName="thickLine" presStyleLbl="alignNode1" presStyleIdx="4" presStyleCnt="6"/>
      <dgm:spPr/>
    </dgm:pt>
    <dgm:pt modelId="{CF2CD5BF-5F7F-4819-A115-4DB93F09A7D8}" type="pres">
      <dgm:prSet presAssocID="{6E9B0F44-5313-4454-B902-B053003B4FC1}" presName="horz1" presStyleCnt="0"/>
      <dgm:spPr/>
    </dgm:pt>
    <dgm:pt modelId="{B7D5D476-21C3-4762-B2D8-7C8604DDFB2E}" type="pres">
      <dgm:prSet presAssocID="{6E9B0F44-5313-4454-B902-B053003B4FC1}" presName="tx1" presStyleLbl="revTx" presStyleIdx="8" presStyleCnt="12"/>
      <dgm:spPr/>
    </dgm:pt>
    <dgm:pt modelId="{6E7C8A98-B8AC-4548-9F79-C60F216E4680}" type="pres">
      <dgm:prSet presAssocID="{6E9B0F44-5313-4454-B902-B053003B4FC1}" presName="vert1" presStyleCnt="0"/>
      <dgm:spPr/>
    </dgm:pt>
    <dgm:pt modelId="{921DFA2B-2055-4CEF-8B23-D5355D8AC774}" type="pres">
      <dgm:prSet presAssocID="{A6F00DAF-1939-4F6B-9F5D-4D558C050D1F}" presName="vertSpace2a" presStyleCnt="0"/>
      <dgm:spPr/>
    </dgm:pt>
    <dgm:pt modelId="{200A8F01-5E0F-49BB-B701-019711AC526A}" type="pres">
      <dgm:prSet presAssocID="{A6F00DAF-1939-4F6B-9F5D-4D558C050D1F}" presName="horz2" presStyleCnt="0"/>
      <dgm:spPr/>
    </dgm:pt>
    <dgm:pt modelId="{60D83621-14DA-402F-A3A8-718177F6B640}" type="pres">
      <dgm:prSet presAssocID="{A6F00DAF-1939-4F6B-9F5D-4D558C050D1F}" presName="horzSpace2" presStyleCnt="0"/>
      <dgm:spPr/>
    </dgm:pt>
    <dgm:pt modelId="{C7D7827E-5FB7-4BD3-946D-BFB2D635E686}" type="pres">
      <dgm:prSet presAssocID="{A6F00DAF-1939-4F6B-9F5D-4D558C050D1F}" presName="tx2" presStyleLbl="revTx" presStyleIdx="9" presStyleCnt="12"/>
      <dgm:spPr/>
    </dgm:pt>
    <dgm:pt modelId="{A0AB590B-FE1E-4C36-9EC7-8477E5BB0726}" type="pres">
      <dgm:prSet presAssocID="{A6F00DAF-1939-4F6B-9F5D-4D558C050D1F}" presName="vert2" presStyleCnt="0"/>
      <dgm:spPr/>
    </dgm:pt>
    <dgm:pt modelId="{05542658-4D70-4C35-9F58-C0128864CF37}" type="pres">
      <dgm:prSet presAssocID="{A6F00DAF-1939-4F6B-9F5D-4D558C050D1F}" presName="thinLine2b" presStyleLbl="callout" presStyleIdx="4" presStyleCnt="6"/>
      <dgm:spPr/>
    </dgm:pt>
    <dgm:pt modelId="{65E64793-1D8C-4D6E-AB70-4484FC23EFD7}" type="pres">
      <dgm:prSet presAssocID="{A6F00DAF-1939-4F6B-9F5D-4D558C050D1F}" presName="vertSpace2b" presStyleCnt="0"/>
      <dgm:spPr/>
    </dgm:pt>
    <dgm:pt modelId="{CD6D1470-CCF2-4CE6-8456-14D3EB5E7559}" type="pres">
      <dgm:prSet presAssocID="{159CA10F-92A7-40FA-A92B-7D6CB5E213B2}" presName="thickLine" presStyleLbl="alignNode1" presStyleIdx="5" presStyleCnt="6"/>
      <dgm:spPr/>
    </dgm:pt>
    <dgm:pt modelId="{ED8CD2FF-8172-4168-BAAE-B9C7B4ADB2FF}" type="pres">
      <dgm:prSet presAssocID="{159CA10F-92A7-40FA-A92B-7D6CB5E213B2}" presName="horz1" presStyleCnt="0"/>
      <dgm:spPr/>
    </dgm:pt>
    <dgm:pt modelId="{E764FEAA-D5B6-4DF5-8373-21F54B4487F4}" type="pres">
      <dgm:prSet presAssocID="{159CA10F-92A7-40FA-A92B-7D6CB5E213B2}" presName="tx1" presStyleLbl="revTx" presStyleIdx="10" presStyleCnt="12"/>
      <dgm:spPr/>
    </dgm:pt>
    <dgm:pt modelId="{93A88086-8BC5-47E3-AECE-C3A10EFF8E21}" type="pres">
      <dgm:prSet presAssocID="{159CA10F-92A7-40FA-A92B-7D6CB5E213B2}" presName="vert1" presStyleCnt="0"/>
      <dgm:spPr/>
    </dgm:pt>
    <dgm:pt modelId="{215D6A15-8333-4F60-970D-1D31275C8AE1}" type="pres">
      <dgm:prSet presAssocID="{9DE2F0F5-B48D-46DC-8241-0C0658FB7208}" presName="vertSpace2a" presStyleCnt="0"/>
      <dgm:spPr/>
    </dgm:pt>
    <dgm:pt modelId="{02CA4EEB-3F99-4ECC-B1DF-815AB915DB59}" type="pres">
      <dgm:prSet presAssocID="{9DE2F0F5-B48D-46DC-8241-0C0658FB7208}" presName="horz2" presStyleCnt="0"/>
      <dgm:spPr/>
    </dgm:pt>
    <dgm:pt modelId="{8CAE5AE3-F549-411B-AB5C-41C1309F8291}" type="pres">
      <dgm:prSet presAssocID="{9DE2F0F5-B48D-46DC-8241-0C0658FB7208}" presName="horzSpace2" presStyleCnt="0"/>
      <dgm:spPr/>
    </dgm:pt>
    <dgm:pt modelId="{BFF3BCFD-A2F1-4299-8148-7549B314DF37}" type="pres">
      <dgm:prSet presAssocID="{9DE2F0F5-B48D-46DC-8241-0C0658FB7208}" presName="tx2" presStyleLbl="revTx" presStyleIdx="11" presStyleCnt="12"/>
      <dgm:spPr/>
    </dgm:pt>
    <dgm:pt modelId="{069045BE-6320-46AE-9EAF-B06B4FAB074B}" type="pres">
      <dgm:prSet presAssocID="{9DE2F0F5-B48D-46DC-8241-0C0658FB7208}" presName="vert2" presStyleCnt="0"/>
      <dgm:spPr/>
    </dgm:pt>
    <dgm:pt modelId="{3448C4FF-EF22-4CE0-94FF-B79253AC3559}" type="pres">
      <dgm:prSet presAssocID="{9DE2F0F5-B48D-46DC-8241-0C0658FB7208}" presName="thinLine2b" presStyleLbl="callout" presStyleIdx="5" presStyleCnt="6"/>
      <dgm:spPr/>
    </dgm:pt>
    <dgm:pt modelId="{E5C673ED-D8A8-4CAB-95D7-A8C65ED19F4B}" type="pres">
      <dgm:prSet presAssocID="{9DE2F0F5-B48D-46DC-8241-0C0658FB7208}" presName="vertSpace2b" presStyleCnt="0"/>
      <dgm:spPr/>
    </dgm:pt>
  </dgm:ptLst>
  <dgm:cxnLst>
    <dgm:cxn modelId="{E6848804-E830-475E-8739-29826D7DB113}" type="presOf" srcId="{FC324B8B-C738-427A-AF7A-048D506B92F3}" destId="{561CF158-BC4A-4458-814C-784463965FC7}" srcOrd="0" destOrd="0" presId="urn:microsoft.com/office/officeart/2008/layout/LinedList"/>
    <dgm:cxn modelId="{726F1515-E913-4085-8CCC-19FA5C2C8C65}" type="presOf" srcId="{FBFE825C-F3CE-4555-A2F9-D5411A0CA525}" destId="{37E30F1F-F69C-4F6E-9519-D46D3DAF6FEE}" srcOrd="0" destOrd="0" presId="urn:microsoft.com/office/officeart/2008/layout/LinedList"/>
    <dgm:cxn modelId="{A0BF0B1A-0CF9-4D72-8045-FA2BF0E776AD}" type="presOf" srcId="{D3A0F79B-6370-4ADB-ABC1-90EEDEDD30A4}" destId="{DE8F21CC-3A50-4E8E-A567-B918B3C0875C}" srcOrd="0" destOrd="0" presId="urn:microsoft.com/office/officeart/2008/layout/LinedList"/>
    <dgm:cxn modelId="{7AF65C2A-6104-4BD6-99D3-0EAB16D5F690}" srcId="{6E9B0F44-5313-4454-B902-B053003B4FC1}" destId="{A6F00DAF-1939-4F6B-9F5D-4D558C050D1F}" srcOrd="0" destOrd="0" parTransId="{63CA5CE9-5520-49E8-9C62-E3DD2477D857}" sibTransId="{8DE2B3F7-493F-4730-A8A0-BE42A2A7B935}"/>
    <dgm:cxn modelId="{2D8DB931-0877-4F3D-8C84-F5BCE5896CC3}" srcId="{D3A0F79B-6370-4ADB-ABC1-90EEDEDD30A4}" destId="{F7E3A421-4EE7-4C01-947F-A2085AC87EFD}" srcOrd="3" destOrd="0" parTransId="{2A4D352C-7F19-45D0-B63D-5425DCBDD1D6}" sibTransId="{FA7BA25B-95B9-4ED6-93C0-B6A38B7144E3}"/>
    <dgm:cxn modelId="{26C4DA3C-0EC8-46FC-BD13-0E9E481D048A}" type="presOf" srcId="{159CA10F-92A7-40FA-A92B-7D6CB5E213B2}" destId="{E764FEAA-D5B6-4DF5-8373-21F54B4487F4}" srcOrd="0" destOrd="0" presId="urn:microsoft.com/office/officeart/2008/layout/LinedList"/>
    <dgm:cxn modelId="{F6E3CA3D-ADCD-4BA1-86D8-1B8D769F7B92}" srcId="{D3A0F79B-6370-4ADB-ABC1-90EEDEDD30A4}" destId="{5D493A21-D7BE-42A2-9FE7-1E16D4FBDB34}" srcOrd="1" destOrd="0" parTransId="{0430867E-EACF-4058-BAC4-A6F21DB6DF41}" sibTransId="{77749EFF-1CD6-4BAF-AF2E-30182DCDE5CA}"/>
    <dgm:cxn modelId="{E78B1B5F-E585-4EE8-AC0A-583F7933F4AA}" type="presOf" srcId="{A0571A7A-C0F6-47C2-8579-343F3EE7ADA6}" destId="{D3EDE53F-4021-4BC4-8B07-0B383959CDA6}" srcOrd="0" destOrd="0" presId="urn:microsoft.com/office/officeart/2008/layout/LinedList"/>
    <dgm:cxn modelId="{47965045-CF79-4B6A-BC84-D45C7CE3EA23}" type="presOf" srcId="{F5D77958-F083-4B70-8751-A0DA0880BA40}" destId="{3B82D7AC-9B58-4250-A761-8DD88D854F1B}" srcOrd="0" destOrd="0" presId="urn:microsoft.com/office/officeart/2008/layout/LinedList"/>
    <dgm:cxn modelId="{8F323346-57F5-4DC1-ABDB-138F65112194}" srcId="{159CA10F-92A7-40FA-A92B-7D6CB5E213B2}" destId="{9DE2F0F5-B48D-46DC-8241-0C0658FB7208}" srcOrd="0" destOrd="0" parTransId="{1D2DED9C-3FD8-45A9-BF68-37EB5237812B}" sibTransId="{E32144F3-0BC6-4E11-8618-6FF056D01E56}"/>
    <dgm:cxn modelId="{A5B04E48-8725-44A9-8D71-47CE6E48539C}" srcId="{D3A0F79B-6370-4ADB-ABC1-90EEDEDD30A4}" destId="{159CA10F-92A7-40FA-A92B-7D6CB5E213B2}" srcOrd="5" destOrd="0" parTransId="{1EEF2881-E561-4F10-A101-18D31B093F2F}" sibTransId="{4642ABDB-7836-4BF4-9988-A630D5AFEE0F}"/>
    <dgm:cxn modelId="{4B0E216C-7161-4903-A070-C4ED92149667}" type="presOf" srcId="{D3460C03-534C-4E45-9F54-B4B351673982}" destId="{BBBB6549-0955-452B-870D-A45DBDE1C065}" srcOrd="0" destOrd="0" presId="urn:microsoft.com/office/officeart/2008/layout/LinedList"/>
    <dgm:cxn modelId="{87476A6C-C47B-46CC-B031-638ABD529861}" srcId="{78E423B0-342E-4AA7-B868-10A480325E0F}" destId="{FC324B8B-C738-427A-AF7A-048D506B92F3}" srcOrd="0" destOrd="0" parTransId="{00CBBDCB-BD76-46CA-80D8-C7BAF5AECDC1}" sibTransId="{BE518FBB-EF6C-4592-A62D-AA054E5EA5D6}"/>
    <dgm:cxn modelId="{274EF56F-9D0E-486D-8598-2E9D85193379}" srcId="{F7E3A421-4EE7-4C01-947F-A2085AC87EFD}" destId="{D3460C03-534C-4E45-9F54-B4B351673982}" srcOrd="0" destOrd="0" parTransId="{20A0FD29-C600-4B9D-BCA2-511989123E21}" sibTransId="{0A90CB1C-46DD-4994-A616-CF898CAB6957}"/>
    <dgm:cxn modelId="{BC57FE75-1507-4C72-BE21-9FDCFF24DE6C}" srcId="{FBFE825C-F3CE-4555-A2F9-D5411A0CA525}" destId="{F5D77958-F083-4B70-8751-A0DA0880BA40}" srcOrd="0" destOrd="0" parTransId="{FCADE643-2BAA-449D-8FEE-FB793D9C1753}" sibTransId="{485AF3E7-3248-4875-9EA9-5E2A999FD1CB}"/>
    <dgm:cxn modelId="{477F2C78-D755-49C6-9D51-DEEEE83CBFAD}" type="presOf" srcId="{5D493A21-D7BE-42A2-9FE7-1E16D4FBDB34}" destId="{13B0069F-8FEA-4123-8ADF-D0DD651F227D}" srcOrd="0" destOrd="0" presId="urn:microsoft.com/office/officeart/2008/layout/LinedList"/>
    <dgm:cxn modelId="{71AECD83-BA9B-46EE-AE9C-9D399DE1E880}" type="presOf" srcId="{6E9B0F44-5313-4454-B902-B053003B4FC1}" destId="{B7D5D476-21C3-4762-B2D8-7C8604DDFB2E}" srcOrd="0" destOrd="0" presId="urn:microsoft.com/office/officeart/2008/layout/LinedList"/>
    <dgm:cxn modelId="{BD847E87-F532-45C5-B5CD-FBFC6D7B823A}" srcId="{5D493A21-D7BE-42A2-9FE7-1E16D4FBDB34}" destId="{A0571A7A-C0F6-47C2-8579-343F3EE7ADA6}" srcOrd="0" destOrd="0" parTransId="{B9203EAD-6AFC-4AB7-981F-9C8E433F87BB}" sibTransId="{958E8D72-D7EA-4D70-B27E-C434F92716AA}"/>
    <dgm:cxn modelId="{7C95DA88-7BAF-45C7-96E0-EF69CA3B6B24}" type="presOf" srcId="{78E423B0-342E-4AA7-B868-10A480325E0F}" destId="{ADA65290-F57F-486A-B417-6DC27A6B604D}" srcOrd="0" destOrd="0" presId="urn:microsoft.com/office/officeart/2008/layout/LinedList"/>
    <dgm:cxn modelId="{C7FF5DB6-3FC6-468A-8733-A742CDF10C79}" type="presOf" srcId="{A6F00DAF-1939-4F6B-9F5D-4D558C050D1F}" destId="{C7D7827E-5FB7-4BD3-946D-BFB2D635E686}" srcOrd="0" destOrd="0" presId="urn:microsoft.com/office/officeart/2008/layout/LinedList"/>
    <dgm:cxn modelId="{9C8119B8-7A73-4083-B087-416FE7002574}" type="presOf" srcId="{9DE2F0F5-B48D-46DC-8241-0C0658FB7208}" destId="{BFF3BCFD-A2F1-4299-8148-7549B314DF37}"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341CC3E3-A3F9-4944-8A53-301035F05219}" srcId="{D3A0F79B-6370-4ADB-ABC1-90EEDEDD30A4}" destId="{6E9B0F44-5313-4454-B902-B053003B4FC1}" srcOrd="4" destOrd="0" parTransId="{BF6E3AF8-A0D8-4F6A-9860-8A375C22AE57}" sibTransId="{D2E6C660-BFC9-41D2-B15C-B9241B6D32D4}"/>
    <dgm:cxn modelId="{35E429E5-B869-46D3-922E-75CB9124AF67}" type="presOf" srcId="{F7E3A421-4EE7-4C01-947F-A2085AC87EFD}" destId="{E8A21D48-25B5-470A-B543-96CEFE01AF61}" srcOrd="0" destOrd="0" presId="urn:microsoft.com/office/officeart/2008/layout/LinedList"/>
    <dgm:cxn modelId="{B0B341FF-873A-4D14-BDAB-8C08559C5077}" srcId="{D3A0F79B-6370-4ADB-ABC1-90EEDEDD30A4}" destId="{FBFE825C-F3CE-4555-A2F9-D5411A0CA525}" srcOrd="2" destOrd="0" parTransId="{2250CF3C-670E-4BF3-A606-7038C263D1B7}" sibTransId="{EABF1C65-6282-4097-A914-80DB8BD2443F}"/>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3E609704-31C4-4250-8FC2-599ACC381010}" type="presParOf" srcId="{F2CF0DCC-C2FC-4413-BC6E-15E6DD62BBB1}" destId="{E3008362-2C32-4FCD-BB67-E95F63BAE020}" srcOrd="0" destOrd="0" presId="urn:microsoft.com/office/officeart/2008/layout/LinedList"/>
    <dgm:cxn modelId="{D022B945-5810-4E57-A58E-34C0398CF57A}" type="presParOf" srcId="{F2CF0DCC-C2FC-4413-BC6E-15E6DD62BBB1}" destId="{860FB56F-1508-46A1-830E-6FE68AF3C0F2}" srcOrd="1" destOrd="0" presId="urn:microsoft.com/office/officeart/2008/layout/LinedList"/>
    <dgm:cxn modelId="{C77379F2-806C-477C-B604-BA0D5AB883A9}" type="presParOf" srcId="{860FB56F-1508-46A1-830E-6FE68AF3C0F2}" destId="{AF5D4213-58BA-4313-8836-8D3EEAA5986E}" srcOrd="0" destOrd="0" presId="urn:microsoft.com/office/officeart/2008/layout/LinedList"/>
    <dgm:cxn modelId="{3B01DA97-B1CF-4752-8606-C951D4551587}" type="presParOf" srcId="{860FB56F-1508-46A1-830E-6FE68AF3C0F2}" destId="{561CF158-BC4A-4458-814C-784463965FC7}" srcOrd="1" destOrd="0" presId="urn:microsoft.com/office/officeart/2008/layout/LinedList"/>
    <dgm:cxn modelId="{EB3BC5D9-8D3B-468A-BC4F-F6AA4CA07E93}" type="presParOf" srcId="{860FB56F-1508-46A1-830E-6FE68AF3C0F2}" destId="{6126F349-DE76-4C5B-9C67-0E4A61498842}" srcOrd="2" destOrd="0" presId="urn:microsoft.com/office/officeart/2008/layout/LinedList"/>
    <dgm:cxn modelId="{C95D96E7-88EB-4134-B83C-117C8558D070}" type="presParOf" srcId="{F2CF0DCC-C2FC-4413-BC6E-15E6DD62BBB1}" destId="{0AC5D576-3205-425D-956C-FE659BB1795F}" srcOrd="2" destOrd="0" presId="urn:microsoft.com/office/officeart/2008/layout/LinedList"/>
    <dgm:cxn modelId="{68B787D1-DA49-4200-A71B-BAF682E1F2BA}" type="presParOf" srcId="{F2CF0DCC-C2FC-4413-BC6E-15E6DD62BBB1}" destId="{35673415-671B-4B0B-ABD5-3F929152901B}" srcOrd="3" destOrd="0" presId="urn:microsoft.com/office/officeart/2008/layout/LinedList"/>
    <dgm:cxn modelId="{A26EF161-C2A0-454E-B8EF-7FC652C3E2F1}" type="presParOf" srcId="{DE8F21CC-3A50-4E8E-A567-B918B3C0875C}" destId="{5F07C887-3715-480F-A6B0-8AF190B49350}" srcOrd="2" destOrd="0" presId="urn:microsoft.com/office/officeart/2008/layout/LinedList"/>
    <dgm:cxn modelId="{19269061-0B36-452F-B11B-2F1D9C905806}" type="presParOf" srcId="{DE8F21CC-3A50-4E8E-A567-B918B3C0875C}" destId="{79467D08-5985-4EFA-970D-37708C30CB24}" srcOrd="3" destOrd="0" presId="urn:microsoft.com/office/officeart/2008/layout/LinedList"/>
    <dgm:cxn modelId="{09F09DDE-244E-4CA2-9D13-30218437E685}" type="presParOf" srcId="{79467D08-5985-4EFA-970D-37708C30CB24}" destId="{13B0069F-8FEA-4123-8ADF-D0DD651F227D}" srcOrd="0" destOrd="0" presId="urn:microsoft.com/office/officeart/2008/layout/LinedList"/>
    <dgm:cxn modelId="{39A2091A-FAFF-4804-A5BA-D0EFCAFC0FE4}" type="presParOf" srcId="{79467D08-5985-4EFA-970D-37708C30CB24}" destId="{932EAE2A-31EE-443B-B473-308BCC18B9CC}" srcOrd="1" destOrd="0" presId="urn:microsoft.com/office/officeart/2008/layout/LinedList"/>
    <dgm:cxn modelId="{E1FDBC12-E022-4AD0-9A4C-DBCABC1EEA2D}" type="presParOf" srcId="{932EAE2A-31EE-443B-B473-308BCC18B9CC}" destId="{76EEB277-0443-42D7-9F1A-11436F7EC5D4}" srcOrd="0" destOrd="0" presId="urn:microsoft.com/office/officeart/2008/layout/LinedList"/>
    <dgm:cxn modelId="{6479B8D4-DA89-409B-B7E4-73359FAF02D6}" type="presParOf" srcId="{932EAE2A-31EE-443B-B473-308BCC18B9CC}" destId="{74D5DFFC-8FB6-443B-8D4D-DEC931D23EDE}" srcOrd="1" destOrd="0" presId="urn:microsoft.com/office/officeart/2008/layout/LinedList"/>
    <dgm:cxn modelId="{3E940A3C-5F28-48D7-BF6F-8C157161FFF9}" type="presParOf" srcId="{74D5DFFC-8FB6-443B-8D4D-DEC931D23EDE}" destId="{4C14361A-D662-462B-B6E1-2AF828E337E7}" srcOrd="0" destOrd="0" presId="urn:microsoft.com/office/officeart/2008/layout/LinedList"/>
    <dgm:cxn modelId="{13B93B7B-D80F-48A5-B8E0-A29FF8F2973B}" type="presParOf" srcId="{74D5DFFC-8FB6-443B-8D4D-DEC931D23EDE}" destId="{D3EDE53F-4021-4BC4-8B07-0B383959CDA6}" srcOrd="1" destOrd="0" presId="urn:microsoft.com/office/officeart/2008/layout/LinedList"/>
    <dgm:cxn modelId="{D3CBC855-8B98-4B79-8CD5-2829532DB8FE}" type="presParOf" srcId="{74D5DFFC-8FB6-443B-8D4D-DEC931D23EDE}" destId="{C0C72FBB-064D-454D-ABBC-2F59B491862B}" srcOrd="2" destOrd="0" presId="urn:microsoft.com/office/officeart/2008/layout/LinedList"/>
    <dgm:cxn modelId="{5BC4CD45-AFCE-4733-991C-1DD673CC3523}" type="presParOf" srcId="{932EAE2A-31EE-443B-B473-308BCC18B9CC}" destId="{7B4B7867-315E-45C3-AB58-03EB8DAEDF0D}" srcOrd="2" destOrd="0" presId="urn:microsoft.com/office/officeart/2008/layout/LinedList"/>
    <dgm:cxn modelId="{7161306D-B274-415D-9857-F03523B6A829}" type="presParOf" srcId="{932EAE2A-31EE-443B-B473-308BCC18B9CC}" destId="{875B1E44-E450-4619-8BF4-1A0D353C452A}" srcOrd="3" destOrd="0" presId="urn:microsoft.com/office/officeart/2008/layout/LinedList"/>
    <dgm:cxn modelId="{1E0BC8F2-E156-4B83-A1CE-2910628D1984}" type="presParOf" srcId="{DE8F21CC-3A50-4E8E-A567-B918B3C0875C}" destId="{D2F2EAE3-01E0-406B-8DB9-C0224445E31F}" srcOrd="4" destOrd="0" presId="urn:microsoft.com/office/officeart/2008/layout/LinedList"/>
    <dgm:cxn modelId="{91A1925D-DA24-4041-AD3B-39899C70D4DA}" type="presParOf" srcId="{DE8F21CC-3A50-4E8E-A567-B918B3C0875C}" destId="{3FCB9ECC-E79A-4F75-826B-B96CA6B812C9}" srcOrd="5" destOrd="0" presId="urn:microsoft.com/office/officeart/2008/layout/LinedList"/>
    <dgm:cxn modelId="{658EDA2B-A612-48AB-A801-B37A7DCD8407}" type="presParOf" srcId="{3FCB9ECC-E79A-4F75-826B-B96CA6B812C9}" destId="{37E30F1F-F69C-4F6E-9519-D46D3DAF6FEE}" srcOrd="0" destOrd="0" presId="urn:microsoft.com/office/officeart/2008/layout/LinedList"/>
    <dgm:cxn modelId="{98DBD62B-A2AB-4BB1-80E1-D3A35ECB0E35}" type="presParOf" srcId="{3FCB9ECC-E79A-4F75-826B-B96CA6B812C9}" destId="{F77A0BD8-A4C7-47E7-A7FD-868C8E878E85}" srcOrd="1" destOrd="0" presId="urn:microsoft.com/office/officeart/2008/layout/LinedList"/>
    <dgm:cxn modelId="{436353C8-4F58-4D38-B1D9-6A43B5BE9FA4}" type="presParOf" srcId="{F77A0BD8-A4C7-47E7-A7FD-868C8E878E85}" destId="{BAD1A0C0-C041-4D0B-98EC-5E5385BF58A5}" srcOrd="0" destOrd="0" presId="urn:microsoft.com/office/officeart/2008/layout/LinedList"/>
    <dgm:cxn modelId="{B70371C5-01A9-429E-8616-AB31067C78C3}" type="presParOf" srcId="{F77A0BD8-A4C7-47E7-A7FD-868C8E878E85}" destId="{F4E71447-6B30-4A1B-A45C-9B1CA2C48E79}" srcOrd="1" destOrd="0" presId="urn:microsoft.com/office/officeart/2008/layout/LinedList"/>
    <dgm:cxn modelId="{3E4A0763-FF4B-47FE-926F-64E60DEC288A}" type="presParOf" srcId="{F4E71447-6B30-4A1B-A45C-9B1CA2C48E79}" destId="{191DA3DC-7D24-45A7-9AEC-62170B956F38}" srcOrd="0" destOrd="0" presId="urn:microsoft.com/office/officeart/2008/layout/LinedList"/>
    <dgm:cxn modelId="{C85FCDEF-43EC-416D-A9C5-42F3240B257D}" type="presParOf" srcId="{F4E71447-6B30-4A1B-A45C-9B1CA2C48E79}" destId="{3B82D7AC-9B58-4250-A761-8DD88D854F1B}" srcOrd="1" destOrd="0" presId="urn:microsoft.com/office/officeart/2008/layout/LinedList"/>
    <dgm:cxn modelId="{65AFE041-52AB-41C5-9A4F-9BBB3E55C316}" type="presParOf" srcId="{F4E71447-6B30-4A1B-A45C-9B1CA2C48E79}" destId="{666F6422-32B8-4973-BBEC-FD50985400AE}" srcOrd="2" destOrd="0" presId="urn:microsoft.com/office/officeart/2008/layout/LinedList"/>
    <dgm:cxn modelId="{42A743E5-8C3F-43D0-BD76-B39DECD143F2}" type="presParOf" srcId="{F77A0BD8-A4C7-47E7-A7FD-868C8E878E85}" destId="{6139B360-5908-4172-AB45-4C2B8B29AED6}" srcOrd="2" destOrd="0" presId="urn:microsoft.com/office/officeart/2008/layout/LinedList"/>
    <dgm:cxn modelId="{5DC83639-4038-4A61-85EC-1701F3B4976B}" type="presParOf" srcId="{F77A0BD8-A4C7-47E7-A7FD-868C8E878E85}" destId="{701CCDE7-F777-4034-BD27-AA94FD36D0F1}" srcOrd="3" destOrd="0" presId="urn:microsoft.com/office/officeart/2008/layout/LinedList"/>
    <dgm:cxn modelId="{19F015AC-4212-4B31-A569-1C16654BCDB8}" type="presParOf" srcId="{DE8F21CC-3A50-4E8E-A567-B918B3C0875C}" destId="{E3FC1F2D-C5DC-45AE-B0E5-916E44198F7D}" srcOrd="6" destOrd="0" presId="urn:microsoft.com/office/officeart/2008/layout/LinedList"/>
    <dgm:cxn modelId="{6C880BCC-38DA-4960-BAB3-CB3D2C885D1D}" type="presParOf" srcId="{DE8F21CC-3A50-4E8E-A567-B918B3C0875C}" destId="{8DAF3BA3-E174-42B7-81A2-3E9077A22ABE}" srcOrd="7" destOrd="0" presId="urn:microsoft.com/office/officeart/2008/layout/LinedList"/>
    <dgm:cxn modelId="{49209485-61C0-48D9-B2D2-4D847F12DB80}" type="presParOf" srcId="{8DAF3BA3-E174-42B7-81A2-3E9077A22ABE}" destId="{E8A21D48-25B5-470A-B543-96CEFE01AF61}" srcOrd="0" destOrd="0" presId="urn:microsoft.com/office/officeart/2008/layout/LinedList"/>
    <dgm:cxn modelId="{7B973220-E30E-45F0-AE36-F88BB701353B}" type="presParOf" srcId="{8DAF3BA3-E174-42B7-81A2-3E9077A22ABE}" destId="{34457944-FD77-416D-BEC2-96337623F7FB}" srcOrd="1" destOrd="0" presId="urn:microsoft.com/office/officeart/2008/layout/LinedList"/>
    <dgm:cxn modelId="{61FCD56F-33ED-411E-A0B1-F3B51F4B73C4}" type="presParOf" srcId="{34457944-FD77-416D-BEC2-96337623F7FB}" destId="{F1519B12-A5A9-4A8A-AF79-6AE0CB9C335B}" srcOrd="0" destOrd="0" presId="urn:microsoft.com/office/officeart/2008/layout/LinedList"/>
    <dgm:cxn modelId="{ACAB38E9-2110-4A62-8E6A-4B593564151F}" type="presParOf" srcId="{34457944-FD77-416D-BEC2-96337623F7FB}" destId="{6F17D79F-BEA0-4016-A340-A4FA258E3D59}" srcOrd="1" destOrd="0" presId="urn:microsoft.com/office/officeart/2008/layout/LinedList"/>
    <dgm:cxn modelId="{9AF26172-A343-44A9-B397-0CF9058021F2}" type="presParOf" srcId="{6F17D79F-BEA0-4016-A340-A4FA258E3D59}" destId="{F3A254C1-808B-4B17-929A-DF122B1DB6F9}" srcOrd="0" destOrd="0" presId="urn:microsoft.com/office/officeart/2008/layout/LinedList"/>
    <dgm:cxn modelId="{E05AFB00-BD87-4C6D-8113-8CBE64F7E46E}" type="presParOf" srcId="{6F17D79F-BEA0-4016-A340-A4FA258E3D59}" destId="{BBBB6549-0955-452B-870D-A45DBDE1C065}" srcOrd="1" destOrd="0" presId="urn:microsoft.com/office/officeart/2008/layout/LinedList"/>
    <dgm:cxn modelId="{2AD287F8-A7DB-45E1-AFA0-810528F04A52}" type="presParOf" srcId="{6F17D79F-BEA0-4016-A340-A4FA258E3D59}" destId="{68FF9A58-6FE8-4DF9-958B-266AFBF75635}" srcOrd="2" destOrd="0" presId="urn:microsoft.com/office/officeart/2008/layout/LinedList"/>
    <dgm:cxn modelId="{4E7D1B4D-E427-4D57-9790-8204AAC88696}" type="presParOf" srcId="{34457944-FD77-416D-BEC2-96337623F7FB}" destId="{EE27700D-F141-4EBA-ABC4-CC1C76133CD7}" srcOrd="2" destOrd="0" presId="urn:microsoft.com/office/officeart/2008/layout/LinedList"/>
    <dgm:cxn modelId="{698CD094-B383-4C65-91D1-71F222EB5473}" type="presParOf" srcId="{34457944-FD77-416D-BEC2-96337623F7FB}" destId="{B7DCCC29-14BE-4357-B98B-B7AFCC984C40}" srcOrd="3" destOrd="0" presId="urn:microsoft.com/office/officeart/2008/layout/LinedList"/>
    <dgm:cxn modelId="{5A82889E-A16E-48FD-BC6E-7C956A98D7B6}" type="presParOf" srcId="{DE8F21CC-3A50-4E8E-A567-B918B3C0875C}" destId="{6D753174-8A25-4DBA-8B17-64BA9F70B3AB}" srcOrd="8" destOrd="0" presId="urn:microsoft.com/office/officeart/2008/layout/LinedList"/>
    <dgm:cxn modelId="{30EE58A4-304A-41D4-8C5B-D6C71B004666}" type="presParOf" srcId="{DE8F21CC-3A50-4E8E-A567-B918B3C0875C}" destId="{CF2CD5BF-5F7F-4819-A115-4DB93F09A7D8}" srcOrd="9" destOrd="0" presId="urn:microsoft.com/office/officeart/2008/layout/LinedList"/>
    <dgm:cxn modelId="{1512528F-8035-4D78-962B-E034990887E2}" type="presParOf" srcId="{CF2CD5BF-5F7F-4819-A115-4DB93F09A7D8}" destId="{B7D5D476-21C3-4762-B2D8-7C8604DDFB2E}" srcOrd="0" destOrd="0" presId="urn:microsoft.com/office/officeart/2008/layout/LinedList"/>
    <dgm:cxn modelId="{45663B8F-4E10-41C5-A934-F011A28EEB98}" type="presParOf" srcId="{CF2CD5BF-5F7F-4819-A115-4DB93F09A7D8}" destId="{6E7C8A98-B8AC-4548-9F79-C60F216E4680}" srcOrd="1" destOrd="0" presId="urn:microsoft.com/office/officeart/2008/layout/LinedList"/>
    <dgm:cxn modelId="{C44B2FED-8950-49DB-ABB0-584CC11800FB}" type="presParOf" srcId="{6E7C8A98-B8AC-4548-9F79-C60F216E4680}" destId="{921DFA2B-2055-4CEF-8B23-D5355D8AC774}" srcOrd="0" destOrd="0" presId="urn:microsoft.com/office/officeart/2008/layout/LinedList"/>
    <dgm:cxn modelId="{0595F117-06F1-4FC9-B1EA-B588D2BBBFAB}" type="presParOf" srcId="{6E7C8A98-B8AC-4548-9F79-C60F216E4680}" destId="{200A8F01-5E0F-49BB-B701-019711AC526A}" srcOrd="1" destOrd="0" presId="urn:microsoft.com/office/officeart/2008/layout/LinedList"/>
    <dgm:cxn modelId="{13CD7A3D-6919-4FF2-9285-8B9C0209A306}" type="presParOf" srcId="{200A8F01-5E0F-49BB-B701-019711AC526A}" destId="{60D83621-14DA-402F-A3A8-718177F6B640}" srcOrd="0" destOrd="0" presId="urn:microsoft.com/office/officeart/2008/layout/LinedList"/>
    <dgm:cxn modelId="{938AC820-AB8B-4CE4-A06A-9457CB7A206E}" type="presParOf" srcId="{200A8F01-5E0F-49BB-B701-019711AC526A}" destId="{C7D7827E-5FB7-4BD3-946D-BFB2D635E686}" srcOrd="1" destOrd="0" presId="urn:microsoft.com/office/officeart/2008/layout/LinedList"/>
    <dgm:cxn modelId="{DAB0050F-2764-4C74-9E9E-04F72B78502F}" type="presParOf" srcId="{200A8F01-5E0F-49BB-B701-019711AC526A}" destId="{A0AB590B-FE1E-4C36-9EC7-8477E5BB0726}" srcOrd="2" destOrd="0" presId="urn:microsoft.com/office/officeart/2008/layout/LinedList"/>
    <dgm:cxn modelId="{D021E2B9-662B-4440-977F-637FDBAD8BC9}" type="presParOf" srcId="{6E7C8A98-B8AC-4548-9F79-C60F216E4680}" destId="{05542658-4D70-4C35-9F58-C0128864CF37}" srcOrd="2" destOrd="0" presId="urn:microsoft.com/office/officeart/2008/layout/LinedList"/>
    <dgm:cxn modelId="{B2E653E2-7098-4EDC-AD10-B61E2B0636A6}" type="presParOf" srcId="{6E7C8A98-B8AC-4548-9F79-C60F216E4680}" destId="{65E64793-1D8C-4D6E-AB70-4484FC23EFD7}" srcOrd="3" destOrd="0" presId="urn:microsoft.com/office/officeart/2008/layout/LinedList"/>
    <dgm:cxn modelId="{3331EB28-81C5-4D2D-8832-5BD269F46A68}" type="presParOf" srcId="{DE8F21CC-3A50-4E8E-A567-B918B3C0875C}" destId="{CD6D1470-CCF2-4CE6-8456-14D3EB5E7559}" srcOrd="10" destOrd="0" presId="urn:microsoft.com/office/officeart/2008/layout/LinedList"/>
    <dgm:cxn modelId="{7970B4EF-3D68-4414-AA67-9E96216F485D}" type="presParOf" srcId="{DE8F21CC-3A50-4E8E-A567-B918B3C0875C}" destId="{ED8CD2FF-8172-4168-BAAE-B9C7B4ADB2FF}" srcOrd="11" destOrd="0" presId="urn:microsoft.com/office/officeart/2008/layout/LinedList"/>
    <dgm:cxn modelId="{B59BE501-21C3-4DBE-B339-F76847385275}" type="presParOf" srcId="{ED8CD2FF-8172-4168-BAAE-B9C7B4ADB2FF}" destId="{E764FEAA-D5B6-4DF5-8373-21F54B4487F4}" srcOrd="0" destOrd="0" presId="urn:microsoft.com/office/officeart/2008/layout/LinedList"/>
    <dgm:cxn modelId="{8125AD62-6C11-4541-8BD2-D277ABF5C650}" type="presParOf" srcId="{ED8CD2FF-8172-4168-BAAE-B9C7B4ADB2FF}" destId="{93A88086-8BC5-47E3-AECE-C3A10EFF8E21}" srcOrd="1" destOrd="0" presId="urn:microsoft.com/office/officeart/2008/layout/LinedList"/>
    <dgm:cxn modelId="{846F0CC8-5338-44A7-AC65-9A91899726B6}" type="presParOf" srcId="{93A88086-8BC5-47E3-AECE-C3A10EFF8E21}" destId="{215D6A15-8333-4F60-970D-1D31275C8AE1}" srcOrd="0" destOrd="0" presId="urn:microsoft.com/office/officeart/2008/layout/LinedList"/>
    <dgm:cxn modelId="{D73142AC-EFB4-4782-8A0F-0873DDAD87C7}" type="presParOf" srcId="{93A88086-8BC5-47E3-AECE-C3A10EFF8E21}" destId="{02CA4EEB-3F99-4ECC-B1DF-815AB915DB59}" srcOrd="1" destOrd="0" presId="urn:microsoft.com/office/officeart/2008/layout/LinedList"/>
    <dgm:cxn modelId="{A8571190-7FB5-4C16-BB0E-383DE7FCB4B0}" type="presParOf" srcId="{02CA4EEB-3F99-4ECC-B1DF-815AB915DB59}" destId="{8CAE5AE3-F549-411B-AB5C-41C1309F8291}" srcOrd="0" destOrd="0" presId="urn:microsoft.com/office/officeart/2008/layout/LinedList"/>
    <dgm:cxn modelId="{0E1BF77D-CFFD-441F-9AF4-68D209D78B38}" type="presParOf" srcId="{02CA4EEB-3F99-4ECC-B1DF-815AB915DB59}" destId="{BFF3BCFD-A2F1-4299-8148-7549B314DF37}" srcOrd="1" destOrd="0" presId="urn:microsoft.com/office/officeart/2008/layout/LinedList"/>
    <dgm:cxn modelId="{5C5DBD18-8133-4939-B910-945C2ACC996A}" type="presParOf" srcId="{02CA4EEB-3F99-4ECC-B1DF-815AB915DB59}" destId="{069045BE-6320-46AE-9EAF-B06B4FAB074B}" srcOrd="2" destOrd="0" presId="urn:microsoft.com/office/officeart/2008/layout/LinedList"/>
    <dgm:cxn modelId="{D42D2432-FC00-47F7-AFF4-835881F3447A}" type="presParOf" srcId="{93A88086-8BC5-47E3-AECE-C3A10EFF8E21}" destId="{3448C4FF-EF22-4CE0-94FF-B79253AC3559}" srcOrd="2" destOrd="0" presId="urn:microsoft.com/office/officeart/2008/layout/LinedList"/>
    <dgm:cxn modelId="{9830353F-818E-4E83-80F7-148014662C5A}" type="presParOf" srcId="{93A88086-8BC5-47E3-AECE-C3A10EFF8E21}" destId="{E5C673ED-D8A8-4CAB-95D7-A8C65ED19F4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de-DE"/>
        </a:p>
      </dgm:t>
    </dgm:pt>
    <dgm:pt modelId="{9EC495DF-7899-4C87-B945-2AFBBBE02372}">
      <dgm:prSet phldrT="[Text]"/>
      <dgm:spPr/>
      <dgm:t>
        <a:bodyPr/>
        <a:lstStyle/>
        <a:p>
          <a:r>
            <a:rPr lang="de-DE" dirty="0"/>
            <a:t>Analyse Market Demand</a:t>
          </a:r>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40BD9EA8-2BF2-41DF-8E28-A3A29658518D}">
      <dgm:prSet phldrT="[Text]" custT="1"/>
      <dgm:spPr/>
      <dgm:t>
        <a:bodyPr/>
        <a:lstStyle/>
        <a:p>
          <a:pPr marL="0" indent="0">
            <a:buNone/>
          </a:pPr>
          <a:r>
            <a:rPr lang="nl-NL" sz="1600" dirty="0"/>
            <a:t>Schat de potentiële marktomvang voor uw product of dienst in</a:t>
          </a:r>
          <a:endParaRPr lang="de-DE" sz="1600" dirty="0"/>
        </a:p>
      </dgm:t>
    </dgm:pt>
    <dgm:pt modelId="{31108663-D026-4722-B5FC-71B26AB032C3}" type="parTrans" cxnId="{7AA5D3FF-D843-4B00-B947-CA05B678C9EC}">
      <dgm:prSet/>
      <dgm:spPr/>
      <dgm:t>
        <a:bodyPr/>
        <a:lstStyle/>
        <a:p>
          <a:endParaRPr lang="de-DE"/>
        </a:p>
      </dgm:t>
    </dgm:pt>
    <dgm:pt modelId="{034F955F-322A-499D-A290-EA349E36CF58}" type="sibTrans" cxnId="{7AA5D3FF-D843-4B00-B947-CA05B678C9EC}">
      <dgm:prSet/>
      <dgm:spPr/>
      <dgm:t>
        <a:bodyPr/>
        <a:lstStyle/>
        <a:p>
          <a:endParaRPr lang="de-DE"/>
        </a:p>
      </dgm:t>
    </dgm:pt>
    <dgm:pt modelId="{C8624089-E9EF-4180-B2E3-61DF43C521BC}">
      <dgm:prSet phldrT="[Text]" custT="1"/>
      <dgm:spPr/>
      <dgm:t>
        <a:bodyPr/>
        <a:lstStyle/>
        <a:p>
          <a:pPr marL="0" indent="0" algn="r">
            <a:buNone/>
          </a:pPr>
          <a:r>
            <a:rPr lang="nl-NL" sz="1600" dirty="0"/>
            <a:t>Baseer uw projecten op de prijs van uw product en het verwachte verkoopvolume</a:t>
          </a:r>
          <a:endParaRPr lang="de-DE" sz="1600" dirty="0"/>
        </a:p>
      </dgm:t>
    </dgm:pt>
    <dgm:pt modelId="{B4DCF3B4-F202-429C-88B1-B16445593C18}" type="parTrans" cxnId="{3B09BBDE-93F5-423E-AB58-F8C5C08F077D}">
      <dgm:prSet/>
      <dgm:spPr/>
      <dgm:t>
        <a:bodyPr/>
        <a:lstStyle/>
        <a:p>
          <a:endParaRPr lang="de-DE"/>
        </a:p>
      </dgm:t>
    </dgm:pt>
    <dgm:pt modelId="{6CA094C7-2B95-4D9E-AE02-A120A97DF270}" type="sibTrans" cxnId="{3B09BBDE-93F5-423E-AB58-F8C5C08F077D}">
      <dgm:prSet/>
      <dgm:spPr/>
      <dgm:t>
        <a:bodyPr/>
        <a:lstStyle/>
        <a:p>
          <a:endParaRPr lang="de-DE"/>
        </a:p>
      </dgm:t>
    </dgm:pt>
    <dgm:pt modelId="{88A01A5D-3A7C-4B02-9F7C-D452AC67EF8F}">
      <dgm:prSet phldrT="[Text]"/>
      <dgm:spPr/>
      <dgm:t>
        <a:bodyPr/>
        <a:lstStyle/>
        <a:p>
          <a:pPr marL="0" indent="0">
            <a:buNone/>
          </a:pPr>
          <a:r>
            <a:rPr lang="de-DE" dirty="0" err="1"/>
            <a:t>Consider</a:t>
          </a:r>
          <a:r>
            <a:rPr lang="de-DE" dirty="0"/>
            <a:t> Pricing Models</a:t>
          </a:r>
        </a:p>
      </dgm:t>
    </dgm:pt>
    <dgm:pt modelId="{123A144C-7D4C-43CA-848F-4A4659B73BDD}" type="parTrans" cxnId="{439EBEE3-678B-48F9-B33C-FF0D0D66C374}">
      <dgm:prSet/>
      <dgm:spPr/>
      <dgm:t>
        <a:bodyPr/>
        <a:lstStyle/>
        <a:p>
          <a:endParaRPr lang="de-DE"/>
        </a:p>
      </dgm:t>
    </dgm:pt>
    <dgm:pt modelId="{7837E1FA-3D4B-4362-AFEE-6479BEE93FC2}" type="sibTrans" cxnId="{439EBEE3-678B-48F9-B33C-FF0D0D66C374}">
      <dgm:prSet/>
      <dgm:spPr/>
      <dgm:t>
        <a:bodyPr/>
        <a:lstStyle/>
        <a:p>
          <a:endParaRPr lang="de-DE"/>
        </a:p>
      </dgm:t>
    </dgm:pt>
    <dgm:pt modelId="{56AE2F93-DFCF-47D4-AF1B-B5F13F1B1E39}">
      <dgm:prSet phldrT="[Text]"/>
      <dgm:spPr/>
      <dgm:t>
        <a:bodyPr/>
        <a:lstStyle/>
        <a:p>
          <a:pPr marL="0" indent="0">
            <a:buNone/>
          </a:pPr>
          <a:r>
            <a:rPr lang="de-DE" dirty="0" err="1"/>
            <a:t>Seasonal</a:t>
          </a:r>
          <a:r>
            <a:rPr lang="de-DE" dirty="0"/>
            <a:t> Trends</a:t>
          </a:r>
        </a:p>
      </dgm:t>
    </dgm:pt>
    <dgm:pt modelId="{6A9C3B27-BFF8-4673-B0BD-17A6FCFDEA71}" type="parTrans" cxnId="{58560A1B-2654-4431-BC25-CE5D4154378B}">
      <dgm:prSet/>
      <dgm:spPr/>
      <dgm:t>
        <a:bodyPr/>
        <a:lstStyle/>
        <a:p>
          <a:endParaRPr lang="de-DE"/>
        </a:p>
      </dgm:t>
    </dgm:pt>
    <dgm:pt modelId="{D565A447-F962-4F1D-8AA6-842455F47029}" type="sibTrans" cxnId="{58560A1B-2654-4431-BC25-CE5D4154378B}">
      <dgm:prSet/>
      <dgm:spPr/>
      <dgm:t>
        <a:bodyPr/>
        <a:lstStyle/>
        <a:p>
          <a:endParaRPr lang="de-DE"/>
        </a:p>
      </dgm:t>
    </dgm:pt>
    <dgm:pt modelId="{602B7FD2-877F-4BFE-854C-9D937F45F6A6}">
      <dgm:prSet phldrT="[Text]"/>
      <dgm:spPr/>
      <dgm:t>
        <a:bodyPr/>
        <a:lstStyle/>
        <a:p>
          <a:pPr marL="0" indent="0">
            <a:buNone/>
          </a:pPr>
          <a:r>
            <a:rPr lang="de-DE" dirty="0" err="1"/>
            <a:t>Past</a:t>
          </a:r>
          <a:r>
            <a:rPr lang="de-DE" dirty="0"/>
            <a:t> Data</a:t>
          </a:r>
        </a:p>
      </dgm:t>
    </dgm:pt>
    <dgm:pt modelId="{3D43971E-3AF7-4025-B014-03A7F5861032}" type="parTrans" cxnId="{9D59E1C7-6140-4C23-941B-7B838977580C}">
      <dgm:prSet/>
      <dgm:spPr/>
      <dgm:t>
        <a:bodyPr/>
        <a:lstStyle/>
        <a:p>
          <a:endParaRPr lang="de-DE"/>
        </a:p>
      </dgm:t>
    </dgm:pt>
    <dgm:pt modelId="{EEA9A3D8-D107-4D8E-AEA1-FF1C2E075CC4}" type="sibTrans" cxnId="{9D59E1C7-6140-4C23-941B-7B838977580C}">
      <dgm:prSet/>
      <dgm:spPr/>
      <dgm:t>
        <a:bodyPr/>
        <a:lstStyle/>
        <a:p>
          <a:endParaRPr lang="de-DE"/>
        </a:p>
      </dgm:t>
    </dgm:pt>
    <dgm:pt modelId="{C1A9930A-25E9-42AE-AA8F-2C3B88A7B00E}">
      <dgm:prSet phldrT="[Text]" custT="1"/>
      <dgm:spPr/>
      <dgm:t>
        <a:bodyPr/>
        <a:lstStyle/>
        <a:p>
          <a:pPr marL="0" indent="0">
            <a:buNone/>
          </a:pPr>
          <a:r>
            <a:rPr lang="nl-NL" sz="1600" dirty="0"/>
            <a:t>Indien beschikbaar, gebruik dan verkoopgegevens uit het verleden om uw toekomstprognoses te onderbouwen</a:t>
          </a:r>
          <a:endParaRPr lang="de-DE" sz="1600" dirty="0"/>
        </a:p>
      </dgm:t>
    </dgm:pt>
    <dgm:pt modelId="{FEFD81FF-9C7C-4163-B6B9-CF61667DA34B}" type="parTrans" cxnId="{5E294EAE-FB43-4E75-9A40-4E74A265DA49}">
      <dgm:prSet/>
      <dgm:spPr/>
      <dgm:t>
        <a:bodyPr/>
        <a:lstStyle/>
        <a:p>
          <a:endParaRPr lang="de-DE"/>
        </a:p>
      </dgm:t>
    </dgm:pt>
    <dgm:pt modelId="{E95CCD3E-1CAC-4A6A-B232-92E690107D6A}" type="sibTrans" cxnId="{5E294EAE-FB43-4E75-9A40-4E74A265DA49}">
      <dgm:prSet/>
      <dgm:spPr/>
      <dgm:t>
        <a:bodyPr/>
        <a:lstStyle/>
        <a:p>
          <a:endParaRPr lang="de-DE"/>
        </a:p>
      </dgm:t>
    </dgm:pt>
    <dgm:pt modelId="{C152D8D6-F8CF-4D0F-AEEE-8F456A4F0D0B}">
      <dgm:prSet phldrT="[Text]" custT="1"/>
      <dgm:spPr/>
      <dgm:t>
        <a:bodyPr/>
        <a:lstStyle/>
        <a:p>
          <a:pPr marL="0" indent="0" algn="r">
            <a:buNone/>
          </a:pPr>
          <a:endParaRPr lang="de-DE" sz="1600" dirty="0"/>
        </a:p>
      </dgm:t>
    </dgm:pt>
    <dgm:pt modelId="{B873E484-9841-42E1-B36B-1FF7322B8A8A}" type="parTrans" cxnId="{AAE4C428-E2DF-4BD7-AAA7-499651EE0304}">
      <dgm:prSet/>
      <dgm:spPr/>
      <dgm:t>
        <a:bodyPr/>
        <a:lstStyle/>
        <a:p>
          <a:endParaRPr lang="nl-NL"/>
        </a:p>
      </dgm:t>
    </dgm:pt>
    <dgm:pt modelId="{5F995C72-C690-4B80-A170-11EAEAD58701}" type="sibTrans" cxnId="{AAE4C428-E2DF-4BD7-AAA7-499651EE0304}">
      <dgm:prSet/>
      <dgm:spPr/>
      <dgm:t>
        <a:bodyPr/>
        <a:lstStyle/>
        <a:p>
          <a:endParaRPr lang="nl-NL"/>
        </a:p>
      </dgm:t>
    </dgm:pt>
    <dgm:pt modelId="{E63A4FFA-BBF9-4002-8746-3F41B1D4509B}">
      <dgm:prSet phldrT="[Text]" custT="1"/>
      <dgm:spPr/>
      <dgm:t>
        <a:bodyPr/>
        <a:lstStyle/>
        <a:p>
          <a:pPr marL="0" indent="0" algn="r">
            <a:buNone/>
          </a:pPr>
          <a:endParaRPr lang="de-DE" sz="1600" dirty="0"/>
        </a:p>
      </dgm:t>
    </dgm:pt>
    <dgm:pt modelId="{EA02F06C-8919-4459-BA8A-9DA93F5F4627}" type="parTrans" cxnId="{A1811AF8-FDEA-49DF-B6B9-7252AB518092}">
      <dgm:prSet/>
      <dgm:spPr/>
      <dgm:t>
        <a:bodyPr/>
        <a:lstStyle/>
        <a:p>
          <a:endParaRPr lang="nl-NL"/>
        </a:p>
      </dgm:t>
    </dgm:pt>
    <dgm:pt modelId="{540330B1-04EA-4893-874A-977B935FA6CB}" type="sibTrans" cxnId="{A1811AF8-FDEA-49DF-B6B9-7252AB518092}">
      <dgm:prSet/>
      <dgm:spPr/>
      <dgm:t>
        <a:bodyPr/>
        <a:lstStyle/>
        <a:p>
          <a:endParaRPr lang="nl-NL"/>
        </a:p>
      </dgm:t>
    </dgm:pt>
    <dgm:pt modelId="{460A785D-0E15-4395-87D3-F813A1EDC80E}">
      <dgm:prSet phldrT="[Text]" custT="1"/>
      <dgm:spPr/>
      <dgm:t>
        <a:bodyPr/>
        <a:lstStyle/>
        <a:p>
          <a:pPr marL="0" indent="0" algn="r">
            <a:buNone/>
          </a:pPr>
          <a:endParaRPr lang="de-DE" sz="1600" dirty="0"/>
        </a:p>
      </dgm:t>
    </dgm:pt>
    <dgm:pt modelId="{55CA9F27-AAFA-49DF-B06E-24B6306F8E94}" type="parTrans" cxnId="{5ED61B44-AD8F-47E6-9365-9CA9F0AA0831}">
      <dgm:prSet/>
      <dgm:spPr/>
      <dgm:t>
        <a:bodyPr/>
        <a:lstStyle/>
        <a:p>
          <a:endParaRPr lang="nl-NL"/>
        </a:p>
      </dgm:t>
    </dgm:pt>
    <dgm:pt modelId="{CBBD97A3-0EA1-4538-8ED6-A25472845322}" type="sibTrans" cxnId="{5ED61B44-AD8F-47E6-9365-9CA9F0AA0831}">
      <dgm:prSet/>
      <dgm:spPr/>
      <dgm:t>
        <a:bodyPr/>
        <a:lstStyle/>
        <a:p>
          <a:endParaRPr lang="nl-NL"/>
        </a:p>
      </dgm:t>
    </dgm:pt>
    <dgm:pt modelId="{478769AB-CD1E-4FBC-8442-B5E21F3D1592}">
      <dgm:prSet phldrT="[Text]" custT="1"/>
      <dgm:spPr/>
      <dgm:t>
        <a:bodyPr/>
        <a:lstStyle/>
        <a:p>
          <a:pPr marL="0" indent="0" algn="r">
            <a:buNone/>
          </a:pPr>
          <a:r>
            <a:rPr lang="nl-NL" sz="1600" dirty="0"/>
            <a:t>Houd rekening met seizoensgebonden fluctuaties die van invloed kunnen zijn op uw omzet (bijv. hogere verkopen tijdens feestdagen</a:t>
          </a:r>
          <a:r>
            <a:rPr lang="de-DE" sz="1600" dirty="0"/>
            <a:t>)</a:t>
          </a:r>
        </a:p>
      </dgm:t>
    </dgm:pt>
    <dgm:pt modelId="{0A384E80-5F1A-42DF-BA6C-983A2920FF24}" type="parTrans" cxnId="{830CF999-2040-4F05-BFC3-3D096C43032E}">
      <dgm:prSet/>
      <dgm:spPr/>
      <dgm:t>
        <a:bodyPr/>
        <a:lstStyle/>
        <a:p>
          <a:endParaRPr lang="nl-NL"/>
        </a:p>
      </dgm:t>
    </dgm:pt>
    <dgm:pt modelId="{AF3BFC5C-7498-4CDB-B2FB-4B23B99BF61E}" type="sibTrans" cxnId="{830CF999-2040-4F05-BFC3-3D096C43032E}">
      <dgm:prSet/>
      <dgm:spPr/>
      <dgm:t>
        <a:bodyPr/>
        <a:lstStyle/>
        <a:p>
          <a:endParaRPr lang="nl-NL"/>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8CAC2E95-00F2-4760-B577-5FDF0BF992E7}" type="pres">
      <dgm:prSet presAssocID="{487ABA2E-6ABA-433E-8B30-F7C26E27DF34}" presName="child1group" presStyleCnt="0"/>
      <dgm:spPr/>
    </dgm:pt>
    <dgm:pt modelId="{2AEAC12A-9300-448B-888F-DA3FB1992CE5}" type="pres">
      <dgm:prSet presAssocID="{487ABA2E-6ABA-433E-8B30-F7C26E27DF34}" presName="child1" presStyleLbl="bgAcc1" presStyleIdx="0" presStyleCnt="4" custScaleX="161654"/>
      <dgm:spPr/>
    </dgm:pt>
    <dgm:pt modelId="{8CD077D7-FF6B-4E9A-AEB0-BCF4C328F68C}" type="pres">
      <dgm:prSet presAssocID="{487ABA2E-6ABA-433E-8B30-F7C26E27DF34}" presName="child1Text" presStyleLbl="bgAcc1" presStyleIdx="0" presStyleCnt="4">
        <dgm:presLayoutVars>
          <dgm:bulletEnabled val="1"/>
        </dgm:presLayoutVars>
      </dgm:prSet>
      <dgm:spPr/>
    </dgm:pt>
    <dgm:pt modelId="{B35E401D-8986-45F5-8A4C-D519392F01E0}" type="pres">
      <dgm:prSet presAssocID="{487ABA2E-6ABA-433E-8B30-F7C26E27DF34}" presName="child2group" presStyleCnt="0"/>
      <dgm:spPr/>
    </dgm:pt>
    <dgm:pt modelId="{758995EF-04FB-4FA4-A4F7-A8BA2F5FA408}" type="pres">
      <dgm:prSet presAssocID="{487ABA2E-6ABA-433E-8B30-F7C26E27DF34}" presName="child2" presStyleLbl="bgAcc1" presStyleIdx="1" presStyleCnt="4" custScaleX="131595" custScaleY="138504"/>
      <dgm:spPr/>
    </dgm:pt>
    <dgm:pt modelId="{8EDFAED9-2566-4607-BD78-6E4E408DF11E}" type="pres">
      <dgm:prSet presAssocID="{487ABA2E-6ABA-433E-8B30-F7C26E27DF34}" presName="child2Text" presStyleLbl="bgAcc1" presStyleIdx="1" presStyleCnt="4">
        <dgm:presLayoutVars>
          <dgm:bulletEnabled val="1"/>
        </dgm:presLayoutVars>
      </dgm:prSet>
      <dgm:spPr/>
    </dgm:pt>
    <dgm:pt modelId="{5DFDEE42-8994-4DAE-99D1-581697DC5835}" type="pres">
      <dgm:prSet presAssocID="{487ABA2E-6ABA-433E-8B30-F7C26E27DF34}" presName="child3group" presStyleCnt="0"/>
      <dgm:spPr/>
    </dgm:pt>
    <dgm:pt modelId="{43F01CFB-71A1-4C27-9EB7-68C1FA11D8A8}" type="pres">
      <dgm:prSet presAssocID="{487ABA2E-6ABA-433E-8B30-F7C26E27DF34}" presName="child3" presStyleLbl="bgAcc1" presStyleIdx="2" presStyleCnt="4" custScaleX="144825" custScaleY="352053" custLinFactNeighborX="24709" custLinFactNeighborY="-56083"/>
      <dgm:spPr/>
    </dgm:pt>
    <dgm:pt modelId="{AF02FB4B-1237-46E7-B91D-06500A814D3C}" type="pres">
      <dgm:prSet presAssocID="{487ABA2E-6ABA-433E-8B30-F7C26E27DF34}" presName="child3Text" presStyleLbl="bgAcc1" presStyleIdx="2" presStyleCnt="4">
        <dgm:presLayoutVars>
          <dgm:bulletEnabled val="1"/>
        </dgm:presLayoutVars>
      </dgm:prSet>
      <dgm:spPr/>
    </dgm:pt>
    <dgm:pt modelId="{80616DE7-31E8-441A-BAB1-BD51D3FE5FD9}" type="pres">
      <dgm:prSet presAssocID="{487ABA2E-6ABA-433E-8B30-F7C26E27DF34}" presName="child4group" presStyleCnt="0"/>
      <dgm:spPr/>
    </dgm:pt>
    <dgm:pt modelId="{6E6178B6-ED2C-422D-946C-D2852264214A}" type="pres">
      <dgm:prSet presAssocID="{487ABA2E-6ABA-433E-8B30-F7C26E27DF34}" presName="child4" presStyleLbl="bgAcc1" presStyleIdx="3" presStyleCnt="4" custScaleX="115685" custScaleY="270543" custLinFactNeighborX="-33773" custLinFactNeighborY="-44278"/>
      <dgm:spPr/>
    </dgm:pt>
    <dgm:pt modelId="{14BD6380-640F-414F-9C44-45909C338D52}" type="pres">
      <dgm:prSet presAssocID="{487ABA2E-6ABA-433E-8B30-F7C26E27DF34}" presName="child4Text" presStyleLbl="bgAcc1" presStyleIdx="3" presStyleCnt="4">
        <dgm:presLayoutVars>
          <dgm:bulletEnabled val="1"/>
        </dgm:presLayoutVars>
      </dgm:prSet>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58560A1B-2654-4431-BC25-CE5D4154378B}" srcId="{487ABA2E-6ABA-433E-8B30-F7C26E27DF34}" destId="{56AE2F93-DFCF-47D4-AF1B-B5F13F1B1E39}" srcOrd="2" destOrd="0" parTransId="{6A9C3B27-BFF8-4673-B0BD-17A6FCFDEA71}" sibTransId="{D565A447-F962-4F1D-8AA6-842455F47029}"/>
    <dgm:cxn modelId="{12ED611F-5F76-4C1A-8AA8-E03D3F205BB8}" type="presOf" srcId="{C1A9930A-25E9-42AE-AA8F-2C3B88A7B00E}" destId="{14BD6380-640F-414F-9C44-45909C338D52}" srcOrd="1" destOrd="0" presId="urn:microsoft.com/office/officeart/2005/8/layout/cycle4"/>
    <dgm:cxn modelId="{AAE4C428-E2DF-4BD7-AAA7-499651EE0304}" srcId="{56AE2F93-DFCF-47D4-AF1B-B5F13F1B1E39}" destId="{C152D8D6-F8CF-4D0F-AEEE-8F456A4F0D0B}" srcOrd="0" destOrd="0" parTransId="{B873E484-9841-42E1-B36B-1FF7322B8A8A}" sibTransId="{5F995C72-C690-4B80-A170-11EAEAD58701}"/>
    <dgm:cxn modelId="{8DFD0A39-7265-4C99-A221-C04D9D59C375}" type="presOf" srcId="{602B7FD2-877F-4BFE-854C-9D937F45F6A6}" destId="{8FE9928E-0062-439A-9922-54F66ADE950A}" srcOrd="0" destOrd="0" presId="urn:microsoft.com/office/officeart/2005/8/layout/cycle4"/>
    <dgm:cxn modelId="{8B1F6A3A-3539-4AD2-B02B-48D021FFD3A9}" type="presOf" srcId="{487ABA2E-6ABA-433E-8B30-F7C26E27DF34}" destId="{FDBB7C19-3C62-4128-93CD-D03F4DD92910}" srcOrd="0" destOrd="0" presId="urn:microsoft.com/office/officeart/2005/8/layout/cycle4"/>
    <dgm:cxn modelId="{42F5CF3E-CDD3-4320-A12C-48E532928ECD}" type="presOf" srcId="{478769AB-CD1E-4FBC-8442-B5E21F3D1592}" destId="{43F01CFB-71A1-4C27-9EB7-68C1FA11D8A8}" srcOrd="0" destOrd="3" presId="urn:microsoft.com/office/officeart/2005/8/layout/cycle4"/>
    <dgm:cxn modelId="{B22F4E5C-6D2C-4302-82EF-3B6332E3825B}" type="presOf" srcId="{C152D8D6-F8CF-4D0F-AEEE-8F456A4F0D0B}" destId="{43F01CFB-71A1-4C27-9EB7-68C1FA11D8A8}" srcOrd="0" destOrd="0" presId="urn:microsoft.com/office/officeart/2005/8/layout/cycle4"/>
    <dgm:cxn modelId="{5ED61B44-AD8F-47E6-9365-9CA9F0AA0831}" srcId="{56AE2F93-DFCF-47D4-AF1B-B5F13F1B1E39}" destId="{460A785D-0E15-4395-87D3-F813A1EDC80E}" srcOrd="2" destOrd="0" parTransId="{55CA9F27-AAFA-49DF-B06E-24B6306F8E94}" sibTransId="{CBBD97A3-0EA1-4538-8ED6-A25472845322}"/>
    <dgm:cxn modelId="{EC6D9065-B97E-4A10-9705-11FDA45BF2EE}" type="presOf" srcId="{C8624089-E9EF-4180-B2E3-61DF43C521BC}" destId="{758995EF-04FB-4FA4-A4F7-A8BA2F5FA408}" srcOrd="0" destOrd="0" presId="urn:microsoft.com/office/officeart/2005/8/layout/cycle4"/>
    <dgm:cxn modelId="{9EEA2068-BBC1-45F7-AA17-AA98F3A0CB55}" type="presOf" srcId="{9EC495DF-7899-4C87-B945-2AFBBBE02372}" destId="{D3D64788-8E6C-4AD2-9F47-82BE9C3EDAD3}" srcOrd="0" destOrd="0" presId="urn:microsoft.com/office/officeart/2005/8/layout/cycle4"/>
    <dgm:cxn modelId="{BC7B8648-31FD-4CE4-97A9-4673183BDB44}" type="presOf" srcId="{460A785D-0E15-4395-87D3-F813A1EDC80E}" destId="{AF02FB4B-1237-46E7-B91D-06500A814D3C}" srcOrd="1" destOrd="2" presId="urn:microsoft.com/office/officeart/2005/8/layout/cycle4"/>
    <dgm:cxn modelId="{F36C724A-F9C8-4ADE-AB2D-70662EC1C1D3}" type="presOf" srcId="{56AE2F93-DFCF-47D4-AF1B-B5F13F1B1E39}" destId="{54DB47E1-C276-4B09-8FDE-C3537B6AA74B}" srcOrd="0" destOrd="0" presId="urn:microsoft.com/office/officeart/2005/8/layout/cycle4"/>
    <dgm:cxn modelId="{B3B1F44B-FCB7-48F9-8EA3-9346B34EA18C}" type="presOf" srcId="{E63A4FFA-BBF9-4002-8746-3F41B1D4509B}" destId="{43F01CFB-71A1-4C27-9EB7-68C1FA11D8A8}" srcOrd="0" destOrd="1" presId="urn:microsoft.com/office/officeart/2005/8/layout/cycle4"/>
    <dgm:cxn modelId="{3420807F-F159-432B-8C1A-811B1E4B5071}" type="presOf" srcId="{C1A9930A-25E9-42AE-AA8F-2C3B88A7B00E}" destId="{6E6178B6-ED2C-422D-946C-D2852264214A}" srcOrd="0" destOrd="0" presId="urn:microsoft.com/office/officeart/2005/8/layout/cycle4"/>
    <dgm:cxn modelId="{B0D9D98B-C1FC-44FF-8AF6-A0B1DCC0BBA9}" type="presOf" srcId="{C8624089-E9EF-4180-B2E3-61DF43C521BC}" destId="{8EDFAED9-2566-4607-BD78-6E4E408DF11E}" srcOrd="1" destOrd="0" presId="urn:microsoft.com/office/officeart/2005/8/layout/cycle4"/>
    <dgm:cxn modelId="{16772E90-F8E9-421E-9F82-1FF771C90B33}" type="presOf" srcId="{478769AB-CD1E-4FBC-8442-B5E21F3D1592}" destId="{AF02FB4B-1237-46E7-B91D-06500A814D3C}" srcOrd="1" destOrd="3" presId="urn:microsoft.com/office/officeart/2005/8/layout/cycle4"/>
    <dgm:cxn modelId="{DE538990-A1F5-4132-830F-F1B41526CBFF}" srcId="{487ABA2E-6ABA-433E-8B30-F7C26E27DF34}" destId="{9EC495DF-7899-4C87-B945-2AFBBBE02372}" srcOrd="0" destOrd="0" parTransId="{621FB35D-88B3-4E59-99AB-1FA9354ABCF8}" sibTransId="{2E63E38D-23B3-4CAC-B34F-6CEF51C2E6FE}"/>
    <dgm:cxn modelId="{830CF999-2040-4F05-BFC3-3D096C43032E}" srcId="{56AE2F93-DFCF-47D4-AF1B-B5F13F1B1E39}" destId="{478769AB-CD1E-4FBC-8442-B5E21F3D1592}" srcOrd="3" destOrd="0" parTransId="{0A384E80-5F1A-42DF-BA6C-983A2920FF24}" sibTransId="{AF3BFC5C-7498-4CDB-B2FB-4B23B99BF61E}"/>
    <dgm:cxn modelId="{3A7D8CA2-CF1C-4B3B-A68E-21634A28ECB6}" type="presOf" srcId="{C152D8D6-F8CF-4D0F-AEEE-8F456A4F0D0B}" destId="{AF02FB4B-1237-46E7-B91D-06500A814D3C}" srcOrd="1" destOrd="0" presId="urn:microsoft.com/office/officeart/2005/8/layout/cycle4"/>
    <dgm:cxn modelId="{5E294EAE-FB43-4E75-9A40-4E74A265DA49}" srcId="{602B7FD2-877F-4BFE-854C-9D937F45F6A6}" destId="{C1A9930A-25E9-42AE-AA8F-2C3B88A7B00E}" srcOrd="0" destOrd="0" parTransId="{FEFD81FF-9C7C-4163-B6B9-CF61667DA34B}" sibTransId="{E95CCD3E-1CAC-4A6A-B232-92E690107D6A}"/>
    <dgm:cxn modelId="{0F4277B9-75B3-4694-B19C-31A2B967D3AB}" type="presOf" srcId="{460A785D-0E15-4395-87D3-F813A1EDC80E}" destId="{43F01CFB-71A1-4C27-9EB7-68C1FA11D8A8}" srcOrd="0" destOrd="2" presId="urn:microsoft.com/office/officeart/2005/8/layout/cycle4"/>
    <dgm:cxn modelId="{9D59E1C7-6140-4C23-941B-7B838977580C}" srcId="{487ABA2E-6ABA-433E-8B30-F7C26E27DF34}" destId="{602B7FD2-877F-4BFE-854C-9D937F45F6A6}" srcOrd="3" destOrd="0" parTransId="{3D43971E-3AF7-4025-B014-03A7F5861032}" sibTransId="{EEA9A3D8-D107-4D8E-AEA1-FF1C2E075CC4}"/>
    <dgm:cxn modelId="{3B09BBDE-93F5-423E-AB58-F8C5C08F077D}" srcId="{88A01A5D-3A7C-4B02-9F7C-D452AC67EF8F}" destId="{C8624089-E9EF-4180-B2E3-61DF43C521BC}" srcOrd="0" destOrd="0" parTransId="{B4DCF3B4-F202-429C-88B1-B16445593C18}" sibTransId="{6CA094C7-2B95-4D9E-AE02-A120A97DF270}"/>
    <dgm:cxn modelId="{3EE0F8DE-0AF2-49F3-8427-E9DFF4EFAE7C}" type="presOf" srcId="{E63A4FFA-BBF9-4002-8746-3F41B1D4509B}" destId="{AF02FB4B-1237-46E7-B91D-06500A814D3C}" srcOrd="1" destOrd="1" presId="urn:microsoft.com/office/officeart/2005/8/layout/cycle4"/>
    <dgm:cxn modelId="{439EBEE3-678B-48F9-B33C-FF0D0D66C374}" srcId="{487ABA2E-6ABA-433E-8B30-F7C26E27DF34}" destId="{88A01A5D-3A7C-4B02-9F7C-D452AC67EF8F}" srcOrd="1" destOrd="0" parTransId="{123A144C-7D4C-43CA-848F-4A4659B73BDD}" sibTransId="{7837E1FA-3D4B-4362-AFEE-6479BEE93FC2}"/>
    <dgm:cxn modelId="{075073F2-5671-4C6F-A1C4-FC49279557E1}" type="presOf" srcId="{88A01A5D-3A7C-4B02-9F7C-D452AC67EF8F}" destId="{F262C5B8-E2AB-4E0E-8857-FAC4155D24EA}" srcOrd="0" destOrd="0" presId="urn:microsoft.com/office/officeart/2005/8/layout/cycle4"/>
    <dgm:cxn modelId="{A1811AF8-FDEA-49DF-B6B9-7252AB518092}" srcId="{56AE2F93-DFCF-47D4-AF1B-B5F13F1B1E39}" destId="{E63A4FFA-BBF9-4002-8746-3F41B1D4509B}" srcOrd="1" destOrd="0" parTransId="{EA02F06C-8919-4459-BA8A-9DA93F5F4627}" sibTransId="{540330B1-04EA-4893-874A-977B935FA6CB}"/>
    <dgm:cxn modelId="{5A738FF9-1C38-4228-8DAB-6619A100105F}" type="presOf" srcId="{40BD9EA8-2BF2-41DF-8E28-A3A29658518D}" destId="{8CD077D7-FF6B-4E9A-AEB0-BCF4C328F68C}" srcOrd="1" destOrd="0" presId="urn:microsoft.com/office/officeart/2005/8/layout/cycle4"/>
    <dgm:cxn modelId="{43C438FF-5DE5-4000-AFD3-9346D262E8C9}" type="presOf" srcId="{40BD9EA8-2BF2-41DF-8E28-A3A29658518D}" destId="{2AEAC12A-9300-448B-888F-DA3FB1992CE5}" srcOrd="0" destOrd="0" presId="urn:microsoft.com/office/officeart/2005/8/layout/cycle4"/>
    <dgm:cxn modelId="{7AA5D3FF-D843-4B00-B947-CA05B678C9EC}" srcId="{9EC495DF-7899-4C87-B945-2AFBBBE02372}" destId="{40BD9EA8-2BF2-41DF-8E28-A3A29658518D}" srcOrd="0" destOrd="0" parTransId="{31108663-D026-4722-B5FC-71B26AB032C3}" sibTransId="{034F955F-322A-499D-A290-EA349E36CF58}"/>
    <dgm:cxn modelId="{8858D06C-8EC5-4DF4-ABDD-ACC78D70BBD7}" type="presParOf" srcId="{FDBB7C19-3C62-4128-93CD-D03F4DD92910}" destId="{D37E7E13-4311-4CFC-AFD1-D57DBCDBACBC}" srcOrd="0" destOrd="0" presId="urn:microsoft.com/office/officeart/2005/8/layout/cycle4"/>
    <dgm:cxn modelId="{29267633-2DF7-4C4B-BE3C-21CECA1C7ABB}" type="presParOf" srcId="{D37E7E13-4311-4CFC-AFD1-D57DBCDBACBC}" destId="{8CAC2E95-00F2-4760-B577-5FDF0BF992E7}" srcOrd="0" destOrd="0" presId="urn:microsoft.com/office/officeart/2005/8/layout/cycle4"/>
    <dgm:cxn modelId="{91FC19EF-89B9-427D-8E1B-EAAE8625A0C4}" type="presParOf" srcId="{8CAC2E95-00F2-4760-B577-5FDF0BF992E7}" destId="{2AEAC12A-9300-448B-888F-DA3FB1992CE5}" srcOrd="0" destOrd="0" presId="urn:microsoft.com/office/officeart/2005/8/layout/cycle4"/>
    <dgm:cxn modelId="{2A01BD19-0674-44F1-9396-67993F8EAA43}" type="presParOf" srcId="{8CAC2E95-00F2-4760-B577-5FDF0BF992E7}" destId="{8CD077D7-FF6B-4E9A-AEB0-BCF4C328F68C}" srcOrd="1" destOrd="0" presId="urn:microsoft.com/office/officeart/2005/8/layout/cycle4"/>
    <dgm:cxn modelId="{1C6DC995-0C23-4310-A6C7-D31BF93DD45F}" type="presParOf" srcId="{D37E7E13-4311-4CFC-AFD1-D57DBCDBACBC}" destId="{B35E401D-8986-45F5-8A4C-D519392F01E0}" srcOrd="1" destOrd="0" presId="urn:microsoft.com/office/officeart/2005/8/layout/cycle4"/>
    <dgm:cxn modelId="{EFE10ACC-AF0E-4487-8B6B-42E1431E6E8F}" type="presParOf" srcId="{B35E401D-8986-45F5-8A4C-D519392F01E0}" destId="{758995EF-04FB-4FA4-A4F7-A8BA2F5FA408}" srcOrd="0" destOrd="0" presId="urn:microsoft.com/office/officeart/2005/8/layout/cycle4"/>
    <dgm:cxn modelId="{2726BEC5-39F1-49F8-A07D-77C34D6FCD79}" type="presParOf" srcId="{B35E401D-8986-45F5-8A4C-D519392F01E0}" destId="{8EDFAED9-2566-4607-BD78-6E4E408DF11E}" srcOrd="1" destOrd="0" presId="urn:microsoft.com/office/officeart/2005/8/layout/cycle4"/>
    <dgm:cxn modelId="{D094C31B-9E83-4972-9B20-23979A4E9DFF}" type="presParOf" srcId="{D37E7E13-4311-4CFC-AFD1-D57DBCDBACBC}" destId="{5DFDEE42-8994-4DAE-99D1-581697DC5835}" srcOrd="2" destOrd="0" presId="urn:microsoft.com/office/officeart/2005/8/layout/cycle4"/>
    <dgm:cxn modelId="{33A58BA5-3E5A-4A41-9FF3-2B93B8433688}" type="presParOf" srcId="{5DFDEE42-8994-4DAE-99D1-581697DC5835}" destId="{43F01CFB-71A1-4C27-9EB7-68C1FA11D8A8}" srcOrd="0" destOrd="0" presId="urn:microsoft.com/office/officeart/2005/8/layout/cycle4"/>
    <dgm:cxn modelId="{D1B3FFE1-A471-42B8-84D5-A3BD7C444BF3}" type="presParOf" srcId="{5DFDEE42-8994-4DAE-99D1-581697DC5835}" destId="{AF02FB4B-1237-46E7-B91D-06500A814D3C}" srcOrd="1" destOrd="0" presId="urn:microsoft.com/office/officeart/2005/8/layout/cycle4"/>
    <dgm:cxn modelId="{3D6D2524-FC49-4AAB-83BF-CDBD25A75C88}" type="presParOf" srcId="{D37E7E13-4311-4CFC-AFD1-D57DBCDBACBC}" destId="{80616DE7-31E8-441A-BAB1-BD51D3FE5FD9}" srcOrd="3" destOrd="0" presId="urn:microsoft.com/office/officeart/2005/8/layout/cycle4"/>
    <dgm:cxn modelId="{A2EB2BCC-491B-4CE4-B01C-8E82F4434986}" type="presParOf" srcId="{80616DE7-31E8-441A-BAB1-BD51D3FE5FD9}" destId="{6E6178B6-ED2C-422D-946C-D2852264214A}" srcOrd="0" destOrd="0" presId="urn:microsoft.com/office/officeart/2005/8/layout/cycle4"/>
    <dgm:cxn modelId="{C39DD31A-63E7-4C6E-8B2A-9DFC5D954930}" type="presParOf" srcId="{80616DE7-31E8-441A-BAB1-BD51D3FE5FD9}" destId="{14BD6380-640F-414F-9C44-45909C338D52}" srcOrd="1" destOrd="0" presId="urn:microsoft.com/office/officeart/2005/8/layout/cycle4"/>
    <dgm:cxn modelId="{33C8B5A3-78CD-45C3-82AA-0D7EA475CD15}" type="presParOf" srcId="{D37E7E13-4311-4CFC-AFD1-D57DBCDBACBC}" destId="{D5F5F1E7-39B7-4B85-BBD7-9574269AAC4D}" srcOrd="4"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dgm:spPr/>
      <dgm:t>
        <a:bodyPr/>
        <a:lstStyle/>
        <a:p>
          <a:r>
            <a:rPr lang="nl-NL" b="1" dirty="0"/>
            <a:t>Begin met het openen van kassaldo: Begin met het geld dat u aan het begin van de periode heeft.</a:t>
          </a:r>
          <a:endParaRPr lang="de-DE" dirty="0"/>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B70C87C5-A6A2-48F9-8CAF-97DC8256BC80}">
      <dgm:prSet phldrT="[Text]"/>
      <dgm:spPr/>
      <dgm:t>
        <a:bodyPr/>
        <a:lstStyle/>
        <a:p>
          <a:r>
            <a:rPr lang="nl-NL" b="1" dirty="0"/>
            <a:t>Voorspel instroom: Maak een schatting van al het geld dat het bedrijf binnenkomt, inclusief verkopen, leningen en investeringen.</a:t>
          </a:r>
          <a:endParaRPr lang="de-DE" dirty="0"/>
        </a:p>
      </dgm:t>
    </dgm:pt>
    <dgm:pt modelId="{66EA6026-5C34-4537-BF39-51205D6432C6}" type="parTrans" cxnId="{58F91D04-6391-475D-A744-C3DC22C61ED7}">
      <dgm:prSet/>
      <dgm:spPr/>
      <dgm:t>
        <a:bodyPr/>
        <a:lstStyle/>
        <a:p>
          <a:endParaRPr lang="de-DE"/>
        </a:p>
      </dgm:t>
    </dgm:pt>
    <dgm:pt modelId="{72FEFDB8-F826-4804-80E3-3EF615B5FADA}" type="sibTrans" cxnId="{58F91D04-6391-475D-A744-C3DC22C61ED7}">
      <dgm:prSet/>
      <dgm:spPr/>
      <dgm:t>
        <a:bodyPr/>
        <a:lstStyle/>
        <a:p>
          <a:endParaRPr lang="de-DE"/>
        </a:p>
      </dgm:t>
    </dgm:pt>
    <dgm:pt modelId="{90048E02-D336-4332-AE85-0687978B6595}">
      <dgm:prSet phldrT="[Text]"/>
      <dgm:spPr/>
      <dgm:t>
        <a:bodyPr/>
        <a:lstStyle/>
        <a:p>
          <a:r>
            <a:rPr lang="nl-NL" b="1" dirty="0"/>
            <a:t>Voorspelling van uitstroom: schat contant geld dat uitgaat voor uitgaven zoals salarisadministratie, huur, materialen en schuldbetalingen</a:t>
          </a:r>
          <a:r>
            <a:rPr lang="de-DE" dirty="0"/>
            <a:t>.</a:t>
          </a:r>
        </a:p>
      </dgm:t>
    </dgm:pt>
    <dgm:pt modelId="{BB873574-9129-4C62-A75D-34A40550DE1F}" type="parTrans" cxnId="{5A4EDAF2-D74B-4413-A649-A70CE634DB79}">
      <dgm:prSet/>
      <dgm:spPr/>
      <dgm:t>
        <a:bodyPr/>
        <a:lstStyle/>
        <a:p>
          <a:endParaRPr lang="de-DE"/>
        </a:p>
      </dgm:t>
    </dgm:pt>
    <dgm:pt modelId="{25E7CB50-865E-4E1B-A2BC-1BB7BB5828E7}" type="sibTrans" cxnId="{5A4EDAF2-D74B-4413-A649-A70CE634DB79}">
      <dgm:prSet/>
      <dgm:spPr/>
      <dgm:t>
        <a:bodyPr/>
        <a:lstStyle/>
        <a:p>
          <a:endParaRPr lang="de-DE"/>
        </a:p>
      </dgm:t>
    </dgm:pt>
    <dgm:pt modelId="{3E86F91C-B948-4393-B589-39C865F73908}">
      <dgm:prSet phldrT="[Text]"/>
      <dgm:spPr/>
      <dgm:t>
        <a:bodyPr/>
        <a:lstStyle/>
        <a:p>
          <a:r>
            <a:rPr lang="nl-NL" dirty="0"/>
            <a:t>Bereken de netto cashflow</a:t>
          </a:r>
          <a:br>
            <a:rPr lang="nl-NL" dirty="0"/>
          </a:br>
          <a:r>
            <a:rPr lang="nl-NL" dirty="0"/>
            <a:t>Trek de uitstroom van instromen af om te bepalen of je een overschot of tekort hebt.</a:t>
          </a:r>
          <a:endParaRPr lang="de-DE" dirty="0"/>
        </a:p>
      </dgm:t>
    </dgm:pt>
    <dgm:pt modelId="{77CF4A1F-ABF3-4BC9-BE31-F6E4658F3E2D}" type="parTrans" cxnId="{C01F0ED8-220D-4DBC-AB28-016ED2C2D320}">
      <dgm:prSet/>
      <dgm:spPr/>
      <dgm:t>
        <a:bodyPr/>
        <a:lstStyle/>
        <a:p>
          <a:endParaRPr lang="de-DE"/>
        </a:p>
      </dgm:t>
    </dgm:pt>
    <dgm:pt modelId="{A0780E49-D37C-493C-8AEB-1298E84088FE}" type="sibTrans" cxnId="{C01F0ED8-220D-4DBC-AB28-016ED2C2D320}">
      <dgm:prSet/>
      <dgm:spPr/>
      <dgm:t>
        <a:bodyPr/>
        <a:lstStyle/>
        <a:p>
          <a:endParaRPr lang="de-DE"/>
        </a:p>
      </dgm:t>
    </dgm:pt>
    <dgm:pt modelId="{7A0F1261-24DE-4CD2-8EA7-199AC9262C40}">
      <dgm:prSet phldrT="[Text]"/>
      <dgm:spPr/>
      <dgm:t>
        <a:bodyPr/>
        <a:lstStyle/>
        <a:p>
          <a:r>
            <a:rPr lang="nl-NL" dirty="0"/>
            <a:t>Pas aan als dat nodig is</a:t>
          </a:r>
          <a:br>
            <a:rPr lang="nl-NL" dirty="0"/>
          </a:br>
          <a:r>
            <a:rPr lang="nl-NL" dirty="0"/>
            <a:t>Herzie uw prognose op basis van werkelijke prestaties</a:t>
          </a:r>
          <a:endParaRPr lang="de-DE" dirty="0"/>
        </a:p>
      </dgm:t>
    </dgm:pt>
    <dgm:pt modelId="{4D948951-620E-4645-8C70-C9E53D88708C}" type="parTrans" cxnId="{69F06A3E-6CE5-4818-8AEB-6873F3CCD9CB}">
      <dgm:prSet/>
      <dgm:spPr/>
      <dgm:t>
        <a:bodyPr/>
        <a:lstStyle/>
        <a:p>
          <a:endParaRPr lang="de-DE"/>
        </a:p>
      </dgm:t>
    </dgm:pt>
    <dgm:pt modelId="{FF855CC6-AC8B-47D7-8283-71BBFFFAD2C5}" type="sibTrans" cxnId="{69F06A3E-6CE5-4818-8AEB-6873F3CCD9CB}">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5"/>
      <dgm:spPr/>
    </dgm:pt>
    <dgm:pt modelId="{2E7D2BCB-884E-4E68-8918-4041975A0C3A}" type="pres">
      <dgm:prSet presAssocID="{60F45C68-2BF1-4650-AC3E-924B1407DEF2}" presName="parentText" presStyleLbl="node1" presStyleIdx="0" presStyleCnt="5" custScaleX="109207" custScaleY="121951">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5">
        <dgm:presLayoutVars>
          <dgm:bulletEnabled val="1"/>
        </dgm:presLayoutVars>
      </dgm:prSet>
      <dgm:spPr/>
    </dgm:pt>
    <dgm:pt modelId="{51BE72FD-91C3-4BB4-B624-CFE19436B89F}" type="pres">
      <dgm:prSet presAssocID="{5A68F9AE-7A10-4B06-831E-0E0AB6873F65}" presName="spaceBetweenRectangles" presStyleCnt="0"/>
      <dgm:spPr/>
    </dgm:pt>
    <dgm:pt modelId="{7FF3B696-1B07-4EDE-BDE6-69454E7D25D2}" type="pres">
      <dgm:prSet presAssocID="{B70C87C5-A6A2-48F9-8CAF-97DC8256BC80}" presName="parentLin" presStyleCnt="0"/>
      <dgm:spPr/>
    </dgm:pt>
    <dgm:pt modelId="{041A0B8C-BC13-469B-B412-6DAF13A8C772}" type="pres">
      <dgm:prSet presAssocID="{B70C87C5-A6A2-48F9-8CAF-97DC8256BC80}" presName="parentLeftMargin" presStyleLbl="node1" presStyleIdx="0" presStyleCnt="5"/>
      <dgm:spPr/>
    </dgm:pt>
    <dgm:pt modelId="{77BCE901-0080-4296-80DA-A335403222B7}" type="pres">
      <dgm:prSet presAssocID="{B70C87C5-A6A2-48F9-8CAF-97DC8256BC80}" presName="parentText" presStyleLbl="node1" presStyleIdx="1" presStyleCnt="5" custScaleX="109207" custScaleY="121951">
        <dgm:presLayoutVars>
          <dgm:chMax val="0"/>
          <dgm:bulletEnabled val="1"/>
        </dgm:presLayoutVars>
      </dgm:prSet>
      <dgm:spPr/>
    </dgm:pt>
    <dgm:pt modelId="{9B422A8A-162A-48E8-8508-BE642319C01C}" type="pres">
      <dgm:prSet presAssocID="{B70C87C5-A6A2-48F9-8CAF-97DC8256BC80}" presName="negativeSpace" presStyleCnt="0"/>
      <dgm:spPr/>
    </dgm:pt>
    <dgm:pt modelId="{0510DBFE-D870-4657-A3D0-4C9BE44E7238}" type="pres">
      <dgm:prSet presAssocID="{B70C87C5-A6A2-48F9-8CAF-97DC8256BC80}" presName="childText" presStyleLbl="conFgAcc1" presStyleIdx="1" presStyleCnt="5">
        <dgm:presLayoutVars>
          <dgm:bulletEnabled val="1"/>
        </dgm:presLayoutVars>
      </dgm:prSet>
      <dgm:spPr/>
    </dgm:pt>
    <dgm:pt modelId="{7F680967-45BF-4392-9E00-042AFFA7D086}" type="pres">
      <dgm:prSet presAssocID="{72FEFDB8-F826-4804-80E3-3EF615B5FADA}" presName="spaceBetweenRectangles" presStyleCnt="0"/>
      <dgm:spPr/>
    </dgm:pt>
    <dgm:pt modelId="{5E604861-4716-4893-B21E-88BF55BAF48D}" type="pres">
      <dgm:prSet presAssocID="{90048E02-D336-4332-AE85-0687978B6595}" presName="parentLin" presStyleCnt="0"/>
      <dgm:spPr/>
    </dgm:pt>
    <dgm:pt modelId="{18FE851B-CC7C-48C7-93C0-501114B1CE5A}" type="pres">
      <dgm:prSet presAssocID="{90048E02-D336-4332-AE85-0687978B6595}" presName="parentLeftMargin" presStyleLbl="node1" presStyleIdx="1" presStyleCnt="5"/>
      <dgm:spPr/>
    </dgm:pt>
    <dgm:pt modelId="{0CF3D325-4459-481B-83AB-D26D36AAF946}" type="pres">
      <dgm:prSet presAssocID="{90048E02-D336-4332-AE85-0687978B6595}" presName="parentText" presStyleLbl="node1" presStyleIdx="2" presStyleCnt="5" custScaleX="109207" custScaleY="121951">
        <dgm:presLayoutVars>
          <dgm:chMax val="0"/>
          <dgm:bulletEnabled val="1"/>
        </dgm:presLayoutVars>
      </dgm:prSet>
      <dgm:spPr/>
    </dgm:pt>
    <dgm:pt modelId="{5B9A709A-F6B1-49DA-95F3-B144EB8F82B5}" type="pres">
      <dgm:prSet presAssocID="{90048E02-D336-4332-AE85-0687978B6595}" presName="negativeSpace" presStyleCnt="0"/>
      <dgm:spPr/>
    </dgm:pt>
    <dgm:pt modelId="{0BA66C95-35CB-4C69-8A84-938F6E4EB67B}" type="pres">
      <dgm:prSet presAssocID="{90048E02-D336-4332-AE85-0687978B6595}" presName="childText" presStyleLbl="conFgAcc1" presStyleIdx="2" presStyleCnt="5">
        <dgm:presLayoutVars>
          <dgm:bulletEnabled val="1"/>
        </dgm:presLayoutVars>
      </dgm:prSet>
      <dgm:spPr/>
    </dgm:pt>
    <dgm:pt modelId="{5C200EDB-D164-4E1F-A6AB-B150AE0D1910}" type="pres">
      <dgm:prSet presAssocID="{25E7CB50-865E-4E1B-A2BC-1BB7BB5828E7}" presName="spaceBetweenRectangles" presStyleCnt="0"/>
      <dgm:spPr/>
    </dgm:pt>
    <dgm:pt modelId="{5C40AD30-B4F6-48F9-9053-F9F8F2C2BD53}" type="pres">
      <dgm:prSet presAssocID="{3E86F91C-B948-4393-B589-39C865F73908}" presName="parentLin" presStyleCnt="0"/>
      <dgm:spPr/>
    </dgm:pt>
    <dgm:pt modelId="{1A856725-3895-44F2-9687-7351E0C370F5}" type="pres">
      <dgm:prSet presAssocID="{3E86F91C-B948-4393-B589-39C865F73908}" presName="parentLeftMargin" presStyleLbl="node1" presStyleIdx="2" presStyleCnt="5"/>
      <dgm:spPr/>
    </dgm:pt>
    <dgm:pt modelId="{9EFB0BD6-DA76-418E-9CFD-7E7EB3E3B782}" type="pres">
      <dgm:prSet presAssocID="{3E86F91C-B948-4393-B589-39C865F73908}" presName="parentText" presStyleLbl="node1" presStyleIdx="3" presStyleCnt="5" custScaleX="109207" custScaleY="121951">
        <dgm:presLayoutVars>
          <dgm:chMax val="0"/>
          <dgm:bulletEnabled val="1"/>
        </dgm:presLayoutVars>
      </dgm:prSet>
      <dgm:spPr/>
    </dgm:pt>
    <dgm:pt modelId="{0A16B435-F592-4429-B1B0-4228ABC3B939}" type="pres">
      <dgm:prSet presAssocID="{3E86F91C-B948-4393-B589-39C865F73908}" presName="negativeSpace" presStyleCnt="0"/>
      <dgm:spPr/>
    </dgm:pt>
    <dgm:pt modelId="{1337C3F5-04F4-4750-99B6-46490C72173E}" type="pres">
      <dgm:prSet presAssocID="{3E86F91C-B948-4393-B589-39C865F73908}" presName="childText" presStyleLbl="conFgAcc1" presStyleIdx="3" presStyleCnt="5">
        <dgm:presLayoutVars>
          <dgm:bulletEnabled val="1"/>
        </dgm:presLayoutVars>
      </dgm:prSet>
      <dgm:spPr/>
    </dgm:pt>
    <dgm:pt modelId="{FE38CAF6-6AD3-4F1C-8444-4A8783A3BE6C}" type="pres">
      <dgm:prSet presAssocID="{A0780E49-D37C-493C-8AEB-1298E84088FE}" presName="spaceBetweenRectangles" presStyleCnt="0"/>
      <dgm:spPr/>
    </dgm:pt>
    <dgm:pt modelId="{CFD3C1BB-436A-445A-8D5A-BA19ED0E8D21}" type="pres">
      <dgm:prSet presAssocID="{7A0F1261-24DE-4CD2-8EA7-199AC9262C40}" presName="parentLin" presStyleCnt="0"/>
      <dgm:spPr/>
    </dgm:pt>
    <dgm:pt modelId="{B55EBB8D-D90F-4668-8A25-2F369D86467E}" type="pres">
      <dgm:prSet presAssocID="{7A0F1261-24DE-4CD2-8EA7-199AC9262C40}" presName="parentLeftMargin" presStyleLbl="node1" presStyleIdx="3" presStyleCnt="5"/>
      <dgm:spPr/>
    </dgm:pt>
    <dgm:pt modelId="{1C5F6AFB-5980-466A-B2D7-3FF84C82A544}" type="pres">
      <dgm:prSet presAssocID="{7A0F1261-24DE-4CD2-8EA7-199AC9262C40}" presName="parentText" presStyleLbl="node1" presStyleIdx="4" presStyleCnt="5" custScaleX="109207" custScaleY="121951">
        <dgm:presLayoutVars>
          <dgm:chMax val="0"/>
          <dgm:bulletEnabled val="1"/>
        </dgm:presLayoutVars>
      </dgm:prSet>
      <dgm:spPr/>
    </dgm:pt>
    <dgm:pt modelId="{05640B52-0983-4167-8654-D1F20D410525}" type="pres">
      <dgm:prSet presAssocID="{7A0F1261-24DE-4CD2-8EA7-199AC9262C40}" presName="negativeSpace" presStyleCnt="0"/>
      <dgm:spPr/>
    </dgm:pt>
    <dgm:pt modelId="{B68ADADC-1A6A-443F-832D-96E8DA1774BF}" type="pres">
      <dgm:prSet presAssocID="{7A0F1261-24DE-4CD2-8EA7-199AC9262C40}" presName="childText" presStyleLbl="conFgAcc1" presStyleIdx="4" presStyleCnt="5">
        <dgm:presLayoutVars>
          <dgm:bulletEnabled val="1"/>
        </dgm:presLayoutVars>
      </dgm:prSet>
      <dgm:spPr/>
    </dgm:pt>
  </dgm:ptLst>
  <dgm:cxnLst>
    <dgm:cxn modelId="{58F91D04-6391-475D-A744-C3DC22C61ED7}" srcId="{D086F760-137D-41A4-B618-D2D71D706ECE}" destId="{B70C87C5-A6A2-48F9-8CAF-97DC8256BC80}" srcOrd="1" destOrd="0" parTransId="{66EA6026-5C34-4537-BF39-51205D6432C6}" sibTransId="{72FEFDB8-F826-4804-80E3-3EF615B5FADA}"/>
    <dgm:cxn modelId="{F955451A-FBE5-4319-8732-D237DF36A6CE}" type="presOf" srcId="{90048E02-D336-4332-AE85-0687978B6595}" destId="{0CF3D325-4459-481B-83AB-D26D36AAF946}" srcOrd="1" destOrd="0" presId="urn:microsoft.com/office/officeart/2005/8/layout/list1"/>
    <dgm:cxn modelId="{AF86CB1E-F9CC-45C3-BB92-6E94519604F1}" srcId="{D086F760-137D-41A4-B618-D2D71D706ECE}" destId="{60F45C68-2BF1-4650-AC3E-924B1407DEF2}" srcOrd="0" destOrd="0" parTransId="{D65C419B-ABC1-48B1-AD61-82D3BF20B011}" sibTransId="{5A68F9AE-7A10-4B06-831E-0E0AB6873F65}"/>
    <dgm:cxn modelId="{093CD720-5034-47E5-B142-A6216EEB1FBB}" type="presOf" srcId="{90048E02-D336-4332-AE85-0687978B6595}" destId="{18FE851B-CC7C-48C7-93C0-501114B1CE5A}" srcOrd="0" destOrd="0" presId="urn:microsoft.com/office/officeart/2005/8/layout/list1"/>
    <dgm:cxn modelId="{0EA4EE24-B8F1-4F45-8405-7C7902F833FB}" type="presOf" srcId="{D086F760-137D-41A4-B618-D2D71D706ECE}" destId="{E8FE1ED5-98AE-4010-B94E-9AC2A68594A5}" srcOrd="0" destOrd="0" presId="urn:microsoft.com/office/officeart/2005/8/layout/list1"/>
    <dgm:cxn modelId="{69F06A3E-6CE5-4818-8AEB-6873F3CCD9CB}" srcId="{D086F760-137D-41A4-B618-D2D71D706ECE}" destId="{7A0F1261-24DE-4CD2-8EA7-199AC9262C40}" srcOrd="4" destOrd="0" parTransId="{4D948951-620E-4645-8C70-C9E53D88708C}" sibTransId="{FF855CC6-AC8B-47D7-8283-71BBFFFAD2C5}"/>
    <dgm:cxn modelId="{CF6CDF48-00FE-4E9A-8DA0-81E95ED561ED}" type="presOf" srcId="{7A0F1261-24DE-4CD2-8EA7-199AC9262C40}" destId="{1C5F6AFB-5980-466A-B2D7-3FF84C82A544}" srcOrd="1" destOrd="0" presId="urn:microsoft.com/office/officeart/2005/8/layout/list1"/>
    <dgm:cxn modelId="{9CD3CE4D-2B3D-4DF1-AAF7-C1E44315D1D1}" type="presOf" srcId="{7A0F1261-24DE-4CD2-8EA7-199AC9262C40}" destId="{B55EBB8D-D90F-4668-8A25-2F369D86467E}" srcOrd="0" destOrd="0" presId="urn:microsoft.com/office/officeart/2005/8/layout/list1"/>
    <dgm:cxn modelId="{53447A75-2666-49D4-81DF-CB44447E2529}" type="presOf" srcId="{B70C87C5-A6A2-48F9-8CAF-97DC8256BC80}" destId="{041A0B8C-BC13-469B-B412-6DAF13A8C772}" srcOrd="0"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3782BF95-2703-4BB1-9C18-3EF1351E7D1C}" type="presOf" srcId="{B70C87C5-A6A2-48F9-8CAF-97DC8256BC80}" destId="{77BCE901-0080-4296-80DA-A335403222B7}" srcOrd="1" destOrd="0" presId="urn:microsoft.com/office/officeart/2005/8/layout/list1"/>
    <dgm:cxn modelId="{8FB4F7C5-CD49-47DB-B042-0371CB24E1BF}" type="presOf" srcId="{3E86F91C-B948-4393-B589-39C865F73908}" destId="{1A856725-3895-44F2-9687-7351E0C370F5}" srcOrd="0" destOrd="0" presId="urn:microsoft.com/office/officeart/2005/8/layout/list1"/>
    <dgm:cxn modelId="{967CF1CF-32C8-4965-93ED-96C69496FAF6}" type="presOf" srcId="{3E86F91C-B948-4393-B589-39C865F73908}" destId="{9EFB0BD6-DA76-418E-9CFD-7E7EB3E3B782}" srcOrd="1" destOrd="0" presId="urn:microsoft.com/office/officeart/2005/8/layout/list1"/>
    <dgm:cxn modelId="{C01F0ED8-220D-4DBC-AB28-016ED2C2D320}" srcId="{D086F760-137D-41A4-B618-D2D71D706ECE}" destId="{3E86F91C-B948-4393-B589-39C865F73908}" srcOrd="3" destOrd="0" parTransId="{77CF4A1F-ABF3-4BC9-BE31-F6E4658F3E2D}" sibTransId="{A0780E49-D37C-493C-8AEB-1298E84088FE}"/>
    <dgm:cxn modelId="{99F508DD-F561-4C47-A724-C6F0A2F08D66}" type="presOf" srcId="{60F45C68-2BF1-4650-AC3E-924B1407DEF2}" destId="{900B54AB-9921-4AFD-87B3-58EF81A5B6F3}" srcOrd="0" destOrd="0" presId="urn:microsoft.com/office/officeart/2005/8/layout/list1"/>
    <dgm:cxn modelId="{5A4EDAF2-D74B-4413-A649-A70CE634DB79}" srcId="{D086F760-137D-41A4-B618-D2D71D706ECE}" destId="{90048E02-D336-4332-AE85-0687978B6595}" srcOrd="2" destOrd="0" parTransId="{BB873574-9129-4C62-A75D-34A40550DE1F}" sibTransId="{25E7CB50-865E-4E1B-A2BC-1BB7BB5828E7}"/>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48483375-42AA-462F-A302-8BD871CB57FB}" type="presParOf" srcId="{E8FE1ED5-98AE-4010-B94E-9AC2A68594A5}" destId="{51BE72FD-91C3-4BB4-B624-CFE19436B89F}" srcOrd="3" destOrd="0" presId="urn:microsoft.com/office/officeart/2005/8/layout/list1"/>
    <dgm:cxn modelId="{2EEDE020-A998-47FE-B50A-AB07B5F0B5A1}" type="presParOf" srcId="{E8FE1ED5-98AE-4010-B94E-9AC2A68594A5}" destId="{7FF3B696-1B07-4EDE-BDE6-69454E7D25D2}" srcOrd="4" destOrd="0" presId="urn:microsoft.com/office/officeart/2005/8/layout/list1"/>
    <dgm:cxn modelId="{1F09B1DD-451A-4B2D-A8BF-EE7356D018FC}" type="presParOf" srcId="{7FF3B696-1B07-4EDE-BDE6-69454E7D25D2}" destId="{041A0B8C-BC13-469B-B412-6DAF13A8C772}" srcOrd="0" destOrd="0" presId="urn:microsoft.com/office/officeart/2005/8/layout/list1"/>
    <dgm:cxn modelId="{767A64FE-1500-4AD1-A71B-3FF075991412}" type="presParOf" srcId="{7FF3B696-1B07-4EDE-BDE6-69454E7D25D2}" destId="{77BCE901-0080-4296-80DA-A335403222B7}" srcOrd="1" destOrd="0" presId="urn:microsoft.com/office/officeart/2005/8/layout/list1"/>
    <dgm:cxn modelId="{61FE3112-FB4B-4638-91C5-DB3EC04EB970}" type="presParOf" srcId="{E8FE1ED5-98AE-4010-B94E-9AC2A68594A5}" destId="{9B422A8A-162A-48E8-8508-BE642319C01C}" srcOrd="5" destOrd="0" presId="urn:microsoft.com/office/officeart/2005/8/layout/list1"/>
    <dgm:cxn modelId="{E32CEDF2-2967-4535-A514-23ADB542D9FB}" type="presParOf" srcId="{E8FE1ED5-98AE-4010-B94E-9AC2A68594A5}" destId="{0510DBFE-D870-4657-A3D0-4C9BE44E7238}" srcOrd="6" destOrd="0" presId="urn:microsoft.com/office/officeart/2005/8/layout/list1"/>
    <dgm:cxn modelId="{095E2900-0A1E-46AD-9AC5-741F6AE9155C}" type="presParOf" srcId="{E8FE1ED5-98AE-4010-B94E-9AC2A68594A5}" destId="{7F680967-45BF-4392-9E00-042AFFA7D086}" srcOrd="7" destOrd="0" presId="urn:microsoft.com/office/officeart/2005/8/layout/list1"/>
    <dgm:cxn modelId="{899E0A7F-7313-414F-9E0E-A947D6AAB9E4}" type="presParOf" srcId="{E8FE1ED5-98AE-4010-B94E-9AC2A68594A5}" destId="{5E604861-4716-4893-B21E-88BF55BAF48D}" srcOrd="8" destOrd="0" presId="urn:microsoft.com/office/officeart/2005/8/layout/list1"/>
    <dgm:cxn modelId="{E4759AB8-0529-4F09-AF49-18BE0885962D}" type="presParOf" srcId="{5E604861-4716-4893-B21E-88BF55BAF48D}" destId="{18FE851B-CC7C-48C7-93C0-501114B1CE5A}" srcOrd="0" destOrd="0" presId="urn:microsoft.com/office/officeart/2005/8/layout/list1"/>
    <dgm:cxn modelId="{41C7839B-6D3B-4A0B-A007-1E08391EC957}" type="presParOf" srcId="{5E604861-4716-4893-B21E-88BF55BAF48D}" destId="{0CF3D325-4459-481B-83AB-D26D36AAF946}" srcOrd="1" destOrd="0" presId="urn:microsoft.com/office/officeart/2005/8/layout/list1"/>
    <dgm:cxn modelId="{168BAFC0-CA8C-4B8E-89A5-26E9A6121C7C}" type="presParOf" srcId="{E8FE1ED5-98AE-4010-B94E-9AC2A68594A5}" destId="{5B9A709A-F6B1-49DA-95F3-B144EB8F82B5}" srcOrd="9" destOrd="0" presId="urn:microsoft.com/office/officeart/2005/8/layout/list1"/>
    <dgm:cxn modelId="{FBDE31C9-E33F-4D19-BB27-4F260AFB7AD8}" type="presParOf" srcId="{E8FE1ED5-98AE-4010-B94E-9AC2A68594A5}" destId="{0BA66C95-35CB-4C69-8A84-938F6E4EB67B}" srcOrd="10" destOrd="0" presId="urn:microsoft.com/office/officeart/2005/8/layout/list1"/>
    <dgm:cxn modelId="{3B8351BB-EF66-49F9-82E2-B0D4E09528DC}" type="presParOf" srcId="{E8FE1ED5-98AE-4010-B94E-9AC2A68594A5}" destId="{5C200EDB-D164-4E1F-A6AB-B150AE0D1910}" srcOrd="11" destOrd="0" presId="urn:microsoft.com/office/officeart/2005/8/layout/list1"/>
    <dgm:cxn modelId="{C6401292-3503-475D-A290-FBDFBEF3B1A8}" type="presParOf" srcId="{E8FE1ED5-98AE-4010-B94E-9AC2A68594A5}" destId="{5C40AD30-B4F6-48F9-9053-F9F8F2C2BD53}" srcOrd="12" destOrd="0" presId="urn:microsoft.com/office/officeart/2005/8/layout/list1"/>
    <dgm:cxn modelId="{7D894674-C12B-4923-A5C7-9AF67E5E9D34}" type="presParOf" srcId="{5C40AD30-B4F6-48F9-9053-F9F8F2C2BD53}" destId="{1A856725-3895-44F2-9687-7351E0C370F5}" srcOrd="0" destOrd="0" presId="urn:microsoft.com/office/officeart/2005/8/layout/list1"/>
    <dgm:cxn modelId="{85B31436-CE04-414B-9793-6645B56B7CC2}" type="presParOf" srcId="{5C40AD30-B4F6-48F9-9053-F9F8F2C2BD53}" destId="{9EFB0BD6-DA76-418E-9CFD-7E7EB3E3B782}" srcOrd="1" destOrd="0" presId="urn:microsoft.com/office/officeart/2005/8/layout/list1"/>
    <dgm:cxn modelId="{9FA6ED69-30A2-47D2-B52D-2252133C56C6}" type="presParOf" srcId="{E8FE1ED5-98AE-4010-B94E-9AC2A68594A5}" destId="{0A16B435-F592-4429-B1B0-4228ABC3B939}" srcOrd="13" destOrd="0" presId="urn:microsoft.com/office/officeart/2005/8/layout/list1"/>
    <dgm:cxn modelId="{766DAB7E-BA2D-4455-9FFB-70EE582B4851}" type="presParOf" srcId="{E8FE1ED5-98AE-4010-B94E-9AC2A68594A5}" destId="{1337C3F5-04F4-4750-99B6-46490C72173E}" srcOrd="14" destOrd="0" presId="urn:microsoft.com/office/officeart/2005/8/layout/list1"/>
    <dgm:cxn modelId="{FB7851AE-C2C5-446D-8A38-1378FBB721CA}" type="presParOf" srcId="{E8FE1ED5-98AE-4010-B94E-9AC2A68594A5}" destId="{FE38CAF6-6AD3-4F1C-8444-4A8783A3BE6C}" srcOrd="15" destOrd="0" presId="urn:microsoft.com/office/officeart/2005/8/layout/list1"/>
    <dgm:cxn modelId="{23FBAE22-EF51-4091-95A4-32191812AF5E}" type="presParOf" srcId="{E8FE1ED5-98AE-4010-B94E-9AC2A68594A5}" destId="{CFD3C1BB-436A-445A-8D5A-BA19ED0E8D21}" srcOrd="16" destOrd="0" presId="urn:microsoft.com/office/officeart/2005/8/layout/list1"/>
    <dgm:cxn modelId="{106F7B8D-193C-4522-99CE-7B17DC7A26A9}" type="presParOf" srcId="{CFD3C1BB-436A-445A-8D5A-BA19ED0E8D21}" destId="{B55EBB8D-D90F-4668-8A25-2F369D86467E}" srcOrd="0" destOrd="0" presId="urn:microsoft.com/office/officeart/2005/8/layout/list1"/>
    <dgm:cxn modelId="{AA9D4A29-DA57-4E31-A405-16D3E4DCCAB0}" type="presParOf" srcId="{CFD3C1BB-436A-445A-8D5A-BA19ED0E8D21}" destId="{1C5F6AFB-5980-466A-B2D7-3FF84C82A544}" srcOrd="1" destOrd="0" presId="urn:microsoft.com/office/officeart/2005/8/layout/list1"/>
    <dgm:cxn modelId="{185245C5-3C8D-408C-B2FE-3D786CAF58F4}" type="presParOf" srcId="{E8FE1ED5-98AE-4010-B94E-9AC2A68594A5}" destId="{05640B52-0983-4167-8654-D1F20D410525}" srcOrd="17" destOrd="0" presId="urn:microsoft.com/office/officeart/2005/8/layout/list1"/>
    <dgm:cxn modelId="{62FDCF27-685D-4A98-AD3D-A716E9B655DD}" type="presParOf" srcId="{E8FE1ED5-98AE-4010-B94E-9AC2A68594A5}" destId="{B68ADADC-1A6A-443F-832D-96E8DA1774B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In </a:t>
          </a:r>
          <a:r>
            <a:rPr lang="de-DE" sz="2800" b="1" dirty="0" err="1"/>
            <a:t>het</a:t>
          </a:r>
          <a:r>
            <a:rPr lang="de-DE" sz="2800" b="1" dirty="0"/>
            <a:t> beste </a:t>
          </a:r>
          <a:r>
            <a:rPr lang="de-DE" sz="2800" b="1" dirty="0" err="1"/>
            <a:t>geval</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Wat gebeurt er als uw verkopen de verwachtingen overtreffen? Plan voor extra voorraad, personeel of productiecapaciteit.</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400" b="1" dirty="0" err="1"/>
            <a:t>Meest</a:t>
          </a:r>
          <a:r>
            <a:rPr lang="de-DE" sz="2400" b="1" dirty="0"/>
            <a:t> </a:t>
          </a:r>
          <a:r>
            <a:rPr lang="de-DE" sz="2400" b="1" dirty="0" err="1"/>
            <a:t>waarschijnlijke</a:t>
          </a:r>
          <a:r>
            <a:rPr lang="de-DE" sz="2400" b="1" dirty="0"/>
            <a:t> </a:t>
          </a:r>
          <a:r>
            <a:rPr lang="de-DE" sz="2400" b="1" dirty="0" err="1"/>
            <a:t>scenario</a:t>
          </a:r>
          <a:endParaRPr lang="de-DE" sz="24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Ontwikkel uw financiële kernplan op basis van realistische projecties, maar blijf flexibel om u aan te passen aan de andere scenario's</a:t>
          </a:r>
          <a:r>
            <a:rPr lang="de-DE" dirty="0"/>
            <a:t>.</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In </a:t>
          </a:r>
          <a:r>
            <a:rPr lang="de-DE" sz="2800" b="1" dirty="0" err="1"/>
            <a:t>het</a:t>
          </a:r>
          <a:r>
            <a:rPr lang="de-DE" sz="2800" b="1" dirty="0"/>
            <a:t> </a:t>
          </a:r>
          <a:r>
            <a:rPr lang="de-DE" sz="2800" b="1" dirty="0" err="1"/>
            <a:t>slechtste</a:t>
          </a:r>
          <a:r>
            <a:rPr lang="de-DE" sz="2800" b="1" dirty="0"/>
            <a:t> </a:t>
          </a:r>
          <a:r>
            <a:rPr lang="de-DE" sz="2800" b="1" dirty="0" err="1"/>
            <a:t>geval</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nl-NL" dirty="0"/>
            <a:t>Als de verkoop tekortschiet of de kosten stijgen, hoe slecht gaat u er dan mee om? Identificeer gebieden om kosten te besparen of extra inkomsten te genereren.</a:t>
          </a:r>
          <a:endParaRPr lang="de-DE"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custT="1"/>
      <dgm:spPr/>
      <dgm:t>
        <a:bodyPr/>
        <a:lstStyle/>
        <a:p>
          <a:r>
            <a:rPr lang="nl-NL" sz="1400" b="1" dirty="0">
              <a:solidFill>
                <a:srgbClr val="20376B"/>
              </a:solidFill>
            </a:rPr>
            <a:t>Subsidies: niet-terugvorderbare middelen die worden verstrekt door overheden of organisaties, vaak gericht op specifieke soorten bedrijven (bv. door minderheden beheerde, door vrouwen geleide, groene oplossingen)</a:t>
          </a:r>
          <a:endParaRPr lang="de-DE" sz="1400" dirty="0">
            <a:solidFill>
              <a:srgbClr val="20376B"/>
            </a:solidFill>
          </a:endParaRPr>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B70C87C5-A6A2-48F9-8CAF-97DC8256BC80}">
      <dgm:prSet phldrT="[Text]" custT="1"/>
      <dgm:spPr/>
      <dgm:t>
        <a:bodyPr/>
        <a:lstStyle/>
        <a:p>
          <a:r>
            <a:rPr lang="nl-NL" sz="1400" b="1" dirty="0">
              <a:solidFill>
                <a:srgbClr val="20376B"/>
              </a:solidFill>
            </a:rPr>
            <a:t>Microkredieten: Kleine leningen variëren doorgaans van 500 tot 50.000 euro en zijn gericht op </a:t>
          </a:r>
          <a:r>
            <a:rPr lang="nl-NL" sz="1400" b="1" dirty="0" err="1">
              <a:solidFill>
                <a:srgbClr val="20376B"/>
              </a:solidFill>
            </a:rPr>
            <a:t>start-ups</a:t>
          </a:r>
          <a:r>
            <a:rPr lang="nl-NL" sz="1400" b="1" dirty="0">
              <a:solidFill>
                <a:srgbClr val="20376B"/>
              </a:solidFill>
            </a:rPr>
            <a:t> of startende bedrijven met beperkte toegang tot traditionele bankleningen</a:t>
          </a:r>
          <a:endParaRPr lang="de-DE" sz="1400" dirty="0">
            <a:solidFill>
              <a:srgbClr val="20376B"/>
            </a:solidFill>
          </a:endParaRPr>
        </a:p>
      </dgm:t>
    </dgm:pt>
    <dgm:pt modelId="{66EA6026-5C34-4537-BF39-51205D6432C6}" type="parTrans" cxnId="{58F91D04-6391-475D-A744-C3DC22C61ED7}">
      <dgm:prSet/>
      <dgm:spPr/>
      <dgm:t>
        <a:bodyPr/>
        <a:lstStyle/>
        <a:p>
          <a:endParaRPr lang="de-DE"/>
        </a:p>
      </dgm:t>
    </dgm:pt>
    <dgm:pt modelId="{72FEFDB8-F826-4804-80E3-3EF615B5FADA}" type="sibTrans" cxnId="{58F91D04-6391-475D-A744-C3DC22C61ED7}">
      <dgm:prSet/>
      <dgm:spPr/>
      <dgm:t>
        <a:bodyPr/>
        <a:lstStyle/>
        <a:p>
          <a:endParaRPr lang="de-DE"/>
        </a:p>
      </dgm:t>
    </dgm:pt>
    <dgm:pt modelId="{90048E02-D336-4332-AE85-0687978B6595}">
      <dgm:prSet phldrT="[Text]" custT="1"/>
      <dgm:spPr/>
      <dgm:t>
        <a:bodyPr/>
        <a:lstStyle/>
        <a:p>
          <a:r>
            <a:rPr lang="nl-NL" sz="1400" b="1" dirty="0" err="1">
              <a:solidFill>
                <a:srgbClr val="20376B"/>
              </a:solidFill>
            </a:rPr>
            <a:t>Crowdfunding</a:t>
          </a:r>
          <a:r>
            <a:rPr lang="nl-NL" sz="1400" b="1" dirty="0">
              <a:solidFill>
                <a:srgbClr val="20376B"/>
              </a:solidFill>
            </a:rPr>
            <a:t>: Kleine bedragen inzamelen bij een groot aantal mensen, meestal via online platforms zoals Kickstarter of </a:t>
          </a:r>
          <a:r>
            <a:rPr lang="nl-NL" sz="1400" b="1" dirty="0" err="1">
              <a:solidFill>
                <a:srgbClr val="20376B"/>
              </a:solidFill>
            </a:rPr>
            <a:t>GoFundMe</a:t>
          </a:r>
          <a:r>
            <a:rPr lang="nl-NL" sz="1400" b="1" dirty="0">
              <a:solidFill>
                <a:srgbClr val="20376B"/>
              </a:solidFill>
            </a:rPr>
            <a:t>.</a:t>
          </a:r>
          <a:endParaRPr lang="de-DE" sz="1400" dirty="0">
            <a:solidFill>
              <a:srgbClr val="20376B"/>
            </a:solidFill>
          </a:endParaRPr>
        </a:p>
      </dgm:t>
    </dgm:pt>
    <dgm:pt modelId="{BB873574-9129-4C62-A75D-34A40550DE1F}" type="parTrans" cxnId="{5A4EDAF2-D74B-4413-A649-A70CE634DB79}">
      <dgm:prSet/>
      <dgm:spPr/>
      <dgm:t>
        <a:bodyPr/>
        <a:lstStyle/>
        <a:p>
          <a:endParaRPr lang="de-DE"/>
        </a:p>
      </dgm:t>
    </dgm:pt>
    <dgm:pt modelId="{25E7CB50-865E-4E1B-A2BC-1BB7BB5828E7}" type="sibTrans" cxnId="{5A4EDAF2-D74B-4413-A649-A70CE634DB79}">
      <dgm:prSet/>
      <dgm:spPr/>
      <dgm:t>
        <a:bodyPr/>
        <a:lstStyle/>
        <a:p>
          <a:endParaRPr lang="de-DE"/>
        </a:p>
      </dgm:t>
    </dgm:pt>
    <dgm:pt modelId="{8682A048-E647-496D-B985-68C118A025CE}">
      <dgm:prSet phldrT="[Text]" custT="1"/>
      <dgm:spPr/>
      <dgm:t>
        <a:bodyPr/>
        <a:lstStyle/>
        <a:p>
          <a:r>
            <a:rPr lang="nl-NL" sz="1400" dirty="0">
              <a:solidFill>
                <a:srgbClr val="20376B"/>
              </a:solidFill>
            </a:rPr>
            <a:t>Durfkapitaal (VC): Op aandelen gebaseerde financiering die door investeerders wordt verstrekt in ruil voor eigendom van het bedrijf, meestal voor snelgroeiende bedrijven.</a:t>
          </a:r>
          <a:endParaRPr lang="de-DE" sz="1400" dirty="0">
            <a:solidFill>
              <a:srgbClr val="20376B"/>
            </a:solidFill>
          </a:endParaRPr>
        </a:p>
      </dgm:t>
    </dgm:pt>
    <dgm:pt modelId="{F579FBB6-BB2A-4594-A995-630DD7E46549}" type="parTrans" cxnId="{60527DD4-7AFE-4F25-A279-24D3597B40DD}">
      <dgm:prSet/>
      <dgm:spPr/>
      <dgm:t>
        <a:bodyPr/>
        <a:lstStyle/>
        <a:p>
          <a:endParaRPr lang="de-DE"/>
        </a:p>
      </dgm:t>
    </dgm:pt>
    <dgm:pt modelId="{F5A0159F-8691-4E34-AA2C-CE6AA3987D56}" type="sibTrans" cxnId="{60527DD4-7AFE-4F25-A279-24D3597B40DD}">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4"/>
      <dgm:spPr/>
    </dgm:pt>
    <dgm:pt modelId="{2E7D2BCB-884E-4E68-8918-4041975A0C3A}" type="pres">
      <dgm:prSet presAssocID="{60F45C68-2BF1-4650-AC3E-924B1407DEF2}" presName="parentText" presStyleLbl="node1" presStyleIdx="0" presStyleCnt="4" custScaleX="111562" custScaleY="147428">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4">
        <dgm:presLayoutVars>
          <dgm:bulletEnabled val="1"/>
        </dgm:presLayoutVars>
      </dgm:prSet>
      <dgm:spPr/>
    </dgm:pt>
    <dgm:pt modelId="{51BE72FD-91C3-4BB4-B624-CFE19436B89F}" type="pres">
      <dgm:prSet presAssocID="{5A68F9AE-7A10-4B06-831E-0E0AB6873F65}" presName="spaceBetweenRectangles" presStyleCnt="0"/>
      <dgm:spPr/>
    </dgm:pt>
    <dgm:pt modelId="{7FF3B696-1B07-4EDE-BDE6-69454E7D25D2}" type="pres">
      <dgm:prSet presAssocID="{B70C87C5-A6A2-48F9-8CAF-97DC8256BC80}" presName="parentLin" presStyleCnt="0"/>
      <dgm:spPr/>
    </dgm:pt>
    <dgm:pt modelId="{041A0B8C-BC13-469B-B412-6DAF13A8C772}" type="pres">
      <dgm:prSet presAssocID="{B70C87C5-A6A2-48F9-8CAF-97DC8256BC80}" presName="parentLeftMargin" presStyleLbl="node1" presStyleIdx="0" presStyleCnt="4"/>
      <dgm:spPr/>
    </dgm:pt>
    <dgm:pt modelId="{77BCE901-0080-4296-80DA-A335403222B7}" type="pres">
      <dgm:prSet presAssocID="{B70C87C5-A6A2-48F9-8CAF-97DC8256BC80}" presName="parentText" presStyleLbl="node1" presStyleIdx="1" presStyleCnt="4" custScaleX="112073" custScaleY="145818">
        <dgm:presLayoutVars>
          <dgm:chMax val="0"/>
          <dgm:bulletEnabled val="1"/>
        </dgm:presLayoutVars>
      </dgm:prSet>
      <dgm:spPr/>
    </dgm:pt>
    <dgm:pt modelId="{9B422A8A-162A-48E8-8508-BE642319C01C}" type="pres">
      <dgm:prSet presAssocID="{B70C87C5-A6A2-48F9-8CAF-97DC8256BC80}" presName="negativeSpace" presStyleCnt="0"/>
      <dgm:spPr/>
    </dgm:pt>
    <dgm:pt modelId="{0510DBFE-D870-4657-A3D0-4C9BE44E7238}" type="pres">
      <dgm:prSet presAssocID="{B70C87C5-A6A2-48F9-8CAF-97DC8256BC80}" presName="childText" presStyleLbl="conFgAcc1" presStyleIdx="1" presStyleCnt="4">
        <dgm:presLayoutVars>
          <dgm:bulletEnabled val="1"/>
        </dgm:presLayoutVars>
      </dgm:prSet>
      <dgm:spPr/>
    </dgm:pt>
    <dgm:pt modelId="{7F680967-45BF-4392-9E00-042AFFA7D086}" type="pres">
      <dgm:prSet presAssocID="{72FEFDB8-F826-4804-80E3-3EF615B5FADA}" presName="spaceBetweenRectangles" presStyleCnt="0"/>
      <dgm:spPr/>
    </dgm:pt>
    <dgm:pt modelId="{5E604861-4716-4893-B21E-88BF55BAF48D}" type="pres">
      <dgm:prSet presAssocID="{90048E02-D336-4332-AE85-0687978B6595}" presName="parentLin" presStyleCnt="0"/>
      <dgm:spPr/>
    </dgm:pt>
    <dgm:pt modelId="{18FE851B-CC7C-48C7-93C0-501114B1CE5A}" type="pres">
      <dgm:prSet presAssocID="{90048E02-D336-4332-AE85-0687978B6595}" presName="parentLeftMargin" presStyleLbl="node1" presStyleIdx="1" presStyleCnt="4"/>
      <dgm:spPr/>
    </dgm:pt>
    <dgm:pt modelId="{0CF3D325-4459-481B-83AB-D26D36AAF946}" type="pres">
      <dgm:prSet presAssocID="{90048E02-D336-4332-AE85-0687978B6595}" presName="parentText" presStyleLbl="node1" presStyleIdx="2" presStyleCnt="4" custScaleX="112341" custScaleY="148355">
        <dgm:presLayoutVars>
          <dgm:chMax val="0"/>
          <dgm:bulletEnabled val="1"/>
        </dgm:presLayoutVars>
      </dgm:prSet>
      <dgm:spPr/>
    </dgm:pt>
    <dgm:pt modelId="{5B9A709A-F6B1-49DA-95F3-B144EB8F82B5}" type="pres">
      <dgm:prSet presAssocID="{90048E02-D336-4332-AE85-0687978B6595}" presName="negativeSpace" presStyleCnt="0"/>
      <dgm:spPr/>
    </dgm:pt>
    <dgm:pt modelId="{0BA66C95-35CB-4C69-8A84-938F6E4EB67B}" type="pres">
      <dgm:prSet presAssocID="{90048E02-D336-4332-AE85-0687978B6595}" presName="childText" presStyleLbl="conFgAcc1" presStyleIdx="2" presStyleCnt="4">
        <dgm:presLayoutVars>
          <dgm:bulletEnabled val="1"/>
        </dgm:presLayoutVars>
      </dgm:prSet>
      <dgm:spPr/>
    </dgm:pt>
    <dgm:pt modelId="{525FB4F9-0685-4D76-8C62-3FE6FFDFE2C5}" type="pres">
      <dgm:prSet presAssocID="{25E7CB50-865E-4E1B-A2BC-1BB7BB5828E7}" presName="spaceBetweenRectangles" presStyleCnt="0"/>
      <dgm:spPr/>
    </dgm:pt>
    <dgm:pt modelId="{4170A637-9E63-4FD7-9111-3032FBA10BDD}" type="pres">
      <dgm:prSet presAssocID="{8682A048-E647-496D-B985-68C118A025CE}" presName="parentLin" presStyleCnt="0"/>
      <dgm:spPr/>
    </dgm:pt>
    <dgm:pt modelId="{F5850083-2890-4C66-812B-01A2175337D7}" type="pres">
      <dgm:prSet presAssocID="{8682A048-E647-496D-B985-68C118A025CE}" presName="parentLeftMargin" presStyleLbl="node1" presStyleIdx="2" presStyleCnt="4"/>
      <dgm:spPr/>
    </dgm:pt>
    <dgm:pt modelId="{1F601E5F-F257-421A-A0A7-7CBE164B747F}" type="pres">
      <dgm:prSet presAssocID="{8682A048-E647-496D-B985-68C118A025CE}" presName="parentText" presStyleLbl="node1" presStyleIdx="3" presStyleCnt="4" custScaleX="114019" custScaleY="148370">
        <dgm:presLayoutVars>
          <dgm:chMax val="0"/>
          <dgm:bulletEnabled val="1"/>
        </dgm:presLayoutVars>
      </dgm:prSet>
      <dgm:spPr/>
    </dgm:pt>
    <dgm:pt modelId="{B4F07305-372E-4845-ADA5-E292322F2E67}" type="pres">
      <dgm:prSet presAssocID="{8682A048-E647-496D-B985-68C118A025CE}" presName="negativeSpace" presStyleCnt="0"/>
      <dgm:spPr/>
    </dgm:pt>
    <dgm:pt modelId="{D1B691CB-45A7-4DD3-91E9-AB7A17527401}" type="pres">
      <dgm:prSet presAssocID="{8682A048-E647-496D-B985-68C118A025CE}" presName="childText" presStyleLbl="conFgAcc1" presStyleIdx="3" presStyleCnt="4" custLinFactNeighborY="2664">
        <dgm:presLayoutVars>
          <dgm:bulletEnabled val="1"/>
        </dgm:presLayoutVars>
      </dgm:prSet>
      <dgm:spPr/>
    </dgm:pt>
  </dgm:ptLst>
  <dgm:cxnLst>
    <dgm:cxn modelId="{58F91D04-6391-475D-A744-C3DC22C61ED7}" srcId="{D086F760-137D-41A4-B618-D2D71D706ECE}" destId="{B70C87C5-A6A2-48F9-8CAF-97DC8256BC80}" srcOrd="1" destOrd="0" parTransId="{66EA6026-5C34-4537-BF39-51205D6432C6}" sibTransId="{72FEFDB8-F826-4804-80E3-3EF615B5FADA}"/>
    <dgm:cxn modelId="{F955451A-FBE5-4319-8732-D237DF36A6CE}" type="presOf" srcId="{90048E02-D336-4332-AE85-0687978B6595}" destId="{0CF3D325-4459-481B-83AB-D26D36AAF946}" srcOrd="1" destOrd="0" presId="urn:microsoft.com/office/officeart/2005/8/layout/list1"/>
    <dgm:cxn modelId="{AF86CB1E-F9CC-45C3-BB92-6E94519604F1}" srcId="{D086F760-137D-41A4-B618-D2D71D706ECE}" destId="{60F45C68-2BF1-4650-AC3E-924B1407DEF2}" srcOrd="0" destOrd="0" parTransId="{D65C419B-ABC1-48B1-AD61-82D3BF20B011}" sibTransId="{5A68F9AE-7A10-4B06-831E-0E0AB6873F65}"/>
    <dgm:cxn modelId="{093CD720-5034-47E5-B142-A6216EEB1FBB}" type="presOf" srcId="{90048E02-D336-4332-AE85-0687978B6595}" destId="{18FE851B-CC7C-48C7-93C0-501114B1CE5A}" srcOrd="0" destOrd="0" presId="urn:microsoft.com/office/officeart/2005/8/layout/list1"/>
    <dgm:cxn modelId="{0EA4EE24-B8F1-4F45-8405-7C7902F833FB}" type="presOf" srcId="{D086F760-137D-41A4-B618-D2D71D706ECE}" destId="{E8FE1ED5-98AE-4010-B94E-9AC2A68594A5}" srcOrd="0" destOrd="0" presId="urn:microsoft.com/office/officeart/2005/8/layout/list1"/>
    <dgm:cxn modelId="{CD4DF52C-4204-4263-91E8-F60B0644BB8C}" type="presOf" srcId="{8682A048-E647-496D-B985-68C118A025CE}" destId="{F5850083-2890-4C66-812B-01A2175337D7}" srcOrd="0" destOrd="0" presId="urn:microsoft.com/office/officeart/2005/8/layout/list1"/>
    <dgm:cxn modelId="{D802A64D-AA12-46FF-A0EA-6DC84A247551}" type="presOf" srcId="{8682A048-E647-496D-B985-68C118A025CE}" destId="{1F601E5F-F257-421A-A0A7-7CBE164B747F}" srcOrd="1" destOrd="0" presId="urn:microsoft.com/office/officeart/2005/8/layout/list1"/>
    <dgm:cxn modelId="{53447A75-2666-49D4-81DF-CB44447E2529}" type="presOf" srcId="{B70C87C5-A6A2-48F9-8CAF-97DC8256BC80}" destId="{041A0B8C-BC13-469B-B412-6DAF13A8C772}" srcOrd="0"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3782BF95-2703-4BB1-9C18-3EF1351E7D1C}" type="presOf" srcId="{B70C87C5-A6A2-48F9-8CAF-97DC8256BC80}" destId="{77BCE901-0080-4296-80DA-A335403222B7}" srcOrd="1" destOrd="0" presId="urn:microsoft.com/office/officeart/2005/8/layout/list1"/>
    <dgm:cxn modelId="{60527DD4-7AFE-4F25-A279-24D3597B40DD}" srcId="{D086F760-137D-41A4-B618-D2D71D706ECE}" destId="{8682A048-E647-496D-B985-68C118A025CE}" srcOrd="3" destOrd="0" parTransId="{F579FBB6-BB2A-4594-A995-630DD7E46549}" sibTransId="{F5A0159F-8691-4E34-AA2C-CE6AA3987D56}"/>
    <dgm:cxn modelId="{99F508DD-F561-4C47-A724-C6F0A2F08D66}" type="presOf" srcId="{60F45C68-2BF1-4650-AC3E-924B1407DEF2}" destId="{900B54AB-9921-4AFD-87B3-58EF81A5B6F3}" srcOrd="0" destOrd="0" presId="urn:microsoft.com/office/officeart/2005/8/layout/list1"/>
    <dgm:cxn modelId="{5A4EDAF2-D74B-4413-A649-A70CE634DB79}" srcId="{D086F760-137D-41A4-B618-D2D71D706ECE}" destId="{90048E02-D336-4332-AE85-0687978B6595}" srcOrd="2" destOrd="0" parTransId="{BB873574-9129-4C62-A75D-34A40550DE1F}" sibTransId="{25E7CB50-865E-4E1B-A2BC-1BB7BB5828E7}"/>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48483375-42AA-462F-A302-8BD871CB57FB}" type="presParOf" srcId="{E8FE1ED5-98AE-4010-B94E-9AC2A68594A5}" destId="{51BE72FD-91C3-4BB4-B624-CFE19436B89F}" srcOrd="3" destOrd="0" presId="urn:microsoft.com/office/officeart/2005/8/layout/list1"/>
    <dgm:cxn modelId="{2EEDE020-A998-47FE-B50A-AB07B5F0B5A1}" type="presParOf" srcId="{E8FE1ED5-98AE-4010-B94E-9AC2A68594A5}" destId="{7FF3B696-1B07-4EDE-BDE6-69454E7D25D2}" srcOrd="4" destOrd="0" presId="urn:microsoft.com/office/officeart/2005/8/layout/list1"/>
    <dgm:cxn modelId="{1F09B1DD-451A-4B2D-A8BF-EE7356D018FC}" type="presParOf" srcId="{7FF3B696-1B07-4EDE-BDE6-69454E7D25D2}" destId="{041A0B8C-BC13-469B-B412-6DAF13A8C772}" srcOrd="0" destOrd="0" presId="urn:microsoft.com/office/officeart/2005/8/layout/list1"/>
    <dgm:cxn modelId="{767A64FE-1500-4AD1-A71B-3FF075991412}" type="presParOf" srcId="{7FF3B696-1B07-4EDE-BDE6-69454E7D25D2}" destId="{77BCE901-0080-4296-80DA-A335403222B7}" srcOrd="1" destOrd="0" presId="urn:microsoft.com/office/officeart/2005/8/layout/list1"/>
    <dgm:cxn modelId="{61FE3112-FB4B-4638-91C5-DB3EC04EB970}" type="presParOf" srcId="{E8FE1ED5-98AE-4010-B94E-9AC2A68594A5}" destId="{9B422A8A-162A-48E8-8508-BE642319C01C}" srcOrd="5" destOrd="0" presId="urn:microsoft.com/office/officeart/2005/8/layout/list1"/>
    <dgm:cxn modelId="{E32CEDF2-2967-4535-A514-23ADB542D9FB}" type="presParOf" srcId="{E8FE1ED5-98AE-4010-B94E-9AC2A68594A5}" destId="{0510DBFE-D870-4657-A3D0-4C9BE44E7238}" srcOrd="6" destOrd="0" presId="urn:microsoft.com/office/officeart/2005/8/layout/list1"/>
    <dgm:cxn modelId="{095E2900-0A1E-46AD-9AC5-741F6AE9155C}" type="presParOf" srcId="{E8FE1ED5-98AE-4010-B94E-9AC2A68594A5}" destId="{7F680967-45BF-4392-9E00-042AFFA7D086}" srcOrd="7" destOrd="0" presId="urn:microsoft.com/office/officeart/2005/8/layout/list1"/>
    <dgm:cxn modelId="{899E0A7F-7313-414F-9E0E-A947D6AAB9E4}" type="presParOf" srcId="{E8FE1ED5-98AE-4010-B94E-9AC2A68594A5}" destId="{5E604861-4716-4893-B21E-88BF55BAF48D}" srcOrd="8" destOrd="0" presId="urn:microsoft.com/office/officeart/2005/8/layout/list1"/>
    <dgm:cxn modelId="{E4759AB8-0529-4F09-AF49-18BE0885962D}" type="presParOf" srcId="{5E604861-4716-4893-B21E-88BF55BAF48D}" destId="{18FE851B-CC7C-48C7-93C0-501114B1CE5A}" srcOrd="0" destOrd="0" presId="urn:microsoft.com/office/officeart/2005/8/layout/list1"/>
    <dgm:cxn modelId="{41C7839B-6D3B-4A0B-A007-1E08391EC957}" type="presParOf" srcId="{5E604861-4716-4893-B21E-88BF55BAF48D}" destId="{0CF3D325-4459-481B-83AB-D26D36AAF946}" srcOrd="1" destOrd="0" presId="urn:microsoft.com/office/officeart/2005/8/layout/list1"/>
    <dgm:cxn modelId="{168BAFC0-CA8C-4B8E-89A5-26E9A6121C7C}" type="presParOf" srcId="{E8FE1ED5-98AE-4010-B94E-9AC2A68594A5}" destId="{5B9A709A-F6B1-49DA-95F3-B144EB8F82B5}" srcOrd="9" destOrd="0" presId="urn:microsoft.com/office/officeart/2005/8/layout/list1"/>
    <dgm:cxn modelId="{FBDE31C9-E33F-4D19-BB27-4F260AFB7AD8}" type="presParOf" srcId="{E8FE1ED5-98AE-4010-B94E-9AC2A68594A5}" destId="{0BA66C95-35CB-4C69-8A84-938F6E4EB67B}" srcOrd="10" destOrd="0" presId="urn:microsoft.com/office/officeart/2005/8/layout/list1"/>
    <dgm:cxn modelId="{34159DC8-EBFC-48E4-9C7C-38EE282742C5}" type="presParOf" srcId="{E8FE1ED5-98AE-4010-B94E-9AC2A68594A5}" destId="{525FB4F9-0685-4D76-8C62-3FE6FFDFE2C5}" srcOrd="11" destOrd="0" presId="urn:microsoft.com/office/officeart/2005/8/layout/list1"/>
    <dgm:cxn modelId="{50D27462-119E-4E97-B631-3473E5B265E5}" type="presParOf" srcId="{E8FE1ED5-98AE-4010-B94E-9AC2A68594A5}" destId="{4170A637-9E63-4FD7-9111-3032FBA10BDD}" srcOrd="12" destOrd="0" presId="urn:microsoft.com/office/officeart/2005/8/layout/list1"/>
    <dgm:cxn modelId="{F01494A5-CF2D-409A-9EDC-ACA236ADB90E}" type="presParOf" srcId="{4170A637-9E63-4FD7-9111-3032FBA10BDD}" destId="{F5850083-2890-4C66-812B-01A2175337D7}" srcOrd="0" destOrd="0" presId="urn:microsoft.com/office/officeart/2005/8/layout/list1"/>
    <dgm:cxn modelId="{052B96BD-8FBB-40DC-A74F-9CF77782623F}" type="presParOf" srcId="{4170A637-9E63-4FD7-9111-3032FBA10BDD}" destId="{1F601E5F-F257-421A-A0A7-7CBE164B747F}" srcOrd="1" destOrd="0" presId="urn:microsoft.com/office/officeart/2005/8/layout/list1"/>
    <dgm:cxn modelId="{9E7EBB83-223B-4A40-B88C-85A664DFB034}" type="presParOf" srcId="{E8FE1ED5-98AE-4010-B94E-9AC2A68594A5}" destId="{B4F07305-372E-4845-ADA5-E292322F2E67}" srcOrd="13" destOrd="0" presId="urn:microsoft.com/office/officeart/2005/8/layout/list1"/>
    <dgm:cxn modelId="{49C2ADAD-F711-48A4-A198-032A8B88F0C9}" type="presParOf" srcId="{E8FE1ED5-98AE-4010-B94E-9AC2A68594A5}" destId="{D1B691CB-45A7-4DD3-91E9-AB7A1752740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33799"/>
          <a:ext cx="3018234" cy="748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Omzet</a:t>
          </a:r>
          <a:endParaRPr lang="de-DE" sz="2800" b="1" kern="1200" dirty="0"/>
        </a:p>
      </dsp:txBody>
      <dsp:txXfrm>
        <a:off x="3095" y="33799"/>
        <a:ext cx="3018234" cy="748800"/>
      </dsp:txXfrm>
    </dsp:sp>
    <dsp:sp modelId="{DA0F05C3-5D98-4D28-AA8D-930FA1D88EC2}">
      <dsp:nvSpPr>
        <dsp:cNvPr id="0" name=""/>
        <dsp:cNvSpPr/>
      </dsp:nvSpPr>
      <dsp:spPr>
        <a:xfrm rot="10800000" flipV="1">
          <a:off x="3095" y="782599"/>
          <a:ext cx="3018234" cy="11419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b="0" i="0" kern="1200" dirty="0"/>
            <a:t>De totale inkomsten die worden gegenereerd door de verkoop van goederen of diensten</a:t>
          </a:r>
          <a:endParaRPr lang="de-DE" sz="1600" kern="1200" dirty="0"/>
        </a:p>
      </dsp:txBody>
      <dsp:txXfrm rot="-10800000">
        <a:off x="3095" y="782599"/>
        <a:ext cx="3018234" cy="1141920"/>
      </dsp:txXfrm>
    </dsp:sp>
    <dsp:sp modelId="{A4209023-4C65-436A-BD0C-A862B4AF7D9D}">
      <dsp:nvSpPr>
        <dsp:cNvPr id="0" name=""/>
        <dsp:cNvSpPr/>
      </dsp:nvSpPr>
      <dsp:spPr>
        <a:xfrm>
          <a:off x="3443883" y="22102"/>
          <a:ext cx="3018234" cy="74880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Nettowinst</a:t>
          </a:r>
          <a:endParaRPr lang="de-DE" sz="2800" b="1" kern="1200" dirty="0"/>
        </a:p>
      </dsp:txBody>
      <dsp:txXfrm>
        <a:off x="3443883" y="22102"/>
        <a:ext cx="3018234" cy="748800"/>
      </dsp:txXfrm>
    </dsp:sp>
    <dsp:sp modelId="{663AA321-843D-4D42-8091-F46FA19DC9B8}">
      <dsp:nvSpPr>
        <dsp:cNvPr id="0" name=""/>
        <dsp:cNvSpPr/>
      </dsp:nvSpPr>
      <dsp:spPr>
        <a:xfrm>
          <a:off x="3443883" y="782599"/>
          <a:ext cx="3018234" cy="1141920"/>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kern="1200" dirty="0"/>
            <a:t>De inkomsten die overblijven nadat alle kosten zijn afgetrokken</a:t>
          </a:r>
          <a:endParaRPr lang="de-DE" sz="1600" kern="1200" dirty="0"/>
        </a:p>
      </dsp:txBody>
      <dsp:txXfrm>
        <a:off x="3443883" y="782599"/>
        <a:ext cx="3018234" cy="1141920"/>
      </dsp:txXfrm>
    </dsp:sp>
    <dsp:sp modelId="{8AEE7BCB-4023-4D8E-ADA3-8D588D19D5C3}">
      <dsp:nvSpPr>
        <dsp:cNvPr id="0" name=""/>
        <dsp:cNvSpPr/>
      </dsp:nvSpPr>
      <dsp:spPr>
        <a:xfrm>
          <a:off x="6884670" y="33799"/>
          <a:ext cx="3018234" cy="74880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Brutomarge</a:t>
          </a:r>
          <a:endParaRPr lang="de-DE" sz="2800" b="1" kern="1200" dirty="0"/>
        </a:p>
      </dsp:txBody>
      <dsp:txXfrm>
        <a:off x="6884670" y="33799"/>
        <a:ext cx="3018234" cy="748800"/>
      </dsp:txXfrm>
    </dsp:sp>
    <dsp:sp modelId="{D39B2975-38CD-4CEA-959C-B2CE94662102}">
      <dsp:nvSpPr>
        <dsp:cNvPr id="0" name=""/>
        <dsp:cNvSpPr/>
      </dsp:nvSpPr>
      <dsp:spPr>
        <a:xfrm>
          <a:off x="6884670" y="782599"/>
          <a:ext cx="3018234" cy="1141920"/>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kern="1200"/>
            <a:t>Het verschil tussen de omzet en de kosten van het produceren van goederen of diensten, uitgedrukt als een percentage.</a:t>
          </a:r>
          <a:endParaRPr lang="de-DE" sz="1600" kern="1200" dirty="0"/>
        </a:p>
      </dsp:txBody>
      <dsp:txXfrm>
        <a:off x="6884670" y="782599"/>
        <a:ext cx="3018234" cy="1141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1735"/>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1735"/>
          <a:ext cx="2211479" cy="59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t>Introductie</a:t>
          </a:r>
          <a:endParaRPr lang="de-DE" sz="2000" kern="1200" dirty="0"/>
        </a:p>
      </dsp:txBody>
      <dsp:txXfrm>
        <a:off x="0" y="1735"/>
        <a:ext cx="2211479" cy="591659"/>
      </dsp:txXfrm>
    </dsp:sp>
    <dsp:sp modelId="{E89FEE0B-F624-45E1-B0FB-C02D83F72373}">
      <dsp:nvSpPr>
        <dsp:cNvPr id="0" name=""/>
        <dsp:cNvSpPr/>
      </dsp:nvSpPr>
      <dsp:spPr>
        <a:xfrm>
          <a:off x="2377340" y="28602"/>
          <a:ext cx="8680057" cy="537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Een kort overzicht van uw bedrijf, zijn missie en uw product / dienst</a:t>
          </a:r>
          <a:endParaRPr lang="de-DE" sz="1800" kern="1200" dirty="0"/>
        </a:p>
      </dsp:txBody>
      <dsp:txXfrm>
        <a:off x="2377340" y="28602"/>
        <a:ext cx="8680057" cy="537346"/>
      </dsp:txXfrm>
    </dsp:sp>
    <dsp:sp modelId="{DC95ED7B-9BC0-429B-83C6-8680BD48CC9D}">
      <dsp:nvSpPr>
        <dsp:cNvPr id="0" name=""/>
        <dsp:cNvSpPr/>
      </dsp:nvSpPr>
      <dsp:spPr>
        <a:xfrm>
          <a:off x="2211479" y="565949"/>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BC634-C267-440C-A47C-5F06A4B4922C}">
      <dsp:nvSpPr>
        <dsp:cNvPr id="0" name=""/>
        <dsp:cNvSpPr/>
      </dsp:nvSpPr>
      <dsp:spPr>
        <a:xfrm>
          <a:off x="0" y="593394"/>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B3AD3-1233-4720-A080-65DB2F6FF7D5}">
      <dsp:nvSpPr>
        <dsp:cNvPr id="0" name=""/>
        <dsp:cNvSpPr/>
      </dsp:nvSpPr>
      <dsp:spPr>
        <a:xfrm>
          <a:off x="0" y="593394"/>
          <a:ext cx="2211479" cy="59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t>Marktkans</a:t>
          </a:r>
          <a:endParaRPr lang="de-DE" sz="1800" kern="1200" dirty="0"/>
        </a:p>
      </dsp:txBody>
      <dsp:txXfrm>
        <a:off x="0" y="593394"/>
        <a:ext cx="2211479" cy="591659"/>
      </dsp:txXfrm>
    </dsp:sp>
    <dsp:sp modelId="{60FD2EFD-2310-4746-AF3B-E1E41FE4C92C}">
      <dsp:nvSpPr>
        <dsp:cNvPr id="0" name=""/>
        <dsp:cNvSpPr/>
      </dsp:nvSpPr>
      <dsp:spPr>
        <a:xfrm>
          <a:off x="2377340" y="620261"/>
          <a:ext cx="8680057" cy="537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Toon de omvang van de markt, uw doelgroep en de vraag naar uw product.</a:t>
          </a:r>
          <a:endParaRPr lang="de-DE" sz="1800" kern="1200" dirty="0"/>
        </a:p>
      </dsp:txBody>
      <dsp:txXfrm>
        <a:off x="2377340" y="620261"/>
        <a:ext cx="8680057" cy="537346"/>
      </dsp:txXfrm>
    </dsp:sp>
    <dsp:sp modelId="{F65D036D-E244-4934-A2A0-56DCFEBB5ABF}">
      <dsp:nvSpPr>
        <dsp:cNvPr id="0" name=""/>
        <dsp:cNvSpPr/>
      </dsp:nvSpPr>
      <dsp:spPr>
        <a:xfrm>
          <a:off x="2211479" y="1157608"/>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DAD46-321E-4102-8AF5-20BCC233496E}">
      <dsp:nvSpPr>
        <dsp:cNvPr id="0" name=""/>
        <dsp:cNvSpPr/>
      </dsp:nvSpPr>
      <dsp:spPr>
        <a:xfrm>
          <a:off x="0" y="1185053"/>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006D2-0AA6-4B9F-83D4-F25FC35409DD}">
      <dsp:nvSpPr>
        <dsp:cNvPr id="0" name=""/>
        <dsp:cNvSpPr/>
      </dsp:nvSpPr>
      <dsp:spPr>
        <a:xfrm>
          <a:off x="0" y="1185053"/>
          <a:ext cx="2211479" cy="59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t>Verdienmodel</a:t>
          </a:r>
          <a:endParaRPr lang="de-DE" sz="1800" kern="1200" dirty="0"/>
        </a:p>
      </dsp:txBody>
      <dsp:txXfrm>
        <a:off x="0" y="1185053"/>
        <a:ext cx="2211479" cy="591659"/>
      </dsp:txXfrm>
    </dsp:sp>
    <dsp:sp modelId="{35E3ECC1-309E-46DC-B75A-AF6F7D9F396F}">
      <dsp:nvSpPr>
        <dsp:cNvPr id="0" name=""/>
        <dsp:cNvSpPr/>
      </dsp:nvSpPr>
      <dsp:spPr>
        <a:xfrm>
          <a:off x="2377340" y="1211920"/>
          <a:ext cx="8680057" cy="537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Leg duidelijk uit hoe uw bedrijf inkomsten genereert</a:t>
          </a:r>
          <a:endParaRPr lang="de-DE" sz="1800" kern="1200" dirty="0"/>
        </a:p>
      </dsp:txBody>
      <dsp:txXfrm>
        <a:off x="2377340" y="1211920"/>
        <a:ext cx="8680057" cy="537346"/>
      </dsp:txXfrm>
    </dsp:sp>
    <dsp:sp modelId="{233C1C5C-6276-4CD5-A996-904B460AE0FB}">
      <dsp:nvSpPr>
        <dsp:cNvPr id="0" name=""/>
        <dsp:cNvSpPr/>
      </dsp:nvSpPr>
      <dsp:spPr>
        <a:xfrm>
          <a:off x="2211479" y="1749267"/>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0065B-B91D-4896-A95F-92AEEC7AAC1F}">
      <dsp:nvSpPr>
        <dsp:cNvPr id="0" name=""/>
        <dsp:cNvSpPr/>
      </dsp:nvSpPr>
      <dsp:spPr>
        <a:xfrm>
          <a:off x="0" y="1776712"/>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E20EA-07DF-481A-B151-E4B9BA020FF6}">
      <dsp:nvSpPr>
        <dsp:cNvPr id="0" name=""/>
        <dsp:cNvSpPr/>
      </dsp:nvSpPr>
      <dsp:spPr>
        <a:xfrm>
          <a:off x="0" y="1776712"/>
          <a:ext cx="2211479" cy="59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t>Financiële</a:t>
          </a:r>
          <a:r>
            <a:rPr lang="de-DE" sz="1800" kern="1200" dirty="0"/>
            <a:t> </a:t>
          </a:r>
          <a:r>
            <a:rPr lang="de-DE" sz="1800" kern="1200" dirty="0" err="1"/>
            <a:t>projecties</a:t>
          </a:r>
          <a:endParaRPr lang="de-DE" sz="1800" kern="1200" dirty="0"/>
        </a:p>
      </dsp:txBody>
      <dsp:txXfrm>
        <a:off x="0" y="1776712"/>
        <a:ext cx="2211479" cy="591659"/>
      </dsp:txXfrm>
    </dsp:sp>
    <dsp:sp modelId="{583B3360-A4D6-4DA0-8278-5C40C9EF91AF}">
      <dsp:nvSpPr>
        <dsp:cNvPr id="0" name=""/>
        <dsp:cNvSpPr/>
      </dsp:nvSpPr>
      <dsp:spPr>
        <a:xfrm>
          <a:off x="2377340" y="1803579"/>
          <a:ext cx="8680057" cy="537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t>Voeg</a:t>
          </a:r>
          <a:r>
            <a:rPr lang="de-DE" sz="1800" kern="1200" dirty="0"/>
            <a:t> </a:t>
          </a:r>
          <a:r>
            <a:rPr lang="de-DE" sz="1800" kern="1200" dirty="0" err="1"/>
            <a:t>omzetprognoses</a:t>
          </a:r>
          <a:r>
            <a:rPr lang="de-DE" sz="1800" kern="1200" dirty="0"/>
            <a:t>, </a:t>
          </a:r>
          <a:r>
            <a:rPr lang="de-DE" sz="1800" kern="1200" dirty="0" err="1"/>
            <a:t>cashflowprognoses</a:t>
          </a:r>
          <a:r>
            <a:rPr lang="de-DE" sz="1800" kern="1200" dirty="0"/>
            <a:t> en break-</a:t>
          </a:r>
          <a:r>
            <a:rPr lang="de-DE" sz="1800" kern="1200" dirty="0" err="1"/>
            <a:t>evenanalyses</a:t>
          </a:r>
          <a:r>
            <a:rPr lang="de-DE" sz="1800" kern="1200" dirty="0"/>
            <a:t> </a:t>
          </a:r>
          <a:r>
            <a:rPr lang="de-DE" sz="1800" kern="1200" dirty="0" err="1"/>
            <a:t>toe</a:t>
          </a:r>
          <a:endParaRPr lang="de-DE" sz="1800" kern="1200" dirty="0"/>
        </a:p>
      </dsp:txBody>
      <dsp:txXfrm>
        <a:off x="2377340" y="1803579"/>
        <a:ext cx="8680057" cy="537346"/>
      </dsp:txXfrm>
    </dsp:sp>
    <dsp:sp modelId="{CA6F6655-2CED-4D7E-B25D-F446F6309E48}">
      <dsp:nvSpPr>
        <dsp:cNvPr id="0" name=""/>
        <dsp:cNvSpPr/>
      </dsp:nvSpPr>
      <dsp:spPr>
        <a:xfrm>
          <a:off x="2211479" y="2340926"/>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55483-B805-4AA3-A7A9-3C496744E5A5}">
      <dsp:nvSpPr>
        <dsp:cNvPr id="0" name=""/>
        <dsp:cNvSpPr/>
      </dsp:nvSpPr>
      <dsp:spPr>
        <a:xfrm>
          <a:off x="0" y="2368371"/>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91BF6-879B-48DA-B093-8EEA4AE60658}">
      <dsp:nvSpPr>
        <dsp:cNvPr id="0" name=""/>
        <dsp:cNvSpPr/>
      </dsp:nvSpPr>
      <dsp:spPr>
        <a:xfrm>
          <a:off x="0" y="2368371"/>
          <a:ext cx="2211479" cy="59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t>Investering</a:t>
          </a:r>
          <a:r>
            <a:rPr lang="de-DE" sz="1800" kern="1200" dirty="0"/>
            <a:t> </a:t>
          </a:r>
          <a:r>
            <a:rPr lang="de-DE" sz="1800" kern="1200" dirty="0" err="1"/>
            <a:t>Vraag</a:t>
          </a:r>
          <a:endParaRPr lang="de-DE" sz="1800" kern="1200" dirty="0"/>
        </a:p>
      </dsp:txBody>
      <dsp:txXfrm>
        <a:off x="0" y="2368371"/>
        <a:ext cx="2211479" cy="591659"/>
      </dsp:txXfrm>
    </dsp:sp>
    <dsp:sp modelId="{47CD3CD3-FB18-45B9-A0C1-90AF3B486CCC}">
      <dsp:nvSpPr>
        <dsp:cNvPr id="0" name=""/>
        <dsp:cNvSpPr/>
      </dsp:nvSpPr>
      <dsp:spPr>
        <a:xfrm>
          <a:off x="2330121" y="2356850"/>
          <a:ext cx="8680057" cy="537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Wees duidelijk over hoeveel geld u vraagt en waarvoor het zal worden gebruikt (bijv. marketing, uitbreiding, productontwikkeling)</a:t>
          </a:r>
          <a:endParaRPr lang="de-DE" sz="1800" kern="1200" dirty="0"/>
        </a:p>
      </dsp:txBody>
      <dsp:txXfrm>
        <a:off x="2330121" y="2356850"/>
        <a:ext cx="8680057" cy="537346"/>
      </dsp:txXfrm>
    </dsp:sp>
    <dsp:sp modelId="{4DCC1696-103C-4B6A-95B9-C0CEBC83849B}">
      <dsp:nvSpPr>
        <dsp:cNvPr id="0" name=""/>
        <dsp:cNvSpPr/>
      </dsp:nvSpPr>
      <dsp:spPr>
        <a:xfrm>
          <a:off x="2211479" y="2932585"/>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8317D1-C5F8-4D36-B62D-1B5DE8B648A2}">
      <dsp:nvSpPr>
        <dsp:cNvPr id="0" name=""/>
        <dsp:cNvSpPr/>
      </dsp:nvSpPr>
      <dsp:spPr>
        <a:xfrm>
          <a:off x="0" y="2960030"/>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D4A70-8428-4750-8117-7A79213B8EE1}">
      <dsp:nvSpPr>
        <dsp:cNvPr id="0" name=""/>
        <dsp:cNvSpPr/>
      </dsp:nvSpPr>
      <dsp:spPr>
        <a:xfrm>
          <a:off x="0" y="2960030"/>
          <a:ext cx="2211479" cy="59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Exit-strategie</a:t>
          </a:r>
        </a:p>
      </dsp:txBody>
      <dsp:txXfrm>
        <a:off x="0" y="2960030"/>
        <a:ext cx="2211479" cy="591659"/>
      </dsp:txXfrm>
    </dsp:sp>
    <dsp:sp modelId="{819523CE-5D22-4897-947B-448100437A31}">
      <dsp:nvSpPr>
        <dsp:cNvPr id="0" name=""/>
        <dsp:cNvSpPr/>
      </dsp:nvSpPr>
      <dsp:spPr>
        <a:xfrm>
          <a:off x="2377340" y="2986898"/>
          <a:ext cx="8680057" cy="537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Geef een overzicht van mogelijke manieren waarop beleggers uit de investering kunnen stappen, bijvoorbeeld door middel van acquisitie of openbare aanbieding</a:t>
          </a:r>
          <a:endParaRPr lang="de-DE" sz="1800" kern="1200" dirty="0"/>
        </a:p>
      </dsp:txBody>
      <dsp:txXfrm>
        <a:off x="2377340" y="2986898"/>
        <a:ext cx="8680057" cy="537346"/>
      </dsp:txXfrm>
    </dsp:sp>
    <dsp:sp modelId="{2EFE1D0B-862D-43F8-B45E-60E7A3FD6A35}">
      <dsp:nvSpPr>
        <dsp:cNvPr id="0" name=""/>
        <dsp:cNvSpPr/>
      </dsp:nvSpPr>
      <dsp:spPr>
        <a:xfrm>
          <a:off x="2211479" y="3524244"/>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20438"/>
          <a:ext cx="3018234" cy="10206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Op</a:t>
          </a:r>
          <a:r>
            <a:rPr lang="de-DE" sz="2800" b="1" kern="1200" dirty="0"/>
            <a:t> </a:t>
          </a:r>
          <a:r>
            <a:rPr lang="de-DE" sz="2800" b="1" kern="1200" dirty="0" err="1"/>
            <a:t>basis</a:t>
          </a:r>
          <a:r>
            <a:rPr lang="de-DE" sz="2800" b="1" kern="1200" dirty="0"/>
            <a:t> van </a:t>
          </a:r>
          <a:r>
            <a:rPr lang="de-DE" sz="2800" b="1" kern="1200" dirty="0" err="1"/>
            <a:t>donaties</a:t>
          </a:r>
          <a:endParaRPr lang="de-DE" sz="2800" b="1" kern="1200" dirty="0"/>
        </a:p>
      </dsp:txBody>
      <dsp:txXfrm>
        <a:off x="3095" y="120438"/>
        <a:ext cx="3018234" cy="1020670"/>
      </dsp:txXfrm>
    </dsp:sp>
    <dsp:sp modelId="{DA0F05C3-5D98-4D28-AA8D-930FA1D88EC2}">
      <dsp:nvSpPr>
        <dsp:cNvPr id="0" name=""/>
        <dsp:cNvSpPr/>
      </dsp:nvSpPr>
      <dsp:spPr>
        <a:xfrm>
          <a:off x="3095" y="1141108"/>
          <a:ext cx="3018234" cy="159072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kern="1200" dirty="0"/>
            <a:t>Backers dragen bij aan uw project zonder een financieel rendement te verwachten. Veelvoorkomend in sociale ondernemingen of gemeenschapsprojecten</a:t>
          </a:r>
          <a:r>
            <a:rPr lang="de-DE" sz="1600" kern="1200" dirty="0"/>
            <a:t>.</a:t>
          </a:r>
        </a:p>
      </dsp:txBody>
      <dsp:txXfrm>
        <a:off x="3095" y="1141108"/>
        <a:ext cx="3018234" cy="1590727"/>
      </dsp:txXfrm>
    </dsp:sp>
    <dsp:sp modelId="{A4209023-4C65-436A-BD0C-A862B4AF7D9D}">
      <dsp:nvSpPr>
        <dsp:cNvPr id="0" name=""/>
        <dsp:cNvSpPr/>
      </dsp:nvSpPr>
      <dsp:spPr>
        <a:xfrm>
          <a:off x="3443883" y="120438"/>
          <a:ext cx="3018234" cy="102067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Op</a:t>
          </a:r>
          <a:r>
            <a:rPr lang="de-DE" sz="2800" b="1" kern="1200" dirty="0"/>
            <a:t> </a:t>
          </a:r>
          <a:r>
            <a:rPr lang="de-DE" sz="2800" b="1" kern="1200" dirty="0" err="1"/>
            <a:t>basis</a:t>
          </a:r>
          <a:r>
            <a:rPr lang="de-DE" sz="2800" b="1" kern="1200" dirty="0"/>
            <a:t> van </a:t>
          </a:r>
          <a:r>
            <a:rPr lang="de-DE" sz="2800" b="1" kern="1200" dirty="0" err="1"/>
            <a:t>beloningen</a:t>
          </a:r>
          <a:endParaRPr lang="de-DE" sz="2800" b="1" kern="1200" dirty="0"/>
        </a:p>
      </dsp:txBody>
      <dsp:txXfrm>
        <a:off x="3443883" y="120438"/>
        <a:ext cx="3018234" cy="1020670"/>
      </dsp:txXfrm>
    </dsp:sp>
    <dsp:sp modelId="{663AA321-843D-4D42-8091-F46FA19DC9B8}">
      <dsp:nvSpPr>
        <dsp:cNvPr id="0" name=""/>
        <dsp:cNvSpPr/>
      </dsp:nvSpPr>
      <dsp:spPr>
        <a:xfrm>
          <a:off x="3443883" y="1141108"/>
          <a:ext cx="3018234" cy="1590727"/>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kern="1200" dirty="0"/>
            <a:t>Backers dragen bij in ruil voor een beloning, meestal het product of de dienst die u ontwikkelt (bijv. vroege toegang tot een nieuw product).</a:t>
          </a:r>
          <a:endParaRPr lang="de-DE" sz="1600" kern="1200" dirty="0"/>
        </a:p>
      </dsp:txBody>
      <dsp:txXfrm>
        <a:off x="3443883" y="1141108"/>
        <a:ext cx="3018234" cy="1590727"/>
      </dsp:txXfrm>
    </dsp:sp>
    <dsp:sp modelId="{8AEE7BCB-4023-4D8E-ADA3-8D588D19D5C3}">
      <dsp:nvSpPr>
        <dsp:cNvPr id="0" name=""/>
        <dsp:cNvSpPr/>
      </dsp:nvSpPr>
      <dsp:spPr>
        <a:xfrm>
          <a:off x="6884670" y="120438"/>
          <a:ext cx="3018234" cy="102067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Op</a:t>
          </a:r>
          <a:r>
            <a:rPr lang="de-DE" sz="2800" b="1" kern="1200" dirty="0"/>
            <a:t> </a:t>
          </a:r>
          <a:r>
            <a:rPr lang="de-DE" sz="2800" b="1" kern="1200" dirty="0" err="1"/>
            <a:t>aandelen</a:t>
          </a:r>
          <a:r>
            <a:rPr lang="de-DE" sz="2800" b="1" kern="1200" dirty="0"/>
            <a:t> </a:t>
          </a:r>
          <a:r>
            <a:rPr lang="de-DE" sz="2800" b="1" kern="1200" dirty="0" err="1"/>
            <a:t>gebaseerd</a:t>
          </a:r>
          <a:endParaRPr lang="de-DE" sz="2800" b="1" kern="1200" dirty="0"/>
        </a:p>
      </dsp:txBody>
      <dsp:txXfrm>
        <a:off x="6884670" y="120438"/>
        <a:ext cx="3018234" cy="1020670"/>
      </dsp:txXfrm>
    </dsp:sp>
    <dsp:sp modelId="{D39B2975-38CD-4CEA-959C-B2CE94662102}">
      <dsp:nvSpPr>
        <dsp:cNvPr id="0" name=""/>
        <dsp:cNvSpPr/>
      </dsp:nvSpPr>
      <dsp:spPr>
        <a:xfrm>
          <a:off x="6884670" y="1141108"/>
          <a:ext cx="3018234" cy="1590727"/>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kern="1200" dirty="0"/>
            <a:t>Investeerders verstrekken financiering in ruil voor aandelen in het bedrijf. Dit is geschikt voor startups die willen opschalen en bereid zijn eigendomsaandelen aan te bieden</a:t>
          </a:r>
          <a:endParaRPr lang="de-DE" sz="1600" kern="1200" dirty="0"/>
        </a:p>
      </dsp:txBody>
      <dsp:txXfrm>
        <a:off x="6884670" y="1141108"/>
        <a:ext cx="3018234" cy="15907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E4D25-32A5-4DDD-86ED-03FFA194EC17}">
      <dsp:nvSpPr>
        <dsp:cNvPr id="0" name=""/>
        <dsp:cNvSpPr/>
      </dsp:nvSpPr>
      <dsp:spPr>
        <a:xfrm>
          <a:off x="1006207" y="211150"/>
          <a:ext cx="2865373" cy="2865373"/>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1. </a:t>
          </a:r>
          <a:r>
            <a:rPr lang="de-DE" sz="1200" kern="1200" dirty="0" err="1"/>
            <a:t>Vertel</a:t>
          </a:r>
          <a:r>
            <a:rPr lang="de-DE" sz="1200" kern="1200" dirty="0"/>
            <a:t> je </a:t>
          </a:r>
          <a:r>
            <a:rPr lang="de-DE" sz="1200" kern="1200" dirty="0" err="1"/>
            <a:t>verhaal</a:t>
          </a:r>
          <a:endParaRPr lang="de-DE" sz="1200" kern="1200" dirty="0"/>
        </a:p>
      </dsp:txBody>
      <dsp:txXfrm>
        <a:off x="2500977" y="692806"/>
        <a:ext cx="921012" cy="614008"/>
      </dsp:txXfrm>
    </dsp:sp>
    <dsp:sp modelId="{D8C25A20-B62E-428C-8119-3AD6E83FEB05}">
      <dsp:nvSpPr>
        <dsp:cNvPr id="0" name=""/>
        <dsp:cNvSpPr/>
      </dsp:nvSpPr>
      <dsp:spPr>
        <a:xfrm>
          <a:off x="1030768" y="287560"/>
          <a:ext cx="2865373" cy="2865373"/>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2. Stel een realistisch doel</a:t>
          </a:r>
          <a:endParaRPr lang="de-DE" sz="1200" kern="1200" dirty="0"/>
        </a:p>
      </dsp:txBody>
      <dsp:txXfrm>
        <a:off x="2876205" y="1596763"/>
        <a:ext cx="852789" cy="682231"/>
      </dsp:txXfrm>
    </dsp:sp>
    <dsp:sp modelId="{D2D8E9DC-515D-4742-BA68-DE3D3AF3E0F1}">
      <dsp:nvSpPr>
        <dsp:cNvPr id="0" name=""/>
        <dsp:cNvSpPr/>
      </dsp:nvSpPr>
      <dsp:spPr>
        <a:xfrm>
          <a:off x="965956" y="334634"/>
          <a:ext cx="2865373" cy="2865373"/>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3. Bied boeiende beloningen aan</a:t>
          </a:r>
          <a:endParaRPr lang="de-DE" sz="1200" kern="1200" dirty="0"/>
        </a:p>
      </dsp:txBody>
      <dsp:txXfrm>
        <a:off x="1989303" y="2347218"/>
        <a:ext cx="818678" cy="750454"/>
      </dsp:txXfrm>
    </dsp:sp>
    <dsp:sp modelId="{A4CF47A1-4CFB-4C49-8DE0-69A7835CFF43}">
      <dsp:nvSpPr>
        <dsp:cNvPr id="0" name=""/>
        <dsp:cNvSpPr/>
      </dsp:nvSpPr>
      <dsp:spPr>
        <a:xfrm>
          <a:off x="901144" y="287560"/>
          <a:ext cx="2865373" cy="2865373"/>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4. Bouw een community op</a:t>
          </a:r>
          <a:endParaRPr lang="de-DE" sz="1200" kern="1200" dirty="0"/>
        </a:p>
      </dsp:txBody>
      <dsp:txXfrm>
        <a:off x="1068290" y="1596763"/>
        <a:ext cx="852789" cy="682231"/>
      </dsp:txXfrm>
    </dsp:sp>
    <dsp:sp modelId="{18D0555D-64A3-44F6-A18A-66145F12D8BE}">
      <dsp:nvSpPr>
        <dsp:cNvPr id="0" name=""/>
        <dsp:cNvSpPr/>
      </dsp:nvSpPr>
      <dsp:spPr>
        <a:xfrm>
          <a:off x="925704" y="211150"/>
          <a:ext cx="2865373" cy="2865373"/>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5. </a:t>
          </a:r>
          <a:r>
            <a:rPr lang="de-DE" sz="1200" kern="1200" dirty="0" err="1"/>
            <a:t>Voortgang</a:t>
          </a:r>
          <a:r>
            <a:rPr lang="de-DE" sz="1200" kern="1200" dirty="0"/>
            <a:t> </a:t>
          </a:r>
          <a:r>
            <a:rPr lang="de-DE" sz="1200" kern="1200" dirty="0" err="1"/>
            <a:t>bijhouden</a:t>
          </a:r>
          <a:endParaRPr lang="de-DE" sz="1200" kern="1200" dirty="0"/>
        </a:p>
      </dsp:txBody>
      <dsp:txXfrm>
        <a:off x="1375295" y="692806"/>
        <a:ext cx="921012" cy="614008"/>
      </dsp:txXfrm>
    </dsp:sp>
    <dsp:sp modelId="{CD85E126-A86B-44BD-B7CA-64F371B5559B}">
      <dsp:nvSpPr>
        <dsp:cNvPr id="0" name=""/>
        <dsp:cNvSpPr/>
      </dsp:nvSpPr>
      <dsp:spPr>
        <a:xfrm>
          <a:off x="828692" y="33770"/>
          <a:ext cx="3220134" cy="322013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F8AF1-AE38-4064-B935-D74979EB4907}">
      <dsp:nvSpPr>
        <dsp:cNvPr id="0" name=""/>
        <dsp:cNvSpPr/>
      </dsp:nvSpPr>
      <dsp:spPr>
        <a:xfrm>
          <a:off x="853585" y="110155"/>
          <a:ext cx="3220134" cy="322013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DE0EC-C2ED-45BE-A00F-41DB849A4050}">
      <dsp:nvSpPr>
        <dsp:cNvPr id="0" name=""/>
        <dsp:cNvSpPr/>
      </dsp:nvSpPr>
      <dsp:spPr>
        <a:xfrm>
          <a:off x="788575" y="157373"/>
          <a:ext cx="3220134" cy="322013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F7031-AEB8-4599-BB7A-569800B76E69}">
      <dsp:nvSpPr>
        <dsp:cNvPr id="0" name=""/>
        <dsp:cNvSpPr/>
      </dsp:nvSpPr>
      <dsp:spPr>
        <a:xfrm>
          <a:off x="723565" y="110155"/>
          <a:ext cx="3220134" cy="322013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5404A-3F0E-4171-8A06-6C69BBE94C47}">
      <dsp:nvSpPr>
        <dsp:cNvPr id="0" name=""/>
        <dsp:cNvSpPr/>
      </dsp:nvSpPr>
      <dsp:spPr>
        <a:xfrm>
          <a:off x="748459" y="33770"/>
          <a:ext cx="3220134" cy="322013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E4D25-32A5-4DDD-86ED-03FFA194EC17}">
      <dsp:nvSpPr>
        <dsp:cNvPr id="0" name=""/>
        <dsp:cNvSpPr/>
      </dsp:nvSpPr>
      <dsp:spPr>
        <a:xfrm>
          <a:off x="1006207" y="211150"/>
          <a:ext cx="2865373" cy="2865373"/>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1. Tell </a:t>
          </a:r>
          <a:r>
            <a:rPr lang="de-DE" sz="1300" kern="1200" dirty="0" err="1"/>
            <a:t>your</a:t>
          </a:r>
          <a:r>
            <a:rPr lang="de-DE" sz="1300" kern="1200" dirty="0"/>
            <a:t> </a:t>
          </a:r>
          <a:r>
            <a:rPr lang="de-DE" sz="1300" kern="1200" dirty="0" err="1"/>
            <a:t>story</a:t>
          </a:r>
          <a:endParaRPr lang="de-DE" sz="1300" kern="1200" dirty="0"/>
        </a:p>
      </dsp:txBody>
      <dsp:txXfrm>
        <a:off x="2500977" y="692806"/>
        <a:ext cx="921012" cy="614008"/>
      </dsp:txXfrm>
    </dsp:sp>
    <dsp:sp modelId="{D8C25A20-B62E-428C-8119-3AD6E83FEB05}">
      <dsp:nvSpPr>
        <dsp:cNvPr id="0" name=""/>
        <dsp:cNvSpPr/>
      </dsp:nvSpPr>
      <dsp:spPr>
        <a:xfrm>
          <a:off x="1030768" y="287560"/>
          <a:ext cx="2865373" cy="2865373"/>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2. Set a </a:t>
          </a:r>
          <a:r>
            <a:rPr lang="de-DE" sz="1300" kern="1200" dirty="0" err="1"/>
            <a:t>Realistic</a:t>
          </a:r>
          <a:r>
            <a:rPr lang="de-DE" sz="1300" kern="1200" dirty="0"/>
            <a:t> Goal</a:t>
          </a:r>
        </a:p>
      </dsp:txBody>
      <dsp:txXfrm>
        <a:off x="2876205" y="1596763"/>
        <a:ext cx="852789" cy="682231"/>
      </dsp:txXfrm>
    </dsp:sp>
    <dsp:sp modelId="{D2D8E9DC-515D-4742-BA68-DE3D3AF3E0F1}">
      <dsp:nvSpPr>
        <dsp:cNvPr id="0" name=""/>
        <dsp:cNvSpPr/>
      </dsp:nvSpPr>
      <dsp:spPr>
        <a:xfrm>
          <a:off x="965956" y="334634"/>
          <a:ext cx="2865373" cy="2865373"/>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3. </a:t>
          </a:r>
          <a:r>
            <a:rPr lang="de-DE" sz="1300" kern="1200" dirty="0" err="1"/>
            <a:t>Offer</a:t>
          </a:r>
          <a:r>
            <a:rPr lang="de-DE" sz="1300" kern="1200" dirty="0"/>
            <a:t> </a:t>
          </a:r>
          <a:r>
            <a:rPr lang="de-DE" sz="1300" kern="1200" dirty="0" err="1"/>
            <a:t>Engaging</a:t>
          </a:r>
          <a:r>
            <a:rPr lang="de-DE" sz="1300" kern="1200" dirty="0"/>
            <a:t> </a:t>
          </a:r>
          <a:r>
            <a:rPr lang="de-DE" sz="1300" kern="1200" dirty="0" err="1"/>
            <a:t>Rewards</a:t>
          </a:r>
          <a:endParaRPr lang="de-DE" sz="1300" kern="1200" dirty="0"/>
        </a:p>
      </dsp:txBody>
      <dsp:txXfrm>
        <a:off x="1989303" y="2347218"/>
        <a:ext cx="818678" cy="750454"/>
      </dsp:txXfrm>
    </dsp:sp>
    <dsp:sp modelId="{A4CF47A1-4CFB-4C49-8DE0-69A7835CFF43}">
      <dsp:nvSpPr>
        <dsp:cNvPr id="0" name=""/>
        <dsp:cNvSpPr/>
      </dsp:nvSpPr>
      <dsp:spPr>
        <a:xfrm>
          <a:off x="901144" y="287560"/>
          <a:ext cx="2865373" cy="2865373"/>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4. </a:t>
          </a:r>
          <a:r>
            <a:rPr lang="de-DE" sz="1300" kern="1200" dirty="0" err="1"/>
            <a:t>Build</a:t>
          </a:r>
          <a:r>
            <a:rPr lang="de-DE" sz="1300" kern="1200" dirty="0"/>
            <a:t> a Community</a:t>
          </a:r>
        </a:p>
      </dsp:txBody>
      <dsp:txXfrm>
        <a:off x="1068290" y="1596763"/>
        <a:ext cx="852789" cy="682231"/>
      </dsp:txXfrm>
    </dsp:sp>
    <dsp:sp modelId="{18D0555D-64A3-44F6-A18A-66145F12D8BE}">
      <dsp:nvSpPr>
        <dsp:cNvPr id="0" name=""/>
        <dsp:cNvSpPr/>
      </dsp:nvSpPr>
      <dsp:spPr>
        <a:xfrm>
          <a:off x="925704" y="211150"/>
          <a:ext cx="2865373" cy="2865373"/>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5. Track Progress</a:t>
          </a:r>
        </a:p>
      </dsp:txBody>
      <dsp:txXfrm>
        <a:off x="1375295" y="692806"/>
        <a:ext cx="921012" cy="614008"/>
      </dsp:txXfrm>
    </dsp:sp>
    <dsp:sp modelId="{CD85E126-A86B-44BD-B7CA-64F371B5559B}">
      <dsp:nvSpPr>
        <dsp:cNvPr id="0" name=""/>
        <dsp:cNvSpPr/>
      </dsp:nvSpPr>
      <dsp:spPr>
        <a:xfrm>
          <a:off x="828692" y="33770"/>
          <a:ext cx="3220134" cy="322013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F8AF1-AE38-4064-B935-D74979EB4907}">
      <dsp:nvSpPr>
        <dsp:cNvPr id="0" name=""/>
        <dsp:cNvSpPr/>
      </dsp:nvSpPr>
      <dsp:spPr>
        <a:xfrm>
          <a:off x="853585" y="110155"/>
          <a:ext cx="3220134" cy="322013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DE0EC-C2ED-45BE-A00F-41DB849A4050}">
      <dsp:nvSpPr>
        <dsp:cNvPr id="0" name=""/>
        <dsp:cNvSpPr/>
      </dsp:nvSpPr>
      <dsp:spPr>
        <a:xfrm>
          <a:off x="788575" y="157373"/>
          <a:ext cx="3220134" cy="322013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F7031-AEB8-4599-BB7A-569800B76E69}">
      <dsp:nvSpPr>
        <dsp:cNvPr id="0" name=""/>
        <dsp:cNvSpPr/>
      </dsp:nvSpPr>
      <dsp:spPr>
        <a:xfrm>
          <a:off x="723565" y="110155"/>
          <a:ext cx="3220134" cy="322013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5404A-3F0E-4171-8A06-6C69BBE94C47}">
      <dsp:nvSpPr>
        <dsp:cNvPr id="0" name=""/>
        <dsp:cNvSpPr/>
      </dsp:nvSpPr>
      <dsp:spPr>
        <a:xfrm>
          <a:off x="748459" y="33770"/>
          <a:ext cx="3220134" cy="322013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B1B1-69A3-46F7-B511-D7BCF852BF61}">
      <dsp:nvSpPr>
        <dsp:cNvPr id="0" name=""/>
        <dsp:cNvSpPr/>
      </dsp:nvSpPr>
      <dsp:spPr>
        <a:xfrm>
          <a:off x="4658005" y="2438263"/>
          <a:ext cx="3037456" cy="2048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r" defTabSz="533400">
            <a:lnSpc>
              <a:spcPct val="90000"/>
            </a:lnSpc>
            <a:spcBef>
              <a:spcPct val="0"/>
            </a:spcBef>
            <a:spcAft>
              <a:spcPct val="15000"/>
            </a:spcAft>
            <a:buNone/>
          </a:pPr>
          <a:r>
            <a:rPr lang="nl-NL" sz="1200" kern="1200" dirty="0"/>
            <a:t>Controleer regelmatig de belangrijkste prestatie-indicatoren (</a:t>
          </a:r>
          <a:r>
            <a:rPr lang="nl-NL" sz="1200" kern="1200" dirty="0" err="1"/>
            <a:t>KPI's</a:t>
          </a:r>
          <a:r>
            <a:rPr lang="nl-NL" sz="1200" kern="1200" dirty="0"/>
            <a:t>), zoals omzetgroei, winstmarges en kosten voor klantenwerving. Deel deze statistieken met beleggers om transparantie te behouden</a:t>
          </a:r>
          <a:r>
            <a:rPr lang="de-DE" sz="1200" kern="1200" dirty="0"/>
            <a:t>.</a:t>
          </a:r>
        </a:p>
      </dsp:txBody>
      <dsp:txXfrm>
        <a:off x="5614249" y="2995487"/>
        <a:ext cx="2036205" cy="1446637"/>
      </dsp:txXfrm>
    </dsp:sp>
    <dsp:sp modelId="{9CA2032C-2051-47E0-86E5-8F5684FF1798}">
      <dsp:nvSpPr>
        <dsp:cNvPr id="0" name=""/>
        <dsp:cNvSpPr/>
      </dsp:nvSpPr>
      <dsp:spPr>
        <a:xfrm>
          <a:off x="390311" y="2458580"/>
          <a:ext cx="3248435" cy="20082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l" defTabSz="533400">
            <a:lnSpc>
              <a:spcPct val="90000"/>
            </a:lnSpc>
            <a:spcBef>
              <a:spcPct val="0"/>
            </a:spcBef>
            <a:spcAft>
              <a:spcPct val="15000"/>
            </a:spcAft>
            <a:buNone/>
          </a:pPr>
          <a:r>
            <a:rPr lang="nl-NL" sz="1200" kern="1200" dirty="0"/>
            <a:t>Behaal de mijlpalen
klaar voor de volgende financieringsronde. Dit kan het behalen van omzetdoelstellingen zijn, het lanceren van nieuwe producten of het uitbreiden naar nieuwe markten</a:t>
          </a:r>
          <a:endParaRPr lang="de-DE" sz="1200" kern="1200" dirty="0"/>
        </a:p>
      </dsp:txBody>
      <dsp:txXfrm>
        <a:off x="434425" y="3004753"/>
        <a:ext cx="2185676" cy="1417946"/>
      </dsp:txXfrm>
    </dsp:sp>
    <dsp:sp modelId="{1F6630A1-1C1B-4768-8A60-F60FB29464A2}">
      <dsp:nvSpPr>
        <dsp:cNvPr id="0" name=""/>
        <dsp:cNvSpPr/>
      </dsp:nvSpPr>
      <dsp:spPr>
        <a:xfrm>
          <a:off x="4708963" y="-39095"/>
          <a:ext cx="2758520" cy="13380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r" defTabSz="533400">
            <a:lnSpc>
              <a:spcPct val="90000"/>
            </a:lnSpc>
            <a:spcBef>
              <a:spcPct val="0"/>
            </a:spcBef>
            <a:spcAft>
              <a:spcPct val="15000"/>
            </a:spcAft>
            <a:buNone/>
          </a:pPr>
          <a:r>
            <a:rPr lang="nl-NL" sz="1200" kern="1200" dirty="0"/>
            <a:t>Blijf de cashflow monitoren om ervoor te zorgen dat uw bedrijf voldoende liquiditeit heeft om de dagelijkse uitgaven te dekken</a:t>
          </a:r>
          <a:endParaRPr lang="de-DE" sz="1200" kern="1200" dirty="0"/>
        </a:p>
      </dsp:txBody>
      <dsp:txXfrm>
        <a:off x="5565911" y="-9703"/>
        <a:ext cx="1872180" cy="944736"/>
      </dsp:txXfrm>
    </dsp:sp>
    <dsp:sp modelId="{C4CDE0E3-BEC3-4D34-8BDD-BEDFB808657E}">
      <dsp:nvSpPr>
        <dsp:cNvPr id="0" name=""/>
        <dsp:cNvSpPr/>
      </dsp:nvSpPr>
      <dsp:spPr>
        <a:xfrm>
          <a:off x="441724" y="-238133"/>
          <a:ext cx="2547211" cy="17361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l" defTabSz="533400">
            <a:lnSpc>
              <a:spcPct val="90000"/>
            </a:lnSpc>
            <a:spcBef>
              <a:spcPct val="0"/>
            </a:spcBef>
            <a:spcAft>
              <a:spcPct val="15000"/>
            </a:spcAft>
            <a:buNone/>
            <a:tabLst/>
          </a:pPr>
          <a:r>
            <a:rPr lang="nl-NL" sz="1200" kern="1200" dirty="0"/>
            <a:t>Verdeel uw financiering over verschillende gebieden, zoals marketing, operaties, productontwikkeling en werving. Houd de uitgaven bij en houd u aan het budget</a:t>
          </a:r>
          <a:endParaRPr lang="de-DE" sz="1200" kern="1200" dirty="0"/>
        </a:p>
      </dsp:txBody>
      <dsp:txXfrm>
        <a:off x="479861" y="-199996"/>
        <a:ext cx="1706774" cy="1225804"/>
      </dsp:txXfrm>
    </dsp:sp>
    <dsp:sp modelId="{D3D64788-8E6C-4AD2-9F47-82BE9C3EDAD3}">
      <dsp:nvSpPr>
        <dsp:cNvPr id="0" name=""/>
        <dsp:cNvSpPr/>
      </dsp:nvSpPr>
      <dsp:spPr>
        <a:xfrm>
          <a:off x="2240428" y="277431"/>
          <a:ext cx="1810518" cy="181051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t>1. </a:t>
          </a:r>
          <a:r>
            <a:rPr lang="de-DE" sz="1000" kern="1200" dirty="0" err="1"/>
            <a:t>Ontwikkel</a:t>
          </a:r>
          <a:r>
            <a:rPr lang="de-DE" sz="1000" kern="1200" dirty="0"/>
            <a:t> </a:t>
          </a:r>
          <a:r>
            <a:rPr lang="de-DE" sz="1000" kern="1200" dirty="0" err="1"/>
            <a:t>een</a:t>
          </a:r>
          <a:r>
            <a:rPr lang="de-DE" sz="1000" kern="1200" dirty="0"/>
            <a:t> </a:t>
          </a:r>
          <a:r>
            <a:rPr lang="de-DE" sz="1000" kern="1200" dirty="0" err="1"/>
            <a:t>duidelijk</a:t>
          </a:r>
          <a:r>
            <a:rPr lang="de-DE" sz="1000" kern="1200" dirty="0"/>
            <a:t> </a:t>
          </a:r>
          <a:r>
            <a:rPr lang="de-DE" sz="1000" kern="1200" dirty="0" err="1"/>
            <a:t>budget</a:t>
          </a:r>
          <a:endParaRPr lang="de-DE" sz="1000" kern="1200" dirty="0"/>
        </a:p>
      </dsp:txBody>
      <dsp:txXfrm>
        <a:off x="2770716" y="807719"/>
        <a:ext cx="1280230" cy="1280230"/>
      </dsp:txXfrm>
    </dsp:sp>
    <dsp:sp modelId="{F262C5B8-E2AB-4E0E-8857-FAC4155D24EA}">
      <dsp:nvSpPr>
        <dsp:cNvPr id="0" name=""/>
        <dsp:cNvSpPr/>
      </dsp:nvSpPr>
      <dsp:spPr>
        <a:xfrm rot="5400000">
          <a:off x="4134573" y="277431"/>
          <a:ext cx="1810518" cy="181051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t>2. Cashflow </a:t>
          </a:r>
          <a:r>
            <a:rPr lang="de-DE" sz="1000" kern="1200" dirty="0" err="1"/>
            <a:t>behouden</a:t>
          </a:r>
          <a:endParaRPr lang="de-DE" sz="1000" kern="1200" dirty="0"/>
        </a:p>
      </dsp:txBody>
      <dsp:txXfrm rot="-5400000">
        <a:off x="4134573" y="807719"/>
        <a:ext cx="1280230" cy="1280230"/>
      </dsp:txXfrm>
    </dsp:sp>
    <dsp:sp modelId="{54DB47E1-C276-4B09-8FDE-C3537B6AA74B}">
      <dsp:nvSpPr>
        <dsp:cNvPr id="0" name=""/>
        <dsp:cNvSpPr/>
      </dsp:nvSpPr>
      <dsp:spPr>
        <a:xfrm rot="10800000">
          <a:off x="4134573" y="2171577"/>
          <a:ext cx="1810518" cy="181051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t>3. </a:t>
          </a:r>
          <a:r>
            <a:rPr lang="de-DE" sz="1000" kern="1200" dirty="0" err="1"/>
            <a:t>Prestatiestatistieken</a:t>
          </a:r>
          <a:r>
            <a:rPr lang="de-DE" sz="1000" kern="1200" dirty="0"/>
            <a:t> </a:t>
          </a:r>
          <a:r>
            <a:rPr lang="de-DE" sz="1000" kern="1200" dirty="0" err="1"/>
            <a:t>bijhouden</a:t>
          </a:r>
          <a:endParaRPr lang="de-DE" sz="1000" kern="1200" dirty="0"/>
        </a:p>
      </dsp:txBody>
      <dsp:txXfrm rot="10800000">
        <a:off x="4134573" y="2171577"/>
        <a:ext cx="1280230" cy="1280230"/>
      </dsp:txXfrm>
    </dsp:sp>
    <dsp:sp modelId="{8FE9928E-0062-439A-9922-54F66ADE950A}">
      <dsp:nvSpPr>
        <dsp:cNvPr id="0" name=""/>
        <dsp:cNvSpPr/>
      </dsp:nvSpPr>
      <dsp:spPr>
        <a:xfrm rot="16200000">
          <a:off x="2240428" y="2171577"/>
          <a:ext cx="1810518" cy="181051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kern="1200" dirty="0"/>
            <a:t>4</a:t>
          </a:r>
          <a:r>
            <a:rPr lang="nl-NL" sz="1000" kern="1200" dirty="0"/>
            <a:t>. Bereid je voor op toekomstige financieringsrondes</a:t>
          </a:r>
          <a:endParaRPr lang="de-DE" sz="1000" kern="1200" dirty="0"/>
        </a:p>
      </dsp:txBody>
      <dsp:txXfrm rot="5400000">
        <a:off x="2770716" y="2171577"/>
        <a:ext cx="1280230" cy="1280230"/>
      </dsp:txXfrm>
    </dsp:sp>
    <dsp:sp modelId="{42536B15-99DB-4331-BC68-99A3FA6D73BC}">
      <dsp:nvSpPr>
        <dsp:cNvPr id="0" name=""/>
        <dsp:cNvSpPr/>
      </dsp:nvSpPr>
      <dsp:spPr>
        <a:xfrm>
          <a:off x="3780205" y="1753443"/>
          <a:ext cx="625109" cy="5435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3780205" y="1962510"/>
          <a:ext cx="625109" cy="5435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AF0A-6009-4B10-AE68-857AC94D1931}">
      <dsp:nvSpPr>
        <dsp:cNvPr id="0" name=""/>
        <dsp:cNvSpPr/>
      </dsp:nvSpPr>
      <dsp:spPr>
        <a:xfrm>
          <a:off x="4757246" y="2896479"/>
          <a:ext cx="2104206" cy="1363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r" defTabSz="400050">
            <a:lnSpc>
              <a:spcPct val="90000"/>
            </a:lnSpc>
            <a:spcBef>
              <a:spcPct val="0"/>
            </a:spcBef>
            <a:spcAft>
              <a:spcPct val="15000"/>
            </a:spcAft>
            <a:buChar char="•"/>
          </a:pPr>
          <a:r>
            <a:rPr lang="nl-NL" sz="900" kern="1200" dirty="0"/>
            <a:t>Houd uzelf verantwoordelijk voor uw businessplan en financiële doelen</a:t>
          </a:r>
          <a:endParaRPr lang="de-DE" sz="900" kern="1200" dirty="0"/>
        </a:p>
      </dsp:txBody>
      <dsp:txXfrm>
        <a:off x="5418450" y="3267183"/>
        <a:ext cx="1413060" cy="962402"/>
      </dsp:txXfrm>
    </dsp:sp>
    <dsp:sp modelId="{84918AE7-1F32-4D1C-8994-A50B671850FB}">
      <dsp:nvSpPr>
        <dsp:cNvPr id="0" name=""/>
        <dsp:cNvSpPr/>
      </dsp:nvSpPr>
      <dsp:spPr>
        <a:xfrm>
          <a:off x="1324067" y="2896479"/>
          <a:ext cx="2104206" cy="1363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None/>
          </a:pPr>
          <a:r>
            <a:rPr lang="nl-NL" sz="900" kern="1200" dirty="0"/>
            <a:t>Gebruik </a:t>
          </a:r>
          <a:r>
            <a:rPr lang="nl-NL" sz="900" kern="1200" dirty="0" err="1"/>
            <a:t>realtime</a:t>
          </a:r>
          <a:r>
            <a:rPr lang="nl-NL" sz="900" kern="1200" dirty="0"/>
            <a:t> gegevens om slimme zakelijke beslissingen te nemen, zoals het uitbreiden van activiteiten of het verlagen van kosten</a:t>
          </a:r>
          <a:endParaRPr lang="de-DE" sz="900" kern="1200" dirty="0"/>
        </a:p>
      </dsp:txBody>
      <dsp:txXfrm>
        <a:off x="1354009" y="3267183"/>
        <a:ext cx="1413060" cy="962402"/>
      </dsp:txXfrm>
    </dsp:sp>
    <dsp:sp modelId="{5C77EFFA-C7C4-4BB2-924D-D2DDF175FFC4}">
      <dsp:nvSpPr>
        <dsp:cNvPr id="0" name=""/>
        <dsp:cNvSpPr/>
      </dsp:nvSpPr>
      <dsp:spPr>
        <a:xfrm>
          <a:off x="4757246" y="0"/>
          <a:ext cx="2104206" cy="1363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r" defTabSz="400050">
            <a:lnSpc>
              <a:spcPct val="90000"/>
            </a:lnSpc>
            <a:spcBef>
              <a:spcPct val="0"/>
            </a:spcBef>
            <a:spcAft>
              <a:spcPct val="15000"/>
            </a:spcAft>
            <a:buNone/>
          </a:pPr>
          <a:r>
            <a:rPr lang="nl-NL" sz="900" kern="1200" dirty="0"/>
            <a:t>Herken problemen zoals cashflowtekorten of stijgende kosten voordat ze grote problemen worden</a:t>
          </a:r>
          <a:endParaRPr lang="de-DE" sz="900" kern="1200" dirty="0"/>
        </a:p>
      </dsp:txBody>
      <dsp:txXfrm>
        <a:off x="5418450" y="29942"/>
        <a:ext cx="1413060" cy="962402"/>
      </dsp:txXfrm>
    </dsp:sp>
    <dsp:sp modelId="{9863E045-358F-48BF-8CDE-89B0B2023159}">
      <dsp:nvSpPr>
        <dsp:cNvPr id="0" name=""/>
        <dsp:cNvSpPr/>
      </dsp:nvSpPr>
      <dsp:spPr>
        <a:xfrm>
          <a:off x="1324067" y="0"/>
          <a:ext cx="2104206" cy="1363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None/>
          </a:pPr>
          <a:r>
            <a:rPr lang="nl-NL" sz="900" kern="1200" dirty="0"/>
            <a:t>Ontdek trends in inkomsten, uitgaven en winstgevendheid</a:t>
          </a:r>
          <a:endParaRPr lang="de-DE" sz="900" kern="1200" dirty="0"/>
        </a:p>
      </dsp:txBody>
      <dsp:txXfrm>
        <a:off x="1354009" y="29942"/>
        <a:ext cx="1413060" cy="962402"/>
      </dsp:txXfrm>
    </dsp:sp>
    <dsp:sp modelId="{D3D64788-8E6C-4AD2-9F47-82BE9C3EDAD3}">
      <dsp:nvSpPr>
        <dsp:cNvPr id="0" name=""/>
        <dsp:cNvSpPr/>
      </dsp:nvSpPr>
      <dsp:spPr>
        <a:xfrm>
          <a:off x="2205789" y="242793"/>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err="1"/>
            <a:t>Financiële</a:t>
          </a:r>
          <a:r>
            <a:rPr lang="de-DE" sz="1200" kern="1200" dirty="0"/>
            <a:t> </a:t>
          </a:r>
          <a:r>
            <a:rPr lang="de-DE" sz="1200" kern="1200" dirty="0" err="1"/>
            <a:t>trends</a:t>
          </a:r>
          <a:r>
            <a:rPr lang="de-DE" sz="1200" kern="1200" dirty="0"/>
            <a:t> </a:t>
          </a:r>
          <a:r>
            <a:rPr lang="de-DE" sz="1200" kern="1200" dirty="0" err="1"/>
            <a:t>identificeren</a:t>
          </a:r>
          <a:endParaRPr lang="de-DE" sz="1200" kern="1200" dirty="0"/>
        </a:p>
      </dsp:txBody>
      <dsp:txXfrm>
        <a:off x="2745994" y="782998"/>
        <a:ext cx="1304170" cy="1304170"/>
      </dsp:txXfrm>
    </dsp:sp>
    <dsp:sp modelId="{F262C5B8-E2AB-4E0E-8857-FAC4155D24EA}">
      <dsp:nvSpPr>
        <dsp:cNvPr id="0" name=""/>
        <dsp:cNvSpPr/>
      </dsp:nvSpPr>
      <dsp:spPr>
        <a:xfrm rot="5400000">
          <a:off x="4135355" y="242793"/>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Problemen </a:t>
          </a:r>
          <a:r>
            <a:rPr lang="de-DE" sz="1200" kern="1200" dirty="0" err="1"/>
            <a:t>vroegtijdig</a:t>
          </a:r>
          <a:r>
            <a:rPr lang="de-DE" sz="1200" kern="1200" dirty="0"/>
            <a:t> </a:t>
          </a:r>
          <a:r>
            <a:rPr lang="de-DE" sz="1200" kern="1200" dirty="0" err="1"/>
            <a:t>opsporen</a:t>
          </a:r>
          <a:endParaRPr lang="de-DE" sz="1200" kern="1200" dirty="0"/>
        </a:p>
      </dsp:txBody>
      <dsp:txXfrm rot="-5400000">
        <a:off x="4135355" y="782998"/>
        <a:ext cx="1304170" cy="1304170"/>
      </dsp:txXfrm>
    </dsp:sp>
    <dsp:sp modelId="{54DB47E1-C276-4B09-8FDE-C3537B6AA74B}">
      <dsp:nvSpPr>
        <dsp:cNvPr id="0" name=""/>
        <dsp:cNvSpPr/>
      </dsp:nvSpPr>
      <dsp:spPr>
        <a:xfrm rot="10800000">
          <a:off x="4135355" y="2172359"/>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err="1"/>
            <a:t>Verantwoordelijk</a:t>
          </a:r>
          <a:r>
            <a:rPr lang="de-DE" sz="1200" kern="1200" dirty="0"/>
            <a:t> </a:t>
          </a:r>
          <a:r>
            <a:rPr lang="de-DE" sz="1200" kern="1200" dirty="0" err="1"/>
            <a:t>blijven</a:t>
          </a:r>
          <a:endParaRPr lang="de-DE" sz="1200" kern="1200" dirty="0"/>
        </a:p>
      </dsp:txBody>
      <dsp:txXfrm rot="10800000">
        <a:off x="4135355" y="2172359"/>
        <a:ext cx="1304170" cy="1304170"/>
      </dsp:txXfrm>
    </dsp:sp>
    <dsp:sp modelId="{8FE9928E-0062-439A-9922-54F66ADE950A}">
      <dsp:nvSpPr>
        <dsp:cNvPr id="0" name=""/>
        <dsp:cNvSpPr/>
      </dsp:nvSpPr>
      <dsp:spPr>
        <a:xfrm rot="16200000">
          <a:off x="2205789" y="2172359"/>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err="1"/>
            <a:t>Weloverwogen</a:t>
          </a:r>
          <a:r>
            <a:rPr lang="de-DE" sz="1200" kern="1200" dirty="0"/>
            <a:t> </a:t>
          </a:r>
          <a:r>
            <a:rPr lang="de-DE" sz="1200" kern="1200" dirty="0" err="1"/>
            <a:t>beslissingen</a:t>
          </a:r>
          <a:r>
            <a:rPr lang="de-DE" sz="1200" kern="1200" dirty="0"/>
            <a:t> </a:t>
          </a:r>
          <a:r>
            <a:rPr lang="de-DE" sz="1200" kern="1200" dirty="0" err="1"/>
            <a:t>nemen</a:t>
          </a:r>
          <a:endParaRPr lang="de-DE" sz="1200" kern="1200" dirty="0"/>
        </a:p>
      </dsp:txBody>
      <dsp:txXfrm rot="5400000">
        <a:off x="2745994" y="2172359"/>
        <a:ext cx="1304170" cy="1304170"/>
      </dsp:txXfrm>
    </dsp:sp>
    <dsp:sp modelId="{42536B15-99DB-4331-BC68-99A3FA6D73BC}">
      <dsp:nvSpPr>
        <dsp:cNvPr id="0" name=""/>
        <dsp:cNvSpPr/>
      </dsp:nvSpPr>
      <dsp:spPr>
        <a:xfrm>
          <a:off x="3774360" y="1746406"/>
          <a:ext cx="636799" cy="5537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3774360" y="1959382"/>
          <a:ext cx="636799" cy="5537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209715"/>
          <a:ext cx="8655814"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412080" y="480"/>
          <a:ext cx="8241611" cy="5634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800100">
            <a:lnSpc>
              <a:spcPct val="90000"/>
            </a:lnSpc>
            <a:spcBef>
              <a:spcPct val="0"/>
            </a:spcBef>
            <a:spcAft>
              <a:spcPct val="35000"/>
            </a:spcAft>
            <a:buNone/>
          </a:pPr>
          <a:r>
            <a:rPr lang="nl-NL" sz="1800" b="0" kern="1200" dirty="0"/>
            <a:t>Resultatenrekening; Controleer inkomsten, uitgaven en nettowinst voor de maand</a:t>
          </a:r>
          <a:r>
            <a:rPr lang="de-DE" sz="1800" b="0" kern="1200" dirty="0"/>
            <a:t>.</a:t>
          </a:r>
        </a:p>
      </dsp:txBody>
      <dsp:txXfrm>
        <a:off x="439587" y="27987"/>
        <a:ext cx="8186597" cy="508461"/>
      </dsp:txXfrm>
    </dsp:sp>
    <dsp:sp modelId="{D6945B09-0CD8-4A2C-80B9-31A7E2C409A7}">
      <dsp:nvSpPr>
        <dsp:cNvPr id="0" name=""/>
        <dsp:cNvSpPr/>
      </dsp:nvSpPr>
      <dsp:spPr>
        <a:xfrm>
          <a:off x="0" y="1153351"/>
          <a:ext cx="8655814" cy="604800"/>
        </a:xfrm>
        <a:prstGeom prst="rect">
          <a:avLst/>
        </a:prstGeom>
        <a:solidFill>
          <a:schemeClr val="lt1">
            <a:alpha val="90000"/>
            <a:hueOff val="0"/>
            <a:satOff val="0"/>
            <a:lumOff val="0"/>
            <a:alphaOff val="0"/>
          </a:schemeClr>
        </a:solidFill>
        <a:ln w="12700" cap="flat" cmpd="sng" algn="ctr">
          <a:solidFill>
            <a:schemeClr val="accent4">
              <a:hueOff val="-974945"/>
              <a:satOff val="20127"/>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65B3C3-E028-455B-8A15-30070BD2401C}">
      <dsp:nvSpPr>
        <dsp:cNvPr id="0" name=""/>
        <dsp:cNvSpPr/>
      </dsp:nvSpPr>
      <dsp:spPr>
        <a:xfrm>
          <a:off x="412080" y="944115"/>
          <a:ext cx="8241611" cy="563475"/>
        </a:xfrm>
        <a:prstGeom prst="roundRect">
          <a:avLst/>
        </a:prstGeom>
        <a:solidFill>
          <a:schemeClr val="accent4">
            <a:hueOff val="-974945"/>
            <a:satOff val="20127"/>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nl-NL" sz="1600" kern="1200" dirty="0">
              <a:solidFill>
                <a:srgbClr val="595959"/>
              </a:solidFill>
            </a:rPr>
            <a:t>Kasstroomoverzicht; Zorg ervoor dat de instroom van contanten de uitstroom dekt en dat u over voldoende liquiditeit beschikt om aan uw verplichtingen te voldoen.</a:t>
          </a:r>
          <a:endParaRPr lang="de-DE" sz="1600" kern="1200" dirty="0">
            <a:solidFill>
              <a:srgbClr val="595959"/>
            </a:solidFill>
          </a:endParaRPr>
        </a:p>
      </dsp:txBody>
      <dsp:txXfrm>
        <a:off x="439587" y="971622"/>
        <a:ext cx="8186597" cy="508461"/>
      </dsp:txXfrm>
    </dsp:sp>
    <dsp:sp modelId="{6534BB54-0645-41D5-8156-C439B19A67DC}">
      <dsp:nvSpPr>
        <dsp:cNvPr id="0" name=""/>
        <dsp:cNvSpPr/>
      </dsp:nvSpPr>
      <dsp:spPr>
        <a:xfrm>
          <a:off x="0" y="2057063"/>
          <a:ext cx="8655814" cy="604800"/>
        </a:xfrm>
        <a:prstGeom prst="rect">
          <a:avLst/>
        </a:prstGeom>
        <a:solidFill>
          <a:schemeClr val="lt1">
            <a:alpha val="90000"/>
            <a:hueOff val="0"/>
            <a:satOff val="0"/>
            <a:lumOff val="0"/>
            <a:alphaOff val="0"/>
          </a:schemeClr>
        </a:solidFill>
        <a:ln w="12700" cap="flat" cmpd="sng" algn="ctr">
          <a:solidFill>
            <a:schemeClr val="accent4">
              <a:hueOff val="-1949890"/>
              <a:satOff val="40255"/>
              <a:lumOff val="-43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0C04B0-D0AC-401A-A4F3-CED73492B034}">
      <dsp:nvSpPr>
        <dsp:cNvPr id="0" name=""/>
        <dsp:cNvSpPr/>
      </dsp:nvSpPr>
      <dsp:spPr>
        <a:xfrm>
          <a:off x="414202" y="1846453"/>
          <a:ext cx="8241611" cy="523552"/>
        </a:xfrm>
        <a:prstGeom prst="roundRect">
          <a:avLst/>
        </a:prstGeom>
        <a:solidFill>
          <a:schemeClr val="accent4">
            <a:hueOff val="-1949890"/>
            <a:satOff val="40255"/>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nl-NL" sz="1600" kern="1200" dirty="0">
              <a:solidFill>
                <a:srgbClr val="595959"/>
              </a:solidFill>
            </a:rPr>
            <a:t>Balans; Bekijk uw activa, passiva en eigen vermogen om de algehele financiële gezondheid van het bedrijf te beoordelen.</a:t>
          </a:r>
          <a:endParaRPr lang="de-DE" sz="1600" kern="1200" dirty="0">
            <a:solidFill>
              <a:srgbClr val="595959"/>
            </a:solidFill>
          </a:endParaRPr>
        </a:p>
      </dsp:txBody>
      <dsp:txXfrm>
        <a:off x="439760" y="1872011"/>
        <a:ext cx="8190495" cy="472436"/>
      </dsp:txXfrm>
    </dsp:sp>
    <dsp:sp modelId="{A8DD8F36-02ED-4E1B-8ED9-E6566B619A24}">
      <dsp:nvSpPr>
        <dsp:cNvPr id="0" name=""/>
        <dsp:cNvSpPr/>
      </dsp:nvSpPr>
      <dsp:spPr>
        <a:xfrm>
          <a:off x="0" y="2910197"/>
          <a:ext cx="8655814" cy="6048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7D587-CCC3-4C00-898D-7F190C784DDA}">
      <dsp:nvSpPr>
        <dsp:cNvPr id="0" name=""/>
        <dsp:cNvSpPr/>
      </dsp:nvSpPr>
      <dsp:spPr>
        <a:xfrm>
          <a:off x="414202" y="2778597"/>
          <a:ext cx="8241611" cy="472974"/>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nl-NL" sz="1600" kern="1200" dirty="0"/>
            <a:t>Belangrijkste statistieken: Kijk naar belangrijke prestatie-indicatoren zoals winstmarges, debiteuren en crediteuren.</a:t>
          </a:r>
          <a:endParaRPr lang="de-DE" sz="1600" kern="1200" dirty="0"/>
        </a:p>
      </dsp:txBody>
      <dsp:txXfrm>
        <a:off x="437291" y="2801686"/>
        <a:ext cx="8195433" cy="4267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68530"/>
          <a:ext cx="3018234" cy="102506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Winstmarge</a:t>
          </a:r>
          <a:endParaRPr lang="de-DE" sz="2800" b="1" kern="1200" dirty="0"/>
        </a:p>
      </dsp:txBody>
      <dsp:txXfrm>
        <a:off x="3095" y="68530"/>
        <a:ext cx="3018234" cy="1025066"/>
      </dsp:txXfrm>
    </dsp:sp>
    <dsp:sp modelId="{DA0F05C3-5D98-4D28-AA8D-930FA1D88EC2}">
      <dsp:nvSpPr>
        <dsp:cNvPr id="0" name=""/>
        <dsp:cNvSpPr/>
      </dsp:nvSpPr>
      <dsp:spPr>
        <a:xfrm>
          <a:off x="3095" y="1093596"/>
          <a:ext cx="3018234" cy="169014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nl-NL" sz="1700" kern="1200" dirty="0"/>
            <a:t>Meet hoeveel winst uw bedrijf genereert met elke euro aan inkomsten. </a:t>
          </a:r>
          <a:br>
            <a:rPr lang="nl-NL" sz="1700" kern="1200" dirty="0"/>
          </a:br>
          <a:br>
            <a:rPr lang="nl-NL" sz="1700" kern="1200" dirty="0"/>
          </a:br>
          <a:r>
            <a:rPr lang="nl-NL" sz="1700" b="1" kern="1200" dirty="0"/>
            <a:t>Formule</a:t>
          </a:r>
          <a:r>
            <a:rPr lang="nl-NL" sz="1700" kern="1200" dirty="0"/>
            <a:t>: Nettowinst / Omzet</a:t>
          </a:r>
          <a:endParaRPr lang="de-DE" sz="1700" kern="1200" dirty="0"/>
        </a:p>
      </dsp:txBody>
      <dsp:txXfrm>
        <a:off x="3095" y="1093596"/>
        <a:ext cx="3018234" cy="1690147"/>
      </dsp:txXfrm>
    </dsp:sp>
    <dsp:sp modelId="{A4209023-4C65-436A-BD0C-A862B4AF7D9D}">
      <dsp:nvSpPr>
        <dsp:cNvPr id="0" name=""/>
        <dsp:cNvSpPr/>
      </dsp:nvSpPr>
      <dsp:spPr>
        <a:xfrm>
          <a:off x="3443883" y="68530"/>
          <a:ext cx="3018234" cy="1025066"/>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Huidige</a:t>
          </a:r>
          <a:r>
            <a:rPr lang="de-DE" sz="2800" b="1" kern="1200" dirty="0"/>
            <a:t> </a:t>
          </a:r>
          <a:r>
            <a:rPr lang="de-DE" sz="2800" b="1" kern="1200" dirty="0" err="1"/>
            <a:t>verhouding</a:t>
          </a:r>
          <a:endParaRPr lang="de-DE" sz="2800" b="1" kern="1200" dirty="0"/>
        </a:p>
      </dsp:txBody>
      <dsp:txXfrm>
        <a:off x="3443883" y="68530"/>
        <a:ext cx="3018234" cy="1025066"/>
      </dsp:txXfrm>
    </dsp:sp>
    <dsp:sp modelId="{663AA321-843D-4D42-8091-F46FA19DC9B8}">
      <dsp:nvSpPr>
        <dsp:cNvPr id="0" name=""/>
        <dsp:cNvSpPr/>
      </dsp:nvSpPr>
      <dsp:spPr>
        <a:xfrm>
          <a:off x="3443883" y="1093596"/>
          <a:ext cx="3018234" cy="1690147"/>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nl-NL" sz="1700" kern="1200" dirty="0"/>
            <a:t>Beoordeelt uw vermogen om kortlopende verplichtingen te betalen met kortlopende activa. </a:t>
          </a:r>
          <a:br>
            <a:rPr lang="nl-NL" sz="1700" kern="1200" dirty="0"/>
          </a:br>
          <a:br>
            <a:rPr lang="nl-NL" sz="1700" kern="1200" dirty="0"/>
          </a:br>
          <a:r>
            <a:rPr lang="nl-NL" sz="1700" b="1" kern="1200" dirty="0"/>
            <a:t>Formule</a:t>
          </a:r>
          <a:r>
            <a:rPr lang="nl-NL" sz="1700" kern="1200" dirty="0"/>
            <a:t>: Vlottende activa / kortlopende passiva</a:t>
          </a:r>
          <a:endParaRPr lang="de-DE" sz="1700" kern="1200" dirty="0"/>
        </a:p>
      </dsp:txBody>
      <dsp:txXfrm>
        <a:off x="3443883" y="1093596"/>
        <a:ext cx="3018234" cy="1690147"/>
      </dsp:txXfrm>
    </dsp:sp>
    <dsp:sp modelId="{7C90F66E-AFA0-44A7-8936-0AACE735F330}">
      <dsp:nvSpPr>
        <dsp:cNvPr id="0" name=""/>
        <dsp:cNvSpPr/>
      </dsp:nvSpPr>
      <dsp:spPr>
        <a:xfrm>
          <a:off x="6884670" y="68530"/>
          <a:ext cx="3018234" cy="1025066"/>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err="1"/>
            <a:t>Verhouding</a:t>
          </a:r>
          <a:r>
            <a:rPr lang="de-DE" sz="2000" b="1" kern="1200" dirty="0"/>
            <a:t> schuld/eigen </a:t>
          </a:r>
          <a:r>
            <a:rPr lang="de-DE" sz="2000" b="1" kern="1200" dirty="0" err="1"/>
            <a:t>vermogen</a:t>
          </a:r>
          <a:endParaRPr lang="de-DE" sz="2000" b="1" kern="1200" dirty="0"/>
        </a:p>
      </dsp:txBody>
      <dsp:txXfrm>
        <a:off x="6884670" y="68530"/>
        <a:ext cx="3018234" cy="1025066"/>
      </dsp:txXfrm>
    </dsp:sp>
    <dsp:sp modelId="{050543CF-55EE-44BD-A6AC-B309343A9B36}">
      <dsp:nvSpPr>
        <dsp:cNvPr id="0" name=""/>
        <dsp:cNvSpPr/>
      </dsp:nvSpPr>
      <dsp:spPr>
        <a:xfrm>
          <a:off x="6884670" y="1093596"/>
          <a:ext cx="3018234" cy="1690147"/>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nl-NL" sz="1700" kern="1200" dirty="0"/>
            <a:t>Toont het deel van de schuld dat wordt gebruikt om de activa van het bedrijf te financieren.</a:t>
          </a:r>
          <a:br>
            <a:rPr lang="nl-NL" sz="1700" kern="1200" dirty="0"/>
          </a:br>
          <a:br>
            <a:rPr lang="nl-NL" sz="1700" kern="1200" dirty="0"/>
          </a:br>
          <a:r>
            <a:rPr lang="nl-NL" sz="1700" b="1" kern="1200" dirty="0"/>
            <a:t>Formule: </a:t>
          </a:r>
          <a:r>
            <a:rPr lang="nl-NL" sz="1700" kern="1200" dirty="0"/>
            <a:t>Totale passiva / eigen vermogen</a:t>
          </a:r>
          <a:endParaRPr lang="de-DE" sz="1700" kern="1200" dirty="0"/>
        </a:p>
      </dsp:txBody>
      <dsp:txXfrm>
        <a:off x="6884670" y="1093596"/>
        <a:ext cx="3018234" cy="16901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54727"/>
          <a:ext cx="3018234" cy="10134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Bruto</a:t>
          </a:r>
          <a:r>
            <a:rPr lang="de-DE" sz="2800" b="1" kern="1200" dirty="0"/>
            <a:t> </a:t>
          </a:r>
          <a:r>
            <a:rPr lang="de-DE" sz="2800" b="1" kern="1200" dirty="0" err="1"/>
            <a:t>winstmarge</a:t>
          </a:r>
          <a:endParaRPr lang="de-DE" sz="2800" b="1" kern="1200" dirty="0"/>
        </a:p>
      </dsp:txBody>
      <dsp:txXfrm>
        <a:off x="3095" y="54727"/>
        <a:ext cx="3018234" cy="1013470"/>
      </dsp:txXfrm>
    </dsp:sp>
    <dsp:sp modelId="{DA0F05C3-5D98-4D28-AA8D-930FA1D88EC2}">
      <dsp:nvSpPr>
        <dsp:cNvPr id="0" name=""/>
        <dsp:cNvSpPr/>
      </dsp:nvSpPr>
      <dsp:spPr>
        <a:xfrm>
          <a:off x="3095" y="1068197"/>
          <a:ext cx="3018234" cy="17293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Meet het percentage van de omzet dat hoger is dan de kosten van verkochte goederen (COGS)</a:t>
          </a:r>
          <a:br>
            <a:rPr lang="nl-NL" sz="1500" kern="1200" dirty="0"/>
          </a:br>
          <a:br>
            <a:rPr lang="nl-NL" sz="1500" kern="1200" dirty="0"/>
          </a:br>
          <a:endParaRPr lang="de-DE" sz="1500" kern="1200" dirty="0"/>
        </a:p>
        <a:p>
          <a:pPr marL="0" lvl="1" indent="0" algn="l" defTabSz="666750">
            <a:lnSpc>
              <a:spcPct val="90000"/>
            </a:lnSpc>
            <a:spcBef>
              <a:spcPct val="0"/>
            </a:spcBef>
            <a:spcAft>
              <a:spcPct val="15000"/>
            </a:spcAft>
            <a:buNone/>
          </a:pPr>
          <a:r>
            <a:rPr lang="nl-NL" sz="1500" b="1" kern="1200" dirty="0"/>
            <a:t>Formule:</a:t>
          </a:r>
          <a:r>
            <a:rPr lang="nl-NL" sz="1500" kern="1200" dirty="0"/>
            <a:t> (Inkomsten – COGS) / Inkomsten</a:t>
          </a:r>
          <a:endParaRPr lang="de-DE" sz="1500" kern="1200" dirty="0"/>
        </a:p>
      </dsp:txBody>
      <dsp:txXfrm>
        <a:off x="3095" y="1068197"/>
        <a:ext cx="3018234" cy="1729350"/>
      </dsp:txXfrm>
    </dsp:sp>
    <dsp:sp modelId="{A4209023-4C65-436A-BD0C-A862B4AF7D9D}">
      <dsp:nvSpPr>
        <dsp:cNvPr id="0" name=""/>
        <dsp:cNvSpPr/>
      </dsp:nvSpPr>
      <dsp:spPr>
        <a:xfrm>
          <a:off x="3443883" y="54727"/>
          <a:ext cx="3018234" cy="101347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Bedrijfswinst</a:t>
          </a:r>
          <a:r>
            <a:rPr lang="de-DE" sz="2800" b="1" kern="1200" dirty="0"/>
            <a:t> Maring</a:t>
          </a:r>
        </a:p>
      </dsp:txBody>
      <dsp:txXfrm>
        <a:off x="3443883" y="54727"/>
        <a:ext cx="3018234" cy="1013470"/>
      </dsp:txXfrm>
    </dsp:sp>
    <dsp:sp modelId="{663AA321-843D-4D42-8091-F46FA19DC9B8}">
      <dsp:nvSpPr>
        <dsp:cNvPr id="0" name=""/>
        <dsp:cNvSpPr/>
      </dsp:nvSpPr>
      <dsp:spPr>
        <a:xfrm>
          <a:off x="3443883" y="1068197"/>
          <a:ext cx="3018234" cy="1729350"/>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Laat zien hoe efficiënt een bedrijf winst kan genereren uit zijn activiteiten voordat belastingen en rente worden afgetrokken.</a:t>
          </a:r>
          <a:endParaRPr lang="de-DE" sz="1500" kern="1200" dirty="0"/>
        </a:p>
        <a:p>
          <a:pPr marL="0" lvl="1" indent="0" algn="l" defTabSz="666750">
            <a:lnSpc>
              <a:spcPct val="90000"/>
            </a:lnSpc>
            <a:spcBef>
              <a:spcPct val="0"/>
            </a:spcBef>
            <a:spcAft>
              <a:spcPct val="15000"/>
            </a:spcAft>
            <a:buNone/>
          </a:pPr>
          <a:br>
            <a:rPr lang="nl-NL" sz="1500" kern="1200" dirty="0"/>
          </a:br>
          <a:r>
            <a:rPr lang="nl-NL" sz="1500" b="1" kern="1200" dirty="0"/>
            <a:t>Formule</a:t>
          </a:r>
          <a:r>
            <a:rPr lang="nl-NL" sz="1500" kern="1200" dirty="0"/>
            <a:t>: Bedrijfsresultaat / Omzet</a:t>
          </a:r>
          <a:endParaRPr lang="de-DE" sz="1500" kern="1200" dirty="0"/>
        </a:p>
      </dsp:txBody>
      <dsp:txXfrm>
        <a:off x="3443883" y="1068197"/>
        <a:ext cx="3018234" cy="1729350"/>
      </dsp:txXfrm>
    </dsp:sp>
    <dsp:sp modelId="{7C90F66E-AFA0-44A7-8936-0AACE735F330}">
      <dsp:nvSpPr>
        <dsp:cNvPr id="0" name=""/>
        <dsp:cNvSpPr/>
      </dsp:nvSpPr>
      <dsp:spPr>
        <a:xfrm>
          <a:off x="6887766" y="24738"/>
          <a:ext cx="3018234" cy="101347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Rendement </a:t>
          </a:r>
          <a:r>
            <a:rPr lang="de-DE" sz="2800" b="1" kern="1200" dirty="0" err="1"/>
            <a:t>op</a:t>
          </a:r>
          <a:r>
            <a:rPr lang="de-DE" sz="2800" b="1" kern="1200" dirty="0"/>
            <a:t> </a:t>
          </a:r>
          <a:r>
            <a:rPr lang="de-DE" sz="2800" b="1" kern="1200" dirty="0" err="1"/>
            <a:t>activa</a:t>
          </a:r>
          <a:endParaRPr lang="de-DE" sz="2800" b="1" kern="1200" dirty="0"/>
        </a:p>
      </dsp:txBody>
      <dsp:txXfrm>
        <a:off x="6887766" y="24738"/>
        <a:ext cx="3018234" cy="1013470"/>
      </dsp:txXfrm>
    </dsp:sp>
    <dsp:sp modelId="{050543CF-55EE-44BD-A6AC-B309343A9B36}">
      <dsp:nvSpPr>
        <dsp:cNvPr id="0" name=""/>
        <dsp:cNvSpPr/>
      </dsp:nvSpPr>
      <dsp:spPr>
        <a:xfrm>
          <a:off x="6887766" y="1069823"/>
          <a:ext cx="3018234" cy="1729350"/>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Geeft aan hoe winstgevend een bedrijf is in verhouding tot zijn totale activa.</a:t>
          </a:r>
          <a:br>
            <a:rPr lang="nl-NL" sz="1500" kern="1200" dirty="0"/>
          </a:br>
          <a:br>
            <a:rPr lang="nl-NL" sz="1500" kern="1200" dirty="0"/>
          </a:br>
          <a:endParaRPr lang="de-DE" sz="1500" kern="1200" dirty="0"/>
        </a:p>
        <a:p>
          <a:pPr marL="0" lvl="1" indent="0" algn="l" defTabSz="666750">
            <a:lnSpc>
              <a:spcPct val="90000"/>
            </a:lnSpc>
            <a:spcBef>
              <a:spcPct val="0"/>
            </a:spcBef>
            <a:spcAft>
              <a:spcPct val="15000"/>
            </a:spcAft>
            <a:buNone/>
          </a:pPr>
          <a:r>
            <a:rPr lang="nl-NL" sz="1500" b="1" kern="1200" dirty="0"/>
            <a:t>Formule</a:t>
          </a:r>
          <a:r>
            <a:rPr lang="nl-NL" sz="1500" kern="1200" dirty="0"/>
            <a:t>: Netto-inkomen / Totale activa</a:t>
          </a:r>
          <a:endParaRPr lang="de-DE" sz="1500" kern="1200" dirty="0"/>
        </a:p>
      </dsp:txBody>
      <dsp:txXfrm>
        <a:off x="6887766" y="1069823"/>
        <a:ext cx="3018234" cy="17293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0" y="714"/>
          <a:ext cx="3018234" cy="10206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Snelle</a:t>
          </a:r>
          <a:r>
            <a:rPr lang="de-DE" sz="2800" b="1" kern="1200" dirty="0"/>
            <a:t> </a:t>
          </a:r>
          <a:r>
            <a:rPr lang="de-DE" sz="2800" b="1" kern="1200" dirty="0" err="1"/>
            <a:t>verhouding</a:t>
          </a:r>
          <a:endParaRPr lang="de-DE" sz="2800" b="1" kern="1200" dirty="0"/>
        </a:p>
      </dsp:txBody>
      <dsp:txXfrm>
        <a:off x="0" y="714"/>
        <a:ext cx="3018234" cy="1020670"/>
      </dsp:txXfrm>
    </dsp:sp>
    <dsp:sp modelId="{DA0F05C3-5D98-4D28-AA8D-930FA1D88EC2}">
      <dsp:nvSpPr>
        <dsp:cNvPr id="0" name=""/>
        <dsp:cNvSpPr/>
      </dsp:nvSpPr>
      <dsp:spPr>
        <a:xfrm>
          <a:off x="3095" y="1036112"/>
          <a:ext cx="3018234" cy="18007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kern="1200" dirty="0"/>
            <a:t>Meet het vermogen van een bedrijf om aan zijn </a:t>
          </a:r>
          <a:r>
            <a:rPr lang="nl-NL" sz="1600" kern="1200" dirty="0" err="1"/>
            <a:t>kortetermijnverplichtingen</a:t>
          </a:r>
          <a:r>
            <a:rPr lang="nl-NL" sz="1600" kern="1200" dirty="0"/>
            <a:t> te voldoen met de meeste liquide middelen.</a:t>
          </a:r>
          <a:br>
            <a:rPr lang="nl-NL" sz="1600" kern="1200" dirty="0"/>
          </a:br>
          <a:r>
            <a:rPr lang="nl-NL" sz="1600" b="1" kern="1200" dirty="0"/>
            <a:t>Formule: </a:t>
          </a:r>
          <a:r>
            <a:rPr lang="nl-NL" sz="1600" kern="1200" dirty="0"/>
            <a:t>(Vlottende activa - Voorraad) / Vlottende passiva</a:t>
          </a:r>
          <a:endParaRPr lang="de-DE" sz="1600" kern="1200" dirty="0"/>
        </a:p>
      </dsp:txBody>
      <dsp:txXfrm>
        <a:off x="3095" y="1036112"/>
        <a:ext cx="3018234" cy="1800720"/>
      </dsp:txXfrm>
    </dsp:sp>
    <dsp:sp modelId="{A4209023-4C65-436A-BD0C-A862B4AF7D9D}">
      <dsp:nvSpPr>
        <dsp:cNvPr id="0" name=""/>
        <dsp:cNvSpPr/>
      </dsp:nvSpPr>
      <dsp:spPr>
        <a:xfrm>
          <a:off x="3443883" y="15442"/>
          <a:ext cx="3018234" cy="102067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Verhouding</a:t>
          </a:r>
          <a:r>
            <a:rPr lang="de-DE" sz="2800" b="1" kern="1200" dirty="0"/>
            <a:t> schuld/</a:t>
          </a:r>
          <a:r>
            <a:rPr lang="de-DE" sz="2800" b="1" kern="1200" dirty="0" err="1"/>
            <a:t>activa</a:t>
          </a:r>
          <a:endParaRPr lang="de-DE" sz="2800" b="1" kern="1200" dirty="0"/>
        </a:p>
      </dsp:txBody>
      <dsp:txXfrm>
        <a:off x="3443883" y="15442"/>
        <a:ext cx="3018234" cy="1020670"/>
      </dsp:txXfrm>
    </dsp:sp>
    <dsp:sp modelId="{663AA321-843D-4D42-8091-F46FA19DC9B8}">
      <dsp:nvSpPr>
        <dsp:cNvPr id="0" name=""/>
        <dsp:cNvSpPr/>
      </dsp:nvSpPr>
      <dsp:spPr>
        <a:xfrm>
          <a:off x="3443883" y="1036112"/>
          <a:ext cx="3018234" cy="1800720"/>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kern="1200" dirty="0"/>
            <a:t>Geeft de </a:t>
          </a:r>
          <a:r>
            <a:rPr lang="nl-NL" sz="1600" kern="1200" dirty="0" err="1"/>
            <a:t>perentage</a:t>
          </a:r>
          <a:r>
            <a:rPr lang="nl-NL" sz="1600" kern="1200" dirty="0"/>
            <a:t> aan van de activa van een bedrijf die worden gefinancierd met schulden. </a:t>
          </a:r>
          <a:br>
            <a:rPr lang="nl-NL" sz="1600" kern="1200" dirty="0"/>
          </a:br>
          <a:br>
            <a:rPr lang="nl-NL" sz="1600" kern="1200" dirty="0"/>
          </a:br>
          <a:r>
            <a:rPr lang="nl-NL" sz="1600" b="1" kern="1200" dirty="0"/>
            <a:t>Formule: </a:t>
          </a:r>
          <a:r>
            <a:rPr lang="nl-NL" sz="1600" kern="1200" dirty="0"/>
            <a:t>Totale schuld / Totale activa</a:t>
          </a:r>
          <a:endParaRPr lang="de-DE" sz="1600" kern="1200" dirty="0"/>
        </a:p>
      </dsp:txBody>
      <dsp:txXfrm>
        <a:off x="3443883" y="1036112"/>
        <a:ext cx="3018234" cy="1800720"/>
      </dsp:txXfrm>
    </dsp:sp>
    <dsp:sp modelId="{7C90F66E-AFA0-44A7-8936-0AACE735F330}">
      <dsp:nvSpPr>
        <dsp:cNvPr id="0" name=""/>
        <dsp:cNvSpPr/>
      </dsp:nvSpPr>
      <dsp:spPr>
        <a:xfrm>
          <a:off x="6884670" y="15442"/>
          <a:ext cx="3018234" cy="102067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Rente </a:t>
          </a:r>
          <a:r>
            <a:rPr lang="de-DE" sz="2800" b="1" kern="1200" dirty="0" err="1"/>
            <a:t>dekkingsgraad</a:t>
          </a:r>
          <a:endParaRPr lang="de-DE" sz="2800" b="1" kern="1200" dirty="0"/>
        </a:p>
      </dsp:txBody>
      <dsp:txXfrm>
        <a:off x="6884670" y="15442"/>
        <a:ext cx="3018234" cy="1020670"/>
      </dsp:txXfrm>
    </dsp:sp>
    <dsp:sp modelId="{050543CF-55EE-44BD-A6AC-B309343A9B36}">
      <dsp:nvSpPr>
        <dsp:cNvPr id="0" name=""/>
        <dsp:cNvSpPr/>
      </dsp:nvSpPr>
      <dsp:spPr>
        <a:xfrm>
          <a:off x="6884670" y="1036112"/>
          <a:ext cx="3018234" cy="1800720"/>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nl-NL" sz="1600" kern="1200" dirty="0"/>
            <a:t>Meet hoe goed een bedrijf zijn renteverplichtingen kan dekken met zijn winst.</a:t>
          </a:r>
          <a:br>
            <a:rPr lang="nl-NL" sz="1600" kern="1200" dirty="0"/>
          </a:br>
          <a:br>
            <a:rPr lang="nl-NL" sz="1600" kern="1200" dirty="0"/>
          </a:br>
          <a:r>
            <a:rPr lang="nl-NL" sz="1600" b="1" kern="1200" dirty="0"/>
            <a:t>Formule: </a:t>
          </a:r>
          <a:r>
            <a:rPr lang="nl-NL" sz="1600" kern="1200" dirty="0"/>
            <a:t>Bedrijfsopbrengsten / Rentelasten</a:t>
          </a:r>
          <a:endParaRPr lang="de-DE" sz="1600" kern="1200" dirty="0"/>
        </a:p>
      </dsp:txBody>
      <dsp:txXfrm>
        <a:off x="6884670" y="1036112"/>
        <a:ext cx="3018234" cy="1800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55400"/>
          <a:ext cx="3018234" cy="633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Cashflow</a:t>
          </a:r>
        </a:p>
      </dsp:txBody>
      <dsp:txXfrm>
        <a:off x="3095" y="155400"/>
        <a:ext cx="3018234" cy="633600"/>
      </dsp:txXfrm>
    </dsp:sp>
    <dsp:sp modelId="{DA0F05C3-5D98-4D28-AA8D-930FA1D88EC2}">
      <dsp:nvSpPr>
        <dsp:cNvPr id="0" name=""/>
        <dsp:cNvSpPr/>
      </dsp:nvSpPr>
      <dsp:spPr>
        <a:xfrm>
          <a:off x="3095" y="789000"/>
          <a:ext cx="3018234" cy="21740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nl-NL" sz="2200" kern="1200" dirty="0"/>
            <a:t>Het verplaatsen van geld in en uit uw bedrijf. Positieve cashflow betekent dat er meer geld binnenkomt dan uitgaat</a:t>
          </a:r>
          <a:r>
            <a:rPr lang="de-DE" sz="2200" kern="1200" dirty="0"/>
            <a:t>.</a:t>
          </a:r>
        </a:p>
      </dsp:txBody>
      <dsp:txXfrm>
        <a:off x="3095" y="789000"/>
        <a:ext cx="3018234" cy="2174039"/>
      </dsp:txXfrm>
    </dsp:sp>
    <dsp:sp modelId="{A4209023-4C65-436A-BD0C-A862B4AF7D9D}">
      <dsp:nvSpPr>
        <dsp:cNvPr id="0" name=""/>
        <dsp:cNvSpPr/>
      </dsp:nvSpPr>
      <dsp:spPr>
        <a:xfrm>
          <a:off x="3443883" y="155400"/>
          <a:ext cx="3018234" cy="63360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Eigen </a:t>
          </a:r>
          <a:r>
            <a:rPr lang="de-DE" sz="2800" b="1" kern="1200" dirty="0" err="1"/>
            <a:t>vermogen</a:t>
          </a:r>
          <a:endParaRPr lang="de-DE" sz="2800" b="1" kern="1200" dirty="0"/>
        </a:p>
      </dsp:txBody>
      <dsp:txXfrm>
        <a:off x="3443883" y="155400"/>
        <a:ext cx="3018234" cy="633600"/>
      </dsp:txXfrm>
    </dsp:sp>
    <dsp:sp modelId="{663AA321-843D-4D42-8091-F46FA19DC9B8}">
      <dsp:nvSpPr>
        <dsp:cNvPr id="0" name=""/>
        <dsp:cNvSpPr/>
      </dsp:nvSpPr>
      <dsp:spPr>
        <a:xfrm>
          <a:off x="3443883" y="789000"/>
          <a:ext cx="3018234" cy="2174039"/>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nl-NL" sz="2200" kern="1200" dirty="0"/>
            <a:t>De eigendomswaarde van het bedrijf na aftrek van verplichtingen van activa.</a:t>
          </a:r>
          <a:endParaRPr lang="de-DE" sz="2200" kern="1200" dirty="0"/>
        </a:p>
      </dsp:txBody>
      <dsp:txXfrm>
        <a:off x="3443883" y="789000"/>
        <a:ext cx="3018234" cy="2174039"/>
      </dsp:txXfrm>
    </dsp:sp>
    <dsp:sp modelId="{8AEE7BCB-4023-4D8E-ADA3-8D588D19D5C3}">
      <dsp:nvSpPr>
        <dsp:cNvPr id="0" name=""/>
        <dsp:cNvSpPr/>
      </dsp:nvSpPr>
      <dsp:spPr>
        <a:xfrm>
          <a:off x="6884670" y="155400"/>
          <a:ext cx="3018234" cy="63360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Passiva</a:t>
          </a:r>
        </a:p>
      </dsp:txBody>
      <dsp:txXfrm>
        <a:off x="6884670" y="155400"/>
        <a:ext cx="3018234" cy="633600"/>
      </dsp:txXfrm>
    </dsp:sp>
    <dsp:sp modelId="{D39B2975-38CD-4CEA-959C-B2CE94662102}">
      <dsp:nvSpPr>
        <dsp:cNvPr id="0" name=""/>
        <dsp:cNvSpPr/>
      </dsp:nvSpPr>
      <dsp:spPr>
        <a:xfrm>
          <a:off x="6884670" y="789000"/>
          <a:ext cx="3018234" cy="2174039"/>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nl-NL" sz="2200" kern="1200" dirty="0"/>
            <a:t>Schulden of verplichtingen die uw bedrijf aan anderen verschuldigd is.</a:t>
          </a:r>
          <a:endParaRPr lang="de-DE" sz="2200" kern="1200" dirty="0"/>
        </a:p>
      </dsp:txBody>
      <dsp:txXfrm>
        <a:off x="6884670" y="789000"/>
        <a:ext cx="3018234" cy="21740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40623"/>
          <a:ext cx="3018234" cy="120729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nl-NL" sz="2400" b="1" kern="1200" dirty="0"/>
            <a:t>Verhouding van de omloopsnelheid van de voorraad</a:t>
          </a:r>
          <a:endParaRPr lang="de-DE" sz="2400" b="1" kern="1200" dirty="0"/>
        </a:p>
      </dsp:txBody>
      <dsp:txXfrm>
        <a:off x="3095" y="40623"/>
        <a:ext cx="3018234" cy="1207293"/>
      </dsp:txXfrm>
    </dsp:sp>
    <dsp:sp modelId="{DA0F05C3-5D98-4D28-AA8D-930FA1D88EC2}">
      <dsp:nvSpPr>
        <dsp:cNvPr id="0" name=""/>
        <dsp:cNvSpPr/>
      </dsp:nvSpPr>
      <dsp:spPr>
        <a:xfrm>
          <a:off x="3095" y="1247917"/>
          <a:ext cx="3018234" cy="156373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nl-NL" sz="1400" kern="1200" dirty="0"/>
            <a:t>Meet hoe efficiënt een bedrijf zijn voorraad verkoopt en vervangt.</a:t>
          </a:r>
          <a:br>
            <a:rPr lang="nl-NL" sz="1400" kern="1200" dirty="0"/>
          </a:br>
          <a:br>
            <a:rPr lang="nl-NL" sz="1400" b="1" kern="1200" dirty="0"/>
          </a:br>
          <a:r>
            <a:rPr lang="nl-NL" sz="1400" b="1" kern="1200" dirty="0"/>
            <a:t>Formule: </a:t>
          </a:r>
          <a:r>
            <a:rPr lang="nl-NL" sz="1400" kern="1200" dirty="0"/>
            <a:t>COGS / Gemiddelde voorraad</a:t>
          </a:r>
          <a:endParaRPr lang="de-DE" sz="1400" kern="1200" dirty="0"/>
        </a:p>
      </dsp:txBody>
      <dsp:txXfrm>
        <a:off x="3095" y="1247917"/>
        <a:ext cx="3018234" cy="1563733"/>
      </dsp:txXfrm>
    </dsp:sp>
    <dsp:sp modelId="{A4209023-4C65-436A-BD0C-A862B4AF7D9D}">
      <dsp:nvSpPr>
        <dsp:cNvPr id="0" name=""/>
        <dsp:cNvSpPr/>
      </dsp:nvSpPr>
      <dsp:spPr>
        <a:xfrm>
          <a:off x="3443883" y="40623"/>
          <a:ext cx="3018234" cy="1207293"/>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Omzet</a:t>
          </a:r>
          <a:r>
            <a:rPr lang="de-DE" sz="2800" b="1" kern="1200" dirty="0"/>
            <a:t> </a:t>
          </a:r>
          <a:r>
            <a:rPr lang="de-DE" sz="2800" b="1" kern="1200" dirty="0" err="1"/>
            <a:t>debiteuren</a:t>
          </a:r>
          <a:endParaRPr lang="de-DE" sz="2800" b="1" kern="1200" dirty="0"/>
        </a:p>
      </dsp:txBody>
      <dsp:txXfrm>
        <a:off x="3443883" y="40623"/>
        <a:ext cx="3018234" cy="1207293"/>
      </dsp:txXfrm>
    </dsp:sp>
    <dsp:sp modelId="{663AA321-843D-4D42-8091-F46FA19DC9B8}">
      <dsp:nvSpPr>
        <dsp:cNvPr id="0" name=""/>
        <dsp:cNvSpPr/>
      </dsp:nvSpPr>
      <dsp:spPr>
        <a:xfrm>
          <a:off x="3443883" y="1247917"/>
          <a:ext cx="3018234" cy="1563733"/>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nl-NL" sz="1400" kern="1200" dirty="0"/>
            <a:t>Geeft aan hoe efficiënt een bedrijf inkomsten van zijn klanten verzamelt</a:t>
          </a:r>
          <a:br>
            <a:rPr lang="nl-NL" sz="1400" kern="1200" dirty="0"/>
          </a:br>
          <a:br>
            <a:rPr lang="nl-NL" sz="1400" kern="1200" dirty="0"/>
          </a:br>
          <a:r>
            <a:rPr lang="nl-NL" sz="1400" b="1" kern="1200" dirty="0"/>
            <a:t>Formule: </a:t>
          </a:r>
          <a:r>
            <a:rPr lang="nl-NL" sz="1400" kern="1200" dirty="0"/>
            <a:t>Netto kredietverkopen / gemiddelde debiteuren</a:t>
          </a:r>
          <a:endParaRPr lang="de-DE" sz="1400" kern="1200" dirty="0"/>
        </a:p>
      </dsp:txBody>
      <dsp:txXfrm>
        <a:off x="3443883" y="1247917"/>
        <a:ext cx="3018234" cy="1563733"/>
      </dsp:txXfrm>
    </dsp:sp>
    <dsp:sp modelId="{7C90F66E-AFA0-44A7-8936-0AACE735F330}">
      <dsp:nvSpPr>
        <dsp:cNvPr id="0" name=""/>
        <dsp:cNvSpPr/>
      </dsp:nvSpPr>
      <dsp:spPr>
        <a:xfrm>
          <a:off x="6884670" y="40623"/>
          <a:ext cx="3018234" cy="1207293"/>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l-NL" sz="2800" b="1" kern="1200" dirty="0"/>
            <a:t>Rendement op eigen vermogen (ROE)</a:t>
          </a:r>
          <a:endParaRPr lang="de-DE" sz="2800" b="1" kern="1200" dirty="0"/>
        </a:p>
      </dsp:txBody>
      <dsp:txXfrm>
        <a:off x="6884670" y="40623"/>
        <a:ext cx="3018234" cy="1207293"/>
      </dsp:txXfrm>
    </dsp:sp>
    <dsp:sp modelId="{050543CF-55EE-44BD-A6AC-B309343A9B36}">
      <dsp:nvSpPr>
        <dsp:cNvPr id="0" name=""/>
        <dsp:cNvSpPr/>
      </dsp:nvSpPr>
      <dsp:spPr>
        <a:xfrm>
          <a:off x="6884670" y="1247917"/>
          <a:ext cx="3018234" cy="1563733"/>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nl-NL" sz="1400" kern="1200" dirty="0"/>
            <a:t>Meet de winstgevendheid van een bedrijf bij het genereren van winst uit het eigen vermogen van aandeelhouders</a:t>
          </a:r>
          <a:br>
            <a:rPr lang="nl-NL" sz="1400" kern="1200" dirty="0"/>
          </a:br>
          <a:br>
            <a:rPr lang="nl-NL" sz="1400" b="1" kern="1200" dirty="0"/>
          </a:br>
          <a:r>
            <a:rPr lang="nl-NL" sz="1400" b="1" kern="1200" dirty="0"/>
            <a:t>Formule: </a:t>
          </a:r>
          <a:r>
            <a:rPr lang="nl-NL" sz="1400" kern="1200" dirty="0"/>
            <a:t>Netto-inkomen / eigen vermogen.</a:t>
          </a:r>
          <a:endParaRPr lang="de-DE" sz="1400" kern="1200" dirty="0"/>
        </a:p>
      </dsp:txBody>
      <dsp:txXfrm>
        <a:off x="6884670" y="1247917"/>
        <a:ext cx="3018234" cy="1563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588"/>
          <a:ext cx="3018234" cy="633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Debiteuren</a:t>
          </a:r>
          <a:endParaRPr lang="de-DE" sz="2800" b="1" kern="1200" dirty="0"/>
        </a:p>
      </dsp:txBody>
      <dsp:txXfrm>
        <a:off x="3095" y="2588"/>
        <a:ext cx="3018234" cy="633600"/>
      </dsp:txXfrm>
    </dsp:sp>
    <dsp:sp modelId="{DA0F05C3-5D98-4D28-AA8D-930FA1D88EC2}">
      <dsp:nvSpPr>
        <dsp:cNvPr id="0" name=""/>
        <dsp:cNvSpPr/>
      </dsp:nvSpPr>
      <dsp:spPr>
        <a:xfrm>
          <a:off x="3095" y="636189"/>
          <a:ext cx="3018234" cy="244579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nl-NL" sz="2200" kern="1200" dirty="0"/>
            <a:t>Geld dat aan uw bedrijf verschuldigd is door klanten die goederen of services hebben gekocht maar nog niet hebben betaald.</a:t>
          </a:r>
          <a:endParaRPr lang="de-DE" sz="2200" kern="1200" dirty="0"/>
        </a:p>
      </dsp:txBody>
      <dsp:txXfrm>
        <a:off x="3095" y="636189"/>
        <a:ext cx="3018234" cy="2445795"/>
      </dsp:txXfrm>
    </dsp:sp>
    <dsp:sp modelId="{A4209023-4C65-436A-BD0C-A862B4AF7D9D}">
      <dsp:nvSpPr>
        <dsp:cNvPr id="0" name=""/>
        <dsp:cNvSpPr/>
      </dsp:nvSpPr>
      <dsp:spPr>
        <a:xfrm>
          <a:off x="3443883" y="2588"/>
          <a:ext cx="3018234" cy="63360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Crediteuren</a:t>
          </a:r>
          <a:endParaRPr lang="de-DE" sz="2800" b="1" kern="1200" dirty="0"/>
        </a:p>
      </dsp:txBody>
      <dsp:txXfrm>
        <a:off x="3443883" y="2588"/>
        <a:ext cx="3018234" cy="633600"/>
      </dsp:txXfrm>
    </dsp:sp>
    <dsp:sp modelId="{663AA321-843D-4D42-8091-F46FA19DC9B8}">
      <dsp:nvSpPr>
        <dsp:cNvPr id="0" name=""/>
        <dsp:cNvSpPr/>
      </dsp:nvSpPr>
      <dsp:spPr>
        <a:xfrm>
          <a:off x="3443883" y="636189"/>
          <a:ext cx="3018234" cy="2445795"/>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nl-NL" sz="2200" kern="1200" dirty="0"/>
            <a:t>Geld dat uw bedrijf verschuldigd is aan leveranciers voor goederen of diensten die zijn gekocht maar nog niet zijn betaald.</a:t>
          </a:r>
          <a:endParaRPr lang="de-DE" sz="2200" kern="1200" dirty="0"/>
        </a:p>
      </dsp:txBody>
      <dsp:txXfrm>
        <a:off x="3443883" y="636189"/>
        <a:ext cx="3018234" cy="2445795"/>
      </dsp:txXfrm>
    </dsp:sp>
    <dsp:sp modelId="{8AEE7BCB-4023-4D8E-ADA3-8D588D19D5C3}">
      <dsp:nvSpPr>
        <dsp:cNvPr id="0" name=""/>
        <dsp:cNvSpPr/>
      </dsp:nvSpPr>
      <dsp:spPr>
        <a:xfrm>
          <a:off x="6884670" y="2588"/>
          <a:ext cx="3018234" cy="63360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b="1" kern="1200" dirty="0" err="1"/>
            <a:t>Investeringsuitgaven</a:t>
          </a:r>
          <a:endParaRPr lang="de-DE" sz="2400" b="1" kern="1200" dirty="0"/>
        </a:p>
      </dsp:txBody>
      <dsp:txXfrm>
        <a:off x="6884670" y="2588"/>
        <a:ext cx="3018234" cy="633600"/>
      </dsp:txXfrm>
    </dsp:sp>
    <dsp:sp modelId="{D39B2975-38CD-4CEA-959C-B2CE94662102}">
      <dsp:nvSpPr>
        <dsp:cNvPr id="0" name=""/>
        <dsp:cNvSpPr/>
      </dsp:nvSpPr>
      <dsp:spPr>
        <a:xfrm>
          <a:off x="6884670" y="636189"/>
          <a:ext cx="3018234" cy="2445795"/>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0" lvl="1" indent="0" algn="l" defTabSz="977900">
            <a:lnSpc>
              <a:spcPct val="90000"/>
            </a:lnSpc>
            <a:spcBef>
              <a:spcPct val="0"/>
            </a:spcBef>
            <a:spcAft>
              <a:spcPct val="15000"/>
            </a:spcAft>
            <a:buNone/>
          </a:pPr>
          <a:r>
            <a:rPr lang="nl-NL" sz="2200" kern="1200" dirty="0"/>
            <a:t>Geld dat een bedrijf uitgeeft om fysieke activa zoals apparatuur, gebouwen of machines te kopen, te onderhouden of te upgraden.</a:t>
          </a:r>
          <a:endParaRPr lang="de-DE" sz="2200" kern="1200" dirty="0"/>
        </a:p>
      </dsp:txBody>
      <dsp:txXfrm>
        <a:off x="6884670" y="636189"/>
        <a:ext cx="3018234" cy="2445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51233"/>
          <a:ext cx="3018234" cy="10134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Rendement </a:t>
          </a:r>
          <a:r>
            <a:rPr lang="de-DE" sz="2800" b="1" kern="1200" dirty="0" err="1"/>
            <a:t>op</a:t>
          </a:r>
          <a:r>
            <a:rPr lang="de-DE" sz="2800" b="1" kern="1200" dirty="0"/>
            <a:t> </a:t>
          </a:r>
          <a:r>
            <a:rPr lang="de-DE" sz="2800" b="1" kern="1200" dirty="0" err="1"/>
            <a:t>investering</a:t>
          </a:r>
          <a:endParaRPr lang="de-DE" sz="2800" b="1" kern="1200" dirty="0"/>
        </a:p>
      </dsp:txBody>
      <dsp:txXfrm>
        <a:off x="3095" y="51233"/>
        <a:ext cx="3018234" cy="1013470"/>
      </dsp:txXfrm>
    </dsp:sp>
    <dsp:sp modelId="{DA0F05C3-5D98-4D28-AA8D-930FA1D88EC2}">
      <dsp:nvSpPr>
        <dsp:cNvPr id="0" name=""/>
        <dsp:cNvSpPr/>
      </dsp:nvSpPr>
      <dsp:spPr>
        <a:xfrm>
          <a:off x="3095" y="1064704"/>
          <a:ext cx="3018234" cy="167337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Een maatstaf voor de rentabiliteit van een investering, berekend als de winst van de investering gedeeld door de kosten.</a:t>
          </a:r>
          <a:endParaRPr lang="de-DE" sz="1500" kern="1200" dirty="0"/>
        </a:p>
      </dsp:txBody>
      <dsp:txXfrm>
        <a:off x="3095" y="1064704"/>
        <a:ext cx="3018234" cy="1673377"/>
      </dsp:txXfrm>
    </dsp:sp>
    <dsp:sp modelId="{A4209023-4C65-436A-BD0C-A862B4AF7D9D}">
      <dsp:nvSpPr>
        <dsp:cNvPr id="0" name=""/>
        <dsp:cNvSpPr/>
      </dsp:nvSpPr>
      <dsp:spPr>
        <a:xfrm>
          <a:off x="3443883" y="51233"/>
          <a:ext cx="3018234" cy="101347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Werkkapitaal</a:t>
          </a:r>
          <a:endParaRPr lang="de-DE" sz="2800" b="1" kern="1200" dirty="0"/>
        </a:p>
      </dsp:txBody>
      <dsp:txXfrm>
        <a:off x="3443883" y="51233"/>
        <a:ext cx="3018234" cy="1013470"/>
      </dsp:txXfrm>
    </dsp:sp>
    <dsp:sp modelId="{663AA321-843D-4D42-8091-F46FA19DC9B8}">
      <dsp:nvSpPr>
        <dsp:cNvPr id="0" name=""/>
        <dsp:cNvSpPr/>
      </dsp:nvSpPr>
      <dsp:spPr>
        <a:xfrm>
          <a:off x="3443883" y="1064704"/>
          <a:ext cx="3018234" cy="1673377"/>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Het verschil tussen de vlottende activa van een bedrijf (zoals liquide middelen en vorderingen) en de kortlopende verplichtingen (zoals schulden). Het meet de financiële gezondheid van een bedrijf op korte termijn.</a:t>
          </a:r>
          <a:endParaRPr lang="de-DE" sz="1500" kern="1200" dirty="0"/>
        </a:p>
      </dsp:txBody>
      <dsp:txXfrm>
        <a:off x="3443883" y="1064704"/>
        <a:ext cx="3018234" cy="1673377"/>
      </dsp:txXfrm>
    </dsp:sp>
    <dsp:sp modelId="{8AEE7BCB-4023-4D8E-ADA3-8D588D19D5C3}">
      <dsp:nvSpPr>
        <dsp:cNvPr id="0" name=""/>
        <dsp:cNvSpPr/>
      </dsp:nvSpPr>
      <dsp:spPr>
        <a:xfrm>
          <a:off x="6884670" y="51233"/>
          <a:ext cx="3018234" cy="101347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Afschrijving</a:t>
          </a:r>
          <a:endParaRPr lang="de-DE" sz="2800" b="1" kern="1200" dirty="0"/>
        </a:p>
      </dsp:txBody>
      <dsp:txXfrm>
        <a:off x="6884670" y="51233"/>
        <a:ext cx="3018234" cy="1013470"/>
      </dsp:txXfrm>
    </dsp:sp>
    <dsp:sp modelId="{D39B2975-38CD-4CEA-959C-B2CE94662102}">
      <dsp:nvSpPr>
        <dsp:cNvPr id="0" name=""/>
        <dsp:cNvSpPr/>
      </dsp:nvSpPr>
      <dsp:spPr>
        <a:xfrm>
          <a:off x="6884670" y="1064704"/>
          <a:ext cx="3018234" cy="1673377"/>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De geleidelijke waardevermindering van een actief in de loop van de tijd, meestal toegepast op </a:t>
          </a:r>
          <a:r>
            <a:rPr lang="nl-NL" sz="1500" kern="1200" dirty="0" err="1"/>
            <a:t>langetermijnactiva</a:t>
          </a:r>
          <a:r>
            <a:rPr lang="nl-NL" sz="1500" kern="1200" dirty="0"/>
            <a:t> zoals voertuigen, gebouwen of uitrusting.</a:t>
          </a:r>
          <a:endParaRPr lang="de-DE" sz="1500" kern="1200" dirty="0"/>
        </a:p>
      </dsp:txBody>
      <dsp:txXfrm>
        <a:off x="6884670" y="1064704"/>
        <a:ext cx="3018234" cy="1673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1919"/>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1919"/>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t>Prognoses</a:t>
          </a:r>
          <a:r>
            <a:rPr lang="de-DE" sz="2000" kern="1200" dirty="0"/>
            <a:t> van de </a:t>
          </a:r>
          <a:r>
            <a:rPr lang="de-DE" sz="2000" kern="1200" dirty="0" err="1"/>
            <a:t>omzet</a:t>
          </a:r>
          <a:endParaRPr lang="de-DE" sz="2000" kern="1200" dirty="0"/>
        </a:p>
      </dsp:txBody>
      <dsp:txXfrm>
        <a:off x="0" y="1919"/>
        <a:ext cx="2211479" cy="654653"/>
      </dsp:txXfrm>
    </dsp:sp>
    <dsp:sp modelId="{561CF158-BC4A-4458-814C-784463965FC7}">
      <dsp:nvSpPr>
        <dsp:cNvPr id="0" name=""/>
        <dsp:cNvSpPr/>
      </dsp:nvSpPr>
      <dsp:spPr>
        <a:xfrm>
          <a:off x="2377340" y="31647"/>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solidFill>
                <a:srgbClr val="595959"/>
              </a:solidFill>
            </a:rPr>
            <a:t>Schattingen van toekomstige verkopen, inclusief wanneer en hoe inkomsten zullen worden gegenereerd.</a:t>
          </a:r>
          <a:endParaRPr lang="de-DE" sz="2000" kern="1200" dirty="0">
            <a:solidFill>
              <a:srgbClr val="595959"/>
            </a:solidFill>
          </a:endParaRPr>
        </a:p>
      </dsp:txBody>
      <dsp:txXfrm>
        <a:off x="2377340" y="31647"/>
        <a:ext cx="8680057" cy="594558"/>
      </dsp:txXfrm>
    </dsp:sp>
    <dsp:sp modelId="{0AC5D576-3205-425D-956C-FE659BB1795F}">
      <dsp:nvSpPr>
        <dsp:cNvPr id="0" name=""/>
        <dsp:cNvSpPr/>
      </dsp:nvSpPr>
      <dsp:spPr>
        <a:xfrm>
          <a:off x="2211479" y="626206"/>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7C887-3715-480F-A6B0-8AF190B49350}">
      <dsp:nvSpPr>
        <dsp:cNvPr id="0" name=""/>
        <dsp:cNvSpPr/>
      </dsp:nvSpPr>
      <dsp:spPr>
        <a:xfrm>
          <a:off x="0" y="656573"/>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069F-8FEA-4123-8ADF-D0DD651F227D}">
      <dsp:nvSpPr>
        <dsp:cNvPr id="0" name=""/>
        <dsp:cNvSpPr/>
      </dsp:nvSpPr>
      <dsp:spPr>
        <a:xfrm>
          <a:off x="0" y="656573"/>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t>Onkostenprognoses</a:t>
          </a:r>
          <a:endParaRPr lang="de-DE" sz="2000" kern="1200" dirty="0"/>
        </a:p>
      </dsp:txBody>
      <dsp:txXfrm>
        <a:off x="0" y="656573"/>
        <a:ext cx="2211479" cy="654653"/>
      </dsp:txXfrm>
    </dsp:sp>
    <dsp:sp modelId="{D3EDE53F-4021-4BC4-8B07-0B383959CDA6}">
      <dsp:nvSpPr>
        <dsp:cNvPr id="0" name=""/>
        <dsp:cNvSpPr/>
      </dsp:nvSpPr>
      <dsp:spPr>
        <a:xfrm>
          <a:off x="2377340" y="686301"/>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solidFill>
                <a:srgbClr val="595959"/>
              </a:solidFill>
            </a:rPr>
            <a:t>Projecties van alle bedrijfskosten, zowel vaste als variabele.</a:t>
          </a:r>
          <a:endParaRPr lang="de-DE" sz="2000" kern="1200" dirty="0">
            <a:solidFill>
              <a:srgbClr val="595959"/>
            </a:solidFill>
          </a:endParaRPr>
        </a:p>
      </dsp:txBody>
      <dsp:txXfrm>
        <a:off x="2377340" y="686301"/>
        <a:ext cx="8680057" cy="594558"/>
      </dsp:txXfrm>
    </dsp:sp>
    <dsp:sp modelId="{7B4B7867-315E-45C3-AB58-03EB8DAEDF0D}">
      <dsp:nvSpPr>
        <dsp:cNvPr id="0" name=""/>
        <dsp:cNvSpPr/>
      </dsp:nvSpPr>
      <dsp:spPr>
        <a:xfrm>
          <a:off x="2211479" y="1280860"/>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F2EAE3-01E0-406B-8DB9-C0224445E31F}">
      <dsp:nvSpPr>
        <dsp:cNvPr id="0" name=""/>
        <dsp:cNvSpPr/>
      </dsp:nvSpPr>
      <dsp:spPr>
        <a:xfrm>
          <a:off x="0" y="1311227"/>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30F1F-F69C-4F6E-9519-D46D3DAF6FEE}">
      <dsp:nvSpPr>
        <dsp:cNvPr id="0" name=""/>
        <dsp:cNvSpPr/>
      </dsp:nvSpPr>
      <dsp:spPr>
        <a:xfrm>
          <a:off x="0" y="1311227"/>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Cash Flow </a:t>
          </a:r>
          <a:r>
            <a:rPr lang="de-DE" sz="2000" kern="1200" dirty="0" err="1"/>
            <a:t>prognoses</a:t>
          </a:r>
          <a:endParaRPr lang="de-DE" sz="2000" kern="1200" dirty="0"/>
        </a:p>
      </dsp:txBody>
      <dsp:txXfrm>
        <a:off x="0" y="1311227"/>
        <a:ext cx="2211479" cy="654653"/>
      </dsp:txXfrm>
    </dsp:sp>
    <dsp:sp modelId="{3B82D7AC-9B58-4250-A761-8DD88D854F1B}">
      <dsp:nvSpPr>
        <dsp:cNvPr id="0" name=""/>
        <dsp:cNvSpPr/>
      </dsp:nvSpPr>
      <dsp:spPr>
        <a:xfrm>
          <a:off x="2377340" y="1340955"/>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solidFill>
                <a:srgbClr val="595959"/>
              </a:solidFill>
            </a:rPr>
            <a:t>Inschatten wanneer contant geld het bedrijf binnenkomt en verlaat, waardoor liquiditeit wordt gegarandeerd</a:t>
          </a:r>
          <a:endParaRPr lang="de-DE" sz="2000" kern="1200" dirty="0">
            <a:solidFill>
              <a:srgbClr val="595959"/>
            </a:solidFill>
          </a:endParaRPr>
        </a:p>
      </dsp:txBody>
      <dsp:txXfrm>
        <a:off x="2377340" y="1340955"/>
        <a:ext cx="8680057" cy="594558"/>
      </dsp:txXfrm>
    </dsp:sp>
    <dsp:sp modelId="{6139B360-5908-4172-AB45-4C2B8B29AED6}">
      <dsp:nvSpPr>
        <dsp:cNvPr id="0" name=""/>
        <dsp:cNvSpPr/>
      </dsp:nvSpPr>
      <dsp:spPr>
        <a:xfrm>
          <a:off x="2211479" y="1935513"/>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FC1F2D-C5DC-45AE-B0E5-916E44198F7D}">
      <dsp:nvSpPr>
        <dsp:cNvPr id="0" name=""/>
        <dsp:cNvSpPr/>
      </dsp:nvSpPr>
      <dsp:spPr>
        <a:xfrm>
          <a:off x="0" y="1965881"/>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21D48-25B5-470A-B543-96CEFE01AF61}">
      <dsp:nvSpPr>
        <dsp:cNvPr id="0" name=""/>
        <dsp:cNvSpPr/>
      </dsp:nvSpPr>
      <dsp:spPr>
        <a:xfrm>
          <a:off x="0" y="1965881"/>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t>Winst</a:t>
          </a:r>
          <a:r>
            <a:rPr lang="de-DE" sz="2000" kern="1200" dirty="0"/>
            <a:t>- en </a:t>
          </a:r>
          <a:r>
            <a:rPr lang="de-DE" sz="2000" kern="1200" dirty="0" err="1"/>
            <a:t>verliesprognoses</a:t>
          </a:r>
          <a:endParaRPr lang="de-DE" sz="2000" kern="1200" dirty="0"/>
        </a:p>
      </dsp:txBody>
      <dsp:txXfrm>
        <a:off x="0" y="1965881"/>
        <a:ext cx="2211479" cy="654653"/>
      </dsp:txXfrm>
    </dsp:sp>
    <dsp:sp modelId="{BBBB6549-0955-452B-870D-A45DBDE1C065}">
      <dsp:nvSpPr>
        <dsp:cNvPr id="0" name=""/>
        <dsp:cNvSpPr/>
      </dsp:nvSpPr>
      <dsp:spPr>
        <a:xfrm>
          <a:off x="2377340" y="1995608"/>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solidFill>
                <a:srgbClr val="595959"/>
              </a:solidFill>
            </a:rPr>
            <a:t>Verwachte winst nadat alle kosten zijn betaald</a:t>
          </a:r>
          <a:endParaRPr lang="de-DE" sz="2000" kern="1200" dirty="0">
            <a:solidFill>
              <a:srgbClr val="595959"/>
            </a:solidFill>
          </a:endParaRPr>
        </a:p>
      </dsp:txBody>
      <dsp:txXfrm>
        <a:off x="2377340" y="1995608"/>
        <a:ext cx="8680057" cy="594558"/>
      </dsp:txXfrm>
    </dsp:sp>
    <dsp:sp modelId="{EE27700D-F141-4EBA-ABC4-CC1C76133CD7}">
      <dsp:nvSpPr>
        <dsp:cNvPr id="0" name=""/>
        <dsp:cNvSpPr/>
      </dsp:nvSpPr>
      <dsp:spPr>
        <a:xfrm>
          <a:off x="2211479" y="2590167"/>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53174-8A25-4DBA-8B17-64BA9F70B3AB}">
      <dsp:nvSpPr>
        <dsp:cNvPr id="0" name=""/>
        <dsp:cNvSpPr/>
      </dsp:nvSpPr>
      <dsp:spPr>
        <a:xfrm>
          <a:off x="0" y="2620534"/>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5D476-21C3-4762-B2D8-7C8604DDFB2E}">
      <dsp:nvSpPr>
        <dsp:cNvPr id="0" name=""/>
        <dsp:cNvSpPr/>
      </dsp:nvSpPr>
      <dsp:spPr>
        <a:xfrm>
          <a:off x="0" y="2620534"/>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Break-even </a:t>
          </a:r>
          <a:r>
            <a:rPr lang="de-DE" sz="2000" kern="1200" dirty="0" err="1"/>
            <a:t>analyse</a:t>
          </a:r>
          <a:endParaRPr lang="de-DE" sz="2000" kern="1200" dirty="0"/>
        </a:p>
      </dsp:txBody>
      <dsp:txXfrm>
        <a:off x="0" y="2620534"/>
        <a:ext cx="2211479" cy="654653"/>
      </dsp:txXfrm>
    </dsp:sp>
    <dsp:sp modelId="{C7D7827E-5FB7-4BD3-946D-BFB2D635E686}">
      <dsp:nvSpPr>
        <dsp:cNvPr id="0" name=""/>
        <dsp:cNvSpPr/>
      </dsp:nvSpPr>
      <dsp:spPr>
        <a:xfrm>
          <a:off x="2377340" y="2650262"/>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solidFill>
                <a:srgbClr val="595959"/>
              </a:solidFill>
            </a:rPr>
            <a:t>Het punt waarop de omzet gelijk is aan de uitgaven, wat aangeeft op welk moment uw bedrijf winstgevend wordt.</a:t>
          </a:r>
          <a:endParaRPr lang="de-DE" sz="1800" kern="1200" dirty="0">
            <a:solidFill>
              <a:srgbClr val="595959"/>
            </a:solidFill>
          </a:endParaRPr>
        </a:p>
      </dsp:txBody>
      <dsp:txXfrm>
        <a:off x="2377340" y="2650262"/>
        <a:ext cx="8680057" cy="594558"/>
      </dsp:txXfrm>
    </dsp:sp>
    <dsp:sp modelId="{05542658-4D70-4C35-9F58-C0128864CF37}">
      <dsp:nvSpPr>
        <dsp:cNvPr id="0" name=""/>
        <dsp:cNvSpPr/>
      </dsp:nvSpPr>
      <dsp:spPr>
        <a:xfrm>
          <a:off x="2211479" y="3244821"/>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6D1470-CCF2-4CE6-8456-14D3EB5E7559}">
      <dsp:nvSpPr>
        <dsp:cNvPr id="0" name=""/>
        <dsp:cNvSpPr/>
      </dsp:nvSpPr>
      <dsp:spPr>
        <a:xfrm>
          <a:off x="0" y="3275188"/>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4FEAA-D5B6-4DF5-8373-21F54B4487F4}">
      <dsp:nvSpPr>
        <dsp:cNvPr id="0" name=""/>
        <dsp:cNvSpPr/>
      </dsp:nvSpPr>
      <dsp:spPr>
        <a:xfrm>
          <a:off x="0" y="3275188"/>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t>Kapitaalvereisten</a:t>
          </a:r>
          <a:endParaRPr lang="de-DE" sz="1800" kern="1200" dirty="0"/>
        </a:p>
      </dsp:txBody>
      <dsp:txXfrm>
        <a:off x="0" y="3275188"/>
        <a:ext cx="2211479" cy="654653"/>
      </dsp:txXfrm>
    </dsp:sp>
    <dsp:sp modelId="{BFF3BCFD-A2F1-4299-8148-7549B314DF37}">
      <dsp:nvSpPr>
        <dsp:cNvPr id="0" name=""/>
        <dsp:cNvSpPr/>
      </dsp:nvSpPr>
      <dsp:spPr>
        <a:xfrm>
          <a:off x="2377340" y="3304916"/>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solidFill>
                <a:srgbClr val="595959"/>
              </a:solidFill>
            </a:rPr>
            <a:t>Schattingen van de middelen die nodig zijn om het bedrijf te laten groeien of op te schalen</a:t>
          </a:r>
          <a:r>
            <a:rPr lang="de-DE" sz="1800" kern="1200" dirty="0"/>
            <a:t>. </a:t>
          </a:r>
        </a:p>
      </dsp:txBody>
      <dsp:txXfrm>
        <a:off x="2377340" y="3304916"/>
        <a:ext cx="8680057" cy="594558"/>
      </dsp:txXfrm>
    </dsp:sp>
    <dsp:sp modelId="{3448C4FF-EF22-4CE0-94FF-B79253AC3559}">
      <dsp:nvSpPr>
        <dsp:cNvPr id="0" name=""/>
        <dsp:cNvSpPr/>
      </dsp:nvSpPr>
      <dsp:spPr>
        <a:xfrm>
          <a:off x="2211479" y="3899474"/>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01CFB-71A1-4C27-9EB7-68C1FA11D8A8}">
      <dsp:nvSpPr>
        <dsp:cNvPr id="0" name=""/>
        <dsp:cNvSpPr/>
      </dsp:nvSpPr>
      <dsp:spPr>
        <a:xfrm>
          <a:off x="3844186" y="43928"/>
          <a:ext cx="2601652" cy="409672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r" defTabSz="711200">
            <a:lnSpc>
              <a:spcPct val="90000"/>
            </a:lnSpc>
            <a:spcBef>
              <a:spcPct val="0"/>
            </a:spcBef>
            <a:spcAft>
              <a:spcPct val="15000"/>
            </a:spcAft>
            <a:buNone/>
          </a:pPr>
          <a:endParaRPr lang="de-DE" sz="1600" kern="1200" dirty="0"/>
        </a:p>
        <a:p>
          <a:pPr marL="0" lvl="1" indent="0" algn="r" defTabSz="711200">
            <a:lnSpc>
              <a:spcPct val="90000"/>
            </a:lnSpc>
            <a:spcBef>
              <a:spcPct val="0"/>
            </a:spcBef>
            <a:spcAft>
              <a:spcPct val="15000"/>
            </a:spcAft>
            <a:buNone/>
          </a:pPr>
          <a:endParaRPr lang="de-DE" sz="1600" kern="1200" dirty="0"/>
        </a:p>
        <a:p>
          <a:pPr marL="0" lvl="1" indent="0" algn="r" defTabSz="711200">
            <a:lnSpc>
              <a:spcPct val="90000"/>
            </a:lnSpc>
            <a:spcBef>
              <a:spcPct val="0"/>
            </a:spcBef>
            <a:spcAft>
              <a:spcPct val="15000"/>
            </a:spcAft>
            <a:buNone/>
          </a:pPr>
          <a:endParaRPr lang="de-DE" sz="1600" kern="1200" dirty="0"/>
        </a:p>
        <a:p>
          <a:pPr marL="0" lvl="1" indent="0" algn="r" defTabSz="711200">
            <a:lnSpc>
              <a:spcPct val="90000"/>
            </a:lnSpc>
            <a:spcBef>
              <a:spcPct val="0"/>
            </a:spcBef>
            <a:spcAft>
              <a:spcPct val="15000"/>
            </a:spcAft>
            <a:buNone/>
          </a:pPr>
          <a:r>
            <a:rPr lang="nl-NL" sz="1600" kern="1200" dirty="0"/>
            <a:t>Houd rekening met seizoensgebonden fluctuaties die van invloed kunnen zijn op uw omzet (bijv. hogere verkopen tijdens feestdagen</a:t>
          </a:r>
          <a:r>
            <a:rPr lang="de-DE" sz="1600" kern="1200" dirty="0"/>
            <a:t>)</a:t>
          </a:r>
        </a:p>
      </dsp:txBody>
      <dsp:txXfrm>
        <a:off x="4678022" y="1121449"/>
        <a:ext cx="1714476" cy="2965863"/>
      </dsp:txXfrm>
    </dsp:sp>
    <dsp:sp modelId="{6E6178B6-ED2C-422D-946C-D2852264214A}">
      <dsp:nvSpPr>
        <dsp:cNvPr id="0" name=""/>
        <dsp:cNvSpPr/>
      </dsp:nvSpPr>
      <dsp:spPr>
        <a:xfrm>
          <a:off x="187214" y="655551"/>
          <a:ext cx="2078178" cy="31482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l" defTabSz="711200">
            <a:lnSpc>
              <a:spcPct val="90000"/>
            </a:lnSpc>
            <a:spcBef>
              <a:spcPct val="0"/>
            </a:spcBef>
            <a:spcAft>
              <a:spcPct val="15000"/>
            </a:spcAft>
            <a:buNone/>
          </a:pPr>
          <a:r>
            <a:rPr lang="nl-NL" sz="1600" kern="1200" dirty="0"/>
            <a:t>Indien beschikbaar, gebruik dan verkoopgegevens uit het verleden om uw toekomstprognoses te onderbouwen</a:t>
          </a:r>
          <a:endParaRPr lang="de-DE" sz="1600" kern="1200" dirty="0"/>
        </a:p>
      </dsp:txBody>
      <dsp:txXfrm>
        <a:off x="229821" y="1485213"/>
        <a:ext cx="1369510" cy="2275951"/>
      </dsp:txXfrm>
    </dsp:sp>
    <dsp:sp modelId="{758995EF-04FB-4FA4-A4F7-A8BA2F5FA408}">
      <dsp:nvSpPr>
        <dsp:cNvPr id="0" name=""/>
        <dsp:cNvSpPr/>
      </dsp:nvSpPr>
      <dsp:spPr>
        <a:xfrm>
          <a:off x="3581998" y="-533745"/>
          <a:ext cx="2363987" cy="16117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r" defTabSz="711200">
            <a:lnSpc>
              <a:spcPct val="90000"/>
            </a:lnSpc>
            <a:spcBef>
              <a:spcPct val="0"/>
            </a:spcBef>
            <a:spcAft>
              <a:spcPct val="15000"/>
            </a:spcAft>
            <a:buNone/>
          </a:pPr>
          <a:r>
            <a:rPr lang="nl-NL" sz="1600" kern="1200" dirty="0"/>
            <a:t>Baseer uw projecten op de prijs van uw product en het verwachte verkoopvolume</a:t>
          </a:r>
          <a:endParaRPr lang="de-DE" sz="1600" kern="1200" dirty="0"/>
        </a:p>
      </dsp:txBody>
      <dsp:txXfrm>
        <a:off x="4326598" y="-498341"/>
        <a:ext cx="1583983" cy="1137986"/>
      </dsp:txXfrm>
    </dsp:sp>
    <dsp:sp modelId="{2AEAC12A-9300-448B-888F-DA3FB1992CE5}">
      <dsp:nvSpPr>
        <dsp:cNvPr id="0" name=""/>
        <dsp:cNvSpPr/>
      </dsp:nvSpPr>
      <dsp:spPr>
        <a:xfrm>
          <a:off x="381020" y="-309715"/>
          <a:ext cx="2903970" cy="11636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l" defTabSz="711200">
            <a:lnSpc>
              <a:spcPct val="90000"/>
            </a:lnSpc>
            <a:spcBef>
              <a:spcPct val="0"/>
            </a:spcBef>
            <a:spcAft>
              <a:spcPct val="15000"/>
            </a:spcAft>
            <a:buNone/>
          </a:pPr>
          <a:r>
            <a:rPr lang="nl-NL" sz="1600" kern="1200" dirty="0"/>
            <a:t>Schat de potentiële marktomvang voor uw product of dienst in</a:t>
          </a:r>
          <a:endParaRPr lang="de-DE" sz="1600" kern="1200" dirty="0"/>
        </a:p>
      </dsp:txBody>
      <dsp:txXfrm>
        <a:off x="406582" y="-284153"/>
        <a:ext cx="1981655" cy="821626"/>
      </dsp:txXfrm>
    </dsp:sp>
    <dsp:sp modelId="{D3D64788-8E6C-4AD2-9F47-82BE9C3EDAD3}">
      <dsp:nvSpPr>
        <dsp:cNvPr id="0" name=""/>
        <dsp:cNvSpPr/>
      </dsp:nvSpPr>
      <dsp:spPr>
        <a:xfrm>
          <a:off x="1611967" y="518812"/>
          <a:ext cx="1574587" cy="157458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Analyse Market Demand</a:t>
          </a:r>
        </a:p>
      </dsp:txBody>
      <dsp:txXfrm>
        <a:off x="2073153" y="979998"/>
        <a:ext cx="1113401" cy="1113401"/>
      </dsp:txXfrm>
    </dsp:sp>
    <dsp:sp modelId="{F262C5B8-E2AB-4E0E-8857-FAC4155D24EA}">
      <dsp:nvSpPr>
        <dsp:cNvPr id="0" name=""/>
        <dsp:cNvSpPr/>
      </dsp:nvSpPr>
      <dsp:spPr>
        <a:xfrm rot="5400000">
          <a:off x="3259284" y="518812"/>
          <a:ext cx="1574587" cy="1574587"/>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err="1"/>
            <a:t>Consider</a:t>
          </a:r>
          <a:r>
            <a:rPr lang="de-DE" sz="1800" kern="1200" dirty="0"/>
            <a:t> Pricing Models</a:t>
          </a:r>
        </a:p>
      </dsp:txBody>
      <dsp:txXfrm rot="-5400000">
        <a:off x="3259284" y="979998"/>
        <a:ext cx="1113401" cy="1113401"/>
      </dsp:txXfrm>
    </dsp:sp>
    <dsp:sp modelId="{54DB47E1-C276-4B09-8FDE-C3537B6AA74B}">
      <dsp:nvSpPr>
        <dsp:cNvPr id="0" name=""/>
        <dsp:cNvSpPr/>
      </dsp:nvSpPr>
      <dsp:spPr>
        <a:xfrm rot="10800000">
          <a:off x="3259284" y="2166128"/>
          <a:ext cx="1574587" cy="1574587"/>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err="1"/>
            <a:t>Seasonal</a:t>
          </a:r>
          <a:r>
            <a:rPr lang="de-DE" sz="1800" kern="1200" dirty="0"/>
            <a:t> Trends</a:t>
          </a:r>
        </a:p>
      </dsp:txBody>
      <dsp:txXfrm rot="10800000">
        <a:off x="3259284" y="2166128"/>
        <a:ext cx="1113401" cy="1113401"/>
      </dsp:txXfrm>
    </dsp:sp>
    <dsp:sp modelId="{8FE9928E-0062-439A-9922-54F66ADE950A}">
      <dsp:nvSpPr>
        <dsp:cNvPr id="0" name=""/>
        <dsp:cNvSpPr/>
      </dsp:nvSpPr>
      <dsp:spPr>
        <a:xfrm rot="16200000">
          <a:off x="1611967" y="2166128"/>
          <a:ext cx="1574587" cy="157458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err="1"/>
            <a:t>Past</a:t>
          </a:r>
          <a:r>
            <a:rPr lang="de-DE" sz="1800" kern="1200" dirty="0"/>
            <a:t> Data</a:t>
          </a:r>
        </a:p>
      </dsp:txBody>
      <dsp:txXfrm rot="5400000">
        <a:off x="2073153" y="2166128"/>
        <a:ext cx="1113401" cy="1113401"/>
      </dsp:txXfrm>
    </dsp:sp>
    <dsp:sp modelId="{42536B15-99DB-4331-BC68-99A3FA6D73BC}">
      <dsp:nvSpPr>
        <dsp:cNvPr id="0" name=""/>
        <dsp:cNvSpPr/>
      </dsp:nvSpPr>
      <dsp:spPr>
        <a:xfrm>
          <a:off x="2951094" y="1802482"/>
          <a:ext cx="543650" cy="47273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2951094" y="1984305"/>
          <a:ext cx="543650" cy="47273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2327607"/>
          <a:ext cx="10704729" cy="22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535236" y="2136447"/>
          <a:ext cx="8183219" cy="3239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229" tIns="0" rIns="283229" bIns="0" numCol="1" spcCol="1270" anchor="ctr" anchorCtr="0">
          <a:noAutofit/>
        </a:bodyPr>
        <a:lstStyle/>
        <a:p>
          <a:pPr marL="0" lvl="0" indent="0" algn="l" defTabSz="400050">
            <a:lnSpc>
              <a:spcPct val="90000"/>
            </a:lnSpc>
            <a:spcBef>
              <a:spcPct val="0"/>
            </a:spcBef>
            <a:spcAft>
              <a:spcPct val="35000"/>
            </a:spcAft>
            <a:buNone/>
          </a:pPr>
          <a:r>
            <a:rPr lang="nl-NL" sz="900" b="1" kern="1200" dirty="0"/>
            <a:t>Begin met het openen van kassaldo: Begin met het geld dat u aan het begin van de periode heeft.</a:t>
          </a:r>
          <a:endParaRPr lang="de-DE" sz="900" kern="1200" dirty="0"/>
        </a:p>
      </dsp:txBody>
      <dsp:txXfrm>
        <a:off x="551052" y="2152263"/>
        <a:ext cx="8151587" cy="292367"/>
      </dsp:txXfrm>
    </dsp:sp>
    <dsp:sp modelId="{0510DBFE-D870-4657-A3D0-4C9BE44E7238}">
      <dsp:nvSpPr>
        <dsp:cNvPr id="0" name=""/>
        <dsp:cNvSpPr/>
      </dsp:nvSpPr>
      <dsp:spPr>
        <a:xfrm>
          <a:off x="0" y="2794166"/>
          <a:ext cx="10704729" cy="226800"/>
        </a:xfrm>
        <a:prstGeom prst="rect">
          <a:avLst/>
        </a:prstGeom>
        <a:solidFill>
          <a:schemeClr val="lt1">
            <a:alpha val="90000"/>
            <a:hueOff val="0"/>
            <a:satOff val="0"/>
            <a:lumOff val="0"/>
            <a:alphaOff val="0"/>
          </a:schemeClr>
        </a:solidFill>
        <a:ln w="12700" cap="flat" cmpd="sng" algn="ctr">
          <a:solidFill>
            <a:schemeClr val="accent4">
              <a:hueOff val="-731209"/>
              <a:satOff val="15096"/>
              <a:lumOff val="-16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CE901-0080-4296-80DA-A335403222B7}">
      <dsp:nvSpPr>
        <dsp:cNvPr id="0" name=""/>
        <dsp:cNvSpPr/>
      </dsp:nvSpPr>
      <dsp:spPr>
        <a:xfrm>
          <a:off x="535236" y="2603007"/>
          <a:ext cx="8183219" cy="323999"/>
        </a:xfrm>
        <a:prstGeom prst="roundRect">
          <a:avLst/>
        </a:prstGeom>
        <a:solidFill>
          <a:schemeClr val="accent4">
            <a:hueOff val="-731209"/>
            <a:satOff val="15096"/>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229" tIns="0" rIns="283229" bIns="0" numCol="1" spcCol="1270" anchor="ctr" anchorCtr="0">
          <a:noAutofit/>
        </a:bodyPr>
        <a:lstStyle/>
        <a:p>
          <a:pPr marL="0" lvl="0" indent="0" algn="l" defTabSz="400050">
            <a:lnSpc>
              <a:spcPct val="90000"/>
            </a:lnSpc>
            <a:spcBef>
              <a:spcPct val="0"/>
            </a:spcBef>
            <a:spcAft>
              <a:spcPct val="35000"/>
            </a:spcAft>
            <a:buNone/>
          </a:pPr>
          <a:r>
            <a:rPr lang="nl-NL" sz="900" b="1" kern="1200" dirty="0"/>
            <a:t>Voorspel instroom: Maak een schatting van al het geld dat het bedrijf binnenkomt, inclusief verkopen, leningen en investeringen.</a:t>
          </a:r>
          <a:endParaRPr lang="de-DE" sz="900" kern="1200" dirty="0"/>
        </a:p>
      </dsp:txBody>
      <dsp:txXfrm>
        <a:off x="551052" y="2618823"/>
        <a:ext cx="8151587" cy="292367"/>
      </dsp:txXfrm>
    </dsp:sp>
    <dsp:sp modelId="{0BA66C95-35CB-4C69-8A84-938F6E4EB67B}">
      <dsp:nvSpPr>
        <dsp:cNvPr id="0" name=""/>
        <dsp:cNvSpPr/>
      </dsp:nvSpPr>
      <dsp:spPr>
        <a:xfrm>
          <a:off x="0" y="3260726"/>
          <a:ext cx="10704729" cy="226800"/>
        </a:xfrm>
        <a:prstGeom prst="rect">
          <a:avLst/>
        </a:prstGeom>
        <a:solidFill>
          <a:schemeClr val="lt1">
            <a:alpha val="90000"/>
            <a:hueOff val="0"/>
            <a:satOff val="0"/>
            <a:lumOff val="0"/>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3D325-4459-481B-83AB-D26D36AAF946}">
      <dsp:nvSpPr>
        <dsp:cNvPr id="0" name=""/>
        <dsp:cNvSpPr/>
      </dsp:nvSpPr>
      <dsp:spPr>
        <a:xfrm>
          <a:off x="535236" y="3069566"/>
          <a:ext cx="8183219" cy="323999"/>
        </a:xfrm>
        <a:prstGeom prst="roundRect">
          <a:avLst/>
        </a:prstGeom>
        <a:solidFill>
          <a:schemeClr val="accent4">
            <a:hueOff val="-1462417"/>
            <a:satOff val="30191"/>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229" tIns="0" rIns="283229" bIns="0" numCol="1" spcCol="1270" anchor="ctr" anchorCtr="0">
          <a:noAutofit/>
        </a:bodyPr>
        <a:lstStyle/>
        <a:p>
          <a:pPr marL="0" lvl="0" indent="0" algn="l" defTabSz="400050">
            <a:lnSpc>
              <a:spcPct val="90000"/>
            </a:lnSpc>
            <a:spcBef>
              <a:spcPct val="0"/>
            </a:spcBef>
            <a:spcAft>
              <a:spcPct val="35000"/>
            </a:spcAft>
            <a:buNone/>
          </a:pPr>
          <a:r>
            <a:rPr lang="nl-NL" sz="900" b="1" kern="1200" dirty="0"/>
            <a:t>Voorspelling van uitstroom: schat contant geld dat uitgaat voor uitgaven zoals salarisadministratie, huur, materialen en schuldbetalingen</a:t>
          </a:r>
          <a:r>
            <a:rPr lang="de-DE" sz="900" kern="1200" dirty="0"/>
            <a:t>.</a:t>
          </a:r>
        </a:p>
      </dsp:txBody>
      <dsp:txXfrm>
        <a:off x="551052" y="3085382"/>
        <a:ext cx="8151587" cy="292367"/>
      </dsp:txXfrm>
    </dsp:sp>
    <dsp:sp modelId="{1337C3F5-04F4-4750-99B6-46490C72173E}">
      <dsp:nvSpPr>
        <dsp:cNvPr id="0" name=""/>
        <dsp:cNvSpPr/>
      </dsp:nvSpPr>
      <dsp:spPr>
        <a:xfrm>
          <a:off x="0" y="3727285"/>
          <a:ext cx="10704729" cy="226800"/>
        </a:xfrm>
        <a:prstGeom prst="rect">
          <a:avLst/>
        </a:prstGeom>
        <a:solidFill>
          <a:schemeClr val="lt1">
            <a:alpha val="90000"/>
            <a:hueOff val="0"/>
            <a:satOff val="0"/>
            <a:lumOff val="0"/>
            <a:alphaOff val="0"/>
          </a:schemeClr>
        </a:solidFill>
        <a:ln w="12700" cap="flat" cmpd="sng" algn="ctr">
          <a:solidFill>
            <a:schemeClr val="accent4">
              <a:hueOff val="-2193626"/>
              <a:satOff val="45287"/>
              <a:lumOff val="-48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B0BD6-DA76-418E-9CFD-7E7EB3E3B782}">
      <dsp:nvSpPr>
        <dsp:cNvPr id="0" name=""/>
        <dsp:cNvSpPr/>
      </dsp:nvSpPr>
      <dsp:spPr>
        <a:xfrm>
          <a:off x="535236" y="3536126"/>
          <a:ext cx="8183219" cy="323999"/>
        </a:xfrm>
        <a:prstGeom prst="roundRect">
          <a:avLst/>
        </a:prstGeom>
        <a:solidFill>
          <a:schemeClr val="accent4">
            <a:hueOff val="-2193626"/>
            <a:satOff val="45287"/>
            <a:lumOff val="-48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229" tIns="0" rIns="283229" bIns="0" numCol="1" spcCol="1270" anchor="ctr" anchorCtr="0">
          <a:noAutofit/>
        </a:bodyPr>
        <a:lstStyle/>
        <a:p>
          <a:pPr marL="0" lvl="0" indent="0" algn="l" defTabSz="400050">
            <a:lnSpc>
              <a:spcPct val="90000"/>
            </a:lnSpc>
            <a:spcBef>
              <a:spcPct val="0"/>
            </a:spcBef>
            <a:spcAft>
              <a:spcPct val="35000"/>
            </a:spcAft>
            <a:buNone/>
          </a:pPr>
          <a:r>
            <a:rPr lang="nl-NL" sz="900" kern="1200" dirty="0"/>
            <a:t>Bereken de netto cashflow</a:t>
          </a:r>
          <a:br>
            <a:rPr lang="nl-NL" sz="900" kern="1200" dirty="0"/>
          </a:br>
          <a:r>
            <a:rPr lang="nl-NL" sz="900" kern="1200" dirty="0"/>
            <a:t>Trek de uitstroom van instromen af om te bepalen of je een overschot of tekort hebt.</a:t>
          </a:r>
          <a:endParaRPr lang="de-DE" sz="900" kern="1200" dirty="0"/>
        </a:p>
      </dsp:txBody>
      <dsp:txXfrm>
        <a:off x="551052" y="3551942"/>
        <a:ext cx="8151587" cy="292367"/>
      </dsp:txXfrm>
    </dsp:sp>
    <dsp:sp modelId="{B68ADADC-1A6A-443F-832D-96E8DA1774BF}">
      <dsp:nvSpPr>
        <dsp:cNvPr id="0" name=""/>
        <dsp:cNvSpPr/>
      </dsp:nvSpPr>
      <dsp:spPr>
        <a:xfrm>
          <a:off x="0" y="4193845"/>
          <a:ext cx="10704729" cy="2268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F6AFB-5980-466A-B2D7-3FF84C82A544}">
      <dsp:nvSpPr>
        <dsp:cNvPr id="0" name=""/>
        <dsp:cNvSpPr/>
      </dsp:nvSpPr>
      <dsp:spPr>
        <a:xfrm>
          <a:off x="535236" y="4002685"/>
          <a:ext cx="8183219" cy="323999"/>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229" tIns="0" rIns="283229" bIns="0" numCol="1" spcCol="1270" anchor="ctr" anchorCtr="0">
          <a:noAutofit/>
        </a:bodyPr>
        <a:lstStyle/>
        <a:p>
          <a:pPr marL="0" lvl="0" indent="0" algn="l" defTabSz="400050">
            <a:lnSpc>
              <a:spcPct val="90000"/>
            </a:lnSpc>
            <a:spcBef>
              <a:spcPct val="0"/>
            </a:spcBef>
            <a:spcAft>
              <a:spcPct val="35000"/>
            </a:spcAft>
            <a:buNone/>
          </a:pPr>
          <a:r>
            <a:rPr lang="nl-NL" sz="900" kern="1200" dirty="0"/>
            <a:t>Pas aan als dat nodig is</a:t>
          </a:r>
          <a:br>
            <a:rPr lang="nl-NL" sz="900" kern="1200" dirty="0"/>
          </a:br>
          <a:r>
            <a:rPr lang="nl-NL" sz="900" kern="1200" dirty="0"/>
            <a:t>Herzie uw prognose op basis van werkelijke prestaties</a:t>
          </a:r>
          <a:endParaRPr lang="de-DE" sz="900" kern="1200" dirty="0"/>
        </a:p>
      </dsp:txBody>
      <dsp:txXfrm>
        <a:off x="551052" y="4018501"/>
        <a:ext cx="8151587" cy="292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03845"/>
          <a:ext cx="3018234" cy="120729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In </a:t>
          </a:r>
          <a:r>
            <a:rPr lang="de-DE" sz="2800" b="1" kern="1200" dirty="0" err="1"/>
            <a:t>het</a:t>
          </a:r>
          <a:r>
            <a:rPr lang="de-DE" sz="2800" b="1" kern="1200" dirty="0"/>
            <a:t> beste </a:t>
          </a:r>
          <a:r>
            <a:rPr lang="de-DE" sz="2800" b="1" kern="1200" dirty="0" err="1"/>
            <a:t>geval</a:t>
          </a:r>
          <a:endParaRPr lang="de-DE" sz="2800" b="1" kern="1200" dirty="0"/>
        </a:p>
      </dsp:txBody>
      <dsp:txXfrm>
        <a:off x="3095" y="103845"/>
        <a:ext cx="3018234" cy="1207293"/>
      </dsp:txXfrm>
    </dsp:sp>
    <dsp:sp modelId="{DA0F05C3-5D98-4D28-AA8D-930FA1D88EC2}">
      <dsp:nvSpPr>
        <dsp:cNvPr id="0" name=""/>
        <dsp:cNvSpPr/>
      </dsp:nvSpPr>
      <dsp:spPr>
        <a:xfrm>
          <a:off x="3095" y="1311139"/>
          <a:ext cx="3018234" cy="178956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kern="1200" dirty="0"/>
            <a:t>Wat gebeurt er als uw verkopen de verwachtingen overtreffen? Plan voor extra voorraad, personeel of productiecapaciteit.</a:t>
          </a:r>
          <a:endParaRPr lang="de-DE" sz="1800" kern="1200" dirty="0"/>
        </a:p>
      </dsp:txBody>
      <dsp:txXfrm>
        <a:off x="3095" y="1311139"/>
        <a:ext cx="3018234" cy="1789568"/>
      </dsp:txXfrm>
    </dsp:sp>
    <dsp:sp modelId="{A4209023-4C65-436A-BD0C-A862B4AF7D9D}">
      <dsp:nvSpPr>
        <dsp:cNvPr id="0" name=""/>
        <dsp:cNvSpPr/>
      </dsp:nvSpPr>
      <dsp:spPr>
        <a:xfrm>
          <a:off x="3443883" y="103845"/>
          <a:ext cx="3018234" cy="1207293"/>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b="1" kern="1200" dirty="0" err="1"/>
            <a:t>Meest</a:t>
          </a:r>
          <a:r>
            <a:rPr lang="de-DE" sz="2400" b="1" kern="1200" dirty="0"/>
            <a:t> </a:t>
          </a:r>
          <a:r>
            <a:rPr lang="de-DE" sz="2400" b="1" kern="1200" dirty="0" err="1"/>
            <a:t>waarschijnlijke</a:t>
          </a:r>
          <a:r>
            <a:rPr lang="de-DE" sz="2400" b="1" kern="1200" dirty="0"/>
            <a:t> </a:t>
          </a:r>
          <a:r>
            <a:rPr lang="de-DE" sz="2400" b="1" kern="1200" dirty="0" err="1"/>
            <a:t>scenario</a:t>
          </a:r>
          <a:endParaRPr lang="de-DE" sz="2400" b="1" kern="1200" dirty="0"/>
        </a:p>
      </dsp:txBody>
      <dsp:txXfrm>
        <a:off x="3443883" y="103845"/>
        <a:ext cx="3018234" cy="1207293"/>
      </dsp:txXfrm>
    </dsp:sp>
    <dsp:sp modelId="{663AA321-843D-4D42-8091-F46FA19DC9B8}">
      <dsp:nvSpPr>
        <dsp:cNvPr id="0" name=""/>
        <dsp:cNvSpPr/>
      </dsp:nvSpPr>
      <dsp:spPr>
        <a:xfrm>
          <a:off x="3443883" y="1311139"/>
          <a:ext cx="3018234" cy="1789568"/>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kern="1200" dirty="0"/>
            <a:t>Ontwikkel uw financiële kernplan op basis van realistische projecties, maar blijf flexibel om u aan te passen aan de andere scenario's</a:t>
          </a:r>
          <a:r>
            <a:rPr lang="de-DE" sz="1800" kern="1200" dirty="0"/>
            <a:t>.</a:t>
          </a:r>
        </a:p>
      </dsp:txBody>
      <dsp:txXfrm>
        <a:off x="3443883" y="1311139"/>
        <a:ext cx="3018234" cy="1789568"/>
      </dsp:txXfrm>
    </dsp:sp>
    <dsp:sp modelId="{8AEE7BCB-4023-4D8E-ADA3-8D588D19D5C3}">
      <dsp:nvSpPr>
        <dsp:cNvPr id="0" name=""/>
        <dsp:cNvSpPr/>
      </dsp:nvSpPr>
      <dsp:spPr>
        <a:xfrm>
          <a:off x="6884670" y="103845"/>
          <a:ext cx="3018234" cy="1207293"/>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In </a:t>
          </a:r>
          <a:r>
            <a:rPr lang="de-DE" sz="2800" b="1" kern="1200" dirty="0" err="1"/>
            <a:t>het</a:t>
          </a:r>
          <a:r>
            <a:rPr lang="de-DE" sz="2800" b="1" kern="1200" dirty="0"/>
            <a:t> </a:t>
          </a:r>
          <a:r>
            <a:rPr lang="de-DE" sz="2800" b="1" kern="1200" dirty="0" err="1"/>
            <a:t>slechtste</a:t>
          </a:r>
          <a:r>
            <a:rPr lang="de-DE" sz="2800" b="1" kern="1200" dirty="0"/>
            <a:t> </a:t>
          </a:r>
          <a:r>
            <a:rPr lang="de-DE" sz="2800" b="1" kern="1200" dirty="0" err="1"/>
            <a:t>geval</a:t>
          </a:r>
          <a:endParaRPr lang="de-DE" sz="2800" b="1" kern="1200" dirty="0"/>
        </a:p>
      </dsp:txBody>
      <dsp:txXfrm>
        <a:off x="6884670" y="103845"/>
        <a:ext cx="3018234" cy="1207293"/>
      </dsp:txXfrm>
    </dsp:sp>
    <dsp:sp modelId="{D39B2975-38CD-4CEA-959C-B2CE94662102}">
      <dsp:nvSpPr>
        <dsp:cNvPr id="0" name=""/>
        <dsp:cNvSpPr/>
      </dsp:nvSpPr>
      <dsp:spPr>
        <a:xfrm>
          <a:off x="6884670" y="1311139"/>
          <a:ext cx="3018234" cy="1789568"/>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kern="1200" dirty="0"/>
            <a:t>Als de verkoop tekortschiet of de kosten stijgen, hoe slecht gaat u er dan mee om? Identificeer gebieden om kosten te besparen of extra inkomsten te genereren.</a:t>
          </a:r>
          <a:endParaRPr lang="de-DE" sz="1800" kern="1200" dirty="0"/>
        </a:p>
      </dsp:txBody>
      <dsp:txXfrm>
        <a:off x="6884670" y="1311139"/>
        <a:ext cx="3018234" cy="178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448254"/>
          <a:ext cx="8655814"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432790" y="16843"/>
          <a:ext cx="6759619" cy="65281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nl-NL" sz="1400" b="1" kern="1200" dirty="0">
              <a:solidFill>
                <a:srgbClr val="20376B"/>
              </a:solidFill>
            </a:rPr>
            <a:t>Subsidies: niet-terugvorderbare middelen die worden verstrekt door overheden of organisaties, vaak gericht op specifieke soorten bedrijven (bv. door minderheden beheerde, door vrouwen geleide, groene oplossingen)</a:t>
          </a:r>
          <a:endParaRPr lang="de-DE" sz="1400" kern="1200" dirty="0">
            <a:solidFill>
              <a:srgbClr val="20376B"/>
            </a:solidFill>
          </a:endParaRPr>
        </a:p>
      </dsp:txBody>
      <dsp:txXfrm>
        <a:off x="464658" y="48711"/>
        <a:ext cx="6695883" cy="589075"/>
      </dsp:txXfrm>
    </dsp:sp>
    <dsp:sp modelId="{0510DBFE-D870-4657-A3D0-4C9BE44E7238}">
      <dsp:nvSpPr>
        <dsp:cNvPr id="0" name=""/>
        <dsp:cNvSpPr/>
      </dsp:nvSpPr>
      <dsp:spPr>
        <a:xfrm>
          <a:off x="0" y="1331536"/>
          <a:ext cx="8655814" cy="378000"/>
        </a:xfrm>
        <a:prstGeom prst="rect">
          <a:avLst/>
        </a:prstGeom>
        <a:solidFill>
          <a:schemeClr val="lt1">
            <a:alpha val="90000"/>
            <a:hueOff val="0"/>
            <a:satOff val="0"/>
            <a:lumOff val="0"/>
            <a:alphaOff val="0"/>
          </a:schemeClr>
        </a:solidFill>
        <a:ln w="12700" cap="flat" cmpd="sng" algn="ctr">
          <a:solidFill>
            <a:schemeClr val="accent4">
              <a:hueOff val="-974945"/>
              <a:satOff val="20127"/>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CE901-0080-4296-80DA-A335403222B7}">
      <dsp:nvSpPr>
        <dsp:cNvPr id="0" name=""/>
        <dsp:cNvSpPr/>
      </dsp:nvSpPr>
      <dsp:spPr>
        <a:xfrm>
          <a:off x="432790" y="907254"/>
          <a:ext cx="6790581" cy="645682"/>
        </a:xfrm>
        <a:prstGeom prst="roundRect">
          <a:avLst/>
        </a:prstGeom>
        <a:solidFill>
          <a:schemeClr val="accent4">
            <a:hueOff val="-974945"/>
            <a:satOff val="20127"/>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nl-NL" sz="1400" b="1" kern="1200" dirty="0">
              <a:solidFill>
                <a:srgbClr val="20376B"/>
              </a:solidFill>
            </a:rPr>
            <a:t>Microkredieten: Kleine leningen variëren doorgaans van 500 tot 50.000 euro en zijn gericht op </a:t>
          </a:r>
          <a:r>
            <a:rPr lang="nl-NL" sz="1400" b="1" kern="1200" dirty="0" err="1">
              <a:solidFill>
                <a:srgbClr val="20376B"/>
              </a:solidFill>
            </a:rPr>
            <a:t>start-ups</a:t>
          </a:r>
          <a:r>
            <a:rPr lang="nl-NL" sz="1400" b="1" kern="1200" dirty="0">
              <a:solidFill>
                <a:srgbClr val="20376B"/>
              </a:solidFill>
            </a:rPr>
            <a:t> of startende bedrijven met beperkte toegang tot traditionele bankleningen</a:t>
          </a:r>
          <a:endParaRPr lang="de-DE" sz="1400" kern="1200" dirty="0">
            <a:solidFill>
              <a:srgbClr val="20376B"/>
            </a:solidFill>
          </a:endParaRPr>
        </a:p>
      </dsp:txBody>
      <dsp:txXfrm>
        <a:off x="464310" y="938774"/>
        <a:ext cx="6727541" cy="582642"/>
      </dsp:txXfrm>
    </dsp:sp>
    <dsp:sp modelId="{0BA66C95-35CB-4C69-8A84-938F6E4EB67B}">
      <dsp:nvSpPr>
        <dsp:cNvPr id="0" name=""/>
        <dsp:cNvSpPr/>
      </dsp:nvSpPr>
      <dsp:spPr>
        <a:xfrm>
          <a:off x="0" y="2226052"/>
          <a:ext cx="8655814" cy="378000"/>
        </a:xfrm>
        <a:prstGeom prst="rect">
          <a:avLst/>
        </a:prstGeom>
        <a:solidFill>
          <a:schemeClr val="lt1">
            <a:alpha val="90000"/>
            <a:hueOff val="0"/>
            <a:satOff val="0"/>
            <a:lumOff val="0"/>
            <a:alphaOff val="0"/>
          </a:schemeClr>
        </a:solidFill>
        <a:ln w="12700" cap="flat" cmpd="sng" algn="ctr">
          <a:solidFill>
            <a:schemeClr val="accent4">
              <a:hueOff val="-1949890"/>
              <a:satOff val="40255"/>
              <a:lumOff val="-43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3D325-4459-481B-83AB-D26D36AAF946}">
      <dsp:nvSpPr>
        <dsp:cNvPr id="0" name=""/>
        <dsp:cNvSpPr/>
      </dsp:nvSpPr>
      <dsp:spPr>
        <a:xfrm>
          <a:off x="432790" y="1790536"/>
          <a:ext cx="6806819" cy="656915"/>
        </a:xfrm>
        <a:prstGeom prst="roundRect">
          <a:avLst/>
        </a:prstGeom>
        <a:solidFill>
          <a:schemeClr val="accent4">
            <a:hueOff val="-1949890"/>
            <a:satOff val="40255"/>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nl-NL" sz="1400" b="1" kern="1200" dirty="0" err="1">
              <a:solidFill>
                <a:srgbClr val="20376B"/>
              </a:solidFill>
            </a:rPr>
            <a:t>Crowdfunding</a:t>
          </a:r>
          <a:r>
            <a:rPr lang="nl-NL" sz="1400" b="1" kern="1200" dirty="0">
              <a:solidFill>
                <a:srgbClr val="20376B"/>
              </a:solidFill>
            </a:rPr>
            <a:t>: Kleine bedragen inzamelen bij een groot aantal mensen, meestal via online platforms zoals Kickstarter of </a:t>
          </a:r>
          <a:r>
            <a:rPr lang="nl-NL" sz="1400" b="1" kern="1200" dirty="0" err="1">
              <a:solidFill>
                <a:srgbClr val="20376B"/>
              </a:solidFill>
            </a:rPr>
            <a:t>GoFundMe</a:t>
          </a:r>
          <a:r>
            <a:rPr lang="nl-NL" sz="1400" b="1" kern="1200" dirty="0">
              <a:solidFill>
                <a:srgbClr val="20376B"/>
              </a:solidFill>
            </a:rPr>
            <a:t>.</a:t>
          </a:r>
          <a:endParaRPr lang="de-DE" sz="1400" kern="1200" dirty="0">
            <a:solidFill>
              <a:srgbClr val="20376B"/>
            </a:solidFill>
          </a:endParaRPr>
        </a:p>
      </dsp:txBody>
      <dsp:txXfrm>
        <a:off x="464858" y="1822604"/>
        <a:ext cx="6742683" cy="592779"/>
      </dsp:txXfrm>
    </dsp:sp>
    <dsp:sp modelId="{D1B691CB-45A7-4DD3-91E9-AB7A17527401}">
      <dsp:nvSpPr>
        <dsp:cNvPr id="0" name=""/>
        <dsp:cNvSpPr/>
      </dsp:nvSpPr>
      <dsp:spPr>
        <a:xfrm>
          <a:off x="0" y="3126532"/>
          <a:ext cx="8655814" cy="3780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01E5F-F257-421A-A0A7-7CBE164B747F}">
      <dsp:nvSpPr>
        <dsp:cNvPr id="0" name=""/>
        <dsp:cNvSpPr/>
      </dsp:nvSpPr>
      <dsp:spPr>
        <a:xfrm>
          <a:off x="432790" y="2685052"/>
          <a:ext cx="6908490" cy="656982"/>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nl-NL" sz="1400" kern="1200" dirty="0">
              <a:solidFill>
                <a:srgbClr val="20376B"/>
              </a:solidFill>
            </a:rPr>
            <a:t>Durfkapitaal (VC): Op aandelen gebaseerde financiering die door investeerders wordt verstrekt in ruil voor eigendom van het bedrijf, meestal voor snelgroeiende bedrijven.</a:t>
          </a:r>
          <a:endParaRPr lang="de-DE" sz="1400" kern="1200" dirty="0">
            <a:solidFill>
              <a:srgbClr val="20376B"/>
            </a:solidFill>
          </a:endParaRPr>
        </a:p>
      </dsp:txBody>
      <dsp:txXfrm>
        <a:off x="464861" y="2717123"/>
        <a:ext cx="6844348" cy="592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‹nr.›</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16000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68</a:t>
            </a:fld>
            <a:endParaRPr/>
          </a:p>
        </p:txBody>
      </p:sp>
    </p:spTree>
    <p:extLst>
      <p:ext uri="{BB962C8B-B14F-4D97-AF65-F5344CB8AC3E}">
        <p14:creationId xmlns:p14="http://schemas.microsoft.com/office/powerpoint/2010/main" val="212475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69</a:t>
            </a:fld>
            <a:endParaRPr/>
          </a:p>
        </p:txBody>
      </p:sp>
    </p:spTree>
    <p:extLst>
      <p:ext uri="{BB962C8B-B14F-4D97-AF65-F5344CB8AC3E}">
        <p14:creationId xmlns:p14="http://schemas.microsoft.com/office/powerpoint/2010/main" val="344305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70</a:t>
            </a:fld>
            <a:endParaRPr/>
          </a:p>
        </p:txBody>
      </p:sp>
    </p:spTree>
    <p:extLst>
      <p:ext uri="{BB962C8B-B14F-4D97-AF65-F5344CB8AC3E}">
        <p14:creationId xmlns:p14="http://schemas.microsoft.com/office/powerpoint/2010/main" val="323326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71</a:t>
            </a:fld>
            <a:endParaRPr/>
          </a:p>
        </p:txBody>
      </p:sp>
    </p:spTree>
    <p:extLst>
      <p:ext uri="{BB962C8B-B14F-4D97-AF65-F5344CB8AC3E}">
        <p14:creationId xmlns:p14="http://schemas.microsoft.com/office/powerpoint/2010/main" val="205605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72</a:t>
            </a:fld>
            <a:endParaRPr/>
          </a:p>
        </p:txBody>
      </p:sp>
    </p:spTree>
    <p:extLst>
      <p:ext uri="{BB962C8B-B14F-4D97-AF65-F5344CB8AC3E}">
        <p14:creationId xmlns:p14="http://schemas.microsoft.com/office/powerpoint/2010/main" val="354874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73</a:t>
            </a:fld>
            <a:endParaRPr/>
          </a:p>
        </p:txBody>
      </p:sp>
    </p:spTree>
    <p:extLst>
      <p:ext uri="{BB962C8B-B14F-4D97-AF65-F5344CB8AC3E}">
        <p14:creationId xmlns:p14="http://schemas.microsoft.com/office/powerpoint/2010/main" val="420547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74</a:t>
            </a:fld>
            <a:endParaRPr/>
          </a:p>
        </p:txBody>
      </p:sp>
    </p:spTree>
    <p:extLst>
      <p:ext uri="{BB962C8B-B14F-4D97-AF65-F5344CB8AC3E}">
        <p14:creationId xmlns:p14="http://schemas.microsoft.com/office/powerpoint/2010/main" val="428464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75</a:t>
            </a:fld>
            <a:endParaRPr/>
          </a:p>
        </p:txBody>
      </p:sp>
    </p:spTree>
    <p:extLst>
      <p:ext uri="{BB962C8B-B14F-4D97-AF65-F5344CB8AC3E}">
        <p14:creationId xmlns:p14="http://schemas.microsoft.com/office/powerpoint/2010/main" val="377865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76</a:t>
            </a:fld>
            <a:endParaRPr/>
          </a:p>
        </p:txBody>
      </p:sp>
    </p:spTree>
    <p:extLst>
      <p:ext uri="{BB962C8B-B14F-4D97-AF65-F5344CB8AC3E}">
        <p14:creationId xmlns:p14="http://schemas.microsoft.com/office/powerpoint/2010/main" val="194713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77</a:t>
            </a:fld>
            <a:endParaRPr/>
          </a:p>
        </p:txBody>
      </p:sp>
    </p:spTree>
    <p:extLst>
      <p:ext uri="{BB962C8B-B14F-4D97-AF65-F5344CB8AC3E}">
        <p14:creationId xmlns:p14="http://schemas.microsoft.com/office/powerpoint/2010/main" val="410220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78</a:t>
            </a:fld>
            <a:endParaRPr/>
          </a:p>
        </p:txBody>
      </p:sp>
    </p:spTree>
    <p:extLst>
      <p:ext uri="{BB962C8B-B14F-4D97-AF65-F5344CB8AC3E}">
        <p14:creationId xmlns:p14="http://schemas.microsoft.com/office/powerpoint/2010/main" val="607607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79</a:t>
            </a:fld>
            <a:endParaRPr/>
          </a:p>
        </p:txBody>
      </p:sp>
    </p:spTree>
    <p:extLst>
      <p:ext uri="{BB962C8B-B14F-4D97-AF65-F5344CB8AC3E}">
        <p14:creationId xmlns:p14="http://schemas.microsoft.com/office/powerpoint/2010/main" val="329523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80</a:t>
            </a:fld>
            <a:endParaRPr/>
          </a:p>
        </p:txBody>
      </p:sp>
    </p:spTree>
    <p:extLst>
      <p:ext uri="{BB962C8B-B14F-4D97-AF65-F5344CB8AC3E}">
        <p14:creationId xmlns:p14="http://schemas.microsoft.com/office/powerpoint/2010/main" val="4102818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81</a:t>
            </a:fld>
            <a:endParaRPr/>
          </a:p>
        </p:txBody>
      </p:sp>
    </p:spTree>
    <p:extLst>
      <p:ext uri="{BB962C8B-B14F-4D97-AF65-F5344CB8AC3E}">
        <p14:creationId xmlns:p14="http://schemas.microsoft.com/office/powerpoint/2010/main" val="254723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82</a:t>
            </a:fld>
            <a:endParaRPr/>
          </a:p>
        </p:txBody>
      </p:sp>
    </p:spTree>
    <p:extLst>
      <p:ext uri="{BB962C8B-B14F-4D97-AF65-F5344CB8AC3E}">
        <p14:creationId xmlns:p14="http://schemas.microsoft.com/office/powerpoint/2010/main" val="119786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83</a:t>
            </a:fld>
            <a:endParaRPr/>
          </a:p>
        </p:txBody>
      </p:sp>
    </p:spTree>
    <p:extLst>
      <p:ext uri="{BB962C8B-B14F-4D97-AF65-F5344CB8AC3E}">
        <p14:creationId xmlns:p14="http://schemas.microsoft.com/office/powerpoint/2010/main" val="3022728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84</a:t>
            </a:fld>
            <a:endParaRPr/>
          </a:p>
        </p:txBody>
      </p:sp>
    </p:spTree>
    <p:extLst>
      <p:ext uri="{BB962C8B-B14F-4D97-AF65-F5344CB8AC3E}">
        <p14:creationId xmlns:p14="http://schemas.microsoft.com/office/powerpoint/2010/main" val="2388390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96</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91499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64</a:t>
            </a:fld>
            <a:endParaRPr/>
          </a:p>
        </p:txBody>
      </p:sp>
    </p:spTree>
    <p:extLst>
      <p:ext uri="{BB962C8B-B14F-4D97-AF65-F5344CB8AC3E}">
        <p14:creationId xmlns:p14="http://schemas.microsoft.com/office/powerpoint/2010/main" val="271433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65</a:t>
            </a:fld>
            <a:endParaRPr/>
          </a:p>
        </p:txBody>
      </p:sp>
    </p:spTree>
    <p:extLst>
      <p:ext uri="{BB962C8B-B14F-4D97-AF65-F5344CB8AC3E}">
        <p14:creationId xmlns:p14="http://schemas.microsoft.com/office/powerpoint/2010/main" val="107658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66</a:t>
            </a:fld>
            <a:endParaRPr/>
          </a:p>
        </p:txBody>
      </p:sp>
    </p:spTree>
    <p:extLst>
      <p:ext uri="{BB962C8B-B14F-4D97-AF65-F5344CB8AC3E}">
        <p14:creationId xmlns:p14="http://schemas.microsoft.com/office/powerpoint/2010/main" val="151781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67</a:t>
            </a:fld>
            <a:endParaRPr/>
          </a:p>
        </p:txBody>
      </p:sp>
    </p:spTree>
    <p:extLst>
      <p:ext uri="{BB962C8B-B14F-4D97-AF65-F5344CB8AC3E}">
        <p14:creationId xmlns:p14="http://schemas.microsoft.com/office/powerpoint/2010/main" val="88251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Mosaic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50912CE0-BCC5-0DDB-71B2-378E548B72AA}"/>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3178170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1A7A5842-D3E7-C0E3-A994-451C67B9FF70}"/>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61781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7199389"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0" y="1104338"/>
            <a:ext cx="7382793"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47CD64-0EE0-1949-B325-1AC0282897C8}"/>
              </a:ext>
            </a:extLst>
          </p:cNvPr>
          <p:cNvGrpSpPr/>
          <p:nvPr userDrawn="1"/>
        </p:nvGrpSpPr>
        <p:grpSpPr>
          <a:xfrm flipH="1">
            <a:off x="418947" y="2399398"/>
            <a:ext cx="11365744" cy="2982299"/>
            <a:chOff x="-761305" y="3118551"/>
            <a:chExt cx="12551656" cy="3293474"/>
          </a:xfrm>
          <a:solidFill>
            <a:srgbClr val="47B5C8"/>
          </a:solidFill>
        </p:grpSpPr>
        <p:sp>
          <p:nvSpPr>
            <p:cNvPr id="3" name="Freeform 2">
              <a:extLst>
                <a:ext uri="{FF2B5EF4-FFF2-40B4-BE49-F238E27FC236}">
                  <a16:creationId xmlns:a16="http://schemas.microsoft.com/office/drawing/2014/main" id="{A508E773-DD3C-818A-B0FC-B4BE6FCB7A4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5CD87E2C-CBBA-499C-8954-77D98A6EF3F2}"/>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grpSp>
        <p:nvGrpSpPr>
          <p:cNvPr id="14" name="Group 13">
            <a:extLst>
              <a:ext uri="{FF2B5EF4-FFF2-40B4-BE49-F238E27FC236}">
                <a16:creationId xmlns:a16="http://schemas.microsoft.com/office/drawing/2014/main" id="{71E46BAE-F0C2-18A1-3EC7-118015DF5B1B}"/>
              </a:ext>
            </a:extLst>
          </p:cNvPr>
          <p:cNvGrpSpPr/>
          <p:nvPr userDrawn="1"/>
        </p:nvGrpSpPr>
        <p:grpSpPr>
          <a:xfrm flipH="1">
            <a:off x="418947" y="1906465"/>
            <a:ext cx="11365744" cy="2982299"/>
            <a:chOff x="-761305" y="3118551"/>
            <a:chExt cx="12551656" cy="3293474"/>
          </a:xfrm>
          <a:solidFill>
            <a:srgbClr val="47B5C8"/>
          </a:solidFill>
        </p:grpSpPr>
        <p:sp>
          <p:nvSpPr>
            <p:cNvPr id="15" name="Freeform 14">
              <a:extLst>
                <a:ext uri="{FF2B5EF4-FFF2-40B4-BE49-F238E27FC236}">
                  <a16:creationId xmlns:a16="http://schemas.microsoft.com/office/drawing/2014/main" id="{CB810B0D-3EBF-40B5-925C-22EAD0B7BF8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A119E9A9-6401-8A9D-F3CF-3E55C7CC18AF}"/>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5" name="Freeform 4">
            <a:extLst>
              <a:ext uri="{FF2B5EF4-FFF2-40B4-BE49-F238E27FC236}">
                <a16:creationId xmlns:a16="http://schemas.microsoft.com/office/drawing/2014/main" id="{E55AC26C-F446-92EB-66F5-A54F173D924D}"/>
              </a:ext>
            </a:extLst>
          </p:cNvPr>
          <p:cNvSpPr/>
          <p:nvPr userDrawn="1"/>
        </p:nvSpPr>
        <p:spPr>
          <a:xfrm>
            <a:off x="-94694" y="4852493"/>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4D213BE5-E5C0-26F7-D8A1-1B72F8AE771D}"/>
              </a:ext>
            </a:extLst>
          </p:cNvPr>
          <p:cNvSpPr>
            <a:spLocks noGrp="1"/>
          </p:cNvSpPr>
          <p:nvPr>
            <p:ph type="body" sz="quarter" idx="17" hasCustomPrompt="1"/>
          </p:nvPr>
        </p:nvSpPr>
        <p:spPr>
          <a:xfrm>
            <a:off x="454124" y="4987528"/>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41205" y="3600861"/>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41205" y="2791285"/>
            <a:ext cx="3195485" cy="837258"/>
          </a:xfrm>
          <a:prstGeom prst="rect">
            <a:avLst/>
          </a:prstGeo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11" name="Picture 10">
            <a:extLst>
              <a:ext uri="{FF2B5EF4-FFF2-40B4-BE49-F238E27FC236}">
                <a16:creationId xmlns:a16="http://schemas.microsoft.com/office/drawing/2014/main" id="{A2D7F405-AFF6-A1B5-12BB-E18878F26594}"/>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982383" y="-19302"/>
            <a:ext cx="6672147" cy="6672147"/>
          </a:xfrm>
          <a:prstGeom prst="rect">
            <a:avLst/>
          </a:prstGeom>
        </p:spPr>
      </p:pic>
      <p:pic>
        <p:nvPicPr>
          <p:cNvPr id="13" name="Picture 12">
            <a:extLst>
              <a:ext uri="{FF2B5EF4-FFF2-40B4-BE49-F238E27FC236}">
                <a16:creationId xmlns:a16="http://schemas.microsoft.com/office/drawing/2014/main" id="{64D11862-CFAF-B22C-55AE-F5450B9736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8227" y="-368633"/>
            <a:ext cx="5533014" cy="2766507"/>
          </a:xfrm>
          <a:prstGeom prst="rect">
            <a:avLst/>
          </a:prstGeom>
        </p:spPr>
      </p:pic>
      <p:grpSp>
        <p:nvGrpSpPr>
          <p:cNvPr id="7" name="Group 6">
            <a:extLst>
              <a:ext uri="{FF2B5EF4-FFF2-40B4-BE49-F238E27FC236}">
                <a16:creationId xmlns:a16="http://schemas.microsoft.com/office/drawing/2014/main" id="{CCE91B04-02E4-9818-2946-11C6096CA3C9}"/>
              </a:ext>
            </a:extLst>
          </p:cNvPr>
          <p:cNvGrpSpPr/>
          <p:nvPr userDrawn="1"/>
        </p:nvGrpSpPr>
        <p:grpSpPr>
          <a:xfrm>
            <a:off x="4793368" y="5795141"/>
            <a:ext cx="6991323" cy="774150"/>
            <a:chOff x="495027" y="5845887"/>
            <a:chExt cx="6991323" cy="774150"/>
          </a:xfrm>
        </p:grpSpPr>
        <p:grpSp>
          <p:nvGrpSpPr>
            <p:cNvPr id="8" name="Group 7">
              <a:extLst>
                <a:ext uri="{FF2B5EF4-FFF2-40B4-BE49-F238E27FC236}">
                  <a16:creationId xmlns:a16="http://schemas.microsoft.com/office/drawing/2014/main" id="{42E11B8B-22F5-F7F3-3514-F9EC3F948B57}"/>
                </a:ext>
              </a:extLst>
            </p:cNvPr>
            <p:cNvGrpSpPr/>
            <p:nvPr userDrawn="1"/>
          </p:nvGrpSpPr>
          <p:grpSpPr>
            <a:xfrm>
              <a:off x="495027" y="5845887"/>
              <a:ext cx="6991323" cy="774150"/>
              <a:chOff x="495027" y="5845887"/>
              <a:chExt cx="6991323" cy="774150"/>
            </a:xfrm>
          </p:grpSpPr>
          <p:sp>
            <p:nvSpPr>
              <p:cNvPr id="10" name="Rectangle 9">
                <a:extLst>
                  <a:ext uri="{FF2B5EF4-FFF2-40B4-BE49-F238E27FC236}">
                    <a16:creationId xmlns:a16="http://schemas.microsoft.com/office/drawing/2014/main" id="{1BB53C13-3783-66BF-34A4-E451D1175EE2}"/>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2" name="Rectangle 11">
                <a:extLst>
                  <a:ext uri="{FF2B5EF4-FFF2-40B4-BE49-F238E27FC236}">
                    <a16:creationId xmlns:a16="http://schemas.microsoft.com/office/drawing/2014/main" id="{1BEA131D-0421-FE30-8129-AD08F725F6A6}"/>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E4A42C7A-9B41-3E56-FE08-9D7E1AEE3FB1}"/>
                  </a:ext>
                </a:extLst>
              </p:cNvPr>
              <p:cNvPicPr>
                <a:picLocks noChangeAspect="1"/>
              </p:cNvPicPr>
              <p:nvPr userDrawn="1"/>
            </p:nvPicPr>
            <p:blipFill>
              <a:blip r:embed="rId4"/>
              <a:stretch>
                <a:fillRect/>
              </a:stretch>
            </p:blipFill>
            <p:spPr>
              <a:xfrm>
                <a:off x="568863" y="6130899"/>
                <a:ext cx="1244049" cy="433251"/>
              </a:xfrm>
              <a:prstGeom prst="rect">
                <a:avLst/>
              </a:prstGeom>
            </p:spPr>
          </p:pic>
        </p:grpSp>
        <p:pic>
          <p:nvPicPr>
            <p:cNvPr id="9" name="Picture 8" descr="Co-funded by the European Union logo in png for web usage">
              <a:extLst>
                <a:ext uri="{FF2B5EF4-FFF2-40B4-BE49-F238E27FC236}">
                  <a16:creationId xmlns:a16="http://schemas.microsoft.com/office/drawing/2014/main" id="{A0FAB638-6670-483E-E981-A02DC51A83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A8633C08-83D6-1A6F-8401-8C2AFAB342FE}"/>
              </a:ext>
            </a:extLst>
          </p:cNvPr>
          <p:cNvSpPr/>
          <p:nvPr userDrawn="1"/>
        </p:nvSpPr>
        <p:spPr>
          <a:xfrm>
            <a:off x="454233"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CF4E39B0-E2CB-8018-448A-5DF13D1CA595}"/>
              </a:ext>
            </a:extLst>
          </p:cNvPr>
          <p:cNvSpPr/>
          <p:nvPr userDrawn="1"/>
        </p:nvSpPr>
        <p:spPr>
          <a:xfrm>
            <a:off x="3307475"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990423" y="3054642"/>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990424" y="2431916"/>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39" name="Freeform 38">
            <a:extLst>
              <a:ext uri="{FF2B5EF4-FFF2-40B4-BE49-F238E27FC236}">
                <a16:creationId xmlns:a16="http://schemas.microsoft.com/office/drawing/2014/main" id="{40116ABB-45E2-2FFB-CE77-0E389D4442A4}"/>
              </a:ext>
            </a:extLst>
          </p:cNvPr>
          <p:cNvSpPr/>
          <p:nvPr userDrawn="1"/>
        </p:nvSpPr>
        <p:spPr>
          <a:xfrm>
            <a:off x="5352000" y="4094957"/>
            <a:ext cx="684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2A72C"/>
            </a:solidFill>
            <a:prstDash val="solid"/>
            <a:miter/>
          </a:ln>
        </p:spPr>
        <p:txBody>
          <a:bodyPr rtlCol="0" anchor="ctr"/>
          <a:lstStyle/>
          <a:p>
            <a:endParaRPr lang="en-US"/>
          </a:p>
        </p:txBody>
      </p:sp>
      <p:pic>
        <p:nvPicPr>
          <p:cNvPr id="10" name="Picture 9">
            <a:extLst>
              <a:ext uri="{FF2B5EF4-FFF2-40B4-BE49-F238E27FC236}">
                <a16:creationId xmlns:a16="http://schemas.microsoft.com/office/drawing/2014/main" id="{86925E7F-F012-04D4-DB50-53D8F08B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5883" y="-598417"/>
            <a:ext cx="6248070" cy="3124035"/>
          </a:xfrm>
          <a:prstGeom prst="rect">
            <a:avLst/>
          </a:prstGeom>
        </p:spPr>
      </p:pic>
      <p:grpSp>
        <p:nvGrpSpPr>
          <p:cNvPr id="2" name="Group 1">
            <a:extLst>
              <a:ext uri="{FF2B5EF4-FFF2-40B4-BE49-F238E27FC236}">
                <a16:creationId xmlns:a16="http://schemas.microsoft.com/office/drawing/2014/main" id="{80101561-9642-9344-AEB3-132DA6DA4580}"/>
              </a:ext>
            </a:extLst>
          </p:cNvPr>
          <p:cNvGrpSpPr/>
          <p:nvPr userDrawn="1"/>
        </p:nvGrpSpPr>
        <p:grpSpPr>
          <a:xfrm>
            <a:off x="4705650" y="5776098"/>
            <a:ext cx="6991323" cy="774150"/>
            <a:chOff x="495027" y="5845887"/>
            <a:chExt cx="6991323" cy="774150"/>
          </a:xfrm>
        </p:grpSpPr>
        <p:grpSp>
          <p:nvGrpSpPr>
            <p:cNvPr id="5" name="Group 4">
              <a:extLst>
                <a:ext uri="{FF2B5EF4-FFF2-40B4-BE49-F238E27FC236}">
                  <a16:creationId xmlns:a16="http://schemas.microsoft.com/office/drawing/2014/main" id="{98949295-1317-D2E1-5CAC-13C6FD7F38C6}"/>
                </a:ext>
              </a:extLst>
            </p:cNvPr>
            <p:cNvGrpSpPr/>
            <p:nvPr userDrawn="1"/>
          </p:nvGrpSpPr>
          <p:grpSpPr>
            <a:xfrm>
              <a:off x="495027" y="5845887"/>
              <a:ext cx="6991323" cy="774150"/>
              <a:chOff x="495027" y="5845887"/>
              <a:chExt cx="6991323" cy="774150"/>
            </a:xfrm>
          </p:grpSpPr>
          <p:sp>
            <p:nvSpPr>
              <p:cNvPr id="12" name="Rectangle 11">
                <a:extLst>
                  <a:ext uri="{FF2B5EF4-FFF2-40B4-BE49-F238E27FC236}">
                    <a16:creationId xmlns:a16="http://schemas.microsoft.com/office/drawing/2014/main" id="{0B16C73E-3734-EA79-EC36-048326E38A9B}"/>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3" name="Rectangle 12">
                <a:extLst>
                  <a:ext uri="{FF2B5EF4-FFF2-40B4-BE49-F238E27FC236}">
                    <a16:creationId xmlns:a16="http://schemas.microsoft.com/office/drawing/2014/main" id="{072F022D-23A6-14AE-4724-9C84EC92B0B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D69A747-367A-D5FD-721D-34D04AC7995C}"/>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1" name="Picture 10" descr="Co-funded by the European Union logo in png for web usage">
              <a:extLst>
                <a:ext uri="{FF2B5EF4-FFF2-40B4-BE49-F238E27FC236}">
                  <a16:creationId xmlns:a16="http://schemas.microsoft.com/office/drawing/2014/main" id="{6146136B-F898-76BC-5F72-93498130A3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pic>
        <p:nvPicPr>
          <p:cNvPr id="15" name="Picture 14">
            <a:extLst>
              <a:ext uri="{FF2B5EF4-FFF2-40B4-BE49-F238E27FC236}">
                <a16:creationId xmlns:a16="http://schemas.microsoft.com/office/drawing/2014/main" id="{665C7DFB-6641-4767-F853-F33CBE04518A}"/>
              </a:ext>
            </a:extLst>
          </p:cNvPr>
          <p:cNvPicPr>
            <a:picLocks noChangeAspect="1"/>
          </p:cNvPicPr>
          <p:nvPr userDrawn="1"/>
        </p:nvPicPr>
        <p:blipFill>
          <a:blip r:embed="rId5" cstate="screen">
            <a:alphaModFix amt="24000"/>
            <a:extLst>
              <a:ext uri="{28A0092B-C50C-407E-A947-70E740481C1C}">
                <a14:useLocalDpi xmlns:a14="http://schemas.microsoft.com/office/drawing/2010/main"/>
              </a:ext>
            </a:extLst>
          </a:blip>
          <a:stretch>
            <a:fillRect/>
          </a:stretch>
        </p:blipFill>
        <p:spPr>
          <a:xfrm>
            <a:off x="-1416264" y="-492247"/>
            <a:ext cx="6672147" cy="6672147"/>
          </a:xfrm>
          <a:prstGeom prst="rect">
            <a:avLst/>
          </a:prstGeom>
        </p:spPr>
      </p:pic>
      <p:sp>
        <p:nvSpPr>
          <p:cNvPr id="16" name="Freeform 15">
            <a:extLst>
              <a:ext uri="{FF2B5EF4-FFF2-40B4-BE49-F238E27FC236}">
                <a16:creationId xmlns:a16="http://schemas.microsoft.com/office/drawing/2014/main" id="{8EFFE630-EFEA-3FFE-3301-E27209580E1E}"/>
              </a:ext>
            </a:extLst>
          </p:cNvPr>
          <p:cNvSpPr/>
          <p:nvPr userDrawn="1"/>
        </p:nvSpPr>
        <p:spPr>
          <a:xfrm>
            <a:off x="0" y="4869500"/>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0" name="Text Placeholder 23">
            <a:extLst>
              <a:ext uri="{FF2B5EF4-FFF2-40B4-BE49-F238E27FC236}">
                <a16:creationId xmlns:a16="http://schemas.microsoft.com/office/drawing/2014/main" id="{94636413-4198-153A-338E-76FF3420B89B}"/>
              </a:ext>
            </a:extLst>
          </p:cNvPr>
          <p:cNvSpPr>
            <a:spLocks noGrp="1"/>
          </p:cNvSpPr>
          <p:nvPr>
            <p:ph type="body" sz="quarter" idx="17" hasCustomPrompt="1"/>
          </p:nvPr>
        </p:nvSpPr>
        <p:spPr>
          <a:xfrm>
            <a:off x="558314" y="5036347"/>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ACC7C4-8730-4399-5172-EB393A6E9E89}"/>
              </a:ext>
            </a:extLst>
          </p:cNvPr>
          <p:cNvGrpSpPr/>
          <p:nvPr userDrawn="1"/>
        </p:nvGrpSpPr>
        <p:grpSpPr>
          <a:xfrm flipH="1">
            <a:off x="341785" y="2175165"/>
            <a:ext cx="11365744" cy="3343300"/>
            <a:chOff x="-761305" y="3118551"/>
            <a:chExt cx="12551656" cy="3293474"/>
          </a:xfrm>
          <a:solidFill>
            <a:srgbClr val="47B5C8"/>
          </a:solidFill>
        </p:grpSpPr>
        <p:sp>
          <p:nvSpPr>
            <p:cNvPr id="45" name="Freeform 44">
              <a:extLst>
                <a:ext uri="{FF2B5EF4-FFF2-40B4-BE49-F238E27FC236}">
                  <a16:creationId xmlns:a16="http://schemas.microsoft.com/office/drawing/2014/main" id="{890FFFFA-C8FB-2146-9C31-AA95E5D0DE5D}"/>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B5B2CF2-DB7E-3965-3496-E0AB92A9740B}"/>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58292" y="3606319"/>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58293" y="2983593"/>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44" name="Picture Placeholder 120">
            <a:extLst>
              <a:ext uri="{FF2B5EF4-FFF2-40B4-BE49-F238E27FC236}">
                <a16:creationId xmlns:a16="http://schemas.microsoft.com/office/drawing/2014/main" id="{0184A1A2-CBFE-5947-AB04-F6865104E08B}"/>
              </a:ext>
            </a:extLst>
          </p:cNvPr>
          <p:cNvSpPr>
            <a:spLocks noGrp="1"/>
          </p:cNvSpPr>
          <p:nvPr>
            <p:ph type="pic" sz="quarter" idx="41"/>
          </p:nvPr>
        </p:nvSpPr>
        <p:spPr>
          <a:xfrm>
            <a:off x="6049801" y="1"/>
            <a:ext cx="4661742" cy="55154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pic>
        <p:nvPicPr>
          <p:cNvPr id="5" name="Picture 4">
            <a:extLst>
              <a:ext uri="{FF2B5EF4-FFF2-40B4-BE49-F238E27FC236}">
                <a16:creationId xmlns:a16="http://schemas.microsoft.com/office/drawing/2014/main" id="{D0182AC1-344F-FFBA-C2B2-746146210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699" y="-59590"/>
            <a:ext cx="5533014" cy="2766507"/>
          </a:xfrm>
          <a:prstGeom prst="rect">
            <a:avLst/>
          </a:prstGeom>
        </p:spPr>
      </p:pic>
      <p:sp>
        <p:nvSpPr>
          <p:cNvPr id="6" name="Freeform 5">
            <a:extLst>
              <a:ext uri="{FF2B5EF4-FFF2-40B4-BE49-F238E27FC236}">
                <a16:creationId xmlns:a16="http://schemas.microsoft.com/office/drawing/2014/main" id="{256894A9-CCB5-9338-9080-6500A87B357E}"/>
              </a:ext>
            </a:extLst>
          </p:cNvPr>
          <p:cNvSpPr/>
          <p:nvPr userDrawn="1"/>
        </p:nvSpPr>
        <p:spPr>
          <a:xfrm>
            <a:off x="-54506" y="491896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9" name="Text Placeholder 23">
            <a:extLst>
              <a:ext uri="{FF2B5EF4-FFF2-40B4-BE49-F238E27FC236}">
                <a16:creationId xmlns:a16="http://schemas.microsoft.com/office/drawing/2014/main" id="{7B05F9A5-3621-C756-354D-7506CABFD43B}"/>
              </a:ext>
            </a:extLst>
          </p:cNvPr>
          <p:cNvSpPr>
            <a:spLocks noGrp="1"/>
          </p:cNvSpPr>
          <p:nvPr>
            <p:ph type="body" sz="quarter" idx="17" hasCustomPrompt="1"/>
          </p:nvPr>
        </p:nvSpPr>
        <p:spPr>
          <a:xfrm>
            <a:off x="503808" y="508581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grpSp>
        <p:nvGrpSpPr>
          <p:cNvPr id="2" name="Group 1">
            <a:extLst>
              <a:ext uri="{FF2B5EF4-FFF2-40B4-BE49-F238E27FC236}">
                <a16:creationId xmlns:a16="http://schemas.microsoft.com/office/drawing/2014/main" id="{32315DE4-918D-1532-2675-99E3F91CE1C9}"/>
              </a:ext>
            </a:extLst>
          </p:cNvPr>
          <p:cNvGrpSpPr/>
          <p:nvPr userDrawn="1"/>
        </p:nvGrpSpPr>
        <p:grpSpPr>
          <a:xfrm>
            <a:off x="4766580" y="5791724"/>
            <a:ext cx="6991323" cy="774150"/>
            <a:chOff x="495027" y="5845887"/>
            <a:chExt cx="6991323" cy="774150"/>
          </a:xfrm>
        </p:grpSpPr>
        <p:grpSp>
          <p:nvGrpSpPr>
            <p:cNvPr id="10" name="Group 9">
              <a:extLst>
                <a:ext uri="{FF2B5EF4-FFF2-40B4-BE49-F238E27FC236}">
                  <a16:creationId xmlns:a16="http://schemas.microsoft.com/office/drawing/2014/main" id="{8D0B326B-5474-A843-4802-7569DE9ECD60}"/>
                </a:ext>
              </a:extLst>
            </p:cNvPr>
            <p:cNvGrpSpPr/>
            <p:nvPr userDrawn="1"/>
          </p:nvGrpSpPr>
          <p:grpSpPr>
            <a:xfrm>
              <a:off x="495027" y="5845887"/>
              <a:ext cx="6991323" cy="774150"/>
              <a:chOff x="495027" y="5845887"/>
              <a:chExt cx="6991323" cy="774150"/>
            </a:xfrm>
          </p:grpSpPr>
          <p:sp>
            <p:nvSpPr>
              <p:cNvPr id="15" name="Rectangle 14">
                <a:extLst>
                  <a:ext uri="{FF2B5EF4-FFF2-40B4-BE49-F238E27FC236}">
                    <a16:creationId xmlns:a16="http://schemas.microsoft.com/office/drawing/2014/main" id="{16539BD7-E529-AD47-909A-A658E4A0F51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6" name="Rectangle 15">
                <a:extLst>
                  <a:ext uri="{FF2B5EF4-FFF2-40B4-BE49-F238E27FC236}">
                    <a16:creationId xmlns:a16="http://schemas.microsoft.com/office/drawing/2014/main" id="{F368AFD4-3D6A-AFE6-EA8A-8AA8835E2E5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30F3D8-C1C6-CDCC-6B34-2566F2A0327A}"/>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4" name="Picture 13" descr="Co-funded by the European Union logo in png for web usage">
              <a:extLst>
                <a:ext uri="{FF2B5EF4-FFF2-40B4-BE49-F238E27FC236}">
                  <a16:creationId xmlns:a16="http://schemas.microsoft.com/office/drawing/2014/main" id="{ECFD4D0D-9BFC-82CD-C642-5EE1D0A4709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193081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AD50608-6941-51D9-90FB-C9C19979971D}"/>
              </a:ext>
            </a:extLst>
          </p:cNvPr>
          <p:cNvSpPr/>
          <p:nvPr userDrawn="1"/>
        </p:nvSpPr>
        <p:spPr>
          <a:xfrm>
            <a:off x="477386" y="748834"/>
            <a:ext cx="6200492" cy="4938629"/>
          </a:xfrm>
          <a:custGeom>
            <a:avLst/>
            <a:gdLst>
              <a:gd name="connsiteX0" fmla="*/ 0 w 6200492"/>
              <a:gd name="connsiteY0" fmla="*/ 0 h 4938629"/>
              <a:gd name="connsiteX1" fmla="*/ 225150 w 6200492"/>
              <a:gd name="connsiteY1" fmla="*/ 0 h 4938629"/>
              <a:gd name="connsiteX2" fmla="*/ 4936311 w 6200492"/>
              <a:gd name="connsiteY2" fmla="*/ 0 h 4938629"/>
              <a:gd name="connsiteX3" fmla="*/ 5161461 w 6200492"/>
              <a:gd name="connsiteY3" fmla="*/ 0 h 4938629"/>
              <a:gd name="connsiteX4" fmla="*/ 6200492 w 6200492"/>
              <a:gd name="connsiteY4" fmla="*/ 956188 h 4938629"/>
              <a:gd name="connsiteX5" fmla="*/ 6200492 w 6200492"/>
              <a:gd name="connsiteY5" fmla="*/ 4938629 h 4938629"/>
              <a:gd name="connsiteX6" fmla="*/ 5975342 w 6200492"/>
              <a:gd name="connsiteY6" fmla="*/ 4938629 h 4938629"/>
              <a:gd name="connsiteX7" fmla="*/ 1750888 w 6200492"/>
              <a:gd name="connsiteY7" fmla="*/ 4938629 h 4938629"/>
              <a:gd name="connsiteX8" fmla="*/ 1525738 w 6200492"/>
              <a:gd name="connsiteY8" fmla="*/ 4938629 h 4938629"/>
              <a:gd name="connsiteX9" fmla="*/ 0 w 6200492"/>
              <a:gd name="connsiteY9" fmla="*/ 3534542 h 493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492" h="4938629">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91164" y="121893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26460" y="121893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12867" y="2133922"/>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48163" y="2133922"/>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19446" y="3048909"/>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54742" y="3048909"/>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41149" y="3963897"/>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6445" y="3963897"/>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19446" y="487888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54742" y="487888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grpSp>
        <p:nvGrpSpPr>
          <p:cNvPr id="2" name="Group 1">
            <a:extLst>
              <a:ext uri="{FF2B5EF4-FFF2-40B4-BE49-F238E27FC236}">
                <a16:creationId xmlns:a16="http://schemas.microsoft.com/office/drawing/2014/main" id="{CCBD74BB-51A0-2AE1-F8FE-EE2A5CBE0B75}"/>
              </a:ext>
            </a:extLst>
          </p:cNvPr>
          <p:cNvGrpSpPr/>
          <p:nvPr userDrawn="1"/>
        </p:nvGrpSpPr>
        <p:grpSpPr>
          <a:xfrm>
            <a:off x="558314" y="5787502"/>
            <a:ext cx="6991323" cy="774150"/>
            <a:chOff x="495027" y="5845887"/>
            <a:chExt cx="6991323" cy="774150"/>
          </a:xfrm>
        </p:grpSpPr>
        <p:grpSp>
          <p:nvGrpSpPr>
            <p:cNvPr id="3" name="Group 2">
              <a:extLst>
                <a:ext uri="{FF2B5EF4-FFF2-40B4-BE49-F238E27FC236}">
                  <a16:creationId xmlns:a16="http://schemas.microsoft.com/office/drawing/2014/main" id="{2C10FCAE-DFB5-38B6-DBBC-A220DB0EFEB9}"/>
                </a:ext>
              </a:extLst>
            </p:cNvPr>
            <p:cNvGrpSpPr/>
            <p:nvPr userDrawn="1"/>
          </p:nvGrpSpPr>
          <p:grpSpPr>
            <a:xfrm>
              <a:off x="495027" y="5845887"/>
              <a:ext cx="6991323" cy="774150"/>
              <a:chOff x="495027" y="5845887"/>
              <a:chExt cx="6991323" cy="774150"/>
            </a:xfrm>
          </p:grpSpPr>
          <p:sp>
            <p:nvSpPr>
              <p:cNvPr id="5" name="Rectangle 4">
                <a:extLst>
                  <a:ext uri="{FF2B5EF4-FFF2-40B4-BE49-F238E27FC236}">
                    <a16:creationId xmlns:a16="http://schemas.microsoft.com/office/drawing/2014/main" id="{0D6E4401-D6F7-2ED4-7FE5-531281EFB3B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6" name="Rectangle 5">
                <a:extLst>
                  <a:ext uri="{FF2B5EF4-FFF2-40B4-BE49-F238E27FC236}">
                    <a16:creationId xmlns:a16="http://schemas.microsoft.com/office/drawing/2014/main" id="{84427A67-7464-7EDB-9F1F-6F0859D45DDF}"/>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1932DF4-5D9D-4F07-71A2-1030C035EBA1}"/>
                  </a:ext>
                </a:extLst>
              </p:cNvPr>
              <p:cNvPicPr>
                <a:picLocks noChangeAspect="1"/>
              </p:cNvPicPr>
              <p:nvPr userDrawn="1"/>
            </p:nvPicPr>
            <p:blipFill>
              <a:blip r:embed="rId2"/>
              <a:stretch>
                <a:fillRect/>
              </a:stretch>
            </p:blipFill>
            <p:spPr>
              <a:xfrm>
                <a:off x="568863" y="6130899"/>
                <a:ext cx="1244049" cy="433251"/>
              </a:xfrm>
              <a:prstGeom prst="rect">
                <a:avLst/>
              </a:prstGeom>
            </p:spPr>
          </p:pic>
        </p:grpSp>
        <p:pic>
          <p:nvPicPr>
            <p:cNvPr id="4" name="Picture 3" descr="Co-funded by the European Union logo in png for web usage">
              <a:extLst>
                <a:ext uri="{FF2B5EF4-FFF2-40B4-BE49-F238E27FC236}">
                  <a16:creationId xmlns:a16="http://schemas.microsoft.com/office/drawing/2014/main" id="{0FB91D32-3A38-9026-57B5-89505476B2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7228DF1A-57C4-3D42-A498-715C5ADA04E5}"/>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FB69E93D-EB65-544F-B082-6BD372E5C86C}"/>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3</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054159" y="721803"/>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57E78D3-3F74-675D-ADCF-5530A280D7BB}"/>
              </a:ext>
            </a:extLst>
          </p:cNvPr>
          <p:cNvGraphicFramePr>
            <a:graphicFrameLocks noChangeAspect="1"/>
          </p:cNvGraphicFramePr>
          <p:nvPr userDrawn="1">
            <p:custDataLst>
              <p:tags r:id="rId20"/>
            </p:custDataLst>
            <p:extLst>
              <p:ext uri="{D42A27DB-BD31-4B8C-83A1-F6EECF244321}">
                <p14:modId xmlns:p14="http://schemas.microsoft.com/office/powerpoint/2010/main" val="1053184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538" imgH="540" progId="TCLayout.ActiveDocument.1">
                  <p:embed/>
                </p:oleObj>
              </mc:Choice>
              <mc:Fallback>
                <p:oleObj name="think-cell Folie" r:id="rId21" imgW="538" imgH="540"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CE2EFCFD-3DB9-D994-69B3-BE838FCFBD89}"/>
              </a:ext>
            </a:extLst>
          </p:cNvPr>
          <p:cNvGrpSpPr/>
          <p:nvPr userDrawn="1"/>
        </p:nvGrpSpPr>
        <p:grpSpPr>
          <a:xfrm>
            <a:off x="0" y="6213053"/>
            <a:ext cx="12116938" cy="1289893"/>
            <a:chOff x="3911600" y="5376592"/>
            <a:chExt cx="7103963" cy="756243"/>
          </a:xfrm>
        </p:grpSpPr>
        <p:cxnSp>
          <p:nvCxnSpPr>
            <p:cNvPr id="6" name="Straight Connector 5">
              <a:extLst>
                <a:ext uri="{FF2B5EF4-FFF2-40B4-BE49-F238E27FC236}">
                  <a16:creationId xmlns:a16="http://schemas.microsoft.com/office/drawing/2014/main" id="{4F33D689-3398-E2AC-AF51-1AC4D38A3AC1}"/>
                </a:ext>
              </a:extLst>
            </p:cNvPr>
            <p:cNvCxnSpPr>
              <a:cxnSpLocks/>
            </p:cNvCxnSpPr>
            <p:nvPr userDrawn="1"/>
          </p:nvCxnSpPr>
          <p:spPr>
            <a:xfrm>
              <a:off x="3911600" y="5517665"/>
              <a:ext cx="4416136"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1A7D87F-EB30-7D53-1383-D973F10F31DB}"/>
                </a:ext>
              </a:extLst>
            </p:cNvPr>
            <p:cNvPicPr>
              <a:picLocks noChangeAspect="1"/>
            </p:cNvPicPr>
            <p:nvPr userDrawn="1"/>
          </p:nvPicPr>
          <p:blipFill rotWithShape="1">
            <a:blip r:embed="rId23" cstate="screen">
              <a:duotone>
                <a:prstClr val="black"/>
                <a:srgbClr val="D9C3A5">
                  <a:tint val="50000"/>
                  <a:satMod val="180000"/>
                </a:srgbClr>
              </a:duotone>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8" name="Picture 7">
              <a:extLst>
                <a:ext uri="{FF2B5EF4-FFF2-40B4-BE49-F238E27FC236}">
                  <a16:creationId xmlns:a16="http://schemas.microsoft.com/office/drawing/2014/main" id="{5CB0CC98-FD0A-87E7-81C2-07982FF9AE0E}"/>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1" r:id="rId4"/>
    <p:sldLayoutId id="2147483842" r:id="rId5"/>
    <p:sldLayoutId id="2147483840" r:id="rId6"/>
    <p:sldLayoutId id="2147483880" r:id="rId7"/>
    <p:sldLayoutId id="2147483877" r:id="rId8"/>
    <p:sldLayoutId id="2147483841" r:id="rId9"/>
    <p:sldLayoutId id="2147483879" r:id="rId10"/>
    <p:sldLayoutId id="2147483878" r:id="rId11"/>
    <p:sldLayoutId id="2147483884" r:id="rId12"/>
    <p:sldLayoutId id="2147483861" r:id="rId13"/>
    <p:sldLayoutId id="2147483885" r:id="rId14"/>
    <p:sldLayoutId id="2147483886" r:id="rId15"/>
    <p:sldLayoutId id="2147483833" r:id="rId16"/>
    <p:sldLayoutId id="2147483847"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1.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722034" y="2163889"/>
            <a:ext cx="5373966" cy="1521051"/>
          </a:xfrm>
        </p:spPr>
        <p:txBody>
          <a:bodyPr>
            <a:noAutofit/>
          </a:bodyPr>
          <a:lstStyle/>
          <a:p>
            <a:r>
              <a:rPr lang="en-US" b="1" dirty="0"/>
              <a:t>MODULE 3</a:t>
            </a:r>
          </a:p>
          <a:p>
            <a:r>
              <a:rPr lang="nl-NL" b="1" dirty="0"/>
              <a:t>Financiële geletterdheid en bedrijfsplanning voor ondervertegenwoordigde oprichters</a:t>
            </a:r>
            <a:endParaRPr lang="en-US" b="1" dirty="0"/>
          </a:p>
        </p:txBody>
      </p:sp>
      <p:sp>
        <p:nvSpPr>
          <p:cNvPr id="2" name="Text Placeholder 1">
            <a:extLst>
              <a:ext uri="{FF2B5EF4-FFF2-40B4-BE49-F238E27FC236}">
                <a16:creationId xmlns:a16="http://schemas.microsoft.com/office/drawing/2014/main" id="{FA234C8A-2E7F-AD4B-8EF1-4E8ACC53FDBD}"/>
              </a:ext>
            </a:extLst>
          </p:cNvPr>
          <p:cNvSpPr>
            <a:spLocks noGrp="1"/>
          </p:cNvSpPr>
          <p:nvPr>
            <p:ph type="body" sz="quarter" idx="4294967295"/>
          </p:nvPr>
        </p:nvSpPr>
        <p:spPr>
          <a:xfrm>
            <a:off x="607711" y="5033880"/>
            <a:ext cx="4414577" cy="679345"/>
          </a:xfrm>
          <a:prstGeom prst="rect">
            <a:avLst/>
          </a:prstGeom>
        </p:spPr>
        <p:txBody>
          <a:bodyPr/>
          <a:lstStyle/>
          <a:p>
            <a:pPr marL="0" indent="0">
              <a:buNone/>
            </a:pPr>
            <a:r>
              <a:rPr lang="en-US" b="1" dirty="0">
                <a:solidFill>
                  <a:schemeClr val="bg1"/>
                </a:solidFill>
              </a:rPr>
              <a:t>www.mosaic4investing</a:t>
            </a:r>
            <a:r>
              <a:rPr lang="en-US" sz="3200" b="1" dirty="0">
                <a:solidFill>
                  <a:schemeClr val="bg1"/>
                </a:solidFill>
              </a:rPr>
              <a:t>.</a:t>
            </a:r>
            <a:r>
              <a:rPr lang="en-US" b="1" dirty="0">
                <a:solidFill>
                  <a:schemeClr val="bg1"/>
                </a:solidFill>
              </a:rPr>
              <a:t>eu</a:t>
            </a:r>
          </a:p>
        </p:txBody>
      </p:sp>
      <p:pic>
        <p:nvPicPr>
          <p:cNvPr id="3" name="Picture 2">
            <a:extLst>
              <a:ext uri="{FF2B5EF4-FFF2-40B4-BE49-F238E27FC236}">
                <a16:creationId xmlns:a16="http://schemas.microsoft.com/office/drawing/2014/main" id="{5EC5DB28-14FD-EC1D-952C-145E640EB7F8}"/>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7652110" y="-2424964"/>
            <a:ext cx="6368247" cy="6368247"/>
          </a:xfrm>
          <a:prstGeom prst="rect">
            <a:avLst/>
          </a:prstGeom>
          <a:ln>
            <a:noFill/>
          </a:ln>
        </p:spPr>
      </p:pic>
      <p:pic>
        <p:nvPicPr>
          <p:cNvPr id="10" name="Picture Placeholder 9" descr="Person assisting customer">
            <a:extLst>
              <a:ext uri="{FF2B5EF4-FFF2-40B4-BE49-F238E27FC236}">
                <a16:creationId xmlns:a16="http://schemas.microsoft.com/office/drawing/2014/main" id="{4C73F917-BF58-4D94-BFA9-556B95D90DE8}"/>
              </a:ext>
            </a:extLst>
          </p:cNvPr>
          <p:cNvPicPr>
            <a:picLocks noGrp="1" noChangeAspect="1"/>
          </p:cNvPicPr>
          <p:nvPr>
            <p:ph type="pic" sz="quarter" idx="41"/>
          </p:nvPr>
        </p:nvPicPr>
        <p:blipFill>
          <a:blip r:embed="rId4"/>
          <a:srcRect l="21829" r="21829"/>
          <a:stretch>
            <a:fillRect/>
          </a:stretch>
        </p:blipFill>
        <p:spPr/>
      </p:pic>
    </p:spTree>
    <p:extLst>
      <p:ext uri="{BB962C8B-B14F-4D97-AF65-F5344CB8AC3E}">
        <p14:creationId xmlns:p14="http://schemas.microsoft.com/office/powerpoint/2010/main" val="14553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59751" y="1565257"/>
            <a:ext cx="9632553" cy="1681170"/>
          </a:xfrm>
        </p:spPr>
        <p:txBody>
          <a:bodyPr/>
          <a:lstStyle/>
          <a:p>
            <a:pPr marL="0" indent="0"/>
            <a:r>
              <a:rPr lang="nl-NL" dirty="0"/>
              <a:t>Financiële geletterdheid is van cruciaal belang voor het nemen van slimme zakelijke beslissingen. Het helpt ondernemers:</a:t>
            </a:r>
            <a:endParaRPr lang="en-US" dirty="0"/>
          </a:p>
          <a:p>
            <a:pPr marL="342900" lvl="0" indent="-342900">
              <a:lnSpc>
                <a:spcPct val="100000"/>
              </a:lnSpc>
              <a:spcBef>
                <a:spcPts val="0"/>
              </a:spcBef>
              <a:buFontTx/>
              <a:buChar char="-"/>
              <a:defRPr/>
            </a:pPr>
            <a:r>
              <a:rPr lang="nl-NL" dirty="0">
                <a:solidFill>
                  <a:srgbClr val="086D6E"/>
                </a:solidFill>
              </a:rPr>
              <a:t>Maak realistische financiële plannen
Begrijp hoe u de cashflow kunt beheren
Beveilig financiering door te begrijpen waar investeerders en kredietverstrekkers naar op zoek zijn
Vermijd onnodige risico's door weloverwogen beslissingen te nemen.</a:t>
            </a:r>
          </a:p>
          <a:p>
            <a:pPr marL="342900" lvl="0" indent="-342900">
              <a:lnSpc>
                <a:spcPct val="100000"/>
              </a:lnSpc>
              <a:spcBef>
                <a:spcPts val="0"/>
              </a:spcBef>
              <a:buFontTx/>
              <a:buChar char="-"/>
              <a:defRPr/>
            </a:pPr>
            <a:endParaRPr kumimoji="0" lang="en-GB" sz="2400" i="0" u="none" strike="noStrike" kern="1200" cap="none" spc="0" normalizeH="0" baseline="0" noProof="0" dirty="0">
              <a:ln>
                <a:noFill/>
              </a:ln>
              <a:solidFill>
                <a:srgbClr val="086D6E"/>
              </a:solidFill>
              <a:effectLst/>
              <a:uLnTx/>
              <a:uFillTx/>
              <a:latin typeface="Calibri" panose="020F0502020204030204"/>
              <a:ea typeface="+mn-ea"/>
              <a:cs typeface="+mn-cs"/>
            </a:endParaRPr>
          </a:p>
          <a:p>
            <a:pPr marL="0" indent="0">
              <a:lnSpc>
                <a:spcPct val="100000"/>
              </a:lnSpc>
              <a:spcBef>
                <a:spcPts val="0"/>
              </a:spcBef>
              <a:defRPr/>
            </a:pPr>
            <a:r>
              <a:rPr lang="nl-NL" dirty="0"/>
              <a:t>Financieel geletterde oprichters kunnen beter omgaan met uitdagingen en controle houden over hun financiën, wat leidt tot duurzame bedrijfsgroei.</a:t>
            </a:r>
            <a:endParaRPr kumimoji="0" lang="en-GB" sz="2400" i="0" u="none" strike="noStrike" kern="1200" cap="none" spc="0" normalizeH="0" baseline="0" noProof="0" dirty="0">
              <a:ln>
                <a:noFill/>
              </a:ln>
              <a:solidFill>
                <a:srgbClr val="086D6E"/>
              </a:solidFill>
              <a:effectLst/>
              <a:uLnTx/>
              <a:uFillTx/>
              <a:latin typeface="Calibri" panose="020F0502020204030204"/>
              <a:ea typeface="+mn-ea"/>
              <a:cs typeface="+mn-cs"/>
            </a:endParaRP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982133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1" y="864473"/>
            <a:ext cx="10430935" cy="803654"/>
          </a:xfrm>
        </p:spPr>
        <p:txBody>
          <a:bodyPr/>
          <a:lstStyle/>
          <a:p>
            <a:r>
              <a:rPr lang="nl-NL" sz="3000" dirty="0">
                <a:solidFill>
                  <a:schemeClr val="bg1"/>
                </a:solidFill>
              </a:rPr>
              <a:t>Waarom financiële geletterdheid belangrijk is voor bedrijven</a:t>
            </a:r>
            <a:endParaRPr lang="en-US" sz="3000" dirty="0"/>
          </a:p>
        </p:txBody>
      </p:sp>
    </p:spTree>
    <p:extLst>
      <p:ext uri="{BB962C8B-B14F-4D97-AF65-F5344CB8AC3E}">
        <p14:creationId xmlns:p14="http://schemas.microsoft.com/office/powerpoint/2010/main" val="367277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dirty="0">
                <a:solidFill>
                  <a:schemeClr val="bg1"/>
                </a:solidFill>
              </a:rPr>
              <a:t>Belangrijkste financiële terminologie (deel 1)</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nl-NL" sz="2400" dirty="0"/>
              <a:t>Het begrijpen van financiële basistermen is essentieel om een bedrijf effectief te beheren. Hier zijn enkele belangrijke termen:</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095552958"/>
              </p:ext>
            </p:extLst>
          </p:nvPr>
        </p:nvGraphicFramePr>
        <p:xfrm>
          <a:off x="722535" y="2396255"/>
          <a:ext cx="9906001" cy="1958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a:extLst>
              <a:ext uri="{FF2B5EF4-FFF2-40B4-BE49-F238E27FC236}">
                <a16:creationId xmlns:a16="http://schemas.microsoft.com/office/drawing/2014/main" id="{241B7C3B-C771-24B1-54F4-BAD4BE75E20A}"/>
              </a:ext>
            </a:extLst>
          </p:cNvPr>
          <p:cNvSpPr txBox="1"/>
          <p:nvPr/>
        </p:nvSpPr>
        <p:spPr>
          <a:xfrm>
            <a:off x="581471" y="4461745"/>
            <a:ext cx="10188128" cy="830997"/>
          </a:xfrm>
          <a:prstGeom prst="rect">
            <a:avLst/>
          </a:prstGeom>
          <a:noFill/>
        </p:spPr>
        <p:txBody>
          <a:bodyPr wrap="square">
            <a:spAutoFit/>
          </a:bodyPr>
          <a:lstStyle/>
          <a:p>
            <a:r>
              <a:rPr lang="nl-NL" sz="2400" dirty="0"/>
              <a:t>Deze concepten vormen de basis van financiële besluitvorming en moeten duidelijk worden begrepen!</a:t>
            </a:r>
            <a:endParaRPr lang="en-IE" dirty="0"/>
          </a:p>
        </p:txBody>
      </p:sp>
    </p:spTree>
    <p:extLst>
      <p:ext uri="{BB962C8B-B14F-4D97-AF65-F5344CB8AC3E}">
        <p14:creationId xmlns:p14="http://schemas.microsoft.com/office/powerpoint/2010/main" val="295340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dirty="0">
                <a:solidFill>
                  <a:schemeClr val="bg1"/>
                </a:solidFill>
              </a:rPr>
              <a:t>Belangrijkste financiële terminologie (deel 2)</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nl-NL" sz="2400" dirty="0"/>
              <a:t>Het begrijpen van financiële basistermen is essentieel om een bedrijf effectief te beheren. Hier zijn enkele belangrijke termen:</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3255933534"/>
              </p:ext>
            </p:extLst>
          </p:nvPr>
        </p:nvGraphicFramePr>
        <p:xfrm>
          <a:off x="722535" y="2503427"/>
          <a:ext cx="9906001" cy="3118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30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dirty="0">
                <a:solidFill>
                  <a:schemeClr val="bg1"/>
                </a:solidFill>
              </a:rPr>
              <a:t>Belangrijkste financiële terminologie (deel 3)</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nl-NL" sz="2400" dirty="0"/>
              <a:t>Het begrijpen van financiële basistermen is essentieel om een bedrijf effectief te beheren. Hier zijn enkele belangrijke termen:</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321462295"/>
              </p:ext>
            </p:extLst>
          </p:nvPr>
        </p:nvGraphicFramePr>
        <p:xfrm>
          <a:off x="722535" y="2503427"/>
          <a:ext cx="9906001" cy="3084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42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dirty="0">
                <a:solidFill>
                  <a:schemeClr val="bg1"/>
                </a:solidFill>
              </a:rPr>
              <a:t>Belangrijkste financiële terminologie (deel 4)</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nl-NL" sz="2400" dirty="0"/>
              <a:t>Het begrijpen van financiële basistermen is essentieel om een bedrijf effectief te beheren. Hier zijn enkele belangrijke termen:</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3194939987"/>
              </p:ext>
            </p:extLst>
          </p:nvPr>
        </p:nvGraphicFramePr>
        <p:xfrm>
          <a:off x="722535" y="2503427"/>
          <a:ext cx="9906001" cy="278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64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418C2-F97D-F7D6-6DA6-F24C887E31D7}"/>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DEBB079D-C027-6BBA-5472-AC2ACBF8A959}"/>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4E3100ED-38AE-CC2A-26D1-41022ADFA857}"/>
              </a:ext>
            </a:extLst>
          </p:cNvPr>
          <p:cNvSpPr>
            <a:spLocks noGrp="1"/>
          </p:cNvSpPr>
          <p:nvPr>
            <p:ph type="body" sz="quarter" idx="16"/>
          </p:nvPr>
        </p:nvSpPr>
        <p:spPr>
          <a:xfrm>
            <a:off x="43263" y="814698"/>
            <a:ext cx="9632553" cy="803654"/>
          </a:xfrm>
        </p:spPr>
        <p:txBody>
          <a:bodyPr/>
          <a:lstStyle/>
          <a:p>
            <a:r>
              <a:rPr lang="nl-NL" sz="3200" dirty="0">
                <a:solidFill>
                  <a:schemeClr val="bg1"/>
                </a:solidFill>
              </a:rPr>
              <a:t>Hoe financiële concepten passen in bedrijfsplanning</a:t>
            </a:r>
            <a:endParaRPr lang="en-US" sz="3200" dirty="0"/>
          </a:p>
        </p:txBody>
      </p:sp>
      <p:sp>
        <p:nvSpPr>
          <p:cNvPr id="5" name="TextBox 4">
            <a:extLst>
              <a:ext uri="{FF2B5EF4-FFF2-40B4-BE49-F238E27FC236}">
                <a16:creationId xmlns:a16="http://schemas.microsoft.com/office/drawing/2014/main" id="{6788162D-ECBF-174A-ACD6-85FA4D7F2AB4}"/>
              </a:ext>
            </a:extLst>
          </p:cNvPr>
          <p:cNvSpPr txBox="1"/>
          <p:nvPr/>
        </p:nvSpPr>
        <p:spPr>
          <a:xfrm>
            <a:off x="796413" y="1565257"/>
            <a:ext cx="10170487" cy="3785652"/>
          </a:xfrm>
          <a:prstGeom prst="rect">
            <a:avLst/>
          </a:prstGeom>
          <a:noFill/>
        </p:spPr>
        <p:txBody>
          <a:bodyPr wrap="square">
            <a:spAutoFit/>
          </a:bodyPr>
          <a:lstStyle/>
          <a:p>
            <a:r>
              <a:rPr lang="nl-NL" sz="2000" dirty="0">
                <a:solidFill>
                  <a:srgbClr val="595959"/>
                </a:solidFill>
              </a:rPr>
              <a:t>Financiële geletterdheid is essentieel voor het opstellen van een solide businessplan. Elke financiële term die je hebt geleerd, speelt een specifieke rol in je bedrijfsplanning en de essentiële financiële projecties. De belangrijkste aspecten zijn.</a:t>
            </a:r>
          </a:p>
          <a:p>
            <a:pPr marL="342900" indent="-342900">
              <a:buFont typeface="Arial" panose="020B0604020202020204" pitchFamily="34" charset="0"/>
              <a:buChar char="•"/>
            </a:pPr>
            <a:endParaRPr lang="nl-NL" sz="2000" dirty="0">
              <a:solidFill>
                <a:srgbClr val="595959"/>
              </a:solidFill>
            </a:endParaRPr>
          </a:p>
          <a:p>
            <a:pPr marL="342900" indent="-342900">
              <a:buFont typeface="Arial" panose="020B0604020202020204" pitchFamily="34" charset="0"/>
              <a:buChar char="•"/>
            </a:pPr>
            <a:r>
              <a:rPr lang="en-US" sz="2000" b="1" dirty="0" err="1">
                <a:solidFill>
                  <a:srgbClr val="F2A72C"/>
                </a:solidFill>
              </a:rPr>
              <a:t>Omzet</a:t>
            </a:r>
            <a:r>
              <a:rPr lang="en-US" sz="2000" b="1" dirty="0">
                <a:solidFill>
                  <a:srgbClr val="F2A72C"/>
                </a:solidFill>
              </a:rPr>
              <a:t>: </a:t>
            </a:r>
            <a:r>
              <a:rPr lang="nl-NL" sz="2000" dirty="0">
                <a:solidFill>
                  <a:srgbClr val="595959"/>
                </a:solidFill>
              </a:rPr>
              <a:t>Bij het schrijven van uw businessplan, uw verwachte inkomsten op basis van uw verkoopstrategie en marktanalyse. Deze projectie zal uw budgettering sturen. </a:t>
            </a:r>
          </a:p>
          <a:p>
            <a:pPr marL="342900" indent="-342900">
              <a:buFont typeface="Arial" panose="020B0604020202020204" pitchFamily="34" charset="0"/>
              <a:buChar char="•"/>
            </a:pPr>
            <a:r>
              <a:rPr lang="en-US" sz="2000" b="1" dirty="0" err="1">
                <a:solidFill>
                  <a:srgbClr val="47B5C8"/>
                </a:solidFill>
              </a:rPr>
              <a:t>Uitgaven</a:t>
            </a:r>
            <a:r>
              <a:rPr lang="en-US" sz="2000" b="1" dirty="0">
                <a:solidFill>
                  <a:srgbClr val="47B5C8"/>
                </a:solidFill>
              </a:rPr>
              <a:t>: </a:t>
            </a:r>
            <a:r>
              <a:rPr lang="nl-NL" sz="2000" dirty="0">
                <a:solidFill>
                  <a:srgbClr val="595959"/>
                </a:solidFill>
              </a:rPr>
              <a:t>Maak een lijst van alle vaste en variabele kosten in uw plan. Deze omvatten huur, salarissen, materialen en marketingkosten. Als u uw uitgaven kent, kunt u de cashflow effectief beheren.</a:t>
            </a:r>
          </a:p>
          <a:p>
            <a:pPr marL="342900" indent="-342900">
              <a:buFont typeface="Arial" panose="020B0604020202020204" pitchFamily="34" charset="0"/>
              <a:buChar char="•"/>
            </a:pPr>
            <a:r>
              <a:rPr lang="nl-NL" sz="2000" dirty="0">
                <a:solidFill>
                  <a:srgbClr val="595959"/>
                </a:solidFill>
              </a:rPr>
              <a:t> </a:t>
            </a:r>
            <a:r>
              <a:rPr lang="en-US" sz="2000" b="1" dirty="0">
                <a:solidFill>
                  <a:srgbClr val="DE0A1D"/>
                </a:solidFill>
              </a:rPr>
              <a:t>Cashflow: </a:t>
            </a:r>
            <a:r>
              <a:rPr lang="nl-NL" sz="2000" dirty="0">
                <a:solidFill>
                  <a:srgbClr val="595959"/>
                </a:solidFill>
              </a:rPr>
              <a:t>Een sterk businessplan bevat een cashflowprognose die bijhoudt wanneer het geld het bedrijf binnenkomt en verlaat. Zonder dit weet u niet of u uw uitgaven elke maand kunt dekken.</a:t>
            </a:r>
            <a:endParaRPr lang="de-DE" sz="2000" dirty="0">
              <a:solidFill>
                <a:srgbClr val="595959"/>
              </a:solidFill>
            </a:endParaRPr>
          </a:p>
        </p:txBody>
      </p:sp>
    </p:spTree>
    <p:extLst>
      <p:ext uri="{BB962C8B-B14F-4D97-AF65-F5344CB8AC3E}">
        <p14:creationId xmlns:p14="http://schemas.microsoft.com/office/powerpoint/2010/main" val="404587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BEB4-DF2C-4E69-6948-DC222A44F96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D2E75797-14B9-D8BE-5C03-1832099706D4}"/>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5BD194AD-889A-526F-8110-DBE3ACBC9C92}"/>
              </a:ext>
            </a:extLst>
          </p:cNvPr>
          <p:cNvSpPr>
            <a:spLocks noGrp="1"/>
          </p:cNvSpPr>
          <p:nvPr>
            <p:ph type="body" sz="quarter" idx="16"/>
          </p:nvPr>
        </p:nvSpPr>
        <p:spPr>
          <a:xfrm>
            <a:off x="43263" y="814698"/>
            <a:ext cx="9632553" cy="803654"/>
          </a:xfrm>
        </p:spPr>
        <p:txBody>
          <a:bodyPr/>
          <a:lstStyle/>
          <a:p>
            <a:r>
              <a:rPr lang="nl-NL" sz="3200" dirty="0">
                <a:solidFill>
                  <a:schemeClr val="bg1"/>
                </a:solidFill>
              </a:rPr>
              <a:t>Hoe financiële concepten passen in bedrijfsplanning</a:t>
            </a:r>
            <a:endParaRPr lang="en-US" sz="3200" dirty="0"/>
          </a:p>
        </p:txBody>
      </p:sp>
      <p:sp>
        <p:nvSpPr>
          <p:cNvPr id="5" name="TextBox 4">
            <a:extLst>
              <a:ext uri="{FF2B5EF4-FFF2-40B4-BE49-F238E27FC236}">
                <a16:creationId xmlns:a16="http://schemas.microsoft.com/office/drawing/2014/main" id="{D1960CAE-6C36-B86D-BB4B-8EEB4D822D25}"/>
              </a:ext>
            </a:extLst>
          </p:cNvPr>
          <p:cNvSpPr txBox="1"/>
          <p:nvPr/>
        </p:nvSpPr>
        <p:spPr>
          <a:xfrm>
            <a:off x="581471" y="1565257"/>
            <a:ext cx="6314875" cy="4493538"/>
          </a:xfrm>
          <a:prstGeom prst="rect">
            <a:avLst/>
          </a:prstGeom>
          <a:noFill/>
        </p:spPr>
        <p:txBody>
          <a:bodyPr wrap="square">
            <a:spAutoFit/>
          </a:bodyPr>
          <a:lstStyle/>
          <a:p>
            <a:pPr marL="342900" indent="-342900">
              <a:buFont typeface="Arial" panose="020B0604020202020204" pitchFamily="34" charset="0"/>
              <a:buChar char="•"/>
            </a:pPr>
            <a:r>
              <a:rPr lang="en-US" sz="2400" b="1" dirty="0" err="1">
                <a:solidFill>
                  <a:srgbClr val="47B5C8"/>
                </a:solidFill>
              </a:rPr>
              <a:t>Winstmarge</a:t>
            </a:r>
            <a:r>
              <a:rPr lang="en-US" sz="2400" b="1" dirty="0">
                <a:solidFill>
                  <a:srgbClr val="47B5C8"/>
                </a:solidFill>
              </a:rPr>
              <a:t>: </a:t>
            </a:r>
            <a:r>
              <a:rPr lang="nl-NL" sz="2400" dirty="0">
                <a:solidFill>
                  <a:srgbClr val="595959"/>
                </a:solidFill>
              </a:rPr>
              <a:t>Inzicht in uw winstmarge helpt bij het bepalen van uw prijsstrategie en het voorspellen van winstgevendheid. Neem het op in het financiële gedeelte van uw businessplan om investeerders te laten zien dat uw bedrijf winst kan maken</a:t>
            </a:r>
            <a:r>
              <a:rPr lang="en-US" sz="2400" dirty="0">
                <a:solidFill>
                  <a:srgbClr val="595959"/>
                </a:solidFill>
              </a:rPr>
              <a:t>.</a:t>
            </a:r>
          </a:p>
          <a:p>
            <a:pPr marL="342900" indent="-342900">
              <a:buFont typeface="Arial" panose="020B0604020202020204" pitchFamily="34" charset="0"/>
              <a:buChar char="•"/>
            </a:pPr>
            <a:r>
              <a:rPr lang="en-US" sz="2400" b="1" dirty="0">
                <a:solidFill>
                  <a:srgbClr val="086575"/>
                </a:solidFill>
              </a:rPr>
              <a:t>Break-</a:t>
            </a:r>
            <a:r>
              <a:rPr lang="en-US" sz="2400" b="1" dirty="0" err="1">
                <a:solidFill>
                  <a:srgbClr val="086575"/>
                </a:solidFill>
              </a:rPr>
              <a:t>evenpunt</a:t>
            </a:r>
            <a:r>
              <a:rPr lang="en-US" sz="2400" b="1" dirty="0">
                <a:solidFill>
                  <a:srgbClr val="086575"/>
                </a:solidFill>
              </a:rPr>
              <a:t>: </a:t>
            </a:r>
            <a:r>
              <a:rPr lang="nl-NL" sz="2400" dirty="0">
                <a:solidFill>
                  <a:srgbClr val="595959"/>
                </a:solidFill>
              </a:rPr>
              <a:t>Dit geeft aan wanneer uw bedrijf winst gaat maken. Neem een break-evenanalyse op in uw plan om aan te tonen dat u weet wanneer uw bedrijf de kosten zal dekken</a:t>
            </a:r>
            <a:r>
              <a:rPr lang="en-US" sz="2400" dirty="0">
                <a:solidFill>
                  <a:srgbClr val="595959"/>
                </a:solidFill>
              </a:rPr>
              <a:t>.</a:t>
            </a:r>
          </a:p>
          <a:p>
            <a:pPr marL="0" indent="0"/>
            <a:endParaRPr lang="de-DE" sz="2200" dirty="0">
              <a:solidFill>
                <a:srgbClr val="595959"/>
              </a:solidFill>
            </a:endParaRPr>
          </a:p>
        </p:txBody>
      </p:sp>
      <p:pic>
        <p:nvPicPr>
          <p:cNvPr id="6" name="Picture 5" descr="Woman writing on a note stuck to a whiteboard">
            <a:extLst>
              <a:ext uri="{FF2B5EF4-FFF2-40B4-BE49-F238E27FC236}">
                <a16:creationId xmlns:a16="http://schemas.microsoft.com/office/drawing/2014/main" id="{1CEFE90C-A57E-0305-E3EF-9856EA281131}"/>
              </a:ext>
            </a:extLst>
          </p:cNvPr>
          <p:cNvPicPr>
            <a:picLocks noChangeAspect="1"/>
          </p:cNvPicPr>
          <p:nvPr/>
        </p:nvPicPr>
        <p:blipFill>
          <a:blip r:embed="rId2"/>
          <a:stretch>
            <a:fillRect/>
          </a:stretch>
        </p:blipFill>
        <p:spPr>
          <a:xfrm>
            <a:off x="6797561" y="2247654"/>
            <a:ext cx="4096580" cy="2790395"/>
          </a:xfrm>
          <a:prstGeom prst="rect">
            <a:avLst/>
          </a:prstGeom>
        </p:spPr>
      </p:pic>
    </p:spTree>
    <p:extLst>
      <p:ext uri="{BB962C8B-B14F-4D97-AF65-F5344CB8AC3E}">
        <p14:creationId xmlns:p14="http://schemas.microsoft.com/office/powerpoint/2010/main" val="205536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94029"/>
            <a:ext cx="10479218" cy="3440624"/>
          </a:xfrm>
        </p:spPr>
        <p:txBody>
          <a:bodyPr/>
          <a:lstStyle/>
          <a:p>
            <a:pPr marL="0" indent="0"/>
            <a:r>
              <a:rPr lang="nl-NL" sz="2000" dirty="0"/>
              <a:t>Zonder financiële geletterdheid kunnen ondernemers te maken krijgen met onvoorziene financiële problemen, moeite hebben om financiering te krijgen of er niet in slagen de groei effectief te beheren.</a:t>
            </a:r>
          </a:p>
          <a:p>
            <a:pPr marL="0" indent="0"/>
            <a:r>
              <a:rPr lang="nl-NL" sz="2000" b="1" dirty="0"/>
              <a:t>Ondernemers met een goed begrip van financiële concepten kunnen:</a:t>
            </a:r>
          </a:p>
          <a:p>
            <a:pPr marL="0" indent="0"/>
            <a:endParaRPr lang="nl-NL" sz="2000" b="1" dirty="0"/>
          </a:p>
          <a:p>
            <a:pPr marL="342900" indent="-342900">
              <a:buFont typeface="Arial" panose="020B0604020202020204" pitchFamily="34" charset="0"/>
              <a:buChar char="•"/>
            </a:pPr>
            <a:r>
              <a:rPr lang="nl-NL" sz="2000" dirty="0"/>
              <a:t>Neem betere investeringsbeslissingen.
Plan voor financiële behoeften op zowel korte als lange termijn.
Herken financiële rode vlaggen vroegtijdig, zoals een dalende cashflow of stijgende schulden.
Ontwikkel strategieën voor het beheren van risico's, het opschalen van activiteiten en uitbreiden.</a:t>
            </a:r>
            <a:endParaRPr lang="en-GB" sz="20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05790" y="462722"/>
            <a:ext cx="10595237" cy="803654"/>
          </a:xfrm>
        </p:spPr>
        <p:txBody>
          <a:bodyPr/>
          <a:lstStyle/>
          <a:p>
            <a:r>
              <a:rPr lang="nl-NL" sz="3200" dirty="0"/>
              <a:t>Hoe financiële geletterdheid de besluitvorming beïnvloedt</a:t>
            </a:r>
            <a:endParaRPr lang="en-US" sz="3200" dirty="0"/>
          </a:p>
        </p:txBody>
      </p:sp>
    </p:spTree>
    <p:extLst>
      <p:ext uri="{BB962C8B-B14F-4D97-AF65-F5344CB8AC3E}">
        <p14:creationId xmlns:p14="http://schemas.microsoft.com/office/powerpoint/2010/main" val="197480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7" y="2610543"/>
            <a:ext cx="4867011" cy="3025975"/>
          </a:xfrm>
        </p:spPr>
        <p:txBody>
          <a:bodyPr/>
          <a:lstStyle/>
          <a:p>
            <a:pPr marL="0" indent="0"/>
            <a:r>
              <a:rPr lang="nl-NL" dirty="0"/>
              <a:t>Inzicht in financiële overzichten, cashflow en winstgevendheid geeft ondernemers de tools die ze nodig hebben om het vertrouwen van investeerders te wekken.</a:t>
            </a:r>
            <a:endParaRPr lang="de-DE"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nl-NL" dirty="0"/>
              <a:t>De impact van financiële geletterdheid op financiering</a:t>
            </a:r>
            <a:endParaRPr lang="de-DE" dirty="0"/>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3" y="1293280"/>
            <a:ext cx="5646737" cy="4656137"/>
          </a:xfrm>
          <a:solidFill>
            <a:schemeClr val="bg1"/>
          </a:solidFill>
        </p:spPr>
        <p:txBody>
          <a:bodyPr/>
          <a:lstStyle/>
          <a:p>
            <a:pPr marL="0" indent="0">
              <a:buNone/>
            </a:pPr>
            <a:r>
              <a:rPr lang="nl-NL" sz="2000" b="1" dirty="0">
                <a:solidFill>
                  <a:srgbClr val="595959"/>
                </a:solidFill>
              </a:rPr>
              <a:t>Investeerders en geldschieters zoeken naar financieel geletterde oprichters die hun cijfers begrijpen. Ondernemers die hun financiën duidelijk kunnen communiceren, hebben meer kans om</a:t>
            </a:r>
            <a:r>
              <a:rPr lang="en-US" sz="2000" b="1" dirty="0">
                <a:solidFill>
                  <a:srgbClr val="595959"/>
                </a:solidFill>
              </a:rPr>
              <a:t>:</a:t>
            </a:r>
          </a:p>
          <a:p>
            <a:r>
              <a:rPr lang="nl-NL" sz="2000" dirty="0">
                <a:solidFill>
                  <a:srgbClr val="595959"/>
                </a:solidFill>
              </a:rPr>
              <a:t>Zorg voor leningen of subsidies.
Trek durfkapitaal of angel-investeringen aan.
Onderhandel over gunstige voorwaarden met investeerders.
Bouw langdurige relaties op met financieringspartners</a:t>
            </a:r>
            <a:r>
              <a:rPr lang="en-US" sz="2000" dirty="0">
                <a:solidFill>
                  <a:srgbClr val="595959"/>
                </a:solidFill>
              </a:rPr>
              <a:t>.</a:t>
            </a:r>
          </a:p>
        </p:txBody>
      </p:sp>
    </p:spTree>
    <p:extLst>
      <p:ext uri="{BB962C8B-B14F-4D97-AF65-F5344CB8AC3E}">
        <p14:creationId xmlns:p14="http://schemas.microsoft.com/office/powerpoint/2010/main" val="409981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94029"/>
            <a:ext cx="10479218" cy="3440624"/>
          </a:xfrm>
        </p:spPr>
        <p:txBody>
          <a:bodyPr/>
          <a:lstStyle/>
          <a:p>
            <a:pPr marL="0" indent="0"/>
            <a:r>
              <a:rPr lang="nl-NL" dirty="0"/>
              <a:t>Neem even de tijd om na te denken over uw huidige begrip van financiële concepten. Beantwoord de volgende vragen om uw niveau van financiële geletterdheid te beoordelen:</a:t>
            </a:r>
          </a:p>
          <a:p>
            <a:pPr marL="457200" indent="-457200">
              <a:buFont typeface="+mj-lt"/>
              <a:buAutoNum type="arabicPeriod"/>
            </a:pPr>
            <a:r>
              <a:rPr lang="nl-NL" dirty="0"/>
              <a:t>Kun je het verschil tussen omzet en winst uitleggen?
Begrijpt u hoe u een cashflowprognose maakt?
Vindt u het prettig om een balans te lezen?
Weet u wat uw huidige verplichtingen zijn?</a:t>
            </a:r>
          </a:p>
          <a:p>
            <a:pPr marL="0" indent="0"/>
            <a:r>
              <a:rPr lang="nl-NL" dirty="0"/>
              <a:t>
Identificeer op basis van uw antwoorden gebieden waar u moet verbeteren.</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44830" y="462722"/>
            <a:ext cx="11647170" cy="803654"/>
          </a:xfrm>
        </p:spPr>
        <p:txBody>
          <a:bodyPr/>
          <a:lstStyle/>
          <a:p>
            <a:r>
              <a:rPr lang="de-DE" sz="3200" b="1" dirty="0" err="1">
                <a:solidFill>
                  <a:srgbClr val="DE0A1D"/>
                </a:solidFill>
              </a:rPr>
              <a:t>Interactieve</a:t>
            </a:r>
            <a:r>
              <a:rPr lang="de-DE" sz="3200" b="1" dirty="0">
                <a:solidFill>
                  <a:srgbClr val="DE0A1D"/>
                </a:solidFill>
              </a:rPr>
              <a:t> </a:t>
            </a:r>
            <a:r>
              <a:rPr lang="de-DE" sz="3200" b="1" dirty="0" err="1">
                <a:solidFill>
                  <a:srgbClr val="DE0A1D"/>
                </a:solidFill>
              </a:rPr>
              <a:t>oefening</a:t>
            </a:r>
            <a:r>
              <a:rPr lang="de-DE" sz="3200" b="1" dirty="0">
                <a:solidFill>
                  <a:srgbClr val="DE0A1D"/>
                </a:solidFill>
              </a:rPr>
              <a:t> </a:t>
            </a:r>
            <a:r>
              <a:rPr lang="de-DE" sz="3200" dirty="0"/>
              <a:t>– </a:t>
            </a:r>
            <a:r>
              <a:rPr lang="de-DE" sz="3200" dirty="0" err="1"/>
              <a:t>Beoordeel</a:t>
            </a:r>
            <a:r>
              <a:rPr lang="de-DE" sz="3200" dirty="0"/>
              <a:t> </a:t>
            </a:r>
            <a:r>
              <a:rPr lang="de-DE" sz="3200" dirty="0" err="1"/>
              <a:t>uw</a:t>
            </a:r>
            <a:r>
              <a:rPr lang="de-DE" sz="3200" dirty="0"/>
              <a:t> </a:t>
            </a:r>
            <a:r>
              <a:rPr lang="de-DE" sz="3200" dirty="0" err="1"/>
              <a:t>financiële</a:t>
            </a:r>
            <a:r>
              <a:rPr lang="de-DE" sz="3200" dirty="0"/>
              <a:t> </a:t>
            </a:r>
            <a:r>
              <a:rPr lang="de-DE" sz="3200" dirty="0" err="1"/>
              <a:t>geletterdheid</a:t>
            </a:r>
            <a:endParaRPr lang="en-US" sz="3200" dirty="0"/>
          </a:p>
        </p:txBody>
      </p:sp>
    </p:spTree>
    <p:extLst>
      <p:ext uri="{BB962C8B-B14F-4D97-AF65-F5344CB8AC3E}">
        <p14:creationId xmlns:p14="http://schemas.microsoft.com/office/powerpoint/2010/main" val="122056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n-GB" dirty="0" err="1"/>
              <a:t>Inleiding</a:t>
            </a:r>
            <a:r>
              <a:rPr lang="en-GB" dirty="0"/>
              <a:t> tot </a:t>
            </a:r>
            <a:r>
              <a:rPr lang="en-GB" dirty="0" err="1"/>
              <a:t>financiële</a:t>
            </a:r>
            <a:r>
              <a:rPr lang="en-GB" dirty="0"/>
              <a:t> </a:t>
            </a:r>
            <a:r>
              <a:rPr lang="en-GB" dirty="0" err="1"/>
              <a:t>geletterdheid</a:t>
            </a:r>
            <a:endParaRPr lang="en-GB"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849241" y="1229269"/>
            <a:ext cx="4898713" cy="4671588"/>
          </a:xfrm>
        </p:spPr>
        <p:txBody>
          <a:bodyPr/>
          <a:lstStyle/>
          <a:p>
            <a:pPr marL="0" indent="0"/>
            <a:r>
              <a:rPr lang="nl-NL" sz="2000" dirty="0"/>
              <a:t>Deze module voorziet ondervertegenwoordigde oprichters van essentiële financiële vaardigheden en kennis om hun bedrijf te beheren en te laten groeien. Het behandelt belangrijke concepten voor financiële geletterdheid, zoals het begrijpen van financiële termen, het maken van financiële plannen en het navigeren door het financieringslandschap. Daarnaast worden praktische strategieën voor bedrijfsplanning geboden die zijn afgestemd op de unieke uitdagingen van ondervertegenwoordigde oprichters.</a:t>
            </a:r>
            <a:endParaRPr lang="en-US" sz="2000"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12867" y="1973505"/>
            <a:ext cx="700387" cy="689518"/>
          </a:xfrm>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8163" y="1975702"/>
            <a:ext cx="4608000" cy="689519"/>
          </a:xfrm>
        </p:spPr>
        <p:txBody>
          <a:bodyPr/>
          <a:lstStyle/>
          <a:p>
            <a:r>
              <a:rPr lang="de-DE" dirty="0" err="1"/>
              <a:t>Een</a:t>
            </a:r>
            <a:r>
              <a:rPr lang="de-DE" dirty="0"/>
              <a:t> </a:t>
            </a:r>
            <a:r>
              <a:rPr lang="de-DE" dirty="0" err="1"/>
              <a:t>financieel</a:t>
            </a:r>
            <a:r>
              <a:rPr lang="de-DE" dirty="0"/>
              <a:t> </a:t>
            </a:r>
            <a:r>
              <a:rPr lang="de-DE" dirty="0" err="1"/>
              <a:t>bedrijfsplan</a:t>
            </a:r>
            <a:r>
              <a:rPr lang="de-DE" dirty="0"/>
              <a:t> </a:t>
            </a:r>
            <a:r>
              <a:rPr lang="de-DE" dirty="0" err="1"/>
              <a:t>opstellen</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19446" y="2728076"/>
            <a:ext cx="700387" cy="689518"/>
          </a:xfrm>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54742" y="2732470"/>
            <a:ext cx="4608000" cy="689519"/>
          </a:xfrm>
        </p:spPr>
        <p:txBody>
          <a:bodyPr/>
          <a:lstStyle/>
          <a:p>
            <a:r>
              <a:rPr lang="nl-NL" dirty="0"/>
              <a:t>Toegang tot financiële middelen en financiering</a:t>
            </a:r>
            <a:endParaRPr lang="en-US"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41149" y="3482647"/>
            <a:ext cx="700387" cy="689518"/>
          </a:xfrm>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76445" y="3489238"/>
            <a:ext cx="4608000" cy="689519"/>
          </a:xfrm>
        </p:spPr>
        <p:txBody>
          <a:bodyPr/>
          <a:lstStyle/>
          <a:p>
            <a:r>
              <a:rPr lang="nl-NL" dirty="0"/>
              <a:t>Financiële monitoring en continue verbetering</a:t>
            </a:r>
            <a:endParaRPr lang="en-US"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41149" y="4237218"/>
            <a:ext cx="700387" cy="689518"/>
          </a:xfrm>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54742" y="4246006"/>
            <a:ext cx="4608000" cy="689519"/>
          </a:xfrm>
        </p:spPr>
        <p:txBody>
          <a:bodyPr/>
          <a:lstStyle/>
          <a:p>
            <a:r>
              <a:rPr lang="nl-NL" dirty="0"/>
              <a:t>Liquiditeitsplanning en het opsporen van crises</a:t>
            </a:r>
            <a:endParaRPr lang="en-US"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n-US" dirty="0" err="1"/>
              <a:t>Introductie</a:t>
            </a:r>
            <a:endParaRPr lang="en-US" dirty="0"/>
          </a:p>
        </p:txBody>
      </p:sp>
      <p:cxnSp>
        <p:nvCxnSpPr>
          <p:cNvPr id="4" name="Straight Connector 33">
            <a:extLst>
              <a:ext uri="{FF2B5EF4-FFF2-40B4-BE49-F238E27FC236}">
                <a16:creationId xmlns:a16="http://schemas.microsoft.com/office/drawing/2014/main" id="{9E69BF29-8802-AC17-01E8-1A09F3937D5E}"/>
              </a:ext>
            </a:extLst>
          </p:cNvPr>
          <p:cNvCxnSpPr>
            <a:cxnSpLocks/>
          </p:cNvCxnSpPr>
          <p:nvPr/>
        </p:nvCxnSpPr>
        <p:spPr>
          <a:xfrm flipH="1">
            <a:off x="5686328" y="1935435"/>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5" name="Straight Connector 33">
            <a:extLst>
              <a:ext uri="{FF2B5EF4-FFF2-40B4-BE49-F238E27FC236}">
                <a16:creationId xmlns:a16="http://schemas.microsoft.com/office/drawing/2014/main" id="{65C78392-D2B7-9ACD-C157-C3964F92898E}"/>
              </a:ext>
            </a:extLst>
          </p:cNvPr>
          <p:cNvCxnSpPr>
            <a:cxnSpLocks/>
          </p:cNvCxnSpPr>
          <p:nvPr/>
        </p:nvCxnSpPr>
        <p:spPr>
          <a:xfrm flipH="1">
            <a:off x="5686328" y="2665221"/>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6" name="Straight Connector 33">
            <a:extLst>
              <a:ext uri="{FF2B5EF4-FFF2-40B4-BE49-F238E27FC236}">
                <a16:creationId xmlns:a16="http://schemas.microsoft.com/office/drawing/2014/main" id="{72438DED-2C66-785B-3BAE-259E5A0CF28D}"/>
              </a:ext>
            </a:extLst>
          </p:cNvPr>
          <p:cNvCxnSpPr>
            <a:cxnSpLocks/>
          </p:cNvCxnSpPr>
          <p:nvPr/>
        </p:nvCxnSpPr>
        <p:spPr>
          <a:xfrm flipH="1">
            <a:off x="5686328" y="3417594"/>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7" name="Straight Connector 33">
            <a:extLst>
              <a:ext uri="{FF2B5EF4-FFF2-40B4-BE49-F238E27FC236}">
                <a16:creationId xmlns:a16="http://schemas.microsoft.com/office/drawing/2014/main" id="{D00BA0D9-0C87-97D8-7779-47F0CCFDE0B7}"/>
              </a:ext>
            </a:extLst>
          </p:cNvPr>
          <p:cNvCxnSpPr>
            <a:cxnSpLocks/>
          </p:cNvCxnSpPr>
          <p:nvPr/>
        </p:nvCxnSpPr>
        <p:spPr>
          <a:xfrm flipH="1">
            <a:off x="5686328" y="4246006"/>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8" name="Straight Connector 33">
            <a:extLst>
              <a:ext uri="{FF2B5EF4-FFF2-40B4-BE49-F238E27FC236}">
                <a16:creationId xmlns:a16="http://schemas.microsoft.com/office/drawing/2014/main" id="{B5927760-6F72-1F16-9332-C5063C522F11}"/>
              </a:ext>
            </a:extLst>
          </p:cNvPr>
          <p:cNvCxnSpPr>
            <a:cxnSpLocks/>
          </p:cNvCxnSpPr>
          <p:nvPr/>
        </p:nvCxnSpPr>
        <p:spPr>
          <a:xfrm flipH="1">
            <a:off x="5686328" y="4991787"/>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sp>
        <p:nvSpPr>
          <p:cNvPr id="9" name="Text Placeholder 24">
            <a:extLst>
              <a:ext uri="{FF2B5EF4-FFF2-40B4-BE49-F238E27FC236}">
                <a16:creationId xmlns:a16="http://schemas.microsoft.com/office/drawing/2014/main" id="{4D17B659-B6EE-7E03-763F-633534C4339A}"/>
              </a:ext>
            </a:extLst>
          </p:cNvPr>
          <p:cNvSpPr txBox="1">
            <a:spLocks/>
          </p:cNvSpPr>
          <p:nvPr/>
        </p:nvSpPr>
        <p:spPr>
          <a:xfrm>
            <a:off x="5919446" y="5011530"/>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10" name="Text Placeholder 25">
            <a:extLst>
              <a:ext uri="{FF2B5EF4-FFF2-40B4-BE49-F238E27FC236}">
                <a16:creationId xmlns:a16="http://schemas.microsoft.com/office/drawing/2014/main" id="{ED9A7E70-815F-4AA6-E7A5-24FB82E14BDD}"/>
              </a:ext>
            </a:extLst>
          </p:cNvPr>
          <p:cNvSpPr txBox="1">
            <a:spLocks/>
          </p:cNvSpPr>
          <p:nvPr/>
        </p:nvSpPr>
        <p:spPr>
          <a:xfrm>
            <a:off x="6733039" y="5020318"/>
            <a:ext cx="4608000"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Zelfreflectie</a:t>
            </a:r>
            <a:r>
              <a:rPr lang="en-IE" dirty="0"/>
              <a:t> </a:t>
            </a:r>
            <a:r>
              <a:rPr lang="en-IE" dirty="0" err="1"/>
              <a:t>en</a:t>
            </a:r>
            <a:r>
              <a:rPr lang="en-IE" dirty="0"/>
              <a:t> </a:t>
            </a:r>
            <a:r>
              <a:rPr lang="en-IE" dirty="0" err="1"/>
              <a:t>referenties</a:t>
            </a:r>
            <a:endParaRPr lang="en-US"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r>
              <a:rPr lang="en-US" dirty="0"/>
              <a:t>1</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r>
              <a:rPr lang="en-US" dirty="0"/>
              <a:t>2</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r>
              <a:rPr lang="en-US" dirty="0"/>
              <a:t>3</a:t>
            </a:r>
          </a:p>
        </p:txBody>
      </p:sp>
      <p:sp>
        <p:nvSpPr>
          <p:cNvPr id="11" name="TextBox 10">
            <a:extLst>
              <a:ext uri="{FF2B5EF4-FFF2-40B4-BE49-F238E27FC236}">
                <a16:creationId xmlns:a16="http://schemas.microsoft.com/office/drawing/2014/main" id="{3B472642-306C-3629-EB97-0DCBBA1CB24B}"/>
              </a:ext>
            </a:extLst>
          </p:cNvPr>
          <p:cNvSpPr txBox="1"/>
          <p:nvPr/>
        </p:nvSpPr>
        <p:spPr>
          <a:xfrm>
            <a:off x="4449261" y="745962"/>
            <a:ext cx="7180189" cy="5455340"/>
          </a:xfrm>
          <a:prstGeom prst="rect">
            <a:avLst/>
          </a:prstGeom>
          <a:noFill/>
        </p:spPr>
        <p:txBody>
          <a:bodyPr wrap="square" rtlCol="0">
            <a:spAutoFit/>
          </a:bodyPr>
          <a:lstStyle/>
          <a:p>
            <a:r>
              <a:rPr lang="en-US" sz="2400" b="1" dirty="0">
                <a:solidFill>
                  <a:srgbClr val="595959"/>
                </a:solidFill>
              </a:rPr>
              <a:t>Zoek </a:t>
            </a:r>
            <a:r>
              <a:rPr lang="en-US" sz="2400" b="1" dirty="0" err="1">
                <a:solidFill>
                  <a:srgbClr val="595959"/>
                </a:solidFill>
              </a:rPr>
              <a:t>mentorschap</a:t>
            </a:r>
            <a:r>
              <a:rPr lang="en-US" sz="2400" b="1" dirty="0">
                <a:solidFill>
                  <a:srgbClr val="595959"/>
                </a:solidFill>
              </a:rPr>
              <a:t>: </a:t>
            </a:r>
            <a:r>
              <a:rPr lang="nl-NL" sz="2400" dirty="0">
                <a:solidFill>
                  <a:srgbClr val="595959"/>
                </a:solidFill>
              </a:rPr>
              <a:t>Maak contact met financiële adviseurs of zakelijke mentoren die u kunnen begeleiden.</a:t>
            </a:r>
            <a:endParaRPr lang="en-US" sz="2100" dirty="0">
              <a:solidFill>
                <a:srgbClr val="595959"/>
              </a:solidFill>
            </a:endParaRPr>
          </a:p>
          <a:p>
            <a:endParaRPr lang="en-US" sz="1400" dirty="0">
              <a:solidFill>
                <a:srgbClr val="595959"/>
              </a:solidFill>
            </a:endParaRPr>
          </a:p>
          <a:p>
            <a:endParaRPr lang="en-US" sz="2100" dirty="0">
              <a:solidFill>
                <a:srgbClr val="595959"/>
              </a:solidFill>
            </a:endParaRPr>
          </a:p>
          <a:p>
            <a:endParaRPr lang="en-US" sz="2100" dirty="0">
              <a:solidFill>
                <a:srgbClr val="595959"/>
              </a:solidFill>
            </a:endParaRPr>
          </a:p>
          <a:p>
            <a:r>
              <a:rPr lang="nl-NL" sz="2400" b="1" dirty="0">
                <a:solidFill>
                  <a:srgbClr val="595959"/>
                </a:solidFill>
              </a:rPr>
              <a:t>Maak gebruik van gratis bronnen</a:t>
            </a:r>
            <a:r>
              <a:rPr lang="en-US" sz="2400" b="1" dirty="0">
                <a:solidFill>
                  <a:srgbClr val="595959"/>
                </a:solidFill>
              </a:rPr>
              <a:t>: </a:t>
            </a:r>
            <a:r>
              <a:rPr lang="nl-NL" sz="2400" dirty="0">
                <a:solidFill>
                  <a:srgbClr val="595959"/>
                </a:solidFill>
              </a:rPr>
              <a:t>Profiteer van gratis online cursussen, </a:t>
            </a:r>
            <a:r>
              <a:rPr lang="nl-NL" sz="2400" dirty="0" err="1">
                <a:solidFill>
                  <a:srgbClr val="595959"/>
                </a:solidFill>
              </a:rPr>
              <a:t>webinars</a:t>
            </a:r>
            <a:r>
              <a:rPr lang="nl-NL" sz="2400" dirty="0">
                <a:solidFill>
                  <a:srgbClr val="595959"/>
                </a:solidFill>
              </a:rPr>
              <a:t> en programma's voor financiële geletterdheid.</a:t>
            </a:r>
            <a:endParaRPr lang="en-US" sz="2100" dirty="0">
              <a:solidFill>
                <a:srgbClr val="595959"/>
              </a:solidFill>
            </a:endParaRPr>
          </a:p>
          <a:p>
            <a:endParaRPr lang="en-US" sz="1050" dirty="0">
              <a:solidFill>
                <a:srgbClr val="595959"/>
              </a:solidFill>
            </a:endParaRPr>
          </a:p>
          <a:p>
            <a:endParaRPr lang="en-US" sz="2100" dirty="0">
              <a:solidFill>
                <a:srgbClr val="595959"/>
              </a:solidFill>
            </a:endParaRPr>
          </a:p>
          <a:p>
            <a:endParaRPr lang="en-US" sz="2100" dirty="0">
              <a:solidFill>
                <a:srgbClr val="595959"/>
              </a:solidFill>
            </a:endParaRPr>
          </a:p>
          <a:p>
            <a:r>
              <a:rPr lang="nl-NL" sz="2400" b="1" dirty="0">
                <a:solidFill>
                  <a:srgbClr val="595959"/>
                </a:solidFill>
              </a:rPr>
              <a:t>Word lid van ondersteunende netwerken</a:t>
            </a:r>
            <a:r>
              <a:rPr lang="en-US" sz="2400" b="1" dirty="0">
                <a:solidFill>
                  <a:srgbClr val="595959"/>
                </a:solidFill>
              </a:rPr>
              <a:t>: </a:t>
            </a:r>
            <a:r>
              <a:rPr lang="nl-NL" sz="2400" dirty="0">
                <a:solidFill>
                  <a:srgbClr val="595959"/>
                </a:solidFill>
              </a:rPr>
              <a:t>Ga in gesprek met gemeenschappen en netwerken die zich richten op financiële empowerment voor ondervertegenwoordigde oprichters.</a:t>
            </a:r>
            <a:endParaRPr lang="en-IE" sz="2400" dirty="0">
              <a:solidFill>
                <a:srgbClr val="595959"/>
              </a:solidFill>
            </a:endParaRPr>
          </a:p>
        </p:txBody>
      </p:sp>
      <p:pic>
        <p:nvPicPr>
          <p:cNvPr id="44" name="Picture Placeholder 43" descr="Smiling businesswoman with digital tablet looking out office window">
            <a:extLst>
              <a:ext uri="{FF2B5EF4-FFF2-40B4-BE49-F238E27FC236}">
                <a16:creationId xmlns:a16="http://schemas.microsoft.com/office/drawing/2014/main" id="{54856037-ED41-4BFE-099D-2C4D5419C950}"/>
              </a:ext>
            </a:extLst>
          </p:cNvPr>
          <p:cNvPicPr>
            <a:picLocks noGrp="1" noChangeAspect="1"/>
          </p:cNvPicPr>
          <p:nvPr>
            <p:ph type="pic" sz="quarter" idx="41"/>
          </p:nvPr>
        </p:nvPicPr>
        <p:blipFill>
          <a:blip r:embed="rId2"/>
          <a:srcRect l="31127" r="31127"/>
          <a:stretch>
            <a:fillRect/>
          </a:stretch>
        </p:blipFill>
        <p:spPr/>
      </p:pic>
      <p:sp>
        <p:nvSpPr>
          <p:cNvPr id="2" name="Text Placeholder 3">
            <a:extLst>
              <a:ext uri="{FF2B5EF4-FFF2-40B4-BE49-F238E27FC236}">
                <a16:creationId xmlns:a16="http://schemas.microsoft.com/office/drawing/2014/main" id="{DEDB86A8-88F6-357E-2E05-D8CD952DB708}"/>
              </a:ext>
            </a:extLst>
          </p:cNvPr>
          <p:cNvSpPr txBox="1">
            <a:spLocks/>
          </p:cNvSpPr>
          <p:nvPr/>
        </p:nvSpPr>
        <p:spPr>
          <a:xfrm>
            <a:off x="4320643" y="186212"/>
            <a:ext cx="963255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Barrières voor financiële geletterdheid overwinnen</a:t>
            </a:r>
            <a:endParaRPr lang="en-US" dirty="0"/>
          </a:p>
        </p:txBody>
      </p:sp>
    </p:spTree>
    <p:extLst>
      <p:ext uri="{BB962C8B-B14F-4D97-AF65-F5344CB8AC3E}">
        <p14:creationId xmlns:p14="http://schemas.microsoft.com/office/powerpoint/2010/main" val="131782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p:txBody>
          <a:bodyPr/>
          <a:lstStyle/>
          <a:p>
            <a:r>
              <a:rPr lang="de-DE" dirty="0" err="1"/>
              <a:t>Een</a:t>
            </a:r>
            <a:r>
              <a:rPr lang="de-DE" dirty="0"/>
              <a:t> </a:t>
            </a:r>
            <a:r>
              <a:rPr lang="de-DE" dirty="0" err="1"/>
              <a:t>financieel</a:t>
            </a:r>
            <a:r>
              <a:rPr lang="de-DE" dirty="0"/>
              <a:t> </a:t>
            </a:r>
            <a:r>
              <a:rPr lang="de-DE" dirty="0" err="1"/>
              <a:t>bedrijfsplan</a:t>
            </a:r>
            <a:r>
              <a:rPr lang="de-DE" dirty="0"/>
              <a:t> </a:t>
            </a:r>
            <a:r>
              <a:rPr lang="de-DE" dirty="0" err="1"/>
              <a:t>opstellen</a:t>
            </a:r>
            <a:endParaRPr lang="de-DE" dirty="0"/>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02</a:t>
            </a:r>
          </a:p>
        </p:txBody>
      </p:sp>
    </p:spTree>
    <p:extLst>
      <p:ext uri="{BB962C8B-B14F-4D97-AF65-F5344CB8AC3E}">
        <p14:creationId xmlns:p14="http://schemas.microsoft.com/office/powerpoint/2010/main" val="855778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Tabellenkalkulation und Taschenrechner">
            <a:extLst>
              <a:ext uri="{FF2B5EF4-FFF2-40B4-BE49-F238E27FC236}">
                <a16:creationId xmlns:a16="http://schemas.microsoft.com/office/drawing/2014/main" id="{00AF08C4-AB3D-1FC9-76FE-1C2979A341E5}"/>
              </a:ext>
            </a:extLst>
          </p:cNvPr>
          <p:cNvPicPr>
            <a:picLocks noGrp="1" noChangeAspect="1"/>
          </p:cNvPicPr>
          <p:nvPr>
            <p:ph type="pic" sz="quarter" idx="42"/>
          </p:nvPr>
        </p:nvPicPr>
        <p:blipFill>
          <a:blip r:embed="rId2"/>
          <a:srcRect t="10185" b="10185"/>
          <a:stretch/>
        </p:blipFill>
        <p:spPr>
          <a:xfrm>
            <a:off x="320540" y="335338"/>
            <a:ext cx="11578483" cy="6146707"/>
          </a:xfrm>
        </p:spPr>
      </p:pic>
      <p:sp>
        <p:nvSpPr>
          <p:cNvPr id="3" name="Textplatzhalter 2">
            <a:extLst>
              <a:ext uri="{FF2B5EF4-FFF2-40B4-BE49-F238E27FC236}">
                <a16:creationId xmlns:a16="http://schemas.microsoft.com/office/drawing/2014/main" id="{554836F5-8A11-4ABA-BDE2-08E2B5F18620}"/>
              </a:ext>
            </a:extLst>
          </p:cNvPr>
          <p:cNvSpPr>
            <a:spLocks noGrp="1"/>
          </p:cNvSpPr>
          <p:nvPr>
            <p:ph type="body" sz="quarter" idx="13"/>
          </p:nvPr>
        </p:nvSpPr>
        <p:spPr/>
        <p:txBody>
          <a:bodyPr/>
          <a:lstStyle/>
          <a:p>
            <a:r>
              <a:rPr lang="en-US" b="1" dirty="0"/>
              <a:t>“</a:t>
            </a:r>
            <a:r>
              <a:rPr lang="nl-NL" b="1" dirty="0"/>
              <a:t>Niet plannen is plannen om te mislukken</a:t>
            </a:r>
            <a:r>
              <a:rPr lang="en-US" b="1" dirty="0"/>
              <a:t>"</a:t>
            </a:r>
            <a:r>
              <a:rPr lang="en-US" dirty="0"/>
              <a:t> </a:t>
            </a:r>
          </a:p>
          <a:p>
            <a:r>
              <a:rPr lang="en-US" dirty="0"/>
              <a:t> Alan </a:t>
            </a:r>
            <a:r>
              <a:rPr lang="en-US" dirty="0" err="1"/>
              <a:t>Lakein</a:t>
            </a:r>
            <a:endParaRPr lang="de-DE" dirty="0"/>
          </a:p>
        </p:txBody>
      </p:sp>
    </p:spTree>
    <p:extLst>
      <p:ext uri="{BB962C8B-B14F-4D97-AF65-F5344CB8AC3E}">
        <p14:creationId xmlns:p14="http://schemas.microsoft.com/office/powerpoint/2010/main" val="97725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nl-NL" b="1" dirty="0">
                <a:solidFill>
                  <a:srgbClr val="47B5C8"/>
                </a:solidFill>
              </a:rPr>
              <a:t>Belangrijkste onderdelen van een financieel plan</a:t>
            </a:r>
            <a:endParaRPr lang="de-DE" b="1" dirty="0">
              <a:solidFill>
                <a:srgbClr val="47B5C8"/>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703085029"/>
              </p:ext>
            </p:extLst>
          </p:nvPr>
        </p:nvGraphicFramePr>
        <p:xfrm>
          <a:off x="798380" y="2045704"/>
          <a:ext cx="11057398" cy="393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798382" y="1412880"/>
            <a:ext cx="11888918" cy="430887"/>
          </a:xfrm>
          <a:prstGeom prst="rect">
            <a:avLst/>
          </a:prstGeom>
          <a:noFill/>
        </p:spPr>
        <p:txBody>
          <a:bodyPr wrap="square">
            <a:spAutoFit/>
          </a:bodyPr>
          <a:lstStyle/>
          <a:p>
            <a:r>
              <a:rPr lang="nl-NL" sz="2200" b="1" dirty="0">
                <a:solidFill>
                  <a:schemeClr val="accent1"/>
                </a:solidFill>
              </a:rPr>
              <a:t>Een uitgebreid financieel bedrijfsplan bestaat uit verschillende belangrijke componenten</a:t>
            </a:r>
            <a:r>
              <a:rPr lang="de-DE" sz="2200" b="1" dirty="0">
                <a:solidFill>
                  <a:schemeClr val="accent1"/>
                </a:solidFill>
              </a:rPr>
              <a:t>: </a:t>
            </a:r>
            <a:endParaRPr lang="en-IE" sz="2200" b="1" dirty="0">
              <a:solidFill>
                <a:schemeClr val="accent1"/>
              </a:solidFill>
            </a:endParaRPr>
          </a:p>
        </p:txBody>
      </p:sp>
    </p:spTree>
    <p:extLst>
      <p:ext uri="{BB962C8B-B14F-4D97-AF65-F5344CB8AC3E}">
        <p14:creationId xmlns:p14="http://schemas.microsoft.com/office/powerpoint/2010/main" val="196601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7421217"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Omzetprognoses</a:t>
            </a:r>
            <a:r>
              <a:rPr lang="en-US" dirty="0">
                <a:solidFill>
                  <a:schemeClr val="bg1"/>
                </a:solidFill>
              </a:rPr>
              <a:t> </a:t>
            </a:r>
            <a:r>
              <a:rPr lang="en-US" dirty="0" err="1">
                <a:solidFill>
                  <a:schemeClr val="bg1"/>
                </a:solidFill>
              </a:rPr>
              <a:t>maken</a:t>
            </a:r>
            <a:endParaRPr lang="en-US" dirty="0"/>
          </a:p>
        </p:txBody>
      </p:sp>
      <p:graphicFrame>
        <p:nvGraphicFramePr>
          <p:cNvPr id="3" name="Diagramm 2">
            <a:extLst>
              <a:ext uri="{FF2B5EF4-FFF2-40B4-BE49-F238E27FC236}">
                <a16:creationId xmlns:a16="http://schemas.microsoft.com/office/drawing/2014/main" id="{2D6B2521-85F4-2ABB-3B5B-F30F66B97C01}"/>
              </a:ext>
            </a:extLst>
          </p:cNvPr>
          <p:cNvGraphicFramePr/>
          <p:nvPr>
            <p:extLst>
              <p:ext uri="{D42A27DB-BD31-4B8C-83A1-F6EECF244321}">
                <p14:modId xmlns:p14="http://schemas.microsoft.com/office/powerpoint/2010/main" val="719273635"/>
              </p:ext>
            </p:extLst>
          </p:nvPr>
        </p:nvGraphicFramePr>
        <p:xfrm>
          <a:off x="4518991" y="1645599"/>
          <a:ext cx="6445839"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4">
            <a:extLst>
              <a:ext uri="{FF2B5EF4-FFF2-40B4-BE49-F238E27FC236}">
                <a16:creationId xmlns:a16="http://schemas.microsoft.com/office/drawing/2014/main" id="{B3BAC08D-379E-5E5E-6CD6-7F7422970C04}"/>
              </a:ext>
            </a:extLst>
          </p:cNvPr>
          <p:cNvSpPr txBox="1"/>
          <p:nvPr/>
        </p:nvSpPr>
        <p:spPr>
          <a:xfrm>
            <a:off x="528378" y="1645599"/>
            <a:ext cx="3937519" cy="1938992"/>
          </a:xfrm>
          <a:prstGeom prst="rect">
            <a:avLst/>
          </a:prstGeom>
          <a:noFill/>
        </p:spPr>
        <p:txBody>
          <a:bodyPr wrap="square">
            <a:spAutoFit/>
          </a:bodyPr>
          <a:lstStyle/>
          <a:p>
            <a:r>
              <a:rPr lang="nl-NL" sz="2400" dirty="0">
                <a:solidFill>
                  <a:srgbClr val="595959"/>
                </a:solidFill>
              </a:rPr>
              <a:t>Omzetprognoses schatten hoeveel inkomsten uw bedrijf over een bepaalde periode zal genereren. Nauwkeurige omzetprognoses maken:</a:t>
            </a:r>
            <a:endParaRPr lang="en-IE" sz="2400" dirty="0"/>
          </a:p>
        </p:txBody>
      </p:sp>
    </p:spTree>
    <p:extLst>
      <p:ext uri="{BB962C8B-B14F-4D97-AF65-F5344CB8AC3E}">
        <p14:creationId xmlns:p14="http://schemas.microsoft.com/office/powerpoint/2010/main" val="375700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8" y="2049366"/>
            <a:ext cx="4867011" cy="3025975"/>
          </a:xfrm>
        </p:spPr>
        <p:txBody>
          <a:bodyPr/>
          <a:lstStyle/>
          <a:p>
            <a:pPr marL="0" indent="0"/>
            <a:r>
              <a:rPr lang="nl-NL" sz="2000" dirty="0"/>
              <a:t>Uw financieel plan moet rekening houden met zowel vaste als variabele kosten:</a:t>
            </a:r>
          </a:p>
          <a:p>
            <a:pPr marL="0" indent="0"/>
            <a:r>
              <a:rPr lang="de-DE" sz="2000" b="1" dirty="0" err="1"/>
              <a:t>Vaste</a:t>
            </a:r>
            <a:r>
              <a:rPr lang="de-DE" sz="2000" b="1" dirty="0"/>
              <a:t> lasten: </a:t>
            </a:r>
            <a:r>
              <a:rPr lang="nl-NL" sz="2000" dirty="0"/>
              <a:t>Dit zijn kosten die niet veranderen met het niveau van de bedrijfsactiviteit (bijv. huur, salarissen, verzekeringen).</a:t>
            </a:r>
            <a:r>
              <a:rPr lang="en-US" sz="2000" b="1" dirty="0"/>
              <a:t> </a:t>
            </a:r>
          </a:p>
          <a:p>
            <a:pPr marL="0" indent="0"/>
            <a:r>
              <a:rPr lang="en-US" sz="2000" b="1" dirty="0" err="1"/>
              <a:t>Variabele</a:t>
            </a:r>
            <a:r>
              <a:rPr lang="en-US" sz="2000" b="1" dirty="0"/>
              <a:t> </a:t>
            </a:r>
            <a:r>
              <a:rPr lang="en-US" sz="2000" b="1" dirty="0" err="1"/>
              <a:t>kosten</a:t>
            </a:r>
            <a:r>
              <a:rPr lang="en-US" sz="2000" b="1" dirty="0"/>
              <a:t>: </a:t>
            </a:r>
            <a:r>
              <a:rPr lang="nl-NL" sz="2000" dirty="0"/>
              <a:t>Deze fluctueren afhankelijk van de hoeveelheid geproduceerde goederen of diensten (bijv. grondstoffen, verzending, commissies).</a:t>
            </a:r>
            <a:endParaRPr lang="de-DE" sz="2000"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dirty="0"/>
              <a:t>Prognose van </a:t>
            </a:r>
            <a:r>
              <a:rPr lang="de-DE" dirty="0" err="1"/>
              <a:t>vaste</a:t>
            </a:r>
            <a:r>
              <a:rPr lang="de-DE" dirty="0"/>
              <a:t> en </a:t>
            </a:r>
            <a:r>
              <a:rPr lang="de-DE" dirty="0" err="1"/>
              <a:t>variabele</a:t>
            </a:r>
            <a:r>
              <a:rPr lang="de-DE" dirty="0"/>
              <a:t> lasten</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solidFill>
            <a:schemeClr val="bg1"/>
          </a:solidFill>
        </p:spPr>
        <p:txBody>
          <a:bodyPr/>
          <a:lstStyle/>
          <a:p>
            <a:pPr marL="0" indent="0">
              <a:buNone/>
            </a:pPr>
            <a:r>
              <a:rPr lang="en-US" sz="2400" b="1" dirty="0" err="1">
                <a:solidFill>
                  <a:srgbClr val="595959"/>
                </a:solidFill>
              </a:rPr>
              <a:t>Nauwkeurige</a:t>
            </a:r>
            <a:r>
              <a:rPr lang="en-US" sz="2400" b="1" dirty="0">
                <a:solidFill>
                  <a:srgbClr val="595959"/>
                </a:solidFill>
              </a:rPr>
              <a:t> </a:t>
            </a:r>
            <a:r>
              <a:rPr lang="en-US" sz="2400" b="1" dirty="0" err="1">
                <a:solidFill>
                  <a:srgbClr val="595959"/>
                </a:solidFill>
              </a:rPr>
              <a:t>onkostenprognoses</a:t>
            </a:r>
            <a:r>
              <a:rPr lang="en-US" sz="2400" b="1" dirty="0">
                <a:solidFill>
                  <a:srgbClr val="595959"/>
                </a:solidFill>
              </a:rPr>
              <a:t> </a:t>
            </a:r>
            <a:r>
              <a:rPr lang="en-US" sz="2400" b="1" dirty="0" err="1">
                <a:solidFill>
                  <a:srgbClr val="595959"/>
                </a:solidFill>
              </a:rPr>
              <a:t>maken</a:t>
            </a:r>
            <a:r>
              <a:rPr lang="en-US" sz="2400" b="1" dirty="0">
                <a:solidFill>
                  <a:srgbClr val="595959"/>
                </a:solidFill>
              </a:rPr>
              <a:t>:</a:t>
            </a:r>
          </a:p>
          <a:p>
            <a:r>
              <a:rPr lang="nl-NL" sz="2400" b="1" dirty="0">
                <a:solidFill>
                  <a:srgbClr val="595959"/>
                </a:solidFill>
              </a:rPr>
              <a:t>Zet uw vaste kosten op een rij</a:t>
            </a:r>
            <a:r>
              <a:rPr lang="en-US" sz="2400" b="1" dirty="0">
                <a:solidFill>
                  <a:srgbClr val="595959"/>
                </a:solidFill>
              </a:rPr>
              <a:t>: </a:t>
            </a:r>
            <a:r>
              <a:rPr lang="nl-NL" sz="2400" dirty="0">
                <a:solidFill>
                  <a:srgbClr val="595959"/>
                </a:solidFill>
              </a:rPr>
              <a:t>Deze zijn voorspelbaar en kunnen voor de lange termijn worden geschat</a:t>
            </a:r>
            <a:endParaRPr lang="en-US" sz="2400" dirty="0">
              <a:solidFill>
                <a:srgbClr val="595959"/>
              </a:solidFill>
            </a:endParaRPr>
          </a:p>
          <a:p>
            <a:r>
              <a:rPr lang="en-US" sz="2400" b="1" dirty="0" err="1">
                <a:solidFill>
                  <a:srgbClr val="595959"/>
                </a:solidFill>
              </a:rPr>
              <a:t>Variabele</a:t>
            </a:r>
            <a:r>
              <a:rPr lang="en-US" sz="2400" b="1" dirty="0">
                <a:solidFill>
                  <a:srgbClr val="595959"/>
                </a:solidFill>
              </a:rPr>
              <a:t> </a:t>
            </a:r>
            <a:r>
              <a:rPr lang="en-US" sz="2400" b="1" dirty="0" err="1">
                <a:solidFill>
                  <a:srgbClr val="595959"/>
                </a:solidFill>
              </a:rPr>
              <a:t>kosten</a:t>
            </a:r>
            <a:r>
              <a:rPr lang="en-US" sz="2400" b="1" dirty="0">
                <a:solidFill>
                  <a:srgbClr val="595959"/>
                </a:solidFill>
              </a:rPr>
              <a:t> </a:t>
            </a:r>
            <a:r>
              <a:rPr lang="en-US" sz="2400" b="1" dirty="0" err="1">
                <a:solidFill>
                  <a:srgbClr val="595959"/>
                </a:solidFill>
              </a:rPr>
              <a:t>inschatten</a:t>
            </a:r>
            <a:r>
              <a:rPr lang="en-US" sz="2400" b="1" dirty="0">
                <a:solidFill>
                  <a:srgbClr val="595959"/>
                </a:solidFill>
              </a:rPr>
              <a:t>: </a:t>
            </a:r>
            <a:r>
              <a:rPr lang="nl-NL" sz="2400" dirty="0">
                <a:solidFill>
                  <a:srgbClr val="595959"/>
                </a:solidFill>
              </a:rPr>
              <a:t>Baseer deze op verkoopprognoses en productieniveaus</a:t>
            </a:r>
          </a:p>
          <a:p>
            <a:r>
              <a:rPr lang="nl-NL" sz="2400" b="1" dirty="0">
                <a:solidFill>
                  <a:srgbClr val="595959"/>
                </a:solidFill>
              </a:rPr>
              <a:t>Rekening houden met verborgen kosten</a:t>
            </a:r>
            <a:r>
              <a:rPr lang="en-US" sz="2400" b="1" dirty="0">
                <a:solidFill>
                  <a:srgbClr val="595959"/>
                </a:solidFill>
              </a:rPr>
              <a:t>: </a:t>
            </a:r>
            <a:r>
              <a:rPr lang="nl-NL" sz="2400" dirty="0">
                <a:solidFill>
                  <a:srgbClr val="595959"/>
                </a:solidFill>
              </a:rPr>
              <a:t>Neem minder voor de hand liggende uitgaven mee, zoals belastingen, onderhoud en professionele kosten.</a:t>
            </a:r>
            <a:endParaRPr lang="en-US" sz="2400" dirty="0">
              <a:solidFill>
                <a:srgbClr val="595959"/>
              </a:solidFill>
            </a:endParaRPr>
          </a:p>
        </p:txBody>
      </p:sp>
    </p:spTree>
    <p:extLst>
      <p:ext uri="{BB962C8B-B14F-4D97-AF65-F5344CB8AC3E}">
        <p14:creationId xmlns:p14="http://schemas.microsoft.com/office/powerpoint/2010/main" val="186799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798069" y="1812839"/>
            <a:ext cx="5537839" cy="3025975"/>
          </a:xfrm>
        </p:spPr>
        <p:txBody>
          <a:bodyPr/>
          <a:lstStyle/>
          <a:p>
            <a:pPr marL="0" indent="0"/>
            <a:r>
              <a:rPr lang="nl-NL" sz="2000" dirty="0"/>
              <a:t>Winstmarges en break-evenanalyse helpen u inzicht te krijgen in de financiële gezondheid van uw bedrijf:</a:t>
            </a:r>
          </a:p>
          <a:p>
            <a:pPr marL="0" indent="0"/>
            <a:r>
              <a:rPr lang="de-DE" sz="2000" b="1" dirty="0" err="1"/>
              <a:t>Winstmarge</a:t>
            </a:r>
            <a:r>
              <a:rPr lang="de-DE" sz="2000" b="1" dirty="0"/>
              <a:t>: </a:t>
            </a:r>
            <a:r>
              <a:rPr lang="nl-NL" sz="2000" dirty="0"/>
              <a:t>Het percentage van de inkomsten dat uw uitgaven overschrijdt. Hogere marges betekenen meer winstgevendheid.</a:t>
            </a:r>
          </a:p>
          <a:p>
            <a:pPr marL="0" indent="0"/>
            <a:r>
              <a:rPr lang="en-US" sz="2000" b="1" dirty="0"/>
              <a:t>Break-even punt: </a:t>
            </a:r>
            <a:r>
              <a:rPr lang="nl-NL" sz="2000" dirty="0"/>
              <a:t>Het punt waarop uw totale inkomsten gelijk zijn aan de totale kosten. Het bereiken van het break-evenpunt betekent dat uw bedrijf niet langer met verlies werkt.</a:t>
            </a:r>
            <a:endParaRPr lang="de-DE" sz="2000"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a:xfrm>
            <a:off x="798069" y="660167"/>
            <a:ext cx="5197642" cy="992652"/>
          </a:xfrm>
        </p:spPr>
        <p:txBody>
          <a:bodyPr/>
          <a:lstStyle/>
          <a:p>
            <a:r>
              <a:rPr lang="nl-NL" dirty="0"/>
              <a:t>Planning voor winstmarges en break-evenanalyse</a:t>
            </a:r>
            <a:endParaRPr lang="de-DE" dirty="0"/>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solidFill>
            <a:schemeClr val="bg1"/>
          </a:solidFill>
        </p:spPr>
        <p:txBody>
          <a:bodyPr/>
          <a:lstStyle/>
          <a:p>
            <a:pPr marL="0" indent="0">
              <a:buNone/>
            </a:pPr>
            <a:r>
              <a:rPr lang="en-US" sz="2000" b="1" dirty="0" err="1"/>
              <a:t>Stappen</a:t>
            </a:r>
            <a:r>
              <a:rPr lang="en-US" sz="2000" b="1" dirty="0"/>
              <a:t> </a:t>
            </a:r>
            <a:r>
              <a:rPr lang="en-US" sz="2000" b="1" dirty="0" err="1"/>
              <a:t>voor</a:t>
            </a:r>
            <a:r>
              <a:rPr lang="en-US" sz="2000" b="1" dirty="0"/>
              <a:t> break-</a:t>
            </a:r>
            <a:r>
              <a:rPr lang="en-US" sz="2000" b="1" dirty="0" err="1"/>
              <a:t>evenanalyse</a:t>
            </a:r>
            <a:endParaRPr lang="en-US" sz="2000" b="1" dirty="0"/>
          </a:p>
          <a:p>
            <a:pPr marL="0" indent="0">
              <a:buNone/>
            </a:pPr>
            <a:r>
              <a:rPr lang="en-US" sz="2000" b="1" dirty="0" err="1">
                <a:solidFill>
                  <a:srgbClr val="595959"/>
                </a:solidFill>
              </a:rPr>
              <a:t>Bereken</a:t>
            </a:r>
            <a:r>
              <a:rPr lang="en-US" sz="2000" b="1" dirty="0">
                <a:solidFill>
                  <a:srgbClr val="595959"/>
                </a:solidFill>
              </a:rPr>
              <a:t> </a:t>
            </a:r>
            <a:r>
              <a:rPr lang="en-US" sz="2000" b="1" dirty="0" err="1">
                <a:solidFill>
                  <a:srgbClr val="595959"/>
                </a:solidFill>
              </a:rPr>
              <a:t>vaste</a:t>
            </a:r>
            <a:r>
              <a:rPr lang="en-US" sz="2000" b="1" dirty="0">
                <a:solidFill>
                  <a:srgbClr val="595959"/>
                </a:solidFill>
              </a:rPr>
              <a:t> </a:t>
            </a:r>
            <a:r>
              <a:rPr lang="en-US" sz="2000" b="1" dirty="0" err="1">
                <a:solidFill>
                  <a:srgbClr val="595959"/>
                </a:solidFill>
              </a:rPr>
              <a:t>kosten</a:t>
            </a:r>
            <a:r>
              <a:rPr lang="en-US" sz="2000" b="1" dirty="0">
                <a:solidFill>
                  <a:srgbClr val="595959"/>
                </a:solidFill>
              </a:rPr>
              <a:t>: </a:t>
            </a:r>
            <a:r>
              <a:rPr lang="nl-NL" sz="2000" dirty="0">
                <a:solidFill>
                  <a:srgbClr val="595959"/>
                </a:solidFill>
              </a:rPr>
              <a:t>Inclusief huur, salarissen en nutsvoorzieningen.</a:t>
            </a:r>
            <a:endParaRPr lang="en-US" sz="2000" dirty="0">
              <a:solidFill>
                <a:srgbClr val="595959"/>
              </a:solidFill>
            </a:endParaRPr>
          </a:p>
          <a:p>
            <a:r>
              <a:rPr lang="nl-NL" sz="2000" b="1" dirty="0">
                <a:solidFill>
                  <a:srgbClr val="595959"/>
                </a:solidFill>
              </a:rPr>
              <a:t>Identificeer variabele kosten per eenheid</a:t>
            </a:r>
            <a:r>
              <a:rPr lang="en-US" sz="2000" b="1" dirty="0">
                <a:solidFill>
                  <a:srgbClr val="595959"/>
                </a:solidFill>
              </a:rPr>
              <a:t>: </a:t>
            </a:r>
            <a:r>
              <a:rPr lang="nl-NL" sz="2000" dirty="0">
                <a:solidFill>
                  <a:srgbClr val="595959"/>
                </a:solidFill>
              </a:rPr>
              <a:t>Maak een schatting van de kosten om elke eenheid van uw product of dienst te produceren.</a:t>
            </a:r>
          </a:p>
          <a:p>
            <a:r>
              <a:rPr lang="nl-NL" sz="2000" b="1" dirty="0">
                <a:solidFill>
                  <a:srgbClr val="595959"/>
                </a:solidFill>
              </a:rPr>
              <a:t>Stel uw prijs per eenheid in</a:t>
            </a:r>
            <a:r>
              <a:rPr lang="en-US" sz="2000" b="1" dirty="0">
                <a:solidFill>
                  <a:srgbClr val="595959"/>
                </a:solidFill>
              </a:rPr>
              <a:t>: </a:t>
            </a:r>
            <a:r>
              <a:rPr lang="en-US" sz="2000" dirty="0" err="1">
                <a:solidFill>
                  <a:srgbClr val="595959"/>
                </a:solidFill>
              </a:rPr>
              <a:t>Bepaal</a:t>
            </a:r>
            <a:r>
              <a:rPr lang="en-US" sz="2000" dirty="0">
                <a:solidFill>
                  <a:srgbClr val="595959"/>
                </a:solidFill>
              </a:rPr>
              <a:t> je </a:t>
            </a:r>
            <a:r>
              <a:rPr lang="en-US" sz="2000" dirty="0" err="1">
                <a:solidFill>
                  <a:srgbClr val="595959"/>
                </a:solidFill>
              </a:rPr>
              <a:t>verkoopprijs</a:t>
            </a:r>
            <a:r>
              <a:rPr lang="en-US" sz="2000" dirty="0">
                <a:solidFill>
                  <a:srgbClr val="595959"/>
                </a:solidFill>
              </a:rPr>
              <a:t>.</a:t>
            </a:r>
          </a:p>
          <a:p>
            <a:r>
              <a:rPr lang="nl-NL" sz="2000" b="1" dirty="0">
                <a:solidFill>
                  <a:srgbClr val="F2A72C"/>
                </a:solidFill>
              </a:rPr>
              <a:t>Break-evenformule om het aantal goederen te berekenen dat in een periode moet worden verkocht: Vaste kosten ÷ (verkoopprijs per eenheid - variabele kosten per eenheid).</a:t>
            </a:r>
            <a:endParaRPr lang="en-US" sz="2000" dirty="0">
              <a:solidFill>
                <a:srgbClr val="F2A72C"/>
              </a:solidFill>
            </a:endParaRPr>
          </a:p>
        </p:txBody>
      </p:sp>
    </p:spTree>
    <p:extLst>
      <p:ext uri="{BB962C8B-B14F-4D97-AF65-F5344CB8AC3E}">
        <p14:creationId xmlns:p14="http://schemas.microsoft.com/office/powerpoint/2010/main" val="375804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dirty="0">
                <a:solidFill>
                  <a:schemeClr val="bg1"/>
                </a:solidFill>
              </a:rPr>
              <a:t>Hoe maak je een cashflowprognose?</a:t>
            </a:r>
            <a:endParaRPr lang="en-US"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82337" cy="707886"/>
          </a:xfrm>
          <a:prstGeom prst="rect">
            <a:avLst/>
          </a:prstGeom>
          <a:noFill/>
        </p:spPr>
        <p:txBody>
          <a:bodyPr wrap="square">
            <a:spAutoFit/>
          </a:bodyPr>
          <a:lstStyle/>
          <a:p>
            <a:r>
              <a:rPr lang="nl-NL" sz="2000" dirty="0">
                <a:solidFill>
                  <a:srgbClr val="595959"/>
                </a:solidFill>
              </a:rPr>
              <a:t>Een cashflowprognose schat hoeveel geld uw bedrijf in een bepaalde periode zal hebben. Het helpt u te voorspellen wanneer u extra geld nodig heeft of wanneer u kunt investeren in groei.</a:t>
            </a:r>
            <a:endParaRPr lang="en-US" sz="2000" dirty="0">
              <a:solidFill>
                <a:srgbClr val="595959"/>
              </a:solidFill>
            </a:endParaRP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66167271"/>
              </p:ext>
            </p:extLst>
          </p:nvPr>
        </p:nvGraphicFramePr>
        <p:xfrm>
          <a:off x="625492" y="300907"/>
          <a:ext cx="10704729" cy="6557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44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17829"/>
            <a:ext cx="10479218" cy="3440624"/>
          </a:xfrm>
        </p:spPr>
        <p:txBody>
          <a:bodyPr/>
          <a:lstStyle/>
          <a:p>
            <a:pPr marL="0" indent="0"/>
            <a:r>
              <a:rPr lang="nl-NL" sz="1800" dirty="0"/>
              <a:t>Kapitaalvereisten verwijzen naar de hoeveelheid geld die een bedrijf nodig heeft om te opereren en te groeien. Het omvat zowel de initiële opstartkosten als het geld dat nodig is voor uitbreiding.</a:t>
            </a:r>
          </a:p>
          <a:p>
            <a:pPr marL="0" indent="0"/>
            <a:r>
              <a:rPr lang="nl-NL" sz="1800" dirty="0"/>
              <a:t>Hoe kapitaalvereisten te schatten: </a:t>
            </a:r>
          </a:p>
          <a:p>
            <a:pPr marL="285750" indent="-285750">
              <a:buFont typeface="Arial" panose="020B0604020202020204" pitchFamily="34" charset="0"/>
              <a:buChar char="•"/>
            </a:pPr>
            <a:r>
              <a:rPr lang="nl-NL" sz="1800" dirty="0"/>
              <a:t>Maak een lijst van opstartkosten: Neem uitgaven op zoals apparatuur, licenties, marketing en initiële inventaris.
Plan voor lopende uitgaven: Houd rekening met salarisadministratie, huur, nutsvoorzieningen en andere terugkerende kosten.
Factor in uitbreidingskosten: Als u van plan bent om te groeien, neem dan de kosten van nieuwe apparatuur, het inhuren of openen van nieuwe locaties mee.
Investeringsplanning: 
Beslis hoeveel u wilt investeren in verschillende gebieden van het bedrijf, zoals marketing, onderzoek en ontwikkeling (R&amp;D) of productontwikkeling.
Zorg ervoor dat uw investeringsplan aansluit bij uw financiële prognoses en groeistrategie.</a:t>
            </a:r>
            <a:endParaRPr lang="en-GB" sz="18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Kapitaalvereisten</a:t>
            </a:r>
            <a:r>
              <a:rPr lang="en-US" dirty="0"/>
              <a:t> </a:t>
            </a:r>
            <a:r>
              <a:rPr lang="en-US" dirty="0" err="1"/>
              <a:t>en</a:t>
            </a:r>
            <a:r>
              <a:rPr lang="en-US" dirty="0"/>
              <a:t> </a:t>
            </a:r>
            <a:r>
              <a:rPr lang="en-US" dirty="0" err="1"/>
              <a:t>investeringsplanning</a:t>
            </a:r>
            <a:endParaRPr lang="en-US" dirty="0"/>
          </a:p>
        </p:txBody>
      </p:sp>
    </p:spTree>
    <p:extLst>
      <p:ext uri="{BB962C8B-B14F-4D97-AF65-F5344CB8AC3E}">
        <p14:creationId xmlns:p14="http://schemas.microsoft.com/office/powerpoint/2010/main" val="330499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6078" y="1565257"/>
            <a:ext cx="10472910" cy="1681170"/>
          </a:xfrm>
        </p:spPr>
        <p:txBody>
          <a:bodyPr/>
          <a:lstStyle/>
          <a:p>
            <a:pPr marL="0" indent="0"/>
            <a:r>
              <a:rPr lang="nl-NL" sz="2000" dirty="0"/>
              <a:t>Bij het zoeken naar financiering is het effectief presenteren van uw financiële plan cruciaal om investeringen veilig te stellen. Hier leest u hoe u het presenteert</a:t>
            </a:r>
            <a:r>
              <a:rPr lang="en-US" sz="2000" dirty="0"/>
              <a:t>:</a:t>
            </a:r>
          </a:p>
          <a:p>
            <a:pPr marL="457200" lvl="0" indent="-457200">
              <a:lnSpc>
                <a:spcPct val="100000"/>
              </a:lnSpc>
              <a:spcBef>
                <a:spcPts val="0"/>
              </a:spcBef>
              <a:buFont typeface="+mj-lt"/>
              <a:buAutoNum type="arabicPeriod"/>
              <a:defRPr/>
            </a:pPr>
            <a:r>
              <a:rPr lang="nl-NL" sz="2000" b="1" dirty="0">
                <a:solidFill>
                  <a:srgbClr val="086D6E"/>
                </a:solidFill>
              </a:rPr>
              <a:t>Begin met het grote geheel</a:t>
            </a:r>
            <a:r>
              <a:rPr kumimoji="0" lang="en-US" sz="2000" b="1" i="0" u="none" strike="noStrike" kern="1200" cap="none" spc="0" normalizeH="0" baseline="0" noProof="0" dirty="0">
                <a:ln>
                  <a:noFill/>
                </a:ln>
                <a:solidFill>
                  <a:srgbClr val="086D6E"/>
                </a:solidFill>
                <a:effectLst/>
                <a:uLnTx/>
                <a:uFillTx/>
                <a:latin typeface="Calibri" panose="020F0502020204030204"/>
                <a:ea typeface="+mn-ea"/>
                <a:cs typeface="+mn-cs"/>
              </a:rPr>
              <a:t>: </a:t>
            </a:r>
            <a:r>
              <a:rPr lang="nl-NL" sz="2000" dirty="0"/>
              <a:t>Schets de belangrijkste doelen en visie van uw bedrijf</a:t>
            </a:r>
            <a:r>
              <a:rPr kumimoji="0" lang="en-US" sz="2000" b="0" i="0" u="none" strike="noStrike" kern="1200" cap="none" spc="0" normalizeH="0" baseline="0" noProof="0" dirty="0">
                <a:ln>
                  <a:noFill/>
                </a:ln>
                <a:effectLst/>
                <a:uLnTx/>
                <a:uFillTx/>
                <a:latin typeface="Calibri" panose="020F0502020204030204"/>
                <a:ea typeface="+mn-ea"/>
                <a:cs typeface="+mn-cs"/>
              </a:rPr>
              <a:t>.</a:t>
            </a:r>
            <a:endParaRPr kumimoji="0" lang="en-GB" sz="2000" b="0" i="0" u="none" strike="noStrike" kern="1200" cap="none" spc="0" normalizeH="0" baseline="0" noProof="0" dirty="0">
              <a:ln>
                <a:noFill/>
              </a:ln>
              <a:effectLst/>
              <a:uLnTx/>
              <a:uFillTx/>
              <a:latin typeface="Calibri" panose="020F0502020204030204"/>
              <a:ea typeface="+mn-ea"/>
              <a:cs typeface="+mn-cs"/>
            </a:endParaRPr>
          </a:p>
          <a:p>
            <a:pPr marL="457200" lvl="0" indent="-457200">
              <a:lnSpc>
                <a:spcPct val="100000"/>
              </a:lnSpc>
              <a:spcBef>
                <a:spcPts val="0"/>
              </a:spcBef>
              <a:buFont typeface="+mj-lt"/>
              <a:buAutoNum type="arabicPeriod"/>
              <a:defRPr/>
            </a:pPr>
            <a:r>
              <a:rPr lang="en-US" sz="2000" b="1" dirty="0" err="1">
                <a:solidFill>
                  <a:srgbClr val="086D6E"/>
                </a:solidFill>
              </a:rPr>
              <a:t>Markeer</a:t>
            </a:r>
            <a:r>
              <a:rPr lang="en-US" sz="2000" b="1" dirty="0">
                <a:solidFill>
                  <a:srgbClr val="086D6E"/>
                </a:solidFill>
              </a:rPr>
              <a:t> </a:t>
            </a:r>
            <a:r>
              <a:rPr lang="en-US" sz="2000" b="1" dirty="0" err="1">
                <a:solidFill>
                  <a:srgbClr val="086D6E"/>
                </a:solidFill>
              </a:rPr>
              <a:t>financiële</a:t>
            </a:r>
            <a:r>
              <a:rPr lang="en-US" sz="2000" b="1" dirty="0">
                <a:solidFill>
                  <a:srgbClr val="086D6E"/>
                </a:solidFill>
              </a:rPr>
              <a:t> </a:t>
            </a:r>
            <a:r>
              <a:rPr lang="en-US" sz="2000" b="1" dirty="0" err="1">
                <a:solidFill>
                  <a:srgbClr val="086D6E"/>
                </a:solidFill>
              </a:rPr>
              <a:t>prognoses:</a:t>
            </a:r>
            <a:r>
              <a:rPr lang="en-US" sz="2000" dirty="0" err="1"/>
              <a:t>Toon</a:t>
            </a:r>
            <a:r>
              <a:rPr lang="en-US" sz="2000" dirty="0"/>
              <a:t> </a:t>
            </a:r>
            <a:r>
              <a:rPr lang="en-US" sz="2000" dirty="0" err="1"/>
              <a:t>uw</a:t>
            </a:r>
            <a:r>
              <a:rPr lang="en-US" sz="2000" dirty="0"/>
              <a:t> </a:t>
            </a:r>
            <a:r>
              <a:rPr lang="en-US" sz="2000" dirty="0" err="1"/>
              <a:t>omzetprognoses</a:t>
            </a:r>
            <a:r>
              <a:rPr lang="en-US" sz="2000" dirty="0"/>
              <a:t>, </a:t>
            </a:r>
            <a:r>
              <a:rPr lang="en-US" sz="2000" dirty="0" err="1"/>
              <a:t>cashflowprognoses</a:t>
            </a:r>
            <a:r>
              <a:rPr lang="en-US" sz="2000" dirty="0"/>
              <a:t> </a:t>
            </a:r>
            <a:r>
              <a:rPr lang="en-US" sz="2000" dirty="0" err="1"/>
              <a:t>en</a:t>
            </a:r>
            <a:r>
              <a:rPr lang="en-US" sz="2000" dirty="0"/>
              <a:t> </a:t>
            </a:r>
            <a:r>
              <a:rPr lang="en-US" sz="2000" dirty="0" err="1"/>
              <a:t>winstgevendheidsschattingen</a:t>
            </a:r>
            <a:r>
              <a:rPr lang="en-US" sz="2000" dirty="0">
                <a:latin typeface="Calibri" panose="020F0502020204030204"/>
              </a:rPr>
              <a:t>.</a:t>
            </a:r>
          </a:p>
          <a:p>
            <a:pPr marL="457200" lvl="0" indent="-457200">
              <a:lnSpc>
                <a:spcPct val="100000"/>
              </a:lnSpc>
              <a:spcBef>
                <a:spcPts val="0"/>
              </a:spcBef>
              <a:buFont typeface="+mj-lt"/>
              <a:buAutoNum type="arabicPeriod"/>
              <a:defRPr/>
            </a:pPr>
            <a:r>
              <a:rPr lang="en-US" sz="2000" b="1" dirty="0">
                <a:solidFill>
                  <a:srgbClr val="086D6E"/>
                </a:solidFill>
              </a:rPr>
              <a:t>Toon </a:t>
            </a:r>
            <a:r>
              <a:rPr lang="en-US" sz="2000" b="1" dirty="0" err="1">
                <a:solidFill>
                  <a:srgbClr val="086D6E"/>
                </a:solidFill>
              </a:rPr>
              <a:t>financiële</a:t>
            </a:r>
            <a:r>
              <a:rPr lang="en-US" sz="2000" b="1" dirty="0">
                <a:solidFill>
                  <a:srgbClr val="086D6E"/>
                </a:solidFill>
              </a:rPr>
              <a:t> discipline</a:t>
            </a:r>
            <a:r>
              <a:rPr lang="en-US" sz="2000" b="1" dirty="0">
                <a:solidFill>
                  <a:srgbClr val="086D6E"/>
                </a:solidFill>
                <a:latin typeface="Calibri" panose="020F0502020204030204"/>
              </a:rPr>
              <a:t>: </a:t>
            </a:r>
            <a:r>
              <a:rPr lang="nl-NL" sz="2000" dirty="0"/>
              <a:t>Benadruk hoe u kosten beheerst en winstgevendheid garandeert</a:t>
            </a:r>
            <a:r>
              <a:rPr lang="en-US" sz="2000" dirty="0">
                <a:latin typeface="Calibri" panose="020F0502020204030204"/>
              </a:rPr>
              <a:t>.</a:t>
            </a:r>
          </a:p>
          <a:p>
            <a:pPr marL="457200" lvl="0" indent="-457200">
              <a:lnSpc>
                <a:spcPct val="100000"/>
              </a:lnSpc>
              <a:spcBef>
                <a:spcPts val="0"/>
              </a:spcBef>
              <a:buFont typeface="+mj-lt"/>
              <a:buAutoNum type="arabicPeriod"/>
              <a:defRPr/>
            </a:pPr>
            <a:r>
              <a:rPr lang="en-US" sz="2000" b="1" dirty="0">
                <a:solidFill>
                  <a:srgbClr val="086D6E"/>
                </a:solidFill>
              </a:rPr>
              <a:t>Risico's </a:t>
            </a:r>
            <a:r>
              <a:rPr lang="en-US" sz="2000" b="1" dirty="0" err="1">
                <a:solidFill>
                  <a:srgbClr val="086D6E"/>
                </a:solidFill>
              </a:rPr>
              <a:t>aanpakken</a:t>
            </a:r>
            <a:r>
              <a:rPr lang="en-US" sz="2000" b="1" dirty="0">
                <a:solidFill>
                  <a:srgbClr val="086D6E"/>
                </a:solidFill>
                <a:latin typeface="Calibri" panose="020F0502020204030204"/>
              </a:rPr>
              <a:t>: </a:t>
            </a:r>
            <a:r>
              <a:rPr lang="nl-NL" sz="2000" dirty="0"/>
              <a:t>Beleggers waarderen transparantie, dus erken eventuele financiële risico's en leg uit hoe u van plan bent deze te beperken</a:t>
            </a:r>
            <a:r>
              <a:rPr lang="en-US" sz="2000" dirty="0">
                <a:latin typeface="Calibri" panose="020F0502020204030204"/>
              </a:rPr>
              <a:t>.</a:t>
            </a:r>
          </a:p>
          <a:p>
            <a:pPr marL="0" lvl="0" indent="0">
              <a:lnSpc>
                <a:spcPct val="100000"/>
              </a:lnSpc>
              <a:spcBef>
                <a:spcPts val="0"/>
              </a:spcBef>
              <a:defRPr/>
            </a:pPr>
            <a:endParaRPr lang="en-US" sz="2000" dirty="0">
              <a:latin typeface="Calibri" panose="020F0502020204030204"/>
            </a:endParaRPr>
          </a:p>
          <a:p>
            <a:pPr marL="0" lvl="0" indent="0">
              <a:lnSpc>
                <a:spcPct val="100000"/>
              </a:lnSpc>
              <a:spcBef>
                <a:spcPts val="0"/>
              </a:spcBef>
              <a:defRPr/>
            </a:pPr>
            <a:r>
              <a:rPr lang="nl-NL" sz="2000" b="1" dirty="0">
                <a:solidFill>
                  <a:srgbClr val="F2A72C"/>
                </a:solidFill>
              </a:rPr>
              <a:t>Tips: Wees beknopt en duidelijk / Focus op </a:t>
            </a:r>
            <a:r>
              <a:rPr lang="nl-NL" sz="2000" b="1" dirty="0" err="1">
                <a:solidFill>
                  <a:srgbClr val="F2A72C"/>
                </a:solidFill>
              </a:rPr>
              <a:t>op</a:t>
            </a:r>
            <a:r>
              <a:rPr lang="nl-NL" sz="2000" b="1" dirty="0">
                <a:solidFill>
                  <a:srgbClr val="F2A72C"/>
                </a:solidFill>
              </a:rPr>
              <a:t> gegevens gebaseerde projecties / Toon vertrouwen</a:t>
            </a:r>
            <a:endParaRPr lang="en-US" sz="600" dirty="0">
              <a:solidFill>
                <a:srgbClr val="F2A72C"/>
              </a:solidFill>
            </a:endParaRPr>
          </a:p>
          <a:p>
            <a:pPr marL="447675" indent="0" algn="ctr">
              <a:lnSpc>
                <a:spcPct val="100000"/>
              </a:lnSpc>
              <a:spcBef>
                <a:spcPts val="0"/>
              </a:spcBef>
              <a:defRPr/>
            </a:pPr>
            <a:r>
              <a:rPr lang="nl-NL" b="1" dirty="0">
                <a:solidFill>
                  <a:schemeClr val="bg1"/>
                </a:solidFill>
                <a:highlight>
                  <a:srgbClr val="086575"/>
                </a:highlight>
              </a:rPr>
              <a:t>Meer leren in Module 4, Hoe zorg ik voor financiering voor mijn idee en
 Module 5, Beheer van financiën en relaties met investeerders.</a:t>
            </a:r>
            <a:endParaRPr lang="en-GB" dirty="0">
              <a:solidFill>
                <a:schemeClr val="bg1"/>
              </a:solidFill>
              <a:highlight>
                <a:srgbClr val="086575"/>
              </a:highlight>
            </a:endParaRP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982133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dirty="0">
                <a:solidFill>
                  <a:schemeClr val="bg1"/>
                </a:solidFill>
              </a:rPr>
              <a:t>Uw financieel plan presenteren aan investeerders</a:t>
            </a:r>
            <a:endParaRPr lang="en-US" dirty="0"/>
          </a:p>
        </p:txBody>
      </p:sp>
    </p:spTree>
    <p:extLst>
      <p:ext uri="{BB962C8B-B14F-4D97-AF65-F5344CB8AC3E}">
        <p14:creationId xmlns:p14="http://schemas.microsoft.com/office/powerpoint/2010/main" val="305634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559736"/>
            <a:ext cx="10162618" cy="3849918"/>
          </a:xfrm>
        </p:spPr>
        <p:txBody>
          <a:bodyPr/>
          <a:lstStyle/>
          <a:p>
            <a:r>
              <a:rPr lang="en-GB" sz="2000" b="1" dirty="0">
                <a:solidFill>
                  <a:srgbClr val="47B5C8"/>
                </a:solidFill>
              </a:rPr>
              <a:t>Kennis:</a:t>
            </a:r>
          </a:p>
          <a:p>
            <a:r>
              <a:rPr lang="en-GB" sz="2000" b="1" dirty="0" err="1">
                <a:solidFill>
                  <a:srgbClr val="F2A72C"/>
                </a:solidFill>
              </a:rPr>
              <a:t>Stichtingen</a:t>
            </a:r>
            <a:r>
              <a:rPr lang="en-GB" sz="2000" b="1" dirty="0">
                <a:solidFill>
                  <a:srgbClr val="F2A72C"/>
                </a:solidFill>
              </a:rPr>
              <a:t> </a:t>
            </a:r>
            <a:r>
              <a:rPr lang="en-GB" sz="2000" b="1" dirty="0" err="1">
                <a:solidFill>
                  <a:srgbClr val="F2A72C"/>
                </a:solidFill>
              </a:rPr>
              <a:t>voor</a:t>
            </a:r>
            <a:r>
              <a:rPr lang="en-GB" sz="2000" b="1" dirty="0">
                <a:solidFill>
                  <a:srgbClr val="F2A72C"/>
                </a:solidFill>
              </a:rPr>
              <a:t> </a:t>
            </a:r>
            <a:r>
              <a:rPr lang="en-GB" sz="2000" b="1" dirty="0" err="1">
                <a:solidFill>
                  <a:srgbClr val="F2A72C"/>
                </a:solidFill>
              </a:rPr>
              <a:t>financiële</a:t>
            </a:r>
            <a:r>
              <a:rPr lang="en-GB" sz="2000" b="1" dirty="0">
                <a:solidFill>
                  <a:srgbClr val="F2A72C"/>
                </a:solidFill>
              </a:rPr>
              <a:t> </a:t>
            </a:r>
            <a:r>
              <a:rPr lang="en-GB" sz="2000" b="1" dirty="0" err="1">
                <a:solidFill>
                  <a:srgbClr val="F2A72C"/>
                </a:solidFill>
              </a:rPr>
              <a:t>geletterdheid</a:t>
            </a:r>
            <a:r>
              <a:rPr lang="en-GB" sz="2000" b="1" dirty="0">
                <a:solidFill>
                  <a:srgbClr val="F2A72C"/>
                </a:solidFill>
              </a:rPr>
              <a:t>:</a:t>
            </a:r>
          </a:p>
          <a:p>
            <a:r>
              <a:rPr lang="nl-NL" sz="2000" dirty="0"/>
              <a:t>Inzicht in de belangrijkste financiële termen en concepten die ten grondslag liggen aan de bedrijfsvoering, waaronder inkomsten, uitgaven, winst en investeringen.</a:t>
            </a:r>
          </a:p>
          <a:p>
            <a:r>
              <a:rPr lang="en-GB" sz="2000" b="1" dirty="0" err="1">
                <a:solidFill>
                  <a:srgbClr val="F2A72C"/>
                </a:solidFill>
              </a:rPr>
              <a:t>Bedrijfsplanning</a:t>
            </a:r>
            <a:r>
              <a:rPr lang="en-GB" sz="2000" b="1" dirty="0">
                <a:solidFill>
                  <a:srgbClr val="F2A72C"/>
                </a:solidFill>
              </a:rPr>
              <a:t>:</a:t>
            </a:r>
          </a:p>
          <a:p>
            <a:r>
              <a:rPr lang="nl-NL" sz="2000" dirty="0"/>
              <a:t>Ontdek waarom budgetteren belangrijk is voor het managen van een bedrijf en hoe het helpt bij het plannen en beheersen van financiën.</a:t>
            </a:r>
          </a:p>
          <a:p>
            <a:r>
              <a:rPr lang="en-GB" sz="2000" b="1" dirty="0">
                <a:solidFill>
                  <a:srgbClr val="F2A72C"/>
                </a:solidFill>
              </a:rPr>
              <a:t>Financiering </a:t>
            </a:r>
            <a:r>
              <a:rPr lang="en-GB" sz="2000" b="1" dirty="0" err="1">
                <a:solidFill>
                  <a:srgbClr val="F2A72C"/>
                </a:solidFill>
              </a:rPr>
              <a:t>landschap</a:t>
            </a:r>
            <a:r>
              <a:rPr lang="en-GB" sz="2000" b="1" dirty="0">
                <a:solidFill>
                  <a:srgbClr val="F2A72C"/>
                </a:solidFill>
              </a:rPr>
              <a:t>:</a:t>
            </a:r>
          </a:p>
          <a:p>
            <a:r>
              <a:rPr lang="nl-NL" sz="2000" dirty="0"/>
              <a:t>Kennis over de verschillende financieringsbronnen die beschikbaar zijn voor ondervertegenwoordigde oprichters (subsidies, leningen, </a:t>
            </a:r>
            <a:r>
              <a:rPr lang="nl-NL" sz="2000" dirty="0" err="1"/>
              <a:t>crowdfunding</a:t>
            </a:r>
            <a:r>
              <a:rPr lang="nl-NL" sz="2000" dirty="0"/>
              <a:t>, enz.).</a:t>
            </a:r>
            <a:endParaRPr lang="en-US"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756082"/>
            <a:ext cx="9632553" cy="803654"/>
          </a:xfrm>
        </p:spPr>
        <p:txBody>
          <a:bodyPr/>
          <a:lstStyle/>
          <a:p>
            <a:r>
              <a:rPr lang="en-IE" dirty="0" err="1">
                <a:solidFill>
                  <a:schemeClr val="bg1"/>
                </a:solidFill>
              </a:rPr>
              <a:t>Leerresultaten</a:t>
            </a:r>
            <a:endParaRPr lang="en-US" dirty="0"/>
          </a:p>
        </p:txBody>
      </p:sp>
    </p:spTree>
    <p:extLst>
      <p:ext uri="{BB962C8B-B14F-4D97-AF65-F5344CB8AC3E}">
        <p14:creationId xmlns:p14="http://schemas.microsoft.com/office/powerpoint/2010/main" val="323362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p:txBody>
          <a:bodyPr/>
          <a:lstStyle/>
          <a:p>
            <a:pPr marL="0" indent="0" algn="ctr"/>
            <a:r>
              <a:rPr lang="en-US" sz="3000" b="1" i="1" dirty="0"/>
              <a:t>“</a:t>
            </a:r>
            <a:r>
              <a:rPr lang="nl-NL" sz="3000" b="1" i="1" dirty="0"/>
              <a:t>Investeerders zijn op zoek naar ondernemers die hun cijfers kennen."</a:t>
            </a:r>
            <a:endParaRPr lang="en-US" sz="3000" b="1" i="1" dirty="0"/>
          </a:p>
          <a:p>
            <a:pPr marL="0" indent="0" algn="ctr"/>
            <a:r>
              <a:rPr lang="en-US" sz="3000" i="1" dirty="0"/>
              <a:t>Barbara Corcoran</a:t>
            </a:r>
            <a:endParaRPr lang="de-DE" sz="3000" i="1" dirty="0"/>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656079" y="236793"/>
            <a:ext cx="5242944" cy="992652"/>
          </a:xfrm>
        </p:spPr>
        <p:txBody>
          <a:bodyPr/>
          <a:lstStyle/>
          <a:p>
            <a:r>
              <a:rPr lang="nl-NL" sz="3200" b="1" dirty="0">
                <a:solidFill>
                  <a:srgbClr val="47B5C8"/>
                </a:solidFill>
              </a:rPr>
              <a:t>Uw plan aanpassen op basis van prestaties</a:t>
            </a:r>
            <a:endParaRPr lang="de-DE" sz="3200" dirty="0">
              <a:solidFill>
                <a:srgbClr val="47B5C8"/>
              </a:solidFill>
            </a:endParaRPr>
          </a:p>
        </p:txBody>
      </p:sp>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2"/>
              </a:rPr>
              <a:t>Vorhaben für die Zukunft umsetzen</a:t>
            </a:r>
            <a:r>
              <a:rPr lang="de-DE" sz="900" dirty="0"/>
              <a:t>" von Marco Verch ist lizenziert gemäß </a:t>
            </a:r>
            <a:r>
              <a:rPr lang="de-DE" sz="900" dirty="0">
                <a:hlinkClick r:id="rId3" tooltip="https://creativecommons.org/licenses/by/3.0/"/>
              </a:rPr>
              <a:t>CC BY</a:t>
            </a:r>
            <a:endParaRPr lang="de-DE" sz="900" dirty="0"/>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67144" y="1246039"/>
            <a:ext cx="5524855"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1800" dirty="0">
                <a:solidFill>
                  <a:srgbClr val="595959"/>
                </a:solidFill>
              </a:rPr>
              <a:t>Een financieel plan is een levend document dat regelmatig moet worden bijgewerkt op basis van de werkelijke prestaties. Pas deze aan wanneer de prestaties van uw bedrijf afwijken van uw prognoses</a:t>
            </a:r>
            <a:r>
              <a:rPr lang="en-US" sz="1800" dirty="0">
                <a:solidFill>
                  <a:srgbClr val="595959"/>
                </a:solidFill>
              </a:rPr>
              <a:t>:</a:t>
            </a:r>
          </a:p>
          <a:p>
            <a:pPr marL="177800" indent="-177800">
              <a:buFont typeface="Arial" panose="020B0604020202020204" pitchFamily="34" charset="0"/>
              <a:buChar char="•"/>
            </a:pPr>
            <a:r>
              <a:rPr lang="nl-NL" sz="1800" b="1" dirty="0">
                <a:solidFill>
                  <a:srgbClr val="595959"/>
                </a:solidFill>
              </a:rPr>
              <a:t>Vergelijk werkelijke waarden met prognoses: </a:t>
            </a:r>
            <a:r>
              <a:rPr lang="nl-NL" sz="1800" dirty="0">
                <a:solidFill>
                  <a:srgbClr val="595959"/>
                </a:solidFill>
              </a:rPr>
              <a:t>Controleer uw financiële overzichten regelmatig om uw werkelijke inkomsten en uitgaven te vergelijken met prognoses.</a:t>
            </a:r>
          </a:p>
          <a:p>
            <a:pPr marL="177800" indent="-177800">
              <a:buFont typeface="Arial" panose="020B0604020202020204" pitchFamily="34" charset="0"/>
              <a:buChar char="•"/>
            </a:pPr>
            <a:r>
              <a:rPr lang="en-US" sz="1800" b="1" dirty="0" err="1">
                <a:solidFill>
                  <a:srgbClr val="595959"/>
                </a:solidFill>
              </a:rPr>
              <a:t>Identificeer</a:t>
            </a:r>
            <a:r>
              <a:rPr lang="en-US" sz="1800" b="1" dirty="0">
                <a:solidFill>
                  <a:srgbClr val="595959"/>
                </a:solidFill>
              </a:rPr>
              <a:t> </a:t>
            </a:r>
            <a:r>
              <a:rPr lang="en-US" sz="1800" b="1" dirty="0" err="1">
                <a:solidFill>
                  <a:srgbClr val="595959"/>
                </a:solidFill>
              </a:rPr>
              <a:t>afwijkingen</a:t>
            </a:r>
            <a:r>
              <a:rPr lang="nl-NL" sz="1800" dirty="0">
                <a:solidFill>
                  <a:srgbClr val="595959"/>
                </a:solidFill>
              </a:rPr>
              <a:t>: Bepaal of uw bedrijf op bepaalde gebieden beter of ondermaats presteert</a:t>
            </a:r>
            <a:r>
              <a:rPr lang="en-US" sz="1800" dirty="0">
                <a:solidFill>
                  <a:srgbClr val="595959"/>
                </a:solidFill>
              </a:rPr>
              <a:t>.</a:t>
            </a:r>
          </a:p>
          <a:p>
            <a:pPr marL="177800" indent="-177800">
              <a:buFont typeface="Arial" panose="020B0604020202020204" pitchFamily="34" charset="0"/>
              <a:buChar char="•"/>
            </a:pPr>
            <a:r>
              <a:rPr lang="en-US" sz="1800" b="1" dirty="0" err="1">
                <a:solidFill>
                  <a:srgbClr val="595959"/>
                </a:solidFill>
              </a:rPr>
              <a:t>Dienovereenkomstig</a:t>
            </a:r>
            <a:r>
              <a:rPr lang="en-US" sz="1800" b="1" dirty="0">
                <a:solidFill>
                  <a:srgbClr val="595959"/>
                </a:solidFill>
              </a:rPr>
              <a:t> </a:t>
            </a:r>
            <a:r>
              <a:rPr lang="en-US" sz="1800" b="1" dirty="0" err="1">
                <a:solidFill>
                  <a:srgbClr val="595959"/>
                </a:solidFill>
              </a:rPr>
              <a:t>aanpassen</a:t>
            </a:r>
            <a:r>
              <a:rPr lang="en-US" sz="1800" b="1" dirty="0">
                <a:solidFill>
                  <a:srgbClr val="595959"/>
                </a:solidFill>
              </a:rPr>
              <a:t>: </a:t>
            </a:r>
            <a:r>
              <a:rPr lang="nl-NL" sz="1800" dirty="0">
                <a:solidFill>
                  <a:srgbClr val="595959"/>
                </a:solidFill>
              </a:rPr>
              <a:t>Als u achterloopt op uw inkomsten, overweeg dan om uw marketingstrategie aan te passen. Als uw uitgaven te hoog zijn, zoek dan naar gebieden om de kosten te verlagen.</a:t>
            </a:r>
            <a:endParaRPr lang="en-US" sz="1800" dirty="0">
              <a:solidFill>
                <a:srgbClr val="595959"/>
              </a:solidFill>
            </a:endParaRPr>
          </a:p>
          <a:p>
            <a:pPr marL="177800" indent="-177800">
              <a:buFont typeface="Arial" panose="020B0604020202020204" pitchFamily="34" charset="0"/>
              <a:buChar char="•"/>
            </a:pPr>
            <a:r>
              <a:rPr lang="en-US" sz="1800" b="1" dirty="0">
                <a:solidFill>
                  <a:srgbClr val="595959"/>
                </a:solidFill>
              </a:rPr>
              <a:t>Cashflow </a:t>
            </a:r>
            <a:r>
              <a:rPr lang="en-US" sz="1800" b="1" dirty="0" err="1">
                <a:solidFill>
                  <a:srgbClr val="595959"/>
                </a:solidFill>
              </a:rPr>
              <a:t>beoordelen</a:t>
            </a:r>
            <a:r>
              <a:rPr lang="en-US" sz="1800" b="1" dirty="0">
                <a:solidFill>
                  <a:srgbClr val="595959"/>
                </a:solidFill>
              </a:rPr>
              <a:t>: </a:t>
            </a:r>
            <a:r>
              <a:rPr lang="nl-NL" sz="1800" dirty="0">
                <a:solidFill>
                  <a:srgbClr val="595959"/>
                </a:solidFill>
              </a:rPr>
              <a:t>Pas uw cashflowprognose aan op basis van de werkelijke in- en uitstroom</a:t>
            </a:r>
            <a:r>
              <a:rPr lang="en-US" sz="1800" dirty="0">
                <a:solidFill>
                  <a:srgbClr val="595959"/>
                </a:solidFill>
              </a:rPr>
              <a:t>.</a:t>
            </a:r>
            <a:endParaRPr lang="en-GB" sz="1800" dirty="0">
              <a:solidFill>
                <a:srgbClr val="595959"/>
              </a:solidFill>
            </a:endParaRPr>
          </a:p>
        </p:txBody>
      </p:sp>
    </p:spTree>
    <p:extLst>
      <p:ext uri="{BB962C8B-B14F-4D97-AF65-F5344CB8AC3E}">
        <p14:creationId xmlns:p14="http://schemas.microsoft.com/office/powerpoint/2010/main" val="1947720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7110A-3C43-8D28-A742-32D4C859281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5231CF8-C6CE-F9DD-7E7B-04877B86E32A}"/>
              </a:ext>
            </a:extLst>
          </p:cNvPr>
          <p:cNvSpPr>
            <a:spLocks noGrp="1"/>
          </p:cNvSpPr>
          <p:nvPr>
            <p:ph type="body" sz="quarter" idx="18"/>
          </p:nvPr>
        </p:nvSpPr>
        <p:spPr>
          <a:xfrm>
            <a:off x="647373" y="1747830"/>
            <a:ext cx="10354923" cy="1681170"/>
          </a:xfrm>
        </p:spPr>
        <p:txBody>
          <a:bodyPr/>
          <a:lstStyle/>
          <a:p>
            <a:pPr marL="0" indent="0"/>
            <a:r>
              <a:rPr lang="nl-NL" dirty="0"/>
              <a:t>Vermijd deze veelgemaakte fouten bij het maken van uw financiële bedrijfsplan</a:t>
            </a:r>
            <a:r>
              <a:rPr lang="en-US" dirty="0"/>
              <a:t>:</a:t>
            </a:r>
            <a:endParaRPr lang="de-DE" dirty="0"/>
          </a:p>
          <a:p>
            <a:pPr marL="342900" indent="-342900">
              <a:buFont typeface="Arial" panose="020B0604020202020204" pitchFamily="34" charset="0"/>
              <a:buChar char="•"/>
            </a:pPr>
            <a:r>
              <a:rPr lang="de-DE" b="1" dirty="0" err="1">
                <a:solidFill>
                  <a:srgbClr val="47B5C8"/>
                </a:solidFill>
              </a:rPr>
              <a:t>Overdreven</a:t>
            </a:r>
            <a:r>
              <a:rPr lang="de-DE" b="1" dirty="0">
                <a:solidFill>
                  <a:srgbClr val="47B5C8"/>
                </a:solidFill>
              </a:rPr>
              <a:t> optimistische </a:t>
            </a:r>
            <a:r>
              <a:rPr lang="de-DE" b="1" dirty="0" err="1">
                <a:solidFill>
                  <a:srgbClr val="47B5C8"/>
                </a:solidFill>
              </a:rPr>
              <a:t>projecties</a:t>
            </a:r>
            <a:r>
              <a:rPr lang="de-DE" b="1" dirty="0">
                <a:solidFill>
                  <a:srgbClr val="47B5C8"/>
                </a:solidFill>
              </a:rPr>
              <a:t>: </a:t>
            </a:r>
            <a:r>
              <a:rPr lang="nl-NL" dirty="0"/>
              <a:t>Wees realistisch over uw verwachte verkopen. Het overschatten van inkomsten kan leiden tot slechte beslissingen</a:t>
            </a:r>
            <a:r>
              <a:rPr lang="de-DE" dirty="0"/>
              <a:t>.</a:t>
            </a:r>
          </a:p>
          <a:p>
            <a:pPr marL="342900" lvl="0" indent="-342900">
              <a:buFont typeface="Arial" panose="020B0604020202020204" pitchFamily="34" charset="0"/>
              <a:buChar char="•"/>
            </a:pPr>
            <a:r>
              <a:rPr lang="de-DE" b="1" dirty="0">
                <a:solidFill>
                  <a:srgbClr val="DE0A1D"/>
                </a:solidFill>
              </a:rPr>
              <a:t>Kosten </a:t>
            </a:r>
            <a:r>
              <a:rPr lang="de-DE" b="1" dirty="0" err="1">
                <a:solidFill>
                  <a:srgbClr val="DE0A1D"/>
                </a:solidFill>
              </a:rPr>
              <a:t>onderschatten</a:t>
            </a:r>
            <a:r>
              <a:rPr lang="de-DE" b="1" dirty="0">
                <a:solidFill>
                  <a:srgbClr val="DE0A1D"/>
                </a:solidFill>
              </a:rPr>
              <a:t>: </a:t>
            </a:r>
            <a:r>
              <a:rPr lang="nl-NL" dirty="0"/>
              <a:t>Wees altijd voorzichtig bij het inschatten van kosten.  Het is beter om te overschatten dan zonder geld te komen te zitten</a:t>
            </a:r>
            <a:r>
              <a:rPr lang="de-DE" dirty="0"/>
              <a:t>.</a:t>
            </a:r>
          </a:p>
          <a:p>
            <a:pPr marL="342900" indent="-342900">
              <a:buFont typeface="Arial" panose="020B0604020202020204" pitchFamily="34" charset="0"/>
              <a:buChar char="•"/>
            </a:pPr>
            <a:r>
              <a:rPr lang="de-DE" b="1" dirty="0" err="1">
                <a:solidFill>
                  <a:srgbClr val="F2A72C"/>
                </a:solidFill>
              </a:rPr>
              <a:t>Regelmatige</a:t>
            </a:r>
            <a:r>
              <a:rPr lang="de-DE" b="1" dirty="0">
                <a:solidFill>
                  <a:srgbClr val="F2A72C"/>
                </a:solidFill>
              </a:rPr>
              <a:t> </a:t>
            </a:r>
            <a:r>
              <a:rPr lang="de-DE" b="1" dirty="0" err="1">
                <a:solidFill>
                  <a:srgbClr val="F2A72C"/>
                </a:solidFill>
              </a:rPr>
              <a:t>beoordelingen</a:t>
            </a:r>
            <a:r>
              <a:rPr lang="de-DE" b="1" dirty="0">
                <a:solidFill>
                  <a:srgbClr val="F2A72C"/>
                </a:solidFill>
              </a:rPr>
              <a:t> </a:t>
            </a:r>
            <a:r>
              <a:rPr lang="de-DE" b="1" dirty="0" err="1">
                <a:solidFill>
                  <a:srgbClr val="F2A72C"/>
                </a:solidFill>
              </a:rPr>
              <a:t>verwaarlozen</a:t>
            </a:r>
            <a:r>
              <a:rPr lang="nl-NL" dirty="0"/>
              <a:t>: Een financieel plan is niet iets dat je één keer maakt en vergeet. Evalueer en werk het regelmatig bij op basis van de werkelijke prestaties.</a:t>
            </a:r>
            <a:endParaRPr lang="de-DE" dirty="0"/>
          </a:p>
          <a:p>
            <a:pPr marL="342900" indent="-342900">
              <a:buFont typeface="Arial" panose="020B0604020202020204" pitchFamily="34" charset="0"/>
              <a:buChar char="•"/>
            </a:pPr>
            <a:r>
              <a:rPr lang="de-DE" b="1" dirty="0" err="1">
                <a:solidFill>
                  <a:srgbClr val="086575"/>
                </a:solidFill>
              </a:rPr>
              <a:t>Exclusief</a:t>
            </a:r>
            <a:r>
              <a:rPr lang="de-DE" b="1" dirty="0">
                <a:solidFill>
                  <a:srgbClr val="086575"/>
                </a:solidFill>
              </a:rPr>
              <a:t> </a:t>
            </a:r>
            <a:r>
              <a:rPr lang="de-DE" b="1" dirty="0" err="1">
                <a:solidFill>
                  <a:srgbClr val="086575"/>
                </a:solidFill>
              </a:rPr>
              <a:t>kasreserves</a:t>
            </a:r>
            <a:r>
              <a:rPr lang="de-DE" b="1" dirty="0">
                <a:solidFill>
                  <a:srgbClr val="086575"/>
                </a:solidFill>
              </a:rPr>
              <a:t>: </a:t>
            </a:r>
            <a:r>
              <a:rPr lang="nl-NL" dirty="0"/>
              <a:t>Onverwachte uitgaven kunnen zich op elk moment voordoen. Zorg ervoor dat u een kasreserve heeft om onvoorziene kosten te dekken</a:t>
            </a:r>
            <a:r>
              <a:rPr lang="de-DE" dirty="0"/>
              <a:t>.</a:t>
            </a:r>
          </a:p>
          <a:p>
            <a:pPr marL="0" indent="0"/>
            <a:endParaRPr lang="de-DE" dirty="0"/>
          </a:p>
          <a:p>
            <a:pPr marL="0" indent="0"/>
            <a:endParaRPr lang="de-DE" sz="2400" dirty="0"/>
          </a:p>
          <a:p>
            <a:pPr marL="0" indent="0"/>
            <a:endParaRPr lang="de-DE" dirty="0"/>
          </a:p>
          <a:p>
            <a:pPr marL="0" lvl="0" indent="0"/>
            <a:endParaRPr lang="en-IE" sz="2400" b="1" dirty="0"/>
          </a:p>
          <a:p>
            <a:pPr marL="0" indent="0"/>
            <a:endParaRPr lang="de-DE" sz="3200" b="1" dirty="0"/>
          </a:p>
          <a:p>
            <a:pPr marL="0" indent="0"/>
            <a:endParaRPr lang="de-DE" sz="2400" dirty="0"/>
          </a:p>
          <a:p>
            <a:pPr marL="0" indent="0"/>
            <a:endParaRPr lang="en-GB" dirty="0"/>
          </a:p>
        </p:txBody>
      </p:sp>
      <p:sp>
        <p:nvSpPr>
          <p:cNvPr id="2" name="Freeform 1">
            <a:extLst>
              <a:ext uri="{FF2B5EF4-FFF2-40B4-BE49-F238E27FC236}">
                <a16:creationId xmlns:a16="http://schemas.microsoft.com/office/drawing/2014/main" id="{281B3F75-548A-CC51-60B2-6F171E1101FF}"/>
              </a:ext>
            </a:extLst>
          </p:cNvPr>
          <p:cNvSpPr/>
          <p:nvPr/>
        </p:nvSpPr>
        <p:spPr>
          <a:xfrm>
            <a:off x="-2" y="664464"/>
            <a:ext cx="1044931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5692BBD-C92E-7532-1510-DAFB12C483D1}"/>
              </a:ext>
            </a:extLst>
          </p:cNvPr>
          <p:cNvSpPr>
            <a:spLocks noGrp="1"/>
          </p:cNvSpPr>
          <p:nvPr>
            <p:ph type="body" sz="quarter" idx="16"/>
          </p:nvPr>
        </p:nvSpPr>
        <p:spPr>
          <a:xfrm>
            <a:off x="47192" y="804320"/>
            <a:ext cx="10354923" cy="803654"/>
          </a:xfrm>
        </p:spPr>
        <p:txBody>
          <a:bodyPr/>
          <a:lstStyle/>
          <a:p>
            <a:r>
              <a:rPr lang="nl-NL" sz="3200" b="1" dirty="0">
                <a:solidFill>
                  <a:schemeClr val="bg1"/>
                </a:solidFill>
              </a:rPr>
              <a:t>Veelgemaakte fouten bij financiële planning voor bedrijven</a:t>
            </a:r>
            <a:endParaRPr lang="de-DE" sz="3200" b="1" dirty="0">
              <a:solidFill>
                <a:schemeClr val="bg1"/>
              </a:solidFill>
            </a:endParaRPr>
          </a:p>
        </p:txBody>
      </p:sp>
    </p:spTree>
    <p:extLst>
      <p:ext uri="{BB962C8B-B14F-4D97-AF65-F5344CB8AC3E}">
        <p14:creationId xmlns:p14="http://schemas.microsoft.com/office/powerpoint/2010/main" val="3323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81472" y="778657"/>
            <a:ext cx="9632553" cy="803654"/>
          </a:xfrm>
        </p:spPr>
        <p:txBody>
          <a:bodyPr/>
          <a:lstStyle/>
          <a:p>
            <a:r>
              <a:rPr lang="en-US" dirty="0" err="1">
                <a:solidFill>
                  <a:schemeClr val="bg1"/>
                </a:solidFill>
              </a:rPr>
              <a:t>Scenarioplanning</a:t>
            </a:r>
            <a:r>
              <a:rPr lang="en-US" dirty="0">
                <a:solidFill>
                  <a:schemeClr val="bg1"/>
                </a:solidFill>
              </a:rPr>
              <a:t> </a:t>
            </a:r>
            <a:r>
              <a:rPr lang="en-US" dirty="0" err="1">
                <a:solidFill>
                  <a:schemeClr val="bg1"/>
                </a:solidFill>
              </a:rPr>
              <a:t>voor</a:t>
            </a:r>
            <a:r>
              <a:rPr lang="en-US" dirty="0">
                <a:solidFill>
                  <a:schemeClr val="bg1"/>
                </a:solidFill>
              </a:rPr>
              <a:t> </a:t>
            </a:r>
            <a:r>
              <a:rPr lang="en-US" dirty="0" err="1">
                <a:solidFill>
                  <a:schemeClr val="bg1"/>
                </a:solidFill>
              </a:rPr>
              <a:t>zakelijk</a:t>
            </a:r>
            <a:r>
              <a:rPr lang="en-US" dirty="0">
                <a:solidFill>
                  <a:schemeClr val="bg1"/>
                </a:solidFill>
              </a:rPr>
              <a:t> </a:t>
            </a:r>
            <a:r>
              <a:rPr lang="en-US" dirty="0" err="1">
                <a:solidFill>
                  <a:schemeClr val="bg1"/>
                </a:solidFill>
              </a:rPr>
              <a:t>succes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707886"/>
          </a:xfrm>
          <a:prstGeom prst="rect">
            <a:avLst/>
          </a:prstGeom>
          <a:noFill/>
        </p:spPr>
        <p:txBody>
          <a:bodyPr wrap="square">
            <a:spAutoFit/>
          </a:bodyPr>
          <a:lstStyle/>
          <a:p>
            <a:r>
              <a:rPr lang="nl-NL" sz="2000" dirty="0">
                <a:solidFill>
                  <a:srgbClr val="20376B"/>
                </a:solidFill>
              </a:rPr>
              <a:t>Scenarioplanning helpt u zich voor te bereiden op mogelijke financiële resultaten door de beste, slechtste en meest waarschijnlijke scenario's voor uw bedrijf te voorspellen.</a:t>
            </a:r>
            <a:endParaRPr lang="en-IE" sz="2000"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3145939023"/>
              </p:ext>
            </p:extLst>
          </p:nvPr>
        </p:nvGraphicFramePr>
        <p:xfrm>
          <a:off x="677332" y="2510447"/>
          <a:ext cx="9906001" cy="3204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370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24AA9-D6DF-792B-EEA2-BDCAB55C6433}"/>
              </a:ext>
            </a:extLst>
          </p:cNvPr>
          <p:cNvSpPr>
            <a:spLocks noGrp="1"/>
          </p:cNvSpPr>
          <p:nvPr>
            <p:ph type="body" sz="quarter" idx="18"/>
          </p:nvPr>
        </p:nvSpPr>
        <p:spPr/>
        <p:txBody>
          <a:bodyPr/>
          <a:lstStyle/>
          <a:p>
            <a:endParaRPr lang="de-DE"/>
          </a:p>
        </p:txBody>
      </p:sp>
      <p:sp>
        <p:nvSpPr>
          <p:cNvPr id="3" name="Textplatzhalter 2">
            <a:extLst>
              <a:ext uri="{FF2B5EF4-FFF2-40B4-BE49-F238E27FC236}">
                <a16:creationId xmlns:a16="http://schemas.microsoft.com/office/drawing/2014/main" id="{D5DBECBB-7401-3B4A-49BA-1A3D53E7F52D}"/>
              </a:ext>
            </a:extLst>
          </p:cNvPr>
          <p:cNvSpPr>
            <a:spLocks noGrp="1"/>
          </p:cNvSpPr>
          <p:nvPr>
            <p:ph type="body" sz="quarter" idx="16"/>
          </p:nvPr>
        </p:nvSpPr>
        <p:spPr/>
        <p:txBody>
          <a:bodyPr/>
          <a:lstStyle/>
          <a:p>
            <a:r>
              <a:rPr lang="nl-NL" dirty="0"/>
              <a:t>Voorbeeld van een financieel businessplan voor een jaar</a:t>
            </a:r>
            <a:endParaRPr lang="de-DE" dirty="0"/>
          </a:p>
        </p:txBody>
      </p:sp>
      <p:graphicFrame>
        <p:nvGraphicFramePr>
          <p:cNvPr id="4" name="Tabelle 3">
            <a:extLst>
              <a:ext uri="{FF2B5EF4-FFF2-40B4-BE49-F238E27FC236}">
                <a16:creationId xmlns:a16="http://schemas.microsoft.com/office/drawing/2014/main" id="{5F411B2E-DE15-1385-64D6-C64A5CD591A3}"/>
              </a:ext>
            </a:extLst>
          </p:cNvPr>
          <p:cNvGraphicFramePr>
            <a:graphicFrameLocks noGrp="1"/>
          </p:cNvGraphicFramePr>
          <p:nvPr>
            <p:extLst>
              <p:ext uri="{D42A27DB-BD31-4B8C-83A1-F6EECF244321}">
                <p14:modId xmlns:p14="http://schemas.microsoft.com/office/powerpoint/2010/main" val="2248220050"/>
              </p:ext>
            </p:extLst>
          </p:nvPr>
        </p:nvGraphicFramePr>
        <p:xfrm>
          <a:off x="798380" y="1479953"/>
          <a:ext cx="10856295" cy="4717497"/>
        </p:xfrm>
        <a:graphic>
          <a:graphicData uri="http://schemas.openxmlformats.org/drawingml/2006/table">
            <a:tbl>
              <a:tblPr firstRow="1" bandRow="1">
                <a:tableStyleId>{5C22544A-7EE6-4342-B048-85BDC9FD1C3A}</a:tableStyleId>
              </a:tblPr>
              <a:tblGrid>
                <a:gridCol w="2141150">
                  <a:extLst>
                    <a:ext uri="{9D8B030D-6E8A-4147-A177-3AD203B41FA5}">
                      <a16:colId xmlns:a16="http://schemas.microsoft.com/office/drawing/2014/main" val="2793802648"/>
                    </a:ext>
                  </a:extLst>
                </a:gridCol>
                <a:gridCol w="693201">
                  <a:extLst>
                    <a:ext uri="{9D8B030D-6E8A-4147-A177-3AD203B41FA5}">
                      <a16:colId xmlns:a16="http://schemas.microsoft.com/office/drawing/2014/main" val="2873209400"/>
                    </a:ext>
                  </a:extLst>
                </a:gridCol>
                <a:gridCol w="693201">
                  <a:extLst>
                    <a:ext uri="{9D8B030D-6E8A-4147-A177-3AD203B41FA5}">
                      <a16:colId xmlns:a16="http://schemas.microsoft.com/office/drawing/2014/main" val="3834439737"/>
                    </a:ext>
                  </a:extLst>
                </a:gridCol>
                <a:gridCol w="693201">
                  <a:extLst>
                    <a:ext uri="{9D8B030D-6E8A-4147-A177-3AD203B41FA5}">
                      <a16:colId xmlns:a16="http://schemas.microsoft.com/office/drawing/2014/main" val="1640375804"/>
                    </a:ext>
                  </a:extLst>
                </a:gridCol>
                <a:gridCol w="802525">
                  <a:extLst>
                    <a:ext uri="{9D8B030D-6E8A-4147-A177-3AD203B41FA5}">
                      <a16:colId xmlns:a16="http://schemas.microsoft.com/office/drawing/2014/main" val="57593198"/>
                    </a:ext>
                  </a:extLst>
                </a:gridCol>
                <a:gridCol w="1213102">
                  <a:extLst>
                    <a:ext uri="{9D8B030D-6E8A-4147-A177-3AD203B41FA5}">
                      <a16:colId xmlns:a16="http://schemas.microsoft.com/office/drawing/2014/main" val="2024712465"/>
                    </a:ext>
                  </a:extLst>
                </a:gridCol>
                <a:gridCol w="4619915">
                  <a:extLst>
                    <a:ext uri="{9D8B030D-6E8A-4147-A177-3AD203B41FA5}">
                      <a16:colId xmlns:a16="http://schemas.microsoft.com/office/drawing/2014/main" val="2452689295"/>
                    </a:ext>
                  </a:extLst>
                </a:gridCol>
              </a:tblGrid>
              <a:tr h="53181">
                <a:tc>
                  <a:txBody>
                    <a:bodyPr/>
                    <a:lstStyle/>
                    <a:p>
                      <a:pPr algn="ctr" fontAlgn="ctr"/>
                      <a:r>
                        <a:rPr lang="de-DE" sz="1100" b="1" i="0" u="none" strike="noStrike" dirty="0" err="1">
                          <a:solidFill>
                            <a:schemeClr val="bg2"/>
                          </a:solidFill>
                          <a:effectLst/>
                          <a:latin typeface="Aptos Narrow" panose="020B0004020202020204" pitchFamily="34" charset="0"/>
                        </a:rPr>
                        <a:t>Afdeling</a:t>
                      </a:r>
                      <a:endParaRPr lang="de-DE" sz="1100" b="1" i="0" u="none" strike="noStrike" dirty="0">
                        <a:solidFill>
                          <a:schemeClr val="bg2"/>
                        </a:solidFill>
                        <a:effectLst/>
                        <a:latin typeface="Aptos Narrow" panose="020B0004020202020204" pitchFamily="34" charset="0"/>
                      </a:endParaRP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Q1</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Q2</a:t>
                      </a:r>
                    </a:p>
                  </a:txBody>
                  <a:tcPr marL="4233" marR="4233" marT="4233" marB="0" anchor="ctr"/>
                </a:tc>
                <a:tc>
                  <a:txBody>
                    <a:bodyPr/>
                    <a:lstStyle/>
                    <a:p>
                      <a:pPr algn="ctr" fontAlgn="ctr"/>
                      <a:r>
                        <a:rPr lang="de-DE" sz="1100" b="1" i="0" u="none" strike="noStrike">
                          <a:solidFill>
                            <a:schemeClr val="bg2"/>
                          </a:solidFill>
                          <a:effectLst/>
                          <a:latin typeface="Aptos Narrow" panose="020B0004020202020204" pitchFamily="34" charset="0"/>
                        </a:rPr>
                        <a:t>Q3</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Q4</a:t>
                      </a:r>
                    </a:p>
                  </a:txBody>
                  <a:tcPr marL="4233" marR="4233" marT="4233" marB="0" anchor="ctr"/>
                </a:tc>
                <a:tc>
                  <a:txBody>
                    <a:bodyPr/>
                    <a:lstStyle/>
                    <a:p>
                      <a:pPr algn="ctr" fontAlgn="ctr"/>
                      <a:r>
                        <a:rPr lang="de-DE" sz="1100" b="1" i="0" u="none" strike="noStrike" dirty="0" err="1">
                          <a:solidFill>
                            <a:schemeClr val="bg2"/>
                          </a:solidFill>
                          <a:effectLst/>
                          <a:latin typeface="Aptos Narrow" panose="020B0004020202020204" pitchFamily="34" charset="0"/>
                        </a:rPr>
                        <a:t>Totaal</a:t>
                      </a:r>
                      <a:r>
                        <a:rPr lang="de-DE" sz="1100" b="1" i="0" u="none" strike="noStrike" dirty="0">
                          <a:solidFill>
                            <a:schemeClr val="bg2"/>
                          </a:solidFill>
                          <a:effectLst/>
                          <a:latin typeface="Aptos Narrow" panose="020B0004020202020204" pitchFamily="34" charset="0"/>
                        </a:rPr>
                        <a:t> (</a:t>
                      </a:r>
                      <a:r>
                        <a:rPr lang="de-DE" sz="1100" b="1" i="0" u="none" strike="noStrike" dirty="0" err="1">
                          <a:solidFill>
                            <a:schemeClr val="bg2"/>
                          </a:solidFill>
                          <a:effectLst/>
                          <a:latin typeface="Aptos Narrow" panose="020B0004020202020204" pitchFamily="34" charset="0"/>
                        </a:rPr>
                        <a:t>Jaar</a:t>
                      </a:r>
                      <a:r>
                        <a:rPr lang="de-DE" sz="1100" b="1" i="0" u="none" strike="noStrike" dirty="0">
                          <a:solidFill>
                            <a:schemeClr val="bg2"/>
                          </a:solidFill>
                          <a:effectLst/>
                          <a:latin typeface="Aptos Narrow" panose="020B0004020202020204" pitchFamily="34" charset="0"/>
                        </a:rPr>
                        <a:t> 1)</a:t>
                      </a:r>
                    </a:p>
                  </a:txBody>
                  <a:tcPr marL="4233" marR="4233" marT="4233" marB="0" anchor="ctr"/>
                </a:tc>
                <a:tc>
                  <a:txBody>
                    <a:bodyPr/>
                    <a:lstStyle/>
                    <a:p>
                      <a:pPr algn="ctr" fontAlgn="ctr"/>
                      <a:r>
                        <a:rPr lang="de-DE" sz="1100" b="1" i="0" u="none" strike="noStrike" dirty="0" err="1">
                          <a:solidFill>
                            <a:schemeClr val="bg2"/>
                          </a:solidFill>
                          <a:effectLst/>
                          <a:latin typeface="Aptos Narrow" panose="020B0004020202020204" pitchFamily="34" charset="0"/>
                        </a:rPr>
                        <a:t>Aannamen</a:t>
                      </a:r>
                      <a:endParaRPr lang="de-DE" sz="1100" b="1" i="0" u="none" strike="noStrike" dirty="0">
                        <a:solidFill>
                          <a:schemeClr val="bg2"/>
                        </a:solidFill>
                        <a:effectLst/>
                        <a:latin typeface="Aptos Narrow" panose="020B0004020202020204" pitchFamily="34" charset="0"/>
                      </a:endParaRPr>
                    </a:p>
                  </a:txBody>
                  <a:tcPr marL="4233" marR="4233" marT="4233" marB="0" anchor="ctr"/>
                </a:tc>
                <a:extLst>
                  <a:ext uri="{0D108BD9-81ED-4DB2-BD59-A6C34878D82A}">
                    <a16:rowId xmlns:a16="http://schemas.microsoft.com/office/drawing/2014/main" val="3720040665"/>
                  </a:ext>
                </a:extLst>
              </a:tr>
              <a:tr h="201757">
                <a:tc>
                  <a:txBody>
                    <a:bodyPr/>
                    <a:lstStyle/>
                    <a:p>
                      <a:pPr algn="l" fontAlgn="ctr"/>
                      <a:r>
                        <a:rPr lang="de-DE" sz="1100" b="1" i="0" u="none" strike="noStrike" dirty="0" err="1">
                          <a:solidFill>
                            <a:srgbClr val="000000"/>
                          </a:solidFill>
                          <a:effectLst/>
                          <a:latin typeface="Aptos Narrow" panose="020B0004020202020204" pitchFamily="34" charset="0"/>
                        </a:rPr>
                        <a:t>Inkomsten</a:t>
                      </a:r>
                      <a:endParaRPr lang="de-DE" sz="1100" b="1"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extLst>
                  <a:ext uri="{0D108BD9-81ED-4DB2-BD59-A6C34878D82A}">
                    <a16:rowId xmlns:a16="http://schemas.microsoft.com/office/drawing/2014/main" val="2118982237"/>
                  </a:ext>
                </a:extLst>
              </a:tr>
              <a:tr h="395406">
                <a:tc>
                  <a:txBody>
                    <a:bodyPr/>
                    <a:lstStyle/>
                    <a:p>
                      <a:pPr algn="l" fontAlgn="ctr"/>
                      <a:r>
                        <a:rPr lang="de-DE" sz="1100" b="0" i="0" u="none" strike="noStrike" dirty="0" err="1">
                          <a:solidFill>
                            <a:srgbClr val="000000"/>
                          </a:solidFill>
                          <a:effectLst/>
                          <a:latin typeface="Aptos Narrow" panose="020B0004020202020204" pitchFamily="34" charset="0"/>
                        </a:rPr>
                        <a:t>Verkoop</a:t>
                      </a: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€ 50,00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€ 70,00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€ 235,00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De omzet zal naar verwachting elk kwartaal groeien op basis van verhoogde marketinginspanningen en vraag tijdens Q4 (vakantieseizoen).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3878014004"/>
                  </a:ext>
                </a:extLst>
              </a:tr>
              <a:tr h="201757">
                <a:tc>
                  <a:txBody>
                    <a:bodyPr/>
                    <a:lstStyle/>
                    <a:p>
                      <a:pPr algn="l" fontAlgn="ctr"/>
                      <a:r>
                        <a:rPr lang="de-DE" sz="1100" b="0" i="0" u="none" strike="noStrike" dirty="0">
                          <a:solidFill>
                            <a:srgbClr val="000000"/>
                          </a:solidFill>
                          <a:effectLst/>
                          <a:latin typeface="Aptos Narrow" panose="020B0004020202020204" pitchFamily="34" charset="0"/>
                        </a:rPr>
                        <a:t>Diensten</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€ 18,00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€ 78,00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Servicecontracten variëren enigszins, met een piek in Q4 als gevolg van nieuwe serviceaanbiedingen.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3871846492"/>
                  </a:ext>
                </a:extLst>
              </a:tr>
              <a:tr h="395406">
                <a:tc>
                  <a:txBody>
                    <a:bodyPr/>
                    <a:lstStyle/>
                    <a:p>
                      <a:pPr algn="l" fontAlgn="ctr"/>
                      <a:r>
                        <a:rPr lang="de-DE" sz="1100" b="0" i="0" u="none" strike="noStrike" dirty="0" err="1">
                          <a:solidFill>
                            <a:srgbClr val="000000"/>
                          </a:solidFill>
                          <a:effectLst/>
                          <a:latin typeface="Aptos Narrow" panose="020B0004020202020204" pitchFamily="34" charset="0"/>
                        </a:rPr>
                        <a:t>Overige</a:t>
                      </a:r>
                      <a:r>
                        <a:rPr lang="de-DE" sz="1100" b="0" i="0" u="none" strike="noStrike" dirty="0">
                          <a:solidFill>
                            <a:srgbClr val="000000"/>
                          </a:solidFill>
                          <a:effectLst/>
                          <a:latin typeface="Aptos Narrow" panose="020B0004020202020204" pitchFamily="34" charset="0"/>
                        </a:rPr>
                        <a:t> </a:t>
                      </a:r>
                      <a:r>
                        <a:rPr lang="de-DE" sz="1100" b="0" i="0" u="none" strike="noStrike" dirty="0" err="1">
                          <a:solidFill>
                            <a:srgbClr val="000000"/>
                          </a:solidFill>
                          <a:effectLst/>
                          <a:latin typeface="Aptos Narrow" panose="020B0004020202020204" pitchFamily="34" charset="0"/>
                        </a:rPr>
                        <a:t>opbrengsten</a:t>
                      </a: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€ 4,00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€ 18,00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Inclusief eenmalige advieskosten en diverse projectinkomsten, fluctuerend op basis van de behoeften van de klant.</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1275952810"/>
                  </a:ext>
                </a:extLst>
              </a:tr>
              <a:tr h="201757">
                <a:tc>
                  <a:txBody>
                    <a:bodyPr/>
                    <a:lstStyle/>
                    <a:p>
                      <a:pPr algn="l" fontAlgn="ctr"/>
                      <a:r>
                        <a:rPr lang="de-DE" sz="1100" b="1" i="0" u="none" strike="noStrike" dirty="0">
                          <a:solidFill>
                            <a:srgbClr val="000000"/>
                          </a:solidFill>
                          <a:effectLst/>
                          <a:latin typeface="Aptos Narrow" panose="020B0004020202020204" pitchFamily="34" charset="0"/>
                        </a:rPr>
                        <a:t>Totale </a:t>
                      </a:r>
                      <a:r>
                        <a:rPr lang="de-DE" sz="1100" b="1" i="0" u="none" strike="noStrike" dirty="0" err="1">
                          <a:solidFill>
                            <a:srgbClr val="000000"/>
                          </a:solidFill>
                          <a:effectLst/>
                          <a:latin typeface="Aptos Narrow" panose="020B0004020202020204" pitchFamily="34" charset="0"/>
                        </a:rPr>
                        <a:t>omzet</a:t>
                      </a:r>
                      <a:endParaRPr lang="de-DE" sz="1100" b="1" i="0" u="none" strike="noStrike" dirty="0">
                        <a:solidFill>
                          <a:srgbClr val="000000"/>
                        </a:solidFill>
                        <a:effectLst/>
                        <a:latin typeface="Aptos Narrow" panose="020B0004020202020204" pitchFamily="34" charset="0"/>
                      </a:endParaRP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€ 70,00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€ 78,00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€ 82,00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€ 101,00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€ 331,00</a:t>
                      </a:r>
                    </a:p>
                  </a:txBody>
                  <a:tcPr marL="4233" marR="4233" marT="4233" marB="0" anchor="ctr">
                    <a:solidFill>
                      <a:schemeClr val="bg1">
                        <a:lumMod val="75000"/>
                      </a:schemeClr>
                    </a:solidFill>
                  </a:tcP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75000"/>
                      </a:schemeClr>
                    </a:solidFill>
                  </a:tcPr>
                </a:tc>
                <a:extLst>
                  <a:ext uri="{0D108BD9-81ED-4DB2-BD59-A6C34878D82A}">
                    <a16:rowId xmlns:a16="http://schemas.microsoft.com/office/drawing/2014/main" val="1631733838"/>
                  </a:ext>
                </a:extLst>
              </a:tr>
              <a:tr h="201757">
                <a:tc>
                  <a:txBody>
                    <a:bodyPr/>
                    <a:lstStyle/>
                    <a:p>
                      <a:pPr marL="0" algn="l" defTabSz="914400" rtl="0" eaLnBrk="1" fontAlgn="ctr" latinLnBrk="0" hangingPunct="1"/>
                      <a:r>
                        <a:rPr lang="de-DE" sz="1100" b="1" i="0" u="none" strike="noStrike" kern="1200" dirty="0" err="1">
                          <a:solidFill>
                            <a:srgbClr val="000000"/>
                          </a:solidFill>
                          <a:effectLst/>
                          <a:latin typeface="Aptos Narrow" panose="020B0004020202020204" pitchFamily="34" charset="0"/>
                          <a:ea typeface="+mn-ea"/>
                          <a:cs typeface="+mn-cs"/>
                        </a:rPr>
                        <a:t>Uitgaven</a:t>
                      </a:r>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extLst>
                  <a:ext uri="{0D108BD9-81ED-4DB2-BD59-A6C34878D82A}">
                    <a16:rowId xmlns:a16="http://schemas.microsoft.com/office/drawing/2014/main" val="3902884116"/>
                  </a:ext>
                </a:extLst>
              </a:tr>
              <a:tr h="201757">
                <a:tc>
                  <a:txBody>
                    <a:bodyPr/>
                    <a:lstStyle/>
                    <a:p>
                      <a:pPr algn="l" fontAlgn="ctr"/>
                      <a:r>
                        <a:rPr lang="de-DE" sz="1100" b="0" i="0" u="none" strike="noStrike" dirty="0" err="1">
                          <a:solidFill>
                            <a:srgbClr val="000000"/>
                          </a:solidFill>
                          <a:effectLst/>
                          <a:latin typeface="Aptos Narrow" panose="020B0004020202020204" pitchFamily="34" charset="0"/>
                        </a:rPr>
                        <a:t>Salarissen</a:t>
                      </a:r>
                      <a:r>
                        <a:rPr lang="de-DE" sz="1100" b="0" i="0" u="none" strike="noStrike" dirty="0">
                          <a:solidFill>
                            <a:srgbClr val="000000"/>
                          </a:solidFill>
                          <a:effectLst/>
                          <a:latin typeface="Aptos Narrow" panose="020B0004020202020204" pitchFamily="34" charset="0"/>
                        </a:rPr>
                        <a:t> en </a:t>
                      </a:r>
                      <a:r>
                        <a:rPr lang="de-DE" sz="1100" b="0" i="0" u="none" strike="noStrike" dirty="0" err="1">
                          <a:solidFill>
                            <a:srgbClr val="000000"/>
                          </a:solidFill>
                          <a:effectLst/>
                          <a:latin typeface="Aptos Narrow" panose="020B0004020202020204" pitchFamily="34" charset="0"/>
                        </a:rPr>
                        <a:t>lonen</a:t>
                      </a: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€ 30,00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€ 32,00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€ 35,00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€ 127,00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Salarisverhogingen in Q3 &amp; Q4 als gevolg van personeelsuitbreidingen en prestatiebonussen.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2354399954"/>
                  </a:ext>
                </a:extLst>
              </a:tr>
              <a:tr h="201757">
                <a:tc>
                  <a:txBody>
                    <a:bodyPr/>
                    <a:lstStyle/>
                    <a:p>
                      <a:pPr algn="l" fontAlgn="ctr"/>
                      <a:r>
                        <a:rPr lang="de-DE" sz="1100" b="0" i="0" u="none" strike="noStrike" dirty="0" err="1">
                          <a:solidFill>
                            <a:srgbClr val="000000"/>
                          </a:solidFill>
                          <a:effectLst/>
                          <a:latin typeface="Aptos Narrow" panose="020B0004020202020204" pitchFamily="34" charset="0"/>
                        </a:rPr>
                        <a:t>Huur</a:t>
                      </a: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€ 24,00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De vaste huurkosten voor kantoorruimte blijven het hele jaar door constant.</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595907423"/>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Marketing</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€ 4,00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€ 17,00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De marketinguitgaven stijgen, vooral in Q3 en Q4 om meer omzet te genereren tijdens het drukke seizoen.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2034917165"/>
                  </a:ext>
                </a:extLst>
              </a:tr>
              <a:tr h="201757">
                <a:tc>
                  <a:txBody>
                    <a:bodyPr/>
                    <a:lstStyle/>
                    <a:p>
                      <a:pPr algn="l" fontAlgn="ctr"/>
                      <a:r>
                        <a:rPr lang="de-DE" sz="1100" b="0" i="0" u="none" strike="noStrike" dirty="0">
                          <a:solidFill>
                            <a:srgbClr val="000000"/>
                          </a:solidFill>
                          <a:effectLst/>
                          <a:latin typeface="Aptos Narrow" panose="020B0004020202020204" pitchFamily="34" charset="0"/>
                        </a:rPr>
                        <a:t>Utilities</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€ 8,00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Constante kosten voor nutsvoorzieningen op basis van de grootte van het kantoor en de normale kantooruren.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2416991952"/>
                  </a:ext>
                </a:extLst>
              </a:tr>
              <a:tr h="395406">
                <a:tc>
                  <a:txBody>
                    <a:bodyPr/>
                    <a:lstStyle/>
                    <a:p>
                      <a:pPr algn="l" fontAlgn="ctr"/>
                      <a:r>
                        <a:rPr lang="de-DE" sz="1100" b="0" i="0" u="none" strike="noStrike" dirty="0" err="1">
                          <a:solidFill>
                            <a:srgbClr val="000000"/>
                          </a:solidFill>
                          <a:effectLst/>
                          <a:latin typeface="Aptos Narrow" panose="020B0004020202020204" pitchFamily="34" charset="0"/>
                        </a:rPr>
                        <a:t>Grondstoffen</a:t>
                      </a:r>
                      <a:r>
                        <a:rPr lang="de-DE" sz="1100" b="0" i="0" u="none" strike="noStrike" dirty="0">
                          <a:solidFill>
                            <a:srgbClr val="000000"/>
                          </a:solidFill>
                          <a:effectLst/>
                          <a:latin typeface="Aptos Narrow" panose="020B0004020202020204" pitchFamily="34" charset="0"/>
                        </a:rPr>
                        <a:t>/</a:t>
                      </a:r>
                      <a:r>
                        <a:rPr lang="de-DE" sz="1100" b="0" i="0" u="none" strike="noStrike" dirty="0" err="1">
                          <a:solidFill>
                            <a:srgbClr val="000000"/>
                          </a:solidFill>
                          <a:effectLst/>
                          <a:latin typeface="Aptos Narrow" panose="020B0004020202020204" pitchFamily="34" charset="0"/>
                        </a:rPr>
                        <a:t>benodigdheden</a:t>
                      </a: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€ 13,00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€ 14,00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€ 54,00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De kosten stijgen licht in lijn met de toegenomen verkoop, omdat er meer voorraden en grondstoffen nodig zijn.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92493582"/>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Diverse </a:t>
                      </a:r>
                      <a:r>
                        <a:rPr lang="de-DE" sz="1100" b="0" i="0" u="none" strike="noStrike" dirty="0" err="1">
                          <a:solidFill>
                            <a:srgbClr val="000000"/>
                          </a:solidFill>
                          <a:effectLst/>
                          <a:latin typeface="Aptos Narrow" panose="020B0004020202020204" pitchFamily="34" charset="0"/>
                        </a:rPr>
                        <a:t>uitgaven</a:t>
                      </a: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€ 5,50</a:t>
                      </a:r>
                    </a:p>
                  </a:txBody>
                  <a:tcPr marL="4233" marR="4233" marT="4233" marB="0" anchor="ctr">
                    <a:solidFill>
                      <a:schemeClr val="bg1">
                        <a:lumMod val="95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Inclusief onverwachte kosten zoals kleine reparaties en reiskosten. Aangenomen hoger in Q4 als gevolg van toegenomen bedrijfsactiviteit.</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2387103585"/>
                  </a:ext>
                </a:extLst>
              </a:tr>
              <a:tr h="201757">
                <a:tc>
                  <a:txBody>
                    <a:bodyPr/>
                    <a:lstStyle/>
                    <a:p>
                      <a:pPr algn="l" fontAlgn="ctr"/>
                      <a:r>
                        <a:rPr lang="de-DE" sz="1100" b="1" i="0" u="none" strike="noStrike" dirty="0">
                          <a:solidFill>
                            <a:srgbClr val="000000"/>
                          </a:solidFill>
                          <a:effectLst/>
                          <a:latin typeface="Aptos Narrow" panose="020B0004020202020204" pitchFamily="34" charset="0"/>
                        </a:rPr>
                        <a:t>Totale kosten</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€ 54,00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€ 56,50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€ 60,00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€ 65,00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€ 235,50</a:t>
                      </a:r>
                    </a:p>
                  </a:txBody>
                  <a:tcPr marL="4233" marR="4233" marT="4233" marB="0" anchor="ctr">
                    <a:solidFill>
                      <a:schemeClr val="bg1">
                        <a:lumMod val="75000"/>
                      </a:schemeClr>
                    </a:solidFill>
                  </a:tcP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75000"/>
                      </a:schemeClr>
                    </a:solidFill>
                  </a:tcPr>
                </a:tc>
                <a:extLst>
                  <a:ext uri="{0D108BD9-81ED-4DB2-BD59-A6C34878D82A}">
                    <a16:rowId xmlns:a16="http://schemas.microsoft.com/office/drawing/2014/main" val="3083623643"/>
                  </a:ext>
                </a:extLst>
              </a:tr>
              <a:tr h="201757">
                <a:tc>
                  <a:txBody>
                    <a:bodyPr/>
                    <a:lstStyle/>
                    <a:p>
                      <a:pPr algn="l" fontAlgn="ctr"/>
                      <a:r>
                        <a:rPr lang="de-DE" sz="1100" b="1" i="0" u="none" strike="noStrike" dirty="0" err="1">
                          <a:solidFill>
                            <a:srgbClr val="000000"/>
                          </a:solidFill>
                          <a:effectLst/>
                          <a:latin typeface="Aptos Narrow" panose="020B0004020202020204" pitchFamily="34" charset="0"/>
                        </a:rPr>
                        <a:t>Nettowinst</a:t>
                      </a:r>
                      <a:r>
                        <a:rPr lang="de-DE" sz="1100" b="1" i="0" u="none" strike="noStrike" dirty="0">
                          <a:solidFill>
                            <a:srgbClr val="000000"/>
                          </a:solidFill>
                          <a:effectLst/>
                          <a:latin typeface="Aptos Narrow" panose="020B0004020202020204" pitchFamily="34" charset="0"/>
                        </a:rPr>
                        <a:t> (verlies)</a:t>
                      </a:r>
                    </a:p>
                  </a:txBody>
                  <a:tcPr marL="4233" marR="4233" marT="4233" marB="0" anchor="ctr">
                    <a:solidFill>
                      <a:schemeClr val="bg1">
                        <a:lumMod val="50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€ 16,00</a:t>
                      </a:r>
                    </a:p>
                  </a:txBody>
                  <a:tcPr marL="4233" marR="4233" marT="4233" marB="0" anchor="ctr">
                    <a:solidFill>
                      <a:schemeClr val="bg1">
                        <a:lumMod val="50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€ 21,50</a:t>
                      </a:r>
                    </a:p>
                  </a:txBody>
                  <a:tcPr marL="4233" marR="4233" marT="4233" marB="0" anchor="ctr">
                    <a:solidFill>
                      <a:schemeClr val="bg1">
                        <a:lumMod val="50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€ 22,00</a:t>
                      </a:r>
                    </a:p>
                  </a:txBody>
                  <a:tcPr marL="4233" marR="4233" marT="4233" marB="0" anchor="ctr">
                    <a:solidFill>
                      <a:schemeClr val="bg1">
                        <a:lumMod val="50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€ 36,00</a:t>
                      </a:r>
                    </a:p>
                  </a:txBody>
                  <a:tcPr marL="4233" marR="4233" marT="4233" marB="0" anchor="ctr">
                    <a:solidFill>
                      <a:schemeClr val="bg1">
                        <a:lumMod val="50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€ 95,50</a:t>
                      </a:r>
                    </a:p>
                  </a:txBody>
                  <a:tcPr marL="4233" marR="4233" marT="4233" marB="0" anchor="ctr">
                    <a:solidFill>
                      <a:schemeClr val="bg1">
                        <a:lumMod val="50000"/>
                      </a:schemeClr>
                    </a:solidFill>
                  </a:tcPr>
                </a:tc>
                <a:tc>
                  <a:txBody>
                    <a:bodyPr/>
                    <a:lstStyle/>
                    <a:p>
                      <a:pPr algn="l" fontAlgn="ctr"/>
                      <a:r>
                        <a:rPr lang="nl-NL" sz="1100" b="0" i="0" u="none" strike="noStrike" dirty="0">
                          <a:solidFill>
                            <a:srgbClr val="000000"/>
                          </a:solidFill>
                          <a:effectLst/>
                          <a:latin typeface="Aptos Narrow" panose="020B0004020202020204" pitchFamily="34" charset="0"/>
                        </a:rPr>
                        <a:t>De omzetstijgingen zijn groter dan de stijgende kosten, waardoor de winstgevendheid elk kwartaal wordt gegarandeerd.</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50000"/>
                      </a:schemeClr>
                    </a:solidFill>
                  </a:tcPr>
                </a:tc>
                <a:extLst>
                  <a:ext uri="{0D108BD9-81ED-4DB2-BD59-A6C34878D82A}">
                    <a16:rowId xmlns:a16="http://schemas.microsoft.com/office/drawing/2014/main" val="548214906"/>
                  </a:ext>
                </a:extLst>
              </a:tr>
              <a:tr h="201757">
                <a:tc>
                  <a:txBody>
                    <a:bodyPr/>
                    <a:lstStyle/>
                    <a:p>
                      <a:pPr algn="l" fontAlgn="ctr"/>
                      <a:r>
                        <a:rPr lang="de-DE" sz="1100" b="1" i="0" u="none" strike="noStrike" dirty="0" err="1">
                          <a:solidFill>
                            <a:schemeClr val="bg2"/>
                          </a:solidFill>
                          <a:effectLst/>
                          <a:latin typeface="Aptos Narrow" panose="020B0004020202020204" pitchFamily="34" charset="0"/>
                        </a:rPr>
                        <a:t>Cumulatieve</a:t>
                      </a:r>
                      <a:r>
                        <a:rPr lang="de-DE" sz="1100" b="1" i="0" u="none" strike="noStrike" dirty="0">
                          <a:solidFill>
                            <a:schemeClr val="bg2"/>
                          </a:solidFill>
                          <a:effectLst/>
                          <a:latin typeface="Aptos Narrow" panose="020B0004020202020204" pitchFamily="34" charset="0"/>
                        </a:rPr>
                        <a:t> </a:t>
                      </a:r>
                      <a:r>
                        <a:rPr lang="de-DE" sz="1100" b="1" i="0" u="none" strike="noStrike" dirty="0" err="1">
                          <a:solidFill>
                            <a:schemeClr val="bg2"/>
                          </a:solidFill>
                          <a:effectLst/>
                          <a:latin typeface="Aptos Narrow" panose="020B0004020202020204" pitchFamily="34" charset="0"/>
                        </a:rPr>
                        <a:t>kasstroom</a:t>
                      </a:r>
                      <a:endParaRPr lang="de-DE" sz="1100" b="1" i="0" u="none" strike="noStrike" dirty="0">
                        <a:solidFill>
                          <a:schemeClr val="bg2"/>
                        </a:solidFill>
                        <a:effectLst/>
                        <a:latin typeface="Aptos Narrow" panose="020B0004020202020204" pitchFamily="34" charset="0"/>
                      </a:endParaRPr>
                    </a:p>
                  </a:txBody>
                  <a:tcPr marL="4233" marR="4233" marT="4233" marB="0" anchor="ctr">
                    <a:solidFill>
                      <a:schemeClr val="tx1">
                        <a:lumMod val="75000"/>
                      </a:schemeClr>
                    </a:solidFill>
                  </a:tcPr>
                </a:tc>
                <a:tc>
                  <a:txBody>
                    <a:bodyPr/>
                    <a:lstStyle/>
                    <a:p>
                      <a:pPr algn="r" fontAlgn="ctr"/>
                      <a:r>
                        <a:rPr lang="de-DE" sz="1100" b="1" i="0" u="none" strike="noStrike">
                          <a:solidFill>
                            <a:schemeClr val="bg2"/>
                          </a:solidFill>
                          <a:effectLst/>
                          <a:latin typeface="Aptos Narrow" panose="020B0004020202020204" pitchFamily="34" charset="0"/>
                        </a:rPr>
                        <a:t>€ 16,00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€ 37,50</a:t>
                      </a:r>
                    </a:p>
                  </a:txBody>
                  <a:tcPr marL="4233" marR="4233" marT="4233" marB="0" anchor="ctr">
                    <a:solidFill>
                      <a:schemeClr val="tx1">
                        <a:lumMod val="75000"/>
                      </a:schemeClr>
                    </a:solidFill>
                  </a:tcPr>
                </a:tc>
                <a:tc>
                  <a:txBody>
                    <a:bodyPr/>
                    <a:lstStyle/>
                    <a:p>
                      <a:pPr algn="r" fontAlgn="ctr"/>
                      <a:r>
                        <a:rPr lang="de-DE" sz="1100" b="1" i="0" u="none" strike="noStrike">
                          <a:solidFill>
                            <a:schemeClr val="bg2"/>
                          </a:solidFill>
                          <a:effectLst/>
                          <a:latin typeface="Aptos Narrow" panose="020B0004020202020204" pitchFamily="34" charset="0"/>
                        </a:rPr>
                        <a:t>€ 59,50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€ 95,50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€ 95,50</a:t>
                      </a:r>
                    </a:p>
                  </a:txBody>
                  <a:tcPr marL="4233" marR="4233" marT="4233" marB="0" anchor="ctr">
                    <a:solidFill>
                      <a:schemeClr val="tx1">
                        <a:lumMod val="75000"/>
                      </a:schemeClr>
                    </a:solidFill>
                  </a:tcPr>
                </a:tc>
                <a:tc>
                  <a:txBody>
                    <a:bodyPr/>
                    <a:lstStyle/>
                    <a:p>
                      <a:pPr algn="l" fontAlgn="ctr"/>
                      <a:r>
                        <a:rPr lang="nl-NL" sz="1100" b="0" i="0" u="none" strike="noStrike" dirty="0">
                          <a:solidFill>
                            <a:schemeClr val="bg2"/>
                          </a:solidFill>
                          <a:effectLst/>
                          <a:latin typeface="Aptos Narrow" panose="020B0004020202020204" pitchFamily="34" charset="0"/>
                        </a:rPr>
                        <a:t>De kasstroom bouwt zich gestaag op, zonder verwachte kastekorten.</a:t>
                      </a:r>
                      <a:endParaRPr lang="en-US" sz="1100" b="0" i="0" u="none" strike="noStrike" dirty="0">
                        <a:solidFill>
                          <a:schemeClr val="bg2"/>
                        </a:solidFill>
                        <a:effectLst/>
                        <a:latin typeface="Aptos Narrow" panose="020B0004020202020204" pitchFamily="34" charset="0"/>
                      </a:endParaRPr>
                    </a:p>
                  </a:txBody>
                  <a:tcPr marL="4233" marR="4233" marT="4233" marB="0" anchor="ctr">
                    <a:solidFill>
                      <a:schemeClr val="tx1">
                        <a:lumMod val="75000"/>
                      </a:schemeClr>
                    </a:solidFill>
                  </a:tcPr>
                </a:tc>
                <a:extLst>
                  <a:ext uri="{0D108BD9-81ED-4DB2-BD59-A6C34878D82A}">
                    <a16:rowId xmlns:a16="http://schemas.microsoft.com/office/drawing/2014/main" val="2097346489"/>
                  </a:ext>
                </a:extLst>
              </a:tr>
            </a:tbl>
          </a:graphicData>
        </a:graphic>
      </p:graphicFrame>
    </p:spTree>
    <p:extLst>
      <p:ext uri="{BB962C8B-B14F-4D97-AF65-F5344CB8AC3E}">
        <p14:creationId xmlns:p14="http://schemas.microsoft.com/office/powerpoint/2010/main" val="364677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4816BB1-AB5D-24F7-7D83-8A8931EF1313}"/>
              </a:ext>
            </a:extLst>
          </p:cNvPr>
          <p:cNvSpPr>
            <a:spLocks noGrp="1"/>
          </p:cNvSpPr>
          <p:nvPr>
            <p:ph type="body" sz="quarter" idx="16"/>
          </p:nvPr>
        </p:nvSpPr>
        <p:spPr>
          <a:xfrm>
            <a:off x="5278758" y="2665140"/>
            <a:ext cx="6010480" cy="3066422"/>
          </a:xfrm>
        </p:spPr>
        <p:txBody>
          <a:bodyPr/>
          <a:lstStyle/>
          <a:p>
            <a:r>
              <a:rPr lang="nl-NL" dirty="0"/>
              <a:t>Toegang tot financiële middelen en financiering</a:t>
            </a:r>
            <a:endParaRPr lang="de-DE" dirty="0"/>
          </a:p>
        </p:txBody>
      </p:sp>
      <p:sp>
        <p:nvSpPr>
          <p:cNvPr id="3" name="Textplatzhalter 2">
            <a:extLst>
              <a:ext uri="{FF2B5EF4-FFF2-40B4-BE49-F238E27FC236}">
                <a16:creationId xmlns:a16="http://schemas.microsoft.com/office/drawing/2014/main" id="{F7647B68-2FDA-9C64-A45A-82498A35C9C0}"/>
              </a:ext>
            </a:extLst>
          </p:cNvPr>
          <p:cNvSpPr>
            <a:spLocks noGrp="1"/>
          </p:cNvSpPr>
          <p:nvPr>
            <p:ph type="body" sz="quarter" idx="17"/>
          </p:nvPr>
        </p:nvSpPr>
        <p:spPr/>
        <p:txBody>
          <a:bodyPr/>
          <a:lstStyle/>
          <a:p>
            <a:r>
              <a:rPr lang="de-DE" dirty="0"/>
              <a:t>03</a:t>
            </a:r>
          </a:p>
        </p:txBody>
      </p:sp>
      <p:sp>
        <p:nvSpPr>
          <p:cNvPr id="5" name="TextBox 4">
            <a:extLst>
              <a:ext uri="{FF2B5EF4-FFF2-40B4-BE49-F238E27FC236}">
                <a16:creationId xmlns:a16="http://schemas.microsoft.com/office/drawing/2014/main" id="{CB0ED890-C8D4-D1B0-FBAF-4B5AC6052E64}"/>
              </a:ext>
            </a:extLst>
          </p:cNvPr>
          <p:cNvSpPr txBox="1"/>
          <p:nvPr/>
        </p:nvSpPr>
        <p:spPr>
          <a:xfrm>
            <a:off x="4873270" y="4841730"/>
            <a:ext cx="6934417" cy="923330"/>
          </a:xfrm>
          <a:prstGeom prst="rect">
            <a:avLst/>
          </a:prstGeom>
          <a:noFill/>
        </p:spPr>
        <p:txBody>
          <a:bodyPr wrap="square">
            <a:spAutoFit/>
          </a:bodyPr>
          <a:lstStyle/>
          <a:p>
            <a:pPr marL="447675" indent="0">
              <a:lnSpc>
                <a:spcPct val="100000"/>
              </a:lnSpc>
              <a:spcBef>
                <a:spcPts val="0"/>
              </a:spcBef>
              <a:defRPr/>
            </a:pPr>
            <a:r>
              <a:rPr lang="nl-NL" b="1" dirty="0">
                <a:solidFill>
                  <a:schemeClr val="bg1"/>
                </a:solidFill>
              </a:rPr>
              <a:t>Meer leren in Module 4, Hoe zorg ik voor financiering voor mijn idee en Module 5, Beheer van financiën en relaties met investeerders.</a:t>
            </a:r>
            <a:endParaRPr lang="en-US" b="1" dirty="0">
              <a:solidFill>
                <a:srgbClr val="DE0A1D"/>
              </a:solidFill>
              <a:highlight>
                <a:srgbClr val="086575"/>
              </a:highlight>
              <a:latin typeface="Calibri" panose="020F0502020204030204"/>
            </a:endParaRPr>
          </a:p>
        </p:txBody>
      </p:sp>
    </p:spTree>
    <p:extLst>
      <p:ext uri="{BB962C8B-B14F-4D97-AF65-F5344CB8AC3E}">
        <p14:creationId xmlns:p14="http://schemas.microsoft.com/office/powerpoint/2010/main" val="533591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a:xfrm>
            <a:off x="798067" y="1452563"/>
            <a:ext cx="5841271" cy="4921953"/>
          </a:xfrm>
        </p:spPr>
        <p:txBody>
          <a:bodyPr/>
          <a:lstStyle/>
          <a:p>
            <a:pPr marL="342900" indent="-342900">
              <a:buFont typeface="Arial" panose="020B0604020202020204" pitchFamily="34" charset="0"/>
              <a:buChar char="•"/>
            </a:pPr>
            <a:r>
              <a:rPr lang="nl-NL" sz="1900" dirty="0"/>
              <a:t>Voor ondervertegenwoordigde oprichters kan toegang tot financiering een grotere uitdaging zijn vanwege beperkte netwerken, minder middelen en mogelijke vooroordelen. Veel financieringsmogelijkheden zijn echter specifiek gericht op ondernemers uit minderheidsgroepen en degenen die met deze belemmeringen worden geconfronteerd.
</a:t>
            </a:r>
            <a:r>
              <a:rPr lang="nl-NL" sz="1900" b="1" dirty="0"/>
              <a:t>Belangrijkste financieringsuitdagingen</a:t>
            </a:r>
            <a:r>
              <a:rPr lang="nl-NL" sz="1900" dirty="0"/>
              <a:t>: Beperkte toegang tot durfkapitaal, systemische vooroordelen en gebrek aan connecties.
</a:t>
            </a:r>
            <a:r>
              <a:rPr lang="nl-NL" sz="1900" b="1" dirty="0"/>
              <a:t>Beschikbare kansen (voorbeelden</a:t>
            </a:r>
            <a:r>
              <a:rPr lang="nl-NL" sz="1900" dirty="0"/>
              <a:t>): Subsidies, microleningen, </a:t>
            </a:r>
            <a:r>
              <a:rPr lang="nl-NL" sz="1900" dirty="0" err="1"/>
              <a:t>crowdfunding</a:t>
            </a:r>
            <a:r>
              <a:rPr lang="nl-NL" sz="1900" dirty="0"/>
              <a:t>, durfkapitaal en overheidsinitiatieven die specifiek zijn ontworpen om ondervertegenwoordigde oprichters te ondersteunen.</a:t>
            </a:r>
            <a:endParaRPr lang="de-DE" sz="1900" dirty="0"/>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945553" y="582602"/>
            <a:ext cx="4990998" cy="992652"/>
          </a:xfrm>
        </p:spPr>
        <p:txBody>
          <a:bodyPr/>
          <a:lstStyle/>
          <a:p>
            <a:r>
              <a:rPr lang="en-US" sz="2000" b="1" i="1" dirty="0"/>
              <a:t>"</a:t>
            </a:r>
            <a:r>
              <a:rPr lang="nl-NL" sz="2000" b="1" i="1" dirty="0"/>
              <a:t>De beste manier om de toekomst te voorspellen, is door hem te creëren."</a:t>
            </a:r>
            <a:r>
              <a:rPr lang="en-US" sz="2000" i="1" dirty="0"/>
              <a:t>Peter Drucker</a:t>
            </a:r>
            <a:endParaRPr lang="de-DE" sz="2000" i="1" dirty="0"/>
          </a:p>
        </p:txBody>
      </p:sp>
      <p:pic>
        <p:nvPicPr>
          <p:cNvPr id="5" name="Bildplatzhalter 4">
            <a:extLst>
              <a:ext uri="{FF2B5EF4-FFF2-40B4-BE49-F238E27FC236}">
                <a16:creationId xmlns:a16="http://schemas.microsoft.com/office/drawing/2014/main" id="{0EA687AD-AD82-5E66-B5C0-5CAAED01F18F}"/>
              </a:ext>
            </a:extLst>
          </p:cNvPr>
          <p:cNvPicPr>
            <a:picLocks noGrp="1" noChangeAspect="1"/>
          </p:cNvPicPr>
          <p:nvPr>
            <p:ph type="pic" sz="quarter" idx="42"/>
          </p:nvPr>
        </p:nvPicPr>
        <p:blipFill>
          <a:blip r:embed="rId2"/>
          <a:srcRect l="16043" r="16043"/>
          <a:stretch/>
        </p:blipFill>
        <p:spPr/>
      </p:pic>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3"/>
              </a:rPr>
              <a:t>Vorhaben für die Zukunft umsetzen</a:t>
            </a:r>
            <a:r>
              <a:rPr lang="de-DE" sz="900" dirty="0"/>
              <a:t>" von Marco Verch ist lizenziert gemäß </a:t>
            </a:r>
            <a:r>
              <a:rPr lang="de-DE" sz="900" dirty="0">
                <a:hlinkClick r:id="rId4" tooltip="https://creativecommons.org/licenses/by/3.0/"/>
              </a:rPr>
              <a:t>CC BY</a:t>
            </a:r>
            <a:endParaRPr lang="de-DE" sz="900" dirty="0"/>
          </a:p>
        </p:txBody>
      </p:sp>
      <p:sp>
        <p:nvSpPr>
          <p:cNvPr id="2" name="Textplatzhalter 2">
            <a:extLst>
              <a:ext uri="{FF2B5EF4-FFF2-40B4-BE49-F238E27FC236}">
                <a16:creationId xmlns:a16="http://schemas.microsoft.com/office/drawing/2014/main" id="{7CB71E36-7550-CB5F-CBCF-5EB6B815A64E}"/>
              </a:ext>
            </a:extLst>
          </p:cNvPr>
          <p:cNvSpPr txBox="1">
            <a:spLocks/>
          </p:cNvSpPr>
          <p:nvPr/>
        </p:nvSpPr>
        <p:spPr>
          <a:xfrm>
            <a:off x="7025279" y="86276"/>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47B5C8"/>
                </a:solidFill>
              </a:rPr>
              <a:t>Bruikbare</a:t>
            </a:r>
            <a:r>
              <a:rPr lang="en-US" b="1" dirty="0">
                <a:solidFill>
                  <a:srgbClr val="47B5C8"/>
                </a:solidFill>
              </a:rPr>
              <a:t> </a:t>
            </a:r>
            <a:r>
              <a:rPr lang="en-US" b="1" dirty="0" err="1">
                <a:solidFill>
                  <a:srgbClr val="47B5C8"/>
                </a:solidFill>
              </a:rPr>
              <a:t>strategieën</a:t>
            </a:r>
            <a:r>
              <a:rPr lang="en-US" b="1" dirty="0">
                <a:solidFill>
                  <a:srgbClr val="47B5C8"/>
                </a:solidFill>
              </a:rPr>
              <a:t> </a:t>
            </a:r>
            <a:r>
              <a:rPr lang="en-US" b="1" dirty="0" err="1">
                <a:solidFill>
                  <a:srgbClr val="47B5C8"/>
                </a:solidFill>
              </a:rPr>
              <a:t>ontwikkelen</a:t>
            </a:r>
            <a:endParaRPr lang="de-DE" dirty="0">
              <a:solidFill>
                <a:srgbClr val="47B5C8"/>
              </a:solidFill>
            </a:endParaRPr>
          </a:p>
        </p:txBody>
      </p:sp>
    </p:spTree>
    <p:extLst>
      <p:ext uri="{BB962C8B-B14F-4D97-AF65-F5344CB8AC3E}">
        <p14:creationId xmlns:p14="http://schemas.microsoft.com/office/powerpoint/2010/main" val="318095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Risicobeheer</a:t>
            </a:r>
            <a:r>
              <a:rPr lang="en-US" dirty="0">
                <a:solidFill>
                  <a:schemeClr val="bg1"/>
                </a:solidFill>
              </a:rPr>
              <a:t> </a:t>
            </a:r>
            <a:r>
              <a:rPr lang="en-US" dirty="0" err="1">
                <a:solidFill>
                  <a:schemeClr val="bg1"/>
                </a:solidFill>
              </a:rPr>
              <a:t>integreren</a:t>
            </a:r>
            <a:r>
              <a:rPr lang="en-US" dirty="0">
                <a:solidFill>
                  <a:schemeClr val="bg1"/>
                </a:solidFill>
              </a:rPr>
              <a:t> in </a:t>
            </a:r>
            <a:r>
              <a:rPr lang="en-US" dirty="0" err="1">
                <a:solidFill>
                  <a:schemeClr val="bg1"/>
                </a:solidFill>
              </a:rPr>
              <a:t>budgettering</a:t>
            </a:r>
            <a:endParaRPr lang="en-US"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82337" cy="1015663"/>
          </a:xfrm>
          <a:prstGeom prst="rect">
            <a:avLst/>
          </a:prstGeom>
          <a:noFill/>
        </p:spPr>
        <p:txBody>
          <a:bodyPr wrap="square">
            <a:spAutoFit/>
          </a:bodyPr>
          <a:lstStyle/>
          <a:p>
            <a:r>
              <a:rPr lang="nl-NL" sz="2000" dirty="0">
                <a:solidFill>
                  <a:srgbClr val="595959"/>
                </a:solidFill>
              </a:rPr>
              <a:t>Door risicobeheer in uw budgetteringsproces op te nemen, kunt u zich voorbereiden op onzekerheden zoals economische neergang, verstoringen van de toeleveringsketen of onverwachte uitgaven.</a:t>
            </a:r>
            <a:endParaRPr lang="en-US" sz="2000" dirty="0">
              <a:solidFill>
                <a:srgbClr val="595959"/>
              </a:solidFill>
            </a:endParaRP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4164864934"/>
              </p:ext>
            </p:extLst>
          </p:nvPr>
        </p:nvGraphicFramePr>
        <p:xfrm>
          <a:off x="1228191" y="2580920"/>
          <a:ext cx="8655814" cy="3515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828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8C3FC-D445-6D4B-A03E-CD7607918BA1}"/>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A7BD2CA2-D471-3A59-51AB-665F3667CF69}"/>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F587C338-06A6-2253-ABA1-E1257C82C06C}"/>
              </a:ext>
            </a:extLst>
          </p:cNvPr>
          <p:cNvSpPr>
            <a:spLocks noGrp="1"/>
          </p:cNvSpPr>
          <p:nvPr>
            <p:ph type="body" sz="quarter" idx="16"/>
          </p:nvPr>
        </p:nvSpPr>
        <p:spPr/>
        <p:txBody>
          <a:bodyPr/>
          <a:lstStyle/>
          <a:p>
            <a:r>
              <a:rPr lang="de-DE" dirty="0">
                <a:solidFill>
                  <a:schemeClr val="bg1"/>
                </a:solidFill>
              </a:rPr>
              <a:t>De </a:t>
            </a:r>
            <a:r>
              <a:rPr lang="de-DE" dirty="0" err="1">
                <a:solidFill>
                  <a:schemeClr val="bg1"/>
                </a:solidFill>
              </a:rPr>
              <a:t>juiste</a:t>
            </a:r>
            <a:r>
              <a:rPr lang="de-DE" dirty="0">
                <a:solidFill>
                  <a:schemeClr val="bg1"/>
                </a:solidFill>
              </a:rPr>
              <a:t> </a:t>
            </a:r>
            <a:r>
              <a:rPr lang="de-DE" dirty="0" err="1">
                <a:solidFill>
                  <a:schemeClr val="bg1"/>
                </a:solidFill>
              </a:rPr>
              <a:t>financieringsbron</a:t>
            </a:r>
            <a:r>
              <a:rPr lang="de-DE" dirty="0">
                <a:solidFill>
                  <a:schemeClr val="bg1"/>
                </a:solidFill>
              </a:rPr>
              <a:t> </a:t>
            </a:r>
            <a:r>
              <a:rPr lang="de-DE" dirty="0" err="1">
                <a:solidFill>
                  <a:schemeClr val="bg1"/>
                </a:solidFill>
              </a:rPr>
              <a:t>kiezen</a:t>
            </a:r>
            <a:endParaRPr lang="de-DE" dirty="0">
              <a:solidFill>
                <a:schemeClr val="bg1"/>
              </a:solidFill>
            </a:endParaRPr>
          </a:p>
        </p:txBody>
      </p:sp>
      <p:sp>
        <p:nvSpPr>
          <p:cNvPr id="10" name="TextBox 4">
            <a:extLst>
              <a:ext uri="{FF2B5EF4-FFF2-40B4-BE49-F238E27FC236}">
                <a16:creationId xmlns:a16="http://schemas.microsoft.com/office/drawing/2014/main" id="{7298B8ED-7EBF-EE48-C562-5D5DFBE5B9F1}"/>
              </a:ext>
            </a:extLst>
          </p:cNvPr>
          <p:cNvSpPr txBox="1"/>
          <p:nvPr/>
        </p:nvSpPr>
        <p:spPr>
          <a:xfrm>
            <a:off x="581472" y="1565257"/>
            <a:ext cx="9884004" cy="3785652"/>
          </a:xfrm>
          <a:prstGeom prst="rect">
            <a:avLst/>
          </a:prstGeom>
          <a:noFill/>
        </p:spPr>
        <p:txBody>
          <a:bodyPr wrap="square">
            <a:spAutoFit/>
          </a:bodyPr>
          <a:lstStyle/>
          <a:p>
            <a:r>
              <a:rPr lang="nl-NL" sz="2400" dirty="0">
                <a:solidFill>
                  <a:srgbClr val="595959"/>
                </a:solidFill>
              </a:rPr>
              <a:t>Het selecteren van de juiste financieringsbron hangt af van uw bedrijfsfase, groeiplannen en het type ondersteuning dat u nodig heeft. Houd rekening met de volgende factoren:</a:t>
            </a:r>
          </a:p>
          <a:p>
            <a:pPr marL="342900" indent="-342900">
              <a:buFont typeface="Arial" panose="020B0604020202020204" pitchFamily="34" charset="0"/>
              <a:buChar char="•"/>
            </a:pPr>
            <a:r>
              <a:rPr lang="nl-NL" sz="2400" b="1" dirty="0"/>
              <a:t>Bedrijfsfase: </a:t>
            </a:r>
            <a:r>
              <a:rPr lang="nl-NL" sz="2400" dirty="0"/>
              <a:t>Bevindt uw bedrijf zich in de ideefase, opstartfase of groeit?</a:t>
            </a:r>
            <a:r>
              <a:rPr lang="nl-NL" sz="2400" b="1" dirty="0"/>
              <a:t>
Type financiering: </a:t>
            </a:r>
            <a:r>
              <a:rPr lang="nl-NL" sz="2400" dirty="0"/>
              <a:t>Heeft u een lening, subsidie of eigen vermogen van investeerders nodig?</a:t>
            </a:r>
            <a:r>
              <a:rPr lang="nl-NL" sz="2400" b="1" dirty="0"/>
              <a:t>
Bedrag van de financiering: </a:t>
            </a:r>
            <a:r>
              <a:rPr lang="nl-NL" sz="2400" dirty="0"/>
              <a:t>Hoeveel financiering heeft u nodig en hoe snel heeft u het nodig?</a:t>
            </a:r>
            <a:r>
              <a:rPr lang="nl-NL" sz="2400" b="1" dirty="0"/>
              <a:t>
Controle: </a:t>
            </a:r>
            <a:r>
              <a:rPr lang="nl-NL" sz="2400" dirty="0"/>
              <a:t>Bent u bereid om een deel van het eigendom van uw bedrijf op te geven aan investeerders, of wilt u de volledige controle behouden?</a:t>
            </a:r>
            <a:endParaRPr lang="de-DE" sz="2400" dirty="0">
              <a:solidFill>
                <a:srgbClr val="595959"/>
              </a:solidFill>
            </a:endParaRPr>
          </a:p>
        </p:txBody>
      </p:sp>
    </p:spTree>
    <p:extLst>
      <p:ext uri="{BB962C8B-B14F-4D97-AF65-F5344CB8AC3E}">
        <p14:creationId xmlns:p14="http://schemas.microsoft.com/office/powerpoint/2010/main" val="122282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2D459-D0EA-BB75-D83F-1D65593600CB}"/>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683F4D4D-0C88-DF0D-A3F5-90C34DD7E8A9}"/>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59652C4E-DD48-F37A-FF68-A002B12E64B8}"/>
              </a:ext>
            </a:extLst>
          </p:cNvPr>
          <p:cNvSpPr>
            <a:spLocks noGrp="1"/>
          </p:cNvSpPr>
          <p:nvPr>
            <p:ph type="body" sz="quarter" idx="16"/>
          </p:nvPr>
        </p:nvSpPr>
        <p:spPr/>
        <p:txBody>
          <a:bodyPr/>
          <a:lstStyle/>
          <a:p>
            <a:r>
              <a:rPr lang="nl-NL" b="1" dirty="0">
                <a:solidFill>
                  <a:schemeClr val="bg1"/>
                </a:solidFill>
              </a:rPr>
              <a:t>Voorbeelden voor de zakelijke fase</a:t>
            </a:r>
            <a:endParaRPr lang="en-US" sz="3600" b="1" dirty="0">
              <a:solidFill>
                <a:schemeClr val="bg1"/>
              </a:solidFill>
            </a:endParaRPr>
          </a:p>
        </p:txBody>
      </p:sp>
      <p:sp>
        <p:nvSpPr>
          <p:cNvPr id="10" name="TextBox 4">
            <a:extLst>
              <a:ext uri="{FF2B5EF4-FFF2-40B4-BE49-F238E27FC236}">
                <a16:creationId xmlns:a16="http://schemas.microsoft.com/office/drawing/2014/main" id="{FCFEB17B-07F1-DAF7-8141-14F41E7D4B92}"/>
              </a:ext>
            </a:extLst>
          </p:cNvPr>
          <p:cNvSpPr txBox="1"/>
          <p:nvPr/>
        </p:nvSpPr>
        <p:spPr>
          <a:xfrm>
            <a:off x="1543067" y="1814957"/>
            <a:ext cx="3878440" cy="3170099"/>
          </a:xfrm>
          <a:prstGeom prst="rect">
            <a:avLst/>
          </a:prstGeom>
          <a:solidFill>
            <a:srgbClr val="086575"/>
          </a:solidFill>
        </p:spPr>
        <p:txBody>
          <a:bodyPr wrap="square">
            <a:spAutoFit/>
          </a:bodyPr>
          <a:lstStyle/>
          <a:p>
            <a:r>
              <a:rPr lang="nl-NL" sz="2000" b="1" dirty="0">
                <a:solidFill>
                  <a:schemeClr val="bg1"/>
                </a:solidFill>
              </a:rPr>
              <a:t>Opstarten in een vroeg stadium: 
</a:t>
            </a:r>
            <a:r>
              <a:rPr lang="nl-NL" sz="2000" dirty="0">
                <a:solidFill>
                  <a:schemeClr val="bg1"/>
                </a:solidFill>
              </a:rPr>
              <a:t>Microleningen, subsidies of </a:t>
            </a:r>
            <a:r>
              <a:rPr lang="nl-NL" sz="2000" dirty="0" err="1">
                <a:solidFill>
                  <a:schemeClr val="bg1"/>
                </a:solidFill>
              </a:rPr>
              <a:t>crowdfunding</a:t>
            </a:r>
            <a:r>
              <a:rPr lang="nl-NL" sz="2000" dirty="0">
                <a:solidFill>
                  <a:schemeClr val="bg1"/>
                </a:solidFill>
              </a:rPr>
              <a:t> zijn ideaal voor startups in de vroege stadia van ontwikkeling. Een </a:t>
            </a:r>
            <a:r>
              <a:rPr lang="nl-NL" sz="2000" dirty="0" err="1">
                <a:solidFill>
                  <a:schemeClr val="bg1"/>
                </a:solidFill>
              </a:rPr>
              <a:t>tech</a:t>
            </a:r>
            <a:r>
              <a:rPr lang="nl-NL" sz="2000" dirty="0">
                <a:solidFill>
                  <a:schemeClr val="bg1"/>
                </a:solidFill>
              </a:rPr>
              <a:t>-startup die een prototype ontwikkelt, kan bijvoorbeeld een innovatiesubsidie van de overheid krijgen of een </a:t>
            </a:r>
            <a:r>
              <a:rPr lang="nl-NL" sz="2000" dirty="0" err="1">
                <a:solidFill>
                  <a:schemeClr val="bg1"/>
                </a:solidFill>
              </a:rPr>
              <a:t>crowdfundingcampagne</a:t>
            </a:r>
            <a:r>
              <a:rPr lang="nl-NL" sz="2000" dirty="0">
                <a:solidFill>
                  <a:schemeClr val="bg1"/>
                </a:solidFill>
              </a:rPr>
              <a:t> lanceren om steun te verzamelen.</a:t>
            </a:r>
            <a:endParaRPr lang="en-US" sz="2000" dirty="0">
              <a:solidFill>
                <a:schemeClr val="bg1"/>
              </a:solidFill>
            </a:endParaRPr>
          </a:p>
        </p:txBody>
      </p:sp>
      <p:sp>
        <p:nvSpPr>
          <p:cNvPr id="5" name="TextBox 4">
            <a:extLst>
              <a:ext uri="{FF2B5EF4-FFF2-40B4-BE49-F238E27FC236}">
                <a16:creationId xmlns:a16="http://schemas.microsoft.com/office/drawing/2014/main" id="{FF401C25-624C-7C0C-BABF-83B1F4B4559F}"/>
              </a:ext>
            </a:extLst>
          </p:cNvPr>
          <p:cNvSpPr txBox="1"/>
          <p:nvPr/>
        </p:nvSpPr>
        <p:spPr>
          <a:xfrm>
            <a:off x="5771537" y="1824710"/>
            <a:ext cx="4419385" cy="3170099"/>
          </a:xfrm>
          <a:prstGeom prst="rect">
            <a:avLst/>
          </a:prstGeom>
          <a:solidFill>
            <a:srgbClr val="F2A72C"/>
          </a:solidFill>
        </p:spPr>
        <p:txBody>
          <a:bodyPr wrap="square">
            <a:spAutoFit/>
          </a:bodyPr>
          <a:lstStyle/>
          <a:p>
            <a:r>
              <a:rPr lang="nl-NL" sz="2000" b="1" dirty="0">
                <a:solidFill>
                  <a:srgbClr val="595959"/>
                </a:solidFill>
              </a:rPr>
              <a:t>Groeifase: 
</a:t>
            </a:r>
            <a:r>
              <a:rPr lang="nl-NL" sz="2000" dirty="0">
                <a:solidFill>
                  <a:srgbClr val="595959"/>
                </a:solidFill>
              </a:rPr>
              <a:t>Bedrijven die al grip hebben gekregen, kunnen durfkapitaal of angel-investeringen zoeken om hun activiteiten snel op te schalen. Een e-commercebedrijf dat wil uitbreiden naar nieuwe markten, kan bijvoorbeeld een beroep doen op durfkapitaal om het kapitaal aan te trekken dat nodig is voor uitbreiding.</a:t>
            </a:r>
            <a:endParaRPr lang="en-US" sz="2000" dirty="0">
              <a:solidFill>
                <a:srgbClr val="595959"/>
              </a:solidFill>
            </a:endParaRPr>
          </a:p>
        </p:txBody>
      </p:sp>
    </p:spTree>
    <p:extLst>
      <p:ext uri="{BB962C8B-B14F-4D97-AF65-F5344CB8AC3E}">
        <p14:creationId xmlns:p14="http://schemas.microsoft.com/office/powerpoint/2010/main" val="2944544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EF9B-A186-D660-032D-745EE0361DB4}"/>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EF43310-BB95-3D44-8728-724F4415199A}"/>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16198912-6D39-C6CF-0BA2-84A262D8554A}"/>
              </a:ext>
            </a:extLst>
          </p:cNvPr>
          <p:cNvSpPr>
            <a:spLocks noGrp="1"/>
          </p:cNvSpPr>
          <p:nvPr>
            <p:ph type="body" sz="quarter" idx="16"/>
          </p:nvPr>
        </p:nvSpPr>
        <p:spPr/>
        <p:txBody>
          <a:bodyPr/>
          <a:lstStyle/>
          <a:p>
            <a:r>
              <a:rPr lang="nl-NL" b="1" dirty="0">
                <a:solidFill>
                  <a:schemeClr val="bg1"/>
                </a:solidFill>
              </a:rPr>
              <a:t>Voorbeelden voor het type financiering</a:t>
            </a:r>
            <a:endParaRPr lang="en-US" sz="3600" b="1" dirty="0">
              <a:solidFill>
                <a:schemeClr val="bg1"/>
              </a:solidFill>
            </a:endParaRPr>
          </a:p>
        </p:txBody>
      </p:sp>
      <p:sp>
        <p:nvSpPr>
          <p:cNvPr id="10" name="TextBox 4">
            <a:extLst>
              <a:ext uri="{FF2B5EF4-FFF2-40B4-BE49-F238E27FC236}">
                <a16:creationId xmlns:a16="http://schemas.microsoft.com/office/drawing/2014/main" id="{BEC40AE1-C5B7-BEB8-528A-CC0CAE28991E}"/>
              </a:ext>
            </a:extLst>
          </p:cNvPr>
          <p:cNvSpPr txBox="1"/>
          <p:nvPr/>
        </p:nvSpPr>
        <p:spPr>
          <a:xfrm>
            <a:off x="1055687" y="1585873"/>
            <a:ext cx="4536730" cy="2554545"/>
          </a:xfrm>
          <a:prstGeom prst="rect">
            <a:avLst/>
          </a:prstGeom>
          <a:solidFill>
            <a:srgbClr val="086575"/>
          </a:solidFill>
        </p:spPr>
        <p:txBody>
          <a:bodyPr wrap="square">
            <a:spAutoFit/>
          </a:bodyPr>
          <a:lstStyle/>
          <a:p>
            <a:r>
              <a:rPr lang="nl-NL" sz="2000" b="1" dirty="0">
                <a:solidFill>
                  <a:schemeClr val="bg1"/>
                </a:solidFill>
              </a:rPr>
              <a:t>Subsidies: </a:t>
            </a:r>
            <a:r>
              <a:rPr lang="nl-NL" sz="2000" dirty="0">
                <a:solidFill>
                  <a:schemeClr val="bg1"/>
                </a:solidFill>
              </a:rPr>
              <a:t>Niet-terugvorderbare fondsen zijn uitstekend geschikt voor bedrijven die zich bezighouden met sociale kwesties of duurzaamheidsdoelstellingen. Een door vrouwen geleide sociale onderneming die oplossingen voor schone energie biedt, kan bijvoorbeeld een duurzaamheidssubsidie aanvragen</a:t>
            </a:r>
            <a:r>
              <a:rPr lang="nl-NL" sz="2000" b="1" dirty="0">
                <a:solidFill>
                  <a:schemeClr val="bg1"/>
                </a:solidFill>
              </a:rPr>
              <a:t>.</a:t>
            </a:r>
            <a:endParaRPr lang="en-US" sz="2000" dirty="0">
              <a:solidFill>
                <a:srgbClr val="595959"/>
              </a:solidFill>
            </a:endParaRPr>
          </a:p>
        </p:txBody>
      </p:sp>
      <p:sp>
        <p:nvSpPr>
          <p:cNvPr id="5" name="TextBox 4">
            <a:extLst>
              <a:ext uri="{FF2B5EF4-FFF2-40B4-BE49-F238E27FC236}">
                <a16:creationId xmlns:a16="http://schemas.microsoft.com/office/drawing/2014/main" id="{C66393F7-A56F-81F7-AE86-7F2F03AEEF00}"/>
              </a:ext>
            </a:extLst>
          </p:cNvPr>
          <p:cNvSpPr txBox="1"/>
          <p:nvPr/>
        </p:nvSpPr>
        <p:spPr>
          <a:xfrm>
            <a:off x="1055687" y="4265641"/>
            <a:ext cx="4536730" cy="1323439"/>
          </a:xfrm>
          <a:prstGeom prst="rect">
            <a:avLst/>
          </a:prstGeom>
          <a:solidFill>
            <a:srgbClr val="F2A72C"/>
          </a:solidFill>
        </p:spPr>
        <p:txBody>
          <a:bodyPr wrap="square">
            <a:spAutoFit/>
          </a:bodyPr>
          <a:lstStyle/>
          <a:p>
            <a:r>
              <a:rPr lang="nl-NL" sz="2000" b="1" dirty="0">
                <a:solidFill>
                  <a:srgbClr val="595959"/>
                </a:solidFill>
              </a:rPr>
              <a:t>Microleningen </a:t>
            </a:r>
            <a:r>
              <a:rPr lang="nl-NL" sz="2000" dirty="0">
                <a:solidFill>
                  <a:srgbClr val="595959"/>
                </a:solidFill>
              </a:rPr>
              <a:t>zijn ideaal voor startups die een klein bedrag aan kapitaal nodig hebben zonder eigen vermogen op te geven.</a:t>
            </a:r>
            <a:endParaRPr lang="en-US" sz="2000" dirty="0">
              <a:solidFill>
                <a:srgbClr val="595959"/>
              </a:solidFill>
            </a:endParaRPr>
          </a:p>
        </p:txBody>
      </p:sp>
      <p:sp>
        <p:nvSpPr>
          <p:cNvPr id="6" name="TextBox 5">
            <a:extLst>
              <a:ext uri="{FF2B5EF4-FFF2-40B4-BE49-F238E27FC236}">
                <a16:creationId xmlns:a16="http://schemas.microsoft.com/office/drawing/2014/main" id="{EED12744-733D-0A75-79AB-7D710B2C99EE}"/>
              </a:ext>
            </a:extLst>
          </p:cNvPr>
          <p:cNvSpPr txBox="1"/>
          <p:nvPr/>
        </p:nvSpPr>
        <p:spPr>
          <a:xfrm>
            <a:off x="5733744" y="1607425"/>
            <a:ext cx="4785251" cy="1323439"/>
          </a:xfrm>
          <a:prstGeom prst="rect">
            <a:avLst/>
          </a:prstGeom>
          <a:solidFill>
            <a:srgbClr val="47B5C8"/>
          </a:solidFill>
        </p:spPr>
        <p:txBody>
          <a:bodyPr wrap="square">
            <a:spAutoFit/>
          </a:bodyPr>
          <a:lstStyle/>
          <a:p>
            <a:r>
              <a:rPr lang="nl-NL" sz="2000" b="1" dirty="0">
                <a:solidFill>
                  <a:schemeClr val="bg1"/>
                </a:solidFill>
              </a:rPr>
              <a:t>Durfkapitaal </a:t>
            </a:r>
            <a:r>
              <a:rPr lang="nl-NL" sz="2000" dirty="0">
                <a:solidFill>
                  <a:schemeClr val="bg1"/>
                </a:solidFill>
              </a:rPr>
              <a:t>is geschikt voor snelgroeiende bedrijven die aanzienlijke investeringen nodig hebben, maar bereid zijn om het eigendom te delen.</a:t>
            </a:r>
            <a:endParaRPr lang="en-US" sz="2000" dirty="0">
              <a:solidFill>
                <a:schemeClr val="bg1"/>
              </a:solidFill>
            </a:endParaRPr>
          </a:p>
        </p:txBody>
      </p:sp>
      <p:sp>
        <p:nvSpPr>
          <p:cNvPr id="8" name="TextBox 7">
            <a:extLst>
              <a:ext uri="{FF2B5EF4-FFF2-40B4-BE49-F238E27FC236}">
                <a16:creationId xmlns:a16="http://schemas.microsoft.com/office/drawing/2014/main" id="{5EB2A1D3-782B-420D-C403-58862A050FFF}"/>
              </a:ext>
            </a:extLst>
          </p:cNvPr>
          <p:cNvSpPr txBox="1"/>
          <p:nvPr/>
        </p:nvSpPr>
        <p:spPr>
          <a:xfrm>
            <a:off x="5733744" y="3003189"/>
            <a:ext cx="4838347" cy="1969770"/>
          </a:xfrm>
          <a:prstGeom prst="rect">
            <a:avLst/>
          </a:prstGeom>
          <a:solidFill>
            <a:srgbClr val="FDBD22"/>
          </a:solidFill>
        </p:spPr>
        <p:txBody>
          <a:bodyPr wrap="square">
            <a:spAutoFit/>
          </a:bodyPr>
          <a:lstStyle/>
          <a:p>
            <a:r>
              <a:rPr lang="nl-NL" sz="2200" b="1" dirty="0" err="1">
                <a:solidFill>
                  <a:srgbClr val="595959"/>
                </a:solidFill>
              </a:rPr>
              <a:t>Crowdfunding</a:t>
            </a:r>
            <a:r>
              <a:rPr lang="nl-NL" sz="2200" b="1" dirty="0">
                <a:solidFill>
                  <a:srgbClr val="595959"/>
                </a:solidFill>
              </a:rPr>
              <a:t>:</a:t>
            </a:r>
            <a:r>
              <a:rPr lang="nl-NL" sz="2000" dirty="0">
                <a:solidFill>
                  <a:srgbClr val="595959"/>
                </a:solidFill>
              </a:rPr>
              <a:t> Ideaal voor consumentenproducten of bedrijven met een sterke steun van de gemeenschap. Een modeontwerper kan c-platforms zoals Kickstarter gebruiken om geld in te zamelen voor hun volgende collectie.</a:t>
            </a:r>
            <a:endParaRPr lang="en-GB" sz="2000" dirty="0">
              <a:solidFill>
                <a:srgbClr val="595959"/>
              </a:solidFill>
            </a:endParaRPr>
          </a:p>
        </p:txBody>
      </p:sp>
    </p:spTree>
    <p:extLst>
      <p:ext uri="{BB962C8B-B14F-4D97-AF65-F5344CB8AC3E}">
        <p14:creationId xmlns:p14="http://schemas.microsoft.com/office/powerpoint/2010/main" val="284584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err="1">
                <a:solidFill>
                  <a:schemeClr val="bg1"/>
                </a:solidFill>
              </a:rPr>
              <a:t>Leerresultaten</a:t>
            </a:r>
            <a:endParaRPr lang="en-IE" dirty="0">
              <a:solidFill>
                <a:schemeClr val="bg1"/>
              </a:solidFill>
            </a:endParaRPr>
          </a:p>
          <a:p>
            <a:endParaRPr lang="en-GB" sz="600" b="1" dirty="0"/>
          </a:p>
          <a:p>
            <a:r>
              <a:rPr lang="en-GB" sz="2000" b="1" dirty="0" err="1">
                <a:solidFill>
                  <a:srgbClr val="47B5C8"/>
                </a:solidFill>
              </a:rPr>
              <a:t>Vaardigheden</a:t>
            </a:r>
            <a:r>
              <a:rPr lang="en-GB" sz="2000" b="1" dirty="0">
                <a:solidFill>
                  <a:srgbClr val="47B5C8"/>
                </a:solidFill>
              </a:rPr>
              <a:t>:</a:t>
            </a:r>
          </a:p>
          <a:p>
            <a:r>
              <a:rPr lang="en-GB" sz="2000" b="1" dirty="0" err="1">
                <a:solidFill>
                  <a:srgbClr val="F2A72C"/>
                </a:solidFill>
              </a:rPr>
              <a:t>Financiële</a:t>
            </a:r>
            <a:r>
              <a:rPr lang="en-GB" sz="2000" b="1" dirty="0">
                <a:solidFill>
                  <a:srgbClr val="F2A72C"/>
                </a:solidFill>
              </a:rPr>
              <a:t> </a:t>
            </a:r>
            <a:r>
              <a:rPr lang="en-GB" sz="2000" b="1" dirty="0" err="1">
                <a:solidFill>
                  <a:srgbClr val="F2A72C"/>
                </a:solidFill>
              </a:rPr>
              <a:t>plannen</a:t>
            </a:r>
            <a:r>
              <a:rPr lang="en-GB" sz="2000" b="1" dirty="0">
                <a:solidFill>
                  <a:srgbClr val="F2A72C"/>
                </a:solidFill>
              </a:rPr>
              <a:t> </a:t>
            </a:r>
            <a:r>
              <a:rPr lang="en-GB" sz="2000" b="1" dirty="0" err="1">
                <a:solidFill>
                  <a:srgbClr val="F2A72C"/>
                </a:solidFill>
              </a:rPr>
              <a:t>maken</a:t>
            </a:r>
            <a:r>
              <a:rPr lang="en-GB" sz="2000" b="1" dirty="0">
                <a:solidFill>
                  <a:srgbClr val="F2A72C"/>
                </a:solidFill>
              </a:rPr>
              <a:t>:</a:t>
            </a:r>
            <a:r>
              <a:rPr lang="en-GB" sz="2000" dirty="0"/>
              <a:t> </a:t>
            </a:r>
            <a:r>
              <a:rPr lang="nl-NL" sz="2000" dirty="0"/>
              <a:t>Mogelijkheid om een gedetailleerd en realistisch financieel plan op te stellen dat aansluit bij het bedrijfsmodel, inclusief cashflowprognoses en financiële doelen</a:t>
            </a:r>
            <a:r>
              <a:rPr lang="en-US" sz="2000" dirty="0"/>
              <a:t>.</a:t>
            </a:r>
            <a:endParaRPr lang="en-GB" sz="2000" dirty="0"/>
          </a:p>
          <a:p>
            <a:r>
              <a:rPr lang="en-GB" sz="2000" b="1" dirty="0" err="1">
                <a:solidFill>
                  <a:srgbClr val="F2A72C"/>
                </a:solidFill>
              </a:rPr>
              <a:t>Identificatie</a:t>
            </a:r>
            <a:r>
              <a:rPr lang="en-GB" sz="2000" b="1" dirty="0">
                <a:solidFill>
                  <a:srgbClr val="F2A72C"/>
                </a:solidFill>
              </a:rPr>
              <a:t> van </a:t>
            </a:r>
            <a:r>
              <a:rPr lang="en-GB" sz="2000" b="1" dirty="0" err="1">
                <a:solidFill>
                  <a:srgbClr val="F2A72C"/>
                </a:solidFill>
              </a:rPr>
              <a:t>financiële</a:t>
            </a:r>
            <a:r>
              <a:rPr lang="en-GB" sz="2000" b="1" dirty="0">
                <a:solidFill>
                  <a:srgbClr val="F2A72C"/>
                </a:solidFill>
              </a:rPr>
              <a:t> </a:t>
            </a:r>
            <a:r>
              <a:rPr lang="en-GB" sz="2000" b="1" dirty="0" err="1">
                <a:solidFill>
                  <a:srgbClr val="F2A72C"/>
                </a:solidFill>
              </a:rPr>
              <a:t>middelen</a:t>
            </a:r>
            <a:r>
              <a:rPr lang="en-GB" sz="2000" b="1" dirty="0">
                <a:solidFill>
                  <a:srgbClr val="F2A72C"/>
                </a:solidFill>
              </a:rPr>
              <a:t>: </a:t>
            </a:r>
            <a:r>
              <a:rPr lang="nl-NL" sz="2000" dirty="0"/>
              <a:t>Vermogen om te navigeren door beschikbare financiële hulp, zoals microleningen, overheidssubsidies en financiering door investeerders, geschikt voor ondervertegenwoordigde ondernemers</a:t>
            </a:r>
            <a:r>
              <a:rPr lang="en-US" sz="2000" dirty="0"/>
              <a:t>.</a:t>
            </a:r>
            <a:endParaRPr lang="en-GB" sz="2000" dirty="0"/>
          </a:p>
          <a:p>
            <a:r>
              <a:rPr lang="en-GB" sz="2000" b="1" dirty="0" err="1">
                <a:solidFill>
                  <a:srgbClr val="F2A72C"/>
                </a:solidFill>
              </a:rPr>
              <a:t>Financiële</a:t>
            </a:r>
            <a:r>
              <a:rPr lang="en-GB" sz="2000" b="1" dirty="0">
                <a:solidFill>
                  <a:srgbClr val="F2A72C"/>
                </a:solidFill>
              </a:rPr>
              <a:t> </a:t>
            </a:r>
            <a:r>
              <a:rPr lang="en-GB" sz="2000" b="1" dirty="0" err="1">
                <a:solidFill>
                  <a:srgbClr val="F2A72C"/>
                </a:solidFill>
              </a:rPr>
              <a:t>verslaggeving</a:t>
            </a:r>
            <a:r>
              <a:rPr lang="en-GB" sz="2000" b="1" dirty="0">
                <a:solidFill>
                  <a:srgbClr val="F2A72C"/>
                </a:solidFill>
              </a:rPr>
              <a:t>: </a:t>
            </a:r>
            <a:r>
              <a:rPr lang="nl-NL" sz="2000" dirty="0"/>
              <a:t>Mogelijkheid om duidelijke, beknopte en transparante financiële overzichten te presenteren aan belanghebbenden en investeerders</a:t>
            </a:r>
            <a:r>
              <a:rPr lang="en-US" sz="2000" dirty="0"/>
              <a:t>.</a:t>
            </a:r>
          </a:p>
        </p:txBody>
      </p:sp>
    </p:spTree>
    <p:extLst>
      <p:ext uri="{BB962C8B-B14F-4D97-AF65-F5344CB8AC3E}">
        <p14:creationId xmlns:p14="http://schemas.microsoft.com/office/powerpoint/2010/main" val="41812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12C3-8F16-AFD1-008A-4292F8EAEDB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C7B03FB7-ABFA-8111-33F1-A6FFCC5F66CC}"/>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7A431747-3AEF-94B0-804B-44EFBFFE8D27}"/>
              </a:ext>
            </a:extLst>
          </p:cNvPr>
          <p:cNvSpPr>
            <a:spLocks noGrp="1"/>
          </p:cNvSpPr>
          <p:nvPr>
            <p:ph type="body" sz="quarter" idx="16"/>
          </p:nvPr>
        </p:nvSpPr>
        <p:spPr/>
        <p:txBody>
          <a:bodyPr/>
          <a:lstStyle/>
          <a:p>
            <a:r>
              <a:rPr lang="en-US" b="1" dirty="0" err="1">
                <a:solidFill>
                  <a:schemeClr val="bg1"/>
                </a:solidFill>
              </a:rPr>
              <a:t>Voorbeelden</a:t>
            </a:r>
            <a:r>
              <a:rPr lang="en-US" b="1" dirty="0">
                <a:solidFill>
                  <a:schemeClr val="bg1"/>
                </a:solidFill>
              </a:rPr>
              <a:t> van de </a:t>
            </a:r>
            <a:r>
              <a:rPr lang="en-US" b="1" dirty="0" err="1">
                <a:solidFill>
                  <a:schemeClr val="bg1"/>
                </a:solidFill>
              </a:rPr>
              <a:t>financieringsbedragen</a:t>
            </a:r>
            <a:endParaRPr lang="en-US" sz="3600" b="1" dirty="0">
              <a:solidFill>
                <a:schemeClr val="bg1"/>
              </a:solidFill>
            </a:endParaRPr>
          </a:p>
        </p:txBody>
      </p:sp>
      <p:sp>
        <p:nvSpPr>
          <p:cNvPr id="11" name="TextBox 10">
            <a:extLst>
              <a:ext uri="{FF2B5EF4-FFF2-40B4-BE49-F238E27FC236}">
                <a16:creationId xmlns:a16="http://schemas.microsoft.com/office/drawing/2014/main" id="{A3CE6C81-F711-4CE5-A8BF-242E1C2A5297}"/>
              </a:ext>
            </a:extLst>
          </p:cNvPr>
          <p:cNvSpPr txBox="1"/>
          <p:nvPr/>
        </p:nvSpPr>
        <p:spPr>
          <a:xfrm>
            <a:off x="798381" y="1810128"/>
            <a:ext cx="9383905" cy="3046988"/>
          </a:xfrm>
          <a:prstGeom prst="rect">
            <a:avLst/>
          </a:prstGeom>
          <a:noFill/>
        </p:spPr>
        <p:txBody>
          <a:bodyPr wrap="square">
            <a:spAutoFit/>
          </a:bodyPr>
          <a:lstStyle/>
          <a:p>
            <a:pPr marL="177800" indent="-177800">
              <a:buFont typeface="Arial" panose="020B0604020202020204" pitchFamily="34" charset="0"/>
              <a:buChar char="•"/>
            </a:pPr>
            <a:r>
              <a:rPr lang="en-US" sz="2400" b="1" dirty="0">
                <a:solidFill>
                  <a:srgbClr val="595959"/>
                </a:solidFill>
              </a:rPr>
              <a:t>Kleine </a:t>
            </a:r>
            <a:r>
              <a:rPr lang="en-US" sz="2400" b="1" dirty="0" err="1">
                <a:solidFill>
                  <a:srgbClr val="595959"/>
                </a:solidFill>
              </a:rPr>
              <a:t>kapitaalbehoeften</a:t>
            </a:r>
            <a:r>
              <a:rPr lang="nl-NL" sz="2400" dirty="0">
                <a:solidFill>
                  <a:srgbClr val="595959"/>
                </a:solidFill>
              </a:rPr>
              <a:t>: Als u minder dan 50.000 euro nodig hebt, zijn microleningen of </a:t>
            </a:r>
            <a:r>
              <a:rPr lang="nl-NL" sz="2400" dirty="0" err="1">
                <a:solidFill>
                  <a:srgbClr val="595959"/>
                </a:solidFill>
              </a:rPr>
              <a:t>crowdfunding</a:t>
            </a:r>
            <a:r>
              <a:rPr lang="nl-NL" sz="2400" dirty="0">
                <a:solidFill>
                  <a:srgbClr val="595959"/>
                </a:solidFill>
              </a:rPr>
              <a:t> geschikt. Een kleine bakkerij kan bijvoorbeeld via een microlening 10.000 euro ophalen om een nieuwe locatie te openen</a:t>
            </a:r>
            <a:r>
              <a:rPr lang="en-US" sz="2400" dirty="0">
                <a:solidFill>
                  <a:srgbClr val="595959"/>
                </a:solidFill>
              </a:rPr>
              <a:t>.</a:t>
            </a:r>
          </a:p>
          <a:p>
            <a:pPr marL="177800" indent="-177800">
              <a:buFont typeface="Arial" panose="020B0604020202020204" pitchFamily="34" charset="0"/>
              <a:buChar char="•"/>
            </a:pPr>
            <a:r>
              <a:rPr lang="en-US" sz="2400" b="1" dirty="0">
                <a:solidFill>
                  <a:srgbClr val="595959"/>
                </a:solidFill>
              </a:rPr>
              <a:t>Grote </a:t>
            </a:r>
            <a:r>
              <a:rPr lang="en-US" sz="2400" b="1" dirty="0" err="1">
                <a:solidFill>
                  <a:srgbClr val="595959"/>
                </a:solidFill>
              </a:rPr>
              <a:t>kapitaalbehoeften</a:t>
            </a:r>
            <a:r>
              <a:rPr lang="en-US" sz="2400" b="1" dirty="0">
                <a:solidFill>
                  <a:srgbClr val="595959"/>
                </a:solidFill>
              </a:rPr>
              <a:t>:</a:t>
            </a:r>
            <a:r>
              <a:rPr lang="en-US" sz="2400" dirty="0">
                <a:solidFill>
                  <a:srgbClr val="595959"/>
                </a:solidFill>
              </a:rPr>
              <a:t> </a:t>
            </a:r>
            <a:r>
              <a:rPr lang="nl-NL" sz="2400" dirty="0">
                <a:solidFill>
                  <a:srgbClr val="595959"/>
                </a:solidFill>
              </a:rPr>
              <a:t>Als u aanzienlijk kapitaal nodig heeft om op te schalen (bijv. € 500.000 of meer), kan durfkapitaal een betere optie zijn. Een hightech dronefabrikant die de productie wereldwijd wil opschalen, kan zich tot </a:t>
            </a:r>
            <a:r>
              <a:rPr lang="nl-NL" sz="2400" dirty="0" err="1">
                <a:solidFill>
                  <a:srgbClr val="595959"/>
                </a:solidFill>
              </a:rPr>
              <a:t>VC's</a:t>
            </a:r>
            <a:r>
              <a:rPr lang="nl-NL" sz="2400" dirty="0">
                <a:solidFill>
                  <a:srgbClr val="595959"/>
                </a:solidFill>
              </a:rPr>
              <a:t> wenden voor aanzienlijke kapitaalinvesteringen.</a:t>
            </a:r>
            <a:endParaRPr lang="en-GB" sz="2400" dirty="0">
              <a:solidFill>
                <a:srgbClr val="595959"/>
              </a:solidFill>
            </a:endParaRPr>
          </a:p>
        </p:txBody>
      </p:sp>
    </p:spTree>
    <p:extLst>
      <p:ext uri="{BB962C8B-B14F-4D97-AF65-F5344CB8AC3E}">
        <p14:creationId xmlns:p14="http://schemas.microsoft.com/office/powerpoint/2010/main" val="290536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67EFD-458B-52C5-E39E-37B5C95F339D}"/>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B5CE196F-09CD-F953-FD43-CB5FAAA20CAA}"/>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C4CB4E4D-F201-F679-F371-E463A58983A7}"/>
              </a:ext>
            </a:extLst>
          </p:cNvPr>
          <p:cNvSpPr>
            <a:spLocks noGrp="1"/>
          </p:cNvSpPr>
          <p:nvPr>
            <p:ph type="body" sz="quarter" idx="16"/>
          </p:nvPr>
        </p:nvSpPr>
        <p:spPr/>
        <p:txBody>
          <a:bodyPr/>
          <a:lstStyle/>
          <a:p>
            <a:r>
              <a:rPr lang="en-US" b="1" dirty="0" err="1">
                <a:solidFill>
                  <a:schemeClr val="bg1"/>
                </a:solidFill>
              </a:rPr>
              <a:t>Voorbeelden</a:t>
            </a:r>
            <a:r>
              <a:rPr lang="en-US" b="1" dirty="0">
                <a:solidFill>
                  <a:schemeClr val="bg1"/>
                </a:solidFill>
              </a:rPr>
              <a:t> </a:t>
            </a:r>
            <a:r>
              <a:rPr lang="en-US" b="1" dirty="0" err="1">
                <a:solidFill>
                  <a:schemeClr val="bg1"/>
                </a:solidFill>
              </a:rPr>
              <a:t>voor</a:t>
            </a:r>
            <a:r>
              <a:rPr lang="en-US" b="1" dirty="0">
                <a:solidFill>
                  <a:schemeClr val="bg1"/>
                </a:solidFill>
              </a:rPr>
              <a:t> </a:t>
            </a:r>
            <a:r>
              <a:rPr lang="en-US" b="1" dirty="0" err="1">
                <a:solidFill>
                  <a:schemeClr val="bg1"/>
                </a:solidFill>
              </a:rPr>
              <a:t>controle</a:t>
            </a:r>
            <a:endParaRPr lang="en-US" sz="3600" b="1" dirty="0">
              <a:solidFill>
                <a:schemeClr val="bg1"/>
              </a:solidFill>
            </a:endParaRPr>
          </a:p>
        </p:txBody>
      </p:sp>
      <p:sp>
        <p:nvSpPr>
          <p:cNvPr id="11" name="TextBox 10">
            <a:extLst>
              <a:ext uri="{FF2B5EF4-FFF2-40B4-BE49-F238E27FC236}">
                <a16:creationId xmlns:a16="http://schemas.microsoft.com/office/drawing/2014/main" id="{3E11C2D0-108F-2EE6-DF40-4F401F164E65}"/>
              </a:ext>
            </a:extLst>
          </p:cNvPr>
          <p:cNvSpPr txBox="1"/>
          <p:nvPr/>
        </p:nvSpPr>
        <p:spPr>
          <a:xfrm>
            <a:off x="798381" y="1810128"/>
            <a:ext cx="9383905" cy="3046988"/>
          </a:xfrm>
          <a:prstGeom prst="rect">
            <a:avLst/>
          </a:prstGeom>
          <a:noFill/>
        </p:spPr>
        <p:txBody>
          <a:bodyPr wrap="square">
            <a:spAutoFit/>
          </a:bodyPr>
          <a:lstStyle/>
          <a:p>
            <a:pPr marL="177800" indent="-177800">
              <a:buFont typeface="Arial" panose="020B0604020202020204" pitchFamily="34" charset="0"/>
              <a:buChar char="•"/>
            </a:pPr>
            <a:r>
              <a:rPr lang="en-US" sz="2400" b="1" dirty="0" err="1">
                <a:solidFill>
                  <a:srgbClr val="595959"/>
                </a:solidFill>
              </a:rPr>
              <a:t>Eigendom</a:t>
            </a:r>
            <a:r>
              <a:rPr lang="en-US" sz="2400" b="1" dirty="0">
                <a:solidFill>
                  <a:srgbClr val="595959"/>
                </a:solidFill>
              </a:rPr>
              <a:t> </a:t>
            </a:r>
            <a:r>
              <a:rPr lang="en-US" sz="2400" b="1" dirty="0" err="1">
                <a:solidFill>
                  <a:srgbClr val="595959"/>
                </a:solidFill>
              </a:rPr>
              <a:t>behouden</a:t>
            </a:r>
            <a:r>
              <a:rPr lang="en-US" sz="2400" b="1" dirty="0">
                <a:solidFill>
                  <a:srgbClr val="595959"/>
                </a:solidFill>
              </a:rPr>
              <a:t>: </a:t>
            </a:r>
            <a:r>
              <a:rPr lang="nl-NL" sz="2400" dirty="0">
                <a:solidFill>
                  <a:srgbClr val="595959"/>
                </a:solidFill>
              </a:rPr>
              <a:t>Met subsidies en microkredieten behoudt u de volledige eigendom. Een non-profitorganisatie die eigendom is van een minderheid kan bijvoorbeeld een subsidie aanvragen zonder de controle over de organisatie op te geven.</a:t>
            </a:r>
          </a:p>
          <a:p>
            <a:pPr marL="177800" indent="-177800">
              <a:buFont typeface="Arial" panose="020B0604020202020204" pitchFamily="34" charset="0"/>
              <a:buChar char="•"/>
            </a:pPr>
            <a:r>
              <a:rPr lang="en-US" sz="2400" b="1" dirty="0">
                <a:solidFill>
                  <a:srgbClr val="595959"/>
                </a:solidFill>
              </a:rPr>
              <a:t>Op </a:t>
            </a:r>
            <a:r>
              <a:rPr lang="en-US" sz="2400" b="1" dirty="0" err="1">
                <a:solidFill>
                  <a:srgbClr val="595959"/>
                </a:solidFill>
              </a:rPr>
              <a:t>aandelen</a:t>
            </a:r>
            <a:r>
              <a:rPr lang="en-US" sz="2400" b="1" dirty="0">
                <a:solidFill>
                  <a:srgbClr val="595959"/>
                </a:solidFill>
              </a:rPr>
              <a:t> </a:t>
            </a:r>
            <a:r>
              <a:rPr lang="en-US" sz="2400" b="1" dirty="0" err="1">
                <a:solidFill>
                  <a:srgbClr val="595959"/>
                </a:solidFill>
              </a:rPr>
              <a:t>gebaseerde</a:t>
            </a:r>
            <a:r>
              <a:rPr lang="en-US" sz="2400" b="1" dirty="0">
                <a:solidFill>
                  <a:srgbClr val="595959"/>
                </a:solidFill>
              </a:rPr>
              <a:t> financiering: </a:t>
            </a:r>
            <a:r>
              <a:rPr lang="nl-NL" sz="2400" dirty="0">
                <a:solidFill>
                  <a:srgbClr val="595959"/>
                </a:solidFill>
              </a:rPr>
              <a:t>Durfkapitaal vereist het opgeven van een deel van het eigendom in ruil voor financiering. Een snelgroeiend </a:t>
            </a:r>
            <a:r>
              <a:rPr lang="nl-NL" sz="2400" dirty="0" err="1">
                <a:solidFill>
                  <a:srgbClr val="595959"/>
                </a:solidFill>
              </a:rPr>
              <a:t>fintech</a:t>
            </a:r>
            <a:r>
              <a:rPr lang="nl-NL" sz="2400" dirty="0">
                <a:solidFill>
                  <a:srgbClr val="595959"/>
                </a:solidFill>
              </a:rPr>
              <a:t>-bedrijf kan 10-20% eigen vermogen opgeven om een belangrijke durfkapitaalronde veilig te stellen.</a:t>
            </a:r>
            <a:endParaRPr lang="en-GB" sz="2400" dirty="0">
              <a:solidFill>
                <a:srgbClr val="595959"/>
              </a:solidFill>
            </a:endParaRPr>
          </a:p>
        </p:txBody>
      </p:sp>
    </p:spTree>
    <p:extLst>
      <p:ext uri="{BB962C8B-B14F-4D97-AF65-F5344CB8AC3E}">
        <p14:creationId xmlns:p14="http://schemas.microsoft.com/office/powerpoint/2010/main" val="31263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6738-87DC-CDCF-A039-10D97AE69BD4}"/>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71A4588-D794-F46E-5E30-459FCE93AE18}"/>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F00AE62-EF83-C714-13EC-22A104A56114}"/>
              </a:ext>
            </a:extLst>
          </p:cNvPr>
          <p:cNvSpPr>
            <a:spLocks noGrp="1"/>
          </p:cNvSpPr>
          <p:nvPr>
            <p:ph type="body" sz="quarter" idx="16"/>
          </p:nvPr>
        </p:nvSpPr>
        <p:spPr/>
        <p:txBody>
          <a:bodyPr/>
          <a:lstStyle/>
          <a:p>
            <a:r>
              <a:rPr lang="nl-NL" b="1" dirty="0">
                <a:solidFill>
                  <a:schemeClr val="bg1"/>
                </a:solidFill>
              </a:rPr>
              <a:t>Voorbeelden van financiering in actie</a:t>
            </a:r>
            <a:endParaRPr lang="en-US" sz="3600" b="1" dirty="0">
              <a:solidFill>
                <a:schemeClr val="bg1"/>
              </a:solidFill>
            </a:endParaRPr>
          </a:p>
        </p:txBody>
      </p:sp>
      <p:sp>
        <p:nvSpPr>
          <p:cNvPr id="11" name="TextBox 10">
            <a:extLst>
              <a:ext uri="{FF2B5EF4-FFF2-40B4-BE49-F238E27FC236}">
                <a16:creationId xmlns:a16="http://schemas.microsoft.com/office/drawing/2014/main" id="{8DEAA154-2CEC-F562-06C3-46A71D93695B}"/>
              </a:ext>
            </a:extLst>
          </p:cNvPr>
          <p:cNvSpPr txBox="1"/>
          <p:nvPr/>
        </p:nvSpPr>
        <p:spPr>
          <a:xfrm>
            <a:off x="798381" y="1399258"/>
            <a:ext cx="10280436" cy="4524315"/>
          </a:xfrm>
          <a:prstGeom prst="rect">
            <a:avLst/>
          </a:prstGeom>
          <a:noFill/>
        </p:spPr>
        <p:txBody>
          <a:bodyPr wrap="square">
            <a:spAutoFit/>
          </a:bodyPr>
          <a:lstStyle/>
          <a:p>
            <a:pPr marL="177800" indent="-177800">
              <a:buFont typeface="Arial" panose="020B0604020202020204" pitchFamily="34" charset="0"/>
              <a:buChar char="•"/>
            </a:pPr>
            <a:r>
              <a:rPr lang="en-US" sz="2400" b="1" dirty="0" err="1">
                <a:solidFill>
                  <a:srgbClr val="086575"/>
                </a:solidFill>
              </a:rPr>
              <a:t>Voorbeeld</a:t>
            </a:r>
            <a:r>
              <a:rPr lang="en-US" sz="2400" b="1" dirty="0">
                <a:solidFill>
                  <a:srgbClr val="086575"/>
                </a:solidFill>
              </a:rPr>
              <a:t> van </a:t>
            </a:r>
            <a:r>
              <a:rPr lang="en-US" sz="2400" b="1" dirty="0" err="1">
                <a:solidFill>
                  <a:srgbClr val="086575"/>
                </a:solidFill>
              </a:rPr>
              <a:t>microkrediet</a:t>
            </a:r>
            <a:r>
              <a:rPr lang="en-US" sz="2400" b="1" dirty="0">
                <a:solidFill>
                  <a:srgbClr val="086575"/>
                </a:solidFill>
              </a:rPr>
              <a:t>: </a:t>
            </a:r>
            <a:r>
              <a:rPr lang="nl-NL" sz="2400" dirty="0">
                <a:solidFill>
                  <a:srgbClr val="595959"/>
                </a:solidFill>
              </a:rPr>
              <a:t>Een lokaal biologisch huidverzorgingsbedrijf krijgt een microlening van € 25.000 om de voorraad en marketing voor de productlancering te dekken.</a:t>
            </a:r>
          </a:p>
          <a:p>
            <a:pPr marL="177800" indent="-177800">
              <a:buFont typeface="Arial" panose="020B0604020202020204" pitchFamily="34" charset="0"/>
              <a:buChar char="•"/>
            </a:pPr>
            <a:r>
              <a:rPr lang="en-US" sz="2400" b="1" dirty="0" err="1">
                <a:solidFill>
                  <a:srgbClr val="DE0A1D"/>
                </a:solidFill>
              </a:rPr>
              <a:t>Voorbeeld</a:t>
            </a:r>
            <a:r>
              <a:rPr lang="en-US" sz="2400" b="1" dirty="0">
                <a:solidFill>
                  <a:srgbClr val="DE0A1D"/>
                </a:solidFill>
              </a:rPr>
              <a:t> van </a:t>
            </a:r>
            <a:r>
              <a:rPr lang="en-US" sz="2400" b="1" dirty="0" err="1">
                <a:solidFill>
                  <a:srgbClr val="DE0A1D"/>
                </a:solidFill>
              </a:rPr>
              <a:t>subsidie</a:t>
            </a:r>
            <a:r>
              <a:rPr lang="en-US" sz="2400" b="1" dirty="0">
                <a:solidFill>
                  <a:srgbClr val="DE0A1D"/>
                </a:solidFill>
              </a:rPr>
              <a:t>: </a:t>
            </a:r>
            <a:r>
              <a:rPr lang="nl-NL" sz="2400" dirty="0">
                <a:solidFill>
                  <a:srgbClr val="595959"/>
                </a:solidFill>
              </a:rPr>
              <a:t>Een startup op het gebied van hernieuwbare energie ontvangt een overheidssubsidie van € 100.000 om onderzoek en ontwikkeling voor een innovatie van zonnepanelen te financieren.</a:t>
            </a:r>
          </a:p>
          <a:p>
            <a:pPr marL="177800" indent="-177800">
              <a:buFont typeface="Arial" panose="020B0604020202020204" pitchFamily="34" charset="0"/>
              <a:buChar char="•"/>
            </a:pPr>
            <a:r>
              <a:rPr lang="en-US" sz="2400" b="1" dirty="0" err="1">
                <a:solidFill>
                  <a:srgbClr val="F2A72C"/>
                </a:solidFill>
              </a:rPr>
              <a:t>Voorbeeld</a:t>
            </a:r>
            <a:r>
              <a:rPr lang="en-US" sz="2400" b="1" dirty="0">
                <a:solidFill>
                  <a:srgbClr val="F2A72C"/>
                </a:solidFill>
              </a:rPr>
              <a:t> van crowdfunding: </a:t>
            </a:r>
            <a:r>
              <a:rPr lang="nl-NL" sz="2400" dirty="0">
                <a:solidFill>
                  <a:srgbClr val="595959"/>
                </a:solidFill>
              </a:rPr>
              <a:t>Een ambachtelijke bierbrouwerij haalt € 50.000 op via een </a:t>
            </a:r>
            <a:r>
              <a:rPr lang="nl-NL" sz="2400" dirty="0" err="1">
                <a:solidFill>
                  <a:srgbClr val="595959"/>
                </a:solidFill>
              </a:rPr>
              <a:t>crowdfundingcampagne</a:t>
            </a:r>
            <a:r>
              <a:rPr lang="nl-NL" sz="2400" dirty="0">
                <a:solidFill>
                  <a:srgbClr val="595959"/>
                </a:solidFill>
              </a:rPr>
              <a:t> van de gemeenschap om zijn brouwfaciliteiten uit te breiden</a:t>
            </a:r>
            <a:r>
              <a:rPr lang="en-US" sz="2400" dirty="0">
                <a:solidFill>
                  <a:srgbClr val="595959"/>
                </a:solidFill>
              </a:rPr>
              <a:t>.</a:t>
            </a:r>
          </a:p>
          <a:p>
            <a:pPr marL="177800" indent="-177800">
              <a:buFont typeface="Arial" panose="020B0604020202020204" pitchFamily="34" charset="0"/>
              <a:buChar char="•"/>
            </a:pPr>
            <a:r>
              <a:rPr lang="en-US" sz="2400" b="1" dirty="0" err="1">
                <a:solidFill>
                  <a:srgbClr val="47B5C8"/>
                </a:solidFill>
              </a:rPr>
              <a:t>Voorbeeld</a:t>
            </a:r>
            <a:r>
              <a:rPr lang="en-US" sz="2400" b="1" dirty="0">
                <a:solidFill>
                  <a:srgbClr val="47B5C8"/>
                </a:solidFill>
              </a:rPr>
              <a:t> van </a:t>
            </a:r>
            <a:r>
              <a:rPr lang="en-US" sz="2400" b="1" dirty="0" err="1">
                <a:solidFill>
                  <a:srgbClr val="47B5C8"/>
                </a:solidFill>
              </a:rPr>
              <a:t>durfkapitaal</a:t>
            </a:r>
            <a:r>
              <a:rPr lang="en-US" sz="2400" b="1" dirty="0">
                <a:solidFill>
                  <a:srgbClr val="47B5C8"/>
                </a:solidFill>
              </a:rPr>
              <a:t>: </a:t>
            </a:r>
            <a:r>
              <a:rPr lang="nl-NL" sz="2400" dirty="0">
                <a:solidFill>
                  <a:srgbClr val="595959"/>
                </a:solidFill>
              </a:rPr>
              <a:t>Een SaaS-startup die gespecialiseerd is in AI-aangedreven analyses haalt € 1,5 miljoen aan durfkapitaalfinanciering op om zijn ontwikkeling te versnellen en belangrijk talent aan te nemen.</a:t>
            </a:r>
            <a:endParaRPr lang="en-GB" sz="2400" dirty="0">
              <a:solidFill>
                <a:srgbClr val="595959"/>
              </a:solidFill>
            </a:endParaRPr>
          </a:p>
        </p:txBody>
      </p:sp>
    </p:spTree>
    <p:extLst>
      <p:ext uri="{BB962C8B-B14F-4D97-AF65-F5344CB8AC3E}">
        <p14:creationId xmlns:p14="http://schemas.microsoft.com/office/powerpoint/2010/main" val="57227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72816" y="1458836"/>
            <a:ext cx="11191076" cy="3440624"/>
          </a:xfrm>
        </p:spPr>
        <p:txBody>
          <a:bodyPr/>
          <a:lstStyle/>
          <a:p>
            <a:pPr marL="0" indent="0"/>
            <a:r>
              <a:rPr lang="nl-NL" sz="2000" dirty="0"/>
              <a:t>Microleningen en overheidssubsidies zijn uitstekende opties voor ondervertegenwoordigde oprichters die moeite hebben om traditionele bankleningen of durfkapitaalfinanciering veilig te stellen. Deze financiële producten zijn doorgaans gemakkelijker toegankelijk en hebben lagere rentetarieven of geen terugbetalingsverplichtingen in het geval van subsidies.
</a:t>
            </a:r>
          </a:p>
          <a:p>
            <a:pPr marL="342900" indent="-342900">
              <a:buFont typeface="Arial" panose="020B0604020202020204" pitchFamily="34" charset="0"/>
              <a:buChar char="•"/>
            </a:pPr>
            <a:r>
              <a:rPr lang="nl-NL" sz="2000" b="1" dirty="0"/>
              <a:t>Microleningen</a:t>
            </a:r>
            <a:r>
              <a:rPr lang="nl-NL" sz="2000" dirty="0"/>
              <a:t>: Microleningen worden aangeboden door overheidsprogramma's of non-profitorganisaties en bieden kleinere bedragen aan startups en kleine bedrijven</a:t>
            </a:r>
            <a:br>
              <a:rPr lang="nl-NL" sz="2000" dirty="0"/>
            </a:br>
            <a:r>
              <a:rPr lang="nl-NL" sz="2000" dirty="0"/>
              <a:t>- Leenbedragen variëren doorgaans van € 500 tot € 50.000.</a:t>
            </a:r>
            <a:br>
              <a:rPr lang="nl-NL" sz="2000" dirty="0"/>
            </a:br>
            <a:r>
              <a:rPr lang="nl-NL" sz="2000" dirty="0"/>
              <a:t>- Vaak gebruikt voor werkkapitaal, de aanschaf van apparatuur of het uitbreiden van activiteiten.
</a:t>
            </a:r>
            <a:r>
              <a:rPr lang="nl-NL" sz="2000" b="1" dirty="0"/>
              <a:t>Overheidssubsidies</a:t>
            </a:r>
            <a:r>
              <a:rPr lang="nl-NL" sz="2000" dirty="0"/>
              <a:t>: Dit zijn niet-terugvorderbare fondsen die door overheden of organisaties worden verstrekt om specifieke soorten bedrijven te ondersteunen (bijv. eigendom van vrouwen, groene energie, </a:t>
            </a:r>
            <a:r>
              <a:rPr lang="nl-NL" sz="2000" dirty="0" err="1"/>
              <a:t>tech</a:t>
            </a:r>
            <a:r>
              <a:rPr lang="nl-NL" sz="2000" dirty="0"/>
              <a:t>-startups).</a:t>
            </a:r>
            <a:br>
              <a:rPr lang="nl-NL" sz="2000" dirty="0"/>
            </a:br>
            <a:r>
              <a:rPr lang="nl-NL" sz="2000" dirty="0"/>
              <a:t>- Subsidies vereisen vaak gedetailleerde aanvragen en rapportage over hoe het geld wordt gebruikt.</a:t>
            </a:r>
            <a:endParaRPr lang="en-GB" sz="20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dirty="0"/>
              <a:t>De rol van microkredieten en overheidssubsidies</a:t>
            </a:r>
            <a:endParaRPr lang="en-US" dirty="0"/>
          </a:p>
        </p:txBody>
      </p:sp>
    </p:spTree>
    <p:extLst>
      <p:ext uri="{BB962C8B-B14F-4D97-AF65-F5344CB8AC3E}">
        <p14:creationId xmlns:p14="http://schemas.microsoft.com/office/powerpoint/2010/main" val="1540133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798381" y="761603"/>
            <a:ext cx="11486384" cy="803654"/>
          </a:xfrm>
        </p:spPr>
        <p:txBody>
          <a:bodyPr/>
          <a:lstStyle/>
          <a:p>
            <a:r>
              <a:rPr lang="nl-NL" b="1" dirty="0"/>
              <a:t>Voorbereiding van een financiële pitch voor investeerders</a:t>
            </a:r>
            <a:endParaRPr lang="de-DE" b="1" dirty="0"/>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1936865952"/>
              </p:ext>
            </p:extLst>
          </p:nvPr>
        </p:nvGraphicFramePr>
        <p:xfrm>
          <a:off x="798381" y="2714853"/>
          <a:ext cx="11057398" cy="355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798381" y="1412880"/>
            <a:ext cx="11618905" cy="1200329"/>
          </a:xfrm>
          <a:prstGeom prst="rect">
            <a:avLst/>
          </a:prstGeom>
          <a:noFill/>
        </p:spPr>
        <p:txBody>
          <a:bodyPr wrap="square">
            <a:spAutoFit/>
          </a:bodyPr>
          <a:lstStyle/>
          <a:p>
            <a:r>
              <a:rPr lang="nl-NL" sz="2400" dirty="0">
                <a:solidFill>
                  <a:srgbClr val="595959"/>
                </a:solidFill>
              </a:rPr>
              <a:t>Bij het zoeken naar investeringen van durfkapitalisten of angel-investeerders, is het essentieel om een goed voorbereide financiële pitch te presenteren die het groeipotentieel van uw bedrijf benadrukt. Dit zijn de belangrijkste componenten van een sterke pitch:</a:t>
            </a:r>
            <a:endParaRPr lang="en-IE" sz="2400" b="1" dirty="0">
              <a:solidFill>
                <a:srgbClr val="595959"/>
              </a:solidFill>
            </a:endParaRPr>
          </a:p>
        </p:txBody>
      </p:sp>
    </p:spTree>
    <p:extLst>
      <p:ext uri="{BB962C8B-B14F-4D97-AF65-F5344CB8AC3E}">
        <p14:creationId xmlns:p14="http://schemas.microsoft.com/office/powerpoint/2010/main" val="2639579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13777" y="1237302"/>
            <a:ext cx="562738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nl-NL" sz="1800" b="1" dirty="0">
                <a:solidFill>
                  <a:srgbClr val="595959"/>
                </a:solidFill>
              </a:rPr>
              <a:t>Bedrijfsoverzicht</a:t>
            </a:r>
            <a:r>
              <a:rPr lang="nl-NL" sz="1800" dirty="0">
                <a:solidFill>
                  <a:srgbClr val="595959"/>
                </a:solidFill>
              </a:rPr>
              <a:t>: Krijg een korte maar overtuigende uitleg van uw bedrijf, product en marktkans.
</a:t>
            </a:r>
            <a:r>
              <a:rPr lang="nl-NL" sz="1800" b="1" dirty="0">
                <a:solidFill>
                  <a:srgbClr val="595959"/>
                </a:solidFill>
              </a:rPr>
              <a:t>Financiële prognoses</a:t>
            </a:r>
            <a:r>
              <a:rPr lang="nl-NL" sz="1800" dirty="0">
                <a:solidFill>
                  <a:srgbClr val="595959"/>
                </a:solidFill>
              </a:rPr>
              <a:t>: Bereid een gedetailleerde financiële prognose voor de komende 3-5 jaar voor, inclusief verkoopprognoses, omzetprognoses en kasstroomoverzichten.
</a:t>
            </a:r>
            <a:r>
              <a:rPr lang="nl-NL" sz="1800" b="1" dirty="0">
                <a:solidFill>
                  <a:srgbClr val="595959"/>
                </a:solidFill>
              </a:rPr>
              <a:t>Gebruik van fondsen</a:t>
            </a:r>
            <a:r>
              <a:rPr lang="nl-NL" sz="1800" dirty="0">
                <a:solidFill>
                  <a:srgbClr val="595959"/>
                </a:solidFill>
              </a:rPr>
              <a:t>: Definieer duidelijk hoeveel geld u vraagt en waarvoor het zal worden gebruikt (bijv. marketing, uitbreiding).
</a:t>
            </a:r>
            <a:r>
              <a:rPr lang="nl-NL" sz="1800" b="1" dirty="0">
                <a:solidFill>
                  <a:srgbClr val="595959"/>
                </a:solidFill>
              </a:rPr>
              <a:t>Exit-strategie</a:t>
            </a:r>
            <a:r>
              <a:rPr lang="nl-NL" sz="1800" dirty="0">
                <a:solidFill>
                  <a:srgbClr val="595959"/>
                </a:solidFill>
              </a:rPr>
              <a:t>: Presenteer een plan voor hoe beleggers uit de investering kunnen stappen en wat voor soort rendement ze kunnen verwachten.
</a:t>
            </a:r>
            <a:r>
              <a:rPr lang="nl-NL" sz="1800" b="1" dirty="0">
                <a:solidFill>
                  <a:srgbClr val="595959"/>
                </a:solidFill>
              </a:rPr>
              <a:t>Risicobeheer</a:t>
            </a:r>
            <a:r>
              <a:rPr lang="nl-NL" sz="1800" dirty="0">
                <a:solidFill>
                  <a:srgbClr val="595959"/>
                </a:solidFill>
              </a:rPr>
              <a:t>: Wees bereid om risico's te bespreken (bijv. concurrentie op de markt, operationele uitdagingen) en hoe u van plan bent deze te beperken.</a:t>
            </a:r>
            <a:endParaRPr lang="en-GB" sz="1800" dirty="0">
              <a:solidFill>
                <a:srgbClr val="595959"/>
              </a:solidFill>
            </a:endParaRPr>
          </a:p>
        </p:txBody>
      </p:sp>
      <p:sp>
        <p:nvSpPr>
          <p:cNvPr id="5" name="Textplatzhalter 1">
            <a:extLst>
              <a:ext uri="{FF2B5EF4-FFF2-40B4-BE49-F238E27FC236}">
                <a16:creationId xmlns:a16="http://schemas.microsoft.com/office/drawing/2014/main" id="{4721AA99-F63B-8CB4-2377-385FA8694F60}"/>
              </a:ext>
            </a:extLst>
          </p:cNvPr>
          <p:cNvSpPr txBox="1">
            <a:spLocks/>
          </p:cNvSpPr>
          <p:nvPr/>
        </p:nvSpPr>
        <p:spPr>
          <a:xfrm>
            <a:off x="1105001" y="2665208"/>
            <a:ext cx="4867011"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dirty="0"/>
              <a:t>Voordat u investeerders ontmoet, moet u ervoor zorgen dat u een uitgebreide financiële pitch hebt voorbereid. Gebruik deze checklist om je voor te bereiden:</a:t>
            </a:r>
            <a:endParaRPr lang="de-DE" dirty="0"/>
          </a:p>
        </p:txBody>
      </p:sp>
      <p:sp>
        <p:nvSpPr>
          <p:cNvPr id="8" name="Textplatzhalter 2">
            <a:extLst>
              <a:ext uri="{FF2B5EF4-FFF2-40B4-BE49-F238E27FC236}">
                <a16:creationId xmlns:a16="http://schemas.microsoft.com/office/drawing/2014/main" id="{46C25DFF-29A0-2454-CC18-EB3C4E01B36C}"/>
              </a:ext>
            </a:extLst>
          </p:cNvPr>
          <p:cNvSpPr txBox="1">
            <a:spLocks/>
          </p:cNvSpPr>
          <p:nvPr/>
        </p:nvSpPr>
        <p:spPr>
          <a:xfrm>
            <a:off x="1105002" y="89024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Voorbereiding op bijeenkomsten met investeerders</a:t>
            </a:r>
            <a:endParaRPr lang="de-DE" dirty="0"/>
          </a:p>
        </p:txBody>
      </p:sp>
    </p:spTree>
    <p:extLst>
      <p:ext uri="{BB962C8B-B14F-4D97-AF65-F5344CB8AC3E}">
        <p14:creationId xmlns:p14="http://schemas.microsoft.com/office/powerpoint/2010/main" val="3055158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 </a:t>
            </a:r>
            <a:r>
              <a:rPr lang="en-US" dirty="0" err="1">
                <a:solidFill>
                  <a:schemeClr val="bg1"/>
                </a:solidFill>
              </a:rPr>
              <a:t>voor</a:t>
            </a:r>
            <a:r>
              <a:rPr lang="en-US" dirty="0">
                <a:solidFill>
                  <a:schemeClr val="bg1"/>
                </a:solidFill>
              </a:rPr>
              <a:t> startups</a:t>
            </a:r>
          </a:p>
        </p:txBody>
      </p:sp>
      <p:sp>
        <p:nvSpPr>
          <p:cNvPr id="5" name="TextBox 4">
            <a:extLst>
              <a:ext uri="{FF2B5EF4-FFF2-40B4-BE49-F238E27FC236}">
                <a16:creationId xmlns:a16="http://schemas.microsoft.com/office/drawing/2014/main" id="{48BC116C-FC28-2B2F-23B2-088FD77A6F59}"/>
              </a:ext>
            </a:extLst>
          </p:cNvPr>
          <p:cNvSpPr txBox="1"/>
          <p:nvPr/>
        </p:nvSpPr>
        <p:spPr>
          <a:xfrm>
            <a:off x="622700" y="1613826"/>
            <a:ext cx="10188128" cy="1015663"/>
          </a:xfrm>
          <a:prstGeom prst="rect">
            <a:avLst/>
          </a:prstGeom>
          <a:noFill/>
        </p:spPr>
        <p:txBody>
          <a:bodyPr wrap="square">
            <a:spAutoFit/>
          </a:bodyPr>
          <a:lstStyle/>
          <a:p>
            <a:r>
              <a:rPr lang="nl-NL" sz="2000" dirty="0" err="1">
                <a:solidFill>
                  <a:srgbClr val="595959"/>
                </a:solidFill>
              </a:rPr>
              <a:t>Crowdfunding</a:t>
            </a:r>
            <a:r>
              <a:rPr lang="nl-NL" sz="2000" dirty="0">
                <a:solidFill>
                  <a:srgbClr val="595959"/>
                </a:solidFill>
              </a:rPr>
              <a:t> stelt bedrijven in staat om kleine bedragen op te halen bij een groot aantal mensen, meestal via online platforms. Het is met name handig voor consumentgerichte producten of diensten met een sterke ondersteuning van de gemeenschap.</a:t>
            </a:r>
            <a:endParaRPr lang="en-GB" sz="20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174813936"/>
              </p:ext>
            </p:extLst>
          </p:nvPr>
        </p:nvGraphicFramePr>
        <p:xfrm>
          <a:off x="677332" y="2608477"/>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879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nl-NL" dirty="0"/>
              <a:t>Hoe bereid je een succesvolle </a:t>
            </a:r>
            <a:r>
              <a:rPr lang="nl-NL" dirty="0" err="1"/>
              <a:t>crowdfundingcampagne</a:t>
            </a:r>
            <a:r>
              <a:rPr lang="nl-NL" dirty="0"/>
              <a:t> voor?</a:t>
            </a:r>
            <a:endParaRPr lang="de-DE" dirty="0"/>
          </a:p>
        </p:txBody>
      </p:sp>
      <p:graphicFrame>
        <p:nvGraphicFramePr>
          <p:cNvPr id="4" name="Diagramm 3">
            <a:extLst>
              <a:ext uri="{FF2B5EF4-FFF2-40B4-BE49-F238E27FC236}">
                <a16:creationId xmlns:a16="http://schemas.microsoft.com/office/drawing/2014/main" id="{0A0B3C29-7732-B753-9F84-4E7DDFB3C635}"/>
              </a:ext>
            </a:extLst>
          </p:cNvPr>
          <p:cNvGraphicFramePr/>
          <p:nvPr/>
        </p:nvGraphicFramePr>
        <p:xfrm>
          <a:off x="3370471" y="1565257"/>
          <a:ext cx="4797286" cy="341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787623B-A319-7422-150F-92CC341D8A60}"/>
              </a:ext>
            </a:extLst>
          </p:cNvPr>
          <p:cNvSpPr txBox="1"/>
          <p:nvPr/>
        </p:nvSpPr>
        <p:spPr>
          <a:xfrm>
            <a:off x="798381" y="2013990"/>
            <a:ext cx="3203128" cy="3046988"/>
          </a:xfrm>
          <a:prstGeom prst="rect">
            <a:avLst/>
          </a:prstGeom>
          <a:noFill/>
        </p:spPr>
        <p:txBody>
          <a:bodyPr wrap="square">
            <a:spAutoFit/>
          </a:bodyPr>
          <a:lstStyle/>
          <a:p>
            <a:r>
              <a:rPr lang="nl-NL" sz="2400" dirty="0">
                <a:solidFill>
                  <a:srgbClr val="595959"/>
                </a:solidFill>
              </a:rPr>
              <a:t>Het opzetten van een succesvolle </a:t>
            </a:r>
            <a:r>
              <a:rPr lang="nl-NL" sz="2400" dirty="0" err="1">
                <a:solidFill>
                  <a:srgbClr val="595959"/>
                </a:solidFill>
              </a:rPr>
              <a:t>crowdfundingcampagne</a:t>
            </a:r>
            <a:r>
              <a:rPr lang="nl-NL" sz="2400" dirty="0">
                <a:solidFill>
                  <a:srgbClr val="595959"/>
                </a:solidFill>
              </a:rPr>
              <a:t> vereist voorbereiding en een boeiend verhaal. Volg deze stappen om uw kansen op succes te vergroten:</a:t>
            </a:r>
            <a:endParaRPr lang="en-IE" dirty="0"/>
          </a:p>
        </p:txBody>
      </p:sp>
    </p:spTree>
    <p:extLst>
      <p:ext uri="{BB962C8B-B14F-4D97-AF65-F5344CB8AC3E}">
        <p14:creationId xmlns:p14="http://schemas.microsoft.com/office/powerpoint/2010/main" val="415058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414922" y="456665"/>
            <a:ext cx="10422192" cy="803654"/>
          </a:xfrm>
        </p:spPr>
        <p:txBody>
          <a:bodyPr/>
          <a:lstStyle/>
          <a:p>
            <a:r>
              <a:rPr lang="nl-NL" dirty="0"/>
              <a:t>Hoe bereid je een succesvolle </a:t>
            </a:r>
            <a:r>
              <a:rPr lang="nl-NL" dirty="0" err="1"/>
              <a:t>crowdfundingcampagne</a:t>
            </a:r>
            <a:r>
              <a:rPr lang="nl-NL" dirty="0"/>
              <a:t> voor?</a:t>
            </a:r>
            <a:endParaRPr lang="de-DE" dirty="0"/>
          </a:p>
        </p:txBody>
      </p:sp>
      <p:graphicFrame>
        <p:nvGraphicFramePr>
          <p:cNvPr id="4" name="Diagramm 3">
            <a:extLst>
              <a:ext uri="{FF2B5EF4-FFF2-40B4-BE49-F238E27FC236}">
                <a16:creationId xmlns:a16="http://schemas.microsoft.com/office/drawing/2014/main" id="{0A0B3C29-7732-B753-9F84-4E7DDFB3C635}"/>
              </a:ext>
            </a:extLst>
          </p:cNvPr>
          <p:cNvGraphicFramePr/>
          <p:nvPr>
            <p:extLst>
              <p:ext uri="{D42A27DB-BD31-4B8C-83A1-F6EECF244321}">
                <p14:modId xmlns:p14="http://schemas.microsoft.com/office/powerpoint/2010/main" val="3000423009"/>
              </p:ext>
            </p:extLst>
          </p:nvPr>
        </p:nvGraphicFramePr>
        <p:xfrm>
          <a:off x="3329175" y="1348036"/>
          <a:ext cx="4797286" cy="341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platzhalter 9">
            <a:extLst>
              <a:ext uri="{FF2B5EF4-FFF2-40B4-BE49-F238E27FC236}">
                <a16:creationId xmlns:a16="http://schemas.microsoft.com/office/drawing/2014/main" id="{AA062C78-68A2-2E33-BD03-E070C81743C7}"/>
              </a:ext>
            </a:extLst>
          </p:cNvPr>
          <p:cNvSpPr txBox="1">
            <a:spLocks/>
          </p:cNvSpPr>
          <p:nvPr/>
        </p:nvSpPr>
        <p:spPr>
          <a:xfrm>
            <a:off x="7302413" y="1431113"/>
            <a:ext cx="3437434"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rgbClr val="595959"/>
                </a:solidFill>
              </a:rPr>
              <a:t>Mensen investeren in bedrijven waarin ze geloven. Deel waarom uw bedrijf belangrijk is en hoe het een probleem zal oplossen of in een behoefte zal voorzien.</a:t>
            </a:r>
            <a:endParaRPr lang="de-DE" sz="1800" dirty="0">
              <a:solidFill>
                <a:srgbClr val="595959"/>
              </a:solidFill>
            </a:endParaRPr>
          </a:p>
        </p:txBody>
      </p:sp>
      <p:sp>
        <p:nvSpPr>
          <p:cNvPr id="2" name="Textplatzhalter 9">
            <a:extLst>
              <a:ext uri="{FF2B5EF4-FFF2-40B4-BE49-F238E27FC236}">
                <a16:creationId xmlns:a16="http://schemas.microsoft.com/office/drawing/2014/main" id="{D4A96D1A-9F48-1840-9C1D-7D642B8F8E3B}"/>
              </a:ext>
            </a:extLst>
          </p:cNvPr>
          <p:cNvSpPr txBox="1">
            <a:spLocks/>
          </p:cNvSpPr>
          <p:nvPr/>
        </p:nvSpPr>
        <p:spPr>
          <a:xfrm>
            <a:off x="7539479" y="2929308"/>
            <a:ext cx="301430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rgbClr val="595959"/>
                </a:solidFill>
              </a:rPr>
              <a:t>Bereken hoeveel financiering u nodig heeft om uw specifieke doel te bereiken (bijv. het lanceren van een product, het openen van een nieuwe locatie).</a:t>
            </a:r>
            <a:endParaRPr lang="de-DE" sz="1800" dirty="0">
              <a:solidFill>
                <a:srgbClr val="595959"/>
              </a:solidFill>
            </a:endParaRPr>
          </a:p>
        </p:txBody>
      </p:sp>
      <p:sp>
        <p:nvSpPr>
          <p:cNvPr id="8" name="Textplatzhalter 9">
            <a:extLst>
              <a:ext uri="{FF2B5EF4-FFF2-40B4-BE49-F238E27FC236}">
                <a16:creationId xmlns:a16="http://schemas.microsoft.com/office/drawing/2014/main" id="{0C8072F4-66D7-1F15-6A77-0067CD31DFD5}"/>
              </a:ext>
            </a:extLst>
          </p:cNvPr>
          <p:cNvSpPr txBox="1">
            <a:spLocks/>
          </p:cNvSpPr>
          <p:nvPr/>
        </p:nvSpPr>
        <p:spPr>
          <a:xfrm>
            <a:off x="3734674" y="4950907"/>
            <a:ext cx="4872485"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rgbClr val="595959"/>
                </a:solidFill>
              </a:rPr>
              <a:t>Als je </a:t>
            </a:r>
            <a:r>
              <a:rPr lang="nl-NL" sz="1800" dirty="0" err="1">
                <a:solidFill>
                  <a:srgbClr val="595959"/>
                </a:solidFill>
              </a:rPr>
              <a:t>crowdfunding</a:t>
            </a:r>
            <a:r>
              <a:rPr lang="nl-NL" sz="1800" dirty="0">
                <a:solidFill>
                  <a:srgbClr val="595959"/>
                </a:solidFill>
              </a:rPr>
              <a:t> op basis van beloningen gebruikt, bied dan aantrekkelijke voordelen aan, zoals vroege toegang tot je product, exclusieve kortingen of ervaringen achter de schermen.</a:t>
            </a:r>
            <a:endParaRPr lang="de-DE" sz="1800" dirty="0">
              <a:solidFill>
                <a:srgbClr val="595959"/>
              </a:solidFill>
            </a:endParaRPr>
          </a:p>
        </p:txBody>
      </p:sp>
      <p:sp>
        <p:nvSpPr>
          <p:cNvPr id="9" name="Textplatzhalter 9">
            <a:extLst>
              <a:ext uri="{FF2B5EF4-FFF2-40B4-BE49-F238E27FC236}">
                <a16:creationId xmlns:a16="http://schemas.microsoft.com/office/drawing/2014/main" id="{F645D65A-FDBA-1CED-45CD-9D4DA4E6B81C}"/>
              </a:ext>
            </a:extLst>
          </p:cNvPr>
          <p:cNvSpPr txBox="1">
            <a:spLocks/>
          </p:cNvSpPr>
          <p:nvPr/>
        </p:nvSpPr>
        <p:spPr>
          <a:xfrm>
            <a:off x="1569229" y="3053616"/>
            <a:ext cx="2707397"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rgbClr val="595959"/>
                </a:solidFill>
              </a:rPr>
              <a:t>Promoot uw campagne vóór de lancering om opwinding op te bouwen. Gebruik sociale media, e-mailnieuwsbrieven en andere platforms om uw publiek te betrekken.</a:t>
            </a:r>
            <a:endParaRPr lang="de-DE" sz="1800" dirty="0">
              <a:solidFill>
                <a:srgbClr val="595959"/>
              </a:solidFill>
            </a:endParaRPr>
          </a:p>
        </p:txBody>
      </p:sp>
      <p:sp>
        <p:nvSpPr>
          <p:cNvPr id="11" name="Textfeld 10">
            <a:extLst>
              <a:ext uri="{FF2B5EF4-FFF2-40B4-BE49-F238E27FC236}">
                <a16:creationId xmlns:a16="http://schemas.microsoft.com/office/drawing/2014/main" id="{22B36A0D-0697-1188-A51F-F279EB70A150}"/>
              </a:ext>
            </a:extLst>
          </p:cNvPr>
          <p:cNvSpPr txBox="1"/>
          <p:nvPr/>
        </p:nvSpPr>
        <p:spPr>
          <a:xfrm>
            <a:off x="1569229" y="1457589"/>
            <a:ext cx="2946512" cy="1477328"/>
          </a:xfrm>
          <a:prstGeom prst="rect">
            <a:avLst/>
          </a:prstGeom>
          <a:noFill/>
        </p:spPr>
        <p:txBody>
          <a:bodyPr wrap="square">
            <a:spAutoFit/>
          </a:bodyPr>
          <a:lstStyle/>
          <a:p>
            <a:r>
              <a:rPr lang="nl-NL" dirty="0">
                <a:solidFill>
                  <a:srgbClr val="595959"/>
                </a:solidFill>
              </a:rPr>
              <a:t>Eenmaal gelanceerd, houd de voortgang in de gaten en ga in gesprek met </a:t>
            </a:r>
            <a:r>
              <a:rPr lang="nl-NL" dirty="0" err="1">
                <a:solidFill>
                  <a:srgbClr val="595959"/>
                </a:solidFill>
              </a:rPr>
              <a:t>backers</a:t>
            </a:r>
            <a:r>
              <a:rPr lang="nl-NL" dirty="0">
                <a:solidFill>
                  <a:srgbClr val="595959"/>
                </a:solidFill>
              </a:rPr>
              <a:t> om het momentum vast te houden</a:t>
            </a:r>
            <a:endParaRPr lang="de-DE" sz="1800" dirty="0">
              <a:solidFill>
                <a:srgbClr val="595959"/>
              </a:solidFill>
            </a:endParaRPr>
          </a:p>
        </p:txBody>
      </p:sp>
    </p:spTree>
    <p:extLst>
      <p:ext uri="{BB962C8B-B14F-4D97-AF65-F5344CB8AC3E}">
        <p14:creationId xmlns:p14="http://schemas.microsoft.com/office/powerpoint/2010/main" val="32066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nl-NL" b="1" dirty="0">
                <a:solidFill>
                  <a:srgbClr val="47B5C8"/>
                </a:solidFill>
              </a:rPr>
              <a:t>Navigeren door afwijzing door investeerders</a:t>
            </a:r>
            <a:endParaRPr lang="de-DE"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3" y="1358777"/>
            <a:ext cx="512569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nl-NL" sz="1800" b="1" dirty="0">
                <a:solidFill>
                  <a:srgbClr val="595959"/>
                </a:solidFill>
              </a:rPr>
              <a:t>Vraag om feedback</a:t>
            </a:r>
            <a:r>
              <a:rPr lang="nl-NL" sz="1800" dirty="0">
                <a:solidFill>
                  <a:srgbClr val="595959"/>
                </a:solidFill>
              </a:rPr>
              <a:t>: Wanneer een investeerder uw pitch afwijst, vraag dan beleefd om feedback om hun zorgen te begrijpen. Dit zal u helpen uw bedrijfsmodel of pitch te verfijnen.
</a:t>
            </a:r>
            <a:r>
              <a:rPr lang="nl-NL" sz="1800" b="1" dirty="0">
                <a:solidFill>
                  <a:srgbClr val="595959"/>
                </a:solidFill>
              </a:rPr>
              <a:t>Evalueer uw bedrijfsplan opnieuw</a:t>
            </a:r>
            <a:r>
              <a:rPr lang="nl-NL" sz="1800" dirty="0">
                <a:solidFill>
                  <a:srgbClr val="595959"/>
                </a:solidFill>
              </a:rPr>
              <a:t>: Gebruik de feedback om uw financiële prognoses, product-markt-fit of bedrijfsstrategie opnieuw te bekijken. Maak aanpassingen om je voorstel te versterken.
</a:t>
            </a:r>
            <a:r>
              <a:rPr lang="nl-NL" sz="1800" b="1" dirty="0">
                <a:solidFill>
                  <a:srgbClr val="595959"/>
                </a:solidFill>
              </a:rPr>
              <a:t>Zoek naar alternatieve financieringsbronnen</a:t>
            </a:r>
            <a:r>
              <a:rPr lang="nl-NL" sz="1800" dirty="0">
                <a:solidFill>
                  <a:srgbClr val="595959"/>
                </a:solidFill>
              </a:rPr>
              <a:t>: Als traditionele investeerders nee zeggen, overweeg dan subsidies, microleningen of </a:t>
            </a:r>
            <a:r>
              <a:rPr lang="nl-NL" sz="1800" dirty="0" err="1">
                <a:solidFill>
                  <a:srgbClr val="595959"/>
                </a:solidFill>
              </a:rPr>
              <a:t>crowdfunding</a:t>
            </a:r>
            <a:r>
              <a:rPr lang="nl-NL" sz="1800" dirty="0">
                <a:solidFill>
                  <a:srgbClr val="595959"/>
                </a:solidFill>
              </a:rPr>
              <a:t> als alternatieven.
</a:t>
            </a:r>
            <a:r>
              <a:rPr lang="nl-NL" sz="1800" b="1" dirty="0">
                <a:solidFill>
                  <a:srgbClr val="595959"/>
                </a:solidFill>
              </a:rPr>
              <a:t>Blijf veerkrachtig</a:t>
            </a:r>
            <a:r>
              <a:rPr lang="nl-NL" sz="1800" dirty="0">
                <a:solidFill>
                  <a:srgbClr val="595959"/>
                </a:solidFill>
              </a:rPr>
              <a:t>: Laat je niet ontmoedigen door afwijzing. Veel succesvolle oprichters kregen te maken met meerdere afwijzingen voordat ze financiering kregen. Doorzettingsvermogen is de sleutel.</a:t>
            </a:r>
            <a:endParaRPr lang="en-GB" sz="18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2093345"/>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2000" dirty="0"/>
              <a:t>Afwijzing is een natuurlijk onderdeel van het financieringstraject en veel succesvolle ondernemers hebben er mee te maken gehad.</a:t>
            </a:r>
          </a:p>
          <a:p>
            <a:pPr marL="0" indent="0"/>
            <a:r>
              <a:rPr lang="en-US" sz="2000" b="1" dirty="0" err="1"/>
              <a:t>Voorbeeld</a:t>
            </a:r>
            <a:r>
              <a:rPr lang="en-US" sz="2000" b="1" dirty="0"/>
              <a:t> Airbnb:</a:t>
            </a:r>
          </a:p>
          <a:p>
            <a:pPr marL="0" indent="0"/>
            <a:r>
              <a:rPr lang="nl-NL" sz="2000" dirty="0"/>
              <a:t>De oprichters van </a:t>
            </a:r>
            <a:r>
              <a:rPr lang="nl-NL" sz="2000" dirty="0" err="1"/>
              <a:t>Airbnb</a:t>
            </a:r>
            <a:r>
              <a:rPr lang="nl-NL" sz="2000" dirty="0"/>
              <a:t> kregen al vroeg te maken met talloze afwijzingen van investeerders. Desondanks zetten ze door, verbeterden ze hun pitch en kregen ze uiteindelijk financiering. Tegenwoordig is </a:t>
            </a:r>
            <a:r>
              <a:rPr lang="nl-NL" sz="2000" dirty="0" err="1"/>
              <a:t>Airbnb</a:t>
            </a:r>
            <a:r>
              <a:rPr lang="nl-NL" sz="2000" dirty="0"/>
              <a:t> een wereldwijd merk met een waarde van miljarden.</a:t>
            </a:r>
            <a:endParaRPr lang="de-DE" sz="2800" dirty="0"/>
          </a:p>
        </p:txBody>
      </p:sp>
      <p:sp>
        <p:nvSpPr>
          <p:cNvPr id="11" name="Textplatzhalter 2">
            <a:extLst>
              <a:ext uri="{FF2B5EF4-FFF2-40B4-BE49-F238E27FC236}">
                <a16:creationId xmlns:a16="http://schemas.microsoft.com/office/drawing/2014/main" id="{42F16287-C915-4813-1D32-39E5C2858517}"/>
              </a:ext>
            </a:extLst>
          </p:cNvPr>
          <p:cNvSpPr txBox="1">
            <a:spLocks/>
          </p:cNvSpPr>
          <p:nvPr/>
        </p:nvSpPr>
        <p:spPr>
          <a:xfrm>
            <a:off x="898357" y="691460"/>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b="1" i="1" dirty="0"/>
              <a:t>"Afwijzing is niet het einde van de weg. Het is een kans om een nieuwe weg naar succes te vinden</a:t>
            </a:r>
            <a:r>
              <a:rPr lang="en-US" sz="2000" b="1" i="1" dirty="0"/>
              <a:t>.“ </a:t>
            </a:r>
            <a:r>
              <a:rPr lang="en-US" sz="2000" b="1" i="1" dirty="0" err="1"/>
              <a:t>Anoniem</a:t>
            </a:r>
            <a:endParaRPr lang="de-DE" sz="2000" i="1" dirty="0"/>
          </a:p>
        </p:txBody>
      </p:sp>
    </p:spTree>
    <p:extLst>
      <p:ext uri="{BB962C8B-B14F-4D97-AF65-F5344CB8AC3E}">
        <p14:creationId xmlns:p14="http://schemas.microsoft.com/office/powerpoint/2010/main" val="232837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err="1">
                <a:solidFill>
                  <a:schemeClr val="bg1"/>
                </a:solidFill>
              </a:rPr>
              <a:t>Leerresultaten</a:t>
            </a:r>
            <a:endParaRPr lang="en-IE" dirty="0">
              <a:solidFill>
                <a:schemeClr val="bg1"/>
              </a:solidFill>
            </a:endParaRPr>
          </a:p>
          <a:p>
            <a:endParaRPr lang="en-GB" sz="600" b="1" dirty="0"/>
          </a:p>
          <a:p>
            <a:r>
              <a:rPr lang="en-GB" sz="2000" b="1" dirty="0">
                <a:solidFill>
                  <a:srgbClr val="47B5C8"/>
                </a:solidFill>
              </a:rPr>
              <a:t>Gedrag:</a:t>
            </a:r>
          </a:p>
          <a:p>
            <a:r>
              <a:rPr lang="en-US" sz="2000" b="1" dirty="0" err="1">
                <a:solidFill>
                  <a:srgbClr val="F2A72C"/>
                </a:solidFill>
              </a:rPr>
              <a:t>Proactieve</a:t>
            </a:r>
            <a:r>
              <a:rPr lang="en-US" sz="2000" b="1" dirty="0">
                <a:solidFill>
                  <a:srgbClr val="F2A72C"/>
                </a:solidFill>
              </a:rPr>
              <a:t> </a:t>
            </a:r>
            <a:r>
              <a:rPr lang="en-US" sz="2000" b="1" dirty="0" err="1">
                <a:solidFill>
                  <a:srgbClr val="F2A72C"/>
                </a:solidFill>
              </a:rPr>
              <a:t>financiële</a:t>
            </a:r>
            <a:r>
              <a:rPr lang="en-US" sz="2000" b="1" dirty="0">
                <a:solidFill>
                  <a:srgbClr val="F2A72C"/>
                </a:solidFill>
              </a:rPr>
              <a:t> monitoring: </a:t>
            </a:r>
            <a:r>
              <a:rPr lang="nl-NL" sz="2000" dirty="0"/>
              <a:t>Ontwikkel gewoonten om de cashflow, uitgaven en inkomsten continu te volgen ten opzichte van het plan en strategieën dienovereenkomstig aan te passen</a:t>
            </a:r>
            <a:r>
              <a:rPr lang="en-US" sz="2000" dirty="0"/>
              <a:t>.</a:t>
            </a:r>
            <a:endParaRPr lang="en-US" sz="2000" b="1" dirty="0">
              <a:solidFill>
                <a:srgbClr val="F2A72C"/>
              </a:solidFill>
            </a:endParaRPr>
          </a:p>
          <a:p>
            <a:r>
              <a:rPr lang="en-US" sz="2000" b="1" dirty="0" err="1">
                <a:solidFill>
                  <a:srgbClr val="F2A72C"/>
                </a:solidFill>
              </a:rPr>
              <a:t>Vertrouwen</a:t>
            </a:r>
            <a:r>
              <a:rPr lang="en-US" sz="2000" b="1" dirty="0">
                <a:solidFill>
                  <a:srgbClr val="F2A72C"/>
                </a:solidFill>
              </a:rPr>
              <a:t> in </a:t>
            </a:r>
            <a:r>
              <a:rPr lang="en-US" sz="2000" b="1" dirty="0" err="1">
                <a:solidFill>
                  <a:srgbClr val="F2A72C"/>
                </a:solidFill>
              </a:rPr>
              <a:t>financieringscommunicatie</a:t>
            </a:r>
            <a:r>
              <a:rPr lang="en-US" sz="2000" b="1" dirty="0">
                <a:solidFill>
                  <a:srgbClr val="F2A72C"/>
                </a:solidFill>
              </a:rPr>
              <a:t>: </a:t>
            </a:r>
            <a:r>
              <a:rPr lang="nl-NL" sz="2000" dirty="0"/>
              <a:t>Vertrouwen opbouwen om financiële behoeften en plannen te communiceren aan potentiële investeerders of financieringsinstellingen</a:t>
            </a:r>
            <a:r>
              <a:rPr lang="en-US" sz="2000" dirty="0"/>
              <a:t>.</a:t>
            </a:r>
          </a:p>
          <a:p>
            <a:endParaRPr lang="en-US" sz="2400" dirty="0"/>
          </a:p>
        </p:txBody>
      </p:sp>
    </p:spTree>
    <p:extLst>
      <p:ext uri="{BB962C8B-B14F-4D97-AF65-F5344CB8AC3E}">
        <p14:creationId xmlns:p14="http://schemas.microsoft.com/office/powerpoint/2010/main" val="494880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nl-NL" b="1" dirty="0">
                <a:solidFill>
                  <a:srgbClr val="47B5C8"/>
                </a:solidFill>
              </a:rPr>
              <a:t>Het belang van netwerken voor financiering</a:t>
            </a:r>
            <a:endParaRPr lang="de-DE"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17158" y="1458423"/>
            <a:ext cx="555529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nl-NL" sz="2000" b="1" dirty="0">
                <a:solidFill>
                  <a:srgbClr val="595959"/>
                </a:solidFill>
              </a:rPr>
              <a:t>Woon branche-evenementen bij</a:t>
            </a:r>
            <a:r>
              <a:rPr lang="nl-NL" sz="2000" dirty="0">
                <a:solidFill>
                  <a:srgbClr val="595959"/>
                </a:solidFill>
              </a:rPr>
              <a:t>: Conferenties, pitch-evenementen en </a:t>
            </a:r>
            <a:r>
              <a:rPr lang="nl-NL" sz="2000" dirty="0" err="1">
                <a:solidFill>
                  <a:srgbClr val="595959"/>
                </a:solidFill>
              </a:rPr>
              <a:t>meetups</a:t>
            </a:r>
            <a:r>
              <a:rPr lang="nl-NL" sz="2000" dirty="0">
                <a:solidFill>
                  <a:srgbClr val="595959"/>
                </a:solidFill>
              </a:rPr>
              <a:t> zijn uitstekende gelegenheden om in contact te komen met investeerders en collega-ondernemers.
</a:t>
            </a:r>
            <a:r>
              <a:rPr lang="nl-NL" sz="2000" b="1" dirty="0">
                <a:solidFill>
                  <a:srgbClr val="595959"/>
                </a:solidFill>
              </a:rPr>
              <a:t>Maak gebruik van online platforms</a:t>
            </a:r>
            <a:r>
              <a:rPr lang="nl-NL" sz="2000" dirty="0">
                <a:solidFill>
                  <a:srgbClr val="595959"/>
                </a:solidFill>
              </a:rPr>
              <a:t>: LinkedIn, </a:t>
            </a:r>
            <a:r>
              <a:rPr lang="nl-NL" sz="2000" dirty="0" err="1">
                <a:solidFill>
                  <a:srgbClr val="595959"/>
                </a:solidFill>
              </a:rPr>
              <a:t>AngelList</a:t>
            </a:r>
            <a:r>
              <a:rPr lang="nl-NL" sz="2000" dirty="0">
                <a:solidFill>
                  <a:srgbClr val="595959"/>
                </a:solidFill>
              </a:rPr>
              <a:t> en </a:t>
            </a:r>
            <a:r>
              <a:rPr lang="nl-NL" sz="2000" dirty="0" err="1">
                <a:solidFill>
                  <a:srgbClr val="595959"/>
                </a:solidFill>
              </a:rPr>
              <a:t>crowdfundingplatforms</a:t>
            </a:r>
            <a:r>
              <a:rPr lang="nl-NL" sz="2000" dirty="0">
                <a:solidFill>
                  <a:srgbClr val="595959"/>
                </a:solidFill>
              </a:rPr>
              <a:t> zijn geweldige plaatsen om in contact te komen met investeerders en collega's.
</a:t>
            </a:r>
            <a:r>
              <a:rPr lang="nl-NL" sz="2000" b="1" dirty="0">
                <a:solidFill>
                  <a:srgbClr val="595959"/>
                </a:solidFill>
              </a:rPr>
              <a:t>Neem deel aan acceleratorprogramma's</a:t>
            </a:r>
            <a:r>
              <a:rPr lang="nl-NL" sz="2000" dirty="0">
                <a:solidFill>
                  <a:srgbClr val="595959"/>
                </a:solidFill>
              </a:rPr>
              <a:t>: Veel accelerator- en incubatorprogramma's bieden toegang tot mentoren, investeerders en experts uit de industrie die deuren naar financiering kunnen openen.</a:t>
            </a:r>
            <a:endParaRPr lang="en-US" sz="20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1575054"/>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2000" dirty="0"/>
              <a:t>Netwerken speelt een cruciale rol bij het verkrijgen van financiering voor uw bedrijf. Een ondernemer met goede connecties ontmoet eerder potentiële investeerders, mentoren en partners die waardevolle ondersteuning kunnen bieden.
</a:t>
            </a:r>
            <a:r>
              <a:rPr lang="nl-NL" sz="2000" b="1" dirty="0"/>
              <a:t>Voorbeeld Dropbox:</a:t>
            </a:r>
            <a:r>
              <a:rPr lang="nl-NL" sz="2000" dirty="0"/>
              <a:t>
De oprichters van Dropbox hadden aanvankelijk moeite om durfkapitaal aan te trekken, maar door te netwerken op startup-evenementen en introducties van mentoren konden ze in contact komen met belangrijke investeerders die hielpen bij het financieren van hun vroege groei.</a:t>
            </a:r>
            <a:endParaRPr lang="de-DE" sz="2800" dirty="0"/>
          </a:p>
        </p:txBody>
      </p:sp>
      <p:sp>
        <p:nvSpPr>
          <p:cNvPr id="11" name="Textplatzhalter 2">
            <a:extLst>
              <a:ext uri="{FF2B5EF4-FFF2-40B4-BE49-F238E27FC236}">
                <a16:creationId xmlns:a16="http://schemas.microsoft.com/office/drawing/2014/main" id="{42F16287-C915-4813-1D32-39E5C2858517}"/>
              </a:ext>
            </a:extLst>
          </p:cNvPr>
          <p:cNvSpPr txBox="1">
            <a:spLocks/>
          </p:cNvSpPr>
          <p:nvPr/>
        </p:nvSpPr>
        <p:spPr>
          <a:xfrm>
            <a:off x="905239" y="632370"/>
            <a:ext cx="4990998" cy="137588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b="1" i="1" dirty="0"/>
              <a:t>"Afwijzing is niet het einde van de weg. Het is een kans om een nieuwe weg naar succes te vinden.“ </a:t>
            </a:r>
            <a:r>
              <a:rPr lang="nl-NL" sz="2000" i="1" dirty="0"/>
              <a:t>Anoniem</a:t>
            </a:r>
            <a:endParaRPr lang="de-DE" sz="2000" i="1" dirty="0"/>
          </a:p>
        </p:txBody>
      </p:sp>
      <p:sp>
        <p:nvSpPr>
          <p:cNvPr id="4" name="TextBox 3">
            <a:extLst>
              <a:ext uri="{FF2B5EF4-FFF2-40B4-BE49-F238E27FC236}">
                <a16:creationId xmlns:a16="http://schemas.microsoft.com/office/drawing/2014/main" id="{738E1865-3879-5803-946E-8D89EA22D66D}"/>
              </a:ext>
            </a:extLst>
          </p:cNvPr>
          <p:cNvSpPr txBox="1"/>
          <p:nvPr/>
        </p:nvSpPr>
        <p:spPr>
          <a:xfrm>
            <a:off x="6089118" y="5485844"/>
            <a:ext cx="6102882" cy="646331"/>
          </a:xfrm>
          <a:prstGeom prst="rect">
            <a:avLst/>
          </a:prstGeom>
          <a:noFill/>
        </p:spPr>
        <p:txBody>
          <a:bodyPr wrap="square">
            <a:spAutoFit/>
          </a:bodyPr>
          <a:lstStyle/>
          <a:p>
            <a:pPr marL="447675" indent="0" algn="ctr">
              <a:lnSpc>
                <a:spcPct val="100000"/>
              </a:lnSpc>
              <a:spcBef>
                <a:spcPts val="0"/>
              </a:spcBef>
              <a:defRPr/>
            </a:pPr>
            <a:r>
              <a:rPr lang="nl-NL" b="1" dirty="0">
                <a:solidFill>
                  <a:schemeClr val="bg1"/>
                </a:solidFill>
                <a:highlight>
                  <a:srgbClr val="086575"/>
                </a:highlight>
              </a:rPr>
              <a:t>Meer leren in Module 6 Netwerken voor
Ondervertegenwoordigde oprichters</a:t>
            </a:r>
            <a:endParaRPr lang="en-US" b="1" dirty="0">
              <a:solidFill>
                <a:schemeClr val="bg1"/>
              </a:solidFill>
              <a:highlight>
                <a:srgbClr val="086575"/>
              </a:highlight>
              <a:latin typeface="Calibri" panose="020F0502020204030204"/>
            </a:endParaRPr>
          </a:p>
        </p:txBody>
      </p:sp>
    </p:spTree>
    <p:extLst>
      <p:ext uri="{BB962C8B-B14F-4D97-AF65-F5344CB8AC3E}">
        <p14:creationId xmlns:p14="http://schemas.microsoft.com/office/powerpoint/2010/main" val="402010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B4C0506-745E-B91E-2AA9-0FE4427EC856}"/>
              </a:ext>
            </a:extLst>
          </p:cNvPr>
          <p:cNvSpPr>
            <a:spLocks noGrp="1"/>
          </p:cNvSpPr>
          <p:nvPr>
            <p:ph type="body" sz="quarter" idx="18"/>
          </p:nvPr>
        </p:nvSpPr>
        <p:spPr>
          <a:xfrm>
            <a:off x="568306" y="1659866"/>
            <a:ext cx="2114153" cy="3849918"/>
          </a:xfrm>
        </p:spPr>
        <p:txBody>
          <a:bodyPr/>
          <a:lstStyle/>
          <a:p>
            <a:pPr marL="0" indent="0"/>
            <a:r>
              <a:rPr lang="nl-NL" sz="2000" dirty="0"/>
              <a:t>Het ontvangen van financiering is nog maar het begin van de financiële reis. Na het veiligstellen van investeringen is het essentieel om de fondsen effectief te beheren om de duurzaamheid van het bedrijf te waarborgen.</a:t>
            </a:r>
            <a:endParaRPr lang="de-DE" sz="2000" dirty="0"/>
          </a:p>
        </p:txBody>
      </p:sp>
      <p:sp>
        <p:nvSpPr>
          <p:cNvPr id="3" name="Textplatzhalter 2">
            <a:extLst>
              <a:ext uri="{FF2B5EF4-FFF2-40B4-BE49-F238E27FC236}">
                <a16:creationId xmlns:a16="http://schemas.microsoft.com/office/drawing/2014/main" id="{027CDD5A-6DA4-3D19-99B8-4B82B02C0625}"/>
              </a:ext>
            </a:extLst>
          </p:cNvPr>
          <p:cNvSpPr>
            <a:spLocks noGrp="1"/>
          </p:cNvSpPr>
          <p:nvPr>
            <p:ph type="body" sz="quarter" idx="16"/>
          </p:nvPr>
        </p:nvSpPr>
        <p:spPr>
          <a:xfrm>
            <a:off x="568306" y="635567"/>
            <a:ext cx="10327802" cy="803654"/>
          </a:xfrm>
        </p:spPr>
        <p:txBody>
          <a:bodyPr/>
          <a:lstStyle/>
          <a:p>
            <a:r>
              <a:rPr lang="nl-NL" dirty="0"/>
              <a:t>Financieel voorbereid blijven na het ontvangen van financiering</a:t>
            </a:r>
            <a:endParaRPr lang="de-DE" dirty="0"/>
          </a:p>
        </p:txBody>
      </p:sp>
      <p:graphicFrame>
        <p:nvGraphicFramePr>
          <p:cNvPr id="4" name="Diagramm 3">
            <a:extLst>
              <a:ext uri="{FF2B5EF4-FFF2-40B4-BE49-F238E27FC236}">
                <a16:creationId xmlns:a16="http://schemas.microsoft.com/office/drawing/2014/main" id="{08350AC9-7814-DF32-254B-8055A499F7CC}"/>
              </a:ext>
            </a:extLst>
          </p:cNvPr>
          <p:cNvGraphicFramePr/>
          <p:nvPr>
            <p:extLst>
              <p:ext uri="{D42A27DB-BD31-4B8C-83A1-F6EECF244321}">
                <p14:modId xmlns:p14="http://schemas.microsoft.com/office/powerpoint/2010/main" val="3250568156"/>
              </p:ext>
            </p:extLst>
          </p:nvPr>
        </p:nvGraphicFramePr>
        <p:xfrm>
          <a:off x="3208098" y="1561078"/>
          <a:ext cx="8185521"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17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nl-NL" dirty="0"/>
              <a:t>Financiële monitoring en continue verbetering</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921495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a:xfrm>
            <a:off x="898357" y="1788282"/>
            <a:ext cx="5197643" cy="3025975"/>
          </a:xfrm>
        </p:spPr>
        <p:txBody>
          <a:bodyPr/>
          <a:lstStyle/>
          <a:p>
            <a:pPr marL="0" indent="0"/>
            <a:r>
              <a:rPr lang="nl-NL" dirty="0"/>
              <a:t>Dit gedeelte richt zich op het leren van ondervertegenwoordigde oprichters hoe ze hun financiële prestaties regelmatig kunnen controleren en de nodige aanpassingen kunnen maken voor continue bedrijfsverbetering. De sectie behandelt tools voor het monitoren van de financiële gezondheid, belangrijke financiële ratio's en scenarioplanning voor bedrijfsgroei en risicobeheer.</a:t>
            </a:r>
            <a:endParaRPr lang="de-DE" dirty="0"/>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p:txBody>
          <a:bodyPr/>
          <a:lstStyle/>
          <a:p>
            <a:r>
              <a:rPr lang="en-US" sz="2400" b="1" i="1" dirty="0"/>
              <a:t>“</a:t>
            </a:r>
            <a:r>
              <a:rPr lang="nl-NL" sz="2400" b="1" i="1" dirty="0"/>
              <a:t>Je kunt niet beheren wat je niet meet</a:t>
            </a:r>
            <a:r>
              <a:rPr lang="en-US" sz="2400" b="1" i="1" dirty="0"/>
              <a:t>.“  </a:t>
            </a:r>
            <a:r>
              <a:rPr lang="en-US" sz="2400" i="1" dirty="0"/>
              <a:t>Peter Drucker</a:t>
            </a:r>
            <a:endParaRPr lang="de-DE" sz="2400" i="1" dirty="0"/>
          </a:p>
        </p:txBody>
      </p:sp>
      <p:pic>
        <p:nvPicPr>
          <p:cNvPr id="5" name="Bildplatzhalter 4">
            <a:extLst>
              <a:ext uri="{FF2B5EF4-FFF2-40B4-BE49-F238E27FC236}">
                <a16:creationId xmlns:a16="http://schemas.microsoft.com/office/drawing/2014/main" id="{0EA687AD-AD82-5E66-B5C0-5CAAED01F18F}"/>
              </a:ext>
            </a:extLst>
          </p:cNvPr>
          <p:cNvPicPr>
            <a:picLocks noGrp="1" noChangeAspect="1"/>
          </p:cNvPicPr>
          <p:nvPr>
            <p:ph type="pic" sz="quarter" idx="42"/>
          </p:nvPr>
        </p:nvPicPr>
        <p:blipFill>
          <a:blip r:embed="rId2"/>
          <a:srcRect l="16043" r="16043"/>
          <a:stretch/>
        </p:blipFill>
        <p:spPr/>
      </p:pic>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3"/>
              </a:rPr>
              <a:t>Vorhaben für die Zukunft umsetzen</a:t>
            </a:r>
            <a:r>
              <a:rPr lang="de-DE" sz="900" dirty="0"/>
              <a:t>" von Marco Verch ist lizenziert gemäß </a:t>
            </a:r>
            <a:r>
              <a:rPr lang="de-DE" sz="900" dirty="0">
                <a:hlinkClick r:id="rId4" tooltip="https://creativecommons.org/licenses/by/3.0/"/>
              </a:rPr>
              <a:t>CC BY</a:t>
            </a:r>
            <a:endParaRPr lang="de-DE" sz="900" dirty="0"/>
          </a:p>
        </p:txBody>
      </p:sp>
      <p:sp>
        <p:nvSpPr>
          <p:cNvPr id="2" name="Textplatzhalter 2">
            <a:extLst>
              <a:ext uri="{FF2B5EF4-FFF2-40B4-BE49-F238E27FC236}">
                <a16:creationId xmlns:a16="http://schemas.microsoft.com/office/drawing/2014/main" id="{7CB71E36-7550-CB5F-CBCF-5EB6B815A64E}"/>
              </a:ext>
            </a:extLst>
          </p:cNvPr>
          <p:cNvSpPr txBox="1">
            <a:spLocks/>
          </p:cNvSpPr>
          <p:nvPr/>
        </p:nvSpPr>
        <p:spPr>
          <a:xfrm>
            <a:off x="7025279" y="86276"/>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rgbClr val="47B5C8"/>
              </a:solidFill>
            </a:endParaRPr>
          </a:p>
        </p:txBody>
      </p:sp>
    </p:spTree>
    <p:extLst>
      <p:ext uri="{BB962C8B-B14F-4D97-AF65-F5344CB8AC3E}">
        <p14:creationId xmlns:p14="http://schemas.microsoft.com/office/powerpoint/2010/main" val="1845247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B4C0506-745E-B91E-2AA9-0FE4427EC856}"/>
              </a:ext>
            </a:extLst>
          </p:cNvPr>
          <p:cNvSpPr>
            <a:spLocks noGrp="1"/>
          </p:cNvSpPr>
          <p:nvPr>
            <p:ph type="body" sz="quarter" idx="18"/>
          </p:nvPr>
        </p:nvSpPr>
        <p:spPr>
          <a:xfrm>
            <a:off x="851474" y="1721239"/>
            <a:ext cx="3319370" cy="3849918"/>
          </a:xfrm>
        </p:spPr>
        <p:txBody>
          <a:bodyPr/>
          <a:lstStyle/>
          <a:p>
            <a:pPr marL="0" indent="0"/>
            <a:r>
              <a:rPr lang="nl-NL" dirty="0"/>
              <a:t>Financiële monitoring helpt u op de hoogte te blijven van de financiële gezondheid van uw bedrijf en zorgt ervoor dat u op schema ligt om uw doelen te bereiken. Door uw financiële prestaties regelmatig te evalueren, kunt u:</a:t>
            </a:r>
            <a:endParaRPr lang="de-DE" dirty="0"/>
          </a:p>
        </p:txBody>
      </p:sp>
      <p:sp>
        <p:nvSpPr>
          <p:cNvPr id="3" name="Textplatzhalter 2">
            <a:extLst>
              <a:ext uri="{FF2B5EF4-FFF2-40B4-BE49-F238E27FC236}">
                <a16:creationId xmlns:a16="http://schemas.microsoft.com/office/drawing/2014/main" id="{027CDD5A-6DA4-3D19-99B8-4B82B02C0625}"/>
              </a:ext>
            </a:extLst>
          </p:cNvPr>
          <p:cNvSpPr>
            <a:spLocks noGrp="1"/>
          </p:cNvSpPr>
          <p:nvPr>
            <p:ph type="body" sz="quarter" idx="16"/>
          </p:nvPr>
        </p:nvSpPr>
        <p:spPr/>
        <p:txBody>
          <a:bodyPr/>
          <a:lstStyle/>
          <a:p>
            <a:r>
              <a:rPr lang="nl-NL" dirty="0"/>
              <a:t>Waarom Financial Monitoring cruciaal is</a:t>
            </a:r>
            <a:endParaRPr lang="de-DE" dirty="0"/>
          </a:p>
        </p:txBody>
      </p:sp>
      <p:graphicFrame>
        <p:nvGraphicFramePr>
          <p:cNvPr id="4" name="Diagramm 3">
            <a:extLst>
              <a:ext uri="{FF2B5EF4-FFF2-40B4-BE49-F238E27FC236}">
                <a16:creationId xmlns:a16="http://schemas.microsoft.com/office/drawing/2014/main" id="{08350AC9-7814-DF32-254B-8055A499F7CC}"/>
              </a:ext>
            </a:extLst>
          </p:cNvPr>
          <p:cNvGraphicFramePr/>
          <p:nvPr>
            <p:extLst>
              <p:ext uri="{D42A27DB-BD31-4B8C-83A1-F6EECF244321}">
                <p14:modId xmlns:p14="http://schemas.microsoft.com/office/powerpoint/2010/main" val="4050301909"/>
              </p:ext>
            </p:extLst>
          </p:nvPr>
        </p:nvGraphicFramePr>
        <p:xfrm>
          <a:off x="3208098" y="1561078"/>
          <a:ext cx="8185521"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000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251451" y="761603"/>
            <a:ext cx="9632553" cy="803654"/>
          </a:xfrm>
        </p:spPr>
        <p:txBody>
          <a:bodyPr/>
          <a:lstStyle/>
          <a:p>
            <a:r>
              <a:rPr lang="nl-NL" sz="3200" dirty="0">
                <a:solidFill>
                  <a:schemeClr val="bg1"/>
                </a:solidFill>
              </a:rPr>
              <a:t>Maandelijks financieel overzicht - Waar u op moet letten</a:t>
            </a:r>
            <a:endParaRPr lang="en-US" sz="3200"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61831" cy="707886"/>
          </a:xfrm>
          <a:prstGeom prst="rect">
            <a:avLst/>
          </a:prstGeom>
          <a:noFill/>
        </p:spPr>
        <p:txBody>
          <a:bodyPr wrap="square">
            <a:spAutoFit/>
          </a:bodyPr>
          <a:lstStyle/>
          <a:p>
            <a:r>
              <a:rPr lang="nl-NL" sz="2000" dirty="0">
                <a:solidFill>
                  <a:srgbClr val="595959"/>
                </a:solidFill>
              </a:rPr>
              <a:t>Een maandelijkse financiële beoordeling helpt u de financiële prestaties van uw bedrijf bij te houden en tijdig bij te sturen. Belangrijke items om te beoordelen zijn onder meer:</a:t>
            </a:r>
            <a:endParaRPr lang="en-US" sz="2000" dirty="0">
              <a:solidFill>
                <a:srgbClr val="595959"/>
              </a:solidFill>
            </a:endParaRP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988448013"/>
              </p:ext>
            </p:extLst>
          </p:nvPr>
        </p:nvGraphicFramePr>
        <p:xfrm>
          <a:off x="1228191" y="2580920"/>
          <a:ext cx="8655814" cy="3515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300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268294" y="761603"/>
            <a:ext cx="9632553" cy="803654"/>
          </a:xfrm>
        </p:spPr>
        <p:txBody>
          <a:bodyPr/>
          <a:lstStyle/>
          <a:p>
            <a:r>
              <a:rPr lang="nl-NL" dirty="0">
                <a:solidFill>
                  <a:schemeClr val="bg1"/>
                </a:solidFill>
              </a:rPr>
              <a:t>Inzicht in de belangrijkste financiële ratio's</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nl-NL" sz="2400" dirty="0">
                <a:solidFill>
                  <a:srgbClr val="595959"/>
                </a:solidFill>
              </a:rPr>
              <a:t>Financiële ratio's geven een snel beeld van de financiële gezondheid van uw bedrijf. Hier zijn een paar belangrijke ratio's om te controleren:</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973600507"/>
              </p:ext>
            </p:extLst>
          </p:nvPr>
        </p:nvGraphicFramePr>
        <p:xfrm>
          <a:off x="722535" y="2624186"/>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100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899375"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0" y="761603"/>
            <a:ext cx="9632553" cy="803654"/>
          </a:xfrm>
        </p:spPr>
        <p:txBody>
          <a:bodyPr/>
          <a:lstStyle/>
          <a:p>
            <a:r>
              <a:rPr lang="nl-NL" dirty="0">
                <a:solidFill>
                  <a:schemeClr val="bg1"/>
                </a:solidFill>
              </a:rPr>
              <a:t>Inzicht in de belangrijkste financiële ratio's (deel 2)</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nl-NL" sz="2400" dirty="0">
                <a:solidFill>
                  <a:srgbClr val="595959"/>
                </a:solidFill>
              </a:rPr>
              <a:t>Financiële ratio's geven een snel beeld van de financiële gezondheid van uw bedrijf. Hier zijn een paar belangrijke ratio's om te controleren:</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4137050658"/>
              </p:ext>
            </p:extLst>
          </p:nvPr>
        </p:nvGraphicFramePr>
        <p:xfrm>
          <a:off x="677332" y="2506901"/>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890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8463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1" y="761603"/>
            <a:ext cx="9632553" cy="803654"/>
          </a:xfrm>
        </p:spPr>
        <p:txBody>
          <a:bodyPr/>
          <a:lstStyle/>
          <a:p>
            <a:r>
              <a:rPr lang="nl-NL" dirty="0">
                <a:solidFill>
                  <a:schemeClr val="bg1"/>
                </a:solidFill>
              </a:rPr>
              <a:t>Inzicht in de belangrijkste financiële ratio's (deel 3)</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nl-NL" sz="2400" dirty="0">
                <a:solidFill>
                  <a:srgbClr val="595959"/>
                </a:solidFill>
              </a:rPr>
              <a:t>Financiële ratio's geven een snel beeld van de financiële gezondheid van uw bedrijf. Hier zijn een paar belangrijke ratio's om te controleren:</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3727527507"/>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800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80661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1" y="761603"/>
            <a:ext cx="9632553" cy="803654"/>
          </a:xfrm>
        </p:spPr>
        <p:txBody>
          <a:bodyPr/>
          <a:lstStyle/>
          <a:p>
            <a:r>
              <a:rPr lang="nl-NL" dirty="0">
                <a:solidFill>
                  <a:schemeClr val="bg1"/>
                </a:solidFill>
              </a:rPr>
              <a:t>Inzicht in de belangrijkste financiële ratio's (deel 4)</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nl-NL" sz="2400" dirty="0">
                <a:solidFill>
                  <a:srgbClr val="595959"/>
                </a:solidFill>
              </a:rPr>
              <a:t>Financiële ratio's geven een snel beeld van de financiële gezondheid van uw bedrijf. Hier zijn een paar belangrijke ratio's om te controleren:</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59230159"/>
              </p:ext>
            </p:extLst>
          </p:nvPr>
        </p:nvGraphicFramePr>
        <p:xfrm>
          <a:off x="722535" y="253340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60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err="1">
                <a:solidFill>
                  <a:schemeClr val="bg1"/>
                </a:solidFill>
              </a:rPr>
              <a:t>Leerresultaten</a:t>
            </a:r>
            <a:endParaRPr lang="en-IE" dirty="0">
              <a:solidFill>
                <a:schemeClr val="bg1"/>
              </a:solidFill>
            </a:endParaRPr>
          </a:p>
          <a:p>
            <a:endParaRPr lang="en-GB" sz="600" b="1" dirty="0"/>
          </a:p>
          <a:p>
            <a:r>
              <a:rPr lang="en-GB" sz="2000" b="1" dirty="0" err="1">
                <a:solidFill>
                  <a:srgbClr val="47B5C8"/>
                </a:solidFill>
              </a:rPr>
              <a:t>Houding</a:t>
            </a:r>
            <a:r>
              <a:rPr lang="en-GB" sz="2000" b="1" dirty="0">
                <a:solidFill>
                  <a:srgbClr val="47B5C8"/>
                </a:solidFill>
              </a:rPr>
              <a:t>:</a:t>
            </a:r>
          </a:p>
          <a:p>
            <a:r>
              <a:rPr lang="en-US" sz="2000" b="1" dirty="0" err="1">
                <a:solidFill>
                  <a:srgbClr val="F2A72C"/>
                </a:solidFill>
              </a:rPr>
              <a:t>Veerkracht</a:t>
            </a:r>
            <a:r>
              <a:rPr lang="en-US" sz="2000" b="1" dirty="0">
                <a:solidFill>
                  <a:srgbClr val="F2A72C"/>
                </a:solidFill>
              </a:rPr>
              <a:t> in </a:t>
            </a:r>
            <a:r>
              <a:rPr lang="en-US" sz="2000" b="1" dirty="0" err="1">
                <a:solidFill>
                  <a:srgbClr val="F2A72C"/>
                </a:solidFill>
              </a:rPr>
              <a:t>financieel</a:t>
            </a:r>
            <a:r>
              <a:rPr lang="en-US" sz="2000" b="1" dirty="0">
                <a:solidFill>
                  <a:srgbClr val="F2A72C"/>
                </a:solidFill>
              </a:rPr>
              <a:t> </a:t>
            </a:r>
            <a:r>
              <a:rPr lang="en-US" sz="2000" b="1" dirty="0" err="1">
                <a:solidFill>
                  <a:srgbClr val="F2A72C"/>
                </a:solidFill>
              </a:rPr>
              <a:t>beheer</a:t>
            </a:r>
            <a:r>
              <a:rPr lang="en-US" sz="2000" b="1" dirty="0">
                <a:solidFill>
                  <a:srgbClr val="F2A72C"/>
                </a:solidFill>
              </a:rPr>
              <a:t>: </a:t>
            </a:r>
            <a:r>
              <a:rPr lang="nl-NL" sz="2000" dirty="0"/>
              <a:t>Het ontwikkelen van een positieve houding ten opzichte van het beheren van financiën, ondanks financiële uitdagingen of gebrek aan middelen.</a:t>
            </a:r>
            <a:endParaRPr lang="en-US" sz="2000" dirty="0"/>
          </a:p>
          <a:p>
            <a:r>
              <a:rPr lang="en-US" sz="2000" b="1" dirty="0" err="1">
                <a:solidFill>
                  <a:srgbClr val="F2A72C"/>
                </a:solidFill>
              </a:rPr>
              <a:t>Toewijding</a:t>
            </a:r>
            <a:r>
              <a:rPr lang="en-US" sz="2000" b="1" dirty="0">
                <a:solidFill>
                  <a:srgbClr val="F2A72C"/>
                </a:solidFill>
              </a:rPr>
              <a:t> </a:t>
            </a:r>
            <a:r>
              <a:rPr lang="en-US" sz="2000" b="1" dirty="0" err="1">
                <a:solidFill>
                  <a:srgbClr val="F2A72C"/>
                </a:solidFill>
              </a:rPr>
              <a:t>aan</a:t>
            </a:r>
            <a:r>
              <a:rPr lang="en-US" sz="2000" b="1" dirty="0">
                <a:solidFill>
                  <a:srgbClr val="F2A72C"/>
                </a:solidFill>
              </a:rPr>
              <a:t> </a:t>
            </a:r>
            <a:r>
              <a:rPr lang="en-US" sz="2000" b="1" dirty="0" err="1">
                <a:solidFill>
                  <a:srgbClr val="F2A72C"/>
                </a:solidFill>
              </a:rPr>
              <a:t>continu</a:t>
            </a:r>
            <a:r>
              <a:rPr lang="en-US" sz="2000" b="1" dirty="0">
                <a:solidFill>
                  <a:srgbClr val="F2A72C"/>
                </a:solidFill>
              </a:rPr>
              <a:t> </a:t>
            </a:r>
            <a:r>
              <a:rPr lang="en-US" sz="2000" b="1" dirty="0" err="1">
                <a:solidFill>
                  <a:srgbClr val="F2A72C"/>
                </a:solidFill>
              </a:rPr>
              <a:t>leren</a:t>
            </a:r>
            <a:r>
              <a:rPr lang="en-US" sz="2000" b="1" dirty="0">
                <a:solidFill>
                  <a:srgbClr val="F2A72C"/>
                </a:solidFill>
              </a:rPr>
              <a:t>:</a:t>
            </a:r>
            <a:r>
              <a:rPr lang="en-US" sz="2000" dirty="0"/>
              <a:t> </a:t>
            </a:r>
            <a:r>
              <a:rPr lang="nl-NL" sz="2000" dirty="0"/>
              <a:t>De oprichters aanmoedigen om op de hoogte te blijven en hun financiële geletterdheid en planningsvaardigheden voortdurend te verbeteren</a:t>
            </a:r>
            <a:r>
              <a:rPr lang="en-US" sz="2000" dirty="0"/>
              <a:t>.</a:t>
            </a:r>
          </a:p>
        </p:txBody>
      </p:sp>
    </p:spTree>
    <p:extLst>
      <p:ext uri="{BB962C8B-B14F-4D97-AF65-F5344CB8AC3E}">
        <p14:creationId xmlns:p14="http://schemas.microsoft.com/office/powerpoint/2010/main" val="362139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24AA9-D6DF-792B-EEA2-BDCAB55C6433}"/>
              </a:ext>
            </a:extLst>
          </p:cNvPr>
          <p:cNvSpPr>
            <a:spLocks noGrp="1"/>
          </p:cNvSpPr>
          <p:nvPr>
            <p:ph type="body" sz="quarter" idx="18"/>
          </p:nvPr>
        </p:nvSpPr>
        <p:spPr/>
        <p:txBody>
          <a:bodyPr/>
          <a:lstStyle/>
          <a:p>
            <a:endParaRPr lang="de-DE"/>
          </a:p>
        </p:txBody>
      </p:sp>
      <p:sp>
        <p:nvSpPr>
          <p:cNvPr id="3" name="Textplatzhalter 2">
            <a:extLst>
              <a:ext uri="{FF2B5EF4-FFF2-40B4-BE49-F238E27FC236}">
                <a16:creationId xmlns:a16="http://schemas.microsoft.com/office/drawing/2014/main" id="{D5DBECBB-7401-3B4A-49BA-1A3D53E7F52D}"/>
              </a:ext>
            </a:extLst>
          </p:cNvPr>
          <p:cNvSpPr>
            <a:spLocks noGrp="1"/>
          </p:cNvSpPr>
          <p:nvPr>
            <p:ph type="body" sz="quarter" idx="16"/>
          </p:nvPr>
        </p:nvSpPr>
        <p:spPr>
          <a:xfrm>
            <a:off x="546590" y="676311"/>
            <a:ext cx="10614687" cy="803654"/>
          </a:xfrm>
        </p:spPr>
        <p:txBody>
          <a:bodyPr/>
          <a:lstStyle/>
          <a:p>
            <a:r>
              <a:rPr lang="nl-NL" dirty="0"/>
              <a:t>Voorbeeld van een financieel businessplan voor een jaar</a:t>
            </a:r>
            <a:endParaRPr lang="de-DE" dirty="0"/>
          </a:p>
        </p:txBody>
      </p:sp>
      <p:graphicFrame>
        <p:nvGraphicFramePr>
          <p:cNvPr id="2" name="Tabelle 1">
            <a:extLst>
              <a:ext uri="{FF2B5EF4-FFF2-40B4-BE49-F238E27FC236}">
                <a16:creationId xmlns:a16="http://schemas.microsoft.com/office/drawing/2014/main" id="{D17BFADE-1295-7176-51A3-8E8630FFDBE1}"/>
              </a:ext>
            </a:extLst>
          </p:cNvPr>
          <p:cNvGraphicFramePr>
            <a:graphicFrameLocks noGrp="1"/>
          </p:cNvGraphicFramePr>
          <p:nvPr>
            <p:extLst>
              <p:ext uri="{D42A27DB-BD31-4B8C-83A1-F6EECF244321}">
                <p14:modId xmlns:p14="http://schemas.microsoft.com/office/powerpoint/2010/main" val="3338754374"/>
              </p:ext>
            </p:extLst>
          </p:nvPr>
        </p:nvGraphicFramePr>
        <p:xfrm>
          <a:off x="727656" y="1421863"/>
          <a:ext cx="10685411" cy="5281844"/>
        </p:xfrm>
        <a:graphic>
          <a:graphicData uri="http://schemas.openxmlformats.org/drawingml/2006/table">
            <a:tbl>
              <a:tblPr>
                <a:tableStyleId>{5C22544A-7EE6-4342-B048-85BDC9FD1C3A}</a:tableStyleId>
              </a:tblPr>
              <a:tblGrid>
                <a:gridCol w="2247963">
                  <a:extLst>
                    <a:ext uri="{9D8B030D-6E8A-4147-A177-3AD203B41FA5}">
                      <a16:colId xmlns:a16="http://schemas.microsoft.com/office/drawing/2014/main" val="2482782394"/>
                    </a:ext>
                  </a:extLst>
                </a:gridCol>
                <a:gridCol w="1643814">
                  <a:extLst>
                    <a:ext uri="{9D8B030D-6E8A-4147-A177-3AD203B41FA5}">
                      <a16:colId xmlns:a16="http://schemas.microsoft.com/office/drawing/2014/main" val="3026013104"/>
                    </a:ext>
                  </a:extLst>
                </a:gridCol>
                <a:gridCol w="738888">
                  <a:extLst>
                    <a:ext uri="{9D8B030D-6E8A-4147-A177-3AD203B41FA5}">
                      <a16:colId xmlns:a16="http://schemas.microsoft.com/office/drawing/2014/main" val="3670171087"/>
                    </a:ext>
                  </a:extLst>
                </a:gridCol>
                <a:gridCol w="2551334">
                  <a:extLst>
                    <a:ext uri="{9D8B030D-6E8A-4147-A177-3AD203B41FA5}">
                      <a16:colId xmlns:a16="http://schemas.microsoft.com/office/drawing/2014/main" val="3798304631"/>
                    </a:ext>
                  </a:extLst>
                </a:gridCol>
                <a:gridCol w="3503412">
                  <a:extLst>
                    <a:ext uri="{9D8B030D-6E8A-4147-A177-3AD203B41FA5}">
                      <a16:colId xmlns:a16="http://schemas.microsoft.com/office/drawing/2014/main" val="642754181"/>
                    </a:ext>
                  </a:extLst>
                </a:gridCol>
              </a:tblGrid>
              <a:tr h="80146">
                <a:tc>
                  <a:txBody>
                    <a:bodyPr/>
                    <a:lstStyle/>
                    <a:p>
                      <a:pPr marL="0" algn="ctr" defTabSz="914400" rtl="0" eaLnBrk="1" fontAlgn="ctr" latinLnBrk="0" hangingPunct="1"/>
                      <a:r>
                        <a:rPr lang="de-DE" sz="1100" b="1" i="0" u="none" strike="noStrike" kern="1200" dirty="0" err="1">
                          <a:solidFill>
                            <a:schemeClr val="bg2"/>
                          </a:solidFill>
                          <a:effectLst/>
                          <a:latin typeface="Aptos Narrow" panose="020B0004020202020204" pitchFamily="34" charset="0"/>
                          <a:ea typeface="+mn-ea"/>
                          <a:cs typeface="+mn-cs"/>
                        </a:rPr>
                        <a:t>Categorie</a:t>
                      </a:r>
                      <a:endParaRPr lang="de-DE" sz="1100" b="1" i="0" u="none" strike="noStrike" kern="1200" dirty="0">
                        <a:solidFill>
                          <a:schemeClr val="bg2"/>
                        </a:solidFill>
                        <a:effectLst/>
                        <a:latin typeface="Aptos Narrow" panose="020B0004020202020204" pitchFamily="34" charset="0"/>
                        <a:ea typeface="+mn-ea"/>
                        <a:cs typeface="+mn-cs"/>
                      </a:endParaRP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Doel (</a:t>
                      </a:r>
                      <a:r>
                        <a:rPr lang="de-DE" sz="1100" b="1" i="0" u="none" strike="noStrike" kern="1200" dirty="0" err="1">
                          <a:solidFill>
                            <a:schemeClr val="bg2"/>
                          </a:solidFill>
                          <a:effectLst/>
                          <a:latin typeface="Aptos Narrow" panose="020B0004020202020204" pitchFamily="34" charset="0"/>
                          <a:ea typeface="+mn-ea"/>
                          <a:cs typeface="+mn-cs"/>
                        </a:rPr>
                        <a:t>prognose</a:t>
                      </a:r>
                      <a:r>
                        <a:rPr lang="de-DE" sz="1100" b="1" i="0" u="none" strike="noStrike" kern="1200" dirty="0">
                          <a:solidFill>
                            <a:schemeClr val="bg2"/>
                          </a:solidFill>
                          <a:effectLst/>
                          <a:latin typeface="Aptos Narrow" panose="020B0004020202020204" pitchFamily="34" charset="0"/>
                          <a:ea typeface="+mn-ea"/>
                          <a:cs typeface="+mn-cs"/>
                        </a:rPr>
                        <a:t>)</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err="1">
                          <a:solidFill>
                            <a:schemeClr val="bg2"/>
                          </a:solidFill>
                          <a:effectLst/>
                          <a:latin typeface="Aptos Narrow" panose="020B0004020202020204" pitchFamily="34" charset="0"/>
                          <a:ea typeface="+mn-ea"/>
                          <a:cs typeface="+mn-cs"/>
                        </a:rPr>
                        <a:t>Actueel</a:t>
                      </a:r>
                      <a:endParaRPr lang="de-DE" sz="1100" b="1" i="0" u="none" strike="noStrike" kern="1200" dirty="0">
                        <a:solidFill>
                          <a:schemeClr val="bg2"/>
                        </a:solidFill>
                        <a:effectLst/>
                        <a:latin typeface="Aptos Narrow" panose="020B0004020202020204" pitchFamily="34" charset="0"/>
                        <a:ea typeface="+mn-ea"/>
                        <a:cs typeface="+mn-cs"/>
                      </a:endParaRP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err="1">
                          <a:solidFill>
                            <a:schemeClr val="bg2"/>
                          </a:solidFill>
                          <a:effectLst/>
                          <a:latin typeface="Aptos Narrow" panose="020B0004020202020204" pitchFamily="34" charset="0"/>
                          <a:ea typeface="+mn-ea"/>
                          <a:cs typeface="+mn-cs"/>
                        </a:rPr>
                        <a:t>Variantie</a:t>
                      </a:r>
                      <a:r>
                        <a:rPr lang="de-DE" sz="1100" b="1" i="0" u="none" strike="noStrike" kern="1200" dirty="0">
                          <a:solidFill>
                            <a:schemeClr val="bg2"/>
                          </a:solidFill>
                          <a:effectLst/>
                          <a:latin typeface="Aptos Narrow" panose="020B0004020202020204" pitchFamily="34" charset="0"/>
                          <a:ea typeface="+mn-ea"/>
                          <a:cs typeface="+mn-cs"/>
                        </a:rPr>
                        <a:t> (</a:t>
                      </a:r>
                      <a:r>
                        <a:rPr lang="de-DE" sz="1100" b="1" i="0" u="none" strike="noStrike" kern="1200" dirty="0" err="1">
                          <a:solidFill>
                            <a:schemeClr val="bg2"/>
                          </a:solidFill>
                          <a:effectLst/>
                          <a:latin typeface="Aptos Narrow" panose="020B0004020202020204" pitchFamily="34" charset="0"/>
                          <a:ea typeface="+mn-ea"/>
                          <a:cs typeface="+mn-cs"/>
                        </a:rPr>
                        <a:t>doel</a:t>
                      </a:r>
                      <a:r>
                        <a:rPr lang="de-DE" sz="1100" b="1" i="0" u="none" strike="noStrike" kern="1200" dirty="0">
                          <a:solidFill>
                            <a:schemeClr val="bg2"/>
                          </a:solidFill>
                          <a:effectLst/>
                          <a:latin typeface="Aptos Narrow" panose="020B0004020202020204" pitchFamily="34" charset="0"/>
                          <a:ea typeface="+mn-ea"/>
                          <a:cs typeface="+mn-cs"/>
                        </a:rPr>
                        <a:t> versus </a:t>
                      </a:r>
                      <a:r>
                        <a:rPr lang="de-DE" sz="1100" b="1" i="0" u="none" strike="noStrike" kern="1200" dirty="0" err="1">
                          <a:solidFill>
                            <a:schemeClr val="bg2"/>
                          </a:solidFill>
                          <a:effectLst/>
                          <a:latin typeface="Aptos Narrow" panose="020B0004020202020204" pitchFamily="34" charset="0"/>
                          <a:ea typeface="+mn-ea"/>
                          <a:cs typeface="+mn-cs"/>
                        </a:rPr>
                        <a:t>werkelijk</a:t>
                      </a:r>
                      <a:r>
                        <a:rPr lang="de-DE" sz="1100" b="1" i="0" u="none" strike="noStrike" kern="1200" dirty="0">
                          <a:solidFill>
                            <a:schemeClr val="bg2"/>
                          </a:solidFill>
                          <a:effectLst/>
                          <a:latin typeface="Aptos Narrow" panose="020B0004020202020204" pitchFamily="34" charset="0"/>
                          <a:ea typeface="+mn-ea"/>
                          <a:cs typeface="+mn-cs"/>
                        </a:rPr>
                        <a:t>)</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err="1">
                          <a:solidFill>
                            <a:schemeClr val="bg2"/>
                          </a:solidFill>
                          <a:effectLst/>
                          <a:latin typeface="Aptos Narrow" panose="020B0004020202020204" pitchFamily="34" charset="0"/>
                          <a:ea typeface="+mn-ea"/>
                          <a:cs typeface="+mn-cs"/>
                        </a:rPr>
                        <a:t>Opmerkingen</a:t>
                      </a:r>
                      <a:r>
                        <a:rPr lang="de-DE" sz="1100" b="1" i="0" u="none" strike="noStrike" kern="1200" dirty="0">
                          <a:solidFill>
                            <a:schemeClr val="bg2"/>
                          </a:solidFill>
                          <a:effectLst/>
                          <a:latin typeface="Aptos Narrow" panose="020B0004020202020204" pitchFamily="34" charset="0"/>
                          <a:ea typeface="+mn-ea"/>
                          <a:cs typeface="+mn-cs"/>
                        </a:rPr>
                        <a:t>/</a:t>
                      </a:r>
                      <a:r>
                        <a:rPr lang="de-DE" sz="1100" b="1" i="0" u="none" strike="noStrike" kern="1200" dirty="0" err="1">
                          <a:solidFill>
                            <a:schemeClr val="bg2"/>
                          </a:solidFill>
                          <a:effectLst/>
                          <a:latin typeface="Aptos Narrow" panose="020B0004020202020204" pitchFamily="34" charset="0"/>
                          <a:ea typeface="+mn-ea"/>
                          <a:cs typeface="+mn-cs"/>
                        </a:rPr>
                        <a:t>Acties</a:t>
                      </a:r>
                      <a:endParaRPr lang="de-DE" sz="1100" b="1" i="0" u="none" strike="noStrike" kern="1200" dirty="0">
                        <a:solidFill>
                          <a:schemeClr val="bg2"/>
                        </a:solidFill>
                        <a:effectLst/>
                        <a:latin typeface="Aptos Narrow" panose="020B0004020202020204" pitchFamily="34" charset="0"/>
                        <a:ea typeface="+mn-ea"/>
                        <a:cs typeface="+mn-cs"/>
                      </a:endParaRPr>
                    </a:p>
                  </a:txBody>
                  <a:tcPr marL="766" marR="766" marT="766" marB="0" anchor="ctr">
                    <a:solidFill>
                      <a:schemeClr val="tx1"/>
                    </a:solidFill>
                  </a:tcPr>
                </a:tc>
                <a:extLst>
                  <a:ext uri="{0D108BD9-81ED-4DB2-BD59-A6C34878D82A}">
                    <a16:rowId xmlns:a16="http://schemas.microsoft.com/office/drawing/2014/main" val="2958332077"/>
                  </a:ext>
                </a:extLst>
              </a:tr>
              <a:tr h="26747">
                <a:tc>
                  <a:txBody>
                    <a:bodyPr/>
                    <a:lstStyle/>
                    <a:p>
                      <a:pPr algn="l" fontAlgn="ctr"/>
                      <a:r>
                        <a:rPr lang="de-DE" sz="1100" b="1" u="none" strike="noStrike" dirty="0" err="1">
                          <a:solidFill>
                            <a:srgbClr val="595959"/>
                          </a:solidFill>
                          <a:effectLst/>
                        </a:rPr>
                        <a:t>Inkomsten</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extLst>
                  <a:ext uri="{0D108BD9-81ED-4DB2-BD59-A6C34878D82A}">
                    <a16:rowId xmlns:a16="http://schemas.microsoft.com/office/drawing/2014/main" val="1842319429"/>
                  </a:ext>
                </a:extLst>
              </a:tr>
              <a:tr h="320585">
                <a:tc>
                  <a:txBody>
                    <a:bodyPr/>
                    <a:lstStyle/>
                    <a:p>
                      <a:pPr algn="l" fontAlgn="ctr"/>
                      <a:r>
                        <a:rPr lang="de-DE" sz="1100" u="none" strike="noStrike" dirty="0" err="1">
                          <a:solidFill>
                            <a:srgbClr val="595959"/>
                          </a:solidFill>
                          <a:effectLst/>
                        </a:rPr>
                        <a:t>Omzet</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€ 50,00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€ 48,00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nl-NL" sz="1100" u="none" strike="noStrike" dirty="0">
                          <a:solidFill>
                            <a:srgbClr val="595959"/>
                          </a:solidFill>
                          <a:effectLst/>
                        </a:rPr>
                        <a:t>Verkoop iets onder de doelstelling. Marketingstrategie herzien</a:t>
                      </a:r>
                      <a:r>
                        <a:rPr lang="en-US" sz="1100" u="none" strike="noStrike" dirty="0">
                          <a:solidFill>
                            <a:srgbClr val="595959"/>
                          </a:solidFill>
                          <a:effectLst/>
                        </a:rPr>
                        <a: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270491135"/>
                  </a:ext>
                </a:extLst>
              </a:tr>
              <a:tr h="187039">
                <a:tc>
                  <a:txBody>
                    <a:bodyPr/>
                    <a:lstStyle/>
                    <a:p>
                      <a:pPr algn="l" fontAlgn="ctr"/>
                      <a:r>
                        <a:rPr lang="de-DE" sz="1100" u="none" strike="noStrike" dirty="0" err="1">
                          <a:solidFill>
                            <a:srgbClr val="595959"/>
                          </a:solidFill>
                          <a:effectLst/>
                        </a:rPr>
                        <a:t>Inkomsten</a:t>
                      </a:r>
                      <a:r>
                        <a:rPr lang="de-DE" sz="1100" u="none" strike="noStrike" dirty="0">
                          <a:solidFill>
                            <a:srgbClr val="595959"/>
                          </a:solidFill>
                          <a:effectLst/>
                        </a:rPr>
                        <a:t> </a:t>
                      </a:r>
                      <a:r>
                        <a:rPr lang="de-DE" sz="1100" u="none" strike="noStrike" dirty="0" err="1">
                          <a:solidFill>
                            <a:srgbClr val="595959"/>
                          </a:solidFill>
                          <a:effectLst/>
                        </a:rPr>
                        <a:t>uit</a:t>
                      </a:r>
                      <a:r>
                        <a:rPr lang="de-DE" sz="1100" u="none" strike="noStrike" dirty="0">
                          <a:solidFill>
                            <a:srgbClr val="595959"/>
                          </a:solidFill>
                          <a:effectLst/>
                        </a:rPr>
                        <a:t> diensten</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€ 12,00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€ 2,00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nl-NL" sz="1100" u="none" strike="noStrike" dirty="0">
                          <a:solidFill>
                            <a:srgbClr val="595959"/>
                          </a:solidFill>
                          <a:effectLst/>
                        </a:rPr>
                        <a:t>De omzet uit diensten overtrof de verwachtingen door nieuwe contracten</a:t>
                      </a:r>
                      <a:r>
                        <a:rPr lang="en-US" sz="1100" u="none" strike="noStrike" dirty="0">
                          <a:solidFill>
                            <a:srgbClr val="595959"/>
                          </a:solidFill>
                          <a:effectLst/>
                        </a:rPr>
                        <a: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24199030"/>
                  </a:ext>
                </a:extLst>
              </a:tr>
              <a:tr h="267185">
                <a:tc>
                  <a:txBody>
                    <a:bodyPr/>
                    <a:lstStyle/>
                    <a:p>
                      <a:pPr algn="l" fontAlgn="ctr"/>
                      <a:r>
                        <a:rPr lang="de-DE" sz="1100" b="1" u="none" strike="noStrike" dirty="0">
                          <a:solidFill>
                            <a:srgbClr val="595959"/>
                          </a:solidFill>
                          <a:effectLst/>
                        </a:rPr>
                        <a:t>Total Revenue</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€ 60,00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€ 60,00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l" fontAlgn="ctr"/>
                      <a:r>
                        <a:rPr lang="de-DE" sz="1100" b="1" u="none" strike="noStrike" dirty="0" err="1">
                          <a:solidFill>
                            <a:srgbClr val="595959"/>
                          </a:solidFill>
                          <a:effectLst/>
                        </a:rPr>
                        <a:t>Op</a:t>
                      </a:r>
                      <a:r>
                        <a:rPr lang="de-DE" sz="1100" b="1" u="none" strike="noStrike" dirty="0">
                          <a:solidFill>
                            <a:srgbClr val="595959"/>
                          </a:solidFill>
                          <a:effectLst/>
                        </a:rPr>
                        <a:t> </a:t>
                      </a:r>
                      <a:r>
                        <a:rPr lang="de-DE" sz="1100" b="1" u="none" strike="noStrike" dirty="0" err="1">
                          <a:solidFill>
                            <a:srgbClr val="595959"/>
                          </a:solidFill>
                          <a:effectLst/>
                        </a:rPr>
                        <a:t>doel</a:t>
                      </a:r>
                      <a:r>
                        <a:rPr lang="de-DE" sz="1100" b="1" u="none" strike="noStrike" dirty="0">
                          <a:solidFill>
                            <a:srgbClr val="595959"/>
                          </a:solidFill>
                          <a:effectLst/>
                        </a:rPr>
                        <a:t>.</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extLst>
                  <a:ext uri="{0D108BD9-81ED-4DB2-BD59-A6C34878D82A}">
                    <a16:rowId xmlns:a16="http://schemas.microsoft.com/office/drawing/2014/main" val="4007111499"/>
                  </a:ext>
                </a:extLst>
              </a:tr>
              <a:tr h="53493">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941477392"/>
                  </a:ext>
                </a:extLst>
              </a:tr>
              <a:tr h="26747">
                <a:tc>
                  <a:txBody>
                    <a:bodyPr/>
                    <a:lstStyle/>
                    <a:p>
                      <a:pPr algn="l" fontAlgn="ctr"/>
                      <a:r>
                        <a:rPr lang="de-DE" sz="1100" b="1" u="none" strike="noStrike" dirty="0" err="1">
                          <a:solidFill>
                            <a:srgbClr val="595959"/>
                          </a:solidFill>
                          <a:effectLst/>
                        </a:rPr>
                        <a:t>Uitgaven</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extLst>
                  <a:ext uri="{0D108BD9-81ED-4DB2-BD59-A6C34878D82A}">
                    <a16:rowId xmlns:a16="http://schemas.microsoft.com/office/drawing/2014/main" val="3003292719"/>
                  </a:ext>
                </a:extLst>
              </a:tr>
              <a:tr h="163538">
                <a:tc>
                  <a:txBody>
                    <a:bodyPr/>
                    <a:lstStyle/>
                    <a:p>
                      <a:pPr algn="l" fontAlgn="ctr"/>
                      <a:r>
                        <a:rPr lang="de-DE" sz="1100" u="none" strike="noStrike" dirty="0" err="1">
                          <a:solidFill>
                            <a:srgbClr val="595959"/>
                          </a:solidFill>
                          <a:effectLst/>
                        </a:rPr>
                        <a:t>Salarissen</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€ 21,00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-€ 1,00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dirty="0" err="1">
                          <a:solidFill>
                            <a:srgbClr val="595959"/>
                          </a:solidFill>
                          <a:effectLst/>
                        </a:rPr>
                        <a:t>Iets</a:t>
                      </a:r>
                      <a:r>
                        <a:rPr lang="en-US" sz="1100" u="none" strike="noStrike" dirty="0">
                          <a:solidFill>
                            <a:srgbClr val="595959"/>
                          </a:solidFill>
                          <a:effectLst/>
                        </a:rPr>
                        <a:t> over door </a:t>
                      </a:r>
                      <a:r>
                        <a:rPr lang="en-US" sz="1100" u="none" strike="noStrike" dirty="0" err="1">
                          <a:solidFill>
                            <a:srgbClr val="595959"/>
                          </a:solidFill>
                          <a:effectLst/>
                        </a:rPr>
                        <a:t>overwerk</a:t>
                      </a:r>
                      <a:r>
                        <a:rPr lang="en-US" sz="1100" u="none" strike="noStrike" dirty="0">
                          <a:solidFill>
                            <a:srgbClr val="595959"/>
                          </a:solidFill>
                          <a:effectLst/>
                        </a:rPr>
                        <a: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225322265"/>
                  </a:ext>
                </a:extLst>
              </a:tr>
              <a:tr h="213785">
                <a:tc>
                  <a:txBody>
                    <a:bodyPr/>
                    <a:lstStyle/>
                    <a:p>
                      <a:pPr algn="l" fontAlgn="ctr"/>
                      <a:r>
                        <a:rPr lang="de-DE" sz="1100" u="none" strike="noStrike" dirty="0" err="1">
                          <a:solidFill>
                            <a:srgbClr val="595959"/>
                          </a:solidFill>
                          <a:effectLst/>
                        </a:rPr>
                        <a:t>Huur</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€ 5,00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€ 5,00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u="none" strike="noStrike" dirty="0" err="1">
                          <a:solidFill>
                            <a:srgbClr val="595959"/>
                          </a:solidFill>
                          <a:effectLst/>
                        </a:rPr>
                        <a:t>Op</a:t>
                      </a:r>
                      <a:r>
                        <a:rPr lang="de-DE" sz="1100" u="none" strike="noStrike" dirty="0">
                          <a:solidFill>
                            <a:srgbClr val="595959"/>
                          </a:solidFill>
                          <a:effectLst/>
                        </a:rPr>
                        <a:t> </a:t>
                      </a:r>
                      <a:r>
                        <a:rPr lang="de-DE" sz="1100" u="none" strike="noStrike" dirty="0" err="1">
                          <a:solidFill>
                            <a:srgbClr val="595959"/>
                          </a:solidFill>
                          <a:effectLst/>
                        </a:rPr>
                        <a:t>doel</a:t>
                      </a:r>
                      <a:r>
                        <a:rPr lang="de-DE" sz="1100" u="none" strike="noStrike" dirty="0">
                          <a:solidFill>
                            <a:srgbClr val="595959"/>
                          </a:solidFill>
                          <a:effectLst/>
                        </a:rPr>
                        <a:t>.</a:t>
                      </a:r>
                      <a:endParaRPr lang="de-DE"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982166619"/>
                  </a:ext>
                </a:extLst>
              </a:tr>
              <a:tr h="187039">
                <a:tc>
                  <a:txBody>
                    <a:bodyPr/>
                    <a:lstStyle/>
                    <a:p>
                      <a:pPr algn="l" fontAlgn="ctr"/>
                      <a:r>
                        <a:rPr lang="de-DE" sz="1100" u="none" strike="noStrike" dirty="0">
                          <a:solidFill>
                            <a:srgbClr val="595959"/>
                          </a:solidFill>
                          <a:effectLst/>
                        </a:rPr>
                        <a:t>Marketing</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€ 2,50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€ 500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nl-NL" sz="1100" u="none" strike="noStrike" dirty="0">
                          <a:solidFill>
                            <a:srgbClr val="595959"/>
                          </a:solidFill>
                          <a:effectLst/>
                        </a:rPr>
                        <a:t>Marketingkosten onder budget. Overweeg om spaargeld opnieuw toe te wijzen</a:t>
                      </a:r>
                      <a:r>
                        <a:rPr lang="en-US" sz="1100" u="none" strike="noStrike" dirty="0">
                          <a:solidFill>
                            <a:srgbClr val="595959"/>
                          </a:solidFill>
                          <a:effectLst/>
                        </a:rPr>
                        <a: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792020097"/>
                  </a:ext>
                </a:extLst>
              </a:tr>
              <a:tr h="240438">
                <a:tc>
                  <a:txBody>
                    <a:bodyPr/>
                    <a:lstStyle/>
                    <a:p>
                      <a:pPr algn="l" fontAlgn="ctr"/>
                      <a:r>
                        <a:rPr lang="de-DE" sz="1100" u="none" strike="noStrike" dirty="0">
                          <a:solidFill>
                            <a:srgbClr val="595959"/>
                          </a:solidFill>
                          <a:effectLst/>
                        </a:rPr>
                        <a:t>Utilities</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€ 1,20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€ 1,50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nl-NL" sz="1100" u="none" strike="noStrike" dirty="0">
                          <a:solidFill>
                            <a:srgbClr val="595959"/>
                          </a:solidFill>
                          <a:effectLst/>
                        </a:rPr>
                        <a:t>Hoger door seizoensgebonden toename van het energieverbruik.</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202955348"/>
                  </a:ext>
                </a:extLst>
              </a:tr>
              <a:tr h="281116">
                <a:tc>
                  <a:txBody>
                    <a:bodyPr/>
                    <a:lstStyle/>
                    <a:p>
                      <a:pPr algn="l" fontAlgn="ctr"/>
                      <a:r>
                        <a:rPr lang="de-DE" sz="1100" u="none" strike="noStrike" dirty="0" err="1">
                          <a:solidFill>
                            <a:srgbClr val="595959"/>
                          </a:solidFill>
                          <a:effectLst/>
                        </a:rPr>
                        <a:t>Benodigdheden</a:t>
                      </a:r>
                      <a:r>
                        <a:rPr lang="de-DE" sz="1100" u="none" strike="noStrike" dirty="0">
                          <a:solidFill>
                            <a:srgbClr val="595959"/>
                          </a:solidFill>
                          <a:effectLst/>
                        </a:rPr>
                        <a:t>/materialen</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€ 7,00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dirty="0" err="1">
                          <a:solidFill>
                            <a:srgbClr val="595959"/>
                          </a:solidFill>
                          <a:effectLst/>
                        </a:rPr>
                        <a:t>Hogere</a:t>
                      </a:r>
                      <a:r>
                        <a:rPr lang="en-US" sz="1100" u="none" strike="noStrike" dirty="0">
                          <a:solidFill>
                            <a:srgbClr val="595959"/>
                          </a:solidFill>
                          <a:effectLst/>
                        </a:rPr>
                        <a:t> </a:t>
                      </a:r>
                      <a:r>
                        <a:rPr lang="en-US" sz="1100" u="none" strike="noStrike" dirty="0" err="1">
                          <a:solidFill>
                            <a:srgbClr val="595959"/>
                          </a:solidFill>
                          <a:effectLst/>
                        </a:rPr>
                        <a:t>materiaalkosten</a:t>
                      </a:r>
                      <a:r>
                        <a:rPr lang="en-US" sz="1100" u="none" strike="noStrike" dirty="0">
                          <a:solidFill>
                            <a:srgbClr val="595959"/>
                          </a:solidFill>
                          <a:effectLst/>
                        </a:rPr>
                        <a:t> door </a:t>
                      </a:r>
                      <a:r>
                        <a:rPr lang="en-US" sz="1100" u="none" strike="noStrike" dirty="0" err="1">
                          <a:solidFill>
                            <a:srgbClr val="595959"/>
                          </a:solidFill>
                          <a:effectLst/>
                        </a:rPr>
                        <a:t>prijswijzigingen</a:t>
                      </a:r>
                      <a:r>
                        <a:rPr lang="en-US" sz="1100" u="none" strike="noStrike" dirty="0">
                          <a:solidFill>
                            <a:srgbClr val="595959"/>
                          </a:solidFill>
                          <a:effectLst/>
                        </a:rPr>
                        <a: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318855736"/>
                  </a:ext>
                </a:extLst>
              </a:tr>
              <a:tr h="267185">
                <a:tc>
                  <a:txBody>
                    <a:bodyPr/>
                    <a:lstStyle/>
                    <a:p>
                      <a:pPr algn="l" fontAlgn="ctr"/>
                      <a:r>
                        <a:rPr lang="de-DE" sz="1100" u="none" strike="noStrike" dirty="0">
                          <a:solidFill>
                            <a:srgbClr val="595959"/>
                          </a:solidFill>
                          <a:effectLst/>
                        </a:rPr>
                        <a:t>Totale kosten</a:t>
                      </a:r>
                      <a:endParaRPr lang="de-DE" sz="1100" b="1"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€ 36,20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-€ 1,80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nl-NL" sz="1100" u="none" strike="noStrike" dirty="0">
                          <a:solidFill>
                            <a:srgbClr val="595959"/>
                          </a:solidFill>
                          <a:effectLst/>
                        </a:rPr>
                        <a:t>Iets boven het budget als gevolg van hogere kosten.</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649891404"/>
                  </a:ext>
                </a:extLst>
              </a:tr>
              <a:tr h="320585">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022139482"/>
                  </a:ext>
                </a:extLst>
              </a:tr>
              <a:tr h="160292">
                <a:tc>
                  <a:txBody>
                    <a:bodyPr/>
                    <a:lstStyle/>
                    <a:p>
                      <a:pPr algn="l" fontAlgn="ctr"/>
                      <a:r>
                        <a:rPr lang="de-DE" sz="1100" u="none" strike="noStrike" dirty="0" err="1">
                          <a:solidFill>
                            <a:schemeClr val="bg1"/>
                          </a:solidFill>
                          <a:effectLst/>
                        </a:rPr>
                        <a:t>Nettowinst</a:t>
                      </a: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€ 23,80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€ 22,00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-€ 1,80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l" fontAlgn="ctr"/>
                      <a:r>
                        <a:rPr lang="nl-NL" sz="1100" u="none" strike="noStrike" dirty="0">
                          <a:solidFill>
                            <a:schemeClr val="bg1"/>
                          </a:solidFill>
                          <a:effectLst/>
                        </a:rPr>
                        <a:t>Winst beïnvloed door hogere kosten. Zoek naar kostenbesparende maatregelen.</a:t>
                      </a:r>
                      <a:endParaRPr lang="en-US"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extLst>
                  <a:ext uri="{0D108BD9-81ED-4DB2-BD59-A6C34878D82A}">
                    <a16:rowId xmlns:a16="http://schemas.microsoft.com/office/drawing/2014/main" val="2478189942"/>
                  </a:ext>
                </a:extLst>
              </a:tr>
              <a:tr h="26747">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597463064"/>
                  </a:ext>
                </a:extLst>
              </a:tr>
              <a:tr h="213785">
                <a:tc>
                  <a:txBody>
                    <a:bodyPr/>
                    <a:lstStyle/>
                    <a:p>
                      <a:pPr algn="l" fontAlgn="ctr"/>
                      <a:r>
                        <a:rPr lang="de-DE" sz="1100" b="1" u="none" strike="noStrike" dirty="0" err="1">
                          <a:solidFill>
                            <a:schemeClr val="bg1"/>
                          </a:solidFill>
                          <a:effectLst/>
                        </a:rPr>
                        <a:t>Belangrijkste</a:t>
                      </a:r>
                      <a:r>
                        <a:rPr lang="de-DE" sz="1100" b="1" u="none" strike="noStrike" dirty="0">
                          <a:solidFill>
                            <a:schemeClr val="bg1"/>
                          </a:solidFill>
                          <a:effectLst/>
                        </a:rPr>
                        <a:t> </a:t>
                      </a:r>
                      <a:r>
                        <a:rPr lang="de-DE" sz="1100" b="1" u="none" strike="noStrike" dirty="0" err="1">
                          <a:solidFill>
                            <a:schemeClr val="bg1"/>
                          </a:solidFill>
                          <a:effectLst/>
                        </a:rPr>
                        <a:t>financiële</a:t>
                      </a:r>
                      <a:r>
                        <a:rPr lang="de-DE" sz="1100" b="1" u="none" strike="noStrike" dirty="0">
                          <a:solidFill>
                            <a:schemeClr val="bg1"/>
                          </a:solidFill>
                          <a:effectLst/>
                        </a:rPr>
                        <a:t> </a:t>
                      </a:r>
                      <a:r>
                        <a:rPr lang="de-DE" sz="1100" b="1" u="none" strike="noStrike" dirty="0" err="1">
                          <a:solidFill>
                            <a:schemeClr val="bg1"/>
                          </a:solidFill>
                          <a:effectLst/>
                        </a:rPr>
                        <a:t>ratio's</a:t>
                      </a: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l"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extLst>
                  <a:ext uri="{0D108BD9-81ED-4DB2-BD59-A6C34878D82A}">
                    <a16:rowId xmlns:a16="http://schemas.microsoft.com/office/drawing/2014/main" val="3591186699"/>
                  </a:ext>
                </a:extLst>
              </a:tr>
              <a:tr h="187039">
                <a:tc>
                  <a:txBody>
                    <a:bodyPr/>
                    <a:lstStyle/>
                    <a:p>
                      <a:pPr algn="l" fontAlgn="ctr"/>
                      <a:r>
                        <a:rPr lang="de-DE" sz="1100" b="0" u="none" strike="noStrike" dirty="0" err="1">
                          <a:solidFill>
                            <a:srgbClr val="595959"/>
                          </a:solidFill>
                          <a:effectLst/>
                        </a:rPr>
                        <a:t>Bruto</a:t>
                      </a:r>
                      <a:r>
                        <a:rPr lang="de-DE" sz="1100" b="0" u="none" strike="noStrike" dirty="0">
                          <a:solidFill>
                            <a:srgbClr val="595959"/>
                          </a:solidFill>
                          <a:effectLst/>
                        </a:rPr>
                        <a:t> </a:t>
                      </a:r>
                      <a:r>
                        <a:rPr lang="de-DE" sz="1100" b="0" u="none" strike="noStrike" dirty="0" err="1">
                          <a:solidFill>
                            <a:srgbClr val="595959"/>
                          </a:solidFill>
                          <a:effectLst/>
                        </a:rPr>
                        <a:t>winstmarge</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60%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58%</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-2%</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nl-NL" sz="1100" b="0" u="none" strike="noStrike" dirty="0">
                          <a:solidFill>
                            <a:srgbClr val="595959"/>
                          </a:solidFill>
                          <a:effectLst/>
                        </a:rPr>
                        <a:t>Lagere marge door hogere kosten van verkochte goederen.</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409952059"/>
                  </a:ext>
                </a:extLst>
              </a:tr>
              <a:tr h="233932">
                <a:tc>
                  <a:txBody>
                    <a:bodyPr/>
                    <a:lstStyle/>
                    <a:p>
                      <a:pPr algn="l" fontAlgn="ctr"/>
                      <a:r>
                        <a:rPr lang="de-DE" sz="1100" b="0" u="none" strike="noStrike" dirty="0" err="1">
                          <a:solidFill>
                            <a:srgbClr val="595959"/>
                          </a:solidFill>
                          <a:effectLst/>
                        </a:rPr>
                        <a:t>Operationele</a:t>
                      </a:r>
                      <a:r>
                        <a:rPr lang="de-DE" sz="1100" b="0" u="none" strike="noStrike" dirty="0">
                          <a:solidFill>
                            <a:srgbClr val="595959"/>
                          </a:solidFill>
                          <a:effectLst/>
                        </a:rPr>
                        <a:t> </a:t>
                      </a:r>
                      <a:r>
                        <a:rPr lang="de-DE" sz="1100" b="0" u="none" strike="noStrike" dirty="0" err="1">
                          <a:solidFill>
                            <a:srgbClr val="595959"/>
                          </a:solidFill>
                          <a:effectLst/>
                        </a:rPr>
                        <a:t>winstmarge</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40%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36%</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-4%</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nl-NL" sz="1100" b="0" u="none" strike="noStrike" dirty="0">
                          <a:solidFill>
                            <a:srgbClr val="595959"/>
                          </a:solidFill>
                          <a:effectLst/>
                        </a:rPr>
                        <a:t>Operationele marge lager door hogere salarissen en nutsvoorzieningen.</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049485218"/>
                  </a:ext>
                </a:extLst>
              </a:tr>
              <a:tr h="217837">
                <a:tc>
                  <a:txBody>
                    <a:bodyPr/>
                    <a:lstStyle/>
                    <a:p>
                      <a:pPr algn="l" fontAlgn="ctr"/>
                      <a:r>
                        <a:rPr lang="de-DE" sz="1100" b="0" u="none" strike="noStrike" dirty="0" err="1">
                          <a:solidFill>
                            <a:srgbClr val="595959"/>
                          </a:solidFill>
                          <a:effectLst/>
                        </a:rPr>
                        <a:t>Snelle</a:t>
                      </a:r>
                      <a:r>
                        <a:rPr lang="de-DE" sz="1100" b="0" u="none" strike="noStrike" dirty="0">
                          <a:solidFill>
                            <a:srgbClr val="595959"/>
                          </a:solidFill>
                          <a:effectLst/>
                        </a:rPr>
                        <a:t> </a:t>
                      </a:r>
                      <a:r>
                        <a:rPr lang="de-DE" sz="1100" b="0" u="none" strike="noStrike" dirty="0" err="1">
                          <a:solidFill>
                            <a:srgbClr val="595959"/>
                          </a:solidFill>
                          <a:effectLst/>
                        </a:rPr>
                        <a:t>verhouding</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1.8</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1.6</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-0.2</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nl-NL" sz="1100" b="0" u="none" strike="noStrike" dirty="0">
                          <a:solidFill>
                            <a:srgbClr val="595959"/>
                          </a:solidFill>
                          <a:effectLst/>
                        </a:rPr>
                        <a:t>Lichte daling van de liquiditeit. Houd de cashflow nauwlettend in de gaten.</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581419786"/>
                  </a:ext>
                </a:extLst>
              </a:tr>
              <a:tr h="160292">
                <a:tc>
                  <a:txBody>
                    <a:bodyPr/>
                    <a:lstStyle/>
                    <a:p>
                      <a:pPr algn="l" fontAlgn="ctr"/>
                      <a:r>
                        <a:rPr lang="de-DE" sz="1100" b="0" u="none" strike="noStrike">
                          <a:solidFill>
                            <a:srgbClr val="595959"/>
                          </a:solidFill>
                          <a:effectLst/>
                        </a:rPr>
                        <a:t>Debt-to-Equity Ratio</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0.4</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0.5</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+0.1</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b="0" u="none" strike="noStrike" dirty="0">
                          <a:solidFill>
                            <a:srgbClr val="595959"/>
                          </a:solidFill>
                          <a:effectLst/>
                        </a:rPr>
                        <a:t>Slight increase in leverage. Evaluate borrowing strategy.</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310380081"/>
                  </a:ext>
                </a:extLst>
              </a:tr>
            </a:tbl>
          </a:graphicData>
        </a:graphic>
      </p:graphicFrame>
    </p:spTree>
    <p:extLst>
      <p:ext uri="{BB962C8B-B14F-4D97-AF65-F5344CB8AC3E}">
        <p14:creationId xmlns:p14="http://schemas.microsoft.com/office/powerpoint/2010/main" val="339751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a:xfrm>
            <a:off x="5045332" y="2819653"/>
            <a:ext cx="6496174" cy="3066422"/>
          </a:xfrm>
        </p:spPr>
        <p:txBody>
          <a:bodyPr/>
          <a:lstStyle/>
          <a:p>
            <a:r>
              <a:rPr lang="nl-NL" dirty="0"/>
              <a:t>Liquiditeitsplanning en het opsporen van crises</a:t>
            </a:r>
            <a:endParaRPr lang="de-DE" dirty="0"/>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05</a:t>
            </a:r>
          </a:p>
        </p:txBody>
      </p:sp>
    </p:spTree>
    <p:extLst>
      <p:ext uri="{BB962C8B-B14F-4D97-AF65-F5344CB8AC3E}">
        <p14:creationId xmlns:p14="http://schemas.microsoft.com/office/powerpoint/2010/main" val="862416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nl-NL" dirty="0"/>
              <a:t>Het typische verloop van een bedrijfscrisis</a:t>
            </a:r>
            <a:endParaRPr lang="de-DE" dirty="0"/>
          </a:p>
        </p:txBody>
      </p:sp>
      <p:sp>
        <p:nvSpPr>
          <p:cNvPr id="5" name="TextBox 4">
            <a:extLst>
              <a:ext uri="{FF2B5EF4-FFF2-40B4-BE49-F238E27FC236}">
                <a16:creationId xmlns:a16="http://schemas.microsoft.com/office/drawing/2014/main" id="{D787623B-A319-7422-150F-92CC341D8A60}"/>
              </a:ext>
            </a:extLst>
          </p:cNvPr>
          <p:cNvSpPr txBox="1"/>
          <p:nvPr/>
        </p:nvSpPr>
        <p:spPr>
          <a:xfrm>
            <a:off x="708496" y="1551657"/>
            <a:ext cx="2829224" cy="3970318"/>
          </a:xfrm>
          <a:prstGeom prst="rect">
            <a:avLst/>
          </a:prstGeom>
          <a:noFill/>
        </p:spPr>
        <p:txBody>
          <a:bodyPr wrap="square">
            <a:spAutoFit/>
          </a:bodyPr>
          <a:lstStyle/>
          <a:p>
            <a:pPr lvl="0">
              <a:buClr>
                <a:srgbClr val="595A59"/>
              </a:buClr>
              <a:buSzPts val="1800"/>
            </a:pPr>
            <a:r>
              <a:rPr lang="nl-NL" dirty="0">
                <a:solidFill>
                  <a:srgbClr val="595959"/>
                </a:solidFill>
              </a:rPr>
              <a:t>In de regel geldt: hoe verder de crisis gevorderd is, hoe moeilijker en duurder het is om op te lossen. De liquiditeitscrisis manifesteert zich in het feit dat de financiële reserves van het bedrijf aanzienlijk afnemen en de kredietlijnen uitgeput zijn. In sommige gevallen eisen leveranciers vooruitbetaling omdat uw kredietwaardigheid als slecht wordt beschouwd.</a:t>
            </a:r>
            <a:endParaRPr lang="en-US" dirty="0">
              <a:solidFill>
                <a:srgbClr val="595959"/>
              </a:solidFill>
            </a:endParaRPr>
          </a:p>
        </p:txBody>
      </p:sp>
      <p:sp>
        <p:nvSpPr>
          <p:cNvPr id="2" name="Google Shape;862;p6">
            <a:extLst>
              <a:ext uri="{FF2B5EF4-FFF2-40B4-BE49-F238E27FC236}">
                <a16:creationId xmlns:a16="http://schemas.microsoft.com/office/drawing/2014/main" id="{EAB9FAC5-5473-1F26-5CB9-E167D21FC1F7}"/>
              </a:ext>
            </a:extLst>
          </p:cNvPr>
          <p:cNvSpPr/>
          <p:nvPr/>
        </p:nvSpPr>
        <p:spPr>
          <a:xfrm>
            <a:off x="3752489" y="1986281"/>
            <a:ext cx="6969173" cy="3582458"/>
          </a:xfrm>
          <a:custGeom>
            <a:avLst/>
            <a:gdLst/>
            <a:ahLst/>
            <a:cxnLst/>
            <a:rect l="l" t="t" r="r" b="b"/>
            <a:pathLst>
              <a:path w="7916092" h="3582458" extrusionOk="0">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cap="flat" cmpd="sng">
            <a:solidFill>
              <a:srgbClr val="EC21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 name="Google Shape;863;p6">
            <a:extLst>
              <a:ext uri="{FF2B5EF4-FFF2-40B4-BE49-F238E27FC236}">
                <a16:creationId xmlns:a16="http://schemas.microsoft.com/office/drawing/2014/main" id="{12C063CB-2ABA-740D-7FDF-4F5DB103A7BE}"/>
              </a:ext>
            </a:extLst>
          </p:cNvPr>
          <p:cNvGrpSpPr/>
          <p:nvPr/>
        </p:nvGrpSpPr>
        <p:grpSpPr>
          <a:xfrm>
            <a:off x="3752489" y="3559321"/>
            <a:ext cx="7284705" cy="544411"/>
            <a:chOff x="2867303" y="3559321"/>
            <a:chExt cx="9247094" cy="544411"/>
          </a:xfrm>
          <a:solidFill>
            <a:schemeClr val="accent5">
              <a:lumMod val="60000"/>
              <a:lumOff val="40000"/>
            </a:schemeClr>
          </a:solidFill>
        </p:grpSpPr>
        <p:sp>
          <p:nvSpPr>
            <p:cNvPr id="7" name="Google Shape;864;p6">
              <a:extLst>
                <a:ext uri="{FF2B5EF4-FFF2-40B4-BE49-F238E27FC236}">
                  <a16:creationId xmlns:a16="http://schemas.microsoft.com/office/drawing/2014/main" id="{7D16ECC9-7206-4888-128A-7586EC5B3417}"/>
                </a:ext>
              </a:extLst>
            </p:cNvPr>
            <p:cNvSpPr/>
            <p:nvPr/>
          </p:nvSpPr>
          <p:spPr>
            <a:xfrm>
              <a:off x="2867303"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8" name="Google Shape;865;p6">
              <a:extLst>
                <a:ext uri="{FF2B5EF4-FFF2-40B4-BE49-F238E27FC236}">
                  <a16:creationId xmlns:a16="http://schemas.microsoft.com/office/drawing/2014/main" id="{74CA1BAE-3300-4112-8E3E-7F8D94B4804D}"/>
                </a:ext>
              </a:extLst>
            </p:cNvPr>
            <p:cNvSpPr/>
            <p:nvPr/>
          </p:nvSpPr>
          <p:spPr>
            <a:xfrm>
              <a:off x="4419782" y="3571196"/>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9" name="Google Shape;866;p6">
              <a:extLst>
                <a:ext uri="{FF2B5EF4-FFF2-40B4-BE49-F238E27FC236}">
                  <a16:creationId xmlns:a16="http://schemas.microsoft.com/office/drawing/2014/main" id="{6569B57F-7774-156A-C463-26BDD8E24A15}"/>
                </a:ext>
              </a:extLst>
            </p:cNvPr>
            <p:cNvSpPr/>
            <p:nvPr/>
          </p:nvSpPr>
          <p:spPr>
            <a:xfrm>
              <a:off x="5972263"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0" name="Google Shape;867;p6">
              <a:extLst>
                <a:ext uri="{FF2B5EF4-FFF2-40B4-BE49-F238E27FC236}">
                  <a16:creationId xmlns:a16="http://schemas.microsoft.com/office/drawing/2014/main" id="{7ECF2B3F-856A-A1E0-4F22-99AF7F3D50CC}"/>
                </a:ext>
              </a:extLst>
            </p:cNvPr>
            <p:cNvSpPr/>
            <p:nvPr/>
          </p:nvSpPr>
          <p:spPr>
            <a:xfrm>
              <a:off x="7512867"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1" name="Google Shape;868;p6">
              <a:extLst>
                <a:ext uri="{FF2B5EF4-FFF2-40B4-BE49-F238E27FC236}">
                  <a16:creationId xmlns:a16="http://schemas.microsoft.com/office/drawing/2014/main" id="{4F3C9704-946C-B2AF-CC3D-F3519AF165FB}"/>
                </a:ext>
              </a:extLst>
            </p:cNvPr>
            <p:cNvSpPr/>
            <p:nvPr/>
          </p:nvSpPr>
          <p:spPr>
            <a:xfrm>
              <a:off x="9053472" y="3559321"/>
              <a:ext cx="1520317" cy="532536"/>
            </a:xfrm>
            <a:prstGeom prst="chevron">
              <a:avLst>
                <a:gd name="adj" fmla="val 21186"/>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2" name="Google Shape;869;p6">
              <a:extLst>
                <a:ext uri="{FF2B5EF4-FFF2-40B4-BE49-F238E27FC236}">
                  <a16:creationId xmlns:a16="http://schemas.microsoft.com/office/drawing/2014/main" id="{4399B2D6-1965-5E98-F6FF-13550FBDAB86}"/>
                </a:ext>
              </a:extLst>
            </p:cNvPr>
            <p:cNvSpPr txBox="1"/>
            <p:nvPr/>
          </p:nvSpPr>
          <p:spPr>
            <a:xfrm>
              <a:off x="3013761" y="3605323"/>
              <a:ext cx="1222490"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a:solidFill>
                    <a:schemeClr val="lt1"/>
                  </a:solidFill>
                  <a:latin typeface="Calibri"/>
                  <a:ea typeface="Calibri"/>
                  <a:cs typeface="Calibri"/>
                  <a:sym typeface="Calibri"/>
                </a:rPr>
                <a:t>Stakeholder</a:t>
              </a:r>
              <a:br>
                <a:rPr lang="de-DE" sz="1100" b="1" dirty="0">
                  <a:solidFill>
                    <a:schemeClr val="lt1"/>
                  </a:solidFill>
                  <a:latin typeface="Calibri"/>
                  <a:ea typeface="Calibri"/>
                  <a:cs typeface="Calibri"/>
                  <a:sym typeface="Calibri"/>
                </a:rPr>
              </a:br>
              <a:r>
                <a:rPr lang="de-DE" sz="1100" b="1" dirty="0">
                  <a:solidFill>
                    <a:schemeClr val="lt1"/>
                  </a:solidFill>
                  <a:latin typeface="Calibri"/>
                  <a:ea typeface="Calibri"/>
                  <a:cs typeface="Calibri"/>
                  <a:sym typeface="Calibri"/>
                </a:rPr>
                <a:t>Crisis</a:t>
              </a:r>
              <a:endParaRPr sz="1400" dirty="0"/>
            </a:p>
          </p:txBody>
        </p:sp>
        <p:sp>
          <p:nvSpPr>
            <p:cNvPr id="13" name="Google Shape;870;p6">
              <a:extLst>
                <a:ext uri="{FF2B5EF4-FFF2-40B4-BE49-F238E27FC236}">
                  <a16:creationId xmlns:a16="http://schemas.microsoft.com/office/drawing/2014/main" id="{00EA0B47-0971-9366-C60C-D00DEA8FAB39}"/>
                </a:ext>
              </a:extLst>
            </p:cNvPr>
            <p:cNvSpPr txBox="1"/>
            <p:nvPr/>
          </p:nvSpPr>
          <p:spPr>
            <a:xfrm>
              <a:off x="4535480" y="3605325"/>
              <a:ext cx="1269307" cy="430847"/>
            </a:xfrm>
            <a:prstGeom prst="rect">
              <a:avLst/>
            </a:prstGeom>
            <a:grpFill/>
            <a:ln>
              <a:noFill/>
            </a:ln>
          </p:spPr>
          <p:txBody>
            <a:bodyPr spcFirstLastPara="1" wrap="square" lIns="91425" tIns="45700" rIns="91425" bIns="45700" anchor="ctr" anchorCtr="0">
              <a:spAutoFit/>
            </a:bodyPr>
            <a:lstStyle/>
            <a:p>
              <a:pPr lvl="0" algn="ctr"/>
              <a:r>
                <a:rPr lang="de-DE" sz="1100" b="1" dirty="0">
                  <a:solidFill>
                    <a:schemeClr val="lt1"/>
                  </a:solidFill>
                  <a:ea typeface="Calibri"/>
                  <a:cs typeface="Calibri"/>
                  <a:sym typeface="Calibri"/>
                </a:rPr>
                <a:t>Strategie</a:t>
              </a:r>
              <a:br>
                <a:rPr lang="de-DE" sz="1100" b="1" dirty="0">
                  <a:solidFill>
                    <a:schemeClr val="lt1"/>
                  </a:solidFill>
                  <a:latin typeface="Calibri"/>
                  <a:ea typeface="Calibri"/>
                  <a:cs typeface="Calibri"/>
                  <a:sym typeface="Calibri"/>
                </a:rPr>
              </a:br>
              <a:r>
                <a:rPr lang="de-DE" sz="1100" b="1" dirty="0">
                  <a:solidFill>
                    <a:schemeClr val="lt1"/>
                  </a:solidFill>
                  <a:latin typeface="Calibri"/>
                  <a:ea typeface="Calibri"/>
                  <a:cs typeface="Calibri"/>
                  <a:sym typeface="Calibri"/>
                </a:rPr>
                <a:t>Crisis</a:t>
              </a:r>
              <a:endParaRPr sz="1400" dirty="0"/>
            </a:p>
          </p:txBody>
        </p:sp>
        <p:sp>
          <p:nvSpPr>
            <p:cNvPr id="14" name="Google Shape;871;p6">
              <a:extLst>
                <a:ext uri="{FF2B5EF4-FFF2-40B4-BE49-F238E27FC236}">
                  <a16:creationId xmlns:a16="http://schemas.microsoft.com/office/drawing/2014/main" id="{50BE14EB-CAB5-E6A5-263F-6037E3D9E81D}"/>
                </a:ext>
              </a:extLst>
            </p:cNvPr>
            <p:cNvSpPr txBox="1"/>
            <p:nvPr/>
          </p:nvSpPr>
          <p:spPr>
            <a:xfrm>
              <a:off x="6100992" y="3605323"/>
              <a:ext cx="1266564" cy="430847"/>
            </a:xfrm>
            <a:prstGeom prst="rect">
              <a:avLst/>
            </a:prstGeom>
            <a:grpFill/>
            <a:ln>
              <a:noFill/>
            </a:ln>
          </p:spPr>
          <p:txBody>
            <a:bodyPr spcFirstLastPara="1" wrap="square" lIns="91425" tIns="45700" rIns="91425" bIns="45700" anchor="ctr" anchorCtr="0">
              <a:spAutoFit/>
            </a:bodyPr>
            <a:lstStyle/>
            <a:p>
              <a:pPr lvl="0" algn="ctr"/>
              <a:r>
                <a:rPr lang="de-DE" sz="1100" b="1" dirty="0" err="1">
                  <a:solidFill>
                    <a:schemeClr val="lt1"/>
                  </a:solidFill>
                  <a:latin typeface="Calibri"/>
                  <a:ea typeface="Calibri"/>
                  <a:cs typeface="Calibri"/>
                  <a:sym typeface="Calibri"/>
                </a:rPr>
                <a:t>Pr</a:t>
              </a:r>
              <a:r>
                <a:rPr lang="de-DE" sz="1100" b="1" dirty="0" err="1">
                  <a:solidFill>
                    <a:schemeClr val="lt1"/>
                  </a:solidFill>
                  <a:ea typeface="Calibri"/>
                  <a:cs typeface="Calibri"/>
                  <a:sym typeface="Calibri"/>
                </a:rPr>
                <a:t>product</a:t>
              </a:r>
              <a:r>
                <a:rPr lang="de-DE" sz="1100" b="1" dirty="0">
                  <a:solidFill>
                    <a:schemeClr val="lt1"/>
                  </a:solidFill>
                  <a:ea typeface="Calibri"/>
                  <a:cs typeface="Calibri"/>
                  <a:sym typeface="Calibri"/>
                </a:rPr>
                <a:t>- / </a:t>
              </a:r>
              <a:r>
                <a:rPr lang="de-DE" sz="1100" b="1" dirty="0" err="1">
                  <a:solidFill>
                    <a:schemeClr val="lt1"/>
                  </a:solidFill>
                  <a:ea typeface="Calibri"/>
                  <a:cs typeface="Calibri"/>
                  <a:sym typeface="Calibri"/>
                </a:rPr>
                <a:t>Verkoop</a:t>
              </a:r>
              <a:r>
                <a:rPr lang="de-DE" sz="1100" b="1" dirty="0" err="1">
                  <a:solidFill>
                    <a:schemeClr val="lt1"/>
                  </a:solidFill>
                  <a:latin typeface="Calibri"/>
                  <a:ea typeface="Calibri"/>
                  <a:cs typeface="Calibri"/>
                  <a:sym typeface="Calibri"/>
                </a:rPr>
                <a:t>Crisis</a:t>
              </a:r>
              <a:endParaRPr sz="1400" dirty="0"/>
            </a:p>
          </p:txBody>
        </p:sp>
        <p:sp>
          <p:nvSpPr>
            <p:cNvPr id="15" name="Google Shape;872;p6">
              <a:extLst>
                <a:ext uri="{FF2B5EF4-FFF2-40B4-BE49-F238E27FC236}">
                  <a16:creationId xmlns:a16="http://schemas.microsoft.com/office/drawing/2014/main" id="{DBBF1FDF-6AF5-396A-67D9-935CA721C432}"/>
                </a:ext>
              </a:extLst>
            </p:cNvPr>
            <p:cNvSpPr txBox="1"/>
            <p:nvPr/>
          </p:nvSpPr>
          <p:spPr>
            <a:xfrm>
              <a:off x="7795151" y="3605323"/>
              <a:ext cx="904011" cy="430847"/>
            </a:xfrm>
            <a:prstGeom prst="rect">
              <a:avLst/>
            </a:prstGeom>
            <a:grpFill/>
            <a:ln>
              <a:noFill/>
            </a:ln>
          </p:spPr>
          <p:txBody>
            <a:bodyPr spcFirstLastPara="1" wrap="square" lIns="91425" tIns="45700" rIns="91425" bIns="45700" anchor="ctr" anchorCtr="0">
              <a:spAutoFit/>
            </a:bodyPr>
            <a:lstStyle/>
            <a:p>
              <a:pPr lvl="0" algn="ctr"/>
              <a:r>
                <a:rPr lang="de-DE" sz="1100" b="1" dirty="0" err="1">
                  <a:solidFill>
                    <a:schemeClr val="lt1"/>
                  </a:solidFill>
                  <a:ea typeface="Calibri"/>
                  <a:cs typeface="Calibri"/>
                  <a:sym typeface="Calibri"/>
                </a:rPr>
                <a:t>Winst</a:t>
              </a:r>
              <a:br>
                <a:rPr lang="de-DE" sz="1100" b="1" dirty="0">
                  <a:solidFill>
                    <a:schemeClr val="lt1"/>
                  </a:solidFill>
                  <a:latin typeface="Calibri"/>
                  <a:ea typeface="Calibri"/>
                  <a:cs typeface="Calibri"/>
                  <a:sym typeface="Calibri"/>
                </a:rPr>
              </a:br>
              <a:r>
                <a:rPr lang="de-DE" sz="1100" b="1" dirty="0">
                  <a:solidFill>
                    <a:schemeClr val="lt1"/>
                  </a:solidFill>
                  <a:latin typeface="Calibri"/>
                  <a:ea typeface="Calibri"/>
                  <a:cs typeface="Calibri"/>
                  <a:sym typeface="Calibri"/>
                </a:rPr>
                <a:t>Crisis</a:t>
              </a:r>
              <a:endParaRPr sz="1400" dirty="0"/>
            </a:p>
          </p:txBody>
        </p:sp>
        <p:sp>
          <p:nvSpPr>
            <p:cNvPr id="16" name="Google Shape;873;p6">
              <a:extLst>
                <a:ext uri="{FF2B5EF4-FFF2-40B4-BE49-F238E27FC236}">
                  <a16:creationId xmlns:a16="http://schemas.microsoft.com/office/drawing/2014/main" id="{102FE380-226E-FEC4-F1DB-5D263A926791}"/>
                </a:ext>
              </a:extLst>
            </p:cNvPr>
            <p:cNvSpPr txBox="1"/>
            <p:nvPr/>
          </p:nvSpPr>
          <p:spPr>
            <a:xfrm>
              <a:off x="9214366" y="3605323"/>
              <a:ext cx="1166510" cy="430847"/>
            </a:xfrm>
            <a:prstGeom prst="rect">
              <a:avLst/>
            </a:prstGeom>
            <a:noFill/>
            <a:ln>
              <a:noFill/>
            </a:ln>
          </p:spPr>
          <p:txBody>
            <a:bodyPr spcFirstLastPara="1" wrap="square" lIns="91425" tIns="45700" rIns="91425" bIns="45700" anchor="ctr" anchorCtr="0">
              <a:spAutoFit/>
            </a:bodyPr>
            <a:lstStyle/>
            <a:p>
              <a:pPr lvl="0" algn="ctr"/>
              <a:r>
                <a:rPr lang="de-DE" sz="1100" b="1" dirty="0" err="1">
                  <a:solidFill>
                    <a:schemeClr val="lt1"/>
                  </a:solidFill>
                  <a:ea typeface="Calibri"/>
                  <a:cs typeface="Calibri"/>
                  <a:sym typeface="Calibri"/>
                </a:rPr>
                <a:t>Liquiditeit</a:t>
              </a:r>
              <a:r>
                <a:rPr lang="de-DE" sz="1100" b="1" dirty="0">
                  <a:solidFill>
                    <a:schemeClr val="lt1"/>
                  </a:solidFill>
                  <a:ea typeface="Calibri"/>
                  <a:cs typeface="Calibri"/>
                  <a:sym typeface="Calibri"/>
                </a:rPr>
                <a:t> </a:t>
              </a:r>
              <a:r>
                <a:rPr lang="de-DE" sz="1100" b="1" dirty="0">
                  <a:solidFill>
                    <a:schemeClr val="lt1"/>
                  </a:solidFill>
                  <a:latin typeface="Calibri"/>
                  <a:ea typeface="Calibri"/>
                  <a:cs typeface="Calibri"/>
                  <a:sym typeface="Calibri"/>
                </a:rPr>
                <a:t>Crisis</a:t>
              </a:r>
              <a:endParaRPr sz="1400" dirty="0"/>
            </a:p>
          </p:txBody>
        </p:sp>
        <p:sp>
          <p:nvSpPr>
            <p:cNvPr id="17" name="Google Shape;874;p6">
              <a:extLst>
                <a:ext uri="{FF2B5EF4-FFF2-40B4-BE49-F238E27FC236}">
                  <a16:creationId xmlns:a16="http://schemas.microsoft.com/office/drawing/2014/main" id="{0AD8F2D4-BD47-87E3-6A08-DE15157BE2BD}"/>
                </a:ext>
              </a:extLst>
            </p:cNvPr>
            <p:cNvSpPr/>
            <p:nvPr/>
          </p:nvSpPr>
          <p:spPr>
            <a:xfrm>
              <a:off x="10594080" y="3561189"/>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8" name="Google Shape;875;p6">
              <a:extLst>
                <a:ext uri="{FF2B5EF4-FFF2-40B4-BE49-F238E27FC236}">
                  <a16:creationId xmlns:a16="http://schemas.microsoft.com/office/drawing/2014/main" id="{77844C37-54A1-56D8-DFD1-50F735C4CDC8}"/>
                </a:ext>
              </a:extLst>
            </p:cNvPr>
            <p:cNvSpPr txBox="1"/>
            <p:nvPr/>
          </p:nvSpPr>
          <p:spPr>
            <a:xfrm>
              <a:off x="10723841" y="3689961"/>
              <a:ext cx="1204609" cy="261570"/>
            </a:xfrm>
            <a:prstGeom prst="rect">
              <a:avLst/>
            </a:prstGeom>
            <a:grpFill/>
            <a:ln>
              <a:noFill/>
            </a:ln>
          </p:spPr>
          <p:txBody>
            <a:bodyPr spcFirstLastPara="1" wrap="square" lIns="91425" tIns="45700" rIns="91425" bIns="45700" anchor="ctr" anchorCtr="0">
              <a:spAutoFit/>
            </a:bodyPr>
            <a:lstStyle/>
            <a:p>
              <a:pPr lvl="0" algn="ctr"/>
              <a:r>
                <a:rPr lang="de-DE" sz="1100" b="1" dirty="0" err="1">
                  <a:solidFill>
                    <a:schemeClr val="lt1"/>
                  </a:solidFill>
                  <a:ea typeface="Calibri"/>
                  <a:cs typeface="Calibri"/>
                  <a:sym typeface="Calibri"/>
                </a:rPr>
                <a:t>Insolventie</a:t>
              </a:r>
              <a:endParaRPr sz="1400" dirty="0"/>
            </a:p>
          </p:txBody>
        </p:sp>
      </p:grpSp>
      <p:sp>
        <p:nvSpPr>
          <p:cNvPr id="19" name="Google Shape;876;p6">
            <a:extLst>
              <a:ext uri="{FF2B5EF4-FFF2-40B4-BE49-F238E27FC236}">
                <a16:creationId xmlns:a16="http://schemas.microsoft.com/office/drawing/2014/main" id="{E1F69987-09B8-E305-A4BA-73A05BA4D9D2}"/>
              </a:ext>
            </a:extLst>
          </p:cNvPr>
          <p:cNvSpPr/>
          <p:nvPr/>
        </p:nvSpPr>
        <p:spPr>
          <a:xfrm>
            <a:off x="8263054" y="1722738"/>
            <a:ext cx="2749560" cy="1477287"/>
          </a:xfrm>
          <a:prstGeom prst="rect">
            <a:avLst/>
          </a:prstGeom>
          <a:noFill/>
          <a:ln>
            <a:noFill/>
          </a:ln>
        </p:spPr>
        <p:txBody>
          <a:bodyPr spcFirstLastPara="1" wrap="square" lIns="91425" tIns="45700" rIns="91425" bIns="45700" anchor="t" anchorCtr="0">
            <a:spAutoFit/>
          </a:bodyPr>
          <a:lstStyle/>
          <a:p>
            <a:pPr marL="177800" lvl="0" indent="-177800">
              <a:buClr>
                <a:srgbClr val="79527B"/>
              </a:buClr>
              <a:buSzPts val="1500"/>
              <a:buFont typeface="Arial"/>
              <a:buChar char="•"/>
            </a:pPr>
            <a:r>
              <a:rPr lang="nl-NL" sz="1500" dirty="0">
                <a:solidFill>
                  <a:srgbClr val="F2A72C"/>
                </a:solidFill>
                <a:ea typeface="Calibri"/>
                <a:cs typeface="Calibri"/>
                <a:sym typeface="Calibri"/>
              </a:rPr>
              <a:t>Kredietlijnen uitgeput
Toename van verplichtingen
Laattijdige betalingen
Leveranciers eisen vooruitbetaling
Knelpunten in de voorziening</a:t>
            </a:r>
            <a:endParaRPr sz="1500" dirty="0">
              <a:solidFill>
                <a:srgbClr val="F2A72C"/>
              </a:solidFill>
              <a:latin typeface="Calibri"/>
              <a:ea typeface="Calibri"/>
              <a:cs typeface="Calibri"/>
              <a:sym typeface="Calibri"/>
            </a:endParaRPr>
          </a:p>
        </p:txBody>
      </p:sp>
      <p:sp>
        <p:nvSpPr>
          <p:cNvPr id="20" name="Google Shape;877;p6">
            <a:extLst>
              <a:ext uri="{FF2B5EF4-FFF2-40B4-BE49-F238E27FC236}">
                <a16:creationId xmlns:a16="http://schemas.microsoft.com/office/drawing/2014/main" id="{B779D385-D5DD-F255-C5C7-6A4B07AD5346}"/>
              </a:ext>
            </a:extLst>
          </p:cNvPr>
          <p:cNvSpPr txBox="1"/>
          <p:nvPr/>
        </p:nvSpPr>
        <p:spPr>
          <a:xfrm>
            <a:off x="3740661" y="2106189"/>
            <a:ext cx="1520317" cy="697353"/>
          </a:xfrm>
          <a:prstGeom prst="rect">
            <a:avLst/>
          </a:prstGeom>
          <a:noFill/>
          <a:ln>
            <a:noFill/>
          </a:ln>
        </p:spPr>
        <p:txBody>
          <a:bodyPr spcFirstLastPara="1" wrap="square" lIns="91425" tIns="45700" rIns="91425" bIns="45700" anchor="t" anchorCtr="0">
            <a:noAutofit/>
          </a:bodyPr>
          <a:lstStyle/>
          <a:p>
            <a:pPr lvl="0">
              <a:lnSpc>
                <a:spcPct val="90000"/>
              </a:lnSpc>
              <a:buClr>
                <a:srgbClr val="79527B"/>
              </a:buClr>
              <a:buSzPts val="2000"/>
            </a:pPr>
            <a:r>
              <a:rPr lang="de-DE" sz="2000" dirty="0" err="1">
                <a:solidFill>
                  <a:srgbClr val="595959"/>
                </a:solidFill>
                <a:ea typeface="Calibri"/>
                <a:cs typeface="Calibri"/>
                <a:sym typeface="Calibri"/>
              </a:rPr>
              <a:t>Omzet</a:t>
            </a:r>
            <a:r>
              <a:rPr lang="de-DE" sz="2000" dirty="0">
                <a:solidFill>
                  <a:srgbClr val="595959"/>
                </a:solidFill>
                <a:ea typeface="Calibri"/>
                <a:cs typeface="Calibri"/>
                <a:sym typeface="Calibri"/>
              </a:rPr>
              <a:t> / </a:t>
            </a:r>
            <a:r>
              <a:rPr lang="de-DE" sz="2000" dirty="0" err="1">
                <a:solidFill>
                  <a:srgbClr val="595959"/>
                </a:solidFill>
                <a:ea typeface="Calibri"/>
                <a:cs typeface="Calibri"/>
                <a:sym typeface="Calibri"/>
              </a:rPr>
              <a:t>Winst</a:t>
            </a:r>
            <a:r>
              <a:rPr lang="de-DE" sz="2000" dirty="0">
                <a:solidFill>
                  <a:srgbClr val="595959"/>
                </a:solidFill>
                <a:ea typeface="Calibri"/>
                <a:cs typeface="Calibri"/>
                <a:sym typeface="Calibri"/>
              </a:rPr>
              <a:t> / </a:t>
            </a:r>
            <a:r>
              <a:rPr lang="de-DE" sz="2000" dirty="0" err="1">
                <a:solidFill>
                  <a:srgbClr val="595959"/>
                </a:solidFill>
                <a:ea typeface="Calibri"/>
                <a:cs typeface="Calibri"/>
                <a:sym typeface="Calibri"/>
              </a:rPr>
              <a:t>Liquiditeit</a:t>
            </a:r>
            <a:endParaRPr dirty="0">
              <a:solidFill>
                <a:srgbClr val="595959"/>
              </a:solidFill>
            </a:endParaRPr>
          </a:p>
        </p:txBody>
      </p:sp>
      <p:sp>
        <p:nvSpPr>
          <p:cNvPr id="21" name="Google Shape;876;p6">
            <a:extLst>
              <a:ext uri="{FF2B5EF4-FFF2-40B4-BE49-F238E27FC236}">
                <a16:creationId xmlns:a16="http://schemas.microsoft.com/office/drawing/2014/main" id="{3D0FE81F-F531-1ECD-244A-23F09F4D294C}"/>
              </a:ext>
            </a:extLst>
          </p:cNvPr>
          <p:cNvSpPr/>
          <p:nvPr/>
        </p:nvSpPr>
        <p:spPr>
          <a:xfrm>
            <a:off x="5066651" y="4979146"/>
            <a:ext cx="4960148" cy="707846"/>
          </a:xfrm>
          <a:prstGeom prst="rect">
            <a:avLst/>
          </a:prstGeom>
          <a:noFill/>
          <a:ln>
            <a:noFill/>
          </a:ln>
        </p:spPr>
        <p:txBody>
          <a:bodyPr spcFirstLastPara="1" wrap="square" lIns="91425" tIns="45700" rIns="91425" bIns="45700" anchor="t" anchorCtr="0">
            <a:spAutoFit/>
          </a:bodyPr>
          <a:lstStyle/>
          <a:p>
            <a:pPr lvl="0">
              <a:buClr>
                <a:srgbClr val="79527B"/>
              </a:buClr>
              <a:buSzPts val="1500"/>
            </a:pPr>
            <a:r>
              <a:rPr lang="nl-NL" sz="2000" b="1" dirty="0">
                <a:solidFill>
                  <a:srgbClr val="595959"/>
                </a:solidFill>
                <a:ea typeface="Calibri"/>
                <a:cs typeface="Calibri"/>
                <a:sym typeface="Calibri"/>
              </a:rPr>
              <a:t>In deze cursus richten we ons alleen op de liquiditeitscrisis</a:t>
            </a:r>
            <a:endParaRPr sz="2000" b="1"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3378092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en-US" dirty="0" err="1"/>
              <a:t>Complexiteit</a:t>
            </a:r>
            <a:r>
              <a:rPr lang="en-US" dirty="0"/>
              <a:t> van </a:t>
            </a:r>
            <a:r>
              <a:rPr lang="en-US" dirty="0" err="1"/>
              <a:t>liquiditeitsplanning</a:t>
            </a:r>
            <a:endParaRPr lang="en-US" dirty="0"/>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lvl="0" algn="ctr"/>
            <a:r>
              <a:rPr lang="de-DE" sz="1400" b="1" dirty="0" err="1">
                <a:solidFill>
                  <a:schemeClr val="lt1"/>
                </a:solidFill>
                <a:ea typeface="Calibri"/>
                <a:cs typeface="Calibri"/>
                <a:sym typeface="Calibri"/>
              </a:rPr>
              <a:t>Prijzen</a:t>
            </a:r>
            <a:endParaRPr dirty="0"/>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458478" y="3348192"/>
            <a:ext cx="3563153" cy="1117701"/>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In veel gebieden (bijvoorbeeld hotels) worden de bedrijven gekenmerkt door sterk fluctuerende prijzen. Dit hangt nauw samen met </a:t>
            </a:r>
            <a:r>
              <a:rPr lang="nl-NL" sz="1400" dirty="0" err="1">
                <a:solidFill>
                  <a:schemeClr val="lt1"/>
                </a:solidFill>
                <a:ea typeface="Calibri"/>
                <a:cs typeface="Calibri"/>
                <a:sym typeface="Calibri"/>
              </a:rPr>
              <a:t>seizoensgebondenheid</a:t>
            </a:r>
            <a:r>
              <a:rPr lang="nl-NL" sz="1400" dirty="0">
                <a:solidFill>
                  <a:schemeClr val="lt1"/>
                </a:solidFill>
                <a:ea typeface="Calibri"/>
                <a:cs typeface="Calibri"/>
                <a:sym typeface="Calibri"/>
              </a:rPr>
              <a:t>.</a:t>
            </a:r>
            <a:endParaRPr sz="1400" dirty="0">
              <a:solidFill>
                <a:schemeClr val="lt1"/>
              </a:solidFill>
              <a:latin typeface="Calibri"/>
              <a:ea typeface="Calibri"/>
              <a:cs typeface="Calibri"/>
              <a:sym typeface="Calibri"/>
            </a:endParaRPr>
          </a:p>
        </p:txBody>
      </p:sp>
      <p:sp>
        <p:nvSpPr>
          <p:cNvPr id="1023" name="Google Shape;1023;p12"/>
          <p:cNvSpPr/>
          <p:nvPr/>
        </p:nvSpPr>
        <p:spPr>
          <a:xfrm>
            <a:off x="4987598"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lvl="0" algn="ctr"/>
            <a:r>
              <a:rPr lang="de-DE" sz="1400" b="1" dirty="0">
                <a:solidFill>
                  <a:schemeClr val="lt1"/>
                </a:solidFill>
                <a:ea typeface="Calibri"/>
                <a:cs typeface="Calibri"/>
                <a:sym typeface="Calibri"/>
              </a:rPr>
              <a:t>Milieu</a:t>
            </a:r>
            <a:endParaRPr dirty="0"/>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532782" y="4687057"/>
            <a:ext cx="3091287" cy="861349"/>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Veel sectoren worden beïnvloed door externe factoren die moeilijk te plannen zijn (bijv. weer, pandemie, enz.)</a:t>
            </a:r>
            <a:endParaRPr sz="14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3916346" y="2415196"/>
            <a:ext cx="1542132" cy="276959"/>
          </a:xfrm>
          <a:prstGeom prst="rect">
            <a:avLst/>
          </a:prstGeom>
          <a:noFill/>
          <a:ln>
            <a:noFill/>
          </a:ln>
        </p:spPr>
        <p:txBody>
          <a:bodyPr spcFirstLastPara="1" wrap="square" lIns="91425" tIns="45700" rIns="91425" bIns="45700" anchor="t" anchorCtr="0">
            <a:spAutoFit/>
          </a:bodyPr>
          <a:lstStyle/>
          <a:p>
            <a:pPr lvl="0" algn="ctr"/>
            <a:r>
              <a:rPr lang="de-DE" sz="1200" b="1" dirty="0" err="1">
                <a:solidFill>
                  <a:schemeClr val="lt1"/>
                </a:solidFill>
                <a:ea typeface="Calibri"/>
                <a:cs typeface="Calibri"/>
                <a:sym typeface="Calibri"/>
              </a:rPr>
              <a:t>Seizoensgebonden</a:t>
            </a:r>
            <a:endParaRPr sz="1200" dirty="0"/>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458785" y="2192285"/>
            <a:ext cx="3473135" cy="861349"/>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Veel sectoren (bijvoorbeeld de toeristische sector) worden gekenmerkt door een sterk fluctuerende vraag gedurende het hele jaar.</a:t>
            </a:r>
            <a:endParaRPr sz="14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807682" y="1224321"/>
            <a:ext cx="2829224" cy="4524315"/>
          </a:xfrm>
          <a:prstGeom prst="rect">
            <a:avLst/>
          </a:prstGeom>
          <a:noFill/>
        </p:spPr>
        <p:txBody>
          <a:bodyPr wrap="square">
            <a:spAutoFit/>
          </a:bodyPr>
          <a:lstStyle/>
          <a:p>
            <a:pPr lvl="0">
              <a:buClr>
                <a:srgbClr val="595A59"/>
              </a:buClr>
              <a:buSzPts val="1800"/>
            </a:pPr>
            <a:r>
              <a:rPr lang="nl-NL" sz="2400" dirty="0">
                <a:solidFill>
                  <a:srgbClr val="595959"/>
                </a:solidFill>
              </a:rPr>
              <a:t>Veel sectoren worden gekenmerkt door </a:t>
            </a:r>
            <a:r>
              <a:rPr lang="nl-NL" sz="2400" dirty="0" err="1">
                <a:solidFill>
                  <a:srgbClr val="595959"/>
                </a:solidFill>
              </a:rPr>
              <a:t>seizoensgebondenheid</a:t>
            </a:r>
            <a:r>
              <a:rPr lang="nl-NL" sz="2400" dirty="0">
                <a:solidFill>
                  <a:srgbClr val="595959"/>
                </a:solidFill>
              </a:rPr>
              <a:t>, afhankelijkheden die moeilijk te plannen zijn en/of door volatiele prijzen. Dit maakt liquiditeitsplanning tot een zeer complexe taak.</a:t>
            </a:r>
            <a:endParaRPr lang="en-US" sz="2400" dirty="0">
              <a:solidFill>
                <a:srgbClr val="59595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xfrm>
            <a:off x="788656" y="625443"/>
            <a:ext cx="10614687" cy="803654"/>
          </a:xfrm>
          <a:prstGeom prst="rect">
            <a:avLst/>
          </a:prstGeom>
          <a:noFill/>
          <a:ln>
            <a:noFill/>
          </a:ln>
        </p:spPr>
        <p:txBody>
          <a:bodyPr spcFirstLastPara="1" wrap="square" lIns="91425" tIns="45700" rIns="91425" bIns="45700" anchor="t" anchorCtr="0">
            <a:normAutofit fontScale="92500" lnSpcReduction="20000"/>
          </a:bodyPr>
          <a:lstStyle/>
          <a:p>
            <a:pPr lvl="0">
              <a:spcBef>
                <a:spcPts val="0"/>
              </a:spcBef>
              <a:buClr>
                <a:srgbClr val="79527B"/>
              </a:buClr>
              <a:buSzPct val="100000"/>
            </a:pPr>
            <a:r>
              <a:rPr lang="nl-NL" dirty="0"/>
              <a:t>VOORBEELD: Complexiteit van liquiditeitsplanning (</a:t>
            </a:r>
            <a:r>
              <a:rPr lang="nl-NL" dirty="0" err="1"/>
              <a:t>seizoensgebondenheid</a:t>
            </a:r>
            <a:r>
              <a:rPr lang="en-US" dirty="0"/>
              <a:t>)</a:t>
            </a:r>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lvl="0" algn="ctr"/>
            <a:r>
              <a:rPr lang="de-DE" sz="1400" b="1" dirty="0" err="1">
                <a:solidFill>
                  <a:schemeClr val="lt1"/>
                </a:solidFill>
                <a:ea typeface="Calibri"/>
                <a:cs typeface="Calibri"/>
                <a:sym typeface="Calibri"/>
              </a:rPr>
              <a:t>Prijzen</a:t>
            </a:r>
            <a:endParaRPr dirty="0"/>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572420" y="3417975"/>
            <a:ext cx="3432338" cy="1117701"/>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In veel gebieden (bijvoorbeeld hotels) worden de bedrijven gekenmerkt door sterk fluctuerende prijzen. Dit hangt nauw samen met </a:t>
            </a:r>
            <a:r>
              <a:rPr lang="nl-NL" sz="1400" dirty="0" err="1">
                <a:solidFill>
                  <a:schemeClr val="lt1"/>
                </a:solidFill>
                <a:ea typeface="Calibri"/>
                <a:cs typeface="Calibri"/>
                <a:sym typeface="Calibri"/>
              </a:rPr>
              <a:t>seizoensgebondenheid</a:t>
            </a:r>
            <a:r>
              <a:rPr lang="nl-NL" sz="1400" dirty="0">
                <a:solidFill>
                  <a:schemeClr val="lt1"/>
                </a:solidFill>
                <a:ea typeface="Calibri"/>
                <a:cs typeface="Calibri"/>
                <a:sym typeface="Calibri"/>
              </a:rPr>
              <a:t>.</a:t>
            </a:r>
            <a:endParaRPr sz="1400" dirty="0">
              <a:solidFill>
                <a:schemeClr val="lt1"/>
              </a:solidFill>
              <a:latin typeface="Calibri"/>
              <a:ea typeface="Calibri"/>
              <a:cs typeface="Calibri"/>
              <a:sym typeface="Calibri"/>
            </a:endParaRPr>
          </a:p>
        </p:txBody>
      </p:sp>
      <p:sp>
        <p:nvSpPr>
          <p:cNvPr id="1023" name="Google Shape;1023;p12"/>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lvl="0" algn="ctr"/>
            <a:r>
              <a:rPr lang="de-DE" sz="1400" b="1" dirty="0">
                <a:solidFill>
                  <a:schemeClr val="lt1"/>
                </a:solidFill>
                <a:ea typeface="Calibri"/>
                <a:cs typeface="Calibri"/>
                <a:sym typeface="Calibri"/>
              </a:rPr>
              <a:t>Milieu</a:t>
            </a:r>
            <a:endParaRPr dirty="0"/>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576674" y="4656192"/>
            <a:ext cx="3091287" cy="861349"/>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Veel sectoren worden beïnvloed door externe factoren die moeilijk te plannen zijn (bijv. weer, pandemie, enz.)</a:t>
            </a:r>
            <a:endParaRPr sz="14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3938063" y="2456936"/>
            <a:ext cx="1538324" cy="276959"/>
          </a:xfrm>
          <a:prstGeom prst="rect">
            <a:avLst/>
          </a:prstGeom>
          <a:noFill/>
          <a:ln>
            <a:noFill/>
          </a:ln>
        </p:spPr>
        <p:txBody>
          <a:bodyPr spcFirstLastPara="1" wrap="square" lIns="91425" tIns="45700" rIns="91425" bIns="45700" anchor="t" anchorCtr="0">
            <a:spAutoFit/>
          </a:bodyPr>
          <a:lstStyle/>
          <a:p>
            <a:pPr lvl="0" algn="ctr"/>
            <a:r>
              <a:rPr lang="de-DE" sz="1200" b="1" dirty="0" err="1">
                <a:solidFill>
                  <a:schemeClr val="lt1"/>
                </a:solidFill>
                <a:ea typeface="Calibri"/>
                <a:cs typeface="Calibri"/>
                <a:sym typeface="Calibri"/>
              </a:rPr>
              <a:t>Seizoensgebonden</a:t>
            </a:r>
            <a:endParaRPr sz="1200" dirty="0"/>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501503" y="2194332"/>
            <a:ext cx="3453718" cy="861349"/>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Veel sectoren (bijvoorbeeld de toeristische sector) worden gekenmerkt door een sterk fluctuerende vraag gedurende het hele jaar.</a:t>
            </a:r>
            <a:endParaRPr sz="14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798381" y="2013990"/>
            <a:ext cx="2829224" cy="4154984"/>
          </a:xfrm>
          <a:prstGeom prst="rect">
            <a:avLst/>
          </a:prstGeom>
          <a:noFill/>
        </p:spPr>
        <p:txBody>
          <a:bodyPr wrap="square">
            <a:spAutoFit/>
          </a:bodyPr>
          <a:lstStyle/>
          <a:p>
            <a:pPr lvl="0">
              <a:buClr>
                <a:srgbClr val="595A59"/>
              </a:buClr>
              <a:buSzPts val="1800"/>
            </a:pPr>
            <a:r>
              <a:rPr lang="nl-NL" sz="2400" dirty="0">
                <a:solidFill>
                  <a:srgbClr val="595959"/>
                </a:solidFill>
              </a:rPr>
              <a:t>Als uw bedrijf onderhevig is aan een sterk fluctuerende vraag, moet u in de maanden met sterke verkopen voldoende liquiditeit opbouwen om de maanden met zwakke verkopen te compenseren.</a:t>
            </a:r>
            <a:endParaRPr lang="en-US" sz="2400" dirty="0">
              <a:solidFill>
                <a:srgbClr val="595959"/>
              </a:solidFill>
            </a:endParaRP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2142155"/>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652132" y="1662952"/>
            <a:ext cx="2539868" cy="4487727"/>
          </a:xfrm>
          <a:prstGeom prst="rect">
            <a:avLst/>
          </a:prstGeom>
          <a:noFill/>
          <a:ln>
            <a:noFill/>
          </a:ln>
        </p:spPr>
        <p:txBody>
          <a:bodyPr spcFirstLastPara="1" wrap="square" lIns="91425" tIns="45700" rIns="91425" bIns="45700" anchor="t" anchorCtr="0">
            <a:spAutoFit/>
          </a:bodyPr>
          <a:lstStyle/>
          <a:p>
            <a:pPr lvl="0">
              <a:lnSpc>
                <a:spcPct val="118928"/>
              </a:lnSpc>
            </a:pPr>
            <a:r>
              <a:rPr lang="nl-NL" sz="1600" dirty="0">
                <a:solidFill>
                  <a:srgbClr val="595959"/>
                </a:solidFill>
                <a:ea typeface="Calibri"/>
                <a:cs typeface="Calibri"/>
                <a:sym typeface="Calibri"/>
              </a:rPr>
              <a:t>Voor de zwakkere fases moeten voldoende liquiditeitsreserves worden opgebouwd om de schommelingen in de verkoop en de instroom van kasmiddelen te kunnen opvangen. 
- Analyse van de fluctuaties in de afgelopen jaren is noodzakelijk.
- Als er geen historische gegevens beschikbaar zijn, moeten aannames worden gedaan.</a:t>
            </a:r>
            <a:endParaRPr sz="16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3264056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en-US" dirty="0" err="1"/>
              <a:t>Complexiteit</a:t>
            </a:r>
            <a:r>
              <a:rPr lang="en-US" dirty="0"/>
              <a:t> van </a:t>
            </a:r>
            <a:r>
              <a:rPr lang="en-US" dirty="0" err="1"/>
              <a:t>liquiditeitsplanning</a:t>
            </a:r>
            <a:r>
              <a:rPr lang="en-US" dirty="0"/>
              <a:t>: </a:t>
            </a:r>
            <a:r>
              <a:rPr lang="en-US" dirty="0" err="1"/>
              <a:t>Prijzen</a:t>
            </a:r>
            <a:endParaRPr lang="en-US" dirty="0"/>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lvl="0" algn="ctr"/>
            <a:r>
              <a:rPr lang="de-DE" sz="1400" b="1" dirty="0" err="1">
                <a:solidFill>
                  <a:schemeClr val="lt1"/>
                </a:solidFill>
                <a:ea typeface="Calibri"/>
                <a:cs typeface="Calibri"/>
                <a:sym typeface="Calibri"/>
              </a:rPr>
              <a:t>Prijzen</a:t>
            </a:r>
            <a:endParaRPr dirty="0"/>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649710" y="3417975"/>
            <a:ext cx="3371922" cy="1117701"/>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In veel gebieden (bijvoorbeeld hotels) worden de bedrijven gekenmerkt door sterk fluctuerende prijzen. Dit hangt nauw samen met </a:t>
            </a:r>
            <a:r>
              <a:rPr lang="nl-NL" sz="1400" dirty="0" err="1">
                <a:solidFill>
                  <a:schemeClr val="lt1"/>
                </a:solidFill>
                <a:ea typeface="Calibri"/>
                <a:cs typeface="Calibri"/>
                <a:sym typeface="Calibri"/>
              </a:rPr>
              <a:t>seizoensgebondenheid</a:t>
            </a:r>
            <a:r>
              <a:rPr lang="nl-NL" sz="1400" dirty="0">
                <a:solidFill>
                  <a:schemeClr val="lt1"/>
                </a:solidFill>
                <a:ea typeface="Calibri"/>
                <a:cs typeface="Calibri"/>
                <a:sym typeface="Calibri"/>
              </a:rPr>
              <a:t>.</a:t>
            </a:r>
            <a:endParaRPr sz="1400" dirty="0">
              <a:solidFill>
                <a:schemeClr val="lt1"/>
              </a:solidFill>
              <a:latin typeface="Calibri"/>
              <a:ea typeface="Calibri"/>
              <a:cs typeface="Calibri"/>
              <a:sym typeface="Calibri"/>
            </a:endParaRPr>
          </a:p>
        </p:txBody>
      </p:sp>
      <p:sp>
        <p:nvSpPr>
          <p:cNvPr id="1023" name="Google Shape;1023;p12"/>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lvl="0" algn="ctr"/>
            <a:r>
              <a:rPr lang="de-DE" sz="1400" b="1" dirty="0">
                <a:solidFill>
                  <a:schemeClr val="lt1"/>
                </a:solidFill>
                <a:ea typeface="Calibri"/>
                <a:cs typeface="Calibri"/>
                <a:sym typeface="Calibri"/>
              </a:rPr>
              <a:t>Milieu</a:t>
            </a:r>
            <a:endParaRPr dirty="0"/>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665599" y="4650838"/>
            <a:ext cx="3091287" cy="861349"/>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Veel sectoren worden beïnvloed door externe factoren die moeilijk te plannen zijn (bijv. weer, pandemie, enz.)</a:t>
            </a:r>
            <a:endParaRPr sz="14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3959996" y="2459466"/>
            <a:ext cx="1449185" cy="276959"/>
          </a:xfrm>
          <a:prstGeom prst="rect">
            <a:avLst/>
          </a:prstGeom>
          <a:noFill/>
          <a:ln>
            <a:noFill/>
          </a:ln>
        </p:spPr>
        <p:txBody>
          <a:bodyPr spcFirstLastPara="1" wrap="square" lIns="91425" tIns="45700" rIns="91425" bIns="45700" anchor="t" anchorCtr="0">
            <a:spAutoFit/>
          </a:bodyPr>
          <a:lstStyle/>
          <a:p>
            <a:pPr lvl="0" algn="ctr"/>
            <a:r>
              <a:rPr lang="de-DE" sz="1200" b="1" dirty="0" err="1">
                <a:solidFill>
                  <a:schemeClr val="lt1"/>
                </a:solidFill>
                <a:ea typeface="Calibri"/>
                <a:cs typeface="Calibri"/>
                <a:sym typeface="Calibri"/>
              </a:rPr>
              <a:t>Seizoensgebonden</a:t>
            </a:r>
            <a:endParaRPr sz="1200" dirty="0"/>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694411" y="2174174"/>
            <a:ext cx="3091287" cy="1117701"/>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Veel sectoren (bijvoorbeeld de toeristische sector) worden gekenmerkt door een sterk fluctuerende vraag gedurende het hele jaar.</a:t>
            </a:r>
            <a:endParaRPr sz="14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798381" y="2013990"/>
            <a:ext cx="2829224" cy="3416320"/>
          </a:xfrm>
          <a:prstGeom prst="rect">
            <a:avLst/>
          </a:prstGeom>
          <a:noFill/>
        </p:spPr>
        <p:txBody>
          <a:bodyPr wrap="square">
            <a:spAutoFit/>
          </a:bodyPr>
          <a:lstStyle/>
          <a:p>
            <a:pPr lvl="0">
              <a:buClr>
                <a:srgbClr val="595A59"/>
              </a:buClr>
              <a:buSzPts val="1800"/>
            </a:pPr>
            <a:r>
              <a:rPr lang="nl-NL" sz="2400" dirty="0">
                <a:solidFill>
                  <a:srgbClr val="595959"/>
                </a:solidFill>
              </a:rPr>
              <a:t>Prijsschommelingen hebben een aanzienlijke invloed op de liquiditeitsplanning - en moeten dienovereenkomstig in aanmerking worden genomen</a:t>
            </a:r>
            <a:r>
              <a:rPr lang="en-US" sz="2400" dirty="0">
                <a:solidFill>
                  <a:srgbClr val="595959"/>
                </a:solidFill>
              </a:rPr>
              <a:t>.</a:t>
            </a: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3365642"/>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721510" y="1927162"/>
            <a:ext cx="2038690" cy="2729425"/>
          </a:xfrm>
          <a:prstGeom prst="rect">
            <a:avLst/>
          </a:prstGeom>
          <a:noFill/>
          <a:ln>
            <a:noFill/>
          </a:ln>
        </p:spPr>
        <p:txBody>
          <a:bodyPr spcFirstLastPara="1" wrap="square" lIns="91425" tIns="45700" rIns="91425" bIns="45700" anchor="t" anchorCtr="0">
            <a:spAutoFit/>
          </a:bodyPr>
          <a:lstStyle/>
          <a:p>
            <a:pPr lvl="0">
              <a:lnSpc>
                <a:spcPct val="118928"/>
              </a:lnSpc>
            </a:pPr>
            <a:r>
              <a:rPr lang="nl-NL" dirty="0">
                <a:solidFill>
                  <a:srgbClr val="595959"/>
                </a:solidFill>
                <a:ea typeface="Calibri"/>
                <a:cs typeface="Calibri"/>
                <a:sym typeface="Calibri"/>
              </a:rPr>
              <a:t>Als het bedrijfsmodel fluctuerende prijzen laat zien, moet hiermee rekening worden gehouden bij de liquiditeitsplanning.</a:t>
            </a:r>
            <a:endParaRPr lang="en-US"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16924031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en-US" dirty="0" err="1"/>
              <a:t>Complexiteit</a:t>
            </a:r>
            <a:r>
              <a:rPr lang="en-US" dirty="0"/>
              <a:t> van </a:t>
            </a:r>
            <a:r>
              <a:rPr lang="en-US" dirty="0" err="1"/>
              <a:t>liquiditeitsplanning</a:t>
            </a:r>
            <a:r>
              <a:rPr lang="en-US" dirty="0"/>
              <a:t>: </a:t>
            </a:r>
            <a:r>
              <a:rPr lang="en-US" dirty="0" err="1"/>
              <a:t>Omgeving</a:t>
            </a:r>
            <a:endParaRPr lang="en-US" dirty="0"/>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lvl="0" algn="ctr"/>
            <a:r>
              <a:rPr lang="de-DE" sz="1400" b="1" dirty="0" err="1">
                <a:solidFill>
                  <a:schemeClr val="lt1"/>
                </a:solidFill>
                <a:ea typeface="Calibri"/>
                <a:cs typeface="Calibri"/>
                <a:sym typeface="Calibri"/>
              </a:rPr>
              <a:t>Prijzen</a:t>
            </a:r>
            <a:endParaRPr dirty="0"/>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649710" y="3417975"/>
            <a:ext cx="3280297" cy="1117701"/>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In veel gebieden (bijvoorbeeld hotels) worden de bedrijven gekenmerkt door sterk fluctuerende prijzen. Dit hangt nauw samen met </a:t>
            </a:r>
            <a:r>
              <a:rPr lang="nl-NL" sz="1400" dirty="0" err="1">
                <a:solidFill>
                  <a:schemeClr val="lt1"/>
                </a:solidFill>
                <a:ea typeface="Calibri"/>
                <a:cs typeface="Calibri"/>
                <a:sym typeface="Calibri"/>
              </a:rPr>
              <a:t>seizoensgebondenheid</a:t>
            </a:r>
            <a:r>
              <a:rPr lang="nl-NL" sz="1400" dirty="0">
                <a:solidFill>
                  <a:schemeClr val="lt1"/>
                </a:solidFill>
                <a:ea typeface="Calibri"/>
                <a:cs typeface="Calibri"/>
                <a:sym typeface="Calibri"/>
              </a:rPr>
              <a:t>.</a:t>
            </a:r>
            <a:endParaRPr sz="1400" dirty="0">
              <a:solidFill>
                <a:schemeClr val="lt1"/>
              </a:solidFill>
              <a:latin typeface="Calibri"/>
              <a:ea typeface="Calibri"/>
              <a:cs typeface="Calibri"/>
              <a:sym typeface="Calibri"/>
            </a:endParaRPr>
          </a:p>
        </p:txBody>
      </p:sp>
      <p:sp>
        <p:nvSpPr>
          <p:cNvPr id="1023" name="Google Shape;1023;p12"/>
          <p:cNvSpPr/>
          <p:nvPr/>
        </p:nvSpPr>
        <p:spPr>
          <a:xfrm>
            <a:off x="4971149" y="461803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lvl="0" algn="ctr"/>
            <a:r>
              <a:rPr lang="de-DE" sz="1400" b="1" dirty="0">
                <a:solidFill>
                  <a:schemeClr val="lt1"/>
                </a:solidFill>
                <a:ea typeface="Calibri"/>
                <a:cs typeface="Calibri"/>
                <a:sym typeface="Calibri"/>
              </a:rPr>
              <a:t>Milieu</a:t>
            </a:r>
            <a:endParaRPr dirty="0"/>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629698" y="4719725"/>
            <a:ext cx="3091287" cy="861349"/>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Veel sectoren worden beïnvloed door externe factoren die moeilijk te plannen zijn (bijv. weer, pandemie, enz.)</a:t>
            </a:r>
            <a:endParaRPr sz="14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3894673" y="2456936"/>
            <a:ext cx="1572169" cy="276959"/>
          </a:xfrm>
          <a:prstGeom prst="rect">
            <a:avLst/>
          </a:prstGeom>
          <a:noFill/>
          <a:ln>
            <a:noFill/>
          </a:ln>
        </p:spPr>
        <p:txBody>
          <a:bodyPr spcFirstLastPara="1" wrap="square" lIns="91425" tIns="45700" rIns="91425" bIns="45700" anchor="t" anchorCtr="0">
            <a:spAutoFit/>
          </a:bodyPr>
          <a:lstStyle/>
          <a:p>
            <a:pPr lvl="0" algn="ctr"/>
            <a:r>
              <a:rPr lang="de-DE" sz="1200" b="1" dirty="0" err="1">
                <a:solidFill>
                  <a:schemeClr val="lt1"/>
                </a:solidFill>
                <a:ea typeface="Calibri"/>
                <a:cs typeface="Calibri"/>
                <a:sym typeface="Calibri"/>
              </a:rPr>
              <a:t>Seizoensgebonden</a:t>
            </a:r>
            <a:endParaRPr sz="1200" dirty="0"/>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617769" y="2154088"/>
            <a:ext cx="3091287" cy="1117701"/>
          </a:xfrm>
          <a:prstGeom prst="rect">
            <a:avLst/>
          </a:prstGeom>
          <a:noFill/>
          <a:ln>
            <a:noFill/>
          </a:ln>
        </p:spPr>
        <p:txBody>
          <a:bodyPr spcFirstLastPara="1" wrap="square" lIns="91425" tIns="45700" rIns="91425" bIns="45700" anchor="t" anchorCtr="0">
            <a:spAutoFit/>
          </a:bodyPr>
          <a:lstStyle/>
          <a:p>
            <a:pPr lvl="0">
              <a:lnSpc>
                <a:spcPct val="118928"/>
              </a:lnSpc>
            </a:pPr>
            <a:r>
              <a:rPr lang="nl-NL" sz="1400" dirty="0">
                <a:solidFill>
                  <a:schemeClr val="lt1"/>
                </a:solidFill>
                <a:ea typeface="Calibri"/>
                <a:cs typeface="Calibri"/>
                <a:sym typeface="Calibri"/>
              </a:rPr>
              <a:t>Veel sectoren (bijvoorbeeld de toeristische sector) worden gekenmerkt door een sterk fluctuerende vraag gedurende het hele jaar.</a:t>
            </a:r>
            <a:endParaRPr sz="14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798381" y="2013990"/>
            <a:ext cx="2829224" cy="3416320"/>
          </a:xfrm>
          <a:prstGeom prst="rect">
            <a:avLst/>
          </a:prstGeom>
          <a:noFill/>
        </p:spPr>
        <p:txBody>
          <a:bodyPr wrap="square">
            <a:spAutoFit/>
          </a:bodyPr>
          <a:lstStyle/>
          <a:p>
            <a:pPr lvl="0">
              <a:buClr>
                <a:srgbClr val="595A59"/>
              </a:buClr>
              <a:buSzPts val="1800"/>
            </a:pPr>
            <a:r>
              <a:rPr lang="nl-NL" sz="2400" dirty="0">
                <a:solidFill>
                  <a:srgbClr val="595959"/>
                </a:solidFill>
              </a:rPr>
              <a:t>Onvoorziene gebeurtenissen en omgevingsfactoren kunnen niet worden gepland - daarom is het belangrijk om voldoende liquiditeitsreserves op te bouwen.</a:t>
            </a:r>
            <a:endParaRPr lang="en-US" sz="2400" dirty="0">
              <a:solidFill>
                <a:srgbClr val="595959"/>
              </a:solidFill>
            </a:endParaRP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4589129"/>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679875" y="1901699"/>
            <a:ext cx="2038690" cy="4194698"/>
          </a:xfrm>
          <a:prstGeom prst="rect">
            <a:avLst/>
          </a:prstGeom>
          <a:noFill/>
          <a:ln>
            <a:noFill/>
          </a:ln>
        </p:spPr>
        <p:txBody>
          <a:bodyPr spcFirstLastPara="1" wrap="square" lIns="91425" tIns="45700" rIns="91425" bIns="45700" anchor="t" anchorCtr="0">
            <a:spAutoFit/>
          </a:bodyPr>
          <a:lstStyle/>
          <a:p>
            <a:pPr lvl="0">
              <a:lnSpc>
                <a:spcPct val="118928"/>
              </a:lnSpc>
            </a:pPr>
            <a:r>
              <a:rPr lang="nl-NL" sz="1600" dirty="0">
                <a:solidFill>
                  <a:srgbClr val="595959"/>
                </a:solidFill>
                <a:ea typeface="Calibri"/>
                <a:cs typeface="Calibri"/>
                <a:sym typeface="Calibri"/>
              </a:rPr>
              <a:t>Vanwege de afhankelijkheid van factoren die niet te beïnvloeden zijn, moet er rekening worden gehouden met een voldoende liquiditeitsreserve. De hoogte van de liquiditeitsreserve kan het beste worden afgeleid uit een analyse van enkele jaren in het verleden.</a:t>
            </a:r>
            <a:endParaRPr lang="en-US" sz="16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526363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xfrm>
            <a:off x="338231" y="532308"/>
            <a:ext cx="10614687" cy="803654"/>
          </a:xfrm>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en-US" dirty="0" err="1"/>
              <a:t>Basisstructuur</a:t>
            </a:r>
            <a:r>
              <a:rPr lang="en-US" dirty="0"/>
              <a:t> van </a:t>
            </a:r>
            <a:r>
              <a:rPr lang="en-US" dirty="0" err="1"/>
              <a:t>liquiditeitsplanning</a:t>
            </a:r>
            <a:endParaRPr lang="en-US" dirty="0"/>
          </a:p>
        </p:txBody>
      </p:sp>
      <p:sp>
        <p:nvSpPr>
          <p:cNvPr id="2" name="TextBox 4">
            <a:extLst>
              <a:ext uri="{FF2B5EF4-FFF2-40B4-BE49-F238E27FC236}">
                <a16:creationId xmlns:a16="http://schemas.microsoft.com/office/drawing/2014/main" id="{621B375B-8591-4ACB-AAC6-FB5BB15BB5B1}"/>
              </a:ext>
            </a:extLst>
          </p:cNvPr>
          <p:cNvSpPr txBox="1"/>
          <p:nvPr/>
        </p:nvSpPr>
        <p:spPr>
          <a:xfrm>
            <a:off x="338231" y="1720024"/>
            <a:ext cx="3414257" cy="4745915"/>
          </a:xfrm>
          <a:prstGeom prst="rect">
            <a:avLst/>
          </a:prstGeom>
          <a:noFill/>
        </p:spPr>
        <p:txBody>
          <a:bodyPr wrap="square">
            <a:spAutoFit/>
          </a:bodyPr>
          <a:lstStyle/>
          <a:p>
            <a:pPr lvl="0">
              <a:lnSpc>
                <a:spcPct val="90000"/>
              </a:lnSpc>
              <a:buClr>
                <a:srgbClr val="79527B"/>
              </a:buClr>
              <a:buSzPct val="100000"/>
            </a:pPr>
            <a:r>
              <a:rPr lang="nl-NL" sz="2400" dirty="0"/>
              <a:t>Liquiditeitsplanning is bedoeld om ervoor te zorgen dat de onderneming te allen tijde aan haar betalingsverplichtingen kan voldoen en om </a:t>
            </a:r>
            <a:r>
              <a:rPr lang="nl-NL" sz="2400" dirty="0" err="1"/>
              <a:t>kortetermijnfinancieringsbehoeften</a:t>
            </a:r>
            <a:r>
              <a:rPr lang="nl-NL" sz="2400" dirty="0"/>
              <a:t> vast te stellen.
Liquiditeitsplanning houdt rekening met alle in- en uitstromen van kasmiddelen in de verslagperiode.</a:t>
            </a:r>
            <a:endParaRPr lang="en-US" dirty="0"/>
          </a:p>
        </p:txBody>
      </p:sp>
      <p:graphicFrame>
        <p:nvGraphicFramePr>
          <p:cNvPr id="5" name="Google Shape;1131;p16">
            <a:extLst>
              <a:ext uri="{FF2B5EF4-FFF2-40B4-BE49-F238E27FC236}">
                <a16:creationId xmlns:a16="http://schemas.microsoft.com/office/drawing/2014/main" id="{A83AAC6D-EEFF-4C4E-B216-36E607977E65}"/>
              </a:ext>
            </a:extLst>
          </p:cNvPr>
          <p:cNvGraphicFramePr/>
          <p:nvPr>
            <p:extLst>
              <p:ext uri="{D42A27DB-BD31-4B8C-83A1-F6EECF244321}">
                <p14:modId xmlns:p14="http://schemas.microsoft.com/office/powerpoint/2010/main" val="878258399"/>
              </p:ext>
            </p:extLst>
          </p:nvPr>
        </p:nvGraphicFramePr>
        <p:xfrm>
          <a:off x="3752489" y="1247108"/>
          <a:ext cx="8049550" cy="4896855"/>
        </p:xfrm>
        <a:graphic>
          <a:graphicData uri="http://schemas.openxmlformats.org/drawingml/2006/table">
            <a:tbl>
              <a:tblPr firstRow="1" bandRow="1">
                <a:noFill/>
              </a:tblPr>
              <a:tblGrid>
                <a:gridCol w="4024775">
                  <a:extLst>
                    <a:ext uri="{9D8B030D-6E8A-4147-A177-3AD203B41FA5}">
                      <a16:colId xmlns:a16="http://schemas.microsoft.com/office/drawing/2014/main" val="20000"/>
                    </a:ext>
                  </a:extLst>
                </a:gridCol>
                <a:gridCol w="4024775">
                  <a:extLst>
                    <a:ext uri="{9D8B030D-6E8A-4147-A177-3AD203B41FA5}">
                      <a16:colId xmlns:a16="http://schemas.microsoft.com/office/drawing/2014/main" val="20001"/>
                    </a:ext>
                  </a:extLst>
                </a:gridCol>
              </a:tblGrid>
              <a:tr h="510850">
                <a:tc gridSpan="2">
                  <a:txBody>
                    <a:bodyPr/>
                    <a:lstStyle/>
                    <a:p>
                      <a:pPr marL="0" marR="0" lvl="0" indent="0" algn="ctr" rtl="0">
                        <a:spcBef>
                          <a:spcPts val="0"/>
                        </a:spcBef>
                        <a:spcAft>
                          <a:spcPts val="0"/>
                        </a:spcAft>
                        <a:buNone/>
                      </a:pPr>
                      <a:r>
                        <a:rPr lang="de-DE" sz="2800" u="none" strike="noStrike" cap="none" dirty="0" err="1">
                          <a:solidFill>
                            <a:schemeClr val="bg1"/>
                          </a:solidFill>
                        </a:rPr>
                        <a:t>Basisstructuur</a:t>
                      </a:r>
                      <a:r>
                        <a:rPr lang="de-DE" sz="2800" u="none" strike="noStrike" cap="none" dirty="0">
                          <a:solidFill>
                            <a:schemeClr val="bg1"/>
                          </a:solidFill>
                        </a:rPr>
                        <a:t> van </a:t>
                      </a:r>
                      <a:r>
                        <a:rPr lang="de-DE" sz="2800" u="none" strike="noStrike" cap="none" dirty="0" err="1">
                          <a:solidFill>
                            <a:schemeClr val="bg1"/>
                          </a:solidFill>
                        </a:rPr>
                        <a:t>liquiditeitsplanning</a:t>
                      </a:r>
                      <a:endParaRPr sz="2800" u="none" strike="noStrike" cap="none" dirty="0">
                        <a:solidFill>
                          <a:schemeClr val="bg1"/>
                        </a:solidFill>
                      </a:endParaRPr>
                    </a:p>
                  </a:txBody>
                  <a:tcPr marL="91450" marR="91450" marT="45725" marB="45725">
                    <a:solidFill>
                      <a:schemeClr val="tx1"/>
                    </a:solidFill>
                  </a:tcPr>
                </a:tc>
                <a:tc hMerge="1">
                  <a:txBody>
                    <a:bodyPr/>
                    <a:lstStyle/>
                    <a:p>
                      <a:endParaRPr lang="en-US"/>
                    </a:p>
                  </a:txBody>
                  <a:tcPr/>
                </a:tc>
                <a:extLst>
                  <a:ext uri="{0D108BD9-81ED-4DB2-BD59-A6C34878D82A}">
                    <a16:rowId xmlns:a16="http://schemas.microsoft.com/office/drawing/2014/main" val="10000"/>
                  </a:ext>
                </a:extLst>
              </a:tr>
              <a:tr h="721075">
                <a:tc>
                  <a:txBody>
                    <a:bodyPr/>
                    <a:lstStyle/>
                    <a:p>
                      <a:pPr marL="0" marR="0" lvl="0" indent="0" algn="ctr" rtl="0">
                        <a:spcBef>
                          <a:spcPts val="0"/>
                        </a:spcBef>
                        <a:spcAft>
                          <a:spcPts val="0"/>
                        </a:spcAft>
                        <a:buNone/>
                      </a:pPr>
                      <a:r>
                        <a:rPr lang="nl-NL" sz="1800" b="1" u="none" strike="noStrike" cap="none" dirty="0">
                          <a:solidFill>
                            <a:schemeClr val="tx1"/>
                          </a:solidFill>
                        </a:rPr>
                        <a:t>Totaal van alle inkomende betalingen</a:t>
                      </a:r>
                      <a:endParaRPr sz="1800" b="1" dirty="0">
                        <a:solidFill>
                          <a:schemeClr val="tx1"/>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de-DE" sz="1800" b="1" dirty="0" err="1">
                          <a:solidFill>
                            <a:schemeClr val="tx1"/>
                          </a:solidFill>
                        </a:rPr>
                        <a:t>Totaal</a:t>
                      </a:r>
                      <a:r>
                        <a:rPr lang="de-DE" sz="1800" b="1" dirty="0">
                          <a:solidFill>
                            <a:schemeClr val="tx1"/>
                          </a:solidFill>
                        </a:rPr>
                        <a:t> van alle </a:t>
                      </a:r>
                      <a:r>
                        <a:rPr lang="de-DE" sz="1800" b="1" dirty="0" err="1">
                          <a:solidFill>
                            <a:schemeClr val="tx1"/>
                          </a:solidFill>
                        </a:rPr>
                        <a:t>uitbetalingen</a:t>
                      </a:r>
                      <a:endParaRPr sz="1800" b="1" dirty="0">
                        <a:solidFill>
                          <a:schemeClr val="tx1"/>
                        </a:solidFill>
                      </a:endParaRPr>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1021675">
                <a:tc>
                  <a:txBody>
                    <a:bodyPr/>
                    <a:lstStyle/>
                    <a:p>
                      <a:pPr marL="0" marR="0" lvl="0" indent="0" algn="l" rtl="0">
                        <a:spcBef>
                          <a:spcPts val="0"/>
                        </a:spcBef>
                        <a:spcAft>
                          <a:spcPts val="0"/>
                        </a:spcAft>
                        <a:buClr>
                          <a:srgbClr val="595A59"/>
                        </a:buClr>
                        <a:buSzPts val="1800"/>
                        <a:buFont typeface="Calibri"/>
                        <a:buNone/>
                      </a:pPr>
                      <a:r>
                        <a:rPr lang="nl-NL" sz="1800" dirty="0">
                          <a:solidFill>
                            <a:srgbClr val="595A59"/>
                          </a:solidFill>
                        </a:rPr>
                        <a:t>+ Verkoop / diensten
+ Schuldbetalingen
+ Andere instroom van kasmiddelen (bv. rente, kapitaalinbreng van eigenaars, enz.)</a:t>
                      </a:r>
                      <a:endParaRPr sz="1800" dirty="0">
                        <a:solidFill>
                          <a:srgbClr val="595A59"/>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285750" marR="0" lvl="0" indent="-285750" algn="l" rtl="0">
                        <a:spcBef>
                          <a:spcPts val="0"/>
                        </a:spcBef>
                        <a:spcAft>
                          <a:spcPts val="0"/>
                        </a:spcAft>
                        <a:buClr>
                          <a:srgbClr val="595A59"/>
                        </a:buClr>
                        <a:buSzPts val="1800"/>
                        <a:buFont typeface="Calibri"/>
                        <a:buChar char="-"/>
                      </a:pPr>
                      <a:r>
                        <a:rPr lang="nl-NL" sz="1800" dirty="0">
                          <a:solidFill>
                            <a:srgbClr val="595A59"/>
                          </a:solidFill>
                        </a:rPr>
                        <a:t>Betalingen voor goederen en materialen
Lonen, salarissen, sociale uitkeringen
Reclame
Belastingen zoals belasting over de toegevoegde waarde
Rente op kapitaal
Verzekering
Algemene kantoor- en administratieve kosten
Huur
Andere uitgaven (elektriciteit, water, enz.)</a:t>
                      </a:r>
                      <a:endParaRPr dirty="0"/>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86592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xfrm>
            <a:off x="431800" y="615909"/>
            <a:ext cx="10614687" cy="803654"/>
          </a:xfrm>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nl-NL" dirty="0"/>
              <a:t>Basisstructuur van liquiditeitsplanning (deel 2)</a:t>
            </a:r>
            <a:endParaRPr lang="en-US" dirty="0"/>
          </a:p>
        </p:txBody>
      </p:sp>
      <p:sp>
        <p:nvSpPr>
          <p:cNvPr id="2" name="TextBox 4">
            <a:extLst>
              <a:ext uri="{FF2B5EF4-FFF2-40B4-BE49-F238E27FC236}">
                <a16:creationId xmlns:a16="http://schemas.microsoft.com/office/drawing/2014/main" id="{621B375B-8591-4ACB-AAC6-FB5BB15BB5B1}"/>
              </a:ext>
            </a:extLst>
          </p:cNvPr>
          <p:cNvSpPr txBox="1"/>
          <p:nvPr/>
        </p:nvSpPr>
        <p:spPr>
          <a:xfrm>
            <a:off x="431800" y="1467642"/>
            <a:ext cx="3320685" cy="3139321"/>
          </a:xfrm>
          <a:prstGeom prst="rect">
            <a:avLst/>
          </a:prstGeom>
          <a:noFill/>
        </p:spPr>
        <p:txBody>
          <a:bodyPr wrap="square">
            <a:spAutoFit/>
          </a:bodyPr>
          <a:lstStyle/>
          <a:p>
            <a:pPr lvl="0">
              <a:lnSpc>
                <a:spcPct val="90000"/>
              </a:lnSpc>
              <a:buClr>
                <a:srgbClr val="79527B"/>
              </a:buClr>
              <a:buSzPct val="100000"/>
            </a:pPr>
            <a:r>
              <a:rPr lang="nl-NL" sz="2000" dirty="0">
                <a:solidFill>
                  <a:srgbClr val="595959"/>
                </a:solidFill>
              </a:rPr>
              <a:t>Liquiditeitsplanning omvat de deelplannen "operationele activiteiten", "investeringsactiviteiten" en "financieringsactiviteiten".
Er moet rekening worden gehouden met de instroom en uitstroom van kasmiddelen uit operationele activiteiten en uit investerings- en financieringsactiviteiten.</a:t>
            </a:r>
            <a:endParaRPr lang="en-US" sz="2000" dirty="0"/>
          </a:p>
        </p:txBody>
      </p:sp>
      <p:sp>
        <p:nvSpPr>
          <p:cNvPr id="3" name="Google Shape;1137;p17">
            <a:extLst>
              <a:ext uri="{FF2B5EF4-FFF2-40B4-BE49-F238E27FC236}">
                <a16:creationId xmlns:a16="http://schemas.microsoft.com/office/drawing/2014/main" id="{BFE35B79-B6DB-D60E-99D6-B62BA27535EA}"/>
              </a:ext>
            </a:extLst>
          </p:cNvPr>
          <p:cNvSpPr txBox="1">
            <a:spLocks/>
          </p:cNvSpPr>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95A59"/>
              </a:buClr>
              <a:buSzPts val="1800"/>
              <a:buFont typeface="Arial" panose="020B0604020202020204" pitchFamily="34" charset="0"/>
              <a:buNone/>
            </a:pPr>
            <a:endParaRPr lang="en-US" dirty="0"/>
          </a:p>
          <a:p>
            <a:pPr marL="0" indent="0">
              <a:buClr>
                <a:srgbClr val="595A59"/>
              </a:buClr>
              <a:buSzPts val="1800"/>
              <a:buFont typeface="Arial" panose="020B0604020202020204" pitchFamily="34" charset="0"/>
              <a:buNone/>
            </a:pPr>
            <a:endParaRPr lang="en-US" dirty="0"/>
          </a:p>
          <a:p>
            <a:pPr marL="0" indent="0">
              <a:buClr>
                <a:srgbClr val="595A59"/>
              </a:buClr>
              <a:buSzPts val="1800"/>
              <a:buNone/>
            </a:pPr>
            <a:r>
              <a:rPr lang="nl-NL" sz="1600" dirty="0">
                <a:solidFill>
                  <a:srgbClr val="595959"/>
                </a:solidFill>
              </a:rPr>
              <a:t>Liquiditeitsstatus
 + Kasstroom uit operationele activiteiten</a:t>
            </a:r>
            <a:br>
              <a:rPr lang="nl-NL" sz="1600" dirty="0">
                <a:solidFill>
                  <a:srgbClr val="595959"/>
                </a:solidFill>
              </a:rPr>
            </a:br>
            <a:r>
              <a:rPr lang="nl-NL" sz="1600" dirty="0">
                <a:solidFill>
                  <a:srgbClr val="595959"/>
                </a:solidFill>
              </a:rPr>
              <a:t>
+ Kasstroom uit investeringsactiviteiten
</a:t>
            </a:r>
            <a:br>
              <a:rPr lang="nl-NL" sz="1600" dirty="0">
                <a:solidFill>
                  <a:srgbClr val="595959"/>
                </a:solidFill>
              </a:rPr>
            </a:br>
            <a:r>
              <a:rPr lang="nl-NL" sz="1600" dirty="0">
                <a:solidFill>
                  <a:srgbClr val="595959"/>
                </a:solidFill>
              </a:rPr>
              <a:t>+ Kasstroom uit financieringsactiviteiten</a:t>
            </a:r>
            <a:endParaRPr lang="en-US" sz="1600" b="1" dirty="0">
              <a:solidFill>
                <a:srgbClr val="79527B"/>
              </a:solidFill>
            </a:endParaRPr>
          </a:p>
          <a:p>
            <a:pPr marL="0" indent="0">
              <a:buClr>
                <a:srgbClr val="79527B"/>
              </a:buClr>
              <a:buSzPts val="1400"/>
              <a:buNone/>
            </a:pPr>
            <a:r>
              <a:rPr lang="en-US" sz="1600" b="1" dirty="0">
                <a:solidFill>
                  <a:schemeClr val="accent5">
                    <a:lumMod val="50000"/>
                  </a:schemeClr>
                </a:solidFill>
              </a:rPr>
              <a:t>= </a:t>
            </a:r>
            <a:r>
              <a:rPr lang="nl-NL" sz="1600" b="1" dirty="0">
                <a:solidFill>
                  <a:schemeClr val="accent5">
                    <a:lumMod val="50000"/>
                  </a:schemeClr>
                </a:solidFill>
              </a:rPr>
              <a:t>Mutatie in geldmiddelen en kasequivalenten</a:t>
            </a:r>
            <a:br>
              <a:rPr lang="nl-NL" sz="1600" b="1" dirty="0">
                <a:solidFill>
                  <a:schemeClr val="accent5">
                    <a:lumMod val="50000"/>
                  </a:schemeClr>
                </a:solidFill>
              </a:rPr>
            </a:br>
            <a:r>
              <a:rPr lang="nl-NL" sz="1600" b="1" dirty="0">
                <a:solidFill>
                  <a:schemeClr val="accent5">
                    <a:lumMod val="50000"/>
                  </a:schemeClr>
                </a:solidFill>
              </a:rPr>
              <a:t> met effect op de liquiditeit</a:t>
            </a:r>
            <a:endParaRPr lang="en-US" sz="1600" b="1" dirty="0">
              <a:solidFill>
                <a:schemeClr val="accent5">
                  <a:lumMod val="50000"/>
                </a:schemeClr>
              </a:solidFill>
            </a:endParaRPr>
          </a:p>
        </p:txBody>
      </p:sp>
      <p:sp>
        <p:nvSpPr>
          <p:cNvPr id="4" name="Google Shape;1142;p17">
            <a:extLst>
              <a:ext uri="{FF2B5EF4-FFF2-40B4-BE49-F238E27FC236}">
                <a16:creationId xmlns:a16="http://schemas.microsoft.com/office/drawing/2014/main" id="{F29526C7-E0A5-4349-A8AC-EFBD5983E1D8}"/>
              </a:ext>
            </a:extLst>
          </p:cNvPr>
          <p:cNvSpPr/>
          <p:nvPr/>
        </p:nvSpPr>
        <p:spPr>
          <a:xfrm>
            <a:off x="7437120" y="3146306"/>
            <a:ext cx="4323075" cy="522755"/>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nl-NL" sz="1600" b="1" dirty="0">
                <a:solidFill>
                  <a:srgbClr val="595959"/>
                </a:solidFill>
                <a:ea typeface="Calibri"/>
                <a:cs typeface="Calibri"/>
                <a:sym typeface="Calibri"/>
              </a:rPr>
              <a:t>Instroom en uitstroom van kasmiddelen uit operationele activiteiten</a:t>
            </a:r>
            <a:endParaRPr sz="1600" b="1" dirty="0">
              <a:solidFill>
                <a:srgbClr val="595959"/>
              </a:solidFill>
              <a:latin typeface="Calibri"/>
              <a:ea typeface="Calibri"/>
              <a:cs typeface="Calibri"/>
              <a:sym typeface="Calibri"/>
            </a:endParaRPr>
          </a:p>
        </p:txBody>
      </p:sp>
      <p:sp>
        <p:nvSpPr>
          <p:cNvPr id="6" name="Google Shape;1143;p17">
            <a:extLst>
              <a:ext uri="{FF2B5EF4-FFF2-40B4-BE49-F238E27FC236}">
                <a16:creationId xmlns:a16="http://schemas.microsoft.com/office/drawing/2014/main" id="{6DB6C415-DDAD-29F3-7842-4ABCA5842C6D}"/>
              </a:ext>
            </a:extLst>
          </p:cNvPr>
          <p:cNvSpPr/>
          <p:nvPr/>
        </p:nvSpPr>
        <p:spPr>
          <a:xfrm>
            <a:off x="7437119" y="3765688"/>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nl-NL" sz="1600" b="1" dirty="0">
                <a:solidFill>
                  <a:srgbClr val="595959"/>
                </a:solidFill>
                <a:ea typeface="Calibri"/>
                <a:cs typeface="Calibri"/>
                <a:sym typeface="Calibri"/>
              </a:rPr>
              <a:t>Na aftrek van investeringen / desinvesteringen</a:t>
            </a:r>
            <a:endParaRPr sz="2000" b="1" dirty="0">
              <a:solidFill>
                <a:srgbClr val="595959"/>
              </a:solidFill>
            </a:endParaRPr>
          </a:p>
        </p:txBody>
      </p:sp>
      <p:sp>
        <p:nvSpPr>
          <p:cNvPr id="7" name="Google Shape;1144;p17">
            <a:extLst>
              <a:ext uri="{FF2B5EF4-FFF2-40B4-BE49-F238E27FC236}">
                <a16:creationId xmlns:a16="http://schemas.microsoft.com/office/drawing/2014/main" id="{21B76794-C74E-E74D-CA38-EC58AA50947A}"/>
              </a:ext>
            </a:extLst>
          </p:cNvPr>
          <p:cNvSpPr/>
          <p:nvPr/>
        </p:nvSpPr>
        <p:spPr>
          <a:xfrm>
            <a:off x="7437118" y="4212312"/>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1600" b="1" dirty="0">
                <a:solidFill>
                  <a:srgbClr val="595959"/>
                </a:solidFill>
                <a:ea typeface="Calibri"/>
                <a:cs typeface="Calibri"/>
                <a:sym typeface="Calibri"/>
              </a:rPr>
              <a:t>Nettosaldo </a:t>
            </a:r>
            <a:r>
              <a:rPr lang="de-DE" sz="1600" b="1" dirty="0" err="1">
                <a:solidFill>
                  <a:srgbClr val="595959"/>
                </a:solidFill>
                <a:ea typeface="Calibri"/>
                <a:cs typeface="Calibri"/>
                <a:sym typeface="Calibri"/>
              </a:rPr>
              <a:t>uit</a:t>
            </a:r>
            <a:r>
              <a:rPr lang="de-DE" sz="1600" b="1" dirty="0">
                <a:solidFill>
                  <a:srgbClr val="595959"/>
                </a:solidFill>
                <a:ea typeface="Calibri"/>
                <a:cs typeface="Calibri"/>
                <a:sym typeface="Calibri"/>
              </a:rPr>
              <a:t> externe </a:t>
            </a:r>
            <a:r>
              <a:rPr lang="de-DE" sz="1600" b="1" dirty="0" err="1">
                <a:solidFill>
                  <a:srgbClr val="595959"/>
                </a:solidFill>
                <a:ea typeface="Calibri"/>
                <a:cs typeface="Calibri"/>
                <a:sym typeface="Calibri"/>
              </a:rPr>
              <a:t>financieringsactiviteiten</a:t>
            </a:r>
            <a:endParaRPr sz="1600" b="1" dirty="0">
              <a:solidFill>
                <a:srgbClr val="595959"/>
              </a:solidFill>
              <a:latin typeface="Calibri"/>
              <a:ea typeface="Calibri"/>
              <a:cs typeface="Calibri"/>
              <a:sym typeface="Calibri"/>
            </a:endParaRPr>
          </a:p>
        </p:txBody>
      </p:sp>
      <p:sp>
        <p:nvSpPr>
          <p:cNvPr id="8" name="Google Shape;1145;p17">
            <a:extLst>
              <a:ext uri="{FF2B5EF4-FFF2-40B4-BE49-F238E27FC236}">
                <a16:creationId xmlns:a16="http://schemas.microsoft.com/office/drawing/2014/main" id="{8D10C841-EF5B-74F3-6336-16B7D0443DC3}"/>
              </a:ext>
            </a:extLst>
          </p:cNvPr>
          <p:cNvSpPr/>
          <p:nvPr/>
        </p:nvSpPr>
        <p:spPr>
          <a:xfrm>
            <a:off x="7437117" y="4915031"/>
            <a:ext cx="4323079" cy="365760"/>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nl-NL" sz="1400" b="1" dirty="0">
                <a:solidFill>
                  <a:schemeClr val="lt1"/>
                </a:solidFill>
                <a:ea typeface="Calibri"/>
                <a:cs typeface="Calibri"/>
                <a:sym typeface="Calibri"/>
              </a:rPr>
              <a:t>Financiële middelen = som van alle bovenstaande posten</a:t>
            </a:r>
            <a:endParaRPr sz="1400" b="1" dirty="0">
              <a:solidFill>
                <a:schemeClr val="lt1"/>
              </a:solidFill>
              <a:latin typeface="Calibri"/>
              <a:ea typeface="Calibri"/>
              <a:cs typeface="Calibri"/>
              <a:sym typeface="Calibri"/>
            </a:endParaRPr>
          </a:p>
        </p:txBody>
      </p:sp>
      <p:sp>
        <p:nvSpPr>
          <p:cNvPr id="9" name="Google Shape;1146;p17">
            <a:extLst>
              <a:ext uri="{FF2B5EF4-FFF2-40B4-BE49-F238E27FC236}">
                <a16:creationId xmlns:a16="http://schemas.microsoft.com/office/drawing/2014/main" id="{B707DC9E-9397-F8A9-5254-647B331979AE}"/>
              </a:ext>
            </a:extLst>
          </p:cNvPr>
          <p:cNvSpPr/>
          <p:nvPr/>
        </p:nvSpPr>
        <p:spPr>
          <a:xfrm>
            <a:off x="7437116" y="2699682"/>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1600" b="1" dirty="0" err="1">
                <a:solidFill>
                  <a:srgbClr val="595959"/>
                </a:solidFill>
                <a:ea typeface="Calibri"/>
                <a:cs typeface="Calibri"/>
                <a:sym typeface="Calibri"/>
              </a:rPr>
              <a:t>Beschikbare</a:t>
            </a:r>
            <a:r>
              <a:rPr lang="de-DE" sz="1600" b="1" dirty="0">
                <a:solidFill>
                  <a:srgbClr val="595959"/>
                </a:solidFill>
                <a:ea typeface="Calibri"/>
                <a:cs typeface="Calibri"/>
                <a:sym typeface="Calibri"/>
              </a:rPr>
              <a:t> </a:t>
            </a:r>
            <a:r>
              <a:rPr lang="de-DE" sz="1600" b="1" dirty="0" err="1">
                <a:solidFill>
                  <a:srgbClr val="595959"/>
                </a:solidFill>
                <a:ea typeface="Calibri"/>
                <a:cs typeface="Calibri"/>
                <a:sym typeface="Calibri"/>
              </a:rPr>
              <a:t>liquiditeit</a:t>
            </a:r>
            <a:endParaRPr sz="1600" b="1"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324254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de-DE" dirty="0" err="1"/>
              <a:t>Geïntegreerde</a:t>
            </a:r>
            <a:r>
              <a:rPr lang="de-DE" dirty="0"/>
              <a:t> </a:t>
            </a:r>
            <a:r>
              <a:rPr lang="de-DE" dirty="0" err="1"/>
              <a:t>bedrijfsplanning</a:t>
            </a:r>
            <a:endParaRPr lang="de-DE" dirty="0"/>
          </a:p>
        </p:txBody>
      </p:sp>
      <p:sp>
        <p:nvSpPr>
          <p:cNvPr id="2" name="TextBox 4">
            <a:extLst>
              <a:ext uri="{FF2B5EF4-FFF2-40B4-BE49-F238E27FC236}">
                <a16:creationId xmlns:a16="http://schemas.microsoft.com/office/drawing/2014/main" id="{621B375B-8591-4ACB-AAC6-FB5BB15BB5B1}"/>
              </a:ext>
            </a:extLst>
          </p:cNvPr>
          <p:cNvSpPr txBox="1"/>
          <p:nvPr/>
        </p:nvSpPr>
        <p:spPr>
          <a:xfrm>
            <a:off x="675641" y="1663308"/>
            <a:ext cx="2829224" cy="3083921"/>
          </a:xfrm>
          <a:prstGeom prst="rect">
            <a:avLst/>
          </a:prstGeom>
          <a:noFill/>
        </p:spPr>
        <p:txBody>
          <a:bodyPr wrap="square">
            <a:spAutoFit/>
          </a:bodyPr>
          <a:lstStyle/>
          <a:p>
            <a:pPr lvl="0">
              <a:lnSpc>
                <a:spcPct val="90000"/>
              </a:lnSpc>
              <a:buClr>
                <a:srgbClr val="79527B"/>
              </a:buClr>
              <a:buSzPts val="2000"/>
            </a:pPr>
            <a:r>
              <a:rPr lang="nl-NL" dirty="0">
                <a:solidFill>
                  <a:srgbClr val="595959"/>
                </a:solidFill>
              </a:rPr>
              <a:t>Er is een nauw verband tussen liquiditeitsplanning, winst- en verliesplanning en balansplanning.
Door de koppeling van winst- en verliesplanning, liquiditeitsplanning en balansplanning wordt dit ook wel "geïntegreerde planning" genoemd.</a:t>
            </a:r>
            <a:endParaRPr lang="en-US" dirty="0"/>
          </a:p>
          <a:p>
            <a:pPr marL="0" lvl="0" indent="0" algn="l" rtl="0">
              <a:lnSpc>
                <a:spcPct val="90000"/>
              </a:lnSpc>
              <a:spcBef>
                <a:spcPts val="0"/>
              </a:spcBef>
              <a:spcAft>
                <a:spcPts val="0"/>
              </a:spcAft>
              <a:buClr>
                <a:srgbClr val="79527B"/>
              </a:buClr>
              <a:buSzPts val="2000"/>
              <a:buNone/>
            </a:pPr>
            <a:endParaRPr lang="en-US" dirty="0"/>
          </a:p>
          <a:p>
            <a:pPr marL="0" lvl="0" indent="0" algn="l" rtl="0">
              <a:lnSpc>
                <a:spcPct val="90000"/>
              </a:lnSpc>
              <a:spcBef>
                <a:spcPts val="0"/>
              </a:spcBef>
              <a:spcAft>
                <a:spcPts val="0"/>
              </a:spcAft>
              <a:buClr>
                <a:srgbClr val="79527B"/>
              </a:buClr>
              <a:buSzPts val="2000"/>
              <a:buNone/>
            </a:pPr>
            <a:endParaRPr lang="en-US" dirty="0"/>
          </a:p>
        </p:txBody>
      </p:sp>
      <p:sp>
        <p:nvSpPr>
          <p:cNvPr id="5" name="Textfeld 4">
            <a:extLst>
              <a:ext uri="{FF2B5EF4-FFF2-40B4-BE49-F238E27FC236}">
                <a16:creationId xmlns:a16="http://schemas.microsoft.com/office/drawing/2014/main" id="{7B5619BF-1163-0C09-BF31-8D4D0484CED8}"/>
              </a:ext>
            </a:extLst>
          </p:cNvPr>
          <p:cNvSpPr txBox="1"/>
          <p:nvPr/>
        </p:nvSpPr>
        <p:spPr>
          <a:xfrm>
            <a:off x="715549" y="4635203"/>
            <a:ext cx="2743309" cy="1323439"/>
          </a:xfrm>
          <a:prstGeom prst="rect">
            <a:avLst/>
          </a:prstGeom>
          <a:noFill/>
        </p:spPr>
        <p:txBody>
          <a:bodyPr wrap="square" rtlCol="0">
            <a:spAutoFit/>
          </a:bodyPr>
          <a:lstStyle/>
          <a:p>
            <a:pPr>
              <a:spcBef>
                <a:spcPts val="1200"/>
              </a:spcBef>
            </a:pPr>
            <a:r>
              <a:rPr lang="nl-NL" sz="1400" dirty="0">
                <a:solidFill>
                  <a:srgbClr val="595A59"/>
                </a:solidFill>
                <a:latin typeface="Calibri" panose="020F0502020204030204" pitchFamily="34" charset="0"/>
                <a:ea typeface="Calibri" panose="020F0502020204030204" pitchFamily="34" charset="0"/>
                <a:cs typeface="Calibri" panose="020F0502020204030204" pitchFamily="34" charset="0"/>
              </a:rPr>
              <a:t>*EBIT: Winst voor rente en belastingen 
**EBITDA: Winst voor rente, belastingen, afschrijvingen en amortisatie</a:t>
            </a:r>
            <a:endPar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Google Shape;1155;p18">
            <a:extLst>
              <a:ext uri="{FF2B5EF4-FFF2-40B4-BE49-F238E27FC236}">
                <a16:creationId xmlns:a16="http://schemas.microsoft.com/office/drawing/2014/main" id="{43EC04C6-2432-95F4-04D9-1CCF90638298}"/>
              </a:ext>
            </a:extLst>
          </p:cNvPr>
          <p:cNvSpPr/>
          <p:nvPr/>
        </p:nvSpPr>
        <p:spPr>
          <a:xfrm>
            <a:off x="3752491" y="1637400"/>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1600" b="1" dirty="0" err="1">
                <a:solidFill>
                  <a:schemeClr val="lt1"/>
                </a:solidFill>
                <a:ea typeface="Calibri"/>
                <a:cs typeface="Calibri"/>
                <a:sym typeface="Calibri"/>
              </a:rPr>
              <a:t>Winst</a:t>
            </a:r>
            <a:r>
              <a:rPr lang="de-DE" sz="1600" b="1" dirty="0">
                <a:solidFill>
                  <a:schemeClr val="lt1"/>
                </a:solidFill>
                <a:ea typeface="Calibri"/>
                <a:cs typeface="Calibri"/>
                <a:sym typeface="Calibri"/>
              </a:rPr>
              <a:t>- en </a:t>
            </a:r>
            <a:r>
              <a:rPr lang="de-DE" sz="1600" b="1" dirty="0" err="1">
                <a:solidFill>
                  <a:schemeClr val="lt1"/>
                </a:solidFill>
                <a:ea typeface="Calibri"/>
                <a:cs typeface="Calibri"/>
                <a:sym typeface="Calibri"/>
              </a:rPr>
              <a:t>verliesplanning</a:t>
            </a:r>
            <a:endParaRPr sz="2000" b="1" dirty="0"/>
          </a:p>
        </p:txBody>
      </p:sp>
      <p:sp>
        <p:nvSpPr>
          <p:cNvPr id="11" name="Google Shape;1156;p18">
            <a:extLst>
              <a:ext uri="{FF2B5EF4-FFF2-40B4-BE49-F238E27FC236}">
                <a16:creationId xmlns:a16="http://schemas.microsoft.com/office/drawing/2014/main" id="{1FDBEEF0-742C-A713-767E-6383D65BD0C4}"/>
              </a:ext>
            </a:extLst>
          </p:cNvPr>
          <p:cNvSpPr/>
          <p:nvPr/>
        </p:nvSpPr>
        <p:spPr>
          <a:xfrm>
            <a:off x="9294769" y="1637401"/>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1600" b="1" dirty="0">
                <a:solidFill>
                  <a:schemeClr val="lt1"/>
                </a:solidFill>
                <a:ea typeface="Calibri"/>
                <a:cs typeface="Calibri"/>
                <a:sym typeface="Calibri"/>
              </a:rPr>
              <a:t>Balans </a:t>
            </a:r>
            <a:r>
              <a:rPr lang="de-DE" sz="1600" b="1" dirty="0" err="1">
                <a:solidFill>
                  <a:schemeClr val="lt1"/>
                </a:solidFill>
                <a:ea typeface="Calibri"/>
                <a:cs typeface="Calibri"/>
                <a:sym typeface="Calibri"/>
              </a:rPr>
              <a:t>planning</a:t>
            </a:r>
            <a:endParaRPr dirty="0"/>
          </a:p>
        </p:txBody>
      </p:sp>
      <p:sp>
        <p:nvSpPr>
          <p:cNvPr id="12" name="Google Shape;1157;p18">
            <a:extLst>
              <a:ext uri="{FF2B5EF4-FFF2-40B4-BE49-F238E27FC236}">
                <a16:creationId xmlns:a16="http://schemas.microsoft.com/office/drawing/2014/main" id="{E6459672-A855-B99B-09E6-3E057269BB65}"/>
              </a:ext>
            </a:extLst>
          </p:cNvPr>
          <p:cNvSpPr/>
          <p:nvPr/>
        </p:nvSpPr>
        <p:spPr>
          <a:xfrm>
            <a:off x="6523630" y="1637401"/>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nl-NL" sz="1400" b="1" dirty="0">
                <a:solidFill>
                  <a:schemeClr val="lt1"/>
                </a:solidFill>
                <a:ea typeface="Calibri"/>
                <a:cs typeface="Calibri"/>
                <a:sym typeface="Calibri"/>
              </a:rPr>
              <a:t>Voorbereiding / coördinatie van de deelplannen</a:t>
            </a:r>
            <a:endParaRPr sz="1400" b="1" dirty="0">
              <a:solidFill>
                <a:schemeClr val="lt1"/>
              </a:solidFill>
              <a:latin typeface="Calibri"/>
              <a:ea typeface="Calibri"/>
              <a:cs typeface="Calibri"/>
              <a:sym typeface="Calibri"/>
            </a:endParaRPr>
          </a:p>
        </p:txBody>
      </p:sp>
      <p:sp>
        <p:nvSpPr>
          <p:cNvPr id="13" name="Google Shape;1158;p18">
            <a:extLst>
              <a:ext uri="{FF2B5EF4-FFF2-40B4-BE49-F238E27FC236}">
                <a16:creationId xmlns:a16="http://schemas.microsoft.com/office/drawing/2014/main" id="{1942AC28-1052-68FE-95F8-68CAB17A5B46}"/>
              </a:ext>
            </a:extLst>
          </p:cNvPr>
          <p:cNvSpPr/>
          <p:nvPr/>
        </p:nvSpPr>
        <p:spPr>
          <a:xfrm>
            <a:off x="6518294" y="5046418"/>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1600" b="1" dirty="0" err="1">
                <a:solidFill>
                  <a:schemeClr val="lt1"/>
                </a:solidFill>
                <a:ea typeface="Calibri"/>
                <a:cs typeface="Calibri"/>
                <a:sym typeface="Calibri"/>
              </a:rPr>
              <a:t>Liquiditeitsplanning</a:t>
            </a:r>
            <a:endParaRPr sz="2000" b="1" dirty="0"/>
          </a:p>
        </p:txBody>
      </p:sp>
      <p:sp>
        <p:nvSpPr>
          <p:cNvPr id="14" name="Google Shape;1159;p18">
            <a:extLst>
              <a:ext uri="{FF2B5EF4-FFF2-40B4-BE49-F238E27FC236}">
                <a16:creationId xmlns:a16="http://schemas.microsoft.com/office/drawing/2014/main" id="{33C9B61D-CC89-EFBD-F10D-5393C4EB8EA7}"/>
              </a:ext>
            </a:extLst>
          </p:cNvPr>
          <p:cNvSpPr/>
          <p:nvPr/>
        </p:nvSpPr>
        <p:spPr>
          <a:xfrm>
            <a:off x="3752489" y="2385309"/>
            <a:ext cx="2465430" cy="3240803"/>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sz="1400" dirty="0">
                <a:solidFill>
                  <a:srgbClr val="595959"/>
                </a:solidFill>
                <a:ea typeface="Calibri"/>
                <a:cs typeface="Calibri"/>
                <a:sym typeface="Calibri"/>
              </a:rPr>
              <a:t>Totale </a:t>
            </a:r>
            <a:r>
              <a:rPr lang="de-DE" sz="1400" dirty="0" err="1">
                <a:solidFill>
                  <a:srgbClr val="595959"/>
                </a:solidFill>
                <a:ea typeface="Calibri"/>
                <a:cs typeface="Calibri"/>
                <a:sym typeface="Calibri"/>
              </a:rPr>
              <a:t>output</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Kosten van materialen
= </a:t>
            </a:r>
            <a:r>
              <a:rPr lang="de-DE" sz="1400" dirty="0" err="1">
                <a:solidFill>
                  <a:srgbClr val="595959"/>
                </a:solidFill>
                <a:ea typeface="Calibri"/>
                <a:cs typeface="Calibri"/>
                <a:sym typeface="Calibri"/>
              </a:rPr>
              <a:t>Brutowinst</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Personeelskosten</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Andere </a:t>
            </a:r>
            <a:r>
              <a:rPr lang="de-DE" sz="1400" dirty="0" err="1">
                <a:solidFill>
                  <a:srgbClr val="595959"/>
                </a:solidFill>
                <a:ea typeface="Calibri"/>
                <a:cs typeface="Calibri"/>
                <a:sym typeface="Calibri"/>
              </a:rPr>
              <a:t>bedrijfskosten</a:t>
            </a:r>
            <a:r>
              <a:rPr lang="de-DE" sz="1400" dirty="0">
                <a:solidFill>
                  <a:srgbClr val="595959"/>
                </a:solidFill>
                <a:ea typeface="Calibri"/>
                <a:cs typeface="Calibri"/>
                <a:sym typeface="Calibri"/>
              </a:rPr>
              <a:t> = EBITDA**</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Afschrijvingen</a:t>
            </a:r>
            <a:r>
              <a:rPr lang="de-DE" sz="1400" dirty="0">
                <a:solidFill>
                  <a:srgbClr val="595959"/>
                </a:solidFill>
                <a:ea typeface="Calibri"/>
                <a:cs typeface="Calibri"/>
                <a:sym typeface="Calibri"/>
              </a:rPr>
              <a:t> en </a:t>
            </a:r>
            <a:r>
              <a:rPr lang="de-DE" sz="1400" dirty="0" err="1">
                <a:solidFill>
                  <a:srgbClr val="595959"/>
                </a:solidFill>
                <a:ea typeface="Calibri"/>
                <a:cs typeface="Calibri"/>
                <a:sym typeface="Calibri"/>
              </a:rPr>
              <a:t>amortisatie</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EBIT*</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Financieel</a:t>
            </a: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resultaat</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Bedrijfsresultaat</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Niet-</a:t>
            </a:r>
            <a:r>
              <a:rPr lang="de-DE" sz="1400" dirty="0" err="1">
                <a:solidFill>
                  <a:srgbClr val="595959"/>
                </a:solidFill>
                <a:ea typeface="Calibri"/>
                <a:cs typeface="Calibri"/>
                <a:sym typeface="Calibri"/>
              </a:rPr>
              <a:t>operationeel</a:t>
            </a: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resultaat</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a:t>
            </a:r>
            <a:r>
              <a:rPr lang="de-DE" sz="1400" dirty="0" err="1">
                <a:solidFill>
                  <a:srgbClr val="595959"/>
                </a:solidFill>
                <a:ea typeface="Calibri"/>
                <a:cs typeface="Calibri"/>
                <a:sym typeface="Calibri"/>
              </a:rPr>
              <a:t>Belastingen</a:t>
            </a:r>
            <a:br>
              <a:rPr lang="de-DE" sz="1400" dirty="0">
                <a:solidFill>
                  <a:srgbClr val="595959"/>
                </a:solidFill>
                <a:ea typeface="Calibri"/>
                <a:cs typeface="Calibri"/>
                <a:sym typeface="Calibri"/>
              </a:rPr>
            </a:br>
            <a:r>
              <a:rPr lang="de-DE" sz="1400" dirty="0">
                <a:solidFill>
                  <a:srgbClr val="595959"/>
                </a:solidFill>
                <a:ea typeface="Calibri"/>
                <a:cs typeface="Calibri"/>
                <a:sym typeface="Calibri"/>
              </a:rPr>
              <a:t>= Netto </a:t>
            </a:r>
            <a:r>
              <a:rPr lang="de-DE" sz="1400" dirty="0" err="1">
                <a:solidFill>
                  <a:srgbClr val="595959"/>
                </a:solidFill>
                <a:ea typeface="Calibri"/>
                <a:cs typeface="Calibri"/>
                <a:sym typeface="Calibri"/>
              </a:rPr>
              <a:t>winst</a:t>
            </a:r>
            <a:r>
              <a:rPr lang="de-DE" sz="1400" dirty="0">
                <a:solidFill>
                  <a:srgbClr val="595959"/>
                </a:solidFill>
                <a:ea typeface="Calibri"/>
                <a:cs typeface="Calibri"/>
                <a:sym typeface="Calibri"/>
              </a:rPr>
              <a:t>/verlies van </a:t>
            </a:r>
            <a:r>
              <a:rPr lang="de-DE" sz="1400" dirty="0" err="1">
                <a:solidFill>
                  <a:srgbClr val="595959"/>
                </a:solidFill>
                <a:ea typeface="Calibri"/>
                <a:cs typeface="Calibri"/>
                <a:sym typeface="Calibri"/>
              </a:rPr>
              <a:t>het</a:t>
            </a: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boekjaar</a:t>
            </a:r>
            <a:endParaRPr sz="1400" b="1" dirty="0">
              <a:solidFill>
                <a:srgbClr val="595959"/>
              </a:solidFill>
              <a:latin typeface="Calibri"/>
              <a:ea typeface="Calibri"/>
              <a:cs typeface="Calibri"/>
              <a:sym typeface="Calibri"/>
            </a:endParaRPr>
          </a:p>
        </p:txBody>
      </p:sp>
      <p:sp>
        <p:nvSpPr>
          <p:cNvPr id="15" name="Google Shape;1160;p18">
            <a:extLst>
              <a:ext uri="{FF2B5EF4-FFF2-40B4-BE49-F238E27FC236}">
                <a16:creationId xmlns:a16="http://schemas.microsoft.com/office/drawing/2014/main" id="{8AC8ECA8-A667-58C0-D5EA-B8C41CE62AAD}"/>
              </a:ext>
            </a:extLst>
          </p:cNvPr>
          <p:cNvSpPr/>
          <p:nvPr/>
        </p:nvSpPr>
        <p:spPr>
          <a:xfrm>
            <a:off x="6523627" y="2400549"/>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sz="1400">
                <a:solidFill>
                  <a:srgbClr val="595959"/>
                </a:solidFill>
                <a:ea typeface="Calibri"/>
                <a:cs typeface="Calibri"/>
                <a:sym typeface="Calibri"/>
              </a:rPr>
              <a:t>Verkoop planning</a:t>
            </a:r>
            <a:endParaRPr>
              <a:solidFill>
                <a:srgbClr val="595959"/>
              </a:solidFill>
            </a:endParaRPr>
          </a:p>
        </p:txBody>
      </p:sp>
      <p:sp>
        <p:nvSpPr>
          <p:cNvPr id="16" name="Google Shape;1161;p18">
            <a:extLst>
              <a:ext uri="{FF2B5EF4-FFF2-40B4-BE49-F238E27FC236}">
                <a16:creationId xmlns:a16="http://schemas.microsoft.com/office/drawing/2014/main" id="{2519E5B8-F3C6-9ECE-3155-256E8B5578F9}"/>
              </a:ext>
            </a:extLst>
          </p:cNvPr>
          <p:cNvSpPr/>
          <p:nvPr/>
        </p:nvSpPr>
        <p:spPr>
          <a:xfrm>
            <a:off x="6523630" y="2819900"/>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sz="1400">
                <a:solidFill>
                  <a:srgbClr val="595959"/>
                </a:solidFill>
                <a:ea typeface="Calibri"/>
                <a:cs typeface="Calibri"/>
                <a:sym typeface="Calibri"/>
              </a:rPr>
              <a:t>Verkrijgen</a:t>
            </a:r>
            <a:endParaRPr>
              <a:solidFill>
                <a:srgbClr val="595959"/>
              </a:solidFill>
            </a:endParaRPr>
          </a:p>
        </p:txBody>
      </p:sp>
      <p:sp>
        <p:nvSpPr>
          <p:cNvPr id="17" name="Google Shape;1162;p18">
            <a:extLst>
              <a:ext uri="{FF2B5EF4-FFF2-40B4-BE49-F238E27FC236}">
                <a16:creationId xmlns:a16="http://schemas.microsoft.com/office/drawing/2014/main" id="{CF79BB93-D82C-47A3-1A21-E755F2DFCA68}"/>
              </a:ext>
            </a:extLst>
          </p:cNvPr>
          <p:cNvSpPr/>
          <p:nvPr/>
        </p:nvSpPr>
        <p:spPr>
          <a:xfrm>
            <a:off x="6523626" y="3216140"/>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sz="1400">
                <a:solidFill>
                  <a:srgbClr val="595959"/>
                </a:solidFill>
                <a:ea typeface="Calibri"/>
                <a:cs typeface="Calibri"/>
                <a:sym typeface="Calibri"/>
              </a:rPr>
              <a:t>Personeel</a:t>
            </a:r>
            <a:endParaRPr>
              <a:solidFill>
                <a:srgbClr val="595959"/>
              </a:solidFill>
            </a:endParaRPr>
          </a:p>
        </p:txBody>
      </p:sp>
      <p:sp>
        <p:nvSpPr>
          <p:cNvPr id="18" name="Google Shape;1163;p18">
            <a:extLst>
              <a:ext uri="{FF2B5EF4-FFF2-40B4-BE49-F238E27FC236}">
                <a16:creationId xmlns:a16="http://schemas.microsoft.com/office/drawing/2014/main" id="{7010DBDF-0F18-333C-118E-0E341B28EB28}"/>
              </a:ext>
            </a:extLst>
          </p:cNvPr>
          <p:cNvSpPr/>
          <p:nvPr/>
        </p:nvSpPr>
        <p:spPr>
          <a:xfrm>
            <a:off x="6523625" y="3593529"/>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sz="1400">
                <a:solidFill>
                  <a:srgbClr val="595959"/>
                </a:solidFill>
                <a:ea typeface="Calibri"/>
                <a:cs typeface="Calibri"/>
                <a:sym typeface="Calibri"/>
              </a:rPr>
              <a:t>Overige uitgaven</a:t>
            </a:r>
            <a:endParaRPr>
              <a:solidFill>
                <a:srgbClr val="595959"/>
              </a:solidFill>
            </a:endParaRPr>
          </a:p>
        </p:txBody>
      </p:sp>
      <p:sp>
        <p:nvSpPr>
          <p:cNvPr id="19" name="Google Shape;1164;p18">
            <a:extLst>
              <a:ext uri="{FF2B5EF4-FFF2-40B4-BE49-F238E27FC236}">
                <a16:creationId xmlns:a16="http://schemas.microsoft.com/office/drawing/2014/main" id="{FE169C4A-0A88-77D8-A0EE-762E2A4AEB21}"/>
              </a:ext>
            </a:extLst>
          </p:cNvPr>
          <p:cNvSpPr/>
          <p:nvPr/>
        </p:nvSpPr>
        <p:spPr>
          <a:xfrm>
            <a:off x="6523624" y="4051876"/>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sz="1400">
                <a:solidFill>
                  <a:srgbClr val="595959"/>
                </a:solidFill>
                <a:ea typeface="Calibri"/>
                <a:cs typeface="Calibri"/>
                <a:sym typeface="Calibri"/>
              </a:rPr>
              <a:t>Investeringen</a:t>
            </a:r>
            <a:endParaRPr dirty="0">
              <a:solidFill>
                <a:srgbClr val="595959"/>
              </a:solidFill>
            </a:endParaRPr>
          </a:p>
        </p:txBody>
      </p:sp>
      <p:cxnSp>
        <p:nvCxnSpPr>
          <p:cNvPr id="20" name="Google Shape;1165;p18">
            <a:extLst>
              <a:ext uri="{FF2B5EF4-FFF2-40B4-BE49-F238E27FC236}">
                <a16:creationId xmlns:a16="http://schemas.microsoft.com/office/drawing/2014/main" id="{A68BA5CD-CB85-6C16-DDC1-06DA5A3FEC96}"/>
              </a:ext>
            </a:extLst>
          </p:cNvPr>
          <p:cNvCxnSpPr>
            <a:stCxn id="15" idx="1"/>
          </p:cNvCxnSpPr>
          <p:nvPr/>
        </p:nvCxnSpPr>
        <p:spPr>
          <a:xfrm rot="10800000">
            <a:off x="6217927" y="2556635"/>
            <a:ext cx="305700" cy="0"/>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1" name="Google Shape;1166;p18">
            <a:extLst>
              <a:ext uri="{FF2B5EF4-FFF2-40B4-BE49-F238E27FC236}">
                <a16:creationId xmlns:a16="http://schemas.microsoft.com/office/drawing/2014/main" id="{EC9EA270-21FE-EAC9-E0F4-BF8FBD149974}"/>
              </a:ext>
            </a:extLst>
          </p:cNvPr>
          <p:cNvCxnSpPr/>
          <p:nvPr/>
        </p:nvCxnSpPr>
        <p:spPr>
          <a:xfrm rot="10800000">
            <a:off x="6219122" y="2984909"/>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2" name="Google Shape;1167;p18">
            <a:extLst>
              <a:ext uri="{FF2B5EF4-FFF2-40B4-BE49-F238E27FC236}">
                <a16:creationId xmlns:a16="http://schemas.microsoft.com/office/drawing/2014/main" id="{809BFF11-C358-A7A1-44C4-6921ACCC1BEB}"/>
              </a:ext>
            </a:extLst>
          </p:cNvPr>
          <p:cNvCxnSpPr/>
          <p:nvPr/>
        </p:nvCxnSpPr>
        <p:spPr>
          <a:xfrm rot="10800000">
            <a:off x="6223258" y="3380744"/>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3" name="Google Shape;1168;p18">
            <a:extLst>
              <a:ext uri="{FF2B5EF4-FFF2-40B4-BE49-F238E27FC236}">
                <a16:creationId xmlns:a16="http://schemas.microsoft.com/office/drawing/2014/main" id="{807F41C9-9538-99CC-E91C-5CA09E8DE5CB}"/>
              </a:ext>
            </a:extLst>
          </p:cNvPr>
          <p:cNvCxnSpPr/>
          <p:nvPr/>
        </p:nvCxnSpPr>
        <p:spPr>
          <a:xfrm rot="10800000">
            <a:off x="6223258" y="3741094"/>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4" name="Google Shape;1169;p18">
            <a:extLst>
              <a:ext uri="{FF2B5EF4-FFF2-40B4-BE49-F238E27FC236}">
                <a16:creationId xmlns:a16="http://schemas.microsoft.com/office/drawing/2014/main" id="{E89EB1C4-C65F-515B-ACB0-798E086BE574}"/>
              </a:ext>
            </a:extLst>
          </p:cNvPr>
          <p:cNvCxnSpPr/>
          <p:nvPr/>
        </p:nvCxnSpPr>
        <p:spPr>
          <a:xfrm rot="10800000">
            <a:off x="6217918" y="4242956"/>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sp>
        <p:nvSpPr>
          <p:cNvPr id="25" name="Google Shape;1170;p18">
            <a:extLst>
              <a:ext uri="{FF2B5EF4-FFF2-40B4-BE49-F238E27FC236}">
                <a16:creationId xmlns:a16="http://schemas.microsoft.com/office/drawing/2014/main" id="{B035EA9E-3FB4-5676-CC33-7C3DC6F2ACC7}"/>
              </a:ext>
            </a:extLst>
          </p:cNvPr>
          <p:cNvSpPr/>
          <p:nvPr/>
        </p:nvSpPr>
        <p:spPr>
          <a:xfrm>
            <a:off x="9290334" y="2385308"/>
            <a:ext cx="2465430" cy="3240803"/>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nl-NL" sz="1400" b="1" dirty="0">
                <a:solidFill>
                  <a:srgbClr val="595959"/>
                </a:solidFill>
                <a:ea typeface="Calibri"/>
                <a:cs typeface="Calibri"/>
                <a:sym typeface="Calibri"/>
              </a:rPr>
              <a:t>Activa</a:t>
            </a:r>
          </a:p>
          <a:p>
            <a:pPr marL="285750" lvl="0" indent="-285750">
              <a:buFont typeface="Arial" panose="020B0604020202020204" pitchFamily="34" charset="0"/>
              <a:buChar char="•"/>
            </a:pPr>
            <a:r>
              <a:rPr lang="nl-NL" sz="1400" dirty="0">
                <a:solidFill>
                  <a:srgbClr val="595959"/>
                </a:solidFill>
                <a:ea typeface="Calibri"/>
                <a:cs typeface="Calibri"/>
                <a:sym typeface="Calibri"/>
              </a:rPr>
              <a:t>Vaste activa
Vlottende activa (voorraden, geldmiddelen en kasequivalenten)</a:t>
            </a:r>
            <a:br>
              <a:rPr lang="nl-NL" sz="1400" b="1" dirty="0">
                <a:solidFill>
                  <a:srgbClr val="595959"/>
                </a:solidFill>
                <a:ea typeface="Calibri"/>
                <a:cs typeface="Calibri"/>
                <a:sym typeface="Calibri"/>
              </a:rPr>
            </a:br>
            <a:br>
              <a:rPr lang="nl-NL" sz="1400" b="1" dirty="0">
                <a:solidFill>
                  <a:srgbClr val="595959"/>
                </a:solidFill>
                <a:ea typeface="Calibri"/>
                <a:cs typeface="Calibri"/>
                <a:sym typeface="Calibri"/>
              </a:rPr>
            </a:br>
            <a:r>
              <a:rPr lang="nl-NL" sz="1400" b="1" dirty="0">
                <a:solidFill>
                  <a:srgbClr val="595959"/>
                </a:solidFill>
                <a:ea typeface="Calibri"/>
                <a:cs typeface="Calibri"/>
                <a:sym typeface="Calibri"/>
              </a:rPr>
              <a:t>Eigen vermogen en passiva</a:t>
            </a:r>
          </a:p>
          <a:p>
            <a:pPr marL="285750" lvl="0" indent="-285750">
              <a:buFont typeface="Arial" panose="020B0604020202020204" pitchFamily="34" charset="0"/>
              <a:buChar char="•"/>
            </a:pPr>
            <a:r>
              <a:rPr lang="nl-NL" sz="1400" dirty="0">
                <a:solidFill>
                  <a:srgbClr val="595959"/>
                </a:solidFill>
                <a:ea typeface="Calibri"/>
                <a:cs typeface="Calibri"/>
                <a:sym typeface="Calibri"/>
              </a:rPr>
              <a:t>Rechtvaardigheid
Overlopende rekeningen
Passiva</a:t>
            </a:r>
            <a:endParaRPr sz="1400" dirty="0">
              <a:solidFill>
                <a:srgbClr val="595959"/>
              </a:solidFill>
              <a:latin typeface="Calibri"/>
              <a:ea typeface="Calibri"/>
              <a:cs typeface="Calibri"/>
              <a:sym typeface="Calibri"/>
            </a:endParaRPr>
          </a:p>
        </p:txBody>
      </p:sp>
      <p:sp>
        <p:nvSpPr>
          <p:cNvPr id="26" name="Google Shape;1171;p18">
            <a:extLst>
              <a:ext uri="{FF2B5EF4-FFF2-40B4-BE49-F238E27FC236}">
                <a16:creationId xmlns:a16="http://schemas.microsoft.com/office/drawing/2014/main" id="{2D9CEDDC-3D87-CB51-7C3B-641EAF57F848}"/>
              </a:ext>
            </a:extLst>
          </p:cNvPr>
          <p:cNvSpPr/>
          <p:nvPr/>
        </p:nvSpPr>
        <p:spPr>
          <a:xfrm>
            <a:off x="6518293" y="5797384"/>
            <a:ext cx="2949091" cy="779272"/>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buClr>
                <a:srgbClr val="79527B"/>
              </a:buClr>
              <a:buSzPts val="1400"/>
              <a:buFont typeface="Arial"/>
              <a:buChar char="•"/>
            </a:pPr>
            <a:r>
              <a:rPr lang="nl-NL" sz="1400" dirty="0">
                <a:solidFill>
                  <a:srgbClr val="595959"/>
                </a:solidFill>
                <a:ea typeface="Calibri"/>
                <a:cs typeface="Calibri"/>
                <a:sym typeface="Calibri"/>
              </a:rPr>
              <a:t>Kasstroom overzicht
Geldmiddelen en kasequivalenten
Rentebaten / -lasten</a:t>
            </a:r>
            <a:endParaRPr sz="1400" b="1" dirty="0">
              <a:solidFill>
                <a:srgbClr val="595959"/>
              </a:solidFill>
              <a:latin typeface="Calibri"/>
              <a:ea typeface="Calibri"/>
              <a:cs typeface="Calibri"/>
              <a:sym typeface="Calibri"/>
            </a:endParaRPr>
          </a:p>
        </p:txBody>
      </p:sp>
      <p:cxnSp>
        <p:nvCxnSpPr>
          <p:cNvPr id="27" name="Google Shape;1172;p18">
            <a:extLst>
              <a:ext uri="{FF2B5EF4-FFF2-40B4-BE49-F238E27FC236}">
                <a16:creationId xmlns:a16="http://schemas.microsoft.com/office/drawing/2014/main" id="{56283EB8-B32B-4380-77A3-75BCCB7A353F}"/>
              </a:ext>
            </a:extLst>
          </p:cNvPr>
          <p:cNvCxnSpPr/>
          <p:nvPr/>
        </p:nvCxnSpPr>
        <p:spPr>
          <a:xfrm>
            <a:off x="6237594" y="4701303"/>
            <a:ext cx="3057175" cy="0"/>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8" name="Google Shape;1173;p18">
            <a:extLst>
              <a:ext uri="{FF2B5EF4-FFF2-40B4-BE49-F238E27FC236}">
                <a16:creationId xmlns:a16="http://schemas.microsoft.com/office/drawing/2014/main" id="{94375846-5E59-6247-A6B4-09A8A3176F77}"/>
              </a:ext>
            </a:extLst>
          </p:cNvPr>
          <p:cNvCxnSpPr>
            <a:cxnSpLocks/>
            <a:stCxn id="25" idx="2"/>
            <a:endCxn id="26" idx="3"/>
          </p:cNvCxnSpPr>
          <p:nvPr/>
        </p:nvCxnSpPr>
        <p:spPr>
          <a:xfrm rot="5400000">
            <a:off x="9714763" y="5378733"/>
            <a:ext cx="560909" cy="1055665"/>
          </a:xfrm>
          <a:prstGeom prst="bentConnector2">
            <a:avLst/>
          </a:prstGeom>
          <a:noFill/>
          <a:ln w="9525" cap="flat" cmpd="sng">
            <a:solidFill>
              <a:schemeClr val="accent5">
                <a:lumMod val="50000"/>
              </a:schemeClr>
            </a:solidFill>
            <a:prstDash val="solid"/>
            <a:miter lim="800000"/>
            <a:headEnd type="triangle" w="med" len="med"/>
            <a:tailEnd type="triangle" w="med" len="med"/>
          </a:ln>
        </p:spPr>
      </p:cxnSp>
      <p:cxnSp>
        <p:nvCxnSpPr>
          <p:cNvPr id="29" name="Google Shape;1174;p18">
            <a:extLst>
              <a:ext uri="{FF2B5EF4-FFF2-40B4-BE49-F238E27FC236}">
                <a16:creationId xmlns:a16="http://schemas.microsoft.com/office/drawing/2014/main" id="{AC755D13-D12B-630A-CF83-9D52B13582EE}"/>
              </a:ext>
            </a:extLst>
          </p:cNvPr>
          <p:cNvCxnSpPr>
            <a:cxnSpLocks/>
            <a:stCxn id="26" idx="1"/>
            <a:endCxn id="14" idx="2"/>
          </p:cNvCxnSpPr>
          <p:nvPr/>
        </p:nvCxnSpPr>
        <p:spPr>
          <a:xfrm rot="10800000">
            <a:off x="4985205" y="5626112"/>
            <a:ext cx="1533089" cy="560908"/>
          </a:xfrm>
          <a:prstGeom prst="bentConnector2">
            <a:avLst/>
          </a:prstGeom>
          <a:noFill/>
          <a:ln w="9525" cap="flat" cmpd="sng">
            <a:solidFill>
              <a:schemeClr val="accent5">
                <a:lumMod val="50000"/>
              </a:schemeClr>
            </a:solidFill>
            <a:prstDash val="solid"/>
            <a:miter lim="800000"/>
            <a:headEnd type="triangle" w="med" len="med"/>
            <a:tailEnd type="triangle" w="med" len="med"/>
          </a:ln>
        </p:spPr>
      </p:cxnSp>
    </p:spTree>
    <p:extLst>
      <p:ext uri="{BB962C8B-B14F-4D97-AF65-F5344CB8AC3E}">
        <p14:creationId xmlns:p14="http://schemas.microsoft.com/office/powerpoint/2010/main" val="216850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en-GB" dirty="0" err="1"/>
              <a:t>Inleiding</a:t>
            </a:r>
            <a:r>
              <a:rPr lang="en-GB" dirty="0"/>
              <a:t> tot </a:t>
            </a:r>
            <a:r>
              <a:rPr lang="en-GB" dirty="0" err="1"/>
              <a:t>financiële</a:t>
            </a:r>
            <a:r>
              <a:rPr lang="en-GB" dirty="0"/>
              <a:t> </a:t>
            </a:r>
            <a:r>
              <a:rPr lang="en-GB" dirty="0" err="1"/>
              <a:t>geletterdheid</a:t>
            </a:r>
            <a:endParaRPr lang="en-GB"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err="1"/>
              <a:t>Structure</a:t>
            </a:r>
            <a:r>
              <a:rPr lang="de-DE" dirty="0"/>
              <a:t> of </a:t>
            </a:r>
            <a:r>
              <a:rPr lang="de-DE" dirty="0" err="1"/>
              <a:t>liquidity</a:t>
            </a:r>
            <a:r>
              <a:rPr lang="de-DE" dirty="0"/>
              <a:t> </a:t>
            </a:r>
            <a:r>
              <a:rPr lang="de-DE" dirty="0" err="1"/>
              <a:t>planning</a:t>
            </a:r>
            <a:endParaRPr lang="de-DE" dirty="0"/>
          </a:p>
        </p:txBody>
      </p:sp>
      <p:sp>
        <p:nvSpPr>
          <p:cNvPr id="2" name="TextBox 4">
            <a:extLst>
              <a:ext uri="{FF2B5EF4-FFF2-40B4-BE49-F238E27FC236}">
                <a16:creationId xmlns:a16="http://schemas.microsoft.com/office/drawing/2014/main" id="{621B375B-8591-4ACB-AAC6-FB5BB15BB5B1}"/>
              </a:ext>
            </a:extLst>
          </p:cNvPr>
          <p:cNvSpPr txBox="1"/>
          <p:nvPr/>
        </p:nvSpPr>
        <p:spPr>
          <a:xfrm>
            <a:off x="702611" y="1726107"/>
            <a:ext cx="2829224" cy="4524315"/>
          </a:xfrm>
          <a:prstGeom prst="rect">
            <a:avLst/>
          </a:prstGeom>
          <a:noFill/>
        </p:spPr>
        <p:txBody>
          <a:bodyPr wrap="square">
            <a:spAutoFit/>
          </a:bodyPr>
          <a:lstStyle/>
          <a:p>
            <a:pPr lvl="0">
              <a:lnSpc>
                <a:spcPct val="90000"/>
              </a:lnSpc>
              <a:buClr>
                <a:srgbClr val="79527B"/>
              </a:buClr>
              <a:buSzPts val="2000"/>
            </a:pPr>
            <a:r>
              <a:rPr lang="nl-NL" sz="2000">
                <a:solidFill>
                  <a:srgbClr val="595959"/>
                </a:solidFill>
              </a:rPr>
              <a:t>Bij liquiditeitsplanning wordt rekening gehouden met zowel werkelijke als geplande waarden.
Liquiditeitsplanning houdt rekening met alle reeds geboekte inkomende en uitgaande betalingen en met de geplande waarden. Samen met het rekeningsaldo en de kredietlimiet resulteert dit in de beschikbare liquiditeit.</a:t>
            </a:r>
            <a:endParaRPr lang="en-US" dirty="0"/>
          </a:p>
        </p:txBody>
      </p:sp>
      <p:sp>
        <p:nvSpPr>
          <p:cNvPr id="3" name="Google Shape;1183;p19">
            <a:extLst>
              <a:ext uri="{FF2B5EF4-FFF2-40B4-BE49-F238E27FC236}">
                <a16:creationId xmlns:a16="http://schemas.microsoft.com/office/drawing/2014/main" id="{1B62700E-35F6-FC82-CBC7-ADFF5CFB76D1}"/>
              </a:ext>
            </a:extLst>
          </p:cNvPr>
          <p:cNvSpPr/>
          <p:nvPr/>
        </p:nvSpPr>
        <p:spPr>
          <a:xfrm>
            <a:off x="3749817" y="1418459"/>
            <a:ext cx="2465430" cy="679079"/>
          </a:xfrm>
          <a:prstGeom prst="rect">
            <a:avLst/>
          </a:prstGeom>
          <a:solidFill>
            <a:schemeClr val="accent5">
              <a:lumMod val="50000"/>
            </a:schemeClr>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1600">
                <a:solidFill>
                  <a:schemeClr val="lt1"/>
                </a:solidFill>
                <a:ea typeface="Calibri"/>
                <a:cs typeface="Calibri"/>
                <a:sym typeface="Calibri"/>
              </a:rPr>
              <a:t>PLAN-waarden</a:t>
            </a:r>
            <a:endParaRPr sz="2000" dirty="0"/>
          </a:p>
        </p:txBody>
      </p:sp>
      <p:sp>
        <p:nvSpPr>
          <p:cNvPr id="4" name="Google Shape;1184;p19">
            <a:extLst>
              <a:ext uri="{FF2B5EF4-FFF2-40B4-BE49-F238E27FC236}">
                <a16:creationId xmlns:a16="http://schemas.microsoft.com/office/drawing/2014/main" id="{91ED1F2A-2C9F-030C-EF8A-02A59A9A5ADF}"/>
              </a:ext>
            </a:extLst>
          </p:cNvPr>
          <p:cNvSpPr/>
          <p:nvPr/>
        </p:nvSpPr>
        <p:spPr>
          <a:xfrm>
            <a:off x="3749815" y="2166368"/>
            <a:ext cx="2465430" cy="161749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buClr>
                <a:srgbClr val="79527B"/>
              </a:buClr>
              <a:buSzPts val="1400"/>
              <a:buFont typeface="Arial"/>
              <a:buChar char="•"/>
            </a:pPr>
            <a:r>
              <a:rPr lang="nl-NL" sz="1400">
                <a:solidFill>
                  <a:srgbClr val="595959"/>
                </a:solidFill>
                <a:ea typeface="Calibri"/>
                <a:cs typeface="Calibri"/>
                <a:sym typeface="Calibri"/>
              </a:rPr>
              <a:t>Verkoop
Kosten van materialen
Diensten van derden
Overige kosten
Rente en aflossing
Investeringen / desinvesteringen</a:t>
            </a:r>
            <a:endParaRPr sz="1400" dirty="0">
              <a:solidFill>
                <a:srgbClr val="595959"/>
              </a:solidFill>
              <a:latin typeface="Calibri"/>
              <a:ea typeface="Calibri"/>
              <a:cs typeface="Calibri"/>
              <a:sym typeface="Calibri"/>
            </a:endParaRPr>
          </a:p>
        </p:txBody>
      </p:sp>
      <p:sp>
        <p:nvSpPr>
          <p:cNvPr id="6" name="Google Shape;1185;p19">
            <a:extLst>
              <a:ext uri="{FF2B5EF4-FFF2-40B4-BE49-F238E27FC236}">
                <a16:creationId xmlns:a16="http://schemas.microsoft.com/office/drawing/2014/main" id="{8BDD0BDE-32EC-F6DC-0952-6B4218F524B8}"/>
              </a:ext>
            </a:extLst>
          </p:cNvPr>
          <p:cNvSpPr/>
          <p:nvPr/>
        </p:nvSpPr>
        <p:spPr>
          <a:xfrm>
            <a:off x="3747146" y="3873904"/>
            <a:ext cx="2465430" cy="679079"/>
          </a:xfrm>
          <a:prstGeom prst="rect">
            <a:avLst/>
          </a:prstGeom>
          <a:solidFill>
            <a:schemeClr val="accent5">
              <a:lumMod val="50000"/>
            </a:schemeClr>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de-DE" sz="1600">
                <a:solidFill>
                  <a:schemeClr val="lt1"/>
                </a:solidFill>
                <a:ea typeface="Calibri"/>
                <a:cs typeface="Calibri"/>
                <a:sym typeface="Calibri"/>
              </a:rPr>
              <a:t>WERKELIJKE waarden</a:t>
            </a:r>
            <a:endParaRPr sz="2000" dirty="0"/>
          </a:p>
        </p:txBody>
      </p:sp>
      <p:sp>
        <p:nvSpPr>
          <p:cNvPr id="7" name="Google Shape;1186;p19">
            <a:extLst>
              <a:ext uri="{FF2B5EF4-FFF2-40B4-BE49-F238E27FC236}">
                <a16:creationId xmlns:a16="http://schemas.microsoft.com/office/drawing/2014/main" id="{033547E9-35ED-3387-0874-4C755852CDB1}"/>
              </a:ext>
            </a:extLst>
          </p:cNvPr>
          <p:cNvSpPr/>
          <p:nvPr/>
        </p:nvSpPr>
        <p:spPr>
          <a:xfrm>
            <a:off x="3747144" y="4621813"/>
            <a:ext cx="2465430" cy="161749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buClr>
                <a:srgbClr val="79527B"/>
              </a:buClr>
              <a:buSzPts val="1400"/>
              <a:buFont typeface="Arial"/>
              <a:buChar char="•"/>
            </a:pPr>
            <a:r>
              <a:rPr lang="nl-NL" sz="1400">
                <a:solidFill>
                  <a:srgbClr val="595959"/>
                </a:solidFill>
                <a:ea typeface="Calibri"/>
                <a:cs typeface="Calibri"/>
                <a:sym typeface="Calibri"/>
              </a:rPr>
              <a:t>Saldo rekening
Geboekte debiteuren 
Geboekte crediteuren
Kredietlimiet</a:t>
            </a:r>
            <a:endParaRPr sz="1400">
              <a:solidFill>
                <a:srgbClr val="595959"/>
              </a:solidFill>
              <a:latin typeface="Calibri"/>
              <a:ea typeface="Calibri"/>
              <a:cs typeface="Calibri"/>
              <a:sym typeface="Calibri"/>
            </a:endParaRPr>
          </a:p>
        </p:txBody>
      </p:sp>
      <p:sp>
        <p:nvSpPr>
          <p:cNvPr id="8" name="Google Shape;1187;p19">
            <a:extLst>
              <a:ext uri="{FF2B5EF4-FFF2-40B4-BE49-F238E27FC236}">
                <a16:creationId xmlns:a16="http://schemas.microsoft.com/office/drawing/2014/main" id="{336E33D5-EFA9-80F8-1237-6ED545FE9E42}"/>
              </a:ext>
            </a:extLst>
          </p:cNvPr>
          <p:cNvSpPr/>
          <p:nvPr/>
        </p:nvSpPr>
        <p:spPr>
          <a:xfrm>
            <a:off x="6629896" y="1418459"/>
            <a:ext cx="2465430" cy="4820845"/>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sz="1400" b="1" dirty="0">
                <a:solidFill>
                  <a:srgbClr val="595959"/>
                </a:solidFill>
                <a:ea typeface="Calibri"/>
                <a:cs typeface="Calibri"/>
                <a:sym typeface="Calibri"/>
              </a:rPr>
              <a:t>Saldo </a:t>
            </a:r>
            <a:r>
              <a:rPr lang="de-DE" sz="1400" b="1" dirty="0" err="1">
                <a:solidFill>
                  <a:srgbClr val="595959"/>
                </a:solidFill>
                <a:ea typeface="Calibri"/>
                <a:cs typeface="Calibri"/>
                <a:sym typeface="Calibri"/>
              </a:rPr>
              <a:t>rekening</a:t>
            </a:r>
            <a:endParaRPr lang="de-DE" sz="1400" b="1" dirty="0">
              <a:solidFill>
                <a:srgbClr val="595959"/>
              </a:solidFill>
              <a:ea typeface="Calibri"/>
              <a:cs typeface="Calibri"/>
              <a:sym typeface="Calibri"/>
            </a:endParaRPr>
          </a:p>
          <a:p>
            <a:pPr lvl="0"/>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Klanten</a:t>
            </a: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geboekt</a:t>
            </a:r>
            <a:r>
              <a:rPr lang="de-DE" sz="1400" dirty="0">
                <a:solidFill>
                  <a:srgbClr val="595959"/>
                </a:solidFill>
                <a:ea typeface="Calibri"/>
                <a:cs typeface="Calibri"/>
                <a:sym typeface="Calibri"/>
              </a:rPr>
              <a:t>)
+ </a:t>
            </a:r>
            <a:r>
              <a:rPr lang="de-DE" sz="1400" dirty="0" err="1">
                <a:solidFill>
                  <a:srgbClr val="595959"/>
                </a:solidFill>
                <a:ea typeface="Calibri"/>
                <a:cs typeface="Calibri"/>
                <a:sym typeface="Calibri"/>
              </a:rPr>
              <a:t>Omzet</a:t>
            </a:r>
            <a:r>
              <a:rPr lang="de-DE" sz="1400" dirty="0">
                <a:solidFill>
                  <a:srgbClr val="595959"/>
                </a:solidFill>
                <a:ea typeface="Calibri"/>
                <a:cs typeface="Calibri"/>
                <a:sym typeface="Calibri"/>
              </a:rPr>
              <a:t>
+ </a:t>
            </a:r>
            <a:r>
              <a:rPr lang="de-DE" sz="1400" dirty="0" err="1">
                <a:solidFill>
                  <a:srgbClr val="595959"/>
                </a:solidFill>
                <a:ea typeface="Calibri"/>
                <a:cs typeface="Calibri"/>
                <a:sym typeface="Calibri"/>
              </a:rPr>
              <a:t>Desinvesteringen</a:t>
            </a: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ea typeface="Calibri"/>
                <a:cs typeface="Calibri"/>
                <a:sym typeface="Calibri"/>
              </a:rPr>
              <a:t>= </a:t>
            </a:r>
            <a:r>
              <a:rPr lang="de-DE" sz="1400" b="1" dirty="0" err="1">
                <a:solidFill>
                  <a:srgbClr val="595959"/>
                </a:solidFill>
                <a:ea typeface="Calibri"/>
                <a:cs typeface="Calibri"/>
                <a:sym typeface="Calibri"/>
              </a:rPr>
              <a:t>Totaal</a:t>
            </a:r>
            <a:r>
              <a:rPr lang="de-DE" sz="1400" b="1" dirty="0">
                <a:solidFill>
                  <a:srgbClr val="595959"/>
                </a:solidFill>
                <a:ea typeface="Calibri"/>
                <a:cs typeface="Calibri"/>
                <a:sym typeface="Calibri"/>
              </a:rPr>
              <a:t> </a:t>
            </a:r>
            <a:r>
              <a:rPr lang="de-DE" sz="1400" b="1" dirty="0" err="1">
                <a:solidFill>
                  <a:srgbClr val="595959"/>
                </a:solidFill>
                <a:ea typeface="Calibri"/>
                <a:cs typeface="Calibri"/>
                <a:sym typeface="Calibri"/>
              </a:rPr>
              <a:t>ontvangsten</a:t>
            </a:r>
            <a:endParaRPr dirty="0">
              <a:solidFill>
                <a:srgbClr val="595959"/>
              </a:solidFill>
            </a:endParaRPr>
          </a:p>
          <a:p>
            <a:pPr marL="0" marR="0" lvl="0" indent="0" algn="l" rtl="0">
              <a:spcBef>
                <a:spcPts val="0"/>
              </a:spcBef>
              <a:spcAft>
                <a:spcPts val="0"/>
              </a:spcAft>
              <a:buNone/>
            </a:pPr>
            <a:endParaRPr sz="1400" b="1" dirty="0">
              <a:solidFill>
                <a:srgbClr val="595959"/>
              </a:solidFill>
              <a:latin typeface="Calibri"/>
              <a:ea typeface="Calibri"/>
              <a:cs typeface="Calibri"/>
              <a:sym typeface="Calibri"/>
            </a:endParaRPr>
          </a:p>
          <a:p>
            <a:pPr lvl="0"/>
            <a:r>
              <a:rPr lang="de-DE" sz="1400" b="1" dirty="0">
                <a:solidFill>
                  <a:srgbClr val="595959"/>
                </a:solidFill>
                <a:latin typeface="Calibri"/>
                <a:ea typeface="Calibri"/>
                <a:cs typeface="Calibri"/>
                <a:sym typeface="Calibri"/>
              </a:rPr>
              <a:t>- </a:t>
            </a:r>
            <a:r>
              <a:rPr lang="nl-NL" sz="1400" dirty="0">
                <a:solidFill>
                  <a:srgbClr val="595959"/>
                </a:solidFill>
                <a:ea typeface="Calibri"/>
                <a:cs typeface="Calibri"/>
                <a:sym typeface="Calibri"/>
              </a:rPr>
              <a:t>Crediteuren</a:t>
            </a:r>
            <a:br>
              <a:rPr lang="nl-NL" sz="1400" dirty="0">
                <a:solidFill>
                  <a:srgbClr val="595959"/>
                </a:solidFill>
                <a:ea typeface="Calibri"/>
                <a:cs typeface="Calibri"/>
                <a:sym typeface="Calibri"/>
              </a:rPr>
            </a:br>
            <a:r>
              <a:rPr lang="nl-NL" sz="1400" dirty="0">
                <a:solidFill>
                  <a:srgbClr val="595959"/>
                </a:solidFill>
                <a:ea typeface="Calibri"/>
                <a:cs typeface="Calibri"/>
                <a:sym typeface="Calibri"/>
              </a:rPr>
              <a:t>- materiaalkosten</a:t>
            </a:r>
            <a:br>
              <a:rPr lang="nl-NL" sz="1400" dirty="0">
                <a:solidFill>
                  <a:srgbClr val="595959"/>
                </a:solidFill>
                <a:ea typeface="Calibri"/>
                <a:cs typeface="Calibri"/>
                <a:sym typeface="Calibri"/>
              </a:rPr>
            </a:br>
            <a:r>
              <a:rPr lang="nl-NL" sz="1400" dirty="0">
                <a:solidFill>
                  <a:srgbClr val="595959"/>
                </a:solidFill>
                <a:ea typeface="Calibri"/>
                <a:cs typeface="Calibri"/>
                <a:sym typeface="Calibri"/>
              </a:rPr>
              <a:t>- externe diensten</a:t>
            </a:r>
            <a:br>
              <a:rPr lang="nl-NL" sz="1400" dirty="0">
                <a:solidFill>
                  <a:srgbClr val="595959"/>
                </a:solidFill>
                <a:ea typeface="Calibri"/>
                <a:cs typeface="Calibri"/>
                <a:sym typeface="Calibri"/>
              </a:rPr>
            </a:br>
            <a:r>
              <a:rPr lang="nl-NL" sz="1400" dirty="0">
                <a:solidFill>
                  <a:srgbClr val="595959"/>
                </a:solidFill>
                <a:ea typeface="Calibri"/>
                <a:cs typeface="Calibri"/>
                <a:sym typeface="Calibri"/>
              </a:rPr>
              <a:t>- Overige kosten</a:t>
            </a:r>
            <a:br>
              <a:rPr lang="nl-NL" sz="1400" dirty="0">
                <a:solidFill>
                  <a:srgbClr val="595959"/>
                </a:solidFill>
                <a:ea typeface="Calibri"/>
                <a:cs typeface="Calibri"/>
                <a:sym typeface="Calibri"/>
              </a:rPr>
            </a:br>
            <a:r>
              <a:rPr lang="nl-NL" sz="1400" dirty="0">
                <a:solidFill>
                  <a:srgbClr val="595959"/>
                </a:solidFill>
                <a:ea typeface="Calibri"/>
                <a:cs typeface="Calibri"/>
                <a:sym typeface="Calibri"/>
              </a:rPr>
              <a:t>- rente en aflossing</a:t>
            </a:r>
            <a:br>
              <a:rPr lang="de-DE" sz="1400"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ea typeface="Calibri"/>
                <a:cs typeface="Calibri"/>
                <a:sym typeface="Calibri"/>
              </a:rPr>
              <a:t>= </a:t>
            </a:r>
            <a:r>
              <a:rPr lang="de-DE" sz="1400" b="1" dirty="0" err="1">
                <a:solidFill>
                  <a:srgbClr val="595959"/>
                </a:solidFill>
                <a:ea typeface="Calibri"/>
                <a:cs typeface="Calibri"/>
                <a:sym typeface="Calibri"/>
              </a:rPr>
              <a:t>Totaal</a:t>
            </a:r>
            <a:r>
              <a:rPr lang="de-DE" sz="1400" b="1" dirty="0">
                <a:solidFill>
                  <a:srgbClr val="595959"/>
                </a:solidFill>
                <a:ea typeface="Calibri"/>
                <a:cs typeface="Calibri"/>
                <a:sym typeface="Calibri"/>
              </a:rPr>
              <a:t> </a:t>
            </a:r>
            <a:r>
              <a:rPr lang="de-DE" sz="1400" b="1" dirty="0" err="1">
                <a:solidFill>
                  <a:srgbClr val="595959"/>
                </a:solidFill>
                <a:ea typeface="Calibri"/>
                <a:cs typeface="Calibri"/>
                <a:sym typeface="Calibri"/>
              </a:rPr>
              <a:t>uitbetalingen</a:t>
            </a: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Beschikbare</a:t>
            </a:r>
            <a:r>
              <a:rPr lang="de-DE" sz="1400" dirty="0">
                <a:solidFill>
                  <a:srgbClr val="595959"/>
                </a:solidFill>
                <a:ea typeface="Calibri"/>
                <a:cs typeface="Calibri"/>
                <a:sym typeface="Calibri"/>
              </a:rPr>
              <a:t> </a:t>
            </a:r>
            <a:r>
              <a:rPr lang="de-DE" sz="1400" dirty="0" err="1">
                <a:solidFill>
                  <a:srgbClr val="595959"/>
                </a:solidFill>
                <a:ea typeface="Calibri"/>
                <a:cs typeface="Calibri"/>
                <a:sym typeface="Calibri"/>
              </a:rPr>
              <a:t>kredietlijn</a:t>
            </a: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ea typeface="Calibri"/>
                <a:cs typeface="Calibri"/>
                <a:sym typeface="Calibri"/>
              </a:rPr>
              <a:t>= </a:t>
            </a:r>
            <a:r>
              <a:rPr lang="de-DE" sz="1400" b="1" dirty="0" err="1">
                <a:solidFill>
                  <a:srgbClr val="595959"/>
                </a:solidFill>
                <a:ea typeface="Calibri"/>
                <a:cs typeface="Calibri"/>
                <a:sym typeface="Calibri"/>
              </a:rPr>
              <a:t>Beschikbare</a:t>
            </a:r>
            <a:r>
              <a:rPr lang="de-DE" sz="1400" b="1" dirty="0">
                <a:solidFill>
                  <a:srgbClr val="595959"/>
                </a:solidFill>
                <a:ea typeface="Calibri"/>
                <a:cs typeface="Calibri"/>
                <a:sym typeface="Calibri"/>
              </a:rPr>
              <a:t> </a:t>
            </a:r>
            <a:r>
              <a:rPr lang="de-DE" sz="1400" b="1" dirty="0" err="1">
                <a:solidFill>
                  <a:srgbClr val="595959"/>
                </a:solidFill>
                <a:ea typeface="Calibri"/>
                <a:cs typeface="Calibri"/>
                <a:sym typeface="Calibri"/>
              </a:rPr>
              <a:t>liquiditeit</a:t>
            </a:r>
            <a:endParaRPr dirty="0">
              <a:solidFill>
                <a:srgbClr val="595959"/>
              </a:solidFill>
            </a:endParaRPr>
          </a:p>
        </p:txBody>
      </p:sp>
      <p:cxnSp>
        <p:nvCxnSpPr>
          <p:cNvPr id="9" name="Google Shape;1188;p19">
            <a:extLst>
              <a:ext uri="{FF2B5EF4-FFF2-40B4-BE49-F238E27FC236}">
                <a16:creationId xmlns:a16="http://schemas.microsoft.com/office/drawing/2014/main" id="{0E142800-6BDD-105A-1371-5C334BDC47FE}"/>
              </a:ext>
            </a:extLst>
          </p:cNvPr>
          <p:cNvCxnSpPr>
            <a:stCxn id="4" idx="3"/>
            <a:endCxn id="8" idx="1"/>
          </p:cNvCxnSpPr>
          <p:nvPr/>
        </p:nvCxnSpPr>
        <p:spPr>
          <a:xfrm>
            <a:off x="6215245" y="2975114"/>
            <a:ext cx="414600" cy="853800"/>
          </a:xfrm>
          <a:prstGeom prst="bentConnector3">
            <a:avLst>
              <a:gd name="adj1" fmla="val 50000"/>
            </a:avLst>
          </a:prstGeom>
          <a:noFill/>
          <a:ln w="9525" cap="flat" cmpd="sng">
            <a:solidFill>
              <a:schemeClr val="accent5">
                <a:lumMod val="50000"/>
              </a:schemeClr>
            </a:solidFill>
            <a:prstDash val="solid"/>
            <a:miter lim="800000"/>
            <a:headEnd type="none" w="sm" len="sm"/>
            <a:tailEnd type="triangle" w="med" len="med"/>
          </a:ln>
        </p:spPr>
      </p:cxnSp>
      <p:cxnSp>
        <p:nvCxnSpPr>
          <p:cNvPr id="30" name="Google Shape;1189;p19">
            <a:extLst>
              <a:ext uri="{FF2B5EF4-FFF2-40B4-BE49-F238E27FC236}">
                <a16:creationId xmlns:a16="http://schemas.microsoft.com/office/drawing/2014/main" id="{8B0468E9-7E45-CB47-DBF5-612F114058D3}"/>
              </a:ext>
            </a:extLst>
          </p:cNvPr>
          <p:cNvCxnSpPr>
            <a:stCxn id="7" idx="3"/>
            <a:endCxn id="8" idx="1"/>
          </p:cNvCxnSpPr>
          <p:nvPr/>
        </p:nvCxnSpPr>
        <p:spPr>
          <a:xfrm rot="10800000" flipH="1">
            <a:off x="6212574" y="3828859"/>
            <a:ext cx="417300" cy="1601700"/>
          </a:xfrm>
          <a:prstGeom prst="bentConnector3">
            <a:avLst>
              <a:gd name="adj1" fmla="val 50003"/>
            </a:avLst>
          </a:prstGeom>
          <a:noFill/>
          <a:ln w="9525" cap="flat" cmpd="sng">
            <a:solidFill>
              <a:schemeClr val="accent5">
                <a:lumMod val="50000"/>
              </a:schemeClr>
            </a:solidFill>
            <a:prstDash val="solid"/>
            <a:miter lim="800000"/>
            <a:headEnd type="none" w="sm" len="sm"/>
            <a:tailEnd type="triangle" w="med" len="med"/>
          </a:ln>
        </p:spPr>
      </p:cxnSp>
      <p:sp>
        <p:nvSpPr>
          <p:cNvPr id="31" name="Google Shape;1190;p19">
            <a:extLst>
              <a:ext uri="{FF2B5EF4-FFF2-40B4-BE49-F238E27FC236}">
                <a16:creationId xmlns:a16="http://schemas.microsoft.com/office/drawing/2014/main" id="{6FCE68E7-B26E-C468-44C7-BEA6BB877904}"/>
              </a:ext>
            </a:extLst>
          </p:cNvPr>
          <p:cNvSpPr/>
          <p:nvPr/>
        </p:nvSpPr>
        <p:spPr>
          <a:xfrm>
            <a:off x="9520924" y="1418461"/>
            <a:ext cx="2465430" cy="4820844"/>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79527B"/>
              </a:solidFill>
              <a:latin typeface="Calibri"/>
              <a:ea typeface="Calibri"/>
              <a:cs typeface="Calibri"/>
              <a:sym typeface="Calibri"/>
            </a:endParaRPr>
          </a:p>
        </p:txBody>
      </p:sp>
      <p:grpSp>
        <p:nvGrpSpPr>
          <p:cNvPr id="32" name="Google Shape;1191;p19">
            <a:extLst>
              <a:ext uri="{FF2B5EF4-FFF2-40B4-BE49-F238E27FC236}">
                <a16:creationId xmlns:a16="http://schemas.microsoft.com/office/drawing/2014/main" id="{D29D607B-62CB-3F0A-FC4B-90CBF6AC3125}"/>
              </a:ext>
            </a:extLst>
          </p:cNvPr>
          <p:cNvGrpSpPr/>
          <p:nvPr/>
        </p:nvGrpSpPr>
        <p:grpSpPr>
          <a:xfrm>
            <a:off x="9746148" y="3022745"/>
            <a:ext cx="2322726" cy="1930998"/>
            <a:chOff x="9752076" y="4348991"/>
            <a:chExt cx="2322726" cy="1930998"/>
          </a:xfrm>
        </p:grpSpPr>
        <p:cxnSp>
          <p:nvCxnSpPr>
            <p:cNvPr id="33" name="Google Shape;1192;p19">
              <a:extLst>
                <a:ext uri="{FF2B5EF4-FFF2-40B4-BE49-F238E27FC236}">
                  <a16:creationId xmlns:a16="http://schemas.microsoft.com/office/drawing/2014/main" id="{313107BD-D124-CBD6-5EB4-3BDC64BD3276}"/>
                </a:ext>
              </a:extLst>
            </p:cNvPr>
            <p:cNvCxnSpPr/>
            <p:nvPr/>
          </p:nvCxnSpPr>
          <p:spPr>
            <a:xfrm>
              <a:off x="9752076" y="5989320"/>
              <a:ext cx="2049959" cy="0"/>
            </a:xfrm>
            <a:prstGeom prst="straightConnector1">
              <a:avLst/>
            </a:prstGeom>
            <a:noFill/>
            <a:ln w="9525" cap="flat" cmpd="sng">
              <a:solidFill>
                <a:srgbClr val="79527B"/>
              </a:solidFill>
              <a:prstDash val="solid"/>
              <a:miter lim="800000"/>
              <a:headEnd type="none" w="sm" len="sm"/>
              <a:tailEnd type="triangle" w="med" len="med"/>
            </a:ln>
          </p:spPr>
        </p:cxnSp>
        <p:cxnSp>
          <p:nvCxnSpPr>
            <p:cNvPr id="34" name="Google Shape;1193;p19">
              <a:extLst>
                <a:ext uri="{FF2B5EF4-FFF2-40B4-BE49-F238E27FC236}">
                  <a16:creationId xmlns:a16="http://schemas.microsoft.com/office/drawing/2014/main" id="{7FFDE2D8-5DF0-8B17-F1CE-821ED1909860}"/>
                </a:ext>
              </a:extLst>
            </p:cNvPr>
            <p:cNvCxnSpPr/>
            <p:nvPr/>
          </p:nvCxnSpPr>
          <p:spPr>
            <a:xfrm rot="10800000">
              <a:off x="9752076" y="4430268"/>
              <a:ext cx="0" cy="1559052"/>
            </a:xfrm>
            <a:prstGeom prst="straightConnector1">
              <a:avLst/>
            </a:prstGeom>
            <a:noFill/>
            <a:ln w="9525" cap="flat" cmpd="sng">
              <a:solidFill>
                <a:srgbClr val="79527B"/>
              </a:solidFill>
              <a:prstDash val="solid"/>
              <a:miter lim="800000"/>
              <a:headEnd type="none" w="sm" len="sm"/>
              <a:tailEnd type="triangle" w="med" len="med"/>
            </a:ln>
          </p:spPr>
        </p:cxnSp>
        <p:sp>
          <p:nvSpPr>
            <p:cNvPr id="35" name="Google Shape;1194;p19">
              <a:extLst>
                <a:ext uri="{FF2B5EF4-FFF2-40B4-BE49-F238E27FC236}">
                  <a16:creationId xmlns:a16="http://schemas.microsoft.com/office/drawing/2014/main" id="{13C532AF-A02D-161B-A7FD-6416A665C4BA}"/>
                </a:ext>
              </a:extLst>
            </p:cNvPr>
            <p:cNvSpPr txBox="1"/>
            <p:nvPr/>
          </p:nvSpPr>
          <p:spPr>
            <a:xfrm>
              <a:off x="11372959" y="6018419"/>
              <a:ext cx="701843" cy="261570"/>
            </a:xfrm>
            <a:prstGeom prst="rect">
              <a:avLst/>
            </a:prstGeom>
            <a:noFill/>
            <a:ln>
              <a:noFill/>
            </a:ln>
          </p:spPr>
          <p:txBody>
            <a:bodyPr spcFirstLastPara="1" wrap="square" lIns="91425" tIns="45700" rIns="91425" bIns="45700" anchor="t" anchorCtr="0">
              <a:spAutoFit/>
            </a:bodyPr>
            <a:lstStyle/>
            <a:p>
              <a:pPr lvl="0"/>
              <a:r>
                <a:rPr lang="de-DE" sz="1100" b="1" dirty="0">
                  <a:solidFill>
                    <a:srgbClr val="79527B"/>
                  </a:solidFill>
                  <a:ea typeface="Calibri"/>
                  <a:cs typeface="Calibri"/>
                  <a:sym typeface="Calibri"/>
                </a:rPr>
                <a:t>Periode</a:t>
              </a:r>
              <a:endParaRPr dirty="0"/>
            </a:p>
          </p:txBody>
        </p:sp>
        <p:sp>
          <p:nvSpPr>
            <p:cNvPr id="36" name="Google Shape;1195;p19">
              <a:extLst>
                <a:ext uri="{FF2B5EF4-FFF2-40B4-BE49-F238E27FC236}">
                  <a16:creationId xmlns:a16="http://schemas.microsoft.com/office/drawing/2014/main" id="{555840C3-2DE5-A822-1277-E31C8994A5AE}"/>
                </a:ext>
              </a:extLst>
            </p:cNvPr>
            <p:cNvSpPr txBox="1"/>
            <p:nvPr/>
          </p:nvSpPr>
          <p:spPr>
            <a:xfrm>
              <a:off x="975207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t0</a:t>
              </a:r>
              <a:endParaRPr/>
            </a:p>
          </p:txBody>
        </p:sp>
        <p:sp>
          <p:nvSpPr>
            <p:cNvPr id="37" name="Google Shape;1196;p19">
              <a:extLst>
                <a:ext uri="{FF2B5EF4-FFF2-40B4-BE49-F238E27FC236}">
                  <a16:creationId xmlns:a16="http://schemas.microsoft.com/office/drawing/2014/main" id="{6892A1AB-4281-ADEF-93FF-84AF3547CE3F}"/>
                </a:ext>
              </a:extLst>
            </p:cNvPr>
            <p:cNvSpPr txBox="1"/>
            <p:nvPr/>
          </p:nvSpPr>
          <p:spPr>
            <a:xfrm>
              <a:off x="10182695"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t1</a:t>
              </a:r>
              <a:endParaRPr/>
            </a:p>
          </p:txBody>
        </p:sp>
        <p:sp>
          <p:nvSpPr>
            <p:cNvPr id="38" name="Google Shape;1197;p19">
              <a:extLst>
                <a:ext uri="{FF2B5EF4-FFF2-40B4-BE49-F238E27FC236}">
                  <a16:creationId xmlns:a16="http://schemas.microsoft.com/office/drawing/2014/main" id="{BC20EED2-FED6-1BCA-48EB-BBEC4C0A55B1}"/>
                </a:ext>
              </a:extLst>
            </p:cNvPr>
            <p:cNvSpPr txBox="1"/>
            <p:nvPr/>
          </p:nvSpPr>
          <p:spPr>
            <a:xfrm>
              <a:off x="1067314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t2</a:t>
              </a:r>
              <a:endParaRPr/>
            </a:p>
          </p:txBody>
        </p:sp>
        <p:sp>
          <p:nvSpPr>
            <p:cNvPr id="39" name="Google Shape;1198;p19">
              <a:extLst>
                <a:ext uri="{FF2B5EF4-FFF2-40B4-BE49-F238E27FC236}">
                  <a16:creationId xmlns:a16="http://schemas.microsoft.com/office/drawing/2014/main" id="{E67F6AF9-D1FC-3D65-537A-CA3E9733FA2B}"/>
                </a:ext>
              </a:extLst>
            </p:cNvPr>
            <p:cNvSpPr txBox="1"/>
            <p:nvPr/>
          </p:nvSpPr>
          <p:spPr>
            <a:xfrm>
              <a:off x="9816084" y="4348991"/>
              <a:ext cx="972587" cy="261610"/>
            </a:xfrm>
            <a:prstGeom prst="rect">
              <a:avLst/>
            </a:prstGeom>
            <a:noFill/>
            <a:ln>
              <a:noFill/>
            </a:ln>
          </p:spPr>
          <p:txBody>
            <a:bodyPr spcFirstLastPara="1" wrap="square" lIns="91425" tIns="45700" rIns="91425" bIns="45700" anchor="t" anchorCtr="0">
              <a:spAutoFit/>
            </a:bodyPr>
            <a:lstStyle/>
            <a:p>
              <a:pPr lvl="0"/>
              <a:r>
                <a:rPr lang="de-DE" sz="1100" b="1" dirty="0" err="1">
                  <a:solidFill>
                    <a:srgbClr val="79527B"/>
                  </a:solidFill>
                  <a:ea typeface="Calibri"/>
                  <a:cs typeface="Calibri"/>
                  <a:sym typeface="Calibri"/>
                </a:rPr>
                <a:t>Liquiditeit</a:t>
              </a:r>
              <a:endParaRPr dirty="0"/>
            </a:p>
          </p:txBody>
        </p:sp>
        <p:sp>
          <p:nvSpPr>
            <p:cNvPr id="40" name="Google Shape;1199;p19">
              <a:extLst>
                <a:ext uri="{FF2B5EF4-FFF2-40B4-BE49-F238E27FC236}">
                  <a16:creationId xmlns:a16="http://schemas.microsoft.com/office/drawing/2014/main" id="{DE50AC4E-7EBD-5CE7-116A-B169ACB32066}"/>
                </a:ext>
              </a:extLst>
            </p:cNvPr>
            <p:cNvSpPr txBox="1"/>
            <p:nvPr/>
          </p:nvSpPr>
          <p:spPr>
            <a:xfrm>
              <a:off x="11128749"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Tn</a:t>
              </a:r>
              <a:endParaRPr/>
            </a:p>
          </p:txBody>
        </p:sp>
        <p:sp>
          <p:nvSpPr>
            <p:cNvPr id="41" name="Google Shape;1200;p19">
              <a:extLst>
                <a:ext uri="{FF2B5EF4-FFF2-40B4-BE49-F238E27FC236}">
                  <a16:creationId xmlns:a16="http://schemas.microsoft.com/office/drawing/2014/main" id="{BB02902E-A7F6-190C-DA22-4E0DDEDB3193}"/>
                </a:ext>
              </a:extLst>
            </p:cNvPr>
            <p:cNvSpPr/>
            <p:nvPr/>
          </p:nvSpPr>
          <p:spPr>
            <a:xfrm>
              <a:off x="9816084" y="4905756"/>
              <a:ext cx="1796796" cy="933451"/>
            </a:xfrm>
            <a:custGeom>
              <a:avLst/>
              <a:gdLst/>
              <a:ahLst/>
              <a:cxnLst/>
              <a:rect l="l" t="t" r="r" b="b"/>
              <a:pathLst>
                <a:path w="1796796" h="933451" extrusionOk="0">
                  <a:moveTo>
                    <a:pt x="0" y="0"/>
                  </a:moveTo>
                  <a:cubicBezTo>
                    <a:pt x="167259" y="291084"/>
                    <a:pt x="334518" y="582168"/>
                    <a:pt x="493776" y="644652"/>
                  </a:cubicBezTo>
                  <a:cubicBezTo>
                    <a:pt x="653034" y="707136"/>
                    <a:pt x="791718" y="339090"/>
                    <a:pt x="955548" y="374904"/>
                  </a:cubicBezTo>
                  <a:cubicBezTo>
                    <a:pt x="1119378" y="410718"/>
                    <a:pt x="1336548" y="768096"/>
                    <a:pt x="1476756" y="859536"/>
                  </a:cubicBezTo>
                  <a:cubicBezTo>
                    <a:pt x="1616964" y="950976"/>
                    <a:pt x="1706880" y="937260"/>
                    <a:pt x="1796796" y="923544"/>
                  </a:cubicBezTo>
                </a:path>
              </a:pathLst>
            </a:cu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42" name="Google Shape;1201;p19">
            <a:extLst>
              <a:ext uri="{FF2B5EF4-FFF2-40B4-BE49-F238E27FC236}">
                <a16:creationId xmlns:a16="http://schemas.microsoft.com/office/drawing/2014/main" id="{35C7BC89-F7FD-4A21-93E9-BF734C3A4D84}"/>
              </a:ext>
            </a:extLst>
          </p:cNvPr>
          <p:cNvCxnSpPr>
            <a:stCxn id="8" idx="3"/>
            <a:endCxn id="31" idx="1"/>
          </p:cNvCxnSpPr>
          <p:nvPr/>
        </p:nvCxnSpPr>
        <p:spPr>
          <a:xfrm>
            <a:off x="9095326" y="3828882"/>
            <a:ext cx="425700" cy="600"/>
          </a:xfrm>
          <a:prstGeom prst="bentConnector3">
            <a:avLst>
              <a:gd name="adj1" fmla="val 50000"/>
            </a:avLst>
          </a:prstGeom>
          <a:noFill/>
          <a:ln w="9525" cap="flat" cmpd="sng">
            <a:solidFill>
              <a:schemeClr val="accent5">
                <a:lumMod val="50000"/>
              </a:schemeClr>
            </a:solidFill>
            <a:prstDash val="solid"/>
            <a:miter lim="800000"/>
            <a:headEnd type="none" w="sm" len="sm"/>
            <a:tailEnd type="triangle" w="med" len="med"/>
          </a:ln>
        </p:spPr>
      </p:cxnSp>
      <p:cxnSp>
        <p:nvCxnSpPr>
          <p:cNvPr id="43" name="Google Shape;1202;p19">
            <a:extLst>
              <a:ext uri="{FF2B5EF4-FFF2-40B4-BE49-F238E27FC236}">
                <a16:creationId xmlns:a16="http://schemas.microsoft.com/office/drawing/2014/main" id="{A14D1DA5-FF5B-B907-21BB-246B1B345AAA}"/>
              </a:ext>
            </a:extLst>
          </p:cNvPr>
          <p:cNvCxnSpPr/>
          <p:nvPr/>
        </p:nvCxnSpPr>
        <p:spPr>
          <a:xfrm>
            <a:off x="6709022" y="2624843"/>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4" name="Google Shape;1203;p19">
            <a:extLst>
              <a:ext uri="{FF2B5EF4-FFF2-40B4-BE49-F238E27FC236}">
                <a16:creationId xmlns:a16="http://schemas.microsoft.com/office/drawing/2014/main" id="{346F8F0C-C89C-B49B-278C-78409D64BDA8}"/>
              </a:ext>
            </a:extLst>
          </p:cNvPr>
          <p:cNvCxnSpPr/>
          <p:nvPr/>
        </p:nvCxnSpPr>
        <p:spPr>
          <a:xfrm>
            <a:off x="6709022" y="3092203"/>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5" name="Google Shape;1204;p19">
            <a:extLst>
              <a:ext uri="{FF2B5EF4-FFF2-40B4-BE49-F238E27FC236}">
                <a16:creationId xmlns:a16="http://schemas.microsoft.com/office/drawing/2014/main" id="{05343A8A-56D1-EC22-992A-6877CA431570}"/>
              </a:ext>
            </a:extLst>
          </p:cNvPr>
          <p:cNvCxnSpPr/>
          <p:nvPr/>
        </p:nvCxnSpPr>
        <p:spPr>
          <a:xfrm>
            <a:off x="6709022" y="435102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6" name="Google Shape;1205;p19">
            <a:extLst>
              <a:ext uri="{FF2B5EF4-FFF2-40B4-BE49-F238E27FC236}">
                <a16:creationId xmlns:a16="http://schemas.microsoft.com/office/drawing/2014/main" id="{863CC478-B8A0-5A94-E01D-47EBEED0E5E3}"/>
              </a:ext>
            </a:extLst>
          </p:cNvPr>
          <p:cNvCxnSpPr/>
          <p:nvPr/>
        </p:nvCxnSpPr>
        <p:spPr>
          <a:xfrm>
            <a:off x="6709022" y="479312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7" name="Google Shape;1206;p19">
            <a:extLst>
              <a:ext uri="{FF2B5EF4-FFF2-40B4-BE49-F238E27FC236}">
                <a16:creationId xmlns:a16="http://schemas.microsoft.com/office/drawing/2014/main" id="{ECE6B26A-896E-8E1D-7743-F6E852F26E5F}"/>
              </a:ext>
            </a:extLst>
          </p:cNvPr>
          <p:cNvCxnSpPr/>
          <p:nvPr/>
        </p:nvCxnSpPr>
        <p:spPr>
          <a:xfrm>
            <a:off x="6709022" y="503696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8" name="Google Shape;1207;p19">
            <a:extLst>
              <a:ext uri="{FF2B5EF4-FFF2-40B4-BE49-F238E27FC236}">
                <a16:creationId xmlns:a16="http://schemas.microsoft.com/office/drawing/2014/main" id="{BDB68AA9-77BD-A7FF-10F7-31BC9DBE3CDA}"/>
              </a:ext>
            </a:extLst>
          </p:cNvPr>
          <p:cNvCxnSpPr/>
          <p:nvPr/>
        </p:nvCxnSpPr>
        <p:spPr>
          <a:xfrm>
            <a:off x="6709022" y="5381391"/>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spTree>
    <p:extLst>
      <p:ext uri="{BB962C8B-B14F-4D97-AF65-F5344CB8AC3E}">
        <p14:creationId xmlns:p14="http://schemas.microsoft.com/office/powerpoint/2010/main" val="1481567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xfrm>
            <a:off x="326808" y="451219"/>
            <a:ext cx="12753572" cy="803654"/>
          </a:xfrm>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nl-NL" sz="3200" dirty="0"/>
              <a:t>Vereenvoudigd voorbeeld van maandelijkse liquiditeitsplanning (hotel)</a:t>
            </a:r>
            <a:endParaRPr lang="en-US" sz="3200" dirty="0"/>
          </a:p>
        </p:txBody>
      </p:sp>
      <p:sp>
        <p:nvSpPr>
          <p:cNvPr id="10" name="TextBox 4">
            <a:extLst>
              <a:ext uri="{FF2B5EF4-FFF2-40B4-BE49-F238E27FC236}">
                <a16:creationId xmlns:a16="http://schemas.microsoft.com/office/drawing/2014/main" id="{EEE31F89-4944-62B2-586E-165BA6C30861}"/>
              </a:ext>
            </a:extLst>
          </p:cNvPr>
          <p:cNvSpPr txBox="1"/>
          <p:nvPr/>
        </p:nvSpPr>
        <p:spPr>
          <a:xfrm>
            <a:off x="389965" y="1021509"/>
            <a:ext cx="11586445" cy="286232"/>
          </a:xfrm>
          <a:prstGeom prst="rect">
            <a:avLst/>
          </a:prstGeom>
          <a:noFill/>
        </p:spPr>
        <p:txBody>
          <a:bodyPr wrap="square">
            <a:spAutoFit/>
          </a:bodyPr>
          <a:lstStyle/>
          <a:p>
            <a:pPr lvl="0">
              <a:lnSpc>
                <a:spcPct val="90000"/>
              </a:lnSpc>
              <a:buClr>
                <a:srgbClr val="79527B"/>
              </a:buClr>
              <a:buSzPct val="100000"/>
            </a:pPr>
            <a:r>
              <a:rPr lang="nl-NL" sz="1400" dirty="0"/>
              <a:t>Dit vereenvoudigde voorbeeld toont een klein, door een familie gerund hotel. Er moet een liquiditeitsplanning voor het komende jaar worden uitgevoerd</a:t>
            </a:r>
            <a:endParaRPr lang="en-US" sz="1400" dirty="0"/>
          </a:p>
        </p:txBody>
      </p:sp>
      <p:graphicFrame>
        <p:nvGraphicFramePr>
          <p:cNvPr id="2" name="Google Shape;1213;p20">
            <a:extLst>
              <a:ext uri="{FF2B5EF4-FFF2-40B4-BE49-F238E27FC236}">
                <a16:creationId xmlns:a16="http://schemas.microsoft.com/office/drawing/2014/main" id="{A7D80EB1-935D-8136-BEAC-D00CEF8FB558}"/>
              </a:ext>
            </a:extLst>
          </p:cNvPr>
          <p:cNvGraphicFramePr/>
          <p:nvPr>
            <p:extLst>
              <p:ext uri="{D42A27DB-BD31-4B8C-83A1-F6EECF244321}">
                <p14:modId xmlns:p14="http://schemas.microsoft.com/office/powerpoint/2010/main" val="833891013"/>
              </p:ext>
            </p:extLst>
          </p:nvPr>
        </p:nvGraphicFramePr>
        <p:xfrm>
          <a:off x="498074" y="1552575"/>
          <a:ext cx="11370225" cy="4935463"/>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17583">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dirty="0"/>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630953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2" name="Google Shape;1213;p20">
            <a:extLst>
              <a:ext uri="{FF2B5EF4-FFF2-40B4-BE49-F238E27FC236}">
                <a16:creationId xmlns:a16="http://schemas.microsoft.com/office/drawing/2014/main" id="{43FC7B0D-80DD-DA11-4C66-2F4EE88C2CE6}"/>
              </a:ext>
            </a:extLst>
          </p:cNvPr>
          <p:cNvGraphicFramePr/>
          <p:nvPr>
            <p:extLst>
              <p:ext uri="{D42A27DB-BD31-4B8C-83A1-F6EECF244321}">
                <p14:modId xmlns:p14="http://schemas.microsoft.com/office/powerpoint/2010/main" val="751665173"/>
              </p:ext>
            </p:extLst>
          </p:nvPr>
        </p:nvGraphicFramePr>
        <p:xfrm>
          <a:off x="504265" y="1654034"/>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14" name="Google Shape;1014;p12"/>
          <p:cNvSpPr txBox="1">
            <a:spLocks noGrp="1"/>
          </p:cNvSpPr>
          <p:nvPr>
            <p:ph type="body" sz="quarter" idx="16"/>
          </p:nvPr>
        </p:nvSpPr>
        <p:spPr>
          <a:xfrm>
            <a:off x="335463" y="459485"/>
            <a:ext cx="12003219" cy="803654"/>
          </a:xfrm>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nl-NL" sz="3000" dirty="0"/>
              <a:t>Vereenvoudigd voorbeeld van maandelijkse liquiditeitsplanning (hotel)</a:t>
            </a:r>
            <a:endParaRPr lang="en-US" sz="3000" dirty="0"/>
          </a:p>
        </p:txBody>
      </p:sp>
      <p:sp>
        <p:nvSpPr>
          <p:cNvPr id="10" name="TextBox 4">
            <a:extLst>
              <a:ext uri="{FF2B5EF4-FFF2-40B4-BE49-F238E27FC236}">
                <a16:creationId xmlns:a16="http://schemas.microsoft.com/office/drawing/2014/main" id="{EEE31F89-4944-62B2-586E-165BA6C30861}"/>
              </a:ext>
            </a:extLst>
          </p:cNvPr>
          <p:cNvSpPr txBox="1"/>
          <p:nvPr/>
        </p:nvSpPr>
        <p:spPr>
          <a:xfrm>
            <a:off x="389965" y="942850"/>
            <a:ext cx="11023103" cy="341632"/>
          </a:xfrm>
          <a:prstGeom prst="rect">
            <a:avLst/>
          </a:prstGeom>
          <a:noFill/>
        </p:spPr>
        <p:txBody>
          <a:bodyPr wrap="square">
            <a:spAutoFit/>
          </a:bodyPr>
          <a:lstStyle/>
          <a:p>
            <a:pPr lvl="0">
              <a:lnSpc>
                <a:spcPct val="90000"/>
              </a:lnSpc>
              <a:buClr>
                <a:srgbClr val="79527B"/>
              </a:buClr>
              <a:buSzPts val="2000"/>
            </a:pPr>
            <a:r>
              <a:rPr lang="nl-NL"/>
              <a:t>Eerst worden de reeds bekende gegevens ingevoerd</a:t>
            </a:r>
            <a:endParaRPr lang="en-US" dirty="0"/>
          </a:p>
        </p:txBody>
      </p:sp>
      <p:sp>
        <p:nvSpPr>
          <p:cNvPr id="11" name="Google Shape;1224;p21">
            <a:extLst>
              <a:ext uri="{FF2B5EF4-FFF2-40B4-BE49-F238E27FC236}">
                <a16:creationId xmlns:a16="http://schemas.microsoft.com/office/drawing/2014/main" id="{BFF75356-5DD5-5917-0A9B-E54C717BFEC6}"/>
              </a:ext>
            </a:extLst>
          </p:cNvPr>
          <p:cNvSpPr/>
          <p:nvPr/>
        </p:nvSpPr>
        <p:spPr>
          <a:xfrm>
            <a:off x="5793729" y="2401723"/>
            <a:ext cx="5778553" cy="2982234"/>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b="1" dirty="0" err="1">
                <a:solidFill>
                  <a:srgbClr val="595A59"/>
                </a:solidFill>
                <a:ea typeface="Calibri"/>
                <a:cs typeface="Calibri"/>
                <a:sym typeface="Calibri"/>
              </a:rPr>
              <a:t>Uitgangssituatie</a:t>
            </a:r>
            <a:r>
              <a:rPr lang="de-DE" b="1" dirty="0">
                <a:solidFill>
                  <a:srgbClr val="595A59"/>
                </a:solidFill>
                <a:ea typeface="Calibri"/>
                <a:cs typeface="Calibri"/>
                <a:sym typeface="Calibri"/>
              </a:rPr>
              <a:t>:</a:t>
            </a:r>
          </a:p>
          <a:p>
            <a:pPr marL="285750" lvl="0" indent="-285750">
              <a:buFont typeface="Arial" panose="020B0604020202020204" pitchFamily="34" charset="0"/>
              <a:buChar char="•"/>
            </a:pPr>
            <a:r>
              <a:rPr lang="nl-NL" dirty="0">
                <a:solidFill>
                  <a:srgbClr val="595A59"/>
                </a:solidFill>
                <a:ea typeface="Calibri"/>
                <a:cs typeface="Calibri"/>
                <a:sym typeface="Calibri"/>
              </a:rPr>
              <a:t>Er staat momenteel € 100.000 op de rekening. Er zijn geen andere liquide middelen. 
Er zijn al enkele boekingen voor de komende drie maanden.
Daarnaast zijn er al geboekte inkomende facturen die de komende maand verschuldigd zullen zijn. 
De onderneming heeft een lopende lening, waarvoor maandelijks € 2.000,- rente en aflossing verschuldigd is.</a:t>
            </a:r>
            <a:endParaRPr sz="1400" dirty="0">
              <a:solidFill>
                <a:srgbClr val="595A59"/>
              </a:solidFill>
              <a:latin typeface="Calibri"/>
              <a:ea typeface="Calibri"/>
              <a:cs typeface="Calibri"/>
              <a:sym typeface="Calibri"/>
            </a:endParaRPr>
          </a:p>
        </p:txBody>
      </p:sp>
      <p:cxnSp>
        <p:nvCxnSpPr>
          <p:cNvPr id="12" name="Google Shape;1225;p21">
            <a:extLst>
              <a:ext uri="{FF2B5EF4-FFF2-40B4-BE49-F238E27FC236}">
                <a16:creationId xmlns:a16="http://schemas.microsoft.com/office/drawing/2014/main" id="{2FBDC032-0857-E813-AD0D-E81690E8842A}"/>
              </a:ext>
            </a:extLst>
          </p:cNvPr>
          <p:cNvCxnSpPr/>
          <p:nvPr/>
        </p:nvCxnSpPr>
        <p:spPr>
          <a:xfrm rot="10800000">
            <a:off x="3194709" y="2208219"/>
            <a:ext cx="2720435" cy="60707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3" name="Google Shape;1226;p21">
            <a:extLst>
              <a:ext uri="{FF2B5EF4-FFF2-40B4-BE49-F238E27FC236}">
                <a16:creationId xmlns:a16="http://schemas.microsoft.com/office/drawing/2014/main" id="{BF5A535D-2F9B-C865-BF91-DAD1A8354C43}"/>
              </a:ext>
            </a:extLst>
          </p:cNvPr>
          <p:cNvCxnSpPr/>
          <p:nvPr/>
        </p:nvCxnSpPr>
        <p:spPr>
          <a:xfrm rot="10800000">
            <a:off x="5234152" y="2980337"/>
            <a:ext cx="680992" cy="46858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4" name="Google Shape;1227;p21">
            <a:extLst>
              <a:ext uri="{FF2B5EF4-FFF2-40B4-BE49-F238E27FC236}">
                <a16:creationId xmlns:a16="http://schemas.microsoft.com/office/drawing/2014/main" id="{830C3FE3-DDCF-C211-1FFF-E211121F0E99}"/>
              </a:ext>
            </a:extLst>
          </p:cNvPr>
          <p:cNvCxnSpPr/>
          <p:nvPr/>
        </p:nvCxnSpPr>
        <p:spPr>
          <a:xfrm rot="10800000">
            <a:off x="4450586" y="2908738"/>
            <a:ext cx="1464558" cy="54018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5" name="Google Shape;1228;p21">
            <a:extLst>
              <a:ext uri="{FF2B5EF4-FFF2-40B4-BE49-F238E27FC236}">
                <a16:creationId xmlns:a16="http://schemas.microsoft.com/office/drawing/2014/main" id="{E03C1697-F6F4-3D24-8072-3AB0535DA463}"/>
              </a:ext>
            </a:extLst>
          </p:cNvPr>
          <p:cNvCxnSpPr/>
          <p:nvPr/>
        </p:nvCxnSpPr>
        <p:spPr>
          <a:xfrm rot="10800000">
            <a:off x="3843515" y="2980337"/>
            <a:ext cx="2071629" cy="48376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6" name="Google Shape;1229;p21">
            <a:extLst>
              <a:ext uri="{FF2B5EF4-FFF2-40B4-BE49-F238E27FC236}">
                <a16:creationId xmlns:a16="http://schemas.microsoft.com/office/drawing/2014/main" id="{AEE7CE3A-2BDE-7FC6-CFB2-95CD190AA239}"/>
              </a:ext>
            </a:extLst>
          </p:cNvPr>
          <p:cNvCxnSpPr/>
          <p:nvPr/>
        </p:nvCxnSpPr>
        <p:spPr>
          <a:xfrm flipH="1">
            <a:off x="3684159" y="4526470"/>
            <a:ext cx="2230985"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7" name="Google Shape;1230;p21">
            <a:extLst>
              <a:ext uri="{FF2B5EF4-FFF2-40B4-BE49-F238E27FC236}">
                <a16:creationId xmlns:a16="http://schemas.microsoft.com/office/drawing/2014/main" id="{8AFA40F6-44A1-5FB0-3ED7-63FBB54FAC21}"/>
              </a:ext>
            </a:extLst>
          </p:cNvPr>
          <p:cNvCxnSpPr/>
          <p:nvPr/>
        </p:nvCxnSpPr>
        <p:spPr>
          <a:xfrm flipH="1">
            <a:off x="4348143" y="4526470"/>
            <a:ext cx="1567001"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8" name="Google Shape;1231;p21">
            <a:extLst>
              <a:ext uri="{FF2B5EF4-FFF2-40B4-BE49-F238E27FC236}">
                <a16:creationId xmlns:a16="http://schemas.microsoft.com/office/drawing/2014/main" id="{3E65B932-0D0C-8D50-DDA1-5A7FE226C298}"/>
              </a:ext>
            </a:extLst>
          </p:cNvPr>
          <p:cNvCxnSpPr/>
          <p:nvPr/>
        </p:nvCxnSpPr>
        <p:spPr>
          <a:xfrm flipH="1">
            <a:off x="5008331" y="4526470"/>
            <a:ext cx="906813"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9" name="Google Shape;1232;p21">
            <a:extLst>
              <a:ext uri="{FF2B5EF4-FFF2-40B4-BE49-F238E27FC236}">
                <a16:creationId xmlns:a16="http://schemas.microsoft.com/office/drawing/2014/main" id="{9A003EB9-4D00-C54B-3281-90AC6AE1B638}"/>
              </a:ext>
            </a:extLst>
          </p:cNvPr>
          <p:cNvCxnSpPr/>
          <p:nvPr/>
        </p:nvCxnSpPr>
        <p:spPr>
          <a:xfrm flipH="1">
            <a:off x="3752455" y="3877663"/>
            <a:ext cx="2162689"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527012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xfrm>
            <a:off x="389965" y="198190"/>
            <a:ext cx="12389864" cy="803654"/>
          </a:xfrm>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nl-NL" sz="3000" dirty="0"/>
              <a:t>Vereenvoudigd voorbeeld van maandelijkse liquiditeitsplanning (hotel)</a:t>
            </a:r>
            <a:endParaRPr lang="en-US" sz="3000" dirty="0"/>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245817058"/>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30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89965" y="980859"/>
            <a:ext cx="11451338" cy="590931"/>
          </a:xfrm>
          <a:prstGeom prst="rect">
            <a:avLst/>
          </a:prstGeom>
          <a:noFill/>
        </p:spPr>
        <p:txBody>
          <a:bodyPr wrap="square">
            <a:spAutoFit/>
          </a:bodyPr>
          <a:lstStyle/>
          <a:p>
            <a:pPr lvl="0">
              <a:lnSpc>
                <a:spcPct val="90000"/>
              </a:lnSpc>
              <a:buClr>
                <a:srgbClr val="79527B"/>
              </a:buClr>
              <a:buSzPct val="100000"/>
            </a:pPr>
            <a:r>
              <a:rPr lang="nl-NL" dirty="0"/>
              <a:t>Op basis hiervan worden de geplande waarden uit de bedrijfsplanning ingevoerd (op basis van een analyse van voorgaande jaren)</a:t>
            </a:r>
            <a:endParaRPr lang="en-US" dirty="0"/>
          </a:p>
        </p:txBody>
      </p:sp>
      <p:sp>
        <p:nvSpPr>
          <p:cNvPr id="2" name="Google Shape;1241;p22">
            <a:extLst>
              <a:ext uri="{FF2B5EF4-FFF2-40B4-BE49-F238E27FC236}">
                <a16:creationId xmlns:a16="http://schemas.microsoft.com/office/drawing/2014/main" id="{9C555953-C27F-3092-B5F7-1C4E1A85E54F}"/>
              </a:ext>
            </a:extLst>
          </p:cNvPr>
          <p:cNvSpPr/>
          <p:nvPr/>
        </p:nvSpPr>
        <p:spPr>
          <a:xfrm>
            <a:off x="3896635" y="3430623"/>
            <a:ext cx="8111980" cy="1827177"/>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b="1" dirty="0" err="1">
                <a:solidFill>
                  <a:srgbClr val="595A59"/>
                </a:solidFill>
                <a:ea typeface="Calibri"/>
                <a:cs typeface="Calibri"/>
                <a:sym typeface="Calibri"/>
              </a:rPr>
              <a:t>Inkomsten</a:t>
            </a:r>
            <a:r>
              <a:rPr lang="de-DE" b="1" dirty="0">
                <a:solidFill>
                  <a:srgbClr val="595A59"/>
                </a:solidFill>
                <a:ea typeface="Calibri"/>
                <a:cs typeface="Calibri"/>
                <a:sym typeface="Calibri"/>
              </a:rPr>
              <a:t> </a:t>
            </a:r>
            <a:r>
              <a:rPr lang="de-DE" b="1" dirty="0" err="1">
                <a:solidFill>
                  <a:srgbClr val="595A59"/>
                </a:solidFill>
                <a:ea typeface="Calibri"/>
                <a:cs typeface="Calibri"/>
                <a:sym typeface="Calibri"/>
              </a:rPr>
              <a:t>planning</a:t>
            </a:r>
            <a:r>
              <a:rPr lang="de-DE" sz="1800" b="1" dirty="0">
                <a:solidFill>
                  <a:srgbClr val="595A59"/>
                </a:solidFill>
                <a:latin typeface="Calibri"/>
                <a:ea typeface="Calibri"/>
                <a:cs typeface="Calibri"/>
                <a:sym typeface="Calibri"/>
              </a:rPr>
              <a:t>:</a:t>
            </a:r>
            <a:endParaRPr dirty="0"/>
          </a:p>
          <a:p>
            <a:pPr marL="285750" lvl="0" indent="-285750">
              <a:buClr>
                <a:srgbClr val="595A59"/>
              </a:buClr>
              <a:buSzPts val="1800"/>
              <a:buFont typeface="Arial"/>
              <a:buChar char="•"/>
            </a:pPr>
            <a:r>
              <a:rPr lang="nl-NL" dirty="0">
                <a:solidFill>
                  <a:srgbClr val="595A59"/>
                </a:solidFill>
                <a:ea typeface="Calibri"/>
                <a:cs typeface="Calibri"/>
                <a:sym typeface="Calibri"/>
              </a:rPr>
              <a:t>De basis voor de planning van de verkoop is het voorgaande jaar, er zijn geen aanwijzingen dat het volgende jaar anders zou moeten zijn dan het voorgaande jaar
Uit het verleden is bekend dat de maanden 4, 5, 6 en 8 zwakke maanden zijn
Maand 7 is doorgaans een sterkere maand vanwege een beurs in deze periode</a:t>
            </a:r>
            <a:endParaRPr sz="1400" dirty="0">
              <a:solidFill>
                <a:srgbClr val="595A59"/>
              </a:solidFill>
              <a:latin typeface="Calibri"/>
              <a:ea typeface="Calibri"/>
              <a:cs typeface="Calibri"/>
              <a:sym typeface="Calibri"/>
            </a:endParaRPr>
          </a:p>
        </p:txBody>
      </p:sp>
      <p:cxnSp>
        <p:nvCxnSpPr>
          <p:cNvPr id="3" name="Google Shape;1242;p22">
            <a:extLst>
              <a:ext uri="{FF2B5EF4-FFF2-40B4-BE49-F238E27FC236}">
                <a16:creationId xmlns:a16="http://schemas.microsoft.com/office/drawing/2014/main" id="{A5EE27B6-E4D9-075B-CB0A-52D9033AE657}"/>
              </a:ext>
            </a:extLst>
          </p:cNvPr>
          <p:cNvCxnSpPr/>
          <p:nvPr/>
        </p:nvCxnSpPr>
        <p:spPr>
          <a:xfrm rot="10800000">
            <a:off x="3896635" y="3175604"/>
            <a:ext cx="686748" cy="18225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43;p22">
            <a:extLst>
              <a:ext uri="{FF2B5EF4-FFF2-40B4-BE49-F238E27FC236}">
                <a16:creationId xmlns:a16="http://schemas.microsoft.com/office/drawing/2014/main" id="{AA87D9EF-2179-B6F5-6D46-E29721D4676D}"/>
              </a:ext>
            </a:extLst>
          </p:cNvPr>
          <p:cNvCxnSpPr/>
          <p:nvPr/>
        </p:nvCxnSpPr>
        <p:spPr>
          <a:xfrm rot="10800000">
            <a:off x="4445876" y="3202284"/>
            <a:ext cx="137507" cy="15557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6" name="Google Shape;1244;p22">
            <a:extLst>
              <a:ext uri="{FF2B5EF4-FFF2-40B4-BE49-F238E27FC236}">
                <a16:creationId xmlns:a16="http://schemas.microsoft.com/office/drawing/2014/main" id="{BAA4458C-075C-BF31-C521-06A6666E2083}"/>
              </a:ext>
            </a:extLst>
          </p:cNvPr>
          <p:cNvCxnSpPr/>
          <p:nvPr/>
        </p:nvCxnSpPr>
        <p:spPr>
          <a:xfrm rot="10800000" flipH="1">
            <a:off x="4583383" y="3175604"/>
            <a:ext cx="345271" cy="18225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807511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722617470"/>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20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89965" y="762505"/>
            <a:ext cx="11451338" cy="341632"/>
          </a:xfrm>
          <a:prstGeom prst="rect">
            <a:avLst/>
          </a:prstGeom>
          <a:noFill/>
        </p:spPr>
        <p:txBody>
          <a:bodyPr wrap="square">
            <a:spAutoFit/>
          </a:bodyPr>
          <a:lstStyle/>
          <a:p>
            <a:pPr lvl="0">
              <a:lnSpc>
                <a:spcPct val="90000"/>
              </a:lnSpc>
              <a:buClr>
                <a:srgbClr val="79527B"/>
              </a:buClr>
              <a:buSzPts val="2000"/>
            </a:pPr>
            <a:r>
              <a:rPr lang="nl-NL"/>
              <a:t>In dit voorbeeld bestaan de kosten uit een vast kostenblok en een percentage van de omzet</a:t>
            </a:r>
            <a:endParaRPr lang="en-US" dirty="0"/>
          </a:p>
        </p:txBody>
      </p:sp>
      <p:sp>
        <p:nvSpPr>
          <p:cNvPr id="7" name="Google Shape;1253;p23">
            <a:extLst>
              <a:ext uri="{FF2B5EF4-FFF2-40B4-BE49-F238E27FC236}">
                <a16:creationId xmlns:a16="http://schemas.microsoft.com/office/drawing/2014/main" id="{ADDDDD21-AE8E-DF53-F506-7D4A7EC3EB07}"/>
              </a:ext>
            </a:extLst>
          </p:cNvPr>
          <p:cNvSpPr/>
          <p:nvPr/>
        </p:nvSpPr>
        <p:spPr>
          <a:xfrm>
            <a:off x="3854397" y="3295486"/>
            <a:ext cx="8111980" cy="1226047"/>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b="1" dirty="0" err="1">
                <a:solidFill>
                  <a:srgbClr val="595A59"/>
                </a:solidFill>
                <a:ea typeface="Calibri"/>
                <a:cs typeface="Calibri"/>
                <a:sym typeface="Calibri"/>
              </a:rPr>
              <a:t>Kostenplanning</a:t>
            </a:r>
            <a:r>
              <a:rPr lang="de-DE" sz="1800" dirty="0">
                <a:solidFill>
                  <a:srgbClr val="595A59"/>
                </a:solidFill>
                <a:latin typeface="Calibri"/>
                <a:ea typeface="Calibri"/>
                <a:cs typeface="Calibri"/>
                <a:sym typeface="Calibri"/>
              </a:rPr>
              <a:t>:</a:t>
            </a:r>
            <a:endParaRPr dirty="0"/>
          </a:p>
          <a:p>
            <a:pPr marL="285750" lvl="0" indent="-285750">
              <a:buClr>
                <a:srgbClr val="595A59"/>
              </a:buClr>
              <a:buSzPts val="1800"/>
              <a:buFont typeface="Arial"/>
              <a:buChar char="•"/>
            </a:pPr>
            <a:r>
              <a:rPr lang="nl-NL" dirty="0">
                <a:solidFill>
                  <a:srgbClr val="595A59"/>
                </a:solidFill>
                <a:ea typeface="Calibri"/>
                <a:cs typeface="Calibri"/>
                <a:sym typeface="Calibri"/>
              </a:rPr>
              <a:t>De vaste lasten bedragen € 15.000,- per maand
De variabele kosten worden berekend op basis van de analyse van de waarden van het voorgaande jaar en bedragen 50% van de bedrijfsomzet</a:t>
            </a:r>
            <a:endParaRPr sz="1400" dirty="0">
              <a:solidFill>
                <a:srgbClr val="595A59"/>
              </a:solidFill>
              <a:latin typeface="Calibri"/>
              <a:ea typeface="Calibri"/>
              <a:cs typeface="Calibri"/>
              <a:sym typeface="Calibri"/>
            </a:endParaRPr>
          </a:p>
        </p:txBody>
      </p:sp>
      <p:sp>
        <p:nvSpPr>
          <p:cNvPr id="4" name="Google Shape;1014;p12">
            <a:extLst>
              <a:ext uri="{FF2B5EF4-FFF2-40B4-BE49-F238E27FC236}">
                <a16:creationId xmlns:a16="http://schemas.microsoft.com/office/drawing/2014/main" id="{D23FD77F-5A24-A19B-6024-895BD4F23755}"/>
              </a:ext>
            </a:extLst>
          </p:cNvPr>
          <p:cNvSpPr txBox="1">
            <a:spLocks noGrp="1"/>
          </p:cNvSpPr>
          <p:nvPr>
            <p:ph type="body" sz="quarter" idx="16"/>
          </p:nvPr>
        </p:nvSpPr>
        <p:spPr>
          <a:xfrm>
            <a:off x="308852" y="272143"/>
            <a:ext cx="10614025" cy="803275"/>
          </a:xfrm>
          <a:prstGeom prst="rect">
            <a:avLst/>
          </a:prstGeom>
          <a:noFill/>
          <a:ln>
            <a:noFill/>
          </a:ln>
        </p:spPr>
        <p:txBody>
          <a:bodyPr spcFirstLastPara="1" wrap="square" lIns="91425" tIns="45700" rIns="91425" bIns="45700" anchor="t" anchorCtr="0">
            <a:normAutofit fontScale="92500"/>
          </a:bodyPr>
          <a:lstStyle/>
          <a:p>
            <a:pPr lvl="0">
              <a:spcBef>
                <a:spcPts val="0"/>
              </a:spcBef>
              <a:buClr>
                <a:srgbClr val="79527B"/>
              </a:buClr>
              <a:buSzPct val="100000"/>
            </a:pPr>
            <a:r>
              <a:rPr lang="nl-NL" sz="3000" dirty="0"/>
              <a:t>Vereenvoudigd voorbeeld van maandelijkse liquiditeitsplanning (hotel)</a:t>
            </a:r>
            <a:endParaRPr lang="en-US" sz="3000" dirty="0"/>
          </a:p>
        </p:txBody>
      </p:sp>
    </p:spTree>
    <p:extLst>
      <p:ext uri="{BB962C8B-B14F-4D97-AF65-F5344CB8AC3E}">
        <p14:creationId xmlns:p14="http://schemas.microsoft.com/office/powerpoint/2010/main" val="2085467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994004031"/>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30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100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70331" y="986032"/>
            <a:ext cx="11451338" cy="341632"/>
          </a:xfrm>
          <a:prstGeom prst="rect">
            <a:avLst/>
          </a:prstGeom>
          <a:noFill/>
        </p:spPr>
        <p:txBody>
          <a:bodyPr wrap="square">
            <a:spAutoFit/>
          </a:bodyPr>
          <a:lstStyle/>
          <a:p>
            <a:pPr lvl="0">
              <a:lnSpc>
                <a:spcPct val="90000"/>
              </a:lnSpc>
              <a:buClr>
                <a:srgbClr val="79527B"/>
              </a:buClr>
              <a:buSzPts val="2000"/>
            </a:pPr>
            <a:r>
              <a:rPr lang="nl-NL"/>
              <a:t>In de maanden met een lage omzet moeten sommige kamers worden gerenoveerd.</a:t>
            </a:r>
            <a:endParaRPr lang="en-US" dirty="0"/>
          </a:p>
        </p:txBody>
      </p:sp>
      <p:sp>
        <p:nvSpPr>
          <p:cNvPr id="2" name="Google Shape;1262;p24">
            <a:extLst>
              <a:ext uri="{FF2B5EF4-FFF2-40B4-BE49-F238E27FC236}">
                <a16:creationId xmlns:a16="http://schemas.microsoft.com/office/drawing/2014/main" id="{B8B837DE-596E-F6EF-B152-82D09EA4BFF5}"/>
              </a:ext>
            </a:extLst>
          </p:cNvPr>
          <p:cNvSpPr/>
          <p:nvPr/>
        </p:nvSpPr>
        <p:spPr>
          <a:xfrm>
            <a:off x="2829720" y="3485720"/>
            <a:ext cx="8111980" cy="99407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dirty="0" err="1">
                <a:solidFill>
                  <a:srgbClr val="595A59"/>
                </a:solidFill>
                <a:ea typeface="Calibri"/>
                <a:cs typeface="Calibri"/>
                <a:sym typeface="Calibri"/>
              </a:rPr>
              <a:t>Planning</a:t>
            </a:r>
            <a:r>
              <a:rPr lang="de-DE" dirty="0">
                <a:solidFill>
                  <a:srgbClr val="595A59"/>
                </a:solidFill>
                <a:ea typeface="Calibri"/>
                <a:cs typeface="Calibri"/>
                <a:sym typeface="Calibri"/>
              </a:rPr>
              <a:t> van </a:t>
            </a:r>
            <a:r>
              <a:rPr lang="de-DE" dirty="0" err="1">
                <a:solidFill>
                  <a:srgbClr val="595A59"/>
                </a:solidFill>
                <a:ea typeface="Calibri"/>
                <a:cs typeface="Calibri"/>
                <a:sym typeface="Calibri"/>
              </a:rPr>
              <a:t>investeringen</a:t>
            </a:r>
            <a:r>
              <a:rPr lang="de-DE" sz="1800" dirty="0">
                <a:solidFill>
                  <a:srgbClr val="595A59"/>
                </a:solidFill>
                <a:latin typeface="Calibri"/>
                <a:ea typeface="Calibri"/>
                <a:cs typeface="Calibri"/>
                <a:sym typeface="Calibri"/>
              </a:rPr>
              <a:t>:</a:t>
            </a:r>
            <a:endParaRPr dirty="0"/>
          </a:p>
          <a:p>
            <a:pPr marL="285750" lvl="0" indent="-285750">
              <a:buClr>
                <a:srgbClr val="595A59"/>
              </a:buClr>
              <a:buSzPts val="1400"/>
              <a:buFont typeface="Arial"/>
              <a:buChar char="•"/>
            </a:pPr>
            <a:r>
              <a:rPr lang="nl-NL" sz="1400" dirty="0">
                <a:solidFill>
                  <a:srgbClr val="595A59"/>
                </a:solidFill>
                <a:ea typeface="Calibri"/>
                <a:cs typeface="Calibri"/>
                <a:sym typeface="Calibri"/>
              </a:rPr>
              <a:t>In de maand met lage omzet 6 moeten enkele kamers worden gerenoveerd
Voor de verbouwing is € 100.000 gepland
Oude meubels worden verkocht. € 10.000 verkoopopbrengst is gepland</a:t>
            </a:r>
            <a:endParaRPr sz="1100" dirty="0">
              <a:solidFill>
                <a:srgbClr val="595A59"/>
              </a:solidFill>
              <a:latin typeface="Calibri"/>
              <a:ea typeface="Calibri"/>
              <a:cs typeface="Calibri"/>
              <a:sym typeface="Calibri"/>
            </a:endParaRPr>
          </a:p>
        </p:txBody>
      </p:sp>
      <p:cxnSp>
        <p:nvCxnSpPr>
          <p:cNvPr id="3" name="Google Shape;1263;p24">
            <a:extLst>
              <a:ext uri="{FF2B5EF4-FFF2-40B4-BE49-F238E27FC236}">
                <a16:creationId xmlns:a16="http://schemas.microsoft.com/office/drawing/2014/main" id="{9033CE2A-2E66-EFEE-102E-EDA93F893FCE}"/>
              </a:ext>
            </a:extLst>
          </p:cNvPr>
          <p:cNvCxnSpPr/>
          <p:nvPr/>
        </p:nvCxnSpPr>
        <p:spPr>
          <a:xfrm>
            <a:off x="6225871" y="4126727"/>
            <a:ext cx="679556" cy="735496"/>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64;p24">
            <a:extLst>
              <a:ext uri="{FF2B5EF4-FFF2-40B4-BE49-F238E27FC236}">
                <a16:creationId xmlns:a16="http://schemas.microsoft.com/office/drawing/2014/main" id="{230971E3-9CE0-6363-740E-D418BCEB8569}"/>
              </a:ext>
            </a:extLst>
          </p:cNvPr>
          <p:cNvCxnSpPr/>
          <p:nvPr/>
        </p:nvCxnSpPr>
        <p:spPr>
          <a:xfrm rot="10800000" flipH="1">
            <a:off x="6258910" y="3372280"/>
            <a:ext cx="678603" cy="92382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9" name="Google Shape;1014;p12">
            <a:extLst>
              <a:ext uri="{FF2B5EF4-FFF2-40B4-BE49-F238E27FC236}">
                <a16:creationId xmlns:a16="http://schemas.microsoft.com/office/drawing/2014/main" id="{963C475E-1766-6B92-995A-1DC374AAB780}"/>
              </a:ext>
            </a:extLst>
          </p:cNvPr>
          <p:cNvSpPr txBox="1">
            <a:spLocks/>
          </p:cNvSpPr>
          <p:nvPr/>
        </p:nvSpPr>
        <p:spPr>
          <a:xfrm>
            <a:off x="259336" y="353194"/>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dirty="0"/>
              <a:t>Vereenvoudigd voorbeeld van maandelijkse liquiditeitsplanning (hotel)</a:t>
            </a:r>
            <a:endParaRPr lang="en-US" sz="3000" dirty="0"/>
          </a:p>
        </p:txBody>
      </p:sp>
    </p:spTree>
    <p:extLst>
      <p:ext uri="{BB962C8B-B14F-4D97-AF65-F5344CB8AC3E}">
        <p14:creationId xmlns:p14="http://schemas.microsoft.com/office/powerpoint/2010/main" val="38196483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397459946"/>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89965" y="869611"/>
            <a:ext cx="11451338" cy="341632"/>
          </a:xfrm>
          <a:prstGeom prst="rect">
            <a:avLst/>
          </a:prstGeom>
          <a:noFill/>
        </p:spPr>
        <p:txBody>
          <a:bodyPr wrap="square">
            <a:spAutoFit/>
          </a:bodyPr>
          <a:lstStyle/>
          <a:p>
            <a:pPr lvl="0">
              <a:lnSpc>
                <a:spcPct val="90000"/>
              </a:lnSpc>
              <a:buClr>
                <a:srgbClr val="79527B"/>
              </a:buClr>
              <a:buSzPts val="2000"/>
            </a:pPr>
            <a:r>
              <a:rPr lang="nl-NL" dirty="0"/>
              <a:t>De definitieve waarden van de voorgaande periode vormen het uitgangspunt voor de volgende periode</a:t>
            </a:r>
            <a:endParaRPr lang="en-US" dirty="0"/>
          </a:p>
        </p:txBody>
      </p:sp>
      <p:sp>
        <p:nvSpPr>
          <p:cNvPr id="6" name="Google Shape;1273;p25">
            <a:extLst>
              <a:ext uri="{FF2B5EF4-FFF2-40B4-BE49-F238E27FC236}">
                <a16:creationId xmlns:a16="http://schemas.microsoft.com/office/drawing/2014/main" id="{B2A3DC74-F00A-7578-9A5B-906A90BF7B2A}"/>
              </a:ext>
            </a:extLst>
          </p:cNvPr>
          <p:cNvSpPr/>
          <p:nvPr/>
        </p:nvSpPr>
        <p:spPr>
          <a:xfrm>
            <a:off x="4219139" y="3251623"/>
            <a:ext cx="7899507" cy="1225522"/>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dirty="0" err="1">
                <a:solidFill>
                  <a:srgbClr val="595A59"/>
                </a:solidFill>
                <a:ea typeface="Calibri"/>
                <a:cs typeface="Calibri"/>
                <a:sym typeface="Calibri"/>
              </a:rPr>
              <a:t>Liquiditeitsplanning</a:t>
            </a:r>
            <a:r>
              <a:rPr lang="de-DE" sz="1800" dirty="0">
                <a:solidFill>
                  <a:srgbClr val="595A59"/>
                </a:solidFill>
                <a:latin typeface="Calibri"/>
                <a:ea typeface="Calibri"/>
                <a:cs typeface="Calibri"/>
                <a:sym typeface="Calibri"/>
              </a:rPr>
              <a:t>:</a:t>
            </a:r>
            <a:endParaRPr dirty="0"/>
          </a:p>
          <a:p>
            <a:pPr marL="285750" lvl="0" indent="-285750">
              <a:buClr>
                <a:srgbClr val="595A59"/>
              </a:buClr>
              <a:buSzPts val="1400"/>
              <a:buFont typeface="Arial"/>
              <a:buChar char="•"/>
            </a:pPr>
            <a:r>
              <a:rPr lang="nl-NL" sz="1400" dirty="0">
                <a:solidFill>
                  <a:srgbClr val="595A59"/>
                </a:solidFill>
                <a:ea typeface="Calibri"/>
                <a:cs typeface="Calibri"/>
                <a:sym typeface="Calibri"/>
              </a:rPr>
              <a:t>Het slotsaldo van de liquiditeit van de voorgaande periode wordt geboekt als het beginsaldo van de volgende periode</a:t>
            </a:r>
            <a:endParaRPr dirty="0"/>
          </a:p>
        </p:txBody>
      </p:sp>
      <p:cxnSp>
        <p:nvCxnSpPr>
          <p:cNvPr id="7" name="Google Shape;1274;p25">
            <a:extLst>
              <a:ext uri="{FF2B5EF4-FFF2-40B4-BE49-F238E27FC236}">
                <a16:creationId xmlns:a16="http://schemas.microsoft.com/office/drawing/2014/main" id="{B265B3E2-6994-3EFD-E5C7-ECB3EEAE677E}"/>
              </a:ext>
            </a:extLst>
          </p:cNvPr>
          <p:cNvCxnSpPr/>
          <p:nvPr/>
        </p:nvCxnSpPr>
        <p:spPr>
          <a:xfrm rot="10800000" flipH="1">
            <a:off x="2970851" y="2337222"/>
            <a:ext cx="523599" cy="3574127"/>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4" name="Google Shape;1014;p12">
            <a:extLst>
              <a:ext uri="{FF2B5EF4-FFF2-40B4-BE49-F238E27FC236}">
                <a16:creationId xmlns:a16="http://schemas.microsoft.com/office/drawing/2014/main" id="{136A2E52-75BA-1E80-0C18-DA1BDDC0A266}"/>
              </a:ext>
            </a:extLst>
          </p:cNvPr>
          <p:cNvSpPr txBox="1">
            <a:spLocks/>
          </p:cNvSpPr>
          <p:nvPr/>
        </p:nvSpPr>
        <p:spPr>
          <a:xfrm>
            <a:off x="308852" y="335233"/>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dirty="0"/>
              <a:t>Vereenvoudigd voorbeeld van maandelijkse liquiditeitsplanning (hotel)</a:t>
            </a:r>
            <a:endParaRPr lang="en-US" sz="3000" dirty="0"/>
          </a:p>
        </p:txBody>
      </p:sp>
    </p:spTree>
    <p:extLst>
      <p:ext uri="{BB962C8B-B14F-4D97-AF65-F5344CB8AC3E}">
        <p14:creationId xmlns:p14="http://schemas.microsoft.com/office/powerpoint/2010/main" val="3313061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89965" y="831028"/>
            <a:ext cx="11451338" cy="341632"/>
          </a:xfrm>
          <a:prstGeom prst="rect">
            <a:avLst/>
          </a:prstGeom>
          <a:noFill/>
        </p:spPr>
        <p:txBody>
          <a:bodyPr wrap="square">
            <a:spAutoFit/>
          </a:bodyPr>
          <a:lstStyle/>
          <a:p>
            <a:pPr lvl="0">
              <a:lnSpc>
                <a:spcPct val="90000"/>
              </a:lnSpc>
              <a:buClr>
                <a:srgbClr val="79527B"/>
              </a:buClr>
              <a:buSzPts val="2000"/>
            </a:pPr>
            <a:r>
              <a:rPr lang="nl-NL" dirty="0"/>
              <a:t>De geplande in- en uitstroom van kasmiddelen wordt opgeteld</a:t>
            </a:r>
            <a:endParaRPr lang="en-US" dirty="0"/>
          </a:p>
        </p:txBody>
      </p:sp>
      <p:sp>
        <p:nvSpPr>
          <p:cNvPr id="2" name="Google Shape;1283;p26">
            <a:extLst>
              <a:ext uri="{FF2B5EF4-FFF2-40B4-BE49-F238E27FC236}">
                <a16:creationId xmlns:a16="http://schemas.microsoft.com/office/drawing/2014/main" id="{0F611DB2-4D98-25C3-4A34-01B689A56EA4}"/>
              </a:ext>
            </a:extLst>
          </p:cNvPr>
          <p:cNvSpPr/>
          <p:nvPr/>
        </p:nvSpPr>
        <p:spPr>
          <a:xfrm>
            <a:off x="4109107" y="3938129"/>
            <a:ext cx="7899507" cy="1225522"/>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dirty="0" err="1">
                <a:solidFill>
                  <a:srgbClr val="595A59"/>
                </a:solidFill>
                <a:ea typeface="Calibri"/>
                <a:cs typeface="Calibri"/>
                <a:sym typeface="Calibri"/>
              </a:rPr>
              <a:t>Liquiditeitsplanning</a:t>
            </a:r>
            <a:r>
              <a:rPr lang="de-DE" sz="1800" dirty="0">
                <a:solidFill>
                  <a:srgbClr val="595A59"/>
                </a:solidFill>
                <a:latin typeface="Calibri"/>
                <a:ea typeface="Calibri"/>
                <a:cs typeface="Calibri"/>
                <a:sym typeface="Calibri"/>
              </a:rPr>
              <a:t>:</a:t>
            </a:r>
            <a:endParaRPr dirty="0"/>
          </a:p>
          <a:p>
            <a:pPr marL="285750" lvl="0" indent="-285750">
              <a:buClr>
                <a:srgbClr val="595A59"/>
              </a:buClr>
              <a:buSzPts val="1400"/>
              <a:buFont typeface="Arial"/>
              <a:buChar char="•"/>
            </a:pPr>
            <a:r>
              <a:rPr lang="nl-NL" sz="1400" dirty="0">
                <a:solidFill>
                  <a:srgbClr val="595A59"/>
                </a:solidFill>
                <a:ea typeface="Calibri"/>
                <a:cs typeface="Calibri"/>
                <a:sym typeface="Calibri"/>
              </a:rPr>
              <a:t>De geplande in- en uitstroom van kasmiddelen worden opgeteld</a:t>
            </a:r>
            <a:endParaRPr sz="1400" dirty="0">
              <a:solidFill>
                <a:srgbClr val="595A59"/>
              </a:solidFill>
              <a:latin typeface="Calibri"/>
              <a:ea typeface="Calibri"/>
              <a:cs typeface="Calibri"/>
              <a:sym typeface="Calibri"/>
            </a:endParaRPr>
          </a:p>
        </p:txBody>
      </p:sp>
      <p:cxnSp>
        <p:nvCxnSpPr>
          <p:cNvPr id="3" name="Google Shape;1284;p26">
            <a:extLst>
              <a:ext uri="{FF2B5EF4-FFF2-40B4-BE49-F238E27FC236}">
                <a16:creationId xmlns:a16="http://schemas.microsoft.com/office/drawing/2014/main" id="{6A116022-7AD7-097D-24D6-0FF731F1B3EB}"/>
              </a:ext>
            </a:extLst>
          </p:cNvPr>
          <p:cNvCxnSpPr/>
          <p:nvPr/>
        </p:nvCxnSpPr>
        <p:spPr>
          <a:xfrm>
            <a:off x="3631041" y="2894968"/>
            <a:ext cx="0" cy="63363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85;p26">
            <a:extLst>
              <a:ext uri="{FF2B5EF4-FFF2-40B4-BE49-F238E27FC236}">
                <a16:creationId xmlns:a16="http://schemas.microsoft.com/office/drawing/2014/main" id="{C114AF0E-D622-E5B0-C0D7-3134E07FBB73}"/>
              </a:ext>
            </a:extLst>
          </p:cNvPr>
          <p:cNvCxnSpPr/>
          <p:nvPr/>
        </p:nvCxnSpPr>
        <p:spPr>
          <a:xfrm>
            <a:off x="3539980" y="3122619"/>
            <a:ext cx="0" cy="405979"/>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8" name="Google Shape;1286;p26">
            <a:extLst>
              <a:ext uri="{FF2B5EF4-FFF2-40B4-BE49-F238E27FC236}">
                <a16:creationId xmlns:a16="http://schemas.microsoft.com/office/drawing/2014/main" id="{7B811161-AB4E-5A36-F703-BA0468856378}"/>
              </a:ext>
            </a:extLst>
          </p:cNvPr>
          <p:cNvCxnSpPr/>
          <p:nvPr/>
        </p:nvCxnSpPr>
        <p:spPr>
          <a:xfrm>
            <a:off x="3784074" y="4420865"/>
            <a:ext cx="0" cy="815118"/>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9" name="Google Shape;1287;p26">
            <a:extLst>
              <a:ext uri="{FF2B5EF4-FFF2-40B4-BE49-F238E27FC236}">
                <a16:creationId xmlns:a16="http://schemas.microsoft.com/office/drawing/2014/main" id="{093191D0-476A-13B2-FDE6-0569263D3AE1}"/>
              </a:ext>
            </a:extLst>
          </p:cNvPr>
          <p:cNvCxnSpPr/>
          <p:nvPr/>
        </p:nvCxnSpPr>
        <p:spPr>
          <a:xfrm>
            <a:off x="3693013" y="4648516"/>
            <a:ext cx="0" cy="587467"/>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1" name="Google Shape;1288;p26">
            <a:extLst>
              <a:ext uri="{FF2B5EF4-FFF2-40B4-BE49-F238E27FC236}">
                <a16:creationId xmlns:a16="http://schemas.microsoft.com/office/drawing/2014/main" id="{2BBA5E91-72A2-8E25-062E-E9B40EC2376E}"/>
              </a:ext>
            </a:extLst>
          </p:cNvPr>
          <p:cNvCxnSpPr/>
          <p:nvPr/>
        </p:nvCxnSpPr>
        <p:spPr>
          <a:xfrm>
            <a:off x="3589305" y="4989361"/>
            <a:ext cx="0" cy="24662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12" name="Google Shape;1014;p12">
            <a:extLst>
              <a:ext uri="{FF2B5EF4-FFF2-40B4-BE49-F238E27FC236}">
                <a16:creationId xmlns:a16="http://schemas.microsoft.com/office/drawing/2014/main" id="{3EEC4DCF-A136-7FF1-9641-093CB238DD6E}"/>
              </a:ext>
            </a:extLst>
          </p:cNvPr>
          <p:cNvSpPr txBox="1">
            <a:spLocks/>
          </p:cNvSpPr>
          <p:nvPr/>
        </p:nvSpPr>
        <p:spPr>
          <a:xfrm>
            <a:off x="389965" y="198190"/>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a:t>Vereenvoudigd voorbeeld van maandelijkse liquiditeitsplanning (hotel)</a:t>
            </a:r>
            <a:endParaRPr lang="en-US" sz="3000" dirty="0"/>
          </a:p>
        </p:txBody>
      </p:sp>
    </p:spTree>
    <p:extLst>
      <p:ext uri="{BB962C8B-B14F-4D97-AF65-F5344CB8AC3E}">
        <p14:creationId xmlns:p14="http://schemas.microsoft.com/office/powerpoint/2010/main" val="7426920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888043310"/>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49408" y="939004"/>
            <a:ext cx="11451338" cy="341632"/>
          </a:xfrm>
          <a:prstGeom prst="rect">
            <a:avLst/>
          </a:prstGeom>
          <a:noFill/>
        </p:spPr>
        <p:txBody>
          <a:bodyPr wrap="square">
            <a:spAutoFit/>
          </a:bodyPr>
          <a:lstStyle/>
          <a:p>
            <a:pPr lvl="0">
              <a:lnSpc>
                <a:spcPct val="90000"/>
              </a:lnSpc>
              <a:buClr>
                <a:srgbClr val="79527B"/>
              </a:buClr>
              <a:buSzPts val="2000"/>
            </a:pPr>
            <a:r>
              <a:rPr lang="nl-NL"/>
              <a:t>Het eindsaldo van de betreffende periode wordt berekend op basis van de opgetelde waarden</a:t>
            </a:r>
            <a:endParaRPr lang="en-US" dirty="0"/>
          </a:p>
        </p:txBody>
      </p:sp>
      <p:sp>
        <p:nvSpPr>
          <p:cNvPr id="6" name="Google Shape;1297;p27">
            <a:extLst>
              <a:ext uri="{FF2B5EF4-FFF2-40B4-BE49-F238E27FC236}">
                <a16:creationId xmlns:a16="http://schemas.microsoft.com/office/drawing/2014/main" id="{C4366825-5570-479F-14B3-DBB37C124DDF}"/>
              </a:ext>
            </a:extLst>
          </p:cNvPr>
          <p:cNvSpPr/>
          <p:nvPr/>
        </p:nvSpPr>
        <p:spPr>
          <a:xfrm>
            <a:off x="4109107" y="3709333"/>
            <a:ext cx="7899507" cy="1643935"/>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dirty="0" err="1">
                <a:solidFill>
                  <a:srgbClr val="595959"/>
                </a:solidFill>
                <a:ea typeface="Calibri"/>
                <a:cs typeface="Calibri"/>
                <a:sym typeface="Calibri"/>
              </a:rPr>
              <a:t>Liquiditeitsplanning</a:t>
            </a:r>
            <a:r>
              <a:rPr lang="de-DE" sz="1800" dirty="0">
                <a:solidFill>
                  <a:srgbClr val="595959"/>
                </a:solidFill>
                <a:latin typeface="Calibri"/>
                <a:ea typeface="Calibri"/>
                <a:cs typeface="Calibri"/>
                <a:sym typeface="Calibri"/>
              </a:rPr>
              <a:t>:</a:t>
            </a:r>
            <a:endParaRPr dirty="0">
              <a:solidFill>
                <a:srgbClr val="595959"/>
              </a:solidFill>
            </a:endParaRPr>
          </a:p>
          <a:p>
            <a:pPr marL="285750" lvl="0" indent="-285750">
              <a:buClr>
                <a:srgbClr val="595A59"/>
              </a:buClr>
              <a:buSzPts val="1400"/>
              <a:buFont typeface="Arial"/>
              <a:buChar char="•"/>
            </a:pPr>
            <a:r>
              <a:rPr lang="nl-NL" sz="1400" dirty="0">
                <a:solidFill>
                  <a:srgbClr val="595959"/>
                </a:solidFill>
                <a:ea typeface="Calibri"/>
                <a:cs typeface="Calibri"/>
                <a:sym typeface="Calibri"/>
              </a:rPr>
              <a:t>Geldmiddelen en kasequivalenten op het einde van de periode worden als volgt berekend</a:t>
            </a:r>
          </a:p>
          <a:p>
            <a:pPr lvl="0">
              <a:buClr>
                <a:srgbClr val="595A59"/>
              </a:buClr>
              <a:buSzPts val="1400"/>
            </a:pPr>
            <a:br>
              <a:rPr lang="de-DE" sz="1400" dirty="0">
                <a:solidFill>
                  <a:srgbClr val="595959"/>
                </a:solidFill>
                <a:latin typeface="Calibri"/>
                <a:ea typeface="Calibri"/>
                <a:cs typeface="Calibri"/>
                <a:sym typeface="Calibri"/>
              </a:rPr>
            </a:br>
            <a:r>
              <a:rPr lang="nl-NL" sz="1400" dirty="0">
                <a:solidFill>
                  <a:srgbClr val="595959"/>
                </a:solidFill>
                <a:ea typeface="Calibri"/>
                <a:cs typeface="Calibri"/>
                <a:sym typeface="Calibri"/>
              </a:rPr>
              <a:t>Beginsaldo</a:t>
            </a:r>
            <a:br>
              <a:rPr lang="nl-NL" sz="1400" dirty="0">
                <a:solidFill>
                  <a:srgbClr val="595959"/>
                </a:solidFill>
                <a:ea typeface="Calibri"/>
                <a:cs typeface="Calibri"/>
                <a:sym typeface="Calibri"/>
              </a:rPr>
            </a:br>
            <a:r>
              <a:rPr lang="nl-NL" sz="1400" dirty="0">
                <a:solidFill>
                  <a:srgbClr val="595959"/>
                </a:solidFill>
                <a:ea typeface="Calibri"/>
                <a:cs typeface="Calibri"/>
                <a:sym typeface="Calibri"/>
              </a:rPr>
              <a:t>+ Totale instroom van kasmiddelen</a:t>
            </a:r>
            <a:br>
              <a:rPr lang="nl-NL" sz="1400" dirty="0">
                <a:solidFill>
                  <a:srgbClr val="595959"/>
                </a:solidFill>
                <a:ea typeface="Calibri"/>
                <a:cs typeface="Calibri"/>
                <a:sym typeface="Calibri"/>
              </a:rPr>
            </a:br>
            <a:r>
              <a:rPr lang="nl-NL" sz="1400" dirty="0">
                <a:solidFill>
                  <a:srgbClr val="595959"/>
                </a:solidFill>
                <a:ea typeface="Calibri"/>
                <a:cs typeface="Calibri"/>
                <a:sym typeface="Calibri"/>
              </a:rPr>
              <a:t>- Totale uitgaande kasstromen</a:t>
            </a:r>
            <a:br>
              <a:rPr lang="nl-NL" sz="1400" dirty="0">
                <a:solidFill>
                  <a:srgbClr val="595959"/>
                </a:solidFill>
                <a:ea typeface="Calibri"/>
                <a:cs typeface="Calibri"/>
                <a:sym typeface="Calibri"/>
              </a:rPr>
            </a:br>
            <a:r>
              <a:rPr lang="nl-NL" sz="1400" dirty="0">
                <a:solidFill>
                  <a:srgbClr val="595959"/>
                </a:solidFill>
                <a:ea typeface="Calibri"/>
                <a:cs typeface="Calibri"/>
                <a:sym typeface="Calibri"/>
              </a:rPr>
              <a:t>+/- Maatregelen voor liquiditeitsbeheersing</a:t>
            </a:r>
            <a:endParaRPr sz="1400" dirty="0">
              <a:solidFill>
                <a:srgbClr val="595959"/>
              </a:solidFill>
              <a:latin typeface="Calibri"/>
              <a:ea typeface="Calibri"/>
              <a:cs typeface="Calibri"/>
              <a:sym typeface="Calibri"/>
            </a:endParaRPr>
          </a:p>
        </p:txBody>
      </p:sp>
      <p:cxnSp>
        <p:nvCxnSpPr>
          <p:cNvPr id="7" name="Google Shape;1298;p27">
            <a:extLst>
              <a:ext uri="{FF2B5EF4-FFF2-40B4-BE49-F238E27FC236}">
                <a16:creationId xmlns:a16="http://schemas.microsoft.com/office/drawing/2014/main" id="{8AEF409E-39DC-D06B-228D-6424DB089A9F}"/>
              </a:ext>
            </a:extLst>
          </p:cNvPr>
          <p:cNvCxnSpPr/>
          <p:nvPr/>
        </p:nvCxnSpPr>
        <p:spPr>
          <a:xfrm>
            <a:off x="3741072" y="2200631"/>
            <a:ext cx="0" cy="147594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2" name="Google Shape;1299;p27">
            <a:extLst>
              <a:ext uri="{FF2B5EF4-FFF2-40B4-BE49-F238E27FC236}">
                <a16:creationId xmlns:a16="http://schemas.microsoft.com/office/drawing/2014/main" id="{514C8A58-A70D-AB3F-2119-A2A555968635}"/>
              </a:ext>
            </a:extLst>
          </p:cNvPr>
          <p:cNvCxnSpPr/>
          <p:nvPr/>
        </p:nvCxnSpPr>
        <p:spPr>
          <a:xfrm>
            <a:off x="3741072" y="3862486"/>
            <a:ext cx="0" cy="147973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3" name="Google Shape;1300;p27">
            <a:extLst>
              <a:ext uri="{FF2B5EF4-FFF2-40B4-BE49-F238E27FC236}">
                <a16:creationId xmlns:a16="http://schemas.microsoft.com/office/drawing/2014/main" id="{84E7EA6C-DA8F-AE50-0FF5-036CE2654320}"/>
              </a:ext>
            </a:extLst>
          </p:cNvPr>
          <p:cNvCxnSpPr/>
          <p:nvPr/>
        </p:nvCxnSpPr>
        <p:spPr>
          <a:xfrm>
            <a:off x="3741072" y="5626112"/>
            <a:ext cx="0" cy="42562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14" name="Google Shape;1301;p27">
            <a:extLst>
              <a:ext uri="{FF2B5EF4-FFF2-40B4-BE49-F238E27FC236}">
                <a16:creationId xmlns:a16="http://schemas.microsoft.com/office/drawing/2014/main" id="{A34AE778-8BFF-BC2C-040F-D842C533A5E3}"/>
              </a:ext>
            </a:extLst>
          </p:cNvPr>
          <p:cNvSpPr txBox="1"/>
          <p:nvPr/>
        </p:nvSpPr>
        <p:spPr>
          <a:xfrm>
            <a:off x="3707717" y="2820209"/>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5" name="Google Shape;1302;p27">
            <a:extLst>
              <a:ext uri="{FF2B5EF4-FFF2-40B4-BE49-F238E27FC236}">
                <a16:creationId xmlns:a16="http://schemas.microsoft.com/office/drawing/2014/main" id="{1EB30B0D-C869-BDC6-EFF6-21ED0F47C8BE}"/>
              </a:ext>
            </a:extLst>
          </p:cNvPr>
          <p:cNvSpPr txBox="1"/>
          <p:nvPr/>
        </p:nvSpPr>
        <p:spPr>
          <a:xfrm>
            <a:off x="3707717" y="4425462"/>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6" name="Google Shape;1303;p27">
            <a:extLst>
              <a:ext uri="{FF2B5EF4-FFF2-40B4-BE49-F238E27FC236}">
                <a16:creationId xmlns:a16="http://schemas.microsoft.com/office/drawing/2014/main" id="{9BBC9F2C-59FF-1B58-1B2A-695EA076C3F3}"/>
              </a:ext>
            </a:extLst>
          </p:cNvPr>
          <p:cNvSpPr txBox="1"/>
          <p:nvPr/>
        </p:nvSpPr>
        <p:spPr>
          <a:xfrm>
            <a:off x="3741072" y="5369048"/>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7" name="Google Shape;1304;p27">
            <a:extLst>
              <a:ext uri="{FF2B5EF4-FFF2-40B4-BE49-F238E27FC236}">
                <a16:creationId xmlns:a16="http://schemas.microsoft.com/office/drawing/2014/main" id="{73E82B92-4613-10C4-6085-1F1CFE273A8E}"/>
              </a:ext>
            </a:extLst>
          </p:cNvPr>
          <p:cNvSpPr txBox="1"/>
          <p:nvPr/>
        </p:nvSpPr>
        <p:spPr>
          <a:xfrm>
            <a:off x="3741072" y="5818742"/>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8" name="Google Shape;1305;p27">
            <a:extLst>
              <a:ext uri="{FF2B5EF4-FFF2-40B4-BE49-F238E27FC236}">
                <a16:creationId xmlns:a16="http://schemas.microsoft.com/office/drawing/2014/main" id="{B7FCFCF4-C52E-BF86-DA65-A26BD36A5586}"/>
              </a:ext>
            </a:extLst>
          </p:cNvPr>
          <p:cNvSpPr txBox="1"/>
          <p:nvPr/>
        </p:nvSpPr>
        <p:spPr>
          <a:xfrm>
            <a:off x="3741071" y="6102880"/>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4" name="Google Shape;1014;p12">
            <a:extLst>
              <a:ext uri="{FF2B5EF4-FFF2-40B4-BE49-F238E27FC236}">
                <a16:creationId xmlns:a16="http://schemas.microsoft.com/office/drawing/2014/main" id="{168888ED-70AA-34D9-043D-4B68C062EB7C}"/>
              </a:ext>
            </a:extLst>
          </p:cNvPr>
          <p:cNvSpPr txBox="1">
            <a:spLocks/>
          </p:cNvSpPr>
          <p:nvPr/>
        </p:nvSpPr>
        <p:spPr>
          <a:xfrm>
            <a:off x="389965" y="198190"/>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a:t>Vereenvoudigd voorbeeld van maandelijkse liquiditeitsplanning (hotel)</a:t>
            </a:r>
            <a:endParaRPr lang="en-US" sz="3000" dirty="0"/>
          </a:p>
        </p:txBody>
      </p:sp>
    </p:spTree>
    <p:extLst>
      <p:ext uri="{BB962C8B-B14F-4D97-AF65-F5344CB8AC3E}">
        <p14:creationId xmlns:p14="http://schemas.microsoft.com/office/powerpoint/2010/main" val="4264017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127718506"/>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40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20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49408" y="806253"/>
            <a:ext cx="11451338" cy="341632"/>
          </a:xfrm>
          <a:prstGeom prst="rect">
            <a:avLst/>
          </a:prstGeom>
          <a:noFill/>
        </p:spPr>
        <p:txBody>
          <a:bodyPr wrap="square">
            <a:spAutoFit/>
          </a:bodyPr>
          <a:lstStyle/>
          <a:p>
            <a:pPr lvl="0">
              <a:lnSpc>
                <a:spcPct val="90000"/>
              </a:lnSpc>
              <a:buClr>
                <a:srgbClr val="79527B"/>
              </a:buClr>
              <a:buSzPts val="2000"/>
            </a:pPr>
            <a:r>
              <a:rPr lang="nl-NL" dirty="0"/>
              <a:t>De slotbalans van de periode vormt op zijn beurt het uitgangspunt voor de volgende periode - enzovoort</a:t>
            </a:r>
            <a:endParaRPr lang="en-US" dirty="0"/>
          </a:p>
        </p:txBody>
      </p:sp>
      <p:sp>
        <p:nvSpPr>
          <p:cNvPr id="2" name="Google Shape;1314;p28">
            <a:extLst>
              <a:ext uri="{FF2B5EF4-FFF2-40B4-BE49-F238E27FC236}">
                <a16:creationId xmlns:a16="http://schemas.microsoft.com/office/drawing/2014/main" id="{CF62B34F-B43F-F916-0929-3C6396C27407}"/>
              </a:ext>
            </a:extLst>
          </p:cNvPr>
          <p:cNvSpPr/>
          <p:nvPr/>
        </p:nvSpPr>
        <p:spPr>
          <a:xfrm>
            <a:off x="4109107" y="3709333"/>
            <a:ext cx="7899507" cy="1423063"/>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dirty="0" err="1">
                <a:solidFill>
                  <a:srgbClr val="595A59"/>
                </a:solidFill>
                <a:ea typeface="Calibri"/>
                <a:cs typeface="Calibri"/>
                <a:sym typeface="Calibri"/>
              </a:rPr>
              <a:t>Liquiditeitsplanning</a:t>
            </a:r>
            <a:r>
              <a:rPr lang="de-DE" sz="1800" dirty="0">
                <a:solidFill>
                  <a:srgbClr val="595A59"/>
                </a:solidFill>
                <a:latin typeface="Calibri"/>
                <a:ea typeface="Calibri"/>
                <a:cs typeface="Calibri"/>
                <a:sym typeface="Calibri"/>
              </a:rPr>
              <a:t>:</a:t>
            </a:r>
            <a:endParaRPr dirty="0"/>
          </a:p>
          <a:p>
            <a:pPr marL="285750" lvl="0" indent="-285750">
              <a:buClr>
                <a:srgbClr val="595A59"/>
              </a:buClr>
              <a:buSzPts val="1400"/>
              <a:buFont typeface="Arial"/>
              <a:buChar char="•"/>
            </a:pPr>
            <a:r>
              <a:rPr lang="nl-NL" sz="1400" dirty="0">
                <a:solidFill>
                  <a:srgbClr val="595A59"/>
                </a:solidFill>
                <a:ea typeface="Calibri"/>
                <a:cs typeface="Calibri"/>
                <a:sym typeface="Calibri"/>
              </a:rPr>
              <a:t>De geldmiddelen en kasequivalenten op het einde van de periode worden geboekt als beginsaldo in de volgende periode</a:t>
            </a:r>
            <a:endParaRPr sz="1400" dirty="0">
              <a:solidFill>
                <a:srgbClr val="595A59"/>
              </a:solidFill>
              <a:latin typeface="Calibri"/>
              <a:ea typeface="Calibri"/>
              <a:cs typeface="Calibri"/>
              <a:sym typeface="Calibri"/>
            </a:endParaRPr>
          </a:p>
        </p:txBody>
      </p:sp>
      <p:cxnSp>
        <p:nvCxnSpPr>
          <p:cNvPr id="3" name="Google Shape;1315;p28">
            <a:extLst>
              <a:ext uri="{FF2B5EF4-FFF2-40B4-BE49-F238E27FC236}">
                <a16:creationId xmlns:a16="http://schemas.microsoft.com/office/drawing/2014/main" id="{8F211E24-EDE5-5448-0BE8-1DFF6A2A2B0F}"/>
              </a:ext>
            </a:extLst>
          </p:cNvPr>
          <p:cNvCxnSpPr/>
          <p:nvPr/>
        </p:nvCxnSpPr>
        <p:spPr>
          <a:xfrm rot="10800000" flipH="1">
            <a:off x="3741072" y="2242367"/>
            <a:ext cx="405979" cy="3779014"/>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7" name="Google Shape;1014;p12">
            <a:extLst>
              <a:ext uri="{FF2B5EF4-FFF2-40B4-BE49-F238E27FC236}">
                <a16:creationId xmlns:a16="http://schemas.microsoft.com/office/drawing/2014/main" id="{523E49A5-F1D9-7924-7C2C-31F914564612}"/>
              </a:ext>
            </a:extLst>
          </p:cNvPr>
          <p:cNvSpPr txBox="1">
            <a:spLocks/>
          </p:cNvSpPr>
          <p:nvPr/>
        </p:nvSpPr>
        <p:spPr>
          <a:xfrm>
            <a:off x="389965" y="198190"/>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a:t>Vereenvoudigd voorbeeld van maandelijkse liquiditeitsplanning (hotel)</a:t>
            </a:r>
            <a:endParaRPr lang="en-US" sz="3000" dirty="0"/>
          </a:p>
        </p:txBody>
      </p:sp>
    </p:spTree>
    <p:extLst>
      <p:ext uri="{BB962C8B-B14F-4D97-AF65-F5344CB8AC3E}">
        <p14:creationId xmlns:p14="http://schemas.microsoft.com/office/powerpoint/2010/main" val="156937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Tabellenkalkulation und Taschenrechner">
            <a:extLst>
              <a:ext uri="{FF2B5EF4-FFF2-40B4-BE49-F238E27FC236}">
                <a16:creationId xmlns:a16="http://schemas.microsoft.com/office/drawing/2014/main" id="{00AF08C4-AB3D-1FC9-76FE-1C2979A341E5}"/>
              </a:ext>
            </a:extLst>
          </p:cNvPr>
          <p:cNvPicPr>
            <a:picLocks noGrp="1" noChangeAspect="1"/>
          </p:cNvPicPr>
          <p:nvPr>
            <p:ph type="pic" sz="quarter" idx="42"/>
          </p:nvPr>
        </p:nvPicPr>
        <p:blipFill>
          <a:blip r:embed="rId2"/>
          <a:srcRect t="10185" b="10185"/>
          <a:stretch/>
        </p:blipFill>
        <p:spPr>
          <a:xfrm>
            <a:off x="320540" y="335338"/>
            <a:ext cx="11578483" cy="6146707"/>
          </a:xfrm>
        </p:spPr>
      </p:pic>
      <p:sp>
        <p:nvSpPr>
          <p:cNvPr id="3" name="Textplatzhalter 2">
            <a:extLst>
              <a:ext uri="{FF2B5EF4-FFF2-40B4-BE49-F238E27FC236}">
                <a16:creationId xmlns:a16="http://schemas.microsoft.com/office/drawing/2014/main" id="{554836F5-8A11-4ABA-BDE2-08E2B5F18620}"/>
              </a:ext>
            </a:extLst>
          </p:cNvPr>
          <p:cNvSpPr>
            <a:spLocks noGrp="1"/>
          </p:cNvSpPr>
          <p:nvPr>
            <p:ph type="body" sz="quarter" idx="13"/>
          </p:nvPr>
        </p:nvSpPr>
        <p:spPr/>
        <p:txBody>
          <a:bodyPr/>
          <a:lstStyle/>
          <a:p>
            <a:r>
              <a:rPr lang="en-US" b="1" dirty="0"/>
              <a:t>“</a:t>
            </a:r>
            <a:r>
              <a:rPr lang="nl-NL" b="1" dirty="0"/>
              <a:t>Een investering in kennis levert de beste rente op."</a:t>
            </a:r>
            <a:endParaRPr lang="en-US" dirty="0"/>
          </a:p>
          <a:p>
            <a:r>
              <a:rPr lang="en-US" dirty="0"/>
              <a:t> Benjamin Franklin</a:t>
            </a:r>
            <a:endParaRPr lang="de-DE" dirty="0"/>
          </a:p>
        </p:txBody>
      </p:sp>
    </p:spTree>
    <p:extLst>
      <p:ext uri="{BB962C8B-B14F-4D97-AF65-F5344CB8AC3E}">
        <p14:creationId xmlns:p14="http://schemas.microsoft.com/office/powerpoint/2010/main" val="3840929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177138913"/>
              </p:ext>
            </p:extLst>
          </p:nvPr>
        </p:nvGraphicFramePr>
        <p:xfrm>
          <a:off x="389965" y="1720709"/>
          <a:ext cx="11370225" cy="467698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90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122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160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193</a:t>
                      </a:r>
                      <a:endParaRPr dirty="0"/>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70331" y="831028"/>
            <a:ext cx="11451338" cy="341632"/>
          </a:xfrm>
          <a:prstGeom prst="rect">
            <a:avLst/>
          </a:prstGeom>
          <a:noFill/>
        </p:spPr>
        <p:txBody>
          <a:bodyPr wrap="square">
            <a:spAutoFit/>
          </a:bodyPr>
          <a:lstStyle/>
          <a:p>
            <a:pPr lvl="0">
              <a:lnSpc>
                <a:spcPct val="90000"/>
              </a:lnSpc>
              <a:buClr>
                <a:srgbClr val="79527B"/>
              </a:buClr>
              <a:buSzPts val="2000"/>
            </a:pPr>
            <a:r>
              <a:rPr lang="nl-NL" dirty="0"/>
              <a:t>Alle waarden worden ingevoerd in de planningstabel</a:t>
            </a:r>
            <a:endParaRPr lang="en-US" dirty="0"/>
          </a:p>
        </p:txBody>
      </p:sp>
      <p:cxnSp>
        <p:nvCxnSpPr>
          <p:cNvPr id="3" name="Google Shape;1315;p28">
            <a:extLst>
              <a:ext uri="{FF2B5EF4-FFF2-40B4-BE49-F238E27FC236}">
                <a16:creationId xmlns:a16="http://schemas.microsoft.com/office/drawing/2014/main" id="{8F211E24-EDE5-5448-0BE8-1DFF6A2A2B0F}"/>
              </a:ext>
            </a:extLst>
          </p:cNvPr>
          <p:cNvCxnSpPr/>
          <p:nvPr/>
        </p:nvCxnSpPr>
        <p:spPr>
          <a:xfrm rot="10800000" flipH="1">
            <a:off x="3741072" y="2242367"/>
            <a:ext cx="405979" cy="3779014"/>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6" name="Google Shape;1014;p12">
            <a:extLst>
              <a:ext uri="{FF2B5EF4-FFF2-40B4-BE49-F238E27FC236}">
                <a16:creationId xmlns:a16="http://schemas.microsoft.com/office/drawing/2014/main" id="{4F91BBC1-E3A3-6345-AB04-C717AEE9D943}"/>
              </a:ext>
            </a:extLst>
          </p:cNvPr>
          <p:cNvSpPr txBox="1">
            <a:spLocks/>
          </p:cNvSpPr>
          <p:nvPr/>
        </p:nvSpPr>
        <p:spPr>
          <a:xfrm>
            <a:off x="389965" y="198190"/>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a:t>Vereenvoudigd voorbeeld van maandelijkse liquiditeitsplanning (hotel)</a:t>
            </a:r>
            <a:endParaRPr lang="en-US" sz="3000" dirty="0"/>
          </a:p>
        </p:txBody>
      </p:sp>
    </p:spTree>
    <p:extLst>
      <p:ext uri="{BB962C8B-B14F-4D97-AF65-F5344CB8AC3E}">
        <p14:creationId xmlns:p14="http://schemas.microsoft.com/office/powerpoint/2010/main" val="469067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527732636"/>
              </p:ext>
            </p:extLst>
          </p:nvPr>
        </p:nvGraphicFramePr>
        <p:xfrm>
          <a:off x="389965" y="1720709"/>
          <a:ext cx="11370225" cy="197940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2</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3</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90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70</a:t>
                      </a:r>
                      <a:endParaRPr dirty="0"/>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70</a:t>
                      </a:r>
                      <a:endParaRPr dirty="0"/>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100</a:t>
                      </a:r>
                      <a:endParaRPr dirty="0"/>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208375">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122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67</a:t>
                      </a:r>
                      <a:endParaRPr dirty="0"/>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160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193</a:t>
                      </a:r>
                      <a:endParaRPr dirty="0"/>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70331" y="804331"/>
            <a:ext cx="11451338" cy="341632"/>
          </a:xfrm>
          <a:prstGeom prst="rect">
            <a:avLst/>
          </a:prstGeom>
          <a:noFill/>
        </p:spPr>
        <p:txBody>
          <a:bodyPr wrap="square">
            <a:spAutoFit/>
          </a:bodyPr>
          <a:lstStyle/>
          <a:p>
            <a:pPr lvl="0">
              <a:lnSpc>
                <a:spcPct val="90000"/>
              </a:lnSpc>
              <a:buClr>
                <a:srgbClr val="79527B"/>
              </a:buClr>
              <a:buSzPts val="2000"/>
            </a:pPr>
            <a:r>
              <a:rPr lang="nl-NL"/>
              <a:t>De liquiditeit zal naar verwachting voldoende zijn om de geplande renovatiemaatregelen uit te voeren</a:t>
            </a:r>
            <a:endParaRPr lang="en-US" dirty="0"/>
          </a:p>
        </p:txBody>
      </p:sp>
      <p:graphicFrame>
        <p:nvGraphicFramePr>
          <p:cNvPr id="2" name="Google Shape;1332;p30">
            <a:extLst>
              <a:ext uri="{FF2B5EF4-FFF2-40B4-BE49-F238E27FC236}">
                <a16:creationId xmlns:a16="http://schemas.microsoft.com/office/drawing/2014/main" id="{829C0A30-6B89-D071-C25B-EAD88C2E0B0E}"/>
              </a:ext>
            </a:extLst>
          </p:cNvPr>
          <p:cNvGraphicFramePr/>
          <p:nvPr>
            <p:extLst>
              <p:ext uri="{D42A27DB-BD31-4B8C-83A1-F6EECF244321}">
                <p14:modId xmlns:p14="http://schemas.microsoft.com/office/powerpoint/2010/main" val="554225694"/>
              </p:ext>
            </p:extLst>
          </p:nvPr>
        </p:nvGraphicFramePr>
        <p:xfrm>
          <a:off x="2223396" y="3686408"/>
          <a:ext cx="9536793" cy="2451925"/>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1014;p12">
            <a:extLst>
              <a:ext uri="{FF2B5EF4-FFF2-40B4-BE49-F238E27FC236}">
                <a16:creationId xmlns:a16="http://schemas.microsoft.com/office/drawing/2014/main" id="{EDD77171-DF89-6F06-C2EF-9C24149EA4D0}"/>
              </a:ext>
            </a:extLst>
          </p:cNvPr>
          <p:cNvSpPr txBox="1">
            <a:spLocks/>
          </p:cNvSpPr>
          <p:nvPr/>
        </p:nvSpPr>
        <p:spPr>
          <a:xfrm>
            <a:off x="308852" y="326396"/>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dirty="0"/>
              <a:t>Vereenvoudigd voorbeeld van maandelijkse liquiditeitsplanning (hotel)</a:t>
            </a:r>
            <a:endParaRPr lang="en-US" sz="3000" dirty="0"/>
          </a:p>
        </p:txBody>
      </p:sp>
    </p:spTree>
    <p:extLst>
      <p:ext uri="{BB962C8B-B14F-4D97-AF65-F5344CB8AC3E}">
        <p14:creationId xmlns:p14="http://schemas.microsoft.com/office/powerpoint/2010/main" val="168032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xfrm>
            <a:off x="431810" y="405598"/>
            <a:ext cx="12122962" cy="803654"/>
          </a:xfrm>
          <a:prstGeom prst="rect">
            <a:avLst/>
          </a:prstGeom>
          <a:noFill/>
          <a:ln>
            <a:noFill/>
          </a:ln>
        </p:spPr>
        <p:txBody>
          <a:bodyPr spcFirstLastPara="1" wrap="square" lIns="91425" tIns="45700" rIns="91425" bIns="45700" anchor="t" anchorCtr="0">
            <a:normAutofit/>
          </a:bodyPr>
          <a:lstStyle/>
          <a:p>
            <a:pPr lvl="0">
              <a:spcBef>
                <a:spcPts val="0"/>
              </a:spcBef>
              <a:buClr>
                <a:srgbClr val="79527B"/>
              </a:buClr>
              <a:buSzPct val="100000"/>
            </a:pPr>
            <a:r>
              <a:rPr lang="nl-NL" sz="2800" dirty="0"/>
              <a:t>Vereenvoudigd voorbeeld van maandelijkse liquiditeitsplanning (hotel)</a:t>
            </a:r>
            <a:endParaRPr lang="en-US" sz="2800" dirty="0"/>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279792936"/>
              </p:ext>
            </p:extLst>
          </p:nvPr>
        </p:nvGraphicFramePr>
        <p:xfrm>
          <a:off x="389965" y="1720711"/>
          <a:ext cx="11370225" cy="512145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40</a:t>
                      </a:r>
                      <a:endParaRPr dirty="0"/>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2</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 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174</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0</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110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113</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431810" y="878273"/>
            <a:ext cx="11451338" cy="341632"/>
          </a:xfrm>
          <a:prstGeom prst="rect">
            <a:avLst/>
          </a:prstGeom>
          <a:noFill/>
        </p:spPr>
        <p:txBody>
          <a:bodyPr wrap="square">
            <a:spAutoFit/>
          </a:bodyPr>
          <a:lstStyle/>
          <a:p>
            <a:pPr lvl="0">
              <a:lnSpc>
                <a:spcPct val="90000"/>
              </a:lnSpc>
              <a:buClr>
                <a:srgbClr val="79527B"/>
              </a:buClr>
              <a:buSzPts val="2000"/>
            </a:pPr>
            <a:r>
              <a:rPr lang="nl-NL" dirty="0"/>
              <a:t>Na drie maanden wordt de planning geactualiseerd. De werkelijke waarden zijn beduidend slechter dan gepland.</a:t>
            </a:r>
            <a:endParaRPr lang="en-US" dirty="0"/>
          </a:p>
        </p:txBody>
      </p:sp>
      <p:sp>
        <p:nvSpPr>
          <p:cNvPr id="2" name="Google Shape;1341;p31">
            <a:extLst>
              <a:ext uri="{FF2B5EF4-FFF2-40B4-BE49-F238E27FC236}">
                <a16:creationId xmlns:a16="http://schemas.microsoft.com/office/drawing/2014/main" id="{CA8444A0-6E87-8CB7-92CF-27B5AE2B6DC4}"/>
              </a:ext>
            </a:extLst>
          </p:cNvPr>
          <p:cNvSpPr/>
          <p:nvPr/>
        </p:nvSpPr>
        <p:spPr>
          <a:xfrm>
            <a:off x="3232184" y="2552496"/>
            <a:ext cx="2156420"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342;p31">
            <a:extLst>
              <a:ext uri="{FF2B5EF4-FFF2-40B4-BE49-F238E27FC236}">
                <a16:creationId xmlns:a16="http://schemas.microsoft.com/office/drawing/2014/main" id="{160F81B7-2BCC-02F5-C9B0-B543176C5890}"/>
              </a:ext>
            </a:extLst>
          </p:cNvPr>
          <p:cNvSpPr/>
          <p:nvPr/>
        </p:nvSpPr>
        <p:spPr>
          <a:xfrm>
            <a:off x="5613536" y="2552496"/>
            <a:ext cx="6307893" cy="289606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r>
              <a:rPr lang="de-DE" sz="2400" dirty="0" err="1">
                <a:solidFill>
                  <a:srgbClr val="595A59"/>
                </a:solidFill>
                <a:cs typeface="Calibri"/>
                <a:sym typeface="Calibri"/>
              </a:rPr>
              <a:t>Geplande</a:t>
            </a:r>
            <a:r>
              <a:rPr lang="de-DE" sz="2400" dirty="0">
                <a:solidFill>
                  <a:srgbClr val="595A59"/>
                </a:solidFill>
                <a:cs typeface="Calibri"/>
                <a:sym typeface="Calibri"/>
              </a:rPr>
              <a:t> / </a:t>
            </a:r>
            <a:r>
              <a:rPr lang="de-DE" sz="2400" dirty="0" err="1">
                <a:solidFill>
                  <a:srgbClr val="595A59"/>
                </a:solidFill>
                <a:cs typeface="Calibri"/>
                <a:sym typeface="Calibri"/>
              </a:rPr>
              <a:t>werkelijke</a:t>
            </a:r>
            <a:r>
              <a:rPr lang="de-DE" sz="2400" dirty="0">
                <a:solidFill>
                  <a:srgbClr val="595A59"/>
                </a:solidFill>
                <a:cs typeface="Calibri"/>
                <a:sym typeface="Calibri"/>
              </a:rPr>
              <a:t> </a:t>
            </a:r>
            <a:r>
              <a:rPr lang="de-DE" sz="2400" dirty="0" err="1">
                <a:solidFill>
                  <a:srgbClr val="595A59"/>
                </a:solidFill>
                <a:cs typeface="Calibri"/>
                <a:sym typeface="Calibri"/>
              </a:rPr>
              <a:t>vergelijking</a:t>
            </a:r>
            <a:r>
              <a:rPr lang="de-DE" sz="2400" dirty="0">
                <a:solidFill>
                  <a:srgbClr val="595A59"/>
                </a:solidFill>
                <a:latin typeface="Calibri"/>
                <a:cs typeface="Calibri"/>
                <a:sym typeface="Calibri"/>
              </a:rPr>
              <a:t>:</a:t>
            </a:r>
            <a:endParaRPr sz="2400" dirty="0">
              <a:solidFill>
                <a:srgbClr val="595A59"/>
              </a:solidFill>
              <a:latin typeface="Calibri"/>
              <a:cs typeface="Calibri"/>
            </a:endParaRPr>
          </a:p>
          <a:p>
            <a:pPr marL="342900" indent="-342900">
              <a:buFont typeface="Arial" panose="020B0604020202020204" pitchFamily="34" charset="0"/>
              <a:buChar char="•"/>
            </a:pPr>
            <a:r>
              <a:rPr lang="nl-NL" b="1" dirty="0">
                <a:solidFill>
                  <a:srgbClr val="595A59"/>
                </a:solidFill>
                <a:cs typeface="Calibri"/>
                <a:sym typeface="Calibri"/>
              </a:rPr>
              <a:t>Het is te zien dat de WERKELIJKE waarden van de verkopen aanzienlijk lager zijn dan oorspronkelijk gepland.
Ook de variabele kosten zijn hoger dan vorig jaar. Ze bedragen nu 60% van de werkelijke omzet</a:t>
            </a:r>
            <a:endParaRPr b="1" dirty="0">
              <a:solidFill>
                <a:srgbClr val="595A59"/>
              </a:solidFill>
              <a:latin typeface="Calibri"/>
              <a:cs typeface="Calibri"/>
              <a:sym typeface="Calibri"/>
            </a:endParaRPr>
          </a:p>
        </p:txBody>
      </p:sp>
      <p:sp>
        <p:nvSpPr>
          <p:cNvPr id="6" name="Google Shape;1343;p31">
            <a:extLst>
              <a:ext uri="{FF2B5EF4-FFF2-40B4-BE49-F238E27FC236}">
                <a16:creationId xmlns:a16="http://schemas.microsoft.com/office/drawing/2014/main" id="{58A78111-86AA-A8F8-6A21-5E18965044CC}"/>
              </a:ext>
            </a:extLst>
          </p:cNvPr>
          <p:cNvSpPr/>
          <p:nvPr/>
        </p:nvSpPr>
        <p:spPr>
          <a:xfrm>
            <a:off x="3295876" y="4407199"/>
            <a:ext cx="2156420"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05836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430233208"/>
              </p:ext>
            </p:extLst>
          </p:nvPr>
        </p:nvGraphicFramePr>
        <p:xfrm>
          <a:off x="389965" y="1720711"/>
          <a:ext cx="11370225" cy="512145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-25</a:t>
                      </a:r>
                      <a:endParaRPr/>
                    </a:p>
                  </a:txBody>
                  <a:tcPr marL="4225" marR="4225" marT="4225" marB="0" anchor="ctr">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10</a:t>
                      </a:r>
                      <a:endParaRPr dirty="0"/>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595A59"/>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29</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59</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-25</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-14</a:t>
                      </a:r>
                      <a:endParaRPr/>
                    </a:p>
                  </a:txBody>
                  <a:tcPr marL="4225" marR="4225" marT="4225" marB="0" anchor="ctr">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-16</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-17</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-26</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-27</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-28</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-25</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-14</a:t>
                      </a:r>
                      <a:endParaRPr dirty="0"/>
                    </a:p>
                  </a:txBody>
                  <a:tcPr marL="4225" marR="4225" marT="4225" marB="0" anchor="ctr">
                    <a:solidFill>
                      <a:srgbClr val="DE0A1D"/>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89965" y="660212"/>
            <a:ext cx="11451338" cy="341632"/>
          </a:xfrm>
          <a:prstGeom prst="rect">
            <a:avLst/>
          </a:prstGeom>
          <a:noFill/>
        </p:spPr>
        <p:txBody>
          <a:bodyPr wrap="square">
            <a:spAutoFit/>
          </a:bodyPr>
          <a:lstStyle/>
          <a:p>
            <a:pPr lvl="0">
              <a:lnSpc>
                <a:spcPct val="90000"/>
              </a:lnSpc>
              <a:buClr>
                <a:srgbClr val="79527B"/>
              </a:buClr>
              <a:buSzPts val="2000"/>
            </a:pPr>
            <a:r>
              <a:rPr lang="nl-NL" dirty="0"/>
              <a:t>Na drie maanden wordt de planning geactualiseerd. De werkelijke waarden zijn beduidend slechter dan gepland.</a:t>
            </a:r>
            <a:endParaRPr lang="en-US" dirty="0"/>
          </a:p>
        </p:txBody>
      </p:sp>
      <p:sp>
        <p:nvSpPr>
          <p:cNvPr id="3" name="Google Shape;1352;p32">
            <a:extLst>
              <a:ext uri="{FF2B5EF4-FFF2-40B4-BE49-F238E27FC236}">
                <a16:creationId xmlns:a16="http://schemas.microsoft.com/office/drawing/2014/main" id="{2D3656E4-E46F-401C-E453-5D660911A830}"/>
              </a:ext>
            </a:extLst>
          </p:cNvPr>
          <p:cNvSpPr/>
          <p:nvPr/>
        </p:nvSpPr>
        <p:spPr>
          <a:xfrm>
            <a:off x="887422" y="2506595"/>
            <a:ext cx="4748034" cy="289606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r>
              <a:rPr lang="de-DE" sz="2400" dirty="0" err="1">
                <a:solidFill>
                  <a:srgbClr val="595A59"/>
                </a:solidFill>
                <a:cs typeface="Calibri"/>
                <a:sym typeface="Calibri"/>
              </a:rPr>
              <a:t>Aanpassing</a:t>
            </a:r>
            <a:r>
              <a:rPr lang="de-DE" sz="2400" dirty="0">
                <a:solidFill>
                  <a:srgbClr val="595A59"/>
                </a:solidFill>
                <a:cs typeface="Calibri"/>
                <a:sym typeface="Calibri"/>
              </a:rPr>
              <a:t> van de </a:t>
            </a:r>
            <a:r>
              <a:rPr lang="de-DE" sz="2400" dirty="0" err="1">
                <a:solidFill>
                  <a:srgbClr val="595A59"/>
                </a:solidFill>
                <a:cs typeface="Calibri"/>
                <a:sym typeface="Calibri"/>
              </a:rPr>
              <a:t>planning</a:t>
            </a:r>
            <a:endParaRPr lang="de-DE" sz="2400" dirty="0">
              <a:solidFill>
                <a:srgbClr val="595A59"/>
              </a:solidFill>
              <a:cs typeface="Calibri"/>
              <a:sym typeface="Calibri"/>
            </a:endParaRPr>
          </a:p>
          <a:p>
            <a:pPr marL="285750" indent="-285750">
              <a:buFont typeface="Arial" panose="020B0604020202020204" pitchFamily="34" charset="0"/>
              <a:buChar char="•"/>
            </a:pPr>
            <a:r>
              <a:rPr lang="nl-NL" sz="1400" b="1" dirty="0">
                <a:solidFill>
                  <a:srgbClr val="595A59"/>
                </a:solidFill>
                <a:cs typeface="Calibri"/>
                <a:sym typeface="Calibri"/>
              </a:rPr>
              <a:t>Vanwege de lagere waardes zal de toekomstplanning moeten worden aangepast. 
Uit voorzorg wordt de verkoopprognose verlaagd.
De werkelijke variabele kosten worden overgenomen voor de toekomstige waarden.
Uit de aangepaste planning blijkt dat de geplande renovatie niet kan worden uitgevoerd omdat de liquiditeit niet toereikend zou zijn.</a:t>
            </a:r>
            <a:endParaRPr sz="1400" b="1" dirty="0">
              <a:solidFill>
                <a:srgbClr val="595A59"/>
              </a:solidFill>
              <a:latin typeface="Calibri"/>
              <a:cs typeface="Calibri"/>
            </a:endParaRPr>
          </a:p>
        </p:txBody>
      </p:sp>
      <p:sp>
        <p:nvSpPr>
          <p:cNvPr id="6" name="Google Shape;1014;p12">
            <a:extLst>
              <a:ext uri="{FF2B5EF4-FFF2-40B4-BE49-F238E27FC236}">
                <a16:creationId xmlns:a16="http://schemas.microsoft.com/office/drawing/2014/main" id="{F6538D61-6F67-F3B2-4E29-AD533232B603}"/>
              </a:ext>
            </a:extLst>
          </p:cNvPr>
          <p:cNvSpPr txBox="1">
            <a:spLocks/>
          </p:cNvSpPr>
          <p:nvPr/>
        </p:nvSpPr>
        <p:spPr>
          <a:xfrm>
            <a:off x="389965" y="198190"/>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a:t>Vereenvoudigd voorbeeld van maandelijkse liquiditeitsplanning (hotel)</a:t>
            </a:r>
            <a:endParaRPr lang="en-US" sz="3000" dirty="0"/>
          </a:p>
        </p:txBody>
      </p:sp>
    </p:spTree>
    <p:extLst>
      <p:ext uri="{BB962C8B-B14F-4D97-AF65-F5344CB8AC3E}">
        <p14:creationId xmlns:p14="http://schemas.microsoft.com/office/powerpoint/2010/main" val="13312155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918854764"/>
              </p:ext>
            </p:extLst>
          </p:nvPr>
        </p:nvGraphicFramePr>
        <p:xfrm>
          <a:off x="389965" y="1720711"/>
          <a:ext cx="11370225" cy="512145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a:t>
                      </a:r>
                      <a:r>
                        <a:rPr lang="de-DE" sz="900" dirty="0" err="1">
                          <a:solidFill>
                            <a:schemeClr val="bg1"/>
                          </a:solidFill>
                        </a:rPr>
                        <a:t>thousand</a:t>
                      </a:r>
                      <a:r>
                        <a:rPr lang="de-DE" sz="900" dirty="0">
                          <a:solidFill>
                            <a:schemeClr val="bg1"/>
                          </a:solidFill>
                        </a:rPr>
                        <a:t>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err="1">
                          <a:solidFill>
                            <a:schemeClr val="bg1"/>
                          </a:solidFill>
                        </a:rPr>
                        <a:t>Month</a:t>
                      </a:r>
                      <a:r>
                        <a:rPr lang="de-DE" sz="900" dirty="0">
                          <a:solidFill>
                            <a:schemeClr val="bg1"/>
                          </a:solidFill>
                        </a:rPr>
                        <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4</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5</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6</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a:solidFill>
                            <a:schemeClr val="bg1"/>
                          </a:solidFill>
                        </a:rPr>
                        <a:t>Month 7</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8</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9</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10</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a:solidFill>
                            <a:schemeClr val="bg1"/>
                          </a:solidFill>
                        </a:rPr>
                        <a:t>Month 11</a:t>
                      </a:r>
                      <a:endParaRPr>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err="1">
                          <a:solidFill>
                            <a:schemeClr val="bg1"/>
                          </a:solidFill>
                        </a:rPr>
                        <a:t>Month</a:t>
                      </a:r>
                      <a:r>
                        <a:rPr lang="de-DE" sz="900" dirty="0">
                          <a:solidFill>
                            <a:schemeClr val="bg1"/>
                          </a:solidFill>
                        </a:rPr>
                        <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beginning</a:t>
                      </a:r>
                      <a:r>
                        <a:rPr lang="de-DE" sz="900" dirty="0">
                          <a:solidFill>
                            <a:srgbClr val="595959"/>
                          </a:solidFill>
                        </a:rPr>
                        <a:t> of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32</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29</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15</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12</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a:t>
                      </a:r>
                      <a:endParaRPr/>
                    </a:p>
                  </a:txBody>
                  <a:tcPr marL="4225" marR="4225" marT="4225" marB="0" anchor="ctr">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a:solidFill>
                            <a:srgbClr val="595959"/>
                          </a:solidFill>
                        </a:rPr>
                        <a:t>Cash inflow from operating activities (incl. accounts receivable)</a:t>
                      </a:r>
                      <a:endParaRPr sz="90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Cash </a:t>
                      </a:r>
                      <a:r>
                        <a:rPr lang="de-DE" sz="900" dirty="0" err="1">
                          <a:solidFill>
                            <a:srgbClr val="595959"/>
                          </a:solidFill>
                        </a:rPr>
                        <a:t>inflows</a:t>
                      </a:r>
                      <a:r>
                        <a:rPr lang="de-DE" sz="900" dirty="0">
                          <a:solidFill>
                            <a:srgbClr val="595959"/>
                          </a:solidFill>
                        </a:rPr>
                        <a:t> </a:t>
                      </a:r>
                      <a:r>
                        <a:rPr lang="de-DE" sz="900" dirty="0" err="1">
                          <a:solidFill>
                            <a:srgbClr val="595959"/>
                          </a:solidFill>
                        </a:rPr>
                        <a:t>from</a:t>
                      </a:r>
                      <a:r>
                        <a:rPr lang="de-DE" sz="900" dirty="0">
                          <a:solidFill>
                            <a:srgbClr val="595959"/>
                          </a:solidFill>
                        </a:rPr>
                        <a:t> </a:t>
                      </a:r>
                      <a:r>
                        <a:rPr lang="de-DE" sz="900" dirty="0" err="1">
                          <a:solidFill>
                            <a:srgbClr val="595959"/>
                          </a:solidFill>
                        </a:rPr>
                        <a:t>disinvestments</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dirty="0">
                          <a:solidFill>
                            <a:srgbClr val="595A59"/>
                          </a:solidFill>
                          <a:latin typeface="Arial"/>
                          <a:ea typeface="Arial"/>
                          <a:cs typeface="Arial"/>
                          <a:sym typeface="Arial"/>
                        </a:rPr>
                        <a:t> </a:t>
                      </a:r>
                      <a:endParaRPr dirty="0"/>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a:solidFill>
                            <a:srgbClr val="595959"/>
                          </a:solidFill>
                        </a:rPr>
                        <a:t>Cash inflows from financial income</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payments</a:t>
                      </a:r>
                      <a:r>
                        <a:rPr lang="de-DE" sz="900" dirty="0">
                          <a:solidFill>
                            <a:srgbClr val="595959"/>
                          </a:solidFill>
                        </a:rPr>
                        <a:t> </a:t>
                      </a:r>
                      <a:r>
                        <a:rPr lang="de-DE" sz="900" dirty="0" err="1">
                          <a:solidFill>
                            <a:srgbClr val="595959"/>
                          </a:solidFill>
                        </a:rPr>
                        <a:t>received</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a:solidFill>
                            <a:srgbClr val="595959"/>
                          </a:solidFill>
                          <a:latin typeface="Calibri"/>
                          <a:ea typeface="Calibri"/>
                          <a:cs typeface="Calibri"/>
                          <a:sym typeface="Calibri"/>
                        </a:rPr>
                        <a:t>Cash outflows from operating activities (incl. accounts payable)</a:t>
                      </a:r>
                      <a:endParaRPr sz="90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a:solidFill>
                            <a:srgbClr val="595959"/>
                          </a:solidFill>
                        </a:rPr>
                        <a:t>Thereof booked</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a:solidFill>
                            <a:srgbClr val="595959"/>
                          </a:solidFill>
                        </a:rPr>
                        <a:t>Thereof from planning</a:t>
                      </a:r>
                      <a:endParaRPr sz="900" i="1">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a:solidFill>
                            <a:srgbClr val="595959"/>
                          </a:solidFill>
                        </a:rPr>
                        <a:t>Outflows for investments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a:solidFill>
                            <a:srgbClr val="595959"/>
                          </a:solidFill>
                        </a:rPr>
                        <a:t>Outflows for financial transactions (redemption / interest)</a:t>
                      </a:r>
                      <a:endParaRPr sz="90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4</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Total </a:t>
                      </a:r>
                      <a:r>
                        <a:rPr lang="de-DE" sz="900" dirty="0" err="1">
                          <a:solidFill>
                            <a:srgbClr val="595959"/>
                          </a:solidFill>
                        </a:rPr>
                        <a:t>outgoing</a:t>
                      </a:r>
                      <a:r>
                        <a:rPr lang="de-DE" sz="900" dirty="0">
                          <a:solidFill>
                            <a:srgbClr val="595959"/>
                          </a:solidFill>
                        </a:rPr>
                        <a:t> </a:t>
                      </a:r>
                      <a:r>
                        <a:rPr lang="de-DE" sz="900" dirty="0" err="1">
                          <a:solidFill>
                            <a:srgbClr val="595959"/>
                          </a:solidFill>
                        </a:rPr>
                        <a:t>payments</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125</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49</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61</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Surplus / </a:t>
                      </a:r>
                      <a:r>
                        <a:rPr lang="de-DE" sz="900" dirty="0" err="1">
                          <a:solidFill>
                            <a:srgbClr val="595959"/>
                          </a:solidFill>
                        </a:rPr>
                        <a:t>shortfall</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58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71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119</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193</a:t>
                      </a:r>
                      <a:endParaRPr/>
                    </a:p>
                  </a:txBody>
                  <a:tcPr marL="4225" marR="4225" marT="4225" marB="0" anchor="ctr">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a:solidFill>
                            <a:srgbClr val="595959"/>
                          </a:solidFill>
                        </a:rPr>
                        <a:t>Measures</a:t>
                      </a:r>
                      <a:endParaRPr sz="90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Cash and cash </a:t>
                      </a:r>
                      <a:r>
                        <a:rPr lang="de-DE" sz="900" dirty="0" err="1">
                          <a:solidFill>
                            <a:srgbClr val="595959"/>
                          </a:solidFill>
                        </a:rPr>
                        <a:t>equivalents</a:t>
                      </a:r>
                      <a:r>
                        <a:rPr lang="de-DE" sz="900" dirty="0">
                          <a:solidFill>
                            <a:srgbClr val="595959"/>
                          </a:solidFill>
                        </a:rPr>
                        <a:t> at </a:t>
                      </a:r>
                      <a:r>
                        <a:rPr lang="de-DE" sz="900" dirty="0" err="1">
                          <a:solidFill>
                            <a:srgbClr val="595959"/>
                          </a:solidFill>
                        </a:rPr>
                        <a:t>the</a:t>
                      </a:r>
                      <a:r>
                        <a:rPr lang="de-DE" sz="900" dirty="0">
                          <a:solidFill>
                            <a:srgbClr val="595959"/>
                          </a:solidFill>
                        </a:rPr>
                        <a:t> end of </a:t>
                      </a:r>
                      <a:r>
                        <a:rPr lang="de-DE" sz="900" dirty="0" err="1">
                          <a:solidFill>
                            <a:srgbClr val="595959"/>
                          </a:solidFill>
                        </a:rPr>
                        <a:t>the</a:t>
                      </a:r>
                      <a:r>
                        <a:rPr lang="de-DE" sz="900" dirty="0">
                          <a:solidFill>
                            <a:srgbClr val="595959"/>
                          </a:solidFill>
                        </a:rPr>
                        <a:t> </a:t>
                      </a:r>
                      <a:r>
                        <a:rPr lang="de-DE" sz="900" dirty="0" err="1">
                          <a:solidFill>
                            <a:srgbClr val="595959"/>
                          </a:solidFill>
                        </a:rPr>
                        <a:t>period</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32</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29</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18</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15</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12</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13</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22</a:t>
                      </a:r>
                      <a:endParaRPr dirty="0"/>
                    </a:p>
                  </a:txBody>
                  <a:tcPr marL="4225" marR="4225" marT="4225" marB="0" anchor="ctr">
                    <a:solidFill>
                      <a:srgbClr val="DE0A1D"/>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89965" y="682535"/>
            <a:ext cx="11451338" cy="341632"/>
          </a:xfrm>
          <a:prstGeom prst="rect">
            <a:avLst/>
          </a:prstGeom>
          <a:noFill/>
        </p:spPr>
        <p:txBody>
          <a:bodyPr wrap="square">
            <a:spAutoFit/>
          </a:bodyPr>
          <a:lstStyle/>
          <a:p>
            <a:pPr lvl="0">
              <a:lnSpc>
                <a:spcPct val="90000"/>
              </a:lnSpc>
              <a:buClr>
                <a:srgbClr val="79527B"/>
              </a:buClr>
              <a:buSzPts val="2000"/>
            </a:pPr>
            <a:r>
              <a:rPr lang="nl-NL"/>
              <a:t>Door de aangepaste planning besluit de familie de geplande verbouwing te financieren via een extra lening</a:t>
            </a:r>
            <a:endParaRPr lang="en-US" dirty="0"/>
          </a:p>
        </p:txBody>
      </p:sp>
      <p:sp>
        <p:nvSpPr>
          <p:cNvPr id="2" name="Google Shape;1361;p33">
            <a:extLst>
              <a:ext uri="{FF2B5EF4-FFF2-40B4-BE49-F238E27FC236}">
                <a16:creationId xmlns:a16="http://schemas.microsoft.com/office/drawing/2014/main" id="{3FCBE3B0-2E58-8EC9-0811-888A82A0F2A5}"/>
              </a:ext>
            </a:extLst>
          </p:cNvPr>
          <p:cNvSpPr/>
          <p:nvPr/>
        </p:nvSpPr>
        <p:spPr>
          <a:xfrm>
            <a:off x="559031" y="2404056"/>
            <a:ext cx="4748034" cy="164869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lvl="0"/>
            <a:r>
              <a:rPr lang="de-DE" dirty="0" err="1">
                <a:solidFill>
                  <a:srgbClr val="595A59"/>
                </a:solidFill>
                <a:ea typeface="Calibri"/>
                <a:cs typeface="Calibri"/>
                <a:sym typeface="Calibri"/>
              </a:rPr>
              <a:t>Aanpassing</a:t>
            </a:r>
            <a:r>
              <a:rPr lang="de-DE" dirty="0">
                <a:solidFill>
                  <a:srgbClr val="595A59"/>
                </a:solidFill>
                <a:ea typeface="Calibri"/>
                <a:cs typeface="Calibri"/>
                <a:sym typeface="Calibri"/>
              </a:rPr>
              <a:t> van de </a:t>
            </a:r>
            <a:r>
              <a:rPr lang="de-DE" dirty="0" err="1">
                <a:solidFill>
                  <a:srgbClr val="595A59"/>
                </a:solidFill>
                <a:ea typeface="Calibri"/>
                <a:cs typeface="Calibri"/>
                <a:sym typeface="Calibri"/>
              </a:rPr>
              <a:t>planning</a:t>
            </a:r>
            <a:endParaRPr lang="de-DE" dirty="0">
              <a:solidFill>
                <a:srgbClr val="595A59"/>
              </a:solidFill>
              <a:ea typeface="Calibri"/>
              <a:cs typeface="Calibri"/>
              <a:sym typeface="Calibri"/>
            </a:endParaRPr>
          </a:p>
          <a:p>
            <a:pPr marL="285750" lvl="0" indent="-285750">
              <a:buFont typeface="Arial" panose="020B0604020202020204" pitchFamily="34" charset="0"/>
              <a:buChar char="•"/>
            </a:pPr>
            <a:r>
              <a:rPr lang="nl-NL" sz="1400" dirty="0">
                <a:solidFill>
                  <a:srgbClr val="595A59"/>
                </a:solidFill>
                <a:ea typeface="Calibri"/>
                <a:cs typeface="Calibri"/>
                <a:sym typeface="Calibri"/>
              </a:rPr>
              <a:t>Omdat de renovatie belangrijk is voor de toekomstige ontwikkeling van het hotel, besluit de familie een lening af te sluiten om de renovatie te financieren. 
Om over een liquiditeitsbuffer te beschikken, wordt een lening van € 50.000 afgesloten. Dit verhoogt de financieringskosten</a:t>
            </a:r>
            <a:endParaRPr sz="1400" dirty="0">
              <a:solidFill>
                <a:srgbClr val="595A59"/>
              </a:solidFill>
              <a:latin typeface="Calibri"/>
              <a:ea typeface="Calibri"/>
              <a:cs typeface="Calibri"/>
              <a:sym typeface="Calibri"/>
            </a:endParaRPr>
          </a:p>
        </p:txBody>
      </p:sp>
      <p:sp>
        <p:nvSpPr>
          <p:cNvPr id="4" name="Google Shape;1362;p33">
            <a:extLst>
              <a:ext uri="{FF2B5EF4-FFF2-40B4-BE49-F238E27FC236}">
                <a16:creationId xmlns:a16="http://schemas.microsoft.com/office/drawing/2014/main" id="{68F26349-EBC7-CE6B-AB0F-712B734B96A8}"/>
              </a:ext>
            </a:extLst>
          </p:cNvPr>
          <p:cNvSpPr/>
          <p:nvPr/>
        </p:nvSpPr>
        <p:spPr>
          <a:xfrm>
            <a:off x="5994943" y="5918160"/>
            <a:ext cx="889951"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363;p33">
            <a:extLst>
              <a:ext uri="{FF2B5EF4-FFF2-40B4-BE49-F238E27FC236}">
                <a16:creationId xmlns:a16="http://schemas.microsoft.com/office/drawing/2014/main" id="{3697D94F-4811-82A3-0992-75994585CA82}"/>
              </a:ext>
            </a:extLst>
          </p:cNvPr>
          <p:cNvSpPr/>
          <p:nvPr/>
        </p:nvSpPr>
        <p:spPr>
          <a:xfrm>
            <a:off x="6739013" y="5139204"/>
            <a:ext cx="5063022" cy="664786"/>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 name="Google Shape;1364;p33">
            <a:extLst>
              <a:ext uri="{FF2B5EF4-FFF2-40B4-BE49-F238E27FC236}">
                <a16:creationId xmlns:a16="http://schemas.microsoft.com/office/drawing/2014/main" id="{8C89358C-FDBC-A744-2E2F-8CD283FF480E}"/>
              </a:ext>
            </a:extLst>
          </p:cNvPr>
          <p:cNvCxnSpPr>
            <a:endCxn id="4" idx="2"/>
          </p:cNvCxnSpPr>
          <p:nvPr/>
        </p:nvCxnSpPr>
        <p:spPr>
          <a:xfrm>
            <a:off x="4164943" y="3806908"/>
            <a:ext cx="1830000" cy="252750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8" name="Google Shape;1365;p33">
            <a:extLst>
              <a:ext uri="{FF2B5EF4-FFF2-40B4-BE49-F238E27FC236}">
                <a16:creationId xmlns:a16="http://schemas.microsoft.com/office/drawing/2014/main" id="{F63DAE7B-26C3-84F8-0683-6B07C1D7C785}"/>
              </a:ext>
            </a:extLst>
          </p:cNvPr>
          <p:cNvCxnSpPr/>
          <p:nvPr/>
        </p:nvCxnSpPr>
        <p:spPr>
          <a:xfrm>
            <a:off x="4165092" y="3148670"/>
            <a:ext cx="2573921" cy="227090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3" name="Google Shape;1014;p12">
            <a:extLst>
              <a:ext uri="{FF2B5EF4-FFF2-40B4-BE49-F238E27FC236}">
                <a16:creationId xmlns:a16="http://schemas.microsoft.com/office/drawing/2014/main" id="{69960F9E-3012-827C-7E03-C9AAC3977FA1}"/>
              </a:ext>
            </a:extLst>
          </p:cNvPr>
          <p:cNvSpPr txBox="1">
            <a:spLocks/>
          </p:cNvSpPr>
          <p:nvPr/>
        </p:nvSpPr>
        <p:spPr>
          <a:xfrm>
            <a:off x="389965" y="198190"/>
            <a:ext cx="12389864" cy="803654"/>
          </a:xfrm>
          <a:prstGeom prst="rect">
            <a:avLst/>
          </a:prstGeom>
          <a:noFill/>
          <a:ln>
            <a:noFill/>
          </a:ln>
        </p:spPr>
        <p:txBody>
          <a:bodyPr spcFirstLastPara="1" wrap="square" lIns="91425" tIns="45700" rIns="91425" bIns="4570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79527B"/>
              </a:buClr>
              <a:buSzPct val="100000"/>
            </a:pPr>
            <a:r>
              <a:rPr lang="nl-NL" sz="3000"/>
              <a:t>Vereenvoudigd voorbeeld van maandelijkse liquiditeitsplanning (hotel)</a:t>
            </a:r>
            <a:endParaRPr lang="en-US" sz="3000" dirty="0"/>
          </a:p>
        </p:txBody>
      </p:sp>
    </p:spTree>
    <p:extLst>
      <p:ext uri="{BB962C8B-B14F-4D97-AF65-F5344CB8AC3E}">
        <p14:creationId xmlns:p14="http://schemas.microsoft.com/office/powerpoint/2010/main" val="34952634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14706" y="145270"/>
            <a:ext cx="5242944" cy="992652"/>
          </a:xfrm>
        </p:spPr>
        <p:txBody>
          <a:bodyPr/>
          <a:lstStyle/>
          <a:p>
            <a:r>
              <a:rPr lang="nl-NL" b="1">
                <a:solidFill>
                  <a:srgbClr val="47B5C8"/>
                </a:solidFill>
              </a:rPr>
              <a:t>Effecten van zakelijke transacties op planning</a:t>
            </a:r>
            <a:endParaRPr lang="en-US"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831960" y="1538838"/>
            <a:ext cx="512569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solidFill>
                  <a:srgbClr val="595959"/>
                </a:solidFill>
              </a:rPr>
              <a:t>Voorbeeld</a:t>
            </a:r>
            <a:r>
              <a:rPr lang="en-US" b="1" dirty="0">
                <a:solidFill>
                  <a:srgbClr val="595959"/>
                </a:solidFill>
              </a:rPr>
              <a:t> 1: </a:t>
            </a:r>
            <a:r>
              <a:rPr lang="nl-NL" dirty="0">
                <a:solidFill>
                  <a:srgbClr val="595959"/>
                </a:solidFill>
              </a:rPr>
              <a:t>Betaling van crediteuren ten bedrage van € 10.000 (crediteuren volgens de balans per 31.12.2021) aan 100% in januari 2022</a:t>
            </a:r>
            <a:endParaRPr lang="en-US" b="1" dirty="0">
              <a:solidFill>
                <a:srgbClr val="595959"/>
              </a:solidFill>
            </a:endParaRPr>
          </a:p>
          <a:p>
            <a:pPr marL="0" indent="0"/>
            <a:r>
              <a:rPr lang="en-US" b="1" dirty="0">
                <a:solidFill>
                  <a:srgbClr val="595959"/>
                </a:solidFill>
              </a:rPr>
              <a:t>Effect: </a:t>
            </a:r>
          </a:p>
          <a:p>
            <a:pPr marL="180975" indent="-177800">
              <a:buFont typeface="Arial" panose="020B0604020202020204" pitchFamily="34" charset="0"/>
              <a:buChar char="•"/>
            </a:pPr>
            <a:r>
              <a:rPr lang="nl-NL" dirty="0">
                <a:solidFill>
                  <a:srgbClr val="595959"/>
                </a:solidFill>
              </a:rPr>
              <a:t>Liquiditeit:
Balans:
Winst- en verliesrekening</a:t>
            </a:r>
            <a:r>
              <a:rPr lang="en-US" dirty="0">
                <a:solidFill>
                  <a:srgbClr val="595959"/>
                </a:solidFill>
              </a:rPr>
              <a:t>:</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56773" y="1193642"/>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2800"/>
              <a:t>Door de koppeling van de afzonderlijke plannen in de geïntegreerde financiële planning hebben zakelijke transacties meestal ook invloed op de verschillende deelplannen.
Bedenk welke invloed deze voorbeeldige zakelijke transactie heeft op de liquiditeit, de balans en de winst- en verliesrekening.</a:t>
            </a:r>
            <a:endParaRPr lang="en-US" sz="2000" dirty="0"/>
          </a:p>
        </p:txBody>
      </p:sp>
      <p:sp>
        <p:nvSpPr>
          <p:cNvPr id="2" name="TextBox 1">
            <a:extLst>
              <a:ext uri="{FF2B5EF4-FFF2-40B4-BE49-F238E27FC236}">
                <a16:creationId xmlns:a16="http://schemas.microsoft.com/office/drawing/2014/main" id="{651A1D57-51B0-A7E5-C48A-F616AE3FE402}"/>
              </a:ext>
            </a:extLst>
          </p:cNvPr>
          <p:cNvSpPr txBox="1"/>
          <p:nvPr/>
        </p:nvSpPr>
        <p:spPr>
          <a:xfrm>
            <a:off x="519143" y="336263"/>
            <a:ext cx="1538258" cy="461665"/>
          </a:xfrm>
          <a:prstGeom prst="rect">
            <a:avLst/>
          </a:prstGeom>
          <a:solidFill>
            <a:srgbClr val="DE0A1D"/>
          </a:solidFill>
        </p:spPr>
        <p:txBody>
          <a:bodyPr wrap="square" rtlCol="0">
            <a:spAutoFit/>
          </a:bodyPr>
          <a:lstStyle/>
          <a:p>
            <a:r>
              <a:rPr lang="en-IE" sz="2400" b="1" dirty="0">
                <a:solidFill>
                  <a:schemeClr val="bg1"/>
                </a:solidFill>
              </a:rPr>
              <a:t>OEFENING</a:t>
            </a:r>
            <a:endParaRPr lang="en-IE" dirty="0"/>
          </a:p>
        </p:txBody>
      </p:sp>
    </p:spTree>
    <p:extLst>
      <p:ext uri="{BB962C8B-B14F-4D97-AF65-F5344CB8AC3E}">
        <p14:creationId xmlns:p14="http://schemas.microsoft.com/office/powerpoint/2010/main" val="4233526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nl-NL" b="1">
                <a:solidFill>
                  <a:srgbClr val="47B5C8"/>
                </a:solidFill>
              </a:rPr>
              <a:t>Effecten van zakelijke transacties op planning</a:t>
            </a:r>
            <a:endParaRPr lang="en-US"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3" y="1216563"/>
            <a:ext cx="5308546"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solidFill>
                  <a:srgbClr val="595959"/>
                </a:solidFill>
              </a:rPr>
              <a:t>Voorbeeld</a:t>
            </a:r>
            <a:r>
              <a:rPr lang="en-US" b="1" dirty="0">
                <a:solidFill>
                  <a:srgbClr val="595959"/>
                </a:solidFill>
              </a:rPr>
              <a:t> 1</a:t>
            </a:r>
            <a:r>
              <a:rPr lang="nl-NL" dirty="0">
                <a:solidFill>
                  <a:srgbClr val="595959"/>
                </a:solidFill>
              </a:rPr>
              <a:t>: Betaling van schulden ten belope van € 10.000 (crediteuren volgens de balans per 31.12.2021) aan 100% in januari 2022</a:t>
            </a:r>
            <a:endParaRPr lang="en-US" dirty="0">
              <a:solidFill>
                <a:srgbClr val="595959"/>
              </a:solidFill>
            </a:endParaRPr>
          </a:p>
          <a:p>
            <a:pPr marL="0" indent="0"/>
            <a:endParaRPr lang="en-US" sz="600" b="1" dirty="0">
              <a:solidFill>
                <a:srgbClr val="595959"/>
              </a:solidFill>
            </a:endParaRPr>
          </a:p>
          <a:p>
            <a:pPr marL="0" indent="0"/>
            <a:r>
              <a:rPr lang="en-US" b="1" dirty="0">
                <a:solidFill>
                  <a:srgbClr val="595959"/>
                </a:solidFill>
              </a:rPr>
              <a:t>Effect: </a:t>
            </a:r>
          </a:p>
          <a:p>
            <a:pPr marL="285750" indent="-285750">
              <a:buFont typeface="Arial" panose="020B0604020202020204" pitchFamily="34" charset="0"/>
              <a:buChar char="•"/>
            </a:pPr>
            <a:r>
              <a:rPr lang="nl-NL" dirty="0">
                <a:solidFill>
                  <a:srgbClr val="595959"/>
                </a:solidFill>
              </a:rPr>
              <a:t>Liquiditeit: Uitgaande kasstroom uit operationele activiteiten in de liquiditeitsplanning in januari 2022 (bruto)
Balans: Vermindering van de crediteuren in januari 2022 met het bedrag van de uitgaande betaling
Winst- en verliesrekening: Geen effect</a:t>
            </a:r>
            <a:endParaRPr lang="en-US"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1372730"/>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a:t>Door de koppeling van de afzonderlijke plannen in de geïntegreerde financiële planning hebben zakelijke transacties meestal ook invloed op de verschillende deelplannen.
Bedenk welke invloed deze voorbeeldige zakelijke transactie heeft op de liquiditeit, de balans en de winst- en verliesrekening.</a:t>
            </a:r>
            <a:endParaRPr lang="en-US" sz="2000" dirty="0"/>
          </a:p>
        </p:txBody>
      </p:sp>
      <p:sp>
        <p:nvSpPr>
          <p:cNvPr id="2" name="TextBox 1">
            <a:extLst>
              <a:ext uri="{FF2B5EF4-FFF2-40B4-BE49-F238E27FC236}">
                <a16:creationId xmlns:a16="http://schemas.microsoft.com/office/drawing/2014/main" id="{C671409A-EA04-2CBD-9CA2-FFA3C86CD530}"/>
              </a:ext>
            </a:extLst>
          </p:cNvPr>
          <p:cNvSpPr txBox="1"/>
          <p:nvPr/>
        </p:nvSpPr>
        <p:spPr>
          <a:xfrm>
            <a:off x="519143" y="336263"/>
            <a:ext cx="1570914" cy="461665"/>
          </a:xfrm>
          <a:prstGeom prst="rect">
            <a:avLst/>
          </a:prstGeom>
          <a:solidFill>
            <a:srgbClr val="DE0A1D"/>
          </a:solidFill>
        </p:spPr>
        <p:txBody>
          <a:bodyPr wrap="square" rtlCol="0">
            <a:spAutoFit/>
          </a:bodyPr>
          <a:lstStyle/>
          <a:p>
            <a:r>
              <a:rPr lang="en-IE" sz="2400" b="1" dirty="0">
                <a:solidFill>
                  <a:schemeClr val="bg1"/>
                </a:solidFill>
              </a:rPr>
              <a:t>OEFENING</a:t>
            </a:r>
            <a:endParaRPr lang="en-IE" dirty="0"/>
          </a:p>
        </p:txBody>
      </p:sp>
    </p:spTree>
    <p:extLst>
      <p:ext uri="{BB962C8B-B14F-4D97-AF65-F5344CB8AC3E}">
        <p14:creationId xmlns:p14="http://schemas.microsoft.com/office/powerpoint/2010/main" val="4418848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nl-NL" b="1">
                <a:solidFill>
                  <a:srgbClr val="47B5C8"/>
                </a:solidFill>
              </a:rPr>
              <a:t>Effecten van zakelijke transacties op planning</a:t>
            </a:r>
            <a:endParaRPr lang="en-US"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2" y="1220273"/>
            <a:ext cx="5332143"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solidFill>
                  <a:srgbClr val="595959"/>
                </a:solidFill>
              </a:rPr>
              <a:t>Voorbeeld</a:t>
            </a:r>
            <a:r>
              <a:rPr lang="en-US" b="1" dirty="0">
                <a:solidFill>
                  <a:srgbClr val="595959"/>
                </a:solidFill>
              </a:rPr>
              <a:t> 2: </a:t>
            </a:r>
            <a:r>
              <a:rPr lang="nl-NL" dirty="0">
                <a:solidFill>
                  <a:srgbClr val="595959"/>
                </a:solidFill>
              </a:rPr>
              <a:t>Omzet van € 10.000 (netto) in januari 2022 en ontvangst betaling in februari 2022 (verkoop met betalingstermijn)</a:t>
            </a:r>
          </a:p>
          <a:p>
            <a:pPr marL="0" indent="0"/>
            <a:r>
              <a:rPr lang="en-US" b="1" dirty="0">
                <a:solidFill>
                  <a:srgbClr val="595959"/>
                </a:solidFill>
              </a:rPr>
              <a:t>Effect in </a:t>
            </a:r>
            <a:r>
              <a:rPr lang="en-US" b="1" dirty="0" err="1">
                <a:solidFill>
                  <a:srgbClr val="595959"/>
                </a:solidFill>
              </a:rPr>
              <a:t>januari</a:t>
            </a:r>
            <a:r>
              <a:rPr lang="en-US" b="1" dirty="0">
                <a:solidFill>
                  <a:srgbClr val="595959"/>
                </a:solidFill>
              </a:rPr>
              <a:t>: </a:t>
            </a:r>
          </a:p>
          <a:p>
            <a:pPr marL="285750" indent="-285750">
              <a:buFont typeface="Arial" panose="020B0604020202020204" pitchFamily="34" charset="0"/>
              <a:buChar char="•"/>
            </a:pPr>
            <a:r>
              <a:rPr lang="en-US" dirty="0">
                <a:solidFill>
                  <a:srgbClr val="595959"/>
                </a:solidFill>
              </a:rPr>
              <a:t>Winst- </a:t>
            </a:r>
            <a:r>
              <a:rPr lang="en-US" dirty="0" err="1">
                <a:solidFill>
                  <a:srgbClr val="595959"/>
                </a:solidFill>
              </a:rPr>
              <a:t>en</a:t>
            </a:r>
            <a:r>
              <a:rPr lang="en-US" dirty="0">
                <a:solidFill>
                  <a:srgbClr val="595959"/>
                </a:solidFill>
              </a:rPr>
              <a:t> </a:t>
            </a:r>
            <a:r>
              <a:rPr lang="en-US" dirty="0" err="1">
                <a:solidFill>
                  <a:srgbClr val="595959"/>
                </a:solidFill>
              </a:rPr>
              <a:t>verliesrekening</a:t>
            </a:r>
            <a:r>
              <a:rPr lang="en-US" dirty="0">
                <a:solidFill>
                  <a:srgbClr val="595959"/>
                </a:solidFill>
              </a:rPr>
              <a:t>: 
</a:t>
            </a:r>
            <a:r>
              <a:rPr lang="en-US" dirty="0" err="1">
                <a:solidFill>
                  <a:srgbClr val="595959"/>
                </a:solidFill>
              </a:rPr>
              <a:t>Balans</a:t>
            </a:r>
            <a:r>
              <a:rPr lang="en-US" dirty="0">
                <a:solidFill>
                  <a:srgbClr val="595959"/>
                </a:solidFill>
              </a:rPr>
              <a:t>:
</a:t>
            </a:r>
            <a:r>
              <a:rPr lang="en-US" dirty="0" err="1">
                <a:solidFill>
                  <a:srgbClr val="595959"/>
                </a:solidFill>
              </a:rPr>
              <a:t>Balans</a:t>
            </a:r>
            <a:endParaRPr lang="en-US" dirty="0">
              <a:solidFill>
                <a:srgbClr val="595959"/>
              </a:solidFill>
            </a:endParaRPr>
          </a:p>
          <a:p>
            <a:pPr marL="0" indent="0"/>
            <a:r>
              <a:rPr lang="en-US" b="1" dirty="0" err="1">
                <a:solidFill>
                  <a:srgbClr val="595959"/>
                </a:solidFill>
              </a:rPr>
              <a:t>Inwerkingtreding</a:t>
            </a:r>
            <a:r>
              <a:rPr lang="en-US" b="1" dirty="0">
                <a:solidFill>
                  <a:srgbClr val="595959"/>
                </a:solidFill>
              </a:rPr>
              <a:t> in </a:t>
            </a:r>
            <a:r>
              <a:rPr lang="en-US" b="1" dirty="0" err="1">
                <a:solidFill>
                  <a:srgbClr val="595959"/>
                </a:solidFill>
              </a:rPr>
              <a:t>februari</a:t>
            </a:r>
            <a:r>
              <a:rPr lang="en-US" b="1" dirty="0">
                <a:solidFill>
                  <a:srgbClr val="595959"/>
                </a:solidFill>
              </a:rPr>
              <a:t>: </a:t>
            </a:r>
          </a:p>
          <a:p>
            <a:pPr marL="285750" indent="-285750">
              <a:buFont typeface="Arial" panose="020B0604020202020204" pitchFamily="34" charset="0"/>
              <a:buChar char="•"/>
            </a:pPr>
            <a:r>
              <a:rPr lang="en-US" dirty="0" err="1">
                <a:solidFill>
                  <a:srgbClr val="595959"/>
                </a:solidFill>
              </a:rPr>
              <a:t>Liquiditeit</a:t>
            </a:r>
            <a:r>
              <a:rPr lang="en-US" dirty="0">
                <a:solidFill>
                  <a:srgbClr val="595959"/>
                </a:solidFill>
              </a:rPr>
              <a:t>:
</a:t>
            </a:r>
            <a:r>
              <a:rPr lang="en-US" dirty="0" err="1">
                <a:solidFill>
                  <a:srgbClr val="595959"/>
                </a:solidFill>
              </a:rPr>
              <a:t>Liquiditeit</a:t>
            </a:r>
            <a:r>
              <a:rPr lang="en-US" dirty="0">
                <a:solidFill>
                  <a:srgbClr val="595959"/>
                </a:solidFill>
              </a:rPr>
              <a:t>:
</a:t>
            </a:r>
            <a:r>
              <a:rPr lang="en-US" dirty="0" err="1">
                <a:solidFill>
                  <a:srgbClr val="595959"/>
                </a:solidFill>
              </a:rPr>
              <a:t>Balans</a:t>
            </a:r>
            <a:r>
              <a:rPr lang="en-US" dirty="0">
                <a:solidFill>
                  <a:srgbClr val="595959"/>
                </a:solidFill>
              </a:rPr>
              <a:t>:</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98068" y="1580102"/>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a:t>Door de koppeling van de afzonderlijke plannen in de geïntegreerde financiële planning hebben zakelijke transacties meestal ook invloed op de verschillende deelplannen.
Bedenk welke invloed deze voorbeeldige zakelijke transactie heeft op de liquiditeit, de balans en de winst- en verliesrekening.</a:t>
            </a:r>
            <a:endParaRPr lang="en-US" sz="2000" dirty="0"/>
          </a:p>
        </p:txBody>
      </p:sp>
      <p:sp>
        <p:nvSpPr>
          <p:cNvPr id="2" name="TextBox 1">
            <a:extLst>
              <a:ext uri="{FF2B5EF4-FFF2-40B4-BE49-F238E27FC236}">
                <a16:creationId xmlns:a16="http://schemas.microsoft.com/office/drawing/2014/main" id="{0B165856-6D7B-456A-F1E2-5CC998EA81DD}"/>
              </a:ext>
            </a:extLst>
          </p:cNvPr>
          <p:cNvSpPr txBox="1"/>
          <p:nvPr/>
        </p:nvSpPr>
        <p:spPr>
          <a:xfrm>
            <a:off x="519143" y="336263"/>
            <a:ext cx="1581800" cy="461665"/>
          </a:xfrm>
          <a:prstGeom prst="rect">
            <a:avLst/>
          </a:prstGeom>
          <a:solidFill>
            <a:srgbClr val="DE0A1D"/>
          </a:solidFill>
        </p:spPr>
        <p:txBody>
          <a:bodyPr wrap="square" rtlCol="0">
            <a:spAutoFit/>
          </a:bodyPr>
          <a:lstStyle/>
          <a:p>
            <a:r>
              <a:rPr lang="en-IE" sz="2400" b="1" dirty="0">
                <a:solidFill>
                  <a:schemeClr val="bg1"/>
                </a:solidFill>
              </a:rPr>
              <a:t>OEFENING</a:t>
            </a:r>
            <a:r>
              <a:rPr lang="en-IE" dirty="0"/>
              <a:t> </a:t>
            </a:r>
          </a:p>
        </p:txBody>
      </p:sp>
    </p:spTree>
    <p:extLst>
      <p:ext uri="{BB962C8B-B14F-4D97-AF65-F5344CB8AC3E}">
        <p14:creationId xmlns:p14="http://schemas.microsoft.com/office/powerpoint/2010/main" val="1356031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nl-NL" b="1">
                <a:solidFill>
                  <a:srgbClr val="47B5C8"/>
                </a:solidFill>
              </a:rPr>
              <a:t>Effecten van zakelijke transacties op planning</a:t>
            </a:r>
            <a:endParaRPr lang="en-US"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02541" y="1121956"/>
            <a:ext cx="540883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err="1">
                <a:solidFill>
                  <a:srgbClr val="595959"/>
                </a:solidFill>
              </a:rPr>
              <a:t>Voorbeeld</a:t>
            </a:r>
            <a:r>
              <a:rPr lang="en-US" sz="2200" b="1" dirty="0">
                <a:solidFill>
                  <a:srgbClr val="595959"/>
                </a:solidFill>
              </a:rPr>
              <a:t> 2: </a:t>
            </a:r>
            <a:r>
              <a:rPr lang="nl-NL" sz="2200" dirty="0">
                <a:solidFill>
                  <a:srgbClr val="595959"/>
                </a:solidFill>
              </a:rPr>
              <a:t>Omzet van € 10.000 (netto) in januari 2022 en ontvangst betaling in februari 2022 (verkoop met betalingstermijn)</a:t>
            </a:r>
          </a:p>
          <a:p>
            <a:pPr marL="0" indent="0"/>
            <a:r>
              <a:rPr lang="en-US" sz="2200" b="1" dirty="0">
                <a:solidFill>
                  <a:srgbClr val="595959"/>
                </a:solidFill>
              </a:rPr>
              <a:t>Effect in </a:t>
            </a:r>
            <a:r>
              <a:rPr lang="en-US" sz="2200" b="1" dirty="0" err="1">
                <a:solidFill>
                  <a:srgbClr val="595959"/>
                </a:solidFill>
              </a:rPr>
              <a:t>januari</a:t>
            </a:r>
            <a:r>
              <a:rPr lang="en-US" sz="2200" b="1" dirty="0">
                <a:solidFill>
                  <a:srgbClr val="595959"/>
                </a:solidFill>
              </a:rPr>
              <a:t>: </a:t>
            </a:r>
          </a:p>
          <a:p>
            <a:pPr marL="285750" indent="-285750">
              <a:buFont typeface="Arial" panose="020B0604020202020204" pitchFamily="34" charset="0"/>
              <a:buChar char="•"/>
            </a:pPr>
            <a:r>
              <a:rPr lang="nl-NL" sz="2200" dirty="0">
                <a:solidFill>
                  <a:srgbClr val="595959"/>
                </a:solidFill>
              </a:rPr>
              <a:t>Winst- en verliesrekening: Omzet in januari 2022 ten bedrage van € 10.000
Balans: Debiteuren op leveringen en diensten in januari 2022 voor een bedrag van € 10.000 plus toepasselijke btw (bruto)
Balans: Btw-plicht in januari 2022 ten belope van het btw-bedrag dat doorgaans in de volgende maand verschuldigd is</a:t>
            </a:r>
            <a:r>
              <a:rPr lang="en-US" sz="2200" dirty="0">
                <a:solidFill>
                  <a:srgbClr val="595959"/>
                </a:solidFill>
              </a:rPr>
              <a:t>                                Continued on next slide</a:t>
            </a:r>
          </a:p>
          <a:p>
            <a:pPr marL="285750" indent="-285750">
              <a:buFont typeface="Arial" panose="020B0604020202020204" pitchFamily="34" charset="0"/>
              <a:buChar char="•"/>
            </a:pPr>
            <a:endParaRPr lang="en-US" sz="22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597490" y="1326429"/>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a:t>Door de koppeling van de afzonderlijke plannen in de geïntegreerde financiële planning hebben zakelijke transacties meestal ook invloed op de verschillende deelplannen.
Bedenk welke invloed deze voorbeeldige zakelijke transactie heeft op de liquiditeit, de balans en de winst- en verliesrekening.</a:t>
            </a:r>
            <a:endParaRPr lang="en-US" sz="2000" dirty="0"/>
          </a:p>
        </p:txBody>
      </p:sp>
      <p:sp>
        <p:nvSpPr>
          <p:cNvPr id="2" name="TextBox 1">
            <a:extLst>
              <a:ext uri="{FF2B5EF4-FFF2-40B4-BE49-F238E27FC236}">
                <a16:creationId xmlns:a16="http://schemas.microsoft.com/office/drawing/2014/main" id="{ED431CE1-17A3-7240-5AB3-91435354F6E1}"/>
              </a:ext>
            </a:extLst>
          </p:cNvPr>
          <p:cNvSpPr txBox="1"/>
          <p:nvPr/>
        </p:nvSpPr>
        <p:spPr>
          <a:xfrm>
            <a:off x="519143" y="336263"/>
            <a:ext cx="1886600" cy="461665"/>
          </a:xfrm>
          <a:prstGeom prst="rect">
            <a:avLst/>
          </a:prstGeom>
          <a:solidFill>
            <a:srgbClr val="DE0A1D"/>
          </a:solidFill>
        </p:spPr>
        <p:txBody>
          <a:bodyPr wrap="square" rtlCol="0">
            <a:spAutoFit/>
          </a:bodyPr>
          <a:lstStyle/>
          <a:p>
            <a:r>
              <a:rPr lang="en-IE" sz="2400" b="1" dirty="0">
                <a:solidFill>
                  <a:schemeClr val="bg1"/>
                </a:solidFill>
              </a:rPr>
              <a:t>OEFENING</a:t>
            </a:r>
            <a:endParaRPr lang="en-IE" dirty="0"/>
          </a:p>
        </p:txBody>
      </p:sp>
    </p:spTree>
    <p:extLst>
      <p:ext uri="{BB962C8B-B14F-4D97-AF65-F5344CB8AC3E}">
        <p14:creationId xmlns:p14="http://schemas.microsoft.com/office/powerpoint/2010/main" val="2472681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nl-NL" b="1" dirty="0">
                <a:solidFill>
                  <a:srgbClr val="47B5C8"/>
                </a:solidFill>
              </a:rPr>
              <a:t>Effecten van zakelijke transacties op planning</a:t>
            </a:r>
            <a:endParaRPr lang="en-US"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2" y="1248895"/>
            <a:ext cx="5418667"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300" b="1" dirty="0" err="1">
                <a:solidFill>
                  <a:srgbClr val="595959"/>
                </a:solidFill>
              </a:rPr>
              <a:t>Voorbeeld</a:t>
            </a:r>
            <a:r>
              <a:rPr lang="en-US" sz="2300" b="1" dirty="0">
                <a:solidFill>
                  <a:srgbClr val="595959"/>
                </a:solidFill>
              </a:rPr>
              <a:t> 2</a:t>
            </a:r>
            <a:r>
              <a:rPr lang="nl-NL" sz="2300" dirty="0">
                <a:solidFill>
                  <a:srgbClr val="595959"/>
                </a:solidFill>
              </a:rPr>
              <a:t>: Omzet van € 10.000 (netto) in januari 2022 en ontvangst van betaling in februari 2022 (verkoop met betalingstermijn</a:t>
            </a:r>
            <a:r>
              <a:rPr lang="en-US" sz="2300" dirty="0">
                <a:solidFill>
                  <a:srgbClr val="595959"/>
                </a:solidFill>
              </a:rPr>
              <a:t>)</a:t>
            </a:r>
          </a:p>
          <a:p>
            <a:pPr marL="0" indent="0"/>
            <a:r>
              <a:rPr lang="en-US" sz="2300" b="1" dirty="0">
                <a:solidFill>
                  <a:srgbClr val="595959"/>
                </a:solidFill>
              </a:rPr>
              <a:t>Effect in </a:t>
            </a:r>
            <a:r>
              <a:rPr lang="en-US" sz="2300" b="1" dirty="0" err="1">
                <a:solidFill>
                  <a:srgbClr val="595959"/>
                </a:solidFill>
              </a:rPr>
              <a:t>februari</a:t>
            </a:r>
            <a:r>
              <a:rPr lang="en-US" sz="2300" b="1" dirty="0">
                <a:solidFill>
                  <a:srgbClr val="595959"/>
                </a:solidFill>
              </a:rPr>
              <a:t>: </a:t>
            </a:r>
          </a:p>
          <a:p>
            <a:pPr marL="285750" indent="-285750">
              <a:buFont typeface="Arial" panose="020B0604020202020204" pitchFamily="34" charset="0"/>
              <a:buChar char="•"/>
            </a:pPr>
            <a:r>
              <a:rPr lang="en-US" sz="2300" dirty="0" err="1">
                <a:solidFill>
                  <a:srgbClr val="595959"/>
                </a:solidFill>
              </a:rPr>
              <a:t>Liquiditeit</a:t>
            </a:r>
            <a:r>
              <a:rPr lang="en-US" sz="2300" dirty="0">
                <a:solidFill>
                  <a:srgbClr val="595959"/>
                </a:solidFill>
              </a:rPr>
              <a:t>: </a:t>
            </a:r>
            <a:r>
              <a:rPr lang="en-US" sz="2300" dirty="0" err="1">
                <a:solidFill>
                  <a:srgbClr val="595959"/>
                </a:solidFill>
              </a:rPr>
              <a:t>Betaling</a:t>
            </a:r>
            <a:r>
              <a:rPr lang="en-US" sz="2300" dirty="0">
                <a:solidFill>
                  <a:srgbClr val="595959"/>
                </a:solidFill>
              </a:rPr>
              <a:t> van </a:t>
            </a:r>
            <a:r>
              <a:rPr lang="en-US" sz="2300" dirty="0" err="1">
                <a:solidFill>
                  <a:srgbClr val="595959"/>
                </a:solidFill>
              </a:rPr>
              <a:t>operationele</a:t>
            </a:r>
            <a:r>
              <a:rPr lang="en-US" sz="2300" dirty="0">
                <a:solidFill>
                  <a:srgbClr val="595959"/>
                </a:solidFill>
              </a:rPr>
              <a:t> </a:t>
            </a:r>
            <a:r>
              <a:rPr lang="en-US" sz="2300" dirty="0" err="1">
                <a:solidFill>
                  <a:srgbClr val="595959"/>
                </a:solidFill>
              </a:rPr>
              <a:t>activiteiten</a:t>
            </a:r>
            <a:r>
              <a:rPr lang="en-US" sz="2300" dirty="0">
                <a:solidFill>
                  <a:srgbClr val="595959"/>
                </a:solidFill>
              </a:rPr>
              <a:t> in </a:t>
            </a:r>
            <a:r>
              <a:rPr lang="en-US" sz="2300" dirty="0" err="1">
                <a:solidFill>
                  <a:srgbClr val="595959"/>
                </a:solidFill>
              </a:rPr>
              <a:t>liquiditeitsplanning</a:t>
            </a:r>
            <a:r>
              <a:rPr lang="en-US" sz="2300" dirty="0">
                <a:solidFill>
                  <a:srgbClr val="595959"/>
                </a:solidFill>
              </a:rPr>
              <a:t> in </a:t>
            </a:r>
            <a:r>
              <a:rPr lang="en-US" sz="2300" dirty="0" err="1">
                <a:solidFill>
                  <a:srgbClr val="595959"/>
                </a:solidFill>
              </a:rPr>
              <a:t>februari</a:t>
            </a:r>
            <a:r>
              <a:rPr lang="en-US" sz="2300" dirty="0">
                <a:solidFill>
                  <a:srgbClr val="595959"/>
                </a:solidFill>
              </a:rPr>
              <a:t> 2022 </a:t>
            </a:r>
            <a:r>
              <a:rPr lang="en-US" sz="2300" dirty="0" err="1">
                <a:solidFill>
                  <a:srgbClr val="595959"/>
                </a:solidFill>
              </a:rPr>
              <a:t>voor</a:t>
            </a:r>
            <a:r>
              <a:rPr lang="en-US" sz="2300" dirty="0">
                <a:solidFill>
                  <a:srgbClr val="595959"/>
                </a:solidFill>
              </a:rPr>
              <a:t> </a:t>
            </a:r>
            <a:r>
              <a:rPr lang="en-US" sz="2300" dirty="0" err="1">
                <a:solidFill>
                  <a:srgbClr val="595959"/>
                </a:solidFill>
              </a:rPr>
              <a:t>een</a:t>
            </a:r>
            <a:r>
              <a:rPr lang="en-US" sz="2300" dirty="0">
                <a:solidFill>
                  <a:srgbClr val="595959"/>
                </a:solidFill>
              </a:rPr>
              <a:t> </a:t>
            </a:r>
            <a:r>
              <a:rPr lang="en-US" sz="2300" dirty="0" err="1">
                <a:solidFill>
                  <a:srgbClr val="595959"/>
                </a:solidFill>
              </a:rPr>
              <a:t>bedrag</a:t>
            </a:r>
            <a:r>
              <a:rPr lang="en-US" sz="2300" dirty="0">
                <a:solidFill>
                  <a:srgbClr val="595959"/>
                </a:solidFill>
              </a:rPr>
              <a:t> van € 10.000 plus btw
</a:t>
            </a:r>
            <a:r>
              <a:rPr lang="en-US" sz="2300" dirty="0" err="1">
                <a:solidFill>
                  <a:srgbClr val="595959"/>
                </a:solidFill>
              </a:rPr>
              <a:t>Liquiditeit</a:t>
            </a:r>
            <a:r>
              <a:rPr lang="en-US" sz="2300" dirty="0">
                <a:solidFill>
                  <a:srgbClr val="595959"/>
                </a:solidFill>
              </a:rPr>
              <a:t>: </a:t>
            </a:r>
            <a:r>
              <a:rPr lang="en-US" sz="2300" dirty="0" err="1">
                <a:solidFill>
                  <a:srgbClr val="595959"/>
                </a:solidFill>
              </a:rPr>
              <a:t>Betaling</a:t>
            </a:r>
            <a:r>
              <a:rPr lang="en-US" sz="2300" dirty="0">
                <a:solidFill>
                  <a:srgbClr val="595959"/>
                </a:solidFill>
              </a:rPr>
              <a:t> van BTW / Btw-</a:t>
            </a:r>
            <a:r>
              <a:rPr lang="en-US" sz="2300" dirty="0" err="1">
                <a:solidFill>
                  <a:srgbClr val="595959"/>
                </a:solidFill>
              </a:rPr>
              <a:t>saldo</a:t>
            </a:r>
            <a:r>
              <a:rPr lang="en-US" sz="2300" dirty="0">
                <a:solidFill>
                  <a:srgbClr val="595959"/>
                </a:solidFill>
              </a:rPr>
              <a:t>
</a:t>
            </a:r>
            <a:r>
              <a:rPr lang="en-US" sz="2300" dirty="0" err="1">
                <a:solidFill>
                  <a:srgbClr val="595959"/>
                </a:solidFill>
              </a:rPr>
              <a:t>Balans</a:t>
            </a:r>
            <a:r>
              <a:rPr lang="en-US" sz="2300" dirty="0">
                <a:solidFill>
                  <a:srgbClr val="595959"/>
                </a:solidFill>
              </a:rPr>
              <a:t>: </a:t>
            </a:r>
            <a:r>
              <a:rPr lang="en-US" sz="2300" dirty="0" err="1">
                <a:solidFill>
                  <a:srgbClr val="595959"/>
                </a:solidFill>
              </a:rPr>
              <a:t>Vermindering</a:t>
            </a:r>
            <a:r>
              <a:rPr lang="en-US" sz="2300" dirty="0">
                <a:solidFill>
                  <a:srgbClr val="595959"/>
                </a:solidFill>
              </a:rPr>
              <a:t> van de </a:t>
            </a:r>
            <a:r>
              <a:rPr lang="en-US" sz="2300" dirty="0" err="1">
                <a:solidFill>
                  <a:srgbClr val="595959"/>
                </a:solidFill>
              </a:rPr>
              <a:t>debiteuren</a:t>
            </a:r>
            <a:r>
              <a:rPr lang="en-US" sz="2300" dirty="0">
                <a:solidFill>
                  <a:srgbClr val="595959"/>
                </a:solidFill>
              </a:rPr>
              <a:t> </a:t>
            </a:r>
            <a:r>
              <a:rPr lang="en-US" sz="2300" dirty="0" err="1">
                <a:solidFill>
                  <a:srgbClr val="595959"/>
                </a:solidFill>
              </a:rPr>
              <a:t>voor</a:t>
            </a:r>
            <a:r>
              <a:rPr lang="en-US" sz="2300" dirty="0">
                <a:solidFill>
                  <a:srgbClr val="595959"/>
                </a:solidFill>
              </a:rPr>
              <a:t> </a:t>
            </a:r>
            <a:r>
              <a:rPr lang="en-US" sz="2300" dirty="0" err="1">
                <a:solidFill>
                  <a:srgbClr val="595959"/>
                </a:solidFill>
              </a:rPr>
              <a:t>een</a:t>
            </a:r>
            <a:r>
              <a:rPr lang="en-US" sz="2300" dirty="0">
                <a:solidFill>
                  <a:srgbClr val="595959"/>
                </a:solidFill>
              </a:rPr>
              <a:t> </a:t>
            </a:r>
            <a:r>
              <a:rPr lang="en-US" sz="2300" dirty="0" err="1">
                <a:solidFill>
                  <a:srgbClr val="595959"/>
                </a:solidFill>
              </a:rPr>
              <a:t>bedrag</a:t>
            </a:r>
            <a:r>
              <a:rPr lang="en-US" sz="2300" dirty="0">
                <a:solidFill>
                  <a:srgbClr val="595959"/>
                </a:solidFill>
              </a:rPr>
              <a:t> van de </a:t>
            </a:r>
            <a:r>
              <a:rPr lang="en-US" sz="2300" dirty="0" err="1">
                <a:solidFill>
                  <a:srgbClr val="595959"/>
                </a:solidFill>
              </a:rPr>
              <a:t>betaling</a:t>
            </a:r>
            <a:r>
              <a:rPr lang="en-US" sz="2300" dirty="0">
                <a:solidFill>
                  <a:srgbClr val="595959"/>
                </a:solidFill>
              </a:rPr>
              <a:t> van 10.000 plus btw (</a:t>
            </a:r>
            <a:r>
              <a:rPr lang="en-US" sz="2300" dirty="0" err="1">
                <a:solidFill>
                  <a:srgbClr val="595959"/>
                </a:solidFill>
              </a:rPr>
              <a:t>bruto</a:t>
            </a:r>
            <a:r>
              <a:rPr lang="en-US" sz="2300" dirty="0">
                <a:solidFill>
                  <a:srgbClr val="595959"/>
                </a:solidFill>
              </a:rPr>
              <a:t>)</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39075" y="1248895"/>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2800"/>
              <a:t>Door de koppeling van de afzonderlijke plannen in de geïntegreerde financiële planning hebben zakelijke transacties meestal ook invloed op de verschillende deelplannen.
Bedenk welke invloed deze voorbeeldige zakelijke transactie heeft op de liquiditeit, de balans en de winst- en verliesrekening.</a:t>
            </a:r>
            <a:endParaRPr lang="en-US" sz="2000" dirty="0"/>
          </a:p>
        </p:txBody>
      </p:sp>
    </p:spTree>
    <p:extLst>
      <p:ext uri="{BB962C8B-B14F-4D97-AF65-F5344CB8AC3E}">
        <p14:creationId xmlns:p14="http://schemas.microsoft.com/office/powerpoint/2010/main" val="392503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45262" y="1530224"/>
            <a:ext cx="4867011" cy="3025975"/>
          </a:xfrm>
        </p:spPr>
        <p:txBody>
          <a:bodyPr/>
          <a:lstStyle/>
          <a:p>
            <a:pPr marL="0" indent="0"/>
            <a:r>
              <a:rPr lang="nl-NL" sz="2000" dirty="0"/>
              <a:t>Financiële geletterdheid is het vermogen om verschillende financiële vaardigheden te begrijpen en te gebruiken, waaronder budgetteren, beleggen en financiën beheren. Voor ondernemers is financiële geletterdheid essentieel om weloverwogen beslissingen te nemen, financiële valkuilen te vermijden en groei op lange termijn te ondersteunen. Inzicht in cashflow, uitgaven, inkomsten en winstgevendheid zorgt ervoor dat bedrijven financieel gezond blijven.</a:t>
            </a:r>
            <a:endParaRPr lang="de-DE" sz="2000"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a:xfrm>
            <a:off x="565807" y="866084"/>
            <a:ext cx="5913922" cy="992652"/>
          </a:xfrm>
        </p:spPr>
        <p:txBody>
          <a:bodyPr/>
          <a:lstStyle/>
          <a:p>
            <a:r>
              <a:rPr lang="de-DE" sz="3200" dirty="0"/>
              <a:t>Wat </a:t>
            </a:r>
            <a:r>
              <a:rPr lang="de-DE" sz="3200" dirty="0" err="1"/>
              <a:t>is</a:t>
            </a:r>
            <a:r>
              <a:rPr lang="de-DE" sz="3200" dirty="0"/>
              <a:t> </a:t>
            </a:r>
            <a:r>
              <a:rPr lang="de-DE" sz="3200" dirty="0" err="1"/>
              <a:t>financiële</a:t>
            </a:r>
            <a:r>
              <a:rPr lang="de-DE" sz="3200" dirty="0"/>
              <a:t> </a:t>
            </a:r>
            <a:r>
              <a:rPr lang="de-DE" sz="3200" dirty="0" err="1"/>
              <a:t>geletterdheid</a:t>
            </a:r>
            <a:endParaRPr lang="de-DE" sz="3200" dirty="0"/>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4" y="1452563"/>
            <a:ext cx="5365534" cy="4656137"/>
          </a:xfrm>
          <a:solidFill>
            <a:schemeClr val="bg1"/>
          </a:solidFill>
        </p:spPr>
        <p:txBody>
          <a:bodyPr/>
          <a:lstStyle/>
          <a:p>
            <a:pPr marL="0" indent="0">
              <a:buNone/>
            </a:pPr>
            <a:r>
              <a:rPr lang="en-US" sz="2400" b="1" dirty="0"/>
              <a:t>Key Takeaways:</a:t>
            </a:r>
          </a:p>
          <a:p>
            <a:r>
              <a:rPr lang="nl-NL" sz="2400" dirty="0"/>
              <a:t>Financiële geletterdheid maakt betere besluitvorming mogelijk
Het helpt ondernemers om middelen efficiënt te beheren
Gebrek aan financiële geletterdheid kan leiden tot slechte financiële beslissingen en bedrijfsfaillissementen.</a:t>
            </a:r>
            <a:endParaRPr lang="en-US" sz="2400" dirty="0"/>
          </a:p>
        </p:txBody>
      </p:sp>
    </p:spTree>
    <p:extLst>
      <p:ext uri="{BB962C8B-B14F-4D97-AF65-F5344CB8AC3E}">
        <p14:creationId xmlns:p14="http://schemas.microsoft.com/office/powerpoint/2010/main" val="1853104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p:txBody>
          <a:bodyPr/>
          <a:lstStyle/>
          <a:p>
            <a:r>
              <a:rPr lang="de-DE"/>
              <a:t>Zelfreflectie</a:t>
            </a:r>
            <a:endParaRPr lang="de-DE" dirty="0"/>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06</a:t>
            </a:r>
          </a:p>
        </p:txBody>
      </p:sp>
    </p:spTree>
    <p:extLst>
      <p:ext uri="{BB962C8B-B14F-4D97-AF65-F5344CB8AC3E}">
        <p14:creationId xmlns:p14="http://schemas.microsoft.com/office/powerpoint/2010/main" val="3735740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6105" y="750320"/>
            <a:ext cx="9632553" cy="803654"/>
          </a:xfrm>
        </p:spPr>
        <p:txBody>
          <a:bodyPr/>
          <a:lstStyle/>
          <a:p>
            <a:r>
              <a:rPr lang="nl-NL">
                <a:solidFill>
                  <a:schemeClr val="bg1"/>
                </a:solidFill>
              </a:rPr>
              <a:t>Reflecteren - Inzicht in uw financiële geletterdheid</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1" y="1565257"/>
            <a:ext cx="10491617" cy="3170099"/>
          </a:xfrm>
          <a:prstGeom prst="rect">
            <a:avLst/>
          </a:prstGeom>
          <a:noFill/>
        </p:spPr>
        <p:txBody>
          <a:bodyPr wrap="square">
            <a:spAutoFit/>
          </a:bodyPr>
          <a:lstStyle/>
          <a:p>
            <a:r>
              <a:rPr lang="nl-NL" sz="2000" b="1" dirty="0">
                <a:solidFill>
                  <a:srgbClr val="595959"/>
                </a:solidFill>
              </a:rPr>
              <a:t>Neem even de tijd om na te denken over uw huidige niveau van financiële geletterdheid en hoe dit van invloed is op uw zakelijke beslissingen. Overweeg de volgende vragen</a:t>
            </a:r>
            <a:r>
              <a:rPr lang="en-US" sz="2000" b="1" dirty="0">
                <a:solidFill>
                  <a:srgbClr val="595959"/>
                </a:solidFill>
              </a:rPr>
              <a:t>:</a:t>
            </a:r>
          </a:p>
          <a:p>
            <a:pPr marL="342900" indent="-342900">
              <a:buFont typeface="+mj-lt"/>
              <a:buAutoNum type="arabicPeriod"/>
            </a:pPr>
            <a:r>
              <a:rPr lang="nl-NL" sz="2000" dirty="0">
                <a:solidFill>
                  <a:srgbClr val="595959"/>
                </a:solidFill>
              </a:rPr>
              <a:t>Begrijp ik belangrijke financiële termen zoals inkomsten, uitgaven, cashflow en winst?</a:t>
            </a:r>
            <a:br>
              <a:rPr lang="nl-NL" sz="2000" dirty="0">
                <a:solidFill>
                  <a:srgbClr val="595959"/>
                </a:solidFill>
              </a:rPr>
            </a:br>
            <a:r>
              <a:rPr lang="nl-NL" sz="2000" dirty="0">
                <a:solidFill>
                  <a:srgbClr val="595959"/>
                </a:solidFill>
              </a:rPr>
              <a:t>- Zo ja, hoe heb ik deze kennis toegepast in mijn bedrijf?</a:t>
            </a:r>
            <a:br>
              <a:rPr lang="nl-NL" sz="2000" dirty="0">
                <a:solidFill>
                  <a:srgbClr val="595959"/>
                </a:solidFill>
              </a:rPr>
            </a:br>
            <a:r>
              <a:rPr lang="nl-NL" sz="2000" dirty="0">
                <a:solidFill>
                  <a:srgbClr val="595959"/>
                </a:solidFill>
              </a:rPr>
              <a:t>- Zo nee, welke bronnen kan ik gebruiken om mijn begrip te verbeteren?</a:t>
            </a:r>
            <a:br>
              <a:rPr lang="nl-NL" sz="2000" dirty="0">
                <a:solidFill>
                  <a:srgbClr val="595959"/>
                </a:solidFill>
              </a:rPr>
            </a:br>
            <a:r>
              <a:rPr lang="nl-NL" sz="2000" dirty="0">
                <a:solidFill>
                  <a:srgbClr val="595959"/>
                </a:solidFill>
              </a:rPr>
              <a:t>Kan ik een basisjaarrekening (winst- en verliesrekening, kasstroom, balans) opstellen en lezen?
Hoe zeker ben ik van het maken van financiële prognoses voor mijn bedrijf?</a:t>
            </a:r>
          </a:p>
          <a:p>
            <a:pPr marL="342900" indent="-342900">
              <a:buFont typeface="+mj-lt"/>
              <a:buAutoNum type="arabicPeriod"/>
            </a:pPr>
            <a:endParaRPr lang="en-US" sz="2000" dirty="0">
              <a:solidFill>
                <a:srgbClr val="595959"/>
              </a:solidFill>
            </a:endParaRPr>
          </a:p>
          <a:p>
            <a:pPr algn="ctr"/>
            <a:r>
              <a:rPr lang="en-US" sz="2000" b="1" dirty="0">
                <a:solidFill>
                  <a:srgbClr val="595959"/>
                </a:solidFill>
              </a:rPr>
              <a:t>Actie </a:t>
            </a:r>
            <a:r>
              <a:rPr lang="en-US" sz="2000" b="1" dirty="0" err="1">
                <a:solidFill>
                  <a:srgbClr val="595959"/>
                </a:solidFill>
              </a:rPr>
              <a:t>stap</a:t>
            </a:r>
            <a:r>
              <a:rPr lang="en-US" sz="2000" b="1" dirty="0">
                <a:solidFill>
                  <a:srgbClr val="595959"/>
                </a:solidFill>
              </a:rPr>
              <a:t>: </a:t>
            </a:r>
            <a:r>
              <a:rPr lang="nl-NL" sz="2000" dirty="0">
                <a:solidFill>
                  <a:srgbClr val="595959"/>
                </a:solidFill>
              </a:rPr>
              <a:t>Noem een financieel gebied dat u wilt verbeteren (bijv. cashflowbeheer, inzicht in winstmarges) en schets de stappen om eraan te werken.</a:t>
            </a:r>
            <a:endParaRPr lang="en-IE" sz="2000" dirty="0">
              <a:solidFill>
                <a:srgbClr val="595959"/>
              </a:solidFill>
            </a:endParaRPr>
          </a:p>
        </p:txBody>
      </p:sp>
    </p:spTree>
    <p:extLst>
      <p:ext uri="{BB962C8B-B14F-4D97-AF65-F5344CB8AC3E}">
        <p14:creationId xmlns:p14="http://schemas.microsoft.com/office/powerpoint/2010/main" val="19158703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0" y="782977"/>
            <a:ext cx="9632553" cy="803654"/>
          </a:xfrm>
        </p:spPr>
        <p:txBody>
          <a:bodyPr/>
          <a:lstStyle/>
          <a:p>
            <a:r>
              <a:rPr lang="nl-NL" dirty="0">
                <a:solidFill>
                  <a:schemeClr val="bg1"/>
                </a:solidFill>
              </a:rPr>
              <a:t>Reflecteren - Effecten van financiële geletterdheid</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34518"/>
            <a:ext cx="10256316" cy="3477875"/>
          </a:xfrm>
          <a:prstGeom prst="rect">
            <a:avLst/>
          </a:prstGeom>
          <a:noFill/>
        </p:spPr>
        <p:txBody>
          <a:bodyPr wrap="square">
            <a:spAutoFit/>
          </a:bodyPr>
          <a:lstStyle/>
          <a:p>
            <a:r>
              <a:rPr lang="nl-NL" sz="2000" b="1" dirty="0">
                <a:solidFill>
                  <a:srgbClr val="595959"/>
                </a:solidFill>
              </a:rPr>
              <a:t>Financiële geletterdheid gaat niet alleen over het begrijpen van cijfers; Het gaat erom hoe die cijfers uw besluitvorming sturen. Denk na over het volgende</a:t>
            </a:r>
            <a:r>
              <a:rPr lang="en-US" sz="2000" b="1" dirty="0">
                <a:solidFill>
                  <a:srgbClr val="595959"/>
                </a:solidFill>
              </a:rPr>
              <a:t>:</a:t>
            </a:r>
          </a:p>
          <a:p>
            <a:endParaRPr lang="en-US" sz="2000" b="1" dirty="0">
              <a:solidFill>
                <a:srgbClr val="595959"/>
              </a:solidFill>
            </a:endParaRPr>
          </a:p>
          <a:p>
            <a:pPr marL="342900" indent="-342900">
              <a:buFont typeface="+mj-lt"/>
              <a:buAutoNum type="arabicPeriod"/>
            </a:pPr>
            <a:r>
              <a:rPr lang="nl-NL" sz="2000" dirty="0">
                <a:solidFill>
                  <a:srgbClr val="595959"/>
                </a:solidFill>
              </a:rPr>
              <a:t>Heb ik mijn financiële prognoses geïntegreerd in mijn businessplan?</a:t>
            </a:r>
            <a:br>
              <a:rPr lang="nl-NL" sz="2000" dirty="0">
                <a:solidFill>
                  <a:srgbClr val="595959"/>
                </a:solidFill>
              </a:rPr>
            </a:br>
            <a:r>
              <a:rPr lang="nl-NL" sz="2000" dirty="0">
                <a:solidFill>
                  <a:srgbClr val="595959"/>
                </a:solidFill>
              </a:rPr>
              <a:t>Gebruik ik realistische inkomsten-, uitgaven- en winstprognoses?
Heb ik een duidelijk break-even punt voor mijn bedrijf?</a:t>
            </a:r>
            <a:br>
              <a:rPr lang="nl-NL" sz="2000" dirty="0">
                <a:solidFill>
                  <a:srgbClr val="595959"/>
                </a:solidFill>
              </a:rPr>
            </a:br>
            <a:r>
              <a:rPr lang="nl-NL" sz="2000" dirty="0">
                <a:solidFill>
                  <a:srgbClr val="595959"/>
                </a:solidFill>
              </a:rPr>
              <a:t>Zo niet, bereken dan uw break-evenpunt op basis van uw huidige inkomsten en uitgaven.
Hoe ben ik van plan mijn financiële prestaties regelmatig bij te houden?</a:t>
            </a:r>
            <a:r>
              <a:rPr lang="en-US" sz="2000" dirty="0">
                <a:solidFill>
                  <a:srgbClr val="595959"/>
                </a:solidFill>
              </a:rPr>
              <a:t>?</a:t>
            </a:r>
            <a:br>
              <a:rPr lang="en-US" sz="2000" dirty="0">
                <a:solidFill>
                  <a:srgbClr val="595959"/>
                </a:solidFill>
              </a:rPr>
            </a:br>
            <a:endParaRPr lang="en-US" sz="2000" dirty="0">
              <a:solidFill>
                <a:srgbClr val="595959"/>
              </a:solidFill>
            </a:endParaRPr>
          </a:p>
          <a:p>
            <a:pPr algn="ctr"/>
            <a:r>
              <a:rPr lang="en-US" sz="2000" b="1" dirty="0">
                <a:solidFill>
                  <a:srgbClr val="595959"/>
                </a:solidFill>
              </a:rPr>
              <a:t>Actie </a:t>
            </a:r>
            <a:r>
              <a:rPr lang="en-US" sz="2000" b="1" dirty="0" err="1">
                <a:solidFill>
                  <a:srgbClr val="595959"/>
                </a:solidFill>
              </a:rPr>
              <a:t>stap</a:t>
            </a:r>
            <a:r>
              <a:rPr lang="en-US" sz="2000" b="1" dirty="0">
                <a:solidFill>
                  <a:srgbClr val="595959"/>
                </a:solidFill>
              </a:rPr>
              <a:t>: </a:t>
            </a:r>
            <a:r>
              <a:rPr lang="nl-NL" sz="2000" dirty="0">
                <a:solidFill>
                  <a:srgbClr val="595959"/>
                </a:solidFill>
              </a:rPr>
              <a:t>Identificeer een deel van uw bedrijfsplan waar de financiële geletterdheid kan worden verbeterd (bijv. nauwkeurigere omzetprognoses of budgettering) en breng herzieningen aan</a:t>
            </a:r>
            <a:r>
              <a:rPr lang="en-US" sz="2000" dirty="0">
                <a:solidFill>
                  <a:srgbClr val="595959"/>
                </a:solidFill>
              </a:rPr>
              <a:t>.</a:t>
            </a:r>
            <a:endParaRPr lang="en-IE" sz="2000" dirty="0">
              <a:solidFill>
                <a:srgbClr val="595959"/>
              </a:solidFill>
            </a:endParaRPr>
          </a:p>
        </p:txBody>
      </p:sp>
    </p:spTree>
    <p:extLst>
      <p:ext uri="{BB962C8B-B14F-4D97-AF65-F5344CB8AC3E}">
        <p14:creationId xmlns:p14="http://schemas.microsoft.com/office/powerpoint/2010/main" val="28307789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221438" y="761603"/>
            <a:ext cx="9632553" cy="803654"/>
          </a:xfrm>
        </p:spPr>
        <p:txBody>
          <a:bodyPr/>
          <a:lstStyle/>
          <a:p>
            <a:r>
              <a:rPr lang="en-US" dirty="0" err="1">
                <a:solidFill>
                  <a:schemeClr val="bg1"/>
                </a:solidFill>
              </a:rPr>
              <a:t>Reflecteren</a:t>
            </a:r>
            <a:r>
              <a:rPr lang="en-US" dirty="0">
                <a:solidFill>
                  <a:schemeClr val="bg1"/>
                </a:solidFill>
              </a:rPr>
              <a:t> – </a:t>
            </a:r>
            <a:r>
              <a:rPr lang="en-US" dirty="0" err="1">
                <a:solidFill>
                  <a:schemeClr val="bg1"/>
                </a:solidFill>
              </a:rPr>
              <a:t>Investeringsbereidheid</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4093428"/>
          </a:xfrm>
          <a:prstGeom prst="rect">
            <a:avLst/>
          </a:prstGeom>
          <a:noFill/>
        </p:spPr>
        <p:txBody>
          <a:bodyPr wrap="square">
            <a:spAutoFit/>
          </a:bodyPr>
          <a:lstStyle/>
          <a:p>
            <a:r>
              <a:rPr lang="nl-NL" sz="2000" b="1" dirty="0">
                <a:solidFill>
                  <a:srgbClr val="595959"/>
                </a:solidFill>
              </a:rPr>
              <a:t>Om met beleggers in gesprek te gaan, is meer nodig dan alleen het presenteren van financiële gegevens; Het gaat erom dat u vertrouwen toont in de toekomst van uw bedrijf. Denk na over uw bereidheid om te pitchen voor investeerders</a:t>
            </a:r>
            <a:r>
              <a:rPr lang="en-US" sz="2000" b="1" dirty="0">
                <a:solidFill>
                  <a:srgbClr val="595959"/>
                </a:solidFill>
              </a:rPr>
              <a:t>:</a:t>
            </a:r>
          </a:p>
          <a:p>
            <a:pPr marL="342900" indent="-342900">
              <a:buFont typeface="+mj-lt"/>
              <a:buAutoNum type="arabicPeriod"/>
            </a:pPr>
            <a:r>
              <a:rPr lang="nl-NL" sz="2000" dirty="0">
                <a:solidFill>
                  <a:srgbClr val="595959"/>
                </a:solidFill>
              </a:rPr>
              <a:t>Heb ik een duidelijke financiële pitch voorbereid?</a:t>
            </a:r>
            <a:br>
              <a:rPr lang="nl-NL" sz="2000" dirty="0">
                <a:solidFill>
                  <a:srgbClr val="595959"/>
                </a:solidFill>
              </a:rPr>
            </a:br>
            <a:r>
              <a:rPr lang="nl-NL" sz="2000" dirty="0">
                <a:solidFill>
                  <a:srgbClr val="595959"/>
                </a:solidFill>
              </a:rPr>
              <a:t>Heb ik duidelijk aangegeven wat mijn financieringsbehoeften zijn en hoe het geld zal worden gebruikt?
Ben ik bereid om moeilijke financiële vragen te beantwoorden?</a:t>
            </a:r>
            <a:br>
              <a:rPr lang="nl-NL" sz="2000" dirty="0">
                <a:solidFill>
                  <a:srgbClr val="595959"/>
                </a:solidFill>
              </a:rPr>
            </a:br>
            <a:r>
              <a:rPr lang="nl-NL" sz="2000" dirty="0">
                <a:solidFill>
                  <a:srgbClr val="595959"/>
                </a:solidFill>
              </a:rPr>
              <a:t>Kan ik bijvoorbeeld mijn verdienmodel, winstmarges en cashflow toelichten?</a:t>
            </a:r>
            <a:br>
              <a:rPr lang="nl-NL" sz="2000" dirty="0">
                <a:solidFill>
                  <a:srgbClr val="595959"/>
                </a:solidFill>
              </a:rPr>
            </a:br>
            <a:r>
              <a:rPr lang="nl-NL" sz="2000" dirty="0">
                <a:solidFill>
                  <a:srgbClr val="595959"/>
                </a:solidFill>
              </a:rPr>
              <a:t>Hoe ben ik van plan het groeipotentieel van mijn bedrijf aan investeerders te communiceren?</a:t>
            </a:r>
            <a:r>
              <a:rPr lang="en-US" sz="2000" dirty="0">
                <a:solidFill>
                  <a:srgbClr val="595959"/>
                </a:solidFill>
              </a:rPr>
              <a:t>?</a:t>
            </a:r>
            <a:br>
              <a:rPr lang="en-US" sz="2000" dirty="0">
                <a:solidFill>
                  <a:srgbClr val="595959"/>
                </a:solidFill>
              </a:rPr>
            </a:br>
            <a:endParaRPr lang="en-US" sz="2000" dirty="0">
              <a:solidFill>
                <a:srgbClr val="595959"/>
              </a:solidFill>
            </a:endParaRPr>
          </a:p>
          <a:p>
            <a:pPr algn="ctr"/>
            <a:r>
              <a:rPr lang="en-US" sz="2000" b="1" dirty="0">
                <a:solidFill>
                  <a:srgbClr val="595959"/>
                </a:solidFill>
              </a:rPr>
              <a:t>Actie </a:t>
            </a:r>
            <a:r>
              <a:rPr lang="en-US" sz="2000" b="1" dirty="0" err="1">
                <a:solidFill>
                  <a:srgbClr val="595959"/>
                </a:solidFill>
              </a:rPr>
              <a:t>stap</a:t>
            </a:r>
            <a:r>
              <a:rPr lang="en-US" sz="2000" b="1" dirty="0">
                <a:solidFill>
                  <a:srgbClr val="595959"/>
                </a:solidFill>
              </a:rPr>
              <a:t>: </a:t>
            </a:r>
            <a:r>
              <a:rPr lang="nl-NL" sz="2000" dirty="0">
                <a:solidFill>
                  <a:srgbClr val="595959"/>
                </a:solidFill>
              </a:rPr>
              <a:t>Maak een lijst van de vijf belangrijkste financiële vragen die u van beleggers verwacht. Ontwerp antwoorden op elke vraag en oefen uw antwoorden.</a:t>
            </a:r>
            <a:endParaRPr lang="en-IE" sz="2000" dirty="0">
              <a:solidFill>
                <a:srgbClr val="595959"/>
              </a:solidFill>
            </a:endParaRPr>
          </a:p>
        </p:txBody>
      </p:sp>
    </p:spTree>
    <p:extLst>
      <p:ext uri="{BB962C8B-B14F-4D97-AF65-F5344CB8AC3E}">
        <p14:creationId xmlns:p14="http://schemas.microsoft.com/office/powerpoint/2010/main" val="1165083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151339" y="761603"/>
            <a:ext cx="9632553" cy="803654"/>
          </a:xfrm>
        </p:spPr>
        <p:txBody>
          <a:bodyPr/>
          <a:lstStyle/>
          <a:p>
            <a:r>
              <a:rPr lang="en-US" dirty="0" err="1">
                <a:solidFill>
                  <a:schemeClr val="bg1"/>
                </a:solidFill>
              </a:rPr>
              <a:t>Reflecteren</a:t>
            </a:r>
            <a:r>
              <a:rPr lang="en-US" dirty="0">
                <a:solidFill>
                  <a:schemeClr val="bg1"/>
                </a:solidFill>
              </a:rPr>
              <a:t> – </a:t>
            </a:r>
            <a:r>
              <a:rPr lang="en-US" dirty="0" err="1">
                <a:solidFill>
                  <a:schemeClr val="bg1"/>
                </a:solidFill>
              </a:rPr>
              <a:t>Financiële</a:t>
            </a:r>
            <a:r>
              <a:rPr lang="en-US" dirty="0">
                <a:solidFill>
                  <a:schemeClr val="bg1"/>
                </a:solidFill>
              </a:rPr>
              <a:t> </a:t>
            </a:r>
            <a:r>
              <a:rPr lang="en-US" dirty="0" err="1">
                <a:solidFill>
                  <a:schemeClr val="bg1"/>
                </a:solidFill>
              </a:rPr>
              <a:t>beslissingen</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433175"/>
            <a:ext cx="10478414" cy="3985706"/>
          </a:xfrm>
          <a:prstGeom prst="rect">
            <a:avLst/>
          </a:prstGeom>
          <a:noFill/>
        </p:spPr>
        <p:txBody>
          <a:bodyPr wrap="square">
            <a:spAutoFit/>
          </a:bodyPr>
          <a:lstStyle/>
          <a:p>
            <a:r>
              <a:rPr lang="nl-NL" sz="2300" b="1" dirty="0">
                <a:solidFill>
                  <a:srgbClr val="595959"/>
                </a:solidFill>
              </a:rPr>
              <a:t>Financiële geletterdheid heeft een directe invloed op de manier waarop u beslissingen neemt in uw bedrijf. Denk na over het volgende</a:t>
            </a:r>
            <a:r>
              <a:rPr lang="en-US" sz="2300" b="1" dirty="0">
                <a:solidFill>
                  <a:srgbClr val="595959"/>
                </a:solidFill>
              </a:rPr>
              <a:t>:</a:t>
            </a:r>
          </a:p>
          <a:p>
            <a:endParaRPr lang="en-US" sz="2300" b="1" dirty="0">
              <a:solidFill>
                <a:srgbClr val="595959"/>
              </a:solidFill>
            </a:endParaRPr>
          </a:p>
          <a:p>
            <a:pPr marL="342900" indent="-342900">
              <a:buFont typeface="+mj-lt"/>
              <a:buAutoNum type="arabicPeriod"/>
            </a:pPr>
            <a:r>
              <a:rPr lang="nl-NL" sz="2300" dirty="0">
                <a:solidFill>
                  <a:srgbClr val="595959"/>
                </a:solidFill>
              </a:rPr>
              <a:t>Hoe neem ik financiële beslissingen in mijn bedrijf?</a:t>
            </a:r>
            <a:br>
              <a:rPr lang="nl-NL" sz="2300" dirty="0">
                <a:solidFill>
                  <a:srgbClr val="595959"/>
                </a:solidFill>
              </a:rPr>
            </a:br>
            <a:r>
              <a:rPr lang="nl-NL" sz="2300" dirty="0">
                <a:solidFill>
                  <a:srgbClr val="595959"/>
                </a:solidFill>
              </a:rPr>
              <a:t>Zijn mijn beslissingen gebaseerd op data, of vertrouw ik meer op intuïtie?
Hoe evalueer ik de financiële gezondheid van mijn bedrijf op regelmatige basis?
Pas ik mijn bedrijfsstrategie regelmatig aan op basis van financiële prestaties?</a:t>
            </a:r>
          </a:p>
          <a:p>
            <a:br>
              <a:rPr lang="en-US" sz="2300" dirty="0">
                <a:solidFill>
                  <a:srgbClr val="595959"/>
                </a:solidFill>
              </a:rPr>
            </a:br>
            <a:r>
              <a:rPr lang="en-US" sz="2300" b="1" dirty="0">
                <a:solidFill>
                  <a:srgbClr val="595959"/>
                </a:solidFill>
              </a:rPr>
              <a:t>Actie </a:t>
            </a:r>
            <a:r>
              <a:rPr lang="en-US" sz="2300" b="1" dirty="0" err="1">
                <a:solidFill>
                  <a:srgbClr val="595959"/>
                </a:solidFill>
              </a:rPr>
              <a:t>stap</a:t>
            </a:r>
            <a:r>
              <a:rPr lang="en-US" sz="2300" b="1" dirty="0">
                <a:solidFill>
                  <a:srgbClr val="595959"/>
                </a:solidFill>
              </a:rPr>
              <a:t>: </a:t>
            </a:r>
            <a:r>
              <a:rPr lang="nl-NL" sz="2300" dirty="0">
                <a:solidFill>
                  <a:srgbClr val="595959"/>
                </a:solidFill>
              </a:rPr>
              <a:t>Identificeer een recente financiële beslissing die u hebt genomen. Was het gebaseerd op solide financiële gegevens, of was het meer een </a:t>
            </a:r>
            <a:r>
              <a:rPr lang="nl-NL" sz="2300" dirty="0" err="1">
                <a:solidFill>
                  <a:srgbClr val="595959"/>
                </a:solidFill>
              </a:rPr>
              <a:t>onderbuikbeslissing</a:t>
            </a:r>
            <a:r>
              <a:rPr lang="nl-NL" sz="2300" dirty="0">
                <a:solidFill>
                  <a:srgbClr val="595959"/>
                </a:solidFill>
              </a:rPr>
              <a:t>? Hoe kunt u uw besluitvormingsproces in de toekomst verbeteren?</a:t>
            </a:r>
            <a:endParaRPr lang="en-IE" sz="2300" dirty="0">
              <a:solidFill>
                <a:srgbClr val="595959"/>
              </a:solidFill>
            </a:endParaRPr>
          </a:p>
        </p:txBody>
      </p:sp>
    </p:spTree>
    <p:extLst>
      <p:ext uri="{BB962C8B-B14F-4D97-AF65-F5344CB8AC3E}">
        <p14:creationId xmlns:p14="http://schemas.microsoft.com/office/powerpoint/2010/main" val="476140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564207"/>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112212" y="663631"/>
            <a:ext cx="9632553" cy="803654"/>
          </a:xfrm>
        </p:spPr>
        <p:txBody>
          <a:bodyPr/>
          <a:lstStyle/>
          <a:p>
            <a:r>
              <a:rPr lang="en-US" dirty="0">
                <a:solidFill>
                  <a:schemeClr val="bg1"/>
                </a:solidFill>
              </a:rPr>
              <a:t>Reflect – </a:t>
            </a:r>
            <a:r>
              <a:rPr lang="en-US" dirty="0" err="1">
                <a:solidFill>
                  <a:schemeClr val="bg1"/>
                </a:solidFill>
              </a:rPr>
              <a:t>Financieel</a:t>
            </a:r>
            <a:r>
              <a:rPr lang="en-US" dirty="0">
                <a:solidFill>
                  <a:schemeClr val="bg1"/>
                </a:solidFill>
              </a:rPr>
              <a:t> </a:t>
            </a:r>
            <a:r>
              <a:rPr lang="en-US" dirty="0" err="1">
                <a:solidFill>
                  <a:schemeClr val="bg1"/>
                </a:solidFill>
              </a:rPr>
              <a:t>actieplan</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367861"/>
            <a:ext cx="10256316" cy="4693593"/>
          </a:xfrm>
          <a:prstGeom prst="rect">
            <a:avLst/>
          </a:prstGeom>
          <a:noFill/>
        </p:spPr>
        <p:txBody>
          <a:bodyPr wrap="square">
            <a:spAutoFit/>
          </a:bodyPr>
          <a:lstStyle/>
          <a:p>
            <a:r>
              <a:rPr lang="nl-NL" sz="2300" b="1" dirty="0">
                <a:solidFill>
                  <a:srgbClr val="595959"/>
                </a:solidFill>
              </a:rPr>
              <a:t>Nu u hebt nagedacht over uw financiële geletterdheid, is het tijd om een actieplan op te stellen om uw vaardigheden op het gebied van financieel beheer te verbeteren en deze toe te passen op uw bedrijf</a:t>
            </a:r>
            <a:r>
              <a:rPr lang="en-US" sz="2300" b="1" dirty="0">
                <a:solidFill>
                  <a:srgbClr val="595959"/>
                </a:solidFill>
              </a:rPr>
              <a:t>.</a:t>
            </a:r>
            <a:br>
              <a:rPr lang="en-US" sz="2300" b="1" dirty="0">
                <a:solidFill>
                  <a:srgbClr val="595959"/>
                </a:solidFill>
              </a:rPr>
            </a:br>
            <a:r>
              <a:rPr lang="nl-NL" sz="2300" dirty="0">
                <a:solidFill>
                  <a:srgbClr val="595959"/>
                </a:solidFill>
              </a:rPr>
              <a:t>1. Wat is een financiële vaardigheid die ik de komende 3 maanden wil ontwikkelen?</a:t>
            </a:r>
            <a:br>
              <a:rPr lang="nl-NL" sz="2300" dirty="0">
                <a:solidFill>
                  <a:srgbClr val="595959"/>
                </a:solidFill>
              </a:rPr>
            </a:br>
            <a:r>
              <a:rPr lang="nl-NL" sz="2300" dirty="0">
                <a:solidFill>
                  <a:srgbClr val="595959"/>
                </a:solidFill>
              </a:rPr>
              <a:t>Voorbeeld: Beter cashflowbeheer of het maken van nauwkeurigere financiële prognoses.
2. Hoe houd ik mijn voortgang bij </a:t>
            </a:r>
            <a:r>
              <a:rPr lang="nl-NL" sz="2300" dirty="0" err="1">
                <a:solidFill>
                  <a:srgbClr val="595959"/>
                </a:solidFill>
              </a:rPr>
              <a:t>bij</a:t>
            </a:r>
            <a:r>
              <a:rPr lang="nl-NL" sz="2300" dirty="0">
                <a:solidFill>
                  <a:srgbClr val="595959"/>
                </a:solidFill>
              </a:rPr>
              <a:t> het verbeteren van deze vaardigheid?
3. Welke tools of middelen zal ik gebruiken om mijn financiële geletterdheid te verbeteren?</a:t>
            </a:r>
            <a:r>
              <a:rPr lang="en-US" sz="2300" dirty="0">
                <a:solidFill>
                  <a:srgbClr val="595959"/>
                </a:solidFill>
              </a:rPr>
              <a:t>?</a:t>
            </a:r>
          </a:p>
          <a:p>
            <a:pPr algn="ctr"/>
            <a:br>
              <a:rPr lang="en-US" sz="2300" dirty="0">
                <a:solidFill>
                  <a:srgbClr val="595959"/>
                </a:solidFill>
              </a:rPr>
            </a:br>
            <a:r>
              <a:rPr lang="en-US" sz="2300" b="1" dirty="0">
                <a:solidFill>
                  <a:srgbClr val="595959"/>
                </a:solidFill>
              </a:rPr>
              <a:t>Actie </a:t>
            </a:r>
            <a:r>
              <a:rPr lang="en-US" sz="2300" b="1" dirty="0" err="1">
                <a:solidFill>
                  <a:srgbClr val="595959"/>
                </a:solidFill>
              </a:rPr>
              <a:t>stap</a:t>
            </a:r>
            <a:r>
              <a:rPr lang="en-US" sz="2300" b="1" dirty="0">
                <a:solidFill>
                  <a:srgbClr val="595959"/>
                </a:solidFill>
              </a:rPr>
              <a:t>: </a:t>
            </a:r>
            <a:r>
              <a:rPr lang="nl-NL" sz="2300" dirty="0">
                <a:solidFill>
                  <a:srgbClr val="595959"/>
                </a:solidFill>
              </a:rPr>
              <a:t>Schrijf specifieke stappen op om uw financiële vaardigheden te verbeteren. Stel een deadline vast voor wanneer u deze doelen wilt bereiken en identificeer alle tools of bronnen die u kunnen helpen</a:t>
            </a:r>
            <a:r>
              <a:rPr lang="en-US" sz="2300" dirty="0">
                <a:solidFill>
                  <a:srgbClr val="595959"/>
                </a:solidFill>
              </a:rPr>
              <a:t>.</a:t>
            </a:r>
            <a:endParaRPr lang="en-IE" sz="2300" dirty="0">
              <a:solidFill>
                <a:srgbClr val="595959"/>
              </a:solidFill>
            </a:endParaRPr>
          </a:p>
        </p:txBody>
      </p:sp>
    </p:spTree>
    <p:extLst>
      <p:ext uri="{BB962C8B-B14F-4D97-AF65-F5344CB8AC3E}">
        <p14:creationId xmlns:p14="http://schemas.microsoft.com/office/powerpoint/2010/main" val="9567071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3BFA2E-31D5-FE15-2615-EB05BE559EDD}"/>
              </a:ext>
            </a:extLst>
          </p:cNvPr>
          <p:cNvSpPr>
            <a:spLocks noGrp="1"/>
          </p:cNvSpPr>
          <p:nvPr>
            <p:ph type="body" sz="quarter" idx="17"/>
          </p:nvPr>
        </p:nvSpPr>
        <p:spPr>
          <a:xfrm>
            <a:off x="201659" y="5058751"/>
            <a:ext cx="4414577" cy="679345"/>
          </a:xfrm>
        </p:spPr>
        <p:txBody>
          <a:bodyPr/>
          <a:lstStyle/>
          <a:p>
            <a:pPr marL="0" indent="0">
              <a:buNone/>
            </a:pPr>
            <a:r>
              <a:rPr lang="en-US" b="1" dirty="0">
                <a:solidFill>
                  <a:schemeClr val="bg1"/>
                </a:solidFill>
              </a:rPr>
              <a:t>www.mosaic4investing.eu</a:t>
            </a:r>
          </a:p>
          <a:p>
            <a:endParaRPr lang="en-US" sz="320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723434" y="3511498"/>
            <a:ext cx="6564002" cy="731140"/>
          </a:xfrm>
        </p:spPr>
        <p:txBody>
          <a:bodyPr>
            <a:normAutofit fontScale="92500" lnSpcReduction="20000"/>
          </a:bodyPr>
          <a:lstStyle/>
          <a:p>
            <a:r>
              <a:rPr lang="nl-NL" dirty="0"/>
              <a:t>Volgende, </a:t>
            </a:r>
            <a:r>
              <a:rPr lang="nl-NL" b="1" dirty="0"/>
              <a:t>Module 4, Hoe zorg ik voor financiering voor mijn idee</a:t>
            </a:r>
            <a:r>
              <a:rPr lang="nl-NL" dirty="0"/>
              <a:t>?</a:t>
            </a:r>
            <a:endParaRPr lang="en-US" b="1"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23434" y="2459207"/>
            <a:ext cx="7785603" cy="837258"/>
          </a:xfrm>
        </p:spPr>
        <p:txBody>
          <a:bodyPr>
            <a:noAutofit/>
          </a:bodyPr>
          <a:lstStyle/>
          <a:p>
            <a:r>
              <a:rPr lang="nl-NL" sz="3600" b="1"/>
              <a:t>Goed gedaan met het voltooien van Module 3</a:t>
            </a:r>
            <a:endParaRPr lang="en-US" sz="3600" b="1" dirty="0"/>
          </a:p>
        </p:txBody>
      </p:sp>
      <p:grpSp>
        <p:nvGrpSpPr>
          <p:cNvPr id="62" name="Graphic 3">
            <a:extLst>
              <a:ext uri="{FF2B5EF4-FFF2-40B4-BE49-F238E27FC236}">
                <a16:creationId xmlns:a16="http://schemas.microsoft.com/office/drawing/2014/main" id="{C56D09F9-0ADB-4B95-1F1A-94019801E93B}"/>
              </a:ext>
            </a:extLst>
          </p:cNvPr>
          <p:cNvGrpSpPr/>
          <p:nvPr/>
        </p:nvGrpSpPr>
        <p:grpSpPr>
          <a:xfrm>
            <a:off x="10130553" y="4266316"/>
            <a:ext cx="545169" cy="545169"/>
            <a:chOff x="1950027" y="2499889"/>
            <a:chExt cx="850463" cy="850463"/>
          </a:xfrm>
        </p:grpSpPr>
        <p:sp>
          <p:nvSpPr>
            <p:cNvPr id="63" name="Freeform 62">
              <a:extLst>
                <a:ext uri="{FF2B5EF4-FFF2-40B4-BE49-F238E27FC236}">
                  <a16:creationId xmlns:a16="http://schemas.microsoft.com/office/drawing/2014/main" id="{AEC66B57-00E9-95B1-B844-4A2E91A0D1E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4" name="Graphic 3">
              <a:extLst>
                <a:ext uri="{FF2B5EF4-FFF2-40B4-BE49-F238E27FC236}">
                  <a16:creationId xmlns:a16="http://schemas.microsoft.com/office/drawing/2014/main" id="{4000CBF1-ECE7-E504-BF16-948130FF4BA6}"/>
                </a:ext>
              </a:extLst>
            </p:cNvPr>
            <p:cNvGrpSpPr/>
            <p:nvPr/>
          </p:nvGrpSpPr>
          <p:grpSpPr>
            <a:xfrm>
              <a:off x="2107521" y="2657382"/>
              <a:ext cx="535476" cy="535477"/>
              <a:chOff x="2107521" y="2657382"/>
              <a:chExt cx="535476" cy="535477"/>
            </a:xfrm>
            <a:solidFill>
              <a:srgbClr val="FFFFFF"/>
            </a:solidFill>
          </p:grpSpPr>
          <p:sp>
            <p:nvSpPr>
              <p:cNvPr id="65" name="Freeform 64">
                <a:extLst>
                  <a:ext uri="{FF2B5EF4-FFF2-40B4-BE49-F238E27FC236}">
                    <a16:creationId xmlns:a16="http://schemas.microsoft.com/office/drawing/2014/main" id="{D1E57DC2-A653-D0D0-6CE6-DF382C505B0F}"/>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A48959-59D3-0971-972C-F25DC52B5CF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DEE58745-3A81-E5EA-64BE-8A492B5D7EB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68" name="Graphic 3">
            <a:extLst>
              <a:ext uri="{FF2B5EF4-FFF2-40B4-BE49-F238E27FC236}">
                <a16:creationId xmlns:a16="http://schemas.microsoft.com/office/drawing/2014/main" id="{335CB3CC-9F19-6F85-BF5F-A8CCCEAD044E}"/>
              </a:ext>
            </a:extLst>
          </p:cNvPr>
          <p:cNvGrpSpPr/>
          <p:nvPr/>
        </p:nvGrpSpPr>
        <p:grpSpPr>
          <a:xfrm>
            <a:off x="8785801" y="4266316"/>
            <a:ext cx="545169" cy="545169"/>
            <a:chOff x="-147782" y="2499889"/>
            <a:chExt cx="850463" cy="850463"/>
          </a:xfrm>
        </p:grpSpPr>
        <p:sp>
          <p:nvSpPr>
            <p:cNvPr id="69" name="Freeform 68">
              <a:extLst>
                <a:ext uri="{FF2B5EF4-FFF2-40B4-BE49-F238E27FC236}">
                  <a16:creationId xmlns:a16="http://schemas.microsoft.com/office/drawing/2014/main" id="{2724EFA5-B0B7-E508-6946-C21A47EEAE81}"/>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0C8ACF1C-D28B-7C08-0DFE-A46AC98255A5}"/>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1" name="Graphic 3">
            <a:extLst>
              <a:ext uri="{FF2B5EF4-FFF2-40B4-BE49-F238E27FC236}">
                <a16:creationId xmlns:a16="http://schemas.microsoft.com/office/drawing/2014/main" id="{3CA2C9ED-8297-D574-502D-97ABF5ED9D20}"/>
              </a:ext>
            </a:extLst>
          </p:cNvPr>
          <p:cNvGrpSpPr/>
          <p:nvPr/>
        </p:nvGrpSpPr>
        <p:grpSpPr>
          <a:xfrm>
            <a:off x="10802525" y="4266316"/>
            <a:ext cx="545169" cy="545169"/>
            <a:chOff x="2998302" y="2499889"/>
            <a:chExt cx="850463" cy="850463"/>
          </a:xfrm>
        </p:grpSpPr>
        <p:sp>
          <p:nvSpPr>
            <p:cNvPr id="72" name="Freeform 71">
              <a:extLst>
                <a:ext uri="{FF2B5EF4-FFF2-40B4-BE49-F238E27FC236}">
                  <a16:creationId xmlns:a16="http://schemas.microsoft.com/office/drawing/2014/main" id="{76B425F3-5421-4A38-33A4-6C26870648BD}"/>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3DCEFF72-DD6C-5669-1EF6-53E1CAD4B9C9}"/>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4" name="Graphic 3">
            <a:extLst>
              <a:ext uri="{FF2B5EF4-FFF2-40B4-BE49-F238E27FC236}">
                <a16:creationId xmlns:a16="http://schemas.microsoft.com/office/drawing/2014/main" id="{D8754C26-B03A-E487-5492-5E212A1DFAE2}"/>
              </a:ext>
            </a:extLst>
          </p:cNvPr>
          <p:cNvGrpSpPr/>
          <p:nvPr/>
        </p:nvGrpSpPr>
        <p:grpSpPr>
          <a:xfrm>
            <a:off x="8113831" y="4266316"/>
            <a:ext cx="545169" cy="545573"/>
            <a:chOff x="-1196056" y="2499889"/>
            <a:chExt cx="850463" cy="851093"/>
          </a:xfrm>
        </p:grpSpPr>
        <p:sp>
          <p:nvSpPr>
            <p:cNvPr id="75" name="Freeform 74">
              <a:extLst>
                <a:ext uri="{FF2B5EF4-FFF2-40B4-BE49-F238E27FC236}">
                  <a16:creationId xmlns:a16="http://schemas.microsoft.com/office/drawing/2014/main" id="{791B3C7C-D450-6968-6C26-9A6F963A782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D6314C54-AD25-49D4-E254-987A1C313CF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77" name="Freeform 76">
            <a:extLst>
              <a:ext uri="{FF2B5EF4-FFF2-40B4-BE49-F238E27FC236}">
                <a16:creationId xmlns:a16="http://schemas.microsoft.com/office/drawing/2014/main" id="{9C3E532C-27B4-C12A-F88D-A3FB1559FEFB}"/>
              </a:ext>
            </a:extLst>
          </p:cNvPr>
          <p:cNvSpPr/>
          <p:nvPr/>
        </p:nvSpPr>
        <p:spPr>
          <a:xfrm>
            <a:off x="9458178" y="4266316"/>
            <a:ext cx="545169" cy="545169"/>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78" name="Graphic 77" descr="World with solid fill">
            <a:extLst>
              <a:ext uri="{FF2B5EF4-FFF2-40B4-BE49-F238E27FC236}">
                <a16:creationId xmlns:a16="http://schemas.microsoft.com/office/drawing/2014/main" id="{358EC4EB-32FC-1ABF-498A-9E7B96B148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7115" y="4298265"/>
            <a:ext cx="478037" cy="478037"/>
          </a:xfrm>
          <a:prstGeom prst="rect">
            <a:avLst/>
          </a:prstGeom>
        </p:spPr>
      </p:pic>
    </p:spTree>
    <p:extLst>
      <p:ext uri="{BB962C8B-B14F-4D97-AF65-F5344CB8AC3E}">
        <p14:creationId xmlns:p14="http://schemas.microsoft.com/office/powerpoint/2010/main" val="4169825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12193</Words>
  <Application>Microsoft Office PowerPoint</Application>
  <PresentationFormat>Breedbeeld</PresentationFormat>
  <Paragraphs>2206</Paragraphs>
  <Slides>96</Slides>
  <Notes>27</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96</vt:i4>
      </vt:variant>
    </vt:vector>
  </HeadingPairs>
  <TitlesOfParts>
    <vt:vector size="102" baseType="lpstr">
      <vt:lpstr>Aptos Narrow</vt:lpstr>
      <vt:lpstr>Arial</vt:lpstr>
      <vt:lpstr>Calibri</vt:lpstr>
      <vt:lpstr>Montserrat Light</vt:lpstr>
      <vt:lpstr>Office Theme</vt:lpstr>
      <vt:lpstr>think-cell Folie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Oosterkamp, Roos van den (223688)</cp:lastModifiedBy>
  <cp:revision>224</cp:revision>
  <cp:lastPrinted>2024-09-02T14:18:29Z</cp:lastPrinted>
  <dcterms:created xsi:type="dcterms:W3CDTF">2020-10-14T13:32:04Z</dcterms:created>
  <dcterms:modified xsi:type="dcterms:W3CDTF">2025-05-01T11:17:00Z</dcterms:modified>
</cp:coreProperties>
</file>