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3"/>
  </p:notesMasterIdLst>
  <p:sldIdLst>
    <p:sldId id="4346" r:id="rId2"/>
    <p:sldId id="4306" r:id="rId3"/>
    <p:sldId id="4350" r:id="rId4"/>
    <p:sldId id="4351" r:id="rId5"/>
    <p:sldId id="4352" r:id="rId6"/>
    <p:sldId id="4323" r:id="rId7"/>
    <p:sldId id="4322" r:id="rId8"/>
    <p:sldId id="4465" r:id="rId9"/>
    <p:sldId id="4467" r:id="rId10"/>
    <p:sldId id="4466" r:id="rId11"/>
    <p:sldId id="4455" r:id="rId12"/>
    <p:sldId id="4354" r:id="rId13"/>
    <p:sldId id="4456" r:id="rId14"/>
    <p:sldId id="4457" r:id="rId15"/>
    <p:sldId id="4458" r:id="rId16"/>
    <p:sldId id="4300" r:id="rId17"/>
    <p:sldId id="4472" r:id="rId18"/>
    <p:sldId id="4357" r:id="rId19"/>
    <p:sldId id="4459" r:id="rId20"/>
    <p:sldId id="4460" r:id="rId21"/>
    <p:sldId id="4461" r:id="rId22"/>
    <p:sldId id="4470" r:id="rId23"/>
    <p:sldId id="4471" r:id="rId24"/>
    <p:sldId id="4358" r:id="rId25"/>
    <p:sldId id="4359" r:id="rId26"/>
    <p:sldId id="4462" r:id="rId27"/>
    <p:sldId id="4463" r:id="rId28"/>
    <p:sldId id="4464" r:id="rId29"/>
    <p:sldId id="4387" r:id="rId30"/>
    <p:sldId id="4468" r:id="rId31"/>
    <p:sldId id="4469" r:id="rId32"/>
    <p:sldId id="4319" r:id="rId33"/>
    <p:sldId id="4342" r:id="rId34"/>
    <p:sldId id="4348" r:id="rId35"/>
    <p:sldId id="4473" r:id="rId36"/>
    <p:sldId id="4474" r:id="rId37"/>
    <p:sldId id="4475" r:id="rId38"/>
    <p:sldId id="4347" r:id="rId39"/>
    <p:sldId id="4395" r:id="rId40"/>
    <p:sldId id="4338" r:id="rId41"/>
    <p:sldId id="4405" r:id="rId42"/>
    <p:sldId id="4349" r:id="rId43"/>
    <p:sldId id="4478" r:id="rId44"/>
    <p:sldId id="4479" r:id="rId45"/>
    <p:sldId id="4480" r:id="rId46"/>
    <p:sldId id="4476" r:id="rId47"/>
    <p:sldId id="4483" r:id="rId48"/>
    <p:sldId id="4484" r:id="rId49"/>
    <p:sldId id="4482" r:id="rId50"/>
    <p:sldId id="4481" r:id="rId51"/>
    <p:sldId id="4477" r:id="rId52"/>
    <p:sldId id="4485" r:id="rId53"/>
    <p:sldId id="4486" r:id="rId54"/>
    <p:sldId id="4487" r:id="rId55"/>
    <p:sldId id="4430" r:id="rId56"/>
    <p:sldId id="4454" r:id="rId57"/>
    <p:sldId id="4489" r:id="rId58"/>
    <p:sldId id="4488" r:id="rId59"/>
    <p:sldId id="4490" r:id="rId60"/>
    <p:sldId id="4491" r:id="rId61"/>
    <p:sldId id="4263" r:id="rId6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67868-B4D9-2FF6-E904-A98C4897717E}" name="Denise Callan" initials="DC" userId="S::denise@momentumconsulting.ie::00d439ad-816e-4f74-93c5-c4df3c7a2e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DBD22"/>
    <a:srgbClr val="47B5C8"/>
    <a:srgbClr val="D9552F"/>
    <a:srgbClr val="086D6E"/>
    <a:srgbClr val="F2A72C"/>
    <a:srgbClr val="93BCE1"/>
    <a:srgbClr val="EEB4A4"/>
    <a:srgbClr val="5796D0"/>
    <a:srgbClr val="A1A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7" autoAdjust="0"/>
    <p:restoredTop sz="95082"/>
  </p:normalViewPr>
  <p:slideViewPr>
    <p:cSldViewPr snapToGrid="0" snapToObjects="1">
      <p:cViewPr varScale="1">
        <p:scale>
          <a:sx n="78" d="100"/>
          <a:sy n="78" d="100"/>
        </p:scale>
        <p:origin x="41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6B282E-B117-B940-84DA-9267D4C22CBD}" type="datetimeFigureOut">
              <a:rPr lang="en-US" smtClean="0"/>
              <a:t>4/30/2025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16000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142348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a:p>
        </p:txBody>
      </p:sp>
    </p:spTree>
    <p:extLst>
      <p:ext uri="{BB962C8B-B14F-4D97-AF65-F5344CB8AC3E}">
        <p14:creationId xmlns:p14="http://schemas.microsoft.com/office/powerpoint/2010/main" val="162558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55</a:t>
            </a:fld>
            <a:endParaRPr lang="en-US"/>
          </a:p>
        </p:txBody>
      </p:sp>
    </p:spTree>
    <p:extLst>
      <p:ext uri="{BB962C8B-B14F-4D97-AF65-F5344CB8AC3E}">
        <p14:creationId xmlns:p14="http://schemas.microsoft.com/office/powerpoint/2010/main" val="408316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Mosaic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6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E0A1D"/>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50912CE0-BCC5-0DDB-71B2-378E548B72AA}"/>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3178170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745005"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33" name="Freeform 32">
            <a:extLst>
              <a:ext uri="{FF2B5EF4-FFF2-40B4-BE49-F238E27FC236}">
                <a16:creationId xmlns:a16="http://schemas.microsoft.com/office/drawing/2014/main" id="{8C433312-A6B2-960A-9678-98978300B183}"/>
              </a:ext>
            </a:extLst>
          </p:cNvPr>
          <p:cNvSpPr/>
          <p:nvPr userDrawn="1"/>
        </p:nvSpPr>
        <p:spPr>
          <a:xfrm rot="5400000" flipH="1">
            <a:off x="2821927" y="-2154082"/>
            <a:ext cx="5625069" cy="10595880"/>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2" name="Rectangle 1">
            <a:extLst>
              <a:ext uri="{FF2B5EF4-FFF2-40B4-BE49-F238E27FC236}">
                <a16:creationId xmlns:a16="http://schemas.microsoft.com/office/drawing/2014/main" id="{6F5809D2-AB41-534B-BAD5-F7E7CE729519}"/>
              </a:ext>
            </a:extLst>
          </p:cNvPr>
          <p:cNvSpPr/>
          <p:nvPr userDrawn="1"/>
        </p:nvSpPr>
        <p:spPr>
          <a:xfrm>
            <a:off x="83835" y="914400"/>
            <a:ext cx="236705" cy="201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C49629-04F1-491D-6393-9F9A636CB4FF}"/>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1626815" y="-1887058"/>
            <a:ext cx="6672147" cy="6672147"/>
          </a:xfrm>
          <a:prstGeom prst="rect">
            <a:avLst/>
          </a:prstGeom>
        </p:spPr>
      </p:pic>
      <p:sp>
        <p:nvSpPr>
          <p:cNvPr id="3" name="Freeform 2">
            <a:extLst>
              <a:ext uri="{FF2B5EF4-FFF2-40B4-BE49-F238E27FC236}">
                <a16:creationId xmlns:a16="http://schemas.microsoft.com/office/drawing/2014/main" id="{1A7A5842-D3E7-C0E3-A994-451C67B9FF70}"/>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Tree>
    <p:extLst>
      <p:ext uri="{BB962C8B-B14F-4D97-AF65-F5344CB8AC3E}">
        <p14:creationId xmlns:p14="http://schemas.microsoft.com/office/powerpoint/2010/main" val="61781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7199389" cy="329108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0" y="1104338"/>
            <a:ext cx="7382793"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7CD64-0EE0-1949-B325-1AC0282897C8}"/>
              </a:ext>
            </a:extLst>
          </p:cNvPr>
          <p:cNvGrpSpPr/>
          <p:nvPr userDrawn="1"/>
        </p:nvGrpSpPr>
        <p:grpSpPr>
          <a:xfrm flipH="1">
            <a:off x="418947" y="2399398"/>
            <a:ext cx="11365744" cy="2982299"/>
            <a:chOff x="-761305" y="3118551"/>
            <a:chExt cx="12551656" cy="3293474"/>
          </a:xfrm>
          <a:solidFill>
            <a:srgbClr val="47B5C8"/>
          </a:solidFill>
        </p:grpSpPr>
        <p:sp>
          <p:nvSpPr>
            <p:cNvPr id="3" name="Freeform 2">
              <a:extLst>
                <a:ext uri="{FF2B5EF4-FFF2-40B4-BE49-F238E27FC236}">
                  <a16:creationId xmlns:a16="http://schemas.microsoft.com/office/drawing/2014/main" id="{A508E773-DD3C-818A-B0FC-B4BE6FCB7A4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5CD87E2C-CBBA-499C-8954-77D98A6EF3F2}"/>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grpSp>
        <p:nvGrpSpPr>
          <p:cNvPr id="14" name="Group 13">
            <a:extLst>
              <a:ext uri="{FF2B5EF4-FFF2-40B4-BE49-F238E27FC236}">
                <a16:creationId xmlns:a16="http://schemas.microsoft.com/office/drawing/2014/main" id="{71E46BAE-F0C2-18A1-3EC7-118015DF5B1B}"/>
              </a:ext>
            </a:extLst>
          </p:cNvPr>
          <p:cNvGrpSpPr/>
          <p:nvPr userDrawn="1"/>
        </p:nvGrpSpPr>
        <p:grpSpPr>
          <a:xfrm flipH="1">
            <a:off x="418947" y="1906465"/>
            <a:ext cx="11365744" cy="2982299"/>
            <a:chOff x="-761305" y="3118551"/>
            <a:chExt cx="12551656" cy="3293474"/>
          </a:xfrm>
          <a:solidFill>
            <a:srgbClr val="47B5C8"/>
          </a:solidFill>
        </p:grpSpPr>
        <p:sp>
          <p:nvSpPr>
            <p:cNvPr id="15" name="Freeform 14">
              <a:extLst>
                <a:ext uri="{FF2B5EF4-FFF2-40B4-BE49-F238E27FC236}">
                  <a16:creationId xmlns:a16="http://schemas.microsoft.com/office/drawing/2014/main" id="{CB810B0D-3EBF-40B5-925C-22EAD0B7BF87}"/>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A119E9A9-6401-8A9D-F3CF-3E55C7CC18AF}"/>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5" name="Freeform 4">
            <a:extLst>
              <a:ext uri="{FF2B5EF4-FFF2-40B4-BE49-F238E27FC236}">
                <a16:creationId xmlns:a16="http://schemas.microsoft.com/office/drawing/2014/main" id="{E55AC26C-F446-92EB-66F5-A54F173D924D}"/>
              </a:ext>
            </a:extLst>
          </p:cNvPr>
          <p:cNvSpPr/>
          <p:nvPr userDrawn="1"/>
        </p:nvSpPr>
        <p:spPr>
          <a:xfrm>
            <a:off x="-94694" y="4852493"/>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4D213BE5-E5C0-26F7-D8A1-1B72F8AE771D}"/>
              </a:ext>
            </a:extLst>
          </p:cNvPr>
          <p:cNvSpPr>
            <a:spLocks noGrp="1"/>
          </p:cNvSpPr>
          <p:nvPr>
            <p:ph type="body" sz="quarter" idx="17" hasCustomPrompt="1"/>
          </p:nvPr>
        </p:nvSpPr>
        <p:spPr>
          <a:xfrm>
            <a:off x="454124" y="4987528"/>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41205" y="3600861"/>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41205" y="2791285"/>
            <a:ext cx="3195485" cy="837258"/>
          </a:xfrm>
          <a:prstGeom prst="rect">
            <a:avLst/>
          </a:prstGeo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11" name="Picture 10">
            <a:extLst>
              <a:ext uri="{FF2B5EF4-FFF2-40B4-BE49-F238E27FC236}">
                <a16:creationId xmlns:a16="http://schemas.microsoft.com/office/drawing/2014/main" id="{A2D7F405-AFF6-A1B5-12BB-E18878F26594}"/>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982383" y="-19302"/>
            <a:ext cx="6672147" cy="6672147"/>
          </a:xfrm>
          <a:prstGeom prst="rect">
            <a:avLst/>
          </a:prstGeom>
        </p:spPr>
      </p:pic>
      <p:pic>
        <p:nvPicPr>
          <p:cNvPr id="13" name="Picture 12">
            <a:extLst>
              <a:ext uri="{FF2B5EF4-FFF2-40B4-BE49-F238E27FC236}">
                <a16:creationId xmlns:a16="http://schemas.microsoft.com/office/drawing/2014/main" id="{64D11862-CFAF-B22C-55AE-F5450B9736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88227" y="-368633"/>
            <a:ext cx="5533014" cy="2766507"/>
          </a:xfrm>
          <a:prstGeom prst="rect">
            <a:avLst/>
          </a:prstGeom>
        </p:spPr>
      </p:pic>
      <p:grpSp>
        <p:nvGrpSpPr>
          <p:cNvPr id="7" name="Group 6">
            <a:extLst>
              <a:ext uri="{FF2B5EF4-FFF2-40B4-BE49-F238E27FC236}">
                <a16:creationId xmlns:a16="http://schemas.microsoft.com/office/drawing/2014/main" id="{CCE91B04-02E4-9818-2946-11C6096CA3C9}"/>
              </a:ext>
            </a:extLst>
          </p:cNvPr>
          <p:cNvGrpSpPr/>
          <p:nvPr userDrawn="1"/>
        </p:nvGrpSpPr>
        <p:grpSpPr>
          <a:xfrm>
            <a:off x="4793368" y="5795141"/>
            <a:ext cx="6991323" cy="774150"/>
            <a:chOff x="495027" y="5845887"/>
            <a:chExt cx="6991323" cy="774150"/>
          </a:xfrm>
        </p:grpSpPr>
        <p:grpSp>
          <p:nvGrpSpPr>
            <p:cNvPr id="8" name="Group 7">
              <a:extLst>
                <a:ext uri="{FF2B5EF4-FFF2-40B4-BE49-F238E27FC236}">
                  <a16:creationId xmlns:a16="http://schemas.microsoft.com/office/drawing/2014/main" id="{42E11B8B-22F5-F7F3-3514-F9EC3F948B57}"/>
                </a:ext>
              </a:extLst>
            </p:cNvPr>
            <p:cNvGrpSpPr/>
            <p:nvPr userDrawn="1"/>
          </p:nvGrpSpPr>
          <p:grpSpPr>
            <a:xfrm>
              <a:off x="495027" y="5845887"/>
              <a:ext cx="6991323" cy="774150"/>
              <a:chOff x="495027" y="5845887"/>
              <a:chExt cx="6991323" cy="774150"/>
            </a:xfrm>
          </p:grpSpPr>
          <p:sp>
            <p:nvSpPr>
              <p:cNvPr id="10" name="Rectangle 9">
                <a:extLst>
                  <a:ext uri="{FF2B5EF4-FFF2-40B4-BE49-F238E27FC236}">
                    <a16:creationId xmlns:a16="http://schemas.microsoft.com/office/drawing/2014/main" id="{1BB53C13-3783-66BF-34A4-E451D1175EE2}"/>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2" name="Rectangle 11">
                <a:extLst>
                  <a:ext uri="{FF2B5EF4-FFF2-40B4-BE49-F238E27FC236}">
                    <a16:creationId xmlns:a16="http://schemas.microsoft.com/office/drawing/2014/main" id="{1BEA131D-0421-FE30-8129-AD08F725F6A6}"/>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4A42C7A-9B41-3E56-FE08-9D7E1AEE3FB1}"/>
                  </a:ext>
                </a:extLst>
              </p:cNvPr>
              <p:cNvPicPr>
                <a:picLocks noChangeAspect="1"/>
              </p:cNvPicPr>
              <p:nvPr userDrawn="1"/>
            </p:nvPicPr>
            <p:blipFill>
              <a:blip r:embed="rId4"/>
              <a:stretch>
                <a:fillRect/>
              </a:stretch>
            </p:blipFill>
            <p:spPr>
              <a:xfrm>
                <a:off x="568863" y="6130899"/>
                <a:ext cx="1244049" cy="433251"/>
              </a:xfrm>
              <a:prstGeom prst="rect">
                <a:avLst/>
              </a:prstGeom>
            </p:spPr>
          </p:pic>
        </p:grpSp>
        <p:pic>
          <p:nvPicPr>
            <p:cNvPr id="9" name="Picture 8" descr="Co-funded by the European Union logo in png for web usage">
              <a:extLst>
                <a:ext uri="{FF2B5EF4-FFF2-40B4-BE49-F238E27FC236}">
                  <a16:creationId xmlns:a16="http://schemas.microsoft.com/office/drawing/2014/main" id="{A0FAB638-6670-483E-E981-A02DC51A83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74" name="Freeform 73">
            <a:extLst>
              <a:ext uri="{FF2B5EF4-FFF2-40B4-BE49-F238E27FC236}">
                <a16:creationId xmlns:a16="http://schemas.microsoft.com/office/drawing/2014/main" id="{A8633C08-83D6-1A6F-8401-8C2AFAB342FE}"/>
              </a:ext>
            </a:extLst>
          </p:cNvPr>
          <p:cNvSpPr/>
          <p:nvPr userDrawn="1"/>
        </p:nvSpPr>
        <p:spPr>
          <a:xfrm>
            <a:off x="454233"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CF4E39B0-E2CB-8018-448A-5DF13D1CA595}"/>
              </a:ext>
            </a:extLst>
          </p:cNvPr>
          <p:cNvSpPr/>
          <p:nvPr userDrawn="1"/>
        </p:nvSpPr>
        <p:spPr>
          <a:xfrm>
            <a:off x="3307475" y="1785867"/>
            <a:ext cx="8389498" cy="3630529"/>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990423" y="3054642"/>
            <a:ext cx="5278651"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990424" y="2431916"/>
            <a:ext cx="5278651"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39" name="Freeform 38">
            <a:extLst>
              <a:ext uri="{FF2B5EF4-FFF2-40B4-BE49-F238E27FC236}">
                <a16:creationId xmlns:a16="http://schemas.microsoft.com/office/drawing/2014/main" id="{40116ABB-45E2-2FFB-CE77-0E389D4442A4}"/>
              </a:ext>
            </a:extLst>
          </p:cNvPr>
          <p:cNvSpPr/>
          <p:nvPr userDrawn="1"/>
        </p:nvSpPr>
        <p:spPr>
          <a:xfrm>
            <a:off x="5352000" y="4094957"/>
            <a:ext cx="684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2A72C"/>
            </a:solidFill>
            <a:prstDash val="solid"/>
            <a:miter/>
          </a:ln>
        </p:spPr>
        <p:txBody>
          <a:bodyPr rtlCol="0" anchor="ctr"/>
          <a:lstStyle/>
          <a:p>
            <a:endParaRPr lang="en-US"/>
          </a:p>
        </p:txBody>
      </p:sp>
      <p:pic>
        <p:nvPicPr>
          <p:cNvPr id="10" name="Picture 9">
            <a:extLst>
              <a:ext uri="{FF2B5EF4-FFF2-40B4-BE49-F238E27FC236}">
                <a16:creationId xmlns:a16="http://schemas.microsoft.com/office/drawing/2014/main" id="{86925E7F-F012-04D4-DB50-53D8F08B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5883" y="-598417"/>
            <a:ext cx="6248070" cy="3124035"/>
          </a:xfrm>
          <a:prstGeom prst="rect">
            <a:avLst/>
          </a:prstGeom>
        </p:spPr>
      </p:pic>
      <p:grpSp>
        <p:nvGrpSpPr>
          <p:cNvPr id="2" name="Group 1">
            <a:extLst>
              <a:ext uri="{FF2B5EF4-FFF2-40B4-BE49-F238E27FC236}">
                <a16:creationId xmlns:a16="http://schemas.microsoft.com/office/drawing/2014/main" id="{80101561-9642-9344-AEB3-132DA6DA4580}"/>
              </a:ext>
            </a:extLst>
          </p:cNvPr>
          <p:cNvGrpSpPr/>
          <p:nvPr userDrawn="1"/>
        </p:nvGrpSpPr>
        <p:grpSpPr>
          <a:xfrm>
            <a:off x="4705650" y="5776098"/>
            <a:ext cx="6991323" cy="774150"/>
            <a:chOff x="495027" y="5845887"/>
            <a:chExt cx="6991323" cy="774150"/>
          </a:xfrm>
        </p:grpSpPr>
        <p:grpSp>
          <p:nvGrpSpPr>
            <p:cNvPr id="5" name="Group 4">
              <a:extLst>
                <a:ext uri="{FF2B5EF4-FFF2-40B4-BE49-F238E27FC236}">
                  <a16:creationId xmlns:a16="http://schemas.microsoft.com/office/drawing/2014/main" id="{98949295-1317-D2E1-5CAC-13C6FD7F38C6}"/>
                </a:ext>
              </a:extLst>
            </p:cNvPr>
            <p:cNvGrpSpPr/>
            <p:nvPr userDrawn="1"/>
          </p:nvGrpSpPr>
          <p:grpSpPr>
            <a:xfrm>
              <a:off x="495027" y="5845887"/>
              <a:ext cx="6991323" cy="774150"/>
              <a:chOff x="495027" y="5845887"/>
              <a:chExt cx="6991323" cy="774150"/>
            </a:xfrm>
          </p:grpSpPr>
          <p:sp>
            <p:nvSpPr>
              <p:cNvPr id="12" name="Rectangle 11">
                <a:extLst>
                  <a:ext uri="{FF2B5EF4-FFF2-40B4-BE49-F238E27FC236}">
                    <a16:creationId xmlns:a16="http://schemas.microsoft.com/office/drawing/2014/main" id="{0B16C73E-3734-EA79-EC36-048326E38A9B}"/>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3" name="Rectangle 12">
                <a:extLst>
                  <a:ext uri="{FF2B5EF4-FFF2-40B4-BE49-F238E27FC236}">
                    <a16:creationId xmlns:a16="http://schemas.microsoft.com/office/drawing/2014/main" id="{072F022D-23A6-14AE-4724-9C84EC92B0B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D69A747-367A-D5FD-721D-34D04AC7995C}"/>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1" name="Picture 10" descr="Co-funded by the European Union logo in png for web usage">
              <a:extLst>
                <a:ext uri="{FF2B5EF4-FFF2-40B4-BE49-F238E27FC236}">
                  <a16:creationId xmlns:a16="http://schemas.microsoft.com/office/drawing/2014/main" id="{6146136B-F898-76BC-5F72-93498130A3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pic>
        <p:nvPicPr>
          <p:cNvPr id="15" name="Picture 14">
            <a:extLst>
              <a:ext uri="{FF2B5EF4-FFF2-40B4-BE49-F238E27FC236}">
                <a16:creationId xmlns:a16="http://schemas.microsoft.com/office/drawing/2014/main" id="{665C7DFB-6641-4767-F853-F33CBE04518A}"/>
              </a:ext>
            </a:extLst>
          </p:cNvPr>
          <p:cNvPicPr>
            <a:picLocks noChangeAspect="1"/>
          </p:cNvPicPr>
          <p:nvPr userDrawn="1"/>
        </p:nvPicPr>
        <p:blipFill>
          <a:blip r:embed="rId5" cstate="screen">
            <a:alphaModFix amt="24000"/>
            <a:extLst>
              <a:ext uri="{28A0092B-C50C-407E-A947-70E740481C1C}">
                <a14:useLocalDpi xmlns:a14="http://schemas.microsoft.com/office/drawing/2010/main"/>
              </a:ext>
            </a:extLst>
          </a:blip>
          <a:stretch>
            <a:fillRect/>
          </a:stretch>
        </p:blipFill>
        <p:spPr>
          <a:xfrm>
            <a:off x="-1416264" y="-492247"/>
            <a:ext cx="6672147" cy="6672147"/>
          </a:xfrm>
          <a:prstGeom prst="rect">
            <a:avLst/>
          </a:prstGeom>
        </p:spPr>
      </p:pic>
      <p:sp>
        <p:nvSpPr>
          <p:cNvPr id="16" name="Freeform 15">
            <a:extLst>
              <a:ext uri="{FF2B5EF4-FFF2-40B4-BE49-F238E27FC236}">
                <a16:creationId xmlns:a16="http://schemas.microsoft.com/office/drawing/2014/main" id="{8EFFE630-EFEA-3FFE-3301-E27209580E1E}"/>
              </a:ext>
            </a:extLst>
          </p:cNvPr>
          <p:cNvSpPr/>
          <p:nvPr userDrawn="1"/>
        </p:nvSpPr>
        <p:spPr>
          <a:xfrm>
            <a:off x="0" y="4869500"/>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0" name="Text Placeholder 23">
            <a:extLst>
              <a:ext uri="{FF2B5EF4-FFF2-40B4-BE49-F238E27FC236}">
                <a16:creationId xmlns:a16="http://schemas.microsoft.com/office/drawing/2014/main" id="{94636413-4198-153A-338E-76FF3420B89B}"/>
              </a:ext>
            </a:extLst>
          </p:cNvPr>
          <p:cNvSpPr>
            <a:spLocks noGrp="1"/>
          </p:cNvSpPr>
          <p:nvPr>
            <p:ph type="body" sz="quarter" idx="17" hasCustomPrompt="1"/>
          </p:nvPr>
        </p:nvSpPr>
        <p:spPr>
          <a:xfrm>
            <a:off x="558314" y="5036347"/>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CC7C4-8730-4399-5172-EB393A6E9E89}"/>
              </a:ext>
            </a:extLst>
          </p:cNvPr>
          <p:cNvGrpSpPr/>
          <p:nvPr userDrawn="1"/>
        </p:nvGrpSpPr>
        <p:grpSpPr>
          <a:xfrm flipH="1">
            <a:off x="341785" y="2175165"/>
            <a:ext cx="11365744" cy="3343300"/>
            <a:chOff x="-761305" y="3118551"/>
            <a:chExt cx="12551656" cy="3293474"/>
          </a:xfrm>
          <a:solidFill>
            <a:srgbClr val="47B5C8"/>
          </a:solidFill>
        </p:grpSpPr>
        <p:sp>
          <p:nvSpPr>
            <p:cNvPr id="45" name="Freeform 44">
              <a:extLst>
                <a:ext uri="{FF2B5EF4-FFF2-40B4-BE49-F238E27FC236}">
                  <a16:creationId xmlns:a16="http://schemas.microsoft.com/office/drawing/2014/main" id="{890FFFFA-C8FB-2146-9C31-AA95E5D0DE5D}"/>
                </a:ext>
              </a:extLst>
            </p:cNvPr>
            <p:cNvSpPr/>
            <p:nvPr userDrawn="1"/>
          </p:nvSpPr>
          <p:spPr>
            <a:xfrm>
              <a:off x="-761305" y="3118551"/>
              <a:ext cx="10020399"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B5B2CF2-DB7E-3965-3496-E0AB92A9740B}"/>
                </a:ext>
              </a:extLst>
            </p:cNvPr>
            <p:cNvSpPr/>
            <p:nvPr userDrawn="1"/>
          </p:nvSpPr>
          <p:spPr>
            <a:xfrm>
              <a:off x="1769951" y="3121917"/>
              <a:ext cx="10020400" cy="3290108"/>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grp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58292" y="3606319"/>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58293" y="2983593"/>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44" name="Picture Placeholder 120">
            <a:extLst>
              <a:ext uri="{FF2B5EF4-FFF2-40B4-BE49-F238E27FC236}">
                <a16:creationId xmlns:a16="http://schemas.microsoft.com/office/drawing/2014/main" id="{0184A1A2-CBFE-5947-AB04-F6865104E08B}"/>
              </a:ext>
            </a:extLst>
          </p:cNvPr>
          <p:cNvSpPr>
            <a:spLocks noGrp="1"/>
          </p:cNvSpPr>
          <p:nvPr>
            <p:ph type="pic" sz="quarter" idx="41"/>
          </p:nvPr>
        </p:nvSpPr>
        <p:spPr>
          <a:xfrm>
            <a:off x="6049801" y="1"/>
            <a:ext cx="4661742" cy="55154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pic>
        <p:nvPicPr>
          <p:cNvPr id="5" name="Picture 4">
            <a:extLst>
              <a:ext uri="{FF2B5EF4-FFF2-40B4-BE49-F238E27FC236}">
                <a16:creationId xmlns:a16="http://schemas.microsoft.com/office/drawing/2014/main" id="{D0182AC1-344F-FFBA-C2B2-7461462101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3699" y="-59590"/>
            <a:ext cx="5533014" cy="2766507"/>
          </a:xfrm>
          <a:prstGeom prst="rect">
            <a:avLst/>
          </a:prstGeom>
        </p:spPr>
      </p:pic>
      <p:sp>
        <p:nvSpPr>
          <p:cNvPr id="6" name="Freeform 5">
            <a:extLst>
              <a:ext uri="{FF2B5EF4-FFF2-40B4-BE49-F238E27FC236}">
                <a16:creationId xmlns:a16="http://schemas.microsoft.com/office/drawing/2014/main" id="{256894A9-CCB5-9338-9080-6500A87B357E}"/>
              </a:ext>
            </a:extLst>
          </p:cNvPr>
          <p:cNvSpPr/>
          <p:nvPr userDrawn="1"/>
        </p:nvSpPr>
        <p:spPr>
          <a:xfrm>
            <a:off x="-54506" y="4918965"/>
            <a:ext cx="4963395"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9" name="Text Placeholder 23">
            <a:extLst>
              <a:ext uri="{FF2B5EF4-FFF2-40B4-BE49-F238E27FC236}">
                <a16:creationId xmlns:a16="http://schemas.microsoft.com/office/drawing/2014/main" id="{7B05F9A5-3621-C756-354D-7506CABFD43B}"/>
              </a:ext>
            </a:extLst>
          </p:cNvPr>
          <p:cNvSpPr>
            <a:spLocks noGrp="1"/>
          </p:cNvSpPr>
          <p:nvPr>
            <p:ph type="body" sz="quarter" idx="17" hasCustomPrompt="1"/>
          </p:nvPr>
        </p:nvSpPr>
        <p:spPr>
          <a:xfrm>
            <a:off x="503808" y="508581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grpSp>
        <p:nvGrpSpPr>
          <p:cNvPr id="2" name="Group 1">
            <a:extLst>
              <a:ext uri="{FF2B5EF4-FFF2-40B4-BE49-F238E27FC236}">
                <a16:creationId xmlns:a16="http://schemas.microsoft.com/office/drawing/2014/main" id="{32315DE4-918D-1532-2675-99E3F91CE1C9}"/>
              </a:ext>
            </a:extLst>
          </p:cNvPr>
          <p:cNvGrpSpPr/>
          <p:nvPr userDrawn="1"/>
        </p:nvGrpSpPr>
        <p:grpSpPr>
          <a:xfrm>
            <a:off x="4766580" y="5791724"/>
            <a:ext cx="6991323" cy="774150"/>
            <a:chOff x="495027" y="5845887"/>
            <a:chExt cx="6991323" cy="774150"/>
          </a:xfrm>
        </p:grpSpPr>
        <p:grpSp>
          <p:nvGrpSpPr>
            <p:cNvPr id="10" name="Group 9">
              <a:extLst>
                <a:ext uri="{FF2B5EF4-FFF2-40B4-BE49-F238E27FC236}">
                  <a16:creationId xmlns:a16="http://schemas.microsoft.com/office/drawing/2014/main" id="{8D0B326B-5474-A843-4802-7569DE9ECD60}"/>
                </a:ext>
              </a:extLst>
            </p:cNvPr>
            <p:cNvGrpSpPr/>
            <p:nvPr userDrawn="1"/>
          </p:nvGrpSpPr>
          <p:grpSpPr>
            <a:xfrm>
              <a:off x="495027" y="5845887"/>
              <a:ext cx="6991323" cy="774150"/>
              <a:chOff x="495027" y="5845887"/>
              <a:chExt cx="6991323" cy="774150"/>
            </a:xfrm>
          </p:grpSpPr>
          <p:sp>
            <p:nvSpPr>
              <p:cNvPr id="15" name="Rectangle 14">
                <a:extLst>
                  <a:ext uri="{FF2B5EF4-FFF2-40B4-BE49-F238E27FC236}">
                    <a16:creationId xmlns:a16="http://schemas.microsoft.com/office/drawing/2014/main" id="{16539BD7-E529-AD47-909A-A658E4A0F51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16" name="Rectangle 15">
                <a:extLst>
                  <a:ext uri="{FF2B5EF4-FFF2-40B4-BE49-F238E27FC236}">
                    <a16:creationId xmlns:a16="http://schemas.microsoft.com/office/drawing/2014/main" id="{F368AFD4-3D6A-AFE6-EA8A-8AA8835E2E53}"/>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E30F3D8-C1C6-CDCC-6B34-2566F2A0327A}"/>
                  </a:ext>
                </a:extLst>
              </p:cNvPr>
              <p:cNvPicPr>
                <a:picLocks noChangeAspect="1"/>
              </p:cNvPicPr>
              <p:nvPr userDrawn="1"/>
            </p:nvPicPr>
            <p:blipFill>
              <a:blip r:embed="rId3"/>
              <a:stretch>
                <a:fillRect/>
              </a:stretch>
            </p:blipFill>
            <p:spPr>
              <a:xfrm>
                <a:off x="568863" y="6130899"/>
                <a:ext cx="1244049" cy="433251"/>
              </a:xfrm>
              <a:prstGeom prst="rect">
                <a:avLst/>
              </a:prstGeom>
            </p:spPr>
          </p:pic>
        </p:grpSp>
        <p:pic>
          <p:nvPicPr>
            <p:cNvPr id="14" name="Picture 13" descr="Co-funded by the European Union logo in png for web usage">
              <a:extLst>
                <a:ext uri="{FF2B5EF4-FFF2-40B4-BE49-F238E27FC236}">
                  <a16:creationId xmlns:a16="http://schemas.microsoft.com/office/drawing/2014/main" id="{ECFD4D0D-9BFC-82CD-C642-5EE1D0A470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193081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AD50608-6941-51D9-90FB-C9C19979971D}"/>
              </a:ext>
            </a:extLst>
          </p:cNvPr>
          <p:cNvSpPr/>
          <p:nvPr userDrawn="1"/>
        </p:nvSpPr>
        <p:spPr>
          <a:xfrm>
            <a:off x="477386" y="748834"/>
            <a:ext cx="6200492" cy="4938629"/>
          </a:xfrm>
          <a:custGeom>
            <a:avLst/>
            <a:gdLst>
              <a:gd name="connsiteX0" fmla="*/ 0 w 6200492"/>
              <a:gd name="connsiteY0" fmla="*/ 0 h 4938629"/>
              <a:gd name="connsiteX1" fmla="*/ 225150 w 6200492"/>
              <a:gd name="connsiteY1" fmla="*/ 0 h 4938629"/>
              <a:gd name="connsiteX2" fmla="*/ 4936311 w 6200492"/>
              <a:gd name="connsiteY2" fmla="*/ 0 h 4938629"/>
              <a:gd name="connsiteX3" fmla="*/ 5161461 w 6200492"/>
              <a:gd name="connsiteY3" fmla="*/ 0 h 4938629"/>
              <a:gd name="connsiteX4" fmla="*/ 6200492 w 6200492"/>
              <a:gd name="connsiteY4" fmla="*/ 956188 h 4938629"/>
              <a:gd name="connsiteX5" fmla="*/ 6200492 w 6200492"/>
              <a:gd name="connsiteY5" fmla="*/ 4938629 h 4938629"/>
              <a:gd name="connsiteX6" fmla="*/ 5975342 w 6200492"/>
              <a:gd name="connsiteY6" fmla="*/ 4938629 h 4938629"/>
              <a:gd name="connsiteX7" fmla="*/ 1750888 w 6200492"/>
              <a:gd name="connsiteY7" fmla="*/ 4938629 h 4938629"/>
              <a:gd name="connsiteX8" fmla="*/ 1525738 w 6200492"/>
              <a:gd name="connsiteY8" fmla="*/ 4938629 h 4938629"/>
              <a:gd name="connsiteX9" fmla="*/ 0 w 6200492"/>
              <a:gd name="connsiteY9" fmla="*/ 3534542 h 493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00492" h="4938629">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91164" y="121893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26460" y="121893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12867" y="2133922"/>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48163" y="2133922"/>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19446" y="3048909"/>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54742" y="3048909"/>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41149" y="3963897"/>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6445" y="3963897"/>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19446" y="4878884"/>
            <a:ext cx="700387" cy="689518"/>
          </a:xfrm>
          <a:prstGeom prst="rect">
            <a:avLst/>
          </a:prstGeo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54742" y="4878884"/>
            <a:ext cx="4608000" cy="689519"/>
          </a:xfrm>
          <a:prstGeom prst="rect">
            <a:avLst/>
          </a:prstGeo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86328" y="4732914"/>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86328" y="3843616"/>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86328" y="2962825"/>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86328" y="1984022"/>
            <a:ext cx="5904000" cy="0"/>
          </a:xfrm>
          <a:prstGeom prst="line">
            <a:avLst/>
          </a:prstGeom>
          <a:ln w="19050">
            <a:solidFill>
              <a:srgbClr val="FDBD2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CBD74BB-51A0-2AE1-F8FE-EE2A5CBE0B75}"/>
              </a:ext>
            </a:extLst>
          </p:cNvPr>
          <p:cNvGrpSpPr/>
          <p:nvPr userDrawn="1"/>
        </p:nvGrpSpPr>
        <p:grpSpPr>
          <a:xfrm>
            <a:off x="558314" y="5787502"/>
            <a:ext cx="6991323" cy="774150"/>
            <a:chOff x="495027" y="5845887"/>
            <a:chExt cx="6991323" cy="774150"/>
          </a:xfrm>
        </p:grpSpPr>
        <p:grpSp>
          <p:nvGrpSpPr>
            <p:cNvPr id="3" name="Group 2">
              <a:extLst>
                <a:ext uri="{FF2B5EF4-FFF2-40B4-BE49-F238E27FC236}">
                  <a16:creationId xmlns:a16="http://schemas.microsoft.com/office/drawing/2014/main" id="{2C10FCAE-DFB5-38B6-DBBC-A220DB0EFEB9}"/>
                </a:ext>
              </a:extLst>
            </p:cNvPr>
            <p:cNvGrpSpPr/>
            <p:nvPr userDrawn="1"/>
          </p:nvGrpSpPr>
          <p:grpSpPr>
            <a:xfrm>
              <a:off x="495027" y="5845887"/>
              <a:ext cx="6991323" cy="774150"/>
              <a:chOff x="495027" y="5845887"/>
              <a:chExt cx="6991323" cy="774150"/>
            </a:xfrm>
          </p:grpSpPr>
          <p:sp>
            <p:nvSpPr>
              <p:cNvPr id="5" name="Rectangle 4">
                <a:extLst>
                  <a:ext uri="{FF2B5EF4-FFF2-40B4-BE49-F238E27FC236}">
                    <a16:creationId xmlns:a16="http://schemas.microsoft.com/office/drawing/2014/main" id="{0D6E4401-D6F7-2ED4-7FE5-531281EFB3BA}"/>
                  </a:ext>
                </a:extLst>
              </p:cNvPr>
              <p:cNvSpPr/>
              <p:nvPr userDrawn="1"/>
            </p:nvSpPr>
            <p:spPr>
              <a:xfrm>
                <a:off x="3568402" y="6146061"/>
                <a:ext cx="3917948" cy="47397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20" b="0"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p>
            </p:txBody>
          </p:sp>
          <p:sp>
            <p:nvSpPr>
              <p:cNvPr id="6" name="Rectangle 5">
                <a:extLst>
                  <a:ext uri="{FF2B5EF4-FFF2-40B4-BE49-F238E27FC236}">
                    <a16:creationId xmlns:a16="http://schemas.microsoft.com/office/drawing/2014/main" id="{84427A67-7464-7EDB-9F1F-6F0859D45DDF}"/>
                  </a:ext>
                </a:extLst>
              </p:cNvPr>
              <p:cNvSpPr/>
              <p:nvPr userDrawn="1"/>
            </p:nvSpPr>
            <p:spPr>
              <a:xfrm>
                <a:off x="495027" y="5845887"/>
                <a:ext cx="1255337" cy="366319"/>
              </a:xfrm>
              <a:prstGeom prst="rect">
                <a:avLst/>
              </a:prstGeom>
            </p:spPr>
            <p:txBody>
              <a:bodyPr wrap="square">
                <a:spAutoFit/>
              </a:bodyPr>
              <a:lstStyle/>
              <a:p>
                <a:pPr marL="0" marR="0" lvl="0" indent="0" algn="l" defTabSz="181904" rtl="0" eaLnBrk="1" fontAlgn="auto" latinLnBrk="0" hangingPunct="0">
                  <a:lnSpc>
                    <a:spcPts val="660"/>
                  </a:lnSpc>
                  <a:spcBef>
                    <a:spcPts val="0"/>
                  </a:spcBef>
                  <a:spcAft>
                    <a:spcPts val="0"/>
                  </a:spcAft>
                  <a:buClrTx/>
                  <a:buSzTx/>
                  <a:buFontTx/>
                  <a:buNone/>
                  <a:tabLst/>
                  <a:defRPr/>
                </a:pPr>
                <a:r>
                  <a:rPr lang="en-IE"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ts val="660"/>
                  </a:lnSpc>
                  <a:spcBef>
                    <a:spcPts val="0"/>
                  </a:spcBef>
                  <a:spcAft>
                    <a:spcPts val="0"/>
                  </a:spcAft>
                  <a:buClrTx/>
                  <a:buSzTx/>
                  <a:buFontTx/>
                  <a:buNone/>
                  <a:tabLst/>
                  <a:defRPr/>
                </a:pPr>
                <a:endParaRPr lang="en-US" sz="800" b="1" i="0" kern="1200" dirty="0">
                  <a:solidFill>
                    <a:srgbClr val="1A1918"/>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1932DF4-5D9D-4F07-71A2-1030C035EBA1}"/>
                  </a:ext>
                </a:extLst>
              </p:cNvPr>
              <p:cNvPicPr>
                <a:picLocks noChangeAspect="1"/>
              </p:cNvPicPr>
              <p:nvPr userDrawn="1"/>
            </p:nvPicPr>
            <p:blipFill>
              <a:blip r:embed="rId2"/>
              <a:stretch>
                <a:fillRect/>
              </a:stretch>
            </p:blipFill>
            <p:spPr>
              <a:xfrm>
                <a:off x="568863" y="6130899"/>
                <a:ext cx="1244049" cy="433251"/>
              </a:xfrm>
              <a:prstGeom prst="rect">
                <a:avLst/>
              </a:prstGeom>
            </p:spPr>
          </p:pic>
        </p:grpSp>
        <p:pic>
          <p:nvPicPr>
            <p:cNvPr id="4" name="Picture 3" descr="Co-funded by the European Union logo in png for web usage">
              <a:extLst>
                <a:ext uri="{FF2B5EF4-FFF2-40B4-BE49-F238E27FC236}">
                  <a16:creationId xmlns:a16="http://schemas.microsoft.com/office/drawing/2014/main" id="{0FB91D32-3A38-9026-57B5-89505476B2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5759" y="6212206"/>
              <a:ext cx="1681655" cy="351944"/>
            </a:xfrm>
            <a:prstGeom prst="rect">
              <a:avLst/>
            </a:prstGeom>
            <a:noFill/>
            <a:ln>
              <a:noFill/>
            </a:ln>
          </p:spPr>
        </p:pic>
      </p:gr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7228DF1A-57C4-3D42-A498-715C5ADA04E5}"/>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8" name="Rectangle 7">
            <a:extLst>
              <a:ext uri="{FF2B5EF4-FFF2-40B4-BE49-F238E27FC236}">
                <a16:creationId xmlns:a16="http://schemas.microsoft.com/office/drawing/2014/main" id="{FB69E93D-EB65-544F-B082-6BD372E5C86C}"/>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3</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696373" y="2952795"/>
            <a:ext cx="6562677" cy="339415"/>
          </a:xfrm>
          <a:prstGeom prst="rect">
            <a:avLst/>
          </a:prstGeom>
        </p:spPr>
        <p:txBody>
          <a:bodyPr>
            <a:noAutofit/>
          </a:bodyPr>
          <a:lstStyle>
            <a:lvl1pPr marL="0" indent="0" algn="r">
              <a:lnSpc>
                <a:spcPct val="100000"/>
              </a:lnSpc>
              <a:buNone/>
              <a:defRPr sz="2400" b="1" i="0">
                <a:solidFill>
                  <a:srgbClr val="595959"/>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705816" y="3646444"/>
            <a:ext cx="6553234" cy="999383"/>
          </a:xfrm>
          <a:prstGeom prst="rect">
            <a:avLst/>
          </a:prstGeom>
        </p:spPr>
        <p:txBody>
          <a:bodyPr>
            <a:noAutofit/>
          </a:bodyPr>
          <a:lstStyle>
            <a:lvl1pPr marL="0" indent="0" algn="r">
              <a:lnSpc>
                <a:spcPct val="100000"/>
              </a:lnSpc>
              <a:buNone/>
              <a:defRPr lang="en-US" sz="2200" b="0" i="0" smtClean="0">
                <a:solidFill>
                  <a:srgbClr val="5959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1" i="0">
                <a:solidFill>
                  <a:schemeClr val="bg1"/>
                </a:solidFill>
                <a:latin typeface="Calibri" panose="020F0502020204030204" pitchFamily="34" charset="0"/>
                <a:cs typeface="Calibri" panose="020F0502020204030204" pitchFamily="34" charset="0"/>
              </a:defRPr>
            </a:lvl1pPr>
          </a:lstStyle>
          <a:p>
            <a:pPr lvl="0"/>
            <a:r>
              <a:rPr lang="en-US" dirty="0"/>
              <a:t>2</a:t>
            </a:r>
          </a:p>
        </p:txBody>
      </p:sp>
      <p:grpSp>
        <p:nvGrpSpPr>
          <p:cNvPr id="2" name="Group 1">
            <a:extLst>
              <a:ext uri="{FF2B5EF4-FFF2-40B4-BE49-F238E27FC236}">
                <a16:creationId xmlns:a16="http://schemas.microsoft.com/office/drawing/2014/main" id="{3041D42B-EF0E-8B47-9470-4319E099B736}"/>
              </a:ext>
            </a:extLst>
          </p:cNvPr>
          <p:cNvGrpSpPr/>
          <p:nvPr userDrawn="1"/>
        </p:nvGrpSpPr>
        <p:grpSpPr>
          <a:xfrm>
            <a:off x="4336144" y="483860"/>
            <a:ext cx="7563410" cy="4913817"/>
            <a:chOff x="4054160" y="721803"/>
            <a:chExt cx="7563410" cy="3597620"/>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63410" cy="1674487"/>
              <a:chOff x="4061909" y="1565906"/>
              <a:chExt cx="7563410"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77408" y="3448687"/>
                <a:ext cx="7547911" cy="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grpSp>
      </p:grpSp>
      <p:cxnSp>
        <p:nvCxnSpPr>
          <p:cNvPr id="3" name="Straight Connector 2">
            <a:extLst>
              <a:ext uri="{FF2B5EF4-FFF2-40B4-BE49-F238E27FC236}">
                <a16:creationId xmlns:a16="http://schemas.microsoft.com/office/drawing/2014/main" id="{CBC02F7D-793C-EF4E-6EB6-CA643819CA22}"/>
              </a:ext>
            </a:extLst>
          </p:cNvPr>
          <p:cNvCxnSpPr>
            <a:cxnSpLocks/>
          </p:cNvCxnSpPr>
          <p:nvPr userDrawn="1"/>
        </p:nvCxnSpPr>
        <p:spPr>
          <a:xfrm>
            <a:off x="4351643" y="4893359"/>
            <a:ext cx="0" cy="540878"/>
          </a:xfrm>
          <a:prstGeom prst="line">
            <a:avLst/>
          </a:prstGeom>
          <a:solidFill>
            <a:schemeClr val="tx1">
              <a:lumMod val="85000"/>
              <a:lumOff val="15000"/>
            </a:schemeClr>
          </a:solidFill>
          <a:ln w="28575">
            <a:solidFill>
              <a:srgbClr val="FDBD2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2EFCFD-3DB9-D994-69B3-BE838FCFBD89}"/>
              </a:ext>
            </a:extLst>
          </p:cNvPr>
          <p:cNvGrpSpPr/>
          <p:nvPr userDrawn="1"/>
        </p:nvGrpSpPr>
        <p:grpSpPr>
          <a:xfrm>
            <a:off x="0" y="6213053"/>
            <a:ext cx="12116938" cy="1289893"/>
            <a:chOff x="3911600" y="5376592"/>
            <a:chExt cx="7103963" cy="756243"/>
          </a:xfrm>
        </p:grpSpPr>
        <p:cxnSp>
          <p:nvCxnSpPr>
            <p:cNvPr id="6" name="Straight Connector 5">
              <a:extLst>
                <a:ext uri="{FF2B5EF4-FFF2-40B4-BE49-F238E27FC236}">
                  <a16:creationId xmlns:a16="http://schemas.microsoft.com/office/drawing/2014/main" id="{4F33D689-3398-E2AC-AF51-1AC4D38A3AC1}"/>
                </a:ext>
              </a:extLst>
            </p:cNvPr>
            <p:cNvCxnSpPr>
              <a:cxnSpLocks/>
            </p:cNvCxnSpPr>
            <p:nvPr userDrawn="1"/>
          </p:nvCxnSpPr>
          <p:spPr>
            <a:xfrm>
              <a:off x="3911600" y="5517665"/>
              <a:ext cx="4416136"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1A7D87F-EB30-7D53-1383-D973F10F31DB}"/>
                </a:ext>
              </a:extLst>
            </p:cNvPr>
            <p:cNvPicPr>
              <a:picLocks noChangeAspect="1"/>
            </p:cNvPicPr>
            <p:nvPr userDrawn="1"/>
          </p:nvPicPr>
          <p:blipFill rotWithShape="1">
            <a:blip r:embed="rId22" cstate="screen">
              <a:duotone>
                <a:prstClr val="black"/>
                <a:srgbClr val="D9C3A5">
                  <a:tint val="50000"/>
                  <a:satMod val="180000"/>
                </a:srgbClr>
              </a:duotone>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8" name="Picture 7">
              <a:extLst>
                <a:ext uri="{FF2B5EF4-FFF2-40B4-BE49-F238E27FC236}">
                  <a16:creationId xmlns:a16="http://schemas.microsoft.com/office/drawing/2014/main" id="{5CB0CC98-FD0A-87E7-81C2-07982FF9AE0E}"/>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1" r:id="rId4"/>
    <p:sldLayoutId id="2147483842" r:id="rId5"/>
    <p:sldLayoutId id="2147483840" r:id="rId6"/>
    <p:sldLayoutId id="2147483880" r:id="rId7"/>
    <p:sldLayoutId id="2147483877" r:id="rId8"/>
    <p:sldLayoutId id="2147483887" r:id="rId9"/>
    <p:sldLayoutId id="2147483888" r:id="rId10"/>
    <p:sldLayoutId id="2147483841" r:id="rId11"/>
    <p:sldLayoutId id="2147483879" r:id="rId12"/>
    <p:sldLayoutId id="2147483878" r:id="rId13"/>
    <p:sldLayoutId id="2147483884" r:id="rId14"/>
    <p:sldLayoutId id="2147483861" r:id="rId15"/>
    <p:sldLayoutId id="2147483885" r:id="rId16"/>
    <p:sldLayoutId id="2147483886" r:id="rId17"/>
    <p:sldLayoutId id="2147483833" r:id="rId18"/>
    <p:sldLayoutId id="2147483847"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xperiencetheblog.com/2019/06/life-or-death-customer-experience.html"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trepreneur.com/article/227191"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ideo" Target="https://www.youtube.com/embed/q13UX4UCmKY?feature=oembed" TargetMode="External"/><Relationship Id="rId5" Type="http://schemas.openxmlformats.org/officeDocument/2006/relationships/hyperlink" Target="https://youtu.be/q13UX4UCmKY"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ban.org/membership-directory/" TargetMode="Externa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hyperlink" Target="https://www.eban.org/guide-to-finding-an-angel-investment/" TargetMode="External"/><Relationship Id="rId4" Type="http://schemas.openxmlformats.org/officeDocument/2006/relationships/hyperlink" Target="https://www.eban.org/knowledge-center/guides-for-entrepreneur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upeffect.com/amaella-sustainable-and-ethical-lingerie/"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8.xml"/><Relationship Id="rId1" Type="http://schemas.openxmlformats.org/officeDocument/2006/relationships/video" Target="https://www.youtube.com/embed/UvlRkebn9tM?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www.triodos-im.com/knowledge-centre" TargetMode="External"/><Relationship Id="rId2" Type="http://schemas.openxmlformats.org/officeDocument/2006/relationships/hyperlink" Target="https://www.triodos-im.com/" TargetMode="Externa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hyperlink" Target="https://www.linkedin.com/company/phitrust/about/" TargetMode="External"/><Relationship Id="rId2" Type="http://schemas.openxmlformats.org/officeDocument/2006/relationships/hyperlink" Target="https://phitrust.com/en/"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a-se.de/en/"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clear.co/" TargetMode="External"/><Relationship Id="rId2" Type="http://schemas.openxmlformats.org/officeDocument/2006/relationships/hyperlink" Target="https://www.lightercapital.com/"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2.xml"/><Relationship Id="rId1" Type="http://schemas.openxmlformats.org/officeDocument/2006/relationships/video" Target="https://www.youtube.com/embed/I76rMe4fu-k?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86060" y="2550487"/>
            <a:ext cx="5836082" cy="1521051"/>
          </a:xfrm>
        </p:spPr>
        <p:txBody>
          <a:bodyPr>
            <a:noAutofit/>
          </a:bodyPr>
          <a:lstStyle/>
          <a:p>
            <a:r>
              <a:rPr lang="nl-NL" b="1" dirty="0"/>
              <a:t>MODULE 4
Hoe zorg ik voor financiering voor mijn bedrijf?</a:t>
            </a:r>
            <a:endParaRPr lang="en-US" b="1" dirty="0"/>
          </a:p>
        </p:txBody>
      </p:sp>
      <p:sp>
        <p:nvSpPr>
          <p:cNvPr id="2" name="Text Placeholder 1">
            <a:extLst>
              <a:ext uri="{FF2B5EF4-FFF2-40B4-BE49-F238E27FC236}">
                <a16:creationId xmlns:a16="http://schemas.microsoft.com/office/drawing/2014/main" id="{FA234C8A-2E7F-AD4B-8EF1-4E8ACC53FDBD}"/>
              </a:ext>
            </a:extLst>
          </p:cNvPr>
          <p:cNvSpPr>
            <a:spLocks noGrp="1"/>
          </p:cNvSpPr>
          <p:nvPr>
            <p:ph type="body" sz="quarter" idx="4294967295"/>
          </p:nvPr>
        </p:nvSpPr>
        <p:spPr>
          <a:xfrm>
            <a:off x="607711" y="5033880"/>
            <a:ext cx="4414577" cy="679345"/>
          </a:xfrm>
          <a:prstGeom prst="rect">
            <a:avLst/>
          </a:prstGeom>
        </p:spPr>
        <p:txBody>
          <a:bodyPr/>
          <a:lstStyle/>
          <a:p>
            <a:pPr marL="0" indent="0">
              <a:buNone/>
            </a:pPr>
            <a:r>
              <a:rPr lang="en-US" b="1" dirty="0">
                <a:solidFill>
                  <a:schemeClr val="bg1"/>
                </a:solidFill>
              </a:rPr>
              <a:t>www.mosaic4investing</a:t>
            </a:r>
            <a:r>
              <a:rPr lang="en-US" sz="3200" b="1" dirty="0">
                <a:solidFill>
                  <a:schemeClr val="bg1"/>
                </a:solidFill>
              </a:rPr>
              <a:t>.</a:t>
            </a:r>
            <a:r>
              <a:rPr lang="en-US" b="1" dirty="0">
                <a:solidFill>
                  <a:schemeClr val="bg1"/>
                </a:solidFill>
              </a:rPr>
              <a:t>eu</a:t>
            </a:r>
          </a:p>
        </p:txBody>
      </p:sp>
      <p:pic>
        <p:nvPicPr>
          <p:cNvPr id="3" name="Picture 2">
            <a:extLst>
              <a:ext uri="{FF2B5EF4-FFF2-40B4-BE49-F238E27FC236}">
                <a16:creationId xmlns:a16="http://schemas.microsoft.com/office/drawing/2014/main" id="{5EC5DB28-14FD-EC1D-952C-145E640EB7F8}"/>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7652110" y="-2424964"/>
            <a:ext cx="6368247" cy="6368247"/>
          </a:xfrm>
          <a:prstGeom prst="rect">
            <a:avLst/>
          </a:prstGeom>
          <a:ln>
            <a:noFill/>
          </a:ln>
        </p:spPr>
      </p:pic>
      <p:pic>
        <p:nvPicPr>
          <p:cNvPr id="7" name="Picture Placeholder 6" descr="Magnifying glasses on yellow backdrop">
            <a:extLst>
              <a:ext uri="{FF2B5EF4-FFF2-40B4-BE49-F238E27FC236}">
                <a16:creationId xmlns:a16="http://schemas.microsoft.com/office/drawing/2014/main" id="{2029DB91-73F3-CAE0-53A3-F8D349EF6A46}"/>
              </a:ext>
            </a:extLst>
          </p:cNvPr>
          <p:cNvPicPr>
            <a:picLocks noGrp="1" noChangeAspect="1"/>
          </p:cNvPicPr>
          <p:nvPr>
            <p:ph type="pic" sz="quarter" idx="41"/>
          </p:nvPr>
        </p:nvPicPr>
        <p:blipFill>
          <a:blip r:embed="rId4"/>
          <a:srcRect l="21796" r="21796"/>
          <a:stretch>
            <a:fillRect/>
          </a:stretch>
        </p:blipFill>
        <p:spPr/>
      </p:pic>
    </p:spTree>
    <p:extLst>
      <p:ext uri="{BB962C8B-B14F-4D97-AF65-F5344CB8AC3E}">
        <p14:creationId xmlns:p14="http://schemas.microsoft.com/office/powerpoint/2010/main" val="14553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nl-NL" sz="2000" dirty="0"/>
              <a:t>Leningen zijn geld dat is geleend van financiële instellingen, overheidsinstanties of particuliere geldschieters en die over een bepaalde periode met rente moeten worden terugbetaald. Ze zijn een van de meest traditionele financieringsvormen die beschikbaar zijn voor bedrijven</a:t>
            </a:r>
            <a:r>
              <a:rPr lang="en-GB" sz="2000" dirty="0"/>
              <a:t>.</a:t>
            </a:r>
          </a:p>
          <a:p>
            <a:r>
              <a:rPr lang="en-GB" sz="2000" b="1" dirty="0" err="1">
                <a:solidFill>
                  <a:srgbClr val="47B5C8"/>
                </a:solidFill>
              </a:rPr>
              <a:t>Soorten</a:t>
            </a:r>
            <a:r>
              <a:rPr lang="en-GB" sz="2000" b="1" dirty="0">
                <a:solidFill>
                  <a:srgbClr val="47B5C8"/>
                </a:solidFill>
              </a:rPr>
              <a:t> </a:t>
            </a:r>
            <a:r>
              <a:rPr lang="en-GB" sz="2000" b="1" dirty="0" err="1">
                <a:solidFill>
                  <a:srgbClr val="47B5C8"/>
                </a:solidFill>
              </a:rPr>
              <a:t>leningen</a:t>
            </a:r>
            <a:r>
              <a:rPr lang="en-GB" sz="2000" dirty="0">
                <a:solidFill>
                  <a:srgbClr val="47B5C8"/>
                </a:solidFill>
              </a:rPr>
              <a:t>:</a:t>
            </a:r>
          </a:p>
          <a:p>
            <a:pPr>
              <a:buFont typeface="Arial" panose="020B0604020202020204" pitchFamily="34" charset="0"/>
              <a:buChar char="•"/>
            </a:pPr>
            <a:r>
              <a:rPr lang="en-GB" sz="2000" b="1" dirty="0" err="1">
                <a:solidFill>
                  <a:srgbClr val="D9552F"/>
                </a:solidFill>
              </a:rPr>
              <a:t>Termijn</a:t>
            </a:r>
            <a:r>
              <a:rPr lang="en-GB" sz="2000" b="1" dirty="0">
                <a:solidFill>
                  <a:srgbClr val="D9552F"/>
                </a:solidFill>
              </a:rPr>
              <a:t> </a:t>
            </a:r>
            <a:r>
              <a:rPr lang="en-GB" sz="2000" b="1" dirty="0" err="1">
                <a:solidFill>
                  <a:srgbClr val="D9552F"/>
                </a:solidFill>
              </a:rPr>
              <a:t>leningen</a:t>
            </a:r>
            <a:r>
              <a:rPr lang="en-GB" sz="2000" dirty="0">
                <a:solidFill>
                  <a:srgbClr val="D9552F"/>
                </a:solidFill>
              </a:rPr>
              <a:t>: </a:t>
            </a:r>
            <a:r>
              <a:rPr lang="nl-NL" sz="2000" dirty="0"/>
              <a:t>voorzien van een vast aflossingsschema en een vooraf bepaalde rentevoet. Termijnleningen zijn geschikt voor het financieren van specifieke investeringen, zoals de aanschaf van apparatuur of uitbreidingsprojecten.</a:t>
            </a:r>
          </a:p>
          <a:p>
            <a:pPr>
              <a:buFont typeface="Arial" panose="020B0604020202020204" pitchFamily="34" charset="0"/>
              <a:buChar char="•"/>
            </a:pPr>
            <a:r>
              <a:rPr lang="en-GB" sz="2000" b="1" dirty="0" err="1">
                <a:solidFill>
                  <a:srgbClr val="D9552F"/>
                </a:solidFill>
              </a:rPr>
              <a:t>Kredietlijnen</a:t>
            </a:r>
            <a:r>
              <a:rPr lang="en-GB" sz="2000" dirty="0">
                <a:solidFill>
                  <a:srgbClr val="D9552F"/>
                </a:solidFill>
              </a:rPr>
              <a:t>: </a:t>
            </a:r>
            <a:r>
              <a:rPr lang="nl-NL" sz="2000" dirty="0"/>
              <a:t>In tegenstelling tot termijnleningen bieden kredietlijnen bedrijven de mogelijkheid om tot een bepaalde limiet te lenen als dat nodig is, waardoor ze ideaal zijn voor het beheren van cashflow en onverwachte uitgaven. Rente wordt doorgaans alleen in rekening gebracht over het opgenomen bedrag.</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9950824"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20649" y="768466"/>
            <a:ext cx="10604725" cy="803654"/>
          </a:xfrm>
        </p:spPr>
        <p:txBody>
          <a:bodyPr/>
          <a:lstStyle/>
          <a:p>
            <a:r>
              <a:rPr lang="en-US" dirty="0">
                <a:solidFill>
                  <a:schemeClr val="bg1"/>
                </a:solidFill>
              </a:rPr>
              <a:t>Voor </a:t>
            </a:r>
            <a:r>
              <a:rPr lang="en-US" dirty="0" err="1">
                <a:solidFill>
                  <a:schemeClr val="bg1"/>
                </a:solidFill>
              </a:rPr>
              <a:t>grootschalige</a:t>
            </a:r>
            <a:r>
              <a:rPr lang="en-US" dirty="0">
                <a:solidFill>
                  <a:schemeClr val="bg1"/>
                </a:solidFill>
              </a:rPr>
              <a:t> </a:t>
            </a:r>
            <a:r>
              <a:rPr lang="en-US" dirty="0" err="1">
                <a:solidFill>
                  <a:schemeClr val="bg1"/>
                </a:solidFill>
              </a:rPr>
              <a:t>investeringsbehoeften</a:t>
            </a:r>
            <a:r>
              <a:rPr lang="en-US" dirty="0">
                <a:solidFill>
                  <a:schemeClr val="bg1"/>
                </a:solidFill>
              </a:rPr>
              <a:t> - </a:t>
            </a:r>
            <a:r>
              <a:rPr lang="en-US" dirty="0" err="1">
                <a:solidFill>
                  <a:schemeClr val="bg1"/>
                </a:solidFill>
              </a:rPr>
              <a:t>leningen</a:t>
            </a:r>
            <a:endParaRPr lang="en-US" dirty="0"/>
          </a:p>
        </p:txBody>
      </p:sp>
    </p:spTree>
    <p:extLst>
      <p:ext uri="{BB962C8B-B14F-4D97-AF65-F5344CB8AC3E}">
        <p14:creationId xmlns:p14="http://schemas.microsoft.com/office/powerpoint/2010/main" val="31664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342900" indent="-342900">
              <a:buFont typeface="Arial" panose="020B0604020202020204" pitchFamily="34" charset="0"/>
              <a:buChar char="•"/>
            </a:pPr>
            <a:r>
              <a:rPr lang="nl-NL" b="1" dirty="0">
                <a:solidFill>
                  <a:srgbClr val="D9552F"/>
                </a:solidFill>
              </a:rPr>
              <a:t>Leningen van de Europese Investeringsbank (EIB): </a:t>
            </a:r>
            <a:r>
              <a:rPr lang="nl-NL" dirty="0"/>
              <a:t>De EIB verstrekt leningen, garanties en </a:t>
            </a:r>
            <a:r>
              <a:rPr lang="nl-NL" dirty="0" err="1"/>
              <a:t>microfinancieringsopties</a:t>
            </a:r>
            <a:r>
              <a:rPr lang="nl-NL" dirty="0"/>
              <a:t> die geschikt zijn voor kleine bedrijven. Deze financiële producten zijn verkrijgbaar via nationale banken en ondersteunen bedrijven in verschillende sectoren rechtstreeks.</a:t>
            </a:r>
            <a:r>
              <a:rPr lang="nl-NL" b="1" dirty="0">
                <a:solidFill>
                  <a:srgbClr val="D9552F"/>
                </a:solidFill>
              </a:rPr>
              <a:t>
Europees Investeringsfonds (EIF): </a:t>
            </a:r>
            <a:r>
              <a:rPr lang="nl-NL" dirty="0"/>
              <a:t>ondersteunt specifiek kleine en middelgrote ondernemingen (kmo's) door hen te helpen toegang te krijgen tot financiering. Dit gebeurt voornamelijk door middel van durfkapitaal of garanties aan financiële intermediairs zoals banken en niet-bancaire financiële instellingen die rechtstreeks leningen verstrekken aan kleine bedrijven.</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Leningen</a:t>
            </a:r>
            <a:endParaRPr lang="en-US" dirty="0"/>
          </a:p>
        </p:txBody>
      </p:sp>
    </p:spTree>
    <p:extLst>
      <p:ext uri="{BB962C8B-B14F-4D97-AF65-F5344CB8AC3E}">
        <p14:creationId xmlns:p14="http://schemas.microsoft.com/office/powerpoint/2010/main" val="138822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6908145"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Voor- </a:t>
            </a:r>
            <a:r>
              <a:rPr lang="en-US" dirty="0" err="1">
                <a:solidFill>
                  <a:schemeClr val="bg1"/>
                </a:solidFill>
              </a:rPr>
              <a:t>en</a:t>
            </a:r>
            <a:r>
              <a:rPr lang="en-US" dirty="0">
                <a:solidFill>
                  <a:schemeClr val="bg1"/>
                </a:solidFill>
              </a:rPr>
              <a:t> </a:t>
            </a:r>
            <a:r>
              <a:rPr lang="en-US" dirty="0" err="1">
                <a:solidFill>
                  <a:schemeClr val="bg1"/>
                </a:solidFill>
              </a:rPr>
              <a:t>nadelen</a:t>
            </a:r>
            <a:endParaRPr lang="en-US" dirty="0"/>
          </a:p>
        </p:txBody>
      </p:sp>
      <p:sp>
        <p:nvSpPr>
          <p:cNvPr id="6" name="TextBox 5">
            <a:extLst>
              <a:ext uri="{FF2B5EF4-FFF2-40B4-BE49-F238E27FC236}">
                <a16:creationId xmlns:a16="http://schemas.microsoft.com/office/drawing/2014/main" id="{698AB702-B08C-1D84-F8A6-3197B822A930}"/>
              </a:ext>
            </a:extLst>
          </p:cNvPr>
          <p:cNvSpPr txBox="1"/>
          <p:nvPr/>
        </p:nvSpPr>
        <p:spPr>
          <a:xfrm>
            <a:off x="741764" y="1750161"/>
            <a:ext cx="4858936" cy="3416320"/>
          </a:xfrm>
          <a:prstGeom prst="rect">
            <a:avLst/>
          </a:prstGeom>
          <a:solidFill>
            <a:schemeClr val="accent4">
              <a:lumMod val="20000"/>
              <a:lumOff val="80000"/>
            </a:schemeClr>
          </a:solidFill>
        </p:spPr>
        <p:txBody>
          <a:bodyPr wrap="square" rtlCol="0">
            <a:spAutoFit/>
          </a:bodyPr>
          <a:lstStyle/>
          <a:p>
            <a:r>
              <a:rPr lang="nl-NL" sz="2400" b="1" dirty="0"/>
              <a:t>Voordelen:
</a:t>
            </a:r>
            <a:r>
              <a:rPr lang="nl-NL" sz="2400" dirty="0"/>
              <a:t>Leningen kunnen vooraf een essentieel forfaitair bedrag in contanten opleveren, nuttig voor het doen van aanzienlijke investeringen in de groei van uw bedrijf. 
Ze kunnen ook uw zakelijke krediet opbouwen wanneer ze op tijd worden terugbetaald.</a:t>
            </a:r>
            <a:endParaRPr lang="en-GB" sz="2400" dirty="0"/>
          </a:p>
        </p:txBody>
      </p:sp>
      <p:sp>
        <p:nvSpPr>
          <p:cNvPr id="5" name="TextBox 4">
            <a:extLst>
              <a:ext uri="{FF2B5EF4-FFF2-40B4-BE49-F238E27FC236}">
                <a16:creationId xmlns:a16="http://schemas.microsoft.com/office/drawing/2014/main" id="{02A7AF09-D00D-E2AE-6703-DAE82C2D30FC}"/>
              </a:ext>
            </a:extLst>
          </p:cNvPr>
          <p:cNvSpPr txBox="1"/>
          <p:nvPr/>
        </p:nvSpPr>
        <p:spPr>
          <a:xfrm>
            <a:off x="5736139" y="1750161"/>
            <a:ext cx="4738737" cy="3416320"/>
          </a:xfrm>
          <a:prstGeom prst="rect">
            <a:avLst/>
          </a:prstGeom>
          <a:solidFill>
            <a:schemeClr val="accent5">
              <a:lumMod val="20000"/>
              <a:lumOff val="80000"/>
            </a:schemeClr>
          </a:solidFill>
        </p:spPr>
        <p:txBody>
          <a:bodyPr wrap="square">
            <a:spAutoFit/>
          </a:bodyPr>
          <a:lstStyle/>
          <a:p>
            <a:r>
              <a:rPr lang="nl-NL" sz="2400" b="1" dirty="0"/>
              <a:t>Nadelen: 
</a:t>
            </a:r>
            <a:r>
              <a:rPr lang="nl-NL" sz="2400" dirty="0"/>
              <a:t>Het aangaan van schulden brengt risico's met zich mee, vooral als de cashflow van het bedrijf onstabiel is. 
Bovendien kan het niet terugbetalen van een lening ernstige gevolgen hebben voor uw kredietwaardigheid en kan dit leiden tot verlies van door onderpand gedekte activa.</a:t>
            </a:r>
            <a:endParaRPr lang="en-GB" sz="2400" dirty="0"/>
          </a:p>
        </p:txBody>
      </p:sp>
    </p:spTree>
    <p:extLst>
      <p:ext uri="{BB962C8B-B14F-4D97-AF65-F5344CB8AC3E}">
        <p14:creationId xmlns:p14="http://schemas.microsoft.com/office/powerpoint/2010/main" val="260096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52983" y="1583661"/>
            <a:ext cx="10396219" cy="1681170"/>
          </a:xfrm>
        </p:spPr>
        <p:txBody>
          <a:bodyPr/>
          <a:lstStyle/>
          <a:p>
            <a:pPr marL="342900" indent="-342900">
              <a:buFont typeface="Arial" panose="020B0604020202020204" pitchFamily="34" charset="0"/>
              <a:buChar char="•"/>
            </a:pPr>
            <a:r>
              <a:rPr lang="nl-NL" sz="2000" b="1" dirty="0">
                <a:solidFill>
                  <a:srgbClr val="D9552F"/>
                </a:solidFill>
              </a:rPr>
              <a:t>Geschiktheid en vereisten: </a:t>
            </a:r>
            <a:r>
              <a:rPr lang="nl-NL" sz="2000" dirty="0"/>
              <a:t>Verschillende leningen worden geleverd met verschillende geschiktheidscriteria, waaronder bedrijfsleeftijd, kredietgeschiedenis, jaaromzet en winstgevendheid. </a:t>
            </a:r>
            <a:r>
              <a:rPr lang="nl-NL" sz="2000" b="1" dirty="0">
                <a:solidFill>
                  <a:srgbClr val="D9552F"/>
                </a:solidFill>
              </a:rPr>
              <a:t>
Rentetarieven en vergoedingen: </a:t>
            </a:r>
            <a:r>
              <a:rPr lang="nl-NL" sz="2000" dirty="0"/>
              <a:t>Rentetarieven kunnen sterk variëren, afhankelijk van de geldschieter en het type lening. Sommige leningen kunnen ook extra kosten met zich meebrengen, zoals opstartkosten, verwerkingskosten of boetes voor vervroegde aflossing.</a:t>
            </a:r>
            <a:r>
              <a:rPr lang="nl-NL" sz="2000" b="1" dirty="0">
                <a:solidFill>
                  <a:srgbClr val="D9552F"/>
                </a:solidFill>
              </a:rPr>
              <a:t>
Aflossingsvoorwaarden: </a:t>
            </a:r>
            <a:r>
              <a:rPr lang="nl-NL" sz="2000" dirty="0"/>
              <a:t>Het is essentieel om rekening te houden met de terugbetalingsstructuur, inclusief de looptijd van de lening en het aflossingsschema (het schema geeft een duidelijk overzicht van hoe elke betaling is verdeeld tussen aflossing van de hoofdsom en rente, en het toont het resterende saldo nadat elke betaling is gedaan), en de flexibiliteit van terugbetalingsvoorwaarden. Inzicht in deze factoren is cruciaal om schulden op een verantwoorde manier te beheren zonder de cashflow van het bedrijf te belasten.</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a:solidFill>
                  <a:schemeClr val="bg1"/>
                </a:solidFill>
              </a:rPr>
              <a:t>Waar u rekening mee moet houden</a:t>
            </a:r>
            <a:endParaRPr lang="en-US" dirty="0"/>
          </a:p>
        </p:txBody>
      </p:sp>
    </p:spTree>
    <p:extLst>
      <p:ext uri="{BB962C8B-B14F-4D97-AF65-F5344CB8AC3E}">
        <p14:creationId xmlns:p14="http://schemas.microsoft.com/office/powerpoint/2010/main" val="210321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64031" y="1264390"/>
            <a:ext cx="10396219" cy="1681170"/>
          </a:xfrm>
        </p:spPr>
        <p:txBody>
          <a:bodyPr/>
          <a:lstStyle/>
          <a:p>
            <a:pPr marL="342900" indent="-342900">
              <a:buFont typeface="Arial" panose="020B0604020202020204" pitchFamily="34" charset="0"/>
              <a:buChar char="•"/>
            </a:pPr>
            <a:r>
              <a:rPr lang="nl-NL" sz="2000" b="1" dirty="0">
                <a:solidFill>
                  <a:srgbClr val="D9552F"/>
                </a:solidFill>
              </a:rPr>
              <a:t>Onderpandvereisten: </a:t>
            </a:r>
            <a:r>
              <a:rPr lang="nl-NL" sz="2000" dirty="0"/>
              <a:t>Voor sommige leningen kunnen onderpand nodig zijn, zoals onroerend goed, inventaris of andere activa, die de geldschieter in beslag kan nemen als de lening niet wordt terugbetaald.</a:t>
            </a:r>
            <a:r>
              <a:rPr lang="nl-NL" sz="2000" b="1" dirty="0">
                <a:solidFill>
                  <a:srgbClr val="D9552F"/>
                </a:solidFill>
              </a:rPr>
              <a:t>
Kredietgezondheid: </a:t>
            </a:r>
            <a:r>
              <a:rPr lang="nl-NL" sz="2000" dirty="0"/>
              <a:t>Controleer voordat u zich aanmeldt uw kredietscore om er zeker van te zijn dat u niet voor verrassingen komt te staan. Een betere kredietscore kan u helpen betere rentetarieven te krijgen </a:t>
            </a:r>
            <a:r>
              <a:rPr lang="nl-NL" sz="2000" b="1" dirty="0">
                <a:solidFill>
                  <a:srgbClr val="D9552F"/>
                </a:solidFill>
              </a:rPr>
              <a:t>
Beoordeel uw behoeften zorgvuldig</a:t>
            </a:r>
            <a:r>
              <a:rPr lang="nl-NL" sz="2000" dirty="0">
                <a:solidFill>
                  <a:srgbClr val="D9552F"/>
                </a:solidFill>
              </a:rPr>
              <a:t>: </a:t>
            </a:r>
            <a:r>
              <a:rPr lang="nl-NL" sz="2000" dirty="0"/>
              <a:t>Definieer duidelijk het doel van de lening. Zorg ervoor dat de lening echt nodig is en dat het geld wordt gebruikt voor een specifiek, gepland doel, niet voor algemene uitgaven.</a:t>
            </a:r>
            <a:r>
              <a:rPr lang="nl-NL" sz="2000" dirty="0">
                <a:solidFill>
                  <a:srgbClr val="D9552F"/>
                </a:solidFill>
              </a:rPr>
              <a:t>
</a:t>
            </a:r>
            <a:r>
              <a:rPr lang="nl-NL" sz="2000" b="1" dirty="0">
                <a:solidFill>
                  <a:srgbClr val="D9552F"/>
                </a:solidFill>
              </a:rPr>
              <a:t>Kijk rond voor de beste voorwaarden: </a:t>
            </a:r>
            <a:r>
              <a:rPr lang="nl-NL" sz="2000" dirty="0"/>
              <a:t>Neem geen genoegen met de eerste aanbieding die u ontvangt. Vergelijk rentetarieven, vergoedingen, voorwaarden en bepalingen van verschillende kredietverstrekkers om de beste deal te vinden.</a:t>
            </a:r>
            <a:r>
              <a:rPr lang="nl-NL" sz="2000" b="1" dirty="0">
                <a:solidFill>
                  <a:srgbClr val="D9552F"/>
                </a:solidFill>
              </a:rPr>
              <a:t>
Lees de kleine lettertjes. </a:t>
            </a:r>
            <a:r>
              <a:rPr lang="nl-NL" sz="2000" dirty="0"/>
              <a:t>Begrijp de algemene voorwaarden: Begrijp alle voorwaarden, bepalingen en eventuele kosten voor te late betalingen of vervroegde aflossing van leningen</a:t>
            </a:r>
            <a:r>
              <a:rPr lang="nl-NL" sz="2000" b="1" dirty="0">
                <a:solidFill>
                  <a:srgbClr val="D9552F"/>
                </a:solidFill>
              </a:rPr>
              <a:t>.</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7196" y="416691"/>
            <a:ext cx="8079369"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nl-NL">
                <a:solidFill>
                  <a:schemeClr val="bg1"/>
                </a:solidFill>
              </a:rPr>
              <a:t>Waar u rekening mee moet houden</a:t>
            </a:r>
            <a:endParaRPr lang="en-US" dirty="0"/>
          </a:p>
        </p:txBody>
      </p:sp>
    </p:spTree>
    <p:extLst>
      <p:ext uri="{BB962C8B-B14F-4D97-AF65-F5344CB8AC3E}">
        <p14:creationId xmlns:p14="http://schemas.microsoft.com/office/powerpoint/2010/main" val="250393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6294" y="1264390"/>
            <a:ext cx="10396219" cy="1681170"/>
          </a:xfrm>
        </p:spPr>
        <p:txBody>
          <a:bodyPr/>
          <a:lstStyle/>
          <a:p>
            <a:pPr>
              <a:buFont typeface="Arial" panose="020B0604020202020204" pitchFamily="34" charset="0"/>
              <a:buChar char="•"/>
            </a:pPr>
            <a:r>
              <a:rPr lang="nl-NL" sz="2000" b="1" dirty="0">
                <a:solidFill>
                  <a:srgbClr val="D9552F"/>
                </a:solidFill>
              </a:rPr>
              <a:t>Rente en kosten</a:t>
            </a:r>
            <a:r>
              <a:rPr lang="nl-NL" sz="2000" dirty="0"/>
              <a:t>: Bereken het totale bedrag dat u gedurende de looptijd van de lening betaalt, inclusief rente en eventuele toepasselijke kosten. Dit zijn de werkelijke kosten van de lening.</a:t>
            </a:r>
            <a:r>
              <a:rPr lang="nl-NL" sz="2000" b="1" dirty="0">
                <a:solidFill>
                  <a:srgbClr val="D9552F"/>
                </a:solidFill>
              </a:rPr>
              <a:t>
 Plan uw budget + aflossingsplan: </a:t>
            </a:r>
            <a:r>
              <a:rPr lang="nl-NL" sz="2000" dirty="0"/>
              <a:t>Zorg ervoor dat uw budget de reguliere aflossingen van leningen aankan zonder andere financiële verplichtingen in gevaar te brengen. Pas uw budget aan om de nieuwe uitgaven op te vangen.</a:t>
            </a:r>
            <a:r>
              <a:rPr lang="nl-NL" sz="2000" b="1" dirty="0">
                <a:solidFill>
                  <a:srgbClr val="D9552F"/>
                </a:solidFill>
              </a:rPr>
              <a:t>
Financiële buffer |Noodplan: </a:t>
            </a:r>
            <a:r>
              <a:rPr lang="nl-NL" sz="2000" dirty="0"/>
              <a:t>Zorg voor een back-upplan voor terugbetaling in geval van onvoorziene financiële problemen. Dit kunnen spaargelden of andere inkomstenbronnen zijn die betalingen tijdelijk kunnen dekken.</a:t>
            </a:r>
            <a:r>
              <a:rPr lang="nl-NL" sz="2000" b="1" dirty="0">
                <a:solidFill>
                  <a:srgbClr val="D9552F"/>
                </a:solidFill>
              </a:rPr>
              <a:t>
Vermijd frequent lenen: </a:t>
            </a:r>
            <a:r>
              <a:rPr lang="nl-NL" sz="2000" dirty="0"/>
              <a:t>Probeer te voorkomen dat u in een cyclus van schulden terechtkomt waarbij u extra leningen aangaat om eerdere leningen af te betalen. Frequent lenen kan leiden tot financiële instabiliteit.</a:t>
            </a:r>
            <a:r>
              <a:rPr lang="nl-NL" sz="2000" b="1" dirty="0">
                <a:solidFill>
                  <a:srgbClr val="D9552F"/>
                </a:solidFill>
              </a:rPr>
              <a:t>
Professioneel advies: </a:t>
            </a:r>
            <a:r>
              <a:rPr lang="nl-NL" sz="2000" dirty="0"/>
              <a:t>Neem bij twijfel contact op met een onafhankelijke financieel adviseur.</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7196" y="416691"/>
            <a:ext cx="779881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nl-NL">
                <a:solidFill>
                  <a:schemeClr val="bg1"/>
                </a:solidFill>
              </a:rPr>
              <a:t>Waar u rekening mee moet houden</a:t>
            </a:r>
            <a:endParaRPr lang="en-US" dirty="0"/>
          </a:p>
        </p:txBody>
      </p:sp>
    </p:spTree>
    <p:extLst>
      <p:ext uri="{BB962C8B-B14F-4D97-AF65-F5344CB8AC3E}">
        <p14:creationId xmlns:p14="http://schemas.microsoft.com/office/powerpoint/2010/main" val="285164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2400" b="1" i="0" dirty="0">
                <a:solidFill>
                  <a:schemeClr val="bg1"/>
                </a:solidFill>
              </a:rPr>
              <a:t>Michele Ruiz</a:t>
            </a:r>
            <a:endParaRPr lang="en-US" sz="2400" b="1" dirty="0">
              <a:solidFill>
                <a:schemeClr val="bg1"/>
              </a:solidFill>
            </a:endParaRPr>
          </a:p>
        </p:txBody>
      </p:sp>
      <p:sp>
        <p:nvSpPr>
          <p:cNvPr id="4" name="Text Placeholder 3">
            <a:extLst>
              <a:ext uri="{FF2B5EF4-FFF2-40B4-BE49-F238E27FC236}">
                <a16:creationId xmlns:a16="http://schemas.microsoft.com/office/drawing/2014/main" id="{A76072B5-76E1-624D-FC74-4C1B52F19CE4}"/>
              </a:ext>
            </a:extLst>
          </p:cNvPr>
          <p:cNvSpPr>
            <a:spLocks noGrp="1"/>
          </p:cNvSpPr>
          <p:nvPr>
            <p:ph type="body" sz="quarter" idx="13"/>
          </p:nvPr>
        </p:nvSpPr>
        <p:spPr>
          <a:xfrm>
            <a:off x="552114" y="385118"/>
            <a:ext cx="6212839" cy="5231223"/>
          </a:xfrm>
        </p:spPr>
        <p:txBody>
          <a:bodyPr>
            <a:normAutofit/>
          </a:bodyPr>
          <a:lstStyle/>
          <a:p>
            <a:pPr algn="l">
              <a:lnSpc>
                <a:spcPct val="100000"/>
              </a:lnSpc>
            </a:pPr>
            <a:r>
              <a:rPr lang="nl-NL" sz="3200" dirty="0">
                <a:solidFill>
                  <a:srgbClr val="595959"/>
                </a:solidFill>
              </a:rPr>
              <a:t>Lenen verschilt niet veel van balanceren op een slappe koord. Het draait allemaal om de juiste ondersteuning en weten wanneer je zorgvuldig de volgende stap moet zetten.</a:t>
            </a:r>
            <a:endParaRPr lang="en-IE" sz="5400" dirty="0">
              <a:solidFill>
                <a:srgbClr val="595959"/>
              </a:solidFill>
            </a:endParaRPr>
          </a:p>
        </p:txBody>
      </p:sp>
      <p:sp>
        <p:nvSpPr>
          <p:cNvPr id="6" name="Freeform 1">
            <a:extLst>
              <a:ext uri="{FF2B5EF4-FFF2-40B4-BE49-F238E27FC236}">
                <a16:creationId xmlns:a16="http://schemas.microsoft.com/office/drawing/2014/main" id="{9AA58773-369F-F5C7-1DF0-64AF3FF03552}"/>
              </a:ext>
            </a:extLst>
          </p:cNvPr>
          <p:cNvSpPr/>
          <p:nvPr/>
        </p:nvSpPr>
        <p:spPr>
          <a:xfrm>
            <a:off x="0" y="26323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1C693211-46AD-C0A0-F596-F06A20848692}"/>
              </a:ext>
            </a:extLst>
          </p:cNvPr>
          <p:cNvSpPr txBox="1">
            <a:spLocks/>
          </p:cNvSpPr>
          <p:nvPr/>
        </p:nvSpPr>
        <p:spPr>
          <a:xfrm>
            <a:off x="460851" y="466545"/>
            <a:ext cx="963255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solidFill>
                  <a:schemeClr val="bg1"/>
                </a:solidFill>
              </a:rPr>
              <a:t>Ontlening</a:t>
            </a:r>
            <a:r>
              <a:rPr lang="en-US" dirty="0">
                <a:solidFill>
                  <a:schemeClr val="bg1"/>
                </a:solidFill>
              </a:rPr>
              <a:t> </a:t>
            </a:r>
            <a:endParaRPr lang="en-US" dirty="0"/>
          </a:p>
        </p:txBody>
      </p:sp>
      <p:grpSp>
        <p:nvGrpSpPr>
          <p:cNvPr id="9" name="Group 8">
            <a:extLst>
              <a:ext uri="{FF2B5EF4-FFF2-40B4-BE49-F238E27FC236}">
                <a16:creationId xmlns:a16="http://schemas.microsoft.com/office/drawing/2014/main" id="{427795D2-C1D1-403C-7C5F-F70975929169}"/>
              </a:ext>
            </a:extLst>
          </p:cNvPr>
          <p:cNvGrpSpPr/>
          <p:nvPr/>
        </p:nvGrpSpPr>
        <p:grpSpPr>
          <a:xfrm rot="10800000">
            <a:off x="5277127" y="137785"/>
            <a:ext cx="1487826" cy="1083162"/>
            <a:chOff x="3400450" y="986392"/>
            <a:chExt cx="1487826" cy="1083162"/>
          </a:xfrm>
        </p:grpSpPr>
        <p:sp>
          <p:nvSpPr>
            <p:cNvPr id="10" name="Freeform 9">
              <a:extLst>
                <a:ext uri="{FF2B5EF4-FFF2-40B4-BE49-F238E27FC236}">
                  <a16:creationId xmlns:a16="http://schemas.microsoft.com/office/drawing/2014/main" id="{0BDCA838-73D1-AE0A-10E0-965C7FA06CED}"/>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w="897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137F0D5-D279-2DDA-DBA7-2B48E0341871}"/>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w="8971" cap="flat">
              <a:noFill/>
              <a:prstDash val="solid"/>
              <a:miter/>
            </a:ln>
          </p:spPr>
          <p:txBody>
            <a:bodyPr rtlCol="0" anchor="ctr"/>
            <a:lstStyle/>
            <a:p>
              <a:endParaRPr lang="en-US"/>
            </a:p>
          </p:txBody>
        </p:sp>
      </p:grpSp>
      <p:pic>
        <p:nvPicPr>
          <p:cNvPr id="3" name="Picture 2" descr="A person walking on a rope&#10;&#10;Description automatically generated">
            <a:extLst>
              <a:ext uri="{FF2B5EF4-FFF2-40B4-BE49-F238E27FC236}">
                <a16:creationId xmlns:a16="http://schemas.microsoft.com/office/drawing/2014/main" id="{7BFA826C-ED4B-5BD4-9861-85A2A5389B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2162" y="1270199"/>
            <a:ext cx="4636765" cy="3477574"/>
          </a:xfrm>
          <a:prstGeom prst="rect">
            <a:avLst/>
          </a:prstGeom>
        </p:spPr>
      </p:pic>
      <p:sp>
        <p:nvSpPr>
          <p:cNvPr id="13" name="TextBox 12">
            <a:extLst>
              <a:ext uri="{FF2B5EF4-FFF2-40B4-BE49-F238E27FC236}">
                <a16:creationId xmlns:a16="http://schemas.microsoft.com/office/drawing/2014/main" id="{34B96EE1-F267-F076-72B1-E5B2CDC6A341}"/>
              </a:ext>
            </a:extLst>
          </p:cNvPr>
          <p:cNvSpPr txBox="1"/>
          <p:nvPr/>
        </p:nvSpPr>
        <p:spPr>
          <a:xfrm>
            <a:off x="445943" y="4944905"/>
            <a:ext cx="11270193" cy="1446550"/>
          </a:xfrm>
          <a:prstGeom prst="rect">
            <a:avLst/>
          </a:prstGeom>
          <a:noFill/>
        </p:spPr>
        <p:txBody>
          <a:bodyPr wrap="square">
            <a:spAutoFit/>
          </a:bodyPr>
          <a:lstStyle/>
          <a:p>
            <a:r>
              <a:rPr lang="nl-NL" sz="2200" b="1" dirty="0"/>
              <a:t>Voorzichtig beheer en strategische planning bij het aangaan van leningen is essentieel. Het gaat erom een evenwicht te vinden tussen de noodzaak om voorzichtig te zijn, maar te erkennen dat het een noodzakelijke stap kan zijn om je doelen te bereiken. Zie meer over leningen in Module 8 Financiële hulp voor ondervertegenwoordigde ondernemers</a:t>
            </a:r>
            <a:endParaRPr lang="en-IE" sz="2200" b="1" dirty="0">
              <a:solidFill>
                <a:srgbClr val="F2A72C"/>
              </a:solidFill>
            </a:endParaRPr>
          </a:p>
        </p:txBody>
      </p:sp>
    </p:spTree>
    <p:extLst>
      <p:ext uri="{BB962C8B-B14F-4D97-AF65-F5344CB8AC3E}">
        <p14:creationId xmlns:p14="http://schemas.microsoft.com/office/powerpoint/2010/main" val="90357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33199" y="1220345"/>
            <a:ext cx="10396219" cy="1681170"/>
          </a:xfrm>
        </p:spPr>
        <p:txBody>
          <a:bodyPr/>
          <a:lstStyle/>
          <a:p>
            <a:pPr algn="ctr"/>
            <a:endParaRPr lang="en-US" sz="100" b="1" dirty="0">
              <a:solidFill>
                <a:schemeClr val="bg1"/>
              </a:solidFill>
              <a:highlight>
                <a:srgbClr val="1EB3DD"/>
              </a:highlight>
            </a:endParaRPr>
          </a:p>
          <a:p>
            <a:pPr algn="ctr"/>
            <a:r>
              <a:rPr lang="en-US" sz="2400" b="1" dirty="0">
                <a:solidFill>
                  <a:schemeClr val="bg1"/>
                </a:solidFill>
                <a:highlight>
                  <a:srgbClr val="1EB3DD"/>
                </a:highlight>
              </a:rPr>
              <a:t>DON’T</a:t>
            </a:r>
          </a:p>
          <a:p>
            <a:pPr fontAlgn="base"/>
            <a:r>
              <a:rPr lang="en-IE" sz="2400" b="1" dirty="0">
                <a:solidFill>
                  <a:srgbClr val="1EB3DD"/>
                </a:solidFill>
              </a:rPr>
              <a:t>X  </a:t>
            </a:r>
            <a:r>
              <a:rPr lang="nl-NL" sz="2000" b="1" dirty="0">
                <a:solidFill>
                  <a:srgbClr val="1EB3DD"/>
                </a:solidFill>
              </a:rPr>
              <a:t>Combineer uw zakelijke en persoonlijke account. </a:t>
            </a:r>
          </a:p>
          <a:p>
            <a:pPr fontAlgn="base"/>
            <a:r>
              <a:rPr lang="nl-NL" sz="2000" dirty="0"/>
              <a:t>Het is nooit een goed idee om uw zakelijke geld te mengen met uw persoonlijke geld. U kunt desgewenst bij dezelfde instelling bankieren, maar zorg ervoor dat u een aparte bankrekening voor kleine bedrijven opent. Maak geen geld over tussen de twee, tenzij je een goede reden hebt en je een papieren spoor bijhoudt.</a:t>
            </a:r>
            <a:r>
              <a:rPr lang="nl-NL" sz="2000" b="1" dirty="0">
                <a:solidFill>
                  <a:srgbClr val="1EB3DD"/>
                </a:solidFill>
              </a:rPr>
              <a:t>
X Maak de fout om slechts bij één type kredietverstrekker een aanvraag in te dienen</a:t>
            </a:r>
            <a:r>
              <a:rPr lang="nl-NL" sz="2000" dirty="0"/>
              <a:t>. </a:t>
            </a:r>
          </a:p>
          <a:p>
            <a:pPr fontAlgn="base"/>
            <a:r>
              <a:rPr lang="nl-NL" sz="2000" dirty="0"/>
              <a:t>Als u al uw opties kent, wordt het niet alleen gemakkelijker om te beslissen hoe u een geschikte zakelijke lening kiest, maar het vergroot ook de kans om geaccepteerd te worden voor een lening.</a:t>
            </a:r>
            <a:r>
              <a:rPr lang="nl-NL" sz="2000" b="1" dirty="0">
                <a:solidFill>
                  <a:srgbClr val="1EB3DD"/>
                </a:solidFill>
              </a:rPr>
              <a:t>
X Maak de fout om te vallen voor een onbetrouwbare geldschieter.</a:t>
            </a:r>
            <a:endParaRPr lang="en-IE" sz="2000" b="1" dirty="0">
              <a:solidFill>
                <a:srgbClr val="1EB3DD"/>
              </a:solidFill>
            </a:endParaRPr>
          </a:p>
          <a:p>
            <a:pPr algn="r" fontAlgn="base"/>
            <a:r>
              <a:rPr lang="en-IE" sz="2800" b="1" dirty="0">
                <a:solidFill>
                  <a:schemeClr val="bg1"/>
                </a:solidFill>
                <a:highlight>
                  <a:srgbClr val="F26B27"/>
                </a:highlight>
              </a:rPr>
              <a:t>LEES</a:t>
            </a:r>
            <a:r>
              <a:rPr lang="en-IE" b="1" dirty="0">
                <a:solidFill>
                  <a:srgbClr val="1E494F"/>
                </a:solidFill>
              </a:rPr>
              <a:t> - </a:t>
            </a:r>
            <a:r>
              <a:rPr lang="en-IE" b="1" dirty="0">
                <a:solidFill>
                  <a:srgbClr val="1E494F"/>
                </a:solidFill>
                <a:hlinkClick r:id="rId2">
                  <a:extLst>
                    <a:ext uri="{A12FA001-AC4F-418D-AE19-62706E023703}">
                      <ahyp:hlinkClr xmlns:ahyp="http://schemas.microsoft.com/office/drawing/2018/hyperlinkcolor" val="tx"/>
                    </a:ext>
                  </a:extLst>
                </a:hlinkClick>
              </a:rPr>
              <a:t>10 questions you should ask</a:t>
            </a:r>
            <a:r>
              <a:rPr lang="en-IE" b="1" dirty="0">
                <a:solidFill>
                  <a:srgbClr val="1E494F"/>
                </a:solidFill>
              </a:rPr>
              <a:t> </a:t>
            </a:r>
            <a:r>
              <a:rPr lang="nl-NL" b="1" dirty="0">
                <a:solidFill>
                  <a:srgbClr val="1E494F"/>
                </a:solidFill>
              </a:rPr>
              <a:t>voordat u een banklening aanvraagt</a:t>
            </a:r>
            <a:endParaRPr lang="en-IE" b="1" dirty="0">
              <a:solidFill>
                <a:srgbClr val="1E494F"/>
              </a:solidFill>
            </a:endParaRPr>
          </a:p>
          <a:p>
            <a:pPr algn="ctr"/>
            <a:endParaRPr lang="en-US" sz="2400" b="1" dirty="0">
              <a:solidFill>
                <a:schemeClr val="bg1"/>
              </a:solidFill>
              <a:highlight>
                <a:srgbClr val="1EB3DD"/>
              </a:highlight>
            </a:endParaRPr>
          </a:p>
        </p:txBody>
      </p:sp>
      <p:sp>
        <p:nvSpPr>
          <p:cNvPr id="2" name="Freeform 1">
            <a:extLst>
              <a:ext uri="{FF2B5EF4-FFF2-40B4-BE49-F238E27FC236}">
                <a16:creationId xmlns:a16="http://schemas.microsoft.com/office/drawing/2014/main" id="{7B83FC6B-9FCD-D7A3-CB13-234D96458BFD}"/>
              </a:ext>
            </a:extLst>
          </p:cNvPr>
          <p:cNvSpPr/>
          <p:nvPr/>
        </p:nvSpPr>
        <p:spPr>
          <a:xfrm>
            <a:off x="-47195" y="416691"/>
            <a:ext cx="850097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86294" y="513830"/>
            <a:ext cx="9632553" cy="803654"/>
          </a:xfrm>
        </p:spPr>
        <p:txBody>
          <a:bodyPr/>
          <a:lstStyle/>
          <a:p>
            <a:r>
              <a:rPr lang="nl-NL" b="1">
                <a:solidFill>
                  <a:schemeClr val="bg1"/>
                </a:solidFill>
              </a:rPr>
              <a:t>Wat u niet moet doen in de omgang met een bank</a:t>
            </a:r>
            <a:endParaRPr lang="en-US" sz="3600" b="1" dirty="0">
              <a:solidFill>
                <a:schemeClr val="bg1"/>
              </a:solidFill>
            </a:endParaRPr>
          </a:p>
        </p:txBody>
      </p:sp>
    </p:spTree>
    <p:extLst>
      <p:ext uri="{BB962C8B-B14F-4D97-AF65-F5344CB8AC3E}">
        <p14:creationId xmlns:p14="http://schemas.microsoft.com/office/powerpoint/2010/main" val="226328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Subsidies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4462760"/>
          </a:xfrm>
          <a:prstGeom prst="rect">
            <a:avLst/>
          </a:prstGeom>
          <a:noFill/>
        </p:spPr>
        <p:txBody>
          <a:bodyPr wrap="square">
            <a:spAutoFit/>
          </a:bodyPr>
          <a:lstStyle/>
          <a:p>
            <a:r>
              <a:rPr lang="nl-NL" sz="2000" dirty="0">
                <a:solidFill>
                  <a:srgbClr val="595959"/>
                </a:solidFill>
              </a:rPr>
              <a:t>Subsidies zijn niet-terugvorderbare fondsen die door één partij, vaak een overheidsdienst, bedrijf, stichting of trust, aan een ontvanger worden uitbetaald of geschonken. Ze kunnen een cruciale financieringsbron zijn voor ondervertegenwoordigde oprichters in de EU, door financiële steun te bieden zonder dat ze hoeven terug te betalen of afstand te doen van eigen vermogen. 
Net als bij leningen is het van cruciaal belang om de verschillende soorten beschikbare subsidies te begrijpen. </a:t>
            </a:r>
          </a:p>
          <a:p>
            <a:endParaRPr lang="nl-NL" sz="2000" dirty="0">
              <a:solidFill>
                <a:srgbClr val="595959"/>
              </a:solidFill>
            </a:endParaRPr>
          </a:p>
          <a:p>
            <a:r>
              <a:rPr lang="nl-NL" sz="2000" dirty="0">
                <a:solidFill>
                  <a:srgbClr val="595959"/>
                </a:solidFill>
              </a:rPr>
              <a:t>NOTITIE:
Elk land heeft een andere aanpak, maar dit zijn de meest voorkomende soorten subsidies:
</a:t>
            </a:r>
            <a:r>
              <a:rPr lang="nl-NL" sz="2000" b="1" dirty="0">
                <a:solidFill>
                  <a:srgbClr val="FF0000"/>
                </a:solidFill>
              </a:rPr>
              <a:t>Kapitaalsubsidies</a:t>
            </a:r>
            <a:r>
              <a:rPr lang="nl-NL" sz="2000" dirty="0">
                <a:solidFill>
                  <a:srgbClr val="595959"/>
                </a:solidFill>
              </a:rPr>
              <a:t>: om kapitaalinvesteringen in het bedrijf te financieren, zoals de aanschaf van apparatuur, het renoveren van een werkplek of het investeren in technologie. Geschikt voor bedrijven die aanzienlijke startkapitaalinvesteringen nodig hebben voor het opzetten of uitbreiden van fysieke infrastructuur.</a:t>
            </a:r>
            <a:endParaRPr lang="en-GB" sz="2000" dirty="0"/>
          </a:p>
          <a:p>
            <a:endParaRPr lang="en-IE" sz="2400" dirty="0">
              <a:solidFill>
                <a:srgbClr val="595959"/>
              </a:solidFill>
            </a:endParaRPr>
          </a:p>
        </p:txBody>
      </p:sp>
    </p:spTree>
    <p:extLst>
      <p:ext uri="{BB962C8B-B14F-4D97-AF65-F5344CB8AC3E}">
        <p14:creationId xmlns:p14="http://schemas.microsoft.com/office/powerpoint/2010/main" val="27842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Subsidies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610722" y="1565257"/>
            <a:ext cx="10426971" cy="3477875"/>
          </a:xfrm>
          <a:prstGeom prst="rect">
            <a:avLst/>
          </a:prstGeom>
          <a:noFill/>
        </p:spPr>
        <p:txBody>
          <a:bodyPr wrap="square">
            <a:spAutoFit/>
          </a:bodyPr>
          <a:lstStyle/>
          <a:p>
            <a:pPr marL="342900" indent="-342900">
              <a:buFont typeface="Arial" panose="020B0604020202020204" pitchFamily="34" charset="0"/>
              <a:buChar char="•"/>
            </a:pPr>
            <a:r>
              <a:rPr lang="en-GB" sz="2000" b="1" dirty="0" err="1">
                <a:solidFill>
                  <a:srgbClr val="D9552F"/>
                </a:solidFill>
              </a:rPr>
              <a:t>Werkgelegenheidssubsidies</a:t>
            </a:r>
            <a:r>
              <a:rPr lang="en-GB" sz="2000" b="1" dirty="0">
                <a:solidFill>
                  <a:srgbClr val="D9552F"/>
                </a:solidFill>
              </a:rPr>
              <a:t>: </a:t>
            </a:r>
            <a:r>
              <a:rPr lang="nl-NL" sz="2000" dirty="0">
                <a:solidFill>
                  <a:srgbClr val="595959"/>
                </a:solidFill>
              </a:rPr>
              <a:t>Ontworpen om bedrijven aan te moedigen werknemers in dienst te nemen en op te leiden, met name in regio's met een hoge werkloosheid of </a:t>
            </a:r>
            <a:r>
              <a:rPr lang="nl-NL" sz="2000" dirty="0" err="1">
                <a:solidFill>
                  <a:srgbClr val="595959"/>
                </a:solidFill>
              </a:rPr>
              <a:t>ondertewerkstelling</a:t>
            </a:r>
            <a:r>
              <a:rPr lang="nl-NL" sz="2000" dirty="0">
                <a:solidFill>
                  <a:srgbClr val="595959"/>
                </a:solidFill>
              </a:rPr>
              <a:t>. Deze subsidies kunnen een deel van het salaris van nieuwe werknemers dekken of subsidies verstrekken voor het creëren van banen in specifieke sectoren of demografieën, zoals jongeren of langdurig werklozen.</a:t>
            </a:r>
          </a:p>
          <a:p>
            <a:pPr marL="342900" indent="-342900">
              <a:buFont typeface="Arial" panose="020B0604020202020204" pitchFamily="34" charset="0"/>
              <a:buChar char="•"/>
            </a:pPr>
            <a:endParaRPr lang="en-GB" sz="2000" dirty="0">
              <a:solidFill>
                <a:srgbClr val="595959"/>
              </a:solidFill>
            </a:endParaRPr>
          </a:p>
          <a:p>
            <a:pPr marL="342900" indent="-342900">
              <a:buFont typeface="Arial" panose="020B0604020202020204" pitchFamily="34" charset="0"/>
              <a:buChar char="•"/>
            </a:pPr>
            <a:r>
              <a:rPr lang="nl-NL" sz="2000" b="1" dirty="0">
                <a:solidFill>
                  <a:srgbClr val="D9552F"/>
                </a:solidFill>
              </a:rPr>
              <a:t>Subsidies voor onderzoek en ontwikkeling (O&amp;O) of innovatie:</a:t>
            </a:r>
            <a:r>
              <a:rPr lang="en-GB" sz="2000" b="1" dirty="0">
                <a:solidFill>
                  <a:srgbClr val="D9552F"/>
                </a:solidFill>
              </a:rPr>
              <a:t> </a:t>
            </a:r>
            <a:r>
              <a:rPr lang="en-GB" sz="2000" dirty="0">
                <a:solidFill>
                  <a:srgbClr val="D9552F"/>
                </a:solidFill>
              </a:rPr>
              <a:t> </a:t>
            </a:r>
            <a:r>
              <a:rPr lang="nl-NL" sz="2000" dirty="0">
                <a:solidFill>
                  <a:srgbClr val="595959"/>
                </a:solidFill>
              </a:rPr>
              <a:t>Om innovatie te ondersteunen door middel van onderzoeks- en ontwikkelingsactiviteiten binnen bedrijven, helpen deze subsidies de kosten te dekken die gepaard gaan met het ontwikkelen van nieuwe producten, diensten of processen voor bedrijven die willen innoveren en nieuwe ideeën op de markt willen brengen.</a:t>
            </a:r>
            <a:endParaRPr lang="en-IE" sz="2000" dirty="0">
              <a:solidFill>
                <a:srgbClr val="595959"/>
              </a:solidFill>
            </a:endParaRPr>
          </a:p>
        </p:txBody>
      </p:sp>
    </p:spTree>
    <p:extLst>
      <p:ext uri="{BB962C8B-B14F-4D97-AF65-F5344CB8AC3E}">
        <p14:creationId xmlns:p14="http://schemas.microsoft.com/office/powerpoint/2010/main" val="267778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nl-NL"/>
              <a:t>Inzicht in verschillende soorten financiering</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857540" y="1202055"/>
            <a:ext cx="4978975" cy="4671588"/>
          </a:xfrm>
        </p:spPr>
        <p:txBody>
          <a:bodyPr/>
          <a:lstStyle/>
          <a:p>
            <a:pPr marL="0" indent="0">
              <a:spcBef>
                <a:spcPts val="1400"/>
              </a:spcBef>
              <a:spcAft>
                <a:spcPts val="1400"/>
              </a:spcAft>
            </a:pPr>
            <a:r>
              <a:rPr lang="nl-NL" sz="2000" dirty="0"/>
              <a:t>Module 4 bouwt voort op de verschillende manieren om financiering veilig te stellen, waaronder leningen, subsidies en de context van durfkapitaal zoals geïntroduceerd in module 3.  Het schetst de criteria en vereisten voor toegang tot financiering en biedt kennis over microleningen, risicobeheer en strategieën om discriminatie en vooroordelen te overwinnen.  De module verkent ook niet-traditionele financieringsbronnen zoals </a:t>
            </a:r>
            <a:r>
              <a:rPr lang="nl-NL" sz="2000" dirty="0" err="1"/>
              <a:t>crowdfunding</a:t>
            </a:r>
            <a:r>
              <a:rPr lang="nl-NL" sz="2000" dirty="0"/>
              <a:t> en impactbeleggen, biedt begeleiding bij het navigeren door het financieringslandschap en het verkrijgen van financiële steun.</a:t>
            </a:r>
            <a:endParaRPr lang="en-US" sz="20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nl-NL"/>
              <a:t>Navigeren door de criteria voor financiering</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48163" y="3084240"/>
            <a:ext cx="5437258" cy="689519"/>
          </a:xfrm>
        </p:spPr>
        <p:txBody>
          <a:bodyPr/>
          <a:lstStyle/>
          <a:p>
            <a:r>
              <a:rPr lang="nl-NL"/>
              <a:t>Strategieën voor het overwinnen van vooroordelen en discriminatie bij financiering</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76445" y="3963897"/>
            <a:ext cx="5073048" cy="689519"/>
          </a:xfrm>
        </p:spPr>
        <p:txBody>
          <a:bodyPr/>
          <a:lstStyle/>
          <a:p>
            <a:r>
              <a:rPr lang="en-IE"/>
              <a:t>Niet-traditionele financieringsbronnen verkennen</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GB"/>
              <a:t>Risicobeheer en financiële planning</a:t>
            </a:r>
            <a:endParaRPr lang="en-IE"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n-US"/>
              <a:t>Introductie</a:t>
            </a:r>
            <a:endParaRPr lang="en-US" dirty="0"/>
          </a:p>
        </p:txBody>
      </p:sp>
      <p:sp>
        <p:nvSpPr>
          <p:cNvPr id="3" name="TextBox 2">
            <a:extLst>
              <a:ext uri="{FF2B5EF4-FFF2-40B4-BE49-F238E27FC236}">
                <a16:creationId xmlns:a16="http://schemas.microsoft.com/office/drawing/2014/main" id="{2A991BA8-04EE-BA28-F212-071180BE1E27}"/>
              </a:ext>
            </a:extLst>
          </p:cNvPr>
          <p:cNvSpPr txBox="1"/>
          <p:nvPr/>
        </p:nvSpPr>
        <p:spPr>
          <a:xfrm>
            <a:off x="6746083" y="5573875"/>
            <a:ext cx="6114552" cy="400110"/>
          </a:xfrm>
          <a:prstGeom prst="rect">
            <a:avLst/>
          </a:prstGeom>
          <a:noFill/>
        </p:spPr>
        <p:txBody>
          <a:bodyPr wrap="square">
            <a:spAutoFit/>
          </a:bodyPr>
          <a:lstStyle/>
          <a:p>
            <a:r>
              <a:rPr lang="en-IE" sz="2000"/>
              <a:t>Zelfreflectie en referenties</a:t>
            </a:r>
            <a:endParaRPr lang="en-US" sz="2000" dirty="0"/>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Subsidies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4093428"/>
          </a:xfrm>
          <a:prstGeom prst="rect">
            <a:avLst/>
          </a:prstGeom>
          <a:noFill/>
        </p:spPr>
        <p:txBody>
          <a:bodyPr wrap="square">
            <a:spAutoFit/>
          </a:bodyPr>
          <a:lstStyle/>
          <a:p>
            <a:r>
              <a:rPr lang="en-GB" sz="2000" b="1" dirty="0" err="1">
                <a:solidFill>
                  <a:srgbClr val="D9552F"/>
                </a:solidFill>
              </a:rPr>
              <a:t>Beurzen</a:t>
            </a:r>
            <a:r>
              <a:rPr lang="en-GB" sz="2000" b="1" dirty="0">
                <a:solidFill>
                  <a:srgbClr val="D9552F"/>
                </a:solidFill>
              </a:rPr>
              <a:t> </a:t>
            </a:r>
            <a:r>
              <a:rPr lang="en-GB" sz="2000" b="1" dirty="0" err="1">
                <a:solidFill>
                  <a:srgbClr val="D9552F"/>
                </a:solidFill>
              </a:rPr>
              <a:t>voor</a:t>
            </a:r>
            <a:r>
              <a:rPr lang="en-GB" sz="2000" b="1" dirty="0">
                <a:solidFill>
                  <a:srgbClr val="D9552F"/>
                </a:solidFill>
              </a:rPr>
              <a:t> </a:t>
            </a:r>
            <a:r>
              <a:rPr lang="en-GB" sz="2000" b="1" dirty="0" err="1">
                <a:solidFill>
                  <a:srgbClr val="D9552F"/>
                </a:solidFill>
              </a:rPr>
              <a:t>opleidingen</a:t>
            </a:r>
            <a:r>
              <a:rPr lang="en-GB" sz="2000" b="1" dirty="0">
                <a:solidFill>
                  <a:srgbClr val="D9552F"/>
                </a:solidFill>
              </a:rPr>
              <a:t>: </a:t>
            </a:r>
            <a:r>
              <a:rPr lang="nl-NL" sz="2000" dirty="0">
                <a:solidFill>
                  <a:srgbClr val="595959"/>
                </a:solidFill>
              </a:rPr>
              <a:t>Ondersteun de bijscholing van de beroepsbevolking door opleidingsprogramma's voor werknemers te financieren. Doorgaans kan elk bedrijf dat de vaardigheden van zijn personeel wil verbeteren om gelijke tred te houden met nieuwe technologieën of bedrijfspraktijken, een aanvraag indienen.
Veel nationale en regionale programma's in de EU-landen voorzien in financiering voor de opleiding van personeel om het concurrentievermogen en de productiviteit te vergroten.</a:t>
            </a:r>
          </a:p>
          <a:p>
            <a:endParaRPr lang="en-GB" sz="2000" dirty="0">
              <a:solidFill>
                <a:srgbClr val="595959"/>
              </a:solidFill>
            </a:endParaRPr>
          </a:p>
          <a:p>
            <a:r>
              <a:rPr lang="en-GB" sz="2000" b="1" dirty="0">
                <a:solidFill>
                  <a:srgbClr val="D9552F"/>
                </a:solidFill>
              </a:rPr>
              <a:t>Groene subsidies: </a:t>
            </a:r>
            <a:r>
              <a:rPr lang="nl-NL" sz="2000" dirty="0">
                <a:solidFill>
                  <a:srgbClr val="595959"/>
                </a:solidFill>
              </a:rPr>
              <a:t>Om ecologische duurzaamheid te bevorderen, ondersteunen deze subsidies projecten die de ecologische voetafdruk verkleinen, de energie-efficiëntie verbeteren of hernieuwbare energiebronnen betrekken. Gebruikt door bedrijven die milieuvriendelijke praktijken toepassen, upgraden naar energie-efficiënte systemen of duurzame producten ontwikkelen.</a:t>
            </a:r>
            <a:endParaRPr lang="en-GB" sz="2000" dirty="0">
              <a:solidFill>
                <a:srgbClr val="595959"/>
              </a:solidFill>
            </a:endParaRPr>
          </a:p>
          <a:p>
            <a:pPr marL="342900" indent="-342900">
              <a:buFont typeface="Arial" panose="020B0604020202020204" pitchFamily="34" charset="0"/>
              <a:buChar char="•"/>
            </a:pPr>
            <a:endParaRPr lang="en-IE" sz="2000" dirty="0">
              <a:solidFill>
                <a:srgbClr val="595959"/>
              </a:solidFill>
            </a:endParaRPr>
          </a:p>
        </p:txBody>
      </p:sp>
    </p:spTree>
    <p:extLst>
      <p:ext uri="{BB962C8B-B14F-4D97-AF65-F5344CB8AC3E}">
        <p14:creationId xmlns:p14="http://schemas.microsoft.com/office/powerpoint/2010/main" val="1459427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Subsidies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2739211"/>
          </a:xfrm>
          <a:prstGeom prst="rect">
            <a:avLst/>
          </a:prstGeom>
          <a:noFill/>
        </p:spPr>
        <p:txBody>
          <a:bodyPr wrap="square">
            <a:spAutoFit/>
          </a:bodyPr>
          <a:lstStyle/>
          <a:p>
            <a:r>
              <a:rPr lang="en-GB" sz="2000" b="1" dirty="0">
                <a:solidFill>
                  <a:srgbClr val="D9552F"/>
                </a:solidFill>
              </a:rPr>
              <a:t>Export subsidies: </a:t>
            </a:r>
            <a:r>
              <a:rPr lang="nl-NL" sz="2000" dirty="0">
                <a:solidFill>
                  <a:srgbClr val="595959"/>
                </a:solidFill>
              </a:rPr>
              <a:t>Om bedrijven aan te moedigen hun markten buiten de lokale of nationale grenzen uit te breiden, kunnen deze subsidies een deel van de kosten dekken die gepaard gaan met het exporteren van producten en diensten. Meestal gebruikt voor bedrijven die internationale beurzen willen bijwonen, buitenlandse marketingcampagnes willen opzetten of willen voldoen aan internationale regelgeving.</a:t>
            </a:r>
            <a:endParaRPr lang="en-GB" sz="2000" dirty="0">
              <a:solidFill>
                <a:srgbClr val="595959"/>
              </a:solidFill>
            </a:endParaRPr>
          </a:p>
          <a:p>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sp>
        <p:nvSpPr>
          <p:cNvPr id="6" name="TextBox 5">
            <a:extLst>
              <a:ext uri="{FF2B5EF4-FFF2-40B4-BE49-F238E27FC236}">
                <a16:creationId xmlns:a16="http://schemas.microsoft.com/office/drawing/2014/main" id="{246A4526-DBD4-ED59-5B4B-8BCA9653A73F}"/>
              </a:ext>
            </a:extLst>
          </p:cNvPr>
          <p:cNvSpPr txBox="1"/>
          <p:nvPr/>
        </p:nvSpPr>
        <p:spPr>
          <a:xfrm>
            <a:off x="837846" y="3340508"/>
            <a:ext cx="10043513" cy="1323439"/>
          </a:xfrm>
          <a:prstGeom prst="rect">
            <a:avLst/>
          </a:prstGeom>
          <a:solidFill>
            <a:schemeClr val="accent3">
              <a:lumMod val="20000"/>
              <a:lumOff val="80000"/>
            </a:schemeClr>
          </a:solidFill>
        </p:spPr>
        <p:txBody>
          <a:bodyPr wrap="square">
            <a:spAutoFit/>
          </a:bodyPr>
          <a:lstStyle/>
          <a:p>
            <a:r>
              <a:rPr lang="nl-NL" sz="2000" dirty="0"/>
              <a:t>Inzicht in deze verschillende soorten subsidies kan oprichters helpen strategisch financiering te zoeken die aansluit bij hun specifieke behoeften en doelen. Elk type subsidie heeft zijn criteria, aanvraagprocedure en beoogde resultaten, waardoor het voor aanvragers essentieel is om deze aspecten zorgvuldig door te nemen voordat ze een aanvraag indienen.</a:t>
            </a:r>
            <a:endParaRPr lang="en-IE" sz="2000" dirty="0"/>
          </a:p>
        </p:txBody>
      </p:sp>
    </p:spTree>
    <p:extLst>
      <p:ext uri="{BB962C8B-B14F-4D97-AF65-F5344CB8AC3E}">
        <p14:creationId xmlns:p14="http://schemas.microsoft.com/office/powerpoint/2010/main" val="290681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KIJK</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17226" y="1436001"/>
            <a:ext cx="10261789" cy="1200329"/>
          </a:xfrm>
          <a:prstGeom prst="rect">
            <a:avLst/>
          </a:prstGeom>
          <a:noFill/>
        </p:spPr>
        <p:txBody>
          <a:bodyPr wrap="square">
            <a:spAutoFit/>
          </a:bodyPr>
          <a:lstStyle/>
          <a:p>
            <a:r>
              <a:rPr lang="nl-NL" sz="2400" dirty="0">
                <a:solidFill>
                  <a:srgbClr val="1E494F"/>
                </a:solidFill>
              </a:rPr>
              <a:t>Interessante video over wat een subsidie wel en niet doet.</a:t>
            </a:r>
            <a:endParaRPr lang="en-GB" sz="2400" dirty="0">
              <a:solidFill>
                <a:srgbClr val="595959"/>
              </a:solidFill>
            </a:endParaRPr>
          </a:p>
          <a:p>
            <a:endParaRPr lang="en-GB" sz="2400" dirty="0">
              <a:solidFill>
                <a:srgbClr val="595959"/>
              </a:solidFill>
            </a:endParaRPr>
          </a:p>
          <a:p>
            <a:pPr marL="342900" indent="-342900">
              <a:buFont typeface="Arial" panose="020B0604020202020204" pitchFamily="34" charset="0"/>
              <a:buChar char="•"/>
            </a:pPr>
            <a:endParaRPr lang="en-IE" sz="2400" dirty="0">
              <a:solidFill>
                <a:srgbClr val="595959"/>
              </a:solidFill>
            </a:endParaRPr>
          </a:p>
        </p:txBody>
      </p:sp>
      <p:pic>
        <p:nvPicPr>
          <p:cNvPr id="3" name="Picture 2">
            <a:extLst>
              <a:ext uri="{FF2B5EF4-FFF2-40B4-BE49-F238E27FC236}">
                <a16:creationId xmlns:a16="http://schemas.microsoft.com/office/drawing/2014/main" id="{F2FF880E-58AD-D280-46DC-0DF1A1DD04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76701" y="1994200"/>
            <a:ext cx="5518081" cy="37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nline Media 1" title="What Is A Grant?">
            <a:hlinkClick r:id="" action="ppaction://media"/>
            <a:extLst>
              <a:ext uri="{FF2B5EF4-FFF2-40B4-BE49-F238E27FC236}">
                <a16:creationId xmlns:a16="http://schemas.microsoft.com/office/drawing/2014/main" id="{565ED71D-9722-3D9F-9776-8D42D0E90B0E}"/>
              </a:ext>
            </a:extLst>
          </p:cNvPr>
          <p:cNvPicPr>
            <a:picLocks noRot="1" noChangeAspect="1"/>
          </p:cNvPicPr>
          <p:nvPr>
            <a:videoFile r:link="rId1"/>
          </p:nvPr>
        </p:nvPicPr>
        <p:blipFill>
          <a:blip r:embed="rId4"/>
          <a:stretch>
            <a:fillRect/>
          </a:stretch>
        </p:blipFill>
        <p:spPr>
          <a:xfrm>
            <a:off x="3728704" y="2220831"/>
            <a:ext cx="3815919" cy="2155994"/>
          </a:xfrm>
          <a:prstGeom prst="rect">
            <a:avLst/>
          </a:prstGeom>
        </p:spPr>
      </p:pic>
      <p:sp>
        <p:nvSpPr>
          <p:cNvPr id="10" name="TextBox 9">
            <a:extLst>
              <a:ext uri="{FF2B5EF4-FFF2-40B4-BE49-F238E27FC236}">
                <a16:creationId xmlns:a16="http://schemas.microsoft.com/office/drawing/2014/main" id="{08E819CC-6052-1349-C997-E130DE8828E0}"/>
              </a:ext>
            </a:extLst>
          </p:cNvPr>
          <p:cNvSpPr txBox="1"/>
          <p:nvPr/>
        </p:nvSpPr>
        <p:spPr>
          <a:xfrm>
            <a:off x="4262284" y="5748876"/>
            <a:ext cx="7592468" cy="369332"/>
          </a:xfrm>
          <a:prstGeom prst="rect">
            <a:avLst/>
          </a:prstGeom>
          <a:noFill/>
        </p:spPr>
        <p:txBody>
          <a:bodyPr wrap="square">
            <a:spAutoFit/>
          </a:bodyPr>
          <a:lstStyle/>
          <a:p>
            <a:r>
              <a:rPr lang="en-IE" dirty="0">
                <a:hlinkClick r:id="rId5"/>
              </a:rPr>
              <a:t>https://youtu.be/q13UX4UCmKY</a:t>
            </a:r>
            <a:r>
              <a:rPr lang="en-IE" dirty="0"/>
              <a:t> </a:t>
            </a:r>
          </a:p>
        </p:txBody>
      </p:sp>
    </p:spTree>
    <p:extLst>
      <p:ext uri="{BB962C8B-B14F-4D97-AF65-F5344CB8AC3E}">
        <p14:creationId xmlns:p14="http://schemas.microsoft.com/office/powerpoint/2010/main" val="8030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Subsidies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728709" y="1561286"/>
            <a:ext cx="10261789" cy="3046988"/>
          </a:xfrm>
          <a:prstGeom prst="rect">
            <a:avLst/>
          </a:prstGeom>
          <a:noFill/>
        </p:spPr>
        <p:txBody>
          <a:bodyPr wrap="square">
            <a:spAutoFit/>
          </a:bodyPr>
          <a:lstStyle/>
          <a:p>
            <a:pPr>
              <a:buClr>
                <a:srgbClr val="EC2179"/>
              </a:buClr>
            </a:pPr>
            <a:r>
              <a:rPr lang="nl-NL" sz="2400" dirty="0">
                <a:solidFill>
                  <a:srgbClr val="1E494F"/>
                </a:solidFill>
              </a:rPr>
              <a:t>Tot 50% van de aanvragen die door financiers worden ontvangen, voldoen niet aan de gepubliceerde criteria. Als een zeer eenvoudig minimum moet u de richtlijnen lezen die door de financier zijn gepubliceerd.</a:t>
            </a:r>
          </a:p>
          <a:p>
            <a:pPr>
              <a:buClr>
                <a:srgbClr val="EC2179"/>
              </a:buClr>
            </a:pPr>
            <a:endParaRPr lang="en-US" sz="2400" dirty="0">
              <a:solidFill>
                <a:srgbClr val="1E494F"/>
              </a:solidFill>
            </a:endParaRPr>
          </a:p>
          <a:p>
            <a:pPr>
              <a:buClr>
                <a:srgbClr val="EC2179"/>
              </a:buClr>
            </a:pPr>
            <a:r>
              <a:rPr lang="en-US" sz="2400" dirty="0">
                <a:solidFill>
                  <a:srgbClr val="1E494F"/>
                </a:solidFill>
              </a:rPr>
              <a:t> </a:t>
            </a:r>
            <a:r>
              <a:rPr lang="en-US" sz="2400" b="1" dirty="0" err="1">
                <a:solidFill>
                  <a:schemeClr val="bg1"/>
                </a:solidFill>
                <a:highlight>
                  <a:srgbClr val="47B5C8"/>
                </a:highlight>
              </a:rPr>
              <a:t>Overwegen</a:t>
            </a:r>
            <a:r>
              <a:rPr lang="en-US" sz="2400" b="1" dirty="0">
                <a:solidFill>
                  <a:schemeClr val="bg1"/>
                </a:solidFill>
                <a:highlight>
                  <a:srgbClr val="47B5C8"/>
                </a:highlight>
              </a:rPr>
              <a:t>: </a:t>
            </a:r>
            <a:r>
              <a:rPr lang="nl-NL" sz="2400" dirty="0">
                <a:solidFill>
                  <a:srgbClr val="1E494F"/>
                </a:solidFill>
              </a:rPr>
              <a:t>de motivatie van de financier, de vorm van de aanvraag, de hoogte van de financiering, indieningsdeadlines, geschiktheid en het besluitvormingsproces.
</a:t>
            </a:r>
            <a:endParaRPr lang="en-IE" sz="2400" dirty="0">
              <a:solidFill>
                <a:srgbClr val="595959"/>
              </a:solidFill>
            </a:endParaRPr>
          </a:p>
        </p:txBody>
      </p:sp>
    </p:spTree>
    <p:extLst>
      <p:ext uri="{BB962C8B-B14F-4D97-AF65-F5344CB8AC3E}">
        <p14:creationId xmlns:p14="http://schemas.microsoft.com/office/powerpoint/2010/main" val="225301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a:solidFill>
                  <a:schemeClr val="bg1"/>
                </a:solidFill>
              </a:rPr>
              <a:t>Durfkapitaal</a:t>
            </a:r>
            <a:endParaRPr lang="en-US" dirty="0"/>
          </a:p>
        </p:txBody>
      </p:sp>
      <p:sp>
        <p:nvSpPr>
          <p:cNvPr id="6" name="TextBox 5">
            <a:extLst>
              <a:ext uri="{FF2B5EF4-FFF2-40B4-BE49-F238E27FC236}">
                <a16:creationId xmlns:a16="http://schemas.microsoft.com/office/drawing/2014/main" id="{4A9CBE94-F4B1-D7EA-7899-6614A57B8995}"/>
              </a:ext>
            </a:extLst>
          </p:cNvPr>
          <p:cNvSpPr txBox="1"/>
          <p:nvPr/>
        </p:nvSpPr>
        <p:spPr>
          <a:xfrm>
            <a:off x="657778" y="1670796"/>
            <a:ext cx="6380152" cy="3046988"/>
          </a:xfrm>
          <a:prstGeom prst="rect">
            <a:avLst/>
          </a:prstGeom>
          <a:noFill/>
        </p:spPr>
        <p:txBody>
          <a:bodyPr wrap="square">
            <a:spAutoFit/>
          </a:bodyPr>
          <a:lstStyle/>
          <a:p>
            <a:r>
              <a:rPr lang="nl-NL" sz="2400" dirty="0">
                <a:solidFill>
                  <a:srgbClr val="595959"/>
                </a:solidFill>
              </a:rPr>
              <a:t>Durfkapitaal is financiering die door investeerders wordt verstrekt aan startups en kleine bedrijven met groeipotentieel op lange termijn in ruil voor eigen vermogen. We gaan nog dieper in op durfkapitaal in.</a:t>
            </a:r>
          </a:p>
          <a:p>
            <a:endParaRPr lang="en-GB" sz="2400" dirty="0">
              <a:solidFill>
                <a:srgbClr val="595959"/>
              </a:solidFill>
            </a:endParaRPr>
          </a:p>
          <a:p>
            <a:pPr algn="ctr"/>
            <a:r>
              <a:rPr lang="nl-NL" sz="2400" dirty="0">
                <a:solidFill>
                  <a:schemeClr val="bg1"/>
                </a:solidFill>
                <a:highlight>
                  <a:srgbClr val="FF0000"/>
                </a:highlight>
              </a:rPr>
              <a:t>Module 5: Hoe beheer ik mijn financiën en Module 7: Werken met investeerders</a:t>
            </a:r>
            <a:endParaRPr lang="en-GB" sz="2400" b="0" i="0" dirty="0">
              <a:solidFill>
                <a:schemeClr val="bg1"/>
              </a:solidFill>
              <a:effectLst/>
              <a:highlight>
                <a:srgbClr val="FF0000"/>
              </a:highlight>
              <a:latin typeface="Google Sans"/>
            </a:endParaRPr>
          </a:p>
        </p:txBody>
      </p:sp>
      <p:pic>
        <p:nvPicPr>
          <p:cNvPr id="8" name="Picture 7" descr="Stacks of gold coins">
            <a:extLst>
              <a:ext uri="{FF2B5EF4-FFF2-40B4-BE49-F238E27FC236}">
                <a16:creationId xmlns:a16="http://schemas.microsoft.com/office/drawing/2014/main" id="{F3007E7D-B224-42F7-AD1E-37B9AA459089}"/>
              </a:ext>
            </a:extLst>
          </p:cNvPr>
          <p:cNvPicPr>
            <a:picLocks noChangeAspect="1"/>
          </p:cNvPicPr>
          <p:nvPr/>
        </p:nvPicPr>
        <p:blipFill>
          <a:blip r:embed="rId2"/>
          <a:stretch>
            <a:fillRect/>
          </a:stretch>
        </p:blipFill>
        <p:spPr>
          <a:xfrm>
            <a:off x="6960993" y="2347942"/>
            <a:ext cx="3906848" cy="2604565"/>
          </a:xfrm>
          <a:prstGeom prst="rect">
            <a:avLst/>
          </a:prstGeom>
        </p:spPr>
      </p:pic>
    </p:spTree>
    <p:extLst>
      <p:ext uri="{BB962C8B-B14F-4D97-AF65-F5344CB8AC3E}">
        <p14:creationId xmlns:p14="http://schemas.microsoft.com/office/powerpoint/2010/main" val="165009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a:t>
            </a:r>
            <a:r>
              <a:rPr lang="en-IE" dirty="0" err="1">
                <a:solidFill>
                  <a:schemeClr val="bg1"/>
                </a:solidFill>
              </a:rPr>
              <a:t>Investering</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1" y="1565257"/>
            <a:ext cx="9952211" cy="3477875"/>
          </a:xfrm>
          <a:prstGeom prst="rect">
            <a:avLst/>
          </a:prstGeom>
          <a:noFill/>
        </p:spPr>
        <p:txBody>
          <a:bodyPr wrap="square">
            <a:spAutoFit/>
          </a:bodyPr>
          <a:lstStyle/>
          <a:p>
            <a:r>
              <a:rPr lang="nl-NL" sz="2000" dirty="0">
                <a:solidFill>
                  <a:srgbClr val="595959"/>
                </a:solidFill>
              </a:rPr>
              <a:t>Angel-investeerders zijn vermogende particulieren die financiële steun bieden aan kleine startups of ondernemers, meestal in ruil voor eigen vermogen of converteerbare schuld. In tegenstelling tot durfkapitalisten, die gepoold geld van veel investeerders beheren in een professioneel beheerd fonds, beleggen angel-investeerders meestal hun eigen geld.</a:t>
            </a:r>
          </a:p>
          <a:p>
            <a:endParaRPr lang="en-GB" sz="2000" dirty="0">
              <a:solidFill>
                <a:srgbClr val="595959"/>
              </a:solidFill>
            </a:endParaRPr>
          </a:p>
          <a:p>
            <a:endParaRPr lang="en-GB" sz="2000" dirty="0"/>
          </a:p>
          <a:p>
            <a:r>
              <a:rPr lang="en-GB" sz="2000" b="1" dirty="0" err="1"/>
              <a:t>Belangrijkste</a:t>
            </a:r>
            <a:r>
              <a:rPr lang="en-GB" sz="2000" b="1" dirty="0"/>
              <a:t> </a:t>
            </a:r>
            <a:r>
              <a:rPr lang="en-GB" sz="2000" b="1" dirty="0" err="1"/>
              <a:t>overwegingen</a:t>
            </a:r>
            <a:r>
              <a:rPr lang="en-GB" sz="2000" b="1" dirty="0"/>
              <a:t> </a:t>
            </a:r>
            <a:r>
              <a:rPr lang="en-GB" sz="2000" b="1" dirty="0" err="1"/>
              <a:t>voor</a:t>
            </a:r>
            <a:r>
              <a:rPr lang="en-GB" sz="2000" b="1" dirty="0"/>
              <a:t> </a:t>
            </a:r>
            <a:r>
              <a:rPr lang="en-GB" sz="2000" b="1" dirty="0" err="1"/>
              <a:t>oprichters</a:t>
            </a:r>
            <a:r>
              <a:rPr lang="en-GB" sz="2000" b="1" dirty="0"/>
              <a:t>:</a:t>
            </a:r>
          </a:p>
          <a:p>
            <a:r>
              <a:rPr lang="en-GB" sz="2000" b="1" dirty="0" err="1">
                <a:solidFill>
                  <a:srgbClr val="F2A72C"/>
                </a:solidFill>
              </a:rPr>
              <a:t>Investeringsschaal</a:t>
            </a:r>
            <a:r>
              <a:rPr lang="en-GB" sz="2000" b="1" dirty="0">
                <a:solidFill>
                  <a:srgbClr val="F2A72C"/>
                </a:solidFill>
              </a:rPr>
              <a:t> </a:t>
            </a:r>
            <a:r>
              <a:rPr lang="en-GB" sz="2000" b="1" dirty="0" err="1">
                <a:solidFill>
                  <a:srgbClr val="F2A72C"/>
                </a:solidFill>
              </a:rPr>
              <a:t>en</a:t>
            </a:r>
            <a:r>
              <a:rPr lang="en-GB" sz="2000" b="1" dirty="0">
                <a:solidFill>
                  <a:srgbClr val="F2A72C"/>
                </a:solidFill>
              </a:rPr>
              <a:t> </a:t>
            </a:r>
            <a:r>
              <a:rPr lang="en-GB" sz="2000" b="1" dirty="0" err="1">
                <a:solidFill>
                  <a:srgbClr val="F2A72C"/>
                </a:solidFill>
              </a:rPr>
              <a:t>voorwaarden</a:t>
            </a:r>
            <a:r>
              <a:rPr lang="en-GB" sz="2000" b="1" dirty="0">
                <a:solidFill>
                  <a:srgbClr val="F2A72C"/>
                </a:solidFill>
              </a:rPr>
              <a:t>: </a:t>
            </a:r>
            <a:r>
              <a:rPr lang="nl-NL" sz="2000" dirty="0">
                <a:solidFill>
                  <a:srgbClr val="595959"/>
                </a:solidFill>
              </a:rPr>
              <a:t>Angel-investeringen zijn over het algemeen kleiner dan die van durfkapitaalbedrijven, variërend van een paar duizend tot een paar miljoen dollar. De voorwaarden van deze investeringen kunnen sterk variëren. Oprichters moeten bereid zijn om te onderhandelen over waardering, aandelenbelang en terugbetalingsvoorwaarden.</a:t>
            </a:r>
            <a:endParaRPr lang="en-GB" sz="2000" dirty="0">
              <a:solidFill>
                <a:srgbClr val="595959"/>
              </a:solidFill>
            </a:endParaRPr>
          </a:p>
        </p:txBody>
      </p:sp>
    </p:spTree>
    <p:extLst>
      <p:ext uri="{BB962C8B-B14F-4D97-AF65-F5344CB8AC3E}">
        <p14:creationId xmlns:p14="http://schemas.microsoft.com/office/powerpoint/2010/main" val="237680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Investment</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1" y="1565257"/>
            <a:ext cx="10313687" cy="3477875"/>
          </a:xfrm>
          <a:prstGeom prst="rect">
            <a:avLst/>
          </a:prstGeom>
          <a:noFill/>
        </p:spPr>
        <p:txBody>
          <a:bodyPr wrap="square">
            <a:spAutoFit/>
          </a:bodyPr>
          <a:lstStyle/>
          <a:p>
            <a:r>
              <a:rPr lang="en-GB" sz="2000" b="1" dirty="0" err="1">
                <a:solidFill>
                  <a:srgbClr val="F2A72C"/>
                </a:solidFill>
              </a:rPr>
              <a:t>Relatie</a:t>
            </a:r>
            <a:r>
              <a:rPr lang="en-GB" sz="2000" b="1" dirty="0">
                <a:solidFill>
                  <a:srgbClr val="F2A72C"/>
                </a:solidFill>
              </a:rPr>
              <a:t> </a:t>
            </a:r>
            <a:r>
              <a:rPr lang="en-GB" sz="2000" b="1" dirty="0" err="1">
                <a:solidFill>
                  <a:srgbClr val="F2A72C"/>
                </a:solidFill>
              </a:rPr>
              <a:t>dynamiek</a:t>
            </a:r>
            <a:r>
              <a:rPr lang="en-GB" sz="2000" dirty="0">
                <a:solidFill>
                  <a:srgbClr val="F2A72C"/>
                </a:solidFill>
              </a:rPr>
              <a:t>: </a:t>
            </a:r>
            <a:r>
              <a:rPr lang="nl-NL" sz="2000" dirty="0">
                <a:solidFill>
                  <a:srgbClr val="595959"/>
                </a:solidFill>
              </a:rPr>
              <a:t>Een uniek aspect van angel </a:t>
            </a:r>
            <a:r>
              <a:rPr lang="nl-NL" sz="2000" dirty="0" err="1">
                <a:solidFill>
                  <a:srgbClr val="595959"/>
                </a:solidFill>
              </a:rPr>
              <a:t>investing</a:t>
            </a:r>
            <a:r>
              <a:rPr lang="nl-NL" sz="2000" dirty="0">
                <a:solidFill>
                  <a:srgbClr val="595959"/>
                </a:solidFill>
              </a:rPr>
              <a:t> is de persoonlijke relatie tussen de ondernemer en de investeerder. Angel </a:t>
            </a:r>
            <a:r>
              <a:rPr lang="nl-NL" sz="2000" dirty="0" err="1">
                <a:solidFill>
                  <a:srgbClr val="595959"/>
                </a:solidFill>
              </a:rPr>
              <a:t>investors</a:t>
            </a:r>
            <a:r>
              <a:rPr lang="nl-NL" sz="2000" dirty="0">
                <a:solidFill>
                  <a:srgbClr val="595959"/>
                </a:solidFill>
              </a:rPr>
              <a:t> begeleiden ook vaak de ondernemers waarin ze investeren en delen hun kennis, ervaring en netwerken.</a:t>
            </a:r>
          </a:p>
          <a:p>
            <a:r>
              <a:rPr lang="en-GB" sz="2000" b="1" dirty="0">
                <a:solidFill>
                  <a:srgbClr val="F2A72C"/>
                </a:solidFill>
              </a:rPr>
              <a:t>De </a:t>
            </a:r>
            <a:r>
              <a:rPr lang="en-GB" sz="2000" b="1" dirty="0" err="1">
                <a:solidFill>
                  <a:srgbClr val="F2A72C"/>
                </a:solidFill>
              </a:rPr>
              <a:t>juiste</a:t>
            </a:r>
            <a:r>
              <a:rPr lang="en-GB" sz="2000" b="1" dirty="0">
                <a:solidFill>
                  <a:srgbClr val="F2A72C"/>
                </a:solidFill>
              </a:rPr>
              <a:t> match </a:t>
            </a:r>
            <a:r>
              <a:rPr lang="en-GB" sz="2000" b="1" dirty="0" err="1">
                <a:solidFill>
                  <a:srgbClr val="F2A72C"/>
                </a:solidFill>
              </a:rPr>
              <a:t>vinden</a:t>
            </a:r>
            <a:r>
              <a:rPr lang="en-GB" sz="2000" b="1" dirty="0">
                <a:solidFill>
                  <a:srgbClr val="F2A72C"/>
                </a:solidFill>
              </a:rPr>
              <a:t>: </a:t>
            </a:r>
            <a:r>
              <a:rPr lang="nl-NL" sz="2000" dirty="0">
                <a:solidFill>
                  <a:srgbClr val="595959"/>
                </a:solidFill>
              </a:rPr>
              <a:t>Het is belangrijk voor oprichters om op zoek te gaan naar angel-investeerders die kapitaal brengen, maar ook aansluiten bij hun bedrijfsvisie en -waarden. Investeerders die de branche begrijpen en gepassioneerd zijn door het bedrijfsconcept, kunnen een enorme waarde toevoegen die verder gaat dan alleen financiële input.</a:t>
            </a:r>
          </a:p>
          <a:p>
            <a:r>
              <a:rPr lang="en-GB" sz="2000" b="1" dirty="0">
                <a:solidFill>
                  <a:srgbClr val="F2A72C"/>
                </a:solidFill>
              </a:rPr>
              <a:t>Due Diligence</a:t>
            </a:r>
            <a:r>
              <a:rPr lang="en-GB" sz="2000" dirty="0">
                <a:solidFill>
                  <a:srgbClr val="F2A72C"/>
                </a:solidFill>
              </a:rPr>
              <a:t>:</a:t>
            </a:r>
            <a:r>
              <a:rPr lang="en-GB" sz="2000" dirty="0"/>
              <a:t> </a:t>
            </a:r>
            <a:r>
              <a:rPr lang="nl-NL" sz="2000" dirty="0">
                <a:solidFill>
                  <a:srgbClr val="595959"/>
                </a:solidFill>
              </a:rPr>
              <a:t>Net zoals angel-investeerders </a:t>
            </a:r>
            <a:r>
              <a:rPr lang="nl-NL" sz="2000" dirty="0" err="1">
                <a:solidFill>
                  <a:srgbClr val="595959"/>
                </a:solidFill>
              </a:rPr>
              <a:t>due</a:t>
            </a:r>
            <a:r>
              <a:rPr lang="nl-NL" sz="2000" dirty="0">
                <a:solidFill>
                  <a:srgbClr val="595959"/>
                </a:solidFill>
              </a:rPr>
              <a:t> diligence zullen uitvoeren op potentiële investeringen, moeten oprichters ook hun eigen </a:t>
            </a:r>
            <a:r>
              <a:rPr lang="nl-NL" sz="2000" dirty="0" err="1">
                <a:solidFill>
                  <a:srgbClr val="595959"/>
                </a:solidFill>
              </a:rPr>
              <a:t>due</a:t>
            </a:r>
            <a:r>
              <a:rPr lang="nl-NL" sz="2000" dirty="0">
                <a:solidFill>
                  <a:srgbClr val="595959"/>
                </a:solidFill>
              </a:rPr>
              <a:t> diligence uitvoeren. Inzicht in de eerdere investeringsgeschiedenis, reputatie en betrokkenheidsniveau van een investeerder kan inzicht geven in hoe zij met uw startup kunnen omgaan.</a:t>
            </a:r>
            <a:endParaRPr lang="en-GB" sz="2000" dirty="0">
              <a:solidFill>
                <a:srgbClr val="595959"/>
              </a:solidFill>
            </a:endParaRPr>
          </a:p>
        </p:txBody>
      </p:sp>
    </p:spTree>
    <p:extLst>
      <p:ext uri="{BB962C8B-B14F-4D97-AF65-F5344CB8AC3E}">
        <p14:creationId xmlns:p14="http://schemas.microsoft.com/office/powerpoint/2010/main" val="206748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Angel </a:t>
            </a:r>
            <a:r>
              <a:rPr lang="en-IE" dirty="0" err="1">
                <a:solidFill>
                  <a:schemeClr val="bg1"/>
                </a:solidFill>
              </a:rPr>
              <a:t>Investering</a:t>
            </a:r>
            <a:endParaRPr lang="en-US" dirty="0">
              <a:solidFill>
                <a:schemeClr val="bg1"/>
              </a:solidFill>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798382" y="1565257"/>
            <a:ext cx="10021036" cy="3416320"/>
          </a:xfrm>
          <a:prstGeom prst="rect">
            <a:avLst/>
          </a:prstGeom>
          <a:noFill/>
        </p:spPr>
        <p:txBody>
          <a:bodyPr wrap="square">
            <a:spAutoFit/>
          </a:bodyPr>
          <a:lstStyle/>
          <a:p>
            <a:r>
              <a:rPr lang="nl-NL" sz="2400" b="1" dirty="0">
                <a:solidFill>
                  <a:srgbClr val="F2A72C"/>
                </a:solidFill>
              </a:rPr>
              <a:t>Juridische en financiële implicaties: </a:t>
            </a:r>
            <a:r>
              <a:rPr lang="nl-NL" sz="2400" dirty="0">
                <a:solidFill>
                  <a:srgbClr val="595959"/>
                </a:solidFill>
              </a:rPr>
              <a:t>Interactie met angel-investeerders vereist een zorgvuldige afweging van juridische en financiële kwesties. Dit omvat inzicht in hoe het aandeelhouderschap zal worden gestructureerd, de implicaties voor toekomstige financieringsrondes en hoe de relaties met investeerders zullen worden beheerd naarmate het bedrijf groeit.</a:t>
            </a:r>
            <a:r>
              <a:rPr lang="nl-NL" sz="2400" b="1" dirty="0">
                <a:solidFill>
                  <a:srgbClr val="F2A72C"/>
                </a:solidFill>
              </a:rPr>
              <a:t>
Exit-strategieën: </a:t>
            </a:r>
            <a:r>
              <a:rPr lang="nl-NL" sz="2400" dirty="0">
                <a:solidFill>
                  <a:srgbClr val="595959"/>
                </a:solidFill>
              </a:rPr>
              <a:t>Angel-investeerders streven doorgaans naar rendement op hun investering, hetzij door een verkoop van het bedrijf, hetzij door een openbare aanbieding. Het vooraf bespreken en overeenkomen van mogelijke </a:t>
            </a:r>
            <a:r>
              <a:rPr lang="nl-NL" sz="2400" dirty="0" err="1">
                <a:solidFill>
                  <a:srgbClr val="595959"/>
                </a:solidFill>
              </a:rPr>
              <a:t>exitstrategieën</a:t>
            </a:r>
            <a:r>
              <a:rPr lang="nl-NL" sz="2400" dirty="0">
                <a:solidFill>
                  <a:srgbClr val="595959"/>
                </a:solidFill>
              </a:rPr>
              <a:t> is belangrijk om de verwachtingen op elkaar af te stemmen.</a:t>
            </a:r>
            <a:endParaRPr lang="en-GB" sz="2400" dirty="0">
              <a:solidFill>
                <a:srgbClr val="595959"/>
              </a:solidFill>
            </a:endParaRPr>
          </a:p>
        </p:txBody>
      </p:sp>
    </p:spTree>
    <p:extLst>
      <p:ext uri="{BB962C8B-B14F-4D97-AF65-F5344CB8AC3E}">
        <p14:creationId xmlns:p14="http://schemas.microsoft.com/office/powerpoint/2010/main" val="262900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IE" dirty="0">
                <a:solidFill>
                  <a:schemeClr val="bg1"/>
                </a:solidFill>
              </a:rPr>
              <a:t>CHECK OUT </a:t>
            </a:r>
            <a:endParaRPr lang="en-US" dirty="0">
              <a:solidFill>
                <a:schemeClr val="bg1"/>
              </a:solidFill>
            </a:endParaRPr>
          </a:p>
        </p:txBody>
      </p:sp>
      <p:sp>
        <p:nvSpPr>
          <p:cNvPr id="3" name="AutoShape 2" descr="EBAN">
            <a:extLst>
              <a:ext uri="{FF2B5EF4-FFF2-40B4-BE49-F238E27FC236}">
                <a16:creationId xmlns:a16="http://schemas.microsoft.com/office/drawing/2014/main" id="{E1EF1E47-7461-AD31-62D8-44CD8B14B83D}"/>
              </a:ext>
            </a:extLst>
          </p:cNvPr>
          <p:cNvSpPr>
            <a:spLocks noChangeAspect="1" noChangeArrowheads="1"/>
          </p:cNvSpPr>
          <p:nvPr/>
        </p:nvSpPr>
        <p:spPr bwMode="auto">
          <a:xfrm>
            <a:off x="5943599" y="1454683"/>
            <a:ext cx="2126717" cy="21267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0153ECED-0A64-E398-DBDB-F8CA33BFD300}"/>
              </a:ext>
            </a:extLst>
          </p:cNvPr>
          <p:cNvPicPr>
            <a:picLocks noChangeAspect="1"/>
          </p:cNvPicPr>
          <p:nvPr/>
        </p:nvPicPr>
        <p:blipFill>
          <a:blip r:embed="rId2"/>
          <a:stretch>
            <a:fillRect/>
          </a:stretch>
        </p:blipFill>
        <p:spPr>
          <a:xfrm>
            <a:off x="8279315" y="1992760"/>
            <a:ext cx="2493781" cy="951018"/>
          </a:xfrm>
          <a:prstGeom prst="rect">
            <a:avLst/>
          </a:prstGeom>
        </p:spPr>
      </p:pic>
      <p:sp>
        <p:nvSpPr>
          <p:cNvPr id="9" name="TextBox 8">
            <a:extLst>
              <a:ext uri="{FF2B5EF4-FFF2-40B4-BE49-F238E27FC236}">
                <a16:creationId xmlns:a16="http://schemas.microsoft.com/office/drawing/2014/main" id="{8908DF6A-2707-1C78-00FE-35307A17C511}"/>
              </a:ext>
            </a:extLst>
          </p:cNvPr>
          <p:cNvSpPr txBox="1"/>
          <p:nvPr/>
        </p:nvSpPr>
        <p:spPr>
          <a:xfrm>
            <a:off x="798381" y="1488974"/>
            <a:ext cx="7686859" cy="4154984"/>
          </a:xfrm>
          <a:prstGeom prst="rect">
            <a:avLst/>
          </a:prstGeom>
          <a:noFill/>
        </p:spPr>
        <p:txBody>
          <a:bodyPr wrap="square">
            <a:spAutoFit/>
          </a:bodyPr>
          <a:lstStyle/>
          <a:p>
            <a:r>
              <a:rPr lang="nl-NL" sz="2400" dirty="0">
                <a:solidFill>
                  <a:srgbClr val="595959"/>
                </a:solidFill>
              </a:rPr>
              <a:t>EBAN European Business Angels Network is de pan-Europese vertegenwoordiger voor de gemeenschap van beginnende investeerders die meer dan 100 </a:t>
            </a:r>
            <a:r>
              <a:rPr lang="nl-NL" sz="2400" dirty="0" err="1">
                <a:solidFill>
                  <a:srgbClr val="595959"/>
                </a:solidFill>
              </a:rPr>
              <a:t>lidorganisaties</a:t>
            </a:r>
            <a:r>
              <a:rPr lang="nl-NL" sz="2400" dirty="0">
                <a:solidFill>
                  <a:srgbClr val="595959"/>
                </a:solidFill>
              </a:rPr>
              <a:t> in meer dan 50 landen verenigt.</a:t>
            </a:r>
          </a:p>
          <a:p>
            <a:endParaRPr lang="en-GB" sz="2400" dirty="0">
              <a:solidFill>
                <a:srgbClr val="595959"/>
              </a:solidFill>
            </a:endParaRPr>
          </a:p>
          <a:p>
            <a:r>
              <a:rPr lang="en-GB" sz="2400" dirty="0">
                <a:solidFill>
                  <a:srgbClr val="595959"/>
                </a:solidFill>
              </a:rPr>
              <a:t>CHECK OUT </a:t>
            </a:r>
            <a:r>
              <a:rPr lang="nl-NL" sz="2400" dirty="0">
                <a:solidFill>
                  <a:srgbClr val="595959"/>
                </a:solidFill>
              </a:rPr>
              <a:t>en kom in contact met de netwerken in uw land</a:t>
            </a:r>
            <a:r>
              <a:rPr lang="en-IE" sz="2400" dirty="0">
                <a:hlinkClick r:id="rId3"/>
              </a:rPr>
              <a:t>Membership Directory – EBAN</a:t>
            </a:r>
            <a:endParaRPr lang="en-IE" sz="2400" dirty="0"/>
          </a:p>
          <a:p>
            <a:endParaRPr lang="en-IE" sz="2400" dirty="0">
              <a:solidFill>
                <a:srgbClr val="595959"/>
              </a:solidFill>
            </a:endParaRPr>
          </a:p>
          <a:p>
            <a:r>
              <a:rPr lang="en-IE" sz="2400" dirty="0">
                <a:solidFill>
                  <a:srgbClr val="595959"/>
                </a:solidFill>
              </a:rPr>
              <a:t>Hun </a:t>
            </a:r>
            <a:r>
              <a:rPr lang="en-IE" sz="2400" dirty="0">
                <a:hlinkClick r:id="rId4"/>
              </a:rPr>
              <a:t>Guides for Entrepreneurs – EBAN</a:t>
            </a:r>
            <a:r>
              <a:rPr lang="en-IE" sz="2400" dirty="0"/>
              <a:t> </a:t>
            </a:r>
            <a:r>
              <a:rPr lang="nl-NL" sz="2400" dirty="0">
                <a:solidFill>
                  <a:srgbClr val="595959"/>
                </a:solidFill>
              </a:rPr>
              <a:t>zijn ook een echt informatief. Als voorbeeld, hoewel het oud is, is het krachtig</a:t>
            </a:r>
            <a:r>
              <a:rPr lang="en-GB" sz="2400" dirty="0">
                <a:hlinkClick r:id="rId5"/>
              </a:rPr>
              <a:t>Guide to Finding an Angel Investment - EBAN</a:t>
            </a:r>
            <a:r>
              <a:rPr lang="en-IE" sz="2400" dirty="0"/>
              <a:t> </a:t>
            </a:r>
            <a:endParaRPr lang="en-IE" sz="2400" dirty="0">
              <a:solidFill>
                <a:srgbClr val="595959"/>
              </a:solidFill>
            </a:endParaRPr>
          </a:p>
        </p:txBody>
      </p:sp>
      <p:pic>
        <p:nvPicPr>
          <p:cNvPr id="11" name="Picture 10">
            <a:extLst>
              <a:ext uri="{FF2B5EF4-FFF2-40B4-BE49-F238E27FC236}">
                <a16:creationId xmlns:a16="http://schemas.microsoft.com/office/drawing/2014/main" id="{E05F6037-0CA1-F01B-7387-7B5E14C1C040}"/>
              </a:ext>
            </a:extLst>
          </p:cNvPr>
          <p:cNvPicPr>
            <a:picLocks noChangeAspect="1"/>
          </p:cNvPicPr>
          <p:nvPr/>
        </p:nvPicPr>
        <p:blipFill>
          <a:blip r:embed="rId6"/>
          <a:stretch>
            <a:fillRect/>
          </a:stretch>
        </p:blipFill>
        <p:spPr>
          <a:xfrm>
            <a:off x="8583306" y="3914223"/>
            <a:ext cx="1747351" cy="1774868"/>
          </a:xfrm>
          <a:prstGeom prst="rect">
            <a:avLst/>
          </a:prstGeom>
        </p:spPr>
      </p:pic>
    </p:spTree>
    <p:extLst>
      <p:ext uri="{BB962C8B-B14F-4D97-AF65-F5344CB8AC3E}">
        <p14:creationId xmlns:p14="http://schemas.microsoft.com/office/powerpoint/2010/main" val="248905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0" indent="0"/>
            <a:r>
              <a:rPr lang="nl-NL" dirty="0" err="1">
                <a:solidFill>
                  <a:srgbClr val="1E494F"/>
                </a:solidFill>
              </a:rPr>
              <a:t>Crowdfunding</a:t>
            </a:r>
            <a:r>
              <a:rPr lang="nl-NL" dirty="0">
                <a:solidFill>
                  <a:srgbClr val="1E494F"/>
                </a:solidFill>
              </a:rPr>
              <a:t> is het financieren van een nieuw project door vele kleine bedragen op te halen bij een groot aantal mensen. </a:t>
            </a:r>
            <a:r>
              <a:rPr lang="nl-NL" dirty="0" err="1">
                <a:solidFill>
                  <a:srgbClr val="1E494F"/>
                </a:solidFill>
              </a:rPr>
              <a:t>Crowdfunding</a:t>
            </a:r>
            <a:r>
              <a:rPr lang="nl-NL" dirty="0">
                <a:solidFill>
                  <a:srgbClr val="1E494F"/>
                </a:solidFill>
              </a:rPr>
              <a:t> is niet alleen een geweldige manier om online geld in te zamelen voor een bedrijfsidee of project, maar ook om een community op te bouwen en de zichtbaarheid/geloofwaardigheid voor u en uw bedrijf te verbeteren.</a:t>
            </a:r>
            <a:endParaRPr lang="en-US" sz="800" dirty="0">
              <a:solidFill>
                <a:srgbClr val="1E494F"/>
              </a:solidFill>
            </a:endParaRPr>
          </a:p>
          <a:p>
            <a:r>
              <a:rPr lang="nl-NL" b="1" dirty="0">
                <a:solidFill>
                  <a:srgbClr val="F26B27"/>
                </a:solidFill>
              </a:rPr>
              <a:t>Is </a:t>
            </a:r>
            <a:r>
              <a:rPr lang="nl-NL" b="1" dirty="0" err="1">
                <a:solidFill>
                  <a:srgbClr val="F26B27"/>
                </a:solidFill>
              </a:rPr>
              <a:t>crowdfunding</a:t>
            </a:r>
            <a:r>
              <a:rPr lang="nl-NL" b="1" dirty="0">
                <a:solidFill>
                  <a:srgbClr val="F26B27"/>
                </a:solidFill>
              </a:rPr>
              <a:t> geschikt voor uw bedrijf?</a:t>
            </a:r>
          </a:p>
          <a:p>
            <a:r>
              <a:rPr lang="nl-NL" dirty="0" err="1">
                <a:solidFill>
                  <a:srgbClr val="1E494F"/>
                </a:solidFill>
              </a:rPr>
              <a:t>Crowdfunding</a:t>
            </a:r>
            <a:r>
              <a:rPr lang="nl-NL" dirty="0">
                <a:solidFill>
                  <a:srgbClr val="1E494F"/>
                </a:solidFill>
              </a:rPr>
              <a:t> is geschikt voor bepaalde soorten bedrijven – meestal </a:t>
            </a:r>
            <a:r>
              <a:rPr lang="nl-NL" dirty="0" err="1">
                <a:solidFill>
                  <a:srgbClr val="1E494F"/>
                </a:solidFill>
              </a:rPr>
              <a:t>start-ups</a:t>
            </a:r>
            <a:r>
              <a:rPr lang="nl-NL" dirty="0">
                <a:solidFill>
                  <a:srgbClr val="1E494F"/>
                </a:solidFill>
              </a:rPr>
              <a:t> of startende bedrijven die op zoek zijn naar relatief kleine bedragen. </a:t>
            </a:r>
          </a:p>
          <a:p>
            <a:r>
              <a:rPr lang="nl-NL" dirty="0">
                <a:solidFill>
                  <a:srgbClr val="1E494F"/>
                </a:solidFill>
              </a:rPr>
              <a:t> </a:t>
            </a:r>
            <a:r>
              <a:rPr lang="nl-NL" dirty="0" err="1">
                <a:solidFill>
                  <a:srgbClr val="1E494F"/>
                </a:solidFill>
              </a:rPr>
              <a:t>Crowdfunding</a:t>
            </a:r>
            <a:r>
              <a:rPr lang="nl-NL" dirty="0">
                <a:solidFill>
                  <a:srgbClr val="1E494F"/>
                </a:solidFill>
              </a:rPr>
              <a:t> heeft een hoger slagingspercentage binnen bepaalde sectoren, zoals creatief, ambacht en voeding.</a:t>
            </a:r>
            <a:endParaRPr lang="en-US" sz="2400" dirty="0">
              <a:solidFill>
                <a:srgbClr val="1E494F"/>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8083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323762"/>
            <a:ext cx="10162618" cy="3849918"/>
          </a:xfrm>
        </p:spPr>
        <p:txBody>
          <a:bodyPr/>
          <a:lstStyle/>
          <a:p>
            <a:r>
              <a:rPr lang="nl-NL" b="1" dirty="0">
                <a:solidFill>
                  <a:srgbClr val="47B5C8"/>
                </a:solidFill>
              </a:rPr>
              <a:t>Kennis:
</a:t>
            </a:r>
            <a:r>
              <a:rPr lang="nl-NL" dirty="0">
                <a:solidFill>
                  <a:schemeClr val="tx1">
                    <a:lumMod val="75000"/>
                  </a:schemeClr>
                </a:solidFill>
              </a:rPr>
              <a:t>Begrijp de verschillende soorten financiering die beschikbaar zijn, waaronder leningen, subsidies, durfkapitaal, angel-investeringen, </a:t>
            </a:r>
            <a:r>
              <a:rPr lang="nl-NL" dirty="0" err="1">
                <a:solidFill>
                  <a:schemeClr val="tx1">
                    <a:lumMod val="75000"/>
                  </a:schemeClr>
                </a:solidFill>
              </a:rPr>
              <a:t>crowdfunding</a:t>
            </a:r>
            <a:r>
              <a:rPr lang="nl-NL" dirty="0">
                <a:solidFill>
                  <a:schemeClr val="tx1">
                    <a:lumMod val="75000"/>
                  </a:schemeClr>
                </a:solidFill>
              </a:rPr>
              <a:t> en impactinvesteringen.
Krijg inzicht in de specifieke criteria en geschiktheidsvereisten voor verschillende financieringsbronnen.
Lees meer over de uitdagingen in verband met vooroordelen en discriminatie in het financieringsproces en de impact hiervan op ondervertegenwoordigde ondernemers</a:t>
            </a:r>
            <a:endParaRPr lang="en-GB" dirty="0">
              <a:solidFill>
                <a:schemeClr val="tx1">
                  <a:lumMod val="75000"/>
                </a:schemeClr>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0" y="42849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520108"/>
            <a:ext cx="9632553" cy="803654"/>
          </a:xfrm>
        </p:spPr>
        <p:txBody>
          <a:bodyPr/>
          <a:lstStyle/>
          <a:p>
            <a:r>
              <a:rPr lang="en-IE">
                <a:solidFill>
                  <a:schemeClr val="bg1"/>
                </a:solidFill>
              </a:rPr>
              <a:t>Leerresultaten</a:t>
            </a:r>
            <a:endParaRPr lang="en-US" dirty="0"/>
          </a:p>
        </p:txBody>
      </p:sp>
    </p:spTree>
    <p:extLst>
      <p:ext uri="{BB962C8B-B14F-4D97-AF65-F5344CB8AC3E}">
        <p14:creationId xmlns:p14="http://schemas.microsoft.com/office/powerpoint/2010/main" val="3233629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570398"/>
            <a:ext cx="10301829" cy="1681170"/>
          </a:xfrm>
        </p:spPr>
        <p:txBody>
          <a:bodyPr/>
          <a:lstStyle/>
          <a:p>
            <a:pPr marL="342900" indent="-342900">
              <a:buFont typeface="Arial" panose="020B0604020202020204" pitchFamily="34" charset="0"/>
              <a:buChar char="•"/>
            </a:pPr>
            <a:r>
              <a:rPr lang="nl-NL" dirty="0" err="1">
                <a:solidFill>
                  <a:srgbClr val="1E494F"/>
                </a:solidFill>
              </a:rPr>
              <a:t>Crowdfunding</a:t>
            </a:r>
            <a:r>
              <a:rPr lang="nl-NL" dirty="0">
                <a:solidFill>
                  <a:srgbClr val="1E494F"/>
                </a:solidFill>
              </a:rPr>
              <a:t> kan de vorm aannemen van</a:t>
            </a:r>
            <a:r>
              <a:rPr lang="en-US" sz="2400" dirty="0">
                <a:solidFill>
                  <a:srgbClr val="1E494F"/>
                </a:solidFill>
              </a:rPr>
              <a:t>:</a:t>
            </a:r>
          </a:p>
          <a:p>
            <a:pPr marL="342900" indent="-342900">
              <a:buFont typeface="Arial" panose="020B0604020202020204" pitchFamily="34" charset="0"/>
              <a:buChar char="•"/>
            </a:pPr>
            <a:r>
              <a:rPr lang="en-US" sz="2400" b="1" dirty="0">
                <a:solidFill>
                  <a:srgbClr val="F26B27"/>
                </a:solidFill>
              </a:rPr>
              <a:t>Charity</a:t>
            </a:r>
            <a:r>
              <a:rPr lang="en-US" sz="2400" dirty="0"/>
              <a:t> - </a:t>
            </a:r>
            <a:r>
              <a:rPr lang="nl-NL" dirty="0">
                <a:solidFill>
                  <a:srgbClr val="1E494F"/>
                </a:solidFill>
              </a:rPr>
              <a:t>wanneer mensen doneren aan een persoon, project of organisatie zonder in ruil daarvoor een financiële of materiële tegenprestatie te ontvangen</a:t>
            </a:r>
            <a:endParaRPr lang="en-US" sz="2400" dirty="0">
              <a:solidFill>
                <a:srgbClr val="1E494F"/>
              </a:solidFill>
            </a:endParaRPr>
          </a:p>
          <a:p>
            <a:pPr marL="342900" indent="-342900">
              <a:buFont typeface="Arial" panose="020B0604020202020204" pitchFamily="34" charset="0"/>
              <a:buChar char="•"/>
            </a:pPr>
            <a:r>
              <a:rPr lang="en-US" b="1" dirty="0" err="1">
                <a:solidFill>
                  <a:srgbClr val="F26B27"/>
                </a:solidFill>
              </a:rPr>
              <a:t>Voorverkoop</a:t>
            </a:r>
            <a:r>
              <a:rPr lang="en-US" sz="2400" dirty="0"/>
              <a:t> - </a:t>
            </a:r>
            <a:r>
              <a:rPr lang="nl-NL" dirty="0">
                <a:solidFill>
                  <a:srgbClr val="1E494F"/>
                </a:solidFill>
              </a:rPr>
              <a:t>wanneer mensen doneren voor de creatie van een specifiek product en ze het product bij de release ontvangen</a:t>
            </a:r>
          </a:p>
          <a:p>
            <a:pPr marL="342900" indent="-342900">
              <a:buFont typeface="Arial" panose="020B0604020202020204" pitchFamily="34" charset="0"/>
              <a:buChar char="•"/>
            </a:pPr>
            <a:r>
              <a:rPr lang="en-US" b="1" dirty="0">
                <a:solidFill>
                  <a:srgbClr val="F26B27"/>
                </a:solidFill>
              </a:rPr>
              <a:t>Peer-to-peer </a:t>
            </a:r>
            <a:r>
              <a:rPr lang="en-US" b="1" dirty="0" err="1">
                <a:solidFill>
                  <a:srgbClr val="F26B27"/>
                </a:solidFill>
              </a:rPr>
              <a:t>leningen</a:t>
            </a:r>
            <a:r>
              <a:rPr lang="en-US" sz="2400" dirty="0"/>
              <a:t>- </a:t>
            </a:r>
            <a:r>
              <a:rPr lang="nl-NL" dirty="0">
                <a:solidFill>
                  <a:srgbClr val="1E494F"/>
                </a:solidFill>
              </a:rPr>
              <a:t>waarbij elke kredietverstrekker een financiële vergoeding of een rendement op zijn investering krijgt</a:t>
            </a:r>
            <a:endParaRPr lang="en-US" sz="2400" dirty="0">
              <a:solidFill>
                <a:srgbClr val="1E494F"/>
              </a:solidFill>
            </a:endParaRPr>
          </a:p>
          <a:p>
            <a:pPr marL="342900" indent="-342900">
              <a:buFont typeface="Arial" panose="020B0604020202020204" pitchFamily="34" charset="0"/>
              <a:buChar char="•"/>
            </a:pPr>
            <a:r>
              <a:rPr lang="en-US" b="1" dirty="0" err="1">
                <a:solidFill>
                  <a:srgbClr val="F26B27"/>
                </a:solidFill>
              </a:rPr>
              <a:t>Leningen</a:t>
            </a:r>
            <a:r>
              <a:rPr lang="en-US" b="1" dirty="0">
                <a:solidFill>
                  <a:srgbClr val="F26B27"/>
                </a:solidFill>
              </a:rPr>
              <a:t> met eigen </a:t>
            </a:r>
            <a:r>
              <a:rPr lang="en-US" b="1" dirty="0" err="1">
                <a:solidFill>
                  <a:srgbClr val="F26B27"/>
                </a:solidFill>
              </a:rPr>
              <a:t>vermogen</a:t>
            </a:r>
            <a:r>
              <a:rPr lang="en-US" sz="2400" dirty="0"/>
              <a:t>- </a:t>
            </a:r>
            <a:r>
              <a:rPr lang="nl-NL" dirty="0">
                <a:solidFill>
                  <a:srgbClr val="1E494F"/>
                </a:solidFill>
              </a:rPr>
              <a:t>wanneer mensen geld lenen aan individuen of organisaties in ruil voor aandelen van bedrijven</a:t>
            </a:r>
            <a:endParaRPr lang="en-US" sz="2400" dirty="0">
              <a:solidFill>
                <a:srgbClr val="1E494F"/>
              </a:solidFill>
            </a:endParaRPr>
          </a:p>
          <a:p>
            <a:pPr algn="r"/>
            <a:r>
              <a:rPr lang="en-US" sz="2400" dirty="0">
                <a:solidFill>
                  <a:srgbClr val="1E494F"/>
                </a:solidFill>
              </a:rPr>
              <a:t>    </a:t>
            </a:r>
            <a:r>
              <a:rPr lang="nl-NL" sz="2000" dirty="0">
                <a:solidFill>
                  <a:srgbClr val="1E494F"/>
                </a:solidFill>
              </a:rPr>
              <a:t>Verschillende platforms faciliteren verschillende fondsenwervingsmodellen. Het vinden van het juiste financieringsmodel is een belangrijke stap voor een succesvolle campagne.</a:t>
            </a:r>
            <a:endParaRPr lang="en-US" sz="2000" dirty="0">
              <a:solidFill>
                <a:srgbClr val="1E494F"/>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46566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35286" y="1468118"/>
            <a:ext cx="10301829" cy="1681170"/>
          </a:xfrm>
        </p:spPr>
        <p:txBody>
          <a:bodyPr/>
          <a:lstStyle/>
          <a:p>
            <a:r>
              <a:rPr lang="nl-NL" dirty="0">
                <a:solidFill>
                  <a:srgbClr val="1E494F"/>
                </a:solidFill>
              </a:rPr>
              <a:t>Verschillende platforms brengen verschillende kosten in rekening, afhankelijk van het model dat u hebt gekozen</a:t>
            </a:r>
            <a:r>
              <a:rPr lang="en-GB" sz="2400" dirty="0">
                <a:solidFill>
                  <a:srgbClr val="1E494F"/>
                </a:solidFill>
              </a:rPr>
              <a:t>. </a:t>
            </a:r>
          </a:p>
          <a:p>
            <a:pPr marL="342900" indent="-342900">
              <a:buFont typeface="Arial" panose="020B0604020202020204" pitchFamily="34" charset="0"/>
              <a:buChar char="•"/>
            </a:pPr>
            <a:r>
              <a:rPr lang="en-GB" b="1" dirty="0">
                <a:solidFill>
                  <a:srgbClr val="F26B27"/>
                </a:solidFill>
              </a:rPr>
              <a:t>Kosten </a:t>
            </a:r>
            <a:r>
              <a:rPr lang="en-GB" b="1" dirty="0" err="1">
                <a:solidFill>
                  <a:srgbClr val="F26B27"/>
                </a:solidFill>
              </a:rPr>
              <a:t>voor</a:t>
            </a:r>
            <a:r>
              <a:rPr lang="en-GB" b="1" dirty="0">
                <a:solidFill>
                  <a:srgbClr val="F26B27"/>
                </a:solidFill>
              </a:rPr>
              <a:t> </a:t>
            </a:r>
            <a:r>
              <a:rPr lang="en-GB" b="1" dirty="0" err="1">
                <a:solidFill>
                  <a:srgbClr val="F26B27"/>
                </a:solidFill>
              </a:rPr>
              <a:t>platformhosting</a:t>
            </a:r>
            <a:r>
              <a:rPr lang="en-GB" b="1" dirty="0">
                <a:solidFill>
                  <a:srgbClr val="F26B27"/>
                </a:solidFill>
              </a:rPr>
              <a:t>: </a:t>
            </a:r>
            <a:r>
              <a:rPr lang="nl-NL" dirty="0">
                <a:solidFill>
                  <a:srgbClr val="1E494F"/>
                </a:solidFill>
              </a:rPr>
              <a:t>Sommige platforms, hoewel niet alle, brengen initiële kosten in rekening voor het hosten van uw campagne. </a:t>
            </a:r>
            <a:r>
              <a:rPr lang="nl-NL" dirty="0" err="1">
                <a:solidFill>
                  <a:srgbClr val="1E494F"/>
                </a:solidFill>
              </a:rPr>
              <a:t>Toptip</a:t>
            </a:r>
            <a:r>
              <a:rPr lang="nl-NL" dirty="0">
                <a:solidFill>
                  <a:srgbClr val="1E494F"/>
                </a:solidFill>
              </a:rPr>
              <a:t> - Zorg ervoor dat u het platform vraagt welke vergoeding op hen van toepassing is voordat u de campagne start</a:t>
            </a:r>
            <a:r>
              <a:rPr lang="en-GB" sz="2400" dirty="0">
                <a:solidFill>
                  <a:srgbClr val="1E494F"/>
                </a:solidFill>
              </a:rPr>
              <a:t>.</a:t>
            </a:r>
          </a:p>
          <a:p>
            <a:pPr marL="342900" indent="-342900">
              <a:buFont typeface="Arial" panose="020B0604020202020204" pitchFamily="34" charset="0"/>
              <a:buChar char="•"/>
            </a:pPr>
            <a:r>
              <a:rPr lang="en-GB" b="1" dirty="0">
                <a:solidFill>
                  <a:srgbClr val="F26B27"/>
                </a:solidFill>
              </a:rPr>
              <a:t>Succes </a:t>
            </a:r>
            <a:r>
              <a:rPr lang="en-GB" b="1" dirty="0" err="1">
                <a:solidFill>
                  <a:srgbClr val="F26B27"/>
                </a:solidFill>
              </a:rPr>
              <a:t>vergoeding</a:t>
            </a:r>
            <a:r>
              <a:rPr lang="en-GB" sz="2400" b="1" dirty="0">
                <a:solidFill>
                  <a:srgbClr val="F26B27"/>
                </a:solidFill>
              </a:rPr>
              <a:t>: </a:t>
            </a:r>
            <a:r>
              <a:rPr lang="nl-NL" dirty="0">
                <a:solidFill>
                  <a:srgbClr val="1E494F"/>
                </a:solidFill>
              </a:rPr>
              <a:t>De meeste </a:t>
            </a:r>
            <a:r>
              <a:rPr lang="nl-NL" dirty="0" err="1">
                <a:solidFill>
                  <a:srgbClr val="1E494F"/>
                </a:solidFill>
              </a:rPr>
              <a:t>crowdfundingplatforms</a:t>
            </a:r>
            <a:r>
              <a:rPr lang="nl-NL" dirty="0">
                <a:solidFill>
                  <a:srgbClr val="1E494F"/>
                </a:solidFill>
              </a:rPr>
              <a:t> nemen een percentage van het totale opgehaalde bedrag. Het percentage varieert van platform tot platform en varieert tussen 3% en 12% van het totaal opgehaalde</a:t>
            </a:r>
            <a:r>
              <a:rPr lang="en-GB" sz="2400" dirty="0">
                <a:solidFill>
                  <a:srgbClr val="1E494F"/>
                </a:solidFill>
              </a:rPr>
              <a:t>.</a:t>
            </a:r>
          </a:p>
          <a:p>
            <a:pPr marL="342900" indent="-342900">
              <a:buFont typeface="Arial" panose="020B0604020202020204" pitchFamily="34" charset="0"/>
              <a:buChar char="•"/>
            </a:pPr>
            <a:r>
              <a:rPr lang="nl-NL" b="1" dirty="0">
                <a:solidFill>
                  <a:srgbClr val="F26B27"/>
                </a:solidFill>
              </a:rPr>
              <a:t>Kosten voor het verwerken van betalingen</a:t>
            </a:r>
            <a:r>
              <a:rPr lang="en-GB" sz="2400" b="1" dirty="0">
                <a:solidFill>
                  <a:srgbClr val="F26B27"/>
                </a:solidFill>
              </a:rPr>
              <a:t>: </a:t>
            </a:r>
            <a:r>
              <a:rPr lang="nl-NL" dirty="0">
                <a:solidFill>
                  <a:srgbClr val="1E494F"/>
                </a:solidFill>
              </a:rPr>
              <a:t>Let ook op servicekosten voor elke uitgevoerde transactie. Meestal is deze vergoeding gemiddeld 3%. Voor elke donatie/investering van € 100 bereikt bijvoorbeeld slechts € 97 de campagne</a:t>
            </a:r>
            <a:r>
              <a:rPr lang="en-GB" sz="2400" dirty="0">
                <a:solidFill>
                  <a:srgbClr val="1E494F"/>
                </a:solidFill>
              </a:rPr>
              <a:t>. </a:t>
            </a:r>
          </a:p>
          <a:p>
            <a:pPr marL="342900" indent="-342900">
              <a:buFont typeface="Arial" panose="020B0604020202020204" pitchFamily="34" charset="0"/>
              <a:buChar char="•"/>
            </a:pPr>
            <a:endParaRPr lang="en-US" sz="2400" dirty="0">
              <a:solidFill>
                <a:srgbClr val="1E494F"/>
              </a:solidFill>
            </a:endParaRPr>
          </a:p>
        </p:txBody>
      </p:sp>
      <p:sp>
        <p:nvSpPr>
          <p:cNvPr id="2" name="Freeform 1">
            <a:extLst>
              <a:ext uri="{FF2B5EF4-FFF2-40B4-BE49-F238E27FC236}">
                <a16:creationId xmlns:a16="http://schemas.microsoft.com/office/drawing/2014/main" id="{7B83FC6B-9FCD-D7A3-CB13-234D96458BFD}"/>
              </a:ext>
            </a:extLst>
          </p:cNvPr>
          <p:cNvSpPr/>
          <p:nvPr/>
        </p:nvSpPr>
        <p:spPr>
          <a:xfrm>
            <a:off x="-1" y="664464"/>
            <a:ext cx="820600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Crowdfunding</a:t>
            </a:r>
            <a:endParaRPr lang="en-US" dirty="0"/>
          </a:p>
        </p:txBody>
      </p:sp>
    </p:spTree>
    <p:extLst>
      <p:ext uri="{BB962C8B-B14F-4D97-AF65-F5344CB8AC3E}">
        <p14:creationId xmlns:p14="http://schemas.microsoft.com/office/powerpoint/2010/main" val="127081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73795" y="690388"/>
            <a:ext cx="5561437" cy="3025975"/>
          </a:xfrm>
        </p:spPr>
        <p:txBody>
          <a:bodyPr/>
          <a:lstStyle/>
          <a:p>
            <a:pPr marL="0" indent="0"/>
            <a:r>
              <a:rPr lang="nl-NL" dirty="0" err="1"/>
              <a:t>AmaElla</a:t>
            </a:r>
            <a:r>
              <a:rPr lang="nl-NL" dirty="0"/>
              <a:t> ontwerpt en produceert prachtige lingerie van zacht biologisch katoen (GOTS-gecertificeerd) - beter voor het milieu, beter voor de boeren en beter voor de huid. Alle producten zijn ethisch geproduceerd door vrouwen, voor vrouwen</a:t>
            </a:r>
            <a:r>
              <a:rPr lang="en-IE" sz="2400" dirty="0"/>
              <a:t>.  </a:t>
            </a:r>
            <a:endParaRPr lang="en-IE" sz="2400" b="1" dirty="0"/>
          </a:p>
          <a:p>
            <a:pPr marL="342900" indent="-342900">
              <a:buFont typeface="Arial" panose="020B0604020202020204" pitchFamily="34" charset="0"/>
              <a:buChar char="•"/>
            </a:pPr>
            <a:r>
              <a:rPr lang="nl-NL" b="1" dirty="0"/>
              <a:t>€ 14.422 opgehaald, waarmee ze haar doel van € 11.100 overtreft</a:t>
            </a:r>
          </a:p>
          <a:p>
            <a:pPr marL="342900" indent="-342900">
              <a:buFont typeface="Arial" panose="020B0604020202020204" pitchFamily="34" charset="0"/>
              <a:buChar char="•"/>
            </a:pPr>
            <a:r>
              <a:rPr lang="nl-NL" b="1" dirty="0"/>
              <a:t>Ze trok kleine investeringen aan van 156 donateurs (en potentiële klanten)</a:t>
            </a:r>
            <a:r>
              <a:rPr lang="en-IE" sz="2400" b="1" dirty="0"/>
              <a:t> </a:t>
            </a:r>
          </a:p>
          <a:p>
            <a:r>
              <a:rPr lang="en-IE" b="1" dirty="0">
                <a:highlight>
                  <a:srgbClr val="C54A9A"/>
                </a:highlight>
              </a:rPr>
              <a:t>LEES</a:t>
            </a:r>
            <a:r>
              <a:rPr lang="en-IE" sz="2400" b="1" dirty="0">
                <a:solidFill>
                  <a:schemeClr val="bg1"/>
                </a:solidFill>
                <a:highlight>
                  <a:srgbClr val="C54A9A"/>
                </a:highlight>
              </a:rPr>
              <a:t> </a:t>
            </a:r>
            <a:r>
              <a:rPr lang="en-IE" sz="2400" b="1" dirty="0">
                <a:solidFill>
                  <a:srgbClr val="EC2179"/>
                </a:solidFill>
              </a:rPr>
              <a:t> </a:t>
            </a:r>
            <a:r>
              <a:rPr lang="en-IE" dirty="0" err="1">
                <a:hlinkClick r:id="rId2">
                  <a:extLst>
                    <a:ext uri="{A12FA001-AC4F-418D-AE19-62706E023703}">
                      <ahyp:hlinkClr xmlns:ahyp="http://schemas.microsoft.com/office/drawing/2018/hyperlinkcolor" val="tx"/>
                    </a:ext>
                  </a:extLst>
                </a:hlinkClick>
              </a:rPr>
              <a:t>AmaElla</a:t>
            </a:r>
            <a:r>
              <a:rPr lang="en-IE" dirty="0">
                <a:hlinkClick r:id="rId2">
                  <a:extLst>
                    <a:ext uri="{A12FA001-AC4F-418D-AE19-62706E023703}">
                      <ahyp:hlinkClr xmlns:ahyp="http://schemas.microsoft.com/office/drawing/2018/hyperlinkcolor" val="tx"/>
                    </a:ext>
                  </a:extLst>
                </a:hlinkClick>
              </a:rPr>
              <a:t> Sustainable and Ethical Lingerie — </a:t>
            </a:r>
            <a:r>
              <a:rPr lang="en-IE" dirty="0" err="1">
                <a:hlinkClick r:id="rId2">
                  <a:extLst>
                    <a:ext uri="{A12FA001-AC4F-418D-AE19-62706E023703}">
                      <ahyp:hlinkClr xmlns:ahyp="http://schemas.microsoft.com/office/drawing/2018/hyperlinkcolor" val="tx"/>
                    </a:ext>
                  </a:extLst>
                </a:hlinkClick>
              </a:rPr>
              <a:t>UpEffect</a:t>
            </a:r>
            <a:r>
              <a:rPr lang="en-IE" dirty="0">
                <a:hlinkClick r:id="rId2">
                  <a:extLst>
                    <a:ext uri="{A12FA001-AC4F-418D-AE19-62706E023703}">
                      <ahyp:hlinkClr xmlns:ahyp="http://schemas.microsoft.com/office/drawing/2018/hyperlinkcolor" val="tx"/>
                    </a:ext>
                  </a:extLst>
                </a:hlinkClick>
              </a:rPr>
              <a:t> | Social Enterprise Crowdfunding (theupeffect.com)</a:t>
            </a:r>
            <a:endParaRPr lang="en-IE" b="1" dirty="0"/>
          </a:p>
          <a:p>
            <a:r>
              <a:rPr lang="en-US" dirty="0"/>
              <a:t>li</a:t>
            </a:r>
          </a:p>
          <a:p>
            <a:endParaRPr lang="en-US" dirty="0"/>
          </a:p>
        </p:txBody>
      </p:sp>
      <p:pic>
        <p:nvPicPr>
          <p:cNvPr id="10" name="Picture 9">
            <a:extLst>
              <a:ext uri="{FF2B5EF4-FFF2-40B4-BE49-F238E27FC236}">
                <a16:creationId xmlns:a16="http://schemas.microsoft.com/office/drawing/2014/main" id="{3AFFCE50-FBB1-7ACE-B0B9-4456A5AC20EF}"/>
              </a:ext>
            </a:extLst>
          </p:cNvPr>
          <p:cNvPicPr>
            <a:picLocks noChangeAspect="1"/>
          </p:cNvPicPr>
          <p:nvPr/>
        </p:nvPicPr>
        <p:blipFill>
          <a:blip r:embed="rId3" cstate="screen">
            <a:alphaModFix amt="24000"/>
            <a:extLst>
              <a:ext uri="{28A0092B-C50C-407E-A947-70E740481C1C}">
                <a14:useLocalDpi xmlns:a14="http://schemas.microsoft.com/office/drawing/2010/main"/>
              </a:ext>
            </a:extLst>
          </a:blip>
          <a:stretch>
            <a:fillRect/>
          </a:stretch>
        </p:blipFill>
        <p:spPr>
          <a:xfrm>
            <a:off x="9368631" y="749300"/>
            <a:ext cx="6368247" cy="6368247"/>
          </a:xfrm>
          <a:prstGeom prst="rect">
            <a:avLst/>
          </a:prstGeom>
          <a:ln>
            <a:noFill/>
          </a:ln>
        </p:spPr>
      </p:pic>
      <p:sp>
        <p:nvSpPr>
          <p:cNvPr id="8" name="Freeform 1">
            <a:extLst>
              <a:ext uri="{FF2B5EF4-FFF2-40B4-BE49-F238E27FC236}">
                <a16:creationId xmlns:a16="http://schemas.microsoft.com/office/drawing/2014/main" id="{3F081880-E161-84F3-2FC0-F9419700C195}"/>
              </a:ext>
            </a:extLst>
          </p:cNvPr>
          <p:cNvSpPr/>
          <p:nvPr/>
        </p:nvSpPr>
        <p:spPr>
          <a:xfrm>
            <a:off x="6465955" y="291510"/>
            <a:ext cx="5740721" cy="1090586"/>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Text Placeholder 3">
            <a:extLst>
              <a:ext uri="{FF2B5EF4-FFF2-40B4-BE49-F238E27FC236}">
                <a16:creationId xmlns:a16="http://schemas.microsoft.com/office/drawing/2014/main" id="{E63C2323-B3E4-0D90-665D-9DD7F0A2F3D8}"/>
              </a:ext>
            </a:extLst>
          </p:cNvPr>
          <p:cNvSpPr>
            <a:spLocks noGrp="1"/>
          </p:cNvSpPr>
          <p:nvPr>
            <p:ph type="body" sz="quarter" idx="16"/>
          </p:nvPr>
        </p:nvSpPr>
        <p:spPr>
          <a:xfrm>
            <a:off x="6545263" y="361564"/>
            <a:ext cx="5661413" cy="1408681"/>
          </a:xfrm>
        </p:spPr>
        <p:txBody>
          <a:bodyPr/>
          <a:lstStyle/>
          <a:p>
            <a:r>
              <a:rPr lang="en-US" sz="3500" dirty="0" err="1"/>
              <a:t>Voorbeelden</a:t>
            </a:r>
            <a:r>
              <a:rPr lang="en-US" sz="3500" dirty="0"/>
              <a:t> van crowdfunding </a:t>
            </a:r>
            <a:r>
              <a:rPr lang="en-US" sz="3500" dirty="0" err="1"/>
              <a:t>campagnes</a:t>
            </a:r>
            <a:endParaRPr lang="en-US" dirty="0"/>
          </a:p>
        </p:txBody>
      </p:sp>
      <p:pic>
        <p:nvPicPr>
          <p:cNvPr id="2" name="Picture Placeholder 6">
            <a:hlinkClick r:id="rId2"/>
            <a:extLst>
              <a:ext uri="{FF2B5EF4-FFF2-40B4-BE49-F238E27FC236}">
                <a16:creationId xmlns:a16="http://schemas.microsoft.com/office/drawing/2014/main" id="{AAD4528D-FDDC-513F-7AED-533C54CFD0A9}"/>
              </a:ext>
            </a:extLst>
          </p:cNvPr>
          <p:cNvPicPr>
            <a:picLocks noGrp="1" noChangeAspect="1"/>
          </p:cNvPicPr>
          <p:nvPr>
            <p:ph type="pic" sz="quarter" idx="42"/>
          </p:nvPr>
        </p:nvPicPr>
        <p:blipFill>
          <a:blip r:embed="rId4">
            <a:extLst>
              <a:ext uri="{28A0092B-C50C-407E-A947-70E740481C1C}">
                <a14:useLocalDpi xmlns:a14="http://schemas.microsoft.com/office/drawing/2010/main" val="0"/>
              </a:ext>
            </a:extLst>
          </a:blip>
          <a:srcRect l="21758" r="21758"/>
          <a:stretch>
            <a:fillRect/>
          </a:stretch>
        </p:blipFill>
        <p:spPr>
          <a:xfrm>
            <a:off x="6545263" y="1452563"/>
            <a:ext cx="5646737" cy="4656137"/>
          </a:xfrm>
          <a:prstGeom prst="rect">
            <a:avLst/>
          </a:prstGeom>
        </p:spPr>
      </p:pic>
    </p:spTree>
    <p:extLst>
      <p:ext uri="{BB962C8B-B14F-4D97-AF65-F5344CB8AC3E}">
        <p14:creationId xmlns:p14="http://schemas.microsoft.com/office/powerpoint/2010/main" val="196350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727816"/>
            <a:ext cx="6010480" cy="3066422"/>
          </a:xfrm>
        </p:spPr>
        <p:txBody>
          <a:bodyPr/>
          <a:lstStyle/>
          <a:p>
            <a:r>
              <a:rPr lang="nl-NL"/>
              <a:t>Navigeren door de criteria voor financiering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r>
              <a:rPr lang="en-GB" sz="2000" dirty="0"/>
              <a:t>Getting a very deep understanding of the criteria of the various funding strands can significantly enhance your chances of successfully securing funding from various sources. To effectively navigate these criteria, make sure to…</a:t>
            </a:r>
          </a:p>
          <a:p>
            <a:pPr>
              <a:buFont typeface="Arial" panose="020B0604020202020204" pitchFamily="34" charset="0"/>
              <a:buNone/>
            </a:pPr>
            <a:r>
              <a:rPr lang="en-GB" sz="2000" b="0" dirty="0">
                <a:solidFill>
                  <a:srgbClr val="595959"/>
                </a:solidFill>
              </a:rPr>
              <a:t>Each funding source has its own set of criteria, which at a minimum,  includes the business stage, industry, potential for growth, profitability, and the team's background.  For example, venture capitalists might focus heavily on high growth potential and scalable business models, whereas banks may prioritise creditworthiness and solid financial projections.</a:t>
            </a:r>
          </a:p>
          <a:p>
            <a:pPr>
              <a:buFont typeface="Arial" panose="020B0604020202020204" pitchFamily="34" charset="0"/>
              <a:buNone/>
            </a:pPr>
            <a:endParaRPr lang="en-GB" sz="2000" b="0" dirty="0">
              <a:solidFill>
                <a:srgbClr val="595959"/>
              </a:solidFill>
            </a:endParaRPr>
          </a:p>
          <a:p>
            <a:pPr>
              <a:buFont typeface="Arial" panose="020B0604020202020204" pitchFamily="34" charset="0"/>
              <a:buNone/>
            </a:pPr>
            <a:r>
              <a:rPr lang="en-GB" sz="2000" b="0" dirty="0">
                <a:solidFill>
                  <a:srgbClr val="595959"/>
                </a:solidFill>
              </a:rPr>
              <a:t>Prepare to provide comprehensive documentation, including a detailed business plan, financial statements, market analysis including proof of concept, and projections. This data is needed to supports your application and demonstrates your business’s potential and market understanding</a:t>
            </a:r>
            <a:r>
              <a:rPr lang="en-GB" sz="2400" b="0" dirty="0">
                <a:solidFill>
                  <a:srgbClr val="595959"/>
                </a:solidFill>
              </a:rPr>
              <a:t>.</a:t>
            </a:r>
          </a:p>
          <a:p>
            <a:pPr marL="0" indent="0"/>
            <a:endParaRPr lang="en-GB" dirty="0"/>
          </a:p>
          <a:p>
            <a:pPr marL="0" indent="0"/>
            <a:endParaRPr lang="en-GB" dirty="0"/>
          </a:p>
          <a:p>
            <a:pPr marL="0" indent="0"/>
            <a:endParaRPr lang="en-GB" dirty="0"/>
          </a:p>
          <a:p>
            <a:pPr marL="0" indent="0"/>
            <a:endParaRPr lang="en-GB" dirty="0"/>
          </a:p>
          <a:p>
            <a:endParaRPr lang="en-US" dirty="0"/>
          </a:p>
        </p:txBody>
      </p:sp>
      <p:sp>
        <p:nvSpPr>
          <p:cNvPr id="2" name="Freeform 1">
            <a:extLst>
              <a:ext uri="{FF2B5EF4-FFF2-40B4-BE49-F238E27FC236}">
                <a16:creationId xmlns:a16="http://schemas.microsoft.com/office/drawing/2014/main" id="{7B83FC6B-9FCD-D7A3-CB13-234D96458BFD}"/>
              </a:ext>
            </a:extLst>
          </p:cNvPr>
          <p:cNvSpPr/>
          <p:nvPr/>
        </p:nvSpPr>
        <p:spPr>
          <a:xfrm>
            <a:off x="-19011" y="419100"/>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a:solidFill>
                  <a:schemeClr val="bg1"/>
                </a:solidFill>
              </a:rPr>
              <a:t>Knowledge is Power</a:t>
            </a:r>
            <a:endParaRPr lang="en-US" dirty="0">
              <a:solidFill>
                <a:schemeClr val="bg1"/>
              </a:solidFill>
            </a:endParaRP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3127943851"/>
              </p:ext>
            </p:extLst>
          </p:nvPr>
        </p:nvGraphicFramePr>
        <p:xfrm>
          <a:off x="909376" y="8484755"/>
          <a:ext cx="9939538" cy="3444240"/>
        </p:xfrm>
        <a:graphic>
          <a:graphicData uri="http://schemas.openxmlformats.org/drawingml/2006/table">
            <a:tbl>
              <a:tblPr firstRow="1" bandRow="1">
                <a:tableStyleId>{5C22544A-7EE6-4342-B048-85BDC9FD1C3A}</a:tableStyleId>
              </a:tblPr>
              <a:tblGrid>
                <a:gridCol w="1904528">
                  <a:extLst>
                    <a:ext uri="{9D8B030D-6E8A-4147-A177-3AD203B41FA5}">
                      <a16:colId xmlns:a16="http://schemas.microsoft.com/office/drawing/2014/main" val="2876781837"/>
                    </a:ext>
                  </a:extLst>
                </a:gridCol>
                <a:gridCol w="8035010">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DO YOUR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Understanding the Lender or Investor’s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86D6E"/>
                          </a:solidFill>
                        </a:rPr>
                        <a:t>DO YOUR RESEARCH</a:t>
                      </a:r>
                    </a:p>
                  </a:txBody>
                  <a:tcPr/>
                </a:tc>
                <a:tc>
                  <a:txBody>
                    <a:bodyPr/>
                    <a:lstStyle/>
                    <a:p>
                      <a:pPr>
                        <a:buFont typeface="Arial" panose="020B0604020202020204" pitchFamily="34" charset="0"/>
                        <a:buNone/>
                      </a:pPr>
                      <a:r>
                        <a:rPr lang="en-GB" sz="2000" b="0" dirty="0">
                          <a:solidFill>
                            <a:srgbClr val="595959"/>
                          </a:solidFill>
                        </a:rPr>
                        <a:t>Each funding source has its own set of criteria, which at a minimum,  includes the business stage, industry, potential for growth, profitability, and the team's background.  For example, venture capitalists might focus heavily on high growth potential and scalable business models, whereas banks may prioritise creditworthiness and solid financial projections.</a:t>
                      </a:r>
                    </a:p>
                    <a:p>
                      <a:pPr>
                        <a:buFont typeface="Arial" panose="020B0604020202020204" pitchFamily="34" charset="0"/>
                        <a:buNone/>
                      </a:pPr>
                      <a:endParaRPr lang="en-GB" sz="2000" b="0" dirty="0">
                        <a:solidFill>
                          <a:srgbClr val="595959"/>
                        </a:solidFill>
                      </a:endParaRPr>
                    </a:p>
                    <a:p>
                      <a:pPr>
                        <a:buFont typeface="Arial" panose="020B0604020202020204" pitchFamily="34" charset="0"/>
                        <a:buNone/>
                      </a:pPr>
                      <a:r>
                        <a:rPr lang="en-GB" sz="2000" b="0" dirty="0">
                          <a:solidFill>
                            <a:srgbClr val="595959"/>
                          </a:solidFill>
                        </a:rPr>
                        <a:t>Prepare to provide comprehensive documentation, including a detailed business plan, financial statements, market analysis including proof of concept, and projections. This data is needed to supports your application and demonstrates your business’s potential and market understanding.</a:t>
                      </a: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14684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2831935806"/>
              </p:ext>
            </p:extLst>
          </p:nvPr>
        </p:nvGraphicFramePr>
        <p:xfrm>
          <a:off x="895881" y="550749"/>
          <a:ext cx="10061928" cy="5303520"/>
        </p:xfrm>
        <a:graphic>
          <a:graphicData uri="http://schemas.openxmlformats.org/drawingml/2006/table">
            <a:tbl>
              <a:tblPr firstRow="1" bandRow="1">
                <a:tableStyleId>{5C22544A-7EE6-4342-B048-85BDC9FD1C3A}</a:tableStyleId>
              </a:tblPr>
              <a:tblGrid>
                <a:gridCol w="1930446">
                  <a:extLst>
                    <a:ext uri="{9D8B030D-6E8A-4147-A177-3AD203B41FA5}">
                      <a16:colId xmlns:a16="http://schemas.microsoft.com/office/drawing/2014/main" val="2876781837"/>
                    </a:ext>
                  </a:extLst>
                </a:gridCol>
                <a:gridCol w="813148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t>Specifieke vereisten voor verschillende soorten financiering:</a:t>
                      </a:r>
                      <a:endParaRPr lang="en-GB" sz="2400" dirty="0">
                        <a:solidFill>
                          <a:srgbClr val="086D6E"/>
                        </a:solidFill>
                      </a:endParaRPr>
                    </a:p>
                  </a:txBody>
                  <a:tcPr>
                    <a:solidFill>
                      <a:srgbClr val="FDBD22"/>
                    </a:solidFill>
                  </a:tcPr>
                </a:tc>
                <a:tc>
                  <a:txBody>
                    <a:bodyPr/>
                    <a:lstStyle/>
                    <a:p>
                      <a:pPr>
                        <a:buFont typeface="Arial" panose="020B0604020202020204" pitchFamily="34" charset="0"/>
                        <a:buNone/>
                      </a:pPr>
                      <a:r>
                        <a:rPr lang="en-GB" sz="1800" b="1" dirty="0" err="1">
                          <a:solidFill>
                            <a:srgbClr val="47B5C8"/>
                          </a:solidFill>
                        </a:rPr>
                        <a:t>Leningen</a:t>
                      </a:r>
                      <a:r>
                        <a:rPr lang="en-GB" sz="1800" dirty="0">
                          <a:solidFill>
                            <a:srgbClr val="47B5C8"/>
                          </a:solidFill>
                        </a:rPr>
                        <a:t>: </a:t>
                      </a:r>
                      <a:r>
                        <a:rPr lang="nl-NL" sz="1800" b="0" dirty="0">
                          <a:solidFill>
                            <a:srgbClr val="595959"/>
                          </a:solidFill>
                        </a:rPr>
                        <a:t>Banken en andere kredietinstellingen hebben doorgaans gedetailleerde informatie nodig over de financiële geschiedenis van uw bedrijf, kredietrapporten, onderpand (indien van toepassing) en een solide aflossingsplan</a:t>
                      </a:r>
                      <a:r>
                        <a:rPr lang="en-GB" sz="1800" b="0" dirty="0">
                          <a:solidFill>
                            <a:srgbClr val="595959"/>
                          </a:solidFill>
                        </a:rPr>
                        <a:t>.</a:t>
                      </a:r>
                    </a:p>
                    <a:p>
                      <a:pPr>
                        <a:buFont typeface="Arial" panose="020B0604020202020204" pitchFamily="34" charset="0"/>
                        <a:buNone/>
                      </a:pPr>
                      <a:r>
                        <a:rPr lang="en-GB" sz="1800" b="1" dirty="0">
                          <a:solidFill>
                            <a:srgbClr val="47B5C8"/>
                          </a:solidFill>
                        </a:rPr>
                        <a:t>Subsidies</a:t>
                      </a:r>
                      <a:r>
                        <a:rPr lang="en-GB" sz="1800" dirty="0">
                          <a:solidFill>
                            <a:srgbClr val="47B5C8"/>
                          </a:solidFill>
                        </a:rPr>
                        <a:t>: </a:t>
                      </a:r>
                      <a:r>
                        <a:rPr lang="nl-NL" sz="1800" b="0" dirty="0">
                          <a:solidFill>
                            <a:srgbClr val="595959"/>
                          </a:solidFill>
                        </a:rPr>
                        <a:t>Subsidieverstrekkers hebben meestal een gedetailleerd voorstel nodig waarin wordt uiteengezet hoe de fondsen zullen worden gebruikt, de verwachte resultaten en hoe het project bijdraagt aan de doelstellingen van de concessieverlener, vaak gericht op innovatie, impact op de gemeenschap of onderzoek</a:t>
                      </a:r>
                      <a:r>
                        <a:rPr lang="en-GB" sz="1800" b="0" dirty="0">
                          <a:solidFill>
                            <a:srgbClr val="595959"/>
                          </a:solidFill>
                        </a:rPr>
                        <a:t>.</a:t>
                      </a:r>
                    </a:p>
                    <a:p>
                      <a:pPr>
                        <a:buFont typeface="Arial" panose="020B0604020202020204" pitchFamily="34" charset="0"/>
                        <a:buNone/>
                      </a:pPr>
                      <a:r>
                        <a:rPr lang="en-GB" sz="1800" b="1" dirty="0" err="1">
                          <a:solidFill>
                            <a:srgbClr val="47B5C8"/>
                          </a:solidFill>
                        </a:rPr>
                        <a:t>Durfkapitaal</a:t>
                      </a:r>
                      <a:r>
                        <a:rPr lang="en-GB" sz="1800" b="1" dirty="0">
                          <a:solidFill>
                            <a:srgbClr val="47B5C8"/>
                          </a:solidFill>
                        </a:rPr>
                        <a:t> </a:t>
                      </a:r>
                      <a:r>
                        <a:rPr lang="en-GB" sz="1800" b="1" dirty="0" err="1">
                          <a:solidFill>
                            <a:srgbClr val="47B5C8"/>
                          </a:solidFill>
                        </a:rPr>
                        <a:t>en</a:t>
                      </a:r>
                      <a:r>
                        <a:rPr lang="en-GB" sz="1800" b="1" dirty="0">
                          <a:solidFill>
                            <a:srgbClr val="47B5C8"/>
                          </a:solidFill>
                        </a:rPr>
                        <a:t> angel-</a:t>
                      </a:r>
                      <a:r>
                        <a:rPr lang="en-GB" sz="1800" b="1" dirty="0" err="1">
                          <a:solidFill>
                            <a:srgbClr val="47B5C8"/>
                          </a:solidFill>
                        </a:rPr>
                        <a:t>investeerders</a:t>
                      </a:r>
                      <a:r>
                        <a:rPr lang="en-GB" sz="1800" dirty="0">
                          <a:solidFill>
                            <a:srgbClr val="47B5C8"/>
                          </a:solidFill>
                        </a:rPr>
                        <a:t>: </a:t>
                      </a:r>
                      <a:r>
                        <a:rPr lang="nl-NL" sz="1800" b="0" dirty="0">
                          <a:solidFill>
                            <a:srgbClr val="595959"/>
                          </a:solidFill>
                        </a:rPr>
                        <a:t>Deze investeerders zoeken naar aandelenbelangen in ruil voor hun investering en zijn geïnteresseerd in de schaalbaarheid van uw bedrijfsmodel, de capaciteiten van uw team en de </a:t>
                      </a:r>
                      <a:r>
                        <a:rPr lang="nl-NL" sz="1800" b="0" dirty="0" err="1">
                          <a:solidFill>
                            <a:srgbClr val="595959"/>
                          </a:solidFill>
                        </a:rPr>
                        <a:t>exitstrategie</a:t>
                      </a:r>
                      <a:r>
                        <a:rPr lang="en-GB" sz="1800" b="0" dirty="0">
                          <a:solidFill>
                            <a:srgbClr val="595959"/>
                          </a:solidFill>
                        </a:rPr>
                        <a:t>.</a:t>
                      </a:r>
                    </a:p>
                    <a:p>
                      <a:pPr>
                        <a:buFont typeface="Arial" panose="020B0604020202020204" pitchFamily="34" charset="0"/>
                        <a:buNone/>
                      </a:pPr>
                      <a:r>
                        <a:rPr lang="en-GB" sz="1800" b="1" dirty="0">
                          <a:solidFill>
                            <a:srgbClr val="47B5C8"/>
                          </a:solidFill>
                        </a:rPr>
                        <a:t>Crowdfunding</a:t>
                      </a:r>
                      <a:r>
                        <a:rPr lang="en-GB" sz="1800" dirty="0">
                          <a:solidFill>
                            <a:srgbClr val="47B5C8"/>
                          </a:solidFill>
                        </a:rPr>
                        <a:t>: </a:t>
                      </a:r>
                      <a:r>
                        <a:rPr lang="nl-NL" sz="1800" b="0" dirty="0">
                          <a:solidFill>
                            <a:srgbClr val="595959"/>
                          </a:solidFill>
                        </a:rPr>
                        <a:t>Dit vereist het aantrekken van een grote groep mensen om uw project te financieren. Succes hangt vaak af van uw vermogen om uw idee op een overtuigende manier op de markt te brengen en beloningen te bieden die resoneren met potentiële geldschieters</a:t>
                      </a:r>
                      <a:r>
                        <a:rPr lang="en-GB" sz="1800" b="0" dirty="0">
                          <a:solidFill>
                            <a:srgbClr val="595959"/>
                          </a:solidFill>
                        </a:rPr>
                        <a:t>.</a:t>
                      </a:r>
                    </a:p>
                    <a:p>
                      <a:pPr>
                        <a:buFont typeface="Arial" panose="020B0604020202020204" pitchFamily="34" charset="0"/>
                        <a:buNone/>
                      </a:pPr>
                      <a:r>
                        <a:rPr lang="en-GB" sz="1800" b="1" dirty="0">
                          <a:solidFill>
                            <a:srgbClr val="47B5C8"/>
                          </a:solidFill>
                        </a:rPr>
                        <a:t>Impact </a:t>
                      </a:r>
                      <a:r>
                        <a:rPr lang="en-GB" sz="1800" b="1" dirty="0" err="1">
                          <a:solidFill>
                            <a:srgbClr val="47B5C8"/>
                          </a:solidFill>
                        </a:rPr>
                        <a:t>beleggen</a:t>
                      </a:r>
                      <a:r>
                        <a:rPr lang="en-GB" sz="1800" dirty="0">
                          <a:solidFill>
                            <a:srgbClr val="47B5C8"/>
                          </a:solidFill>
                        </a:rPr>
                        <a:t>: </a:t>
                      </a:r>
                      <a:r>
                        <a:rPr lang="nl-NL" sz="1800" b="0" dirty="0">
                          <a:solidFill>
                            <a:srgbClr val="595959"/>
                          </a:solidFill>
                        </a:rPr>
                        <a:t>Beleggers die op zoek zijn naar sociaal of ecologisch rendement naast financieel voordeel, zullen willen zien hoe uw bedrijf deze problemen effectief aanpakt en de impact meet.</a:t>
                      </a:r>
                      <a:endParaRPr lang="en-GB" sz="18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358258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2438088786"/>
              </p:ext>
            </p:extLst>
          </p:nvPr>
        </p:nvGraphicFramePr>
        <p:xfrm>
          <a:off x="612867" y="489896"/>
          <a:ext cx="10290242" cy="265176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t>Uw pitch en toepassing op maat maken</a:t>
                      </a:r>
                      <a:endParaRPr lang="en-GB" sz="2400" dirty="0">
                        <a:solidFill>
                          <a:srgbClr val="086D6E"/>
                        </a:solidFill>
                      </a:endParaRPr>
                    </a:p>
                  </a:txBody>
                  <a:tcPr>
                    <a:solidFill>
                      <a:srgbClr val="47B5C8"/>
                    </a:solidFill>
                  </a:tcPr>
                </a:tc>
                <a:tc>
                  <a:txBody>
                    <a:bodyPr/>
                    <a:lstStyle/>
                    <a:p>
                      <a:pPr>
                        <a:buFont typeface="Arial" panose="020B0604020202020204" pitchFamily="34" charset="0"/>
                        <a:buNone/>
                      </a:pPr>
                      <a:r>
                        <a:rPr lang="nl-NL" sz="2400" b="1" dirty="0">
                          <a:solidFill>
                            <a:srgbClr val="D9552F"/>
                          </a:solidFill>
                        </a:rPr>
                        <a:t>Afstemming op de doelen van de financier</a:t>
                      </a:r>
                      <a:r>
                        <a:rPr lang="en-GB" sz="2400" b="1" dirty="0">
                          <a:solidFill>
                            <a:srgbClr val="D9552F"/>
                          </a:solidFill>
                        </a:rPr>
                        <a:t>: </a:t>
                      </a:r>
                      <a:r>
                        <a:rPr lang="nl-NL" sz="2400" b="0" dirty="0">
                          <a:solidFill>
                            <a:srgbClr val="595959"/>
                          </a:solidFill>
                        </a:rPr>
                        <a:t>Stem uw aanvragen of </a:t>
                      </a:r>
                      <a:r>
                        <a:rPr lang="nl-NL" sz="2400" b="0" dirty="0" err="1">
                          <a:solidFill>
                            <a:srgbClr val="595959"/>
                          </a:solidFill>
                        </a:rPr>
                        <a:t>pitches</a:t>
                      </a:r>
                      <a:r>
                        <a:rPr lang="nl-NL" sz="2400" b="0" dirty="0">
                          <a:solidFill>
                            <a:srgbClr val="595959"/>
                          </a:solidFill>
                        </a:rPr>
                        <a:t> af op de doelen en belangen van de financieringsbron. Benadruk aspecten van uw bedrijf die voldoen aan de specifieke criteria van de investeerder of subsidieverstrekker</a:t>
                      </a:r>
                      <a:r>
                        <a:rPr lang="en-GB" sz="2400" b="0" dirty="0">
                          <a:solidFill>
                            <a:srgbClr val="595959"/>
                          </a:solidFill>
                        </a:rPr>
                        <a:t>.</a:t>
                      </a:r>
                    </a:p>
                    <a:p>
                      <a:pPr>
                        <a:buFont typeface="Arial" panose="020B0604020202020204" pitchFamily="34" charset="0"/>
                        <a:buNone/>
                      </a:pPr>
                      <a:r>
                        <a:rPr lang="en-GB" sz="2400" b="1" dirty="0" err="1">
                          <a:solidFill>
                            <a:srgbClr val="D9552F"/>
                          </a:solidFill>
                        </a:rPr>
                        <a:t>Duidelijke</a:t>
                      </a:r>
                      <a:r>
                        <a:rPr lang="en-GB" sz="2400" b="1" dirty="0">
                          <a:solidFill>
                            <a:srgbClr val="D9552F"/>
                          </a:solidFill>
                        </a:rPr>
                        <a:t> </a:t>
                      </a:r>
                      <a:r>
                        <a:rPr lang="en-GB" sz="2400" b="1" dirty="0" err="1">
                          <a:solidFill>
                            <a:srgbClr val="D9552F"/>
                          </a:solidFill>
                        </a:rPr>
                        <a:t>waardepropositie</a:t>
                      </a:r>
                      <a:r>
                        <a:rPr lang="en-GB" sz="2400" b="1" dirty="0">
                          <a:solidFill>
                            <a:srgbClr val="D9552F"/>
                          </a:solidFill>
                        </a:rPr>
                        <a:t>: </a:t>
                      </a:r>
                      <a:r>
                        <a:rPr lang="nl-NL" sz="2400" b="0" dirty="0">
                          <a:solidFill>
                            <a:srgbClr val="595959"/>
                          </a:solidFill>
                        </a:rPr>
                        <a:t>Verwoord duidelijk wat uw bedrijf onderscheidt en hoe de financiering zal helpen om specifieke, meetbare resultaten te bereiken.</a:t>
                      </a:r>
                      <a:endParaRPr lang="en-GB" sz="21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996292045"/>
              </p:ext>
            </p:extLst>
          </p:nvPr>
        </p:nvGraphicFramePr>
        <p:xfrm>
          <a:off x="612867" y="3217506"/>
          <a:ext cx="10290242" cy="265176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err="1"/>
                        <a:t>Voorbereiding</a:t>
                      </a:r>
                      <a:r>
                        <a:rPr lang="en-IE" sz="2400" dirty="0"/>
                        <a:t> op due diligence:</a:t>
                      </a:r>
                      <a:endParaRPr lang="en-GB" sz="2400" dirty="0">
                        <a:solidFill>
                          <a:srgbClr val="086D6E"/>
                        </a:solidFill>
                      </a:endParaRPr>
                    </a:p>
                  </a:txBody>
                  <a:tcPr>
                    <a:solidFill>
                      <a:srgbClr val="D9552F"/>
                    </a:solidFill>
                  </a:tcPr>
                </a:tc>
                <a:tc>
                  <a:txBody>
                    <a:bodyPr/>
                    <a:lstStyle/>
                    <a:p>
                      <a:pPr>
                        <a:buFont typeface="Arial" panose="020B0604020202020204" pitchFamily="34" charset="0"/>
                        <a:buNone/>
                      </a:pPr>
                      <a:r>
                        <a:rPr lang="nl-NL" sz="2400" dirty="0">
                          <a:solidFill>
                            <a:srgbClr val="D9552F"/>
                          </a:solidFill>
                        </a:rPr>
                        <a:t>Wees voorbereid op een grondig </a:t>
                      </a:r>
                      <a:r>
                        <a:rPr lang="nl-NL" sz="2400" dirty="0" err="1">
                          <a:solidFill>
                            <a:srgbClr val="D9552F"/>
                          </a:solidFill>
                        </a:rPr>
                        <a:t>due</a:t>
                      </a:r>
                      <a:r>
                        <a:rPr lang="nl-NL" sz="2400" dirty="0">
                          <a:solidFill>
                            <a:srgbClr val="D9552F"/>
                          </a:solidFill>
                        </a:rPr>
                        <a:t> diligence-proces</a:t>
                      </a:r>
                      <a:r>
                        <a:rPr lang="en-GB" sz="2400" dirty="0">
                          <a:solidFill>
                            <a:srgbClr val="595959"/>
                          </a:solidFill>
                        </a:rPr>
                        <a:t>, </a:t>
                      </a:r>
                      <a:r>
                        <a:rPr lang="nl-NL" sz="2400" b="0" dirty="0">
                          <a:solidFill>
                            <a:srgbClr val="595959"/>
                          </a:solidFill>
                        </a:rPr>
                        <a:t>Vooral bij aandelenbeleggers. Dit kan van alles omvatten, van het onderzoeken van uw financiën tot het beoordelen van uw operationele processen.</a:t>
                      </a:r>
                      <a:endParaRPr lang="en-GB" sz="2400" dirty="0">
                        <a:solidFill>
                          <a:srgbClr val="595959"/>
                        </a:solidFill>
                      </a:endParaRPr>
                    </a:p>
                    <a:p>
                      <a:pPr>
                        <a:buFont typeface="Arial" panose="020B0604020202020204" pitchFamily="34" charset="0"/>
                        <a:buNone/>
                      </a:pPr>
                      <a:r>
                        <a:rPr lang="en-GB" sz="2400" b="1" dirty="0" err="1">
                          <a:solidFill>
                            <a:srgbClr val="D9552F"/>
                          </a:solidFill>
                        </a:rPr>
                        <a:t>Referenties</a:t>
                      </a:r>
                      <a:r>
                        <a:rPr lang="en-GB" sz="2400" b="1" dirty="0">
                          <a:solidFill>
                            <a:srgbClr val="D9552F"/>
                          </a:solidFill>
                        </a:rPr>
                        <a:t> </a:t>
                      </a:r>
                      <a:r>
                        <a:rPr lang="en-GB" sz="2400" b="1" dirty="0" err="1">
                          <a:solidFill>
                            <a:srgbClr val="D9552F"/>
                          </a:solidFill>
                        </a:rPr>
                        <a:t>en</a:t>
                      </a:r>
                      <a:r>
                        <a:rPr lang="en-GB" sz="2400" b="1" dirty="0">
                          <a:solidFill>
                            <a:srgbClr val="D9552F"/>
                          </a:solidFill>
                        </a:rPr>
                        <a:t> </a:t>
                      </a:r>
                      <a:r>
                        <a:rPr lang="en-GB" sz="2400" b="1" dirty="0" err="1">
                          <a:solidFill>
                            <a:srgbClr val="D9552F"/>
                          </a:solidFill>
                        </a:rPr>
                        <a:t>geloofwaardigheid</a:t>
                      </a:r>
                      <a:r>
                        <a:rPr lang="en-GB" sz="2400" dirty="0">
                          <a:solidFill>
                            <a:srgbClr val="D9552F"/>
                          </a:solidFill>
                        </a:rPr>
                        <a:t>: </a:t>
                      </a:r>
                      <a:r>
                        <a:rPr lang="nl-NL" sz="2400" b="0" dirty="0">
                          <a:solidFill>
                            <a:srgbClr val="595959"/>
                          </a:solidFill>
                        </a:rPr>
                        <a:t>Zorg dat u referenties bij de hand heeft en zorg ervoor dat al uw beweringen over het bedrijf kunnen worden onderbouwd</a:t>
                      </a:r>
                      <a:r>
                        <a:rPr lang="en-GB" sz="2400" b="0" dirty="0">
                          <a:solidFill>
                            <a:srgbClr val="595959"/>
                          </a:solidFill>
                        </a:rPr>
                        <a:t>.</a:t>
                      </a:r>
                      <a:endParaRPr lang="en-GB" sz="21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410053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70206" y="1231830"/>
            <a:ext cx="10278708" cy="3849918"/>
          </a:xfrm>
        </p:spPr>
        <p:txBody>
          <a:bodyPr/>
          <a:lstStyle/>
          <a:p>
            <a:pPr marL="0" indent="0"/>
            <a:endParaRPr lang="en-GB" dirty="0"/>
          </a:p>
          <a:p>
            <a:pPr marL="0" indent="0"/>
            <a:endParaRPr lang="en-GB" dirty="0"/>
          </a:p>
          <a:p>
            <a:pPr marL="0" indent="0"/>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02835" y="633202"/>
            <a:ext cx="9632553" cy="803654"/>
          </a:xfrm>
        </p:spPr>
        <p:txBody>
          <a:bodyPr/>
          <a:lstStyle/>
          <a:p>
            <a:r>
              <a:rPr lang="en-US" dirty="0">
                <a:solidFill>
                  <a:schemeClr val="bg1"/>
                </a:solidFill>
              </a:rPr>
              <a:t>Knowledge is Power</a:t>
            </a:r>
          </a:p>
        </p:txBody>
      </p:sp>
      <p:graphicFrame>
        <p:nvGraphicFramePr>
          <p:cNvPr id="3" name="Table 2">
            <a:extLst>
              <a:ext uri="{FF2B5EF4-FFF2-40B4-BE49-F238E27FC236}">
                <a16:creationId xmlns:a16="http://schemas.microsoft.com/office/drawing/2014/main" id="{FA9145A6-7CD8-426F-C4E9-A3CFDCD053E1}"/>
              </a:ext>
            </a:extLst>
          </p:cNvPr>
          <p:cNvGraphicFramePr>
            <a:graphicFrameLocks noGrp="1"/>
          </p:cNvGraphicFramePr>
          <p:nvPr>
            <p:extLst>
              <p:ext uri="{D42A27DB-BD31-4B8C-83A1-F6EECF244321}">
                <p14:modId xmlns:p14="http://schemas.microsoft.com/office/powerpoint/2010/main" val="1125916024"/>
              </p:ext>
            </p:extLst>
          </p:nvPr>
        </p:nvGraphicFramePr>
        <p:xfrm>
          <a:off x="612867" y="489896"/>
          <a:ext cx="10290242" cy="222504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err="1"/>
                        <a:t>Juridische</a:t>
                      </a:r>
                      <a:r>
                        <a:rPr lang="en-IE" sz="2400" dirty="0"/>
                        <a:t> </a:t>
                      </a:r>
                      <a:r>
                        <a:rPr lang="en-IE" sz="2400" dirty="0" err="1"/>
                        <a:t>en</a:t>
                      </a:r>
                      <a:r>
                        <a:rPr lang="en-IE" sz="2400" dirty="0"/>
                        <a:t> compliance-</a:t>
                      </a:r>
                      <a:r>
                        <a:rPr lang="en-IE" sz="2400" dirty="0" err="1"/>
                        <a:t>aspecten</a:t>
                      </a:r>
                      <a:endParaRPr lang="en-GB" sz="2400" dirty="0">
                        <a:solidFill>
                          <a:srgbClr val="086D6E"/>
                        </a:solidFill>
                      </a:endParaRPr>
                    </a:p>
                  </a:txBody>
                  <a:tcPr>
                    <a:solidFill>
                      <a:srgbClr val="086D6E"/>
                    </a:solidFill>
                  </a:tcPr>
                </a:tc>
                <a:tc>
                  <a:txBody>
                    <a:bodyPr/>
                    <a:lstStyle/>
                    <a:p>
                      <a:pPr>
                        <a:buFont typeface="Arial" panose="020B0604020202020204" pitchFamily="34" charset="0"/>
                        <a:buNone/>
                      </a:pPr>
                      <a:r>
                        <a:rPr lang="en-GB" sz="2000" b="1" dirty="0" err="1">
                          <a:solidFill>
                            <a:srgbClr val="D9552F"/>
                          </a:solidFill>
                        </a:rPr>
                        <a:t>Inzicht</a:t>
                      </a:r>
                      <a:r>
                        <a:rPr lang="en-GB" sz="2000" b="1" dirty="0">
                          <a:solidFill>
                            <a:srgbClr val="D9552F"/>
                          </a:solidFill>
                        </a:rPr>
                        <a:t> in </a:t>
                      </a:r>
                      <a:r>
                        <a:rPr lang="en-GB" sz="2000" b="1" dirty="0" err="1">
                          <a:solidFill>
                            <a:srgbClr val="D9552F"/>
                          </a:solidFill>
                        </a:rPr>
                        <a:t>wettelijke</a:t>
                      </a:r>
                      <a:r>
                        <a:rPr lang="en-GB" sz="2000" b="1" dirty="0">
                          <a:solidFill>
                            <a:srgbClr val="D9552F"/>
                          </a:solidFill>
                        </a:rPr>
                        <a:t> </a:t>
                      </a:r>
                      <a:r>
                        <a:rPr lang="en-GB" sz="2000" b="1" dirty="0" err="1">
                          <a:solidFill>
                            <a:srgbClr val="D9552F"/>
                          </a:solidFill>
                        </a:rPr>
                        <a:t>verplichtingen</a:t>
                      </a:r>
                      <a:r>
                        <a:rPr lang="en-GB" sz="2000" dirty="0">
                          <a:solidFill>
                            <a:srgbClr val="D9552F"/>
                          </a:solidFill>
                        </a:rPr>
                        <a:t>: </a:t>
                      </a:r>
                      <a:r>
                        <a:rPr lang="nl-NL" sz="2000" b="0" dirty="0">
                          <a:solidFill>
                            <a:srgbClr val="595959"/>
                          </a:solidFill>
                        </a:rPr>
                        <a:t>Maak uzelf vertrouwd met de juridische implicaties van elk type financiering. Begrijp de veiligheid en juridische implicaties van het ontvangen van durfkapitaal of contractuele verplichtingen bij het accepteren van een subsidie</a:t>
                      </a:r>
                      <a:r>
                        <a:rPr lang="en-GB" sz="2000" b="0" dirty="0">
                          <a:solidFill>
                            <a:srgbClr val="595959"/>
                          </a:solidFill>
                        </a:rPr>
                        <a:t>.</a:t>
                      </a:r>
                    </a:p>
                    <a:p>
                      <a:pPr>
                        <a:buFont typeface="Arial" panose="020B0604020202020204" pitchFamily="34" charset="0"/>
                        <a:buNone/>
                      </a:pPr>
                      <a:r>
                        <a:rPr lang="en-GB" sz="2000" b="1" dirty="0" err="1">
                          <a:solidFill>
                            <a:srgbClr val="D9552F"/>
                          </a:solidFill>
                        </a:rPr>
                        <a:t>Naleving</a:t>
                      </a:r>
                      <a:r>
                        <a:rPr lang="en-GB" sz="2000" dirty="0">
                          <a:solidFill>
                            <a:srgbClr val="D9552F"/>
                          </a:solidFill>
                        </a:rPr>
                        <a:t>: </a:t>
                      </a:r>
                      <a:r>
                        <a:rPr lang="nl-NL" sz="2000" b="0" dirty="0">
                          <a:solidFill>
                            <a:srgbClr val="595959"/>
                          </a:solidFill>
                        </a:rPr>
                        <a:t>Zorg ervoor dat uw bedrijf voldoet aan alle relevante wet- en regelgeving, wat een fundamentele vereiste zal zijn van bijna alle financieringsbronnen</a:t>
                      </a:r>
                      <a:r>
                        <a:rPr lang="en-GB" sz="2000" b="0" dirty="0">
                          <a:solidFill>
                            <a:srgbClr val="595959"/>
                          </a:solidFill>
                        </a:rPr>
                        <a:t>.</a:t>
                      </a:r>
                    </a:p>
                  </a:txBody>
                  <a:tcPr>
                    <a:noFill/>
                  </a:tcPr>
                </a:tc>
                <a:extLst>
                  <a:ext uri="{0D108BD9-81ED-4DB2-BD59-A6C34878D82A}">
                    <a16:rowId xmlns:a16="http://schemas.microsoft.com/office/drawing/2014/main" val="779417398"/>
                  </a:ext>
                </a:extLst>
              </a:tr>
            </a:tbl>
          </a:graphicData>
        </a:graphic>
      </p:graphicFrame>
      <p:graphicFrame>
        <p:nvGraphicFramePr>
          <p:cNvPr id="2" name="Table 1">
            <a:extLst>
              <a:ext uri="{FF2B5EF4-FFF2-40B4-BE49-F238E27FC236}">
                <a16:creationId xmlns:a16="http://schemas.microsoft.com/office/drawing/2014/main" id="{19357771-67ED-D6F3-D084-024860924173}"/>
              </a:ext>
            </a:extLst>
          </p:cNvPr>
          <p:cNvGraphicFramePr>
            <a:graphicFrameLocks noGrp="1"/>
          </p:cNvGraphicFramePr>
          <p:nvPr>
            <p:extLst>
              <p:ext uri="{D42A27DB-BD31-4B8C-83A1-F6EECF244321}">
                <p14:modId xmlns:p14="http://schemas.microsoft.com/office/powerpoint/2010/main" val="3602768622"/>
              </p:ext>
            </p:extLst>
          </p:nvPr>
        </p:nvGraphicFramePr>
        <p:xfrm>
          <a:off x="612867" y="2732042"/>
          <a:ext cx="10290242" cy="1981200"/>
        </p:xfrm>
        <a:graphic>
          <a:graphicData uri="http://schemas.openxmlformats.org/drawingml/2006/table">
            <a:tbl>
              <a:tblPr firstRow="1" bandRow="1">
                <a:tableStyleId>{5C22544A-7EE6-4342-B048-85BDC9FD1C3A}</a:tableStyleId>
              </a:tblPr>
              <a:tblGrid>
                <a:gridCol w="1981050">
                  <a:extLst>
                    <a:ext uri="{9D8B030D-6E8A-4147-A177-3AD203B41FA5}">
                      <a16:colId xmlns:a16="http://schemas.microsoft.com/office/drawing/2014/main" val="2876781837"/>
                    </a:ext>
                  </a:extLst>
                </a:gridCol>
                <a:gridCol w="8309192">
                  <a:extLst>
                    <a:ext uri="{9D8B030D-6E8A-4147-A177-3AD203B41FA5}">
                      <a16:colId xmlns:a16="http://schemas.microsoft.com/office/drawing/2014/main" val="39374299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t>Building Relationships</a:t>
                      </a:r>
                      <a:endParaRPr lang="en-GB" sz="2400" dirty="0">
                        <a:solidFill>
                          <a:srgbClr val="086D6E"/>
                        </a:solidFill>
                      </a:endParaRPr>
                    </a:p>
                  </a:txBody>
                  <a:tcPr>
                    <a:solidFill>
                      <a:srgbClr val="FDBD22"/>
                    </a:solidFill>
                  </a:tcPr>
                </a:tc>
                <a:tc>
                  <a:txBody>
                    <a:bodyPr/>
                    <a:lstStyle/>
                    <a:p>
                      <a:pPr>
                        <a:buFont typeface="Arial" panose="020B0604020202020204" pitchFamily="34" charset="0"/>
                        <a:buNone/>
                      </a:pPr>
                      <a:r>
                        <a:rPr lang="en-GB" sz="2000" b="1" dirty="0" err="1">
                          <a:solidFill>
                            <a:srgbClr val="D9552F"/>
                          </a:solidFill>
                        </a:rPr>
                        <a:t>Netwerken</a:t>
                      </a:r>
                      <a:r>
                        <a:rPr lang="en-GB" sz="2000" b="1" dirty="0">
                          <a:solidFill>
                            <a:srgbClr val="D9552F"/>
                          </a:solidFill>
                        </a:rPr>
                        <a:t> </a:t>
                      </a:r>
                      <a:r>
                        <a:rPr lang="en-GB" sz="2000" b="1" dirty="0" err="1">
                          <a:solidFill>
                            <a:srgbClr val="D9552F"/>
                          </a:solidFill>
                        </a:rPr>
                        <a:t>en</a:t>
                      </a:r>
                      <a:r>
                        <a:rPr lang="en-GB" sz="2000" b="1" dirty="0">
                          <a:solidFill>
                            <a:srgbClr val="D9552F"/>
                          </a:solidFill>
                        </a:rPr>
                        <a:t> </a:t>
                      </a:r>
                      <a:r>
                        <a:rPr lang="en-GB" sz="2000" b="1" dirty="0" err="1">
                          <a:solidFill>
                            <a:srgbClr val="D9552F"/>
                          </a:solidFill>
                        </a:rPr>
                        <a:t>relaties</a:t>
                      </a:r>
                      <a:r>
                        <a:rPr lang="en-GB" sz="2400" dirty="0">
                          <a:solidFill>
                            <a:srgbClr val="D9552F"/>
                          </a:solidFill>
                        </a:rPr>
                        <a:t>: </a:t>
                      </a:r>
                      <a:r>
                        <a:rPr lang="nl-NL" sz="2000" b="0" dirty="0">
                          <a:solidFill>
                            <a:srgbClr val="595959"/>
                          </a:solidFill>
                        </a:rPr>
                        <a:t>Vaak gaat het bij het verkrijgen van sommige soorten financiering net zoveel over wie je weet als over wat je weet. Het opbouwen van relaties met potentiële financiers en investeerders, het bijwonen van branchebijeenkomsten en het aangaan van relevante netwerken kan cruciaal zijn.
Zie Module 6: Netwerken voor ondervertegenwoordigde ondernemers</a:t>
                      </a:r>
                      <a:endParaRPr lang="en-GB" sz="2000" b="0" dirty="0">
                        <a:solidFill>
                          <a:srgbClr val="595959"/>
                        </a:solidFill>
                      </a:endParaRPr>
                    </a:p>
                  </a:txBody>
                  <a:tcPr>
                    <a:noFill/>
                  </a:tcPr>
                </a:tc>
                <a:extLst>
                  <a:ext uri="{0D108BD9-81ED-4DB2-BD59-A6C34878D82A}">
                    <a16:rowId xmlns:a16="http://schemas.microsoft.com/office/drawing/2014/main" val="779417398"/>
                  </a:ext>
                </a:extLst>
              </a:tr>
            </a:tbl>
          </a:graphicData>
        </a:graphic>
      </p:graphicFrame>
    </p:spTree>
    <p:extLst>
      <p:ext uri="{BB962C8B-B14F-4D97-AF65-F5344CB8AC3E}">
        <p14:creationId xmlns:p14="http://schemas.microsoft.com/office/powerpoint/2010/main" val="13497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3886375" y="2794437"/>
            <a:ext cx="7969652" cy="3066422"/>
          </a:xfrm>
        </p:spPr>
        <p:txBody>
          <a:bodyPr>
            <a:normAutofit/>
          </a:bodyPr>
          <a:lstStyle/>
          <a:p>
            <a:r>
              <a:rPr lang="nl-NL"/>
              <a:t>Strategieën voor het overwinnen van vooroordelen en discriminatie bij financiering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822393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31344"/>
            <a:ext cx="7846142"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nl-NL" b="1" dirty="0">
                <a:solidFill>
                  <a:schemeClr val="bg1"/>
                </a:solidFill>
              </a:rPr>
              <a:t>Wat kun je doen?  Enkele ideeën</a:t>
            </a:r>
            <a:endParaRPr lang="en-US" sz="2400" dirty="0"/>
          </a:p>
        </p:txBody>
      </p:sp>
      <p:sp>
        <p:nvSpPr>
          <p:cNvPr id="6" name="TextBox 5">
            <a:extLst>
              <a:ext uri="{FF2B5EF4-FFF2-40B4-BE49-F238E27FC236}">
                <a16:creationId xmlns:a16="http://schemas.microsoft.com/office/drawing/2014/main" id="{8122DFCF-780E-3A57-6745-B16730075FE9}"/>
              </a:ext>
            </a:extLst>
          </p:cNvPr>
          <p:cNvSpPr txBox="1"/>
          <p:nvPr/>
        </p:nvSpPr>
        <p:spPr>
          <a:xfrm>
            <a:off x="-3210946" y="1977733"/>
            <a:ext cx="9942111" cy="646331"/>
          </a:xfrm>
          <a:prstGeom prst="rect">
            <a:avLst/>
          </a:prstGeom>
          <a:noFill/>
        </p:spPr>
        <p:txBody>
          <a:bodyPr wrap="square">
            <a:spAutoFit/>
          </a:bodyPr>
          <a:lstStyle/>
          <a:p>
            <a:pPr algn="l"/>
            <a:endParaRPr lang="en-GB" b="0" i="0" dirty="0">
              <a:solidFill>
                <a:srgbClr val="333333"/>
              </a:solidFill>
              <a:effectLst/>
              <a:latin typeface="McKinsey Sans"/>
            </a:endParaRPr>
          </a:p>
          <a:p>
            <a:endParaRPr lang="en-GB" dirty="0"/>
          </a:p>
        </p:txBody>
      </p:sp>
      <p:sp>
        <p:nvSpPr>
          <p:cNvPr id="5" name="Rectangle 2">
            <a:extLst>
              <a:ext uri="{FF2B5EF4-FFF2-40B4-BE49-F238E27FC236}">
                <a16:creationId xmlns:a16="http://schemas.microsoft.com/office/drawing/2014/main" id="{EEC28920-DB48-2F48-B647-DEF407BF4C25}"/>
              </a:ext>
            </a:extLst>
          </p:cNvPr>
          <p:cNvSpPr>
            <a:spLocks noChangeArrowheads="1"/>
          </p:cNvSpPr>
          <p:nvPr/>
        </p:nvSpPr>
        <p:spPr bwMode="auto">
          <a:xfrm>
            <a:off x="7121250" y="3771992"/>
            <a:ext cx="3779034" cy="206210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en-US" sz="1600" b="1" dirty="0"/>
              <a:t>Diversiteitstraining voor beleggers:
</a:t>
            </a:r>
            <a:r>
              <a:rPr lang="nl-NL" altLang="en-US" sz="1600" dirty="0"/>
              <a:t>Bied diversiteits- en vooroordelen training aan of pleit ervoor binnen durfkapitaalbedrijven en angel-netwerken. Dit kan helpen om al lang bestaande percepties te veranderen en rechtvaardigere investeringsbeslissingen aan te moedigen.</a:t>
            </a:r>
            <a:endParaRPr lang="en-US" altLang="en-US" sz="1600" dirty="0">
              <a:latin typeface="Arial" panose="020B0604020202020204" pitchFamily="34" charset="0"/>
            </a:endParaRPr>
          </a:p>
        </p:txBody>
      </p:sp>
      <p:sp>
        <p:nvSpPr>
          <p:cNvPr id="8" name="TextBox 7">
            <a:extLst>
              <a:ext uri="{FF2B5EF4-FFF2-40B4-BE49-F238E27FC236}">
                <a16:creationId xmlns:a16="http://schemas.microsoft.com/office/drawing/2014/main" id="{0013D2B5-B67F-AF4D-2007-9C81273BC1D6}"/>
              </a:ext>
            </a:extLst>
          </p:cNvPr>
          <p:cNvSpPr txBox="1"/>
          <p:nvPr/>
        </p:nvSpPr>
        <p:spPr>
          <a:xfrm>
            <a:off x="633199" y="1548307"/>
            <a:ext cx="3692997" cy="2339102"/>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nl-NL" altLang="en-US" b="1" dirty="0"/>
              <a:t>Wees open en geef inzichten</a:t>
            </a:r>
          </a:p>
          <a:p>
            <a:pPr lvl="0" eaLnBrk="0" fontAlgn="base" hangingPunct="0">
              <a:spcBef>
                <a:spcPct val="0"/>
              </a:spcBef>
              <a:spcAft>
                <a:spcPct val="0"/>
              </a:spcAft>
            </a:pPr>
            <a:r>
              <a:rPr lang="nl-NL" altLang="en-US" sz="1600" dirty="0"/>
              <a:t>Wees bereid om tijdens vergaderingen en </a:t>
            </a:r>
            <a:r>
              <a:rPr lang="nl-NL" altLang="en-US" sz="1600" dirty="0" err="1"/>
              <a:t>pitches</a:t>
            </a:r>
            <a:r>
              <a:rPr lang="nl-NL" altLang="en-US" sz="1600" dirty="0"/>
              <a:t> mogelijke vooroordelen of vage afwijzingen van investeerders rechtstreeks aan te pakken en in twijfel te trekken. Het vragen van specifieke feedback kan soms onbewuste vooroordelen aan het licht brengen, wat een kans biedt voor onderwijs.</a:t>
            </a:r>
            <a:endParaRPr lang="en-US" altLang="en-US" sz="1600" dirty="0">
              <a:latin typeface="Arial" panose="020B0604020202020204" pitchFamily="34" charset="0"/>
            </a:endParaRPr>
          </a:p>
        </p:txBody>
      </p:sp>
      <p:sp>
        <p:nvSpPr>
          <p:cNvPr id="10" name="TextBox 9">
            <a:extLst>
              <a:ext uri="{FF2B5EF4-FFF2-40B4-BE49-F238E27FC236}">
                <a16:creationId xmlns:a16="http://schemas.microsoft.com/office/drawing/2014/main" id="{C1D81772-272B-1A75-DDA4-95783376962B}"/>
              </a:ext>
            </a:extLst>
          </p:cNvPr>
          <p:cNvSpPr txBox="1"/>
          <p:nvPr/>
        </p:nvSpPr>
        <p:spPr>
          <a:xfrm>
            <a:off x="4477609" y="1548307"/>
            <a:ext cx="2535247" cy="3785652"/>
          </a:xfrm>
          <a:prstGeom prst="rect">
            <a:avLst/>
          </a:prstGeom>
          <a:solidFill>
            <a:schemeClr val="accent3">
              <a:lumMod val="20000"/>
              <a:lumOff val="80000"/>
            </a:schemeClr>
          </a:solidFill>
        </p:spPr>
        <p:txBody>
          <a:bodyPr wrap="square">
            <a:spAutoFit/>
          </a:bodyPr>
          <a:lstStyle/>
          <a:p>
            <a:r>
              <a:rPr lang="en-GB" sz="1600" b="1" dirty="0" err="1"/>
              <a:t>Vooroordelen</a:t>
            </a:r>
            <a:r>
              <a:rPr lang="en-GB" sz="1600" b="1" dirty="0"/>
              <a:t> </a:t>
            </a:r>
            <a:r>
              <a:rPr lang="en-GB" sz="1600" b="1" dirty="0" err="1"/>
              <a:t>overwinnen</a:t>
            </a:r>
            <a:r>
              <a:rPr lang="en-GB" sz="1600" b="1" dirty="0"/>
              <a:t>: </a:t>
            </a:r>
            <a:r>
              <a:rPr lang="nl-NL" sz="1600" dirty="0"/>
              <a:t>Creëer en verspreid gedetailleerde casestudy's over hoe uw bedrijf en anderen met succes hebben genavigeerd en vooroordelen in financiering hebben overwonnen. Deze casestudy's kunnen dienen als krachtige hulpmiddelen om andere ondervertegenwoordigde ondernemers te inspireren en de bredere gemeenschap op te leiden.</a:t>
            </a:r>
            <a:endParaRPr lang="en-GB" sz="1600" dirty="0"/>
          </a:p>
        </p:txBody>
      </p:sp>
      <p:sp>
        <p:nvSpPr>
          <p:cNvPr id="11" name="TextBox 10">
            <a:extLst>
              <a:ext uri="{FF2B5EF4-FFF2-40B4-BE49-F238E27FC236}">
                <a16:creationId xmlns:a16="http://schemas.microsoft.com/office/drawing/2014/main" id="{0E9FC7FA-7DDF-36FD-8B46-7E33610FABF1}"/>
              </a:ext>
            </a:extLst>
          </p:cNvPr>
          <p:cNvSpPr txBox="1"/>
          <p:nvPr/>
        </p:nvSpPr>
        <p:spPr>
          <a:xfrm>
            <a:off x="7121250" y="1564425"/>
            <a:ext cx="3779034" cy="1815882"/>
          </a:xfrm>
          <a:prstGeom prst="rect">
            <a:avLst/>
          </a:prstGeom>
          <a:solidFill>
            <a:schemeClr val="accent5">
              <a:lumMod val="20000"/>
              <a:lumOff val="80000"/>
            </a:schemeClr>
          </a:solidFill>
        </p:spPr>
        <p:txBody>
          <a:bodyPr wrap="square">
            <a:spAutoFit/>
          </a:bodyPr>
          <a:lstStyle/>
          <a:p>
            <a:pPr lvl="0" eaLnBrk="0" fontAlgn="base" hangingPunct="0">
              <a:spcBef>
                <a:spcPct val="0"/>
              </a:spcBef>
              <a:spcAft>
                <a:spcPct val="0"/>
              </a:spcAft>
            </a:pPr>
            <a:r>
              <a:rPr lang="nl-NL" sz="1600" b="1" dirty="0"/>
              <a:t>Sociaal bewijs en aanbevelingen</a:t>
            </a:r>
            <a:r>
              <a:rPr lang="nl-NL" sz="1600" dirty="0"/>
              <a:t>: Zoek aanbevelingen van gerenommeerde figuren uit de industrie die diversiteit ondersteunen. Deze aanbevelingen kunnen worden gebruikt om negatieve stereotypen tegen te gaan en uw bedrijf te valideren in de ogen van het publiek en investeerders.</a:t>
            </a:r>
            <a:endParaRPr lang="en-US" altLang="en-US" sz="1600" dirty="0">
              <a:latin typeface="Arial" panose="020B0604020202020204" pitchFamily="34" charset="0"/>
            </a:endParaRPr>
          </a:p>
        </p:txBody>
      </p:sp>
      <p:sp>
        <p:nvSpPr>
          <p:cNvPr id="17" name="Rectangle 2">
            <a:extLst>
              <a:ext uri="{FF2B5EF4-FFF2-40B4-BE49-F238E27FC236}">
                <a16:creationId xmlns:a16="http://schemas.microsoft.com/office/drawing/2014/main" id="{82C4D3A3-29B1-B2E6-2105-52847EA77D20}"/>
              </a:ext>
            </a:extLst>
          </p:cNvPr>
          <p:cNvSpPr>
            <a:spLocks noChangeArrowheads="1"/>
          </p:cNvSpPr>
          <p:nvPr/>
        </p:nvSpPr>
        <p:spPr bwMode="auto">
          <a:xfrm>
            <a:off x="633199" y="3954551"/>
            <a:ext cx="3692997" cy="2062103"/>
          </a:xfrm>
          <a:prstGeom prst="rect">
            <a:avLst/>
          </a:prstGeom>
          <a:solidFill>
            <a:schemeClr val="accent6">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1600" b="1" dirty="0"/>
              <a:t>Creëer en verspreid gedetailleerde casestudy's </a:t>
            </a:r>
            <a:r>
              <a:rPr lang="nl-NL" sz="1600" dirty="0"/>
              <a:t>over hoe uw bedrijf en anderen met succes hebben genavigeerd en vooroordelen in financiering hebben overwonnen. Deze casestudy's kunnen dienen als krachtige instrumenten om ondervertegenwoordigde ondernemers en de gemeenschap te inspireren</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49269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45576" y="833143"/>
            <a:ext cx="9632553" cy="803654"/>
          </a:xfrm>
        </p:spPr>
        <p:txBody>
          <a:bodyPr/>
          <a:lstStyle/>
          <a:p>
            <a:r>
              <a:rPr lang="en-IE" dirty="0" err="1">
                <a:solidFill>
                  <a:schemeClr val="bg1"/>
                </a:solidFill>
              </a:rPr>
              <a:t>Leerresultaten</a:t>
            </a:r>
            <a:endParaRPr lang="en-GB" sz="600" b="1" dirty="0"/>
          </a:p>
          <a:p>
            <a:r>
              <a:rPr lang="en-GB" sz="2000" b="1" dirty="0">
                <a:solidFill>
                  <a:srgbClr val="47B5C8"/>
                </a:solidFill>
              </a:rPr>
              <a:t>Skills:</a:t>
            </a:r>
          </a:p>
          <a:p>
            <a:r>
              <a:rPr lang="nl-NL" sz="2000" dirty="0"/>
              <a:t>Ontwikkel het vermogen om de meest geschikte financieringsoptie te evalueren en te selecteren op basis van de specifieke behoeften en fase van het bedrijf.
Vaardigheden verwerven in het voorbereiden en presenteren van effectieve financieringsvoorstellen die voldoen aan de criteria van traditionele en niet-traditionele financieringsbronnen</a:t>
            </a:r>
            <a:r>
              <a:rPr lang="en-GB" sz="2000" dirty="0"/>
              <a:t>.</a:t>
            </a:r>
          </a:p>
          <a:p>
            <a:r>
              <a:rPr lang="en-GB" sz="2000" b="1" dirty="0">
                <a:solidFill>
                  <a:srgbClr val="47B5C8"/>
                </a:solidFill>
              </a:rPr>
              <a:t>Gedrag:</a:t>
            </a:r>
          </a:p>
          <a:p>
            <a:r>
              <a:rPr lang="en-GB" sz="2000" b="1" dirty="0">
                <a:solidFill>
                  <a:srgbClr val="FDBD22"/>
                </a:solidFill>
              </a:rPr>
              <a:t>Toon </a:t>
            </a:r>
            <a:r>
              <a:rPr lang="en-GB" sz="2000" b="1" dirty="0" err="1">
                <a:solidFill>
                  <a:srgbClr val="FDBD22"/>
                </a:solidFill>
              </a:rPr>
              <a:t>proactieve</a:t>
            </a:r>
            <a:r>
              <a:rPr lang="en-GB" sz="2000" b="1" dirty="0">
                <a:solidFill>
                  <a:srgbClr val="FDBD22"/>
                </a:solidFill>
              </a:rPr>
              <a:t> </a:t>
            </a:r>
            <a:r>
              <a:rPr lang="en-GB" sz="2000" b="1" dirty="0" err="1">
                <a:solidFill>
                  <a:srgbClr val="FDBD22"/>
                </a:solidFill>
              </a:rPr>
              <a:t>betrokkenheid</a:t>
            </a:r>
            <a:r>
              <a:rPr lang="en-GB" sz="2000" b="1" dirty="0">
                <a:solidFill>
                  <a:srgbClr val="FDBD22"/>
                </a:solidFill>
              </a:rPr>
              <a:t> </a:t>
            </a:r>
            <a:r>
              <a:rPr lang="nl-NL" sz="2000" dirty="0"/>
              <a:t>met potentiële investeerders en financieringsinstanties, waarbij hij blijk geeft van een grondige voorbereiding en strategisch denken</a:t>
            </a:r>
            <a:r>
              <a:rPr lang="en-GB" sz="2000" dirty="0"/>
              <a:t>.</a:t>
            </a:r>
          </a:p>
          <a:p>
            <a:r>
              <a:rPr lang="nl-NL" sz="2000" b="1" dirty="0">
                <a:solidFill>
                  <a:srgbClr val="FDBD22"/>
                </a:solidFill>
              </a:rPr>
              <a:t>Pas strategieën toe om vooroordelen en discriminatie te overwinnen</a:t>
            </a:r>
            <a:r>
              <a:rPr lang="en-GB" sz="2000" dirty="0"/>
              <a:t>, </a:t>
            </a:r>
            <a:r>
              <a:rPr lang="nl-NL" sz="2000" dirty="0"/>
              <a:t>pleiten voor een eerlijke behandeling en gelijke kansen bij de financiering.</a:t>
            </a:r>
            <a:endParaRPr lang="en-GB" sz="2000" dirty="0"/>
          </a:p>
          <a:p>
            <a:endParaRPr lang="en-US" sz="2400" dirty="0"/>
          </a:p>
        </p:txBody>
      </p:sp>
    </p:spTree>
    <p:extLst>
      <p:ext uri="{BB962C8B-B14F-4D97-AF65-F5344CB8AC3E}">
        <p14:creationId xmlns:p14="http://schemas.microsoft.com/office/powerpoint/2010/main" val="418121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2AB8EBE-F1F1-1188-342A-4122043F08B0}"/>
              </a:ext>
            </a:extLst>
          </p:cNvPr>
          <p:cNvSpPr/>
          <p:nvPr/>
        </p:nvSpPr>
        <p:spPr>
          <a:xfrm>
            <a:off x="0" y="522941"/>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600855" y="1557423"/>
            <a:ext cx="5969897" cy="3291086"/>
          </a:xfrm>
        </p:spPr>
        <p:txBody>
          <a:bodyPr/>
          <a:lstStyle/>
          <a:p>
            <a:pPr marL="0" indent="0"/>
            <a:r>
              <a:rPr lang="nl-NL" sz="2000" dirty="0">
                <a:solidFill>
                  <a:srgbClr val="FFFFFF"/>
                </a:solidFill>
              </a:rPr>
              <a:t>Het Europees Instituut voor innovatie en technologie is de thuisbasis van een bloeiende gemeenschap van vrouwelijke innovators, ondernemers en studenten die een inclusiever en </a:t>
            </a:r>
            <a:r>
              <a:rPr lang="nl-NL" sz="2000" dirty="0" err="1">
                <a:solidFill>
                  <a:srgbClr val="FFFFFF"/>
                </a:solidFill>
              </a:rPr>
              <a:t>diverser</a:t>
            </a:r>
            <a:r>
              <a:rPr lang="nl-NL" sz="2000" dirty="0">
                <a:solidFill>
                  <a:srgbClr val="FFFFFF"/>
                </a:solidFill>
              </a:rPr>
              <a:t> innovatienetwerk voor Europa en daarbuiten smeden. 
Het stelt leden van de gemeenschap in staat om te #BreaktheBias en actie te ondernemen om de weg naar gelijkheid te versnellen. 
https://youtu.be/UvlRkebn9tM</a:t>
            </a:r>
            <a:endParaRPr lang="en-US" sz="2000"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474152" y="564771"/>
            <a:ext cx="4990998" cy="992652"/>
          </a:xfrm>
        </p:spPr>
        <p:txBody>
          <a:bodyPr/>
          <a:lstStyle/>
          <a:p>
            <a:r>
              <a:rPr lang="en-US" b="1" dirty="0"/>
              <a:t>VIDEO </a:t>
            </a:r>
          </a:p>
        </p:txBody>
      </p:sp>
      <p:sp>
        <p:nvSpPr>
          <p:cNvPr id="4" name="Picture Placeholder 3">
            <a:extLst>
              <a:ext uri="{FF2B5EF4-FFF2-40B4-BE49-F238E27FC236}">
                <a16:creationId xmlns:a16="http://schemas.microsoft.com/office/drawing/2014/main" id="{1A1FDF56-5C01-EB1E-33D8-50CA79A0449E}"/>
              </a:ext>
            </a:extLst>
          </p:cNvPr>
          <p:cNvSpPr>
            <a:spLocks noGrp="1"/>
          </p:cNvSpPr>
          <p:nvPr>
            <p:ph type="pic" sz="quarter" idx="10"/>
          </p:nvPr>
        </p:nvSpPr>
        <p:spPr/>
        <p:txBody>
          <a:bodyPr/>
          <a:lstStyle/>
          <a:p>
            <a:endParaRPr lang="en-IE"/>
          </a:p>
        </p:txBody>
      </p:sp>
      <p:pic>
        <p:nvPicPr>
          <p:cNvPr id="3" name="Online Media 2" title="EIT Community #BreakTheBias - International Women's Day 2022">
            <a:hlinkClick r:id="" action="ppaction://media"/>
            <a:extLst>
              <a:ext uri="{FF2B5EF4-FFF2-40B4-BE49-F238E27FC236}">
                <a16:creationId xmlns:a16="http://schemas.microsoft.com/office/drawing/2014/main" id="{0C91B587-6691-79C6-B29D-63ED9CF47765}"/>
              </a:ext>
            </a:extLst>
          </p:cNvPr>
          <p:cNvPicPr>
            <a:picLocks noRot="1" noChangeAspect="1"/>
          </p:cNvPicPr>
          <p:nvPr>
            <a:videoFile r:link="rId1"/>
          </p:nvPr>
        </p:nvPicPr>
        <p:blipFill>
          <a:blip r:embed="rId3"/>
          <a:stretch>
            <a:fillRect/>
          </a:stretch>
        </p:blipFill>
        <p:spPr>
          <a:xfrm>
            <a:off x="7147965" y="1663169"/>
            <a:ext cx="5117777" cy="3427956"/>
          </a:xfrm>
          <a:prstGeom prst="rect">
            <a:avLst/>
          </a:prstGeom>
        </p:spPr>
      </p:pic>
    </p:spTree>
    <p:extLst>
      <p:ext uri="{BB962C8B-B14F-4D97-AF65-F5344CB8AC3E}">
        <p14:creationId xmlns:p14="http://schemas.microsoft.com/office/powerpoint/2010/main" val="21557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en-IE"/>
              <a:t>Niet-traditionele financieringsbronnen verkennen</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524645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6405" y="1574397"/>
            <a:ext cx="9853423" cy="3849918"/>
          </a:xfrm>
        </p:spPr>
        <p:txBody>
          <a:bodyPr/>
          <a:lstStyle/>
          <a:p>
            <a:pPr marL="0" indent="0"/>
            <a:r>
              <a:rPr lang="nl-NL" dirty="0"/>
              <a:t>Impactbeleggen neemt snel toe in Europa, met een aantal belangrijke spelers die zich toeleggen op het ondersteunen van ondernemingen die financieel rendement genereren EN tastbare sociale en ecologische voordelen opleveren. Dit kan een aantrekkelijke bron van kapitaal zijn voor bedrijven die zich toeleggen op het oplossen van belangrijke wereldwijde uitdagingen</a:t>
            </a:r>
            <a:r>
              <a:rPr lang="en-GB" dirty="0"/>
              <a:t>.</a:t>
            </a:r>
          </a:p>
          <a:p>
            <a:pPr marL="0" indent="0"/>
            <a:r>
              <a:rPr lang="en-GB" b="1" dirty="0" err="1"/>
              <a:t>Voorgestelde</a:t>
            </a:r>
            <a:r>
              <a:rPr lang="en-GB" b="1" dirty="0"/>
              <a:t> </a:t>
            </a:r>
            <a:r>
              <a:rPr lang="en-GB" b="1" dirty="0" err="1"/>
              <a:t>strategie</a:t>
            </a:r>
            <a:r>
              <a:rPr lang="en-GB" dirty="0"/>
              <a:t>:</a:t>
            </a:r>
          </a:p>
          <a:p>
            <a:pPr marL="342900" indent="-342900">
              <a:buFont typeface="Arial" panose="020B0604020202020204" pitchFamily="34" charset="0"/>
              <a:buChar char="•"/>
            </a:pPr>
            <a:r>
              <a:rPr lang="nl-NL" dirty="0"/>
              <a:t>Documenteer duidelijk de sociale of milieu-impact van uw bedrijf. Wees voorbereid met statistieken en bewijs om uw beweringen te staven</a:t>
            </a:r>
            <a:r>
              <a:rPr lang="en-GB" dirty="0"/>
              <a:t>.</a:t>
            </a:r>
          </a:p>
          <a:p>
            <a:pPr marL="342900" indent="-342900">
              <a:buFont typeface="Arial" panose="020B0604020202020204" pitchFamily="34" charset="0"/>
              <a:buChar char="•"/>
            </a:pPr>
            <a:r>
              <a:rPr lang="nl-NL" dirty="0"/>
              <a:t>Zorg ervoor dat uw bedrijfsdoelstellingen in lijn zijn met de impactcriteria van potentiële investeerders</a:t>
            </a:r>
            <a:r>
              <a:rPr lang="en-GB" dirty="0"/>
              <a:t>.</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a:solidFill>
                  <a:schemeClr val="bg1"/>
                </a:solidFill>
              </a:rPr>
              <a:t>Impact Investeringen</a:t>
            </a:r>
            <a:endParaRPr lang="en-US" dirty="0"/>
          </a:p>
        </p:txBody>
      </p:sp>
    </p:spTree>
    <p:extLst>
      <p:ext uri="{BB962C8B-B14F-4D97-AF65-F5344CB8AC3E}">
        <p14:creationId xmlns:p14="http://schemas.microsoft.com/office/powerpoint/2010/main" val="303504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91159" y="2041884"/>
            <a:ext cx="9415592" cy="3849918"/>
          </a:xfrm>
        </p:spPr>
        <p:txBody>
          <a:bodyPr/>
          <a:lstStyle/>
          <a:p>
            <a:pPr marL="0" indent="0"/>
            <a:endParaRPr lang="en-GB" b="1" dirty="0"/>
          </a:p>
          <a:p>
            <a:pPr marL="0" indent="0"/>
            <a:r>
              <a:rPr lang="en-GB" b="1" dirty="0" err="1"/>
              <a:t>Triodos</a:t>
            </a:r>
            <a:r>
              <a:rPr lang="en-GB" b="1" dirty="0"/>
              <a:t> </a:t>
            </a:r>
            <a:r>
              <a:rPr lang="nl-NL" dirty="0"/>
              <a:t>is een wereldwijd actieve impactinvesteerder gevestigd in Nederland, die zich toelegt op duurzame en ethische investeringen in verschillende sectoren. U kunt meer te weten komen over hun impactstrategieën en investeringsmogelijkheden op hun </a:t>
            </a:r>
            <a:r>
              <a:rPr lang="en-GB" dirty="0" err="1">
                <a:hlinkClick r:id="rId2"/>
              </a:rPr>
              <a:t>officiele</a:t>
            </a:r>
            <a:r>
              <a:rPr lang="en-GB" dirty="0">
                <a:hlinkClick r:id="rId2"/>
              </a:rPr>
              <a:t> website</a:t>
            </a:r>
            <a:r>
              <a:rPr lang="en-GB" dirty="0"/>
              <a:t>.</a:t>
            </a:r>
          </a:p>
          <a:p>
            <a:pPr marL="0" indent="0"/>
            <a:r>
              <a:rPr lang="en-GB" dirty="0"/>
              <a:t>Ze </a:t>
            </a:r>
            <a:r>
              <a:rPr lang="en-GB" dirty="0" err="1"/>
              <a:t>bedienen</a:t>
            </a:r>
            <a:r>
              <a:rPr lang="en-GB" dirty="0"/>
              <a:t> de </a:t>
            </a:r>
            <a:r>
              <a:rPr lang="en-GB" dirty="0" err="1"/>
              <a:t>fantastische</a:t>
            </a:r>
            <a:r>
              <a:rPr lang="en-GB" dirty="0"/>
              <a:t> </a:t>
            </a:r>
            <a:r>
              <a:rPr lang="en-IE" dirty="0" err="1">
                <a:hlinkClick r:id="rId3"/>
              </a:rPr>
              <a:t>Triodos</a:t>
            </a:r>
            <a:r>
              <a:rPr lang="en-IE" dirty="0">
                <a:hlinkClick r:id="rId3"/>
              </a:rPr>
              <a:t> IM Knowledge Centre</a:t>
            </a:r>
            <a:r>
              <a:rPr lang="en-GB" dirty="0">
                <a:solidFill>
                  <a:srgbClr val="00006B"/>
                </a:solidFill>
                <a:latin typeface="Akkurat"/>
              </a:rPr>
              <a:t> </a:t>
            </a:r>
            <a:r>
              <a:rPr lang="nl-NL" dirty="0"/>
              <a:t>om de kennis van impactbeleggen te vergroten. Dit is een speciale ruimte voor het verkennen van impactbeleggen. Bekijk masterclasses onder leiding van experts, verken de basisprincipes van impactbeleggen en haal inzichten uit hun analyses en casestudy's.</a:t>
            </a:r>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a:solidFill>
                  <a:schemeClr val="bg1"/>
                </a:solidFill>
              </a:rPr>
              <a:t>Bekijk Impact Investeringen in de EU</a:t>
            </a:r>
            <a:endParaRPr lang="en-GB" dirty="0">
              <a:solidFill>
                <a:schemeClr val="bg1"/>
              </a:solidFill>
            </a:endParaRPr>
          </a:p>
        </p:txBody>
      </p:sp>
      <p:pic>
        <p:nvPicPr>
          <p:cNvPr id="6" name="Picture 5">
            <a:extLst>
              <a:ext uri="{FF2B5EF4-FFF2-40B4-BE49-F238E27FC236}">
                <a16:creationId xmlns:a16="http://schemas.microsoft.com/office/drawing/2014/main" id="{32B0014A-A819-41F5-6F3B-3E8237B54209}"/>
              </a:ext>
            </a:extLst>
          </p:cNvPr>
          <p:cNvPicPr>
            <a:picLocks noChangeAspect="1"/>
          </p:cNvPicPr>
          <p:nvPr/>
        </p:nvPicPr>
        <p:blipFill>
          <a:blip r:embed="rId4"/>
          <a:stretch>
            <a:fillRect/>
          </a:stretch>
        </p:blipFill>
        <p:spPr>
          <a:xfrm>
            <a:off x="1917067" y="1662397"/>
            <a:ext cx="6972587" cy="708597"/>
          </a:xfrm>
          <a:prstGeom prst="rect">
            <a:avLst/>
          </a:prstGeom>
        </p:spPr>
      </p:pic>
    </p:spTree>
    <p:extLst>
      <p:ext uri="{BB962C8B-B14F-4D97-AF65-F5344CB8AC3E}">
        <p14:creationId xmlns:p14="http://schemas.microsoft.com/office/powerpoint/2010/main" val="1152729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49864" y="2246479"/>
            <a:ext cx="9415592" cy="3849918"/>
          </a:xfrm>
        </p:spPr>
        <p:txBody>
          <a:bodyPr/>
          <a:lstStyle/>
          <a:p>
            <a:pPr marL="0" indent="0"/>
            <a:endParaRPr lang="en-GB" b="1" dirty="0"/>
          </a:p>
          <a:p>
            <a:r>
              <a:rPr lang="en-GB" b="1" dirty="0" err="1"/>
              <a:t>Phitrust</a:t>
            </a:r>
            <a:r>
              <a:rPr lang="en-GB" b="1" dirty="0"/>
              <a:t> </a:t>
            </a:r>
            <a:r>
              <a:rPr lang="en-IE" dirty="0">
                <a:hlinkClick r:id="rId2"/>
              </a:rPr>
              <a:t>Invest to act | Société de gestion </a:t>
            </a:r>
            <a:r>
              <a:rPr lang="en-IE" dirty="0" err="1">
                <a:hlinkClick r:id="rId2"/>
              </a:rPr>
              <a:t>Phitrust</a:t>
            </a:r>
            <a:endParaRPr lang="en-GB" b="1" dirty="0"/>
          </a:p>
          <a:p>
            <a:pPr marL="0" indent="0"/>
            <a:r>
              <a:rPr lang="nl-NL" dirty="0" err="1"/>
              <a:t>Phitrust</a:t>
            </a:r>
            <a:r>
              <a:rPr lang="nl-NL" dirty="0"/>
              <a:t>, gevestigd in Frankrijk, is een investeringsmaatschappij die gespecialiseerd is in investeringen met sociale impact. Het biedt ondersteuning aan sociale ondernemingen die een duidelijke sociale impact aantonen, samen met een duurzaam bedrijfsmodel, gericht op kwesties als inclusie, onderwijs en werkgelegenheid.</a:t>
            </a:r>
          </a:p>
          <a:p>
            <a:pPr marL="0" indent="0"/>
            <a:r>
              <a:rPr lang="en-GB" dirty="0">
                <a:hlinkClick r:id="rId3"/>
              </a:rPr>
              <a:t>https://www.linkedin.com/company/phitrust/about/</a:t>
            </a:r>
            <a:r>
              <a:rPr lang="en-GB" dirty="0"/>
              <a: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a:solidFill>
                  <a:schemeClr val="bg1"/>
                </a:solidFill>
              </a:rPr>
              <a:t>Bekijk Impact Investeringen in de EU</a:t>
            </a:r>
            <a:endParaRPr lang="en-GB" dirty="0">
              <a:solidFill>
                <a:schemeClr val="bg1"/>
              </a:solidFill>
            </a:endParaRPr>
          </a:p>
        </p:txBody>
      </p:sp>
      <p:pic>
        <p:nvPicPr>
          <p:cNvPr id="7" name="Picture 6">
            <a:extLst>
              <a:ext uri="{FF2B5EF4-FFF2-40B4-BE49-F238E27FC236}">
                <a16:creationId xmlns:a16="http://schemas.microsoft.com/office/drawing/2014/main" id="{2EC49BBE-6DEF-2558-26DD-8EABC881EC5E}"/>
              </a:ext>
            </a:extLst>
          </p:cNvPr>
          <p:cNvPicPr>
            <a:picLocks noChangeAspect="1"/>
          </p:cNvPicPr>
          <p:nvPr/>
        </p:nvPicPr>
        <p:blipFill>
          <a:blip r:embed="rId4"/>
          <a:stretch>
            <a:fillRect/>
          </a:stretch>
        </p:blipFill>
        <p:spPr>
          <a:xfrm>
            <a:off x="3799429" y="1745832"/>
            <a:ext cx="3266899" cy="657134"/>
          </a:xfrm>
          <a:prstGeom prst="rect">
            <a:avLst/>
          </a:prstGeom>
        </p:spPr>
      </p:pic>
    </p:spTree>
    <p:extLst>
      <p:ext uri="{BB962C8B-B14F-4D97-AF65-F5344CB8AC3E}">
        <p14:creationId xmlns:p14="http://schemas.microsoft.com/office/powerpoint/2010/main" val="396296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1002669" y="1800011"/>
            <a:ext cx="5763891" cy="3849918"/>
          </a:xfrm>
        </p:spPr>
        <p:txBody>
          <a:bodyPr/>
          <a:lstStyle/>
          <a:p>
            <a:pPr marL="0" indent="0"/>
            <a:r>
              <a:rPr lang="en-GB" b="1" dirty="0" err="1"/>
              <a:t>Fase</a:t>
            </a:r>
            <a:r>
              <a:rPr lang="en-GB" b="1" dirty="0"/>
              <a:t> - Financing Agency for Social Entrepreneurship  </a:t>
            </a:r>
            <a:r>
              <a:rPr lang="en-IE" dirty="0">
                <a:hlinkClick r:id="rId2"/>
              </a:rPr>
              <a:t>FASE</a:t>
            </a:r>
            <a:endParaRPr lang="en-GB" b="1" dirty="0"/>
          </a:p>
          <a:p>
            <a:pPr marL="0" indent="0"/>
            <a:r>
              <a:rPr lang="nl-NL" sz="2000" dirty="0"/>
              <a:t>Het in Duitsland gevestigde Fase richt zich op het overbruggen van de kloof tussen sociale ondernemingen en impactinvesteerders door op maat gemaakte financieringsoplossingen in heel Europa te faciliteren, met name in het Duitstalige gebied</a:t>
            </a:r>
            <a:r>
              <a:rPr lang="en-GB" dirty="0"/>
              <a:t>.</a:t>
            </a:r>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dirty="0">
                <a:solidFill>
                  <a:schemeClr val="bg1"/>
                </a:solidFill>
              </a:rPr>
              <a:t>Bekijk Impact Investeringen in de EU</a:t>
            </a:r>
            <a:endParaRPr lang="en-GB" dirty="0">
              <a:solidFill>
                <a:schemeClr val="bg1"/>
              </a:solidFill>
            </a:endParaRPr>
          </a:p>
        </p:txBody>
      </p:sp>
      <p:pic>
        <p:nvPicPr>
          <p:cNvPr id="12290" name="Picture 2" descr="FASE - Financing Agency for Social Entrepreneurship">
            <a:extLst>
              <a:ext uri="{FF2B5EF4-FFF2-40B4-BE49-F238E27FC236}">
                <a16:creationId xmlns:a16="http://schemas.microsoft.com/office/drawing/2014/main" id="{38AEE62D-707B-8218-FA35-F616EC3B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778" y="1913603"/>
            <a:ext cx="3030794" cy="3030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4FED56-66FB-7152-E0C2-51AA3EAC1E31}"/>
              </a:ext>
            </a:extLst>
          </p:cNvPr>
          <p:cNvPicPr>
            <a:picLocks noChangeAspect="1"/>
          </p:cNvPicPr>
          <p:nvPr/>
        </p:nvPicPr>
        <p:blipFill>
          <a:blip r:embed="rId4"/>
          <a:stretch>
            <a:fillRect/>
          </a:stretch>
        </p:blipFill>
        <p:spPr>
          <a:xfrm>
            <a:off x="1097417" y="4387487"/>
            <a:ext cx="4581558" cy="1209684"/>
          </a:xfrm>
          <a:prstGeom prst="rect">
            <a:avLst/>
          </a:prstGeom>
        </p:spPr>
      </p:pic>
      <p:cxnSp>
        <p:nvCxnSpPr>
          <p:cNvPr id="9" name="Straight Connector 8">
            <a:extLst>
              <a:ext uri="{FF2B5EF4-FFF2-40B4-BE49-F238E27FC236}">
                <a16:creationId xmlns:a16="http://schemas.microsoft.com/office/drawing/2014/main" id="{736BFBCD-B4A3-BA6C-643F-AF6C8ED84B5F}"/>
              </a:ext>
            </a:extLst>
          </p:cNvPr>
          <p:cNvCxnSpPr/>
          <p:nvPr/>
        </p:nvCxnSpPr>
        <p:spPr>
          <a:xfrm>
            <a:off x="7037930" y="1988083"/>
            <a:ext cx="94390" cy="34157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12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nl-NL" dirty="0"/>
              <a:t>Peer-</a:t>
            </a:r>
            <a:r>
              <a:rPr lang="nl-NL" dirty="0" err="1"/>
              <a:t>to</a:t>
            </a:r>
            <a:r>
              <a:rPr lang="nl-NL" dirty="0"/>
              <a:t>-Peer (P2P) leningen is een methode van schuldfinanciering waarmee individuen geld kunnen lenen en uitlenen zonder het gebruik van een officiële financiële instelling als tussenpersoon. Dit model heeft aan populariteit gewonnen als een flexibel en toegankelijk alternatief voor traditioneel bankieren, vooral voor kleine bedrijven en individuele kredietnemers.</a:t>
            </a:r>
          </a:p>
          <a:p>
            <a:pPr marL="0" indent="0"/>
            <a:r>
              <a:rPr lang="en-GB" b="1" dirty="0" err="1"/>
              <a:t>Voorgestelde</a:t>
            </a:r>
            <a:r>
              <a:rPr lang="en-GB" b="1" dirty="0"/>
              <a:t> </a:t>
            </a:r>
            <a:r>
              <a:rPr lang="en-GB" b="1" dirty="0" err="1"/>
              <a:t>strategie</a:t>
            </a:r>
            <a:r>
              <a:rPr lang="en-GB" dirty="0"/>
              <a:t>:</a:t>
            </a:r>
          </a:p>
          <a:p>
            <a:pPr marL="342900" indent="-342900">
              <a:buFont typeface="Arial" panose="020B0604020202020204" pitchFamily="34" charset="0"/>
              <a:buChar char="•"/>
            </a:pPr>
            <a:r>
              <a:rPr lang="nl-NL" dirty="0"/>
              <a:t>Kredietwaardigheid: Hoewel het niet-traditioneel is, vereist P2P-leningen nog steeds vaak een demonstratie van kredietwaardigheid. Bereid je voor op het presenteren van een solide businessplan en financiële gegevens</a:t>
            </a:r>
            <a:r>
              <a:rPr lang="en-GB" dirty="0"/>
              <a:t>.</a:t>
            </a:r>
          </a:p>
          <a:p>
            <a:pPr marL="342900" indent="-342900">
              <a:buFont typeface="Arial" panose="020B0604020202020204" pitchFamily="34" charset="0"/>
              <a:buChar char="•"/>
            </a:pPr>
            <a:r>
              <a:rPr lang="nl-NL" dirty="0"/>
              <a:t>Rentetarieven: Kijk rond om rentetarieven en voorwaarden van verschillende P2P-platforms te vergelijken om de beste match voor uw financiële behoeften te vinden</a:t>
            </a:r>
            <a:r>
              <a:rPr lang="en-GB" dirty="0"/>
              <a:t>.</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a:t>
            </a:r>
            <a:r>
              <a:rPr lang="en-GB" dirty="0" err="1">
                <a:solidFill>
                  <a:schemeClr val="bg1"/>
                </a:solidFill>
              </a:rPr>
              <a:t>kredietverstrekkers</a:t>
            </a:r>
            <a:endParaRPr lang="en-GB" dirty="0">
              <a:solidFill>
                <a:schemeClr val="bg1"/>
              </a:solidFill>
            </a:endParaRPr>
          </a:p>
        </p:txBody>
      </p:sp>
    </p:spTree>
    <p:extLst>
      <p:ext uri="{BB962C8B-B14F-4D97-AF65-F5344CB8AC3E}">
        <p14:creationId xmlns:p14="http://schemas.microsoft.com/office/powerpoint/2010/main" val="291709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nl-NL" sz="2000" dirty="0"/>
              <a:t>P2P-leningen werken via online platforms die kredietverstrekkers matchen met kredietnemers. Deze platforms zorgen voor het matchmakingproces, kredietcontroles, goedkeuring van leningen en betalingsfacilitering, waardoor de overhead die doorgaans gepaard gaat met traditionele leningen wordt verminderd.</a:t>
            </a:r>
          </a:p>
          <a:p>
            <a:pPr marL="0" indent="0"/>
            <a:r>
              <a:rPr lang="nl-NL" sz="2000" dirty="0"/>
              <a:t>De rentetarieven kunnen concurrerender zijn dan die van banken omdat de operationele kosten lager zijn. De tarieven kunnen echter sterk variëren, afhankelijk van de kredietwaardigheid van de kredietnemer en de voorwaarden die door de kredietverstrekker zijn vastgesteld</a:t>
            </a:r>
            <a:r>
              <a:rPr lang="en-GB" sz="2000" dirty="0"/>
              <a:t>.</a:t>
            </a:r>
          </a:p>
          <a:p>
            <a:r>
              <a:rPr lang="en-GB" sz="2000" b="1" dirty="0">
                <a:solidFill>
                  <a:srgbClr val="D9552F"/>
                </a:solidFill>
              </a:rPr>
              <a:t>3 </a:t>
            </a:r>
            <a:r>
              <a:rPr lang="en-GB" sz="2000" b="1" dirty="0" err="1">
                <a:solidFill>
                  <a:srgbClr val="D9552F"/>
                </a:solidFill>
              </a:rPr>
              <a:t>Belangrijkste</a:t>
            </a:r>
            <a:r>
              <a:rPr lang="en-GB" sz="2000" b="1" dirty="0">
                <a:solidFill>
                  <a:srgbClr val="D9552F"/>
                </a:solidFill>
              </a:rPr>
              <a:t> </a:t>
            </a:r>
            <a:r>
              <a:rPr lang="en-GB" sz="2000" b="1" dirty="0" err="1">
                <a:solidFill>
                  <a:srgbClr val="D9552F"/>
                </a:solidFill>
              </a:rPr>
              <a:t>kenmerken</a:t>
            </a:r>
            <a:r>
              <a:rPr lang="en-GB" sz="2000" b="1" dirty="0">
                <a:solidFill>
                  <a:srgbClr val="D9552F"/>
                </a:solidFill>
              </a:rPr>
              <a:t> van P2P-leningen</a:t>
            </a:r>
          </a:p>
          <a:p>
            <a:pPr>
              <a:buFont typeface="+mj-lt"/>
              <a:buAutoNum type="arabicPeriod"/>
            </a:pPr>
            <a:r>
              <a:rPr lang="en-GB" sz="2000" b="1" dirty="0" err="1">
                <a:solidFill>
                  <a:srgbClr val="FDBD22"/>
                </a:solidFill>
              </a:rPr>
              <a:t>Toegankelijkheid</a:t>
            </a:r>
            <a:r>
              <a:rPr lang="en-GB" sz="2000" dirty="0">
                <a:solidFill>
                  <a:srgbClr val="FDBD22"/>
                </a:solidFill>
              </a:rPr>
              <a:t>: </a:t>
            </a:r>
            <a:r>
              <a:rPr lang="nl-NL" sz="2000" dirty="0"/>
              <a:t>Een van de belangrijkste attracties van P2P-leningen is de toegankelijkheid. Leners die mogelijk niet in aanmerking komen voor traditionele bankleningen vanwege strenge criteria of lagere kredietscores, kunnen P2P-leningen een haalbaar alternatief vinden</a:t>
            </a:r>
            <a:r>
              <a:rPr lang="en-GB" sz="2000" dirty="0"/>
              <a:t>.</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a:solidFill>
                  <a:schemeClr val="bg1"/>
                </a:solidFill>
              </a:rPr>
              <a:t>Peer-to-peer (P2P) kredietverstrekkers</a:t>
            </a:r>
            <a:endParaRPr lang="en-GB" dirty="0">
              <a:solidFill>
                <a:schemeClr val="bg1"/>
              </a:solidFill>
            </a:endParaRPr>
          </a:p>
        </p:txBody>
      </p:sp>
    </p:spTree>
    <p:extLst>
      <p:ext uri="{BB962C8B-B14F-4D97-AF65-F5344CB8AC3E}">
        <p14:creationId xmlns:p14="http://schemas.microsoft.com/office/powerpoint/2010/main" val="788859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a:t>
            </a:r>
            <a:r>
              <a:rPr lang="en-GB" b="1" dirty="0" err="1">
                <a:solidFill>
                  <a:srgbClr val="FDBD22"/>
                </a:solidFill>
              </a:rPr>
              <a:t>Flexibele</a:t>
            </a:r>
            <a:r>
              <a:rPr lang="en-GB" b="1" dirty="0">
                <a:solidFill>
                  <a:srgbClr val="FDBD22"/>
                </a:solidFill>
              </a:rPr>
              <a:t> </a:t>
            </a:r>
            <a:r>
              <a:rPr lang="en-GB" b="1" dirty="0" err="1">
                <a:solidFill>
                  <a:srgbClr val="FDBD22"/>
                </a:solidFill>
              </a:rPr>
              <a:t>voorwaarden</a:t>
            </a:r>
            <a:r>
              <a:rPr lang="en-GB" dirty="0"/>
              <a:t>: </a:t>
            </a:r>
            <a:r>
              <a:rPr lang="nl-NL" dirty="0"/>
              <a:t>Kredietverstrekkers en kredietnemers kunnen vaak flexibelere voorwaarden vinden via P2P-platforms, waaronder het geleende bedrag, de aflossingsperiode en de rentetarieven, afgestemd op de behoeften van de kredietnemer</a:t>
            </a:r>
            <a:r>
              <a:rPr lang="en-GB" dirty="0"/>
              <a:t>.</a:t>
            </a:r>
          </a:p>
          <a:p>
            <a:pPr marL="0" indent="0"/>
            <a:r>
              <a:rPr lang="en-GB" b="1" dirty="0">
                <a:solidFill>
                  <a:srgbClr val="FDBD22"/>
                </a:solidFill>
              </a:rPr>
              <a:t>3. </a:t>
            </a:r>
            <a:r>
              <a:rPr lang="en-GB" b="1" dirty="0" err="1">
                <a:solidFill>
                  <a:srgbClr val="FDBD22"/>
                </a:solidFill>
              </a:rPr>
              <a:t>Diversificatie</a:t>
            </a:r>
            <a:r>
              <a:rPr lang="en-GB" b="1" dirty="0">
                <a:solidFill>
                  <a:srgbClr val="FDBD22"/>
                </a:solidFill>
              </a:rPr>
              <a:t> </a:t>
            </a:r>
            <a:r>
              <a:rPr lang="en-GB" b="1" dirty="0" err="1">
                <a:solidFill>
                  <a:srgbClr val="FDBD22"/>
                </a:solidFill>
              </a:rPr>
              <a:t>voor</a:t>
            </a:r>
            <a:r>
              <a:rPr lang="en-GB" b="1" dirty="0">
                <a:solidFill>
                  <a:srgbClr val="FDBD22"/>
                </a:solidFill>
              </a:rPr>
              <a:t> </a:t>
            </a:r>
            <a:r>
              <a:rPr lang="en-GB" b="1" dirty="0" err="1">
                <a:solidFill>
                  <a:srgbClr val="FDBD22"/>
                </a:solidFill>
              </a:rPr>
              <a:t>beleggers</a:t>
            </a:r>
            <a:r>
              <a:rPr lang="en-GB" dirty="0">
                <a:solidFill>
                  <a:srgbClr val="FDBD22"/>
                </a:solidFill>
              </a:rPr>
              <a:t>: </a:t>
            </a:r>
            <a:r>
              <a:rPr lang="nl-NL" dirty="0"/>
              <a:t>Voor kredietverstrekkers biedt P2P-leningen de mogelijkheid om hun beleggingsportefeuilles te diversifiëren buiten de traditionele aandelen en obligaties. Beleggers kunnen kiezen aan wie ze lenen en hun beleggingen spreiden over meerdere leningen om risico's te beperken</a:t>
            </a:r>
            <a:r>
              <a:rPr lang="en-GB" dirty="0"/>
              <a:t>.</a:t>
            </a:r>
          </a:p>
          <a:p>
            <a:pPr marL="0" indent="0"/>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a:solidFill>
                  <a:schemeClr val="bg1"/>
                </a:solidFill>
              </a:rPr>
              <a:t>Peer-to-peer (P2P) kredietverstrekkers</a:t>
            </a:r>
            <a:endParaRPr lang="en-GB" dirty="0">
              <a:solidFill>
                <a:schemeClr val="bg1"/>
              </a:solidFill>
            </a:endParaRPr>
          </a:p>
        </p:txBody>
      </p:sp>
    </p:spTree>
    <p:extLst>
      <p:ext uri="{BB962C8B-B14F-4D97-AF65-F5344CB8AC3E}">
        <p14:creationId xmlns:p14="http://schemas.microsoft.com/office/powerpoint/2010/main" val="4003266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65257"/>
            <a:ext cx="10108433" cy="3849918"/>
          </a:xfrm>
        </p:spPr>
        <p:txBody>
          <a:bodyPr/>
          <a:lstStyle/>
          <a:p>
            <a:r>
              <a:rPr lang="nl-NL" sz="2000" b="1" dirty="0"/>
              <a:t>Overwegingen voor kredietnemers en kredietverstrekkers</a:t>
            </a:r>
          </a:p>
          <a:p>
            <a:pPr marL="342900" indent="-342900">
              <a:buFont typeface="Arial" panose="020B0604020202020204" pitchFamily="34" charset="0"/>
              <a:buChar char="•"/>
            </a:pPr>
            <a:r>
              <a:rPr lang="en-GB" sz="2000" b="1" dirty="0" err="1">
                <a:solidFill>
                  <a:srgbClr val="47B5C8"/>
                </a:solidFill>
              </a:rPr>
              <a:t>Risicobeoordeling</a:t>
            </a:r>
            <a:r>
              <a:rPr lang="nl-NL" sz="2000" dirty="0"/>
              <a:t>: Hoewel P2P-platforms kredietcontroles uitvoeren, kan het risiconiveau nog steeds hoger zijn in vergelijking met traditioneel bankieren, vooral als leningen worden verstrekt aan kredietnemers met een lagere kredietwaardigheid</a:t>
            </a:r>
            <a:r>
              <a:rPr lang="en-GB" sz="2000" dirty="0"/>
              <a:t>.</a:t>
            </a:r>
          </a:p>
          <a:p>
            <a:pPr>
              <a:buFont typeface="Arial" panose="020B0604020202020204" pitchFamily="34" charset="0"/>
              <a:buChar char="•"/>
            </a:pPr>
            <a:r>
              <a:rPr lang="en-GB" sz="2000" b="1" dirty="0" err="1">
                <a:solidFill>
                  <a:srgbClr val="47B5C8"/>
                </a:solidFill>
              </a:rPr>
              <a:t>Regelgeving</a:t>
            </a:r>
            <a:r>
              <a:rPr lang="en-GB" sz="2000" b="1" dirty="0">
                <a:solidFill>
                  <a:srgbClr val="47B5C8"/>
                </a:solidFill>
              </a:rPr>
              <a:t> </a:t>
            </a:r>
            <a:r>
              <a:rPr lang="en-GB" sz="2000" b="1" dirty="0" err="1">
                <a:solidFill>
                  <a:srgbClr val="47B5C8"/>
                </a:solidFill>
              </a:rPr>
              <a:t>en</a:t>
            </a:r>
            <a:r>
              <a:rPr lang="en-GB" sz="2000" b="1" dirty="0">
                <a:solidFill>
                  <a:srgbClr val="47B5C8"/>
                </a:solidFill>
              </a:rPr>
              <a:t> </a:t>
            </a:r>
            <a:r>
              <a:rPr lang="en-GB" sz="2000" b="1" dirty="0" err="1">
                <a:solidFill>
                  <a:srgbClr val="47B5C8"/>
                </a:solidFill>
              </a:rPr>
              <a:t>veiligheid</a:t>
            </a:r>
            <a:r>
              <a:rPr lang="en-GB" sz="2000" dirty="0">
                <a:solidFill>
                  <a:srgbClr val="47B5C8"/>
                </a:solidFill>
              </a:rPr>
              <a:t>: </a:t>
            </a:r>
            <a:r>
              <a:rPr lang="nl-NL" sz="2000" dirty="0"/>
              <a:t>Afhankelijk van het rechtsgebied kunnen P2P-leenplatforms al dan niet zo streng gereguleerd zijn als traditionele banken, wat van invloed kan zijn op de veiligheid van fondsen en de handhaving van overeenkomsten</a:t>
            </a:r>
            <a:r>
              <a:rPr lang="en-GB" sz="2000" dirty="0"/>
              <a:t>.</a:t>
            </a:r>
          </a:p>
          <a:p>
            <a:pPr>
              <a:buFont typeface="Arial" panose="020B0604020202020204" pitchFamily="34" charset="0"/>
              <a:buChar char="•"/>
            </a:pPr>
            <a:r>
              <a:rPr lang="en-GB" sz="2000" b="1" dirty="0" err="1">
                <a:solidFill>
                  <a:srgbClr val="47B5C8"/>
                </a:solidFill>
              </a:rPr>
              <a:t>Retourzendingen</a:t>
            </a:r>
            <a:r>
              <a:rPr lang="en-GB" sz="2000" b="1" dirty="0">
                <a:solidFill>
                  <a:srgbClr val="47B5C8"/>
                </a:solidFill>
              </a:rPr>
              <a:t> </a:t>
            </a:r>
            <a:r>
              <a:rPr lang="en-GB" sz="2000" b="1" dirty="0" err="1">
                <a:solidFill>
                  <a:srgbClr val="47B5C8"/>
                </a:solidFill>
              </a:rPr>
              <a:t>en</a:t>
            </a:r>
            <a:r>
              <a:rPr lang="en-GB" sz="2000" b="1" dirty="0">
                <a:solidFill>
                  <a:srgbClr val="47B5C8"/>
                </a:solidFill>
              </a:rPr>
              <a:t> </a:t>
            </a:r>
            <a:r>
              <a:rPr lang="en-GB" sz="2000" b="1" dirty="0" err="1">
                <a:solidFill>
                  <a:srgbClr val="47B5C8"/>
                </a:solidFill>
              </a:rPr>
              <a:t>standaardinstellingen</a:t>
            </a:r>
            <a:r>
              <a:rPr lang="nl-NL" sz="2000" dirty="0">
                <a:solidFill>
                  <a:srgbClr val="47B5C8"/>
                </a:solidFill>
              </a:rPr>
              <a:t>: </a:t>
            </a:r>
            <a:r>
              <a:rPr lang="nl-NL" sz="2000" dirty="0"/>
              <a:t>Kredietverstrekkers moeten zich ervan bewust zijn dat het rendement op investeringen via P2P-leningen kan variëren en dat er een risico op wanbetaling bestaat. Het is essentieel om het wanbetalingspercentage van het platform en hun proces voor het afhandelen van late betalingen of wanbetalingen te beoordelen.</a:t>
            </a:r>
            <a:endParaRPr lang="en-GB" sz="2000"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dirty="0">
                <a:solidFill>
                  <a:schemeClr val="bg1"/>
                </a:solidFill>
              </a:rPr>
              <a:t>Peer-to-peer (P2P) </a:t>
            </a:r>
            <a:r>
              <a:rPr lang="en-GB" dirty="0" err="1">
                <a:solidFill>
                  <a:schemeClr val="bg1"/>
                </a:solidFill>
              </a:rPr>
              <a:t>kredietverstrekkers</a:t>
            </a:r>
            <a:endParaRPr lang="en-GB" dirty="0">
              <a:solidFill>
                <a:schemeClr val="bg1"/>
              </a:solidFill>
            </a:endParaRPr>
          </a:p>
        </p:txBody>
      </p:sp>
    </p:spTree>
    <p:extLst>
      <p:ext uri="{BB962C8B-B14F-4D97-AF65-F5344CB8AC3E}">
        <p14:creationId xmlns:p14="http://schemas.microsoft.com/office/powerpoint/2010/main" val="333626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33199" y="744653"/>
            <a:ext cx="9632553" cy="803654"/>
          </a:xfrm>
        </p:spPr>
        <p:txBody>
          <a:bodyPr/>
          <a:lstStyle/>
          <a:p>
            <a:r>
              <a:rPr lang="en-IE" dirty="0" err="1">
                <a:solidFill>
                  <a:schemeClr val="bg1"/>
                </a:solidFill>
              </a:rPr>
              <a:t>Leerresultaten</a:t>
            </a:r>
            <a:endParaRPr lang="en-IE" dirty="0">
              <a:solidFill>
                <a:schemeClr val="bg1"/>
              </a:solidFill>
            </a:endParaRPr>
          </a:p>
          <a:p>
            <a:endParaRPr lang="en-GB" sz="600" b="1" dirty="0"/>
          </a:p>
          <a:p>
            <a:r>
              <a:rPr lang="en-GB" sz="2400" b="1" dirty="0" err="1">
                <a:solidFill>
                  <a:srgbClr val="47B5C8"/>
                </a:solidFill>
              </a:rPr>
              <a:t>Houding</a:t>
            </a:r>
            <a:r>
              <a:rPr lang="en-GB" sz="2400" b="1" dirty="0">
                <a:solidFill>
                  <a:srgbClr val="47B5C8"/>
                </a:solidFill>
              </a:rPr>
              <a:t>:</a:t>
            </a:r>
          </a:p>
          <a:p>
            <a:r>
              <a:rPr lang="nl-NL" sz="2400" b="1" dirty="0">
                <a:solidFill>
                  <a:srgbClr val="FDBD22"/>
                </a:solidFill>
              </a:rPr>
              <a:t>Bevorder een houding van veerkracht en doorzettingsvermogen </a:t>
            </a:r>
            <a:r>
              <a:rPr lang="nl-NL" sz="2400" dirty="0"/>
              <a:t>bij het navigeren door het financieringslandschap, vooral in het licht van mogelijke afwijzing of discriminatie.</a:t>
            </a:r>
          </a:p>
          <a:p>
            <a:r>
              <a:rPr lang="nl-NL" sz="2400" b="1" dirty="0">
                <a:solidFill>
                  <a:srgbClr val="FDBD22"/>
                </a:solidFill>
              </a:rPr>
              <a:t>Ontwikkel een ethische benadering van financiering</a:t>
            </a:r>
            <a:r>
              <a:rPr lang="en-GB" sz="2400" dirty="0"/>
              <a:t>, </a:t>
            </a:r>
            <a:r>
              <a:rPr lang="nl-NL" sz="2400" dirty="0"/>
              <a:t>zorgen voor transparantie, verantwoordingsplicht en integriteit in alle financiële opdrachten</a:t>
            </a:r>
            <a:r>
              <a:rPr lang="en-GB" sz="2400" dirty="0"/>
              <a:t>.</a:t>
            </a:r>
          </a:p>
          <a:p>
            <a:r>
              <a:rPr lang="en-GB" sz="2400" b="1" dirty="0" err="1">
                <a:solidFill>
                  <a:srgbClr val="FDBD22"/>
                </a:solidFill>
              </a:rPr>
              <a:t>Openstaan</a:t>
            </a:r>
            <a:r>
              <a:rPr lang="en-GB" sz="2400" b="1" dirty="0">
                <a:solidFill>
                  <a:srgbClr val="FDBD22"/>
                </a:solidFill>
              </a:rPr>
              <a:t> </a:t>
            </a:r>
            <a:r>
              <a:rPr lang="en-GB" sz="2400" b="1" dirty="0" err="1">
                <a:solidFill>
                  <a:srgbClr val="FDBD22"/>
                </a:solidFill>
              </a:rPr>
              <a:t>voor</a:t>
            </a:r>
            <a:r>
              <a:rPr lang="en-GB" sz="2400" b="1" dirty="0">
                <a:solidFill>
                  <a:srgbClr val="FDBD22"/>
                </a:solidFill>
              </a:rPr>
              <a:t> </a:t>
            </a:r>
            <a:r>
              <a:rPr lang="en-GB" sz="2400" b="1" dirty="0" err="1">
                <a:solidFill>
                  <a:srgbClr val="FDBD22"/>
                </a:solidFill>
              </a:rPr>
              <a:t>leren</a:t>
            </a:r>
            <a:r>
              <a:rPr lang="en-GB" sz="2400" b="1" dirty="0">
                <a:solidFill>
                  <a:srgbClr val="FDBD22"/>
                </a:solidFill>
              </a:rPr>
              <a:t> </a:t>
            </a:r>
            <a:r>
              <a:rPr lang="nl-NL" sz="2400" dirty="0"/>
              <a:t>en het aanpassen van nieuwe financiële strategieën die aansluiten bij de veranderende marktomstandigheden en het investeringsklimaat</a:t>
            </a:r>
            <a:endParaRPr lang="en-US" sz="2400" dirty="0"/>
          </a:p>
        </p:txBody>
      </p:sp>
    </p:spTree>
    <p:extLst>
      <p:ext uri="{BB962C8B-B14F-4D97-AF65-F5344CB8AC3E}">
        <p14:creationId xmlns:p14="http://schemas.microsoft.com/office/powerpoint/2010/main" val="362139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731752"/>
            <a:ext cx="10108433" cy="3849918"/>
          </a:xfrm>
        </p:spPr>
        <p:txBody>
          <a:bodyPr/>
          <a:lstStyle/>
          <a:p>
            <a:pPr marL="0" indent="0"/>
            <a:r>
              <a:rPr lang="en-GB" dirty="0"/>
              <a:t>Populaire P2P-leenplatforms in Europa</a:t>
            </a:r>
          </a:p>
          <a:p>
            <a:pPr marL="342900" indent="-342900">
              <a:buFont typeface="Arial" panose="020B0604020202020204" pitchFamily="34" charset="0"/>
              <a:buChar char="•"/>
            </a:pPr>
            <a:r>
              <a:rPr lang="nl-NL" b="1" dirty="0" err="1">
                <a:solidFill>
                  <a:srgbClr val="47B5C8"/>
                </a:solidFill>
              </a:rPr>
              <a:t>Funding</a:t>
            </a:r>
            <a:r>
              <a:rPr lang="nl-NL" b="1" dirty="0">
                <a:solidFill>
                  <a:srgbClr val="47B5C8"/>
                </a:solidFill>
              </a:rPr>
              <a:t> </a:t>
            </a:r>
            <a:r>
              <a:rPr lang="nl-NL" b="1" dirty="0" err="1">
                <a:solidFill>
                  <a:srgbClr val="47B5C8"/>
                </a:solidFill>
              </a:rPr>
              <a:t>Circle</a:t>
            </a:r>
            <a:r>
              <a:rPr lang="nl-NL" b="1" dirty="0">
                <a:solidFill>
                  <a:srgbClr val="47B5C8"/>
                </a:solidFill>
              </a:rPr>
              <a:t>: </a:t>
            </a:r>
            <a:r>
              <a:rPr lang="nl-NL" dirty="0"/>
              <a:t>Oorspronkelijk begonnen in het VK, is het nu actief in verschillende Europese landen en biedt het leningen aan kleine bedrijven.</a:t>
            </a:r>
            <a:r>
              <a:rPr lang="nl-NL" b="1" dirty="0">
                <a:solidFill>
                  <a:srgbClr val="47B5C8"/>
                </a:solidFill>
              </a:rPr>
              <a:t>
</a:t>
            </a:r>
            <a:r>
              <a:rPr lang="nl-NL" b="1" dirty="0" err="1">
                <a:solidFill>
                  <a:srgbClr val="47B5C8"/>
                </a:solidFill>
              </a:rPr>
              <a:t>Zopa</a:t>
            </a:r>
            <a:r>
              <a:rPr lang="nl-NL" b="1" dirty="0">
                <a:solidFill>
                  <a:srgbClr val="47B5C8"/>
                </a:solidFill>
              </a:rPr>
              <a:t>: </a:t>
            </a:r>
            <a:r>
              <a:rPr lang="nl-NL" dirty="0"/>
              <a:t>Een van de oudste P2P-leenplatforms, gevestigd in het Verenigd Koninkrijk, die persoonlijke leningen rechtstreeks van kredietverstrekkers aan kredietnemers verstrekt.</a:t>
            </a:r>
            <a:r>
              <a:rPr lang="nl-NL" b="1" dirty="0">
                <a:solidFill>
                  <a:srgbClr val="47B5C8"/>
                </a:solidFill>
              </a:rPr>
              <a:t>
</a:t>
            </a:r>
            <a:r>
              <a:rPr lang="nl-NL" b="1" dirty="0" err="1">
                <a:solidFill>
                  <a:srgbClr val="47B5C8"/>
                </a:solidFill>
              </a:rPr>
              <a:t>Mintos</a:t>
            </a:r>
            <a:r>
              <a:rPr lang="nl-NL" b="1" dirty="0">
                <a:solidFill>
                  <a:srgbClr val="47B5C8"/>
                </a:solidFill>
              </a:rPr>
              <a:t>: </a:t>
            </a:r>
            <a:r>
              <a:rPr lang="nl-NL" dirty="0" err="1"/>
              <a:t>Mintos</a:t>
            </a:r>
            <a:r>
              <a:rPr lang="nl-NL" dirty="0"/>
              <a:t>, gevestigd in Letland, is een grote P2P-marktplaats in Europa die beleggers in contact brengt met kredietnemers uit verschillende landen en een breed scala aan beleggingsproducten aanbiedt.</a:t>
            </a:r>
            <a:endParaRPr lang="en-US"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en-GB">
                <a:solidFill>
                  <a:schemeClr val="bg1"/>
                </a:solidFill>
              </a:rPr>
              <a:t>Peer-to-peer (P2P) kredietverstrekkers</a:t>
            </a:r>
            <a:endParaRPr lang="en-GB" dirty="0">
              <a:solidFill>
                <a:schemeClr val="bg1"/>
              </a:solidFill>
            </a:endParaRPr>
          </a:p>
        </p:txBody>
      </p:sp>
    </p:spTree>
    <p:extLst>
      <p:ext uri="{BB962C8B-B14F-4D97-AF65-F5344CB8AC3E}">
        <p14:creationId xmlns:p14="http://schemas.microsoft.com/office/powerpoint/2010/main" val="33901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546451" y="1662397"/>
            <a:ext cx="10461745" cy="3849918"/>
          </a:xfrm>
        </p:spPr>
        <p:txBody>
          <a:bodyPr/>
          <a:lstStyle/>
          <a:p>
            <a:pPr marL="0" indent="0"/>
            <a:r>
              <a:rPr lang="nl-NL" sz="2000" dirty="0" err="1"/>
              <a:t>Revenue-based</a:t>
            </a:r>
            <a:r>
              <a:rPr lang="nl-NL" sz="2000" dirty="0"/>
              <a:t> </a:t>
            </a:r>
            <a:r>
              <a:rPr lang="nl-NL" sz="2000" dirty="0" err="1"/>
              <a:t>financing</a:t>
            </a:r>
            <a:r>
              <a:rPr lang="nl-NL" sz="2000" dirty="0"/>
              <a:t> (RBF) is een vorm van financiering waarmee bedrijven kapitaal kunnen veiligstellen door ermee in te stemmen de investering terug te betalen met een percentage van hun lopende bruto-inkomsten. Deze financieringsmethode is vooral aantrekkelijk voor bedrijven met sterke inkomstenstromen, maar misschien niet genoeg harde zekerheden om traditionele leningen veilig te stellen of voor bedrijven die hun eigen vermogen niet willen verwateren.</a:t>
            </a:r>
          </a:p>
          <a:p>
            <a:pPr marL="0" indent="0"/>
            <a:r>
              <a:rPr lang="en-GB" sz="2000" b="1" dirty="0" err="1"/>
              <a:t>Voorgestelde</a:t>
            </a:r>
            <a:r>
              <a:rPr lang="en-GB" sz="2000" b="1" dirty="0"/>
              <a:t> </a:t>
            </a:r>
            <a:r>
              <a:rPr lang="en-GB" sz="2000" b="1" dirty="0" err="1"/>
              <a:t>strategie</a:t>
            </a:r>
            <a:endParaRPr lang="en-GB" sz="2000" b="1" dirty="0"/>
          </a:p>
          <a:p>
            <a:pPr marL="342900" indent="-342900">
              <a:buFont typeface="Arial" panose="020B0604020202020204" pitchFamily="34" charset="0"/>
              <a:buChar char="•"/>
            </a:pPr>
            <a:r>
              <a:rPr lang="nl-NL" sz="2000" dirty="0"/>
              <a:t>Inkomstenstromen: Zorg ervoor dat u voorspelbare inkomstenstromen heeft, aangezien dit cruciaal is voor het veiligstellen van financiering en het doen van terugbetalingen.
Groeiprognoses: Geef een duidelijk overzicht van uw groeiprognoses om aan te tonen hoe financiering op basis van inkomsten voor beide partijen een haalbare optie kan zijn.</a:t>
            </a:r>
            <a:r>
              <a:rPr lang="en-GB" sz="2000" dirty="0"/>
              <a:t> </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b="1">
                <a:solidFill>
                  <a:schemeClr val="bg1"/>
                </a:solidFill>
              </a:rPr>
              <a:t>Financiering op basis van inkomsten</a:t>
            </a:r>
            <a:endParaRPr lang="en-GB" dirty="0">
              <a:solidFill>
                <a:schemeClr val="bg1"/>
              </a:solidFill>
            </a:endParaRPr>
          </a:p>
        </p:txBody>
      </p:sp>
    </p:spTree>
    <p:extLst>
      <p:ext uri="{BB962C8B-B14F-4D97-AF65-F5344CB8AC3E}">
        <p14:creationId xmlns:p14="http://schemas.microsoft.com/office/powerpoint/2010/main" val="136130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17243" y="1468118"/>
            <a:ext cx="10461745" cy="3849918"/>
          </a:xfrm>
        </p:spPr>
        <p:txBody>
          <a:bodyPr/>
          <a:lstStyle/>
          <a:p>
            <a:pPr marL="0" indent="0"/>
            <a:r>
              <a:rPr lang="nl-NL" sz="2000" dirty="0"/>
              <a:t>Bij </a:t>
            </a:r>
            <a:r>
              <a:rPr lang="nl-NL" sz="2000" dirty="0" err="1"/>
              <a:t>Revenue-Based</a:t>
            </a:r>
            <a:r>
              <a:rPr lang="nl-NL" sz="2000" dirty="0"/>
              <a:t> </a:t>
            </a:r>
            <a:r>
              <a:rPr lang="nl-NL" sz="2000" dirty="0" err="1"/>
              <a:t>Financing</a:t>
            </a:r>
            <a:r>
              <a:rPr lang="nl-NL" sz="2000" dirty="0"/>
              <a:t> (RBF) verstrekken investeerders vooraf kapitaal aan een bedrijf in ruil voor een percentage van de toekomstige inkomsten van het bedrijf over een bepaalde periode. De aflossingen nemen toe en af in directe verhouding tot het inkomen van het bedrijf, waardoor het bedrijf flexibiliteit krijgt in perioden van wisselende cashflow.
Doorgaans is het totale aflossingsbedrag beperkt tot een veelvoud van het geïnvesteerde kapitaal, variërend van 1,5x tot 3x het oorspronkelijke bedrag, afhankelijk van de voorwaarden van de overeenkomst en het waargenomen risico.</a:t>
            </a:r>
          </a:p>
          <a:p>
            <a:pPr marL="0" indent="0"/>
            <a:r>
              <a:rPr lang="en-GB" sz="2000" b="1" dirty="0">
                <a:solidFill>
                  <a:srgbClr val="D9552F"/>
                </a:solidFill>
              </a:rPr>
              <a:t>3 </a:t>
            </a:r>
            <a:r>
              <a:rPr lang="en-GB" sz="2000" b="1" dirty="0" err="1">
                <a:solidFill>
                  <a:srgbClr val="D9552F"/>
                </a:solidFill>
              </a:rPr>
              <a:t>Belangrijkste</a:t>
            </a:r>
            <a:r>
              <a:rPr lang="en-GB" sz="2000" b="1" dirty="0">
                <a:solidFill>
                  <a:srgbClr val="D9552F"/>
                </a:solidFill>
              </a:rPr>
              <a:t> </a:t>
            </a:r>
            <a:r>
              <a:rPr lang="en-GB" sz="2000" b="1" dirty="0" err="1">
                <a:solidFill>
                  <a:srgbClr val="D9552F"/>
                </a:solidFill>
              </a:rPr>
              <a:t>kenmerken</a:t>
            </a:r>
            <a:r>
              <a:rPr lang="en-GB" sz="2000" b="1" dirty="0">
                <a:solidFill>
                  <a:srgbClr val="D9552F"/>
                </a:solidFill>
              </a:rPr>
              <a:t> van RBF</a:t>
            </a:r>
            <a:r>
              <a:rPr lang="en-GB" sz="2000" b="1" dirty="0">
                <a:solidFill>
                  <a:srgbClr val="FDBD22"/>
                </a:solidFill>
              </a:rPr>
              <a:t> </a:t>
            </a:r>
          </a:p>
          <a:p>
            <a:pPr marL="0" indent="0"/>
            <a:r>
              <a:rPr lang="en-GB" sz="2000" b="1" dirty="0" err="1">
                <a:solidFill>
                  <a:srgbClr val="FDBD22"/>
                </a:solidFill>
              </a:rPr>
              <a:t>Flexibiliteit</a:t>
            </a:r>
            <a:r>
              <a:rPr lang="en-GB" sz="2000" b="1" dirty="0">
                <a:solidFill>
                  <a:srgbClr val="FDBD22"/>
                </a:solidFill>
              </a:rPr>
              <a:t>: </a:t>
            </a:r>
            <a:r>
              <a:rPr lang="nl-NL" sz="2000" dirty="0"/>
              <a:t>Een van de belangrijkste voordelen is de flexibiliteit in terugbetalingstermijnen, die gekoppeld zijn aan de omzetprestaties van het bedrijf. Dit kan de financiële druk verlichten tijdens tragere werkperiodes.</a:t>
            </a:r>
            <a:r>
              <a:rPr lang="en-GB" sz="2000" dirty="0"/>
              <a:t> </a:t>
            </a:r>
          </a:p>
          <a:p>
            <a:pPr marL="0" indent="0"/>
            <a:endParaRPr lang="en-US" sz="2000"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b="1" dirty="0">
                <a:solidFill>
                  <a:schemeClr val="bg1"/>
                </a:solidFill>
              </a:rPr>
              <a:t>Financiering op basis van inkomsten</a:t>
            </a:r>
            <a:endParaRPr lang="en-GB" b="1" dirty="0">
              <a:solidFill>
                <a:schemeClr val="bg1"/>
              </a:solidFill>
            </a:endParaRPr>
          </a:p>
        </p:txBody>
      </p:sp>
    </p:spTree>
    <p:extLst>
      <p:ext uri="{BB962C8B-B14F-4D97-AF65-F5344CB8AC3E}">
        <p14:creationId xmlns:p14="http://schemas.microsoft.com/office/powerpoint/2010/main" val="3106582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pPr marL="0" indent="0"/>
            <a:r>
              <a:rPr lang="en-GB" b="1" dirty="0">
                <a:solidFill>
                  <a:srgbClr val="FDBD22"/>
                </a:solidFill>
              </a:rPr>
              <a:t>2. </a:t>
            </a:r>
            <a:r>
              <a:rPr lang="en-GB" b="1" dirty="0" err="1">
                <a:solidFill>
                  <a:srgbClr val="FDBD22"/>
                </a:solidFill>
              </a:rPr>
              <a:t>Niet-verdunnend</a:t>
            </a:r>
            <a:r>
              <a:rPr lang="en-GB" dirty="0"/>
              <a:t>: </a:t>
            </a:r>
            <a:r>
              <a:rPr lang="nl-NL" dirty="0"/>
              <a:t>RBF vereist niet dat bedrijfseigenaren eigen vermogen opgeven, in tegenstelling tot durfkapitaalinvesteringen. Deze functie is vooral aantrekkelijk voor oprichters die de controle over hun bedrijf willen behouden</a:t>
            </a:r>
            <a:r>
              <a:rPr lang="en-GB" dirty="0"/>
              <a:t>.</a:t>
            </a:r>
          </a:p>
          <a:p>
            <a:pPr marL="0" indent="0"/>
            <a:r>
              <a:rPr lang="en-GB" b="1" dirty="0">
                <a:solidFill>
                  <a:srgbClr val="FDBD22"/>
                </a:solidFill>
              </a:rPr>
              <a:t>3. </a:t>
            </a:r>
            <a:r>
              <a:rPr lang="en-GB" b="1" dirty="0" err="1">
                <a:solidFill>
                  <a:srgbClr val="FDBD22"/>
                </a:solidFill>
              </a:rPr>
              <a:t>Snelheid</a:t>
            </a:r>
            <a:r>
              <a:rPr lang="en-GB" b="1" dirty="0">
                <a:solidFill>
                  <a:srgbClr val="FDBD22"/>
                </a:solidFill>
              </a:rPr>
              <a:t> van financiering: </a:t>
            </a:r>
            <a:r>
              <a:rPr lang="nl-NL" dirty="0"/>
              <a:t>Het proces van aanvraag tot financiering kan sneller verlopen dan bij traditionele aandelenfinanciering, omdat het mogelijk minder </a:t>
            </a:r>
            <a:r>
              <a:rPr lang="nl-NL" dirty="0" err="1"/>
              <a:t>due</a:t>
            </a:r>
            <a:r>
              <a:rPr lang="nl-NL" dirty="0"/>
              <a:t> diligence van de kant van de investeerder met zich meebrengt met betrekking tot aandelencontrole en betrokkenheid van de raad van bestuur</a:t>
            </a:r>
            <a:r>
              <a:rPr lang="en-GB" dirty="0"/>
              <a:t>.</a:t>
            </a:r>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b="1" dirty="0">
                <a:solidFill>
                  <a:schemeClr val="bg1"/>
                </a:solidFill>
              </a:rPr>
              <a:t>Financiering op basis van inkomsten</a:t>
            </a:r>
            <a:endParaRPr lang="en-GB" b="1" dirty="0">
              <a:solidFill>
                <a:schemeClr val="bg1"/>
              </a:solidFill>
            </a:endParaRPr>
          </a:p>
        </p:txBody>
      </p:sp>
    </p:spTree>
    <p:extLst>
      <p:ext uri="{BB962C8B-B14F-4D97-AF65-F5344CB8AC3E}">
        <p14:creationId xmlns:p14="http://schemas.microsoft.com/office/powerpoint/2010/main" val="3833412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86196"/>
            <a:ext cx="10108433" cy="3849918"/>
          </a:xfrm>
        </p:spPr>
        <p:txBody>
          <a:bodyPr/>
          <a:lstStyle/>
          <a:p>
            <a:r>
              <a:rPr lang="nl-NL" b="1" dirty="0"/>
              <a:t>Populaire financieringsfirma's op basis van inkomsten</a:t>
            </a:r>
          </a:p>
          <a:p>
            <a:r>
              <a:rPr lang="en-GB" b="1" dirty="0">
                <a:solidFill>
                  <a:srgbClr val="47B5C8"/>
                </a:solidFill>
              </a:rPr>
              <a:t>Lighter Capital</a:t>
            </a:r>
            <a:r>
              <a:rPr lang="en-GB" dirty="0">
                <a:solidFill>
                  <a:srgbClr val="47B5C8"/>
                </a:solidFill>
              </a:rPr>
              <a:t>: </a:t>
            </a:r>
            <a:r>
              <a:rPr lang="en-GB" dirty="0">
                <a:hlinkClick r:id="rId2"/>
              </a:rPr>
              <a:t>Startup Capital With Zero Dilution | Lighter Capital</a:t>
            </a:r>
            <a:r>
              <a:rPr lang="en-GB" dirty="0"/>
              <a:t> </a:t>
            </a:r>
            <a:r>
              <a:rPr lang="nl-NL" dirty="0"/>
              <a:t>Gespecialiseerd in het verstrekken van RBF aan </a:t>
            </a:r>
            <a:r>
              <a:rPr lang="nl-NL" dirty="0" err="1"/>
              <a:t>tech</a:t>
            </a:r>
            <a:r>
              <a:rPr lang="nl-NL" dirty="0"/>
              <a:t>-startups, met name SaaS-bedrijven, zonder aandelen te nemen of bestuurszetels te vereisen.</a:t>
            </a:r>
          </a:p>
          <a:p>
            <a:r>
              <a:rPr lang="en-GB" b="1" dirty="0" err="1">
                <a:solidFill>
                  <a:srgbClr val="47B5C8"/>
                </a:solidFill>
              </a:rPr>
              <a:t>Clearbanc</a:t>
            </a:r>
            <a:r>
              <a:rPr lang="en-GB" b="1" dirty="0">
                <a:solidFill>
                  <a:srgbClr val="47B5C8"/>
                </a:solidFill>
              </a:rPr>
              <a:t> (now </a:t>
            </a:r>
            <a:r>
              <a:rPr lang="en-GB" b="1" dirty="0" err="1">
                <a:solidFill>
                  <a:srgbClr val="47B5C8"/>
                </a:solidFill>
              </a:rPr>
              <a:t>Clearco</a:t>
            </a:r>
            <a:r>
              <a:rPr lang="en-GB" b="1" dirty="0">
                <a:solidFill>
                  <a:srgbClr val="47B5C8"/>
                </a:solidFill>
              </a:rPr>
              <a:t>)</a:t>
            </a:r>
            <a:r>
              <a:rPr lang="en-GB" dirty="0">
                <a:solidFill>
                  <a:srgbClr val="47B5C8"/>
                </a:solidFill>
              </a:rPr>
              <a:t>: </a:t>
            </a:r>
            <a:r>
              <a:rPr lang="nl-NL" dirty="0"/>
              <a:t>Richt zich op online bedrijven en verstrekt marketingkapitaal aan bedrijven die producten of diensten verkopen via digitale kanalen</a:t>
            </a:r>
            <a:r>
              <a:rPr lang="en-GB" dirty="0"/>
              <a:t>. </a:t>
            </a:r>
            <a:r>
              <a:rPr lang="en-GB" dirty="0" err="1">
                <a:hlinkClick r:id="rId3"/>
              </a:rPr>
              <a:t>Clearco</a:t>
            </a:r>
            <a:r>
              <a:rPr lang="en-GB" dirty="0">
                <a:hlinkClick r:id="rId3"/>
              </a:rPr>
              <a:t> | Ecommerce Funding For Invoices and Receipts</a:t>
            </a:r>
            <a:endParaRPr lang="en-GB" dirty="0"/>
          </a:p>
          <a:p>
            <a:pPr marL="0" indent="0"/>
            <a:endParaRPr lang="en-US" b="1"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3"/>
            <a:ext cx="8691514"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66405" y="761603"/>
            <a:ext cx="9632553" cy="803654"/>
          </a:xfrm>
        </p:spPr>
        <p:txBody>
          <a:bodyPr/>
          <a:lstStyle/>
          <a:p>
            <a:r>
              <a:rPr lang="nl-NL" b="1">
                <a:solidFill>
                  <a:schemeClr val="bg1"/>
                </a:solidFill>
              </a:rPr>
              <a:t>Financiering op basis van inkomsten</a:t>
            </a:r>
            <a:endParaRPr lang="en-GB" b="1" dirty="0">
              <a:solidFill>
                <a:schemeClr val="bg1"/>
              </a:solidFill>
            </a:endParaRPr>
          </a:p>
        </p:txBody>
      </p:sp>
    </p:spTree>
    <p:extLst>
      <p:ext uri="{BB962C8B-B14F-4D97-AF65-F5344CB8AC3E}">
        <p14:creationId xmlns:p14="http://schemas.microsoft.com/office/powerpoint/2010/main" val="22309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7" y="2930184"/>
            <a:ext cx="7605969" cy="3066422"/>
          </a:xfrm>
        </p:spPr>
        <p:txBody>
          <a:bodyPr>
            <a:normAutofit/>
          </a:bodyPr>
          <a:lstStyle/>
          <a:p>
            <a:r>
              <a:rPr lang="en-GB" dirty="0" err="1"/>
              <a:t>Risicobeheer</a:t>
            </a:r>
            <a:r>
              <a:rPr lang="en-GB" dirty="0"/>
              <a:t> </a:t>
            </a:r>
            <a:r>
              <a:rPr lang="en-GB" dirty="0" err="1"/>
              <a:t>en</a:t>
            </a:r>
            <a:r>
              <a:rPr lang="en-GB" dirty="0"/>
              <a:t> planning </a:t>
            </a:r>
            <a:r>
              <a:rPr lang="nl-NL" sz="2000" b="1" dirty="0"/>
              <a:t>Raadpleeg Module 3 voor veel meer informatie over risico's</a:t>
            </a:r>
            <a:endParaRPr lang="en-IE" sz="2000" b="1"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337771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31752"/>
            <a:ext cx="10272276" cy="3849918"/>
          </a:xfrm>
        </p:spPr>
        <p:txBody>
          <a:bodyPr/>
          <a:lstStyle/>
          <a:p>
            <a:pPr marL="0" indent="0"/>
            <a:r>
              <a:rPr lang="nl-NL"/>
              <a:t>Maria Gomez, oprichter van EcoTech Solutions, is een pionier in de tech-industrie en brengt een uniek perspectief als ondervertegenwoordigde ondernemer. Met een achtergrond in milieutechniek en een passie voor duurzame ontwikkeling, richtte Maria EcoTech Solutions op met een missie om hernieuwbare energie toegankelijk te maken voor gemeenschappen die traditioneel onderbediend worden door grote nutsbedrijven.
EcoTech Solutions is gespecialiseerd in het ontwikkelen van innovatieve, betaalbare duurzame energieoplossingen, gericht op zonne- en windenergiesystemen. Het bedrijf wil de kloof in toegang tot energie overbruggen met milieuvriendelijke technologieën die kunnen worden ingezet in diverse omgevingen, van stedelijke buurten tot landelijke gebieden.</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191977" y="761603"/>
            <a:ext cx="10571866" cy="803654"/>
          </a:xfrm>
        </p:spPr>
        <p:txBody>
          <a:bodyPr/>
          <a:lstStyle/>
          <a:p>
            <a:r>
              <a:rPr lang="en-GB" sz="3600" i="0" u="none" strike="noStrike" dirty="0">
                <a:solidFill>
                  <a:schemeClr val="bg1"/>
                </a:solidFill>
                <a:effectLst/>
              </a:rPr>
              <a:t>Case Study – </a:t>
            </a:r>
            <a:r>
              <a:rPr lang="en-GB" dirty="0" err="1">
                <a:solidFill>
                  <a:schemeClr val="bg1"/>
                </a:solidFill>
              </a:rPr>
              <a:t>Ontmoet</a:t>
            </a:r>
            <a:r>
              <a:rPr lang="en-GB" sz="3600" i="0" u="none" strike="noStrike" dirty="0">
                <a:solidFill>
                  <a:schemeClr val="bg1"/>
                </a:solidFill>
                <a:effectLst/>
              </a:rPr>
              <a:t> </a:t>
            </a:r>
            <a:r>
              <a:rPr lang="en-GB" dirty="0">
                <a:solidFill>
                  <a:schemeClr val="bg1"/>
                </a:solidFill>
              </a:rPr>
              <a:t>Maria Gomez, </a:t>
            </a:r>
            <a:r>
              <a:rPr lang="en-GB" dirty="0" err="1">
                <a:solidFill>
                  <a:schemeClr val="bg1"/>
                </a:solidFill>
              </a:rPr>
              <a:t>EcoTech</a:t>
            </a:r>
            <a:r>
              <a:rPr lang="en-GB" dirty="0">
                <a:solidFill>
                  <a:schemeClr val="bg1"/>
                </a:solidFill>
              </a:rPr>
              <a:t> Solutions </a:t>
            </a:r>
            <a:endParaRPr lang="en-US" dirty="0">
              <a:solidFill>
                <a:schemeClr val="bg1"/>
              </a:solidFill>
            </a:endParaRPr>
          </a:p>
        </p:txBody>
      </p:sp>
    </p:spTree>
    <p:extLst>
      <p:ext uri="{BB962C8B-B14F-4D97-AF65-F5344CB8AC3E}">
        <p14:creationId xmlns:p14="http://schemas.microsoft.com/office/powerpoint/2010/main" val="289802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8" y="1562599"/>
            <a:ext cx="10272277" cy="3849918"/>
          </a:xfrm>
        </p:spPr>
        <p:txBody>
          <a:bodyPr/>
          <a:lstStyle/>
          <a:p>
            <a:pPr>
              <a:buFont typeface="Arial" panose="020B0604020202020204" pitchFamily="34" charset="0"/>
              <a:buChar char="•"/>
            </a:pPr>
            <a:r>
              <a:rPr lang="en-GB" sz="2000" b="1" dirty="0"/>
              <a:t>Financiering </a:t>
            </a:r>
            <a:r>
              <a:rPr lang="en-GB" sz="2000" b="1" dirty="0" err="1"/>
              <a:t>hindernissen</a:t>
            </a:r>
            <a:r>
              <a:rPr lang="en-GB" sz="2000" dirty="0"/>
              <a:t>: </a:t>
            </a:r>
            <a:r>
              <a:rPr lang="nl-NL" sz="2000" dirty="0"/>
              <a:t>Als ondervertegenwoordigde oprichter in de technologie-industrie had Maria aanvankelijk moeite om traditioneel durfkapitaal binnen te halen vanwege de aarzeling van investeerders om te investeren in groene technologieën die als risicovol werden beschouwd. Bovendien voegden vooroordelen tegen minderheids- en vrouwelijke ondernemers een extra </a:t>
            </a:r>
            <a:r>
              <a:rPr lang="nl-NL" sz="2000" dirty="0" err="1"/>
              <a:t>moeilijkheidslaag</a:t>
            </a:r>
            <a:r>
              <a:rPr lang="nl-NL" sz="2000" dirty="0"/>
              <a:t> toe.</a:t>
            </a:r>
          </a:p>
          <a:p>
            <a:pPr>
              <a:buFont typeface="Arial" panose="020B0604020202020204" pitchFamily="34" charset="0"/>
              <a:buChar char="•"/>
            </a:pPr>
            <a:r>
              <a:rPr lang="en-GB" sz="2000" b="1" dirty="0" err="1"/>
              <a:t>Innovatieve</a:t>
            </a:r>
            <a:r>
              <a:rPr lang="en-GB" sz="2000" b="1" dirty="0"/>
              <a:t> </a:t>
            </a:r>
            <a:r>
              <a:rPr lang="en-GB" sz="2000" b="1" dirty="0" err="1"/>
              <a:t>benaderingen</a:t>
            </a:r>
            <a:r>
              <a:rPr lang="en-GB" sz="2000" b="1" dirty="0"/>
              <a:t> van financiering</a:t>
            </a:r>
            <a:r>
              <a:rPr lang="en-GB" sz="2000" dirty="0"/>
              <a:t>: </a:t>
            </a:r>
            <a:r>
              <a:rPr lang="nl-NL" sz="2000" dirty="0" err="1"/>
              <a:t>EcoTech</a:t>
            </a:r>
            <a:r>
              <a:rPr lang="nl-NL" sz="2000" dirty="0"/>
              <a:t> heeft met succes verschillende overheidssubsidies aangevraagd ter ondersteuning van projecten voor hernieuwbare energie, die hebben bijgedragen aan de financiering van de eerste productontwikkeling en het testen. Maria wendde zich tot een combinatie van minder conventionele financieringsbronnen om haar bedrijf te starten. Dit omvatte een subsidie voor kleine bedrijven gericht op vrouwen in klimaatinitiatieven, een </a:t>
            </a:r>
            <a:r>
              <a:rPr lang="nl-NL" sz="2000" dirty="0" err="1"/>
              <a:t>crowdfundingcampagne</a:t>
            </a:r>
            <a:r>
              <a:rPr lang="nl-NL" sz="2000" dirty="0"/>
              <a:t> gericht op de milieubewuste gemeenschap en een angel-investering van een persoon met een passie voor duurzaamheid en diversiteit in technologie.</a:t>
            </a:r>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47840" y="761603"/>
            <a:ext cx="10571866" cy="803654"/>
          </a:xfrm>
        </p:spPr>
        <p:txBody>
          <a:bodyPr/>
          <a:lstStyle/>
          <a:p>
            <a:r>
              <a:rPr lang="en-GB">
                <a:solidFill>
                  <a:schemeClr val="bg1"/>
                </a:solidFill>
              </a:rPr>
              <a:t>Vroege dagen en uitdagingen</a:t>
            </a:r>
            <a:endParaRPr lang="en-GB" dirty="0">
              <a:solidFill>
                <a:schemeClr val="bg1"/>
              </a:solidFill>
            </a:endParaRPr>
          </a:p>
        </p:txBody>
      </p:sp>
    </p:spTree>
    <p:extLst>
      <p:ext uri="{BB962C8B-B14F-4D97-AF65-F5344CB8AC3E}">
        <p14:creationId xmlns:p14="http://schemas.microsoft.com/office/powerpoint/2010/main" val="506015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0" y="474142"/>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621830"/>
            <a:ext cx="10571866" cy="803654"/>
          </a:xfrm>
        </p:spPr>
        <p:txBody>
          <a:bodyPr/>
          <a:lstStyle/>
          <a:p>
            <a:r>
              <a:rPr lang="en-GB" sz="3200" dirty="0" err="1">
                <a:solidFill>
                  <a:schemeClr val="bg1"/>
                </a:solidFill>
              </a:rPr>
              <a:t>Huidige</a:t>
            </a:r>
            <a:r>
              <a:rPr lang="en-GB" sz="3200" dirty="0">
                <a:solidFill>
                  <a:schemeClr val="bg1"/>
                </a:solidFill>
              </a:rPr>
              <a:t> status </a:t>
            </a:r>
            <a:r>
              <a:rPr lang="en-GB" sz="3200" dirty="0" err="1">
                <a:solidFill>
                  <a:schemeClr val="bg1"/>
                </a:solidFill>
              </a:rPr>
              <a:t>en</a:t>
            </a:r>
            <a:r>
              <a:rPr lang="en-GB" sz="3200" dirty="0">
                <a:solidFill>
                  <a:schemeClr val="bg1"/>
                </a:solidFill>
              </a:rPr>
              <a:t> </a:t>
            </a:r>
            <a:r>
              <a:rPr lang="en-GB" sz="3200" dirty="0" err="1">
                <a:solidFill>
                  <a:schemeClr val="bg1"/>
                </a:solidFill>
              </a:rPr>
              <a:t>marktpositionering</a:t>
            </a:r>
            <a:endParaRPr lang="en-US" sz="3200" dirty="0">
              <a:solidFill>
                <a:schemeClr val="bg1"/>
              </a:solidFill>
            </a:endParaRPr>
          </a:p>
        </p:txBody>
      </p:sp>
      <p:sp>
        <p:nvSpPr>
          <p:cNvPr id="3" name="Rectangle 1">
            <a:extLst>
              <a:ext uri="{FF2B5EF4-FFF2-40B4-BE49-F238E27FC236}">
                <a16:creationId xmlns:a16="http://schemas.microsoft.com/office/drawing/2014/main" id="{0263DB14-30A3-BB20-7E7E-D43490634BEB}"/>
              </a:ext>
            </a:extLst>
          </p:cNvPr>
          <p:cNvSpPr>
            <a:spLocks noGrp="1" noChangeArrowheads="1"/>
          </p:cNvSpPr>
          <p:nvPr>
            <p:ph type="body" sz="quarter" idx="18"/>
          </p:nvPr>
        </p:nvSpPr>
        <p:spPr bwMode="auto">
          <a:xfrm>
            <a:off x="648707" y="1410032"/>
            <a:ext cx="1019998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lnSpc>
                <a:spcPct val="100000"/>
              </a:lnSpc>
              <a:spcBef>
                <a:spcPct val="0"/>
              </a:spcBef>
              <a:spcAft>
                <a:spcPct val="0"/>
              </a:spcAft>
              <a:buFont typeface="Arial" panose="020B0604020202020204" pitchFamily="34" charset="0"/>
              <a:buChar char="•"/>
            </a:pPr>
            <a:r>
              <a:rPr lang="en-US" altLang="en-US" sz="2000" b="1" dirty="0">
                <a:latin typeface="Calibri" panose="020F0502020204030204" pitchFamily="34" charset="0"/>
                <a:ea typeface="Calibri" panose="020F0502020204030204" pitchFamily="34" charset="0"/>
                <a:cs typeface="Calibri" panose="020F0502020204030204" pitchFamily="34" charset="0"/>
              </a:rPr>
              <a:t>Groei </a:t>
            </a:r>
            <a:r>
              <a:rPr lang="en-US" altLang="en-US" sz="2000" b="1" dirty="0" err="1">
                <a:latin typeface="Calibri" panose="020F0502020204030204" pitchFamily="34" charset="0"/>
                <a:ea typeface="Calibri" panose="020F0502020204030204" pitchFamily="34" charset="0"/>
                <a:cs typeface="Calibri" panose="020F0502020204030204" pitchFamily="34" charset="0"/>
              </a:rPr>
              <a:t>en</a:t>
            </a:r>
            <a:r>
              <a:rPr lang="en-US" altLang="en-US" sz="2000" b="1" dirty="0">
                <a:latin typeface="Calibri" panose="020F0502020204030204" pitchFamily="34" charset="0"/>
                <a:ea typeface="Calibri" panose="020F0502020204030204" pitchFamily="34" charset="0"/>
                <a:cs typeface="Calibri" panose="020F0502020204030204" pitchFamily="34" charset="0"/>
              </a:rPr>
              <a:t> </a:t>
            </a:r>
            <a:r>
              <a:rPr lang="en-US" altLang="en-US" sz="2000" b="1" dirty="0" err="1">
                <a:latin typeface="Calibri" panose="020F0502020204030204" pitchFamily="34" charset="0"/>
                <a:ea typeface="Calibri" panose="020F0502020204030204" pitchFamily="34" charset="0"/>
                <a:cs typeface="Calibri" panose="020F0502020204030204" pitchFamily="34" charset="0"/>
              </a:rPr>
              <a:t>uitbreiding</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nl-NL" altLang="en-US" sz="2000" dirty="0">
                <a:latin typeface="Calibri" panose="020F0502020204030204" pitchFamily="34" charset="0"/>
                <a:ea typeface="Calibri" panose="020F0502020204030204" pitchFamily="34" charset="0"/>
                <a:cs typeface="Calibri" panose="020F0502020204030204" pitchFamily="34" charset="0"/>
              </a:rPr>
              <a:t>Vanaf het bescheiden begin is </a:t>
            </a:r>
            <a:r>
              <a:rPr lang="nl-NL" altLang="en-US" sz="2000" dirty="0" err="1">
                <a:latin typeface="Calibri" panose="020F0502020204030204" pitchFamily="34" charset="0"/>
                <a:ea typeface="Calibri" panose="020F0502020204030204" pitchFamily="34" charset="0"/>
                <a:cs typeface="Calibri" panose="020F0502020204030204" pitchFamily="34" charset="0"/>
              </a:rPr>
              <a:t>EcoTech</a:t>
            </a:r>
            <a:r>
              <a:rPr lang="nl-NL" altLang="en-US" sz="2000" dirty="0">
                <a:latin typeface="Calibri" panose="020F0502020204030204" pitchFamily="34" charset="0"/>
                <a:ea typeface="Calibri" panose="020F0502020204030204" pitchFamily="34" charset="0"/>
                <a:cs typeface="Calibri" panose="020F0502020204030204" pitchFamily="34" charset="0"/>
              </a:rPr>
              <a:t> Solutions uitgegroeid tot een gerespecteerde speler in de sector van hernieuwbare energie. Het heeft zijn productlijn uitgebreid met zonnepanelen, kleinschalige windturbines en hybride systemen, voor zowel residentiële als commerciële klanten</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285750" lvl="0" indent="-285750" eaLnBrk="0" fontAlgn="base" hangingPunct="0">
              <a:lnSpc>
                <a:spcPct val="100000"/>
              </a:lnSpc>
              <a:spcBef>
                <a:spcPct val="0"/>
              </a:spcBef>
              <a:spcAft>
                <a:spcPct val="0"/>
              </a:spcAft>
              <a:buFont typeface="Arial" panose="020B0604020202020204" pitchFamily="34" charset="0"/>
              <a:buChar char="•"/>
            </a:pPr>
            <a:r>
              <a:rPr lang="en-US" altLang="en-US" sz="2000" b="1" dirty="0" err="1">
                <a:latin typeface="Calibri" panose="020F0502020204030204" pitchFamily="34" charset="0"/>
                <a:ea typeface="Calibri" panose="020F0502020204030204" pitchFamily="34" charset="0"/>
                <a:cs typeface="Calibri" panose="020F0502020204030204" pitchFamily="34" charset="0"/>
              </a:rPr>
              <a:t>Marktpositionering</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nl-NL" altLang="en-US" sz="2000" dirty="0">
                <a:latin typeface="Calibri" panose="020F0502020204030204" pitchFamily="34" charset="0"/>
                <a:ea typeface="Calibri" panose="020F0502020204030204" pitchFamily="34" charset="0"/>
                <a:cs typeface="Calibri" panose="020F0502020204030204" pitchFamily="34" charset="0"/>
              </a:rPr>
              <a:t>Tegenwoordig wordt </a:t>
            </a:r>
            <a:r>
              <a:rPr lang="nl-NL" altLang="en-US" sz="2000" dirty="0" err="1">
                <a:latin typeface="Calibri" panose="020F0502020204030204" pitchFamily="34" charset="0"/>
                <a:ea typeface="Calibri" panose="020F0502020204030204" pitchFamily="34" charset="0"/>
                <a:cs typeface="Calibri" panose="020F0502020204030204" pitchFamily="34" charset="0"/>
              </a:rPr>
              <a:t>EcoTech</a:t>
            </a:r>
            <a:r>
              <a:rPr lang="nl-NL" altLang="en-US" sz="2000" dirty="0">
                <a:latin typeface="Calibri" panose="020F0502020204030204" pitchFamily="34" charset="0"/>
                <a:ea typeface="Calibri" panose="020F0502020204030204" pitchFamily="34" charset="0"/>
                <a:cs typeface="Calibri" panose="020F0502020204030204" pitchFamily="34" charset="0"/>
              </a:rPr>
              <a:t> erkend voor zijn innovatieve, betaalbare en gemeenschapsgerichte oplossingen. Het positioneert zichzelf als een leider op het gebied van toegankelijke duurzame technologie, met een sterke nadruk op het ondersteunen van achtergestelde gemeenschappen en het bevorderen van milieurechtvaardigheid.</a:t>
            </a:r>
          </a:p>
          <a:p>
            <a:pPr marL="285750" lvl="0" indent="-285750" eaLnBrk="0" fontAlgn="base" hangingPunct="0">
              <a:lnSpc>
                <a:spcPct val="100000"/>
              </a:lnSpc>
              <a:spcBef>
                <a:spcPct val="0"/>
              </a:spcBef>
              <a:spcAft>
                <a:spcPct val="0"/>
              </a:spcAft>
              <a:buFont typeface="Arial" panose="020B0604020202020204" pitchFamily="34" charset="0"/>
              <a:buChar char="•"/>
            </a:pPr>
            <a:r>
              <a:rPr lang="en-US" altLang="en-US" sz="2000" b="1" dirty="0" err="1">
                <a:latin typeface="Calibri" panose="020F0502020204030204" pitchFamily="34" charset="0"/>
                <a:ea typeface="Calibri" panose="020F0502020204030204" pitchFamily="34" charset="0"/>
                <a:cs typeface="Calibri" panose="020F0502020204030204" pitchFamily="34" charset="0"/>
              </a:rPr>
              <a:t>Inzet</a:t>
            </a:r>
            <a:r>
              <a:rPr lang="en-US" altLang="en-US" sz="2000" b="1" dirty="0">
                <a:latin typeface="Calibri" panose="020F0502020204030204" pitchFamily="34" charset="0"/>
                <a:ea typeface="Calibri" panose="020F0502020204030204" pitchFamily="34" charset="0"/>
                <a:cs typeface="Calibri" panose="020F0502020204030204" pitchFamily="34" charset="0"/>
              </a:rPr>
              <a:t> </a:t>
            </a:r>
            <a:r>
              <a:rPr lang="en-US" altLang="en-US" sz="2000" b="1" dirty="0" err="1">
                <a:latin typeface="Calibri" panose="020F0502020204030204" pitchFamily="34" charset="0"/>
                <a:ea typeface="Calibri" panose="020F0502020204030204" pitchFamily="34" charset="0"/>
                <a:cs typeface="Calibri" panose="020F0502020204030204" pitchFamily="34" charset="0"/>
              </a:rPr>
              <a:t>voor</a:t>
            </a:r>
            <a:r>
              <a:rPr lang="en-US" altLang="en-US" sz="2000" b="1" dirty="0">
                <a:latin typeface="Calibri" panose="020F0502020204030204" pitchFamily="34" charset="0"/>
                <a:ea typeface="Calibri" panose="020F0502020204030204" pitchFamily="34" charset="0"/>
                <a:cs typeface="Calibri" panose="020F0502020204030204" pitchFamily="34" charset="0"/>
              </a:rPr>
              <a:t> </a:t>
            </a:r>
            <a:r>
              <a:rPr lang="en-US" altLang="en-US" sz="2000" b="1" dirty="0" err="1">
                <a:latin typeface="Calibri" panose="020F0502020204030204" pitchFamily="34" charset="0"/>
                <a:ea typeface="Calibri" panose="020F0502020204030204" pitchFamily="34" charset="0"/>
                <a:cs typeface="Calibri" panose="020F0502020204030204" pitchFamily="34" charset="0"/>
              </a:rPr>
              <a:t>duurzaamheid</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nl-NL" altLang="en-US" sz="2000" dirty="0">
                <a:latin typeface="Calibri" panose="020F0502020204030204" pitchFamily="34" charset="0"/>
                <a:ea typeface="Calibri" panose="020F0502020204030204" pitchFamily="34" charset="0"/>
                <a:cs typeface="Calibri" panose="020F0502020204030204" pitchFamily="34" charset="0"/>
              </a:rPr>
              <a:t>Maria's toewijding aan duurzaamheid blijft standvastig; </a:t>
            </a:r>
            <a:r>
              <a:rPr lang="nl-NL" altLang="en-US" sz="2000" dirty="0" err="1">
                <a:latin typeface="Calibri" panose="020F0502020204030204" pitchFamily="34" charset="0"/>
                <a:ea typeface="Calibri" panose="020F0502020204030204" pitchFamily="34" charset="0"/>
                <a:cs typeface="Calibri" panose="020F0502020204030204" pitchFamily="34" charset="0"/>
              </a:rPr>
              <a:t>EcoTech</a:t>
            </a:r>
            <a:r>
              <a:rPr lang="nl-NL" altLang="en-US" sz="2000" dirty="0">
                <a:latin typeface="Calibri" panose="020F0502020204030204" pitchFamily="34" charset="0"/>
                <a:ea typeface="Calibri" panose="020F0502020204030204" pitchFamily="34" charset="0"/>
                <a:cs typeface="Calibri" panose="020F0502020204030204" pitchFamily="34" charset="0"/>
              </a:rPr>
              <a:t> neemt actief deel aan milieubelangenbehartiging en onderwijsprogramma's en versterkt zijn merk als milieubewuste marktleider.</a:t>
            </a:r>
            <a:endPar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19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41819" y="1704571"/>
            <a:ext cx="9936012" cy="3849918"/>
          </a:xfrm>
        </p:spPr>
        <p:txBody>
          <a:bodyPr/>
          <a:lstStyle/>
          <a:p>
            <a:pPr>
              <a:buFont typeface="Arial" panose="020B0604020202020204" pitchFamily="34" charset="0"/>
              <a:buChar char="•"/>
            </a:pPr>
            <a:r>
              <a:rPr lang="en-GB" sz="2000" b="1" dirty="0"/>
              <a:t>Analyse van de </a:t>
            </a:r>
            <a:r>
              <a:rPr lang="en-GB" sz="2000" b="1" dirty="0" err="1"/>
              <a:t>industrie</a:t>
            </a:r>
            <a:r>
              <a:rPr lang="en-GB" sz="2000" dirty="0"/>
              <a:t>: </a:t>
            </a:r>
            <a:r>
              <a:rPr lang="nl-NL" sz="2000" dirty="0"/>
              <a:t>Maria en haar team voerden grondige brancheanalyses uit om inzicht te krijgen in markttrends, de gevolgen van de regelgeving en de concurrentiedynamiek. Dit hielp bij het anticiperen op verschuivingen in de energiesector en het dienovereenkomstig aanpassen van hun bedrijfsstrategieën</a:t>
            </a:r>
            <a:r>
              <a:rPr lang="en-GB" sz="2000" dirty="0"/>
              <a:t>.</a:t>
            </a:r>
          </a:p>
          <a:p>
            <a:pPr>
              <a:buFont typeface="Arial" panose="020B0604020202020204" pitchFamily="34" charset="0"/>
              <a:buChar char="•"/>
            </a:pPr>
            <a:r>
              <a:rPr lang="en-GB" sz="2000" b="1" dirty="0"/>
              <a:t>Feedback</a:t>
            </a:r>
            <a:r>
              <a:rPr lang="en-GB" sz="2000" dirty="0"/>
              <a:t>: </a:t>
            </a:r>
            <a:r>
              <a:rPr lang="nl-NL" sz="2000" dirty="0"/>
              <a:t>Regelmatige feedback van de eerste gebruikers van de producten van </a:t>
            </a:r>
            <a:r>
              <a:rPr lang="nl-NL" sz="2000" dirty="0" err="1"/>
              <a:t>EcoTech</a:t>
            </a:r>
            <a:r>
              <a:rPr lang="nl-NL" sz="2000" dirty="0"/>
              <a:t> gaf inzicht in de marktbehoeften en mogelijke problemen, en leidde iteratieve productontwikkelingen en -verbeteringen</a:t>
            </a:r>
            <a:r>
              <a:rPr lang="en-GB" sz="2000" dirty="0"/>
              <a:t>.</a:t>
            </a:r>
          </a:p>
          <a:p>
            <a:pPr>
              <a:buFont typeface="Arial" panose="020B0604020202020204" pitchFamily="34" charset="0"/>
              <a:buChar char="•"/>
            </a:pPr>
            <a:r>
              <a:rPr lang="en-GB" sz="2000" b="1" dirty="0" err="1"/>
              <a:t>Scenarioplanning</a:t>
            </a:r>
            <a:r>
              <a:rPr lang="en-GB" sz="2000" dirty="0"/>
              <a:t>: </a:t>
            </a:r>
            <a:r>
              <a:rPr lang="nl-NL" sz="2000" dirty="0" err="1"/>
              <a:t>EcoTech</a:t>
            </a:r>
            <a:r>
              <a:rPr lang="nl-NL" sz="2000" dirty="0"/>
              <a:t> implementeerde scenarioplanning om verschillende toekomstige situaties te voorspellen, zoals veranderingen in consumentengedrag, nieuw regelgevingsbeleid of economische neergang, en bereidde strategieën voor om deze mogelijkheden aan te pakken</a:t>
            </a:r>
            <a:r>
              <a:rPr lang="en-GB" sz="2000" dirty="0"/>
              <a:t>.</a:t>
            </a:r>
          </a:p>
          <a:p>
            <a:pPr marL="0" indent="0"/>
            <a:endParaRPr lang="en-GB" sz="2000"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IE">
                <a:solidFill>
                  <a:schemeClr val="bg1"/>
                </a:solidFill>
              </a:rPr>
              <a:t>Technieken voor risicobeoordeling</a:t>
            </a:r>
            <a:endParaRPr lang="en-US" dirty="0">
              <a:solidFill>
                <a:schemeClr val="bg1"/>
              </a:solidFill>
            </a:endParaRPr>
          </a:p>
        </p:txBody>
      </p:sp>
    </p:spTree>
    <p:extLst>
      <p:ext uri="{BB962C8B-B14F-4D97-AF65-F5344CB8AC3E}">
        <p14:creationId xmlns:p14="http://schemas.microsoft.com/office/powerpoint/2010/main" val="174783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4151981" y="2800399"/>
            <a:ext cx="7109888" cy="3066422"/>
          </a:xfrm>
        </p:spPr>
        <p:txBody>
          <a:bodyPr/>
          <a:lstStyle/>
          <a:p>
            <a:r>
              <a:rPr lang="nl-NL"/>
              <a:t>Inzicht in verschillende soorten financiering</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0292" y="1577642"/>
            <a:ext cx="9936012" cy="3849918"/>
          </a:xfrm>
        </p:spPr>
        <p:txBody>
          <a:bodyPr/>
          <a:lstStyle/>
          <a:p>
            <a:pPr>
              <a:buFont typeface="Arial" panose="020B0604020202020204" pitchFamily="34" charset="0"/>
              <a:buChar char="•"/>
            </a:pPr>
            <a:r>
              <a:rPr lang="en-GB" sz="2000" b="1" dirty="0" err="1"/>
              <a:t>Aanpassing</a:t>
            </a:r>
            <a:r>
              <a:rPr lang="en-GB" sz="2000" b="1" dirty="0"/>
              <a:t> </a:t>
            </a:r>
            <a:r>
              <a:rPr lang="en-GB" sz="2000" b="1" dirty="0" err="1"/>
              <a:t>aan</a:t>
            </a:r>
            <a:r>
              <a:rPr lang="en-GB" sz="2000" b="1" dirty="0"/>
              <a:t> </a:t>
            </a:r>
            <a:r>
              <a:rPr lang="en-GB" sz="2000" b="1" dirty="0" err="1"/>
              <a:t>technologische</a:t>
            </a:r>
            <a:r>
              <a:rPr lang="en-GB" sz="2000" b="1" dirty="0"/>
              <a:t> </a:t>
            </a:r>
            <a:r>
              <a:rPr lang="en-GB" sz="2000" b="1" dirty="0" err="1"/>
              <a:t>veranderingen</a:t>
            </a:r>
            <a:r>
              <a:rPr lang="en-GB" sz="2000" dirty="0"/>
              <a:t>: </a:t>
            </a:r>
            <a:r>
              <a:rPr lang="nl-NL" sz="2000" dirty="0"/>
              <a:t>In een sector die zo dynamisch is als hernieuwbare energie, is continue innovatie van cruciaal belang. </a:t>
            </a:r>
            <a:r>
              <a:rPr lang="nl-NL" sz="2000" dirty="0" err="1"/>
              <a:t>EcoTech</a:t>
            </a:r>
            <a:r>
              <a:rPr lang="nl-NL" sz="2000" dirty="0"/>
              <a:t> zet aanzienlijke middelen in voor R&amp;D om ervoor te zorgen dat hun technologieën zich aanpassen aan nieuwe ontdekkingen en efficiëntieverbeteringen.</a:t>
            </a:r>
          </a:p>
          <a:p>
            <a:pPr>
              <a:buFont typeface="Arial" panose="020B0604020202020204" pitchFamily="34" charset="0"/>
              <a:buChar char="•"/>
            </a:pPr>
            <a:r>
              <a:rPr lang="en-GB" sz="2000" b="1" dirty="0" err="1"/>
              <a:t>Marktdynamiek</a:t>
            </a:r>
            <a:r>
              <a:rPr lang="en-GB" sz="2000" dirty="0"/>
              <a:t>: </a:t>
            </a:r>
            <a:r>
              <a:rPr lang="nl-NL" sz="2000" dirty="0"/>
              <a:t>De markt voor hernieuwbare energie wordt beïnvloed door wereldwijde beleidsverschuivingen, economische veranderingen en culturele trends in de richting van duurzaamheid. Voortdurende monitoring stelt </a:t>
            </a:r>
            <a:r>
              <a:rPr lang="nl-NL" sz="2000" dirty="0" err="1"/>
              <a:t>EcoTech</a:t>
            </a:r>
            <a:r>
              <a:rPr lang="nl-NL" sz="2000" dirty="0"/>
              <a:t> in staat om deze trends voor te blijven en hun strategieën af te stemmen om nieuwe kansen te benutten.</a:t>
            </a:r>
          </a:p>
          <a:p>
            <a:pPr>
              <a:buFont typeface="Arial" panose="020B0604020202020204" pitchFamily="34" charset="0"/>
              <a:buChar char="•"/>
            </a:pPr>
            <a:r>
              <a:rPr lang="en-GB" sz="2000" b="1" dirty="0" err="1"/>
              <a:t>Cultuur</a:t>
            </a:r>
            <a:r>
              <a:rPr lang="en-GB" sz="2000" b="1" dirty="0"/>
              <a:t> van </a:t>
            </a:r>
            <a:r>
              <a:rPr lang="en-GB" sz="2000" b="1" dirty="0" err="1"/>
              <a:t>risicobeheer</a:t>
            </a:r>
            <a:r>
              <a:rPr lang="en-GB" sz="2000" dirty="0"/>
              <a:t>: </a:t>
            </a:r>
            <a:r>
              <a:rPr lang="nl-NL" sz="2000" dirty="0"/>
              <a:t>Maria bevordert een cultuur van proactief risicobeheer waarin alle teamleden worden aangemoedigd om potentiële risico's te identificeren en bij te dragen aan de ontwikkeling van mitigatiestrategieën. Deze collectieve waakzaamheid zorgt voor een bredere dekking en een snellere reactie op opkomende bedreigingen</a:t>
            </a:r>
            <a:r>
              <a:rPr lang="en-GB" sz="2000" dirty="0"/>
              <a:t>.</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41294" y="664463"/>
            <a:ext cx="10636537" cy="803655"/>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648707" y="773988"/>
            <a:ext cx="10571866" cy="803654"/>
          </a:xfrm>
        </p:spPr>
        <p:txBody>
          <a:bodyPr/>
          <a:lstStyle/>
          <a:p>
            <a:r>
              <a:rPr lang="en-GB">
                <a:solidFill>
                  <a:schemeClr val="bg1"/>
                </a:solidFill>
              </a:rPr>
              <a:t>Belang van voortdurende risicobewaking</a:t>
            </a:r>
            <a:endParaRPr lang="en-US" dirty="0">
              <a:solidFill>
                <a:schemeClr val="bg1"/>
              </a:solidFill>
            </a:endParaRPr>
          </a:p>
        </p:txBody>
      </p:sp>
    </p:spTree>
    <p:extLst>
      <p:ext uri="{BB962C8B-B14F-4D97-AF65-F5344CB8AC3E}">
        <p14:creationId xmlns:p14="http://schemas.microsoft.com/office/powerpoint/2010/main" val="582976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3BFA2E-31D5-FE15-2615-EB05BE559EDD}"/>
              </a:ext>
            </a:extLst>
          </p:cNvPr>
          <p:cNvSpPr>
            <a:spLocks noGrp="1"/>
          </p:cNvSpPr>
          <p:nvPr>
            <p:ph type="body" sz="quarter" idx="17"/>
          </p:nvPr>
        </p:nvSpPr>
        <p:spPr>
          <a:xfrm>
            <a:off x="0" y="4930413"/>
            <a:ext cx="4818490" cy="679345"/>
          </a:xfrm>
        </p:spPr>
        <p:txBody>
          <a:bodyPr/>
          <a:lstStyle/>
          <a:p>
            <a:pPr marL="0" indent="0">
              <a:buNone/>
            </a:pPr>
            <a:r>
              <a:rPr lang="en-US" sz="3200" b="1" dirty="0">
                <a:solidFill>
                  <a:schemeClr val="bg1"/>
                </a:solidFill>
              </a:rPr>
              <a:t>www.mosaic4investing</a:t>
            </a:r>
            <a:r>
              <a:rPr lang="en-US" sz="3600" b="1" dirty="0">
                <a:solidFill>
                  <a:schemeClr val="bg1"/>
                </a:solidFill>
              </a:rPr>
              <a:t>.</a:t>
            </a:r>
            <a:r>
              <a:rPr lang="en-US" sz="3200" b="1" dirty="0">
                <a:solidFill>
                  <a:schemeClr val="bg1"/>
                </a:solidFill>
              </a:rPr>
              <a:t>eu</a:t>
            </a:r>
          </a:p>
          <a:p>
            <a:endParaRPr lang="en-US" sz="320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721961" y="3301251"/>
            <a:ext cx="7580486" cy="731140"/>
          </a:xfrm>
        </p:spPr>
        <p:txBody>
          <a:bodyPr>
            <a:normAutofit fontScale="92500"/>
          </a:bodyPr>
          <a:lstStyle/>
          <a:p>
            <a:r>
              <a:rPr lang="nl-NL" b="1" dirty="0"/>
              <a:t>Volgende, Module 5, Hoe beheer ik mijn financiën?</a:t>
            </a:r>
            <a:endParaRPr lang="en-US" b="1"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721961" y="2647162"/>
            <a:ext cx="8883215" cy="837258"/>
          </a:xfrm>
        </p:spPr>
        <p:txBody>
          <a:bodyPr>
            <a:normAutofit/>
          </a:bodyPr>
          <a:lstStyle/>
          <a:p>
            <a:r>
              <a:rPr lang="nl-NL" sz="2800" dirty="0"/>
              <a:t>Goed gedaan met het voltooien van module 4</a:t>
            </a:r>
            <a:endParaRPr lang="en-US" sz="2800" dirty="0"/>
          </a:p>
        </p:txBody>
      </p:sp>
      <p:grpSp>
        <p:nvGrpSpPr>
          <p:cNvPr id="62" name="Graphic 3">
            <a:extLst>
              <a:ext uri="{FF2B5EF4-FFF2-40B4-BE49-F238E27FC236}">
                <a16:creationId xmlns:a16="http://schemas.microsoft.com/office/drawing/2014/main" id="{C56D09F9-0ADB-4B95-1F1A-94019801E93B}"/>
              </a:ext>
            </a:extLst>
          </p:cNvPr>
          <p:cNvGrpSpPr/>
          <p:nvPr/>
        </p:nvGrpSpPr>
        <p:grpSpPr>
          <a:xfrm>
            <a:off x="10130553" y="4266316"/>
            <a:ext cx="545169" cy="545169"/>
            <a:chOff x="1950027" y="2499889"/>
            <a:chExt cx="850463" cy="850463"/>
          </a:xfrm>
        </p:grpSpPr>
        <p:sp>
          <p:nvSpPr>
            <p:cNvPr id="63" name="Freeform 62">
              <a:extLst>
                <a:ext uri="{FF2B5EF4-FFF2-40B4-BE49-F238E27FC236}">
                  <a16:creationId xmlns:a16="http://schemas.microsoft.com/office/drawing/2014/main" id="{AEC66B57-00E9-95B1-B844-4A2E91A0D1E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4" name="Graphic 3">
              <a:extLst>
                <a:ext uri="{FF2B5EF4-FFF2-40B4-BE49-F238E27FC236}">
                  <a16:creationId xmlns:a16="http://schemas.microsoft.com/office/drawing/2014/main" id="{4000CBF1-ECE7-E504-BF16-948130FF4BA6}"/>
                </a:ext>
              </a:extLst>
            </p:cNvPr>
            <p:cNvGrpSpPr/>
            <p:nvPr/>
          </p:nvGrpSpPr>
          <p:grpSpPr>
            <a:xfrm>
              <a:off x="2107521" y="2657382"/>
              <a:ext cx="535476" cy="535477"/>
              <a:chOff x="2107521" y="2657382"/>
              <a:chExt cx="535476" cy="535477"/>
            </a:xfrm>
            <a:solidFill>
              <a:srgbClr val="FFFFFF"/>
            </a:solidFill>
          </p:grpSpPr>
          <p:sp>
            <p:nvSpPr>
              <p:cNvPr id="65" name="Freeform 64">
                <a:extLst>
                  <a:ext uri="{FF2B5EF4-FFF2-40B4-BE49-F238E27FC236}">
                    <a16:creationId xmlns:a16="http://schemas.microsoft.com/office/drawing/2014/main" id="{D1E57DC2-A653-D0D0-6CE6-DF382C505B0F}"/>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A48959-59D3-0971-972C-F25DC52B5CF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DEE58745-3A81-E5EA-64BE-8A492B5D7EB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68" name="Graphic 3">
            <a:extLst>
              <a:ext uri="{FF2B5EF4-FFF2-40B4-BE49-F238E27FC236}">
                <a16:creationId xmlns:a16="http://schemas.microsoft.com/office/drawing/2014/main" id="{335CB3CC-9F19-6F85-BF5F-A8CCCEAD044E}"/>
              </a:ext>
            </a:extLst>
          </p:cNvPr>
          <p:cNvGrpSpPr/>
          <p:nvPr/>
        </p:nvGrpSpPr>
        <p:grpSpPr>
          <a:xfrm>
            <a:off x="8785801" y="4266316"/>
            <a:ext cx="545169" cy="545169"/>
            <a:chOff x="-147782" y="2499889"/>
            <a:chExt cx="850463" cy="850463"/>
          </a:xfrm>
        </p:grpSpPr>
        <p:sp>
          <p:nvSpPr>
            <p:cNvPr id="69" name="Freeform 68">
              <a:extLst>
                <a:ext uri="{FF2B5EF4-FFF2-40B4-BE49-F238E27FC236}">
                  <a16:creationId xmlns:a16="http://schemas.microsoft.com/office/drawing/2014/main" id="{2724EFA5-B0B7-E508-6946-C21A47EEAE81}"/>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0C8ACF1C-D28B-7C08-0DFE-A46AC98255A5}"/>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1" name="Graphic 3">
            <a:extLst>
              <a:ext uri="{FF2B5EF4-FFF2-40B4-BE49-F238E27FC236}">
                <a16:creationId xmlns:a16="http://schemas.microsoft.com/office/drawing/2014/main" id="{3CA2C9ED-8297-D574-502D-97ABF5ED9D20}"/>
              </a:ext>
            </a:extLst>
          </p:cNvPr>
          <p:cNvGrpSpPr/>
          <p:nvPr/>
        </p:nvGrpSpPr>
        <p:grpSpPr>
          <a:xfrm>
            <a:off x="10802525" y="4266316"/>
            <a:ext cx="545169" cy="545169"/>
            <a:chOff x="2998302" y="2499889"/>
            <a:chExt cx="850463" cy="850463"/>
          </a:xfrm>
        </p:grpSpPr>
        <p:sp>
          <p:nvSpPr>
            <p:cNvPr id="72" name="Freeform 71">
              <a:extLst>
                <a:ext uri="{FF2B5EF4-FFF2-40B4-BE49-F238E27FC236}">
                  <a16:creationId xmlns:a16="http://schemas.microsoft.com/office/drawing/2014/main" id="{76B425F3-5421-4A38-33A4-6C26870648BD}"/>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3DCEFF72-DD6C-5669-1EF6-53E1CAD4B9C9}"/>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74" name="Graphic 3">
            <a:extLst>
              <a:ext uri="{FF2B5EF4-FFF2-40B4-BE49-F238E27FC236}">
                <a16:creationId xmlns:a16="http://schemas.microsoft.com/office/drawing/2014/main" id="{D8754C26-B03A-E487-5492-5E212A1DFAE2}"/>
              </a:ext>
            </a:extLst>
          </p:cNvPr>
          <p:cNvGrpSpPr/>
          <p:nvPr/>
        </p:nvGrpSpPr>
        <p:grpSpPr>
          <a:xfrm>
            <a:off x="8113831" y="4266316"/>
            <a:ext cx="545169" cy="545573"/>
            <a:chOff x="-1196056" y="2499889"/>
            <a:chExt cx="850463" cy="851093"/>
          </a:xfrm>
        </p:grpSpPr>
        <p:sp>
          <p:nvSpPr>
            <p:cNvPr id="75" name="Freeform 74">
              <a:extLst>
                <a:ext uri="{FF2B5EF4-FFF2-40B4-BE49-F238E27FC236}">
                  <a16:creationId xmlns:a16="http://schemas.microsoft.com/office/drawing/2014/main" id="{791B3C7C-D450-6968-6C26-9A6F963A7821}"/>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D6314C54-AD25-49D4-E254-987A1C313CF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77" name="Freeform 76">
            <a:extLst>
              <a:ext uri="{FF2B5EF4-FFF2-40B4-BE49-F238E27FC236}">
                <a16:creationId xmlns:a16="http://schemas.microsoft.com/office/drawing/2014/main" id="{9C3E532C-27B4-C12A-F88D-A3FB1559FEFB}"/>
              </a:ext>
            </a:extLst>
          </p:cNvPr>
          <p:cNvSpPr/>
          <p:nvPr/>
        </p:nvSpPr>
        <p:spPr>
          <a:xfrm>
            <a:off x="9458178" y="4266316"/>
            <a:ext cx="545169" cy="545169"/>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78" name="Graphic 77" descr="World with solid fill">
            <a:extLst>
              <a:ext uri="{FF2B5EF4-FFF2-40B4-BE49-F238E27FC236}">
                <a16:creationId xmlns:a16="http://schemas.microsoft.com/office/drawing/2014/main" id="{358EC4EB-32FC-1ABF-498A-9E7B96B148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7115" y="4298265"/>
            <a:ext cx="478037" cy="478037"/>
          </a:xfrm>
          <a:prstGeom prst="rect">
            <a:avLst/>
          </a:prstGeom>
        </p:spPr>
      </p:pic>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65072" y="1676122"/>
            <a:ext cx="10231036" cy="1681170"/>
          </a:xfrm>
        </p:spPr>
        <p:txBody>
          <a:bodyPr/>
          <a:lstStyle/>
          <a:p>
            <a:pPr marL="0" indent="0"/>
            <a:r>
              <a:rPr lang="nl-NL" sz="2000" dirty="0"/>
              <a:t>De mate van complexiteit van het bedrijfsidee betekent dat er verschillende niveaus en benaderingen voor financieringsondersteuning zullen worden nagestreefd. Het starten van een bedrijf is een belangrijke kans voor ondervertegenwoordigde ondernemers. Het is echter bekend dat dergelijke oprichters nog steeds afhankelijk zijn van persoonlijk spaargeld als hun belangrijkste bron van bedrijfsfinanciering.  Dit is verre van ideaal.   Er zijn echt twee manieren van financieringsvereisten: </a:t>
            </a:r>
          </a:p>
          <a:p>
            <a:pPr marL="0" indent="0"/>
            <a:r>
              <a:rPr lang="en-GB" sz="2000" b="1" dirty="0">
                <a:highlight>
                  <a:srgbClr val="F2A72C"/>
                </a:highlight>
              </a:rPr>
              <a:t>LOW START UP INVESTMENTS</a:t>
            </a:r>
            <a:r>
              <a:rPr lang="en-GB" sz="2400" b="1" dirty="0">
                <a:highlight>
                  <a:srgbClr val="F2A72C"/>
                </a:highlight>
              </a:rPr>
              <a:t>: </a:t>
            </a:r>
            <a:r>
              <a:rPr lang="en-GB" sz="2000" dirty="0"/>
              <a:t>The good news for underrepresented entrepreneurs is that there is a range of free and low-cost resources available to help them overcome many of these challenges and succeed in business.</a:t>
            </a:r>
          </a:p>
          <a:p>
            <a:pPr marL="0" indent="0"/>
            <a:r>
              <a:rPr lang="en-GB" sz="2000" b="1" dirty="0">
                <a:solidFill>
                  <a:schemeClr val="bg1"/>
                </a:solidFill>
                <a:highlight>
                  <a:srgbClr val="47B5C8"/>
                </a:highlight>
              </a:rPr>
              <a:t>MORE COMPLEX START-UP INVESTMENTS</a:t>
            </a:r>
            <a:r>
              <a:rPr lang="en-GB" sz="2400" b="1" dirty="0">
                <a:solidFill>
                  <a:schemeClr val="bg1"/>
                </a:solidFill>
                <a:highlight>
                  <a:srgbClr val="47B5C8"/>
                </a:highlight>
              </a:rPr>
              <a:t>:</a:t>
            </a:r>
            <a:r>
              <a:rPr lang="en-GB" sz="2400" dirty="0">
                <a:solidFill>
                  <a:schemeClr val="bg1"/>
                </a:solidFill>
              </a:rPr>
              <a:t> </a:t>
            </a:r>
            <a:r>
              <a:rPr lang="en-GB" sz="2000" dirty="0"/>
              <a:t>many more options that are available to pursue</a:t>
            </a:r>
          </a:p>
          <a:p>
            <a:pPr marL="0" indent="0"/>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6553690"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0" y="761603"/>
            <a:ext cx="9632553" cy="803654"/>
          </a:xfrm>
        </p:spPr>
        <p:txBody>
          <a:bodyPr/>
          <a:lstStyle/>
          <a:p>
            <a:r>
              <a:rPr lang="en-US">
                <a:solidFill>
                  <a:schemeClr val="bg1"/>
                </a:solidFill>
              </a:rPr>
              <a:t>Verschillende soorten financiering</a:t>
            </a:r>
            <a:endParaRPr lang="en-US" dirty="0"/>
          </a:p>
        </p:txBody>
      </p:sp>
    </p:spTree>
    <p:extLst>
      <p:ext uri="{BB962C8B-B14F-4D97-AF65-F5344CB8AC3E}">
        <p14:creationId xmlns:p14="http://schemas.microsoft.com/office/powerpoint/2010/main" val="393356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8" y="1575834"/>
            <a:ext cx="10354923" cy="4340872"/>
          </a:xfrm>
        </p:spPr>
        <p:txBody>
          <a:bodyPr/>
          <a:lstStyle/>
          <a:p>
            <a:pPr marL="0" indent="0" algn="just"/>
            <a:r>
              <a:rPr lang="nl-NL" sz="2000" dirty="0"/>
              <a:t>Veel ondervertegenwoordigde ondernemers beginnen dicht bij huis bij </a:t>
            </a:r>
            <a:r>
              <a:rPr lang="nl-NL" sz="2000" b="1" dirty="0">
                <a:solidFill>
                  <a:srgbClr val="FDBD22"/>
                </a:solidFill>
              </a:rPr>
              <a:t>Vrienden en Familie</a:t>
            </a:r>
            <a:r>
              <a:rPr lang="nl-NL" sz="2000" dirty="0"/>
              <a:t>.  Zorg ervoor dat uw persoonlijke en professionele relaties zo gescheiden mogelijk zijn door alles op schrift te stellen en duidelijk uit te leggen wat het risico is van investeren in een </a:t>
            </a:r>
            <a:r>
              <a:rPr lang="nl-NL" sz="2000" dirty="0" err="1"/>
              <a:t>start-up</a:t>
            </a:r>
            <a:r>
              <a:rPr lang="nl-NL" sz="2000" dirty="0"/>
              <a:t> - en zorg ervoor dat ze begrijpen dat ze hun investering kunnen verliezen. Loop niet het risico vrienden of familie te verliezen door investeringen.
Voor degenen met een lage investeringsbehoefte bij het opstarten, is het waarschijnlijk het beste om dicht bij huis te beginnen.  Ontmoet andere eigenaren van kleine bedrijven, uw plaatselijke Kamer van Koophandel of het State Business Development Office, die u kunnen doorverwijzen naar... 
</a:t>
            </a:r>
            <a:r>
              <a:rPr lang="nl-NL" sz="2000" b="1" dirty="0">
                <a:solidFill>
                  <a:srgbClr val="FF0000"/>
                </a:solidFill>
              </a:rPr>
              <a:t>Microkrediet</a:t>
            </a:r>
            <a:r>
              <a:rPr lang="nl-NL" sz="2000" dirty="0"/>
              <a:t> verwijst meestal naar kleine leningen die, vaak zonder onderpand, worden aangeboden aan een individu of via groepsleningen.
</a:t>
            </a:r>
            <a:r>
              <a:rPr lang="nl-NL" sz="2000" b="1" dirty="0">
                <a:solidFill>
                  <a:srgbClr val="FF0000"/>
                </a:solidFill>
              </a:rPr>
              <a:t>Microfinanciering</a:t>
            </a:r>
            <a:r>
              <a:rPr lang="nl-NL" sz="2000" dirty="0"/>
              <a:t> verwijst naar een breder scala aan financiële producten en diensten, waaronder leningen en andere financiële ondersteuning gericht op klanten met een laag inkomen.</a:t>
            </a:r>
            <a:endParaRPr lang="en-US" sz="2000" dirty="0"/>
          </a:p>
          <a:p>
            <a:r>
              <a:rPr lang="en-US" dirty="0"/>
              <a:t>.</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89590" y="718322"/>
            <a:ext cx="9632553" cy="803654"/>
          </a:xfrm>
        </p:spPr>
        <p:txBody>
          <a:bodyPr/>
          <a:lstStyle/>
          <a:p>
            <a:r>
              <a:rPr lang="en-US">
                <a:solidFill>
                  <a:schemeClr val="bg1"/>
                </a:solidFill>
              </a:rPr>
              <a:t>Voor lage investeringsbehoefte Start-ups</a:t>
            </a:r>
            <a:endParaRPr lang="en-US" dirty="0"/>
          </a:p>
        </p:txBody>
      </p:sp>
    </p:spTree>
    <p:extLst>
      <p:ext uri="{BB962C8B-B14F-4D97-AF65-F5344CB8AC3E}">
        <p14:creationId xmlns:p14="http://schemas.microsoft.com/office/powerpoint/2010/main" val="418816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00179" y="1505145"/>
            <a:ext cx="7511434" cy="1681170"/>
          </a:xfrm>
        </p:spPr>
        <p:txBody>
          <a:bodyPr/>
          <a:lstStyle/>
          <a:p>
            <a:r>
              <a:rPr lang="en-US" sz="2000" b="1" dirty="0">
                <a:solidFill>
                  <a:schemeClr val="bg1"/>
                </a:solidFill>
                <a:highlight>
                  <a:srgbClr val="FF0000"/>
                </a:highlight>
              </a:rPr>
              <a:t>VOORBEELD – IERLAND</a:t>
            </a:r>
          </a:p>
          <a:p>
            <a:r>
              <a:rPr lang="en-GB" sz="2000" b="1" i="0" dirty="0">
                <a:solidFill>
                  <a:srgbClr val="1E494F"/>
                </a:solidFill>
                <a:effectLst/>
                <a:hlinkClick r:id="rId3">
                  <a:extLst>
                    <a:ext uri="{A12FA001-AC4F-418D-AE19-62706E023703}">
                      <ahyp:hlinkClr xmlns:ahyp="http://schemas.microsoft.com/office/drawing/2018/hyperlinkcolor" val="tx"/>
                    </a:ext>
                  </a:extLst>
                </a:hlinkClick>
              </a:rPr>
              <a:t>https://microfinanceireland.ie/</a:t>
            </a:r>
            <a:r>
              <a:rPr lang="en-GB" sz="2000" b="1" i="0" dirty="0">
                <a:solidFill>
                  <a:srgbClr val="1E494F"/>
                </a:solidFill>
                <a:effectLst/>
              </a:rPr>
              <a:t> </a:t>
            </a:r>
            <a:r>
              <a:rPr lang="nl-NL" sz="2000" b="1" dirty="0">
                <a:solidFill>
                  <a:srgbClr val="1E494F"/>
                </a:solidFill>
              </a:rPr>
              <a:t>kleine leningen verstrekken via het </a:t>
            </a:r>
            <a:r>
              <a:rPr lang="nl-NL" sz="2000" b="1" dirty="0" err="1">
                <a:solidFill>
                  <a:srgbClr val="1E494F"/>
                </a:solidFill>
              </a:rPr>
              <a:t>Microenterprise</a:t>
            </a:r>
            <a:r>
              <a:rPr lang="nl-NL" sz="2000" b="1" dirty="0">
                <a:solidFill>
                  <a:srgbClr val="1E494F"/>
                </a:solidFill>
              </a:rPr>
              <a:t> </a:t>
            </a:r>
            <a:r>
              <a:rPr lang="nl-NL" sz="2000" b="1" dirty="0" err="1">
                <a:solidFill>
                  <a:srgbClr val="1E494F"/>
                </a:solidFill>
              </a:rPr>
              <a:t>Loan</a:t>
            </a:r>
            <a:r>
              <a:rPr lang="nl-NL" sz="2000" b="1" dirty="0">
                <a:solidFill>
                  <a:srgbClr val="1E494F"/>
                </a:solidFill>
              </a:rPr>
              <a:t> Fund van de overheid. Het doel van het fonds is om startups en gevestigde bedrijven te helpen de financiering te krijgen die ze nodig hebben.
Micro-onderneming is een klein bedrijf (inclusief een zelfstandige) met minder dan 10 werknemers en een jaaromzet van minder dan 2 miljoen euro.
Ze helpen deze bedrijven door ongedekte zakelijke leningen van € 2.000 tot € 25.000 te verstrekken voor commercieel levensvatbare voorstellen. Eenmanszaken, partnerschappen en naamloze vennootschappen komen allemaal in aanmerking om een aanvraag in te dienen.</a:t>
            </a:r>
            <a:r>
              <a:rPr lang="en-US" dirty="0"/>
              <a:t>.</a:t>
            </a:r>
            <a:endParaRPr lang="en-GB" dirty="0"/>
          </a:p>
        </p:txBody>
      </p:sp>
      <p:sp>
        <p:nvSpPr>
          <p:cNvPr id="2" name="Freeform 1">
            <a:extLst>
              <a:ext uri="{FF2B5EF4-FFF2-40B4-BE49-F238E27FC236}">
                <a16:creationId xmlns:a16="http://schemas.microsoft.com/office/drawing/2014/main" id="{7B83FC6B-9FCD-D7A3-CB13-234D96458BFD}"/>
              </a:ext>
            </a:extLst>
          </p:cNvPr>
          <p:cNvSpPr/>
          <p:nvPr/>
        </p:nvSpPr>
        <p:spPr>
          <a:xfrm>
            <a:off x="0" y="664464"/>
            <a:ext cx="8152908"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372508" y="761603"/>
            <a:ext cx="9632553" cy="803654"/>
          </a:xfrm>
        </p:spPr>
        <p:txBody>
          <a:bodyPr/>
          <a:lstStyle/>
          <a:p>
            <a:r>
              <a:rPr lang="en-US" dirty="0">
                <a:solidFill>
                  <a:schemeClr val="bg1"/>
                </a:solidFill>
              </a:rPr>
              <a:t>Voor </a:t>
            </a:r>
            <a:r>
              <a:rPr lang="en-US" dirty="0" err="1">
                <a:solidFill>
                  <a:schemeClr val="bg1"/>
                </a:solidFill>
              </a:rPr>
              <a:t>lage</a:t>
            </a:r>
            <a:r>
              <a:rPr lang="en-US" dirty="0">
                <a:solidFill>
                  <a:schemeClr val="bg1"/>
                </a:solidFill>
              </a:rPr>
              <a:t> </a:t>
            </a:r>
            <a:r>
              <a:rPr lang="en-US" dirty="0" err="1">
                <a:solidFill>
                  <a:schemeClr val="bg1"/>
                </a:solidFill>
              </a:rPr>
              <a:t>investeringsbehoefte</a:t>
            </a:r>
            <a:r>
              <a:rPr lang="en-US" dirty="0">
                <a:solidFill>
                  <a:schemeClr val="bg1"/>
                </a:solidFill>
              </a:rPr>
              <a:t> Start-ups</a:t>
            </a:r>
            <a:endParaRPr lang="en-US" dirty="0"/>
          </a:p>
        </p:txBody>
      </p:sp>
      <p:pic>
        <p:nvPicPr>
          <p:cNvPr id="3" name="Online Media 3" title="Joe's application to Microfinance Ireland">
            <a:hlinkClick r:id="" action="ppaction://media"/>
            <a:extLst>
              <a:ext uri="{FF2B5EF4-FFF2-40B4-BE49-F238E27FC236}">
                <a16:creationId xmlns:a16="http://schemas.microsoft.com/office/drawing/2014/main" id="{AEB6F41D-E4E3-03A1-81A6-888EE63FBC24}"/>
              </a:ext>
            </a:extLst>
          </p:cNvPr>
          <p:cNvPicPr>
            <a:picLocks noRot="1" noChangeAspect="1"/>
          </p:cNvPicPr>
          <p:nvPr>
            <a:videoFile r:link="rId1"/>
          </p:nvPr>
        </p:nvPicPr>
        <p:blipFill>
          <a:blip r:embed="rId4"/>
          <a:stretch>
            <a:fillRect/>
          </a:stretch>
        </p:blipFill>
        <p:spPr>
          <a:xfrm>
            <a:off x="8017222" y="1602284"/>
            <a:ext cx="3975677" cy="2246258"/>
          </a:xfrm>
          <a:prstGeom prst="rect">
            <a:avLst/>
          </a:prstGeom>
        </p:spPr>
      </p:pic>
      <p:sp>
        <p:nvSpPr>
          <p:cNvPr id="7" name="TextBox 6">
            <a:extLst>
              <a:ext uri="{FF2B5EF4-FFF2-40B4-BE49-F238E27FC236}">
                <a16:creationId xmlns:a16="http://schemas.microsoft.com/office/drawing/2014/main" id="{974AB7F8-3394-F6C2-37AC-1752E7616E6C}"/>
              </a:ext>
            </a:extLst>
          </p:cNvPr>
          <p:cNvSpPr txBox="1"/>
          <p:nvPr/>
        </p:nvSpPr>
        <p:spPr>
          <a:xfrm>
            <a:off x="8017222" y="4014020"/>
            <a:ext cx="2755487" cy="1815882"/>
          </a:xfrm>
          <a:prstGeom prst="rect">
            <a:avLst/>
          </a:prstGeom>
          <a:solidFill>
            <a:srgbClr val="FDBD22"/>
          </a:solidFill>
        </p:spPr>
        <p:txBody>
          <a:bodyPr wrap="square">
            <a:spAutoFit/>
          </a:bodyPr>
          <a:lstStyle/>
          <a:p>
            <a:pPr fontAlgn="base"/>
            <a:r>
              <a:rPr lang="nl-NL" sz="1400" dirty="0">
                <a:solidFill>
                  <a:srgbClr val="1E494F"/>
                </a:solidFill>
              </a:rPr>
              <a:t>MFI kan aanvragen in overweging nemen van bedrijven die mogelijk een lening van hun bank hebben geweigerd. Ze bekijken elke aanvraag en baseren hun beslissing op de levensvatbaarheid van het bedrijf en uw vermogen om de lening terug te betalen.</a:t>
            </a:r>
            <a:endParaRPr lang="en-GB" sz="1400" b="0" i="0" dirty="0">
              <a:solidFill>
                <a:srgbClr val="1E494F"/>
              </a:solidFill>
              <a:effectLst/>
            </a:endParaRPr>
          </a:p>
        </p:txBody>
      </p:sp>
    </p:spTree>
    <p:extLst>
      <p:ext uri="{BB962C8B-B14F-4D97-AF65-F5344CB8AC3E}">
        <p14:creationId xmlns:p14="http://schemas.microsoft.com/office/powerpoint/2010/main" val="371006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6349</Words>
  <Application>Microsoft Office PowerPoint</Application>
  <PresentationFormat>Breedbeeld</PresentationFormat>
  <Paragraphs>278</Paragraphs>
  <Slides>61</Slides>
  <Notes>8</Notes>
  <HiddenSlides>0</HiddenSlides>
  <MMClips>3</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61</vt:i4>
      </vt:variant>
    </vt:vector>
  </HeadingPairs>
  <TitlesOfParts>
    <vt:vector size="68" baseType="lpstr">
      <vt:lpstr>Akkurat</vt:lpstr>
      <vt:lpstr>Arial</vt:lpstr>
      <vt:lpstr>Calibri</vt:lpstr>
      <vt:lpstr>Google Sans</vt:lpstr>
      <vt:lpstr>McKinsey Sans</vt:lpstr>
      <vt:lpstr>Montserrat Light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Oosterkamp, Roos van den (223688)</cp:lastModifiedBy>
  <cp:revision>223</cp:revision>
  <dcterms:created xsi:type="dcterms:W3CDTF">2020-10-14T13:32:04Z</dcterms:created>
  <dcterms:modified xsi:type="dcterms:W3CDTF">2025-04-30T07:08:46Z</dcterms:modified>
</cp:coreProperties>
</file>