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4"/>
  </p:notesMasterIdLst>
  <p:sldIdLst>
    <p:sldId id="4346" r:id="rId2"/>
    <p:sldId id="4306" r:id="rId3"/>
    <p:sldId id="4350" r:id="rId4"/>
    <p:sldId id="4351" r:id="rId5"/>
    <p:sldId id="4361" r:id="rId6"/>
    <p:sldId id="4352" r:id="rId7"/>
    <p:sldId id="4323" r:id="rId8"/>
    <p:sldId id="4399" r:id="rId9"/>
    <p:sldId id="4400" r:id="rId10"/>
    <p:sldId id="4322" r:id="rId11"/>
    <p:sldId id="4362" r:id="rId12"/>
    <p:sldId id="4401" r:id="rId13"/>
    <p:sldId id="4402" r:id="rId14"/>
    <p:sldId id="4403" r:id="rId15"/>
    <p:sldId id="4405" r:id="rId16"/>
    <p:sldId id="4406" r:id="rId17"/>
    <p:sldId id="4381" r:id="rId18"/>
    <p:sldId id="4407" r:id="rId19"/>
    <p:sldId id="4371" r:id="rId20"/>
    <p:sldId id="4372" r:id="rId21"/>
    <p:sldId id="4373" r:id="rId22"/>
    <p:sldId id="4375" r:id="rId23"/>
    <p:sldId id="4374" r:id="rId24"/>
    <p:sldId id="4408" r:id="rId25"/>
    <p:sldId id="4409" r:id="rId26"/>
    <p:sldId id="4410" r:id="rId27"/>
    <p:sldId id="4411" r:id="rId28"/>
    <p:sldId id="4376" r:id="rId29"/>
    <p:sldId id="4378" r:id="rId30"/>
    <p:sldId id="4382" r:id="rId31"/>
    <p:sldId id="4364" r:id="rId32"/>
    <p:sldId id="4365" r:id="rId33"/>
    <p:sldId id="4366" r:id="rId34"/>
    <p:sldId id="4367" r:id="rId35"/>
    <p:sldId id="4413" r:id="rId36"/>
    <p:sldId id="4368" r:id="rId37"/>
    <p:sldId id="4369" r:id="rId38"/>
    <p:sldId id="4414" r:id="rId39"/>
    <p:sldId id="4416" r:id="rId40"/>
    <p:sldId id="4417" r:id="rId41"/>
    <p:sldId id="4418" r:id="rId42"/>
    <p:sldId id="4370" r:id="rId43"/>
    <p:sldId id="4415" r:id="rId44"/>
    <p:sldId id="4377" r:id="rId45"/>
    <p:sldId id="4383" r:id="rId46"/>
    <p:sldId id="4385" r:id="rId47"/>
    <p:sldId id="4387" r:id="rId48"/>
    <p:sldId id="4388" r:id="rId49"/>
    <p:sldId id="4390" r:id="rId50"/>
    <p:sldId id="4392" r:id="rId51"/>
    <p:sldId id="4394" r:id="rId52"/>
    <p:sldId id="4393" r:id="rId53"/>
    <p:sldId id="4395" r:id="rId54"/>
    <p:sldId id="4396" r:id="rId55"/>
    <p:sldId id="4397" r:id="rId56"/>
    <p:sldId id="4389" r:id="rId57"/>
    <p:sldId id="4384" r:id="rId58"/>
    <p:sldId id="4379" r:id="rId59"/>
    <p:sldId id="4380" r:id="rId60"/>
    <p:sldId id="4357" r:id="rId61"/>
    <p:sldId id="4419" r:id="rId62"/>
    <p:sldId id="4263" r:id="rId63"/>
  </p:sldIdLst>
  <p:sldSz cx="12192000" cy="6858000"/>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5C8"/>
    <a:srgbClr val="595959"/>
    <a:srgbClr val="086575"/>
    <a:srgbClr val="FFFFFF"/>
    <a:srgbClr val="DE0A1D"/>
    <a:srgbClr val="20376B"/>
    <a:srgbClr val="F2A72C"/>
    <a:srgbClr val="D9552F"/>
    <a:srgbClr val="FDBD22"/>
    <a:srgbClr val="FFD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1"/>
    <p:restoredTop sz="95082"/>
  </p:normalViewPr>
  <p:slideViewPr>
    <p:cSldViewPr snapToGrid="0" snapToObjects="1">
      <p:cViewPr varScale="1">
        <p:scale>
          <a:sx n="80" d="100"/>
          <a:sy n="80" d="100"/>
        </p:scale>
        <p:origin x="72"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2504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de-DE"/>
        </a:p>
      </dgm:t>
    </dgm:pt>
    <dgm:pt modelId="{9EC495DF-7899-4C87-B945-2AFBBBE02372}">
      <dgm:prSet phldrT="[Text]"/>
      <dgm:spPr/>
      <dgm:t>
        <a:bodyPr/>
        <a:lstStyle/>
        <a:p>
          <a:r>
            <a:rPr lang="de-DE" dirty="0" err="1"/>
            <a:t>Berichtgeving</a:t>
          </a:r>
          <a:endParaRPr lang="de-DE" dirty="0"/>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custT="1"/>
      <dgm:spPr/>
      <dgm:t>
        <a:bodyPr/>
        <a:lstStyle/>
        <a:p>
          <a:pPr marL="0" indent="0">
            <a:buNone/>
          </a:pPr>
          <a:r>
            <a:rPr lang="nl-NL" sz="1400" b="1" dirty="0"/>
            <a:t>Inzicht in financiële gezondheid, zorgen voor transparantie en verantwoording</a:t>
          </a:r>
          <a:endParaRPr lang="de-DE" sz="1400" b="1" dirty="0"/>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err="1"/>
            <a:t>Planning</a:t>
          </a:r>
          <a:endParaRPr lang="de-DE" dirty="0"/>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custT="1"/>
      <dgm:spPr/>
      <dgm:t>
        <a:bodyPr/>
        <a:lstStyle/>
        <a:p>
          <a:pPr marL="84138" indent="0" algn="r">
            <a:buNone/>
            <a:tabLst>
              <a:tab pos="263525" algn="l"/>
            </a:tabLst>
          </a:pPr>
          <a:r>
            <a:rPr lang="nl-NL" sz="1400" b="1" dirty="0"/>
            <a:t>Financiële doelen stellen en bepalen hoe deze te bereiken</a:t>
          </a:r>
          <a:endParaRPr lang="de-DE" sz="1400" b="1" dirty="0"/>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err="1"/>
            <a:t>Budgettering</a:t>
          </a:r>
          <a:endParaRPr lang="de-DE" dirty="0"/>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nl-NL" b="1" dirty="0"/>
            <a:t>Middelen toewijzen om ervoor te zorgen dat de doelen worden bereikt</a:t>
          </a:r>
          <a:endParaRPr lang="de-DE" b="1" dirty="0"/>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a:t>Monitoring</a:t>
          </a:r>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custT="1"/>
      <dgm:spPr/>
      <dgm:t>
        <a:bodyPr/>
        <a:lstStyle/>
        <a:p>
          <a:pPr marL="0" indent="0">
            <a:buNone/>
          </a:pPr>
          <a:r>
            <a:rPr lang="nl-NL" sz="1400" b="1" dirty="0"/>
            <a:t>Prestaties volgen en indien nodig aanpassen</a:t>
          </a:r>
          <a:endParaRPr lang="de-DE" sz="1400" b="1" dirty="0"/>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custScaleX="110949" custScaleY="104984"/>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custScaleX="98041" custLinFactNeighborX="1880" custLinFactNeighborY="-633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custT="1"/>
      <dgm:spPr/>
      <dgm:t>
        <a:bodyPr/>
        <a:lstStyle/>
        <a:p>
          <a:r>
            <a:rPr lang="de-DE" sz="1800" dirty="0" err="1"/>
            <a:t>Kasstroom</a:t>
          </a:r>
          <a:r>
            <a:rPr lang="de-DE" sz="1800" dirty="0"/>
            <a:t> </a:t>
          </a:r>
          <a:r>
            <a:rPr lang="de-DE" sz="1800" dirty="0" err="1"/>
            <a:t>overzicht</a:t>
          </a:r>
          <a:endParaRPr lang="de-DE" sz="1800" dirty="0"/>
        </a:p>
      </dgm:t>
    </dgm:pt>
    <dgm:pt modelId="{767C06B1-C6CE-438E-A066-A43E02D56DAD}" type="parTrans" cxnId="{DC095E6C-135A-4C43-8EE4-B19921B6103A}">
      <dgm:prSet/>
      <dgm:spPr/>
      <dgm:t>
        <a:bodyPr/>
        <a:lstStyle/>
        <a:p>
          <a:endParaRPr lang="de-DE"/>
        </a:p>
      </dgm:t>
    </dgm:pt>
    <dgm:pt modelId="{ADCB6CBE-5C27-4721-863E-14EE00D2CFD3}" type="sibTrans" cxnId="{DC095E6C-135A-4C43-8EE4-B19921B6103A}">
      <dgm:prSet/>
      <dgm:spPr/>
      <dgm:t>
        <a:bodyPr/>
        <a:lstStyle/>
        <a:p>
          <a:endParaRPr lang="de-DE"/>
        </a:p>
      </dgm:t>
    </dgm:pt>
    <dgm:pt modelId="{8B77932A-2E73-4DE8-9F76-2A99C4855AC4}">
      <dgm:prSet phldrT="[Text]" custT="1"/>
      <dgm:spPr/>
      <dgm:t>
        <a:bodyPr/>
        <a:lstStyle/>
        <a:p>
          <a:r>
            <a:rPr lang="de-DE" sz="1800" dirty="0"/>
            <a:t>Balans</a:t>
          </a:r>
        </a:p>
      </dgm:t>
    </dgm:pt>
    <dgm:pt modelId="{E34DCAF5-B9E1-474E-8B81-863C357C258F}" type="parTrans" cxnId="{BF4762CE-FFDF-4EA6-918A-A53A3031C3A5}">
      <dgm:prSet/>
      <dgm:spPr/>
      <dgm:t>
        <a:bodyPr/>
        <a:lstStyle/>
        <a:p>
          <a:endParaRPr lang="de-DE"/>
        </a:p>
      </dgm:t>
    </dgm:pt>
    <dgm:pt modelId="{D8F805BC-5F3F-4CE8-A536-772CE9DF396B}" type="sibTrans" cxnId="{BF4762CE-FFDF-4EA6-918A-A53A3031C3A5}">
      <dgm:prSet/>
      <dgm:spPr/>
      <dgm:t>
        <a:bodyPr/>
        <a:lstStyle/>
        <a:p>
          <a:endParaRPr lang="de-DE"/>
        </a:p>
      </dgm:t>
    </dgm:pt>
    <dgm:pt modelId="{9E641F75-36BD-4F12-A2E3-C9DFD17C2F14}">
      <dgm:prSet phldrT="[Text]" custT="1"/>
      <dgm:spPr/>
      <dgm:t>
        <a:bodyPr/>
        <a:lstStyle/>
        <a:p>
          <a:r>
            <a:rPr lang="de-DE" sz="1800" dirty="0" err="1"/>
            <a:t>Resultatenrekening</a:t>
          </a:r>
          <a:endParaRPr lang="de-DE" sz="1800" dirty="0"/>
        </a:p>
      </dgm:t>
    </dgm:pt>
    <dgm:pt modelId="{F41CED30-C255-4326-852E-5EAEE6033F56}" type="parTrans" cxnId="{F5C55CE0-228D-44D4-9F3D-3A8B4518A348}">
      <dgm:prSet/>
      <dgm:spPr/>
      <dgm:t>
        <a:bodyPr/>
        <a:lstStyle/>
        <a:p>
          <a:endParaRPr lang="de-DE"/>
        </a:p>
      </dgm:t>
    </dgm:pt>
    <dgm:pt modelId="{493DB521-C684-499E-9232-DDB0DE3767CA}" type="sibTrans" cxnId="{F5C55CE0-228D-44D4-9F3D-3A8B4518A348}">
      <dgm:prSet/>
      <dgm:spPr/>
      <dgm:t>
        <a:bodyPr/>
        <a:lstStyle/>
        <a:p>
          <a:endParaRPr lang="de-DE"/>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0DDF7E-F579-43B1-9EDE-0A1AA10459A3}" type="doc">
      <dgm:prSet loTypeId="urn:microsoft.com/office/officeart/2005/8/layout/cycle8" loCatId="cycle" qsTypeId="urn:microsoft.com/office/officeart/2005/8/quickstyle/simple1" qsCatId="simple" csTypeId="urn:microsoft.com/office/officeart/2005/8/colors/accent1_2" csCatId="accent1" phldr="1"/>
      <dgm:spPr/>
    </dgm:pt>
    <dgm:pt modelId="{71CCB85B-8CB3-4DC2-A3FD-868C72CB095B}">
      <dgm:prSet phldrT="[Text]"/>
      <dgm:spPr/>
      <dgm:t>
        <a:bodyPr/>
        <a:lstStyle/>
        <a:p>
          <a:r>
            <a:rPr lang="de-DE" dirty="0" err="1"/>
            <a:t>Kasstroom</a:t>
          </a:r>
          <a:r>
            <a:rPr lang="de-DE" dirty="0"/>
            <a:t> </a:t>
          </a:r>
          <a:r>
            <a:rPr lang="de-DE" dirty="0" err="1"/>
            <a:t>overzicht</a:t>
          </a:r>
          <a:endParaRPr lang="de-DE" dirty="0"/>
        </a:p>
      </dgm:t>
    </dgm:pt>
    <dgm:pt modelId="{767C06B1-C6CE-438E-A066-A43E02D56DAD}" type="parTrans" cxnId="{DC095E6C-135A-4C43-8EE4-B19921B6103A}">
      <dgm:prSet/>
      <dgm:spPr/>
      <dgm:t>
        <a:bodyPr/>
        <a:lstStyle/>
        <a:p>
          <a:endParaRPr lang="de-DE"/>
        </a:p>
      </dgm:t>
    </dgm:pt>
    <dgm:pt modelId="{ADCB6CBE-5C27-4721-863E-14EE00D2CFD3}" type="sibTrans" cxnId="{DC095E6C-135A-4C43-8EE4-B19921B6103A}">
      <dgm:prSet/>
      <dgm:spPr/>
      <dgm:t>
        <a:bodyPr/>
        <a:lstStyle/>
        <a:p>
          <a:endParaRPr lang="de-DE"/>
        </a:p>
      </dgm:t>
    </dgm:pt>
    <dgm:pt modelId="{8B77932A-2E73-4DE8-9F76-2A99C4855AC4}">
      <dgm:prSet phldrT="[Text]"/>
      <dgm:spPr/>
      <dgm:t>
        <a:bodyPr/>
        <a:lstStyle/>
        <a:p>
          <a:r>
            <a:rPr lang="de-DE" dirty="0"/>
            <a:t>Balans</a:t>
          </a:r>
        </a:p>
      </dgm:t>
    </dgm:pt>
    <dgm:pt modelId="{E34DCAF5-B9E1-474E-8B81-863C357C258F}" type="parTrans" cxnId="{BF4762CE-FFDF-4EA6-918A-A53A3031C3A5}">
      <dgm:prSet/>
      <dgm:spPr/>
      <dgm:t>
        <a:bodyPr/>
        <a:lstStyle/>
        <a:p>
          <a:endParaRPr lang="de-DE"/>
        </a:p>
      </dgm:t>
    </dgm:pt>
    <dgm:pt modelId="{D8F805BC-5F3F-4CE8-A536-772CE9DF396B}" type="sibTrans" cxnId="{BF4762CE-FFDF-4EA6-918A-A53A3031C3A5}">
      <dgm:prSet/>
      <dgm:spPr/>
      <dgm:t>
        <a:bodyPr/>
        <a:lstStyle/>
        <a:p>
          <a:endParaRPr lang="de-DE"/>
        </a:p>
      </dgm:t>
    </dgm:pt>
    <dgm:pt modelId="{9E641F75-36BD-4F12-A2E3-C9DFD17C2F14}">
      <dgm:prSet phldrT="[Text]"/>
      <dgm:spPr/>
      <dgm:t>
        <a:bodyPr/>
        <a:lstStyle/>
        <a:p>
          <a:r>
            <a:rPr lang="de-DE" dirty="0" err="1"/>
            <a:t>Resultatenrekening</a:t>
          </a:r>
          <a:endParaRPr lang="de-DE" dirty="0"/>
        </a:p>
      </dgm:t>
    </dgm:pt>
    <dgm:pt modelId="{F41CED30-C255-4326-852E-5EAEE6033F56}" type="parTrans" cxnId="{F5C55CE0-228D-44D4-9F3D-3A8B4518A348}">
      <dgm:prSet/>
      <dgm:spPr/>
      <dgm:t>
        <a:bodyPr/>
        <a:lstStyle/>
        <a:p>
          <a:endParaRPr lang="de-DE"/>
        </a:p>
      </dgm:t>
    </dgm:pt>
    <dgm:pt modelId="{493DB521-C684-499E-9232-DDB0DE3767CA}" type="sibTrans" cxnId="{F5C55CE0-228D-44D4-9F3D-3A8B4518A348}">
      <dgm:prSet/>
      <dgm:spPr/>
      <dgm:t>
        <a:bodyPr/>
        <a:lstStyle/>
        <a:p>
          <a:endParaRPr lang="de-DE"/>
        </a:p>
      </dgm:t>
    </dgm:pt>
    <dgm:pt modelId="{DD2A55A9-187D-4C6B-82B7-E6F86F9FFA82}" type="pres">
      <dgm:prSet presAssocID="{A50DDF7E-F579-43B1-9EDE-0A1AA10459A3}" presName="compositeShape" presStyleCnt="0">
        <dgm:presLayoutVars>
          <dgm:chMax val="7"/>
          <dgm:dir/>
          <dgm:resizeHandles val="exact"/>
        </dgm:presLayoutVars>
      </dgm:prSet>
      <dgm:spPr/>
    </dgm:pt>
    <dgm:pt modelId="{A72E4D25-32A5-4DDD-86ED-03FFA194EC17}" type="pres">
      <dgm:prSet presAssocID="{A50DDF7E-F579-43B1-9EDE-0A1AA10459A3}" presName="wedge1" presStyleLbl="node1" presStyleIdx="0" presStyleCnt="3"/>
      <dgm:spPr/>
    </dgm:pt>
    <dgm:pt modelId="{60E1EBDB-B5DD-4EB2-8FEF-CA82144C3BD6}" type="pres">
      <dgm:prSet presAssocID="{A50DDF7E-F579-43B1-9EDE-0A1AA10459A3}" presName="dummy1a" presStyleCnt="0"/>
      <dgm:spPr/>
    </dgm:pt>
    <dgm:pt modelId="{C0A29215-866B-4492-A614-1D45BB86C326}" type="pres">
      <dgm:prSet presAssocID="{A50DDF7E-F579-43B1-9EDE-0A1AA10459A3}" presName="dummy1b" presStyleCnt="0"/>
      <dgm:spPr/>
    </dgm:pt>
    <dgm:pt modelId="{B709AFB9-1D30-4550-B170-F45D4056B9CF}" type="pres">
      <dgm:prSet presAssocID="{A50DDF7E-F579-43B1-9EDE-0A1AA10459A3}" presName="wedge1Tx" presStyleLbl="node1" presStyleIdx="0" presStyleCnt="3">
        <dgm:presLayoutVars>
          <dgm:chMax val="0"/>
          <dgm:chPref val="0"/>
          <dgm:bulletEnabled val="1"/>
        </dgm:presLayoutVars>
      </dgm:prSet>
      <dgm:spPr/>
    </dgm:pt>
    <dgm:pt modelId="{D8C25A20-B62E-428C-8119-3AD6E83FEB05}" type="pres">
      <dgm:prSet presAssocID="{A50DDF7E-F579-43B1-9EDE-0A1AA10459A3}" presName="wedge2" presStyleLbl="node1" presStyleIdx="1" presStyleCnt="3"/>
      <dgm:spPr/>
    </dgm:pt>
    <dgm:pt modelId="{12A4109E-6DB4-4D21-BEF4-0B81EDA98AFD}" type="pres">
      <dgm:prSet presAssocID="{A50DDF7E-F579-43B1-9EDE-0A1AA10459A3}" presName="dummy2a" presStyleCnt="0"/>
      <dgm:spPr/>
    </dgm:pt>
    <dgm:pt modelId="{BAD206F3-2A9F-4EEB-9A08-07DDFECC0BD0}" type="pres">
      <dgm:prSet presAssocID="{A50DDF7E-F579-43B1-9EDE-0A1AA10459A3}" presName="dummy2b" presStyleCnt="0"/>
      <dgm:spPr/>
    </dgm:pt>
    <dgm:pt modelId="{92D71FAD-A616-4792-BF2F-AB77F98EE87A}" type="pres">
      <dgm:prSet presAssocID="{A50DDF7E-F579-43B1-9EDE-0A1AA10459A3}" presName="wedge2Tx" presStyleLbl="node1" presStyleIdx="1" presStyleCnt="3">
        <dgm:presLayoutVars>
          <dgm:chMax val="0"/>
          <dgm:chPref val="0"/>
          <dgm:bulletEnabled val="1"/>
        </dgm:presLayoutVars>
      </dgm:prSet>
      <dgm:spPr/>
    </dgm:pt>
    <dgm:pt modelId="{D2D8E9DC-515D-4742-BA68-DE3D3AF3E0F1}" type="pres">
      <dgm:prSet presAssocID="{A50DDF7E-F579-43B1-9EDE-0A1AA10459A3}" presName="wedge3" presStyleLbl="node1" presStyleIdx="2" presStyleCnt="3"/>
      <dgm:spPr/>
    </dgm:pt>
    <dgm:pt modelId="{E03D3CDE-3F31-4A01-910D-04463DFA704F}" type="pres">
      <dgm:prSet presAssocID="{A50DDF7E-F579-43B1-9EDE-0A1AA10459A3}" presName="dummy3a" presStyleCnt="0"/>
      <dgm:spPr/>
    </dgm:pt>
    <dgm:pt modelId="{BC2B0E96-AFA7-4B03-8215-72C5675CDBB4}" type="pres">
      <dgm:prSet presAssocID="{A50DDF7E-F579-43B1-9EDE-0A1AA10459A3}" presName="dummy3b" presStyleCnt="0"/>
      <dgm:spPr/>
    </dgm:pt>
    <dgm:pt modelId="{6FFC9598-6EAA-4767-A536-AA9AE9C573AC}" type="pres">
      <dgm:prSet presAssocID="{A50DDF7E-F579-43B1-9EDE-0A1AA10459A3}" presName="wedge3Tx" presStyleLbl="node1" presStyleIdx="2" presStyleCnt="3">
        <dgm:presLayoutVars>
          <dgm:chMax val="0"/>
          <dgm:chPref val="0"/>
          <dgm:bulletEnabled val="1"/>
        </dgm:presLayoutVars>
      </dgm:prSet>
      <dgm:spPr/>
    </dgm:pt>
    <dgm:pt modelId="{CD85E126-A86B-44BD-B7CA-64F371B5559B}" type="pres">
      <dgm:prSet presAssocID="{ADCB6CBE-5C27-4721-863E-14EE00D2CFD3}" presName="arrowWedge1" presStyleLbl="fgSibTrans2D1" presStyleIdx="0" presStyleCnt="3"/>
      <dgm:spPr/>
    </dgm:pt>
    <dgm:pt modelId="{8D1B2621-CEC3-4CF4-ADF4-E5865A3F4AB3}" type="pres">
      <dgm:prSet presAssocID="{D8F805BC-5F3F-4CE8-A536-772CE9DF396B}" presName="arrowWedge2" presStyleLbl="fgSibTrans2D1" presStyleIdx="1" presStyleCnt="3"/>
      <dgm:spPr/>
    </dgm:pt>
    <dgm:pt modelId="{B52FAB56-34C7-42C4-A104-43B56C1E48BD}" type="pres">
      <dgm:prSet presAssocID="{493DB521-C684-499E-9232-DDB0DE3767CA}" presName="arrowWedge3" presStyleLbl="fgSibTrans2D1" presStyleIdx="2" presStyleCnt="3"/>
      <dgm:spPr/>
    </dgm:pt>
  </dgm:ptLst>
  <dgm:cxnLst>
    <dgm:cxn modelId="{C9A0B11F-25EE-4DFC-BE32-6861968C3645}" type="presOf" srcId="{8B77932A-2E73-4DE8-9F76-2A99C4855AC4}" destId="{92D71FAD-A616-4792-BF2F-AB77F98EE87A}" srcOrd="1" destOrd="0" presId="urn:microsoft.com/office/officeart/2005/8/layout/cycle8"/>
    <dgm:cxn modelId="{AA8CAE2A-ECC9-45B8-B21D-0244EE0ED208}" type="presOf" srcId="{71CCB85B-8CB3-4DC2-A3FD-868C72CB095B}" destId="{B709AFB9-1D30-4550-B170-F45D4056B9CF}" srcOrd="1" destOrd="0" presId="urn:microsoft.com/office/officeart/2005/8/layout/cycle8"/>
    <dgm:cxn modelId="{19145A3A-5C0B-46E6-82E2-65235A32870D}" type="presOf" srcId="{9E641F75-36BD-4F12-A2E3-C9DFD17C2F14}" destId="{6FFC9598-6EAA-4767-A536-AA9AE9C573AC}" srcOrd="1" destOrd="0" presId="urn:microsoft.com/office/officeart/2005/8/layout/cycle8"/>
    <dgm:cxn modelId="{2540643B-7DB2-4156-8ACC-B99D592943B3}" type="presOf" srcId="{9E641F75-36BD-4F12-A2E3-C9DFD17C2F14}" destId="{D2D8E9DC-515D-4742-BA68-DE3D3AF3E0F1}" srcOrd="0" destOrd="0" presId="urn:microsoft.com/office/officeart/2005/8/layout/cycle8"/>
    <dgm:cxn modelId="{58956045-0CF5-48FD-A546-BB850FB4DDAE}" type="presOf" srcId="{71CCB85B-8CB3-4DC2-A3FD-868C72CB095B}" destId="{A72E4D25-32A5-4DDD-86ED-03FFA194EC17}" srcOrd="0" destOrd="0" presId="urn:microsoft.com/office/officeart/2005/8/layout/cycle8"/>
    <dgm:cxn modelId="{DC095E6C-135A-4C43-8EE4-B19921B6103A}" srcId="{A50DDF7E-F579-43B1-9EDE-0A1AA10459A3}" destId="{71CCB85B-8CB3-4DC2-A3FD-868C72CB095B}" srcOrd="0" destOrd="0" parTransId="{767C06B1-C6CE-438E-A066-A43E02D56DAD}" sibTransId="{ADCB6CBE-5C27-4721-863E-14EE00D2CFD3}"/>
    <dgm:cxn modelId="{BF4762CE-FFDF-4EA6-918A-A53A3031C3A5}" srcId="{A50DDF7E-F579-43B1-9EDE-0A1AA10459A3}" destId="{8B77932A-2E73-4DE8-9F76-2A99C4855AC4}" srcOrd="1" destOrd="0" parTransId="{E34DCAF5-B9E1-474E-8B81-863C357C258F}" sibTransId="{D8F805BC-5F3F-4CE8-A536-772CE9DF396B}"/>
    <dgm:cxn modelId="{F5C55CE0-228D-44D4-9F3D-3A8B4518A348}" srcId="{A50DDF7E-F579-43B1-9EDE-0A1AA10459A3}" destId="{9E641F75-36BD-4F12-A2E3-C9DFD17C2F14}" srcOrd="2" destOrd="0" parTransId="{F41CED30-C255-4326-852E-5EAEE6033F56}" sibTransId="{493DB521-C684-499E-9232-DDB0DE3767CA}"/>
    <dgm:cxn modelId="{81F9D2F1-99A5-4D7E-BEDF-4F09186EF012}" type="presOf" srcId="{A50DDF7E-F579-43B1-9EDE-0A1AA10459A3}" destId="{DD2A55A9-187D-4C6B-82B7-E6F86F9FFA82}" srcOrd="0" destOrd="0" presId="urn:microsoft.com/office/officeart/2005/8/layout/cycle8"/>
    <dgm:cxn modelId="{BFD559F2-8173-4F36-BE88-F48F06127835}" type="presOf" srcId="{8B77932A-2E73-4DE8-9F76-2A99C4855AC4}" destId="{D8C25A20-B62E-428C-8119-3AD6E83FEB05}" srcOrd="0" destOrd="0" presId="urn:microsoft.com/office/officeart/2005/8/layout/cycle8"/>
    <dgm:cxn modelId="{3DBB4085-DBC2-4B41-AE89-F7FBE9291284}" type="presParOf" srcId="{DD2A55A9-187D-4C6B-82B7-E6F86F9FFA82}" destId="{A72E4D25-32A5-4DDD-86ED-03FFA194EC17}" srcOrd="0" destOrd="0" presId="urn:microsoft.com/office/officeart/2005/8/layout/cycle8"/>
    <dgm:cxn modelId="{4C61BB38-D21F-4F91-9BB7-BB514904E966}" type="presParOf" srcId="{DD2A55A9-187D-4C6B-82B7-E6F86F9FFA82}" destId="{60E1EBDB-B5DD-4EB2-8FEF-CA82144C3BD6}" srcOrd="1" destOrd="0" presId="urn:microsoft.com/office/officeart/2005/8/layout/cycle8"/>
    <dgm:cxn modelId="{0DD5EAB6-944E-42D1-A252-8888C615FF2A}" type="presParOf" srcId="{DD2A55A9-187D-4C6B-82B7-E6F86F9FFA82}" destId="{C0A29215-866B-4492-A614-1D45BB86C326}" srcOrd="2" destOrd="0" presId="urn:microsoft.com/office/officeart/2005/8/layout/cycle8"/>
    <dgm:cxn modelId="{96034F38-C859-4A90-A2D2-7ADBC2903072}" type="presParOf" srcId="{DD2A55A9-187D-4C6B-82B7-E6F86F9FFA82}" destId="{B709AFB9-1D30-4550-B170-F45D4056B9CF}" srcOrd="3" destOrd="0" presId="urn:microsoft.com/office/officeart/2005/8/layout/cycle8"/>
    <dgm:cxn modelId="{E93074FB-9036-4CF6-AC3A-EE262D4EE117}" type="presParOf" srcId="{DD2A55A9-187D-4C6B-82B7-E6F86F9FFA82}" destId="{D8C25A20-B62E-428C-8119-3AD6E83FEB05}" srcOrd="4" destOrd="0" presId="urn:microsoft.com/office/officeart/2005/8/layout/cycle8"/>
    <dgm:cxn modelId="{93987F83-D6BD-4D4B-A753-F7B2FCC7D278}" type="presParOf" srcId="{DD2A55A9-187D-4C6B-82B7-E6F86F9FFA82}" destId="{12A4109E-6DB4-4D21-BEF4-0B81EDA98AFD}" srcOrd="5" destOrd="0" presId="urn:microsoft.com/office/officeart/2005/8/layout/cycle8"/>
    <dgm:cxn modelId="{D14C6DA5-E4F9-484D-ACD3-32010FADFBB7}" type="presParOf" srcId="{DD2A55A9-187D-4C6B-82B7-E6F86F9FFA82}" destId="{BAD206F3-2A9F-4EEB-9A08-07DDFECC0BD0}" srcOrd="6" destOrd="0" presId="urn:microsoft.com/office/officeart/2005/8/layout/cycle8"/>
    <dgm:cxn modelId="{8A898F0B-6A00-4CDE-94F1-2D5E94ACF476}" type="presParOf" srcId="{DD2A55A9-187D-4C6B-82B7-E6F86F9FFA82}" destId="{92D71FAD-A616-4792-BF2F-AB77F98EE87A}" srcOrd="7" destOrd="0" presId="urn:microsoft.com/office/officeart/2005/8/layout/cycle8"/>
    <dgm:cxn modelId="{6834AFFE-114F-493A-AEBE-7FCDD0B2912D}" type="presParOf" srcId="{DD2A55A9-187D-4C6B-82B7-E6F86F9FFA82}" destId="{D2D8E9DC-515D-4742-BA68-DE3D3AF3E0F1}" srcOrd="8" destOrd="0" presId="urn:microsoft.com/office/officeart/2005/8/layout/cycle8"/>
    <dgm:cxn modelId="{23708EA9-F12C-42F3-B116-D58A54C6061B}" type="presParOf" srcId="{DD2A55A9-187D-4C6B-82B7-E6F86F9FFA82}" destId="{E03D3CDE-3F31-4A01-910D-04463DFA704F}" srcOrd="9" destOrd="0" presId="urn:microsoft.com/office/officeart/2005/8/layout/cycle8"/>
    <dgm:cxn modelId="{D035E627-9548-4C42-931F-C2921F6876CF}" type="presParOf" srcId="{DD2A55A9-187D-4C6B-82B7-E6F86F9FFA82}" destId="{BC2B0E96-AFA7-4B03-8215-72C5675CDBB4}" srcOrd="10" destOrd="0" presId="urn:microsoft.com/office/officeart/2005/8/layout/cycle8"/>
    <dgm:cxn modelId="{C5E7D366-FAC4-4FAC-B50A-2BCE6B4D4165}" type="presParOf" srcId="{DD2A55A9-187D-4C6B-82B7-E6F86F9FFA82}" destId="{6FFC9598-6EAA-4767-A536-AA9AE9C573AC}" srcOrd="11" destOrd="0" presId="urn:microsoft.com/office/officeart/2005/8/layout/cycle8"/>
    <dgm:cxn modelId="{A08F750F-80D4-402B-82B5-29C35F52FABC}" type="presParOf" srcId="{DD2A55A9-187D-4C6B-82B7-E6F86F9FFA82}" destId="{CD85E126-A86B-44BD-B7CA-64F371B5559B}" srcOrd="12" destOrd="0" presId="urn:microsoft.com/office/officeart/2005/8/layout/cycle8"/>
    <dgm:cxn modelId="{D91DA9EC-2AE2-4AE9-9966-A9082D7DB3EE}" type="presParOf" srcId="{DD2A55A9-187D-4C6B-82B7-E6F86F9FFA82}" destId="{8D1B2621-CEC3-4CF4-ADF4-E5865A3F4AB3}" srcOrd="13" destOrd="0" presId="urn:microsoft.com/office/officeart/2005/8/layout/cycle8"/>
    <dgm:cxn modelId="{87BDC978-D528-40FB-914C-354402B2F7D2}" type="presParOf" srcId="{DD2A55A9-187D-4C6B-82B7-E6F86F9FFA82}" destId="{B52FAB56-34C7-42C4-A104-43B56C1E48B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34B20D-4A90-4AF1-A4F8-8FE0A23215B8}" type="doc">
      <dgm:prSet loTypeId="urn:microsoft.com/office/officeart/2005/8/layout/pyramid2" loCatId="pyramid" qsTypeId="urn:microsoft.com/office/officeart/2005/8/quickstyle/simple1" qsCatId="simple" csTypeId="urn:microsoft.com/office/officeart/2005/8/colors/colorful5" csCatId="colorful" phldr="1"/>
      <dgm:spPr/>
    </dgm:pt>
    <dgm:pt modelId="{02A2B232-980E-475B-AF5F-88AEF6961F6A}">
      <dgm:prSet phldrT="[Text]" custT="1"/>
      <dgm:spPr/>
      <dgm:t>
        <a:bodyPr/>
        <a:lstStyle/>
        <a:p>
          <a:pPr algn="l">
            <a:buNone/>
          </a:pPr>
          <a:r>
            <a:rPr lang="nl-NL" sz="2000" b="1" dirty="0"/>
            <a:t>Bedrijfsdoelen - Definieer duidelijke doelstellingen voor uw bedrijf, zoals het verhogen van de omzet of het uitbreiden naar nieuwe markten</a:t>
          </a:r>
          <a:endParaRPr lang="de-DE" sz="2000" b="1" dirty="0"/>
        </a:p>
      </dgm:t>
    </dgm:pt>
    <dgm:pt modelId="{E43FDF7B-E9E4-4D78-9B95-B0DD202AC8A0}" type="parTrans" cxnId="{05E6445A-FA50-4D21-BE88-594336E5D14C}">
      <dgm:prSet/>
      <dgm:spPr/>
      <dgm:t>
        <a:bodyPr/>
        <a:lstStyle/>
        <a:p>
          <a:endParaRPr lang="de-DE"/>
        </a:p>
      </dgm:t>
    </dgm:pt>
    <dgm:pt modelId="{1964AC54-2874-4292-ABA2-09B0CE9B382D}" type="sibTrans" cxnId="{05E6445A-FA50-4D21-BE88-594336E5D14C}">
      <dgm:prSet/>
      <dgm:spPr/>
      <dgm:t>
        <a:bodyPr/>
        <a:lstStyle/>
        <a:p>
          <a:endParaRPr lang="de-DE"/>
        </a:p>
      </dgm:t>
    </dgm:pt>
    <dgm:pt modelId="{C9704094-1578-4CC3-A3B3-9856A267F8F2}">
      <dgm:prSet phldrT="[Text]" custT="1"/>
      <dgm:spPr/>
      <dgm:t>
        <a:bodyPr/>
        <a:lstStyle/>
        <a:p>
          <a:pPr algn="l">
            <a:buNone/>
          </a:pPr>
          <a:r>
            <a:rPr lang="nl-NL" sz="2000" b="1" dirty="0"/>
            <a:t>Financiële strategie - Ontwikkel een uitgebreid plan voor het beheren van uw geld, inclusief sparen, beleggen en het beheren van risico's om uw bedrijfsdoelen te bereiken</a:t>
          </a:r>
          <a:endParaRPr lang="de-DE" sz="2000" b="1" dirty="0"/>
        </a:p>
      </dgm:t>
    </dgm:pt>
    <dgm:pt modelId="{B7F1EEC5-9E21-4990-B1EE-E485E7771E2A}" type="parTrans" cxnId="{1F3685BD-D42F-43F9-8A8C-38EDFFB1F0D6}">
      <dgm:prSet/>
      <dgm:spPr/>
      <dgm:t>
        <a:bodyPr/>
        <a:lstStyle/>
        <a:p>
          <a:endParaRPr lang="de-DE"/>
        </a:p>
      </dgm:t>
    </dgm:pt>
    <dgm:pt modelId="{103307EF-648E-4070-ABE3-F1423E87B225}" type="sibTrans" cxnId="{1F3685BD-D42F-43F9-8A8C-38EDFFB1F0D6}">
      <dgm:prSet/>
      <dgm:spPr/>
      <dgm:t>
        <a:bodyPr/>
        <a:lstStyle/>
        <a:p>
          <a:endParaRPr lang="de-DE"/>
        </a:p>
      </dgm:t>
    </dgm:pt>
    <dgm:pt modelId="{0599082C-6CBF-484A-8F42-33001608736B}">
      <dgm:prSet phldrT="[Text]" custT="1"/>
      <dgm:spPr/>
      <dgm:t>
        <a:bodyPr/>
        <a:lstStyle/>
        <a:p>
          <a:pPr algn="l">
            <a:buNone/>
          </a:pPr>
          <a:r>
            <a:rPr lang="nl-NL" sz="2000" b="1" dirty="0"/>
            <a:t>Budgettering - Maak een gedetailleerd budget dat inkomsten en uitgaven toewijst in overeenstemming met uw financiële strategie</a:t>
          </a:r>
          <a:r>
            <a:rPr lang="de-DE" sz="1400" b="1" dirty="0"/>
            <a:t>.</a:t>
          </a:r>
        </a:p>
      </dgm:t>
    </dgm:pt>
    <dgm:pt modelId="{CA3F67E4-26D7-45F0-A968-5C2047C04BE7}" type="parTrans" cxnId="{10246FC8-CA1C-4345-973F-0CDA62C97127}">
      <dgm:prSet/>
      <dgm:spPr/>
      <dgm:t>
        <a:bodyPr/>
        <a:lstStyle/>
        <a:p>
          <a:endParaRPr lang="de-DE"/>
        </a:p>
      </dgm:t>
    </dgm:pt>
    <dgm:pt modelId="{8065B9DE-B67A-4795-BBD1-4964D7C2595B}" type="sibTrans" cxnId="{10246FC8-CA1C-4345-973F-0CDA62C97127}">
      <dgm:prSet/>
      <dgm:spPr/>
      <dgm:t>
        <a:bodyPr/>
        <a:lstStyle/>
        <a:p>
          <a:endParaRPr lang="de-DE"/>
        </a:p>
      </dgm:t>
    </dgm:pt>
    <dgm:pt modelId="{0D832165-6546-4BE4-A5B8-AF2F3B402A27}">
      <dgm:prSet phldrT="[Text]" custT="1"/>
      <dgm:spPr/>
      <dgm:t>
        <a:bodyPr/>
        <a:lstStyle/>
        <a:p>
          <a:pPr algn="l">
            <a:buNone/>
          </a:pPr>
          <a:r>
            <a:rPr lang="nl-NL" sz="2000" b="1" dirty="0"/>
            <a:t>Monitoring en bijsturing - Evalueer en pas uw budget en strategie regelmatig aan om ervoor te zorgen dat u op schema blijft</a:t>
          </a:r>
          <a:endParaRPr lang="de-DE" sz="1400" b="1" dirty="0"/>
        </a:p>
      </dgm:t>
    </dgm:pt>
    <dgm:pt modelId="{63C63B91-A9BA-4EB0-A2C2-886A6E86DDAD}" type="parTrans" cxnId="{86458E46-7660-4FBE-B06D-4BE4781BD978}">
      <dgm:prSet/>
      <dgm:spPr/>
      <dgm:t>
        <a:bodyPr/>
        <a:lstStyle/>
        <a:p>
          <a:endParaRPr lang="de-DE"/>
        </a:p>
      </dgm:t>
    </dgm:pt>
    <dgm:pt modelId="{7A4FB591-5F54-4F5F-A51A-4BD461126ECF}" type="sibTrans" cxnId="{86458E46-7660-4FBE-B06D-4BE4781BD978}">
      <dgm:prSet/>
      <dgm:spPr/>
      <dgm:t>
        <a:bodyPr/>
        <a:lstStyle/>
        <a:p>
          <a:endParaRPr lang="de-DE"/>
        </a:p>
      </dgm:t>
    </dgm:pt>
    <dgm:pt modelId="{C8BA28CA-08C5-48E3-831E-AD75DB7202D8}">
      <dgm:prSet phldrT="[Text]" custT="1"/>
      <dgm:spPr/>
      <dgm:t>
        <a:bodyPr/>
        <a:lstStyle/>
        <a:p>
          <a:pPr algn="l">
            <a:buNone/>
          </a:pPr>
          <a:r>
            <a:rPr lang="nl-NL" sz="2000" b="1" dirty="0"/>
            <a:t>Implementatie - Zet uw budget en financiële strategie om in actie en leid uw dagelijkse financiële beslissingen en langetermijninvesteringen.</a:t>
          </a:r>
          <a:endParaRPr lang="de-DE" sz="1400" b="1" dirty="0"/>
        </a:p>
      </dgm:t>
    </dgm:pt>
    <dgm:pt modelId="{659CD8B6-5E50-46E7-8D42-B43D14F37CCB}" type="parTrans" cxnId="{AA560C72-9E6E-42DC-BFF1-468350DE092D}">
      <dgm:prSet/>
      <dgm:spPr/>
      <dgm:t>
        <a:bodyPr/>
        <a:lstStyle/>
        <a:p>
          <a:endParaRPr lang="de-DE"/>
        </a:p>
      </dgm:t>
    </dgm:pt>
    <dgm:pt modelId="{1520D2FF-CCA4-47B8-8826-FD00D509FF6C}" type="sibTrans" cxnId="{AA560C72-9E6E-42DC-BFF1-468350DE092D}">
      <dgm:prSet/>
      <dgm:spPr/>
      <dgm:t>
        <a:bodyPr/>
        <a:lstStyle/>
        <a:p>
          <a:endParaRPr lang="de-DE"/>
        </a:p>
      </dgm:t>
    </dgm:pt>
    <dgm:pt modelId="{21135D6E-7AD9-47C0-9B31-23B117BEAC4D}" type="pres">
      <dgm:prSet presAssocID="{6734B20D-4A90-4AF1-A4F8-8FE0A23215B8}" presName="compositeShape" presStyleCnt="0">
        <dgm:presLayoutVars>
          <dgm:dir/>
          <dgm:resizeHandles/>
        </dgm:presLayoutVars>
      </dgm:prSet>
      <dgm:spPr/>
    </dgm:pt>
    <dgm:pt modelId="{4754ED7A-6485-44E5-8E64-94F7D0308781}" type="pres">
      <dgm:prSet presAssocID="{6734B20D-4A90-4AF1-A4F8-8FE0A23215B8}" presName="pyramid" presStyleLbl="node1" presStyleIdx="0" presStyleCnt="1"/>
      <dgm:spPr/>
    </dgm:pt>
    <dgm:pt modelId="{184E8613-1482-44B1-B6BB-0E54942C1197}" type="pres">
      <dgm:prSet presAssocID="{6734B20D-4A90-4AF1-A4F8-8FE0A23215B8}" presName="theList" presStyleCnt="0"/>
      <dgm:spPr/>
    </dgm:pt>
    <dgm:pt modelId="{838D3734-6A82-4091-AA53-2B0D7465261D}" type="pres">
      <dgm:prSet presAssocID="{02A2B232-980E-475B-AF5F-88AEF6961F6A}" presName="aNode" presStyleLbl="fgAcc1" presStyleIdx="0" presStyleCnt="5" custScaleX="341264">
        <dgm:presLayoutVars>
          <dgm:bulletEnabled val="1"/>
        </dgm:presLayoutVars>
      </dgm:prSet>
      <dgm:spPr/>
    </dgm:pt>
    <dgm:pt modelId="{1BCFB639-20BE-4D3B-B991-D8E83CCB8EB5}" type="pres">
      <dgm:prSet presAssocID="{02A2B232-980E-475B-AF5F-88AEF6961F6A}" presName="aSpace" presStyleCnt="0"/>
      <dgm:spPr/>
    </dgm:pt>
    <dgm:pt modelId="{469D8B71-326C-40E7-89A5-05E261871688}" type="pres">
      <dgm:prSet presAssocID="{C9704094-1578-4CC3-A3B3-9856A267F8F2}" presName="aNode" presStyleLbl="fgAcc1" presStyleIdx="1" presStyleCnt="5" custScaleX="341264">
        <dgm:presLayoutVars>
          <dgm:bulletEnabled val="1"/>
        </dgm:presLayoutVars>
      </dgm:prSet>
      <dgm:spPr/>
    </dgm:pt>
    <dgm:pt modelId="{7A548F3D-49C9-47DB-B36C-D9DD98C93135}" type="pres">
      <dgm:prSet presAssocID="{C9704094-1578-4CC3-A3B3-9856A267F8F2}" presName="aSpace" presStyleCnt="0"/>
      <dgm:spPr/>
    </dgm:pt>
    <dgm:pt modelId="{AB4C2CFC-A748-424C-90E1-AE29777EC955}" type="pres">
      <dgm:prSet presAssocID="{0599082C-6CBF-484A-8F42-33001608736B}" presName="aNode" presStyleLbl="fgAcc1" presStyleIdx="2" presStyleCnt="5" custScaleX="341264">
        <dgm:presLayoutVars>
          <dgm:bulletEnabled val="1"/>
        </dgm:presLayoutVars>
      </dgm:prSet>
      <dgm:spPr/>
    </dgm:pt>
    <dgm:pt modelId="{FABF4CEB-FAFE-4BEA-A887-274D4D6A76C9}" type="pres">
      <dgm:prSet presAssocID="{0599082C-6CBF-484A-8F42-33001608736B}" presName="aSpace" presStyleCnt="0"/>
      <dgm:spPr/>
    </dgm:pt>
    <dgm:pt modelId="{DA1D8428-B96D-46B3-9434-35CC0E00B921}" type="pres">
      <dgm:prSet presAssocID="{0D832165-6546-4BE4-A5B8-AF2F3B402A27}" presName="aNode" presStyleLbl="fgAcc1" presStyleIdx="3" presStyleCnt="5" custScaleX="341264">
        <dgm:presLayoutVars>
          <dgm:bulletEnabled val="1"/>
        </dgm:presLayoutVars>
      </dgm:prSet>
      <dgm:spPr/>
    </dgm:pt>
    <dgm:pt modelId="{DFFF6EF3-D270-455F-919D-BD7764E31B9B}" type="pres">
      <dgm:prSet presAssocID="{0D832165-6546-4BE4-A5B8-AF2F3B402A27}" presName="aSpace" presStyleCnt="0"/>
      <dgm:spPr/>
    </dgm:pt>
    <dgm:pt modelId="{54AC36D2-AB9B-4285-ACBB-E445B1422C6B}" type="pres">
      <dgm:prSet presAssocID="{C8BA28CA-08C5-48E3-831E-AD75DB7202D8}" presName="aNode" presStyleLbl="fgAcc1" presStyleIdx="4" presStyleCnt="5" custScaleX="341264">
        <dgm:presLayoutVars>
          <dgm:bulletEnabled val="1"/>
        </dgm:presLayoutVars>
      </dgm:prSet>
      <dgm:spPr/>
    </dgm:pt>
    <dgm:pt modelId="{BD8309C6-E095-443A-B23C-60EBFB962865}" type="pres">
      <dgm:prSet presAssocID="{C8BA28CA-08C5-48E3-831E-AD75DB7202D8}" presName="aSpace" presStyleCnt="0"/>
      <dgm:spPr/>
    </dgm:pt>
  </dgm:ptLst>
  <dgm:cxnLst>
    <dgm:cxn modelId="{6D1FE102-F649-4A2F-A191-881DC1CFAE72}" type="presOf" srcId="{0599082C-6CBF-484A-8F42-33001608736B}" destId="{AB4C2CFC-A748-424C-90E1-AE29777EC955}" srcOrd="0" destOrd="0" presId="urn:microsoft.com/office/officeart/2005/8/layout/pyramid2"/>
    <dgm:cxn modelId="{86458E46-7660-4FBE-B06D-4BE4781BD978}" srcId="{6734B20D-4A90-4AF1-A4F8-8FE0A23215B8}" destId="{0D832165-6546-4BE4-A5B8-AF2F3B402A27}" srcOrd="3" destOrd="0" parTransId="{63C63B91-A9BA-4EB0-A2C2-886A6E86DDAD}" sibTransId="{7A4FB591-5F54-4F5F-A51A-4BD461126ECF}"/>
    <dgm:cxn modelId="{5E508671-E2EE-479E-8E59-53D25F6CA42B}" type="presOf" srcId="{C8BA28CA-08C5-48E3-831E-AD75DB7202D8}" destId="{54AC36D2-AB9B-4285-ACBB-E445B1422C6B}" srcOrd="0" destOrd="0" presId="urn:microsoft.com/office/officeart/2005/8/layout/pyramid2"/>
    <dgm:cxn modelId="{AA560C72-9E6E-42DC-BFF1-468350DE092D}" srcId="{6734B20D-4A90-4AF1-A4F8-8FE0A23215B8}" destId="{C8BA28CA-08C5-48E3-831E-AD75DB7202D8}" srcOrd="4" destOrd="0" parTransId="{659CD8B6-5E50-46E7-8D42-B43D14F37CCB}" sibTransId="{1520D2FF-CCA4-47B8-8826-FD00D509FF6C}"/>
    <dgm:cxn modelId="{05E6445A-FA50-4D21-BE88-594336E5D14C}" srcId="{6734B20D-4A90-4AF1-A4F8-8FE0A23215B8}" destId="{02A2B232-980E-475B-AF5F-88AEF6961F6A}" srcOrd="0" destOrd="0" parTransId="{E43FDF7B-E9E4-4D78-9B95-B0DD202AC8A0}" sibTransId="{1964AC54-2874-4292-ABA2-09B0CE9B382D}"/>
    <dgm:cxn modelId="{2B52CA94-6B10-427B-A1D9-1A9825E8D38E}" type="presOf" srcId="{0D832165-6546-4BE4-A5B8-AF2F3B402A27}" destId="{DA1D8428-B96D-46B3-9434-35CC0E00B921}" srcOrd="0" destOrd="0" presId="urn:microsoft.com/office/officeart/2005/8/layout/pyramid2"/>
    <dgm:cxn modelId="{F6B461AE-6F13-4126-92C5-4B2229966D81}" type="presOf" srcId="{6734B20D-4A90-4AF1-A4F8-8FE0A23215B8}" destId="{21135D6E-7AD9-47C0-9B31-23B117BEAC4D}" srcOrd="0" destOrd="0" presId="urn:microsoft.com/office/officeart/2005/8/layout/pyramid2"/>
    <dgm:cxn modelId="{1F3685BD-D42F-43F9-8A8C-38EDFFB1F0D6}" srcId="{6734B20D-4A90-4AF1-A4F8-8FE0A23215B8}" destId="{C9704094-1578-4CC3-A3B3-9856A267F8F2}" srcOrd="1" destOrd="0" parTransId="{B7F1EEC5-9E21-4990-B1EE-E485E7771E2A}" sibTransId="{103307EF-648E-4070-ABE3-F1423E87B225}"/>
    <dgm:cxn modelId="{10246FC8-CA1C-4345-973F-0CDA62C97127}" srcId="{6734B20D-4A90-4AF1-A4F8-8FE0A23215B8}" destId="{0599082C-6CBF-484A-8F42-33001608736B}" srcOrd="2" destOrd="0" parTransId="{CA3F67E4-26D7-45F0-A968-5C2047C04BE7}" sibTransId="{8065B9DE-B67A-4795-BBD1-4964D7C2595B}"/>
    <dgm:cxn modelId="{7CB6E6D8-2367-4826-9F22-0B28675BC769}" type="presOf" srcId="{C9704094-1578-4CC3-A3B3-9856A267F8F2}" destId="{469D8B71-326C-40E7-89A5-05E261871688}" srcOrd="0" destOrd="0" presId="urn:microsoft.com/office/officeart/2005/8/layout/pyramid2"/>
    <dgm:cxn modelId="{BBD066F8-0BCC-4666-A537-6F537468F589}" type="presOf" srcId="{02A2B232-980E-475B-AF5F-88AEF6961F6A}" destId="{838D3734-6A82-4091-AA53-2B0D7465261D}" srcOrd="0" destOrd="0" presId="urn:microsoft.com/office/officeart/2005/8/layout/pyramid2"/>
    <dgm:cxn modelId="{573B1659-0FC0-40DA-B91E-9E64B3AA9741}" type="presParOf" srcId="{21135D6E-7AD9-47C0-9B31-23B117BEAC4D}" destId="{4754ED7A-6485-44E5-8E64-94F7D0308781}" srcOrd="0" destOrd="0" presId="urn:microsoft.com/office/officeart/2005/8/layout/pyramid2"/>
    <dgm:cxn modelId="{764099DB-6CD5-437D-99A0-44DC0561E447}" type="presParOf" srcId="{21135D6E-7AD9-47C0-9B31-23B117BEAC4D}" destId="{184E8613-1482-44B1-B6BB-0E54942C1197}" srcOrd="1" destOrd="0" presId="urn:microsoft.com/office/officeart/2005/8/layout/pyramid2"/>
    <dgm:cxn modelId="{1CC47DB6-FE1C-4A30-BC60-FB3B4D2F5A85}" type="presParOf" srcId="{184E8613-1482-44B1-B6BB-0E54942C1197}" destId="{838D3734-6A82-4091-AA53-2B0D7465261D}" srcOrd="0" destOrd="0" presId="urn:microsoft.com/office/officeart/2005/8/layout/pyramid2"/>
    <dgm:cxn modelId="{B829C161-8612-4484-B011-91D4F8C00A13}" type="presParOf" srcId="{184E8613-1482-44B1-B6BB-0E54942C1197}" destId="{1BCFB639-20BE-4D3B-B991-D8E83CCB8EB5}" srcOrd="1" destOrd="0" presId="urn:microsoft.com/office/officeart/2005/8/layout/pyramid2"/>
    <dgm:cxn modelId="{4529A24D-1AF9-47AE-86BB-1183C7EB9A9D}" type="presParOf" srcId="{184E8613-1482-44B1-B6BB-0E54942C1197}" destId="{469D8B71-326C-40E7-89A5-05E261871688}" srcOrd="2" destOrd="0" presId="urn:microsoft.com/office/officeart/2005/8/layout/pyramid2"/>
    <dgm:cxn modelId="{1E6319F2-C3A8-45E1-B583-0A5571806B64}" type="presParOf" srcId="{184E8613-1482-44B1-B6BB-0E54942C1197}" destId="{7A548F3D-49C9-47DB-B36C-D9DD98C93135}" srcOrd="3" destOrd="0" presId="urn:microsoft.com/office/officeart/2005/8/layout/pyramid2"/>
    <dgm:cxn modelId="{D3EEAA0D-A347-4F9B-9ACF-2017FCFAB726}" type="presParOf" srcId="{184E8613-1482-44B1-B6BB-0E54942C1197}" destId="{AB4C2CFC-A748-424C-90E1-AE29777EC955}" srcOrd="4" destOrd="0" presId="urn:microsoft.com/office/officeart/2005/8/layout/pyramid2"/>
    <dgm:cxn modelId="{16CC6C52-64D4-4D57-B51D-81B2C38FBA3C}" type="presParOf" srcId="{184E8613-1482-44B1-B6BB-0E54942C1197}" destId="{FABF4CEB-FAFE-4BEA-A887-274D4D6A76C9}" srcOrd="5" destOrd="0" presId="urn:microsoft.com/office/officeart/2005/8/layout/pyramid2"/>
    <dgm:cxn modelId="{8C48193B-00A7-40BA-A03D-BAFEA1D1F469}" type="presParOf" srcId="{184E8613-1482-44B1-B6BB-0E54942C1197}" destId="{DA1D8428-B96D-46B3-9434-35CC0E00B921}" srcOrd="6" destOrd="0" presId="urn:microsoft.com/office/officeart/2005/8/layout/pyramid2"/>
    <dgm:cxn modelId="{4CC69372-6C44-4B4E-9F9C-C3A90940642F}" type="presParOf" srcId="{184E8613-1482-44B1-B6BB-0E54942C1197}" destId="{DFFF6EF3-D270-455F-919D-BD7764E31B9B}" srcOrd="7" destOrd="0" presId="urn:microsoft.com/office/officeart/2005/8/layout/pyramid2"/>
    <dgm:cxn modelId="{6A8D68E7-89DE-45B7-B938-FE5091D04919}" type="presParOf" srcId="{184E8613-1482-44B1-B6BB-0E54942C1197}" destId="{54AC36D2-AB9B-4285-ACBB-E445B1422C6B}" srcOrd="8" destOrd="0" presId="urn:microsoft.com/office/officeart/2005/8/layout/pyramid2"/>
    <dgm:cxn modelId="{FDF43263-FBBC-4073-B6E7-D808D052215C}" type="presParOf" srcId="{184E8613-1482-44B1-B6BB-0E54942C1197}" destId="{BD8309C6-E095-443A-B23C-60EBFB962865}"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7ABA2E-6ABA-433E-8B30-F7C26E27DF34}"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de-DE"/>
        </a:p>
      </dgm:t>
    </dgm:pt>
    <dgm:pt modelId="{9EC495DF-7899-4C87-B945-2AFBBBE02372}">
      <dgm:prSet phldrT="[Text]"/>
      <dgm:spPr/>
      <dgm:t>
        <a:bodyPr/>
        <a:lstStyle/>
        <a:p>
          <a:r>
            <a:rPr lang="de-DE" dirty="0"/>
            <a:t>Wees </a:t>
          </a:r>
          <a:r>
            <a:rPr lang="de-DE" dirty="0" err="1"/>
            <a:t>specifiek</a:t>
          </a:r>
          <a:endParaRPr lang="de-DE" dirty="0"/>
        </a:p>
      </dgm:t>
    </dgm:pt>
    <dgm:pt modelId="{621FB35D-88B3-4E59-99AB-1FA9354ABCF8}" type="parTrans" cxnId="{DE538990-A1F5-4132-830F-F1B41526CBFF}">
      <dgm:prSet/>
      <dgm:spPr/>
      <dgm:t>
        <a:bodyPr/>
        <a:lstStyle/>
        <a:p>
          <a:endParaRPr lang="de-DE"/>
        </a:p>
      </dgm:t>
    </dgm:pt>
    <dgm:pt modelId="{2E63E38D-23B3-4CAC-B34F-6CEF51C2E6FE}" type="sibTrans" cxnId="{DE538990-A1F5-4132-830F-F1B41526CBFF}">
      <dgm:prSet/>
      <dgm:spPr/>
      <dgm:t>
        <a:bodyPr/>
        <a:lstStyle/>
        <a:p>
          <a:endParaRPr lang="de-DE"/>
        </a:p>
      </dgm:t>
    </dgm:pt>
    <dgm:pt modelId="{09C766D6-A956-4E7E-B917-23A5BAE0F4BB}">
      <dgm:prSet phldrT="[Text]"/>
      <dgm:spPr/>
      <dgm:t>
        <a:bodyPr/>
        <a:lstStyle/>
        <a:p>
          <a:pPr marL="0" indent="0">
            <a:buNone/>
          </a:pPr>
          <a:r>
            <a:rPr lang="nl-NL" b="1" dirty="0"/>
            <a:t>Definieer duidelijk wat je wilt bereiken, zoals het verhogen van de omzet met 20% of het verlagen van de kosten met € 10.000</a:t>
          </a:r>
          <a:endParaRPr lang="de-DE" b="1" dirty="0"/>
        </a:p>
      </dgm:t>
    </dgm:pt>
    <dgm:pt modelId="{0A50AEDE-8D15-4EF1-A8FA-4E47344C5B13}" type="parTrans" cxnId="{B0452023-0F14-45D1-B1CB-B309A7C97912}">
      <dgm:prSet/>
      <dgm:spPr/>
      <dgm:t>
        <a:bodyPr/>
        <a:lstStyle/>
        <a:p>
          <a:endParaRPr lang="de-DE"/>
        </a:p>
      </dgm:t>
    </dgm:pt>
    <dgm:pt modelId="{530F15EA-AA29-4C48-A71E-5B86C61B25B2}" type="sibTrans" cxnId="{B0452023-0F14-45D1-B1CB-B309A7C97912}">
      <dgm:prSet/>
      <dgm:spPr/>
      <dgm:t>
        <a:bodyPr/>
        <a:lstStyle/>
        <a:p>
          <a:endParaRPr lang="de-DE"/>
        </a:p>
      </dgm:t>
    </dgm:pt>
    <dgm:pt modelId="{6BEECAC8-5572-46BA-BC64-AFA8D3826BEA}">
      <dgm:prSet phldrT="[Text]"/>
      <dgm:spPr/>
      <dgm:t>
        <a:bodyPr/>
        <a:lstStyle/>
        <a:p>
          <a:r>
            <a:rPr lang="de-DE" dirty="0"/>
            <a:t>Maak </a:t>
          </a:r>
          <a:r>
            <a:rPr lang="de-DE" dirty="0" err="1"/>
            <a:t>ze</a:t>
          </a:r>
          <a:r>
            <a:rPr lang="de-DE" dirty="0"/>
            <a:t> </a:t>
          </a:r>
          <a:r>
            <a:rPr lang="de-DE" dirty="0" err="1"/>
            <a:t>meetbaar</a:t>
          </a:r>
          <a:endParaRPr lang="de-DE" dirty="0"/>
        </a:p>
      </dgm:t>
    </dgm:pt>
    <dgm:pt modelId="{8B3C169D-9BF3-4E12-8F25-A6D8D56BA7BE}" type="parTrans" cxnId="{7DC21632-87AB-4034-9CA7-31C88917D835}">
      <dgm:prSet/>
      <dgm:spPr/>
      <dgm:t>
        <a:bodyPr/>
        <a:lstStyle/>
        <a:p>
          <a:endParaRPr lang="de-DE"/>
        </a:p>
      </dgm:t>
    </dgm:pt>
    <dgm:pt modelId="{BA56EB5C-D8A5-44C6-9A02-90233F5A035A}" type="sibTrans" cxnId="{7DC21632-87AB-4034-9CA7-31C88917D835}">
      <dgm:prSet/>
      <dgm:spPr/>
      <dgm:t>
        <a:bodyPr/>
        <a:lstStyle/>
        <a:p>
          <a:endParaRPr lang="de-DE"/>
        </a:p>
      </dgm:t>
    </dgm:pt>
    <dgm:pt modelId="{FCA29BB1-4CBA-4178-90F4-A378ADFF7F6C}">
      <dgm:prSet phldrT="[Text]"/>
      <dgm:spPr/>
      <dgm:t>
        <a:bodyPr/>
        <a:lstStyle/>
        <a:p>
          <a:pPr marL="84138" indent="0" algn="r">
            <a:buNone/>
            <a:tabLst>
              <a:tab pos="263525" algn="l"/>
            </a:tabLst>
          </a:pPr>
          <a:r>
            <a:rPr lang="nl-NL" b="1" dirty="0"/>
            <a:t>Zorg ervoor dat u uw voortgang kunt volgen, zoals het instellen van een doelbedrag of een percentage</a:t>
          </a:r>
          <a:endParaRPr lang="de-DE" b="1" dirty="0"/>
        </a:p>
      </dgm:t>
    </dgm:pt>
    <dgm:pt modelId="{611296E3-078F-4873-A583-54BAF64FDE87}" type="parTrans" cxnId="{4B153223-8F11-4579-82A9-1AD1CCE3C515}">
      <dgm:prSet/>
      <dgm:spPr/>
      <dgm:t>
        <a:bodyPr/>
        <a:lstStyle/>
        <a:p>
          <a:endParaRPr lang="de-DE"/>
        </a:p>
      </dgm:t>
    </dgm:pt>
    <dgm:pt modelId="{9D491FD6-1866-4D3A-8215-298FED4379EC}" type="sibTrans" cxnId="{4B153223-8F11-4579-82A9-1AD1CCE3C515}">
      <dgm:prSet/>
      <dgm:spPr/>
      <dgm:t>
        <a:bodyPr/>
        <a:lstStyle/>
        <a:p>
          <a:endParaRPr lang="de-DE"/>
        </a:p>
      </dgm:t>
    </dgm:pt>
    <dgm:pt modelId="{1A3B025E-B9C2-421C-8255-4BDD653B6DFB}">
      <dgm:prSet phldrT="[Text]"/>
      <dgm:spPr/>
      <dgm:t>
        <a:bodyPr/>
        <a:lstStyle/>
        <a:p>
          <a:r>
            <a:rPr lang="de-DE" dirty="0"/>
            <a:t>Stel </a:t>
          </a:r>
          <a:r>
            <a:rPr lang="de-DE" dirty="0" err="1"/>
            <a:t>een</a:t>
          </a:r>
          <a:r>
            <a:rPr lang="de-DE" dirty="0"/>
            <a:t> </a:t>
          </a:r>
          <a:r>
            <a:rPr lang="de-DE" dirty="0" err="1"/>
            <a:t>tijdsbestek</a:t>
          </a:r>
          <a:r>
            <a:rPr lang="de-DE" dirty="0"/>
            <a:t> in</a:t>
          </a:r>
        </a:p>
      </dgm:t>
    </dgm:pt>
    <dgm:pt modelId="{078037B5-A4D3-42EB-BCF4-795B1BEEAD96}" type="parTrans" cxnId="{3309823B-8378-4881-B73B-790CC42F3A76}">
      <dgm:prSet/>
      <dgm:spPr/>
      <dgm:t>
        <a:bodyPr/>
        <a:lstStyle/>
        <a:p>
          <a:endParaRPr lang="de-DE"/>
        </a:p>
      </dgm:t>
    </dgm:pt>
    <dgm:pt modelId="{A31A7CDF-0A3F-4657-B105-4490F23F8028}" type="sibTrans" cxnId="{3309823B-8378-4881-B73B-790CC42F3A76}">
      <dgm:prSet/>
      <dgm:spPr/>
      <dgm:t>
        <a:bodyPr/>
        <a:lstStyle/>
        <a:p>
          <a:endParaRPr lang="de-DE"/>
        </a:p>
      </dgm:t>
    </dgm:pt>
    <dgm:pt modelId="{92F697FE-D00C-422D-80DA-50600F5F2186}">
      <dgm:prSet phldrT="[Text]"/>
      <dgm:spPr/>
      <dgm:t>
        <a:bodyPr/>
        <a:lstStyle/>
        <a:p>
          <a:pPr marL="84138" indent="0" algn="r">
            <a:buNone/>
          </a:pPr>
          <a:r>
            <a:rPr lang="nl-NL" b="1" dirty="0"/>
            <a:t>Beslis wanneer u uw doelen wilt bereiken, bijvoorbeeld over zes maanden of tegen het einde van het jaar</a:t>
          </a:r>
          <a:endParaRPr lang="de-DE" b="1" dirty="0"/>
        </a:p>
      </dgm:t>
    </dgm:pt>
    <dgm:pt modelId="{70E72C54-3232-43E2-8935-7BC238401A9C}" type="parTrans" cxnId="{03F2CECE-6B48-4A55-BC60-7A3D1411BCF3}">
      <dgm:prSet/>
      <dgm:spPr/>
      <dgm:t>
        <a:bodyPr/>
        <a:lstStyle/>
        <a:p>
          <a:endParaRPr lang="de-DE"/>
        </a:p>
      </dgm:t>
    </dgm:pt>
    <dgm:pt modelId="{EC30CA6F-7976-4043-99B4-71557ECC4763}" type="sibTrans" cxnId="{03F2CECE-6B48-4A55-BC60-7A3D1411BCF3}">
      <dgm:prSet/>
      <dgm:spPr/>
      <dgm:t>
        <a:bodyPr/>
        <a:lstStyle/>
        <a:p>
          <a:endParaRPr lang="de-DE"/>
        </a:p>
      </dgm:t>
    </dgm:pt>
    <dgm:pt modelId="{5278EC9D-C125-4F82-BC13-C8FBD8DE9B79}">
      <dgm:prSet phldrT="[Text]"/>
      <dgm:spPr/>
      <dgm:t>
        <a:bodyPr/>
        <a:lstStyle/>
        <a:p>
          <a:r>
            <a:rPr lang="de-DE" dirty="0" err="1"/>
            <a:t>Stem</a:t>
          </a:r>
          <a:r>
            <a:rPr lang="de-DE" dirty="0"/>
            <a:t> </a:t>
          </a:r>
          <a:r>
            <a:rPr lang="de-DE" dirty="0" err="1"/>
            <a:t>af</a:t>
          </a:r>
          <a:r>
            <a:rPr lang="de-DE" dirty="0"/>
            <a:t> </a:t>
          </a:r>
          <a:r>
            <a:rPr lang="de-DE" dirty="0" err="1"/>
            <a:t>op</a:t>
          </a:r>
          <a:r>
            <a:rPr lang="de-DE" dirty="0"/>
            <a:t> </a:t>
          </a:r>
          <a:r>
            <a:rPr lang="de-DE" dirty="0" err="1"/>
            <a:t>uw</a:t>
          </a:r>
          <a:r>
            <a:rPr lang="de-DE" dirty="0"/>
            <a:t> </a:t>
          </a:r>
          <a:r>
            <a:rPr lang="de-DE" dirty="0" err="1"/>
            <a:t>budget</a:t>
          </a:r>
          <a:endParaRPr lang="de-DE" dirty="0"/>
        </a:p>
      </dgm:t>
    </dgm:pt>
    <dgm:pt modelId="{C589AFB4-961F-47F2-96BE-36D7526F6361}" type="parTrans" cxnId="{240FFE5F-C12E-4AA2-A668-F4799049063F}">
      <dgm:prSet/>
      <dgm:spPr/>
      <dgm:t>
        <a:bodyPr/>
        <a:lstStyle/>
        <a:p>
          <a:endParaRPr lang="de-DE"/>
        </a:p>
      </dgm:t>
    </dgm:pt>
    <dgm:pt modelId="{26B71E37-8906-4704-B385-214DC5012FCD}" type="sibTrans" cxnId="{240FFE5F-C12E-4AA2-A668-F4799049063F}">
      <dgm:prSet/>
      <dgm:spPr/>
      <dgm:t>
        <a:bodyPr/>
        <a:lstStyle/>
        <a:p>
          <a:endParaRPr lang="de-DE"/>
        </a:p>
      </dgm:t>
    </dgm:pt>
    <dgm:pt modelId="{D328812C-DE9C-4DA8-9FEE-800CBB5AE832}">
      <dgm:prSet phldrT="[Text]"/>
      <dgm:spPr/>
      <dgm:t>
        <a:bodyPr/>
        <a:lstStyle/>
        <a:p>
          <a:pPr marL="0" indent="0">
            <a:buNone/>
          </a:pPr>
          <a:r>
            <a:rPr lang="nl-NL" b="1" dirty="0"/>
            <a:t>Zorg ervoor dat uw financiële doelen passen binnen uw budget en financiële strategie</a:t>
          </a:r>
          <a:endParaRPr lang="de-DE" b="1" dirty="0"/>
        </a:p>
      </dgm:t>
    </dgm:pt>
    <dgm:pt modelId="{3D7C09E8-A2C6-4A43-ABB7-AD4DCA4896A9}" type="parTrans" cxnId="{E607D236-4F16-431D-9ECE-682C98878B99}">
      <dgm:prSet/>
      <dgm:spPr/>
      <dgm:t>
        <a:bodyPr/>
        <a:lstStyle/>
        <a:p>
          <a:endParaRPr lang="de-DE"/>
        </a:p>
      </dgm:t>
    </dgm:pt>
    <dgm:pt modelId="{3B2556AF-9B89-47DC-858C-B7A7CBE31B4C}" type="sibTrans" cxnId="{E607D236-4F16-431D-9ECE-682C98878B99}">
      <dgm:prSet/>
      <dgm:spPr/>
      <dgm:t>
        <a:bodyPr/>
        <a:lstStyle/>
        <a:p>
          <a:endParaRPr lang="de-DE"/>
        </a:p>
      </dgm:t>
    </dgm:pt>
    <dgm:pt modelId="{40BD9EA8-2BF2-41DF-8E28-A3A29658518D}">
      <dgm:prSet phldrT="[Text]"/>
      <dgm:spPr/>
      <dgm:t>
        <a:bodyPr/>
        <a:lstStyle/>
        <a:p>
          <a:pPr marL="0" indent="0">
            <a:buNone/>
          </a:pPr>
          <a:endParaRPr lang="de-DE" dirty="0"/>
        </a:p>
      </dgm:t>
    </dgm:pt>
    <dgm:pt modelId="{31108663-D026-4722-B5FC-71B26AB032C3}" type="parTrans" cxnId="{7AA5D3FF-D843-4B00-B947-CA05B678C9EC}">
      <dgm:prSet/>
      <dgm:spPr/>
      <dgm:t>
        <a:bodyPr/>
        <a:lstStyle/>
        <a:p>
          <a:endParaRPr lang="de-DE"/>
        </a:p>
      </dgm:t>
    </dgm:pt>
    <dgm:pt modelId="{034F955F-322A-499D-A290-EA349E36CF58}" type="sibTrans" cxnId="{7AA5D3FF-D843-4B00-B947-CA05B678C9EC}">
      <dgm:prSet/>
      <dgm:spPr/>
      <dgm:t>
        <a:bodyPr/>
        <a:lstStyle/>
        <a:p>
          <a:endParaRPr lang="de-DE"/>
        </a:p>
      </dgm:t>
    </dgm:pt>
    <dgm:pt modelId="{FDBB7C19-3C62-4128-93CD-D03F4DD92910}" type="pres">
      <dgm:prSet presAssocID="{487ABA2E-6ABA-433E-8B30-F7C26E27DF34}" presName="cycleMatrixDiagram" presStyleCnt="0">
        <dgm:presLayoutVars>
          <dgm:chMax val="1"/>
          <dgm:dir/>
          <dgm:animLvl val="lvl"/>
          <dgm:resizeHandles val="exact"/>
        </dgm:presLayoutVars>
      </dgm:prSet>
      <dgm:spPr/>
    </dgm:pt>
    <dgm:pt modelId="{D37E7E13-4311-4CFC-AFD1-D57DBCDBACBC}" type="pres">
      <dgm:prSet presAssocID="{487ABA2E-6ABA-433E-8B30-F7C26E27DF34}" presName="children" presStyleCnt="0"/>
      <dgm:spPr/>
    </dgm:pt>
    <dgm:pt modelId="{34530A39-6E17-4B63-B073-9D9245D1CBE1}" type="pres">
      <dgm:prSet presAssocID="{487ABA2E-6ABA-433E-8B30-F7C26E27DF34}" presName="child1group" presStyleCnt="0"/>
      <dgm:spPr/>
    </dgm:pt>
    <dgm:pt modelId="{FC9D0AE1-FE21-4A03-BEE5-2D0D060B9ED8}" type="pres">
      <dgm:prSet presAssocID="{487ABA2E-6ABA-433E-8B30-F7C26E27DF34}" presName="child1" presStyleLbl="bgAcc1" presStyleIdx="0" presStyleCnt="4"/>
      <dgm:spPr/>
    </dgm:pt>
    <dgm:pt modelId="{6601748E-FE42-4106-81F9-21DCC8AEC60E}" type="pres">
      <dgm:prSet presAssocID="{487ABA2E-6ABA-433E-8B30-F7C26E27DF34}" presName="child1Text" presStyleLbl="bgAcc1" presStyleIdx="0" presStyleCnt="4">
        <dgm:presLayoutVars>
          <dgm:bulletEnabled val="1"/>
        </dgm:presLayoutVars>
      </dgm:prSet>
      <dgm:spPr/>
    </dgm:pt>
    <dgm:pt modelId="{4D9E4B7C-4562-4ABA-9690-DB176FDE86BF}" type="pres">
      <dgm:prSet presAssocID="{487ABA2E-6ABA-433E-8B30-F7C26E27DF34}" presName="child2group" presStyleCnt="0"/>
      <dgm:spPr/>
    </dgm:pt>
    <dgm:pt modelId="{09457DAD-DF52-493B-86A5-01E8B9E13F02}" type="pres">
      <dgm:prSet presAssocID="{487ABA2E-6ABA-433E-8B30-F7C26E27DF34}" presName="child2" presStyleLbl="bgAcc1" presStyleIdx="1" presStyleCnt="4"/>
      <dgm:spPr/>
    </dgm:pt>
    <dgm:pt modelId="{3DA3880A-FD30-4718-ACE5-67D0234736F3}" type="pres">
      <dgm:prSet presAssocID="{487ABA2E-6ABA-433E-8B30-F7C26E27DF34}" presName="child2Text" presStyleLbl="bgAcc1" presStyleIdx="1" presStyleCnt="4">
        <dgm:presLayoutVars>
          <dgm:bulletEnabled val="1"/>
        </dgm:presLayoutVars>
      </dgm:prSet>
      <dgm:spPr/>
    </dgm:pt>
    <dgm:pt modelId="{481A0346-AE8C-4654-A0F6-479265E946D1}" type="pres">
      <dgm:prSet presAssocID="{487ABA2E-6ABA-433E-8B30-F7C26E27DF34}" presName="child3group" presStyleCnt="0"/>
      <dgm:spPr/>
    </dgm:pt>
    <dgm:pt modelId="{A226DBA7-386F-433F-B25C-A0289B61AC46}" type="pres">
      <dgm:prSet presAssocID="{487ABA2E-6ABA-433E-8B30-F7C26E27DF34}" presName="child3" presStyleLbl="bgAcc1" presStyleIdx="2" presStyleCnt="4"/>
      <dgm:spPr/>
    </dgm:pt>
    <dgm:pt modelId="{2F56289D-767A-423C-9A77-25BEC0B9FF5C}" type="pres">
      <dgm:prSet presAssocID="{487ABA2E-6ABA-433E-8B30-F7C26E27DF34}" presName="child3Text" presStyleLbl="bgAcc1" presStyleIdx="2" presStyleCnt="4">
        <dgm:presLayoutVars>
          <dgm:bulletEnabled val="1"/>
        </dgm:presLayoutVars>
      </dgm:prSet>
      <dgm:spPr/>
    </dgm:pt>
    <dgm:pt modelId="{C8D7A5C0-6B9A-41FA-A084-ACB95C5457AB}" type="pres">
      <dgm:prSet presAssocID="{487ABA2E-6ABA-433E-8B30-F7C26E27DF34}" presName="child4group" presStyleCnt="0"/>
      <dgm:spPr/>
    </dgm:pt>
    <dgm:pt modelId="{20B2CF31-B5F8-4254-B48E-383080E8C94F}" type="pres">
      <dgm:prSet presAssocID="{487ABA2E-6ABA-433E-8B30-F7C26E27DF34}" presName="child4" presStyleLbl="bgAcc1" presStyleIdx="3" presStyleCnt="4"/>
      <dgm:spPr/>
    </dgm:pt>
    <dgm:pt modelId="{501D9EF4-9180-4BA9-822A-8396065A2ABB}" type="pres">
      <dgm:prSet presAssocID="{487ABA2E-6ABA-433E-8B30-F7C26E27DF34}" presName="child4Text" presStyleLbl="bgAcc1" presStyleIdx="3" presStyleCnt="4">
        <dgm:presLayoutVars>
          <dgm:bulletEnabled val="1"/>
        </dgm:presLayoutVars>
      </dgm:prSet>
      <dgm:spPr/>
    </dgm:pt>
    <dgm:pt modelId="{D5F5F1E7-39B7-4B85-BBD7-9574269AAC4D}" type="pres">
      <dgm:prSet presAssocID="{487ABA2E-6ABA-433E-8B30-F7C26E27DF34}" presName="childPlaceholder" presStyleCnt="0"/>
      <dgm:spPr/>
    </dgm:pt>
    <dgm:pt modelId="{0A2FB36D-AA8B-453C-B34D-7D462C237FF0}" type="pres">
      <dgm:prSet presAssocID="{487ABA2E-6ABA-433E-8B30-F7C26E27DF34}" presName="circle" presStyleCnt="0"/>
      <dgm:spPr/>
    </dgm:pt>
    <dgm:pt modelId="{D3D64788-8E6C-4AD2-9F47-82BE9C3EDAD3}" type="pres">
      <dgm:prSet presAssocID="{487ABA2E-6ABA-433E-8B30-F7C26E27DF34}" presName="quadrant1" presStyleLbl="node1" presStyleIdx="0" presStyleCnt="4">
        <dgm:presLayoutVars>
          <dgm:chMax val="1"/>
          <dgm:bulletEnabled val="1"/>
        </dgm:presLayoutVars>
      </dgm:prSet>
      <dgm:spPr/>
    </dgm:pt>
    <dgm:pt modelId="{F262C5B8-E2AB-4E0E-8857-FAC4155D24EA}" type="pres">
      <dgm:prSet presAssocID="{487ABA2E-6ABA-433E-8B30-F7C26E27DF34}" presName="quadrant2" presStyleLbl="node1" presStyleIdx="1" presStyleCnt="4">
        <dgm:presLayoutVars>
          <dgm:chMax val="1"/>
          <dgm:bulletEnabled val="1"/>
        </dgm:presLayoutVars>
      </dgm:prSet>
      <dgm:spPr/>
    </dgm:pt>
    <dgm:pt modelId="{54DB47E1-C276-4B09-8FDE-C3537B6AA74B}" type="pres">
      <dgm:prSet presAssocID="{487ABA2E-6ABA-433E-8B30-F7C26E27DF34}" presName="quadrant3" presStyleLbl="node1" presStyleIdx="2" presStyleCnt="4">
        <dgm:presLayoutVars>
          <dgm:chMax val="1"/>
          <dgm:bulletEnabled val="1"/>
        </dgm:presLayoutVars>
      </dgm:prSet>
      <dgm:spPr/>
    </dgm:pt>
    <dgm:pt modelId="{8FE9928E-0062-439A-9922-54F66ADE950A}" type="pres">
      <dgm:prSet presAssocID="{487ABA2E-6ABA-433E-8B30-F7C26E27DF34}" presName="quadrant4" presStyleLbl="node1" presStyleIdx="3" presStyleCnt="4">
        <dgm:presLayoutVars>
          <dgm:chMax val="1"/>
          <dgm:bulletEnabled val="1"/>
        </dgm:presLayoutVars>
      </dgm:prSet>
      <dgm:spPr/>
    </dgm:pt>
    <dgm:pt modelId="{118F893F-680C-4E4E-BC78-73B841A8944F}" type="pres">
      <dgm:prSet presAssocID="{487ABA2E-6ABA-433E-8B30-F7C26E27DF34}" presName="quadrantPlaceholder" presStyleCnt="0"/>
      <dgm:spPr/>
    </dgm:pt>
    <dgm:pt modelId="{42536B15-99DB-4331-BC68-99A3FA6D73BC}" type="pres">
      <dgm:prSet presAssocID="{487ABA2E-6ABA-433E-8B30-F7C26E27DF34}" presName="center1" presStyleLbl="fgShp" presStyleIdx="0" presStyleCnt="2"/>
      <dgm:spPr/>
    </dgm:pt>
    <dgm:pt modelId="{84B8C17E-A606-45F1-843F-44D96B25DCA1}" type="pres">
      <dgm:prSet presAssocID="{487ABA2E-6ABA-433E-8B30-F7C26E27DF34}" presName="center2" presStyleLbl="fgShp" presStyleIdx="1" presStyleCnt="2"/>
      <dgm:spPr/>
    </dgm:pt>
  </dgm:ptLst>
  <dgm:cxnLst>
    <dgm:cxn modelId="{17160310-DC63-4CE3-AC4C-501F6A381878}" type="presOf" srcId="{D328812C-DE9C-4DA8-9FEE-800CBB5AE832}" destId="{20B2CF31-B5F8-4254-B48E-383080E8C94F}" srcOrd="0" destOrd="0" presId="urn:microsoft.com/office/officeart/2005/8/layout/cycle4"/>
    <dgm:cxn modelId="{B0452023-0F14-45D1-B1CB-B309A7C97912}" srcId="{9EC495DF-7899-4C87-B945-2AFBBBE02372}" destId="{09C766D6-A956-4E7E-B917-23A5BAE0F4BB}" srcOrd="0" destOrd="0" parTransId="{0A50AEDE-8D15-4EF1-A8FA-4E47344C5B13}" sibTransId="{530F15EA-AA29-4C48-A71E-5B86C61B25B2}"/>
    <dgm:cxn modelId="{4B153223-8F11-4579-82A9-1AD1CCE3C515}" srcId="{6BEECAC8-5572-46BA-BC64-AFA8D3826BEA}" destId="{FCA29BB1-4CBA-4178-90F4-A378ADFF7F6C}" srcOrd="0" destOrd="0" parTransId="{611296E3-078F-4873-A583-54BAF64FDE87}" sibTransId="{9D491FD6-1866-4D3A-8215-298FED4379EC}"/>
    <dgm:cxn modelId="{7DC21632-87AB-4034-9CA7-31C88917D835}" srcId="{487ABA2E-6ABA-433E-8B30-F7C26E27DF34}" destId="{6BEECAC8-5572-46BA-BC64-AFA8D3826BEA}" srcOrd="1" destOrd="0" parTransId="{8B3C169D-9BF3-4E12-8F25-A6D8D56BA7BE}" sibTransId="{BA56EB5C-D8A5-44C6-9A02-90233F5A035A}"/>
    <dgm:cxn modelId="{E607D236-4F16-431D-9ECE-682C98878B99}" srcId="{5278EC9D-C125-4F82-BC13-C8FBD8DE9B79}" destId="{D328812C-DE9C-4DA8-9FEE-800CBB5AE832}" srcOrd="0" destOrd="0" parTransId="{3D7C09E8-A2C6-4A43-ABB7-AD4DCA4896A9}" sibTransId="{3B2556AF-9B89-47DC-858C-B7A7CBE31B4C}"/>
    <dgm:cxn modelId="{8B1F6A3A-3539-4AD2-B02B-48D021FFD3A9}" type="presOf" srcId="{487ABA2E-6ABA-433E-8B30-F7C26E27DF34}" destId="{FDBB7C19-3C62-4128-93CD-D03F4DD92910}" srcOrd="0" destOrd="0" presId="urn:microsoft.com/office/officeart/2005/8/layout/cycle4"/>
    <dgm:cxn modelId="{3309823B-8378-4881-B73B-790CC42F3A76}" srcId="{487ABA2E-6ABA-433E-8B30-F7C26E27DF34}" destId="{1A3B025E-B9C2-421C-8255-4BDD653B6DFB}" srcOrd="2" destOrd="0" parTransId="{078037B5-A4D3-42EB-BCF4-795B1BEEAD96}" sibTransId="{A31A7CDF-0A3F-4657-B105-4490F23F8028}"/>
    <dgm:cxn modelId="{824EC65D-7154-4FEC-87A3-A7F6CFDF3CBA}" type="presOf" srcId="{FCA29BB1-4CBA-4178-90F4-A378ADFF7F6C}" destId="{09457DAD-DF52-493B-86A5-01E8B9E13F02}" srcOrd="0" destOrd="0" presId="urn:microsoft.com/office/officeart/2005/8/layout/cycle4"/>
    <dgm:cxn modelId="{240FFE5F-C12E-4AA2-A668-F4799049063F}" srcId="{487ABA2E-6ABA-433E-8B30-F7C26E27DF34}" destId="{5278EC9D-C125-4F82-BC13-C8FBD8DE9B79}" srcOrd="3" destOrd="0" parTransId="{C589AFB4-961F-47F2-96BE-36D7526F6361}" sibTransId="{26B71E37-8906-4704-B385-214DC5012FCD}"/>
    <dgm:cxn modelId="{9EEA2068-BBC1-45F7-AA17-AA98F3A0CB55}" type="presOf" srcId="{9EC495DF-7899-4C87-B945-2AFBBBE02372}" destId="{D3D64788-8E6C-4AD2-9F47-82BE9C3EDAD3}" srcOrd="0" destOrd="0" presId="urn:microsoft.com/office/officeart/2005/8/layout/cycle4"/>
    <dgm:cxn modelId="{86F5F348-70DA-4E6E-AF75-B58FFC8397C8}" type="presOf" srcId="{FCA29BB1-4CBA-4178-90F4-A378ADFF7F6C}" destId="{3DA3880A-FD30-4718-ACE5-67D0234736F3}" srcOrd="1" destOrd="0" presId="urn:microsoft.com/office/officeart/2005/8/layout/cycle4"/>
    <dgm:cxn modelId="{70047475-E066-455B-B385-A7F75FC88511}" type="presOf" srcId="{5278EC9D-C125-4F82-BC13-C8FBD8DE9B79}" destId="{8FE9928E-0062-439A-9922-54F66ADE950A}" srcOrd="0" destOrd="0" presId="urn:microsoft.com/office/officeart/2005/8/layout/cycle4"/>
    <dgm:cxn modelId="{548BE87A-64FC-4CF8-BBCE-09E9A8D75C80}" type="presOf" srcId="{92F697FE-D00C-422D-80DA-50600F5F2186}" destId="{A226DBA7-386F-433F-B25C-A0289B61AC46}" srcOrd="0" destOrd="0" presId="urn:microsoft.com/office/officeart/2005/8/layout/cycle4"/>
    <dgm:cxn modelId="{4D03667F-12AE-4A19-BA1A-FE596573921D}" type="presOf" srcId="{1A3B025E-B9C2-421C-8255-4BDD653B6DFB}" destId="{54DB47E1-C276-4B09-8FDE-C3537B6AA74B}" srcOrd="0" destOrd="0" presId="urn:microsoft.com/office/officeart/2005/8/layout/cycle4"/>
    <dgm:cxn modelId="{85F7A681-F025-474A-8530-1FC28B779CB7}" type="presOf" srcId="{09C766D6-A956-4E7E-B917-23A5BAE0F4BB}" destId="{FC9D0AE1-FE21-4A03-BEE5-2D0D060B9ED8}" srcOrd="0" destOrd="0" presId="urn:microsoft.com/office/officeart/2005/8/layout/cycle4"/>
    <dgm:cxn modelId="{DE538990-A1F5-4132-830F-F1B41526CBFF}" srcId="{487ABA2E-6ABA-433E-8B30-F7C26E27DF34}" destId="{9EC495DF-7899-4C87-B945-2AFBBBE02372}" srcOrd="0" destOrd="0" parTransId="{621FB35D-88B3-4E59-99AB-1FA9354ABCF8}" sibTransId="{2E63E38D-23B3-4CAC-B34F-6CEF51C2E6FE}"/>
    <dgm:cxn modelId="{BBA8BCA9-6BB0-4E09-BB65-69C71F1631E6}" type="presOf" srcId="{6BEECAC8-5572-46BA-BC64-AFA8D3826BEA}" destId="{F262C5B8-E2AB-4E0E-8857-FAC4155D24EA}" srcOrd="0" destOrd="0" presId="urn:microsoft.com/office/officeart/2005/8/layout/cycle4"/>
    <dgm:cxn modelId="{454794C7-2336-41CA-AB00-DD85638DFCD7}" type="presOf" srcId="{D328812C-DE9C-4DA8-9FEE-800CBB5AE832}" destId="{501D9EF4-9180-4BA9-822A-8396065A2ABB}" srcOrd="1" destOrd="0" presId="urn:microsoft.com/office/officeart/2005/8/layout/cycle4"/>
    <dgm:cxn modelId="{03F2CECE-6B48-4A55-BC60-7A3D1411BCF3}" srcId="{1A3B025E-B9C2-421C-8255-4BDD653B6DFB}" destId="{92F697FE-D00C-422D-80DA-50600F5F2186}" srcOrd="0" destOrd="0" parTransId="{70E72C54-3232-43E2-8935-7BC238401A9C}" sibTransId="{EC30CA6F-7976-4043-99B4-71557ECC4763}"/>
    <dgm:cxn modelId="{038BC5FC-6379-472F-8A73-FC74FE8BC3DF}" type="presOf" srcId="{09C766D6-A956-4E7E-B917-23A5BAE0F4BB}" destId="{6601748E-FE42-4106-81F9-21DCC8AEC60E}" srcOrd="1" destOrd="0" presId="urn:microsoft.com/office/officeart/2005/8/layout/cycle4"/>
    <dgm:cxn modelId="{584131FF-1650-4F36-92A9-9431924DA0F7}" type="presOf" srcId="{92F697FE-D00C-422D-80DA-50600F5F2186}" destId="{2F56289D-767A-423C-9A77-25BEC0B9FF5C}" srcOrd="1" destOrd="0" presId="urn:microsoft.com/office/officeart/2005/8/layout/cycle4"/>
    <dgm:cxn modelId="{7AA5D3FF-D843-4B00-B947-CA05B678C9EC}" srcId="{487ABA2E-6ABA-433E-8B30-F7C26E27DF34}" destId="{40BD9EA8-2BF2-41DF-8E28-A3A29658518D}" srcOrd="4" destOrd="0" parTransId="{31108663-D026-4722-B5FC-71B26AB032C3}" sibTransId="{034F955F-322A-499D-A290-EA349E36CF58}"/>
    <dgm:cxn modelId="{8858D06C-8EC5-4DF4-ABDD-ACC78D70BBD7}" type="presParOf" srcId="{FDBB7C19-3C62-4128-93CD-D03F4DD92910}" destId="{D37E7E13-4311-4CFC-AFD1-D57DBCDBACBC}" srcOrd="0" destOrd="0" presId="urn:microsoft.com/office/officeart/2005/8/layout/cycle4"/>
    <dgm:cxn modelId="{86D46E8A-6260-44C9-A0D2-A74AE0D5C18C}" type="presParOf" srcId="{D37E7E13-4311-4CFC-AFD1-D57DBCDBACBC}" destId="{34530A39-6E17-4B63-B073-9D9245D1CBE1}" srcOrd="0" destOrd="0" presId="urn:microsoft.com/office/officeart/2005/8/layout/cycle4"/>
    <dgm:cxn modelId="{E2FCEE79-E4CC-415D-9993-AE64BD2BD079}" type="presParOf" srcId="{34530A39-6E17-4B63-B073-9D9245D1CBE1}" destId="{FC9D0AE1-FE21-4A03-BEE5-2D0D060B9ED8}" srcOrd="0" destOrd="0" presId="urn:microsoft.com/office/officeart/2005/8/layout/cycle4"/>
    <dgm:cxn modelId="{EA8BAF9C-4D9E-4EBD-9358-EEAE0BC9A740}" type="presParOf" srcId="{34530A39-6E17-4B63-B073-9D9245D1CBE1}" destId="{6601748E-FE42-4106-81F9-21DCC8AEC60E}" srcOrd="1" destOrd="0" presId="urn:microsoft.com/office/officeart/2005/8/layout/cycle4"/>
    <dgm:cxn modelId="{B6219A04-3BC0-4371-984B-26DC957F3816}" type="presParOf" srcId="{D37E7E13-4311-4CFC-AFD1-D57DBCDBACBC}" destId="{4D9E4B7C-4562-4ABA-9690-DB176FDE86BF}" srcOrd="1" destOrd="0" presId="urn:microsoft.com/office/officeart/2005/8/layout/cycle4"/>
    <dgm:cxn modelId="{999EC4CE-4506-41F3-AF5F-4675F3F17395}" type="presParOf" srcId="{4D9E4B7C-4562-4ABA-9690-DB176FDE86BF}" destId="{09457DAD-DF52-493B-86A5-01E8B9E13F02}" srcOrd="0" destOrd="0" presId="urn:microsoft.com/office/officeart/2005/8/layout/cycle4"/>
    <dgm:cxn modelId="{64E68AD0-BAE8-4736-819F-3D415834735A}" type="presParOf" srcId="{4D9E4B7C-4562-4ABA-9690-DB176FDE86BF}" destId="{3DA3880A-FD30-4718-ACE5-67D0234736F3}" srcOrd="1" destOrd="0" presId="urn:microsoft.com/office/officeart/2005/8/layout/cycle4"/>
    <dgm:cxn modelId="{792CF74A-85A8-4718-B5DB-815753FA2631}" type="presParOf" srcId="{D37E7E13-4311-4CFC-AFD1-D57DBCDBACBC}" destId="{481A0346-AE8C-4654-A0F6-479265E946D1}" srcOrd="2" destOrd="0" presId="urn:microsoft.com/office/officeart/2005/8/layout/cycle4"/>
    <dgm:cxn modelId="{9649938D-CD87-4B1E-A9C4-EBADC026BC39}" type="presParOf" srcId="{481A0346-AE8C-4654-A0F6-479265E946D1}" destId="{A226DBA7-386F-433F-B25C-A0289B61AC46}" srcOrd="0" destOrd="0" presId="urn:microsoft.com/office/officeart/2005/8/layout/cycle4"/>
    <dgm:cxn modelId="{414B4102-2625-4F60-91C4-C2A0ADE9FCD0}" type="presParOf" srcId="{481A0346-AE8C-4654-A0F6-479265E946D1}" destId="{2F56289D-767A-423C-9A77-25BEC0B9FF5C}" srcOrd="1" destOrd="0" presId="urn:microsoft.com/office/officeart/2005/8/layout/cycle4"/>
    <dgm:cxn modelId="{430D9161-E6FA-4276-9858-81AE75807ACD}" type="presParOf" srcId="{D37E7E13-4311-4CFC-AFD1-D57DBCDBACBC}" destId="{C8D7A5C0-6B9A-41FA-A084-ACB95C5457AB}" srcOrd="3" destOrd="0" presId="urn:microsoft.com/office/officeart/2005/8/layout/cycle4"/>
    <dgm:cxn modelId="{668E4062-9508-4C37-8925-458EDC3A7CC9}" type="presParOf" srcId="{C8D7A5C0-6B9A-41FA-A084-ACB95C5457AB}" destId="{20B2CF31-B5F8-4254-B48E-383080E8C94F}" srcOrd="0" destOrd="0" presId="urn:microsoft.com/office/officeart/2005/8/layout/cycle4"/>
    <dgm:cxn modelId="{EB0EDD8F-95EB-455C-91EB-15C056BA015D}" type="presParOf" srcId="{C8D7A5C0-6B9A-41FA-A084-ACB95C5457AB}" destId="{501D9EF4-9180-4BA9-822A-8396065A2ABB}" srcOrd="1" destOrd="0" presId="urn:microsoft.com/office/officeart/2005/8/layout/cycle4"/>
    <dgm:cxn modelId="{33C8B5A3-78CD-45C3-82AA-0D7EA475CD15}" type="presParOf" srcId="{D37E7E13-4311-4CFC-AFD1-D57DBCDBACBC}" destId="{D5F5F1E7-39B7-4B85-BBD7-9574269AAC4D}" srcOrd="4" destOrd="0" presId="urn:microsoft.com/office/officeart/2005/8/layout/cycle4"/>
    <dgm:cxn modelId="{BAD11FD0-664B-406D-9666-6EA8FBFA55AE}" type="presParOf" srcId="{FDBB7C19-3C62-4128-93CD-D03F4DD92910}" destId="{0A2FB36D-AA8B-453C-B34D-7D462C237FF0}" srcOrd="1" destOrd="0" presId="urn:microsoft.com/office/officeart/2005/8/layout/cycle4"/>
    <dgm:cxn modelId="{4DEE88D7-B5AA-4333-B67D-6DA71C66AC49}" type="presParOf" srcId="{0A2FB36D-AA8B-453C-B34D-7D462C237FF0}" destId="{D3D64788-8E6C-4AD2-9F47-82BE9C3EDAD3}" srcOrd="0" destOrd="0" presId="urn:microsoft.com/office/officeart/2005/8/layout/cycle4"/>
    <dgm:cxn modelId="{5F4AA64A-02B8-426F-AB02-99CE744BAEB8}" type="presParOf" srcId="{0A2FB36D-AA8B-453C-B34D-7D462C237FF0}" destId="{F262C5B8-E2AB-4E0E-8857-FAC4155D24EA}" srcOrd="1" destOrd="0" presId="urn:microsoft.com/office/officeart/2005/8/layout/cycle4"/>
    <dgm:cxn modelId="{D14264C5-7093-449E-B4C6-DEE30C7393B3}" type="presParOf" srcId="{0A2FB36D-AA8B-453C-B34D-7D462C237FF0}" destId="{54DB47E1-C276-4B09-8FDE-C3537B6AA74B}" srcOrd="2" destOrd="0" presId="urn:microsoft.com/office/officeart/2005/8/layout/cycle4"/>
    <dgm:cxn modelId="{B195079F-29D6-403A-AE21-C199003A4902}" type="presParOf" srcId="{0A2FB36D-AA8B-453C-B34D-7D462C237FF0}" destId="{8FE9928E-0062-439A-9922-54F66ADE950A}" srcOrd="3" destOrd="0" presId="urn:microsoft.com/office/officeart/2005/8/layout/cycle4"/>
    <dgm:cxn modelId="{ACEE99F9-CF92-4D10-B806-BAA5193075FC}" type="presParOf" srcId="{0A2FB36D-AA8B-453C-B34D-7D462C237FF0}" destId="{118F893F-680C-4E4E-BC78-73B841A8944F}" srcOrd="4" destOrd="0" presId="urn:microsoft.com/office/officeart/2005/8/layout/cycle4"/>
    <dgm:cxn modelId="{A6A978ED-8F55-4512-AA25-1D01504128EE}" type="presParOf" srcId="{FDBB7C19-3C62-4128-93CD-D03F4DD92910}" destId="{42536B15-99DB-4331-BC68-99A3FA6D73BC}" srcOrd="2" destOrd="0" presId="urn:microsoft.com/office/officeart/2005/8/layout/cycle4"/>
    <dgm:cxn modelId="{DAB863FC-CDB4-4D4E-805F-782C79D2C566}" type="presParOf" srcId="{FDBB7C19-3C62-4128-93CD-D03F4DD92910}" destId="{84B8C17E-A606-45F1-843F-44D96B25DCA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96BE89-20D1-4E67-AF8E-A8CA9001E9A5}"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de-DE"/>
        </a:p>
      </dgm:t>
    </dgm:pt>
    <dgm:pt modelId="{6318715F-2CA1-4599-82C5-D469A5715D28}">
      <dgm:prSet phldrT="[Text]"/>
      <dgm:spPr/>
      <dgm:t>
        <a:bodyPr/>
        <a:lstStyle/>
        <a:p>
          <a:r>
            <a:rPr lang="nl-NL" b="1" dirty="0"/>
            <a:t>Analyseer uw huidige financiële situatie Kijk naar uw inkomsten, uitgaven, schulden en vermogen om te begrijpen waar u aan toe bent</a:t>
          </a:r>
          <a:endParaRPr lang="de-DE" b="1" dirty="0"/>
        </a:p>
      </dgm:t>
    </dgm:pt>
    <dgm:pt modelId="{FBD404E0-285B-41F2-B233-C96632ED63D5}" type="parTrans" cxnId="{2B7E48AC-4FEC-4803-BF63-49A3B29C989F}">
      <dgm:prSet/>
      <dgm:spPr/>
      <dgm:t>
        <a:bodyPr/>
        <a:lstStyle/>
        <a:p>
          <a:endParaRPr lang="de-DE"/>
        </a:p>
      </dgm:t>
    </dgm:pt>
    <dgm:pt modelId="{4220200C-2A63-4AF1-8E9F-1A107961E909}" type="sibTrans" cxnId="{2B7E48AC-4FEC-4803-BF63-49A3B29C989F}">
      <dgm:prSet/>
      <dgm:spPr/>
      <dgm:t>
        <a:bodyPr/>
        <a:lstStyle/>
        <a:p>
          <a:endParaRPr lang="de-DE"/>
        </a:p>
      </dgm:t>
    </dgm:pt>
    <dgm:pt modelId="{73B6F786-0DBC-49D5-A95F-AB6D6A2FBEA6}">
      <dgm:prSet phldrT="[Text]"/>
      <dgm:spPr/>
      <dgm:t>
        <a:bodyPr/>
        <a:lstStyle/>
        <a:p>
          <a:r>
            <a:rPr lang="nl-NL" b="1" dirty="0"/>
            <a:t>Stel duidelijke financiële doelen Definieer wat u wilt bereiken, zoals meer sparen of schulden verminderen.</a:t>
          </a:r>
          <a:endParaRPr lang="de-DE" b="1" dirty="0"/>
        </a:p>
      </dgm:t>
    </dgm:pt>
    <dgm:pt modelId="{2684748E-B74F-44FC-B35E-D097DA997E1B}" type="parTrans" cxnId="{B20B8947-7858-4499-9733-177BCC5FB386}">
      <dgm:prSet/>
      <dgm:spPr/>
      <dgm:t>
        <a:bodyPr/>
        <a:lstStyle/>
        <a:p>
          <a:endParaRPr lang="de-DE"/>
        </a:p>
      </dgm:t>
    </dgm:pt>
    <dgm:pt modelId="{85AC4AF1-4E82-400B-B69D-63195D23EDE2}" type="sibTrans" cxnId="{B20B8947-7858-4499-9733-177BCC5FB386}">
      <dgm:prSet/>
      <dgm:spPr/>
      <dgm:t>
        <a:bodyPr/>
        <a:lstStyle/>
        <a:p>
          <a:endParaRPr lang="de-DE"/>
        </a:p>
      </dgm:t>
    </dgm:pt>
    <dgm:pt modelId="{1EF8EA57-25C6-40D9-8993-9801D558F93B}">
      <dgm:prSet phldrT="[Text]"/>
      <dgm:spPr/>
      <dgm:t>
        <a:bodyPr/>
        <a:lstStyle/>
        <a:p>
          <a:r>
            <a:rPr lang="nl-NL" b="1" dirty="0"/>
            <a:t>Ontwikkel een plan Maak een gedetailleerd plan waarin wordt beschreven hoe u uw financiële doelen gaat bereiken, inclusief budgetteren, beleggen en risicobeheer</a:t>
          </a:r>
          <a:endParaRPr lang="de-DE" b="1" dirty="0"/>
        </a:p>
      </dgm:t>
    </dgm:pt>
    <dgm:pt modelId="{C828967D-8C6A-4DC5-A1B1-7E0B0FFF201B}" type="parTrans" cxnId="{8621DF82-A566-404D-9DC9-A7724454A4BE}">
      <dgm:prSet/>
      <dgm:spPr/>
      <dgm:t>
        <a:bodyPr/>
        <a:lstStyle/>
        <a:p>
          <a:endParaRPr lang="de-DE"/>
        </a:p>
      </dgm:t>
    </dgm:pt>
    <dgm:pt modelId="{F44B4F57-34BB-426E-B8D6-6F51D3A69943}" type="sibTrans" cxnId="{8621DF82-A566-404D-9DC9-A7724454A4BE}">
      <dgm:prSet/>
      <dgm:spPr/>
      <dgm:t>
        <a:bodyPr/>
        <a:lstStyle/>
        <a:p>
          <a:endParaRPr lang="de-DE"/>
        </a:p>
      </dgm:t>
    </dgm:pt>
    <dgm:pt modelId="{961817E4-6D88-4EC9-82EB-58433B8EA4BD}">
      <dgm:prSet phldrT="[Text]"/>
      <dgm:spPr/>
      <dgm:t>
        <a:bodyPr/>
        <a:lstStyle/>
        <a:p>
          <a:r>
            <a:rPr lang="nl-NL" b="1" dirty="0"/>
            <a:t>Monitoren en bijsturen Controleer regelmatig uw voortgang en breng indien nodig wijzigingen aan in uw strategie om op schema te blijven</a:t>
          </a:r>
          <a:endParaRPr lang="de-DE" b="1" dirty="0"/>
        </a:p>
      </dgm:t>
    </dgm:pt>
    <dgm:pt modelId="{9BE1722C-AF37-4969-8313-408AD7E64470}" type="parTrans" cxnId="{6E7DDE29-4A0A-4A54-BBB4-90F7122492A8}">
      <dgm:prSet/>
      <dgm:spPr/>
      <dgm:t>
        <a:bodyPr/>
        <a:lstStyle/>
        <a:p>
          <a:endParaRPr lang="de-DE"/>
        </a:p>
      </dgm:t>
    </dgm:pt>
    <dgm:pt modelId="{A5C546CD-C372-4E02-A081-A1BEF14A1194}" type="sibTrans" cxnId="{6E7DDE29-4A0A-4A54-BBB4-90F7122492A8}">
      <dgm:prSet/>
      <dgm:spPr/>
      <dgm:t>
        <a:bodyPr/>
        <a:lstStyle/>
        <a:p>
          <a:endParaRPr lang="de-DE"/>
        </a:p>
      </dgm:t>
    </dgm:pt>
    <dgm:pt modelId="{2D2CD671-4478-4ED0-9F1C-9AAA557913A0}" type="pres">
      <dgm:prSet presAssocID="{B396BE89-20D1-4E67-AF8E-A8CA9001E9A5}" presName="Name0" presStyleCnt="0">
        <dgm:presLayoutVars>
          <dgm:dir/>
          <dgm:resizeHandles val="exact"/>
        </dgm:presLayoutVars>
      </dgm:prSet>
      <dgm:spPr/>
    </dgm:pt>
    <dgm:pt modelId="{8E13A3BB-11A1-4C3E-A9A7-5E036358002C}" type="pres">
      <dgm:prSet presAssocID="{6318715F-2CA1-4599-82C5-D469A5715D28}" presName="composite" presStyleCnt="0"/>
      <dgm:spPr/>
    </dgm:pt>
    <dgm:pt modelId="{E3B42597-8F98-4119-989E-0B467207AA16}" type="pres">
      <dgm:prSet presAssocID="{6318715F-2CA1-4599-82C5-D469A5715D28}" presName="imagSh" presStyleLbl="bgImgPlace1" presStyleIdx="0" presStyleCnt="4" custLinFactNeighborX="-4268" custLinFactNeighborY="-242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cherche mit einfarbiger Füllung"/>
        </a:ext>
      </dgm:extLst>
    </dgm:pt>
    <dgm:pt modelId="{BE64DE3C-629A-4B02-B92A-DCBA67D1E366}" type="pres">
      <dgm:prSet presAssocID="{6318715F-2CA1-4599-82C5-D469A5715D28}" presName="txNode" presStyleLbl="node1" presStyleIdx="0" presStyleCnt="4">
        <dgm:presLayoutVars>
          <dgm:bulletEnabled val="1"/>
        </dgm:presLayoutVars>
      </dgm:prSet>
      <dgm:spPr/>
    </dgm:pt>
    <dgm:pt modelId="{BF38485F-14A1-45A0-AF04-214C426DF15F}" type="pres">
      <dgm:prSet presAssocID="{4220200C-2A63-4AF1-8E9F-1A107961E909}" presName="sibTrans" presStyleLbl="sibTrans2D1" presStyleIdx="0" presStyleCnt="3"/>
      <dgm:spPr/>
    </dgm:pt>
    <dgm:pt modelId="{3A746206-0836-4F0B-95F6-F9B2DC400F35}" type="pres">
      <dgm:prSet presAssocID="{4220200C-2A63-4AF1-8E9F-1A107961E909}" presName="connTx" presStyleLbl="sibTrans2D1" presStyleIdx="0" presStyleCnt="3"/>
      <dgm:spPr/>
    </dgm:pt>
    <dgm:pt modelId="{83B10631-F681-45F1-82C8-816C4ACFE961}" type="pres">
      <dgm:prSet presAssocID="{73B6F786-0DBC-49D5-A95F-AB6D6A2FBEA6}" presName="composite" presStyleCnt="0"/>
      <dgm:spPr/>
    </dgm:pt>
    <dgm:pt modelId="{C444C60C-5555-4D50-AD19-71010C288EFD}" type="pres">
      <dgm:prSet presAssocID="{73B6F786-0DBC-49D5-A95F-AB6D6A2FBEA6}" presName="imagSh" presStyleLbl="bgImgPlace1" presStyleIdx="1" presStyleCnt="4" custLinFactNeighborX="2667" custLinFactNeighborY="-2428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lltreffer mit einfarbiger Füllung"/>
        </a:ext>
      </dgm:extLst>
    </dgm:pt>
    <dgm:pt modelId="{117BF1B0-263D-488C-8E1A-90A0D4B5DA85}" type="pres">
      <dgm:prSet presAssocID="{73B6F786-0DBC-49D5-A95F-AB6D6A2FBEA6}" presName="txNode" presStyleLbl="node1" presStyleIdx="1" presStyleCnt="4">
        <dgm:presLayoutVars>
          <dgm:bulletEnabled val="1"/>
        </dgm:presLayoutVars>
      </dgm:prSet>
      <dgm:spPr/>
    </dgm:pt>
    <dgm:pt modelId="{A3947C40-FF92-4CA3-9BAF-9ED1D89948D6}" type="pres">
      <dgm:prSet presAssocID="{85AC4AF1-4E82-400B-B69D-63195D23EDE2}" presName="sibTrans" presStyleLbl="sibTrans2D1" presStyleIdx="1" presStyleCnt="3"/>
      <dgm:spPr/>
    </dgm:pt>
    <dgm:pt modelId="{E8B5999D-0BFE-4182-AE4E-1F1B7783D0FF}" type="pres">
      <dgm:prSet presAssocID="{85AC4AF1-4E82-400B-B69D-63195D23EDE2}" presName="connTx" presStyleLbl="sibTrans2D1" presStyleIdx="1" presStyleCnt="3"/>
      <dgm:spPr/>
    </dgm:pt>
    <dgm:pt modelId="{3B2AD778-2C81-41F6-BD24-82EAE2241D52}" type="pres">
      <dgm:prSet presAssocID="{1EF8EA57-25C6-40D9-8993-9801D558F93B}" presName="composite" presStyleCnt="0"/>
      <dgm:spPr/>
    </dgm:pt>
    <dgm:pt modelId="{CBCCC2ED-D022-43F2-A744-EA294B82759A}" type="pres">
      <dgm:prSet presAssocID="{1EF8EA57-25C6-40D9-8993-9801D558F93B}" presName="imagSh" presStyleLbl="bgImgPlace1" presStyleIdx="2" presStyleCnt="4" custLinFactNeighborX="4998" custLinFactNeighborY="-24289"/>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book mit einfarbiger Füllung"/>
        </a:ext>
      </dgm:extLst>
    </dgm:pt>
    <dgm:pt modelId="{EA9089F8-0C26-4055-9E40-10B0B858ECBB}" type="pres">
      <dgm:prSet presAssocID="{1EF8EA57-25C6-40D9-8993-9801D558F93B}" presName="txNode" presStyleLbl="node1" presStyleIdx="2" presStyleCnt="4">
        <dgm:presLayoutVars>
          <dgm:bulletEnabled val="1"/>
        </dgm:presLayoutVars>
      </dgm:prSet>
      <dgm:spPr/>
    </dgm:pt>
    <dgm:pt modelId="{46EFD687-3F1B-4BB1-A08F-841BFBA7A9D5}" type="pres">
      <dgm:prSet presAssocID="{F44B4F57-34BB-426E-B8D6-6F51D3A69943}" presName="sibTrans" presStyleLbl="sibTrans2D1" presStyleIdx="2" presStyleCnt="3"/>
      <dgm:spPr/>
    </dgm:pt>
    <dgm:pt modelId="{3B33B66B-6C3E-41FF-ACE5-82AA2D33B6CA}" type="pres">
      <dgm:prSet presAssocID="{F44B4F57-34BB-426E-B8D6-6F51D3A69943}" presName="connTx" presStyleLbl="sibTrans2D1" presStyleIdx="2" presStyleCnt="3"/>
      <dgm:spPr/>
    </dgm:pt>
    <dgm:pt modelId="{76DC5F05-94EF-46BA-B8EB-9760DA8135FB}" type="pres">
      <dgm:prSet presAssocID="{961817E4-6D88-4EC9-82EB-58433B8EA4BD}" presName="composite" presStyleCnt="0"/>
      <dgm:spPr/>
    </dgm:pt>
    <dgm:pt modelId="{A10EDD77-AF94-41B1-84C5-22B297BD9964}" type="pres">
      <dgm:prSet presAssocID="{961817E4-6D88-4EC9-82EB-58433B8EA4BD}" presName="imagSh" presStyleLbl="bgImgPlace1" presStyleIdx="3" presStyleCnt="4" custLinFactNeighborY="-242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Klemmbrett abgehakt mit einfarbiger Füllung"/>
        </a:ext>
      </dgm:extLst>
    </dgm:pt>
    <dgm:pt modelId="{C945506D-AADA-4AFE-AD95-A89879B2B54B}" type="pres">
      <dgm:prSet presAssocID="{961817E4-6D88-4EC9-82EB-58433B8EA4BD}" presName="txNode" presStyleLbl="node1" presStyleIdx="3" presStyleCnt="4">
        <dgm:presLayoutVars>
          <dgm:bulletEnabled val="1"/>
        </dgm:presLayoutVars>
      </dgm:prSet>
      <dgm:spPr/>
    </dgm:pt>
  </dgm:ptLst>
  <dgm:cxnLst>
    <dgm:cxn modelId="{3AD87702-E8FC-485E-9373-4EF1AD200776}" type="presOf" srcId="{B396BE89-20D1-4E67-AF8E-A8CA9001E9A5}" destId="{2D2CD671-4478-4ED0-9F1C-9AAA557913A0}" srcOrd="0" destOrd="0" presId="urn:microsoft.com/office/officeart/2005/8/layout/hProcess10"/>
    <dgm:cxn modelId="{E6193A0D-146A-410A-9633-29D0F037FD9C}" type="presOf" srcId="{4220200C-2A63-4AF1-8E9F-1A107961E909}" destId="{BF38485F-14A1-45A0-AF04-214C426DF15F}" srcOrd="0" destOrd="0" presId="urn:microsoft.com/office/officeart/2005/8/layout/hProcess10"/>
    <dgm:cxn modelId="{0C5D4B24-78F3-43FA-A962-E7B6BFBF1DFF}" type="presOf" srcId="{85AC4AF1-4E82-400B-B69D-63195D23EDE2}" destId="{E8B5999D-0BFE-4182-AE4E-1F1B7783D0FF}" srcOrd="1" destOrd="0" presId="urn:microsoft.com/office/officeart/2005/8/layout/hProcess10"/>
    <dgm:cxn modelId="{6E7DDE29-4A0A-4A54-BBB4-90F7122492A8}" srcId="{B396BE89-20D1-4E67-AF8E-A8CA9001E9A5}" destId="{961817E4-6D88-4EC9-82EB-58433B8EA4BD}" srcOrd="3" destOrd="0" parTransId="{9BE1722C-AF37-4969-8313-408AD7E64470}" sibTransId="{A5C546CD-C372-4E02-A081-A1BEF14A1194}"/>
    <dgm:cxn modelId="{D17D8635-0E68-45F4-B88E-916A15F9EC6F}" type="presOf" srcId="{1EF8EA57-25C6-40D9-8993-9801D558F93B}" destId="{EA9089F8-0C26-4055-9E40-10B0B858ECBB}" srcOrd="0" destOrd="0" presId="urn:microsoft.com/office/officeart/2005/8/layout/hProcess10"/>
    <dgm:cxn modelId="{F923B25D-6CE1-44C1-89C9-0F3CB8FA0102}" type="presOf" srcId="{6318715F-2CA1-4599-82C5-D469A5715D28}" destId="{BE64DE3C-629A-4B02-B92A-DCBA67D1E366}" srcOrd="0" destOrd="0" presId="urn:microsoft.com/office/officeart/2005/8/layout/hProcess10"/>
    <dgm:cxn modelId="{33BC8D66-BF9F-40E7-886A-B3699D2A5E9B}" type="presOf" srcId="{F44B4F57-34BB-426E-B8D6-6F51D3A69943}" destId="{46EFD687-3F1B-4BB1-A08F-841BFBA7A9D5}" srcOrd="0" destOrd="0" presId="urn:microsoft.com/office/officeart/2005/8/layout/hProcess10"/>
    <dgm:cxn modelId="{B20B8947-7858-4499-9733-177BCC5FB386}" srcId="{B396BE89-20D1-4E67-AF8E-A8CA9001E9A5}" destId="{73B6F786-0DBC-49D5-A95F-AB6D6A2FBEA6}" srcOrd="1" destOrd="0" parTransId="{2684748E-B74F-44FC-B35E-D097DA997E1B}" sibTransId="{85AC4AF1-4E82-400B-B69D-63195D23EDE2}"/>
    <dgm:cxn modelId="{1853095A-5A4C-401C-9B14-E7CFCBC7FE1E}" type="presOf" srcId="{961817E4-6D88-4EC9-82EB-58433B8EA4BD}" destId="{C945506D-AADA-4AFE-AD95-A89879B2B54B}" srcOrd="0" destOrd="0" presId="urn:microsoft.com/office/officeart/2005/8/layout/hProcess10"/>
    <dgm:cxn modelId="{8621DF82-A566-404D-9DC9-A7724454A4BE}" srcId="{B396BE89-20D1-4E67-AF8E-A8CA9001E9A5}" destId="{1EF8EA57-25C6-40D9-8993-9801D558F93B}" srcOrd="2" destOrd="0" parTransId="{C828967D-8C6A-4DC5-A1B1-7E0B0FFF201B}" sibTransId="{F44B4F57-34BB-426E-B8D6-6F51D3A69943}"/>
    <dgm:cxn modelId="{B920D59E-DB90-4B9B-ACD9-541C93C18D1A}" type="presOf" srcId="{85AC4AF1-4E82-400B-B69D-63195D23EDE2}" destId="{A3947C40-FF92-4CA3-9BAF-9ED1D89948D6}" srcOrd="0" destOrd="0" presId="urn:microsoft.com/office/officeart/2005/8/layout/hProcess10"/>
    <dgm:cxn modelId="{2B7E48AC-4FEC-4803-BF63-49A3B29C989F}" srcId="{B396BE89-20D1-4E67-AF8E-A8CA9001E9A5}" destId="{6318715F-2CA1-4599-82C5-D469A5715D28}" srcOrd="0" destOrd="0" parTransId="{FBD404E0-285B-41F2-B233-C96632ED63D5}" sibTransId="{4220200C-2A63-4AF1-8E9F-1A107961E909}"/>
    <dgm:cxn modelId="{187513EA-83EE-4390-B1EA-92C6EE98EB3F}" type="presOf" srcId="{F44B4F57-34BB-426E-B8D6-6F51D3A69943}" destId="{3B33B66B-6C3E-41FF-ACE5-82AA2D33B6CA}" srcOrd="1" destOrd="0" presId="urn:microsoft.com/office/officeart/2005/8/layout/hProcess10"/>
    <dgm:cxn modelId="{56892DEE-39EF-4181-B5C8-A7669E1F1957}" type="presOf" srcId="{4220200C-2A63-4AF1-8E9F-1A107961E909}" destId="{3A746206-0836-4F0B-95F6-F9B2DC400F35}" srcOrd="1" destOrd="0" presId="urn:microsoft.com/office/officeart/2005/8/layout/hProcess10"/>
    <dgm:cxn modelId="{F6DB5AF7-5375-4C33-A4C1-4AA7EE27AD24}" type="presOf" srcId="{73B6F786-0DBC-49D5-A95F-AB6D6A2FBEA6}" destId="{117BF1B0-263D-488C-8E1A-90A0D4B5DA85}" srcOrd="0" destOrd="0" presId="urn:microsoft.com/office/officeart/2005/8/layout/hProcess10"/>
    <dgm:cxn modelId="{85A58F10-5CE7-4A34-8D9D-7ACC5025C85E}" type="presParOf" srcId="{2D2CD671-4478-4ED0-9F1C-9AAA557913A0}" destId="{8E13A3BB-11A1-4C3E-A9A7-5E036358002C}" srcOrd="0" destOrd="0" presId="urn:microsoft.com/office/officeart/2005/8/layout/hProcess10"/>
    <dgm:cxn modelId="{BC160A38-354B-4A57-9D8A-4DFF63217316}" type="presParOf" srcId="{8E13A3BB-11A1-4C3E-A9A7-5E036358002C}" destId="{E3B42597-8F98-4119-989E-0B467207AA16}" srcOrd="0" destOrd="0" presId="urn:microsoft.com/office/officeart/2005/8/layout/hProcess10"/>
    <dgm:cxn modelId="{106EE29A-CB98-4AC7-8EE0-5C284F055800}" type="presParOf" srcId="{8E13A3BB-11A1-4C3E-A9A7-5E036358002C}" destId="{BE64DE3C-629A-4B02-B92A-DCBA67D1E366}" srcOrd="1" destOrd="0" presId="urn:microsoft.com/office/officeart/2005/8/layout/hProcess10"/>
    <dgm:cxn modelId="{7F2240F1-0437-464B-A9E6-2A03821D7B37}" type="presParOf" srcId="{2D2CD671-4478-4ED0-9F1C-9AAA557913A0}" destId="{BF38485F-14A1-45A0-AF04-214C426DF15F}" srcOrd="1" destOrd="0" presId="urn:microsoft.com/office/officeart/2005/8/layout/hProcess10"/>
    <dgm:cxn modelId="{8F32BE3A-2BCC-46A5-933F-18CE8B6E7A1C}" type="presParOf" srcId="{BF38485F-14A1-45A0-AF04-214C426DF15F}" destId="{3A746206-0836-4F0B-95F6-F9B2DC400F35}" srcOrd="0" destOrd="0" presId="urn:microsoft.com/office/officeart/2005/8/layout/hProcess10"/>
    <dgm:cxn modelId="{093A8C23-2423-4557-BBB9-4E30991740AD}" type="presParOf" srcId="{2D2CD671-4478-4ED0-9F1C-9AAA557913A0}" destId="{83B10631-F681-45F1-82C8-816C4ACFE961}" srcOrd="2" destOrd="0" presId="urn:microsoft.com/office/officeart/2005/8/layout/hProcess10"/>
    <dgm:cxn modelId="{89DE3950-A1DA-466E-86A1-AABA391997CD}" type="presParOf" srcId="{83B10631-F681-45F1-82C8-816C4ACFE961}" destId="{C444C60C-5555-4D50-AD19-71010C288EFD}" srcOrd="0" destOrd="0" presId="urn:microsoft.com/office/officeart/2005/8/layout/hProcess10"/>
    <dgm:cxn modelId="{353C2CD3-9F10-48D2-89D1-CC0BB8D8FEEE}" type="presParOf" srcId="{83B10631-F681-45F1-82C8-816C4ACFE961}" destId="{117BF1B0-263D-488C-8E1A-90A0D4B5DA85}" srcOrd="1" destOrd="0" presId="urn:microsoft.com/office/officeart/2005/8/layout/hProcess10"/>
    <dgm:cxn modelId="{F17E6F91-E9A8-4AA7-A01F-A73BBAEB2ACA}" type="presParOf" srcId="{2D2CD671-4478-4ED0-9F1C-9AAA557913A0}" destId="{A3947C40-FF92-4CA3-9BAF-9ED1D89948D6}" srcOrd="3" destOrd="0" presId="urn:microsoft.com/office/officeart/2005/8/layout/hProcess10"/>
    <dgm:cxn modelId="{26B5D1D2-5284-4366-8FB7-A53421D75380}" type="presParOf" srcId="{A3947C40-FF92-4CA3-9BAF-9ED1D89948D6}" destId="{E8B5999D-0BFE-4182-AE4E-1F1B7783D0FF}" srcOrd="0" destOrd="0" presId="urn:microsoft.com/office/officeart/2005/8/layout/hProcess10"/>
    <dgm:cxn modelId="{DDB272C0-2803-449C-B3E0-A71FA98ED36A}" type="presParOf" srcId="{2D2CD671-4478-4ED0-9F1C-9AAA557913A0}" destId="{3B2AD778-2C81-41F6-BD24-82EAE2241D52}" srcOrd="4" destOrd="0" presId="urn:microsoft.com/office/officeart/2005/8/layout/hProcess10"/>
    <dgm:cxn modelId="{C120B589-3D61-4609-8899-F537F1433C32}" type="presParOf" srcId="{3B2AD778-2C81-41F6-BD24-82EAE2241D52}" destId="{CBCCC2ED-D022-43F2-A744-EA294B82759A}" srcOrd="0" destOrd="0" presId="urn:microsoft.com/office/officeart/2005/8/layout/hProcess10"/>
    <dgm:cxn modelId="{BDB61673-52AE-4692-82B1-ACE4B80C6AAB}" type="presParOf" srcId="{3B2AD778-2C81-41F6-BD24-82EAE2241D52}" destId="{EA9089F8-0C26-4055-9E40-10B0B858ECBB}" srcOrd="1" destOrd="0" presId="urn:microsoft.com/office/officeart/2005/8/layout/hProcess10"/>
    <dgm:cxn modelId="{9EA3474F-9493-4405-922E-7B59F9057282}" type="presParOf" srcId="{2D2CD671-4478-4ED0-9F1C-9AAA557913A0}" destId="{46EFD687-3F1B-4BB1-A08F-841BFBA7A9D5}" srcOrd="5" destOrd="0" presId="urn:microsoft.com/office/officeart/2005/8/layout/hProcess10"/>
    <dgm:cxn modelId="{ED0115B9-EE1A-4776-9853-87E3E771A714}" type="presParOf" srcId="{46EFD687-3F1B-4BB1-A08F-841BFBA7A9D5}" destId="{3B33B66B-6C3E-41FF-ACE5-82AA2D33B6CA}" srcOrd="0" destOrd="0" presId="urn:microsoft.com/office/officeart/2005/8/layout/hProcess10"/>
    <dgm:cxn modelId="{178B3FBE-43F9-42C6-90AA-B6FAB5D2A298}" type="presParOf" srcId="{2D2CD671-4478-4ED0-9F1C-9AAA557913A0}" destId="{76DC5F05-94EF-46BA-B8EB-9760DA8135FB}" srcOrd="6" destOrd="0" presId="urn:microsoft.com/office/officeart/2005/8/layout/hProcess10"/>
    <dgm:cxn modelId="{D077879D-85D1-420E-982C-56BF4EB6F650}" type="presParOf" srcId="{76DC5F05-94EF-46BA-B8EB-9760DA8135FB}" destId="{A10EDD77-AF94-41B1-84C5-22B297BD9964}" srcOrd="0" destOrd="0" presId="urn:microsoft.com/office/officeart/2005/8/layout/hProcess10"/>
    <dgm:cxn modelId="{D081FC46-F455-4911-AA2D-1C5245CA2348}" type="presParOf" srcId="{76DC5F05-94EF-46BA-B8EB-9760DA8135FB}" destId="{C945506D-AADA-4AFE-AD95-A89879B2B54B}"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DA26AF-6D04-4513-8E78-645D618DEED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59593240-BFD0-4855-931C-827172A02F1A}">
      <dgm:prSet phldrT="[Text]"/>
      <dgm:spPr/>
      <dgm:t>
        <a:bodyPr/>
        <a:lstStyle/>
        <a:p>
          <a:r>
            <a:rPr lang="de-DE" dirty="0"/>
            <a:t>Te </a:t>
          </a:r>
          <a:r>
            <a:rPr lang="de-DE" dirty="0" err="1"/>
            <a:t>hoge</a:t>
          </a:r>
          <a:r>
            <a:rPr lang="de-DE" dirty="0"/>
            <a:t> </a:t>
          </a:r>
          <a:r>
            <a:rPr lang="de-DE" dirty="0" err="1"/>
            <a:t>uitgaven</a:t>
          </a:r>
          <a:endParaRPr lang="de-DE" dirty="0"/>
        </a:p>
      </dgm:t>
    </dgm:pt>
    <dgm:pt modelId="{4A1A3F72-6F7D-4733-B3FB-391C08529480}" type="parTrans" cxnId="{9F0F1380-60E7-44EE-BFDD-EA5E6DCBE5FB}">
      <dgm:prSet/>
      <dgm:spPr/>
      <dgm:t>
        <a:bodyPr/>
        <a:lstStyle/>
        <a:p>
          <a:endParaRPr lang="de-DE"/>
        </a:p>
      </dgm:t>
    </dgm:pt>
    <dgm:pt modelId="{A4F4DDA3-6DAA-4052-930E-7F4F4CB719FD}" type="sibTrans" cxnId="{9F0F1380-60E7-44EE-BFDD-EA5E6DCBE5FB}">
      <dgm:prSet/>
      <dgm:spPr/>
      <dgm:t>
        <a:bodyPr/>
        <a:lstStyle/>
        <a:p>
          <a:endParaRPr lang="de-DE"/>
        </a:p>
      </dgm:t>
    </dgm:pt>
    <dgm:pt modelId="{03EB7FDF-9822-4BF0-8DE8-0E72F40A5221}">
      <dgm:prSet phldrT="[Text]"/>
      <dgm:spPr/>
      <dgm:t>
        <a:bodyPr/>
        <a:lstStyle/>
        <a:p>
          <a:r>
            <a:rPr lang="nl-NL" dirty="0"/>
            <a:t>Als u meer geld uitgeeft dan u verdient, kan dit snel tot financiële problemen leiden</a:t>
          </a:r>
          <a:endParaRPr lang="de-DE" dirty="0"/>
        </a:p>
      </dgm:t>
    </dgm:pt>
    <dgm:pt modelId="{17E4BCAA-BA23-4FF6-8A18-763C2172039F}" type="parTrans" cxnId="{9FE422A3-1E03-476B-8A50-3E3F5773BEA1}">
      <dgm:prSet/>
      <dgm:spPr/>
      <dgm:t>
        <a:bodyPr/>
        <a:lstStyle/>
        <a:p>
          <a:endParaRPr lang="de-DE"/>
        </a:p>
      </dgm:t>
    </dgm:pt>
    <dgm:pt modelId="{BD062C2B-529D-46FA-94C2-EAF266C864F7}" type="sibTrans" cxnId="{9FE422A3-1E03-476B-8A50-3E3F5773BEA1}">
      <dgm:prSet/>
      <dgm:spPr/>
      <dgm:t>
        <a:bodyPr/>
        <a:lstStyle/>
        <a:p>
          <a:endParaRPr lang="de-DE"/>
        </a:p>
      </dgm:t>
    </dgm:pt>
    <dgm:pt modelId="{CEAFC4FC-C82B-4ED0-8DED-DC29537D0381}">
      <dgm:prSet phldrT="[Text]"/>
      <dgm:spPr/>
      <dgm:t>
        <a:bodyPr/>
        <a:lstStyle/>
        <a:p>
          <a:r>
            <a:rPr lang="de-DE" dirty="0"/>
            <a:t>Het </a:t>
          </a:r>
          <a:r>
            <a:rPr lang="de-DE" dirty="0" err="1"/>
            <a:t>budget</a:t>
          </a:r>
          <a:r>
            <a:rPr lang="de-DE" dirty="0"/>
            <a:t> </a:t>
          </a:r>
          <a:r>
            <a:rPr lang="de-DE" dirty="0" err="1"/>
            <a:t>negeren</a:t>
          </a:r>
          <a:endParaRPr lang="de-DE" dirty="0"/>
        </a:p>
      </dgm:t>
    </dgm:pt>
    <dgm:pt modelId="{868627E9-AC05-4D87-98EF-53647C288BD3}" type="parTrans" cxnId="{5373F320-EF02-46EE-95EB-DCC0D59EAC82}">
      <dgm:prSet/>
      <dgm:spPr/>
      <dgm:t>
        <a:bodyPr/>
        <a:lstStyle/>
        <a:p>
          <a:endParaRPr lang="de-DE"/>
        </a:p>
      </dgm:t>
    </dgm:pt>
    <dgm:pt modelId="{0740EA26-C1F7-4D45-8166-E55972FF4861}" type="sibTrans" cxnId="{5373F320-EF02-46EE-95EB-DCC0D59EAC82}">
      <dgm:prSet/>
      <dgm:spPr/>
      <dgm:t>
        <a:bodyPr/>
        <a:lstStyle/>
        <a:p>
          <a:endParaRPr lang="de-DE"/>
        </a:p>
      </dgm:t>
    </dgm:pt>
    <dgm:pt modelId="{A3942203-1DC8-4233-B288-AE3A8115B523}">
      <dgm:prSet phldrT="[Text]"/>
      <dgm:spPr/>
      <dgm:t>
        <a:bodyPr/>
        <a:lstStyle/>
        <a:p>
          <a:r>
            <a:rPr lang="nl-NL" dirty="0"/>
            <a:t>Als u zich niet aan uw budget houdt, kunnen onverwachte uitgaven zich opstapelen</a:t>
          </a:r>
          <a:endParaRPr lang="de-DE" dirty="0"/>
        </a:p>
      </dgm:t>
    </dgm:pt>
    <dgm:pt modelId="{E6B83FCD-7000-4CC7-9A22-1A848154D175}" type="parTrans" cxnId="{15EE3B4B-CAC2-4C95-85D6-F22A85237E8D}">
      <dgm:prSet/>
      <dgm:spPr/>
      <dgm:t>
        <a:bodyPr/>
        <a:lstStyle/>
        <a:p>
          <a:endParaRPr lang="de-DE"/>
        </a:p>
      </dgm:t>
    </dgm:pt>
    <dgm:pt modelId="{87413455-8D34-4257-AEBE-B5B527CB63F9}" type="sibTrans" cxnId="{15EE3B4B-CAC2-4C95-85D6-F22A85237E8D}">
      <dgm:prSet/>
      <dgm:spPr/>
      <dgm:t>
        <a:bodyPr/>
        <a:lstStyle/>
        <a:p>
          <a:endParaRPr lang="de-DE"/>
        </a:p>
      </dgm:t>
    </dgm:pt>
    <dgm:pt modelId="{9701525E-AFF5-4977-AE82-506C232B024A}">
      <dgm:prSet phldrT="[Text]"/>
      <dgm:spPr/>
      <dgm:t>
        <a:bodyPr/>
        <a:lstStyle/>
        <a:p>
          <a:r>
            <a:rPr lang="de-DE" dirty="0" err="1"/>
            <a:t>Gebrek</a:t>
          </a:r>
          <a:r>
            <a:rPr lang="de-DE" dirty="0"/>
            <a:t> </a:t>
          </a:r>
          <a:r>
            <a:rPr lang="de-DE" dirty="0" err="1"/>
            <a:t>aan</a:t>
          </a:r>
          <a:r>
            <a:rPr lang="de-DE" dirty="0"/>
            <a:t> </a:t>
          </a:r>
          <a:r>
            <a:rPr lang="de-DE" dirty="0" err="1"/>
            <a:t>besparingen</a:t>
          </a:r>
          <a:endParaRPr lang="de-DE" dirty="0"/>
        </a:p>
      </dgm:t>
    </dgm:pt>
    <dgm:pt modelId="{FC56D01D-5D28-4480-9075-78EBD1EF8C2E}" type="parTrans" cxnId="{F8B9356D-4004-4C1F-9DEB-0B7F4114D881}">
      <dgm:prSet/>
      <dgm:spPr/>
      <dgm:t>
        <a:bodyPr/>
        <a:lstStyle/>
        <a:p>
          <a:endParaRPr lang="de-DE"/>
        </a:p>
      </dgm:t>
    </dgm:pt>
    <dgm:pt modelId="{1D84AEE8-F26A-430D-8A90-7B1936551648}" type="sibTrans" cxnId="{F8B9356D-4004-4C1F-9DEB-0B7F4114D881}">
      <dgm:prSet/>
      <dgm:spPr/>
      <dgm:t>
        <a:bodyPr/>
        <a:lstStyle/>
        <a:p>
          <a:endParaRPr lang="de-DE"/>
        </a:p>
      </dgm:t>
    </dgm:pt>
    <dgm:pt modelId="{35841D10-708C-4778-89BD-6EE520B37792}">
      <dgm:prSet phldrT="[Text]"/>
      <dgm:spPr/>
      <dgm:t>
        <a:bodyPr/>
        <a:lstStyle/>
        <a:p>
          <a:r>
            <a:rPr lang="nl-NL" dirty="0"/>
            <a:t>Als u niet spaart voor noodgevallen of toekomstige behoeften, kunt u onvoorbereid zijn</a:t>
          </a:r>
          <a:endParaRPr lang="de-DE" dirty="0"/>
        </a:p>
      </dgm:t>
    </dgm:pt>
    <dgm:pt modelId="{62E4EB8D-3D60-4510-972C-0F4A32D50076}" type="parTrans" cxnId="{ACE7E7B2-6F98-4BD1-9D10-0E69228E221E}">
      <dgm:prSet/>
      <dgm:spPr/>
      <dgm:t>
        <a:bodyPr/>
        <a:lstStyle/>
        <a:p>
          <a:endParaRPr lang="de-DE"/>
        </a:p>
      </dgm:t>
    </dgm:pt>
    <dgm:pt modelId="{0C1E951E-8A4E-495D-9975-56E2AE87CB34}" type="sibTrans" cxnId="{ACE7E7B2-6F98-4BD1-9D10-0E69228E221E}">
      <dgm:prSet/>
      <dgm:spPr/>
      <dgm:t>
        <a:bodyPr/>
        <a:lstStyle/>
        <a:p>
          <a:endParaRPr lang="de-DE"/>
        </a:p>
      </dgm:t>
    </dgm:pt>
    <dgm:pt modelId="{3C753D20-CF21-4FF0-9515-6A367ED859FB}">
      <dgm:prSet/>
      <dgm:spPr/>
      <dgm:t>
        <a:bodyPr/>
        <a:lstStyle/>
        <a:p>
          <a:r>
            <a:rPr lang="de-DE" dirty="0" err="1"/>
            <a:t>Slechte</a:t>
          </a:r>
          <a:r>
            <a:rPr lang="de-DE" dirty="0"/>
            <a:t> </a:t>
          </a:r>
          <a:r>
            <a:rPr lang="de-DE" dirty="0" err="1"/>
            <a:t>administratie</a:t>
          </a:r>
          <a:endParaRPr lang="de-DE" dirty="0"/>
        </a:p>
      </dgm:t>
    </dgm:pt>
    <dgm:pt modelId="{988E9B40-3CD7-430A-9157-DE75CB27FE7C}" type="parTrans" cxnId="{BEC1DD68-E5A2-433A-AF0E-20BE1EA2EAC4}">
      <dgm:prSet/>
      <dgm:spPr/>
      <dgm:t>
        <a:bodyPr/>
        <a:lstStyle/>
        <a:p>
          <a:endParaRPr lang="de-DE"/>
        </a:p>
      </dgm:t>
    </dgm:pt>
    <dgm:pt modelId="{9E0C77E1-2D9E-41B1-BBD1-69529E582EAC}" type="sibTrans" cxnId="{BEC1DD68-E5A2-433A-AF0E-20BE1EA2EAC4}">
      <dgm:prSet/>
      <dgm:spPr/>
      <dgm:t>
        <a:bodyPr/>
        <a:lstStyle/>
        <a:p>
          <a:endParaRPr lang="de-DE"/>
        </a:p>
      </dgm:t>
    </dgm:pt>
    <dgm:pt modelId="{951A1268-1071-497F-9904-C9B5F72DDF26}">
      <dgm:prSet/>
      <dgm:spPr/>
      <dgm:t>
        <a:bodyPr/>
        <a:lstStyle/>
        <a:p>
          <a:r>
            <a:rPr lang="nl-NL" dirty="0"/>
            <a:t>Het niet bijhouden van uw inkomsten en uitgaven kan leiden tot verwarring en fouten</a:t>
          </a:r>
          <a:endParaRPr lang="de-DE" dirty="0"/>
        </a:p>
      </dgm:t>
    </dgm:pt>
    <dgm:pt modelId="{82C49B41-D58A-4742-8AE8-DDCC38319D2D}" type="parTrans" cxnId="{D0CF8AF6-D991-42D0-B358-9BD31BB6F75F}">
      <dgm:prSet/>
      <dgm:spPr/>
      <dgm:t>
        <a:bodyPr/>
        <a:lstStyle/>
        <a:p>
          <a:endParaRPr lang="de-DE"/>
        </a:p>
      </dgm:t>
    </dgm:pt>
    <dgm:pt modelId="{AB4AA1F6-E906-4A2A-A9C9-77B2B4C049A3}" type="sibTrans" cxnId="{D0CF8AF6-D991-42D0-B358-9BD31BB6F75F}">
      <dgm:prSet/>
      <dgm:spPr/>
      <dgm:t>
        <a:bodyPr/>
        <a:lstStyle/>
        <a:p>
          <a:endParaRPr lang="de-DE"/>
        </a:p>
      </dgm:t>
    </dgm:pt>
    <dgm:pt modelId="{07C12AA5-FD94-4635-9F13-2BF8D547E242}" type="pres">
      <dgm:prSet presAssocID="{F4DA26AF-6D04-4513-8E78-645D618DEED3}" presName="linear" presStyleCnt="0">
        <dgm:presLayoutVars>
          <dgm:dir/>
          <dgm:resizeHandles val="exact"/>
        </dgm:presLayoutVars>
      </dgm:prSet>
      <dgm:spPr/>
    </dgm:pt>
    <dgm:pt modelId="{ACCCBFDF-52D3-4987-B31B-B83C5AC7C30D}" type="pres">
      <dgm:prSet presAssocID="{59593240-BFD0-4855-931C-827172A02F1A}" presName="comp" presStyleCnt="0"/>
      <dgm:spPr/>
    </dgm:pt>
    <dgm:pt modelId="{534FAE04-D9A7-4D87-A73A-227BCB5F6E31}" type="pres">
      <dgm:prSet presAssocID="{59593240-BFD0-4855-931C-827172A02F1A}" presName="box" presStyleLbl="node1" presStyleIdx="0" presStyleCnt="4"/>
      <dgm:spPr/>
    </dgm:pt>
    <dgm:pt modelId="{CD82EEA8-A00E-47B0-9F46-C948C4E8F281}" type="pres">
      <dgm:prSet presAssocID="{59593240-BFD0-4855-931C-827172A02F1A}" presName="img" presStyleLbl="fgImgPlace1" presStyleIdx="0" presStyleCnt="4"/>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dgm:spPr>
      <dgm:extLst>
        <a:ext uri="{E40237B7-FDA0-4F09-8148-C483321AD2D9}">
          <dgm14:cNvPr xmlns:dgm14="http://schemas.microsoft.com/office/drawing/2010/diagram" id="0" name="" descr="Geld Silhouette"/>
        </a:ext>
      </dgm:extLst>
    </dgm:pt>
    <dgm:pt modelId="{2FC0CBC5-08A6-444A-81F2-2CE1C2C76881}" type="pres">
      <dgm:prSet presAssocID="{59593240-BFD0-4855-931C-827172A02F1A}" presName="text" presStyleLbl="node1" presStyleIdx="0" presStyleCnt="4">
        <dgm:presLayoutVars>
          <dgm:bulletEnabled val="1"/>
        </dgm:presLayoutVars>
      </dgm:prSet>
      <dgm:spPr/>
    </dgm:pt>
    <dgm:pt modelId="{2EDC17E2-5093-4F0E-824A-C3BDFA1FC115}" type="pres">
      <dgm:prSet presAssocID="{A4F4DDA3-6DAA-4052-930E-7F4F4CB719FD}" presName="spacer" presStyleCnt="0"/>
      <dgm:spPr/>
    </dgm:pt>
    <dgm:pt modelId="{E8BFA51A-F81F-4894-A890-8B942FBB1AAC}" type="pres">
      <dgm:prSet presAssocID="{CEAFC4FC-C82B-4ED0-8DED-DC29537D0381}" presName="comp" presStyleCnt="0"/>
      <dgm:spPr/>
    </dgm:pt>
    <dgm:pt modelId="{03FA8524-89D7-4F8E-AF62-9D719B38618D}" type="pres">
      <dgm:prSet presAssocID="{CEAFC4FC-C82B-4ED0-8DED-DC29537D0381}" presName="box" presStyleLbl="node1" presStyleIdx="1" presStyleCnt="4" custLinFactNeighborX="887" custLinFactNeighborY="700"/>
      <dgm:spPr/>
    </dgm:pt>
    <dgm:pt modelId="{B700B18E-7840-413C-B532-24BA1CF16527}" type="pres">
      <dgm:prSet presAssocID="{CEAFC4FC-C82B-4ED0-8DED-DC29537D0381}" presName="img" presStyleLbl="fgImgPlace1" presStyleIdx="1" presStyleCnt="4"/>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dgm:spPr>
      <dgm:extLst>
        <a:ext uri="{E40237B7-FDA0-4F09-8148-C483321AD2D9}">
          <dgm14:cNvPr xmlns:dgm14="http://schemas.microsoft.com/office/drawing/2010/diagram" id="0" name="" descr="Angebot und Nachfrage mit einfarbiger Füllung"/>
        </a:ext>
      </dgm:extLst>
    </dgm:pt>
    <dgm:pt modelId="{66450284-2593-4B34-AB3D-B190AF3FE26B}" type="pres">
      <dgm:prSet presAssocID="{CEAFC4FC-C82B-4ED0-8DED-DC29537D0381}" presName="text" presStyleLbl="node1" presStyleIdx="1" presStyleCnt="4">
        <dgm:presLayoutVars>
          <dgm:bulletEnabled val="1"/>
        </dgm:presLayoutVars>
      </dgm:prSet>
      <dgm:spPr/>
    </dgm:pt>
    <dgm:pt modelId="{ACFC63BE-86CB-4BDE-8407-7B0DF6A74A1A}" type="pres">
      <dgm:prSet presAssocID="{0740EA26-C1F7-4D45-8166-E55972FF4861}" presName="spacer" presStyleCnt="0"/>
      <dgm:spPr/>
    </dgm:pt>
    <dgm:pt modelId="{02BB0122-3480-4128-9E84-73702D7B7CDD}" type="pres">
      <dgm:prSet presAssocID="{9701525E-AFF5-4977-AE82-506C232B024A}" presName="comp" presStyleCnt="0"/>
      <dgm:spPr/>
    </dgm:pt>
    <dgm:pt modelId="{724F03AE-417D-4501-8584-67B806C49C62}" type="pres">
      <dgm:prSet presAssocID="{9701525E-AFF5-4977-AE82-506C232B024A}" presName="box" presStyleLbl="node1" presStyleIdx="2" presStyleCnt="4"/>
      <dgm:spPr/>
    </dgm:pt>
    <dgm:pt modelId="{C24BF769-AB94-4FF8-B4BA-760E63A486BD}" type="pres">
      <dgm:prSet presAssocID="{9701525E-AFF5-4977-AE82-506C232B024A}" presName="img" presStyleLbl="fgImgPlace1" presStyleIdx="2" presStyleCnt="4"/>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dgm:spPr>
      <dgm:extLst>
        <a:ext uri="{E40237B7-FDA0-4F09-8148-C483321AD2D9}">
          <dgm14:cNvPr xmlns:dgm14="http://schemas.microsoft.com/office/drawing/2010/diagram" id="0" name="" descr="Sparschwein Silhouette"/>
        </a:ext>
      </dgm:extLst>
    </dgm:pt>
    <dgm:pt modelId="{B3AE379F-AC8E-42E9-AB60-9B6C10CE18C0}" type="pres">
      <dgm:prSet presAssocID="{9701525E-AFF5-4977-AE82-506C232B024A}" presName="text" presStyleLbl="node1" presStyleIdx="2" presStyleCnt="4">
        <dgm:presLayoutVars>
          <dgm:bulletEnabled val="1"/>
        </dgm:presLayoutVars>
      </dgm:prSet>
      <dgm:spPr/>
    </dgm:pt>
    <dgm:pt modelId="{276EA72D-3D3F-444D-B068-DBAD9882CEDF}" type="pres">
      <dgm:prSet presAssocID="{1D84AEE8-F26A-430D-8A90-7B1936551648}" presName="spacer" presStyleCnt="0"/>
      <dgm:spPr/>
    </dgm:pt>
    <dgm:pt modelId="{A6DEE4EF-F97E-40C0-99E5-8A65EB6A4717}" type="pres">
      <dgm:prSet presAssocID="{3C753D20-CF21-4FF0-9515-6A367ED859FB}" presName="comp" presStyleCnt="0"/>
      <dgm:spPr/>
    </dgm:pt>
    <dgm:pt modelId="{A9F93098-DAC3-4343-858E-8850963FFFE0}" type="pres">
      <dgm:prSet presAssocID="{3C753D20-CF21-4FF0-9515-6A367ED859FB}" presName="box" presStyleLbl="node1" presStyleIdx="3" presStyleCnt="4"/>
      <dgm:spPr/>
    </dgm:pt>
    <dgm:pt modelId="{0BD3A7A4-E5FC-4161-8542-FFFD88AFC8F4}" type="pres">
      <dgm:prSet presAssocID="{3C753D20-CF21-4FF0-9515-6A367ED859FB}" presName="img" presStyleLbl="fgImgPlace1" presStyleIdx="3" presStyleCnt="4"/>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dgm:spPr>
      <dgm:extLst>
        <a:ext uri="{E40237B7-FDA0-4F09-8148-C483321AD2D9}">
          <dgm14:cNvPr xmlns:dgm14="http://schemas.microsoft.com/office/drawing/2010/diagram" id="0" name="" descr="Klemmbrett abgehakt Silhouette"/>
        </a:ext>
      </dgm:extLst>
    </dgm:pt>
    <dgm:pt modelId="{17CD6C02-0BE9-49F1-BEC2-00A06305E5BC}" type="pres">
      <dgm:prSet presAssocID="{3C753D20-CF21-4FF0-9515-6A367ED859FB}" presName="text" presStyleLbl="node1" presStyleIdx="3" presStyleCnt="4">
        <dgm:presLayoutVars>
          <dgm:bulletEnabled val="1"/>
        </dgm:presLayoutVars>
      </dgm:prSet>
      <dgm:spPr/>
    </dgm:pt>
  </dgm:ptLst>
  <dgm:cxnLst>
    <dgm:cxn modelId="{89ADB307-2DC6-47A6-9536-C1F3BA56FC44}" type="presOf" srcId="{951A1268-1071-497F-9904-C9B5F72DDF26}" destId="{17CD6C02-0BE9-49F1-BEC2-00A06305E5BC}" srcOrd="1" destOrd="1" presId="urn:microsoft.com/office/officeart/2005/8/layout/vList4"/>
    <dgm:cxn modelId="{5373F320-EF02-46EE-95EB-DCC0D59EAC82}" srcId="{F4DA26AF-6D04-4513-8E78-645D618DEED3}" destId="{CEAFC4FC-C82B-4ED0-8DED-DC29537D0381}" srcOrd="1" destOrd="0" parTransId="{868627E9-AC05-4D87-98EF-53647C288BD3}" sibTransId="{0740EA26-C1F7-4D45-8166-E55972FF4861}"/>
    <dgm:cxn modelId="{7D39312F-6EC6-446A-9469-50363297D88C}" type="presOf" srcId="{A3942203-1DC8-4233-B288-AE3A8115B523}" destId="{66450284-2593-4B34-AB3D-B190AF3FE26B}" srcOrd="1" destOrd="1" presId="urn:microsoft.com/office/officeart/2005/8/layout/vList4"/>
    <dgm:cxn modelId="{BEC1DD68-E5A2-433A-AF0E-20BE1EA2EAC4}" srcId="{F4DA26AF-6D04-4513-8E78-645D618DEED3}" destId="{3C753D20-CF21-4FF0-9515-6A367ED859FB}" srcOrd="3" destOrd="0" parTransId="{988E9B40-3CD7-430A-9157-DE75CB27FE7C}" sibTransId="{9E0C77E1-2D9E-41B1-BBD1-69529E582EAC}"/>
    <dgm:cxn modelId="{15EE3B4B-CAC2-4C95-85D6-F22A85237E8D}" srcId="{CEAFC4FC-C82B-4ED0-8DED-DC29537D0381}" destId="{A3942203-1DC8-4233-B288-AE3A8115B523}" srcOrd="0" destOrd="0" parTransId="{E6B83FCD-7000-4CC7-9A22-1A848154D175}" sibTransId="{87413455-8D34-4257-AEBE-B5B527CB63F9}"/>
    <dgm:cxn modelId="{F8B9356D-4004-4C1F-9DEB-0B7F4114D881}" srcId="{F4DA26AF-6D04-4513-8E78-645D618DEED3}" destId="{9701525E-AFF5-4977-AE82-506C232B024A}" srcOrd="2" destOrd="0" parTransId="{FC56D01D-5D28-4480-9075-78EBD1EF8C2E}" sibTransId="{1D84AEE8-F26A-430D-8A90-7B1936551648}"/>
    <dgm:cxn modelId="{606E2C6E-AB59-4BF0-823A-A7A446C521DC}" type="presOf" srcId="{CEAFC4FC-C82B-4ED0-8DED-DC29537D0381}" destId="{03FA8524-89D7-4F8E-AF62-9D719B38618D}" srcOrd="0" destOrd="0" presId="urn:microsoft.com/office/officeart/2005/8/layout/vList4"/>
    <dgm:cxn modelId="{A2F75F71-F789-43E4-9E40-7EFB9E919034}" type="presOf" srcId="{35841D10-708C-4778-89BD-6EE520B37792}" destId="{724F03AE-417D-4501-8584-67B806C49C62}" srcOrd="0" destOrd="1" presId="urn:microsoft.com/office/officeart/2005/8/layout/vList4"/>
    <dgm:cxn modelId="{9F0F1380-60E7-44EE-BFDD-EA5E6DCBE5FB}" srcId="{F4DA26AF-6D04-4513-8E78-645D618DEED3}" destId="{59593240-BFD0-4855-931C-827172A02F1A}" srcOrd="0" destOrd="0" parTransId="{4A1A3F72-6F7D-4733-B3FB-391C08529480}" sibTransId="{A4F4DDA3-6DAA-4052-930E-7F4F4CB719FD}"/>
    <dgm:cxn modelId="{CDF3F285-E7B2-4DF8-95F2-DB8BECE9E967}" type="presOf" srcId="{59593240-BFD0-4855-931C-827172A02F1A}" destId="{2FC0CBC5-08A6-444A-81F2-2CE1C2C76881}" srcOrd="1" destOrd="0" presId="urn:microsoft.com/office/officeart/2005/8/layout/vList4"/>
    <dgm:cxn modelId="{3C3EAA8D-DAF1-4C5C-BDB6-192F38DD1072}" type="presOf" srcId="{03EB7FDF-9822-4BF0-8DE8-0E72F40A5221}" destId="{2FC0CBC5-08A6-444A-81F2-2CE1C2C76881}" srcOrd="1" destOrd="1" presId="urn:microsoft.com/office/officeart/2005/8/layout/vList4"/>
    <dgm:cxn modelId="{6325A3A2-1602-4611-A12F-2833705DA716}" type="presOf" srcId="{9701525E-AFF5-4977-AE82-506C232B024A}" destId="{B3AE379F-AC8E-42E9-AB60-9B6C10CE18C0}" srcOrd="1" destOrd="0" presId="urn:microsoft.com/office/officeart/2005/8/layout/vList4"/>
    <dgm:cxn modelId="{9FE422A3-1E03-476B-8A50-3E3F5773BEA1}" srcId="{59593240-BFD0-4855-931C-827172A02F1A}" destId="{03EB7FDF-9822-4BF0-8DE8-0E72F40A5221}" srcOrd="0" destOrd="0" parTransId="{17E4BCAA-BA23-4FF6-8A18-763C2172039F}" sibTransId="{BD062C2B-529D-46FA-94C2-EAF266C864F7}"/>
    <dgm:cxn modelId="{D74112AE-258D-47C9-AFC8-44DE36C68BC0}" type="presOf" srcId="{35841D10-708C-4778-89BD-6EE520B37792}" destId="{B3AE379F-AC8E-42E9-AB60-9B6C10CE18C0}" srcOrd="1" destOrd="1" presId="urn:microsoft.com/office/officeart/2005/8/layout/vList4"/>
    <dgm:cxn modelId="{99F38DB1-87BE-4D65-A6CE-75DBAE6FF59C}" type="presOf" srcId="{3C753D20-CF21-4FF0-9515-6A367ED859FB}" destId="{17CD6C02-0BE9-49F1-BEC2-00A06305E5BC}" srcOrd="1" destOrd="0" presId="urn:microsoft.com/office/officeart/2005/8/layout/vList4"/>
    <dgm:cxn modelId="{82E5F3B1-036A-4546-90B0-2412D80A5ECA}" type="presOf" srcId="{F4DA26AF-6D04-4513-8E78-645D618DEED3}" destId="{07C12AA5-FD94-4635-9F13-2BF8D547E242}" srcOrd="0" destOrd="0" presId="urn:microsoft.com/office/officeart/2005/8/layout/vList4"/>
    <dgm:cxn modelId="{ACE7E7B2-6F98-4BD1-9D10-0E69228E221E}" srcId="{9701525E-AFF5-4977-AE82-506C232B024A}" destId="{35841D10-708C-4778-89BD-6EE520B37792}" srcOrd="0" destOrd="0" parTransId="{62E4EB8D-3D60-4510-972C-0F4A32D50076}" sibTransId="{0C1E951E-8A4E-495D-9975-56E2AE87CB34}"/>
    <dgm:cxn modelId="{C4F8E2C7-491A-48B7-B4F4-8D2D19F8472C}" type="presOf" srcId="{9701525E-AFF5-4977-AE82-506C232B024A}" destId="{724F03AE-417D-4501-8584-67B806C49C62}" srcOrd="0" destOrd="0" presId="urn:microsoft.com/office/officeart/2005/8/layout/vList4"/>
    <dgm:cxn modelId="{6113B8CD-94E1-428A-ADC1-6B060230A16F}" type="presOf" srcId="{3C753D20-CF21-4FF0-9515-6A367ED859FB}" destId="{A9F93098-DAC3-4343-858E-8850963FFFE0}" srcOrd="0" destOrd="0" presId="urn:microsoft.com/office/officeart/2005/8/layout/vList4"/>
    <dgm:cxn modelId="{6D2A8CD4-E62E-4F24-B9F7-07F519A23FE1}" type="presOf" srcId="{59593240-BFD0-4855-931C-827172A02F1A}" destId="{534FAE04-D9A7-4D87-A73A-227BCB5F6E31}" srcOrd="0" destOrd="0" presId="urn:microsoft.com/office/officeart/2005/8/layout/vList4"/>
    <dgm:cxn modelId="{DA5CEDD7-5F4C-4B75-9E41-2FBCB2265E2D}" type="presOf" srcId="{CEAFC4FC-C82B-4ED0-8DED-DC29537D0381}" destId="{66450284-2593-4B34-AB3D-B190AF3FE26B}" srcOrd="1" destOrd="0" presId="urn:microsoft.com/office/officeart/2005/8/layout/vList4"/>
    <dgm:cxn modelId="{A7CA8EE4-71D3-4C63-8EFC-75C2D88FC16F}" type="presOf" srcId="{951A1268-1071-497F-9904-C9B5F72DDF26}" destId="{A9F93098-DAC3-4343-858E-8850963FFFE0}" srcOrd="0" destOrd="1" presId="urn:microsoft.com/office/officeart/2005/8/layout/vList4"/>
    <dgm:cxn modelId="{555708EC-CA26-40E7-9EF6-DAB3D8295305}" type="presOf" srcId="{A3942203-1DC8-4233-B288-AE3A8115B523}" destId="{03FA8524-89D7-4F8E-AF62-9D719B38618D}" srcOrd="0" destOrd="1" presId="urn:microsoft.com/office/officeart/2005/8/layout/vList4"/>
    <dgm:cxn modelId="{D0CF8AF6-D991-42D0-B358-9BD31BB6F75F}" srcId="{3C753D20-CF21-4FF0-9515-6A367ED859FB}" destId="{951A1268-1071-497F-9904-C9B5F72DDF26}" srcOrd="0" destOrd="0" parTransId="{82C49B41-D58A-4742-8AE8-DDCC38319D2D}" sibTransId="{AB4AA1F6-E906-4A2A-A9C9-77B2B4C049A3}"/>
    <dgm:cxn modelId="{5DBF4AFE-BEB5-469C-866D-E2D0434E8725}" type="presOf" srcId="{03EB7FDF-9822-4BF0-8DE8-0E72F40A5221}" destId="{534FAE04-D9A7-4D87-A73A-227BCB5F6E31}" srcOrd="0" destOrd="1" presId="urn:microsoft.com/office/officeart/2005/8/layout/vList4"/>
    <dgm:cxn modelId="{9FC65869-45FE-4E2C-8A9A-FED4447727FD}" type="presParOf" srcId="{07C12AA5-FD94-4635-9F13-2BF8D547E242}" destId="{ACCCBFDF-52D3-4987-B31B-B83C5AC7C30D}" srcOrd="0" destOrd="0" presId="urn:microsoft.com/office/officeart/2005/8/layout/vList4"/>
    <dgm:cxn modelId="{3E9CC611-6E04-47C8-B6E8-FEF66A5C2A76}" type="presParOf" srcId="{ACCCBFDF-52D3-4987-B31B-B83C5AC7C30D}" destId="{534FAE04-D9A7-4D87-A73A-227BCB5F6E31}" srcOrd="0" destOrd="0" presId="urn:microsoft.com/office/officeart/2005/8/layout/vList4"/>
    <dgm:cxn modelId="{4997330F-D69B-4615-A2A4-569C7ACC9121}" type="presParOf" srcId="{ACCCBFDF-52D3-4987-B31B-B83C5AC7C30D}" destId="{CD82EEA8-A00E-47B0-9F46-C948C4E8F281}" srcOrd="1" destOrd="0" presId="urn:microsoft.com/office/officeart/2005/8/layout/vList4"/>
    <dgm:cxn modelId="{438A7657-B872-41C0-A098-0C701AF7C71C}" type="presParOf" srcId="{ACCCBFDF-52D3-4987-B31B-B83C5AC7C30D}" destId="{2FC0CBC5-08A6-444A-81F2-2CE1C2C76881}" srcOrd="2" destOrd="0" presId="urn:microsoft.com/office/officeart/2005/8/layout/vList4"/>
    <dgm:cxn modelId="{F832E4B9-EBC1-4FFC-8E2C-4AD0D8AD66F6}" type="presParOf" srcId="{07C12AA5-FD94-4635-9F13-2BF8D547E242}" destId="{2EDC17E2-5093-4F0E-824A-C3BDFA1FC115}" srcOrd="1" destOrd="0" presId="urn:microsoft.com/office/officeart/2005/8/layout/vList4"/>
    <dgm:cxn modelId="{AAD1E406-CDC1-4014-9118-AC766C7ED6D1}" type="presParOf" srcId="{07C12AA5-FD94-4635-9F13-2BF8D547E242}" destId="{E8BFA51A-F81F-4894-A890-8B942FBB1AAC}" srcOrd="2" destOrd="0" presId="urn:microsoft.com/office/officeart/2005/8/layout/vList4"/>
    <dgm:cxn modelId="{E3E44104-9997-46AD-92A8-B7EBC13040A6}" type="presParOf" srcId="{E8BFA51A-F81F-4894-A890-8B942FBB1AAC}" destId="{03FA8524-89D7-4F8E-AF62-9D719B38618D}" srcOrd="0" destOrd="0" presId="urn:microsoft.com/office/officeart/2005/8/layout/vList4"/>
    <dgm:cxn modelId="{3ECBF0BD-FEB6-4BC0-9BD5-26D03D2E202F}" type="presParOf" srcId="{E8BFA51A-F81F-4894-A890-8B942FBB1AAC}" destId="{B700B18E-7840-413C-B532-24BA1CF16527}" srcOrd="1" destOrd="0" presId="urn:microsoft.com/office/officeart/2005/8/layout/vList4"/>
    <dgm:cxn modelId="{5B6F9768-9D2F-4F91-8753-9A12203336F9}" type="presParOf" srcId="{E8BFA51A-F81F-4894-A890-8B942FBB1AAC}" destId="{66450284-2593-4B34-AB3D-B190AF3FE26B}" srcOrd="2" destOrd="0" presId="urn:microsoft.com/office/officeart/2005/8/layout/vList4"/>
    <dgm:cxn modelId="{08FEAA32-CDA0-4EEA-AFA4-A2F364D912B2}" type="presParOf" srcId="{07C12AA5-FD94-4635-9F13-2BF8D547E242}" destId="{ACFC63BE-86CB-4BDE-8407-7B0DF6A74A1A}" srcOrd="3" destOrd="0" presId="urn:microsoft.com/office/officeart/2005/8/layout/vList4"/>
    <dgm:cxn modelId="{E8B78523-4638-432F-AACB-FFEDDBC07C38}" type="presParOf" srcId="{07C12AA5-FD94-4635-9F13-2BF8D547E242}" destId="{02BB0122-3480-4128-9E84-73702D7B7CDD}" srcOrd="4" destOrd="0" presId="urn:microsoft.com/office/officeart/2005/8/layout/vList4"/>
    <dgm:cxn modelId="{13174CB0-AA0B-4DD7-B1D9-A8F5D917595B}" type="presParOf" srcId="{02BB0122-3480-4128-9E84-73702D7B7CDD}" destId="{724F03AE-417D-4501-8584-67B806C49C62}" srcOrd="0" destOrd="0" presId="urn:microsoft.com/office/officeart/2005/8/layout/vList4"/>
    <dgm:cxn modelId="{8CAC034C-710C-4F0D-8FA8-F19E227E94AE}" type="presParOf" srcId="{02BB0122-3480-4128-9E84-73702D7B7CDD}" destId="{C24BF769-AB94-4FF8-B4BA-760E63A486BD}" srcOrd="1" destOrd="0" presId="urn:microsoft.com/office/officeart/2005/8/layout/vList4"/>
    <dgm:cxn modelId="{20EA36AB-F669-46B5-83C6-D7C5DE4CE639}" type="presParOf" srcId="{02BB0122-3480-4128-9E84-73702D7B7CDD}" destId="{B3AE379F-AC8E-42E9-AB60-9B6C10CE18C0}" srcOrd="2" destOrd="0" presId="urn:microsoft.com/office/officeart/2005/8/layout/vList4"/>
    <dgm:cxn modelId="{64CB1632-43CC-4A92-988B-ECA0FED82063}" type="presParOf" srcId="{07C12AA5-FD94-4635-9F13-2BF8D547E242}" destId="{276EA72D-3D3F-444D-B068-DBAD9882CEDF}" srcOrd="5" destOrd="0" presId="urn:microsoft.com/office/officeart/2005/8/layout/vList4"/>
    <dgm:cxn modelId="{756FE857-356A-4755-A356-6F9291EED2D9}" type="presParOf" srcId="{07C12AA5-FD94-4635-9F13-2BF8D547E242}" destId="{A6DEE4EF-F97E-40C0-99E5-8A65EB6A4717}" srcOrd="6" destOrd="0" presId="urn:microsoft.com/office/officeart/2005/8/layout/vList4"/>
    <dgm:cxn modelId="{B8D0F5C2-CED6-44B3-91FB-2F75BD7CBA55}" type="presParOf" srcId="{A6DEE4EF-F97E-40C0-99E5-8A65EB6A4717}" destId="{A9F93098-DAC3-4343-858E-8850963FFFE0}" srcOrd="0" destOrd="0" presId="urn:microsoft.com/office/officeart/2005/8/layout/vList4"/>
    <dgm:cxn modelId="{36D0BF56-DFE6-484A-8FED-B36C560AD904}" type="presParOf" srcId="{A6DEE4EF-F97E-40C0-99E5-8A65EB6A4717}" destId="{0BD3A7A4-E5FC-4161-8542-FFFD88AFC8F4}" srcOrd="1" destOrd="0" presId="urn:microsoft.com/office/officeart/2005/8/layout/vList4"/>
    <dgm:cxn modelId="{2B8B70E3-E61E-4C90-91FE-86BA61379CC7}" type="presParOf" srcId="{A6DEE4EF-F97E-40C0-99E5-8A65EB6A4717}" destId="{17CD6C02-0BE9-49F1-BEC2-00A06305E5BC}"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9086BA-41B6-4350-8A42-3C039CE89F99}" type="doc">
      <dgm:prSet loTypeId="urn:microsoft.com/office/officeart/2005/8/layout/cycle2" loCatId="cycle" qsTypeId="urn:microsoft.com/office/officeart/2005/8/quickstyle/simple1" qsCatId="simple" csTypeId="urn:microsoft.com/office/officeart/2005/8/colors/accent5_2" csCatId="accent5" phldr="1"/>
      <dgm:spPr/>
      <dgm:t>
        <a:bodyPr/>
        <a:lstStyle/>
        <a:p>
          <a:endParaRPr lang="de-DE"/>
        </a:p>
      </dgm:t>
    </dgm:pt>
    <dgm:pt modelId="{3D7DB51B-CF9E-48AC-AFFD-480548FB7F87}">
      <dgm:prSet phldrT="[Text]" custT="1"/>
      <dgm:spPr/>
      <dgm:t>
        <a:bodyPr/>
        <a:lstStyle/>
        <a:p>
          <a:r>
            <a:rPr lang="de-DE" sz="1400" b="1" dirty="0" err="1"/>
            <a:t>Define</a:t>
          </a:r>
          <a:r>
            <a:rPr lang="de-DE" sz="1400" b="1" dirty="0"/>
            <a:t> </a:t>
          </a:r>
          <a:r>
            <a:rPr lang="de-DE" sz="1400" b="1" dirty="0" err="1"/>
            <a:t>the</a:t>
          </a:r>
          <a:r>
            <a:rPr lang="de-DE" sz="1400" b="1" dirty="0"/>
            <a:t> </a:t>
          </a:r>
          <a:r>
            <a:rPr lang="de-DE" sz="1400" b="1" dirty="0" err="1"/>
            <a:t>Scope</a:t>
          </a:r>
          <a:endParaRPr lang="de-DE" sz="1400" b="1" dirty="0"/>
        </a:p>
      </dgm:t>
    </dgm:pt>
    <dgm:pt modelId="{84D6F1D1-5C0F-44AD-B52C-1B204192A44C}" type="parTrans" cxnId="{AD8B17A3-B078-4DCC-8203-100164808793}">
      <dgm:prSet/>
      <dgm:spPr/>
      <dgm:t>
        <a:bodyPr/>
        <a:lstStyle/>
        <a:p>
          <a:endParaRPr lang="de-DE"/>
        </a:p>
      </dgm:t>
    </dgm:pt>
    <dgm:pt modelId="{AE6DD46A-5367-4737-8743-64161F19219C}" type="sibTrans" cxnId="{AD8B17A3-B078-4DCC-8203-100164808793}">
      <dgm:prSet/>
      <dgm:spPr/>
      <dgm:t>
        <a:bodyPr/>
        <a:lstStyle/>
        <a:p>
          <a:endParaRPr lang="de-DE"/>
        </a:p>
      </dgm:t>
    </dgm:pt>
    <dgm:pt modelId="{1D7C25EB-CDCA-45DD-B0E1-DB2A14EAD85F}">
      <dgm:prSet phldrT="[Text]" custT="1"/>
      <dgm:spPr/>
      <dgm:t>
        <a:bodyPr/>
        <a:lstStyle/>
        <a:p>
          <a:r>
            <a:rPr lang="de-DE" sz="1400" b="1" dirty="0" err="1"/>
            <a:t>Idenitfy</a:t>
          </a:r>
          <a:r>
            <a:rPr lang="de-DE" sz="1400" b="1" dirty="0"/>
            <a:t> </a:t>
          </a:r>
          <a:r>
            <a:rPr lang="de-DE" sz="1400" b="1" dirty="0" err="1"/>
            <a:t>the</a:t>
          </a:r>
          <a:r>
            <a:rPr lang="de-DE" sz="1400" b="1" dirty="0"/>
            <a:t> </a:t>
          </a:r>
          <a:r>
            <a:rPr lang="de-DE" sz="1400" b="1" dirty="0" err="1"/>
            <a:t>driving</a:t>
          </a:r>
          <a:r>
            <a:rPr lang="de-DE" sz="1400" b="1" dirty="0"/>
            <a:t> </a:t>
          </a:r>
          <a:r>
            <a:rPr lang="de-DE" sz="1400" b="1" dirty="0" err="1"/>
            <a:t>forces</a:t>
          </a:r>
          <a:endParaRPr lang="de-DE" sz="1400" b="1" dirty="0"/>
        </a:p>
      </dgm:t>
    </dgm:pt>
    <dgm:pt modelId="{4AA7382C-16FB-4E3A-9EBC-7EA2ABFB5070}" type="parTrans" cxnId="{5AB148A3-8554-4B2A-B86A-78D850A61B44}">
      <dgm:prSet/>
      <dgm:spPr/>
      <dgm:t>
        <a:bodyPr/>
        <a:lstStyle/>
        <a:p>
          <a:endParaRPr lang="de-DE"/>
        </a:p>
      </dgm:t>
    </dgm:pt>
    <dgm:pt modelId="{BA3B5F80-F0FE-4BFC-A03F-4F894B20074B}" type="sibTrans" cxnId="{5AB148A3-8554-4B2A-B86A-78D850A61B44}">
      <dgm:prSet/>
      <dgm:spPr/>
      <dgm:t>
        <a:bodyPr/>
        <a:lstStyle/>
        <a:p>
          <a:endParaRPr lang="de-DE"/>
        </a:p>
      </dgm:t>
    </dgm:pt>
    <dgm:pt modelId="{9139223B-9DB5-409B-B04D-0B5E150C8287}">
      <dgm:prSet phldrT="[Text]" custT="1"/>
      <dgm:spPr/>
      <dgm:t>
        <a:bodyPr/>
        <a:lstStyle/>
        <a:p>
          <a:r>
            <a:rPr lang="de-DE" sz="1400" b="1" dirty="0" err="1"/>
            <a:t>Develop</a:t>
          </a:r>
          <a:r>
            <a:rPr lang="de-DE" sz="1400" b="1" dirty="0"/>
            <a:t> </a:t>
          </a:r>
          <a:r>
            <a:rPr lang="de-DE" sz="1400" b="1" dirty="0" err="1"/>
            <a:t>scenarios</a:t>
          </a:r>
          <a:endParaRPr lang="de-DE" sz="1400" b="1" dirty="0"/>
        </a:p>
      </dgm:t>
    </dgm:pt>
    <dgm:pt modelId="{4C246B97-4301-4236-8C35-CCD4998F9DCF}" type="parTrans" cxnId="{183AC939-5332-44E5-919E-54C6D2673FDF}">
      <dgm:prSet/>
      <dgm:spPr/>
      <dgm:t>
        <a:bodyPr/>
        <a:lstStyle/>
        <a:p>
          <a:endParaRPr lang="de-DE"/>
        </a:p>
      </dgm:t>
    </dgm:pt>
    <dgm:pt modelId="{904B243E-0FA0-49BD-8FAF-FBB2BFDAD87B}" type="sibTrans" cxnId="{183AC939-5332-44E5-919E-54C6D2673FDF}">
      <dgm:prSet/>
      <dgm:spPr/>
      <dgm:t>
        <a:bodyPr/>
        <a:lstStyle/>
        <a:p>
          <a:endParaRPr lang="de-DE"/>
        </a:p>
      </dgm:t>
    </dgm:pt>
    <dgm:pt modelId="{2BF3EC07-3A28-4DF6-AC68-6CAAF1F93E1D}">
      <dgm:prSet phldrT="[Text]" custT="1"/>
      <dgm:spPr/>
      <dgm:t>
        <a:bodyPr/>
        <a:lstStyle/>
        <a:p>
          <a:r>
            <a:rPr lang="de-DE" sz="1400" b="1" dirty="0"/>
            <a:t>Analyze </a:t>
          </a:r>
          <a:r>
            <a:rPr lang="de-DE" sz="1400" b="1" dirty="0" err="1"/>
            <a:t>the</a:t>
          </a:r>
          <a:r>
            <a:rPr lang="de-DE" sz="1400" b="1" dirty="0"/>
            <a:t> </a:t>
          </a:r>
          <a:r>
            <a:rPr lang="de-DE" sz="1400" b="1" dirty="0" err="1"/>
            <a:t>scenarios</a:t>
          </a:r>
          <a:endParaRPr lang="de-DE" sz="1400" b="1" dirty="0"/>
        </a:p>
      </dgm:t>
    </dgm:pt>
    <dgm:pt modelId="{CF6197AE-FFE4-454F-B7B9-1FCB0030D43E}" type="parTrans" cxnId="{B31D3F57-4A35-4A5B-B189-8C35C1115081}">
      <dgm:prSet/>
      <dgm:spPr/>
      <dgm:t>
        <a:bodyPr/>
        <a:lstStyle/>
        <a:p>
          <a:endParaRPr lang="de-DE"/>
        </a:p>
      </dgm:t>
    </dgm:pt>
    <dgm:pt modelId="{AAA326CA-12C4-475C-89DC-C10334E35CA5}" type="sibTrans" cxnId="{B31D3F57-4A35-4A5B-B189-8C35C1115081}">
      <dgm:prSet/>
      <dgm:spPr/>
      <dgm:t>
        <a:bodyPr/>
        <a:lstStyle/>
        <a:p>
          <a:endParaRPr lang="de-DE"/>
        </a:p>
      </dgm:t>
    </dgm:pt>
    <dgm:pt modelId="{07ED57FC-54F0-41B1-A588-35D46403E6CC}">
      <dgm:prSet phldrT="[Text]" custT="1"/>
      <dgm:spPr/>
      <dgm:t>
        <a:bodyPr/>
        <a:lstStyle/>
        <a:p>
          <a:r>
            <a:rPr lang="de-DE" sz="1400" b="1" dirty="0"/>
            <a:t>Select </a:t>
          </a:r>
          <a:r>
            <a:rPr lang="de-DE" sz="1400" b="1" dirty="0" err="1"/>
            <a:t>the</a:t>
          </a:r>
          <a:r>
            <a:rPr lang="de-DE" sz="1400" b="1" dirty="0"/>
            <a:t> </a:t>
          </a:r>
          <a:r>
            <a:rPr lang="de-DE" sz="1400" b="1" dirty="0" err="1"/>
            <a:t>preferred</a:t>
          </a:r>
          <a:r>
            <a:rPr lang="de-DE" sz="1400" b="1" dirty="0"/>
            <a:t> </a:t>
          </a:r>
          <a:r>
            <a:rPr lang="de-DE" sz="1400" b="1" dirty="0" err="1"/>
            <a:t>scenario</a:t>
          </a:r>
          <a:endParaRPr lang="de-DE" sz="1400" b="1" dirty="0"/>
        </a:p>
      </dgm:t>
    </dgm:pt>
    <dgm:pt modelId="{3711FC13-0735-45AD-847F-B8DB97981571}" type="parTrans" cxnId="{2009693B-FC46-4E87-99EA-1FAD1095DB74}">
      <dgm:prSet/>
      <dgm:spPr/>
      <dgm:t>
        <a:bodyPr/>
        <a:lstStyle/>
        <a:p>
          <a:endParaRPr lang="de-DE"/>
        </a:p>
      </dgm:t>
    </dgm:pt>
    <dgm:pt modelId="{5B716929-9933-442D-B1C7-D76F2C724319}" type="sibTrans" cxnId="{2009693B-FC46-4E87-99EA-1FAD1095DB74}">
      <dgm:prSet/>
      <dgm:spPr/>
      <dgm:t>
        <a:bodyPr/>
        <a:lstStyle/>
        <a:p>
          <a:endParaRPr lang="de-DE"/>
        </a:p>
      </dgm:t>
    </dgm:pt>
    <dgm:pt modelId="{81C5B4BF-F272-4644-8C7F-0AB2A0080202}">
      <dgm:prSet phldrT="[Text]" custT="1"/>
      <dgm:spPr/>
      <dgm:t>
        <a:bodyPr/>
        <a:lstStyle/>
        <a:p>
          <a:r>
            <a:rPr lang="de-DE" sz="1400" b="1" dirty="0" err="1"/>
            <a:t>Develop</a:t>
          </a:r>
          <a:r>
            <a:rPr lang="de-DE" sz="1400" b="1" dirty="0"/>
            <a:t> an </a:t>
          </a:r>
          <a:r>
            <a:rPr lang="de-DE" sz="1400" b="1" dirty="0" err="1"/>
            <a:t>action</a:t>
          </a:r>
          <a:r>
            <a:rPr lang="de-DE" sz="1400" b="1" dirty="0"/>
            <a:t> plan</a:t>
          </a:r>
        </a:p>
      </dgm:t>
    </dgm:pt>
    <dgm:pt modelId="{210E32E6-FC4B-47B7-86D5-8A6BC2BFFDF9}" type="parTrans" cxnId="{157AB70D-C905-4F4C-99D0-99F901BBDAC6}">
      <dgm:prSet/>
      <dgm:spPr/>
      <dgm:t>
        <a:bodyPr/>
        <a:lstStyle/>
        <a:p>
          <a:endParaRPr lang="de-DE"/>
        </a:p>
      </dgm:t>
    </dgm:pt>
    <dgm:pt modelId="{6EAFD86F-446D-4CE1-9136-C54F0E6F2DDB}" type="sibTrans" cxnId="{157AB70D-C905-4F4C-99D0-99F901BBDAC6}">
      <dgm:prSet/>
      <dgm:spPr/>
      <dgm:t>
        <a:bodyPr/>
        <a:lstStyle/>
        <a:p>
          <a:endParaRPr lang="de-DE"/>
        </a:p>
      </dgm:t>
    </dgm:pt>
    <dgm:pt modelId="{E7C957C5-E357-4734-8772-A2B23F115A50}">
      <dgm:prSet phldrT="[Text]" custT="1"/>
      <dgm:spPr/>
      <dgm:t>
        <a:bodyPr/>
        <a:lstStyle/>
        <a:p>
          <a:r>
            <a:rPr lang="de-DE" sz="1400" b="1" dirty="0"/>
            <a:t>Monitor and update </a:t>
          </a:r>
          <a:r>
            <a:rPr lang="de-DE" sz="1400" b="1" dirty="0" err="1"/>
            <a:t>the</a:t>
          </a:r>
          <a:r>
            <a:rPr lang="de-DE" sz="1400" b="1" dirty="0"/>
            <a:t> </a:t>
          </a:r>
          <a:r>
            <a:rPr lang="de-DE" sz="1400" b="1" dirty="0" err="1"/>
            <a:t>scenarios</a:t>
          </a:r>
          <a:endParaRPr lang="de-DE" sz="1400" b="1" dirty="0"/>
        </a:p>
      </dgm:t>
    </dgm:pt>
    <dgm:pt modelId="{71419A8D-26AF-44F8-805E-F52937DFB814}" type="parTrans" cxnId="{6D282112-8AB9-46D9-B26A-E48ACC0254AF}">
      <dgm:prSet/>
      <dgm:spPr/>
      <dgm:t>
        <a:bodyPr/>
        <a:lstStyle/>
        <a:p>
          <a:endParaRPr lang="de-DE"/>
        </a:p>
      </dgm:t>
    </dgm:pt>
    <dgm:pt modelId="{9FAF146F-AFB1-4837-9FE3-AE6813BAA011}" type="sibTrans" cxnId="{6D282112-8AB9-46D9-B26A-E48ACC0254AF}">
      <dgm:prSet/>
      <dgm:spPr/>
      <dgm:t>
        <a:bodyPr/>
        <a:lstStyle/>
        <a:p>
          <a:endParaRPr lang="de-DE"/>
        </a:p>
      </dgm:t>
    </dgm:pt>
    <dgm:pt modelId="{EC1860F8-02C5-45F4-9F6B-7E4C67A8212D}" type="pres">
      <dgm:prSet presAssocID="{8B9086BA-41B6-4350-8A42-3C039CE89F99}" presName="cycle" presStyleCnt="0">
        <dgm:presLayoutVars>
          <dgm:dir/>
          <dgm:resizeHandles val="exact"/>
        </dgm:presLayoutVars>
      </dgm:prSet>
      <dgm:spPr/>
    </dgm:pt>
    <dgm:pt modelId="{63DC8265-BC53-46DB-A891-8DA1517B7CB3}" type="pres">
      <dgm:prSet presAssocID="{3D7DB51B-CF9E-48AC-AFFD-480548FB7F87}" presName="node" presStyleLbl="node1" presStyleIdx="0" presStyleCnt="7">
        <dgm:presLayoutVars>
          <dgm:bulletEnabled val="1"/>
        </dgm:presLayoutVars>
      </dgm:prSet>
      <dgm:spPr/>
    </dgm:pt>
    <dgm:pt modelId="{8D76975E-EA61-40EB-B9EB-0D0D746C33A3}" type="pres">
      <dgm:prSet presAssocID="{AE6DD46A-5367-4737-8743-64161F19219C}" presName="sibTrans" presStyleLbl="sibTrans2D1" presStyleIdx="0" presStyleCnt="7"/>
      <dgm:spPr/>
    </dgm:pt>
    <dgm:pt modelId="{76319F5B-0EE6-421A-86C1-C6753AD95C45}" type="pres">
      <dgm:prSet presAssocID="{AE6DD46A-5367-4737-8743-64161F19219C}" presName="connectorText" presStyleLbl="sibTrans2D1" presStyleIdx="0" presStyleCnt="7"/>
      <dgm:spPr/>
    </dgm:pt>
    <dgm:pt modelId="{8D5BED4B-2309-46B3-A651-5F514140F46A}" type="pres">
      <dgm:prSet presAssocID="{1D7C25EB-CDCA-45DD-B0E1-DB2A14EAD85F}" presName="node" presStyleLbl="node1" presStyleIdx="1" presStyleCnt="7">
        <dgm:presLayoutVars>
          <dgm:bulletEnabled val="1"/>
        </dgm:presLayoutVars>
      </dgm:prSet>
      <dgm:spPr/>
    </dgm:pt>
    <dgm:pt modelId="{C2864169-9AD3-4D78-BFF8-D318CA5DD90A}" type="pres">
      <dgm:prSet presAssocID="{BA3B5F80-F0FE-4BFC-A03F-4F894B20074B}" presName="sibTrans" presStyleLbl="sibTrans2D1" presStyleIdx="1" presStyleCnt="7"/>
      <dgm:spPr/>
    </dgm:pt>
    <dgm:pt modelId="{B4315502-6832-4DA7-9ACB-AB21054B8D1F}" type="pres">
      <dgm:prSet presAssocID="{BA3B5F80-F0FE-4BFC-A03F-4F894B20074B}" presName="connectorText" presStyleLbl="sibTrans2D1" presStyleIdx="1" presStyleCnt="7"/>
      <dgm:spPr/>
    </dgm:pt>
    <dgm:pt modelId="{DEBE1718-0207-4411-B9A9-43509201DD44}" type="pres">
      <dgm:prSet presAssocID="{9139223B-9DB5-409B-B04D-0B5E150C8287}" presName="node" presStyleLbl="node1" presStyleIdx="2" presStyleCnt="7" custScaleX="108007">
        <dgm:presLayoutVars>
          <dgm:bulletEnabled val="1"/>
        </dgm:presLayoutVars>
      </dgm:prSet>
      <dgm:spPr/>
    </dgm:pt>
    <dgm:pt modelId="{945AEA8C-30B8-4D9E-8626-F48924BECC0F}" type="pres">
      <dgm:prSet presAssocID="{904B243E-0FA0-49BD-8FAF-FBB2BFDAD87B}" presName="sibTrans" presStyleLbl="sibTrans2D1" presStyleIdx="2" presStyleCnt="7"/>
      <dgm:spPr/>
    </dgm:pt>
    <dgm:pt modelId="{EFFC4F6C-6C70-49F2-A401-BA1C0A9CB8B1}" type="pres">
      <dgm:prSet presAssocID="{904B243E-0FA0-49BD-8FAF-FBB2BFDAD87B}" presName="connectorText" presStyleLbl="sibTrans2D1" presStyleIdx="2" presStyleCnt="7"/>
      <dgm:spPr/>
    </dgm:pt>
    <dgm:pt modelId="{7821B054-6232-4707-B056-736ABC056F84}" type="pres">
      <dgm:prSet presAssocID="{2BF3EC07-3A28-4DF6-AC68-6CAAF1F93E1D}" presName="node" presStyleLbl="node1" presStyleIdx="3" presStyleCnt="7" custScaleX="107448">
        <dgm:presLayoutVars>
          <dgm:bulletEnabled val="1"/>
        </dgm:presLayoutVars>
      </dgm:prSet>
      <dgm:spPr/>
    </dgm:pt>
    <dgm:pt modelId="{0001FFFA-D494-45BA-980E-D497D4AFDCD8}" type="pres">
      <dgm:prSet presAssocID="{AAA326CA-12C4-475C-89DC-C10334E35CA5}" presName="sibTrans" presStyleLbl="sibTrans2D1" presStyleIdx="3" presStyleCnt="7"/>
      <dgm:spPr/>
    </dgm:pt>
    <dgm:pt modelId="{5BB80F11-F8CD-4695-8796-B4CA29F2F1B3}" type="pres">
      <dgm:prSet presAssocID="{AAA326CA-12C4-475C-89DC-C10334E35CA5}" presName="connectorText" presStyleLbl="sibTrans2D1" presStyleIdx="3" presStyleCnt="7"/>
      <dgm:spPr/>
    </dgm:pt>
    <dgm:pt modelId="{D7FC67BE-26C5-4586-9DF5-1176D7BD61B7}" type="pres">
      <dgm:prSet presAssocID="{07ED57FC-54F0-41B1-A588-35D46403E6CC}" presName="node" presStyleLbl="node1" presStyleIdx="4" presStyleCnt="7" custScaleX="127898" custRadScaleRad="104165" custRadScaleInc="16716">
        <dgm:presLayoutVars>
          <dgm:bulletEnabled val="1"/>
        </dgm:presLayoutVars>
      </dgm:prSet>
      <dgm:spPr/>
    </dgm:pt>
    <dgm:pt modelId="{529339EF-BD35-4ED4-9763-196C81AF7E61}" type="pres">
      <dgm:prSet presAssocID="{5B716929-9933-442D-B1C7-D76F2C724319}" presName="sibTrans" presStyleLbl="sibTrans2D1" presStyleIdx="4" presStyleCnt="7"/>
      <dgm:spPr/>
    </dgm:pt>
    <dgm:pt modelId="{6E2CE28A-5D60-4695-BE87-5111A4D57B76}" type="pres">
      <dgm:prSet presAssocID="{5B716929-9933-442D-B1C7-D76F2C724319}" presName="connectorText" presStyleLbl="sibTrans2D1" presStyleIdx="4" presStyleCnt="7"/>
      <dgm:spPr/>
    </dgm:pt>
    <dgm:pt modelId="{17F9588B-7BEA-45EF-82C2-990B68BFBAE9}" type="pres">
      <dgm:prSet presAssocID="{81C5B4BF-F272-4644-8C7F-0AB2A0080202}" presName="node" presStyleLbl="node1" presStyleIdx="5" presStyleCnt="7">
        <dgm:presLayoutVars>
          <dgm:bulletEnabled val="1"/>
        </dgm:presLayoutVars>
      </dgm:prSet>
      <dgm:spPr/>
    </dgm:pt>
    <dgm:pt modelId="{1D5C6439-8AC1-4805-9395-4189BDDAC381}" type="pres">
      <dgm:prSet presAssocID="{6EAFD86F-446D-4CE1-9136-C54F0E6F2DDB}" presName="sibTrans" presStyleLbl="sibTrans2D1" presStyleIdx="5" presStyleCnt="7"/>
      <dgm:spPr/>
    </dgm:pt>
    <dgm:pt modelId="{AAA04E3A-1E74-4BC1-87FF-0420CDF26025}" type="pres">
      <dgm:prSet presAssocID="{6EAFD86F-446D-4CE1-9136-C54F0E6F2DDB}" presName="connectorText" presStyleLbl="sibTrans2D1" presStyleIdx="5" presStyleCnt="7"/>
      <dgm:spPr/>
    </dgm:pt>
    <dgm:pt modelId="{798C846E-6742-48C8-B5AA-07779E6F14B2}" type="pres">
      <dgm:prSet presAssocID="{E7C957C5-E357-4734-8772-A2B23F115A50}" presName="node" presStyleLbl="node1" presStyleIdx="6" presStyleCnt="7" custScaleX="132903" custScaleY="111052">
        <dgm:presLayoutVars>
          <dgm:bulletEnabled val="1"/>
        </dgm:presLayoutVars>
      </dgm:prSet>
      <dgm:spPr/>
    </dgm:pt>
    <dgm:pt modelId="{854B5550-1395-4C93-A6E3-E7538F8F7518}" type="pres">
      <dgm:prSet presAssocID="{9FAF146F-AFB1-4837-9FE3-AE6813BAA011}" presName="sibTrans" presStyleLbl="sibTrans2D1" presStyleIdx="6" presStyleCnt="7"/>
      <dgm:spPr/>
    </dgm:pt>
    <dgm:pt modelId="{548DEE15-B0F3-49A5-8387-D38926E045E3}" type="pres">
      <dgm:prSet presAssocID="{9FAF146F-AFB1-4837-9FE3-AE6813BAA011}" presName="connectorText" presStyleLbl="sibTrans2D1" presStyleIdx="6" presStyleCnt="7"/>
      <dgm:spPr/>
    </dgm:pt>
  </dgm:ptLst>
  <dgm:cxnLst>
    <dgm:cxn modelId="{157AB70D-C905-4F4C-99D0-99F901BBDAC6}" srcId="{8B9086BA-41B6-4350-8A42-3C039CE89F99}" destId="{81C5B4BF-F272-4644-8C7F-0AB2A0080202}" srcOrd="5" destOrd="0" parTransId="{210E32E6-FC4B-47B7-86D5-8A6BC2BFFDF9}" sibTransId="{6EAFD86F-446D-4CE1-9136-C54F0E6F2DDB}"/>
    <dgm:cxn modelId="{6D282112-8AB9-46D9-B26A-E48ACC0254AF}" srcId="{8B9086BA-41B6-4350-8A42-3C039CE89F99}" destId="{E7C957C5-E357-4734-8772-A2B23F115A50}" srcOrd="6" destOrd="0" parTransId="{71419A8D-26AF-44F8-805E-F52937DFB814}" sibTransId="{9FAF146F-AFB1-4837-9FE3-AE6813BAA011}"/>
    <dgm:cxn modelId="{23CD782F-E94E-41CD-B5F8-F6F13D835B8D}" type="presOf" srcId="{AAA326CA-12C4-475C-89DC-C10334E35CA5}" destId="{5BB80F11-F8CD-4695-8796-B4CA29F2F1B3}" srcOrd="1" destOrd="0" presId="urn:microsoft.com/office/officeart/2005/8/layout/cycle2"/>
    <dgm:cxn modelId="{183AC939-5332-44E5-919E-54C6D2673FDF}" srcId="{8B9086BA-41B6-4350-8A42-3C039CE89F99}" destId="{9139223B-9DB5-409B-B04D-0B5E150C8287}" srcOrd="2" destOrd="0" parTransId="{4C246B97-4301-4236-8C35-CCD4998F9DCF}" sibTransId="{904B243E-0FA0-49BD-8FAF-FBB2BFDAD87B}"/>
    <dgm:cxn modelId="{E6DE433A-6273-448D-83A3-A596BA490BB3}" type="presOf" srcId="{904B243E-0FA0-49BD-8FAF-FBB2BFDAD87B}" destId="{945AEA8C-30B8-4D9E-8626-F48924BECC0F}" srcOrd="0" destOrd="0" presId="urn:microsoft.com/office/officeart/2005/8/layout/cycle2"/>
    <dgm:cxn modelId="{2009693B-FC46-4E87-99EA-1FAD1095DB74}" srcId="{8B9086BA-41B6-4350-8A42-3C039CE89F99}" destId="{07ED57FC-54F0-41B1-A588-35D46403E6CC}" srcOrd="4" destOrd="0" parTransId="{3711FC13-0735-45AD-847F-B8DB97981571}" sibTransId="{5B716929-9933-442D-B1C7-D76F2C724319}"/>
    <dgm:cxn modelId="{DE00523C-199A-46C8-A92C-CA7F1B6F04F7}" type="presOf" srcId="{81C5B4BF-F272-4644-8C7F-0AB2A0080202}" destId="{17F9588B-7BEA-45EF-82C2-990B68BFBAE9}" srcOrd="0" destOrd="0" presId="urn:microsoft.com/office/officeart/2005/8/layout/cycle2"/>
    <dgm:cxn modelId="{6AE33560-DDA0-4A88-908C-02DA443AA02D}" type="presOf" srcId="{6EAFD86F-446D-4CE1-9136-C54F0E6F2DDB}" destId="{AAA04E3A-1E74-4BC1-87FF-0420CDF26025}" srcOrd="1" destOrd="0" presId="urn:microsoft.com/office/officeart/2005/8/layout/cycle2"/>
    <dgm:cxn modelId="{890C3A61-5AFA-4F0B-BF88-1F35B3BF7CE9}" type="presOf" srcId="{3D7DB51B-CF9E-48AC-AFFD-480548FB7F87}" destId="{63DC8265-BC53-46DB-A891-8DA1517B7CB3}" srcOrd="0" destOrd="0" presId="urn:microsoft.com/office/officeart/2005/8/layout/cycle2"/>
    <dgm:cxn modelId="{95E6D541-3BD1-4638-990F-18D724D1F404}" type="presOf" srcId="{5B716929-9933-442D-B1C7-D76F2C724319}" destId="{6E2CE28A-5D60-4695-BE87-5111A4D57B76}" srcOrd="1" destOrd="0" presId="urn:microsoft.com/office/officeart/2005/8/layout/cycle2"/>
    <dgm:cxn modelId="{74005A65-3140-4777-921C-DA4A7F3B0D97}" type="presOf" srcId="{E7C957C5-E357-4734-8772-A2B23F115A50}" destId="{798C846E-6742-48C8-B5AA-07779E6F14B2}" srcOrd="0" destOrd="0" presId="urn:microsoft.com/office/officeart/2005/8/layout/cycle2"/>
    <dgm:cxn modelId="{D1810768-D1E2-4D28-97C8-93AB43A25B94}" type="presOf" srcId="{AAA326CA-12C4-475C-89DC-C10334E35CA5}" destId="{0001FFFA-D494-45BA-980E-D497D4AFDCD8}" srcOrd="0" destOrd="0" presId="urn:microsoft.com/office/officeart/2005/8/layout/cycle2"/>
    <dgm:cxn modelId="{845B6868-4E33-42EE-AFD3-6E264B2F8B93}" type="presOf" srcId="{9FAF146F-AFB1-4837-9FE3-AE6813BAA011}" destId="{854B5550-1395-4C93-A6E3-E7538F8F7518}" srcOrd="0" destOrd="0" presId="urn:microsoft.com/office/officeart/2005/8/layout/cycle2"/>
    <dgm:cxn modelId="{A1C02C69-179A-4C51-A5A0-EC5073406152}" type="presOf" srcId="{AE6DD46A-5367-4737-8743-64161F19219C}" destId="{76319F5B-0EE6-421A-86C1-C6753AD95C45}" srcOrd="1" destOrd="0" presId="urn:microsoft.com/office/officeart/2005/8/layout/cycle2"/>
    <dgm:cxn modelId="{E878686A-BE17-4EC9-B2A9-EA4DE6263B1B}" type="presOf" srcId="{2BF3EC07-3A28-4DF6-AC68-6CAAF1F93E1D}" destId="{7821B054-6232-4707-B056-736ABC056F84}" srcOrd="0" destOrd="0" presId="urn:microsoft.com/office/officeart/2005/8/layout/cycle2"/>
    <dgm:cxn modelId="{8399F56A-20A3-452A-AC45-512EA1EEE14C}" type="presOf" srcId="{BA3B5F80-F0FE-4BFC-A03F-4F894B20074B}" destId="{C2864169-9AD3-4D78-BFF8-D318CA5DD90A}" srcOrd="0" destOrd="0" presId="urn:microsoft.com/office/officeart/2005/8/layout/cycle2"/>
    <dgm:cxn modelId="{B31D3F57-4A35-4A5B-B189-8C35C1115081}" srcId="{8B9086BA-41B6-4350-8A42-3C039CE89F99}" destId="{2BF3EC07-3A28-4DF6-AC68-6CAAF1F93E1D}" srcOrd="3" destOrd="0" parTransId="{CF6197AE-FFE4-454F-B7B9-1FCB0030D43E}" sibTransId="{AAA326CA-12C4-475C-89DC-C10334E35CA5}"/>
    <dgm:cxn modelId="{A2EFD07D-C0AA-4518-B108-EDF1AC8F7285}" type="presOf" srcId="{8B9086BA-41B6-4350-8A42-3C039CE89F99}" destId="{EC1860F8-02C5-45F4-9F6B-7E4C67A8212D}" srcOrd="0" destOrd="0" presId="urn:microsoft.com/office/officeart/2005/8/layout/cycle2"/>
    <dgm:cxn modelId="{187FFB84-69C7-4D47-B6B1-2BBB72946171}" type="presOf" srcId="{9139223B-9DB5-409B-B04D-0B5E150C8287}" destId="{DEBE1718-0207-4411-B9A9-43509201DD44}" srcOrd="0" destOrd="0" presId="urn:microsoft.com/office/officeart/2005/8/layout/cycle2"/>
    <dgm:cxn modelId="{27B4F288-E0E9-4A15-AAE6-357872A5C096}" type="presOf" srcId="{07ED57FC-54F0-41B1-A588-35D46403E6CC}" destId="{D7FC67BE-26C5-4586-9DF5-1176D7BD61B7}" srcOrd="0" destOrd="0" presId="urn:microsoft.com/office/officeart/2005/8/layout/cycle2"/>
    <dgm:cxn modelId="{AD8B17A3-B078-4DCC-8203-100164808793}" srcId="{8B9086BA-41B6-4350-8A42-3C039CE89F99}" destId="{3D7DB51B-CF9E-48AC-AFFD-480548FB7F87}" srcOrd="0" destOrd="0" parTransId="{84D6F1D1-5C0F-44AD-B52C-1B204192A44C}" sibTransId="{AE6DD46A-5367-4737-8743-64161F19219C}"/>
    <dgm:cxn modelId="{5AB148A3-8554-4B2A-B86A-78D850A61B44}" srcId="{8B9086BA-41B6-4350-8A42-3C039CE89F99}" destId="{1D7C25EB-CDCA-45DD-B0E1-DB2A14EAD85F}" srcOrd="1" destOrd="0" parTransId="{4AA7382C-16FB-4E3A-9EBC-7EA2ABFB5070}" sibTransId="{BA3B5F80-F0FE-4BFC-A03F-4F894B20074B}"/>
    <dgm:cxn modelId="{D45F11AB-BC14-4EA1-98FB-84D79B1BD695}" type="presOf" srcId="{1D7C25EB-CDCA-45DD-B0E1-DB2A14EAD85F}" destId="{8D5BED4B-2309-46B3-A651-5F514140F46A}" srcOrd="0" destOrd="0" presId="urn:microsoft.com/office/officeart/2005/8/layout/cycle2"/>
    <dgm:cxn modelId="{8F82E7AC-7D36-4343-A23A-312996F66D0A}" type="presOf" srcId="{6EAFD86F-446D-4CE1-9136-C54F0E6F2DDB}" destId="{1D5C6439-8AC1-4805-9395-4189BDDAC381}" srcOrd="0" destOrd="0" presId="urn:microsoft.com/office/officeart/2005/8/layout/cycle2"/>
    <dgm:cxn modelId="{EFF6E0C0-3CC1-43A5-8475-13B9A88EAA0F}" type="presOf" srcId="{BA3B5F80-F0FE-4BFC-A03F-4F894B20074B}" destId="{B4315502-6832-4DA7-9ACB-AB21054B8D1F}" srcOrd="1" destOrd="0" presId="urn:microsoft.com/office/officeart/2005/8/layout/cycle2"/>
    <dgm:cxn modelId="{511402D5-7676-4EEC-94E4-0DD6E04B26D5}" type="presOf" srcId="{904B243E-0FA0-49BD-8FAF-FBB2BFDAD87B}" destId="{EFFC4F6C-6C70-49F2-A401-BA1C0A9CB8B1}" srcOrd="1" destOrd="0" presId="urn:microsoft.com/office/officeart/2005/8/layout/cycle2"/>
    <dgm:cxn modelId="{D5C19BD5-3305-44C3-93E3-423F4F3F4472}" type="presOf" srcId="{5B716929-9933-442D-B1C7-D76F2C724319}" destId="{529339EF-BD35-4ED4-9763-196C81AF7E61}" srcOrd="0" destOrd="0" presId="urn:microsoft.com/office/officeart/2005/8/layout/cycle2"/>
    <dgm:cxn modelId="{D7E489DA-317D-45A2-A1B1-72DCBA49D468}" type="presOf" srcId="{AE6DD46A-5367-4737-8743-64161F19219C}" destId="{8D76975E-EA61-40EB-B9EB-0D0D746C33A3}" srcOrd="0" destOrd="0" presId="urn:microsoft.com/office/officeart/2005/8/layout/cycle2"/>
    <dgm:cxn modelId="{3E5E7DEF-A036-4526-A517-238B10D0D81A}" type="presOf" srcId="{9FAF146F-AFB1-4837-9FE3-AE6813BAA011}" destId="{548DEE15-B0F3-49A5-8387-D38926E045E3}" srcOrd="1" destOrd="0" presId="urn:microsoft.com/office/officeart/2005/8/layout/cycle2"/>
    <dgm:cxn modelId="{31DBB9FA-4F6A-4A13-9CB5-800755CCB116}" type="presParOf" srcId="{EC1860F8-02C5-45F4-9F6B-7E4C67A8212D}" destId="{63DC8265-BC53-46DB-A891-8DA1517B7CB3}" srcOrd="0" destOrd="0" presId="urn:microsoft.com/office/officeart/2005/8/layout/cycle2"/>
    <dgm:cxn modelId="{90EAC3EB-6D30-4C97-9C2D-88DFD2B55E61}" type="presParOf" srcId="{EC1860F8-02C5-45F4-9F6B-7E4C67A8212D}" destId="{8D76975E-EA61-40EB-B9EB-0D0D746C33A3}" srcOrd="1" destOrd="0" presId="urn:microsoft.com/office/officeart/2005/8/layout/cycle2"/>
    <dgm:cxn modelId="{63C8AB03-60B5-4C40-B929-338FAB764D01}" type="presParOf" srcId="{8D76975E-EA61-40EB-B9EB-0D0D746C33A3}" destId="{76319F5B-0EE6-421A-86C1-C6753AD95C45}" srcOrd="0" destOrd="0" presId="urn:microsoft.com/office/officeart/2005/8/layout/cycle2"/>
    <dgm:cxn modelId="{866894F0-9CD9-4C97-B157-A29E9298EBF0}" type="presParOf" srcId="{EC1860F8-02C5-45F4-9F6B-7E4C67A8212D}" destId="{8D5BED4B-2309-46B3-A651-5F514140F46A}" srcOrd="2" destOrd="0" presId="urn:microsoft.com/office/officeart/2005/8/layout/cycle2"/>
    <dgm:cxn modelId="{0870CB48-7AE1-4C9F-9C71-F73A22CD53CE}" type="presParOf" srcId="{EC1860F8-02C5-45F4-9F6B-7E4C67A8212D}" destId="{C2864169-9AD3-4D78-BFF8-D318CA5DD90A}" srcOrd="3" destOrd="0" presId="urn:microsoft.com/office/officeart/2005/8/layout/cycle2"/>
    <dgm:cxn modelId="{EE7362A9-040F-4C0A-B7AD-A3685BA3823F}" type="presParOf" srcId="{C2864169-9AD3-4D78-BFF8-D318CA5DD90A}" destId="{B4315502-6832-4DA7-9ACB-AB21054B8D1F}" srcOrd="0" destOrd="0" presId="urn:microsoft.com/office/officeart/2005/8/layout/cycle2"/>
    <dgm:cxn modelId="{CB312AC9-D75C-41BA-93B1-0448D18B40F5}" type="presParOf" srcId="{EC1860F8-02C5-45F4-9F6B-7E4C67A8212D}" destId="{DEBE1718-0207-4411-B9A9-43509201DD44}" srcOrd="4" destOrd="0" presId="urn:microsoft.com/office/officeart/2005/8/layout/cycle2"/>
    <dgm:cxn modelId="{B8E182A2-7BEE-42A9-BAFD-B511631B8573}" type="presParOf" srcId="{EC1860F8-02C5-45F4-9F6B-7E4C67A8212D}" destId="{945AEA8C-30B8-4D9E-8626-F48924BECC0F}" srcOrd="5" destOrd="0" presId="urn:microsoft.com/office/officeart/2005/8/layout/cycle2"/>
    <dgm:cxn modelId="{137F7E63-D2C7-47EC-8D10-2945DDA4F97B}" type="presParOf" srcId="{945AEA8C-30B8-4D9E-8626-F48924BECC0F}" destId="{EFFC4F6C-6C70-49F2-A401-BA1C0A9CB8B1}" srcOrd="0" destOrd="0" presId="urn:microsoft.com/office/officeart/2005/8/layout/cycle2"/>
    <dgm:cxn modelId="{4BCDBAEF-4BFA-4EBD-9881-2CF66BE2E714}" type="presParOf" srcId="{EC1860F8-02C5-45F4-9F6B-7E4C67A8212D}" destId="{7821B054-6232-4707-B056-736ABC056F84}" srcOrd="6" destOrd="0" presId="urn:microsoft.com/office/officeart/2005/8/layout/cycle2"/>
    <dgm:cxn modelId="{9F63DAB9-89A6-4C58-BFBF-9D989CB9ACB1}" type="presParOf" srcId="{EC1860F8-02C5-45F4-9F6B-7E4C67A8212D}" destId="{0001FFFA-D494-45BA-980E-D497D4AFDCD8}" srcOrd="7" destOrd="0" presId="urn:microsoft.com/office/officeart/2005/8/layout/cycle2"/>
    <dgm:cxn modelId="{5D1E7890-4072-4D31-AF74-8DEF3EE9B3B7}" type="presParOf" srcId="{0001FFFA-D494-45BA-980E-D497D4AFDCD8}" destId="{5BB80F11-F8CD-4695-8796-B4CA29F2F1B3}" srcOrd="0" destOrd="0" presId="urn:microsoft.com/office/officeart/2005/8/layout/cycle2"/>
    <dgm:cxn modelId="{54A3E94D-F8E6-491B-A5A7-80859A62FBE0}" type="presParOf" srcId="{EC1860F8-02C5-45F4-9F6B-7E4C67A8212D}" destId="{D7FC67BE-26C5-4586-9DF5-1176D7BD61B7}" srcOrd="8" destOrd="0" presId="urn:microsoft.com/office/officeart/2005/8/layout/cycle2"/>
    <dgm:cxn modelId="{099F7A23-ABC2-4318-9713-40EF16788C60}" type="presParOf" srcId="{EC1860F8-02C5-45F4-9F6B-7E4C67A8212D}" destId="{529339EF-BD35-4ED4-9763-196C81AF7E61}" srcOrd="9" destOrd="0" presId="urn:microsoft.com/office/officeart/2005/8/layout/cycle2"/>
    <dgm:cxn modelId="{88A89C32-336E-49AE-A548-E4665C3E019C}" type="presParOf" srcId="{529339EF-BD35-4ED4-9763-196C81AF7E61}" destId="{6E2CE28A-5D60-4695-BE87-5111A4D57B76}" srcOrd="0" destOrd="0" presId="urn:microsoft.com/office/officeart/2005/8/layout/cycle2"/>
    <dgm:cxn modelId="{9501F850-F904-45BE-8848-6DE865826A32}" type="presParOf" srcId="{EC1860F8-02C5-45F4-9F6B-7E4C67A8212D}" destId="{17F9588B-7BEA-45EF-82C2-990B68BFBAE9}" srcOrd="10" destOrd="0" presId="urn:microsoft.com/office/officeart/2005/8/layout/cycle2"/>
    <dgm:cxn modelId="{E8017E1A-C943-494A-A93C-C2D3006AAACC}" type="presParOf" srcId="{EC1860F8-02C5-45F4-9F6B-7E4C67A8212D}" destId="{1D5C6439-8AC1-4805-9395-4189BDDAC381}" srcOrd="11" destOrd="0" presId="urn:microsoft.com/office/officeart/2005/8/layout/cycle2"/>
    <dgm:cxn modelId="{F4B47396-C8AA-438A-99C6-7A2E190BD270}" type="presParOf" srcId="{1D5C6439-8AC1-4805-9395-4189BDDAC381}" destId="{AAA04E3A-1E74-4BC1-87FF-0420CDF26025}" srcOrd="0" destOrd="0" presId="urn:microsoft.com/office/officeart/2005/8/layout/cycle2"/>
    <dgm:cxn modelId="{BED26A18-D0F0-46EF-8097-C28446B5A930}" type="presParOf" srcId="{EC1860F8-02C5-45F4-9F6B-7E4C67A8212D}" destId="{798C846E-6742-48C8-B5AA-07779E6F14B2}" srcOrd="12" destOrd="0" presId="urn:microsoft.com/office/officeart/2005/8/layout/cycle2"/>
    <dgm:cxn modelId="{BD9FD26F-E76E-42C4-8784-518D17F7A667}" type="presParOf" srcId="{EC1860F8-02C5-45F4-9F6B-7E4C67A8212D}" destId="{854B5550-1395-4C93-A6E3-E7538F8F7518}" srcOrd="13" destOrd="0" presId="urn:microsoft.com/office/officeart/2005/8/layout/cycle2"/>
    <dgm:cxn modelId="{5BA138E6-F488-47FB-8841-55139461734C}" type="presParOf" srcId="{854B5550-1395-4C93-A6E3-E7538F8F7518}" destId="{548DEE15-B0F3-49A5-8387-D38926E04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86F760-137D-41A4-B618-D2D71D706ECE}"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de-DE"/>
        </a:p>
      </dgm:t>
    </dgm:pt>
    <dgm:pt modelId="{60F45C68-2BF1-4650-AC3E-924B1407DEF2}">
      <dgm:prSet phldrT="[Text]" custT="1"/>
      <dgm:spPr/>
      <dgm:t>
        <a:bodyPr/>
        <a:lstStyle/>
        <a:p>
          <a:r>
            <a:rPr lang="de-DE" sz="1800" b="1" dirty="0"/>
            <a:t>Risk Buffer:  </a:t>
          </a:r>
          <a:r>
            <a:rPr lang="de-DE" sz="1800" dirty="0"/>
            <a:t>Set aside a portion of your budget for contingencies.</a:t>
          </a:r>
        </a:p>
      </dgm:t>
    </dgm:pt>
    <dgm:pt modelId="{D65C419B-ABC1-48B1-AD61-82D3BF20B011}" type="parTrans" cxnId="{AF86CB1E-F9CC-45C3-BB92-6E94519604F1}">
      <dgm:prSet/>
      <dgm:spPr/>
      <dgm:t>
        <a:bodyPr/>
        <a:lstStyle/>
        <a:p>
          <a:endParaRPr lang="de-DE"/>
        </a:p>
      </dgm:t>
    </dgm:pt>
    <dgm:pt modelId="{5A68F9AE-7A10-4B06-831E-0E0AB6873F65}" type="sibTrans" cxnId="{AF86CB1E-F9CC-45C3-BB92-6E94519604F1}">
      <dgm:prSet/>
      <dgm:spPr/>
      <dgm:t>
        <a:bodyPr/>
        <a:lstStyle/>
        <a:p>
          <a:endParaRPr lang="de-DE"/>
        </a:p>
      </dgm:t>
    </dgm:pt>
    <dgm:pt modelId="{B70C87C5-A6A2-48F9-8CAF-97DC8256BC80}">
      <dgm:prSet phldrT="[Text]" custT="1"/>
      <dgm:spPr/>
      <dgm:t>
        <a:bodyPr/>
        <a:lstStyle/>
        <a:p>
          <a:r>
            <a:rPr lang="de-DE" sz="1800" b="1" dirty="0"/>
            <a:t>Diversification:  </a:t>
          </a:r>
          <a:r>
            <a:rPr lang="de-DE" sz="1800" dirty="0"/>
            <a:t>Avoid relying too heavily on one income stream or one major client.</a:t>
          </a:r>
        </a:p>
      </dgm:t>
    </dgm:pt>
    <dgm:pt modelId="{66EA6026-5C34-4537-BF39-51205D6432C6}" type="parTrans" cxnId="{58F91D04-6391-475D-A744-C3DC22C61ED7}">
      <dgm:prSet/>
      <dgm:spPr/>
      <dgm:t>
        <a:bodyPr/>
        <a:lstStyle/>
        <a:p>
          <a:endParaRPr lang="de-DE"/>
        </a:p>
      </dgm:t>
    </dgm:pt>
    <dgm:pt modelId="{72FEFDB8-F826-4804-80E3-3EF615B5FADA}" type="sibTrans" cxnId="{58F91D04-6391-475D-A744-C3DC22C61ED7}">
      <dgm:prSet/>
      <dgm:spPr/>
      <dgm:t>
        <a:bodyPr/>
        <a:lstStyle/>
        <a:p>
          <a:endParaRPr lang="de-DE"/>
        </a:p>
      </dgm:t>
    </dgm:pt>
    <dgm:pt modelId="{90048E02-D336-4332-AE85-0687978B6595}">
      <dgm:prSet phldrT="[Text]" custT="1"/>
      <dgm:spPr/>
      <dgm:t>
        <a:bodyPr/>
        <a:lstStyle/>
        <a:p>
          <a:r>
            <a:rPr lang="de-DE" sz="1800" b="1" dirty="0"/>
            <a:t>Regular Monitoring: </a:t>
          </a:r>
          <a:r>
            <a:rPr lang="de-DE" sz="1800" dirty="0"/>
            <a:t>Review your financial risks regularly and update your budget as needed.</a:t>
          </a:r>
        </a:p>
      </dgm:t>
    </dgm:pt>
    <dgm:pt modelId="{BB873574-9129-4C62-A75D-34A40550DE1F}" type="parTrans" cxnId="{5A4EDAF2-D74B-4413-A649-A70CE634DB79}">
      <dgm:prSet/>
      <dgm:spPr/>
      <dgm:t>
        <a:bodyPr/>
        <a:lstStyle/>
        <a:p>
          <a:endParaRPr lang="de-DE"/>
        </a:p>
      </dgm:t>
    </dgm:pt>
    <dgm:pt modelId="{25E7CB50-865E-4E1B-A2BC-1BB7BB5828E7}" type="sibTrans" cxnId="{5A4EDAF2-D74B-4413-A649-A70CE634DB79}">
      <dgm:prSet/>
      <dgm:spPr/>
      <dgm:t>
        <a:bodyPr/>
        <a:lstStyle/>
        <a:p>
          <a:endParaRPr lang="de-DE"/>
        </a:p>
      </dgm:t>
    </dgm:pt>
    <dgm:pt modelId="{E8FE1ED5-98AE-4010-B94E-9AC2A68594A5}" type="pres">
      <dgm:prSet presAssocID="{D086F760-137D-41A4-B618-D2D71D706ECE}" presName="linear" presStyleCnt="0">
        <dgm:presLayoutVars>
          <dgm:dir/>
          <dgm:animLvl val="lvl"/>
          <dgm:resizeHandles val="exact"/>
        </dgm:presLayoutVars>
      </dgm:prSet>
      <dgm:spPr/>
    </dgm:pt>
    <dgm:pt modelId="{CBC35D3F-1CB7-48CE-BDC6-2DFD22FD70DD}" type="pres">
      <dgm:prSet presAssocID="{60F45C68-2BF1-4650-AC3E-924B1407DEF2}" presName="parentLin" presStyleCnt="0"/>
      <dgm:spPr/>
    </dgm:pt>
    <dgm:pt modelId="{900B54AB-9921-4AFD-87B3-58EF81A5B6F3}" type="pres">
      <dgm:prSet presAssocID="{60F45C68-2BF1-4650-AC3E-924B1407DEF2}" presName="parentLeftMargin" presStyleLbl="node1" presStyleIdx="0" presStyleCnt="3"/>
      <dgm:spPr/>
    </dgm:pt>
    <dgm:pt modelId="{2E7D2BCB-884E-4E68-8918-4041975A0C3A}" type="pres">
      <dgm:prSet presAssocID="{60F45C68-2BF1-4650-AC3E-924B1407DEF2}" presName="parentText" presStyleLbl="node1" presStyleIdx="0" presStyleCnt="3" custScaleX="142857" custScaleY="177122">
        <dgm:presLayoutVars>
          <dgm:chMax val="0"/>
          <dgm:bulletEnabled val="1"/>
        </dgm:presLayoutVars>
      </dgm:prSet>
      <dgm:spPr/>
    </dgm:pt>
    <dgm:pt modelId="{7F5179F0-4430-4FDE-8FA4-61830E045124}" type="pres">
      <dgm:prSet presAssocID="{60F45C68-2BF1-4650-AC3E-924B1407DEF2}" presName="negativeSpace" presStyleCnt="0"/>
      <dgm:spPr/>
    </dgm:pt>
    <dgm:pt modelId="{3F4A65BD-1826-4202-ACC0-11EDC9451E3F}" type="pres">
      <dgm:prSet presAssocID="{60F45C68-2BF1-4650-AC3E-924B1407DEF2}" presName="childText" presStyleLbl="conFgAcc1" presStyleIdx="0" presStyleCnt="3">
        <dgm:presLayoutVars>
          <dgm:bulletEnabled val="1"/>
        </dgm:presLayoutVars>
      </dgm:prSet>
      <dgm:spPr/>
    </dgm:pt>
    <dgm:pt modelId="{51BE72FD-91C3-4BB4-B624-CFE19436B89F}" type="pres">
      <dgm:prSet presAssocID="{5A68F9AE-7A10-4B06-831E-0E0AB6873F65}" presName="spaceBetweenRectangles" presStyleCnt="0"/>
      <dgm:spPr/>
    </dgm:pt>
    <dgm:pt modelId="{7FF3B696-1B07-4EDE-BDE6-69454E7D25D2}" type="pres">
      <dgm:prSet presAssocID="{B70C87C5-A6A2-48F9-8CAF-97DC8256BC80}" presName="parentLin" presStyleCnt="0"/>
      <dgm:spPr/>
    </dgm:pt>
    <dgm:pt modelId="{041A0B8C-BC13-469B-B412-6DAF13A8C772}" type="pres">
      <dgm:prSet presAssocID="{B70C87C5-A6A2-48F9-8CAF-97DC8256BC80}" presName="parentLeftMargin" presStyleLbl="node1" presStyleIdx="0" presStyleCnt="3"/>
      <dgm:spPr/>
    </dgm:pt>
    <dgm:pt modelId="{77BCE901-0080-4296-80DA-A335403222B7}" type="pres">
      <dgm:prSet presAssocID="{B70C87C5-A6A2-48F9-8CAF-97DC8256BC80}" presName="parentText" presStyleLbl="node1" presStyleIdx="1" presStyleCnt="3" custScaleX="142857" custScaleY="177122" custLinFactNeighborX="515" custLinFactNeighborY="-13989">
        <dgm:presLayoutVars>
          <dgm:chMax val="0"/>
          <dgm:bulletEnabled val="1"/>
        </dgm:presLayoutVars>
      </dgm:prSet>
      <dgm:spPr/>
    </dgm:pt>
    <dgm:pt modelId="{9B422A8A-162A-48E8-8508-BE642319C01C}" type="pres">
      <dgm:prSet presAssocID="{B70C87C5-A6A2-48F9-8CAF-97DC8256BC80}" presName="negativeSpace" presStyleCnt="0"/>
      <dgm:spPr/>
    </dgm:pt>
    <dgm:pt modelId="{0510DBFE-D870-4657-A3D0-4C9BE44E7238}" type="pres">
      <dgm:prSet presAssocID="{B70C87C5-A6A2-48F9-8CAF-97DC8256BC80}" presName="childText" presStyleLbl="conFgAcc1" presStyleIdx="1" presStyleCnt="3">
        <dgm:presLayoutVars>
          <dgm:bulletEnabled val="1"/>
        </dgm:presLayoutVars>
      </dgm:prSet>
      <dgm:spPr/>
    </dgm:pt>
    <dgm:pt modelId="{7F680967-45BF-4392-9E00-042AFFA7D086}" type="pres">
      <dgm:prSet presAssocID="{72FEFDB8-F826-4804-80E3-3EF615B5FADA}" presName="spaceBetweenRectangles" presStyleCnt="0"/>
      <dgm:spPr/>
    </dgm:pt>
    <dgm:pt modelId="{5E604861-4716-4893-B21E-88BF55BAF48D}" type="pres">
      <dgm:prSet presAssocID="{90048E02-D336-4332-AE85-0687978B6595}" presName="parentLin" presStyleCnt="0"/>
      <dgm:spPr/>
    </dgm:pt>
    <dgm:pt modelId="{18FE851B-CC7C-48C7-93C0-501114B1CE5A}" type="pres">
      <dgm:prSet presAssocID="{90048E02-D336-4332-AE85-0687978B6595}" presName="parentLeftMargin" presStyleLbl="node1" presStyleIdx="1" presStyleCnt="3"/>
      <dgm:spPr/>
    </dgm:pt>
    <dgm:pt modelId="{0CF3D325-4459-481B-83AB-D26D36AAF946}" type="pres">
      <dgm:prSet presAssocID="{90048E02-D336-4332-AE85-0687978B6595}" presName="parentText" presStyleLbl="node1" presStyleIdx="2" presStyleCnt="3" custScaleX="142857" custScaleY="177122">
        <dgm:presLayoutVars>
          <dgm:chMax val="0"/>
          <dgm:bulletEnabled val="1"/>
        </dgm:presLayoutVars>
      </dgm:prSet>
      <dgm:spPr/>
    </dgm:pt>
    <dgm:pt modelId="{5B9A709A-F6B1-49DA-95F3-B144EB8F82B5}" type="pres">
      <dgm:prSet presAssocID="{90048E02-D336-4332-AE85-0687978B6595}" presName="negativeSpace" presStyleCnt="0"/>
      <dgm:spPr/>
    </dgm:pt>
    <dgm:pt modelId="{0BA66C95-35CB-4C69-8A84-938F6E4EB67B}" type="pres">
      <dgm:prSet presAssocID="{90048E02-D336-4332-AE85-0687978B6595}" presName="childText" presStyleLbl="conFgAcc1" presStyleIdx="2" presStyleCnt="3">
        <dgm:presLayoutVars>
          <dgm:bulletEnabled val="1"/>
        </dgm:presLayoutVars>
      </dgm:prSet>
      <dgm:spPr/>
    </dgm:pt>
  </dgm:ptLst>
  <dgm:cxnLst>
    <dgm:cxn modelId="{58F91D04-6391-475D-A744-C3DC22C61ED7}" srcId="{D086F760-137D-41A4-B618-D2D71D706ECE}" destId="{B70C87C5-A6A2-48F9-8CAF-97DC8256BC80}" srcOrd="1" destOrd="0" parTransId="{66EA6026-5C34-4537-BF39-51205D6432C6}" sibTransId="{72FEFDB8-F826-4804-80E3-3EF615B5FADA}"/>
    <dgm:cxn modelId="{F955451A-FBE5-4319-8732-D237DF36A6CE}" type="presOf" srcId="{90048E02-D336-4332-AE85-0687978B6595}" destId="{0CF3D325-4459-481B-83AB-D26D36AAF946}" srcOrd="1" destOrd="0" presId="urn:microsoft.com/office/officeart/2005/8/layout/list1"/>
    <dgm:cxn modelId="{AF86CB1E-F9CC-45C3-BB92-6E94519604F1}" srcId="{D086F760-137D-41A4-B618-D2D71D706ECE}" destId="{60F45C68-2BF1-4650-AC3E-924B1407DEF2}" srcOrd="0" destOrd="0" parTransId="{D65C419B-ABC1-48B1-AD61-82D3BF20B011}" sibTransId="{5A68F9AE-7A10-4B06-831E-0E0AB6873F65}"/>
    <dgm:cxn modelId="{093CD720-5034-47E5-B142-A6216EEB1FBB}" type="presOf" srcId="{90048E02-D336-4332-AE85-0687978B6595}" destId="{18FE851B-CC7C-48C7-93C0-501114B1CE5A}" srcOrd="0" destOrd="0" presId="urn:microsoft.com/office/officeart/2005/8/layout/list1"/>
    <dgm:cxn modelId="{0EA4EE24-B8F1-4F45-8405-7C7902F833FB}" type="presOf" srcId="{D086F760-137D-41A4-B618-D2D71D706ECE}" destId="{E8FE1ED5-98AE-4010-B94E-9AC2A68594A5}" srcOrd="0" destOrd="0" presId="urn:microsoft.com/office/officeart/2005/8/layout/list1"/>
    <dgm:cxn modelId="{53447A75-2666-49D4-81DF-CB44447E2529}" type="presOf" srcId="{B70C87C5-A6A2-48F9-8CAF-97DC8256BC80}" destId="{041A0B8C-BC13-469B-B412-6DAF13A8C772}" srcOrd="0" destOrd="0" presId="urn:microsoft.com/office/officeart/2005/8/layout/list1"/>
    <dgm:cxn modelId="{405AE68D-DF84-43F9-97D9-759957FC0847}" type="presOf" srcId="{60F45C68-2BF1-4650-AC3E-924B1407DEF2}" destId="{2E7D2BCB-884E-4E68-8918-4041975A0C3A}" srcOrd="1" destOrd="0" presId="urn:microsoft.com/office/officeart/2005/8/layout/list1"/>
    <dgm:cxn modelId="{3782BF95-2703-4BB1-9C18-3EF1351E7D1C}" type="presOf" srcId="{B70C87C5-A6A2-48F9-8CAF-97DC8256BC80}" destId="{77BCE901-0080-4296-80DA-A335403222B7}" srcOrd="1" destOrd="0" presId="urn:microsoft.com/office/officeart/2005/8/layout/list1"/>
    <dgm:cxn modelId="{99F508DD-F561-4C47-A724-C6F0A2F08D66}" type="presOf" srcId="{60F45C68-2BF1-4650-AC3E-924B1407DEF2}" destId="{900B54AB-9921-4AFD-87B3-58EF81A5B6F3}" srcOrd="0" destOrd="0" presId="urn:microsoft.com/office/officeart/2005/8/layout/list1"/>
    <dgm:cxn modelId="{5A4EDAF2-D74B-4413-A649-A70CE634DB79}" srcId="{D086F760-137D-41A4-B618-D2D71D706ECE}" destId="{90048E02-D336-4332-AE85-0687978B6595}" srcOrd="2" destOrd="0" parTransId="{BB873574-9129-4C62-A75D-34A40550DE1F}" sibTransId="{25E7CB50-865E-4E1B-A2BC-1BB7BB5828E7}"/>
    <dgm:cxn modelId="{B1C61DB9-59BB-42E9-BE75-088F350E6E5E}" type="presParOf" srcId="{E8FE1ED5-98AE-4010-B94E-9AC2A68594A5}" destId="{CBC35D3F-1CB7-48CE-BDC6-2DFD22FD70DD}" srcOrd="0" destOrd="0" presId="urn:microsoft.com/office/officeart/2005/8/layout/list1"/>
    <dgm:cxn modelId="{DFD0B330-3ABC-4ED7-83DA-B7B3D27BFEEB}" type="presParOf" srcId="{CBC35D3F-1CB7-48CE-BDC6-2DFD22FD70DD}" destId="{900B54AB-9921-4AFD-87B3-58EF81A5B6F3}" srcOrd="0" destOrd="0" presId="urn:microsoft.com/office/officeart/2005/8/layout/list1"/>
    <dgm:cxn modelId="{4AC0F723-1685-40C0-B46E-BE5E5A1124BD}" type="presParOf" srcId="{CBC35D3F-1CB7-48CE-BDC6-2DFD22FD70DD}" destId="{2E7D2BCB-884E-4E68-8918-4041975A0C3A}" srcOrd="1" destOrd="0" presId="urn:microsoft.com/office/officeart/2005/8/layout/list1"/>
    <dgm:cxn modelId="{2520DF5A-7D72-464B-BA74-156FFB98DE3A}" type="presParOf" srcId="{E8FE1ED5-98AE-4010-B94E-9AC2A68594A5}" destId="{7F5179F0-4430-4FDE-8FA4-61830E045124}" srcOrd="1" destOrd="0" presId="urn:microsoft.com/office/officeart/2005/8/layout/list1"/>
    <dgm:cxn modelId="{8274286E-FDA0-4AAA-801F-8890BA9EB58F}" type="presParOf" srcId="{E8FE1ED5-98AE-4010-B94E-9AC2A68594A5}" destId="{3F4A65BD-1826-4202-ACC0-11EDC9451E3F}" srcOrd="2" destOrd="0" presId="urn:microsoft.com/office/officeart/2005/8/layout/list1"/>
    <dgm:cxn modelId="{48483375-42AA-462F-A302-8BD871CB57FB}" type="presParOf" srcId="{E8FE1ED5-98AE-4010-B94E-9AC2A68594A5}" destId="{51BE72FD-91C3-4BB4-B624-CFE19436B89F}" srcOrd="3" destOrd="0" presId="urn:microsoft.com/office/officeart/2005/8/layout/list1"/>
    <dgm:cxn modelId="{2EEDE020-A998-47FE-B50A-AB07B5F0B5A1}" type="presParOf" srcId="{E8FE1ED5-98AE-4010-B94E-9AC2A68594A5}" destId="{7FF3B696-1B07-4EDE-BDE6-69454E7D25D2}" srcOrd="4" destOrd="0" presId="urn:microsoft.com/office/officeart/2005/8/layout/list1"/>
    <dgm:cxn modelId="{1F09B1DD-451A-4B2D-A8BF-EE7356D018FC}" type="presParOf" srcId="{7FF3B696-1B07-4EDE-BDE6-69454E7D25D2}" destId="{041A0B8C-BC13-469B-B412-6DAF13A8C772}" srcOrd="0" destOrd="0" presId="urn:microsoft.com/office/officeart/2005/8/layout/list1"/>
    <dgm:cxn modelId="{767A64FE-1500-4AD1-A71B-3FF075991412}" type="presParOf" srcId="{7FF3B696-1B07-4EDE-BDE6-69454E7D25D2}" destId="{77BCE901-0080-4296-80DA-A335403222B7}" srcOrd="1" destOrd="0" presId="urn:microsoft.com/office/officeart/2005/8/layout/list1"/>
    <dgm:cxn modelId="{61FE3112-FB4B-4638-91C5-DB3EC04EB970}" type="presParOf" srcId="{E8FE1ED5-98AE-4010-B94E-9AC2A68594A5}" destId="{9B422A8A-162A-48E8-8508-BE642319C01C}" srcOrd="5" destOrd="0" presId="urn:microsoft.com/office/officeart/2005/8/layout/list1"/>
    <dgm:cxn modelId="{E32CEDF2-2967-4535-A514-23ADB542D9FB}" type="presParOf" srcId="{E8FE1ED5-98AE-4010-B94E-9AC2A68594A5}" destId="{0510DBFE-D870-4657-A3D0-4C9BE44E7238}" srcOrd="6" destOrd="0" presId="urn:microsoft.com/office/officeart/2005/8/layout/list1"/>
    <dgm:cxn modelId="{095E2900-0A1E-46AD-9AC5-741F6AE9155C}" type="presParOf" srcId="{E8FE1ED5-98AE-4010-B94E-9AC2A68594A5}" destId="{7F680967-45BF-4392-9E00-042AFFA7D086}" srcOrd="7" destOrd="0" presId="urn:microsoft.com/office/officeart/2005/8/layout/list1"/>
    <dgm:cxn modelId="{899E0A7F-7313-414F-9E0E-A947D6AAB9E4}" type="presParOf" srcId="{E8FE1ED5-98AE-4010-B94E-9AC2A68594A5}" destId="{5E604861-4716-4893-B21E-88BF55BAF48D}" srcOrd="8" destOrd="0" presId="urn:microsoft.com/office/officeart/2005/8/layout/list1"/>
    <dgm:cxn modelId="{E4759AB8-0529-4F09-AF49-18BE0885962D}" type="presParOf" srcId="{5E604861-4716-4893-B21E-88BF55BAF48D}" destId="{18FE851B-CC7C-48C7-93C0-501114B1CE5A}" srcOrd="0" destOrd="0" presId="urn:microsoft.com/office/officeart/2005/8/layout/list1"/>
    <dgm:cxn modelId="{41C7839B-6D3B-4A0B-A007-1E08391EC957}" type="presParOf" srcId="{5E604861-4716-4893-B21E-88BF55BAF48D}" destId="{0CF3D325-4459-481B-83AB-D26D36AAF946}" srcOrd="1" destOrd="0" presId="urn:microsoft.com/office/officeart/2005/8/layout/list1"/>
    <dgm:cxn modelId="{168BAFC0-CA8C-4B8E-89A5-26E9A6121C7C}" type="presParOf" srcId="{E8FE1ED5-98AE-4010-B94E-9AC2A68594A5}" destId="{5B9A709A-F6B1-49DA-95F3-B144EB8F82B5}" srcOrd="9" destOrd="0" presId="urn:microsoft.com/office/officeart/2005/8/layout/list1"/>
    <dgm:cxn modelId="{FBDE31C9-E33F-4D19-BB27-4F260AFB7AD8}" type="presParOf" srcId="{E8FE1ED5-98AE-4010-B94E-9AC2A68594A5}" destId="{0BA66C95-35CB-4C69-8A84-938F6E4EB67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4223291-334B-4F40-BB2E-1D06F97F54C3}"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de-DE"/>
        </a:p>
      </dgm:t>
    </dgm:pt>
    <dgm:pt modelId="{769B0C17-EF09-4574-9F94-09592A7C476F}">
      <dgm:prSet phldrT="[Text]" custT="1"/>
      <dgm:spPr/>
      <dgm:t>
        <a:bodyPr/>
        <a:lstStyle/>
        <a:p>
          <a:r>
            <a:rPr lang="de-DE" sz="2800" b="1" dirty="0" err="1"/>
            <a:t>Planning</a:t>
          </a:r>
          <a:endParaRPr lang="de-DE" sz="2800" b="1" dirty="0"/>
        </a:p>
      </dgm:t>
    </dgm:pt>
    <dgm:pt modelId="{10CA52B4-ACF0-4488-A369-D613F1AAC472}" type="parTrans" cxnId="{2A7B50DF-68B4-4F9C-BBBA-474EFFD8560B}">
      <dgm:prSet/>
      <dgm:spPr/>
      <dgm:t>
        <a:bodyPr/>
        <a:lstStyle/>
        <a:p>
          <a:endParaRPr lang="de-DE"/>
        </a:p>
      </dgm:t>
    </dgm:pt>
    <dgm:pt modelId="{85401BA0-0DEF-4A0C-BCF3-4BD7177E3292}" type="sibTrans" cxnId="{2A7B50DF-68B4-4F9C-BBBA-474EFFD8560B}">
      <dgm:prSet/>
      <dgm:spPr/>
      <dgm:t>
        <a:bodyPr/>
        <a:lstStyle/>
        <a:p>
          <a:endParaRPr lang="de-DE"/>
        </a:p>
      </dgm:t>
    </dgm:pt>
    <dgm:pt modelId="{934A31AB-B83F-4FB3-BCD2-CF7A0BC55F42}">
      <dgm:prSet phldrT="[Text]"/>
      <dgm:spPr/>
      <dgm:t>
        <a:bodyPr/>
        <a:lstStyle/>
        <a:p>
          <a:pPr marL="0" indent="0">
            <a:buNone/>
          </a:pPr>
          <a:r>
            <a:rPr lang="nl-NL" dirty="0">
              <a:solidFill>
                <a:srgbClr val="595959"/>
              </a:solidFill>
            </a:rPr>
            <a:t>Plan vooruit door middelen opzij te zetten voor groei-initiatieven en ervoor te zorgen dat uitbreiding niet leidt tot cashflowproblemen</a:t>
          </a:r>
          <a:endParaRPr lang="de-DE" dirty="0">
            <a:solidFill>
              <a:srgbClr val="595959"/>
            </a:solidFill>
          </a:endParaRPr>
        </a:p>
      </dgm:t>
    </dgm:pt>
    <dgm:pt modelId="{D59EBDB8-E0C0-4A9A-B607-7717903316D7}" type="parTrans" cxnId="{B77F1117-DDC8-46DF-8D64-0BCE1BADDA18}">
      <dgm:prSet/>
      <dgm:spPr/>
      <dgm:t>
        <a:bodyPr/>
        <a:lstStyle/>
        <a:p>
          <a:endParaRPr lang="de-DE"/>
        </a:p>
      </dgm:t>
    </dgm:pt>
    <dgm:pt modelId="{3541B25B-9D0D-4151-B019-DEC23883DBBD}" type="sibTrans" cxnId="{B77F1117-DDC8-46DF-8D64-0BCE1BADDA18}">
      <dgm:prSet/>
      <dgm:spPr/>
      <dgm:t>
        <a:bodyPr/>
        <a:lstStyle/>
        <a:p>
          <a:endParaRPr lang="de-DE"/>
        </a:p>
      </dgm:t>
    </dgm:pt>
    <dgm:pt modelId="{3A81E653-BDB4-439F-8558-A1744ED182CD}">
      <dgm:prSet phldrT="[Text]" custT="1"/>
      <dgm:spPr/>
      <dgm:t>
        <a:bodyPr/>
        <a:lstStyle/>
        <a:p>
          <a:r>
            <a:rPr lang="de-DE" sz="2800" b="1" dirty="0" err="1"/>
            <a:t>Flexibiliteit</a:t>
          </a:r>
          <a:endParaRPr lang="de-DE" sz="2800" b="1" dirty="0"/>
        </a:p>
      </dgm:t>
    </dgm:pt>
    <dgm:pt modelId="{6C0F4323-7CD5-46D0-A5ED-32DC89AE6E55}" type="parTrans" cxnId="{13D157F8-E706-4013-9BC4-C5BFE76183B7}">
      <dgm:prSet/>
      <dgm:spPr/>
      <dgm:t>
        <a:bodyPr/>
        <a:lstStyle/>
        <a:p>
          <a:endParaRPr lang="de-DE"/>
        </a:p>
      </dgm:t>
    </dgm:pt>
    <dgm:pt modelId="{ACFD1C88-2AC7-4ED7-B2F3-C13E80D356B9}" type="sibTrans" cxnId="{13D157F8-E706-4013-9BC4-C5BFE76183B7}">
      <dgm:prSet/>
      <dgm:spPr/>
      <dgm:t>
        <a:bodyPr/>
        <a:lstStyle/>
        <a:p>
          <a:endParaRPr lang="de-DE"/>
        </a:p>
      </dgm:t>
    </dgm:pt>
    <dgm:pt modelId="{F119D0C2-3294-49BC-A015-4340A6F54721}">
      <dgm:prSet phldrT="[Text]"/>
      <dgm:spPr/>
      <dgm:t>
        <a:bodyPr/>
        <a:lstStyle/>
        <a:p>
          <a:pPr marL="0" indent="0">
            <a:buNone/>
          </a:pPr>
          <a:r>
            <a:rPr lang="nl-NL" dirty="0">
              <a:solidFill>
                <a:srgbClr val="595959"/>
              </a:solidFill>
            </a:rPr>
            <a:t>Groei vereist flexibiliteit, dus pas uw budget regelmatig aan naarmate uw bedrijf groeit.</a:t>
          </a:r>
          <a:endParaRPr lang="de-DE" dirty="0">
            <a:solidFill>
              <a:srgbClr val="595959"/>
            </a:solidFill>
          </a:endParaRPr>
        </a:p>
      </dgm:t>
    </dgm:pt>
    <dgm:pt modelId="{C052E6DC-CFAF-463D-B699-9137D1A90CCB}" type="parTrans" cxnId="{AF26DCD6-1973-4745-835B-59A1162A80EC}">
      <dgm:prSet/>
      <dgm:spPr/>
      <dgm:t>
        <a:bodyPr/>
        <a:lstStyle/>
        <a:p>
          <a:endParaRPr lang="de-DE"/>
        </a:p>
      </dgm:t>
    </dgm:pt>
    <dgm:pt modelId="{C08AED1D-5698-4901-9B72-0E1AF11B3EC3}" type="sibTrans" cxnId="{AF26DCD6-1973-4745-835B-59A1162A80EC}">
      <dgm:prSet/>
      <dgm:spPr/>
      <dgm:t>
        <a:bodyPr/>
        <a:lstStyle/>
        <a:p>
          <a:endParaRPr lang="de-DE"/>
        </a:p>
      </dgm:t>
    </dgm:pt>
    <dgm:pt modelId="{3AC9FD12-9EB0-400C-AA22-0B430032B668}" type="pres">
      <dgm:prSet presAssocID="{F4223291-334B-4F40-BB2E-1D06F97F54C3}" presName="Name0" presStyleCnt="0">
        <dgm:presLayoutVars>
          <dgm:dir/>
          <dgm:animLvl val="lvl"/>
          <dgm:resizeHandles val="exact"/>
        </dgm:presLayoutVars>
      </dgm:prSet>
      <dgm:spPr/>
    </dgm:pt>
    <dgm:pt modelId="{5BD845CD-ABCC-436E-9A5D-2EA429493464}" type="pres">
      <dgm:prSet presAssocID="{769B0C17-EF09-4574-9F94-09592A7C476F}" presName="composite" presStyleCnt="0"/>
      <dgm:spPr/>
    </dgm:pt>
    <dgm:pt modelId="{B8267859-9325-4486-B8F8-CB2B2E2EA79A}" type="pres">
      <dgm:prSet presAssocID="{769B0C17-EF09-4574-9F94-09592A7C476F}" presName="parTx" presStyleLbl="alignNode1" presStyleIdx="0" presStyleCnt="2">
        <dgm:presLayoutVars>
          <dgm:chMax val="0"/>
          <dgm:chPref val="0"/>
          <dgm:bulletEnabled val="1"/>
        </dgm:presLayoutVars>
      </dgm:prSet>
      <dgm:spPr/>
    </dgm:pt>
    <dgm:pt modelId="{DA0F05C3-5D98-4D28-AA8D-930FA1D88EC2}" type="pres">
      <dgm:prSet presAssocID="{769B0C17-EF09-4574-9F94-09592A7C476F}" presName="desTx" presStyleLbl="alignAccFollowNode1" presStyleIdx="0" presStyleCnt="2">
        <dgm:presLayoutVars>
          <dgm:bulletEnabled val="1"/>
        </dgm:presLayoutVars>
      </dgm:prSet>
      <dgm:spPr/>
    </dgm:pt>
    <dgm:pt modelId="{034777C9-240B-4B28-A327-41719B9AF843}" type="pres">
      <dgm:prSet presAssocID="{85401BA0-0DEF-4A0C-BCF3-4BD7177E3292}" presName="space" presStyleCnt="0"/>
      <dgm:spPr/>
    </dgm:pt>
    <dgm:pt modelId="{32D6CC55-FB85-4715-B2A3-5784791C8864}" type="pres">
      <dgm:prSet presAssocID="{3A81E653-BDB4-439F-8558-A1744ED182CD}" presName="composite" presStyleCnt="0"/>
      <dgm:spPr/>
    </dgm:pt>
    <dgm:pt modelId="{A4209023-4C65-436A-BD0C-A862B4AF7D9D}" type="pres">
      <dgm:prSet presAssocID="{3A81E653-BDB4-439F-8558-A1744ED182CD}" presName="parTx" presStyleLbl="alignNode1" presStyleIdx="1" presStyleCnt="2">
        <dgm:presLayoutVars>
          <dgm:chMax val="0"/>
          <dgm:chPref val="0"/>
          <dgm:bulletEnabled val="1"/>
        </dgm:presLayoutVars>
      </dgm:prSet>
      <dgm:spPr/>
    </dgm:pt>
    <dgm:pt modelId="{663AA321-843D-4D42-8091-F46FA19DC9B8}" type="pres">
      <dgm:prSet presAssocID="{3A81E653-BDB4-439F-8558-A1744ED182CD}" presName="desTx" presStyleLbl="alignAccFollowNode1" presStyleIdx="1" presStyleCnt="2">
        <dgm:presLayoutVars>
          <dgm:bulletEnabled val="1"/>
        </dgm:presLayoutVars>
      </dgm:prSet>
      <dgm:spPr/>
    </dgm:pt>
  </dgm:ptLst>
  <dgm:cxnLst>
    <dgm:cxn modelId="{B77F1117-DDC8-46DF-8D64-0BCE1BADDA18}" srcId="{769B0C17-EF09-4574-9F94-09592A7C476F}" destId="{934A31AB-B83F-4FB3-BCD2-CF7A0BC55F42}" srcOrd="0" destOrd="0" parTransId="{D59EBDB8-E0C0-4A9A-B607-7717903316D7}" sibTransId="{3541B25B-9D0D-4151-B019-DEC23883DBBD}"/>
    <dgm:cxn modelId="{DC372031-C253-4DC9-94CC-0C705670F5BA}" type="presOf" srcId="{3A81E653-BDB4-439F-8558-A1744ED182CD}" destId="{A4209023-4C65-436A-BD0C-A862B4AF7D9D}" srcOrd="0" destOrd="0" presId="urn:microsoft.com/office/officeart/2005/8/layout/hList1"/>
    <dgm:cxn modelId="{69F6B5D1-85A6-4112-B172-7F4A46F69457}" type="presOf" srcId="{934A31AB-B83F-4FB3-BCD2-CF7A0BC55F42}" destId="{DA0F05C3-5D98-4D28-AA8D-930FA1D88EC2}" srcOrd="0" destOrd="0" presId="urn:microsoft.com/office/officeart/2005/8/layout/hList1"/>
    <dgm:cxn modelId="{AF26DCD6-1973-4745-835B-59A1162A80EC}" srcId="{3A81E653-BDB4-439F-8558-A1744ED182CD}" destId="{F119D0C2-3294-49BC-A015-4340A6F54721}" srcOrd="0" destOrd="0" parTransId="{C052E6DC-CFAF-463D-B699-9137D1A90CCB}" sibTransId="{C08AED1D-5698-4901-9B72-0E1AF11B3EC3}"/>
    <dgm:cxn modelId="{03203FDD-FDCB-4652-B9C2-C049912B3502}" type="presOf" srcId="{769B0C17-EF09-4574-9F94-09592A7C476F}" destId="{B8267859-9325-4486-B8F8-CB2B2E2EA79A}" srcOrd="0" destOrd="0" presId="urn:microsoft.com/office/officeart/2005/8/layout/hList1"/>
    <dgm:cxn modelId="{2A7B50DF-68B4-4F9C-BBBA-474EFFD8560B}" srcId="{F4223291-334B-4F40-BB2E-1D06F97F54C3}" destId="{769B0C17-EF09-4574-9F94-09592A7C476F}" srcOrd="0" destOrd="0" parTransId="{10CA52B4-ACF0-4488-A369-D613F1AAC472}" sibTransId="{85401BA0-0DEF-4A0C-BCF3-4BD7177E3292}"/>
    <dgm:cxn modelId="{5F7352DF-F8E3-45A7-A43B-2553F2848F70}" type="presOf" srcId="{F4223291-334B-4F40-BB2E-1D06F97F54C3}" destId="{3AC9FD12-9EB0-400C-AA22-0B430032B668}" srcOrd="0" destOrd="0" presId="urn:microsoft.com/office/officeart/2005/8/layout/hList1"/>
    <dgm:cxn modelId="{A36177F4-6BB8-440D-B728-CCDA0A7BB811}" type="presOf" srcId="{F119D0C2-3294-49BC-A015-4340A6F54721}" destId="{663AA321-843D-4D42-8091-F46FA19DC9B8}" srcOrd="0" destOrd="0" presId="urn:microsoft.com/office/officeart/2005/8/layout/hList1"/>
    <dgm:cxn modelId="{13D157F8-E706-4013-9BC4-C5BFE76183B7}" srcId="{F4223291-334B-4F40-BB2E-1D06F97F54C3}" destId="{3A81E653-BDB4-439F-8558-A1744ED182CD}" srcOrd="1" destOrd="0" parTransId="{6C0F4323-7CD5-46D0-A5ED-32DC89AE6E55}" sibTransId="{ACFD1C88-2AC7-4ED7-B2F3-C13E80D356B9}"/>
    <dgm:cxn modelId="{5E8A4F0C-DFE8-452F-A364-64ACC9BCD963}" type="presParOf" srcId="{3AC9FD12-9EB0-400C-AA22-0B430032B668}" destId="{5BD845CD-ABCC-436E-9A5D-2EA429493464}" srcOrd="0" destOrd="0" presId="urn:microsoft.com/office/officeart/2005/8/layout/hList1"/>
    <dgm:cxn modelId="{D2C4588D-0751-486A-8723-65940006549D}" type="presParOf" srcId="{5BD845CD-ABCC-436E-9A5D-2EA429493464}" destId="{B8267859-9325-4486-B8F8-CB2B2E2EA79A}" srcOrd="0" destOrd="0" presId="urn:microsoft.com/office/officeart/2005/8/layout/hList1"/>
    <dgm:cxn modelId="{32E26A3A-450C-4B51-8A1A-A0938D40D372}" type="presParOf" srcId="{5BD845CD-ABCC-436E-9A5D-2EA429493464}" destId="{DA0F05C3-5D98-4D28-AA8D-930FA1D88EC2}" srcOrd="1" destOrd="0" presId="urn:microsoft.com/office/officeart/2005/8/layout/hList1"/>
    <dgm:cxn modelId="{22EFE4E7-29A9-45A1-AAFB-BDEA0FDDC161}" type="presParOf" srcId="{3AC9FD12-9EB0-400C-AA22-0B430032B668}" destId="{034777C9-240B-4B28-A327-41719B9AF843}" srcOrd="1" destOrd="0" presId="urn:microsoft.com/office/officeart/2005/8/layout/hList1"/>
    <dgm:cxn modelId="{224CFA2E-9416-4B6F-B09A-53F225C7DB87}" type="presParOf" srcId="{3AC9FD12-9EB0-400C-AA22-0B430032B668}" destId="{32D6CC55-FB85-4715-B2A3-5784791C8864}" srcOrd="2" destOrd="0" presId="urn:microsoft.com/office/officeart/2005/8/layout/hList1"/>
    <dgm:cxn modelId="{B2147EFC-EA58-4228-89E3-B72FBBAB098E}" type="presParOf" srcId="{32D6CC55-FB85-4715-B2A3-5784791C8864}" destId="{A4209023-4C65-436A-BD0C-A862B4AF7D9D}" srcOrd="0" destOrd="0" presId="urn:microsoft.com/office/officeart/2005/8/layout/hList1"/>
    <dgm:cxn modelId="{17A58F99-1D7E-4EDB-9107-87A4849877CC}" type="presParOf" srcId="{32D6CC55-FB85-4715-B2A3-5784791C8864}" destId="{663AA321-843D-4D42-8091-F46FA19DC9B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3942135" y="2910350"/>
          <a:ext cx="2095850" cy="13576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84138" lvl="1" indent="0" algn="r" defTabSz="533400">
            <a:lnSpc>
              <a:spcPct val="90000"/>
            </a:lnSpc>
            <a:spcBef>
              <a:spcPct val="0"/>
            </a:spcBef>
            <a:spcAft>
              <a:spcPct val="15000"/>
            </a:spcAft>
            <a:buNone/>
          </a:pPr>
          <a:r>
            <a:rPr lang="nl-NL" sz="1200" b="1" kern="1200" dirty="0"/>
            <a:t>Middelen toewijzen om ervoor te zorgen dat de doelen worden bereikt</a:t>
          </a:r>
          <a:endParaRPr lang="de-DE" sz="1200" b="1" kern="1200" dirty="0"/>
        </a:p>
      </dsp:txBody>
      <dsp:txXfrm>
        <a:off x="4600713" y="3279582"/>
        <a:ext cx="1407449" cy="958580"/>
      </dsp:txXfrm>
    </dsp:sp>
    <dsp:sp modelId="{20B2CF31-B5F8-4254-B48E-383080E8C94F}">
      <dsp:nvSpPr>
        <dsp:cNvPr id="0" name=""/>
        <dsp:cNvSpPr/>
      </dsp:nvSpPr>
      <dsp:spPr>
        <a:xfrm>
          <a:off x="582521" y="2824357"/>
          <a:ext cx="2054792" cy="13576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nl-NL" sz="1400" b="1" kern="1200" dirty="0"/>
            <a:t>Prestaties volgen en indien nodig aanpassen</a:t>
          </a:r>
          <a:endParaRPr lang="de-DE" sz="1400" b="1" kern="1200" dirty="0"/>
        </a:p>
      </dsp:txBody>
      <dsp:txXfrm>
        <a:off x="612344" y="3193589"/>
        <a:ext cx="1378708" cy="958580"/>
      </dsp:txXfrm>
    </dsp:sp>
    <dsp:sp modelId="{09457DAD-DF52-493B-86A5-01E8B9E13F02}">
      <dsp:nvSpPr>
        <dsp:cNvPr id="0" name=""/>
        <dsp:cNvSpPr/>
      </dsp:nvSpPr>
      <dsp:spPr>
        <a:xfrm>
          <a:off x="3942135" y="25374"/>
          <a:ext cx="2095850" cy="13576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84138" lvl="1" indent="0" algn="r" defTabSz="622300">
            <a:lnSpc>
              <a:spcPct val="90000"/>
            </a:lnSpc>
            <a:spcBef>
              <a:spcPct val="0"/>
            </a:spcBef>
            <a:spcAft>
              <a:spcPct val="15000"/>
            </a:spcAft>
            <a:buNone/>
            <a:tabLst>
              <a:tab pos="263525" algn="l"/>
            </a:tabLst>
          </a:pPr>
          <a:r>
            <a:rPr lang="nl-NL" sz="1400" b="1" kern="1200" dirty="0"/>
            <a:t>Financiële doelen stellen en bepalen hoe deze te bereiken</a:t>
          </a:r>
          <a:endParaRPr lang="de-DE" sz="1400" b="1" kern="1200" dirty="0"/>
        </a:p>
      </dsp:txBody>
      <dsp:txXfrm>
        <a:off x="4600713" y="55197"/>
        <a:ext cx="1407449" cy="958580"/>
      </dsp:txXfrm>
    </dsp:sp>
    <dsp:sp modelId="{FC9D0AE1-FE21-4A03-BEE5-2D0D060B9ED8}">
      <dsp:nvSpPr>
        <dsp:cNvPr id="0" name=""/>
        <dsp:cNvSpPr/>
      </dsp:nvSpPr>
      <dsp:spPr>
        <a:xfrm>
          <a:off x="407853" y="-8458"/>
          <a:ext cx="2325324" cy="14253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1" indent="0" algn="l" defTabSz="622300">
            <a:lnSpc>
              <a:spcPct val="90000"/>
            </a:lnSpc>
            <a:spcBef>
              <a:spcPct val="0"/>
            </a:spcBef>
            <a:spcAft>
              <a:spcPct val="15000"/>
            </a:spcAft>
            <a:buNone/>
          </a:pPr>
          <a:r>
            <a:rPr lang="nl-NL" sz="1400" b="1" kern="1200" dirty="0"/>
            <a:t>Inzicht in financiële gezondheid, zorgen voor transparantie en verantwoording</a:t>
          </a:r>
          <a:endParaRPr lang="de-DE" sz="1400" b="1" kern="1200" dirty="0"/>
        </a:p>
      </dsp:txBody>
      <dsp:txXfrm>
        <a:off x="439162" y="22851"/>
        <a:ext cx="1565109" cy="1006357"/>
      </dsp:txXfrm>
    </dsp:sp>
    <dsp:sp modelId="{D3D64788-8E6C-4AD2-9F47-82BE9C3EDAD3}">
      <dsp:nvSpPr>
        <dsp:cNvPr id="0" name=""/>
        <dsp:cNvSpPr/>
      </dsp:nvSpPr>
      <dsp:spPr>
        <a:xfrm>
          <a:off x="1343442" y="250286"/>
          <a:ext cx="1837050" cy="183705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Berichtgeving</a:t>
          </a:r>
          <a:endParaRPr lang="de-DE" sz="1500" kern="1200" dirty="0"/>
        </a:p>
      </dsp:txBody>
      <dsp:txXfrm>
        <a:off x="1881501" y="788345"/>
        <a:ext cx="1298991" cy="1298991"/>
      </dsp:txXfrm>
    </dsp:sp>
    <dsp:sp modelId="{F262C5B8-E2AB-4E0E-8857-FAC4155D24EA}">
      <dsp:nvSpPr>
        <dsp:cNvPr id="0" name=""/>
        <dsp:cNvSpPr/>
      </dsp:nvSpPr>
      <dsp:spPr>
        <a:xfrm rot="5400000">
          <a:off x="3265345" y="250286"/>
          <a:ext cx="1837050" cy="183705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Planning</a:t>
          </a:r>
          <a:endParaRPr lang="de-DE" sz="1500" kern="1200" dirty="0"/>
        </a:p>
      </dsp:txBody>
      <dsp:txXfrm rot="-5400000">
        <a:off x="3265345" y="788345"/>
        <a:ext cx="1298991" cy="1298991"/>
      </dsp:txXfrm>
    </dsp:sp>
    <dsp:sp modelId="{54DB47E1-C276-4B09-8FDE-C3537B6AA74B}">
      <dsp:nvSpPr>
        <dsp:cNvPr id="0" name=""/>
        <dsp:cNvSpPr/>
      </dsp:nvSpPr>
      <dsp:spPr>
        <a:xfrm rot="10800000">
          <a:off x="3265345" y="2172190"/>
          <a:ext cx="1837050" cy="183705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err="1"/>
            <a:t>Budgettering</a:t>
          </a:r>
          <a:endParaRPr lang="de-DE" sz="1500" kern="1200" dirty="0"/>
        </a:p>
      </dsp:txBody>
      <dsp:txXfrm rot="10800000">
        <a:off x="3265345" y="2172190"/>
        <a:ext cx="1298991" cy="1298991"/>
      </dsp:txXfrm>
    </dsp:sp>
    <dsp:sp modelId="{8FE9928E-0062-439A-9922-54F66ADE950A}">
      <dsp:nvSpPr>
        <dsp:cNvPr id="0" name=""/>
        <dsp:cNvSpPr/>
      </dsp:nvSpPr>
      <dsp:spPr>
        <a:xfrm rot="16200000">
          <a:off x="1343442" y="2172190"/>
          <a:ext cx="1837050" cy="183705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t>Monitoring</a:t>
          </a:r>
        </a:p>
      </dsp:txBody>
      <dsp:txXfrm rot="5400000">
        <a:off x="1881501" y="2172190"/>
        <a:ext cx="1298991" cy="1298991"/>
      </dsp:txXfrm>
    </dsp:sp>
    <dsp:sp modelId="{42536B15-99DB-4331-BC68-99A3FA6D73BC}">
      <dsp:nvSpPr>
        <dsp:cNvPr id="0" name=""/>
        <dsp:cNvSpPr/>
      </dsp:nvSpPr>
      <dsp:spPr>
        <a:xfrm>
          <a:off x="2905784" y="1747928"/>
          <a:ext cx="634270" cy="5515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05784" y="1960059"/>
          <a:ext cx="634270" cy="551539"/>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err="1"/>
            <a:t>Kasstroom</a:t>
          </a:r>
          <a:r>
            <a:rPr lang="de-DE" sz="1800" kern="1200" dirty="0"/>
            <a:t> </a:t>
          </a:r>
          <a:r>
            <a:rPr lang="de-DE" sz="1800" kern="1200" dirty="0" err="1"/>
            <a:t>overzicht</a:t>
          </a:r>
          <a:endParaRPr lang="de-DE" sz="1800" kern="1200" dirty="0"/>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a:t>Balans</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kern="1200" dirty="0" err="1"/>
            <a:t>Resultatenrekening</a:t>
          </a:r>
          <a:endParaRPr lang="de-DE" sz="1800" kern="1200" dirty="0"/>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E4D25-32A5-4DDD-86ED-03FFA194EC17}">
      <dsp:nvSpPr>
        <dsp:cNvPr id="0" name=""/>
        <dsp:cNvSpPr/>
      </dsp:nvSpPr>
      <dsp:spPr>
        <a:xfrm>
          <a:off x="1024969" y="221725"/>
          <a:ext cx="2865373" cy="286537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err="1"/>
            <a:t>Kasstroom</a:t>
          </a:r>
          <a:r>
            <a:rPr lang="de-DE" sz="900" kern="1200" dirty="0"/>
            <a:t> </a:t>
          </a:r>
          <a:r>
            <a:rPr lang="de-DE" sz="900" kern="1200" dirty="0" err="1"/>
            <a:t>overzicht</a:t>
          </a:r>
          <a:endParaRPr lang="de-DE" sz="900" kern="1200" dirty="0"/>
        </a:p>
      </dsp:txBody>
      <dsp:txXfrm>
        <a:off x="2535089" y="828911"/>
        <a:ext cx="1023347" cy="852789"/>
      </dsp:txXfrm>
    </dsp:sp>
    <dsp:sp modelId="{D8C25A20-B62E-428C-8119-3AD6E83FEB05}">
      <dsp:nvSpPr>
        <dsp:cNvPr id="0" name=""/>
        <dsp:cNvSpPr/>
      </dsp:nvSpPr>
      <dsp:spPr>
        <a:xfrm>
          <a:off x="965956" y="324060"/>
          <a:ext cx="2865373" cy="2865373"/>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a:t>Balans</a:t>
          </a:r>
        </a:p>
      </dsp:txBody>
      <dsp:txXfrm>
        <a:off x="1648188" y="2183141"/>
        <a:ext cx="1535021" cy="750454"/>
      </dsp:txXfrm>
    </dsp:sp>
    <dsp:sp modelId="{D2D8E9DC-515D-4742-BA68-DE3D3AF3E0F1}">
      <dsp:nvSpPr>
        <dsp:cNvPr id="0" name=""/>
        <dsp:cNvSpPr/>
      </dsp:nvSpPr>
      <dsp:spPr>
        <a:xfrm>
          <a:off x="906943" y="221725"/>
          <a:ext cx="2865373" cy="2865373"/>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de-DE" sz="900" kern="1200" dirty="0" err="1"/>
            <a:t>Resultatenrekening</a:t>
          </a:r>
          <a:endParaRPr lang="de-DE" sz="900" kern="1200" dirty="0"/>
        </a:p>
      </dsp:txBody>
      <dsp:txXfrm>
        <a:off x="1238848" y="828911"/>
        <a:ext cx="1023347" cy="852789"/>
      </dsp:txXfrm>
    </dsp:sp>
    <dsp:sp modelId="{CD85E126-A86B-44BD-B7CA-64F371B5559B}">
      <dsp:nvSpPr>
        <dsp:cNvPr id="0" name=""/>
        <dsp:cNvSpPr/>
      </dsp:nvSpPr>
      <dsp:spPr>
        <a:xfrm>
          <a:off x="847825" y="44345"/>
          <a:ext cx="3220134" cy="3220134"/>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B2621-CEC3-4CF4-ADF4-E5865A3F4AB3}">
      <dsp:nvSpPr>
        <dsp:cNvPr id="0" name=""/>
        <dsp:cNvSpPr/>
      </dsp:nvSpPr>
      <dsp:spPr>
        <a:xfrm>
          <a:off x="788575" y="146498"/>
          <a:ext cx="3220134" cy="3220134"/>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FAB56-34C7-42C4-A104-43B56C1E48BD}">
      <dsp:nvSpPr>
        <dsp:cNvPr id="0" name=""/>
        <dsp:cNvSpPr/>
      </dsp:nvSpPr>
      <dsp:spPr>
        <a:xfrm>
          <a:off x="729326" y="44345"/>
          <a:ext cx="3220134" cy="3220134"/>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ED7A-6485-44E5-8E64-94F7D0308781}">
      <dsp:nvSpPr>
        <dsp:cNvPr id="0" name=""/>
        <dsp:cNvSpPr/>
      </dsp:nvSpPr>
      <dsp:spPr>
        <a:xfrm>
          <a:off x="1233731" y="0"/>
          <a:ext cx="4342478" cy="4342478"/>
        </a:xfrm>
        <a:prstGeom prst="triangl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8D3734-6A82-4091-AA53-2B0D7465261D}">
      <dsp:nvSpPr>
        <dsp:cNvPr id="0" name=""/>
        <dsp:cNvSpPr/>
      </dsp:nvSpPr>
      <dsp:spPr>
        <a:xfrm>
          <a:off x="-1" y="436367"/>
          <a:ext cx="9632554" cy="616843"/>
        </a:xfrm>
        <a:prstGeom prst="round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dirty="0"/>
            <a:t>Bedrijfsdoelen - Definieer duidelijke doelstellingen voor uw bedrijf, zoals het verhogen van de omzet of het uitbreiden naar nieuwe markten</a:t>
          </a:r>
          <a:endParaRPr lang="de-DE" sz="2000" b="1" kern="1200" dirty="0"/>
        </a:p>
      </dsp:txBody>
      <dsp:txXfrm>
        <a:off x="30111" y="466479"/>
        <a:ext cx="9572330" cy="556619"/>
      </dsp:txXfrm>
    </dsp:sp>
    <dsp:sp modelId="{469D8B71-326C-40E7-89A5-05E261871688}">
      <dsp:nvSpPr>
        <dsp:cNvPr id="0" name=""/>
        <dsp:cNvSpPr/>
      </dsp:nvSpPr>
      <dsp:spPr>
        <a:xfrm>
          <a:off x="-1" y="1130316"/>
          <a:ext cx="9632554" cy="616843"/>
        </a:xfrm>
        <a:prstGeom prst="roundRect">
          <a:avLst/>
        </a:prstGeom>
        <a:solidFill>
          <a:schemeClr val="lt1">
            <a:alpha val="90000"/>
            <a:hueOff val="0"/>
            <a:satOff val="0"/>
            <a:lumOff val="0"/>
            <a:alphaOff val="0"/>
          </a:schemeClr>
        </a:solidFill>
        <a:ln w="12700" cap="flat" cmpd="sng" algn="ctr">
          <a:solidFill>
            <a:schemeClr val="accent5">
              <a:hueOff val="162568"/>
              <a:satOff val="-2397"/>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dirty="0"/>
            <a:t>Financiële strategie - Ontwikkel een uitgebreid plan voor het beheren van uw geld, inclusief sparen, beleggen en het beheren van risico's om uw bedrijfsdoelen te bereiken</a:t>
          </a:r>
          <a:endParaRPr lang="de-DE" sz="2000" b="1" kern="1200" dirty="0"/>
        </a:p>
      </dsp:txBody>
      <dsp:txXfrm>
        <a:off x="30111" y="1160428"/>
        <a:ext cx="9572330" cy="556619"/>
      </dsp:txXfrm>
    </dsp:sp>
    <dsp:sp modelId="{AB4C2CFC-A748-424C-90E1-AE29777EC955}">
      <dsp:nvSpPr>
        <dsp:cNvPr id="0" name=""/>
        <dsp:cNvSpPr/>
      </dsp:nvSpPr>
      <dsp:spPr>
        <a:xfrm>
          <a:off x="-1" y="1824264"/>
          <a:ext cx="9632554" cy="616843"/>
        </a:xfrm>
        <a:prstGeom prst="roundRect">
          <a:avLst/>
        </a:prstGeom>
        <a:solidFill>
          <a:schemeClr val="lt1">
            <a:alpha val="90000"/>
            <a:hueOff val="0"/>
            <a:satOff val="0"/>
            <a:lumOff val="0"/>
            <a:alphaOff val="0"/>
          </a:schemeClr>
        </a:solidFill>
        <a:ln w="12700" cap="flat" cmpd="sng" algn="ctr">
          <a:solidFill>
            <a:schemeClr val="accent5">
              <a:hueOff val="325136"/>
              <a:satOff val="-4795"/>
              <a:lumOff val="58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dirty="0"/>
            <a:t>Budgettering - Maak een gedetailleerd budget dat inkomsten en uitgaven toewijst in overeenstemming met uw financiële strategie</a:t>
          </a:r>
          <a:r>
            <a:rPr lang="de-DE" sz="1400" b="1" kern="1200" dirty="0"/>
            <a:t>.</a:t>
          </a:r>
        </a:p>
      </dsp:txBody>
      <dsp:txXfrm>
        <a:off x="30111" y="1854376"/>
        <a:ext cx="9572330" cy="556619"/>
      </dsp:txXfrm>
    </dsp:sp>
    <dsp:sp modelId="{DA1D8428-B96D-46B3-9434-35CC0E00B921}">
      <dsp:nvSpPr>
        <dsp:cNvPr id="0" name=""/>
        <dsp:cNvSpPr/>
      </dsp:nvSpPr>
      <dsp:spPr>
        <a:xfrm>
          <a:off x="-1" y="2518213"/>
          <a:ext cx="9632554" cy="616843"/>
        </a:xfrm>
        <a:prstGeom prst="roundRect">
          <a:avLst/>
        </a:prstGeom>
        <a:solidFill>
          <a:schemeClr val="lt1">
            <a:alpha val="90000"/>
            <a:hueOff val="0"/>
            <a:satOff val="0"/>
            <a:lumOff val="0"/>
            <a:alphaOff val="0"/>
          </a:schemeClr>
        </a:solidFill>
        <a:ln w="12700" cap="flat" cmpd="sng" algn="ctr">
          <a:solidFill>
            <a:schemeClr val="accent5">
              <a:hueOff val="487704"/>
              <a:satOff val="-7192"/>
              <a:lumOff val="88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dirty="0"/>
            <a:t>Monitoring en bijsturing - Evalueer en pas uw budget en strategie regelmatig aan om ervoor te zorgen dat u op schema blijft</a:t>
          </a:r>
          <a:endParaRPr lang="de-DE" sz="1400" b="1" kern="1200" dirty="0"/>
        </a:p>
      </dsp:txBody>
      <dsp:txXfrm>
        <a:off x="30111" y="2548325"/>
        <a:ext cx="9572330" cy="556619"/>
      </dsp:txXfrm>
    </dsp:sp>
    <dsp:sp modelId="{54AC36D2-AB9B-4285-ACBB-E445B1422C6B}">
      <dsp:nvSpPr>
        <dsp:cNvPr id="0" name=""/>
        <dsp:cNvSpPr/>
      </dsp:nvSpPr>
      <dsp:spPr>
        <a:xfrm>
          <a:off x="-1" y="3212161"/>
          <a:ext cx="9632554" cy="616843"/>
        </a:xfrm>
        <a:prstGeom prst="roundRect">
          <a:avLst/>
        </a:prstGeom>
        <a:solidFill>
          <a:schemeClr val="lt1">
            <a:alpha val="90000"/>
            <a:hueOff val="0"/>
            <a:satOff val="0"/>
            <a:lumOff val="0"/>
            <a:alphaOff val="0"/>
          </a:schemeClr>
        </a:solidFill>
        <a:ln w="12700" cap="flat" cmpd="sng" algn="ctr">
          <a:solidFill>
            <a:schemeClr val="accent5">
              <a:hueOff val="650272"/>
              <a:satOff val="-9590"/>
              <a:lumOff val="117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dirty="0"/>
            <a:t>Implementatie - Zet uw budget en financiële strategie om in actie en leid uw dagelijkse financiële beslissingen en langetermijninvesteringen.</a:t>
          </a:r>
          <a:endParaRPr lang="de-DE" sz="1400" b="1" kern="1200" dirty="0"/>
        </a:p>
      </dsp:txBody>
      <dsp:txXfrm>
        <a:off x="30111" y="3242273"/>
        <a:ext cx="9572330" cy="556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6DBA7-386F-433F-B25C-A0289B61AC46}">
      <dsp:nvSpPr>
        <dsp:cNvPr id="0" name=""/>
        <dsp:cNvSpPr/>
      </dsp:nvSpPr>
      <dsp:spPr>
        <a:xfrm>
          <a:off x="3887405"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84138" lvl="1" indent="0" algn="r" defTabSz="444500">
            <a:lnSpc>
              <a:spcPct val="90000"/>
            </a:lnSpc>
            <a:spcBef>
              <a:spcPct val="0"/>
            </a:spcBef>
            <a:spcAft>
              <a:spcPct val="15000"/>
            </a:spcAft>
            <a:buNone/>
          </a:pPr>
          <a:r>
            <a:rPr lang="nl-NL" sz="1000" b="1" kern="1200" dirty="0"/>
            <a:t>Beslis wanneer u uw doelen wilt bereiken, bijvoorbeeld over zes maanden of tegen het einde van het jaar</a:t>
          </a:r>
          <a:endParaRPr lang="de-DE" sz="1000" b="1" kern="1200" dirty="0"/>
        </a:p>
      </dsp:txBody>
      <dsp:txXfrm>
        <a:off x="4548609" y="3267183"/>
        <a:ext cx="1413060" cy="962402"/>
      </dsp:txXfrm>
    </dsp:sp>
    <dsp:sp modelId="{20B2CF31-B5F8-4254-B48E-383080E8C94F}">
      <dsp:nvSpPr>
        <dsp:cNvPr id="0" name=""/>
        <dsp:cNvSpPr/>
      </dsp:nvSpPr>
      <dsp:spPr>
        <a:xfrm>
          <a:off x="454226" y="2896479"/>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1" indent="0" algn="l" defTabSz="444500">
            <a:lnSpc>
              <a:spcPct val="90000"/>
            </a:lnSpc>
            <a:spcBef>
              <a:spcPct val="0"/>
            </a:spcBef>
            <a:spcAft>
              <a:spcPct val="15000"/>
            </a:spcAft>
            <a:buNone/>
          </a:pPr>
          <a:r>
            <a:rPr lang="nl-NL" sz="1000" b="1" kern="1200" dirty="0"/>
            <a:t>Zorg ervoor dat uw financiële doelen passen binnen uw budget en financiële strategie</a:t>
          </a:r>
          <a:endParaRPr lang="de-DE" sz="1000" b="1" kern="1200" dirty="0"/>
        </a:p>
      </dsp:txBody>
      <dsp:txXfrm>
        <a:off x="484168" y="3267183"/>
        <a:ext cx="1413060" cy="962402"/>
      </dsp:txXfrm>
    </dsp:sp>
    <dsp:sp modelId="{09457DAD-DF52-493B-86A5-01E8B9E13F02}">
      <dsp:nvSpPr>
        <dsp:cNvPr id="0" name=""/>
        <dsp:cNvSpPr/>
      </dsp:nvSpPr>
      <dsp:spPr>
        <a:xfrm>
          <a:off x="3887405"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84138" lvl="1" indent="0" algn="r" defTabSz="444500">
            <a:lnSpc>
              <a:spcPct val="90000"/>
            </a:lnSpc>
            <a:spcBef>
              <a:spcPct val="0"/>
            </a:spcBef>
            <a:spcAft>
              <a:spcPct val="15000"/>
            </a:spcAft>
            <a:buNone/>
            <a:tabLst>
              <a:tab pos="263525" algn="l"/>
            </a:tabLst>
          </a:pPr>
          <a:r>
            <a:rPr lang="nl-NL" sz="1000" b="1" kern="1200" dirty="0"/>
            <a:t>Zorg ervoor dat u uw voortgang kunt volgen, zoals het instellen van een doelbedrag of een percentage</a:t>
          </a:r>
          <a:endParaRPr lang="de-DE" sz="1000" b="1" kern="1200" dirty="0"/>
        </a:p>
      </dsp:txBody>
      <dsp:txXfrm>
        <a:off x="4548609" y="29942"/>
        <a:ext cx="1413060" cy="962402"/>
      </dsp:txXfrm>
    </dsp:sp>
    <dsp:sp modelId="{FC9D0AE1-FE21-4A03-BEE5-2D0D060B9ED8}">
      <dsp:nvSpPr>
        <dsp:cNvPr id="0" name=""/>
        <dsp:cNvSpPr/>
      </dsp:nvSpPr>
      <dsp:spPr>
        <a:xfrm>
          <a:off x="454226" y="0"/>
          <a:ext cx="2104206" cy="136304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1" indent="0" algn="l" defTabSz="444500">
            <a:lnSpc>
              <a:spcPct val="90000"/>
            </a:lnSpc>
            <a:spcBef>
              <a:spcPct val="0"/>
            </a:spcBef>
            <a:spcAft>
              <a:spcPct val="15000"/>
            </a:spcAft>
            <a:buNone/>
          </a:pPr>
          <a:r>
            <a:rPr lang="nl-NL" sz="1000" b="1" kern="1200" dirty="0"/>
            <a:t>Definieer duidelijk wat je wilt bereiken, zoals het verhogen van de omzet met 20% of het verlagen van de kosten met € 10.000</a:t>
          </a:r>
          <a:endParaRPr lang="de-DE" sz="1000" b="1" kern="1200" dirty="0"/>
        </a:p>
      </dsp:txBody>
      <dsp:txXfrm>
        <a:off x="484168" y="29942"/>
        <a:ext cx="1413060" cy="962402"/>
      </dsp:txXfrm>
    </dsp:sp>
    <dsp:sp modelId="{D3D64788-8E6C-4AD2-9F47-82BE9C3EDAD3}">
      <dsp:nvSpPr>
        <dsp:cNvPr id="0" name=""/>
        <dsp:cNvSpPr/>
      </dsp:nvSpPr>
      <dsp:spPr>
        <a:xfrm>
          <a:off x="1335948" y="242793"/>
          <a:ext cx="1844375" cy="1844375"/>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Wees </a:t>
          </a:r>
          <a:r>
            <a:rPr lang="de-DE" sz="1800" kern="1200" dirty="0" err="1"/>
            <a:t>specifiek</a:t>
          </a:r>
          <a:endParaRPr lang="de-DE" sz="1800" kern="1200" dirty="0"/>
        </a:p>
      </dsp:txBody>
      <dsp:txXfrm>
        <a:off x="1876153" y="782998"/>
        <a:ext cx="1304170" cy="1304170"/>
      </dsp:txXfrm>
    </dsp:sp>
    <dsp:sp modelId="{F262C5B8-E2AB-4E0E-8857-FAC4155D24EA}">
      <dsp:nvSpPr>
        <dsp:cNvPr id="0" name=""/>
        <dsp:cNvSpPr/>
      </dsp:nvSpPr>
      <dsp:spPr>
        <a:xfrm rot="5400000">
          <a:off x="3265514" y="242793"/>
          <a:ext cx="1844375" cy="1844375"/>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Maak </a:t>
          </a:r>
          <a:r>
            <a:rPr lang="de-DE" sz="1800" kern="1200" dirty="0" err="1"/>
            <a:t>ze</a:t>
          </a:r>
          <a:r>
            <a:rPr lang="de-DE" sz="1800" kern="1200" dirty="0"/>
            <a:t> </a:t>
          </a:r>
          <a:r>
            <a:rPr lang="de-DE" sz="1800" kern="1200" dirty="0" err="1"/>
            <a:t>meetbaar</a:t>
          </a:r>
          <a:endParaRPr lang="de-DE" sz="1800" kern="1200" dirty="0"/>
        </a:p>
      </dsp:txBody>
      <dsp:txXfrm rot="-5400000">
        <a:off x="3265514" y="782998"/>
        <a:ext cx="1304170" cy="1304170"/>
      </dsp:txXfrm>
    </dsp:sp>
    <dsp:sp modelId="{54DB47E1-C276-4B09-8FDE-C3537B6AA74B}">
      <dsp:nvSpPr>
        <dsp:cNvPr id="0" name=""/>
        <dsp:cNvSpPr/>
      </dsp:nvSpPr>
      <dsp:spPr>
        <a:xfrm rot="10800000">
          <a:off x="3265514" y="2172359"/>
          <a:ext cx="1844375" cy="1844375"/>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Stel </a:t>
          </a:r>
          <a:r>
            <a:rPr lang="de-DE" sz="1800" kern="1200" dirty="0" err="1"/>
            <a:t>een</a:t>
          </a:r>
          <a:r>
            <a:rPr lang="de-DE" sz="1800" kern="1200" dirty="0"/>
            <a:t> </a:t>
          </a:r>
          <a:r>
            <a:rPr lang="de-DE" sz="1800" kern="1200" dirty="0" err="1"/>
            <a:t>tijdsbestek</a:t>
          </a:r>
          <a:r>
            <a:rPr lang="de-DE" sz="1800" kern="1200" dirty="0"/>
            <a:t> in</a:t>
          </a:r>
        </a:p>
      </dsp:txBody>
      <dsp:txXfrm rot="10800000">
        <a:off x="3265514" y="2172359"/>
        <a:ext cx="1304170" cy="1304170"/>
      </dsp:txXfrm>
    </dsp:sp>
    <dsp:sp modelId="{8FE9928E-0062-439A-9922-54F66ADE950A}">
      <dsp:nvSpPr>
        <dsp:cNvPr id="0" name=""/>
        <dsp:cNvSpPr/>
      </dsp:nvSpPr>
      <dsp:spPr>
        <a:xfrm rot="16200000">
          <a:off x="1335948" y="2172359"/>
          <a:ext cx="1844375" cy="1844375"/>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err="1"/>
            <a:t>Stem</a:t>
          </a:r>
          <a:r>
            <a:rPr lang="de-DE" sz="1800" kern="1200" dirty="0"/>
            <a:t> </a:t>
          </a:r>
          <a:r>
            <a:rPr lang="de-DE" sz="1800" kern="1200" dirty="0" err="1"/>
            <a:t>af</a:t>
          </a:r>
          <a:r>
            <a:rPr lang="de-DE" sz="1800" kern="1200" dirty="0"/>
            <a:t> </a:t>
          </a:r>
          <a:r>
            <a:rPr lang="de-DE" sz="1800" kern="1200" dirty="0" err="1"/>
            <a:t>op</a:t>
          </a:r>
          <a:r>
            <a:rPr lang="de-DE" sz="1800" kern="1200" dirty="0"/>
            <a:t> </a:t>
          </a:r>
          <a:r>
            <a:rPr lang="de-DE" sz="1800" kern="1200" dirty="0" err="1"/>
            <a:t>uw</a:t>
          </a:r>
          <a:r>
            <a:rPr lang="de-DE" sz="1800" kern="1200" dirty="0"/>
            <a:t> </a:t>
          </a:r>
          <a:r>
            <a:rPr lang="de-DE" sz="1800" kern="1200" dirty="0" err="1"/>
            <a:t>budget</a:t>
          </a:r>
          <a:endParaRPr lang="de-DE" sz="1800" kern="1200" dirty="0"/>
        </a:p>
      </dsp:txBody>
      <dsp:txXfrm rot="5400000">
        <a:off x="1876153" y="2172359"/>
        <a:ext cx="1304170" cy="1304170"/>
      </dsp:txXfrm>
    </dsp:sp>
    <dsp:sp modelId="{42536B15-99DB-4331-BC68-99A3FA6D73BC}">
      <dsp:nvSpPr>
        <dsp:cNvPr id="0" name=""/>
        <dsp:cNvSpPr/>
      </dsp:nvSpPr>
      <dsp:spPr>
        <a:xfrm>
          <a:off x="2904519" y="1746406"/>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8C17E-A606-45F1-843F-44D96B25DCA1}">
      <dsp:nvSpPr>
        <dsp:cNvPr id="0" name=""/>
        <dsp:cNvSpPr/>
      </dsp:nvSpPr>
      <dsp:spPr>
        <a:xfrm rot="10800000">
          <a:off x="2904519" y="1959382"/>
          <a:ext cx="636799" cy="553738"/>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42597-8F98-4119-989E-0B467207AA16}">
      <dsp:nvSpPr>
        <dsp:cNvPr id="0" name=""/>
        <dsp:cNvSpPr/>
      </dsp:nvSpPr>
      <dsp:spPr>
        <a:xfrm>
          <a:off x="0" y="845595"/>
          <a:ext cx="1766983" cy="1766983"/>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4DE3C-629A-4B02-B92A-DCBA67D1E366}">
      <dsp:nvSpPr>
        <dsp:cNvPr id="0" name=""/>
        <dsp:cNvSpPr/>
      </dsp:nvSpPr>
      <dsp:spPr>
        <a:xfrm>
          <a:off x="289005" y="2334968"/>
          <a:ext cx="1766983" cy="176698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dirty="0"/>
            <a:t>Analyseer uw huidige financiële situatie Kijk naar uw inkomsten, uitgaven, schulden en vermogen om te begrijpen waar u aan toe bent</a:t>
          </a:r>
          <a:endParaRPr lang="de-DE" sz="1200" b="1" kern="1200" dirty="0"/>
        </a:p>
      </dsp:txBody>
      <dsp:txXfrm>
        <a:off x="340758" y="2386721"/>
        <a:ext cx="1663477" cy="1663477"/>
      </dsp:txXfrm>
    </dsp:sp>
    <dsp:sp modelId="{BF38485F-14A1-45A0-AF04-214C426DF15F}">
      <dsp:nvSpPr>
        <dsp:cNvPr id="0" name=""/>
        <dsp:cNvSpPr/>
      </dsp:nvSpPr>
      <dsp:spPr>
        <a:xfrm>
          <a:off x="2124312" y="1516796"/>
          <a:ext cx="357329" cy="4245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2124312" y="1601712"/>
        <a:ext cx="250130" cy="254749"/>
      </dsp:txXfrm>
    </dsp:sp>
    <dsp:sp modelId="{C444C60C-5555-4D50-AD19-71010C288EFD}">
      <dsp:nvSpPr>
        <dsp:cNvPr id="0" name=""/>
        <dsp:cNvSpPr/>
      </dsp:nvSpPr>
      <dsp:spPr>
        <a:xfrm>
          <a:off x="2787924" y="845595"/>
          <a:ext cx="1766983" cy="1766983"/>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BF1B0-263D-488C-8E1A-90A0D4B5DA85}">
      <dsp:nvSpPr>
        <dsp:cNvPr id="0" name=""/>
        <dsp:cNvSpPr/>
      </dsp:nvSpPr>
      <dsp:spPr>
        <a:xfrm>
          <a:off x="3028447" y="2334968"/>
          <a:ext cx="1766983" cy="17669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dirty="0"/>
            <a:t>Stel duidelijke financiële doelen Definieer wat u wilt bereiken, zoals meer sparen of schulden verminderen.</a:t>
          </a:r>
          <a:endParaRPr lang="de-DE" sz="1200" b="1" kern="1200" dirty="0"/>
        </a:p>
      </dsp:txBody>
      <dsp:txXfrm>
        <a:off x="3080200" y="2386721"/>
        <a:ext cx="1663477" cy="1663477"/>
      </dsp:txXfrm>
    </dsp:sp>
    <dsp:sp modelId="{A3947C40-FF92-4CA3-9BAF-9ED1D89948D6}">
      <dsp:nvSpPr>
        <dsp:cNvPr id="0" name=""/>
        <dsp:cNvSpPr/>
      </dsp:nvSpPr>
      <dsp:spPr>
        <a:xfrm>
          <a:off x="4909683" y="1516796"/>
          <a:ext cx="354776" cy="4245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4909683" y="1601712"/>
        <a:ext cx="248343" cy="254749"/>
      </dsp:txXfrm>
    </dsp:sp>
    <dsp:sp modelId="{CBCCC2ED-D022-43F2-A744-EA294B82759A}">
      <dsp:nvSpPr>
        <dsp:cNvPr id="0" name=""/>
        <dsp:cNvSpPr/>
      </dsp:nvSpPr>
      <dsp:spPr>
        <a:xfrm>
          <a:off x="5568553" y="845595"/>
          <a:ext cx="1766983" cy="1766983"/>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9089F8-0C26-4055-9E40-10B0B858ECBB}">
      <dsp:nvSpPr>
        <dsp:cNvPr id="0" name=""/>
        <dsp:cNvSpPr/>
      </dsp:nvSpPr>
      <dsp:spPr>
        <a:xfrm>
          <a:off x="5767888" y="2334968"/>
          <a:ext cx="1766983" cy="176698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dirty="0"/>
            <a:t>Ontwikkel een plan Maak een gedetailleerd plan waarin wordt beschreven hoe u uw financiële doelen gaat bereiken, inclusief budgetteren, beleggen en risicobeheer</a:t>
          </a:r>
          <a:endParaRPr lang="de-DE" sz="1200" b="1" kern="1200" dirty="0"/>
        </a:p>
      </dsp:txBody>
      <dsp:txXfrm>
        <a:off x="5819641" y="2386721"/>
        <a:ext cx="1663477" cy="1663477"/>
      </dsp:txXfrm>
    </dsp:sp>
    <dsp:sp modelId="{46EFD687-3F1B-4BB1-A08F-841BFBA7A9D5}">
      <dsp:nvSpPr>
        <dsp:cNvPr id="0" name=""/>
        <dsp:cNvSpPr/>
      </dsp:nvSpPr>
      <dsp:spPr>
        <a:xfrm>
          <a:off x="7644988" y="1516796"/>
          <a:ext cx="309450" cy="4245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de-DE" sz="1000" kern="1200"/>
        </a:p>
      </dsp:txBody>
      <dsp:txXfrm>
        <a:off x="7644988" y="1601712"/>
        <a:ext cx="216615" cy="254749"/>
      </dsp:txXfrm>
    </dsp:sp>
    <dsp:sp modelId="{A10EDD77-AF94-41B1-84C5-22B297BD9964}">
      <dsp:nvSpPr>
        <dsp:cNvPr id="0" name=""/>
        <dsp:cNvSpPr/>
      </dsp:nvSpPr>
      <dsp:spPr>
        <a:xfrm>
          <a:off x="8219681" y="845595"/>
          <a:ext cx="1766983" cy="1766983"/>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45506D-AADA-4AFE-AD95-A89879B2B54B}">
      <dsp:nvSpPr>
        <dsp:cNvPr id="0" name=""/>
        <dsp:cNvSpPr/>
      </dsp:nvSpPr>
      <dsp:spPr>
        <a:xfrm>
          <a:off x="8507329" y="2334968"/>
          <a:ext cx="1766983" cy="176698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b="1" kern="1200" dirty="0"/>
            <a:t>Monitoren en bijsturen Controleer regelmatig uw voortgang en breng indien nodig wijzigingen aan in uw strategie om op schema te blijven</a:t>
          </a:r>
          <a:endParaRPr lang="de-DE" sz="1200" b="1" kern="1200" dirty="0"/>
        </a:p>
      </dsp:txBody>
      <dsp:txXfrm>
        <a:off x="8559082" y="2386721"/>
        <a:ext cx="1663477" cy="1663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FAE04-D9A7-4D87-A73A-227BCB5F6E31}">
      <dsp:nvSpPr>
        <dsp:cNvPr id="0" name=""/>
        <dsp:cNvSpPr/>
      </dsp:nvSpPr>
      <dsp:spPr>
        <a:xfrm>
          <a:off x="0" y="0"/>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a:t>Te </a:t>
          </a:r>
          <a:r>
            <a:rPr lang="de-DE" sz="2000" kern="1200" dirty="0" err="1"/>
            <a:t>hoge</a:t>
          </a:r>
          <a:r>
            <a:rPr lang="de-DE" sz="2000" kern="1200" dirty="0"/>
            <a:t> </a:t>
          </a:r>
          <a:r>
            <a:rPr lang="de-DE" sz="2000" kern="1200" dirty="0" err="1"/>
            <a:t>uitgaven</a:t>
          </a:r>
          <a:endParaRPr lang="de-DE" sz="2000" kern="1200" dirty="0"/>
        </a:p>
        <a:p>
          <a:pPr marL="171450" lvl="1" indent="-171450" algn="l" defTabSz="711200">
            <a:lnSpc>
              <a:spcPct val="90000"/>
            </a:lnSpc>
            <a:spcBef>
              <a:spcPct val="0"/>
            </a:spcBef>
            <a:spcAft>
              <a:spcPct val="15000"/>
            </a:spcAft>
            <a:buChar char="•"/>
          </a:pPr>
          <a:r>
            <a:rPr lang="nl-NL" sz="1600" kern="1200" dirty="0"/>
            <a:t>Als u meer geld uitgeeft dan u verdient, kan dit snel tot financiële problemen leiden</a:t>
          </a:r>
          <a:endParaRPr lang="de-DE" sz="1600" kern="1200" dirty="0"/>
        </a:p>
      </dsp:txBody>
      <dsp:txXfrm>
        <a:off x="1248807" y="0"/>
        <a:ext cx="4501542" cy="987376"/>
      </dsp:txXfrm>
    </dsp:sp>
    <dsp:sp modelId="{CD82EEA8-A00E-47B0-9F46-C948C4E8F281}">
      <dsp:nvSpPr>
        <dsp:cNvPr id="0" name=""/>
        <dsp:cNvSpPr/>
      </dsp:nvSpPr>
      <dsp:spPr>
        <a:xfrm>
          <a:off x="98737" y="98737"/>
          <a:ext cx="1150070" cy="789901"/>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3273" t="-12500" r="12387" b="-79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FA8524-89D7-4F8E-AF62-9D719B38618D}">
      <dsp:nvSpPr>
        <dsp:cNvPr id="0" name=""/>
        <dsp:cNvSpPr/>
      </dsp:nvSpPr>
      <dsp:spPr>
        <a:xfrm>
          <a:off x="0" y="1093026"/>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a:t>Het </a:t>
          </a:r>
          <a:r>
            <a:rPr lang="de-DE" sz="2000" kern="1200" dirty="0" err="1"/>
            <a:t>budget</a:t>
          </a:r>
          <a:r>
            <a:rPr lang="de-DE" sz="2000" kern="1200" dirty="0"/>
            <a:t> </a:t>
          </a:r>
          <a:r>
            <a:rPr lang="de-DE" sz="2000" kern="1200" dirty="0" err="1"/>
            <a:t>negeren</a:t>
          </a:r>
          <a:endParaRPr lang="de-DE" sz="2000" kern="1200" dirty="0"/>
        </a:p>
        <a:p>
          <a:pPr marL="171450" lvl="1" indent="-171450" algn="l" defTabSz="711200">
            <a:lnSpc>
              <a:spcPct val="90000"/>
            </a:lnSpc>
            <a:spcBef>
              <a:spcPct val="0"/>
            </a:spcBef>
            <a:spcAft>
              <a:spcPct val="15000"/>
            </a:spcAft>
            <a:buChar char="•"/>
          </a:pPr>
          <a:r>
            <a:rPr lang="nl-NL" sz="1600" kern="1200" dirty="0"/>
            <a:t>Als u zich niet aan uw budget houdt, kunnen onverwachte uitgaven zich opstapelen</a:t>
          </a:r>
          <a:endParaRPr lang="de-DE" sz="1600" kern="1200" dirty="0"/>
        </a:p>
      </dsp:txBody>
      <dsp:txXfrm>
        <a:off x="1248807" y="1093026"/>
        <a:ext cx="4501542" cy="987376"/>
      </dsp:txXfrm>
    </dsp:sp>
    <dsp:sp modelId="{B700B18E-7840-413C-B532-24BA1CF16527}">
      <dsp:nvSpPr>
        <dsp:cNvPr id="0" name=""/>
        <dsp:cNvSpPr/>
      </dsp:nvSpPr>
      <dsp:spPr>
        <a:xfrm>
          <a:off x="98737" y="1184852"/>
          <a:ext cx="1150070" cy="789901"/>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6237" t="1528" r="19925" b="-494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F03AE-417D-4501-8584-67B806C49C62}">
      <dsp:nvSpPr>
        <dsp:cNvPr id="0" name=""/>
        <dsp:cNvSpPr/>
      </dsp:nvSpPr>
      <dsp:spPr>
        <a:xfrm>
          <a:off x="0" y="2172229"/>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err="1"/>
            <a:t>Gebrek</a:t>
          </a:r>
          <a:r>
            <a:rPr lang="de-DE" sz="2000" kern="1200" dirty="0"/>
            <a:t> </a:t>
          </a:r>
          <a:r>
            <a:rPr lang="de-DE" sz="2000" kern="1200" dirty="0" err="1"/>
            <a:t>aan</a:t>
          </a:r>
          <a:r>
            <a:rPr lang="de-DE" sz="2000" kern="1200" dirty="0"/>
            <a:t> </a:t>
          </a:r>
          <a:r>
            <a:rPr lang="de-DE" sz="2000" kern="1200" dirty="0" err="1"/>
            <a:t>besparingen</a:t>
          </a:r>
          <a:endParaRPr lang="de-DE" sz="2000" kern="1200" dirty="0"/>
        </a:p>
        <a:p>
          <a:pPr marL="171450" lvl="1" indent="-171450" algn="l" defTabSz="711200">
            <a:lnSpc>
              <a:spcPct val="90000"/>
            </a:lnSpc>
            <a:spcBef>
              <a:spcPct val="0"/>
            </a:spcBef>
            <a:spcAft>
              <a:spcPct val="15000"/>
            </a:spcAft>
            <a:buChar char="•"/>
          </a:pPr>
          <a:r>
            <a:rPr lang="nl-NL" sz="1600" kern="1200" dirty="0"/>
            <a:t>Als u niet spaart voor noodgevallen of toekomstige behoeften, kunt u onvoorbereid zijn</a:t>
          </a:r>
          <a:endParaRPr lang="de-DE" sz="1600" kern="1200" dirty="0"/>
        </a:p>
      </dsp:txBody>
      <dsp:txXfrm>
        <a:off x="1248807" y="2172229"/>
        <a:ext cx="4501542" cy="987376"/>
      </dsp:txXfrm>
    </dsp:sp>
    <dsp:sp modelId="{C24BF769-AB94-4FF8-B4BA-760E63A486BD}">
      <dsp:nvSpPr>
        <dsp:cNvPr id="0" name=""/>
        <dsp:cNvSpPr/>
      </dsp:nvSpPr>
      <dsp:spPr>
        <a:xfrm>
          <a:off x="98737" y="2270966"/>
          <a:ext cx="1150070" cy="789901"/>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178" t="-8035" r="14126" b="-113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93098-DAC3-4343-858E-8850963FFFE0}">
      <dsp:nvSpPr>
        <dsp:cNvPr id="0" name=""/>
        <dsp:cNvSpPr/>
      </dsp:nvSpPr>
      <dsp:spPr>
        <a:xfrm>
          <a:off x="0" y="3258343"/>
          <a:ext cx="5750350" cy="987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de-DE" sz="2000" kern="1200" dirty="0" err="1"/>
            <a:t>Slechte</a:t>
          </a:r>
          <a:r>
            <a:rPr lang="de-DE" sz="2000" kern="1200" dirty="0"/>
            <a:t> </a:t>
          </a:r>
          <a:r>
            <a:rPr lang="de-DE" sz="2000" kern="1200" dirty="0" err="1"/>
            <a:t>administratie</a:t>
          </a:r>
          <a:endParaRPr lang="de-DE" sz="2000" kern="1200" dirty="0"/>
        </a:p>
        <a:p>
          <a:pPr marL="171450" lvl="1" indent="-171450" algn="l" defTabSz="711200">
            <a:lnSpc>
              <a:spcPct val="90000"/>
            </a:lnSpc>
            <a:spcBef>
              <a:spcPct val="0"/>
            </a:spcBef>
            <a:spcAft>
              <a:spcPct val="15000"/>
            </a:spcAft>
            <a:buChar char="•"/>
          </a:pPr>
          <a:r>
            <a:rPr lang="nl-NL" sz="1600" kern="1200" dirty="0"/>
            <a:t>Het niet bijhouden van uw inkomsten en uitgaven kan leiden tot verwarring en fouten</a:t>
          </a:r>
          <a:endParaRPr lang="de-DE" sz="1600" kern="1200" dirty="0"/>
        </a:p>
      </dsp:txBody>
      <dsp:txXfrm>
        <a:off x="1248807" y="3258343"/>
        <a:ext cx="4501542" cy="987376"/>
      </dsp:txXfrm>
    </dsp:sp>
    <dsp:sp modelId="{0BD3A7A4-E5FC-4161-8542-FFFD88AFC8F4}">
      <dsp:nvSpPr>
        <dsp:cNvPr id="0" name=""/>
        <dsp:cNvSpPr/>
      </dsp:nvSpPr>
      <dsp:spPr>
        <a:xfrm>
          <a:off x="98737" y="3357081"/>
          <a:ext cx="1150070" cy="789901"/>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8555" t="-1294" r="21085" b="35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C8265-BC53-46DB-A891-8DA1517B7CB3}">
      <dsp:nvSpPr>
        <dsp:cNvPr id="0" name=""/>
        <dsp:cNvSpPr/>
      </dsp:nvSpPr>
      <dsp:spPr>
        <a:xfrm>
          <a:off x="2645644" y="1705"/>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Define</a:t>
          </a:r>
          <a:r>
            <a:rPr lang="de-DE" sz="1400" b="1" kern="1200" dirty="0"/>
            <a:t> </a:t>
          </a:r>
          <a:r>
            <a:rPr lang="de-DE" sz="1400" b="1" kern="1200" dirty="0" err="1"/>
            <a:t>the</a:t>
          </a:r>
          <a:r>
            <a:rPr lang="de-DE" sz="1400" b="1" kern="1200" dirty="0"/>
            <a:t> </a:t>
          </a:r>
          <a:r>
            <a:rPr lang="de-DE" sz="1400" b="1" kern="1200" dirty="0" err="1"/>
            <a:t>Scope</a:t>
          </a:r>
          <a:endParaRPr lang="de-DE" sz="1400" b="1" kern="1200" dirty="0"/>
        </a:p>
      </dsp:txBody>
      <dsp:txXfrm>
        <a:off x="2788868" y="144929"/>
        <a:ext cx="691544" cy="691544"/>
      </dsp:txXfrm>
    </dsp:sp>
    <dsp:sp modelId="{8D76975E-EA61-40EB-B9EB-0D0D746C33A3}">
      <dsp:nvSpPr>
        <dsp:cNvPr id="0" name=""/>
        <dsp:cNvSpPr/>
      </dsp:nvSpPr>
      <dsp:spPr>
        <a:xfrm rot="1542857">
          <a:off x="3659590" y="641084"/>
          <a:ext cx="260049"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3663453" y="690173"/>
        <a:ext cx="182034" cy="198044"/>
      </dsp:txXfrm>
    </dsp:sp>
    <dsp:sp modelId="{8D5BED4B-2309-46B3-A651-5F514140F46A}">
      <dsp:nvSpPr>
        <dsp:cNvPr id="0" name=""/>
        <dsp:cNvSpPr/>
      </dsp:nvSpPr>
      <dsp:spPr>
        <a:xfrm>
          <a:off x="3968854" y="63893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Idenitfy</a:t>
          </a:r>
          <a:r>
            <a:rPr lang="de-DE" sz="1400" b="1" kern="1200" dirty="0"/>
            <a:t> </a:t>
          </a:r>
          <a:r>
            <a:rPr lang="de-DE" sz="1400" b="1" kern="1200" dirty="0" err="1"/>
            <a:t>the</a:t>
          </a:r>
          <a:r>
            <a:rPr lang="de-DE" sz="1400" b="1" kern="1200" dirty="0"/>
            <a:t> </a:t>
          </a:r>
          <a:r>
            <a:rPr lang="de-DE" sz="1400" b="1" kern="1200" dirty="0" err="1"/>
            <a:t>driving</a:t>
          </a:r>
          <a:r>
            <a:rPr lang="de-DE" sz="1400" b="1" kern="1200" dirty="0"/>
            <a:t> </a:t>
          </a:r>
          <a:r>
            <a:rPr lang="de-DE" sz="1400" b="1" kern="1200" dirty="0" err="1"/>
            <a:t>forces</a:t>
          </a:r>
          <a:endParaRPr lang="de-DE" sz="1400" b="1" kern="1200" dirty="0"/>
        </a:p>
      </dsp:txBody>
      <dsp:txXfrm>
        <a:off x="4112078" y="782154"/>
        <a:ext cx="691544" cy="691544"/>
      </dsp:txXfrm>
    </dsp:sp>
    <dsp:sp modelId="{C2864169-9AD3-4D78-BFF8-D318CA5DD90A}">
      <dsp:nvSpPr>
        <dsp:cNvPr id="0" name=""/>
        <dsp:cNvSpPr/>
      </dsp:nvSpPr>
      <dsp:spPr>
        <a:xfrm rot="4628571">
          <a:off x="4489864" y="1670808"/>
          <a:ext cx="25912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4520084" y="1698928"/>
        <a:ext cx="181390" cy="198044"/>
      </dsp:txXfrm>
    </dsp:sp>
    <dsp:sp modelId="{DEBE1718-0207-4411-B9A9-43509201DD44}">
      <dsp:nvSpPr>
        <dsp:cNvPr id="0" name=""/>
        <dsp:cNvSpPr/>
      </dsp:nvSpPr>
      <dsp:spPr>
        <a:xfrm>
          <a:off x="4256506" y="2070760"/>
          <a:ext cx="1056300"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Develop</a:t>
          </a:r>
          <a:r>
            <a:rPr lang="de-DE" sz="1400" b="1" kern="1200" dirty="0"/>
            <a:t> </a:t>
          </a:r>
          <a:r>
            <a:rPr lang="de-DE" sz="1400" b="1" kern="1200" dirty="0" err="1"/>
            <a:t>scenarios</a:t>
          </a:r>
          <a:endParaRPr lang="de-DE" sz="1400" b="1" kern="1200" dirty="0"/>
        </a:p>
      </dsp:txBody>
      <dsp:txXfrm>
        <a:off x="4411198" y="2213984"/>
        <a:ext cx="746916" cy="691544"/>
      </dsp:txXfrm>
    </dsp:sp>
    <dsp:sp modelId="{945AEA8C-30B8-4D9E-8626-F48924BECC0F}">
      <dsp:nvSpPr>
        <dsp:cNvPr id="0" name=""/>
        <dsp:cNvSpPr/>
      </dsp:nvSpPr>
      <dsp:spPr>
        <a:xfrm rot="7714286">
          <a:off x="4208093" y="2963767"/>
          <a:ext cx="245527"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4267885" y="3000987"/>
        <a:ext cx="171869" cy="198044"/>
      </dsp:txXfrm>
    </dsp:sp>
    <dsp:sp modelId="{7821B054-6232-4707-B056-736ABC056F84}">
      <dsp:nvSpPr>
        <dsp:cNvPr id="0" name=""/>
        <dsp:cNvSpPr/>
      </dsp:nvSpPr>
      <dsp:spPr>
        <a:xfrm>
          <a:off x="3343550" y="3218998"/>
          <a:ext cx="1050833"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Analyze </a:t>
          </a:r>
          <a:r>
            <a:rPr lang="de-DE" sz="1400" b="1" kern="1200" dirty="0" err="1"/>
            <a:t>the</a:t>
          </a:r>
          <a:r>
            <a:rPr lang="de-DE" sz="1400" b="1" kern="1200" dirty="0"/>
            <a:t> </a:t>
          </a:r>
          <a:r>
            <a:rPr lang="de-DE" sz="1400" b="1" kern="1200" dirty="0" err="1"/>
            <a:t>scenarios</a:t>
          </a:r>
          <a:endParaRPr lang="de-DE" sz="1400" b="1" kern="1200" dirty="0"/>
        </a:p>
      </dsp:txBody>
      <dsp:txXfrm>
        <a:off x="3497441" y="3362222"/>
        <a:ext cx="743051" cy="691544"/>
      </dsp:txXfrm>
    </dsp:sp>
    <dsp:sp modelId="{0001FFFA-D494-45BA-980E-D497D4AFDCD8}">
      <dsp:nvSpPr>
        <dsp:cNvPr id="0" name=""/>
        <dsp:cNvSpPr/>
      </dsp:nvSpPr>
      <dsp:spPr>
        <a:xfrm rot="10796371">
          <a:off x="2994574" y="3543751"/>
          <a:ext cx="246610"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3068557" y="3609726"/>
        <a:ext cx="172627" cy="198044"/>
      </dsp:txXfrm>
    </dsp:sp>
    <dsp:sp modelId="{D7FC67BE-26C5-4586-9DF5-1176D7BD61B7}">
      <dsp:nvSpPr>
        <dsp:cNvPr id="0" name=""/>
        <dsp:cNvSpPr/>
      </dsp:nvSpPr>
      <dsp:spPr>
        <a:xfrm>
          <a:off x="1627416" y="3220704"/>
          <a:ext cx="125083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Select </a:t>
          </a:r>
          <a:r>
            <a:rPr lang="de-DE" sz="1400" b="1" kern="1200" dirty="0" err="1"/>
            <a:t>the</a:t>
          </a:r>
          <a:r>
            <a:rPr lang="de-DE" sz="1400" b="1" kern="1200" dirty="0"/>
            <a:t> </a:t>
          </a:r>
          <a:r>
            <a:rPr lang="de-DE" sz="1400" b="1" kern="1200" dirty="0" err="1"/>
            <a:t>preferred</a:t>
          </a:r>
          <a:r>
            <a:rPr lang="de-DE" sz="1400" b="1" kern="1200" dirty="0"/>
            <a:t> </a:t>
          </a:r>
          <a:r>
            <a:rPr lang="de-DE" sz="1400" b="1" kern="1200" dirty="0" err="1"/>
            <a:t>scenario</a:t>
          </a:r>
          <a:endParaRPr lang="de-DE" sz="1400" b="1" kern="1200" dirty="0"/>
        </a:p>
      </dsp:txBody>
      <dsp:txXfrm>
        <a:off x="1810596" y="3363928"/>
        <a:ext cx="884472" cy="691544"/>
      </dsp:txXfrm>
    </dsp:sp>
    <dsp:sp modelId="{529339EF-BD35-4ED4-9763-196C81AF7E61}">
      <dsp:nvSpPr>
        <dsp:cNvPr id="0" name=""/>
        <dsp:cNvSpPr/>
      </dsp:nvSpPr>
      <dsp:spPr>
        <a:xfrm rot="14175331">
          <a:off x="1764113" y="2960930"/>
          <a:ext cx="197525"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1810200" y="3051581"/>
        <a:ext cx="138268" cy="198044"/>
      </dsp:txXfrm>
    </dsp:sp>
    <dsp:sp modelId="{17F9588B-7BEA-45EF-82C2-990B68BFBAE9}">
      <dsp:nvSpPr>
        <dsp:cNvPr id="0" name=""/>
        <dsp:cNvSpPr/>
      </dsp:nvSpPr>
      <dsp:spPr>
        <a:xfrm>
          <a:off x="995629" y="2070760"/>
          <a:ext cx="977992" cy="97799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err="1"/>
            <a:t>Develop</a:t>
          </a:r>
          <a:r>
            <a:rPr lang="de-DE" sz="1400" b="1" kern="1200" dirty="0"/>
            <a:t> an </a:t>
          </a:r>
          <a:r>
            <a:rPr lang="de-DE" sz="1400" b="1" kern="1200" dirty="0" err="1"/>
            <a:t>action</a:t>
          </a:r>
          <a:r>
            <a:rPr lang="de-DE" sz="1400" b="1" kern="1200" dirty="0"/>
            <a:t> plan</a:t>
          </a:r>
        </a:p>
      </dsp:txBody>
      <dsp:txXfrm>
        <a:off x="1138853" y="2213984"/>
        <a:ext cx="691544" cy="691544"/>
      </dsp:txXfrm>
    </dsp:sp>
    <dsp:sp modelId="{1D5C6439-8AC1-4805-9395-4189BDDAC381}">
      <dsp:nvSpPr>
        <dsp:cNvPr id="0" name=""/>
        <dsp:cNvSpPr/>
      </dsp:nvSpPr>
      <dsp:spPr>
        <a:xfrm rot="16971429">
          <a:off x="1525499" y="1713474"/>
          <a:ext cx="229231"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1552232" y="1813010"/>
        <a:ext cx="160462" cy="198044"/>
      </dsp:txXfrm>
    </dsp:sp>
    <dsp:sp modelId="{798C846E-6742-48C8-B5AA-07779E6F14B2}">
      <dsp:nvSpPr>
        <dsp:cNvPr id="0" name=""/>
        <dsp:cNvSpPr/>
      </dsp:nvSpPr>
      <dsp:spPr>
        <a:xfrm>
          <a:off x="1161540" y="584886"/>
          <a:ext cx="1299781" cy="108608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t>Monitor and update </a:t>
          </a:r>
          <a:r>
            <a:rPr lang="de-DE" sz="1400" b="1" kern="1200" dirty="0" err="1"/>
            <a:t>the</a:t>
          </a:r>
          <a:r>
            <a:rPr lang="de-DE" sz="1400" b="1" kern="1200" dirty="0"/>
            <a:t> </a:t>
          </a:r>
          <a:r>
            <a:rPr lang="de-DE" sz="1400" b="1" kern="1200" dirty="0" err="1"/>
            <a:t>scenarios</a:t>
          </a:r>
          <a:endParaRPr lang="de-DE" sz="1400" b="1" kern="1200" dirty="0"/>
        </a:p>
      </dsp:txBody>
      <dsp:txXfrm>
        <a:off x="1351889" y="743939"/>
        <a:ext cx="919083" cy="767974"/>
      </dsp:txXfrm>
    </dsp:sp>
    <dsp:sp modelId="{854B5550-1395-4C93-A6E3-E7538F8F7518}">
      <dsp:nvSpPr>
        <dsp:cNvPr id="0" name=""/>
        <dsp:cNvSpPr/>
      </dsp:nvSpPr>
      <dsp:spPr>
        <a:xfrm rot="20057143">
          <a:off x="2435498" y="617090"/>
          <a:ext cx="187988" cy="330072"/>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2438290" y="695339"/>
        <a:ext cx="131592" cy="1980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A65BD-1826-4202-ACC0-11EDC9451E3F}">
      <dsp:nvSpPr>
        <dsp:cNvPr id="0" name=""/>
        <dsp:cNvSpPr/>
      </dsp:nvSpPr>
      <dsp:spPr>
        <a:xfrm>
          <a:off x="0" y="781561"/>
          <a:ext cx="8583561"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D2BCB-884E-4E68-8918-4041975A0C3A}">
      <dsp:nvSpPr>
        <dsp:cNvPr id="0" name=""/>
        <dsp:cNvSpPr/>
      </dsp:nvSpPr>
      <dsp:spPr>
        <a:xfrm>
          <a:off x="408641" y="31033"/>
          <a:ext cx="8172816" cy="104572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Risk Buffer:  </a:t>
          </a:r>
          <a:r>
            <a:rPr lang="de-DE" sz="1800" kern="1200" dirty="0"/>
            <a:t>Set aside a portion of your budget for contingencies.</a:t>
          </a:r>
        </a:p>
      </dsp:txBody>
      <dsp:txXfrm>
        <a:off x="459689" y="82081"/>
        <a:ext cx="8070720" cy="943632"/>
      </dsp:txXfrm>
    </dsp:sp>
    <dsp:sp modelId="{0510DBFE-D870-4657-A3D0-4C9BE44E7238}">
      <dsp:nvSpPr>
        <dsp:cNvPr id="0" name=""/>
        <dsp:cNvSpPr/>
      </dsp:nvSpPr>
      <dsp:spPr>
        <a:xfrm>
          <a:off x="0" y="2144089"/>
          <a:ext cx="8583561" cy="504000"/>
        </a:xfrm>
        <a:prstGeom prst="rect">
          <a:avLst/>
        </a:prstGeom>
        <a:solidFill>
          <a:schemeClr val="lt1">
            <a:alpha val="90000"/>
            <a:hueOff val="0"/>
            <a:satOff val="0"/>
            <a:lumOff val="0"/>
            <a:alphaOff val="0"/>
          </a:schemeClr>
        </a:solidFill>
        <a:ln w="12700" cap="flat" cmpd="sng" algn="ctr">
          <a:solidFill>
            <a:schemeClr val="accent4">
              <a:hueOff val="-1462417"/>
              <a:satOff val="30191"/>
              <a:lumOff val="-3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BCE901-0080-4296-80DA-A335403222B7}">
      <dsp:nvSpPr>
        <dsp:cNvPr id="0" name=""/>
        <dsp:cNvSpPr/>
      </dsp:nvSpPr>
      <dsp:spPr>
        <a:xfrm>
          <a:off x="410744" y="1310970"/>
          <a:ext cx="8172816" cy="1045728"/>
        </a:xfrm>
        <a:prstGeom prst="roundRect">
          <a:avLst/>
        </a:prstGeom>
        <a:solidFill>
          <a:schemeClr val="accent4">
            <a:hueOff val="-1462417"/>
            <a:satOff val="30191"/>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Diversification:  </a:t>
          </a:r>
          <a:r>
            <a:rPr lang="de-DE" sz="1800" kern="1200" dirty="0"/>
            <a:t>Avoid relying too heavily on one income stream or one major client.</a:t>
          </a:r>
        </a:p>
      </dsp:txBody>
      <dsp:txXfrm>
        <a:off x="461792" y="1362018"/>
        <a:ext cx="8070720" cy="943632"/>
      </dsp:txXfrm>
    </dsp:sp>
    <dsp:sp modelId="{0BA66C95-35CB-4C69-8A84-938F6E4EB67B}">
      <dsp:nvSpPr>
        <dsp:cNvPr id="0" name=""/>
        <dsp:cNvSpPr/>
      </dsp:nvSpPr>
      <dsp:spPr>
        <a:xfrm>
          <a:off x="0" y="3506617"/>
          <a:ext cx="8583561" cy="504000"/>
        </a:xfrm>
        <a:prstGeom prst="rect">
          <a:avLst/>
        </a:prstGeom>
        <a:solidFill>
          <a:schemeClr val="lt1">
            <a:alpha val="90000"/>
            <a:hueOff val="0"/>
            <a:satOff val="0"/>
            <a:lumOff val="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3D325-4459-481B-83AB-D26D36AAF946}">
      <dsp:nvSpPr>
        <dsp:cNvPr id="0" name=""/>
        <dsp:cNvSpPr/>
      </dsp:nvSpPr>
      <dsp:spPr>
        <a:xfrm>
          <a:off x="408641" y="2756089"/>
          <a:ext cx="8172816" cy="1045728"/>
        </a:xfrm>
        <a:prstGeom prst="roundRect">
          <a:avLst/>
        </a:prstGeom>
        <a:solidFill>
          <a:schemeClr val="accent4">
            <a:hueOff val="-2924835"/>
            <a:satOff val="60382"/>
            <a:lumOff val="-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107" tIns="0" rIns="227107" bIns="0" numCol="1" spcCol="1270" anchor="ctr" anchorCtr="0">
          <a:noAutofit/>
        </a:bodyPr>
        <a:lstStyle/>
        <a:p>
          <a:pPr marL="0" lvl="0" indent="0" algn="l" defTabSz="800100">
            <a:lnSpc>
              <a:spcPct val="90000"/>
            </a:lnSpc>
            <a:spcBef>
              <a:spcPct val="0"/>
            </a:spcBef>
            <a:spcAft>
              <a:spcPct val="35000"/>
            </a:spcAft>
            <a:buNone/>
          </a:pPr>
          <a:r>
            <a:rPr lang="de-DE" sz="1800" b="1" kern="1200" dirty="0"/>
            <a:t>Regular Monitoring: </a:t>
          </a:r>
          <a:r>
            <a:rPr lang="de-DE" sz="1800" kern="1200" dirty="0"/>
            <a:t>Review your financial risks regularly and update your budget as needed.</a:t>
          </a:r>
        </a:p>
      </dsp:txBody>
      <dsp:txXfrm>
        <a:off x="459689" y="2807137"/>
        <a:ext cx="8070720" cy="9436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67859-9325-4486-B8F8-CB2B2E2EA79A}">
      <dsp:nvSpPr>
        <dsp:cNvPr id="0" name=""/>
        <dsp:cNvSpPr/>
      </dsp:nvSpPr>
      <dsp:spPr>
        <a:xfrm>
          <a:off x="39" y="162257"/>
          <a:ext cx="3734792" cy="662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err="1"/>
            <a:t>Planning</a:t>
          </a:r>
          <a:endParaRPr lang="de-DE" sz="2800" b="1" kern="1200" dirty="0"/>
        </a:p>
      </dsp:txBody>
      <dsp:txXfrm>
        <a:off x="39" y="162257"/>
        <a:ext cx="3734792" cy="662400"/>
      </dsp:txXfrm>
    </dsp:sp>
    <dsp:sp modelId="{DA0F05C3-5D98-4D28-AA8D-930FA1D88EC2}">
      <dsp:nvSpPr>
        <dsp:cNvPr id="0" name=""/>
        <dsp:cNvSpPr/>
      </dsp:nvSpPr>
      <dsp:spPr>
        <a:xfrm>
          <a:off x="39" y="824657"/>
          <a:ext cx="3734792" cy="192561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0" lvl="1" indent="0" algn="l" defTabSz="1022350">
            <a:lnSpc>
              <a:spcPct val="90000"/>
            </a:lnSpc>
            <a:spcBef>
              <a:spcPct val="0"/>
            </a:spcBef>
            <a:spcAft>
              <a:spcPct val="15000"/>
            </a:spcAft>
            <a:buNone/>
          </a:pPr>
          <a:r>
            <a:rPr lang="nl-NL" sz="2300" kern="1200" dirty="0">
              <a:solidFill>
                <a:srgbClr val="595959"/>
              </a:solidFill>
            </a:rPr>
            <a:t>Plan vooruit door middelen opzij te zetten voor groei-initiatieven en ervoor te zorgen dat uitbreiding niet leidt tot cashflowproblemen</a:t>
          </a:r>
          <a:endParaRPr lang="de-DE" sz="2300" kern="1200" dirty="0">
            <a:solidFill>
              <a:srgbClr val="595959"/>
            </a:solidFill>
          </a:endParaRPr>
        </a:p>
      </dsp:txBody>
      <dsp:txXfrm>
        <a:off x="39" y="824657"/>
        <a:ext cx="3734792" cy="1925617"/>
      </dsp:txXfrm>
    </dsp:sp>
    <dsp:sp modelId="{A4209023-4C65-436A-BD0C-A862B4AF7D9D}">
      <dsp:nvSpPr>
        <dsp:cNvPr id="0" name=""/>
        <dsp:cNvSpPr/>
      </dsp:nvSpPr>
      <dsp:spPr>
        <a:xfrm>
          <a:off x="4257701" y="162257"/>
          <a:ext cx="3734792" cy="662400"/>
        </a:xfrm>
        <a:prstGeom prst="rect">
          <a:avLst/>
        </a:prstGeom>
        <a:solidFill>
          <a:schemeClr val="accent4">
            <a:hueOff val="-2924835"/>
            <a:satOff val="60382"/>
            <a:lumOff val="-647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de-DE" sz="2800" b="1" kern="1200" dirty="0" err="1"/>
            <a:t>Flexibiliteit</a:t>
          </a:r>
          <a:endParaRPr lang="de-DE" sz="2800" b="1" kern="1200" dirty="0"/>
        </a:p>
      </dsp:txBody>
      <dsp:txXfrm>
        <a:off x="4257701" y="162257"/>
        <a:ext cx="3734792" cy="662400"/>
      </dsp:txXfrm>
    </dsp:sp>
    <dsp:sp modelId="{663AA321-843D-4D42-8091-F46FA19DC9B8}">
      <dsp:nvSpPr>
        <dsp:cNvPr id="0" name=""/>
        <dsp:cNvSpPr/>
      </dsp:nvSpPr>
      <dsp:spPr>
        <a:xfrm>
          <a:off x="4257701" y="824657"/>
          <a:ext cx="3734792" cy="1925617"/>
        </a:xfrm>
        <a:prstGeom prst="rect">
          <a:avLst/>
        </a:prstGeom>
        <a:solidFill>
          <a:schemeClr val="accent4">
            <a:tint val="40000"/>
            <a:alpha val="90000"/>
            <a:hueOff val="-3430818"/>
            <a:satOff val="57920"/>
            <a:lumOff val="421"/>
            <a:alphaOff val="0"/>
          </a:schemeClr>
        </a:solidFill>
        <a:ln w="12700" cap="flat" cmpd="sng" algn="ctr">
          <a:solidFill>
            <a:schemeClr val="accent4">
              <a:tint val="40000"/>
              <a:alpha val="90000"/>
              <a:hueOff val="-3430818"/>
              <a:satOff val="57920"/>
              <a:lumOff val="4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0" lvl="1" indent="0" algn="l" defTabSz="1022350">
            <a:lnSpc>
              <a:spcPct val="90000"/>
            </a:lnSpc>
            <a:spcBef>
              <a:spcPct val="0"/>
            </a:spcBef>
            <a:spcAft>
              <a:spcPct val="15000"/>
            </a:spcAft>
            <a:buNone/>
          </a:pPr>
          <a:r>
            <a:rPr lang="nl-NL" sz="2300" kern="1200" dirty="0">
              <a:solidFill>
                <a:srgbClr val="595959"/>
              </a:solidFill>
            </a:rPr>
            <a:t>Groei vereist flexibiliteit, dus pas uw budget regelmatig aan naarmate uw bedrijf groeit.</a:t>
          </a:r>
          <a:endParaRPr lang="de-DE" sz="2300" kern="1200" dirty="0">
            <a:solidFill>
              <a:srgbClr val="595959"/>
            </a:solidFill>
          </a:endParaRPr>
        </a:p>
      </dsp:txBody>
      <dsp:txXfrm>
        <a:off x="4257701" y="824657"/>
        <a:ext cx="3734792" cy="1925617"/>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62</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foto.wuestenigel.com/vorhaben-fur-die-zukunft-umsetzen/" TargetMode="External"/><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hyperlink" Target="https://creativecommons.org/licenses/by/3.0/" TargetMode="External"/><Relationship Id="rId4"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pngall.com/strategy-png/download/68382/" TargetMode="External"/><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hyperlink" Target="https://www.publicdomainpictures.net/view-image.php?image=3413&amp;picture=goals"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photo:%20%3ca%20href=%22https://foto.wuestenigel.com/vorhaben-fur-die-zukunft-umsetzen/%22%20target=%22_blank%22%3eVorhaben%20f&#252;r%20die%20Zukunft%20umsetzen%3c/a%3e%20by%20%3ca%20href=%22https://Wuestenigel.com%22%20target=%22_blank%22%3eMarco%20Verch%3c/a%3e%20under%20%3ca%20href=%22https://creativecommons.org/licenses/by/2.0/%22%20target=%22_blank%22%3eCreative%20Commons%202.0%3c/a%3e" TargetMode="External"/><Relationship Id="rId2" Type="http://schemas.openxmlformats.org/officeDocument/2006/relationships/image" Target="../media/image20.jpeg"/><Relationship Id="rId1" Type="http://schemas.openxmlformats.org/officeDocument/2006/relationships/slideLayout" Target="../slideLayouts/slideLayout9.xml"/><Relationship Id="rId4"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2.bin"/><Relationship Id="rId7" Type="http://schemas.openxmlformats.org/officeDocument/2006/relationships/diagramQuickStyle" Target="../diagrams/quickStyle5.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emf"/><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oleObject" Target="../embeddings/oleObject2.bin"/><Relationship Id="rId7" Type="http://schemas.openxmlformats.org/officeDocument/2006/relationships/diagramQuickStyle" Target="../diagrams/quickStyle6.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emf"/><Relationship Id="rId9" Type="http://schemas.microsoft.com/office/2007/relationships/diagramDrawing" Target="../diagrams/drawing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accounting-bill-billing-finance-57284/" TargetMode="External"/><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quickbooks.intuit.com/eu/" TargetMode="External"/><Relationship Id="rId2" Type="http://schemas.openxmlformats.org/officeDocument/2006/relationships/hyperlink" Target="https://www.ynab.com/" TargetMode="External"/><Relationship Id="rId1" Type="http://schemas.openxmlformats.org/officeDocument/2006/relationships/slideLayout" Target="../slideLayouts/slideLayout8.xml"/><Relationship Id="rId4"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4.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743849" y="2422232"/>
            <a:ext cx="5089964" cy="1521051"/>
          </a:xfrm>
        </p:spPr>
        <p:txBody>
          <a:bodyPr>
            <a:noAutofit/>
          </a:bodyPr>
          <a:lstStyle/>
          <a:p>
            <a:r>
              <a:rPr lang="en-US" b="1" dirty="0"/>
              <a:t>MODULE 5</a:t>
            </a:r>
          </a:p>
          <a:p>
            <a:pPr>
              <a:lnSpc>
                <a:spcPct val="120000"/>
              </a:lnSpc>
            </a:pPr>
            <a:r>
              <a:rPr lang="nl-NL" b="1" dirty="0"/>
              <a:t>Hoe beheer ik mijn financiën?</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nl-NL" dirty="0"/>
              <a:t>Simpel gezegd, financieel beheer is hoe u het geld in uw bedrijf controleert en plant. Het helpt u ervoor te zorgen dat uw bedrijf genoeg geld heeft om te draaien en te groeien</a:t>
            </a:r>
            <a:r>
              <a:rPr lang="en-GB" dirty="0"/>
              <a:t>. </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Wat is </a:t>
            </a:r>
            <a:r>
              <a:rPr lang="en-US" dirty="0" err="1">
                <a:solidFill>
                  <a:schemeClr val="bg1"/>
                </a:solidFill>
              </a:rPr>
              <a:t>financieel</a:t>
            </a:r>
            <a:r>
              <a:rPr lang="en-US" dirty="0">
                <a:solidFill>
                  <a:schemeClr val="bg1"/>
                </a:solidFill>
              </a:rPr>
              <a:t> management?</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49" y="2581720"/>
            <a:ext cx="9334335" cy="2954655"/>
          </a:xfrm>
          <a:prstGeom prst="rect">
            <a:avLst/>
          </a:prstGeom>
          <a:noFill/>
        </p:spPr>
        <p:txBody>
          <a:bodyPr wrap="square" rtlCol="0">
            <a:spAutoFit/>
          </a:bodyPr>
          <a:lstStyle/>
          <a:p>
            <a:r>
              <a:rPr lang="en-GB" sz="2400" b="1" dirty="0" err="1"/>
              <a:t>Waarom</a:t>
            </a:r>
            <a:r>
              <a:rPr lang="en-GB" sz="2400" b="1" dirty="0"/>
              <a:t> is </a:t>
            </a:r>
            <a:r>
              <a:rPr lang="en-GB" sz="2400" b="1" dirty="0" err="1"/>
              <a:t>dit</a:t>
            </a:r>
            <a:r>
              <a:rPr lang="en-GB" sz="2400" b="1" dirty="0"/>
              <a:t> </a:t>
            </a:r>
            <a:r>
              <a:rPr lang="en-GB" sz="2400" b="1" dirty="0" err="1"/>
              <a:t>belangrijk</a:t>
            </a:r>
            <a:r>
              <a:rPr lang="en-GB" sz="2400" b="1" dirty="0"/>
              <a:t>?</a:t>
            </a:r>
          </a:p>
          <a:p>
            <a:pPr marL="342900" indent="-342900">
              <a:buFontTx/>
              <a:buChar char="-"/>
            </a:pPr>
            <a:r>
              <a:rPr lang="nl-NL" sz="2400" dirty="0"/>
              <a:t>Goed financieel beheer helpt u te voorkomen dat u zonder geld komt te zitten</a:t>
            </a:r>
          </a:p>
          <a:p>
            <a:pPr marL="342900" indent="-342900">
              <a:buFontTx/>
              <a:buChar char="-"/>
            </a:pPr>
            <a:r>
              <a:rPr lang="nl-NL" sz="2400" dirty="0"/>
              <a:t>Het helpt u bij het plannen van de toekomst, zoals het kopen van nieuwe apparatuur of het aannemen van personeel</a:t>
            </a:r>
          </a:p>
          <a:p>
            <a:pPr marL="342900" indent="-342900">
              <a:buFontTx/>
              <a:buChar char="-"/>
            </a:pPr>
            <a:r>
              <a:rPr lang="nl-NL" sz="2400" dirty="0"/>
              <a:t>Het maakt het gemakkelijker om leningen of investeringen te krijgen, omdat u kunt laten zien dat u uw financiën goed beheert</a:t>
            </a:r>
            <a:endParaRPr lang="en-GB" sz="2400" b="1" dirty="0"/>
          </a:p>
          <a:p>
            <a:endParaRPr lang="en-IE" dirty="0"/>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11408" y="1377293"/>
            <a:ext cx="10461392" cy="1681170"/>
          </a:xfrm>
        </p:spPr>
        <p:txBody>
          <a:bodyPr/>
          <a:lstStyle/>
          <a:p>
            <a:pPr marL="0" indent="0"/>
            <a:r>
              <a:rPr lang="nl-NL" dirty="0"/>
              <a:t>Belangrijke gebieden waarop we ons in deze module zullen concentreren</a:t>
            </a:r>
            <a:r>
              <a:rPr lang="en-GB" dirty="0"/>
              <a:t>: </a:t>
            </a:r>
          </a:p>
          <a:p>
            <a:pPr marL="342900" indent="-342900">
              <a:lnSpc>
                <a:spcPct val="100000"/>
              </a:lnSpc>
              <a:spcBef>
                <a:spcPts val="0"/>
              </a:spcBef>
              <a:buFontTx/>
              <a:buChar char="-"/>
              <a:defRPr/>
            </a:pPr>
            <a:r>
              <a:rPr lang="en-GB" b="1" dirty="0" err="1">
                <a:solidFill>
                  <a:srgbClr val="086D6E"/>
                </a:solidFill>
              </a:rPr>
              <a:t>Financiële</a:t>
            </a:r>
            <a:r>
              <a:rPr lang="en-GB" b="1" dirty="0">
                <a:solidFill>
                  <a:srgbClr val="086D6E"/>
                </a:solidFill>
              </a:rPr>
              <a:t> </a:t>
            </a:r>
            <a:r>
              <a:rPr lang="en-GB" b="1" dirty="0" err="1">
                <a:solidFill>
                  <a:srgbClr val="086D6E"/>
                </a:solidFill>
              </a:rPr>
              <a:t>strategie</a:t>
            </a: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 </a:t>
            </a:r>
            <a:r>
              <a:rPr lang="nl-NL" dirty="0"/>
              <a:t>Een financiële strategie is een plan voor het beheren van uw geld om uw bedrijfsdoelen te bereiken. Het omvat het nemen van beslissingen over hoe u geld kunt uitgeven, sparen en investeren om uw bedrijf in de loop van de tijd te laten groeien</a:t>
            </a:r>
            <a:r>
              <a:rPr lang="en-US" dirty="0"/>
              <a:t>.</a:t>
            </a: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lvl="0" indent="-342900">
              <a:lnSpc>
                <a:spcPct val="100000"/>
              </a:lnSpc>
              <a:spcBef>
                <a:spcPts val="0"/>
              </a:spcBef>
              <a:buFontTx/>
              <a:buChar char="-"/>
              <a:defRPr/>
            </a:pPr>
            <a:r>
              <a:rPr lang="en-GB" b="1" dirty="0" err="1">
                <a:solidFill>
                  <a:srgbClr val="086D6E"/>
                </a:solidFill>
              </a:rPr>
              <a:t>Budgettering</a:t>
            </a: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 </a:t>
            </a:r>
            <a:r>
              <a:rPr lang="nl-NL" dirty="0"/>
              <a:t>Budgetteren is het proces van het plannen van hoeveel geld u gaat verdienen en hoeveel u gaat uitgeven. Het helpt u te beslissen waar uw geld naartoe gaat, zodat u niet opraakt en kunt sparen voor belangrijke dingen</a:t>
            </a:r>
            <a:r>
              <a:rPr lang="en-US" dirty="0"/>
              <a:t>.</a:t>
            </a: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lvl="0" indent="-342900">
              <a:lnSpc>
                <a:spcPct val="100000"/>
              </a:lnSpc>
              <a:spcBef>
                <a:spcPts val="0"/>
              </a:spcBef>
              <a:buFontTx/>
              <a:buChar char="-"/>
              <a:defRPr/>
            </a:pPr>
            <a:r>
              <a:rPr lang="en-GB" b="1" dirty="0">
                <a:solidFill>
                  <a:srgbClr val="086D6E"/>
                </a:solidFill>
                <a:latin typeface="Calibri" panose="020F0502020204030204"/>
              </a:rPr>
              <a:t>Cashflow: </a:t>
            </a:r>
            <a:r>
              <a:rPr lang="en-US" dirty="0"/>
              <a:t>Cash flow </a:t>
            </a:r>
            <a:r>
              <a:rPr lang="nl-NL" dirty="0"/>
              <a:t>is het verplaatsen van geld in en uit uw bedrijf. Het is belangrijk om ervoor te zorgen dat er meer geld binnenkomt (uit de verkoop) dan uit de markt gaat (om rekeningen te betalen), zodat uw bedrijf gezond blijft</a:t>
            </a:r>
            <a:r>
              <a:rPr lang="en-US" dirty="0"/>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lang="en-GB" b="1" dirty="0">
              <a:solidFill>
                <a:srgbClr val="086D6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endParaRPr lang="en-GB" dirty="0"/>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555607"/>
            <a:ext cx="803365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581" y="658605"/>
            <a:ext cx="9632553" cy="803654"/>
          </a:xfrm>
        </p:spPr>
        <p:txBody>
          <a:bodyPr/>
          <a:lstStyle/>
          <a:p>
            <a:r>
              <a:rPr lang="nl-NL" dirty="0">
                <a:solidFill>
                  <a:schemeClr val="bg1"/>
                </a:solidFill>
              </a:rPr>
              <a:t>Belangrijkste definities die u moet kennen</a:t>
            </a:r>
            <a:endParaRPr lang="en-US" dirty="0"/>
          </a:p>
        </p:txBody>
      </p:sp>
    </p:spTree>
    <p:extLst>
      <p:ext uri="{BB962C8B-B14F-4D97-AF65-F5344CB8AC3E}">
        <p14:creationId xmlns:p14="http://schemas.microsoft.com/office/powerpoint/2010/main" val="100358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57086" y="1037993"/>
            <a:ext cx="4351755" cy="3849918"/>
          </a:xfrm>
        </p:spPr>
        <p:txBody>
          <a:bodyPr/>
          <a:lstStyle/>
          <a:p>
            <a:pPr marL="0" indent="0"/>
            <a:r>
              <a:rPr lang="en-US" sz="2000" b="1" dirty="0">
                <a:solidFill>
                  <a:srgbClr val="47B5C8"/>
                </a:solidFill>
              </a:rPr>
              <a:t>1. Planning</a:t>
            </a:r>
            <a:r>
              <a:rPr lang="en-US" sz="2000" dirty="0">
                <a:solidFill>
                  <a:srgbClr val="47B5C8"/>
                </a:solidFill>
              </a:rPr>
              <a:t> </a:t>
            </a:r>
            <a:r>
              <a:rPr lang="nl-NL" sz="2000" dirty="0"/>
              <a:t>omvat het stellen van financiële doelen en het bepalen hoe deze te bereiken.</a:t>
            </a:r>
            <a:endParaRPr lang="en-US" sz="2000" dirty="0"/>
          </a:p>
          <a:p>
            <a:pPr marL="0" indent="0"/>
            <a:r>
              <a:rPr lang="en-US" sz="2000" b="1" dirty="0">
                <a:solidFill>
                  <a:srgbClr val="D9552F"/>
                </a:solidFill>
              </a:rPr>
              <a:t>2. </a:t>
            </a:r>
            <a:r>
              <a:rPr lang="en-US" sz="2000" b="1" dirty="0" err="1">
                <a:solidFill>
                  <a:srgbClr val="D9552F"/>
                </a:solidFill>
              </a:rPr>
              <a:t>Budgettering</a:t>
            </a:r>
            <a:r>
              <a:rPr lang="en-US" sz="2000" dirty="0">
                <a:solidFill>
                  <a:srgbClr val="D9552F"/>
                </a:solidFill>
              </a:rPr>
              <a:t> </a:t>
            </a:r>
            <a:r>
              <a:rPr lang="nl-NL" sz="2000" dirty="0"/>
              <a:t>wijst middelen toe om ervoor te zorgen dat deze doelen worden bereikt.</a:t>
            </a:r>
          </a:p>
          <a:p>
            <a:pPr marL="0" indent="0"/>
            <a:r>
              <a:rPr lang="en-US" sz="2000" b="1" dirty="0">
                <a:solidFill>
                  <a:srgbClr val="F2A72C"/>
                </a:solidFill>
              </a:rPr>
              <a:t>3. Monitoring</a:t>
            </a:r>
            <a:r>
              <a:rPr lang="en-US" sz="2000" dirty="0">
                <a:solidFill>
                  <a:srgbClr val="F2A72C"/>
                </a:solidFill>
              </a:rPr>
              <a:t> </a:t>
            </a:r>
            <a:r>
              <a:rPr lang="en-US" sz="2000" dirty="0"/>
              <a:t>h</a:t>
            </a:r>
            <a:r>
              <a:rPr lang="nl-NL" sz="2000" dirty="0" err="1"/>
              <a:t>oudt</a:t>
            </a:r>
            <a:r>
              <a:rPr lang="nl-NL" sz="2000" dirty="0"/>
              <a:t> de financiële prestaties bij ten opzichte van het plan, zodat indien nodig kan worden bijgestuurd</a:t>
            </a:r>
            <a:r>
              <a:rPr lang="en-US" sz="2000" dirty="0"/>
              <a:t>. </a:t>
            </a:r>
          </a:p>
          <a:p>
            <a:pPr marL="0" indent="0"/>
            <a:r>
              <a:rPr lang="en-US" sz="2000" b="1" dirty="0">
                <a:solidFill>
                  <a:srgbClr val="086575"/>
                </a:solidFill>
              </a:rPr>
              <a:t>4. </a:t>
            </a:r>
            <a:r>
              <a:rPr lang="en-US" sz="2000" b="1" dirty="0" err="1">
                <a:solidFill>
                  <a:srgbClr val="086575"/>
                </a:solidFill>
              </a:rPr>
              <a:t>Berichtgeving</a:t>
            </a:r>
            <a:r>
              <a:rPr lang="en-US" sz="2000" dirty="0">
                <a:solidFill>
                  <a:srgbClr val="086575"/>
                </a:solidFill>
              </a:rPr>
              <a:t> </a:t>
            </a:r>
            <a:r>
              <a:rPr lang="nl-NL" sz="2000" dirty="0"/>
              <a:t>Biedt inzicht in financiële gezondheid en zorgt voor transparantie en verantwoording</a:t>
            </a:r>
            <a:r>
              <a:rPr lang="en-US" sz="2000" dirty="0"/>
              <a:t>.</a:t>
            </a:r>
            <a:endParaRPr lang="de-DE" sz="2000"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757086" y="443037"/>
            <a:ext cx="9632553" cy="803654"/>
          </a:xfrm>
        </p:spPr>
        <p:txBody>
          <a:bodyPr/>
          <a:lstStyle/>
          <a:p>
            <a:r>
              <a:rPr lang="nl-NL" dirty="0"/>
              <a:t>4 belangrijke elementen van financieel beheer</a:t>
            </a:r>
            <a:endParaRPr lang="de-DE" dirty="0"/>
          </a:p>
        </p:txBody>
      </p:sp>
      <p:graphicFrame>
        <p:nvGraphicFramePr>
          <p:cNvPr id="4" name="Diagramm 3">
            <a:extLst>
              <a:ext uri="{FF2B5EF4-FFF2-40B4-BE49-F238E27FC236}">
                <a16:creationId xmlns:a16="http://schemas.microsoft.com/office/drawing/2014/main" id="{08350AC9-7814-DF32-254B-8055A499F7CC}"/>
              </a:ext>
            </a:extLst>
          </p:cNvPr>
          <p:cNvGraphicFramePr/>
          <p:nvPr>
            <p:extLst>
              <p:ext uri="{D42A27DB-BD31-4B8C-83A1-F6EECF244321}">
                <p14:modId xmlns:p14="http://schemas.microsoft.com/office/powerpoint/2010/main" val="1262750869"/>
              </p:ext>
            </p:extLst>
          </p:nvPr>
        </p:nvGraphicFramePr>
        <p:xfrm>
          <a:off x="4526321"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917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906575" y="2084580"/>
            <a:ext cx="4867011" cy="3025975"/>
          </a:xfrm>
        </p:spPr>
        <p:txBody>
          <a:bodyPr/>
          <a:lstStyle/>
          <a:p>
            <a:pPr marL="0" indent="0"/>
            <a:r>
              <a:rPr lang="nl-NL" sz="2000" dirty="0"/>
              <a:t>Financiële planning bepaalt de routekaart voor het bereiken van uw bedrijfsdoelen, terwijl prognoses helpen bij het voorspellen van toekomstige financiële resultaten op basis van historische gegevens en markttrends. Samen begeleiden ze de besluitvorming, helpen ze bedrijven zich voor te bereiden op onzekerheden en kansen te benutten. Effectieve prognoses stellen bedrijven in staat om te anticiperen op cashflowbehoeften, middelen efficiënt toe te wijzen en groei te plannen.</a:t>
            </a:r>
            <a:endParaRPr lang="de-DE" sz="2000"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582491" y="713090"/>
            <a:ext cx="5513509" cy="992652"/>
          </a:xfrm>
        </p:spPr>
        <p:txBody>
          <a:bodyPr/>
          <a:lstStyle/>
          <a:p>
            <a:pPr algn="ctr"/>
            <a:r>
              <a:rPr lang="en-US" sz="2400" b="1" dirty="0"/>
              <a:t>"</a:t>
            </a:r>
            <a:r>
              <a:rPr lang="nl-NL" sz="2400" b="1" dirty="0"/>
              <a:t>Voorspellen is de kunst om te zeggen wat er gaat gebeuren en vervolgens uit te leggen waarom dat niet is gebeurd</a:t>
            </a:r>
            <a:r>
              <a:rPr lang="en-US" sz="2400" b="1" dirty="0"/>
              <a:t>.” </a:t>
            </a:r>
            <a:r>
              <a:rPr lang="en-US" sz="2400" b="1" dirty="0" err="1"/>
              <a:t>Anoniem</a:t>
            </a:r>
            <a:endParaRPr lang="de-DE" sz="2400" dirty="0"/>
          </a:p>
        </p:txBody>
      </p:sp>
      <p:pic>
        <p:nvPicPr>
          <p:cNvPr id="5" name="Bildplatzhalter 4" descr="Ein Bild, das Person, Kleidung, Kamera, optisches Instrument enthält.&#10;&#10;Automatisch generierte Beschreibung">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55" r="9555"/>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4"/>
              </a:rPr>
              <a:t>Vorhaben für die Zukunft umsetzen</a:t>
            </a:r>
            <a:r>
              <a:rPr lang="de-DE" sz="900" dirty="0"/>
              <a:t>" von Marco Verch ist lizenziert gemäß </a:t>
            </a:r>
            <a:r>
              <a:rPr lang="de-DE" sz="900" dirty="0">
                <a:hlinkClick r:id="rId5" tooltip="https://creativecommons.org/licenses/by/3.0/"/>
              </a:rPr>
              <a:t>CC BY</a:t>
            </a:r>
            <a:endParaRPr lang="de-DE" sz="900" dirty="0"/>
          </a:p>
        </p:txBody>
      </p:sp>
    </p:spTree>
    <p:extLst>
      <p:ext uri="{BB962C8B-B14F-4D97-AF65-F5344CB8AC3E}">
        <p14:creationId xmlns:p14="http://schemas.microsoft.com/office/powerpoint/2010/main" val="4025738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874581" y="1795508"/>
            <a:ext cx="4357656" cy="3849918"/>
          </a:xfrm>
        </p:spPr>
        <p:txBody>
          <a:bodyPr/>
          <a:lstStyle/>
          <a:p>
            <a:pPr marL="0" indent="0"/>
            <a:r>
              <a:rPr lang="en-US" sz="2000" b="1" dirty="0"/>
              <a:t>Cash flow management </a:t>
            </a:r>
            <a:r>
              <a:rPr lang="nl-NL" sz="2000" dirty="0"/>
              <a:t>is cruciaal om ervoor te zorgen dat uw bedrijf voldoende liquide middelen heeft om aan zijn verplichtingen te voldoen. Een positieve cashflow betekent dat er meer geld binnenkomt dan uitgaat, waardoor u rekeningen kunt betalen, kunt investeren in groei en voorbereid kunt blijven op onverwachte uitgaven. Zonder goed cashflowbeheer kunnen zelfs winstgevende bedrijven in financiële moeilijkheden komen.</a:t>
            </a:r>
            <a:endParaRPr lang="de-DE" sz="2000"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en-US" dirty="0"/>
              <a:t>Het </a:t>
            </a:r>
            <a:r>
              <a:rPr lang="en-US" dirty="0" err="1"/>
              <a:t>belang</a:t>
            </a:r>
            <a:r>
              <a:rPr lang="en-US" dirty="0"/>
              <a:t> van </a:t>
            </a:r>
            <a:r>
              <a:rPr lang="en-US" dirty="0" err="1"/>
              <a:t>cashflowbeheer</a:t>
            </a:r>
            <a:endParaRPr lang="de-DE" dirty="0"/>
          </a:p>
        </p:txBody>
      </p:sp>
      <p:pic>
        <p:nvPicPr>
          <p:cNvPr id="6" name="Grafik 5" descr="Ein Bild, das Büroausstattung, Buch, Stift, Schreibwaren enthält.&#10;&#10;Automatisch generierte Beschreibung">
            <a:extLst>
              <a:ext uri="{FF2B5EF4-FFF2-40B4-BE49-F238E27FC236}">
                <a16:creationId xmlns:a16="http://schemas.microsoft.com/office/drawing/2014/main" id="{96CD2C1A-5F49-A798-EEC4-ABF13EC81748}"/>
              </a:ext>
            </a:extLst>
          </p:cNvPr>
          <p:cNvPicPr>
            <a:picLocks noChangeAspect="1"/>
          </p:cNvPicPr>
          <p:nvPr/>
        </p:nvPicPr>
        <p:blipFill>
          <a:blip r:embed="rId2"/>
          <a:stretch>
            <a:fillRect/>
          </a:stretch>
        </p:blipFill>
        <p:spPr>
          <a:xfrm>
            <a:off x="5232237" y="1795508"/>
            <a:ext cx="5485730" cy="3662017"/>
          </a:xfrm>
          <a:prstGeom prst="rect">
            <a:avLst/>
          </a:prstGeom>
        </p:spPr>
      </p:pic>
    </p:spTree>
    <p:extLst>
      <p:ext uri="{BB962C8B-B14F-4D97-AF65-F5344CB8AC3E}">
        <p14:creationId xmlns:p14="http://schemas.microsoft.com/office/powerpoint/2010/main" val="1045097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898357" y="1227559"/>
            <a:ext cx="4867011" cy="3025975"/>
          </a:xfrm>
        </p:spPr>
        <p:txBody>
          <a:bodyPr/>
          <a:lstStyle/>
          <a:p>
            <a:pPr marL="0" indent="0" algn="ctr"/>
            <a:r>
              <a:rPr lang="nl-NL" b="1" dirty="0"/>
              <a:t>Het is geen toeval dat onze MOSAIC-cursus training in risico's omvat in veel modules. </a:t>
            </a:r>
          </a:p>
          <a:p>
            <a:pPr marL="0" indent="0" algn="ctr"/>
            <a:r>
              <a:rPr lang="nl-NL" b="1" dirty="0"/>
              <a:t>
"</a:t>
            </a:r>
            <a:r>
              <a:rPr lang="nl-NL" sz="4000" b="1" dirty="0"/>
              <a:t>Risico komt voort uit niet weten wat je doet." </a:t>
            </a:r>
            <a:r>
              <a:rPr lang="nl-NL" b="1" dirty="0"/>
              <a:t>
Warren </a:t>
            </a:r>
            <a:r>
              <a:rPr lang="nl-NL" b="1" dirty="0" err="1"/>
              <a:t>Buffett</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86276"/>
            <a:ext cx="4990998" cy="992652"/>
          </a:xfrm>
        </p:spPr>
        <p:txBody>
          <a:bodyPr/>
          <a:lstStyle/>
          <a:p>
            <a:r>
              <a:rPr lang="en-US" b="1">
                <a:solidFill>
                  <a:srgbClr val="47B5C8"/>
                </a:solidFill>
              </a:rPr>
              <a:t>Risicobeheer in financiële planning</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48574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nl-NL" sz="2000" dirty="0">
                <a:solidFill>
                  <a:srgbClr val="595959"/>
                </a:solidFill>
              </a:rPr>
              <a:t>Effectief financieel beheer omvat het </a:t>
            </a:r>
            <a:r>
              <a:rPr lang="nl-NL" sz="2000" b="1" dirty="0">
                <a:solidFill>
                  <a:srgbClr val="595959"/>
                </a:solidFill>
              </a:rPr>
              <a:t>identificeren van potentiële risico's </a:t>
            </a:r>
            <a:r>
              <a:rPr lang="nl-NL" sz="2000" dirty="0">
                <a:solidFill>
                  <a:srgbClr val="595959"/>
                </a:solidFill>
              </a:rPr>
              <a:t>en het </a:t>
            </a:r>
            <a:r>
              <a:rPr lang="nl-NL" sz="2000" b="1" dirty="0">
                <a:solidFill>
                  <a:srgbClr val="595959"/>
                </a:solidFill>
              </a:rPr>
              <a:t>ontwikkelen van strategieën </a:t>
            </a:r>
            <a:r>
              <a:rPr lang="nl-NL" sz="2000" dirty="0">
                <a:solidFill>
                  <a:srgbClr val="595959"/>
                </a:solidFill>
              </a:rPr>
              <a:t>om deze te beperken. Veel voorkomende risico's zijn onder meer: </a:t>
            </a:r>
          </a:p>
          <a:p>
            <a:pPr marL="342900" indent="-342900">
              <a:buFont typeface="Arial" panose="020B0604020202020204" pitchFamily="34" charset="0"/>
              <a:buChar char="•"/>
            </a:pPr>
            <a:r>
              <a:rPr lang="nl-NL" sz="2000" dirty="0">
                <a:solidFill>
                  <a:srgbClr val="595959"/>
                </a:solidFill>
              </a:rPr>
              <a:t>tekorten aan cashflows, 
onverwachte uitgaven, en 
marktfluctuaties. </a:t>
            </a:r>
          </a:p>
          <a:p>
            <a:pPr marL="0" indent="0"/>
            <a:r>
              <a:rPr lang="nl-NL" sz="2000" dirty="0">
                <a:solidFill>
                  <a:srgbClr val="595959"/>
                </a:solidFill>
              </a:rPr>
              <a:t>Door rekening te houden met deze risico's kunnen bedrijven zichzelf beschermen tegen financiële tegenslagen en zorgen voor stabiliteit en groei op de lange termijn.</a:t>
            </a:r>
            <a:endParaRPr lang="en-GB" sz="2000" dirty="0">
              <a:solidFill>
                <a:srgbClr val="595959"/>
              </a:solidFill>
            </a:endParaRPr>
          </a:p>
        </p:txBody>
      </p:sp>
    </p:spTree>
    <p:extLst>
      <p:ext uri="{BB962C8B-B14F-4D97-AF65-F5344CB8AC3E}">
        <p14:creationId xmlns:p14="http://schemas.microsoft.com/office/powerpoint/2010/main" val="57866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998958" y="1368772"/>
            <a:ext cx="5879690" cy="4062405"/>
          </a:xfrm>
        </p:spPr>
        <p:txBody>
          <a:bodyPr/>
          <a:lstStyle/>
          <a:p>
            <a:pPr marL="0" indent="0"/>
            <a:r>
              <a:rPr lang="en-US" sz="2000" b="1" dirty="0" err="1"/>
              <a:t>Financiële</a:t>
            </a:r>
            <a:r>
              <a:rPr lang="en-US" sz="2000" b="1" dirty="0"/>
              <a:t> </a:t>
            </a:r>
            <a:r>
              <a:rPr lang="en-US" sz="2000" b="1" dirty="0" err="1"/>
              <a:t>rapportages</a:t>
            </a:r>
            <a:r>
              <a:rPr lang="nl-NL" sz="2000" dirty="0"/>
              <a:t>Verstrek essentiële informatie die bedrijfseigenaren en managers helpt weloverwogen beslissingen te nemen. Deze rapporten bevatten</a:t>
            </a:r>
          </a:p>
          <a:p>
            <a:pPr marL="342900" indent="-342900">
              <a:buFont typeface="Arial" panose="020B0604020202020204" pitchFamily="34" charset="0"/>
              <a:buChar char="•"/>
            </a:pPr>
            <a:r>
              <a:rPr lang="nl-NL" sz="2000" b="1" dirty="0"/>
              <a:t>resultatenrekeningen, 
balansen, en
kasstroomoverzichten.</a:t>
            </a:r>
          </a:p>
          <a:p>
            <a:pPr marL="0" indent="0"/>
            <a:r>
              <a:rPr lang="nl-NL" sz="2000" dirty="0"/>
              <a:t>Samen schetsen ze een compleet beeld van de financiële gezondheid van het bedrijf. Nauwkeurige en tijdige financiële rapportage is de sleutel tot het nemen van strategische beslissingen die groei en winstgevendheid stimuleren.</a:t>
            </a:r>
            <a:endParaRPr lang="de-DE" sz="2000"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a:xfrm>
            <a:off x="957663" y="571975"/>
            <a:ext cx="9632553" cy="803654"/>
          </a:xfrm>
        </p:spPr>
        <p:txBody>
          <a:bodyPr/>
          <a:lstStyle/>
          <a:p>
            <a:r>
              <a:rPr lang="de-DE" dirty="0" err="1"/>
              <a:t>Financiële</a:t>
            </a:r>
            <a:r>
              <a:rPr lang="de-DE" dirty="0"/>
              <a:t> </a:t>
            </a:r>
            <a:r>
              <a:rPr lang="de-DE" dirty="0" err="1"/>
              <a:t>verslaglegging</a:t>
            </a:r>
            <a:r>
              <a:rPr lang="de-DE" dirty="0"/>
              <a:t> </a:t>
            </a:r>
            <a:r>
              <a:rPr lang="de-DE" dirty="0" err="1"/>
              <a:t>voor</a:t>
            </a:r>
            <a:r>
              <a:rPr lang="de-DE" dirty="0"/>
              <a:t> </a:t>
            </a:r>
            <a:r>
              <a:rPr lang="de-DE" dirty="0" err="1"/>
              <a:t>besluitvorming</a:t>
            </a:r>
            <a:endParaRPr lang="de-DE" dirty="0"/>
          </a:p>
        </p:txBody>
      </p:sp>
      <p:graphicFrame>
        <p:nvGraphicFramePr>
          <p:cNvPr id="4" name="Diagramm 3">
            <a:extLst>
              <a:ext uri="{FF2B5EF4-FFF2-40B4-BE49-F238E27FC236}">
                <a16:creationId xmlns:a16="http://schemas.microsoft.com/office/drawing/2014/main" id="{035287E1-9706-DCDB-8D32-5B88F7B15EA3}"/>
              </a:ext>
            </a:extLst>
          </p:cNvPr>
          <p:cNvGraphicFramePr/>
          <p:nvPr>
            <p:extLst>
              <p:ext uri="{D42A27DB-BD31-4B8C-83A1-F6EECF244321}">
                <p14:modId xmlns:p14="http://schemas.microsoft.com/office/powerpoint/2010/main" val="2096602795"/>
              </p:ext>
            </p:extLst>
          </p:nvPr>
        </p:nvGraphicFramePr>
        <p:xfrm>
          <a:off x="6096000" y="1923066"/>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3891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nl-NL" dirty="0"/>
              <a:t>Het ontwikkelen van een financiële strategie</a:t>
            </a:r>
            <a:endParaRPr lang="de-DE"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02</a:t>
            </a:r>
          </a:p>
        </p:txBody>
      </p:sp>
    </p:spTree>
    <p:extLst>
      <p:ext uri="{BB962C8B-B14F-4D97-AF65-F5344CB8AC3E}">
        <p14:creationId xmlns:p14="http://schemas.microsoft.com/office/powerpoint/2010/main" val="85577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a:t>
            </a:r>
            <a:r>
              <a:rPr lang="nl-NL" sz="3000" b="1" i="1" dirty="0"/>
              <a:t>Weet waar je vandaag staat, zodat je kunt plannen waar je morgen naartoe wilt."</a:t>
            </a:r>
            <a:endParaRPr lang="en-US" sz="3000" b="1" i="1" dirty="0"/>
          </a:p>
          <a:p>
            <a:pPr marL="0" indent="0" algn="ctr"/>
            <a:r>
              <a:rPr lang="en-US" sz="3000" i="1" dirty="0" err="1"/>
              <a:t>Anoniem</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6501667" y="582602"/>
            <a:ext cx="6410134" cy="992652"/>
          </a:xfrm>
        </p:spPr>
        <p:txBody>
          <a:bodyPr/>
          <a:lstStyle/>
          <a:p>
            <a:r>
              <a:rPr lang="nl-NL" sz="3200" b="1" dirty="0">
                <a:solidFill>
                  <a:srgbClr val="47B5C8"/>
                </a:solidFill>
              </a:rPr>
              <a:t>Inzicht in uw financiële situatie</a:t>
            </a:r>
            <a:endParaRPr lang="de-DE" sz="3200"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624975" y="1258731"/>
            <a:ext cx="5274048"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dirty="0">
                <a:solidFill>
                  <a:srgbClr val="595959"/>
                </a:solidFill>
              </a:rPr>
              <a:t>Voordat u een financiële strategie ontwikkelt, is het van cruciaal belang om te beoordelen waar uw bedrijf momenteel financieel staat</a:t>
            </a:r>
            <a:r>
              <a:rPr lang="en-US" dirty="0">
                <a:solidFill>
                  <a:srgbClr val="595959"/>
                </a:solidFill>
              </a:rPr>
              <a:t>.</a:t>
            </a:r>
          </a:p>
          <a:p>
            <a:pPr marL="342900" indent="-342900">
              <a:buFont typeface="Arial" panose="020B0604020202020204" pitchFamily="34" charset="0"/>
              <a:buChar char="•"/>
            </a:pPr>
            <a:r>
              <a:rPr lang="nl-NL" dirty="0">
                <a:solidFill>
                  <a:srgbClr val="595959"/>
                </a:solidFill>
              </a:rPr>
              <a:t>Bekijk uw financiële overzichten (resultatenrekening, balans en kasstroomoverzicht) om inzicht te krijgen in uw inkomsten, uitgaven, schulden en activa</a:t>
            </a:r>
            <a:r>
              <a:rPr lang="en-US" dirty="0">
                <a:solidFill>
                  <a:srgbClr val="595959"/>
                </a:solidFill>
              </a:rPr>
              <a:t>.</a:t>
            </a:r>
          </a:p>
          <a:p>
            <a:pPr marL="342900" indent="-342900">
              <a:buFont typeface="Arial" panose="020B0604020202020204" pitchFamily="34" charset="0"/>
              <a:buChar char="•"/>
            </a:pPr>
            <a:r>
              <a:rPr lang="nl-NL" dirty="0">
                <a:solidFill>
                  <a:srgbClr val="595959"/>
                </a:solidFill>
              </a:rPr>
              <a:t>Het identificeren van sterke en zwakke punten in uw huidige financiële positie helpt u bij het creëren van een strategie die uitdagingen aanpakt en kansen benut</a:t>
            </a:r>
            <a:r>
              <a:rPr lang="en-US" dirty="0">
                <a:solidFill>
                  <a:srgbClr val="595959"/>
                </a:solidFill>
              </a:rPr>
              <a:t>.</a:t>
            </a:r>
            <a:endParaRPr lang="en-GB" dirty="0">
              <a:solidFill>
                <a:srgbClr val="595959"/>
              </a:solidFill>
            </a:endParaRPr>
          </a:p>
        </p:txBody>
      </p:sp>
    </p:spTree>
    <p:extLst>
      <p:ext uri="{BB962C8B-B14F-4D97-AF65-F5344CB8AC3E}">
        <p14:creationId xmlns:p14="http://schemas.microsoft.com/office/powerpoint/2010/main" val="194772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565257"/>
            <a:ext cx="9632553" cy="1681170"/>
          </a:xfrm>
        </p:spPr>
        <p:txBody>
          <a:bodyPr/>
          <a:lstStyle/>
          <a:p>
            <a:pPr marL="0" indent="0"/>
            <a:r>
              <a:rPr lang="nl-NL" dirty="0"/>
              <a:t>Een financiële strategie is een plan voor hoe u geld gaat beheren om uw bedrijfsdoelen te bereiken. Het helpt u te beslissen waar u geld aan uitgeeft, waar u bespaart en hoe u uw bedrijf kunt laten groeien.</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Wat is een financiële strategie?</a:t>
            </a:r>
            <a:endParaRPr lang="en-US" dirty="0"/>
          </a:p>
        </p:txBody>
      </p:sp>
      <p:sp>
        <p:nvSpPr>
          <p:cNvPr id="6" name="TextBox 5">
            <a:extLst>
              <a:ext uri="{FF2B5EF4-FFF2-40B4-BE49-F238E27FC236}">
                <a16:creationId xmlns:a16="http://schemas.microsoft.com/office/drawing/2014/main" id="{698AB702-B08C-1D84-F8A6-3197B822A930}"/>
              </a:ext>
            </a:extLst>
          </p:cNvPr>
          <p:cNvSpPr txBox="1"/>
          <p:nvPr/>
        </p:nvSpPr>
        <p:spPr>
          <a:xfrm>
            <a:off x="859750" y="2537936"/>
            <a:ext cx="9735978" cy="3416320"/>
          </a:xfrm>
          <a:prstGeom prst="rect">
            <a:avLst/>
          </a:prstGeom>
          <a:noFill/>
        </p:spPr>
        <p:txBody>
          <a:bodyPr wrap="square" rtlCol="0">
            <a:spAutoFit/>
          </a:bodyPr>
          <a:lstStyle/>
          <a:p>
            <a:r>
              <a:rPr lang="nl-NL" sz="2400" b="1" dirty="0"/>
              <a:t>Waarom heb je een financiële strategie nodig?</a:t>
            </a:r>
          </a:p>
          <a:p>
            <a:pPr marL="342900" indent="-342900">
              <a:buFont typeface="Arial" panose="020B0604020202020204" pitchFamily="34" charset="0"/>
              <a:buChar char="•"/>
            </a:pPr>
            <a:r>
              <a:rPr lang="nl-NL" sz="2400" b="1" dirty="0"/>
              <a:t>Gids voor uw beslissing: </a:t>
            </a:r>
            <a:r>
              <a:rPr lang="nl-NL" sz="2400" dirty="0"/>
              <a:t>Een financiële strategie helpt u slimme en begeleide financiële beslissingen te nemen.</a:t>
            </a:r>
            <a:r>
              <a:rPr lang="nl-NL" sz="2400" b="1" dirty="0"/>
              <a:t>
Bereid je voor op de toekomst: </a:t>
            </a:r>
            <a:r>
              <a:rPr lang="nl-NL" sz="2400" dirty="0"/>
              <a:t>Het helpt je bij het plannen van bedrijfsgroei, zoals uitbreiden naar nieuwe markten of het kopen van nieuwe apparatuur naar nieuwe markten of het kopen van nieuwe apparatuur.</a:t>
            </a:r>
            <a:r>
              <a:rPr lang="nl-NL" sz="2400" b="1" dirty="0"/>
              <a:t>
Blijf op koers: </a:t>
            </a:r>
            <a:r>
              <a:rPr lang="nl-NL" sz="2400" dirty="0"/>
              <a:t>Het houdt je gefocust op je doelen, zelfs als er zich uitdagingen voordoen.</a:t>
            </a:r>
            <a:endParaRPr lang="en-IE" dirty="0"/>
          </a:p>
        </p:txBody>
      </p:sp>
    </p:spTree>
    <p:extLst>
      <p:ext uri="{BB962C8B-B14F-4D97-AF65-F5344CB8AC3E}">
        <p14:creationId xmlns:p14="http://schemas.microsoft.com/office/powerpoint/2010/main" val="267611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GB"/>
              <a:t>Inleiding tot financieel management</a:t>
            </a:r>
            <a:endParaRPr lang="en-GB"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979124" y="1519186"/>
            <a:ext cx="4436432" cy="4671588"/>
          </a:xfrm>
        </p:spPr>
        <p:txBody>
          <a:bodyPr/>
          <a:lstStyle/>
          <a:p>
            <a:pPr marL="0" indent="0"/>
            <a:r>
              <a:rPr lang="nl-NL">
                <a:latin typeface="Calibri" panose="020F0502020204030204" pitchFamily="34" charset="0"/>
                <a:ea typeface="Calibri" panose="020F0502020204030204" pitchFamily="34" charset="0"/>
                <a:cs typeface="Calibri" panose="020F0502020204030204" pitchFamily="34" charset="0"/>
              </a:rPr>
              <a:t>Module 5 richt zich op effectief financieel beheer. Deze module behandelt essentiële onderwerpen zoals principes voor financieel beheer, budgetteringstechnieken, cashflowbeheer en strategieën voor duidelijk en effectief financieel beheer.</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nl-NL"/>
              <a:t>Het ontwikkelen van een financiële strategie</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4608000" cy="689519"/>
          </a:xfrm>
        </p:spPr>
        <p:txBody>
          <a:bodyPr/>
          <a:lstStyle/>
          <a:p>
            <a:r>
              <a:rPr lang="de-DE"/>
              <a:t>Budgettering</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r>
              <a:rPr lang="en-US"/>
              <a:t>Jaarrekening en cashflowbeheer</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Introductie</a:t>
            </a:r>
            <a:endParaRPr lang="en-US" dirty="0"/>
          </a:p>
        </p:txBody>
      </p:sp>
      <p:sp>
        <p:nvSpPr>
          <p:cNvPr id="3" name="Text Placeholder 25">
            <a:extLst>
              <a:ext uri="{FF2B5EF4-FFF2-40B4-BE49-F238E27FC236}">
                <a16:creationId xmlns:a16="http://schemas.microsoft.com/office/drawing/2014/main" id="{BA142BAE-3617-B6A4-DFBB-59F2B8EF7847}"/>
              </a:ext>
            </a:extLst>
          </p:cNvPr>
          <p:cNvSpPr txBox="1">
            <a:spLocks/>
          </p:cNvSpPr>
          <p:nvPr/>
        </p:nvSpPr>
        <p:spPr>
          <a:xfrm>
            <a:off x="6754742" y="4312667"/>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a:t>Zelfreflectie en referenties</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676123"/>
            <a:ext cx="6172279" cy="1681170"/>
          </a:xfrm>
        </p:spPr>
        <p:txBody>
          <a:bodyPr/>
          <a:lstStyle/>
          <a:p>
            <a:pPr marL="0" lvl="0" indent="0">
              <a:lnSpc>
                <a:spcPct val="100000"/>
              </a:lnSpc>
              <a:spcBef>
                <a:spcPts val="0"/>
              </a:spcBef>
              <a:defRPr/>
            </a:pPr>
            <a:r>
              <a:rPr lang="nl-NL" b="1" dirty="0">
                <a:solidFill>
                  <a:srgbClr val="086D6E"/>
                </a:solidFill>
              </a:rPr>
              <a:t>Wat is het verband tussen budgettering en financiële strategie</a:t>
            </a:r>
            <a:r>
              <a:rPr kumimoji="0" lang="en-GB" sz="2400" b="1" i="0" u="none" strike="noStrike" kern="1200" cap="none" spc="0" normalizeH="0" baseline="0" noProof="0" dirty="0">
                <a:ln>
                  <a:noFill/>
                </a:ln>
                <a:solidFill>
                  <a:srgbClr val="086D6E"/>
                </a:solidFill>
                <a:effectLst/>
                <a:uLnTx/>
                <a:uFillTx/>
                <a:latin typeface="Calibri" panose="020F0502020204030204"/>
                <a:ea typeface="+mn-ea"/>
                <a:cs typeface="+mn-cs"/>
              </a:rPr>
              <a:t>?</a:t>
            </a:r>
          </a:p>
          <a:p>
            <a:pPr marL="342900" lvl="0" indent="-342900">
              <a:lnSpc>
                <a:spcPct val="100000"/>
              </a:lnSpc>
              <a:spcBef>
                <a:spcPts val="0"/>
              </a:spcBef>
              <a:buFont typeface="Arial" panose="020B0604020202020204" pitchFamily="34" charset="0"/>
              <a:buChar char="•"/>
              <a:defRPr/>
            </a:pPr>
            <a:r>
              <a:rPr lang="nl-NL" dirty="0"/>
              <a:t>Uw budget maakt deel uit van uw financiële strategie. Het toont uw inkomsten en uitgaven en helpt u zich aan uw plan te houden</a:t>
            </a:r>
            <a:r>
              <a:rPr lang="en-US" dirty="0"/>
              <a:t>.</a:t>
            </a:r>
          </a:p>
          <a:p>
            <a:pPr marL="342900" lvl="0" indent="-342900">
              <a:lnSpc>
                <a:spcPct val="100000"/>
              </a:lnSpc>
              <a:spcBef>
                <a:spcPts val="0"/>
              </a:spcBef>
              <a:buFont typeface="Arial" panose="020B0604020202020204" pitchFamily="34" charset="0"/>
              <a:buChar char="•"/>
              <a:defRPr/>
            </a:pPr>
            <a:r>
              <a:rPr lang="nl-NL" dirty="0"/>
              <a:t>Een goede strategie omvat uw budget en plannen voor groei, investeringen en het omgaan met risico's</a:t>
            </a:r>
            <a:r>
              <a:rPr lang="en-US" dirty="0"/>
              <a:t>.</a:t>
            </a:r>
            <a:endParaRPr lang="en-IE" dirty="0"/>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Wat is een financiële strategie?</a:t>
            </a:r>
            <a:endParaRPr lang="en-US" dirty="0"/>
          </a:p>
        </p:txBody>
      </p:sp>
      <p:pic>
        <p:nvPicPr>
          <p:cNvPr id="9" name="Picture 8">
            <a:extLst>
              <a:ext uri="{FF2B5EF4-FFF2-40B4-BE49-F238E27FC236}">
                <a16:creationId xmlns:a16="http://schemas.microsoft.com/office/drawing/2014/main" id="{95945470-3C74-E69F-0A9F-E63BBC5198C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94031" y="2453545"/>
            <a:ext cx="3308386" cy="3642852"/>
          </a:xfrm>
          <a:prstGeom prst="rect">
            <a:avLst/>
          </a:prstGeom>
        </p:spPr>
      </p:pic>
    </p:spTree>
    <p:extLst>
      <p:ext uri="{BB962C8B-B14F-4D97-AF65-F5344CB8AC3E}">
        <p14:creationId xmlns:p14="http://schemas.microsoft.com/office/powerpoint/2010/main" val="275288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dirty="0">
                <a:solidFill>
                  <a:schemeClr val="bg1"/>
                </a:solidFill>
              </a:rPr>
              <a:t>Wat is een financiële strategie</a:t>
            </a:r>
            <a:r>
              <a:rPr lang="en-US" dirty="0">
                <a:solidFill>
                  <a:schemeClr val="bg1"/>
                </a:solidFill>
              </a:rPr>
              <a:t>?</a:t>
            </a:r>
            <a:endParaRPr lang="en-US" dirty="0"/>
          </a:p>
        </p:txBody>
      </p:sp>
      <p:graphicFrame>
        <p:nvGraphicFramePr>
          <p:cNvPr id="3" name="Diagramm 2">
            <a:extLst>
              <a:ext uri="{FF2B5EF4-FFF2-40B4-BE49-F238E27FC236}">
                <a16:creationId xmlns:a16="http://schemas.microsoft.com/office/drawing/2014/main" id="{28E0653E-F0B9-A6D7-04EE-8F6FCE13B788}"/>
              </a:ext>
            </a:extLst>
          </p:cNvPr>
          <p:cNvGraphicFramePr/>
          <p:nvPr>
            <p:extLst>
              <p:ext uri="{D42A27DB-BD31-4B8C-83A1-F6EECF244321}">
                <p14:modId xmlns:p14="http://schemas.microsoft.com/office/powerpoint/2010/main" val="3001205205"/>
              </p:ext>
            </p:extLst>
          </p:nvPr>
        </p:nvGraphicFramePr>
        <p:xfrm>
          <a:off x="798382" y="1337297"/>
          <a:ext cx="9632552" cy="4342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71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Ein Bild, das Text, Tafel, Handschrift, Schrift enthält.&#10;&#10;Automatisch generierte Beschreibung">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80272" t="7683" r="6337" b="3329"/>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de-DE" dirty="0"/>
              <a:t>„</a:t>
            </a:r>
            <a:r>
              <a:rPr lang="nl-NL" b="1" dirty="0"/>
              <a:t>Het stellen van doelen is de eerste stap om het onzichtbare om te zetten in het zichtbare </a:t>
            </a:r>
            <a:r>
              <a:rPr lang="de-DE" dirty="0"/>
              <a:t>“</a:t>
            </a:r>
          </a:p>
          <a:p>
            <a:r>
              <a:rPr lang="de-DE" dirty="0"/>
              <a:t>Tony Robins</a:t>
            </a:r>
          </a:p>
        </p:txBody>
      </p:sp>
    </p:spTree>
    <p:extLst>
      <p:ext uri="{BB962C8B-B14F-4D97-AF65-F5344CB8AC3E}">
        <p14:creationId xmlns:p14="http://schemas.microsoft.com/office/powerpoint/2010/main" val="2849344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Financiële</a:t>
            </a:r>
            <a:r>
              <a:rPr lang="en-US" dirty="0">
                <a:solidFill>
                  <a:schemeClr val="bg1"/>
                </a:solidFill>
              </a:rPr>
              <a:t> </a:t>
            </a:r>
            <a:r>
              <a:rPr lang="en-US" dirty="0" err="1">
                <a:solidFill>
                  <a:schemeClr val="bg1"/>
                </a:solidFill>
              </a:rPr>
              <a:t>doelen</a:t>
            </a:r>
            <a:r>
              <a:rPr lang="en-US" dirty="0">
                <a:solidFill>
                  <a:schemeClr val="bg1"/>
                </a:solidFill>
              </a:rPr>
              <a:t> </a:t>
            </a:r>
            <a:r>
              <a:rPr lang="en-US" dirty="0" err="1">
                <a:solidFill>
                  <a:schemeClr val="bg1"/>
                </a:solidFill>
              </a:rPr>
              <a:t>stellen</a:t>
            </a:r>
            <a:endParaRPr lang="en-US" dirty="0"/>
          </a:p>
        </p:txBody>
      </p:sp>
      <p:graphicFrame>
        <p:nvGraphicFramePr>
          <p:cNvPr id="3" name="Diagramm 2">
            <a:extLst>
              <a:ext uri="{FF2B5EF4-FFF2-40B4-BE49-F238E27FC236}">
                <a16:creationId xmlns:a16="http://schemas.microsoft.com/office/drawing/2014/main" id="{2D6B2521-85F4-2ABB-3B5B-F30F66B97C01}"/>
              </a:ext>
            </a:extLst>
          </p:cNvPr>
          <p:cNvGraphicFramePr/>
          <p:nvPr>
            <p:extLst>
              <p:ext uri="{D42A27DB-BD31-4B8C-83A1-F6EECF244321}">
                <p14:modId xmlns:p14="http://schemas.microsoft.com/office/powerpoint/2010/main" val="3855868433"/>
              </p:ext>
            </p:extLst>
          </p:nvPr>
        </p:nvGraphicFramePr>
        <p:xfrm>
          <a:off x="4607612" y="1646821"/>
          <a:ext cx="6445839" cy="4259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a:extLst>
              <a:ext uri="{FF2B5EF4-FFF2-40B4-BE49-F238E27FC236}">
                <a16:creationId xmlns:a16="http://schemas.microsoft.com/office/drawing/2014/main" id="{A2D6DD0C-E71C-8DD8-3446-AA22CA4259CF}"/>
              </a:ext>
            </a:extLst>
          </p:cNvPr>
          <p:cNvSpPr/>
          <p:nvPr/>
        </p:nvSpPr>
        <p:spPr>
          <a:xfrm>
            <a:off x="701354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1</a:t>
            </a:r>
          </a:p>
        </p:txBody>
      </p:sp>
      <p:sp>
        <p:nvSpPr>
          <p:cNvPr id="7" name="Ellipse 6">
            <a:extLst>
              <a:ext uri="{FF2B5EF4-FFF2-40B4-BE49-F238E27FC236}">
                <a16:creationId xmlns:a16="http://schemas.microsoft.com/office/drawing/2014/main" id="{4840D949-8987-E0AA-05C0-B75D74B32DAD}"/>
              </a:ext>
            </a:extLst>
          </p:cNvPr>
          <p:cNvSpPr/>
          <p:nvPr/>
        </p:nvSpPr>
        <p:spPr>
          <a:xfrm>
            <a:off x="8467523" y="2605966"/>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2</a:t>
            </a:r>
          </a:p>
        </p:txBody>
      </p:sp>
      <p:sp>
        <p:nvSpPr>
          <p:cNvPr id="8" name="Ellipse 7">
            <a:extLst>
              <a:ext uri="{FF2B5EF4-FFF2-40B4-BE49-F238E27FC236}">
                <a16:creationId xmlns:a16="http://schemas.microsoft.com/office/drawing/2014/main" id="{6A1F4BEA-2E1B-6EAA-E6E0-F6B4143A3DEF}"/>
              </a:ext>
            </a:extLst>
          </p:cNvPr>
          <p:cNvSpPr/>
          <p:nvPr/>
        </p:nvSpPr>
        <p:spPr>
          <a:xfrm>
            <a:off x="701354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4</a:t>
            </a:r>
          </a:p>
        </p:txBody>
      </p:sp>
      <p:sp>
        <p:nvSpPr>
          <p:cNvPr id="9" name="Ellipse 8">
            <a:extLst>
              <a:ext uri="{FF2B5EF4-FFF2-40B4-BE49-F238E27FC236}">
                <a16:creationId xmlns:a16="http://schemas.microsoft.com/office/drawing/2014/main" id="{62479953-6C85-AE75-E39E-8180911DB267}"/>
              </a:ext>
            </a:extLst>
          </p:cNvPr>
          <p:cNvSpPr/>
          <p:nvPr/>
        </p:nvSpPr>
        <p:spPr>
          <a:xfrm>
            <a:off x="8467523" y="4898250"/>
            <a:ext cx="180000" cy="1800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rPr>
              <a:t>3</a:t>
            </a:r>
          </a:p>
        </p:txBody>
      </p:sp>
      <p:sp>
        <p:nvSpPr>
          <p:cNvPr id="10" name="TextBox 4">
            <a:extLst>
              <a:ext uri="{FF2B5EF4-FFF2-40B4-BE49-F238E27FC236}">
                <a16:creationId xmlns:a16="http://schemas.microsoft.com/office/drawing/2014/main" id="{B3BAC08D-379E-5E5E-6CD6-7F7422970C04}"/>
              </a:ext>
            </a:extLst>
          </p:cNvPr>
          <p:cNvSpPr txBox="1"/>
          <p:nvPr/>
        </p:nvSpPr>
        <p:spPr>
          <a:xfrm>
            <a:off x="514683" y="1606514"/>
            <a:ext cx="4256215" cy="3477875"/>
          </a:xfrm>
          <a:prstGeom prst="rect">
            <a:avLst/>
          </a:prstGeom>
          <a:noFill/>
        </p:spPr>
        <p:txBody>
          <a:bodyPr wrap="square">
            <a:spAutoFit/>
          </a:bodyPr>
          <a:lstStyle/>
          <a:p>
            <a:pPr marL="342900" indent="-342900">
              <a:buFont typeface="Arial" panose="020B0604020202020204" pitchFamily="34" charset="0"/>
              <a:buChar char="•"/>
            </a:pPr>
            <a:r>
              <a:rPr lang="nl-NL" sz="2000" dirty="0">
                <a:solidFill>
                  <a:srgbClr val="595959"/>
                </a:solidFill>
              </a:rPr>
              <a:t>Financiële doelen geven richting en motivatie voor uw bedrijf.
Doelen moeten Specifiek, Meetbaar, Acceptabel, Relevant en Tijdgebonden (SMART) zijn.
Of het nu uw doel is om de omzet te verhogen, kosten te verlagen of te sparen voor een toekomstige investering, duidelijke doelen vormen de basis van een succesvolle financiële strategie.</a:t>
            </a:r>
            <a:endParaRPr lang="en-IE" sz="2000" dirty="0"/>
          </a:p>
        </p:txBody>
      </p:sp>
    </p:spTree>
    <p:extLst>
      <p:ext uri="{BB962C8B-B14F-4D97-AF65-F5344CB8AC3E}">
        <p14:creationId xmlns:p14="http://schemas.microsoft.com/office/powerpoint/2010/main" val="2331807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p:txBody>
          <a:bodyPr/>
          <a:lstStyle/>
          <a:p>
            <a:pPr marL="0" indent="0" algn="ctr"/>
            <a:r>
              <a:rPr lang="en-US" sz="3000" b="1" i="1" dirty="0"/>
              <a:t>"</a:t>
            </a:r>
            <a:r>
              <a:rPr lang="nl-NL" sz="3000" b="1" i="1" dirty="0"/>
              <a:t>De sleutel is niet om prioriteit te geven aan wat er op je schema staat, maar om je prioriteiten te plannen."</a:t>
            </a:r>
            <a:endParaRPr lang="en-US" sz="3000" b="1" i="1" dirty="0"/>
          </a:p>
          <a:p>
            <a:pPr marL="0" indent="0" algn="ctr"/>
            <a:r>
              <a:rPr lang="en-US" sz="3000" i="1" dirty="0"/>
              <a:t>Stephen Covey</a:t>
            </a:r>
            <a:endParaRPr lang="de-DE" sz="3000" i="1"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7025279" y="122542"/>
            <a:ext cx="4990998" cy="992652"/>
          </a:xfrm>
        </p:spPr>
        <p:txBody>
          <a:bodyPr/>
          <a:lstStyle/>
          <a:p>
            <a:r>
              <a:rPr lang="nl-NL" b="1" dirty="0">
                <a:solidFill>
                  <a:srgbClr val="47B5C8"/>
                </a:solidFill>
              </a:rPr>
              <a:t>Prioriteit geven aan uw financiële doelen</a:t>
            </a:r>
            <a:endParaRPr lang="de-DE" dirty="0">
              <a:solidFill>
                <a:srgbClr val="47B5C8"/>
              </a:solidFill>
            </a:endParaRPr>
          </a:p>
        </p:txBody>
      </p:sp>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2"/>
              </a:rPr>
              <a:t>Vorhaben für die Zukunft umsetzen</a:t>
            </a:r>
            <a:r>
              <a:rPr lang="de-DE" sz="900" dirty="0"/>
              <a:t>" von Marco Verch ist lizenziert gemäß </a:t>
            </a:r>
            <a:r>
              <a:rPr lang="de-DE" sz="900" dirty="0">
                <a:hlinkClick r:id="rId3" tooltip="https://creativecommons.org/licenses/by/3.0/"/>
              </a:rPr>
              <a:t>CC BY</a:t>
            </a:r>
            <a:endParaRPr lang="de-DE" sz="900" dirty="0"/>
          </a:p>
        </p:txBody>
      </p:sp>
      <p:sp>
        <p:nvSpPr>
          <p:cNvPr id="9" name="Text Placeholder 4">
            <a:extLst>
              <a:ext uri="{FF2B5EF4-FFF2-40B4-BE49-F238E27FC236}">
                <a16:creationId xmlns:a16="http://schemas.microsoft.com/office/drawing/2014/main" id="{08658D99-F9B4-35C2-CB24-1CA5155E4114}"/>
              </a:ext>
            </a:extLst>
          </p:cNvPr>
          <p:cNvSpPr txBox="1">
            <a:spLocks/>
          </p:cNvSpPr>
          <p:nvPr/>
        </p:nvSpPr>
        <p:spPr>
          <a:xfrm>
            <a:off x="6961809" y="1276864"/>
            <a:ext cx="4937214" cy="1681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nl-NL" dirty="0">
                <a:solidFill>
                  <a:srgbClr val="595959"/>
                </a:solidFill>
              </a:rPr>
              <a:t>Niet alle financiële doelen kunnen in één keer worden bereikt. Het is essentieel om prioriteiten te stellen op basis van urgentie en impact.
</a:t>
            </a:r>
            <a:r>
              <a:rPr lang="nl-NL" dirty="0" err="1">
                <a:solidFill>
                  <a:srgbClr val="595959"/>
                </a:solidFill>
              </a:rPr>
              <a:t>Kortetermijndoelen</a:t>
            </a:r>
            <a:r>
              <a:rPr lang="nl-NL" dirty="0">
                <a:solidFill>
                  <a:srgbClr val="595959"/>
                </a:solidFill>
              </a:rPr>
              <a:t> kunnen gericht zijn op onmiddellijke behoeften, zoals het beheren van de cashflow, terwijl </a:t>
            </a:r>
            <a:r>
              <a:rPr lang="nl-NL" dirty="0" err="1">
                <a:solidFill>
                  <a:srgbClr val="595959"/>
                </a:solidFill>
              </a:rPr>
              <a:t>langetermijndoelen</a:t>
            </a:r>
            <a:r>
              <a:rPr lang="nl-NL" dirty="0">
                <a:solidFill>
                  <a:srgbClr val="595959"/>
                </a:solidFill>
              </a:rPr>
              <a:t> kunnen bestaan uit sparen voor uitbreiding of het verminderen van schulden.
Stem uw prioriteiten af op uw algemene bedrijfsstrategie om ervoor te zorgen dat middelen effectief worden toegewezen</a:t>
            </a:r>
            <a:r>
              <a:rPr lang="en-US" dirty="0">
                <a:solidFill>
                  <a:srgbClr val="595959"/>
                </a:solidFill>
              </a:rPr>
              <a:t>.</a:t>
            </a:r>
            <a:endParaRPr lang="en-GB" dirty="0">
              <a:solidFill>
                <a:srgbClr val="595959"/>
              </a:solidFill>
            </a:endParaRPr>
          </a:p>
        </p:txBody>
      </p:sp>
    </p:spTree>
    <p:extLst>
      <p:ext uri="{BB962C8B-B14F-4D97-AF65-F5344CB8AC3E}">
        <p14:creationId xmlns:p14="http://schemas.microsoft.com/office/powerpoint/2010/main" val="3351379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B18798A3-CC5B-099A-2C18-3BF16E0C16B8}"/>
              </a:ext>
            </a:extLst>
          </p:cNvPr>
          <p:cNvSpPr>
            <a:spLocks noGrp="1"/>
          </p:cNvSpPr>
          <p:nvPr>
            <p:ph type="body" sz="quarter" idx="18"/>
          </p:nvPr>
        </p:nvSpPr>
        <p:spPr>
          <a:xfrm>
            <a:off x="744808" y="1756410"/>
            <a:ext cx="5646737" cy="3025975"/>
          </a:xfrm>
        </p:spPr>
        <p:txBody>
          <a:bodyPr/>
          <a:lstStyle/>
          <a:p>
            <a:pPr marL="342900" indent="-342900">
              <a:buFont typeface="Arial" panose="020B0604020202020204" pitchFamily="34" charset="0"/>
              <a:buChar char="•"/>
            </a:pPr>
            <a:r>
              <a:rPr lang="nl-NL" sz="2000" dirty="0"/>
              <a:t>Zodra doelen zijn gesteld, moet u bruikbare strategieën ontwikkelen om ze te bereiken. 
Dit kan inhouden dat u kosten moet besparen, de verkoop moet verhogen of extra financiering moet zoeken.
Elke strategie moet een duidelijk actieplan, verantwoordelijke partijen en een tijdlijn hebben.
Herzie en pas uw strategieën regelmatig aan om op koers te blijven naarmate uw zakelijke en externe omstandigheden evolueren</a:t>
            </a:r>
            <a:r>
              <a:rPr lang="en-US" dirty="0"/>
              <a:t>.</a:t>
            </a:r>
            <a:endParaRPr lang="de-DE" dirty="0"/>
          </a:p>
        </p:txBody>
      </p:sp>
      <p:sp>
        <p:nvSpPr>
          <p:cNvPr id="3" name="Textplatzhalter 2">
            <a:extLst>
              <a:ext uri="{FF2B5EF4-FFF2-40B4-BE49-F238E27FC236}">
                <a16:creationId xmlns:a16="http://schemas.microsoft.com/office/drawing/2014/main" id="{B4F7E09A-2BE6-DA4D-6651-2181F50987C0}"/>
              </a:ext>
            </a:extLst>
          </p:cNvPr>
          <p:cNvSpPr>
            <a:spLocks noGrp="1"/>
          </p:cNvSpPr>
          <p:nvPr>
            <p:ph type="body" sz="quarter" idx="16"/>
          </p:nvPr>
        </p:nvSpPr>
        <p:spPr>
          <a:xfrm>
            <a:off x="951452" y="659604"/>
            <a:ext cx="5440093" cy="992652"/>
          </a:xfrm>
        </p:spPr>
        <p:txBody>
          <a:bodyPr/>
          <a:lstStyle/>
          <a:p>
            <a:r>
              <a:rPr lang="en-US" sz="2000" b="1" i="1" dirty="0"/>
              <a:t>"</a:t>
            </a:r>
            <a:r>
              <a:rPr lang="nl-NL" sz="2000" b="1" i="1" dirty="0"/>
              <a:t>Strategie zonder tactiek is de langzaamste weg naar de overwinning. Tactiek zonder strategie is het lawaai voor de nederlaag</a:t>
            </a:r>
            <a:r>
              <a:rPr lang="en-US" sz="2000" b="1" i="1" dirty="0"/>
              <a:t>.“ </a:t>
            </a:r>
            <a:r>
              <a:rPr lang="en-US" sz="2000" i="1" dirty="0"/>
              <a:t>Sun Tzu</a:t>
            </a:r>
            <a:endParaRPr lang="de-DE" sz="2000" i="1" dirty="0"/>
          </a:p>
        </p:txBody>
      </p:sp>
      <p:pic>
        <p:nvPicPr>
          <p:cNvPr id="5" name="Bildplatzhalter 4">
            <a:extLst>
              <a:ext uri="{FF2B5EF4-FFF2-40B4-BE49-F238E27FC236}">
                <a16:creationId xmlns:a16="http://schemas.microsoft.com/office/drawing/2014/main" id="{0EA687AD-AD82-5E66-B5C0-5CAAED01F18F}"/>
              </a:ext>
            </a:extLst>
          </p:cNvPr>
          <p:cNvPicPr>
            <a:picLocks noGrp="1" noChangeAspect="1"/>
          </p:cNvPicPr>
          <p:nvPr>
            <p:ph type="pic" sz="quarter" idx="42"/>
          </p:nvPr>
        </p:nvPicPr>
        <p:blipFill>
          <a:blip r:embed="rId2"/>
          <a:srcRect l="16043" r="16043"/>
          <a:stretch/>
        </p:blipFill>
        <p:spPr/>
      </p:pic>
      <p:sp>
        <p:nvSpPr>
          <p:cNvPr id="6" name="Textfeld 5">
            <a:extLst>
              <a:ext uri="{FF2B5EF4-FFF2-40B4-BE49-F238E27FC236}">
                <a16:creationId xmlns:a16="http://schemas.microsoft.com/office/drawing/2014/main" id="{798AEB45-10CF-7993-33AB-E64381145C1B}"/>
              </a:ext>
            </a:extLst>
          </p:cNvPr>
          <p:cNvSpPr txBox="1"/>
          <p:nvPr/>
        </p:nvSpPr>
        <p:spPr>
          <a:xfrm>
            <a:off x="320540" y="6482045"/>
            <a:ext cx="11578483" cy="230832"/>
          </a:xfrm>
          <a:prstGeom prst="rect">
            <a:avLst/>
          </a:prstGeom>
          <a:noFill/>
        </p:spPr>
        <p:txBody>
          <a:bodyPr wrap="square" rtlCol="0">
            <a:spAutoFit/>
          </a:bodyPr>
          <a:lstStyle/>
          <a:p>
            <a:r>
              <a:rPr lang="de-DE" sz="900" dirty="0"/>
              <a:t>„</a:t>
            </a:r>
            <a:r>
              <a:rPr lang="de-DE" sz="900" dirty="0">
                <a:hlinkClick r:id="rId3"/>
              </a:rPr>
              <a:t>Vorhaben für die Zukunft umsetzen</a:t>
            </a:r>
            <a:r>
              <a:rPr lang="de-DE" sz="900" dirty="0"/>
              <a:t>" von Marco Verch ist lizenziert gemäß </a:t>
            </a:r>
            <a:r>
              <a:rPr lang="de-DE" sz="900" dirty="0">
                <a:hlinkClick r:id="rId4" tooltip="https://creativecommons.org/licenses/by/3.0/"/>
              </a:rPr>
              <a:t>CC BY</a:t>
            </a:r>
            <a:endParaRPr lang="de-DE" sz="900" dirty="0"/>
          </a:p>
        </p:txBody>
      </p:sp>
      <p:sp>
        <p:nvSpPr>
          <p:cNvPr id="2" name="Textplatzhalter 2">
            <a:extLst>
              <a:ext uri="{FF2B5EF4-FFF2-40B4-BE49-F238E27FC236}">
                <a16:creationId xmlns:a16="http://schemas.microsoft.com/office/drawing/2014/main" id="{7CB71E36-7550-CB5F-CBCF-5EB6B815A64E}"/>
              </a:ext>
            </a:extLst>
          </p:cNvPr>
          <p:cNvSpPr txBox="1">
            <a:spLocks/>
          </p:cNvSpPr>
          <p:nvPr/>
        </p:nvSpPr>
        <p:spPr>
          <a:xfrm>
            <a:off x="7025279" y="86276"/>
            <a:ext cx="4990998"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47B5C8"/>
                </a:solidFill>
              </a:rPr>
              <a:t>Bruikbare</a:t>
            </a:r>
            <a:r>
              <a:rPr lang="en-US" b="1" dirty="0">
                <a:solidFill>
                  <a:srgbClr val="47B5C8"/>
                </a:solidFill>
              </a:rPr>
              <a:t> </a:t>
            </a:r>
            <a:r>
              <a:rPr lang="en-US" b="1" dirty="0" err="1">
                <a:solidFill>
                  <a:srgbClr val="47B5C8"/>
                </a:solidFill>
              </a:rPr>
              <a:t>strategieën</a:t>
            </a:r>
            <a:r>
              <a:rPr lang="en-US" b="1" dirty="0">
                <a:solidFill>
                  <a:srgbClr val="47B5C8"/>
                </a:solidFill>
              </a:rPr>
              <a:t> </a:t>
            </a:r>
            <a:r>
              <a:rPr lang="en-US" b="1" dirty="0" err="1">
                <a:solidFill>
                  <a:srgbClr val="47B5C8"/>
                </a:solidFill>
              </a:rPr>
              <a:t>ontwikkelen</a:t>
            </a:r>
            <a:endParaRPr lang="de-DE" dirty="0">
              <a:solidFill>
                <a:srgbClr val="47B5C8"/>
              </a:solidFill>
            </a:endParaRPr>
          </a:p>
        </p:txBody>
      </p:sp>
    </p:spTree>
    <p:extLst>
      <p:ext uri="{BB962C8B-B14F-4D97-AF65-F5344CB8AC3E}">
        <p14:creationId xmlns:p14="http://schemas.microsoft.com/office/powerpoint/2010/main" val="174789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830027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Risicobeheer</a:t>
            </a:r>
            <a:r>
              <a:rPr lang="en-US" dirty="0">
                <a:solidFill>
                  <a:schemeClr val="bg1"/>
                </a:solidFill>
              </a:rPr>
              <a:t> in </a:t>
            </a:r>
            <a:r>
              <a:rPr lang="en-US" dirty="0" err="1">
                <a:solidFill>
                  <a:schemeClr val="bg1"/>
                </a:solidFill>
              </a:rPr>
              <a:t>financiële</a:t>
            </a:r>
            <a:r>
              <a:rPr lang="en-US" dirty="0">
                <a:solidFill>
                  <a:schemeClr val="bg1"/>
                </a:solidFill>
              </a:rPr>
              <a:t> </a:t>
            </a:r>
            <a:r>
              <a:rPr lang="en-US" dirty="0" err="1">
                <a:solidFill>
                  <a:schemeClr val="bg1"/>
                </a:solidFill>
              </a:rPr>
              <a:t>strategie</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14146" y="1518062"/>
            <a:ext cx="4900511" cy="3477875"/>
          </a:xfrm>
          <a:prstGeom prst="rect">
            <a:avLst/>
          </a:prstGeom>
          <a:noFill/>
        </p:spPr>
        <p:txBody>
          <a:bodyPr wrap="square">
            <a:spAutoFit/>
          </a:bodyPr>
          <a:lstStyle/>
          <a:p>
            <a:pPr marL="342900" indent="-342900">
              <a:buFont typeface="Arial" panose="020B0604020202020204" pitchFamily="34" charset="0"/>
              <a:buChar char="•"/>
            </a:pPr>
            <a:r>
              <a:rPr lang="nl-NL" sz="2000" dirty="0">
                <a:solidFill>
                  <a:srgbClr val="595959"/>
                </a:solidFill>
              </a:rPr>
              <a:t>Een robuuste financiële strategie omvat plannen voor het beheersen van risico's die van invloed kunnen zijn op uw bedrijf.
Identificeer potentiële risico's zoals marktschommelingen, economische neergang of onverwachte uitgaven.
Categoriseer en prioriteer het risico op basis van waarschijnlijkheid en impact. 
Ontwikkel noodplannen en reserveer reserves om uw bedrijf tegen deze risico's te beschermen.</a:t>
            </a:r>
            <a:endParaRPr lang="en-IE" sz="2000" dirty="0"/>
          </a:p>
        </p:txBody>
      </p:sp>
      <p:pic>
        <p:nvPicPr>
          <p:cNvPr id="11" name="Grafik 10" descr="Ein Bild, das Büroausstattung, Schreibwaren, Stift, Handschrift enthält.&#10;&#10;Automatisch generierte Beschreibung">
            <a:extLst>
              <a:ext uri="{FF2B5EF4-FFF2-40B4-BE49-F238E27FC236}">
                <a16:creationId xmlns:a16="http://schemas.microsoft.com/office/drawing/2014/main" id="{26230B21-6818-886A-3ADA-25C493BF134C}"/>
              </a:ext>
            </a:extLst>
          </p:cNvPr>
          <p:cNvPicPr>
            <a:picLocks noChangeAspect="1"/>
          </p:cNvPicPr>
          <p:nvPr/>
        </p:nvPicPr>
        <p:blipFill>
          <a:blip r:embed="rId2"/>
          <a:stretch>
            <a:fillRect/>
          </a:stretch>
        </p:blipFill>
        <p:spPr>
          <a:xfrm>
            <a:off x="5747241" y="1662396"/>
            <a:ext cx="6656793" cy="4440336"/>
          </a:xfrm>
          <a:prstGeom prst="rect">
            <a:avLst/>
          </a:prstGeom>
        </p:spPr>
      </p:pic>
    </p:spTree>
    <p:extLst>
      <p:ext uri="{BB962C8B-B14F-4D97-AF65-F5344CB8AC3E}">
        <p14:creationId xmlns:p14="http://schemas.microsoft.com/office/powerpoint/2010/main" val="1933063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4C0506-745E-B91E-2AA9-0FE4427EC856}"/>
              </a:ext>
            </a:extLst>
          </p:cNvPr>
          <p:cNvSpPr>
            <a:spLocks noGrp="1"/>
          </p:cNvSpPr>
          <p:nvPr>
            <p:ph type="body" sz="quarter" idx="18"/>
          </p:nvPr>
        </p:nvSpPr>
        <p:spPr>
          <a:xfrm>
            <a:off x="798379" y="1833217"/>
            <a:ext cx="9586907" cy="4062405"/>
          </a:xfrm>
        </p:spPr>
        <p:txBody>
          <a:bodyPr/>
          <a:lstStyle/>
          <a:p>
            <a:pPr marL="342900" indent="-342900">
              <a:buFont typeface="Arial" panose="020B0604020202020204" pitchFamily="34" charset="0"/>
              <a:buChar char="•"/>
            </a:pPr>
            <a:r>
              <a:rPr lang="nl-NL"/>
              <a:t>Financiële strategieën zijn niet statisch; Ze moeten regelmatig worden herzien en aangepast om effectief te blijven.
Stel periodieke beoordelingen in om de voortgang in de richting van uw doelen te beoordelen en de nodige aanpassingen te maken.
Wees flexibel en sta open voor het veranderen van uw strategie als reactie op nieuwe kansen of uitdagingen.</a:t>
            </a:r>
            <a:endParaRPr lang="de-DE" dirty="0"/>
          </a:p>
        </p:txBody>
      </p:sp>
      <p:sp>
        <p:nvSpPr>
          <p:cNvPr id="3" name="Textplatzhalter 2">
            <a:extLst>
              <a:ext uri="{FF2B5EF4-FFF2-40B4-BE49-F238E27FC236}">
                <a16:creationId xmlns:a16="http://schemas.microsoft.com/office/drawing/2014/main" id="{027CDD5A-6DA4-3D19-99B8-4B82B02C0625}"/>
              </a:ext>
            </a:extLst>
          </p:cNvPr>
          <p:cNvSpPr>
            <a:spLocks noGrp="1"/>
          </p:cNvSpPr>
          <p:nvPr>
            <p:ph type="body" sz="quarter" idx="16"/>
          </p:nvPr>
        </p:nvSpPr>
        <p:spPr/>
        <p:txBody>
          <a:bodyPr/>
          <a:lstStyle/>
          <a:p>
            <a:r>
              <a:rPr lang="nl-NL"/>
              <a:t>Uw financiële strategie monitoren en bijsturen</a:t>
            </a:r>
            <a:endParaRPr lang="de-DE" dirty="0"/>
          </a:p>
        </p:txBody>
      </p:sp>
    </p:spTree>
    <p:extLst>
      <p:ext uri="{BB962C8B-B14F-4D97-AF65-F5344CB8AC3E}">
        <p14:creationId xmlns:p14="http://schemas.microsoft.com/office/powerpoint/2010/main" val="3648645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extLst>
              <p:ext uri="{D42A27DB-BD31-4B8C-83A1-F6EECF244321}">
                <p14:modId xmlns:p14="http://schemas.microsoft.com/office/powerpoint/2010/main" val="23844780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7421217"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84724" y="761206"/>
            <a:ext cx="9632553" cy="803654"/>
          </a:xfrm>
        </p:spPr>
        <p:txBody>
          <a:bodyPr/>
          <a:lstStyle/>
          <a:p>
            <a:r>
              <a:rPr lang="nl-NL" dirty="0">
                <a:solidFill>
                  <a:schemeClr val="bg1"/>
                </a:solidFill>
              </a:rPr>
              <a:t>Bouwen aan een financiële strategie</a:t>
            </a:r>
            <a:endParaRPr lang="en-US" dirty="0"/>
          </a:p>
        </p:txBody>
      </p:sp>
      <p:graphicFrame>
        <p:nvGraphicFramePr>
          <p:cNvPr id="5" name="Diagramm 4">
            <a:extLst>
              <a:ext uri="{FF2B5EF4-FFF2-40B4-BE49-F238E27FC236}">
                <a16:creationId xmlns:a16="http://schemas.microsoft.com/office/drawing/2014/main" id="{8013FB84-4FEA-D943-781D-0FE0F8F968B8}"/>
              </a:ext>
            </a:extLst>
          </p:cNvPr>
          <p:cNvGraphicFramePr/>
          <p:nvPr>
            <p:extLst>
              <p:ext uri="{D42A27DB-BD31-4B8C-83A1-F6EECF244321}">
                <p14:modId xmlns:p14="http://schemas.microsoft.com/office/powerpoint/2010/main" val="592968334"/>
              </p:ext>
            </p:extLst>
          </p:nvPr>
        </p:nvGraphicFramePr>
        <p:xfrm>
          <a:off x="527447" y="761206"/>
          <a:ext cx="10275671" cy="53767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4">
            <a:extLst>
              <a:ext uri="{FF2B5EF4-FFF2-40B4-BE49-F238E27FC236}">
                <a16:creationId xmlns:a16="http://schemas.microsoft.com/office/drawing/2014/main" id="{B3BAC08D-379E-5E5E-6CD6-7F7422970C04}"/>
              </a:ext>
            </a:extLst>
          </p:cNvPr>
          <p:cNvSpPr txBox="1"/>
          <p:nvPr/>
        </p:nvSpPr>
        <p:spPr>
          <a:xfrm>
            <a:off x="984647" y="4960824"/>
            <a:ext cx="10004737" cy="1015663"/>
          </a:xfrm>
          <a:prstGeom prst="rect">
            <a:avLst/>
          </a:prstGeom>
          <a:noFill/>
        </p:spPr>
        <p:txBody>
          <a:bodyPr wrap="square">
            <a:spAutoFit/>
          </a:bodyPr>
          <a:lstStyle/>
          <a:p>
            <a:pPr algn="ctr"/>
            <a:r>
              <a:rPr lang="en-GB" sz="2000" b="1" dirty="0" err="1"/>
              <a:t>Voorbeeld</a:t>
            </a:r>
            <a:r>
              <a:rPr lang="en-GB" sz="2000" b="1" dirty="0"/>
              <a:t>:</a:t>
            </a:r>
            <a:r>
              <a:rPr lang="nl-NL" sz="2000" dirty="0">
                <a:solidFill>
                  <a:srgbClr val="595959"/>
                </a:solidFill>
              </a:rPr>
              <a:t>Een bedrijf dat van plan is uit te breiden, kan zich ten doel stellen om het komende jaar € 20.000 te besparen. De financiële strategie zou stappen omvatten zoals het verminderen van onnodige kosten en het verhogen van de verkoop.</a:t>
            </a:r>
            <a:endParaRPr lang="en-IE" sz="2000" dirty="0">
              <a:solidFill>
                <a:srgbClr val="595959"/>
              </a:solidFill>
            </a:endParaRPr>
          </a:p>
        </p:txBody>
      </p:sp>
    </p:spTree>
    <p:extLst>
      <p:ext uri="{BB962C8B-B14F-4D97-AF65-F5344CB8AC3E}">
        <p14:creationId xmlns:p14="http://schemas.microsoft.com/office/powerpoint/2010/main" val="212994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06A5E66-C8EF-EBE7-0E00-D094905B29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11" name="think-cell data - do not delete" hidden="1">
                        <a:extLst>
                          <a:ext uri="{FF2B5EF4-FFF2-40B4-BE49-F238E27FC236}">
                            <a16:creationId xmlns:a16="http://schemas.microsoft.com/office/drawing/2014/main" id="{706A5E66-C8EF-EBE7-0E00-D094905B29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reeform 1">
            <a:extLst>
              <a:ext uri="{FF2B5EF4-FFF2-40B4-BE49-F238E27FC236}">
                <a16:creationId xmlns:a16="http://schemas.microsoft.com/office/drawing/2014/main" id="{7B83FC6B-9FCD-D7A3-CB13-234D96458BFD}"/>
              </a:ext>
            </a:extLst>
          </p:cNvPr>
          <p:cNvSpPr/>
          <p:nvPr/>
        </p:nvSpPr>
        <p:spPr>
          <a:xfrm>
            <a:off x="-1" y="664464"/>
            <a:ext cx="720311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99667" y="761604"/>
            <a:ext cx="9632553" cy="803654"/>
          </a:xfrm>
        </p:spPr>
        <p:txBody>
          <a:bodyPr/>
          <a:lstStyle/>
          <a:p>
            <a:r>
              <a:rPr lang="en-US" dirty="0" err="1">
                <a:solidFill>
                  <a:schemeClr val="bg1"/>
                </a:solidFill>
              </a:rPr>
              <a:t>Veelvoorkomende</a:t>
            </a:r>
            <a:r>
              <a:rPr lang="en-US" dirty="0">
                <a:solidFill>
                  <a:schemeClr val="bg1"/>
                </a:solidFill>
              </a:rPr>
              <a:t> </a:t>
            </a:r>
            <a:r>
              <a:rPr lang="en-US" dirty="0" err="1">
                <a:solidFill>
                  <a:schemeClr val="bg1"/>
                </a:solidFill>
              </a:rPr>
              <a:t>financiële</a:t>
            </a:r>
            <a:r>
              <a:rPr lang="en-US" dirty="0">
                <a:solidFill>
                  <a:schemeClr val="bg1"/>
                </a:solidFill>
              </a:rPr>
              <a:t> </a:t>
            </a:r>
            <a:r>
              <a:rPr lang="en-US" dirty="0" err="1">
                <a:solidFill>
                  <a:schemeClr val="bg1"/>
                </a:solidFill>
              </a:rPr>
              <a:t>fouten</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367862" y="866622"/>
            <a:ext cx="3549869" cy="4093428"/>
          </a:xfrm>
          <a:prstGeom prst="rect">
            <a:avLst/>
          </a:prstGeom>
          <a:noFill/>
        </p:spPr>
        <p:txBody>
          <a:bodyPr wrap="square">
            <a:spAutoFit/>
          </a:bodyPr>
          <a:lstStyle/>
          <a:p>
            <a:pPr marL="285750" indent="-285750">
              <a:buFont typeface="Wingdings" panose="05000000000000000000" pitchFamily="2" charset="2"/>
              <a:buChar char="ü"/>
            </a:pPr>
            <a:r>
              <a:rPr lang="nl-NL" sz="2000" b="1" dirty="0"/>
              <a:t>Houd u aan uw budget</a:t>
            </a:r>
            <a:r>
              <a:rPr lang="de-DE" sz="2000" b="1" dirty="0"/>
              <a:t>: </a:t>
            </a:r>
            <a:r>
              <a:rPr lang="nl-NL" sz="2000" dirty="0">
                <a:solidFill>
                  <a:srgbClr val="595959"/>
                </a:solidFill>
              </a:rPr>
              <a:t>Volg uw budget nauwlettend om de uitgaven te beheersen</a:t>
            </a:r>
          </a:p>
          <a:p>
            <a:pPr marL="285750" indent="-285750">
              <a:buFont typeface="Wingdings" panose="05000000000000000000" pitchFamily="2" charset="2"/>
              <a:buChar char="ü"/>
            </a:pPr>
            <a:r>
              <a:rPr lang="de-DE" sz="2000" b="1" dirty="0" err="1"/>
              <a:t>Regelmatig</a:t>
            </a:r>
            <a:r>
              <a:rPr lang="de-DE" sz="2000" b="1" dirty="0"/>
              <a:t> </a:t>
            </a:r>
            <a:r>
              <a:rPr lang="de-DE" sz="2000" b="1" dirty="0" err="1"/>
              <a:t>opslaan</a:t>
            </a:r>
            <a:r>
              <a:rPr lang="de-DE" sz="2000" b="1" dirty="0"/>
              <a:t>: </a:t>
            </a:r>
            <a:r>
              <a:rPr lang="nl-NL" sz="2000" dirty="0">
                <a:solidFill>
                  <a:srgbClr val="595959"/>
                </a:solidFill>
              </a:rPr>
              <a:t>Maak er een gewoonte van om te sparen, ook al is het maar een klein bedrag per maand</a:t>
            </a:r>
            <a:endParaRPr lang="de-DE" sz="2000" dirty="0">
              <a:solidFill>
                <a:srgbClr val="595959"/>
              </a:solidFill>
            </a:endParaRPr>
          </a:p>
          <a:p>
            <a:pPr marL="285750" indent="-285750">
              <a:buFont typeface="Wingdings" panose="05000000000000000000" pitchFamily="2" charset="2"/>
              <a:buChar char="ü"/>
            </a:pPr>
            <a:r>
              <a:rPr lang="nl-NL" sz="2000" b="1" dirty="0"/>
              <a:t>Houd een goede administratie bij</a:t>
            </a:r>
            <a:r>
              <a:rPr lang="de-DE" sz="2000" b="1" dirty="0"/>
              <a:t>: </a:t>
            </a:r>
            <a:r>
              <a:rPr lang="nl-NL" sz="2000" dirty="0">
                <a:solidFill>
                  <a:srgbClr val="595959"/>
                </a:solidFill>
              </a:rPr>
              <a:t>Werk uw financiële administratie regelmatig bij en controleer deze om op de hoogte te blijven van uw financiën</a:t>
            </a:r>
            <a:endParaRPr lang="en-IE" sz="2000" b="1" dirty="0">
              <a:solidFill>
                <a:srgbClr val="595959"/>
              </a:solidFill>
            </a:endParaRPr>
          </a:p>
        </p:txBody>
      </p:sp>
      <p:graphicFrame>
        <p:nvGraphicFramePr>
          <p:cNvPr id="3" name="Diagramm 2">
            <a:extLst>
              <a:ext uri="{FF2B5EF4-FFF2-40B4-BE49-F238E27FC236}">
                <a16:creationId xmlns:a16="http://schemas.microsoft.com/office/drawing/2014/main" id="{5B2AD8DE-5FA9-2F53-D970-7901B528F25A}"/>
              </a:ext>
            </a:extLst>
          </p:cNvPr>
          <p:cNvGraphicFramePr/>
          <p:nvPr>
            <p:extLst>
              <p:ext uri="{D42A27DB-BD31-4B8C-83A1-F6EECF244321}">
                <p14:modId xmlns:p14="http://schemas.microsoft.com/office/powerpoint/2010/main" val="357895349"/>
              </p:ext>
            </p:extLst>
          </p:nvPr>
        </p:nvGraphicFramePr>
        <p:xfrm>
          <a:off x="1140644" y="1662397"/>
          <a:ext cx="5750350" cy="4248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Gleichschenkliges Dreieck 5">
            <a:extLst>
              <a:ext uri="{FF2B5EF4-FFF2-40B4-BE49-F238E27FC236}">
                <a16:creationId xmlns:a16="http://schemas.microsoft.com/office/drawing/2014/main" id="{6BADD483-FF95-CC74-6B15-A9754117195E}"/>
              </a:ext>
            </a:extLst>
          </p:cNvPr>
          <p:cNvSpPr/>
          <p:nvPr/>
        </p:nvSpPr>
        <p:spPr>
          <a:xfrm rot="5400000">
            <a:off x="6825007" y="2036190"/>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Gleichschenkliges Dreieck 6">
            <a:extLst>
              <a:ext uri="{FF2B5EF4-FFF2-40B4-BE49-F238E27FC236}">
                <a16:creationId xmlns:a16="http://schemas.microsoft.com/office/drawing/2014/main" id="{5D44AE71-B4A5-3D03-9222-F00260D1BFE5}"/>
              </a:ext>
            </a:extLst>
          </p:cNvPr>
          <p:cNvSpPr/>
          <p:nvPr/>
        </p:nvSpPr>
        <p:spPr>
          <a:xfrm rot="5400000">
            <a:off x="6825007" y="3131271"/>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leichschenkliges Dreieck 7">
            <a:extLst>
              <a:ext uri="{FF2B5EF4-FFF2-40B4-BE49-F238E27FC236}">
                <a16:creationId xmlns:a16="http://schemas.microsoft.com/office/drawing/2014/main" id="{605D8524-D5DF-5CEA-8338-845450A347C0}"/>
              </a:ext>
            </a:extLst>
          </p:cNvPr>
          <p:cNvSpPr/>
          <p:nvPr/>
        </p:nvSpPr>
        <p:spPr>
          <a:xfrm rot="5400000">
            <a:off x="6825007" y="4226352"/>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E2DF7F0D-A33F-DFE6-FD6C-619487E5D7D6}"/>
              </a:ext>
            </a:extLst>
          </p:cNvPr>
          <p:cNvSpPr/>
          <p:nvPr/>
        </p:nvSpPr>
        <p:spPr>
          <a:xfrm rot="5400000">
            <a:off x="6836790" y="5321433"/>
            <a:ext cx="659876" cy="2356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843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72530"/>
            <a:ext cx="10162618" cy="3849918"/>
          </a:xfrm>
        </p:spPr>
        <p:txBody>
          <a:bodyPr/>
          <a:lstStyle/>
          <a:p>
            <a:r>
              <a:rPr lang="en-GB" b="1" dirty="0">
                <a:solidFill>
                  <a:srgbClr val="47B5C8"/>
                </a:solidFill>
              </a:rPr>
              <a:t>Kennis:</a:t>
            </a:r>
          </a:p>
          <a:p>
            <a:pPr marL="0" indent="0"/>
            <a:r>
              <a:rPr lang="en-GB" b="1" dirty="0" err="1">
                <a:solidFill>
                  <a:srgbClr val="F2A72C"/>
                </a:solidFill>
              </a:rPr>
              <a:t>Inzicht</a:t>
            </a:r>
            <a:r>
              <a:rPr lang="en-GB" b="1" dirty="0">
                <a:solidFill>
                  <a:srgbClr val="F2A72C"/>
                </a:solidFill>
              </a:rPr>
              <a:t> in </a:t>
            </a:r>
            <a:r>
              <a:rPr lang="en-GB" b="1" dirty="0" err="1">
                <a:solidFill>
                  <a:srgbClr val="F2A72C"/>
                </a:solidFill>
              </a:rPr>
              <a:t>financiële</a:t>
            </a:r>
            <a:r>
              <a:rPr lang="en-GB" b="1" dirty="0">
                <a:solidFill>
                  <a:srgbClr val="F2A72C"/>
                </a:solidFill>
              </a:rPr>
              <a:t> </a:t>
            </a:r>
            <a:r>
              <a:rPr lang="en-GB" b="1" dirty="0" err="1">
                <a:solidFill>
                  <a:srgbClr val="F2A72C"/>
                </a:solidFill>
              </a:rPr>
              <a:t>basisconcepten</a:t>
            </a:r>
            <a:r>
              <a:rPr lang="en-GB" dirty="0">
                <a:solidFill>
                  <a:srgbClr val="F2A72C"/>
                </a:solidFill>
              </a:rPr>
              <a:t>: </a:t>
            </a:r>
          </a:p>
          <a:p>
            <a:pPr marL="0" indent="0"/>
            <a:r>
              <a:rPr lang="nl-NL" dirty="0"/>
              <a:t>Inzicht in belangrijke termen en concepten in financieel beheer, zoals budgettering, cashflow, inkomsten, uitgaven en financiële overzichten</a:t>
            </a:r>
            <a:r>
              <a:rPr lang="de-DE" dirty="0"/>
              <a:t>. </a:t>
            </a:r>
          </a:p>
          <a:p>
            <a:pPr marL="0" indent="0"/>
            <a:r>
              <a:rPr lang="en-GB" b="1" dirty="0" err="1">
                <a:solidFill>
                  <a:srgbClr val="F2A72C"/>
                </a:solidFill>
              </a:rPr>
              <a:t>Belang</a:t>
            </a:r>
            <a:r>
              <a:rPr lang="en-GB" b="1" dirty="0">
                <a:solidFill>
                  <a:srgbClr val="F2A72C"/>
                </a:solidFill>
              </a:rPr>
              <a:t> van </a:t>
            </a:r>
            <a:r>
              <a:rPr lang="en-GB" b="1" dirty="0" err="1">
                <a:solidFill>
                  <a:srgbClr val="F2A72C"/>
                </a:solidFill>
              </a:rPr>
              <a:t>budgetteren</a:t>
            </a:r>
            <a:r>
              <a:rPr lang="en-GB" dirty="0">
                <a:solidFill>
                  <a:srgbClr val="F2A72C"/>
                </a:solidFill>
              </a:rPr>
              <a:t>: </a:t>
            </a:r>
          </a:p>
          <a:p>
            <a:pPr marL="0" indent="0"/>
            <a:r>
              <a:rPr lang="nl-NL" dirty="0"/>
              <a:t>Ontdek waarom budgetteren belangrijk is voor het managen van een bedrijf en hoe het helpt bij het plannen en beheersen van financiën</a:t>
            </a:r>
            <a:r>
              <a:rPr lang="en-US" dirty="0"/>
              <a:t>.</a:t>
            </a:r>
          </a:p>
          <a:p>
            <a:pPr marL="0" indent="0"/>
            <a:r>
              <a:rPr lang="en-GB" b="1" dirty="0" err="1">
                <a:solidFill>
                  <a:srgbClr val="F2A72C"/>
                </a:solidFill>
              </a:rPr>
              <a:t>Verwachtingen</a:t>
            </a:r>
            <a:r>
              <a:rPr lang="en-GB" b="1" dirty="0">
                <a:solidFill>
                  <a:srgbClr val="F2A72C"/>
                </a:solidFill>
              </a:rPr>
              <a:t> van </a:t>
            </a:r>
            <a:r>
              <a:rPr lang="en-GB" b="1" dirty="0" err="1">
                <a:solidFill>
                  <a:srgbClr val="F2A72C"/>
                </a:solidFill>
              </a:rPr>
              <a:t>beleggers</a:t>
            </a:r>
            <a:r>
              <a:rPr lang="en-GB" dirty="0">
                <a:solidFill>
                  <a:srgbClr val="F2A72C"/>
                </a:solidFill>
              </a:rPr>
              <a:t>: </a:t>
            </a:r>
          </a:p>
          <a:p>
            <a:pPr marL="0" indent="0"/>
            <a:r>
              <a:rPr lang="nl-NL" dirty="0"/>
              <a:t>Zich bewust zijn van wat beleggers zoeken in financiële rapporten en waarom duidelijke financiële communicatie belangrijk is</a:t>
            </a:r>
            <a:r>
              <a:rPr lang="en-US"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a:solidFill>
                  <a:schemeClr val="bg1"/>
                </a:solidFill>
              </a:rPr>
              <a:t>Leerresultaten</a:t>
            </a:r>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6AE76A8-35D0-AC81-74C4-621F3118ED70}"/>
              </a:ext>
            </a:extLst>
          </p:cNvPr>
          <p:cNvSpPr>
            <a:spLocks noGrp="1"/>
          </p:cNvSpPr>
          <p:nvPr>
            <p:ph type="body" sz="quarter" idx="16"/>
          </p:nvPr>
        </p:nvSpPr>
        <p:spPr/>
        <p:txBody>
          <a:bodyPr/>
          <a:lstStyle/>
          <a:p>
            <a:r>
              <a:rPr lang="de-DE"/>
              <a:t>Budgettering</a:t>
            </a:r>
            <a:endParaRPr lang="de-DE" dirty="0"/>
          </a:p>
        </p:txBody>
      </p:sp>
      <p:sp>
        <p:nvSpPr>
          <p:cNvPr id="3" name="Textplatzhalter 2">
            <a:extLst>
              <a:ext uri="{FF2B5EF4-FFF2-40B4-BE49-F238E27FC236}">
                <a16:creationId xmlns:a16="http://schemas.microsoft.com/office/drawing/2014/main" id="{66B0F730-A2AC-3C94-0844-4362B99A12A7}"/>
              </a:ext>
            </a:extLst>
          </p:cNvPr>
          <p:cNvSpPr>
            <a:spLocks noGrp="1"/>
          </p:cNvSpPr>
          <p:nvPr>
            <p:ph type="body" sz="quarter" idx="17"/>
          </p:nvPr>
        </p:nvSpPr>
        <p:spPr/>
        <p:txBody>
          <a:bodyPr/>
          <a:lstStyle/>
          <a:p>
            <a:r>
              <a:rPr lang="de-DE" dirty="0"/>
              <a:t>03</a:t>
            </a:r>
          </a:p>
        </p:txBody>
      </p:sp>
    </p:spTree>
    <p:extLst>
      <p:ext uri="{BB962C8B-B14F-4D97-AF65-F5344CB8AC3E}">
        <p14:creationId xmlns:p14="http://schemas.microsoft.com/office/powerpoint/2010/main" val="1089173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825EA3-8B5F-BA7B-8BCD-F8836C48BCCA}"/>
              </a:ext>
            </a:extLst>
          </p:cNvPr>
          <p:cNvPicPr>
            <a:picLocks noChangeAspect="1"/>
          </p:cNvPicPr>
          <p:nvPr/>
        </p:nvPicPr>
        <p:blipFill>
          <a:blip r:embed="rId2"/>
          <a:srcRect t="5623" r="-1" b="-1"/>
          <a:stretch/>
        </p:blipFill>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noFill/>
          <a:ln>
            <a:noFill/>
          </a:ln>
        </p:spPr>
      </p:pic>
      <p:sp>
        <p:nvSpPr>
          <p:cNvPr id="3" name="Textplatzhalter 2">
            <a:extLst>
              <a:ext uri="{FF2B5EF4-FFF2-40B4-BE49-F238E27FC236}">
                <a16:creationId xmlns:a16="http://schemas.microsoft.com/office/drawing/2014/main" id="{0E67CB83-18A0-1020-5135-8AA9182066FE}"/>
              </a:ext>
            </a:extLst>
          </p:cNvPr>
          <p:cNvSpPr>
            <a:spLocks noGrp="1"/>
          </p:cNvSpPr>
          <p:nvPr>
            <p:ph type="body" sz="quarter" idx="13"/>
          </p:nvPr>
        </p:nvSpPr>
        <p:spPr>
          <a:xfrm>
            <a:off x="427670" y="1504602"/>
            <a:ext cx="5055171" cy="3808175"/>
          </a:xfrm>
        </p:spPr>
        <p:txBody>
          <a:bodyPr anchor="ctr">
            <a:normAutofit/>
          </a:bodyPr>
          <a:lstStyle/>
          <a:p>
            <a:r>
              <a:rPr lang="en-US" dirty="0"/>
              <a:t>"</a:t>
            </a:r>
            <a:r>
              <a:rPr lang="nl-NL" dirty="0"/>
              <a:t>Een budget vertelt je geld waar het heen moet, in plaats van je af te vragen waar het naartoe is gegaan."</a:t>
            </a:r>
            <a:endParaRPr lang="en-US" dirty="0"/>
          </a:p>
          <a:p>
            <a:r>
              <a:rPr lang="en-US" dirty="0"/>
              <a:t>John Maxwell</a:t>
            </a:r>
            <a:endParaRPr lang="de-DE" dirty="0"/>
          </a:p>
        </p:txBody>
      </p:sp>
    </p:spTree>
    <p:extLst>
      <p:ext uri="{BB962C8B-B14F-4D97-AF65-F5344CB8AC3E}">
        <p14:creationId xmlns:p14="http://schemas.microsoft.com/office/powerpoint/2010/main" val="466899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795701-452E-6DCF-513C-EE0373F51505}"/>
              </a:ext>
            </a:extLst>
          </p:cNvPr>
          <p:cNvSpPr>
            <a:spLocks noGrp="1"/>
          </p:cNvSpPr>
          <p:nvPr>
            <p:ph type="body" sz="quarter" idx="35"/>
          </p:nvPr>
        </p:nvSpPr>
        <p:spPr/>
        <p:txBody>
          <a:bodyPr/>
          <a:lstStyle/>
          <a:p>
            <a:r>
              <a:rPr lang="de-DE" dirty="0"/>
              <a:t>Wat </a:t>
            </a:r>
            <a:r>
              <a:rPr lang="de-DE" dirty="0" err="1"/>
              <a:t>is</a:t>
            </a:r>
            <a:r>
              <a:rPr lang="de-DE" dirty="0"/>
              <a:t> </a:t>
            </a:r>
            <a:r>
              <a:rPr lang="de-DE" dirty="0" err="1"/>
              <a:t>een</a:t>
            </a:r>
            <a:r>
              <a:rPr lang="de-DE" dirty="0"/>
              <a:t> </a:t>
            </a:r>
            <a:r>
              <a:rPr lang="de-DE" dirty="0" err="1"/>
              <a:t>budget</a:t>
            </a:r>
            <a:r>
              <a:rPr lang="de-DE" dirty="0"/>
              <a:t>?</a:t>
            </a:r>
          </a:p>
        </p:txBody>
      </p:sp>
      <p:sp>
        <p:nvSpPr>
          <p:cNvPr id="3" name="Textplatzhalter 2">
            <a:extLst>
              <a:ext uri="{FF2B5EF4-FFF2-40B4-BE49-F238E27FC236}">
                <a16:creationId xmlns:a16="http://schemas.microsoft.com/office/drawing/2014/main" id="{B31D2BDD-6ECA-84A9-45B3-8326B4D5FB79}"/>
              </a:ext>
            </a:extLst>
          </p:cNvPr>
          <p:cNvSpPr>
            <a:spLocks noGrp="1"/>
          </p:cNvSpPr>
          <p:nvPr>
            <p:ph type="body" sz="quarter" idx="36"/>
          </p:nvPr>
        </p:nvSpPr>
        <p:spPr/>
        <p:txBody>
          <a:bodyPr>
            <a:noAutofit/>
          </a:bodyPr>
          <a:lstStyle/>
          <a:p>
            <a:r>
              <a:rPr lang="nl-NL" dirty="0"/>
              <a:t>Een budget is een eenvoudig plan dat laat zien hoeveel geld je gaat verdienen en hoeveel je uitgeeft</a:t>
            </a:r>
            <a:r>
              <a:rPr lang="en-US" dirty="0"/>
              <a:t>.</a:t>
            </a:r>
            <a:endParaRPr lang="de-DE" dirty="0"/>
          </a:p>
        </p:txBody>
      </p:sp>
      <p:sp>
        <p:nvSpPr>
          <p:cNvPr id="4" name="Textplatzhalter 3">
            <a:extLst>
              <a:ext uri="{FF2B5EF4-FFF2-40B4-BE49-F238E27FC236}">
                <a16:creationId xmlns:a16="http://schemas.microsoft.com/office/drawing/2014/main" id="{AC3511F0-0B49-4DD3-90F0-E0556B849770}"/>
              </a:ext>
            </a:extLst>
          </p:cNvPr>
          <p:cNvSpPr>
            <a:spLocks noGrp="1"/>
          </p:cNvSpPr>
          <p:nvPr>
            <p:ph type="body" sz="quarter" idx="37"/>
          </p:nvPr>
        </p:nvSpPr>
        <p:spPr/>
        <p:txBody>
          <a:bodyPr/>
          <a:lstStyle/>
          <a:p>
            <a:endParaRPr lang="de-DE"/>
          </a:p>
        </p:txBody>
      </p:sp>
      <p:pic>
        <p:nvPicPr>
          <p:cNvPr id="13" name="Picture Placeholder 12" descr="Person doing calculations illustration">
            <a:extLst>
              <a:ext uri="{FF2B5EF4-FFF2-40B4-BE49-F238E27FC236}">
                <a16:creationId xmlns:a16="http://schemas.microsoft.com/office/drawing/2014/main" id="{775E5CA0-4995-01FE-60C6-5505BF481CFD}"/>
              </a:ext>
            </a:extLst>
          </p:cNvPr>
          <p:cNvPicPr>
            <a:picLocks noGrp="1" noChangeAspect="1"/>
          </p:cNvPicPr>
          <p:nvPr>
            <p:ph type="pic" sz="quarter" idx="41"/>
          </p:nvPr>
        </p:nvPicPr>
        <p:blipFill>
          <a:blip r:embed="rId2"/>
          <a:srcRect l="7365" r="7365"/>
          <a:stretch>
            <a:fillRect/>
          </a:stretch>
        </p:blipFill>
        <p:spPr/>
      </p:pic>
      <p:sp>
        <p:nvSpPr>
          <p:cNvPr id="6" name="Textplatzhalter 5">
            <a:extLst>
              <a:ext uri="{FF2B5EF4-FFF2-40B4-BE49-F238E27FC236}">
                <a16:creationId xmlns:a16="http://schemas.microsoft.com/office/drawing/2014/main" id="{CE3BB474-2B72-2395-AC17-875521B7B857}"/>
              </a:ext>
            </a:extLst>
          </p:cNvPr>
          <p:cNvSpPr>
            <a:spLocks noGrp="1"/>
          </p:cNvSpPr>
          <p:nvPr>
            <p:ph type="body" sz="quarter" idx="42"/>
          </p:nvPr>
        </p:nvSpPr>
        <p:spPr/>
        <p:txBody>
          <a:bodyPr/>
          <a:lstStyle/>
          <a:p>
            <a:r>
              <a:rPr lang="de-DE" dirty="0"/>
              <a:t>Hoe </a:t>
            </a:r>
            <a:r>
              <a:rPr lang="de-DE" dirty="0" err="1"/>
              <a:t>helpt</a:t>
            </a:r>
            <a:r>
              <a:rPr lang="de-DE" dirty="0"/>
              <a:t> </a:t>
            </a:r>
            <a:r>
              <a:rPr lang="de-DE" dirty="0" err="1"/>
              <a:t>het</a:t>
            </a:r>
            <a:r>
              <a:rPr lang="de-DE" dirty="0"/>
              <a:t>?</a:t>
            </a:r>
          </a:p>
        </p:txBody>
      </p:sp>
      <p:sp>
        <p:nvSpPr>
          <p:cNvPr id="7" name="Textplatzhalter 6">
            <a:extLst>
              <a:ext uri="{FF2B5EF4-FFF2-40B4-BE49-F238E27FC236}">
                <a16:creationId xmlns:a16="http://schemas.microsoft.com/office/drawing/2014/main" id="{01B97309-D2BD-AAC8-39BF-99AFCDF1648F}"/>
              </a:ext>
            </a:extLst>
          </p:cNvPr>
          <p:cNvSpPr>
            <a:spLocks noGrp="1"/>
          </p:cNvSpPr>
          <p:nvPr>
            <p:ph type="body" sz="quarter" idx="43"/>
          </p:nvPr>
        </p:nvSpPr>
        <p:spPr/>
        <p:txBody>
          <a:bodyPr/>
          <a:lstStyle/>
          <a:p>
            <a:r>
              <a:rPr lang="nl-NL" dirty="0"/>
              <a:t>Het helpt u ervoor te zorgen dat u genoeg geld heeft om aan uw zakelijke behoeften te voldoen en te sparen voor de toekomst</a:t>
            </a:r>
            <a:r>
              <a:rPr lang="en-US" dirty="0"/>
              <a:t>.</a:t>
            </a:r>
            <a:endParaRPr lang="de-DE" dirty="0"/>
          </a:p>
        </p:txBody>
      </p:sp>
      <p:sp>
        <p:nvSpPr>
          <p:cNvPr id="8" name="Textplatzhalter 7">
            <a:extLst>
              <a:ext uri="{FF2B5EF4-FFF2-40B4-BE49-F238E27FC236}">
                <a16:creationId xmlns:a16="http://schemas.microsoft.com/office/drawing/2014/main" id="{F08A053B-596E-4B4E-68C5-08D4241166B4}"/>
              </a:ext>
            </a:extLst>
          </p:cNvPr>
          <p:cNvSpPr>
            <a:spLocks noGrp="1"/>
          </p:cNvSpPr>
          <p:nvPr>
            <p:ph type="body" sz="quarter" idx="44"/>
          </p:nvPr>
        </p:nvSpPr>
        <p:spPr/>
        <p:txBody>
          <a:bodyPr/>
          <a:lstStyle/>
          <a:p>
            <a:endParaRPr lang="de-DE"/>
          </a:p>
        </p:txBody>
      </p:sp>
      <p:sp>
        <p:nvSpPr>
          <p:cNvPr id="9" name="Textplatzhalter 8">
            <a:extLst>
              <a:ext uri="{FF2B5EF4-FFF2-40B4-BE49-F238E27FC236}">
                <a16:creationId xmlns:a16="http://schemas.microsoft.com/office/drawing/2014/main" id="{6A570C78-C9D2-0210-B324-9ABC6B7C7A0F}"/>
              </a:ext>
            </a:extLst>
          </p:cNvPr>
          <p:cNvSpPr>
            <a:spLocks noGrp="1"/>
          </p:cNvSpPr>
          <p:nvPr>
            <p:ph type="body" sz="quarter" idx="45"/>
          </p:nvPr>
        </p:nvSpPr>
        <p:spPr/>
        <p:txBody>
          <a:bodyPr/>
          <a:lstStyle/>
          <a:p>
            <a:r>
              <a:rPr lang="de-DE" dirty="0" err="1"/>
              <a:t>Waarom</a:t>
            </a:r>
            <a:r>
              <a:rPr lang="de-DE" dirty="0"/>
              <a:t> </a:t>
            </a:r>
            <a:r>
              <a:rPr lang="de-DE" dirty="0" err="1"/>
              <a:t>is</a:t>
            </a:r>
            <a:r>
              <a:rPr lang="de-DE" dirty="0"/>
              <a:t> </a:t>
            </a:r>
            <a:r>
              <a:rPr lang="de-DE" dirty="0" err="1"/>
              <a:t>budgetteren</a:t>
            </a:r>
            <a:r>
              <a:rPr lang="de-DE" dirty="0"/>
              <a:t> </a:t>
            </a:r>
            <a:r>
              <a:rPr lang="de-DE" dirty="0" err="1"/>
              <a:t>belangrijk</a:t>
            </a:r>
            <a:r>
              <a:rPr lang="de-DE" dirty="0"/>
              <a:t>?</a:t>
            </a:r>
          </a:p>
        </p:txBody>
      </p:sp>
      <p:sp>
        <p:nvSpPr>
          <p:cNvPr id="10" name="Textplatzhalter 9">
            <a:extLst>
              <a:ext uri="{FF2B5EF4-FFF2-40B4-BE49-F238E27FC236}">
                <a16:creationId xmlns:a16="http://schemas.microsoft.com/office/drawing/2014/main" id="{1F628289-1370-5F25-AE0B-4DF1FA21D739}"/>
              </a:ext>
            </a:extLst>
          </p:cNvPr>
          <p:cNvSpPr>
            <a:spLocks noGrp="1"/>
          </p:cNvSpPr>
          <p:nvPr>
            <p:ph type="body" sz="quarter" idx="46"/>
          </p:nvPr>
        </p:nvSpPr>
        <p:spPr>
          <a:xfrm>
            <a:off x="4937233" y="5041318"/>
            <a:ext cx="6553234" cy="999383"/>
          </a:xfrm>
        </p:spPr>
        <p:txBody>
          <a:bodyPr/>
          <a:lstStyle/>
          <a:p>
            <a:r>
              <a:rPr lang="de-DE" dirty="0"/>
              <a:t>1. </a:t>
            </a:r>
            <a:r>
              <a:rPr lang="nl-NL" dirty="0"/>
              <a:t>Om uw financiën onder </a:t>
            </a:r>
            <a:r>
              <a:rPr lang="nl-NL" b="1" dirty="0"/>
              <a:t>controle</a:t>
            </a:r>
            <a:r>
              <a:rPr lang="nl-NL" dirty="0"/>
              <a:t> te houden</a:t>
            </a:r>
            <a:br>
              <a:rPr lang="nl-NL" dirty="0"/>
            </a:br>
            <a:r>
              <a:rPr lang="nl-NL" dirty="0"/>
              <a:t>2. </a:t>
            </a:r>
            <a:r>
              <a:rPr lang="nl-NL" b="1" dirty="0"/>
              <a:t>Plannen </a:t>
            </a:r>
            <a:r>
              <a:rPr lang="nl-NL" dirty="0"/>
              <a:t>voor de toekomst</a:t>
            </a:r>
            <a:br>
              <a:rPr lang="nl-NL" dirty="0"/>
            </a:br>
            <a:r>
              <a:rPr lang="nl-NL" dirty="0"/>
              <a:t>3. Om verrassingen te </a:t>
            </a:r>
            <a:r>
              <a:rPr lang="nl-NL" b="1" dirty="0"/>
              <a:t>voorkomen</a:t>
            </a:r>
            <a:endParaRPr lang="de-DE" b="1" dirty="0"/>
          </a:p>
        </p:txBody>
      </p:sp>
      <p:sp>
        <p:nvSpPr>
          <p:cNvPr id="11" name="Textplatzhalter 10">
            <a:extLst>
              <a:ext uri="{FF2B5EF4-FFF2-40B4-BE49-F238E27FC236}">
                <a16:creationId xmlns:a16="http://schemas.microsoft.com/office/drawing/2014/main" id="{F03DE06A-BD40-AE08-632D-3A33D7FD1C65}"/>
              </a:ext>
            </a:extLst>
          </p:cNvPr>
          <p:cNvSpPr>
            <a:spLocks noGrp="1"/>
          </p:cNvSpPr>
          <p:nvPr>
            <p:ph type="body" sz="quarter" idx="47"/>
          </p:nvPr>
        </p:nvSpPr>
        <p:spPr/>
        <p:txBody>
          <a:bodyPr/>
          <a:lstStyle/>
          <a:p>
            <a:endParaRPr lang="de-DE"/>
          </a:p>
        </p:txBody>
      </p:sp>
    </p:spTree>
    <p:extLst>
      <p:ext uri="{BB962C8B-B14F-4D97-AF65-F5344CB8AC3E}">
        <p14:creationId xmlns:p14="http://schemas.microsoft.com/office/powerpoint/2010/main" val="3894578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98358" y="1967324"/>
            <a:ext cx="4867011" cy="3025975"/>
          </a:xfrm>
        </p:spPr>
        <p:txBody>
          <a:bodyPr/>
          <a:lstStyle/>
          <a:p>
            <a:pPr marL="457200" indent="-457200">
              <a:buAutoNum type="arabicParenR"/>
            </a:pPr>
            <a:r>
              <a:rPr lang="nl-NL" dirty="0"/>
              <a:t>Als u de controle over het geld in uw bedrijf wilt nemen, is er maar één antwoord</a:t>
            </a:r>
            <a:r>
              <a:rPr lang="en-US" dirty="0"/>
              <a:t>: </a:t>
            </a:r>
            <a:r>
              <a:rPr lang="en-US" b="1" dirty="0">
                <a:solidFill>
                  <a:srgbClr val="20376B"/>
                </a:solidFill>
              </a:rPr>
              <a:t>Maak </a:t>
            </a:r>
            <a:r>
              <a:rPr lang="en-US" b="1" dirty="0" err="1">
                <a:solidFill>
                  <a:srgbClr val="20376B"/>
                </a:solidFill>
              </a:rPr>
              <a:t>een</a:t>
            </a:r>
            <a:r>
              <a:rPr lang="en-US" b="1" dirty="0">
                <a:solidFill>
                  <a:srgbClr val="20376B"/>
                </a:solidFill>
              </a:rPr>
              <a:t> budget. </a:t>
            </a:r>
          </a:p>
          <a:p>
            <a:pPr marL="457200" indent="-457200">
              <a:buFont typeface="Arial" panose="020B0604020202020204" pitchFamily="34" charset="0"/>
              <a:buAutoNum type="arabicParenR"/>
            </a:pPr>
            <a:r>
              <a:rPr lang="nl-NL" dirty="0"/>
              <a:t>Om het budget te laten werken, moet je leven volgens je cijfers.
Je moet niets uitgeven, behalve wat is opgeschreven zonder terug te komen en het budget aan te passen</a:t>
            </a:r>
            <a:endParaRPr lang="en-US" sz="2000" dirty="0"/>
          </a:p>
          <a:p>
            <a:pPr marL="457200" indent="-457200">
              <a:buAutoNum type="arabicParenR"/>
            </a:pPr>
            <a:endParaRPr lang="de-DE" sz="20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p:txBody>
          <a:bodyPr/>
          <a:lstStyle/>
          <a:p>
            <a:r>
              <a:rPr lang="de-DE" dirty="0" err="1"/>
              <a:t>Eenvoudige</a:t>
            </a:r>
            <a:r>
              <a:rPr lang="de-DE" dirty="0"/>
              <a:t> </a:t>
            </a:r>
            <a:r>
              <a:rPr lang="de-DE" dirty="0" err="1"/>
              <a:t>regels</a:t>
            </a:r>
            <a:r>
              <a:rPr lang="de-DE" dirty="0"/>
              <a:t> </a:t>
            </a:r>
            <a:r>
              <a:rPr lang="de-DE" dirty="0" err="1"/>
              <a:t>voor</a:t>
            </a:r>
            <a:r>
              <a:rPr lang="de-DE" dirty="0"/>
              <a:t> </a:t>
            </a:r>
            <a:r>
              <a:rPr lang="de-DE" dirty="0" err="1"/>
              <a:t>budgettering</a:t>
            </a:r>
            <a:r>
              <a:rPr lang="de-DE" dirty="0"/>
              <a:t>:</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3" y="1452563"/>
            <a:ext cx="5212151" cy="4656137"/>
          </a:xfrm>
        </p:spPr>
        <p:txBody>
          <a:bodyPr/>
          <a:lstStyle/>
          <a:p>
            <a:r>
              <a:rPr lang="en-US" sz="2400" b="1" dirty="0" err="1">
                <a:solidFill>
                  <a:srgbClr val="47B5C8"/>
                </a:solidFill>
              </a:rPr>
              <a:t>Beheersen</a:t>
            </a:r>
            <a:r>
              <a:rPr lang="en-US" sz="2400" b="1" dirty="0">
                <a:solidFill>
                  <a:srgbClr val="47B5C8"/>
                </a:solidFill>
              </a:rPr>
              <a:t>: </a:t>
            </a:r>
            <a:r>
              <a:rPr lang="nl-NL" sz="2400" dirty="0">
                <a:solidFill>
                  <a:srgbClr val="595959"/>
                </a:solidFill>
              </a:rPr>
              <a:t>Als je geen plan hebt, hoop je alleen maar dat alles goed komt, maar je hebt er geen controle over. Dit zal op de lange termijn niet lukken</a:t>
            </a:r>
            <a:r>
              <a:rPr lang="en-US" sz="2400" dirty="0">
                <a:solidFill>
                  <a:srgbClr val="595959"/>
                </a:solidFill>
              </a:rPr>
              <a:t>. </a:t>
            </a:r>
          </a:p>
          <a:p>
            <a:r>
              <a:rPr lang="en-US" sz="2400" b="1" dirty="0">
                <a:solidFill>
                  <a:srgbClr val="086575"/>
                </a:solidFill>
              </a:rPr>
              <a:t>Plan: </a:t>
            </a:r>
            <a:r>
              <a:rPr lang="nl-NL" sz="2400" dirty="0">
                <a:solidFill>
                  <a:srgbClr val="595959"/>
                </a:solidFill>
              </a:rPr>
              <a:t>Met een budget kunt u geld sparen voor belangrijke dingen, zoals het kopen van nieuwe apparatuur</a:t>
            </a:r>
            <a:r>
              <a:rPr lang="en-US" sz="2400" dirty="0">
                <a:solidFill>
                  <a:srgbClr val="595959"/>
                </a:solidFill>
              </a:rPr>
              <a:t>.</a:t>
            </a:r>
          </a:p>
          <a:p>
            <a:r>
              <a:rPr lang="en-US" sz="2400" b="1" dirty="0" err="1">
                <a:solidFill>
                  <a:srgbClr val="D9552F"/>
                </a:solidFill>
              </a:rPr>
              <a:t>Vermijden</a:t>
            </a:r>
            <a:r>
              <a:rPr lang="en-US" sz="2400" b="1" dirty="0">
                <a:solidFill>
                  <a:srgbClr val="D9552F"/>
                </a:solidFill>
              </a:rPr>
              <a:t>: </a:t>
            </a:r>
            <a:r>
              <a:rPr lang="nl-NL" sz="2400" dirty="0">
                <a:solidFill>
                  <a:srgbClr val="595959"/>
                </a:solidFill>
              </a:rPr>
              <a:t>Met een budget kunt u problemen zien voordat ze zich voordoen, zoals geen geld meer hebben</a:t>
            </a:r>
            <a:r>
              <a:rPr lang="en-US" sz="2400" dirty="0">
                <a:solidFill>
                  <a:srgbClr val="595959"/>
                </a:solidFill>
              </a:rPr>
              <a:t>.</a:t>
            </a:r>
          </a:p>
        </p:txBody>
      </p:sp>
    </p:spTree>
    <p:extLst>
      <p:ext uri="{BB962C8B-B14F-4D97-AF65-F5344CB8AC3E}">
        <p14:creationId xmlns:p14="http://schemas.microsoft.com/office/powerpoint/2010/main" val="2333113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914399" y="1339902"/>
            <a:ext cx="11149781" cy="3440624"/>
          </a:xfrm>
        </p:spPr>
        <p:txBody>
          <a:bodyPr/>
          <a:lstStyle/>
          <a:p>
            <a:pPr marL="457200" indent="-457200">
              <a:buAutoNum type="arabicPeriod"/>
            </a:pPr>
            <a:r>
              <a:rPr lang="en-US" b="1" dirty="0" err="1">
                <a:solidFill>
                  <a:srgbClr val="F2A72C"/>
                </a:solidFill>
              </a:rPr>
              <a:t>Operationele</a:t>
            </a:r>
            <a:r>
              <a:rPr lang="en-US" b="1" dirty="0">
                <a:solidFill>
                  <a:srgbClr val="F2A72C"/>
                </a:solidFill>
              </a:rPr>
              <a:t> </a:t>
            </a:r>
            <a:r>
              <a:rPr lang="en-US" b="1" dirty="0" err="1">
                <a:solidFill>
                  <a:srgbClr val="F2A72C"/>
                </a:solidFill>
              </a:rPr>
              <a:t>begroting</a:t>
            </a:r>
            <a:r>
              <a:rPr lang="en-US" b="1" dirty="0"/>
              <a:t>- </a:t>
            </a:r>
            <a:r>
              <a:rPr lang="nl-NL" dirty="0"/>
              <a:t>het budget dat u gebruikt voor uw dagelijkse bedrijfsactiviteiten. </a:t>
            </a:r>
          </a:p>
          <a:p>
            <a:pPr marL="0" indent="0"/>
            <a:r>
              <a:rPr lang="nl-NL" b="1" dirty="0"/>
              <a:t>Waarom het belangrijk is</a:t>
            </a:r>
            <a:r>
              <a:rPr lang="nl-NL" dirty="0"/>
              <a:t>: Het helpt u de kosten van het runnen van uw bedrijf te beheersen, zoals het betalen voor benodigdheden, huur en salarissen</a:t>
            </a:r>
            <a:r>
              <a:rPr lang="en-US" dirty="0"/>
              <a:t>.</a:t>
            </a:r>
          </a:p>
          <a:p>
            <a:pPr marL="0" indent="0"/>
            <a:endParaRPr lang="en-US" sz="100" dirty="0"/>
          </a:p>
          <a:p>
            <a:r>
              <a:rPr lang="en-US" b="1" dirty="0">
                <a:solidFill>
                  <a:srgbClr val="F2A72C"/>
                </a:solidFill>
              </a:rPr>
              <a:t>2.    </a:t>
            </a:r>
            <a:r>
              <a:rPr lang="en-US" b="1" dirty="0" err="1">
                <a:solidFill>
                  <a:srgbClr val="F2A72C"/>
                </a:solidFill>
              </a:rPr>
              <a:t>Kapitaalbegroting</a:t>
            </a:r>
            <a:r>
              <a:rPr lang="en-US" b="1" dirty="0"/>
              <a:t>– </a:t>
            </a:r>
            <a:r>
              <a:rPr lang="nl-NL" dirty="0"/>
              <a:t>het budget voor grote uitgaven, zoals nieuwe apparatuur of bedrijfsuitbreiding</a:t>
            </a:r>
            <a:endParaRPr lang="en-US" dirty="0"/>
          </a:p>
          <a:p>
            <a:pPr marL="0" indent="0"/>
            <a:r>
              <a:rPr lang="nl-NL" b="1" dirty="0"/>
              <a:t>Waarom het belangrijk is: D</a:t>
            </a:r>
            <a:r>
              <a:rPr lang="nl-NL" dirty="0"/>
              <a:t>oor rekening te houden met deze kosten kunt u voorkomen dat u te veel schulden aangaat.</a:t>
            </a:r>
            <a:endParaRPr lang="en-US" sz="100" dirty="0"/>
          </a:p>
          <a:p>
            <a:r>
              <a:rPr lang="en-US" b="1" dirty="0">
                <a:solidFill>
                  <a:srgbClr val="F2A72C"/>
                </a:solidFill>
              </a:rPr>
              <a:t>3.    Cashflow budget- </a:t>
            </a:r>
            <a:r>
              <a:rPr lang="nl-NL" dirty="0"/>
              <a:t>De begroting houdt het geld bij dat binnenkomt en uitgaat</a:t>
            </a:r>
          </a:p>
          <a:p>
            <a:r>
              <a:rPr lang="nl-NL" b="1" dirty="0"/>
              <a:t>Waarom het belangrijk is: </a:t>
            </a:r>
            <a:r>
              <a:rPr lang="nl-NL" dirty="0"/>
              <a:t>Het helpt u ervoor te zorgen dat u altijd genoeg geld heeft om uw rekeningen op tijd te betalen.</a:t>
            </a:r>
            <a:endParaRPr lang="de-DE" sz="1800" dirty="0"/>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nl-NL"/>
              <a:t>Er zijn verschillende soorten budgetten:</a:t>
            </a:r>
            <a:endParaRPr lang="de-DE" dirty="0"/>
          </a:p>
        </p:txBody>
      </p:sp>
    </p:spTree>
    <p:extLst>
      <p:ext uri="{BB962C8B-B14F-4D97-AF65-F5344CB8AC3E}">
        <p14:creationId xmlns:p14="http://schemas.microsoft.com/office/powerpoint/2010/main" val="411297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898358" y="890242"/>
            <a:ext cx="5278446" cy="992652"/>
          </a:xfrm>
        </p:spPr>
        <p:txBody>
          <a:bodyPr/>
          <a:lstStyle/>
          <a:p>
            <a:r>
              <a:rPr lang="nl-NL" dirty="0"/>
              <a:t>Financiële strategie koppelen aan budgettering</a:t>
            </a:r>
            <a:endParaRPr lang="de-DE" dirty="0"/>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545264" y="1452563"/>
            <a:ext cx="5524816" cy="4656137"/>
          </a:xfrm>
        </p:spPr>
        <p:txBody>
          <a:bodyPr/>
          <a:lstStyle/>
          <a:p>
            <a:r>
              <a:rPr lang="en-US" sz="2000" b="1" dirty="0" err="1">
                <a:solidFill>
                  <a:srgbClr val="47B5C8"/>
                </a:solidFill>
              </a:rPr>
              <a:t>Uw</a:t>
            </a:r>
            <a:r>
              <a:rPr lang="en-US" sz="2000" b="1" dirty="0">
                <a:solidFill>
                  <a:srgbClr val="47B5C8"/>
                </a:solidFill>
              </a:rPr>
              <a:t> </a:t>
            </a:r>
            <a:r>
              <a:rPr lang="en-US" sz="2000" b="1" dirty="0" err="1">
                <a:solidFill>
                  <a:srgbClr val="47B5C8"/>
                </a:solidFill>
              </a:rPr>
              <a:t>financiële</a:t>
            </a:r>
            <a:r>
              <a:rPr lang="en-US" sz="2000" b="1" dirty="0">
                <a:solidFill>
                  <a:srgbClr val="47B5C8"/>
                </a:solidFill>
              </a:rPr>
              <a:t> </a:t>
            </a:r>
            <a:r>
              <a:rPr lang="en-US" sz="2000" b="1" dirty="0" err="1">
                <a:solidFill>
                  <a:srgbClr val="47B5C8"/>
                </a:solidFill>
              </a:rPr>
              <a:t>strategie</a:t>
            </a:r>
            <a:r>
              <a:rPr lang="en-US" sz="2000" b="1" dirty="0">
                <a:solidFill>
                  <a:srgbClr val="47B5C8"/>
                </a:solidFill>
              </a:rPr>
              <a:t> </a:t>
            </a:r>
            <a:r>
              <a:rPr lang="nl-NL" sz="2000" dirty="0">
                <a:solidFill>
                  <a:srgbClr val="595959"/>
                </a:solidFill>
              </a:rPr>
              <a:t>Stel </a:t>
            </a:r>
            <a:r>
              <a:rPr lang="nl-NL" sz="2000" dirty="0" err="1">
                <a:solidFill>
                  <a:srgbClr val="595959"/>
                </a:solidFill>
              </a:rPr>
              <a:t>langetermijndoelen</a:t>
            </a:r>
            <a:r>
              <a:rPr lang="nl-NL" sz="2000" dirty="0">
                <a:solidFill>
                  <a:srgbClr val="595959"/>
                </a:solidFill>
              </a:rPr>
              <a:t> voor uw bedrijf, zoals het verhogen van de omzet, het verlagen van kosten of het uitbreiden naar nieuwe markten.</a:t>
            </a:r>
            <a:r>
              <a:rPr lang="en-US" sz="2000" b="1" dirty="0">
                <a:solidFill>
                  <a:srgbClr val="DE0A1D"/>
                </a:solidFill>
              </a:rPr>
              <a:t> </a:t>
            </a:r>
          </a:p>
          <a:p>
            <a:r>
              <a:rPr lang="en-US" sz="2000" b="1" dirty="0" err="1">
                <a:solidFill>
                  <a:srgbClr val="DE0A1D"/>
                </a:solidFill>
              </a:rPr>
              <a:t>Budgettering</a:t>
            </a:r>
            <a:r>
              <a:rPr lang="en-US" sz="2000" dirty="0">
                <a:solidFill>
                  <a:srgbClr val="DE0A1D"/>
                </a:solidFill>
              </a:rPr>
              <a:t> </a:t>
            </a:r>
            <a:r>
              <a:rPr lang="nl-NL" sz="2000" dirty="0">
                <a:solidFill>
                  <a:srgbClr val="595959"/>
                </a:solidFill>
              </a:rPr>
              <a:t>is het gedetailleerde plan dat uw middelen toewijst in overeenstemming met deze doelen. Het dient als de routekaart voor de dagelijkse besluitvorming om ervoor te zorgen dat uw acties in lijn zijn met uw bredere strategie</a:t>
            </a:r>
            <a:endParaRPr lang="en-US" sz="2000" dirty="0">
              <a:solidFill>
                <a:srgbClr val="595959"/>
              </a:solidFill>
            </a:endParaRPr>
          </a:p>
          <a:p>
            <a:pPr marL="268288" indent="-268288">
              <a:buNone/>
            </a:pPr>
            <a:r>
              <a:rPr lang="en-US" sz="2000" b="1" dirty="0">
                <a:solidFill>
                  <a:srgbClr val="595959"/>
                </a:solidFill>
                <a:sym typeface="Wingdings" panose="05000000000000000000" pitchFamily="2" charset="2"/>
              </a:rPr>
              <a:t> </a:t>
            </a:r>
            <a:r>
              <a:rPr lang="en-US" sz="2000" b="1" dirty="0" err="1">
                <a:solidFill>
                  <a:srgbClr val="086575"/>
                </a:solidFill>
                <a:sym typeface="Wingdings" panose="05000000000000000000" pitchFamily="2" charset="2"/>
              </a:rPr>
              <a:t>Effectief</a:t>
            </a:r>
            <a:r>
              <a:rPr lang="en-US" sz="2000" b="1" dirty="0">
                <a:solidFill>
                  <a:srgbClr val="086575"/>
                </a:solidFill>
                <a:sym typeface="Wingdings" panose="05000000000000000000" pitchFamily="2" charset="2"/>
              </a:rPr>
              <a:t> </a:t>
            </a:r>
            <a:r>
              <a:rPr lang="en-US" sz="2000" b="1" dirty="0" err="1">
                <a:solidFill>
                  <a:srgbClr val="086575"/>
                </a:solidFill>
                <a:sym typeface="Wingdings" panose="05000000000000000000" pitchFamily="2" charset="2"/>
              </a:rPr>
              <a:t>budgetteren</a:t>
            </a:r>
            <a:r>
              <a:rPr lang="en-US" sz="2000" b="1" dirty="0">
                <a:solidFill>
                  <a:srgbClr val="086575"/>
                </a:solidFill>
                <a:sym typeface="Wingdings" panose="05000000000000000000" pitchFamily="2" charset="2"/>
              </a:rPr>
              <a:t> </a:t>
            </a:r>
            <a:r>
              <a:rPr lang="nl-NL" sz="2000" dirty="0">
                <a:solidFill>
                  <a:srgbClr val="595959"/>
                </a:solidFill>
                <a:sym typeface="Wingdings" panose="05000000000000000000" pitchFamily="2" charset="2"/>
              </a:rPr>
              <a:t>Hiermee kunt u kosten beheersen, uitgaven prioriteren en weloverwogen financiële beslissingen nemen die uw algemene doelen ondersteunen</a:t>
            </a:r>
            <a:r>
              <a:rPr lang="en-US" sz="2000" dirty="0">
                <a:solidFill>
                  <a:srgbClr val="595959"/>
                </a:solidFill>
                <a:sym typeface="Wingdings" panose="05000000000000000000" pitchFamily="2" charset="2"/>
              </a:rPr>
              <a:t>. </a:t>
            </a:r>
            <a:endParaRPr lang="en-US" sz="2000" b="1" dirty="0">
              <a:solidFill>
                <a:srgbClr val="595959"/>
              </a:solidFill>
            </a:endParaRPr>
          </a:p>
        </p:txBody>
      </p:sp>
      <p:sp>
        <p:nvSpPr>
          <p:cNvPr id="7" name="Rechteck 6">
            <a:extLst>
              <a:ext uri="{FF2B5EF4-FFF2-40B4-BE49-F238E27FC236}">
                <a16:creationId xmlns:a16="http://schemas.microsoft.com/office/drawing/2014/main" id="{019F5D07-B9E1-9CFE-39A8-AFC7C6E43A1E}"/>
              </a:ext>
            </a:extLst>
          </p:cNvPr>
          <p:cNvSpPr/>
          <p:nvPr/>
        </p:nvSpPr>
        <p:spPr>
          <a:xfrm>
            <a:off x="1874981" y="1959428"/>
            <a:ext cx="3222061" cy="163285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595959"/>
                </a:solidFill>
              </a:rPr>
              <a:t>Financiële strategie is het grote plaatje</a:t>
            </a:r>
            <a:endParaRPr lang="de-DE" sz="3200" b="1" dirty="0">
              <a:solidFill>
                <a:srgbClr val="595959"/>
              </a:solidFill>
            </a:endParaRPr>
          </a:p>
        </p:txBody>
      </p:sp>
      <p:sp>
        <p:nvSpPr>
          <p:cNvPr id="8" name="Rechteck 7">
            <a:extLst>
              <a:ext uri="{FF2B5EF4-FFF2-40B4-BE49-F238E27FC236}">
                <a16:creationId xmlns:a16="http://schemas.microsoft.com/office/drawing/2014/main" id="{C94B42D6-7F5D-7192-6DD0-C1DBFC015BFD}"/>
              </a:ext>
            </a:extLst>
          </p:cNvPr>
          <p:cNvSpPr/>
          <p:nvPr/>
        </p:nvSpPr>
        <p:spPr>
          <a:xfrm>
            <a:off x="1874982" y="4265234"/>
            <a:ext cx="3351846" cy="1350951"/>
          </a:xfrm>
          <a:prstGeom prst="rect">
            <a:avLst/>
          </a:prstGeom>
          <a:solidFill>
            <a:srgbClr val="2037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dirty="0">
                <a:solidFill>
                  <a:schemeClr val="bg1"/>
                </a:solidFill>
              </a:rPr>
              <a:t>De begroting vertaalt het grote geheel in een g</a:t>
            </a:r>
            <a:r>
              <a:rPr lang="nl-NL" sz="2400" b="1" dirty="0">
                <a:solidFill>
                  <a:schemeClr val="bg1"/>
                </a:solidFill>
              </a:rPr>
              <a:t>edetailleerd </a:t>
            </a:r>
            <a:r>
              <a:rPr lang="nl-NL" sz="2400" dirty="0">
                <a:solidFill>
                  <a:schemeClr val="bg1"/>
                </a:solidFill>
              </a:rPr>
              <a:t>plan</a:t>
            </a:r>
            <a:endParaRPr lang="de-DE" sz="2400" b="1" dirty="0">
              <a:solidFill>
                <a:schemeClr val="bg1"/>
              </a:solidFill>
            </a:endParaRPr>
          </a:p>
        </p:txBody>
      </p:sp>
      <p:cxnSp>
        <p:nvCxnSpPr>
          <p:cNvPr id="10" name="Gerade Verbindung mit Pfeil 9">
            <a:extLst>
              <a:ext uri="{FF2B5EF4-FFF2-40B4-BE49-F238E27FC236}">
                <a16:creationId xmlns:a16="http://schemas.microsoft.com/office/drawing/2014/main" id="{ED275B2A-3CBB-A41A-0DE7-37C1AAB940C1}"/>
              </a:ext>
            </a:extLst>
          </p:cNvPr>
          <p:cNvCxnSpPr>
            <a:cxnSpLocks/>
          </p:cNvCxnSpPr>
          <p:nvPr/>
        </p:nvCxnSpPr>
        <p:spPr>
          <a:xfrm>
            <a:off x="3421118" y="3452337"/>
            <a:ext cx="0" cy="836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C12E12C-D0B7-47F0-A89C-0FF72D2E0E51}"/>
              </a:ext>
            </a:extLst>
          </p:cNvPr>
          <p:cNvSpPr txBox="1"/>
          <p:nvPr/>
        </p:nvSpPr>
        <p:spPr>
          <a:xfrm>
            <a:off x="6791633" y="309092"/>
            <a:ext cx="5278447" cy="830997"/>
          </a:xfrm>
          <a:prstGeom prst="rect">
            <a:avLst/>
          </a:prstGeom>
          <a:noFill/>
        </p:spPr>
        <p:txBody>
          <a:bodyPr wrap="square">
            <a:spAutoFit/>
          </a:bodyPr>
          <a:lstStyle/>
          <a:p>
            <a:pPr algn="r"/>
            <a:r>
              <a:rPr lang="nl-NL" sz="2400" b="1" dirty="0"/>
              <a:t>Hoe budgettering uw financiële strategie implementeert</a:t>
            </a:r>
            <a:endParaRPr lang="en-US" sz="2400" b="1" dirty="0"/>
          </a:p>
        </p:txBody>
      </p:sp>
    </p:spTree>
    <p:extLst>
      <p:ext uri="{BB962C8B-B14F-4D97-AF65-F5344CB8AC3E}">
        <p14:creationId xmlns:p14="http://schemas.microsoft.com/office/powerpoint/2010/main" val="449013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1" y="1340272"/>
            <a:ext cx="9979741" cy="3849918"/>
          </a:xfrm>
        </p:spPr>
        <p:txBody>
          <a:bodyPr/>
          <a:lstStyle/>
          <a:p>
            <a:pPr marL="457200" indent="-457200">
              <a:buFont typeface="+mj-lt"/>
              <a:buAutoNum type="arabicPeriod"/>
            </a:pPr>
            <a:r>
              <a:rPr lang="nl-NL" b="1" dirty="0"/>
              <a:t>Een tabel maken: </a:t>
            </a:r>
            <a:r>
              <a:rPr lang="nl-NL" dirty="0"/>
              <a:t>de kolommen vertegenwoordigen de planningsperioden (meestal maanden) en de inkomsten en uitgaven in de respectieve perioden worden in de rijen ingevoerd.</a:t>
            </a:r>
            <a:r>
              <a:rPr lang="nl-NL" b="1" dirty="0"/>
              <a:t>
Maak een lijst van alle inkomsten: </a:t>
            </a:r>
            <a:r>
              <a:rPr lang="nl-NL" dirty="0"/>
              <a:t>Schrijf al het geld op dat uw bedrijf elke maand verdient (verkoop, diensten, enz.).</a:t>
            </a:r>
            <a:r>
              <a:rPr lang="nl-NL" b="1" dirty="0"/>
              <a:t>
Maak een lijst van alle uitgaven: </a:t>
            </a:r>
            <a:r>
              <a:rPr lang="nl-NL" dirty="0"/>
              <a:t>Noteer alles waar uw bedrijf geld aan uitgeeft, zoals huur, benodigdheden en salarissen.</a:t>
            </a:r>
            <a:r>
              <a:rPr lang="nl-NL" b="1" dirty="0"/>
              <a:t>
Bereken de verschillen: </a:t>
            </a:r>
            <a:r>
              <a:rPr lang="nl-NL" dirty="0"/>
              <a:t>Trek uw totale uitgaven af van uw totale inkomen. Hierop zie je hoeveel geld je nog over hebt voor de periode.</a:t>
            </a:r>
            <a:r>
              <a:rPr lang="nl-NL" b="1" dirty="0"/>
              <a:t>
Pas indien nodig aan: </a:t>
            </a:r>
            <a:r>
              <a:rPr lang="nl-NL" dirty="0"/>
              <a:t>Als uw uitgaven hoger zijn dan uw inkomen, zoek dan naar manieren om de kosten te verlagen of de inkomsten te verhogen.</a:t>
            </a:r>
            <a:endParaRPr lang="de-DE" sz="2000"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nl-NL"/>
              <a:t>Hoe maak je een budget?</a:t>
            </a:r>
            <a:endParaRPr lang="de-DE" dirty="0"/>
          </a:p>
        </p:txBody>
      </p:sp>
    </p:spTree>
    <p:extLst>
      <p:ext uri="{BB962C8B-B14F-4D97-AF65-F5344CB8AC3E}">
        <p14:creationId xmlns:p14="http://schemas.microsoft.com/office/powerpoint/2010/main" val="2066326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p:txBody>
          <a:bodyPr/>
          <a:lstStyle/>
          <a:p>
            <a:pPr marL="0" indent="0"/>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a:xfrm>
            <a:off x="537328" y="722384"/>
            <a:ext cx="9632553" cy="803654"/>
          </a:xfrm>
        </p:spPr>
        <p:txBody>
          <a:bodyPr/>
          <a:lstStyle/>
          <a:p>
            <a:r>
              <a:rPr lang="de-DE"/>
              <a:t>Eenvoudig budgetvoorbeeld</a:t>
            </a:r>
            <a:endParaRPr lang="de-DE" dirty="0"/>
          </a:p>
        </p:txBody>
      </p:sp>
      <p:graphicFrame>
        <p:nvGraphicFramePr>
          <p:cNvPr id="4" name="Tabelle 3">
            <a:extLst>
              <a:ext uri="{FF2B5EF4-FFF2-40B4-BE49-F238E27FC236}">
                <a16:creationId xmlns:a16="http://schemas.microsoft.com/office/drawing/2014/main" id="{5F411B2E-DE15-1385-64D6-C64A5CD591A3}"/>
              </a:ext>
            </a:extLst>
          </p:cNvPr>
          <p:cNvGraphicFramePr>
            <a:graphicFrameLocks noGrp="1"/>
          </p:cNvGraphicFramePr>
          <p:nvPr>
            <p:extLst>
              <p:ext uri="{D42A27DB-BD31-4B8C-83A1-F6EECF244321}">
                <p14:modId xmlns:p14="http://schemas.microsoft.com/office/powerpoint/2010/main" val="3389608030"/>
              </p:ext>
            </p:extLst>
          </p:nvPr>
        </p:nvGraphicFramePr>
        <p:xfrm>
          <a:off x="537328" y="1699260"/>
          <a:ext cx="10369476" cy="3378200"/>
        </p:xfrm>
        <a:graphic>
          <a:graphicData uri="http://schemas.openxmlformats.org/drawingml/2006/table">
            <a:tbl>
              <a:tblPr firstRow="1" bandRow="1">
                <a:tableStyleId>{5C22544A-7EE6-4342-B048-85BDC9FD1C3A}</a:tableStyleId>
              </a:tblPr>
              <a:tblGrid>
                <a:gridCol w="797652">
                  <a:extLst>
                    <a:ext uri="{9D8B030D-6E8A-4147-A177-3AD203B41FA5}">
                      <a16:colId xmlns:a16="http://schemas.microsoft.com/office/drawing/2014/main" val="510015756"/>
                    </a:ext>
                  </a:extLst>
                </a:gridCol>
                <a:gridCol w="797652">
                  <a:extLst>
                    <a:ext uri="{9D8B030D-6E8A-4147-A177-3AD203B41FA5}">
                      <a16:colId xmlns:a16="http://schemas.microsoft.com/office/drawing/2014/main" val="2793802648"/>
                    </a:ext>
                  </a:extLst>
                </a:gridCol>
                <a:gridCol w="797652">
                  <a:extLst>
                    <a:ext uri="{9D8B030D-6E8A-4147-A177-3AD203B41FA5}">
                      <a16:colId xmlns:a16="http://schemas.microsoft.com/office/drawing/2014/main" val="2873209400"/>
                    </a:ext>
                  </a:extLst>
                </a:gridCol>
                <a:gridCol w="797652">
                  <a:extLst>
                    <a:ext uri="{9D8B030D-6E8A-4147-A177-3AD203B41FA5}">
                      <a16:colId xmlns:a16="http://schemas.microsoft.com/office/drawing/2014/main" val="3834439737"/>
                    </a:ext>
                  </a:extLst>
                </a:gridCol>
                <a:gridCol w="797652">
                  <a:extLst>
                    <a:ext uri="{9D8B030D-6E8A-4147-A177-3AD203B41FA5}">
                      <a16:colId xmlns:a16="http://schemas.microsoft.com/office/drawing/2014/main" val="1640375804"/>
                    </a:ext>
                  </a:extLst>
                </a:gridCol>
                <a:gridCol w="797652">
                  <a:extLst>
                    <a:ext uri="{9D8B030D-6E8A-4147-A177-3AD203B41FA5}">
                      <a16:colId xmlns:a16="http://schemas.microsoft.com/office/drawing/2014/main" val="57593198"/>
                    </a:ext>
                  </a:extLst>
                </a:gridCol>
                <a:gridCol w="797652">
                  <a:extLst>
                    <a:ext uri="{9D8B030D-6E8A-4147-A177-3AD203B41FA5}">
                      <a16:colId xmlns:a16="http://schemas.microsoft.com/office/drawing/2014/main" val="2024712465"/>
                    </a:ext>
                  </a:extLst>
                </a:gridCol>
                <a:gridCol w="797652">
                  <a:extLst>
                    <a:ext uri="{9D8B030D-6E8A-4147-A177-3AD203B41FA5}">
                      <a16:colId xmlns:a16="http://schemas.microsoft.com/office/drawing/2014/main" val="2452689295"/>
                    </a:ext>
                  </a:extLst>
                </a:gridCol>
                <a:gridCol w="797652">
                  <a:extLst>
                    <a:ext uri="{9D8B030D-6E8A-4147-A177-3AD203B41FA5}">
                      <a16:colId xmlns:a16="http://schemas.microsoft.com/office/drawing/2014/main" val="3790727192"/>
                    </a:ext>
                  </a:extLst>
                </a:gridCol>
                <a:gridCol w="797652">
                  <a:extLst>
                    <a:ext uri="{9D8B030D-6E8A-4147-A177-3AD203B41FA5}">
                      <a16:colId xmlns:a16="http://schemas.microsoft.com/office/drawing/2014/main" val="2075580306"/>
                    </a:ext>
                  </a:extLst>
                </a:gridCol>
                <a:gridCol w="797652">
                  <a:extLst>
                    <a:ext uri="{9D8B030D-6E8A-4147-A177-3AD203B41FA5}">
                      <a16:colId xmlns:a16="http://schemas.microsoft.com/office/drawing/2014/main" val="2233044690"/>
                    </a:ext>
                  </a:extLst>
                </a:gridCol>
                <a:gridCol w="797652">
                  <a:extLst>
                    <a:ext uri="{9D8B030D-6E8A-4147-A177-3AD203B41FA5}">
                      <a16:colId xmlns:a16="http://schemas.microsoft.com/office/drawing/2014/main" val="2558258628"/>
                    </a:ext>
                  </a:extLst>
                </a:gridCol>
                <a:gridCol w="797652">
                  <a:extLst>
                    <a:ext uri="{9D8B030D-6E8A-4147-A177-3AD203B41FA5}">
                      <a16:colId xmlns:a16="http://schemas.microsoft.com/office/drawing/2014/main" val="293919400"/>
                    </a:ext>
                  </a:extLst>
                </a:gridCol>
              </a:tblGrid>
              <a:tr h="370840">
                <a:tc>
                  <a:txBody>
                    <a:bodyPr/>
                    <a:lstStyle/>
                    <a:p>
                      <a:r>
                        <a:rPr lang="de-DE" sz="1050" b="1" dirty="0"/>
                        <a:t>Item</a:t>
                      </a:r>
                      <a:endParaRPr lang="de-DE" sz="1050" dirty="0"/>
                    </a:p>
                  </a:txBody>
                  <a:tcPr anchor="ctr"/>
                </a:tc>
                <a:tc>
                  <a:txBody>
                    <a:bodyPr/>
                    <a:lstStyle/>
                    <a:p>
                      <a:r>
                        <a:rPr lang="de-DE" sz="1050" b="1" dirty="0" err="1"/>
                        <a:t>Januari</a:t>
                      </a:r>
                      <a:endParaRPr lang="de-DE" sz="1050" dirty="0"/>
                    </a:p>
                  </a:txBody>
                  <a:tcPr anchor="ctr"/>
                </a:tc>
                <a:tc>
                  <a:txBody>
                    <a:bodyPr/>
                    <a:lstStyle/>
                    <a:p>
                      <a:r>
                        <a:rPr lang="de-DE" sz="1050" b="1" dirty="0" err="1"/>
                        <a:t>Februari</a:t>
                      </a:r>
                      <a:endParaRPr lang="de-DE" sz="1050" dirty="0"/>
                    </a:p>
                  </a:txBody>
                  <a:tcPr anchor="ctr"/>
                </a:tc>
                <a:tc>
                  <a:txBody>
                    <a:bodyPr/>
                    <a:lstStyle/>
                    <a:p>
                      <a:r>
                        <a:rPr lang="de-DE" sz="1050" b="1" dirty="0" err="1"/>
                        <a:t>Maart</a:t>
                      </a:r>
                      <a:endParaRPr lang="de-DE" sz="1050" dirty="0"/>
                    </a:p>
                  </a:txBody>
                  <a:tcPr anchor="ctr"/>
                </a:tc>
                <a:tc>
                  <a:txBody>
                    <a:bodyPr/>
                    <a:lstStyle/>
                    <a:p>
                      <a:r>
                        <a:rPr lang="de-DE" sz="1050" b="1" dirty="0"/>
                        <a:t>April</a:t>
                      </a:r>
                      <a:endParaRPr lang="de-DE" sz="1050" dirty="0"/>
                    </a:p>
                  </a:txBody>
                  <a:tcPr anchor="ctr"/>
                </a:tc>
                <a:tc>
                  <a:txBody>
                    <a:bodyPr/>
                    <a:lstStyle/>
                    <a:p>
                      <a:r>
                        <a:rPr lang="de-DE" sz="1050" b="1" dirty="0"/>
                        <a:t>Mei</a:t>
                      </a:r>
                      <a:endParaRPr lang="de-DE" sz="1050" dirty="0"/>
                    </a:p>
                  </a:txBody>
                  <a:tcPr anchor="ctr"/>
                </a:tc>
                <a:tc>
                  <a:txBody>
                    <a:bodyPr/>
                    <a:lstStyle/>
                    <a:p>
                      <a:r>
                        <a:rPr lang="de-DE" sz="1050" b="1" dirty="0"/>
                        <a:t>Juni</a:t>
                      </a:r>
                      <a:endParaRPr lang="de-DE" sz="1050" dirty="0"/>
                    </a:p>
                  </a:txBody>
                  <a:tcPr anchor="ctr"/>
                </a:tc>
                <a:tc>
                  <a:txBody>
                    <a:bodyPr/>
                    <a:lstStyle/>
                    <a:p>
                      <a:r>
                        <a:rPr lang="de-DE" sz="1050" b="1" dirty="0"/>
                        <a:t>Juli</a:t>
                      </a:r>
                      <a:endParaRPr lang="de-DE" sz="1050" dirty="0"/>
                    </a:p>
                  </a:txBody>
                  <a:tcPr anchor="ctr"/>
                </a:tc>
                <a:tc>
                  <a:txBody>
                    <a:bodyPr/>
                    <a:lstStyle/>
                    <a:p>
                      <a:r>
                        <a:rPr lang="de-DE" sz="1050" b="1" dirty="0"/>
                        <a:t>Augustus</a:t>
                      </a:r>
                      <a:endParaRPr lang="de-DE" sz="1050" dirty="0"/>
                    </a:p>
                  </a:txBody>
                  <a:tcPr anchor="ctr"/>
                </a:tc>
                <a:tc>
                  <a:txBody>
                    <a:bodyPr/>
                    <a:lstStyle/>
                    <a:p>
                      <a:r>
                        <a:rPr lang="de-DE" sz="1050" b="1" dirty="0"/>
                        <a:t>September</a:t>
                      </a:r>
                      <a:endParaRPr lang="de-DE" sz="1050" dirty="0"/>
                    </a:p>
                  </a:txBody>
                  <a:tcPr anchor="ctr"/>
                </a:tc>
                <a:tc>
                  <a:txBody>
                    <a:bodyPr/>
                    <a:lstStyle/>
                    <a:p>
                      <a:r>
                        <a:rPr lang="de-DE" sz="1050" b="1" dirty="0"/>
                        <a:t>Oktober</a:t>
                      </a:r>
                      <a:endParaRPr lang="de-DE" sz="1050" dirty="0"/>
                    </a:p>
                  </a:txBody>
                  <a:tcPr anchor="ctr"/>
                </a:tc>
                <a:tc>
                  <a:txBody>
                    <a:bodyPr/>
                    <a:lstStyle/>
                    <a:p>
                      <a:r>
                        <a:rPr lang="de-DE" sz="1050" b="1" dirty="0"/>
                        <a:t>November</a:t>
                      </a:r>
                      <a:endParaRPr lang="de-DE" sz="1050" dirty="0"/>
                    </a:p>
                  </a:txBody>
                  <a:tcPr anchor="ctr"/>
                </a:tc>
                <a:tc>
                  <a:txBody>
                    <a:bodyPr/>
                    <a:lstStyle/>
                    <a:p>
                      <a:r>
                        <a:rPr lang="de-DE" sz="1050" b="1" dirty="0" err="1"/>
                        <a:t>December</a:t>
                      </a:r>
                      <a:endParaRPr lang="de-DE" sz="1050" dirty="0"/>
                    </a:p>
                  </a:txBody>
                  <a:tcPr anchor="ctr"/>
                </a:tc>
                <a:extLst>
                  <a:ext uri="{0D108BD9-81ED-4DB2-BD59-A6C34878D82A}">
                    <a16:rowId xmlns:a16="http://schemas.microsoft.com/office/drawing/2014/main" val="3720040665"/>
                  </a:ext>
                </a:extLst>
              </a:tr>
              <a:tr h="370840">
                <a:tc>
                  <a:txBody>
                    <a:bodyPr/>
                    <a:lstStyle/>
                    <a:p>
                      <a:r>
                        <a:rPr lang="de-DE" sz="1050" b="1" dirty="0" err="1">
                          <a:solidFill>
                            <a:schemeClr val="bg1"/>
                          </a:solidFill>
                        </a:rPr>
                        <a:t>Inkomen</a:t>
                      </a:r>
                      <a:endParaRPr lang="de-DE" sz="1050" dirty="0">
                        <a:solidFill>
                          <a:schemeClr val="bg1"/>
                        </a:solidFill>
                      </a:endParaRPr>
                    </a:p>
                  </a:txBody>
                  <a:tcPr anchor="ctr">
                    <a:solidFill>
                      <a:schemeClr val="bg1">
                        <a:lumMod val="50000"/>
                      </a:schemeClr>
                    </a:solidFill>
                  </a:tcPr>
                </a:tc>
                <a:tc>
                  <a:txBody>
                    <a:bodyPr/>
                    <a:lstStyle/>
                    <a:p>
                      <a:r>
                        <a:rPr lang="de-DE" sz="1050" dirty="0">
                          <a:solidFill>
                            <a:schemeClr val="bg1"/>
                          </a:solidFill>
                        </a:rPr>
                        <a:t>€5,000</a:t>
                      </a:r>
                    </a:p>
                  </a:txBody>
                  <a:tcPr anchor="ctr">
                    <a:solidFill>
                      <a:schemeClr val="bg1">
                        <a:lumMod val="50000"/>
                      </a:schemeClr>
                    </a:solidFill>
                  </a:tcPr>
                </a:tc>
                <a:tc>
                  <a:txBody>
                    <a:bodyPr/>
                    <a:lstStyle/>
                    <a:p>
                      <a:r>
                        <a:rPr lang="de-DE" sz="1050" dirty="0">
                          <a:solidFill>
                            <a:schemeClr val="bg1"/>
                          </a:solidFill>
                        </a:rPr>
                        <a:t>€5,500</a:t>
                      </a:r>
                    </a:p>
                  </a:txBody>
                  <a:tcPr anchor="ctr">
                    <a:solidFill>
                      <a:schemeClr val="bg1">
                        <a:lumMod val="50000"/>
                      </a:schemeClr>
                    </a:solidFill>
                  </a:tcPr>
                </a:tc>
                <a:tc>
                  <a:txBody>
                    <a:bodyPr/>
                    <a:lstStyle/>
                    <a:p>
                      <a:r>
                        <a:rPr lang="de-DE" sz="1050" dirty="0">
                          <a:solidFill>
                            <a:schemeClr val="bg1"/>
                          </a:solidFill>
                        </a:rPr>
                        <a:t>€5,200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tc>
                  <a:txBody>
                    <a:bodyPr/>
                    <a:lstStyle/>
                    <a:p>
                      <a:r>
                        <a:rPr lang="de-DE" sz="1050" dirty="0">
                          <a:solidFill>
                            <a:schemeClr val="bg1"/>
                          </a:solidFill>
                        </a:rPr>
                        <a:t>€6,000</a:t>
                      </a:r>
                    </a:p>
                  </a:txBody>
                  <a:tcPr anchor="ctr">
                    <a:solidFill>
                      <a:schemeClr val="bg1">
                        <a:lumMod val="50000"/>
                      </a:schemeClr>
                    </a:solidFill>
                  </a:tcPr>
                </a:tc>
                <a:tc>
                  <a:txBody>
                    <a:bodyPr/>
                    <a:lstStyle/>
                    <a:p>
                      <a:r>
                        <a:rPr lang="de-DE" sz="1050" dirty="0">
                          <a:solidFill>
                            <a:schemeClr val="bg1"/>
                          </a:solidFill>
                        </a:rPr>
                        <a:t>€5,300</a:t>
                      </a:r>
                    </a:p>
                  </a:txBody>
                  <a:tcPr anchor="ctr">
                    <a:solidFill>
                      <a:schemeClr val="bg1">
                        <a:lumMod val="50000"/>
                      </a:schemeClr>
                    </a:solidFill>
                  </a:tcPr>
                </a:tc>
                <a:tc>
                  <a:txBody>
                    <a:bodyPr/>
                    <a:lstStyle/>
                    <a:p>
                      <a:r>
                        <a:rPr lang="de-DE" sz="1050" dirty="0">
                          <a:solidFill>
                            <a:schemeClr val="bg1"/>
                          </a:solidFill>
                        </a:rPr>
                        <a:t>€6,200</a:t>
                      </a:r>
                    </a:p>
                  </a:txBody>
                  <a:tcPr anchor="ctr">
                    <a:solidFill>
                      <a:schemeClr val="bg1">
                        <a:lumMod val="50000"/>
                      </a:schemeClr>
                    </a:solidFill>
                  </a:tcPr>
                </a:tc>
                <a:tc>
                  <a:txBody>
                    <a:bodyPr/>
                    <a:lstStyle/>
                    <a:p>
                      <a:r>
                        <a:rPr lang="de-DE" sz="1050" dirty="0">
                          <a:solidFill>
                            <a:schemeClr val="bg1"/>
                          </a:solidFill>
                        </a:rPr>
                        <a:t>€5,400</a:t>
                      </a:r>
                    </a:p>
                  </a:txBody>
                  <a:tcPr anchor="ctr">
                    <a:solidFill>
                      <a:schemeClr val="bg1">
                        <a:lumMod val="50000"/>
                      </a:schemeClr>
                    </a:solidFill>
                  </a:tcPr>
                </a:tc>
                <a:tc>
                  <a:txBody>
                    <a:bodyPr/>
                    <a:lstStyle/>
                    <a:p>
                      <a:r>
                        <a:rPr lang="de-DE" sz="1050" dirty="0">
                          <a:solidFill>
                            <a:schemeClr val="bg1"/>
                          </a:solidFill>
                        </a:rPr>
                        <a:t>€5,700</a:t>
                      </a:r>
                    </a:p>
                  </a:txBody>
                  <a:tcPr anchor="ctr">
                    <a:solidFill>
                      <a:schemeClr val="bg1">
                        <a:lumMod val="50000"/>
                      </a:schemeClr>
                    </a:solidFill>
                  </a:tcPr>
                </a:tc>
                <a:tc>
                  <a:txBody>
                    <a:bodyPr/>
                    <a:lstStyle/>
                    <a:p>
                      <a:r>
                        <a:rPr lang="de-DE" sz="1050" dirty="0">
                          <a:solidFill>
                            <a:schemeClr val="bg1"/>
                          </a:solidFill>
                        </a:rPr>
                        <a:t>€5,600</a:t>
                      </a:r>
                    </a:p>
                  </a:txBody>
                  <a:tcPr anchor="ctr">
                    <a:solidFill>
                      <a:schemeClr val="bg1">
                        <a:lumMod val="50000"/>
                      </a:schemeClr>
                    </a:solidFill>
                  </a:tcPr>
                </a:tc>
                <a:tc>
                  <a:txBody>
                    <a:bodyPr/>
                    <a:lstStyle/>
                    <a:p>
                      <a:r>
                        <a:rPr lang="de-DE" sz="1050" dirty="0">
                          <a:solidFill>
                            <a:schemeClr val="bg1"/>
                          </a:solidFill>
                        </a:rPr>
                        <a:t>€6,100</a:t>
                      </a:r>
                    </a:p>
                  </a:txBody>
                  <a:tcPr anchor="ctr">
                    <a:solidFill>
                      <a:schemeClr val="bg1">
                        <a:lumMod val="50000"/>
                      </a:schemeClr>
                    </a:solidFill>
                  </a:tcPr>
                </a:tc>
                <a:tc>
                  <a:txBody>
                    <a:bodyPr/>
                    <a:lstStyle/>
                    <a:p>
                      <a:r>
                        <a:rPr lang="de-DE" sz="1050" dirty="0">
                          <a:solidFill>
                            <a:schemeClr val="bg1"/>
                          </a:solidFill>
                        </a:rPr>
                        <a:t>€5,800</a:t>
                      </a:r>
                    </a:p>
                  </a:txBody>
                  <a:tcPr anchor="ctr">
                    <a:solidFill>
                      <a:schemeClr val="bg1">
                        <a:lumMod val="50000"/>
                      </a:schemeClr>
                    </a:solidFill>
                  </a:tcPr>
                </a:tc>
                <a:extLst>
                  <a:ext uri="{0D108BD9-81ED-4DB2-BD59-A6C34878D82A}">
                    <a16:rowId xmlns:a16="http://schemas.microsoft.com/office/drawing/2014/main" val="2034917165"/>
                  </a:ext>
                </a:extLst>
              </a:tr>
              <a:tr h="370840">
                <a:tc>
                  <a:txBody>
                    <a:bodyPr/>
                    <a:lstStyle/>
                    <a:p>
                      <a:r>
                        <a:rPr lang="de-DE" sz="1050" b="1" dirty="0" err="1"/>
                        <a:t>Huur</a:t>
                      </a:r>
                      <a:endParaRPr lang="de-DE" sz="1050" dirty="0"/>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tc>
                  <a:txBody>
                    <a:bodyPr/>
                    <a:lstStyle/>
                    <a:p>
                      <a:r>
                        <a:rPr lang="de-DE" sz="1050" dirty="0"/>
                        <a:t>€1,200</a:t>
                      </a:r>
                    </a:p>
                  </a:txBody>
                  <a:tcPr anchor="ctr"/>
                </a:tc>
                <a:extLst>
                  <a:ext uri="{0D108BD9-81ED-4DB2-BD59-A6C34878D82A}">
                    <a16:rowId xmlns:a16="http://schemas.microsoft.com/office/drawing/2014/main" val="2416991952"/>
                  </a:ext>
                </a:extLst>
              </a:tr>
              <a:tr h="370840">
                <a:tc>
                  <a:txBody>
                    <a:bodyPr/>
                    <a:lstStyle/>
                    <a:p>
                      <a:r>
                        <a:rPr lang="de-DE" sz="1050" b="1" dirty="0" err="1"/>
                        <a:t>Leveringen</a:t>
                      </a:r>
                      <a:endParaRPr lang="de-DE" sz="1050" dirty="0"/>
                    </a:p>
                  </a:txBody>
                  <a:tcPr anchor="ctr"/>
                </a:tc>
                <a:tc>
                  <a:txBody>
                    <a:bodyPr/>
                    <a:lstStyle/>
                    <a:p>
                      <a:r>
                        <a:rPr lang="de-DE" sz="1050" dirty="0"/>
                        <a:t>€500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€600</a:t>
                      </a:r>
                    </a:p>
                  </a:txBody>
                  <a:tcPr anchor="ctr"/>
                </a:tc>
                <a:tc>
                  <a:txBody>
                    <a:bodyPr/>
                    <a:lstStyle/>
                    <a:p>
                      <a:r>
                        <a:rPr lang="de-DE" sz="1050" dirty="0"/>
                        <a:t>€550</a:t>
                      </a:r>
                    </a:p>
                  </a:txBody>
                  <a:tcPr anchor="ctr"/>
                </a:tc>
                <a:tc>
                  <a:txBody>
                    <a:bodyPr/>
                    <a:lstStyle/>
                    <a:p>
                      <a:r>
                        <a:rPr lang="de-DE" sz="1050" dirty="0"/>
                        <a:t>€600</a:t>
                      </a:r>
                    </a:p>
                  </a:txBody>
                  <a:tcPr anchor="ctr"/>
                </a:tc>
                <a:tc>
                  <a:txBody>
                    <a:bodyPr/>
                    <a:lstStyle/>
                    <a:p>
                      <a:r>
                        <a:rPr lang="de-DE" sz="1050" dirty="0"/>
                        <a:t>€500</a:t>
                      </a:r>
                    </a:p>
                  </a:txBody>
                  <a:tcPr anchor="ctr"/>
                </a:tc>
                <a:tc>
                  <a:txBody>
                    <a:bodyPr/>
                    <a:lstStyle/>
                    <a:p>
                      <a:r>
                        <a:rPr lang="de-DE" sz="1050" dirty="0"/>
                        <a:t>€550</a:t>
                      </a:r>
                    </a:p>
                  </a:txBody>
                  <a:tcPr anchor="ctr"/>
                </a:tc>
                <a:tc>
                  <a:txBody>
                    <a:bodyPr/>
                    <a:lstStyle/>
                    <a:p>
                      <a:r>
                        <a:rPr lang="de-DE" sz="1050" dirty="0"/>
                        <a:t>€500</a:t>
                      </a:r>
                    </a:p>
                  </a:txBody>
                  <a:tcPr anchor="ctr"/>
                </a:tc>
                <a:tc>
                  <a:txBody>
                    <a:bodyPr/>
                    <a:lstStyle/>
                    <a:p>
                      <a:r>
                        <a:rPr lang="de-DE" sz="1050" dirty="0"/>
                        <a:t>€600</a:t>
                      </a:r>
                    </a:p>
                  </a:txBody>
                  <a:tcPr anchor="ctr"/>
                </a:tc>
                <a:tc>
                  <a:txBody>
                    <a:bodyPr/>
                    <a:lstStyle/>
                    <a:p>
                      <a:r>
                        <a:rPr lang="de-DE" sz="1050" dirty="0"/>
                        <a:t>€600</a:t>
                      </a:r>
                    </a:p>
                  </a:txBody>
                  <a:tcPr anchor="ctr"/>
                </a:tc>
                <a:extLst>
                  <a:ext uri="{0D108BD9-81ED-4DB2-BD59-A6C34878D82A}">
                    <a16:rowId xmlns:a16="http://schemas.microsoft.com/office/drawing/2014/main" val="92493582"/>
                  </a:ext>
                </a:extLst>
              </a:tr>
              <a:tr h="370840">
                <a:tc>
                  <a:txBody>
                    <a:bodyPr/>
                    <a:lstStyle/>
                    <a:p>
                      <a:r>
                        <a:rPr lang="de-DE" sz="1050" b="1" dirty="0" err="1"/>
                        <a:t>Salarissen</a:t>
                      </a:r>
                      <a:endParaRPr lang="de-DE" sz="1050" dirty="0"/>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tc>
                  <a:txBody>
                    <a:bodyPr/>
                    <a:lstStyle/>
                    <a:p>
                      <a:r>
                        <a:rPr lang="de-DE" sz="1050" dirty="0"/>
                        <a:t>€1,800</a:t>
                      </a:r>
                    </a:p>
                  </a:txBody>
                  <a:tcPr anchor="ctr"/>
                </a:tc>
                <a:extLst>
                  <a:ext uri="{0D108BD9-81ED-4DB2-BD59-A6C34878D82A}">
                    <a16:rowId xmlns:a16="http://schemas.microsoft.com/office/drawing/2014/main" val="2387103585"/>
                  </a:ext>
                </a:extLst>
              </a:tr>
              <a:tr h="370840">
                <a:tc>
                  <a:txBody>
                    <a:bodyPr/>
                    <a:lstStyle/>
                    <a:p>
                      <a:r>
                        <a:rPr lang="de-DE" sz="1050" b="1" dirty="0"/>
                        <a:t>Marketing</a:t>
                      </a:r>
                      <a:endParaRPr lang="de-DE" sz="1050" dirty="0"/>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€300</a:t>
                      </a:r>
                    </a:p>
                  </a:txBody>
                  <a:tcPr anchor="ctr"/>
                </a:tc>
                <a:tc>
                  <a:txBody>
                    <a:bodyPr/>
                    <a:lstStyle/>
                    <a:p>
                      <a:r>
                        <a:rPr lang="de-DE" sz="1050" dirty="0"/>
                        <a:t>€400</a:t>
                      </a:r>
                    </a:p>
                  </a:txBody>
                  <a:tcPr anchor="ctr"/>
                </a:tc>
                <a:tc>
                  <a:txBody>
                    <a:bodyPr/>
                    <a:lstStyle/>
                    <a:p>
                      <a:r>
                        <a:rPr lang="de-DE" sz="1050" dirty="0"/>
                        <a:t>€350</a:t>
                      </a:r>
                    </a:p>
                  </a:txBody>
                  <a:tcPr anchor="ctr"/>
                </a:tc>
                <a:extLst>
                  <a:ext uri="{0D108BD9-81ED-4DB2-BD59-A6C34878D82A}">
                    <a16:rowId xmlns:a16="http://schemas.microsoft.com/office/drawing/2014/main" val="3083623643"/>
                  </a:ext>
                </a:extLst>
              </a:tr>
              <a:tr h="370840">
                <a:tc>
                  <a:txBody>
                    <a:bodyPr/>
                    <a:lstStyle/>
                    <a:p>
                      <a:r>
                        <a:rPr lang="de-DE" sz="1050" b="1" dirty="0"/>
                        <a:t>Utilities</a:t>
                      </a:r>
                      <a:endParaRPr lang="de-DE" sz="1050" dirty="0"/>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tc>
                  <a:txBody>
                    <a:bodyPr/>
                    <a:lstStyle/>
                    <a:p>
                      <a:r>
                        <a:rPr lang="de-DE" sz="1050" dirty="0"/>
                        <a:t>€200</a:t>
                      </a:r>
                    </a:p>
                  </a:txBody>
                  <a:tcPr anchor="ctr"/>
                </a:tc>
                <a:extLst>
                  <a:ext uri="{0D108BD9-81ED-4DB2-BD59-A6C34878D82A}">
                    <a16:rowId xmlns:a16="http://schemas.microsoft.com/office/drawing/2014/main" val="1457271438"/>
                  </a:ext>
                </a:extLst>
              </a:tr>
              <a:tr h="370840">
                <a:tc>
                  <a:txBody>
                    <a:bodyPr/>
                    <a:lstStyle/>
                    <a:p>
                      <a:r>
                        <a:rPr lang="de-DE" sz="1050" b="1" dirty="0">
                          <a:solidFill>
                            <a:schemeClr val="bg1"/>
                          </a:solidFill>
                        </a:rPr>
                        <a:t>Totale kosten</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tc>
                  <a:txBody>
                    <a:bodyPr/>
                    <a:lstStyle/>
                    <a:p>
                      <a:r>
                        <a:rPr lang="de-DE" sz="1050" b="1" dirty="0">
                          <a:solidFill>
                            <a:schemeClr val="bg1"/>
                          </a:solidFill>
                        </a:rPr>
                        <a:t>€4,000</a:t>
                      </a:r>
                    </a:p>
                  </a:txBody>
                  <a:tcPr anchor="ctr">
                    <a:solidFill>
                      <a:schemeClr val="bg1">
                        <a:lumMod val="50000"/>
                      </a:schemeClr>
                    </a:solidFill>
                  </a:tcPr>
                </a:tc>
                <a:tc>
                  <a:txBody>
                    <a:bodyPr/>
                    <a:lstStyle/>
                    <a:p>
                      <a:r>
                        <a:rPr lang="de-DE" sz="1050" b="1" dirty="0">
                          <a:solidFill>
                            <a:schemeClr val="bg1"/>
                          </a:solidFill>
                        </a:rPr>
                        <a:t>€4,200</a:t>
                      </a:r>
                    </a:p>
                  </a:txBody>
                  <a:tcPr anchor="ctr">
                    <a:solidFill>
                      <a:schemeClr val="bg1">
                        <a:lumMod val="50000"/>
                      </a:schemeClr>
                    </a:solidFill>
                  </a:tcPr>
                </a:tc>
                <a:tc>
                  <a:txBody>
                    <a:bodyPr/>
                    <a:lstStyle/>
                    <a:p>
                      <a:r>
                        <a:rPr lang="de-DE" sz="1050" b="1" dirty="0">
                          <a:solidFill>
                            <a:schemeClr val="bg1"/>
                          </a:solidFill>
                        </a:rPr>
                        <a:t>€4,150</a:t>
                      </a:r>
                    </a:p>
                  </a:txBody>
                  <a:tcPr anchor="ctr">
                    <a:solidFill>
                      <a:schemeClr val="bg1">
                        <a:lumMod val="50000"/>
                      </a:schemeClr>
                    </a:solidFill>
                  </a:tcPr>
                </a:tc>
                <a:extLst>
                  <a:ext uri="{0D108BD9-81ED-4DB2-BD59-A6C34878D82A}">
                    <a16:rowId xmlns:a16="http://schemas.microsoft.com/office/drawing/2014/main" val="548214906"/>
                  </a:ext>
                </a:extLst>
              </a:tr>
              <a:tr h="370840">
                <a:tc>
                  <a:txBody>
                    <a:bodyPr/>
                    <a:lstStyle/>
                    <a:p>
                      <a:r>
                        <a:rPr lang="de-DE" sz="1000" b="1" dirty="0" err="1">
                          <a:solidFill>
                            <a:schemeClr val="bg1"/>
                          </a:solidFill>
                        </a:rPr>
                        <a:t>Nettowinst</a:t>
                      </a:r>
                      <a:endParaRPr lang="de-DE" sz="1000" b="1" dirty="0">
                        <a:solidFill>
                          <a:schemeClr val="bg1"/>
                        </a:solidFill>
                      </a:endParaRPr>
                    </a:p>
                  </a:txBody>
                  <a:tcPr anchor="ctr">
                    <a:solidFill>
                      <a:schemeClr val="tx1">
                        <a:lumMod val="75000"/>
                      </a:schemeClr>
                    </a:solidFill>
                  </a:tcPr>
                </a:tc>
                <a:tc>
                  <a:txBody>
                    <a:bodyPr/>
                    <a:lstStyle/>
                    <a:p>
                      <a:r>
                        <a:rPr lang="de-DE" sz="1050" b="1" dirty="0">
                          <a:solidFill>
                            <a:schemeClr val="bg1"/>
                          </a:solidFill>
                        </a:rPr>
                        <a:t>€1,000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€1,100</a:t>
                      </a:r>
                    </a:p>
                  </a:txBody>
                  <a:tcPr anchor="ctr">
                    <a:solidFill>
                      <a:schemeClr val="tx1">
                        <a:lumMod val="75000"/>
                      </a:schemeClr>
                    </a:solidFill>
                  </a:tcPr>
                </a:tc>
                <a:tc>
                  <a:txBody>
                    <a:bodyPr/>
                    <a:lstStyle/>
                    <a:p>
                      <a:r>
                        <a:rPr lang="de-DE" sz="1050" b="1" dirty="0">
                          <a:solidFill>
                            <a:schemeClr val="bg1"/>
                          </a:solidFill>
                        </a:rPr>
                        <a:t>€1,700</a:t>
                      </a:r>
                    </a:p>
                  </a:txBody>
                  <a:tcPr anchor="ctr">
                    <a:solidFill>
                      <a:schemeClr val="tx1">
                        <a:lumMod val="75000"/>
                      </a:schemeClr>
                    </a:solidFill>
                  </a:tcPr>
                </a:tc>
                <a:tc>
                  <a:txBody>
                    <a:bodyPr/>
                    <a:lstStyle/>
                    <a:p>
                      <a:r>
                        <a:rPr lang="de-DE" sz="1050" b="1" dirty="0">
                          <a:solidFill>
                            <a:schemeClr val="bg1"/>
                          </a:solidFill>
                        </a:rPr>
                        <a:t>€1,800</a:t>
                      </a:r>
                    </a:p>
                  </a:txBody>
                  <a:tcPr anchor="ctr">
                    <a:solidFill>
                      <a:schemeClr val="tx1">
                        <a:lumMod val="75000"/>
                      </a:schemeClr>
                    </a:solidFill>
                  </a:tcPr>
                </a:tc>
                <a:tc>
                  <a:txBody>
                    <a:bodyPr/>
                    <a:lstStyle/>
                    <a:p>
                      <a:r>
                        <a:rPr lang="de-DE" sz="1050" b="1" dirty="0">
                          <a:solidFill>
                            <a:schemeClr val="bg1"/>
                          </a:solidFill>
                        </a:rPr>
                        <a:t>€1,200</a:t>
                      </a:r>
                    </a:p>
                  </a:txBody>
                  <a:tcPr anchor="ctr">
                    <a:solidFill>
                      <a:schemeClr val="tx1">
                        <a:lumMod val="75000"/>
                      </a:schemeClr>
                    </a:solidFill>
                  </a:tcPr>
                </a:tc>
                <a:tc>
                  <a:txBody>
                    <a:bodyPr/>
                    <a:lstStyle/>
                    <a:p>
                      <a:r>
                        <a:rPr lang="de-DE" sz="1050" b="1" dirty="0">
                          <a:solidFill>
                            <a:schemeClr val="bg1"/>
                          </a:solidFill>
                        </a:rPr>
                        <a:t>€2,000</a:t>
                      </a:r>
                    </a:p>
                  </a:txBody>
                  <a:tcPr anchor="ctr">
                    <a:solidFill>
                      <a:schemeClr val="tx1">
                        <a:lumMod val="75000"/>
                      </a:schemeClr>
                    </a:solidFill>
                  </a:tcPr>
                </a:tc>
                <a:tc>
                  <a:txBody>
                    <a:bodyPr/>
                    <a:lstStyle/>
                    <a:p>
                      <a:r>
                        <a:rPr lang="de-DE" sz="1050" b="1" dirty="0">
                          <a:solidFill>
                            <a:schemeClr val="bg1"/>
                          </a:solidFill>
                        </a:rPr>
                        <a:t>€1,400</a:t>
                      </a:r>
                    </a:p>
                  </a:txBody>
                  <a:tcPr anchor="ctr">
                    <a:solidFill>
                      <a:schemeClr val="tx1">
                        <a:lumMod val="75000"/>
                      </a:schemeClr>
                    </a:solidFill>
                  </a:tcPr>
                </a:tc>
                <a:tc>
                  <a:txBody>
                    <a:bodyPr/>
                    <a:lstStyle/>
                    <a:p>
                      <a:r>
                        <a:rPr lang="de-DE" sz="1050" b="1" dirty="0">
                          <a:solidFill>
                            <a:schemeClr val="bg1"/>
                          </a:solidFill>
                        </a:rPr>
                        <a:t>€1,550</a:t>
                      </a:r>
                    </a:p>
                  </a:txBody>
                  <a:tcPr anchor="ctr">
                    <a:solidFill>
                      <a:schemeClr val="tx1">
                        <a:lumMod val="75000"/>
                      </a:schemeClr>
                    </a:solidFill>
                  </a:tcPr>
                </a:tc>
                <a:tc>
                  <a:txBody>
                    <a:bodyPr/>
                    <a:lstStyle/>
                    <a:p>
                      <a:r>
                        <a:rPr lang="de-DE" sz="1050" b="1" dirty="0">
                          <a:solidFill>
                            <a:schemeClr val="bg1"/>
                          </a:solidFill>
                        </a:rPr>
                        <a:t>€1,600</a:t>
                      </a:r>
                    </a:p>
                  </a:txBody>
                  <a:tcPr anchor="ctr">
                    <a:solidFill>
                      <a:schemeClr val="tx1">
                        <a:lumMod val="75000"/>
                      </a:schemeClr>
                    </a:solidFill>
                  </a:tcPr>
                </a:tc>
                <a:tc>
                  <a:txBody>
                    <a:bodyPr/>
                    <a:lstStyle/>
                    <a:p>
                      <a:r>
                        <a:rPr lang="de-DE" sz="1050" b="1" dirty="0">
                          <a:solidFill>
                            <a:schemeClr val="bg1"/>
                          </a:solidFill>
                        </a:rPr>
                        <a:t>€1,900</a:t>
                      </a:r>
                    </a:p>
                  </a:txBody>
                  <a:tcPr anchor="ctr">
                    <a:solidFill>
                      <a:schemeClr val="tx1">
                        <a:lumMod val="75000"/>
                      </a:schemeClr>
                    </a:solidFill>
                  </a:tcPr>
                </a:tc>
                <a:tc>
                  <a:txBody>
                    <a:bodyPr/>
                    <a:lstStyle/>
                    <a:p>
                      <a:r>
                        <a:rPr lang="de-DE" sz="1050" b="1" dirty="0">
                          <a:solidFill>
                            <a:schemeClr val="bg1"/>
                          </a:solidFill>
                        </a:rPr>
                        <a:t>€1,650</a:t>
                      </a:r>
                    </a:p>
                  </a:txBody>
                  <a:tcPr anchor="ctr">
                    <a:solidFill>
                      <a:schemeClr val="tx1">
                        <a:lumMod val="75000"/>
                      </a:schemeClr>
                    </a:solidFill>
                  </a:tcPr>
                </a:tc>
                <a:extLst>
                  <a:ext uri="{0D108BD9-81ED-4DB2-BD59-A6C34878D82A}">
                    <a16:rowId xmlns:a16="http://schemas.microsoft.com/office/drawing/2014/main" val="2097346489"/>
                  </a:ext>
                </a:extLst>
              </a:tr>
            </a:tbl>
          </a:graphicData>
        </a:graphic>
      </p:graphicFrame>
    </p:spTree>
    <p:extLst>
      <p:ext uri="{BB962C8B-B14F-4D97-AF65-F5344CB8AC3E}">
        <p14:creationId xmlns:p14="http://schemas.microsoft.com/office/powerpoint/2010/main" val="662119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51185" y="1504041"/>
            <a:ext cx="6086167" cy="3849918"/>
          </a:xfrm>
        </p:spPr>
        <p:txBody>
          <a:bodyPr/>
          <a:lstStyle/>
          <a:p>
            <a:pPr marL="457200" indent="-457200">
              <a:buFont typeface="+mj-lt"/>
              <a:buAutoNum type="arabicPeriod"/>
            </a:pPr>
            <a:r>
              <a:rPr lang="nl-NL" sz="2000" dirty="0"/>
              <a:t>Een begroting is niet in steen gebeiteld; Het moet regelmatig worden herzien om de werkelijke prestaties weer te geven
</a:t>
            </a:r>
            <a:r>
              <a:rPr lang="nl-NL" sz="2000" b="1" dirty="0"/>
              <a:t>Variantieanalyse: </a:t>
            </a:r>
            <a:r>
              <a:rPr lang="nl-NL" sz="2000" dirty="0"/>
              <a:t>Vergelijk de werkelijke resultaten met uw budget om te zien waar uw uitgaven en inkomsten verschillen van uw prognoses. 
</a:t>
            </a:r>
            <a:r>
              <a:rPr lang="nl-NL" sz="2000" b="1" dirty="0"/>
              <a:t>Pas uw budget aan </a:t>
            </a:r>
            <a:r>
              <a:rPr lang="nl-NL" sz="2000" dirty="0"/>
              <a:t>op basis van deze inzichten om op koers te blijven met uw financiële doelen.
Veelvoorkomende redenen voor aanpassing zijn onverwachte uitgaven, marktveranderingen of nieuwe kansen</a:t>
            </a:r>
            <a:endParaRPr lang="de-DE" sz="2000"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nl-NL"/>
              <a:t>Uw budget herzien en aanpassen</a:t>
            </a:r>
            <a:endParaRPr lang="de-DE" dirty="0"/>
          </a:p>
        </p:txBody>
      </p:sp>
      <p:pic>
        <p:nvPicPr>
          <p:cNvPr id="6" name="Grafik 5">
            <a:extLst>
              <a:ext uri="{FF2B5EF4-FFF2-40B4-BE49-F238E27FC236}">
                <a16:creationId xmlns:a16="http://schemas.microsoft.com/office/drawing/2014/main" id="{CE1AF978-8439-79E1-908F-5934F8557C06}"/>
              </a:ext>
            </a:extLst>
          </p:cNvPr>
          <p:cNvPicPr>
            <a:picLocks noChangeAspect="1"/>
          </p:cNvPicPr>
          <p:nvPr/>
        </p:nvPicPr>
        <p:blipFill>
          <a:blip r:embed="rId2"/>
          <a:stretch>
            <a:fillRect/>
          </a:stretch>
        </p:blipFill>
        <p:spPr>
          <a:xfrm>
            <a:off x="7273726" y="1927717"/>
            <a:ext cx="3546764" cy="3546764"/>
          </a:xfrm>
          <a:prstGeom prst="rect">
            <a:avLst/>
          </a:prstGeom>
        </p:spPr>
      </p:pic>
    </p:spTree>
    <p:extLst>
      <p:ext uri="{BB962C8B-B14F-4D97-AF65-F5344CB8AC3E}">
        <p14:creationId xmlns:p14="http://schemas.microsoft.com/office/powerpoint/2010/main" val="2077461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1030418" y="1708688"/>
            <a:ext cx="5181600" cy="3440624"/>
          </a:xfrm>
        </p:spPr>
        <p:txBody>
          <a:bodyPr/>
          <a:lstStyle/>
          <a:p>
            <a:pPr marL="457200" indent="-457200">
              <a:buFont typeface="+mj-lt"/>
              <a:buAutoNum type="arabicPeriod"/>
            </a:pPr>
            <a:r>
              <a:rPr lang="en-US" dirty="0"/>
              <a:t>Scenarios such as sudden market changes, unplanned expenses, or new growth opportunities can impact your budget</a:t>
            </a:r>
          </a:p>
          <a:p>
            <a:pPr marL="457200" indent="-457200">
              <a:buFont typeface="+mj-lt"/>
              <a:buAutoNum type="arabicPeriod"/>
            </a:pPr>
            <a:r>
              <a:rPr lang="en-US" dirty="0"/>
              <a:t>Use scenario-based budgeting to create different versions of your budget based on best-case, worst-case, and expected outcomes.</a:t>
            </a:r>
          </a:p>
          <a:p>
            <a:pPr marL="457200" indent="-457200">
              <a:buFont typeface="+mj-lt"/>
              <a:buAutoNum type="arabicPeriod"/>
            </a:pPr>
            <a:r>
              <a:rPr lang="en-US" dirty="0"/>
              <a:t>This flexibility helps you prepare for changes and adjust quickly to minimize financial risk</a:t>
            </a:r>
            <a:endParaRPr lang="de-DE" b="1"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dirty="0"/>
              <a:t>Scenario based Budgeting</a:t>
            </a:r>
          </a:p>
        </p:txBody>
      </p:sp>
      <p:graphicFrame>
        <p:nvGraphicFramePr>
          <p:cNvPr id="5" name="Diagramm 4">
            <a:extLst>
              <a:ext uri="{FF2B5EF4-FFF2-40B4-BE49-F238E27FC236}">
                <a16:creationId xmlns:a16="http://schemas.microsoft.com/office/drawing/2014/main" id="{B60B8749-FCF2-56B1-BD98-DCE8216D11A2}"/>
              </a:ext>
            </a:extLst>
          </p:cNvPr>
          <p:cNvGraphicFramePr/>
          <p:nvPr>
            <p:extLst>
              <p:ext uri="{D42A27DB-BD31-4B8C-83A1-F6EECF244321}">
                <p14:modId xmlns:p14="http://schemas.microsoft.com/office/powerpoint/2010/main" val="3283864480"/>
              </p:ext>
            </p:extLst>
          </p:nvPr>
        </p:nvGraphicFramePr>
        <p:xfrm>
          <a:off x="5964883" y="1580179"/>
          <a:ext cx="6308436" cy="4198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14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err="1">
                <a:solidFill>
                  <a:schemeClr val="bg1"/>
                </a:solidFill>
              </a:rPr>
              <a:t>Leerresultaten</a:t>
            </a:r>
            <a:endParaRPr lang="en-IE" dirty="0">
              <a:solidFill>
                <a:schemeClr val="bg1"/>
              </a:solidFill>
            </a:endParaRPr>
          </a:p>
          <a:p>
            <a:endParaRPr lang="en-GB" sz="600" b="1" dirty="0"/>
          </a:p>
          <a:p>
            <a:r>
              <a:rPr lang="en-GB" sz="2400" b="1" dirty="0">
                <a:solidFill>
                  <a:srgbClr val="47B5C8"/>
                </a:solidFill>
              </a:rPr>
              <a:t>Skills:</a:t>
            </a:r>
          </a:p>
          <a:p>
            <a:r>
              <a:rPr lang="en-GB" sz="2400" b="1" dirty="0" err="1">
                <a:solidFill>
                  <a:srgbClr val="F2A72C"/>
                </a:solidFill>
              </a:rPr>
              <a:t>Budgettering</a:t>
            </a:r>
            <a:r>
              <a:rPr lang="en-GB" sz="2400" b="1" dirty="0">
                <a:solidFill>
                  <a:srgbClr val="F2A72C"/>
                </a:solidFill>
              </a:rPr>
              <a:t>:</a:t>
            </a:r>
            <a:r>
              <a:rPr lang="en-GB" sz="2400" dirty="0"/>
              <a:t> </a:t>
            </a:r>
            <a:r>
              <a:rPr lang="nl-NL" sz="2400" dirty="0"/>
              <a:t>Een basisbudget maken dat de inkomsten en uitgaven van bedrijven weerspiegelt</a:t>
            </a:r>
            <a:r>
              <a:rPr lang="en-GB" sz="2400" dirty="0"/>
              <a:t>.</a:t>
            </a:r>
          </a:p>
          <a:p>
            <a:endParaRPr lang="en-GB" sz="2400" dirty="0"/>
          </a:p>
          <a:p>
            <a:r>
              <a:rPr lang="en-GB" sz="2400" b="1" dirty="0" err="1">
                <a:solidFill>
                  <a:srgbClr val="F2A72C"/>
                </a:solidFill>
              </a:rPr>
              <a:t>Jaarrekening</a:t>
            </a:r>
            <a:r>
              <a:rPr lang="en-GB" sz="2400" b="1" dirty="0">
                <a:solidFill>
                  <a:srgbClr val="F2A72C"/>
                </a:solidFill>
              </a:rPr>
              <a:t>: </a:t>
            </a:r>
            <a:r>
              <a:rPr lang="nl-NL" sz="2400" dirty="0"/>
              <a:t>Het lezen en begrijpen van financiële overzichten zoals winst- en verliesrekeningen</a:t>
            </a:r>
            <a:r>
              <a:rPr lang="en-GB" sz="2400" dirty="0"/>
              <a:t>.</a:t>
            </a:r>
          </a:p>
          <a:p>
            <a:endParaRPr lang="en-GB" sz="2400" dirty="0"/>
          </a:p>
          <a:p>
            <a:r>
              <a:rPr lang="en-GB" sz="2400" b="1" dirty="0" err="1">
                <a:solidFill>
                  <a:srgbClr val="F2A72C"/>
                </a:solidFill>
              </a:rPr>
              <a:t>Communiceren</a:t>
            </a:r>
            <a:r>
              <a:rPr lang="en-GB" sz="2400" b="1" dirty="0">
                <a:solidFill>
                  <a:srgbClr val="F2A72C"/>
                </a:solidFill>
              </a:rPr>
              <a:t> van </a:t>
            </a:r>
            <a:r>
              <a:rPr lang="en-GB" sz="2400" b="1" dirty="0" err="1">
                <a:solidFill>
                  <a:srgbClr val="F2A72C"/>
                </a:solidFill>
              </a:rPr>
              <a:t>financiële</a:t>
            </a:r>
            <a:r>
              <a:rPr lang="en-GB" sz="2400" b="1" dirty="0">
                <a:solidFill>
                  <a:srgbClr val="F2A72C"/>
                </a:solidFill>
              </a:rPr>
              <a:t> </a:t>
            </a:r>
            <a:r>
              <a:rPr lang="en-GB" sz="2400" b="1" dirty="0" err="1">
                <a:solidFill>
                  <a:srgbClr val="F2A72C"/>
                </a:solidFill>
              </a:rPr>
              <a:t>informatie</a:t>
            </a:r>
            <a:r>
              <a:rPr lang="en-GB" sz="2400" b="1" dirty="0">
                <a:solidFill>
                  <a:srgbClr val="F2A72C"/>
                </a:solidFill>
              </a:rPr>
              <a:t>: </a:t>
            </a:r>
            <a:r>
              <a:rPr lang="nl-NL" sz="2400" dirty="0"/>
              <a:t>De financiële situatie op een duidelijke en eenvoudige manier uitleggen aan investeerders.</a:t>
            </a:r>
            <a:endParaRPr lang="en-GB" sz="2400" dirty="0"/>
          </a:p>
          <a:p>
            <a:endParaRPr lang="en-US" sz="24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solidFill>
                  <a:schemeClr val="bg1"/>
                </a:solidFill>
              </a:rPr>
              <a:t>Incorporating Risk Management into Budgeting</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735731" y="1674593"/>
            <a:ext cx="2663173" cy="3985706"/>
          </a:xfrm>
          <a:prstGeom prst="rect">
            <a:avLst/>
          </a:prstGeom>
          <a:noFill/>
        </p:spPr>
        <p:txBody>
          <a:bodyPr wrap="square">
            <a:spAutoFit/>
          </a:bodyPr>
          <a:lstStyle/>
          <a:p>
            <a:r>
              <a:rPr lang="en-US" sz="2300" dirty="0">
                <a:solidFill>
                  <a:srgbClr val="595959"/>
                </a:solidFill>
              </a:rPr>
              <a:t>Incorporating risk management into your budgeting process helps prepare for uncertainties -economic downturns, supply chain disruptions, or unexpected expenses.</a:t>
            </a:r>
          </a:p>
        </p:txBody>
      </p:sp>
      <p:graphicFrame>
        <p:nvGraphicFramePr>
          <p:cNvPr id="5" name="Diagramm 4">
            <a:extLst>
              <a:ext uri="{FF2B5EF4-FFF2-40B4-BE49-F238E27FC236}">
                <a16:creationId xmlns:a16="http://schemas.microsoft.com/office/drawing/2014/main" id="{5B4570BF-3990-F4E0-1CFC-5D49F27B9A86}"/>
              </a:ext>
            </a:extLst>
          </p:cNvPr>
          <p:cNvGraphicFramePr/>
          <p:nvPr>
            <p:extLst>
              <p:ext uri="{D42A27DB-BD31-4B8C-83A1-F6EECF244321}">
                <p14:modId xmlns:p14="http://schemas.microsoft.com/office/powerpoint/2010/main" val="4049929128"/>
              </p:ext>
            </p:extLst>
          </p:nvPr>
        </p:nvGraphicFramePr>
        <p:xfrm>
          <a:off x="3398904" y="1769804"/>
          <a:ext cx="8583561" cy="404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82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87086" y="642296"/>
            <a:ext cx="988400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Budgetteren voor groei en uitbreiding</a:t>
            </a:r>
            <a:endParaRPr lang="en-US" dirty="0"/>
          </a:p>
        </p:txBody>
      </p:sp>
      <p:sp>
        <p:nvSpPr>
          <p:cNvPr id="10" name="TextBox 4">
            <a:extLst>
              <a:ext uri="{FF2B5EF4-FFF2-40B4-BE49-F238E27FC236}">
                <a16:creationId xmlns:a16="http://schemas.microsoft.com/office/drawing/2014/main" id="{B3BAC08D-379E-5E5E-6CD6-7F7422970C04}"/>
              </a:ext>
            </a:extLst>
          </p:cNvPr>
          <p:cNvSpPr txBox="1"/>
          <p:nvPr/>
        </p:nvSpPr>
        <p:spPr>
          <a:xfrm>
            <a:off x="581471" y="1565257"/>
            <a:ext cx="10130071" cy="830997"/>
          </a:xfrm>
          <a:prstGeom prst="rect">
            <a:avLst/>
          </a:prstGeom>
          <a:noFill/>
        </p:spPr>
        <p:txBody>
          <a:bodyPr wrap="square">
            <a:spAutoFit/>
          </a:bodyPr>
          <a:lstStyle/>
          <a:p>
            <a:r>
              <a:rPr lang="nl-NL" sz="2400" dirty="0">
                <a:solidFill>
                  <a:srgbClr val="595959"/>
                </a:solidFill>
              </a:rPr>
              <a:t>Naarmate uw bedrijf groeit, moet uw budget rekening houden met hogere uitgaven zoals werving, marketing en ontwikkeling van nieuwe producten.</a:t>
            </a:r>
            <a:endParaRPr lang="en-US" sz="2400" dirty="0">
              <a:solidFill>
                <a:srgbClr val="595959"/>
              </a:solidFill>
            </a:endParaRPr>
          </a:p>
        </p:txBody>
      </p:sp>
      <p:graphicFrame>
        <p:nvGraphicFramePr>
          <p:cNvPr id="3" name="Diagramm 2">
            <a:extLst>
              <a:ext uri="{FF2B5EF4-FFF2-40B4-BE49-F238E27FC236}">
                <a16:creationId xmlns:a16="http://schemas.microsoft.com/office/drawing/2014/main" id="{CCB7187F-51EC-6360-305E-B3B605801502}"/>
              </a:ext>
            </a:extLst>
          </p:cNvPr>
          <p:cNvGraphicFramePr/>
          <p:nvPr>
            <p:extLst>
              <p:ext uri="{D42A27DB-BD31-4B8C-83A1-F6EECF244321}">
                <p14:modId xmlns:p14="http://schemas.microsoft.com/office/powerpoint/2010/main" val="1646540128"/>
              </p:ext>
            </p:extLst>
          </p:nvPr>
        </p:nvGraphicFramePr>
        <p:xfrm>
          <a:off x="1346200" y="2556934"/>
          <a:ext cx="7992533" cy="2912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603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79647D2-FD12-4CCB-A0B3-9BA7D4F29E44}"/>
              </a:ext>
            </a:extLst>
          </p:cNvPr>
          <p:cNvSpPr>
            <a:spLocks noGrp="1"/>
          </p:cNvSpPr>
          <p:nvPr>
            <p:ph type="body" sz="quarter" idx="18"/>
          </p:nvPr>
        </p:nvSpPr>
        <p:spPr>
          <a:xfrm>
            <a:off x="898357" y="2112463"/>
            <a:ext cx="4867011" cy="3025975"/>
          </a:xfrm>
        </p:spPr>
        <p:txBody>
          <a:bodyPr/>
          <a:lstStyle/>
          <a:p>
            <a:pPr marL="0" indent="0"/>
            <a:r>
              <a:rPr lang="nl-NL" dirty="0"/>
              <a:t>Maak een budget voor 12 maanden voor uw bedrijf</a:t>
            </a:r>
            <a:br>
              <a:rPr lang="de-DE" dirty="0"/>
            </a:br>
            <a:br>
              <a:rPr lang="de-DE" dirty="0"/>
            </a:br>
            <a:r>
              <a:rPr lang="nl-NL" dirty="0"/>
              <a:t>Neem de tijd en geef alle inkomsten en uitgaven weer in een periode van 12 maanden.</a:t>
            </a:r>
            <a:endParaRPr lang="de-DE" dirty="0"/>
          </a:p>
          <a:p>
            <a:pPr marL="0" indent="0"/>
            <a:r>
              <a:rPr lang="de-DE" dirty="0"/>
              <a:t> </a:t>
            </a:r>
          </a:p>
          <a:p>
            <a:pPr marL="0" indent="0"/>
            <a:r>
              <a:rPr lang="nl-NL" dirty="0"/>
              <a:t>Probeer zo precies mogelijk te zijn.</a:t>
            </a:r>
            <a:endParaRPr lang="de-DE" dirty="0"/>
          </a:p>
        </p:txBody>
      </p:sp>
      <p:sp>
        <p:nvSpPr>
          <p:cNvPr id="3" name="Textplatzhalter 2">
            <a:extLst>
              <a:ext uri="{FF2B5EF4-FFF2-40B4-BE49-F238E27FC236}">
                <a16:creationId xmlns:a16="http://schemas.microsoft.com/office/drawing/2014/main" id="{98F94F35-4A80-1647-5BF9-6D2DAA1404A5}"/>
              </a:ext>
            </a:extLst>
          </p:cNvPr>
          <p:cNvSpPr>
            <a:spLocks noGrp="1"/>
          </p:cNvSpPr>
          <p:nvPr>
            <p:ph type="body" sz="quarter" idx="16"/>
          </p:nvPr>
        </p:nvSpPr>
        <p:spPr/>
        <p:txBody>
          <a:bodyPr/>
          <a:lstStyle/>
          <a:p>
            <a:r>
              <a:rPr lang="de-DE" dirty="0"/>
              <a:t>Budget </a:t>
            </a:r>
            <a:r>
              <a:rPr lang="de-DE" dirty="0" err="1"/>
              <a:t>oefening</a:t>
            </a:r>
            <a:endParaRPr lang="de-DE" dirty="0"/>
          </a:p>
        </p:txBody>
      </p:sp>
      <p:pic>
        <p:nvPicPr>
          <p:cNvPr id="6" name="Bildplatzhalter 5" descr="Ein Bild, das Text, Büroausstattung, Stift, Schreibwaren enthält.&#10;&#10;Automatisch generierte Beschreibung">
            <a:extLst>
              <a:ext uri="{FF2B5EF4-FFF2-40B4-BE49-F238E27FC236}">
                <a16:creationId xmlns:a16="http://schemas.microsoft.com/office/drawing/2014/main" id="{746095A5-5DF0-8F08-F0C7-A9CAEFD753A1}"/>
              </a:ext>
            </a:extLst>
          </p:cNvPr>
          <p:cNvPicPr>
            <a:picLocks noGrp="1" noChangeAspect="1"/>
          </p:cNvPicPr>
          <p:nvPr>
            <p:ph type="pic" sz="quarter" idx="42"/>
          </p:nvPr>
        </p:nvPicPr>
        <p:blipFill>
          <a:blip r:embed="rId2">
            <a:extLst>
              <a:ext uri="{837473B0-CC2E-450A-ABE3-18F120FF3D39}">
                <a1611:picAttrSrcUrl xmlns:a1611="http://schemas.microsoft.com/office/drawing/2016/11/main" r:id="rId3"/>
              </a:ext>
            </a:extLst>
          </a:blip>
          <a:srcRect l="9543" r="9543"/>
          <a:stretch>
            <a:fillRect/>
          </a:stretch>
        </p:blipFill>
        <p:spPr/>
      </p:pic>
    </p:spTree>
    <p:extLst>
      <p:ext uri="{BB962C8B-B14F-4D97-AF65-F5344CB8AC3E}">
        <p14:creationId xmlns:p14="http://schemas.microsoft.com/office/powerpoint/2010/main" val="129193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BC864B-308E-AE27-AA63-F3C52A11F488}"/>
              </a:ext>
            </a:extLst>
          </p:cNvPr>
          <p:cNvSpPr>
            <a:spLocks noGrp="1"/>
          </p:cNvSpPr>
          <p:nvPr>
            <p:ph type="body" sz="quarter" idx="18"/>
          </p:nvPr>
        </p:nvSpPr>
        <p:spPr>
          <a:xfrm>
            <a:off x="1030417" y="1534517"/>
            <a:ext cx="6054707" cy="3440624"/>
          </a:xfrm>
        </p:spPr>
        <p:txBody>
          <a:bodyPr/>
          <a:lstStyle/>
          <a:p>
            <a:pPr marL="342900" indent="-342900">
              <a:buAutoNum type="arabicPeriod"/>
            </a:pPr>
            <a:r>
              <a:rPr lang="nl-NL" b="1" dirty="0"/>
              <a:t>Inkomsten overschatten: </a:t>
            </a:r>
            <a:r>
              <a:rPr lang="nl-NL" dirty="0"/>
              <a:t>Wees realistisch over uw verkoopprojecten om te voorkomen dat u te veel uitgeeft</a:t>
            </a:r>
            <a:r>
              <a:rPr lang="nl-NL" b="1" dirty="0"/>
              <a:t>
Kosten onderschatten: </a:t>
            </a:r>
            <a:r>
              <a:rPr lang="nl-NL" dirty="0"/>
              <a:t>Zorg ervoor dat u alle uitgaven opneemt, inclusief onverwachte of variabele kosten.</a:t>
            </a:r>
            <a:r>
              <a:rPr lang="nl-NL" b="1" dirty="0"/>
              <a:t>
Niet beoordelen: C</a:t>
            </a:r>
            <a:r>
              <a:rPr lang="nl-NL" dirty="0"/>
              <a:t>ontroleer regelmatig uw budget om op schema te blijven.</a:t>
            </a:r>
            <a:r>
              <a:rPr lang="nl-NL" b="1" dirty="0"/>
              <a:t>
Geen planning voor groei: </a:t>
            </a:r>
            <a:r>
              <a:rPr lang="nl-NL" dirty="0"/>
              <a:t>Budgetteer voor toekomstige groei door middelen opzij te zetten voor uitbreiding of nieuwe kansen.</a:t>
            </a:r>
            <a:endParaRPr lang="de-DE" sz="1800" dirty="0"/>
          </a:p>
        </p:txBody>
      </p:sp>
      <p:sp>
        <p:nvSpPr>
          <p:cNvPr id="3" name="Textplatzhalter 2">
            <a:extLst>
              <a:ext uri="{FF2B5EF4-FFF2-40B4-BE49-F238E27FC236}">
                <a16:creationId xmlns:a16="http://schemas.microsoft.com/office/drawing/2014/main" id="{4FFA22B6-C3CB-82D8-C39B-E82EAC7F9074}"/>
              </a:ext>
            </a:extLst>
          </p:cNvPr>
          <p:cNvSpPr>
            <a:spLocks noGrp="1"/>
          </p:cNvSpPr>
          <p:nvPr>
            <p:ph type="body" sz="quarter" idx="16"/>
          </p:nvPr>
        </p:nvSpPr>
        <p:spPr/>
        <p:txBody>
          <a:bodyPr/>
          <a:lstStyle/>
          <a:p>
            <a:r>
              <a:rPr lang="de-DE"/>
              <a:t>Veelvoorkomende budgetteringsfouten</a:t>
            </a:r>
            <a:endParaRPr lang="de-DE" dirty="0"/>
          </a:p>
        </p:txBody>
      </p:sp>
      <p:sp>
        <p:nvSpPr>
          <p:cNvPr id="5" name="Textplatzhalter 2">
            <a:extLst>
              <a:ext uri="{FF2B5EF4-FFF2-40B4-BE49-F238E27FC236}">
                <a16:creationId xmlns:a16="http://schemas.microsoft.com/office/drawing/2014/main" id="{D23351FF-967D-B07F-BA38-327052435BFC}"/>
              </a:ext>
            </a:extLst>
          </p:cNvPr>
          <p:cNvSpPr txBox="1">
            <a:spLocks/>
          </p:cNvSpPr>
          <p:nvPr/>
        </p:nvSpPr>
        <p:spPr>
          <a:xfrm>
            <a:off x="7580671" y="1985987"/>
            <a:ext cx="4210606" cy="380817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i="1" dirty="0">
                <a:solidFill>
                  <a:schemeClr val="bg1"/>
                </a:solidFill>
              </a:rPr>
              <a:t>"</a:t>
            </a:r>
            <a:r>
              <a:rPr lang="nl-NL" b="1" i="1" dirty="0">
                <a:solidFill>
                  <a:schemeClr val="bg1"/>
                </a:solidFill>
              </a:rPr>
              <a:t>Een budget is meer dan alleen een reeks getallen op een pagina; Het is een belichaming van onze waarden</a:t>
            </a:r>
            <a:r>
              <a:rPr lang="en-US" i="1" dirty="0">
                <a:solidFill>
                  <a:schemeClr val="bg1"/>
                </a:solidFill>
              </a:rPr>
              <a:t>." </a:t>
            </a:r>
          </a:p>
          <a:p>
            <a:pPr marL="0" indent="0" algn="ctr">
              <a:buNone/>
            </a:pPr>
            <a:r>
              <a:rPr lang="en-US" dirty="0">
                <a:solidFill>
                  <a:schemeClr val="bg1"/>
                </a:solidFill>
              </a:rPr>
              <a:t>Barack Obama</a:t>
            </a:r>
            <a:endParaRPr lang="de-DE" dirty="0">
              <a:solidFill>
                <a:schemeClr val="bg1"/>
              </a:solidFill>
            </a:endParaRPr>
          </a:p>
        </p:txBody>
      </p:sp>
    </p:spTree>
    <p:extLst>
      <p:ext uri="{BB962C8B-B14F-4D97-AF65-F5344CB8AC3E}">
        <p14:creationId xmlns:p14="http://schemas.microsoft.com/office/powerpoint/2010/main" val="5654274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1</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2</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3</a:t>
            </a:r>
          </a:p>
        </p:txBody>
      </p:sp>
      <p:sp>
        <p:nvSpPr>
          <p:cNvPr id="11" name="TextBox 10">
            <a:extLst>
              <a:ext uri="{FF2B5EF4-FFF2-40B4-BE49-F238E27FC236}">
                <a16:creationId xmlns:a16="http://schemas.microsoft.com/office/drawing/2014/main" id="{3B472642-306C-3629-EB97-0DCBBA1CB24B}"/>
              </a:ext>
            </a:extLst>
          </p:cNvPr>
          <p:cNvSpPr txBox="1"/>
          <p:nvPr/>
        </p:nvSpPr>
        <p:spPr>
          <a:xfrm>
            <a:off x="4449261" y="745962"/>
            <a:ext cx="7180189" cy="5447645"/>
          </a:xfrm>
          <a:prstGeom prst="rect">
            <a:avLst/>
          </a:prstGeom>
          <a:noFill/>
        </p:spPr>
        <p:txBody>
          <a:bodyPr wrap="square" rtlCol="0">
            <a:spAutoFit/>
          </a:bodyPr>
          <a:lstStyle/>
          <a:p>
            <a:r>
              <a:rPr lang="en-GB" sz="2400" b="1" i="1" dirty="0">
                <a:solidFill>
                  <a:srgbClr val="DE0A1D"/>
                </a:solidFill>
              </a:rPr>
              <a:t>Spreadsheets: </a:t>
            </a:r>
            <a:r>
              <a:rPr lang="nl-NL" sz="2400" i="1" dirty="0">
                <a:solidFill>
                  <a:srgbClr val="595959"/>
                </a:solidFill>
              </a:rPr>
              <a:t>gebruik eenvoudige spreadsheetsoftware (zoals Excel of Google Spreadsheets) om uw inkomsten, uitgaven en budgetten bij te houden.</a:t>
            </a:r>
            <a:endParaRPr lang="en-GB" sz="2100" b="1" i="1" dirty="0">
              <a:solidFill>
                <a:srgbClr val="595959"/>
              </a:solidFill>
            </a:endParaRPr>
          </a:p>
          <a:p>
            <a:endParaRPr lang="en-GB" sz="2100" b="1" i="1" dirty="0">
              <a:solidFill>
                <a:srgbClr val="595959"/>
              </a:solidFill>
            </a:endParaRPr>
          </a:p>
          <a:p>
            <a:endParaRPr lang="en-GB" sz="2100" b="1" i="1" dirty="0">
              <a:solidFill>
                <a:srgbClr val="595959"/>
              </a:solidFill>
            </a:endParaRPr>
          </a:p>
          <a:p>
            <a:endParaRPr lang="en-GB" sz="2100" b="1" i="1" dirty="0">
              <a:solidFill>
                <a:srgbClr val="595959"/>
              </a:solidFill>
            </a:endParaRPr>
          </a:p>
          <a:p>
            <a:r>
              <a:rPr lang="en-GB" sz="2400" b="1" i="1" dirty="0">
                <a:solidFill>
                  <a:srgbClr val="47B5C8"/>
                </a:solidFill>
              </a:rPr>
              <a:t>Apps </a:t>
            </a:r>
            <a:r>
              <a:rPr lang="en-GB" sz="2400" b="1" i="1" dirty="0" err="1">
                <a:solidFill>
                  <a:srgbClr val="47B5C8"/>
                </a:solidFill>
              </a:rPr>
              <a:t>voor</a:t>
            </a:r>
            <a:r>
              <a:rPr lang="en-GB" sz="2400" b="1" i="1" dirty="0">
                <a:solidFill>
                  <a:srgbClr val="47B5C8"/>
                </a:solidFill>
              </a:rPr>
              <a:t> </a:t>
            </a:r>
            <a:r>
              <a:rPr lang="en-GB" sz="2400" b="1" i="1" dirty="0" err="1">
                <a:solidFill>
                  <a:srgbClr val="47B5C8"/>
                </a:solidFill>
              </a:rPr>
              <a:t>budgettering</a:t>
            </a:r>
            <a:r>
              <a:rPr lang="en-GB" sz="2400" b="1" i="1" dirty="0">
                <a:solidFill>
                  <a:srgbClr val="47B5C8"/>
                </a:solidFill>
              </a:rPr>
              <a:t>: </a:t>
            </a:r>
            <a:r>
              <a:rPr lang="nl-NL" sz="2400" i="1" dirty="0">
                <a:solidFill>
                  <a:srgbClr val="595959"/>
                </a:solidFill>
              </a:rPr>
              <a:t>Overweeg het gebruik van apps die zijn ontworpen om te helpen bij budgettering en financiële planning, zoals YNAP </a:t>
            </a:r>
            <a:r>
              <a:rPr lang="en-GB" sz="2400" i="1" dirty="0">
                <a:solidFill>
                  <a:srgbClr val="595959"/>
                </a:solidFill>
              </a:rPr>
              <a:t>(You need a budget: </a:t>
            </a:r>
            <a:r>
              <a:rPr lang="de-DE" sz="2400" dirty="0">
                <a:hlinkClick r:id="rId2"/>
              </a:rPr>
              <a:t>YNAB</a:t>
            </a:r>
            <a:r>
              <a:rPr lang="en-GB" sz="2400" i="1" dirty="0">
                <a:solidFill>
                  <a:srgbClr val="595959"/>
                </a:solidFill>
              </a:rPr>
              <a:t>)</a:t>
            </a:r>
            <a:endParaRPr lang="en-GB" sz="2100" b="1" i="1" dirty="0">
              <a:solidFill>
                <a:srgbClr val="595959"/>
              </a:solidFill>
            </a:endParaRPr>
          </a:p>
          <a:p>
            <a:endParaRPr lang="en-GB" sz="2100" b="1" i="1" dirty="0">
              <a:solidFill>
                <a:srgbClr val="595959"/>
              </a:solidFill>
            </a:endParaRPr>
          </a:p>
          <a:p>
            <a:r>
              <a:rPr lang="en-GB" sz="2400" b="1" i="1" dirty="0" err="1">
                <a:solidFill>
                  <a:srgbClr val="086575"/>
                </a:solidFill>
              </a:rPr>
              <a:t>Financiële</a:t>
            </a:r>
            <a:r>
              <a:rPr lang="en-GB" sz="2400" b="1" i="1" dirty="0">
                <a:solidFill>
                  <a:srgbClr val="086575"/>
                </a:solidFill>
              </a:rPr>
              <a:t> software: </a:t>
            </a:r>
            <a:r>
              <a:rPr lang="nl-NL" sz="2400" i="1" dirty="0">
                <a:solidFill>
                  <a:srgbClr val="595959"/>
                </a:solidFill>
              </a:rPr>
              <a:t>Ontdek tools voor financieel beheer zoals </a:t>
            </a:r>
            <a:r>
              <a:rPr lang="nl-NL" sz="2400" i="1" dirty="0" err="1">
                <a:solidFill>
                  <a:srgbClr val="595959"/>
                </a:solidFill>
              </a:rPr>
              <a:t>QuickBooks</a:t>
            </a:r>
            <a:r>
              <a:rPr lang="nl-NL" sz="2400" i="1" dirty="0">
                <a:solidFill>
                  <a:srgbClr val="595959"/>
                </a:solidFill>
              </a:rPr>
              <a:t> voor meer geavanceerde tracking en planning</a:t>
            </a:r>
            <a:r>
              <a:rPr lang="en-GB" sz="2400" i="1" dirty="0">
                <a:solidFill>
                  <a:srgbClr val="595959"/>
                </a:solidFill>
              </a:rPr>
              <a:t>: </a:t>
            </a:r>
            <a:r>
              <a:rPr lang="en-US" sz="2400" dirty="0">
                <a:hlinkClick r:id="rId3"/>
              </a:rPr>
              <a:t>Accounting Software for Small Business | QuickBooks Europe (intuit.com)</a:t>
            </a:r>
            <a:endParaRPr lang="en-IE" sz="2400" b="1" i="1" dirty="0">
              <a:solidFill>
                <a:srgbClr val="595959"/>
              </a:solidFill>
            </a:endParaRPr>
          </a:p>
        </p:txBody>
      </p:sp>
      <p:pic>
        <p:nvPicPr>
          <p:cNvPr id="44" name="Picture Placeholder 43" descr="Smiling businesswoman with digital tablet looking out office window">
            <a:extLst>
              <a:ext uri="{FF2B5EF4-FFF2-40B4-BE49-F238E27FC236}">
                <a16:creationId xmlns:a16="http://schemas.microsoft.com/office/drawing/2014/main" id="{54856037-ED41-4BFE-099D-2C4D5419C950}"/>
              </a:ext>
            </a:extLst>
          </p:cNvPr>
          <p:cNvPicPr>
            <a:picLocks noGrp="1" noChangeAspect="1"/>
          </p:cNvPicPr>
          <p:nvPr>
            <p:ph type="pic" sz="quarter" idx="41"/>
          </p:nvPr>
        </p:nvPicPr>
        <p:blipFill>
          <a:blip r:embed="rId4"/>
          <a:srcRect l="31127" r="31127"/>
          <a:stretch>
            <a:fillRect/>
          </a:stretch>
        </p:blipFill>
        <p:spPr/>
      </p:pic>
      <p:sp>
        <p:nvSpPr>
          <p:cNvPr id="2" name="Text Placeholder 3">
            <a:extLst>
              <a:ext uri="{FF2B5EF4-FFF2-40B4-BE49-F238E27FC236}">
                <a16:creationId xmlns:a16="http://schemas.microsoft.com/office/drawing/2014/main" id="{DEDB86A8-88F6-357E-2E05-D8CD952DB708}"/>
              </a:ext>
            </a:extLst>
          </p:cNvPr>
          <p:cNvSpPr txBox="1">
            <a:spLocks/>
          </p:cNvSpPr>
          <p:nvPr/>
        </p:nvSpPr>
        <p:spPr>
          <a:xfrm>
            <a:off x="4336141" y="186212"/>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Tools and Resources</a:t>
            </a:r>
          </a:p>
        </p:txBody>
      </p:sp>
    </p:spTree>
    <p:extLst>
      <p:ext uri="{BB962C8B-B14F-4D97-AF65-F5344CB8AC3E}">
        <p14:creationId xmlns:p14="http://schemas.microsoft.com/office/powerpoint/2010/main" val="2477793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4816BB1-AB5D-24F7-7D83-8A8931EF1313}"/>
              </a:ext>
            </a:extLst>
          </p:cNvPr>
          <p:cNvSpPr>
            <a:spLocks noGrp="1"/>
          </p:cNvSpPr>
          <p:nvPr>
            <p:ph type="body" sz="quarter" idx="16"/>
          </p:nvPr>
        </p:nvSpPr>
        <p:spPr/>
        <p:txBody>
          <a:bodyPr/>
          <a:lstStyle/>
          <a:p>
            <a:r>
              <a:rPr lang="en-US" dirty="0" err="1"/>
              <a:t>Jaarrekening</a:t>
            </a:r>
            <a:r>
              <a:rPr lang="en-US" dirty="0"/>
              <a:t> </a:t>
            </a:r>
            <a:r>
              <a:rPr lang="en-US" dirty="0" err="1"/>
              <a:t>en</a:t>
            </a:r>
            <a:r>
              <a:rPr lang="en-US" dirty="0"/>
              <a:t> </a:t>
            </a:r>
            <a:r>
              <a:rPr lang="en-US" dirty="0" err="1"/>
              <a:t>cashflowbeheer</a:t>
            </a:r>
            <a:endParaRPr lang="de-DE" dirty="0"/>
          </a:p>
        </p:txBody>
      </p:sp>
      <p:sp>
        <p:nvSpPr>
          <p:cNvPr id="3" name="Textplatzhalter 2">
            <a:extLst>
              <a:ext uri="{FF2B5EF4-FFF2-40B4-BE49-F238E27FC236}">
                <a16:creationId xmlns:a16="http://schemas.microsoft.com/office/drawing/2014/main" id="{F7647B68-2FDA-9C64-A45A-82498A35C9C0}"/>
              </a:ext>
            </a:extLst>
          </p:cNvPr>
          <p:cNvSpPr>
            <a:spLocks noGrp="1"/>
          </p:cNvSpPr>
          <p:nvPr>
            <p:ph type="body" sz="quarter" idx="17"/>
          </p:nvPr>
        </p:nvSpPr>
        <p:spPr/>
        <p:txBody>
          <a:bodyPr/>
          <a:lstStyle/>
          <a:p>
            <a:r>
              <a:rPr lang="de-DE" dirty="0"/>
              <a:t>04</a:t>
            </a:r>
          </a:p>
        </p:txBody>
      </p:sp>
    </p:spTree>
    <p:extLst>
      <p:ext uri="{BB962C8B-B14F-4D97-AF65-F5344CB8AC3E}">
        <p14:creationId xmlns:p14="http://schemas.microsoft.com/office/powerpoint/2010/main" val="533591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E1DE77-E746-6D7A-EF0E-AAD45EE71627}"/>
              </a:ext>
            </a:extLst>
          </p:cNvPr>
          <p:cNvSpPr>
            <a:spLocks noGrp="1"/>
          </p:cNvSpPr>
          <p:nvPr>
            <p:ph type="body" sz="quarter" idx="18"/>
          </p:nvPr>
        </p:nvSpPr>
        <p:spPr>
          <a:xfrm>
            <a:off x="798380" y="1162638"/>
            <a:ext cx="4905075" cy="3849918"/>
          </a:xfrm>
        </p:spPr>
        <p:txBody>
          <a:bodyPr/>
          <a:lstStyle/>
          <a:p>
            <a:r>
              <a:rPr lang="en-US" b="1" dirty="0">
                <a:solidFill>
                  <a:srgbClr val="00B0F0"/>
                </a:solidFill>
              </a:rPr>
              <a:t>Wat </a:t>
            </a:r>
            <a:r>
              <a:rPr lang="en-US" b="1" dirty="0" err="1">
                <a:solidFill>
                  <a:srgbClr val="00B0F0"/>
                </a:solidFill>
              </a:rPr>
              <a:t>zijn</a:t>
            </a:r>
            <a:r>
              <a:rPr lang="en-US" b="1" dirty="0">
                <a:solidFill>
                  <a:srgbClr val="00B0F0"/>
                </a:solidFill>
              </a:rPr>
              <a:t> </a:t>
            </a:r>
            <a:r>
              <a:rPr lang="en-US" b="1" dirty="0" err="1">
                <a:solidFill>
                  <a:srgbClr val="00B0F0"/>
                </a:solidFill>
              </a:rPr>
              <a:t>financiële</a:t>
            </a:r>
            <a:r>
              <a:rPr lang="en-US" b="1" dirty="0">
                <a:solidFill>
                  <a:srgbClr val="00B0F0"/>
                </a:solidFill>
              </a:rPr>
              <a:t> </a:t>
            </a:r>
            <a:r>
              <a:rPr lang="en-US" b="1" dirty="0" err="1">
                <a:solidFill>
                  <a:srgbClr val="00B0F0"/>
                </a:solidFill>
              </a:rPr>
              <a:t>overzichten</a:t>
            </a:r>
            <a:r>
              <a:rPr lang="en-US" b="1" dirty="0">
                <a:solidFill>
                  <a:srgbClr val="00B0F0"/>
                </a:solidFill>
              </a:rPr>
              <a:t>?</a:t>
            </a:r>
          </a:p>
          <a:p>
            <a:pPr marL="342900" indent="-342900">
              <a:buFont typeface="Arial" panose="020B0604020202020204" pitchFamily="34" charset="0"/>
              <a:buChar char="•"/>
            </a:pPr>
            <a:r>
              <a:rPr lang="nl-NL" sz="2000" dirty="0"/>
              <a:t>Financiële overzichten zijn rapporten die de financiële gezondheid van uw bedrijf laten zien.
Ze helpen u te begrijpen hoeveel geld uw bedrijf verdient, waar het wordt uitgegeven en wat u bezit of verschuldigd bent.
De drie belangrijkste financiële overzichten zijn: </a:t>
            </a:r>
            <a:r>
              <a:rPr lang="nl-NL" sz="2000" b="1" dirty="0">
                <a:solidFill>
                  <a:srgbClr val="FFC000"/>
                </a:solidFill>
              </a:rPr>
              <a:t>resultatenrekening, balans en kasstroomoverzicht</a:t>
            </a:r>
            <a:r>
              <a:rPr lang="nl-NL" sz="2000" dirty="0"/>
              <a:t>.</a:t>
            </a:r>
            <a:endParaRPr lang="de-DE" sz="2000" dirty="0"/>
          </a:p>
        </p:txBody>
      </p:sp>
      <p:sp>
        <p:nvSpPr>
          <p:cNvPr id="3" name="Textplatzhalter 2">
            <a:extLst>
              <a:ext uri="{FF2B5EF4-FFF2-40B4-BE49-F238E27FC236}">
                <a16:creationId xmlns:a16="http://schemas.microsoft.com/office/drawing/2014/main" id="{BFF87BDC-6ECD-6021-C25B-99F5735069C0}"/>
              </a:ext>
            </a:extLst>
          </p:cNvPr>
          <p:cNvSpPr>
            <a:spLocks noGrp="1"/>
          </p:cNvSpPr>
          <p:nvPr>
            <p:ph type="body" sz="quarter" idx="16"/>
          </p:nvPr>
        </p:nvSpPr>
        <p:spPr>
          <a:xfrm>
            <a:off x="798381" y="431239"/>
            <a:ext cx="9632553" cy="803654"/>
          </a:xfrm>
        </p:spPr>
        <p:txBody>
          <a:bodyPr/>
          <a:lstStyle/>
          <a:p>
            <a:r>
              <a:rPr lang="de-DE" dirty="0" err="1"/>
              <a:t>Inleiding</a:t>
            </a:r>
            <a:r>
              <a:rPr lang="de-DE" dirty="0"/>
              <a:t> tot de </a:t>
            </a:r>
            <a:r>
              <a:rPr lang="de-DE" dirty="0" err="1"/>
              <a:t>jaarrekening</a:t>
            </a:r>
            <a:endParaRPr lang="de-DE" dirty="0"/>
          </a:p>
        </p:txBody>
      </p:sp>
      <p:sp>
        <p:nvSpPr>
          <p:cNvPr id="5" name="Textplatzhalter 1">
            <a:extLst>
              <a:ext uri="{FF2B5EF4-FFF2-40B4-BE49-F238E27FC236}">
                <a16:creationId xmlns:a16="http://schemas.microsoft.com/office/drawing/2014/main" id="{29567742-85EC-F4CF-2D85-807C8A7A0824}"/>
              </a:ext>
            </a:extLst>
          </p:cNvPr>
          <p:cNvSpPr txBox="1">
            <a:spLocks/>
          </p:cNvSpPr>
          <p:nvPr/>
        </p:nvSpPr>
        <p:spPr>
          <a:xfrm>
            <a:off x="5887587" y="1149619"/>
            <a:ext cx="4905075"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B0F0"/>
                </a:solidFill>
              </a:rPr>
              <a:t>Waarom</a:t>
            </a:r>
            <a:r>
              <a:rPr lang="en-US" b="1" dirty="0">
                <a:solidFill>
                  <a:srgbClr val="00B0F0"/>
                </a:solidFill>
              </a:rPr>
              <a:t> </a:t>
            </a:r>
            <a:r>
              <a:rPr lang="en-US" b="1" dirty="0" err="1">
                <a:solidFill>
                  <a:srgbClr val="00B0F0"/>
                </a:solidFill>
              </a:rPr>
              <a:t>zijn</a:t>
            </a:r>
            <a:r>
              <a:rPr lang="en-US" b="1" dirty="0">
                <a:solidFill>
                  <a:srgbClr val="00B0F0"/>
                </a:solidFill>
              </a:rPr>
              <a:t> ze </a:t>
            </a:r>
            <a:r>
              <a:rPr lang="en-US" b="1" dirty="0" err="1">
                <a:solidFill>
                  <a:srgbClr val="00B0F0"/>
                </a:solidFill>
              </a:rPr>
              <a:t>belangrijk</a:t>
            </a:r>
            <a:r>
              <a:rPr lang="en-US" b="1" dirty="0">
                <a:solidFill>
                  <a:srgbClr val="00B0F0"/>
                </a:solidFill>
              </a:rPr>
              <a:t>?</a:t>
            </a:r>
          </a:p>
          <a:p>
            <a:pPr marL="342900" indent="-342900">
              <a:buFont typeface="Arial" panose="020B0604020202020204" pitchFamily="34" charset="0"/>
              <a:buChar char="•"/>
            </a:pPr>
            <a:r>
              <a:rPr lang="nl-NL" sz="2000" b="1" dirty="0"/>
              <a:t>Prestaties bijhouden: </a:t>
            </a:r>
            <a:r>
              <a:rPr lang="nl-NL" sz="2000" dirty="0"/>
              <a:t>Financiële overzichten helpen u te zien hoe goed uw bedrijf het in de loop van de tijd doet</a:t>
            </a:r>
            <a:r>
              <a:rPr lang="nl-NL" sz="2000" b="1" dirty="0"/>
              <a:t>.
Neem weloverwogen beslissingen: </a:t>
            </a:r>
            <a:r>
              <a:rPr lang="nl-NL" sz="2000" dirty="0"/>
              <a:t>Ze bieden de gegevens die u nodig hebt om slimme zakelijke keuzes te maken.</a:t>
            </a:r>
            <a:r>
              <a:rPr lang="nl-NL" sz="2000" b="1" dirty="0"/>
              <a:t>
Bouw vertrouwen op bij investeerders: </a:t>
            </a:r>
            <a:r>
              <a:rPr lang="nl-NL" sz="2000" dirty="0"/>
              <a:t>Duidelijke financiële overzichten laten investeerders zien dat uw bedrijf goed wordt beheerd en betrouwbaar is.</a:t>
            </a:r>
            <a:endParaRPr lang="en-US" sz="2000" dirty="0"/>
          </a:p>
        </p:txBody>
      </p:sp>
    </p:spTree>
    <p:extLst>
      <p:ext uri="{BB962C8B-B14F-4D97-AF65-F5344CB8AC3E}">
        <p14:creationId xmlns:p14="http://schemas.microsoft.com/office/powerpoint/2010/main" val="4169038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98381" y="522117"/>
            <a:ext cx="9632553" cy="803654"/>
          </a:xfrm>
        </p:spPr>
        <p:txBody>
          <a:bodyPr/>
          <a:lstStyle/>
          <a:p>
            <a:r>
              <a:rPr lang="nl-NL"/>
              <a:t>De 3 belangrijkste financiële overzichten:</a:t>
            </a:r>
            <a:endParaRPr lang="de-DE" dirty="0"/>
          </a:p>
        </p:txBody>
      </p:sp>
      <p:graphicFrame>
        <p:nvGraphicFramePr>
          <p:cNvPr id="4" name="Diagramm 3">
            <a:extLst>
              <a:ext uri="{FF2B5EF4-FFF2-40B4-BE49-F238E27FC236}">
                <a16:creationId xmlns:a16="http://schemas.microsoft.com/office/drawing/2014/main" id="{0A0B3C29-7732-B753-9F84-4E7DDFB3C635}"/>
              </a:ext>
            </a:extLst>
          </p:cNvPr>
          <p:cNvGraphicFramePr/>
          <p:nvPr>
            <p:extLst>
              <p:ext uri="{D42A27DB-BD31-4B8C-83A1-F6EECF244321}">
                <p14:modId xmlns:p14="http://schemas.microsoft.com/office/powerpoint/2010/main" val="1332995209"/>
              </p:ext>
            </p:extLst>
          </p:nvPr>
        </p:nvGraphicFramePr>
        <p:xfrm>
          <a:off x="3370471" y="1565257"/>
          <a:ext cx="4797286" cy="3411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1140541" y="1620950"/>
            <a:ext cx="3109689"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nl-NL" sz="1800" dirty="0"/>
              <a:t>Laat zien hoeveel geld uw bedrijf in de loop van de tijd heeft verdiend en uitgegeven.
</a:t>
            </a:r>
            <a:r>
              <a:rPr lang="nl-NL" sz="1800" b="1" dirty="0"/>
              <a:t>Belangrijkste componenten</a:t>
            </a:r>
            <a:r>
              <a:rPr lang="nl-NL" sz="1800" dirty="0"/>
              <a:t>: inkomsten, uitgaven en nettowinst.</a:t>
            </a:r>
            <a:endParaRPr lang="de-DE" sz="1800" dirty="0"/>
          </a:p>
        </p:txBody>
      </p:sp>
      <p:sp>
        <p:nvSpPr>
          <p:cNvPr id="6" name="Textplatzhalter 6">
            <a:extLst>
              <a:ext uri="{FF2B5EF4-FFF2-40B4-BE49-F238E27FC236}">
                <a16:creationId xmlns:a16="http://schemas.microsoft.com/office/drawing/2014/main" id="{51B53DA2-4F15-9C16-2BF0-10D4E2FBB26E}"/>
              </a:ext>
            </a:extLst>
          </p:cNvPr>
          <p:cNvSpPr txBox="1">
            <a:spLocks/>
          </p:cNvSpPr>
          <p:nvPr/>
        </p:nvSpPr>
        <p:spPr>
          <a:xfrm>
            <a:off x="2695385" y="4900406"/>
            <a:ext cx="6564723"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nl-NL" sz="1800" dirty="0"/>
              <a:t>Biedt een momentopname van wat uw bedrijf op een bepaald moment bezit (activa) en verschuldigd is (passiva).
</a:t>
            </a:r>
            <a:r>
              <a:rPr lang="nl-NL" sz="1800" b="1" dirty="0"/>
              <a:t>Belangrijkste componenten</a:t>
            </a:r>
            <a:r>
              <a:rPr lang="nl-NL" sz="1800" dirty="0"/>
              <a:t>: activa, passiva en eigen vermogen.</a:t>
            </a:r>
            <a:endParaRPr lang="de-DE" sz="1800" dirty="0"/>
          </a:p>
        </p:txBody>
      </p:sp>
      <p:sp>
        <p:nvSpPr>
          <p:cNvPr id="7" name="Textplatzhalter 9">
            <a:extLst>
              <a:ext uri="{FF2B5EF4-FFF2-40B4-BE49-F238E27FC236}">
                <a16:creationId xmlns:a16="http://schemas.microsoft.com/office/drawing/2014/main" id="{AA062C78-68A2-2E33-BD03-E070C81743C7}"/>
              </a:ext>
            </a:extLst>
          </p:cNvPr>
          <p:cNvSpPr txBox="1">
            <a:spLocks/>
          </p:cNvSpPr>
          <p:nvPr/>
        </p:nvSpPr>
        <p:spPr>
          <a:xfrm>
            <a:off x="7222007" y="1563885"/>
            <a:ext cx="2707397"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nl-NL" sz="1800" dirty="0">
                <a:solidFill>
                  <a:srgbClr val="086575"/>
                </a:solidFill>
              </a:rPr>
              <a:t>Volgt de geldstroom in en uit uw bedrijf gedurende een bepaalde periode.
</a:t>
            </a:r>
            <a:r>
              <a:rPr lang="nl-NL" sz="1800" b="1" dirty="0">
                <a:solidFill>
                  <a:srgbClr val="086575"/>
                </a:solidFill>
              </a:rPr>
              <a:t>Belangrijkste componenten: </a:t>
            </a:r>
            <a:r>
              <a:rPr lang="nl-NL" sz="1800" dirty="0">
                <a:solidFill>
                  <a:srgbClr val="086575"/>
                </a:solidFill>
              </a:rPr>
              <a:t>Operationele, investerings- en financieringsactiviteiten.</a:t>
            </a:r>
            <a:endParaRPr lang="de-DE" sz="1800" dirty="0">
              <a:solidFill>
                <a:srgbClr val="086575"/>
              </a:solidFill>
            </a:endParaRPr>
          </a:p>
        </p:txBody>
      </p:sp>
    </p:spTree>
    <p:extLst>
      <p:ext uri="{BB962C8B-B14F-4D97-AF65-F5344CB8AC3E}">
        <p14:creationId xmlns:p14="http://schemas.microsoft.com/office/powerpoint/2010/main" val="321618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845627" y="503226"/>
            <a:ext cx="9632553" cy="803654"/>
          </a:xfrm>
        </p:spPr>
        <p:txBody>
          <a:bodyPr/>
          <a:lstStyle/>
          <a:p>
            <a:r>
              <a:rPr lang="nl-NL" dirty="0"/>
              <a:t>In detail treden: de resultatenrekening</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845627" y="1207057"/>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rgbClr val="595959"/>
                </a:solidFill>
              </a:rPr>
              <a:t>De winst- en verliesrekening, ook wel de winst- en verliesrekening genoemd, is een financieel rapport dat laat zien hoeveel geld uw bedrijf heeft verdiend en uitgegeven over een bepaalde periode, zoals een maand of een jaar. 
Het geeft een overzicht van al uw inkomsten (het geld dat u verdient) en uitgaven (het geld dat u uitgeeft) en berekent uw nettowinst of -verlies (hoeveel geld er overblijft nadat alle kosten zijn betaald). 
Deze verklaring helpt u te begrijpen of uw bedrijf geld verdient of verliest en waar verbeteringen kunnen worden aangebracht.</a:t>
            </a:r>
            <a:endParaRPr lang="de-DE" sz="2400" dirty="0">
              <a:solidFill>
                <a:srgbClr val="595959"/>
              </a:solidFill>
            </a:endParaRPr>
          </a:p>
        </p:txBody>
      </p:sp>
    </p:spTree>
    <p:extLst>
      <p:ext uri="{BB962C8B-B14F-4D97-AF65-F5344CB8AC3E}">
        <p14:creationId xmlns:p14="http://schemas.microsoft.com/office/powerpoint/2010/main" val="2094825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98379" y="413527"/>
            <a:ext cx="9632553" cy="803654"/>
          </a:xfrm>
        </p:spPr>
        <p:txBody>
          <a:bodyPr/>
          <a:lstStyle/>
          <a:p>
            <a:r>
              <a:rPr lang="nl-NL" dirty="0"/>
              <a:t>In detail treden: de resultatenrekening</a:t>
            </a:r>
            <a:endParaRPr lang="de-DE" dirty="0"/>
          </a:p>
        </p:txBody>
      </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2400" dirty="0"/>
          </a:p>
        </p:txBody>
      </p:sp>
      <p:graphicFrame>
        <p:nvGraphicFramePr>
          <p:cNvPr id="4" name="Tabelle 3">
            <a:extLst>
              <a:ext uri="{FF2B5EF4-FFF2-40B4-BE49-F238E27FC236}">
                <a16:creationId xmlns:a16="http://schemas.microsoft.com/office/drawing/2014/main" id="{D12A0D11-AC82-01F1-4F53-D4831367A017}"/>
              </a:ext>
            </a:extLst>
          </p:cNvPr>
          <p:cNvGraphicFramePr>
            <a:graphicFrameLocks noGrp="1"/>
          </p:cNvGraphicFramePr>
          <p:nvPr>
            <p:extLst>
              <p:ext uri="{D42A27DB-BD31-4B8C-83A1-F6EECF244321}">
                <p14:modId xmlns:p14="http://schemas.microsoft.com/office/powerpoint/2010/main" val="1386731748"/>
              </p:ext>
            </p:extLst>
          </p:nvPr>
        </p:nvGraphicFramePr>
        <p:xfrm>
          <a:off x="819577" y="1002855"/>
          <a:ext cx="9590156" cy="5364480"/>
        </p:xfrm>
        <a:graphic>
          <a:graphicData uri="http://schemas.openxmlformats.org/drawingml/2006/table">
            <a:tbl>
              <a:tblPr firstRow="1" bandRow="1">
                <a:tableStyleId>{5C22544A-7EE6-4342-B048-85BDC9FD1C3A}</a:tableStyleId>
              </a:tblPr>
              <a:tblGrid>
                <a:gridCol w="535175">
                  <a:extLst>
                    <a:ext uri="{9D8B030D-6E8A-4147-A177-3AD203B41FA5}">
                      <a16:colId xmlns:a16="http://schemas.microsoft.com/office/drawing/2014/main" val="3468761493"/>
                    </a:ext>
                  </a:extLst>
                </a:gridCol>
                <a:gridCol w="2638671">
                  <a:extLst>
                    <a:ext uri="{9D8B030D-6E8A-4147-A177-3AD203B41FA5}">
                      <a16:colId xmlns:a16="http://schemas.microsoft.com/office/drawing/2014/main" val="1149576112"/>
                    </a:ext>
                  </a:extLst>
                </a:gridCol>
                <a:gridCol w="6416310">
                  <a:extLst>
                    <a:ext uri="{9D8B030D-6E8A-4147-A177-3AD203B41FA5}">
                      <a16:colId xmlns:a16="http://schemas.microsoft.com/office/drawing/2014/main" val="3536308078"/>
                    </a:ext>
                  </a:extLst>
                </a:gridCol>
              </a:tblGrid>
              <a:tr h="234913">
                <a:tc>
                  <a:txBody>
                    <a:bodyPr/>
                    <a:lstStyle/>
                    <a:p>
                      <a:endParaRPr lang="de-DE" sz="1400" dirty="0"/>
                    </a:p>
                  </a:txBody>
                  <a:tcPr anchor="ctr"/>
                </a:tc>
                <a:tc>
                  <a:txBody>
                    <a:bodyPr/>
                    <a:lstStyle/>
                    <a:p>
                      <a:r>
                        <a:rPr lang="de-DE" sz="1400" b="1" dirty="0" err="1"/>
                        <a:t>Afdeling</a:t>
                      </a:r>
                      <a:endParaRPr lang="de-DE" sz="1400" dirty="0"/>
                    </a:p>
                  </a:txBody>
                  <a:tcPr anchor="ctr"/>
                </a:tc>
                <a:tc>
                  <a:txBody>
                    <a:bodyPr/>
                    <a:lstStyle/>
                    <a:p>
                      <a:r>
                        <a:rPr lang="de-DE" sz="1400" b="1" dirty="0" err="1"/>
                        <a:t>Beschrijving</a:t>
                      </a:r>
                      <a:endParaRPr lang="de-DE" sz="1400" dirty="0"/>
                    </a:p>
                  </a:txBody>
                  <a:tcPr anchor="ctr"/>
                </a:tc>
                <a:extLst>
                  <a:ext uri="{0D108BD9-81ED-4DB2-BD59-A6C34878D82A}">
                    <a16:rowId xmlns:a16="http://schemas.microsoft.com/office/drawing/2014/main" val="2597552663"/>
                  </a:ext>
                </a:extLst>
              </a:tr>
              <a:tr h="234913">
                <a:tc>
                  <a:txBody>
                    <a:bodyPr/>
                    <a:lstStyle/>
                    <a:p>
                      <a:endParaRPr lang="de-DE" sz="1400" dirty="0"/>
                    </a:p>
                  </a:txBody>
                  <a:tcPr anchor="ctr"/>
                </a:tc>
                <a:tc>
                  <a:txBody>
                    <a:bodyPr/>
                    <a:lstStyle/>
                    <a:p>
                      <a:r>
                        <a:rPr lang="de-DE" sz="1400" dirty="0" err="1"/>
                        <a:t>Omzet</a:t>
                      </a:r>
                      <a:r>
                        <a:rPr lang="de-DE" sz="1400" dirty="0"/>
                        <a:t> (</a:t>
                      </a:r>
                      <a:r>
                        <a:rPr lang="de-DE" sz="1400" dirty="0" err="1"/>
                        <a:t>verkoop</a:t>
                      </a:r>
                      <a:r>
                        <a:rPr lang="de-DE" sz="1400" dirty="0"/>
                        <a:t>)</a:t>
                      </a:r>
                    </a:p>
                  </a:txBody>
                  <a:tcPr anchor="ctr"/>
                </a:tc>
                <a:tc>
                  <a:txBody>
                    <a:bodyPr/>
                    <a:lstStyle/>
                    <a:p>
                      <a:r>
                        <a:rPr lang="nl-NL" sz="1400" dirty="0"/>
                        <a:t>Het totale geld dat wordt verdiend met de verkoop van producten of diensten</a:t>
                      </a:r>
                      <a:r>
                        <a:rPr lang="en-US" sz="1400" dirty="0"/>
                        <a:t>.</a:t>
                      </a:r>
                      <a:endParaRPr lang="de-DE" sz="1400" dirty="0"/>
                    </a:p>
                  </a:txBody>
                  <a:tcPr anchor="ctr"/>
                </a:tc>
                <a:extLst>
                  <a:ext uri="{0D108BD9-81ED-4DB2-BD59-A6C34878D82A}">
                    <a16:rowId xmlns:a16="http://schemas.microsoft.com/office/drawing/2014/main" val="2260899553"/>
                  </a:ext>
                </a:extLst>
              </a:tr>
              <a:tr h="253174">
                <a:tc>
                  <a:txBody>
                    <a:bodyPr/>
                    <a:lstStyle/>
                    <a:p>
                      <a:r>
                        <a:rPr lang="de-DE" sz="1400" dirty="0"/>
                        <a:t>-</a:t>
                      </a:r>
                    </a:p>
                  </a:txBody>
                  <a:tcPr anchor="ctr"/>
                </a:tc>
                <a:tc>
                  <a:txBody>
                    <a:bodyPr/>
                    <a:lstStyle/>
                    <a:p>
                      <a:r>
                        <a:rPr lang="nl-NL" sz="1400" dirty="0"/>
                        <a:t>Kosten van verkochte goederen (COGS)</a:t>
                      </a:r>
                      <a:endParaRPr lang="de-DE" sz="1400" dirty="0"/>
                    </a:p>
                  </a:txBody>
                  <a:tcPr anchor="ctr"/>
                </a:tc>
                <a:tc>
                  <a:txBody>
                    <a:bodyPr/>
                    <a:lstStyle/>
                    <a:p>
                      <a:r>
                        <a:rPr lang="nl-NL" sz="1400" dirty="0"/>
                        <a:t>Directe kosten van de productie van de goederen of diensten die door het bedrijf worden verkocht</a:t>
                      </a:r>
                      <a:r>
                        <a:rPr lang="en-US" sz="1400" dirty="0"/>
                        <a:t>.</a:t>
                      </a:r>
                      <a:endParaRPr lang="de-DE" sz="1400" dirty="0"/>
                    </a:p>
                  </a:txBody>
                  <a:tcPr anchor="ctr"/>
                </a:tc>
                <a:extLst>
                  <a:ext uri="{0D108BD9-81ED-4DB2-BD59-A6C34878D82A}">
                    <a16:rowId xmlns:a16="http://schemas.microsoft.com/office/drawing/2014/main" val="3805797529"/>
                  </a:ext>
                </a:extLst>
              </a:tr>
              <a:tr h="253174">
                <a:tc>
                  <a:txBody>
                    <a:bodyPr/>
                    <a:lstStyle/>
                    <a:p>
                      <a:r>
                        <a:rPr lang="de-DE" sz="1400" b="1" dirty="0"/>
                        <a:t>=</a:t>
                      </a:r>
                    </a:p>
                  </a:txBody>
                  <a:tcPr anchor="ctr">
                    <a:solidFill>
                      <a:schemeClr val="bg1">
                        <a:lumMod val="65000"/>
                      </a:schemeClr>
                    </a:solidFill>
                  </a:tcPr>
                </a:tc>
                <a:tc>
                  <a:txBody>
                    <a:bodyPr/>
                    <a:lstStyle/>
                    <a:p>
                      <a:r>
                        <a:rPr lang="de-DE" sz="1400" b="1" dirty="0" err="1"/>
                        <a:t>Brutowinst</a:t>
                      </a:r>
                      <a:endParaRPr lang="de-DE" sz="1400" b="1" dirty="0"/>
                    </a:p>
                  </a:txBody>
                  <a:tcPr anchor="ctr">
                    <a:solidFill>
                      <a:schemeClr val="bg1">
                        <a:lumMod val="65000"/>
                      </a:schemeClr>
                    </a:solidFill>
                  </a:tcPr>
                </a:tc>
                <a:tc>
                  <a:txBody>
                    <a:bodyPr/>
                    <a:lstStyle/>
                    <a:p>
                      <a:r>
                        <a:rPr lang="nl-NL" sz="1400" b="1" dirty="0"/>
                        <a:t>Omzet minus COGS, met de winst vóór bedrijfskosten</a:t>
                      </a:r>
                      <a:r>
                        <a:rPr lang="en-US" sz="1400" b="1" dirty="0"/>
                        <a:t>.</a:t>
                      </a:r>
                      <a:endParaRPr lang="de-DE" sz="1400" b="1" dirty="0"/>
                    </a:p>
                  </a:txBody>
                  <a:tcPr anchor="ctr">
                    <a:solidFill>
                      <a:schemeClr val="bg1">
                        <a:lumMod val="65000"/>
                      </a:schemeClr>
                    </a:solidFill>
                  </a:tcPr>
                </a:tc>
                <a:extLst>
                  <a:ext uri="{0D108BD9-81ED-4DB2-BD59-A6C34878D82A}">
                    <a16:rowId xmlns:a16="http://schemas.microsoft.com/office/drawing/2014/main" val="4160650021"/>
                  </a:ext>
                </a:extLst>
              </a:tr>
              <a:tr h="253174">
                <a:tc>
                  <a:txBody>
                    <a:bodyPr/>
                    <a:lstStyle/>
                    <a:p>
                      <a:r>
                        <a:rPr lang="de-DE" sz="1400" dirty="0"/>
                        <a:t>-</a:t>
                      </a:r>
                    </a:p>
                  </a:txBody>
                  <a:tcPr anchor="ctr"/>
                </a:tc>
                <a:tc>
                  <a:txBody>
                    <a:bodyPr/>
                    <a:lstStyle/>
                    <a:p>
                      <a:r>
                        <a:rPr lang="de-DE" sz="1400" dirty="0" err="1"/>
                        <a:t>Bedrijfskosten</a:t>
                      </a:r>
                      <a:endParaRPr lang="de-DE" sz="1400" dirty="0"/>
                    </a:p>
                  </a:txBody>
                  <a:tcPr anchor="ctr"/>
                </a:tc>
                <a:tc>
                  <a:txBody>
                    <a:bodyPr/>
                    <a:lstStyle/>
                    <a:p>
                      <a:r>
                        <a:rPr lang="nl-NL" sz="1400" dirty="0"/>
                        <a:t>Kosten in verband met het runnen van het bedrijf, zoals huur, salarissen en nutsvoorzieningen</a:t>
                      </a:r>
                      <a:r>
                        <a:rPr lang="en-US" sz="1400" dirty="0"/>
                        <a:t>.</a:t>
                      </a:r>
                      <a:endParaRPr lang="de-DE" sz="1400" dirty="0"/>
                    </a:p>
                  </a:txBody>
                  <a:tcPr anchor="ctr"/>
                </a:tc>
                <a:extLst>
                  <a:ext uri="{0D108BD9-81ED-4DB2-BD59-A6C34878D82A}">
                    <a16:rowId xmlns:a16="http://schemas.microsoft.com/office/drawing/2014/main" val="2920028593"/>
                  </a:ext>
                </a:extLst>
              </a:tr>
              <a:tr h="563792">
                <a:tc>
                  <a:txBody>
                    <a:bodyPr/>
                    <a:lstStyle/>
                    <a:p>
                      <a:r>
                        <a:rPr lang="de-DE" sz="1400" b="1" dirty="0"/>
                        <a:t>=</a:t>
                      </a:r>
                    </a:p>
                  </a:txBody>
                  <a:tcPr anchor="ctr">
                    <a:solidFill>
                      <a:schemeClr val="bg1">
                        <a:lumMod val="65000"/>
                      </a:schemeClr>
                    </a:solidFill>
                  </a:tcPr>
                </a:tc>
                <a:tc>
                  <a:txBody>
                    <a:bodyPr/>
                    <a:lstStyle/>
                    <a:p>
                      <a:r>
                        <a:rPr lang="nl-NL" sz="1400" b="1" dirty="0"/>
                        <a:t>Winst vóór rente, belastingen, afschrijvingen en amortisatie (EBITDA)</a:t>
                      </a:r>
                      <a:endParaRPr lang="de-DE" sz="1400" b="1" dirty="0"/>
                    </a:p>
                  </a:txBody>
                  <a:tcPr anchor="ctr">
                    <a:solidFill>
                      <a:schemeClr val="bg1">
                        <a:lumMod val="65000"/>
                      </a:schemeClr>
                    </a:solidFill>
                  </a:tcPr>
                </a:tc>
                <a:tc>
                  <a:txBody>
                    <a:bodyPr/>
                    <a:lstStyle/>
                    <a:p>
                      <a:r>
                        <a:rPr lang="nl-NL" sz="1400" b="1" dirty="0"/>
                        <a:t>Brutowinst minus bedrijfskosten, vóór aftrek van rente, belastingen, afschrijvingen en amortisatie.</a:t>
                      </a:r>
                      <a:endParaRPr lang="de-DE" sz="1400" b="1" dirty="0"/>
                    </a:p>
                  </a:txBody>
                  <a:tcPr anchor="ctr">
                    <a:solidFill>
                      <a:schemeClr val="bg1">
                        <a:lumMod val="65000"/>
                      </a:schemeClr>
                    </a:solidFill>
                  </a:tcPr>
                </a:tc>
                <a:extLst>
                  <a:ext uri="{0D108BD9-81ED-4DB2-BD59-A6C34878D82A}">
                    <a16:rowId xmlns:a16="http://schemas.microsoft.com/office/drawing/2014/main" val="1749548333"/>
                  </a:ext>
                </a:extLst>
              </a:tr>
              <a:tr h="253174">
                <a:tc>
                  <a:txBody>
                    <a:bodyPr/>
                    <a:lstStyle/>
                    <a:p>
                      <a:r>
                        <a:rPr lang="de-DE" sz="1400" dirty="0"/>
                        <a:t>-</a:t>
                      </a:r>
                    </a:p>
                  </a:txBody>
                  <a:tcPr anchor="ctr"/>
                </a:tc>
                <a:tc>
                  <a:txBody>
                    <a:bodyPr/>
                    <a:lstStyle/>
                    <a:p>
                      <a:r>
                        <a:rPr lang="de-DE" sz="1400" dirty="0" err="1"/>
                        <a:t>Afschrijving</a:t>
                      </a:r>
                      <a:r>
                        <a:rPr lang="de-DE" sz="1400" dirty="0"/>
                        <a:t> en </a:t>
                      </a:r>
                      <a:r>
                        <a:rPr lang="de-DE" sz="1400" dirty="0" err="1"/>
                        <a:t>amortisatie</a:t>
                      </a:r>
                      <a:endParaRPr lang="de-DE" sz="1400" dirty="0"/>
                    </a:p>
                  </a:txBody>
                  <a:tcPr anchor="ctr"/>
                </a:tc>
                <a:tc>
                  <a:txBody>
                    <a:bodyPr/>
                    <a:lstStyle/>
                    <a:p>
                      <a:r>
                        <a:rPr lang="nl-NL" sz="1400" dirty="0"/>
                        <a:t>Niet-contante uitgaven die de waarde van activa in de loop van de tijd verminderen</a:t>
                      </a:r>
                      <a:r>
                        <a:rPr lang="en-US" sz="1400" dirty="0"/>
                        <a:t>.</a:t>
                      </a:r>
                      <a:endParaRPr lang="de-DE" sz="1400" dirty="0"/>
                    </a:p>
                  </a:txBody>
                  <a:tcPr anchor="ctr"/>
                </a:tc>
                <a:extLst>
                  <a:ext uri="{0D108BD9-81ED-4DB2-BD59-A6C34878D82A}">
                    <a16:rowId xmlns:a16="http://schemas.microsoft.com/office/drawing/2014/main" val="1967751208"/>
                  </a:ext>
                </a:extLst>
              </a:tr>
              <a:tr h="399353">
                <a:tc>
                  <a:txBody>
                    <a:bodyPr/>
                    <a:lstStyle/>
                    <a:p>
                      <a:r>
                        <a:rPr lang="de-DE" sz="1400" b="1" dirty="0"/>
                        <a:t>=</a:t>
                      </a:r>
                    </a:p>
                  </a:txBody>
                  <a:tcPr anchor="ctr">
                    <a:solidFill>
                      <a:schemeClr val="bg1">
                        <a:lumMod val="65000"/>
                      </a:schemeClr>
                    </a:solidFill>
                  </a:tcPr>
                </a:tc>
                <a:tc>
                  <a:txBody>
                    <a:bodyPr/>
                    <a:lstStyle/>
                    <a:p>
                      <a:r>
                        <a:rPr lang="nl-NL" sz="1400" b="1" dirty="0"/>
                        <a:t>Winst voor rente en belastingen (EBIT)</a:t>
                      </a:r>
                      <a:endParaRPr lang="de-DE" sz="1400" b="1" dirty="0"/>
                    </a:p>
                  </a:txBody>
                  <a:tcPr anchor="ctr">
                    <a:solidFill>
                      <a:schemeClr val="bg1">
                        <a:lumMod val="65000"/>
                      </a:schemeClr>
                    </a:solidFill>
                  </a:tcPr>
                </a:tc>
                <a:tc>
                  <a:txBody>
                    <a:bodyPr/>
                    <a:lstStyle/>
                    <a:p>
                      <a:r>
                        <a:rPr lang="nl-NL" sz="1400" b="1" dirty="0"/>
                        <a:t>EBITDA minus afschrijvingen en amortisatie, met winst uit kernactiviteiten vóór rente en belastingen</a:t>
                      </a:r>
                      <a:r>
                        <a:rPr lang="en-US" sz="1400" b="1" dirty="0"/>
                        <a:t>.</a:t>
                      </a:r>
                      <a:endParaRPr lang="de-DE" sz="1400" b="1" dirty="0"/>
                    </a:p>
                  </a:txBody>
                  <a:tcPr anchor="ctr">
                    <a:solidFill>
                      <a:schemeClr val="bg1">
                        <a:lumMod val="65000"/>
                      </a:schemeClr>
                    </a:solidFill>
                  </a:tcPr>
                </a:tc>
                <a:extLst>
                  <a:ext uri="{0D108BD9-81ED-4DB2-BD59-A6C34878D82A}">
                    <a16:rowId xmlns:a16="http://schemas.microsoft.com/office/drawing/2014/main" val="1983126914"/>
                  </a:ext>
                </a:extLst>
              </a:tr>
              <a:tr h="253174">
                <a:tc>
                  <a:txBody>
                    <a:bodyPr/>
                    <a:lstStyle/>
                    <a:p>
                      <a:r>
                        <a:rPr lang="de-DE" sz="1400" dirty="0"/>
                        <a:t>+/-</a:t>
                      </a:r>
                    </a:p>
                  </a:txBody>
                  <a:tcPr anchor="ctr"/>
                </a:tc>
                <a:tc>
                  <a:txBody>
                    <a:bodyPr/>
                    <a:lstStyle/>
                    <a:p>
                      <a:r>
                        <a:rPr lang="de-DE" sz="1400" dirty="0" err="1"/>
                        <a:t>Rentebaten</a:t>
                      </a:r>
                      <a:r>
                        <a:rPr lang="de-DE" sz="1400" dirty="0"/>
                        <a:t> (+) / Kosten (-)</a:t>
                      </a:r>
                    </a:p>
                  </a:txBody>
                  <a:tcPr anchor="ctr"/>
                </a:tc>
                <a:tc>
                  <a:txBody>
                    <a:bodyPr/>
                    <a:lstStyle/>
                    <a:p>
                      <a:r>
                        <a:rPr lang="nl-NL" sz="1400" dirty="0"/>
                        <a:t>De kosten van het lenen van geld, afgetrokken van de EBIT om de winst vóór belastingen te vinden</a:t>
                      </a:r>
                      <a:r>
                        <a:rPr lang="en-US" sz="1400" dirty="0"/>
                        <a:t>.</a:t>
                      </a:r>
                      <a:endParaRPr lang="de-DE" sz="1400" dirty="0"/>
                    </a:p>
                  </a:txBody>
                  <a:tcPr anchor="ctr"/>
                </a:tc>
                <a:extLst>
                  <a:ext uri="{0D108BD9-81ED-4DB2-BD59-A6C34878D82A}">
                    <a16:rowId xmlns:a16="http://schemas.microsoft.com/office/drawing/2014/main" val="3452631266"/>
                  </a:ext>
                </a:extLst>
              </a:tr>
              <a:tr h="253174">
                <a:tc>
                  <a:txBody>
                    <a:bodyPr/>
                    <a:lstStyle/>
                    <a:p>
                      <a:r>
                        <a:rPr lang="de-DE" sz="1400" b="1" dirty="0"/>
                        <a:t>=</a:t>
                      </a:r>
                    </a:p>
                  </a:txBody>
                  <a:tcPr anchor="ctr">
                    <a:solidFill>
                      <a:schemeClr val="bg1">
                        <a:lumMod val="65000"/>
                      </a:schemeClr>
                    </a:solidFill>
                  </a:tcPr>
                </a:tc>
                <a:tc>
                  <a:txBody>
                    <a:bodyPr/>
                    <a:lstStyle/>
                    <a:p>
                      <a:r>
                        <a:rPr lang="de-DE" sz="1400" b="1" dirty="0" err="1"/>
                        <a:t>Winst</a:t>
                      </a:r>
                      <a:r>
                        <a:rPr lang="de-DE" sz="1400" b="1" dirty="0"/>
                        <a:t> </a:t>
                      </a:r>
                      <a:r>
                        <a:rPr lang="de-DE" sz="1400" b="1" dirty="0" err="1"/>
                        <a:t>vóór</a:t>
                      </a:r>
                      <a:r>
                        <a:rPr lang="de-DE" sz="1400" b="1" dirty="0"/>
                        <a:t> </a:t>
                      </a:r>
                      <a:r>
                        <a:rPr lang="de-DE" sz="1400" b="1" dirty="0" err="1"/>
                        <a:t>belastingen</a:t>
                      </a:r>
                      <a:r>
                        <a:rPr lang="de-DE" sz="1400" b="1" dirty="0"/>
                        <a:t> (EBT)</a:t>
                      </a:r>
                    </a:p>
                  </a:txBody>
                  <a:tcPr anchor="ctr">
                    <a:solidFill>
                      <a:schemeClr val="bg1">
                        <a:lumMod val="65000"/>
                      </a:schemeClr>
                    </a:solidFill>
                  </a:tcPr>
                </a:tc>
                <a:tc>
                  <a:txBody>
                    <a:bodyPr/>
                    <a:lstStyle/>
                    <a:p>
                      <a:r>
                        <a:rPr lang="nl-NL" sz="1400" b="1" dirty="0"/>
                        <a:t>EBIT minus rentelasten, die de winst vóór belastingverplichtingen vertegenwoordigen</a:t>
                      </a:r>
                      <a:r>
                        <a:rPr lang="de-DE" sz="1400" b="1" dirty="0"/>
                        <a:t>.</a:t>
                      </a:r>
                    </a:p>
                  </a:txBody>
                  <a:tcPr anchor="ctr">
                    <a:solidFill>
                      <a:schemeClr val="bg1">
                        <a:lumMod val="65000"/>
                      </a:schemeClr>
                    </a:solidFill>
                  </a:tcPr>
                </a:tc>
                <a:extLst>
                  <a:ext uri="{0D108BD9-81ED-4DB2-BD59-A6C34878D82A}">
                    <a16:rowId xmlns:a16="http://schemas.microsoft.com/office/drawing/2014/main" val="2973015487"/>
                  </a:ext>
                </a:extLst>
              </a:tr>
              <a:tr h="253174">
                <a:tc>
                  <a:txBody>
                    <a:bodyPr/>
                    <a:lstStyle/>
                    <a:p>
                      <a:r>
                        <a:rPr lang="de-DE" sz="1400" dirty="0"/>
                        <a:t>+/-</a:t>
                      </a:r>
                    </a:p>
                  </a:txBody>
                  <a:tcPr anchor="ctr"/>
                </a:tc>
                <a:tc>
                  <a:txBody>
                    <a:bodyPr/>
                    <a:lstStyle/>
                    <a:p>
                      <a:r>
                        <a:rPr lang="de-DE" sz="1400" dirty="0" err="1"/>
                        <a:t>Belastingen</a:t>
                      </a:r>
                      <a:endParaRPr lang="de-DE" sz="1400" dirty="0"/>
                    </a:p>
                  </a:txBody>
                  <a:tcPr anchor="ctr"/>
                </a:tc>
                <a:tc>
                  <a:txBody>
                    <a:bodyPr/>
                    <a:lstStyle/>
                    <a:p>
                      <a:r>
                        <a:rPr lang="nl-NL" sz="1400" dirty="0"/>
                        <a:t>Het verschuldigde bedrag aan belastingen, afgetrokken van EBT om de nettowinst te bepalen</a:t>
                      </a:r>
                      <a:r>
                        <a:rPr lang="en-US" sz="1400" dirty="0"/>
                        <a:t>.</a:t>
                      </a:r>
                      <a:endParaRPr lang="de-DE" sz="1400" dirty="0"/>
                    </a:p>
                  </a:txBody>
                  <a:tcPr anchor="ctr"/>
                </a:tc>
                <a:extLst>
                  <a:ext uri="{0D108BD9-81ED-4DB2-BD59-A6C34878D82A}">
                    <a16:rowId xmlns:a16="http://schemas.microsoft.com/office/drawing/2014/main" val="1532651863"/>
                  </a:ext>
                </a:extLst>
              </a:tr>
              <a:tr h="253174">
                <a:tc>
                  <a:txBody>
                    <a:bodyPr/>
                    <a:lstStyle/>
                    <a:p>
                      <a:endParaRPr lang="de-DE" sz="1400" b="1" dirty="0">
                        <a:solidFill>
                          <a:schemeClr val="bg1"/>
                        </a:solidFill>
                      </a:endParaRPr>
                    </a:p>
                  </a:txBody>
                  <a:tcPr anchor="ctr">
                    <a:solidFill>
                      <a:schemeClr val="bg1">
                        <a:lumMod val="50000"/>
                      </a:schemeClr>
                    </a:solidFill>
                  </a:tcPr>
                </a:tc>
                <a:tc>
                  <a:txBody>
                    <a:bodyPr/>
                    <a:lstStyle/>
                    <a:p>
                      <a:r>
                        <a:rPr lang="de-DE" sz="1400" b="1" dirty="0" err="1">
                          <a:solidFill>
                            <a:schemeClr val="bg1"/>
                          </a:solidFill>
                        </a:rPr>
                        <a:t>Nettowinst</a:t>
                      </a:r>
                      <a:r>
                        <a:rPr lang="de-DE" sz="1400" b="1" dirty="0">
                          <a:solidFill>
                            <a:schemeClr val="bg1"/>
                          </a:solidFill>
                        </a:rPr>
                        <a:t> (netto-</a:t>
                      </a:r>
                      <a:r>
                        <a:rPr lang="de-DE" sz="1400" b="1" dirty="0" err="1">
                          <a:solidFill>
                            <a:schemeClr val="bg1"/>
                          </a:solidFill>
                        </a:rPr>
                        <a:t>inkomen</a:t>
                      </a:r>
                      <a:r>
                        <a:rPr lang="de-DE" sz="1400" b="1" dirty="0">
                          <a:solidFill>
                            <a:schemeClr val="bg1"/>
                          </a:solidFill>
                        </a:rPr>
                        <a:t>)</a:t>
                      </a:r>
                    </a:p>
                  </a:txBody>
                  <a:tcPr anchor="ctr">
                    <a:solidFill>
                      <a:schemeClr val="bg1">
                        <a:lumMod val="50000"/>
                      </a:schemeClr>
                    </a:solidFill>
                  </a:tcPr>
                </a:tc>
                <a:tc>
                  <a:txBody>
                    <a:bodyPr/>
                    <a:lstStyle/>
                    <a:p>
                      <a:r>
                        <a:rPr lang="nl-NL" sz="1400" b="1" dirty="0">
                          <a:solidFill>
                            <a:schemeClr val="bg1"/>
                          </a:solidFill>
                        </a:rPr>
                        <a:t>De uiteindelijke winst nadat alle kosten, inclusief belastingen, zijn afgetrokken</a:t>
                      </a:r>
                      <a:r>
                        <a:rPr lang="en-US" sz="1400" b="1" dirty="0">
                          <a:solidFill>
                            <a:schemeClr val="bg1"/>
                          </a:solidFill>
                        </a:rPr>
                        <a:t>.</a:t>
                      </a:r>
                      <a:endParaRPr lang="de-DE" sz="1400" b="1" dirty="0">
                        <a:solidFill>
                          <a:schemeClr val="bg1"/>
                        </a:solidFill>
                      </a:endParaRPr>
                    </a:p>
                  </a:txBody>
                  <a:tcPr anchor="ctr">
                    <a:solidFill>
                      <a:schemeClr val="bg1">
                        <a:lumMod val="50000"/>
                      </a:schemeClr>
                    </a:solidFill>
                  </a:tcPr>
                </a:tc>
                <a:extLst>
                  <a:ext uri="{0D108BD9-81ED-4DB2-BD59-A6C34878D82A}">
                    <a16:rowId xmlns:a16="http://schemas.microsoft.com/office/drawing/2014/main" val="1412480380"/>
                  </a:ext>
                </a:extLst>
              </a:tr>
            </a:tbl>
          </a:graphicData>
        </a:graphic>
      </p:graphicFrame>
    </p:spTree>
    <p:extLst>
      <p:ext uri="{BB962C8B-B14F-4D97-AF65-F5344CB8AC3E}">
        <p14:creationId xmlns:p14="http://schemas.microsoft.com/office/powerpoint/2010/main" val="2874619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err="1">
                <a:solidFill>
                  <a:schemeClr val="bg1"/>
                </a:solidFill>
              </a:rPr>
              <a:t>Leerresultaten</a:t>
            </a:r>
            <a:endParaRPr lang="en-IE" dirty="0">
              <a:solidFill>
                <a:schemeClr val="bg1"/>
              </a:solidFill>
            </a:endParaRPr>
          </a:p>
          <a:p>
            <a:endParaRPr lang="en-GB" sz="600" b="1" dirty="0"/>
          </a:p>
          <a:p>
            <a:r>
              <a:rPr lang="en-GB" sz="2400" b="1" dirty="0">
                <a:solidFill>
                  <a:srgbClr val="47B5C8"/>
                </a:solidFill>
              </a:rPr>
              <a:t>Gedrag:</a:t>
            </a:r>
          </a:p>
          <a:p>
            <a:r>
              <a:rPr lang="en-US" sz="2400" b="1" dirty="0" err="1">
                <a:solidFill>
                  <a:srgbClr val="F2A72C"/>
                </a:solidFill>
              </a:rPr>
              <a:t>Regelmatige</a:t>
            </a:r>
            <a:r>
              <a:rPr lang="en-US" sz="2400" b="1" dirty="0">
                <a:solidFill>
                  <a:srgbClr val="F2A72C"/>
                </a:solidFill>
              </a:rPr>
              <a:t> </a:t>
            </a:r>
            <a:r>
              <a:rPr lang="en-US" sz="2400" b="1" dirty="0" err="1">
                <a:solidFill>
                  <a:srgbClr val="F2A72C"/>
                </a:solidFill>
              </a:rPr>
              <a:t>financiële</a:t>
            </a:r>
            <a:r>
              <a:rPr lang="en-US" sz="2400" b="1" dirty="0">
                <a:solidFill>
                  <a:srgbClr val="F2A72C"/>
                </a:solidFill>
              </a:rPr>
              <a:t> monitoring</a:t>
            </a:r>
            <a:r>
              <a:rPr lang="nl-NL" sz="2400" dirty="0"/>
              <a:t>: Leerlingen zullen de gewoonte ontwikkelen om hun financiën regelmatig te herzien om ervoor te zorgen dat hun bedrijf op schema blijft</a:t>
            </a:r>
            <a:r>
              <a:rPr lang="en-US" sz="2400" dirty="0"/>
              <a:t>.</a:t>
            </a:r>
            <a:endParaRPr lang="en-US" sz="2400" b="1" dirty="0">
              <a:solidFill>
                <a:srgbClr val="F2A72C"/>
              </a:solidFill>
            </a:endParaRPr>
          </a:p>
          <a:p>
            <a:r>
              <a:rPr lang="en-US" sz="2400" b="1" dirty="0" err="1">
                <a:solidFill>
                  <a:srgbClr val="F2A72C"/>
                </a:solidFill>
              </a:rPr>
              <a:t>Transparantie</a:t>
            </a:r>
            <a:r>
              <a:rPr lang="en-US" sz="2400" b="1" dirty="0">
                <a:solidFill>
                  <a:srgbClr val="F2A72C"/>
                </a:solidFill>
              </a:rPr>
              <a:t> met </a:t>
            </a:r>
            <a:r>
              <a:rPr lang="en-US" sz="2400" b="1" dirty="0" err="1">
                <a:solidFill>
                  <a:srgbClr val="F2A72C"/>
                </a:solidFill>
              </a:rPr>
              <a:t>investeerders</a:t>
            </a:r>
            <a:r>
              <a:rPr lang="en-US" sz="2400" b="1" dirty="0">
                <a:solidFill>
                  <a:srgbClr val="F2A72C"/>
                </a:solidFill>
              </a:rPr>
              <a:t>: </a:t>
            </a:r>
            <a:r>
              <a:rPr lang="nl-NL" sz="2400" dirty="0"/>
              <a:t>Het belang van het consequent verstrekken van duidelijke en eerlijke informatie aan beleggers, het opbouwen van vertrouwen en geloofwaardigheid</a:t>
            </a:r>
            <a:r>
              <a:rPr lang="en-US" sz="2400" dirty="0"/>
              <a:t>.</a:t>
            </a:r>
          </a:p>
          <a:p>
            <a:r>
              <a:rPr lang="en-US" sz="2400" b="1" dirty="0" err="1">
                <a:solidFill>
                  <a:srgbClr val="F2A72C"/>
                </a:solidFill>
              </a:rPr>
              <a:t>Aanpassingsvermogen</a:t>
            </a:r>
            <a:r>
              <a:rPr lang="en-US" sz="2400" b="1" dirty="0">
                <a:solidFill>
                  <a:srgbClr val="F2A72C"/>
                </a:solidFill>
              </a:rPr>
              <a:t> in </a:t>
            </a:r>
            <a:r>
              <a:rPr lang="en-US" sz="2400" b="1" dirty="0" err="1">
                <a:solidFill>
                  <a:srgbClr val="F2A72C"/>
                </a:solidFill>
              </a:rPr>
              <a:t>financieel</a:t>
            </a:r>
            <a:r>
              <a:rPr lang="en-US" sz="2400" b="1" dirty="0">
                <a:solidFill>
                  <a:srgbClr val="F2A72C"/>
                </a:solidFill>
              </a:rPr>
              <a:t> </a:t>
            </a:r>
            <a:r>
              <a:rPr lang="en-US" sz="2400" b="1" dirty="0" err="1">
                <a:solidFill>
                  <a:srgbClr val="F2A72C"/>
                </a:solidFill>
              </a:rPr>
              <a:t>beheer</a:t>
            </a:r>
            <a:r>
              <a:rPr lang="en-US" sz="2400" b="1" dirty="0">
                <a:solidFill>
                  <a:srgbClr val="F2A72C"/>
                </a:solidFill>
              </a:rPr>
              <a:t>: </a:t>
            </a:r>
            <a:r>
              <a:rPr lang="nl-NL" sz="2400" dirty="0"/>
              <a:t>Openheid voor het aanpassen van budgetten en financiële strategieën als het bedrijf verandert</a:t>
            </a:r>
            <a:r>
              <a:rPr lang="en-US" sz="2400" dirty="0"/>
              <a:t>.</a:t>
            </a:r>
            <a:endParaRPr lang="en-GB" sz="2400" dirty="0"/>
          </a:p>
          <a:p>
            <a:endParaRPr lang="en-US" sz="2400" dirty="0"/>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nl-NL"/>
              <a:t>In detail treden: het kasstroomoverzicht</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8" y="2045704"/>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rgbClr val="595959"/>
                </a:solidFill>
              </a:rPr>
              <a:t>Het kasstroomoverzicht is een cruciaal financieel document dat de geldstroom in en uit uw bedrijf volgt over een bepaalde periode, zoals een maand of een jaar. 
In tegenstelling tot de resultatenrekening, die de winstgevendheid aangeeft, richt het kasstroomoverzicht zich uitsluitend op contante transacties en geeft het inzicht in de liquiditeit en financiële gezondheid van uw bedrijf.</a:t>
            </a:r>
            <a:endParaRPr lang="en-US" sz="2000" dirty="0"/>
          </a:p>
          <a:p>
            <a:pPr marL="0" indent="0">
              <a:buNone/>
            </a:pPr>
            <a:endParaRPr lang="de-DE" sz="2000" dirty="0"/>
          </a:p>
        </p:txBody>
      </p:sp>
    </p:spTree>
    <p:extLst>
      <p:ext uri="{BB962C8B-B14F-4D97-AF65-F5344CB8AC3E}">
        <p14:creationId xmlns:p14="http://schemas.microsoft.com/office/powerpoint/2010/main" val="2504471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880839" y="542345"/>
            <a:ext cx="9632553" cy="803654"/>
          </a:xfrm>
        </p:spPr>
        <p:txBody>
          <a:bodyPr/>
          <a:lstStyle/>
          <a:p>
            <a:r>
              <a:rPr lang="nl-NL" dirty="0"/>
              <a:t>In detail treden: het kasstroomoverzicht</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880839" y="1132038"/>
            <a:ext cx="673769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rgbClr val="595959"/>
                </a:solidFill>
              </a:rPr>
              <a:t>Inzicht in uw cashflow is van vitaal belang omdat het ervoor zorgt dat uw bedrijf voldoende geld heeft om zijn uitgaven te dekken, te investeren in groei en financiële uitdagingen het hoofd te bieden. 
Een positieve cashflow geeft aan dat uw bedrijf genoeg cash genereert om zichzelf te onderhouden, terwijl een negatieve cashflow kan duiden op de noodzaak van aanpassingen of aanvullende financiering. 
Het kasstroomoverzicht is dus een aanvulling op de resultatenrekening en de balans, waardoor u een compleet beeld krijgt van de financiële positie van uw bedrijf.</a:t>
            </a:r>
            <a:endParaRPr lang="de-DE" sz="2400" dirty="0">
              <a:solidFill>
                <a:srgbClr val="595959"/>
              </a:solidFill>
            </a:endParaRPr>
          </a:p>
        </p:txBody>
      </p:sp>
    </p:spTree>
    <p:extLst>
      <p:ext uri="{BB962C8B-B14F-4D97-AF65-F5344CB8AC3E}">
        <p14:creationId xmlns:p14="http://schemas.microsoft.com/office/powerpoint/2010/main" val="370973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p:txBody>
          <a:bodyPr/>
          <a:lstStyle/>
          <a:p>
            <a:r>
              <a:rPr lang="nl-NL" dirty="0"/>
              <a:t>In detail treden: het kasstroomoverzicht</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043" y="1432403"/>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dirty="0">
                <a:solidFill>
                  <a:srgbClr val="595959"/>
                </a:solidFill>
              </a:rPr>
              <a:t>3 hoofdsecties van het kasstroomoverzicht:</a:t>
            </a:r>
          </a:p>
          <a:p>
            <a:r>
              <a:rPr lang="nl-NL" sz="2400" b="1" dirty="0">
                <a:solidFill>
                  <a:srgbClr val="595959"/>
                </a:solidFill>
              </a:rPr>
              <a:t>Operationele activiteiten</a:t>
            </a:r>
            <a:r>
              <a:rPr lang="nl-NL" sz="2400" dirty="0">
                <a:solidFill>
                  <a:srgbClr val="595959"/>
                </a:solidFill>
              </a:rPr>
              <a:t>: Toont de cash die wordt gegenereerd uit uw kernactiviteiten, zoals verkopen en uitgaven.
</a:t>
            </a:r>
            <a:r>
              <a:rPr lang="nl-NL" sz="2400" b="1" dirty="0">
                <a:solidFill>
                  <a:srgbClr val="595959"/>
                </a:solidFill>
              </a:rPr>
              <a:t>Beleggingsactiviteiten</a:t>
            </a:r>
            <a:r>
              <a:rPr lang="nl-NL" sz="2400" dirty="0">
                <a:solidFill>
                  <a:srgbClr val="595959"/>
                </a:solidFill>
              </a:rPr>
              <a:t>: Weerspiegelt contant geld dat is uitgegeven aan of ontvangen uit het kopen en verkopen van </a:t>
            </a:r>
            <a:r>
              <a:rPr lang="nl-NL" sz="2400" dirty="0" err="1">
                <a:solidFill>
                  <a:srgbClr val="595959"/>
                </a:solidFill>
              </a:rPr>
              <a:t>langetermijnactiva</a:t>
            </a:r>
            <a:r>
              <a:rPr lang="nl-NL" sz="2400" dirty="0">
                <a:solidFill>
                  <a:srgbClr val="595959"/>
                </a:solidFill>
              </a:rPr>
              <a:t>, zoals apparatuur of onroerend goed.
</a:t>
            </a:r>
            <a:r>
              <a:rPr lang="nl-NL" sz="2400" b="1" dirty="0">
                <a:solidFill>
                  <a:srgbClr val="595959"/>
                </a:solidFill>
              </a:rPr>
              <a:t>Financieringsactiviteiten</a:t>
            </a:r>
            <a:r>
              <a:rPr lang="nl-NL" sz="2400" dirty="0">
                <a:solidFill>
                  <a:srgbClr val="595959"/>
                </a:solidFill>
              </a:rPr>
              <a:t>: Houdt kasstromen bij met betrekking tot het lenen van geld, het terugbetalen van leningen en het uitgeven of terugkopen van aandelen.</a:t>
            </a:r>
            <a:endParaRPr lang="en-US" sz="2400" dirty="0">
              <a:solidFill>
                <a:srgbClr val="595959"/>
              </a:solidFill>
            </a:endParaRPr>
          </a:p>
        </p:txBody>
      </p:sp>
    </p:spTree>
    <p:extLst>
      <p:ext uri="{BB962C8B-B14F-4D97-AF65-F5344CB8AC3E}">
        <p14:creationId xmlns:p14="http://schemas.microsoft.com/office/powerpoint/2010/main" val="4181499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platzhalter 30">
            <a:extLst>
              <a:ext uri="{FF2B5EF4-FFF2-40B4-BE49-F238E27FC236}">
                <a16:creationId xmlns:a16="http://schemas.microsoft.com/office/drawing/2014/main" id="{865D734B-373D-5478-E2CC-C2F145BB1B61}"/>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42426" y="470966"/>
            <a:ext cx="10614687" cy="803654"/>
          </a:xfrm>
        </p:spPr>
        <p:txBody>
          <a:bodyPr/>
          <a:lstStyle/>
          <a:p>
            <a:r>
              <a:rPr lang="nl-NL" dirty="0"/>
              <a:t>In detail treden: het kasstroomoverzicht</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graphicFrame>
        <p:nvGraphicFramePr>
          <p:cNvPr id="30" name="Tabelle 29">
            <a:extLst>
              <a:ext uri="{FF2B5EF4-FFF2-40B4-BE49-F238E27FC236}">
                <a16:creationId xmlns:a16="http://schemas.microsoft.com/office/drawing/2014/main" id="{8FF7DAFD-F0D7-FDED-7BE0-CB92F260B8C0}"/>
              </a:ext>
            </a:extLst>
          </p:cNvPr>
          <p:cNvGraphicFramePr>
            <a:graphicFrameLocks noGrp="1"/>
          </p:cNvGraphicFramePr>
          <p:nvPr>
            <p:extLst>
              <p:ext uri="{D42A27DB-BD31-4B8C-83A1-F6EECF244321}">
                <p14:modId xmlns:p14="http://schemas.microsoft.com/office/powerpoint/2010/main" val="4226232217"/>
              </p:ext>
            </p:extLst>
          </p:nvPr>
        </p:nvGraphicFramePr>
        <p:xfrm>
          <a:off x="834887" y="1262477"/>
          <a:ext cx="10558731" cy="4922520"/>
        </p:xfrm>
        <a:graphic>
          <a:graphicData uri="http://schemas.openxmlformats.org/drawingml/2006/table">
            <a:tbl>
              <a:tblPr firstRow="1" bandRow="1">
                <a:tableStyleId>{5C22544A-7EE6-4342-B048-85BDC9FD1C3A}</a:tableStyleId>
              </a:tblPr>
              <a:tblGrid>
                <a:gridCol w="2943535">
                  <a:extLst>
                    <a:ext uri="{9D8B030D-6E8A-4147-A177-3AD203B41FA5}">
                      <a16:colId xmlns:a16="http://schemas.microsoft.com/office/drawing/2014/main" val="3186122039"/>
                    </a:ext>
                  </a:extLst>
                </a:gridCol>
                <a:gridCol w="6378733">
                  <a:extLst>
                    <a:ext uri="{9D8B030D-6E8A-4147-A177-3AD203B41FA5}">
                      <a16:colId xmlns:a16="http://schemas.microsoft.com/office/drawing/2014/main" val="3140089134"/>
                    </a:ext>
                  </a:extLst>
                </a:gridCol>
                <a:gridCol w="1236463">
                  <a:extLst>
                    <a:ext uri="{9D8B030D-6E8A-4147-A177-3AD203B41FA5}">
                      <a16:colId xmlns:a16="http://schemas.microsoft.com/office/drawing/2014/main" val="3025578635"/>
                    </a:ext>
                  </a:extLst>
                </a:gridCol>
              </a:tblGrid>
              <a:tr h="243144">
                <a:tc>
                  <a:txBody>
                    <a:bodyPr/>
                    <a:lstStyle/>
                    <a:p>
                      <a:r>
                        <a:rPr lang="de-DE" sz="1100" b="1" dirty="0" err="1"/>
                        <a:t>Afdeling</a:t>
                      </a:r>
                      <a:endParaRPr lang="de-DE" sz="1100" dirty="0"/>
                    </a:p>
                  </a:txBody>
                  <a:tcPr anchor="ctr"/>
                </a:tc>
                <a:tc>
                  <a:txBody>
                    <a:bodyPr/>
                    <a:lstStyle/>
                    <a:p>
                      <a:r>
                        <a:rPr lang="de-DE" sz="1100" b="1" dirty="0" err="1"/>
                        <a:t>Beschrijving</a:t>
                      </a:r>
                      <a:endParaRPr lang="de-DE" sz="1100" dirty="0"/>
                    </a:p>
                  </a:txBody>
                  <a:tcPr anchor="ctr"/>
                </a:tc>
                <a:tc>
                  <a:txBody>
                    <a:bodyPr/>
                    <a:lstStyle/>
                    <a:p>
                      <a:r>
                        <a:rPr lang="de-DE" sz="1100" b="1" dirty="0" err="1"/>
                        <a:t>Voorbeeld</a:t>
                      </a:r>
                      <a:endParaRPr lang="de-DE" sz="1100" dirty="0"/>
                    </a:p>
                  </a:txBody>
                  <a:tcPr anchor="ctr"/>
                </a:tc>
                <a:extLst>
                  <a:ext uri="{0D108BD9-81ED-4DB2-BD59-A6C34878D82A}">
                    <a16:rowId xmlns:a16="http://schemas.microsoft.com/office/drawing/2014/main" val="2497367909"/>
                  </a:ext>
                </a:extLst>
              </a:tr>
              <a:tr h="243144">
                <a:tc gridSpan="3">
                  <a:txBody>
                    <a:bodyPr/>
                    <a:lstStyle/>
                    <a:p>
                      <a:r>
                        <a:rPr lang="de-DE" sz="1100" b="1" dirty="0" err="1"/>
                        <a:t>Operationele</a:t>
                      </a:r>
                      <a:r>
                        <a:rPr lang="de-DE" sz="1100" b="1" dirty="0"/>
                        <a:t> </a:t>
                      </a:r>
                      <a:r>
                        <a:rPr lang="de-DE" sz="1100" b="1" dirty="0" err="1"/>
                        <a:t>activiteiten</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746016280"/>
                  </a:ext>
                </a:extLst>
              </a:tr>
              <a:tr h="243144">
                <a:tc>
                  <a:txBody>
                    <a:bodyPr/>
                    <a:lstStyle/>
                    <a:p>
                      <a:r>
                        <a:rPr lang="de-DE" sz="1100" dirty="0" err="1"/>
                        <a:t>Nettowinst</a:t>
                      </a:r>
                      <a:endParaRPr lang="de-DE" sz="1100" dirty="0"/>
                    </a:p>
                  </a:txBody>
                  <a:tcPr anchor="ctr"/>
                </a:tc>
                <a:tc>
                  <a:txBody>
                    <a:bodyPr/>
                    <a:lstStyle/>
                    <a:p>
                      <a:r>
                        <a:rPr lang="de-DE" sz="1100" dirty="0" err="1"/>
                        <a:t>Winst</a:t>
                      </a:r>
                      <a:r>
                        <a:rPr lang="de-DE" sz="1100" dirty="0"/>
                        <a:t> </a:t>
                      </a:r>
                      <a:r>
                        <a:rPr lang="de-DE" sz="1100" dirty="0" err="1"/>
                        <a:t>uit</a:t>
                      </a:r>
                      <a:r>
                        <a:rPr lang="de-DE" sz="1100" dirty="0"/>
                        <a:t> de </a:t>
                      </a:r>
                      <a:r>
                        <a:rPr lang="de-DE" sz="1100" dirty="0" err="1"/>
                        <a:t>resultatenrekening</a:t>
                      </a:r>
                      <a:endParaRPr lang="de-DE" sz="1100" dirty="0"/>
                    </a:p>
                  </a:txBody>
                  <a:tcPr/>
                </a:tc>
                <a:tc>
                  <a:txBody>
                    <a:bodyPr/>
                    <a:lstStyle/>
                    <a:p>
                      <a:r>
                        <a:rPr lang="de-DE" sz="1100" dirty="0"/>
                        <a:t>€ 10,000</a:t>
                      </a:r>
                    </a:p>
                  </a:txBody>
                  <a:tcPr/>
                </a:tc>
                <a:extLst>
                  <a:ext uri="{0D108BD9-81ED-4DB2-BD59-A6C34878D82A}">
                    <a16:rowId xmlns:a16="http://schemas.microsoft.com/office/drawing/2014/main" val="3254733756"/>
                  </a:ext>
                </a:extLst>
              </a:tr>
              <a:tr h="243144">
                <a:tc>
                  <a:txBody>
                    <a:bodyPr/>
                    <a:lstStyle/>
                    <a:p>
                      <a:r>
                        <a:rPr lang="de-DE" sz="1100" dirty="0"/>
                        <a:t>+ </a:t>
                      </a:r>
                      <a:r>
                        <a:rPr lang="de-DE" sz="1100" dirty="0" err="1"/>
                        <a:t>Afschrijving</a:t>
                      </a:r>
                      <a:r>
                        <a:rPr lang="de-DE" sz="1100" dirty="0"/>
                        <a:t> / </a:t>
                      </a:r>
                      <a:r>
                        <a:rPr lang="de-DE" sz="1100" dirty="0" err="1"/>
                        <a:t>amortisatie</a:t>
                      </a:r>
                      <a:endParaRPr lang="de-DE" sz="1100" dirty="0"/>
                    </a:p>
                  </a:txBody>
                  <a:tcPr/>
                </a:tc>
                <a:tc>
                  <a:txBody>
                    <a:bodyPr/>
                    <a:lstStyle/>
                    <a:p>
                      <a:r>
                        <a:rPr lang="de-DE" sz="1100" dirty="0" err="1"/>
                        <a:t>Voeg</a:t>
                      </a:r>
                      <a:r>
                        <a:rPr lang="de-DE" sz="1100" dirty="0"/>
                        <a:t> niet-</a:t>
                      </a:r>
                      <a:r>
                        <a:rPr lang="de-DE" sz="1100" dirty="0" err="1"/>
                        <a:t>contante</a:t>
                      </a:r>
                      <a:r>
                        <a:rPr lang="de-DE" sz="1100" dirty="0"/>
                        <a:t> </a:t>
                      </a:r>
                      <a:r>
                        <a:rPr lang="de-DE" sz="1100" dirty="0" err="1"/>
                        <a:t>uitgaven</a:t>
                      </a:r>
                      <a:r>
                        <a:rPr lang="de-DE" sz="1100" dirty="0"/>
                        <a:t> </a:t>
                      </a:r>
                      <a:r>
                        <a:rPr lang="de-DE" sz="1100" dirty="0" err="1"/>
                        <a:t>toe</a:t>
                      </a:r>
                      <a:endParaRPr lang="de-DE" sz="1100" dirty="0"/>
                    </a:p>
                  </a:txBody>
                  <a:tcPr/>
                </a:tc>
                <a:tc>
                  <a:txBody>
                    <a:bodyPr/>
                    <a:lstStyle/>
                    <a:p>
                      <a:r>
                        <a:rPr lang="de-DE" sz="1100" dirty="0"/>
                        <a:t>€ 2,000</a:t>
                      </a:r>
                    </a:p>
                  </a:txBody>
                  <a:tcPr/>
                </a:tc>
                <a:extLst>
                  <a:ext uri="{0D108BD9-81ED-4DB2-BD59-A6C34878D82A}">
                    <a16:rowId xmlns:a16="http://schemas.microsoft.com/office/drawing/2014/main" val="2020572906"/>
                  </a:ext>
                </a:extLst>
              </a:tr>
              <a:tr h="243144">
                <a:tc>
                  <a:txBody>
                    <a:bodyPr/>
                    <a:lstStyle/>
                    <a:p>
                      <a:r>
                        <a:rPr lang="de-DE" sz="1100" dirty="0"/>
                        <a:t>+ / - </a:t>
                      </a:r>
                      <a:r>
                        <a:rPr lang="de-DE" sz="1100" dirty="0" err="1"/>
                        <a:t>Veranderingen</a:t>
                      </a:r>
                      <a:r>
                        <a:rPr lang="de-DE" sz="1100" dirty="0"/>
                        <a:t> in </a:t>
                      </a:r>
                      <a:r>
                        <a:rPr lang="de-DE" sz="1100" dirty="0" err="1"/>
                        <a:t>werkkapitaal</a:t>
                      </a:r>
                      <a:endParaRPr lang="de-DE" sz="1100" dirty="0"/>
                    </a:p>
                  </a:txBody>
                  <a:tcPr/>
                </a:tc>
                <a:tc>
                  <a:txBody>
                    <a:bodyPr/>
                    <a:lstStyle/>
                    <a:p>
                      <a:r>
                        <a:rPr lang="nl-NL" sz="1100" dirty="0"/>
                        <a:t>Aanpassingen voor wijzigingen in debiteuren en schulden</a:t>
                      </a:r>
                      <a:endParaRPr lang="de-DE" sz="1100" dirty="0"/>
                    </a:p>
                  </a:txBody>
                  <a:tcPr/>
                </a:tc>
                <a:tc>
                  <a:txBody>
                    <a:bodyPr/>
                    <a:lstStyle/>
                    <a:p>
                      <a:r>
                        <a:rPr lang="de-DE" sz="1100" dirty="0"/>
                        <a:t>- €1,500</a:t>
                      </a:r>
                    </a:p>
                  </a:txBody>
                  <a:tcPr/>
                </a:tc>
                <a:extLst>
                  <a:ext uri="{0D108BD9-81ED-4DB2-BD59-A6C34878D82A}">
                    <a16:rowId xmlns:a16="http://schemas.microsoft.com/office/drawing/2014/main" val="205454445"/>
                  </a:ext>
                </a:extLst>
              </a:tr>
              <a:tr h="243144">
                <a:tc>
                  <a:txBody>
                    <a:bodyPr/>
                    <a:lstStyle/>
                    <a:p>
                      <a:r>
                        <a:rPr lang="nl-NL" sz="1100" b="1" dirty="0"/>
                        <a:t>Netto kasstroom uit operationele activiteiten</a:t>
                      </a:r>
                      <a:endParaRPr lang="de-DE" sz="1100" b="1" dirty="0"/>
                    </a:p>
                  </a:txBody>
                  <a:tcPr>
                    <a:solidFill>
                      <a:schemeClr val="bg1">
                        <a:lumMod val="65000"/>
                      </a:schemeClr>
                    </a:solidFill>
                  </a:tcPr>
                </a:tc>
                <a:tc>
                  <a:txBody>
                    <a:bodyPr/>
                    <a:lstStyle/>
                    <a:p>
                      <a:r>
                        <a:rPr lang="de-DE" sz="1100" b="1" dirty="0"/>
                        <a:t>Som van </a:t>
                      </a:r>
                      <a:r>
                        <a:rPr lang="de-DE" sz="1100" b="1" dirty="0" err="1"/>
                        <a:t>bovenstaande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€ 10,500</a:t>
                      </a:r>
                    </a:p>
                  </a:txBody>
                  <a:tcPr>
                    <a:solidFill>
                      <a:schemeClr val="bg1">
                        <a:lumMod val="65000"/>
                      </a:schemeClr>
                    </a:solidFill>
                  </a:tcPr>
                </a:tc>
                <a:extLst>
                  <a:ext uri="{0D108BD9-81ED-4DB2-BD59-A6C34878D82A}">
                    <a16:rowId xmlns:a16="http://schemas.microsoft.com/office/drawing/2014/main" val="2535291309"/>
                  </a:ext>
                </a:extLst>
              </a:tr>
              <a:tr h="243144">
                <a:tc gridSpan="3">
                  <a:txBody>
                    <a:bodyPr/>
                    <a:lstStyle/>
                    <a:p>
                      <a:r>
                        <a:rPr lang="de-DE" sz="1100" b="1" dirty="0" err="1"/>
                        <a:t>Investeringsactiviteiten</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625335626"/>
                  </a:ext>
                </a:extLst>
              </a:tr>
              <a:tr h="243144">
                <a:tc>
                  <a:txBody>
                    <a:bodyPr/>
                    <a:lstStyle/>
                    <a:p>
                      <a:r>
                        <a:rPr lang="de-DE" sz="1100" dirty="0"/>
                        <a:t>- </a:t>
                      </a:r>
                      <a:r>
                        <a:rPr lang="de-DE" sz="1100" dirty="0" err="1"/>
                        <a:t>Kapitaaluitgaven</a:t>
                      </a:r>
                      <a:endParaRPr lang="de-DE" sz="1100" dirty="0"/>
                    </a:p>
                  </a:txBody>
                  <a:tcPr/>
                </a:tc>
                <a:tc>
                  <a:txBody>
                    <a:bodyPr/>
                    <a:lstStyle/>
                    <a:p>
                      <a:r>
                        <a:rPr lang="nl-NL" sz="1100"/>
                        <a:t>Contant geld uitgegeven aan de aankoop van apparatuur van asets</a:t>
                      </a:r>
                      <a:endParaRPr lang="de-DE" sz="1100" dirty="0"/>
                    </a:p>
                  </a:txBody>
                  <a:tcPr/>
                </a:tc>
                <a:tc>
                  <a:txBody>
                    <a:bodyPr/>
                    <a:lstStyle/>
                    <a:p>
                      <a:r>
                        <a:rPr lang="de-DE" sz="1100" dirty="0"/>
                        <a:t>- € 5,000</a:t>
                      </a:r>
                    </a:p>
                  </a:txBody>
                  <a:tcPr/>
                </a:tc>
                <a:extLst>
                  <a:ext uri="{0D108BD9-81ED-4DB2-BD59-A6C34878D82A}">
                    <a16:rowId xmlns:a16="http://schemas.microsoft.com/office/drawing/2014/main" val="2778692812"/>
                  </a:ext>
                </a:extLst>
              </a:tr>
              <a:tr h="243144">
                <a:tc>
                  <a:txBody>
                    <a:bodyPr/>
                    <a:lstStyle/>
                    <a:p>
                      <a:r>
                        <a:rPr lang="de-DE" sz="1100" dirty="0"/>
                        <a:t>+ </a:t>
                      </a:r>
                      <a:r>
                        <a:rPr lang="de-DE" sz="1100" dirty="0" err="1"/>
                        <a:t>Verkoop</a:t>
                      </a:r>
                      <a:r>
                        <a:rPr lang="de-DE" sz="1100" dirty="0"/>
                        <a:t> van </a:t>
                      </a:r>
                      <a:r>
                        <a:rPr lang="de-DE" sz="1100" dirty="0" err="1"/>
                        <a:t>apparatuur</a:t>
                      </a:r>
                      <a:endParaRPr lang="de-DE" sz="1100" dirty="0"/>
                    </a:p>
                  </a:txBody>
                  <a:tcPr/>
                </a:tc>
                <a:tc>
                  <a:txBody>
                    <a:bodyPr/>
                    <a:lstStyle/>
                    <a:p>
                      <a:r>
                        <a:rPr lang="nl-NL" sz="1100" dirty="0"/>
                        <a:t>Contant geld ontvangen uit de verkoop van apparatuur</a:t>
                      </a:r>
                      <a:endParaRPr lang="de-DE" sz="1100" dirty="0"/>
                    </a:p>
                  </a:txBody>
                  <a:tcPr/>
                </a:tc>
                <a:tc>
                  <a:txBody>
                    <a:bodyPr/>
                    <a:lstStyle/>
                    <a:p>
                      <a:r>
                        <a:rPr lang="de-DE" sz="1100" dirty="0"/>
                        <a:t>€ 1,000</a:t>
                      </a:r>
                    </a:p>
                  </a:txBody>
                  <a:tcPr/>
                </a:tc>
                <a:extLst>
                  <a:ext uri="{0D108BD9-81ED-4DB2-BD59-A6C34878D82A}">
                    <a16:rowId xmlns:a16="http://schemas.microsoft.com/office/drawing/2014/main" val="1359331891"/>
                  </a:ext>
                </a:extLst>
              </a:tr>
              <a:tr h="243144">
                <a:tc>
                  <a:txBody>
                    <a:bodyPr/>
                    <a:lstStyle/>
                    <a:p>
                      <a:r>
                        <a:rPr lang="de-DE" sz="1100" b="1" dirty="0"/>
                        <a:t>Netto </a:t>
                      </a:r>
                      <a:r>
                        <a:rPr lang="de-DE" sz="1100" b="1" dirty="0" err="1"/>
                        <a:t>kasstroom</a:t>
                      </a:r>
                      <a:r>
                        <a:rPr lang="de-DE" sz="1100" b="1" dirty="0"/>
                        <a:t> </a:t>
                      </a:r>
                      <a:r>
                        <a:rPr lang="de-DE" sz="1100" b="1" dirty="0" err="1"/>
                        <a:t>uit</a:t>
                      </a:r>
                      <a:r>
                        <a:rPr lang="de-DE" sz="1100" b="1" dirty="0"/>
                        <a:t> </a:t>
                      </a:r>
                      <a:r>
                        <a:rPr lang="de-DE" sz="1100" b="1" dirty="0" err="1"/>
                        <a:t>beleggingsactiviteiten</a:t>
                      </a:r>
                      <a:endParaRPr lang="de-DE" sz="1100" b="1" dirty="0"/>
                    </a:p>
                  </a:txBody>
                  <a:tcPr>
                    <a:solidFill>
                      <a:schemeClr val="bg1">
                        <a:lumMod val="65000"/>
                      </a:schemeClr>
                    </a:solidFill>
                  </a:tcPr>
                </a:tc>
                <a:tc>
                  <a:txBody>
                    <a:bodyPr/>
                    <a:lstStyle/>
                    <a:p>
                      <a:r>
                        <a:rPr lang="de-DE" sz="1100" b="1" dirty="0"/>
                        <a:t>Som van </a:t>
                      </a:r>
                      <a:r>
                        <a:rPr lang="de-DE" sz="1100" b="1" dirty="0" err="1"/>
                        <a:t>bovenstaande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€ 4,000</a:t>
                      </a:r>
                    </a:p>
                  </a:txBody>
                  <a:tcPr>
                    <a:solidFill>
                      <a:schemeClr val="bg1">
                        <a:lumMod val="65000"/>
                      </a:schemeClr>
                    </a:solidFill>
                  </a:tcPr>
                </a:tc>
                <a:extLst>
                  <a:ext uri="{0D108BD9-81ED-4DB2-BD59-A6C34878D82A}">
                    <a16:rowId xmlns:a16="http://schemas.microsoft.com/office/drawing/2014/main" val="1678652991"/>
                  </a:ext>
                </a:extLst>
              </a:tr>
              <a:tr h="243144">
                <a:tc gridSpan="3">
                  <a:txBody>
                    <a:bodyPr/>
                    <a:lstStyle/>
                    <a:p>
                      <a:r>
                        <a:rPr lang="de-DE" sz="1100" b="1" dirty="0" err="1"/>
                        <a:t>Financiering</a:t>
                      </a:r>
                      <a:r>
                        <a:rPr lang="de-DE" sz="1100" b="1" dirty="0"/>
                        <a:t> van </a:t>
                      </a:r>
                      <a:r>
                        <a:rPr lang="de-DE" sz="1100" b="1" dirty="0" err="1"/>
                        <a:t>activiteiten</a:t>
                      </a:r>
                      <a:endParaRPr lang="de-DE" sz="1100" b="1"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549004638"/>
                  </a:ext>
                </a:extLst>
              </a:tr>
              <a:tr h="243144">
                <a:tc>
                  <a:txBody>
                    <a:bodyPr/>
                    <a:lstStyle/>
                    <a:p>
                      <a:r>
                        <a:rPr lang="de-DE" sz="1100" dirty="0"/>
                        <a:t>+ </a:t>
                      </a:r>
                      <a:r>
                        <a:rPr lang="de-DE" sz="1100" dirty="0" err="1"/>
                        <a:t>Opbrengsten</a:t>
                      </a:r>
                      <a:r>
                        <a:rPr lang="de-DE" sz="1100" dirty="0"/>
                        <a:t> </a:t>
                      </a:r>
                      <a:r>
                        <a:rPr lang="de-DE" sz="1100" dirty="0" err="1"/>
                        <a:t>uit</a:t>
                      </a:r>
                      <a:r>
                        <a:rPr lang="de-DE" sz="1100" dirty="0"/>
                        <a:t> </a:t>
                      </a:r>
                      <a:r>
                        <a:rPr lang="de-DE" sz="1100" dirty="0" err="1"/>
                        <a:t>lening</a:t>
                      </a:r>
                      <a:endParaRPr lang="de-DE" sz="1100" dirty="0"/>
                    </a:p>
                  </a:txBody>
                  <a:tcPr/>
                </a:tc>
                <a:tc>
                  <a:txBody>
                    <a:bodyPr/>
                    <a:lstStyle/>
                    <a:p>
                      <a:r>
                        <a:rPr lang="nl-NL" sz="1100" dirty="0"/>
                        <a:t>Contanten ontvangen uit nieuwe leningen</a:t>
                      </a:r>
                      <a:endParaRPr lang="de-DE" sz="1100" dirty="0"/>
                    </a:p>
                  </a:txBody>
                  <a:tcPr/>
                </a:tc>
                <a:tc>
                  <a:txBody>
                    <a:bodyPr/>
                    <a:lstStyle/>
                    <a:p>
                      <a:r>
                        <a:rPr lang="de-DE" sz="1100" dirty="0"/>
                        <a:t>€ 3,000</a:t>
                      </a:r>
                    </a:p>
                  </a:txBody>
                  <a:tcPr/>
                </a:tc>
                <a:extLst>
                  <a:ext uri="{0D108BD9-81ED-4DB2-BD59-A6C34878D82A}">
                    <a16:rowId xmlns:a16="http://schemas.microsoft.com/office/drawing/2014/main" val="2994254384"/>
                  </a:ext>
                </a:extLst>
              </a:tr>
              <a:tr h="243144">
                <a:tc>
                  <a:txBody>
                    <a:bodyPr/>
                    <a:lstStyle/>
                    <a:p>
                      <a:r>
                        <a:rPr lang="de-DE" sz="1100" dirty="0"/>
                        <a:t>- </a:t>
                      </a:r>
                      <a:r>
                        <a:rPr lang="de-DE" sz="1100" dirty="0" err="1"/>
                        <a:t>Aflossing</a:t>
                      </a:r>
                      <a:r>
                        <a:rPr lang="de-DE" sz="1100" dirty="0"/>
                        <a:t> van de </a:t>
                      </a:r>
                      <a:r>
                        <a:rPr lang="de-DE" sz="1100" dirty="0" err="1"/>
                        <a:t>lening</a:t>
                      </a:r>
                      <a:endParaRPr lang="de-DE" sz="1100" dirty="0"/>
                    </a:p>
                  </a:txBody>
                  <a:tcPr/>
                </a:tc>
                <a:tc>
                  <a:txBody>
                    <a:bodyPr/>
                    <a:lstStyle/>
                    <a:p>
                      <a:r>
                        <a:rPr lang="nl-NL" sz="1100" dirty="0"/>
                        <a:t>Contant geld gebruikt om leningen terug te betalen</a:t>
                      </a:r>
                      <a:endParaRPr lang="de-DE" sz="1100" dirty="0"/>
                    </a:p>
                  </a:txBody>
                  <a:tcPr/>
                </a:tc>
                <a:tc>
                  <a:txBody>
                    <a:bodyPr/>
                    <a:lstStyle/>
                    <a:p>
                      <a:r>
                        <a:rPr lang="de-DE" sz="1100" dirty="0"/>
                        <a:t>- € 1,500</a:t>
                      </a:r>
                    </a:p>
                  </a:txBody>
                  <a:tcPr/>
                </a:tc>
                <a:extLst>
                  <a:ext uri="{0D108BD9-81ED-4DB2-BD59-A6C34878D82A}">
                    <a16:rowId xmlns:a16="http://schemas.microsoft.com/office/drawing/2014/main" val="913908810"/>
                  </a:ext>
                </a:extLst>
              </a:tr>
              <a:tr h="243144">
                <a:tc>
                  <a:txBody>
                    <a:bodyPr/>
                    <a:lstStyle/>
                    <a:p>
                      <a:r>
                        <a:rPr lang="de-DE" sz="1100" dirty="0"/>
                        <a:t>+ </a:t>
                      </a:r>
                      <a:r>
                        <a:rPr lang="de-DE" sz="1100" dirty="0" err="1"/>
                        <a:t>Uitgifte</a:t>
                      </a:r>
                      <a:r>
                        <a:rPr lang="de-DE" sz="1100" dirty="0"/>
                        <a:t> van </a:t>
                      </a:r>
                      <a:r>
                        <a:rPr lang="de-DE" sz="1100" dirty="0" err="1"/>
                        <a:t>aandelen</a:t>
                      </a:r>
                      <a:endParaRPr lang="de-DE" sz="1100" dirty="0"/>
                    </a:p>
                  </a:txBody>
                  <a:tcPr/>
                </a:tc>
                <a:tc>
                  <a:txBody>
                    <a:bodyPr/>
                    <a:lstStyle/>
                    <a:p>
                      <a:r>
                        <a:rPr lang="nl-NL" sz="1100" dirty="0"/>
                        <a:t>Geldmiddelen ontvangen uit de uitgifte van nieuwe aandelen</a:t>
                      </a:r>
                      <a:endParaRPr lang="de-DE" sz="1100" dirty="0"/>
                    </a:p>
                  </a:txBody>
                  <a:tcPr/>
                </a:tc>
                <a:tc>
                  <a:txBody>
                    <a:bodyPr/>
                    <a:lstStyle/>
                    <a:p>
                      <a:r>
                        <a:rPr lang="de-DE" sz="1100" dirty="0"/>
                        <a:t>€ 2,500</a:t>
                      </a:r>
                    </a:p>
                  </a:txBody>
                  <a:tcPr/>
                </a:tc>
                <a:extLst>
                  <a:ext uri="{0D108BD9-81ED-4DB2-BD59-A6C34878D82A}">
                    <a16:rowId xmlns:a16="http://schemas.microsoft.com/office/drawing/2014/main" val="1060232467"/>
                  </a:ext>
                </a:extLst>
              </a:tr>
              <a:tr h="243144">
                <a:tc>
                  <a:txBody>
                    <a:bodyPr/>
                    <a:lstStyle/>
                    <a:p>
                      <a:r>
                        <a:rPr lang="de-DE" sz="1100" dirty="0"/>
                        <a:t>- </a:t>
                      </a:r>
                      <a:r>
                        <a:rPr lang="de-DE" sz="1100" dirty="0" err="1"/>
                        <a:t>Uitgekeerde</a:t>
                      </a:r>
                      <a:r>
                        <a:rPr lang="de-DE" sz="1100" dirty="0"/>
                        <a:t> </a:t>
                      </a:r>
                      <a:r>
                        <a:rPr lang="de-DE" sz="1100" dirty="0" err="1"/>
                        <a:t>dividenden</a:t>
                      </a:r>
                      <a:endParaRPr lang="de-DE" sz="1100" dirty="0"/>
                    </a:p>
                  </a:txBody>
                  <a:tcPr/>
                </a:tc>
                <a:tc>
                  <a:txBody>
                    <a:bodyPr/>
                    <a:lstStyle/>
                    <a:p>
                      <a:r>
                        <a:rPr lang="de-DE" sz="1100" dirty="0" err="1"/>
                        <a:t>Contanten</a:t>
                      </a:r>
                      <a:r>
                        <a:rPr lang="de-DE" sz="1100" dirty="0"/>
                        <a:t> </a:t>
                      </a:r>
                      <a:r>
                        <a:rPr lang="de-DE" sz="1100" dirty="0" err="1"/>
                        <a:t>uitgekeerd</a:t>
                      </a:r>
                      <a:r>
                        <a:rPr lang="de-DE" sz="1100" dirty="0"/>
                        <a:t> als </a:t>
                      </a:r>
                      <a:r>
                        <a:rPr lang="de-DE" sz="1100" dirty="0" err="1"/>
                        <a:t>dividend</a:t>
                      </a:r>
                      <a:endParaRPr lang="de-DE" sz="1100" dirty="0"/>
                    </a:p>
                  </a:txBody>
                  <a:tcPr/>
                </a:tc>
                <a:tc>
                  <a:txBody>
                    <a:bodyPr/>
                    <a:lstStyle/>
                    <a:p>
                      <a:r>
                        <a:rPr lang="de-DE" sz="1100" dirty="0"/>
                        <a:t>- € 1,000</a:t>
                      </a:r>
                    </a:p>
                  </a:txBody>
                  <a:tcPr/>
                </a:tc>
                <a:extLst>
                  <a:ext uri="{0D108BD9-81ED-4DB2-BD59-A6C34878D82A}">
                    <a16:rowId xmlns:a16="http://schemas.microsoft.com/office/drawing/2014/main" val="182163539"/>
                  </a:ext>
                </a:extLst>
              </a:tr>
              <a:tr h="243144">
                <a:tc>
                  <a:txBody>
                    <a:bodyPr/>
                    <a:lstStyle/>
                    <a:p>
                      <a:r>
                        <a:rPr lang="de-DE" sz="1100" b="1" dirty="0"/>
                        <a:t>Netto </a:t>
                      </a:r>
                      <a:r>
                        <a:rPr lang="de-DE" sz="1100" b="1" dirty="0" err="1"/>
                        <a:t>kasstroom</a:t>
                      </a:r>
                      <a:r>
                        <a:rPr lang="de-DE" sz="1100" b="1" dirty="0"/>
                        <a:t> </a:t>
                      </a:r>
                      <a:r>
                        <a:rPr lang="de-DE" sz="1100" b="1" dirty="0" err="1"/>
                        <a:t>uit</a:t>
                      </a:r>
                      <a:r>
                        <a:rPr lang="de-DE" sz="1100" b="1" dirty="0"/>
                        <a:t> </a:t>
                      </a:r>
                      <a:r>
                        <a:rPr lang="de-DE" sz="1100" b="1" dirty="0" err="1"/>
                        <a:t>financieringsactiviteiten</a:t>
                      </a:r>
                      <a:endParaRPr lang="de-DE" sz="1100" b="1" dirty="0"/>
                    </a:p>
                  </a:txBody>
                  <a:tcPr>
                    <a:solidFill>
                      <a:schemeClr val="bg1">
                        <a:lumMod val="65000"/>
                      </a:schemeClr>
                    </a:solidFill>
                  </a:tcPr>
                </a:tc>
                <a:tc>
                  <a:txBody>
                    <a:bodyPr/>
                    <a:lstStyle/>
                    <a:p>
                      <a:r>
                        <a:rPr lang="de-DE" sz="1100" b="1" dirty="0"/>
                        <a:t>Som van </a:t>
                      </a:r>
                      <a:r>
                        <a:rPr lang="de-DE" sz="1100" b="1" dirty="0" err="1"/>
                        <a:t>bovenstaande</a:t>
                      </a:r>
                      <a:r>
                        <a:rPr lang="de-DE" sz="1100" b="1" dirty="0"/>
                        <a:t> </a:t>
                      </a:r>
                      <a:r>
                        <a:rPr lang="de-DE" sz="1100" b="1" dirty="0" err="1"/>
                        <a:t>items</a:t>
                      </a:r>
                      <a:endParaRPr lang="de-DE" sz="1100" b="1" dirty="0"/>
                    </a:p>
                  </a:txBody>
                  <a:tcPr>
                    <a:solidFill>
                      <a:schemeClr val="bg1">
                        <a:lumMod val="65000"/>
                      </a:schemeClr>
                    </a:solidFill>
                  </a:tcPr>
                </a:tc>
                <a:tc>
                  <a:txBody>
                    <a:bodyPr/>
                    <a:lstStyle/>
                    <a:p>
                      <a:r>
                        <a:rPr lang="de-DE" sz="1100" b="1" dirty="0"/>
                        <a:t>€ 3,000</a:t>
                      </a:r>
                    </a:p>
                  </a:txBody>
                  <a:tcPr>
                    <a:solidFill>
                      <a:schemeClr val="bg1">
                        <a:lumMod val="65000"/>
                      </a:schemeClr>
                    </a:solidFill>
                  </a:tcPr>
                </a:tc>
                <a:extLst>
                  <a:ext uri="{0D108BD9-81ED-4DB2-BD59-A6C34878D82A}">
                    <a16:rowId xmlns:a16="http://schemas.microsoft.com/office/drawing/2014/main" val="1620592615"/>
                  </a:ext>
                </a:extLst>
              </a:tr>
              <a:tr h="243144">
                <a:tc>
                  <a:txBody>
                    <a:bodyPr/>
                    <a:lstStyle/>
                    <a:p>
                      <a:r>
                        <a:rPr lang="nl-NL" sz="1100" dirty="0"/>
                        <a:t>Netto toename van de liquide middelen</a:t>
                      </a:r>
                      <a:endParaRPr lang="de-DE" sz="1100" dirty="0"/>
                    </a:p>
                  </a:txBody>
                  <a:tcPr/>
                </a:tc>
                <a:tc>
                  <a:txBody>
                    <a:bodyPr/>
                    <a:lstStyle/>
                    <a:p>
                      <a:r>
                        <a:rPr lang="nl-NL" sz="1100" dirty="0"/>
                        <a:t>Totaal van alle netto kasstromen uit de drie secties</a:t>
                      </a:r>
                      <a:endParaRPr lang="de-DE" sz="1100" dirty="0"/>
                    </a:p>
                  </a:txBody>
                  <a:tcPr/>
                </a:tc>
                <a:tc>
                  <a:txBody>
                    <a:bodyPr/>
                    <a:lstStyle/>
                    <a:p>
                      <a:r>
                        <a:rPr lang="de-DE" sz="1100" dirty="0"/>
                        <a:t>€ 9,500</a:t>
                      </a:r>
                    </a:p>
                  </a:txBody>
                  <a:tcPr/>
                </a:tc>
                <a:extLst>
                  <a:ext uri="{0D108BD9-81ED-4DB2-BD59-A6C34878D82A}">
                    <a16:rowId xmlns:a16="http://schemas.microsoft.com/office/drawing/2014/main" val="560695063"/>
                  </a:ext>
                </a:extLst>
              </a:tr>
              <a:tr h="243144">
                <a:tc>
                  <a:txBody>
                    <a:bodyPr/>
                    <a:lstStyle/>
                    <a:p>
                      <a:r>
                        <a:rPr lang="de-DE" sz="1100" dirty="0" err="1"/>
                        <a:t>Aanvang</a:t>
                      </a:r>
                      <a:r>
                        <a:rPr lang="de-DE" sz="1100" dirty="0"/>
                        <a:t> </a:t>
                      </a:r>
                      <a:r>
                        <a:rPr lang="de-DE" sz="1100" dirty="0" err="1"/>
                        <a:t>Kassaldo</a:t>
                      </a:r>
                      <a:endParaRPr lang="de-DE" sz="1100" dirty="0"/>
                    </a:p>
                  </a:txBody>
                  <a:tcPr/>
                </a:tc>
                <a:tc>
                  <a:txBody>
                    <a:bodyPr/>
                    <a:lstStyle/>
                    <a:p>
                      <a:r>
                        <a:rPr lang="nl-NL" sz="1100" dirty="0"/>
                        <a:t>Cash </a:t>
                      </a:r>
                      <a:r>
                        <a:rPr lang="nl-NL" sz="1100" dirty="0" err="1"/>
                        <a:t>Availabel</a:t>
                      </a:r>
                      <a:r>
                        <a:rPr lang="nl-NL" sz="1100" dirty="0"/>
                        <a:t> bij het begin van de periode</a:t>
                      </a:r>
                      <a:endParaRPr lang="de-DE" sz="1100" dirty="0"/>
                    </a:p>
                  </a:txBody>
                  <a:tcPr/>
                </a:tc>
                <a:tc>
                  <a:txBody>
                    <a:bodyPr/>
                    <a:lstStyle/>
                    <a:p>
                      <a:r>
                        <a:rPr lang="de-DE" sz="1100" dirty="0"/>
                        <a:t>€ 5,000</a:t>
                      </a:r>
                    </a:p>
                  </a:txBody>
                  <a:tcPr/>
                </a:tc>
                <a:extLst>
                  <a:ext uri="{0D108BD9-81ED-4DB2-BD59-A6C34878D82A}">
                    <a16:rowId xmlns:a16="http://schemas.microsoft.com/office/drawing/2014/main" val="4129631217"/>
                  </a:ext>
                </a:extLst>
              </a:tr>
              <a:tr h="243144">
                <a:tc>
                  <a:txBody>
                    <a:bodyPr/>
                    <a:lstStyle/>
                    <a:p>
                      <a:r>
                        <a:rPr lang="de-DE" sz="1100" dirty="0" err="1">
                          <a:solidFill>
                            <a:schemeClr val="bg1"/>
                          </a:solidFill>
                        </a:rPr>
                        <a:t>Ending</a:t>
                      </a:r>
                      <a:r>
                        <a:rPr lang="de-DE" sz="1100" dirty="0">
                          <a:solidFill>
                            <a:schemeClr val="bg1"/>
                          </a:solidFill>
                        </a:rPr>
                        <a:t> Cash Balance</a:t>
                      </a:r>
                    </a:p>
                  </a:txBody>
                  <a:tcPr>
                    <a:solidFill>
                      <a:schemeClr val="bg1">
                        <a:lumMod val="50000"/>
                      </a:schemeClr>
                    </a:solidFill>
                  </a:tcPr>
                </a:tc>
                <a:tc>
                  <a:txBody>
                    <a:bodyPr/>
                    <a:lstStyle/>
                    <a:p>
                      <a:r>
                        <a:rPr lang="de-DE" sz="1100" dirty="0">
                          <a:solidFill>
                            <a:schemeClr val="bg1"/>
                          </a:solidFill>
                        </a:rPr>
                        <a:t>Cash </a:t>
                      </a:r>
                      <a:r>
                        <a:rPr lang="de-DE" sz="1100" dirty="0" err="1">
                          <a:solidFill>
                            <a:schemeClr val="bg1"/>
                          </a:solidFill>
                        </a:rPr>
                        <a:t>available</a:t>
                      </a:r>
                      <a:r>
                        <a:rPr lang="de-DE" sz="1100" dirty="0">
                          <a:solidFill>
                            <a:schemeClr val="bg1"/>
                          </a:solidFill>
                        </a:rPr>
                        <a:t> at </a:t>
                      </a:r>
                      <a:r>
                        <a:rPr lang="de-DE" sz="1100" dirty="0" err="1">
                          <a:solidFill>
                            <a:schemeClr val="bg1"/>
                          </a:solidFill>
                        </a:rPr>
                        <a:t>hte</a:t>
                      </a:r>
                      <a:r>
                        <a:rPr lang="de-DE" sz="1100" dirty="0">
                          <a:solidFill>
                            <a:schemeClr val="bg1"/>
                          </a:solidFill>
                        </a:rPr>
                        <a:t> end of </a:t>
                      </a:r>
                      <a:r>
                        <a:rPr lang="de-DE" sz="1100" dirty="0" err="1">
                          <a:solidFill>
                            <a:schemeClr val="bg1"/>
                          </a:solidFill>
                        </a:rPr>
                        <a:t>the</a:t>
                      </a:r>
                      <a:r>
                        <a:rPr lang="de-DE" sz="1100" dirty="0">
                          <a:solidFill>
                            <a:schemeClr val="bg1"/>
                          </a:solidFill>
                        </a:rPr>
                        <a:t> </a:t>
                      </a:r>
                      <a:r>
                        <a:rPr lang="de-DE" sz="1100" dirty="0" err="1">
                          <a:solidFill>
                            <a:schemeClr val="bg1"/>
                          </a:solidFill>
                        </a:rPr>
                        <a:t>period</a:t>
                      </a:r>
                      <a:endParaRPr lang="de-DE" sz="1100" dirty="0">
                        <a:solidFill>
                          <a:schemeClr val="bg1"/>
                        </a:solidFill>
                      </a:endParaRPr>
                    </a:p>
                  </a:txBody>
                  <a:tcPr>
                    <a:solidFill>
                      <a:schemeClr val="bg1">
                        <a:lumMod val="50000"/>
                      </a:schemeClr>
                    </a:solidFill>
                  </a:tcPr>
                </a:tc>
                <a:tc>
                  <a:txBody>
                    <a:bodyPr/>
                    <a:lstStyle/>
                    <a:p>
                      <a:r>
                        <a:rPr lang="de-DE" sz="1100" dirty="0">
                          <a:solidFill>
                            <a:schemeClr val="bg1"/>
                          </a:solidFill>
                        </a:rPr>
                        <a:t>€ 14,5000</a:t>
                      </a:r>
                    </a:p>
                  </a:txBody>
                  <a:tcPr>
                    <a:solidFill>
                      <a:schemeClr val="bg1">
                        <a:lumMod val="50000"/>
                      </a:schemeClr>
                    </a:solidFill>
                  </a:tcPr>
                </a:tc>
                <a:extLst>
                  <a:ext uri="{0D108BD9-81ED-4DB2-BD59-A6C34878D82A}">
                    <a16:rowId xmlns:a16="http://schemas.microsoft.com/office/drawing/2014/main" val="2277308372"/>
                  </a:ext>
                </a:extLst>
              </a:tr>
            </a:tbl>
          </a:graphicData>
        </a:graphic>
      </p:graphicFrame>
    </p:spTree>
    <p:extLst>
      <p:ext uri="{BB962C8B-B14F-4D97-AF65-F5344CB8AC3E}">
        <p14:creationId xmlns:p14="http://schemas.microsoft.com/office/powerpoint/2010/main" val="3883170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23406" y="582233"/>
            <a:ext cx="9632553" cy="803654"/>
          </a:xfrm>
        </p:spPr>
        <p:txBody>
          <a:bodyPr/>
          <a:lstStyle/>
          <a:p>
            <a:r>
              <a:rPr lang="de-DE" dirty="0"/>
              <a:t>In </a:t>
            </a:r>
            <a:r>
              <a:rPr lang="de-DE" dirty="0" err="1"/>
              <a:t>detail</a:t>
            </a:r>
            <a:r>
              <a:rPr lang="de-DE" dirty="0"/>
              <a:t> </a:t>
            </a:r>
            <a:r>
              <a:rPr lang="de-DE" dirty="0" err="1"/>
              <a:t>treden</a:t>
            </a:r>
            <a:r>
              <a:rPr lang="de-DE" dirty="0"/>
              <a:t>: de </a:t>
            </a:r>
            <a:r>
              <a:rPr lang="de-DE" dirty="0" err="1"/>
              <a:t>balans</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378" y="1349960"/>
            <a:ext cx="6987351"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595959"/>
                </a:solidFill>
              </a:rPr>
              <a:t>De balans is een financieel overzicht dat een momentopname geeft van de financiële positie van uw bedrijf op een bepaald moment. Het laat zien wat uw bedrijf bezit (activa), wat het verschuldigd is (passiva) en de waarde die overblijft voor de eigenaren (eigen vermogen).
De balans is onderverdeeld in drie hoofdsecties:</a:t>
            </a:r>
          </a:p>
          <a:p>
            <a:r>
              <a:rPr lang="en-US" sz="2000" b="1" dirty="0">
                <a:solidFill>
                  <a:srgbClr val="595959"/>
                </a:solidFill>
              </a:rPr>
              <a:t>Activa: </a:t>
            </a:r>
            <a:r>
              <a:rPr lang="nl-NL" sz="2000" dirty="0">
                <a:solidFill>
                  <a:srgbClr val="595959"/>
                </a:solidFill>
              </a:rPr>
              <a:t>Alles wat het bedrijf bezit, zoals contant geld, apparatuur en inventaris.</a:t>
            </a:r>
          </a:p>
          <a:p>
            <a:r>
              <a:rPr lang="en-US" sz="2000" b="1" dirty="0" err="1">
                <a:solidFill>
                  <a:srgbClr val="595959"/>
                </a:solidFill>
              </a:rPr>
              <a:t>Passiva</a:t>
            </a:r>
            <a:r>
              <a:rPr lang="en-US" sz="2000" b="1" dirty="0">
                <a:solidFill>
                  <a:srgbClr val="595959"/>
                </a:solidFill>
              </a:rPr>
              <a:t>:</a:t>
            </a:r>
            <a:r>
              <a:rPr lang="en-US" sz="2000" dirty="0">
                <a:solidFill>
                  <a:srgbClr val="595959"/>
                </a:solidFill>
              </a:rPr>
              <a:t> </a:t>
            </a:r>
            <a:r>
              <a:rPr lang="nl-NL" sz="2000" dirty="0">
                <a:solidFill>
                  <a:srgbClr val="595959"/>
                </a:solidFill>
              </a:rPr>
              <a:t>Wat het bedrijf verschuldigd is, inclusief leningen en crediteuren.</a:t>
            </a:r>
            <a:endParaRPr lang="en-US" sz="2000" dirty="0">
              <a:solidFill>
                <a:srgbClr val="595959"/>
              </a:solidFill>
            </a:endParaRPr>
          </a:p>
          <a:p>
            <a:r>
              <a:rPr lang="en-US" sz="2000" b="1" dirty="0" err="1">
                <a:solidFill>
                  <a:srgbClr val="595959"/>
                </a:solidFill>
              </a:rPr>
              <a:t>Rechtvaardigheid</a:t>
            </a:r>
            <a:r>
              <a:rPr lang="en-US" sz="2000" b="1" dirty="0">
                <a:solidFill>
                  <a:srgbClr val="595959"/>
                </a:solidFill>
              </a:rPr>
              <a:t>:</a:t>
            </a:r>
            <a:r>
              <a:rPr lang="en-US" sz="2000" dirty="0">
                <a:solidFill>
                  <a:srgbClr val="595959"/>
                </a:solidFill>
              </a:rPr>
              <a:t> </a:t>
            </a:r>
            <a:r>
              <a:rPr lang="nl-NL" sz="2000" dirty="0">
                <a:solidFill>
                  <a:srgbClr val="595959"/>
                </a:solidFill>
              </a:rPr>
              <a:t>Het belang van de eigenaar in het bedrijf, berekend als activa minus passiva</a:t>
            </a:r>
            <a:r>
              <a:rPr lang="en-US" sz="2000" dirty="0">
                <a:solidFill>
                  <a:srgbClr val="595959"/>
                </a:solidFill>
              </a:rPr>
              <a:t>.</a:t>
            </a:r>
          </a:p>
        </p:txBody>
      </p:sp>
    </p:spTree>
    <p:extLst>
      <p:ext uri="{BB962C8B-B14F-4D97-AF65-F5344CB8AC3E}">
        <p14:creationId xmlns:p14="http://schemas.microsoft.com/office/powerpoint/2010/main" val="3788682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6DB937E4-DB3A-B229-89FB-A0CB01D6B12F}"/>
              </a:ext>
            </a:extLst>
          </p:cNvPr>
          <p:cNvSpPr>
            <a:spLocks noGrp="1"/>
          </p:cNvSpPr>
          <p:nvPr>
            <p:ph type="body" sz="quarter" idx="18"/>
          </p:nvPr>
        </p:nvSpPr>
        <p:spPr/>
        <p:txBody>
          <a:bodyPr/>
          <a:lstStyle/>
          <a:p>
            <a:endParaRPr lang="de-DE"/>
          </a:p>
        </p:txBody>
      </p:sp>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732392" y="276702"/>
            <a:ext cx="10614687" cy="803654"/>
          </a:xfrm>
        </p:spPr>
        <p:txBody>
          <a:bodyPr/>
          <a:lstStyle/>
          <a:p>
            <a:r>
              <a:rPr lang="nl-NL" dirty="0"/>
              <a:t>In detail treden: de balans (voorbeeld)</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Cash Flow Statement</a:t>
              </a:r>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marL="0" lvl="0" indent="0" algn="ctr" defTabSz="622300">
                <a:lnSpc>
                  <a:spcPct val="90000"/>
                </a:lnSpc>
                <a:spcBef>
                  <a:spcPct val="0"/>
                </a:spcBef>
                <a:spcAft>
                  <a:spcPct val="35000"/>
                </a:spcAft>
                <a:buNone/>
              </a:pPr>
              <a:r>
                <a:rPr lang="de-DE" sz="1400" kern="1200" dirty="0"/>
                <a:t>Balance Sheet</a:t>
              </a:r>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bg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marL="0" lvl="0" indent="0" algn="ctr" defTabSz="622300">
                <a:lnSpc>
                  <a:spcPct val="90000"/>
                </a:lnSpc>
                <a:spcBef>
                  <a:spcPct val="0"/>
                </a:spcBef>
                <a:spcAft>
                  <a:spcPct val="35000"/>
                </a:spcAft>
                <a:buNone/>
              </a:pPr>
              <a:r>
                <a:rPr lang="de-DE" sz="1400" kern="1200" dirty="0"/>
                <a:t>Income Statement</a:t>
              </a:r>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98379" y="2045704"/>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graphicFrame>
        <p:nvGraphicFramePr>
          <p:cNvPr id="4" name="Tabelle 3">
            <a:extLst>
              <a:ext uri="{FF2B5EF4-FFF2-40B4-BE49-F238E27FC236}">
                <a16:creationId xmlns:a16="http://schemas.microsoft.com/office/drawing/2014/main" id="{EE3AD48F-C0D6-6B41-E857-9348D6FE2B1B}"/>
              </a:ext>
            </a:extLst>
          </p:cNvPr>
          <p:cNvGraphicFramePr>
            <a:graphicFrameLocks noGrp="1"/>
          </p:cNvGraphicFramePr>
          <p:nvPr>
            <p:extLst>
              <p:ext uri="{D42A27DB-BD31-4B8C-83A1-F6EECF244321}">
                <p14:modId xmlns:p14="http://schemas.microsoft.com/office/powerpoint/2010/main" val="2929829469"/>
              </p:ext>
            </p:extLst>
          </p:nvPr>
        </p:nvGraphicFramePr>
        <p:xfrm>
          <a:off x="798380" y="944984"/>
          <a:ext cx="10661228" cy="5425440"/>
        </p:xfrm>
        <a:graphic>
          <a:graphicData uri="http://schemas.openxmlformats.org/drawingml/2006/table">
            <a:tbl>
              <a:tblPr firstRow="1" bandRow="1">
                <a:tableStyleId>{5C22544A-7EE6-4342-B048-85BDC9FD1C3A}</a:tableStyleId>
              </a:tblPr>
              <a:tblGrid>
                <a:gridCol w="3431430">
                  <a:extLst>
                    <a:ext uri="{9D8B030D-6E8A-4147-A177-3AD203B41FA5}">
                      <a16:colId xmlns:a16="http://schemas.microsoft.com/office/drawing/2014/main" val="451374694"/>
                    </a:ext>
                  </a:extLst>
                </a:gridCol>
                <a:gridCol w="1983850">
                  <a:extLst>
                    <a:ext uri="{9D8B030D-6E8A-4147-A177-3AD203B41FA5}">
                      <a16:colId xmlns:a16="http://schemas.microsoft.com/office/drawing/2014/main" val="1051635517"/>
                    </a:ext>
                  </a:extLst>
                </a:gridCol>
                <a:gridCol w="5245948">
                  <a:extLst>
                    <a:ext uri="{9D8B030D-6E8A-4147-A177-3AD203B41FA5}">
                      <a16:colId xmlns:a16="http://schemas.microsoft.com/office/drawing/2014/main" val="1624546034"/>
                    </a:ext>
                  </a:extLst>
                </a:gridCol>
              </a:tblGrid>
              <a:tr h="163054">
                <a:tc>
                  <a:txBody>
                    <a:bodyPr/>
                    <a:lstStyle/>
                    <a:p>
                      <a:r>
                        <a:rPr lang="de-DE" sz="1400" b="1" dirty="0"/>
                        <a:t>Balans</a:t>
                      </a:r>
                      <a:endParaRPr lang="de-DE" sz="1400" dirty="0"/>
                    </a:p>
                  </a:txBody>
                  <a:tcPr anchor="ctr"/>
                </a:tc>
                <a:tc>
                  <a:txBody>
                    <a:bodyPr/>
                    <a:lstStyle/>
                    <a:p>
                      <a:r>
                        <a:rPr lang="de-DE" sz="1400" b="1" dirty="0" err="1"/>
                        <a:t>Aantal</a:t>
                      </a:r>
                      <a:endParaRPr lang="de-DE" sz="1400" dirty="0"/>
                    </a:p>
                  </a:txBody>
                  <a:tcPr anchor="ctr"/>
                </a:tc>
                <a:tc>
                  <a:txBody>
                    <a:bodyPr/>
                    <a:lstStyle/>
                    <a:p>
                      <a:r>
                        <a:rPr lang="de-DE" sz="1400" b="1" dirty="0" err="1"/>
                        <a:t>Uitleg</a:t>
                      </a:r>
                      <a:endParaRPr lang="de-DE" sz="1400" dirty="0"/>
                    </a:p>
                  </a:txBody>
                  <a:tcPr anchor="ctr"/>
                </a:tc>
                <a:extLst>
                  <a:ext uri="{0D108BD9-81ED-4DB2-BD59-A6C34878D82A}">
                    <a16:rowId xmlns:a16="http://schemas.microsoft.com/office/drawing/2014/main" val="1598296273"/>
                  </a:ext>
                </a:extLst>
              </a:tr>
              <a:tr h="163054">
                <a:tc>
                  <a:txBody>
                    <a:bodyPr/>
                    <a:lstStyle/>
                    <a:p>
                      <a:r>
                        <a:rPr lang="de-DE" sz="1400" b="1" dirty="0" err="1"/>
                        <a:t>Activa</a:t>
                      </a:r>
                      <a:endParaRPr lang="de-DE" sz="1400" dirty="0"/>
                    </a:p>
                  </a:txBody>
                  <a:tcPr anchor="ctr"/>
                </a:tc>
                <a:tc>
                  <a:txBody>
                    <a:bodyPr/>
                    <a:lstStyle/>
                    <a:p>
                      <a:endParaRPr lang="de-DE" sz="1400"/>
                    </a:p>
                  </a:txBody>
                  <a:tcPr anchor="ctr"/>
                </a:tc>
                <a:tc>
                  <a:txBody>
                    <a:bodyPr/>
                    <a:lstStyle/>
                    <a:p>
                      <a:r>
                        <a:rPr lang="nl-NL" sz="1400" dirty="0"/>
                        <a:t>Activa zijn alles wat uw bedrijf bezit</a:t>
                      </a:r>
                      <a:r>
                        <a:rPr lang="en-US" sz="1400" dirty="0"/>
                        <a:t>.</a:t>
                      </a:r>
                    </a:p>
                  </a:txBody>
                  <a:tcPr anchor="ctr"/>
                </a:tc>
                <a:extLst>
                  <a:ext uri="{0D108BD9-81ED-4DB2-BD59-A6C34878D82A}">
                    <a16:rowId xmlns:a16="http://schemas.microsoft.com/office/drawing/2014/main" val="2268502579"/>
                  </a:ext>
                </a:extLst>
              </a:tr>
              <a:tr h="163054">
                <a:tc>
                  <a:txBody>
                    <a:bodyPr/>
                    <a:lstStyle/>
                    <a:p>
                      <a:r>
                        <a:rPr lang="de-DE" sz="1400" dirty="0"/>
                        <a:t>Cash</a:t>
                      </a:r>
                    </a:p>
                  </a:txBody>
                  <a:tcPr anchor="ctr"/>
                </a:tc>
                <a:tc>
                  <a:txBody>
                    <a:bodyPr/>
                    <a:lstStyle/>
                    <a:p>
                      <a:r>
                        <a:rPr lang="de-DE" sz="1400" dirty="0"/>
                        <a:t>€ 10,000</a:t>
                      </a:r>
                    </a:p>
                  </a:txBody>
                  <a:tcPr anchor="ctr"/>
                </a:tc>
                <a:tc>
                  <a:txBody>
                    <a:bodyPr/>
                    <a:lstStyle/>
                    <a:p>
                      <a:r>
                        <a:rPr lang="nl-NL" sz="1400" dirty="0"/>
                        <a:t>Geld op de bank of bij de hand.</a:t>
                      </a:r>
                      <a:endParaRPr lang="en-US" sz="1400" dirty="0"/>
                    </a:p>
                  </a:txBody>
                  <a:tcPr anchor="ctr"/>
                </a:tc>
                <a:extLst>
                  <a:ext uri="{0D108BD9-81ED-4DB2-BD59-A6C34878D82A}">
                    <a16:rowId xmlns:a16="http://schemas.microsoft.com/office/drawing/2014/main" val="1555303989"/>
                  </a:ext>
                </a:extLst>
              </a:tr>
              <a:tr h="163054">
                <a:tc>
                  <a:txBody>
                    <a:bodyPr/>
                    <a:lstStyle/>
                    <a:p>
                      <a:r>
                        <a:rPr lang="de-DE" sz="1400" dirty="0" err="1"/>
                        <a:t>Debiteuren</a:t>
                      </a:r>
                      <a:endParaRPr lang="de-DE" sz="1400" dirty="0"/>
                    </a:p>
                  </a:txBody>
                  <a:tcPr anchor="ctr"/>
                </a:tc>
                <a:tc>
                  <a:txBody>
                    <a:bodyPr/>
                    <a:lstStyle/>
                    <a:p>
                      <a:r>
                        <a:rPr lang="de-DE" sz="1400" dirty="0"/>
                        <a:t>€ 5,000</a:t>
                      </a:r>
                    </a:p>
                  </a:txBody>
                  <a:tcPr anchor="ctr"/>
                </a:tc>
                <a:tc>
                  <a:txBody>
                    <a:bodyPr/>
                    <a:lstStyle/>
                    <a:p>
                      <a:r>
                        <a:rPr lang="nl-NL" sz="1400" dirty="0"/>
                        <a:t>Geld dat klanten aan u verschuldigd zijn.</a:t>
                      </a:r>
                      <a:endParaRPr lang="en-US" sz="1400" dirty="0"/>
                    </a:p>
                  </a:txBody>
                  <a:tcPr anchor="ctr"/>
                </a:tc>
                <a:extLst>
                  <a:ext uri="{0D108BD9-81ED-4DB2-BD59-A6C34878D82A}">
                    <a16:rowId xmlns:a16="http://schemas.microsoft.com/office/drawing/2014/main" val="2146243534"/>
                  </a:ext>
                </a:extLst>
              </a:tr>
              <a:tr h="222285">
                <a:tc>
                  <a:txBody>
                    <a:bodyPr/>
                    <a:lstStyle/>
                    <a:p>
                      <a:r>
                        <a:rPr lang="de-DE" sz="1400" dirty="0" err="1"/>
                        <a:t>Inventaris</a:t>
                      </a:r>
                      <a:endParaRPr lang="de-DE" sz="1400" dirty="0"/>
                    </a:p>
                  </a:txBody>
                  <a:tcPr anchor="ctr"/>
                </a:tc>
                <a:tc>
                  <a:txBody>
                    <a:bodyPr/>
                    <a:lstStyle/>
                    <a:p>
                      <a:r>
                        <a:rPr lang="de-DE" sz="1400" dirty="0"/>
                        <a:t>€ 8,000</a:t>
                      </a:r>
                    </a:p>
                  </a:txBody>
                  <a:tcPr anchor="ctr"/>
                </a:tc>
                <a:tc>
                  <a:txBody>
                    <a:bodyPr/>
                    <a:lstStyle/>
                    <a:p>
                      <a:r>
                        <a:rPr lang="nl-NL" sz="1400" dirty="0"/>
                        <a:t>Producten of materialen die uw bedrijf bij de hand heeft om te verkopen.</a:t>
                      </a:r>
                      <a:endParaRPr lang="en-US" sz="1400" dirty="0"/>
                    </a:p>
                  </a:txBody>
                  <a:tcPr anchor="ctr"/>
                </a:tc>
                <a:extLst>
                  <a:ext uri="{0D108BD9-81ED-4DB2-BD59-A6C34878D82A}">
                    <a16:rowId xmlns:a16="http://schemas.microsoft.com/office/drawing/2014/main" val="3577495743"/>
                  </a:ext>
                </a:extLst>
              </a:tr>
              <a:tr h="222285">
                <a:tc>
                  <a:txBody>
                    <a:bodyPr/>
                    <a:lstStyle/>
                    <a:p>
                      <a:r>
                        <a:rPr lang="de-DE" sz="1400" dirty="0" err="1"/>
                        <a:t>Uitrusting</a:t>
                      </a:r>
                      <a:endParaRPr lang="de-DE" sz="1400" dirty="0"/>
                    </a:p>
                  </a:txBody>
                  <a:tcPr anchor="ctr"/>
                </a:tc>
                <a:tc>
                  <a:txBody>
                    <a:bodyPr/>
                    <a:lstStyle/>
                    <a:p>
                      <a:r>
                        <a:rPr lang="de-DE" sz="1400" dirty="0"/>
                        <a:t>€ 15,000</a:t>
                      </a:r>
                    </a:p>
                  </a:txBody>
                  <a:tcPr anchor="ctr"/>
                </a:tc>
                <a:tc>
                  <a:txBody>
                    <a:bodyPr/>
                    <a:lstStyle/>
                    <a:p>
                      <a:r>
                        <a:rPr lang="nl-NL" sz="1400" dirty="0"/>
                        <a:t>Waarde van machines, computers of andere apparatuur.</a:t>
                      </a:r>
                      <a:endParaRPr lang="en-US" sz="1400" dirty="0"/>
                    </a:p>
                  </a:txBody>
                  <a:tcPr anchor="ctr"/>
                </a:tc>
                <a:extLst>
                  <a:ext uri="{0D108BD9-81ED-4DB2-BD59-A6C34878D82A}">
                    <a16:rowId xmlns:a16="http://schemas.microsoft.com/office/drawing/2014/main" val="4156077314"/>
                  </a:ext>
                </a:extLst>
              </a:tr>
              <a:tr h="163054">
                <a:tc>
                  <a:txBody>
                    <a:bodyPr/>
                    <a:lstStyle/>
                    <a:p>
                      <a:r>
                        <a:rPr lang="de-DE" sz="1400" b="1" dirty="0">
                          <a:solidFill>
                            <a:schemeClr val="bg1"/>
                          </a:solidFill>
                        </a:rPr>
                        <a:t>Totale </a:t>
                      </a:r>
                      <a:r>
                        <a:rPr lang="de-DE" sz="1400" b="1" dirty="0" err="1">
                          <a:solidFill>
                            <a:schemeClr val="bg1"/>
                          </a:solidFill>
                        </a:rPr>
                        <a:t>activa</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nl-NL" sz="1400" dirty="0">
                          <a:solidFill>
                            <a:schemeClr val="bg1"/>
                          </a:solidFill>
                        </a:rPr>
                        <a:t>De som van alle activa die uw bedrijf bezit.</a:t>
                      </a:r>
                      <a:endParaRPr lang="en-US" sz="1400" dirty="0">
                        <a:solidFill>
                          <a:schemeClr val="bg1"/>
                        </a:solidFill>
                      </a:endParaRPr>
                    </a:p>
                  </a:txBody>
                  <a:tcPr anchor="ctr">
                    <a:solidFill>
                      <a:schemeClr val="bg1">
                        <a:lumMod val="50000"/>
                      </a:schemeClr>
                    </a:solidFill>
                  </a:tcPr>
                </a:tc>
                <a:extLst>
                  <a:ext uri="{0D108BD9-81ED-4DB2-BD59-A6C34878D82A}">
                    <a16:rowId xmlns:a16="http://schemas.microsoft.com/office/drawing/2014/main" val="2155941271"/>
                  </a:ext>
                </a:extLst>
              </a:tr>
              <a:tr h="222285">
                <a:tc>
                  <a:txBody>
                    <a:bodyPr/>
                    <a:lstStyle/>
                    <a:p>
                      <a:r>
                        <a:rPr lang="de-DE" sz="1400" b="1" dirty="0"/>
                        <a:t>Passiva</a:t>
                      </a:r>
                      <a:endParaRPr lang="de-DE" sz="1400" dirty="0"/>
                    </a:p>
                  </a:txBody>
                  <a:tcPr anchor="ctr"/>
                </a:tc>
                <a:tc>
                  <a:txBody>
                    <a:bodyPr/>
                    <a:lstStyle/>
                    <a:p>
                      <a:endParaRPr lang="de-DE" sz="1400" dirty="0"/>
                    </a:p>
                  </a:txBody>
                  <a:tcPr anchor="ctr"/>
                </a:tc>
                <a:tc>
                  <a:txBody>
                    <a:bodyPr/>
                    <a:lstStyle/>
                    <a:p>
                      <a:r>
                        <a:rPr lang="nl-NL" sz="1400" dirty="0"/>
                        <a:t>Verplichtingen zijn schulden of verplichtingen die uw bedrijf verschuldigd is.</a:t>
                      </a:r>
                      <a:endParaRPr lang="en-US" sz="1400" dirty="0"/>
                    </a:p>
                  </a:txBody>
                  <a:tcPr anchor="ctr"/>
                </a:tc>
                <a:extLst>
                  <a:ext uri="{0D108BD9-81ED-4DB2-BD59-A6C34878D82A}">
                    <a16:rowId xmlns:a16="http://schemas.microsoft.com/office/drawing/2014/main" val="4257885759"/>
                  </a:ext>
                </a:extLst>
              </a:tr>
              <a:tr h="163054">
                <a:tc>
                  <a:txBody>
                    <a:bodyPr/>
                    <a:lstStyle/>
                    <a:p>
                      <a:r>
                        <a:rPr lang="de-DE" sz="1400" dirty="0" err="1"/>
                        <a:t>Crediteuren</a:t>
                      </a:r>
                      <a:endParaRPr lang="de-DE" sz="1400" dirty="0"/>
                    </a:p>
                  </a:txBody>
                  <a:tcPr anchor="ctr"/>
                </a:tc>
                <a:tc>
                  <a:txBody>
                    <a:bodyPr/>
                    <a:lstStyle/>
                    <a:p>
                      <a:r>
                        <a:rPr lang="de-DE" sz="1400" dirty="0"/>
                        <a:t>€ 3,000</a:t>
                      </a:r>
                    </a:p>
                  </a:txBody>
                  <a:tcPr anchor="ctr"/>
                </a:tc>
                <a:tc>
                  <a:txBody>
                    <a:bodyPr/>
                    <a:lstStyle/>
                    <a:p>
                      <a:r>
                        <a:rPr lang="nl-NL" sz="1400" dirty="0"/>
                        <a:t>Geld dat uw bedrijf verschuldigd is aan leveranciers.</a:t>
                      </a:r>
                      <a:endParaRPr lang="en-US" sz="1400" dirty="0"/>
                    </a:p>
                  </a:txBody>
                  <a:tcPr anchor="ctr"/>
                </a:tc>
                <a:extLst>
                  <a:ext uri="{0D108BD9-81ED-4DB2-BD59-A6C34878D82A}">
                    <a16:rowId xmlns:a16="http://schemas.microsoft.com/office/drawing/2014/main" val="2380796701"/>
                  </a:ext>
                </a:extLst>
              </a:tr>
              <a:tr h="163054">
                <a:tc>
                  <a:txBody>
                    <a:bodyPr/>
                    <a:lstStyle/>
                    <a:p>
                      <a:r>
                        <a:rPr lang="de-DE" sz="1400" dirty="0" err="1"/>
                        <a:t>Kortlopende</a:t>
                      </a:r>
                      <a:r>
                        <a:rPr lang="de-DE" sz="1400" dirty="0"/>
                        <a:t> </a:t>
                      </a:r>
                      <a:r>
                        <a:rPr lang="de-DE" sz="1400" dirty="0" err="1"/>
                        <a:t>leningen</a:t>
                      </a:r>
                      <a:endParaRPr lang="de-DE" sz="1400" dirty="0"/>
                    </a:p>
                  </a:txBody>
                  <a:tcPr anchor="ctr"/>
                </a:tc>
                <a:tc>
                  <a:txBody>
                    <a:bodyPr/>
                    <a:lstStyle/>
                    <a:p>
                      <a:r>
                        <a:rPr lang="de-DE" sz="1400" dirty="0"/>
                        <a:t>€ 4,000</a:t>
                      </a:r>
                    </a:p>
                  </a:txBody>
                  <a:tcPr anchor="ctr"/>
                </a:tc>
                <a:tc>
                  <a:txBody>
                    <a:bodyPr/>
                    <a:lstStyle/>
                    <a:p>
                      <a:r>
                        <a:rPr lang="nl-NL" sz="1400" dirty="0"/>
                        <a:t>Leningen die binnen het jaar moeten worden terugbetaald.</a:t>
                      </a:r>
                      <a:endParaRPr lang="en-US" sz="1400" dirty="0"/>
                    </a:p>
                  </a:txBody>
                  <a:tcPr anchor="ctr"/>
                </a:tc>
                <a:extLst>
                  <a:ext uri="{0D108BD9-81ED-4DB2-BD59-A6C34878D82A}">
                    <a16:rowId xmlns:a16="http://schemas.microsoft.com/office/drawing/2014/main" val="1808846201"/>
                  </a:ext>
                </a:extLst>
              </a:tr>
              <a:tr h="163054">
                <a:tc>
                  <a:txBody>
                    <a:bodyPr/>
                    <a:lstStyle/>
                    <a:p>
                      <a:r>
                        <a:rPr lang="de-DE" sz="1400" dirty="0" err="1"/>
                        <a:t>Langlopende</a:t>
                      </a:r>
                      <a:r>
                        <a:rPr lang="de-DE" sz="1400" dirty="0"/>
                        <a:t> </a:t>
                      </a:r>
                      <a:r>
                        <a:rPr lang="de-DE" sz="1400" dirty="0" err="1"/>
                        <a:t>leningen</a:t>
                      </a:r>
                      <a:endParaRPr lang="de-DE" sz="1400" dirty="0"/>
                    </a:p>
                  </a:txBody>
                  <a:tcPr anchor="ctr"/>
                </a:tc>
                <a:tc>
                  <a:txBody>
                    <a:bodyPr/>
                    <a:lstStyle/>
                    <a:p>
                      <a:r>
                        <a:rPr lang="de-DE" sz="1400" dirty="0"/>
                        <a:t>€ 10,000</a:t>
                      </a:r>
                    </a:p>
                  </a:txBody>
                  <a:tcPr anchor="ctr"/>
                </a:tc>
                <a:tc>
                  <a:txBody>
                    <a:bodyPr/>
                    <a:lstStyle/>
                    <a:p>
                      <a:r>
                        <a:rPr lang="nl-NL" sz="1400" dirty="0"/>
                        <a:t>Leningen die langer dan een jaar duren.</a:t>
                      </a:r>
                      <a:endParaRPr lang="en-US" sz="1400" dirty="0"/>
                    </a:p>
                  </a:txBody>
                  <a:tcPr anchor="ctr"/>
                </a:tc>
                <a:extLst>
                  <a:ext uri="{0D108BD9-81ED-4DB2-BD59-A6C34878D82A}">
                    <a16:rowId xmlns:a16="http://schemas.microsoft.com/office/drawing/2014/main" val="2484965495"/>
                  </a:ext>
                </a:extLst>
              </a:tr>
              <a:tr h="222285">
                <a:tc>
                  <a:txBody>
                    <a:bodyPr/>
                    <a:lstStyle/>
                    <a:p>
                      <a:r>
                        <a:rPr lang="de-DE" sz="1400" b="1" dirty="0"/>
                        <a:t>Totale </a:t>
                      </a:r>
                      <a:r>
                        <a:rPr lang="de-DE" sz="1400" b="1" dirty="0" err="1"/>
                        <a:t>passiva</a:t>
                      </a:r>
                      <a:endParaRPr lang="de-DE" sz="1400" dirty="0"/>
                    </a:p>
                  </a:txBody>
                  <a:tcPr anchor="ctr"/>
                </a:tc>
                <a:tc>
                  <a:txBody>
                    <a:bodyPr/>
                    <a:lstStyle/>
                    <a:p>
                      <a:r>
                        <a:rPr lang="de-DE" sz="1400" b="1" dirty="0"/>
                        <a:t>€ 17,000</a:t>
                      </a:r>
                      <a:endParaRPr lang="de-DE" sz="1400" dirty="0"/>
                    </a:p>
                  </a:txBody>
                  <a:tcPr anchor="ctr"/>
                </a:tc>
                <a:tc>
                  <a:txBody>
                    <a:bodyPr/>
                    <a:lstStyle/>
                    <a:p>
                      <a:r>
                        <a:rPr lang="nl-NL" sz="1400" dirty="0"/>
                        <a:t>De som van alle schulden en verplichtingen die uw onderneming heeft.</a:t>
                      </a:r>
                      <a:endParaRPr lang="en-US" sz="1400" dirty="0"/>
                    </a:p>
                  </a:txBody>
                  <a:tcPr anchor="ctr"/>
                </a:tc>
                <a:extLst>
                  <a:ext uri="{0D108BD9-81ED-4DB2-BD59-A6C34878D82A}">
                    <a16:rowId xmlns:a16="http://schemas.microsoft.com/office/drawing/2014/main" val="651510439"/>
                  </a:ext>
                </a:extLst>
              </a:tr>
              <a:tr h="222285">
                <a:tc>
                  <a:txBody>
                    <a:bodyPr/>
                    <a:lstStyle/>
                    <a:p>
                      <a:r>
                        <a:rPr lang="de-DE" sz="1400" b="1" dirty="0" err="1"/>
                        <a:t>Rechtvaardigheid</a:t>
                      </a:r>
                      <a:endParaRPr lang="de-DE" sz="1400" dirty="0"/>
                    </a:p>
                  </a:txBody>
                  <a:tcPr anchor="ctr"/>
                </a:tc>
                <a:tc>
                  <a:txBody>
                    <a:bodyPr/>
                    <a:lstStyle/>
                    <a:p>
                      <a:endParaRPr lang="de-DE" sz="1400" dirty="0"/>
                    </a:p>
                  </a:txBody>
                  <a:tcPr anchor="ctr"/>
                </a:tc>
                <a:tc>
                  <a:txBody>
                    <a:bodyPr/>
                    <a:lstStyle/>
                    <a:p>
                      <a:r>
                        <a:rPr lang="nl-NL" sz="1400" dirty="0"/>
                        <a:t>Eigen vermogen vertegenwoordigt het belang van de eigenaar in het bedrijf.</a:t>
                      </a:r>
                      <a:endParaRPr lang="en-US" sz="1400" dirty="0"/>
                    </a:p>
                  </a:txBody>
                  <a:tcPr anchor="ctr"/>
                </a:tc>
                <a:extLst>
                  <a:ext uri="{0D108BD9-81ED-4DB2-BD59-A6C34878D82A}">
                    <a16:rowId xmlns:a16="http://schemas.microsoft.com/office/drawing/2014/main" val="2591050568"/>
                  </a:ext>
                </a:extLst>
              </a:tr>
              <a:tr h="222285">
                <a:tc>
                  <a:txBody>
                    <a:bodyPr/>
                    <a:lstStyle/>
                    <a:p>
                      <a:r>
                        <a:rPr lang="de-DE" sz="1400" dirty="0"/>
                        <a:t>Eigen </a:t>
                      </a:r>
                      <a:r>
                        <a:rPr lang="de-DE" sz="1400" dirty="0" err="1"/>
                        <a:t>vermogen</a:t>
                      </a:r>
                      <a:endParaRPr lang="de-DE" sz="1400" dirty="0"/>
                    </a:p>
                  </a:txBody>
                  <a:tcPr anchor="ctr"/>
                </a:tc>
                <a:tc>
                  <a:txBody>
                    <a:bodyPr/>
                    <a:lstStyle/>
                    <a:p>
                      <a:r>
                        <a:rPr lang="de-DE" sz="1400" dirty="0"/>
                        <a:t>€ 21,000</a:t>
                      </a:r>
                    </a:p>
                  </a:txBody>
                  <a:tcPr anchor="ctr"/>
                </a:tc>
                <a:tc>
                  <a:txBody>
                    <a:bodyPr/>
                    <a:lstStyle/>
                    <a:p>
                      <a:r>
                        <a:rPr lang="nl-NL" sz="1400" dirty="0"/>
                        <a:t>Het restbelang in de activa na aftrek van de passiva.</a:t>
                      </a:r>
                      <a:endParaRPr lang="en-US" sz="1400" dirty="0"/>
                    </a:p>
                  </a:txBody>
                  <a:tcPr anchor="ctr"/>
                </a:tc>
                <a:extLst>
                  <a:ext uri="{0D108BD9-81ED-4DB2-BD59-A6C34878D82A}">
                    <a16:rowId xmlns:a16="http://schemas.microsoft.com/office/drawing/2014/main" val="2889306365"/>
                  </a:ext>
                </a:extLst>
              </a:tr>
              <a:tr h="0">
                <a:tc>
                  <a:txBody>
                    <a:bodyPr/>
                    <a:lstStyle/>
                    <a:p>
                      <a:r>
                        <a:rPr lang="de-DE" sz="1400" b="1" dirty="0">
                          <a:solidFill>
                            <a:schemeClr val="bg1"/>
                          </a:solidFill>
                        </a:rPr>
                        <a:t>Total </a:t>
                      </a:r>
                      <a:r>
                        <a:rPr lang="de-DE" sz="1400" b="1" dirty="0" err="1">
                          <a:solidFill>
                            <a:schemeClr val="bg1"/>
                          </a:solidFill>
                        </a:rPr>
                        <a:t>Liabilities</a:t>
                      </a:r>
                      <a:r>
                        <a:rPr lang="de-DE" sz="1400" b="1" dirty="0">
                          <a:solidFill>
                            <a:schemeClr val="bg1"/>
                          </a:solidFill>
                        </a:rPr>
                        <a:t> + Equity</a:t>
                      </a:r>
                      <a:endParaRPr lang="de-DE" sz="1400" dirty="0">
                        <a:solidFill>
                          <a:schemeClr val="bg1"/>
                        </a:solidFill>
                      </a:endParaRPr>
                    </a:p>
                  </a:txBody>
                  <a:tcPr anchor="ctr">
                    <a:solidFill>
                      <a:schemeClr val="bg1">
                        <a:lumMod val="50000"/>
                      </a:schemeClr>
                    </a:solidFill>
                  </a:tcPr>
                </a:tc>
                <a:tc>
                  <a:txBody>
                    <a:bodyPr/>
                    <a:lstStyle/>
                    <a:p>
                      <a:r>
                        <a:rPr lang="de-DE" sz="1400" b="1" dirty="0">
                          <a:solidFill>
                            <a:schemeClr val="bg1"/>
                          </a:solidFill>
                        </a:rPr>
                        <a:t>€ 38,000</a:t>
                      </a:r>
                      <a:endParaRPr lang="de-DE" sz="1400" dirty="0">
                        <a:solidFill>
                          <a:schemeClr val="bg1"/>
                        </a:solidFill>
                      </a:endParaRPr>
                    </a:p>
                  </a:txBody>
                  <a:tcPr anchor="ctr">
                    <a:solidFill>
                      <a:schemeClr val="bg1">
                        <a:lumMod val="50000"/>
                      </a:schemeClr>
                    </a:solidFill>
                  </a:tcPr>
                </a:tc>
                <a:tc>
                  <a:txBody>
                    <a:bodyPr/>
                    <a:lstStyle/>
                    <a:p>
                      <a:r>
                        <a:rPr lang="en-US" sz="1400" dirty="0">
                          <a:solidFill>
                            <a:schemeClr val="bg1"/>
                          </a:solidFill>
                        </a:rPr>
                        <a:t>Must equal the Total Assets, ensuring the balance sheet balances.</a:t>
                      </a:r>
                    </a:p>
                  </a:txBody>
                  <a:tcPr anchor="ctr">
                    <a:solidFill>
                      <a:schemeClr val="bg1">
                        <a:lumMod val="50000"/>
                      </a:schemeClr>
                    </a:solidFill>
                  </a:tcPr>
                </a:tc>
                <a:extLst>
                  <a:ext uri="{0D108BD9-81ED-4DB2-BD59-A6C34878D82A}">
                    <a16:rowId xmlns:a16="http://schemas.microsoft.com/office/drawing/2014/main" val="4042895818"/>
                  </a:ext>
                </a:extLst>
              </a:tr>
            </a:tbl>
          </a:graphicData>
        </a:graphic>
      </p:graphicFrame>
    </p:spTree>
    <p:extLst>
      <p:ext uri="{BB962C8B-B14F-4D97-AF65-F5344CB8AC3E}">
        <p14:creationId xmlns:p14="http://schemas.microsoft.com/office/powerpoint/2010/main" val="21307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CA48E5F-0989-1E81-FFCF-1B7BD89B4228}"/>
              </a:ext>
            </a:extLst>
          </p:cNvPr>
          <p:cNvSpPr>
            <a:spLocks noGrp="1"/>
          </p:cNvSpPr>
          <p:nvPr>
            <p:ph type="body" sz="quarter" idx="16"/>
          </p:nvPr>
        </p:nvSpPr>
        <p:spPr>
          <a:xfrm>
            <a:off x="839677" y="602950"/>
            <a:ext cx="9632553" cy="803654"/>
          </a:xfrm>
        </p:spPr>
        <p:txBody>
          <a:bodyPr/>
          <a:lstStyle/>
          <a:p>
            <a:r>
              <a:rPr lang="de-DE" dirty="0" err="1"/>
              <a:t>Boekhoudkundig</a:t>
            </a:r>
            <a:r>
              <a:rPr lang="de-DE" dirty="0"/>
              <a:t> </a:t>
            </a:r>
            <a:r>
              <a:rPr lang="de-DE" dirty="0" err="1"/>
              <a:t>principe</a:t>
            </a:r>
            <a:endParaRPr lang="de-DE" dirty="0"/>
          </a:p>
        </p:txBody>
      </p:sp>
      <p:grpSp>
        <p:nvGrpSpPr>
          <p:cNvPr id="2" name="Gruppieren 1">
            <a:extLst>
              <a:ext uri="{FF2B5EF4-FFF2-40B4-BE49-F238E27FC236}">
                <a16:creationId xmlns:a16="http://schemas.microsoft.com/office/drawing/2014/main" id="{CD5B31F8-41B4-E903-23DC-801C6265D7A5}"/>
              </a:ext>
            </a:extLst>
          </p:cNvPr>
          <p:cNvGrpSpPr/>
          <p:nvPr/>
        </p:nvGrpSpPr>
        <p:grpSpPr>
          <a:xfrm>
            <a:off x="7713996" y="1706749"/>
            <a:ext cx="2689696" cy="2676528"/>
            <a:chOff x="7713996" y="1706749"/>
            <a:chExt cx="2689696" cy="2676528"/>
          </a:xfrm>
        </p:grpSpPr>
        <p:sp>
          <p:nvSpPr>
            <p:cNvPr id="8" name="Freihandform: Form 7">
              <a:extLst>
                <a:ext uri="{FF2B5EF4-FFF2-40B4-BE49-F238E27FC236}">
                  <a16:creationId xmlns:a16="http://schemas.microsoft.com/office/drawing/2014/main" id="{4F04C519-3D35-20EF-4E8A-EF1330DE635A}"/>
                </a:ext>
              </a:extLst>
            </p:cNvPr>
            <p:cNvSpPr/>
            <p:nvPr/>
          </p:nvSpPr>
          <p:spPr>
            <a:xfrm>
              <a:off x="7952174" y="1849652"/>
              <a:ext cx="2308425" cy="2308425"/>
            </a:xfrm>
            <a:custGeom>
              <a:avLst/>
              <a:gdLst>
                <a:gd name="connsiteX0" fmla="*/ 1154212 w 2308425"/>
                <a:gd name="connsiteY0" fmla="*/ 0 h 2308425"/>
                <a:gd name="connsiteX1" fmla="*/ 2153790 w 2308425"/>
                <a:gd name="connsiteY1" fmla="*/ 577106 h 2308425"/>
                <a:gd name="connsiteX2" fmla="*/ 2153790 w 2308425"/>
                <a:gd name="connsiteY2" fmla="*/ 1731319 h 2308425"/>
                <a:gd name="connsiteX3" fmla="*/ 1154213 w 2308425"/>
                <a:gd name="connsiteY3" fmla="*/ 1154213 h 2308425"/>
                <a:gd name="connsiteX4" fmla="*/ 1154212 w 2308425"/>
                <a:gd name="connsiteY4" fmla="*/ 0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154212" y="0"/>
                  </a:moveTo>
                  <a:cubicBezTo>
                    <a:pt x="1566573" y="0"/>
                    <a:pt x="1947609" y="219992"/>
                    <a:pt x="2153790" y="577106"/>
                  </a:cubicBezTo>
                  <a:cubicBezTo>
                    <a:pt x="2359970" y="934221"/>
                    <a:pt x="2359970" y="1374204"/>
                    <a:pt x="2153790" y="1731319"/>
                  </a:cubicBezTo>
                  <a:lnTo>
                    <a:pt x="1154213" y="1154213"/>
                  </a:lnTo>
                  <a:cubicBezTo>
                    <a:pt x="1154213" y="769475"/>
                    <a:pt x="1154212" y="384738"/>
                    <a:pt x="1154212"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34375" tIns="506946" rIns="285173" bIns="1150008" numCol="1" spcCol="1270" anchor="ctr" anchorCtr="0">
              <a:noAutofit/>
            </a:bodyPr>
            <a:lstStyle/>
            <a:p>
              <a:pPr lvl="0" algn="ctr" defTabSz="622300">
                <a:lnSpc>
                  <a:spcPct val="90000"/>
                </a:lnSpc>
                <a:spcBef>
                  <a:spcPct val="0"/>
                </a:spcBef>
                <a:spcAft>
                  <a:spcPct val="35000"/>
                </a:spcAft>
              </a:pPr>
              <a:r>
                <a:rPr lang="de-DE" sz="1400" dirty="0" err="1"/>
                <a:t>Kasstroom</a:t>
              </a:r>
              <a:r>
                <a:rPr lang="de-DE" sz="1400" dirty="0"/>
                <a:t> </a:t>
              </a:r>
              <a:r>
                <a:rPr lang="de-DE" sz="1400" dirty="0" err="1"/>
                <a:t>overzicht</a:t>
              </a:r>
              <a:endParaRPr lang="de-DE" sz="1400" kern="1200" dirty="0"/>
            </a:p>
          </p:txBody>
        </p:sp>
        <p:sp>
          <p:nvSpPr>
            <p:cNvPr id="9" name="Freihandform: Form 8">
              <a:extLst>
                <a:ext uri="{FF2B5EF4-FFF2-40B4-BE49-F238E27FC236}">
                  <a16:creationId xmlns:a16="http://schemas.microsoft.com/office/drawing/2014/main" id="{8345F567-2832-1329-F23F-E8905F173749}"/>
                </a:ext>
              </a:extLst>
            </p:cNvPr>
            <p:cNvSpPr/>
            <p:nvPr/>
          </p:nvSpPr>
          <p:spPr>
            <a:xfrm>
              <a:off x="7904631" y="1932095"/>
              <a:ext cx="2308425" cy="2308425"/>
            </a:xfrm>
            <a:custGeom>
              <a:avLst/>
              <a:gdLst>
                <a:gd name="connsiteX0" fmla="*/ 2153790 w 2308425"/>
                <a:gd name="connsiteY0" fmla="*/ 1731319 h 2308425"/>
                <a:gd name="connsiteX1" fmla="*/ 1154212 w 2308425"/>
                <a:gd name="connsiteY1" fmla="*/ 2308426 h 2308425"/>
                <a:gd name="connsiteX2" fmla="*/ 154634 w 2308425"/>
                <a:gd name="connsiteY2" fmla="*/ 1731320 h 2308425"/>
                <a:gd name="connsiteX3" fmla="*/ 1154213 w 2308425"/>
                <a:gd name="connsiteY3" fmla="*/ 1154213 h 2308425"/>
                <a:gd name="connsiteX4" fmla="*/ 2153790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2153790" y="1731319"/>
                  </a:moveTo>
                  <a:cubicBezTo>
                    <a:pt x="1947610" y="2088434"/>
                    <a:pt x="1566573" y="2308426"/>
                    <a:pt x="1154212" y="2308426"/>
                  </a:cubicBezTo>
                  <a:cubicBezTo>
                    <a:pt x="741851" y="2308426"/>
                    <a:pt x="360815" y="2088434"/>
                    <a:pt x="154634" y="1731320"/>
                  </a:cubicBezTo>
                  <a:lnTo>
                    <a:pt x="1154213" y="1154213"/>
                  </a:lnTo>
                  <a:lnTo>
                    <a:pt x="2153790"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7406" tIns="1515509" rIns="539923" bIns="223889" numCol="1" spcCol="1270" anchor="ctr" anchorCtr="0">
              <a:noAutofit/>
            </a:bodyPr>
            <a:lstStyle/>
            <a:p>
              <a:pPr lvl="0" algn="ctr" defTabSz="622300">
                <a:lnSpc>
                  <a:spcPct val="90000"/>
                </a:lnSpc>
                <a:spcBef>
                  <a:spcPct val="0"/>
                </a:spcBef>
                <a:spcAft>
                  <a:spcPct val="35000"/>
                </a:spcAft>
              </a:pPr>
              <a:r>
                <a:rPr lang="de-DE" sz="1400" dirty="0"/>
                <a:t>Balans</a:t>
              </a:r>
              <a:endParaRPr lang="de-DE" sz="1400" kern="1200" dirty="0"/>
            </a:p>
          </p:txBody>
        </p:sp>
        <p:sp>
          <p:nvSpPr>
            <p:cNvPr id="10" name="Freihandform: Form 9">
              <a:extLst>
                <a:ext uri="{FF2B5EF4-FFF2-40B4-BE49-F238E27FC236}">
                  <a16:creationId xmlns:a16="http://schemas.microsoft.com/office/drawing/2014/main" id="{664FE8A5-7AD1-3996-D505-C4FA602DC4FB}"/>
                </a:ext>
              </a:extLst>
            </p:cNvPr>
            <p:cNvSpPr/>
            <p:nvPr/>
          </p:nvSpPr>
          <p:spPr>
            <a:xfrm>
              <a:off x="7857089" y="1849652"/>
              <a:ext cx="2308425" cy="2308425"/>
            </a:xfrm>
            <a:custGeom>
              <a:avLst/>
              <a:gdLst>
                <a:gd name="connsiteX0" fmla="*/ 154635 w 2308425"/>
                <a:gd name="connsiteY0" fmla="*/ 1731319 h 2308425"/>
                <a:gd name="connsiteX1" fmla="*/ 154635 w 2308425"/>
                <a:gd name="connsiteY1" fmla="*/ 577106 h 2308425"/>
                <a:gd name="connsiteX2" fmla="*/ 1154213 w 2308425"/>
                <a:gd name="connsiteY2" fmla="*/ -1 h 2308425"/>
                <a:gd name="connsiteX3" fmla="*/ 1154213 w 2308425"/>
                <a:gd name="connsiteY3" fmla="*/ 1154213 h 2308425"/>
                <a:gd name="connsiteX4" fmla="*/ 154635 w 2308425"/>
                <a:gd name="connsiteY4" fmla="*/ 1731319 h 2308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425" h="2308425">
                  <a:moveTo>
                    <a:pt x="154635" y="1731319"/>
                  </a:moveTo>
                  <a:cubicBezTo>
                    <a:pt x="-51545" y="1374204"/>
                    <a:pt x="-51545" y="934221"/>
                    <a:pt x="154635" y="577106"/>
                  </a:cubicBezTo>
                  <a:cubicBezTo>
                    <a:pt x="360815" y="219991"/>
                    <a:pt x="741852" y="-1"/>
                    <a:pt x="1154213" y="-1"/>
                  </a:cubicBezTo>
                  <a:lnTo>
                    <a:pt x="1154213" y="1154213"/>
                  </a:lnTo>
                  <a:lnTo>
                    <a:pt x="154635" y="1731319"/>
                  </a:ln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172" tIns="506946" rIns="1234376" bIns="1150008" numCol="1" spcCol="1270" anchor="ctr" anchorCtr="0">
              <a:noAutofit/>
            </a:bodyPr>
            <a:lstStyle/>
            <a:p>
              <a:pPr lvl="0" algn="ctr" defTabSz="622300">
                <a:lnSpc>
                  <a:spcPct val="90000"/>
                </a:lnSpc>
                <a:spcBef>
                  <a:spcPct val="0"/>
                </a:spcBef>
                <a:spcAft>
                  <a:spcPct val="35000"/>
                </a:spcAft>
              </a:pPr>
              <a:r>
                <a:rPr lang="de-DE" sz="1400" dirty="0" err="1"/>
                <a:t>Resultatenrekening</a:t>
              </a:r>
              <a:endParaRPr lang="de-DE" sz="1400" kern="1200" dirty="0"/>
            </a:p>
          </p:txBody>
        </p:sp>
        <p:sp>
          <p:nvSpPr>
            <p:cNvPr id="11" name="Pfeil: gebogen 10">
              <a:extLst>
                <a:ext uri="{FF2B5EF4-FFF2-40B4-BE49-F238E27FC236}">
                  <a16:creationId xmlns:a16="http://schemas.microsoft.com/office/drawing/2014/main" id="{4713D8DB-54F3-52D8-C370-CE62D09ED6BB}"/>
                </a:ext>
              </a:extLst>
            </p:cNvPr>
            <p:cNvSpPr/>
            <p:nvPr/>
          </p:nvSpPr>
          <p:spPr>
            <a:xfrm>
              <a:off x="7809462" y="1706749"/>
              <a:ext cx="2594230" cy="2594230"/>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2" name="Pfeil: gebogen 11">
              <a:extLst>
                <a:ext uri="{FF2B5EF4-FFF2-40B4-BE49-F238E27FC236}">
                  <a16:creationId xmlns:a16="http://schemas.microsoft.com/office/drawing/2014/main" id="{F04B9B87-6218-D976-E5E0-CC70331DC432}"/>
                </a:ext>
              </a:extLst>
            </p:cNvPr>
            <p:cNvSpPr/>
            <p:nvPr/>
          </p:nvSpPr>
          <p:spPr>
            <a:xfrm>
              <a:off x="7761729" y="1789047"/>
              <a:ext cx="2594230" cy="2594230"/>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sp>
          <p:nvSpPr>
            <p:cNvPr id="13" name="Pfeil: gebogen 12">
              <a:extLst>
                <a:ext uri="{FF2B5EF4-FFF2-40B4-BE49-F238E27FC236}">
                  <a16:creationId xmlns:a16="http://schemas.microsoft.com/office/drawing/2014/main" id="{A8CD957E-4791-17F2-7CBB-BF4429B8EF79}"/>
                </a:ext>
              </a:extLst>
            </p:cNvPr>
            <p:cNvSpPr/>
            <p:nvPr/>
          </p:nvSpPr>
          <p:spPr>
            <a:xfrm>
              <a:off x="7713996" y="1706749"/>
              <a:ext cx="2594230" cy="2594230"/>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de-DE"/>
            </a:p>
          </p:txBody>
        </p:sp>
      </p:grpSp>
      <p:sp>
        <p:nvSpPr>
          <p:cNvPr id="5" name="Textplatzhalter 2">
            <a:extLst>
              <a:ext uri="{FF2B5EF4-FFF2-40B4-BE49-F238E27FC236}">
                <a16:creationId xmlns:a16="http://schemas.microsoft.com/office/drawing/2014/main" id="{1C0903BF-4889-5B00-EAA3-F3A853B40CF9}"/>
              </a:ext>
            </a:extLst>
          </p:cNvPr>
          <p:cNvSpPr txBox="1">
            <a:spLocks/>
          </p:cNvSpPr>
          <p:nvPr/>
        </p:nvSpPr>
        <p:spPr>
          <a:xfrm>
            <a:off x="774271" y="1349960"/>
            <a:ext cx="6276676"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nl-NL" sz="2000" dirty="0">
                <a:solidFill>
                  <a:srgbClr val="595959"/>
                </a:solidFill>
              </a:rPr>
              <a:t>De winst- en verliesrekening wordt niet op kasbasis opgesteld - dat betekent dat boekhoudkundige principes zoals omzetverantwoording, matching en overlopende posten de resultatenrekening heel anders kunnen maken dan de kasstroomverklaring van het bedrijf.  Als een bedrijf zijn winst- en verliesrekening volledig op kasbasis zou opstellen (d.w.z. geen debiteuren, niets gekapitaliseerd, enz.), zou het geen andere balans hebben dan eigen vermogen en contanten.
Het is het creëren van de balans door middel van boekhoudkundige principes die leidt tot de stijging van het kasstroomoverzicht.</a:t>
            </a:r>
            <a:endParaRPr lang="de-DE" sz="2000" dirty="0">
              <a:solidFill>
                <a:srgbClr val="595959"/>
              </a:solidFill>
            </a:endParaRPr>
          </a:p>
        </p:txBody>
      </p:sp>
    </p:spTree>
    <p:extLst>
      <p:ext uri="{BB962C8B-B14F-4D97-AF65-F5344CB8AC3E}">
        <p14:creationId xmlns:p14="http://schemas.microsoft.com/office/powerpoint/2010/main" val="3943680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0934BF-424B-4FA3-8D30-C5B156DFBC58}"/>
              </a:ext>
            </a:extLst>
          </p:cNvPr>
          <p:cNvSpPr>
            <a:spLocks noGrp="1"/>
          </p:cNvSpPr>
          <p:nvPr>
            <p:ph type="body" sz="quarter" idx="16"/>
          </p:nvPr>
        </p:nvSpPr>
        <p:spPr/>
        <p:txBody>
          <a:bodyPr/>
          <a:lstStyle/>
          <a:p>
            <a:r>
              <a:rPr lang="de-DE"/>
              <a:t>Zelfreflectie</a:t>
            </a:r>
            <a:endParaRPr lang="de-DE" dirty="0"/>
          </a:p>
        </p:txBody>
      </p:sp>
      <p:sp>
        <p:nvSpPr>
          <p:cNvPr id="3" name="Textplatzhalter 2">
            <a:extLst>
              <a:ext uri="{FF2B5EF4-FFF2-40B4-BE49-F238E27FC236}">
                <a16:creationId xmlns:a16="http://schemas.microsoft.com/office/drawing/2014/main" id="{A84203EE-FB47-0D9B-D2B5-7B330A4DF836}"/>
              </a:ext>
            </a:extLst>
          </p:cNvPr>
          <p:cNvSpPr>
            <a:spLocks noGrp="1"/>
          </p:cNvSpPr>
          <p:nvPr>
            <p:ph type="body" sz="quarter" idx="17"/>
          </p:nvPr>
        </p:nvSpPr>
        <p:spPr/>
        <p:txBody>
          <a:bodyPr/>
          <a:lstStyle/>
          <a:p>
            <a:r>
              <a:rPr lang="de-DE" dirty="0"/>
              <a:t>05</a:t>
            </a:r>
          </a:p>
        </p:txBody>
      </p:sp>
    </p:spTree>
    <p:extLst>
      <p:ext uri="{BB962C8B-B14F-4D97-AF65-F5344CB8AC3E}">
        <p14:creationId xmlns:p14="http://schemas.microsoft.com/office/powerpoint/2010/main" val="3735740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DB06C4F-67C1-3A0F-1C12-37B3963B4985}"/>
              </a:ext>
            </a:extLst>
          </p:cNvPr>
          <p:cNvSpPr>
            <a:spLocks noGrp="1"/>
          </p:cNvSpPr>
          <p:nvPr>
            <p:ph type="body" sz="quarter" idx="18"/>
          </p:nvPr>
        </p:nvSpPr>
        <p:spPr>
          <a:xfrm>
            <a:off x="798381" y="1581583"/>
            <a:ext cx="9632553" cy="3849918"/>
          </a:xfrm>
        </p:spPr>
        <p:txBody>
          <a:bodyPr/>
          <a:lstStyle/>
          <a:p>
            <a:pPr marL="457200" indent="-457200">
              <a:buFont typeface="+mj-lt"/>
              <a:buAutoNum type="arabicPeriod"/>
            </a:pPr>
            <a:r>
              <a:rPr lang="nl-NL" b="1" dirty="0"/>
              <a:t>Budgettering: </a:t>
            </a:r>
            <a:r>
              <a:rPr lang="nl-NL" dirty="0"/>
              <a:t>helpt u de uitgaven te beheersen en plannen te maken voor de toekomst</a:t>
            </a:r>
            <a:r>
              <a:rPr lang="nl-NL" b="1" dirty="0"/>
              <a:t>
Financiële strategie: </a:t>
            </a:r>
            <a:r>
              <a:rPr lang="nl-NL" dirty="0"/>
              <a:t>Begeleidt uw financiële beslissingen om uw bedrijfsdoelen te bereiken</a:t>
            </a:r>
            <a:r>
              <a:rPr lang="nl-NL" b="1" dirty="0"/>
              <a:t>
Monitoring: </a:t>
            </a:r>
            <a:r>
              <a:rPr lang="nl-NL" dirty="0"/>
              <a:t>Controleer regelmatig uw budget en strategie om op koers te blijven</a:t>
            </a:r>
            <a:r>
              <a:rPr lang="nl-NL" b="1" dirty="0"/>
              <a:t>
Aanpassen: </a:t>
            </a:r>
            <a:r>
              <a:rPr lang="nl-NL" dirty="0"/>
              <a:t>Wees flexibel en pas uw plannen indien nodig aan om uw doelen te bereiken</a:t>
            </a:r>
            <a:r>
              <a:rPr lang="nl-NL" b="1" dirty="0"/>
              <a:t>
Tools en bronnen: </a:t>
            </a:r>
            <a:r>
              <a:rPr lang="nl-NL" dirty="0"/>
              <a:t>gebruik tools zoals spreadsheets, apps en financiële adviseurs om uw financiën effectief te beheren</a:t>
            </a:r>
            <a:endParaRPr lang="de-DE" sz="2000" dirty="0"/>
          </a:p>
        </p:txBody>
      </p:sp>
      <p:sp>
        <p:nvSpPr>
          <p:cNvPr id="3" name="Textplatzhalter 2">
            <a:extLst>
              <a:ext uri="{FF2B5EF4-FFF2-40B4-BE49-F238E27FC236}">
                <a16:creationId xmlns:a16="http://schemas.microsoft.com/office/drawing/2014/main" id="{D5DBECBB-7401-3B4A-49BA-1A3D53E7F52D}"/>
              </a:ext>
            </a:extLst>
          </p:cNvPr>
          <p:cNvSpPr>
            <a:spLocks noGrp="1"/>
          </p:cNvSpPr>
          <p:nvPr>
            <p:ph type="body" sz="quarter" idx="16"/>
          </p:nvPr>
        </p:nvSpPr>
        <p:spPr/>
        <p:txBody>
          <a:bodyPr/>
          <a:lstStyle/>
          <a:p>
            <a:r>
              <a:rPr lang="de-DE"/>
              <a:t>Samenvatting en belangrijkste punten</a:t>
            </a:r>
            <a:endParaRPr lang="de-DE" dirty="0"/>
          </a:p>
        </p:txBody>
      </p:sp>
    </p:spTree>
    <p:extLst>
      <p:ext uri="{BB962C8B-B14F-4D97-AF65-F5344CB8AC3E}">
        <p14:creationId xmlns:p14="http://schemas.microsoft.com/office/powerpoint/2010/main" val="3516878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52399" y="714867"/>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34221" y="761603"/>
            <a:ext cx="9632553" cy="803654"/>
          </a:xfrm>
        </p:spPr>
        <p:txBody>
          <a:bodyPr/>
          <a:lstStyle/>
          <a:p>
            <a:r>
              <a:rPr lang="nl-NL" dirty="0">
                <a:solidFill>
                  <a:schemeClr val="bg1"/>
                </a:solidFill>
              </a:rPr>
              <a:t>Reflecteren – Uw comfortniveau met financiën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628667" y="1611993"/>
            <a:ext cx="10256316" cy="4062651"/>
          </a:xfrm>
          <a:prstGeom prst="rect">
            <a:avLst/>
          </a:prstGeom>
          <a:noFill/>
        </p:spPr>
        <p:txBody>
          <a:bodyPr wrap="square">
            <a:spAutoFit/>
          </a:bodyPr>
          <a:lstStyle/>
          <a:p>
            <a:r>
              <a:rPr lang="en-GB" sz="2000" b="1" dirty="0" err="1">
                <a:solidFill>
                  <a:srgbClr val="595959"/>
                </a:solidFill>
              </a:rPr>
              <a:t>Eerste</a:t>
            </a:r>
            <a:r>
              <a:rPr lang="en-GB" sz="2000" b="1" dirty="0">
                <a:solidFill>
                  <a:srgbClr val="595959"/>
                </a:solidFill>
              </a:rPr>
              <a:t> </a:t>
            </a:r>
            <a:r>
              <a:rPr lang="en-GB" sz="2000" b="1" dirty="0" err="1">
                <a:solidFill>
                  <a:srgbClr val="595959"/>
                </a:solidFill>
              </a:rPr>
              <a:t>gedachten</a:t>
            </a:r>
            <a:r>
              <a:rPr lang="en-GB" sz="2000" b="1" dirty="0">
                <a:solidFill>
                  <a:srgbClr val="595959"/>
                </a:solidFill>
              </a:rPr>
              <a:t>:</a:t>
            </a:r>
            <a:endParaRPr lang="en-GB" sz="2000" dirty="0">
              <a:solidFill>
                <a:srgbClr val="595959"/>
              </a:solidFill>
            </a:endParaRPr>
          </a:p>
          <a:p>
            <a:r>
              <a:rPr lang="nl-NL" sz="2000" dirty="0">
                <a:solidFill>
                  <a:srgbClr val="595959"/>
                </a:solidFill>
              </a:rPr>
              <a:t>Denk na over uw huidige comfortniveau met budgettering en financiële planning. </a:t>
            </a:r>
            <a:r>
              <a:rPr lang="nl-NL" sz="2000" dirty="0">
                <a:solidFill>
                  <a:srgbClr val="47B5C8"/>
                </a:solidFill>
              </a:rPr>
              <a:t>Schrijf je antwoorden op </a:t>
            </a:r>
            <a:r>
              <a:rPr lang="nl-NL" sz="2000" dirty="0">
                <a:solidFill>
                  <a:srgbClr val="595959"/>
                </a:solidFill>
              </a:rPr>
              <a:t>de volgende vragen op:</a:t>
            </a:r>
          </a:p>
          <a:p>
            <a:endParaRPr lang="nl-NL" sz="2000" dirty="0">
              <a:solidFill>
                <a:srgbClr val="595959"/>
              </a:solidFill>
            </a:endParaRPr>
          </a:p>
          <a:p>
            <a:pPr marL="457200" indent="-457200">
              <a:buFont typeface="+mj-lt"/>
              <a:buAutoNum type="arabicPeriod"/>
            </a:pPr>
            <a:r>
              <a:rPr lang="nl-NL" sz="2000" dirty="0">
                <a:solidFill>
                  <a:srgbClr val="595959"/>
                </a:solidFill>
              </a:rPr>
              <a:t>Hoe zeker heb ik het beheer van mijn bedrijfsfinanciën? Denk na over uw huidige comfortniveau met budgettering en financiële planning.
Wat zijn mijn grootste uitdagingen als het gaat om budgetteren? Identificeer specifieke gebieden waar u moeite heeft met het maken of vasthouden aan een budget.
Hoe vaak moet ik mijn budget herzien en aanpassen? Bedenk of je regelmatig je budget in de gaten houdt of dat dit een verbeterpunt is.
Heb ik duidelijke financiële doelen voor mijn bedrijf? Bedenk of uw financiële doelen goed gedefinieerd zijn en of ze aansluiten bij uw algemene bedrijfsstrategie.</a:t>
            </a:r>
            <a:endParaRPr lang="en-GB" dirty="0"/>
          </a:p>
          <a:p>
            <a:endParaRPr lang="en-IE" dirty="0"/>
          </a:p>
        </p:txBody>
      </p:sp>
    </p:spTree>
    <p:extLst>
      <p:ext uri="{BB962C8B-B14F-4D97-AF65-F5344CB8AC3E}">
        <p14:creationId xmlns:p14="http://schemas.microsoft.com/office/powerpoint/2010/main" val="1915870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dirty="0" err="1">
                <a:solidFill>
                  <a:schemeClr val="bg1"/>
                </a:solidFill>
              </a:rPr>
              <a:t>Leerresultaten</a:t>
            </a:r>
            <a:endParaRPr lang="en-IE" dirty="0">
              <a:solidFill>
                <a:schemeClr val="bg1"/>
              </a:solidFill>
            </a:endParaRPr>
          </a:p>
          <a:p>
            <a:endParaRPr lang="en-GB" sz="600" b="1" dirty="0"/>
          </a:p>
          <a:p>
            <a:r>
              <a:rPr lang="en-GB" sz="2400" b="1" dirty="0" err="1">
                <a:solidFill>
                  <a:srgbClr val="47B5C8"/>
                </a:solidFill>
              </a:rPr>
              <a:t>Houding</a:t>
            </a:r>
            <a:r>
              <a:rPr lang="en-GB" sz="2400" b="1" dirty="0">
                <a:solidFill>
                  <a:srgbClr val="47B5C8"/>
                </a:solidFill>
              </a:rPr>
              <a:t>:</a:t>
            </a:r>
          </a:p>
          <a:p>
            <a:r>
              <a:rPr lang="nl-NL" sz="2400" b="1" dirty="0">
                <a:solidFill>
                  <a:srgbClr val="F2A72C"/>
                </a:solidFill>
              </a:rPr>
              <a:t>Vertrouwen in het beheren van financiën</a:t>
            </a:r>
            <a:r>
              <a:rPr lang="en-US" sz="2400" b="1" dirty="0">
                <a:solidFill>
                  <a:srgbClr val="F2A72C"/>
                </a:solidFill>
              </a:rPr>
              <a:t>: </a:t>
            </a:r>
            <a:r>
              <a:rPr lang="nl-NL" sz="2400" dirty="0"/>
              <a:t>Leerlingen zullen meer vertrouwen hebben in het omgaan met hun bedrijfsfinanciën, wetende dat ze over de tools en kennis beschikken om dit effectief te doen</a:t>
            </a:r>
            <a:r>
              <a:rPr lang="en-US" sz="2400" dirty="0"/>
              <a:t>.</a:t>
            </a:r>
          </a:p>
          <a:p>
            <a:r>
              <a:rPr lang="nl-NL" sz="2400" b="1" dirty="0">
                <a:solidFill>
                  <a:srgbClr val="F2A72C"/>
                </a:solidFill>
              </a:rPr>
              <a:t>Proactieve benadering van relaties met investeerders</a:t>
            </a:r>
            <a:r>
              <a:rPr lang="en-US" sz="2400" b="1" dirty="0">
                <a:solidFill>
                  <a:srgbClr val="F2A72C"/>
                </a:solidFill>
              </a:rPr>
              <a:t>:</a:t>
            </a:r>
            <a:r>
              <a:rPr lang="en-US" sz="2400" dirty="0"/>
              <a:t> </a:t>
            </a:r>
            <a:r>
              <a:rPr lang="nl-NL" sz="2400" dirty="0"/>
              <a:t>Een proactieve houding aannemen ten opzichte van het beheren van relaties met investeerders, de waarde van open communicatie begrijpen</a:t>
            </a:r>
            <a:r>
              <a:rPr lang="en-US" sz="2400" dirty="0"/>
              <a:t>.</a:t>
            </a:r>
          </a:p>
          <a:p>
            <a:r>
              <a:rPr lang="en-US" sz="2400" b="1" dirty="0" err="1">
                <a:solidFill>
                  <a:srgbClr val="F2A72C"/>
                </a:solidFill>
              </a:rPr>
              <a:t>Toewijding</a:t>
            </a:r>
            <a:r>
              <a:rPr lang="en-US" sz="2400" b="1" dirty="0">
                <a:solidFill>
                  <a:srgbClr val="F2A72C"/>
                </a:solidFill>
              </a:rPr>
              <a:t> om </a:t>
            </a:r>
            <a:r>
              <a:rPr lang="en-US" sz="2400" b="1" dirty="0" err="1">
                <a:solidFill>
                  <a:srgbClr val="F2A72C"/>
                </a:solidFill>
              </a:rPr>
              <a:t>te</a:t>
            </a:r>
            <a:r>
              <a:rPr lang="en-US" sz="2400" b="1" dirty="0">
                <a:solidFill>
                  <a:srgbClr val="F2A72C"/>
                </a:solidFill>
              </a:rPr>
              <a:t> </a:t>
            </a:r>
            <a:r>
              <a:rPr lang="en-US" sz="2400" b="1" dirty="0" err="1">
                <a:solidFill>
                  <a:srgbClr val="F2A72C"/>
                </a:solidFill>
              </a:rPr>
              <a:t>leren</a:t>
            </a:r>
            <a:r>
              <a:rPr lang="en-US" sz="2400" b="1" dirty="0">
                <a:solidFill>
                  <a:srgbClr val="F2A72C"/>
                </a:solidFill>
              </a:rPr>
              <a:t>: </a:t>
            </a:r>
            <a:r>
              <a:rPr lang="nl-NL" sz="2400" dirty="0"/>
              <a:t>Leerlingen zullen het belang inzien van continu leren op het gebied van financieel beheer en relaties met investeerders, en zich blijven inzetten om deze vaardigheden in de loop van de tijd te verbeteren</a:t>
            </a:r>
            <a:r>
              <a:rPr lang="en-US" sz="2400" dirty="0"/>
              <a:t>.</a:t>
            </a:r>
          </a:p>
        </p:txBody>
      </p:sp>
    </p:spTree>
    <p:extLst>
      <p:ext uri="{BB962C8B-B14F-4D97-AF65-F5344CB8AC3E}">
        <p14:creationId xmlns:p14="http://schemas.microsoft.com/office/powerpoint/2010/main" val="36213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nl-NL">
                <a:solidFill>
                  <a:schemeClr val="bg1"/>
                </a:solidFill>
              </a:rPr>
              <a:t>Reflecteren – Uw comfortniveau met financiën</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1631216"/>
          </a:xfrm>
          <a:prstGeom prst="rect">
            <a:avLst/>
          </a:prstGeom>
          <a:noFill/>
        </p:spPr>
        <p:txBody>
          <a:bodyPr wrap="square">
            <a:spAutoFit/>
          </a:bodyPr>
          <a:lstStyle/>
          <a:p>
            <a:pPr marL="457200" indent="-457200">
              <a:buFont typeface="+mj-lt"/>
              <a:buAutoNum type="arabicPeriod" startAt="5"/>
            </a:pPr>
            <a:r>
              <a:rPr lang="nl-NL" sz="2000" dirty="0">
                <a:solidFill>
                  <a:srgbClr val="595959"/>
                </a:solidFill>
              </a:rPr>
              <a:t>Hoe ga ik om met onverwachte uitgaven in mijn bedrijf? Denk na over uw voorbereiding op financiële verrassingen en hoe u op dit gebied kunt verbeteren.
Welke tools of bronnen kunnen mij helpen mijn financiën beter te beheren? Bedenk welke tools u momenteel gebruikt en of er aanvullende middelen zijn die uw financieel beheer kunnen ondersteunen.</a:t>
            </a:r>
            <a:endParaRPr lang="en-IE" sz="2000" dirty="0">
              <a:solidFill>
                <a:srgbClr val="595959"/>
              </a:solidFill>
            </a:endParaRPr>
          </a:p>
        </p:txBody>
      </p:sp>
    </p:spTree>
    <p:extLst>
      <p:ext uri="{BB962C8B-B14F-4D97-AF65-F5344CB8AC3E}">
        <p14:creationId xmlns:p14="http://schemas.microsoft.com/office/powerpoint/2010/main" val="278426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solidFill>
                  <a:schemeClr val="bg1"/>
                </a:solidFill>
              </a:rPr>
              <a:t>Reflecteren – Hoe budgetteer ik?</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256316" cy="1938992"/>
          </a:xfrm>
          <a:prstGeom prst="rect">
            <a:avLst/>
          </a:prstGeom>
          <a:noFill/>
        </p:spPr>
        <p:txBody>
          <a:bodyPr wrap="square">
            <a:spAutoFit/>
          </a:bodyPr>
          <a:lstStyle/>
          <a:p>
            <a:pPr marL="457200" indent="-457200">
              <a:buFont typeface="+mj-lt"/>
              <a:buAutoNum type="arabicPeriod"/>
            </a:pPr>
            <a:r>
              <a:rPr lang="nl-NL" sz="2000" dirty="0">
                <a:solidFill>
                  <a:srgbClr val="595959"/>
                </a:solidFill>
              </a:rPr>
              <a:t>Hoe vaak controleer ik mijn budget? Is het afgestemd op mijn bedrijfsdoelstellingen?
Ben ik realistisch met mijn inkomstenprognoses en onkostenramingen?
Plan ik voor onverwachte gebeurtenissen en laat ik ruimte voor onvoorziene omstandigheden?
Hoe kan ik mijn budgetteringsproces verbeteren om mijn financiële strategie beter te ondersteunen?</a:t>
            </a:r>
            <a:endParaRPr lang="en-IE" sz="2000" dirty="0">
              <a:solidFill>
                <a:srgbClr val="595959"/>
              </a:solidFill>
            </a:endParaRPr>
          </a:p>
        </p:txBody>
      </p:sp>
    </p:spTree>
    <p:extLst>
      <p:ext uri="{BB962C8B-B14F-4D97-AF65-F5344CB8AC3E}">
        <p14:creationId xmlns:p14="http://schemas.microsoft.com/office/powerpoint/2010/main" val="3402105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
        <p:nvSpPr>
          <p:cNvPr id="7" name="Text Placeholder 18">
            <a:extLst>
              <a:ext uri="{FF2B5EF4-FFF2-40B4-BE49-F238E27FC236}">
                <a16:creationId xmlns:a16="http://schemas.microsoft.com/office/drawing/2014/main" id="{76E7983B-8106-C21C-5C99-C7FE96178220}"/>
              </a:ext>
            </a:extLst>
          </p:cNvPr>
          <p:cNvSpPr>
            <a:spLocks noGrp="1"/>
          </p:cNvSpPr>
          <p:nvPr>
            <p:ph type="body" sz="quarter" idx="19"/>
          </p:nvPr>
        </p:nvSpPr>
        <p:spPr>
          <a:xfrm>
            <a:off x="992362" y="2542569"/>
            <a:ext cx="8076320" cy="1608252"/>
          </a:xfrm>
        </p:spPr>
        <p:txBody>
          <a:bodyPr>
            <a:normAutofit fontScale="70000" lnSpcReduction="20000"/>
          </a:bodyPr>
          <a:lstStyle/>
          <a:p>
            <a:pPr>
              <a:lnSpc>
                <a:spcPct val="120000"/>
              </a:lnSpc>
              <a:spcAft>
                <a:spcPts val="800"/>
              </a:spcAft>
            </a:pPr>
            <a:r>
              <a:rPr lang="nl-NL" sz="4000" b="1" dirty="0"/>
              <a:t>Goed gedaan met het voltooien van Module 5</a:t>
            </a:r>
            <a:r>
              <a:rPr lang="nl-NL" sz="4000" dirty="0"/>
              <a:t>
De volgende stap is Module 6 Netwerken voor ondervertegenwoordigde oprichters</a:t>
            </a:r>
            <a:endParaRPr lang="en-GB" sz="2400" dirty="0"/>
          </a:p>
        </p:txBody>
      </p:sp>
      <p:sp>
        <p:nvSpPr>
          <p:cNvPr id="8" name="Text Placeholder 1">
            <a:extLst>
              <a:ext uri="{FF2B5EF4-FFF2-40B4-BE49-F238E27FC236}">
                <a16:creationId xmlns:a16="http://schemas.microsoft.com/office/drawing/2014/main" id="{A97F8EFC-2E48-F25C-FDAF-568F17DD1207}"/>
              </a:ext>
            </a:extLst>
          </p:cNvPr>
          <p:cNvSpPr txBox="1">
            <a:spLocks/>
          </p:cNvSpPr>
          <p:nvPr/>
        </p:nvSpPr>
        <p:spPr>
          <a:xfrm>
            <a:off x="278284" y="4981386"/>
            <a:ext cx="4414577" cy="679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spTree>
    <p:extLst>
      <p:ext uri="{BB962C8B-B14F-4D97-AF65-F5344CB8AC3E}">
        <p14:creationId xmlns:p14="http://schemas.microsoft.com/office/powerpoint/2010/main" val="4169825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en-GB" dirty="0" err="1"/>
              <a:t>Inleiding</a:t>
            </a:r>
            <a:r>
              <a:rPr lang="en-GB" dirty="0"/>
              <a:t> tot </a:t>
            </a:r>
            <a:r>
              <a:rPr lang="en-GB" dirty="0" err="1"/>
              <a:t>financieel</a:t>
            </a:r>
            <a:r>
              <a:rPr lang="en-GB" dirty="0"/>
              <a:t> management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descr="Tabellenkalkulation und Taschenrechner">
            <a:extLst>
              <a:ext uri="{FF2B5EF4-FFF2-40B4-BE49-F238E27FC236}">
                <a16:creationId xmlns:a16="http://schemas.microsoft.com/office/drawing/2014/main" id="{00AF08C4-AB3D-1FC9-76FE-1C2979A341E5}"/>
              </a:ext>
            </a:extLst>
          </p:cNvPr>
          <p:cNvPicPr>
            <a:picLocks noGrp="1" noChangeAspect="1"/>
          </p:cNvPicPr>
          <p:nvPr>
            <p:ph type="pic" sz="quarter" idx="42"/>
          </p:nvPr>
        </p:nvPicPr>
        <p:blipFill>
          <a:blip r:embed="rId2"/>
          <a:srcRect t="10185" b="10185"/>
          <a:stretch/>
        </p:blipFill>
        <p:spPr>
          <a:xfrm>
            <a:off x="320540" y="335338"/>
            <a:ext cx="11578483" cy="6146707"/>
          </a:xfrm>
        </p:spPr>
      </p:pic>
      <p:sp>
        <p:nvSpPr>
          <p:cNvPr id="3" name="Textplatzhalter 2">
            <a:extLst>
              <a:ext uri="{FF2B5EF4-FFF2-40B4-BE49-F238E27FC236}">
                <a16:creationId xmlns:a16="http://schemas.microsoft.com/office/drawing/2014/main" id="{554836F5-8A11-4ABA-BDE2-08E2B5F18620}"/>
              </a:ext>
            </a:extLst>
          </p:cNvPr>
          <p:cNvSpPr>
            <a:spLocks noGrp="1"/>
          </p:cNvSpPr>
          <p:nvPr>
            <p:ph type="body" sz="quarter" idx="13"/>
          </p:nvPr>
        </p:nvSpPr>
        <p:spPr/>
        <p:txBody>
          <a:bodyPr/>
          <a:lstStyle/>
          <a:p>
            <a:r>
              <a:rPr lang="en-US" b="1" dirty="0"/>
              <a:t>"</a:t>
            </a:r>
            <a:r>
              <a:rPr lang="nl-NL" b="1" dirty="0"/>
              <a:t>In het bedrijfsleven gaat financieel beheer niet alleen over cijfers; Het gaat om het nemen van de juiste beslissingen om duurzaamheid en groei te waarborgen</a:t>
            </a:r>
            <a:r>
              <a:rPr lang="en-US" b="1" dirty="0"/>
              <a:t>."</a:t>
            </a:r>
            <a:r>
              <a:rPr lang="en-US" dirty="0"/>
              <a:t> </a:t>
            </a:r>
          </a:p>
          <a:p>
            <a:r>
              <a:rPr lang="en-US" dirty="0"/>
              <a:t> Warren Buffett</a:t>
            </a:r>
            <a:endParaRPr lang="de-DE" dirty="0"/>
          </a:p>
        </p:txBody>
      </p:sp>
    </p:spTree>
    <p:extLst>
      <p:ext uri="{BB962C8B-B14F-4D97-AF65-F5344CB8AC3E}">
        <p14:creationId xmlns:p14="http://schemas.microsoft.com/office/powerpoint/2010/main" val="384092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D graph graphic">
            <a:extLst>
              <a:ext uri="{FF2B5EF4-FFF2-40B4-BE49-F238E27FC236}">
                <a16:creationId xmlns:a16="http://schemas.microsoft.com/office/drawing/2014/main" id="{F17AB5DB-E02F-10BD-051A-0E434CE4F142}"/>
              </a:ext>
            </a:extLst>
          </p:cNvPr>
          <p:cNvPicPr>
            <a:picLocks noChangeAspect="1"/>
          </p:cNvPicPr>
          <p:nvPr/>
        </p:nvPicPr>
        <p:blipFill>
          <a:blip r:embed="rId2"/>
          <a:srcRect l="36864" r="25518" b="-2"/>
          <a:stretch/>
        </p:blipFill>
        <p:spPr>
          <a:xfrm>
            <a:off x="8912202" y="1246695"/>
            <a:ext cx="2444127" cy="4336988"/>
          </a:xfrm>
          <a:prstGeom prst="rect">
            <a:avLst/>
          </a:prstGeom>
          <a:noFill/>
        </p:spPr>
      </p:pic>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7" y="1947642"/>
            <a:ext cx="7199389" cy="3291086"/>
          </a:xfrm>
        </p:spPr>
        <p:txBody>
          <a:bodyPr>
            <a:normAutofit/>
          </a:bodyPr>
          <a:lstStyle/>
          <a:p>
            <a:pPr marL="0" indent="0"/>
            <a:r>
              <a:rPr lang="nl-NL" dirty="0"/>
              <a:t>Financieel management is de ruggengraat van elk succesvol bedrijf. Het omvat het plannen, organiseren, controleren en bewaken van financiële middelen om bedrijfsdoelen te bereiken. 
Door financiën effectief te beheren, kunnen bedrijven weloverwogen beslissingen nemen, risico's vermijden en groeikansen grijpen. Financieel management zorgt ervoor dat het bedrijf winstgevend, stabiel en klaar voor uitbreiding blijft, zelfs in uitdagende economische tijden.</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35670" y="750369"/>
            <a:ext cx="7382793" cy="992652"/>
          </a:xfrm>
        </p:spPr>
        <p:txBody>
          <a:bodyPr>
            <a:normAutofit/>
          </a:bodyPr>
          <a:lstStyle/>
          <a:p>
            <a:r>
              <a:rPr lang="nl-NL" sz="3100" dirty="0"/>
              <a:t>De rol van financieel management in zakelijk succes</a:t>
            </a:r>
            <a:endParaRPr lang="en-US" sz="3100" dirty="0"/>
          </a:p>
        </p:txBody>
      </p:sp>
    </p:spTree>
    <p:extLst>
      <p:ext uri="{BB962C8B-B14F-4D97-AF65-F5344CB8AC3E}">
        <p14:creationId xmlns:p14="http://schemas.microsoft.com/office/powerpoint/2010/main" val="33049941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5665</Words>
  <Application>Microsoft Office PowerPoint</Application>
  <PresentationFormat>Breedbeeld</PresentationFormat>
  <Paragraphs>562</Paragraphs>
  <Slides>62</Slides>
  <Notes>4</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62</vt:i4>
      </vt:variant>
    </vt:vector>
  </HeadingPairs>
  <TitlesOfParts>
    <vt:vector size="68" baseType="lpstr">
      <vt:lpstr>Arial</vt:lpstr>
      <vt:lpstr>Calibri</vt:lpstr>
      <vt:lpstr>Montserrat Light</vt:lpstr>
      <vt:lpstr>Wingdings</vt:lpstr>
      <vt:lpstr>Office Theme</vt:lpstr>
      <vt:lpstr>think-cell Folie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Oosterkamp, Roos van den (223688)</cp:lastModifiedBy>
  <cp:revision>219</cp:revision>
  <cp:lastPrinted>2024-09-02T14:18:29Z</cp:lastPrinted>
  <dcterms:created xsi:type="dcterms:W3CDTF">2020-10-14T13:32:04Z</dcterms:created>
  <dcterms:modified xsi:type="dcterms:W3CDTF">2025-04-30T07:09:09Z</dcterms:modified>
</cp:coreProperties>
</file>